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5" r:id="rId3"/>
    <p:sldId id="257" r:id="rId4"/>
    <p:sldId id="268" r:id="rId5"/>
    <p:sldId id="283" r:id="rId6"/>
    <p:sldId id="259" r:id="rId7"/>
    <p:sldId id="298" r:id="rId8"/>
    <p:sldId id="286" r:id="rId9"/>
    <p:sldId id="261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310" r:id="rId21"/>
    <p:sldId id="312" r:id="rId22"/>
    <p:sldId id="309" r:id="rId23"/>
    <p:sldId id="313" r:id="rId24"/>
    <p:sldId id="307" r:id="rId25"/>
    <p:sldId id="300" r:id="rId26"/>
    <p:sldId id="308" r:id="rId27"/>
    <p:sldId id="301" r:id="rId28"/>
    <p:sldId id="302" r:id="rId29"/>
    <p:sldId id="303" r:id="rId30"/>
    <p:sldId id="305" r:id="rId31"/>
    <p:sldId id="306" r:id="rId32"/>
    <p:sldId id="311" r:id="rId33"/>
    <p:sldId id="297" r:id="rId34"/>
  </p:sldIdLst>
  <p:sldSz cx="9144000" cy="5143500" type="screen16x9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3091"/>
  </p:normalViewPr>
  <p:slideViewPr>
    <p:cSldViewPr>
      <p:cViewPr>
        <p:scale>
          <a:sx n="150" d="100"/>
          <a:sy n="150" d="100"/>
        </p:scale>
        <p:origin x="144" y="-1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46533-99CF-48F9-8C5B-12D2601D34A3}" type="datetimeFigureOut">
              <a:rPr lang="en-US" smtClean="0"/>
              <a:t>5/4/18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54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B81F4-E960-423D-9112-AF8D5380A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67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CCBB7-71A1-6149-8D28-335597C283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5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7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  <p:sp>
        <p:nvSpPr>
          <p:cNvPr id="65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DBE63A-02E2-49EB-9811-451C20069116}" type="slidenum">
              <a:rPr lang="en-US" smtClean="0">
                <a:latin typeface="Arial" charset="0"/>
                <a:cs typeface="Arial" charset="0"/>
              </a:rPr>
              <a:pPr/>
              <a:t>22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24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0FA8C-88BD-4FAB-B475-65661DE8AEAC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0353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0FA8C-88BD-4FAB-B475-65661DE8AEAC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550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31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71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3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8382000" cy="80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085850"/>
            <a:ext cx="4114800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085850"/>
            <a:ext cx="4114800" cy="36004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82600" y="46077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52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0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1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64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0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5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75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3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BCDF-33C6-4FF0-B53C-04BD3298F6EA}" type="datetimeFigureOut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8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7.jpeg"/><Relationship Id="rId21" Type="http://schemas.openxmlformats.org/officeDocument/2006/relationships/image" Target="../media/image8.tif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5" Type="http://schemas.openxmlformats.org/officeDocument/2006/relationships/image" Target="../media/image2.tiff"/><Relationship Id="rId16" Type="http://schemas.openxmlformats.org/officeDocument/2006/relationships/image" Target="../media/image3.png"/><Relationship Id="rId17" Type="http://schemas.openxmlformats.org/officeDocument/2006/relationships/image" Target="../media/image4.tiff"/><Relationship Id="rId18" Type="http://schemas.openxmlformats.org/officeDocument/2006/relationships/image" Target="../media/image5.jpeg"/><Relationship Id="rId19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2C888-FCB9-422D-8D54-18090E35BF3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75475"/>
            <a:ext cx="1629410" cy="258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 userDrawn="1"/>
        </p:nvGrpSpPr>
        <p:grpSpPr>
          <a:xfrm>
            <a:off x="8168752" y="4807821"/>
            <a:ext cx="822882" cy="221692"/>
            <a:chOff x="8168752" y="4857750"/>
            <a:chExt cx="822882" cy="221692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8752" y="4860861"/>
              <a:ext cx="533400" cy="21335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694" y="4857750"/>
              <a:ext cx="197940" cy="22169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495800" y="4705350"/>
            <a:ext cx="3200400" cy="409741"/>
            <a:chOff x="126609" y="2480772"/>
            <a:chExt cx="8835056" cy="1131136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3954" y="2548153"/>
              <a:ext cx="1044126" cy="1044127"/>
            </a:xfrm>
            <a:prstGeom prst="rect">
              <a:avLst/>
            </a:prstGeom>
          </p:spPr>
        </p:pic>
        <p:pic>
          <p:nvPicPr>
            <p:cNvPr id="19" name="Picture 13" descr="RU_LOGOTYPE_CMYK_S"/>
            <p:cNvPicPr>
              <a:picLocks noChangeAspect="1" noChangeArrowheads="1"/>
            </p:cNvPicPr>
            <p:nvPr userDrawn="1"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26609" y="2770396"/>
              <a:ext cx="2088617" cy="551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81800" y="2651050"/>
              <a:ext cx="2179865" cy="7208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7120" y="2480772"/>
              <a:ext cx="3535679" cy="1131136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804815" y="4767031"/>
            <a:ext cx="272395" cy="27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8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hyperlink" Target="http://www.winlab.rutgers.edu/" TargetMode="External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ireless.engineering.nyu.edu/mmwave-5g-channel-sounder/" TargetMode="External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JPG"/><Relationship Id="rId6" Type="http://schemas.openxmlformats.org/officeDocument/2006/relationships/image" Target="../media/image66.png"/><Relationship Id="rId7" Type="http://schemas.openxmlformats.org/officeDocument/2006/relationships/image" Target="../media/image67.jpeg"/><Relationship Id="rId8" Type="http://schemas.openxmlformats.org/officeDocument/2006/relationships/image" Target="../media/image68.jpeg"/><Relationship Id="rId9" Type="http://schemas.openxmlformats.org/officeDocument/2006/relationships/image" Target="../media/image69.png"/><Relationship Id="rId10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jpe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4" Type="http://schemas.openxmlformats.org/officeDocument/2006/relationships/image" Target="../media/image81.jpe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tiff"/><Relationship Id="rId8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g"/><Relationship Id="rId20" Type="http://schemas.openxmlformats.org/officeDocument/2006/relationships/image" Target="../media/image27.jpeg"/><Relationship Id="rId21" Type="http://schemas.openxmlformats.org/officeDocument/2006/relationships/image" Target="../media/image28.png"/><Relationship Id="rId22" Type="http://schemas.openxmlformats.org/officeDocument/2006/relationships/image" Target="../media/image29.jpeg"/><Relationship Id="rId10" Type="http://schemas.openxmlformats.org/officeDocument/2006/relationships/image" Target="../media/image17.jpg"/><Relationship Id="rId11" Type="http://schemas.openxmlformats.org/officeDocument/2006/relationships/image" Target="../media/image18.jpg"/><Relationship Id="rId12" Type="http://schemas.openxmlformats.org/officeDocument/2006/relationships/image" Target="../media/image19.jpeg"/><Relationship Id="rId13" Type="http://schemas.openxmlformats.org/officeDocument/2006/relationships/image" Target="../media/image20.jpg"/><Relationship Id="rId14" Type="http://schemas.openxmlformats.org/officeDocument/2006/relationships/image" Target="../media/image21.jpeg"/><Relationship Id="rId15" Type="http://schemas.openxmlformats.org/officeDocument/2006/relationships/image" Target="../media/image22.jpeg"/><Relationship Id="rId16" Type="http://schemas.openxmlformats.org/officeDocument/2006/relationships/image" Target="../media/image23.jpeg"/><Relationship Id="rId17" Type="http://schemas.openxmlformats.org/officeDocument/2006/relationships/image" Target="../media/image24.jpeg"/><Relationship Id="rId18" Type="http://schemas.openxmlformats.org/officeDocument/2006/relationships/image" Target="../media/image25.jpeg"/><Relationship Id="rId19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7" Type="http://schemas.openxmlformats.org/officeDocument/2006/relationships/image" Target="../media/image14.jpg"/><Relationship Id="rId8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s://www.apps-world.net/media/uploads/zinnia/connctedcar.jpg&amp;imgrefurl=https://www.apps-world.net/blog/2013/05/23/how-app-connected-cars-are-changing-the-way-we-drive/&amp;h=174&amp;w=290&amp;tbnid=9XsuPoshlXPEFM:&amp;zoom=1&amp;docid=VbTU3UGXJjLnzM&amp;ei=s3qlVfOmG4vQ-QGco5vIDw&amp;tbm=isch&amp;ved=0CDoQMygJMAlqFQoTCLPMkpzE28YCFQtoPgodnNEG-Q" TargetMode="External"/><Relationship Id="rId4" Type="http://schemas.openxmlformats.org/officeDocument/2006/relationships/image" Target="../media/image88.jpeg"/><Relationship Id="rId5" Type="http://schemas.openxmlformats.org/officeDocument/2006/relationships/image" Target="../media/image89.gif"/><Relationship Id="rId6" Type="http://schemas.openxmlformats.org/officeDocument/2006/relationships/image" Target="../media/image90.jpeg"/><Relationship Id="rId7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4.png"/><Relationship Id="rId5" Type="http://schemas.openxmlformats.org/officeDocument/2006/relationships/image" Target="../media/image93.jp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4" Type="http://schemas.openxmlformats.org/officeDocument/2006/relationships/image" Target="../media/image105.tiff"/><Relationship Id="rId5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tiff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4.png"/><Relationship Id="rId20" Type="http://schemas.openxmlformats.org/officeDocument/2006/relationships/image" Target="../media/image125.tiff"/><Relationship Id="rId21" Type="http://schemas.openxmlformats.org/officeDocument/2006/relationships/image" Target="../media/image126.tiff"/><Relationship Id="rId22" Type="http://schemas.openxmlformats.org/officeDocument/2006/relationships/image" Target="../media/image127.emf"/><Relationship Id="rId23" Type="http://schemas.openxmlformats.org/officeDocument/2006/relationships/image" Target="../media/image128.tiff"/><Relationship Id="rId24" Type="http://schemas.openxmlformats.org/officeDocument/2006/relationships/image" Target="../media/image129.emf"/><Relationship Id="rId10" Type="http://schemas.openxmlformats.org/officeDocument/2006/relationships/image" Target="../media/image115.png"/><Relationship Id="rId11" Type="http://schemas.openxmlformats.org/officeDocument/2006/relationships/image" Target="../media/image116.png"/><Relationship Id="rId12" Type="http://schemas.openxmlformats.org/officeDocument/2006/relationships/image" Target="../media/image117.png"/><Relationship Id="rId13" Type="http://schemas.openxmlformats.org/officeDocument/2006/relationships/image" Target="../media/image118.png"/><Relationship Id="rId14" Type="http://schemas.openxmlformats.org/officeDocument/2006/relationships/image" Target="../media/image119.png"/><Relationship Id="rId15" Type="http://schemas.openxmlformats.org/officeDocument/2006/relationships/image" Target="../media/image120.png"/><Relationship Id="rId16" Type="http://schemas.openxmlformats.org/officeDocument/2006/relationships/image" Target="../media/image121.png"/><Relationship Id="rId17" Type="http://schemas.openxmlformats.org/officeDocument/2006/relationships/image" Target="../media/image122.tiff"/><Relationship Id="rId18" Type="http://schemas.openxmlformats.org/officeDocument/2006/relationships/image" Target="../media/image123.tiff"/><Relationship Id="rId19" Type="http://schemas.openxmlformats.org/officeDocument/2006/relationships/image" Target="../media/image1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tiff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hyperlink" Target="http://www.smh.com.au/nsw/sydneys-inground-street-signals-to-combat-wayward-pedestrians-on-mobile-phones-20170329-gv9ii5.html" TargetMode="External"/><Relationship Id="rId13" Type="http://schemas.openxmlformats.org/officeDocument/2006/relationships/image" Target="../media/image37.jpeg"/><Relationship Id="rId14" Type="http://schemas.openxmlformats.org/officeDocument/2006/relationships/hyperlink" Target="http://japan-product.com/honda-demonstrates-advanced-vehicle-to-pedestrian-and-vehicle-to-motorcycle-safety-technologies/" TargetMode="External"/><Relationship Id="rId15" Type="http://schemas.openxmlformats.org/officeDocument/2006/relationships/image" Target="../media/image38.jpeg"/><Relationship Id="rId16" Type="http://schemas.openxmlformats.org/officeDocument/2006/relationships/hyperlink" Target="https://thenounproject.com/term/security-camera/166907/" TargetMode="External"/><Relationship Id="rId17" Type="http://schemas.openxmlformats.org/officeDocument/2006/relationships/image" Target="../media/image39.png"/><Relationship Id="rId18" Type="http://schemas.openxmlformats.org/officeDocument/2006/relationships/hyperlink" Target="https://www.cisco.com/c/en/us/products/cloud-systems-management/industrial-network-director/index.html" TargetMode="External"/><Relationship Id="rId19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gr.com/2017/02/12/tim-cook-augmented-reality-glasses-phone/" TargetMode="External"/><Relationship Id="rId3" Type="http://schemas.openxmlformats.org/officeDocument/2006/relationships/image" Target="../media/image32.jpeg"/><Relationship Id="rId4" Type="http://schemas.openxmlformats.org/officeDocument/2006/relationships/hyperlink" Target="https://blogs.cisco.com/energy/augmented-reality-a-new-reality-for-utilities" TargetMode="External"/><Relationship Id="rId5" Type="http://schemas.openxmlformats.org/officeDocument/2006/relationships/image" Target="../media/image33.png"/><Relationship Id="rId6" Type="http://schemas.openxmlformats.org/officeDocument/2006/relationships/hyperlink" Target="https://www.google.com/imgres?imgurl=https://static.electronicsweekly.com/wp-content/uploads/2017/01/03111848/NXP-1.jpg&amp;imgrefurl=https://www.electronicsweekly.com/market-sectors/automotive-electronics/ces-autonomous-cars-sensors-make-safe-2017-01/&amp;docid=qfqMaptRR0_4jM&amp;tbnid=XQkVTo7NPpb5HM:&amp;vet=1&amp;w=1646&amp;h=960&amp;bih=1091&amp;biw=1920&amp;ved=0ahUKEwiz2d2shavXAhVr0YMKHfd4BqYQMwjLASgRMBE&amp;iact=c&amp;ictx=1" TargetMode="External"/><Relationship Id="rId7" Type="http://schemas.openxmlformats.org/officeDocument/2006/relationships/hyperlink" Target="http://carrating.org/technology/accident-prevention-technology" TargetMode="External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0" Type="http://schemas.openxmlformats.org/officeDocument/2006/relationships/hyperlink" Target="http://business-icon.com/32-company/023-company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hyperlink" Target="https://inhabitat.com/nyc/nyc-to-launch-linknyc-wi-fi-hotspots-replacing-payphones-today/linknyc-wifi-phone-booths-new-york/" TargetMode="External"/><Relationship Id="rId5" Type="http://schemas.openxmlformats.org/officeDocument/2006/relationships/image" Target="../media/image42.jpeg"/><Relationship Id="rId6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oogle.com/imgres?imgurl=https://static.electronicsweekly.com/wp-content/uploads/2017/01/03111848/NXP-1.jpg&amp;imgrefurl=https://www.electronicsweekly.com/market-sectors/automotive-electronics/ces-autonomous-cars-sensors-make-safe-2017-01/&amp;docid=qfqMaptRR0_4jM&amp;tbnid=XQkVTo7NPpb5HM:&amp;vet=1&amp;w=1646&amp;h=960&amp;bih=1091&amp;biw=1920&amp;ved=0ahUKEwiz2d2shavXAhVr0YMKHfd4BqYQMwjLASgRMBE&amp;iact=c&amp;ictx=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COSMOS Project Overview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May </a:t>
            </a:r>
            <a:r>
              <a:rPr lang="en-US" sz="2700" dirty="0" smtClean="0"/>
              <a:t>2018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428750"/>
            <a:ext cx="8991600" cy="1752600"/>
          </a:xfrm>
        </p:spPr>
        <p:txBody>
          <a:bodyPr>
            <a:noAutofit/>
          </a:bodyPr>
          <a:lstStyle/>
          <a:p>
            <a:r>
              <a:rPr lang="en-US" sz="1900" dirty="0" smtClean="0">
                <a:solidFill>
                  <a:srgbClr val="00B0F0"/>
                </a:solidFill>
              </a:rPr>
              <a:t>D. Raychaudhuri</a:t>
            </a:r>
            <a:r>
              <a:rPr lang="en-US" sz="1900" baseline="30000" dirty="0" smtClean="0">
                <a:solidFill>
                  <a:srgbClr val="00B0F0"/>
                </a:solidFill>
              </a:rPr>
              <a:t>1</a:t>
            </a:r>
            <a:r>
              <a:rPr lang="en-US" sz="1900" dirty="0" smtClean="0">
                <a:solidFill>
                  <a:srgbClr val="00B0F0"/>
                </a:solidFill>
              </a:rPr>
              <a:t> (PI), Ivan Seskar</a:t>
            </a:r>
            <a:r>
              <a:rPr lang="en-US" sz="1900" baseline="30000" dirty="0" smtClean="0">
                <a:solidFill>
                  <a:srgbClr val="00B0F0"/>
                </a:solidFill>
              </a:rPr>
              <a:t>1</a:t>
            </a:r>
            <a:r>
              <a:rPr lang="en-US" sz="1900" dirty="0" smtClean="0">
                <a:solidFill>
                  <a:srgbClr val="00B0F0"/>
                </a:solidFill>
              </a:rPr>
              <a:t> (PD)</a:t>
            </a:r>
            <a:r>
              <a:rPr lang="en-US" sz="1900" dirty="0" smtClean="0">
                <a:solidFill>
                  <a:schemeClr val="tx1"/>
                </a:solidFill>
              </a:rPr>
              <a:t>, </a:t>
            </a:r>
            <a:r>
              <a:rPr lang="en-US" sz="1900" dirty="0" smtClean="0">
                <a:solidFill>
                  <a:srgbClr val="00B0F0"/>
                </a:solidFill>
              </a:rPr>
              <a:t>Gil Zussman</a:t>
            </a:r>
            <a:r>
              <a:rPr lang="en-US" sz="1900" baseline="30000" dirty="0" smtClean="0">
                <a:solidFill>
                  <a:srgbClr val="00B0F0"/>
                </a:solidFill>
              </a:rPr>
              <a:t>2</a:t>
            </a:r>
            <a:r>
              <a:rPr lang="en-US" sz="1900" dirty="0" smtClean="0">
                <a:solidFill>
                  <a:srgbClr val="00B0F0"/>
                </a:solidFill>
              </a:rPr>
              <a:t> (co-PI)</a:t>
            </a:r>
            <a:r>
              <a:rPr lang="en-US" sz="1900" dirty="0" smtClean="0">
                <a:solidFill>
                  <a:schemeClr val="tx1"/>
                </a:solidFill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</a:rPr>
              <a:t>Sundeep</a:t>
            </a:r>
            <a:r>
              <a:rPr lang="en-US" sz="1900" dirty="0" smtClean="0">
                <a:solidFill>
                  <a:schemeClr val="tx1"/>
                </a:solidFill>
              </a:rPr>
              <a:t> Rangan</a:t>
            </a:r>
            <a:r>
              <a:rPr lang="en-US" sz="1900" baseline="30000" dirty="0" smtClean="0">
                <a:solidFill>
                  <a:schemeClr val="tx1"/>
                </a:solidFill>
              </a:rPr>
              <a:t>3</a:t>
            </a:r>
            <a:r>
              <a:rPr lang="en-US" sz="1900" dirty="0" smtClean="0">
                <a:solidFill>
                  <a:schemeClr val="tx1"/>
                </a:solidFill>
              </a:rPr>
              <a:t> (co-PI)</a:t>
            </a:r>
          </a:p>
          <a:p>
            <a:r>
              <a:rPr lang="en-US" sz="1900" baseline="30000" dirty="0" smtClean="0">
                <a:solidFill>
                  <a:schemeClr val="tx1"/>
                </a:solidFill>
              </a:rPr>
              <a:t>1</a:t>
            </a:r>
            <a:r>
              <a:rPr lang="en-US" sz="1900" dirty="0" smtClean="0">
                <a:solidFill>
                  <a:schemeClr val="tx1"/>
                </a:solidFill>
              </a:rPr>
              <a:t>Rutgers University</a:t>
            </a:r>
          </a:p>
          <a:p>
            <a:r>
              <a:rPr lang="en-US" sz="1900" baseline="30000" dirty="0" smtClean="0">
                <a:solidFill>
                  <a:schemeClr val="tx1"/>
                </a:solidFill>
              </a:rPr>
              <a:t>2</a:t>
            </a:r>
            <a:r>
              <a:rPr lang="en-US" sz="1900" dirty="0" smtClean="0">
                <a:solidFill>
                  <a:schemeClr val="tx1"/>
                </a:solidFill>
              </a:rPr>
              <a:t>Columbia University</a:t>
            </a:r>
          </a:p>
          <a:p>
            <a:r>
              <a:rPr lang="en-US" sz="1900" baseline="30000" dirty="0" smtClean="0">
                <a:solidFill>
                  <a:schemeClr val="tx1"/>
                </a:solidFill>
              </a:rPr>
              <a:t>3</a:t>
            </a:r>
            <a:r>
              <a:rPr lang="en-US" sz="1900" dirty="0" smtClean="0">
                <a:solidFill>
                  <a:schemeClr val="tx1"/>
                </a:solidFill>
              </a:rPr>
              <a:t>NYU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80035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Partners:</a:t>
            </a:r>
            <a:r>
              <a:rPr lang="en-US" b="1" dirty="0"/>
              <a:t> </a:t>
            </a:r>
            <a:r>
              <a:rPr lang="en-US" dirty="0" smtClean="0"/>
              <a:t>New York City, Silicon Harlem, City College of New York, University of  Arizona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" y="4336762"/>
            <a:ext cx="914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mtClean="0"/>
              <a:t>COSMOS </a:t>
            </a:r>
            <a:r>
              <a:rPr lang="en-US" sz="1300" dirty="0"/>
              <a:t>is part of the </a:t>
            </a:r>
            <a:r>
              <a:rPr lang="en-US" sz="1300" dirty="0" smtClean="0"/>
              <a:t>NSF</a:t>
            </a:r>
            <a:r>
              <a:rPr lang="en-US" sz="1300" dirty="0"/>
              <a:t> </a:t>
            </a:r>
            <a:r>
              <a:rPr lang="en-US" sz="1300" dirty="0" smtClean="0"/>
              <a:t>PAWR program, </a:t>
            </a:r>
            <a:r>
              <a:rPr lang="en-US" sz="1300" dirty="0"/>
              <a:t>and is funded in part </a:t>
            </a:r>
            <a:r>
              <a:rPr lang="en-US" sz="1300" dirty="0" smtClean="0"/>
              <a:t>by NSF </a:t>
            </a:r>
            <a:r>
              <a:rPr lang="en-US" sz="1300" dirty="0"/>
              <a:t>award </a:t>
            </a:r>
            <a:r>
              <a:rPr lang="en-US" sz="1300" dirty="0" smtClean="0"/>
              <a:t>CNS-1827923, </a:t>
            </a:r>
            <a:r>
              <a:rPr lang="en-US" sz="1300" dirty="0"/>
              <a:t>and by the </a:t>
            </a:r>
            <a:r>
              <a:rPr lang="en-US" sz="1300" dirty="0" smtClean="0"/>
              <a:t>PAWR Industry Consortium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93881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System Architecture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344252" y="895350"/>
            <a:ext cx="3389548" cy="2514600"/>
          </a:xfrm>
        </p:spPr>
        <p:txBody>
          <a:bodyPr>
            <a:noAutofit/>
          </a:bodyPr>
          <a:lstStyle/>
          <a:p>
            <a:r>
              <a:rPr lang="en-US" sz="2000" dirty="0" smtClean="0"/>
              <a:t>System design based on three levels of SDR radio node (S,M,L) with M,L connected via fiber to optical WDM transport</a:t>
            </a:r>
          </a:p>
          <a:p>
            <a:r>
              <a:rPr lang="en-US" sz="2000" dirty="0" smtClean="0"/>
              <a:t>SDN-based backhaul and compute services, with access to ORBIT, GENI…</a:t>
            </a:r>
          </a:p>
          <a:p>
            <a:r>
              <a:rPr lang="en-US" sz="2000" dirty="0" smtClean="0"/>
              <a:t>COSMOS control center and general purpose cloud at Rutgers via 32 </a:t>
            </a:r>
            <a:r>
              <a:rPr lang="en-US" sz="2000" dirty="0" err="1" smtClean="0"/>
              <a:t>AoA</a:t>
            </a:r>
            <a:r>
              <a:rPr lang="en-US" sz="2000" dirty="0" smtClean="0"/>
              <a:t> </a:t>
            </a:r>
            <a:r>
              <a:rPr lang="en-US" sz="2000" dirty="0" err="1" smtClean="0"/>
              <a:t>PoP</a:t>
            </a:r>
            <a:endParaRPr lang="en-US" sz="2000" dirty="0"/>
          </a:p>
        </p:txBody>
      </p:sp>
      <p:pic>
        <p:nvPicPr>
          <p:cNvPr id="5" name="Picture 4" descr="C:\Users\ray\AppData\Local\Microsoft\Windows\Temporary Internet Files\Content.Outlook\AWH1IECY\Figure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71550"/>
            <a:ext cx="4666592" cy="3651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7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Key Technologies - SDR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152400" y="819150"/>
            <a:ext cx="4701696" cy="3394472"/>
          </a:xfrm>
        </p:spPr>
        <p:txBody>
          <a:bodyPr>
            <a:noAutofit/>
          </a:bodyPr>
          <a:lstStyle/>
          <a:p>
            <a:r>
              <a:rPr lang="en-US" sz="2000" dirty="0" smtClean="0"/>
              <a:t>All-software solution adopted for radio technology</a:t>
            </a:r>
          </a:p>
          <a:p>
            <a:r>
              <a:rPr lang="en-US" sz="2000" dirty="0" smtClean="0"/>
              <a:t>Advanced SDR Radio Nodes at various performance levels and form factors</a:t>
            </a:r>
          </a:p>
          <a:p>
            <a:r>
              <a:rPr lang="en-US" sz="2000" dirty="0" smtClean="0"/>
              <a:t>Design goal: 400 </a:t>
            </a:r>
            <a:r>
              <a:rPr lang="en-US" sz="2000" dirty="0" err="1" smtClean="0"/>
              <a:t>Mhz</a:t>
            </a:r>
            <a:r>
              <a:rPr lang="en-US" sz="2000" dirty="0" smtClean="0"/>
              <a:t> – 6 </a:t>
            </a:r>
            <a:r>
              <a:rPr lang="en-US" sz="2000" dirty="0" err="1" smtClean="0"/>
              <a:t>Ghz</a:t>
            </a:r>
            <a:r>
              <a:rPr lang="en-US" sz="2000" dirty="0"/>
              <a:t> </a:t>
            </a:r>
            <a:r>
              <a:rPr lang="en-US" sz="2000" dirty="0" smtClean="0"/>
              <a:t>+ 28 </a:t>
            </a:r>
            <a:r>
              <a:rPr lang="en-US" sz="2000" dirty="0" err="1" smtClean="0"/>
              <a:t>Ghz</a:t>
            </a:r>
            <a:r>
              <a:rPr lang="en-US" sz="2000" dirty="0" smtClean="0"/>
              <a:t> and 60 </a:t>
            </a:r>
            <a:r>
              <a:rPr lang="en-US" sz="2000" dirty="0" err="1" smtClean="0"/>
              <a:t>Ghz</a:t>
            </a:r>
            <a:r>
              <a:rPr lang="en-US" sz="2000" dirty="0" smtClean="0"/>
              <a:t> bands, ~500 </a:t>
            </a:r>
            <a:r>
              <a:rPr lang="en-US" sz="2000" dirty="0" err="1" smtClean="0"/>
              <a:t>Mhz</a:t>
            </a:r>
            <a:r>
              <a:rPr lang="en-US" sz="2000" dirty="0" smtClean="0"/>
              <a:t> BW, </a:t>
            </a:r>
            <a:r>
              <a:rPr lang="en-US" sz="2000" dirty="0" err="1" smtClean="0"/>
              <a:t>Gbps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Signal processing can be spread between radio node &amp; edge cloud RAN</a:t>
            </a:r>
          </a:p>
          <a:p>
            <a:r>
              <a:rPr lang="en-US" sz="2000" dirty="0" smtClean="0"/>
              <a:t>Team has extensive prior experience with SDR technology (…currently  over 50 nodes in ORBIT running DSA, LTE, etc.)</a:t>
            </a:r>
            <a:endParaRPr lang="en-US" sz="20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33" y="1352550"/>
            <a:ext cx="2437765" cy="1936750"/>
          </a:xfrm>
          <a:prstGeom prst="rect">
            <a:avLst/>
          </a:prstGeom>
          <a:noFill/>
        </p:spPr>
      </p:pic>
      <p:pic>
        <p:nvPicPr>
          <p:cNvPr id="6" name="Picture 5" descr="IMG_865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16" y="3675380"/>
            <a:ext cx="858520" cy="957580"/>
          </a:xfrm>
          <a:prstGeom prst="rect">
            <a:avLst/>
          </a:prstGeom>
          <a:noFill/>
        </p:spPr>
      </p:pic>
      <p:pic>
        <p:nvPicPr>
          <p:cNvPr id="7" name="Picture 6" descr="MN-Op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624" y="3354279"/>
            <a:ext cx="2409825" cy="135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Image result for winlab sdr nod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183" y="1047750"/>
            <a:ext cx="183346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6720" y="2321259"/>
            <a:ext cx="15343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WINLAB SDR circa 2010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5022942" y="3398380"/>
            <a:ext cx="15568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Prototype COSMOS SDR</a:t>
            </a:r>
          </a:p>
          <a:p>
            <a:r>
              <a:rPr lang="en-US" sz="1050" dirty="0" smtClean="0"/>
              <a:t>Node (Medium)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7256532" y="3105150"/>
            <a:ext cx="1550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Mobile SDR Node (Small)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1146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Key Technologies -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mmWave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344252" y="895350"/>
            <a:ext cx="8446674" cy="16764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err="1" smtClean="0"/>
              <a:t>mmWave</a:t>
            </a:r>
            <a:r>
              <a:rPr lang="en-US" sz="2400" dirty="0" smtClean="0"/>
              <a:t> a key new technology for the testbed, with limited availability of components</a:t>
            </a:r>
          </a:p>
          <a:p>
            <a:r>
              <a:rPr lang="en-US" sz="2400" dirty="0" smtClean="0"/>
              <a:t>Leveraging ongoing CU collaboration with IBM to provide </a:t>
            </a:r>
            <a:r>
              <a:rPr lang="en-US" sz="2400" dirty="0" err="1" smtClean="0"/>
              <a:t>mmWave</a:t>
            </a:r>
            <a:r>
              <a:rPr lang="en-US" sz="2400" dirty="0" smtClean="0"/>
              <a:t> phased arrays (64 antennas, 8 beams) for 28 </a:t>
            </a:r>
            <a:r>
              <a:rPr lang="en-US" sz="2400" dirty="0" err="1" smtClean="0"/>
              <a:t>Ghz</a:t>
            </a:r>
            <a:endParaRPr lang="en-US" sz="2400" dirty="0" smtClean="0"/>
          </a:p>
          <a:p>
            <a:r>
              <a:rPr lang="en-US" sz="2400" dirty="0" smtClean="0"/>
              <a:t>Extensive </a:t>
            </a:r>
            <a:r>
              <a:rPr lang="en-US" sz="2400" dirty="0" err="1" smtClean="0"/>
              <a:t>mmWave</a:t>
            </a:r>
            <a:r>
              <a:rPr lang="en-US" sz="2400" dirty="0" smtClean="0"/>
              <a:t> systems expertise at NYU, including prototype systems and channel measurements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16425" y="-11951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33514"/>
            <a:ext cx="5029200" cy="195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yu mmwav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67" y="2885061"/>
            <a:ext cx="2053459" cy="154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5400" y="4516624"/>
            <a:ext cx="1975221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mmWave</a:t>
            </a:r>
            <a:r>
              <a:rPr lang="en-US" sz="1050" dirty="0" smtClean="0"/>
              <a:t> components from IBM</a:t>
            </a: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3810000" y="4650808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01489" y="3617197"/>
            <a:ext cx="95250" cy="8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93473" y="4473092"/>
            <a:ext cx="175721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NYU Channel Measurements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4930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81"/>
            <a:ext cx="86868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Key Technologies – Optical Net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726" y="1167140"/>
            <a:ext cx="4544074" cy="353821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Fast and low latency optical x-haul network using 3D MEMS switch and WDM ROADM</a:t>
            </a:r>
          </a:p>
          <a:p>
            <a:pPr lvl="1"/>
            <a:r>
              <a:rPr lang="en-US" dirty="0" smtClean="0"/>
              <a:t>Configure wide range of topologies</a:t>
            </a:r>
          </a:p>
          <a:p>
            <a:pPr lvl="1"/>
            <a:r>
              <a:rPr lang="en-US" dirty="0" smtClean="0"/>
              <a:t>Experiment on converged fiber/wireless networks</a:t>
            </a:r>
          </a:p>
          <a:p>
            <a:r>
              <a:rPr lang="en-US" dirty="0" smtClean="0"/>
              <a:t>Enables fast front-haul/mid-haul/back-haul connectivity between radio nodes and edge cloud</a:t>
            </a:r>
          </a:p>
          <a:p>
            <a:r>
              <a:rPr lang="en-US" dirty="0" smtClean="0"/>
              <a:t>SDN control plane for both optical and Ethernet switching</a:t>
            </a:r>
          </a:p>
          <a:p>
            <a:r>
              <a:rPr lang="en-US" dirty="0" smtClean="0"/>
              <a:t>Leverages results from CIAN NSF ERC, EAGER dark fiber project at Columbia</a:t>
            </a: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99433"/>
            <a:ext cx="3049905" cy="2179955"/>
          </a:xfrm>
          <a:prstGeom prst="rect">
            <a:avLst/>
          </a:prstGeom>
          <a:noFill/>
        </p:spPr>
      </p:pic>
      <p:pic>
        <p:nvPicPr>
          <p:cNvPr id="10" name="Picture 9" descr="http://1t1k1446bhjw46xpy7rnkji9.wpengine.netdna-cdn.com/wp-content/uploads/2013/03/Calient320_4028CCFshadowA_cropp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00150"/>
            <a:ext cx="1143000" cy="68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www.lumentum.com/sites/default/files/styles/product_detail/public/main-images/dci-transport-roadm.png?itok=Nh5Tex_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741" y="3562350"/>
            <a:ext cx="1792924" cy="11461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/>
          <p:cNvCxnSpPr>
            <a:stCxn id="10" idx="2"/>
          </p:cNvCxnSpPr>
          <p:nvPr/>
        </p:nvCxnSpPr>
        <p:spPr>
          <a:xfrm>
            <a:off x="5448300" y="1886585"/>
            <a:ext cx="571500" cy="53276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858000" y="2876550"/>
            <a:ext cx="228600" cy="10668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40810" y="938540"/>
            <a:ext cx="9669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MEMS Switch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6488544" y="4248150"/>
            <a:ext cx="1293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ROADM (</a:t>
            </a:r>
            <a:r>
              <a:rPr lang="en-US" sz="1100" dirty="0" err="1" smtClean="0"/>
              <a:t>whitebox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1"/>
          <a:stretch/>
        </p:blipFill>
        <p:spPr bwMode="auto">
          <a:xfrm>
            <a:off x="4846257" y="4464634"/>
            <a:ext cx="1148510" cy="34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78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081"/>
            <a:ext cx="92964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Key Technologies – SDN &amp; Cloud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6914"/>
            <a:ext cx="48768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SDN control plane used to control x-haul and cloud server connectivity</a:t>
            </a:r>
          </a:p>
          <a:p>
            <a:r>
              <a:rPr lang="en-US" sz="2400" dirty="0" smtClean="0"/>
              <a:t>Open Network Operating System (ONOS) with radio API extensions</a:t>
            </a:r>
          </a:p>
          <a:p>
            <a:r>
              <a:rPr lang="en-US" sz="2400" dirty="0" smtClean="0"/>
              <a:t>Compute clusters collocated with radio nodes (M,L) with choice of CPU, GPU and FPGA accelerators</a:t>
            </a:r>
          </a:p>
          <a:p>
            <a:r>
              <a:rPr lang="en-US" sz="2400" dirty="0" smtClean="0"/>
              <a:t>Also, users have access to regular cloud racks for L3</a:t>
            </a:r>
            <a:r>
              <a:rPr lang="en-US" sz="2400" dirty="0" smtClean="0">
                <a:sym typeface="Wingdings" panose="05000000000000000000" pitchFamily="2" charset="2"/>
              </a:rPr>
              <a:t> applications</a:t>
            </a:r>
            <a:r>
              <a:rPr lang="en-US" sz="2400" dirty="0" smtClean="0"/>
              <a:t> (GENI &amp; </a:t>
            </a:r>
            <a:r>
              <a:rPr lang="en-US" sz="2400" dirty="0" err="1" smtClean="0"/>
              <a:t>CloudLab</a:t>
            </a:r>
            <a:r>
              <a:rPr lang="en-US" sz="2400" dirty="0" smtClean="0"/>
              <a:t> clusters at WINLAB)</a:t>
            </a:r>
          </a:p>
          <a:p>
            <a:endParaRPr lang="en-US" sz="2400" dirty="0"/>
          </a:p>
        </p:txBody>
      </p:sp>
      <p:pic>
        <p:nvPicPr>
          <p:cNvPr id="12" name="Picture 11" descr="C:\Users\Ray\Documents\PAWR_Proposal\COSMOS_cloud_fig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40" y="2724150"/>
            <a:ext cx="2458720" cy="184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ray\Downloads\DSCN1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95350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2390677"/>
            <a:ext cx="1411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SDN Switching Rack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068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Key Technologies - OMF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344252" y="895350"/>
            <a:ext cx="3694348" cy="3394472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Testbed software is a critical component</a:t>
            </a:r>
          </a:p>
          <a:p>
            <a:r>
              <a:rPr lang="en-US" sz="2400" dirty="0" smtClean="0"/>
              <a:t>OMF control &amp; management software leveraged from ORBIT</a:t>
            </a:r>
          </a:p>
          <a:p>
            <a:r>
              <a:rPr lang="en-US" sz="2400" dirty="0" smtClean="0"/>
              <a:t>Provides tools for experiment scripting, execution, measurements and data collection</a:t>
            </a:r>
          </a:p>
          <a:p>
            <a:r>
              <a:rPr lang="en-US" sz="2400" dirty="0" smtClean="0"/>
              <a:t>Supports </a:t>
            </a:r>
            <a:r>
              <a:rPr lang="en-US" sz="2400" dirty="0"/>
              <a:t>h</a:t>
            </a:r>
            <a:r>
              <a:rPr lang="en-US" sz="2400" dirty="0" smtClean="0"/>
              <a:t>igh-level experiment scripts for ease of use</a:t>
            </a:r>
          </a:p>
          <a:p>
            <a:r>
              <a:rPr lang="en-US" sz="2400" dirty="0" smtClean="0"/>
              <a:t>Mature open-source technology, proven in multiple research testbeds worldwide</a:t>
            </a:r>
          </a:p>
          <a:p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16425" y="-11951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26" name="Picture 2" descr="C:\Users\Ray\Downloads\ORBITTestb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56599"/>
            <a:ext cx="4859384" cy="247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y\Downloads\ORBITStat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33750"/>
            <a:ext cx="2590800" cy="138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11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46656" y="208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Experimental Research (1)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Content Placeholder 118"/>
          <p:cNvSpPr>
            <a:spLocks noGrp="1"/>
          </p:cNvSpPr>
          <p:nvPr>
            <p:ph idx="1"/>
          </p:nvPr>
        </p:nvSpPr>
        <p:spPr>
          <a:xfrm>
            <a:off x="76200" y="898446"/>
            <a:ext cx="4267200" cy="3959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Project includes eight internal “</a:t>
            </a:r>
            <a:r>
              <a:rPr lang="en-US" sz="1400" b="1" dirty="0"/>
              <a:t>Test Experiments</a:t>
            </a:r>
            <a:r>
              <a:rPr lang="en-US" sz="1400" dirty="0"/>
              <a:t>” (TE) to help drive design </a:t>
            </a:r>
            <a:r>
              <a:rPr lang="en-US" sz="1400" dirty="0" smtClean="0"/>
              <a:t>requirements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 smtClean="0"/>
              <a:t>TE on Full-Duplex Wireless:</a:t>
            </a:r>
            <a:endParaRPr lang="en-US" sz="1400" dirty="0"/>
          </a:p>
          <a:p>
            <a:pPr marL="180975" lvl="1" indent="-171450"/>
            <a:r>
              <a:rPr lang="en-US" sz="1300" dirty="0" smtClean="0"/>
              <a:t>Goal: design and evaluate network protocols designed for </a:t>
            </a:r>
            <a:r>
              <a:rPr lang="en-US" sz="1300" b="1" dirty="0" smtClean="0"/>
              <a:t>IC-based full-duplex nodes</a:t>
            </a:r>
          </a:p>
          <a:p>
            <a:pPr marL="180975" lvl="1" indent="-171450"/>
            <a:r>
              <a:rPr lang="en-US" sz="1300" dirty="0" smtClean="0"/>
              <a:t>Gen-1 node w/ frequency-flat RC canceller, supporting 90dB SIC imparted to 5MHz 0dBm TX signal</a:t>
            </a:r>
          </a:p>
          <a:p>
            <a:pPr marL="180975" lvl="1" indent="-171450"/>
            <a:r>
              <a:rPr lang="en-US" sz="1300" dirty="0" smtClean="0"/>
              <a:t>Gen-2 node w/ wideband FDE-based RF canceller, supporting 95dB SIC imparted to 10MHz 5dBm TX signal</a:t>
            </a:r>
            <a:endParaRPr lang="en-US" sz="1300" dirty="0"/>
          </a:p>
          <a:p>
            <a:pPr marL="180975" lvl="1" indent="-171450"/>
            <a:r>
              <a:rPr lang="en-US" sz="1300" dirty="0" smtClean="0"/>
              <a:t>Gen-1 node already deployed </a:t>
            </a:r>
            <a:r>
              <a:rPr lang="en-US" sz="1300" dirty="0"/>
              <a:t>in ORBIT to </a:t>
            </a:r>
            <a:r>
              <a:rPr lang="en-US" sz="1300" dirty="0" smtClean="0"/>
              <a:t>provide the community </a:t>
            </a:r>
            <a:r>
              <a:rPr lang="en-US" sz="1300" dirty="0"/>
              <a:t>full-duplex </a:t>
            </a:r>
            <a:r>
              <a:rPr lang="en-US" sz="1300" dirty="0" smtClean="0"/>
              <a:t>SDRs</a:t>
            </a:r>
          </a:p>
          <a:p>
            <a:pPr marL="180975" lvl="1" indent="-171450"/>
            <a:r>
              <a:rPr lang="en-US" sz="1300" dirty="0" smtClean="0"/>
              <a:t>Gen-2 to be deployed in COSMOS</a:t>
            </a:r>
          </a:p>
          <a:p>
            <a:pPr marL="180975" lvl="1" indent="-171450"/>
            <a:r>
              <a:rPr lang="en-US" sz="1300" dirty="0" smtClean="0"/>
              <a:t>Real-world experimental evaluation of higher-layer algorithms in heterogeneous networks with both legacy half-duplex nodes and full-duplex nodes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1028201"/>
            <a:ext cx="1257300" cy="1523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667"/>
          <a:stretch/>
        </p:blipFill>
        <p:spPr>
          <a:xfrm>
            <a:off x="6190050" y="1028201"/>
            <a:ext cx="1233207" cy="15234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19800" y="2626557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Programmable Gen-1 </a:t>
            </a:r>
            <a:r>
              <a:rPr lang="en-US" sz="1600" smtClean="0"/>
              <a:t>full-duplex </a:t>
            </a:r>
            <a:br>
              <a:rPr lang="en-US" sz="1600" smtClean="0"/>
            </a:br>
            <a:r>
              <a:rPr lang="en-US" sz="1600" smtClean="0"/>
              <a:t>node </a:t>
            </a:r>
            <a:r>
              <a:rPr lang="en-US" sz="1600" dirty="0" smtClean="0"/>
              <a:t>installed in ORBIT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705600" y="4253771"/>
            <a:ext cx="2163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Gen-2 </a:t>
            </a:r>
            <a:r>
              <a:rPr lang="en-US" sz="1600" dirty="0" smtClean="0"/>
              <a:t>full-duplex link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863"/>
          <a:stretch/>
        </p:blipFill>
        <p:spPr>
          <a:xfrm>
            <a:off x="6633029" y="3333750"/>
            <a:ext cx="2282371" cy="880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640" y="1028201"/>
            <a:ext cx="1676400" cy="832520"/>
          </a:xfrm>
          <a:prstGeom prst="rect">
            <a:avLst/>
          </a:prstGeom>
        </p:spPr>
      </p:pic>
      <p:cxnSp>
        <p:nvCxnSpPr>
          <p:cNvPr id="126" name="Straight Arrow Connector 95"/>
          <p:cNvCxnSpPr>
            <a:endCxn id="128" idx="1"/>
          </p:cNvCxnSpPr>
          <p:nvPr/>
        </p:nvCxnSpPr>
        <p:spPr>
          <a:xfrm flipV="1">
            <a:off x="4501283" y="3241423"/>
            <a:ext cx="1518517" cy="2312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8" name="Picture 2" descr="http://l.thumbs.canstockphoto.com/canstock8951932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54820"/>
            <a:ext cx="191579" cy="3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" descr="http://l.thumbs.canstockphoto.com/canstock8951932.jp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16" y="4300392"/>
            <a:ext cx="180808" cy="35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13"/>
          <p:cNvGrpSpPr/>
          <p:nvPr/>
        </p:nvGrpSpPr>
        <p:grpSpPr>
          <a:xfrm>
            <a:off x="4983515" y="3685114"/>
            <a:ext cx="1417285" cy="404403"/>
            <a:chOff x="6568135" y="1191203"/>
            <a:chExt cx="4038600" cy="1133478"/>
          </a:xfrm>
        </p:grpSpPr>
        <p:cxnSp>
          <p:nvCxnSpPr>
            <p:cNvPr id="146" name="Straight Arrow Connector 119"/>
            <p:cNvCxnSpPr/>
            <p:nvPr/>
          </p:nvCxnSpPr>
          <p:spPr>
            <a:xfrm flipV="1">
              <a:off x="6568135" y="1191203"/>
              <a:ext cx="0" cy="113347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Straight Arrow Connector 120"/>
            <p:cNvCxnSpPr/>
            <p:nvPr/>
          </p:nvCxnSpPr>
          <p:spPr>
            <a:xfrm>
              <a:off x="6568135" y="2324680"/>
              <a:ext cx="40386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8" name="Flowchart: Delay 121"/>
            <p:cNvSpPr/>
            <p:nvPr/>
          </p:nvSpPr>
          <p:spPr>
            <a:xfrm rot="16200000">
              <a:off x="6202125" y="1831504"/>
              <a:ext cx="864688" cy="99033"/>
            </a:xfrm>
            <a:prstGeom prst="flowChartDelay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49" name="Flowchart: Delay 122"/>
            <p:cNvSpPr/>
            <p:nvPr/>
          </p:nvSpPr>
          <p:spPr>
            <a:xfrm rot="16200000">
              <a:off x="6301160" y="1831502"/>
              <a:ext cx="864688" cy="99033"/>
            </a:xfrm>
            <a:prstGeom prst="flowChartDelay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50" name="Flowchart: Delay 123"/>
            <p:cNvSpPr/>
            <p:nvPr/>
          </p:nvSpPr>
          <p:spPr>
            <a:xfrm rot="16200000">
              <a:off x="6407754" y="1832583"/>
              <a:ext cx="864688" cy="99033"/>
            </a:xfrm>
            <a:prstGeom prst="flowChartDelay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51" name="Flowchart: Delay 124"/>
            <p:cNvSpPr/>
            <p:nvPr/>
          </p:nvSpPr>
          <p:spPr>
            <a:xfrm rot="16200000">
              <a:off x="6816866" y="1831497"/>
              <a:ext cx="864688" cy="99033"/>
            </a:xfrm>
            <a:prstGeom prst="flowChartDelay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52" name="Flowchart: Delay 125"/>
            <p:cNvSpPr/>
            <p:nvPr/>
          </p:nvSpPr>
          <p:spPr>
            <a:xfrm rot="16200000">
              <a:off x="6922709" y="1831504"/>
              <a:ext cx="864688" cy="99033"/>
            </a:xfrm>
            <a:prstGeom prst="flowChartDelay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53" name="Flowchart: Delay 126"/>
            <p:cNvSpPr/>
            <p:nvPr/>
          </p:nvSpPr>
          <p:spPr>
            <a:xfrm rot="16200000">
              <a:off x="7021745" y="1831497"/>
              <a:ext cx="864688" cy="99033"/>
            </a:xfrm>
            <a:prstGeom prst="flowChartDelay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54" name="Flowchart: Delay 127"/>
            <p:cNvSpPr/>
            <p:nvPr/>
          </p:nvSpPr>
          <p:spPr>
            <a:xfrm rot="16200000">
              <a:off x="7127418" y="1831503"/>
              <a:ext cx="864688" cy="99033"/>
            </a:xfrm>
            <a:prstGeom prst="flowChartDelay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55" name="Flowchart: Delay 128"/>
            <p:cNvSpPr/>
            <p:nvPr/>
          </p:nvSpPr>
          <p:spPr>
            <a:xfrm rot="16200000">
              <a:off x="7213094" y="1831503"/>
              <a:ext cx="864688" cy="99033"/>
            </a:xfrm>
            <a:prstGeom prst="flowChartDelay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56" name="Flowchart: Delay 129"/>
            <p:cNvSpPr/>
            <p:nvPr/>
          </p:nvSpPr>
          <p:spPr>
            <a:xfrm rot="16200000">
              <a:off x="7311364" y="1832583"/>
              <a:ext cx="864688" cy="99033"/>
            </a:xfrm>
            <a:prstGeom prst="flowChartDelay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57" name="Flowchart: Delay 130"/>
            <p:cNvSpPr/>
            <p:nvPr/>
          </p:nvSpPr>
          <p:spPr>
            <a:xfrm rot="16200000">
              <a:off x="7410398" y="1831502"/>
              <a:ext cx="864688" cy="99033"/>
            </a:xfrm>
            <a:prstGeom prst="flowChartDelay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58" name="Flowchart: Delay 131"/>
            <p:cNvSpPr/>
            <p:nvPr/>
          </p:nvSpPr>
          <p:spPr>
            <a:xfrm rot="16200000">
              <a:off x="7509431" y="1831502"/>
              <a:ext cx="864688" cy="99033"/>
            </a:xfrm>
            <a:prstGeom prst="flowChartDelay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59" name="Flowchart: Delay 132"/>
            <p:cNvSpPr/>
            <p:nvPr/>
          </p:nvSpPr>
          <p:spPr>
            <a:xfrm rot="16200000">
              <a:off x="7608466" y="1831502"/>
              <a:ext cx="864688" cy="99033"/>
            </a:xfrm>
            <a:prstGeom prst="flowChartDelay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60" name="Flowchart: Delay 133"/>
            <p:cNvSpPr/>
            <p:nvPr/>
          </p:nvSpPr>
          <p:spPr>
            <a:xfrm rot="16200000">
              <a:off x="7611059" y="1831501"/>
              <a:ext cx="864688" cy="99033"/>
            </a:xfrm>
            <a:prstGeom prst="flowChartDelay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61" name="Flowchart: Delay 134"/>
            <p:cNvSpPr/>
            <p:nvPr/>
          </p:nvSpPr>
          <p:spPr>
            <a:xfrm rot="16200000">
              <a:off x="7707501" y="1831501"/>
              <a:ext cx="864688" cy="99033"/>
            </a:xfrm>
            <a:prstGeom prst="flowChartDelay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62" name="Flowchart: Delay 135"/>
            <p:cNvSpPr/>
            <p:nvPr/>
          </p:nvSpPr>
          <p:spPr>
            <a:xfrm rot="16200000">
              <a:off x="7806535" y="1831501"/>
              <a:ext cx="864688" cy="99033"/>
            </a:xfrm>
            <a:prstGeom prst="flowChartDelay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63" name="Flowchart: Delay 136"/>
            <p:cNvSpPr/>
            <p:nvPr/>
          </p:nvSpPr>
          <p:spPr>
            <a:xfrm rot="16200000">
              <a:off x="7905570" y="1831500"/>
              <a:ext cx="864688" cy="99033"/>
            </a:xfrm>
            <a:prstGeom prst="flowChartDelay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64" name="Flowchart: Delay 137"/>
            <p:cNvSpPr/>
            <p:nvPr/>
          </p:nvSpPr>
          <p:spPr>
            <a:xfrm rot="16200000">
              <a:off x="8004605" y="1831500"/>
              <a:ext cx="864688" cy="99033"/>
            </a:xfrm>
            <a:prstGeom prst="flowChartDelay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65" name="Flowchart: Delay 138"/>
            <p:cNvSpPr/>
            <p:nvPr/>
          </p:nvSpPr>
          <p:spPr>
            <a:xfrm rot="16200000">
              <a:off x="8103640" y="1831499"/>
              <a:ext cx="864688" cy="99033"/>
            </a:xfrm>
            <a:prstGeom prst="flowChartDelay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66" name="Flowchart: Delay 139"/>
            <p:cNvSpPr/>
            <p:nvPr/>
          </p:nvSpPr>
          <p:spPr>
            <a:xfrm rot="16200000">
              <a:off x="8202674" y="1831499"/>
              <a:ext cx="864688" cy="99033"/>
            </a:xfrm>
            <a:prstGeom prst="flowChartDelay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67" name="Flowchart: Delay 140"/>
            <p:cNvSpPr/>
            <p:nvPr/>
          </p:nvSpPr>
          <p:spPr>
            <a:xfrm rot="16200000">
              <a:off x="8301709" y="1831499"/>
              <a:ext cx="864688" cy="99033"/>
            </a:xfrm>
            <a:prstGeom prst="flowChartDelay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68" name="Flowchart: Delay 141"/>
            <p:cNvSpPr/>
            <p:nvPr/>
          </p:nvSpPr>
          <p:spPr>
            <a:xfrm rot="16200000">
              <a:off x="8400744" y="1831498"/>
              <a:ext cx="864688" cy="99033"/>
            </a:xfrm>
            <a:prstGeom prst="flowChartDelay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69" name="Flowchart: Delay 142"/>
            <p:cNvSpPr/>
            <p:nvPr/>
          </p:nvSpPr>
          <p:spPr>
            <a:xfrm rot="16200000">
              <a:off x="8486153" y="1831498"/>
              <a:ext cx="864688" cy="99033"/>
            </a:xfrm>
            <a:prstGeom prst="flowChartDelay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70" name="Flowchart: Delay 143"/>
            <p:cNvSpPr/>
            <p:nvPr/>
          </p:nvSpPr>
          <p:spPr>
            <a:xfrm rot="16200000">
              <a:off x="8585187" y="1832583"/>
              <a:ext cx="864688" cy="99033"/>
            </a:xfrm>
            <a:prstGeom prst="flowChartDelay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71" name="Flowchart: Delay 144"/>
            <p:cNvSpPr/>
            <p:nvPr/>
          </p:nvSpPr>
          <p:spPr>
            <a:xfrm rot="16200000">
              <a:off x="8686815" y="1832583"/>
              <a:ext cx="864688" cy="99033"/>
            </a:xfrm>
            <a:prstGeom prst="flowChartDelay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72" name="Flowchart: Delay 145"/>
            <p:cNvSpPr/>
            <p:nvPr/>
          </p:nvSpPr>
          <p:spPr>
            <a:xfrm rot="16200000">
              <a:off x="8790318" y="1831496"/>
              <a:ext cx="864688" cy="99033"/>
            </a:xfrm>
            <a:prstGeom prst="flowChartDelay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73" name="Flowchart: Delay 146"/>
            <p:cNvSpPr/>
            <p:nvPr/>
          </p:nvSpPr>
          <p:spPr>
            <a:xfrm rot="16200000">
              <a:off x="8889353" y="1831496"/>
              <a:ext cx="864688" cy="99033"/>
            </a:xfrm>
            <a:prstGeom prst="flowChartDelay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74" name="Flowchart: Delay 147"/>
            <p:cNvSpPr/>
            <p:nvPr/>
          </p:nvSpPr>
          <p:spPr>
            <a:xfrm rot="16200000">
              <a:off x="8990980" y="1831496"/>
              <a:ext cx="864688" cy="99033"/>
            </a:xfrm>
            <a:prstGeom prst="flowChartDelay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75" name="Flowchart: Delay 148"/>
            <p:cNvSpPr/>
            <p:nvPr/>
          </p:nvSpPr>
          <p:spPr>
            <a:xfrm rot="16200000">
              <a:off x="9090014" y="1831495"/>
              <a:ext cx="864688" cy="99033"/>
            </a:xfrm>
            <a:prstGeom prst="flowChartDelay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76" name="Flowchart: Delay 149"/>
            <p:cNvSpPr/>
            <p:nvPr/>
          </p:nvSpPr>
          <p:spPr>
            <a:xfrm rot="16200000">
              <a:off x="9189048" y="1831494"/>
              <a:ext cx="864688" cy="99033"/>
            </a:xfrm>
            <a:prstGeom prst="flowChartDelay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77" name="Flowchart: Delay 150"/>
            <p:cNvSpPr/>
            <p:nvPr/>
          </p:nvSpPr>
          <p:spPr>
            <a:xfrm rot="16200000">
              <a:off x="9293504" y="1832583"/>
              <a:ext cx="864688" cy="99033"/>
            </a:xfrm>
            <a:prstGeom prst="flowChartDelay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78" name="Flowchart: Delay 151"/>
            <p:cNvSpPr/>
            <p:nvPr/>
          </p:nvSpPr>
          <p:spPr>
            <a:xfrm rot="16200000">
              <a:off x="9395182" y="1832583"/>
              <a:ext cx="864688" cy="99033"/>
            </a:xfrm>
            <a:prstGeom prst="flowChartDelay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79" name="Flowchart: Delay 152"/>
            <p:cNvSpPr/>
            <p:nvPr/>
          </p:nvSpPr>
          <p:spPr>
            <a:xfrm rot="16200000">
              <a:off x="9492849" y="1831494"/>
              <a:ext cx="864688" cy="99033"/>
            </a:xfrm>
            <a:prstGeom prst="flowChartDelay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80" name="Flowchart: Delay 153"/>
            <p:cNvSpPr/>
            <p:nvPr/>
          </p:nvSpPr>
          <p:spPr>
            <a:xfrm rot="16200000">
              <a:off x="9590517" y="1831494"/>
              <a:ext cx="864688" cy="99033"/>
            </a:xfrm>
            <a:prstGeom prst="flowChartDelay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81" name="Flowchart: Delay 154"/>
            <p:cNvSpPr/>
            <p:nvPr/>
          </p:nvSpPr>
          <p:spPr>
            <a:xfrm rot="16200000">
              <a:off x="9689551" y="1831493"/>
              <a:ext cx="864688" cy="99033"/>
            </a:xfrm>
            <a:prstGeom prst="flowChartDelay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82" name="Flowchart: Delay 116"/>
            <p:cNvSpPr/>
            <p:nvPr/>
          </p:nvSpPr>
          <p:spPr>
            <a:xfrm rot="16200000">
              <a:off x="6519767" y="1832583"/>
              <a:ext cx="864688" cy="99033"/>
            </a:xfrm>
            <a:prstGeom prst="flowChartDelay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83" name="Flowchart: Delay 117"/>
            <p:cNvSpPr/>
            <p:nvPr/>
          </p:nvSpPr>
          <p:spPr>
            <a:xfrm rot="16200000">
              <a:off x="6618800" y="1831233"/>
              <a:ext cx="864688" cy="99033"/>
            </a:xfrm>
            <a:prstGeom prst="flowChartDelay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84" name="Flowchart: Delay 118"/>
            <p:cNvSpPr/>
            <p:nvPr/>
          </p:nvSpPr>
          <p:spPr>
            <a:xfrm rot="16200000">
              <a:off x="6717833" y="1829229"/>
              <a:ext cx="864688" cy="99032"/>
            </a:xfrm>
            <a:prstGeom prst="flowChartDelay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</p:grpSp>
      <p:grpSp>
        <p:nvGrpSpPr>
          <p:cNvPr id="131" name="Group 71"/>
          <p:cNvGrpSpPr>
            <a:grpSpLocks noChangeAspect="1"/>
          </p:cNvGrpSpPr>
          <p:nvPr/>
        </p:nvGrpSpPr>
        <p:grpSpPr>
          <a:xfrm>
            <a:off x="4363594" y="2983604"/>
            <a:ext cx="640773" cy="760648"/>
            <a:chOff x="2300287" y="2463067"/>
            <a:chExt cx="4857750" cy="5766533"/>
          </a:xfrm>
        </p:grpSpPr>
        <p:sp>
          <p:nvSpPr>
            <p:cNvPr id="137" name="Freeform 72"/>
            <p:cNvSpPr/>
            <p:nvPr/>
          </p:nvSpPr>
          <p:spPr>
            <a:xfrm>
              <a:off x="2336213" y="2515921"/>
              <a:ext cx="1395385" cy="3921877"/>
            </a:xfrm>
            <a:custGeom>
              <a:avLst/>
              <a:gdLst>
                <a:gd name="connsiteX0" fmla="*/ 1231533 w 1437669"/>
                <a:gd name="connsiteY0" fmla="*/ 280134 h 3837308"/>
                <a:gd name="connsiteX1" fmla="*/ 819260 w 1437669"/>
                <a:gd name="connsiteY1" fmla="*/ 0 h 3837308"/>
                <a:gd name="connsiteX2" fmla="*/ 533840 w 1437669"/>
                <a:gd name="connsiteY2" fmla="*/ 306562 h 3837308"/>
                <a:gd name="connsiteX3" fmla="*/ 243135 w 1437669"/>
                <a:gd name="connsiteY3" fmla="*/ 766404 h 3837308"/>
                <a:gd name="connsiteX4" fmla="*/ 31713 w 1437669"/>
                <a:gd name="connsiteY4" fmla="*/ 1331958 h 3837308"/>
                <a:gd name="connsiteX5" fmla="*/ 0 w 1437669"/>
                <a:gd name="connsiteY5" fmla="*/ 1987366 h 3837308"/>
                <a:gd name="connsiteX6" fmla="*/ 116282 w 1437669"/>
                <a:gd name="connsiteY6" fmla="*/ 2621632 h 3837308"/>
                <a:gd name="connsiteX7" fmla="*/ 443986 w 1437669"/>
                <a:gd name="connsiteY7" fmla="*/ 3234756 h 3837308"/>
                <a:gd name="connsiteX8" fmla="*/ 755833 w 1437669"/>
                <a:gd name="connsiteY8" fmla="*/ 3578316 h 3837308"/>
                <a:gd name="connsiteX9" fmla="*/ 1078252 w 1437669"/>
                <a:gd name="connsiteY9" fmla="*/ 3837308 h 3837308"/>
                <a:gd name="connsiteX10" fmla="*/ 1437669 w 1437669"/>
                <a:gd name="connsiteY10" fmla="*/ 3520175 h 3837308"/>
                <a:gd name="connsiteX11" fmla="*/ 1014825 w 1437669"/>
                <a:gd name="connsiteY11" fmla="*/ 3218899 h 3837308"/>
                <a:gd name="connsiteX12" fmla="*/ 687121 w 1437669"/>
                <a:gd name="connsiteY12" fmla="*/ 2737914 h 3837308"/>
                <a:gd name="connsiteX13" fmla="*/ 539126 w 1437669"/>
                <a:gd name="connsiteY13" fmla="*/ 2362640 h 3837308"/>
                <a:gd name="connsiteX14" fmla="*/ 465128 w 1437669"/>
                <a:gd name="connsiteY14" fmla="*/ 1934511 h 3837308"/>
                <a:gd name="connsiteX15" fmla="*/ 465128 w 1437669"/>
                <a:gd name="connsiteY15" fmla="*/ 1680804 h 3837308"/>
                <a:gd name="connsiteX16" fmla="*/ 554982 w 1437669"/>
                <a:gd name="connsiteY16" fmla="*/ 1205105 h 3837308"/>
                <a:gd name="connsiteX17" fmla="*/ 734691 w 1437669"/>
                <a:gd name="connsiteY17" fmla="*/ 824545 h 3837308"/>
                <a:gd name="connsiteX18" fmla="*/ 1020111 w 1437669"/>
                <a:gd name="connsiteY18" fmla="*/ 454557 h 3837308"/>
                <a:gd name="connsiteX19" fmla="*/ 1231533 w 1437669"/>
                <a:gd name="connsiteY19" fmla="*/ 280134 h 3837308"/>
                <a:gd name="connsiteX0" fmla="*/ 1199819 w 1437669"/>
                <a:gd name="connsiteY0" fmla="*/ 290705 h 3837308"/>
                <a:gd name="connsiteX1" fmla="*/ 819260 w 1437669"/>
                <a:gd name="connsiteY1" fmla="*/ 0 h 3837308"/>
                <a:gd name="connsiteX2" fmla="*/ 533840 w 1437669"/>
                <a:gd name="connsiteY2" fmla="*/ 306562 h 3837308"/>
                <a:gd name="connsiteX3" fmla="*/ 243135 w 1437669"/>
                <a:gd name="connsiteY3" fmla="*/ 766404 h 3837308"/>
                <a:gd name="connsiteX4" fmla="*/ 31713 w 1437669"/>
                <a:gd name="connsiteY4" fmla="*/ 1331958 h 3837308"/>
                <a:gd name="connsiteX5" fmla="*/ 0 w 1437669"/>
                <a:gd name="connsiteY5" fmla="*/ 1987366 h 3837308"/>
                <a:gd name="connsiteX6" fmla="*/ 116282 w 1437669"/>
                <a:gd name="connsiteY6" fmla="*/ 2621632 h 3837308"/>
                <a:gd name="connsiteX7" fmla="*/ 443986 w 1437669"/>
                <a:gd name="connsiteY7" fmla="*/ 3234756 h 3837308"/>
                <a:gd name="connsiteX8" fmla="*/ 755833 w 1437669"/>
                <a:gd name="connsiteY8" fmla="*/ 3578316 h 3837308"/>
                <a:gd name="connsiteX9" fmla="*/ 1078252 w 1437669"/>
                <a:gd name="connsiteY9" fmla="*/ 3837308 h 3837308"/>
                <a:gd name="connsiteX10" fmla="*/ 1437669 w 1437669"/>
                <a:gd name="connsiteY10" fmla="*/ 3520175 h 3837308"/>
                <a:gd name="connsiteX11" fmla="*/ 1014825 w 1437669"/>
                <a:gd name="connsiteY11" fmla="*/ 3218899 h 3837308"/>
                <a:gd name="connsiteX12" fmla="*/ 687121 w 1437669"/>
                <a:gd name="connsiteY12" fmla="*/ 2737914 h 3837308"/>
                <a:gd name="connsiteX13" fmla="*/ 539126 w 1437669"/>
                <a:gd name="connsiteY13" fmla="*/ 2362640 h 3837308"/>
                <a:gd name="connsiteX14" fmla="*/ 465128 w 1437669"/>
                <a:gd name="connsiteY14" fmla="*/ 1934511 h 3837308"/>
                <a:gd name="connsiteX15" fmla="*/ 465128 w 1437669"/>
                <a:gd name="connsiteY15" fmla="*/ 1680804 h 3837308"/>
                <a:gd name="connsiteX16" fmla="*/ 554982 w 1437669"/>
                <a:gd name="connsiteY16" fmla="*/ 1205105 h 3837308"/>
                <a:gd name="connsiteX17" fmla="*/ 734691 w 1437669"/>
                <a:gd name="connsiteY17" fmla="*/ 824545 h 3837308"/>
                <a:gd name="connsiteX18" fmla="*/ 1020111 w 1437669"/>
                <a:gd name="connsiteY18" fmla="*/ 454557 h 3837308"/>
                <a:gd name="connsiteX19" fmla="*/ 1199819 w 1437669"/>
                <a:gd name="connsiteY19" fmla="*/ 290705 h 3837308"/>
                <a:gd name="connsiteX0" fmla="*/ 1194533 w 1437669"/>
                <a:gd name="connsiteY0" fmla="*/ 295990 h 3837308"/>
                <a:gd name="connsiteX1" fmla="*/ 819260 w 1437669"/>
                <a:gd name="connsiteY1" fmla="*/ 0 h 3837308"/>
                <a:gd name="connsiteX2" fmla="*/ 533840 w 1437669"/>
                <a:gd name="connsiteY2" fmla="*/ 306562 h 3837308"/>
                <a:gd name="connsiteX3" fmla="*/ 243135 w 1437669"/>
                <a:gd name="connsiteY3" fmla="*/ 766404 h 3837308"/>
                <a:gd name="connsiteX4" fmla="*/ 31713 w 1437669"/>
                <a:gd name="connsiteY4" fmla="*/ 1331958 h 3837308"/>
                <a:gd name="connsiteX5" fmla="*/ 0 w 1437669"/>
                <a:gd name="connsiteY5" fmla="*/ 1987366 h 3837308"/>
                <a:gd name="connsiteX6" fmla="*/ 116282 w 1437669"/>
                <a:gd name="connsiteY6" fmla="*/ 2621632 h 3837308"/>
                <a:gd name="connsiteX7" fmla="*/ 443986 w 1437669"/>
                <a:gd name="connsiteY7" fmla="*/ 3234756 h 3837308"/>
                <a:gd name="connsiteX8" fmla="*/ 755833 w 1437669"/>
                <a:gd name="connsiteY8" fmla="*/ 3578316 h 3837308"/>
                <a:gd name="connsiteX9" fmla="*/ 1078252 w 1437669"/>
                <a:gd name="connsiteY9" fmla="*/ 3837308 h 3837308"/>
                <a:gd name="connsiteX10" fmla="*/ 1437669 w 1437669"/>
                <a:gd name="connsiteY10" fmla="*/ 3520175 h 3837308"/>
                <a:gd name="connsiteX11" fmla="*/ 1014825 w 1437669"/>
                <a:gd name="connsiteY11" fmla="*/ 3218899 h 3837308"/>
                <a:gd name="connsiteX12" fmla="*/ 687121 w 1437669"/>
                <a:gd name="connsiteY12" fmla="*/ 2737914 h 3837308"/>
                <a:gd name="connsiteX13" fmla="*/ 539126 w 1437669"/>
                <a:gd name="connsiteY13" fmla="*/ 2362640 h 3837308"/>
                <a:gd name="connsiteX14" fmla="*/ 465128 w 1437669"/>
                <a:gd name="connsiteY14" fmla="*/ 1934511 h 3837308"/>
                <a:gd name="connsiteX15" fmla="*/ 465128 w 1437669"/>
                <a:gd name="connsiteY15" fmla="*/ 1680804 h 3837308"/>
                <a:gd name="connsiteX16" fmla="*/ 554982 w 1437669"/>
                <a:gd name="connsiteY16" fmla="*/ 1205105 h 3837308"/>
                <a:gd name="connsiteX17" fmla="*/ 734691 w 1437669"/>
                <a:gd name="connsiteY17" fmla="*/ 824545 h 3837308"/>
                <a:gd name="connsiteX18" fmla="*/ 1020111 w 1437669"/>
                <a:gd name="connsiteY18" fmla="*/ 454557 h 3837308"/>
                <a:gd name="connsiteX19" fmla="*/ 1194533 w 1437669"/>
                <a:gd name="connsiteY19" fmla="*/ 295990 h 3837308"/>
                <a:gd name="connsiteX0" fmla="*/ 1194533 w 1437669"/>
                <a:gd name="connsiteY0" fmla="*/ 327704 h 3869022"/>
                <a:gd name="connsiteX1" fmla="*/ 824545 w 1437669"/>
                <a:gd name="connsiteY1" fmla="*/ 0 h 3869022"/>
                <a:gd name="connsiteX2" fmla="*/ 533840 w 1437669"/>
                <a:gd name="connsiteY2" fmla="*/ 338276 h 3869022"/>
                <a:gd name="connsiteX3" fmla="*/ 243135 w 1437669"/>
                <a:gd name="connsiteY3" fmla="*/ 798118 h 3869022"/>
                <a:gd name="connsiteX4" fmla="*/ 31713 w 1437669"/>
                <a:gd name="connsiteY4" fmla="*/ 1363672 h 3869022"/>
                <a:gd name="connsiteX5" fmla="*/ 0 w 1437669"/>
                <a:gd name="connsiteY5" fmla="*/ 2019080 h 3869022"/>
                <a:gd name="connsiteX6" fmla="*/ 116282 w 1437669"/>
                <a:gd name="connsiteY6" fmla="*/ 2653346 h 3869022"/>
                <a:gd name="connsiteX7" fmla="*/ 443986 w 1437669"/>
                <a:gd name="connsiteY7" fmla="*/ 3266470 h 3869022"/>
                <a:gd name="connsiteX8" fmla="*/ 755833 w 1437669"/>
                <a:gd name="connsiteY8" fmla="*/ 3610030 h 3869022"/>
                <a:gd name="connsiteX9" fmla="*/ 1078252 w 1437669"/>
                <a:gd name="connsiteY9" fmla="*/ 3869022 h 3869022"/>
                <a:gd name="connsiteX10" fmla="*/ 1437669 w 1437669"/>
                <a:gd name="connsiteY10" fmla="*/ 3551889 h 3869022"/>
                <a:gd name="connsiteX11" fmla="*/ 1014825 w 1437669"/>
                <a:gd name="connsiteY11" fmla="*/ 3250613 h 3869022"/>
                <a:gd name="connsiteX12" fmla="*/ 687121 w 1437669"/>
                <a:gd name="connsiteY12" fmla="*/ 2769628 h 3869022"/>
                <a:gd name="connsiteX13" fmla="*/ 539126 w 1437669"/>
                <a:gd name="connsiteY13" fmla="*/ 2394354 h 3869022"/>
                <a:gd name="connsiteX14" fmla="*/ 465128 w 1437669"/>
                <a:gd name="connsiteY14" fmla="*/ 1966225 h 3869022"/>
                <a:gd name="connsiteX15" fmla="*/ 465128 w 1437669"/>
                <a:gd name="connsiteY15" fmla="*/ 1712518 h 3869022"/>
                <a:gd name="connsiteX16" fmla="*/ 554982 w 1437669"/>
                <a:gd name="connsiteY16" fmla="*/ 1236819 h 3869022"/>
                <a:gd name="connsiteX17" fmla="*/ 734691 w 1437669"/>
                <a:gd name="connsiteY17" fmla="*/ 856259 h 3869022"/>
                <a:gd name="connsiteX18" fmla="*/ 1020111 w 1437669"/>
                <a:gd name="connsiteY18" fmla="*/ 486271 h 3869022"/>
                <a:gd name="connsiteX19" fmla="*/ 1194533 w 1437669"/>
                <a:gd name="connsiteY19" fmla="*/ 327704 h 3869022"/>
                <a:gd name="connsiteX0" fmla="*/ 1194533 w 1395385"/>
                <a:gd name="connsiteY0" fmla="*/ 327704 h 3869022"/>
                <a:gd name="connsiteX1" fmla="*/ 824545 w 1395385"/>
                <a:gd name="connsiteY1" fmla="*/ 0 h 3869022"/>
                <a:gd name="connsiteX2" fmla="*/ 533840 w 1395385"/>
                <a:gd name="connsiteY2" fmla="*/ 338276 h 3869022"/>
                <a:gd name="connsiteX3" fmla="*/ 243135 w 1395385"/>
                <a:gd name="connsiteY3" fmla="*/ 798118 h 3869022"/>
                <a:gd name="connsiteX4" fmla="*/ 31713 w 1395385"/>
                <a:gd name="connsiteY4" fmla="*/ 1363672 h 3869022"/>
                <a:gd name="connsiteX5" fmla="*/ 0 w 1395385"/>
                <a:gd name="connsiteY5" fmla="*/ 2019080 h 3869022"/>
                <a:gd name="connsiteX6" fmla="*/ 116282 w 1395385"/>
                <a:gd name="connsiteY6" fmla="*/ 2653346 h 3869022"/>
                <a:gd name="connsiteX7" fmla="*/ 443986 w 1395385"/>
                <a:gd name="connsiteY7" fmla="*/ 3266470 h 3869022"/>
                <a:gd name="connsiteX8" fmla="*/ 755833 w 1395385"/>
                <a:gd name="connsiteY8" fmla="*/ 3610030 h 3869022"/>
                <a:gd name="connsiteX9" fmla="*/ 1078252 w 1395385"/>
                <a:gd name="connsiteY9" fmla="*/ 3869022 h 3869022"/>
                <a:gd name="connsiteX10" fmla="*/ 1395385 w 1395385"/>
                <a:gd name="connsiteY10" fmla="*/ 3546604 h 3869022"/>
                <a:gd name="connsiteX11" fmla="*/ 1014825 w 1395385"/>
                <a:gd name="connsiteY11" fmla="*/ 3250613 h 3869022"/>
                <a:gd name="connsiteX12" fmla="*/ 687121 w 1395385"/>
                <a:gd name="connsiteY12" fmla="*/ 2769628 h 3869022"/>
                <a:gd name="connsiteX13" fmla="*/ 539126 w 1395385"/>
                <a:gd name="connsiteY13" fmla="*/ 2394354 h 3869022"/>
                <a:gd name="connsiteX14" fmla="*/ 465128 w 1395385"/>
                <a:gd name="connsiteY14" fmla="*/ 1966225 h 3869022"/>
                <a:gd name="connsiteX15" fmla="*/ 465128 w 1395385"/>
                <a:gd name="connsiteY15" fmla="*/ 1712518 h 3869022"/>
                <a:gd name="connsiteX16" fmla="*/ 554982 w 1395385"/>
                <a:gd name="connsiteY16" fmla="*/ 1236819 h 3869022"/>
                <a:gd name="connsiteX17" fmla="*/ 734691 w 1395385"/>
                <a:gd name="connsiteY17" fmla="*/ 856259 h 3869022"/>
                <a:gd name="connsiteX18" fmla="*/ 1020111 w 1395385"/>
                <a:gd name="connsiteY18" fmla="*/ 486271 h 3869022"/>
                <a:gd name="connsiteX19" fmla="*/ 1194533 w 1395385"/>
                <a:gd name="connsiteY19" fmla="*/ 327704 h 3869022"/>
                <a:gd name="connsiteX0" fmla="*/ 1194533 w 1395385"/>
                <a:gd name="connsiteY0" fmla="*/ 327704 h 3906021"/>
                <a:gd name="connsiteX1" fmla="*/ 824545 w 1395385"/>
                <a:gd name="connsiteY1" fmla="*/ 0 h 3906021"/>
                <a:gd name="connsiteX2" fmla="*/ 533840 w 1395385"/>
                <a:gd name="connsiteY2" fmla="*/ 338276 h 3906021"/>
                <a:gd name="connsiteX3" fmla="*/ 243135 w 1395385"/>
                <a:gd name="connsiteY3" fmla="*/ 798118 h 3906021"/>
                <a:gd name="connsiteX4" fmla="*/ 31713 w 1395385"/>
                <a:gd name="connsiteY4" fmla="*/ 1363672 h 3906021"/>
                <a:gd name="connsiteX5" fmla="*/ 0 w 1395385"/>
                <a:gd name="connsiteY5" fmla="*/ 2019080 h 3906021"/>
                <a:gd name="connsiteX6" fmla="*/ 116282 w 1395385"/>
                <a:gd name="connsiteY6" fmla="*/ 2653346 h 3906021"/>
                <a:gd name="connsiteX7" fmla="*/ 443986 w 1395385"/>
                <a:gd name="connsiteY7" fmla="*/ 3266470 h 3906021"/>
                <a:gd name="connsiteX8" fmla="*/ 755833 w 1395385"/>
                <a:gd name="connsiteY8" fmla="*/ 3610030 h 3906021"/>
                <a:gd name="connsiteX9" fmla="*/ 1104680 w 1395385"/>
                <a:gd name="connsiteY9" fmla="*/ 3906021 h 3906021"/>
                <a:gd name="connsiteX10" fmla="*/ 1395385 w 1395385"/>
                <a:gd name="connsiteY10" fmla="*/ 3546604 h 3906021"/>
                <a:gd name="connsiteX11" fmla="*/ 1014825 w 1395385"/>
                <a:gd name="connsiteY11" fmla="*/ 3250613 h 3906021"/>
                <a:gd name="connsiteX12" fmla="*/ 687121 w 1395385"/>
                <a:gd name="connsiteY12" fmla="*/ 2769628 h 3906021"/>
                <a:gd name="connsiteX13" fmla="*/ 539126 w 1395385"/>
                <a:gd name="connsiteY13" fmla="*/ 2394354 h 3906021"/>
                <a:gd name="connsiteX14" fmla="*/ 465128 w 1395385"/>
                <a:gd name="connsiteY14" fmla="*/ 1966225 h 3906021"/>
                <a:gd name="connsiteX15" fmla="*/ 465128 w 1395385"/>
                <a:gd name="connsiteY15" fmla="*/ 1712518 h 3906021"/>
                <a:gd name="connsiteX16" fmla="*/ 554982 w 1395385"/>
                <a:gd name="connsiteY16" fmla="*/ 1236819 h 3906021"/>
                <a:gd name="connsiteX17" fmla="*/ 734691 w 1395385"/>
                <a:gd name="connsiteY17" fmla="*/ 856259 h 3906021"/>
                <a:gd name="connsiteX18" fmla="*/ 1020111 w 1395385"/>
                <a:gd name="connsiteY18" fmla="*/ 486271 h 3906021"/>
                <a:gd name="connsiteX19" fmla="*/ 1194533 w 1395385"/>
                <a:gd name="connsiteY19" fmla="*/ 327704 h 3906021"/>
                <a:gd name="connsiteX0" fmla="*/ 1194533 w 1395385"/>
                <a:gd name="connsiteY0" fmla="*/ 327704 h 3921877"/>
                <a:gd name="connsiteX1" fmla="*/ 824545 w 1395385"/>
                <a:gd name="connsiteY1" fmla="*/ 0 h 3921877"/>
                <a:gd name="connsiteX2" fmla="*/ 533840 w 1395385"/>
                <a:gd name="connsiteY2" fmla="*/ 338276 h 3921877"/>
                <a:gd name="connsiteX3" fmla="*/ 243135 w 1395385"/>
                <a:gd name="connsiteY3" fmla="*/ 798118 h 3921877"/>
                <a:gd name="connsiteX4" fmla="*/ 31713 w 1395385"/>
                <a:gd name="connsiteY4" fmla="*/ 1363672 h 3921877"/>
                <a:gd name="connsiteX5" fmla="*/ 0 w 1395385"/>
                <a:gd name="connsiteY5" fmla="*/ 2019080 h 3921877"/>
                <a:gd name="connsiteX6" fmla="*/ 116282 w 1395385"/>
                <a:gd name="connsiteY6" fmla="*/ 2653346 h 3921877"/>
                <a:gd name="connsiteX7" fmla="*/ 443986 w 1395385"/>
                <a:gd name="connsiteY7" fmla="*/ 3266470 h 3921877"/>
                <a:gd name="connsiteX8" fmla="*/ 755833 w 1395385"/>
                <a:gd name="connsiteY8" fmla="*/ 3610030 h 3921877"/>
                <a:gd name="connsiteX9" fmla="*/ 1125822 w 1395385"/>
                <a:gd name="connsiteY9" fmla="*/ 3921877 h 3921877"/>
                <a:gd name="connsiteX10" fmla="*/ 1395385 w 1395385"/>
                <a:gd name="connsiteY10" fmla="*/ 3546604 h 3921877"/>
                <a:gd name="connsiteX11" fmla="*/ 1014825 w 1395385"/>
                <a:gd name="connsiteY11" fmla="*/ 3250613 h 3921877"/>
                <a:gd name="connsiteX12" fmla="*/ 687121 w 1395385"/>
                <a:gd name="connsiteY12" fmla="*/ 2769628 h 3921877"/>
                <a:gd name="connsiteX13" fmla="*/ 539126 w 1395385"/>
                <a:gd name="connsiteY13" fmla="*/ 2394354 h 3921877"/>
                <a:gd name="connsiteX14" fmla="*/ 465128 w 1395385"/>
                <a:gd name="connsiteY14" fmla="*/ 1966225 h 3921877"/>
                <a:gd name="connsiteX15" fmla="*/ 465128 w 1395385"/>
                <a:gd name="connsiteY15" fmla="*/ 1712518 h 3921877"/>
                <a:gd name="connsiteX16" fmla="*/ 554982 w 1395385"/>
                <a:gd name="connsiteY16" fmla="*/ 1236819 h 3921877"/>
                <a:gd name="connsiteX17" fmla="*/ 734691 w 1395385"/>
                <a:gd name="connsiteY17" fmla="*/ 856259 h 3921877"/>
                <a:gd name="connsiteX18" fmla="*/ 1020111 w 1395385"/>
                <a:gd name="connsiteY18" fmla="*/ 486271 h 3921877"/>
                <a:gd name="connsiteX19" fmla="*/ 1194533 w 1395385"/>
                <a:gd name="connsiteY19" fmla="*/ 327704 h 392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5385" h="3921877">
                  <a:moveTo>
                    <a:pt x="1194533" y="327704"/>
                  </a:moveTo>
                  <a:lnTo>
                    <a:pt x="824545" y="0"/>
                  </a:lnTo>
                  <a:lnTo>
                    <a:pt x="533840" y="338276"/>
                  </a:lnTo>
                  <a:lnTo>
                    <a:pt x="243135" y="798118"/>
                  </a:lnTo>
                  <a:lnTo>
                    <a:pt x="31713" y="1363672"/>
                  </a:lnTo>
                  <a:lnTo>
                    <a:pt x="0" y="2019080"/>
                  </a:lnTo>
                  <a:lnTo>
                    <a:pt x="116282" y="2653346"/>
                  </a:lnTo>
                  <a:lnTo>
                    <a:pt x="443986" y="3266470"/>
                  </a:lnTo>
                  <a:lnTo>
                    <a:pt x="755833" y="3610030"/>
                  </a:lnTo>
                  <a:lnTo>
                    <a:pt x="1125822" y="3921877"/>
                  </a:lnTo>
                  <a:lnTo>
                    <a:pt x="1395385" y="3546604"/>
                  </a:lnTo>
                  <a:lnTo>
                    <a:pt x="1014825" y="3250613"/>
                  </a:lnTo>
                  <a:lnTo>
                    <a:pt x="687121" y="2769628"/>
                  </a:lnTo>
                  <a:lnTo>
                    <a:pt x="539126" y="2394354"/>
                  </a:lnTo>
                  <a:lnTo>
                    <a:pt x="465128" y="1966225"/>
                  </a:lnTo>
                  <a:lnTo>
                    <a:pt x="465128" y="1712518"/>
                  </a:lnTo>
                  <a:lnTo>
                    <a:pt x="554982" y="1236819"/>
                  </a:lnTo>
                  <a:lnTo>
                    <a:pt x="734691" y="856259"/>
                  </a:lnTo>
                  <a:lnTo>
                    <a:pt x="1020111" y="486271"/>
                  </a:lnTo>
                  <a:lnTo>
                    <a:pt x="1194533" y="327704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38" name="Freeform 73"/>
            <p:cNvSpPr/>
            <p:nvPr/>
          </p:nvSpPr>
          <p:spPr>
            <a:xfrm>
              <a:off x="2806627" y="2838340"/>
              <a:ext cx="1178677" cy="3229470"/>
            </a:xfrm>
            <a:custGeom>
              <a:avLst/>
              <a:gdLst>
                <a:gd name="connsiteX0" fmla="*/ 1014825 w 1178677"/>
                <a:gd name="connsiteY0" fmla="*/ 317133 h 3245328"/>
                <a:gd name="connsiteX1" fmla="*/ 755833 w 1178677"/>
                <a:gd name="connsiteY1" fmla="*/ 0 h 3245328"/>
                <a:gd name="connsiteX2" fmla="*/ 343560 w 1178677"/>
                <a:gd name="connsiteY2" fmla="*/ 401702 h 3245328"/>
                <a:gd name="connsiteX3" fmla="*/ 147995 w 1178677"/>
                <a:gd name="connsiteY3" fmla="*/ 771691 h 3245328"/>
                <a:gd name="connsiteX4" fmla="*/ 10571 w 1178677"/>
                <a:gd name="connsiteY4" fmla="*/ 1194534 h 3245328"/>
                <a:gd name="connsiteX5" fmla="*/ 0 w 1178677"/>
                <a:gd name="connsiteY5" fmla="*/ 1601522 h 3245328"/>
                <a:gd name="connsiteX6" fmla="*/ 36998 w 1178677"/>
                <a:gd name="connsiteY6" fmla="*/ 2019080 h 3245328"/>
                <a:gd name="connsiteX7" fmla="*/ 258991 w 1178677"/>
                <a:gd name="connsiteY7" fmla="*/ 2542349 h 3245328"/>
                <a:gd name="connsiteX8" fmla="*/ 581410 w 1178677"/>
                <a:gd name="connsiteY8" fmla="*/ 2938766 h 3245328"/>
                <a:gd name="connsiteX9" fmla="*/ 961970 w 1178677"/>
                <a:gd name="connsiteY9" fmla="*/ 3245328 h 3245328"/>
                <a:gd name="connsiteX10" fmla="*/ 1178677 w 1178677"/>
                <a:gd name="connsiteY10" fmla="*/ 2875339 h 3245328"/>
                <a:gd name="connsiteX11" fmla="*/ 835116 w 1178677"/>
                <a:gd name="connsiteY11" fmla="*/ 2632204 h 3245328"/>
                <a:gd name="connsiteX12" fmla="*/ 581410 w 1178677"/>
                <a:gd name="connsiteY12" fmla="*/ 2278072 h 3245328"/>
                <a:gd name="connsiteX13" fmla="*/ 428129 w 1178677"/>
                <a:gd name="connsiteY13" fmla="*/ 1818229 h 3245328"/>
                <a:gd name="connsiteX14" fmla="*/ 406987 w 1178677"/>
                <a:gd name="connsiteY14" fmla="*/ 1416528 h 3245328"/>
                <a:gd name="connsiteX15" fmla="*/ 465128 w 1178677"/>
                <a:gd name="connsiteY15" fmla="*/ 1094109 h 3245328"/>
                <a:gd name="connsiteX16" fmla="*/ 613123 w 1178677"/>
                <a:gd name="connsiteY16" fmla="*/ 761119 h 3245328"/>
                <a:gd name="connsiteX17" fmla="*/ 745262 w 1178677"/>
                <a:gd name="connsiteY17" fmla="*/ 570840 h 3245328"/>
                <a:gd name="connsiteX18" fmla="*/ 1014825 w 1178677"/>
                <a:gd name="connsiteY18" fmla="*/ 317133 h 3245328"/>
                <a:gd name="connsiteX0" fmla="*/ 1014825 w 1178677"/>
                <a:gd name="connsiteY0" fmla="*/ 301276 h 3229471"/>
                <a:gd name="connsiteX1" fmla="*/ 745262 w 1178677"/>
                <a:gd name="connsiteY1" fmla="*/ 0 h 3229471"/>
                <a:gd name="connsiteX2" fmla="*/ 343560 w 1178677"/>
                <a:gd name="connsiteY2" fmla="*/ 385845 h 3229471"/>
                <a:gd name="connsiteX3" fmla="*/ 147995 w 1178677"/>
                <a:gd name="connsiteY3" fmla="*/ 755834 h 3229471"/>
                <a:gd name="connsiteX4" fmla="*/ 10571 w 1178677"/>
                <a:gd name="connsiteY4" fmla="*/ 1178677 h 3229471"/>
                <a:gd name="connsiteX5" fmla="*/ 0 w 1178677"/>
                <a:gd name="connsiteY5" fmla="*/ 1585665 h 3229471"/>
                <a:gd name="connsiteX6" fmla="*/ 36998 w 1178677"/>
                <a:gd name="connsiteY6" fmla="*/ 2003223 h 3229471"/>
                <a:gd name="connsiteX7" fmla="*/ 258991 w 1178677"/>
                <a:gd name="connsiteY7" fmla="*/ 2526492 h 3229471"/>
                <a:gd name="connsiteX8" fmla="*/ 581410 w 1178677"/>
                <a:gd name="connsiteY8" fmla="*/ 2922909 h 3229471"/>
                <a:gd name="connsiteX9" fmla="*/ 961970 w 1178677"/>
                <a:gd name="connsiteY9" fmla="*/ 3229471 h 3229471"/>
                <a:gd name="connsiteX10" fmla="*/ 1178677 w 1178677"/>
                <a:gd name="connsiteY10" fmla="*/ 2859482 h 3229471"/>
                <a:gd name="connsiteX11" fmla="*/ 835116 w 1178677"/>
                <a:gd name="connsiteY11" fmla="*/ 2616347 h 3229471"/>
                <a:gd name="connsiteX12" fmla="*/ 581410 w 1178677"/>
                <a:gd name="connsiteY12" fmla="*/ 2262215 h 3229471"/>
                <a:gd name="connsiteX13" fmla="*/ 428129 w 1178677"/>
                <a:gd name="connsiteY13" fmla="*/ 1802372 h 3229471"/>
                <a:gd name="connsiteX14" fmla="*/ 406987 w 1178677"/>
                <a:gd name="connsiteY14" fmla="*/ 1400671 h 3229471"/>
                <a:gd name="connsiteX15" fmla="*/ 465128 w 1178677"/>
                <a:gd name="connsiteY15" fmla="*/ 1078252 h 3229471"/>
                <a:gd name="connsiteX16" fmla="*/ 613123 w 1178677"/>
                <a:gd name="connsiteY16" fmla="*/ 745262 h 3229471"/>
                <a:gd name="connsiteX17" fmla="*/ 745262 w 1178677"/>
                <a:gd name="connsiteY17" fmla="*/ 554983 h 3229471"/>
                <a:gd name="connsiteX18" fmla="*/ 1014825 w 1178677"/>
                <a:gd name="connsiteY18" fmla="*/ 301276 h 3229471"/>
                <a:gd name="connsiteX0" fmla="*/ 1014825 w 1178677"/>
                <a:gd name="connsiteY0" fmla="*/ 290704 h 3218899"/>
                <a:gd name="connsiteX1" fmla="*/ 724120 w 1178677"/>
                <a:gd name="connsiteY1" fmla="*/ 0 h 3218899"/>
                <a:gd name="connsiteX2" fmla="*/ 343560 w 1178677"/>
                <a:gd name="connsiteY2" fmla="*/ 375273 h 3218899"/>
                <a:gd name="connsiteX3" fmla="*/ 147995 w 1178677"/>
                <a:gd name="connsiteY3" fmla="*/ 745262 h 3218899"/>
                <a:gd name="connsiteX4" fmla="*/ 10571 w 1178677"/>
                <a:gd name="connsiteY4" fmla="*/ 1168105 h 3218899"/>
                <a:gd name="connsiteX5" fmla="*/ 0 w 1178677"/>
                <a:gd name="connsiteY5" fmla="*/ 1575093 h 3218899"/>
                <a:gd name="connsiteX6" fmla="*/ 36998 w 1178677"/>
                <a:gd name="connsiteY6" fmla="*/ 1992651 h 3218899"/>
                <a:gd name="connsiteX7" fmla="*/ 258991 w 1178677"/>
                <a:gd name="connsiteY7" fmla="*/ 2515920 h 3218899"/>
                <a:gd name="connsiteX8" fmla="*/ 581410 w 1178677"/>
                <a:gd name="connsiteY8" fmla="*/ 2912337 h 3218899"/>
                <a:gd name="connsiteX9" fmla="*/ 961970 w 1178677"/>
                <a:gd name="connsiteY9" fmla="*/ 3218899 h 3218899"/>
                <a:gd name="connsiteX10" fmla="*/ 1178677 w 1178677"/>
                <a:gd name="connsiteY10" fmla="*/ 2848910 h 3218899"/>
                <a:gd name="connsiteX11" fmla="*/ 835116 w 1178677"/>
                <a:gd name="connsiteY11" fmla="*/ 2605775 h 3218899"/>
                <a:gd name="connsiteX12" fmla="*/ 581410 w 1178677"/>
                <a:gd name="connsiteY12" fmla="*/ 2251643 h 3218899"/>
                <a:gd name="connsiteX13" fmla="*/ 428129 w 1178677"/>
                <a:gd name="connsiteY13" fmla="*/ 1791800 h 3218899"/>
                <a:gd name="connsiteX14" fmla="*/ 406987 w 1178677"/>
                <a:gd name="connsiteY14" fmla="*/ 1390099 h 3218899"/>
                <a:gd name="connsiteX15" fmla="*/ 465128 w 1178677"/>
                <a:gd name="connsiteY15" fmla="*/ 1067680 h 3218899"/>
                <a:gd name="connsiteX16" fmla="*/ 613123 w 1178677"/>
                <a:gd name="connsiteY16" fmla="*/ 734690 h 3218899"/>
                <a:gd name="connsiteX17" fmla="*/ 745262 w 1178677"/>
                <a:gd name="connsiteY17" fmla="*/ 544411 h 3218899"/>
                <a:gd name="connsiteX18" fmla="*/ 1014825 w 1178677"/>
                <a:gd name="connsiteY18" fmla="*/ 290704 h 3218899"/>
                <a:gd name="connsiteX0" fmla="*/ 1014825 w 1178677"/>
                <a:gd name="connsiteY0" fmla="*/ 311847 h 3240042"/>
                <a:gd name="connsiteX1" fmla="*/ 734691 w 1178677"/>
                <a:gd name="connsiteY1" fmla="*/ 0 h 3240042"/>
                <a:gd name="connsiteX2" fmla="*/ 343560 w 1178677"/>
                <a:gd name="connsiteY2" fmla="*/ 396416 h 3240042"/>
                <a:gd name="connsiteX3" fmla="*/ 147995 w 1178677"/>
                <a:gd name="connsiteY3" fmla="*/ 766405 h 3240042"/>
                <a:gd name="connsiteX4" fmla="*/ 10571 w 1178677"/>
                <a:gd name="connsiteY4" fmla="*/ 1189248 h 3240042"/>
                <a:gd name="connsiteX5" fmla="*/ 0 w 1178677"/>
                <a:gd name="connsiteY5" fmla="*/ 1596236 h 3240042"/>
                <a:gd name="connsiteX6" fmla="*/ 36998 w 1178677"/>
                <a:gd name="connsiteY6" fmla="*/ 2013794 h 3240042"/>
                <a:gd name="connsiteX7" fmla="*/ 258991 w 1178677"/>
                <a:gd name="connsiteY7" fmla="*/ 2537063 h 3240042"/>
                <a:gd name="connsiteX8" fmla="*/ 581410 w 1178677"/>
                <a:gd name="connsiteY8" fmla="*/ 2933480 h 3240042"/>
                <a:gd name="connsiteX9" fmla="*/ 961970 w 1178677"/>
                <a:gd name="connsiteY9" fmla="*/ 3240042 h 3240042"/>
                <a:gd name="connsiteX10" fmla="*/ 1178677 w 1178677"/>
                <a:gd name="connsiteY10" fmla="*/ 2870053 h 3240042"/>
                <a:gd name="connsiteX11" fmla="*/ 835116 w 1178677"/>
                <a:gd name="connsiteY11" fmla="*/ 2626918 h 3240042"/>
                <a:gd name="connsiteX12" fmla="*/ 581410 w 1178677"/>
                <a:gd name="connsiteY12" fmla="*/ 2272786 h 3240042"/>
                <a:gd name="connsiteX13" fmla="*/ 428129 w 1178677"/>
                <a:gd name="connsiteY13" fmla="*/ 1812943 h 3240042"/>
                <a:gd name="connsiteX14" fmla="*/ 406987 w 1178677"/>
                <a:gd name="connsiteY14" fmla="*/ 1411242 h 3240042"/>
                <a:gd name="connsiteX15" fmla="*/ 465128 w 1178677"/>
                <a:gd name="connsiteY15" fmla="*/ 1088823 h 3240042"/>
                <a:gd name="connsiteX16" fmla="*/ 613123 w 1178677"/>
                <a:gd name="connsiteY16" fmla="*/ 755833 h 3240042"/>
                <a:gd name="connsiteX17" fmla="*/ 745262 w 1178677"/>
                <a:gd name="connsiteY17" fmla="*/ 565554 h 3240042"/>
                <a:gd name="connsiteX18" fmla="*/ 1014825 w 1178677"/>
                <a:gd name="connsiteY18" fmla="*/ 311847 h 3240042"/>
                <a:gd name="connsiteX0" fmla="*/ 1014825 w 1178677"/>
                <a:gd name="connsiteY0" fmla="*/ 311847 h 3229470"/>
                <a:gd name="connsiteX1" fmla="*/ 734691 w 1178677"/>
                <a:gd name="connsiteY1" fmla="*/ 0 h 3229470"/>
                <a:gd name="connsiteX2" fmla="*/ 343560 w 1178677"/>
                <a:gd name="connsiteY2" fmla="*/ 396416 h 3229470"/>
                <a:gd name="connsiteX3" fmla="*/ 147995 w 1178677"/>
                <a:gd name="connsiteY3" fmla="*/ 766405 h 3229470"/>
                <a:gd name="connsiteX4" fmla="*/ 10571 w 1178677"/>
                <a:gd name="connsiteY4" fmla="*/ 1189248 h 3229470"/>
                <a:gd name="connsiteX5" fmla="*/ 0 w 1178677"/>
                <a:gd name="connsiteY5" fmla="*/ 1596236 h 3229470"/>
                <a:gd name="connsiteX6" fmla="*/ 36998 w 1178677"/>
                <a:gd name="connsiteY6" fmla="*/ 2013794 h 3229470"/>
                <a:gd name="connsiteX7" fmla="*/ 258991 w 1178677"/>
                <a:gd name="connsiteY7" fmla="*/ 2537063 h 3229470"/>
                <a:gd name="connsiteX8" fmla="*/ 581410 w 1178677"/>
                <a:gd name="connsiteY8" fmla="*/ 2933480 h 3229470"/>
                <a:gd name="connsiteX9" fmla="*/ 935542 w 1178677"/>
                <a:gd name="connsiteY9" fmla="*/ 3229470 h 3229470"/>
                <a:gd name="connsiteX10" fmla="*/ 1178677 w 1178677"/>
                <a:gd name="connsiteY10" fmla="*/ 2870053 h 3229470"/>
                <a:gd name="connsiteX11" fmla="*/ 835116 w 1178677"/>
                <a:gd name="connsiteY11" fmla="*/ 2626918 h 3229470"/>
                <a:gd name="connsiteX12" fmla="*/ 581410 w 1178677"/>
                <a:gd name="connsiteY12" fmla="*/ 2272786 h 3229470"/>
                <a:gd name="connsiteX13" fmla="*/ 428129 w 1178677"/>
                <a:gd name="connsiteY13" fmla="*/ 1812943 h 3229470"/>
                <a:gd name="connsiteX14" fmla="*/ 406987 w 1178677"/>
                <a:gd name="connsiteY14" fmla="*/ 1411242 h 3229470"/>
                <a:gd name="connsiteX15" fmla="*/ 465128 w 1178677"/>
                <a:gd name="connsiteY15" fmla="*/ 1088823 h 3229470"/>
                <a:gd name="connsiteX16" fmla="*/ 613123 w 1178677"/>
                <a:gd name="connsiteY16" fmla="*/ 755833 h 3229470"/>
                <a:gd name="connsiteX17" fmla="*/ 745262 w 1178677"/>
                <a:gd name="connsiteY17" fmla="*/ 565554 h 3229470"/>
                <a:gd name="connsiteX18" fmla="*/ 1014825 w 1178677"/>
                <a:gd name="connsiteY18" fmla="*/ 311847 h 322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677" h="3229470">
                  <a:moveTo>
                    <a:pt x="1014825" y="311847"/>
                  </a:moveTo>
                  <a:lnTo>
                    <a:pt x="734691" y="0"/>
                  </a:lnTo>
                  <a:lnTo>
                    <a:pt x="343560" y="396416"/>
                  </a:lnTo>
                  <a:lnTo>
                    <a:pt x="147995" y="766405"/>
                  </a:lnTo>
                  <a:lnTo>
                    <a:pt x="10571" y="1189248"/>
                  </a:lnTo>
                  <a:lnTo>
                    <a:pt x="0" y="1596236"/>
                  </a:lnTo>
                  <a:lnTo>
                    <a:pt x="36998" y="2013794"/>
                  </a:lnTo>
                  <a:lnTo>
                    <a:pt x="258991" y="2537063"/>
                  </a:lnTo>
                  <a:lnTo>
                    <a:pt x="581410" y="2933480"/>
                  </a:lnTo>
                  <a:lnTo>
                    <a:pt x="935542" y="3229470"/>
                  </a:lnTo>
                  <a:lnTo>
                    <a:pt x="1178677" y="2870053"/>
                  </a:lnTo>
                  <a:lnTo>
                    <a:pt x="835116" y="2626918"/>
                  </a:lnTo>
                  <a:lnTo>
                    <a:pt x="581410" y="2272786"/>
                  </a:lnTo>
                  <a:lnTo>
                    <a:pt x="428129" y="1812943"/>
                  </a:lnTo>
                  <a:lnTo>
                    <a:pt x="406987" y="1411242"/>
                  </a:lnTo>
                  <a:lnTo>
                    <a:pt x="465128" y="1088823"/>
                  </a:lnTo>
                  <a:lnTo>
                    <a:pt x="613123" y="755833"/>
                  </a:lnTo>
                  <a:lnTo>
                    <a:pt x="745262" y="565554"/>
                  </a:lnTo>
                  <a:lnTo>
                    <a:pt x="1014825" y="311847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39" name="Freeform 74"/>
            <p:cNvSpPr/>
            <p:nvPr/>
          </p:nvSpPr>
          <p:spPr>
            <a:xfrm>
              <a:off x="3192472" y="3150187"/>
              <a:ext cx="993683" cy="2563492"/>
            </a:xfrm>
            <a:custGeom>
              <a:avLst/>
              <a:gdLst>
                <a:gd name="connsiteX0" fmla="*/ 872115 w 993683"/>
                <a:gd name="connsiteY0" fmla="*/ 348847 h 2563492"/>
                <a:gd name="connsiteX1" fmla="*/ 618409 w 993683"/>
                <a:gd name="connsiteY1" fmla="*/ 0 h 2563492"/>
                <a:gd name="connsiteX2" fmla="*/ 237849 w 993683"/>
                <a:gd name="connsiteY2" fmla="*/ 406988 h 2563492"/>
                <a:gd name="connsiteX3" fmla="*/ 68712 w 993683"/>
                <a:gd name="connsiteY3" fmla="*/ 835117 h 2563492"/>
                <a:gd name="connsiteX4" fmla="*/ 0 w 993683"/>
                <a:gd name="connsiteY4" fmla="*/ 1205105 h 2563492"/>
                <a:gd name="connsiteX5" fmla="*/ 58141 w 993683"/>
                <a:gd name="connsiteY5" fmla="*/ 1617378 h 2563492"/>
                <a:gd name="connsiteX6" fmla="*/ 232564 w 993683"/>
                <a:gd name="connsiteY6" fmla="*/ 2029651 h 2563492"/>
                <a:gd name="connsiteX7" fmla="*/ 465128 w 993683"/>
                <a:gd name="connsiteY7" fmla="*/ 2325642 h 2563492"/>
                <a:gd name="connsiteX8" fmla="*/ 782261 w 993683"/>
                <a:gd name="connsiteY8" fmla="*/ 2563492 h 2563492"/>
                <a:gd name="connsiteX9" fmla="*/ 993683 w 993683"/>
                <a:gd name="connsiteY9" fmla="*/ 2193503 h 2563492"/>
                <a:gd name="connsiteX10" fmla="*/ 681836 w 993683"/>
                <a:gd name="connsiteY10" fmla="*/ 1939797 h 2563492"/>
                <a:gd name="connsiteX11" fmla="*/ 486270 w 993683"/>
                <a:gd name="connsiteY11" fmla="*/ 1606807 h 2563492"/>
                <a:gd name="connsiteX12" fmla="*/ 412273 w 993683"/>
                <a:gd name="connsiteY12" fmla="*/ 1215677 h 2563492"/>
                <a:gd name="connsiteX13" fmla="*/ 502127 w 993683"/>
                <a:gd name="connsiteY13" fmla="*/ 803404 h 2563492"/>
                <a:gd name="connsiteX14" fmla="*/ 644837 w 993683"/>
                <a:gd name="connsiteY14" fmla="*/ 565554 h 2563492"/>
                <a:gd name="connsiteX15" fmla="*/ 872115 w 993683"/>
                <a:gd name="connsiteY15" fmla="*/ 348847 h 2563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683" h="2563492">
                  <a:moveTo>
                    <a:pt x="872115" y="348847"/>
                  </a:moveTo>
                  <a:lnTo>
                    <a:pt x="618409" y="0"/>
                  </a:lnTo>
                  <a:lnTo>
                    <a:pt x="237849" y="406988"/>
                  </a:lnTo>
                  <a:lnTo>
                    <a:pt x="68712" y="835117"/>
                  </a:lnTo>
                  <a:lnTo>
                    <a:pt x="0" y="1205105"/>
                  </a:lnTo>
                  <a:lnTo>
                    <a:pt x="58141" y="1617378"/>
                  </a:lnTo>
                  <a:lnTo>
                    <a:pt x="232564" y="2029651"/>
                  </a:lnTo>
                  <a:lnTo>
                    <a:pt x="465128" y="2325642"/>
                  </a:lnTo>
                  <a:lnTo>
                    <a:pt x="782261" y="2563492"/>
                  </a:lnTo>
                  <a:lnTo>
                    <a:pt x="993683" y="2193503"/>
                  </a:lnTo>
                  <a:lnTo>
                    <a:pt x="681836" y="1939797"/>
                  </a:lnTo>
                  <a:lnTo>
                    <a:pt x="486270" y="1606807"/>
                  </a:lnTo>
                  <a:lnTo>
                    <a:pt x="412273" y="1215677"/>
                  </a:lnTo>
                  <a:lnTo>
                    <a:pt x="502127" y="803404"/>
                  </a:lnTo>
                  <a:lnTo>
                    <a:pt x="644837" y="565554"/>
                  </a:lnTo>
                  <a:lnTo>
                    <a:pt x="872115" y="348847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40" name="Freeform 77"/>
            <p:cNvSpPr/>
            <p:nvPr/>
          </p:nvSpPr>
          <p:spPr>
            <a:xfrm>
              <a:off x="3604745" y="3499034"/>
              <a:ext cx="776975" cy="1860513"/>
            </a:xfrm>
            <a:custGeom>
              <a:avLst/>
              <a:gdLst>
                <a:gd name="connsiteX0" fmla="*/ 681835 w 776975"/>
                <a:gd name="connsiteY0" fmla="*/ 253706 h 1860513"/>
                <a:gd name="connsiteX1" fmla="*/ 454557 w 776975"/>
                <a:gd name="connsiteY1" fmla="*/ 0 h 1860513"/>
                <a:gd name="connsiteX2" fmla="*/ 190279 w 776975"/>
                <a:gd name="connsiteY2" fmla="*/ 274848 h 1860513"/>
                <a:gd name="connsiteX3" fmla="*/ 47569 w 776975"/>
                <a:gd name="connsiteY3" fmla="*/ 576124 h 1860513"/>
                <a:gd name="connsiteX4" fmla="*/ 0 w 776975"/>
                <a:gd name="connsiteY4" fmla="*/ 946113 h 1860513"/>
                <a:gd name="connsiteX5" fmla="*/ 68712 w 776975"/>
                <a:gd name="connsiteY5" fmla="*/ 1257960 h 1860513"/>
                <a:gd name="connsiteX6" fmla="*/ 253706 w 776975"/>
                <a:gd name="connsiteY6" fmla="*/ 1596235 h 1860513"/>
                <a:gd name="connsiteX7" fmla="*/ 576124 w 776975"/>
                <a:gd name="connsiteY7" fmla="*/ 1860513 h 1860513"/>
                <a:gd name="connsiteX8" fmla="*/ 776975 w 776975"/>
                <a:gd name="connsiteY8" fmla="*/ 1543380 h 1860513"/>
                <a:gd name="connsiteX9" fmla="*/ 528554 w 776975"/>
                <a:gd name="connsiteY9" fmla="*/ 1358386 h 1860513"/>
                <a:gd name="connsiteX10" fmla="*/ 396416 w 776975"/>
                <a:gd name="connsiteY10" fmla="*/ 1057109 h 1860513"/>
                <a:gd name="connsiteX11" fmla="*/ 364702 w 776975"/>
                <a:gd name="connsiteY11" fmla="*/ 771690 h 1860513"/>
                <a:gd name="connsiteX12" fmla="*/ 459842 w 776975"/>
                <a:gd name="connsiteY12" fmla="*/ 502127 h 1860513"/>
                <a:gd name="connsiteX13" fmla="*/ 681835 w 776975"/>
                <a:gd name="connsiteY13" fmla="*/ 253706 h 186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6975" h="1860513">
                  <a:moveTo>
                    <a:pt x="681835" y="253706"/>
                  </a:moveTo>
                  <a:lnTo>
                    <a:pt x="454557" y="0"/>
                  </a:lnTo>
                  <a:lnTo>
                    <a:pt x="190279" y="274848"/>
                  </a:lnTo>
                  <a:lnTo>
                    <a:pt x="47569" y="576124"/>
                  </a:lnTo>
                  <a:lnTo>
                    <a:pt x="0" y="946113"/>
                  </a:lnTo>
                  <a:lnTo>
                    <a:pt x="68712" y="1257960"/>
                  </a:lnTo>
                  <a:lnTo>
                    <a:pt x="253706" y="1596235"/>
                  </a:lnTo>
                  <a:lnTo>
                    <a:pt x="576124" y="1860513"/>
                  </a:lnTo>
                  <a:lnTo>
                    <a:pt x="776975" y="1543380"/>
                  </a:lnTo>
                  <a:lnTo>
                    <a:pt x="528554" y="1358386"/>
                  </a:lnTo>
                  <a:lnTo>
                    <a:pt x="396416" y="1057109"/>
                  </a:lnTo>
                  <a:lnTo>
                    <a:pt x="364702" y="771690"/>
                  </a:lnTo>
                  <a:lnTo>
                    <a:pt x="459842" y="502127"/>
                  </a:lnTo>
                  <a:lnTo>
                    <a:pt x="681835" y="253706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41" name="Freeform 80"/>
            <p:cNvSpPr/>
            <p:nvPr/>
          </p:nvSpPr>
          <p:spPr>
            <a:xfrm>
              <a:off x="5724250" y="2463067"/>
              <a:ext cx="1390099" cy="3943018"/>
            </a:xfrm>
            <a:custGeom>
              <a:avLst/>
              <a:gdLst>
                <a:gd name="connsiteX0" fmla="*/ 200851 w 1432384"/>
                <a:gd name="connsiteY0" fmla="*/ 274849 h 3832023"/>
                <a:gd name="connsiteX1" fmla="*/ 613124 w 1432384"/>
                <a:gd name="connsiteY1" fmla="*/ 0 h 3832023"/>
                <a:gd name="connsiteX2" fmla="*/ 1131108 w 1432384"/>
                <a:gd name="connsiteY2" fmla="*/ 639552 h 3832023"/>
                <a:gd name="connsiteX3" fmla="*/ 1353101 w 1432384"/>
                <a:gd name="connsiteY3" fmla="*/ 1194534 h 3832023"/>
                <a:gd name="connsiteX4" fmla="*/ 1432384 w 1432384"/>
                <a:gd name="connsiteY4" fmla="*/ 1654377 h 3832023"/>
                <a:gd name="connsiteX5" fmla="*/ 1421813 w 1432384"/>
                <a:gd name="connsiteY5" fmla="*/ 2177646 h 3832023"/>
                <a:gd name="connsiteX6" fmla="*/ 1273818 w 1432384"/>
                <a:gd name="connsiteY6" fmla="*/ 2695630 h 3832023"/>
                <a:gd name="connsiteX7" fmla="*/ 1020111 w 1432384"/>
                <a:gd name="connsiteY7" fmla="*/ 3171330 h 3832023"/>
                <a:gd name="connsiteX8" fmla="*/ 713549 w 1432384"/>
                <a:gd name="connsiteY8" fmla="*/ 3541318 h 3832023"/>
                <a:gd name="connsiteX9" fmla="*/ 359418 w 1432384"/>
                <a:gd name="connsiteY9" fmla="*/ 3832023 h 3832023"/>
                <a:gd name="connsiteX10" fmla="*/ 0 w 1432384"/>
                <a:gd name="connsiteY10" fmla="*/ 3520176 h 3832023"/>
                <a:gd name="connsiteX11" fmla="*/ 364703 w 1432384"/>
                <a:gd name="connsiteY11" fmla="*/ 3245327 h 3832023"/>
                <a:gd name="connsiteX12" fmla="*/ 634266 w 1432384"/>
                <a:gd name="connsiteY12" fmla="*/ 2944051 h 3832023"/>
                <a:gd name="connsiteX13" fmla="*/ 824546 w 1432384"/>
                <a:gd name="connsiteY13" fmla="*/ 2589919 h 3832023"/>
                <a:gd name="connsiteX14" fmla="*/ 935543 w 1432384"/>
                <a:gd name="connsiteY14" fmla="*/ 2198789 h 3832023"/>
                <a:gd name="connsiteX15" fmla="*/ 967256 w 1432384"/>
                <a:gd name="connsiteY15" fmla="*/ 1818229 h 3832023"/>
                <a:gd name="connsiteX16" fmla="*/ 924971 w 1432384"/>
                <a:gd name="connsiteY16" fmla="*/ 1374243 h 3832023"/>
                <a:gd name="connsiteX17" fmla="*/ 739977 w 1432384"/>
                <a:gd name="connsiteY17" fmla="*/ 914400 h 3832023"/>
                <a:gd name="connsiteX18" fmla="*/ 496842 w 1432384"/>
                <a:gd name="connsiteY18" fmla="*/ 539126 h 3832023"/>
                <a:gd name="connsiteX19" fmla="*/ 200851 w 1432384"/>
                <a:gd name="connsiteY19" fmla="*/ 274849 h 3832023"/>
                <a:gd name="connsiteX0" fmla="*/ 179708 w 1411241"/>
                <a:gd name="connsiteY0" fmla="*/ 274849 h 3832023"/>
                <a:gd name="connsiteX1" fmla="*/ 591981 w 1411241"/>
                <a:gd name="connsiteY1" fmla="*/ 0 h 3832023"/>
                <a:gd name="connsiteX2" fmla="*/ 1109965 w 1411241"/>
                <a:gd name="connsiteY2" fmla="*/ 639552 h 3832023"/>
                <a:gd name="connsiteX3" fmla="*/ 1331958 w 1411241"/>
                <a:gd name="connsiteY3" fmla="*/ 1194534 h 3832023"/>
                <a:gd name="connsiteX4" fmla="*/ 1411241 w 1411241"/>
                <a:gd name="connsiteY4" fmla="*/ 1654377 h 3832023"/>
                <a:gd name="connsiteX5" fmla="*/ 1400670 w 1411241"/>
                <a:gd name="connsiteY5" fmla="*/ 2177646 h 3832023"/>
                <a:gd name="connsiteX6" fmla="*/ 1252675 w 1411241"/>
                <a:gd name="connsiteY6" fmla="*/ 2695630 h 3832023"/>
                <a:gd name="connsiteX7" fmla="*/ 998968 w 1411241"/>
                <a:gd name="connsiteY7" fmla="*/ 3171330 h 3832023"/>
                <a:gd name="connsiteX8" fmla="*/ 692406 w 1411241"/>
                <a:gd name="connsiteY8" fmla="*/ 3541318 h 3832023"/>
                <a:gd name="connsiteX9" fmla="*/ 338275 w 1411241"/>
                <a:gd name="connsiteY9" fmla="*/ 3832023 h 3832023"/>
                <a:gd name="connsiteX10" fmla="*/ 0 w 1411241"/>
                <a:gd name="connsiteY10" fmla="*/ 3493748 h 3832023"/>
                <a:gd name="connsiteX11" fmla="*/ 343560 w 1411241"/>
                <a:gd name="connsiteY11" fmla="*/ 3245327 h 3832023"/>
                <a:gd name="connsiteX12" fmla="*/ 613123 w 1411241"/>
                <a:gd name="connsiteY12" fmla="*/ 2944051 h 3832023"/>
                <a:gd name="connsiteX13" fmla="*/ 803403 w 1411241"/>
                <a:gd name="connsiteY13" fmla="*/ 2589919 h 3832023"/>
                <a:gd name="connsiteX14" fmla="*/ 914400 w 1411241"/>
                <a:gd name="connsiteY14" fmla="*/ 2198789 h 3832023"/>
                <a:gd name="connsiteX15" fmla="*/ 946113 w 1411241"/>
                <a:gd name="connsiteY15" fmla="*/ 1818229 h 3832023"/>
                <a:gd name="connsiteX16" fmla="*/ 903828 w 1411241"/>
                <a:gd name="connsiteY16" fmla="*/ 1374243 h 3832023"/>
                <a:gd name="connsiteX17" fmla="*/ 718834 w 1411241"/>
                <a:gd name="connsiteY17" fmla="*/ 914400 h 3832023"/>
                <a:gd name="connsiteX18" fmla="*/ 475699 w 1411241"/>
                <a:gd name="connsiteY18" fmla="*/ 539126 h 3832023"/>
                <a:gd name="connsiteX19" fmla="*/ 179708 w 1411241"/>
                <a:gd name="connsiteY19" fmla="*/ 274849 h 3832023"/>
                <a:gd name="connsiteX0" fmla="*/ 158566 w 1390099"/>
                <a:gd name="connsiteY0" fmla="*/ 274849 h 3832023"/>
                <a:gd name="connsiteX1" fmla="*/ 570839 w 1390099"/>
                <a:gd name="connsiteY1" fmla="*/ 0 h 3832023"/>
                <a:gd name="connsiteX2" fmla="*/ 1088823 w 1390099"/>
                <a:gd name="connsiteY2" fmla="*/ 639552 h 3832023"/>
                <a:gd name="connsiteX3" fmla="*/ 1310816 w 1390099"/>
                <a:gd name="connsiteY3" fmla="*/ 1194534 h 3832023"/>
                <a:gd name="connsiteX4" fmla="*/ 1390099 w 1390099"/>
                <a:gd name="connsiteY4" fmla="*/ 1654377 h 3832023"/>
                <a:gd name="connsiteX5" fmla="*/ 1379528 w 1390099"/>
                <a:gd name="connsiteY5" fmla="*/ 2177646 h 3832023"/>
                <a:gd name="connsiteX6" fmla="*/ 1231533 w 1390099"/>
                <a:gd name="connsiteY6" fmla="*/ 2695630 h 3832023"/>
                <a:gd name="connsiteX7" fmla="*/ 977826 w 1390099"/>
                <a:gd name="connsiteY7" fmla="*/ 3171330 h 3832023"/>
                <a:gd name="connsiteX8" fmla="*/ 671264 w 1390099"/>
                <a:gd name="connsiteY8" fmla="*/ 3541318 h 3832023"/>
                <a:gd name="connsiteX9" fmla="*/ 317133 w 1390099"/>
                <a:gd name="connsiteY9" fmla="*/ 3832023 h 3832023"/>
                <a:gd name="connsiteX10" fmla="*/ 0 w 1390099"/>
                <a:gd name="connsiteY10" fmla="*/ 3499033 h 3832023"/>
                <a:gd name="connsiteX11" fmla="*/ 322418 w 1390099"/>
                <a:gd name="connsiteY11" fmla="*/ 3245327 h 3832023"/>
                <a:gd name="connsiteX12" fmla="*/ 591981 w 1390099"/>
                <a:gd name="connsiteY12" fmla="*/ 2944051 h 3832023"/>
                <a:gd name="connsiteX13" fmla="*/ 782261 w 1390099"/>
                <a:gd name="connsiteY13" fmla="*/ 2589919 h 3832023"/>
                <a:gd name="connsiteX14" fmla="*/ 893258 w 1390099"/>
                <a:gd name="connsiteY14" fmla="*/ 2198789 h 3832023"/>
                <a:gd name="connsiteX15" fmla="*/ 924971 w 1390099"/>
                <a:gd name="connsiteY15" fmla="*/ 1818229 h 3832023"/>
                <a:gd name="connsiteX16" fmla="*/ 882686 w 1390099"/>
                <a:gd name="connsiteY16" fmla="*/ 1374243 h 3832023"/>
                <a:gd name="connsiteX17" fmla="*/ 697692 w 1390099"/>
                <a:gd name="connsiteY17" fmla="*/ 914400 h 3832023"/>
                <a:gd name="connsiteX18" fmla="*/ 454557 w 1390099"/>
                <a:gd name="connsiteY18" fmla="*/ 539126 h 3832023"/>
                <a:gd name="connsiteX19" fmla="*/ 158566 w 1390099"/>
                <a:gd name="connsiteY19" fmla="*/ 274849 h 3832023"/>
                <a:gd name="connsiteX0" fmla="*/ 158566 w 1390099"/>
                <a:gd name="connsiteY0" fmla="*/ 274849 h 3837308"/>
                <a:gd name="connsiteX1" fmla="*/ 570839 w 1390099"/>
                <a:gd name="connsiteY1" fmla="*/ 0 h 3837308"/>
                <a:gd name="connsiteX2" fmla="*/ 1088823 w 1390099"/>
                <a:gd name="connsiteY2" fmla="*/ 639552 h 3837308"/>
                <a:gd name="connsiteX3" fmla="*/ 1310816 w 1390099"/>
                <a:gd name="connsiteY3" fmla="*/ 1194534 h 3837308"/>
                <a:gd name="connsiteX4" fmla="*/ 1390099 w 1390099"/>
                <a:gd name="connsiteY4" fmla="*/ 1654377 h 3837308"/>
                <a:gd name="connsiteX5" fmla="*/ 1379528 w 1390099"/>
                <a:gd name="connsiteY5" fmla="*/ 2177646 h 3837308"/>
                <a:gd name="connsiteX6" fmla="*/ 1231533 w 1390099"/>
                <a:gd name="connsiteY6" fmla="*/ 2695630 h 3837308"/>
                <a:gd name="connsiteX7" fmla="*/ 977826 w 1390099"/>
                <a:gd name="connsiteY7" fmla="*/ 3171330 h 3837308"/>
                <a:gd name="connsiteX8" fmla="*/ 671264 w 1390099"/>
                <a:gd name="connsiteY8" fmla="*/ 3541318 h 3837308"/>
                <a:gd name="connsiteX9" fmla="*/ 295991 w 1390099"/>
                <a:gd name="connsiteY9" fmla="*/ 3837308 h 3837308"/>
                <a:gd name="connsiteX10" fmla="*/ 0 w 1390099"/>
                <a:gd name="connsiteY10" fmla="*/ 3499033 h 3837308"/>
                <a:gd name="connsiteX11" fmla="*/ 322418 w 1390099"/>
                <a:gd name="connsiteY11" fmla="*/ 3245327 h 3837308"/>
                <a:gd name="connsiteX12" fmla="*/ 591981 w 1390099"/>
                <a:gd name="connsiteY12" fmla="*/ 2944051 h 3837308"/>
                <a:gd name="connsiteX13" fmla="*/ 782261 w 1390099"/>
                <a:gd name="connsiteY13" fmla="*/ 2589919 h 3837308"/>
                <a:gd name="connsiteX14" fmla="*/ 893258 w 1390099"/>
                <a:gd name="connsiteY14" fmla="*/ 2198789 h 3837308"/>
                <a:gd name="connsiteX15" fmla="*/ 924971 w 1390099"/>
                <a:gd name="connsiteY15" fmla="*/ 1818229 h 3837308"/>
                <a:gd name="connsiteX16" fmla="*/ 882686 w 1390099"/>
                <a:gd name="connsiteY16" fmla="*/ 1374243 h 3837308"/>
                <a:gd name="connsiteX17" fmla="*/ 697692 w 1390099"/>
                <a:gd name="connsiteY17" fmla="*/ 914400 h 3837308"/>
                <a:gd name="connsiteX18" fmla="*/ 454557 w 1390099"/>
                <a:gd name="connsiteY18" fmla="*/ 539126 h 3837308"/>
                <a:gd name="connsiteX19" fmla="*/ 158566 w 1390099"/>
                <a:gd name="connsiteY19" fmla="*/ 274849 h 3837308"/>
                <a:gd name="connsiteX0" fmla="*/ 158566 w 1390099"/>
                <a:gd name="connsiteY0" fmla="*/ 274849 h 3863735"/>
                <a:gd name="connsiteX1" fmla="*/ 570839 w 1390099"/>
                <a:gd name="connsiteY1" fmla="*/ 0 h 3863735"/>
                <a:gd name="connsiteX2" fmla="*/ 1088823 w 1390099"/>
                <a:gd name="connsiteY2" fmla="*/ 639552 h 3863735"/>
                <a:gd name="connsiteX3" fmla="*/ 1310816 w 1390099"/>
                <a:gd name="connsiteY3" fmla="*/ 1194534 h 3863735"/>
                <a:gd name="connsiteX4" fmla="*/ 1390099 w 1390099"/>
                <a:gd name="connsiteY4" fmla="*/ 1654377 h 3863735"/>
                <a:gd name="connsiteX5" fmla="*/ 1379528 w 1390099"/>
                <a:gd name="connsiteY5" fmla="*/ 2177646 h 3863735"/>
                <a:gd name="connsiteX6" fmla="*/ 1231533 w 1390099"/>
                <a:gd name="connsiteY6" fmla="*/ 2695630 h 3863735"/>
                <a:gd name="connsiteX7" fmla="*/ 977826 w 1390099"/>
                <a:gd name="connsiteY7" fmla="*/ 3171330 h 3863735"/>
                <a:gd name="connsiteX8" fmla="*/ 671264 w 1390099"/>
                <a:gd name="connsiteY8" fmla="*/ 3541318 h 3863735"/>
                <a:gd name="connsiteX9" fmla="*/ 280134 w 1390099"/>
                <a:gd name="connsiteY9" fmla="*/ 3863735 h 3863735"/>
                <a:gd name="connsiteX10" fmla="*/ 0 w 1390099"/>
                <a:gd name="connsiteY10" fmla="*/ 3499033 h 3863735"/>
                <a:gd name="connsiteX11" fmla="*/ 322418 w 1390099"/>
                <a:gd name="connsiteY11" fmla="*/ 3245327 h 3863735"/>
                <a:gd name="connsiteX12" fmla="*/ 591981 w 1390099"/>
                <a:gd name="connsiteY12" fmla="*/ 2944051 h 3863735"/>
                <a:gd name="connsiteX13" fmla="*/ 782261 w 1390099"/>
                <a:gd name="connsiteY13" fmla="*/ 2589919 h 3863735"/>
                <a:gd name="connsiteX14" fmla="*/ 893258 w 1390099"/>
                <a:gd name="connsiteY14" fmla="*/ 2198789 h 3863735"/>
                <a:gd name="connsiteX15" fmla="*/ 924971 w 1390099"/>
                <a:gd name="connsiteY15" fmla="*/ 1818229 h 3863735"/>
                <a:gd name="connsiteX16" fmla="*/ 882686 w 1390099"/>
                <a:gd name="connsiteY16" fmla="*/ 1374243 h 3863735"/>
                <a:gd name="connsiteX17" fmla="*/ 697692 w 1390099"/>
                <a:gd name="connsiteY17" fmla="*/ 914400 h 3863735"/>
                <a:gd name="connsiteX18" fmla="*/ 454557 w 1390099"/>
                <a:gd name="connsiteY18" fmla="*/ 539126 h 3863735"/>
                <a:gd name="connsiteX19" fmla="*/ 158566 w 1390099"/>
                <a:gd name="connsiteY19" fmla="*/ 274849 h 3863735"/>
                <a:gd name="connsiteX0" fmla="*/ 179708 w 1390099"/>
                <a:gd name="connsiteY0" fmla="*/ 285420 h 3863735"/>
                <a:gd name="connsiteX1" fmla="*/ 570839 w 1390099"/>
                <a:gd name="connsiteY1" fmla="*/ 0 h 3863735"/>
                <a:gd name="connsiteX2" fmla="*/ 1088823 w 1390099"/>
                <a:gd name="connsiteY2" fmla="*/ 639552 h 3863735"/>
                <a:gd name="connsiteX3" fmla="*/ 1310816 w 1390099"/>
                <a:gd name="connsiteY3" fmla="*/ 1194534 h 3863735"/>
                <a:gd name="connsiteX4" fmla="*/ 1390099 w 1390099"/>
                <a:gd name="connsiteY4" fmla="*/ 1654377 h 3863735"/>
                <a:gd name="connsiteX5" fmla="*/ 1379528 w 1390099"/>
                <a:gd name="connsiteY5" fmla="*/ 2177646 h 3863735"/>
                <a:gd name="connsiteX6" fmla="*/ 1231533 w 1390099"/>
                <a:gd name="connsiteY6" fmla="*/ 2695630 h 3863735"/>
                <a:gd name="connsiteX7" fmla="*/ 977826 w 1390099"/>
                <a:gd name="connsiteY7" fmla="*/ 3171330 h 3863735"/>
                <a:gd name="connsiteX8" fmla="*/ 671264 w 1390099"/>
                <a:gd name="connsiteY8" fmla="*/ 3541318 h 3863735"/>
                <a:gd name="connsiteX9" fmla="*/ 280134 w 1390099"/>
                <a:gd name="connsiteY9" fmla="*/ 3863735 h 3863735"/>
                <a:gd name="connsiteX10" fmla="*/ 0 w 1390099"/>
                <a:gd name="connsiteY10" fmla="*/ 3499033 h 3863735"/>
                <a:gd name="connsiteX11" fmla="*/ 322418 w 1390099"/>
                <a:gd name="connsiteY11" fmla="*/ 3245327 h 3863735"/>
                <a:gd name="connsiteX12" fmla="*/ 591981 w 1390099"/>
                <a:gd name="connsiteY12" fmla="*/ 2944051 h 3863735"/>
                <a:gd name="connsiteX13" fmla="*/ 782261 w 1390099"/>
                <a:gd name="connsiteY13" fmla="*/ 2589919 h 3863735"/>
                <a:gd name="connsiteX14" fmla="*/ 893258 w 1390099"/>
                <a:gd name="connsiteY14" fmla="*/ 2198789 h 3863735"/>
                <a:gd name="connsiteX15" fmla="*/ 924971 w 1390099"/>
                <a:gd name="connsiteY15" fmla="*/ 1818229 h 3863735"/>
                <a:gd name="connsiteX16" fmla="*/ 882686 w 1390099"/>
                <a:gd name="connsiteY16" fmla="*/ 1374243 h 3863735"/>
                <a:gd name="connsiteX17" fmla="*/ 697692 w 1390099"/>
                <a:gd name="connsiteY17" fmla="*/ 914400 h 3863735"/>
                <a:gd name="connsiteX18" fmla="*/ 454557 w 1390099"/>
                <a:gd name="connsiteY18" fmla="*/ 539126 h 3863735"/>
                <a:gd name="connsiteX19" fmla="*/ 179708 w 1390099"/>
                <a:gd name="connsiteY19" fmla="*/ 285420 h 3863735"/>
                <a:gd name="connsiteX0" fmla="*/ 179708 w 1390099"/>
                <a:gd name="connsiteY0" fmla="*/ 338275 h 3916590"/>
                <a:gd name="connsiteX1" fmla="*/ 554983 w 1390099"/>
                <a:gd name="connsiteY1" fmla="*/ 0 h 3916590"/>
                <a:gd name="connsiteX2" fmla="*/ 1088823 w 1390099"/>
                <a:gd name="connsiteY2" fmla="*/ 692407 h 3916590"/>
                <a:gd name="connsiteX3" fmla="*/ 1310816 w 1390099"/>
                <a:gd name="connsiteY3" fmla="*/ 1247389 h 3916590"/>
                <a:gd name="connsiteX4" fmla="*/ 1390099 w 1390099"/>
                <a:gd name="connsiteY4" fmla="*/ 1707232 h 3916590"/>
                <a:gd name="connsiteX5" fmla="*/ 1379528 w 1390099"/>
                <a:gd name="connsiteY5" fmla="*/ 2230501 h 3916590"/>
                <a:gd name="connsiteX6" fmla="*/ 1231533 w 1390099"/>
                <a:gd name="connsiteY6" fmla="*/ 2748485 h 3916590"/>
                <a:gd name="connsiteX7" fmla="*/ 977826 w 1390099"/>
                <a:gd name="connsiteY7" fmla="*/ 3224185 h 3916590"/>
                <a:gd name="connsiteX8" fmla="*/ 671264 w 1390099"/>
                <a:gd name="connsiteY8" fmla="*/ 3594173 h 3916590"/>
                <a:gd name="connsiteX9" fmla="*/ 280134 w 1390099"/>
                <a:gd name="connsiteY9" fmla="*/ 3916590 h 3916590"/>
                <a:gd name="connsiteX10" fmla="*/ 0 w 1390099"/>
                <a:gd name="connsiteY10" fmla="*/ 3551888 h 3916590"/>
                <a:gd name="connsiteX11" fmla="*/ 322418 w 1390099"/>
                <a:gd name="connsiteY11" fmla="*/ 3298182 h 3916590"/>
                <a:gd name="connsiteX12" fmla="*/ 591981 w 1390099"/>
                <a:gd name="connsiteY12" fmla="*/ 2996906 h 3916590"/>
                <a:gd name="connsiteX13" fmla="*/ 782261 w 1390099"/>
                <a:gd name="connsiteY13" fmla="*/ 2642774 h 3916590"/>
                <a:gd name="connsiteX14" fmla="*/ 893258 w 1390099"/>
                <a:gd name="connsiteY14" fmla="*/ 2251644 h 3916590"/>
                <a:gd name="connsiteX15" fmla="*/ 924971 w 1390099"/>
                <a:gd name="connsiteY15" fmla="*/ 1871084 h 3916590"/>
                <a:gd name="connsiteX16" fmla="*/ 882686 w 1390099"/>
                <a:gd name="connsiteY16" fmla="*/ 1427098 h 3916590"/>
                <a:gd name="connsiteX17" fmla="*/ 697692 w 1390099"/>
                <a:gd name="connsiteY17" fmla="*/ 967255 h 3916590"/>
                <a:gd name="connsiteX18" fmla="*/ 454557 w 1390099"/>
                <a:gd name="connsiteY18" fmla="*/ 591981 h 3916590"/>
                <a:gd name="connsiteX19" fmla="*/ 179708 w 1390099"/>
                <a:gd name="connsiteY19" fmla="*/ 338275 h 3916590"/>
                <a:gd name="connsiteX0" fmla="*/ 179708 w 1390099"/>
                <a:gd name="connsiteY0" fmla="*/ 364703 h 3943018"/>
                <a:gd name="connsiteX1" fmla="*/ 523270 w 1390099"/>
                <a:gd name="connsiteY1" fmla="*/ 0 h 3943018"/>
                <a:gd name="connsiteX2" fmla="*/ 1088823 w 1390099"/>
                <a:gd name="connsiteY2" fmla="*/ 718835 h 3943018"/>
                <a:gd name="connsiteX3" fmla="*/ 1310816 w 1390099"/>
                <a:gd name="connsiteY3" fmla="*/ 1273817 h 3943018"/>
                <a:gd name="connsiteX4" fmla="*/ 1390099 w 1390099"/>
                <a:gd name="connsiteY4" fmla="*/ 1733660 h 3943018"/>
                <a:gd name="connsiteX5" fmla="*/ 1379528 w 1390099"/>
                <a:gd name="connsiteY5" fmla="*/ 2256929 h 3943018"/>
                <a:gd name="connsiteX6" fmla="*/ 1231533 w 1390099"/>
                <a:gd name="connsiteY6" fmla="*/ 2774913 h 3943018"/>
                <a:gd name="connsiteX7" fmla="*/ 977826 w 1390099"/>
                <a:gd name="connsiteY7" fmla="*/ 3250613 h 3943018"/>
                <a:gd name="connsiteX8" fmla="*/ 671264 w 1390099"/>
                <a:gd name="connsiteY8" fmla="*/ 3620601 h 3943018"/>
                <a:gd name="connsiteX9" fmla="*/ 280134 w 1390099"/>
                <a:gd name="connsiteY9" fmla="*/ 3943018 h 3943018"/>
                <a:gd name="connsiteX10" fmla="*/ 0 w 1390099"/>
                <a:gd name="connsiteY10" fmla="*/ 3578316 h 3943018"/>
                <a:gd name="connsiteX11" fmla="*/ 322418 w 1390099"/>
                <a:gd name="connsiteY11" fmla="*/ 3324610 h 3943018"/>
                <a:gd name="connsiteX12" fmla="*/ 591981 w 1390099"/>
                <a:gd name="connsiteY12" fmla="*/ 3023334 h 3943018"/>
                <a:gd name="connsiteX13" fmla="*/ 782261 w 1390099"/>
                <a:gd name="connsiteY13" fmla="*/ 2669202 h 3943018"/>
                <a:gd name="connsiteX14" fmla="*/ 893258 w 1390099"/>
                <a:gd name="connsiteY14" fmla="*/ 2278072 h 3943018"/>
                <a:gd name="connsiteX15" fmla="*/ 924971 w 1390099"/>
                <a:gd name="connsiteY15" fmla="*/ 1897512 h 3943018"/>
                <a:gd name="connsiteX16" fmla="*/ 882686 w 1390099"/>
                <a:gd name="connsiteY16" fmla="*/ 1453526 h 3943018"/>
                <a:gd name="connsiteX17" fmla="*/ 697692 w 1390099"/>
                <a:gd name="connsiteY17" fmla="*/ 993683 h 3943018"/>
                <a:gd name="connsiteX18" fmla="*/ 454557 w 1390099"/>
                <a:gd name="connsiteY18" fmla="*/ 618409 h 3943018"/>
                <a:gd name="connsiteX19" fmla="*/ 179708 w 1390099"/>
                <a:gd name="connsiteY19" fmla="*/ 364703 h 3943018"/>
                <a:gd name="connsiteX0" fmla="*/ 190280 w 1390099"/>
                <a:gd name="connsiteY0" fmla="*/ 369988 h 3943018"/>
                <a:gd name="connsiteX1" fmla="*/ 523270 w 1390099"/>
                <a:gd name="connsiteY1" fmla="*/ 0 h 3943018"/>
                <a:gd name="connsiteX2" fmla="*/ 1088823 w 1390099"/>
                <a:gd name="connsiteY2" fmla="*/ 718835 h 3943018"/>
                <a:gd name="connsiteX3" fmla="*/ 1310816 w 1390099"/>
                <a:gd name="connsiteY3" fmla="*/ 1273817 h 3943018"/>
                <a:gd name="connsiteX4" fmla="*/ 1390099 w 1390099"/>
                <a:gd name="connsiteY4" fmla="*/ 1733660 h 3943018"/>
                <a:gd name="connsiteX5" fmla="*/ 1379528 w 1390099"/>
                <a:gd name="connsiteY5" fmla="*/ 2256929 h 3943018"/>
                <a:gd name="connsiteX6" fmla="*/ 1231533 w 1390099"/>
                <a:gd name="connsiteY6" fmla="*/ 2774913 h 3943018"/>
                <a:gd name="connsiteX7" fmla="*/ 977826 w 1390099"/>
                <a:gd name="connsiteY7" fmla="*/ 3250613 h 3943018"/>
                <a:gd name="connsiteX8" fmla="*/ 671264 w 1390099"/>
                <a:gd name="connsiteY8" fmla="*/ 3620601 h 3943018"/>
                <a:gd name="connsiteX9" fmla="*/ 280134 w 1390099"/>
                <a:gd name="connsiteY9" fmla="*/ 3943018 h 3943018"/>
                <a:gd name="connsiteX10" fmla="*/ 0 w 1390099"/>
                <a:gd name="connsiteY10" fmla="*/ 3578316 h 3943018"/>
                <a:gd name="connsiteX11" fmla="*/ 322418 w 1390099"/>
                <a:gd name="connsiteY11" fmla="*/ 3324610 h 3943018"/>
                <a:gd name="connsiteX12" fmla="*/ 591981 w 1390099"/>
                <a:gd name="connsiteY12" fmla="*/ 3023334 h 3943018"/>
                <a:gd name="connsiteX13" fmla="*/ 782261 w 1390099"/>
                <a:gd name="connsiteY13" fmla="*/ 2669202 h 3943018"/>
                <a:gd name="connsiteX14" fmla="*/ 893258 w 1390099"/>
                <a:gd name="connsiteY14" fmla="*/ 2278072 h 3943018"/>
                <a:gd name="connsiteX15" fmla="*/ 924971 w 1390099"/>
                <a:gd name="connsiteY15" fmla="*/ 1897512 h 3943018"/>
                <a:gd name="connsiteX16" fmla="*/ 882686 w 1390099"/>
                <a:gd name="connsiteY16" fmla="*/ 1453526 h 3943018"/>
                <a:gd name="connsiteX17" fmla="*/ 697692 w 1390099"/>
                <a:gd name="connsiteY17" fmla="*/ 993683 h 3943018"/>
                <a:gd name="connsiteX18" fmla="*/ 454557 w 1390099"/>
                <a:gd name="connsiteY18" fmla="*/ 618409 h 3943018"/>
                <a:gd name="connsiteX19" fmla="*/ 190280 w 1390099"/>
                <a:gd name="connsiteY19" fmla="*/ 369988 h 3943018"/>
                <a:gd name="connsiteX0" fmla="*/ 190280 w 1390099"/>
                <a:gd name="connsiteY0" fmla="*/ 380559 h 3943018"/>
                <a:gd name="connsiteX1" fmla="*/ 523270 w 1390099"/>
                <a:gd name="connsiteY1" fmla="*/ 0 h 3943018"/>
                <a:gd name="connsiteX2" fmla="*/ 1088823 w 1390099"/>
                <a:gd name="connsiteY2" fmla="*/ 718835 h 3943018"/>
                <a:gd name="connsiteX3" fmla="*/ 1310816 w 1390099"/>
                <a:gd name="connsiteY3" fmla="*/ 1273817 h 3943018"/>
                <a:gd name="connsiteX4" fmla="*/ 1390099 w 1390099"/>
                <a:gd name="connsiteY4" fmla="*/ 1733660 h 3943018"/>
                <a:gd name="connsiteX5" fmla="*/ 1379528 w 1390099"/>
                <a:gd name="connsiteY5" fmla="*/ 2256929 h 3943018"/>
                <a:gd name="connsiteX6" fmla="*/ 1231533 w 1390099"/>
                <a:gd name="connsiteY6" fmla="*/ 2774913 h 3943018"/>
                <a:gd name="connsiteX7" fmla="*/ 977826 w 1390099"/>
                <a:gd name="connsiteY7" fmla="*/ 3250613 h 3943018"/>
                <a:gd name="connsiteX8" fmla="*/ 671264 w 1390099"/>
                <a:gd name="connsiteY8" fmla="*/ 3620601 h 3943018"/>
                <a:gd name="connsiteX9" fmla="*/ 280134 w 1390099"/>
                <a:gd name="connsiteY9" fmla="*/ 3943018 h 3943018"/>
                <a:gd name="connsiteX10" fmla="*/ 0 w 1390099"/>
                <a:gd name="connsiteY10" fmla="*/ 3578316 h 3943018"/>
                <a:gd name="connsiteX11" fmla="*/ 322418 w 1390099"/>
                <a:gd name="connsiteY11" fmla="*/ 3324610 h 3943018"/>
                <a:gd name="connsiteX12" fmla="*/ 591981 w 1390099"/>
                <a:gd name="connsiteY12" fmla="*/ 3023334 h 3943018"/>
                <a:gd name="connsiteX13" fmla="*/ 782261 w 1390099"/>
                <a:gd name="connsiteY13" fmla="*/ 2669202 h 3943018"/>
                <a:gd name="connsiteX14" fmla="*/ 893258 w 1390099"/>
                <a:gd name="connsiteY14" fmla="*/ 2278072 h 3943018"/>
                <a:gd name="connsiteX15" fmla="*/ 924971 w 1390099"/>
                <a:gd name="connsiteY15" fmla="*/ 1897512 h 3943018"/>
                <a:gd name="connsiteX16" fmla="*/ 882686 w 1390099"/>
                <a:gd name="connsiteY16" fmla="*/ 1453526 h 3943018"/>
                <a:gd name="connsiteX17" fmla="*/ 697692 w 1390099"/>
                <a:gd name="connsiteY17" fmla="*/ 993683 h 3943018"/>
                <a:gd name="connsiteX18" fmla="*/ 454557 w 1390099"/>
                <a:gd name="connsiteY18" fmla="*/ 618409 h 3943018"/>
                <a:gd name="connsiteX19" fmla="*/ 190280 w 1390099"/>
                <a:gd name="connsiteY19" fmla="*/ 380559 h 3943018"/>
                <a:gd name="connsiteX0" fmla="*/ 200851 w 1390099"/>
                <a:gd name="connsiteY0" fmla="*/ 385845 h 3943018"/>
                <a:gd name="connsiteX1" fmla="*/ 523270 w 1390099"/>
                <a:gd name="connsiteY1" fmla="*/ 0 h 3943018"/>
                <a:gd name="connsiteX2" fmla="*/ 1088823 w 1390099"/>
                <a:gd name="connsiteY2" fmla="*/ 718835 h 3943018"/>
                <a:gd name="connsiteX3" fmla="*/ 1310816 w 1390099"/>
                <a:gd name="connsiteY3" fmla="*/ 1273817 h 3943018"/>
                <a:gd name="connsiteX4" fmla="*/ 1390099 w 1390099"/>
                <a:gd name="connsiteY4" fmla="*/ 1733660 h 3943018"/>
                <a:gd name="connsiteX5" fmla="*/ 1379528 w 1390099"/>
                <a:gd name="connsiteY5" fmla="*/ 2256929 h 3943018"/>
                <a:gd name="connsiteX6" fmla="*/ 1231533 w 1390099"/>
                <a:gd name="connsiteY6" fmla="*/ 2774913 h 3943018"/>
                <a:gd name="connsiteX7" fmla="*/ 977826 w 1390099"/>
                <a:gd name="connsiteY7" fmla="*/ 3250613 h 3943018"/>
                <a:gd name="connsiteX8" fmla="*/ 671264 w 1390099"/>
                <a:gd name="connsiteY8" fmla="*/ 3620601 h 3943018"/>
                <a:gd name="connsiteX9" fmla="*/ 280134 w 1390099"/>
                <a:gd name="connsiteY9" fmla="*/ 3943018 h 3943018"/>
                <a:gd name="connsiteX10" fmla="*/ 0 w 1390099"/>
                <a:gd name="connsiteY10" fmla="*/ 3578316 h 3943018"/>
                <a:gd name="connsiteX11" fmla="*/ 322418 w 1390099"/>
                <a:gd name="connsiteY11" fmla="*/ 3324610 h 3943018"/>
                <a:gd name="connsiteX12" fmla="*/ 591981 w 1390099"/>
                <a:gd name="connsiteY12" fmla="*/ 3023334 h 3943018"/>
                <a:gd name="connsiteX13" fmla="*/ 782261 w 1390099"/>
                <a:gd name="connsiteY13" fmla="*/ 2669202 h 3943018"/>
                <a:gd name="connsiteX14" fmla="*/ 893258 w 1390099"/>
                <a:gd name="connsiteY14" fmla="*/ 2278072 h 3943018"/>
                <a:gd name="connsiteX15" fmla="*/ 924971 w 1390099"/>
                <a:gd name="connsiteY15" fmla="*/ 1897512 h 3943018"/>
                <a:gd name="connsiteX16" fmla="*/ 882686 w 1390099"/>
                <a:gd name="connsiteY16" fmla="*/ 1453526 h 3943018"/>
                <a:gd name="connsiteX17" fmla="*/ 697692 w 1390099"/>
                <a:gd name="connsiteY17" fmla="*/ 993683 h 3943018"/>
                <a:gd name="connsiteX18" fmla="*/ 454557 w 1390099"/>
                <a:gd name="connsiteY18" fmla="*/ 618409 h 3943018"/>
                <a:gd name="connsiteX19" fmla="*/ 200851 w 1390099"/>
                <a:gd name="connsiteY19" fmla="*/ 385845 h 3943018"/>
                <a:gd name="connsiteX0" fmla="*/ 195566 w 1390099"/>
                <a:gd name="connsiteY0" fmla="*/ 375274 h 3943018"/>
                <a:gd name="connsiteX1" fmla="*/ 523270 w 1390099"/>
                <a:gd name="connsiteY1" fmla="*/ 0 h 3943018"/>
                <a:gd name="connsiteX2" fmla="*/ 1088823 w 1390099"/>
                <a:gd name="connsiteY2" fmla="*/ 718835 h 3943018"/>
                <a:gd name="connsiteX3" fmla="*/ 1310816 w 1390099"/>
                <a:gd name="connsiteY3" fmla="*/ 1273817 h 3943018"/>
                <a:gd name="connsiteX4" fmla="*/ 1390099 w 1390099"/>
                <a:gd name="connsiteY4" fmla="*/ 1733660 h 3943018"/>
                <a:gd name="connsiteX5" fmla="*/ 1379528 w 1390099"/>
                <a:gd name="connsiteY5" fmla="*/ 2256929 h 3943018"/>
                <a:gd name="connsiteX6" fmla="*/ 1231533 w 1390099"/>
                <a:gd name="connsiteY6" fmla="*/ 2774913 h 3943018"/>
                <a:gd name="connsiteX7" fmla="*/ 977826 w 1390099"/>
                <a:gd name="connsiteY7" fmla="*/ 3250613 h 3943018"/>
                <a:gd name="connsiteX8" fmla="*/ 671264 w 1390099"/>
                <a:gd name="connsiteY8" fmla="*/ 3620601 h 3943018"/>
                <a:gd name="connsiteX9" fmla="*/ 280134 w 1390099"/>
                <a:gd name="connsiteY9" fmla="*/ 3943018 h 3943018"/>
                <a:gd name="connsiteX10" fmla="*/ 0 w 1390099"/>
                <a:gd name="connsiteY10" fmla="*/ 3578316 h 3943018"/>
                <a:gd name="connsiteX11" fmla="*/ 322418 w 1390099"/>
                <a:gd name="connsiteY11" fmla="*/ 3324610 h 3943018"/>
                <a:gd name="connsiteX12" fmla="*/ 591981 w 1390099"/>
                <a:gd name="connsiteY12" fmla="*/ 3023334 h 3943018"/>
                <a:gd name="connsiteX13" fmla="*/ 782261 w 1390099"/>
                <a:gd name="connsiteY13" fmla="*/ 2669202 h 3943018"/>
                <a:gd name="connsiteX14" fmla="*/ 893258 w 1390099"/>
                <a:gd name="connsiteY14" fmla="*/ 2278072 h 3943018"/>
                <a:gd name="connsiteX15" fmla="*/ 924971 w 1390099"/>
                <a:gd name="connsiteY15" fmla="*/ 1897512 h 3943018"/>
                <a:gd name="connsiteX16" fmla="*/ 882686 w 1390099"/>
                <a:gd name="connsiteY16" fmla="*/ 1453526 h 3943018"/>
                <a:gd name="connsiteX17" fmla="*/ 697692 w 1390099"/>
                <a:gd name="connsiteY17" fmla="*/ 993683 h 3943018"/>
                <a:gd name="connsiteX18" fmla="*/ 454557 w 1390099"/>
                <a:gd name="connsiteY18" fmla="*/ 618409 h 3943018"/>
                <a:gd name="connsiteX19" fmla="*/ 195566 w 1390099"/>
                <a:gd name="connsiteY19" fmla="*/ 375274 h 394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0099" h="3943018">
                  <a:moveTo>
                    <a:pt x="195566" y="375274"/>
                  </a:moveTo>
                  <a:lnTo>
                    <a:pt x="523270" y="0"/>
                  </a:lnTo>
                  <a:lnTo>
                    <a:pt x="1088823" y="718835"/>
                  </a:lnTo>
                  <a:lnTo>
                    <a:pt x="1310816" y="1273817"/>
                  </a:lnTo>
                  <a:lnTo>
                    <a:pt x="1390099" y="1733660"/>
                  </a:lnTo>
                  <a:lnTo>
                    <a:pt x="1379528" y="2256929"/>
                  </a:lnTo>
                  <a:lnTo>
                    <a:pt x="1231533" y="2774913"/>
                  </a:lnTo>
                  <a:lnTo>
                    <a:pt x="977826" y="3250613"/>
                  </a:lnTo>
                  <a:lnTo>
                    <a:pt x="671264" y="3620601"/>
                  </a:lnTo>
                  <a:lnTo>
                    <a:pt x="280134" y="3943018"/>
                  </a:lnTo>
                  <a:lnTo>
                    <a:pt x="0" y="3578316"/>
                  </a:lnTo>
                  <a:lnTo>
                    <a:pt x="322418" y="3324610"/>
                  </a:lnTo>
                  <a:lnTo>
                    <a:pt x="591981" y="3023334"/>
                  </a:lnTo>
                  <a:lnTo>
                    <a:pt x="782261" y="2669202"/>
                  </a:lnTo>
                  <a:lnTo>
                    <a:pt x="893258" y="2278072"/>
                  </a:lnTo>
                  <a:lnTo>
                    <a:pt x="924971" y="1897512"/>
                  </a:lnTo>
                  <a:lnTo>
                    <a:pt x="882686" y="1453526"/>
                  </a:lnTo>
                  <a:lnTo>
                    <a:pt x="697692" y="993683"/>
                  </a:lnTo>
                  <a:lnTo>
                    <a:pt x="454557" y="618409"/>
                  </a:lnTo>
                  <a:lnTo>
                    <a:pt x="195566" y="375274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42" name="Freeform 81"/>
            <p:cNvSpPr/>
            <p:nvPr/>
          </p:nvSpPr>
          <p:spPr>
            <a:xfrm>
              <a:off x="5470543" y="2833054"/>
              <a:ext cx="1189249" cy="3213613"/>
            </a:xfrm>
            <a:custGeom>
              <a:avLst/>
              <a:gdLst>
                <a:gd name="connsiteX0" fmla="*/ 158567 w 1189249"/>
                <a:gd name="connsiteY0" fmla="*/ 332989 h 3255898"/>
                <a:gd name="connsiteX1" fmla="*/ 422844 w 1189249"/>
                <a:gd name="connsiteY1" fmla="*/ 0 h 3255898"/>
                <a:gd name="connsiteX2" fmla="*/ 803404 w 1189249"/>
                <a:gd name="connsiteY2" fmla="*/ 391130 h 3255898"/>
                <a:gd name="connsiteX3" fmla="*/ 1062396 w 1189249"/>
                <a:gd name="connsiteY3" fmla="*/ 866830 h 3255898"/>
                <a:gd name="connsiteX4" fmla="*/ 1189249 w 1189249"/>
                <a:gd name="connsiteY4" fmla="*/ 1432384 h 3255898"/>
                <a:gd name="connsiteX5" fmla="*/ 1162821 w 1189249"/>
                <a:gd name="connsiteY5" fmla="*/ 1849942 h 3255898"/>
                <a:gd name="connsiteX6" fmla="*/ 1014826 w 1189249"/>
                <a:gd name="connsiteY6" fmla="*/ 2357355 h 3255898"/>
                <a:gd name="connsiteX7" fmla="*/ 766405 w 1189249"/>
                <a:gd name="connsiteY7" fmla="*/ 2759056 h 3255898"/>
                <a:gd name="connsiteX8" fmla="*/ 438701 w 1189249"/>
                <a:gd name="connsiteY8" fmla="*/ 3092046 h 3255898"/>
                <a:gd name="connsiteX9" fmla="*/ 216708 w 1189249"/>
                <a:gd name="connsiteY9" fmla="*/ 3255898 h 3255898"/>
                <a:gd name="connsiteX10" fmla="*/ 0 w 1189249"/>
                <a:gd name="connsiteY10" fmla="*/ 2891195 h 3255898"/>
                <a:gd name="connsiteX11" fmla="*/ 332990 w 1189249"/>
                <a:gd name="connsiteY11" fmla="*/ 2648060 h 3255898"/>
                <a:gd name="connsiteX12" fmla="*/ 523270 w 1189249"/>
                <a:gd name="connsiteY12" fmla="*/ 2394353 h 3255898"/>
                <a:gd name="connsiteX13" fmla="*/ 713549 w 1189249"/>
                <a:gd name="connsiteY13" fmla="*/ 2003223 h 3255898"/>
                <a:gd name="connsiteX14" fmla="*/ 776976 w 1189249"/>
                <a:gd name="connsiteY14" fmla="*/ 1538094 h 3255898"/>
                <a:gd name="connsiteX15" fmla="*/ 718835 w 1189249"/>
                <a:gd name="connsiteY15" fmla="*/ 1136393 h 3255898"/>
                <a:gd name="connsiteX16" fmla="*/ 560269 w 1189249"/>
                <a:gd name="connsiteY16" fmla="*/ 771690 h 3255898"/>
                <a:gd name="connsiteX17" fmla="*/ 158567 w 1189249"/>
                <a:gd name="connsiteY17" fmla="*/ 332989 h 3255898"/>
                <a:gd name="connsiteX0" fmla="*/ 158567 w 1189249"/>
                <a:gd name="connsiteY0" fmla="*/ 332989 h 3245327"/>
                <a:gd name="connsiteX1" fmla="*/ 422844 w 1189249"/>
                <a:gd name="connsiteY1" fmla="*/ 0 h 3245327"/>
                <a:gd name="connsiteX2" fmla="*/ 803404 w 1189249"/>
                <a:gd name="connsiteY2" fmla="*/ 391130 h 3245327"/>
                <a:gd name="connsiteX3" fmla="*/ 1062396 w 1189249"/>
                <a:gd name="connsiteY3" fmla="*/ 866830 h 3245327"/>
                <a:gd name="connsiteX4" fmla="*/ 1189249 w 1189249"/>
                <a:gd name="connsiteY4" fmla="*/ 1432384 h 3245327"/>
                <a:gd name="connsiteX5" fmla="*/ 1162821 w 1189249"/>
                <a:gd name="connsiteY5" fmla="*/ 1849942 h 3245327"/>
                <a:gd name="connsiteX6" fmla="*/ 1014826 w 1189249"/>
                <a:gd name="connsiteY6" fmla="*/ 2357355 h 3245327"/>
                <a:gd name="connsiteX7" fmla="*/ 766405 w 1189249"/>
                <a:gd name="connsiteY7" fmla="*/ 2759056 h 3245327"/>
                <a:gd name="connsiteX8" fmla="*/ 438701 w 1189249"/>
                <a:gd name="connsiteY8" fmla="*/ 3092046 h 3245327"/>
                <a:gd name="connsiteX9" fmla="*/ 232565 w 1189249"/>
                <a:gd name="connsiteY9" fmla="*/ 3245327 h 3245327"/>
                <a:gd name="connsiteX10" fmla="*/ 0 w 1189249"/>
                <a:gd name="connsiteY10" fmla="*/ 2891195 h 3245327"/>
                <a:gd name="connsiteX11" fmla="*/ 332990 w 1189249"/>
                <a:gd name="connsiteY11" fmla="*/ 2648060 h 3245327"/>
                <a:gd name="connsiteX12" fmla="*/ 523270 w 1189249"/>
                <a:gd name="connsiteY12" fmla="*/ 2394353 h 3245327"/>
                <a:gd name="connsiteX13" fmla="*/ 713549 w 1189249"/>
                <a:gd name="connsiteY13" fmla="*/ 2003223 h 3245327"/>
                <a:gd name="connsiteX14" fmla="*/ 776976 w 1189249"/>
                <a:gd name="connsiteY14" fmla="*/ 1538094 h 3245327"/>
                <a:gd name="connsiteX15" fmla="*/ 718835 w 1189249"/>
                <a:gd name="connsiteY15" fmla="*/ 1136393 h 3245327"/>
                <a:gd name="connsiteX16" fmla="*/ 560269 w 1189249"/>
                <a:gd name="connsiteY16" fmla="*/ 771690 h 3245327"/>
                <a:gd name="connsiteX17" fmla="*/ 158567 w 1189249"/>
                <a:gd name="connsiteY17" fmla="*/ 332989 h 3245327"/>
                <a:gd name="connsiteX0" fmla="*/ 158567 w 1189249"/>
                <a:gd name="connsiteY0" fmla="*/ 332989 h 3229470"/>
                <a:gd name="connsiteX1" fmla="*/ 422844 w 1189249"/>
                <a:gd name="connsiteY1" fmla="*/ 0 h 3229470"/>
                <a:gd name="connsiteX2" fmla="*/ 803404 w 1189249"/>
                <a:gd name="connsiteY2" fmla="*/ 391130 h 3229470"/>
                <a:gd name="connsiteX3" fmla="*/ 1062396 w 1189249"/>
                <a:gd name="connsiteY3" fmla="*/ 866830 h 3229470"/>
                <a:gd name="connsiteX4" fmla="*/ 1189249 w 1189249"/>
                <a:gd name="connsiteY4" fmla="*/ 1432384 h 3229470"/>
                <a:gd name="connsiteX5" fmla="*/ 1162821 w 1189249"/>
                <a:gd name="connsiteY5" fmla="*/ 1849942 h 3229470"/>
                <a:gd name="connsiteX6" fmla="*/ 1014826 w 1189249"/>
                <a:gd name="connsiteY6" fmla="*/ 2357355 h 3229470"/>
                <a:gd name="connsiteX7" fmla="*/ 766405 w 1189249"/>
                <a:gd name="connsiteY7" fmla="*/ 2759056 h 3229470"/>
                <a:gd name="connsiteX8" fmla="*/ 438701 w 1189249"/>
                <a:gd name="connsiteY8" fmla="*/ 3092046 h 3229470"/>
                <a:gd name="connsiteX9" fmla="*/ 243136 w 1189249"/>
                <a:gd name="connsiteY9" fmla="*/ 3229470 h 3229470"/>
                <a:gd name="connsiteX10" fmla="*/ 0 w 1189249"/>
                <a:gd name="connsiteY10" fmla="*/ 2891195 h 3229470"/>
                <a:gd name="connsiteX11" fmla="*/ 332990 w 1189249"/>
                <a:gd name="connsiteY11" fmla="*/ 2648060 h 3229470"/>
                <a:gd name="connsiteX12" fmla="*/ 523270 w 1189249"/>
                <a:gd name="connsiteY12" fmla="*/ 2394353 h 3229470"/>
                <a:gd name="connsiteX13" fmla="*/ 713549 w 1189249"/>
                <a:gd name="connsiteY13" fmla="*/ 2003223 h 3229470"/>
                <a:gd name="connsiteX14" fmla="*/ 776976 w 1189249"/>
                <a:gd name="connsiteY14" fmla="*/ 1538094 h 3229470"/>
                <a:gd name="connsiteX15" fmla="*/ 718835 w 1189249"/>
                <a:gd name="connsiteY15" fmla="*/ 1136393 h 3229470"/>
                <a:gd name="connsiteX16" fmla="*/ 560269 w 1189249"/>
                <a:gd name="connsiteY16" fmla="*/ 771690 h 3229470"/>
                <a:gd name="connsiteX17" fmla="*/ 158567 w 1189249"/>
                <a:gd name="connsiteY17" fmla="*/ 332989 h 3229470"/>
                <a:gd name="connsiteX0" fmla="*/ 179709 w 1189249"/>
                <a:gd name="connsiteY0" fmla="*/ 332989 h 3229470"/>
                <a:gd name="connsiteX1" fmla="*/ 422844 w 1189249"/>
                <a:gd name="connsiteY1" fmla="*/ 0 h 3229470"/>
                <a:gd name="connsiteX2" fmla="*/ 803404 w 1189249"/>
                <a:gd name="connsiteY2" fmla="*/ 391130 h 3229470"/>
                <a:gd name="connsiteX3" fmla="*/ 1062396 w 1189249"/>
                <a:gd name="connsiteY3" fmla="*/ 866830 h 3229470"/>
                <a:gd name="connsiteX4" fmla="*/ 1189249 w 1189249"/>
                <a:gd name="connsiteY4" fmla="*/ 1432384 h 3229470"/>
                <a:gd name="connsiteX5" fmla="*/ 1162821 w 1189249"/>
                <a:gd name="connsiteY5" fmla="*/ 1849942 h 3229470"/>
                <a:gd name="connsiteX6" fmla="*/ 1014826 w 1189249"/>
                <a:gd name="connsiteY6" fmla="*/ 2357355 h 3229470"/>
                <a:gd name="connsiteX7" fmla="*/ 766405 w 1189249"/>
                <a:gd name="connsiteY7" fmla="*/ 2759056 h 3229470"/>
                <a:gd name="connsiteX8" fmla="*/ 438701 w 1189249"/>
                <a:gd name="connsiteY8" fmla="*/ 3092046 h 3229470"/>
                <a:gd name="connsiteX9" fmla="*/ 243136 w 1189249"/>
                <a:gd name="connsiteY9" fmla="*/ 3229470 h 3229470"/>
                <a:gd name="connsiteX10" fmla="*/ 0 w 1189249"/>
                <a:gd name="connsiteY10" fmla="*/ 2891195 h 3229470"/>
                <a:gd name="connsiteX11" fmla="*/ 332990 w 1189249"/>
                <a:gd name="connsiteY11" fmla="*/ 2648060 h 3229470"/>
                <a:gd name="connsiteX12" fmla="*/ 523270 w 1189249"/>
                <a:gd name="connsiteY12" fmla="*/ 2394353 h 3229470"/>
                <a:gd name="connsiteX13" fmla="*/ 713549 w 1189249"/>
                <a:gd name="connsiteY13" fmla="*/ 2003223 h 3229470"/>
                <a:gd name="connsiteX14" fmla="*/ 776976 w 1189249"/>
                <a:gd name="connsiteY14" fmla="*/ 1538094 h 3229470"/>
                <a:gd name="connsiteX15" fmla="*/ 718835 w 1189249"/>
                <a:gd name="connsiteY15" fmla="*/ 1136393 h 3229470"/>
                <a:gd name="connsiteX16" fmla="*/ 560269 w 1189249"/>
                <a:gd name="connsiteY16" fmla="*/ 771690 h 3229470"/>
                <a:gd name="connsiteX17" fmla="*/ 179709 w 1189249"/>
                <a:gd name="connsiteY17" fmla="*/ 332989 h 3229470"/>
                <a:gd name="connsiteX0" fmla="*/ 179709 w 1189249"/>
                <a:gd name="connsiteY0" fmla="*/ 317132 h 3213613"/>
                <a:gd name="connsiteX1" fmla="*/ 438700 w 1189249"/>
                <a:gd name="connsiteY1" fmla="*/ 0 h 3213613"/>
                <a:gd name="connsiteX2" fmla="*/ 803404 w 1189249"/>
                <a:gd name="connsiteY2" fmla="*/ 375273 h 3213613"/>
                <a:gd name="connsiteX3" fmla="*/ 1062396 w 1189249"/>
                <a:gd name="connsiteY3" fmla="*/ 850973 h 3213613"/>
                <a:gd name="connsiteX4" fmla="*/ 1189249 w 1189249"/>
                <a:gd name="connsiteY4" fmla="*/ 1416527 h 3213613"/>
                <a:gd name="connsiteX5" fmla="*/ 1162821 w 1189249"/>
                <a:gd name="connsiteY5" fmla="*/ 1834085 h 3213613"/>
                <a:gd name="connsiteX6" fmla="*/ 1014826 w 1189249"/>
                <a:gd name="connsiteY6" fmla="*/ 2341498 h 3213613"/>
                <a:gd name="connsiteX7" fmla="*/ 766405 w 1189249"/>
                <a:gd name="connsiteY7" fmla="*/ 2743199 h 3213613"/>
                <a:gd name="connsiteX8" fmla="*/ 438701 w 1189249"/>
                <a:gd name="connsiteY8" fmla="*/ 3076189 h 3213613"/>
                <a:gd name="connsiteX9" fmla="*/ 243136 w 1189249"/>
                <a:gd name="connsiteY9" fmla="*/ 3213613 h 3213613"/>
                <a:gd name="connsiteX10" fmla="*/ 0 w 1189249"/>
                <a:gd name="connsiteY10" fmla="*/ 2875338 h 3213613"/>
                <a:gd name="connsiteX11" fmla="*/ 332990 w 1189249"/>
                <a:gd name="connsiteY11" fmla="*/ 2632203 h 3213613"/>
                <a:gd name="connsiteX12" fmla="*/ 523270 w 1189249"/>
                <a:gd name="connsiteY12" fmla="*/ 2378496 h 3213613"/>
                <a:gd name="connsiteX13" fmla="*/ 713549 w 1189249"/>
                <a:gd name="connsiteY13" fmla="*/ 1987366 h 3213613"/>
                <a:gd name="connsiteX14" fmla="*/ 776976 w 1189249"/>
                <a:gd name="connsiteY14" fmla="*/ 1522237 h 3213613"/>
                <a:gd name="connsiteX15" fmla="*/ 718835 w 1189249"/>
                <a:gd name="connsiteY15" fmla="*/ 1120536 h 3213613"/>
                <a:gd name="connsiteX16" fmla="*/ 560269 w 1189249"/>
                <a:gd name="connsiteY16" fmla="*/ 755833 h 3213613"/>
                <a:gd name="connsiteX17" fmla="*/ 179709 w 1189249"/>
                <a:gd name="connsiteY17" fmla="*/ 317132 h 321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9249" h="3213613">
                  <a:moveTo>
                    <a:pt x="179709" y="317132"/>
                  </a:moveTo>
                  <a:lnTo>
                    <a:pt x="438700" y="0"/>
                  </a:lnTo>
                  <a:lnTo>
                    <a:pt x="803404" y="375273"/>
                  </a:lnTo>
                  <a:lnTo>
                    <a:pt x="1062396" y="850973"/>
                  </a:lnTo>
                  <a:lnTo>
                    <a:pt x="1189249" y="1416527"/>
                  </a:lnTo>
                  <a:lnTo>
                    <a:pt x="1162821" y="1834085"/>
                  </a:lnTo>
                  <a:lnTo>
                    <a:pt x="1014826" y="2341498"/>
                  </a:lnTo>
                  <a:lnTo>
                    <a:pt x="766405" y="2743199"/>
                  </a:lnTo>
                  <a:lnTo>
                    <a:pt x="438701" y="3076189"/>
                  </a:lnTo>
                  <a:lnTo>
                    <a:pt x="243136" y="3213613"/>
                  </a:lnTo>
                  <a:lnTo>
                    <a:pt x="0" y="2875338"/>
                  </a:lnTo>
                  <a:lnTo>
                    <a:pt x="332990" y="2632203"/>
                  </a:lnTo>
                  <a:lnTo>
                    <a:pt x="523270" y="2378496"/>
                  </a:lnTo>
                  <a:lnTo>
                    <a:pt x="713549" y="1987366"/>
                  </a:lnTo>
                  <a:lnTo>
                    <a:pt x="776976" y="1522237"/>
                  </a:lnTo>
                  <a:lnTo>
                    <a:pt x="718835" y="1120536"/>
                  </a:lnTo>
                  <a:lnTo>
                    <a:pt x="560269" y="755833"/>
                  </a:lnTo>
                  <a:lnTo>
                    <a:pt x="179709" y="317132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43" name="Freeform 82"/>
            <p:cNvSpPr/>
            <p:nvPr/>
          </p:nvSpPr>
          <p:spPr>
            <a:xfrm>
              <a:off x="5267325" y="3152775"/>
              <a:ext cx="971550" cy="2562225"/>
            </a:xfrm>
            <a:custGeom>
              <a:avLst/>
              <a:gdLst>
                <a:gd name="connsiteX0" fmla="*/ 123825 w 971550"/>
                <a:gd name="connsiteY0" fmla="*/ 352425 h 2562225"/>
                <a:gd name="connsiteX1" fmla="*/ 376238 w 971550"/>
                <a:gd name="connsiteY1" fmla="*/ 0 h 2562225"/>
                <a:gd name="connsiteX2" fmla="*/ 514350 w 971550"/>
                <a:gd name="connsiteY2" fmla="*/ 119063 h 2562225"/>
                <a:gd name="connsiteX3" fmla="*/ 762000 w 971550"/>
                <a:gd name="connsiteY3" fmla="*/ 409575 h 2562225"/>
                <a:gd name="connsiteX4" fmla="*/ 895350 w 971550"/>
                <a:gd name="connsiteY4" fmla="*/ 738188 h 2562225"/>
                <a:gd name="connsiteX5" fmla="*/ 966788 w 971550"/>
                <a:gd name="connsiteY5" fmla="*/ 1028700 h 2562225"/>
                <a:gd name="connsiteX6" fmla="*/ 971550 w 971550"/>
                <a:gd name="connsiteY6" fmla="*/ 1319213 h 2562225"/>
                <a:gd name="connsiteX7" fmla="*/ 881063 w 971550"/>
                <a:gd name="connsiteY7" fmla="*/ 1757363 h 2562225"/>
                <a:gd name="connsiteX8" fmla="*/ 709613 w 971550"/>
                <a:gd name="connsiteY8" fmla="*/ 2076450 h 2562225"/>
                <a:gd name="connsiteX9" fmla="*/ 457200 w 971550"/>
                <a:gd name="connsiteY9" fmla="*/ 2366963 h 2562225"/>
                <a:gd name="connsiteX10" fmla="*/ 247650 w 971550"/>
                <a:gd name="connsiteY10" fmla="*/ 2524125 h 2562225"/>
                <a:gd name="connsiteX11" fmla="*/ 209550 w 971550"/>
                <a:gd name="connsiteY11" fmla="*/ 2562225 h 2562225"/>
                <a:gd name="connsiteX12" fmla="*/ 0 w 971550"/>
                <a:gd name="connsiteY12" fmla="*/ 2205038 h 2562225"/>
                <a:gd name="connsiteX13" fmla="*/ 233363 w 971550"/>
                <a:gd name="connsiteY13" fmla="*/ 2024063 h 2562225"/>
                <a:gd name="connsiteX14" fmla="*/ 423863 w 971550"/>
                <a:gd name="connsiteY14" fmla="*/ 1762125 h 2562225"/>
                <a:gd name="connsiteX15" fmla="*/ 561975 w 971550"/>
                <a:gd name="connsiteY15" fmla="*/ 1362075 h 2562225"/>
                <a:gd name="connsiteX16" fmla="*/ 538163 w 971550"/>
                <a:gd name="connsiteY16" fmla="*/ 976313 h 2562225"/>
                <a:gd name="connsiteX17" fmla="*/ 390525 w 971550"/>
                <a:gd name="connsiteY17" fmla="*/ 642938 h 2562225"/>
                <a:gd name="connsiteX18" fmla="*/ 123825 w 971550"/>
                <a:gd name="connsiteY18" fmla="*/ 352425 h 25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71550" h="2562225">
                  <a:moveTo>
                    <a:pt x="123825" y="352425"/>
                  </a:moveTo>
                  <a:lnTo>
                    <a:pt x="376238" y="0"/>
                  </a:lnTo>
                  <a:lnTo>
                    <a:pt x="514350" y="119063"/>
                  </a:lnTo>
                  <a:lnTo>
                    <a:pt x="762000" y="409575"/>
                  </a:lnTo>
                  <a:lnTo>
                    <a:pt x="895350" y="738188"/>
                  </a:lnTo>
                  <a:lnTo>
                    <a:pt x="966788" y="1028700"/>
                  </a:lnTo>
                  <a:cubicBezTo>
                    <a:pt x="968375" y="1125538"/>
                    <a:pt x="969963" y="1222375"/>
                    <a:pt x="971550" y="1319213"/>
                  </a:cubicBezTo>
                  <a:lnTo>
                    <a:pt x="881063" y="1757363"/>
                  </a:lnTo>
                  <a:lnTo>
                    <a:pt x="709613" y="2076450"/>
                  </a:lnTo>
                  <a:lnTo>
                    <a:pt x="457200" y="2366963"/>
                  </a:lnTo>
                  <a:lnTo>
                    <a:pt x="247650" y="2524125"/>
                  </a:lnTo>
                  <a:lnTo>
                    <a:pt x="209550" y="2562225"/>
                  </a:lnTo>
                  <a:lnTo>
                    <a:pt x="0" y="2205038"/>
                  </a:lnTo>
                  <a:lnTo>
                    <a:pt x="233363" y="2024063"/>
                  </a:lnTo>
                  <a:lnTo>
                    <a:pt x="423863" y="1762125"/>
                  </a:lnTo>
                  <a:lnTo>
                    <a:pt x="561975" y="1362075"/>
                  </a:lnTo>
                  <a:lnTo>
                    <a:pt x="538163" y="976313"/>
                  </a:lnTo>
                  <a:lnTo>
                    <a:pt x="390525" y="642938"/>
                  </a:lnTo>
                  <a:lnTo>
                    <a:pt x="123825" y="352425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sp>
          <p:nvSpPr>
            <p:cNvPr id="144" name="Freeform 83"/>
            <p:cNvSpPr/>
            <p:nvPr/>
          </p:nvSpPr>
          <p:spPr>
            <a:xfrm>
              <a:off x="5081588" y="3500438"/>
              <a:ext cx="752475" cy="1852612"/>
            </a:xfrm>
            <a:custGeom>
              <a:avLst/>
              <a:gdLst>
                <a:gd name="connsiteX0" fmla="*/ 85725 w 752475"/>
                <a:gd name="connsiteY0" fmla="*/ 266700 h 1852612"/>
                <a:gd name="connsiteX1" fmla="*/ 323850 w 752475"/>
                <a:gd name="connsiteY1" fmla="*/ 0 h 1852612"/>
                <a:gd name="connsiteX2" fmla="*/ 461962 w 752475"/>
                <a:gd name="connsiteY2" fmla="*/ 138112 h 1852612"/>
                <a:gd name="connsiteX3" fmla="*/ 614362 w 752475"/>
                <a:gd name="connsiteY3" fmla="*/ 338137 h 1852612"/>
                <a:gd name="connsiteX4" fmla="*/ 700087 w 752475"/>
                <a:gd name="connsiteY4" fmla="*/ 566737 h 1852612"/>
                <a:gd name="connsiteX5" fmla="*/ 752475 w 752475"/>
                <a:gd name="connsiteY5" fmla="*/ 814387 h 1852612"/>
                <a:gd name="connsiteX6" fmla="*/ 747712 w 752475"/>
                <a:gd name="connsiteY6" fmla="*/ 1042987 h 1852612"/>
                <a:gd name="connsiteX7" fmla="*/ 695325 w 752475"/>
                <a:gd name="connsiteY7" fmla="*/ 1262062 h 1852612"/>
                <a:gd name="connsiteX8" fmla="*/ 566737 w 752475"/>
                <a:gd name="connsiteY8" fmla="*/ 1514475 h 1852612"/>
                <a:gd name="connsiteX9" fmla="*/ 423862 w 752475"/>
                <a:gd name="connsiteY9" fmla="*/ 1681162 h 1852612"/>
                <a:gd name="connsiteX10" fmla="*/ 276225 w 752475"/>
                <a:gd name="connsiteY10" fmla="*/ 1790700 h 1852612"/>
                <a:gd name="connsiteX11" fmla="*/ 214312 w 752475"/>
                <a:gd name="connsiteY11" fmla="*/ 1838325 h 1852612"/>
                <a:gd name="connsiteX12" fmla="*/ 190500 w 752475"/>
                <a:gd name="connsiteY12" fmla="*/ 1852612 h 1852612"/>
                <a:gd name="connsiteX13" fmla="*/ 0 w 752475"/>
                <a:gd name="connsiteY13" fmla="*/ 1557337 h 1852612"/>
                <a:gd name="connsiteX14" fmla="*/ 190500 w 752475"/>
                <a:gd name="connsiteY14" fmla="*/ 1409700 h 1852612"/>
                <a:gd name="connsiteX15" fmla="*/ 338137 w 752475"/>
                <a:gd name="connsiteY15" fmla="*/ 1176337 h 1852612"/>
                <a:gd name="connsiteX16" fmla="*/ 404812 w 752475"/>
                <a:gd name="connsiteY16" fmla="*/ 895350 h 1852612"/>
                <a:gd name="connsiteX17" fmla="*/ 366712 w 752475"/>
                <a:gd name="connsiteY17" fmla="*/ 628650 h 1852612"/>
                <a:gd name="connsiteX18" fmla="*/ 261937 w 752475"/>
                <a:gd name="connsiteY18" fmla="*/ 438150 h 1852612"/>
                <a:gd name="connsiteX19" fmla="*/ 85725 w 752475"/>
                <a:gd name="connsiteY19" fmla="*/ 266700 h 185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2475" h="1852612">
                  <a:moveTo>
                    <a:pt x="85725" y="266700"/>
                  </a:moveTo>
                  <a:lnTo>
                    <a:pt x="323850" y="0"/>
                  </a:lnTo>
                  <a:lnTo>
                    <a:pt x="461962" y="138112"/>
                  </a:lnTo>
                  <a:lnTo>
                    <a:pt x="614362" y="338137"/>
                  </a:lnTo>
                  <a:lnTo>
                    <a:pt x="700087" y="566737"/>
                  </a:lnTo>
                  <a:lnTo>
                    <a:pt x="752475" y="814387"/>
                  </a:lnTo>
                  <a:cubicBezTo>
                    <a:pt x="750887" y="890587"/>
                    <a:pt x="749300" y="966787"/>
                    <a:pt x="747712" y="1042987"/>
                  </a:cubicBezTo>
                  <a:lnTo>
                    <a:pt x="695325" y="1262062"/>
                  </a:lnTo>
                  <a:lnTo>
                    <a:pt x="566737" y="1514475"/>
                  </a:lnTo>
                  <a:lnTo>
                    <a:pt x="423862" y="1681162"/>
                  </a:lnTo>
                  <a:lnTo>
                    <a:pt x="276225" y="1790700"/>
                  </a:lnTo>
                  <a:lnTo>
                    <a:pt x="214312" y="1838325"/>
                  </a:lnTo>
                  <a:lnTo>
                    <a:pt x="190500" y="1852612"/>
                  </a:lnTo>
                  <a:lnTo>
                    <a:pt x="0" y="1557337"/>
                  </a:lnTo>
                  <a:lnTo>
                    <a:pt x="190500" y="1409700"/>
                  </a:lnTo>
                  <a:lnTo>
                    <a:pt x="338137" y="1176337"/>
                  </a:lnTo>
                  <a:lnTo>
                    <a:pt x="404812" y="895350"/>
                  </a:lnTo>
                  <a:lnTo>
                    <a:pt x="366712" y="628650"/>
                  </a:lnTo>
                  <a:lnTo>
                    <a:pt x="261937" y="438150"/>
                  </a:lnTo>
                  <a:lnTo>
                    <a:pt x="85725" y="26670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56"/>
            </a:p>
          </p:txBody>
        </p:sp>
        <p:pic>
          <p:nvPicPr>
            <p:cNvPr id="145" name="Picture 5" descr="http://4vector.com/i/free-vector-transmission-tower-antenna-clip-art_117535_Transmission_Tower_Antenna_clip_art_hight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7" y="2533650"/>
              <a:ext cx="4857750" cy="569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2" name="Picture 2" descr="http://l.thumbs.canstockphoto.com/canstock8951932.jp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275" y="2183972"/>
            <a:ext cx="184502" cy="35942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cxnSp>
        <p:nvCxnSpPr>
          <p:cNvPr id="133" name="Straight Arrow Connector 3"/>
          <p:cNvCxnSpPr/>
          <p:nvPr/>
        </p:nvCxnSpPr>
        <p:spPr>
          <a:xfrm flipV="1">
            <a:off x="4584808" y="3738215"/>
            <a:ext cx="0" cy="36174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4" name="Straight Arrow Connector 91"/>
          <p:cNvCxnSpPr/>
          <p:nvPr/>
        </p:nvCxnSpPr>
        <p:spPr>
          <a:xfrm flipV="1">
            <a:off x="4697283" y="3769244"/>
            <a:ext cx="0" cy="361597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5" name="Straight Arrow Connector 8"/>
          <p:cNvCxnSpPr>
            <a:stCxn id="145" idx="0"/>
          </p:cNvCxnSpPr>
          <p:nvPr/>
        </p:nvCxnSpPr>
        <p:spPr>
          <a:xfrm flipV="1">
            <a:off x="4683981" y="2379607"/>
            <a:ext cx="1081332" cy="613307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6" name="Straight Arrow Connector 92"/>
          <p:cNvCxnSpPr/>
          <p:nvPr/>
        </p:nvCxnSpPr>
        <p:spPr>
          <a:xfrm flipV="1">
            <a:off x="4954240" y="2581875"/>
            <a:ext cx="685107" cy="384455"/>
          </a:xfrm>
          <a:prstGeom prst="straightConnector1">
            <a:avLst/>
          </a:prstGeom>
          <a:ln w="28575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2" name="任意多边形 1631"/>
          <p:cNvSpPr/>
          <p:nvPr/>
        </p:nvSpPr>
        <p:spPr bwMode="auto">
          <a:xfrm>
            <a:off x="5651696" y="2038350"/>
            <a:ext cx="368104" cy="198683"/>
          </a:xfrm>
          <a:custGeom>
            <a:avLst/>
            <a:gdLst>
              <a:gd name="connsiteX0" fmla="*/ 76980 w 521480"/>
              <a:gd name="connsiteY0" fmla="*/ 266700 h 281467"/>
              <a:gd name="connsiteX1" fmla="*/ 26180 w 521480"/>
              <a:gd name="connsiteY1" fmla="*/ 203200 h 281467"/>
              <a:gd name="connsiteX2" fmla="*/ 780 w 521480"/>
              <a:gd name="connsiteY2" fmla="*/ 165100 h 281467"/>
              <a:gd name="connsiteX3" fmla="*/ 13480 w 521480"/>
              <a:gd name="connsiteY3" fmla="*/ 88900 h 281467"/>
              <a:gd name="connsiteX4" fmla="*/ 89680 w 521480"/>
              <a:gd name="connsiteY4" fmla="*/ 25400 h 281467"/>
              <a:gd name="connsiteX5" fmla="*/ 165880 w 521480"/>
              <a:gd name="connsiteY5" fmla="*/ 0 h 281467"/>
              <a:gd name="connsiteX6" fmla="*/ 407180 w 521480"/>
              <a:gd name="connsiteY6" fmla="*/ 25400 h 281467"/>
              <a:gd name="connsiteX7" fmla="*/ 445280 w 521480"/>
              <a:gd name="connsiteY7" fmla="*/ 38100 h 281467"/>
              <a:gd name="connsiteX8" fmla="*/ 508780 w 521480"/>
              <a:gd name="connsiteY8" fmla="*/ 114300 h 281467"/>
              <a:gd name="connsiteX9" fmla="*/ 521480 w 521480"/>
              <a:gd name="connsiteY9" fmla="*/ 152400 h 281467"/>
              <a:gd name="connsiteX10" fmla="*/ 470680 w 521480"/>
              <a:gd name="connsiteY10" fmla="*/ 279400 h 281467"/>
              <a:gd name="connsiteX11" fmla="*/ 419880 w 521480"/>
              <a:gd name="connsiteY11" fmla="*/ 279400 h 28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1480" h="281467">
                <a:moveTo>
                  <a:pt x="76980" y="266700"/>
                </a:moveTo>
                <a:cubicBezTo>
                  <a:pt x="60047" y="245533"/>
                  <a:pt x="42444" y="224885"/>
                  <a:pt x="26180" y="203200"/>
                </a:cubicBezTo>
                <a:cubicBezTo>
                  <a:pt x="17022" y="190989"/>
                  <a:pt x="2466" y="180270"/>
                  <a:pt x="780" y="165100"/>
                </a:cubicBezTo>
                <a:cubicBezTo>
                  <a:pt x="-2064" y="139507"/>
                  <a:pt x="3022" y="112431"/>
                  <a:pt x="13480" y="88900"/>
                </a:cubicBezTo>
                <a:cubicBezTo>
                  <a:pt x="20842" y="72336"/>
                  <a:pt x="71931" y="33289"/>
                  <a:pt x="89680" y="25400"/>
                </a:cubicBezTo>
                <a:cubicBezTo>
                  <a:pt x="114146" y="14526"/>
                  <a:pt x="165880" y="0"/>
                  <a:pt x="165880" y="0"/>
                </a:cubicBezTo>
                <a:cubicBezTo>
                  <a:pt x="271363" y="7535"/>
                  <a:pt x="319510" y="3483"/>
                  <a:pt x="407180" y="25400"/>
                </a:cubicBezTo>
                <a:cubicBezTo>
                  <a:pt x="420167" y="28647"/>
                  <a:pt x="432580" y="33867"/>
                  <a:pt x="445280" y="38100"/>
                </a:cubicBezTo>
                <a:cubicBezTo>
                  <a:pt x="473367" y="66187"/>
                  <a:pt x="491099" y="78937"/>
                  <a:pt x="508780" y="114300"/>
                </a:cubicBezTo>
                <a:cubicBezTo>
                  <a:pt x="514767" y="126274"/>
                  <a:pt x="517247" y="139700"/>
                  <a:pt x="521480" y="152400"/>
                </a:cubicBezTo>
                <a:cubicBezTo>
                  <a:pt x="514230" y="210402"/>
                  <a:pt x="533894" y="261339"/>
                  <a:pt x="470680" y="279400"/>
                </a:cubicBezTo>
                <a:cubicBezTo>
                  <a:pt x="454398" y="284052"/>
                  <a:pt x="436813" y="279400"/>
                  <a:pt x="419880" y="2794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lg" len="lg"/>
          </a:ln>
          <a:effectLst/>
        </p:spPr>
        <p:txBody>
          <a:bodyPr vert="horz" wrap="square" lIns="64546" tIns="32273" rIns="64546" bIns="32273" numCol="1" rtlCol="0" anchor="t" anchorCtr="0" compatLnSpc="1">
            <a:prstTxWarp prst="textNoShape">
              <a:avLst/>
            </a:prstTxWarp>
          </a:bodyPr>
          <a:lstStyle/>
          <a:p>
            <a:pPr defTabSz="645475" eaLnBrk="0" hangingPunct="0"/>
            <a:endParaRPr lang="en-SG" sz="1271">
              <a:latin typeface="Tahoma" pitchFamily="34" charset="0"/>
            </a:endParaRPr>
          </a:p>
        </p:txBody>
      </p:sp>
      <p:sp>
        <p:nvSpPr>
          <p:cNvPr id="124" name="任意多边形 1636"/>
          <p:cNvSpPr/>
          <p:nvPr/>
        </p:nvSpPr>
        <p:spPr bwMode="auto">
          <a:xfrm>
            <a:off x="4472234" y="4141628"/>
            <a:ext cx="368104" cy="198683"/>
          </a:xfrm>
          <a:custGeom>
            <a:avLst/>
            <a:gdLst>
              <a:gd name="connsiteX0" fmla="*/ 76980 w 521480"/>
              <a:gd name="connsiteY0" fmla="*/ 266700 h 281467"/>
              <a:gd name="connsiteX1" fmla="*/ 26180 w 521480"/>
              <a:gd name="connsiteY1" fmla="*/ 203200 h 281467"/>
              <a:gd name="connsiteX2" fmla="*/ 780 w 521480"/>
              <a:gd name="connsiteY2" fmla="*/ 165100 h 281467"/>
              <a:gd name="connsiteX3" fmla="*/ 13480 w 521480"/>
              <a:gd name="connsiteY3" fmla="*/ 88900 h 281467"/>
              <a:gd name="connsiteX4" fmla="*/ 89680 w 521480"/>
              <a:gd name="connsiteY4" fmla="*/ 25400 h 281467"/>
              <a:gd name="connsiteX5" fmla="*/ 165880 w 521480"/>
              <a:gd name="connsiteY5" fmla="*/ 0 h 281467"/>
              <a:gd name="connsiteX6" fmla="*/ 407180 w 521480"/>
              <a:gd name="connsiteY6" fmla="*/ 25400 h 281467"/>
              <a:gd name="connsiteX7" fmla="*/ 445280 w 521480"/>
              <a:gd name="connsiteY7" fmla="*/ 38100 h 281467"/>
              <a:gd name="connsiteX8" fmla="*/ 508780 w 521480"/>
              <a:gd name="connsiteY8" fmla="*/ 114300 h 281467"/>
              <a:gd name="connsiteX9" fmla="*/ 521480 w 521480"/>
              <a:gd name="connsiteY9" fmla="*/ 152400 h 281467"/>
              <a:gd name="connsiteX10" fmla="*/ 470680 w 521480"/>
              <a:gd name="connsiteY10" fmla="*/ 279400 h 281467"/>
              <a:gd name="connsiteX11" fmla="*/ 419880 w 521480"/>
              <a:gd name="connsiteY11" fmla="*/ 279400 h 28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1480" h="281467">
                <a:moveTo>
                  <a:pt x="76980" y="266700"/>
                </a:moveTo>
                <a:cubicBezTo>
                  <a:pt x="60047" y="245533"/>
                  <a:pt x="42444" y="224885"/>
                  <a:pt x="26180" y="203200"/>
                </a:cubicBezTo>
                <a:cubicBezTo>
                  <a:pt x="17022" y="190989"/>
                  <a:pt x="2466" y="180270"/>
                  <a:pt x="780" y="165100"/>
                </a:cubicBezTo>
                <a:cubicBezTo>
                  <a:pt x="-2064" y="139507"/>
                  <a:pt x="3022" y="112431"/>
                  <a:pt x="13480" y="88900"/>
                </a:cubicBezTo>
                <a:cubicBezTo>
                  <a:pt x="20842" y="72336"/>
                  <a:pt x="71931" y="33289"/>
                  <a:pt x="89680" y="25400"/>
                </a:cubicBezTo>
                <a:cubicBezTo>
                  <a:pt x="114146" y="14526"/>
                  <a:pt x="165880" y="0"/>
                  <a:pt x="165880" y="0"/>
                </a:cubicBezTo>
                <a:cubicBezTo>
                  <a:pt x="271363" y="7535"/>
                  <a:pt x="319510" y="3483"/>
                  <a:pt x="407180" y="25400"/>
                </a:cubicBezTo>
                <a:cubicBezTo>
                  <a:pt x="420167" y="28647"/>
                  <a:pt x="432580" y="33867"/>
                  <a:pt x="445280" y="38100"/>
                </a:cubicBezTo>
                <a:cubicBezTo>
                  <a:pt x="473367" y="66187"/>
                  <a:pt x="491099" y="78937"/>
                  <a:pt x="508780" y="114300"/>
                </a:cubicBezTo>
                <a:cubicBezTo>
                  <a:pt x="514767" y="126274"/>
                  <a:pt x="517247" y="139700"/>
                  <a:pt x="521480" y="152400"/>
                </a:cubicBezTo>
                <a:cubicBezTo>
                  <a:pt x="514230" y="210402"/>
                  <a:pt x="533894" y="261339"/>
                  <a:pt x="470680" y="279400"/>
                </a:cubicBezTo>
                <a:cubicBezTo>
                  <a:pt x="454398" y="284052"/>
                  <a:pt x="436813" y="279400"/>
                  <a:pt x="419880" y="2794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lg" len="lg"/>
          </a:ln>
          <a:effectLst/>
        </p:spPr>
        <p:txBody>
          <a:bodyPr vert="horz" wrap="square" lIns="64546" tIns="32273" rIns="64546" bIns="32273" numCol="1" rtlCol="0" anchor="t" anchorCtr="0" compatLnSpc="1">
            <a:prstTxWarp prst="textNoShape">
              <a:avLst/>
            </a:prstTxWarp>
          </a:bodyPr>
          <a:lstStyle/>
          <a:p>
            <a:pPr defTabSz="645475" eaLnBrk="0" hangingPunct="0"/>
            <a:endParaRPr lang="en-SG" sz="1271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Experimental Research (2)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237274" y="898447"/>
            <a:ext cx="2514600" cy="3581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/>
              <a:t>TE on Dynamic Spectrum</a:t>
            </a:r>
            <a:endParaRPr lang="en-US" sz="1400" dirty="0"/>
          </a:p>
          <a:p>
            <a:pPr marL="169863" indent="-169863"/>
            <a:r>
              <a:rPr lang="en-US" sz="1400" dirty="0" smtClean="0"/>
              <a:t>Goal is to evaluate cooperative spectrum coordination algorithms in dense city environment</a:t>
            </a:r>
          </a:p>
          <a:p>
            <a:pPr marL="169863" indent="-169863"/>
            <a:r>
              <a:rPr lang="en-US" sz="1400" dirty="0" smtClean="0"/>
              <a:t>Multiple technologies (such as </a:t>
            </a:r>
            <a:r>
              <a:rPr lang="en-US" sz="1400" dirty="0" err="1" smtClean="0"/>
              <a:t>WiFi</a:t>
            </a:r>
            <a:r>
              <a:rPr lang="en-US" sz="1400" dirty="0" smtClean="0"/>
              <a:t> and LTE/5G) in the same unlicensed band</a:t>
            </a:r>
            <a:endParaRPr lang="en-US" sz="1400" dirty="0"/>
          </a:p>
          <a:p>
            <a:pPr marL="169863" indent="-169863"/>
            <a:r>
              <a:rPr lang="en-US" sz="1400" dirty="0" smtClean="0"/>
              <a:t>Experimental evaluation of both distributed and centralized (cloud-based) protocols and algorithms</a:t>
            </a:r>
          </a:p>
          <a:p>
            <a:pPr marL="169863" indent="-169863"/>
            <a:r>
              <a:rPr lang="en-US" sz="1400" dirty="0" smtClean="0"/>
              <a:t>Selectable set of radio nodes in COSMOS, with real-world propagation effects</a:t>
            </a:r>
            <a:endParaRPr lang="en-US" sz="1400" dirty="0"/>
          </a:p>
        </p:txBody>
      </p:sp>
      <p:sp>
        <p:nvSpPr>
          <p:cNvPr id="67" name="Rectangle 66"/>
          <p:cNvSpPr/>
          <p:nvPr/>
        </p:nvSpPr>
        <p:spPr>
          <a:xfrm>
            <a:off x="10001482" y="3632423"/>
            <a:ext cx="188481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Better channel</a:t>
            </a:r>
            <a:r>
              <a:rPr lang="en-US" sz="1200" dirty="0"/>
              <a:t> </a:t>
            </a:r>
            <a:r>
              <a:rPr lang="en-US" sz="1200" dirty="0" smtClean="0"/>
              <a:t>estimation</a:t>
            </a:r>
          </a:p>
          <a:p>
            <a:pPr algn="ctr"/>
            <a:r>
              <a:rPr lang="en-US" sz="1200" dirty="0" smtClean="0"/>
              <a:t>with and without feedback</a:t>
            </a:r>
            <a:endParaRPr lang="en-US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3124200" y="1149570"/>
            <a:ext cx="5212434" cy="2412779"/>
            <a:chOff x="179526" y="1385668"/>
            <a:chExt cx="7883471" cy="3494678"/>
          </a:xfrm>
        </p:grpSpPr>
        <p:pic>
          <p:nvPicPr>
            <p:cNvPr id="10" name="Picture 9" descr="dense.jpg"/>
            <p:cNvPicPr>
              <a:picLocks noChangeAspect="1"/>
            </p:cNvPicPr>
            <p:nvPr/>
          </p:nvPicPr>
          <p:blipFill>
            <a:blip r:embed="rId2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31" y="2649174"/>
              <a:ext cx="7834766" cy="22311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Oval 10"/>
            <p:cNvSpPr/>
            <p:nvPr/>
          </p:nvSpPr>
          <p:spPr>
            <a:xfrm>
              <a:off x="3586130" y="3090865"/>
              <a:ext cx="3097168" cy="1758003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41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Oval 11"/>
            <p:cNvSpPr/>
            <p:nvPr/>
          </p:nvSpPr>
          <p:spPr>
            <a:xfrm>
              <a:off x="2035351" y="3090865"/>
              <a:ext cx="2915568" cy="175800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8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825645" y="1507876"/>
              <a:ext cx="1221352" cy="86812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PAWR Backhaul </a:t>
              </a:r>
              <a:endParaRPr lang="en-US" sz="900" dirty="0"/>
            </a:p>
          </p:txBody>
        </p:sp>
        <p:sp>
          <p:nvSpPr>
            <p:cNvPr id="14" name="Shape 115"/>
            <p:cNvSpPr txBox="1"/>
            <p:nvPr/>
          </p:nvSpPr>
          <p:spPr>
            <a:xfrm>
              <a:off x="4585980" y="3281090"/>
              <a:ext cx="613943" cy="2182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>
                <a:buSzPct val="25000"/>
              </a:pPr>
              <a:r>
                <a:rPr lang="en-US" sz="7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Wi-Fi</a:t>
              </a:r>
              <a:endPara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15"/>
            <p:cNvSpPr txBox="1"/>
            <p:nvPr/>
          </p:nvSpPr>
          <p:spPr>
            <a:xfrm>
              <a:off x="2489043" y="3221335"/>
              <a:ext cx="906318" cy="39673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>
                <a:buSzPct val="25000"/>
              </a:pPr>
              <a:r>
                <a:rPr lang="en-US" sz="6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5G/LTE Unlicensed</a:t>
              </a:r>
              <a:endParaRPr lang="en-US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17"/>
            <p:cNvSpPr/>
            <p:nvPr/>
          </p:nvSpPr>
          <p:spPr>
            <a:xfrm>
              <a:off x="3428828" y="3306020"/>
              <a:ext cx="716786" cy="3337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5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Control </a:t>
              </a:r>
              <a:r>
                <a:rPr lang="en-US" sz="500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API</a:t>
              </a:r>
              <a:endParaRPr lang="en-US" sz="5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19"/>
            <p:cNvSpPr/>
            <p:nvPr/>
          </p:nvSpPr>
          <p:spPr>
            <a:xfrm>
              <a:off x="3428828" y="3738633"/>
              <a:ext cx="716786" cy="3336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6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Wireless</a:t>
              </a:r>
            </a:p>
            <a:p>
              <a:pPr algn="ctr">
                <a:buSzPct val="25000"/>
              </a:pPr>
              <a:r>
                <a:rPr lang="en-US" sz="6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Element</a:t>
              </a:r>
              <a:endParaRPr lang="en-US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107"/>
            <p:cNvSpPr/>
            <p:nvPr/>
          </p:nvSpPr>
          <p:spPr>
            <a:xfrm>
              <a:off x="1973564" y="1751525"/>
              <a:ext cx="3429846" cy="874037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/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11"/>
            <p:cNvSpPr/>
            <p:nvPr/>
          </p:nvSpPr>
          <p:spPr>
            <a:xfrm>
              <a:off x="1967081" y="1941937"/>
              <a:ext cx="1050188" cy="16742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REST API</a:t>
              </a:r>
            </a:p>
          </p:txBody>
        </p:sp>
        <p:sp>
          <p:nvSpPr>
            <p:cNvPr id="20" name="Shape 112"/>
            <p:cNvSpPr/>
            <p:nvPr/>
          </p:nvSpPr>
          <p:spPr>
            <a:xfrm>
              <a:off x="2365314" y="2363689"/>
              <a:ext cx="1340524" cy="205977"/>
            </a:xfrm>
            <a:prstGeom prst="rect">
              <a:avLst/>
            </a:prstGeom>
            <a:solidFill>
              <a:srgbClr val="FCD5B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Control API</a:t>
              </a:r>
            </a:p>
          </p:txBody>
        </p:sp>
        <p:sp>
          <p:nvSpPr>
            <p:cNvPr id="21" name="Shape 111"/>
            <p:cNvSpPr/>
            <p:nvPr/>
          </p:nvSpPr>
          <p:spPr>
            <a:xfrm>
              <a:off x="2868266" y="1385668"/>
              <a:ext cx="1172330" cy="44470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6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Applications/Services</a:t>
              </a:r>
              <a:endParaRPr lang="en-US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" name="Straight Arrow Connector 21"/>
            <p:cNvCxnSpPr>
              <a:stCxn id="21" idx="2"/>
            </p:cNvCxnSpPr>
            <p:nvPr/>
          </p:nvCxnSpPr>
          <p:spPr>
            <a:xfrm>
              <a:off x="3454431" y="1830373"/>
              <a:ext cx="1776" cy="56581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16" idx="0"/>
            </p:cNvCxnSpPr>
            <p:nvPr/>
          </p:nvCxnSpPr>
          <p:spPr>
            <a:xfrm flipH="1">
              <a:off x="3787221" y="2499010"/>
              <a:ext cx="304515" cy="80701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Shape 117"/>
            <p:cNvSpPr/>
            <p:nvPr/>
          </p:nvSpPr>
          <p:spPr>
            <a:xfrm>
              <a:off x="5328725" y="3281834"/>
              <a:ext cx="716786" cy="333763"/>
            </a:xfrm>
            <a:prstGeom prst="rect">
              <a:avLst/>
            </a:prstGeom>
            <a:solidFill>
              <a:srgbClr val="3366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5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Control </a:t>
              </a:r>
              <a:r>
                <a:rPr lang="en-US" sz="500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API</a:t>
              </a:r>
              <a:endParaRPr lang="en-US" sz="5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119"/>
            <p:cNvSpPr/>
            <p:nvPr/>
          </p:nvSpPr>
          <p:spPr>
            <a:xfrm>
              <a:off x="5328725" y="3714447"/>
              <a:ext cx="716786" cy="333675"/>
            </a:xfrm>
            <a:prstGeom prst="rect">
              <a:avLst/>
            </a:prstGeom>
            <a:solidFill>
              <a:srgbClr val="3366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34275" rIns="68569" bIns="34275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6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Wireless</a:t>
              </a:r>
            </a:p>
            <a:p>
              <a:pPr algn="ctr">
                <a:buSzPct val="25000"/>
              </a:pPr>
              <a:r>
                <a:rPr lang="en-US" sz="6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Element</a:t>
              </a:r>
              <a:endParaRPr lang="en-US" sz="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" name="Shape 10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14781" y="3548668"/>
              <a:ext cx="444418" cy="809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 descr="1026-128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4162" y="3551989"/>
              <a:ext cx="688187" cy="688187"/>
            </a:xfrm>
            <a:prstGeom prst="rect">
              <a:avLst/>
            </a:prstGeom>
          </p:spPr>
        </p:pic>
        <p:pic>
          <p:nvPicPr>
            <p:cNvPr id="28" name="Picture 27" descr="1026-128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790" y="3677828"/>
              <a:ext cx="688187" cy="688187"/>
            </a:xfrm>
            <a:prstGeom prst="rect">
              <a:avLst/>
            </a:prstGeom>
          </p:spPr>
        </p:pic>
        <p:pic>
          <p:nvPicPr>
            <p:cNvPr id="29" name="Picture 28" descr="1026-128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068" y="3794992"/>
              <a:ext cx="688187" cy="688187"/>
            </a:xfrm>
            <a:prstGeom prst="rect">
              <a:avLst/>
            </a:prstGeom>
          </p:spPr>
        </p:pic>
        <p:pic>
          <p:nvPicPr>
            <p:cNvPr id="30" name="Shape 10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73034" y="3650563"/>
              <a:ext cx="444418" cy="809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Shape 10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448534" y="3787409"/>
              <a:ext cx="444418" cy="809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3742761" y="1829980"/>
              <a:ext cx="827219" cy="445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SD-WN </a:t>
              </a:r>
              <a:br>
                <a:rPr lang="en-US" sz="700" dirty="0" smtClean="0"/>
              </a:br>
              <a:r>
                <a:rPr lang="en-US" sz="700" dirty="0" smtClean="0"/>
                <a:t>controller</a:t>
              </a:r>
              <a:endParaRPr lang="en-US" sz="7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091735" y="2499010"/>
              <a:ext cx="1311675" cy="78208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3709121" y="2752311"/>
              <a:ext cx="1775174" cy="31205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 smtClean="0"/>
                <a:t>Spectrum Control Plane</a:t>
              </a:r>
              <a:endParaRPr lang="en-US" sz="800" dirty="0"/>
            </a:p>
          </p:txBody>
        </p:sp>
        <p:pic>
          <p:nvPicPr>
            <p:cNvPr id="35" name="Picture 34" descr="computer-server-icon-24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031" y="1544125"/>
              <a:ext cx="610694" cy="947629"/>
            </a:xfrm>
            <a:prstGeom prst="rect">
              <a:avLst/>
            </a:prstGeom>
          </p:spPr>
        </p:pic>
        <p:pic>
          <p:nvPicPr>
            <p:cNvPr id="36" name="Picture 35" descr="USRP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542" y="3419705"/>
              <a:ext cx="921526" cy="5894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7" name="Straight Connector 36"/>
            <p:cNvCxnSpPr/>
            <p:nvPr/>
          </p:nvCxnSpPr>
          <p:spPr>
            <a:xfrm flipH="1" flipV="1">
              <a:off x="2280068" y="3419705"/>
              <a:ext cx="588198" cy="367704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endCxn id="36" idx="2"/>
            </p:cNvCxnSpPr>
            <p:nvPr/>
          </p:nvCxnSpPr>
          <p:spPr>
            <a:xfrm flipH="1" flipV="1">
              <a:off x="1819305" y="4009189"/>
              <a:ext cx="826686" cy="230987"/>
            </a:xfrm>
            <a:prstGeom prst="line">
              <a:avLst/>
            </a:prstGeom>
            <a:ln w="31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79526" y="3411951"/>
              <a:ext cx="1387698" cy="601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i="1" dirty="0" smtClean="0"/>
                <a:t>Software based 5G/LTE on PAWR USRP nodes</a:t>
              </a:r>
              <a:endParaRPr lang="en-US" sz="700" i="1" dirty="0"/>
            </a:p>
          </p:txBody>
        </p:sp>
        <p:pic>
          <p:nvPicPr>
            <p:cNvPr id="40" name="Picture 39" descr="computer-server-icon-24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572" y="1622037"/>
              <a:ext cx="610694" cy="947629"/>
            </a:xfrm>
            <a:prstGeom prst="rect">
              <a:avLst/>
            </a:prstGeom>
          </p:spPr>
        </p:pic>
        <p:pic>
          <p:nvPicPr>
            <p:cNvPr id="41" name="Picture 40" descr="computer-server-icon-24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216" y="1701545"/>
              <a:ext cx="610694" cy="947629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6825645" y="3243767"/>
              <a:ext cx="1221352" cy="86812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PAWR Wireless</a:t>
              </a:r>
            </a:p>
            <a:p>
              <a:pPr algn="ctr"/>
              <a:r>
                <a:rPr lang="en-US" sz="900" dirty="0" smtClean="0"/>
                <a:t>Access </a:t>
              </a:r>
              <a:endParaRPr lang="en-US" sz="900" dirty="0"/>
            </a:p>
          </p:txBody>
        </p:sp>
      </p:grp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5951" y="3562349"/>
            <a:ext cx="1942026" cy="120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51874" y="3578376"/>
            <a:ext cx="1662176" cy="12098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53743" y="3593398"/>
            <a:ext cx="1989998" cy="11477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8" name="Rectangle 47"/>
          <p:cNvSpPr/>
          <p:nvPr/>
        </p:nvSpPr>
        <p:spPr>
          <a:xfrm>
            <a:off x="7480761" y="4322931"/>
            <a:ext cx="147557" cy="31018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92735" y="3709005"/>
            <a:ext cx="94845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Avoid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Starvation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7482489" y="4209404"/>
            <a:ext cx="72051" cy="168748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516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Experimental Research (3)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228600" y="971550"/>
            <a:ext cx="2475148" cy="33944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 dirty="0" smtClean="0"/>
              <a:t>TE on Vehicular Sensor Sharing </a:t>
            </a:r>
            <a:r>
              <a:rPr lang="en-US" sz="1800" dirty="0" smtClean="0"/>
              <a:t>and automated driving</a:t>
            </a:r>
          </a:p>
          <a:p>
            <a:r>
              <a:rPr lang="en-US" sz="1700" dirty="0" smtClean="0"/>
              <a:t>Experiment involves multiple mobile nodes, high BW/low latency wireless access and multiple levels of cloud processing</a:t>
            </a:r>
          </a:p>
          <a:p>
            <a:r>
              <a:rPr lang="en-US" sz="1700" dirty="0" smtClean="0"/>
              <a:t>Real world traffic and network conditions</a:t>
            </a:r>
          </a:p>
          <a:p>
            <a:r>
              <a:rPr lang="en-US" sz="1700" dirty="0" smtClean="0"/>
              <a:t>Outcomes include evaluation of system performance and application demo</a:t>
            </a:r>
            <a:endParaRPr lang="en-US" sz="1700" dirty="0"/>
          </a:p>
        </p:txBody>
      </p:sp>
      <p:grpSp>
        <p:nvGrpSpPr>
          <p:cNvPr id="4" name="Group 3"/>
          <p:cNvGrpSpPr/>
          <p:nvPr/>
        </p:nvGrpSpPr>
        <p:grpSpPr>
          <a:xfrm>
            <a:off x="2833694" y="1047750"/>
            <a:ext cx="5823965" cy="3431605"/>
            <a:chOff x="112006" y="722289"/>
            <a:chExt cx="8942916" cy="58939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97917" y="1560635"/>
              <a:ext cx="1248578" cy="124857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8671" y="4135357"/>
              <a:ext cx="760334" cy="6598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4708" y="2896889"/>
              <a:ext cx="1294757" cy="1294757"/>
            </a:xfrm>
            <a:prstGeom prst="rect">
              <a:avLst/>
            </a:prstGeom>
          </p:spPr>
        </p:pic>
        <p:sp>
          <p:nvSpPr>
            <p:cNvPr id="10" name="Title 1"/>
            <p:cNvSpPr txBox="1">
              <a:spLocks/>
            </p:cNvSpPr>
            <p:nvPr/>
          </p:nvSpPr>
          <p:spPr>
            <a:xfrm>
              <a:off x="504033" y="722289"/>
              <a:ext cx="8229600" cy="1016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b="1" dirty="0" smtClean="0"/>
                <a:t>Automotive Research: Rich Sensor Sharing and Orchestration for Robust Automated Driving</a:t>
              </a:r>
              <a:r>
                <a:rPr lang="en-US" sz="2000" b="1" dirty="0" smtClean="0"/>
                <a:t/>
              </a:r>
              <a:br>
                <a:rPr lang="en-US" sz="2000" b="1" dirty="0" smtClean="0"/>
              </a:br>
              <a:endParaRPr lang="en-US" sz="1000" b="1" dirty="0"/>
            </a:p>
          </p:txBody>
        </p:sp>
        <p:pic>
          <p:nvPicPr>
            <p:cNvPr id="11" name="Content Placeholder 3" descr="audiecusandbuses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626" r="-16626"/>
            <a:stretch>
              <a:fillRect/>
            </a:stretch>
          </p:blipFill>
          <p:spPr>
            <a:xfrm>
              <a:off x="821199" y="5213300"/>
              <a:ext cx="1896601" cy="1044887"/>
            </a:xfrm>
            <a:prstGeom prst="rect">
              <a:avLst/>
            </a:prstGeom>
          </p:spPr>
        </p:pic>
        <p:sp>
          <p:nvSpPr>
            <p:cNvPr id="12" name="Left-Right Arrow 11"/>
            <p:cNvSpPr/>
            <p:nvPr/>
          </p:nvSpPr>
          <p:spPr>
            <a:xfrm flipV="1">
              <a:off x="2937326" y="5782000"/>
              <a:ext cx="885115" cy="45719"/>
            </a:xfrm>
            <a:prstGeom prst="leftRightArrow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3" name="Left-Right Arrow 12"/>
            <p:cNvSpPr/>
            <p:nvPr/>
          </p:nvSpPr>
          <p:spPr>
            <a:xfrm rot="18849045">
              <a:off x="2436157" y="5048153"/>
              <a:ext cx="1283538" cy="45719"/>
            </a:xfrm>
            <a:prstGeom prst="leftRightArrow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4" name="Cloud 13"/>
            <p:cNvSpPr/>
            <p:nvPr/>
          </p:nvSpPr>
          <p:spPr>
            <a:xfrm>
              <a:off x="3425079" y="1543321"/>
              <a:ext cx="2476106" cy="1312866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Collection and Analysis of Near -Accidents</a:t>
              </a:r>
            </a:p>
          </p:txBody>
        </p:sp>
        <p:sp>
          <p:nvSpPr>
            <p:cNvPr id="15" name="Up Arrow 14"/>
            <p:cNvSpPr/>
            <p:nvPr/>
          </p:nvSpPr>
          <p:spPr>
            <a:xfrm>
              <a:off x="8318500" y="1490693"/>
              <a:ext cx="711200" cy="4897407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2231434" y="2959159"/>
              <a:ext cx="6798266" cy="253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2057400" y="4584699"/>
              <a:ext cx="6997522" cy="83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16200000">
              <a:off x="7901362" y="5154471"/>
              <a:ext cx="1534111" cy="401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Milliseconds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8106880" y="3104645"/>
              <a:ext cx="1126630" cy="401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Minutes</a:t>
              </a:r>
              <a:endParaRPr lang="en-US" sz="1100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8115251" y="1894583"/>
              <a:ext cx="1077072" cy="401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Months</a:t>
              </a:r>
              <a:endParaRPr lang="en-US" sz="1100" dirty="0"/>
            </a:p>
          </p:txBody>
        </p:sp>
        <p:sp>
          <p:nvSpPr>
            <p:cNvPr id="21" name="Left-Right Arrow 20"/>
            <p:cNvSpPr/>
            <p:nvPr/>
          </p:nvSpPr>
          <p:spPr>
            <a:xfrm rot="14700802">
              <a:off x="5136111" y="5011816"/>
              <a:ext cx="881260" cy="45719"/>
            </a:xfrm>
            <a:prstGeom prst="leftRightArrow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FF0000"/>
                </a:solidFill>
              </a:endParaRPr>
            </a:p>
          </p:txBody>
        </p:sp>
        <p:pic>
          <p:nvPicPr>
            <p:cNvPr id="22" name="Screen Shot 2014-05-02 at 12.png" descr="Screen Shot 2014-05-02 at 12.46.33 AM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06" y="2347346"/>
              <a:ext cx="3275989" cy="204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3" name="Left-Right Arrow 22"/>
            <p:cNvSpPr/>
            <p:nvPr/>
          </p:nvSpPr>
          <p:spPr>
            <a:xfrm rot="16200000" flipV="1">
              <a:off x="4590161" y="2969431"/>
              <a:ext cx="342183" cy="45719"/>
            </a:xfrm>
            <a:prstGeom prst="leftRightArrow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pic>
          <p:nvPicPr>
            <p:cNvPr id="24" name="Content Placeholder 3" descr="audiecusandbuses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626" r="-16626"/>
            <a:stretch>
              <a:fillRect/>
            </a:stretch>
          </p:blipFill>
          <p:spPr bwMode="auto">
            <a:xfrm>
              <a:off x="3555222" y="5571382"/>
              <a:ext cx="1896601" cy="1044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25" name="Left-Right Arrow 24"/>
            <p:cNvSpPr/>
            <p:nvPr/>
          </p:nvSpPr>
          <p:spPr>
            <a:xfrm rot="16200000">
              <a:off x="3647070" y="5126099"/>
              <a:ext cx="1083081" cy="45719"/>
            </a:xfrm>
            <a:prstGeom prst="leftRightArrow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6" name="Hexagon 25"/>
            <p:cNvSpPr/>
            <p:nvPr/>
          </p:nvSpPr>
          <p:spPr>
            <a:xfrm>
              <a:off x="5432106" y="5617895"/>
              <a:ext cx="844507" cy="809450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951" t="279" r="-7453" b="1512"/>
              </a:stretch>
            </a:blipFill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/>
            <p:cNvSpPr txBox="1"/>
            <p:nvPr/>
          </p:nvSpPr>
          <p:spPr>
            <a:xfrm>
              <a:off x="6921972" y="4738654"/>
              <a:ext cx="1674293" cy="1546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mmWave</a:t>
              </a:r>
              <a:endParaRPr lang="en-US" sz="1050" dirty="0" smtClean="0"/>
            </a:p>
            <a:p>
              <a:r>
                <a:rPr lang="en-US" sz="1050" dirty="0"/>
                <a:t>a</a:t>
              </a:r>
              <a:r>
                <a:rPr lang="en-US" sz="1050" dirty="0" smtClean="0"/>
                <a:t>ccess network </a:t>
              </a:r>
            </a:p>
            <a:p>
              <a:r>
                <a:rPr lang="en-US" sz="1050" dirty="0" smtClean="0"/>
                <a:t>and direct</a:t>
              </a:r>
            </a:p>
            <a:p>
              <a:r>
                <a:rPr lang="en-US" sz="1050" dirty="0" smtClean="0"/>
                <a:t>communications</a:t>
              </a:r>
            </a:p>
            <a:p>
              <a:endParaRPr lang="en-US" sz="105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02767" y="3172574"/>
              <a:ext cx="1642294" cy="991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Edge computing</a:t>
              </a:r>
            </a:p>
            <a:p>
              <a:r>
                <a:rPr lang="en-US" sz="1050" dirty="0" smtClean="0"/>
                <a:t>resources</a:t>
              </a:r>
            </a:p>
            <a:p>
              <a:endParaRPr lang="en-US" sz="105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35675" y="1869353"/>
              <a:ext cx="1600449" cy="740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Cloud analytics</a:t>
              </a:r>
            </a:p>
            <a:p>
              <a:endParaRPr lang="en-US" sz="105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86101" flipV="1">
              <a:off x="1405104" y="5209971"/>
              <a:ext cx="233094" cy="23309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86101" flipV="1">
              <a:off x="4137007" y="5588355"/>
              <a:ext cx="233094" cy="233094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3674252" y="3185816"/>
              <a:ext cx="2047562" cy="13951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Live Merged </a:t>
              </a:r>
            </a:p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Point Cloud</a:t>
              </a:r>
            </a:p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and Guidance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3367637" y="2335000"/>
              <a:ext cx="454804" cy="85081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3123792" y="4382494"/>
              <a:ext cx="533434" cy="870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Hexagon 34"/>
            <p:cNvSpPr/>
            <p:nvPr/>
          </p:nvSpPr>
          <p:spPr>
            <a:xfrm>
              <a:off x="5943985" y="5062184"/>
              <a:ext cx="929617" cy="796141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4414" t="7166" r="8899" b="8978"/>
              </a:stretch>
            </a:blipFill>
          </p:spPr>
          <p:style>
            <a:lnRef idx="1">
              <a:schemeClr val="accent5">
                <a:hueOff val="-2451115"/>
                <a:satOff val="-3409"/>
                <a:lumOff val="-1307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170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COSMOS - Deployment and Outreach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60" y="-11886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 Team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716680"/>
              </p:ext>
            </p:extLst>
          </p:nvPr>
        </p:nvGraphicFramePr>
        <p:xfrm>
          <a:off x="304800" y="742950"/>
          <a:ext cx="8382003" cy="880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429">
                  <a:extLst>
                    <a:ext uri="{9D8B030D-6E8A-4147-A177-3AD203B41FA5}">
                      <a16:colId xmlns:a16="http://schemas.microsoft.com/office/drawing/2014/main" xmlns="" val="3862622925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795758795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3486750747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1189546172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409242539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2450506082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2840385307"/>
                    </a:ext>
                  </a:extLst>
                </a:gridCol>
              </a:tblGrid>
              <a:tr h="8809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59277355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886422"/>
              </p:ext>
            </p:extLst>
          </p:nvPr>
        </p:nvGraphicFramePr>
        <p:xfrm>
          <a:off x="304800" y="2029891"/>
          <a:ext cx="8382003" cy="880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429">
                  <a:extLst>
                    <a:ext uri="{9D8B030D-6E8A-4147-A177-3AD203B41FA5}">
                      <a16:colId xmlns:a16="http://schemas.microsoft.com/office/drawing/2014/main" xmlns="" val="3862622925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795758795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3486750747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1189546172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409242539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2450506082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2840385307"/>
                    </a:ext>
                  </a:extLst>
                </a:gridCol>
              </a:tblGrid>
              <a:tr h="8809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59277355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647037"/>
              </p:ext>
            </p:extLst>
          </p:nvPr>
        </p:nvGraphicFramePr>
        <p:xfrm>
          <a:off x="304800" y="3325291"/>
          <a:ext cx="8382003" cy="880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429">
                  <a:extLst>
                    <a:ext uri="{9D8B030D-6E8A-4147-A177-3AD203B41FA5}">
                      <a16:colId xmlns:a16="http://schemas.microsoft.com/office/drawing/2014/main" xmlns="" val="3862622925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795758795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3486750747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1189546172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409242539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2450506082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2840385307"/>
                    </a:ext>
                  </a:extLst>
                </a:gridCol>
              </a:tblGrid>
              <a:tr h="8809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59277355"/>
                  </a:ext>
                </a:extLst>
              </a:tr>
            </a:tbl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932"/>
            <a:ext cx="718221" cy="837268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01520"/>
              </p:ext>
            </p:extLst>
          </p:nvPr>
        </p:nvGraphicFramePr>
        <p:xfrm>
          <a:off x="304800" y="1615014"/>
          <a:ext cx="8382003" cy="464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429">
                  <a:extLst>
                    <a:ext uri="{9D8B030D-6E8A-4147-A177-3AD203B41FA5}">
                      <a16:colId xmlns:a16="http://schemas.microsoft.com/office/drawing/2014/main" xmlns="" val="3002675172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2885826379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1567991324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589397864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4209659439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3229199969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4150621735"/>
                    </a:ext>
                  </a:extLst>
                </a:gridCol>
              </a:tblGrid>
              <a:tr h="23410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>
                          <a:solidFill>
                            <a:srgbClr val="00B0F0"/>
                          </a:solidFill>
                        </a:rPr>
                        <a:t>Dipankar</a:t>
                      </a:r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B0F0"/>
                          </a:solidFill>
                        </a:rPr>
                        <a:t>Raychaudhuri</a:t>
                      </a:r>
                      <a:r>
                        <a:rPr lang="en-US" sz="7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sz="550" dirty="0">
                          <a:solidFill>
                            <a:srgbClr val="00B0F0"/>
                          </a:solidFill>
                        </a:rPr>
                        <a:t>Director, WINLAB</a:t>
                      </a:r>
                    </a:p>
                    <a:p>
                      <a:pPr algn="ctr"/>
                      <a:r>
                        <a:rPr lang="en-US" sz="550" dirty="0" smtClean="0">
                          <a:solidFill>
                            <a:srgbClr val="00B0F0"/>
                          </a:solidFill>
                        </a:rPr>
                        <a:t>Professor</a:t>
                      </a:r>
                      <a:r>
                        <a:rPr lang="en-US" sz="550" dirty="0">
                          <a:solidFill>
                            <a:srgbClr val="00B0F0"/>
                          </a:solidFill>
                        </a:rPr>
                        <a:t>, ECE, Rutgers U.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Ivan </a:t>
                      </a:r>
                      <a:r>
                        <a:rPr lang="en-US" sz="800" dirty="0" err="1">
                          <a:solidFill>
                            <a:srgbClr val="00B0F0"/>
                          </a:solidFill>
                        </a:rPr>
                        <a:t>Seskar</a:t>
                      </a:r>
                      <a:endParaRPr lang="en-US" sz="800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r>
                        <a:rPr lang="en-US" sz="550" dirty="0">
                          <a:solidFill>
                            <a:srgbClr val="00B0F0"/>
                          </a:solidFill>
                        </a:rPr>
                        <a:t>Associate Director, WINLAB</a:t>
                      </a:r>
                    </a:p>
                    <a:p>
                      <a:pPr algn="ctr"/>
                      <a:r>
                        <a:rPr lang="en-US" sz="550" dirty="0">
                          <a:solidFill>
                            <a:srgbClr val="00B0F0"/>
                          </a:solidFill>
                        </a:rPr>
                        <a:t>Rutgers U.</a:t>
                      </a:r>
                    </a:p>
                    <a:p>
                      <a:pPr algn="ctr"/>
                      <a:endParaRPr lang="en-US" sz="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Marco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Gruteser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Professor, ECE &amp;</a:t>
                      </a:r>
                      <a:r>
                        <a:rPr lang="en-US" sz="550" baseline="0" dirty="0">
                          <a:solidFill>
                            <a:schemeClr val="tx1"/>
                          </a:solidFill>
                        </a:rPr>
                        <a:t> CS</a:t>
                      </a:r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, Rutgers U</a:t>
                      </a:r>
                      <a:r>
                        <a:rPr lang="en-US" sz="55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en-US" sz="550" dirty="0" smtClean="0">
                          <a:solidFill>
                            <a:schemeClr val="tx1"/>
                          </a:solidFill>
                        </a:rPr>
                        <a:t>ACM </a:t>
                      </a:r>
                      <a:r>
                        <a:rPr lang="en-US" sz="550" dirty="0" err="1" smtClean="0">
                          <a:solidFill>
                            <a:schemeClr val="tx1"/>
                          </a:solidFill>
                        </a:rPr>
                        <a:t>Sigmobile</a:t>
                      </a:r>
                      <a:r>
                        <a:rPr lang="en-US" sz="550" dirty="0" smtClean="0">
                          <a:solidFill>
                            <a:schemeClr val="tx1"/>
                          </a:solidFill>
                        </a:rPr>
                        <a:t> Chair</a:t>
                      </a:r>
                      <a:endParaRPr lang="en-US" sz="5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Narayan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Mandayam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Associate Director, WINLAB</a:t>
                      </a:r>
                    </a:p>
                    <a:p>
                      <a:pPr algn="ctr"/>
                      <a:r>
                        <a:rPr lang="en-US" sz="550" dirty="0" smtClean="0">
                          <a:solidFill>
                            <a:schemeClr val="tx1"/>
                          </a:solidFill>
                        </a:rPr>
                        <a:t>Professor &amp; Chair, ECE, </a:t>
                      </a:r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Rutgers U.</a:t>
                      </a:r>
                    </a:p>
                    <a:p>
                      <a:pPr algn="ctr"/>
                      <a:endParaRPr lang="en-US" sz="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Thu D. Nguyen</a:t>
                      </a:r>
                    </a:p>
                    <a:p>
                      <a:pPr algn="ctr"/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Professor and Chair, CS, Rutgers U.</a:t>
                      </a:r>
                    </a:p>
                    <a:p>
                      <a:pPr algn="ctr"/>
                      <a:endParaRPr lang="en-US" sz="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James Von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Oehsen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Associate VP, OARC, Rutgers U.</a:t>
                      </a:r>
                    </a:p>
                    <a:p>
                      <a:pPr algn="ctr"/>
                      <a:endParaRPr lang="en-US" sz="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Joshua Breitbart</a:t>
                      </a:r>
                    </a:p>
                    <a:p>
                      <a:pPr algn="ctr"/>
                      <a:r>
                        <a:rPr lang="en-US" sz="550" dirty="0" smtClean="0">
                          <a:solidFill>
                            <a:schemeClr val="tx1"/>
                          </a:solidFill>
                        </a:rPr>
                        <a:t>Deputy CTO, </a:t>
                      </a:r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NYC</a:t>
                      </a:r>
                    </a:p>
                    <a:p>
                      <a:pPr algn="ctr"/>
                      <a:endParaRPr lang="en-US" sz="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2387178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493813"/>
              </p:ext>
            </p:extLst>
          </p:nvPr>
        </p:nvGraphicFramePr>
        <p:xfrm>
          <a:off x="304797" y="2909571"/>
          <a:ext cx="8382003" cy="464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429">
                  <a:extLst>
                    <a:ext uri="{9D8B030D-6E8A-4147-A177-3AD203B41FA5}">
                      <a16:colId xmlns:a16="http://schemas.microsoft.com/office/drawing/2014/main" xmlns="" val="3002675172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2885826379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1567991324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589397864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4209659439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3229199969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4150621735"/>
                    </a:ext>
                  </a:extLst>
                </a:gridCol>
              </a:tblGrid>
              <a:tr h="23410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Gil </a:t>
                      </a:r>
                      <a:r>
                        <a:rPr lang="en-US" sz="800" dirty="0" err="1">
                          <a:solidFill>
                            <a:srgbClr val="00B0F0"/>
                          </a:solidFill>
                        </a:rPr>
                        <a:t>Zussman</a:t>
                      </a:r>
                      <a:endParaRPr lang="en-US" sz="800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r>
                        <a:rPr lang="en-US" sz="550" dirty="0" smtClean="0">
                          <a:solidFill>
                            <a:srgbClr val="00B0F0"/>
                          </a:solidFill>
                        </a:rPr>
                        <a:t>Associate </a:t>
                      </a:r>
                      <a:r>
                        <a:rPr lang="en-US" sz="550" dirty="0">
                          <a:solidFill>
                            <a:srgbClr val="00B0F0"/>
                          </a:solidFill>
                        </a:rPr>
                        <a:t>Professor, EE </a:t>
                      </a:r>
                      <a:r>
                        <a:rPr lang="en-US" sz="550" dirty="0" smtClean="0">
                          <a:solidFill>
                            <a:srgbClr val="00B0F0"/>
                          </a:solidFill>
                        </a:rPr>
                        <a:t>and CS, </a:t>
                      </a:r>
                      <a:r>
                        <a:rPr lang="en-US" sz="550" dirty="0">
                          <a:solidFill>
                            <a:srgbClr val="00B0F0"/>
                          </a:solidFill>
                        </a:rPr>
                        <a:t>Columbia U.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Daniel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Kilper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Administrative Director, CIAN</a:t>
                      </a:r>
                    </a:p>
                    <a:p>
                      <a:pPr algn="ctr"/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Adjunct Professor, Columbia U. Research Professor, UA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Harish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Krishnaswamy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Associate Professor, </a:t>
                      </a:r>
                      <a:r>
                        <a:rPr lang="en-US" sz="550" dirty="0" smtClean="0">
                          <a:solidFill>
                            <a:schemeClr val="tx1"/>
                          </a:solidFill>
                        </a:rPr>
                        <a:t>EE, </a:t>
                      </a:r>
                      <a:br>
                        <a:rPr lang="en-US" sz="55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550" dirty="0" smtClean="0">
                          <a:solidFill>
                            <a:schemeClr val="tx1"/>
                          </a:solidFill>
                        </a:rPr>
                        <a:t>Columbia </a:t>
                      </a:r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U.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800" dirty="0">
                          <a:solidFill>
                            <a:schemeClr val="tx1"/>
                          </a:solidFill>
                        </a:rPr>
                        <a:t>Henning Schulzrinne</a:t>
                      </a:r>
                    </a:p>
                    <a:p>
                      <a:pPr algn="ctr"/>
                      <a:r>
                        <a:rPr lang="nn-NO" sz="550" dirty="0">
                          <a:solidFill>
                            <a:schemeClr val="tx1"/>
                          </a:solidFill>
                        </a:rPr>
                        <a:t>Professor, CS, Columbia U.</a:t>
                      </a:r>
                      <a:endParaRPr lang="en-US" sz="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Zoran Kostic</a:t>
                      </a:r>
                    </a:p>
                    <a:p>
                      <a:pPr algn="ctr"/>
                      <a:r>
                        <a:rPr lang="it-IT" sz="550" dirty="0">
                          <a:solidFill>
                            <a:schemeClr val="tx1"/>
                          </a:solidFill>
                        </a:rPr>
                        <a:t>Associate Professor, EE, </a:t>
                      </a:r>
                      <a:r>
                        <a:rPr lang="it-IT" sz="55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it-IT" sz="55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it-IT" sz="550" dirty="0" smtClean="0">
                          <a:solidFill>
                            <a:schemeClr val="tx1"/>
                          </a:solidFill>
                        </a:rPr>
                        <a:t>Columbia U</a:t>
                      </a:r>
                      <a:endParaRPr lang="en-US" sz="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Sharon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Sputz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Director, Strategic Programs, Data Science Institute, Columbia U.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Alan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Crosswell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Associate VP and Chief Technologist, Columbia U. IT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2387178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496287"/>
              </p:ext>
            </p:extLst>
          </p:nvPr>
        </p:nvGraphicFramePr>
        <p:xfrm>
          <a:off x="304800" y="4218755"/>
          <a:ext cx="838200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429">
                  <a:extLst>
                    <a:ext uri="{9D8B030D-6E8A-4147-A177-3AD203B41FA5}">
                      <a16:colId xmlns:a16="http://schemas.microsoft.com/office/drawing/2014/main" xmlns="" val="3002675172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2885826379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1567991324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589397864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4209659439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3229199969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xmlns="" val="4150621735"/>
                    </a:ext>
                  </a:extLst>
                </a:gridCol>
              </a:tblGrid>
              <a:tr h="23410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Clayton Banks</a:t>
                      </a:r>
                    </a:p>
                    <a:p>
                      <a:pPr algn="ctr"/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Co-Founder and CEO, Silicon Harlem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>
                          <a:solidFill>
                            <a:schemeClr val="tx1"/>
                          </a:solidFill>
                        </a:rPr>
                        <a:t>Bruce Lincoln</a:t>
                      </a:r>
                    </a:p>
                    <a:p>
                      <a:pPr algn="ctr"/>
                      <a:r>
                        <a:rPr lang="it-IT" sz="550" dirty="0">
                          <a:solidFill>
                            <a:schemeClr val="tx1"/>
                          </a:solidFill>
                        </a:rPr>
                        <a:t>Co-Founder, Silicon Harlem</a:t>
                      </a:r>
                      <a:endParaRPr lang="en-US" sz="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>
                          <a:solidFill>
                            <a:srgbClr val="00B0F0"/>
                          </a:solidFill>
                        </a:rPr>
                        <a:t>Sundeep</a:t>
                      </a:r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B0F0"/>
                          </a:solidFill>
                        </a:rPr>
                        <a:t>Rangan</a:t>
                      </a:r>
                      <a:endParaRPr lang="en-US" sz="800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r>
                        <a:rPr lang="en-US" sz="600" dirty="0">
                          <a:solidFill>
                            <a:srgbClr val="00B0F0"/>
                          </a:solidFill>
                        </a:rPr>
                        <a:t>Associate Professor, ECE, </a:t>
                      </a:r>
                      <a:r>
                        <a:rPr lang="en-US" sz="600" dirty="0" smtClean="0">
                          <a:solidFill>
                            <a:srgbClr val="00B0F0"/>
                          </a:solidFill>
                        </a:rPr>
                        <a:t>NYU</a:t>
                      </a:r>
                    </a:p>
                    <a:p>
                      <a:pPr algn="ctr"/>
                      <a:r>
                        <a:rPr lang="en-US" sz="600" dirty="0" smtClean="0">
                          <a:solidFill>
                            <a:srgbClr val="00B0F0"/>
                          </a:solidFill>
                        </a:rPr>
                        <a:t>Director, NYU Wireless</a:t>
                      </a:r>
                      <a:endParaRPr lang="en-US" sz="600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Thanasis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Korakis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Research Assistant Professor, ECE, NYU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Shivendra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Panwar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Director, CATT</a:t>
                      </a:r>
                    </a:p>
                    <a:p>
                      <a:pPr algn="ctr"/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Professor </a:t>
                      </a:r>
                      <a:r>
                        <a:rPr lang="en-US" sz="550" dirty="0" smtClean="0">
                          <a:solidFill>
                            <a:schemeClr val="tx1"/>
                          </a:solidFill>
                        </a:rPr>
                        <a:t>&amp; Chair</a:t>
                      </a:r>
                      <a:r>
                        <a:rPr lang="en-US" sz="550" dirty="0">
                          <a:solidFill>
                            <a:schemeClr val="tx1"/>
                          </a:solidFill>
                        </a:rPr>
                        <a:t>, ECE, NYU</a:t>
                      </a:r>
                    </a:p>
                    <a:p>
                      <a:pPr algn="ctr"/>
                      <a:endParaRPr lang="en-US" sz="5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Myung Lee</a:t>
                      </a:r>
                    </a:p>
                    <a:p>
                      <a:pPr algn="ctr"/>
                      <a:r>
                        <a:rPr lang="en-US" sz="550" dirty="0" smtClean="0">
                          <a:solidFill>
                            <a:schemeClr val="tx1"/>
                          </a:solidFill>
                        </a:rPr>
                        <a:t>Professor ECE, CCNY</a:t>
                      </a:r>
                    </a:p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Rosemarie Wesson</a:t>
                      </a:r>
                    </a:p>
                    <a:p>
                      <a:pPr algn="ctr"/>
                      <a:r>
                        <a:rPr lang="en-US" sz="550" dirty="0" smtClean="0">
                          <a:solidFill>
                            <a:schemeClr val="tx1"/>
                          </a:solidFill>
                        </a:rPr>
                        <a:t>Professor</a:t>
                      </a:r>
                      <a:r>
                        <a:rPr lang="en-US" sz="550" baseline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550" dirty="0" smtClean="0">
                          <a:solidFill>
                            <a:schemeClr val="tx1"/>
                          </a:solidFill>
                        </a:rPr>
                        <a:t>Associate Dean, CCNY</a:t>
                      </a:r>
                    </a:p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2387178"/>
                  </a:ext>
                </a:extLst>
              </a:tr>
            </a:tbl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05" y="751373"/>
            <a:ext cx="669179" cy="84882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21" y="742950"/>
            <a:ext cx="718432" cy="88741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0" y="2109091"/>
            <a:ext cx="718594" cy="80821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95075"/>
            <a:ext cx="674784" cy="78074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71" y="2106729"/>
            <a:ext cx="712692" cy="7888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15" y="2108834"/>
            <a:ext cx="690638" cy="77723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451307"/>
            <a:ext cx="762000" cy="8034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38" y="3449395"/>
            <a:ext cx="777861" cy="8068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44" y="3449396"/>
            <a:ext cx="712692" cy="7932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71" y="742950"/>
            <a:ext cx="712692" cy="85782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099" y="2108834"/>
            <a:ext cx="769101" cy="76698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71" y="2108835"/>
            <a:ext cx="705229" cy="76698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65" y="742950"/>
            <a:ext cx="775508" cy="89485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762932"/>
            <a:ext cx="838200" cy="8674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66" y="3431001"/>
            <a:ext cx="752197" cy="8116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49397"/>
            <a:ext cx="762000" cy="79324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80" y="754065"/>
            <a:ext cx="722760" cy="8763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80" y="2101531"/>
            <a:ext cx="722760" cy="774287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332726" y="6667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19600" y="57150"/>
            <a:ext cx="5239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Core Team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0070C0"/>
                </a:solidFill>
              </a:rPr>
              <a:t>Rutgers, Columbia, NYU </a:t>
            </a:r>
          </a:p>
          <a:p>
            <a:r>
              <a:rPr lang="en-US" sz="1600" dirty="0" smtClean="0"/>
              <a:t>Partners: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New York City, Silicon Harlem, CCNY, U Arizona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1025" name="Picture 1" descr="Myung L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453" y="3449395"/>
            <a:ext cx="688420" cy="80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 descr="Rosemarie Wesso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2" y="3431000"/>
            <a:ext cx="685799" cy="82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9144000" cy="4720238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9144000" cy="4724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1"/>
            <a:ext cx="9144000" cy="857250"/>
          </a:xfrm>
          <a:solidFill>
            <a:schemeClr val="tx1">
              <a:lumMod val="65000"/>
              <a:lumOff val="35000"/>
              <a:alpha val="61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Objective</a:t>
            </a:r>
            <a:r>
              <a:rPr lang="en-US" dirty="0" smtClean="0">
                <a:solidFill>
                  <a:srgbClr val="FFC000"/>
                </a:solidFill>
              </a:rPr>
              <a:t>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C000"/>
                </a:solidFill>
              </a:rPr>
              <a:t>Take it Outside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2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9144000" cy="4720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1"/>
            <a:ext cx="9144000" cy="857250"/>
          </a:xfrm>
          <a:solidFill>
            <a:schemeClr val="tx1">
              <a:lumMod val="65000"/>
              <a:lumOff val="35000"/>
              <a:alpha val="61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Objective</a:t>
            </a:r>
            <a:r>
              <a:rPr lang="en-US" dirty="0" smtClean="0">
                <a:solidFill>
                  <a:srgbClr val="FFC000"/>
                </a:solidFill>
              </a:rPr>
              <a:t>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C000"/>
                </a:solidFill>
              </a:rPr>
              <a:t>Take it Outside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247" y="-266993"/>
            <a:ext cx="9143999" cy="800100"/>
          </a:xfrm>
        </p:spPr>
        <p:txBody>
          <a:bodyPr/>
          <a:lstStyle/>
          <a:p>
            <a:pPr eaLnBrk="1" hangingPunct="1"/>
            <a:endParaRPr lang="en-US" sz="2700" dirty="0"/>
          </a:p>
        </p:txBody>
      </p:sp>
      <p:sp>
        <p:nvSpPr>
          <p:cNvPr id="91" name="Content Placeholder 4"/>
          <p:cNvSpPr txBox="1">
            <a:spLocks/>
          </p:cNvSpPr>
          <p:nvPr/>
        </p:nvSpPr>
        <p:spPr bwMode="auto">
          <a:xfrm>
            <a:off x="1307567" y="2555638"/>
            <a:ext cx="8908550" cy="455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16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450"/>
              </a:spcAft>
            </a:pPr>
            <a:endParaRPr lang="en-US" sz="1500" kern="0" dirty="0"/>
          </a:p>
        </p:txBody>
      </p:sp>
      <p:sp>
        <p:nvSpPr>
          <p:cNvPr id="27" name="AutoShape 31" descr="Image result for connected car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8" name="AutoShape 33" descr="Image result for connected car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373981" y="595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4864529"/>
            <a:ext cx="2133600" cy="457200"/>
          </a:xfrm>
        </p:spPr>
        <p:txBody>
          <a:bodyPr/>
          <a:lstStyle/>
          <a:p>
            <a:pPr>
              <a:defRPr/>
            </a:pPr>
            <a:fld id="{22E03A04-C304-445F-AEA0-FCBC1479910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02272" y="179777"/>
          <a:ext cx="4381975" cy="23890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475"/>
                <a:gridCol w="1637877"/>
                <a:gridCol w="1143623"/>
              </a:tblGrid>
              <a:tr h="262163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Large Node</a:t>
                      </a: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91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Equipment Dimensions (L*W*H)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Multiple 24in x 24in x 12in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</a:tr>
              <a:tr h="2621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Weight (lbs)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100+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91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Power Draw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1000-2000W electronics and 2000W cooling per enclosure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21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Cabling Requirements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Fiber and 110V/220V AC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21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Access Requirements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Roof-edge mounted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21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67790" algn="l"/>
                        </a:tabLst>
                      </a:pPr>
                      <a:r>
                        <a:rPr lang="en-US" sz="900">
                          <a:effectLst/>
                        </a:rPr>
                        <a:t>Other Requirements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~$700K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5" name="Picture 1" descr="Roof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7325" y="750876"/>
            <a:ext cx="1020246" cy="11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0648" y="2742669"/>
          <a:ext cx="4393599" cy="2232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4721"/>
                <a:gridCol w="1656879"/>
                <a:gridCol w="1131999"/>
              </a:tblGrid>
              <a:tr h="24495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Medium Node</a:t>
                      </a: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Equipment Dimensions (L*W*H)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24in x 24in x 12in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</a:tr>
              <a:tr h="2449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Weight (lbs)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50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Power Draw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350W electronics and 1000-2000W cooling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9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Cabling Requirements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Fiber and 110V/220V AC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9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Access Requirements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Pole mounted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9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67790" algn="l"/>
                        </a:tabLst>
                      </a:pPr>
                      <a:r>
                        <a:rPr lang="en-US" sz="900">
                          <a:effectLst/>
                        </a:rPr>
                        <a:t>Other Requirements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~$50K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DualNode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677" y="3250293"/>
            <a:ext cx="1092569" cy="112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643777" y="187724"/>
          <a:ext cx="4452938" cy="2367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6394"/>
                <a:gridCol w="1645589"/>
                <a:gridCol w="1180955"/>
              </a:tblGrid>
              <a:tr h="25984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Small Node</a:t>
                      </a: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Equipment Dimensions (L*W*H)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9in x 9in x 3.75in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 anchor="ctr"/>
                </a:tc>
              </a:tr>
              <a:tr h="2598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Weight (lbs)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8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98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Power Draw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120W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Cabling Requirements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 x Gigabit Ethernet and 110V/220V AC or 12V/19V DC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98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Access Requirements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Portable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98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67790" algn="l"/>
                        </a:tabLst>
                      </a:pPr>
                      <a:r>
                        <a:rPr lang="en-US" sz="900">
                          <a:effectLst/>
                        </a:rPr>
                        <a:t>Other Requirements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 descr="NewNode1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4990" y="832240"/>
            <a:ext cx="1085231" cy="87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643777" y="2721381"/>
          <a:ext cx="4452938" cy="2228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6394"/>
                <a:gridCol w="1645589"/>
                <a:gridCol w="1180955"/>
              </a:tblGrid>
              <a:tr h="24452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Small Node (Ultra-portable)</a:t>
                      </a: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8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Equipment Dimensions (L*W*H)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4.5in x 4.5in x 2.75in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</a:tr>
              <a:tr h="2445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Weight (</a:t>
                      </a:r>
                      <a:r>
                        <a:rPr lang="en-US" sz="900" dirty="0" err="1">
                          <a:effectLst/>
                        </a:rPr>
                        <a:t>lbs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5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Power Draw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40W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8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Cabling Requirements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Gigabit Ethernet and 110V AC or 12V/19V DC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5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Access Requirements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Portable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5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67790" algn="l"/>
                        </a:tabLst>
                      </a:pPr>
                      <a:r>
                        <a:rPr lang="en-US" sz="900">
                          <a:effectLst/>
                        </a:rPr>
                        <a:t>Other Requirements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 descr="IMG_8683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3301601"/>
            <a:ext cx="752475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32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-171450"/>
            <a:ext cx="8991600" cy="6948055"/>
          </a:xfrm>
        </p:spPr>
      </p:pic>
      <p:sp>
        <p:nvSpPr>
          <p:cNvPr id="6" name="Freeform 5"/>
          <p:cNvSpPr/>
          <p:nvPr/>
        </p:nvSpPr>
        <p:spPr>
          <a:xfrm>
            <a:off x="152400" y="-83976"/>
            <a:ext cx="6344816" cy="5178491"/>
          </a:xfrm>
          <a:custGeom>
            <a:avLst/>
            <a:gdLst>
              <a:gd name="connsiteX0" fmla="*/ 55983 w 6904653"/>
              <a:gd name="connsiteY0" fmla="*/ 1670180 h 4907903"/>
              <a:gd name="connsiteX1" fmla="*/ 3592285 w 6904653"/>
              <a:gd name="connsiteY1" fmla="*/ 0 h 4907903"/>
              <a:gd name="connsiteX2" fmla="*/ 4945224 w 6904653"/>
              <a:gd name="connsiteY2" fmla="*/ 0 h 4907903"/>
              <a:gd name="connsiteX3" fmla="*/ 6904653 w 6904653"/>
              <a:gd name="connsiteY3" fmla="*/ 1959429 h 4907903"/>
              <a:gd name="connsiteX4" fmla="*/ 6904653 w 6904653"/>
              <a:gd name="connsiteY4" fmla="*/ 4907903 h 4907903"/>
              <a:gd name="connsiteX5" fmla="*/ 2575249 w 6904653"/>
              <a:gd name="connsiteY5" fmla="*/ 4907903 h 4907903"/>
              <a:gd name="connsiteX6" fmla="*/ 0 w 6904653"/>
              <a:gd name="connsiteY6" fmla="*/ 3293707 h 4907903"/>
              <a:gd name="connsiteX7" fmla="*/ 9330 w 6904653"/>
              <a:gd name="connsiteY7" fmla="*/ 1688841 h 4907903"/>
              <a:gd name="connsiteX8" fmla="*/ 9330 w 6904653"/>
              <a:gd name="connsiteY8" fmla="*/ 1688841 h 4907903"/>
              <a:gd name="connsiteX9" fmla="*/ 55983 w 6904653"/>
              <a:gd name="connsiteY9" fmla="*/ 1670180 h 4907903"/>
              <a:gd name="connsiteX0" fmla="*/ 55983 w 6904653"/>
              <a:gd name="connsiteY0" fmla="*/ 1670180 h 4907903"/>
              <a:gd name="connsiteX1" fmla="*/ 3592285 w 6904653"/>
              <a:gd name="connsiteY1" fmla="*/ 0 h 4907903"/>
              <a:gd name="connsiteX2" fmla="*/ 4945224 w 6904653"/>
              <a:gd name="connsiteY2" fmla="*/ 0 h 4907903"/>
              <a:gd name="connsiteX3" fmla="*/ 6344816 w 6904653"/>
              <a:gd name="connsiteY3" fmla="*/ 2062066 h 4907903"/>
              <a:gd name="connsiteX4" fmla="*/ 6904653 w 6904653"/>
              <a:gd name="connsiteY4" fmla="*/ 4907903 h 4907903"/>
              <a:gd name="connsiteX5" fmla="*/ 2575249 w 6904653"/>
              <a:gd name="connsiteY5" fmla="*/ 4907903 h 4907903"/>
              <a:gd name="connsiteX6" fmla="*/ 0 w 6904653"/>
              <a:gd name="connsiteY6" fmla="*/ 3293707 h 4907903"/>
              <a:gd name="connsiteX7" fmla="*/ 9330 w 6904653"/>
              <a:gd name="connsiteY7" fmla="*/ 1688841 h 4907903"/>
              <a:gd name="connsiteX8" fmla="*/ 9330 w 6904653"/>
              <a:gd name="connsiteY8" fmla="*/ 1688841 h 4907903"/>
              <a:gd name="connsiteX9" fmla="*/ 55983 w 6904653"/>
              <a:gd name="connsiteY9" fmla="*/ 1670180 h 4907903"/>
              <a:gd name="connsiteX0" fmla="*/ 55983 w 6344816"/>
              <a:gd name="connsiteY0" fmla="*/ 1670180 h 4935895"/>
              <a:gd name="connsiteX1" fmla="*/ 3592285 w 6344816"/>
              <a:gd name="connsiteY1" fmla="*/ 0 h 4935895"/>
              <a:gd name="connsiteX2" fmla="*/ 4945224 w 6344816"/>
              <a:gd name="connsiteY2" fmla="*/ 0 h 4935895"/>
              <a:gd name="connsiteX3" fmla="*/ 6344816 w 6344816"/>
              <a:gd name="connsiteY3" fmla="*/ 2062066 h 4935895"/>
              <a:gd name="connsiteX4" fmla="*/ 6083559 w 6344816"/>
              <a:gd name="connsiteY4" fmla="*/ 4935895 h 4935895"/>
              <a:gd name="connsiteX5" fmla="*/ 2575249 w 6344816"/>
              <a:gd name="connsiteY5" fmla="*/ 4907903 h 4935895"/>
              <a:gd name="connsiteX6" fmla="*/ 0 w 6344816"/>
              <a:gd name="connsiteY6" fmla="*/ 3293707 h 4935895"/>
              <a:gd name="connsiteX7" fmla="*/ 9330 w 6344816"/>
              <a:gd name="connsiteY7" fmla="*/ 1688841 h 4935895"/>
              <a:gd name="connsiteX8" fmla="*/ 9330 w 6344816"/>
              <a:gd name="connsiteY8" fmla="*/ 1688841 h 4935895"/>
              <a:gd name="connsiteX9" fmla="*/ 55983 w 6344816"/>
              <a:gd name="connsiteY9" fmla="*/ 1670180 h 4935895"/>
              <a:gd name="connsiteX0" fmla="*/ 55983 w 6344816"/>
              <a:gd name="connsiteY0" fmla="*/ 1670180 h 5225144"/>
              <a:gd name="connsiteX1" fmla="*/ 3592285 w 6344816"/>
              <a:gd name="connsiteY1" fmla="*/ 0 h 5225144"/>
              <a:gd name="connsiteX2" fmla="*/ 4945224 w 6344816"/>
              <a:gd name="connsiteY2" fmla="*/ 0 h 5225144"/>
              <a:gd name="connsiteX3" fmla="*/ 6344816 w 6344816"/>
              <a:gd name="connsiteY3" fmla="*/ 2062066 h 5225144"/>
              <a:gd name="connsiteX4" fmla="*/ 6092890 w 6344816"/>
              <a:gd name="connsiteY4" fmla="*/ 5225144 h 5225144"/>
              <a:gd name="connsiteX5" fmla="*/ 2575249 w 6344816"/>
              <a:gd name="connsiteY5" fmla="*/ 4907903 h 5225144"/>
              <a:gd name="connsiteX6" fmla="*/ 0 w 6344816"/>
              <a:gd name="connsiteY6" fmla="*/ 3293707 h 5225144"/>
              <a:gd name="connsiteX7" fmla="*/ 9330 w 6344816"/>
              <a:gd name="connsiteY7" fmla="*/ 1688841 h 5225144"/>
              <a:gd name="connsiteX8" fmla="*/ 9330 w 6344816"/>
              <a:gd name="connsiteY8" fmla="*/ 1688841 h 5225144"/>
              <a:gd name="connsiteX9" fmla="*/ 55983 w 6344816"/>
              <a:gd name="connsiteY9" fmla="*/ 1670180 h 5225144"/>
              <a:gd name="connsiteX0" fmla="*/ 55983 w 6344816"/>
              <a:gd name="connsiteY0" fmla="*/ 1670180 h 5299789"/>
              <a:gd name="connsiteX1" fmla="*/ 3592285 w 6344816"/>
              <a:gd name="connsiteY1" fmla="*/ 0 h 5299789"/>
              <a:gd name="connsiteX2" fmla="*/ 4945224 w 6344816"/>
              <a:gd name="connsiteY2" fmla="*/ 0 h 5299789"/>
              <a:gd name="connsiteX3" fmla="*/ 6344816 w 6344816"/>
              <a:gd name="connsiteY3" fmla="*/ 2062066 h 5299789"/>
              <a:gd name="connsiteX4" fmla="*/ 6092890 w 6344816"/>
              <a:gd name="connsiteY4" fmla="*/ 5225144 h 5299789"/>
              <a:gd name="connsiteX5" fmla="*/ 2621902 w 6344816"/>
              <a:gd name="connsiteY5" fmla="*/ 5299789 h 5299789"/>
              <a:gd name="connsiteX6" fmla="*/ 0 w 6344816"/>
              <a:gd name="connsiteY6" fmla="*/ 3293707 h 5299789"/>
              <a:gd name="connsiteX7" fmla="*/ 9330 w 6344816"/>
              <a:gd name="connsiteY7" fmla="*/ 1688841 h 5299789"/>
              <a:gd name="connsiteX8" fmla="*/ 9330 w 6344816"/>
              <a:gd name="connsiteY8" fmla="*/ 1688841 h 5299789"/>
              <a:gd name="connsiteX9" fmla="*/ 55983 w 6344816"/>
              <a:gd name="connsiteY9" fmla="*/ 1670180 h 5299789"/>
              <a:gd name="connsiteX0" fmla="*/ 55983 w 6344816"/>
              <a:gd name="connsiteY0" fmla="*/ 1670180 h 5486401"/>
              <a:gd name="connsiteX1" fmla="*/ 3592285 w 6344816"/>
              <a:gd name="connsiteY1" fmla="*/ 0 h 5486401"/>
              <a:gd name="connsiteX2" fmla="*/ 4945224 w 6344816"/>
              <a:gd name="connsiteY2" fmla="*/ 0 h 5486401"/>
              <a:gd name="connsiteX3" fmla="*/ 6344816 w 6344816"/>
              <a:gd name="connsiteY3" fmla="*/ 2062066 h 5486401"/>
              <a:gd name="connsiteX4" fmla="*/ 6092890 w 6344816"/>
              <a:gd name="connsiteY4" fmla="*/ 5486401 h 5486401"/>
              <a:gd name="connsiteX5" fmla="*/ 2621902 w 6344816"/>
              <a:gd name="connsiteY5" fmla="*/ 5299789 h 5486401"/>
              <a:gd name="connsiteX6" fmla="*/ 0 w 6344816"/>
              <a:gd name="connsiteY6" fmla="*/ 3293707 h 5486401"/>
              <a:gd name="connsiteX7" fmla="*/ 9330 w 6344816"/>
              <a:gd name="connsiteY7" fmla="*/ 1688841 h 5486401"/>
              <a:gd name="connsiteX8" fmla="*/ 9330 w 6344816"/>
              <a:gd name="connsiteY8" fmla="*/ 1688841 h 5486401"/>
              <a:gd name="connsiteX9" fmla="*/ 55983 w 6344816"/>
              <a:gd name="connsiteY9" fmla="*/ 1670180 h 5486401"/>
              <a:gd name="connsiteX0" fmla="*/ 55983 w 6344816"/>
              <a:gd name="connsiteY0" fmla="*/ 1670180 h 5486401"/>
              <a:gd name="connsiteX1" fmla="*/ 3592285 w 6344816"/>
              <a:gd name="connsiteY1" fmla="*/ 0 h 5486401"/>
              <a:gd name="connsiteX2" fmla="*/ 4945224 w 6344816"/>
              <a:gd name="connsiteY2" fmla="*/ 0 h 5486401"/>
              <a:gd name="connsiteX3" fmla="*/ 6344816 w 6344816"/>
              <a:gd name="connsiteY3" fmla="*/ 2062066 h 5486401"/>
              <a:gd name="connsiteX4" fmla="*/ 6092890 w 6344816"/>
              <a:gd name="connsiteY4" fmla="*/ 5486401 h 5486401"/>
              <a:gd name="connsiteX5" fmla="*/ 2612572 w 6344816"/>
              <a:gd name="connsiteY5" fmla="*/ 5467740 h 5486401"/>
              <a:gd name="connsiteX6" fmla="*/ 0 w 6344816"/>
              <a:gd name="connsiteY6" fmla="*/ 3293707 h 5486401"/>
              <a:gd name="connsiteX7" fmla="*/ 9330 w 6344816"/>
              <a:gd name="connsiteY7" fmla="*/ 1688841 h 5486401"/>
              <a:gd name="connsiteX8" fmla="*/ 9330 w 6344816"/>
              <a:gd name="connsiteY8" fmla="*/ 1688841 h 5486401"/>
              <a:gd name="connsiteX9" fmla="*/ 55983 w 6344816"/>
              <a:gd name="connsiteY9" fmla="*/ 1670180 h 5486401"/>
              <a:gd name="connsiteX0" fmla="*/ 55983 w 6344816"/>
              <a:gd name="connsiteY0" fmla="*/ 1670180 h 5467740"/>
              <a:gd name="connsiteX1" fmla="*/ 3592285 w 6344816"/>
              <a:gd name="connsiteY1" fmla="*/ 0 h 5467740"/>
              <a:gd name="connsiteX2" fmla="*/ 4945224 w 6344816"/>
              <a:gd name="connsiteY2" fmla="*/ 0 h 5467740"/>
              <a:gd name="connsiteX3" fmla="*/ 6344816 w 6344816"/>
              <a:gd name="connsiteY3" fmla="*/ 2062066 h 5467740"/>
              <a:gd name="connsiteX4" fmla="*/ 5728996 w 6344816"/>
              <a:gd name="connsiteY4" fmla="*/ 5159829 h 5467740"/>
              <a:gd name="connsiteX5" fmla="*/ 2612572 w 6344816"/>
              <a:gd name="connsiteY5" fmla="*/ 5467740 h 5467740"/>
              <a:gd name="connsiteX6" fmla="*/ 0 w 6344816"/>
              <a:gd name="connsiteY6" fmla="*/ 3293707 h 5467740"/>
              <a:gd name="connsiteX7" fmla="*/ 9330 w 6344816"/>
              <a:gd name="connsiteY7" fmla="*/ 1688841 h 5467740"/>
              <a:gd name="connsiteX8" fmla="*/ 9330 w 6344816"/>
              <a:gd name="connsiteY8" fmla="*/ 1688841 h 5467740"/>
              <a:gd name="connsiteX9" fmla="*/ 55983 w 6344816"/>
              <a:gd name="connsiteY9" fmla="*/ 1670180 h 5467740"/>
              <a:gd name="connsiteX0" fmla="*/ 55983 w 6344816"/>
              <a:gd name="connsiteY0" fmla="*/ 1670180 h 5169161"/>
              <a:gd name="connsiteX1" fmla="*/ 3592285 w 6344816"/>
              <a:gd name="connsiteY1" fmla="*/ 0 h 5169161"/>
              <a:gd name="connsiteX2" fmla="*/ 4945224 w 6344816"/>
              <a:gd name="connsiteY2" fmla="*/ 0 h 5169161"/>
              <a:gd name="connsiteX3" fmla="*/ 6344816 w 6344816"/>
              <a:gd name="connsiteY3" fmla="*/ 2062066 h 5169161"/>
              <a:gd name="connsiteX4" fmla="*/ 5728996 w 6344816"/>
              <a:gd name="connsiteY4" fmla="*/ 5159829 h 5169161"/>
              <a:gd name="connsiteX5" fmla="*/ 2649894 w 6344816"/>
              <a:gd name="connsiteY5" fmla="*/ 5169161 h 5169161"/>
              <a:gd name="connsiteX6" fmla="*/ 0 w 6344816"/>
              <a:gd name="connsiteY6" fmla="*/ 3293707 h 5169161"/>
              <a:gd name="connsiteX7" fmla="*/ 9330 w 6344816"/>
              <a:gd name="connsiteY7" fmla="*/ 1688841 h 5169161"/>
              <a:gd name="connsiteX8" fmla="*/ 9330 w 6344816"/>
              <a:gd name="connsiteY8" fmla="*/ 1688841 h 5169161"/>
              <a:gd name="connsiteX9" fmla="*/ 55983 w 6344816"/>
              <a:gd name="connsiteY9" fmla="*/ 1670180 h 5169161"/>
              <a:gd name="connsiteX0" fmla="*/ 55983 w 6344816"/>
              <a:gd name="connsiteY0" fmla="*/ 1670180 h 5178491"/>
              <a:gd name="connsiteX1" fmla="*/ 3592285 w 6344816"/>
              <a:gd name="connsiteY1" fmla="*/ 0 h 5178491"/>
              <a:gd name="connsiteX2" fmla="*/ 4945224 w 6344816"/>
              <a:gd name="connsiteY2" fmla="*/ 0 h 5178491"/>
              <a:gd name="connsiteX3" fmla="*/ 6344816 w 6344816"/>
              <a:gd name="connsiteY3" fmla="*/ 2062066 h 5178491"/>
              <a:gd name="connsiteX4" fmla="*/ 5728996 w 6344816"/>
              <a:gd name="connsiteY4" fmla="*/ 5159829 h 5178491"/>
              <a:gd name="connsiteX5" fmla="*/ 2295330 w 6344816"/>
              <a:gd name="connsiteY5" fmla="*/ 5178491 h 5178491"/>
              <a:gd name="connsiteX6" fmla="*/ 0 w 6344816"/>
              <a:gd name="connsiteY6" fmla="*/ 3293707 h 5178491"/>
              <a:gd name="connsiteX7" fmla="*/ 9330 w 6344816"/>
              <a:gd name="connsiteY7" fmla="*/ 1688841 h 5178491"/>
              <a:gd name="connsiteX8" fmla="*/ 9330 w 6344816"/>
              <a:gd name="connsiteY8" fmla="*/ 1688841 h 5178491"/>
              <a:gd name="connsiteX9" fmla="*/ 55983 w 6344816"/>
              <a:gd name="connsiteY9" fmla="*/ 1670180 h 517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44816" h="5178491">
                <a:moveTo>
                  <a:pt x="55983" y="1670180"/>
                </a:moveTo>
                <a:lnTo>
                  <a:pt x="3592285" y="0"/>
                </a:lnTo>
                <a:lnTo>
                  <a:pt x="4945224" y="0"/>
                </a:lnTo>
                <a:lnTo>
                  <a:pt x="6344816" y="2062066"/>
                </a:lnTo>
                <a:lnTo>
                  <a:pt x="5728996" y="5159829"/>
                </a:lnTo>
                <a:lnTo>
                  <a:pt x="2295330" y="5178491"/>
                </a:lnTo>
                <a:lnTo>
                  <a:pt x="0" y="3293707"/>
                </a:lnTo>
                <a:lnTo>
                  <a:pt x="9330" y="1688841"/>
                </a:lnTo>
                <a:lnTo>
                  <a:pt x="9330" y="1688841"/>
                </a:lnTo>
                <a:lnTo>
                  <a:pt x="55983" y="1670180"/>
                </a:lnTo>
                <a:close/>
              </a:path>
            </a:pathLst>
          </a:custGeom>
          <a:solidFill>
            <a:srgbClr val="FFFF00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29400" y="3486151"/>
            <a:ext cx="2305543" cy="1047645"/>
            <a:chOff x="8660676" y="2777550"/>
            <a:chExt cx="2390504" cy="1239423"/>
          </a:xfrm>
        </p:grpSpPr>
        <p:sp>
          <p:nvSpPr>
            <p:cNvPr id="8" name="Rounded Rectangle 7"/>
            <p:cNvSpPr/>
            <p:nvPr/>
          </p:nvSpPr>
          <p:spPr>
            <a:xfrm>
              <a:off x="8660676" y="2777550"/>
              <a:ext cx="2390504" cy="12394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55104" y="2784196"/>
              <a:ext cx="1030155" cy="327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Deployment: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5106" y="3031316"/>
              <a:ext cx="2089491" cy="436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Large node</a:t>
              </a:r>
              <a:r>
                <a:rPr lang="en-US" sz="900" dirty="0" smtClean="0"/>
                <a:t>: rooftop deployments with number of antennas and edge cloud</a:t>
              </a:r>
              <a:endParaRPr lang="en-US" sz="9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55106" y="3580032"/>
              <a:ext cx="2089491" cy="436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Medium node</a:t>
              </a:r>
              <a:r>
                <a:rPr lang="en-US" sz="900" dirty="0" smtClean="0"/>
                <a:t>: street-level devices dual use with wireless/wired backhaul</a:t>
              </a:r>
              <a:endParaRPr lang="en-US" sz="9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4317" y="3747199"/>
              <a:ext cx="229326" cy="22932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341"/>
          <a:stretch/>
        </p:blipFill>
        <p:spPr>
          <a:xfrm flipH="1">
            <a:off x="6652679" y="3759867"/>
            <a:ext cx="264570" cy="27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7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b="1" dirty="0" smtClean="0"/>
              <a:t>COSMOS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Deployment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Content Placeholder 42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416" y="1200150"/>
            <a:ext cx="1909167" cy="339407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27" y="-41872"/>
            <a:ext cx="8826173" cy="566162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629400" y="3486150"/>
            <a:ext cx="2305543" cy="1616166"/>
            <a:chOff x="8660676" y="2777550"/>
            <a:chExt cx="2390504" cy="1912016"/>
          </a:xfrm>
        </p:grpSpPr>
        <p:sp>
          <p:nvSpPr>
            <p:cNvPr id="11" name="Rounded Rectangle 10"/>
            <p:cNvSpPr/>
            <p:nvPr/>
          </p:nvSpPr>
          <p:spPr>
            <a:xfrm>
              <a:off x="8660676" y="2777550"/>
              <a:ext cx="2390504" cy="19120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55104" y="2784196"/>
              <a:ext cx="1030155" cy="327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Deployment: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55106" y="3031316"/>
              <a:ext cx="2089491" cy="436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Large node</a:t>
              </a:r>
              <a:r>
                <a:rPr lang="en-US" sz="900" dirty="0" smtClean="0"/>
                <a:t>: rooftop deployments with number of antennas and edge cloud</a:t>
              </a:r>
              <a:endParaRPr lang="en-US" sz="9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55106" y="3580032"/>
              <a:ext cx="2089491" cy="436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Medium node</a:t>
              </a:r>
              <a:r>
                <a:rPr lang="en-US" sz="900" dirty="0" smtClean="0"/>
                <a:t>: street-level devices dual use with wireless/wired backhaul</a:t>
              </a:r>
              <a:endParaRPr lang="en-US" sz="9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55107" y="4157112"/>
              <a:ext cx="2089491" cy="436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Control Center: </a:t>
              </a:r>
              <a:r>
                <a:rPr lang="en-US" sz="900" dirty="0" smtClean="0"/>
                <a:t>CRAN, control, management and operations center</a:t>
              </a:r>
              <a:endParaRPr lang="en-US" sz="9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9341"/>
            <a:stretch/>
          </p:blipFill>
          <p:spPr>
            <a:xfrm flipH="1">
              <a:off x="8715289" y="4225839"/>
              <a:ext cx="274320" cy="32064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4317" y="3747199"/>
              <a:ext cx="229326" cy="22932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634" y="3151784"/>
              <a:ext cx="363395" cy="33795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22528" y="2952750"/>
            <a:ext cx="1606272" cy="968675"/>
            <a:chOff x="1004419" y="1060359"/>
            <a:chExt cx="1606272" cy="968675"/>
          </a:xfrm>
        </p:grpSpPr>
        <p:sp>
          <p:nvSpPr>
            <p:cNvPr id="20" name="Rounded Rectangle 19"/>
            <p:cNvSpPr/>
            <p:nvPr/>
          </p:nvSpPr>
          <p:spPr>
            <a:xfrm>
              <a:off x="1004419" y="1060359"/>
              <a:ext cx="1606271" cy="968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10950" y="1065096"/>
              <a:ext cx="15422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Site Ownership:</a:t>
              </a:r>
              <a:endParaRPr lang="en-US" sz="1100" b="1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1078666" y="1369964"/>
              <a:ext cx="248194" cy="81431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078666" y="1588584"/>
              <a:ext cx="248194" cy="8143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778652" y="1596392"/>
              <a:ext cx="248194" cy="8143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785165" y="1368188"/>
              <a:ext cx="248194" cy="8143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90010" y="1287121"/>
              <a:ext cx="4855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DOE</a:t>
              </a:r>
              <a:endParaRPr lang="en-US" sz="105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90011" y="1505710"/>
              <a:ext cx="4855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CU</a:t>
              </a:r>
              <a:endParaRPr lang="en-US" sz="105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30812" y="1499514"/>
              <a:ext cx="57987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NYCHA</a:t>
              </a:r>
              <a:endParaRPr lang="en-US" sz="105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22214" y="1286445"/>
              <a:ext cx="4904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CCNY</a:t>
              </a:r>
              <a:endParaRPr lang="en-US" sz="105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1075614" y="1796046"/>
              <a:ext cx="248194" cy="814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E07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06131" y="1700314"/>
              <a:ext cx="75499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err="1" smtClean="0"/>
                <a:t>Lightower</a:t>
              </a:r>
              <a:endParaRPr lang="en-US" sz="105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4728" y="4019550"/>
            <a:ext cx="1657658" cy="971585"/>
            <a:chOff x="8607613" y="746593"/>
            <a:chExt cx="1657658" cy="971585"/>
          </a:xfrm>
        </p:grpSpPr>
        <p:sp>
          <p:nvSpPr>
            <p:cNvPr id="33" name="Rounded Rectangle 32"/>
            <p:cNvSpPr/>
            <p:nvPr/>
          </p:nvSpPr>
          <p:spPr>
            <a:xfrm>
              <a:off x="8607613" y="749503"/>
              <a:ext cx="1542228" cy="968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046030" y="975589"/>
              <a:ext cx="121924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err="1" smtClean="0"/>
                <a:t>Nysernet</a:t>
              </a:r>
              <a:endParaRPr lang="en-US" sz="105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607613" y="746593"/>
              <a:ext cx="15422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Existing Fiber Plant:</a:t>
              </a:r>
              <a:endParaRPr lang="en-US" sz="11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046029" y="1171949"/>
              <a:ext cx="121924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err="1" smtClean="0"/>
                <a:t>ZenFi</a:t>
              </a:r>
              <a:endParaRPr lang="en-US" sz="105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46029" y="1413040"/>
              <a:ext cx="121924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CUIT Network</a:t>
              </a:r>
              <a:endParaRPr lang="en-US" sz="1050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8715289" y="1097281"/>
              <a:ext cx="258354" cy="0"/>
            </a:xfrm>
            <a:prstGeom prst="line">
              <a:avLst/>
            </a:prstGeom>
            <a:ln w="38100">
              <a:solidFill>
                <a:srgbClr val="F5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717475" y="1269274"/>
              <a:ext cx="258354" cy="0"/>
            </a:xfrm>
            <a:prstGeom prst="line">
              <a:avLst/>
            </a:prstGeom>
            <a:ln w="38100">
              <a:solidFill>
                <a:srgbClr val="EABA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717470" y="1334584"/>
              <a:ext cx="258354" cy="0"/>
            </a:xfrm>
            <a:prstGeom prst="line">
              <a:avLst/>
            </a:prstGeom>
            <a:ln w="38100">
              <a:solidFill>
                <a:srgbClr val="00FC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724724" y="1537063"/>
              <a:ext cx="25835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28266">
            <a:off x="8281114" y="200972"/>
            <a:ext cx="590657" cy="59065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-152400" y="-41872"/>
            <a:ext cx="317827" cy="56616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978573" y="-60922"/>
            <a:ext cx="317827" cy="56616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8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0"/>
            <a:ext cx="9144000" cy="85725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Phase 0: NSF EAGER - Lighting Dark Fiber Ring in Harlem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44252" y="6667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856" y="884173"/>
            <a:ext cx="3364144" cy="2522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176" y="868090"/>
            <a:ext cx="3384224" cy="2538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3638550"/>
            <a:ext cx="8573852" cy="609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Fiber facilitated by the city and </a:t>
            </a:r>
            <a:r>
              <a:rPr lang="en-US" sz="1800" dirty="0" err="1" smtClean="0"/>
              <a:t>ZenFi</a:t>
            </a:r>
            <a:r>
              <a:rPr lang="en-US" sz="1800" dirty="0" smtClean="0"/>
              <a:t> (U. Arizona, Columbia, City College, Silicon Harlem)</a:t>
            </a:r>
          </a:p>
          <a:p>
            <a:r>
              <a:rPr lang="en-US" sz="1800" dirty="0" smtClean="0"/>
              <a:t>Next phase: PAWR consortium fiber (Crown Castle)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840714"/>
            <a:ext cx="1830510" cy="256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2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-952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Planned Deployment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6667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0" y="819150"/>
            <a:ext cx="9067800" cy="609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00"/>
              </a:spcAft>
            </a:pPr>
            <a:endParaRPr lang="en-US" sz="180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13" y="666750"/>
            <a:ext cx="7409187" cy="42216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0" y="3409950"/>
            <a:ext cx="23622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-952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Users and Mobile Devices (~200)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6667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2950"/>
            <a:ext cx="3276600" cy="609599"/>
          </a:xfrm>
        </p:spPr>
        <p:txBody>
          <a:bodyPr>
            <a:noAutofit/>
          </a:bodyPr>
          <a:lstStyle/>
          <a:p>
            <a:r>
              <a:rPr lang="en-US" sz="1800" dirty="0" smtClean="0"/>
              <a:t>Columbia Public Safety cars</a:t>
            </a:r>
          </a:p>
          <a:p>
            <a:r>
              <a:rPr lang="en-US" sz="1800" dirty="0" smtClean="0"/>
              <a:t>Columbia Facilities trucks and vehicles</a:t>
            </a:r>
          </a:p>
          <a:p>
            <a:r>
              <a:rPr lang="en-US" sz="1800" dirty="0" smtClean="0"/>
              <a:t>Columbia Shuttles</a:t>
            </a:r>
          </a:p>
          <a:p>
            <a:r>
              <a:rPr lang="en-US" sz="1800" dirty="0" smtClean="0"/>
              <a:t>Students in Columbia, CCNY, Manhattan School of Music, </a:t>
            </a:r>
            <a:r>
              <a:rPr lang="en-US" sz="1800" dirty="0"/>
              <a:t>Barnard, </a:t>
            </a:r>
            <a:r>
              <a:rPr lang="en-US" sz="1800" dirty="0" smtClean="0"/>
              <a:t>JTS, UTS, Teacher’s College</a:t>
            </a:r>
          </a:p>
          <a:p>
            <a:r>
              <a:rPr lang="en-US" sz="1800" dirty="0" smtClean="0"/>
              <a:t>Potentially high school students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789652"/>
            <a:ext cx="3269353" cy="18390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2723913"/>
            <a:ext cx="2212681" cy="1657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900" y="2723914"/>
            <a:ext cx="2209800" cy="1657350"/>
          </a:xfrm>
          <a:prstGeom prst="rect">
            <a:avLst/>
          </a:prstGeom>
        </p:spPr>
      </p:pic>
      <p:pic>
        <p:nvPicPr>
          <p:cNvPr id="14" name="Picture 4" descr="IMG_8683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489" y="790267"/>
            <a:ext cx="1241311" cy="183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74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Partnerships and Users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81000" y="1878296"/>
            <a:ext cx="8575360" cy="3093203"/>
            <a:chOff x="381000" y="1878296"/>
            <a:chExt cx="8575360" cy="30932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2038350"/>
              <a:ext cx="1183593" cy="1186945"/>
            </a:xfrm>
            <a:prstGeom prst="rect">
              <a:avLst/>
            </a:prstGeom>
          </p:spPr>
        </p:pic>
        <p:pic>
          <p:nvPicPr>
            <p:cNvPr id="6" name="Content Placeholder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81000" y="1962150"/>
              <a:ext cx="1151582" cy="204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0" y="3867150"/>
              <a:ext cx="1623684" cy="3256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1400" y="1885950"/>
              <a:ext cx="1204138" cy="4769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" y="3867150"/>
              <a:ext cx="1198966" cy="55609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3600" y="3333750"/>
              <a:ext cx="916031" cy="60366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200" y="4095750"/>
              <a:ext cx="1046894" cy="5249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7400" y="1962150"/>
              <a:ext cx="1130645" cy="2414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5800" y="3105150"/>
              <a:ext cx="1476065" cy="5365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400" y="3867150"/>
              <a:ext cx="916031" cy="62466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1400" y="3562350"/>
              <a:ext cx="1386530" cy="30227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2200" y="4400550"/>
              <a:ext cx="1029628" cy="32439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0" y="2724150"/>
              <a:ext cx="662950" cy="50386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200" y="2724150"/>
              <a:ext cx="1641160" cy="6695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0400" y="2571750"/>
              <a:ext cx="1186972" cy="14284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86200" y="4552950"/>
              <a:ext cx="1625146" cy="41854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248400" y="2495550"/>
              <a:ext cx="825018" cy="61921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953000" y="2343150"/>
              <a:ext cx="563074" cy="523849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5429" r="34044" b="26404"/>
            <a:stretch/>
          </p:blipFill>
          <p:spPr>
            <a:xfrm>
              <a:off x="5867400" y="1885950"/>
              <a:ext cx="1673289" cy="55447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0400" y="2876550"/>
              <a:ext cx="839892" cy="76786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09600" y="3333750"/>
              <a:ext cx="1512805" cy="26725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848600" y="1878296"/>
              <a:ext cx="691496" cy="69345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486400" y="4171950"/>
              <a:ext cx="1152240" cy="463773"/>
            </a:xfrm>
            <a:prstGeom prst="rect">
              <a:avLst/>
            </a:prstGeom>
          </p:spPr>
        </p:pic>
      </p:grp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152400" y="819150"/>
            <a:ext cx="8839200" cy="990600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 smtClean="0"/>
              <a:t>67 Letters: Industry, Tech and Venture partners shown, Government Local, City and State, Community Boards, School Districts, Local Community and </a:t>
            </a:r>
            <a:r>
              <a:rPr lang="en-US" sz="7200" dirty="0">
                <a:solidFill>
                  <a:srgbClr val="00B0F0"/>
                </a:solidFill>
              </a:rPr>
              <a:t>e</a:t>
            </a:r>
            <a:r>
              <a:rPr lang="en-US" sz="7200" dirty="0" smtClean="0">
                <a:solidFill>
                  <a:srgbClr val="00B0F0"/>
                </a:solidFill>
              </a:rPr>
              <a:t>xperimenters from the research community </a:t>
            </a:r>
          </a:p>
          <a:p>
            <a:r>
              <a:rPr lang="en-US" sz="7200" dirty="0" smtClean="0"/>
              <a:t>Additional Companies and Community </a:t>
            </a:r>
            <a:r>
              <a:rPr lang="en-US" sz="7200" dirty="0"/>
              <a:t>partners </a:t>
            </a:r>
            <a:r>
              <a:rPr lang="en-US" sz="7200" dirty="0" smtClean="0"/>
              <a:t>are expressing interest in participation </a:t>
            </a:r>
            <a:endParaRPr lang="en-US" sz="7200" dirty="0"/>
          </a:p>
          <a:p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332726" y="7429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6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013" y="-19050"/>
            <a:ext cx="8382000" cy="85725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Bebas Neue" charset="0"/>
              </a:rPr>
              <a:t>Community Outreach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2950"/>
            <a:ext cx="8686800" cy="223661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/>
              <a:t>Silicon </a:t>
            </a:r>
            <a:r>
              <a:rPr lang="en-US" sz="2000" b="1" dirty="0" smtClean="0"/>
              <a:t>Harlem, </a:t>
            </a:r>
            <a:r>
              <a:rPr lang="en-US" sz="2000" dirty="0" smtClean="0"/>
              <a:t>a COSMOS partner, </a:t>
            </a:r>
            <a:r>
              <a:rPr lang="en-US" sz="2000" dirty="0"/>
              <a:t>is a social </a:t>
            </a:r>
            <a:r>
              <a:rPr lang="en-US" sz="2000" dirty="0" smtClean="0"/>
              <a:t>venture</a:t>
            </a:r>
            <a:r>
              <a:rPr lang="el-GR" sz="2000" dirty="0" smtClean="0"/>
              <a:t>, </a:t>
            </a:r>
            <a:r>
              <a:rPr lang="en-US" sz="2000" dirty="0" smtClean="0"/>
              <a:t>designed </a:t>
            </a:r>
            <a:r>
              <a:rPr lang="en-US" sz="2000" dirty="0"/>
              <a:t>to transform Harlem </a:t>
            </a:r>
            <a:r>
              <a:rPr lang="en-US" sz="2000" dirty="0" smtClean="0"/>
              <a:t>into </a:t>
            </a:r>
            <a:r>
              <a:rPr lang="en-US" sz="2000" dirty="0"/>
              <a:t>a technology and innovation </a:t>
            </a:r>
            <a:r>
              <a:rPr lang="en-US" sz="2000" dirty="0" smtClean="0"/>
              <a:t>hub</a:t>
            </a:r>
          </a:p>
          <a:p>
            <a:pPr>
              <a:spcBef>
                <a:spcPts val="600"/>
              </a:spcBef>
              <a:defRPr/>
            </a:pPr>
            <a:r>
              <a:rPr lang="en-US" sz="2000" b="1" dirty="0"/>
              <a:t>Silicon Harlem </a:t>
            </a:r>
            <a:r>
              <a:rPr lang="en-US" sz="2000" dirty="0"/>
              <a:t>will operate as </a:t>
            </a:r>
            <a:r>
              <a:rPr lang="en-US" sz="2000" dirty="0" smtClean="0"/>
              <a:t>one of the interfaces </a:t>
            </a:r>
            <a:r>
              <a:rPr lang="en-US" sz="2000" dirty="0"/>
              <a:t>between </a:t>
            </a:r>
            <a:r>
              <a:rPr lang="en-US" sz="2000" dirty="0" smtClean="0"/>
              <a:t>the COSMOS partners</a:t>
            </a:r>
            <a:r>
              <a:rPr lang="en-US" sz="2000" b="1" dirty="0" smtClean="0"/>
              <a:t> </a:t>
            </a:r>
            <a:r>
              <a:rPr lang="en-US" sz="2000" dirty="0"/>
              <a:t>and the </a:t>
            </a:r>
            <a:r>
              <a:rPr lang="en-US" sz="2000" b="1" dirty="0"/>
              <a:t>local </a:t>
            </a:r>
            <a:r>
              <a:rPr lang="en-US" sz="2000" dirty="0"/>
              <a:t>community aiming to integrate the testbed elements within the community and various relevant smart city programs</a:t>
            </a:r>
          </a:p>
          <a:p>
            <a:pPr>
              <a:spcBef>
                <a:spcPts val="600"/>
              </a:spcBef>
              <a:defRPr/>
            </a:pPr>
            <a:r>
              <a:rPr lang="en-US" sz="2000" dirty="0"/>
              <a:t>Significant </a:t>
            </a:r>
            <a:r>
              <a:rPr lang="en-US" sz="2000" b="1" dirty="0"/>
              <a:t>ongoing local </a:t>
            </a:r>
            <a:r>
              <a:rPr lang="en-US" sz="2000" b="1" dirty="0" smtClean="0"/>
              <a:t>tech-projects </a:t>
            </a:r>
            <a:r>
              <a:rPr lang="en-US" sz="2000" dirty="0"/>
              <a:t>(</a:t>
            </a:r>
            <a:r>
              <a:rPr lang="en-US" sz="2000" dirty="0" smtClean="0"/>
              <a:t>Gigabit Center, New America Project) </a:t>
            </a:r>
            <a:endParaRPr lang="en-US" sz="2000" dirty="0"/>
          </a:p>
          <a:p>
            <a:pPr>
              <a:spcBef>
                <a:spcPts val="600"/>
              </a:spcBef>
              <a:defRPr/>
            </a:pPr>
            <a:endParaRPr lang="en-US" sz="600" dirty="0"/>
          </a:p>
          <a:p>
            <a:pPr>
              <a:spcBef>
                <a:spcPts val="600"/>
              </a:spcBef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9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43" y="3140073"/>
            <a:ext cx="2728320" cy="1614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9163" y="3140073"/>
            <a:ext cx="2994025" cy="1641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651" y="3151090"/>
            <a:ext cx="2514600" cy="1614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332726" y="6667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56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Motivation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Content Placeholder 118"/>
          <p:cNvSpPr txBox="1">
            <a:spLocks/>
          </p:cNvSpPr>
          <p:nvPr/>
        </p:nvSpPr>
        <p:spPr>
          <a:xfrm>
            <a:off x="152400" y="895350"/>
            <a:ext cx="3846749" cy="381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Wireless - </a:t>
            </a:r>
            <a:r>
              <a:rPr lang="en-US" sz="2000" dirty="0"/>
              <a:t>unparalleled growth in </a:t>
            </a:r>
            <a:r>
              <a:rPr lang="en-US" sz="2000" dirty="0" smtClean="0"/>
              <a:t>data rates, devices, </a:t>
            </a:r>
            <a:r>
              <a:rPr lang="en-US" sz="2000" dirty="0"/>
              <a:t>and </a:t>
            </a:r>
            <a:r>
              <a:rPr lang="en-US" sz="2000" dirty="0" smtClean="0"/>
              <a:t>traffic</a:t>
            </a:r>
            <a:endParaRPr lang="en-US" sz="2000" dirty="0"/>
          </a:p>
          <a:p>
            <a:r>
              <a:rPr lang="en-US" sz="2000" dirty="0" smtClean="0"/>
              <a:t>Services evolving from </a:t>
            </a:r>
            <a:br>
              <a:rPr lang="en-US" sz="2000" dirty="0" smtClean="0"/>
            </a:br>
            <a:r>
              <a:rPr lang="en-US" sz="2000" dirty="0" smtClean="0"/>
              <a:t>high-speed data and video towards AR, VR and </a:t>
            </a:r>
            <a:r>
              <a:rPr lang="en-US" sz="2000" dirty="0" err="1" smtClean="0"/>
              <a:t>IoT</a:t>
            </a:r>
            <a:r>
              <a:rPr lang="en-US" sz="2000" dirty="0" smtClean="0"/>
              <a:t> with real-time “human-in-the-loop”</a:t>
            </a:r>
          </a:p>
          <a:p>
            <a:r>
              <a:rPr lang="en-US" sz="2000" dirty="0" smtClean="0"/>
              <a:t>Fast changes in technology and services motivate city-scale next-gen wireless testbed for use by both academic and industry researchers </a:t>
            </a:r>
            <a:r>
              <a:rPr lang="en-US" sz="2000" dirty="0" smtClean="0">
                <a:sym typeface="Wingdings" panose="05000000000000000000" pitchFamily="2" charset="2"/>
              </a:rPr>
              <a:t> PAWR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142" name="Picture 2" descr="H:\My Documents\Proposals\PAWR Wireless Testbed\Fig 1 Wireless Evolu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1200150"/>
            <a:ext cx="4803126" cy="360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0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8100"/>
            <a:ext cx="88392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K12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90600" y="3257550"/>
            <a:ext cx="4191000" cy="2438400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33" y="2114550"/>
            <a:ext cx="4605867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895350"/>
            <a:ext cx="8534400" cy="9832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NYU, Columbia, and Rutgers have been running K12 STEM education programs exposing students to </a:t>
            </a:r>
            <a:r>
              <a:rPr lang="en-US" sz="2400" b="1" dirty="0" smtClean="0"/>
              <a:t>experimental driven research</a:t>
            </a:r>
            <a:r>
              <a:rPr lang="en-US" sz="2400" dirty="0" smtClean="0"/>
              <a:t>, </a:t>
            </a:r>
            <a:r>
              <a:rPr lang="en-US" sz="2400" b="1" dirty="0" smtClean="0"/>
              <a:t>hands-on experience</a:t>
            </a:r>
            <a:r>
              <a:rPr lang="en-US" sz="2400" dirty="0" smtClean="0"/>
              <a:t> and </a:t>
            </a:r>
            <a:r>
              <a:rPr lang="en-US" sz="2400" b="1" dirty="0" smtClean="0"/>
              <a:t>research</a:t>
            </a:r>
            <a:r>
              <a:rPr lang="en-US" sz="2400" dirty="0" smtClean="0"/>
              <a:t> </a:t>
            </a:r>
            <a:r>
              <a:rPr lang="en-US" sz="2400" b="1" dirty="0" smtClean="0"/>
              <a:t>activities</a:t>
            </a:r>
            <a:r>
              <a:rPr lang="en-US" sz="2400" dirty="0" smtClean="0"/>
              <a:t> </a:t>
            </a:r>
            <a:r>
              <a:rPr lang="en-US" sz="2400" b="1" dirty="0" smtClean="0"/>
              <a:t>applied to the real world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3815720"/>
            <a:ext cx="2347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Columbia: ENG Program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hape 73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3" y="2114550"/>
            <a:ext cx="3886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3400" y="4258329"/>
            <a:ext cx="349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NYU: Arise Program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2726" y="7429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58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Testbed-based - Educational Labs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19150"/>
            <a:ext cx="8915400" cy="38862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b="1" dirty="0" smtClean="0"/>
              <a:t>Phase </a:t>
            </a:r>
            <a:r>
              <a:rPr lang="en-US" b="1" dirty="0"/>
              <a:t>1 (1 year): </a:t>
            </a:r>
            <a:r>
              <a:rPr lang="en-US" dirty="0"/>
              <a:t>Define and develop </a:t>
            </a:r>
            <a:r>
              <a:rPr lang="en-US" dirty="0" smtClean="0"/>
              <a:t>labs along with teachers:</a:t>
            </a:r>
            <a:endParaRPr lang="en-US" dirty="0"/>
          </a:p>
          <a:p>
            <a:pPr lvl="1"/>
            <a:r>
              <a:rPr lang="en-US" dirty="0" smtClean="0"/>
              <a:t>Define </a:t>
            </a:r>
            <a:r>
              <a:rPr lang="en-US" dirty="0"/>
              <a:t>scientific areas/existing curriculum that can be supported by labs run remotely on the </a:t>
            </a:r>
            <a:r>
              <a:rPr lang="en-US" dirty="0" smtClean="0"/>
              <a:t>testbed</a:t>
            </a:r>
            <a:endParaRPr lang="en-US" dirty="0"/>
          </a:p>
          <a:p>
            <a:pPr lvl="1"/>
            <a:r>
              <a:rPr lang="en-US" dirty="0" smtClean="0"/>
              <a:t>Build </a:t>
            </a:r>
            <a:r>
              <a:rPr lang="en-US" dirty="0"/>
              <a:t>the labs collaboratively (teachers, undergrad/graduate students and </a:t>
            </a:r>
            <a:r>
              <a:rPr lang="en-US" dirty="0" smtClean="0"/>
              <a:t>faculty)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Recruiting ~10 teachers for upcoming summer (at Columbia and NYU)</a:t>
            </a:r>
            <a:endParaRPr lang="en-US" dirty="0">
              <a:solidFill>
                <a:srgbClr val="00B0F0"/>
              </a:solidFill>
            </a:endParaRPr>
          </a:p>
          <a:p>
            <a:pPr lvl="0"/>
            <a:r>
              <a:rPr lang="en-US" b="1" dirty="0"/>
              <a:t>Phase 2 (2 years)</a:t>
            </a:r>
            <a:r>
              <a:rPr lang="en-US" dirty="0"/>
              <a:t>: Bring the labs from year 1 to schools in </a:t>
            </a:r>
            <a:r>
              <a:rPr lang="en-US" dirty="0" smtClean="0"/>
              <a:t>District 5</a:t>
            </a:r>
            <a:endParaRPr lang="en-US" dirty="0"/>
          </a:p>
          <a:p>
            <a:pPr lvl="1"/>
            <a:r>
              <a:rPr lang="en-US" dirty="0"/>
              <a:t>Run the labs developed in schools, get feedback from teachers and K12 </a:t>
            </a:r>
            <a:r>
              <a:rPr lang="en-US" dirty="0" smtClean="0"/>
              <a:t>students</a:t>
            </a:r>
            <a:endParaRPr lang="en-US" dirty="0"/>
          </a:p>
          <a:p>
            <a:pPr lvl="1"/>
            <a:r>
              <a:rPr lang="en-US" dirty="0"/>
              <a:t>Redesign the </a:t>
            </a:r>
            <a:r>
              <a:rPr lang="en-US" dirty="0" smtClean="0"/>
              <a:t>curriculum and </a:t>
            </a:r>
            <a:r>
              <a:rPr lang="en-US" dirty="0"/>
              <a:t>create more </a:t>
            </a:r>
            <a:r>
              <a:rPr lang="en-US" dirty="0" smtClean="0"/>
              <a:t>labs</a:t>
            </a:r>
            <a:endParaRPr lang="en-US" dirty="0"/>
          </a:p>
          <a:p>
            <a:pPr lvl="0"/>
            <a:r>
              <a:rPr lang="en-US" b="1" dirty="0"/>
              <a:t>Phase 3 (2 years)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Run the web-based labs at scale across NYC schools </a:t>
            </a:r>
          </a:p>
          <a:p>
            <a:pPr lvl="1"/>
            <a:r>
              <a:rPr lang="en-US" dirty="0"/>
              <a:t>Mature set of labs can run online by schools all over </a:t>
            </a:r>
            <a:r>
              <a:rPr lang="en-US" dirty="0" smtClean="0"/>
              <a:t>NYC</a:t>
            </a:r>
            <a:endParaRPr lang="en-US" dirty="0"/>
          </a:p>
          <a:p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32726" y="7429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5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 Tasks &amp; Schedule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332726" y="823152"/>
            <a:ext cx="8229600" cy="685800"/>
          </a:xfrm>
        </p:spPr>
        <p:txBody>
          <a:bodyPr>
            <a:noAutofit/>
          </a:bodyPr>
          <a:lstStyle/>
          <a:p>
            <a:r>
              <a:rPr lang="en-US" sz="1600" dirty="0" smtClean="0"/>
              <a:t>Project is organized into testbed arch and design tasks (T1-T7), system integration deployment (S1-S7) and outreach (R1-R5)</a:t>
            </a:r>
          </a:p>
          <a:p>
            <a:r>
              <a:rPr lang="en-US" sz="1600" dirty="0" smtClean="0"/>
              <a:t>Some milestones: System level lab test 1QY2, Phase 1 community release 3QY2, Phase 2 community release 3QY3, ….</a:t>
            </a:r>
            <a:endParaRPr lang="en-US" sz="1600" dirty="0"/>
          </a:p>
        </p:txBody>
      </p:sp>
      <p:pic>
        <p:nvPicPr>
          <p:cNvPr id="5" name="Picture 4" descr="H:\My Documents\Proposals\PAWR Wireless Testbed\COSMOS_tasks_revised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929013"/>
            <a:ext cx="3733800" cy="278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:\My Documents\Proposals\PAWR Wireless Testbed\COSMOS_task_schedule_fig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929013"/>
            <a:ext cx="4132438" cy="27800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33103" y="1708902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Schedule Graphic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71142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2950"/>
            <a:ext cx="8991600" cy="3394472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Focus on ultra high bandwidth, low latency, edge cloud</a:t>
            </a:r>
          </a:p>
          <a:p>
            <a:r>
              <a:rPr lang="en-US" sz="2800" dirty="0" smtClean="0"/>
              <a:t>Open platform (building on ORBIT) integrating </a:t>
            </a:r>
            <a:r>
              <a:rPr lang="en-US" sz="2800" dirty="0" err="1" smtClean="0"/>
              <a:t>mmWave</a:t>
            </a:r>
            <a:r>
              <a:rPr lang="en-US" sz="2800" dirty="0" smtClean="0"/>
              <a:t>, SDR, and optical x-haul</a:t>
            </a:r>
          </a:p>
          <a:p>
            <a:r>
              <a:rPr lang="en-US" sz="2800" dirty="0" smtClean="0"/>
              <a:t>1 </a:t>
            </a:r>
            <a:r>
              <a:rPr lang="en-US" sz="2800" dirty="0" err="1" smtClean="0"/>
              <a:t>sq</a:t>
            </a:r>
            <a:r>
              <a:rPr lang="en-US" sz="2800" dirty="0" smtClean="0"/>
              <a:t> mile densely populated area in West Harlem</a:t>
            </a:r>
          </a:p>
          <a:p>
            <a:r>
              <a:rPr lang="en-US" sz="2800" dirty="0" smtClean="0"/>
              <a:t>Local community outreach </a:t>
            </a:r>
          </a:p>
          <a:p>
            <a:endParaRPr lang="en-US" sz="2800" dirty="0" smtClean="0"/>
          </a:p>
          <a:p>
            <a:r>
              <a:rPr lang="en-US" sz="2800" dirty="0" smtClean="0"/>
              <a:t>Research community:</a:t>
            </a:r>
          </a:p>
          <a:p>
            <a:pPr lvl="1"/>
            <a:r>
              <a:rPr lang="en-US" sz="2400" dirty="0" smtClean="0"/>
              <a:t>Develop future experiments, provide input</a:t>
            </a:r>
          </a:p>
          <a:p>
            <a:pPr lvl="1"/>
            <a:r>
              <a:rPr lang="en-US" sz="2400" dirty="0" smtClean="0"/>
              <a:t>(short term) get involved in the educational outreach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ray@winlab.rutgers.edu</a:t>
            </a:r>
            <a:r>
              <a:rPr lang="en-US" dirty="0" smtClean="0"/>
              <a:t>, </a:t>
            </a:r>
            <a:r>
              <a:rPr lang="en-US" dirty="0" err="1" smtClean="0"/>
              <a:t>seskar@winlab.rutgers.edu</a:t>
            </a:r>
            <a:r>
              <a:rPr lang="en-US" dirty="0" smtClean="0"/>
              <a:t>, </a:t>
            </a:r>
            <a:r>
              <a:rPr lang="en-US" dirty="0" err="1" smtClean="0"/>
              <a:t>gil@ee.columbia.edu</a:t>
            </a:r>
            <a:endParaRPr lang="en-US" dirty="0" smtClean="0"/>
          </a:p>
          <a:p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32726" y="7429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25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 Vision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Content Placeholder 118"/>
          <p:cNvSpPr txBox="1">
            <a:spLocks/>
          </p:cNvSpPr>
          <p:nvPr/>
        </p:nvSpPr>
        <p:spPr>
          <a:xfrm>
            <a:off x="76200" y="819150"/>
            <a:ext cx="4343400" cy="381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 smtClean="0"/>
              <a:t>Latency and compute power are the two new dimensions for characterizing wireless access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Latency for 4G cellular &gt; 50 </a:t>
            </a:r>
            <a:r>
              <a:rPr lang="en-US" sz="1800" dirty="0" err="1" smtClean="0"/>
              <a:t>ms</a:t>
            </a:r>
            <a:r>
              <a:rPr lang="en-US" sz="1800" dirty="0" smtClean="0"/>
              <a:t>, while targets for 5G are &lt;10 </a:t>
            </a:r>
            <a:r>
              <a:rPr lang="en-US" sz="1800" dirty="0" err="1" smtClean="0"/>
              <a:t>ms</a:t>
            </a:r>
            <a:endParaRPr lang="en-US" sz="1800" dirty="0" smtClean="0"/>
          </a:p>
          <a:p>
            <a:pPr>
              <a:spcBef>
                <a:spcPts val="0"/>
              </a:spcBef>
            </a:pPr>
            <a:r>
              <a:rPr lang="en-US" sz="1800" dirty="0" smtClean="0"/>
              <a:t>Edge computing is an enabler for real-time services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COSMOS will enable researchers to investigate ultra-high speed (~</a:t>
            </a:r>
            <a:r>
              <a:rPr lang="en-US" sz="1800" dirty="0" err="1" smtClean="0"/>
              <a:t>Gbps</a:t>
            </a:r>
            <a:r>
              <a:rPr lang="en-US" sz="1800" dirty="0" smtClean="0"/>
              <a:t>), low latency (&lt;5ms), and edge computing (~10-100 GIPS)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COSMOS = </a:t>
            </a:r>
            <a:r>
              <a:rPr lang="en-US" sz="1800" u="sng" dirty="0"/>
              <a:t>C</a:t>
            </a:r>
            <a:r>
              <a:rPr lang="en-US" sz="1800" dirty="0"/>
              <a:t>loud Enhanced </a:t>
            </a:r>
            <a:r>
              <a:rPr lang="en-US" sz="1800" u="sng" dirty="0"/>
              <a:t>O</a:t>
            </a:r>
            <a:r>
              <a:rPr lang="en-US" sz="1800" dirty="0"/>
              <a:t>pen </a:t>
            </a:r>
            <a:r>
              <a:rPr lang="en-US" sz="1800" u="sng" dirty="0"/>
              <a:t>S</a:t>
            </a:r>
            <a:r>
              <a:rPr lang="en-US" sz="1800" dirty="0"/>
              <a:t>oftware Defined </a:t>
            </a:r>
            <a:r>
              <a:rPr lang="en-US" sz="1800" u="sng" dirty="0"/>
              <a:t>Mo</a:t>
            </a:r>
            <a:r>
              <a:rPr lang="en-US" sz="1800" dirty="0"/>
              <a:t>bile Wireless Testbed for City-</a:t>
            </a:r>
            <a:r>
              <a:rPr lang="en-US" sz="1800" u="sng" dirty="0"/>
              <a:t>S</a:t>
            </a:r>
            <a:r>
              <a:rPr lang="en-US" sz="1800" dirty="0"/>
              <a:t>cale </a:t>
            </a:r>
            <a:r>
              <a:rPr lang="en-US" sz="1800" dirty="0" smtClean="0"/>
              <a:t>Deployment</a:t>
            </a:r>
          </a:p>
        </p:txBody>
      </p:sp>
      <p:pic>
        <p:nvPicPr>
          <p:cNvPr id="1026" name="Picture 2" descr="H:\My Documents\Proposals\PAWR Wireless Testbed\3D plo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3847"/>
          <a:stretch/>
        </p:blipFill>
        <p:spPr bwMode="auto">
          <a:xfrm>
            <a:off x="4317482" y="895350"/>
            <a:ext cx="48519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 Vision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12876" y="777688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152400" y="819150"/>
            <a:ext cx="4075348" cy="3505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Ultra-high bandwidth, low latency, and powerful edge computing will enable important new classes of real time applications</a:t>
            </a:r>
            <a:endParaRPr lang="en-US" sz="2000" dirty="0"/>
          </a:p>
          <a:p>
            <a:r>
              <a:rPr lang="en-US" sz="2000" dirty="0" smtClean="0"/>
              <a:t>Application domains include AR, VR, connected car, smart city (with high-bandwidth sensing), industrial control, …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Image result for augmented realit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82" y="1123949"/>
            <a:ext cx="1456403" cy="97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augmented realit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69" y="1089212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9" descr="Related image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2000767" y="2459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87500" y="816173"/>
            <a:ext cx="157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Augmented Reality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441612" y="2218606"/>
            <a:ext cx="2183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Smart City + Connected Car</a:t>
            </a:r>
            <a:endParaRPr lang="en-US" sz="1400" dirty="0"/>
          </a:p>
        </p:txBody>
      </p:sp>
      <p:pic>
        <p:nvPicPr>
          <p:cNvPr id="12" name="Picture 2" descr="Related imag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97" y="3054310"/>
            <a:ext cx="2587625" cy="172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www.thenextage.com/wordpress/wp-content/uploads/2012/11/cloudserv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304" y="2396264"/>
            <a:ext cx="551682" cy="6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Image result for radio waves icon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105470" y="2923579"/>
            <a:ext cx="410283" cy="41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917489" y="2479554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Cloud </a:t>
            </a:r>
          </a:p>
          <a:p>
            <a:pPr algn="ctr"/>
            <a:r>
              <a:rPr lang="en-US" sz="800" dirty="0" smtClean="0"/>
              <a:t>Infrastructure</a:t>
            </a:r>
            <a:endParaRPr 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7025917" y="2631096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Roadside</a:t>
            </a:r>
          </a:p>
          <a:p>
            <a:pPr algn="ctr"/>
            <a:r>
              <a:rPr lang="en-US" sz="800" dirty="0" smtClean="0"/>
              <a:t>AP</a:t>
            </a:r>
            <a:endParaRPr lang="en-US" sz="800" dirty="0"/>
          </a:p>
        </p:txBody>
      </p:sp>
      <p:pic>
        <p:nvPicPr>
          <p:cNvPr id="18" name="Picture 4" descr="Image result for mobile phone pedestrian safety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66434"/>
            <a:ext cx="877704" cy="4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age result for DSRC automotive warnings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05" y="4013461"/>
            <a:ext cx="1287062" cy="71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495227" y="3479397"/>
            <a:ext cx="1563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Roadway sensors &amp; lighting</a:t>
            </a:r>
            <a:endParaRPr lang="en-US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4338525" y="3772861"/>
            <a:ext cx="13308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In-car guidance display</a:t>
            </a:r>
            <a:endParaRPr lang="en-US" sz="8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5678304" y="3357774"/>
            <a:ext cx="1033143" cy="267768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19" idx="3"/>
          </p:cNvCxnSpPr>
          <p:nvPr/>
        </p:nvCxnSpPr>
        <p:spPr bwMode="auto">
          <a:xfrm flipV="1">
            <a:off x="5721367" y="4200527"/>
            <a:ext cx="614827" cy="170569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pic>
        <p:nvPicPr>
          <p:cNvPr id="24" name="Picture 10" descr="Image result for surveillance camera icon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35" y="2516627"/>
            <a:ext cx="542953" cy="54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831661" y="2442161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Image/</a:t>
            </a:r>
          </a:p>
          <a:p>
            <a:pPr algn="ctr"/>
            <a:r>
              <a:rPr lang="en-US" sz="800" dirty="0" smtClean="0"/>
              <a:t>Video</a:t>
            </a:r>
            <a:endParaRPr lang="en-US" sz="800" dirty="0"/>
          </a:p>
        </p:txBody>
      </p:sp>
      <p:pic>
        <p:nvPicPr>
          <p:cNvPr id="2050" name="Picture 2" descr="Cisco Industrial Network Director">
            <a:hlinkClick r:id="rId18" tooltip="Cisco Industrial Network Director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26" y="3477522"/>
            <a:ext cx="1844285" cy="12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173008" y="4728730"/>
            <a:ext cx="1455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Industrial Control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436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 Vision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12876" y="777688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35651" y="819150"/>
            <a:ext cx="5374549" cy="2074300"/>
          </a:xfrm>
        </p:spPr>
        <p:txBody>
          <a:bodyPr>
            <a:noAutofit/>
          </a:bodyPr>
          <a:lstStyle/>
          <a:p>
            <a:r>
              <a:rPr lang="en-US" sz="2000" dirty="0"/>
              <a:t>L</a:t>
            </a:r>
            <a:r>
              <a:rPr lang="en-US" sz="2000" dirty="0" smtClean="0"/>
              <a:t>iving lab research platform</a:t>
            </a:r>
          </a:p>
          <a:p>
            <a:pPr lvl="1"/>
            <a:r>
              <a:rPr lang="en-US" sz="1800" dirty="0"/>
              <a:t>B</a:t>
            </a:r>
            <a:r>
              <a:rPr lang="en-US" sz="1800" dirty="0" smtClean="0"/>
              <a:t>ring together research addressing critical technological, social, and civic challenges facing the world’s mega-cities</a:t>
            </a:r>
          </a:p>
          <a:p>
            <a:r>
              <a:rPr lang="en-US" sz="2000" dirty="0" smtClean="0"/>
              <a:t>Research &amp; innovation engine of NYC ecosystem</a:t>
            </a:r>
          </a:p>
          <a:p>
            <a:pPr lvl="1"/>
            <a:r>
              <a:rPr lang="en-US" sz="1800" dirty="0" smtClean="0"/>
              <a:t>Smart </a:t>
            </a:r>
            <a:r>
              <a:rPr lang="en-US" sz="1800" dirty="0"/>
              <a:t>city </a:t>
            </a:r>
            <a:r>
              <a:rPr lang="en-US" sz="1800" dirty="0" smtClean="0"/>
              <a:t>projects</a:t>
            </a:r>
          </a:p>
          <a:p>
            <a:pPr lvl="1"/>
            <a:r>
              <a:rPr lang="en-US" sz="1800" dirty="0"/>
              <a:t>B</a:t>
            </a:r>
            <a:r>
              <a:rPr lang="en-US" sz="1800" dirty="0" smtClean="0"/>
              <a:t>roadband </a:t>
            </a:r>
            <a:r>
              <a:rPr lang="en-US" sz="1800" dirty="0"/>
              <a:t>community </a:t>
            </a:r>
            <a:r>
              <a:rPr lang="en-US" sz="1800" dirty="0" smtClean="0"/>
              <a:t>initiatives</a:t>
            </a:r>
          </a:p>
          <a:p>
            <a:pPr lvl="1"/>
            <a:r>
              <a:rPr lang="en-US" sz="1800" dirty="0" smtClean="0"/>
              <a:t>Applications-focused startups</a:t>
            </a:r>
          </a:p>
        </p:txBody>
      </p:sp>
      <p:sp>
        <p:nvSpPr>
          <p:cNvPr id="8" name="AutoShape 9" descr="Related imag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00767" y="2459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869388"/>
            <a:ext cx="3634823" cy="182880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5640156" y="1454341"/>
            <a:ext cx="468789" cy="9979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590008" y="1634094"/>
            <a:ext cx="468789" cy="9979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67424" y="1962150"/>
            <a:ext cx="468789" cy="9979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519433" y="1554137"/>
            <a:ext cx="468789" cy="9979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67127" y="4095750"/>
            <a:ext cx="6171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NYC location enables experiments and stress testing at scales and conditions that are unavailable elsewhere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Image result for new york city wifi hotspot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82" y="2789887"/>
            <a:ext cx="2186590" cy="122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24145" r="-481" b="-6012"/>
          <a:stretch/>
        </p:blipFill>
        <p:spPr>
          <a:xfrm>
            <a:off x="7537998" y="2789887"/>
            <a:ext cx="1445427" cy="210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1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-952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Planned Deployment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6667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0" y="819150"/>
            <a:ext cx="9067800" cy="4114800"/>
          </a:xfrm>
        </p:spPr>
        <p:txBody>
          <a:bodyPr>
            <a:noAutofit/>
          </a:bodyPr>
          <a:lstStyle/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 smtClean="0"/>
              <a:t>West Harlem </a:t>
            </a:r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 smtClean="0"/>
              <a:t>Area: ~1 sq. mile</a:t>
            </a:r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 smtClean="0"/>
              <a:t>~9  Large Sites	        ~40 Medium sites </a:t>
            </a: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 smtClean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 smtClean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 smtClean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 smtClean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/>
              <a:t>Fiber optic connection from most sites</a:t>
            </a:r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 smtClean="0"/>
              <a:t>~200 Small nodes </a:t>
            </a:r>
          </a:p>
          <a:p>
            <a:pPr marL="574675" lvl="1" indent="-287338">
              <a:spcBef>
                <a:spcPts val="0"/>
              </a:spcBef>
              <a:spcAft>
                <a:spcPts val="200"/>
              </a:spcAft>
            </a:pPr>
            <a:r>
              <a:rPr lang="en-US" sz="1600" kern="0" dirty="0"/>
              <a:t>I</a:t>
            </a:r>
            <a:r>
              <a:rPr lang="en-US" sz="1600" kern="0" dirty="0" smtClean="0"/>
              <a:t>ncluding vehicular and hand-held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1800" kern="0" dirty="0" smtClean="0"/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1800" kern="0" dirty="0" smtClean="0"/>
          </a:p>
        </p:txBody>
      </p:sp>
      <p:pic>
        <p:nvPicPr>
          <p:cNvPr id="6" name="Picture 2" descr="C:\Users\Ray\Downloads\NYC Deployment Example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8600" y="735330"/>
            <a:ext cx="5053584" cy="2326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71725" y="2105025"/>
            <a:ext cx="1752600" cy="1314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114800" y="3181350"/>
            <a:ext cx="4572000" cy="12259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kern="0" dirty="0"/>
              <a:t>Fiber connection to NYU Data Center, </a:t>
            </a:r>
            <a:r>
              <a:rPr lang="en-US" kern="0" dirty="0" smtClean="0"/>
              <a:t>Rutgers</a:t>
            </a:r>
            <a:r>
              <a:rPr lang="en-US" kern="0" dirty="0"/>
              <a:t>, GENI/I2</a:t>
            </a:r>
          </a:p>
          <a:p>
            <a:pPr marL="285750" indent="-285750"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kern="0" dirty="0"/>
              <a:t>Interaction with smart community &amp; innovation initiatives (Gigabit center, etc.)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1885949"/>
            <a:ext cx="2336800" cy="175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66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uiExpand="1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COSMOS - Architecture and Technology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7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System Architecture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152400" y="895350"/>
            <a:ext cx="3733800" cy="3886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COSMOS architecture has been developed to realize ultra-high BW, low latency and tightly coupled edge computing</a:t>
            </a:r>
          </a:p>
          <a:p>
            <a:r>
              <a:rPr lang="en-US" sz="1800" dirty="0" smtClean="0"/>
              <a:t>Key design challenge: </a:t>
            </a:r>
            <a:r>
              <a:rPr lang="en-US" sz="1800" dirty="0" err="1" smtClean="0"/>
              <a:t>Gbps</a:t>
            </a:r>
            <a:r>
              <a:rPr lang="en-US" sz="1800" dirty="0" smtClean="0"/>
              <a:t> performance + full programmability at the radio level</a:t>
            </a:r>
          </a:p>
          <a:p>
            <a:r>
              <a:rPr lang="en-US" sz="1800" dirty="0" smtClean="0"/>
              <a:t>Developed a fully programmable multi-layered (i.e. radio, network and cloud) system architecture for flexible experimentation</a:t>
            </a:r>
          </a:p>
          <a:p>
            <a:endParaRPr lang="en-US" sz="1800" dirty="0"/>
          </a:p>
        </p:txBody>
      </p:sp>
      <p:pic>
        <p:nvPicPr>
          <p:cNvPr id="5" name="Picture 4" descr="C:\Users\Ray\Downloads\Figure1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0"/>
          <a:stretch/>
        </p:blipFill>
        <p:spPr bwMode="auto">
          <a:xfrm>
            <a:off x="3810000" y="1504950"/>
            <a:ext cx="5120640" cy="2497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65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3222</TotalTime>
  <Words>2026</Words>
  <Application>Microsoft Macintosh PowerPoint</Application>
  <PresentationFormat>On-screen Show (16:9)</PresentationFormat>
  <Paragraphs>338</Paragraphs>
  <Slides>33</Slides>
  <Notes>4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Bebas Neue</vt:lpstr>
      <vt:lpstr>Calibri</vt:lpstr>
      <vt:lpstr>Tahoma</vt:lpstr>
      <vt:lpstr>Wingdings</vt:lpstr>
      <vt:lpstr>Arial</vt:lpstr>
      <vt:lpstr>Office Theme</vt:lpstr>
      <vt:lpstr>COSMOS Project Overview May 2018</vt:lpstr>
      <vt:lpstr>Project Team</vt:lpstr>
      <vt:lpstr>Motivation</vt:lpstr>
      <vt:lpstr>Project Vision</vt:lpstr>
      <vt:lpstr>Project Vision</vt:lpstr>
      <vt:lpstr>Project Vision</vt:lpstr>
      <vt:lpstr>Planned Deployment</vt:lpstr>
      <vt:lpstr>COSMOS - Architecture and Technology</vt:lpstr>
      <vt:lpstr>System Architecture</vt:lpstr>
      <vt:lpstr>System Architecture</vt:lpstr>
      <vt:lpstr>Key Technologies - SDR</vt:lpstr>
      <vt:lpstr>Key Technologies -mmWave</vt:lpstr>
      <vt:lpstr>Key Technologies – Optical Net </vt:lpstr>
      <vt:lpstr>Key Technologies – SDN &amp; Cloud</vt:lpstr>
      <vt:lpstr>Key Technologies - OMF</vt:lpstr>
      <vt:lpstr>PowerPoint Presentation</vt:lpstr>
      <vt:lpstr>Experimental Research (2)</vt:lpstr>
      <vt:lpstr>Experimental Research (3)</vt:lpstr>
      <vt:lpstr>COSMOS - Deployment and Outreach</vt:lpstr>
      <vt:lpstr>Objective: Take it Outside</vt:lpstr>
      <vt:lpstr>Objective: Take it Outside</vt:lpstr>
      <vt:lpstr>PowerPoint Presentation</vt:lpstr>
      <vt:lpstr>PowerPoint Presentation</vt:lpstr>
      <vt:lpstr>COSMOS: Deployment</vt:lpstr>
      <vt:lpstr>Phase 0: NSF EAGER - Lighting Dark Fiber Ring in Harlem</vt:lpstr>
      <vt:lpstr>Planned Deployment</vt:lpstr>
      <vt:lpstr>Users and Mobile Devices (~200)</vt:lpstr>
      <vt:lpstr>Partnerships and Users</vt:lpstr>
      <vt:lpstr>Community Outreach</vt:lpstr>
      <vt:lpstr>K12 Education</vt:lpstr>
      <vt:lpstr>Testbed-based - Educational Labs </vt:lpstr>
      <vt:lpstr>Project Tasks &amp; Schedule</vt:lpstr>
      <vt:lpstr>Summary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COSMOS Video Outline</dc:title>
  <dc:creator>ray</dc:creator>
  <cp:lastModifiedBy>Gil Zussman</cp:lastModifiedBy>
  <cp:revision>174</cp:revision>
  <cp:lastPrinted>2017-11-10T21:31:40Z</cp:lastPrinted>
  <dcterms:created xsi:type="dcterms:W3CDTF">2017-11-06T21:31:58Z</dcterms:created>
  <dcterms:modified xsi:type="dcterms:W3CDTF">2018-05-04T17:32:35Z</dcterms:modified>
</cp:coreProperties>
</file>