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52" r:id="rId4"/>
    <p:sldId id="271" r:id="rId5"/>
    <p:sldId id="270" r:id="rId6"/>
    <p:sldId id="829" r:id="rId7"/>
    <p:sldId id="830" r:id="rId8"/>
    <p:sldId id="259" r:id="rId9"/>
    <p:sldId id="826" r:id="rId10"/>
    <p:sldId id="260" r:id="rId11"/>
    <p:sldId id="261" r:id="rId12"/>
    <p:sldId id="831" r:id="rId13"/>
    <p:sldId id="447" r:id="rId14"/>
    <p:sldId id="832" r:id="rId15"/>
    <p:sldId id="83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07"/>
  </p:normalViewPr>
  <p:slideViewPr>
    <p:cSldViewPr snapToGrid="0" snapToObjects="1">
      <p:cViewPr varScale="1">
        <p:scale>
          <a:sx n="101" d="100"/>
          <a:sy n="101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$/Mbps</c:v>
                </c:pt>
              </c:strCache>
            </c:strRef>
          </c:tx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1200</c:v>
                </c:pt>
                <c:pt idx="1">
                  <c:v>800</c:v>
                </c:pt>
                <c:pt idx="2">
                  <c:v>675</c:v>
                </c:pt>
                <c:pt idx="3">
                  <c:v>400</c:v>
                </c:pt>
                <c:pt idx="4">
                  <c:v>200</c:v>
                </c:pt>
                <c:pt idx="5">
                  <c:v>120</c:v>
                </c:pt>
                <c:pt idx="6">
                  <c:v>90</c:v>
                </c:pt>
                <c:pt idx="7">
                  <c:v>75</c:v>
                </c:pt>
                <c:pt idx="8">
                  <c:v>50</c:v>
                </c:pt>
                <c:pt idx="9">
                  <c:v>25</c:v>
                </c:pt>
                <c:pt idx="10">
                  <c:v>12</c:v>
                </c:pt>
                <c:pt idx="11">
                  <c:v>9</c:v>
                </c:pt>
                <c:pt idx="12">
                  <c:v>5</c:v>
                </c:pt>
                <c:pt idx="13">
                  <c:v>3.25</c:v>
                </c:pt>
                <c:pt idx="14">
                  <c:v>2.34</c:v>
                </c:pt>
                <c:pt idx="15">
                  <c:v>1.57</c:v>
                </c:pt>
                <c:pt idx="16">
                  <c:v>0.94</c:v>
                </c:pt>
                <c:pt idx="17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93-0847-829F-736631B95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9127712"/>
        <c:axId val="2029251312"/>
      </c:lineChart>
      <c:catAx>
        <c:axId val="205912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29251312"/>
        <c:crosses val="autoZero"/>
        <c:auto val="1"/>
        <c:lblAlgn val="ctr"/>
        <c:lblOffset val="100"/>
        <c:noMultiLvlLbl val="0"/>
      </c:catAx>
      <c:valAx>
        <c:axId val="2029251312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912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0386D-9E41-9849-A5EA-55CB08230845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ABCA8-AA2E-8D45-B82F-062A80487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2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F06E4-1E70-6448-B485-85C3438B8A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3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mondaynote.com</a:t>
            </a:r>
            <a:r>
              <a:rPr lang="en-US" dirty="0"/>
              <a:t>/verizon-no-we-cant-become-dumb-pipes-ddab2b41a2d8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F5A-C3EE-C34D-B063-A169D5C351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46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362F81F2-211A-2542-A4C8-D17C50621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2DC922-AA4D-EB4E-B98A-EE581FB5E69E}" type="slidenum">
              <a:rPr lang="en-US" altLang="en-US" sz="1300">
                <a:latin typeface="Times New Roman" panose="02020603050405020304" pitchFamily="18" charset="0"/>
              </a:rPr>
              <a:pPr/>
              <a:t>13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C38EC83-D91B-F24A-AD46-B209B96783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5977390-09B3-944B-AC11-75239294E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4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0E16-6188-B540-9A88-F1C78C2A8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777F7-177D-3546-8311-820BEDC38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FDDF9-9E97-CE43-A84F-677C1D26B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951E-848C-7248-B4F6-057033AE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80B5A-6CCF-0140-B52C-E55AA004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9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6ED2F-F7CA-CC44-90B9-3BBE5855B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1A50C-4EC4-9E45-9F8D-DCD0B2681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BAB0D-A825-5A4C-AA31-65BC9B58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61495-A84A-A544-9B5F-2EC127E3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5C432-97BA-D248-81F0-6E4172C0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7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407B98-2FA3-AD4D-AD13-18542C130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407E3-81FA-CF46-AD08-72D6ADC16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308A4-A754-5546-9D60-6324B4F4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06D26-FBE0-6748-A8CE-B1338790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8169-F447-5842-8484-71D441F9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9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026A-7C7D-484B-9E79-C062843B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EB570-5914-C842-AE8E-9F0CF27C7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F4CA-D3C2-6A4E-A202-7A7A4FD0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62AD4-BAF6-8044-B762-86665126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C6CB-6EA0-D844-A9DE-A5ADD76D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2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C7AA0-2138-B042-BF7C-9ACFC5BB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F506D-3C37-0041-B070-B144CB1D3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28C0F-D6E6-CE47-BC03-2F3C33A6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3E0D5-F05A-A44A-8CBB-17BFCF736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68D1-3AE0-D947-B278-8A00F3C0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3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7353-BEA2-0345-AD15-3E79B3AD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F8A08-6D60-4B47-94D5-0703D6655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0E175-5829-4842-A7EE-12BC2F4D1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D657C-CEB8-7844-B5FA-9831B6DA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D48E2-023B-AA41-99C2-86AFA240D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4451C-93E9-F841-8337-70A94C77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2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3C2F7-35F8-D242-8695-4D3F002E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96991-B067-674F-89E1-B84C4D46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779AB-D1E0-3347-B353-B1CA49BE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615DD-A1C2-AC4E-B52E-88791606F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644E0-D1A2-B74B-8566-7FE6BE508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C905B-BEA7-6540-8C90-0B0E67EA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3C89CD-3564-434D-9E3D-D32E46640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91ABF-739B-5245-97F4-C6934A03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1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87EA-562C-834A-A8FF-0F2A380A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00EE5-4616-514A-95C2-5B792E804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28E4E8-41E4-4B45-AAFD-19CC6BF1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91440-DD7E-AF43-8D18-BB84D03B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5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74CD4-B420-9A45-BF44-91579B33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C484F-BCDB-3246-B204-E4130E35A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6CC25-7268-A04A-8C80-23A214D9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383A-4A0F-F246-85AB-F25372DD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CB1C-411E-BE4A-A230-5D7D09E21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D917F-9AED-5645-B17D-499D649AD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A754B-E92E-CC4E-B7F3-CE79124F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778E8-7A79-4140-8F21-ED936676C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0EF39-4EA9-E24B-845C-BFE72A75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6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1EE8-808F-B140-BA34-2C981925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C38C4-73FC-4149-BE07-BCB036BE8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2EE3D-D56F-9B4A-85FA-F932FC1FF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8726F-3B3C-CF4D-82F5-17FCE917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200BB-CDDA-EE46-BBEC-D55B4937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D4C00-78B0-C34E-AFEE-229E9747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1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38BFB-3649-2340-9DD6-027290F3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46D02-D226-6642-B6F1-021704337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7B77B-2129-4141-B685-0E648E717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3F1E7-59C3-AA41-85B5-5FAF2E73476F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57632-58C2-684D-8B7E-50FFC654A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664AE-6299-FE40-A8CA-284017552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9596D-D4E8-E142-92EA-1D7BA27D4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9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0AF0-4F16-E649-AB71-4543E1E4D0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Possible, probable and perilous paths – the Internet in 25 years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7080BD-641F-4646-90A8-1B3549CDE1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dirty="0"/>
              <a:t>Columbia University</a:t>
            </a:r>
          </a:p>
        </p:txBody>
      </p:sp>
    </p:spTree>
    <p:extLst>
      <p:ext uri="{BB962C8B-B14F-4D97-AF65-F5344CB8AC3E}">
        <p14:creationId xmlns:p14="http://schemas.microsoft.com/office/powerpoint/2010/main" val="2391610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6F80-B62B-9544-88FA-C1F9C2F2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future has arrived — it’s just not evenly distributed yet.” (Gibson, 1992)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41D4F-EA91-334E-B6EB-13F69C6C5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594" y="1589087"/>
            <a:ext cx="6458472" cy="5110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55B75B-BA1E-9D42-8FEB-CA646199AE88}"/>
              </a:ext>
            </a:extLst>
          </p:cNvPr>
          <p:cNvSpPr txBox="1"/>
          <p:nvPr/>
        </p:nvSpPr>
        <p:spPr>
          <a:xfrm>
            <a:off x="838200" y="1690688"/>
            <a:ext cx="2667269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IPng</a:t>
            </a:r>
            <a:r>
              <a:rPr lang="en-US" dirty="0"/>
              <a:t> WG: July 1994</a:t>
            </a:r>
          </a:p>
          <a:p>
            <a:r>
              <a:rPr lang="en-US" dirty="0"/>
              <a:t>RFC 2460: December 1998</a:t>
            </a:r>
          </a:p>
        </p:txBody>
      </p:sp>
    </p:spTree>
    <p:extLst>
      <p:ext uri="{BB962C8B-B14F-4D97-AF65-F5344CB8AC3E}">
        <p14:creationId xmlns:p14="http://schemas.microsoft.com/office/powerpoint/2010/main" val="4186073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networks for 20 years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50" y="1449388"/>
            <a:ext cx="7330175" cy="3977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E4FAA7-995A-ED49-A782-527F60730864}"/>
              </a:ext>
            </a:extLst>
          </p:cNvPr>
          <p:cNvSpPr txBox="1"/>
          <p:nvPr/>
        </p:nvSpPr>
        <p:spPr>
          <a:xfrm>
            <a:off x="8202225" y="2030528"/>
            <a:ext cx="3559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years per G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get your 7G proposals ready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ever smaller differences to Wi-Fi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1790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Generational surprises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38200" y="1558434"/>
          <a:ext cx="10657112" cy="403289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63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1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6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395">
                <a:tc>
                  <a:txBody>
                    <a:bodyPr/>
                    <a:lstStyle/>
                    <a:p>
                      <a:r>
                        <a:rPr lang="en-US" sz="2400" dirty="0"/>
                        <a:t>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Expectation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Surprise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Cost</a:t>
                      </a:r>
                      <a:r>
                        <a:rPr lang="en-US" sz="2400" baseline="0" dirty="0"/>
                        <a:t> per GB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919">
                <a:tc>
                  <a:txBody>
                    <a:bodyPr/>
                    <a:lstStyle/>
                    <a:p>
                      <a:r>
                        <a:rPr lang="en-US" sz="2400" b="1" dirty="0"/>
                        <a:t>0G</a:t>
                      </a:r>
                      <a:r>
                        <a:rPr lang="en-US" sz="2400" baseline="0" dirty="0"/>
                        <a:t> (landline)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fax &amp; modem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395">
                <a:tc>
                  <a:txBody>
                    <a:bodyPr/>
                    <a:lstStyle/>
                    <a:p>
                      <a:r>
                        <a:rPr lang="en-US" sz="2400" dirty="0"/>
                        <a:t>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corporate</a:t>
                      </a:r>
                      <a:r>
                        <a:rPr lang="en-US" sz="2400" baseline="0" dirty="0"/>
                        <a:t> limousine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eavesdropping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395">
                <a:tc>
                  <a:txBody>
                    <a:bodyPr/>
                    <a:lstStyle/>
                    <a:p>
                      <a:r>
                        <a:rPr lang="en-US" sz="2400" b="1" dirty="0"/>
                        <a:t>2G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better</a:t>
                      </a:r>
                      <a:r>
                        <a:rPr lang="en-US" sz="2400" baseline="0" dirty="0"/>
                        <a:t> voice quality (“digital!”)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395">
                <a:tc>
                  <a:txBody>
                    <a:bodyPr/>
                    <a:lstStyle/>
                    <a:p>
                      <a:r>
                        <a:rPr lang="en-US" sz="2400" dirty="0"/>
                        <a:t>3G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974">
                <a:tc>
                  <a:txBody>
                    <a:bodyPr/>
                    <a:lstStyle/>
                    <a:p>
                      <a:r>
                        <a:rPr lang="en-US" sz="2400" b="1" dirty="0"/>
                        <a:t>4G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YouTube,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WhatsApp</a:t>
                      </a:r>
                      <a:r>
                        <a:rPr lang="en-US" sz="2400" baseline="0" dirty="0"/>
                        <a:t>,</a:t>
                      </a:r>
                    </a:p>
                    <a:p>
                      <a:r>
                        <a:rPr lang="en-US" sz="2400" baseline="0" dirty="0"/>
                        <a:t>notifications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395">
                <a:tc>
                  <a:txBody>
                    <a:bodyPr/>
                    <a:lstStyle/>
                    <a:p>
                      <a:r>
                        <a:rPr lang="en-US" sz="2400" dirty="0"/>
                        <a:t>5G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IoT (low latency)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66278" y="6033184"/>
            <a:ext cx="54594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underestimated cost and fixed-equivalence as drivers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are the even generations the successful ones?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6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7733E58E-5694-9447-85F2-38EE05ABDF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79588" y="165101"/>
            <a:ext cx="8096250" cy="650875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Internet structure: network of networks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9092" name="Picture 76" descr="underline_base">
            <a:extLst>
              <a:ext uri="{FF2B5EF4-FFF2-40B4-BE49-F238E27FC236}">
                <a16:creationId xmlns:a16="http://schemas.microsoft.com/office/drawing/2014/main" id="{29863C4D-1017-1948-9169-85F9C93905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6" y="674689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Slide Number Placeholder 3">
            <a:extLst>
              <a:ext uri="{FF2B5EF4-FFF2-40B4-BE49-F238E27FC236}">
                <a16:creationId xmlns:a16="http://schemas.microsoft.com/office/drawing/2014/main" id="{BED43A7B-8971-0849-9C71-EEFA6B9B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Tahoma" panose="020B0604030504040204" pitchFamily="34" charset="0"/>
              </a:rPr>
              <a:t>1-</a:t>
            </a:r>
            <a:fld id="{9D9BB767-9088-4744-A431-0545B122CBFA}" type="slidenum">
              <a:rPr lang="en-US" altLang="en-US" sz="1200">
                <a:latin typeface="Tahoma" panose="020B0604030504040204" pitchFamily="34" charset="0"/>
              </a:rPr>
              <a:pPr/>
              <a:t>13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985DBB0-B927-1649-AB5E-D2D758F5A177}"/>
              </a:ext>
            </a:extLst>
          </p:cNvPr>
          <p:cNvSpPr/>
          <p:nvPr/>
        </p:nvSpPr>
        <p:spPr bwMode="auto">
          <a:xfrm>
            <a:off x="3713164" y="2486025"/>
            <a:ext cx="649287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CC60D19-AFD6-6240-A176-7AC4C52453CF}"/>
              </a:ext>
            </a:extLst>
          </p:cNvPr>
          <p:cNvSpPr/>
          <p:nvPr/>
        </p:nvSpPr>
        <p:spPr bwMode="auto">
          <a:xfrm>
            <a:off x="6553200" y="24098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C67F3F0-EB08-5945-937B-C5E50FCA76D2}"/>
              </a:ext>
            </a:extLst>
          </p:cNvPr>
          <p:cNvCxnSpPr>
            <a:endCxn id="89131" idx="0"/>
          </p:cNvCxnSpPr>
          <p:nvPr/>
        </p:nvCxnSpPr>
        <p:spPr bwMode="auto">
          <a:xfrm rot="5400000">
            <a:off x="1973263" y="3055938"/>
            <a:ext cx="2362200" cy="307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A2A134C-9AA0-2845-82FB-BD016F4F1EF7}"/>
              </a:ext>
            </a:extLst>
          </p:cNvPr>
          <p:cNvCxnSpPr>
            <a:stCxn id="89128" idx="4"/>
          </p:cNvCxnSpPr>
          <p:nvPr/>
        </p:nvCxnSpPr>
        <p:spPr bwMode="auto">
          <a:xfrm rot="5400000">
            <a:off x="4727576" y="4089401"/>
            <a:ext cx="504825" cy="98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D762324-E5DB-1F4D-A770-BB821080743B}"/>
              </a:ext>
            </a:extLst>
          </p:cNvPr>
          <p:cNvCxnSpPr>
            <a:stCxn id="89128" idx="3"/>
          </p:cNvCxnSpPr>
          <p:nvPr/>
        </p:nvCxnSpPr>
        <p:spPr bwMode="auto">
          <a:xfrm rot="5400000">
            <a:off x="3873501" y="3935413"/>
            <a:ext cx="620712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CD70C1F-E144-224B-8606-146CAD7370DC}"/>
              </a:ext>
            </a:extLst>
          </p:cNvPr>
          <p:cNvCxnSpPr/>
          <p:nvPr/>
        </p:nvCxnSpPr>
        <p:spPr bwMode="auto">
          <a:xfrm rot="16200000" flipH="1">
            <a:off x="2381250" y="3117850"/>
            <a:ext cx="2438400" cy="260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D983367-1BA5-D74B-B02B-F67468523293}"/>
              </a:ext>
            </a:extLst>
          </p:cNvPr>
          <p:cNvCxnSpPr>
            <a:stCxn id="79" idx="2"/>
          </p:cNvCxnSpPr>
          <p:nvPr/>
        </p:nvCxnSpPr>
        <p:spPr bwMode="auto">
          <a:xfrm rot="5400000">
            <a:off x="2913857" y="3418682"/>
            <a:ext cx="1600200" cy="649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0115D807-70C4-1142-B648-5EF586A05FEB}"/>
              </a:ext>
            </a:extLst>
          </p:cNvPr>
          <p:cNvSpPr/>
          <p:nvPr/>
        </p:nvSpPr>
        <p:spPr bwMode="auto">
          <a:xfrm>
            <a:off x="9229725" y="24860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00DD768-7744-574F-8407-75541AFB76AD}"/>
              </a:ext>
            </a:extLst>
          </p:cNvPr>
          <p:cNvCxnSpPr>
            <a:endCxn id="89134" idx="0"/>
          </p:cNvCxnSpPr>
          <p:nvPr/>
        </p:nvCxnSpPr>
        <p:spPr bwMode="auto">
          <a:xfrm>
            <a:off x="5497514" y="3857625"/>
            <a:ext cx="42227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B2053DC-0B72-5143-9BE8-7F03F1C2A669}"/>
              </a:ext>
            </a:extLst>
          </p:cNvPr>
          <p:cNvCxnSpPr>
            <a:stCxn id="89129" idx="2"/>
            <a:endCxn id="89128" idx="6"/>
          </p:cNvCxnSpPr>
          <p:nvPr/>
        </p:nvCxnSpPr>
        <p:spPr bwMode="auto">
          <a:xfrm rot="10800000">
            <a:off x="6021388" y="3490913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A4087B6-391E-6A4F-B546-132EA0FB2C65}"/>
              </a:ext>
            </a:extLst>
          </p:cNvPr>
          <p:cNvCxnSpPr/>
          <p:nvPr/>
        </p:nvCxnSpPr>
        <p:spPr bwMode="auto">
          <a:xfrm rot="5400000">
            <a:off x="6711951" y="3946526"/>
            <a:ext cx="620713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C7371D7-B445-5B4A-8B59-B2C6A0D02C08}"/>
              </a:ext>
            </a:extLst>
          </p:cNvPr>
          <p:cNvCxnSpPr/>
          <p:nvPr/>
        </p:nvCxnSpPr>
        <p:spPr bwMode="auto">
          <a:xfrm rot="16200000" flipH="1">
            <a:off x="7456488" y="4089401"/>
            <a:ext cx="544513" cy="8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B5130A1-7613-1741-B5C3-A461460B2A78}"/>
              </a:ext>
            </a:extLst>
          </p:cNvPr>
          <p:cNvCxnSpPr>
            <a:stCxn id="89129" idx="5"/>
          </p:cNvCxnSpPr>
          <p:nvPr/>
        </p:nvCxnSpPr>
        <p:spPr bwMode="auto">
          <a:xfrm>
            <a:off x="8245475" y="3770314"/>
            <a:ext cx="412750" cy="714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C40BE06-9FDA-1441-8201-D1DF32CA9D7A}"/>
              </a:ext>
            </a:extLst>
          </p:cNvPr>
          <p:cNvCxnSpPr>
            <a:stCxn id="89127" idx="4"/>
            <a:endCxn id="89136" idx="7"/>
          </p:cNvCxnSpPr>
          <p:nvPr/>
        </p:nvCxnSpPr>
        <p:spPr bwMode="auto">
          <a:xfrm>
            <a:off x="8499476" y="2105026"/>
            <a:ext cx="639763" cy="2378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A8E6C25-0C1C-A149-B54C-4184F2BFA819}"/>
              </a:ext>
            </a:extLst>
          </p:cNvPr>
          <p:cNvCxnSpPr/>
          <p:nvPr/>
        </p:nvCxnSpPr>
        <p:spPr bwMode="auto">
          <a:xfrm rot="10800000">
            <a:off x="4605338" y="1647825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6EC83AE-419E-0444-AA61-86A488C8AB43}"/>
              </a:ext>
            </a:extLst>
          </p:cNvPr>
          <p:cNvCxnSpPr/>
          <p:nvPr/>
        </p:nvCxnSpPr>
        <p:spPr bwMode="auto">
          <a:xfrm rot="10800000">
            <a:off x="6958014" y="1647825"/>
            <a:ext cx="530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97">
            <a:extLst>
              <a:ext uri="{FF2B5EF4-FFF2-40B4-BE49-F238E27FC236}">
                <a16:creationId xmlns:a16="http://schemas.microsoft.com/office/drawing/2014/main" id="{72E05E71-27A4-D14D-8D36-15EEDA90FB1A}"/>
              </a:ext>
            </a:extLst>
          </p:cNvPr>
          <p:cNvSpPr/>
          <p:nvPr/>
        </p:nvSpPr>
        <p:spPr bwMode="auto">
          <a:xfrm>
            <a:off x="3713164" y="1038225"/>
            <a:ext cx="4460875" cy="457200"/>
          </a:xfrm>
          <a:prstGeom prst="arc">
            <a:avLst>
              <a:gd name="adj1" fmla="val 1068187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3F028E3-F6DC-AA4E-8E86-350CB03997AF}"/>
              </a:ext>
            </a:extLst>
          </p:cNvPr>
          <p:cNvCxnSpPr/>
          <p:nvPr/>
        </p:nvCxnSpPr>
        <p:spPr bwMode="auto">
          <a:xfrm rot="16200000" flipH="1">
            <a:off x="8881269" y="2056606"/>
            <a:ext cx="533400" cy="325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00EAFF4-ED00-7D43-961B-7A4B493FAD5F}"/>
              </a:ext>
            </a:extLst>
          </p:cNvPr>
          <p:cNvCxnSpPr>
            <a:endCxn id="79" idx="0"/>
          </p:cNvCxnSpPr>
          <p:nvPr/>
        </p:nvCxnSpPr>
        <p:spPr bwMode="auto">
          <a:xfrm rot="16200000" flipH="1">
            <a:off x="3687763" y="2135188"/>
            <a:ext cx="457200" cy="244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8C9907B-D7BD-8C45-94AC-A73EC39188B4}"/>
              </a:ext>
            </a:extLst>
          </p:cNvPr>
          <p:cNvCxnSpPr/>
          <p:nvPr/>
        </p:nvCxnSpPr>
        <p:spPr bwMode="auto">
          <a:xfrm rot="16200000" flipH="1">
            <a:off x="4255294" y="2897981"/>
            <a:ext cx="457200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7706733-3934-1F45-A43A-1161158E6760}"/>
              </a:ext>
            </a:extLst>
          </p:cNvPr>
          <p:cNvCxnSpPr/>
          <p:nvPr/>
        </p:nvCxnSpPr>
        <p:spPr bwMode="auto">
          <a:xfrm rot="10800000" flipV="1">
            <a:off x="4362450" y="1876426"/>
            <a:ext cx="3163888" cy="773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FA5C935-F9CD-814D-98E7-3135C5A70C24}"/>
              </a:ext>
            </a:extLst>
          </p:cNvPr>
          <p:cNvCxnSpPr/>
          <p:nvPr/>
        </p:nvCxnSpPr>
        <p:spPr bwMode="auto">
          <a:xfrm rot="16200000" flipH="1">
            <a:off x="6421438" y="2078038"/>
            <a:ext cx="504825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9FEDAE6-9793-DA44-BAAB-091BD6AF2D93}"/>
              </a:ext>
            </a:extLst>
          </p:cNvPr>
          <p:cNvCxnSpPr/>
          <p:nvPr/>
        </p:nvCxnSpPr>
        <p:spPr bwMode="auto">
          <a:xfrm rot="5400000">
            <a:off x="5007769" y="2518569"/>
            <a:ext cx="1143000" cy="163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61AB808-5D6D-1940-BB33-0035201C857E}"/>
              </a:ext>
            </a:extLst>
          </p:cNvPr>
          <p:cNvCxnSpPr/>
          <p:nvPr/>
        </p:nvCxnSpPr>
        <p:spPr bwMode="auto">
          <a:xfrm rot="16200000" flipH="1">
            <a:off x="6886576" y="2938463"/>
            <a:ext cx="304800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F4CC8A0-0E02-484E-92C0-41E7039E5048}"/>
              </a:ext>
            </a:extLst>
          </p:cNvPr>
          <p:cNvCxnSpPr/>
          <p:nvPr/>
        </p:nvCxnSpPr>
        <p:spPr bwMode="auto">
          <a:xfrm rot="10800000" flipV="1">
            <a:off x="5741988" y="2790826"/>
            <a:ext cx="811212" cy="544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826A380-06E7-6647-8833-C6212016F082}"/>
              </a:ext>
            </a:extLst>
          </p:cNvPr>
          <p:cNvCxnSpPr>
            <a:stCxn id="89125" idx="5"/>
          </p:cNvCxnSpPr>
          <p:nvPr/>
        </p:nvCxnSpPr>
        <p:spPr bwMode="auto">
          <a:xfrm rot="16200000" flipH="1">
            <a:off x="4758532" y="1535907"/>
            <a:ext cx="1470025" cy="2281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A1CD4AA-E18B-FE49-934E-F00BD3DC1F5F}"/>
              </a:ext>
            </a:extLst>
          </p:cNvPr>
          <p:cNvCxnSpPr>
            <a:stCxn id="89" idx="2"/>
          </p:cNvCxnSpPr>
          <p:nvPr/>
        </p:nvCxnSpPr>
        <p:spPr bwMode="auto">
          <a:xfrm rot="16200000" flipH="1">
            <a:off x="8945563" y="3551238"/>
            <a:ext cx="1458913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75BEB77-20A9-E346-8ACA-4CE2FADEF665}"/>
              </a:ext>
            </a:extLst>
          </p:cNvPr>
          <p:cNvCxnSpPr/>
          <p:nvPr/>
        </p:nvCxnSpPr>
        <p:spPr bwMode="auto">
          <a:xfrm rot="5400000">
            <a:off x="7934326" y="3101976"/>
            <a:ext cx="1535113" cy="1217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6EED6DA-0690-E04C-96BC-2A8303F82BCC}"/>
              </a:ext>
            </a:extLst>
          </p:cNvPr>
          <p:cNvCxnSpPr>
            <a:stCxn id="89" idx="1"/>
          </p:cNvCxnSpPr>
          <p:nvPr/>
        </p:nvCxnSpPr>
        <p:spPr bwMode="auto">
          <a:xfrm rot="10800000" flipV="1">
            <a:off x="7931151" y="2714626"/>
            <a:ext cx="1298575" cy="468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FC8E3FD-F38B-4448-A1D5-0B85AADD9C24}"/>
              </a:ext>
            </a:extLst>
          </p:cNvPr>
          <p:cNvCxnSpPr>
            <a:endCxn id="80" idx="3"/>
          </p:cNvCxnSpPr>
          <p:nvPr/>
        </p:nvCxnSpPr>
        <p:spPr bwMode="auto">
          <a:xfrm rot="10800000" flipV="1">
            <a:off x="7200901" y="2028825"/>
            <a:ext cx="8302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589E0E5-9D0E-1446-996E-5638C9208AC5}"/>
              </a:ext>
            </a:extLst>
          </p:cNvPr>
          <p:cNvCxnSpPr/>
          <p:nvPr/>
        </p:nvCxnSpPr>
        <p:spPr bwMode="auto">
          <a:xfrm>
            <a:off x="6821489" y="1884363"/>
            <a:ext cx="2433637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25" name="Oval 34">
            <a:extLst>
              <a:ext uri="{FF2B5EF4-FFF2-40B4-BE49-F238E27FC236}">
                <a16:creationId xmlns:a16="http://schemas.microsoft.com/office/drawing/2014/main" id="{0DE25B56-66B4-9646-90B5-8D3C75619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4" y="1266826"/>
            <a:ext cx="198437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6" name="Oval 34">
            <a:extLst>
              <a:ext uri="{FF2B5EF4-FFF2-40B4-BE49-F238E27FC236}">
                <a16:creationId xmlns:a16="http://schemas.microsoft.com/office/drawing/2014/main" id="{AA1CB589-1846-1C42-960C-8A56FE4F2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739" y="1266826"/>
            <a:ext cx="1982787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7" name="Oval 34">
            <a:extLst>
              <a:ext uri="{FF2B5EF4-FFF2-40B4-BE49-F238E27FC236}">
                <a16:creationId xmlns:a16="http://schemas.microsoft.com/office/drawing/2014/main" id="{4A4C9BDC-0BDA-5342-A151-648E2E393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1266825"/>
            <a:ext cx="2108200" cy="838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Google</a:t>
            </a:r>
            <a:endParaRPr lang="en-US" altLang="en-US"/>
          </a:p>
        </p:txBody>
      </p:sp>
      <p:sp>
        <p:nvSpPr>
          <p:cNvPr id="89128" name="Oval 33">
            <a:extLst>
              <a:ext uri="{FF2B5EF4-FFF2-40B4-BE49-F238E27FC236}">
                <a16:creationId xmlns:a16="http://schemas.microsoft.com/office/drawing/2014/main" id="{BB74A8E7-B28C-A048-8B85-7743B2FEE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095626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808080"/>
                </a:solidFill>
              </a:rPr>
              <a:t>Regional ISP</a:t>
            </a:r>
          </a:p>
        </p:txBody>
      </p:sp>
      <p:sp>
        <p:nvSpPr>
          <p:cNvPr id="89129" name="Oval 33">
            <a:extLst>
              <a:ext uri="{FF2B5EF4-FFF2-40B4-BE49-F238E27FC236}">
                <a16:creationId xmlns:a16="http://schemas.microsoft.com/office/drawing/2014/main" id="{000E1F50-DEAA-7E4E-A15F-402495D6B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095626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808080"/>
                </a:solidFill>
              </a:rPr>
              <a:t>Regional ISP</a:t>
            </a:r>
          </a:p>
        </p:txBody>
      </p:sp>
      <p:sp>
        <p:nvSpPr>
          <p:cNvPr id="89130" name="Oval 76">
            <a:extLst>
              <a:ext uri="{FF2B5EF4-FFF2-40B4-BE49-F238E27FC236}">
                <a16:creationId xmlns:a16="http://schemas.microsoft.com/office/drawing/2014/main" id="{CA96BFA4-08E4-DA43-818D-D5DC236A3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1" name="Oval 76">
            <a:extLst>
              <a:ext uri="{FF2B5EF4-FFF2-40B4-BE49-F238E27FC236}">
                <a16:creationId xmlns:a16="http://schemas.microsoft.com/office/drawing/2014/main" id="{6DF86D84-8CBD-B44F-BFFD-4BC20BB33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2" name="Oval 76">
            <a:extLst>
              <a:ext uri="{FF2B5EF4-FFF2-40B4-BE49-F238E27FC236}">
                <a16:creationId xmlns:a16="http://schemas.microsoft.com/office/drawing/2014/main" id="{C9B1E01D-345D-2641-A64B-3232F06C0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3" name="Oval 76">
            <a:extLst>
              <a:ext uri="{FF2B5EF4-FFF2-40B4-BE49-F238E27FC236}">
                <a16:creationId xmlns:a16="http://schemas.microsoft.com/office/drawing/2014/main" id="{923EBACC-0F58-6F4B-B3D0-9780BB3CE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0" y="4391026"/>
            <a:ext cx="846138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4" name="Oval 76">
            <a:extLst>
              <a:ext uri="{FF2B5EF4-FFF2-40B4-BE49-F238E27FC236}">
                <a16:creationId xmlns:a16="http://schemas.microsoft.com/office/drawing/2014/main" id="{6704036A-CE8C-FD4E-9397-D8F1E8727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514" y="4391026"/>
            <a:ext cx="846137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5" name="Oval 76">
            <a:extLst>
              <a:ext uri="{FF2B5EF4-FFF2-40B4-BE49-F238E27FC236}">
                <a16:creationId xmlns:a16="http://schemas.microsoft.com/office/drawing/2014/main" id="{D5525F41-37C2-9E44-819A-C6032202A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5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6" name="Oval 76">
            <a:extLst>
              <a:ext uri="{FF2B5EF4-FFF2-40B4-BE49-F238E27FC236}">
                <a16:creationId xmlns:a16="http://schemas.microsoft.com/office/drawing/2014/main" id="{EFFD3C61-B71D-8045-AE14-51B4ECF41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513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7" name="Oval 76">
            <a:extLst>
              <a:ext uri="{FF2B5EF4-FFF2-40B4-BE49-F238E27FC236}">
                <a16:creationId xmlns:a16="http://schemas.microsoft.com/office/drawing/2014/main" id="{8B7A10F0-1D3E-CC48-95C8-409B4D0A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1650" y="4391026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4121-5D14-2140-9D87-FD965CD743DD}"/>
              </a:ext>
            </a:extLst>
          </p:cNvPr>
          <p:cNvSpPr txBox="1"/>
          <p:nvPr/>
        </p:nvSpPr>
        <p:spPr>
          <a:xfrm>
            <a:off x="10120313" y="1224260"/>
            <a:ext cx="195739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 longer good</a:t>
            </a:r>
          </a:p>
          <a:p>
            <a:r>
              <a:rPr lang="en-US" dirty="0"/>
              <a:t>representation of </a:t>
            </a:r>
          </a:p>
          <a:p>
            <a:r>
              <a:rPr lang="en-US" dirty="0"/>
              <a:t>revenue structure 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9A2ACAF4-F702-9348-B6CB-9A07472D25B7}"/>
              </a:ext>
            </a:extLst>
          </p:cNvPr>
          <p:cNvSpPr/>
          <p:nvPr/>
        </p:nvSpPr>
        <p:spPr>
          <a:xfrm>
            <a:off x="711203" y="1495424"/>
            <a:ext cx="733422" cy="39675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traditional money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1A627-7AA1-394B-9A12-EE381B84E8CC}"/>
              </a:ext>
            </a:extLst>
          </p:cNvPr>
          <p:cNvSpPr txBox="1"/>
          <p:nvPr/>
        </p:nvSpPr>
        <p:spPr>
          <a:xfrm>
            <a:off x="10248839" y="3026041"/>
            <a:ext cx="1943161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large eyeball</a:t>
            </a:r>
          </a:p>
          <a:p>
            <a:r>
              <a:rPr lang="en-US" dirty="0"/>
              <a:t>ISPs may charge</a:t>
            </a:r>
          </a:p>
          <a:p>
            <a:r>
              <a:rPr lang="en-US" dirty="0"/>
              <a:t>long-haul and CDN</a:t>
            </a:r>
          </a:p>
          <a:p>
            <a:r>
              <a:rPr lang="en-US" dirty="0"/>
              <a:t>for access</a:t>
            </a:r>
          </a:p>
        </p:txBody>
      </p:sp>
    </p:spTree>
    <p:extLst>
      <p:ext uri="{BB962C8B-B14F-4D97-AF65-F5344CB8AC3E}">
        <p14:creationId xmlns:p14="http://schemas.microsoft.com/office/powerpoint/2010/main" val="240506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03A89-C2BD-D84D-B3B4-5A1445876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2043: largely invisible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437A464D-AF45-2A46-AA53-AA9F2D46F6F2}"/>
              </a:ext>
            </a:extLst>
          </p:cNvPr>
          <p:cNvSpPr/>
          <p:nvPr/>
        </p:nvSpPr>
        <p:spPr>
          <a:xfrm>
            <a:off x="3670300" y="2273300"/>
            <a:ext cx="3060700" cy="1701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Google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127AB913-1893-7344-8F21-ACD020C68F79}"/>
              </a:ext>
            </a:extLst>
          </p:cNvPr>
          <p:cNvSpPr/>
          <p:nvPr/>
        </p:nvSpPr>
        <p:spPr>
          <a:xfrm>
            <a:off x="6946900" y="2146300"/>
            <a:ext cx="3060700" cy="1701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Amazon +</a:t>
            </a:r>
          </a:p>
          <a:p>
            <a:pPr algn="ctr"/>
            <a:r>
              <a:rPr lang="en-US" dirty="0"/>
              <a:t>FB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AD2CDA8-EC71-0144-A274-7BA3A39DD201}"/>
              </a:ext>
            </a:extLst>
          </p:cNvPr>
          <p:cNvSpPr/>
          <p:nvPr/>
        </p:nvSpPr>
        <p:spPr>
          <a:xfrm>
            <a:off x="10223500" y="2819400"/>
            <a:ext cx="977900" cy="787400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Internet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90952BD-4447-3643-817E-6B6CA73FF058}"/>
              </a:ext>
            </a:extLst>
          </p:cNvPr>
          <p:cNvSpPr/>
          <p:nvPr/>
        </p:nvSpPr>
        <p:spPr>
          <a:xfrm>
            <a:off x="393700" y="2324100"/>
            <a:ext cx="3060700" cy="1701800"/>
          </a:xfrm>
          <a:prstGeom prst="cloud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China +</a:t>
            </a:r>
          </a:p>
          <a:p>
            <a:pPr algn="ctr"/>
            <a:r>
              <a:rPr lang="en-US" dirty="0"/>
              <a:t>Russia +</a:t>
            </a:r>
          </a:p>
          <a:p>
            <a:pPr algn="ctr"/>
            <a:r>
              <a:rPr lang="en-US" sz="1600" dirty="0"/>
              <a:t>illiberal democracies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9D61E7-AA13-384D-9380-AB1F1244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5194300"/>
            <a:ext cx="1053269" cy="110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14871A-512C-764B-A309-53E4F491D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17" y="4910097"/>
            <a:ext cx="1225883" cy="138910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609E31-FB7D-3747-A2D0-4FB8D8F728BB}"/>
              </a:ext>
            </a:extLst>
          </p:cNvPr>
          <p:cNvCxnSpPr>
            <a:cxnSpLocks/>
          </p:cNvCxnSpPr>
          <p:nvPr/>
        </p:nvCxnSpPr>
        <p:spPr>
          <a:xfrm flipV="1">
            <a:off x="4039203" y="3750031"/>
            <a:ext cx="3608435" cy="137362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5B1D3B-ADC0-5A49-84F9-44E22ACAAD4D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5947663" y="3846288"/>
            <a:ext cx="2529587" cy="132102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82FA38-6A2A-CF42-B6E4-2B1745EE9382}"/>
              </a:ext>
            </a:extLst>
          </p:cNvPr>
          <p:cNvCxnSpPr>
            <a:cxnSpLocks/>
          </p:cNvCxnSpPr>
          <p:nvPr/>
        </p:nvCxnSpPr>
        <p:spPr>
          <a:xfrm flipV="1">
            <a:off x="4039203" y="4058294"/>
            <a:ext cx="1046099" cy="966323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0E947E-65C6-154F-BF84-54EFC652153F}"/>
              </a:ext>
            </a:extLst>
          </p:cNvPr>
          <p:cNvCxnSpPr>
            <a:cxnSpLocks/>
          </p:cNvCxnSpPr>
          <p:nvPr/>
        </p:nvCxnSpPr>
        <p:spPr>
          <a:xfrm flipH="1" flipV="1">
            <a:off x="5311948" y="4131324"/>
            <a:ext cx="531472" cy="905774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62857C-6D27-F54C-A999-3605EDDAD613}"/>
              </a:ext>
            </a:extLst>
          </p:cNvPr>
          <p:cNvCxnSpPr>
            <a:cxnSpLocks/>
          </p:cNvCxnSpPr>
          <p:nvPr/>
        </p:nvCxnSpPr>
        <p:spPr>
          <a:xfrm flipV="1">
            <a:off x="6993762" y="3606800"/>
            <a:ext cx="3229738" cy="179167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009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4919-6FF8-4746-83B4-296FA4A8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not done yet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BCF5A-2EE4-FD4D-800D-BE6232CB4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Internet = electricity or Bahn: only discussed if unreliable</a:t>
            </a:r>
          </a:p>
          <a:p>
            <a:r>
              <a:rPr lang="en-US" dirty="0"/>
              <a:t>Limited increase in user-visible speeds – variable, instead of fixed</a:t>
            </a:r>
          </a:p>
          <a:p>
            <a:r>
              <a:rPr lang="en-US" dirty="0"/>
              <a:t>Finally self-managing networks?</a:t>
            </a:r>
          </a:p>
          <a:p>
            <a:pPr lvl="1"/>
            <a:r>
              <a:rPr lang="en-US" dirty="0"/>
              <a:t>but ping + reboot have survived 40 years… </a:t>
            </a:r>
          </a:p>
          <a:p>
            <a:r>
              <a:rPr lang="en-US" dirty="0"/>
              <a:t>End of Moore’s Law </a:t>
            </a:r>
            <a:r>
              <a:rPr lang="en-US" dirty="0">
                <a:sym typeface="Wingdings" pitchFamily="2" charset="2"/>
              </a:rPr>
              <a:t> specialized hardware for most functions</a:t>
            </a:r>
            <a:endParaRPr lang="en-US" dirty="0"/>
          </a:p>
          <a:p>
            <a:r>
              <a:rPr lang="en-US" dirty="0"/>
              <a:t>Increasing system and component complexity </a:t>
            </a:r>
            <a:r>
              <a:rPr lang="en-US" dirty="0">
                <a:sym typeface="Wingdings" pitchFamily="2" charset="2"/>
              </a:rPr>
              <a:t> ever harder for researchers to contribute (except measure)</a:t>
            </a:r>
            <a:endParaRPr lang="en-US" dirty="0"/>
          </a:p>
          <a:p>
            <a:r>
              <a:rPr lang="en-US" dirty="0"/>
              <a:t>New upper-layer services: P2P storage </a:t>
            </a:r>
            <a:r>
              <a:rPr lang="en-US" dirty="0">
                <a:sym typeface="Wingdings" pitchFamily="2" charset="2"/>
              </a:rPr>
              <a:t> block chain  ?</a:t>
            </a:r>
          </a:p>
          <a:p>
            <a:r>
              <a:rPr lang="en-US" dirty="0">
                <a:sym typeface="Wingdings" pitchFamily="2" charset="2"/>
              </a:rPr>
              <a:t>Data privacy (data minimization)  data usage protections (hopefully) – data fiduciary</a:t>
            </a:r>
          </a:p>
          <a:p>
            <a:r>
              <a:rPr lang="en-US" dirty="0">
                <a:sym typeface="Wingdings" pitchFamily="2" charset="2"/>
              </a:rPr>
              <a:t>Networks as enablers for everything, not necessarily as object itself</a:t>
            </a:r>
          </a:p>
          <a:p>
            <a:r>
              <a:rPr lang="en-US" dirty="0">
                <a:sym typeface="Wingdings" pitchFamily="2" charset="2"/>
              </a:rPr>
              <a:t>One of the most powerful amplification tools, but </a:t>
            </a:r>
            <a:r>
              <a:rPr lang="en-US">
                <a:sym typeface="Wingdings" pitchFamily="2" charset="2"/>
              </a:rPr>
              <a:t>limited influence on use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A39C0-14BC-6F4F-8644-0E93C4DD247E}"/>
              </a:ext>
            </a:extLst>
          </p:cNvPr>
          <p:cNvSpPr txBox="1"/>
          <p:nvPr/>
        </p:nvSpPr>
        <p:spPr>
          <a:xfrm>
            <a:off x="8064500" y="6127234"/>
            <a:ext cx="362842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We will still be reviewing QoS papers</a:t>
            </a:r>
          </a:p>
        </p:txBody>
      </p:sp>
    </p:spTree>
    <p:extLst>
      <p:ext uri="{BB962C8B-B14F-4D97-AF65-F5344CB8AC3E}">
        <p14:creationId xmlns:p14="http://schemas.microsoft.com/office/powerpoint/2010/main" val="18982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F450-E7CA-6943-83DA-9EE63EAA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 years ago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0DB41-AB35-8E49-B841-77DDD0EB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3350"/>
            <a:ext cx="4635500" cy="3467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D89A8-BF64-3440-B2DA-0A958E7438DE}"/>
              </a:ext>
            </a:extLst>
          </p:cNvPr>
          <p:cNvSpPr txBox="1"/>
          <p:nvPr/>
        </p:nvSpPr>
        <p:spPr>
          <a:xfrm>
            <a:off x="1003300" y="5156200"/>
            <a:ext cx="2824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Mosaic 1.0: November 1993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F8F94-7E05-384C-9B29-A06E1C99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7500"/>
            <a:ext cx="3886200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7710AC-9789-B74B-BD08-61D38112EAF5}"/>
              </a:ext>
            </a:extLst>
          </p:cNvPr>
          <p:cNvSpPr txBox="1"/>
          <p:nvPr/>
        </p:nvSpPr>
        <p:spPr>
          <a:xfrm>
            <a:off x="6390251" y="4305300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 Simon (announced 11/1993)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8E47B-C82D-DB46-B2EE-A664DC03F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749" y="2882900"/>
            <a:ext cx="2265743" cy="1371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282ACA-A8D1-A940-9DBD-BA58FC48D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0" y="4946650"/>
            <a:ext cx="4533900" cy="1348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EBF37-C294-5342-9A07-C9572DE92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752" y="4801632"/>
            <a:ext cx="1331416" cy="998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6BFCDD-6A0E-0442-BB2E-AB696B9DD337}"/>
              </a:ext>
            </a:extLst>
          </p:cNvPr>
          <p:cNvSpPr txBox="1"/>
          <p:nvPr/>
        </p:nvSpPr>
        <p:spPr>
          <a:xfrm>
            <a:off x="6390251" y="6309502"/>
            <a:ext cx="217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GMD webcam (1997)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70D16-76B7-B942-8786-309D6AE5C945}"/>
              </a:ext>
            </a:extLst>
          </p:cNvPr>
          <p:cNvSpPr txBox="1"/>
          <p:nvPr/>
        </p:nvSpPr>
        <p:spPr>
          <a:xfrm>
            <a:off x="838200" y="5525532"/>
            <a:ext cx="245984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Euro-ISDN: 1994</a:t>
            </a:r>
          </a:p>
          <a:p>
            <a:r>
              <a:rPr lang="en-US" dirty="0"/>
              <a:t>DSL patent: 1990</a:t>
            </a:r>
          </a:p>
          <a:p>
            <a:r>
              <a:rPr lang="en-US" dirty="0"/>
              <a:t>DOCSIS started 1995</a:t>
            </a:r>
          </a:p>
          <a:p>
            <a:r>
              <a:rPr lang="en-US" dirty="0"/>
              <a:t>DSL in Germany: 7/1999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A9E5D4-EDA4-F142-A264-EE55FA1DF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948" y="192882"/>
            <a:ext cx="1486518" cy="20208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69EB18-FC74-344C-9655-91E23A16F744}"/>
              </a:ext>
            </a:extLst>
          </p:cNvPr>
          <p:cNvSpPr txBox="1"/>
          <p:nvPr/>
        </p:nvSpPr>
        <p:spPr>
          <a:xfrm>
            <a:off x="5314198" y="22115"/>
            <a:ext cx="13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August 1993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019CD5-507E-4C4F-8BCB-8360A8C66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9234" y="175825"/>
            <a:ext cx="1992841" cy="14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95C903-2949-6643-9429-6F290001F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6147" y="313225"/>
            <a:ext cx="1877985" cy="7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9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prices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8DB3-7906-FE49-941C-A177E89EF2E4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118512" y="1397000"/>
          <a:ext cx="7877284" cy="460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1" y="6444258"/>
            <a:ext cx="5674759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drpeering.net</a:t>
            </a:r>
            <a:r>
              <a:rPr lang="en-US" sz="1200" dirty="0"/>
              <a:t>/white-papers/Internet-Transit-Pricing-Historical-And-</a:t>
            </a:r>
            <a:r>
              <a:rPr lang="en-US" sz="1200" dirty="0" err="1"/>
              <a:t>Projected.php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367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0CC734-3819-D642-BD48-B432DF69A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70884" y="1028328"/>
            <a:ext cx="6231578" cy="4673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CB81E0-07B2-A345-AF99-033303E9B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345" y="795646"/>
            <a:ext cx="7371655" cy="46491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2A3F8-FA25-944B-9F41-88093BCE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2E1E7-D55A-964D-A9BB-3F53001FD2A1}"/>
              </a:ext>
            </a:extLst>
          </p:cNvPr>
          <p:cNvSpPr txBox="1"/>
          <p:nvPr/>
        </p:nvSpPr>
        <p:spPr>
          <a:xfrm>
            <a:off x="9982200" y="5806435"/>
            <a:ext cx="191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Kurose/Ross, 2000</a:t>
            </a:r>
          </a:p>
        </p:txBody>
      </p:sp>
    </p:spTree>
    <p:extLst>
      <p:ext uri="{BB962C8B-B14F-4D97-AF65-F5344CB8AC3E}">
        <p14:creationId xmlns:p14="http://schemas.microsoft.com/office/powerpoint/2010/main" val="4182021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IETF25 (1992) looks familiar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67213"/>
            <a:ext cx="5600700" cy="425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862" y="1364151"/>
            <a:ext cx="4410529" cy="3975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62" y="5339988"/>
            <a:ext cx="49911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1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CA6B-100D-A140-B852-6A0A539AE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little change in the Internet?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27AD0-BC46-8345-A369-4B509800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2B1DBA-D575-094A-8965-648CA72CA2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2500" y="1524159"/>
          <a:ext cx="102870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373879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1863519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95499898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7616115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752660701"/>
                    </a:ext>
                  </a:extLst>
                </a:gridCol>
              </a:tblGrid>
              <a:tr h="49083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Browser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Data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Access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Internet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077261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r>
                        <a:rPr lang="en-US" sz="2400" dirty="0"/>
                        <a:t>Major changes in last decade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WebRTC, HTML5, WebSocket, CSS3,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SDN, heterogeneous computing, rack-scale, accelerators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5G, DOCSIS 3.x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QUIC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370187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r>
                        <a:rPr lang="en-US" sz="2400" dirty="0"/>
                        <a:t>Major players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 (or 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Major wireless</a:t>
                      </a:r>
                    </a:p>
                    <a:p>
                      <a:r>
                        <a:rPr lang="en-US" sz="2400" dirty="0"/>
                        <a:t>Comcast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Hundreds to thousands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573244"/>
                  </a:ext>
                </a:extLst>
              </a:tr>
              <a:tr h="508300">
                <a:tc>
                  <a:txBody>
                    <a:bodyPr/>
                    <a:lstStyle/>
                    <a:p>
                      <a:r>
                        <a:rPr lang="en-US" sz="2400" dirty="0"/>
                        <a:t>Backward compatible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Separate frequencies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Minimum feature 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474361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r>
                        <a:rPr lang="en-US" sz="2400" dirty="0"/>
                        <a:t>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Competition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Spectral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Limited (</a:t>
                      </a:r>
                      <a:r>
                        <a:rPr lang="en-US" sz="2400" dirty="0" err="1"/>
                        <a:t>OpEx</a:t>
                      </a:r>
                      <a:r>
                        <a:rPr lang="en-US" sz="2400" dirty="0"/>
                        <a:t>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32313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7BCA-444D-1E43-994F-A25DE60FB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E44-F3DA-D643-B9DE-F6E5AD23402E}" type="datetime1">
              <a:rPr lang="en-US" smtClean="0"/>
              <a:t>10/11/18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7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never die, they just drop nodes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98" y="4295326"/>
            <a:ext cx="63373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393" y="1659854"/>
            <a:ext cx="3061728" cy="2296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0959" y="357174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1982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627" y="4464400"/>
            <a:ext cx="1164771" cy="741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0354" y="6052457"/>
            <a:ext cx="61707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 </a:t>
            </a:r>
            <a:r>
              <a:rPr lang="en-US" dirty="0"/>
              <a:t>We’ll still have phone numbers and IPv4 addresses in 2043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739" y="1744933"/>
            <a:ext cx="4392930" cy="9673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BA127-14E8-F840-A646-EEECC28C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44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D300F-2900-DA4B-AC95-7A7DC2EA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up (and down)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311C9-C76C-EB41-8870-A8E736D4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84239"/>
            <a:ext cx="3591321" cy="4788428"/>
          </a:xfrm>
          <a:prstGeom prst="rect">
            <a:avLst/>
          </a:prstGeo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40E2E90D-0442-214E-9EC7-C64395F1ED8C}"/>
              </a:ext>
            </a:extLst>
          </p:cNvPr>
          <p:cNvSpPr/>
          <p:nvPr/>
        </p:nvSpPr>
        <p:spPr>
          <a:xfrm>
            <a:off x="4902200" y="1884239"/>
            <a:ext cx="1485900" cy="1778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77E5249C-0137-714C-AD2F-CBFF8BD19A9C}"/>
              </a:ext>
            </a:extLst>
          </p:cNvPr>
          <p:cNvSpPr/>
          <p:nvPr/>
        </p:nvSpPr>
        <p:spPr>
          <a:xfrm rot="10800000">
            <a:off x="4902200" y="4373439"/>
            <a:ext cx="1485900" cy="1778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F7877-2A74-1A44-B547-A29CAEBD5D58}"/>
              </a:ext>
            </a:extLst>
          </p:cNvPr>
          <p:cNvSpPr txBox="1"/>
          <p:nvPr/>
        </p:nvSpPr>
        <p:spPr>
          <a:xfrm>
            <a:off x="6769100" y="1831734"/>
            <a:ext cx="2197396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privacy </a:t>
            </a:r>
            <a:r>
              <a:rPr lang="en-US" dirty="0">
                <a:sym typeface="Wingdings" pitchFamily="2" charset="2"/>
              </a:rPr>
              <a:t> data usage</a:t>
            </a:r>
            <a:endParaRPr lang="en-US" dirty="0"/>
          </a:p>
          <a:p>
            <a:r>
              <a:rPr lang="en-US" dirty="0"/>
              <a:t>cyber security</a:t>
            </a:r>
          </a:p>
          <a:p>
            <a:r>
              <a:rPr lang="en-US" dirty="0"/>
              <a:t>network neutrality</a:t>
            </a:r>
          </a:p>
          <a:p>
            <a:r>
              <a:rPr lang="en-US" dirty="0"/>
              <a:t>news, real &amp; fake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01399-0302-E84B-8FCF-38295800934E}"/>
              </a:ext>
            </a:extLst>
          </p:cNvPr>
          <p:cNvSpPr txBox="1"/>
          <p:nvPr/>
        </p:nvSpPr>
        <p:spPr>
          <a:xfrm>
            <a:off x="6769100" y="5262439"/>
            <a:ext cx="2645211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5G, 6G, …</a:t>
            </a:r>
          </a:p>
          <a:p>
            <a:r>
              <a:rPr lang="en-US" dirty="0"/>
              <a:t>quantum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94035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33FA8-8F56-EE4E-AA0F-93F6ACCC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“We don’t want to be bit pipes”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0D17F2-9BB6-714F-AE24-4D22CA5E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00A36-9BB0-874F-91CF-DBDF4B39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90133"/>
            <a:ext cx="10230892" cy="920239"/>
          </a:xfrm>
          <a:prstGeom prst="rect">
            <a:avLst/>
          </a:prstGeom>
        </p:spPr>
      </p:pic>
      <p:sp>
        <p:nvSpPr>
          <p:cNvPr id="5" name="Folded Corner 4">
            <a:extLst>
              <a:ext uri="{FF2B5EF4-FFF2-40B4-BE49-F238E27FC236}">
                <a16:creationId xmlns:a16="http://schemas.microsoft.com/office/drawing/2014/main" id="{47D260A2-5436-4F41-B0A5-034352C60996}"/>
              </a:ext>
            </a:extLst>
          </p:cNvPr>
          <p:cNvSpPr/>
          <p:nvPr/>
        </p:nvSpPr>
        <p:spPr>
          <a:xfrm>
            <a:off x="8957733" y="1973024"/>
            <a:ext cx="2963334" cy="914400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France Telecom</a:t>
            </a:r>
          </a:p>
          <a:p>
            <a:pPr algn="ctr"/>
            <a:r>
              <a:rPr lang="en-US" dirty="0"/>
              <a:t>Minitel era (~2000)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650E3-13AE-8C43-92E7-6D9D68C01DCC}"/>
              </a:ext>
            </a:extLst>
          </p:cNvPr>
          <p:cNvSpPr txBox="1"/>
          <p:nvPr/>
        </p:nvSpPr>
        <p:spPr>
          <a:xfrm>
            <a:off x="1083733" y="5943600"/>
            <a:ext cx="10026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Which prevents them from being </a:t>
            </a:r>
            <a:r>
              <a:rPr lang="en-US" sz="2400" b="1" i="1" dirty="0"/>
              <a:t>good</a:t>
            </a:r>
            <a:r>
              <a:rPr lang="en-US" sz="2400" b="1" dirty="0"/>
              <a:t> bit pipes</a:t>
            </a:r>
          </a:p>
          <a:p>
            <a:r>
              <a:rPr lang="en-US" sz="2400" b="1" dirty="0">
                <a:sym typeface="Wingdings" pitchFamily="2" charset="2"/>
              </a:rPr>
              <a:t> unusual, but inherent, conflict of interest between provider </a:t>
            </a:r>
            <a:r>
              <a:rPr lang="en-US" sz="2400" b="1">
                <a:sym typeface="Wingdings" pitchFamily="2" charset="2"/>
              </a:rPr>
              <a:t>and customer</a:t>
            </a:r>
            <a:r>
              <a:rPr lang="en-US" sz="2400" b="1"/>
              <a:t> 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D8B8-00BF-874E-AE7C-84497CC64BFA}"/>
              </a:ext>
            </a:extLst>
          </p:cNvPr>
          <p:cNvSpPr txBox="1"/>
          <p:nvPr/>
        </p:nvSpPr>
        <p:spPr>
          <a:xfrm>
            <a:off x="521048" y="2584863"/>
            <a:ext cx="68938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 Avoid commoditization (competition on price only)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9649D-F8F2-4547-9826-9A3F279EB060}"/>
              </a:ext>
            </a:extLst>
          </p:cNvPr>
          <p:cNvSpPr txBox="1"/>
          <p:nvPr/>
        </p:nvSpPr>
        <p:spPr>
          <a:xfrm>
            <a:off x="521048" y="3432844"/>
            <a:ext cx="11670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 mechanisms: provide better services vs. withhold services (”APIs”) or price-differentiate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F82E5-D24E-5240-B3B5-C4E503AC4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33" y="4245486"/>
            <a:ext cx="8102600" cy="71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8CB427-1553-9C42-9E27-943A57ED30DC}"/>
              </a:ext>
            </a:extLst>
          </p:cNvPr>
          <p:cNvSpPr txBox="1"/>
          <p:nvPr/>
        </p:nvSpPr>
        <p:spPr>
          <a:xfrm>
            <a:off x="7721600" y="45714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0603C4-7195-C74B-872B-C1B2DBA3C6C8}"/>
              </a:ext>
            </a:extLst>
          </p:cNvPr>
          <p:cNvSpPr/>
          <p:nvPr/>
        </p:nvSpPr>
        <p:spPr>
          <a:xfrm>
            <a:off x="1083733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WAP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36A92E-CF7B-E047-A45D-58E735FBAF92}"/>
              </a:ext>
            </a:extLst>
          </p:cNvPr>
          <p:cNvSpPr/>
          <p:nvPr/>
        </p:nvSpPr>
        <p:spPr>
          <a:xfrm>
            <a:off x="2675466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35C361A-5672-5746-85BE-37A07F87A4E5}"/>
              </a:ext>
            </a:extLst>
          </p:cNvPr>
          <p:cNvSpPr/>
          <p:nvPr/>
        </p:nvSpPr>
        <p:spPr>
          <a:xfrm>
            <a:off x="4267199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</a:p>
          <a:p>
            <a:pPr algn="ctr"/>
            <a:r>
              <a:rPr lang="en-US" dirty="0"/>
              <a:t>video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8134BDD-1D22-644F-88A5-9707ABD34C08}"/>
              </a:ext>
            </a:extLst>
          </p:cNvPr>
          <p:cNvSpPr/>
          <p:nvPr/>
        </p:nvSpPr>
        <p:spPr>
          <a:xfrm>
            <a:off x="5858932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B5D1402-C6E2-D847-8141-DAA4BDFC17F3}"/>
              </a:ext>
            </a:extLst>
          </p:cNvPr>
          <p:cNvSpPr/>
          <p:nvPr/>
        </p:nvSpPr>
        <p:spPr>
          <a:xfrm>
            <a:off x="7450665" y="5060676"/>
            <a:ext cx="1422400" cy="77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Content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29DF32F-0C25-2D48-9E13-FD9F16AB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981A-E331-DB40-9666-023C4C72DFB1}" type="datetime1">
              <a:rPr lang="en-US" smtClean="0"/>
              <a:t>10/11/18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10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599</Words>
  <Application>Microsoft Macintosh PowerPoint</Application>
  <PresentationFormat>Widescreen</PresentationFormat>
  <Paragraphs>172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Mangal</vt:lpstr>
      <vt:lpstr>Tahoma</vt:lpstr>
      <vt:lpstr>Times New Roman</vt:lpstr>
      <vt:lpstr>Wingdings</vt:lpstr>
      <vt:lpstr>Office Theme</vt:lpstr>
      <vt:lpstr>Possible, probable and perilous paths – the Internet in 25 years </vt:lpstr>
      <vt:lpstr>25 years ago</vt:lpstr>
      <vt:lpstr>Transit prices</vt:lpstr>
      <vt:lpstr>PowerPoint Presentation</vt:lpstr>
      <vt:lpstr>IETF25 (1992) looks familiar</vt:lpstr>
      <vt:lpstr>Why so little change in the Internet?</vt:lpstr>
      <vt:lpstr>Networks never die, they just drop nodes</vt:lpstr>
      <vt:lpstr>Moving up (and down)</vt:lpstr>
      <vt:lpstr>“We don’t want to be bit pipes”</vt:lpstr>
      <vt:lpstr>“The future has arrived — it’s just not evenly distributed yet.” (Gibson, 1992)</vt:lpstr>
      <vt:lpstr>Design networks for 20 years</vt:lpstr>
      <vt:lpstr>Generational surprises</vt:lpstr>
      <vt:lpstr>Internet structure: network of networks</vt:lpstr>
      <vt:lpstr>Internet 2043: largely invisible</vt:lpstr>
      <vt:lpstr>We’re not done yet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Possible, probable and perilous paths – the Internet in 25 years </dc:title>
  <dc:creator>Henning Schulzrinne</dc:creator>
  <cp:lastModifiedBy>Henning Schulzrinne</cp:lastModifiedBy>
  <cp:revision>18</cp:revision>
  <dcterms:created xsi:type="dcterms:W3CDTF">2018-10-11T10:31:26Z</dcterms:created>
  <dcterms:modified xsi:type="dcterms:W3CDTF">2018-10-11T15:30:00Z</dcterms:modified>
</cp:coreProperties>
</file>