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notesMasterIdLst>
    <p:notesMasterId r:id="rId85"/>
  </p:notesMasterIdLst>
  <p:handoutMasterIdLst>
    <p:handoutMasterId r:id="rId86"/>
  </p:handoutMasterIdLst>
  <p:sldIdLst>
    <p:sldId id="324" r:id="rId2"/>
    <p:sldId id="354" r:id="rId3"/>
    <p:sldId id="439" r:id="rId4"/>
    <p:sldId id="432" r:id="rId5"/>
    <p:sldId id="408" r:id="rId6"/>
    <p:sldId id="472" r:id="rId7"/>
    <p:sldId id="464" r:id="rId8"/>
    <p:sldId id="465" r:id="rId9"/>
    <p:sldId id="409" r:id="rId10"/>
    <p:sldId id="410" r:id="rId11"/>
    <p:sldId id="475" r:id="rId12"/>
    <p:sldId id="473" r:id="rId13"/>
    <p:sldId id="474" r:id="rId14"/>
    <p:sldId id="462" r:id="rId15"/>
    <p:sldId id="388" r:id="rId16"/>
    <p:sldId id="412" r:id="rId17"/>
    <p:sldId id="458" r:id="rId18"/>
    <p:sldId id="392" r:id="rId19"/>
    <p:sldId id="269" r:id="rId20"/>
    <p:sldId id="294" r:id="rId21"/>
    <p:sldId id="455" r:id="rId22"/>
    <p:sldId id="389" r:id="rId23"/>
    <p:sldId id="355" r:id="rId24"/>
    <p:sldId id="421" r:id="rId25"/>
    <p:sldId id="420" r:id="rId26"/>
    <p:sldId id="390" r:id="rId27"/>
    <p:sldId id="397" r:id="rId28"/>
    <p:sldId id="415" r:id="rId29"/>
    <p:sldId id="423" r:id="rId30"/>
    <p:sldId id="431" r:id="rId31"/>
    <p:sldId id="451" r:id="rId32"/>
    <p:sldId id="435" r:id="rId33"/>
    <p:sldId id="436" r:id="rId34"/>
    <p:sldId id="433" r:id="rId35"/>
    <p:sldId id="440" r:id="rId36"/>
    <p:sldId id="402" r:id="rId37"/>
    <p:sldId id="446" r:id="rId38"/>
    <p:sldId id="449" r:id="rId39"/>
    <p:sldId id="467" r:id="rId40"/>
    <p:sldId id="450" r:id="rId41"/>
    <p:sldId id="452" r:id="rId42"/>
    <p:sldId id="453" r:id="rId43"/>
    <p:sldId id="454" r:id="rId44"/>
    <p:sldId id="434" r:id="rId45"/>
    <p:sldId id="463" r:id="rId46"/>
    <p:sldId id="437" r:id="rId47"/>
    <p:sldId id="407" r:id="rId48"/>
    <p:sldId id="470" r:id="rId49"/>
    <p:sldId id="461" r:id="rId50"/>
    <p:sldId id="471" r:id="rId51"/>
    <p:sldId id="468" r:id="rId52"/>
    <p:sldId id="469" r:id="rId53"/>
    <p:sldId id="441" r:id="rId54"/>
    <p:sldId id="466" r:id="rId55"/>
    <p:sldId id="398" r:id="rId56"/>
    <p:sldId id="447" r:id="rId57"/>
    <p:sldId id="395" r:id="rId58"/>
    <p:sldId id="424" r:id="rId59"/>
    <p:sldId id="393" r:id="rId60"/>
    <p:sldId id="448" r:id="rId61"/>
    <p:sldId id="426" r:id="rId62"/>
    <p:sldId id="422" r:id="rId63"/>
    <p:sldId id="442" r:id="rId64"/>
    <p:sldId id="428" r:id="rId65"/>
    <p:sldId id="394" r:id="rId66"/>
    <p:sldId id="427" r:id="rId67"/>
    <p:sldId id="443" r:id="rId68"/>
    <p:sldId id="456" r:id="rId69"/>
    <p:sldId id="459" r:id="rId70"/>
    <p:sldId id="457" r:id="rId71"/>
    <p:sldId id="460" r:id="rId72"/>
    <p:sldId id="295" r:id="rId73"/>
    <p:sldId id="414" r:id="rId74"/>
    <p:sldId id="429" r:id="rId75"/>
    <p:sldId id="405" r:id="rId76"/>
    <p:sldId id="444" r:id="rId77"/>
    <p:sldId id="430" r:id="rId78"/>
    <p:sldId id="438" r:id="rId79"/>
    <p:sldId id="399" r:id="rId80"/>
    <p:sldId id="403" r:id="rId81"/>
    <p:sldId id="406" r:id="rId82"/>
    <p:sldId id="419" r:id="rId83"/>
    <p:sldId id="445"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6CE"/>
    <a:srgbClr val="EF1D1D"/>
    <a:srgbClr val="0574AC"/>
    <a:srgbClr val="FF09FF"/>
    <a:srgbClr val="FF40FF"/>
    <a:srgbClr val="FEFF7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6"/>
    <p:restoredTop sz="93223"/>
  </p:normalViewPr>
  <p:slideViewPr>
    <p:cSldViewPr snapToGrid="0" snapToObjects="1">
      <p:cViewPr varScale="1">
        <p:scale>
          <a:sx n="123" d="100"/>
          <a:sy n="123" d="100"/>
        </p:scale>
        <p:origin x="784"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227082-64A5-7144-A601-EC5EA2B30595}" type="doc">
      <dgm:prSet loTypeId="urn:microsoft.com/office/officeart/2005/8/layout/process1" loCatId="" qsTypeId="urn:microsoft.com/office/officeart/2005/8/quickstyle/simple4" qsCatId="simple" csTypeId="urn:microsoft.com/office/officeart/2005/8/colors/accent1_2" csCatId="accent1" phldr="1"/>
      <dgm:spPr/>
    </dgm:pt>
    <dgm:pt modelId="{F10B0147-EF87-E640-A956-C334640C416D}">
      <dgm:prSet phldrT="[Text]"/>
      <dgm:spPr/>
      <dgm:t>
        <a:bodyPr/>
        <a:lstStyle/>
        <a:p>
          <a:r>
            <a:rPr lang="en-US" dirty="0"/>
            <a:t>Unlicensed ~2000</a:t>
          </a:r>
        </a:p>
      </dgm:t>
    </dgm:pt>
    <dgm:pt modelId="{E0D0CC58-AF68-C848-9346-6D7D72416D51}" type="parTrans" cxnId="{118B3810-657F-0140-B12C-B4C84E67D051}">
      <dgm:prSet/>
      <dgm:spPr/>
      <dgm:t>
        <a:bodyPr/>
        <a:lstStyle/>
        <a:p>
          <a:endParaRPr lang="en-US"/>
        </a:p>
      </dgm:t>
    </dgm:pt>
    <dgm:pt modelId="{F22D4395-9E02-4747-A3DF-05599F27953F}" type="sibTrans" cxnId="{118B3810-657F-0140-B12C-B4C84E67D051}">
      <dgm:prSet/>
      <dgm:spPr/>
      <dgm:t>
        <a:bodyPr/>
        <a:lstStyle/>
        <a:p>
          <a:endParaRPr lang="en-US"/>
        </a:p>
      </dgm:t>
    </dgm:pt>
    <dgm:pt modelId="{37EFD46C-AF9B-CD44-B6C9-6F810813711F}">
      <dgm:prSet phldrT="[Text]"/>
      <dgm:spPr/>
      <dgm:t>
        <a:bodyPr/>
        <a:lstStyle/>
        <a:p>
          <a:r>
            <a:rPr lang="en-US" dirty="0"/>
            <a:t>Unlicensed now</a:t>
          </a:r>
        </a:p>
      </dgm:t>
    </dgm:pt>
    <dgm:pt modelId="{936771D6-9E99-3F43-8373-F2F7CC837410}" type="parTrans" cxnId="{FA3066A9-F0DF-0848-93B2-A189E7491438}">
      <dgm:prSet/>
      <dgm:spPr/>
      <dgm:t>
        <a:bodyPr/>
        <a:lstStyle/>
        <a:p>
          <a:endParaRPr lang="en-US"/>
        </a:p>
      </dgm:t>
    </dgm:pt>
    <dgm:pt modelId="{88D289FD-F049-754B-8A85-C89FB4752088}" type="sibTrans" cxnId="{FA3066A9-F0DF-0848-93B2-A189E7491438}">
      <dgm:prSet/>
      <dgm:spPr/>
      <dgm:t>
        <a:bodyPr/>
        <a:lstStyle/>
        <a:p>
          <a:endParaRPr lang="en-US"/>
        </a:p>
      </dgm:t>
    </dgm:pt>
    <dgm:pt modelId="{99CD5867-8EDA-0E40-919E-AB77945E2817}">
      <dgm:prSet phldrT="[Text]"/>
      <dgm:spPr/>
      <dgm:t>
        <a:bodyPr/>
        <a:lstStyle/>
        <a:p>
          <a:r>
            <a:rPr lang="en-US" dirty="0"/>
            <a:t>Unlicensed emerging</a:t>
          </a:r>
        </a:p>
      </dgm:t>
    </dgm:pt>
    <dgm:pt modelId="{966C1A43-136E-4A4F-A606-5743598ADDFF}" type="parTrans" cxnId="{1B45F644-8813-1E49-B642-28F94B70142D}">
      <dgm:prSet/>
      <dgm:spPr/>
      <dgm:t>
        <a:bodyPr/>
        <a:lstStyle/>
        <a:p>
          <a:endParaRPr lang="en-US"/>
        </a:p>
      </dgm:t>
    </dgm:pt>
    <dgm:pt modelId="{63704A28-1A89-E240-A6CA-5FA56261D9BC}" type="sibTrans" cxnId="{1B45F644-8813-1E49-B642-28F94B70142D}">
      <dgm:prSet/>
      <dgm:spPr/>
      <dgm:t>
        <a:bodyPr/>
        <a:lstStyle/>
        <a:p>
          <a:endParaRPr lang="en-US"/>
        </a:p>
      </dgm:t>
    </dgm:pt>
    <dgm:pt modelId="{93D274F9-FECC-FD45-9646-DC31CE2CEEBA}">
      <dgm:prSet phldrT="[Text]"/>
      <dgm:spPr/>
      <dgm:t>
        <a:bodyPr/>
        <a:lstStyle/>
        <a:p>
          <a:r>
            <a:rPr lang="en-US" dirty="0"/>
            <a:t>indoor home</a:t>
          </a:r>
        </a:p>
      </dgm:t>
    </dgm:pt>
    <dgm:pt modelId="{F7CDC9DB-1F00-0D4B-8AD5-3534B5FEE523}" type="parTrans" cxnId="{009550AC-B5D0-2947-981B-42E05C06F38E}">
      <dgm:prSet/>
      <dgm:spPr/>
      <dgm:t>
        <a:bodyPr/>
        <a:lstStyle/>
        <a:p>
          <a:endParaRPr lang="en-US"/>
        </a:p>
      </dgm:t>
    </dgm:pt>
    <dgm:pt modelId="{29BC29FA-1D34-AB41-894D-431736793CA7}" type="sibTrans" cxnId="{009550AC-B5D0-2947-981B-42E05C06F38E}">
      <dgm:prSet/>
      <dgm:spPr/>
      <dgm:t>
        <a:bodyPr/>
        <a:lstStyle/>
        <a:p>
          <a:endParaRPr lang="en-US"/>
        </a:p>
      </dgm:t>
    </dgm:pt>
    <dgm:pt modelId="{A7DB5B72-E60F-4E49-A84D-62926FEEC431}">
      <dgm:prSet phldrT="[Text]"/>
      <dgm:spPr/>
      <dgm:t>
        <a:bodyPr/>
        <a:lstStyle/>
        <a:p>
          <a:r>
            <a:rPr lang="en-US" dirty="0"/>
            <a:t>indoor enterprise</a:t>
          </a:r>
        </a:p>
      </dgm:t>
    </dgm:pt>
    <dgm:pt modelId="{229B7FD4-1776-4549-9953-5F0D8813A1E7}" type="parTrans" cxnId="{6965A2A7-F9E3-DD4B-BB2A-38248E5F3F27}">
      <dgm:prSet/>
      <dgm:spPr/>
      <dgm:t>
        <a:bodyPr/>
        <a:lstStyle/>
        <a:p>
          <a:endParaRPr lang="en-US"/>
        </a:p>
      </dgm:t>
    </dgm:pt>
    <dgm:pt modelId="{BFE4392B-573C-A94D-B184-F529F138FECE}" type="sibTrans" cxnId="{6965A2A7-F9E3-DD4B-BB2A-38248E5F3F27}">
      <dgm:prSet/>
      <dgm:spPr/>
      <dgm:t>
        <a:bodyPr/>
        <a:lstStyle/>
        <a:p>
          <a:endParaRPr lang="en-US"/>
        </a:p>
      </dgm:t>
    </dgm:pt>
    <dgm:pt modelId="{61F5EB35-EEB1-FD48-891D-B3A3F67B8966}">
      <dgm:prSet phldrT="[Text]"/>
      <dgm:spPr/>
      <dgm:t>
        <a:bodyPr/>
        <a:lstStyle/>
        <a:p>
          <a:r>
            <a:rPr lang="en-US" dirty="0"/>
            <a:t>campus</a:t>
          </a:r>
        </a:p>
      </dgm:t>
    </dgm:pt>
    <dgm:pt modelId="{BCCFEECC-B22C-BF4A-BEBA-40C8ACA44906}" type="parTrans" cxnId="{39D2486A-0726-2745-A695-275428F2A54E}">
      <dgm:prSet/>
      <dgm:spPr/>
      <dgm:t>
        <a:bodyPr/>
        <a:lstStyle/>
        <a:p>
          <a:endParaRPr lang="en-US"/>
        </a:p>
      </dgm:t>
    </dgm:pt>
    <dgm:pt modelId="{60AF1894-BB64-1349-A18B-5A0F54606A93}" type="sibTrans" cxnId="{39D2486A-0726-2745-A695-275428F2A54E}">
      <dgm:prSet/>
      <dgm:spPr/>
      <dgm:t>
        <a:bodyPr/>
        <a:lstStyle/>
        <a:p>
          <a:endParaRPr lang="en-US"/>
        </a:p>
      </dgm:t>
    </dgm:pt>
    <dgm:pt modelId="{75A55C90-6D9D-8C4B-B51C-E709E33C1080}">
      <dgm:prSet phldrT="[Text]"/>
      <dgm:spPr/>
      <dgm:t>
        <a:bodyPr/>
        <a:lstStyle/>
        <a:p>
          <a:r>
            <a:rPr lang="en-US" dirty="0"/>
            <a:t>--&gt; natural separation</a:t>
          </a:r>
        </a:p>
      </dgm:t>
    </dgm:pt>
    <dgm:pt modelId="{E6F36932-504F-954B-B4C4-C81DAED32578}" type="parTrans" cxnId="{E46D1E61-D835-9F4F-A1E3-5ED2555F8541}">
      <dgm:prSet/>
      <dgm:spPr/>
      <dgm:t>
        <a:bodyPr/>
        <a:lstStyle/>
        <a:p>
          <a:endParaRPr lang="en-US"/>
        </a:p>
      </dgm:t>
    </dgm:pt>
    <dgm:pt modelId="{921B739D-18C5-5943-8BE7-86E7C10A4721}" type="sibTrans" cxnId="{E46D1E61-D835-9F4F-A1E3-5ED2555F8541}">
      <dgm:prSet/>
      <dgm:spPr/>
      <dgm:t>
        <a:bodyPr/>
        <a:lstStyle/>
        <a:p>
          <a:endParaRPr lang="en-US"/>
        </a:p>
      </dgm:t>
    </dgm:pt>
    <dgm:pt modelId="{45AE3656-CC8B-A249-9D17-0879F72080B7}">
      <dgm:prSet phldrT="[Text]"/>
      <dgm:spPr/>
      <dgm:t>
        <a:bodyPr/>
        <a:lstStyle/>
        <a:p>
          <a:r>
            <a:rPr lang="en-US" dirty="0"/>
            <a:t>secondary public SSID</a:t>
          </a:r>
        </a:p>
      </dgm:t>
    </dgm:pt>
    <dgm:pt modelId="{A61FE621-E0FB-574B-AFD8-BA0B2927F133}" type="parTrans" cxnId="{B0B72518-91B2-DF41-8309-27CB4D7F5034}">
      <dgm:prSet/>
      <dgm:spPr/>
      <dgm:t>
        <a:bodyPr/>
        <a:lstStyle/>
        <a:p>
          <a:endParaRPr lang="en-US"/>
        </a:p>
      </dgm:t>
    </dgm:pt>
    <dgm:pt modelId="{6A93BFD9-D2CB-234D-8261-C19D55E3333A}" type="sibTrans" cxnId="{B0B72518-91B2-DF41-8309-27CB4D7F5034}">
      <dgm:prSet/>
      <dgm:spPr/>
      <dgm:t>
        <a:bodyPr/>
        <a:lstStyle/>
        <a:p>
          <a:endParaRPr lang="en-US"/>
        </a:p>
      </dgm:t>
    </dgm:pt>
    <dgm:pt modelId="{AC9D4D46-6321-5844-97CD-45CF06AF5C02}">
      <dgm:prSet phldrT="[Text]"/>
      <dgm:spPr/>
      <dgm:t>
        <a:bodyPr/>
        <a:lstStyle/>
        <a:p>
          <a:r>
            <a:rPr lang="en-US" dirty="0"/>
            <a:t>re-use HFC/FTTH backhaul</a:t>
          </a:r>
        </a:p>
      </dgm:t>
    </dgm:pt>
    <dgm:pt modelId="{6A77856B-933E-0A4C-A6E2-4DC497CB5310}" type="parTrans" cxnId="{5AFC35F7-0BF5-B240-BFAB-504EF7C97CBA}">
      <dgm:prSet/>
      <dgm:spPr/>
      <dgm:t>
        <a:bodyPr/>
        <a:lstStyle/>
        <a:p>
          <a:endParaRPr lang="en-US"/>
        </a:p>
      </dgm:t>
    </dgm:pt>
    <dgm:pt modelId="{2DDD47A6-DABC-2E42-B4C0-3FCBDA1CB892}" type="sibTrans" cxnId="{5AFC35F7-0BF5-B240-BFAB-504EF7C97CBA}">
      <dgm:prSet/>
      <dgm:spPr/>
      <dgm:t>
        <a:bodyPr/>
        <a:lstStyle/>
        <a:p>
          <a:endParaRPr lang="en-US"/>
        </a:p>
      </dgm:t>
    </dgm:pt>
    <dgm:pt modelId="{445EDF74-1F0C-5241-9BC7-99B112D8A5D4}">
      <dgm:prSet phldrT="[Text]"/>
      <dgm:spPr/>
      <dgm:t>
        <a:bodyPr/>
        <a:lstStyle/>
        <a:p>
          <a:r>
            <a:rPr lang="en-US" dirty="0"/>
            <a:t>LTE-U, LAA</a:t>
          </a:r>
        </a:p>
      </dgm:t>
    </dgm:pt>
    <dgm:pt modelId="{20092E85-5F25-BA47-A0EF-16DA366BBBA8}" type="parTrans" cxnId="{A47AC3AC-F603-0741-A6CE-9CFFCD9627A8}">
      <dgm:prSet/>
      <dgm:spPr/>
      <dgm:t>
        <a:bodyPr/>
        <a:lstStyle/>
        <a:p>
          <a:endParaRPr lang="en-US"/>
        </a:p>
      </dgm:t>
    </dgm:pt>
    <dgm:pt modelId="{C937CCC1-AD8D-C049-A1E9-388A00BB26A7}" type="sibTrans" cxnId="{A47AC3AC-F603-0741-A6CE-9CFFCD9627A8}">
      <dgm:prSet/>
      <dgm:spPr/>
      <dgm:t>
        <a:bodyPr/>
        <a:lstStyle/>
        <a:p>
          <a:endParaRPr lang="en-US"/>
        </a:p>
      </dgm:t>
    </dgm:pt>
    <dgm:pt modelId="{DD5504B8-2EFE-4646-B8D1-AC55BAC3BBE1}">
      <dgm:prSet phldrT="[Text]"/>
      <dgm:spPr/>
      <dgm:t>
        <a:bodyPr/>
        <a:lstStyle/>
        <a:p>
          <a:r>
            <a:rPr lang="en-US" dirty="0"/>
            <a:t>what are the</a:t>
          </a:r>
          <a:r>
            <a:rPr lang="en-US" baseline="0" dirty="0"/>
            <a:t> “kindergarten” rules?</a:t>
          </a:r>
          <a:endParaRPr lang="en-US" dirty="0"/>
        </a:p>
      </dgm:t>
    </dgm:pt>
    <dgm:pt modelId="{64ABB328-9FB9-5A43-B92F-A6EBC438978A}" type="parTrans" cxnId="{7DE601EB-D3AA-6C44-9ECA-4CF3C03AE316}">
      <dgm:prSet/>
      <dgm:spPr/>
      <dgm:t>
        <a:bodyPr/>
        <a:lstStyle/>
        <a:p>
          <a:endParaRPr lang="en-US"/>
        </a:p>
      </dgm:t>
    </dgm:pt>
    <dgm:pt modelId="{D247B5E7-8D29-9748-9996-6E3E96D0E76E}" type="sibTrans" cxnId="{7DE601EB-D3AA-6C44-9ECA-4CF3C03AE316}">
      <dgm:prSet/>
      <dgm:spPr/>
      <dgm:t>
        <a:bodyPr/>
        <a:lstStyle/>
        <a:p>
          <a:endParaRPr lang="en-US"/>
        </a:p>
      </dgm:t>
    </dgm:pt>
    <dgm:pt modelId="{05C2518A-532B-E14A-B281-42DD97A7C748}">
      <dgm:prSet phldrT="[Text]"/>
      <dgm:spPr/>
      <dgm:t>
        <a:bodyPr/>
        <a:lstStyle/>
        <a:p>
          <a:r>
            <a:rPr lang="en-US" dirty="0"/>
            <a:t>only power rules (no listen-before-talk (CS) required)</a:t>
          </a:r>
        </a:p>
      </dgm:t>
    </dgm:pt>
    <dgm:pt modelId="{743E0256-8369-0F4C-9398-2938F38BB34E}" type="parTrans" cxnId="{EE79F2D0-8C2D-774E-93EB-E01CFC8E660C}">
      <dgm:prSet/>
      <dgm:spPr/>
    </dgm:pt>
    <dgm:pt modelId="{2862D784-D29D-614F-8506-958C9FD92DEE}" type="sibTrans" cxnId="{EE79F2D0-8C2D-774E-93EB-E01CFC8E660C}">
      <dgm:prSet/>
      <dgm:spPr/>
    </dgm:pt>
    <dgm:pt modelId="{B23F8674-AED1-C943-84FD-C5CE596B2441}">
      <dgm:prSet phldrT="[Text]"/>
      <dgm:spPr/>
      <dgm:t>
        <a:bodyPr/>
        <a:lstStyle/>
        <a:p>
          <a:r>
            <a:rPr lang="en-US" dirty="0"/>
            <a:t>e.g., </a:t>
          </a:r>
          <a:r>
            <a:rPr lang="en-US" dirty="0" err="1"/>
            <a:t>CableWiFi</a:t>
          </a:r>
          <a:endParaRPr lang="en-US" dirty="0"/>
        </a:p>
      </dgm:t>
    </dgm:pt>
    <dgm:pt modelId="{1A83D2CD-6C5F-CE4F-B81C-14052CE04065}" type="parTrans" cxnId="{B97C1738-2D3C-5F48-A7BB-2113EC57EB6C}">
      <dgm:prSet/>
      <dgm:spPr/>
    </dgm:pt>
    <dgm:pt modelId="{1CFC1D9E-8D7F-4941-8241-93901CE515C4}" type="sibTrans" cxnId="{B97C1738-2D3C-5F48-A7BB-2113EC57EB6C}">
      <dgm:prSet/>
      <dgm:spPr/>
    </dgm:pt>
    <dgm:pt modelId="{C285CCDF-5317-874F-8261-19BAFB14F1CB}">
      <dgm:prSet phldrT="[Text]"/>
      <dgm:spPr/>
      <dgm:t>
        <a:bodyPr/>
        <a:lstStyle/>
        <a:p>
          <a:r>
            <a:rPr lang="en-US" dirty="0"/>
            <a:t>One band, one channel</a:t>
          </a:r>
        </a:p>
      </dgm:t>
    </dgm:pt>
    <dgm:pt modelId="{9948BFBF-1B71-724B-90FB-836E8869D564}" type="parTrans" cxnId="{28A8A458-D21C-D446-B188-A84084263C4B}">
      <dgm:prSet/>
      <dgm:spPr/>
    </dgm:pt>
    <dgm:pt modelId="{890C1DF2-51F5-1C47-9CF4-F0B00D303752}" type="sibTrans" cxnId="{28A8A458-D21C-D446-B188-A84084263C4B}">
      <dgm:prSet/>
      <dgm:spPr/>
    </dgm:pt>
    <dgm:pt modelId="{5DF0D3F5-D303-AB4F-891A-683AF3CDB08C}" type="pres">
      <dgm:prSet presAssocID="{38227082-64A5-7144-A601-EC5EA2B30595}" presName="Name0" presStyleCnt="0">
        <dgm:presLayoutVars>
          <dgm:dir/>
          <dgm:resizeHandles val="exact"/>
        </dgm:presLayoutVars>
      </dgm:prSet>
      <dgm:spPr/>
    </dgm:pt>
    <dgm:pt modelId="{A085A84C-992A-B647-80FE-F40E548CF1AF}" type="pres">
      <dgm:prSet presAssocID="{F10B0147-EF87-E640-A956-C334640C416D}" presName="node" presStyleLbl="node1" presStyleIdx="0" presStyleCnt="3">
        <dgm:presLayoutVars>
          <dgm:bulletEnabled val="1"/>
        </dgm:presLayoutVars>
      </dgm:prSet>
      <dgm:spPr/>
    </dgm:pt>
    <dgm:pt modelId="{0016D1BE-07E3-C64B-80BB-88E063D50DFD}" type="pres">
      <dgm:prSet presAssocID="{F22D4395-9E02-4747-A3DF-05599F27953F}" presName="sibTrans" presStyleLbl="sibTrans2D1" presStyleIdx="0" presStyleCnt="2"/>
      <dgm:spPr/>
    </dgm:pt>
    <dgm:pt modelId="{6104F134-AC50-2047-8FBA-EB2A4501A728}" type="pres">
      <dgm:prSet presAssocID="{F22D4395-9E02-4747-A3DF-05599F27953F}" presName="connectorText" presStyleLbl="sibTrans2D1" presStyleIdx="0" presStyleCnt="2"/>
      <dgm:spPr/>
    </dgm:pt>
    <dgm:pt modelId="{B6A5E70A-FC23-EC4E-A8CB-57884C6845E0}" type="pres">
      <dgm:prSet presAssocID="{37EFD46C-AF9B-CD44-B6C9-6F810813711F}" presName="node" presStyleLbl="node1" presStyleIdx="1" presStyleCnt="3">
        <dgm:presLayoutVars>
          <dgm:bulletEnabled val="1"/>
        </dgm:presLayoutVars>
      </dgm:prSet>
      <dgm:spPr/>
    </dgm:pt>
    <dgm:pt modelId="{9827DF06-AE13-2040-9B64-BB3A07676D4D}" type="pres">
      <dgm:prSet presAssocID="{88D289FD-F049-754B-8A85-C89FB4752088}" presName="sibTrans" presStyleLbl="sibTrans2D1" presStyleIdx="1" presStyleCnt="2"/>
      <dgm:spPr/>
    </dgm:pt>
    <dgm:pt modelId="{69A500E6-D51D-6C46-9712-C5B6DA8FFACF}" type="pres">
      <dgm:prSet presAssocID="{88D289FD-F049-754B-8A85-C89FB4752088}" presName="connectorText" presStyleLbl="sibTrans2D1" presStyleIdx="1" presStyleCnt="2"/>
      <dgm:spPr/>
    </dgm:pt>
    <dgm:pt modelId="{257523FF-3370-B949-BEF8-5760F2AD0696}" type="pres">
      <dgm:prSet presAssocID="{99CD5867-8EDA-0E40-919E-AB77945E2817}" presName="node" presStyleLbl="node1" presStyleIdx="2" presStyleCnt="3">
        <dgm:presLayoutVars>
          <dgm:bulletEnabled val="1"/>
        </dgm:presLayoutVars>
      </dgm:prSet>
      <dgm:spPr/>
    </dgm:pt>
  </dgm:ptLst>
  <dgm:cxnLst>
    <dgm:cxn modelId="{118B3810-657F-0140-B12C-B4C84E67D051}" srcId="{38227082-64A5-7144-A601-EC5EA2B30595}" destId="{F10B0147-EF87-E640-A956-C334640C416D}" srcOrd="0" destOrd="0" parTransId="{E0D0CC58-AF68-C848-9346-6D7D72416D51}" sibTransId="{F22D4395-9E02-4747-A3DF-05599F27953F}"/>
    <dgm:cxn modelId="{C2A1C711-BBFD-AB48-A4CB-E91DEE4EC45A}" type="presOf" srcId="{A7DB5B72-E60F-4E49-A84D-62926FEEC431}" destId="{A085A84C-992A-B647-80FE-F40E548CF1AF}" srcOrd="0" destOrd="2" presId="urn:microsoft.com/office/officeart/2005/8/layout/process1"/>
    <dgm:cxn modelId="{B0B72518-91B2-DF41-8309-27CB4D7F5034}" srcId="{37EFD46C-AF9B-CD44-B6C9-6F810813711F}" destId="{45AE3656-CC8B-A249-9D17-0879F72080B7}" srcOrd="0" destOrd="0" parTransId="{A61FE621-E0FB-574B-AFD8-BA0B2927F133}" sibTransId="{6A93BFD9-D2CB-234D-8261-C19D55E3333A}"/>
    <dgm:cxn modelId="{48196C18-CDCF-6747-B535-F1E0B13BC891}" type="presOf" srcId="{B23F8674-AED1-C943-84FD-C5CE596B2441}" destId="{B6A5E70A-FC23-EC4E-A8CB-57884C6845E0}" srcOrd="0" destOrd="2" presId="urn:microsoft.com/office/officeart/2005/8/layout/process1"/>
    <dgm:cxn modelId="{2B38EA1F-4566-9E48-BDBD-963894952547}" type="presOf" srcId="{DD5504B8-2EFE-4646-B8D1-AC55BAC3BBE1}" destId="{257523FF-3370-B949-BEF8-5760F2AD0696}" srcOrd="0" destOrd="2" presId="urn:microsoft.com/office/officeart/2005/8/layout/process1"/>
    <dgm:cxn modelId="{B97C1738-2D3C-5F48-A7BB-2113EC57EB6C}" srcId="{45AE3656-CC8B-A249-9D17-0879F72080B7}" destId="{B23F8674-AED1-C943-84FD-C5CE596B2441}" srcOrd="0" destOrd="0" parTransId="{1A83D2CD-6C5F-CE4F-B81C-14052CE04065}" sibTransId="{1CFC1D9E-8D7F-4941-8241-93901CE515C4}"/>
    <dgm:cxn modelId="{608BCC42-ED0B-1B44-BA16-6CD9EC9A5F18}" type="presOf" srcId="{AC9D4D46-6321-5844-97CD-45CF06AF5C02}" destId="{B6A5E70A-FC23-EC4E-A8CB-57884C6845E0}" srcOrd="0" destOrd="3" presId="urn:microsoft.com/office/officeart/2005/8/layout/process1"/>
    <dgm:cxn modelId="{E6A5F642-10BC-AE48-BD51-812B1A7A9AE9}" type="presOf" srcId="{37EFD46C-AF9B-CD44-B6C9-6F810813711F}" destId="{B6A5E70A-FC23-EC4E-A8CB-57884C6845E0}" srcOrd="0" destOrd="0" presId="urn:microsoft.com/office/officeart/2005/8/layout/process1"/>
    <dgm:cxn modelId="{1B45F644-8813-1E49-B642-28F94B70142D}" srcId="{38227082-64A5-7144-A601-EC5EA2B30595}" destId="{99CD5867-8EDA-0E40-919E-AB77945E2817}" srcOrd="2" destOrd="0" parTransId="{966C1A43-136E-4A4F-A606-5743598ADDFF}" sibTransId="{63704A28-1A89-E240-A6CA-5FA56261D9BC}"/>
    <dgm:cxn modelId="{4F7DB047-9D54-9242-9AC1-DF8FA0A84EF2}" type="presOf" srcId="{F10B0147-EF87-E640-A956-C334640C416D}" destId="{A085A84C-992A-B647-80FE-F40E548CF1AF}" srcOrd="0" destOrd="0" presId="urn:microsoft.com/office/officeart/2005/8/layout/process1"/>
    <dgm:cxn modelId="{780E574E-4A95-054A-B915-21ECDFA0940E}" type="presOf" srcId="{88D289FD-F049-754B-8A85-C89FB4752088}" destId="{9827DF06-AE13-2040-9B64-BB3A07676D4D}" srcOrd="0" destOrd="0" presId="urn:microsoft.com/office/officeart/2005/8/layout/process1"/>
    <dgm:cxn modelId="{28A8A458-D21C-D446-B188-A84084263C4B}" srcId="{37EFD46C-AF9B-CD44-B6C9-6F810813711F}" destId="{C285CCDF-5317-874F-8261-19BAFB14F1CB}" srcOrd="2" destOrd="0" parTransId="{9948BFBF-1B71-724B-90FB-836E8869D564}" sibTransId="{890C1DF2-51F5-1C47-9CF4-F0B00D303752}"/>
    <dgm:cxn modelId="{E46D1E61-D835-9F4F-A1E3-5ED2555F8541}" srcId="{F10B0147-EF87-E640-A956-C334640C416D}" destId="{75A55C90-6D9D-8C4B-B51C-E709E33C1080}" srcOrd="3" destOrd="0" parTransId="{E6F36932-504F-954B-B4C4-C81DAED32578}" sibTransId="{921B739D-18C5-5943-8BE7-86E7C10A4721}"/>
    <dgm:cxn modelId="{9CD7EE64-A8BD-BC4E-AAF1-2DFFF0D4A1E2}" type="presOf" srcId="{93D274F9-FECC-FD45-9646-DC31CE2CEEBA}" destId="{A085A84C-992A-B647-80FE-F40E548CF1AF}" srcOrd="0" destOrd="1" presId="urn:microsoft.com/office/officeart/2005/8/layout/process1"/>
    <dgm:cxn modelId="{39D2486A-0726-2745-A695-275428F2A54E}" srcId="{F10B0147-EF87-E640-A956-C334640C416D}" destId="{61F5EB35-EEB1-FD48-891D-B3A3F67B8966}" srcOrd="2" destOrd="0" parTransId="{BCCFEECC-B22C-BF4A-BEBA-40C8ACA44906}" sibTransId="{60AF1894-BB64-1349-A18B-5A0F54606A93}"/>
    <dgm:cxn modelId="{BE0F4476-BCCF-8440-ABC7-761FF28B8CCE}" type="presOf" srcId="{75A55C90-6D9D-8C4B-B51C-E709E33C1080}" destId="{A085A84C-992A-B647-80FE-F40E548CF1AF}" srcOrd="0" destOrd="4" presId="urn:microsoft.com/office/officeart/2005/8/layout/process1"/>
    <dgm:cxn modelId="{58B93F80-201A-664C-8B65-A6973214787A}" type="presOf" srcId="{45AE3656-CC8B-A249-9D17-0879F72080B7}" destId="{B6A5E70A-FC23-EC4E-A8CB-57884C6845E0}" srcOrd="0" destOrd="1" presId="urn:microsoft.com/office/officeart/2005/8/layout/process1"/>
    <dgm:cxn modelId="{46D1ED83-DFD6-F14D-A3A5-B836B2758C12}" type="presOf" srcId="{99CD5867-8EDA-0E40-919E-AB77945E2817}" destId="{257523FF-3370-B949-BEF8-5760F2AD0696}" srcOrd="0" destOrd="0" presId="urn:microsoft.com/office/officeart/2005/8/layout/process1"/>
    <dgm:cxn modelId="{8C5F8CA3-2A7B-0D4E-9F5A-29C6CDCF703B}" type="presOf" srcId="{F22D4395-9E02-4747-A3DF-05599F27953F}" destId="{0016D1BE-07E3-C64B-80BB-88E063D50DFD}" srcOrd="0" destOrd="0" presId="urn:microsoft.com/office/officeart/2005/8/layout/process1"/>
    <dgm:cxn modelId="{6965A2A7-F9E3-DD4B-BB2A-38248E5F3F27}" srcId="{F10B0147-EF87-E640-A956-C334640C416D}" destId="{A7DB5B72-E60F-4E49-A84D-62926FEEC431}" srcOrd="1" destOrd="0" parTransId="{229B7FD4-1776-4549-9953-5F0D8813A1E7}" sibTransId="{BFE4392B-573C-A94D-B184-F529F138FECE}"/>
    <dgm:cxn modelId="{FA3066A9-F0DF-0848-93B2-A189E7491438}" srcId="{38227082-64A5-7144-A601-EC5EA2B30595}" destId="{37EFD46C-AF9B-CD44-B6C9-6F810813711F}" srcOrd="1" destOrd="0" parTransId="{936771D6-9E99-3F43-8373-F2F7CC837410}" sibTransId="{88D289FD-F049-754B-8A85-C89FB4752088}"/>
    <dgm:cxn modelId="{009550AC-B5D0-2947-981B-42E05C06F38E}" srcId="{F10B0147-EF87-E640-A956-C334640C416D}" destId="{93D274F9-FECC-FD45-9646-DC31CE2CEEBA}" srcOrd="0" destOrd="0" parTransId="{F7CDC9DB-1F00-0D4B-8AD5-3534B5FEE523}" sibTransId="{29BC29FA-1D34-AB41-894D-431736793CA7}"/>
    <dgm:cxn modelId="{A47AC3AC-F603-0741-A6CE-9CFFCD9627A8}" srcId="{99CD5867-8EDA-0E40-919E-AB77945E2817}" destId="{445EDF74-1F0C-5241-9BC7-99B112D8A5D4}" srcOrd="0" destOrd="0" parTransId="{20092E85-5F25-BA47-A0EF-16DA366BBBA8}" sibTransId="{C937CCC1-AD8D-C049-A1E9-388A00BB26A7}"/>
    <dgm:cxn modelId="{7D2CE8C0-1058-104C-9EDB-CDBF9CFDF681}" type="presOf" srcId="{C285CCDF-5317-874F-8261-19BAFB14F1CB}" destId="{B6A5E70A-FC23-EC4E-A8CB-57884C6845E0}" srcOrd="0" destOrd="4" presId="urn:microsoft.com/office/officeart/2005/8/layout/process1"/>
    <dgm:cxn modelId="{2F3439C5-0A6D-F141-B8B0-494921EF4034}" type="presOf" srcId="{38227082-64A5-7144-A601-EC5EA2B30595}" destId="{5DF0D3F5-D303-AB4F-891A-683AF3CDB08C}" srcOrd="0" destOrd="0" presId="urn:microsoft.com/office/officeart/2005/8/layout/process1"/>
    <dgm:cxn modelId="{48BA99CE-4566-0F42-A1B3-C7DC4526AD66}" type="presOf" srcId="{F22D4395-9E02-4747-A3DF-05599F27953F}" destId="{6104F134-AC50-2047-8FBA-EB2A4501A728}" srcOrd="1" destOrd="0" presId="urn:microsoft.com/office/officeart/2005/8/layout/process1"/>
    <dgm:cxn modelId="{EE79F2D0-8C2D-774E-93EB-E01CFC8E660C}" srcId="{F10B0147-EF87-E640-A956-C334640C416D}" destId="{05C2518A-532B-E14A-B281-42DD97A7C748}" srcOrd="4" destOrd="0" parTransId="{743E0256-8369-0F4C-9398-2938F38BB34E}" sibTransId="{2862D784-D29D-614F-8506-958C9FD92DEE}"/>
    <dgm:cxn modelId="{1C9631D5-919E-7E44-9951-1093CD7055D1}" type="presOf" srcId="{61F5EB35-EEB1-FD48-891D-B3A3F67B8966}" destId="{A085A84C-992A-B647-80FE-F40E548CF1AF}" srcOrd="0" destOrd="3" presId="urn:microsoft.com/office/officeart/2005/8/layout/process1"/>
    <dgm:cxn modelId="{E7D0BFE0-676E-9B43-9749-F1D3D3A1BB13}" type="presOf" srcId="{445EDF74-1F0C-5241-9BC7-99B112D8A5D4}" destId="{257523FF-3370-B949-BEF8-5760F2AD0696}" srcOrd="0" destOrd="1" presId="urn:microsoft.com/office/officeart/2005/8/layout/process1"/>
    <dgm:cxn modelId="{DAA611E7-E2FB-0F48-9A9F-B8A1794B0AFA}" type="presOf" srcId="{88D289FD-F049-754B-8A85-C89FB4752088}" destId="{69A500E6-D51D-6C46-9712-C5B6DA8FFACF}" srcOrd="1" destOrd="0" presId="urn:microsoft.com/office/officeart/2005/8/layout/process1"/>
    <dgm:cxn modelId="{7DE601EB-D3AA-6C44-9ECA-4CF3C03AE316}" srcId="{99CD5867-8EDA-0E40-919E-AB77945E2817}" destId="{DD5504B8-2EFE-4646-B8D1-AC55BAC3BBE1}" srcOrd="1" destOrd="0" parTransId="{64ABB328-9FB9-5A43-B92F-A6EBC438978A}" sibTransId="{D247B5E7-8D29-9748-9996-6E3E96D0E76E}"/>
    <dgm:cxn modelId="{5AFC35F7-0BF5-B240-BFAB-504EF7C97CBA}" srcId="{37EFD46C-AF9B-CD44-B6C9-6F810813711F}" destId="{AC9D4D46-6321-5844-97CD-45CF06AF5C02}" srcOrd="1" destOrd="0" parTransId="{6A77856B-933E-0A4C-A6E2-4DC497CB5310}" sibTransId="{2DDD47A6-DABC-2E42-B4C0-3FCBDA1CB892}"/>
    <dgm:cxn modelId="{CDF5C6F9-2887-014C-849E-9C48E6C0E5DE}" type="presOf" srcId="{05C2518A-532B-E14A-B281-42DD97A7C748}" destId="{A085A84C-992A-B647-80FE-F40E548CF1AF}" srcOrd="0" destOrd="5" presId="urn:microsoft.com/office/officeart/2005/8/layout/process1"/>
    <dgm:cxn modelId="{D21C81BF-74FC-7B4E-B413-81C720CD8E8A}" type="presParOf" srcId="{5DF0D3F5-D303-AB4F-891A-683AF3CDB08C}" destId="{A085A84C-992A-B647-80FE-F40E548CF1AF}" srcOrd="0" destOrd="0" presId="urn:microsoft.com/office/officeart/2005/8/layout/process1"/>
    <dgm:cxn modelId="{AF94714F-A1E1-3140-AB9B-A66A6F416447}" type="presParOf" srcId="{5DF0D3F5-D303-AB4F-891A-683AF3CDB08C}" destId="{0016D1BE-07E3-C64B-80BB-88E063D50DFD}" srcOrd="1" destOrd="0" presId="urn:microsoft.com/office/officeart/2005/8/layout/process1"/>
    <dgm:cxn modelId="{0F2C4F71-63C2-6C4E-A77B-FBCF58FEF808}" type="presParOf" srcId="{0016D1BE-07E3-C64B-80BB-88E063D50DFD}" destId="{6104F134-AC50-2047-8FBA-EB2A4501A728}" srcOrd="0" destOrd="0" presId="urn:microsoft.com/office/officeart/2005/8/layout/process1"/>
    <dgm:cxn modelId="{1020BE74-C8C3-1142-9C42-B7C9D37D75BE}" type="presParOf" srcId="{5DF0D3F5-D303-AB4F-891A-683AF3CDB08C}" destId="{B6A5E70A-FC23-EC4E-A8CB-57884C6845E0}" srcOrd="2" destOrd="0" presId="urn:microsoft.com/office/officeart/2005/8/layout/process1"/>
    <dgm:cxn modelId="{442E8F3B-6356-FB40-B6E9-98720598BDC9}" type="presParOf" srcId="{5DF0D3F5-D303-AB4F-891A-683AF3CDB08C}" destId="{9827DF06-AE13-2040-9B64-BB3A07676D4D}" srcOrd="3" destOrd="0" presId="urn:microsoft.com/office/officeart/2005/8/layout/process1"/>
    <dgm:cxn modelId="{2A915907-DB83-1849-9014-0FFEF52C6183}" type="presParOf" srcId="{9827DF06-AE13-2040-9B64-BB3A07676D4D}" destId="{69A500E6-D51D-6C46-9712-C5B6DA8FFACF}" srcOrd="0" destOrd="0" presId="urn:microsoft.com/office/officeart/2005/8/layout/process1"/>
    <dgm:cxn modelId="{2B2F7337-4D43-A640-847B-3B49FF23F283}" type="presParOf" srcId="{5DF0D3F5-D303-AB4F-891A-683AF3CDB08C}" destId="{257523FF-3370-B949-BEF8-5760F2AD069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5A84C-992A-B647-80FE-F40E548CF1AF}">
      <dsp:nvSpPr>
        <dsp:cNvPr id="0" name=""/>
        <dsp:cNvSpPr/>
      </dsp:nvSpPr>
      <dsp:spPr>
        <a:xfrm>
          <a:off x="7638" y="961881"/>
          <a:ext cx="2282919" cy="214023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Unlicensed ~2000</a:t>
          </a:r>
        </a:p>
        <a:p>
          <a:pPr marL="114300" lvl="1" indent="-114300" algn="l" defTabSz="622300">
            <a:lnSpc>
              <a:spcPct val="90000"/>
            </a:lnSpc>
            <a:spcBef>
              <a:spcPct val="0"/>
            </a:spcBef>
            <a:spcAft>
              <a:spcPct val="15000"/>
            </a:spcAft>
            <a:buChar char="•"/>
          </a:pPr>
          <a:r>
            <a:rPr lang="en-US" sz="1400" kern="1200" dirty="0"/>
            <a:t>indoor home</a:t>
          </a:r>
        </a:p>
        <a:p>
          <a:pPr marL="114300" lvl="1" indent="-114300" algn="l" defTabSz="622300">
            <a:lnSpc>
              <a:spcPct val="90000"/>
            </a:lnSpc>
            <a:spcBef>
              <a:spcPct val="0"/>
            </a:spcBef>
            <a:spcAft>
              <a:spcPct val="15000"/>
            </a:spcAft>
            <a:buChar char="•"/>
          </a:pPr>
          <a:r>
            <a:rPr lang="en-US" sz="1400" kern="1200" dirty="0"/>
            <a:t>indoor enterprise</a:t>
          </a:r>
        </a:p>
        <a:p>
          <a:pPr marL="114300" lvl="1" indent="-114300" algn="l" defTabSz="622300">
            <a:lnSpc>
              <a:spcPct val="90000"/>
            </a:lnSpc>
            <a:spcBef>
              <a:spcPct val="0"/>
            </a:spcBef>
            <a:spcAft>
              <a:spcPct val="15000"/>
            </a:spcAft>
            <a:buChar char="•"/>
          </a:pPr>
          <a:r>
            <a:rPr lang="en-US" sz="1400" kern="1200" dirty="0"/>
            <a:t>campus</a:t>
          </a:r>
        </a:p>
        <a:p>
          <a:pPr marL="114300" lvl="1" indent="-114300" algn="l" defTabSz="622300">
            <a:lnSpc>
              <a:spcPct val="90000"/>
            </a:lnSpc>
            <a:spcBef>
              <a:spcPct val="0"/>
            </a:spcBef>
            <a:spcAft>
              <a:spcPct val="15000"/>
            </a:spcAft>
            <a:buChar char="•"/>
          </a:pPr>
          <a:r>
            <a:rPr lang="en-US" sz="1400" kern="1200" dirty="0"/>
            <a:t>--&gt; natural separation</a:t>
          </a:r>
        </a:p>
        <a:p>
          <a:pPr marL="114300" lvl="1" indent="-114300" algn="l" defTabSz="622300">
            <a:lnSpc>
              <a:spcPct val="90000"/>
            </a:lnSpc>
            <a:spcBef>
              <a:spcPct val="0"/>
            </a:spcBef>
            <a:spcAft>
              <a:spcPct val="15000"/>
            </a:spcAft>
            <a:buChar char="•"/>
          </a:pPr>
          <a:r>
            <a:rPr lang="en-US" sz="1400" kern="1200" dirty="0"/>
            <a:t>only power rules (no listen-before-talk (CS) required)</a:t>
          </a:r>
        </a:p>
      </dsp:txBody>
      <dsp:txXfrm>
        <a:off x="70323" y="1024566"/>
        <a:ext cx="2157549" cy="2014867"/>
      </dsp:txXfrm>
    </dsp:sp>
    <dsp:sp modelId="{0016D1BE-07E3-C64B-80BB-88E063D50DFD}">
      <dsp:nvSpPr>
        <dsp:cNvPr id="0" name=""/>
        <dsp:cNvSpPr/>
      </dsp:nvSpPr>
      <dsp:spPr>
        <a:xfrm>
          <a:off x="2518850" y="1748917"/>
          <a:ext cx="483979" cy="566164"/>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18850" y="1862150"/>
        <a:ext cx="338785" cy="339698"/>
      </dsp:txXfrm>
    </dsp:sp>
    <dsp:sp modelId="{B6A5E70A-FC23-EC4E-A8CB-57884C6845E0}">
      <dsp:nvSpPr>
        <dsp:cNvPr id="0" name=""/>
        <dsp:cNvSpPr/>
      </dsp:nvSpPr>
      <dsp:spPr>
        <a:xfrm>
          <a:off x="3203726" y="961881"/>
          <a:ext cx="2282919" cy="214023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Unlicensed now</a:t>
          </a:r>
        </a:p>
        <a:p>
          <a:pPr marL="114300" lvl="1" indent="-114300" algn="l" defTabSz="622300">
            <a:lnSpc>
              <a:spcPct val="90000"/>
            </a:lnSpc>
            <a:spcBef>
              <a:spcPct val="0"/>
            </a:spcBef>
            <a:spcAft>
              <a:spcPct val="15000"/>
            </a:spcAft>
            <a:buChar char="•"/>
          </a:pPr>
          <a:r>
            <a:rPr lang="en-US" sz="1400" kern="1200" dirty="0"/>
            <a:t>secondary public SSID</a:t>
          </a:r>
        </a:p>
        <a:p>
          <a:pPr marL="228600" lvl="2" indent="-114300" algn="l" defTabSz="622300">
            <a:lnSpc>
              <a:spcPct val="90000"/>
            </a:lnSpc>
            <a:spcBef>
              <a:spcPct val="0"/>
            </a:spcBef>
            <a:spcAft>
              <a:spcPct val="15000"/>
            </a:spcAft>
            <a:buChar char="•"/>
          </a:pPr>
          <a:r>
            <a:rPr lang="en-US" sz="1400" kern="1200" dirty="0"/>
            <a:t>e.g., </a:t>
          </a:r>
          <a:r>
            <a:rPr lang="en-US" sz="1400" kern="1200" dirty="0" err="1"/>
            <a:t>CableWiFi</a:t>
          </a:r>
          <a:endParaRPr lang="en-US" sz="1400" kern="1200" dirty="0"/>
        </a:p>
        <a:p>
          <a:pPr marL="114300" lvl="1" indent="-114300" algn="l" defTabSz="622300">
            <a:lnSpc>
              <a:spcPct val="90000"/>
            </a:lnSpc>
            <a:spcBef>
              <a:spcPct val="0"/>
            </a:spcBef>
            <a:spcAft>
              <a:spcPct val="15000"/>
            </a:spcAft>
            <a:buChar char="•"/>
          </a:pPr>
          <a:r>
            <a:rPr lang="en-US" sz="1400" kern="1200" dirty="0"/>
            <a:t>re-use HFC/FTTH backhaul</a:t>
          </a:r>
        </a:p>
        <a:p>
          <a:pPr marL="114300" lvl="1" indent="-114300" algn="l" defTabSz="622300">
            <a:lnSpc>
              <a:spcPct val="90000"/>
            </a:lnSpc>
            <a:spcBef>
              <a:spcPct val="0"/>
            </a:spcBef>
            <a:spcAft>
              <a:spcPct val="15000"/>
            </a:spcAft>
            <a:buChar char="•"/>
          </a:pPr>
          <a:r>
            <a:rPr lang="en-US" sz="1400" kern="1200" dirty="0"/>
            <a:t>One band, one channel</a:t>
          </a:r>
        </a:p>
      </dsp:txBody>
      <dsp:txXfrm>
        <a:off x="3266411" y="1024566"/>
        <a:ext cx="2157549" cy="2014867"/>
      </dsp:txXfrm>
    </dsp:sp>
    <dsp:sp modelId="{9827DF06-AE13-2040-9B64-BB3A07676D4D}">
      <dsp:nvSpPr>
        <dsp:cNvPr id="0" name=""/>
        <dsp:cNvSpPr/>
      </dsp:nvSpPr>
      <dsp:spPr>
        <a:xfrm>
          <a:off x="5714937" y="1748917"/>
          <a:ext cx="483979" cy="566164"/>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14937" y="1862150"/>
        <a:ext cx="338785" cy="339698"/>
      </dsp:txXfrm>
    </dsp:sp>
    <dsp:sp modelId="{257523FF-3370-B949-BEF8-5760F2AD0696}">
      <dsp:nvSpPr>
        <dsp:cNvPr id="0" name=""/>
        <dsp:cNvSpPr/>
      </dsp:nvSpPr>
      <dsp:spPr>
        <a:xfrm>
          <a:off x="6399813" y="961881"/>
          <a:ext cx="2282919" cy="2140237"/>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Unlicensed emerging</a:t>
          </a:r>
        </a:p>
        <a:p>
          <a:pPr marL="114300" lvl="1" indent="-114300" algn="l" defTabSz="622300">
            <a:lnSpc>
              <a:spcPct val="90000"/>
            </a:lnSpc>
            <a:spcBef>
              <a:spcPct val="0"/>
            </a:spcBef>
            <a:spcAft>
              <a:spcPct val="15000"/>
            </a:spcAft>
            <a:buChar char="•"/>
          </a:pPr>
          <a:r>
            <a:rPr lang="en-US" sz="1400" kern="1200" dirty="0"/>
            <a:t>LTE-U, LAA</a:t>
          </a:r>
        </a:p>
        <a:p>
          <a:pPr marL="114300" lvl="1" indent="-114300" algn="l" defTabSz="622300">
            <a:lnSpc>
              <a:spcPct val="90000"/>
            </a:lnSpc>
            <a:spcBef>
              <a:spcPct val="0"/>
            </a:spcBef>
            <a:spcAft>
              <a:spcPct val="15000"/>
            </a:spcAft>
            <a:buChar char="•"/>
          </a:pPr>
          <a:r>
            <a:rPr lang="en-US" sz="1400" kern="1200" dirty="0"/>
            <a:t>what are the</a:t>
          </a:r>
          <a:r>
            <a:rPr lang="en-US" sz="1400" kern="1200" baseline="0" dirty="0"/>
            <a:t> “kindergarten” rules?</a:t>
          </a:r>
          <a:endParaRPr lang="en-US" sz="1400" kern="1200" dirty="0"/>
        </a:p>
      </dsp:txBody>
      <dsp:txXfrm>
        <a:off x="6462498" y="1024566"/>
        <a:ext cx="2157549" cy="20148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A3EE826-6D74-4949-B2AE-A0B8B3802DA3}" type="datetimeFigureOut">
              <a:rPr lang="en-US" smtClean="0"/>
              <a:t>6/9/18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3AA88CC-C4A5-BB40-85B1-18C44B9AAA5A}" type="slidenum">
              <a:rPr lang="en-US" smtClean="0"/>
              <a:t>‹#›</a:t>
            </a:fld>
            <a:endParaRPr lang="en-US"/>
          </a:p>
        </p:txBody>
      </p:sp>
    </p:spTree>
    <p:extLst>
      <p:ext uri="{BB962C8B-B14F-4D97-AF65-F5344CB8AC3E}">
        <p14:creationId xmlns:p14="http://schemas.microsoft.com/office/powerpoint/2010/main" val="3446163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1AF329D-07CD-344A-A0DD-FDBA3E4CFAEA}" type="datetimeFigureOut">
              <a:rPr lang="en-US" smtClean="0"/>
              <a:t>6/9/18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B5E01B2-A4DF-E949-9ACF-FC77D3EEC206}" type="slidenum">
              <a:rPr lang="en-US" smtClean="0"/>
              <a:t>‹#›</a:t>
            </a:fld>
            <a:endParaRPr lang="en-US"/>
          </a:p>
        </p:txBody>
      </p:sp>
    </p:spTree>
    <p:extLst>
      <p:ext uri="{BB962C8B-B14F-4D97-AF65-F5344CB8AC3E}">
        <p14:creationId xmlns:p14="http://schemas.microsoft.com/office/powerpoint/2010/main" val="9836281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a:t>
            </a:fld>
            <a:endParaRPr lang="en-US"/>
          </a:p>
        </p:txBody>
      </p:sp>
    </p:spTree>
    <p:extLst>
      <p:ext uri="{BB962C8B-B14F-4D97-AF65-F5344CB8AC3E}">
        <p14:creationId xmlns:p14="http://schemas.microsoft.com/office/powerpoint/2010/main" val="55532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32</a:t>
            </a:fld>
            <a:endParaRPr lang="en-US"/>
          </a:p>
        </p:txBody>
      </p:sp>
    </p:spTree>
    <p:extLst>
      <p:ext uri="{BB962C8B-B14F-4D97-AF65-F5344CB8AC3E}">
        <p14:creationId xmlns:p14="http://schemas.microsoft.com/office/powerpoint/2010/main" val="81805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T-Mobile 2010</a:t>
            </a:r>
          </a:p>
          <a:p>
            <a:r>
              <a:rPr lang="en-US" dirty="0"/>
              <a:t>AT&amp;T</a:t>
            </a:r>
            <a:r>
              <a:rPr lang="en-US" baseline="0" dirty="0"/>
              <a:t> data</a:t>
            </a:r>
          </a:p>
          <a:p>
            <a:r>
              <a:rPr lang="en-US" dirty="0"/>
              <a:t>http://</a:t>
            </a:r>
            <a:r>
              <a:rPr lang="en-US" dirty="0" err="1"/>
              <a:t>www.nowsms.com</a:t>
            </a:r>
            <a:r>
              <a:rPr lang="en-US" dirty="0"/>
              <a:t>/discus/messages/12/8500.html</a:t>
            </a:r>
          </a:p>
        </p:txBody>
      </p:sp>
      <p:sp>
        <p:nvSpPr>
          <p:cNvPr id="4" name="Slide Number Placeholder 3"/>
          <p:cNvSpPr>
            <a:spLocks noGrp="1"/>
          </p:cNvSpPr>
          <p:nvPr>
            <p:ph type="sldNum" sz="quarter" idx="10"/>
          </p:nvPr>
        </p:nvSpPr>
        <p:spPr/>
        <p:txBody>
          <a:bodyPr/>
          <a:lstStyle/>
          <a:p>
            <a:fld id="{AE1BCDD2-3C63-734A-8707-CED556459E65}" type="slidenum">
              <a:rPr lang="en-US" smtClean="0"/>
              <a:t>36</a:t>
            </a:fld>
            <a:endParaRPr lang="en-US"/>
          </a:p>
        </p:txBody>
      </p:sp>
    </p:spTree>
    <p:extLst>
      <p:ext uri="{BB962C8B-B14F-4D97-AF65-F5344CB8AC3E}">
        <p14:creationId xmlns:p14="http://schemas.microsoft.com/office/powerpoint/2010/main" val="6890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38</a:t>
            </a:fld>
            <a:endParaRPr lang="en-US"/>
          </a:p>
        </p:txBody>
      </p:sp>
    </p:spTree>
    <p:extLst>
      <p:ext uri="{BB962C8B-B14F-4D97-AF65-F5344CB8AC3E}">
        <p14:creationId xmlns:p14="http://schemas.microsoft.com/office/powerpoint/2010/main" val="220252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Redesigning Spectrum Licenses to Encourage Innovation and Investment By Paul Milgrom, E. Glen Weyl and Anthony Lee Zhang </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39</a:t>
            </a:fld>
            <a:endParaRPr lang="en-US"/>
          </a:p>
        </p:txBody>
      </p:sp>
    </p:spTree>
    <p:extLst>
      <p:ext uri="{BB962C8B-B14F-4D97-AF65-F5344CB8AC3E}">
        <p14:creationId xmlns:p14="http://schemas.microsoft.com/office/powerpoint/2010/main" val="253310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Wells-Fargo Research June 2017</a:t>
            </a:r>
          </a:p>
        </p:txBody>
      </p:sp>
      <p:sp>
        <p:nvSpPr>
          <p:cNvPr id="4" name="Slide Number Placeholder 3"/>
          <p:cNvSpPr>
            <a:spLocks noGrp="1"/>
          </p:cNvSpPr>
          <p:nvPr>
            <p:ph type="sldNum" sz="quarter" idx="10"/>
          </p:nvPr>
        </p:nvSpPr>
        <p:spPr/>
        <p:txBody>
          <a:bodyPr/>
          <a:lstStyle/>
          <a:p>
            <a:fld id="{3B5E01B2-A4DF-E949-9ACF-FC77D3EEC206}" type="slidenum">
              <a:rPr lang="en-US" smtClean="0"/>
              <a:t>41</a:t>
            </a:fld>
            <a:endParaRPr lang="en-US"/>
          </a:p>
        </p:txBody>
      </p:sp>
    </p:spTree>
    <p:extLst>
      <p:ext uri="{BB962C8B-B14F-4D97-AF65-F5344CB8AC3E}">
        <p14:creationId xmlns:p14="http://schemas.microsoft.com/office/powerpoint/2010/main" val="233880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GAO: Spectrum Management - </a:t>
            </a:r>
            <a:r>
              <a:rPr lang="en-US" sz="1200" kern="1200" dirty="0">
                <a:solidFill>
                  <a:schemeClr val="tx1"/>
                </a:solidFill>
                <a:effectLst/>
                <a:latin typeface="+mn-lt"/>
                <a:ea typeface="+mn-ea"/>
                <a:cs typeface="+mn-cs"/>
              </a:rPr>
              <a:t>FCC’s Use and Enforcement of Buildout Requirements </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43</a:t>
            </a:fld>
            <a:endParaRPr lang="en-US"/>
          </a:p>
        </p:txBody>
      </p:sp>
    </p:spTree>
    <p:extLst>
      <p:ext uri="{BB962C8B-B14F-4D97-AF65-F5344CB8AC3E}">
        <p14:creationId xmlns:p14="http://schemas.microsoft.com/office/powerpoint/2010/main" val="309660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Wells Fargo</a:t>
            </a:r>
          </a:p>
        </p:txBody>
      </p:sp>
      <p:sp>
        <p:nvSpPr>
          <p:cNvPr id="4" name="Slide Number Placeholder 3"/>
          <p:cNvSpPr>
            <a:spLocks noGrp="1"/>
          </p:cNvSpPr>
          <p:nvPr>
            <p:ph type="sldNum" sz="quarter" idx="10"/>
          </p:nvPr>
        </p:nvSpPr>
        <p:spPr/>
        <p:txBody>
          <a:bodyPr/>
          <a:lstStyle/>
          <a:p>
            <a:fld id="{3B5E01B2-A4DF-E949-9ACF-FC77D3EEC206}" type="slidenum">
              <a:rPr lang="en-US" smtClean="0"/>
              <a:t>45</a:t>
            </a:fld>
            <a:endParaRPr lang="en-US"/>
          </a:p>
        </p:txBody>
      </p:sp>
    </p:spTree>
    <p:extLst>
      <p:ext uri="{BB962C8B-B14F-4D97-AF65-F5344CB8AC3E}">
        <p14:creationId xmlns:p14="http://schemas.microsoft.com/office/powerpoint/2010/main" val="12265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www.statisticbrain.com</a:t>
            </a:r>
            <a:r>
              <a:rPr lang="en-US" dirty="0"/>
              <a:t>/cell-phone-tower-statistics/</a:t>
            </a:r>
          </a:p>
          <a:p>
            <a:r>
              <a:rPr lang="en-US" dirty="0"/>
              <a:t>http://</a:t>
            </a:r>
            <a:r>
              <a:rPr lang="en-US" dirty="0" err="1"/>
              <a:t>ir.sbasite.com</a:t>
            </a:r>
            <a:r>
              <a:rPr lang="en-US" dirty="0"/>
              <a:t>/</a:t>
            </a:r>
            <a:r>
              <a:rPr lang="en-US" dirty="0" err="1"/>
              <a:t>releasedetail.cfm?ReleaseID</a:t>
            </a:r>
            <a:r>
              <a:rPr lang="en-US" dirty="0"/>
              <a:t>=908348</a:t>
            </a:r>
          </a:p>
        </p:txBody>
      </p:sp>
      <p:sp>
        <p:nvSpPr>
          <p:cNvPr id="4" name="Slide Number Placeholder 3"/>
          <p:cNvSpPr>
            <a:spLocks noGrp="1"/>
          </p:cNvSpPr>
          <p:nvPr>
            <p:ph type="sldNum" sz="quarter" idx="10"/>
          </p:nvPr>
        </p:nvSpPr>
        <p:spPr/>
        <p:txBody>
          <a:bodyPr/>
          <a:lstStyle/>
          <a:p>
            <a:fld id="{3B5E01B2-A4DF-E949-9ACF-FC77D3EEC206}" type="slidenum">
              <a:rPr lang="en-US" smtClean="0"/>
              <a:t>47</a:t>
            </a:fld>
            <a:endParaRPr lang="en-US"/>
          </a:p>
        </p:txBody>
      </p:sp>
    </p:spTree>
    <p:extLst>
      <p:ext uri="{BB962C8B-B14F-4D97-AF65-F5344CB8AC3E}">
        <p14:creationId xmlns:p14="http://schemas.microsoft.com/office/powerpoint/2010/main" val="53456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www.fiercewireless.com</a:t>
            </a:r>
            <a:r>
              <a:rPr lang="en-US" dirty="0"/>
              <a:t>/wireless/mapping-t-mobile-dish-comcast-and-at-t-who-got-how-much-600-mhz-spectrum-and-where</a:t>
            </a:r>
          </a:p>
        </p:txBody>
      </p:sp>
      <p:sp>
        <p:nvSpPr>
          <p:cNvPr id="4" name="Slide Number Placeholder 3"/>
          <p:cNvSpPr>
            <a:spLocks noGrp="1"/>
          </p:cNvSpPr>
          <p:nvPr>
            <p:ph type="sldNum" sz="quarter" idx="10"/>
          </p:nvPr>
        </p:nvSpPr>
        <p:spPr/>
        <p:txBody>
          <a:bodyPr/>
          <a:lstStyle/>
          <a:p>
            <a:fld id="{3B5E01B2-A4DF-E949-9ACF-FC77D3EEC206}" type="slidenum">
              <a:rPr lang="en-US" smtClean="0"/>
              <a:t>61</a:t>
            </a:fld>
            <a:endParaRPr lang="en-US"/>
          </a:p>
        </p:txBody>
      </p:sp>
    </p:spTree>
    <p:extLst>
      <p:ext uri="{BB962C8B-B14F-4D97-AF65-F5344CB8AC3E}">
        <p14:creationId xmlns:p14="http://schemas.microsoft.com/office/powerpoint/2010/main" val="157658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66</a:t>
            </a:fld>
            <a:endParaRPr lang="en-US"/>
          </a:p>
        </p:txBody>
      </p:sp>
    </p:spTree>
    <p:extLst>
      <p:ext uri="{BB962C8B-B14F-4D97-AF65-F5344CB8AC3E}">
        <p14:creationId xmlns:p14="http://schemas.microsoft.com/office/powerpoint/2010/main" val="154573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https://www.connect802.com/802-11-channel-frequency-allocation</a:t>
            </a:r>
          </a:p>
        </p:txBody>
      </p:sp>
      <p:sp>
        <p:nvSpPr>
          <p:cNvPr id="4" name="Slide Number Placeholder 3"/>
          <p:cNvSpPr>
            <a:spLocks noGrp="1"/>
          </p:cNvSpPr>
          <p:nvPr>
            <p:ph type="sldNum" sz="quarter" idx="10"/>
          </p:nvPr>
        </p:nvSpPr>
        <p:spPr/>
        <p:txBody>
          <a:bodyPr/>
          <a:lstStyle/>
          <a:p>
            <a:fld id="{3B5E01B2-A4DF-E949-9ACF-FC77D3EEC206}" type="slidenum">
              <a:rPr lang="en-US" smtClean="0"/>
              <a:t>11</a:t>
            </a:fld>
            <a:endParaRPr lang="en-US"/>
          </a:p>
        </p:txBody>
      </p:sp>
    </p:spTree>
    <p:extLst>
      <p:ext uri="{BB962C8B-B14F-4D97-AF65-F5344CB8AC3E}">
        <p14:creationId xmlns:p14="http://schemas.microsoft.com/office/powerpoint/2010/main" val="1665462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Wells Fargo Wireless Spectrum Primer, 2017</a:t>
            </a:r>
          </a:p>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68</a:t>
            </a:fld>
            <a:endParaRPr lang="en-US"/>
          </a:p>
        </p:txBody>
      </p:sp>
    </p:spTree>
    <p:extLst>
      <p:ext uri="{BB962C8B-B14F-4D97-AF65-F5344CB8AC3E}">
        <p14:creationId xmlns:p14="http://schemas.microsoft.com/office/powerpoint/2010/main" val="3829142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docs.fcc.gov</a:t>
            </a:r>
            <a:r>
              <a:rPr lang="en-US" dirty="0"/>
              <a:t>/public/attachments/DOC-347449A1.pdf</a:t>
            </a:r>
          </a:p>
        </p:txBody>
      </p:sp>
      <p:sp>
        <p:nvSpPr>
          <p:cNvPr id="4" name="Slide Number Placeholder 3"/>
          <p:cNvSpPr>
            <a:spLocks noGrp="1"/>
          </p:cNvSpPr>
          <p:nvPr>
            <p:ph type="sldNum" sz="quarter" idx="10"/>
          </p:nvPr>
        </p:nvSpPr>
        <p:spPr/>
        <p:txBody>
          <a:bodyPr/>
          <a:lstStyle/>
          <a:p>
            <a:fld id="{3B5E01B2-A4DF-E949-9ACF-FC77D3EEC206}" type="slidenum">
              <a:rPr lang="en-US" smtClean="0"/>
              <a:t>69</a:t>
            </a:fld>
            <a:endParaRPr lang="en-US"/>
          </a:p>
        </p:txBody>
      </p:sp>
    </p:spTree>
    <p:extLst>
      <p:ext uri="{BB962C8B-B14F-4D97-AF65-F5344CB8AC3E}">
        <p14:creationId xmlns:p14="http://schemas.microsoft.com/office/powerpoint/2010/main" val="4022312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a:t>
            </a:r>
          </a:p>
        </p:txBody>
      </p:sp>
      <p:sp>
        <p:nvSpPr>
          <p:cNvPr id="4" name="Slide Number Placeholder 3"/>
          <p:cNvSpPr>
            <a:spLocks noGrp="1"/>
          </p:cNvSpPr>
          <p:nvPr>
            <p:ph type="sldNum" sz="quarter" idx="10"/>
          </p:nvPr>
        </p:nvSpPr>
        <p:spPr/>
        <p:txBody>
          <a:bodyPr/>
          <a:lstStyle/>
          <a:p>
            <a:fld id="{3B5E01B2-A4DF-E949-9ACF-FC77D3EEC206}" type="slidenum">
              <a:rPr lang="en-US" smtClean="0"/>
              <a:t>70</a:t>
            </a:fld>
            <a:endParaRPr lang="en-US"/>
          </a:p>
        </p:txBody>
      </p:sp>
    </p:spTree>
    <p:extLst>
      <p:ext uri="{BB962C8B-B14F-4D97-AF65-F5344CB8AC3E}">
        <p14:creationId xmlns:p14="http://schemas.microsoft.com/office/powerpoint/2010/main" val="3302178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www.frequencycheck.com</a:t>
            </a:r>
            <a:r>
              <a:rPr lang="en-US" dirty="0"/>
              <a:t>/interfaces/</a:t>
            </a:r>
            <a:r>
              <a:rPr lang="en-US" dirty="0" err="1"/>
              <a:t>umts-hspa</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77</a:t>
            </a:fld>
            <a:endParaRPr lang="en-US"/>
          </a:p>
        </p:txBody>
      </p:sp>
    </p:spTree>
    <p:extLst>
      <p:ext uri="{BB962C8B-B14F-4D97-AF65-F5344CB8AC3E}">
        <p14:creationId xmlns:p14="http://schemas.microsoft.com/office/powerpoint/2010/main" val="172650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79</a:t>
            </a:fld>
            <a:endParaRPr lang="en-US"/>
          </a:p>
        </p:txBody>
      </p:sp>
    </p:spTree>
    <p:extLst>
      <p:ext uri="{BB962C8B-B14F-4D97-AF65-F5344CB8AC3E}">
        <p14:creationId xmlns:p14="http://schemas.microsoft.com/office/powerpoint/2010/main" val="73741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http://</a:t>
            </a:r>
            <a:r>
              <a:rPr lang="en-US" altLang="en-US" sz="1200" dirty="0" err="1"/>
              <a:t>hraunfoss.fcc.gov</a:t>
            </a:r>
            <a:r>
              <a:rPr lang="en-US" altLang="en-US" sz="1200" dirty="0"/>
              <a:t>/</a:t>
            </a:r>
            <a:r>
              <a:rPr lang="en-US" altLang="en-US" sz="1200" dirty="0" err="1"/>
              <a:t>edocs_public</a:t>
            </a:r>
            <a:r>
              <a:rPr lang="en-US" altLang="en-US" sz="1200" dirty="0"/>
              <a:t>/</a:t>
            </a:r>
            <a:r>
              <a:rPr lang="en-US" altLang="en-US" sz="1200" dirty="0" err="1"/>
              <a:t>attachmatch</a:t>
            </a:r>
            <a:r>
              <a:rPr lang="en-US" altLang="en-US" sz="1200" dirty="0"/>
              <a:t>/DOC-318485A1.pdf</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12</a:t>
            </a:fld>
            <a:endParaRPr lang="en-US"/>
          </a:p>
        </p:txBody>
      </p:sp>
    </p:spTree>
    <p:extLst>
      <p:ext uri="{BB962C8B-B14F-4D97-AF65-F5344CB8AC3E}">
        <p14:creationId xmlns:p14="http://schemas.microsoft.com/office/powerpoint/2010/main" val="348630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Mobile Broadband Spectrum Challenge: International Comparisons </a:t>
            </a:r>
            <a:endParaRPr lang="en-US" dirty="0"/>
          </a:p>
          <a:p>
            <a:r>
              <a:rPr lang="en-US" sz="1200" kern="1200" dirty="0">
                <a:solidFill>
                  <a:schemeClr val="tx1"/>
                </a:solidFill>
                <a:effectLst/>
                <a:latin typeface="+mn-lt"/>
                <a:ea typeface="+mn-ea"/>
                <a:cs typeface="+mn-cs"/>
              </a:rPr>
              <a:t>Wireless Telecommunications Bureau Office of Engineering &amp; Technology </a:t>
            </a:r>
            <a:endParaRPr lang="en-US" dirty="0"/>
          </a:p>
          <a:p>
            <a:r>
              <a:rPr lang="en-US" sz="1200" kern="1200" dirty="0">
                <a:solidFill>
                  <a:schemeClr val="tx1"/>
                </a:solidFill>
                <a:effectLst/>
                <a:latin typeface="+mn-lt"/>
                <a:ea typeface="+mn-ea"/>
                <a:cs typeface="+mn-cs"/>
              </a:rPr>
              <a:t>February 26, 2013 </a:t>
            </a:r>
            <a:endParaRPr lang="en-US" dirty="0"/>
          </a:p>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13</a:t>
            </a:fld>
            <a:endParaRPr lang="en-US"/>
          </a:p>
        </p:txBody>
      </p:sp>
    </p:spTree>
    <p:extLst>
      <p:ext uri="{BB962C8B-B14F-4D97-AF65-F5344CB8AC3E}">
        <p14:creationId xmlns:p14="http://schemas.microsoft.com/office/powerpoint/2010/main" val="136089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Wells Fargo Wireless Spectrum Primer, 2017</a:t>
            </a:r>
          </a:p>
        </p:txBody>
      </p:sp>
      <p:sp>
        <p:nvSpPr>
          <p:cNvPr id="4" name="Slide Number Placeholder 3"/>
          <p:cNvSpPr>
            <a:spLocks noGrp="1"/>
          </p:cNvSpPr>
          <p:nvPr>
            <p:ph type="sldNum" sz="quarter" idx="10"/>
          </p:nvPr>
        </p:nvSpPr>
        <p:spPr/>
        <p:txBody>
          <a:bodyPr/>
          <a:lstStyle/>
          <a:p>
            <a:fld id="{3B5E01B2-A4DF-E949-9ACF-FC77D3EEC206}" type="slidenum">
              <a:rPr lang="en-US" smtClean="0"/>
              <a:t>21</a:t>
            </a:fld>
            <a:endParaRPr lang="en-US"/>
          </a:p>
        </p:txBody>
      </p:sp>
    </p:spTree>
    <p:extLst>
      <p:ext uri="{BB962C8B-B14F-4D97-AF65-F5344CB8AC3E}">
        <p14:creationId xmlns:p14="http://schemas.microsoft.com/office/powerpoint/2010/main" val="119778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22</a:t>
            </a:fld>
            <a:endParaRPr lang="en-US"/>
          </a:p>
        </p:txBody>
      </p:sp>
    </p:spTree>
    <p:extLst>
      <p:ext uri="{BB962C8B-B14F-4D97-AF65-F5344CB8AC3E}">
        <p14:creationId xmlns:p14="http://schemas.microsoft.com/office/powerpoint/2010/main" val="108150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t>
            </a:r>
            <a:r>
              <a:rPr lang="en-US" sz="1200" b="0" kern="1200" dirty="0">
                <a:solidFill>
                  <a:schemeClr val="tx1"/>
                </a:solidFill>
                <a:effectLst/>
                <a:latin typeface="+mn-lt"/>
                <a:ea typeface="+mn-ea"/>
                <a:cs typeface="+mn-cs"/>
              </a:rPr>
              <a:t>Priority-Based Classification of Spectrum Access Models”, August 2013</a:t>
            </a:r>
            <a:endParaRPr lang="en-US" b="0" dirty="0">
              <a:effectLst/>
            </a:endParaRPr>
          </a:p>
        </p:txBody>
      </p:sp>
      <p:sp>
        <p:nvSpPr>
          <p:cNvPr id="4" name="Slide Number Placeholder 3"/>
          <p:cNvSpPr>
            <a:spLocks noGrp="1"/>
          </p:cNvSpPr>
          <p:nvPr>
            <p:ph type="sldNum" sz="quarter" idx="10"/>
          </p:nvPr>
        </p:nvSpPr>
        <p:spPr/>
        <p:txBody>
          <a:bodyPr/>
          <a:lstStyle/>
          <a:p>
            <a:fld id="{F422738B-45AF-EF4A-B4BD-2F145BA33A18}" type="slidenum">
              <a:rPr lang="en-US" smtClean="0"/>
              <a:t>23</a:t>
            </a:fld>
            <a:endParaRPr lang="en-US"/>
          </a:p>
        </p:txBody>
      </p:sp>
    </p:spTree>
    <p:extLst>
      <p:ext uri="{BB962C8B-B14F-4D97-AF65-F5344CB8AC3E}">
        <p14:creationId xmlns:p14="http://schemas.microsoft.com/office/powerpoint/2010/main" val="1655311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oem.bmj.com</a:t>
            </a:r>
            <a:r>
              <a:rPr lang="en-US" dirty="0"/>
              <a:t>/content/61/9/769/T2.expansion.html</a:t>
            </a:r>
          </a:p>
        </p:txBody>
      </p:sp>
      <p:sp>
        <p:nvSpPr>
          <p:cNvPr id="4" name="Slide Number Placeholder 3"/>
          <p:cNvSpPr>
            <a:spLocks noGrp="1"/>
          </p:cNvSpPr>
          <p:nvPr>
            <p:ph type="sldNum" sz="quarter" idx="10"/>
          </p:nvPr>
        </p:nvSpPr>
        <p:spPr/>
        <p:txBody>
          <a:bodyPr/>
          <a:lstStyle/>
          <a:p>
            <a:fld id="{D94793F2-8E8C-3342-8F05-97A4BC3E6913}" type="slidenum">
              <a:rPr lang="en-US" smtClean="0"/>
              <a:t>28</a:t>
            </a:fld>
            <a:endParaRPr lang="en-US"/>
          </a:p>
        </p:txBody>
      </p:sp>
    </p:spTree>
    <p:extLst>
      <p:ext uri="{BB962C8B-B14F-4D97-AF65-F5344CB8AC3E}">
        <p14:creationId xmlns:p14="http://schemas.microsoft.com/office/powerpoint/2010/main" val="101138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30</a:t>
            </a:fld>
            <a:endParaRPr lang="en-US"/>
          </a:p>
        </p:txBody>
      </p:sp>
    </p:spTree>
    <p:extLst>
      <p:ext uri="{BB962C8B-B14F-4D97-AF65-F5344CB8AC3E}">
        <p14:creationId xmlns:p14="http://schemas.microsoft.com/office/powerpoint/2010/main" val="102290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FB780B-7DA7-DE43-9669-9261302455F3}" type="datetime1">
              <a:rPr lang="en-US" smtClean="0"/>
              <a:t>6/9/18</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1B5AC9-7361-4A4E-B04B-547B34F6768F}" type="datetime1">
              <a:rPr lang="en-US" smtClean="0"/>
              <a:t>6/9/18</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F62ADC-93C4-FF4B-B88C-0B558B8DA592}" type="datetime1">
              <a:rPr lang="en-US" smtClean="0"/>
              <a:t>6/9/18</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377825" y="6356350"/>
            <a:ext cx="2133600" cy="365125"/>
          </a:xfrm>
          <a:prstGeom prst="rect">
            <a:avLst/>
          </a:prstGeom>
        </p:spPr>
        <p:txBody>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eaLnBrk="1" hangingPunct="1"/>
            <a:fld id="{7854075D-FC2D-4341-ACD6-E3D863173563}" type="slidenum">
              <a:rPr lang="en-US" altLang="en-US" sz="1400"/>
              <a:pPr eaLnBrk="1" hangingPunct="1"/>
              <a:t>‹#›</a:t>
            </a:fld>
            <a:endParaRPr lang="en-US" altLang="en-US" sz="1400"/>
          </a:p>
        </p:txBody>
      </p:sp>
      <p:sp>
        <p:nvSpPr>
          <p:cNvPr id="6" name="Rectangle 2"/>
          <p:cNvSpPr>
            <a:spLocks noGrp="1" noChangeArrowheads="1"/>
          </p:cNvSpPr>
          <p:nvPr>
            <p:ph type="title"/>
          </p:nvPr>
        </p:nvSpPr>
        <p:spPr bwMode="auto">
          <a:xfrm>
            <a:off x="457200" y="152400"/>
            <a:ext cx="8229600" cy="609600"/>
          </a:xfrm>
          <a:prstGeom prst="rect">
            <a:avLst/>
          </a:prstGeom>
          <a:noFill/>
          <a:ln w="9525">
            <a:noFill/>
            <a:miter lim="800000"/>
            <a:headEnd/>
            <a:tailEnd/>
          </a:ln>
          <a:effectLst/>
        </p:spPr>
        <p:txBody>
          <a:bodyPr/>
          <a:lstStyle/>
          <a:p>
            <a:pPr lvl="0"/>
            <a:r>
              <a:rPr lang="en-US" dirty="0"/>
              <a:t>Click to edit Master title style</a:t>
            </a:r>
          </a:p>
        </p:txBody>
      </p:sp>
      <p:sp>
        <p:nvSpPr>
          <p:cNvPr id="7" name="Rectangle 3"/>
          <p:cNvSpPr>
            <a:spLocks noGrp="1" noChangeArrowheads="1"/>
          </p:cNvSpPr>
          <p:nvPr>
            <p:ph idx="1"/>
          </p:nvPr>
        </p:nvSpPr>
        <p:spPr bwMode="auto">
          <a:xfrm>
            <a:off x="457200" y="1600200"/>
            <a:ext cx="8229600" cy="4525963"/>
          </a:xfrm>
          <a:prstGeom prst="rect">
            <a:avLst/>
          </a:prstGeom>
          <a:noFill/>
          <a:ln w="9525">
            <a:noFill/>
            <a:miter lim="800000"/>
            <a:headEnd/>
            <a:tailEnd/>
          </a:ln>
          <a:effectLst/>
        </p:spPr>
        <p:txBody>
          <a:bodyPr/>
          <a:lstStyle>
            <a:lvl1pPr marL="344488" indent="-344488">
              <a:buSzPct val="120000"/>
              <a:buFont typeface="Arial" pitchFamily="34" charset="0"/>
              <a:buChar char="•"/>
              <a:defRPr/>
            </a:lvl1pPr>
            <a:lvl2pPr marL="747713" indent="-284163">
              <a:buFont typeface="Arial" pitchFamily="34" charset="0"/>
              <a:buChar char="–"/>
              <a:defRPr sz="2400"/>
            </a:lvl2pPr>
            <a:lvl3pPr marL="1139825" indent="-225425">
              <a:buFont typeface="Arial" pitchFamily="34" charset="0"/>
              <a:buChar char="•"/>
              <a:defRPr sz="2000"/>
            </a:lvl3pPr>
            <a:lvl4pPr marL="1603375" indent="-238125">
              <a:defRPr sz="1800"/>
            </a:lvl4pPr>
            <a:lvl5pPr marL="2398713" indent="-344488">
              <a:buSzPct val="75000"/>
              <a:buFont typeface="Wingdings" pitchFamily="2" charset="2"/>
              <a:buChar char="Ø"/>
              <a:defRPr sz="1600"/>
            </a:lvl5pPr>
          </a:lstStyle>
          <a:p>
            <a:pPr lvl="0"/>
            <a:endParaRPr lang="en-US" noProof="0" dirty="0"/>
          </a:p>
        </p:txBody>
      </p:sp>
      <p:sp>
        <p:nvSpPr>
          <p:cNvPr id="5" name="Rectangle 5"/>
          <p:cNvSpPr>
            <a:spLocks noGrp="1" noChangeArrowheads="1"/>
          </p:cNvSpPr>
          <p:nvPr>
            <p:ph type="ftr" sz="quarter" idx="10"/>
          </p:nvPr>
        </p:nvSpPr>
        <p:spPr>
          <a:xfrm>
            <a:off x="3124200" y="6245225"/>
            <a:ext cx="2895600" cy="476250"/>
          </a:xfrm>
          <a:prstGeom prst="rect">
            <a:avLst/>
          </a:prstGeom>
        </p:spPr>
        <p:txBody>
          <a:bodyPr/>
          <a:lstStyle>
            <a:lvl1pPr>
              <a:defRPr>
                <a:latin typeface="Calibri" pitchFamily="34" charset="0"/>
                <a:ea typeface="ＭＳ Ｐゴシック" charset="-128"/>
                <a:cs typeface="+mn-cs"/>
              </a:defRPr>
            </a:lvl1pPr>
          </a:lstStyle>
          <a:p>
            <a:pPr>
              <a:defRPr/>
            </a:pPr>
            <a:r>
              <a:rPr lang="en-US"/>
              <a:t>WifiUS Summer School 2018</a:t>
            </a:r>
          </a:p>
        </p:txBody>
      </p:sp>
    </p:spTree>
    <p:extLst>
      <p:ext uri="{BB962C8B-B14F-4D97-AF65-F5344CB8AC3E}">
        <p14:creationId xmlns:p14="http://schemas.microsoft.com/office/powerpoint/2010/main" val="94669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30188" indent="-230188">
              <a:buFont typeface="Courier New" charset="0"/>
              <a:buChar char="o"/>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E3C4B3C-8C5A-0648-8A9E-61F6BC4AC660}" type="datetime1">
              <a:rPr lang="en-US" smtClean="0"/>
              <a:t>6/9/18</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CDAE0A-C4E3-D141-B8F5-3092348356E2}" type="datetime1">
              <a:rPr lang="en-US" smtClean="0"/>
              <a:t>6/9/18</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A0701E-4240-0F47-9A39-5D253ABB0CBE}" type="datetime1">
              <a:rPr lang="en-US" smtClean="0"/>
              <a:t>6/9/18</a:t>
            </a:fld>
            <a:endParaRPr lang="en-US"/>
          </a:p>
        </p:txBody>
      </p:sp>
      <p:sp>
        <p:nvSpPr>
          <p:cNvPr id="6" name="Footer Placeholder 5"/>
          <p:cNvSpPr>
            <a:spLocks noGrp="1"/>
          </p:cNvSpPr>
          <p:nvPr>
            <p:ph type="ftr" sz="quarter" idx="11"/>
          </p:nvPr>
        </p:nvSpPr>
        <p:spPr/>
        <p:txBody>
          <a:bodyPr/>
          <a:lstStyle/>
          <a:p>
            <a:r>
              <a:rPr lang="pt-BR"/>
              <a:t>WifiUS Summer School 2018</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4859-15E9-144A-AE2A-BF45D17F6C03}" type="datetime1">
              <a:rPr lang="en-US" smtClean="0"/>
              <a:t>6/9/18</a:t>
            </a:fld>
            <a:endParaRPr lang="en-US"/>
          </a:p>
        </p:txBody>
      </p:sp>
      <p:sp>
        <p:nvSpPr>
          <p:cNvPr id="8" name="Footer Placeholder 7"/>
          <p:cNvSpPr>
            <a:spLocks noGrp="1"/>
          </p:cNvSpPr>
          <p:nvPr>
            <p:ph type="ftr" sz="quarter" idx="11"/>
          </p:nvPr>
        </p:nvSpPr>
        <p:spPr/>
        <p:txBody>
          <a:bodyPr/>
          <a:lstStyle/>
          <a:p>
            <a:r>
              <a:rPr lang="pt-BR"/>
              <a:t>WifiUS Summer School 2018</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CB8E07-771E-584D-9A20-170C86861B21}" type="datetime1">
              <a:rPr lang="en-US" smtClean="0"/>
              <a:t>6/9/18</a:t>
            </a:fld>
            <a:endParaRPr lang="en-US"/>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BAAF26B-DBA6-2E49-92B3-409412DCD0A0}" type="datetime1">
              <a:rPr lang="en-US" smtClean="0"/>
              <a:t>6/9/18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pt-BR"/>
              <a:t>WifiUS Summer School 2018</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E5C4E16-B7CD-AF4A-B42B-5CC779BD04DF}" type="datetime1">
              <a:rPr lang="en-US" smtClean="0"/>
              <a:t>6/9/18</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pt-BR"/>
              <a:t>WifiUS Summer School 2018</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20F4BF-3C7C-4A40-ACF2-342EAA599832}" type="datetime1">
              <a:rPr lang="en-US" smtClean="0"/>
              <a:t>6/9/18</a:t>
            </a:fld>
            <a:endParaRPr lang="en-US" dirty="0"/>
          </a:p>
        </p:txBody>
      </p:sp>
      <p:sp>
        <p:nvSpPr>
          <p:cNvPr id="6" name="Footer Placeholder 5"/>
          <p:cNvSpPr>
            <a:spLocks noGrp="1"/>
          </p:cNvSpPr>
          <p:nvPr>
            <p:ph type="ftr" sz="quarter" idx="11"/>
          </p:nvPr>
        </p:nvSpPr>
        <p:spPr/>
        <p:txBody>
          <a:bodyPr/>
          <a:lstStyle/>
          <a:p>
            <a:r>
              <a:rPr lang="pt-BR"/>
              <a:t>WifiUS Summer School 2018</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23255015-4C9E-0444-A967-862D42E2D5E6}" type="datetime1">
              <a:rPr lang="en-US" smtClean="0"/>
              <a:t>6/9/18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pt-BR"/>
              <a:t>WifiUS Summer School 2018</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E2D2B3B-882E-40F3-A32F-6DD516915044}"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5403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tiff"/><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tif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6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4.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tiff"/><Relationship Id="rId4" Type="http://schemas.openxmlformats.org/officeDocument/2006/relationships/image" Target="../media/image78.tiff"/></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s://www.fcc.gov/document/spectrum-frontiers-ro-and-fnpr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Through a new prism: </a:t>
            </a:r>
            <a:r>
              <a:rPr lang="en-US" sz="6600"/>
              <a:t>spectrum in the 5G age</a:t>
            </a:r>
            <a:endParaRPr lang="en-US" sz="6600" dirty="0"/>
          </a:p>
        </p:txBody>
      </p:sp>
      <p:sp>
        <p:nvSpPr>
          <p:cNvPr id="3" name="Subtitle 2"/>
          <p:cNvSpPr>
            <a:spLocks noGrp="1"/>
          </p:cNvSpPr>
          <p:nvPr>
            <p:ph type="subTitle" idx="1"/>
          </p:nvPr>
        </p:nvSpPr>
        <p:spPr/>
        <p:txBody>
          <a:bodyPr/>
          <a:lstStyle/>
          <a:p>
            <a:r>
              <a:rPr lang="en-US" dirty="0"/>
              <a:t>Henning Schulzrinne</a:t>
            </a:r>
          </a:p>
          <a:p>
            <a:r>
              <a:rPr lang="en-US" dirty="0"/>
              <a:t>Columbia University</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349" y="4355050"/>
            <a:ext cx="3556518" cy="21047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37760"/>
            <a:ext cx="1803862" cy="1803862"/>
          </a:xfrm>
          <a:prstGeom prst="rect">
            <a:avLst/>
          </a:prstGeom>
        </p:spPr>
      </p:pic>
      <p:pic>
        <p:nvPicPr>
          <p:cNvPr id="8" name="Picture 7">
            <a:extLst>
              <a:ext uri="{FF2B5EF4-FFF2-40B4-BE49-F238E27FC236}">
                <a16:creationId xmlns:a16="http://schemas.microsoft.com/office/drawing/2014/main" id="{4CB3827F-B939-E245-B673-E5C198D21C69}"/>
              </a:ext>
            </a:extLst>
          </p:cNvPr>
          <p:cNvPicPr>
            <a:picLocks noChangeAspect="1"/>
          </p:cNvPicPr>
          <p:nvPr/>
        </p:nvPicPr>
        <p:blipFill>
          <a:blip r:embed="rId5"/>
          <a:stretch>
            <a:fillRect/>
          </a:stretch>
        </p:blipFill>
        <p:spPr>
          <a:xfrm>
            <a:off x="822960" y="131087"/>
            <a:ext cx="415776" cy="417632"/>
          </a:xfrm>
          <a:prstGeom prst="rect">
            <a:avLst/>
          </a:prstGeom>
        </p:spPr>
      </p:pic>
      <p:sp>
        <p:nvSpPr>
          <p:cNvPr id="9" name="TextBox 8">
            <a:extLst>
              <a:ext uri="{FF2B5EF4-FFF2-40B4-BE49-F238E27FC236}">
                <a16:creationId xmlns:a16="http://schemas.microsoft.com/office/drawing/2014/main" id="{BC72C320-6CAA-5747-BA6B-AD083ED589B9}"/>
              </a:ext>
            </a:extLst>
          </p:cNvPr>
          <p:cNvSpPr txBox="1"/>
          <p:nvPr/>
        </p:nvSpPr>
        <p:spPr>
          <a:xfrm>
            <a:off x="1238736" y="51362"/>
            <a:ext cx="7603835" cy="577081"/>
          </a:xfrm>
          <a:prstGeom prst="rect">
            <a:avLst/>
          </a:prstGeom>
          <a:noFill/>
        </p:spPr>
        <p:txBody>
          <a:bodyPr wrap="square" rtlCol="0">
            <a:spAutoFit/>
          </a:bodyPr>
          <a:lstStyle/>
          <a:p>
            <a:r>
              <a:rPr lang="en-US" sz="1050" dirty="0"/>
              <a:t>This material is based upon work supported by the National Science Foundation under Grant No. CNS-1702952. Any opinions, findings, and conclusions or recommendations expressed in this material are those of the author(s) and do not necessarily reflect the views of the National Science Foundation.</a:t>
            </a:r>
          </a:p>
        </p:txBody>
      </p:sp>
    </p:spTree>
    <p:extLst>
      <p:ext uri="{BB962C8B-B14F-4D97-AF65-F5344CB8AC3E}">
        <p14:creationId xmlns:p14="http://schemas.microsoft.com/office/powerpoint/2010/main" val="213279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Unlicensed &amp; lightly-licensed bands (US)</a:t>
            </a:r>
            <a:endParaRPr lang="en-US" dirty="0"/>
          </a:p>
        </p:txBody>
      </p:sp>
      <p:sp>
        <p:nvSpPr>
          <p:cNvPr id="3" name="Content Placeholder 2"/>
          <p:cNvSpPr>
            <a:spLocks noGrp="1"/>
          </p:cNvSpPr>
          <p:nvPr>
            <p:ph idx="1"/>
          </p:nvPr>
        </p:nvSpPr>
        <p:spPr/>
        <p:txBody>
          <a:bodyPr/>
          <a:lstStyle/>
          <a:p>
            <a:r>
              <a:rPr lang="en-US" dirty="0"/>
              <a:t>UHF (476-700 MHz) – incentive auctions (licensed) + some unlicensed + TV white spaces</a:t>
            </a:r>
          </a:p>
          <a:p>
            <a:r>
              <a:rPr lang="en-US" dirty="0"/>
              <a:t>ISM (902-908 MHz) – </a:t>
            </a:r>
            <a:r>
              <a:rPr lang="en-US" dirty="0" err="1"/>
              <a:t>BlueTooth</a:t>
            </a:r>
            <a:endParaRPr lang="en-US" dirty="0"/>
          </a:p>
          <a:p>
            <a:r>
              <a:rPr lang="en-US" dirty="0"/>
              <a:t>1920-1930 MHz – cordless phones (DECT)</a:t>
            </a:r>
          </a:p>
          <a:p>
            <a:r>
              <a:rPr lang="en-US" dirty="0"/>
              <a:t>2.4 GHz (73 MHz) – 802.11b/g</a:t>
            </a:r>
          </a:p>
          <a:p>
            <a:r>
              <a:rPr lang="en-US" dirty="0"/>
              <a:t>3.550 GHz (150 MHz) – shared, database</a:t>
            </a:r>
          </a:p>
          <a:p>
            <a:r>
              <a:rPr lang="en-US" dirty="0"/>
              <a:t>3.6 GHz (100 MHz) – for backhaul &amp; WISPs</a:t>
            </a:r>
          </a:p>
          <a:p>
            <a:r>
              <a:rPr lang="en-US" dirty="0"/>
              <a:t>4.9 GHz (50 MHz) – public safety; under reconsideration</a:t>
            </a:r>
          </a:p>
          <a:p>
            <a:r>
              <a:rPr lang="en-US" dirty="0"/>
              <a:t>5.8 GHz (400 MHz) – 802.11 a/n</a:t>
            </a:r>
          </a:p>
        </p:txBody>
      </p:sp>
      <p:sp>
        <p:nvSpPr>
          <p:cNvPr id="4" name="Slide Number Placeholder 3"/>
          <p:cNvSpPr>
            <a:spLocks noGrp="1"/>
          </p:cNvSpPr>
          <p:nvPr>
            <p:ph type="sldNum" sz="quarter" idx="12"/>
          </p:nvPr>
        </p:nvSpPr>
        <p:spPr/>
        <p:txBody>
          <a:bodyPr/>
          <a:lstStyle/>
          <a:p>
            <a:fld id="{CD1E5F1B-EF34-674B-8F11-46925F2BD52D}" type="slidenum">
              <a:rPr lang="en-US" smtClean="0"/>
              <a:pPr/>
              <a:t>10</a:t>
            </a:fld>
            <a:endParaRPr lang="en-US"/>
          </a:p>
        </p:txBody>
      </p:sp>
      <p:sp>
        <p:nvSpPr>
          <p:cNvPr id="5" name="Footer Placeholder 4"/>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201643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A20-B450-F941-B5A5-BC443FE593C4}"/>
              </a:ext>
            </a:extLst>
          </p:cNvPr>
          <p:cNvSpPr>
            <a:spLocks noGrp="1"/>
          </p:cNvSpPr>
          <p:nvPr>
            <p:ph type="title"/>
          </p:nvPr>
        </p:nvSpPr>
        <p:spPr/>
        <p:txBody>
          <a:bodyPr/>
          <a:lstStyle/>
          <a:p>
            <a:r>
              <a:rPr lang="en-US" dirty="0"/>
              <a:t>5.8 GHz band is complex</a:t>
            </a:r>
          </a:p>
        </p:txBody>
      </p:sp>
      <p:sp>
        <p:nvSpPr>
          <p:cNvPr id="3" name="Footer Placeholder 2">
            <a:extLst>
              <a:ext uri="{FF2B5EF4-FFF2-40B4-BE49-F238E27FC236}">
                <a16:creationId xmlns:a16="http://schemas.microsoft.com/office/drawing/2014/main" id="{BF68F642-FCBB-7A4C-BA41-5B797DB2A8C1}"/>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D1CEF347-40B4-694E-8982-88AEF8C11CF5}"/>
              </a:ext>
            </a:extLst>
          </p:cNvPr>
          <p:cNvSpPr>
            <a:spLocks noGrp="1"/>
          </p:cNvSpPr>
          <p:nvPr>
            <p:ph type="sldNum" sz="quarter" idx="12"/>
          </p:nvPr>
        </p:nvSpPr>
        <p:spPr/>
        <p:txBody>
          <a:bodyPr/>
          <a:lstStyle/>
          <a:p>
            <a:fld id="{6E2D2B3B-882E-40F3-A32F-6DD516915044}" type="slidenum">
              <a:rPr lang="en-US" smtClean="0"/>
              <a:pPr/>
              <a:t>11</a:t>
            </a:fld>
            <a:endParaRPr lang="en-US"/>
          </a:p>
        </p:txBody>
      </p:sp>
      <p:pic>
        <p:nvPicPr>
          <p:cNvPr id="5" name="Picture 4">
            <a:extLst>
              <a:ext uri="{FF2B5EF4-FFF2-40B4-BE49-F238E27FC236}">
                <a16:creationId xmlns:a16="http://schemas.microsoft.com/office/drawing/2014/main" id="{F3A061C3-D838-3B4F-8CCF-061569B34AFC}"/>
              </a:ext>
            </a:extLst>
          </p:cNvPr>
          <p:cNvPicPr>
            <a:picLocks noChangeAspect="1"/>
          </p:cNvPicPr>
          <p:nvPr/>
        </p:nvPicPr>
        <p:blipFill>
          <a:blip r:embed="rId3"/>
          <a:stretch>
            <a:fillRect/>
          </a:stretch>
        </p:blipFill>
        <p:spPr>
          <a:xfrm>
            <a:off x="22860" y="1737361"/>
            <a:ext cx="9144000" cy="4496265"/>
          </a:xfrm>
          <a:prstGeom prst="rect">
            <a:avLst/>
          </a:prstGeom>
        </p:spPr>
      </p:pic>
      <p:sp>
        <p:nvSpPr>
          <p:cNvPr id="6" name="TextBox 5">
            <a:extLst>
              <a:ext uri="{FF2B5EF4-FFF2-40B4-BE49-F238E27FC236}">
                <a16:creationId xmlns:a16="http://schemas.microsoft.com/office/drawing/2014/main" id="{325F470D-A75C-1B48-A922-FEB351034179}"/>
              </a:ext>
            </a:extLst>
          </p:cNvPr>
          <p:cNvSpPr txBox="1"/>
          <p:nvPr/>
        </p:nvSpPr>
        <p:spPr>
          <a:xfrm>
            <a:off x="2109356" y="2109355"/>
            <a:ext cx="1444336" cy="369332"/>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DFS</a:t>
            </a:r>
          </a:p>
        </p:txBody>
      </p:sp>
      <p:sp>
        <p:nvSpPr>
          <p:cNvPr id="7" name="TextBox 6">
            <a:extLst>
              <a:ext uri="{FF2B5EF4-FFF2-40B4-BE49-F238E27FC236}">
                <a16:creationId xmlns:a16="http://schemas.microsoft.com/office/drawing/2014/main" id="{EF4702E9-3C13-664B-9C20-C238A959C293}"/>
              </a:ext>
            </a:extLst>
          </p:cNvPr>
          <p:cNvSpPr txBox="1"/>
          <p:nvPr/>
        </p:nvSpPr>
        <p:spPr>
          <a:xfrm flipH="1">
            <a:off x="4033931" y="1924689"/>
            <a:ext cx="3083841" cy="369332"/>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DFS</a:t>
            </a:r>
          </a:p>
        </p:txBody>
      </p:sp>
    </p:spTree>
    <p:extLst>
      <p:ext uri="{BB962C8B-B14F-4D97-AF65-F5344CB8AC3E}">
        <p14:creationId xmlns:p14="http://schemas.microsoft.com/office/powerpoint/2010/main" val="180452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881E97-5D2C-3742-A6CF-7F64C77286E3}"/>
              </a:ext>
            </a:extLst>
          </p:cNvPr>
          <p:cNvSpPr>
            <a:spLocks noGrp="1"/>
          </p:cNvSpPr>
          <p:nvPr>
            <p:ph type="ftr" sz="quarter" idx="11"/>
          </p:nvPr>
        </p:nvSpPr>
        <p:spPr/>
        <p:txBody>
          <a:bodyPr/>
          <a:lstStyle/>
          <a:p>
            <a:r>
              <a:rPr lang="pt-BR"/>
              <a:t>WifiUS Summer School 2018</a:t>
            </a:r>
            <a:endParaRPr lang="en-US"/>
          </a:p>
        </p:txBody>
      </p:sp>
      <p:sp>
        <p:nvSpPr>
          <p:cNvPr id="3" name="Slide Number Placeholder 2">
            <a:extLst>
              <a:ext uri="{FF2B5EF4-FFF2-40B4-BE49-F238E27FC236}">
                <a16:creationId xmlns:a16="http://schemas.microsoft.com/office/drawing/2014/main" id="{F4F8F7B0-9142-3D4B-8AD6-1167E1F317AF}"/>
              </a:ext>
            </a:extLst>
          </p:cNvPr>
          <p:cNvSpPr>
            <a:spLocks noGrp="1"/>
          </p:cNvSpPr>
          <p:nvPr>
            <p:ph type="sldNum" sz="quarter" idx="12"/>
          </p:nvPr>
        </p:nvSpPr>
        <p:spPr/>
        <p:txBody>
          <a:bodyPr/>
          <a:lstStyle/>
          <a:p>
            <a:fld id="{6E2D2B3B-882E-40F3-A32F-6DD516915044}" type="slidenum">
              <a:rPr lang="en-US" smtClean="0"/>
              <a:pPr/>
              <a:t>12</a:t>
            </a:fld>
            <a:endParaRPr lang="en-US"/>
          </a:p>
        </p:txBody>
      </p:sp>
      <p:pic>
        <p:nvPicPr>
          <p:cNvPr id="4" name="pic">
            <a:extLst>
              <a:ext uri="{FF2B5EF4-FFF2-40B4-BE49-F238E27FC236}">
                <a16:creationId xmlns:a16="http://schemas.microsoft.com/office/drawing/2014/main" id="{43BC38A3-B7CF-A340-AA5E-1928D6D0D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71" y="824665"/>
            <a:ext cx="8647473" cy="502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54A83E2-E6EB-0941-90C0-9070532646C1}"/>
              </a:ext>
            </a:extLst>
          </p:cNvPr>
          <p:cNvSpPr txBox="1"/>
          <p:nvPr/>
        </p:nvSpPr>
        <p:spPr>
          <a:xfrm>
            <a:off x="4152452" y="5959736"/>
            <a:ext cx="1102994" cy="369332"/>
          </a:xfrm>
          <a:prstGeom prst="rect">
            <a:avLst/>
          </a:prstGeom>
          <a:noFill/>
        </p:spPr>
        <p:txBody>
          <a:bodyPr wrap="none" rtlCol="0">
            <a:spAutoFit/>
          </a:bodyPr>
          <a:lstStyle/>
          <a:p>
            <a:r>
              <a:rPr lang="en-US" dirty="0"/>
              <a:t>Feb. 2013</a:t>
            </a:r>
          </a:p>
        </p:txBody>
      </p:sp>
    </p:spTree>
    <p:extLst>
      <p:ext uri="{BB962C8B-B14F-4D97-AF65-F5344CB8AC3E}">
        <p14:creationId xmlns:p14="http://schemas.microsoft.com/office/powerpoint/2010/main" val="159457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40DE54-8231-B448-9BA5-06AAF7E74E46}"/>
              </a:ext>
            </a:extLst>
          </p:cNvPr>
          <p:cNvSpPr>
            <a:spLocks noGrp="1"/>
          </p:cNvSpPr>
          <p:nvPr>
            <p:ph type="ftr" sz="quarter" idx="11"/>
          </p:nvPr>
        </p:nvSpPr>
        <p:spPr/>
        <p:txBody>
          <a:bodyPr/>
          <a:lstStyle/>
          <a:p>
            <a:r>
              <a:rPr lang="pt-BR"/>
              <a:t>WifiUS Summer School 2018</a:t>
            </a:r>
            <a:endParaRPr lang="en-US"/>
          </a:p>
        </p:txBody>
      </p:sp>
      <p:sp>
        <p:nvSpPr>
          <p:cNvPr id="3" name="Slide Number Placeholder 2">
            <a:extLst>
              <a:ext uri="{FF2B5EF4-FFF2-40B4-BE49-F238E27FC236}">
                <a16:creationId xmlns:a16="http://schemas.microsoft.com/office/drawing/2014/main" id="{9B13D3B7-7EDE-2F4D-AA85-1AF07C27F9BC}"/>
              </a:ext>
            </a:extLst>
          </p:cNvPr>
          <p:cNvSpPr>
            <a:spLocks noGrp="1"/>
          </p:cNvSpPr>
          <p:nvPr>
            <p:ph type="sldNum" sz="quarter" idx="12"/>
          </p:nvPr>
        </p:nvSpPr>
        <p:spPr/>
        <p:txBody>
          <a:bodyPr/>
          <a:lstStyle/>
          <a:p>
            <a:fld id="{6E2D2B3B-882E-40F3-A32F-6DD516915044}" type="slidenum">
              <a:rPr lang="en-US" smtClean="0"/>
              <a:pPr/>
              <a:t>13</a:t>
            </a:fld>
            <a:endParaRPr lang="en-US"/>
          </a:p>
        </p:txBody>
      </p:sp>
      <p:pic>
        <p:nvPicPr>
          <p:cNvPr id="4" name="Picture 3">
            <a:extLst>
              <a:ext uri="{FF2B5EF4-FFF2-40B4-BE49-F238E27FC236}">
                <a16:creationId xmlns:a16="http://schemas.microsoft.com/office/drawing/2014/main" id="{C2B4B1CC-E074-A84F-891D-0BB1F0F758E4}"/>
              </a:ext>
            </a:extLst>
          </p:cNvPr>
          <p:cNvPicPr>
            <a:picLocks noChangeAspect="1"/>
          </p:cNvPicPr>
          <p:nvPr/>
        </p:nvPicPr>
        <p:blipFill>
          <a:blip r:embed="rId3"/>
          <a:stretch>
            <a:fillRect/>
          </a:stretch>
        </p:blipFill>
        <p:spPr>
          <a:xfrm>
            <a:off x="419548" y="0"/>
            <a:ext cx="8613177" cy="6264129"/>
          </a:xfrm>
          <a:prstGeom prst="rect">
            <a:avLst/>
          </a:prstGeom>
        </p:spPr>
      </p:pic>
    </p:spTree>
    <p:extLst>
      <p:ext uri="{BB962C8B-B14F-4D97-AF65-F5344CB8AC3E}">
        <p14:creationId xmlns:p14="http://schemas.microsoft.com/office/powerpoint/2010/main" val="283103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1D58-9B0D-1141-8E6B-4F5280700B1C}"/>
              </a:ext>
            </a:extLst>
          </p:cNvPr>
          <p:cNvSpPr>
            <a:spLocks noGrp="1"/>
          </p:cNvSpPr>
          <p:nvPr>
            <p:ph type="title"/>
          </p:nvPr>
        </p:nvSpPr>
        <p:spPr/>
        <p:txBody>
          <a:bodyPr/>
          <a:lstStyle/>
          <a:p>
            <a:r>
              <a:rPr lang="en-US" dirty="0"/>
              <a:t>Licensed spectrum is paired</a:t>
            </a:r>
          </a:p>
        </p:txBody>
      </p:sp>
      <p:sp>
        <p:nvSpPr>
          <p:cNvPr id="3" name="Footer Placeholder 2">
            <a:extLst>
              <a:ext uri="{FF2B5EF4-FFF2-40B4-BE49-F238E27FC236}">
                <a16:creationId xmlns:a16="http://schemas.microsoft.com/office/drawing/2014/main" id="{6847F8A6-BFCE-644D-9A93-F8C5DBF9C41C}"/>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A9C9BAB-8604-3D41-AB6D-938C0927CE09}"/>
              </a:ext>
            </a:extLst>
          </p:cNvPr>
          <p:cNvSpPr>
            <a:spLocks noGrp="1"/>
          </p:cNvSpPr>
          <p:nvPr>
            <p:ph type="sldNum" sz="quarter" idx="12"/>
          </p:nvPr>
        </p:nvSpPr>
        <p:spPr/>
        <p:txBody>
          <a:bodyPr/>
          <a:lstStyle/>
          <a:p>
            <a:fld id="{6E2D2B3B-882E-40F3-A32F-6DD516915044}" type="slidenum">
              <a:rPr lang="en-US" smtClean="0"/>
              <a:pPr/>
              <a:t>14</a:t>
            </a:fld>
            <a:endParaRPr lang="en-US"/>
          </a:p>
        </p:txBody>
      </p:sp>
      <p:pic>
        <p:nvPicPr>
          <p:cNvPr id="5" name="Picture 4">
            <a:extLst>
              <a:ext uri="{FF2B5EF4-FFF2-40B4-BE49-F238E27FC236}">
                <a16:creationId xmlns:a16="http://schemas.microsoft.com/office/drawing/2014/main" id="{DDE2D321-682B-6847-98AF-98B08D1E2528}"/>
              </a:ext>
            </a:extLst>
          </p:cNvPr>
          <p:cNvPicPr>
            <a:picLocks noChangeAspect="1"/>
          </p:cNvPicPr>
          <p:nvPr/>
        </p:nvPicPr>
        <p:blipFill>
          <a:blip r:embed="rId2"/>
          <a:stretch>
            <a:fillRect/>
          </a:stretch>
        </p:blipFill>
        <p:spPr>
          <a:xfrm>
            <a:off x="786788" y="1896841"/>
            <a:ext cx="6638556" cy="2201732"/>
          </a:xfrm>
          <a:prstGeom prst="rect">
            <a:avLst/>
          </a:prstGeom>
        </p:spPr>
      </p:pic>
      <p:sp>
        <p:nvSpPr>
          <p:cNvPr id="6" name="TextBox 5">
            <a:extLst>
              <a:ext uri="{FF2B5EF4-FFF2-40B4-BE49-F238E27FC236}">
                <a16:creationId xmlns:a16="http://schemas.microsoft.com/office/drawing/2014/main" id="{446CD635-B5F8-354B-940F-BF850B7DD41A}"/>
              </a:ext>
            </a:extLst>
          </p:cNvPr>
          <p:cNvSpPr txBox="1"/>
          <p:nvPr/>
        </p:nvSpPr>
        <p:spPr>
          <a:xfrm>
            <a:off x="935915" y="4432150"/>
            <a:ext cx="4000647" cy="646331"/>
          </a:xfrm>
          <a:prstGeom prst="rect">
            <a:avLst/>
          </a:prstGeom>
          <a:noFill/>
        </p:spPr>
        <p:txBody>
          <a:bodyPr wrap="none" rtlCol="0">
            <a:spAutoFit/>
          </a:bodyPr>
          <a:lstStyle/>
          <a:p>
            <a:r>
              <a:rPr lang="en-US" dirty="0"/>
              <a:t>Unpaired </a:t>
            </a:r>
            <a:r>
              <a:rPr lang="en-US" dirty="0">
                <a:sym typeface="Wingdings" pitchFamily="2" charset="2"/>
              </a:rPr>
              <a:t> TDD</a:t>
            </a:r>
            <a:endParaRPr lang="en-US" dirty="0"/>
          </a:p>
          <a:p>
            <a:r>
              <a:rPr lang="en-US" dirty="0"/>
              <a:t>FDD is easier – power level management</a:t>
            </a:r>
          </a:p>
        </p:txBody>
      </p:sp>
    </p:spTree>
    <p:extLst>
      <p:ext uri="{BB962C8B-B14F-4D97-AF65-F5344CB8AC3E}">
        <p14:creationId xmlns:p14="http://schemas.microsoft.com/office/powerpoint/2010/main" val="279175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spectrum</a:t>
            </a:r>
          </a:p>
        </p:txBody>
      </p:sp>
      <p:sp>
        <p:nvSpPr>
          <p:cNvPr id="3" name="Content Placeholder 2"/>
          <p:cNvSpPr>
            <a:spLocks noGrp="1"/>
          </p:cNvSpPr>
          <p:nvPr>
            <p:ph idx="1"/>
          </p:nvPr>
        </p:nvSpPr>
        <p:spPr/>
        <p:txBody>
          <a:bodyPr>
            <a:normAutofit lnSpcReduction="10000"/>
          </a:bodyPr>
          <a:lstStyle/>
          <a:p>
            <a:r>
              <a:rPr lang="en-US" dirty="0"/>
              <a:t>Unused or cheap</a:t>
            </a:r>
          </a:p>
          <a:p>
            <a:r>
              <a:rPr lang="en-US" dirty="0"/>
              <a:t>Available globally (</a:t>
            </a:r>
            <a:r>
              <a:rPr lang="en-US" dirty="0">
                <a:sym typeface="Wingdings"/>
              </a:rPr>
              <a:t> important for consumer goods &amp; market size)</a:t>
            </a:r>
          </a:p>
          <a:p>
            <a:pPr lvl="1"/>
            <a:r>
              <a:rPr lang="en-US" dirty="0">
                <a:sym typeface="Wingdings"/>
              </a:rPr>
              <a:t>preferably under similar licensing conditions</a:t>
            </a:r>
            <a:endParaRPr lang="en-US" dirty="0"/>
          </a:p>
          <a:p>
            <a:r>
              <a:rPr lang="en-US" dirty="0"/>
              <a:t>No noisy or sensitive neighbors</a:t>
            </a:r>
          </a:p>
          <a:p>
            <a:r>
              <a:rPr lang="en-US" dirty="0"/>
              <a:t>Propagates indoors through walls and glass</a:t>
            </a:r>
          </a:p>
          <a:p>
            <a:r>
              <a:rPr lang="en-US" dirty="0"/>
              <a:t>Not affected by rain or leaves outdoors</a:t>
            </a:r>
          </a:p>
          <a:p>
            <a:r>
              <a:rPr lang="en-US" dirty="0"/>
              <a:t>Wide bands (≥ 5 MHz, preferably 20 MHz+)</a:t>
            </a:r>
          </a:p>
          <a:p>
            <a:r>
              <a:rPr lang="en-US" dirty="0"/>
              <a:t>Is paired (uplink &amp; downlink)</a:t>
            </a:r>
          </a:p>
          <a:p>
            <a:r>
              <a:rPr lang="en-US" dirty="0"/>
              <a:t>Can be processed with cheap electronics (Si, not GaAs)</a:t>
            </a:r>
          </a:p>
          <a:p>
            <a:r>
              <a:rPr lang="en-US" dirty="0"/>
              <a:t>Allows small antennas🦄🦄</a:t>
            </a:r>
          </a:p>
        </p:txBody>
      </p:sp>
      <p:pic>
        <p:nvPicPr>
          <p:cNvPr id="4" name="Picture 3"/>
          <p:cNvPicPr>
            <a:picLocks noChangeAspect="1"/>
          </p:cNvPicPr>
          <p:nvPr/>
        </p:nvPicPr>
        <p:blipFill>
          <a:blip r:embed="rId2">
            <a:alphaModFix amt="44000"/>
          </a:blip>
          <a:stretch>
            <a:fillRect/>
          </a:stretch>
        </p:blipFill>
        <p:spPr>
          <a:xfrm>
            <a:off x="948867" y="803985"/>
            <a:ext cx="7104222" cy="5143500"/>
          </a:xfrm>
          <a:prstGeom prst="rect">
            <a:avLst/>
          </a:prstGeom>
        </p:spPr>
      </p:pic>
      <p:sp>
        <p:nvSpPr>
          <p:cNvPr id="6" name="Footer Placeholder 5"/>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15</a:t>
            </a:fld>
            <a:endParaRPr lang="en-US"/>
          </a:p>
        </p:txBody>
      </p:sp>
    </p:spTree>
    <p:extLst>
      <p:ext uri="{BB962C8B-B14F-4D97-AF65-F5344CB8AC3E}">
        <p14:creationId xmlns:p14="http://schemas.microsoft.com/office/powerpoint/2010/main" val="165972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band trade-offs</a:t>
            </a:r>
          </a:p>
        </p:txBody>
      </p:sp>
      <p:sp>
        <p:nvSpPr>
          <p:cNvPr id="6" name="Slide Number Placeholder 5"/>
          <p:cNvSpPr>
            <a:spLocks noGrp="1"/>
          </p:cNvSpPr>
          <p:nvPr>
            <p:ph type="sldNum" sz="quarter" idx="12"/>
          </p:nvPr>
        </p:nvSpPr>
        <p:spPr/>
        <p:txBody>
          <a:bodyPr/>
          <a:lstStyle/>
          <a:p>
            <a:fld id="{1DFC704A-5905-BB45-B847-BB7C2C18A0C5}" type="slidenum">
              <a:rPr lang="en-US" smtClean="0"/>
              <a:t>16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209199757"/>
              </p:ext>
            </p:extLst>
          </p:nvPr>
        </p:nvGraphicFramePr>
        <p:xfrm>
          <a:off x="803671" y="2000250"/>
          <a:ext cx="6943495" cy="3492060"/>
        </p:xfrm>
        <a:graphic>
          <a:graphicData uri="http://schemas.openxmlformats.org/drawingml/2006/table">
            <a:tbl>
              <a:tblPr firstRow="1" bandRow="1">
                <a:tableStyleId>{5C22544A-7EE6-4342-B048-85BDC9FD1C3A}</a:tableStyleId>
              </a:tblPr>
              <a:tblGrid>
                <a:gridCol w="1388699">
                  <a:extLst>
                    <a:ext uri="{9D8B030D-6E8A-4147-A177-3AD203B41FA5}">
                      <a16:colId xmlns:a16="http://schemas.microsoft.com/office/drawing/2014/main" val="20000"/>
                    </a:ext>
                  </a:extLst>
                </a:gridCol>
                <a:gridCol w="1388699">
                  <a:extLst>
                    <a:ext uri="{9D8B030D-6E8A-4147-A177-3AD203B41FA5}">
                      <a16:colId xmlns:a16="http://schemas.microsoft.com/office/drawing/2014/main" val="20001"/>
                    </a:ext>
                  </a:extLst>
                </a:gridCol>
                <a:gridCol w="1388699">
                  <a:extLst>
                    <a:ext uri="{9D8B030D-6E8A-4147-A177-3AD203B41FA5}">
                      <a16:colId xmlns:a16="http://schemas.microsoft.com/office/drawing/2014/main" val="20002"/>
                    </a:ext>
                  </a:extLst>
                </a:gridCol>
                <a:gridCol w="1388699">
                  <a:extLst>
                    <a:ext uri="{9D8B030D-6E8A-4147-A177-3AD203B41FA5}">
                      <a16:colId xmlns:a16="http://schemas.microsoft.com/office/drawing/2014/main" val="20003"/>
                    </a:ext>
                  </a:extLst>
                </a:gridCol>
                <a:gridCol w="1388699">
                  <a:extLst>
                    <a:ext uri="{9D8B030D-6E8A-4147-A177-3AD203B41FA5}">
                      <a16:colId xmlns:a16="http://schemas.microsoft.com/office/drawing/2014/main" val="20004"/>
                    </a:ext>
                  </a:extLst>
                </a:gridCol>
              </a:tblGrid>
              <a:tr h="528829">
                <a:tc>
                  <a:txBody>
                    <a:bodyPr/>
                    <a:lstStyle/>
                    <a:p>
                      <a:r>
                        <a:rPr lang="en-US" sz="1200" dirty="0"/>
                        <a:t>Band</a:t>
                      </a:r>
                    </a:p>
                  </a:txBody>
                  <a:tcPr marL="68580" marR="68580" marT="34290" marB="34290"/>
                </a:tc>
                <a:tc>
                  <a:txBody>
                    <a:bodyPr/>
                    <a:lstStyle/>
                    <a:p>
                      <a:r>
                        <a:rPr lang="en-US" sz="1200" dirty="0"/>
                        <a:t>Antenna</a:t>
                      </a:r>
                    </a:p>
                  </a:txBody>
                  <a:tcPr marL="68580" marR="68580" marT="34290" marB="34290"/>
                </a:tc>
                <a:tc>
                  <a:txBody>
                    <a:bodyPr/>
                    <a:lstStyle/>
                    <a:p>
                      <a:r>
                        <a:rPr lang="en-US" sz="1200" dirty="0"/>
                        <a:t>Capacity (typical channel width)</a:t>
                      </a:r>
                    </a:p>
                  </a:txBody>
                  <a:tcPr marL="68580" marR="68580" marT="34290" marB="34290"/>
                </a:tc>
                <a:tc>
                  <a:txBody>
                    <a:bodyPr/>
                    <a:lstStyle/>
                    <a:p>
                      <a:r>
                        <a:rPr lang="en-US" sz="1200" dirty="0"/>
                        <a:t>In-building</a:t>
                      </a:r>
                      <a:r>
                        <a:rPr lang="en-US" sz="1200" baseline="0" dirty="0"/>
                        <a:t> penetration</a:t>
                      </a:r>
                      <a:endParaRPr lang="en-US" sz="1200" dirty="0"/>
                    </a:p>
                  </a:txBody>
                  <a:tcPr marL="68580" marR="68580" marT="34290" marB="34290"/>
                </a:tc>
                <a:tc>
                  <a:txBody>
                    <a:bodyPr/>
                    <a:lstStyle/>
                    <a:p>
                      <a:r>
                        <a:rPr lang="en-US" sz="1200" dirty="0"/>
                        <a:t>Rural</a:t>
                      </a:r>
                    </a:p>
                  </a:txBody>
                  <a:tcPr marL="68580" marR="68580" marT="34290" marB="34290"/>
                </a:tc>
                <a:extLst>
                  <a:ext uri="{0D108BD9-81ED-4DB2-BD59-A6C34878D82A}">
                    <a16:rowId xmlns:a16="http://schemas.microsoft.com/office/drawing/2014/main" val="10000"/>
                  </a:ext>
                </a:extLst>
              </a:tr>
              <a:tr h="567737">
                <a:tc>
                  <a:txBody>
                    <a:bodyPr/>
                    <a:lstStyle/>
                    <a:p>
                      <a:r>
                        <a:rPr lang="en-US" sz="1400" dirty="0"/>
                        <a:t>LF (below 400 MHz)</a:t>
                      </a:r>
                    </a:p>
                  </a:txBody>
                  <a:tcPr marL="68580" marR="68580" marT="34290" marB="34290"/>
                </a:tc>
                <a:tc>
                  <a:txBody>
                    <a:bodyPr/>
                    <a:lstStyle/>
                    <a:p>
                      <a:r>
                        <a:rPr lang="en-US" sz="1400" dirty="0"/>
                        <a:t>e.g.,</a:t>
                      </a:r>
                      <a:r>
                        <a:rPr lang="en-US" sz="1400" baseline="0" dirty="0"/>
                        <a:t> FM: 80 cm</a:t>
                      </a:r>
                      <a:endParaRPr lang="en-US" sz="1400" dirty="0"/>
                    </a:p>
                  </a:txBody>
                  <a:tcPr marL="68580" marR="68580" marT="34290" marB="34290"/>
                </a:tc>
                <a:tc>
                  <a:txBody>
                    <a:bodyPr/>
                    <a:lstStyle/>
                    <a:p>
                      <a:r>
                        <a:rPr lang="en-US" sz="1400" dirty="0"/>
                        <a:t>5-100</a:t>
                      </a:r>
                      <a:r>
                        <a:rPr lang="en-US" sz="1400" baseline="0" dirty="0"/>
                        <a:t> kHz per band</a:t>
                      </a:r>
                      <a:endParaRPr lang="en-US" sz="1400" dirty="0"/>
                    </a:p>
                  </a:txBody>
                  <a:tcPr marL="68580" marR="68580" marT="34290" marB="34290"/>
                </a:tc>
                <a:tc>
                  <a:txBody>
                    <a:bodyPr/>
                    <a:lstStyle/>
                    <a:p>
                      <a:r>
                        <a:rPr lang="en-US" sz="1400" dirty="0"/>
                        <a:t>very</a:t>
                      </a:r>
                      <a:r>
                        <a:rPr lang="en-US" sz="1400" baseline="0" dirty="0"/>
                        <a:t> good</a:t>
                      </a:r>
                      <a:endParaRPr lang="en-US" sz="1400" dirty="0"/>
                    </a:p>
                  </a:txBody>
                  <a:tcPr marL="68580" marR="68580" marT="34290" marB="34290"/>
                </a:tc>
                <a:tc>
                  <a:txBody>
                    <a:bodyPr/>
                    <a:lstStyle/>
                    <a:p>
                      <a:r>
                        <a:rPr lang="en-US" sz="1400" dirty="0"/>
                        <a:t>very good</a:t>
                      </a:r>
                    </a:p>
                  </a:txBody>
                  <a:tcPr marL="68580" marR="68580" marT="34290" marB="34290"/>
                </a:tc>
                <a:extLst>
                  <a:ext uri="{0D108BD9-81ED-4DB2-BD59-A6C34878D82A}">
                    <a16:rowId xmlns:a16="http://schemas.microsoft.com/office/drawing/2014/main" val="10001"/>
                  </a:ext>
                </a:extLst>
              </a:tr>
              <a:tr h="642009">
                <a:tc>
                  <a:txBody>
                    <a:bodyPr/>
                    <a:lstStyle/>
                    <a:p>
                      <a:r>
                        <a:rPr lang="en-US" sz="1400" dirty="0"/>
                        <a:t>Low (400 MHz – 1</a:t>
                      </a:r>
                      <a:r>
                        <a:rPr lang="en-US" sz="1400" baseline="0" dirty="0"/>
                        <a:t> GHz)</a:t>
                      </a:r>
                      <a:endParaRPr lang="en-US" sz="1400" dirty="0"/>
                    </a:p>
                  </a:txBody>
                  <a:tcPr marL="68580" marR="68580" marT="34290" marB="34290"/>
                </a:tc>
                <a:tc>
                  <a:txBody>
                    <a:bodyPr/>
                    <a:lstStyle/>
                    <a:p>
                      <a:r>
                        <a:rPr lang="en-US" sz="1400" dirty="0"/>
                        <a:t>small</a:t>
                      </a:r>
                    </a:p>
                    <a:p>
                      <a:r>
                        <a:rPr lang="en-US" sz="1100" dirty="0"/>
                        <a:t>(1/4</a:t>
                      </a:r>
                      <a:r>
                        <a:rPr lang="en-US" sz="1100" baseline="0" dirty="0"/>
                        <a:t> </a:t>
                      </a:r>
                      <a:r>
                        <a:rPr lang="el-GR" sz="1100" baseline="0" dirty="0"/>
                        <a:t>λ</a:t>
                      </a:r>
                      <a:r>
                        <a:rPr lang="en-US" sz="1100" baseline="0" dirty="0"/>
                        <a:t> = 7.5 cm</a:t>
                      </a:r>
                      <a:r>
                        <a:rPr lang="el-GR" sz="1100" baseline="0" dirty="0"/>
                        <a:t>)</a:t>
                      </a:r>
                      <a:endParaRPr lang="en-US" sz="1100" dirty="0"/>
                    </a:p>
                  </a:txBody>
                  <a:tcPr marL="68580" marR="68580" marT="34290" marB="34290"/>
                </a:tc>
                <a:tc>
                  <a:txBody>
                    <a:bodyPr/>
                    <a:lstStyle/>
                    <a:p>
                      <a:r>
                        <a:rPr lang="en-US" sz="1400" dirty="0"/>
                        <a:t>5-10</a:t>
                      </a:r>
                      <a:r>
                        <a:rPr lang="en-US" sz="1400" baseline="0" dirty="0"/>
                        <a:t> MHz</a:t>
                      </a:r>
                      <a:endParaRPr lang="en-US" sz="1400" dirty="0"/>
                    </a:p>
                  </a:txBody>
                  <a:tcPr marL="68580" marR="68580" marT="34290" marB="34290"/>
                </a:tc>
                <a:tc>
                  <a:txBody>
                    <a:bodyPr/>
                    <a:lstStyle/>
                    <a:p>
                      <a:r>
                        <a:rPr lang="en-US" sz="1400" dirty="0"/>
                        <a:t>good</a:t>
                      </a:r>
                    </a:p>
                  </a:txBody>
                  <a:tcPr marL="68580" marR="68580" marT="34290" marB="34290"/>
                </a:tc>
                <a:tc>
                  <a:txBody>
                    <a:bodyPr/>
                    <a:lstStyle/>
                    <a:p>
                      <a:r>
                        <a:rPr lang="en-US" sz="1400" dirty="0"/>
                        <a:t>good</a:t>
                      </a:r>
                    </a:p>
                  </a:txBody>
                  <a:tcPr marL="68580" marR="68580" marT="34290" marB="34290"/>
                </a:tc>
                <a:extLst>
                  <a:ext uri="{0D108BD9-81ED-4DB2-BD59-A6C34878D82A}">
                    <a16:rowId xmlns:a16="http://schemas.microsoft.com/office/drawing/2014/main" val="10002"/>
                  </a:ext>
                </a:extLst>
              </a:tr>
              <a:tr h="584495">
                <a:tc>
                  <a:txBody>
                    <a:bodyPr/>
                    <a:lstStyle/>
                    <a:p>
                      <a:r>
                        <a:rPr lang="en-US" sz="1400" dirty="0"/>
                        <a:t>Mid-band (1 – 2.5 GHz)</a:t>
                      </a:r>
                    </a:p>
                  </a:txBody>
                  <a:tcPr marL="68580" marR="68580" marT="34290" marB="34290"/>
                </a:tc>
                <a:tc>
                  <a:txBody>
                    <a:bodyPr/>
                    <a:lstStyle/>
                    <a:p>
                      <a:r>
                        <a:rPr lang="en-US" sz="1400" dirty="0"/>
                        <a:t>small</a:t>
                      </a:r>
                    </a:p>
                  </a:txBody>
                  <a:tcPr marL="68580" marR="68580" marT="34290" marB="34290"/>
                </a:tc>
                <a:tc>
                  <a:txBody>
                    <a:bodyPr/>
                    <a:lstStyle/>
                    <a:p>
                      <a:r>
                        <a:rPr lang="en-US" sz="1400" dirty="0"/>
                        <a:t>5-20</a:t>
                      </a:r>
                      <a:r>
                        <a:rPr lang="en-US" sz="1400" baseline="0" dirty="0"/>
                        <a:t> MHz</a:t>
                      </a:r>
                      <a:endParaRPr lang="en-US" sz="1400" dirty="0"/>
                    </a:p>
                  </a:txBody>
                  <a:tcPr marL="68580" marR="68580" marT="34290" marB="34290"/>
                </a:tc>
                <a:tc>
                  <a:txBody>
                    <a:bodyPr/>
                    <a:lstStyle/>
                    <a:p>
                      <a:r>
                        <a:rPr lang="en-US" sz="1400" dirty="0"/>
                        <a:t>ok</a:t>
                      </a:r>
                    </a:p>
                  </a:txBody>
                  <a:tcPr marL="68580" marR="68580" marT="34290" marB="34290"/>
                </a:tc>
                <a:tc>
                  <a:txBody>
                    <a:bodyPr/>
                    <a:lstStyle/>
                    <a:p>
                      <a:r>
                        <a:rPr lang="en-US" sz="1400" dirty="0"/>
                        <a:t>ok</a:t>
                      </a:r>
                    </a:p>
                  </a:txBody>
                  <a:tcPr marL="68580" marR="68580" marT="34290" marB="34290"/>
                </a:tc>
                <a:extLst>
                  <a:ext uri="{0D108BD9-81ED-4DB2-BD59-A6C34878D82A}">
                    <a16:rowId xmlns:a16="http://schemas.microsoft.com/office/drawing/2014/main" val="10003"/>
                  </a:ext>
                </a:extLst>
              </a:tr>
              <a:tr h="584495">
                <a:tc>
                  <a:txBody>
                    <a:bodyPr/>
                    <a:lstStyle/>
                    <a:p>
                      <a:r>
                        <a:rPr lang="en-US" sz="1400" dirty="0"/>
                        <a:t>High-band (2.5 – 24 GHz)</a:t>
                      </a:r>
                    </a:p>
                  </a:txBody>
                  <a:tcPr marL="68580" marR="68580" marT="34290" marB="34290"/>
                </a:tc>
                <a:tc>
                  <a:txBody>
                    <a:bodyPr/>
                    <a:lstStyle/>
                    <a:p>
                      <a:r>
                        <a:rPr lang="en-US" sz="1400" dirty="0"/>
                        <a:t>small</a:t>
                      </a:r>
                    </a:p>
                  </a:txBody>
                  <a:tcPr marL="68580" marR="68580" marT="34290" marB="34290"/>
                </a:tc>
                <a:tc>
                  <a:txBody>
                    <a:bodyPr/>
                    <a:lstStyle/>
                    <a:p>
                      <a:r>
                        <a:rPr lang="en-US" sz="1400" dirty="0"/>
                        <a:t>5-100</a:t>
                      </a:r>
                      <a:r>
                        <a:rPr lang="en-US" sz="1400" baseline="0" dirty="0"/>
                        <a:t> MHz</a:t>
                      </a:r>
                      <a:endParaRPr lang="en-US" sz="1400" dirty="0"/>
                    </a:p>
                  </a:txBody>
                  <a:tcPr marL="68580" marR="68580" marT="34290" marB="34290"/>
                </a:tc>
                <a:tc>
                  <a:txBody>
                    <a:bodyPr/>
                    <a:lstStyle/>
                    <a:p>
                      <a:r>
                        <a:rPr lang="en-US" sz="1400" dirty="0"/>
                        <a:t>poor</a:t>
                      </a:r>
                    </a:p>
                  </a:txBody>
                  <a:tcPr marL="68580" marR="68580" marT="34290" marB="34290"/>
                </a:tc>
                <a:tc>
                  <a:txBody>
                    <a:bodyPr/>
                    <a:lstStyle/>
                    <a:p>
                      <a:r>
                        <a:rPr lang="en-US" sz="1400" dirty="0"/>
                        <a:t>poor</a:t>
                      </a:r>
                    </a:p>
                  </a:txBody>
                  <a:tcPr marL="68580" marR="68580" marT="34290" marB="34290"/>
                </a:tc>
                <a:extLst>
                  <a:ext uri="{0D108BD9-81ED-4DB2-BD59-A6C34878D82A}">
                    <a16:rowId xmlns:a16="http://schemas.microsoft.com/office/drawing/2014/main" val="10004"/>
                  </a:ext>
                </a:extLst>
              </a:tr>
              <a:tr h="584495">
                <a:tc>
                  <a:txBody>
                    <a:bodyPr/>
                    <a:lstStyle/>
                    <a:p>
                      <a:r>
                        <a:rPr lang="en-US" sz="1400" dirty="0"/>
                        <a:t>Millimeter wave (&gt; 24 GHz)</a:t>
                      </a:r>
                    </a:p>
                  </a:txBody>
                  <a:tcPr marL="68580" marR="68580" marT="34290" marB="34290"/>
                </a:tc>
                <a:tc>
                  <a:txBody>
                    <a:bodyPr/>
                    <a:lstStyle/>
                    <a:p>
                      <a:r>
                        <a:rPr lang="en-US" sz="1400" dirty="0"/>
                        <a:t>small, but array antenna needed</a:t>
                      </a:r>
                    </a:p>
                  </a:txBody>
                  <a:tcPr marL="68580" marR="68580" marT="34290" marB="34290"/>
                </a:tc>
                <a:tc>
                  <a:txBody>
                    <a:bodyPr/>
                    <a:lstStyle/>
                    <a:p>
                      <a:r>
                        <a:rPr lang="en-US" sz="1400" dirty="0"/>
                        <a:t>100 MHz+</a:t>
                      </a:r>
                    </a:p>
                  </a:txBody>
                  <a:tcPr marL="68580" marR="68580" marT="34290" marB="34290"/>
                </a:tc>
                <a:tc>
                  <a:txBody>
                    <a:bodyPr/>
                    <a:lstStyle/>
                    <a:p>
                      <a:r>
                        <a:rPr lang="en-US" sz="1400" dirty="0"/>
                        <a:t>poor</a:t>
                      </a:r>
                    </a:p>
                  </a:txBody>
                  <a:tcPr marL="68580" marR="68580" marT="34290" marB="34290"/>
                </a:tc>
                <a:tc>
                  <a:txBody>
                    <a:bodyPr/>
                    <a:lstStyle/>
                    <a:p>
                      <a:r>
                        <a:rPr lang="en-US" sz="1400" dirty="0"/>
                        <a:t>poor</a:t>
                      </a:r>
                    </a:p>
                  </a:txBody>
                  <a:tcPr marL="68580" marR="68580" marT="34290" marB="34290"/>
                </a:tc>
                <a:extLst>
                  <a:ext uri="{0D108BD9-81ED-4DB2-BD59-A6C34878D82A}">
                    <a16:rowId xmlns:a16="http://schemas.microsoft.com/office/drawing/2014/main" val="3716245552"/>
                  </a:ext>
                </a:extLst>
              </a:tr>
            </a:tbl>
          </a:graphicData>
        </a:graphic>
      </p:graphicFrame>
      <p:sp>
        <p:nvSpPr>
          <p:cNvPr id="9" name="TextBox 8"/>
          <p:cNvSpPr txBox="1"/>
          <p:nvPr/>
        </p:nvSpPr>
        <p:spPr>
          <a:xfrm>
            <a:off x="501525" y="5755199"/>
            <a:ext cx="7547786" cy="358883"/>
          </a:xfrm>
          <a:prstGeom prst="rect">
            <a:avLst/>
          </a:prstGeom>
          <a:noFill/>
        </p:spPr>
        <p:txBody>
          <a:bodyPr wrap="square" rtlCol="0">
            <a:noAutofit/>
          </a:bodyPr>
          <a:lstStyle/>
          <a:p>
            <a:r>
              <a:rPr lang="en-US" dirty="0"/>
              <a:t>“1900 MHz takes somewhere between 2 to 4 times as many sites as 850 MHz”</a:t>
            </a:r>
          </a:p>
        </p:txBody>
      </p:sp>
      <p:sp>
        <p:nvSpPr>
          <p:cNvPr id="3" name="Footer Placeholder 2"/>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1088664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3705-6E03-9447-AD82-6CD986AAC52F}"/>
              </a:ext>
            </a:extLst>
          </p:cNvPr>
          <p:cNvSpPr>
            <a:spLocks noGrp="1"/>
          </p:cNvSpPr>
          <p:nvPr>
            <p:ph type="title"/>
          </p:nvPr>
        </p:nvSpPr>
        <p:spPr/>
        <p:txBody>
          <a:bodyPr/>
          <a:lstStyle/>
          <a:p>
            <a:r>
              <a:rPr lang="en-US" dirty="0"/>
              <a:t>Antennas</a:t>
            </a:r>
          </a:p>
        </p:txBody>
      </p:sp>
      <p:sp>
        <p:nvSpPr>
          <p:cNvPr id="3" name="Footer Placeholder 2">
            <a:extLst>
              <a:ext uri="{FF2B5EF4-FFF2-40B4-BE49-F238E27FC236}">
                <a16:creationId xmlns:a16="http://schemas.microsoft.com/office/drawing/2014/main" id="{C63A5F01-D37F-284D-9427-8E8A5D416FA8}"/>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753D3EFE-0B01-F24B-A0F7-0112224B08A9}"/>
              </a:ext>
            </a:extLst>
          </p:cNvPr>
          <p:cNvSpPr>
            <a:spLocks noGrp="1"/>
          </p:cNvSpPr>
          <p:nvPr>
            <p:ph type="sldNum" sz="quarter" idx="12"/>
          </p:nvPr>
        </p:nvSpPr>
        <p:spPr/>
        <p:txBody>
          <a:bodyPr/>
          <a:lstStyle/>
          <a:p>
            <a:fld id="{6E2D2B3B-882E-40F3-A32F-6DD516915044}" type="slidenum">
              <a:rPr lang="en-US" smtClean="0"/>
              <a:pPr/>
              <a:t>17</a:t>
            </a:fld>
            <a:endParaRPr lang="en-US"/>
          </a:p>
        </p:txBody>
      </p:sp>
      <p:pic>
        <p:nvPicPr>
          <p:cNvPr id="5" name="Picture 4">
            <a:extLst>
              <a:ext uri="{FF2B5EF4-FFF2-40B4-BE49-F238E27FC236}">
                <a16:creationId xmlns:a16="http://schemas.microsoft.com/office/drawing/2014/main" id="{EA263265-6D2E-6749-83C9-2AAC5D6F1533}"/>
              </a:ext>
            </a:extLst>
          </p:cNvPr>
          <p:cNvPicPr>
            <a:picLocks noChangeAspect="1"/>
          </p:cNvPicPr>
          <p:nvPr/>
        </p:nvPicPr>
        <p:blipFill>
          <a:blip r:embed="rId2"/>
          <a:stretch>
            <a:fillRect/>
          </a:stretch>
        </p:blipFill>
        <p:spPr>
          <a:xfrm>
            <a:off x="822960" y="1810870"/>
            <a:ext cx="3352800" cy="1885950"/>
          </a:xfrm>
          <a:prstGeom prst="rect">
            <a:avLst/>
          </a:prstGeom>
        </p:spPr>
      </p:pic>
      <p:sp>
        <p:nvSpPr>
          <p:cNvPr id="6" name="TextBox 5">
            <a:extLst>
              <a:ext uri="{FF2B5EF4-FFF2-40B4-BE49-F238E27FC236}">
                <a16:creationId xmlns:a16="http://schemas.microsoft.com/office/drawing/2014/main" id="{00EDDE5A-7215-D741-9336-E06D4A13A4F6}"/>
              </a:ext>
            </a:extLst>
          </p:cNvPr>
          <p:cNvSpPr txBox="1"/>
          <p:nvPr/>
        </p:nvSpPr>
        <p:spPr>
          <a:xfrm>
            <a:off x="822960" y="3696820"/>
            <a:ext cx="1112805" cy="369332"/>
          </a:xfrm>
          <a:prstGeom prst="rect">
            <a:avLst/>
          </a:prstGeom>
          <a:noFill/>
        </p:spPr>
        <p:txBody>
          <a:bodyPr wrap="none" rtlCol="0">
            <a:spAutoFit/>
          </a:bodyPr>
          <a:lstStyle/>
          <a:p>
            <a:r>
              <a:rPr lang="en-US" dirty="0"/>
              <a:t>iPhone 4S</a:t>
            </a:r>
          </a:p>
        </p:txBody>
      </p:sp>
      <p:pic>
        <p:nvPicPr>
          <p:cNvPr id="7" name="Picture 6">
            <a:extLst>
              <a:ext uri="{FF2B5EF4-FFF2-40B4-BE49-F238E27FC236}">
                <a16:creationId xmlns:a16="http://schemas.microsoft.com/office/drawing/2014/main" id="{C44EDB7A-0A72-F840-BA1A-83DE3D562EC2}"/>
              </a:ext>
            </a:extLst>
          </p:cNvPr>
          <p:cNvPicPr>
            <a:picLocks noChangeAspect="1"/>
          </p:cNvPicPr>
          <p:nvPr/>
        </p:nvPicPr>
        <p:blipFill>
          <a:blip r:embed="rId3"/>
          <a:stretch>
            <a:fillRect/>
          </a:stretch>
        </p:blipFill>
        <p:spPr>
          <a:xfrm>
            <a:off x="822960" y="4066152"/>
            <a:ext cx="2451023" cy="1932223"/>
          </a:xfrm>
          <a:prstGeom prst="rect">
            <a:avLst/>
          </a:prstGeom>
        </p:spPr>
      </p:pic>
      <p:pic>
        <p:nvPicPr>
          <p:cNvPr id="8" name="Picture 7">
            <a:extLst>
              <a:ext uri="{FF2B5EF4-FFF2-40B4-BE49-F238E27FC236}">
                <a16:creationId xmlns:a16="http://schemas.microsoft.com/office/drawing/2014/main" id="{F45BF715-C4C1-9640-A823-AD9A294E1DCE}"/>
              </a:ext>
            </a:extLst>
          </p:cNvPr>
          <p:cNvPicPr>
            <a:picLocks noChangeAspect="1"/>
          </p:cNvPicPr>
          <p:nvPr/>
        </p:nvPicPr>
        <p:blipFill>
          <a:blip r:embed="rId4"/>
          <a:stretch>
            <a:fillRect/>
          </a:stretch>
        </p:blipFill>
        <p:spPr>
          <a:xfrm>
            <a:off x="4509247" y="1873623"/>
            <a:ext cx="4401110" cy="1760444"/>
          </a:xfrm>
          <a:prstGeom prst="rect">
            <a:avLst/>
          </a:prstGeom>
        </p:spPr>
      </p:pic>
      <p:sp>
        <p:nvSpPr>
          <p:cNvPr id="9" name="TextBox 8">
            <a:extLst>
              <a:ext uri="{FF2B5EF4-FFF2-40B4-BE49-F238E27FC236}">
                <a16:creationId xmlns:a16="http://schemas.microsoft.com/office/drawing/2014/main" id="{04E61660-38EC-134F-B5BE-3358BE306DE2}"/>
              </a:ext>
            </a:extLst>
          </p:cNvPr>
          <p:cNvSpPr txBox="1"/>
          <p:nvPr/>
        </p:nvSpPr>
        <p:spPr>
          <a:xfrm>
            <a:off x="4715435" y="3783106"/>
            <a:ext cx="2720104" cy="923330"/>
          </a:xfrm>
          <a:prstGeom prst="rect">
            <a:avLst/>
          </a:prstGeom>
          <a:noFill/>
        </p:spPr>
        <p:txBody>
          <a:bodyPr wrap="none" rtlCol="0">
            <a:spAutoFit/>
          </a:bodyPr>
          <a:lstStyle/>
          <a:p>
            <a:r>
              <a:rPr lang="en-US" dirty="0"/>
              <a:t>Yagi-</a:t>
            </a:r>
            <a:r>
              <a:rPr lang="en-US" dirty="0" err="1"/>
              <a:t>Uda</a:t>
            </a:r>
            <a:r>
              <a:rPr lang="en-US" dirty="0"/>
              <a:t> TV antenna (UHF)</a:t>
            </a:r>
          </a:p>
          <a:p>
            <a:r>
              <a:rPr lang="en-US" dirty="0"/>
              <a:t>Roughly 90” long</a:t>
            </a:r>
          </a:p>
          <a:p>
            <a:r>
              <a:rPr lang="en-US"/>
              <a:t>𝜆/2 = 25 cm</a:t>
            </a:r>
            <a:endParaRPr lang="en-US" dirty="0"/>
          </a:p>
        </p:txBody>
      </p:sp>
    </p:spTree>
    <p:extLst>
      <p:ext uri="{BB962C8B-B14F-4D97-AF65-F5344CB8AC3E}">
        <p14:creationId xmlns:p14="http://schemas.microsoft.com/office/powerpoint/2010/main" val="32941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roles</a:t>
            </a:r>
          </a:p>
        </p:txBody>
      </p:sp>
      <p:sp>
        <p:nvSpPr>
          <p:cNvPr id="4" name="Striped Right Arrow 3"/>
          <p:cNvSpPr/>
          <p:nvPr/>
        </p:nvSpPr>
        <p:spPr>
          <a:xfrm>
            <a:off x="1232296" y="2228850"/>
            <a:ext cx="6943726" cy="1264444"/>
          </a:xfrm>
          <a:prstGeom prst="stripedRightArrow">
            <a:avLst/>
          </a:prstGeom>
          <a:gradFill>
            <a:gsLst>
              <a:gs pos="0">
                <a:srgbClr val="C00000"/>
              </a:gs>
              <a:gs pos="77000">
                <a:srgbClr val="00B050"/>
              </a:gs>
              <a:gs pos="50000">
                <a:srgbClr val="FFFF00"/>
              </a:gs>
              <a:gs pos="100000">
                <a:srgbClr val="0070C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736297" y="3840264"/>
            <a:ext cx="2026709" cy="646331"/>
          </a:xfrm>
          <a:prstGeom prst="rect">
            <a:avLst/>
          </a:prstGeom>
          <a:noFill/>
        </p:spPr>
        <p:txBody>
          <a:bodyPr wrap="none" rtlCol="0">
            <a:spAutoFit/>
          </a:bodyPr>
          <a:lstStyle/>
          <a:p>
            <a:r>
              <a:rPr lang="en-US" dirty="0"/>
              <a:t>base-level coverage</a:t>
            </a:r>
          </a:p>
          <a:p>
            <a:r>
              <a:rPr lang="en-US" dirty="0"/>
              <a:t>(particularly rural)</a:t>
            </a:r>
          </a:p>
        </p:txBody>
      </p:sp>
      <p:sp>
        <p:nvSpPr>
          <p:cNvPr id="6" name="TextBox 5"/>
          <p:cNvSpPr txBox="1"/>
          <p:nvPr/>
        </p:nvSpPr>
        <p:spPr>
          <a:xfrm>
            <a:off x="3130591" y="3840264"/>
            <a:ext cx="1564595" cy="369332"/>
          </a:xfrm>
          <a:prstGeom prst="rect">
            <a:avLst/>
          </a:prstGeom>
          <a:noFill/>
        </p:spPr>
        <p:txBody>
          <a:bodyPr wrap="none" rtlCol="0">
            <a:spAutoFit/>
          </a:bodyPr>
          <a:lstStyle/>
          <a:p>
            <a:r>
              <a:rPr lang="en-US" dirty="0"/>
              <a:t>urban capacity</a:t>
            </a:r>
          </a:p>
        </p:txBody>
      </p:sp>
      <p:sp>
        <p:nvSpPr>
          <p:cNvPr id="7" name="TextBox 6"/>
          <p:cNvSpPr txBox="1"/>
          <p:nvPr/>
        </p:nvSpPr>
        <p:spPr>
          <a:xfrm>
            <a:off x="5005825" y="3840264"/>
            <a:ext cx="1838708" cy="369332"/>
          </a:xfrm>
          <a:prstGeom prst="rect">
            <a:avLst/>
          </a:prstGeom>
          <a:noFill/>
        </p:spPr>
        <p:txBody>
          <a:bodyPr wrap="none" rtlCol="0">
            <a:spAutoFit/>
          </a:bodyPr>
          <a:lstStyle/>
          <a:p>
            <a:r>
              <a:rPr lang="en-US" dirty="0"/>
              <a:t>indoor &amp; capacity</a:t>
            </a:r>
          </a:p>
        </p:txBody>
      </p:sp>
      <p:sp>
        <p:nvSpPr>
          <p:cNvPr id="8" name="TextBox 7"/>
          <p:cNvSpPr txBox="1"/>
          <p:nvPr/>
        </p:nvSpPr>
        <p:spPr>
          <a:xfrm>
            <a:off x="7276496" y="3736390"/>
            <a:ext cx="1186735" cy="646331"/>
          </a:xfrm>
          <a:prstGeom prst="rect">
            <a:avLst/>
          </a:prstGeom>
          <a:noFill/>
        </p:spPr>
        <p:txBody>
          <a:bodyPr wrap="none" rtlCol="0">
            <a:spAutoFit/>
          </a:bodyPr>
          <a:lstStyle/>
          <a:p>
            <a:r>
              <a:rPr lang="en-US" dirty="0"/>
              <a:t>directional</a:t>
            </a:r>
          </a:p>
          <a:p>
            <a:r>
              <a:rPr lang="en-US" dirty="0"/>
              <a:t>capacity</a:t>
            </a:r>
          </a:p>
        </p:txBody>
      </p:sp>
      <p:sp>
        <p:nvSpPr>
          <p:cNvPr id="9" name="TextBox 8"/>
          <p:cNvSpPr txBox="1"/>
          <p:nvPr/>
        </p:nvSpPr>
        <p:spPr>
          <a:xfrm>
            <a:off x="1513337" y="2724369"/>
            <a:ext cx="1358064" cy="323165"/>
          </a:xfrm>
          <a:prstGeom prst="rect">
            <a:avLst/>
          </a:prstGeom>
          <a:noFill/>
        </p:spPr>
        <p:txBody>
          <a:bodyPr wrap="none" rtlCol="0">
            <a:spAutoFit/>
          </a:bodyPr>
          <a:lstStyle/>
          <a:p>
            <a:r>
              <a:rPr lang="en-US" sz="1500">
                <a:solidFill>
                  <a:schemeClr val="bg2">
                    <a:lumMod val="50000"/>
                  </a:schemeClr>
                </a:solidFill>
              </a:rPr>
              <a:t>400 – 800 MHz</a:t>
            </a:r>
          </a:p>
        </p:txBody>
      </p:sp>
      <p:sp>
        <p:nvSpPr>
          <p:cNvPr id="10" name="TextBox 9"/>
          <p:cNvSpPr txBox="1"/>
          <p:nvPr/>
        </p:nvSpPr>
        <p:spPr>
          <a:xfrm>
            <a:off x="3408588" y="2724369"/>
            <a:ext cx="923651" cy="323165"/>
          </a:xfrm>
          <a:prstGeom prst="rect">
            <a:avLst/>
          </a:prstGeom>
          <a:noFill/>
        </p:spPr>
        <p:txBody>
          <a:bodyPr wrap="none" rtlCol="0">
            <a:spAutoFit/>
          </a:bodyPr>
          <a:lstStyle/>
          <a:p>
            <a:r>
              <a:rPr lang="en-US" sz="1500">
                <a:solidFill>
                  <a:schemeClr val="bg2">
                    <a:lumMod val="50000"/>
                  </a:schemeClr>
                </a:solidFill>
              </a:rPr>
              <a:t>1 – 3 GHz</a:t>
            </a:r>
          </a:p>
        </p:txBody>
      </p:sp>
      <p:sp>
        <p:nvSpPr>
          <p:cNvPr id="11" name="TextBox 10"/>
          <p:cNvSpPr txBox="1"/>
          <p:nvPr/>
        </p:nvSpPr>
        <p:spPr>
          <a:xfrm>
            <a:off x="5143405" y="2724369"/>
            <a:ext cx="800219" cy="323165"/>
          </a:xfrm>
          <a:prstGeom prst="rect">
            <a:avLst/>
          </a:prstGeom>
          <a:noFill/>
        </p:spPr>
        <p:txBody>
          <a:bodyPr wrap="none" rtlCol="0">
            <a:spAutoFit/>
          </a:bodyPr>
          <a:lstStyle/>
          <a:p>
            <a:r>
              <a:rPr lang="en-US" sz="1500" dirty="0">
                <a:solidFill>
                  <a:schemeClr val="bg2">
                    <a:lumMod val="50000"/>
                  </a:schemeClr>
                </a:solidFill>
              </a:rPr>
              <a:t>3-6 GHz</a:t>
            </a:r>
          </a:p>
        </p:txBody>
      </p:sp>
      <p:sp>
        <p:nvSpPr>
          <p:cNvPr id="12" name="TextBox 11"/>
          <p:cNvSpPr txBox="1"/>
          <p:nvPr/>
        </p:nvSpPr>
        <p:spPr>
          <a:xfrm>
            <a:off x="6960905" y="2724369"/>
            <a:ext cx="880369" cy="323165"/>
          </a:xfrm>
          <a:prstGeom prst="rect">
            <a:avLst/>
          </a:prstGeom>
          <a:noFill/>
        </p:spPr>
        <p:txBody>
          <a:bodyPr wrap="none" rtlCol="0">
            <a:spAutoFit/>
          </a:bodyPr>
          <a:lstStyle/>
          <a:p>
            <a:r>
              <a:rPr lang="en-US" sz="1500">
                <a:solidFill>
                  <a:srgbClr val="FFC000"/>
                </a:solidFill>
              </a:rPr>
              <a:t>&gt; 10 GHz</a:t>
            </a:r>
            <a:endParaRPr lang="en-US" sz="1500" dirty="0">
              <a:solidFill>
                <a:srgbClr val="FFC000"/>
              </a:solidFill>
            </a:endParaRPr>
          </a:p>
        </p:txBody>
      </p:sp>
      <p:sp>
        <p:nvSpPr>
          <p:cNvPr id="13" name="TextBox 12"/>
          <p:cNvSpPr txBox="1"/>
          <p:nvPr/>
        </p:nvSpPr>
        <p:spPr>
          <a:xfrm>
            <a:off x="736298" y="4550812"/>
            <a:ext cx="2092945" cy="646331"/>
          </a:xfrm>
          <a:prstGeom prst="rect">
            <a:avLst/>
          </a:prstGeom>
          <a:noFill/>
        </p:spPr>
        <p:txBody>
          <a:bodyPr wrap="none" rtlCol="0">
            <a:spAutoFit/>
          </a:bodyPr>
          <a:lstStyle/>
          <a:p>
            <a:r>
              <a:rPr lang="en-US" dirty="0"/>
              <a:t>Digital dividend</a:t>
            </a:r>
          </a:p>
          <a:p>
            <a:r>
              <a:rPr lang="en-US" dirty="0"/>
              <a:t>TV incentive auction</a:t>
            </a:r>
          </a:p>
        </p:txBody>
      </p:sp>
      <p:sp>
        <p:nvSpPr>
          <p:cNvPr id="14" name="TextBox 13"/>
          <p:cNvSpPr txBox="1"/>
          <p:nvPr/>
        </p:nvSpPr>
        <p:spPr>
          <a:xfrm>
            <a:off x="3108530" y="4654685"/>
            <a:ext cx="805477" cy="369332"/>
          </a:xfrm>
          <a:prstGeom prst="rect">
            <a:avLst/>
          </a:prstGeom>
          <a:noFill/>
        </p:spPr>
        <p:txBody>
          <a:bodyPr wrap="none" rtlCol="0">
            <a:spAutoFit/>
          </a:bodyPr>
          <a:lstStyle/>
          <a:p>
            <a:r>
              <a:rPr lang="en-US" dirty="0"/>
              <a:t>AWS-3</a:t>
            </a:r>
          </a:p>
        </p:txBody>
      </p:sp>
      <p:sp>
        <p:nvSpPr>
          <p:cNvPr id="15" name="TextBox 14"/>
          <p:cNvSpPr txBox="1"/>
          <p:nvPr/>
        </p:nvSpPr>
        <p:spPr>
          <a:xfrm>
            <a:off x="5017847" y="4654685"/>
            <a:ext cx="910827" cy="369332"/>
          </a:xfrm>
          <a:prstGeom prst="rect">
            <a:avLst/>
          </a:prstGeom>
          <a:noFill/>
        </p:spPr>
        <p:txBody>
          <a:bodyPr wrap="none" rtlCol="0">
            <a:spAutoFit/>
          </a:bodyPr>
          <a:lstStyle/>
          <a:p>
            <a:r>
              <a:rPr lang="en-US"/>
              <a:t>3.5 GHz</a:t>
            </a:r>
            <a:endParaRPr lang="en-US" dirty="0"/>
          </a:p>
        </p:txBody>
      </p:sp>
      <p:sp>
        <p:nvSpPr>
          <p:cNvPr id="16" name="TextBox 15"/>
          <p:cNvSpPr txBox="1"/>
          <p:nvPr/>
        </p:nvSpPr>
        <p:spPr>
          <a:xfrm>
            <a:off x="7276497" y="4654685"/>
            <a:ext cx="1074653" cy="369332"/>
          </a:xfrm>
          <a:prstGeom prst="rect">
            <a:avLst/>
          </a:prstGeom>
          <a:noFill/>
        </p:spPr>
        <p:txBody>
          <a:bodyPr wrap="none" rtlCol="0">
            <a:spAutoFit/>
          </a:bodyPr>
          <a:lstStyle/>
          <a:p>
            <a:r>
              <a:rPr lang="en-US" dirty="0" err="1"/>
              <a:t>mmWave</a:t>
            </a:r>
            <a:endParaRPr lang="en-US" dirty="0"/>
          </a:p>
        </p:txBody>
      </p:sp>
      <p:sp>
        <p:nvSpPr>
          <p:cNvPr id="17" name="Footer Placeholder 16"/>
          <p:cNvSpPr>
            <a:spLocks noGrp="1"/>
          </p:cNvSpPr>
          <p:nvPr>
            <p:ph type="ftr" sz="quarter" idx="11"/>
          </p:nvPr>
        </p:nvSpPr>
        <p:spPr/>
        <p:txBody>
          <a:bodyPr/>
          <a:lstStyle/>
          <a:p>
            <a:r>
              <a:rPr lang="pt-BR"/>
              <a:t>WifiUS Summer School 2018</a:t>
            </a:r>
            <a:endParaRPr lang="en-US"/>
          </a:p>
        </p:txBody>
      </p:sp>
      <p:sp>
        <p:nvSpPr>
          <p:cNvPr id="3" name="Slide Number Placeholder 2"/>
          <p:cNvSpPr>
            <a:spLocks noGrp="1"/>
          </p:cNvSpPr>
          <p:nvPr>
            <p:ph type="sldNum" sz="quarter" idx="12"/>
          </p:nvPr>
        </p:nvSpPr>
        <p:spPr/>
        <p:txBody>
          <a:bodyPr/>
          <a:lstStyle/>
          <a:p>
            <a:fld id="{6E2D2B3B-882E-40F3-A32F-6DD516915044}" type="slidenum">
              <a:rPr lang="en-US" smtClean="0"/>
              <a:pPr/>
              <a:t>18</a:t>
            </a:fld>
            <a:endParaRPr lang="en-US"/>
          </a:p>
        </p:txBody>
      </p:sp>
    </p:spTree>
    <p:extLst>
      <p:ext uri="{BB962C8B-B14F-4D97-AF65-F5344CB8AC3E}">
        <p14:creationId xmlns:p14="http://schemas.microsoft.com/office/powerpoint/2010/main" val="166582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Attenuation by frequency</a:t>
            </a:r>
          </a:p>
        </p:txBody>
      </p:sp>
      <p:sp>
        <p:nvSpPr>
          <p:cNvPr id="5" name="Slide Number Placeholder 4"/>
          <p:cNvSpPr>
            <a:spLocks noGrp="1"/>
          </p:cNvSpPr>
          <p:nvPr>
            <p:ph type="sldNum" sz="quarter" idx="12"/>
          </p:nvPr>
        </p:nvSpPr>
        <p:spPr/>
        <p:txBody>
          <a:bodyPr/>
          <a:lstStyle/>
          <a:p>
            <a:fld id="{45C724A0-5713-9C4B-8EEA-420FE26C46C5}" type="slidenum">
              <a:rPr lang="en-US" smtClean="0"/>
              <a:t>19</a:t>
            </a:fld>
            <a:endParaRPr lang="en-US"/>
          </a:p>
        </p:txBody>
      </p:sp>
      <p:pic>
        <p:nvPicPr>
          <p:cNvPr id="7" name="Picture 6"/>
          <p:cNvPicPr>
            <a:picLocks noChangeAspect="1"/>
          </p:cNvPicPr>
          <p:nvPr/>
        </p:nvPicPr>
        <p:blipFill>
          <a:blip r:embed="rId2"/>
          <a:stretch>
            <a:fillRect/>
          </a:stretch>
        </p:blipFill>
        <p:spPr>
          <a:xfrm>
            <a:off x="1550894" y="1717916"/>
            <a:ext cx="5961530" cy="4691531"/>
          </a:xfrm>
          <a:prstGeom prst="rect">
            <a:avLst/>
          </a:prstGeom>
        </p:spPr>
      </p:pic>
      <p:sp>
        <p:nvSpPr>
          <p:cNvPr id="2" name="Rounded Rectangle 1">
            <a:extLst>
              <a:ext uri="{FF2B5EF4-FFF2-40B4-BE49-F238E27FC236}">
                <a16:creationId xmlns:a16="http://schemas.microsoft.com/office/drawing/2014/main" id="{3D13D040-D057-1C45-B810-A67311815742}"/>
              </a:ext>
            </a:extLst>
          </p:cNvPr>
          <p:cNvSpPr/>
          <p:nvPr/>
        </p:nvSpPr>
        <p:spPr>
          <a:xfrm>
            <a:off x="1389530" y="2770094"/>
            <a:ext cx="6275294" cy="941294"/>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533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is a lot more colorful</a:t>
            </a:r>
          </a:p>
        </p:txBody>
      </p:sp>
      <p:sp>
        <p:nvSpPr>
          <p:cNvPr id="3" name="Content Placeholder 2"/>
          <p:cNvSpPr>
            <a:spLocks noGrp="1"/>
          </p:cNvSpPr>
          <p:nvPr>
            <p:ph idx="1"/>
          </p:nvPr>
        </p:nvSpPr>
        <p:spPr/>
        <p:txBody>
          <a:bodyPr/>
          <a:lstStyle/>
          <a:p>
            <a:r>
              <a:rPr lang="en-US" dirty="0"/>
              <a:t>How does spectrum “work”?</a:t>
            </a:r>
          </a:p>
          <a:p>
            <a:r>
              <a:rPr lang="en-US" dirty="0"/>
              <a:t>What is it worth?</a:t>
            </a:r>
          </a:p>
          <a:p>
            <a:r>
              <a:rPr lang="en-US" dirty="0"/>
              <a:t>Three case studies:</a:t>
            </a:r>
          </a:p>
          <a:p>
            <a:pPr lvl="1"/>
            <a:r>
              <a:rPr lang="en-US" dirty="0"/>
              <a:t>TV bands</a:t>
            </a:r>
          </a:p>
          <a:p>
            <a:pPr lvl="1"/>
            <a:r>
              <a:rPr lang="en-US" dirty="0"/>
              <a:t>3.5 GHz</a:t>
            </a:r>
          </a:p>
          <a:p>
            <a:pPr lvl="1"/>
            <a:r>
              <a:rPr lang="en-US" dirty="0" err="1"/>
              <a:t>mmWave</a:t>
            </a:r>
            <a:endParaRPr lang="en-US" dirty="0"/>
          </a:p>
          <a:p>
            <a:r>
              <a:rPr lang="en-US" dirty="0"/>
              <a:t>What can we do differently?</a:t>
            </a:r>
          </a:p>
          <a:p>
            <a:endParaRPr lang="en-US" dirty="0"/>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2</a:t>
            </a:fld>
            <a:endParaRPr lang="en-US"/>
          </a:p>
        </p:txBody>
      </p:sp>
    </p:spTree>
    <p:extLst>
      <p:ext uri="{BB962C8B-B14F-4D97-AF65-F5344CB8AC3E}">
        <p14:creationId xmlns:p14="http://schemas.microsoft.com/office/powerpoint/2010/main" val="945931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28 GHz attenuation &amp; reflection</a:t>
            </a:r>
          </a:p>
        </p:txBody>
      </p:sp>
      <p:sp>
        <p:nvSpPr>
          <p:cNvPr id="3" name="Footer Placeholder 2"/>
          <p:cNvSpPr>
            <a:spLocks noGrp="1"/>
          </p:cNvSpPr>
          <p:nvPr>
            <p:ph type="ftr" sz="quarter" idx="11"/>
          </p:nvPr>
        </p:nvSpPr>
        <p:spPr/>
        <p:txBody>
          <a:bodyPr/>
          <a:lstStyle/>
          <a:p>
            <a:r>
              <a:rPr lang="fi-FI"/>
              <a:t>U Oulu 2016</a:t>
            </a:r>
            <a:endParaRPr lang="en-US"/>
          </a:p>
        </p:txBody>
      </p:sp>
      <p:sp>
        <p:nvSpPr>
          <p:cNvPr id="4" name="Slide Number Placeholder 3"/>
          <p:cNvSpPr>
            <a:spLocks noGrp="1"/>
          </p:cNvSpPr>
          <p:nvPr>
            <p:ph type="sldNum" sz="quarter" idx="12"/>
          </p:nvPr>
        </p:nvSpPr>
        <p:spPr/>
        <p:txBody>
          <a:bodyPr/>
          <a:lstStyle/>
          <a:p>
            <a:fld id="{45C724A0-5713-9C4B-8EEA-420FE26C46C5}" type="slidenum">
              <a:rPr lang="en-US" smtClean="0"/>
              <a:t>20</a:t>
            </a:fld>
            <a:endParaRPr lang="en-US"/>
          </a:p>
        </p:txBody>
      </p:sp>
      <p:pic>
        <p:nvPicPr>
          <p:cNvPr id="5" name="Picture 4"/>
          <p:cNvPicPr>
            <a:picLocks noChangeAspect="1"/>
          </p:cNvPicPr>
          <p:nvPr/>
        </p:nvPicPr>
        <p:blipFill>
          <a:blip r:embed="rId2"/>
          <a:stretch>
            <a:fillRect/>
          </a:stretch>
        </p:blipFill>
        <p:spPr>
          <a:xfrm>
            <a:off x="664793" y="1746598"/>
            <a:ext cx="5528414" cy="2832100"/>
          </a:xfrm>
          <a:prstGeom prst="rect">
            <a:avLst/>
          </a:prstGeom>
        </p:spPr>
      </p:pic>
      <p:pic>
        <p:nvPicPr>
          <p:cNvPr id="6" name="Picture 5"/>
          <p:cNvPicPr>
            <a:picLocks noChangeAspect="1"/>
          </p:cNvPicPr>
          <p:nvPr/>
        </p:nvPicPr>
        <p:blipFill>
          <a:blip r:embed="rId3"/>
          <a:stretch>
            <a:fillRect/>
          </a:stretch>
        </p:blipFill>
        <p:spPr>
          <a:xfrm>
            <a:off x="664792" y="4731916"/>
            <a:ext cx="4266577" cy="1461561"/>
          </a:xfrm>
          <a:prstGeom prst="rect">
            <a:avLst/>
          </a:prstGeom>
        </p:spPr>
      </p:pic>
      <p:sp>
        <p:nvSpPr>
          <p:cNvPr id="7" name="TextBox 6"/>
          <p:cNvSpPr txBox="1"/>
          <p:nvPr/>
        </p:nvSpPr>
        <p:spPr>
          <a:xfrm>
            <a:off x="6612092" y="6402982"/>
            <a:ext cx="1187851" cy="253916"/>
          </a:xfrm>
          <a:prstGeom prst="rect">
            <a:avLst/>
          </a:prstGeom>
          <a:noFill/>
        </p:spPr>
        <p:txBody>
          <a:bodyPr wrap="none" rtlCol="0">
            <a:spAutoFit/>
          </a:bodyPr>
          <a:lstStyle/>
          <a:p>
            <a:r>
              <a:rPr lang="en-US" sz="1050" dirty="0"/>
              <a:t>Rappaport, 2013</a:t>
            </a:r>
          </a:p>
        </p:txBody>
      </p:sp>
      <p:sp>
        <p:nvSpPr>
          <p:cNvPr id="8" name="TextBox 7"/>
          <p:cNvSpPr txBox="1"/>
          <p:nvPr/>
        </p:nvSpPr>
        <p:spPr>
          <a:xfrm>
            <a:off x="5237301" y="4797386"/>
            <a:ext cx="3198311" cy="646331"/>
          </a:xfrm>
          <a:prstGeom prst="rect">
            <a:avLst/>
          </a:prstGeom>
          <a:noFill/>
        </p:spPr>
        <p:txBody>
          <a:bodyPr wrap="none" rtlCol="0">
            <a:spAutoFit/>
          </a:bodyPr>
          <a:lstStyle/>
          <a:p>
            <a:pPr marL="285750" indent="-285750">
              <a:buFont typeface="Wingdings" charset="0"/>
              <a:buChar char="è"/>
            </a:pPr>
            <a:r>
              <a:rPr lang="en-US" dirty="0">
                <a:sym typeface="Wingdings"/>
              </a:rPr>
              <a:t>multipath reflections</a:t>
            </a:r>
          </a:p>
          <a:p>
            <a:pPr marL="285750" indent="-285750">
              <a:buFont typeface="Wingdings" charset="0"/>
              <a:buChar char="è"/>
            </a:pPr>
            <a:r>
              <a:rPr lang="en-US" dirty="0">
                <a:sym typeface="Wingdings"/>
              </a:rPr>
              <a:t>highly directional antennas</a:t>
            </a:r>
            <a:endParaRPr lang="en-US" dirty="0"/>
          </a:p>
        </p:txBody>
      </p:sp>
    </p:spTree>
    <p:extLst>
      <p:ext uri="{BB962C8B-B14F-4D97-AF65-F5344CB8AC3E}">
        <p14:creationId xmlns:p14="http://schemas.microsoft.com/office/powerpoint/2010/main" val="303533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C1E0-8796-0D40-94F1-39F81AADF549}"/>
              </a:ext>
            </a:extLst>
          </p:cNvPr>
          <p:cNvSpPr>
            <a:spLocks noGrp="1"/>
          </p:cNvSpPr>
          <p:nvPr>
            <p:ph type="title"/>
          </p:nvPr>
        </p:nvSpPr>
        <p:spPr/>
        <p:txBody>
          <a:bodyPr/>
          <a:lstStyle/>
          <a:p>
            <a:r>
              <a:rPr lang="en-US" dirty="0"/>
              <a:t>Who is in charge?</a:t>
            </a:r>
          </a:p>
        </p:txBody>
      </p:sp>
      <p:sp>
        <p:nvSpPr>
          <p:cNvPr id="3" name="Footer Placeholder 2">
            <a:extLst>
              <a:ext uri="{FF2B5EF4-FFF2-40B4-BE49-F238E27FC236}">
                <a16:creationId xmlns:a16="http://schemas.microsoft.com/office/drawing/2014/main" id="{C2698677-95A7-EE47-B9FC-620F70C4287E}"/>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0F1E305-9454-174B-A537-E8465AF6D3A7}"/>
              </a:ext>
            </a:extLst>
          </p:cNvPr>
          <p:cNvSpPr>
            <a:spLocks noGrp="1"/>
          </p:cNvSpPr>
          <p:nvPr>
            <p:ph type="sldNum" sz="quarter" idx="12"/>
          </p:nvPr>
        </p:nvSpPr>
        <p:spPr/>
        <p:txBody>
          <a:bodyPr/>
          <a:lstStyle/>
          <a:p>
            <a:fld id="{6E2D2B3B-882E-40F3-A32F-6DD516915044}" type="slidenum">
              <a:rPr lang="en-US" smtClean="0"/>
              <a:pPr/>
              <a:t>21</a:t>
            </a:fld>
            <a:endParaRPr lang="en-US"/>
          </a:p>
        </p:txBody>
      </p:sp>
      <p:pic>
        <p:nvPicPr>
          <p:cNvPr id="5" name="Picture 4">
            <a:extLst>
              <a:ext uri="{FF2B5EF4-FFF2-40B4-BE49-F238E27FC236}">
                <a16:creationId xmlns:a16="http://schemas.microsoft.com/office/drawing/2014/main" id="{C41152F9-23B4-924D-919E-4AA7C1B86650}"/>
              </a:ext>
            </a:extLst>
          </p:cNvPr>
          <p:cNvPicPr>
            <a:picLocks noChangeAspect="1"/>
          </p:cNvPicPr>
          <p:nvPr/>
        </p:nvPicPr>
        <p:blipFill>
          <a:blip r:embed="rId3"/>
          <a:stretch>
            <a:fillRect/>
          </a:stretch>
        </p:blipFill>
        <p:spPr>
          <a:xfrm>
            <a:off x="1237129" y="1604682"/>
            <a:ext cx="5508065" cy="4330479"/>
          </a:xfrm>
          <a:prstGeom prst="rect">
            <a:avLst/>
          </a:prstGeom>
        </p:spPr>
      </p:pic>
    </p:spTree>
    <p:extLst>
      <p:ext uri="{BB962C8B-B14F-4D97-AF65-F5344CB8AC3E}">
        <p14:creationId xmlns:p14="http://schemas.microsoft.com/office/powerpoint/2010/main" val="420436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Spectrum management</a:t>
            </a:r>
          </a:p>
        </p:txBody>
      </p:sp>
      <p:sp>
        <p:nvSpPr>
          <p:cNvPr id="7" name="Text Placeholder 6"/>
          <p:cNvSpPr>
            <a:spLocks noGrp="1"/>
          </p:cNvSpPr>
          <p:nvPr>
            <p:ph type="body" idx="1"/>
          </p:nvPr>
        </p:nvSpPr>
        <p:spPr/>
        <p:txBody>
          <a:bodyPr/>
          <a:lstStyle/>
          <a:p>
            <a:r>
              <a:rPr lang="en-US" dirty="0"/>
              <a:t>Until the 2000s</a:t>
            </a:r>
          </a:p>
        </p:txBody>
      </p:sp>
      <p:sp>
        <p:nvSpPr>
          <p:cNvPr id="8" name="Content Placeholder 7"/>
          <p:cNvSpPr>
            <a:spLocks noGrp="1"/>
          </p:cNvSpPr>
          <p:nvPr>
            <p:ph sz="half" idx="2"/>
          </p:nvPr>
        </p:nvSpPr>
        <p:spPr>
          <a:solidFill>
            <a:schemeClr val="bg1">
              <a:lumMod val="75000"/>
            </a:schemeClr>
          </a:solidFill>
        </p:spPr>
        <p:txBody>
          <a:bodyPr>
            <a:normAutofit fontScale="92500" lnSpcReduction="10000"/>
          </a:bodyPr>
          <a:lstStyle/>
          <a:p>
            <a:r>
              <a:rPr lang="en-US" dirty="0"/>
              <a:t>Single purpose</a:t>
            </a:r>
          </a:p>
          <a:p>
            <a:r>
              <a:rPr lang="en-US" dirty="0"/>
              <a:t>Fixed technology (modulation)</a:t>
            </a:r>
          </a:p>
          <a:p>
            <a:r>
              <a:rPr lang="en-US" dirty="0"/>
              <a:t>Exclusive use</a:t>
            </a:r>
          </a:p>
          <a:p>
            <a:r>
              <a:rPr lang="en-US" dirty="0"/>
              <a:t>Narrow bands (except TV)</a:t>
            </a:r>
          </a:p>
          <a:p>
            <a:r>
              <a:rPr lang="en-US" dirty="0"/>
              <a:t>Assume single radio per device</a:t>
            </a:r>
          </a:p>
          <a:p>
            <a:r>
              <a:rPr lang="en-US" dirty="0"/>
              <a:t>Worry mostly about OOB to like</a:t>
            </a:r>
          </a:p>
          <a:p>
            <a:r>
              <a:rPr lang="en-US" dirty="0"/>
              <a:t>Spectral efficiency secondary</a:t>
            </a:r>
          </a:p>
          <a:p>
            <a:r>
              <a:rPr lang="en-US" dirty="0"/>
              <a:t>Single-country </a:t>
            </a:r>
          </a:p>
        </p:txBody>
      </p:sp>
      <p:sp>
        <p:nvSpPr>
          <p:cNvPr id="9" name="Text Placeholder 8"/>
          <p:cNvSpPr>
            <a:spLocks noGrp="1"/>
          </p:cNvSpPr>
          <p:nvPr>
            <p:ph type="body" sz="quarter" idx="3"/>
          </p:nvPr>
        </p:nvSpPr>
        <p:spPr/>
        <p:txBody>
          <a:bodyPr/>
          <a:lstStyle/>
          <a:p>
            <a:r>
              <a:rPr lang="en-US" dirty="0"/>
              <a:t>“Modern”</a:t>
            </a:r>
          </a:p>
        </p:txBody>
      </p:sp>
      <p:sp>
        <p:nvSpPr>
          <p:cNvPr id="10" name="Content Placeholder 9"/>
          <p:cNvSpPr>
            <a:spLocks noGrp="1"/>
          </p:cNvSpPr>
          <p:nvPr>
            <p:ph sz="quarter" idx="4"/>
          </p:nvPr>
        </p:nvSpPr>
        <p:spPr>
          <a:xfrm>
            <a:off x="4663440" y="2582334"/>
            <a:ext cx="4073236" cy="3286760"/>
          </a:xfrm>
          <a:solidFill>
            <a:schemeClr val="accent1">
              <a:lumMod val="60000"/>
              <a:lumOff val="40000"/>
            </a:schemeClr>
          </a:solidFill>
        </p:spPr>
        <p:txBody>
          <a:bodyPr>
            <a:normAutofit fontScale="92500" lnSpcReduction="10000"/>
          </a:bodyPr>
          <a:lstStyle/>
          <a:p>
            <a:r>
              <a:rPr lang="en-US" dirty="0"/>
              <a:t>Flexible use</a:t>
            </a:r>
          </a:p>
          <a:p>
            <a:r>
              <a:rPr lang="en-US" dirty="0"/>
              <a:t>Flexible technology</a:t>
            </a:r>
          </a:p>
          <a:p>
            <a:r>
              <a:rPr lang="en-US" dirty="0"/>
              <a:t>Shared, over/underlay</a:t>
            </a:r>
          </a:p>
          <a:p>
            <a:r>
              <a:rPr lang="en-US" dirty="0"/>
              <a:t>At least 5 MHz, preferably 100</a:t>
            </a:r>
          </a:p>
          <a:p>
            <a:r>
              <a:rPr lang="en-US" dirty="0"/>
              <a:t>Multiple (&gt; 4) radios, from 0.6 to 6 GHz</a:t>
            </a:r>
          </a:p>
          <a:p>
            <a:r>
              <a:rPr lang="en-US" dirty="0"/>
              <a:t>Receiver requirements?</a:t>
            </a:r>
          </a:p>
          <a:p>
            <a:r>
              <a:rPr lang="en-US" dirty="0"/>
              <a:t>Spectral efficiency matters</a:t>
            </a:r>
          </a:p>
          <a:p>
            <a:r>
              <a:rPr lang="en-US" dirty="0"/>
              <a:t>International coordination</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2" name="Slide Number Placeholder 1"/>
          <p:cNvSpPr>
            <a:spLocks noGrp="1"/>
          </p:cNvSpPr>
          <p:nvPr>
            <p:ph type="sldNum" sz="quarter" idx="12"/>
          </p:nvPr>
        </p:nvSpPr>
        <p:spPr/>
        <p:txBody>
          <a:bodyPr/>
          <a:lstStyle/>
          <a:p>
            <a:fld id="{6E2D2B3B-882E-40F3-A32F-6DD516915044}" type="slidenum">
              <a:rPr lang="en-US" smtClean="0"/>
              <a:pPr/>
              <a:t>22</a:t>
            </a:fld>
            <a:endParaRPr lang="en-US"/>
          </a:p>
        </p:txBody>
      </p:sp>
    </p:spTree>
    <p:extLst>
      <p:ext uri="{BB962C8B-B14F-4D97-AF65-F5344CB8AC3E}">
        <p14:creationId xmlns:p14="http://schemas.microsoft.com/office/powerpoint/2010/main" val="1412085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sharing</a:t>
            </a:r>
          </a:p>
        </p:txBody>
      </p:sp>
      <p:pic>
        <p:nvPicPr>
          <p:cNvPr id="6" name="Picture 5"/>
          <p:cNvPicPr>
            <a:picLocks noChangeAspect="1"/>
          </p:cNvPicPr>
          <p:nvPr/>
        </p:nvPicPr>
        <p:blipFill>
          <a:blip r:embed="rId3"/>
          <a:stretch>
            <a:fillRect/>
          </a:stretch>
        </p:blipFill>
        <p:spPr>
          <a:xfrm>
            <a:off x="628650" y="3404861"/>
            <a:ext cx="7988993" cy="2486640"/>
          </a:xfrm>
          <a:prstGeom prst="rect">
            <a:avLst/>
          </a:prstGeom>
        </p:spPr>
      </p:pic>
      <p:sp>
        <p:nvSpPr>
          <p:cNvPr id="8" name="Rounded Rectangular Callout 7"/>
          <p:cNvSpPr/>
          <p:nvPr/>
        </p:nvSpPr>
        <p:spPr>
          <a:xfrm>
            <a:off x="5282804" y="1448415"/>
            <a:ext cx="3283693" cy="1530529"/>
          </a:xfrm>
          <a:prstGeom prst="wedgeRoundRectCallout">
            <a:avLst>
              <a:gd name="adj1" fmla="val 10045"/>
              <a:gd name="adj2" fmla="val 155225"/>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How </a:t>
            </a:r>
            <a:r>
              <a:rPr lang="en-US" dirty="0"/>
              <a:t>much politeness &amp; fairness is required?</a:t>
            </a:r>
          </a:p>
          <a:p>
            <a:r>
              <a:rPr lang="en-US" dirty="0">
                <a:sym typeface="Wingdings"/>
              </a:rPr>
              <a:t> LTE-U &amp; LTE-LAA (license-assisted, listen-before-talk)</a:t>
            </a:r>
            <a:endParaRPr lang="en-US" dirty="0"/>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TextBox 3"/>
          <p:cNvSpPr txBox="1"/>
          <p:nvPr/>
        </p:nvSpPr>
        <p:spPr>
          <a:xfrm>
            <a:off x="822960" y="2813970"/>
            <a:ext cx="934358" cy="646331"/>
          </a:xfrm>
          <a:prstGeom prst="rect">
            <a:avLst/>
          </a:prstGeom>
          <a:noFill/>
        </p:spPr>
        <p:txBody>
          <a:bodyPr wrap="none" rtlCol="0">
            <a:spAutoFit/>
          </a:bodyPr>
          <a:lstStyle/>
          <a:p>
            <a:r>
              <a:rPr lang="en-US" dirty="0"/>
              <a:t>through</a:t>
            </a:r>
          </a:p>
          <a:p>
            <a:r>
              <a:rPr lang="en-US" dirty="0"/>
              <a:t>1990s</a:t>
            </a:r>
          </a:p>
        </p:txBody>
      </p:sp>
      <p:sp>
        <p:nvSpPr>
          <p:cNvPr id="5" name="TextBox 4"/>
          <p:cNvSpPr txBox="1"/>
          <p:nvPr/>
        </p:nvSpPr>
        <p:spPr>
          <a:xfrm>
            <a:off x="1988625" y="5891501"/>
            <a:ext cx="1552028" cy="369332"/>
          </a:xfrm>
          <a:prstGeom prst="rect">
            <a:avLst/>
          </a:prstGeom>
          <a:noFill/>
        </p:spPr>
        <p:txBody>
          <a:bodyPr wrap="none" rtlCol="0">
            <a:spAutoFit/>
          </a:bodyPr>
          <a:lstStyle/>
          <a:p>
            <a:r>
              <a:rPr lang="en-US"/>
              <a:t>US: since 1994</a:t>
            </a:r>
          </a:p>
        </p:txBody>
      </p:sp>
      <p:sp>
        <p:nvSpPr>
          <p:cNvPr id="7" name="TextBox 6"/>
          <p:cNvSpPr txBox="1"/>
          <p:nvPr/>
        </p:nvSpPr>
        <p:spPr>
          <a:xfrm>
            <a:off x="822960" y="5021481"/>
            <a:ext cx="1350050" cy="646331"/>
          </a:xfrm>
          <a:prstGeom prst="rect">
            <a:avLst/>
          </a:prstGeom>
          <a:noFill/>
        </p:spPr>
        <p:txBody>
          <a:bodyPr wrap="none" rtlCol="0">
            <a:spAutoFit/>
          </a:bodyPr>
          <a:lstStyle/>
          <a:p>
            <a:r>
              <a:rPr lang="en-US" dirty="0"/>
              <a:t>radio, TV,</a:t>
            </a:r>
          </a:p>
          <a:p>
            <a:r>
              <a:rPr lang="en-US" dirty="0"/>
              <a:t>early mobile</a:t>
            </a:r>
          </a:p>
        </p:txBody>
      </p:sp>
      <p:sp>
        <p:nvSpPr>
          <p:cNvPr id="9" name="TextBox 8"/>
          <p:cNvSpPr txBox="1"/>
          <p:nvPr/>
        </p:nvSpPr>
        <p:spPr>
          <a:xfrm>
            <a:off x="5911403" y="4836815"/>
            <a:ext cx="671979" cy="369332"/>
          </a:xfrm>
          <a:prstGeom prst="rect">
            <a:avLst/>
          </a:prstGeom>
          <a:noFill/>
        </p:spPr>
        <p:txBody>
          <a:bodyPr wrap="none" rtlCol="0">
            <a:spAutoFit/>
          </a:bodyPr>
          <a:lstStyle/>
          <a:p>
            <a:r>
              <a:rPr lang="en-US"/>
              <a:t>Wi-Fi</a:t>
            </a:r>
          </a:p>
        </p:txBody>
      </p:sp>
      <p:sp>
        <p:nvSpPr>
          <p:cNvPr id="10" name="Slide Number Placeholder 9"/>
          <p:cNvSpPr>
            <a:spLocks noGrp="1"/>
          </p:cNvSpPr>
          <p:nvPr>
            <p:ph type="sldNum" sz="quarter" idx="12"/>
          </p:nvPr>
        </p:nvSpPr>
        <p:spPr/>
        <p:txBody>
          <a:bodyPr/>
          <a:lstStyle/>
          <a:p>
            <a:fld id="{6E2D2B3B-882E-40F3-A32F-6DD516915044}" type="slidenum">
              <a:rPr lang="en-US" smtClean="0"/>
              <a:pPr/>
              <a:t>23</a:t>
            </a:fld>
            <a:endParaRPr lang="en-US"/>
          </a:p>
        </p:txBody>
      </p:sp>
    </p:spTree>
    <p:extLst>
      <p:ext uri="{BB962C8B-B14F-4D97-AF65-F5344CB8AC3E}">
        <p14:creationId xmlns:p14="http://schemas.microsoft.com/office/powerpoint/2010/main" val="94932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FCC spectrum dash board</a:t>
            </a:r>
            <a:br>
              <a:rPr lang="en-US" dirty="0"/>
            </a:br>
            <a:r>
              <a:rPr lang="en-US" sz="2800" dirty="0"/>
              <a:t>(stale as of June 2014)</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24</a:t>
            </a:fld>
            <a:endParaRPr lang="en-US"/>
          </a:p>
        </p:txBody>
      </p:sp>
      <p:pic>
        <p:nvPicPr>
          <p:cNvPr id="5" name="Picture 4"/>
          <p:cNvPicPr>
            <a:picLocks noChangeAspect="1"/>
          </p:cNvPicPr>
          <p:nvPr/>
        </p:nvPicPr>
        <p:blipFill>
          <a:blip r:embed="rId2"/>
          <a:stretch>
            <a:fillRect/>
          </a:stretch>
        </p:blipFill>
        <p:spPr>
          <a:xfrm>
            <a:off x="4443274" y="2095129"/>
            <a:ext cx="4296891" cy="3452859"/>
          </a:xfrm>
          <a:prstGeom prst="rect">
            <a:avLst/>
          </a:prstGeom>
        </p:spPr>
      </p:pic>
      <p:pic>
        <p:nvPicPr>
          <p:cNvPr id="6" name="Picture 5"/>
          <p:cNvPicPr>
            <a:picLocks noChangeAspect="1"/>
          </p:cNvPicPr>
          <p:nvPr/>
        </p:nvPicPr>
        <p:blipFill>
          <a:blip r:embed="rId3"/>
          <a:stretch>
            <a:fillRect/>
          </a:stretch>
        </p:blipFill>
        <p:spPr>
          <a:xfrm>
            <a:off x="97654" y="2725367"/>
            <a:ext cx="4248449" cy="2185680"/>
          </a:xfrm>
          <a:prstGeom prst="rect">
            <a:avLst/>
          </a:prstGeom>
        </p:spPr>
      </p:pic>
      <p:sp>
        <p:nvSpPr>
          <p:cNvPr id="7" name="Rectangle 6"/>
          <p:cNvSpPr/>
          <p:nvPr/>
        </p:nvSpPr>
        <p:spPr>
          <a:xfrm>
            <a:off x="190870" y="5723415"/>
            <a:ext cx="6476260" cy="369332"/>
          </a:xfrm>
          <a:prstGeom prst="rect">
            <a:avLst/>
          </a:prstGeom>
        </p:spPr>
        <p:txBody>
          <a:bodyPr wrap="square">
            <a:spAutoFit/>
          </a:bodyPr>
          <a:lstStyle/>
          <a:p>
            <a:r>
              <a:rPr lang="en-US" dirty="0"/>
              <a:t>http://</a:t>
            </a:r>
            <a:r>
              <a:rPr lang="en-US" dirty="0" err="1"/>
              <a:t>reboot.fcc.gov</a:t>
            </a:r>
            <a:r>
              <a:rPr lang="en-US" dirty="0"/>
              <a:t>/reform/systems/spectrum-dashboard</a:t>
            </a:r>
          </a:p>
        </p:txBody>
      </p:sp>
    </p:spTree>
    <p:extLst>
      <p:ext uri="{BB962C8B-B14F-4D97-AF65-F5344CB8AC3E}">
        <p14:creationId xmlns:p14="http://schemas.microsoft.com/office/powerpoint/2010/main" val="38550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Spectrum map </a:t>
            </a:r>
            <a:r>
              <a:rPr lang="mr-IN" dirty="0"/>
              <a:t>–</a:t>
            </a:r>
            <a:r>
              <a:rPr lang="en-US" dirty="0"/>
              <a:t> carrier holdings</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25</a:t>
            </a:fld>
            <a:endParaRPr lang="en-US"/>
          </a:p>
        </p:txBody>
      </p:sp>
      <p:pic>
        <p:nvPicPr>
          <p:cNvPr id="7" name="Picture 6"/>
          <p:cNvPicPr>
            <a:picLocks noChangeAspect="1"/>
          </p:cNvPicPr>
          <p:nvPr/>
        </p:nvPicPr>
        <p:blipFill>
          <a:blip r:embed="rId2"/>
          <a:stretch>
            <a:fillRect/>
          </a:stretch>
        </p:blipFill>
        <p:spPr>
          <a:xfrm>
            <a:off x="22860" y="1807190"/>
            <a:ext cx="9144000" cy="4085617"/>
          </a:xfrm>
          <a:prstGeom prst="rect">
            <a:avLst/>
          </a:prstGeom>
        </p:spPr>
      </p:pic>
      <p:sp>
        <p:nvSpPr>
          <p:cNvPr id="8" name="TextBox 7"/>
          <p:cNvSpPr txBox="1"/>
          <p:nvPr/>
        </p:nvSpPr>
        <p:spPr>
          <a:xfrm>
            <a:off x="0" y="5962636"/>
            <a:ext cx="3781292" cy="369332"/>
          </a:xfrm>
          <a:prstGeom prst="rect">
            <a:avLst/>
          </a:prstGeom>
          <a:noFill/>
        </p:spPr>
        <p:txBody>
          <a:bodyPr wrap="none" rtlCol="0">
            <a:spAutoFit/>
          </a:bodyPr>
          <a:lstStyle/>
          <a:p>
            <a:r>
              <a:rPr lang="en-US" dirty="0"/>
              <a:t>http://</a:t>
            </a:r>
            <a:r>
              <a:rPr lang="en-US" dirty="0" err="1"/>
              <a:t>specmap.sequence-omega.net</a:t>
            </a:r>
            <a:r>
              <a:rPr lang="en-US" dirty="0"/>
              <a:t>/</a:t>
            </a:r>
          </a:p>
        </p:txBody>
      </p:sp>
    </p:spTree>
    <p:extLst>
      <p:ext uri="{BB962C8B-B14F-4D97-AF65-F5344CB8AC3E}">
        <p14:creationId xmlns:p14="http://schemas.microsoft.com/office/powerpoint/2010/main" val="193521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spectrum sharing</a:t>
            </a:r>
          </a:p>
        </p:txBody>
      </p:sp>
      <p:graphicFrame>
        <p:nvGraphicFramePr>
          <p:cNvPr id="6" name="Diagram 5"/>
          <p:cNvGraphicFramePr/>
          <p:nvPr>
            <p:extLst/>
          </p:nvPr>
        </p:nvGraphicFramePr>
        <p:xfrm>
          <a:off x="214312" y="1397000"/>
          <a:ext cx="86903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26</a:t>
            </a:fld>
            <a:endParaRPr lang="en-US"/>
          </a:p>
        </p:txBody>
      </p:sp>
    </p:spTree>
    <p:extLst>
      <p:ext uri="{BB962C8B-B14F-4D97-AF65-F5344CB8AC3E}">
        <p14:creationId xmlns:p14="http://schemas.microsoft.com/office/powerpoint/2010/main" val="490004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827" y="1897019"/>
            <a:ext cx="2960841" cy="1270694"/>
          </a:xfrm>
          <a:prstGeom prst="rect">
            <a:avLst/>
          </a:prstGeom>
        </p:spPr>
      </p:pic>
      <p:pic>
        <p:nvPicPr>
          <p:cNvPr id="3" name="Picture 2"/>
          <p:cNvPicPr>
            <a:picLocks noChangeAspect="1"/>
          </p:cNvPicPr>
          <p:nvPr/>
        </p:nvPicPr>
        <p:blipFill>
          <a:blip r:embed="rId3"/>
          <a:stretch>
            <a:fillRect/>
          </a:stretch>
        </p:blipFill>
        <p:spPr>
          <a:xfrm>
            <a:off x="5075809" y="1853262"/>
            <a:ext cx="2021681" cy="1314450"/>
          </a:xfrm>
          <a:prstGeom prst="rect">
            <a:avLst/>
          </a:prstGeom>
        </p:spPr>
      </p:pic>
      <p:sp>
        <p:nvSpPr>
          <p:cNvPr id="4" name="TextBox 3"/>
          <p:cNvSpPr txBox="1"/>
          <p:nvPr/>
        </p:nvSpPr>
        <p:spPr>
          <a:xfrm>
            <a:off x="4361434" y="2363148"/>
            <a:ext cx="327334" cy="248209"/>
          </a:xfrm>
          <a:prstGeom prst="rect">
            <a:avLst/>
          </a:prstGeom>
          <a:noFill/>
        </p:spPr>
        <p:txBody>
          <a:bodyPr wrap="none" rtlCol="0">
            <a:spAutoFit/>
          </a:bodyPr>
          <a:lstStyle/>
          <a:p>
            <a:r>
              <a:rPr lang="en-US" sz="1013" dirty="0"/>
              <a:t>vs.</a:t>
            </a:r>
          </a:p>
        </p:txBody>
      </p:sp>
      <p:sp>
        <p:nvSpPr>
          <p:cNvPr id="5" name="TextBox 4"/>
          <p:cNvSpPr txBox="1"/>
          <p:nvPr/>
        </p:nvSpPr>
        <p:spPr>
          <a:xfrm>
            <a:off x="1211041" y="3255225"/>
            <a:ext cx="2340705" cy="404085"/>
          </a:xfrm>
          <a:prstGeom prst="rect">
            <a:avLst/>
          </a:prstGeom>
          <a:noFill/>
        </p:spPr>
        <p:txBody>
          <a:bodyPr wrap="none" rtlCol="0">
            <a:spAutoFit/>
          </a:bodyPr>
          <a:lstStyle/>
          <a:p>
            <a:r>
              <a:rPr lang="en-US" sz="1013" dirty="0"/>
              <a:t>“high tower, high power”</a:t>
            </a:r>
          </a:p>
          <a:p>
            <a:r>
              <a:rPr lang="en-US" sz="1013" dirty="0"/>
              <a:t>(TV, cellular downlink, radar transmitter)</a:t>
            </a:r>
          </a:p>
        </p:txBody>
      </p:sp>
      <p:sp>
        <p:nvSpPr>
          <p:cNvPr id="6" name="TextBox 5"/>
          <p:cNvSpPr txBox="1"/>
          <p:nvPr/>
        </p:nvSpPr>
        <p:spPr>
          <a:xfrm>
            <a:off x="5181179" y="3255225"/>
            <a:ext cx="1706236" cy="559961"/>
          </a:xfrm>
          <a:prstGeom prst="rect">
            <a:avLst/>
          </a:prstGeom>
          <a:noFill/>
        </p:spPr>
        <p:txBody>
          <a:bodyPr wrap="none" rtlCol="0">
            <a:spAutoFit/>
          </a:bodyPr>
          <a:lstStyle/>
          <a:p>
            <a:pPr marL="160735" indent="-160735">
              <a:buFont typeface="Arial" charset="0"/>
              <a:buChar char="•"/>
            </a:pPr>
            <a:r>
              <a:rPr lang="en-US" sz="1013" dirty="0"/>
              <a:t>cellular downlink receiver</a:t>
            </a:r>
          </a:p>
          <a:p>
            <a:pPr marL="160735" indent="-160735">
              <a:buFont typeface="Arial" charset="0"/>
              <a:buChar char="•"/>
            </a:pPr>
            <a:r>
              <a:rPr lang="en-US" sz="1013" dirty="0"/>
              <a:t>radar receiver</a:t>
            </a:r>
          </a:p>
          <a:p>
            <a:pPr marL="160735" indent="-160735">
              <a:buFont typeface="Arial" charset="0"/>
              <a:buChar char="•"/>
            </a:pPr>
            <a:r>
              <a:rPr lang="en-US" sz="1013" dirty="0"/>
              <a:t>GPS receiver</a:t>
            </a:r>
          </a:p>
        </p:txBody>
      </p:sp>
      <p:sp>
        <p:nvSpPr>
          <p:cNvPr id="13" name="Title 12"/>
          <p:cNvSpPr>
            <a:spLocks noGrp="1"/>
          </p:cNvSpPr>
          <p:nvPr>
            <p:ph type="title"/>
          </p:nvPr>
        </p:nvSpPr>
        <p:spPr/>
        <p:txBody>
          <a:bodyPr/>
          <a:lstStyle/>
          <a:p>
            <a:r>
              <a:rPr lang="en-US" dirty="0"/>
              <a:t>Spectrum co-existence</a:t>
            </a:r>
          </a:p>
        </p:txBody>
      </p:sp>
      <p:sp>
        <p:nvSpPr>
          <p:cNvPr id="7" name="Slide Number Placeholder 6"/>
          <p:cNvSpPr>
            <a:spLocks noGrp="1"/>
          </p:cNvSpPr>
          <p:nvPr>
            <p:ph type="sldNum" sz="quarter" idx="12"/>
          </p:nvPr>
        </p:nvSpPr>
        <p:spPr/>
        <p:txBody>
          <a:bodyPr/>
          <a:lstStyle/>
          <a:p>
            <a:fld id="{6D22F896-40B5-4ADD-8801-0D06FADFA095}" type="slidenum">
              <a:rPr lang="en-US" smtClean="0"/>
              <a:pPr/>
              <a:t>27</a:t>
            </a:fld>
            <a:endParaRPr lang="en-US" dirty="0"/>
          </a:p>
        </p:txBody>
      </p:sp>
      <p:sp>
        <p:nvSpPr>
          <p:cNvPr id="8" name="Footer Placeholder 7"/>
          <p:cNvSpPr>
            <a:spLocks noGrp="1"/>
          </p:cNvSpPr>
          <p:nvPr>
            <p:ph type="ftr" sz="quarter" idx="11"/>
          </p:nvPr>
        </p:nvSpPr>
        <p:spPr/>
        <p:txBody>
          <a:bodyPr/>
          <a:lstStyle/>
          <a:p>
            <a:r>
              <a:rPr lang="pt-BR"/>
              <a:t>WifiUS Summer School 2018</a:t>
            </a: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686" y="3933257"/>
            <a:ext cx="526606" cy="661012"/>
          </a:xfrm>
          <a:prstGeom prst="rect">
            <a:avLst/>
          </a:prstGeom>
        </p:spPr>
      </p:pic>
      <p:sp>
        <p:nvSpPr>
          <p:cNvPr id="11" name="Rectangle 10"/>
          <p:cNvSpPr/>
          <p:nvPr/>
        </p:nvSpPr>
        <p:spPr>
          <a:xfrm>
            <a:off x="6280427" y="3902699"/>
            <a:ext cx="2289834" cy="646331"/>
          </a:xfrm>
          <a:prstGeom prst="rect">
            <a:avLst/>
          </a:prstGeom>
        </p:spPr>
        <p:txBody>
          <a:bodyPr wrap="square">
            <a:spAutoFit/>
          </a:bodyPr>
          <a:lstStyle/>
          <a:p>
            <a:r>
              <a:rPr lang="en-US" dirty="0"/>
              <a:t>acquisition -138 dBm</a:t>
            </a:r>
          </a:p>
          <a:p>
            <a:r>
              <a:rPr lang="en-US" dirty="0"/>
              <a:t>tracking: -146 dBm</a:t>
            </a:r>
          </a:p>
        </p:txBody>
      </p:sp>
      <p:pic>
        <p:nvPicPr>
          <p:cNvPr id="12" name="Picture 11"/>
          <p:cNvPicPr>
            <a:picLocks noChangeAspect="1"/>
          </p:cNvPicPr>
          <p:nvPr/>
        </p:nvPicPr>
        <p:blipFill>
          <a:blip r:embed="rId5"/>
          <a:stretch>
            <a:fillRect/>
          </a:stretch>
        </p:blipFill>
        <p:spPr>
          <a:xfrm>
            <a:off x="5499827" y="4784213"/>
            <a:ext cx="745583" cy="598815"/>
          </a:xfrm>
          <a:prstGeom prst="rect">
            <a:avLst/>
          </a:prstGeom>
        </p:spPr>
      </p:pic>
      <p:sp>
        <p:nvSpPr>
          <p:cNvPr id="14" name="TextBox 13"/>
          <p:cNvSpPr txBox="1"/>
          <p:nvPr/>
        </p:nvSpPr>
        <p:spPr>
          <a:xfrm>
            <a:off x="6454066" y="4864963"/>
            <a:ext cx="1090363" cy="369332"/>
          </a:xfrm>
          <a:prstGeom prst="rect">
            <a:avLst/>
          </a:prstGeom>
          <a:noFill/>
        </p:spPr>
        <p:txBody>
          <a:bodyPr wrap="none" rtlCol="0">
            <a:spAutoFit/>
          </a:bodyPr>
          <a:lstStyle/>
          <a:p>
            <a:r>
              <a:rPr lang="en-US" dirty="0"/>
              <a:t>-105 dBm</a:t>
            </a:r>
          </a:p>
        </p:txBody>
      </p:sp>
      <p:sp>
        <p:nvSpPr>
          <p:cNvPr id="17" name="TextBox 16"/>
          <p:cNvSpPr txBox="1"/>
          <p:nvPr/>
        </p:nvSpPr>
        <p:spPr>
          <a:xfrm>
            <a:off x="1322773" y="4012707"/>
            <a:ext cx="1848583" cy="646331"/>
          </a:xfrm>
          <a:prstGeom prst="rect">
            <a:avLst/>
          </a:prstGeom>
          <a:noFill/>
        </p:spPr>
        <p:txBody>
          <a:bodyPr wrap="none" rtlCol="0">
            <a:spAutoFit/>
          </a:bodyPr>
          <a:lstStyle/>
          <a:p>
            <a:r>
              <a:rPr lang="en-US" dirty="0"/>
              <a:t>UL TX: 24 dBm</a:t>
            </a:r>
          </a:p>
          <a:p>
            <a:r>
              <a:rPr lang="en-US" dirty="0"/>
              <a:t>DL TX: 43-48 dBm</a:t>
            </a:r>
          </a:p>
        </p:txBody>
      </p:sp>
      <p:pic>
        <p:nvPicPr>
          <p:cNvPr id="18" name="Picture 17"/>
          <p:cNvPicPr>
            <a:picLocks noChangeAspect="1"/>
          </p:cNvPicPr>
          <p:nvPr/>
        </p:nvPicPr>
        <p:blipFill>
          <a:blip r:embed="rId5"/>
          <a:stretch>
            <a:fillRect/>
          </a:stretch>
        </p:blipFill>
        <p:spPr>
          <a:xfrm>
            <a:off x="507122" y="4027930"/>
            <a:ext cx="745583" cy="59881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382" y="4937921"/>
            <a:ext cx="567061" cy="592747"/>
          </a:xfrm>
          <a:prstGeom prst="rect">
            <a:avLst/>
          </a:prstGeom>
        </p:spPr>
      </p:pic>
      <p:sp>
        <p:nvSpPr>
          <p:cNvPr id="20" name="TextBox 19"/>
          <p:cNvSpPr txBox="1"/>
          <p:nvPr/>
        </p:nvSpPr>
        <p:spPr>
          <a:xfrm>
            <a:off x="1372099" y="5049629"/>
            <a:ext cx="2470485" cy="369332"/>
          </a:xfrm>
          <a:prstGeom prst="rect">
            <a:avLst/>
          </a:prstGeom>
          <a:noFill/>
        </p:spPr>
        <p:txBody>
          <a:bodyPr wrap="none" rtlCol="0">
            <a:spAutoFit/>
          </a:bodyPr>
          <a:lstStyle/>
          <a:p>
            <a:r>
              <a:rPr lang="en-US" dirty="0"/>
              <a:t>TV: 90 dBm (1 MW UHF)</a:t>
            </a:r>
          </a:p>
        </p:txBody>
      </p:sp>
      <p:sp>
        <p:nvSpPr>
          <p:cNvPr id="21" name="TextBox 20"/>
          <p:cNvSpPr txBox="1"/>
          <p:nvPr/>
        </p:nvSpPr>
        <p:spPr>
          <a:xfrm>
            <a:off x="596382" y="5832398"/>
            <a:ext cx="479939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t>how do I quickly identify sources of interference?</a:t>
            </a:r>
          </a:p>
        </p:txBody>
      </p:sp>
    </p:spTree>
    <p:extLst>
      <p:ext uri="{BB962C8B-B14F-4D97-AF65-F5344CB8AC3E}">
        <p14:creationId xmlns:p14="http://schemas.microsoft.com/office/powerpoint/2010/main" val="127099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310670" y="2576896"/>
            <a:ext cx="841615" cy="21782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dirty="0"/>
              <a:t>licensed band</a:t>
            </a:r>
          </a:p>
          <a:p>
            <a:pPr algn="ctr"/>
            <a:r>
              <a:rPr lang="en-US" sz="1350" dirty="0"/>
              <a:t>user 2</a:t>
            </a:r>
          </a:p>
        </p:txBody>
      </p:sp>
      <p:sp>
        <p:nvSpPr>
          <p:cNvPr id="2" name="Title 1"/>
          <p:cNvSpPr>
            <a:spLocks noGrp="1"/>
          </p:cNvSpPr>
          <p:nvPr>
            <p:ph type="title"/>
          </p:nvPr>
        </p:nvSpPr>
        <p:spPr/>
        <p:txBody>
          <a:bodyPr/>
          <a:lstStyle/>
          <a:p>
            <a:r>
              <a:rPr lang="en-US" dirty="0"/>
              <a:t>The filter problem</a:t>
            </a:r>
          </a:p>
        </p:txBody>
      </p:sp>
      <p:sp>
        <p:nvSpPr>
          <p:cNvPr id="5" name="Slide Number Placeholder 4"/>
          <p:cNvSpPr>
            <a:spLocks noGrp="1"/>
          </p:cNvSpPr>
          <p:nvPr>
            <p:ph type="sldNum" sz="quarter" idx="12"/>
          </p:nvPr>
        </p:nvSpPr>
        <p:spPr/>
        <p:txBody>
          <a:bodyPr/>
          <a:lstStyle/>
          <a:p>
            <a:fld id="{1DFC704A-5905-BB45-B847-BB7C2C18A0C5}" type="slidenum">
              <a:rPr lang="en-US" smtClean="0"/>
              <a:t>28</a:t>
            </a:fld>
            <a:endParaRPr lang="en-US"/>
          </a:p>
        </p:txBody>
      </p:sp>
      <p:sp>
        <p:nvSpPr>
          <p:cNvPr id="7" name="Rectangle 6"/>
          <p:cNvSpPr/>
          <p:nvPr/>
        </p:nvSpPr>
        <p:spPr>
          <a:xfrm>
            <a:off x="3714750" y="2576894"/>
            <a:ext cx="1352777" cy="21782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licensed band</a:t>
            </a:r>
          </a:p>
          <a:p>
            <a:pPr algn="ctr"/>
            <a:r>
              <a:rPr lang="en-US" sz="1350" dirty="0"/>
              <a:t>user 1</a:t>
            </a:r>
          </a:p>
        </p:txBody>
      </p:sp>
      <p:cxnSp>
        <p:nvCxnSpPr>
          <p:cNvPr id="9" name="Curved Connector 8"/>
          <p:cNvCxnSpPr/>
          <p:nvPr/>
        </p:nvCxnSpPr>
        <p:spPr>
          <a:xfrm rot="5400000" flipH="1" flipV="1">
            <a:off x="2849566" y="3207405"/>
            <a:ext cx="2090030" cy="1005386"/>
          </a:xfrm>
          <a:prstGeom prst="curvedConnector3">
            <a:avLst>
              <a:gd name="adj1" fmla="val 99789"/>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6200000" flipV="1">
            <a:off x="3846224" y="3216133"/>
            <a:ext cx="2090030" cy="987927"/>
          </a:xfrm>
          <a:prstGeom prst="curvedConnector3">
            <a:avLst>
              <a:gd name="adj1" fmla="val 99789"/>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26569" y="1889038"/>
            <a:ext cx="987130" cy="507831"/>
          </a:xfrm>
          <a:prstGeom prst="rect">
            <a:avLst/>
          </a:prstGeom>
          <a:noFill/>
        </p:spPr>
        <p:txBody>
          <a:bodyPr wrap="none" rtlCol="0">
            <a:spAutoFit/>
          </a:bodyPr>
          <a:lstStyle/>
          <a:p>
            <a:r>
              <a:rPr lang="en-US" sz="1350" dirty="0"/>
              <a:t>guard band</a:t>
            </a:r>
          </a:p>
          <a:p>
            <a:r>
              <a:rPr lang="en-US" sz="1350" dirty="0"/>
              <a:t>(wasted)</a:t>
            </a:r>
          </a:p>
        </p:txBody>
      </p:sp>
      <p:sp>
        <p:nvSpPr>
          <p:cNvPr id="21" name="TextBox 20"/>
          <p:cNvSpPr txBox="1"/>
          <p:nvPr/>
        </p:nvSpPr>
        <p:spPr>
          <a:xfrm>
            <a:off x="2167671" y="2497528"/>
            <a:ext cx="1372492" cy="507831"/>
          </a:xfrm>
          <a:prstGeom prst="rect">
            <a:avLst/>
          </a:prstGeom>
          <a:noFill/>
        </p:spPr>
        <p:txBody>
          <a:bodyPr wrap="none" rtlCol="0">
            <a:spAutoFit/>
          </a:bodyPr>
          <a:lstStyle/>
          <a:p>
            <a:pPr algn="ctr"/>
            <a:r>
              <a:rPr lang="en-US" sz="1350" dirty="0">
                <a:solidFill>
                  <a:schemeClr val="tx2"/>
                </a:solidFill>
              </a:rPr>
              <a:t>filter</a:t>
            </a:r>
          </a:p>
          <a:p>
            <a:pPr algn="ctr"/>
            <a:r>
              <a:rPr lang="en-US" sz="1350" dirty="0">
                <a:solidFill>
                  <a:schemeClr val="tx2"/>
                </a:solidFill>
              </a:rPr>
              <a:t>(input or output)</a:t>
            </a:r>
          </a:p>
        </p:txBody>
      </p:sp>
      <p:sp>
        <p:nvSpPr>
          <p:cNvPr id="22" name="TextBox 21"/>
          <p:cNvSpPr txBox="1"/>
          <p:nvPr/>
        </p:nvSpPr>
        <p:spPr>
          <a:xfrm>
            <a:off x="1540090" y="5046127"/>
            <a:ext cx="2574968" cy="7155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350" dirty="0"/>
              <a:t>Power imbalance:</a:t>
            </a:r>
          </a:p>
          <a:p>
            <a:pPr marL="214313" indent="-214313">
              <a:buFont typeface="Arial"/>
              <a:buChar char="•"/>
            </a:pPr>
            <a:r>
              <a:rPr lang="en-US" sz="1350" dirty="0"/>
              <a:t>cell downlink: 100 W ERP</a:t>
            </a:r>
          </a:p>
          <a:p>
            <a:pPr marL="214313" indent="-214313">
              <a:buFont typeface="Arial"/>
              <a:buChar char="•"/>
            </a:pPr>
            <a:r>
              <a:rPr lang="en-US" sz="1350" dirty="0"/>
              <a:t>cell uplink: 0.05 – 2 W</a:t>
            </a:r>
          </a:p>
        </p:txBody>
      </p:sp>
      <p:sp>
        <p:nvSpPr>
          <p:cNvPr id="3" name="Footer Placeholder 2"/>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667036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Lots of radios</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29</a:t>
            </a:fld>
            <a:endParaRPr lang="en-US"/>
          </a:p>
        </p:txBody>
      </p:sp>
      <p:pic>
        <p:nvPicPr>
          <p:cNvPr id="5" name="Picture 4"/>
          <p:cNvPicPr>
            <a:picLocks noChangeAspect="1"/>
          </p:cNvPicPr>
          <p:nvPr/>
        </p:nvPicPr>
        <p:blipFill>
          <a:blip r:embed="rId2"/>
          <a:stretch>
            <a:fillRect/>
          </a:stretch>
        </p:blipFill>
        <p:spPr>
          <a:xfrm>
            <a:off x="822960" y="2618912"/>
            <a:ext cx="4932053" cy="3557017"/>
          </a:xfrm>
          <a:prstGeom prst="rect">
            <a:avLst/>
          </a:prstGeom>
        </p:spPr>
      </p:pic>
      <p:pic>
        <p:nvPicPr>
          <p:cNvPr id="6" name="Picture 5"/>
          <p:cNvPicPr>
            <a:picLocks noChangeAspect="1"/>
          </p:cNvPicPr>
          <p:nvPr/>
        </p:nvPicPr>
        <p:blipFill>
          <a:blip r:embed="rId3"/>
          <a:stretch>
            <a:fillRect/>
          </a:stretch>
        </p:blipFill>
        <p:spPr>
          <a:xfrm>
            <a:off x="822960" y="1737361"/>
            <a:ext cx="1476357" cy="832551"/>
          </a:xfrm>
          <a:prstGeom prst="rect">
            <a:avLst/>
          </a:prstGeom>
        </p:spPr>
      </p:pic>
      <p:pic>
        <p:nvPicPr>
          <p:cNvPr id="7" name="Picture 6"/>
          <p:cNvPicPr>
            <a:picLocks noChangeAspect="1"/>
          </p:cNvPicPr>
          <p:nvPr/>
        </p:nvPicPr>
        <p:blipFill>
          <a:blip r:embed="rId4"/>
          <a:stretch>
            <a:fillRect/>
          </a:stretch>
        </p:blipFill>
        <p:spPr>
          <a:xfrm>
            <a:off x="5753135" y="3442888"/>
            <a:ext cx="3344418" cy="1488186"/>
          </a:xfrm>
          <a:prstGeom prst="rect">
            <a:avLst/>
          </a:prstGeom>
        </p:spPr>
      </p:pic>
      <p:sp>
        <p:nvSpPr>
          <p:cNvPr id="8" name="TextBox 7"/>
          <p:cNvSpPr txBox="1"/>
          <p:nvPr/>
        </p:nvSpPr>
        <p:spPr>
          <a:xfrm>
            <a:off x="2306024" y="1882718"/>
            <a:ext cx="1010213" cy="646331"/>
          </a:xfrm>
          <a:prstGeom prst="rect">
            <a:avLst/>
          </a:prstGeom>
          <a:noFill/>
        </p:spPr>
        <p:txBody>
          <a:bodyPr wrap="none" rtlCol="0">
            <a:spAutoFit/>
          </a:bodyPr>
          <a:lstStyle/>
          <a:p>
            <a:r>
              <a:rPr lang="en-US" dirty="0"/>
              <a:t>iPhone X</a:t>
            </a:r>
          </a:p>
          <a:p>
            <a:r>
              <a:rPr lang="en-US" dirty="0"/>
              <a:t>$999+</a:t>
            </a:r>
          </a:p>
        </p:txBody>
      </p:sp>
      <p:pic>
        <p:nvPicPr>
          <p:cNvPr id="10" name="Picture 9"/>
          <p:cNvPicPr>
            <a:picLocks noChangeAspect="1"/>
          </p:cNvPicPr>
          <p:nvPr/>
        </p:nvPicPr>
        <p:blipFill>
          <a:blip r:embed="rId5"/>
          <a:stretch>
            <a:fillRect/>
          </a:stretch>
        </p:blipFill>
        <p:spPr>
          <a:xfrm>
            <a:off x="5753135" y="1618121"/>
            <a:ext cx="866823" cy="1647952"/>
          </a:xfrm>
          <a:prstGeom prst="rect">
            <a:avLst/>
          </a:prstGeom>
        </p:spPr>
      </p:pic>
      <p:sp>
        <p:nvSpPr>
          <p:cNvPr id="11" name="TextBox 10"/>
          <p:cNvSpPr txBox="1"/>
          <p:nvPr/>
        </p:nvSpPr>
        <p:spPr>
          <a:xfrm>
            <a:off x="6619958" y="1902933"/>
            <a:ext cx="1452192" cy="646331"/>
          </a:xfrm>
          <a:prstGeom prst="rect">
            <a:avLst/>
          </a:prstGeom>
          <a:noFill/>
        </p:spPr>
        <p:txBody>
          <a:bodyPr wrap="none" rtlCol="0">
            <a:spAutoFit/>
          </a:bodyPr>
          <a:lstStyle/>
          <a:p>
            <a:r>
              <a:rPr lang="en-US" dirty="0"/>
              <a:t>Moto G5 Plus</a:t>
            </a:r>
          </a:p>
          <a:p>
            <a:r>
              <a:rPr lang="en-US" dirty="0"/>
              <a:t>$220</a:t>
            </a:r>
          </a:p>
        </p:txBody>
      </p:sp>
    </p:spTree>
    <p:extLst>
      <p:ext uri="{BB962C8B-B14F-4D97-AF65-F5344CB8AC3E}">
        <p14:creationId xmlns:p14="http://schemas.microsoft.com/office/powerpoint/2010/main" val="1169928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background</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63637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LTE band support varies</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30</a:t>
            </a:fld>
            <a:endParaRPr lang="en-US"/>
          </a:p>
        </p:txBody>
      </p:sp>
      <p:pic>
        <p:nvPicPr>
          <p:cNvPr id="5" name="Picture 4"/>
          <p:cNvPicPr>
            <a:picLocks noChangeAspect="1"/>
          </p:cNvPicPr>
          <p:nvPr/>
        </p:nvPicPr>
        <p:blipFill>
          <a:blip r:embed="rId3"/>
          <a:stretch>
            <a:fillRect/>
          </a:stretch>
        </p:blipFill>
        <p:spPr>
          <a:xfrm>
            <a:off x="691346" y="1737361"/>
            <a:ext cx="4670768" cy="4377512"/>
          </a:xfrm>
          <a:prstGeom prst="rect">
            <a:avLst/>
          </a:prstGeom>
        </p:spPr>
      </p:pic>
      <p:sp>
        <p:nvSpPr>
          <p:cNvPr id="6" name="Rectangle 5"/>
          <p:cNvSpPr/>
          <p:nvPr/>
        </p:nvSpPr>
        <p:spPr>
          <a:xfrm>
            <a:off x="208624" y="6511543"/>
            <a:ext cx="3093869" cy="261610"/>
          </a:xfrm>
          <a:prstGeom prst="rect">
            <a:avLst/>
          </a:prstGeom>
        </p:spPr>
        <p:txBody>
          <a:bodyPr wrap="square">
            <a:spAutoFit/>
          </a:bodyPr>
          <a:lstStyle/>
          <a:p>
            <a:r>
              <a:rPr lang="en-US" sz="1100" dirty="0"/>
              <a:t>https://</a:t>
            </a:r>
            <a:r>
              <a:rPr lang="en-US" sz="1100" dirty="0" err="1"/>
              <a:t>www.frequencycheck.com</a:t>
            </a:r>
            <a:r>
              <a:rPr lang="en-US" sz="1100" dirty="0"/>
              <a:t>/interfaces/</a:t>
            </a:r>
            <a:r>
              <a:rPr lang="en-US" sz="1100" dirty="0" err="1"/>
              <a:t>lte</a:t>
            </a:r>
            <a:endParaRPr lang="en-US" sz="1100" dirty="0"/>
          </a:p>
        </p:txBody>
      </p:sp>
    </p:spTree>
    <p:extLst>
      <p:ext uri="{BB962C8B-B14F-4D97-AF65-F5344CB8AC3E}">
        <p14:creationId xmlns:p14="http://schemas.microsoft.com/office/powerpoint/2010/main" val="133952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2DDF-6210-1042-9F9E-1F75BE047AD7}"/>
              </a:ext>
            </a:extLst>
          </p:cNvPr>
          <p:cNvSpPr>
            <a:spLocks noGrp="1"/>
          </p:cNvSpPr>
          <p:nvPr>
            <p:ph type="title"/>
          </p:nvPr>
        </p:nvSpPr>
        <p:spPr/>
        <p:txBody>
          <a:bodyPr/>
          <a:lstStyle/>
          <a:p>
            <a:r>
              <a:rPr lang="en-US" dirty="0"/>
              <a:t>Spectrum holdings</a:t>
            </a:r>
          </a:p>
        </p:txBody>
      </p:sp>
      <p:sp>
        <p:nvSpPr>
          <p:cNvPr id="3" name="Footer Placeholder 2">
            <a:extLst>
              <a:ext uri="{FF2B5EF4-FFF2-40B4-BE49-F238E27FC236}">
                <a16:creationId xmlns:a16="http://schemas.microsoft.com/office/drawing/2014/main" id="{F305252E-223A-0048-9D1E-09C4C480056C}"/>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7A5FA971-AD58-B14D-A162-0AB7EB080756}"/>
              </a:ext>
            </a:extLst>
          </p:cNvPr>
          <p:cNvSpPr>
            <a:spLocks noGrp="1"/>
          </p:cNvSpPr>
          <p:nvPr>
            <p:ph type="sldNum" sz="quarter" idx="12"/>
          </p:nvPr>
        </p:nvSpPr>
        <p:spPr/>
        <p:txBody>
          <a:bodyPr/>
          <a:lstStyle/>
          <a:p>
            <a:fld id="{6E2D2B3B-882E-40F3-A32F-6DD516915044}" type="slidenum">
              <a:rPr lang="en-US" smtClean="0"/>
              <a:pPr/>
              <a:t>31</a:t>
            </a:fld>
            <a:endParaRPr lang="en-US"/>
          </a:p>
        </p:txBody>
      </p:sp>
      <p:pic>
        <p:nvPicPr>
          <p:cNvPr id="5" name="Picture 4">
            <a:extLst>
              <a:ext uri="{FF2B5EF4-FFF2-40B4-BE49-F238E27FC236}">
                <a16:creationId xmlns:a16="http://schemas.microsoft.com/office/drawing/2014/main" id="{7533D1CB-B348-C34D-9C2C-15B8802559DE}"/>
              </a:ext>
            </a:extLst>
          </p:cNvPr>
          <p:cNvPicPr>
            <a:picLocks noChangeAspect="1"/>
          </p:cNvPicPr>
          <p:nvPr/>
        </p:nvPicPr>
        <p:blipFill>
          <a:blip r:embed="rId2"/>
          <a:stretch>
            <a:fillRect/>
          </a:stretch>
        </p:blipFill>
        <p:spPr>
          <a:xfrm>
            <a:off x="1622612" y="1771413"/>
            <a:ext cx="4589929" cy="4637617"/>
          </a:xfrm>
          <a:prstGeom prst="rect">
            <a:avLst/>
          </a:prstGeom>
        </p:spPr>
      </p:pic>
    </p:spTree>
    <p:extLst>
      <p:ext uri="{BB962C8B-B14F-4D97-AF65-F5344CB8AC3E}">
        <p14:creationId xmlns:p14="http://schemas.microsoft.com/office/powerpoint/2010/main" val="2427243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holdings</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32</a:t>
            </a:fld>
            <a:endParaRPr lang="en-US"/>
          </a:p>
        </p:txBody>
      </p:sp>
      <p:pic>
        <p:nvPicPr>
          <p:cNvPr id="5" name="Picture 4"/>
          <p:cNvPicPr>
            <a:picLocks noChangeAspect="1"/>
          </p:cNvPicPr>
          <p:nvPr/>
        </p:nvPicPr>
        <p:blipFill>
          <a:blip r:embed="rId3"/>
          <a:stretch>
            <a:fillRect/>
          </a:stretch>
        </p:blipFill>
        <p:spPr>
          <a:xfrm>
            <a:off x="22860" y="1651145"/>
            <a:ext cx="9144000" cy="5082670"/>
          </a:xfrm>
          <a:prstGeom prst="rect">
            <a:avLst/>
          </a:prstGeom>
        </p:spPr>
      </p:pic>
    </p:spTree>
    <p:extLst>
      <p:ext uri="{BB962C8B-B14F-4D97-AF65-F5344CB8AC3E}">
        <p14:creationId xmlns:p14="http://schemas.microsoft.com/office/powerpoint/2010/main" val="820280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LTE holdings</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33</a:t>
            </a:fld>
            <a:endParaRPr lang="en-US"/>
          </a:p>
        </p:txBody>
      </p:sp>
      <p:pic>
        <p:nvPicPr>
          <p:cNvPr id="5" name="Picture 4"/>
          <p:cNvPicPr>
            <a:picLocks noChangeAspect="1"/>
          </p:cNvPicPr>
          <p:nvPr/>
        </p:nvPicPr>
        <p:blipFill>
          <a:blip r:embed="rId2"/>
          <a:stretch>
            <a:fillRect/>
          </a:stretch>
        </p:blipFill>
        <p:spPr>
          <a:xfrm>
            <a:off x="882188" y="1820531"/>
            <a:ext cx="7425344" cy="4278178"/>
          </a:xfrm>
          <a:prstGeom prst="rect">
            <a:avLst/>
          </a:prstGeom>
        </p:spPr>
      </p:pic>
    </p:spTree>
    <p:extLst>
      <p:ext uri="{BB962C8B-B14F-4D97-AF65-F5344CB8AC3E}">
        <p14:creationId xmlns:p14="http://schemas.microsoft.com/office/powerpoint/2010/main" val="153192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34</a:t>
            </a:fld>
            <a:endParaRPr lang="en-US"/>
          </a:p>
        </p:txBody>
      </p:sp>
      <p:pic>
        <p:nvPicPr>
          <p:cNvPr id="6" name="Picture 5"/>
          <p:cNvPicPr>
            <a:picLocks noChangeAspect="1"/>
          </p:cNvPicPr>
          <p:nvPr/>
        </p:nvPicPr>
        <p:blipFill>
          <a:blip r:embed="rId2"/>
          <a:stretch>
            <a:fillRect/>
          </a:stretch>
        </p:blipFill>
        <p:spPr>
          <a:xfrm>
            <a:off x="0" y="490712"/>
            <a:ext cx="9144000" cy="5876576"/>
          </a:xfrm>
          <a:prstGeom prst="rect">
            <a:avLst/>
          </a:prstGeom>
        </p:spPr>
      </p:pic>
    </p:spTree>
    <p:extLst>
      <p:ext uri="{BB962C8B-B14F-4D97-AF65-F5344CB8AC3E}">
        <p14:creationId xmlns:p14="http://schemas.microsoft.com/office/powerpoint/2010/main" val="1503599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 worth to you?</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241595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value of bits</a:t>
            </a:r>
            <a:endParaRPr lang="en-US" dirty="0"/>
          </a:p>
        </p:txBody>
      </p:sp>
      <p:sp>
        <p:nvSpPr>
          <p:cNvPr id="2" name="Content Placeholder 1"/>
          <p:cNvSpPr>
            <a:spLocks noGrp="1"/>
          </p:cNvSpPr>
          <p:nvPr>
            <p:ph idx="1"/>
          </p:nvPr>
        </p:nvSpPr>
        <p:spPr/>
        <p:txBody>
          <a:bodyPr/>
          <a:lstStyle/>
          <a:p>
            <a:r>
              <a:rPr lang="en-US" dirty="0"/>
              <a:t>Technologist: A bit is a bit is a bit</a:t>
            </a:r>
          </a:p>
          <a:p>
            <a:r>
              <a:rPr lang="en-US" dirty="0"/>
              <a:t>Economist: Some bits are more valuable than other bits</a:t>
            </a:r>
          </a:p>
          <a:p>
            <a:pPr lvl="1"/>
            <a:r>
              <a:rPr lang="en-US" dirty="0"/>
              <a:t>e.g., $/bit(email) &gt;&gt; $/bit(video)</a:t>
            </a:r>
          </a:p>
          <a:p>
            <a:pPr lvl="1"/>
            <a:r>
              <a:rPr lang="en-US" dirty="0"/>
              <a:t>no-QoS bits dominate in volume</a:t>
            </a:r>
          </a:p>
        </p:txBody>
      </p:sp>
      <p:sp>
        <p:nvSpPr>
          <p:cNvPr id="6" name="Footer Placeholder 5"/>
          <p:cNvSpPr>
            <a:spLocks noGrp="1"/>
          </p:cNvSpPr>
          <p:nvPr>
            <p:ph type="ftr" sz="quarter" idx="11"/>
          </p:nvPr>
        </p:nvSpPr>
        <p:spPr/>
        <p:txBody>
          <a:bodyPr/>
          <a:lstStyle/>
          <a:p>
            <a:r>
              <a:rPr lang="pt-BR"/>
              <a:t>WifiUS Summer School 2018</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36</a:t>
            </a:fld>
            <a:endParaRPr lang="en-US"/>
          </a:p>
        </p:txBody>
      </p:sp>
      <p:graphicFrame>
        <p:nvGraphicFramePr>
          <p:cNvPr id="5" name="Table 4"/>
          <p:cNvGraphicFramePr>
            <a:graphicFrameLocks noGrp="1"/>
          </p:cNvGraphicFramePr>
          <p:nvPr>
            <p:extLst/>
          </p:nvPr>
        </p:nvGraphicFramePr>
        <p:xfrm>
          <a:off x="1760220" y="3335613"/>
          <a:ext cx="5786694" cy="2331720"/>
        </p:xfrm>
        <a:graphic>
          <a:graphicData uri="http://schemas.openxmlformats.org/drawingml/2006/table">
            <a:tbl>
              <a:tblPr firstRow="1" bandRow="1">
                <a:tableStyleId>{5C22544A-7EE6-4342-B048-85BDC9FD1C3A}</a:tableStyleId>
              </a:tblPr>
              <a:tblGrid>
                <a:gridCol w="1448959">
                  <a:extLst>
                    <a:ext uri="{9D8B030D-6E8A-4147-A177-3AD203B41FA5}">
                      <a16:colId xmlns:a16="http://schemas.microsoft.com/office/drawing/2014/main" val="20000"/>
                    </a:ext>
                  </a:extLst>
                </a:gridCol>
                <a:gridCol w="1254776">
                  <a:extLst>
                    <a:ext uri="{9D8B030D-6E8A-4147-A177-3AD203B41FA5}">
                      <a16:colId xmlns:a16="http://schemas.microsoft.com/office/drawing/2014/main" val="20001"/>
                    </a:ext>
                  </a:extLst>
                </a:gridCol>
                <a:gridCol w="768281">
                  <a:extLst>
                    <a:ext uri="{9D8B030D-6E8A-4147-A177-3AD203B41FA5}">
                      <a16:colId xmlns:a16="http://schemas.microsoft.com/office/drawing/2014/main" val="20002"/>
                    </a:ext>
                  </a:extLst>
                </a:gridCol>
                <a:gridCol w="1157339">
                  <a:extLst>
                    <a:ext uri="{9D8B030D-6E8A-4147-A177-3AD203B41FA5}">
                      <a16:colId xmlns:a16="http://schemas.microsoft.com/office/drawing/2014/main" val="20003"/>
                    </a:ext>
                  </a:extLst>
                </a:gridCol>
                <a:gridCol w="1157339">
                  <a:extLst>
                    <a:ext uri="{9D8B030D-6E8A-4147-A177-3AD203B41FA5}">
                      <a16:colId xmlns:a16="http://schemas.microsoft.com/office/drawing/2014/main" val="20004"/>
                    </a:ext>
                  </a:extLst>
                </a:gridCol>
              </a:tblGrid>
              <a:tr h="480060">
                <a:tc>
                  <a:txBody>
                    <a:bodyPr/>
                    <a:lstStyle/>
                    <a:p>
                      <a:r>
                        <a:rPr lang="en-US" sz="1400" dirty="0"/>
                        <a:t>Application</a:t>
                      </a:r>
                    </a:p>
                  </a:txBody>
                  <a:tcPr marL="68580" marR="68580" marT="34290" marB="34290"/>
                </a:tc>
                <a:tc>
                  <a:txBody>
                    <a:bodyPr/>
                    <a:lstStyle/>
                    <a:p>
                      <a:r>
                        <a:rPr lang="en-US" sz="1400" dirty="0"/>
                        <a:t>Volume</a:t>
                      </a:r>
                    </a:p>
                  </a:txBody>
                  <a:tcPr marL="68580" marR="68580" marT="34290" marB="34290"/>
                </a:tc>
                <a:tc>
                  <a:txBody>
                    <a:bodyPr/>
                    <a:lstStyle/>
                    <a:p>
                      <a:r>
                        <a:rPr lang="en-US" sz="1400" dirty="0"/>
                        <a:t>Cost per unit</a:t>
                      </a:r>
                    </a:p>
                  </a:txBody>
                  <a:tcPr marL="68580" marR="68580" marT="34290" marB="34290"/>
                </a:tc>
                <a:tc>
                  <a:txBody>
                    <a:bodyPr/>
                    <a:lstStyle/>
                    <a:p>
                      <a:r>
                        <a:rPr lang="en-US" sz="1400" dirty="0"/>
                        <a:t>Cost / MB</a:t>
                      </a:r>
                    </a:p>
                  </a:txBody>
                  <a:tcPr marL="68580" marR="68580" marT="34290" marB="34290"/>
                </a:tc>
                <a:tc>
                  <a:txBody>
                    <a:bodyPr/>
                    <a:lstStyle/>
                    <a:p>
                      <a:r>
                        <a:rPr lang="en-US" sz="1400" dirty="0"/>
                        <a:t>Cost / TB</a:t>
                      </a:r>
                    </a:p>
                  </a:txBody>
                  <a:tcPr marL="68580" marR="68580" marT="34290" marB="34290"/>
                </a:tc>
                <a:extLst>
                  <a:ext uri="{0D108BD9-81ED-4DB2-BD59-A6C34878D82A}">
                    <a16:rowId xmlns:a16="http://schemas.microsoft.com/office/drawing/2014/main" val="10000"/>
                  </a:ext>
                </a:extLst>
              </a:tr>
              <a:tr h="278130">
                <a:tc>
                  <a:txBody>
                    <a:bodyPr/>
                    <a:lstStyle/>
                    <a:p>
                      <a:r>
                        <a:rPr lang="en-US" sz="1400" dirty="0"/>
                        <a:t>Cable video</a:t>
                      </a:r>
                    </a:p>
                  </a:txBody>
                  <a:tcPr marL="68580" marR="68580" marT="34290" marB="34290"/>
                </a:tc>
                <a:tc>
                  <a:txBody>
                    <a:bodyPr/>
                    <a:lstStyle/>
                    <a:p>
                      <a:r>
                        <a:rPr lang="en-US" sz="1400" dirty="0"/>
                        <a:t>660 GB</a:t>
                      </a:r>
                    </a:p>
                  </a:txBody>
                  <a:tcPr marL="68580" marR="68580" marT="34290" marB="34290"/>
                </a:tc>
                <a:tc>
                  <a:txBody>
                    <a:bodyPr/>
                    <a:lstStyle/>
                    <a:p>
                      <a:endParaRPr lang="en-US" sz="1400" dirty="0"/>
                    </a:p>
                  </a:txBody>
                  <a:tcPr marL="68580" marR="68580" marT="34290" marB="34290"/>
                </a:tc>
                <a:tc>
                  <a:txBody>
                    <a:bodyPr/>
                    <a:lstStyle/>
                    <a:p>
                      <a:r>
                        <a:rPr lang="en-US" sz="1400" dirty="0"/>
                        <a:t>$0.06</a:t>
                      </a:r>
                    </a:p>
                  </a:txBody>
                  <a:tcPr marL="68580" marR="68580" marT="34290" marB="34290"/>
                </a:tc>
                <a:tc>
                  <a:txBody>
                    <a:bodyPr/>
                    <a:lstStyle/>
                    <a:p>
                      <a:r>
                        <a:rPr lang="en-US" sz="1400" dirty="0"/>
                        <a:t>$60</a:t>
                      </a:r>
                    </a:p>
                  </a:txBody>
                  <a:tcPr marL="68580" marR="68580" marT="34290" marB="34290"/>
                </a:tc>
                <a:extLst>
                  <a:ext uri="{0D108BD9-81ED-4DB2-BD59-A6C34878D82A}">
                    <a16:rowId xmlns:a16="http://schemas.microsoft.com/office/drawing/2014/main" val="10001"/>
                  </a:ext>
                </a:extLst>
              </a:tr>
              <a:tr h="480060">
                <a:tc>
                  <a:txBody>
                    <a:bodyPr/>
                    <a:lstStyle/>
                    <a:p>
                      <a:r>
                        <a:rPr lang="en-US" sz="1400" dirty="0"/>
                        <a:t>Voice (13 kb/s GSM)</a:t>
                      </a:r>
                    </a:p>
                  </a:txBody>
                  <a:tcPr marL="68580" marR="68580" marT="34290" marB="34290"/>
                </a:tc>
                <a:tc>
                  <a:txBody>
                    <a:bodyPr/>
                    <a:lstStyle/>
                    <a:p>
                      <a:r>
                        <a:rPr lang="en-US" sz="1400" dirty="0"/>
                        <a:t>97.5 </a:t>
                      </a:r>
                      <a:r>
                        <a:rPr lang="en-US" sz="1400" dirty="0" err="1"/>
                        <a:t>kB</a:t>
                      </a:r>
                      <a:r>
                        <a:rPr lang="en-US" sz="1400" dirty="0"/>
                        <a:t>/minute</a:t>
                      </a:r>
                    </a:p>
                  </a:txBody>
                  <a:tcPr marL="68580" marR="68580" marT="34290" marB="34290"/>
                </a:tc>
                <a:tc>
                  <a:txBody>
                    <a:bodyPr/>
                    <a:lstStyle/>
                    <a:p>
                      <a:r>
                        <a:rPr lang="en-US" sz="1400" dirty="0"/>
                        <a:t>10c</a:t>
                      </a:r>
                    </a:p>
                  </a:txBody>
                  <a:tcPr marL="68580" marR="68580" marT="34290" marB="34290"/>
                </a:tc>
                <a:tc>
                  <a:txBody>
                    <a:bodyPr/>
                    <a:lstStyle/>
                    <a:p>
                      <a:r>
                        <a:rPr lang="en-US" sz="1400" dirty="0"/>
                        <a:t>$1.02</a:t>
                      </a:r>
                    </a:p>
                  </a:txBody>
                  <a:tcPr marL="68580" marR="68580" marT="34290" marB="34290"/>
                </a:tc>
                <a:tc>
                  <a:txBody>
                    <a:bodyPr/>
                    <a:lstStyle/>
                    <a:p>
                      <a:r>
                        <a:rPr lang="en-US" sz="1400" dirty="0"/>
                        <a:t>$1M</a:t>
                      </a:r>
                    </a:p>
                  </a:txBody>
                  <a:tcPr marL="68580" marR="68580" marT="34290" marB="34290"/>
                </a:tc>
                <a:extLst>
                  <a:ext uri="{0D108BD9-81ED-4DB2-BD59-A6C34878D82A}">
                    <a16:rowId xmlns:a16="http://schemas.microsoft.com/office/drawing/2014/main" val="10002"/>
                  </a:ext>
                </a:extLst>
              </a:tr>
              <a:tr h="278130">
                <a:tc>
                  <a:txBody>
                    <a:bodyPr/>
                    <a:lstStyle/>
                    <a:p>
                      <a:r>
                        <a:rPr lang="en-US" sz="1400" dirty="0"/>
                        <a:t>Mobile</a:t>
                      </a:r>
                      <a:r>
                        <a:rPr lang="en-US" sz="1400" baseline="0" dirty="0"/>
                        <a:t> data</a:t>
                      </a:r>
                      <a:endParaRPr lang="en-US" sz="1400" dirty="0"/>
                    </a:p>
                  </a:txBody>
                  <a:tcPr marL="68580" marR="68580" marT="34290" marB="34290"/>
                </a:tc>
                <a:tc>
                  <a:txBody>
                    <a:bodyPr/>
                    <a:lstStyle/>
                    <a:p>
                      <a:r>
                        <a:rPr lang="en-US" sz="1400" dirty="0"/>
                        <a:t>5</a:t>
                      </a:r>
                      <a:r>
                        <a:rPr lang="en-US" sz="1400" baseline="0" dirty="0"/>
                        <a:t> </a:t>
                      </a:r>
                      <a:r>
                        <a:rPr lang="en-US" sz="1400" dirty="0"/>
                        <a:t>GB</a:t>
                      </a:r>
                    </a:p>
                  </a:txBody>
                  <a:tcPr marL="68580" marR="68580" marT="34290" marB="34290"/>
                </a:tc>
                <a:tc>
                  <a:txBody>
                    <a:bodyPr/>
                    <a:lstStyle/>
                    <a:p>
                      <a:r>
                        <a:rPr lang="en-US" sz="1400" dirty="0"/>
                        <a:t>$40</a:t>
                      </a:r>
                    </a:p>
                  </a:txBody>
                  <a:tcPr marL="68580" marR="68580" marT="34290" marB="34290"/>
                </a:tc>
                <a:tc>
                  <a:txBody>
                    <a:bodyPr/>
                    <a:lstStyle/>
                    <a:p>
                      <a:r>
                        <a:rPr lang="en-US" sz="1400" dirty="0"/>
                        <a:t>$0.008</a:t>
                      </a:r>
                    </a:p>
                  </a:txBody>
                  <a:tcPr marL="68580" marR="68580" marT="34290" marB="34290"/>
                </a:tc>
                <a:tc>
                  <a:txBody>
                    <a:bodyPr/>
                    <a:lstStyle/>
                    <a:p>
                      <a:r>
                        <a:rPr lang="en-US" sz="1400" dirty="0"/>
                        <a:t>$8,000</a:t>
                      </a:r>
                    </a:p>
                  </a:txBody>
                  <a:tcPr marL="68580" marR="68580" marT="34290" marB="34290"/>
                </a:tc>
                <a:extLst>
                  <a:ext uri="{0D108BD9-81ED-4DB2-BD59-A6C34878D82A}">
                    <a16:rowId xmlns:a16="http://schemas.microsoft.com/office/drawing/2014/main" val="10003"/>
                  </a:ext>
                </a:extLst>
              </a:tr>
              <a:tr h="480060">
                <a:tc>
                  <a:txBody>
                    <a:bodyPr/>
                    <a:lstStyle/>
                    <a:p>
                      <a:r>
                        <a:rPr lang="en-US" sz="1400" dirty="0"/>
                        <a:t>MMS (pictures)</a:t>
                      </a:r>
                    </a:p>
                  </a:txBody>
                  <a:tcPr marL="68580" marR="68580" marT="34290" marB="34290"/>
                </a:tc>
                <a:tc>
                  <a:txBody>
                    <a:bodyPr/>
                    <a:lstStyle/>
                    <a:p>
                      <a:r>
                        <a:rPr lang="en-US" sz="1400" dirty="0"/>
                        <a:t>&lt; 300 KB, avg. 50 </a:t>
                      </a:r>
                      <a:r>
                        <a:rPr lang="en-US" sz="1400" dirty="0" err="1"/>
                        <a:t>kB</a:t>
                      </a:r>
                      <a:endParaRPr lang="en-US" sz="1400" dirty="0"/>
                    </a:p>
                  </a:txBody>
                  <a:tcPr marL="68580" marR="68580" marT="34290" marB="34290"/>
                </a:tc>
                <a:tc>
                  <a:txBody>
                    <a:bodyPr/>
                    <a:lstStyle/>
                    <a:p>
                      <a:r>
                        <a:rPr lang="en-US" sz="1400" dirty="0"/>
                        <a:t>25c</a:t>
                      </a:r>
                    </a:p>
                  </a:txBody>
                  <a:tcPr marL="68580" marR="68580" marT="34290" marB="34290"/>
                </a:tc>
                <a:tc>
                  <a:txBody>
                    <a:bodyPr/>
                    <a:lstStyle/>
                    <a:p>
                      <a:r>
                        <a:rPr lang="en-US" sz="1400" dirty="0"/>
                        <a:t>$5.00</a:t>
                      </a:r>
                    </a:p>
                  </a:txBody>
                  <a:tcPr marL="68580" marR="68580" marT="34290" marB="34290"/>
                </a:tc>
                <a:tc>
                  <a:txBody>
                    <a:bodyPr/>
                    <a:lstStyle/>
                    <a:p>
                      <a:r>
                        <a:rPr lang="en-US" sz="1400" dirty="0"/>
                        <a:t>$5M</a:t>
                      </a:r>
                    </a:p>
                  </a:txBody>
                  <a:tcPr marL="68580" marR="68580" marT="34290" marB="34290"/>
                </a:tc>
                <a:extLst>
                  <a:ext uri="{0D108BD9-81ED-4DB2-BD59-A6C34878D82A}">
                    <a16:rowId xmlns:a16="http://schemas.microsoft.com/office/drawing/2014/main" val="10004"/>
                  </a:ext>
                </a:extLst>
              </a:tr>
              <a:tr h="278130">
                <a:tc>
                  <a:txBody>
                    <a:bodyPr/>
                    <a:lstStyle/>
                    <a:p>
                      <a:r>
                        <a:rPr lang="en-US" sz="1400" dirty="0"/>
                        <a:t>SMS</a:t>
                      </a:r>
                    </a:p>
                  </a:txBody>
                  <a:tcPr marL="68580" marR="68580" marT="34290" marB="34290"/>
                </a:tc>
                <a:tc>
                  <a:txBody>
                    <a:bodyPr/>
                    <a:lstStyle/>
                    <a:p>
                      <a:r>
                        <a:rPr lang="en-US" sz="1400" dirty="0"/>
                        <a:t>160 B</a:t>
                      </a:r>
                    </a:p>
                  </a:txBody>
                  <a:tcPr marL="68580" marR="68580" marT="34290" marB="34290"/>
                </a:tc>
                <a:tc>
                  <a:txBody>
                    <a:bodyPr/>
                    <a:lstStyle/>
                    <a:p>
                      <a:r>
                        <a:rPr lang="en-US" sz="1400" dirty="0"/>
                        <a:t>10c</a:t>
                      </a:r>
                    </a:p>
                  </a:txBody>
                  <a:tcPr marL="68580" marR="68580" marT="34290" marB="34290"/>
                </a:tc>
                <a:tc>
                  <a:txBody>
                    <a:bodyPr/>
                    <a:lstStyle/>
                    <a:p>
                      <a:r>
                        <a:rPr lang="en-US" sz="1400" dirty="0"/>
                        <a:t>$625</a:t>
                      </a:r>
                    </a:p>
                  </a:txBody>
                  <a:tcPr marL="68580" marR="68580" marT="34290" marB="34290"/>
                </a:tc>
                <a:tc>
                  <a:txBody>
                    <a:bodyPr/>
                    <a:lstStyle/>
                    <a:p>
                      <a:r>
                        <a:rPr lang="en-US" sz="1400" dirty="0"/>
                        <a:t>$625M</a:t>
                      </a: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44701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and highest value use”</a:t>
            </a:r>
          </a:p>
        </p:txBody>
      </p:sp>
      <p:sp>
        <p:nvSpPr>
          <p:cNvPr id="3" name="Content Placeholder 2"/>
          <p:cNvSpPr>
            <a:spLocks noGrp="1"/>
          </p:cNvSpPr>
          <p:nvPr>
            <p:ph idx="1"/>
          </p:nvPr>
        </p:nvSpPr>
        <p:spPr/>
        <p:txBody>
          <a:bodyPr>
            <a:normAutofit fontScale="92500" lnSpcReduction="20000"/>
          </a:bodyPr>
          <a:lstStyle/>
          <a:p>
            <a:r>
              <a:rPr lang="en-US" dirty="0"/>
              <a:t>Metric: $ per MHz and population covered </a:t>
            </a:r>
            <a:r>
              <a:rPr lang="en-US" dirty="0">
                <a:sym typeface="Wingdings" pitchFamily="2" charset="2"/>
              </a:rPr>
              <a:t> </a:t>
            </a:r>
            <a:r>
              <a:rPr lang="en-US" b="1" dirty="0">
                <a:sym typeface="Wingdings" pitchFamily="2" charset="2"/>
              </a:rPr>
              <a:t>$/MHz/POP</a:t>
            </a:r>
            <a:endParaRPr lang="en-US" b="1" dirty="0"/>
          </a:p>
          <a:p>
            <a:r>
              <a:rPr lang="en-US" dirty="0"/>
              <a:t>How do you estimate the value of spectrum, beyond auction price?</a:t>
            </a:r>
          </a:p>
          <a:p>
            <a:pPr lvl="1"/>
            <a:r>
              <a:rPr lang="en-US" dirty="0"/>
              <a:t>What about public safety usage?</a:t>
            </a:r>
          </a:p>
          <a:p>
            <a:r>
              <a:rPr lang="en-US" dirty="0"/>
              <a:t>No good estimate of value for unlicensed spectrum</a:t>
            </a:r>
          </a:p>
          <a:p>
            <a:r>
              <a:rPr lang="en-US" dirty="0"/>
              <a:t>How do you encourage more efficient usage of existing spectrum?</a:t>
            </a:r>
          </a:p>
          <a:p>
            <a:pPr lvl="1"/>
            <a:r>
              <a:rPr lang="en-US" dirty="0"/>
              <a:t>b/s/Hz </a:t>
            </a:r>
            <a:r>
              <a:rPr lang="en-US" dirty="0">
                <a:sym typeface="Wingdings"/>
              </a:rPr>
              <a:t> b/s/Hz/</a:t>
            </a:r>
            <a:r>
              <a:rPr lang="en-US" dirty="0" err="1">
                <a:sym typeface="Wingdings"/>
              </a:rPr>
              <a:t>sq</a:t>
            </a:r>
            <a:r>
              <a:rPr lang="en-US" dirty="0">
                <a:sym typeface="Wingdings"/>
              </a:rPr>
              <a:t> mi</a:t>
            </a:r>
            <a:endParaRPr lang="en-US" dirty="0"/>
          </a:p>
          <a:p>
            <a:r>
              <a:rPr lang="en-US" dirty="0"/>
              <a:t>Example: TV spectrum value is largely indirect</a:t>
            </a:r>
          </a:p>
          <a:p>
            <a:pPr lvl="1"/>
            <a:r>
              <a:rPr lang="en-US" dirty="0"/>
              <a:t>10-15% watch over-the-air</a:t>
            </a:r>
          </a:p>
          <a:p>
            <a:pPr lvl="1"/>
            <a:r>
              <a:rPr lang="en-US" dirty="0"/>
              <a:t>but TV stations get must-carry right and network exclusivity</a:t>
            </a:r>
          </a:p>
          <a:p>
            <a:r>
              <a:rPr lang="en-US" dirty="0"/>
              <a:t>Avoid spectrum hoarding &amp; speculation</a:t>
            </a:r>
          </a:p>
          <a:p>
            <a:pPr lvl="1"/>
            <a:r>
              <a:rPr lang="en-US" dirty="0"/>
              <a:t>foreclosure value</a:t>
            </a:r>
          </a:p>
          <a:p>
            <a:pPr lvl="1"/>
            <a:r>
              <a:rPr lang="en-US" dirty="0"/>
              <a:t>build-out &amp; service requirements (“use it or lose it”)</a:t>
            </a:r>
          </a:p>
          <a:p>
            <a:pPr lvl="1"/>
            <a:r>
              <a:rPr lang="en-US" dirty="0"/>
              <a:t>but can create minimal networks that serve few real customers (e.g., NB-</a:t>
            </a:r>
            <a:r>
              <a:rPr lang="en-US" dirty="0" err="1"/>
              <a:t>IoT</a:t>
            </a:r>
            <a:r>
              <a:rPr lang="en-US" dirty="0"/>
              <a:t>)</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160105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BF78-3CEB-254A-917B-BC80015BC67D}"/>
              </a:ext>
            </a:extLst>
          </p:cNvPr>
          <p:cNvSpPr>
            <a:spLocks noGrp="1"/>
          </p:cNvSpPr>
          <p:nvPr>
            <p:ph type="title"/>
          </p:nvPr>
        </p:nvSpPr>
        <p:spPr/>
        <p:txBody>
          <a:bodyPr/>
          <a:lstStyle/>
          <a:p>
            <a:r>
              <a:rPr lang="en-US" dirty="0"/>
              <a:t>More variables: space &amp; time</a:t>
            </a:r>
          </a:p>
        </p:txBody>
      </p:sp>
      <p:sp>
        <p:nvSpPr>
          <p:cNvPr id="3" name="Content Placeholder 2">
            <a:extLst>
              <a:ext uri="{FF2B5EF4-FFF2-40B4-BE49-F238E27FC236}">
                <a16:creationId xmlns:a16="http://schemas.microsoft.com/office/drawing/2014/main" id="{648C11E1-8986-834F-B5DC-43A050B52301}"/>
              </a:ext>
            </a:extLst>
          </p:cNvPr>
          <p:cNvSpPr>
            <a:spLocks noGrp="1"/>
          </p:cNvSpPr>
          <p:nvPr>
            <p:ph idx="1"/>
          </p:nvPr>
        </p:nvSpPr>
        <p:spPr/>
        <p:txBody>
          <a:bodyPr>
            <a:normAutofit fontScale="92500" lnSpcReduction="10000"/>
          </a:bodyPr>
          <a:lstStyle/>
          <a:p>
            <a:r>
              <a:rPr lang="en-US" dirty="0"/>
              <a:t>For every FCC auction, there’s been disagreement over spatial granularity</a:t>
            </a:r>
          </a:p>
          <a:p>
            <a:pPr lvl="1"/>
            <a:r>
              <a:rPr lang="en-US" dirty="0"/>
              <a:t>Regional usage (rural carriers, local usage) or mall number of nationwide carriers?</a:t>
            </a:r>
          </a:p>
          <a:p>
            <a:r>
              <a:rPr lang="en-US" dirty="0"/>
              <a:t>Can you lose your license?</a:t>
            </a:r>
          </a:p>
          <a:p>
            <a:pPr lvl="1"/>
            <a:r>
              <a:rPr lang="en-US" dirty="0"/>
              <a:t>Preferential bidding (sham entities)</a:t>
            </a:r>
          </a:p>
          <a:p>
            <a:pPr lvl="1"/>
            <a:r>
              <a:rPr lang="en-US" dirty="0"/>
              <a:t>Build-out requirements </a:t>
            </a:r>
            <a:r>
              <a:rPr lang="en-US" dirty="0">
                <a:sym typeface="Wingdings" pitchFamily="2" charset="2"/>
              </a:rPr>
              <a:t> prevent warehousing, foreclosure</a:t>
            </a:r>
            <a:endParaRPr lang="en-US" dirty="0"/>
          </a:p>
          <a:p>
            <a:r>
              <a:rPr lang="en-US" dirty="0"/>
              <a:t>What is the duration?</a:t>
            </a:r>
          </a:p>
          <a:p>
            <a:pPr lvl="1"/>
            <a:r>
              <a:rPr lang="en-US" dirty="0"/>
              <a:t>US: indefinite, mostly</a:t>
            </a:r>
          </a:p>
          <a:p>
            <a:pPr lvl="2"/>
            <a:r>
              <a:rPr lang="en-US" dirty="0"/>
              <a:t>In theory, FCC could revoke license (license, not property)</a:t>
            </a:r>
          </a:p>
          <a:p>
            <a:pPr lvl="1"/>
            <a:r>
              <a:rPr lang="en-US" dirty="0"/>
              <a:t>Europe: up to 20 years</a:t>
            </a:r>
          </a:p>
          <a:p>
            <a:pPr lvl="1"/>
            <a:r>
              <a:rPr lang="en-US" dirty="0"/>
              <a:t>UK: indefinite, with 5 years notice</a:t>
            </a:r>
          </a:p>
          <a:p>
            <a:r>
              <a:rPr lang="en-US" dirty="0"/>
              <a:t>Spectrum license fees (“rent”)?</a:t>
            </a:r>
          </a:p>
          <a:p>
            <a:pPr lvl="1"/>
            <a:r>
              <a:rPr lang="en-US" dirty="0"/>
              <a:t>Encourages efficient usage, but raises cost (“spectrum tax”)</a:t>
            </a:r>
          </a:p>
          <a:p>
            <a:pPr lvl="1"/>
            <a:endParaRPr lang="en-US" dirty="0"/>
          </a:p>
          <a:p>
            <a:endParaRPr lang="en-US" dirty="0"/>
          </a:p>
        </p:txBody>
      </p:sp>
      <p:sp>
        <p:nvSpPr>
          <p:cNvPr id="4" name="Footer Placeholder 3">
            <a:extLst>
              <a:ext uri="{FF2B5EF4-FFF2-40B4-BE49-F238E27FC236}">
                <a16:creationId xmlns:a16="http://schemas.microsoft.com/office/drawing/2014/main" id="{ECEE132B-A27D-AF40-9A65-FE30559E65B1}"/>
              </a:ext>
            </a:extLst>
          </p:cNvPr>
          <p:cNvSpPr>
            <a:spLocks noGrp="1"/>
          </p:cNvSpPr>
          <p:nvPr>
            <p:ph type="ftr" sz="quarter" idx="11"/>
          </p:nvPr>
        </p:nvSpPr>
        <p:spPr/>
        <p:txBody>
          <a:bodyPr/>
          <a:lstStyle/>
          <a:p>
            <a:r>
              <a:rPr lang="pt-BR"/>
              <a:t>WifiUS Summer School 2018</a:t>
            </a:r>
            <a:endParaRPr lang="en-US"/>
          </a:p>
        </p:txBody>
      </p:sp>
      <p:sp>
        <p:nvSpPr>
          <p:cNvPr id="5" name="Slide Number Placeholder 4">
            <a:extLst>
              <a:ext uri="{FF2B5EF4-FFF2-40B4-BE49-F238E27FC236}">
                <a16:creationId xmlns:a16="http://schemas.microsoft.com/office/drawing/2014/main" id="{F9C40E47-E81A-BA4D-A869-3788F4FAFA72}"/>
              </a:ext>
            </a:extLst>
          </p:cNvPr>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2072502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F7F1-C024-6344-97E9-9929D27647F8}"/>
              </a:ext>
            </a:extLst>
          </p:cNvPr>
          <p:cNvSpPr>
            <a:spLocks noGrp="1"/>
          </p:cNvSpPr>
          <p:nvPr>
            <p:ph type="title"/>
          </p:nvPr>
        </p:nvSpPr>
        <p:spPr/>
        <p:txBody>
          <a:bodyPr/>
          <a:lstStyle/>
          <a:p>
            <a:r>
              <a:rPr lang="en-US" dirty="0"/>
              <a:t>Proposal: Depreciating licenses</a:t>
            </a:r>
          </a:p>
        </p:txBody>
      </p:sp>
      <p:sp>
        <p:nvSpPr>
          <p:cNvPr id="3" name="Content Placeholder 2">
            <a:extLst>
              <a:ext uri="{FF2B5EF4-FFF2-40B4-BE49-F238E27FC236}">
                <a16:creationId xmlns:a16="http://schemas.microsoft.com/office/drawing/2014/main" id="{3287D4A9-163E-E24D-9989-F3692D62274E}"/>
              </a:ext>
            </a:extLst>
          </p:cNvPr>
          <p:cNvSpPr>
            <a:spLocks noGrp="1"/>
          </p:cNvSpPr>
          <p:nvPr>
            <p:ph idx="1"/>
          </p:nvPr>
        </p:nvSpPr>
        <p:spPr/>
        <p:txBody>
          <a:bodyPr>
            <a:normAutofit fontScale="85000" lnSpcReduction="10000"/>
          </a:bodyPr>
          <a:lstStyle/>
          <a:p>
            <a:r>
              <a:rPr lang="en-US" dirty="0"/>
              <a:t>Milgrom, et al., 2017</a:t>
            </a:r>
          </a:p>
          <a:p>
            <a:r>
              <a:rPr lang="en-US" dirty="0"/>
              <a:t>From one perspective, the depreciating license is a perpetual license that carries an annual license fee equal to 10% of its “value,” as declared by the licensee. What disciplines the declared value is that it doubles as an offer: the licensee must be prepared to sell her license to any party who is willing to pay the declared value.</a:t>
            </a:r>
          </a:p>
          <a:p>
            <a:r>
              <a:rPr lang="en-US" dirty="0"/>
              <a:t>From a second perspective, the licensee is granted a depreciating stake in a perpetual license, with 10% of the right reverting annually to the FCC. To continue to use the license, the incumbent licensee purchase the missing 10% each year at a price of X, which the incumbent licensee herself determines. However, when she declares X, she commits to sell her license to any buyer during the next year at a price of 10X, which becomes an upper bound on the licensee’s “ask price” for that year. These rules create a tension – a licensee can pay a reduced license fee by declaring a lower value X, but must then be willing to sell the license for the corresponding lower price.</a:t>
            </a:r>
          </a:p>
          <a:p>
            <a:r>
              <a:rPr lang="en-US" dirty="0"/>
              <a:t>Alternative: auction with bidding credits</a:t>
            </a:r>
          </a:p>
          <a:p>
            <a:endParaRPr lang="en-US" dirty="0"/>
          </a:p>
        </p:txBody>
      </p:sp>
      <p:sp>
        <p:nvSpPr>
          <p:cNvPr id="4" name="Footer Placeholder 3">
            <a:extLst>
              <a:ext uri="{FF2B5EF4-FFF2-40B4-BE49-F238E27FC236}">
                <a16:creationId xmlns:a16="http://schemas.microsoft.com/office/drawing/2014/main" id="{742952C2-911B-2B4B-A6D6-F10C9A4E9DA1}"/>
              </a:ext>
            </a:extLst>
          </p:cNvPr>
          <p:cNvSpPr>
            <a:spLocks noGrp="1"/>
          </p:cNvSpPr>
          <p:nvPr>
            <p:ph type="ftr" sz="quarter" idx="11"/>
          </p:nvPr>
        </p:nvSpPr>
        <p:spPr/>
        <p:txBody>
          <a:bodyPr/>
          <a:lstStyle/>
          <a:p>
            <a:r>
              <a:rPr lang="pt-BR"/>
              <a:t>WifiUS Summer School 2018</a:t>
            </a:r>
            <a:endParaRPr lang="en-US"/>
          </a:p>
        </p:txBody>
      </p:sp>
      <p:sp>
        <p:nvSpPr>
          <p:cNvPr id="5" name="Slide Number Placeholder 4">
            <a:extLst>
              <a:ext uri="{FF2B5EF4-FFF2-40B4-BE49-F238E27FC236}">
                <a16:creationId xmlns:a16="http://schemas.microsoft.com/office/drawing/2014/main" id="{F11F2D80-2509-3747-89C8-84303B03AE5F}"/>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153677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division of spectrum</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04955453"/>
              </p:ext>
            </p:extLst>
          </p:nvPr>
        </p:nvGraphicFramePr>
        <p:xfrm>
          <a:off x="630316" y="1808356"/>
          <a:ext cx="8140820" cy="3606800"/>
        </p:xfrm>
        <a:graphic>
          <a:graphicData uri="http://schemas.openxmlformats.org/drawingml/2006/table">
            <a:tbl>
              <a:tblPr firstRow="1" bandRow="1">
                <a:tableStyleId>{5C22544A-7EE6-4342-B048-85BDC9FD1C3A}</a:tableStyleId>
              </a:tblPr>
              <a:tblGrid>
                <a:gridCol w="754600">
                  <a:extLst>
                    <a:ext uri="{9D8B030D-6E8A-4147-A177-3AD203B41FA5}">
                      <a16:colId xmlns:a16="http://schemas.microsoft.com/office/drawing/2014/main" val="20000"/>
                    </a:ext>
                  </a:extLst>
                </a:gridCol>
                <a:gridCol w="1482571">
                  <a:extLst>
                    <a:ext uri="{9D8B030D-6E8A-4147-A177-3AD203B41FA5}">
                      <a16:colId xmlns:a16="http://schemas.microsoft.com/office/drawing/2014/main" val="20001"/>
                    </a:ext>
                  </a:extLst>
                </a:gridCol>
                <a:gridCol w="1358284">
                  <a:extLst>
                    <a:ext uri="{9D8B030D-6E8A-4147-A177-3AD203B41FA5}">
                      <a16:colId xmlns:a16="http://schemas.microsoft.com/office/drawing/2014/main" val="20002"/>
                    </a:ext>
                  </a:extLst>
                </a:gridCol>
                <a:gridCol w="4545365">
                  <a:extLst>
                    <a:ext uri="{9D8B030D-6E8A-4147-A177-3AD203B41FA5}">
                      <a16:colId xmlns:a16="http://schemas.microsoft.com/office/drawing/2014/main" val="20003"/>
                    </a:ext>
                  </a:extLst>
                </a:gridCol>
              </a:tblGrid>
              <a:tr h="370840">
                <a:tc>
                  <a:txBody>
                    <a:bodyPr/>
                    <a:lstStyle/>
                    <a:p>
                      <a:r>
                        <a:rPr lang="en-US" dirty="0"/>
                        <a:t>Band</a:t>
                      </a:r>
                    </a:p>
                  </a:txBody>
                  <a:tcPr/>
                </a:tc>
                <a:tc>
                  <a:txBody>
                    <a:bodyPr/>
                    <a:lstStyle/>
                    <a:p>
                      <a:r>
                        <a:rPr lang="en-US" dirty="0"/>
                        <a:t>range</a:t>
                      </a:r>
                    </a:p>
                  </a:txBody>
                  <a:tcPr/>
                </a:tc>
                <a:tc>
                  <a:txBody>
                    <a:bodyPr/>
                    <a:lstStyle/>
                    <a:p>
                      <a:r>
                        <a:rPr lang="en-US" dirty="0"/>
                        <a:t>commonly called</a:t>
                      </a:r>
                    </a:p>
                  </a:txBody>
                  <a:tcPr/>
                </a:tc>
                <a:tc>
                  <a:txBody>
                    <a:bodyPr/>
                    <a:lstStyle/>
                    <a:p>
                      <a:r>
                        <a:rPr lang="en-US" dirty="0"/>
                        <a:t>sample current usage</a:t>
                      </a:r>
                    </a:p>
                  </a:txBody>
                  <a:tcPr/>
                </a:tc>
                <a:extLst>
                  <a:ext uri="{0D108BD9-81ED-4DB2-BD59-A6C34878D82A}">
                    <a16:rowId xmlns:a16="http://schemas.microsoft.com/office/drawing/2014/main" val="10000"/>
                  </a:ext>
                </a:extLst>
              </a:tr>
              <a:tr h="370840">
                <a:tc>
                  <a:txBody>
                    <a:bodyPr/>
                    <a:lstStyle/>
                    <a:p>
                      <a:r>
                        <a:rPr lang="en-US" dirty="0"/>
                        <a:t>VLF</a:t>
                      </a:r>
                    </a:p>
                  </a:txBody>
                  <a:tcPr/>
                </a:tc>
                <a:tc>
                  <a:txBody>
                    <a:bodyPr/>
                    <a:lstStyle/>
                    <a:p>
                      <a:r>
                        <a:rPr lang="en-US" dirty="0"/>
                        <a:t>3-30</a:t>
                      </a:r>
                      <a:r>
                        <a:rPr lang="en-US" baseline="0" dirty="0"/>
                        <a:t> kHz</a:t>
                      </a:r>
                      <a:endParaRPr lang="en-US" dirty="0"/>
                    </a:p>
                  </a:txBody>
                  <a:tcPr/>
                </a:tc>
                <a:tc>
                  <a:txBody>
                    <a:bodyPr/>
                    <a:lstStyle/>
                    <a:p>
                      <a:endParaRPr lang="en-US" dirty="0"/>
                    </a:p>
                  </a:txBody>
                  <a:tcPr/>
                </a:tc>
                <a:tc>
                  <a:txBody>
                    <a:bodyPr/>
                    <a:lstStyle/>
                    <a:p>
                      <a:r>
                        <a:rPr lang="en-US" dirty="0"/>
                        <a:t>navigation, submarine</a:t>
                      </a:r>
                    </a:p>
                  </a:txBody>
                  <a:tcPr/>
                </a:tc>
                <a:extLst>
                  <a:ext uri="{0D108BD9-81ED-4DB2-BD59-A6C34878D82A}">
                    <a16:rowId xmlns:a16="http://schemas.microsoft.com/office/drawing/2014/main" val="10001"/>
                  </a:ext>
                </a:extLst>
              </a:tr>
              <a:tr h="370840">
                <a:tc>
                  <a:txBody>
                    <a:bodyPr/>
                    <a:lstStyle/>
                    <a:p>
                      <a:r>
                        <a:rPr lang="en-US" dirty="0"/>
                        <a:t>LF</a:t>
                      </a:r>
                    </a:p>
                  </a:txBody>
                  <a:tcPr/>
                </a:tc>
                <a:tc>
                  <a:txBody>
                    <a:bodyPr/>
                    <a:lstStyle/>
                    <a:p>
                      <a:r>
                        <a:rPr lang="en-US" dirty="0"/>
                        <a:t>30-300</a:t>
                      </a:r>
                      <a:r>
                        <a:rPr lang="en-US" baseline="0" dirty="0"/>
                        <a:t> kHz</a:t>
                      </a:r>
                      <a:endParaRPr lang="en-US" dirty="0"/>
                    </a:p>
                  </a:txBody>
                  <a:tcPr/>
                </a:tc>
                <a:tc>
                  <a:txBody>
                    <a:bodyPr/>
                    <a:lstStyle/>
                    <a:p>
                      <a:endParaRPr lang="en-US"/>
                    </a:p>
                  </a:txBody>
                  <a:tcPr/>
                </a:tc>
                <a:tc>
                  <a:txBody>
                    <a:bodyPr/>
                    <a:lstStyle/>
                    <a:p>
                      <a:r>
                        <a:rPr lang="en-US" dirty="0"/>
                        <a:t>WWVB</a:t>
                      </a:r>
                      <a:r>
                        <a:rPr lang="en-US" baseline="0" dirty="0"/>
                        <a:t> (clock 60 kHz)</a:t>
                      </a:r>
                      <a:endParaRPr lang="en-US" dirty="0"/>
                    </a:p>
                  </a:txBody>
                  <a:tcPr/>
                </a:tc>
                <a:extLst>
                  <a:ext uri="{0D108BD9-81ED-4DB2-BD59-A6C34878D82A}">
                    <a16:rowId xmlns:a16="http://schemas.microsoft.com/office/drawing/2014/main" val="10002"/>
                  </a:ext>
                </a:extLst>
              </a:tr>
              <a:tr h="370840">
                <a:tc>
                  <a:txBody>
                    <a:bodyPr/>
                    <a:lstStyle/>
                    <a:p>
                      <a:r>
                        <a:rPr lang="en-US" dirty="0"/>
                        <a:t>MF</a:t>
                      </a:r>
                    </a:p>
                  </a:txBody>
                  <a:tcPr/>
                </a:tc>
                <a:tc>
                  <a:txBody>
                    <a:bodyPr/>
                    <a:lstStyle/>
                    <a:p>
                      <a:r>
                        <a:rPr lang="en-US" dirty="0"/>
                        <a:t>300-3</a:t>
                      </a:r>
                      <a:r>
                        <a:rPr lang="en-US" baseline="0" dirty="0"/>
                        <a:t> MHz</a:t>
                      </a:r>
                      <a:endParaRPr lang="en-US" dirty="0"/>
                    </a:p>
                  </a:txBody>
                  <a:tcPr/>
                </a:tc>
                <a:tc>
                  <a:txBody>
                    <a:bodyPr/>
                    <a:lstStyle/>
                    <a:p>
                      <a:endParaRPr lang="en-US"/>
                    </a:p>
                  </a:txBody>
                  <a:tcPr/>
                </a:tc>
                <a:tc>
                  <a:txBody>
                    <a:bodyPr/>
                    <a:lstStyle/>
                    <a:p>
                      <a:r>
                        <a:rPr lang="en-US" dirty="0"/>
                        <a:t>AM radio</a:t>
                      </a:r>
                    </a:p>
                  </a:txBody>
                  <a:tcPr/>
                </a:tc>
                <a:extLst>
                  <a:ext uri="{0D108BD9-81ED-4DB2-BD59-A6C34878D82A}">
                    <a16:rowId xmlns:a16="http://schemas.microsoft.com/office/drawing/2014/main" val="10003"/>
                  </a:ext>
                </a:extLst>
              </a:tr>
              <a:tr h="370840">
                <a:tc>
                  <a:txBody>
                    <a:bodyPr/>
                    <a:lstStyle/>
                    <a:p>
                      <a:r>
                        <a:rPr lang="en-US" dirty="0"/>
                        <a:t>HF</a:t>
                      </a:r>
                    </a:p>
                  </a:txBody>
                  <a:tcPr/>
                </a:tc>
                <a:tc>
                  <a:txBody>
                    <a:bodyPr/>
                    <a:lstStyle/>
                    <a:p>
                      <a:r>
                        <a:rPr lang="en-US" dirty="0"/>
                        <a:t>3-30 MHz</a:t>
                      </a:r>
                    </a:p>
                  </a:txBody>
                  <a:tcPr/>
                </a:tc>
                <a:tc>
                  <a:txBody>
                    <a:bodyPr/>
                    <a:lstStyle/>
                    <a:p>
                      <a:endParaRPr lang="en-US"/>
                    </a:p>
                  </a:txBody>
                  <a:tcPr/>
                </a:tc>
                <a:tc>
                  <a:txBody>
                    <a:bodyPr/>
                    <a:lstStyle/>
                    <a:p>
                      <a:r>
                        <a:rPr lang="en-US" dirty="0"/>
                        <a:t>short wave radio</a:t>
                      </a:r>
                    </a:p>
                  </a:txBody>
                  <a:tcPr/>
                </a:tc>
                <a:extLst>
                  <a:ext uri="{0D108BD9-81ED-4DB2-BD59-A6C34878D82A}">
                    <a16:rowId xmlns:a16="http://schemas.microsoft.com/office/drawing/2014/main" val="10004"/>
                  </a:ext>
                </a:extLst>
              </a:tr>
              <a:tr h="370840">
                <a:tc>
                  <a:txBody>
                    <a:bodyPr/>
                    <a:lstStyle/>
                    <a:p>
                      <a:r>
                        <a:rPr lang="en-US" dirty="0"/>
                        <a:t>VHF</a:t>
                      </a:r>
                    </a:p>
                  </a:txBody>
                  <a:tcPr/>
                </a:tc>
                <a:tc>
                  <a:txBody>
                    <a:bodyPr/>
                    <a:lstStyle/>
                    <a:p>
                      <a:r>
                        <a:rPr lang="en-US" dirty="0"/>
                        <a:t>30-300</a:t>
                      </a:r>
                      <a:r>
                        <a:rPr lang="en-US" baseline="0" dirty="0"/>
                        <a:t> MHz</a:t>
                      </a:r>
                      <a:endParaRPr lang="en-US" dirty="0"/>
                    </a:p>
                  </a:txBody>
                  <a:tcPr/>
                </a:tc>
                <a:tc>
                  <a:txBody>
                    <a:bodyPr/>
                    <a:lstStyle/>
                    <a:p>
                      <a:endParaRPr lang="en-US" dirty="0"/>
                    </a:p>
                  </a:txBody>
                  <a:tcPr/>
                </a:tc>
                <a:tc>
                  <a:txBody>
                    <a:bodyPr/>
                    <a:lstStyle/>
                    <a:p>
                      <a:r>
                        <a:rPr lang="en-US" dirty="0"/>
                        <a:t>TV</a:t>
                      </a:r>
                      <a:r>
                        <a:rPr lang="en-US" baseline="0" dirty="0"/>
                        <a:t> 2-6, 7-13, FM radio, CB, LMR</a:t>
                      </a:r>
                      <a:endParaRPr lang="en-US" dirty="0"/>
                    </a:p>
                  </a:txBody>
                  <a:tcPr/>
                </a:tc>
                <a:extLst>
                  <a:ext uri="{0D108BD9-81ED-4DB2-BD59-A6C34878D82A}">
                    <a16:rowId xmlns:a16="http://schemas.microsoft.com/office/drawing/2014/main" val="10005"/>
                  </a:ext>
                </a:extLst>
              </a:tr>
              <a:tr h="370840">
                <a:tc>
                  <a:txBody>
                    <a:bodyPr/>
                    <a:lstStyle/>
                    <a:p>
                      <a:r>
                        <a:rPr lang="en-US" dirty="0"/>
                        <a:t>UHF</a:t>
                      </a:r>
                    </a:p>
                  </a:txBody>
                  <a:tcPr/>
                </a:tc>
                <a:tc>
                  <a:txBody>
                    <a:bodyPr/>
                    <a:lstStyle/>
                    <a:p>
                      <a:r>
                        <a:rPr lang="en-US" dirty="0"/>
                        <a:t>0.3</a:t>
                      </a:r>
                      <a:r>
                        <a:rPr lang="en-US" baseline="0" dirty="0"/>
                        <a:t>-3 GHz</a:t>
                      </a:r>
                      <a:endParaRPr lang="en-US" dirty="0"/>
                    </a:p>
                  </a:txBody>
                  <a:tcPr/>
                </a:tc>
                <a:tc>
                  <a:txBody>
                    <a:bodyPr/>
                    <a:lstStyle/>
                    <a:p>
                      <a:endParaRPr lang="en-US" dirty="0"/>
                    </a:p>
                  </a:txBody>
                  <a:tcPr/>
                </a:tc>
                <a:tc>
                  <a:txBody>
                    <a:bodyPr/>
                    <a:lstStyle/>
                    <a:p>
                      <a:r>
                        <a:rPr lang="en-US" dirty="0"/>
                        <a:t>LMR, TV 14-50, cellular</a:t>
                      </a:r>
                      <a:r>
                        <a:rPr lang="en-US" baseline="0" dirty="0"/>
                        <a:t>, Wi-Fi</a:t>
                      </a:r>
                      <a:endParaRPr lang="en-US" dirty="0"/>
                    </a:p>
                  </a:txBody>
                  <a:tcPr/>
                </a:tc>
                <a:extLst>
                  <a:ext uri="{0D108BD9-81ED-4DB2-BD59-A6C34878D82A}">
                    <a16:rowId xmlns:a16="http://schemas.microsoft.com/office/drawing/2014/main" val="10006"/>
                  </a:ext>
                </a:extLst>
              </a:tr>
              <a:tr h="370840">
                <a:tc>
                  <a:txBody>
                    <a:bodyPr/>
                    <a:lstStyle/>
                    <a:p>
                      <a:r>
                        <a:rPr lang="en-US" dirty="0"/>
                        <a:t>SHF</a:t>
                      </a:r>
                    </a:p>
                  </a:txBody>
                  <a:tcPr/>
                </a:tc>
                <a:tc>
                  <a:txBody>
                    <a:bodyPr/>
                    <a:lstStyle/>
                    <a:p>
                      <a:r>
                        <a:rPr lang="en-US" dirty="0"/>
                        <a:t>3-3</a:t>
                      </a:r>
                      <a:r>
                        <a:rPr lang="en-US" baseline="0" dirty="0"/>
                        <a:t>0 GHz</a:t>
                      </a:r>
                      <a:endParaRPr lang="en-US" dirty="0"/>
                    </a:p>
                  </a:txBody>
                  <a:tcPr/>
                </a:tc>
                <a:tc>
                  <a:txBody>
                    <a:bodyPr/>
                    <a:lstStyle/>
                    <a:p>
                      <a:r>
                        <a:rPr lang="en-US" dirty="0"/>
                        <a:t>microwave</a:t>
                      </a:r>
                    </a:p>
                  </a:txBody>
                  <a:tcPr/>
                </a:tc>
                <a:tc>
                  <a:txBody>
                    <a:bodyPr/>
                    <a:lstStyle/>
                    <a:p>
                      <a:r>
                        <a:rPr lang="en-US" dirty="0"/>
                        <a:t>radars, Wi-Fi</a:t>
                      </a:r>
                    </a:p>
                  </a:txBody>
                  <a:tcPr/>
                </a:tc>
                <a:extLst>
                  <a:ext uri="{0D108BD9-81ED-4DB2-BD59-A6C34878D82A}">
                    <a16:rowId xmlns:a16="http://schemas.microsoft.com/office/drawing/2014/main" val="10007"/>
                  </a:ext>
                </a:extLst>
              </a:tr>
              <a:tr h="370840">
                <a:tc>
                  <a:txBody>
                    <a:bodyPr/>
                    <a:lstStyle/>
                    <a:p>
                      <a:r>
                        <a:rPr lang="en-US" dirty="0"/>
                        <a:t>EHF</a:t>
                      </a:r>
                    </a:p>
                  </a:txBody>
                  <a:tcPr/>
                </a:tc>
                <a:tc>
                  <a:txBody>
                    <a:bodyPr/>
                    <a:lstStyle/>
                    <a:p>
                      <a:r>
                        <a:rPr lang="en-US" dirty="0"/>
                        <a:t>30-300 GHz</a:t>
                      </a:r>
                    </a:p>
                  </a:txBody>
                  <a:tcPr/>
                </a:tc>
                <a:tc>
                  <a:txBody>
                    <a:bodyPr/>
                    <a:lstStyle/>
                    <a:p>
                      <a:r>
                        <a:rPr lang="en-US" dirty="0" err="1"/>
                        <a:t>mmWave</a:t>
                      </a:r>
                      <a:endParaRPr lang="en-US" dirty="0"/>
                    </a:p>
                  </a:txBody>
                  <a:tcPr/>
                </a:tc>
                <a:tc>
                  <a:txBody>
                    <a:bodyPr/>
                    <a:lstStyle/>
                    <a:p>
                      <a:r>
                        <a:rPr lang="en-US" dirty="0"/>
                        <a:t>radars, satellite, p2p links</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63009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9C76E-E383-0941-8C1B-658B36AEBAE2}"/>
              </a:ext>
            </a:extLst>
          </p:cNvPr>
          <p:cNvSpPr>
            <a:spLocks noGrp="1"/>
          </p:cNvSpPr>
          <p:nvPr>
            <p:ph type="title"/>
          </p:nvPr>
        </p:nvSpPr>
        <p:spPr/>
        <p:txBody>
          <a:bodyPr/>
          <a:lstStyle/>
          <a:p>
            <a:r>
              <a:rPr lang="en-US" dirty="0"/>
              <a:t>FCC license areas</a:t>
            </a:r>
          </a:p>
        </p:txBody>
      </p:sp>
      <p:sp>
        <p:nvSpPr>
          <p:cNvPr id="3" name="Footer Placeholder 2">
            <a:extLst>
              <a:ext uri="{FF2B5EF4-FFF2-40B4-BE49-F238E27FC236}">
                <a16:creationId xmlns:a16="http://schemas.microsoft.com/office/drawing/2014/main" id="{08122699-E735-EF49-8515-EC21A7A7A9DA}"/>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E14C3182-3B34-3C4F-8B9C-52C04410F5D7}"/>
              </a:ext>
            </a:extLst>
          </p:cNvPr>
          <p:cNvSpPr>
            <a:spLocks noGrp="1"/>
          </p:cNvSpPr>
          <p:nvPr>
            <p:ph type="sldNum" sz="quarter" idx="12"/>
          </p:nvPr>
        </p:nvSpPr>
        <p:spPr/>
        <p:txBody>
          <a:bodyPr/>
          <a:lstStyle/>
          <a:p>
            <a:fld id="{6E2D2B3B-882E-40F3-A32F-6DD516915044}" type="slidenum">
              <a:rPr lang="en-US" smtClean="0"/>
              <a:pPr/>
              <a:t>40</a:t>
            </a:fld>
            <a:endParaRPr lang="en-US"/>
          </a:p>
        </p:txBody>
      </p:sp>
      <p:pic>
        <p:nvPicPr>
          <p:cNvPr id="5" name="Picture 4">
            <a:extLst>
              <a:ext uri="{FF2B5EF4-FFF2-40B4-BE49-F238E27FC236}">
                <a16:creationId xmlns:a16="http://schemas.microsoft.com/office/drawing/2014/main" id="{0EC32364-EAC7-0841-8CA2-078F4F0C5867}"/>
              </a:ext>
            </a:extLst>
          </p:cNvPr>
          <p:cNvPicPr>
            <a:picLocks noChangeAspect="1"/>
          </p:cNvPicPr>
          <p:nvPr/>
        </p:nvPicPr>
        <p:blipFill>
          <a:blip r:embed="rId2"/>
          <a:stretch>
            <a:fillRect/>
          </a:stretch>
        </p:blipFill>
        <p:spPr>
          <a:xfrm>
            <a:off x="1202647" y="1981199"/>
            <a:ext cx="6741085" cy="3501065"/>
          </a:xfrm>
          <a:prstGeom prst="rect">
            <a:avLst/>
          </a:prstGeom>
        </p:spPr>
      </p:pic>
      <p:sp>
        <p:nvSpPr>
          <p:cNvPr id="6" name="TextBox 5">
            <a:extLst>
              <a:ext uri="{FF2B5EF4-FFF2-40B4-BE49-F238E27FC236}">
                <a16:creationId xmlns:a16="http://schemas.microsoft.com/office/drawing/2014/main" id="{377CC473-1DF7-E649-BD83-7B11ADE7C488}"/>
              </a:ext>
            </a:extLst>
          </p:cNvPr>
          <p:cNvSpPr txBox="1"/>
          <p:nvPr/>
        </p:nvSpPr>
        <p:spPr>
          <a:xfrm>
            <a:off x="6381742" y="2345551"/>
            <a:ext cx="710451" cy="369332"/>
          </a:xfrm>
          <a:prstGeom prst="rect">
            <a:avLst/>
          </a:prstGeom>
          <a:noFill/>
        </p:spPr>
        <p:txBody>
          <a:bodyPr wrap="none" rtlCol="0">
            <a:spAutoFit/>
          </a:bodyPr>
          <a:lstStyle/>
          <a:p>
            <a:r>
              <a:rPr lang="en-US" dirty="0">
                <a:solidFill>
                  <a:srgbClr val="FF0000"/>
                </a:solidFill>
              </a:rPr>
              <a:t>3,007</a:t>
            </a:r>
          </a:p>
        </p:txBody>
      </p:sp>
      <p:sp>
        <p:nvSpPr>
          <p:cNvPr id="7" name="TextBox 6">
            <a:extLst>
              <a:ext uri="{FF2B5EF4-FFF2-40B4-BE49-F238E27FC236}">
                <a16:creationId xmlns:a16="http://schemas.microsoft.com/office/drawing/2014/main" id="{BE611380-16F1-D040-A0D5-E8D881D3FED8}"/>
              </a:ext>
            </a:extLst>
          </p:cNvPr>
          <p:cNvSpPr txBox="1"/>
          <p:nvPr/>
        </p:nvSpPr>
        <p:spPr>
          <a:xfrm>
            <a:off x="1667435" y="3362399"/>
            <a:ext cx="535724" cy="369332"/>
          </a:xfrm>
          <a:prstGeom prst="rect">
            <a:avLst/>
          </a:prstGeom>
          <a:noFill/>
        </p:spPr>
        <p:txBody>
          <a:bodyPr wrap="none" rtlCol="0">
            <a:spAutoFit/>
          </a:bodyPr>
          <a:lstStyle/>
          <a:p>
            <a:r>
              <a:rPr lang="en-US" dirty="0">
                <a:solidFill>
                  <a:srgbClr val="FF0000"/>
                </a:solidFill>
              </a:rPr>
              <a:t>734</a:t>
            </a:r>
          </a:p>
        </p:txBody>
      </p:sp>
      <p:sp>
        <p:nvSpPr>
          <p:cNvPr id="8" name="TextBox 7">
            <a:extLst>
              <a:ext uri="{FF2B5EF4-FFF2-40B4-BE49-F238E27FC236}">
                <a16:creationId xmlns:a16="http://schemas.microsoft.com/office/drawing/2014/main" id="{BB1AF95B-57FC-0E4E-AC9C-539D854B002A}"/>
              </a:ext>
            </a:extLst>
          </p:cNvPr>
          <p:cNvSpPr txBox="1"/>
          <p:nvPr/>
        </p:nvSpPr>
        <p:spPr>
          <a:xfrm>
            <a:off x="2764639" y="3381597"/>
            <a:ext cx="535724" cy="369332"/>
          </a:xfrm>
          <a:prstGeom prst="rect">
            <a:avLst/>
          </a:prstGeom>
          <a:noFill/>
        </p:spPr>
        <p:txBody>
          <a:bodyPr wrap="none" rtlCol="0">
            <a:spAutoFit/>
          </a:bodyPr>
          <a:lstStyle/>
          <a:p>
            <a:r>
              <a:rPr lang="en-US" dirty="0">
                <a:solidFill>
                  <a:srgbClr val="FF0000"/>
                </a:solidFill>
              </a:rPr>
              <a:t>491</a:t>
            </a:r>
          </a:p>
        </p:txBody>
      </p:sp>
      <p:sp>
        <p:nvSpPr>
          <p:cNvPr id="9" name="TextBox 8">
            <a:extLst>
              <a:ext uri="{FF2B5EF4-FFF2-40B4-BE49-F238E27FC236}">
                <a16:creationId xmlns:a16="http://schemas.microsoft.com/office/drawing/2014/main" id="{2F4088C5-2462-694F-8E9E-15910003EF54}"/>
              </a:ext>
            </a:extLst>
          </p:cNvPr>
          <p:cNvSpPr txBox="1"/>
          <p:nvPr/>
        </p:nvSpPr>
        <p:spPr>
          <a:xfrm>
            <a:off x="4256469" y="3380963"/>
            <a:ext cx="535724" cy="369332"/>
          </a:xfrm>
          <a:prstGeom prst="rect">
            <a:avLst/>
          </a:prstGeom>
          <a:noFill/>
        </p:spPr>
        <p:txBody>
          <a:bodyPr wrap="none" rtlCol="0">
            <a:spAutoFit/>
          </a:bodyPr>
          <a:lstStyle/>
          <a:p>
            <a:r>
              <a:rPr lang="en-US" dirty="0">
                <a:solidFill>
                  <a:srgbClr val="FF0000"/>
                </a:solidFill>
              </a:rPr>
              <a:t>176</a:t>
            </a:r>
          </a:p>
        </p:txBody>
      </p:sp>
      <p:sp>
        <p:nvSpPr>
          <p:cNvPr id="10" name="TextBox 9">
            <a:extLst>
              <a:ext uri="{FF2B5EF4-FFF2-40B4-BE49-F238E27FC236}">
                <a16:creationId xmlns:a16="http://schemas.microsoft.com/office/drawing/2014/main" id="{23929DD9-CFA3-0E47-853F-AC2A8B69D8AD}"/>
              </a:ext>
            </a:extLst>
          </p:cNvPr>
          <p:cNvSpPr txBox="1"/>
          <p:nvPr/>
        </p:nvSpPr>
        <p:spPr>
          <a:xfrm>
            <a:off x="3525398" y="4229387"/>
            <a:ext cx="418704" cy="369332"/>
          </a:xfrm>
          <a:prstGeom prst="rect">
            <a:avLst/>
          </a:prstGeom>
          <a:noFill/>
        </p:spPr>
        <p:txBody>
          <a:bodyPr wrap="none" rtlCol="0">
            <a:spAutoFit/>
          </a:bodyPr>
          <a:lstStyle/>
          <a:p>
            <a:r>
              <a:rPr lang="en-US" dirty="0">
                <a:solidFill>
                  <a:srgbClr val="FF0000"/>
                </a:solidFill>
              </a:rPr>
              <a:t>52</a:t>
            </a:r>
          </a:p>
        </p:txBody>
      </p:sp>
      <p:sp>
        <p:nvSpPr>
          <p:cNvPr id="11" name="TextBox 10">
            <a:extLst>
              <a:ext uri="{FF2B5EF4-FFF2-40B4-BE49-F238E27FC236}">
                <a16:creationId xmlns:a16="http://schemas.microsoft.com/office/drawing/2014/main" id="{4614CEAD-7E25-2547-8323-6E36A6519020}"/>
              </a:ext>
            </a:extLst>
          </p:cNvPr>
          <p:cNvSpPr txBox="1"/>
          <p:nvPr/>
        </p:nvSpPr>
        <p:spPr>
          <a:xfrm>
            <a:off x="3525398" y="4909438"/>
            <a:ext cx="418704" cy="369332"/>
          </a:xfrm>
          <a:prstGeom prst="rect">
            <a:avLst/>
          </a:prstGeom>
          <a:noFill/>
        </p:spPr>
        <p:txBody>
          <a:bodyPr wrap="none" rtlCol="0">
            <a:spAutoFit/>
          </a:bodyPr>
          <a:lstStyle/>
          <a:p>
            <a:r>
              <a:rPr lang="en-US" dirty="0">
                <a:solidFill>
                  <a:srgbClr val="FF0000"/>
                </a:solidFill>
              </a:rPr>
              <a:t>12</a:t>
            </a:r>
          </a:p>
        </p:txBody>
      </p:sp>
      <p:sp>
        <p:nvSpPr>
          <p:cNvPr id="12" name="TextBox 11">
            <a:extLst>
              <a:ext uri="{FF2B5EF4-FFF2-40B4-BE49-F238E27FC236}">
                <a16:creationId xmlns:a16="http://schemas.microsoft.com/office/drawing/2014/main" id="{55AEB54A-5EF8-044A-AACA-FC0E291951FF}"/>
              </a:ext>
            </a:extLst>
          </p:cNvPr>
          <p:cNvSpPr txBox="1"/>
          <p:nvPr/>
        </p:nvSpPr>
        <p:spPr>
          <a:xfrm>
            <a:off x="7621438" y="2950076"/>
            <a:ext cx="591829" cy="430887"/>
          </a:xfrm>
          <a:prstGeom prst="rect">
            <a:avLst/>
          </a:prstGeom>
          <a:noFill/>
        </p:spPr>
        <p:txBody>
          <a:bodyPr wrap="none" rtlCol="0">
            <a:spAutoFit/>
          </a:bodyPr>
          <a:lstStyle/>
          <a:p>
            <a:r>
              <a:rPr lang="en-US" sz="1100" dirty="0">
                <a:solidFill>
                  <a:srgbClr val="FF0000"/>
                </a:solidFill>
              </a:rPr>
              <a:t>“DMA”</a:t>
            </a:r>
          </a:p>
          <a:p>
            <a:r>
              <a:rPr lang="en-US" sz="1100" dirty="0">
                <a:solidFill>
                  <a:srgbClr val="FF0000"/>
                </a:solidFill>
              </a:rPr>
              <a:t>TV</a:t>
            </a:r>
          </a:p>
        </p:txBody>
      </p:sp>
    </p:spTree>
    <p:extLst>
      <p:ext uri="{BB962C8B-B14F-4D97-AF65-F5344CB8AC3E}">
        <p14:creationId xmlns:p14="http://schemas.microsoft.com/office/powerpoint/2010/main" val="297251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F380-FF0F-444B-98E3-52CE4698A576}"/>
              </a:ext>
            </a:extLst>
          </p:cNvPr>
          <p:cNvSpPr>
            <a:spLocks noGrp="1"/>
          </p:cNvSpPr>
          <p:nvPr>
            <p:ph type="title"/>
          </p:nvPr>
        </p:nvSpPr>
        <p:spPr/>
        <p:txBody>
          <a:bodyPr/>
          <a:lstStyle/>
          <a:p>
            <a:r>
              <a:rPr lang="en-US" dirty="0"/>
              <a:t>It takes a long time to convert spectrum</a:t>
            </a:r>
          </a:p>
        </p:txBody>
      </p:sp>
      <p:sp>
        <p:nvSpPr>
          <p:cNvPr id="3" name="Footer Placeholder 2">
            <a:extLst>
              <a:ext uri="{FF2B5EF4-FFF2-40B4-BE49-F238E27FC236}">
                <a16:creationId xmlns:a16="http://schemas.microsoft.com/office/drawing/2014/main" id="{B0A43BFD-05FA-554E-BA9F-329F6549F32F}"/>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E1227465-B37D-8A43-AA72-7DC48634842E}"/>
              </a:ext>
            </a:extLst>
          </p:cNvPr>
          <p:cNvSpPr>
            <a:spLocks noGrp="1"/>
          </p:cNvSpPr>
          <p:nvPr>
            <p:ph type="sldNum" sz="quarter" idx="12"/>
          </p:nvPr>
        </p:nvSpPr>
        <p:spPr/>
        <p:txBody>
          <a:bodyPr/>
          <a:lstStyle/>
          <a:p>
            <a:fld id="{6E2D2B3B-882E-40F3-A32F-6DD516915044}" type="slidenum">
              <a:rPr lang="en-US" smtClean="0"/>
              <a:pPr/>
              <a:t>41</a:t>
            </a:fld>
            <a:endParaRPr lang="en-US"/>
          </a:p>
        </p:txBody>
      </p:sp>
      <p:pic>
        <p:nvPicPr>
          <p:cNvPr id="5" name="Picture 4">
            <a:extLst>
              <a:ext uri="{FF2B5EF4-FFF2-40B4-BE49-F238E27FC236}">
                <a16:creationId xmlns:a16="http://schemas.microsoft.com/office/drawing/2014/main" id="{8967AA62-F764-D840-BCE5-A1478989F415}"/>
              </a:ext>
            </a:extLst>
          </p:cNvPr>
          <p:cNvPicPr>
            <a:picLocks noChangeAspect="1"/>
          </p:cNvPicPr>
          <p:nvPr/>
        </p:nvPicPr>
        <p:blipFill>
          <a:blip r:embed="rId3"/>
          <a:stretch>
            <a:fillRect/>
          </a:stretch>
        </p:blipFill>
        <p:spPr>
          <a:xfrm>
            <a:off x="822960" y="2671482"/>
            <a:ext cx="7417480" cy="2994212"/>
          </a:xfrm>
          <a:prstGeom prst="rect">
            <a:avLst/>
          </a:prstGeom>
        </p:spPr>
      </p:pic>
    </p:spTree>
    <p:extLst>
      <p:ext uri="{BB962C8B-B14F-4D97-AF65-F5344CB8AC3E}">
        <p14:creationId xmlns:p14="http://schemas.microsoft.com/office/powerpoint/2010/main" val="2368080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8B1A-F4F6-8F46-B634-84154BC2F576}"/>
              </a:ext>
            </a:extLst>
          </p:cNvPr>
          <p:cNvSpPr>
            <a:spLocks noGrp="1"/>
          </p:cNvSpPr>
          <p:nvPr>
            <p:ph type="title"/>
          </p:nvPr>
        </p:nvSpPr>
        <p:spPr/>
        <p:txBody>
          <a:bodyPr/>
          <a:lstStyle/>
          <a:p>
            <a:r>
              <a:rPr lang="en-US" dirty="0"/>
              <a:t>Why does it take so long?</a:t>
            </a:r>
          </a:p>
        </p:txBody>
      </p:sp>
      <p:sp>
        <p:nvSpPr>
          <p:cNvPr id="3" name="Footer Placeholder 2">
            <a:extLst>
              <a:ext uri="{FF2B5EF4-FFF2-40B4-BE49-F238E27FC236}">
                <a16:creationId xmlns:a16="http://schemas.microsoft.com/office/drawing/2014/main" id="{95E94627-1FA6-274F-B78C-49694D28C3A9}"/>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8A76D9E0-F352-474B-8377-C22EB4199120}"/>
              </a:ext>
            </a:extLst>
          </p:cNvPr>
          <p:cNvSpPr>
            <a:spLocks noGrp="1"/>
          </p:cNvSpPr>
          <p:nvPr>
            <p:ph type="sldNum" sz="quarter" idx="12"/>
          </p:nvPr>
        </p:nvSpPr>
        <p:spPr/>
        <p:txBody>
          <a:bodyPr/>
          <a:lstStyle/>
          <a:p>
            <a:fld id="{6E2D2B3B-882E-40F3-A32F-6DD516915044}" type="slidenum">
              <a:rPr lang="en-US" smtClean="0"/>
              <a:pPr/>
              <a:t>42</a:t>
            </a:fld>
            <a:endParaRPr lang="en-US"/>
          </a:p>
        </p:txBody>
      </p:sp>
      <p:sp>
        <p:nvSpPr>
          <p:cNvPr id="6" name="Rounded Rectangle 5">
            <a:extLst>
              <a:ext uri="{FF2B5EF4-FFF2-40B4-BE49-F238E27FC236}">
                <a16:creationId xmlns:a16="http://schemas.microsoft.com/office/drawing/2014/main" id="{4C56C555-4483-DB42-9ADD-C6F423A5B2EF}"/>
              </a:ext>
            </a:extLst>
          </p:cNvPr>
          <p:cNvSpPr/>
          <p:nvPr/>
        </p:nvSpPr>
        <p:spPr>
          <a:xfrm>
            <a:off x="499597" y="2794209"/>
            <a:ext cx="1371600" cy="86957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Who are we going to pick on?</a:t>
            </a:r>
          </a:p>
        </p:txBody>
      </p:sp>
      <p:sp>
        <p:nvSpPr>
          <p:cNvPr id="7" name="Rounded Rectangle 6">
            <a:extLst>
              <a:ext uri="{FF2B5EF4-FFF2-40B4-BE49-F238E27FC236}">
                <a16:creationId xmlns:a16="http://schemas.microsoft.com/office/drawing/2014/main" id="{70DE2CDD-701A-A34D-A79D-A1AA483DD641}"/>
              </a:ext>
            </a:extLst>
          </p:cNvPr>
          <p:cNvSpPr/>
          <p:nvPr/>
        </p:nvSpPr>
        <p:spPr>
          <a:xfrm>
            <a:off x="2235721" y="2061883"/>
            <a:ext cx="2524539" cy="86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Decide auction modes, regions, band plan, preferences, …</a:t>
            </a:r>
          </a:p>
        </p:txBody>
      </p:sp>
      <p:sp>
        <p:nvSpPr>
          <p:cNvPr id="8" name="Rounded Rectangle 7">
            <a:extLst>
              <a:ext uri="{FF2B5EF4-FFF2-40B4-BE49-F238E27FC236}">
                <a16:creationId xmlns:a16="http://schemas.microsoft.com/office/drawing/2014/main" id="{76FA2E98-0245-D845-A0EC-7AEFEBB81FFC}"/>
              </a:ext>
            </a:extLst>
          </p:cNvPr>
          <p:cNvSpPr/>
          <p:nvPr/>
        </p:nvSpPr>
        <p:spPr>
          <a:xfrm>
            <a:off x="5323907" y="2061883"/>
            <a:ext cx="1057835" cy="869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auction</a:t>
            </a:r>
          </a:p>
        </p:txBody>
      </p:sp>
      <p:sp>
        <p:nvSpPr>
          <p:cNvPr id="9" name="Rounded Rectangle 8">
            <a:extLst>
              <a:ext uri="{FF2B5EF4-FFF2-40B4-BE49-F238E27FC236}">
                <a16:creationId xmlns:a16="http://schemas.microsoft.com/office/drawing/2014/main" id="{62B18DD5-B659-5145-ACC7-32A7CE2985C5}"/>
              </a:ext>
            </a:extLst>
          </p:cNvPr>
          <p:cNvSpPr/>
          <p:nvPr/>
        </p:nvSpPr>
        <p:spPr>
          <a:xfrm>
            <a:off x="2235721" y="3484491"/>
            <a:ext cx="2524539" cy="117715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ITU, 3GPP</a:t>
            </a:r>
          </a:p>
          <a:p>
            <a:pPr algn="ctr"/>
            <a:r>
              <a:rPr lang="en-US" dirty="0"/>
              <a:t>coordination</a:t>
            </a:r>
          </a:p>
          <a:p>
            <a:pPr algn="ctr"/>
            <a:r>
              <a:rPr lang="en-US" dirty="0"/>
              <a:t>(“this is my SAT band”)</a:t>
            </a:r>
          </a:p>
        </p:txBody>
      </p:sp>
      <p:sp>
        <p:nvSpPr>
          <p:cNvPr id="10" name="Rounded Rectangle 9">
            <a:extLst>
              <a:ext uri="{FF2B5EF4-FFF2-40B4-BE49-F238E27FC236}">
                <a16:creationId xmlns:a16="http://schemas.microsoft.com/office/drawing/2014/main" id="{3BF8E95D-D1AC-A74E-B3FC-605E1601F36B}"/>
              </a:ext>
            </a:extLst>
          </p:cNvPr>
          <p:cNvSpPr/>
          <p:nvPr/>
        </p:nvSpPr>
        <p:spPr>
          <a:xfrm>
            <a:off x="6659648" y="2614915"/>
            <a:ext cx="1057835" cy="86957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clearing</a:t>
            </a:r>
          </a:p>
        </p:txBody>
      </p:sp>
      <p:sp>
        <p:nvSpPr>
          <p:cNvPr id="11" name="Rounded Rectangle 10">
            <a:extLst>
              <a:ext uri="{FF2B5EF4-FFF2-40B4-BE49-F238E27FC236}">
                <a16:creationId xmlns:a16="http://schemas.microsoft.com/office/drawing/2014/main" id="{C826C33E-0B4D-0C45-825C-1FAFD1401A36}"/>
              </a:ext>
            </a:extLst>
          </p:cNvPr>
          <p:cNvSpPr/>
          <p:nvPr/>
        </p:nvSpPr>
        <p:spPr>
          <a:xfrm>
            <a:off x="6896426" y="3714794"/>
            <a:ext cx="1057835" cy="86957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build-out</a:t>
            </a:r>
          </a:p>
        </p:txBody>
      </p:sp>
      <p:sp>
        <p:nvSpPr>
          <p:cNvPr id="12" name="Rounded Rectangle 11">
            <a:extLst>
              <a:ext uri="{FF2B5EF4-FFF2-40B4-BE49-F238E27FC236}">
                <a16:creationId xmlns:a16="http://schemas.microsoft.com/office/drawing/2014/main" id="{A2134BBB-704B-4942-87DD-45434CB82369}"/>
              </a:ext>
            </a:extLst>
          </p:cNvPr>
          <p:cNvSpPr/>
          <p:nvPr/>
        </p:nvSpPr>
        <p:spPr>
          <a:xfrm>
            <a:off x="6659647" y="4925119"/>
            <a:ext cx="1057835" cy="86957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end-user devices</a:t>
            </a:r>
          </a:p>
        </p:txBody>
      </p:sp>
      <p:pic>
        <p:nvPicPr>
          <p:cNvPr id="14" name="Graphic 13" descr="Satellite">
            <a:extLst>
              <a:ext uri="{FF2B5EF4-FFF2-40B4-BE49-F238E27FC236}">
                <a16:creationId xmlns:a16="http://schemas.microsoft.com/office/drawing/2014/main" id="{47C7C6A9-F38A-E545-9528-87B45832AB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557" y="1937183"/>
            <a:ext cx="788894" cy="788894"/>
          </a:xfrm>
          <a:prstGeom prst="rect">
            <a:avLst/>
          </a:prstGeom>
        </p:spPr>
      </p:pic>
      <p:pic>
        <p:nvPicPr>
          <p:cNvPr id="16" name="Graphic 15" descr="Laptop">
            <a:extLst>
              <a:ext uri="{FF2B5EF4-FFF2-40B4-BE49-F238E27FC236}">
                <a16:creationId xmlns:a16="http://schemas.microsoft.com/office/drawing/2014/main" id="{CFF3C233-11C9-C148-952F-FBC4B61C5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447" y="3663785"/>
            <a:ext cx="630219" cy="630219"/>
          </a:xfrm>
          <a:prstGeom prst="rect">
            <a:avLst/>
          </a:prstGeom>
        </p:spPr>
      </p:pic>
      <p:pic>
        <p:nvPicPr>
          <p:cNvPr id="18" name="Graphic 17" descr="SatelliteDish">
            <a:extLst>
              <a:ext uri="{FF2B5EF4-FFF2-40B4-BE49-F238E27FC236}">
                <a16:creationId xmlns:a16="http://schemas.microsoft.com/office/drawing/2014/main" id="{4EAF66EC-397C-584A-923E-53A105FFB9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4187" y="3714794"/>
            <a:ext cx="506506" cy="506506"/>
          </a:xfrm>
          <a:prstGeom prst="rect">
            <a:avLst/>
          </a:prstGeom>
        </p:spPr>
      </p:pic>
      <p:cxnSp>
        <p:nvCxnSpPr>
          <p:cNvPr id="20" name="Straight Arrow Connector 19">
            <a:extLst>
              <a:ext uri="{FF2B5EF4-FFF2-40B4-BE49-F238E27FC236}">
                <a16:creationId xmlns:a16="http://schemas.microsoft.com/office/drawing/2014/main" id="{3C239367-27F0-0145-8BBA-725C5FC0FC0A}"/>
              </a:ext>
            </a:extLst>
          </p:cNvPr>
          <p:cNvCxnSpPr>
            <a:cxnSpLocks/>
            <a:stCxn id="6" idx="3"/>
            <a:endCxn id="7" idx="1"/>
          </p:cNvCxnSpPr>
          <p:nvPr/>
        </p:nvCxnSpPr>
        <p:spPr>
          <a:xfrm flipV="1">
            <a:off x="1871197" y="2496671"/>
            <a:ext cx="364524" cy="73232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0FCA5B4-AB5B-9448-AC3C-CB0F01A64F7F}"/>
              </a:ext>
            </a:extLst>
          </p:cNvPr>
          <p:cNvCxnSpPr>
            <a:cxnSpLocks/>
            <a:stCxn id="6" idx="3"/>
            <a:endCxn id="9" idx="1"/>
          </p:cNvCxnSpPr>
          <p:nvPr/>
        </p:nvCxnSpPr>
        <p:spPr>
          <a:xfrm>
            <a:off x="1871197" y="3228997"/>
            <a:ext cx="364524" cy="844072"/>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B6F4B04-E8DA-D94D-AD33-F22394128DB0}"/>
              </a:ext>
            </a:extLst>
          </p:cNvPr>
          <p:cNvCxnSpPr>
            <a:cxnSpLocks/>
            <a:stCxn id="7" idx="3"/>
            <a:endCxn id="8" idx="1"/>
          </p:cNvCxnSpPr>
          <p:nvPr/>
        </p:nvCxnSpPr>
        <p:spPr>
          <a:xfrm>
            <a:off x="4760260" y="2496671"/>
            <a:ext cx="56364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430537-400D-DB42-A6B4-A5AC0A9FB1CB}"/>
              </a:ext>
            </a:extLst>
          </p:cNvPr>
          <p:cNvCxnSpPr>
            <a:cxnSpLocks/>
            <a:stCxn id="9" idx="3"/>
          </p:cNvCxnSpPr>
          <p:nvPr/>
        </p:nvCxnSpPr>
        <p:spPr>
          <a:xfrm>
            <a:off x="4760260" y="4073069"/>
            <a:ext cx="1899387" cy="0"/>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SmartPhone">
            <a:extLst>
              <a:ext uri="{FF2B5EF4-FFF2-40B4-BE49-F238E27FC236}">
                <a16:creationId xmlns:a16="http://schemas.microsoft.com/office/drawing/2014/main" id="{CF07DB62-6BF5-EB4B-909F-D396AD0A7F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29600" y="3692382"/>
            <a:ext cx="914400" cy="914400"/>
          </a:xfrm>
          <a:prstGeom prst="rect">
            <a:avLst/>
          </a:prstGeom>
        </p:spPr>
      </p:pic>
    </p:spTree>
    <p:extLst>
      <p:ext uri="{BB962C8B-B14F-4D97-AF65-F5344CB8AC3E}">
        <p14:creationId xmlns:p14="http://schemas.microsoft.com/office/powerpoint/2010/main" val="189951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DA4D-3B28-5B4D-BBC7-F9D48FCACE28}"/>
              </a:ext>
            </a:extLst>
          </p:cNvPr>
          <p:cNvSpPr>
            <a:spLocks noGrp="1"/>
          </p:cNvSpPr>
          <p:nvPr>
            <p:ph type="title"/>
          </p:nvPr>
        </p:nvSpPr>
        <p:spPr/>
        <p:txBody>
          <a:bodyPr/>
          <a:lstStyle/>
          <a:p>
            <a:r>
              <a:rPr lang="en-US" dirty="0"/>
              <a:t>Build-out deadlines</a:t>
            </a:r>
          </a:p>
        </p:txBody>
      </p:sp>
      <p:sp>
        <p:nvSpPr>
          <p:cNvPr id="3" name="Footer Placeholder 2">
            <a:extLst>
              <a:ext uri="{FF2B5EF4-FFF2-40B4-BE49-F238E27FC236}">
                <a16:creationId xmlns:a16="http://schemas.microsoft.com/office/drawing/2014/main" id="{E92240CC-5DF9-F142-866B-0534F617410F}"/>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7AB0B6D-C0DD-FF4B-B286-9402753FE315}"/>
              </a:ext>
            </a:extLst>
          </p:cNvPr>
          <p:cNvSpPr>
            <a:spLocks noGrp="1"/>
          </p:cNvSpPr>
          <p:nvPr>
            <p:ph type="sldNum" sz="quarter" idx="12"/>
          </p:nvPr>
        </p:nvSpPr>
        <p:spPr/>
        <p:txBody>
          <a:bodyPr/>
          <a:lstStyle/>
          <a:p>
            <a:fld id="{6E2D2B3B-882E-40F3-A32F-6DD516915044}" type="slidenum">
              <a:rPr lang="en-US" smtClean="0"/>
              <a:pPr/>
              <a:t>43</a:t>
            </a:fld>
            <a:endParaRPr lang="en-US"/>
          </a:p>
        </p:txBody>
      </p:sp>
      <p:pic>
        <p:nvPicPr>
          <p:cNvPr id="5" name="Picture 4">
            <a:extLst>
              <a:ext uri="{FF2B5EF4-FFF2-40B4-BE49-F238E27FC236}">
                <a16:creationId xmlns:a16="http://schemas.microsoft.com/office/drawing/2014/main" id="{60FCABAE-BE0B-B440-A042-513881D4F0F9}"/>
              </a:ext>
            </a:extLst>
          </p:cNvPr>
          <p:cNvPicPr>
            <a:picLocks noChangeAspect="1"/>
          </p:cNvPicPr>
          <p:nvPr/>
        </p:nvPicPr>
        <p:blipFill>
          <a:blip r:embed="rId3"/>
          <a:stretch>
            <a:fillRect/>
          </a:stretch>
        </p:blipFill>
        <p:spPr>
          <a:xfrm>
            <a:off x="577958" y="1529603"/>
            <a:ext cx="8033804" cy="3436844"/>
          </a:xfrm>
          <a:prstGeom prst="rect">
            <a:avLst/>
          </a:prstGeom>
        </p:spPr>
      </p:pic>
    </p:spTree>
    <p:extLst>
      <p:ext uri="{BB962C8B-B14F-4D97-AF65-F5344CB8AC3E}">
        <p14:creationId xmlns:p14="http://schemas.microsoft.com/office/powerpoint/2010/main" val="3234926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44</a:t>
            </a:fld>
            <a:endParaRPr lang="en-US"/>
          </a:p>
        </p:txBody>
      </p:sp>
      <p:pic>
        <p:nvPicPr>
          <p:cNvPr id="5" name="Picture 4"/>
          <p:cNvPicPr>
            <a:picLocks noChangeAspect="1"/>
          </p:cNvPicPr>
          <p:nvPr/>
        </p:nvPicPr>
        <p:blipFill>
          <a:blip r:embed="rId2"/>
          <a:stretch>
            <a:fillRect/>
          </a:stretch>
        </p:blipFill>
        <p:spPr>
          <a:xfrm>
            <a:off x="0" y="701318"/>
            <a:ext cx="9144000" cy="5455363"/>
          </a:xfrm>
          <a:prstGeom prst="rect">
            <a:avLst/>
          </a:prstGeom>
        </p:spPr>
      </p:pic>
    </p:spTree>
    <p:extLst>
      <p:ext uri="{BB962C8B-B14F-4D97-AF65-F5344CB8AC3E}">
        <p14:creationId xmlns:p14="http://schemas.microsoft.com/office/powerpoint/2010/main" val="1857615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4771-5BE5-E24C-9EBC-04E8478B884E}"/>
              </a:ext>
            </a:extLst>
          </p:cNvPr>
          <p:cNvSpPr>
            <a:spLocks noGrp="1"/>
          </p:cNvSpPr>
          <p:nvPr>
            <p:ph type="title"/>
          </p:nvPr>
        </p:nvSpPr>
        <p:spPr/>
        <p:txBody>
          <a:bodyPr/>
          <a:lstStyle/>
          <a:p>
            <a:r>
              <a:rPr lang="en-US" dirty="0"/>
              <a:t>Spectrum valuations</a:t>
            </a:r>
          </a:p>
        </p:txBody>
      </p:sp>
      <p:sp>
        <p:nvSpPr>
          <p:cNvPr id="3" name="Footer Placeholder 2">
            <a:extLst>
              <a:ext uri="{FF2B5EF4-FFF2-40B4-BE49-F238E27FC236}">
                <a16:creationId xmlns:a16="http://schemas.microsoft.com/office/drawing/2014/main" id="{C59CF299-5C53-1E41-A397-913E4A9269C5}"/>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C66ECFA-969E-7344-8777-A59E17527B50}"/>
              </a:ext>
            </a:extLst>
          </p:cNvPr>
          <p:cNvSpPr>
            <a:spLocks noGrp="1"/>
          </p:cNvSpPr>
          <p:nvPr>
            <p:ph type="sldNum" sz="quarter" idx="12"/>
          </p:nvPr>
        </p:nvSpPr>
        <p:spPr/>
        <p:txBody>
          <a:bodyPr/>
          <a:lstStyle/>
          <a:p>
            <a:fld id="{6E2D2B3B-882E-40F3-A32F-6DD516915044}" type="slidenum">
              <a:rPr lang="en-US" smtClean="0"/>
              <a:pPr/>
              <a:t>45</a:t>
            </a:fld>
            <a:endParaRPr lang="en-US"/>
          </a:p>
        </p:txBody>
      </p:sp>
      <p:pic>
        <p:nvPicPr>
          <p:cNvPr id="5" name="Picture 4">
            <a:extLst>
              <a:ext uri="{FF2B5EF4-FFF2-40B4-BE49-F238E27FC236}">
                <a16:creationId xmlns:a16="http://schemas.microsoft.com/office/drawing/2014/main" id="{CFEFEC4C-095A-BE46-A255-E4BF85053676}"/>
              </a:ext>
            </a:extLst>
          </p:cNvPr>
          <p:cNvPicPr>
            <a:picLocks noChangeAspect="1"/>
          </p:cNvPicPr>
          <p:nvPr/>
        </p:nvPicPr>
        <p:blipFill>
          <a:blip r:embed="rId3"/>
          <a:stretch>
            <a:fillRect/>
          </a:stretch>
        </p:blipFill>
        <p:spPr>
          <a:xfrm>
            <a:off x="681171" y="1860550"/>
            <a:ext cx="6981261" cy="4066914"/>
          </a:xfrm>
          <a:prstGeom prst="rect">
            <a:avLst/>
          </a:prstGeom>
        </p:spPr>
      </p:pic>
    </p:spTree>
    <p:extLst>
      <p:ext uri="{BB962C8B-B14F-4D97-AF65-F5344CB8AC3E}">
        <p14:creationId xmlns:p14="http://schemas.microsoft.com/office/powerpoint/2010/main" val="292465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per user</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46</a:t>
            </a:fld>
            <a:endParaRPr lang="en-US"/>
          </a:p>
        </p:txBody>
      </p:sp>
      <p:pic>
        <p:nvPicPr>
          <p:cNvPr id="6" name="Picture 5"/>
          <p:cNvPicPr>
            <a:picLocks noChangeAspect="1"/>
          </p:cNvPicPr>
          <p:nvPr/>
        </p:nvPicPr>
        <p:blipFill>
          <a:blip r:embed="rId2"/>
          <a:stretch>
            <a:fillRect/>
          </a:stretch>
        </p:blipFill>
        <p:spPr>
          <a:xfrm>
            <a:off x="822960" y="1838273"/>
            <a:ext cx="7075503" cy="4520601"/>
          </a:xfrm>
          <a:prstGeom prst="rect">
            <a:avLst/>
          </a:prstGeom>
        </p:spPr>
      </p:pic>
    </p:spTree>
    <p:extLst>
      <p:ext uri="{BB962C8B-B14F-4D97-AF65-F5344CB8AC3E}">
        <p14:creationId xmlns:p14="http://schemas.microsoft.com/office/powerpoint/2010/main" val="1852548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requires civil engineering investment</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47</a:t>
            </a:fld>
            <a:endParaRPr lang="en-US"/>
          </a:p>
        </p:txBody>
      </p:sp>
      <p:graphicFrame>
        <p:nvGraphicFramePr>
          <p:cNvPr id="6" name="Table 5"/>
          <p:cNvGraphicFramePr>
            <a:graphicFrameLocks noGrp="1"/>
          </p:cNvGraphicFramePr>
          <p:nvPr>
            <p:extLst/>
          </p:nvPr>
        </p:nvGraphicFramePr>
        <p:xfrm>
          <a:off x="1831166" y="2163254"/>
          <a:ext cx="5249848" cy="3383280"/>
        </p:xfrm>
        <a:graphic>
          <a:graphicData uri="http://schemas.openxmlformats.org/drawingml/2006/table">
            <a:tbl>
              <a:tblPr firstRow="1" bandRow="1">
                <a:tableStyleId>{284E427A-3D55-4303-BF80-6455036E1DE7}</a:tableStyleId>
              </a:tblPr>
              <a:tblGrid>
                <a:gridCol w="2624924">
                  <a:extLst>
                    <a:ext uri="{9D8B030D-6E8A-4147-A177-3AD203B41FA5}">
                      <a16:colId xmlns:a16="http://schemas.microsoft.com/office/drawing/2014/main" val="20000"/>
                    </a:ext>
                  </a:extLst>
                </a:gridCol>
                <a:gridCol w="2624924">
                  <a:extLst>
                    <a:ext uri="{9D8B030D-6E8A-4147-A177-3AD203B41FA5}">
                      <a16:colId xmlns:a16="http://schemas.microsoft.com/office/drawing/2014/main" val="20001"/>
                    </a:ext>
                  </a:extLst>
                </a:gridCol>
              </a:tblGrid>
              <a:tr h="274320">
                <a:tc>
                  <a:txBody>
                    <a:bodyPr/>
                    <a:lstStyle/>
                    <a:p>
                      <a:r>
                        <a:rPr lang="en-US" sz="1400" dirty="0"/>
                        <a:t>Tower</a:t>
                      </a:r>
                      <a:r>
                        <a:rPr lang="en-US" sz="1400" baseline="0" dirty="0"/>
                        <a:t> owner</a:t>
                      </a:r>
                      <a:endParaRPr lang="en-US" sz="1400" dirty="0"/>
                    </a:p>
                  </a:txBody>
                  <a:tcPr marL="68580" marR="68580" marT="34290" marB="34290"/>
                </a:tc>
                <a:tc>
                  <a:txBody>
                    <a:bodyPr/>
                    <a:lstStyle/>
                    <a:p>
                      <a:r>
                        <a:rPr lang="en-US" sz="1400" dirty="0"/>
                        <a:t>Number of towers</a:t>
                      </a:r>
                    </a:p>
                  </a:txBody>
                  <a:tcPr marL="68580" marR="68580" marT="34290" marB="34290"/>
                </a:tc>
                <a:extLst>
                  <a:ext uri="{0D108BD9-81ED-4DB2-BD59-A6C34878D82A}">
                    <a16:rowId xmlns:a16="http://schemas.microsoft.com/office/drawing/2014/main" val="10000"/>
                  </a:ext>
                </a:extLst>
              </a:tr>
              <a:tr h="274320">
                <a:tc>
                  <a:txBody>
                    <a:bodyPr/>
                    <a:lstStyle/>
                    <a:p>
                      <a:r>
                        <a:rPr lang="en-US" sz="1400" dirty="0"/>
                        <a:t>Crown Castle</a:t>
                      </a:r>
                    </a:p>
                  </a:txBody>
                  <a:tcPr marL="68580" marR="68580" marT="34290" marB="34290"/>
                </a:tc>
                <a:tc>
                  <a:txBody>
                    <a:bodyPr/>
                    <a:lstStyle/>
                    <a:p>
                      <a:r>
                        <a:rPr lang="en-US" sz="1400" dirty="0"/>
                        <a:t>39,739</a:t>
                      </a:r>
                    </a:p>
                  </a:txBody>
                  <a:tcPr marL="68580" marR="68580" marT="34290" marB="34290"/>
                </a:tc>
                <a:extLst>
                  <a:ext uri="{0D108BD9-81ED-4DB2-BD59-A6C34878D82A}">
                    <a16:rowId xmlns:a16="http://schemas.microsoft.com/office/drawing/2014/main" val="10001"/>
                  </a:ext>
                </a:extLst>
              </a:tr>
              <a:tr h="274320">
                <a:tc>
                  <a:txBody>
                    <a:bodyPr/>
                    <a:lstStyle/>
                    <a:p>
                      <a:r>
                        <a:rPr lang="en-US" sz="1400" dirty="0"/>
                        <a:t>American Tower</a:t>
                      </a:r>
                    </a:p>
                  </a:txBody>
                  <a:tcPr marL="68580" marR="68580" marT="34290" marB="34290"/>
                </a:tc>
                <a:tc>
                  <a:txBody>
                    <a:bodyPr/>
                    <a:lstStyle/>
                    <a:p>
                      <a:r>
                        <a:rPr lang="en-US" sz="1400" dirty="0"/>
                        <a:t>40,000</a:t>
                      </a:r>
                      <a:r>
                        <a:rPr lang="en-US" sz="1400" baseline="0" dirty="0"/>
                        <a:t> (with VZW)</a:t>
                      </a:r>
                      <a:endParaRPr lang="en-US" sz="1400" dirty="0"/>
                    </a:p>
                  </a:txBody>
                  <a:tcPr marL="68580" marR="68580" marT="34290" marB="34290"/>
                </a:tc>
                <a:extLst>
                  <a:ext uri="{0D108BD9-81ED-4DB2-BD59-A6C34878D82A}">
                    <a16:rowId xmlns:a16="http://schemas.microsoft.com/office/drawing/2014/main" val="10002"/>
                  </a:ext>
                </a:extLst>
              </a:tr>
              <a:tr h="274320">
                <a:tc>
                  <a:txBody>
                    <a:bodyPr/>
                    <a:lstStyle/>
                    <a:p>
                      <a:r>
                        <a:rPr lang="en-US" sz="1400" dirty="0"/>
                        <a:t>SBA Communications</a:t>
                      </a:r>
                    </a:p>
                  </a:txBody>
                  <a:tcPr marL="68580" marR="68580" marT="34290" marB="34290"/>
                </a:tc>
                <a:tc>
                  <a:txBody>
                    <a:bodyPr/>
                    <a:lstStyle/>
                    <a:p>
                      <a:r>
                        <a:rPr lang="en-US" sz="1400" dirty="0"/>
                        <a:t>15,151</a:t>
                      </a:r>
                    </a:p>
                  </a:txBody>
                  <a:tcPr marL="68580" marR="68580" marT="34290" marB="34290"/>
                </a:tc>
                <a:extLst>
                  <a:ext uri="{0D108BD9-81ED-4DB2-BD59-A6C34878D82A}">
                    <a16:rowId xmlns:a16="http://schemas.microsoft.com/office/drawing/2014/main" val="10003"/>
                  </a:ext>
                </a:extLst>
              </a:tr>
              <a:tr h="274320">
                <a:tc>
                  <a:txBody>
                    <a:bodyPr/>
                    <a:lstStyle/>
                    <a:p>
                      <a:r>
                        <a:rPr lang="en-US" sz="1400" dirty="0"/>
                        <a:t>United Cellular Co.</a:t>
                      </a:r>
                    </a:p>
                  </a:txBody>
                  <a:tcPr marL="68580" marR="68580" marT="34290" marB="34290"/>
                </a:tc>
                <a:tc>
                  <a:txBody>
                    <a:bodyPr/>
                    <a:lstStyle/>
                    <a:p>
                      <a:r>
                        <a:rPr lang="en-US" sz="1400" dirty="0"/>
                        <a:t>4,802</a:t>
                      </a:r>
                    </a:p>
                  </a:txBody>
                  <a:tcPr marL="68580" marR="68580" marT="34290" marB="34290"/>
                </a:tc>
                <a:extLst>
                  <a:ext uri="{0D108BD9-81ED-4DB2-BD59-A6C34878D82A}">
                    <a16:rowId xmlns:a16="http://schemas.microsoft.com/office/drawing/2014/main" val="10004"/>
                  </a:ext>
                </a:extLst>
              </a:tr>
              <a:tr h="274320">
                <a:tc>
                  <a:txBody>
                    <a:bodyPr/>
                    <a:lstStyle/>
                    <a:p>
                      <a:r>
                        <a:rPr lang="en-US" sz="1400" dirty="0"/>
                        <a:t>Verizon</a:t>
                      </a:r>
                      <a:r>
                        <a:rPr lang="en-US" sz="1400" baseline="0" dirty="0"/>
                        <a:t> Wireless</a:t>
                      </a:r>
                      <a:endParaRPr lang="en-US" sz="1400" dirty="0"/>
                    </a:p>
                  </a:txBody>
                  <a:tcPr marL="68580" marR="68580" marT="34290" marB="34290"/>
                </a:tc>
                <a:tc>
                  <a:txBody>
                    <a:bodyPr/>
                    <a:lstStyle/>
                    <a:p>
                      <a:r>
                        <a:rPr lang="en-US" sz="1400" dirty="0"/>
                        <a:t>1,400</a:t>
                      </a:r>
                    </a:p>
                  </a:txBody>
                  <a:tcPr marL="68580" marR="68580" marT="34290" marB="34290"/>
                </a:tc>
                <a:extLst>
                  <a:ext uri="{0D108BD9-81ED-4DB2-BD59-A6C34878D82A}">
                    <a16:rowId xmlns:a16="http://schemas.microsoft.com/office/drawing/2014/main" val="10005"/>
                  </a:ext>
                </a:extLst>
              </a:tr>
              <a:tr h="274320">
                <a:tc>
                  <a:txBody>
                    <a:bodyPr/>
                    <a:lstStyle/>
                    <a:p>
                      <a:r>
                        <a:rPr lang="en-US" sz="1400" dirty="0"/>
                        <a:t>T-Mobile Towers</a:t>
                      </a:r>
                    </a:p>
                  </a:txBody>
                  <a:tcPr marL="68580" marR="68580" marT="34290" marB="34290"/>
                </a:tc>
                <a:tc>
                  <a:txBody>
                    <a:bodyPr/>
                    <a:lstStyle/>
                    <a:p>
                      <a:r>
                        <a:rPr lang="en-US" sz="1400" dirty="0"/>
                        <a:t>1,003</a:t>
                      </a:r>
                    </a:p>
                  </a:txBody>
                  <a:tcPr marL="68580" marR="68580" marT="34290" marB="34290"/>
                </a:tc>
                <a:extLst>
                  <a:ext uri="{0D108BD9-81ED-4DB2-BD59-A6C34878D82A}">
                    <a16:rowId xmlns:a16="http://schemas.microsoft.com/office/drawing/2014/main" val="10006"/>
                  </a:ext>
                </a:extLst>
              </a:tr>
              <a:tr h="274320">
                <a:tc>
                  <a:txBody>
                    <a:bodyPr/>
                    <a:lstStyle/>
                    <a:p>
                      <a:r>
                        <a:rPr lang="en-US" sz="1400" dirty="0"/>
                        <a:t>Time Warner</a:t>
                      </a:r>
                    </a:p>
                  </a:txBody>
                  <a:tcPr marL="68580" marR="68580" marT="34290" marB="34290"/>
                </a:tc>
                <a:tc>
                  <a:txBody>
                    <a:bodyPr/>
                    <a:lstStyle/>
                    <a:p>
                      <a:r>
                        <a:rPr lang="en-US" sz="1400" dirty="0"/>
                        <a:t>950</a:t>
                      </a:r>
                    </a:p>
                  </a:txBody>
                  <a:tcPr marL="68580" marR="68580" marT="34290" marB="34290"/>
                </a:tc>
                <a:extLst>
                  <a:ext uri="{0D108BD9-81ED-4DB2-BD59-A6C34878D82A}">
                    <a16:rowId xmlns:a16="http://schemas.microsoft.com/office/drawing/2014/main" val="10007"/>
                  </a:ext>
                </a:extLst>
              </a:tr>
              <a:tr h="274320">
                <a:tc>
                  <a:txBody>
                    <a:bodyPr/>
                    <a:lstStyle/>
                    <a:p>
                      <a:r>
                        <a:rPr lang="en-US" sz="1400" dirty="0"/>
                        <a:t>Mediacom Communications</a:t>
                      </a:r>
                    </a:p>
                  </a:txBody>
                  <a:tcPr marL="68580" marR="68580" marT="34290" marB="34290"/>
                </a:tc>
                <a:tc>
                  <a:txBody>
                    <a:bodyPr/>
                    <a:lstStyle/>
                    <a:p>
                      <a:r>
                        <a:rPr lang="en-US" sz="1400" dirty="0"/>
                        <a:t>750</a:t>
                      </a:r>
                    </a:p>
                  </a:txBody>
                  <a:tcPr marL="68580" marR="68580" marT="34290" marB="34290"/>
                </a:tc>
                <a:extLst>
                  <a:ext uri="{0D108BD9-81ED-4DB2-BD59-A6C34878D82A}">
                    <a16:rowId xmlns:a16="http://schemas.microsoft.com/office/drawing/2014/main" val="10008"/>
                  </a:ext>
                </a:extLst>
              </a:tr>
              <a:tr h="274320">
                <a:tc>
                  <a:txBody>
                    <a:bodyPr/>
                    <a:lstStyle/>
                    <a:p>
                      <a:r>
                        <a:rPr lang="en-US" sz="1400" dirty="0"/>
                        <a:t>Charter Communications</a:t>
                      </a:r>
                    </a:p>
                  </a:txBody>
                  <a:tcPr marL="68580" marR="68580" marT="34290" marB="34290"/>
                </a:tc>
                <a:tc>
                  <a:txBody>
                    <a:bodyPr/>
                    <a:lstStyle/>
                    <a:p>
                      <a:r>
                        <a:rPr lang="en-US" sz="1400" dirty="0"/>
                        <a:t>650</a:t>
                      </a:r>
                    </a:p>
                  </a:txBody>
                  <a:tcPr marL="68580" marR="68580" marT="34290" marB="34290"/>
                </a:tc>
                <a:extLst>
                  <a:ext uri="{0D108BD9-81ED-4DB2-BD59-A6C34878D82A}">
                    <a16:rowId xmlns:a16="http://schemas.microsoft.com/office/drawing/2014/main" val="10009"/>
                  </a:ext>
                </a:extLst>
              </a:tr>
              <a:tr h="274320">
                <a:tc>
                  <a:txBody>
                    <a:bodyPr/>
                    <a:lstStyle/>
                    <a:p>
                      <a:r>
                        <a:rPr lang="en-US" sz="1400" dirty="0"/>
                        <a:t>Diamond Communications</a:t>
                      </a:r>
                    </a:p>
                  </a:txBody>
                  <a:tcPr marL="68580" marR="68580" marT="34290" marB="34290"/>
                </a:tc>
                <a:tc>
                  <a:txBody>
                    <a:bodyPr/>
                    <a:lstStyle/>
                    <a:p>
                      <a:r>
                        <a:rPr lang="en-US" sz="1400" dirty="0"/>
                        <a:t>637</a:t>
                      </a:r>
                    </a:p>
                  </a:txBody>
                  <a:tcPr marL="68580" marR="68580" marT="34290" marB="34290"/>
                </a:tc>
                <a:extLst>
                  <a:ext uri="{0D108BD9-81ED-4DB2-BD59-A6C34878D82A}">
                    <a16:rowId xmlns:a16="http://schemas.microsoft.com/office/drawing/2014/main" val="10010"/>
                  </a:ext>
                </a:extLst>
              </a:tr>
              <a:tr h="274320">
                <a:tc>
                  <a:txBody>
                    <a:bodyPr/>
                    <a:lstStyle/>
                    <a:p>
                      <a:r>
                        <a:rPr lang="en-US" sz="1400" dirty="0"/>
                        <a:t>Trillion Partners</a:t>
                      </a:r>
                    </a:p>
                  </a:txBody>
                  <a:tcPr marL="68580" marR="68580" marT="34290" marB="34290"/>
                </a:tc>
                <a:tc>
                  <a:txBody>
                    <a:bodyPr/>
                    <a:lstStyle/>
                    <a:p>
                      <a:r>
                        <a:rPr lang="en-US" sz="1400" dirty="0"/>
                        <a:t>635</a:t>
                      </a:r>
                    </a:p>
                  </a:txBody>
                  <a:tcPr marL="68580" marR="68580" marT="34290" marB="34290"/>
                </a:tc>
                <a:extLst>
                  <a:ext uri="{0D108BD9-81ED-4DB2-BD59-A6C34878D82A}">
                    <a16:rowId xmlns:a16="http://schemas.microsoft.com/office/drawing/2014/main" val="10011"/>
                  </a:ext>
                </a:extLst>
              </a:tr>
            </a:tbl>
          </a:graphicData>
        </a:graphic>
      </p:graphicFrame>
      <p:sp>
        <p:nvSpPr>
          <p:cNvPr id="7" name="TextBox 6"/>
          <p:cNvSpPr txBox="1"/>
          <p:nvPr/>
        </p:nvSpPr>
        <p:spPr>
          <a:xfrm>
            <a:off x="6534417" y="5093845"/>
            <a:ext cx="1471493" cy="5078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350" dirty="0"/>
              <a:t>cost/tower: $150k</a:t>
            </a:r>
          </a:p>
          <a:p>
            <a:r>
              <a:rPr lang="en-US" sz="1350" dirty="0"/>
              <a:t>total US: 205k</a:t>
            </a:r>
          </a:p>
        </p:txBody>
      </p:sp>
    </p:spTree>
    <p:extLst>
      <p:ext uri="{BB962C8B-B14F-4D97-AF65-F5344CB8AC3E}">
        <p14:creationId xmlns:p14="http://schemas.microsoft.com/office/powerpoint/2010/main" val="102889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F955-688E-B641-8910-810AE0A5E505}"/>
              </a:ext>
            </a:extLst>
          </p:cNvPr>
          <p:cNvSpPr>
            <a:spLocks noGrp="1"/>
          </p:cNvSpPr>
          <p:nvPr>
            <p:ph type="title"/>
          </p:nvPr>
        </p:nvSpPr>
        <p:spPr/>
        <p:txBody>
          <a:bodyPr/>
          <a:lstStyle/>
          <a:p>
            <a:r>
              <a:rPr lang="en-US" dirty="0"/>
              <a:t>Cell sites by carrier</a:t>
            </a:r>
          </a:p>
        </p:txBody>
      </p:sp>
      <p:sp>
        <p:nvSpPr>
          <p:cNvPr id="3" name="Footer Placeholder 2">
            <a:extLst>
              <a:ext uri="{FF2B5EF4-FFF2-40B4-BE49-F238E27FC236}">
                <a16:creationId xmlns:a16="http://schemas.microsoft.com/office/drawing/2014/main" id="{63A6D40A-3C42-2848-AA3F-EE821F44CA71}"/>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EED5E182-FD98-7647-B221-B81D28DC41EE}"/>
              </a:ext>
            </a:extLst>
          </p:cNvPr>
          <p:cNvSpPr>
            <a:spLocks noGrp="1"/>
          </p:cNvSpPr>
          <p:nvPr>
            <p:ph type="sldNum" sz="quarter" idx="12"/>
          </p:nvPr>
        </p:nvSpPr>
        <p:spPr/>
        <p:txBody>
          <a:bodyPr/>
          <a:lstStyle/>
          <a:p>
            <a:fld id="{6E2D2B3B-882E-40F3-A32F-6DD516915044}" type="slidenum">
              <a:rPr lang="en-US" smtClean="0"/>
              <a:pPr/>
              <a:t>48</a:t>
            </a:fld>
            <a:endParaRPr lang="en-US"/>
          </a:p>
        </p:txBody>
      </p:sp>
      <p:pic>
        <p:nvPicPr>
          <p:cNvPr id="5" name="Picture 4">
            <a:extLst>
              <a:ext uri="{FF2B5EF4-FFF2-40B4-BE49-F238E27FC236}">
                <a16:creationId xmlns:a16="http://schemas.microsoft.com/office/drawing/2014/main" id="{855EC480-A764-884B-84CB-132815EC5D2B}"/>
              </a:ext>
            </a:extLst>
          </p:cNvPr>
          <p:cNvPicPr>
            <a:picLocks noChangeAspect="1"/>
          </p:cNvPicPr>
          <p:nvPr/>
        </p:nvPicPr>
        <p:blipFill>
          <a:blip r:embed="rId2"/>
          <a:stretch>
            <a:fillRect/>
          </a:stretch>
        </p:blipFill>
        <p:spPr>
          <a:xfrm>
            <a:off x="196014" y="2037453"/>
            <a:ext cx="8267061" cy="3986829"/>
          </a:xfrm>
          <a:prstGeom prst="rect">
            <a:avLst/>
          </a:prstGeom>
        </p:spPr>
      </p:pic>
    </p:spTree>
    <p:extLst>
      <p:ext uri="{BB962C8B-B14F-4D97-AF65-F5344CB8AC3E}">
        <p14:creationId xmlns:p14="http://schemas.microsoft.com/office/powerpoint/2010/main" val="57435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BBDA-DF0B-5441-A21D-2F385EFD7393}"/>
              </a:ext>
            </a:extLst>
          </p:cNvPr>
          <p:cNvSpPr>
            <a:spLocks noGrp="1"/>
          </p:cNvSpPr>
          <p:nvPr>
            <p:ph type="title"/>
          </p:nvPr>
        </p:nvSpPr>
        <p:spPr/>
        <p:txBody>
          <a:bodyPr/>
          <a:lstStyle/>
          <a:p>
            <a:r>
              <a:rPr lang="en-US" dirty="0"/>
              <a:t>Spectrum economics trade-off</a:t>
            </a:r>
          </a:p>
        </p:txBody>
      </p:sp>
      <p:sp>
        <p:nvSpPr>
          <p:cNvPr id="3" name="Content Placeholder 2">
            <a:extLst>
              <a:ext uri="{FF2B5EF4-FFF2-40B4-BE49-F238E27FC236}">
                <a16:creationId xmlns:a16="http://schemas.microsoft.com/office/drawing/2014/main" id="{49E3A1A3-4346-004E-9EE8-9FD92C82D67F}"/>
              </a:ext>
            </a:extLst>
          </p:cNvPr>
          <p:cNvSpPr>
            <a:spLocks noGrp="1"/>
          </p:cNvSpPr>
          <p:nvPr>
            <p:ph idx="1"/>
          </p:nvPr>
        </p:nvSpPr>
        <p:spPr/>
        <p:txBody>
          <a:bodyPr/>
          <a:lstStyle/>
          <a:p>
            <a:r>
              <a:rPr lang="en-US" dirty="0"/>
              <a:t>Two choices: buy spectrum or buy towers (access points, …)</a:t>
            </a:r>
          </a:p>
          <a:p>
            <a:r>
              <a:rPr lang="en-US" dirty="0"/>
              <a:t>“Densification”</a:t>
            </a:r>
          </a:p>
          <a:p>
            <a:r>
              <a:rPr lang="en-US" dirty="0"/>
              <a:t>Spectral capacity – b/s/Hz/km</a:t>
            </a:r>
            <a:r>
              <a:rPr lang="en-US" baseline="30000" dirty="0"/>
              <a:t>2</a:t>
            </a:r>
          </a:p>
          <a:p>
            <a:r>
              <a:rPr lang="en-US" dirty="0"/>
              <a:t>Capacity often mostly needed in constrained environments</a:t>
            </a:r>
          </a:p>
          <a:p>
            <a:pPr lvl="1"/>
            <a:r>
              <a:rPr lang="en-US" dirty="0"/>
              <a:t>Home, office</a:t>
            </a:r>
          </a:p>
          <a:p>
            <a:pPr lvl="1"/>
            <a:r>
              <a:rPr lang="en-US" dirty="0"/>
              <a:t>Stadiums</a:t>
            </a:r>
          </a:p>
          <a:p>
            <a:pPr lvl="1"/>
            <a:r>
              <a:rPr lang="en-US" dirty="0"/>
              <a:t>Public transit hubs &amp; airports</a:t>
            </a:r>
          </a:p>
        </p:txBody>
      </p:sp>
      <p:sp>
        <p:nvSpPr>
          <p:cNvPr id="4" name="Footer Placeholder 3">
            <a:extLst>
              <a:ext uri="{FF2B5EF4-FFF2-40B4-BE49-F238E27FC236}">
                <a16:creationId xmlns:a16="http://schemas.microsoft.com/office/drawing/2014/main" id="{B2CEB9F1-D3D1-594C-AA7D-EA6383F7506D}"/>
              </a:ext>
            </a:extLst>
          </p:cNvPr>
          <p:cNvSpPr>
            <a:spLocks noGrp="1"/>
          </p:cNvSpPr>
          <p:nvPr>
            <p:ph type="ftr" sz="quarter" idx="11"/>
          </p:nvPr>
        </p:nvSpPr>
        <p:spPr/>
        <p:txBody>
          <a:bodyPr/>
          <a:lstStyle/>
          <a:p>
            <a:r>
              <a:rPr lang="pt-BR"/>
              <a:t>WifiUS Summer School 2018</a:t>
            </a:r>
            <a:endParaRPr lang="en-US"/>
          </a:p>
        </p:txBody>
      </p:sp>
      <p:sp>
        <p:nvSpPr>
          <p:cNvPr id="5" name="Slide Number Placeholder 4">
            <a:extLst>
              <a:ext uri="{FF2B5EF4-FFF2-40B4-BE49-F238E27FC236}">
                <a16:creationId xmlns:a16="http://schemas.microsoft.com/office/drawing/2014/main" id="{925A1CB9-F9FD-8F45-BFB6-0E070B45F051}"/>
              </a:ext>
            </a:extLst>
          </p:cNvPr>
          <p:cNvSpPr>
            <a:spLocks noGrp="1"/>
          </p:cNvSpPr>
          <p:nvPr>
            <p:ph type="sldNum" sz="quarter" idx="12"/>
          </p:nvPr>
        </p:nvSpPr>
        <p:spPr/>
        <p:txBody>
          <a:bodyPr/>
          <a:lstStyle/>
          <a:p>
            <a:fld id="{6E2D2B3B-882E-40F3-A32F-6DD516915044}" type="slidenum">
              <a:rPr lang="en-US" smtClean="0"/>
              <a:pPr/>
              <a:t>49</a:t>
            </a:fld>
            <a:endParaRPr lang="en-US"/>
          </a:p>
        </p:txBody>
      </p:sp>
    </p:spTree>
    <p:extLst>
      <p:ext uri="{BB962C8B-B14F-4D97-AF65-F5344CB8AC3E}">
        <p14:creationId xmlns:p14="http://schemas.microsoft.com/office/powerpoint/2010/main" val="193597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800">
                <a:solidFill>
                  <a:schemeClr val="tx1"/>
                </a:solidFill>
                <a:latin typeface="Calibri" charset="0"/>
                <a:ea typeface="MS PGothic" charset="0"/>
                <a:cs typeface="MS PGothic" charset="0"/>
              </a:defRPr>
            </a:lvl1pPr>
            <a:lvl2pPr marL="557213" indent="-214313" eaLnBrk="0" hangingPunct="0">
              <a:defRPr sz="1800">
                <a:solidFill>
                  <a:schemeClr val="tx1"/>
                </a:solidFill>
                <a:latin typeface="Calibri" charset="0"/>
                <a:ea typeface="MS PGothic" charset="0"/>
                <a:cs typeface="MS PGothic" charset="0"/>
              </a:defRPr>
            </a:lvl2pPr>
            <a:lvl3pPr marL="857250" indent="-171450" eaLnBrk="0" hangingPunct="0">
              <a:defRPr sz="1800">
                <a:solidFill>
                  <a:schemeClr val="tx1"/>
                </a:solidFill>
                <a:latin typeface="Calibri" charset="0"/>
                <a:ea typeface="MS PGothic" charset="0"/>
                <a:cs typeface="MS PGothic" charset="0"/>
              </a:defRPr>
            </a:lvl3pPr>
            <a:lvl4pPr marL="1200150" indent="-171450" eaLnBrk="0" hangingPunct="0">
              <a:defRPr sz="1800">
                <a:solidFill>
                  <a:schemeClr val="tx1"/>
                </a:solidFill>
                <a:latin typeface="Calibri" charset="0"/>
                <a:ea typeface="MS PGothic" charset="0"/>
                <a:cs typeface="MS PGothic" charset="0"/>
              </a:defRPr>
            </a:lvl4pPr>
            <a:lvl5pPr marL="1543050" indent="-171450" eaLnBrk="0" hangingPunct="0">
              <a:defRPr sz="1800">
                <a:solidFill>
                  <a:schemeClr val="tx1"/>
                </a:solidFill>
                <a:latin typeface="Calibri" charset="0"/>
                <a:ea typeface="MS PGothic" charset="0"/>
                <a:cs typeface="MS PGothic" charset="0"/>
              </a:defRPr>
            </a:lvl5pPr>
            <a:lvl6pPr marL="1885950" indent="-171450" eaLnBrk="0" fontAlgn="base" hangingPunct="0">
              <a:spcBef>
                <a:spcPct val="0"/>
              </a:spcBef>
              <a:spcAft>
                <a:spcPct val="0"/>
              </a:spcAft>
              <a:defRPr sz="1800">
                <a:solidFill>
                  <a:schemeClr val="tx1"/>
                </a:solidFill>
                <a:latin typeface="Calibri" charset="0"/>
                <a:ea typeface="MS PGothic" charset="0"/>
                <a:cs typeface="MS PGothic" charset="0"/>
              </a:defRPr>
            </a:lvl6pPr>
            <a:lvl7pPr marL="2228850" indent="-171450" eaLnBrk="0" fontAlgn="base" hangingPunct="0">
              <a:spcBef>
                <a:spcPct val="0"/>
              </a:spcBef>
              <a:spcAft>
                <a:spcPct val="0"/>
              </a:spcAft>
              <a:defRPr sz="1800">
                <a:solidFill>
                  <a:schemeClr val="tx1"/>
                </a:solidFill>
                <a:latin typeface="Calibri" charset="0"/>
                <a:ea typeface="MS PGothic" charset="0"/>
                <a:cs typeface="MS PGothic" charset="0"/>
              </a:defRPr>
            </a:lvl7pPr>
            <a:lvl8pPr marL="2571750" indent="-171450" eaLnBrk="0" fontAlgn="base" hangingPunct="0">
              <a:spcBef>
                <a:spcPct val="0"/>
              </a:spcBef>
              <a:spcAft>
                <a:spcPct val="0"/>
              </a:spcAft>
              <a:defRPr sz="1800">
                <a:solidFill>
                  <a:schemeClr val="tx1"/>
                </a:solidFill>
                <a:latin typeface="Calibri" charset="0"/>
                <a:ea typeface="MS PGothic" charset="0"/>
                <a:cs typeface="MS PGothic" charset="0"/>
              </a:defRPr>
            </a:lvl8pPr>
            <a:lvl9pPr marL="2914650" indent="-171450" eaLnBrk="0" fontAlgn="base" hangingPunct="0">
              <a:spcBef>
                <a:spcPct val="0"/>
              </a:spcBef>
              <a:spcAft>
                <a:spcPct val="0"/>
              </a:spcAft>
              <a:defRPr sz="1800">
                <a:solidFill>
                  <a:schemeClr val="tx1"/>
                </a:solidFill>
                <a:latin typeface="Calibri" charset="0"/>
                <a:ea typeface="MS PGothic" charset="0"/>
                <a:cs typeface="MS PGothic" charset="0"/>
              </a:defRPr>
            </a:lvl9pPr>
          </a:lstStyle>
          <a:p>
            <a:pPr eaLnBrk="1" hangingPunct="1"/>
            <a:fld id="{F5DA5187-7A20-474F-BAF6-53B9C70BD4AB}" type="slidenum">
              <a:rPr lang="en-US" sz="1050">
                <a:solidFill>
                  <a:srgbClr val="FFFFFF"/>
                </a:solidFill>
              </a:rPr>
              <a:pPr eaLnBrk="1" hangingPunct="1"/>
              <a:t>5</a:t>
            </a:fld>
            <a:endParaRPr lang="en-US" sz="1050">
              <a:solidFill>
                <a:srgbClr val="FFFFFF"/>
              </a:solidFill>
            </a:endParaRPr>
          </a:p>
        </p:txBody>
      </p:sp>
      <p:pic>
        <p:nvPicPr>
          <p:cNvPr id="3789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657351"/>
            <a:ext cx="6858000" cy="4140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198323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B155-BBA1-7C43-8F9B-F20A4FAA9ABA}"/>
              </a:ext>
            </a:extLst>
          </p:cNvPr>
          <p:cNvSpPr>
            <a:spLocks noGrp="1"/>
          </p:cNvSpPr>
          <p:nvPr>
            <p:ph type="title"/>
          </p:nvPr>
        </p:nvSpPr>
        <p:spPr/>
        <p:txBody>
          <a:bodyPr/>
          <a:lstStyle/>
          <a:p>
            <a:r>
              <a:rPr lang="en-US" dirty="0"/>
              <a:t>Spectrum vs. small cells</a:t>
            </a:r>
          </a:p>
        </p:txBody>
      </p:sp>
      <p:sp>
        <p:nvSpPr>
          <p:cNvPr id="3" name="Footer Placeholder 2">
            <a:extLst>
              <a:ext uri="{FF2B5EF4-FFF2-40B4-BE49-F238E27FC236}">
                <a16:creationId xmlns:a16="http://schemas.microsoft.com/office/drawing/2014/main" id="{736FD16E-790D-9443-85F4-CF1E854211F4}"/>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16D610CA-1577-8842-95AC-F70615C8D37D}"/>
              </a:ext>
            </a:extLst>
          </p:cNvPr>
          <p:cNvSpPr>
            <a:spLocks noGrp="1"/>
          </p:cNvSpPr>
          <p:nvPr>
            <p:ph type="sldNum" sz="quarter" idx="12"/>
          </p:nvPr>
        </p:nvSpPr>
        <p:spPr/>
        <p:txBody>
          <a:bodyPr/>
          <a:lstStyle/>
          <a:p>
            <a:fld id="{6E2D2B3B-882E-40F3-A32F-6DD516915044}" type="slidenum">
              <a:rPr lang="en-US" smtClean="0"/>
              <a:pPr/>
              <a:t>50</a:t>
            </a:fld>
            <a:endParaRPr lang="en-US"/>
          </a:p>
        </p:txBody>
      </p:sp>
      <p:pic>
        <p:nvPicPr>
          <p:cNvPr id="5" name="Picture 4">
            <a:extLst>
              <a:ext uri="{FF2B5EF4-FFF2-40B4-BE49-F238E27FC236}">
                <a16:creationId xmlns:a16="http://schemas.microsoft.com/office/drawing/2014/main" id="{1FAB57FE-09BC-B34E-9D2C-6474538A7E2E}"/>
              </a:ext>
            </a:extLst>
          </p:cNvPr>
          <p:cNvPicPr>
            <a:picLocks noChangeAspect="1"/>
          </p:cNvPicPr>
          <p:nvPr/>
        </p:nvPicPr>
        <p:blipFill>
          <a:blip r:embed="rId2"/>
          <a:stretch>
            <a:fillRect/>
          </a:stretch>
        </p:blipFill>
        <p:spPr>
          <a:xfrm>
            <a:off x="715800" y="1737361"/>
            <a:ext cx="8033230" cy="4173967"/>
          </a:xfrm>
          <a:prstGeom prst="rect">
            <a:avLst/>
          </a:prstGeom>
        </p:spPr>
      </p:pic>
    </p:spTree>
    <p:extLst>
      <p:ext uri="{BB962C8B-B14F-4D97-AF65-F5344CB8AC3E}">
        <p14:creationId xmlns:p14="http://schemas.microsoft.com/office/powerpoint/2010/main" val="3004533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C200-EB0F-3A4E-BB01-9272A6A4CAC2}"/>
              </a:ext>
            </a:extLst>
          </p:cNvPr>
          <p:cNvSpPr>
            <a:spLocks noGrp="1"/>
          </p:cNvSpPr>
          <p:nvPr>
            <p:ph type="title"/>
          </p:nvPr>
        </p:nvSpPr>
        <p:spPr/>
        <p:txBody>
          <a:bodyPr/>
          <a:lstStyle/>
          <a:p>
            <a:r>
              <a:rPr lang="en-US" dirty="0"/>
              <a:t>Technology changes value</a:t>
            </a:r>
          </a:p>
        </p:txBody>
      </p:sp>
      <p:sp>
        <p:nvSpPr>
          <p:cNvPr id="3" name="Footer Placeholder 2">
            <a:extLst>
              <a:ext uri="{FF2B5EF4-FFF2-40B4-BE49-F238E27FC236}">
                <a16:creationId xmlns:a16="http://schemas.microsoft.com/office/drawing/2014/main" id="{D03E3657-2D84-2844-B8FF-261A70559043}"/>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170EA8D-42A8-7B46-96B3-BF0FBC542593}"/>
              </a:ext>
            </a:extLst>
          </p:cNvPr>
          <p:cNvSpPr>
            <a:spLocks noGrp="1"/>
          </p:cNvSpPr>
          <p:nvPr>
            <p:ph type="sldNum" sz="quarter" idx="12"/>
          </p:nvPr>
        </p:nvSpPr>
        <p:spPr/>
        <p:txBody>
          <a:bodyPr/>
          <a:lstStyle/>
          <a:p>
            <a:fld id="{6E2D2B3B-882E-40F3-A32F-6DD516915044}" type="slidenum">
              <a:rPr lang="en-US" smtClean="0"/>
              <a:pPr/>
              <a:t>51</a:t>
            </a:fld>
            <a:endParaRPr lang="en-US"/>
          </a:p>
        </p:txBody>
      </p:sp>
      <p:pic>
        <p:nvPicPr>
          <p:cNvPr id="5" name="Picture 4">
            <a:extLst>
              <a:ext uri="{FF2B5EF4-FFF2-40B4-BE49-F238E27FC236}">
                <a16:creationId xmlns:a16="http://schemas.microsoft.com/office/drawing/2014/main" id="{83628940-C3A1-5146-8B4F-2042A7C13F1D}"/>
              </a:ext>
            </a:extLst>
          </p:cNvPr>
          <p:cNvPicPr>
            <a:picLocks noChangeAspect="1"/>
          </p:cNvPicPr>
          <p:nvPr/>
        </p:nvPicPr>
        <p:blipFill>
          <a:blip r:embed="rId2"/>
          <a:stretch>
            <a:fillRect/>
          </a:stretch>
        </p:blipFill>
        <p:spPr>
          <a:xfrm>
            <a:off x="652212" y="2021764"/>
            <a:ext cx="7994172" cy="3755091"/>
          </a:xfrm>
          <a:prstGeom prst="rect">
            <a:avLst/>
          </a:prstGeom>
        </p:spPr>
      </p:pic>
    </p:spTree>
    <p:extLst>
      <p:ext uri="{BB962C8B-B14F-4D97-AF65-F5344CB8AC3E}">
        <p14:creationId xmlns:p14="http://schemas.microsoft.com/office/powerpoint/2010/main" val="797220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DCD3-D39C-E845-A3C8-40BA97CAC4DF}"/>
              </a:ext>
            </a:extLst>
          </p:cNvPr>
          <p:cNvSpPr>
            <a:spLocks noGrp="1"/>
          </p:cNvSpPr>
          <p:nvPr>
            <p:ph type="title"/>
          </p:nvPr>
        </p:nvSpPr>
        <p:spPr/>
        <p:txBody>
          <a:bodyPr/>
          <a:lstStyle/>
          <a:p>
            <a:r>
              <a:rPr lang="en-US" dirty="0"/>
              <a:t>Same spectrum, different capacity</a:t>
            </a:r>
          </a:p>
        </p:txBody>
      </p:sp>
      <p:sp>
        <p:nvSpPr>
          <p:cNvPr id="3" name="Footer Placeholder 2">
            <a:extLst>
              <a:ext uri="{FF2B5EF4-FFF2-40B4-BE49-F238E27FC236}">
                <a16:creationId xmlns:a16="http://schemas.microsoft.com/office/drawing/2014/main" id="{3432F92C-27A6-C94C-BCD6-396216AD33ED}"/>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40A973C4-F2E4-DE45-A586-5DF9252218C0}"/>
              </a:ext>
            </a:extLst>
          </p:cNvPr>
          <p:cNvSpPr>
            <a:spLocks noGrp="1"/>
          </p:cNvSpPr>
          <p:nvPr>
            <p:ph type="sldNum" sz="quarter" idx="12"/>
          </p:nvPr>
        </p:nvSpPr>
        <p:spPr/>
        <p:txBody>
          <a:bodyPr/>
          <a:lstStyle/>
          <a:p>
            <a:fld id="{6E2D2B3B-882E-40F3-A32F-6DD516915044}" type="slidenum">
              <a:rPr lang="en-US" smtClean="0"/>
              <a:pPr/>
              <a:t>52</a:t>
            </a:fld>
            <a:endParaRPr lang="en-US"/>
          </a:p>
        </p:txBody>
      </p:sp>
      <p:pic>
        <p:nvPicPr>
          <p:cNvPr id="5" name="Picture 4">
            <a:extLst>
              <a:ext uri="{FF2B5EF4-FFF2-40B4-BE49-F238E27FC236}">
                <a16:creationId xmlns:a16="http://schemas.microsoft.com/office/drawing/2014/main" id="{CFA5B140-BD3B-A14E-989F-26B26A62308D}"/>
              </a:ext>
            </a:extLst>
          </p:cNvPr>
          <p:cNvPicPr>
            <a:picLocks noChangeAspect="1"/>
          </p:cNvPicPr>
          <p:nvPr/>
        </p:nvPicPr>
        <p:blipFill>
          <a:blip r:embed="rId2"/>
          <a:stretch>
            <a:fillRect/>
          </a:stretch>
        </p:blipFill>
        <p:spPr>
          <a:xfrm>
            <a:off x="935623" y="1901788"/>
            <a:ext cx="7275134" cy="4133252"/>
          </a:xfrm>
          <a:prstGeom prst="rect">
            <a:avLst/>
          </a:prstGeom>
        </p:spPr>
      </p:pic>
    </p:spTree>
    <p:extLst>
      <p:ext uri="{BB962C8B-B14F-4D97-AF65-F5344CB8AC3E}">
        <p14:creationId xmlns:p14="http://schemas.microsoft.com/office/powerpoint/2010/main" val="1403716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 spectrum</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53</a:t>
            </a:fld>
            <a:endParaRPr lang="en-US"/>
          </a:p>
        </p:txBody>
      </p:sp>
    </p:spTree>
    <p:extLst>
      <p:ext uri="{BB962C8B-B14F-4D97-AF65-F5344CB8AC3E}">
        <p14:creationId xmlns:p14="http://schemas.microsoft.com/office/powerpoint/2010/main" val="158712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E161-E11A-0148-877D-C2F13B0D83EB}"/>
              </a:ext>
            </a:extLst>
          </p:cNvPr>
          <p:cNvSpPr>
            <a:spLocks noGrp="1"/>
          </p:cNvSpPr>
          <p:nvPr>
            <p:ph type="title"/>
          </p:nvPr>
        </p:nvSpPr>
        <p:spPr/>
        <p:txBody>
          <a:bodyPr/>
          <a:lstStyle/>
          <a:p>
            <a:r>
              <a:rPr lang="en-US" dirty="0"/>
              <a:t>TV spectrum</a:t>
            </a:r>
          </a:p>
        </p:txBody>
      </p:sp>
      <p:sp>
        <p:nvSpPr>
          <p:cNvPr id="3" name="Content Placeholder 2">
            <a:extLst>
              <a:ext uri="{FF2B5EF4-FFF2-40B4-BE49-F238E27FC236}">
                <a16:creationId xmlns:a16="http://schemas.microsoft.com/office/drawing/2014/main" id="{57B6C5E0-424C-2348-8C07-7D181FA067F9}"/>
              </a:ext>
            </a:extLst>
          </p:cNvPr>
          <p:cNvSpPr>
            <a:spLocks noGrp="1"/>
          </p:cNvSpPr>
          <p:nvPr>
            <p:ph idx="1"/>
          </p:nvPr>
        </p:nvSpPr>
        <p:spPr/>
        <p:txBody>
          <a:bodyPr/>
          <a:lstStyle/>
          <a:p>
            <a:r>
              <a:rPr lang="en-US" dirty="0"/>
              <a:t>VHF (54-88 MHz, 174-216 MHz) + UHF (470-606 MHz)</a:t>
            </a:r>
          </a:p>
          <a:p>
            <a:r>
              <a:rPr lang="en-US" dirty="0"/>
              <a:t>Only about 10% of viewers use over-the-air (OTA) in the US</a:t>
            </a:r>
          </a:p>
          <a:p>
            <a:pPr lvl="1"/>
            <a:r>
              <a:rPr lang="en-US" dirty="0">
                <a:sym typeface="Wingdings" pitchFamily="2" charset="2"/>
              </a:rPr>
              <a:t> could replace with 18 Mb/s stream via broadband</a:t>
            </a:r>
            <a:endParaRPr lang="en-US" dirty="0"/>
          </a:p>
          <a:p>
            <a:r>
              <a:rPr lang="en-US" dirty="0"/>
              <a:t>But broadcasting conveys important rights on cable:</a:t>
            </a:r>
          </a:p>
          <a:p>
            <a:pPr lvl="1"/>
            <a:r>
              <a:rPr lang="en-US" dirty="0"/>
              <a:t>Must carry for small stations &amp; retransmission consent for network stations</a:t>
            </a:r>
          </a:p>
          <a:p>
            <a:pPr lvl="1"/>
            <a:r>
              <a:rPr lang="en-US" dirty="0"/>
              <a:t>Territorial exclusivity (one network station per DMA)</a:t>
            </a:r>
          </a:p>
          <a:p>
            <a:r>
              <a:rPr lang="en-US" dirty="0"/>
              <a:t>ATSC 3.0 will provide IP-over-TV (with Internet backchannel)</a:t>
            </a:r>
          </a:p>
          <a:p>
            <a:r>
              <a:rPr lang="en-US" dirty="0"/>
              <a:t>Limited interest in freeing more spectrum</a:t>
            </a:r>
          </a:p>
        </p:txBody>
      </p:sp>
      <p:sp>
        <p:nvSpPr>
          <p:cNvPr id="4" name="Footer Placeholder 3">
            <a:extLst>
              <a:ext uri="{FF2B5EF4-FFF2-40B4-BE49-F238E27FC236}">
                <a16:creationId xmlns:a16="http://schemas.microsoft.com/office/drawing/2014/main" id="{4026FA68-3F2A-DD42-A077-B828FBFD2CA1}"/>
              </a:ext>
            </a:extLst>
          </p:cNvPr>
          <p:cNvSpPr>
            <a:spLocks noGrp="1"/>
          </p:cNvSpPr>
          <p:nvPr>
            <p:ph type="ftr" sz="quarter" idx="11"/>
          </p:nvPr>
        </p:nvSpPr>
        <p:spPr/>
        <p:txBody>
          <a:bodyPr/>
          <a:lstStyle/>
          <a:p>
            <a:r>
              <a:rPr lang="pt-BR"/>
              <a:t>WifiUS Summer School 2018</a:t>
            </a:r>
            <a:endParaRPr lang="en-US"/>
          </a:p>
        </p:txBody>
      </p:sp>
      <p:sp>
        <p:nvSpPr>
          <p:cNvPr id="5" name="Slide Number Placeholder 4">
            <a:extLst>
              <a:ext uri="{FF2B5EF4-FFF2-40B4-BE49-F238E27FC236}">
                <a16:creationId xmlns:a16="http://schemas.microsoft.com/office/drawing/2014/main" id="{1F0648DF-CDCA-3848-B44C-14D860EB4DB8}"/>
              </a:ext>
            </a:extLst>
          </p:cNvPr>
          <p:cNvSpPr>
            <a:spLocks noGrp="1"/>
          </p:cNvSpPr>
          <p:nvPr>
            <p:ph type="sldNum" sz="quarter" idx="12"/>
          </p:nvPr>
        </p:nvSpPr>
        <p:spPr/>
        <p:txBody>
          <a:bodyPr/>
          <a:lstStyle/>
          <a:p>
            <a:fld id="{6E2D2B3B-882E-40F3-A32F-6DD516915044}" type="slidenum">
              <a:rPr lang="en-US" smtClean="0"/>
              <a:pPr/>
              <a:t>54</a:t>
            </a:fld>
            <a:endParaRPr lang="en-US"/>
          </a:p>
        </p:txBody>
      </p:sp>
    </p:spTree>
    <p:extLst>
      <p:ext uri="{BB962C8B-B14F-4D97-AF65-F5344CB8AC3E}">
        <p14:creationId xmlns:p14="http://schemas.microsoft.com/office/powerpoint/2010/main" val="1802414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 white spaces (US)</a:t>
            </a:r>
          </a:p>
        </p:txBody>
      </p:sp>
      <p:sp>
        <p:nvSpPr>
          <p:cNvPr id="3" name="Content Placeholder 2"/>
          <p:cNvSpPr>
            <a:spLocks noGrp="1"/>
          </p:cNvSpPr>
          <p:nvPr>
            <p:ph idx="1"/>
          </p:nvPr>
        </p:nvSpPr>
        <p:spPr/>
        <p:txBody>
          <a:bodyPr/>
          <a:lstStyle/>
          <a:p>
            <a:r>
              <a:rPr lang="en-US" dirty="0"/>
              <a:t>First large-scale spectrum database</a:t>
            </a:r>
          </a:p>
          <a:p>
            <a:r>
              <a:rPr lang="en-US" dirty="0"/>
              <a:t>But limited use in the US</a:t>
            </a:r>
          </a:p>
          <a:p>
            <a:pPr lvl="1"/>
            <a:r>
              <a:rPr lang="en-US" dirty="0"/>
              <a:t>number of channels</a:t>
            </a:r>
          </a:p>
          <a:p>
            <a:pPr lvl="1"/>
            <a:r>
              <a:rPr lang="en-US" dirty="0"/>
              <a:t>power levels</a:t>
            </a:r>
          </a:p>
          <a:p>
            <a:pPr lvl="1"/>
            <a:r>
              <a:rPr lang="en-US" dirty="0"/>
              <a:t>equipment</a:t>
            </a:r>
          </a:p>
          <a:p>
            <a:pPr lvl="1"/>
            <a:r>
              <a:rPr lang="en-US" dirty="0"/>
              <a:t>available mostly in rural areas, not urban</a:t>
            </a:r>
          </a:p>
          <a:p>
            <a:pPr lvl="1"/>
            <a:r>
              <a:rPr lang="en-US" dirty="0"/>
              <a:t>change after incentive auction</a:t>
            </a:r>
          </a:p>
        </p:txBody>
      </p:sp>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pic>
        <p:nvPicPr>
          <p:cNvPr id="5" name="Picture 4"/>
          <p:cNvPicPr>
            <a:picLocks noChangeAspect="1"/>
          </p:cNvPicPr>
          <p:nvPr/>
        </p:nvPicPr>
        <p:blipFill>
          <a:blip r:embed="rId2"/>
          <a:stretch>
            <a:fillRect/>
          </a:stretch>
        </p:blipFill>
        <p:spPr>
          <a:xfrm>
            <a:off x="5669796" y="2764834"/>
            <a:ext cx="2178844" cy="707231"/>
          </a:xfrm>
          <a:prstGeom prst="rect">
            <a:avLst/>
          </a:prstGeom>
        </p:spPr>
      </p:pic>
      <p:pic>
        <p:nvPicPr>
          <p:cNvPr id="6" name="Picture 5"/>
          <p:cNvPicPr>
            <a:picLocks noChangeAspect="1"/>
          </p:cNvPicPr>
          <p:nvPr/>
        </p:nvPicPr>
        <p:blipFill>
          <a:blip r:embed="rId3"/>
          <a:stretch>
            <a:fillRect/>
          </a:stretch>
        </p:blipFill>
        <p:spPr>
          <a:xfrm>
            <a:off x="5669796" y="3957351"/>
            <a:ext cx="2228850" cy="1507331"/>
          </a:xfrm>
          <a:prstGeom prst="rect">
            <a:avLst/>
          </a:prstGeom>
        </p:spPr>
      </p:pic>
      <p:sp>
        <p:nvSpPr>
          <p:cNvPr id="7" name="TextBox 6"/>
          <p:cNvSpPr txBox="1"/>
          <p:nvPr/>
        </p:nvSpPr>
        <p:spPr>
          <a:xfrm>
            <a:off x="5669796" y="2563562"/>
            <a:ext cx="720069" cy="248209"/>
          </a:xfrm>
          <a:prstGeom prst="rect">
            <a:avLst/>
          </a:prstGeom>
          <a:noFill/>
        </p:spPr>
        <p:txBody>
          <a:bodyPr wrap="none" rtlCol="0">
            <a:spAutoFit/>
          </a:bodyPr>
          <a:lstStyle/>
          <a:p>
            <a:r>
              <a:rPr lang="en-US" sz="1013"/>
              <a:t>Leonia, NJ</a:t>
            </a:r>
          </a:p>
        </p:txBody>
      </p:sp>
      <p:sp>
        <p:nvSpPr>
          <p:cNvPr id="8" name="TextBox 7"/>
          <p:cNvSpPr txBox="1"/>
          <p:nvPr/>
        </p:nvSpPr>
        <p:spPr>
          <a:xfrm>
            <a:off x="5588042" y="3683315"/>
            <a:ext cx="883575" cy="248209"/>
          </a:xfrm>
          <a:prstGeom prst="rect">
            <a:avLst/>
          </a:prstGeom>
          <a:noFill/>
        </p:spPr>
        <p:txBody>
          <a:bodyPr wrap="none" rtlCol="0">
            <a:spAutoFit/>
          </a:bodyPr>
          <a:lstStyle/>
          <a:p>
            <a:r>
              <a:rPr lang="en-US" sz="1013" dirty="0"/>
              <a:t>Amherst, MA</a:t>
            </a:r>
          </a:p>
        </p:txBody>
      </p:sp>
      <p:pic>
        <p:nvPicPr>
          <p:cNvPr id="9" name="Picture 8"/>
          <p:cNvPicPr>
            <a:picLocks noChangeAspect="1"/>
          </p:cNvPicPr>
          <p:nvPr/>
        </p:nvPicPr>
        <p:blipFill>
          <a:blip r:embed="rId4"/>
          <a:stretch>
            <a:fillRect/>
          </a:stretch>
        </p:blipFill>
        <p:spPr>
          <a:xfrm>
            <a:off x="1515884" y="4437784"/>
            <a:ext cx="2135981" cy="1285875"/>
          </a:xfrm>
          <a:prstGeom prst="rect">
            <a:avLst/>
          </a:prstGeom>
        </p:spPr>
      </p:pic>
      <p:sp>
        <p:nvSpPr>
          <p:cNvPr id="10" name="Footer Placeholder 9"/>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1564635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Broadcast Incentive Auction: From Idea to Law</a:t>
            </a:r>
          </a:p>
        </p:txBody>
      </p:sp>
      <p:sp>
        <p:nvSpPr>
          <p:cNvPr id="14339" name="Rectangle 5"/>
          <p:cNvSpPr>
            <a:spLocks noChangeArrowheads="1"/>
          </p:cNvSpPr>
          <p:nvPr/>
        </p:nvSpPr>
        <p:spPr bwMode="auto">
          <a:xfrm>
            <a:off x="2590800" y="2061153"/>
            <a:ext cx="6553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spcBef>
                <a:spcPct val="20000"/>
              </a:spcBef>
            </a:pPr>
            <a:r>
              <a:rPr lang="en-US" altLang="en-US" sz="1400" dirty="0">
                <a:latin typeface="Helvetica Neue LT Std 55 Roman" charset="0"/>
                <a:sym typeface="Garamond" charset="0"/>
              </a:rPr>
              <a:t>“Congress should consider expressly expanding the FCC’s authority to enable it to conduct incentive auctions in which incumbent licensees may relinquish rights in spectrum assignments to other parties or to the FCC.”</a:t>
            </a:r>
          </a:p>
        </p:txBody>
      </p:sp>
      <p:sp>
        <p:nvSpPr>
          <p:cNvPr id="14340" name="Rectangle 12"/>
          <p:cNvSpPr>
            <a:spLocks noChangeArrowheads="1"/>
          </p:cNvSpPr>
          <p:nvPr/>
        </p:nvSpPr>
        <p:spPr bwMode="auto">
          <a:xfrm>
            <a:off x="2590800" y="2986666"/>
            <a:ext cx="6477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spcBef>
                <a:spcPct val="20000"/>
              </a:spcBef>
            </a:pPr>
            <a:r>
              <a:rPr lang="en-US" altLang="en-US" sz="1400">
                <a:latin typeface="Helvetica Neue LT Std 55 Roman" charset="0"/>
                <a:sym typeface="Garamond" charset="0"/>
              </a:rPr>
              <a:t>“</a:t>
            </a:r>
            <a:r>
              <a:rPr lang="en-US" altLang="en-US" sz="1400">
                <a:latin typeface="Helvetica Neue LT Std 55 Roman" charset="0"/>
              </a:rPr>
              <a:t>As recommended in the FCC’s National Broadband Plan, legislation is needed to allow the FCC to conduct “voluntary incentive auctions” that enable current spectrum holders to realize a portion of auction revenues if they choose to participate</a:t>
            </a:r>
            <a:r>
              <a:rPr lang="en-US" altLang="en-US" sz="1400">
                <a:latin typeface="Helvetica Neue LT Std 55 Roman" charset="0"/>
                <a:sym typeface="Garamond" charset="0"/>
              </a:rPr>
              <a:t>.”</a:t>
            </a:r>
          </a:p>
        </p:txBody>
      </p:sp>
      <p:sp>
        <p:nvSpPr>
          <p:cNvPr id="14341" name="Rectangle 15"/>
          <p:cNvSpPr>
            <a:spLocks noChangeArrowheads="1"/>
          </p:cNvSpPr>
          <p:nvPr/>
        </p:nvSpPr>
        <p:spPr bwMode="auto">
          <a:xfrm>
            <a:off x="2590800" y="3929641"/>
            <a:ext cx="6477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spcBef>
                <a:spcPct val="20000"/>
              </a:spcBef>
            </a:pPr>
            <a:r>
              <a:rPr lang="en-US" altLang="en-US" sz="1400">
                <a:latin typeface="Helvetica Neue LT Std 55 Roman" charset="0"/>
                <a:sym typeface="Garamond" charset="0"/>
              </a:rPr>
              <a:t>“…the Commission may encourage a licensee to relinquish voluntarily some or all of its licensed spectrum usage rights in order to permit the assignment of new initial licenses subject to flexible-use service rules by sharing with such licensee a portion…of the proceeds…from the use of a competitive bidding system...”</a:t>
            </a:r>
          </a:p>
        </p:txBody>
      </p:sp>
      <p:sp>
        <p:nvSpPr>
          <p:cNvPr id="10" name="Rectangle 9"/>
          <p:cNvSpPr/>
          <p:nvPr/>
        </p:nvSpPr>
        <p:spPr>
          <a:xfrm>
            <a:off x="304800" y="2061153"/>
            <a:ext cx="2057400" cy="803275"/>
          </a:xfrm>
          <a:prstGeom prst="rect">
            <a:avLst/>
          </a:prstGeom>
          <a:solidFill>
            <a:schemeClr val="accent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a:solidFill>
                  <a:srgbClr val="FFFFFF"/>
                </a:solidFill>
                <a:latin typeface="Helvetica Neue LT Std 55 Roman" charset="0"/>
                <a:ea typeface="MS PGothic" pitchFamily="34" charset="-128"/>
              </a:rPr>
              <a:t>National Broadband Plan (Mar. 2010)</a:t>
            </a:r>
          </a:p>
        </p:txBody>
      </p:sp>
      <p:sp>
        <p:nvSpPr>
          <p:cNvPr id="11" name="Rectangle 10"/>
          <p:cNvSpPr/>
          <p:nvPr/>
        </p:nvSpPr>
        <p:spPr>
          <a:xfrm>
            <a:off x="304800" y="2981903"/>
            <a:ext cx="2057400" cy="987425"/>
          </a:xfrm>
          <a:prstGeom prst="rect">
            <a:avLst/>
          </a:prstGeom>
          <a:solidFill>
            <a:schemeClr val="accent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a:solidFill>
                  <a:srgbClr val="FFFFFF"/>
                </a:solidFill>
                <a:latin typeface="Helvetica Neue LT Std 55 Roman" charset="0"/>
                <a:ea typeface="MS PGothic" pitchFamily="34" charset="-128"/>
              </a:rPr>
              <a:t>President’s Nat’l Wireless Initiative (Feb. 2011)</a:t>
            </a:r>
          </a:p>
        </p:txBody>
      </p:sp>
      <p:sp>
        <p:nvSpPr>
          <p:cNvPr id="12" name="Rectangle 11"/>
          <p:cNvSpPr/>
          <p:nvPr/>
        </p:nvSpPr>
        <p:spPr>
          <a:xfrm>
            <a:off x="304800" y="4082041"/>
            <a:ext cx="2057400" cy="954087"/>
          </a:xfrm>
          <a:prstGeom prst="rect">
            <a:avLst/>
          </a:prstGeom>
          <a:solidFill>
            <a:schemeClr val="accent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a:solidFill>
                  <a:srgbClr val="FFFFFF"/>
                </a:solidFill>
                <a:latin typeface="Helvetica Neue LT Std 55 Roman" charset="0"/>
                <a:ea typeface="MS PGothic" pitchFamily="34" charset="-128"/>
              </a:rPr>
              <a:t>Spectrum Act </a:t>
            </a:r>
          </a:p>
          <a:p>
            <a:pPr algn="ctr">
              <a:defRPr/>
            </a:pPr>
            <a:r>
              <a:rPr lang="en-US" sz="1600">
                <a:solidFill>
                  <a:srgbClr val="FFFFFF"/>
                </a:solidFill>
                <a:latin typeface="Helvetica Neue LT Std 55 Roman" charset="0"/>
                <a:ea typeface="MS PGothic" pitchFamily="34" charset="-128"/>
              </a:rPr>
              <a:t>(Feb. 2012)</a:t>
            </a:r>
          </a:p>
        </p:txBody>
      </p:sp>
      <p:sp>
        <p:nvSpPr>
          <p:cNvPr id="2" name="Rectangle 11"/>
          <p:cNvSpPr/>
          <p:nvPr/>
        </p:nvSpPr>
        <p:spPr>
          <a:xfrm>
            <a:off x="304800" y="5148841"/>
            <a:ext cx="2057400" cy="954087"/>
          </a:xfrm>
          <a:prstGeom prst="rect">
            <a:avLst/>
          </a:prstGeom>
          <a:solidFill>
            <a:schemeClr val="accent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a:solidFill>
                  <a:srgbClr val="FFFFFF"/>
                </a:solidFill>
                <a:latin typeface="Helvetica Neue LT Std 55 Roman" charset="0"/>
                <a:ea typeface="MS PGothic" pitchFamily="34" charset="-128"/>
              </a:rPr>
              <a:t>Notice of Proposed Rulemaking </a:t>
            </a:r>
          </a:p>
          <a:p>
            <a:pPr algn="ctr">
              <a:defRPr/>
            </a:pPr>
            <a:r>
              <a:rPr lang="en-US" sz="1600">
                <a:solidFill>
                  <a:srgbClr val="FFFFFF"/>
                </a:solidFill>
                <a:latin typeface="Helvetica Neue LT Std 55 Roman" charset="0"/>
                <a:ea typeface="MS PGothic" pitchFamily="34" charset="-128"/>
              </a:rPr>
              <a:t>(Oct. 2012)</a:t>
            </a:r>
          </a:p>
        </p:txBody>
      </p:sp>
      <p:sp>
        <p:nvSpPr>
          <p:cNvPr id="14346" name="Rectangle 15"/>
          <p:cNvSpPr>
            <a:spLocks noChangeArrowheads="1"/>
          </p:cNvSpPr>
          <p:nvPr/>
        </p:nvSpPr>
        <p:spPr bwMode="auto">
          <a:xfrm>
            <a:off x="2590800" y="5099628"/>
            <a:ext cx="6477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spcBef>
                <a:spcPct val="20000"/>
              </a:spcBef>
            </a:pPr>
            <a:r>
              <a:rPr lang="en-US" altLang="en-US" sz="1400" dirty="0">
                <a:latin typeface="Helvetica Neue LT Std 55 Roman" charset="0"/>
                <a:sym typeface="Garamond" charset="0"/>
              </a:rPr>
              <a:t>“The FCC issued a Notice of Proposed Rulemaking on October 2, 2012, which launches the process which will leverage the collective expertise of the leading authorities in telecommunications, computer science, engineering, economics and law, as well as members of the public at large, to craft the best possible incentive auction.”</a:t>
            </a:r>
          </a:p>
        </p:txBody>
      </p:sp>
      <p:sp>
        <p:nvSpPr>
          <p:cNvPr id="3" name="Footer Placeholder 2">
            <a:extLst>
              <a:ext uri="{FF2B5EF4-FFF2-40B4-BE49-F238E27FC236}">
                <a16:creationId xmlns:a16="http://schemas.microsoft.com/office/drawing/2014/main" id="{A5897D6E-EE61-2C42-97B8-2A19C56E1601}"/>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12ACF88B-8A90-2942-BD5F-E47B5F3E314E}"/>
              </a:ext>
            </a:extLst>
          </p:cNvPr>
          <p:cNvSpPr>
            <a:spLocks noGrp="1"/>
          </p:cNvSpPr>
          <p:nvPr>
            <p:ph type="sldNum" sz="quarter" idx="12"/>
          </p:nvPr>
        </p:nvSpPr>
        <p:spPr/>
        <p:txBody>
          <a:bodyPr/>
          <a:lstStyle/>
          <a:p>
            <a:fld id="{6E2D2B3B-882E-40F3-A32F-6DD516915044}" type="slidenum">
              <a:rPr lang="en-US" smtClean="0"/>
              <a:pPr/>
              <a:t>56</a:t>
            </a:fld>
            <a:endParaRPr lang="en-US"/>
          </a:p>
        </p:txBody>
      </p:sp>
    </p:spTree>
    <p:extLst>
      <p:ext uri="{BB962C8B-B14F-4D97-AF65-F5344CB8AC3E}">
        <p14:creationId xmlns:p14="http://schemas.microsoft.com/office/powerpoint/2010/main" val="4335333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 incentive auction</a:t>
            </a:r>
          </a:p>
        </p:txBody>
      </p:sp>
      <p:sp>
        <p:nvSpPr>
          <p:cNvPr id="38" name="Slide Number Placeholder 37"/>
          <p:cNvSpPr>
            <a:spLocks noGrp="1"/>
          </p:cNvSpPr>
          <p:nvPr>
            <p:ph type="sldNum" sz="quarter" idx="12"/>
          </p:nvPr>
        </p:nvSpPr>
        <p:spPr/>
        <p:txBody>
          <a:bodyPr/>
          <a:lstStyle/>
          <a:p>
            <a:fld id="{6D22F896-40B5-4ADD-8801-0D06FADFA095}" type="slidenum">
              <a:rPr lang="en-US" smtClean="0"/>
              <a:t>57</a:t>
            </a:fld>
            <a:endParaRPr lang="en-US" dirty="0"/>
          </a:p>
        </p:txBody>
      </p:sp>
      <p:sp>
        <p:nvSpPr>
          <p:cNvPr id="3" name="Alternate Process 2"/>
          <p:cNvSpPr/>
          <p:nvPr/>
        </p:nvSpPr>
        <p:spPr>
          <a:xfrm>
            <a:off x="150008" y="2786062"/>
            <a:ext cx="1157288" cy="985838"/>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initial</a:t>
            </a:r>
          </a:p>
          <a:p>
            <a:pPr algn="ctr"/>
            <a:r>
              <a:rPr lang="en-US" sz="1350" dirty="0"/>
              <a:t>clearing goal</a:t>
            </a:r>
          </a:p>
        </p:txBody>
      </p:sp>
      <p:sp>
        <p:nvSpPr>
          <p:cNvPr id="4" name="Alternate Process 3"/>
          <p:cNvSpPr/>
          <p:nvPr/>
        </p:nvSpPr>
        <p:spPr>
          <a:xfrm>
            <a:off x="1775212" y="2786062"/>
            <a:ext cx="1157288" cy="985838"/>
          </a:xfrm>
          <a:prstGeom prst="flowChartAlternate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0000"/>
                </a:solidFill>
              </a:rPr>
              <a:t>reverse</a:t>
            </a:r>
          </a:p>
          <a:p>
            <a:pPr algn="ctr"/>
            <a:r>
              <a:rPr lang="en-US" sz="1350" dirty="0">
                <a:solidFill>
                  <a:srgbClr val="FF0000"/>
                </a:solidFill>
              </a:rPr>
              <a:t>auction</a:t>
            </a:r>
          </a:p>
          <a:p>
            <a:pPr algn="ctr"/>
            <a:r>
              <a:rPr lang="en-US" sz="1350" dirty="0">
                <a:solidFill>
                  <a:srgbClr val="FF0000"/>
                </a:solidFill>
              </a:rPr>
              <a:t>(TV stations)</a:t>
            </a:r>
          </a:p>
        </p:txBody>
      </p:sp>
      <p:sp>
        <p:nvSpPr>
          <p:cNvPr id="5" name="Alternate Process 4"/>
          <p:cNvSpPr/>
          <p:nvPr/>
        </p:nvSpPr>
        <p:spPr>
          <a:xfrm>
            <a:off x="3539718" y="2786062"/>
            <a:ext cx="1157288" cy="985838"/>
          </a:xfrm>
          <a:prstGeom prst="flowChartAlternate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forward</a:t>
            </a:r>
          </a:p>
          <a:p>
            <a:pPr algn="ctr"/>
            <a:r>
              <a:rPr lang="en-US" sz="1350" dirty="0"/>
              <a:t>auction</a:t>
            </a:r>
          </a:p>
          <a:p>
            <a:pPr algn="ctr"/>
            <a:r>
              <a:rPr lang="en-US" sz="1350" dirty="0"/>
              <a:t>(carriers)</a:t>
            </a:r>
          </a:p>
        </p:txBody>
      </p:sp>
      <p:sp>
        <p:nvSpPr>
          <p:cNvPr id="6" name="Decision 5"/>
          <p:cNvSpPr/>
          <p:nvPr/>
        </p:nvSpPr>
        <p:spPr>
          <a:xfrm>
            <a:off x="5174447" y="2453879"/>
            <a:ext cx="2090747" cy="1650206"/>
          </a:xfrm>
          <a:prstGeom prst="flowChartDecision">
            <a:avLst/>
          </a:prstGeom>
          <a:solidFill>
            <a:srgbClr val="FE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2">
                    <a:lumMod val="50000"/>
                  </a:schemeClr>
                </a:solidFill>
              </a:rPr>
              <a:t>TV station participated &amp; got bid?</a:t>
            </a:r>
          </a:p>
        </p:txBody>
      </p:sp>
      <p:sp>
        <p:nvSpPr>
          <p:cNvPr id="7" name="Alternate Process 6"/>
          <p:cNvSpPr/>
          <p:nvPr/>
        </p:nvSpPr>
        <p:spPr>
          <a:xfrm>
            <a:off x="7125891" y="1632347"/>
            <a:ext cx="1768078" cy="98583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mj-lt"/>
              <a:buAutoNum type="arabicPeriod"/>
            </a:pPr>
            <a:r>
              <a:rPr lang="en-US" sz="1350" dirty="0"/>
              <a:t>go off-air (6 MHz)</a:t>
            </a:r>
          </a:p>
          <a:p>
            <a:pPr marL="257175" indent="-257175">
              <a:buFont typeface="+mj-lt"/>
              <a:buAutoNum type="arabicPeriod"/>
            </a:pPr>
            <a:r>
              <a:rPr lang="en-US" sz="1350" dirty="0"/>
              <a:t>multiplex (share)</a:t>
            </a:r>
          </a:p>
          <a:p>
            <a:pPr marL="257175" indent="-257175">
              <a:buFont typeface="+mj-lt"/>
              <a:buAutoNum type="arabicPeriod"/>
            </a:pPr>
            <a:r>
              <a:rPr lang="en-US" sz="1350" dirty="0"/>
              <a:t>VHF</a:t>
            </a:r>
          </a:p>
        </p:txBody>
      </p:sp>
      <p:sp>
        <p:nvSpPr>
          <p:cNvPr id="8" name="Alternate Process 7"/>
          <p:cNvSpPr/>
          <p:nvPr/>
        </p:nvSpPr>
        <p:spPr>
          <a:xfrm>
            <a:off x="7125891" y="4125519"/>
            <a:ext cx="1721570" cy="985838"/>
          </a:xfrm>
          <a:prstGeom prst="flowChartAlternateProces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repack</a:t>
            </a:r>
          </a:p>
          <a:p>
            <a:pPr algn="ctr"/>
            <a:r>
              <a:rPr lang="en-US" sz="1350" dirty="0"/>
              <a:t>(39 months)</a:t>
            </a:r>
          </a:p>
        </p:txBody>
      </p:sp>
      <p:cxnSp>
        <p:nvCxnSpPr>
          <p:cNvPr id="10" name="Elbow Connector 9"/>
          <p:cNvCxnSpPr/>
          <p:nvPr/>
        </p:nvCxnSpPr>
        <p:spPr>
          <a:xfrm rot="5400000">
            <a:off x="3251887" y="2894410"/>
            <a:ext cx="9525" cy="1764506"/>
          </a:xfrm>
          <a:prstGeom prst="bentConnector3">
            <a:avLst>
              <a:gd name="adj1" fmla="val 3825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36736" y="4190322"/>
            <a:ext cx="1603259" cy="715581"/>
          </a:xfrm>
          <a:prstGeom prst="rect">
            <a:avLst/>
          </a:prstGeom>
          <a:noFill/>
        </p:spPr>
        <p:txBody>
          <a:bodyPr wrap="none" rtlCol="0">
            <a:spAutoFit/>
          </a:bodyPr>
          <a:lstStyle/>
          <a:p>
            <a:r>
              <a:rPr lang="en-US" sz="1350" dirty="0"/>
              <a:t>forward bids</a:t>
            </a:r>
          </a:p>
          <a:p>
            <a:r>
              <a:rPr lang="en-US" sz="1350" dirty="0"/>
              <a:t>insufficient </a:t>
            </a:r>
            <a:r>
              <a:rPr lang="en-US" sz="1350" dirty="0">
                <a:sym typeface="Wingdings"/>
              </a:rPr>
              <a:t></a:t>
            </a:r>
          </a:p>
          <a:p>
            <a:r>
              <a:rPr lang="en-US" sz="1350" dirty="0">
                <a:sym typeface="Wingdings"/>
              </a:rPr>
              <a:t>reduce clearing goal</a:t>
            </a:r>
            <a:endParaRPr lang="en-US" sz="1350" dirty="0"/>
          </a:p>
        </p:txBody>
      </p:sp>
      <p:cxnSp>
        <p:nvCxnSpPr>
          <p:cNvPr id="15" name="Straight Arrow Connector 14"/>
          <p:cNvCxnSpPr/>
          <p:nvPr/>
        </p:nvCxnSpPr>
        <p:spPr>
          <a:xfrm>
            <a:off x="1307296" y="3278981"/>
            <a:ext cx="4679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932499" y="3278981"/>
            <a:ext cx="641447"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97006" y="3278981"/>
            <a:ext cx="4679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6" idx="0"/>
            <a:endCxn id="7" idx="1"/>
          </p:cNvCxnSpPr>
          <p:nvPr/>
        </p:nvCxnSpPr>
        <p:spPr>
          <a:xfrm rot="5400000" flipH="1" flipV="1">
            <a:off x="6508549" y="1836537"/>
            <a:ext cx="328613" cy="90607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p:cNvCxnSpPr>
          <p:nvPr/>
        </p:nvCxnSpPr>
        <p:spPr>
          <a:xfrm rot="16200000" flipH="1">
            <a:off x="6394249" y="3929656"/>
            <a:ext cx="557214" cy="90607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9081" y="3771900"/>
            <a:ext cx="987835" cy="507831"/>
          </a:xfrm>
          <a:prstGeom prst="rect">
            <a:avLst/>
          </a:prstGeom>
          <a:noFill/>
        </p:spPr>
        <p:txBody>
          <a:bodyPr wrap="none" rtlCol="0">
            <a:spAutoFit/>
          </a:bodyPr>
          <a:lstStyle/>
          <a:p>
            <a:r>
              <a:rPr lang="en-US" sz="1350" dirty="0"/>
              <a:t>144 MHz</a:t>
            </a:r>
          </a:p>
          <a:p>
            <a:r>
              <a:rPr lang="en-US" sz="1350" dirty="0"/>
              <a:t>(May 2016)</a:t>
            </a:r>
          </a:p>
        </p:txBody>
      </p:sp>
      <p:sp>
        <p:nvSpPr>
          <p:cNvPr id="27" name="TextBox 26"/>
          <p:cNvSpPr txBox="1"/>
          <p:nvPr/>
        </p:nvSpPr>
        <p:spPr>
          <a:xfrm>
            <a:off x="982852" y="2156320"/>
            <a:ext cx="2614755" cy="507831"/>
          </a:xfrm>
          <a:prstGeom prst="rect">
            <a:avLst/>
          </a:prstGeom>
          <a:noFill/>
        </p:spPr>
        <p:txBody>
          <a:bodyPr wrap="none" rtlCol="0">
            <a:spAutoFit/>
          </a:bodyPr>
          <a:lstStyle/>
          <a:p>
            <a:r>
              <a:rPr lang="en-US" sz="1350" dirty="0"/>
              <a:t>descending clock auction</a:t>
            </a:r>
          </a:p>
          <a:p>
            <a:r>
              <a:rPr lang="en-US" sz="1350" dirty="0">
                <a:sym typeface="Wingdings"/>
              </a:rPr>
              <a:t> reduce until clearing target met</a:t>
            </a:r>
            <a:endParaRPr lang="en-US" sz="1350" dirty="0"/>
          </a:p>
        </p:txBody>
      </p:sp>
      <p:sp>
        <p:nvSpPr>
          <p:cNvPr id="9" name="Footer Placeholder 8"/>
          <p:cNvSpPr>
            <a:spLocks noGrp="1"/>
          </p:cNvSpPr>
          <p:nvPr>
            <p:ph type="ftr" sz="quarter" idx="11"/>
          </p:nvPr>
        </p:nvSpPr>
        <p:spPr/>
        <p:txBody>
          <a:bodyPr/>
          <a:lstStyle/>
          <a:p>
            <a:r>
              <a:rPr lang="pt-BR"/>
              <a:t>WifiUS Summer School 2018</a:t>
            </a:r>
            <a:endParaRPr lang="en-US"/>
          </a:p>
        </p:txBody>
      </p:sp>
      <p:sp>
        <p:nvSpPr>
          <p:cNvPr id="12" name="TextBox 11"/>
          <p:cNvSpPr txBox="1"/>
          <p:nvPr/>
        </p:nvSpPr>
        <p:spPr>
          <a:xfrm>
            <a:off x="7247362" y="2592424"/>
            <a:ext cx="1478627" cy="369332"/>
          </a:xfrm>
          <a:prstGeom prst="rect">
            <a:avLst/>
          </a:prstGeom>
          <a:noFill/>
        </p:spPr>
        <p:txBody>
          <a:bodyPr wrap="square" rtlCol="0">
            <a:spAutoFit/>
          </a:bodyPr>
          <a:lstStyle/>
          <a:p>
            <a:r>
              <a:rPr lang="en-US"/>
              <a:t>April 2017 </a:t>
            </a:r>
            <a:r>
              <a:rPr lang="en-US">
                <a:latin typeface="Apple Color Emoji" charset="0"/>
              </a:rPr>
              <a:t>✅</a:t>
            </a:r>
            <a:endParaRPr lang="en-US" dirty="0">
              <a:latin typeface="Apple Color Emoji" charset="0"/>
            </a:endParaRPr>
          </a:p>
        </p:txBody>
      </p:sp>
      <p:sp>
        <p:nvSpPr>
          <p:cNvPr id="14" name="TextBox 13"/>
          <p:cNvSpPr txBox="1"/>
          <p:nvPr/>
        </p:nvSpPr>
        <p:spPr>
          <a:xfrm>
            <a:off x="198381" y="5019852"/>
            <a:ext cx="4141614" cy="646331"/>
          </a:xfrm>
          <a:prstGeom prst="rect">
            <a:avLst/>
          </a:prstGeom>
          <a:noFill/>
        </p:spPr>
        <p:txBody>
          <a:bodyPr wrap="square" rtlCol="0">
            <a:spAutoFit/>
          </a:bodyPr>
          <a:lstStyle/>
          <a:p>
            <a:r>
              <a:rPr lang="en-US" dirty="0"/>
              <a:t>2012: Section 6403 of the Middle Class Tax Relief and Job Creation Act of 2012</a:t>
            </a:r>
          </a:p>
        </p:txBody>
      </p:sp>
      <p:sp>
        <p:nvSpPr>
          <p:cNvPr id="17" name="TextBox 16"/>
          <p:cNvSpPr txBox="1"/>
          <p:nvPr/>
        </p:nvSpPr>
        <p:spPr>
          <a:xfrm>
            <a:off x="7425344" y="5152457"/>
            <a:ext cx="1058303" cy="646331"/>
          </a:xfrm>
          <a:prstGeom prst="rect">
            <a:avLst/>
          </a:prstGeom>
          <a:noFill/>
        </p:spPr>
        <p:txBody>
          <a:bodyPr wrap="none" rtlCol="0">
            <a:spAutoFit/>
          </a:bodyPr>
          <a:lstStyle/>
          <a:p>
            <a:r>
              <a:rPr lang="en-US" dirty="0"/>
              <a:t>go dark</a:t>
            </a:r>
          </a:p>
          <a:p>
            <a:r>
              <a:rPr lang="en-US" dirty="0"/>
              <a:t>July 2020</a:t>
            </a:r>
          </a:p>
        </p:txBody>
      </p:sp>
    </p:spTree>
    <p:extLst>
      <p:ext uri="{BB962C8B-B14F-4D97-AF65-F5344CB8AC3E}">
        <p14:creationId xmlns:p14="http://schemas.microsoft.com/office/powerpoint/2010/main" val="1688848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600 MHz spectrum</a:t>
            </a:r>
          </a:p>
        </p:txBody>
      </p:sp>
      <p:pic>
        <p:nvPicPr>
          <p:cNvPr id="10" name="Picture 9"/>
          <p:cNvPicPr>
            <a:picLocks noChangeAspect="1"/>
          </p:cNvPicPr>
          <p:nvPr/>
        </p:nvPicPr>
        <p:blipFill>
          <a:blip r:embed="rId2"/>
          <a:stretch>
            <a:fillRect/>
          </a:stretch>
        </p:blipFill>
        <p:spPr>
          <a:xfrm>
            <a:off x="366010" y="1922212"/>
            <a:ext cx="8624143" cy="3346947"/>
          </a:xfrm>
          <a:prstGeom prst="rect">
            <a:avLst/>
          </a:prstGeom>
        </p:spPr>
      </p:pic>
      <p:sp>
        <p:nvSpPr>
          <p:cNvPr id="7" name="Rounded Rectangular Callout 6"/>
          <p:cNvSpPr/>
          <p:nvPr/>
        </p:nvSpPr>
        <p:spPr>
          <a:xfrm>
            <a:off x="7254600" y="5356396"/>
            <a:ext cx="1194134" cy="747149"/>
          </a:xfrm>
          <a:prstGeom prst="wedgeRoundRectCallout">
            <a:avLst>
              <a:gd name="adj1" fmla="val -11472"/>
              <a:gd name="adj2" fmla="val -3054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5 MHz uplink </a:t>
            </a:r>
            <a:r>
              <a:rPr lang="en-US" sz="1350" dirty="0"/>
              <a:t>blocks</a:t>
            </a:r>
          </a:p>
        </p:txBody>
      </p:sp>
      <p:sp>
        <p:nvSpPr>
          <p:cNvPr id="5" name="Rounded Rectangular Callout 4"/>
          <p:cNvSpPr/>
          <p:nvPr/>
        </p:nvSpPr>
        <p:spPr>
          <a:xfrm>
            <a:off x="3374011" y="5473135"/>
            <a:ext cx="1711612" cy="494048"/>
          </a:xfrm>
          <a:prstGeom prst="wedgeRoundRectCallout">
            <a:avLst>
              <a:gd name="adj1" fmla="val 55225"/>
              <a:gd name="adj2" fmla="val -29839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t>radio astronomy, medical monitoring</a:t>
            </a:r>
          </a:p>
        </p:txBody>
      </p:sp>
      <p:sp>
        <p:nvSpPr>
          <p:cNvPr id="6" name="Rounded Rectangular Callout 5"/>
          <p:cNvSpPr/>
          <p:nvPr/>
        </p:nvSpPr>
        <p:spPr>
          <a:xfrm>
            <a:off x="5403098" y="5356395"/>
            <a:ext cx="1534027" cy="747149"/>
          </a:xfrm>
          <a:prstGeom prst="wedgeRoundRectCallout">
            <a:avLst>
              <a:gd name="adj1" fmla="val -10136"/>
              <a:gd name="adj2" fmla="val -3000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5 MHz downlink blocks</a:t>
            </a:r>
          </a:p>
        </p:txBody>
      </p:sp>
      <p:sp>
        <p:nvSpPr>
          <p:cNvPr id="11" name="TextBox 10"/>
          <p:cNvSpPr txBox="1"/>
          <p:nvPr/>
        </p:nvSpPr>
        <p:spPr>
          <a:xfrm>
            <a:off x="8199104" y="1802904"/>
            <a:ext cx="851515" cy="507831"/>
          </a:xfrm>
          <a:prstGeom prst="rect">
            <a:avLst/>
          </a:prstGeom>
          <a:noFill/>
        </p:spPr>
        <p:txBody>
          <a:bodyPr wrap="none" rtlCol="0">
            <a:spAutoFit/>
          </a:bodyPr>
          <a:lstStyle/>
          <a:p>
            <a:r>
              <a:rPr lang="en-US" sz="1350" dirty="0"/>
              <a:t>FirstNet</a:t>
            </a:r>
          </a:p>
          <a:p>
            <a:r>
              <a:rPr lang="en-US" sz="1350" dirty="0"/>
              <a:t>spectrum</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Rounded Rectangle 3"/>
          <p:cNvSpPr/>
          <p:nvPr/>
        </p:nvSpPr>
        <p:spPr>
          <a:xfrm>
            <a:off x="822960" y="3333292"/>
            <a:ext cx="7454348" cy="262393"/>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58</a:t>
            </a:fld>
            <a:endParaRPr lang="en-US"/>
          </a:p>
        </p:txBody>
      </p:sp>
    </p:spTree>
    <p:extLst>
      <p:ext uri="{BB962C8B-B14F-4D97-AF65-F5344CB8AC3E}">
        <p14:creationId xmlns:p14="http://schemas.microsoft.com/office/powerpoint/2010/main" val="2136412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Incentive auction facts</a:t>
            </a:r>
          </a:p>
        </p:txBody>
      </p:sp>
      <p:sp>
        <p:nvSpPr>
          <p:cNvPr id="3" name="Footer Placeholder 2"/>
          <p:cNvSpPr>
            <a:spLocks noGrp="1"/>
          </p:cNvSpPr>
          <p:nvPr>
            <p:ph type="ftr" sz="quarter" idx="11"/>
          </p:nvPr>
        </p:nvSpPr>
        <p:spPr/>
        <p:txBody>
          <a:bodyPr/>
          <a:lstStyle/>
          <a:p>
            <a:r>
              <a:rPr lang="pt-BR"/>
              <a:t>WifiUS Summer School 2018</a:t>
            </a:r>
            <a:endParaRPr lang="en-US"/>
          </a:p>
        </p:txBody>
      </p:sp>
      <p:pic>
        <p:nvPicPr>
          <p:cNvPr id="6" name="Picture 5"/>
          <p:cNvPicPr>
            <a:picLocks noChangeAspect="1"/>
          </p:cNvPicPr>
          <p:nvPr/>
        </p:nvPicPr>
        <p:blipFill>
          <a:blip r:embed="rId2"/>
          <a:stretch>
            <a:fillRect/>
          </a:stretch>
        </p:blipFill>
        <p:spPr>
          <a:xfrm>
            <a:off x="822959" y="1737362"/>
            <a:ext cx="8279623" cy="4090944"/>
          </a:xfrm>
          <a:prstGeom prst="rect">
            <a:avLst/>
          </a:prstGeom>
        </p:spPr>
      </p:pic>
      <p:pic>
        <p:nvPicPr>
          <p:cNvPr id="7" name="Picture 6"/>
          <p:cNvPicPr>
            <a:picLocks noChangeAspect="1"/>
          </p:cNvPicPr>
          <p:nvPr/>
        </p:nvPicPr>
        <p:blipFill>
          <a:blip r:embed="rId3"/>
          <a:stretch>
            <a:fillRect/>
          </a:stretch>
        </p:blipFill>
        <p:spPr>
          <a:xfrm>
            <a:off x="246576" y="1800972"/>
            <a:ext cx="8856006" cy="4178408"/>
          </a:xfrm>
          <a:prstGeom prst="rect">
            <a:avLst/>
          </a:prstGeom>
        </p:spPr>
        <p:style>
          <a:lnRef idx="1">
            <a:schemeClr val="dk1"/>
          </a:lnRef>
          <a:fillRef idx="2">
            <a:schemeClr val="dk1"/>
          </a:fillRef>
          <a:effectRef idx="1">
            <a:schemeClr val="dk1"/>
          </a:effectRef>
          <a:fontRef idx="minor">
            <a:schemeClr val="dk1"/>
          </a:fontRef>
        </p:style>
      </p:pic>
      <p:sp>
        <p:nvSpPr>
          <p:cNvPr id="4" name="Slide Number Placeholder 3"/>
          <p:cNvSpPr>
            <a:spLocks noGrp="1"/>
          </p:cNvSpPr>
          <p:nvPr>
            <p:ph type="sldNum" sz="quarter" idx="12"/>
          </p:nvPr>
        </p:nvSpPr>
        <p:spPr/>
        <p:txBody>
          <a:bodyPr/>
          <a:lstStyle/>
          <a:p>
            <a:fld id="{6E2D2B3B-882E-40F3-A32F-6DD516915044}" type="slidenum">
              <a:rPr lang="en-US" smtClean="0"/>
              <a:pPr/>
              <a:t>59</a:t>
            </a:fld>
            <a:endParaRPr lang="en-US"/>
          </a:p>
        </p:txBody>
      </p:sp>
    </p:spTree>
    <p:extLst>
      <p:ext uri="{BB962C8B-B14F-4D97-AF65-F5344CB8AC3E}">
        <p14:creationId xmlns:p14="http://schemas.microsoft.com/office/powerpoint/2010/main" val="8531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898780-5292-2840-8A02-750922D622AC}"/>
              </a:ext>
            </a:extLst>
          </p:cNvPr>
          <p:cNvSpPr>
            <a:spLocks noGrp="1"/>
          </p:cNvSpPr>
          <p:nvPr>
            <p:ph type="ftr" sz="quarter" idx="11"/>
          </p:nvPr>
        </p:nvSpPr>
        <p:spPr/>
        <p:txBody>
          <a:bodyPr/>
          <a:lstStyle/>
          <a:p>
            <a:r>
              <a:rPr lang="pt-BR"/>
              <a:t>WifiUS Summer School 2018</a:t>
            </a:r>
            <a:endParaRPr lang="en-US"/>
          </a:p>
        </p:txBody>
      </p:sp>
      <p:sp>
        <p:nvSpPr>
          <p:cNvPr id="3" name="Slide Number Placeholder 2">
            <a:extLst>
              <a:ext uri="{FF2B5EF4-FFF2-40B4-BE49-F238E27FC236}">
                <a16:creationId xmlns:a16="http://schemas.microsoft.com/office/drawing/2014/main" id="{A74AD8DA-AED9-BD44-8549-8A3DCD6A2291}"/>
              </a:ext>
            </a:extLst>
          </p:cNvPr>
          <p:cNvSpPr>
            <a:spLocks noGrp="1"/>
          </p:cNvSpPr>
          <p:nvPr>
            <p:ph type="sldNum" sz="quarter" idx="12"/>
          </p:nvPr>
        </p:nvSpPr>
        <p:spPr/>
        <p:txBody>
          <a:bodyPr/>
          <a:lstStyle/>
          <a:p>
            <a:fld id="{6E2D2B3B-882E-40F3-A32F-6DD516915044}" type="slidenum">
              <a:rPr lang="en-US" smtClean="0"/>
              <a:pPr/>
              <a:t>6</a:t>
            </a:fld>
            <a:endParaRPr lang="en-US"/>
          </a:p>
        </p:txBody>
      </p:sp>
      <p:pic>
        <p:nvPicPr>
          <p:cNvPr id="4" name="Picture 2">
            <a:extLst>
              <a:ext uri="{FF2B5EF4-FFF2-40B4-BE49-F238E27FC236}">
                <a16:creationId xmlns:a16="http://schemas.microsoft.com/office/drawing/2014/main" id="{1B7DB366-78CF-F44E-98DD-B6F608C65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818"/>
            <a:ext cx="4424979" cy="609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EC050C22-0171-2D4E-9B3E-ABB67EC8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9818"/>
            <a:ext cx="4248502" cy="609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99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auction: TV stations</a:t>
            </a:r>
          </a:p>
        </p:txBody>
      </p:sp>
      <p:sp>
        <p:nvSpPr>
          <p:cNvPr id="3" name="Content Placeholder 2"/>
          <p:cNvSpPr>
            <a:spLocks noGrp="1"/>
          </p:cNvSpPr>
          <p:nvPr>
            <p:ph idx="1"/>
          </p:nvPr>
        </p:nvSpPr>
        <p:spPr>
          <a:xfrm>
            <a:off x="822959" y="1845735"/>
            <a:ext cx="7543801" cy="2451946"/>
          </a:xfrm>
        </p:spPr>
        <p:txBody>
          <a:bodyPr>
            <a:normAutofit fontScale="92500" lnSpcReduction="10000"/>
          </a:bodyPr>
          <a:lstStyle/>
          <a:p>
            <a:r>
              <a:rPr lang="en-US" dirty="0"/>
              <a:t>175 stations</a:t>
            </a:r>
          </a:p>
          <a:p>
            <a:pPr lvl="1"/>
            <a:r>
              <a:rPr lang="en-US" dirty="0"/>
              <a:t>30 move to VHF</a:t>
            </a:r>
          </a:p>
          <a:p>
            <a:pPr lvl="1"/>
            <a:r>
              <a:rPr lang="en-US" dirty="0"/>
              <a:t>133 channel-share or disappear</a:t>
            </a:r>
          </a:p>
          <a:p>
            <a:pPr lvl="1"/>
            <a:r>
              <a:rPr lang="en-US" dirty="0"/>
              <a:t>12 no sharing plans </a:t>
            </a:r>
            <a:r>
              <a:rPr lang="en-US" dirty="0">
                <a:sym typeface="Wingdings"/>
              </a:rPr>
              <a:t> go dark</a:t>
            </a:r>
          </a:p>
          <a:p>
            <a:r>
              <a:rPr lang="en-US" dirty="0">
                <a:sym typeface="Wingdings"/>
              </a:rPr>
              <a:t>WWTO-TV (Chicago): $304M</a:t>
            </a:r>
          </a:p>
          <a:p>
            <a:r>
              <a:rPr lang="en-US" dirty="0">
                <a:sym typeface="Wingdings"/>
              </a:rPr>
              <a:t>2 NJ public TV stations: $332M</a:t>
            </a:r>
          </a:p>
          <a:p>
            <a:r>
              <a:rPr lang="en-US" dirty="0"/>
              <a:t>987 stations will change channels</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60</a:t>
            </a:fld>
            <a:endParaRPr lang="en-US"/>
          </a:p>
        </p:txBody>
      </p:sp>
      <p:pic>
        <p:nvPicPr>
          <p:cNvPr id="6" name="Picture 5"/>
          <p:cNvPicPr>
            <a:picLocks noChangeAspect="1"/>
          </p:cNvPicPr>
          <p:nvPr/>
        </p:nvPicPr>
        <p:blipFill>
          <a:blip r:embed="rId2"/>
          <a:stretch>
            <a:fillRect/>
          </a:stretch>
        </p:blipFill>
        <p:spPr>
          <a:xfrm>
            <a:off x="22859" y="4297681"/>
            <a:ext cx="9144000" cy="1935037"/>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757090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auction: T-Mobile &amp; others</a:t>
            </a:r>
          </a:p>
        </p:txBody>
      </p:sp>
      <p:sp>
        <p:nvSpPr>
          <p:cNvPr id="3" name="Footer Placeholder 2"/>
          <p:cNvSpPr>
            <a:spLocks noGrp="1"/>
          </p:cNvSpPr>
          <p:nvPr>
            <p:ph type="ftr" sz="quarter" idx="11"/>
          </p:nvPr>
        </p:nvSpPr>
        <p:spPr/>
        <p:txBody>
          <a:bodyPr/>
          <a:lstStyle/>
          <a:p>
            <a:r>
              <a:rPr lang="pt-BR"/>
              <a:t>WifiUS Summer School 2018</a:t>
            </a:r>
            <a:endParaRPr lang="en-US"/>
          </a:p>
        </p:txBody>
      </p:sp>
      <p:pic>
        <p:nvPicPr>
          <p:cNvPr id="5" name="Picture 4"/>
          <p:cNvPicPr>
            <a:picLocks noChangeAspect="1"/>
          </p:cNvPicPr>
          <p:nvPr/>
        </p:nvPicPr>
        <p:blipFill>
          <a:blip r:embed="rId3"/>
          <a:stretch>
            <a:fillRect/>
          </a:stretch>
        </p:blipFill>
        <p:spPr>
          <a:xfrm>
            <a:off x="547499" y="1737361"/>
            <a:ext cx="5273106" cy="4594194"/>
          </a:xfrm>
          <a:prstGeom prst="rect">
            <a:avLst/>
          </a:prstGeom>
        </p:spPr>
      </p:pic>
      <p:sp>
        <p:nvSpPr>
          <p:cNvPr id="6" name="TextBox 5"/>
          <p:cNvSpPr txBox="1"/>
          <p:nvPr/>
        </p:nvSpPr>
        <p:spPr>
          <a:xfrm>
            <a:off x="4113973" y="2089867"/>
            <a:ext cx="543739" cy="369332"/>
          </a:xfrm>
          <a:prstGeom prst="rect">
            <a:avLst/>
          </a:prstGeom>
          <a:noFill/>
        </p:spPr>
        <p:txBody>
          <a:bodyPr wrap="none" rtlCol="0">
            <a:spAutoFit/>
          </a:bodyPr>
          <a:lstStyle/>
          <a:p>
            <a:r>
              <a:rPr lang="en-US" dirty="0"/>
              <a:t>$8B</a:t>
            </a:r>
          </a:p>
        </p:txBody>
      </p:sp>
      <p:sp>
        <p:nvSpPr>
          <p:cNvPr id="7" name="TextBox 6"/>
          <p:cNvSpPr txBox="1"/>
          <p:nvPr/>
        </p:nvSpPr>
        <p:spPr>
          <a:xfrm>
            <a:off x="6904439" y="2136034"/>
            <a:ext cx="1324402" cy="646331"/>
          </a:xfrm>
          <a:prstGeom prst="rect">
            <a:avLst/>
          </a:prstGeom>
          <a:noFill/>
        </p:spPr>
        <p:txBody>
          <a:bodyPr wrap="none" rtlCol="0">
            <a:spAutoFit/>
          </a:bodyPr>
          <a:lstStyle/>
          <a:p>
            <a:r>
              <a:rPr lang="en-US" dirty="0"/>
              <a:t>$6.2B</a:t>
            </a:r>
          </a:p>
          <a:p>
            <a:r>
              <a:rPr lang="en-US" dirty="0"/>
              <a:t>486 licenses</a:t>
            </a:r>
          </a:p>
        </p:txBody>
      </p:sp>
      <p:pic>
        <p:nvPicPr>
          <p:cNvPr id="8" name="Picture 7"/>
          <p:cNvPicPr>
            <a:picLocks noChangeAspect="1"/>
          </p:cNvPicPr>
          <p:nvPr/>
        </p:nvPicPr>
        <p:blipFill>
          <a:blip r:embed="rId4"/>
          <a:stretch>
            <a:fillRect/>
          </a:stretch>
        </p:blipFill>
        <p:spPr>
          <a:xfrm>
            <a:off x="5820605" y="2240677"/>
            <a:ext cx="1012054" cy="437044"/>
          </a:xfrm>
          <a:prstGeom prst="rect">
            <a:avLst/>
          </a:prstGeom>
        </p:spPr>
      </p:pic>
      <p:pic>
        <p:nvPicPr>
          <p:cNvPr id="9" name="Picture 8"/>
          <p:cNvPicPr>
            <a:picLocks noChangeAspect="1"/>
          </p:cNvPicPr>
          <p:nvPr/>
        </p:nvPicPr>
        <p:blipFill>
          <a:blip r:embed="rId5"/>
          <a:stretch>
            <a:fillRect/>
          </a:stretch>
        </p:blipFill>
        <p:spPr>
          <a:xfrm>
            <a:off x="5929311" y="3777459"/>
            <a:ext cx="708734" cy="708734"/>
          </a:xfrm>
          <a:prstGeom prst="rect">
            <a:avLst/>
          </a:prstGeom>
        </p:spPr>
      </p:pic>
      <p:sp>
        <p:nvSpPr>
          <p:cNvPr id="10" name="TextBox 9"/>
          <p:cNvSpPr txBox="1"/>
          <p:nvPr/>
        </p:nvSpPr>
        <p:spPr>
          <a:xfrm>
            <a:off x="6904439" y="2867244"/>
            <a:ext cx="1281120" cy="646331"/>
          </a:xfrm>
          <a:prstGeom prst="rect">
            <a:avLst/>
          </a:prstGeom>
          <a:noFill/>
        </p:spPr>
        <p:txBody>
          <a:bodyPr wrap="none" rtlCol="0">
            <a:spAutoFit/>
          </a:bodyPr>
          <a:lstStyle/>
          <a:p>
            <a:r>
              <a:rPr lang="en-US" dirty="0"/>
              <a:t>$1.7B</a:t>
            </a:r>
          </a:p>
          <a:p>
            <a:r>
              <a:rPr lang="en-US" dirty="0"/>
              <a:t>145M POPS</a:t>
            </a:r>
          </a:p>
        </p:txBody>
      </p:sp>
      <p:pic>
        <p:nvPicPr>
          <p:cNvPr id="11" name="Picture 10"/>
          <p:cNvPicPr>
            <a:picLocks noChangeAspect="1"/>
          </p:cNvPicPr>
          <p:nvPr/>
        </p:nvPicPr>
        <p:blipFill>
          <a:blip r:embed="rId6"/>
          <a:stretch>
            <a:fillRect/>
          </a:stretch>
        </p:blipFill>
        <p:spPr>
          <a:xfrm>
            <a:off x="5820605" y="2913041"/>
            <a:ext cx="926146" cy="328782"/>
          </a:xfrm>
          <a:prstGeom prst="rect">
            <a:avLst/>
          </a:prstGeom>
        </p:spPr>
      </p:pic>
      <p:sp>
        <p:nvSpPr>
          <p:cNvPr id="12" name="TextBox 11"/>
          <p:cNvSpPr txBox="1"/>
          <p:nvPr/>
        </p:nvSpPr>
        <p:spPr>
          <a:xfrm>
            <a:off x="6904439" y="3625330"/>
            <a:ext cx="1967205" cy="954107"/>
          </a:xfrm>
          <a:prstGeom prst="rect">
            <a:avLst/>
          </a:prstGeom>
          <a:noFill/>
        </p:spPr>
        <p:txBody>
          <a:bodyPr wrap="none" rtlCol="0">
            <a:spAutoFit/>
          </a:bodyPr>
          <a:lstStyle/>
          <a:p>
            <a:r>
              <a:rPr lang="en-US" sz="1400" dirty="0"/>
              <a:t>$1B</a:t>
            </a:r>
          </a:p>
          <a:p>
            <a:r>
              <a:rPr lang="en-US" sz="1400" dirty="0"/>
              <a:t>18 PEAs</a:t>
            </a:r>
          </a:p>
          <a:p>
            <a:r>
              <a:rPr lang="en-US" sz="1400" dirty="0"/>
              <a:t>(has 700 MHz spectrum)</a:t>
            </a:r>
          </a:p>
          <a:p>
            <a:r>
              <a:rPr lang="en-US" sz="1400" dirty="0"/>
              <a:t>FirstNet spectrum</a:t>
            </a:r>
          </a:p>
        </p:txBody>
      </p:sp>
      <p:sp>
        <p:nvSpPr>
          <p:cNvPr id="4" name="Slide Number Placeholder 3"/>
          <p:cNvSpPr>
            <a:spLocks noGrp="1"/>
          </p:cNvSpPr>
          <p:nvPr>
            <p:ph type="sldNum" sz="quarter" idx="12"/>
          </p:nvPr>
        </p:nvSpPr>
        <p:spPr/>
        <p:txBody>
          <a:bodyPr/>
          <a:lstStyle/>
          <a:p>
            <a:fld id="{6E2D2B3B-882E-40F3-A32F-6DD516915044}" type="slidenum">
              <a:rPr lang="en-US" smtClean="0"/>
              <a:pPr/>
              <a:t>61</a:t>
            </a:fld>
            <a:endParaRPr lang="en-US"/>
          </a:p>
        </p:txBody>
      </p:sp>
    </p:spTree>
    <p:extLst>
      <p:ext uri="{BB962C8B-B14F-4D97-AF65-F5344CB8AC3E}">
        <p14:creationId xmlns:p14="http://schemas.microsoft.com/office/powerpoint/2010/main" val="636447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T-Mobile 600 MHz spectrum</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62</a:t>
            </a:fld>
            <a:endParaRPr lang="en-US"/>
          </a:p>
        </p:txBody>
      </p:sp>
      <p:pic>
        <p:nvPicPr>
          <p:cNvPr id="5" name="Picture 4"/>
          <p:cNvPicPr>
            <a:picLocks noChangeAspect="1"/>
          </p:cNvPicPr>
          <p:nvPr/>
        </p:nvPicPr>
        <p:blipFill>
          <a:blip r:embed="rId2"/>
          <a:stretch>
            <a:fillRect/>
          </a:stretch>
        </p:blipFill>
        <p:spPr>
          <a:xfrm>
            <a:off x="822960" y="1866277"/>
            <a:ext cx="6279176" cy="4464593"/>
          </a:xfrm>
          <a:prstGeom prst="rect">
            <a:avLst/>
          </a:prstGeom>
        </p:spPr>
      </p:pic>
      <p:pic>
        <p:nvPicPr>
          <p:cNvPr id="6" name="Picture 5"/>
          <p:cNvPicPr>
            <a:picLocks noChangeAspect="1"/>
          </p:cNvPicPr>
          <p:nvPr/>
        </p:nvPicPr>
        <p:blipFill>
          <a:blip r:embed="rId3"/>
          <a:stretch>
            <a:fillRect/>
          </a:stretch>
        </p:blipFill>
        <p:spPr>
          <a:xfrm>
            <a:off x="3884843" y="2219418"/>
            <a:ext cx="4481917" cy="2236556"/>
          </a:xfrm>
          <a:prstGeom prst="rect">
            <a:avLst/>
          </a:prstGeom>
        </p:spPr>
      </p:pic>
      <p:sp>
        <p:nvSpPr>
          <p:cNvPr id="7" name="TextBox 6"/>
          <p:cNvSpPr txBox="1"/>
          <p:nvPr/>
        </p:nvSpPr>
        <p:spPr>
          <a:xfrm>
            <a:off x="7341833" y="4439783"/>
            <a:ext cx="1444626" cy="369332"/>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a:t>Band class 71</a:t>
            </a:r>
          </a:p>
        </p:txBody>
      </p:sp>
    </p:spTree>
    <p:extLst>
      <p:ext uri="{BB962C8B-B14F-4D97-AF65-F5344CB8AC3E}">
        <p14:creationId xmlns:p14="http://schemas.microsoft.com/office/powerpoint/2010/main" val="1756415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3.5 GHz CBRS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63</a:t>
            </a:fld>
            <a:endParaRPr lang="en-US"/>
          </a:p>
        </p:txBody>
      </p:sp>
    </p:spTree>
    <p:extLst>
      <p:ext uri="{BB962C8B-B14F-4D97-AF65-F5344CB8AC3E}">
        <p14:creationId xmlns:p14="http://schemas.microsoft.com/office/powerpoint/2010/main" val="485281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3.5 GHz user classes</a:t>
            </a:r>
          </a:p>
        </p:txBody>
      </p:sp>
      <p:sp>
        <p:nvSpPr>
          <p:cNvPr id="4" name="Rounded Rectangle 3"/>
          <p:cNvSpPr/>
          <p:nvPr/>
        </p:nvSpPr>
        <p:spPr>
          <a:xfrm>
            <a:off x="2861072" y="2303860"/>
            <a:ext cx="2625328" cy="7822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t>Federal users</a:t>
            </a:r>
          </a:p>
          <a:p>
            <a:pPr algn="ctr"/>
            <a:r>
              <a:rPr lang="en-US" sz="1350" dirty="0"/>
              <a:t>Fixed satellite users (FCC)</a:t>
            </a:r>
          </a:p>
        </p:txBody>
      </p:sp>
      <p:sp>
        <p:nvSpPr>
          <p:cNvPr id="5" name="Rounded Rectangle 4"/>
          <p:cNvSpPr/>
          <p:nvPr/>
        </p:nvSpPr>
        <p:spPr>
          <a:xfrm>
            <a:off x="2861072" y="3264694"/>
            <a:ext cx="2625327" cy="782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b="1" dirty="0"/>
              <a:t>Priority licenses (PAL)</a:t>
            </a:r>
          </a:p>
          <a:p>
            <a:pPr algn="ctr"/>
            <a:r>
              <a:rPr lang="en-US" sz="1350" dirty="0"/>
              <a:t>10 MHz channels in 3550-3650</a:t>
            </a:r>
          </a:p>
        </p:txBody>
      </p:sp>
      <p:sp>
        <p:nvSpPr>
          <p:cNvPr id="6" name="Rounded Rectangle 5"/>
          <p:cNvSpPr/>
          <p:nvPr/>
        </p:nvSpPr>
        <p:spPr>
          <a:xfrm>
            <a:off x="2861072" y="4225528"/>
            <a:ext cx="2625327" cy="7822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b="1" dirty="0"/>
              <a:t>General authorized use (GAL) </a:t>
            </a:r>
          </a:p>
        </p:txBody>
      </p:sp>
      <p:sp>
        <p:nvSpPr>
          <p:cNvPr id="7" name="32-Point Star 6"/>
          <p:cNvSpPr/>
          <p:nvPr/>
        </p:nvSpPr>
        <p:spPr>
          <a:xfrm>
            <a:off x="1296590" y="2384227"/>
            <a:ext cx="621506" cy="621506"/>
          </a:xfrm>
          <a:prstGeom prst="star3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t>1</a:t>
            </a:r>
          </a:p>
        </p:txBody>
      </p:sp>
      <p:sp>
        <p:nvSpPr>
          <p:cNvPr id="8" name="32-Point Star 7"/>
          <p:cNvSpPr/>
          <p:nvPr/>
        </p:nvSpPr>
        <p:spPr>
          <a:xfrm>
            <a:off x="1296589" y="3345061"/>
            <a:ext cx="621506" cy="621506"/>
          </a:xfrm>
          <a:prstGeom prst="star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t>2</a:t>
            </a:r>
          </a:p>
        </p:txBody>
      </p:sp>
      <p:sp>
        <p:nvSpPr>
          <p:cNvPr id="9" name="32-Point Star 8"/>
          <p:cNvSpPr/>
          <p:nvPr/>
        </p:nvSpPr>
        <p:spPr>
          <a:xfrm>
            <a:off x="1296590" y="4305895"/>
            <a:ext cx="621506" cy="621506"/>
          </a:xfrm>
          <a:prstGeom prst="star32">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700" dirty="0"/>
              <a:t>3</a:t>
            </a:r>
          </a:p>
        </p:txBody>
      </p:sp>
      <p:sp>
        <p:nvSpPr>
          <p:cNvPr id="10" name="TextBox 9"/>
          <p:cNvSpPr txBox="1"/>
          <p:nvPr/>
        </p:nvSpPr>
        <p:spPr>
          <a:xfrm>
            <a:off x="6194099" y="3086100"/>
            <a:ext cx="1712328" cy="1200329"/>
          </a:xfrm>
          <a:prstGeom prst="rect">
            <a:avLst/>
          </a:prstGeom>
          <a:noFill/>
        </p:spPr>
        <p:txBody>
          <a:bodyPr wrap="none" rtlCol="0">
            <a:spAutoFit/>
          </a:bodyPr>
          <a:lstStyle/>
          <a:p>
            <a:r>
              <a:rPr lang="en-US" dirty="0"/>
              <a:t>census tract</a:t>
            </a:r>
          </a:p>
          <a:p>
            <a:r>
              <a:rPr lang="en-US" dirty="0"/>
              <a:t>≤ 70 MHz</a:t>
            </a:r>
          </a:p>
          <a:p>
            <a:r>
              <a:rPr lang="en-US" dirty="0"/>
              <a:t>3-year licenses</a:t>
            </a:r>
          </a:p>
          <a:p>
            <a:r>
              <a:rPr lang="en-US" dirty="0"/>
              <a:t>assigned via SAS</a:t>
            </a:r>
          </a:p>
        </p:txBody>
      </p:sp>
      <p:sp>
        <p:nvSpPr>
          <p:cNvPr id="12" name="Curved Left Arrow 11"/>
          <p:cNvSpPr/>
          <p:nvPr/>
        </p:nvSpPr>
        <p:spPr>
          <a:xfrm rot="10800000">
            <a:off x="2502097" y="3565552"/>
            <a:ext cx="267891" cy="10207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Curved Left Arrow 12"/>
          <p:cNvSpPr/>
          <p:nvPr/>
        </p:nvSpPr>
        <p:spPr>
          <a:xfrm rot="10800000">
            <a:off x="2491378" y="2496598"/>
            <a:ext cx="267891" cy="8484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2040803" y="1958513"/>
            <a:ext cx="1468287" cy="300082"/>
          </a:xfrm>
          <a:prstGeom prst="rect">
            <a:avLst/>
          </a:prstGeom>
          <a:noFill/>
        </p:spPr>
        <p:txBody>
          <a:bodyPr wrap="none" rtlCol="0">
            <a:spAutoFit/>
          </a:bodyPr>
          <a:lstStyle/>
          <a:p>
            <a:r>
              <a:rPr lang="en-US" sz="1350" dirty="0"/>
              <a:t>must </a:t>
            </a:r>
            <a:r>
              <a:rPr lang="en-US" sz="1350"/>
              <a:t>not interfere</a:t>
            </a:r>
          </a:p>
        </p:txBody>
      </p:sp>
      <p:sp>
        <p:nvSpPr>
          <p:cNvPr id="11" name="Footer Placeholder 10"/>
          <p:cNvSpPr>
            <a:spLocks noGrp="1"/>
          </p:cNvSpPr>
          <p:nvPr>
            <p:ph type="ftr" sz="quarter" idx="11"/>
          </p:nvPr>
        </p:nvSpPr>
        <p:spPr/>
        <p:txBody>
          <a:bodyPr/>
          <a:lstStyle/>
          <a:p>
            <a:r>
              <a:rPr lang="pt-BR"/>
              <a:t>WifiUS Summer School 2018</a:t>
            </a:r>
            <a:endParaRPr lang="en-US"/>
          </a:p>
        </p:txBody>
      </p:sp>
      <p:sp>
        <p:nvSpPr>
          <p:cNvPr id="15" name="Rectangle 14"/>
          <p:cNvSpPr/>
          <p:nvPr/>
        </p:nvSpPr>
        <p:spPr>
          <a:xfrm>
            <a:off x="4111643" y="5498952"/>
            <a:ext cx="4809719" cy="646331"/>
          </a:xfrm>
          <a:prstGeom prst="rect">
            <a:avLst/>
          </a:prstGeom>
        </p:spPr>
        <p:txBody>
          <a:bodyPr wrap="square">
            <a:spAutoFit/>
          </a:bodyPr>
          <a:lstStyle/>
          <a:p>
            <a:r>
              <a:rPr lang="en-US" dirty="0"/>
              <a:t>ESC (environmental sensing capability) allows commercial use in coastal and Great Lakes region</a:t>
            </a:r>
          </a:p>
        </p:txBody>
      </p:sp>
      <p:sp>
        <p:nvSpPr>
          <p:cNvPr id="3" name="Slide Number Placeholder 2"/>
          <p:cNvSpPr>
            <a:spLocks noGrp="1"/>
          </p:cNvSpPr>
          <p:nvPr>
            <p:ph type="sldNum" sz="quarter" idx="12"/>
          </p:nvPr>
        </p:nvSpPr>
        <p:spPr/>
        <p:txBody>
          <a:bodyPr/>
          <a:lstStyle/>
          <a:p>
            <a:fld id="{6E2D2B3B-882E-40F3-A32F-6DD516915044}" type="slidenum">
              <a:rPr lang="en-US" smtClean="0"/>
              <a:pPr/>
              <a:t>64</a:t>
            </a:fld>
            <a:endParaRPr lang="en-US"/>
          </a:p>
        </p:txBody>
      </p:sp>
    </p:spTree>
    <p:extLst>
      <p:ext uri="{BB962C8B-B14F-4D97-AF65-F5344CB8AC3E}">
        <p14:creationId xmlns:p14="http://schemas.microsoft.com/office/powerpoint/2010/main" val="993911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3.5 GHz band</a:t>
            </a:r>
          </a:p>
        </p:txBody>
      </p:sp>
      <p:sp>
        <p:nvSpPr>
          <p:cNvPr id="5" name="TextBox 4"/>
          <p:cNvSpPr txBox="1"/>
          <p:nvPr/>
        </p:nvSpPr>
        <p:spPr>
          <a:xfrm>
            <a:off x="1006639" y="5648870"/>
            <a:ext cx="3029419" cy="415498"/>
          </a:xfrm>
          <a:prstGeom prst="rect">
            <a:avLst/>
          </a:prstGeom>
          <a:noFill/>
        </p:spPr>
        <p:txBody>
          <a:bodyPr wrap="none" rtlCol="0">
            <a:spAutoFit/>
          </a:bodyPr>
          <a:lstStyle/>
          <a:p>
            <a:r>
              <a:rPr lang="en-US" sz="2100" dirty="0"/>
              <a:t>FSS: C Band (</a:t>
            </a:r>
            <a:r>
              <a:rPr lang="fi-FI" sz="2100" dirty="0"/>
              <a:t>3.625–4.200)</a:t>
            </a:r>
            <a:endParaRPr lang="en-US" sz="2100" dirty="0"/>
          </a:p>
        </p:txBody>
      </p:sp>
      <p:sp>
        <p:nvSpPr>
          <p:cNvPr id="6" name="Footer Placeholder 5"/>
          <p:cNvSpPr>
            <a:spLocks noGrp="1"/>
          </p:cNvSpPr>
          <p:nvPr>
            <p:ph type="ftr" sz="quarter" idx="11"/>
          </p:nvPr>
        </p:nvSpPr>
        <p:spPr/>
        <p:txBody>
          <a:bodyPr/>
          <a:lstStyle/>
          <a:p>
            <a:r>
              <a:rPr lang="pt-BR"/>
              <a:t>WifiUS Summer School 2018</a:t>
            </a:r>
            <a:endParaRPr lang="en-US"/>
          </a:p>
        </p:txBody>
      </p:sp>
      <p:pic>
        <p:nvPicPr>
          <p:cNvPr id="7" name="Picture 6"/>
          <p:cNvPicPr>
            <a:picLocks noChangeAspect="1"/>
          </p:cNvPicPr>
          <p:nvPr/>
        </p:nvPicPr>
        <p:blipFill>
          <a:blip r:embed="rId2"/>
          <a:stretch>
            <a:fillRect/>
          </a:stretch>
        </p:blipFill>
        <p:spPr>
          <a:xfrm>
            <a:off x="699660" y="1679835"/>
            <a:ext cx="6955173" cy="4176784"/>
          </a:xfrm>
          <a:prstGeom prst="rect">
            <a:avLst/>
          </a:prstGeom>
        </p:spPr>
      </p:pic>
      <p:sp>
        <p:nvSpPr>
          <p:cNvPr id="3" name="Slide Number Placeholder 2"/>
          <p:cNvSpPr>
            <a:spLocks noGrp="1"/>
          </p:cNvSpPr>
          <p:nvPr>
            <p:ph type="sldNum" sz="quarter" idx="12"/>
          </p:nvPr>
        </p:nvSpPr>
        <p:spPr/>
        <p:txBody>
          <a:bodyPr/>
          <a:lstStyle/>
          <a:p>
            <a:fld id="{6E2D2B3B-882E-40F3-A32F-6DD516915044}" type="slidenum">
              <a:rPr lang="en-US" smtClean="0"/>
              <a:pPr/>
              <a:t>65</a:t>
            </a:fld>
            <a:endParaRPr lang="en-US"/>
          </a:p>
        </p:txBody>
      </p:sp>
    </p:spTree>
    <p:extLst>
      <p:ext uri="{BB962C8B-B14F-4D97-AF65-F5344CB8AC3E}">
        <p14:creationId xmlns:p14="http://schemas.microsoft.com/office/powerpoint/2010/main" val="866708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pt-BR"/>
              <a:t>WifiUS Summer School 2018</a:t>
            </a:r>
            <a:endParaRPr lang="en-US"/>
          </a:p>
        </p:txBody>
      </p:sp>
      <p:pic>
        <p:nvPicPr>
          <p:cNvPr id="2" name="Picture 1"/>
          <p:cNvPicPr>
            <a:picLocks noChangeAspect="1"/>
          </p:cNvPicPr>
          <p:nvPr/>
        </p:nvPicPr>
        <p:blipFill>
          <a:blip r:embed="rId3"/>
          <a:stretch>
            <a:fillRect/>
          </a:stretch>
        </p:blipFill>
        <p:spPr>
          <a:xfrm>
            <a:off x="1053917" y="391886"/>
            <a:ext cx="7209215" cy="6126866"/>
          </a:xfrm>
          <a:prstGeom prst="rect">
            <a:avLst/>
          </a:prstGeom>
        </p:spPr>
      </p:pic>
      <p:sp>
        <p:nvSpPr>
          <p:cNvPr id="3" name="Slide Number Placeholder 2"/>
          <p:cNvSpPr>
            <a:spLocks noGrp="1"/>
          </p:cNvSpPr>
          <p:nvPr>
            <p:ph type="sldNum" sz="quarter" idx="12"/>
          </p:nvPr>
        </p:nvSpPr>
        <p:spPr/>
        <p:txBody>
          <a:bodyPr/>
          <a:lstStyle/>
          <a:p>
            <a:fld id="{6E2D2B3B-882E-40F3-A32F-6DD516915044}" type="slidenum">
              <a:rPr lang="en-US" smtClean="0"/>
              <a:pPr/>
              <a:t>66</a:t>
            </a:fld>
            <a:endParaRPr lang="en-US"/>
          </a:p>
        </p:txBody>
      </p:sp>
    </p:spTree>
    <p:extLst>
      <p:ext uri="{BB962C8B-B14F-4D97-AF65-F5344CB8AC3E}">
        <p14:creationId xmlns:p14="http://schemas.microsoft.com/office/powerpoint/2010/main" val="802379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mmWave</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67</a:t>
            </a:fld>
            <a:endParaRPr lang="en-US"/>
          </a:p>
        </p:txBody>
      </p:sp>
    </p:spTree>
    <p:extLst>
      <p:ext uri="{BB962C8B-B14F-4D97-AF65-F5344CB8AC3E}">
        <p14:creationId xmlns:p14="http://schemas.microsoft.com/office/powerpoint/2010/main" val="1356375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CE45-FD2A-BC42-A2DF-AAD151EB34EC}"/>
              </a:ext>
            </a:extLst>
          </p:cNvPr>
          <p:cNvSpPr>
            <a:spLocks noGrp="1"/>
          </p:cNvSpPr>
          <p:nvPr>
            <p:ph type="title"/>
          </p:nvPr>
        </p:nvSpPr>
        <p:spPr/>
        <p:txBody>
          <a:bodyPr/>
          <a:lstStyle/>
          <a:p>
            <a:r>
              <a:rPr lang="en-US" dirty="0" err="1"/>
              <a:t>mmWave</a:t>
            </a:r>
            <a:r>
              <a:rPr lang="en-US" dirty="0"/>
              <a:t> bands</a:t>
            </a:r>
          </a:p>
        </p:txBody>
      </p:sp>
      <p:sp>
        <p:nvSpPr>
          <p:cNvPr id="3" name="Footer Placeholder 2">
            <a:extLst>
              <a:ext uri="{FF2B5EF4-FFF2-40B4-BE49-F238E27FC236}">
                <a16:creationId xmlns:a16="http://schemas.microsoft.com/office/drawing/2014/main" id="{86CC4A03-A8AC-7D49-9BB5-590ABF7C2F85}"/>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DE300CA3-37E7-C942-9158-ACBF79DC8BC6}"/>
              </a:ext>
            </a:extLst>
          </p:cNvPr>
          <p:cNvSpPr>
            <a:spLocks noGrp="1"/>
          </p:cNvSpPr>
          <p:nvPr>
            <p:ph type="sldNum" sz="quarter" idx="12"/>
          </p:nvPr>
        </p:nvSpPr>
        <p:spPr/>
        <p:txBody>
          <a:bodyPr/>
          <a:lstStyle/>
          <a:p>
            <a:fld id="{6E2D2B3B-882E-40F3-A32F-6DD516915044}" type="slidenum">
              <a:rPr lang="en-US" smtClean="0"/>
              <a:pPr/>
              <a:t>68</a:t>
            </a:fld>
            <a:endParaRPr lang="en-US"/>
          </a:p>
        </p:txBody>
      </p:sp>
      <p:pic>
        <p:nvPicPr>
          <p:cNvPr id="5" name="Picture 4">
            <a:extLst>
              <a:ext uri="{FF2B5EF4-FFF2-40B4-BE49-F238E27FC236}">
                <a16:creationId xmlns:a16="http://schemas.microsoft.com/office/drawing/2014/main" id="{46DA929B-295F-7B49-AFA8-B16CA2D4D918}"/>
              </a:ext>
            </a:extLst>
          </p:cNvPr>
          <p:cNvPicPr>
            <a:picLocks noChangeAspect="1"/>
          </p:cNvPicPr>
          <p:nvPr/>
        </p:nvPicPr>
        <p:blipFill>
          <a:blip r:embed="rId3"/>
          <a:stretch>
            <a:fillRect/>
          </a:stretch>
        </p:blipFill>
        <p:spPr>
          <a:xfrm>
            <a:off x="81844" y="1737361"/>
            <a:ext cx="9151537" cy="1552015"/>
          </a:xfrm>
          <a:prstGeom prst="rect">
            <a:avLst/>
          </a:prstGeom>
        </p:spPr>
      </p:pic>
      <p:pic>
        <p:nvPicPr>
          <p:cNvPr id="6" name="Picture 5">
            <a:extLst>
              <a:ext uri="{FF2B5EF4-FFF2-40B4-BE49-F238E27FC236}">
                <a16:creationId xmlns:a16="http://schemas.microsoft.com/office/drawing/2014/main" id="{BD57E479-97D9-494A-9808-EC027111A5C9}"/>
              </a:ext>
            </a:extLst>
          </p:cNvPr>
          <p:cNvPicPr>
            <a:picLocks noChangeAspect="1"/>
          </p:cNvPicPr>
          <p:nvPr/>
        </p:nvPicPr>
        <p:blipFill>
          <a:blip r:embed="rId4"/>
          <a:stretch>
            <a:fillRect/>
          </a:stretch>
        </p:blipFill>
        <p:spPr>
          <a:xfrm>
            <a:off x="4308289" y="3289376"/>
            <a:ext cx="4530912" cy="3004957"/>
          </a:xfrm>
          <a:prstGeom prst="rect">
            <a:avLst/>
          </a:prstGeom>
        </p:spPr>
      </p:pic>
    </p:spTree>
    <p:extLst>
      <p:ext uri="{BB962C8B-B14F-4D97-AF65-F5344CB8AC3E}">
        <p14:creationId xmlns:p14="http://schemas.microsoft.com/office/powerpoint/2010/main" val="2750682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B9CB-1B6C-084E-B634-73214BDFAC2C}"/>
              </a:ext>
            </a:extLst>
          </p:cNvPr>
          <p:cNvSpPr>
            <a:spLocks noGrp="1"/>
          </p:cNvSpPr>
          <p:nvPr>
            <p:ph type="title"/>
          </p:nvPr>
        </p:nvSpPr>
        <p:spPr/>
        <p:txBody>
          <a:bodyPr/>
          <a:lstStyle/>
          <a:p>
            <a:r>
              <a:rPr lang="en-US" dirty="0" err="1"/>
              <a:t>mmWave</a:t>
            </a:r>
            <a:r>
              <a:rPr lang="en-US" dirty="0"/>
              <a:t> bands for mobile systems (non-satellite)</a:t>
            </a:r>
          </a:p>
        </p:txBody>
      </p:sp>
      <p:sp>
        <p:nvSpPr>
          <p:cNvPr id="3" name="Footer Placeholder 2">
            <a:extLst>
              <a:ext uri="{FF2B5EF4-FFF2-40B4-BE49-F238E27FC236}">
                <a16:creationId xmlns:a16="http://schemas.microsoft.com/office/drawing/2014/main" id="{9E81F335-675C-0245-8118-56A85935DE17}"/>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F117A6E0-EEBC-CE48-8E6F-4D37C00EE16E}"/>
              </a:ext>
            </a:extLst>
          </p:cNvPr>
          <p:cNvSpPr>
            <a:spLocks noGrp="1"/>
          </p:cNvSpPr>
          <p:nvPr>
            <p:ph type="sldNum" sz="quarter" idx="12"/>
          </p:nvPr>
        </p:nvSpPr>
        <p:spPr/>
        <p:txBody>
          <a:bodyPr/>
          <a:lstStyle/>
          <a:p>
            <a:fld id="{6E2D2B3B-882E-40F3-A32F-6DD516915044}" type="slidenum">
              <a:rPr lang="en-US" smtClean="0"/>
              <a:pPr/>
              <a:t>69</a:t>
            </a:fld>
            <a:endParaRPr lang="en-US"/>
          </a:p>
        </p:txBody>
      </p:sp>
      <p:graphicFrame>
        <p:nvGraphicFramePr>
          <p:cNvPr id="5" name="Table 4">
            <a:extLst>
              <a:ext uri="{FF2B5EF4-FFF2-40B4-BE49-F238E27FC236}">
                <a16:creationId xmlns:a16="http://schemas.microsoft.com/office/drawing/2014/main" id="{7277ED61-1C27-E448-8105-1E7CE27056E0}"/>
              </a:ext>
            </a:extLst>
          </p:cNvPr>
          <p:cNvGraphicFramePr>
            <a:graphicFrameLocks noGrp="1"/>
          </p:cNvGraphicFramePr>
          <p:nvPr>
            <p:extLst>
              <p:ext uri="{D42A27DB-BD31-4B8C-83A1-F6EECF244321}">
                <p14:modId xmlns:p14="http://schemas.microsoft.com/office/powerpoint/2010/main" val="2295522818"/>
              </p:ext>
            </p:extLst>
          </p:nvPr>
        </p:nvGraphicFramePr>
        <p:xfrm>
          <a:off x="529936" y="2186709"/>
          <a:ext cx="8167254" cy="3235960"/>
        </p:xfrm>
        <a:graphic>
          <a:graphicData uri="http://schemas.openxmlformats.org/drawingml/2006/table">
            <a:tbl>
              <a:tblPr firstRow="1" bandRow="1">
                <a:tableStyleId>{5C22544A-7EE6-4342-B048-85BDC9FD1C3A}</a:tableStyleId>
              </a:tblPr>
              <a:tblGrid>
                <a:gridCol w="2109355">
                  <a:extLst>
                    <a:ext uri="{9D8B030D-6E8A-4147-A177-3AD203B41FA5}">
                      <a16:colId xmlns:a16="http://schemas.microsoft.com/office/drawing/2014/main" val="477424579"/>
                    </a:ext>
                  </a:extLst>
                </a:gridCol>
                <a:gridCol w="1101436">
                  <a:extLst>
                    <a:ext uri="{9D8B030D-6E8A-4147-A177-3AD203B41FA5}">
                      <a16:colId xmlns:a16="http://schemas.microsoft.com/office/drawing/2014/main" val="1920757042"/>
                    </a:ext>
                  </a:extLst>
                </a:gridCol>
                <a:gridCol w="4956463">
                  <a:extLst>
                    <a:ext uri="{9D8B030D-6E8A-4147-A177-3AD203B41FA5}">
                      <a16:colId xmlns:a16="http://schemas.microsoft.com/office/drawing/2014/main" val="2370925020"/>
                    </a:ext>
                  </a:extLst>
                </a:gridCol>
              </a:tblGrid>
              <a:tr h="370840">
                <a:tc>
                  <a:txBody>
                    <a:bodyPr/>
                    <a:lstStyle/>
                    <a:p>
                      <a:r>
                        <a:rPr lang="en-US" dirty="0"/>
                        <a:t>Band</a:t>
                      </a:r>
                    </a:p>
                  </a:txBody>
                  <a:tcPr/>
                </a:tc>
                <a:tc>
                  <a:txBody>
                    <a:bodyPr/>
                    <a:lstStyle/>
                    <a:p>
                      <a:r>
                        <a:rPr lang="en-US" dirty="0"/>
                        <a:t>Available</a:t>
                      </a:r>
                    </a:p>
                  </a:txBody>
                  <a:tcPr/>
                </a:tc>
                <a:tc>
                  <a:txBody>
                    <a:bodyPr/>
                    <a:lstStyle/>
                    <a:p>
                      <a:r>
                        <a:rPr lang="en-US" dirty="0"/>
                        <a:t>Currently used</a:t>
                      </a:r>
                    </a:p>
                  </a:txBody>
                  <a:tcPr/>
                </a:tc>
                <a:extLst>
                  <a:ext uri="{0D108BD9-81ED-4DB2-BD59-A6C34878D82A}">
                    <a16:rowId xmlns:a16="http://schemas.microsoft.com/office/drawing/2014/main" val="3517533745"/>
                  </a:ext>
                </a:extLst>
              </a:tr>
              <a:tr h="370840">
                <a:tc>
                  <a:txBody>
                    <a:bodyPr/>
                    <a:lstStyle/>
                    <a:p>
                      <a:r>
                        <a:rPr lang="en-US" dirty="0"/>
                        <a:t>12.2-12.7 GHz</a:t>
                      </a:r>
                    </a:p>
                  </a:txBody>
                  <a:tcPr/>
                </a:tc>
                <a:tc>
                  <a:txBody>
                    <a:bodyPr/>
                    <a:lstStyle/>
                    <a:p>
                      <a:r>
                        <a:rPr lang="en-US" dirty="0"/>
                        <a:t>500 MHz</a:t>
                      </a:r>
                    </a:p>
                  </a:txBody>
                  <a:tcPr/>
                </a:tc>
                <a:tc>
                  <a:txBody>
                    <a:bodyPr/>
                    <a:lstStyle/>
                    <a:p>
                      <a:r>
                        <a:rPr lang="en-US" dirty="0"/>
                        <a:t>Licensed to DISH (2004 &amp; 2012)</a:t>
                      </a:r>
                    </a:p>
                  </a:txBody>
                  <a:tcPr/>
                </a:tc>
                <a:extLst>
                  <a:ext uri="{0D108BD9-81ED-4DB2-BD59-A6C34878D82A}">
                    <a16:rowId xmlns:a16="http://schemas.microsoft.com/office/drawing/2014/main" val="2147575806"/>
                  </a:ext>
                </a:extLst>
              </a:tr>
              <a:tr h="370840">
                <a:tc>
                  <a:txBody>
                    <a:bodyPr/>
                    <a:lstStyle/>
                    <a:p>
                      <a:r>
                        <a:rPr lang="en-US" dirty="0"/>
                        <a:t>24 GHz</a:t>
                      </a:r>
                    </a:p>
                  </a:txBody>
                  <a:tcPr/>
                </a:tc>
                <a:tc>
                  <a:txBody>
                    <a:bodyPr/>
                    <a:lstStyle/>
                    <a:p>
                      <a:r>
                        <a:rPr lang="en-US" dirty="0"/>
                        <a:t>400 MHz</a:t>
                      </a:r>
                    </a:p>
                  </a:txBody>
                  <a:tcPr/>
                </a:tc>
                <a:tc>
                  <a:txBody>
                    <a:bodyPr/>
                    <a:lstStyle/>
                    <a:p>
                      <a:r>
                        <a:rPr lang="en-US" dirty="0" err="1"/>
                        <a:t>FiberTower</a:t>
                      </a:r>
                      <a:r>
                        <a:rPr lang="en-US" dirty="0"/>
                        <a:t>, AT&amp;T</a:t>
                      </a:r>
                    </a:p>
                  </a:txBody>
                  <a:tcPr/>
                </a:tc>
                <a:extLst>
                  <a:ext uri="{0D108BD9-81ED-4DB2-BD59-A6C34878D82A}">
                    <a16:rowId xmlns:a16="http://schemas.microsoft.com/office/drawing/2014/main" val="1032234943"/>
                  </a:ext>
                </a:extLst>
              </a:tr>
              <a:tr h="370840">
                <a:tc>
                  <a:txBody>
                    <a:bodyPr/>
                    <a:lstStyle/>
                    <a:p>
                      <a:r>
                        <a:rPr lang="en-US" dirty="0"/>
                        <a:t>28 GHz (LMDS)</a:t>
                      </a:r>
                    </a:p>
                  </a:txBody>
                  <a:tcPr/>
                </a:tc>
                <a:tc>
                  <a:txBody>
                    <a:bodyPr/>
                    <a:lstStyle/>
                    <a:p>
                      <a:r>
                        <a:rPr lang="en-US" dirty="0"/>
                        <a:t>1.3 GHz</a:t>
                      </a:r>
                    </a:p>
                  </a:txBody>
                  <a:tcPr/>
                </a:tc>
                <a:tc>
                  <a:txBody>
                    <a:bodyPr/>
                    <a:lstStyle/>
                    <a:p>
                      <a:r>
                        <a:rPr lang="en-US" dirty="0"/>
                        <a:t>Verizon (via XO)</a:t>
                      </a:r>
                    </a:p>
                  </a:txBody>
                  <a:tcPr/>
                </a:tc>
                <a:extLst>
                  <a:ext uri="{0D108BD9-81ED-4DB2-BD59-A6C34878D82A}">
                    <a16:rowId xmlns:a16="http://schemas.microsoft.com/office/drawing/2014/main" val="3379559356"/>
                  </a:ext>
                </a:extLst>
              </a:tr>
              <a:tr h="370840">
                <a:tc>
                  <a:txBody>
                    <a:bodyPr/>
                    <a:lstStyle/>
                    <a:p>
                      <a:r>
                        <a:rPr lang="en-US" dirty="0"/>
                        <a:t>37 GHz</a:t>
                      </a:r>
                    </a:p>
                  </a:txBody>
                  <a:tcPr/>
                </a:tc>
                <a:tc>
                  <a:txBody>
                    <a:bodyPr/>
                    <a:lstStyle/>
                    <a:p>
                      <a:r>
                        <a:rPr lang="en-US" dirty="0"/>
                        <a:t>1.6 GHz</a:t>
                      </a:r>
                    </a:p>
                  </a:txBody>
                  <a:tcPr/>
                </a:tc>
                <a:tc>
                  <a:txBody>
                    <a:bodyPr/>
                    <a:lstStyle/>
                    <a:p>
                      <a:r>
                        <a:rPr lang="en-US" dirty="0"/>
                        <a:t>greenfield</a:t>
                      </a:r>
                    </a:p>
                  </a:txBody>
                  <a:tcPr/>
                </a:tc>
                <a:extLst>
                  <a:ext uri="{0D108BD9-81ED-4DB2-BD59-A6C34878D82A}">
                    <a16:rowId xmlns:a16="http://schemas.microsoft.com/office/drawing/2014/main" val="924462048"/>
                  </a:ext>
                </a:extLst>
              </a:tr>
              <a:tr h="370840">
                <a:tc>
                  <a:txBody>
                    <a:bodyPr/>
                    <a:lstStyle/>
                    <a:p>
                      <a:r>
                        <a:rPr lang="en-US" dirty="0"/>
                        <a:t>39 GHz</a:t>
                      </a:r>
                    </a:p>
                  </a:txBody>
                  <a:tcPr/>
                </a:tc>
                <a:tc>
                  <a:txBody>
                    <a:bodyPr/>
                    <a:lstStyle/>
                    <a:p>
                      <a:r>
                        <a:rPr lang="en-US" dirty="0"/>
                        <a:t>1.4 GHz</a:t>
                      </a:r>
                    </a:p>
                  </a:txBody>
                  <a:tcPr/>
                </a:tc>
                <a:tc>
                  <a:txBody>
                    <a:bodyPr/>
                    <a:lstStyle/>
                    <a:p>
                      <a:r>
                        <a:rPr lang="en-US" dirty="0"/>
                        <a:t>FSS (unused), 14 blocks of 50+50; </a:t>
                      </a:r>
                      <a:r>
                        <a:rPr lang="en-US" dirty="0" err="1"/>
                        <a:t>StraightPath</a:t>
                      </a:r>
                      <a:r>
                        <a:rPr lang="en-US" dirty="0"/>
                        <a:t> (VZ)</a:t>
                      </a:r>
                    </a:p>
                  </a:txBody>
                  <a:tcPr/>
                </a:tc>
                <a:extLst>
                  <a:ext uri="{0D108BD9-81ED-4DB2-BD59-A6C34878D82A}">
                    <a16:rowId xmlns:a16="http://schemas.microsoft.com/office/drawing/2014/main" val="2209498101"/>
                  </a:ext>
                </a:extLst>
              </a:tr>
              <a:tr h="370840">
                <a:tc>
                  <a:txBody>
                    <a:bodyPr/>
                    <a:lstStyle/>
                    <a:p>
                      <a:r>
                        <a:rPr lang="en-US" dirty="0"/>
                        <a:t>57-71 GHz (V-band)</a:t>
                      </a:r>
                    </a:p>
                  </a:txBody>
                  <a:tcPr/>
                </a:tc>
                <a:tc>
                  <a:txBody>
                    <a:bodyPr/>
                    <a:lstStyle/>
                    <a:p>
                      <a:r>
                        <a:rPr lang="en-US" dirty="0"/>
                        <a:t>14 GHz</a:t>
                      </a:r>
                    </a:p>
                  </a:txBody>
                  <a:tcPr/>
                </a:tc>
                <a:tc>
                  <a:txBody>
                    <a:bodyPr/>
                    <a:lstStyle/>
                    <a:p>
                      <a:r>
                        <a:rPr lang="en-US" dirty="0"/>
                        <a:t>unlicensed (</a:t>
                      </a:r>
                      <a:r>
                        <a:rPr lang="en-US" dirty="0" err="1"/>
                        <a:t>WiGig</a:t>
                      </a:r>
                      <a:r>
                        <a:rPr lang="en-US" dirty="0"/>
                        <a:t>)</a:t>
                      </a:r>
                    </a:p>
                  </a:txBody>
                  <a:tcPr/>
                </a:tc>
                <a:extLst>
                  <a:ext uri="{0D108BD9-81ED-4DB2-BD59-A6C34878D82A}">
                    <a16:rowId xmlns:a16="http://schemas.microsoft.com/office/drawing/2014/main" val="1230866709"/>
                  </a:ext>
                </a:extLst>
              </a:tr>
              <a:tr h="370840">
                <a:tc>
                  <a:txBody>
                    <a:bodyPr/>
                    <a:lstStyle/>
                    <a:p>
                      <a:r>
                        <a:rPr lang="en-US" dirty="0"/>
                        <a:t>71-76 + 81-86 GHz (E-band)</a:t>
                      </a:r>
                    </a:p>
                  </a:txBody>
                  <a:tcPr/>
                </a:tc>
                <a:tc>
                  <a:txBody>
                    <a:bodyPr/>
                    <a:lstStyle/>
                    <a:p>
                      <a:r>
                        <a:rPr lang="en-US" dirty="0"/>
                        <a:t>10 GHz</a:t>
                      </a:r>
                    </a:p>
                  </a:txBody>
                  <a:tcPr/>
                </a:tc>
                <a:tc>
                  <a:txBody>
                    <a:bodyPr/>
                    <a:lstStyle/>
                    <a:p>
                      <a:r>
                        <a:rPr lang="en-US" dirty="0"/>
                        <a:t>light license</a:t>
                      </a:r>
                    </a:p>
                  </a:txBody>
                  <a:tcPr/>
                </a:tc>
                <a:extLst>
                  <a:ext uri="{0D108BD9-81ED-4DB2-BD59-A6C34878D82A}">
                    <a16:rowId xmlns:a16="http://schemas.microsoft.com/office/drawing/2014/main" val="761955217"/>
                  </a:ext>
                </a:extLst>
              </a:tr>
            </a:tbl>
          </a:graphicData>
        </a:graphic>
      </p:graphicFrame>
    </p:spTree>
    <p:extLst>
      <p:ext uri="{BB962C8B-B14F-4D97-AF65-F5344CB8AC3E}">
        <p14:creationId xmlns:p14="http://schemas.microsoft.com/office/powerpoint/2010/main" val="310678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CAB849-C580-674F-929E-28A55D57E591}"/>
              </a:ext>
            </a:extLst>
          </p:cNvPr>
          <p:cNvSpPr>
            <a:spLocks noGrp="1"/>
          </p:cNvSpPr>
          <p:nvPr>
            <p:ph type="ftr" sz="quarter" idx="11"/>
          </p:nvPr>
        </p:nvSpPr>
        <p:spPr/>
        <p:txBody>
          <a:bodyPr/>
          <a:lstStyle/>
          <a:p>
            <a:r>
              <a:rPr lang="pt-BR"/>
              <a:t>WifiUS Summer School 2018</a:t>
            </a:r>
            <a:endParaRPr lang="en-US"/>
          </a:p>
        </p:txBody>
      </p:sp>
      <p:sp>
        <p:nvSpPr>
          <p:cNvPr id="3" name="Slide Number Placeholder 2">
            <a:extLst>
              <a:ext uri="{FF2B5EF4-FFF2-40B4-BE49-F238E27FC236}">
                <a16:creationId xmlns:a16="http://schemas.microsoft.com/office/drawing/2014/main" id="{68E65702-459F-CA41-8511-134CE183B0A2}"/>
              </a:ext>
            </a:extLst>
          </p:cNvPr>
          <p:cNvSpPr>
            <a:spLocks noGrp="1"/>
          </p:cNvSpPr>
          <p:nvPr>
            <p:ph type="sldNum" sz="quarter" idx="12"/>
          </p:nvPr>
        </p:nvSpPr>
        <p:spPr/>
        <p:txBody>
          <a:bodyPr/>
          <a:lstStyle/>
          <a:p>
            <a:fld id="{6E2D2B3B-882E-40F3-A32F-6DD516915044}" type="slidenum">
              <a:rPr lang="en-US" smtClean="0"/>
              <a:pPr/>
              <a:t>7</a:t>
            </a:fld>
            <a:endParaRPr lang="en-US"/>
          </a:p>
        </p:txBody>
      </p:sp>
      <p:pic>
        <p:nvPicPr>
          <p:cNvPr id="5" name="Picture 4">
            <a:extLst>
              <a:ext uri="{FF2B5EF4-FFF2-40B4-BE49-F238E27FC236}">
                <a16:creationId xmlns:a16="http://schemas.microsoft.com/office/drawing/2014/main" id="{31704399-4F10-4D4B-9F4E-7BD5221A8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245701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3E95-953F-064D-B17F-0B34140C38BD}"/>
              </a:ext>
            </a:extLst>
          </p:cNvPr>
          <p:cNvSpPr>
            <a:spLocks noGrp="1"/>
          </p:cNvSpPr>
          <p:nvPr>
            <p:ph type="title"/>
          </p:nvPr>
        </p:nvSpPr>
        <p:spPr/>
        <p:txBody>
          <a:bodyPr/>
          <a:lstStyle/>
          <a:p>
            <a:r>
              <a:rPr lang="en-US" dirty="0"/>
              <a:t>Atmospheric absorption</a:t>
            </a:r>
          </a:p>
        </p:txBody>
      </p:sp>
      <p:sp>
        <p:nvSpPr>
          <p:cNvPr id="3" name="Footer Placeholder 2">
            <a:extLst>
              <a:ext uri="{FF2B5EF4-FFF2-40B4-BE49-F238E27FC236}">
                <a16:creationId xmlns:a16="http://schemas.microsoft.com/office/drawing/2014/main" id="{5F9AFFEB-08A3-114C-B41F-6153B63DC544}"/>
              </a:ext>
            </a:extLst>
          </p:cNvPr>
          <p:cNvSpPr>
            <a:spLocks noGrp="1"/>
          </p:cNvSpPr>
          <p:nvPr>
            <p:ph type="ftr" sz="quarter" idx="11"/>
          </p:nvPr>
        </p:nvSpPr>
        <p:spPr/>
        <p:txBody>
          <a:bodyPr/>
          <a:lstStyle/>
          <a:p>
            <a:r>
              <a:rPr lang="pt-BR"/>
              <a:t>WifiUS Summer School 2018</a:t>
            </a:r>
            <a:endParaRPr lang="en-US"/>
          </a:p>
        </p:txBody>
      </p:sp>
      <p:sp>
        <p:nvSpPr>
          <p:cNvPr id="4" name="Slide Number Placeholder 3">
            <a:extLst>
              <a:ext uri="{FF2B5EF4-FFF2-40B4-BE49-F238E27FC236}">
                <a16:creationId xmlns:a16="http://schemas.microsoft.com/office/drawing/2014/main" id="{68FE12E5-459C-4D48-ADEA-D69637DEA6F9}"/>
              </a:ext>
            </a:extLst>
          </p:cNvPr>
          <p:cNvSpPr>
            <a:spLocks noGrp="1"/>
          </p:cNvSpPr>
          <p:nvPr>
            <p:ph type="sldNum" sz="quarter" idx="12"/>
          </p:nvPr>
        </p:nvSpPr>
        <p:spPr/>
        <p:txBody>
          <a:bodyPr/>
          <a:lstStyle/>
          <a:p>
            <a:fld id="{6E2D2B3B-882E-40F3-A32F-6DD516915044}" type="slidenum">
              <a:rPr lang="en-US" smtClean="0"/>
              <a:pPr/>
              <a:t>70</a:t>
            </a:fld>
            <a:endParaRPr lang="en-US"/>
          </a:p>
        </p:txBody>
      </p:sp>
      <p:pic>
        <p:nvPicPr>
          <p:cNvPr id="5" name="Picture 4">
            <a:extLst>
              <a:ext uri="{FF2B5EF4-FFF2-40B4-BE49-F238E27FC236}">
                <a16:creationId xmlns:a16="http://schemas.microsoft.com/office/drawing/2014/main" id="{44B3CC62-81F7-D64D-AEDE-C82AE5B4A691}"/>
              </a:ext>
            </a:extLst>
          </p:cNvPr>
          <p:cNvPicPr>
            <a:picLocks noChangeAspect="1"/>
          </p:cNvPicPr>
          <p:nvPr/>
        </p:nvPicPr>
        <p:blipFill>
          <a:blip r:embed="rId3"/>
          <a:stretch>
            <a:fillRect/>
          </a:stretch>
        </p:blipFill>
        <p:spPr>
          <a:xfrm>
            <a:off x="1026341" y="1822466"/>
            <a:ext cx="7093697" cy="4552214"/>
          </a:xfrm>
          <a:prstGeom prst="rect">
            <a:avLst/>
          </a:prstGeom>
        </p:spPr>
      </p:pic>
    </p:spTree>
    <p:extLst>
      <p:ext uri="{BB962C8B-B14F-4D97-AF65-F5344CB8AC3E}">
        <p14:creationId xmlns:p14="http://schemas.microsoft.com/office/powerpoint/2010/main" val="1306931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D01D-4845-F349-996C-34592DE1A178}"/>
              </a:ext>
            </a:extLst>
          </p:cNvPr>
          <p:cNvSpPr>
            <a:spLocks noGrp="1"/>
          </p:cNvSpPr>
          <p:nvPr>
            <p:ph type="title"/>
          </p:nvPr>
        </p:nvSpPr>
        <p:spPr/>
        <p:txBody>
          <a:bodyPr/>
          <a:lstStyle/>
          <a:p>
            <a:r>
              <a:rPr lang="en-US" dirty="0" err="1"/>
              <a:t>mmWave</a:t>
            </a:r>
            <a:r>
              <a:rPr lang="en-US" dirty="0"/>
              <a:t> problems</a:t>
            </a:r>
          </a:p>
        </p:txBody>
      </p:sp>
      <p:sp>
        <p:nvSpPr>
          <p:cNvPr id="3" name="Content Placeholder 2">
            <a:extLst>
              <a:ext uri="{FF2B5EF4-FFF2-40B4-BE49-F238E27FC236}">
                <a16:creationId xmlns:a16="http://schemas.microsoft.com/office/drawing/2014/main" id="{7A0E6B17-660F-6246-A3A2-D0EC69859B6D}"/>
              </a:ext>
            </a:extLst>
          </p:cNvPr>
          <p:cNvSpPr>
            <a:spLocks noGrp="1"/>
          </p:cNvSpPr>
          <p:nvPr>
            <p:ph idx="1"/>
          </p:nvPr>
        </p:nvSpPr>
        <p:spPr/>
        <p:txBody>
          <a:bodyPr/>
          <a:lstStyle/>
          <a:p>
            <a:r>
              <a:rPr lang="en-US" dirty="0"/>
              <a:t>Largely line-of-sight, but sometimes usable reflections by buildings</a:t>
            </a:r>
          </a:p>
          <a:p>
            <a:r>
              <a:rPr lang="en-US" dirty="0"/>
              <a:t>Absorbed by walls, rain, leaves, human body</a:t>
            </a:r>
          </a:p>
          <a:p>
            <a:r>
              <a:rPr lang="en-US" dirty="0"/>
              <a:t>Need very directional antennas </a:t>
            </a:r>
            <a:r>
              <a:rPr lang="en-US" dirty="0">
                <a:sym typeface="Wingdings" pitchFamily="2" charset="2"/>
              </a:rPr>
              <a:t> hard to make work for mobile devices</a:t>
            </a:r>
          </a:p>
          <a:p>
            <a:pPr lvl="1"/>
            <a:r>
              <a:rPr lang="en-US" dirty="0">
                <a:sym typeface="Wingdings" pitchFamily="2" charset="2"/>
              </a:rPr>
              <a:t>Better for fixed wireless access</a:t>
            </a:r>
          </a:p>
          <a:p>
            <a:r>
              <a:rPr lang="en-US" dirty="0">
                <a:sym typeface="Wingdings" pitchFamily="2" charset="2"/>
              </a:rPr>
              <a:t>Absorption by hands holding device  external antenna (again)</a:t>
            </a:r>
          </a:p>
          <a:p>
            <a:r>
              <a:rPr lang="en-US" dirty="0">
                <a:sym typeface="Wingdings" pitchFamily="2" charset="2"/>
              </a:rPr>
              <a:t> most 5G mobile likely to use 3.5 GHz band initially</a:t>
            </a:r>
            <a:endParaRPr lang="en-US" dirty="0"/>
          </a:p>
        </p:txBody>
      </p:sp>
      <p:sp>
        <p:nvSpPr>
          <p:cNvPr id="4" name="Footer Placeholder 3">
            <a:extLst>
              <a:ext uri="{FF2B5EF4-FFF2-40B4-BE49-F238E27FC236}">
                <a16:creationId xmlns:a16="http://schemas.microsoft.com/office/drawing/2014/main" id="{3435DAC4-5D2D-824B-B8DF-B0BAAF12BDBA}"/>
              </a:ext>
            </a:extLst>
          </p:cNvPr>
          <p:cNvSpPr>
            <a:spLocks noGrp="1"/>
          </p:cNvSpPr>
          <p:nvPr>
            <p:ph type="ftr" sz="quarter" idx="11"/>
          </p:nvPr>
        </p:nvSpPr>
        <p:spPr/>
        <p:txBody>
          <a:bodyPr/>
          <a:lstStyle/>
          <a:p>
            <a:r>
              <a:rPr lang="pt-BR"/>
              <a:t>WifiUS Summer School 2018</a:t>
            </a:r>
            <a:endParaRPr lang="en-US"/>
          </a:p>
        </p:txBody>
      </p:sp>
      <p:sp>
        <p:nvSpPr>
          <p:cNvPr id="5" name="Slide Number Placeholder 4">
            <a:extLst>
              <a:ext uri="{FF2B5EF4-FFF2-40B4-BE49-F238E27FC236}">
                <a16:creationId xmlns:a16="http://schemas.microsoft.com/office/drawing/2014/main" id="{A5E1ABB5-F7CC-9940-B2D5-5DC97307E016}"/>
              </a:ext>
            </a:extLst>
          </p:cNvPr>
          <p:cNvSpPr>
            <a:spLocks noGrp="1"/>
          </p:cNvSpPr>
          <p:nvPr>
            <p:ph type="sldNum" sz="quarter" idx="12"/>
          </p:nvPr>
        </p:nvSpPr>
        <p:spPr/>
        <p:txBody>
          <a:bodyPr/>
          <a:lstStyle/>
          <a:p>
            <a:fld id="{6E2D2B3B-882E-40F3-A32F-6DD516915044}" type="slidenum">
              <a:rPr lang="en-US" smtClean="0"/>
              <a:pPr/>
              <a:t>71</a:t>
            </a:fld>
            <a:endParaRPr lang="en-US"/>
          </a:p>
        </p:txBody>
      </p:sp>
    </p:spTree>
    <p:extLst>
      <p:ext uri="{BB962C8B-B14F-4D97-AF65-F5344CB8AC3E}">
        <p14:creationId xmlns:p14="http://schemas.microsoft.com/office/powerpoint/2010/main" val="1399082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GHz+</a:t>
            </a:r>
          </a:p>
        </p:txBody>
      </p:sp>
      <p:sp>
        <p:nvSpPr>
          <p:cNvPr id="4" name="Footer Placeholder 3"/>
          <p:cNvSpPr>
            <a:spLocks noGrp="1"/>
          </p:cNvSpPr>
          <p:nvPr>
            <p:ph type="ftr" sz="quarter" idx="11"/>
          </p:nvPr>
        </p:nvSpPr>
        <p:spPr/>
        <p:txBody>
          <a:bodyPr/>
          <a:lstStyle/>
          <a:p>
            <a:r>
              <a:rPr lang="fi-FI"/>
              <a:t>U Oulu 2016</a:t>
            </a:r>
            <a:endParaRPr lang="en-US"/>
          </a:p>
        </p:txBody>
      </p:sp>
      <p:sp>
        <p:nvSpPr>
          <p:cNvPr id="5" name="Slide Number Placeholder 4"/>
          <p:cNvSpPr>
            <a:spLocks noGrp="1"/>
          </p:cNvSpPr>
          <p:nvPr>
            <p:ph type="sldNum" sz="quarter" idx="12"/>
          </p:nvPr>
        </p:nvSpPr>
        <p:spPr/>
        <p:txBody>
          <a:bodyPr/>
          <a:lstStyle/>
          <a:p>
            <a:fld id="{45C724A0-5713-9C4B-8EEA-420FE26C46C5}" type="slidenum">
              <a:rPr lang="en-US" smtClean="0"/>
              <a:pPr/>
              <a:t>72</a:t>
            </a:fld>
            <a:endParaRPr lang="en-US"/>
          </a:p>
        </p:txBody>
      </p:sp>
      <p:pic>
        <p:nvPicPr>
          <p:cNvPr id="7" name="Picture 6"/>
          <p:cNvPicPr>
            <a:picLocks noChangeAspect="1"/>
          </p:cNvPicPr>
          <p:nvPr/>
        </p:nvPicPr>
        <p:blipFill>
          <a:blip r:embed="rId2"/>
          <a:stretch>
            <a:fillRect/>
          </a:stretch>
        </p:blipFill>
        <p:spPr>
          <a:xfrm>
            <a:off x="354632" y="1780420"/>
            <a:ext cx="7518400" cy="1473200"/>
          </a:xfrm>
          <a:prstGeom prst="rect">
            <a:avLst/>
          </a:prstGeom>
        </p:spPr>
      </p:pic>
      <p:pic>
        <p:nvPicPr>
          <p:cNvPr id="8" name="Picture 7"/>
          <p:cNvPicPr>
            <a:picLocks noChangeAspect="1"/>
          </p:cNvPicPr>
          <p:nvPr/>
        </p:nvPicPr>
        <p:blipFill>
          <a:blip r:embed="rId3"/>
          <a:stretch>
            <a:fillRect/>
          </a:stretch>
        </p:blipFill>
        <p:spPr>
          <a:xfrm>
            <a:off x="6438900" y="4088857"/>
            <a:ext cx="2247900" cy="1803400"/>
          </a:xfrm>
          <a:prstGeom prst="rect">
            <a:avLst/>
          </a:prstGeom>
        </p:spPr>
      </p:pic>
      <p:sp>
        <p:nvSpPr>
          <p:cNvPr id="12" name="TextBox 11">
            <a:extLst>
              <a:ext uri="{FF2B5EF4-FFF2-40B4-BE49-F238E27FC236}">
                <a16:creationId xmlns:a16="http://schemas.microsoft.com/office/drawing/2014/main" id="{DFFCE3A0-C635-4F41-A7B9-F330E81F40EF}"/>
              </a:ext>
            </a:extLst>
          </p:cNvPr>
          <p:cNvSpPr txBox="1"/>
          <p:nvPr/>
        </p:nvSpPr>
        <p:spPr>
          <a:xfrm>
            <a:off x="7873032" y="1831814"/>
            <a:ext cx="1196161" cy="646331"/>
          </a:xfrm>
          <a:prstGeom prst="rect">
            <a:avLst/>
          </a:prstGeom>
          <a:noFill/>
        </p:spPr>
        <p:txBody>
          <a:bodyPr wrap="none" rtlCol="0">
            <a:spAutoFit/>
          </a:bodyPr>
          <a:lstStyle/>
          <a:p>
            <a:r>
              <a:rPr lang="en-US" dirty="0"/>
              <a:t>60 GHz</a:t>
            </a:r>
          </a:p>
          <a:p>
            <a:r>
              <a:rPr lang="en-US" dirty="0"/>
              <a:t>unlicensed</a:t>
            </a:r>
          </a:p>
        </p:txBody>
      </p:sp>
      <p:pic>
        <p:nvPicPr>
          <p:cNvPr id="15" name="Picture 14">
            <a:extLst>
              <a:ext uri="{FF2B5EF4-FFF2-40B4-BE49-F238E27FC236}">
                <a16:creationId xmlns:a16="http://schemas.microsoft.com/office/drawing/2014/main" id="{9F0433B1-C757-1D49-8FD7-3269144EF9E1}"/>
              </a:ext>
            </a:extLst>
          </p:cNvPr>
          <p:cNvPicPr>
            <a:picLocks noChangeAspect="1"/>
          </p:cNvPicPr>
          <p:nvPr/>
        </p:nvPicPr>
        <p:blipFill>
          <a:blip r:embed="rId4"/>
          <a:stretch>
            <a:fillRect/>
          </a:stretch>
        </p:blipFill>
        <p:spPr>
          <a:xfrm>
            <a:off x="354632" y="4010890"/>
            <a:ext cx="2732809" cy="2732809"/>
          </a:xfrm>
          <a:prstGeom prst="rect">
            <a:avLst/>
          </a:prstGeom>
        </p:spPr>
      </p:pic>
      <p:pic>
        <p:nvPicPr>
          <p:cNvPr id="16" name="Picture 15">
            <a:extLst>
              <a:ext uri="{FF2B5EF4-FFF2-40B4-BE49-F238E27FC236}">
                <a16:creationId xmlns:a16="http://schemas.microsoft.com/office/drawing/2014/main" id="{D790C3B9-8650-F14C-BA16-DB1FAF539B6D}"/>
              </a:ext>
            </a:extLst>
          </p:cNvPr>
          <p:cNvPicPr>
            <a:picLocks noChangeAspect="1"/>
          </p:cNvPicPr>
          <p:nvPr/>
        </p:nvPicPr>
        <p:blipFill>
          <a:blip r:embed="rId5"/>
          <a:stretch>
            <a:fillRect/>
          </a:stretch>
        </p:blipFill>
        <p:spPr>
          <a:xfrm>
            <a:off x="3558518" y="3937527"/>
            <a:ext cx="2322737" cy="2412675"/>
          </a:xfrm>
          <a:prstGeom prst="rect">
            <a:avLst/>
          </a:prstGeom>
        </p:spPr>
      </p:pic>
      <p:sp>
        <p:nvSpPr>
          <p:cNvPr id="17" name="TextBox 16">
            <a:extLst>
              <a:ext uri="{FF2B5EF4-FFF2-40B4-BE49-F238E27FC236}">
                <a16:creationId xmlns:a16="http://schemas.microsoft.com/office/drawing/2014/main" id="{0CB44E24-E59D-0148-A784-445E2B4B05BD}"/>
              </a:ext>
            </a:extLst>
          </p:cNvPr>
          <p:cNvSpPr txBox="1"/>
          <p:nvPr/>
        </p:nvSpPr>
        <p:spPr>
          <a:xfrm>
            <a:off x="3304099" y="3649623"/>
            <a:ext cx="2202873" cy="1015663"/>
          </a:xfrm>
          <a:prstGeom prst="rect">
            <a:avLst/>
          </a:prstGeom>
          <a:solidFill>
            <a:srgbClr val="FBE6CE">
              <a:alpha val="22000"/>
            </a:srgbClr>
          </a:solidFill>
        </p:spPr>
        <p:txBody>
          <a:bodyPr wrap="square" rtlCol="0">
            <a:spAutoFit/>
          </a:bodyPr>
          <a:lstStyle/>
          <a:p>
            <a:r>
              <a:rPr lang="en-US" sz="1200" dirty="0"/>
              <a:t>“Up to 10Gbps full duplex throughput over ranges as far as 4.3 miles (6.9km)”</a:t>
            </a:r>
          </a:p>
          <a:p>
            <a:r>
              <a:rPr lang="en-US" sz="1200" dirty="0"/>
              <a:t>71-76 GHz + 81-86 GHz (FDD)</a:t>
            </a:r>
          </a:p>
          <a:p>
            <a:r>
              <a:rPr lang="en-US" sz="1200" dirty="0"/>
              <a:t>2 GHz channel</a:t>
            </a:r>
          </a:p>
        </p:txBody>
      </p:sp>
      <p:sp>
        <p:nvSpPr>
          <p:cNvPr id="18" name="TextBox 17">
            <a:extLst>
              <a:ext uri="{FF2B5EF4-FFF2-40B4-BE49-F238E27FC236}">
                <a16:creationId xmlns:a16="http://schemas.microsoft.com/office/drawing/2014/main" id="{0F3DEEBA-88D5-4E45-A0D6-4BC29F0C4FDA}"/>
              </a:ext>
            </a:extLst>
          </p:cNvPr>
          <p:cNvSpPr txBox="1"/>
          <p:nvPr/>
        </p:nvSpPr>
        <p:spPr>
          <a:xfrm>
            <a:off x="613186" y="3649623"/>
            <a:ext cx="2085827" cy="369332"/>
          </a:xfrm>
          <a:prstGeom prst="rect">
            <a:avLst/>
          </a:prstGeom>
          <a:noFill/>
        </p:spPr>
        <p:txBody>
          <a:bodyPr wrap="none" rtlCol="0">
            <a:spAutoFit/>
          </a:bodyPr>
          <a:lstStyle/>
          <a:p>
            <a:r>
              <a:rPr lang="en-US" dirty="0"/>
              <a:t>Combine 5 + 60 GHz</a:t>
            </a:r>
          </a:p>
        </p:txBody>
      </p:sp>
    </p:spTree>
    <p:extLst>
      <p:ext uri="{BB962C8B-B14F-4D97-AF65-F5344CB8AC3E}">
        <p14:creationId xmlns:p14="http://schemas.microsoft.com/office/powerpoint/2010/main" val="21909746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txBox="1">
            <a:spLocks noGrp="1" noChangeArrowheads="1"/>
          </p:cNvSpPr>
          <p:nvPr/>
        </p:nvSpPr>
        <p:spPr bwMode="auto">
          <a:xfrm>
            <a:off x="6400800" y="5757862"/>
            <a:ext cx="16002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20DD6F00-65FB-4E8B-886B-67DC55F0A1B9}" type="slidenum">
              <a:rPr lang="en-US" sz="750"/>
              <a:pPr algn="r" eaLnBrk="1" hangingPunct="1"/>
              <a:t>73</a:t>
            </a:fld>
            <a:endParaRPr lang="en-US" sz="750" dirty="0"/>
          </a:p>
        </p:txBody>
      </p:sp>
      <p:sp>
        <p:nvSpPr>
          <p:cNvPr id="4099" name="Title 1"/>
          <p:cNvSpPr>
            <a:spLocks/>
          </p:cNvSpPr>
          <p:nvPr/>
        </p:nvSpPr>
        <p:spPr bwMode="auto">
          <a:xfrm>
            <a:off x="1469231" y="2027636"/>
            <a:ext cx="6172200" cy="21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0" hangingPunct="0"/>
            <a:r>
              <a:rPr lang="en-US" b="1" dirty="0">
                <a:solidFill>
                  <a:schemeClr val="tx2"/>
                </a:solidFill>
              </a:rPr>
              <a:t>30-40GHz mmW – Spectrum Overview</a:t>
            </a:r>
            <a:endParaRPr lang="en-US" sz="1500" b="1" dirty="0">
              <a:solidFill>
                <a:schemeClr val="tx2"/>
              </a:solidFill>
            </a:endParaRPr>
          </a:p>
        </p:txBody>
      </p:sp>
      <p:sp>
        <p:nvSpPr>
          <p:cNvPr id="5" name="Content Placeholder 2"/>
          <p:cNvSpPr txBox="1">
            <a:spLocks/>
          </p:cNvSpPr>
          <p:nvPr/>
        </p:nvSpPr>
        <p:spPr>
          <a:xfrm>
            <a:off x="1311224" y="5103186"/>
            <a:ext cx="6172200" cy="474473"/>
          </a:xfrm>
          <a:prstGeom prst="rect">
            <a:avLst/>
          </a:prstGeom>
        </p:spPr>
        <p:txBody>
          <a:bodyPr>
            <a:normAutofit/>
          </a:bodyPr>
          <a:lstStyle>
            <a:lvl1pPr marL="342900" indent="-342900" algn="l" rtl="0" eaLnBrk="0" fontAlgn="base" hangingPunct="0">
              <a:spcBef>
                <a:spcPct val="20000"/>
              </a:spcBef>
              <a:spcAft>
                <a:spcPct val="0"/>
              </a:spcAft>
              <a:buFont typeface="Wingdings" pitchFamily="2" charset="2"/>
              <a:buChar char="§"/>
              <a:defRPr>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1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12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1200">
                <a:solidFill>
                  <a:schemeClr val="tx1"/>
                </a:solidFill>
                <a:latin typeface="+mn-lt"/>
                <a:ea typeface="MS PGothic" pitchFamily="34"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1200" dirty="0"/>
              <a:t>Note: The Commission’s Fixed Microwave (Part 101) and Satellite Communications (Part 25) service rules govern most of US Mobile allocations shown above </a:t>
            </a:r>
          </a:p>
          <a:p>
            <a:endParaRPr lang="en-US" sz="1200" dirty="0"/>
          </a:p>
          <a:p>
            <a:endParaRPr lang="en-US" sz="1200" dirty="0"/>
          </a:p>
          <a:p>
            <a:pPr lvl="1"/>
            <a:endParaRPr lang="en-US" sz="1050" dirty="0"/>
          </a:p>
          <a:p>
            <a:endParaRPr lang="en-US" dirty="0"/>
          </a:p>
          <a:p>
            <a:endParaRPr lang="en-US" sz="900" dirty="0"/>
          </a:p>
          <a:p>
            <a:pPr lvl="1"/>
            <a:endParaRPr lang="en-US" sz="675" dirty="0"/>
          </a:p>
        </p:txBody>
      </p:sp>
      <p:grpSp>
        <p:nvGrpSpPr>
          <p:cNvPr id="6" name="Group 5"/>
          <p:cNvGrpSpPr/>
          <p:nvPr/>
        </p:nvGrpSpPr>
        <p:grpSpPr>
          <a:xfrm>
            <a:off x="1701121" y="2270857"/>
            <a:ext cx="5477168" cy="2724317"/>
            <a:chOff x="744162" y="1919306"/>
            <a:chExt cx="7302890" cy="3632422"/>
          </a:xfrm>
        </p:grpSpPr>
        <p:grpSp>
          <p:nvGrpSpPr>
            <p:cNvPr id="3" name="Group 2"/>
            <p:cNvGrpSpPr/>
            <p:nvPr/>
          </p:nvGrpSpPr>
          <p:grpSpPr>
            <a:xfrm>
              <a:off x="744162" y="1941435"/>
              <a:ext cx="7302890" cy="3610293"/>
              <a:chOff x="777964" y="1941435"/>
              <a:chExt cx="7302890" cy="361029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964" y="1941435"/>
                <a:ext cx="7302890" cy="3346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77964" y="5288263"/>
                <a:ext cx="6010275" cy="26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 name="TextBox 1"/>
            <p:cNvSpPr txBox="1"/>
            <p:nvPr/>
          </p:nvSpPr>
          <p:spPr>
            <a:xfrm>
              <a:off x="4882403" y="1919306"/>
              <a:ext cx="2909344" cy="276999"/>
            </a:xfrm>
            <a:prstGeom prst="rect">
              <a:avLst/>
            </a:prstGeom>
            <a:noFill/>
          </p:spPr>
          <p:txBody>
            <a:bodyPr wrap="none" rtlCol="0">
              <a:spAutoFit/>
            </a:bodyPr>
            <a:lstStyle/>
            <a:p>
              <a:r>
                <a:rPr lang="en-US" sz="750" dirty="0"/>
                <a:t>Source : Samsung Communications Research Team</a:t>
              </a:r>
            </a:p>
          </p:txBody>
        </p:sp>
        <p:sp>
          <p:nvSpPr>
            <p:cNvPr id="4" name="Rectangle 3"/>
            <p:cNvSpPr/>
            <p:nvPr/>
          </p:nvSpPr>
          <p:spPr>
            <a:xfrm>
              <a:off x="744162" y="1941435"/>
              <a:ext cx="7302890" cy="3610293"/>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7" name="Footer Placeholder 6"/>
          <p:cNvSpPr>
            <a:spLocks noGrp="1"/>
          </p:cNvSpPr>
          <p:nvPr>
            <p:ph type="ftr" sz="quarter" idx="11"/>
          </p:nvPr>
        </p:nvSpPr>
        <p:spPr/>
        <p:txBody>
          <a:bodyPr/>
          <a:lstStyle/>
          <a:p>
            <a:r>
              <a:rPr lang="pt-BR"/>
              <a:t>WifiUS Summer School 2018</a:t>
            </a:r>
            <a:endParaRPr lang="en-US"/>
          </a:p>
        </p:txBody>
      </p:sp>
      <p:sp>
        <p:nvSpPr>
          <p:cNvPr id="8" name="Slide Number Placeholder 7"/>
          <p:cNvSpPr>
            <a:spLocks noGrp="1"/>
          </p:cNvSpPr>
          <p:nvPr>
            <p:ph type="sldNum" sz="quarter" idx="12"/>
          </p:nvPr>
        </p:nvSpPr>
        <p:spPr/>
        <p:txBody>
          <a:bodyPr/>
          <a:lstStyle/>
          <a:p>
            <a:fld id="{6E2D2B3B-882E-40F3-A32F-6DD516915044}" type="slidenum">
              <a:rPr lang="en-US" smtClean="0"/>
              <a:pPr/>
              <a:t>73</a:t>
            </a:fld>
            <a:endParaRPr lang="en-US"/>
          </a:p>
        </p:txBody>
      </p:sp>
    </p:spTree>
    <p:extLst>
      <p:ext uri="{BB962C8B-B14F-4D97-AF65-F5344CB8AC3E}">
        <p14:creationId xmlns:p14="http://schemas.microsoft.com/office/powerpoint/2010/main" val="1041364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r>
              <a:rPr lang="en-US" altLang="en-US" sz="4400" dirty="0"/>
              <a:t>MMW: Spectrum Frontiers R&amp;O</a:t>
            </a:r>
          </a:p>
        </p:txBody>
      </p:sp>
      <p:sp>
        <p:nvSpPr>
          <p:cNvPr id="14339" name="Content Placeholder 2"/>
          <p:cNvSpPr>
            <a:spLocks noGrp="1"/>
          </p:cNvSpPr>
          <p:nvPr>
            <p:ph idx="1"/>
          </p:nvPr>
        </p:nvSpPr>
        <p:spPr/>
        <p:txBody>
          <a:bodyPr>
            <a:normAutofit fontScale="85000" lnSpcReduction="20000"/>
          </a:bodyPr>
          <a:lstStyle/>
          <a:p>
            <a:r>
              <a:rPr lang="en-US" altLang="en-US" dirty="0"/>
              <a:t>Core Principles</a:t>
            </a:r>
          </a:p>
          <a:p>
            <a:pPr lvl="1"/>
            <a:r>
              <a:rPr lang="en-US" altLang="en-US" dirty="0"/>
              <a:t>Identify substantial spectrum in MMW bands for new services</a:t>
            </a:r>
          </a:p>
          <a:p>
            <a:pPr lvl="1"/>
            <a:r>
              <a:rPr lang="en-US" altLang="en-US" dirty="0"/>
              <a:t>Protect incumbent services against interference</a:t>
            </a:r>
          </a:p>
          <a:p>
            <a:pPr lvl="1"/>
            <a:r>
              <a:rPr lang="en-US" altLang="en-US" dirty="0"/>
              <a:t>Flexible use:  enable market to determine highest valued use</a:t>
            </a:r>
          </a:p>
          <a:p>
            <a:pPr lvl="1"/>
            <a:r>
              <a:rPr lang="en-US" altLang="en-US" dirty="0"/>
              <a:t>Overlay auctions where no existing assignments</a:t>
            </a:r>
          </a:p>
          <a:p>
            <a:pPr lvl="1"/>
            <a:r>
              <a:rPr lang="en-US" altLang="en-US" dirty="0"/>
              <a:t>Provide spectrum for both licensed and unlicensed use</a:t>
            </a:r>
          </a:p>
          <a:p>
            <a:r>
              <a:rPr lang="en-US" altLang="en-US" dirty="0">
                <a:hlinkClick r:id="rId2"/>
              </a:rPr>
              <a:t>R&amp;O</a:t>
            </a:r>
            <a:r>
              <a:rPr lang="en-US" altLang="en-US" dirty="0"/>
              <a:t> – 10.85 GHz added for mobile service (July 2016)</a:t>
            </a:r>
          </a:p>
          <a:p>
            <a:pPr lvl="1"/>
            <a:r>
              <a:rPr lang="en-US" altLang="en-US" dirty="0"/>
              <a:t>Licensed bands (3.85 GHz): 27.5-28.35 GHz; 37-38.6 GHz; 38.6-40 GHz </a:t>
            </a:r>
          </a:p>
          <a:p>
            <a:pPr lvl="1"/>
            <a:r>
              <a:rPr lang="en-US" altLang="en-US" dirty="0"/>
              <a:t>Unlicensed bands (7 GHz): 64-71 GHz</a:t>
            </a:r>
          </a:p>
          <a:p>
            <a:r>
              <a:rPr lang="en-US" altLang="en-US" dirty="0">
                <a:hlinkClick r:id="rId2"/>
              </a:rPr>
              <a:t>FNPRM</a:t>
            </a:r>
            <a:r>
              <a:rPr lang="en-US" altLang="en-US" dirty="0"/>
              <a:t> – seeks comment on another 18 GHz &amp; above 95 GHz</a:t>
            </a:r>
          </a:p>
          <a:p>
            <a:pPr lvl="1"/>
            <a:r>
              <a:rPr lang="en-US" altLang="en-US" dirty="0"/>
              <a:t>24.25-24.45 GHz; 24.75-25.25 GHz; 31.8-33.4 GHz; 42-42.5 GHz; 47.2-50.2 GHz; 50.4-52.6 GHz; 71-76 GHz; 81-86 GHz; bands above 95 GHz</a:t>
            </a:r>
          </a:p>
          <a:p>
            <a:r>
              <a:rPr lang="en-US" altLang="en-US" dirty="0"/>
              <a:t>Licensing, operating and regulatory rules</a:t>
            </a:r>
          </a:p>
          <a:p>
            <a:pPr lvl="1"/>
            <a:r>
              <a:rPr lang="en-US" altLang="en-US" dirty="0"/>
              <a:t>Part 30: Upper Microwave Flexible Use Service (UMFUS)</a:t>
            </a:r>
          </a:p>
          <a:p>
            <a:pPr lvl="1"/>
            <a:r>
              <a:rPr lang="en-US" altLang="en-US" dirty="0"/>
              <a:t>Geographic area licensing, area size, band plan, license term</a:t>
            </a:r>
          </a:p>
        </p:txBody>
      </p:sp>
      <p:sp>
        <p:nvSpPr>
          <p:cNvPr id="5" name="Footer Placeholder 4"/>
          <p:cNvSpPr>
            <a:spLocks noGrp="1"/>
          </p:cNvSpPr>
          <p:nvPr>
            <p:ph type="ftr" sz="quarter" idx="11"/>
          </p:nvPr>
        </p:nvSpPr>
        <p:spPr/>
        <p:txBody>
          <a:bodyPr/>
          <a:lstStyle/>
          <a:p>
            <a:r>
              <a:rPr lang="pt-BR"/>
              <a:t>WifiUS Summer School 2018</a:t>
            </a:r>
            <a:endParaRPr lang="en-US"/>
          </a:p>
        </p:txBody>
      </p:sp>
      <p:sp>
        <p:nvSpPr>
          <p:cNvPr id="2" name="Slide Number Placeholder 1"/>
          <p:cNvSpPr>
            <a:spLocks noGrp="1"/>
          </p:cNvSpPr>
          <p:nvPr>
            <p:ph type="sldNum" sz="quarter" idx="12"/>
          </p:nvPr>
        </p:nvSpPr>
        <p:spPr/>
        <p:txBody>
          <a:bodyPr/>
          <a:lstStyle/>
          <a:p>
            <a:fld id="{6E2D2B3B-882E-40F3-A32F-6DD516915044}" type="slidenum">
              <a:rPr lang="en-US" smtClean="0"/>
              <a:pPr/>
              <a:t>74</a:t>
            </a:fld>
            <a:endParaRPr lang="en-US"/>
          </a:p>
        </p:txBody>
      </p:sp>
    </p:spTree>
    <p:extLst>
      <p:ext uri="{BB962C8B-B14F-4D97-AF65-F5344CB8AC3E}">
        <p14:creationId xmlns:p14="http://schemas.microsoft.com/office/powerpoint/2010/main" val="1543681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t>MMW final technical rules</a:t>
            </a:r>
          </a:p>
        </p:txBody>
      </p:sp>
      <p:sp>
        <p:nvSpPr>
          <p:cNvPr id="11267" name="Content Placeholder 2"/>
          <p:cNvSpPr>
            <a:spLocks noGrp="1"/>
          </p:cNvSpPr>
          <p:nvPr>
            <p:ph idx="1"/>
          </p:nvPr>
        </p:nvSpPr>
        <p:spPr/>
        <p:txBody>
          <a:bodyPr>
            <a:normAutofit fontScale="85000" lnSpcReduction="20000"/>
          </a:bodyPr>
          <a:lstStyle/>
          <a:p>
            <a:r>
              <a:rPr lang="en-US" altLang="en-US" dirty="0"/>
              <a:t>Flexible Duplexing (TDD or FDD)</a:t>
            </a:r>
          </a:p>
          <a:p>
            <a:r>
              <a:rPr lang="en-US" altLang="en-US" dirty="0"/>
              <a:t>TX Power</a:t>
            </a:r>
          </a:p>
          <a:p>
            <a:pPr lvl="1"/>
            <a:r>
              <a:rPr lang="en-US" altLang="en-US" dirty="0"/>
              <a:t>Max EIRP of 75dBm/100MHz for BS; 43 dBm for MS; 55 dBm for transportable stations</a:t>
            </a:r>
          </a:p>
          <a:p>
            <a:r>
              <a:rPr lang="en-US" altLang="en-US" dirty="0"/>
              <a:t>Out of Band Emissions (OOBE)</a:t>
            </a:r>
          </a:p>
          <a:p>
            <a:pPr lvl="1"/>
            <a:r>
              <a:rPr lang="en-US" altLang="en-US" dirty="0"/>
              <a:t>-13dBm/MHz in conducted or radiated equivalent (i.e. includes TRP measurement)</a:t>
            </a:r>
          </a:p>
          <a:p>
            <a:pPr lvl="1"/>
            <a:r>
              <a:rPr lang="en-US" altLang="en-US" dirty="0"/>
              <a:t>-5dBm/MHz within the 10% of the occupied bandwidth from the channel edge</a:t>
            </a:r>
          </a:p>
          <a:p>
            <a:r>
              <a:rPr lang="en-US" altLang="en-US" dirty="0"/>
              <a:t>Field strength at market borders</a:t>
            </a:r>
          </a:p>
          <a:p>
            <a:pPr lvl="1"/>
            <a:r>
              <a:rPr lang="en-US" altLang="en-US" dirty="0"/>
              <a:t> -76dBm/m</a:t>
            </a:r>
            <a:r>
              <a:rPr lang="en-US" altLang="en-US" baseline="30000" dirty="0"/>
              <a:t>2</a:t>
            </a:r>
            <a:r>
              <a:rPr lang="en-US" altLang="en-US" dirty="0"/>
              <a:t>/MHz (measured at 1.5 meters above ground)</a:t>
            </a:r>
          </a:p>
          <a:p>
            <a:r>
              <a:rPr lang="en-US" altLang="en-US" dirty="0"/>
              <a:t>Same Part 15 rules for 57-71GHz band</a:t>
            </a:r>
          </a:p>
          <a:p>
            <a:pPr lvl="1"/>
            <a:r>
              <a:rPr lang="en-US" altLang="en-US" dirty="0"/>
              <a:t>Average EIRP ≤ 40 dBm and Peak EIRP ≤ 43 dBm</a:t>
            </a:r>
          </a:p>
          <a:p>
            <a:pPr lvl="1"/>
            <a:r>
              <a:rPr lang="en-US" altLang="en-US" dirty="0"/>
              <a:t>On-board aircraft service is not allowed</a:t>
            </a:r>
          </a:p>
          <a:p>
            <a:pPr lvl="1"/>
            <a:r>
              <a:rPr lang="en-US" altLang="en-US" dirty="0"/>
              <a:t>Short-range mobile field disturbance sensors are permitted at reduced power level (less than 10dBm of output power)</a:t>
            </a:r>
          </a:p>
          <a:p>
            <a:r>
              <a:rPr lang="en-US" altLang="en-US" dirty="0"/>
              <a:t>Existing Part 101 limits for fixed point-to-point and point-to-multipoint service</a:t>
            </a:r>
          </a:p>
          <a:p>
            <a:endParaRPr lang="en-US" altLang="en-US" dirty="0"/>
          </a:p>
        </p:txBody>
      </p:sp>
      <p:sp>
        <p:nvSpPr>
          <p:cNvPr id="11268" name="Slide Number Placeholder 4"/>
          <p:cNvSpPr>
            <a:spLocks noGrp="1"/>
          </p:cNvSpPr>
          <p:nvPr>
            <p:ph type="sldNum" sz="quarter" idx="11"/>
          </p:nvPr>
        </p:nvSpPr>
        <p:spPr/>
        <p:txBody>
          <a:bodyPr/>
          <a:lstStyle>
            <a:lvl1pPr>
              <a:spcBef>
                <a:spcPct val="20000"/>
              </a:spcBef>
              <a:buChar char="•"/>
              <a:defRPr>
                <a:solidFill>
                  <a:schemeClr val="tx1"/>
                </a:solidFill>
                <a:latin typeface="Arial" charset="0"/>
              </a:defRPr>
            </a:lvl1pPr>
            <a:lvl2pPr marL="557213" indent="-214313">
              <a:spcBef>
                <a:spcPct val="20000"/>
              </a:spcBef>
              <a:buChar char="–"/>
              <a:defRPr sz="1200">
                <a:solidFill>
                  <a:schemeClr val="tx1"/>
                </a:solidFill>
                <a:latin typeface="Arial" charset="0"/>
              </a:defRPr>
            </a:lvl2pPr>
            <a:lvl3pPr marL="857250" indent="-171450">
              <a:spcBef>
                <a:spcPct val="20000"/>
              </a:spcBef>
              <a:buChar char="•"/>
              <a:defRPr sz="1050">
                <a:solidFill>
                  <a:schemeClr val="tx1"/>
                </a:solidFill>
                <a:latin typeface="Arial" charset="0"/>
              </a:defRPr>
            </a:lvl3pPr>
            <a:lvl4pPr marL="1200150" indent="-171450">
              <a:spcBef>
                <a:spcPct val="20000"/>
              </a:spcBef>
              <a:buChar char="–"/>
              <a:defRPr sz="900">
                <a:solidFill>
                  <a:schemeClr val="tx1"/>
                </a:solidFill>
                <a:latin typeface="Arial" charset="0"/>
              </a:defRPr>
            </a:lvl4pPr>
            <a:lvl5pPr marL="1543050" indent="-171450">
              <a:spcBef>
                <a:spcPct val="20000"/>
              </a:spcBef>
              <a:buChar char="»"/>
              <a:defRPr sz="900">
                <a:solidFill>
                  <a:schemeClr val="tx1"/>
                </a:solidFill>
                <a:latin typeface="Arial" charset="0"/>
              </a:defRPr>
            </a:lvl5pPr>
            <a:lvl6pPr marL="1885950" indent="-171450" eaLnBrk="0" fontAlgn="base" hangingPunct="0">
              <a:spcBef>
                <a:spcPct val="20000"/>
              </a:spcBef>
              <a:spcAft>
                <a:spcPct val="0"/>
              </a:spcAft>
              <a:buChar char="»"/>
              <a:defRPr sz="900">
                <a:solidFill>
                  <a:schemeClr val="tx1"/>
                </a:solidFill>
                <a:latin typeface="Arial" charset="0"/>
              </a:defRPr>
            </a:lvl6pPr>
            <a:lvl7pPr marL="2228850" indent="-171450" eaLnBrk="0" fontAlgn="base" hangingPunct="0">
              <a:spcBef>
                <a:spcPct val="20000"/>
              </a:spcBef>
              <a:spcAft>
                <a:spcPct val="0"/>
              </a:spcAft>
              <a:buChar char="»"/>
              <a:defRPr sz="900">
                <a:solidFill>
                  <a:schemeClr val="tx1"/>
                </a:solidFill>
                <a:latin typeface="Arial" charset="0"/>
              </a:defRPr>
            </a:lvl7pPr>
            <a:lvl8pPr marL="2571750" indent="-171450" eaLnBrk="0" fontAlgn="base" hangingPunct="0">
              <a:spcBef>
                <a:spcPct val="20000"/>
              </a:spcBef>
              <a:spcAft>
                <a:spcPct val="0"/>
              </a:spcAft>
              <a:buChar char="»"/>
              <a:defRPr sz="900">
                <a:solidFill>
                  <a:schemeClr val="tx1"/>
                </a:solidFill>
                <a:latin typeface="Arial" charset="0"/>
              </a:defRPr>
            </a:lvl8pPr>
            <a:lvl9pPr marL="2914650" indent="-171450" eaLnBrk="0" fontAlgn="base" hangingPunct="0">
              <a:spcBef>
                <a:spcPct val="20000"/>
              </a:spcBef>
              <a:spcAft>
                <a:spcPct val="0"/>
              </a:spcAft>
              <a:buChar char="»"/>
              <a:defRPr sz="900">
                <a:solidFill>
                  <a:schemeClr val="tx1"/>
                </a:solidFill>
                <a:latin typeface="Arial" charset="0"/>
              </a:defRPr>
            </a:lvl9pPr>
          </a:lstStyle>
          <a:p>
            <a:fld id="{20791E3B-B123-5C43-9145-0F7C5D1EFE73}" type="slidenum">
              <a:rPr lang="en-US" altLang="en-US" smtClean="0"/>
              <a:pPr/>
              <a:t>75</a:t>
            </a:fld>
            <a:endParaRPr lang="en-US" altLang="en-US"/>
          </a:p>
          <a:p>
            <a:endParaRPr lang="en-US" altLang="en-US"/>
          </a:p>
        </p:txBody>
      </p:sp>
      <p:sp>
        <p:nvSpPr>
          <p:cNvPr id="5" name="Footer Placeholder 4"/>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13519490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alternatives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76</a:t>
            </a:fld>
            <a:endParaRPr lang="en-US"/>
          </a:p>
        </p:txBody>
      </p:sp>
    </p:spTree>
    <p:extLst>
      <p:ext uri="{BB962C8B-B14F-4D97-AF65-F5344CB8AC3E}">
        <p14:creationId xmlns:p14="http://schemas.microsoft.com/office/powerpoint/2010/main" val="6782771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 is not converging</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77</a:t>
            </a:fld>
            <a:endParaRPr lang="en-US"/>
          </a:p>
        </p:txBody>
      </p:sp>
      <p:pic>
        <p:nvPicPr>
          <p:cNvPr id="5" name="Picture 4"/>
          <p:cNvPicPr>
            <a:picLocks noChangeAspect="1"/>
          </p:cNvPicPr>
          <p:nvPr/>
        </p:nvPicPr>
        <p:blipFill>
          <a:blip r:embed="rId3"/>
          <a:stretch>
            <a:fillRect/>
          </a:stretch>
        </p:blipFill>
        <p:spPr>
          <a:xfrm>
            <a:off x="0" y="1737361"/>
            <a:ext cx="9144000" cy="3452042"/>
          </a:xfrm>
          <a:prstGeom prst="rect">
            <a:avLst/>
          </a:prstGeom>
        </p:spPr>
      </p:pic>
      <p:sp>
        <p:nvSpPr>
          <p:cNvPr id="6" name="Rectangle 5"/>
          <p:cNvSpPr/>
          <p:nvPr/>
        </p:nvSpPr>
        <p:spPr>
          <a:xfrm>
            <a:off x="0" y="6509355"/>
            <a:ext cx="3160450" cy="261610"/>
          </a:xfrm>
          <a:prstGeom prst="rect">
            <a:avLst/>
          </a:prstGeom>
        </p:spPr>
        <p:txBody>
          <a:bodyPr wrap="square">
            <a:spAutoFit/>
          </a:bodyPr>
          <a:lstStyle/>
          <a:p>
            <a:r>
              <a:rPr lang="en-US" sz="1100" dirty="0"/>
              <a:t>https://</a:t>
            </a:r>
            <a:r>
              <a:rPr lang="en-US" sz="1100" dirty="0" err="1"/>
              <a:t>en.wikipedia.org</a:t>
            </a:r>
            <a:r>
              <a:rPr lang="en-US" sz="1100" dirty="0"/>
              <a:t>/wiki/</a:t>
            </a:r>
            <a:r>
              <a:rPr lang="en-US" sz="1100" dirty="0" err="1"/>
              <a:t>LTE_frequency_bands</a:t>
            </a:r>
            <a:endParaRPr lang="en-US" sz="1100" dirty="0"/>
          </a:p>
        </p:txBody>
      </p:sp>
    </p:spTree>
    <p:extLst>
      <p:ext uri="{BB962C8B-B14F-4D97-AF65-F5344CB8AC3E}">
        <p14:creationId xmlns:p14="http://schemas.microsoft.com/office/powerpoint/2010/main" val="1107168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more with more or less</a:t>
            </a:r>
          </a:p>
        </p:txBody>
      </p:sp>
      <p:sp>
        <p:nvSpPr>
          <p:cNvPr id="3" name="Footer Placeholder 2"/>
          <p:cNvSpPr>
            <a:spLocks noGrp="1"/>
          </p:cNvSpPr>
          <p:nvPr>
            <p:ph type="ftr" sz="quarter" idx="11"/>
          </p:nvPr>
        </p:nvSpPr>
        <p:spPr/>
        <p:txBody>
          <a:bodyPr/>
          <a:lstStyle/>
          <a:p>
            <a:r>
              <a:rPr lang="pt-BR"/>
              <a:t>WifiUS Summer School 2018</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78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01465881"/>
              </p:ext>
            </p:extLst>
          </p:nvPr>
        </p:nvGraphicFramePr>
        <p:xfrm>
          <a:off x="275874" y="1967143"/>
          <a:ext cx="8637972" cy="3936434"/>
        </p:xfrm>
        <a:graphic>
          <a:graphicData uri="http://schemas.openxmlformats.org/drawingml/2006/table">
            <a:tbl>
              <a:tblPr firstRow="1" bandRow="1">
                <a:tableStyleId>{5C22544A-7EE6-4342-B048-85BDC9FD1C3A}</a:tableStyleId>
              </a:tblPr>
              <a:tblGrid>
                <a:gridCol w="2879324">
                  <a:extLst>
                    <a:ext uri="{9D8B030D-6E8A-4147-A177-3AD203B41FA5}">
                      <a16:colId xmlns:a16="http://schemas.microsoft.com/office/drawing/2014/main" val="20000"/>
                    </a:ext>
                  </a:extLst>
                </a:gridCol>
                <a:gridCol w="2879324">
                  <a:extLst>
                    <a:ext uri="{9D8B030D-6E8A-4147-A177-3AD203B41FA5}">
                      <a16:colId xmlns:a16="http://schemas.microsoft.com/office/drawing/2014/main" val="20001"/>
                    </a:ext>
                  </a:extLst>
                </a:gridCol>
                <a:gridCol w="2879324">
                  <a:extLst>
                    <a:ext uri="{9D8B030D-6E8A-4147-A177-3AD203B41FA5}">
                      <a16:colId xmlns:a16="http://schemas.microsoft.com/office/drawing/2014/main" val="20002"/>
                    </a:ext>
                  </a:extLst>
                </a:gridCol>
              </a:tblGrid>
              <a:tr h="642337">
                <a:tc>
                  <a:txBody>
                    <a:bodyPr/>
                    <a:lstStyle/>
                    <a:p>
                      <a:r>
                        <a:rPr lang="en-US" dirty="0"/>
                        <a:t>Action</a:t>
                      </a:r>
                    </a:p>
                  </a:txBody>
                  <a:tcPr/>
                </a:tc>
                <a:tc>
                  <a:txBody>
                    <a:bodyPr/>
                    <a:lstStyle/>
                    <a:p>
                      <a:r>
                        <a:rPr lang="en-US" dirty="0"/>
                        <a:t>Advantage</a:t>
                      </a:r>
                    </a:p>
                  </a:txBody>
                  <a:tcPr/>
                </a:tc>
                <a:tc>
                  <a:txBody>
                    <a:bodyPr/>
                    <a:lstStyle/>
                    <a:p>
                      <a:r>
                        <a:rPr lang="en-US" dirty="0"/>
                        <a:t>Drawback</a:t>
                      </a:r>
                    </a:p>
                  </a:txBody>
                  <a:tcPr/>
                </a:tc>
                <a:extLst>
                  <a:ext uri="{0D108BD9-81ED-4DB2-BD59-A6C34878D82A}">
                    <a16:rowId xmlns:a16="http://schemas.microsoft.com/office/drawing/2014/main" val="10000"/>
                  </a:ext>
                </a:extLst>
              </a:tr>
              <a:tr h="642337">
                <a:tc>
                  <a:txBody>
                    <a:bodyPr/>
                    <a:lstStyle/>
                    <a:p>
                      <a:r>
                        <a:rPr lang="en-US" dirty="0"/>
                        <a:t>Buy more spectrum</a:t>
                      </a:r>
                    </a:p>
                    <a:p>
                      <a:r>
                        <a:rPr lang="en-US" dirty="0"/>
                        <a:t>(auction</a:t>
                      </a:r>
                      <a:r>
                        <a:rPr lang="en-US" baseline="0" dirty="0"/>
                        <a:t> or private)</a:t>
                      </a:r>
                      <a:endParaRPr lang="en-US" dirty="0"/>
                    </a:p>
                  </a:txBody>
                  <a:tcPr/>
                </a:tc>
                <a:tc>
                  <a:txBody>
                    <a:bodyPr/>
                    <a:lstStyle/>
                    <a:p>
                      <a:r>
                        <a:rPr lang="en-US" dirty="0"/>
                        <a:t>scales linearly</a:t>
                      </a:r>
                    </a:p>
                    <a:p>
                      <a:r>
                        <a:rPr lang="en-US" dirty="0"/>
                        <a:t>investment</a:t>
                      </a:r>
                      <a:r>
                        <a:rPr lang="en-US" baseline="0" dirty="0"/>
                        <a:t> property</a:t>
                      </a:r>
                      <a:endParaRPr lang="en-US" dirty="0"/>
                    </a:p>
                  </a:txBody>
                  <a:tcPr/>
                </a:tc>
                <a:tc>
                  <a:txBody>
                    <a:bodyPr/>
                    <a:lstStyle/>
                    <a:p>
                      <a:r>
                        <a:rPr lang="en-US" dirty="0"/>
                        <a:t>scales linearly</a:t>
                      </a:r>
                    </a:p>
                    <a:p>
                      <a:r>
                        <a:rPr lang="en-US" dirty="0"/>
                        <a:t>expensive</a:t>
                      </a:r>
                    </a:p>
                    <a:p>
                      <a:r>
                        <a:rPr lang="en-US" dirty="0"/>
                        <a:t>timing &amp; location</a:t>
                      </a:r>
                      <a:r>
                        <a:rPr lang="en-US" baseline="0" dirty="0"/>
                        <a:t> unpredictable</a:t>
                      </a:r>
                    </a:p>
                    <a:p>
                      <a:r>
                        <a:rPr lang="en-US" baseline="0" dirty="0"/>
                        <a:t>rely on competitors</a:t>
                      </a:r>
                      <a:endParaRPr lang="en-US" dirty="0"/>
                    </a:p>
                  </a:txBody>
                  <a:tcPr/>
                </a:tc>
                <a:extLst>
                  <a:ext uri="{0D108BD9-81ED-4DB2-BD59-A6C34878D82A}">
                    <a16:rowId xmlns:a16="http://schemas.microsoft.com/office/drawing/2014/main" val="10001"/>
                  </a:ext>
                </a:extLst>
              </a:tr>
              <a:tr h="642337">
                <a:tc>
                  <a:txBody>
                    <a:bodyPr/>
                    <a:lstStyle/>
                    <a:p>
                      <a:r>
                        <a:rPr lang="en-US" dirty="0"/>
                        <a:t>Better</a:t>
                      </a:r>
                      <a:r>
                        <a:rPr lang="en-US" baseline="0" dirty="0"/>
                        <a:t> technology</a:t>
                      </a:r>
                    </a:p>
                    <a:p>
                      <a:r>
                        <a:rPr lang="en-US" baseline="0" dirty="0"/>
                        <a:t>(modulation, power, bidirectional, massive MIMO)</a:t>
                      </a:r>
                      <a:endParaRPr lang="en-US" dirty="0"/>
                    </a:p>
                  </a:txBody>
                  <a:tcPr/>
                </a:tc>
                <a:tc>
                  <a:txBody>
                    <a:bodyPr/>
                    <a:lstStyle/>
                    <a:p>
                      <a:r>
                        <a:rPr lang="en-US" dirty="0"/>
                        <a:t>cheap</a:t>
                      </a:r>
                    </a:p>
                  </a:txBody>
                  <a:tcPr/>
                </a:tc>
                <a:tc>
                  <a:txBody>
                    <a:bodyPr/>
                    <a:lstStyle/>
                    <a:p>
                      <a:r>
                        <a:rPr lang="en-US" dirty="0"/>
                        <a:t>mostly</a:t>
                      </a:r>
                      <a:r>
                        <a:rPr lang="en-US" baseline="0" dirty="0"/>
                        <a:t> played out</a:t>
                      </a:r>
                      <a:endParaRPr lang="en-US" dirty="0"/>
                    </a:p>
                    <a:p>
                      <a:r>
                        <a:rPr lang="en-US" dirty="0"/>
                        <a:t>requires</a:t>
                      </a:r>
                      <a:r>
                        <a:rPr lang="en-US" baseline="0" dirty="0"/>
                        <a:t> densification</a:t>
                      </a:r>
                      <a:endParaRPr lang="en-US" dirty="0"/>
                    </a:p>
                  </a:txBody>
                  <a:tcPr/>
                </a:tc>
                <a:extLst>
                  <a:ext uri="{0D108BD9-81ED-4DB2-BD59-A6C34878D82A}">
                    <a16:rowId xmlns:a16="http://schemas.microsoft.com/office/drawing/2014/main" val="10002"/>
                  </a:ext>
                </a:extLst>
              </a:tr>
              <a:tr h="642337">
                <a:tc>
                  <a:txBody>
                    <a:bodyPr/>
                    <a:lstStyle/>
                    <a:p>
                      <a:r>
                        <a:rPr lang="en-US" dirty="0"/>
                        <a:t>More cell</a:t>
                      </a:r>
                      <a:r>
                        <a:rPr lang="en-US" baseline="0" dirty="0"/>
                        <a:t> sites</a:t>
                      </a:r>
                      <a:endParaRPr lang="en-US" dirty="0"/>
                    </a:p>
                  </a:txBody>
                  <a:tcPr/>
                </a:tc>
                <a:tc>
                  <a:txBody>
                    <a:bodyPr/>
                    <a:lstStyle/>
                    <a:p>
                      <a:r>
                        <a:rPr lang="en-US" dirty="0"/>
                        <a:t>scales</a:t>
                      </a:r>
                    </a:p>
                    <a:p>
                      <a:r>
                        <a:rPr lang="en-US" dirty="0"/>
                        <a:t>adaptive</a:t>
                      </a:r>
                    </a:p>
                  </a:txBody>
                  <a:tcPr/>
                </a:tc>
                <a:tc>
                  <a:txBody>
                    <a:bodyPr/>
                    <a:lstStyle/>
                    <a:p>
                      <a:r>
                        <a:rPr lang="en-US" dirty="0"/>
                        <a:t>costly</a:t>
                      </a:r>
                    </a:p>
                    <a:p>
                      <a:r>
                        <a:rPr lang="en-US" dirty="0"/>
                        <a:t>monthly</a:t>
                      </a:r>
                      <a:r>
                        <a:rPr lang="en-US" baseline="0" dirty="0"/>
                        <a:t> rent for sites</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838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Auctions have limitations</a:t>
            </a:r>
          </a:p>
        </p:txBody>
      </p:sp>
      <p:sp>
        <p:nvSpPr>
          <p:cNvPr id="3" name="Content Placeholder 2"/>
          <p:cNvSpPr>
            <a:spLocks noGrp="1"/>
          </p:cNvSpPr>
          <p:nvPr>
            <p:ph idx="1"/>
          </p:nvPr>
        </p:nvSpPr>
        <p:spPr/>
        <p:txBody>
          <a:bodyPr>
            <a:normAutofit lnSpcReduction="10000"/>
          </a:bodyPr>
          <a:lstStyle/>
          <a:p>
            <a:r>
              <a:rPr lang="en-US" dirty="0"/>
              <a:t>One-time estimate of value</a:t>
            </a:r>
          </a:p>
          <a:p>
            <a:pPr lvl="1"/>
            <a:r>
              <a:rPr lang="en-US" dirty="0"/>
              <a:t>most spectrum is licensed indefinitely</a:t>
            </a:r>
          </a:p>
          <a:p>
            <a:pPr lvl="1"/>
            <a:r>
              <a:rPr lang="en-US" dirty="0"/>
              <a:t>technology may change value – up or down</a:t>
            </a:r>
          </a:p>
          <a:p>
            <a:pPr lvl="2"/>
            <a:r>
              <a:rPr lang="en-US" dirty="0"/>
              <a:t>e.g., small cells, MIMO</a:t>
            </a:r>
          </a:p>
          <a:p>
            <a:pPr lvl="1"/>
            <a:r>
              <a:rPr lang="en-US" dirty="0"/>
              <a:t>new neighbors may change value</a:t>
            </a:r>
          </a:p>
          <a:p>
            <a:r>
              <a:rPr lang="en-US" dirty="0"/>
              <a:t>May encourage speculation</a:t>
            </a:r>
          </a:p>
          <a:p>
            <a:pPr lvl="1"/>
            <a:r>
              <a:rPr lang="en-US" dirty="0"/>
              <a:t>build-out requirements help (and common), but can be 3-10 years</a:t>
            </a:r>
          </a:p>
          <a:p>
            <a:r>
              <a:rPr lang="en-US" dirty="0"/>
              <a:t>Relies on small (3-4) number of carriers</a:t>
            </a:r>
          </a:p>
          <a:p>
            <a:pPr lvl="1"/>
            <a:r>
              <a:rPr lang="en-US" dirty="0"/>
              <a:t>only subscription model</a:t>
            </a:r>
          </a:p>
          <a:p>
            <a:pPr lvl="1"/>
            <a:r>
              <a:rPr lang="en-US" dirty="0"/>
              <a:t>how do you aggregate the value of 5.8 GHz spectrum?</a:t>
            </a:r>
          </a:p>
          <a:p>
            <a:r>
              <a:rPr lang="en-US" dirty="0"/>
              <a:t>Likely necessary where spectrum requires nationwide multi-$B investment</a:t>
            </a:r>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sp>
        <p:nvSpPr>
          <p:cNvPr id="5" name="Footer Placeholder 4"/>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89075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94889E-3DB8-394C-B518-EF2123D728EB}"/>
              </a:ext>
            </a:extLst>
          </p:cNvPr>
          <p:cNvSpPr>
            <a:spLocks noGrp="1"/>
          </p:cNvSpPr>
          <p:nvPr>
            <p:ph type="ftr" sz="quarter" idx="11"/>
          </p:nvPr>
        </p:nvSpPr>
        <p:spPr/>
        <p:txBody>
          <a:bodyPr/>
          <a:lstStyle/>
          <a:p>
            <a:r>
              <a:rPr lang="pt-BR"/>
              <a:t>WifiUS Summer School 2018</a:t>
            </a:r>
            <a:endParaRPr lang="en-US"/>
          </a:p>
        </p:txBody>
      </p:sp>
      <p:sp>
        <p:nvSpPr>
          <p:cNvPr id="3" name="Slide Number Placeholder 2">
            <a:extLst>
              <a:ext uri="{FF2B5EF4-FFF2-40B4-BE49-F238E27FC236}">
                <a16:creationId xmlns:a16="http://schemas.microsoft.com/office/drawing/2014/main" id="{11E6746D-DAFD-BA4F-9121-3E52237FC0D7}"/>
              </a:ext>
            </a:extLst>
          </p:cNvPr>
          <p:cNvSpPr>
            <a:spLocks noGrp="1"/>
          </p:cNvSpPr>
          <p:nvPr>
            <p:ph type="sldNum" sz="quarter" idx="12"/>
          </p:nvPr>
        </p:nvSpPr>
        <p:spPr/>
        <p:txBody>
          <a:bodyPr/>
          <a:lstStyle/>
          <a:p>
            <a:fld id="{6E2D2B3B-882E-40F3-A32F-6DD516915044}" type="slidenum">
              <a:rPr lang="en-US" smtClean="0"/>
              <a:pPr/>
              <a:t>8</a:t>
            </a:fld>
            <a:endParaRPr lang="en-US"/>
          </a:p>
        </p:txBody>
      </p:sp>
      <p:pic>
        <p:nvPicPr>
          <p:cNvPr id="5" name="Picture 4">
            <a:extLst>
              <a:ext uri="{FF2B5EF4-FFF2-40B4-BE49-F238E27FC236}">
                <a16:creationId xmlns:a16="http://schemas.microsoft.com/office/drawing/2014/main" id="{D401D0FA-A0C2-464A-95D0-459350D72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9627"/>
            <a:ext cx="9144000" cy="3138746"/>
          </a:xfrm>
          <a:prstGeom prst="rect">
            <a:avLst/>
          </a:prstGeom>
        </p:spPr>
      </p:pic>
    </p:spTree>
    <p:extLst>
      <p:ext uri="{BB962C8B-B14F-4D97-AF65-F5344CB8AC3E}">
        <p14:creationId xmlns:p14="http://schemas.microsoft.com/office/powerpoint/2010/main" val="4129730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models</a:t>
            </a:r>
          </a:p>
        </p:txBody>
      </p:sp>
      <p:sp>
        <p:nvSpPr>
          <p:cNvPr id="3" name="Content Placeholder 2"/>
          <p:cNvSpPr>
            <a:spLocks noGrp="1"/>
          </p:cNvSpPr>
          <p:nvPr>
            <p:ph idx="1"/>
          </p:nvPr>
        </p:nvSpPr>
        <p:spPr/>
        <p:txBody>
          <a:bodyPr>
            <a:normAutofit fontScale="70000" lnSpcReduction="20000"/>
          </a:bodyPr>
          <a:lstStyle/>
          <a:p>
            <a:r>
              <a:rPr lang="en-US" dirty="0"/>
              <a:t>Sharing by usage modes</a:t>
            </a:r>
          </a:p>
          <a:p>
            <a:pPr lvl="1"/>
            <a:r>
              <a:rPr lang="en-US" dirty="0"/>
              <a:t>indoor vs. outdoor</a:t>
            </a:r>
          </a:p>
          <a:p>
            <a:pPr lvl="1"/>
            <a:r>
              <a:rPr lang="en-US" dirty="0"/>
              <a:t>satellite vs. terrestrial (directional antennas!)</a:t>
            </a:r>
          </a:p>
          <a:p>
            <a:pPr lvl="1"/>
            <a:r>
              <a:rPr lang="en-US" dirty="0"/>
              <a:t>multiple bands </a:t>
            </a:r>
            <a:r>
              <a:rPr lang="en-US" dirty="0">
                <a:sym typeface="Wingdings"/>
              </a:rPr>
              <a:t> rendezvous band  spectrum database</a:t>
            </a:r>
            <a:endParaRPr lang="en-US" dirty="0"/>
          </a:p>
          <a:p>
            <a:r>
              <a:rPr lang="en-US" dirty="0"/>
              <a:t>Unlicensed initially only home and enterprise</a:t>
            </a:r>
          </a:p>
          <a:p>
            <a:pPr lvl="1"/>
            <a:r>
              <a:rPr lang="en-US" dirty="0"/>
              <a:t>and limited rural wireless ISPs (WISPs)</a:t>
            </a:r>
          </a:p>
          <a:p>
            <a:r>
              <a:rPr lang="en-US" dirty="0"/>
              <a:t>Or: private transactions only (like most real estate)</a:t>
            </a:r>
          </a:p>
          <a:p>
            <a:pPr lvl="1"/>
            <a:r>
              <a:rPr lang="en-US" dirty="0"/>
              <a:t>has been difficult for government holders (incentives unclear </a:t>
            </a:r>
            <a:r>
              <a:rPr lang="mr-IN" dirty="0"/>
              <a:t>–</a:t>
            </a:r>
            <a:r>
              <a:rPr lang="en-US" dirty="0"/>
              <a:t> huge auction == 1 aircraft carrier)</a:t>
            </a:r>
          </a:p>
          <a:p>
            <a:r>
              <a:rPr lang="en-US" dirty="0"/>
              <a:t>But </a:t>
            </a:r>
            <a:r>
              <a:rPr lang="en-US" dirty="0" err="1"/>
              <a:t>CableWiFi</a:t>
            </a:r>
            <a:r>
              <a:rPr lang="en-US" dirty="0"/>
              <a:t> and FON show other models</a:t>
            </a:r>
          </a:p>
          <a:p>
            <a:pPr lvl="1"/>
            <a:r>
              <a:rPr lang="en-US" dirty="0"/>
              <a:t>cheap infrastructure</a:t>
            </a:r>
          </a:p>
          <a:p>
            <a:pPr lvl="1"/>
            <a:r>
              <a:rPr lang="en-US" dirty="0"/>
              <a:t>existing high-capacity fiber/coax deployment (backhaul)</a:t>
            </a:r>
          </a:p>
          <a:p>
            <a:pPr lvl="1"/>
            <a:r>
              <a:rPr lang="en-US" dirty="0"/>
              <a:t>emphasis on nomadic, not mobile, use</a:t>
            </a:r>
          </a:p>
          <a:p>
            <a:pPr lvl="1"/>
            <a:r>
              <a:rPr lang="en-US" dirty="0"/>
              <a:t>emphasis on data, not voice </a:t>
            </a:r>
            <a:r>
              <a:rPr lang="en-US" dirty="0">
                <a:sym typeface="Wingdings"/>
              </a:rPr>
              <a:t> tolerate quality variability</a:t>
            </a:r>
          </a:p>
          <a:p>
            <a:pPr lvl="1"/>
            <a:r>
              <a:rPr lang="en-US" dirty="0">
                <a:sym typeface="Wingdings"/>
              </a:rPr>
              <a:t>easily shareable among providers (just authentication)</a:t>
            </a:r>
          </a:p>
          <a:p>
            <a:r>
              <a:rPr lang="en-US" dirty="0">
                <a:sym typeface="Wingdings"/>
              </a:rPr>
              <a:t> neutral spectrum provider</a:t>
            </a:r>
          </a:p>
          <a:p>
            <a:pPr lvl="1"/>
            <a:r>
              <a:rPr lang="en-US" dirty="0">
                <a:sym typeface="Wingdings"/>
              </a:rPr>
              <a:t>cf. shared infrastructure models (Europe)</a:t>
            </a:r>
          </a:p>
        </p:txBody>
      </p:sp>
      <p:sp>
        <p:nvSpPr>
          <p:cNvPr id="4" name="Slide Number Placeholder 3"/>
          <p:cNvSpPr>
            <a:spLocks noGrp="1"/>
          </p:cNvSpPr>
          <p:nvPr>
            <p:ph type="sldNum" sz="quarter" idx="12"/>
          </p:nvPr>
        </p:nvSpPr>
        <p:spPr/>
        <p:txBody>
          <a:bodyPr/>
          <a:lstStyle/>
          <a:p>
            <a:fld id="{6D22F896-40B5-4ADD-8801-0D06FADFA095}" type="slidenum">
              <a:rPr lang="en-US" smtClean="0"/>
              <a:t>80</a:t>
            </a:fld>
            <a:endParaRPr lang="en-US" dirty="0"/>
          </a:p>
        </p:txBody>
      </p:sp>
      <p:sp>
        <p:nvSpPr>
          <p:cNvPr id="5" name="Footer Placeholder 4"/>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560127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Make the network location-aware</a:t>
            </a:r>
            <a:endParaRPr lang="en-US" dirty="0"/>
          </a:p>
        </p:txBody>
      </p:sp>
      <p:sp>
        <p:nvSpPr>
          <p:cNvPr id="3" name="Content Placeholder 2"/>
          <p:cNvSpPr>
            <a:spLocks noGrp="1"/>
          </p:cNvSpPr>
          <p:nvPr>
            <p:ph idx="1"/>
          </p:nvPr>
        </p:nvSpPr>
        <p:spPr/>
        <p:txBody>
          <a:bodyPr/>
          <a:lstStyle/>
          <a:p>
            <a:r>
              <a:rPr lang="en-US" dirty="0"/>
              <a:t>2G/3G/4G are location-ignorant: “I only know your cell sector”</a:t>
            </a:r>
          </a:p>
          <a:p>
            <a:r>
              <a:rPr lang="en-US" dirty="0"/>
              <a:t>All mobile devices will be location-aware to the ~5 m</a:t>
            </a:r>
          </a:p>
          <a:p>
            <a:r>
              <a:rPr lang="en-US" dirty="0"/>
              <a:t>Some know where they will likely be in the near future</a:t>
            </a:r>
          </a:p>
          <a:p>
            <a:pPr lvl="1"/>
            <a:r>
              <a:rPr lang="en-US" dirty="0"/>
              <a:t>public transit</a:t>
            </a:r>
          </a:p>
          <a:p>
            <a:pPr lvl="1"/>
            <a:r>
              <a:rPr lang="en-US" dirty="0"/>
              <a:t>road navigation systems</a:t>
            </a:r>
          </a:p>
          <a:p>
            <a:pPr lvl="1"/>
            <a:r>
              <a:rPr lang="en-US" dirty="0">
                <a:sym typeface="Wingdings"/>
              </a:rPr>
              <a:t> predict access and hand-off</a:t>
            </a:r>
            <a:endParaRPr lang="en-US" dirty="0"/>
          </a:p>
          <a:p>
            <a:r>
              <a:rPr lang="en-US" dirty="0"/>
              <a:t>All devices will have multiple radios</a:t>
            </a:r>
          </a:p>
          <a:p>
            <a:pPr lvl="1"/>
            <a:r>
              <a:rPr lang="en-US" dirty="0"/>
              <a:t>use macro cell network to query for local access</a:t>
            </a:r>
          </a:p>
        </p:txBody>
      </p:sp>
      <p:sp>
        <p:nvSpPr>
          <p:cNvPr id="4" name="Footer Placeholder 3"/>
          <p:cNvSpPr>
            <a:spLocks noGrp="1"/>
          </p:cNvSpPr>
          <p:nvPr>
            <p:ph type="ftr" sz="quarter" idx="11"/>
          </p:nvPr>
        </p:nvSpPr>
        <p:spPr/>
        <p:txBody>
          <a:bodyPr/>
          <a:lstStyle/>
          <a:p>
            <a:r>
              <a:rPr lang="pt-BR"/>
              <a:t>WifiUS Summer School 2018</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81</a:t>
            </a:fld>
            <a:endParaRPr lang="en-US"/>
          </a:p>
        </p:txBody>
      </p:sp>
    </p:spTree>
    <p:extLst>
      <p:ext uri="{BB962C8B-B14F-4D97-AF65-F5344CB8AC3E}">
        <p14:creationId xmlns:p14="http://schemas.microsoft.com/office/powerpoint/2010/main" val="1830042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Outlook</a:t>
            </a:r>
          </a:p>
        </p:txBody>
      </p:sp>
      <p:sp>
        <p:nvSpPr>
          <p:cNvPr id="3" name="Content Placeholder 2"/>
          <p:cNvSpPr>
            <a:spLocks noGrp="1"/>
          </p:cNvSpPr>
          <p:nvPr>
            <p:ph idx="1"/>
          </p:nvPr>
        </p:nvSpPr>
        <p:spPr/>
        <p:txBody>
          <a:bodyPr>
            <a:normAutofit fontScale="92500" lnSpcReduction="10000"/>
          </a:bodyPr>
          <a:lstStyle/>
          <a:p>
            <a:r>
              <a:rPr lang="en-US" dirty="0"/>
              <a:t>Move from purpose-specific to generic spectrum</a:t>
            </a:r>
          </a:p>
          <a:p>
            <a:r>
              <a:rPr lang="en-US" dirty="0"/>
              <a:t>Spectrum rules tend to evolve (slowly)</a:t>
            </a:r>
          </a:p>
          <a:p>
            <a:pPr lvl="1"/>
            <a:r>
              <a:rPr lang="en-US" dirty="0"/>
              <a:t>e.g., sharing conservative </a:t>
            </a:r>
            <a:r>
              <a:rPr lang="en-US" dirty="0">
                <a:sym typeface="Wingdings"/>
              </a:rPr>
              <a:t> liberal</a:t>
            </a:r>
            <a:endParaRPr lang="en-US" dirty="0"/>
          </a:p>
          <a:p>
            <a:r>
              <a:rPr lang="en-US" dirty="0"/>
              <a:t>Consider setting expectations for receivers (“no right to complain”)</a:t>
            </a:r>
          </a:p>
          <a:p>
            <a:pPr lvl="1"/>
            <a:r>
              <a:rPr lang="en-US" dirty="0"/>
              <a:t>currently, implicit by original occupancy</a:t>
            </a:r>
          </a:p>
          <a:p>
            <a:r>
              <a:rPr lang="en-US" dirty="0"/>
              <a:t>Simple spectrum database models</a:t>
            </a:r>
          </a:p>
          <a:p>
            <a:pPr lvl="1"/>
            <a:r>
              <a:rPr lang="en-US" dirty="0"/>
              <a:t>but increasingly dynamic data in space &amp; time (e.g., mobile primary users)</a:t>
            </a:r>
          </a:p>
          <a:p>
            <a:pPr lvl="1"/>
            <a:r>
              <a:rPr lang="en-US" dirty="0"/>
              <a:t>start with either licensed or generic “rendezvous” channel</a:t>
            </a:r>
          </a:p>
          <a:p>
            <a:pPr lvl="1"/>
            <a:r>
              <a:rPr lang="en-US" dirty="0"/>
              <a:t>ask database for channels available across many bands (e.g., IETF PAWS)</a:t>
            </a:r>
          </a:p>
          <a:p>
            <a:r>
              <a:rPr lang="en-US" dirty="0"/>
              <a:t>Need for more constrained unlicensed bands?</a:t>
            </a:r>
          </a:p>
          <a:p>
            <a:pPr lvl="1"/>
            <a:r>
              <a:rPr lang="en-US" dirty="0"/>
              <a:t>long range, low duty cycle networks – rendezvous, low-bandwidth </a:t>
            </a:r>
            <a:r>
              <a:rPr lang="en-US" dirty="0" err="1"/>
              <a:t>IoT</a:t>
            </a:r>
            <a:endParaRPr lang="en-US" dirty="0"/>
          </a:p>
          <a:p>
            <a:pPr lvl="1"/>
            <a:r>
              <a:rPr lang="en-US" dirty="0"/>
              <a:t>rent short-term</a:t>
            </a:r>
          </a:p>
        </p:txBody>
      </p:sp>
      <p:sp>
        <p:nvSpPr>
          <p:cNvPr id="4" name="Slide Number Placeholder 3"/>
          <p:cNvSpPr>
            <a:spLocks noGrp="1"/>
          </p:cNvSpPr>
          <p:nvPr>
            <p:ph type="sldNum" sz="quarter" idx="12"/>
          </p:nvPr>
        </p:nvSpPr>
        <p:spPr/>
        <p:txBody>
          <a:bodyPr/>
          <a:lstStyle/>
          <a:p>
            <a:fld id="{6D22F896-40B5-4ADD-8801-0D06FADFA095}" type="slidenum">
              <a:rPr lang="en-US" smtClean="0"/>
              <a:t>82</a:t>
            </a:fld>
            <a:endParaRPr lang="en-US" dirty="0"/>
          </a:p>
        </p:txBody>
      </p:sp>
      <p:sp>
        <p:nvSpPr>
          <p:cNvPr id="5" name="Footer Placeholder 4"/>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661919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pt-BR"/>
              <a:t>WifiUS Summer School 2018</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83</a:t>
            </a:fld>
            <a:endParaRPr lang="en-US"/>
          </a:p>
        </p:txBody>
      </p:sp>
    </p:spTree>
    <p:extLst>
      <p:ext uri="{BB962C8B-B14F-4D97-AF65-F5344CB8AC3E}">
        <p14:creationId xmlns:p14="http://schemas.microsoft.com/office/powerpoint/2010/main" val="203041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Commercial wireless spectrum (US)</a:t>
            </a:r>
          </a:p>
        </p:txBody>
      </p:sp>
      <p:sp>
        <p:nvSpPr>
          <p:cNvPr id="5" name="Slide Number Placeholder 4"/>
          <p:cNvSpPr>
            <a:spLocks noGrp="1"/>
          </p:cNvSpPr>
          <p:nvPr>
            <p:ph type="sldNum" sz="quarter" idx="12"/>
          </p:nvPr>
        </p:nvSpPr>
        <p:spPr/>
        <p:txBody>
          <a:bodyPr/>
          <a:lstStyle/>
          <a:p>
            <a:fld id="{45C724A0-5713-9C4B-8EEA-420FE26C46C5}" type="slidenum">
              <a:rPr lang="en-US" smtClean="0"/>
              <a:t>9</a:t>
            </a:fld>
            <a:endParaRPr lang="en-US"/>
          </a:p>
        </p:txBody>
      </p:sp>
      <p:pic>
        <p:nvPicPr>
          <p:cNvPr id="7" name="Picture 6"/>
          <p:cNvPicPr>
            <a:picLocks noChangeAspect="1"/>
          </p:cNvPicPr>
          <p:nvPr/>
        </p:nvPicPr>
        <p:blipFill>
          <a:blip r:embed="rId2"/>
          <a:stretch>
            <a:fillRect/>
          </a:stretch>
        </p:blipFill>
        <p:spPr>
          <a:xfrm>
            <a:off x="1703785" y="1993860"/>
            <a:ext cx="5840015" cy="3785195"/>
          </a:xfrm>
          <a:prstGeom prst="rect">
            <a:avLst/>
          </a:prstGeom>
          <a:solidFill>
            <a:schemeClr val="tx1">
              <a:lumMod val="75000"/>
            </a:schemeClr>
          </a:solidFill>
        </p:spPr>
      </p:pic>
      <p:sp>
        <p:nvSpPr>
          <p:cNvPr id="2" name="Footer Placeholder 1"/>
          <p:cNvSpPr>
            <a:spLocks noGrp="1"/>
          </p:cNvSpPr>
          <p:nvPr>
            <p:ph type="ftr" sz="quarter" idx="11"/>
          </p:nvPr>
        </p:nvSpPr>
        <p:spPr/>
        <p:txBody>
          <a:bodyPr/>
          <a:lstStyle/>
          <a:p>
            <a:r>
              <a:rPr lang="pt-BR"/>
              <a:t>WifiUS Summer School 2018</a:t>
            </a:r>
            <a:endParaRPr lang="en-US"/>
          </a:p>
        </p:txBody>
      </p:sp>
    </p:spTree>
    <p:extLst>
      <p:ext uri="{BB962C8B-B14F-4D97-AF65-F5344CB8AC3E}">
        <p14:creationId xmlns:p14="http://schemas.microsoft.com/office/powerpoint/2010/main" val="33207466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3514</TotalTime>
  <Words>3914</Words>
  <Application>Microsoft Macintosh PowerPoint</Application>
  <PresentationFormat>On-screen Show (4:3)</PresentationFormat>
  <Paragraphs>813</Paragraphs>
  <Slides>83</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83</vt:i4>
      </vt:variant>
    </vt:vector>
  </HeadingPairs>
  <TitlesOfParts>
    <vt:vector size="95" baseType="lpstr">
      <vt:lpstr>ＭＳ Ｐゴシック</vt:lpstr>
      <vt:lpstr>ＭＳ Ｐゴシック</vt:lpstr>
      <vt:lpstr>Apple Color Emoji</vt:lpstr>
      <vt:lpstr>Arial</vt:lpstr>
      <vt:lpstr>Calibri</vt:lpstr>
      <vt:lpstr>Calibri Light</vt:lpstr>
      <vt:lpstr>Courier New</vt:lpstr>
      <vt:lpstr>Garamond</vt:lpstr>
      <vt:lpstr>Helvetica Neue LT Std 55 Roman</vt:lpstr>
      <vt:lpstr>Mangal</vt:lpstr>
      <vt:lpstr>Wingdings</vt:lpstr>
      <vt:lpstr>Retrospect</vt:lpstr>
      <vt:lpstr>Through a new prism: spectrum in the 5G age</vt:lpstr>
      <vt:lpstr>Spectrum is a lot more colorful</vt:lpstr>
      <vt:lpstr>Quick background</vt:lpstr>
      <vt:lpstr>Classical division of spectrum</vt:lpstr>
      <vt:lpstr>PowerPoint Presentation</vt:lpstr>
      <vt:lpstr>PowerPoint Presentation</vt:lpstr>
      <vt:lpstr>PowerPoint Presentation</vt:lpstr>
      <vt:lpstr>PowerPoint Presentation</vt:lpstr>
      <vt:lpstr>Commercial wireless spectrum (US)</vt:lpstr>
      <vt:lpstr>Unlicensed &amp; lightly-licensed bands (US)</vt:lpstr>
      <vt:lpstr>5.8 GHz band is complex</vt:lpstr>
      <vt:lpstr>PowerPoint Presentation</vt:lpstr>
      <vt:lpstr>PowerPoint Presentation</vt:lpstr>
      <vt:lpstr>Licensed spectrum is paired</vt:lpstr>
      <vt:lpstr>Ideal spectrum</vt:lpstr>
      <vt:lpstr>Spectrum band trade-offs</vt:lpstr>
      <vt:lpstr>Antennas</vt:lpstr>
      <vt:lpstr>Spectrum roles</vt:lpstr>
      <vt:lpstr>Attenuation by frequency</vt:lpstr>
      <vt:lpstr>28 GHz attenuation &amp; reflection</vt:lpstr>
      <vt:lpstr>Who is in charge?</vt:lpstr>
      <vt:lpstr>Spectrum management</vt:lpstr>
      <vt:lpstr>Spectrum sharing</vt:lpstr>
      <vt:lpstr>FCC spectrum dash board (stale as of June 2014)</vt:lpstr>
      <vt:lpstr>Spectrum map – carrier holdings</vt:lpstr>
      <vt:lpstr>Challenges for spectrum sharing</vt:lpstr>
      <vt:lpstr>Spectrum co-existence</vt:lpstr>
      <vt:lpstr>The filter problem</vt:lpstr>
      <vt:lpstr>Lots of radios</vt:lpstr>
      <vt:lpstr>LTE band support varies</vt:lpstr>
      <vt:lpstr>Spectrum holdings</vt:lpstr>
      <vt:lpstr>Spectrum holdings</vt:lpstr>
      <vt:lpstr>LTE holdings</vt:lpstr>
      <vt:lpstr>PowerPoint Presentation</vt:lpstr>
      <vt:lpstr>What is it worth to you?</vt:lpstr>
      <vt:lpstr>The value of bits</vt:lpstr>
      <vt:lpstr>“Best and highest value use”</vt:lpstr>
      <vt:lpstr>More variables: space &amp; time</vt:lpstr>
      <vt:lpstr>Proposal: Depreciating licenses</vt:lpstr>
      <vt:lpstr>FCC license areas</vt:lpstr>
      <vt:lpstr>It takes a long time to convert spectrum</vt:lpstr>
      <vt:lpstr>Why does it take so long?</vt:lpstr>
      <vt:lpstr>Build-out deadlines</vt:lpstr>
      <vt:lpstr>PowerPoint Presentation</vt:lpstr>
      <vt:lpstr>Spectrum valuations</vt:lpstr>
      <vt:lpstr>Spectrum per user</vt:lpstr>
      <vt:lpstr>Spectrum requires civil engineering investment</vt:lpstr>
      <vt:lpstr>Cell sites by carrier</vt:lpstr>
      <vt:lpstr>Spectrum economics trade-off</vt:lpstr>
      <vt:lpstr>Spectrum vs. small cells</vt:lpstr>
      <vt:lpstr>Technology changes value</vt:lpstr>
      <vt:lpstr>Same spectrum, different capacity</vt:lpstr>
      <vt:lpstr>TV spectrum</vt:lpstr>
      <vt:lpstr>TV spectrum</vt:lpstr>
      <vt:lpstr>TV white spaces (US)</vt:lpstr>
      <vt:lpstr>Broadcast Incentive Auction: From Idea to Law</vt:lpstr>
      <vt:lpstr>TV incentive auction</vt:lpstr>
      <vt:lpstr>600 MHz spectrum</vt:lpstr>
      <vt:lpstr>Incentive auction facts</vt:lpstr>
      <vt:lpstr>Reverse auction: TV stations</vt:lpstr>
      <vt:lpstr>Forward auction: T-Mobile &amp; others</vt:lpstr>
      <vt:lpstr>T-Mobile 600 MHz spectrum</vt:lpstr>
      <vt:lpstr>3.5 GHz CBRS</vt:lpstr>
      <vt:lpstr>3.5 GHz user classes</vt:lpstr>
      <vt:lpstr>3.5 GHz band</vt:lpstr>
      <vt:lpstr>PowerPoint Presentation</vt:lpstr>
      <vt:lpstr>mmWave</vt:lpstr>
      <vt:lpstr>mmWave bands</vt:lpstr>
      <vt:lpstr>mmWave bands for mobile systems (non-satellite)</vt:lpstr>
      <vt:lpstr>Atmospheric absorption</vt:lpstr>
      <vt:lpstr>mmWave problems</vt:lpstr>
      <vt:lpstr>60 GHz+</vt:lpstr>
      <vt:lpstr>PowerPoint Presentation</vt:lpstr>
      <vt:lpstr>MMW: Spectrum Frontiers R&amp;O</vt:lpstr>
      <vt:lpstr>MMW final technical rules</vt:lpstr>
      <vt:lpstr>Exploring alternatives</vt:lpstr>
      <vt:lpstr>The world is not converging</vt:lpstr>
      <vt:lpstr>Do more with more or less</vt:lpstr>
      <vt:lpstr>Auctions have limitations</vt:lpstr>
      <vt:lpstr>Alternative models</vt:lpstr>
      <vt:lpstr>Make the network location-aware</vt:lpstr>
      <vt:lpstr>Outlook</vt:lpstr>
      <vt:lpstr>Backup</vt:lpstr>
    </vt:vector>
  </TitlesOfParts>
  <Company>Columbia University</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Schulzrinne</dc:creator>
  <cp:lastModifiedBy>Henning Schulzrinne</cp:lastModifiedBy>
  <cp:revision>253</cp:revision>
  <cp:lastPrinted>2017-08-09T02:33:56Z</cp:lastPrinted>
  <dcterms:created xsi:type="dcterms:W3CDTF">2015-05-24T20:39:24Z</dcterms:created>
  <dcterms:modified xsi:type="dcterms:W3CDTF">2018-06-10T03:28:11Z</dcterms:modified>
</cp:coreProperties>
</file>