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9" r:id="rId4"/>
    <p:sldId id="266" r:id="rId5"/>
    <p:sldId id="258" r:id="rId6"/>
    <p:sldId id="260" r:id="rId7"/>
    <p:sldId id="261" r:id="rId8"/>
    <p:sldId id="265" r:id="rId9"/>
    <p:sldId id="262" r:id="rId10"/>
    <p:sldId id="263" r:id="rId11"/>
    <p:sldId id="264"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550"/>
  </p:normalViewPr>
  <p:slideViewPr>
    <p:cSldViewPr snapToGrid="0" snapToObjects="1">
      <p:cViewPr varScale="1">
        <p:scale>
          <a:sx n="135" d="100"/>
          <a:sy n="135" d="100"/>
        </p:scale>
        <p:origin x="4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530AE-2DF6-694A-8600-7F06ABBED772}" type="datetimeFigureOut">
              <a:rPr lang="en-US" smtClean="0"/>
              <a:t>9/14/18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DFED7-8D01-4741-B898-20D705DC14DD}" type="slidenum">
              <a:rPr lang="en-US" smtClean="0"/>
              <a:t>‹#›</a:t>
            </a:fld>
            <a:endParaRPr lang="en-US"/>
          </a:p>
        </p:txBody>
      </p:sp>
    </p:spTree>
    <p:extLst>
      <p:ext uri="{BB962C8B-B14F-4D97-AF65-F5344CB8AC3E}">
        <p14:creationId xmlns:p14="http://schemas.microsoft.com/office/powerpoint/2010/main" val="61907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www.fcc.gov</a:t>
            </a:r>
            <a:r>
              <a:rPr lang="en-US" dirty="0"/>
              <a:t>/document/32k-penalty-proposed-use-gps-jammer-individual</a:t>
            </a:r>
          </a:p>
        </p:txBody>
      </p:sp>
      <p:sp>
        <p:nvSpPr>
          <p:cNvPr id="4" name="Slide Number Placeholder 3"/>
          <p:cNvSpPr>
            <a:spLocks noGrp="1"/>
          </p:cNvSpPr>
          <p:nvPr>
            <p:ph type="sldNum" sz="quarter" idx="5"/>
          </p:nvPr>
        </p:nvSpPr>
        <p:spPr/>
        <p:txBody>
          <a:bodyPr/>
          <a:lstStyle/>
          <a:p>
            <a:fld id="{DB8DFED7-8D01-4741-B898-20D705DC14DD}" type="slidenum">
              <a:rPr lang="en-US" smtClean="0"/>
              <a:t>2</a:t>
            </a:fld>
            <a:endParaRPr lang="en-US"/>
          </a:p>
        </p:txBody>
      </p:sp>
    </p:spTree>
    <p:extLst>
      <p:ext uri="{BB962C8B-B14F-4D97-AF65-F5344CB8AC3E}">
        <p14:creationId xmlns:p14="http://schemas.microsoft.com/office/powerpoint/2010/main" val="104028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www.fcc.gov</a:t>
            </a:r>
            <a:r>
              <a:rPr lang="en-US" dirty="0"/>
              <a:t>/general/u-</a:t>
            </a:r>
            <a:r>
              <a:rPr lang="en-US" dirty="0" err="1"/>
              <a:t>nii</a:t>
            </a:r>
            <a:r>
              <a:rPr lang="en-US" dirty="0"/>
              <a:t>-and-</a:t>
            </a:r>
            <a:r>
              <a:rPr lang="en-US" dirty="0" err="1"/>
              <a:t>tdwr</a:t>
            </a:r>
            <a:r>
              <a:rPr lang="en-US" dirty="0"/>
              <a:t>-interference-enforcement</a:t>
            </a:r>
          </a:p>
        </p:txBody>
      </p:sp>
      <p:sp>
        <p:nvSpPr>
          <p:cNvPr id="4" name="Slide Number Placeholder 3"/>
          <p:cNvSpPr>
            <a:spLocks noGrp="1"/>
          </p:cNvSpPr>
          <p:nvPr>
            <p:ph type="sldNum" sz="quarter" idx="5"/>
          </p:nvPr>
        </p:nvSpPr>
        <p:spPr/>
        <p:txBody>
          <a:bodyPr/>
          <a:lstStyle/>
          <a:p>
            <a:fld id="{DB8DFED7-8D01-4741-B898-20D705DC14DD}" type="slidenum">
              <a:rPr lang="en-US" smtClean="0"/>
              <a:t>4</a:t>
            </a:fld>
            <a:endParaRPr lang="en-US"/>
          </a:p>
        </p:txBody>
      </p:sp>
    </p:spTree>
    <p:extLst>
      <p:ext uri="{BB962C8B-B14F-4D97-AF65-F5344CB8AC3E}">
        <p14:creationId xmlns:p14="http://schemas.microsoft.com/office/powerpoint/2010/main" val="332038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www.gao.gov</a:t>
            </a:r>
            <a:r>
              <a:rPr lang="en-US" dirty="0"/>
              <a:t>/products/GAO-17-727</a:t>
            </a:r>
          </a:p>
        </p:txBody>
      </p:sp>
      <p:sp>
        <p:nvSpPr>
          <p:cNvPr id="4" name="Slide Number Placeholder 3"/>
          <p:cNvSpPr>
            <a:spLocks noGrp="1"/>
          </p:cNvSpPr>
          <p:nvPr>
            <p:ph type="sldNum" sz="quarter" idx="5"/>
          </p:nvPr>
        </p:nvSpPr>
        <p:spPr/>
        <p:txBody>
          <a:bodyPr/>
          <a:lstStyle/>
          <a:p>
            <a:fld id="{DB8DFED7-8D01-4741-B898-20D705DC14DD}" type="slidenum">
              <a:rPr lang="en-US" smtClean="0"/>
              <a:t>6</a:t>
            </a:fld>
            <a:endParaRPr lang="en-US"/>
          </a:p>
        </p:txBody>
      </p:sp>
    </p:spTree>
    <p:extLst>
      <p:ext uri="{BB962C8B-B14F-4D97-AF65-F5344CB8AC3E}">
        <p14:creationId xmlns:p14="http://schemas.microsoft.com/office/powerpoint/2010/main" val="322350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www.law.cornell.edu</a:t>
            </a:r>
            <a:r>
              <a:rPr lang="en-US" dirty="0"/>
              <a:t>/</a:t>
            </a:r>
            <a:r>
              <a:rPr lang="en-US" dirty="0" err="1"/>
              <a:t>uscode</a:t>
            </a:r>
            <a:r>
              <a:rPr lang="en-US" dirty="0"/>
              <a:t>/text/18/2511</a:t>
            </a:r>
          </a:p>
          <a:p>
            <a:r>
              <a:rPr lang="en-US" dirty="0"/>
              <a:t>https://</a:t>
            </a:r>
            <a:r>
              <a:rPr lang="en-US" dirty="0" err="1"/>
              <a:t>www.justice.gov</a:t>
            </a:r>
            <a:r>
              <a:rPr lang="en-US" dirty="0"/>
              <a:t>/</a:t>
            </a:r>
            <a:r>
              <a:rPr lang="en-US" dirty="0" err="1"/>
              <a:t>usam</a:t>
            </a:r>
            <a:r>
              <a:rPr lang="en-US" dirty="0"/>
              <a:t>/criminal-resource-manual-1066-interception-radio-communications-47-usc-605</a:t>
            </a:r>
          </a:p>
        </p:txBody>
      </p:sp>
      <p:sp>
        <p:nvSpPr>
          <p:cNvPr id="4" name="Slide Number Placeholder 3"/>
          <p:cNvSpPr>
            <a:spLocks noGrp="1"/>
          </p:cNvSpPr>
          <p:nvPr>
            <p:ph type="sldNum" sz="quarter" idx="5"/>
          </p:nvPr>
        </p:nvSpPr>
        <p:spPr/>
        <p:txBody>
          <a:bodyPr/>
          <a:lstStyle/>
          <a:p>
            <a:fld id="{DB8DFED7-8D01-4741-B898-20D705DC14DD}" type="slidenum">
              <a:rPr lang="en-US" smtClean="0"/>
              <a:t>7</a:t>
            </a:fld>
            <a:endParaRPr lang="en-US"/>
          </a:p>
        </p:txBody>
      </p:sp>
    </p:spTree>
    <p:extLst>
      <p:ext uri="{BB962C8B-B14F-4D97-AF65-F5344CB8AC3E}">
        <p14:creationId xmlns:p14="http://schemas.microsoft.com/office/powerpoint/2010/main" val="84014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www.fcc.gov</a:t>
            </a:r>
            <a:r>
              <a:rPr lang="en-US" dirty="0"/>
              <a:t>/consumers/guides/interception-and-divulgence-radio-communications</a:t>
            </a:r>
          </a:p>
          <a:p>
            <a:r>
              <a:rPr lang="en-US" dirty="0"/>
              <a:t>https://</a:t>
            </a:r>
            <a:r>
              <a:rPr lang="en-US" dirty="0" err="1"/>
              <a:t>www.law.cornell.edu</a:t>
            </a:r>
            <a:r>
              <a:rPr lang="en-US" dirty="0"/>
              <a:t>/</a:t>
            </a:r>
            <a:r>
              <a:rPr lang="en-US" dirty="0" err="1"/>
              <a:t>uscode</a:t>
            </a:r>
            <a:r>
              <a:rPr lang="en-US" dirty="0"/>
              <a:t>/text/47/605</a:t>
            </a:r>
          </a:p>
        </p:txBody>
      </p:sp>
      <p:sp>
        <p:nvSpPr>
          <p:cNvPr id="4" name="Slide Number Placeholder 3"/>
          <p:cNvSpPr>
            <a:spLocks noGrp="1"/>
          </p:cNvSpPr>
          <p:nvPr>
            <p:ph type="sldNum" sz="quarter" idx="5"/>
          </p:nvPr>
        </p:nvSpPr>
        <p:spPr/>
        <p:txBody>
          <a:bodyPr/>
          <a:lstStyle/>
          <a:p>
            <a:fld id="{DB8DFED7-8D01-4741-B898-20D705DC14DD}" type="slidenum">
              <a:rPr lang="en-US" smtClean="0"/>
              <a:t>9</a:t>
            </a:fld>
            <a:endParaRPr lang="en-US"/>
          </a:p>
        </p:txBody>
      </p:sp>
    </p:spTree>
    <p:extLst>
      <p:ext uri="{BB962C8B-B14F-4D97-AF65-F5344CB8AC3E}">
        <p14:creationId xmlns:p14="http://schemas.microsoft.com/office/powerpoint/2010/main" val="40599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FCC DA </a:t>
            </a:r>
            <a:r>
              <a:rPr lang="en-US" dirty="0"/>
              <a:t>15-592</a:t>
            </a:r>
          </a:p>
        </p:txBody>
      </p:sp>
      <p:sp>
        <p:nvSpPr>
          <p:cNvPr id="4" name="Slide Number Placeholder 3"/>
          <p:cNvSpPr>
            <a:spLocks noGrp="1"/>
          </p:cNvSpPr>
          <p:nvPr>
            <p:ph type="sldNum" sz="quarter" idx="5"/>
          </p:nvPr>
        </p:nvSpPr>
        <p:spPr/>
        <p:txBody>
          <a:bodyPr/>
          <a:lstStyle/>
          <a:p>
            <a:fld id="{DB8DFED7-8D01-4741-B898-20D705DC14DD}" type="slidenum">
              <a:rPr lang="en-US" smtClean="0"/>
              <a:t>10</a:t>
            </a:fld>
            <a:endParaRPr lang="en-US"/>
          </a:p>
        </p:txBody>
      </p:sp>
    </p:spTree>
    <p:extLst>
      <p:ext uri="{BB962C8B-B14F-4D97-AF65-F5344CB8AC3E}">
        <p14:creationId xmlns:p14="http://schemas.microsoft.com/office/powerpoint/2010/main" val="52135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FAD1-B670-1640-9FB7-55029A76DF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FE6EC6-B637-184F-923B-90BC2D8ED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193831-DFA3-AE44-A81F-04C3B08BF39C}"/>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5" name="Footer Placeholder 4">
            <a:extLst>
              <a:ext uri="{FF2B5EF4-FFF2-40B4-BE49-F238E27FC236}">
                <a16:creationId xmlns:a16="http://schemas.microsoft.com/office/drawing/2014/main" id="{7F8AFE23-3075-994E-8E48-7ED0F0B7F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BD9C-2AAC-B14A-BFB5-64165E0AC887}"/>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46360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0924-0630-F94C-9327-20A4D31FC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258B6-0603-B146-8854-C00515B3D9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9357F-4D23-DC44-941C-07C83FB1F1DC}"/>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5" name="Footer Placeholder 4">
            <a:extLst>
              <a:ext uri="{FF2B5EF4-FFF2-40B4-BE49-F238E27FC236}">
                <a16:creationId xmlns:a16="http://schemas.microsoft.com/office/drawing/2014/main" id="{ADA5B17C-26B4-8D48-93F2-292852074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5B048-AED1-DC44-AD43-7CE68ED8C139}"/>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284543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90344-5869-7442-B23D-40082B8BA8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A66043-3553-0942-A317-688DEFA780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EFE8E-C94B-8C4A-9AFD-5A0FE344AD37}"/>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5" name="Footer Placeholder 4">
            <a:extLst>
              <a:ext uri="{FF2B5EF4-FFF2-40B4-BE49-F238E27FC236}">
                <a16:creationId xmlns:a16="http://schemas.microsoft.com/office/drawing/2014/main" id="{338B951B-9083-CA4F-AD21-F3BC0E08B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16316-BDF9-6246-A0D1-473D0E7D67D0}"/>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281029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4708-B378-9543-B013-34EA4177C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8F6D2-83A1-5446-B1F5-F92F21A2C3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6143B-3F9A-334C-BE90-5BCD34A9F3B0}"/>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5" name="Footer Placeholder 4">
            <a:extLst>
              <a:ext uri="{FF2B5EF4-FFF2-40B4-BE49-F238E27FC236}">
                <a16:creationId xmlns:a16="http://schemas.microsoft.com/office/drawing/2014/main" id="{AC32EB10-A6E8-9D49-BF8B-4B3022D41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3EFA9-A163-3341-8BCF-041670DBB55F}"/>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184720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3FD2-7794-A648-9CA4-5DF7D79125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67AF6-BD45-1E45-9BD6-3D781D84DC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182438-385D-6342-95A8-08F49F10DA60}"/>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5" name="Footer Placeholder 4">
            <a:extLst>
              <a:ext uri="{FF2B5EF4-FFF2-40B4-BE49-F238E27FC236}">
                <a16:creationId xmlns:a16="http://schemas.microsoft.com/office/drawing/2014/main" id="{355F9C62-B0C4-A740-B68A-55CB5E52C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8CCF9-F009-C243-9586-62CD482913F4}"/>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65143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D66E-C263-4543-B089-567FB69B2F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3C14B9-2E44-944D-BA50-E5749C5062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B756D-F32E-144B-ABD6-90846EE420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F16C9E-50EB-3C48-B6C6-90C5DD706053}"/>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6" name="Footer Placeholder 5">
            <a:extLst>
              <a:ext uri="{FF2B5EF4-FFF2-40B4-BE49-F238E27FC236}">
                <a16:creationId xmlns:a16="http://schemas.microsoft.com/office/drawing/2014/main" id="{D4780664-4143-2744-95F6-0D2BEFD8F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796A-25C5-714B-BCCB-07EF81C5FCE2}"/>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302797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3011-6328-0B42-B6D4-F3F7E84DE8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EDFCD6-EF8F-9D42-B355-EB21B538B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0ED112-7F8E-8F47-8339-9B2604374B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28D5B8-AD12-8748-B770-24E948EA1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C45606-3149-7F4E-A514-EFB19CEDF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909261-2EC8-BF48-9EDE-0CD1AD58480A}"/>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8" name="Footer Placeholder 7">
            <a:extLst>
              <a:ext uri="{FF2B5EF4-FFF2-40B4-BE49-F238E27FC236}">
                <a16:creationId xmlns:a16="http://schemas.microsoft.com/office/drawing/2014/main" id="{A2E3880A-EB9F-B74C-BB0D-C6F7C92002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8D3C2-931E-7C4C-9A67-04B6DA1273C3}"/>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87512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2E08-C00A-DD45-AE3F-A74011B164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728FB2-A9E5-1043-B712-920EC0EBCBFA}"/>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4" name="Footer Placeholder 3">
            <a:extLst>
              <a:ext uri="{FF2B5EF4-FFF2-40B4-BE49-F238E27FC236}">
                <a16:creationId xmlns:a16="http://schemas.microsoft.com/office/drawing/2014/main" id="{B1884C53-1224-D045-A29B-EE01DF69DC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7B7573-F9F9-634D-9B72-4D48E096F8D7}"/>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113913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AA554F-AB3E-1B4A-A607-DC5607D755A6}"/>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3" name="Footer Placeholder 2">
            <a:extLst>
              <a:ext uri="{FF2B5EF4-FFF2-40B4-BE49-F238E27FC236}">
                <a16:creationId xmlns:a16="http://schemas.microsoft.com/office/drawing/2014/main" id="{77F749A3-CF09-7E4C-97A0-FBC59E38DB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0365B-1DA7-A846-85DA-9A344AAF0759}"/>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394474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7D39D-9E3E-284A-9E8F-930586CB4B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401BE5-C575-184E-B574-1969ABB64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65B57-9E86-CA44-AE92-782AA3E51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4E9BCA-0E17-204C-920A-9A8A2A3C2AD2}"/>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6" name="Footer Placeholder 5">
            <a:extLst>
              <a:ext uri="{FF2B5EF4-FFF2-40B4-BE49-F238E27FC236}">
                <a16:creationId xmlns:a16="http://schemas.microsoft.com/office/drawing/2014/main" id="{9CEA2993-E265-BF43-AF11-07445D221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B28093-6AC3-BF4F-95DC-E22B79705F0F}"/>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242017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AB88-58D9-994C-9839-A4ED4CECC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23B9AF-4B51-0F40-89AB-FFE2DC4C1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71AFC6-A94F-DD4B-8F6B-68F1AB6EF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9E8EF9-03A9-9146-8AF5-68A271AD45F7}"/>
              </a:ext>
            </a:extLst>
          </p:cNvPr>
          <p:cNvSpPr>
            <a:spLocks noGrp="1"/>
          </p:cNvSpPr>
          <p:nvPr>
            <p:ph type="dt" sz="half" idx="10"/>
          </p:nvPr>
        </p:nvSpPr>
        <p:spPr/>
        <p:txBody>
          <a:bodyPr/>
          <a:lstStyle/>
          <a:p>
            <a:fld id="{084FF8FD-0CDB-2248-A7E1-83971C985A1A}" type="datetimeFigureOut">
              <a:rPr lang="en-US" smtClean="0"/>
              <a:t>9/14/18</a:t>
            </a:fld>
            <a:endParaRPr lang="en-US"/>
          </a:p>
        </p:txBody>
      </p:sp>
      <p:sp>
        <p:nvSpPr>
          <p:cNvPr id="6" name="Footer Placeholder 5">
            <a:extLst>
              <a:ext uri="{FF2B5EF4-FFF2-40B4-BE49-F238E27FC236}">
                <a16:creationId xmlns:a16="http://schemas.microsoft.com/office/drawing/2014/main" id="{3450DCC1-573A-9F4D-87F0-8DC98928D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8D03C-183F-AF42-97C7-1431F0241837}"/>
              </a:ext>
            </a:extLst>
          </p:cNvPr>
          <p:cNvSpPr>
            <a:spLocks noGrp="1"/>
          </p:cNvSpPr>
          <p:nvPr>
            <p:ph type="sldNum" sz="quarter" idx="12"/>
          </p:nvPr>
        </p:nvSpPr>
        <p:spPr/>
        <p:txBody>
          <a:bodyPr/>
          <a:lstStyle/>
          <a:p>
            <a:fld id="{D586063A-204C-D548-837A-FC3B0BDFE601}" type="slidenum">
              <a:rPr lang="en-US" smtClean="0"/>
              <a:t>‹#›</a:t>
            </a:fld>
            <a:endParaRPr lang="en-US"/>
          </a:p>
        </p:txBody>
      </p:sp>
    </p:spTree>
    <p:extLst>
      <p:ext uri="{BB962C8B-B14F-4D97-AF65-F5344CB8AC3E}">
        <p14:creationId xmlns:p14="http://schemas.microsoft.com/office/powerpoint/2010/main" val="47462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7916D-FE69-D143-AD41-549D25B34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45FFE8-F23C-EB40-8431-B6CEC80D0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A0DD3-38AF-0D4F-96E8-3809EF67D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FF8FD-0CDB-2248-A7E1-83971C985A1A}" type="datetimeFigureOut">
              <a:rPr lang="en-US" smtClean="0"/>
              <a:t>9/14/18</a:t>
            </a:fld>
            <a:endParaRPr lang="en-US"/>
          </a:p>
        </p:txBody>
      </p:sp>
      <p:sp>
        <p:nvSpPr>
          <p:cNvPr id="5" name="Footer Placeholder 4">
            <a:extLst>
              <a:ext uri="{FF2B5EF4-FFF2-40B4-BE49-F238E27FC236}">
                <a16:creationId xmlns:a16="http://schemas.microsoft.com/office/drawing/2014/main" id="{4BC3F018-E2C8-7748-91D6-D962AD076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A74E4D-B0D6-1841-9AD3-9579A87A0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6063A-204C-D548-837A-FC3B0BDFE601}" type="slidenum">
              <a:rPr lang="en-US" smtClean="0"/>
              <a:t>‹#›</a:t>
            </a:fld>
            <a:endParaRPr lang="en-US"/>
          </a:p>
        </p:txBody>
      </p:sp>
    </p:spTree>
    <p:extLst>
      <p:ext uri="{BB962C8B-B14F-4D97-AF65-F5344CB8AC3E}">
        <p14:creationId xmlns:p14="http://schemas.microsoft.com/office/powerpoint/2010/main" val="2758839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6.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8" Type="http://schemas.openxmlformats.org/officeDocument/2006/relationships/hyperlink" Target="https://www.law.cornell.edu/definitions/uscode.php?width=840&amp;height=800&amp;iframe=true&amp;def_id=18-USC-1570295090-888516888&amp;term_occur=8&amp;term_src=title:18:part:I:chapter:119:section:2511" TargetMode="External"/><Relationship Id="rId13" Type="http://schemas.openxmlformats.org/officeDocument/2006/relationships/hyperlink" Target="https://www.law.cornell.edu/definitions/uscode.php?width=840&amp;height=800&amp;iframe=true&amp;def_id=18-USC-1570295090-888516888&amp;term_occur=18&amp;term_src=title:18:part:I:chapter:119:section:2511" TargetMode="External"/><Relationship Id="rId3" Type="http://schemas.openxmlformats.org/officeDocument/2006/relationships/hyperlink" Target="https://www.law.cornell.edu/definitions/uscode.php?width=840&amp;height=800&amp;iframe=true&amp;def_id=18-USC-991716523-1414135153&amp;term_occur=8&amp;term_src=title:18:part:I:chapter:119:section:2511" TargetMode="External"/><Relationship Id="rId7" Type="http://schemas.openxmlformats.org/officeDocument/2006/relationships/hyperlink" Target="https://www.law.cornell.edu/definitions/uscode.php?width=840&amp;height=800&amp;iframe=true&amp;def_id=18-USC-502538434-1414135155&amp;term_occur=7&amp;term_src=title:18:part:I:chapter:119:section:2511" TargetMode="External"/><Relationship Id="rId12" Type="http://schemas.openxmlformats.org/officeDocument/2006/relationships/hyperlink" Target="https://www.law.cornell.edu/definitions/uscode.php?width=840&amp;height=800&amp;iframe=true&amp;def_id=18-USC-1570295090-888516888&amp;term_occur=17&amp;term_src=title:18:part:I:chapter:119:section:2511" TargetMode="External"/><Relationship Id="rId17" Type="http://schemas.openxmlformats.org/officeDocument/2006/relationships/hyperlink" Target="https://www.law.cornell.edu/definitions/uscode.php?width=840&amp;height=800&amp;iframe=true&amp;def_id=18-USC-502538434-1414135155&amp;term_occur=13&amp;term_src=title:18:part:I:chapter:119:section:2511" TargetMode="External"/><Relationship Id="rId2" Type="http://schemas.openxmlformats.org/officeDocument/2006/relationships/notesSlide" Target="../notesSlides/notesSlide4.xml"/><Relationship Id="rId16" Type="http://schemas.openxmlformats.org/officeDocument/2006/relationships/hyperlink" Target="https://www.law.cornell.edu/definitions/uscode.php?width=840&amp;height=800&amp;iframe=true&amp;def_id=18-USC-3599307-888516887&amp;term_occur=3&amp;term_src=title:18:part:I:chapter:119:section:2511" TargetMode="External"/><Relationship Id="rId1" Type="http://schemas.openxmlformats.org/officeDocument/2006/relationships/slideLayout" Target="../slideLayouts/slideLayout2.xml"/><Relationship Id="rId6" Type="http://schemas.openxmlformats.org/officeDocument/2006/relationships/hyperlink" Target="https://www.law.cornell.edu/definitions/uscode.php?width=840&amp;height=800&amp;iframe=true&amp;def_id=18-USC-502538434-1414135155&amp;term_occur=6&amp;term_src=title:18:part:I:chapter:119:section:2511" TargetMode="External"/><Relationship Id="rId11" Type="http://schemas.openxmlformats.org/officeDocument/2006/relationships/hyperlink" Target="https://www.law.cornell.edu/definitions/uscode.php?width=840&amp;height=800&amp;iframe=true&amp;def_id=18-USC-1570295090-888516888&amp;term_occur=16&amp;term_src=title:18:part:I:chapter:119:section:2511" TargetMode="External"/><Relationship Id="rId5" Type="http://schemas.openxmlformats.org/officeDocument/2006/relationships/hyperlink" Target="https://www.law.cornell.edu/definitions/uscode.php?width=840&amp;height=800&amp;iframe=true&amp;def_id=18-USC-502538434-1414135155&amp;term_occur=5&amp;term_src=title:18:part:I:chapter:119:section:2511" TargetMode="External"/><Relationship Id="rId15" Type="http://schemas.openxmlformats.org/officeDocument/2006/relationships/hyperlink" Target="https://www.law.cornell.edu/definitions/uscode.php?width=840&amp;height=800&amp;iframe=true&amp;def_id=18-USC-1570295090-888516888&amp;term_occur=19&amp;term_src=title:18:part:I:chapter:119:section:2511" TargetMode="External"/><Relationship Id="rId10" Type="http://schemas.openxmlformats.org/officeDocument/2006/relationships/hyperlink" Target="https://www.law.cornell.edu/definitions/uscode.php?width=840&amp;height=800&amp;iframe=true&amp;def_id=18-USC-502538434-1414135155&amp;term_occur=10&amp;term_src=title:18:part:I:chapter:119:section:2511" TargetMode="External"/><Relationship Id="rId4" Type="http://schemas.openxmlformats.org/officeDocument/2006/relationships/hyperlink" Target="https://www.law.cornell.edu/definitions/uscode.php?width=840&amp;height=800&amp;iframe=true&amp;def_id=18-USC-502538434-1414135155&amp;term_occur=4&amp;term_src=title:18:part:I:chapter:119:section:2511" TargetMode="External"/><Relationship Id="rId9" Type="http://schemas.openxmlformats.org/officeDocument/2006/relationships/hyperlink" Target="https://www.law.cornell.edu/uscode/text/18/chapter-121" TargetMode="External"/><Relationship Id="rId14" Type="http://schemas.openxmlformats.org/officeDocument/2006/relationships/hyperlink" Target="https://www.law.cornell.edu/definitions/uscode.php?width=840&amp;height=800&amp;iframe=true&amp;def_id=18-USC-502538434-1414135155&amp;term_occur=12&amp;term_src=title:18:part:I:chapter:119:section:251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CCCC-4CE3-3C42-B003-90C345B6E1CE}"/>
              </a:ext>
            </a:extLst>
          </p:cNvPr>
          <p:cNvSpPr>
            <a:spLocks noGrp="1"/>
          </p:cNvSpPr>
          <p:nvPr>
            <p:ph type="ctrTitle"/>
          </p:nvPr>
        </p:nvSpPr>
        <p:spPr/>
        <p:txBody>
          <a:bodyPr/>
          <a:lstStyle/>
          <a:p>
            <a:r>
              <a:rPr lang="en-US" dirty="0"/>
              <a:t>Scalable enforcement</a:t>
            </a:r>
          </a:p>
        </p:txBody>
      </p:sp>
      <p:sp>
        <p:nvSpPr>
          <p:cNvPr id="3" name="Subtitle 2">
            <a:extLst>
              <a:ext uri="{FF2B5EF4-FFF2-40B4-BE49-F238E27FC236}">
                <a16:creationId xmlns:a16="http://schemas.microsoft.com/office/drawing/2014/main" id="{DE30CC5F-E33C-1746-A309-D0C64AE3D46C}"/>
              </a:ext>
            </a:extLst>
          </p:cNvPr>
          <p:cNvSpPr>
            <a:spLocks noGrp="1"/>
          </p:cNvSpPr>
          <p:nvPr>
            <p:ph type="subTitle" idx="1"/>
          </p:nvPr>
        </p:nvSpPr>
        <p:spPr/>
        <p:txBody>
          <a:bodyPr/>
          <a:lstStyle/>
          <a:p>
            <a:r>
              <a:rPr lang="en-US" dirty="0"/>
              <a:t>Henning Schulzrinne</a:t>
            </a:r>
          </a:p>
          <a:p>
            <a:r>
              <a:rPr lang="en-US" dirty="0"/>
              <a:t>Columbia University</a:t>
            </a:r>
          </a:p>
        </p:txBody>
      </p:sp>
    </p:spTree>
    <p:extLst>
      <p:ext uri="{BB962C8B-B14F-4D97-AF65-F5344CB8AC3E}">
        <p14:creationId xmlns:p14="http://schemas.microsoft.com/office/powerpoint/2010/main" val="400688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802E-C2C8-0A43-88C1-280F5F568BED}"/>
              </a:ext>
            </a:extLst>
          </p:cNvPr>
          <p:cNvSpPr>
            <a:spLocks noGrp="1"/>
          </p:cNvSpPr>
          <p:nvPr>
            <p:ph type="title"/>
          </p:nvPr>
        </p:nvSpPr>
        <p:spPr/>
        <p:txBody>
          <a:bodyPr/>
          <a:lstStyle/>
          <a:p>
            <a:r>
              <a:rPr lang="en-US" dirty="0"/>
              <a:t>Google </a:t>
            </a:r>
            <a:r>
              <a:rPr lang="en-US" dirty="0" err="1"/>
              <a:t>StreetView</a:t>
            </a:r>
            <a:r>
              <a:rPr lang="en-US" dirty="0"/>
              <a:t> (2010-2012)</a:t>
            </a:r>
          </a:p>
        </p:txBody>
      </p:sp>
      <p:pic>
        <p:nvPicPr>
          <p:cNvPr id="3" name="Picture 2">
            <a:extLst>
              <a:ext uri="{FF2B5EF4-FFF2-40B4-BE49-F238E27FC236}">
                <a16:creationId xmlns:a16="http://schemas.microsoft.com/office/drawing/2014/main" id="{3C879039-9399-CF44-8B5C-77EB800DED6A}"/>
              </a:ext>
            </a:extLst>
          </p:cNvPr>
          <p:cNvPicPr>
            <a:picLocks noChangeAspect="1"/>
          </p:cNvPicPr>
          <p:nvPr/>
        </p:nvPicPr>
        <p:blipFill>
          <a:blip r:embed="rId3"/>
          <a:stretch>
            <a:fillRect/>
          </a:stretch>
        </p:blipFill>
        <p:spPr>
          <a:xfrm>
            <a:off x="838199" y="1446181"/>
            <a:ext cx="8525720" cy="1794888"/>
          </a:xfrm>
          <a:prstGeom prst="rect">
            <a:avLst/>
          </a:prstGeom>
        </p:spPr>
        <p:style>
          <a:lnRef idx="1">
            <a:schemeClr val="accent3"/>
          </a:lnRef>
          <a:fillRef idx="2">
            <a:schemeClr val="accent3"/>
          </a:fillRef>
          <a:effectRef idx="1">
            <a:schemeClr val="accent3"/>
          </a:effectRef>
          <a:fontRef idx="minor">
            <a:schemeClr val="dk1"/>
          </a:fontRef>
        </p:style>
      </p:pic>
      <p:pic>
        <p:nvPicPr>
          <p:cNvPr id="4" name="Picture 3">
            <a:extLst>
              <a:ext uri="{FF2B5EF4-FFF2-40B4-BE49-F238E27FC236}">
                <a16:creationId xmlns:a16="http://schemas.microsoft.com/office/drawing/2014/main" id="{D3F65631-A9CC-DF4E-9621-CBF78D985EC0}"/>
              </a:ext>
            </a:extLst>
          </p:cNvPr>
          <p:cNvPicPr>
            <a:picLocks noChangeAspect="1"/>
          </p:cNvPicPr>
          <p:nvPr/>
        </p:nvPicPr>
        <p:blipFill>
          <a:blip r:embed="rId4"/>
          <a:stretch>
            <a:fillRect/>
          </a:stretch>
        </p:blipFill>
        <p:spPr>
          <a:xfrm>
            <a:off x="838198" y="3449092"/>
            <a:ext cx="6210300" cy="1193800"/>
          </a:xfrm>
          <a:prstGeom prst="rect">
            <a:avLst/>
          </a:prstGeom>
        </p:spPr>
      </p:pic>
      <p:pic>
        <p:nvPicPr>
          <p:cNvPr id="5" name="Picture 4">
            <a:extLst>
              <a:ext uri="{FF2B5EF4-FFF2-40B4-BE49-F238E27FC236}">
                <a16:creationId xmlns:a16="http://schemas.microsoft.com/office/drawing/2014/main" id="{3D63C22A-C605-1E44-8FF5-A2FF37231909}"/>
              </a:ext>
            </a:extLst>
          </p:cNvPr>
          <p:cNvPicPr>
            <a:picLocks noChangeAspect="1"/>
          </p:cNvPicPr>
          <p:nvPr/>
        </p:nvPicPr>
        <p:blipFill>
          <a:blip r:embed="rId5"/>
          <a:stretch>
            <a:fillRect/>
          </a:stretch>
        </p:blipFill>
        <p:spPr>
          <a:xfrm>
            <a:off x="838198" y="4850915"/>
            <a:ext cx="9082723" cy="1649719"/>
          </a:xfrm>
          <a:prstGeom prst="rect">
            <a:avLst/>
          </a:prstGeom>
          <a:solidFill>
            <a:srgbClr val="FFFFFF">
              <a:alpha val="43922"/>
            </a:srgbClr>
          </a:solidFill>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364800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84BF-A5BD-5F43-80AB-1D463B861AF5}"/>
              </a:ext>
            </a:extLst>
          </p:cNvPr>
          <p:cNvSpPr>
            <a:spLocks noGrp="1"/>
          </p:cNvSpPr>
          <p:nvPr>
            <p:ph type="title"/>
          </p:nvPr>
        </p:nvSpPr>
        <p:spPr/>
        <p:txBody>
          <a:bodyPr/>
          <a:lstStyle/>
          <a:p>
            <a:r>
              <a:rPr lang="en-US" dirty="0"/>
              <a:t>Google </a:t>
            </a:r>
            <a:r>
              <a:rPr lang="en-US" dirty="0" err="1"/>
              <a:t>StreetView</a:t>
            </a:r>
            <a:endParaRPr lang="en-US" dirty="0"/>
          </a:p>
        </p:txBody>
      </p:sp>
      <p:pic>
        <p:nvPicPr>
          <p:cNvPr id="4" name="Picture 3">
            <a:extLst>
              <a:ext uri="{FF2B5EF4-FFF2-40B4-BE49-F238E27FC236}">
                <a16:creationId xmlns:a16="http://schemas.microsoft.com/office/drawing/2014/main" id="{B9F94707-D731-3041-B475-C5148D586BCA}"/>
              </a:ext>
            </a:extLst>
          </p:cNvPr>
          <p:cNvPicPr>
            <a:picLocks noChangeAspect="1"/>
          </p:cNvPicPr>
          <p:nvPr/>
        </p:nvPicPr>
        <p:blipFill>
          <a:blip r:embed="rId2"/>
          <a:stretch>
            <a:fillRect/>
          </a:stretch>
        </p:blipFill>
        <p:spPr>
          <a:xfrm>
            <a:off x="746574" y="1626877"/>
            <a:ext cx="9274119" cy="3473024"/>
          </a:xfrm>
          <a:prstGeom prst="rect">
            <a:avLst/>
          </a:prstGeom>
        </p:spPr>
      </p:pic>
    </p:spTree>
    <p:extLst>
      <p:ext uri="{BB962C8B-B14F-4D97-AF65-F5344CB8AC3E}">
        <p14:creationId xmlns:p14="http://schemas.microsoft.com/office/powerpoint/2010/main" val="331346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1F15-3F92-A744-BED6-467B1E3253D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B01AC7C-B7C4-3244-9EE0-124D69AC98A2}"/>
              </a:ext>
            </a:extLst>
          </p:cNvPr>
          <p:cNvSpPr>
            <a:spLocks noGrp="1"/>
          </p:cNvSpPr>
          <p:nvPr>
            <p:ph idx="1"/>
          </p:nvPr>
        </p:nvSpPr>
        <p:spPr/>
        <p:txBody>
          <a:bodyPr>
            <a:normAutofit lnSpcReduction="10000"/>
          </a:bodyPr>
          <a:lstStyle/>
          <a:p>
            <a:r>
              <a:rPr lang="en-US" dirty="0"/>
              <a:t>FCC enforcement is driven by complaints and prioritization</a:t>
            </a:r>
          </a:p>
          <a:p>
            <a:pPr lvl="1"/>
            <a:r>
              <a:rPr lang="en-US" dirty="0"/>
              <a:t>life safety, commercial TV &amp; radio, cellular</a:t>
            </a:r>
          </a:p>
          <a:p>
            <a:r>
              <a:rPr lang="en-US" dirty="0"/>
              <a:t>Direction finder model does not scale</a:t>
            </a:r>
          </a:p>
          <a:p>
            <a:pPr lvl="1"/>
            <a:r>
              <a:rPr lang="en-US" dirty="0"/>
              <a:t>particularly with reduced field staff</a:t>
            </a:r>
          </a:p>
          <a:p>
            <a:r>
              <a:rPr lang="en-US" dirty="0"/>
              <a:t>Automating enforcement has been discussed, but difficult</a:t>
            </a:r>
          </a:p>
          <a:p>
            <a:pPr lvl="1"/>
            <a:r>
              <a:rPr lang="en-US" dirty="0"/>
              <a:t>mobile, short range, intermittent</a:t>
            </a:r>
          </a:p>
          <a:p>
            <a:pPr lvl="1"/>
            <a:r>
              <a:rPr lang="en-US" dirty="0"/>
              <a:t>non-traditional emitters (LEDs, </a:t>
            </a:r>
            <a:r>
              <a:rPr lang="en-US" dirty="0" err="1"/>
              <a:t>BitCoin</a:t>
            </a:r>
            <a:r>
              <a:rPr lang="en-US"/>
              <a:t> mining)</a:t>
            </a:r>
            <a:endParaRPr lang="en-US" dirty="0"/>
          </a:p>
          <a:p>
            <a:r>
              <a:rPr lang="en-US" dirty="0"/>
              <a:t>Wireless intercept rules lack clarity</a:t>
            </a:r>
          </a:p>
          <a:p>
            <a:pPr lvl="1"/>
            <a:r>
              <a:rPr lang="en-US" dirty="0"/>
              <a:t>intent, encryption, usage, bands (satellite, cellular)</a:t>
            </a:r>
          </a:p>
          <a:p>
            <a:pPr lvl="1"/>
            <a:r>
              <a:rPr lang="en-US" dirty="0"/>
              <a:t>but relatively clear for interference mitigation</a:t>
            </a:r>
          </a:p>
          <a:p>
            <a:endParaRPr lang="en-US" dirty="0"/>
          </a:p>
        </p:txBody>
      </p:sp>
    </p:spTree>
    <p:extLst>
      <p:ext uri="{BB962C8B-B14F-4D97-AF65-F5344CB8AC3E}">
        <p14:creationId xmlns:p14="http://schemas.microsoft.com/office/powerpoint/2010/main" val="141880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5308-AB82-0742-991D-0C69F1381274}"/>
              </a:ext>
            </a:extLst>
          </p:cNvPr>
          <p:cNvSpPr>
            <a:spLocks noGrp="1"/>
          </p:cNvSpPr>
          <p:nvPr>
            <p:ph type="title"/>
          </p:nvPr>
        </p:nvSpPr>
        <p:spPr/>
        <p:txBody>
          <a:bodyPr/>
          <a:lstStyle/>
          <a:p>
            <a:r>
              <a:rPr lang="en-US" dirty="0"/>
              <a:t>New Jersey Man</a:t>
            </a:r>
          </a:p>
        </p:txBody>
      </p:sp>
      <p:pic>
        <p:nvPicPr>
          <p:cNvPr id="3" name="Picture 2">
            <a:extLst>
              <a:ext uri="{FF2B5EF4-FFF2-40B4-BE49-F238E27FC236}">
                <a16:creationId xmlns:a16="http://schemas.microsoft.com/office/drawing/2014/main" id="{882BDEE1-D317-5343-BA25-ECB6975D5826}"/>
              </a:ext>
            </a:extLst>
          </p:cNvPr>
          <p:cNvPicPr>
            <a:picLocks noChangeAspect="1"/>
          </p:cNvPicPr>
          <p:nvPr/>
        </p:nvPicPr>
        <p:blipFill>
          <a:blip r:embed="rId3"/>
          <a:stretch>
            <a:fillRect/>
          </a:stretch>
        </p:blipFill>
        <p:spPr>
          <a:xfrm>
            <a:off x="838200" y="1467285"/>
            <a:ext cx="8271690" cy="4924088"/>
          </a:xfrm>
          <a:prstGeom prst="rect">
            <a:avLst/>
          </a:prstGeom>
        </p:spPr>
      </p:pic>
    </p:spTree>
    <p:extLst>
      <p:ext uri="{BB962C8B-B14F-4D97-AF65-F5344CB8AC3E}">
        <p14:creationId xmlns:p14="http://schemas.microsoft.com/office/powerpoint/2010/main" val="28471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4C1E-FB38-1B40-91F1-E6372499FF7D}"/>
              </a:ext>
            </a:extLst>
          </p:cNvPr>
          <p:cNvSpPr>
            <a:spLocks noGrp="1"/>
          </p:cNvSpPr>
          <p:nvPr>
            <p:ph type="title"/>
          </p:nvPr>
        </p:nvSpPr>
        <p:spPr/>
        <p:txBody>
          <a:bodyPr/>
          <a:lstStyle/>
          <a:p>
            <a:r>
              <a:rPr lang="en-US" dirty="0"/>
              <a:t>LED lighting</a:t>
            </a:r>
          </a:p>
        </p:txBody>
      </p:sp>
      <p:pic>
        <p:nvPicPr>
          <p:cNvPr id="3" name="Picture 2">
            <a:extLst>
              <a:ext uri="{FF2B5EF4-FFF2-40B4-BE49-F238E27FC236}">
                <a16:creationId xmlns:a16="http://schemas.microsoft.com/office/drawing/2014/main" id="{1FE692E0-D1EB-5945-AFBA-DA09F3555BBC}"/>
              </a:ext>
            </a:extLst>
          </p:cNvPr>
          <p:cNvPicPr>
            <a:picLocks noChangeAspect="1"/>
          </p:cNvPicPr>
          <p:nvPr/>
        </p:nvPicPr>
        <p:blipFill>
          <a:blip r:embed="rId2"/>
          <a:stretch>
            <a:fillRect/>
          </a:stretch>
        </p:blipFill>
        <p:spPr>
          <a:xfrm>
            <a:off x="2865748" y="1390890"/>
            <a:ext cx="5627803" cy="4784082"/>
          </a:xfrm>
          <a:prstGeom prst="rect">
            <a:avLst/>
          </a:prstGeom>
        </p:spPr>
        <p:style>
          <a:lnRef idx="0">
            <a:schemeClr val="accent5"/>
          </a:lnRef>
          <a:fillRef idx="3">
            <a:schemeClr val="accent5"/>
          </a:fillRef>
          <a:effectRef idx="3">
            <a:schemeClr val="accent5"/>
          </a:effectRef>
          <a:fontRef idx="minor">
            <a:schemeClr val="lt1"/>
          </a:fontRef>
        </p:style>
      </p:pic>
      <p:sp>
        <p:nvSpPr>
          <p:cNvPr id="4" name="Rectangle 3">
            <a:extLst>
              <a:ext uri="{FF2B5EF4-FFF2-40B4-BE49-F238E27FC236}">
                <a16:creationId xmlns:a16="http://schemas.microsoft.com/office/drawing/2014/main" id="{B89C4F5A-3E61-F048-96DA-BE207B7F3334}"/>
              </a:ext>
            </a:extLst>
          </p:cNvPr>
          <p:cNvSpPr/>
          <p:nvPr/>
        </p:nvSpPr>
        <p:spPr>
          <a:xfrm>
            <a:off x="182251" y="6342131"/>
            <a:ext cx="10196660" cy="261610"/>
          </a:xfrm>
          <a:prstGeom prst="rect">
            <a:avLst/>
          </a:prstGeom>
        </p:spPr>
        <p:txBody>
          <a:bodyPr wrap="square">
            <a:spAutoFit/>
          </a:bodyPr>
          <a:lstStyle/>
          <a:p>
            <a:r>
              <a:rPr lang="en-US" sz="1100" dirty="0"/>
              <a:t>https://</a:t>
            </a:r>
            <a:r>
              <a:rPr lang="en-US" sz="1100" dirty="0" err="1"/>
              <a:t>www.commlawblog.com</a:t>
            </a:r>
            <a:r>
              <a:rPr lang="en-US" sz="1100" dirty="0"/>
              <a:t>/2014/02/articles/enforcement-activities-fines-forfeitures-</a:t>
            </a:r>
            <a:r>
              <a:rPr lang="en-US" sz="1100" dirty="0" err="1"/>
              <a:t>etc</a:t>
            </a:r>
            <a:r>
              <a:rPr lang="en-US" sz="1100" dirty="0"/>
              <a:t>/bulbs-behind-bars-iii-more-lighting-fixtures-mess-up-mobile-data-service/</a:t>
            </a:r>
          </a:p>
        </p:txBody>
      </p:sp>
    </p:spTree>
    <p:extLst>
      <p:ext uri="{BB962C8B-B14F-4D97-AF65-F5344CB8AC3E}">
        <p14:creationId xmlns:p14="http://schemas.microsoft.com/office/powerpoint/2010/main" val="79795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9EEB-D9CF-8646-90DC-900DD56CE6E0}"/>
              </a:ext>
            </a:extLst>
          </p:cNvPr>
          <p:cNvSpPr>
            <a:spLocks noGrp="1"/>
          </p:cNvSpPr>
          <p:nvPr>
            <p:ph type="title"/>
          </p:nvPr>
        </p:nvSpPr>
        <p:spPr/>
        <p:txBody>
          <a:bodyPr/>
          <a:lstStyle/>
          <a:p>
            <a:r>
              <a:rPr lang="en-US" dirty="0"/>
              <a:t>U-NII</a:t>
            </a:r>
          </a:p>
        </p:txBody>
      </p:sp>
      <p:pic>
        <p:nvPicPr>
          <p:cNvPr id="4" name="Picture 3">
            <a:extLst>
              <a:ext uri="{FF2B5EF4-FFF2-40B4-BE49-F238E27FC236}">
                <a16:creationId xmlns:a16="http://schemas.microsoft.com/office/drawing/2014/main" id="{1B97EE6C-94FD-3743-8741-20425E9EA863}"/>
              </a:ext>
            </a:extLst>
          </p:cNvPr>
          <p:cNvPicPr>
            <a:picLocks noChangeAspect="1"/>
          </p:cNvPicPr>
          <p:nvPr/>
        </p:nvPicPr>
        <p:blipFill>
          <a:blip r:embed="rId3"/>
          <a:stretch>
            <a:fillRect/>
          </a:stretch>
        </p:blipFill>
        <p:spPr>
          <a:xfrm>
            <a:off x="732692" y="1482377"/>
            <a:ext cx="10621108" cy="4032455"/>
          </a:xfrm>
          <a:prstGeom prst="rect">
            <a:avLst/>
          </a:prstGeom>
        </p:spPr>
        <p:style>
          <a:lnRef idx="0">
            <a:schemeClr val="accent5"/>
          </a:lnRef>
          <a:fillRef idx="3">
            <a:schemeClr val="accent5"/>
          </a:fillRef>
          <a:effectRef idx="3">
            <a:schemeClr val="accent5"/>
          </a:effectRef>
          <a:fontRef idx="minor">
            <a:schemeClr val="lt1"/>
          </a:fontRef>
        </p:style>
      </p:pic>
    </p:spTree>
    <p:extLst>
      <p:ext uri="{BB962C8B-B14F-4D97-AF65-F5344CB8AC3E}">
        <p14:creationId xmlns:p14="http://schemas.microsoft.com/office/powerpoint/2010/main" val="312799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1FE7-B224-8F45-B46B-4EFB1C47DD55}"/>
              </a:ext>
            </a:extLst>
          </p:cNvPr>
          <p:cNvSpPr>
            <a:spLocks noGrp="1"/>
          </p:cNvSpPr>
          <p:nvPr>
            <p:ph type="title"/>
          </p:nvPr>
        </p:nvSpPr>
        <p:spPr/>
        <p:txBody>
          <a:bodyPr/>
          <a:lstStyle/>
          <a:p>
            <a:r>
              <a:rPr lang="en-US" dirty="0"/>
              <a:t>Interference - means, motive &amp; opportunity</a:t>
            </a:r>
          </a:p>
        </p:txBody>
      </p:sp>
      <p:sp>
        <p:nvSpPr>
          <p:cNvPr id="4" name="Rounded Rectangle 3">
            <a:extLst>
              <a:ext uri="{FF2B5EF4-FFF2-40B4-BE49-F238E27FC236}">
                <a16:creationId xmlns:a16="http://schemas.microsoft.com/office/drawing/2014/main" id="{11755F9E-03F2-0F47-A313-91BBA0A0D0F9}"/>
              </a:ext>
            </a:extLst>
          </p:cNvPr>
          <p:cNvSpPr/>
          <p:nvPr/>
        </p:nvSpPr>
        <p:spPr>
          <a:xfrm>
            <a:off x="1112363" y="2139885"/>
            <a:ext cx="2295426" cy="1838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61E6B3A4-5D60-D14E-A3C5-DA64061B90D3}"/>
              </a:ext>
            </a:extLst>
          </p:cNvPr>
          <p:cNvSpPr/>
          <p:nvPr/>
        </p:nvSpPr>
        <p:spPr>
          <a:xfrm>
            <a:off x="4826524" y="2139885"/>
            <a:ext cx="2377125" cy="1838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387F1FF3-FBAB-324C-9A27-048445D42E2F}"/>
              </a:ext>
            </a:extLst>
          </p:cNvPr>
          <p:cNvSpPr/>
          <p:nvPr/>
        </p:nvSpPr>
        <p:spPr>
          <a:xfrm>
            <a:off x="8622384" y="2139885"/>
            <a:ext cx="2315851" cy="1838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DBADBBB-FC39-1740-9C03-B93B8585597E}"/>
              </a:ext>
            </a:extLst>
          </p:cNvPr>
          <p:cNvPicPr>
            <a:picLocks noChangeAspect="1"/>
          </p:cNvPicPr>
          <p:nvPr/>
        </p:nvPicPr>
        <p:blipFill>
          <a:blip r:embed="rId2"/>
          <a:stretch>
            <a:fillRect/>
          </a:stretch>
        </p:blipFill>
        <p:spPr>
          <a:xfrm>
            <a:off x="5366364" y="2181892"/>
            <a:ext cx="1307813" cy="1720805"/>
          </a:xfrm>
          <a:prstGeom prst="rect">
            <a:avLst/>
          </a:prstGeom>
        </p:spPr>
      </p:pic>
      <p:pic>
        <p:nvPicPr>
          <p:cNvPr id="8" name="Picture 7">
            <a:extLst>
              <a:ext uri="{FF2B5EF4-FFF2-40B4-BE49-F238E27FC236}">
                <a16:creationId xmlns:a16="http://schemas.microsoft.com/office/drawing/2014/main" id="{5718C116-6B47-5D46-9E04-F2777EFD289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291472" y="2457642"/>
            <a:ext cx="2015225" cy="1225368"/>
          </a:xfrm>
          <a:prstGeom prst="rect">
            <a:avLst/>
          </a:prstGeom>
        </p:spPr>
      </p:pic>
      <p:pic>
        <p:nvPicPr>
          <p:cNvPr id="9" name="Picture 8">
            <a:extLst>
              <a:ext uri="{FF2B5EF4-FFF2-40B4-BE49-F238E27FC236}">
                <a16:creationId xmlns:a16="http://schemas.microsoft.com/office/drawing/2014/main" id="{2EC1D205-3C64-2240-A2BA-0EC30BDEAB42}"/>
              </a:ext>
            </a:extLst>
          </p:cNvPr>
          <p:cNvPicPr>
            <a:picLocks noChangeAspect="1"/>
          </p:cNvPicPr>
          <p:nvPr/>
        </p:nvPicPr>
        <p:blipFill>
          <a:blip r:embed="rId4"/>
          <a:stretch>
            <a:fillRect/>
          </a:stretch>
        </p:blipFill>
        <p:spPr>
          <a:xfrm>
            <a:off x="8693450" y="2452080"/>
            <a:ext cx="2119094" cy="1214947"/>
          </a:xfrm>
          <a:prstGeom prst="rect">
            <a:avLst/>
          </a:prstGeom>
        </p:spPr>
      </p:pic>
      <p:sp>
        <p:nvSpPr>
          <p:cNvPr id="10" name="TextBox 9">
            <a:extLst>
              <a:ext uri="{FF2B5EF4-FFF2-40B4-BE49-F238E27FC236}">
                <a16:creationId xmlns:a16="http://schemas.microsoft.com/office/drawing/2014/main" id="{B21545C0-BCBA-9844-9429-F00A5343D7C8}"/>
              </a:ext>
            </a:extLst>
          </p:cNvPr>
          <p:cNvSpPr txBox="1"/>
          <p:nvPr/>
        </p:nvSpPr>
        <p:spPr>
          <a:xfrm>
            <a:off x="1564850" y="4427308"/>
            <a:ext cx="1505540" cy="646331"/>
          </a:xfrm>
          <a:prstGeom prst="rect">
            <a:avLst/>
          </a:prstGeom>
          <a:solidFill>
            <a:srgbClr val="FFFF00"/>
          </a:solidFill>
        </p:spPr>
        <p:txBody>
          <a:bodyPr wrap="none" rtlCol="0">
            <a:spAutoFit/>
          </a:bodyPr>
          <a:lstStyle/>
          <a:p>
            <a:r>
              <a:rPr lang="en-US" dirty="0"/>
              <a:t>unintentional</a:t>
            </a:r>
          </a:p>
          <a:p>
            <a:r>
              <a:rPr lang="en-US" dirty="0"/>
              <a:t>non-malicious</a:t>
            </a:r>
          </a:p>
        </p:txBody>
      </p:sp>
      <p:sp>
        <p:nvSpPr>
          <p:cNvPr id="11" name="TextBox 10">
            <a:extLst>
              <a:ext uri="{FF2B5EF4-FFF2-40B4-BE49-F238E27FC236}">
                <a16:creationId xmlns:a16="http://schemas.microsoft.com/office/drawing/2014/main" id="{E8F45DE2-B24C-F64C-AA70-9F0D97C87078}"/>
              </a:ext>
            </a:extLst>
          </p:cNvPr>
          <p:cNvSpPr txBox="1"/>
          <p:nvPr/>
        </p:nvSpPr>
        <p:spPr>
          <a:xfrm>
            <a:off x="5061101" y="4427308"/>
            <a:ext cx="2073003" cy="923330"/>
          </a:xfrm>
          <a:prstGeom prst="rect">
            <a:avLst/>
          </a:prstGeom>
          <a:solidFill>
            <a:srgbClr val="FFC000"/>
          </a:solidFill>
        </p:spPr>
        <p:txBody>
          <a:bodyPr wrap="none" rtlCol="0">
            <a:spAutoFit/>
          </a:bodyPr>
          <a:lstStyle/>
          <a:p>
            <a:r>
              <a:rPr lang="en-US" dirty="0"/>
              <a:t>intentional</a:t>
            </a:r>
          </a:p>
          <a:p>
            <a:r>
              <a:rPr lang="en-US" dirty="0"/>
              <a:t>non-malicious</a:t>
            </a:r>
          </a:p>
          <a:p>
            <a:r>
              <a:rPr lang="en-US" dirty="0"/>
              <a:t>“nobody is harmed”</a:t>
            </a:r>
          </a:p>
        </p:txBody>
      </p:sp>
      <p:sp>
        <p:nvSpPr>
          <p:cNvPr id="12" name="TextBox 11">
            <a:extLst>
              <a:ext uri="{FF2B5EF4-FFF2-40B4-BE49-F238E27FC236}">
                <a16:creationId xmlns:a16="http://schemas.microsoft.com/office/drawing/2014/main" id="{01E48551-1548-5D4A-953B-1F7E265B20F3}"/>
              </a:ext>
            </a:extLst>
          </p:cNvPr>
          <p:cNvSpPr txBox="1"/>
          <p:nvPr/>
        </p:nvSpPr>
        <p:spPr>
          <a:xfrm>
            <a:off x="9121609" y="4288808"/>
            <a:ext cx="1505156" cy="923330"/>
          </a:xfrm>
          <a:prstGeom prst="rect">
            <a:avLst/>
          </a:prstGeom>
          <a:solidFill>
            <a:srgbClr val="C00000">
              <a:alpha val="30980"/>
            </a:srgbClr>
          </a:solidFill>
        </p:spPr>
        <p:txBody>
          <a:bodyPr wrap="none" rtlCol="0">
            <a:spAutoFit/>
          </a:bodyPr>
          <a:lstStyle/>
          <a:p>
            <a:r>
              <a:rPr lang="en-US" dirty="0"/>
              <a:t>intentional</a:t>
            </a:r>
          </a:p>
          <a:p>
            <a:r>
              <a:rPr lang="en-US" dirty="0"/>
              <a:t>malicious</a:t>
            </a:r>
          </a:p>
          <a:p>
            <a:r>
              <a:rPr lang="en-US" dirty="0"/>
              <a:t>active evasion</a:t>
            </a:r>
          </a:p>
        </p:txBody>
      </p:sp>
      <p:sp>
        <p:nvSpPr>
          <p:cNvPr id="13" name="TextBox 12">
            <a:extLst>
              <a:ext uri="{FF2B5EF4-FFF2-40B4-BE49-F238E27FC236}">
                <a16:creationId xmlns:a16="http://schemas.microsoft.com/office/drawing/2014/main" id="{5B100371-865E-4A4C-BC3C-543A0980CBCD}"/>
              </a:ext>
            </a:extLst>
          </p:cNvPr>
          <p:cNvSpPr txBox="1"/>
          <p:nvPr/>
        </p:nvSpPr>
        <p:spPr>
          <a:xfrm>
            <a:off x="3453981" y="5489054"/>
            <a:ext cx="1912383" cy="369332"/>
          </a:xfrm>
          <a:prstGeom prst="rect">
            <a:avLst/>
          </a:prstGeom>
          <a:noFill/>
        </p:spPr>
        <p:txBody>
          <a:bodyPr wrap="none" rtlCol="0">
            <a:spAutoFit/>
          </a:bodyPr>
          <a:lstStyle/>
          <a:p>
            <a:r>
              <a:rPr lang="en-US" dirty="0"/>
              <a:t>local GPS jamming</a:t>
            </a:r>
          </a:p>
        </p:txBody>
      </p:sp>
      <p:sp>
        <p:nvSpPr>
          <p:cNvPr id="14" name="TextBox 13">
            <a:extLst>
              <a:ext uri="{FF2B5EF4-FFF2-40B4-BE49-F238E27FC236}">
                <a16:creationId xmlns:a16="http://schemas.microsoft.com/office/drawing/2014/main" id="{7912F33E-32AD-664B-A0CA-42B21FA9119C}"/>
              </a:ext>
            </a:extLst>
          </p:cNvPr>
          <p:cNvSpPr txBox="1"/>
          <p:nvPr/>
        </p:nvSpPr>
        <p:spPr>
          <a:xfrm>
            <a:off x="9121609" y="5522836"/>
            <a:ext cx="1425390" cy="369332"/>
          </a:xfrm>
          <a:prstGeom prst="rect">
            <a:avLst/>
          </a:prstGeom>
          <a:noFill/>
        </p:spPr>
        <p:txBody>
          <a:bodyPr wrap="none" rtlCol="0">
            <a:spAutoFit/>
          </a:bodyPr>
          <a:lstStyle/>
          <a:p>
            <a:r>
              <a:rPr lang="en-US" dirty="0"/>
              <a:t>GPS jamming</a:t>
            </a:r>
          </a:p>
        </p:txBody>
      </p:sp>
      <p:sp>
        <p:nvSpPr>
          <p:cNvPr id="15" name="TextBox 14">
            <a:extLst>
              <a:ext uri="{FF2B5EF4-FFF2-40B4-BE49-F238E27FC236}">
                <a16:creationId xmlns:a16="http://schemas.microsoft.com/office/drawing/2014/main" id="{53C70827-0CE2-F046-BA13-60A321AC360B}"/>
              </a:ext>
            </a:extLst>
          </p:cNvPr>
          <p:cNvSpPr txBox="1"/>
          <p:nvPr/>
        </p:nvSpPr>
        <p:spPr>
          <a:xfrm>
            <a:off x="5061101" y="6018199"/>
            <a:ext cx="2306529" cy="646331"/>
          </a:xfrm>
          <a:prstGeom prst="rect">
            <a:avLst/>
          </a:prstGeom>
          <a:noFill/>
        </p:spPr>
        <p:txBody>
          <a:bodyPr wrap="none" rtlCol="0">
            <a:spAutoFit/>
          </a:bodyPr>
          <a:lstStyle/>
          <a:p>
            <a:r>
              <a:rPr lang="en-US" dirty="0"/>
              <a:t>UNI DFS disabling</a:t>
            </a:r>
          </a:p>
          <a:p>
            <a:r>
              <a:rPr lang="en-US" dirty="0"/>
              <a:t>WISP power amplifiers</a:t>
            </a:r>
          </a:p>
        </p:txBody>
      </p:sp>
      <p:sp>
        <p:nvSpPr>
          <p:cNvPr id="16" name="TextBox 15">
            <a:extLst>
              <a:ext uri="{FF2B5EF4-FFF2-40B4-BE49-F238E27FC236}">
                <a16:creationId xmlns:a16="http://schemas.microsoft.com/office/drawing/2014/main" id="{CBD2C491-BC67-1D40-BDD8-42FC5EEBE30E}"/>
              </a:ext>
            </a:extLst>
          </p:cNvPr>
          <p:cNvSpPr txBox="1"/>
          <p:nvPr/>
        </p:nvSpPr>
        <p:spPr>
          <a:xfrm>
            <a:off x="1432874" y="5707502"/>
            <a:ext cx="1285416" cy="369332"/>
          </a:xfrm>
          <a:prstGeom prst="rect">
            <a:avLst/>
          </a:prstGeom>
          <a:noFill/>
        </p:spPr>
        <p:txBody>
          <a:bodyPr wrap="none" rtlCol="0">
            <a:spAutoFit/>
          </a:bodyPr>
          <a:lstStyle/>
          <a:p>
            <a:r>
              <a:rPr lang="en-US" dirty="0"/>
              <a:t>LED lighting</a:t>
            </a:r>
          </a:p>
        </p:txBody>
      </p:sp>
      <p:sp>
        <p:nvSpPr>
          <p:cNvPr id="17" name="TextBox 16">
            <a:extLst>
              <a:ext uri="{FF2B5EF4-FFF2-40B4-BE49-F238E27FC236}">
                <a16:creationId xmlns:a16="http://schemas.microsoft.com/office/drawing/2014/main" id="{9A257034-452D-CE4B-AC03-B50E31CD2C12}"/>
              </a:ext>
            </a:extLst>
          </p:cNvPr>
          <p:cNvSpPr txBox="1"/>
          <p:nvPr/>
        </p:nvSpPr>
        <p:spPr>
          <a:xfrm>
            <a:off x="6890994" y="5430503"/>
            <a:ext cx="1914948" cy="646331"/>
          </a:xfrm>
          <a:prstGeom prst="rect">
            <a:avLst/>
          </a:prstGeom>
          <a:noFill/>
        </p:spPr>
        <p:txBody>
          <a:bodyPr wrap="none" rtlCol="0">
            <a:spAutoFit/>
          </a:bodyPr>
          <a:lstStyle/>
          <a:p>
            <a:r>
              <a:rPr lang="en-US" dirty="0"/>
              <a:t>no FCC equipment</a:t>
            </a:r>
          </a:p>
          <a:p>
            <a:r>
              <a:rPr lang="en-US" dirty="0"/>
              <a:t>authorization</a:t>
            </a:r>
          </a:p>
        </p:txBody>
      </p:sp>
      <p:sp>
        <p:nvSpPr>
          <p:cNvPr id="18" name="TextBox 17">
            <a:extLst>
              <a:ext uri="{FF2B5EF4-FFF2-40B4-BE49-F238E27FC236}">
                <a16:creationId xmlns:a16="http://schemas.microsoft.com/office/drawing/2014/main" id="{FB8EBF18-5F27-544B-B653-4DE91F8C6833}"/>
              </a:ext>
            </a:extLst>
          </p:cNvPr>
          <p:cNvSpPr txBox="1"/>
          <p:nvPr/>
        </p:nvSpPr>
        <p:spPr>
          <a:xfrm>
            <a:off x="9121609" y="6202866"/>
            <a:ext cx="2926379" cy="369332"/>
          </a:xfrm>
          <a:prstGeom prst="rect">
            <a:avLst/>
          </a:prstGeom>
          <a:noFill/>
        </p:spPr>
        <p:txBody>
          <a:bodyPr wrap="none" rtlCol="0">
            <a:spAutoFit/>
          </a:bodyPr>
          <a:lstStyle/>
          <a:p>
            <a:r>
              <a:rPr lang="en-US" dirty="0"/>
              <a:t>Stingray (foreign intelligence)</a:t>
            </a:r>
          </a:p>
        </p:txBody>
      </p:sp>
    </p:spTree>
    <p:extLst>
      <p:ext uri="{BB962C8B-B14F-4D97-AF65-F5344CB8AC3E}">
        <p14:creationId xmlns:p14="http://schemas.microsoft.com/office/powerpoint/2010/main" val="165214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D480-F3D9-764B-8AFD-C733B63AFB78}"/>
              </a:ext>
            </a:extLst>
          </p:cNvPr>
          <p:cNvSpPr>
            <a:spLocks noGrp="1"/>
          </p:cNvSpPr>
          <p:nvPr>
            <p:ph type="title"/>
          </p:nvPr>
        </p:nvSpPr>
        <p:spPr/>
        <p:txBody>
          <a:bodyPr/>
          <a:lstStyle/>
          <a:p>
            <a:r>
              <a:rPr lang="en-US" dirty="0"/>
              <a:t>Scalable enforcement</a:t>
            </a:r>
          </a:p>
        </p:txBody>
      </p:sp>
      <p:pic>
        <p:nvPicPr>
          <p:cNvPr id="3" name="Picture 2">
            <a:extLst>
              <a:ext uri="{FF2B5EF4-FFF2-40B4-BE49-F238E27FC236}">
                <a16:creationId xmlns:a16="http://schemas.microsoft.com/office/drawing/2014/main" id="{4EC1442F-8654-CE42-A844-82FF64BB0F8A}"/>
              </a:ext>
            </a:extLst>
          </p:cNvPr>
          <p:cNvPicPr>
            <a:picLocks noChangeAspect="1"/>
          </p:cNvPicPr>
          <p:nvPr/>
        </p:nvPicPr>
        <p:blipFill>
          <a:blip r:embed="rId3"/>
          <a:stretch>
            <a:fillRect/>
          </a:stretch>
        </p:blipFill>
        <p:spPr>
          <a:xfrm>
            <a:off x="838200" y="1498861"/>
            <a:ext cx="3891298" cy="3068425"/>
          </a:xfrm>
          <a:prstGeom prst="rect">
            <a:avLst/>
          </a:prstGeom>
        </p:spPr>
      </p:pic>
      <p:sp>
        <p:nvSpPr>
          <p:cNvPr id="4" name="TextBox 3">
            <a:extLst>
              <a:ext uri="{FF2B5EF4-FFF2-40B4-BE49-F238E27FC236}">
                <a16:creationId xmlns:a16="http://schemas.microsoft.com/office/drawing/2014/main" id="{D2A7BD55-C134-B141-9C0C-693719A6DA2B}"/>
              </a:ext>
            </a:extLst>
          </p:cNvPr>
          <p:cNvSpPr txBox="1"/>
          <p:nvPr/>
        </p:nvSpPr>
        <p:spPr>
          <a:xfrm>
            <a:off x="5486400" y="1498861"/>
            <a:ext cx="5174750" cy="369332"/>
          </a:xfrm>
          <a:prstGeom prst="rect">
            <a:avLst/>
          </a:prstGeom>
          <a:noFill/>
        </p:spPr>
        <p:txBody>
          <a:bodyPr wrap="none" rtlCol="0">
            <a:spAutoFit/>
          </a:bodyPr>
          <a:lstStyle/>
          <a:p>
            <a:r>
              <a:rPr lang="en-US" dirty="0">
                <a:sym typeface="Wingdings" pitchFamily="2" charset="2"/>
              </a:rPr>
              <a:t> network of spectrum sensors – but are they legal?</a:t>
            </a:r>
            <a:endParaRPr lang="en-US" dirty="0"/>
          </a:p>
        </p:txBody>
      </p:sp>
      <p:sp>
        <p:nvSpPr>
          <p:cNvPr id="5" name="TextBox 4">
            <a:extLst>
              <a:ext uri="{FF2B5EF4-FFF2-40B4-BE49-F238E27FC236}">
                <a16:creationId xmlns:a16="http://schemas.microsoft.com/office/drawing/2014/main" id="{5BB21E14-37A2-0248-8BBF-4210C4F32F62}"/>
              </a:ext>
            </a:extLst>
          </p:cNvPr>
          <p:cNvSpPr txBox="1"/>
          <p:nvPr/>
        </p:nvSpPr>
        <p:spPr>
          <a:xfrm>
            <a:off x="5486400" y="2178093"/>
            <a:ext cx="4627685" cy="923330"/>
          </a:xfrm>
          <a:prstGeom prst="rect">
            <a:avLst/>
          </a:prstGeom>
          <a:noFill/>
        </p:spPr>
        <p:txBody>
          <a:bodyPr wrap="square" rtlCol="0">
            <a:spAutoFit/>
          </a:bodyPr>
          <a:lstStyle/>
          <a:p>
            <a:r>
              <a:rPr lang="en-US" dirty="0"/>
              <a:t>Automatic station identification </a:t>
            </a:r>
            <a:r>
              <a:rPr lang="en-US" dirty="0">
                <a:sym typeface="Wingdings" pitchFamily="2" charset="2"/>
              </a:rPr>
              <a:t> may work for Wi-Fi and other intentional transmitters, but not noisy LEDs and GPS jammers</a:t>
            </a:r>
            <a:endParaRPr lang="en-US" dirty="0"/>
          </a:p>
        </p:txBody>
      </p:sp>
      <p:pic>
        <p:nvPicPr>
          <p:cNvPr id="7" name="Picture 6">
            <a:extLst>
              <a:ext uri="{FF2B5EF4-FFF2-40B4-BE49-F238E27FC236}">
                <a16:creationId xmlns:a16="http://schemas.microsoft.com/office/drawing/2014/main" id="{23156B88-FE75-BE42-857E-D46E77ACE0BF}"/>
              </a:ext>
            </a:extLst>
          </p:cNvPr>
          <p:cNvPicPr>
            <a:picLocks noChangeAspect="1"/>
          </p:cNvPicPr>
          <p:nvPr/>
        </p:nvPicPr>
        <p:blipFill>
          <a:blip r:embed="rId4"/>
          <a:stretch>
            <a:fillRect/>
          </a:stretch>
        </p:blipFill>
        <p:spPr>
          <a:xfrm>
            <a:off x="1196349" y="4697722"/>
            <a:ext cx="3175000" cy="2006600"/>
          </a:xfrm>
          <a:prstGeom prst="rect">
            <a:avLst/>
          </a:prstGeom>
        </p:spPr>
      </p:pic>
      <p:sp>
        <p:nvSpPr>
          <p:cNvPr id="8" name="TextBox 7">
            <a:extLst>
              <a:ext uri="{FF2B5EF4-FFF2-40B4-BE49-F238E27FC236}">
                <a16:creationId xmlns:a16="http://schemas.microsoft.com/office/drawing/2014/main" id="{1112FB8D-2F44-4A44-AFD6-51D7A412028D}"/>
              </a:ext>
            </a:extLst>
          </p:cNvPr>
          <p:cNvSpPr txBox="1"/>
          <p:nvPr/>
        </p:nvSpPr>
        <p:spPr>
          <a:xfrm>
            <a:off x="4729498" y="4877186"/>
            <a:ext cx="6876348" cy="1477328"/>
          </a:xfrm>
          <a:prstGeom prst="rect">
            <a:avLst/>
          </a:prstGeom>
          <a:noFill/>
        </p:spPr>
        <p:txBody>
          <a:bodyPr wrap="square" rtlCol="0">
            <a:spAutoFit/>
          </a:bodyPr>
          <a:lstStyle/>
          <a:p>
            <a:r>
              <a:rPr lang="en-US" dirty="0"/>
              <a:t>FCC field offices: 3 regions (Columbia, MD; Atlanta, GA; Los Angeles, CA) + Boston, MA; Chicago, IL; Columbia, MD; Dallas, TX; Denver, CO; Honolulu, HI; Miami, FL; New Orleans, LA; New York, NY; Portland, OR; and San Francisco, CA)</a:t>
            </a:r>
          </a:p>
          <a:p>
            <a:r>
              <a:rPr lang="en-US" dirty="0"/>
              <a:t>54 staff (GAO, 2017)</a:t>
            </a:r>
          </a:p>
        </p:txBody>
      </p:sp>
    </p:spTree>
    <p:extLst>
      <p:ext uri="{BB962C8B-B14F-4D97-AF65-F5344CB8AC3E}">
        <p14:creationId xmlns:p14="http://schemas.microsoft.com/office/powerpoint/2010/main" val="75005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CCDB-947E-734D-8F6A-BCD31A79E748}"/>
              </a:ext>
            </a:extLst>
          </p:cNvPr>
          <p:cNvSpPr>
            <a:spLocks noGrp="1"/>
          </p:cNvSpPr>
          <p:nvPr>
            <p:ph type="title"/>
          </p:nvPr>
        </p:nvSpPr>
        <p:spPr/>
        <p:txBody>
          <a:bodyPr>
            <a:normAutofit/>
          </a:bodyPr>
          <a:lstStyle/>
          <a:p>
            <a:r>
              <a:rPr lang="en-US" dirty="0"/>
              <a:t>Intercept: 18 U.S. Code § 2511</a:t>
            </a:r>
          </a:p>
        </p:txBody>
      </p:sp>
      <p:sp>
        <p:nvSpPr>
          <p:cNvPr id="3" name="Content Placeholder 2">
            <a:extLst>
              <a:ext uri="{FF2B5EF4-FFF2-40B4-BE49-F238E27FC236}">
                <a16:creationId xmlns:a16="http://schemas.microsoft.com/office/drawing/2014/main" id="{C5050F41-BFB6-1B46-9364-1FDBA9D8B568}"/>
              </a:ext>
            </a:extLst>
          </p:cNvPr>
          <p:cNvSpPr>
            <a:spLocks noGrp="1"/>
          </p:cNvSpPr>
          <p:nvPr>
            <p:ph idx="1"/>
          </p:nvPr>
        </p:nvSpPr>
        <p:spPr/>
        <p:txBody>
          <a:bodyPr>
            <a:normAutofit fontScale="77500" lnSpcReduction="20000"/>
          </a:bodyPr>
          <a:lstStyle/>
          <a:p>
            <a:r>
              <a:rPr lang="en-US" dirty="0"/>
              <a:t>(1) Except as otherwise specifically provided in this chapter any </a:t>
            </a:r>
            <a:r>
              <a:rPr lang="en-US" dirty="0">
                <a:hlinkClick r:id="rId3" tooltip="person"/>
              </a:rPr>
              <a:t>person</a:t>
            </a:r>
            <a:r>
              <a:rPr lang="en-US" dirty="0"/>
              <a:t> who—(a) intentionally </a:t>
            </a:r>
            <a:r>
              <a:rPr lang="en-US" dirty="0">
                <a:hlinkClick r:id="rId4" tooltip="intercepts"/>
              </a:rPr>
              <a:t>intercepts</a:t>
            </a:r>
            <a:r>
              <a:rPr lang="en-US" dirty="0"/>
              <a:t>, endeavors to </a:t>
            </a:r>
            <a:r>
              <a:rPr lang="en-US" dirty="0">
                <a:hlinkClick r:id="rId5" tooltip="intercept"/>
              </a:rPr>
              <a:t>intercept</a:t>
            </a:r>
            <a:r>
              <a:rPr lang="en-US" dirty="0"/>
              <a:t>, or procures any other person to </a:t>
            </a:r>
            <a:r>
              <a:rPr lang="en-US" dirty="0">
                <a:hlinkClick r:id="rId6" tooltip="intercept"/>
              </a:rPr>
              <a:t>intercept</a:t>
            </a:r>
            <a:r>
              <a:rPr lang="en-US" dirty="0"/>
              <a:t> or endeavor to </a:t>
            </a:r>
            <a:r>
              <a:rPr lang="en-US" dirty="0">
                <a:hlinkClick r:id="rId7" tooltip="intercept"/>
              </a:rPr>
              <a:t>intercept</a:t>
            </a:r>
            <a:r>
              <a:rPr lang="en-US" dirty="0"/>
              <a:t>, any wire, oral, or </a:t>
            </a:r>
            <a:r>
              <a:rPr lang="en-US" dirty="0">
                <a:hlinkClick r:id="rId8" tooltip="electronic communication"/>
              </a:rPr>
              <a:t>electronic communication</a:t>
            </a:r>
            <a:r>
              <a:rPr lang="en-US" dirty="0"/>
              <a:t>;</a:t>
            </a:r>
          </a:p>
          <a:p>
            <a:pPr lvl="1"/>
            <a:r>
              <a:rPr lang="en-US" dirty="0"/>
              <a:t>(ii) such device transmits communications by radio, or interferes with the transmission of such communication; …</a:t>
            </a:r>
          </a:p>
          <a:p>
            <a:r>
              <a:rPr lang="en-US" b="1" dirty="0"/>
              <a:t>(g) </a:t>
            </a:r>
            <a:r>
              <a:rPr lang="en-US" dirty="0"/>
              <a:t>It shall not be unlawful under this chapter or </a:t>
            </a:r>
            <a:r>
              <a:rPr lang="en-US" dirty="0">
                <a:hlinkClick r:id="rId9" tooltip="chapter 121 of this title"/>
              </a:rPr>
              <a:t>chapter 121 of this title</a:t>
            </a:r>
            <a:r>
              <a:rPr lang="en-US" dirty="0"/>
              <a:t> for any person—</a:t>
            </a:r>
            <a:endParaRPr lang="en-US" b="1" dirty="0"/>
          </a:p>
          <a:p>
            <a:pPr lvl="1"/>
            <a:r>
              <a:rPr lang="en-US" b="1" dirty="0"/>
              <a:t>(</a:t>
            </a:r>
            <a:r>
              <a:rPr lang="en-US" b="1" dirty="0" err="1"/>
              <a:t>i</a:t>
            </a:r>
            <a:r>
              <a:rPr lang="en-US" b="1" dirty="0"/>
              <a:t>) </a:t>
            </a:r>
            <a:r>
              <a:rPr lang="en-US" dirty="0"/>
              <a:t>to </a:t>
            </a:r>
            <a:r>
              <a:rPr lang="en-US" dirty="0">
                <a:hlinkClick r:id="rId10" tooltip="intercept"/>
              </a:rPr>
              <a:t>intercept</a:t>
            </a:r>
            <a:r>
              <a:rPr lang="en-US" dirty="0"/>
              <a:t> or access an </a:t>
            </a:r>
            <a:r>
              <a:rPr lang="en-US" dirty="0">
                <a:hlinkClick r:id="rId11" tooltip="electronic communication"/>
              </a:rPr>
              <a:t>electronic communication</a:t>
            </a:r>
            <a:r>
              <a:rPr lang="en-US" dirty="0"/>
              <a:t> made through an </a:t>
            </a:r>
            <a:r>
              <a:rPr lang="en-US" dirty="0">
                <a:hlinkClick r:id="rId12" tooltip="electronic communication"/>
              </a:rPr>
              <a:t>electronic communication</a:t>
            </a:r>
            <a:r>
              <a:rPr lang="en-US" dirty="0"/>
              <a:t> system that is configured so that such </a:t>
            </a:r>
            <a:r>
              <a:rPr lang="en-US" dirty="0">
                <a:hlinkClick r:id="rId13" tooltip="electronic communication"/>
              </a:rPr>
              <a:t>electronic communication</a:t>
            </a:r>
            <a:r>
              <a:rPr lang="en-US" dirty="0"/>
              <a:t> is readily accessible to the general public;</a:t>
            </a:r>
            <a:endParaRPr lang="en-US" b="1" dirty="0"/>
          </a:p>
          <a:p>
            <a:pPr lvl="1"/>
            <a:r>
              <a:rPr lang="en-US" b="1" dirty="0"/>
              <a:t>(iv) </a:t>
            </a:r>
            <a:r>
              <a:rPr lang="en-US" dirty="0"/>
              <a:t>to </a:t>
            </a:r>
            <a:r>
              <a:rPr lang="en-US" dirty="0">
                <a:hlinkClick r:id="rId14" tooltip="intercept"/>
              </a:rPr>
              <a:t>intercept</a:t>
            </a:r>
            <a:r>
              <a:rPr lang="en-US" dirty="0"/>
              <a:t> any wire or </a:t>
            </a:r>
            <a:r>
              <a:rPr lang="en-US" dirty="0">
                <a:hlinkClick r:id="rId15" tooltip="electronic communication"/>
              </a:rPr>
              <a:t>electronic communication</a:t>
            </a:r>
            <a:r>
              <a:rPr lang="en-US" dirty="0"/>
              <a:t> the transmission of which is causing harmful interference to any lawfully operating station or consumer electronic equipment, to the extent necessary to identify the source of such interference; or</a:t>
            </a:r>
          </a:p>
          <a:p>
            <a:pPr lvl="1"/>
            <a:r>
              <a:rPr lang="en-US" b="1" dirty="0"/>
              <a:t>(v) </a:t>
            </a:r>
            <a:r>
              <a:rPr lang="en-US" dirty="0"/>
              <a:t>for other </a:t>
            </a:r>
            <a:r>
              <a:rPr lang="en-US" dirty="0">
                <a:hlinkClick r:id="rId16" tooltip="users"/>
              </a:rPr>
              <a:t>users</a:t>
            </a:r>
            <a:r>
              <a:rPr lang="en-US" dirty="0"/>
              <a:t> of the same frequency to </a:t>
            </a:r>
            <a:r>
              <a:rPr lang="en-US" dirty="0">
                <a:hlinkClick r:id="rId17" tooltip="intercept"/>
              </a:rPr>
              <a:t>intercept</a:t>
            </a:r>
            <a:r>
              <a:rPr lang="en-US" dirty="0"/>
              <a:t> any radio communication made through a system that utilizes frequencies monitored by individuals engaged in the provision or the use of such system, if such communication is not scrambled or encrypted.</a:t>
            </a:r>
          </a:p>
          <a:p>
            <a:endParaRPr lang="en-US" dirty="0"/>
          </a:p>
          <a:p>
            <a:endParaRPr lang="en-US" dirty="0"/>
          </a:p>
        </p:txBody>
      </p:sp>
    </p:spTree>
    <p:extLst>
      <p:ext uri="{BB962C8B-B14F-4D97-AF65-F5344CB8AC3E}">
        <p14:creationId xmlns:p14="http://schemas.microsoft.com/office/powerpoint/2010/main" val="321633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5629-2F88-A549-BEC5-233D26C4EDA0}"/>
              </a:ext>
            </a:extLst>
          </p:cNvPr>
          <p:cNvSpPr>
            <a:spLocks noGrp="1"/>
          </p:cNvSpPr>
          <p:nvPr>
            <p:ph type="title"/>
          </p:nvPr>
        </p:nvSpPr>
        <p:spPr/>
        <p:txBody>
          <a:bodyPr/>
          <a:lstStyle/>
          <a:p>
            <a:r>
              <a:rPr lang="en-US" dirty="0"/>
              <a:t>18 U.S. Code § 2510 - Definitions</a:t>
            </a:r>
          </a:p>
        </p:txBody>
      </p:sp>
      <p:sp>
        <p:nvSpPr>
          <p:cNvPr id="3" name="Content Placeholder 2">
            <a:extLst>
              <a:ext uri="{FF2B5EF4-FFF2-40B4-BE49-F238E27FC236}">
                <a16:creationId xmlns:a16="http://schemas.microsoft.com/office/drawing/2014/main" id="{83A6F088-2EB0-CB43-927A-25433FDF5F4A}"/>
              </a:ext>
            </a:extLst>
          </p:cNvPr>
          <p:cNvSpPr>
            <a:spLocks noGrp="1"/>
          </p:cNvSpPr>
          <p:nvPr>
            <p:ph idx="1"/>
          </p:nvPr>
        </p:nvSpPr>
        <p:spPr/>
        <p:txBody>
          <a:bodyPr>
            <a:normAutofit fontScale="92500" lnSpcReduction="10000"/>
          </a:bodyPr>
          <a:lstStyle/>
          <a:p>
            <a:r>
              <a:rPr lang="en-US" b="1" dirty="0"/>
              <a:t>(16)</a:t>
            </a:r>
            <a:r>
              <a:rPr lang="en-US" dirty="0"/>
              <a:t>“readily accessible to the general public” means, with respect to a radio communication, that such communication is not—</a:t>
            </a:r>
          </a:p>
          <a:p>
            <a:pPr lvl="1"/>
            <a:r>
              <a:rPr lang="en-US" b="1" dirty="0"/>
              <a:t>(A) </a:t>
            </a:r>
            <a:r>
              <a:rPr lang="en-US" dirty="0"/>
              <a:t>scrambled or encrypted;</a:t>
            </a:r>
          </a:p>
          <a:p>
            <a:pPr lvl="1"/>
            <a:r>
              <a:rPr lang="en-US" b="1" dirty="0"/>
              <a:t>(B) </a:t>
            </a:r>
            <a:r>
              <a:rPr lang="en-US" dirty="0"/>
              <a:t>transmitted using modulation techniques whose essential parameters have been withheld from the public with the intention of preserving the privacy of such communication;</a:t>
            </a:r>
          </a:p>
          <a:p>
            <a:pPr lvl="1"/>
            <a:r>
              <a:rPr lang="en-US" b="1" dirty="0"/>
              <a:t>(C) </a:t>
            </a:r>
            <a:r>
              <a:rPr lang="en-US" dirty="0"/>
              <a:t>carried on a subcarrier or other signal subsidiary to a radio transmission;</a:t>
            </a:r>
          </a:p>
          <a:p>
            <a:pPr lvl="1"/>
            <a:r>
              <a:rPr lang="en-US" b="1" dirty="0"/>
              <a:t>(D) </a:t>
            </a:r>
            <a:r>
              <a:rPr lang="en-US" dirty="0"/>
              <a:t>transmitted over a communication system provided by a common carrier, unless the communication is a tone only paging system communication; or</a:t>
            </a:r>
          </a:p>
          <a:p>
            <a:pPr lvl="1"/>
            <a:r>
              <a:rPr lang="en-US" b="1" dirty="0"/>
              <a:t>(E) </a:t>
            </a:r>
            <a:r>
              <a:rPr lang="en-US" dirty="0"/>
              <a:t>transmitted on frequencies allocated under part 25, subpart D, E, or F of part 74, or part 94 of the Rules of the Federal Communications Commission, unless, in the case of a communication transmitted on a frequency allocated under part 74 that is not exclusively allocated to broadcast auxiliary services, the communication is a two-way voice communication by radio;</a:t>
            </a:r>
          </a:p>
          <a:p>
            <a:endParaRPr lang="en-US" dirty="0"/>
          </a:p>
        </p:txBody>
      </p:sp>
    </p:spTree>
    <p:extLst>
      <p:ext uri="{BB962C8B-B14F-4D97-AF65-F5344CB8AC3E}">
        <p14:creationId xmlns:p14="http://schemas.microsoft.com/office/powerpoint/2010/main" val="340920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C10A-28E6-0B46-9767-7E1F023D27D1}"/>
              </a:ext>
            </a:extLst>
          </p:cNvPr>
          <p:cNvSpPr>
            <a:spLocks noGrp="1"/>
          </p:cNvSpPr>
          <p:nvPr>
            <p:ph type="title"/>
          </p:nvPr>
        </p:nvSpPr>
        <p:spPr/>
        <p:txBody>
          <a:bodyPr>
            <a:normAutofit/>
          </a:bodyPr>
          <a:lstStyle/>
          <a:p>
            <a:r>
              <a:rPr lang="en-US" dirty="0"/>
              <a:t>47 U.S. Code § 705</a:t>
            </a:r>
          </a:p>
        </p:txBody>
      </p:sp>
      <p:sp>
        <p:nvSpPr>
          <p:cNvPr id="5" name="Content Placeholder 4">
            <a:extLst>
              <a:ext uri="{FF2B5EF4-FFF2-40B4-BE49-F238E27FC236}">
                <a16:creationId xmlns:a16="http://schemas.microsoft.com/office/drawing/2014/main" id="{E4D3AF75-0089-594E-9035-76C6697D2D3E}"/>
              </a:ext>
            </a:extLst>
          </p:cNvPr>
          <p:cNvSpPr>
            <a:spLocks noGrp="1"/>
          </p:cNvSpPr>
          <p:nvPr>
            <p:ph idx="1"/>
          </p:nvPr>
        </p:nvSpPr>
        <p:spPr/>
        <p:txBody>
          <a:bodyPr>
            <a:normAutofit fontScale="92500" lnSpcReduction="20000"/>
          </a:bodyPr>
          <a:lstStyle/>
          <a:p>
            <a:r>
              <a:rPr lang="en-US" dirty="0"/>
              <a:t>No person not being authorized by the sender shall intercept any radio communication and divulge or publish the existence, contents, substance, purport, effect, or meaning of such intercepted communication to any person. No person not being entitled thereto shall receive or assist in receiving any interstate or foreign communication by radio and use such communication (or any information therein contained) for his own benefit or for the benefit of another not entitled thereto. No person having received any intercepted radio communication or having become acquainted with the contents, substance, purport, effect, or meaning of such communication (or any part thereof) knowing that such communication was intercepted, shall divulge or publish the existence, contents, substance, purport, effect, or meaning of such communication (or any part thereof) or use such communication (or any information therein contained) for his own benefit or for the benefit of another not entitled thereto. </a:t>
            </a:r>
          </a:p>
        </p:txBody>
      </p:sp>
    </p:spTree>
    <p:extLst>
      <p:ext uri="{BB962C8B-B14F-4D97-AF65-F5344CB8AC3E}">
        <p14:creationId xmlns:p14="http://schemas.microsoft.com/office/powerpoint/2010/main" val="1856615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740</Words>
  <Application>Microsoft Macintosh PowerPoint</Application>
  <PresentationFormat>Widescreen</PresentationFormat>
  <Paragraphs>72</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Scalable enforcement</vt:lpstr>
      <vt:lpstr>New Jersey Man</vt:lpstr>
      <vt:lpstr>LED lighting</vt:lpstr>
      <vt:lpstr>U-NII</vt:lpstr>
      <vt:lpstr>Interference - means, motive &amp; opportunity</vt:lpstr>
      <vt:lpstr>Scalable enforcement</vt:lpstr>
      <vt:lpstr>Intercept: 18 U.S. Code § 2511</vt:lpstr>
      <vt:lpstr>18 U.S. Code § 2510 - Definitions</vt:lpstr>
      <vt:lpstr>47 U.S. Code § 705</vt:lpstr>
      <vt:lpstr>Google StreetView (2010-2012)</vt:lpstr>
      <vt:lpstr>Google StreetView</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enforcement</dc:title>
  <dc:creator>Henning Schulzrinne</dc:creator>
  <cp:lastModifiedBy>Henning Schulzrinne</cp:lastModifiedBy>
  <cp:revision>13</cp:revision>
  <dcterms:created xsi:type="dcterms:W3CDTF">2018-09-12T18:37:25Z</dcterms:created>
  <dcterms:modified xsi:type="dcterms:W3CDTF">2018-09-14T19:17:47Z</dcterms:modified>
</cp:coreProperties>
</file>