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81" r:id="rId4"/>
    <p:sldId id="257" r:id="rId5"/>
    <p:sldId id="280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7"/>
    <p:restoredTop sz="94607"/>
  </p:normalViewPr>
  <p:slideViewPr>
    <p:cSldViewPr snapToGrid="0" snapToObjects="1">
      <p:cViewPr varScale="1">
        <p:scale>
          <a:sx n="104" d="100"/>
          <a:sy n="104" d="100"/>
        </p:scale>
        <p:origin x="23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AA42-6FE1-6441-B78A-D8387D40A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F935A-3D5D-494A-ADB0-20F46E8B8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96BE-EB67-7040-8569-5804F749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8E399-6010-1C45-8626-62D9100D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10443-A8D7-8B45-AA5C-A0D28FCA7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9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CE6-3EB2-1141-89B8-38D2A9CCF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9247A-C07C-2C4A-983A-9B00F2BD5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C47E5-CEDA-2A45-BE54-B74F79BE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0069-536E-DD43-8351-2E85428A3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B4D29D-9305-EB43-BE5D-CFC35D82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6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3256C-B331-2440-9AEE-51BF061839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3AC49-3DE9-BA49-BC14-19BA2EAC6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DFA8D-817C-C540-877F-E9953516E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03962-A4EA-ED4C-A76B-2379A840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AEF10-F962-AE4A-9607-5192221D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35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1536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74D7-C217-0444-9B65-5ABB30CDB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824E5-19DB-0148-9975-0C9741AC5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927E-B857-D046-8383-87777C7D2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F63D5-58B7-BB48-A78C-32978FAB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815AD-12DD-7D40-A834-875F731E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31EA-861C-A740-972B-5295C0E0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81411-C6A7-F842-929C-2BB672EA5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A2859-0DF8-F24C-9FC1-FB40B4BE8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66CCF-C234-F141-B6D7-60D6E451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4A88C-8D18-FD47-9374-870E7FFC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2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37E0-55BA-4547-9236-3786621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CFE5A-2E79-0C47-96F0-49E39077C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7FB69-5C8F-8E4A-8DE3-087FABF7E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FDB93-3FF4-DA43-9C56-2E6974738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709FA-CDA1-8545-A0EB-C611BB1E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C8D2D-D6E6-4F4E-8424-579BC487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1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78C98-3081-6D46-B2A3-07C4FEF6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28EF3-3993-C049-830B-1149084A8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860B0-AF25-B144-A10E-8FEAC7F33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6B402-ED9B-664B-8AF9-A42C0B092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45445-F587-164F-90C6-BA171A860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25F5A-1015-EE48-891F-1953AEB4F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28096D-DFF6-5342-BECA-9C310BC6F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D9F758-000E-9546-91B1-3F817548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7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5A24-9D87-F041-A019-942074F8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308E8-CCC6-7F4D-9AEE-9FE7C352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C12F2-B5F4-B445-B991-38D8AAE73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81562-4C15-6C49-BDE8-83CC939D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0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6E577C-B73F-C340-9F0B-28C02BBF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E482E-6EA1-9248-A7B9-71ED15D0F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0B77-B399-5C49-90C4-38F2E78A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A273-CC79-F94C-BEDB-CC0C295F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0207A-C09B-F14E-9A59-91769B301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2C2B6-2CB7-6E4B-BCC4-939026677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1F386-EB2B-7A44-A055-1B43A08D4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1A43D-F26E-AC47-9D8B-CF7D6DC0F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77E59-358D-8A42-BD83-DA4F0F86A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09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E9D6-EC13-C142-BED5-DE746A985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9E453-34A5-A842-BB0B-86E978F0F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CEC57-D938-124C-87F2-202A62816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F6E50-AF4D-1541-8B21-7883A07B1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A804B-AE48-C34A-962D-6F7EA54DD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061C0-8E08-AA4B-8EAC-9538620B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3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0E87C8-7008-774D-8135-5E978EBE8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20A4A-9496-2240-BD02-06FDA2318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DBAF8-6024-7244-87A6-E9828B048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C482F-0C12-A143-AFAB-4BCFABD71AFE}" type="datetimeFigureOut">
              <a:rPr lang="en-US" smtClean="0"/>
              <a:t>9/22/18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9A970-EE90-AD4E-93C9-EDA57ED58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F0D0A-CD81-EC48-908F-CAD60A33B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5FFC6-ECD5-E148-B3A1-EC0E0A10B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1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8A60-3DD4-CF44-9F4F-729B3D03E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gets broadband when?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F53BBE-071A-B041-AC16-DDB86AD9D2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dirty="0">
                <a:sym typeface="Times New Roman"/>
              </a:rPr>
              <a:t>Vamsi </a:t>
            </a:r>
            <a:r>
              <a:rPr lang="en-US" dirty="0" err="1">
                <a:sym typeface="Times New Roman"/>
              </a:rPr>
              <a:t>Gadiraju</a:t>
            </a:r>
            <a:r>
              <a:rPr lang="en-US" dirty="0">
                <a:sym typeface="Times New Roman"/>
              </a:rPr>
              <a:t>, Anthony </a:t>
            </a:r>
            <a:r>
              <a:rPr lang="en-US" dirty="0" err="1">
                <a:sym typeface="Times New Roman"/>
              </a:rPr>
              <a:t>Panat</a:t>
            </a:r>
            <a:r>
              <a:rPr lang="en-US" dirty="0">
                <a:sym typeface="Times New Roman"/>
              </a:rPr>
              <a:t>, Raghav Poddar, Zain Sherriff, Sam </a:t>
            </a:r>
            <a:r>
              <a:rPr lang="en-US" dirty="0" err="1">
                <a:sym typeface="Times New Roman"/>
              </a:rPr>
              <a:t>Kececi</a:t>
            </a:r>
            <a:r>
              <a:rPr lang="en-US" dirty="0">
                <a:sym typeface="Times New Roman"/>
              </a:rPr>
              <a:t>, and Henning Schulzrinne</a:t>
            </a:r>
          </a:p>
          <a:p>
            <a:pPr lvl="0"/>
            <a:r>
              <a:rPr lang="en-US" dirty="0">
                <a:sym typeface="Times New Roman"/>
              </a:rPr>
              <a:t>Columbia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26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4E13E-46AE-C444-9DD0-7EE2F2F1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for the birds (or snow birds)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67DE1-054A-7E40-88EC-AF974533F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78" y="1472880"/>
            <a:ext cx="6820929" cy="50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5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64A74-D7FA-4741-A2DD-0AF6EA3F5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broadband in 2014-2015 &amp; 2015-2016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3F9D09-4C32-2448-BF9C-C3DCD3F2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608" y="2058944"/>
            <a:ext cx="5559943" cy="27478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05902-13B2-274F-92B9-495ADE8CB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" y="2084345"/>
            <a:ext cx="5597611" cy="2734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B304D2-3B78-7D4B-917B-A2AD1AE8AF01}"/>
              </a:ext>
            </a:extLst>
          </p:cNvPr>
          <p:cNvSpPr txBox="1"/>
          <p:nvPr/>
        </p:nvSpPr>
        <p:spPr>
          <a:xfrm>
            <a:off x="568410" y="53381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2014-2015, 25/3+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1A51E-0BF9-444C-A91F-4D6F9BC81E47}"/>
              </a:ext>
            </a:extLst>
          </p:cNvPr>
          <p:cNvSpPr txBox="1"/>
          <p:nvPr/>
        </p:nvSpPr>
        <p:spPr>
          <a:xfrm>
            <a:off x="6380206" y="533811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2015-2016, 25/3+</a:t>
            </a:r>
          </a:p>
        </p:txBody>
      </p:sp>
    </p:spTree>
    <p:extLst>
      <p:ext uri="{BB962C8B-B14F-4D97-AF65-F5344CB8AC3E}">
        <p14:creationId xmlns:p14="http://schemas.microsoft.com/office/powerpoint/2010/main" val="277528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C742F-2BA0-544F-A419-12E94E82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 coefficients 2014-2016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E5A6F-B81D-B14B-BFA0-15CC04BB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43" y="1925073"/>
            <a:ext cx="11195713" cy="2622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07AC12-8DB1-1C47-92AC-2450C8DED4DA}"/>
              </a:ext>
            </a:extLst>
          </p:cNvPr>
          <p:cNvSpPr txBox="1"/>
          <p:nvPr/>
        </p:nvSpPr>
        <p:spPr>
          <a:xfrm>
            <a:off x="703843" y="4781672"/>
            <a:ext cx="4304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none particularly predictive on their own</a:t>
            </a:r>
          </a:p>
          <a:p>
            <a:r>
              <a:rPr lang="en-US" dirty="0">
                <a:sym typeface="Wingdings" pitchFamily="2" charset="2"/>
              </a:rPr>
              <a:t>maybe income?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85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F35E-5033-0146-AEB9-18CC25C3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KNN predictor for 2016 25/3+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4F024-CE78-354D-94ED-C44DD645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06" y="1827140"/>
            <a:ext cx="10849492" cy="2191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518CD-4703-D44E-A492-869632BF9EEC}"/>
              </a:ext>
            </a:extLst>
          </p:cNvPr>
          <p:cNvSpPr txBox="1"/>
          <p:nvPr/>
        </p:nvSpPr>
        <p:spPr>
          <a:xfrm>
            <a:off x="838200" y="4510216"/>
            <a:ext cx="270465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Trained on 2014-2015 data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D5F4C156-F683-374C-A6CE-409B26BFE0A0}"/>
              </a:ext>
            </a:extLst>
          </p:cNvPr>
          <p:cNvSpPr/>
          <p:nvPr/>
        </p:nvSpPr>
        <p:spPr>
          <a:xfrm>
            <a:off x="6141308" y="4386649"/>
            <a:ext cx="3249827" cy="1618735"/>
          </a:xfrm>
          <a:prstGeom prst="wedgeRoundRectCallout">
            <a:avLst>
              <a:gd name="adj1" fmla="val -64559"/>
              <a:gd name="adj2" fmla="val -626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low ability to predict deployment </a:t>
            </a:r>
            <a:r>
              <a:rPr lang="en-US" dirty="0">
                <a:sym typeface="Wingdings" pitchFamily="2" charset="2"/>
              </a:rPr>
              <a:t> local, non-demographic factors likely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68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044-8047-BF45-AF22-F2CEB24E2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AT&amp;T expansion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72A62-F2B5-334C-9E1E-877A0F7E7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92" y="1414363"/>
            <a:ext cx="7383162" cy="3856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258FA4-138D-3B4E-82E0-96A175FF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457739"/>
            <a:ext cx="6731000" cy="1206500"/>
          </a:xfrm>
          <a:prstGeom prst="rect">
            <a:avLst/>
          </a:prstGeom>
          <a:gradFill>
            <a:gsLst>
              <a:gs pos="0">
                <a:schemeClr val="accent5">
                  <a:satMod val="103000"/>
                  <a:lumMod val="102000"/>
                  <a:tint val="94000"/>
                  <a:alpha val="49000"/>
                </a:schemeClr>
              </a:gs>
              <a:gs pos="50000">
                <a:schemeClr val="accent5">
                  <a:satMod val="110000"/>
                  <a:lumMod val="100000"/>
                  <a:shade val="100000"/>
                  <a:alpha val="35000"/>
                </a:schemeClr>
              </a:gs>
              <a:gs pos="100000">
                <a:schemeClr val="accent5">
                  <a:lumMod val="99000"/>
                  <a:satMod val="120000"/>
                  <a:shade val="78000"/>
                  <a:alpha val="55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040847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22E2-6006-1944-97D9-C414D06B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CenturyLink expansion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0F84E4-8FB3-A74A-AA9A-3F80931DB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19" y="1245717"/>
            <a:ext cx="6471138" cy="3432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D937AA-43E9-1C4E-A15E-DB238DD58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688" y="5080343"/>
            <a:ext cx="6705600" cy="1244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80030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D5D3-AF3F-794D-927E-9106D3B2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EF6C2-31C0-374D-A88E-37AD8DDB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5" y="2051223"/>
            <a:ext cx="10849914" cy="2693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F5AAFC-3429-4349-8FBC-707132BC0F9D}"/>
              </a:ext>
            </a:extLst>
          </p:cNvPr>
          <p:cNvSpPr txBox="1"/>
          <p:nvPr/>
        </p:nvSpPr>
        <p:spPr>
          <a:xfrm>
            <a:off x="926757" y="5105530"/>
            <a:ext cx="363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largely already serving 25/3+ in 2014</a:t>
            </a:r>
          </a:p>
        </p:txBody>
      </p:sp>
    </p:spTree>
    <p:extLst>
      <p:ext uri="{BB962C8B-B14F-4D97-AF65-F5344CB8AC3E}">
        <p14:creationId xmlns:p14="http://schemas.microsoft.com/office/powerpoint/2010/main" val="67411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03D4-C2FC-EB4E-88CE-0E5601A7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AT&amp;T and Google Fiber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8FEB3-A1BD-8547-B3D6-FF2D5496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9295"/>
            <a:ext cx="8923638" cy="45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6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7BFA4-76DA-3641-9CBC-673C9CAAD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C2BD3-801A-AE45-AD96-CB2421967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On-going: speed, population density, road miles, provider type, technology</a:t>
            </a:r>
          </a:p>
          <a:p>
            <a:r>
              <a:rPr lang="en-US" dirty="0"/>
              <a:t>Demographic factors play unclear role in predicting new deployments</a:t>
            </a:r>
          </a:p>
          <a:p>
            <a:pPr lvl="1"/>
            <a:r>
              <a:rPr lang="en-US" dirty="0"/>
              <a:t>but deployments moving lower in median incomes and home values</a:t>
            </a:r>
          </a:p>
          <a:p>
            <a:r>
              <a:rPr lang="en-US" dirty="0"/>
              <a:t>Difficult to get relevant USF funding data (lumpy)</a:t>
            </a:r>
          </a:p>
          <a:p>
            <a:r>
              <a:rPr lang="en-US" dirty="0"/>
              <a:t>Increasing role of fixed wireless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9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F1AA-5C75-6F44-BC80-292015A4B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Background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85DE7-AFFE-594C-9522-344B488A1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72168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FCC broadband data:</a:t>
            </a:r>
          </a:p>
          <a:p>
            <a:pPr lvl="1"/>
            <a:r>
              <a:rPr lang="en-US" dirty="0"/>
              <a:t>Form 477 data</a:t>
            </a:r>
          </a:p>
          <a:p>
            <a:pPr lvl="2"/>
            <a:r>
              <a:rPr lang="en-US" dirty="0"/>
              <a:t>gathered twice a year, since 2014</a:t>
            </a:r>
          </a:p>
          <a:p>
            <a:pPr lvl="3"/>
            <a:r>
              <a:rPr lang="en-US" dirty="0"/>
              <a:t>earlier data not directly comparable</a:t>
            </a:r>
          </a:p>
          <a:p>
            <a:pPr lvl="2"/>
            <a:r>
              <a:rPr lang="en-US" dirty="0"/>
              <a:t>reported with ~12 month delay (June 2017 just out)</a:t>
            </a:r>
          </a:p>
          <a:p>
            <a:pPr lvl="1"/>
            <a:r>
              <a:rPr lang="en-US" dirty="0"/>
              <a:t>very unlikely to overstate broadband availability and speeds </a:t>
            </a:r>
          </a:p>
          <a:p>
            <a:pPr lvl="1"/>
            <a:r>
              <a:rPr lang="en-US" dirty="0"/>
              <a:t>block level: ~7M non-zero population blocks in contiguous United States</a:t>
            </a:r>
          </a:p>
          <a:p>
            <a:r>
              <a:rPr lang="en-US" dirty="0"/>
              <a:t>Census data (incl. ACS)</a:t>
            </a:r>
          </a:p>
          <a:p>
            <a:pPr lvl="1"/>
            <a:r>
              <a:rPr lang="en-US" dirty="0"/>
              <a:t>block level: population, area</a:t>
            </a:r>
          </a:p>
          <a:p>
            <a:pPr lvl="1"/>
            <a:r>
              <a:rPr lang="en-US" dirty="0"/>
              <a:t>block group (~50 blocks): median income, age, education,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33D41-A492-5C4C-84BD-8DC25463C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423" y="1356967"/>
            <a:ext cx="3078823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2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7506-1D45-DF49-820C-7F2407FA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 477: Use at your own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415E5-153A-CB46-A81E-00BF8DE60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Self-reported by ISPs</a:t>
            </a:r>
          </a:p>
          <a:p>
            <a:r>
              <a:rPr lang="en-US" dirty="0"/>
              <a:t>1 served address per block gets you the whole block</a:t>
            </a:r>
          </a:p>
          <a:p>
            <a:pPr lvl="1"/>
            <a:r>
              <a:rPr lang="en-US" dirty="0"/>
              <a:t>likely problematic more for fixed wireless</a:t>
            </a:r>
          </a:p>
          <a:p>
            <a:r>
              <a:rPr lang="en-US" dirty="0"/>
              <a:t>not actual availability</a:t>
            </a:r>
          </a:p>
          <a:p>
            <a:pPr lvl="1"/>
            <a:r>
              <a:rPr lang="en-US" dirty="0"/>
              <a:t>satellite and DSL may not take new subscribers</a:t>
            </a:r>
          </a:p>
          <a:p>
            <a:r>
              <a:rPr lang="en-US" dirty="0"/>
              <a:t>maximum speed not verified</a:t>
            </a:r>
          </a:p>
          <a:p>
            <a:r>
              <a:rPr lang="en-US" dirty="0"/>
              <a:t>no indication of price – is $300/month broadband “available”?</a:t>
            </a:r>
          </a:p>
          <a:p>
            <a:r>
              <a:rPr lang="en-US" dirty="0"/>
              <a:t>data quality variable</a:t>
            </a:r>
          </a:p>
        </p:txBody>
      </p:sp>
    </p:spTree>
    <p:extLst>
      <p:ext uri="{BB962C8B-B14F-4D97-AF65-F5344CB8AC3E}">
        <p14:creationId xmlns:p14="http://schemas.microsoft.com/office/powerpoint/2010/main" val="214072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C694-74C1-B74A-B6CA-699D2380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broadband?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B3C49-3DE4-ED47-BE73-7EB6888DB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Speed:</a:t>
            </a:r>
          </a:p>
          <a:p>
            <a:pPr lvl="1"/>
            <a:r>
              <a:rPr lang="en-US" dirty="0"/>
              <a:t>2015: </a:t>
            </a:r>
            <a:r>
              <a:rPr lang="en-US" i="1" dirty="0"/>
              <a:t>25/3+</a:t>
            </a:r>
            <a:r>
              <a:rPr lang="en-US" dirty="0"/>
              <a:t> (≥ 25 Mb/s download, 3 Mb/s upload)</a:t>
            </a:r>
          </a:p>
          <a:p>
            <a:pPr lvl="1"/>
            <a:r>
              <a:rPr lang="en-US" dirty="0"/>
              <a:t>CAF II minimum: 10/1</a:t>
            </a:r>
          </a:p>
          <a:p>
            <a:pPr lvl="1"/>
            <a:r>
              <a:rPr lang="en-US" dirty="0"/>
              <a:t>2004: 4/1+</a:t>
            </a:r>
          </a:p>
          <a:p>
            <a:r>
              <a:rPr lang="en-US" dirty="0"/>
              <a:t>Area considered:</a:t>
            </a:r>
          </a:p>
          <a:p>
            <a:pPr lvl="1"/>
            <a:r>
              <a:rPr lang="en-US" dirty="0"/>
              <a:t>contiguous USA (excl. Alaska, Hawaii, Puerto Rico)</a:t>
            </a:r>
          </a:p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we consider only wired and fixed wireless, not 4G or satellite</a:t>
            </a:r>
          </a:p>
          <a:p>
            <a:pPr lvl="1"/>
            <a:r>
              <a:rPr lang="en-US" dirty="0"/>
              <a:t>block-level may be particularly optimistic for fixed wireless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866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5C36DA-01BA-3D43-8BC1-7E1E0789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speeds (2016)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74941-3121-2B46-A365-417C20E8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69" y="1804087"/>
            <a:ext cx="11338560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F2816-5E03-454A-B09A-E0AA470C54A4}"/>
              </a:ext>
            </a:extLst>
          </p:cNvPr>
          <p:cNvSpPr txBox="1"/>
          <p:nvPr/>
        </p:nvSpPr>
        <p:spPr>
          <a:xfrm>
            <a:off x="838200" y="4203486"/>
            <a:ext cx="4136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highest speed by technology in each block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96F812-71F4-BB40-B9D5-1A2A8DB35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943" y="4203486"/>
            <a:ext cx="6000427" cy="22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7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60BF-7D1F-684F-8C48-788E4D917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availability 25/3+ &amp; 10/1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42221-9D18-214D-B029-2D927D40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87" y="1507524"/>
            <a:ext cx="9307452" cy="2582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BAEEF-23FF-DE4C-9B4C-12744A51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12" y="3904735"/>
            <a:ext cx="9197097" cy="248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C081F-C524-E54C-8406-2C209FF72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 by income 25/3+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9FB29B-2A48-7F4F-ABB6-45056A48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04" y="1838969"/>
            <a:ext cx="9852960" cy="22653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43857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C93E5-6F56-E047-8616-EBC3B393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distinguishes 25/3 haves and have-nots?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3D568-5C8B-5748-B87A-62D71CCEC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33" y="1838969"/>
            <a:ext cx="11201784" cy="373392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5AAC15-B13B-E743-93E8-F1889F44A8D0}"/>
              </a:ext>
            </a:extLst>
          </p:cNvPr>
          <p:cNvSpPr/>
          <p:nvPr/>
        </p:nvSpPr>
        <p:spPr>
          <a:xfrm>
            <a:off x="4386649" y="4917989"/>
            <a:ext cx="7376983" cy="247135"/>
          </a:xfrm>
          <a:prstGeom prst="roundRect">
            <a:avLst/>
          </a:prstGeom>
          <a:solidFill>
            <a:srgbClr val="FFFF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FEC283-CC3D-2845-AA2F-2C2BD896AA3F}"/>
              </a:ext>
            </a:extLst>
          </p:cNvPr>
          <p:cNvSpPr/>
          <p:nvPr/>
        </p:nvSpPr>
        <p:spPr>
          <a:xfrm>
            <a:off x="4386649" y="4411361"/>
            <a:ext cx="7376983" cy="247135"/>
          </a:xfrm>
          <a:prstGeom prst="roundRect">
            <a:avLst/>
          </a:prstGeom>
          <a:solidFill>
            <a:srgbClr val="FFFF00">
              <a:alpha val="3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48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3A3C-032B-784F-BBA0-EDBFCFAA1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areas lose broadband, temporarily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532CF-FF29-DB46-815D-40BC3A61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2797"/>
          </a:xfrm>
        </p:spPr>
        <p:txBody>
          <a:bodyPr/>
          <a:lstStyle/>
          <a:p>
            <a:r>
              <a:rPr lang="en-US" dirty="0"/>
              <a:t>Data quality (or mulligan?) indicator, but also corporate M&amp;A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19CE0-472A-594F-B59B-646957453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08422"/>
            <a:ext cx="7709399" cy="42167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00648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413</Words>
  <Application>Microsoft Macintosh PowerPoint</Application>
  <PresentationFormat>Widescreen</PresentationFormat>
  <Paragraphs>62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Office Theme</vt:lpstr>
      <vt:lpstr>Who gets broadband when?</vt:lpstr>
      <vt:lpstr>Background</vt:lpstr>
      <vt:lpstr>Form 477: Use at your own risk</vt:lpstr>
      <vt:lpstr>What is broadband?</vt:lpstr>
      <vt:lpstr>Technology speeds (2016)</vt:lpstr>
      <vt:lpstr>Broadband availability 25/3+ &amp; 10/1</vt:lpstr>
      <vt:lpstr>Availability by income 25/3+</vt:lpstr>
      <vt:lpstr>What distinguishes 25/3 haves and have-nots?</vt:lpstr>
      <vt:lpstr>Some areas lose broadband, temporarily</vt:lpstr>
      <vt:lpstr>Broadband for the birds (or snow birds) </vt:lpstr>
      <vt:lpstr>New broadband in 2014-2015 &amp; 2015-2016</vt:lpstr>
      <vt:lpstr>Logistic regression coefficients 2014-2016</vt:lpstr>
      <vt:lpstr>KNN predictor for 2016 25/3+</vt:lpstr>
      <vt:lpstr>AT&amp;T expansion</vt:lpstr>
      <vt:lpstr>CenturyLink expansion</vt:lpstr>
      <vt:lpstr>Comcast</vt:lpstr>
      <vt:lpstr>AT&amp;T and Google Fiber</vt:lpstr>
      <vt:lpstr>Conclusions and future 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gets broadband when?</dc:title>
  <dc:creator>Henning Schulzrinne</dc:creator>
  <cp:lastModifiedBy>Henning Schulzrinne</cp:lastModifiedBy>
  <cp:revision>10</cp:revision>
  <dcterms:created xsi:type="dcterms:W3CDTF">2018-09-22T03:17:56Z</dcterms:created>
  <dcterms:modified xsi:type="dcterms:W3CDTF">2018-09-22T13:31:50Z</dcterms:modified>
</cp:coreProperties>
</file>