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07"/>
  </p:normalViewPr>
  <p:slideViewPr>
    <p:cSldViewPr snapToGrid="0" snapToObjects="1">
      <p:cViewPr varScale="1">
        <p:scale>
          <a:sx n="104" d="100"/>
          <a:sy n="104" d="100"/>
        </p:scale>
        <p:origin x="23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AE6FD-41B2-9D4B-A2DD-AEAFCFACF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297E7-78EF-8D44-89A3-387FC562D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17733-5BF4-5648-B465-C9F3CB1F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4ED01-A86E-CB49-84F0-1ABE256CE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A5B2E-E02F-5A48-B5CD-F57FB1BB7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5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5069-72DB-3B45-9B74-5AC67674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1D332-7CC1-FA44-A3EF-47A7DF69F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FD5A4-5CB7-3F45-89D0-E565E15C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1EA50-F841-5B42-8461-BB62393E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D0D1F-9D74-8241-8B29-D73E1321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2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25D96-46DC-5443-9092-0CE405DD6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7FF9D-8637-0545-B3E1-2BD42FF00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71EE6-67FC-BA46-8174-54AD7FDC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5DCC4-D41A-AF4B-A8AF-B838B710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E7AA8-9791-5B47-9A97-71411EE2E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5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AB1F-336C-004D-B9F7-77C235A69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B0243-F815-CA40-B4E2-52471EC9E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1E44C-BE43-4D4B-AAF3-6B7832BEA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C852C-8B87-3F4E-BE02-5D637D8E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B32E3-3B65-DC46-8FB5-37465910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7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3C00-1544-EC46-88AF-7EF10AB7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D9877-B214-004F-B195-9409F9437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1007B-8FA8-6A4E-A2D7-FA8A86A2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8821-7CB6-3F4E-9841-24AB4810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F0BDE-9A3A-8D48-9C32-2555B785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0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99A9-5EBF-0E47-BF87-B2E57188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860AF-1A2B-C54F-AD52-690066A02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13677-1528-6745-898A-2B82C2226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A4A58-CB68-3747-BBF9-3C1ECEED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BBECF-3317-AA42-A8C9-A5BE6C54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3016C-D9BB-0B41-BF2E-029CDAE7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C5880-358D-994E-8117-E7091A81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DCBB-6B10-4345-930B-2C6DC6E59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2B2E8-76FA-9548-8BFD-A4953AF6F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A4E14-3D4D-2D4D-9CFB-A7B4D61EF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A309B9-EEF1-3246-98F3-C374B567C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A8602-865B-3D40-AA0D-803E9609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340068-2813-9644-B3FD-A4DA6DCB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4BE4C1-F0B6-1247-BF00-C9177E07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B8E7-AA03-ED49-A869-1B95BBF2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6056BF-E480-3D48-938E-D589DFA1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6570BD-A69F-B848-BFDE-3962011E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7FB51-BF2A-E142-9744-013685FE6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F2E1D-FDEA-134E-80AD-78364172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B7689-D9AE-F847-A29A-BBF983DF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875E2-8BB8-F346-A71E-99C16911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7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EF7C-AA29-0547-B83F-7AE449B97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76FC-65B6-EF4D-99DF-EC833D792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39952-AF1C-C448-BF79-85A748AAE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526EF-0544-E14E-BA53-3BEA76FD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004D0-9765-734F-B562-C7C213438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7BC89-1802-BC46-8BB6-C56645ED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6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5B4D-C7FE-8C44-B203-19DB430C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00190-BEDC-DE42-A3DE-E2B05304A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DA9D2-E33A-C641-8F1C-1FD1ADD35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D31A8-2B20-584E-962A-D58706EE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26613-BF59-1048-8291-B9BE3DF71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B27C3-1A15-D74E-92E8-8F6C81AD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5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58AF41-1314-4246-9E4D-A9FE3C87B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28DB0-15ED-9642-8350-93E5AF142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E5BFC-0780-5844-80D3-6A2078D93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C736-B8C0-3D4F-8E0B-066072428897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610D6-E77B-3248-A766-3FB228BB3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A210A-E52A-294D-B642-F382F8B90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C308F-3BAD-B048-A19D-01A7FB74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6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0E6721-A5DC-B84E-BF45-D545FC439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C88861-0860-8044-9A2C-F9FC88FF2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477</a:t>
            </a:r>
          </a:p>
          <a:p>
            <a:pPr lvl="1"/>
            <a:r>
              <a:rPr lang="en-US" dirty="0"/>
              <a:t>self-reported availability at census block level (11 M, 4M with zero population) </a:t>
            </a:r>
            <a:r>
              <a:rPr lang="en-US" dirty="0">
                <a:sym typeface="Wingdings" pitchFamily="2" charset="2"/>
              </a:rPr>
              <a:t> roughly 15 households on average, but varies widely</a:t>
            </a:r>
          </a:p>
          <a:p>
            <a:pPr lvl="1"/>
            <a:r>
              <a:rPr lang="en-US" dirty="0">
                <a:sym typeface="Wingdings" pitchFamily="2" charset="2"/>
              </a:rPr>
              <a:t>availability, not uptake</a:t>
            </a:r>
            <a:endParaRPr lang="en-US" dirty="0"/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block</a:t>
            </a:r>
          </a:p>
          <a:p>
            <a:pPr lvl="1"/>
            <a:r>
              <a:rPr lang="en-US" dirty="0"/>
              <a:t>unclear customer availability (DSL maxed out)</a:t>
            </a:r>
          </a:p>
          <a:p>
            <a:pPr lvl="1"/>
            <a:r>
              <a:rPr lang="en-US" dirty="0"/>
              <a:t>data quality (e.g., highly improbable speeds)</a:t>
            </a:r>
          </a:p>
          <a:p>
            <a:r>
              <a:rPr lang="en-US" dirty="0"/>
              <a:t>Long delay in reporting (June 2017 just now)</a:t>
            </a:r>
          </a:p>
          <a:p>
            <a:r>
              <a:rPr lang="en-US" dirty="0"/>
              <a:t>Our study: across years, through Dec. 2016</a:t>
            </a:r>
          </a:p>
        </p:txBody>
      </p:sp>
    </p:spTree>
    <p:extLst>
      <p:ext uri="{BB962C8B-B14F-4D97-AF65-F5344CB8AC3E}">
        <p14:creationId xmlns:p14="http://schemas.microsoft.com/office/powerpoint/2010/main" val="81789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5D1F-45CB-D54E-A46D-79ACF9B66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25/3+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86A01-AD0C-1E48-BE6F-0DE56F68E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98.3% of population in urban blocks has 25/3+</a:t>
            </a:r>
          </a:p>
          <a:p>
            <a:r>
              <a:rPr lang="en-US" dirty="0"/>
              <a:t>only 70.6% in rural blocks, 66.3% in tribal</a:t>
            </a:r>
          </a:p>
          <a:p>
            <a:r>
              <a:rPr lang="en-US" dirty="0"/>
              <a:t>52.6% bottom 25% of median income quartile</a:t>
            </a:r>
          </a:p>
          <a:p>
            <a:r>
              <a:rPr lang="en-US" dirty="0"/>
              <a:t>88.0% top 25%</a:t>
            </a:r>
          </a:p>
          <a:p>
            <a:r>
              <a:rPr lang="en-US" dirty="0"/>
              <a:t>Similar availability by age</a:t>
            </a:r>
          </a:p>
        </p:txBody>
      </p:sp>
    </p:spTree>
    <p:extLst>
      <p:ext uri="{BB962C8B-B14F-4D97-AF65-F5344CB8AC3E}">
        <p14:creationId xmlns:p14="http://schemas.microsoft.com/office/powerpoint/2010/main" val="69255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C4CB9-ED3F-C040-A12B-175FE766B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82F7-C4F2-B442-99BC-6C76319FE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wireless, on average, faster than DSL</a:t>
            </a:r>
          </a:p>
          <a:p>
            <a:r>
              <a:rPr lang="en-US" dirty="0"/>
              <a:t>DOCSIS 3.0 mean speed similar to fiber</a:t>
            </a:r>
          </a:p>
          <a:p>
            <a:pPr lvl="1"/>
            <a:r>
              <a:rPr lang="en-US" dirty="0"/>
              <a:t>75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</p:txBody>
      </p:sp>
    </p:spTree>
    <p:extLst>
      <p:ext uri="{BB962C8B-B14F-4D97-AF65-F5344CB8AC3E}">
        <p14:creationId xmlns:p14="http://schemas.microsoft.com/office/powerpoint/2010/main" val="73365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6FA3-AF7E-FA40-BC54-FDC14EC4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74455-2118-5B4F-97AC-670FCB886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Losing broadband for a year</a:t>
            </a:r>
          </a:p>
          <a:p>
            <a:r>
              <a:rPr lang="en-US" dirty="0"/>
              <a:t>67,000 blocks lost broadband</a:t>
            </a:r>
          </a:p>
          <a:p>
            <a:r>
              <a:rPr lang="en-US" dirty="0"/>
              <a:t>20,535 regained broadband in 2016</a:t>
            </a:r>
          </a:p>
        </p:txBody>
      </p:sp>
    </p:spTree>
    <p:extLst>
      <p:ext uri="{BB962C8B-B14F-4D97-AF65-F5344CB8AC3E}">
        <p14:creationId xmlns:p14="http://schemas.microsoft.com/office/powerpoint/2010/main" val="239815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5ABE-7AB2-AA4A-922F-0BD17DF0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deployments – 2015 vs. 2014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3611-312C-5D4D-9D8E-EB4616D7E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income, lower housing valuation</a:t>
            </a:r>
          </a:p>
          <a:p>
            <a:r>
              <a:rPr lang="en-US" dirty="0"/>
              <a:t>Predictors: household income, home value</a:t>
            </a:r>
          </a:p>
          <a:p>
            <a:r>
              <a:rPr lang="en-US" dirty="0"/>
              <a:t>Tried ML to predict deployment, but difficult</a:t>
            </a:r>
          </a:p>
          <a:p>
            <a:pPr lvl="1"/>
            <a:r>
              <a:rPr lang="en-US" dirty="0"/>
              <a:t>can predict non-deployment with 66% accuracy</a:t>
            </a:r>
          </a:p>
        </p:txBody>
      </p:sp>
    </p:spTree>
    <p:extLst>
      <p:ext uri="{BB962C8B-B14F-4D97-AF65-F5344CB8AC3E}">
        <p14:creationId xmlns:p14="http://schemas.microsoft.com/office/powerpoint/2010/main" val="249454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51B83-416F-0745-8282-5F31CA280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company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2049-1690-284D-BD31-08FF5FCB8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AT&amp;T largest increase, particularly 2016</a:t>
            </a:r>
          </a:p>
          <a:p>
            <a:r>
              <a:rPr lang="en-US" dirty="0"/>
              <a:t>Others: 10 to 20%</a:t>
            </a:r>
          </a:p>
          <a:p>
            <a:r>
              <a:rPr lang="en-US" dirty="0"/>
              <a:t>Cable providers: almost none</a:t>
            </a:r>
          </a:p>
          <a:p>
            <a:r>
              <a:rPr lang="en-US" dirty="0"/>
              <a:t>Google Fiber announcements seem to be a trigger warning to AT&amp;T (100 </a:t>
            </a:r>
            <a:r>
              <a:rPr lang="en-US" dirty="0" err="1"/>
              <a:t>Mbps</a:t>
            </a:r>
            <a:r>
              <a:rPr lang="en-US" dirty="0"/>
              <a:t> deployment)</a:t>
            </a:r>
          </a:p>
        </p:txBody>
      </p:sp>
    </p:spTree>
    <p:extLst>
      <p:ext uri="{BB962C8B-B14F-4D97-AF65-F5344CB8AC3E}">
        <p14:creationId xmlns:p14="http://schemas.microsoft.com/office/powerpoint/2010/main" val="272658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225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Background</vt:lpstr>
      <vt:lpstr>Overall 25/3+</vt:lpstr>
      <vt:lpstr>Technology</vt:lpstr>
      <vt:lpstr>Data quality indicators</vt:lpstr>
      <vt:lpstr>New deployments – 2015 vs. 2014</vt:lpstr>
      <vt:lpstr>By company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Henning Schulzrinne</dc:creator>
  <cp:lastModifiedBy>Henning Schulzrinne</cp:lastModifiedBy>
  <cp:revision>5</cp:revision>
  <dcterms:created xsi:type="dcterms:W3CDTF">2018-09-20T14:05:11Z</dcterms:created>
  <dcterms:modified xsi:type="dcterms:W3CDTF">2018-09-20T15:48:28Z</dcterms:modified>
</cp:coreProperties>
</file>