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407" r:id="rId3"/>
    <p:sldId id="412" r:id="rId4"/>
    <p:sldId id="410" r:id="rId5"/>
    <p:sldId id="413" r:id="rId6"/>
    <p:sldId id="346" r:id="rId7"/>
    <p:sldId id="415" r:id="rId8"/>
    <p:sldId id="416" r:id="rId9"/>
    <p:sldId id="414" r:id="rId10"/>
    <p:sldId id="417" r:id="rId11"/>
    <p:sldId id="418" r:id="rId12"/>
    <p:sldId id="419" r:id="rId13"/>
    <p:sldId id="420" r:id="rId14"/>
    <p:sldId id="421" r:id="rId15"/>
    <p:sldId id="422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/>
    <p:restoredTop sz="93118"/>
  </p:normalViewPr>
  <p:slideViewPr>
    <p:cSldViewPr snapToGrid="0" snapToObjects="1">
      <p:cViewPr varScale="1">
        <p:scale>
          <a:sx n="180" d="100"/>
          <a:sy n="180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F878C-5041-2C40-98E3-C4EF11A5E569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5A718ECB-4FFC-E646-8FDE-F6DB2FBA5A7C}">
      <dgm:prSet phldrT="[Text]"/>
      <dgm:spPr/>
      <dgm:t>
        <a:bodyPr/>
        <a:lstStyle/>
        <a:p>
          <a:r>
            <a:rPr lang="en-US" dirty="0"/>
            <a:t>Early (2003-2009)</a:t>
          </a:r>
        </a:p>
      </dgm:t>
    </dgm:pt>
    <dgm:pt modelId="{38439C04-71C3-7545-8ACA-69CD48B57EF0}" type="parTrans" cxnId="{7AC9CC7D-E676-EC49-BF9E-19B29943B6AD}">
      <dgm:prSet/>
      <dgm:spPr/>
      <dgm:t>
        <a:bodyPr/>
        <a:lstStyle/>
        <a:p>
          <a:endParaRPr lang="en-US"/>
        </a:p>
      </dgm:t>
    </dgm:pt>
    <dgm:pt modelId="{A8559ACB-2FAC-0940-81E6-3317C327D557}" type="sibTrans" cxnId="{7AC9CC7D-E676-EC49-BF9E-19B29943B6AD}">
      <dgm:prSet/>
      <dgm:spPr/>
      <dgm:t>
        <a:bodyPr/>
        <a:lstStyle/>
        <a:p>
          <a:endParaRPr lang="en-US"/>
        </a:p>
      </dgm:t>
    </dgm:pt>
    <dgm:pt modelId="{ADB2E10E-3BEC-8A48-AACC-1F14A930BF7E}">
      <dgm:prSet phldrT="[Text]"/>
      <dgm:spPr/>
      <dgm:t>
        <a:bodyPr/>
        <a:lstStyle/>
        <a:p>
          <a:r>
            <a:rPr lang="en-US" dirty="0"/>
            <a:t>Intermediate (2010)</a:t>
          </a:r>
        </a:p>
      </dgm:t>
    </dgm:pt>
    <dgm:pt modelId="{28B0F9D0-FD90-5643-8894-9F243904F3E3}" type="parTrans" cxnId="{4992977D-7C39-544D-AA71-70732960F517}">
      <dgm:prSet/>
      <dgm:spPr/>
      <dgm:t>
        <a:bodyPr/>
        <a:lstStyle/>
        <a:p>
          <a:endParaRPr lang="en-US"/>
        </a:p>
      </dgm:t>
    </dgm:pt>
    <dgm:pt modelId="{E53F11A6-337D-8046-ADB9-609CB35AAFD0}" type="sibTrans" cxnId="{4992977D-7C39-544D-AA71-70732960F517}">
      <dgm:prSet/>
      <dgm:spPr/>
      <dgm:t>
        <a:bodyPr/>
        <a:lstStyle/>
        <a:p>
          <a:endParaRPr lang="en-US"/>
        </a:p>
      </dgm:t>
    </dgm:pt>
    <dgm:pt modelId="{AB1E85A7-33B9-D844-BA81-63AD5FF4D1C1}">
      <dgm:prSet phldrT="[Text]"/>
      <dgm:spPr/>
      <dgm:t>
        <a:bodyPr/>
        <a:lstStyle/>
        <a:p>
          <a:r>
            <a:rPr lang="en-US" dirty="0"/>
            <a:t>Advanced (2015-)</a:t>
          </a:r>
        </a:p>
      </dgm:t>
    </dgm:pt>
    <dgm:pt modelId="{A2AE9BD7-DA98-F745-AA67-061F783C7174}" type="parTrans" cxnId="{F4A171CF-7DAD-BA4E-9ED8-606F9F09BFC0}">
      <dgm:prSet/>
      <dgm:spPr/>
      <dgm:t>
        <a:bodyPr/>
        <a:lstStyle/>
        <a:p>
          <a:endParaRPr lang="en-US"/>
        </a:p>
      </dgm:t>
    </dgm:pt>
    <dgm:pt modelId="{E2AEE625-6189-0C4C-9D9B-AC176191229E}" type="sibTrans" cxnId="{F4A171CF-7DAD-BA4E-9ED8-606F9F09BFC0}">
      <dgm:prSet/>
      <dgm:spPr/>
      <dgm:t>
        <a:bodyPr/>
        <a:lstStyle/>
        <a:p>
          <a:endParaRPr lang="en-US"/>
        </a:p>
      </dgm:t>
    </dgm:pt>
    <dgm:pt modelId="{53EC14FD-D65D-2E4A-829F-080862895C2C}">
      <dgm:prSet phldrT="[Text]"/>
      <dgm:spPr/>
      <dgm:t>
        <a:bodyPr/>
        <a:lstStyle/>
        <a:p>
          <a:r>
            <a:rPr lang="en-US" dirty="0"/>
            <a:t>no blocking</a:t>
          </a:r>
        </a:p>
      </dgm:t>
    </dgm:pt>
    <dgm:pt modelId="{11DEBF81-00F2-5941-B7E4-BCD0CCB51F1C}" type="parTrans" cxnId="{DF2EB32E-84ED-C646-8D27-F476273177F7}">
      <dgm:prSet/>
      <dgm:spPr/>
      <dgm:t>
        <a:bodyPr/>
        <a:lstStyle/>
        <a:p>
          <a:endParaRPr lang="en-US"/>
        </a:p>
      </dgm:t>
    </dgm:pt>
    <dgm:pt modelId="{732B3722-C10A-E14E-867C-99BF40B3B373}" type="sibTrans" cxnId="{DF2EB32E-84ED-C646-8D27-F476273177F7}">
      <dgm:prSet/>
      <dgm:spPr/>
      <dgm:t>
        <a:bodyPr/>
        <a:lstStyle/>
        <a:p>
          <a:endParaRPr lang="en-US"/>
        </a:p>
      </dgm:t>
    </dgm:pt>
    <dgm:pt modelId="{5D61DBE7-67DB-C640-8710-A11930DF4B8B}">
      <dgm:prSet phldrT="[Text]"/>
      <dgm:spPr/>
      <dgm:t>
        <a:bodyPr/>
        <a:lstStyle/>
        <a:p>
          <a:r>
            <a:rPr lang="en-US" dirty="0"/>
            <a:t>attach non-harmful devices</a:t>
          </a:r>
        </a:p>
      </dgm:t>
    </dgm:pt>
    <dgm:pt modelId="{C4B4F435-199B-A44D-90FE-2F5CD2329D72}" type="parTrans" cxnId="{6F6095A5-30BA-8C44-B0E6-C47ABD94875D}">
      <dgm:prSet/>
      <dgm:spPr/>
      <dgm:t>
        <a:bodyPr/>
        <a:lstStyle/>
        <a:p>
          <a:endParaRPr lang="en-US"/>
        </a:p>
      </dgm:t>
    </dgm:pt>
    <dgm:pt modelId="{C1E1463A-3A09-044C-99BE-E2CC28E425CB}" type="sibTrans" cxnId="{6F6095A5-30BA-8C44-B0E6-C47ABD94875D}">
      <dgm:prSet/>
      <dgm:spPr/>
      <dgm:t>
        <a:bodyPr/>
        <a:lstStyle/>
        <a:p>
          <a:endParaRPr lang="en-US"/>
        </a:p>
      </dgm:t>
    </dgm:pt>
    <dgm:pt modelId="{42F7CE5D-6C5C-134E-ABB9-3D9E638A2769}">
      <dgm:prSet phldrT="[Text]"/>
      <dgm:spPr/>
      <dgm:t>
        <a:bodyPr/>
        <a:lstStyle/>
        <a:p>
          <a:r>
            <a:rPr lang="en-US" dirty="0"/>
            <a:t>competition</a:t>
          </a:r>
        </a:p>
      </dgm:t>
    </dgm:pt>
    <dgm:pt modelId="{5620B81D-EF72-904C-8ED3-DAF2DFE67D46}" type="parTrans" cxnId="{8CB80E59-D143-0A4B-8762-0B6623D80C93}">
      <dgm:prSet/>
      <dgm:spPr/>
      <dgm:t>
        <a:bodyPr/>
        <a:lstStyle/>
        <a:p>
          <a:endParaRPr lang="en-US"/>
        </a:p>
      </dgm:t>
    </dgm:pt>
    <dgm:pt modelId="{7244F68B-4BB9-4349-A00B-29CA1390AF6F}" type="sibTrans" cxnId="{8CB80E59-D143-0A4B-8762-0B6623D80C93}">
      <dgm:prSet/>
      <dgm:spPr/>
      <dgm:t>
        <a:bodyPr/>
        <a:lstStyle/>
        <a:p>
          <a:endParaRPr lang="en-US"/>
        </a:p>
      </dgm:t>
    </dgm:pt>
    <dgm:pt modelId="{C43122EF-820A-DC4C-8D43-FDA4D88ABC7B}">
      <dgm:prSet phldrT="[Text]"/>
      <dgm:spPr/>
      <dgm:t>
        <a:bodyPr/>
        <a:lstStyle/>
        <a:p>
          <a:r>
            <a:rPr lang="en-US" dirty="0"/>
            <a:t>no blocking</a:t>
          </a:r>
        </a:p>
      </dgm:t>
    </dgm:pt>
    <dgm:pt modelId="{46F5B375-22A0-3240-8E20-9E10EA775F75}" type="parTrans" cxnId="{E91FE6B2-7575-BC41-88B2-15AABE335EA0}">
      <dgm:prSet/>
      <dgm:spPr/>
      <dgm:t>
        <a:bodyPr/>
        <a:lstStyle/>
        <a:p>
          <a:endParaRPr lang="en-US"/>
        </a:p>
      </dgm:t>
    </dgm:pt>
    <dgm:pt modelId="{A0F5E9DA-6593-914D-B8CE-E45AB94AE581}" type="sibTrans" cxnId="{E91FE6B2-7575-BC41-88B2-15AABE335EA0}">
      <dgm:prSet/>
      <dgm:spPr/>
      <dgm:t>
        <a:bodyPr/>
        <a:lstStyle/>
        <a:p>
          <a:endParaRPr lang="en-US"/>
        </a:p>
      </dgm:t>
    </dgm:pt>
    <dgm:pt modelId="{988ED5DD-C6BF-074E-BE9C-D2138F335450}">
      <dgm:prSet phldrT="[Text]"/>
      <dgm:spPr/>
      <dgm:t>
        <a:bodyPr/>
        <a:lstStyle/>
        <a:p>
          <a:r>
            <a:rPr lang="en-US" dirty="0"/>
            <a:t>no discrimination</a:t>
          </a:r>
        </a:p>
      </dgm:t>
    </dgm:pt>
    <dgm:pt modelId="{11B50ABA-1935-DD4A-BE42-C6EDD8B7AA7C}" type="parTrans" cxnId="{C010D594-6888-8441-BD6F-46B5A1DBE518}">
      <dgm:prSet/>
      <dgm:spPr/>
      <dgm:t>
        <a:bodyPr/>
        <a:lstStyle/>
        <a:p>
          <a:endParaRPr lang="en-US"/>
        </a:p>
      </dgm:t>
    </dgm:pt>
    <dgm:pt modelId="{547DEB74-EEB4-3D4C-B3A9-1E4FE10DF661}" type="sibTrans" cxnId="{C010D594-6888-8441-BD6F-46B5A1DBE518}">
      <dgm:prSet/>
      <dgm:spPr/>
      <dgm:t>
        <a:bodyPr/>
        <a:lstStyle/>
        <a:p>
          <a:endParaRPr lang="en-US"/>
        </a:p>
      </dgm:t>
    </dgm:pt>
    <dgm:pt modelId="{C54EC63D-97E9-F346-A9D9-8EAF1BB2284F}">
      <dgm:prSet phldrT="[Text]"/>
      <dgm:spPr/>
      <dgm:t>
        <a:bodyPr/>
        <a:lstStyle/>
        <a:p>
          <a:r>
            <a:rPr lang="en-US" dirty="0"/>
            <a:t>transparency</a:t>
          </a:r>
        </a:p>
      </dgm:t>
    </dgm:pt>
    <dgm:pt modelId="{614ECB0E-C599-0C48-8D1D-A3740E85A9AA}" type="parTrans" cxnId="{9CE23CB3-A8C6-F649-9439-7E67590DADBE}">
      <dgm:prSet/>
      <dgm:spPr/>
      <dgm:t>
        <a:bodyPr/>
        <a:lstStyle/>
        <a:p>
          <a:endParaRPr lang="en-US"/>
        </a:p>
      </dgm:t>
    </dgm:pt>
    <dgm:pt modelId="{E4013FDD-B4C4-DF48-A470-1C3B50BA1386}" type="sibTrans" cxnId="{9CE23CB3-A8C6-F649-9439-7E67590DADBE}">
      <dgm:prSet/>
      <dgm:spPr/>
      <dgm:t>
        <a:bodyPr/>
        <a:lstStyle/>
        <a:p>
          <a:endParaRPr lang="en-US"/>
        </a:p>
      </dgm:t>
    </dgm:pt>
    <dgm:pt modelId="{CA0B652B-3B80-D746-9FEC-A3D6C9EB5A32}">
      <dgm:prSet phldrT="[Text]"/>
      <dgm:spPr/>
      <dgm:t>
        <a:bodyPr/>
        <a:lstStyle/>
        <a:p>
          <a:r>
            <a:rPr lang="en-US" dirty="0"/>
            <a:t>privacy</a:t>
          </a:r>
        </a:p>
      </dgm:t>
    </dgm:pt>
    <dgm:pt modelId="{3CCEB003-0628-AB40-9B32-DC88B4780547}" type="parTrans" cxnId="{88BAE738-D9DE-5B44-9A42-24A1947F271E}">
      <dgm:prSet/>
      <dgm:spPr/>
      <dgm:t>
        <a:bodyPr/>
        <a:lstStyle/>
        <a:p>
          <a:endParaRPr lang="en-US"/>
        </a:p>
      </dgm:t>
    </dgm:pt>
    <dgm:pt modelId="{5CBAB1EA-7D4D-6A4D-9DC9-A3CA8ECC9EC0}" type="sibTrans" cxnId="{88BAE738-D9DE-5B44-9A42-24A1947F271E}">
      <dgm:prSet/>
      <dgm:spPr/>
      <dgm:t>
        <a:bodyPr/>
        <a:lstStyle/>
        <a:p>
          <a:endParaRPr lang="en-US"/>
        </a:p>
      </dgm:t>
    </dgm:pt>
    <dgm:pt modelId="{9D6B7AB7-CE68-2F49-86E7-0883F5667F21}">
      <dgm:prSet phldrT="[Text]"/>
      <dgm:spPr/>
      <dgm:t>
        <a:bodyPr/>
        <a:lstStyle/>
        <a:p>
          <a:r>
            <a:rPr lang="en-US" dirty="0"/>
            <a:t>interconnection</a:t>
          </a:r>
        </a:p>
      </dgm:t>
    </dgm:pt>
    <dgm:pt modelId="{BC0487CB-E480-524E-A166-D549C288261C}" type="parTrans" cxnId="{7499992E-4EC9-9A4B-B89B-BCD111303B62}">
      <dgm:prSet/>
      <dgm:spPr/>
      <dgm:t>
        <a:bodyPr/>
        <a:lstStyle/>
        <a:p>
          <a:endParaRPr lang="en-US"/>
        </a:p>
      </dgm:t>
    </dgm:pt>
    <dgm:pt modelId="{96FD71D5-FD6C-5E49-90BD-B1D222D97421}" type="sibTrans" cxnId="{7499992E-4EC9-9A4B-B89B-BCD111303B62}">
      <dgm:prSet/>
      <dgm:spPr/>
      <dgm:t>
        <a:bodyPr/>
        <a:lstStyle/>
        <a:p>
          <a:endParaRPr lang="en-US"/>
        </a:p>
      </dgm:t>
    </dgm:pt>
    <dgm:pt modelId="{E3EED931-A590-9949-9662-6B5E740C7013}">
      <dgm:prSet phldrT="[Text]"/>
      <dgm:spPr/>
      <dgm:t>
        <a:bodyPr/>
        <a:lstStyle/>
        <a:p>
          <a:r>
            <a:rPr lang="en-US" dirty="0"/>
            <a:t>semi-voluntary?</a:t>
          </a:r>
        </a:p>
      </dgm:t>
    </dgm:pt>
    <dgm:pt modelId="{370F3EFF-2ACB-1540-8B73-915F823BCC65}" type="parTrans" cxnId="{03CF55BB-DC82-2E4F-BBCB-617FF0C2D1E9}">
      <dgm:prSet/>
      <dgm:spPr/>
      <dgm:t>
        <a:bodyPr/>
        <a:lstStyle/>
        <a:p>
          <a:endParaRPr lang="en-US"/>
        </a:p>
      </dgm:t>
    </dgm:pt>
    <dgm:pt modelId="{98D305ED-FA88-304C-8EAB-1BD21EB38C47}" type="sibTrans" cxnId="{03CF55BB-DC82-2E4F-BBCB-617FF0C2D1E9}">
      <dgm:prSet/>
      <dgm:spPr/>
      <dgm:t>
        <a:bodyPr/>
        <a:lstStyle/>
        <a:p>
          <a:endParaRPr lang="en-US"/>
        </a:p>
      </dgm:t>
    </dgm:pt>
    <dgm:pt modelId="{28DE382E-0695-7B49-A319-3D14908BD8A3}">
      <dgm:prSet phldrT="[Text]"/>
      <dgm:spPr/>
      <dgm:t>
        <a:bodyPr/>
        <a:lstStyle/>
        <a:p>
          <a:r>
            <a:rPr lang="en-US" dirty="0"/>
            <a:t>Reversal (2017?)</a:t>
          </a:r>
        </a:p>
      </dgm:t>
    </dgm:pt>
    <dgm:pt modelId="{C60D39CA-1206-AB46-8D99-9B51A36FAE07}" type="parTrans" cxnId="{687F2F40-7F73-D545-AAB7-2ED4C6DBAEAB}">
      <dgm:prSet/>
      <dgm:spPr/>
      <dgm:t>
        <a:bodyPr/>
        <a:lstStyle/>
        <a:p>
          <a:endParaRPr lang="en-US"/>
        </a:p>
      </dgm:t>
    </dgm:pt>
    <dgm:pt modelId="{03D937C9-99E2-6746-925A-9386804A27F9}" type="sibTrans" cxnId="{687F2F40-7F73-D545-AAB7-2ED4C6DBAEAB}">
      <dgm:prSet/>
      <dgm:spPr/>
      <dgm:t>
        <a:bodyPr/>
        <a:lstStyle/>
        <a:p>
          <a:endParaRPr lang="en-US"/>
        </a:p>
      </dgm:t>
    </dgm:pt>
    <dgm:pt modelId="{1F615F2E-C1E8-9D4F-BB9D-FBD0E9FECB40}">
      <dgm:prSet phldrT="[Text]"/>
      <dgm:spPr/>
      <dgm:t>
        <a:bodyPr/>
        <a:lstStyle/>
        <a:p>
          <a:r>
            <a:rPr lang="en-US" dirty="0"/>
            <a:t>zero rating &amp; caps</a:t>
          </a:r>
        </a:p>
      </dgm:t>
    </dgm:pt>
    <dgm:pt modelId="{37A9DF17-5243-AE49-BD1A-3F7307A543D9}" type="parTrans" cxnId="{DC9B6F74-DAEC-FF42-820F-81E3C797ABFB}">
      <dgm:prSet/>
      <dgm:spPr/>
      <dgm:t>
        <a:bodyPr/>
        <a:lstStyle/>
        <a:p>
          <a:endParaRPr lang="en-US"/>
        </a:p>
      </dgm:t>
    </dgm:pt>
    <dgm:pt modelId="{7777FEB6-698D-DB4A-B7C7-6CCF74324F22}" type="sibTrans" cxnId="{DC9B6F74-DAEC-FF42-820F-81E3C797ABFB}">
      <dgm:prSet/>
      <dgm:spPr/>
      <dgm:t>
        <a:bodyPr/>
        <a:lstStyle/>
        <a:p>
          <a:endParaRPr lang="en-US"/>
        </a:p>
      </dgm:t>
    </dgm:pt>
    <dgm:pt modelId="{00A8A9BF-7432-2C41-8CD9-374428F563ED}">
      <dgm:prSet phldrT="[Text]"/>
      <dgm:spPr/>
      <dgm:t>
        <a:bodyPr/>
        <a:lstStyle/>
        <a:p>
          <a:r>
            <a:rPr lang="en-US" dirty="0"/>
            <a:t>anti-trust?</a:t>
          </a:r>
        </a:p>
      </dgm:t>
    </dgm:pt>
    <dgm:pt modelId="{C6801A24-0C25-8C48-B1D1-B4469AC20EE4}" type="parTrans" cxnId="{91833CFB-0D95-2343-A149-9FAE2CD660DE}">
      <dgm:prSet/>
      <dgm:spPr/>
      <dgm:t>
        <a:bodyPr/>
        <a:lstStyle/>
        <a:p>
          <a:endParaRPr lang="en-US"/>
        </a:p>
      </dgm:t>
    </dgm:pt>
    <dgm:pt modelId="{FCB9A484-CBCB-1745-B8AF-4A3F4961E1C9}" type="sibTrans" cxnId="{91833CFB-0D95-2343-A149-9FAE2CD660DE}">
      <dgm:prSet/>
      <dgm:spPr/>
      <dgm:t>
        <a:bodyPr/>
        <a:lstStyle/>
        <a:p>
          <a:endParaRPr lang="en-US"/>
        </a:p>
      </dgm:t>
    </dgm:pt>
    <dgm:pt modelId="{A69B2B55-F602-8F48-9586-37779B403B5C}">
      <dgm:prSet phldrT="[Text]"/>
      <dgm:spPr/>
      <dgm:t>
        <a:bodyPr/>
        <a:lstStyle/>
        <a:p>
          <a:r>
            <a:rPr lang="en-US" dirty="0"/>
            <a:t>tethering</a:t>
          </a:r>
        </a:p>
      </dgm:t>
    </dgm:pt>
    <dgm:pt modelId="{E470A266-3257-4644-9F9B-75801134334C}" type="parTrans" cxnId="{D6BE59F3-91DC-FE4D-8547-4588C714D570}">
      <dgm:prSet/>
      <dgm:spPr/>
      <dgm:t>
        <a:bodyPr/>
        <a:lstStyle/>
        <a:p>
          <a:endParaRPr lang="en-US"/>
        </a:p>
      </dgm:t>
    </dgm:pt>
    <dgm:pt modelId="{7030A1DF-18DF-3A48-A28F-CFF6AD0DB98A}" type="sibTrans" cxnId="{D6BE59F3-91DC-FE4D-8547-4588C714D570}">
      <dgm:prSet/>
      <dgm:spPr/>
      <dgm:t>
        <a:bodyPr/>
        <a:lstStyle/>
        <a:p>
          <a:endParaRPr lang="en-US"/>
        </a:p>
      </dgm:t>
    </dgm:pt>
    <dgm:pt modelId="{E2DE6C36-EE51-B346-88E0-C05E292C6B9C}" type="pres">
      <dgm:prSet presAssocID="{06CF878C-5041-2C40-98E3-C4EF11A5E569}" presName="Name0" presStyleCnt="0">
        <dgm:presLayoutVars>
          <dgm:dir/>
          <dgm:resizeHandles val="exact"/>
        </dgm:presLayoutVars>
      </dgm:prSet>
      <dgm:spPr/>
    </dgm:pt>
    <dgm:pt modelId="{8C755F9C-20D6-B24C-9883-FBE31B8990D1}" type="pres">
      <dgm:prSet presAssocID="{5A718ECB-4FFC-E646-8FDE-F6DB2FBA5A7C}" presName="node" presStyleLbl="node1" presStyleIdx="0" presStyleCnt="4">
        <dgm:presLayoutVars>
          <dgm:bulletEnabled val="1"/>
        </dgm:presLayoutVars>
      </dgm:prSet>
      <dgm:spPr/>
    </dgm:pt>
    <dgm:pt modelId="{E6ABEC99-A4F6-464D-AEFC-00FE6FB46C20}" type="pres">
      <dgm:prSet presAssocID="{A8559ACB-2FAC-0940-81E6-3317C327D557}" presName="sibTrans" presStyleLbl="sibTrans2D1" presStyleIdx="0" presStyleCnt="3"/>
      <dgm:spPr/>
    </dgm:pt>
    <dgm:pt modelId="{612D63B2-24D5-2A4F-8A3F-8DC2BD9CE867}" type="pres">
      <dgm:prSet presAssocID="{A8559ACB-2FAC-0940-81E6-3317C327D557}" presName="connectorText" presStyleLbl="sibTrans2D1" presStyleIdx="0" presStyleCnt="3"/>
      <dgm:spPr/>
    </dgm:pt>
    <dgm:pt modelId="{F7FBAD8B-964F-FF46-BBFE-0643599714E8}" type="pres">
      <dgm:prSet presAssocID="{ADB2E10E-3BEC-8A48-AACC-1F14A930BF7E}" presName="node" presStyleLbl="node1" presStyleIdx="1" presStyleCnt="4">
        <dgm:presLayoutVars>
          <dgm:bulletEnabled val="1"/>
        </dgm:presLayoutVars>
      </dgm:prSet>
      <dgm:spPr/>
    </dgm:pt>
    <dgm:pt modelId="{DCD07978-26BA-F243-B435-7BF7D561F4F8}" type="pres">
      <dgm:prSet presAssocID="{E53F11A6-337D-8046-ADB9-609CB35AAFD0}" presName="sibTrans" presStyleLbl="sibTrans2D1" presStyleIdx="1" presStyleCnt="3"/>
      <dgm:spPr/>
    </dgm:pt>
    <dgm:pt modelId="{38C37368-324B-1C48-9DAE-C75F98F7D190}" type="pres">
      <dgm:prSet presAssocID="{E53F11A6-337D-8046-ADB9-609CB35AAFD0}" presName="connectorText" presStyleLbl="sibTrans2D1" presStyleIdx="1" presStyleCnt="3"/>
      <dgm:spPr/>
    </dgm:pt>
    <dgm:pt modelId="{594C447E-1A5D-734D-A968-18522582414C}" type="pres">
      <dgm:prSet presAssocID="{AB1E85A7-33B9-D844-BA81-63AD5FF4D1C1}" presName="node" presStyleLbl="node1" presStyleIdx="2" presStyleCnt="4">
        <dgm:presLayoutVars>
          <dgm:bulletEnabled val="1"/>
        </dgm:presLayoutVars>
      </dgm:prSet>
      <dgm:spPr/>
    </dgm:pt>
    <dgm:pt modelId="{E6B9E94E-4256-3D43-9200-452C9A6ACE8E}" type="pres">
      <dgm:prSet presAssocID="{E2AEE625-6189-0C4C-9D9B-AC176191229E}" presName="sibTrans" presStyleLbl="sibTrans2D1" presStyleIdx="2" presStyleCnt="3"/>
      <dgm:spPr/>
    </dgm:pt>
    <dgm:pt modelId="{17A42944-A93A-2A48-8022-B0F900542BCE}" type="pres">
      <dgm:prSet presAssocID="{E2AEE625-6189-0C4C-9D9B-AC176191229E}" presName="connectorText" presStyleLbl="sibTrans2D1" presStyleIdx="2" presStyleCnt="3"/>
      <dgm:spPr/>
    </dgm:pt>
    <dgm:pt modelId="{8BE3567D-41EB-904A-ADCE-658BAFBF3531}" type="pres">
      <dgm:prSet presAssocID="{28DE382E-0695-7B49-A319-3D14908BD8A3}" presName="node" presStyleLbl="node1" presStyleIdx="3" presStyleCnt="4">
        <dgm:presLayoutVars>
          <dgm:bulletEnabled val="1"/>
        </dgm:presLayoutVars>
      </dgm:prSet>
      <dgm:spPr/>
    </dgm:pt>
  </dgm:ptLst>
  <dgm:cxnLst>
    <dgm:cxn modelId="{61540F07-0B84-2B41-BA29-F8AE12C17218}" type="presOf" srcId="{5D61DBE7-67DB-C640-8710-A11930DF4B8B}" destId="{8C755F9C-20D6-B24C-9883-FBE31B8990D1}" srcOrd="0" destOrd="2" presId="urn:microsoft.com/office/officeart/2005/8/layout/process1"/>
    <dgm:cxn modelId="{C8AA1114-55C1-7B4D-9E97-4C81F37FAA83}" type="presOf" srcId="{CA0B652B-3B80-D746-9FEC-A3D6C9EB5A32}" destId="{594C447E-1A5D-734D-A968-18522582414C}" srcOrd="0" destOrd="1" presId="urn:microsoft.com/office/officeart/2005/8/layout/process1"/>
    <dgm:cxn modelId="{6447CD19-DA84-E840-A747-D6FDFBFEE296}" type="presOf" srcId="{E3EED931-A590-9949-9662-6B5E740C7013}" destId="{8BE3567D-41EB-904A-ADCE-658BAFBF3531}" srcOrd="0" destOrd="1" presId="urn:microsoft.com/office/officeart/2005/8/layout/process1"/>
    <dgm:cxn modelId="{2FA5011B-4D20-594F-B120-733371730333}" type="presOf" srcId="{C54EC63D-97E9-F346-A9D9-8EAF1BB2284F}" destId="{F7FBAD8B-964F-FF46-BBFE-0643599714E8}" srcOrd="0" destOrd="3" presId="urn:microsoft.com/office/officeart/2005/8/layout/process1"/>
    <dgm:cxn modelId="{08614E1D-68EE-3342-9AEE-63D7435BB1D5}" type="presOf" srcId="{9D6B7AB7-CE68-2F49-86E7-0883F5667F21}" destId="{594C447E-1A5D-734D-A968-18522582414C}" srcOrd="0" destOrd="2" presId="urn:microsoft.com/office/officeart/2005/8/layout/process1"/>
    <dgm:cxn modelId="{947E5B1E-5F12-3644-81B9-D6FC4E82E4F2}" type="presOf" srcId="{A69B2B55-F602-8F48-9586-37779B403B5C}" destId="{594C447E-1A5D-734D-A968-18522582414C}" srcOrd="0" destOrd="4" presId="urn:microsoft.com/office/officeart/2005/8/layout/process1"/>
    <dgm:cxn modelId="{7499992E-4EC9-9A4B-B89B-BCD111303B62}" srcId="{AB1E85A7-33B9-D844-BA81-63AD5FF4D1C1}" destId="{9D6B7AB7-CE68-2F49-86E7-0883F5667F21}" srcOrd="1" destOrd="0" parTransId="{BC0487CB-E480-524E-A166-D549C288261C}" sibTransId="{96FD71D5-FD6C-5E49-90BD-B1D222D97421}"/>
    <dgm:cxn modelId="{DF2EB32E-84ED-C646-8D27-F476273177F7}" srcId="{5A718ECB-4FFC-E646-8FDE-F6DB2FBA5A7C}" destId="{53EC14FD-D65D-2E4A-829F-080862895C2C}" srcOrd="0" destOrd="0" parTransId="{11DEBF81-00F2-5941-B7E4-BCD0CCB51F1C}" sibTransId="{732B3722-C10A-E14E-867C-99BF40B3B373}"/>
    <dgm:cxn modelId="{88BAE738-D9DE-5B44-9A42-24A1947F271E}" srcId="{AB1E85A7-33B9-D844-BA81-63AD5FF4D1C1}" destId="{CA0B652B-3B80-D746-9FEC-A3D6C9EB5A32}" srcOrd="0" destOrd="0" parTransId="{3CCEB003-0628-AB40-9B32-DC88B4780547}" sibTransId="{5CBAB1EA-7D4D-6A4D-9DC9-A3CA8ECC9EC0}"/>
    <dgm:cxn modelId="{26997739-2DB1-814E-83C4-EE834B9FEBC8}" type="presOf" srcId="{A8559ACB-2FAC-0940-81E6-3317C327D557}" destId="{612D63B2-24D5-2A4F-8A3F-8DC2BD9CE867}" srcOrd="1" destOrd="0" presId="urn:microsoft.com/office/officeart/2005/8/layout/process1"/>
    <dgm:cxn modelId="{687F2F40-7F73-D545-AAB7-2ED4C6DBAEAB}" srcId="{06CF878C-5041-2C40-98E3-C4EF11A5E569}" destId="{28DE382E-0695-7B49-A319-3D14908BD8A3}" srcOrd="3" destOrd="0" parTransId="{C60D39CA-1206-AB46-8D99-9B51A36FAE07}" sibTransId="{03D937C9-99E2-6746-925A-9386804A27F9}"/>
    <dgm:cxn modelId="{84CF1C45-3F9D-BC4C-94B1-AD332B4341F3}" type="presOf" srcId="{28DE382E-0695-7B49-A319-3D14908BD8A3}" destId="{8BE3567D-41EB-904A-ADCE-658BAFBF3531}" srcOrd="0" destOrd="0" presId="urn:microsoft.com/office/officeart/2005/8/layout/process1"/>
    <dgm:cxn modelId="{8CB80E59-D143-0A4B-8762-0B6623D80C93}" srcId="{5A718ECB-4FFC-E646-8FDE-F6DB2FBA5A7C}" destId="{42F7CE5D-6C5C-134E-ABB9-3D9E638A2769}" srcOrd="2" destOrd="0" parTransId="{5620B81D-EF72-904C-8ED3-DAF2DFE67D46}" sibTransId="{7244F68B-4BB9-4349-A00B-29CA1390AF6F}"/>
    <dgm:cxn modelId="{60A82F5B-1B9B-324B-8BB9-056D55646F87}" type="presOf" srcId="{00A8A9BF-7432-2C41-8CD9-374428F563ED}" destId="{8BE3567D-41EB-904A-ADCE-658BAFBF3531}" srcOrd="0" destOrd="2" presId="urn:microsoft.com/office/officeart/2005/8/layout/process1"/>
    <dgm:cxn modelId="{76E5F45B-43D8-934B-B6F0-04187F019F1F}" type="presOf" srcId="{AB1E85A7-33B9-D844-BA81-63AD5FF4D1C1}" destId="{594C447E-1A5D-734D-A968-18522582414C}" srcOrd="0" destOrd="0" presId="urn:microsoft.com/office/officeart/2005/8/layout/process1"/>
    <dgm:cxn modelId="{6C5F5A67-EB1C-AC41-AA55-48FF43B82985}" type="presOf" srcId="{988ED5DD-C6BF-074E-BE9C-D2138F335450}" destId="{F7FBAD8B-964F-FF46-BBFE-0643599714E8}" srcOrd="0" destOrd="2" presId="urn:microsoft.com/office/officeart/2005/8/layout/process1"/>
    <dgm:cxn modelId="{DC9B6F74-DAEC-FF42-820F-81E3C797ABFB}" srcId="{AB1E85A7-33B9-D844-BA81-63AD5FF4D1C1}" destId="{1F615F2E-C1E8-9D4F-BB9D-FBD0E9FECB40}" srcOrd="2" destOrd="0" parTransId="{37A9DF17-5243-AE49-BD1A-3F7307A543D9}" sibTransId="{7777FEB6-698D-DB4A-B7C7-6CCF74324F22}"/>
    <dgm:cxn modelId="{E26ECE7B-07D1-0F43-9565-C866B8EE06E6}" type="presOf" srcId="{1F615F2E-C1E8-9D4F-BB9D-FBD0E9FECB40}" destId="{594C447E-1A5D-734D-A968-18522582414C}" srcOrd="0" destOrd="3" presId="urn:microsoft.com/office/officeart/2005/8/layout/process1"/>
    <dgm:cxn modelId="{4992977D-7C39-544D-AA71-70732960F517}" srcId="{06CF878C-5041-2C40-98E3-C4EF11A5E569}" destId="{ADB2E10E-3BEC-8A48-AACC-1F14A930BF7E}" srcOrd="1" destOrd="0" parTransId="{28B0F9D0-FD90-5643-8894-9F243904F3E3}" sibTransId="{E53F11A6-337D-8046-ADB9-609CB35AAFD0}"/>
    <dgm:cxn modelId="{1C6EB67D-C2E7-2A49-ABFD-8062AAAC28CD}" type="presOf" srcId="{06CF878C-5041-2C40-98E3-C4EF11A5E569}" destId="{E2DE6C36-EE51-B346-88E0-C05E292C6B9C}" srcOrd="0" destOrd="0" presId="urn:microsoft.com/office/officeart/2005/8/layout/process1"/>
    <dgm:cxn modelId="{7AC9CC7D-E676-EC49-BF9E-19B29943B6AD}" srcId="{06CF878C-5041-2C40-98E3-C4EF11A5E569}" destId="{5A718ECB-4FFC-E646-8FDE-F6DB2FBA5A7C}" srcOrd="0" destOrd="0" parTransId="{38439C04-71C3-7545-8ACA-69CD48B57EF0}" sibTransId="{A8559ACB-2FAC-0940-81E6-3317C327D557}"/>
    <dgm:cxn modelId="{8B8CD47F-BD19-654C-9ECD-570E86C34EB5}" type="presOf" srcId="{E53F11A6-337D-8046-ADB9-609CB35AAFD0}" destId="{38C37368-324B-1C48-9DAE-C75F98F7D190}" srcOrd="1" destOrd="0" presId="urn:microsoft.com/office/officeart/2005/8/layout/process1"/>
    <dgm:cxn modelId="{82422E85-AC84-C743-B6DA-F895B4EC0D80}" type="presOf" srcId="{ADB2E10E-3BEC-8A48-AACC-1F14A930BF7E}" destId="{F7FBAD8B-964F-FF46-BBFE-0643599714E8}" srcOrd="0" destOrd="0" presId="urn:microsoft.com/office/officeart/2005/8/layout/process1"/>
    <dgm:cxn modelId="{C03DB689-1CD4-6141-B00C-63411FF6193B}" type="presOf" srcId="{5A718ECB-4FFC-E646-8FDE-F6DB2FBA5A7C}" destId="{8C755F9C-20D6-B24C-9883-FBE31B8990D1}" srcOrd="0" destOrd="0" presId="urn:microsoft.com/office/officeart/2005/8/layout/process1"/>
    <dgm:cxn modelId="{C010D594-6888-8441-BD6F-46B5A1DBE518}" srcId="{ADB2E10E-3BEC-8A48-AACC-1F14A930BF7E}" destId="{988ED5DD-C6BF-074E-BE9C-D2138F335450}" srcOrd="1" destOrd="0" parTransId="{11B50ABA-1935-DD4A-BE42-C6EDD8B7AA7C}" sibTransId="{547DEB74-EEB4-3D4C-B3A9-1E4FE10DF661}"/>
    <dgm:cxn modelId="{6F6095A5-30BA-8C44-B0E6-C47ABD94875D}" srcId="{5A718ECB-4FFC-E646-8FDE-F6DB2FBA5A7C}" destId="{5D61DBE7-67DB-C640-8710-A11930DF4B8B}" srcOrd="1" destOrd="0" parTransId="{C4B4F435-199B-A44D-90FE-2F5CD2329D72}" sibTransId="{C1E1463A-3A09-044C-99BE-E2CC28E425CB}"/>
    <dgm:cxn modelId="{E91FE6B2-7575-BC41-88B2-15AABE335EA0}" srcId="{ADB2E10E-3BEC-8A48-AACC-1F14A930BF7E}" destId="{C43122EF-820A-DC4C-8D43-FDA4D88ABC7B}" srcOrd="0" destOrd="0" parTransId="{46F5B375-22A0-3240-8E20-9E10EA775F75}" sibTransId="{A0F5E9DA-6593-914D-B8CE-E45AB94AE581}"/>
    <dgm:cxn modelId="{9CE23CB3-A8C6-F649-9439-7E67590DADBE}" srcId="{ADB2E10E-3BEC-8A48-AACC-1F14A930BF7E}" destId="{C54EC63D-97E9-F346-A9D9-8EAF1BB2284F}" srcOrd="2" destOrd="0" parTransId="{614ECB0E-C599-0C48-8D1D-A3740E85A9AA}" sibTransId="{E4013FDD-B4C4-DF48-A470-1C3B50BA1386}"/>
    <dgm:cxn modelId="{D34C26B7-A3CD-B245-A3DC-F4387C3EC401}" type="presOf" srcId="{E2AEE625-6189-0C4C-9D9B-AC176191229E}" destId="{17A42944-A93A-2A48-8022-B0F900542BCE}" srcOrd="1" destOrd="0" presId="urn:microsoft.com/office/officeart/2005/8/layout/process1"/>
    <dgm:cxn modelId="{03CF55BB-DC82-2E4F-BBCB-617FF0C2D1E9}" srcId="{28DE382E-0695-7B49-A319-3D14908BD8A3}" destId="{E3EED931-A590-9949-9662-6B5E740C7013}" srcOrd="0" destOrd="0" parTransId="{370F3EFF-2ACB-1540-8B73-915F823BCC65}" sibTransId="{98D305ED-FA88-304C-8EAB-1BD21EB38C47}"/>
    <dgm:cxn modelId="{330366BD-7BA6-3246-B9DB-D61BBDF101E8}" type="presOf" srcId="{E2AEE625-6189-0C4C-9D9B-AC176191229E}" destId="{E6B9E94E-4256-3D43-9200-452C9A6ACE8E}" srcOrd="0" destOrd="0" presId="urn:microsoft.com/office/officeart/2005/8/layout/process1"/>
    <dgm:cxn modelId="{164693C3-F37E-CB47-879E-2AAAEA694DA2}" type="presOf" srcId="{53EC14FD-D65D-2E4A-829F-080862895C2C}" destId="{8C755F9C-20D6-B24C-9883-FBE31B8990D1}" srcOrd="0" destOrd="1" presId="urn:microsoft.com/office/officeart/2005/8/layout/process1"/>
    <dgm:cxn modelId="{E7D071CB-5248-AD42-AA28-32757ABA428C}" type="presOf" srcId="{E53F11A6-337D-8046-ADB9-609CB35AAFD0}" destId="{DCD07978-26BA-F243-B435-7BF7D561F4F8}" srcOrd="0" destOrd="0" presId="urn:microsoft.com/office/officeart/2005/8/layout/process1"/>
    <dgm:cxn modelId="{034E1FCF-B0A4-C94A-A634-887C74E523A6}" type="presOf" srcId="{A8559ACB-2FAC-0940-81E6-3317C327D557}" destId="{E6ABEC99-A4F6-464D-AEFC-00FE6FB46C20}" srcOrd="0" destOrd="0" presId="urn:microsoft.com/office/officeart/2005/8/layout/process1"/>
    <dgm:cxn modelId="{F4A171CF-7DAD-BA4E-9ED8-606F9F09BFC0}" srcId="{06CF878C-5041-2C40-98E3-C4EF11A5E569}" destId="{AB1E85A7-33B9-D844-BA81-63AD5FF4D1C1}" srcOrd="2" destOrd="0" parTransId="{A2AE9BD7-DA98-F745-AA67-061F783C7174}" sibTransId="{E2AEE625-6189-0C4C-9D9B-AC176191229E}"/>
    <dgm:cxn modelId="{EF3ECBDE-B858-D844-B03E-47BA217A2701}" type="presOf" srcId="{C43122EF-820A-DC4C-8D43-FDA4D88ABC7B}" destId="{F7FBAD8B-964F-FF46-BBFE-0643599714E8}" srcOrd="0" destOrd="1" presId="urn:microsoft.com/office/officeart/2005/8/layout/process1"/>
    <dgm:cxn modelId="{580C0AE2-C573-C142-88E2-00C31216B855}" type="presOf" srcId="{42F7CE5D-6C5C-134E-ABB9-3D9E638A2769}" destId="{8C755F9C-20D6-B24C-9883-FBE31B8990D1}" srcOrd="0" destOrd="3" presId="urn:microsoft.com/office/officeart/2005/8/layout/process1"/>
    <dgm:cxn modelId="{D6BE59F3-91DC-FE4D-8547-4588C714D570}" srcId="{AB1E85A7-33B9-D844-BA81-63AD5FF4D1C1}" destId="{A69B2B55-F602-8F48-9586-37779B403B5C}" srcOrd="3" destOrd="0" parTransId="{E470A266-3257-4644-9F9B-75801134334C}" sibTransId="{7030A1DF-18DF-3A48-A28F-CFF6AD0DB98A}"/>
    <dgm:cxn modelId="{91833CFB-0D95-2343-A149-9FAE2CD660DE}" srcId="{28DE382E-0695-7B49-A319-3D14908BD8A3}" destId="{00A8A9BF-7432-2C41-8CD9-374428F563ED}" srcOrd="1" destOrd="0" parTransId="{C6801A24-0C25-8C48-B1D1-B4469AC20EE4}" sibTransId="{FCB9A484-CBCB-1745-B8AF-4A3F4961E1C9}"/>
    <dgm:cxn modelId="{198984EC-A4E6-F74F-8D96-28A2284449A9}" type="presParOf" srcId="{E2DE6C36-EE51-B346-88E0-C05E292C6B9C}" destId="{8C755F9C-20D6-B24C-9883-FBE31B8990D1}" srcOrd="0" destOrd="0" presId="urn:microsoft.com/office/officeart/2005/8/layout/process1"/>
    <dgm:cxn modelId="{98477E59-86F1-1C46-B969-0EE45D0D134D}" type="presParOf" srcId="{E2DE6C36-EE51-B346-88E0-C05E292C6B9C}" destId="{E6ABEC99-A4F6-464D-AEFC-00FE6FB46C20}" srcOrd="1" destOrd="0" presId="urn:microsoft.com/office/officeart/2005/8/layout/process1"/>
    <dgm:cxn modelId="{FB2F91DA-8790-4C44-B556-271969D94D69}" type="presParOf" srcId="{E6ABEC99-A4F6-464D-AEFC-00FE6FB46C20}" destId="{612D63B2-24D5-2A4F-8A3F-8DC2BD9CE867}" srcOrd="0" destOrd="0" presId="urn:microsoft.com/office/officeart/2005/8/layout/process1"/>
    <dgm:cxn modelId="{2F8F5F5E-FA88-3C4B-832D-DC099DDB1356}" type="presParOf" srcId="{E2DE6C36-EE51-B346-88E0-C05E292C6B9C}" destId="{F7FBAD8B-964F-FF46-BBFE-0643599714E8}" srcOrd="2" destOrd="0" presId="urn:microsoft.com/office/officeart/2005/8/layout/process1"/>
    <dgm:cxn modelId="{6D6D5ECC-A414-7146-AD17-C055603C577F}" type="presParOf" srcId="{E2DE6C36-EE51-B346-88E0-C05E292C6B9C}" destId="{DCD07978-26BA-F243-B435-7BF7D561F4F8}" srcOrd="3" destOrd="0" presId="urn:microsoft.com/office/officeart/2005/8/layout/process1"/>
    <dgm:cxn modelId="{BD451ECF-97FA-4948-80FE-D8BEDBB2A237}" type="presParOf" srcId="{DCD07978-26BA-F243-B435-7BF7D561F4F8}" destId="{38C37368-324B-1C48-9DAE-C75F98F7D190}" srcOrd="0" destOrd="0" presId="urn:microsoft.com/office/officeart/2005/8/layout/process1"/>
    <dgm:cxn modelId="{CDEB2170-FD2D-4541-B93B-01BFA3D7DD32}" type="presParOf" srcId="{E2DE6C36-EE51-B346-88E0-C05E292C6B9C}" destId="{594C447E-1A5D-734D-A968-18522582414C}" srcOrd="4" destOrd="0" presId="urn:microsoft.com/office/officeart/2005/8/layout/process1"/>
    <dgm:cxn modelId="{C180FBCB-D760-F446-AD65-E5EDCE66C1ED}" type="presParOf" srcId="{E2DE6C36-EE51-B346-88E0-C05E292C6B9C}" destId="{E6B9E94E-4256-3D43-9200-452C9A6ACE8E}" srcOrd="5" destOrd="0" presId="urn:microsoft.com/office/officeart/2005/8/layout/process1"/>
    <dgm:cxn modelId="{F6668546-1EB0-3348-B17C-B4FB52545FFC}" type="presParOf" srcId="{E6B9E94E-4256-3D43-9200-452C9A6ACE8E}" destId="{17A42944-A93A-2A48-8022-B0F900542BCE}" srcOrd="0" destOrd="0" presId="urn:microsoft.com/office/officeart/2005/8/layout/process1"/>
    <dgm:cxn modelId="{51BC7D0C-BE66-604B-91C3-372CE11AD225}" type="presParOf" srcId="{E2DE6C36-EE51-B346-88E0-C05E292C6B9C}" destId="{8BE3567D-41EB-904A-ADCE-658BAFBF353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55F9C-20D6-B24C-9883-FBE31B8990D1}">
      <dsp:nvSpPr>
        <dsp:cNvPr id="0" name=""/>
        <dsp:cNvSpPr/>
      </dsp:nvSpPr>
      <dsp:spPr>
        <a:xfrm>
          <a:off x="3488" y="1048637"/>
          <a:ext cx="1525263" cy="1912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Early (2003-2009)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 blocking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attach non-harmful devices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competition</a:t>
          </a:r>
        </a:p>
      </dsp:txBody>
      <dsp:txXfrm>
        <a:off x="48161" y="1093310"/>
        <a:ext cx="1435917" cy="1823191"/>
      </dsp:txXfrm>
    </dsp:sp>
    <dsp:sp modelId="{E6ABEC99-A4F6-464D-AEFC-00FE6FB46C20}">
      <dsp:nvSpPr>
        <dsp:cNvPr id="0" name=""/>
        <dsp:cNvSpPr/>
      </dsp:nvSpPr>
      <dsp:spPr>
        <a:xfrm>
          <a:off x="1681278" y="1815773"/>
          <a:ext cx="323355" cy="3782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81278" y="1891426"/>
        <a:ext cx="226349" cy="226959"/>
      </dsp:txXfrm>
    </dsp:sp>
    <dsp:sp modelId="{F7FBAD8B-964F-FF46-BBFE-0643599714E8}">
      <dsp:nvSpPr>
        <dsp:cNvPr id="0" name=""/>
        <dsp:cNvSpPr/>
      </dsp:nvSpPr>
      <dsp:spPr>
        <a:xfrm>
          <a:off x="2138857" y="1048637"/>
          <a:ext cx="1525263" cy="1912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Intermediate (2010)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 blocking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 discrimination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transparency</a:t>
          </a:r>
        </a:p>
      </dsp:txBody>
      <dsp:txXfrm>
        <a:off x="2183530" y="1093310"/>
        <a:ext cx="1435917" cy="1823191"/>
      </dsp:txXfrm>
    </dsp:sp>
    <dsp:sp modelId="{DCD07978-26BA-F243-B435-7BF7D561F4F8}">
      <dsp:nvSpPr>
        <dsp:cNvPr id="0" name=""/>
        <dsp:cNvSpPr/>
      </dsp:nvSpPr>
      <dsp:spPr>
        <a:xfrm>
          <a:off x="3816647" y="1815773"/>
          <a:ext cx="323355" cy="3782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16647" y="1891426"/>
        <a:ext cx="226349" cy="226959"/>
      </dsp:txXfrm>
    </dsp:sp>
    <dsp:sp modelId="{594C447E-1A5D-734D-A968-18522582414C}">
      <dsp:nvSpPr>
        <dsp:cNvPr id="0" name=""/>
        <dsp:cNvSpPr/>
      </dsp:nvSpPr>
      <dsp:spPr>
        <a:xfrm>
          <a:off x="4274226" y="1048637"/>
          <a:ext cx="1525263" cy="1912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Advanced (2015-)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privacy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interconnection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zero rating &amp; caps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tethering</a:t>
          </a:r>
        </a:p>
      </dsp:txBody>
      <dsp:txXfrm>
        <a:off x="4318899" y="1093310"/>
        <a:ext cx="1435917" cy="1823191"/>
      </dsp:txXfrm>
    </dsp:sp>
    <dsp:sp modelId="{E6B9E94E-4256-3D43-9200-452C9A6ACE8E}">
      <dsp:nvSpPr>
        <dsp:cNvPr id="0" name=""/>
        <dsp:cNvSpPr/>
      </dsp:nvSpPr>
      <dsp:spPr>
        <a:xfrm>
          <a:off x="5952015" y="1815773"/>
          <a:ext cx="323355" cy="3782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52015" y="1891426"/>
        <a:ext cx="226349" cy="226959"/>
      </dsp:txXfrm>
    </dsp:sp>
    <dsp:sp modelId="{8BE3567D-41EB-904A-ADCE-658BAFBF3531}">
      <dsp:nvSpPr>
        <dsp:cNvPr id="0" name=""/>
        <dsp:cNvSpPr/>
      </dsp:nvSpPr>
      <dsp:spPr>
        <a:xfrm>
          <a:off x="6409595" y="1048637"/>
          <a:ext cx="1525263" cy="1912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Reversal (2017?)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semi-voluntary?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anti-trust?</a:t>
          </a:r>
        </a:p>
      </dsp:txBody>
      <dsp:txXfrm>
        <a:off x="6454268" y="1093310"/>
        <a:ext cx="1435917" cy="182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01B2-A4DF-E949-9ACF-FC77D3EEC2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hraunfoss.fcc.gov</a:t>
            </a:r>
            <a:r>
              <a:rPr lang="en-US" dirty="0"/>
              <a:t>/</a:t>
            </a:r>
            <a:r>
              <a:rPr lang="en-US" dirty="0" err="1"/>
              <a:t>edocs_public</a:t>
            </a:r>
            <a:r>
              <a:rPr lang="en-US" dirty="0"/>
              <a:t>/</a:t>
            </a:r>
            <a:r>
              <a:rPr lang="en-US" dirty="0" err="1"/>
              <a:t>attachmatch</a:t>
            </a:r>
            <a:r>
              <a:rPr lang="en-US" dirty="0"/>
              <a:t>/DA-05-543A1.pdf</a:t>
            </a:r>
          </a:p>
          <a:p>
            <a:r>
              <a:rPr lang="en-US" dirty="0"/>
              <a:t>http://</a:t>
            </a:r>
            <a:r>
              <a:rPr lang="en-US" dirty="0" err="1"/>
              <a:t>www.zeropaid.com</a:t>
            </a:r>
            <a:r>
              <a:rPr lang="en-US" dirty="0"/>
              <a:t>/news/88573/</a:t>
            </a:r>
            <a:r>
              <a:rPr lang="en-US" dirty="0" err="1"/>
              <a:t>comcast</a:t>
            </a:r>
            <a:r>
              <a:rPr lang="en-US" dirty="0"/>
              <a:t>-prevails-in-</a:t>
            </a:r>
            <a:r>
              <a:rPr lang="en-US" dirty="0" err="1"/>
              <a:t>bittorrent</a:t>
            </a:r>
            <a:r>
              <a:rPr lang="en-US" dirty="0"/>
              <a:t>-throttling-case/</a:t>
            </a:r>
          </a:p>
          <a:p>
            <a:r>
              <a:rPr lang="en-US" dirty="0"/>
              <a:t>http://</a:t>
            </a:r>
            <a:r>
              <a:rPr lang="en-US" dirty="0" err="1"/>
              <a:t>www.practicallynetworked.com</a:t>
            </a:r>
            <a:r>
              <a:rPr lang="en-US" dirty="0"/>
              <a:t>/news/</a:t>
            </a:r>
            <a:r>
              <a:rPr lang="en-US" dirty="0" err="1"/>
              <a:t>comcast.htm</a:t>
            </a:r>
            <a:endParaRPr lang="en-US" dirty="0"/>
          </a:p>
          <a:p>
            <a:endParaRPr lang="en-US" dirty="0"/>
          </a:p>
          <a:p>
            <a:r>
              <a:rPr lang="en-US" dirty="0"/>
              <a:t>AT&amp;T 2002 terms for DSL - https://</a:t>
            </a:r>
            <a:r>
              <a:rPr lang="en-US" dirty="0" err="1"/>
              <a:t>www.wired.com</a:t>
            </a:r>
            <a:r>
              <a:rPr lang="en-US" dirty="0"/>
              <a:t>/story/how-the-fccs-net-neutrality-plan-breaks-with-50-years-of-history/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prohibited programs and equipment include, but are not limited to, mail, ftp, http, file sharing, game, newsgroup, proxy, IRC servers, multi-user interactive forums and Wi-Fi devices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Theft of Service.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Customer shall not connect the Service or any AT&amp;T Broadband Equipment to more computers, either on or outside of the Premises, than are reflected in Customer’s account with AT&amp;T Broadband. Customer acknowledges that any unauthorized receipt of the Service constitutes theft of service, which is a violation of federal law and can result in both civil and criminal penalties.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083E-B8CC-2749-A52D-902512385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17D1D-09D4-9A47-8506-7A59BBC8C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3230-EF28-C34B-B6E6-FE3CA987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A360-7162-9349-8704-A6065083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6096-67E1-564D-A91F-371B2F06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23130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0FBD-6F03-9E4C-B270-E983B8BA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79F0B-936A-A844-8684-B441E9071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E0DC3-095B-D544-812E-0CD5F321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F353-8F11-6140-B0FB-92A991F9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D35B-E731-D345-A609-832E3DA2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2955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13420-4624-F34C-8553-D5249B8EE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6A008-7844-3243-A372-8DDD29D96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4CC8-F383-B545-980A-19DDC220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09622-CE28-364B-A859-4B0EF8E9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E8F24-2FBC-D04E-BC47-972F71B7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97440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2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5A5E-DAD2-F747-85C4-6027EAAF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C544-1961-A54D-9F1E-80BCC508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D4C5-3961-0445-A5BB-19A9BDAC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9570-0A87-454A-B105-4758A4D544D6}" type="datetime1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D513-39CB-4C45-A106-E6F71355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ICNC March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C96B-1ADE-0C4C-86BC-8D082CA3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3521-C397-1449-A048-7C5E7B25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6EAB4-5F84-2F41-AD4D-058EB4337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8B0A0-23E4-2D49-8148-ADA1662F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41958-A645-CF4A-8152-80DBC652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187A-EE4D-6340-A602-2EF92304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08097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7191-D90E-8B48-A8B3-3567BFC2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A5FD-6F83-004D-B637-9449A43AA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4255A-14F2-1049-AA34-E7214F04A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518C6-FFA2-2A4B-A02E-0B4155CC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BB13-EFED-D94F-A88D-1F9D73D234AC}" type="datetime1">
              <a:rPr lang="en-US" smtClean="0"/>
              <a:t>6/5/18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C8ABC-EED0-7540-AA91-1C854824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ICNC March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7836D-E2D8-8E4F-BE42-31E4CF80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F242-5293-5742-A4D4-8DE6A749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F8AAB-AAB1-8B48-AD18-E3F04CBD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0D3C9-EF98-744B-B80F-5FF307EE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A71FC-83EE-9B4F-B6F3-AD7B2D0E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11C7C-BCC0-5A41-B3C2-B8D74D70E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BB11E-091D-1D42-96CE-7C137077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57324-7C20-EC41-BCAC-17BC3F32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C0C34-64AD-4C43-821B-5FA74CF4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82513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D208-47C2-F044-A512-9F24C1FF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3B000-6B30-4046-8C9C-60C29901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AD833-44FD-234A-B955-5DCE4DDF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2C10E-834D-BF4A-9640-C1FBE5C3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18043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C7668-5120-9F40-B684-B1DB688F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DBB3B-1765-E14F-AA1F-E5E1D3E2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33FA4-18FD-464E-8ADF-40A2F574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910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6DCE-8897-9141-A7B7-8502A7FD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D46A-D85A-6648-9F8A-D9F53F6E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94A23-CA3E-3F4F-AC8B-E3FCD418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8E0EC-6BBB-C549-B506-B91635B2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38165-C4D4-0941-BBE0-A3AEFB7F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2A5B-709F-1D4F-B6B6-4E37688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63578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BDB0-8E13-214A-8400-6C29FB49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C290F-D1DE-3445-B0AF-2314FD963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7F796-7AA5-6741-84D9-834664C4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6DA95-305D-6940-BDB1-92F1EA3B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09EB6-BD2F-D343-AB1C-48558473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34A0A-2038-9347-871F-AB96A15D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95437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C4B71-65A4-4645-BD76-F954775F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7DC6B-830F-8347-972D-896CA68E7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5E8F5-C81D-8B4B-9CEE-375937A6A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4E54-D0F3-2741-A76F-45B821516679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3B707-388D-1C45-A92D-A1C4263BE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A1E5-35D3-1D49-A435-E5519BC16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5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Network Neutrality is About Money, not Packets</a:t>
            </a:r>
            <a:br>
              <a:rPr lang="en-US" dirty="0"/>
            </a:br>
            <a:r>
              <a:rPr lang="en-US" sz="2400" dirty="0"/>
              <a:t>(Price discrimination, not packet discrimination)</a:t>
            </a:r>
            <a:endParaRPr sz="36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Henning Schulzrinne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en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SDP Workshop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May 2018</a:t>
            </a: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37A98-35ED-514E-9B7C-BDB0002F6F1D}"/>
              </a:ext>
            </a:extLst>
          </p:cNvPr>
          <p:cNvSpPr txBox="1"/>
          <p:nvPr/>
        </p:nvSpPr>
        <p:spPr>
          <a:xfrm>
            <a:off x="1143001" y="4012406"/>
            <a:ext cx="76038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material is based upon work supported by the National Science Foundation under Grant No. (CNS-1218977). Any opinions, findings, and conclusions or recommendations expressed in this material are those of the author(s) and do not necessarily reflect the views of the National Science </a:t>
            </a:r>
            <a:r>
              <a:rPr lang="en-US" sz="1050"/>
              <a:t>Foundation.</a:t>
            </a:r>
            <a:endParaRPr lang="en-US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0BD98-E7C1-0C45-8E86-560EB852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24" y="4092130"/>
            <a:ext cx="415776" cy="417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1751-0989-8942-AD7F-A604B51E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1BD9-F736-7140-A5F8-94C29AF6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Well-known: no end-to-end (</a:t>
            </a:r>
            <a:r>
              <a:rPr lang="en-US" i="1" dirty="0"/>
              <a:t>inter-provider</a:t>
            </a:r>
            <a:r>
              <a:rPr lang="en-US" dirty="0"/>
              <a:t>) QoS</a:t>
            </a:r>
          </a:p>
          <a:p>
            <a:r>
              <a:rPr lang="en-US" dirty="0"/>
              <a:t>But local QoS </a:t>
            </a:r>
            <a:r>
              <a:rPr lang="en-US" dirty="0">
                <a:sym typeface="Wingdings" pitchFamily="2" charset="2"/>
              </a:rPr>
              <a:t> “specialized services”</a:t>
            </a:r>
          </a:p>
          <a:p>
            <a:pPr lvl="1"/>
            <a:r>
              <a:rPr lang="en-US" dirty="0">
                <a:sym typeface="Wingdings" pitchFamily="2" charset="2"/>
              </a:rPr>
              <a:t>VoIP, MVPD video</a:t>
            </a:r>
          </a:p>
          <a:p>
            <a:r>
              <a:rPr lang="en-US" dirty="0">
                <a:sym typeface="Wingdings" pitchFamily="2" charset="2"/>
              </a:rPr>
              <a:t>Problem: for any reasonable service, most of the time, high-</a:t>
            </a:r>
            <a:r>
              <a:rPr lang="en-US" dirty="0" err="1">
                <a:sym typeface="Wingdings" pitchFamily="2" charset="2"/>
              </a:rPr>
              <a:t>QoS</a:t>
            </a:r>
            <a:r>
              <a:rPr lang="en-US" dirty="0">
                <a:sym typeface="Wingdings" pitchFamily="2" charset="2"/>
              </a:rPr>
              <a:t> ≡ basic-</a:t>
            </a:r>
            <a:r>
              <a:rPr lang="en-US" dirty="0" err="1">
                <a:sym typeface="Wingdings" pitchFamily="2" charset="2"/>
              </a:rPr>
              <a:t>QoS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 users will only upgrade rarely (see Paris Metro pricing)</a:t>
            </a:r>
          </a:p>
          <a:p>
            <a:r>
              <a:rPr lang="en-US" dirty="0">
                <a:sym typeface="Wingdings" pitchFamily="2" charset="2"/>
              </a:rPr>
              <a:t>No good charging mechanism:</a:t>
            </a:r>
          </a:p>
          <a:p>
            <a:pPr lvl="1"/>
            <a:r>
              <a:rPr lang="en-US" dirty="0">
                <a:sym typeface="Wingdings" pitchFamily="2" charset="2"/>
              </a:rPr>
              <a:t>carrier-provided application: advantages provider</a:t>
            </a:r>
          </a:p>
          <a:p>
            <a:pPr lvl="1"/>
            <a:r>
              <a:rPr lang="en-US" dirty="0">
                <a:sym typeface="Wingdings" pitchFamily="2" charset="2"/>
              </a:rPr>
              <a:t>negotiated individually: scaling problems for small providers or small ISPs</a:t>
            </a:r>
          </a:p>
          <a:p>
            <a:pPr lvl="1"/>
            <a:r>
              <a:rPr lang="en-US" dirty="0">
                <a:sym typeface="Wingdings" pitchFamily="2" charset="2"/>
              </a:rPr>
              <a:t>paid by third party automatically: end-to-end signaling?</a:t>
            </a:r>
          </a:p>
          <a:p>
            <a:pPr lvl="2"/>
            <a:r>
              <a:rPr lang="en-US" dirty="0">
                <a:sym typeface="Wingdings" pitchFamily="2" charset="2"/>
              </a:rPr>
              <a:t>block chain!</a:t>
            </a:r>
          </a:p>
          <a:p>
            <a:pPr lvl="1"/>
            <a:r>
              <a:rPr lang="en-US" dirty="0">
                <a:sym typeface="Wingdings" pitchFamily="2" charset="2"/>
              </a:rPr>
              <a:t>subscriber paid by bucket: plausible</a:t>
            </a:r>
          </a:p>
          <a:p>
            <a:pPr lvl="1"/>
            <a:r>
              <a:rPr lang="en-US" dirty="0">
                <a:sym typeface="Wingdings" pitchFamily="2" charset="2"/>
              </a:rPr>
              <a:t>zero cost: e.g., “get 2 Mb/s at low latency, up to 1 GB/month”  consumer choice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CA9F-3951-D14F-BE88-065E7036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04" y="3213462"/>
            <a:ext cx="1124492" cy="6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E2DF-1C80-F343-A061-A0C9238C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1: User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B328-2DD9-B748-96C7-C72D8DDF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choice as metric for reasonable carrier behavior</a:t>
            </a:r>
          </a:p>
          <a:p>
            <a:pPr lvl="1"/>
            <a:r>
              <a:rPr lang="en-US" dirty="0"/>
              <a:t>in addition to network protection against attack or abuse</a:t>
            </a:r>
          </a:p>
          <a:p>
            <a:r>
              <a:rPr lang="en-US" dirty="0"/>
              <a:t>Encapsulate no blocking, no discrimination</a:t>
            </a:r>
          </a:p>
          <a:p>
            <a:r>
              <a:rPr lang="en-US" dirty="0"/>
              <a:t>Allows QoS differentiation</a:t>
            </a:r>
          </a:p>
          <a:p>
            <a:pPr lvl="1"/>
            <a:r>
              <a:rPr lang="en-US" dirty="0"/>
              <a:t>users can designate traffic</a:t>
            </a:r>
          </a:p>
          <a:p>
            <a:pPr lvl="1"/>
            <a:r>
              <a:rPr lang="en-US" dirty="0"/>
              <a:t>requires UNI signaling mechanism </a:t>
            </a:r>
            <a:r>
              <a:rPr lang="en-US" dirty="0">
                <a:sym typeface="Wingdings" pitchFamily="2" charset="2"/>
              </a:rPr>
              <a:t> SDN simplifies</a:t>
            </a:r>
          </a:p>
          <a:p>
            <a:pPr lvl="1"/>
            <a:r>
              <a:rPr lang="en-US" dirty="0">
                <a:sym typeface="Wingdings" pitchFamily="2" charset="2"/>
              </a:rPr>
              <a:t>probably API rather than (say) RSVP</a:t>
            </a:r>
          </a:p>
          <a:p>
            <a:pPr lvl="2"/>
            <a:r>
              <a:rPr lang="en-US" dirty="0">
                <a:sym typeface="Wingdings" pitchFamily="2" charset="2"/>
              </a:rPr>
              <a:t>easy except for differential charging</a:t>
            </a:r>
          </a:p>
        </p:txBody>
      </p:sp>
    </p:spTree>
    <p:extLst>
      <p:ext uri="{BB962C8B-B14F-4D97-AF65-F5344CB8AC3E}">
        <p14:creationId xmlns:p14="http://schemas.microsoft.com/office/powerpoint/2010/main" val="34189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1F72-DD1F-BD44-B324-6A5626D0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2: Virtual Structural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8680-D1A6-2442-8088-DB508EE55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separation theoretically avoids vertical integration concerns</a:t>
            </a:r>
          </a:p>
          <a:p>
            <a:pPr lvl="1"/>
            <a:r>
              <a:rPr lang="en-US" dirty="0"/>
              <a:t>traditionally, separate layer 3 and layer ½</a:t>
            </a:r>
          </a:p>
          <a:p>
            <a:pPr lvl="1"/>
            <a:r>
              <a:rPr lang="en-US" dirty="0"/>
              <a:t>here, layer 3 vs. applications</a:t>
            </a:r>
          </a:p>
          <a:p>
            <a:r>
              <a:rPr lang="en-US" dirty="0"/>
              <a:t>But price setting is unsolved problem</a:t>
            </a:r>
          </a:p>
          <a:p>
            <a:pPr lvl="1"/>
            <a:r>
              <a:rPr lang="en-US" dirty="0"/>
              <a:t>easier for QoS than base rate (smaller $!)</a:t>
            </a:r>
          </a:p>
          <a:p>
            <a:pPr lvl="2"/>
            <a:r>
              <a:rPr lang="en-US" dirty="0"/>
              <a:t>margin squeeze problem</a:t>
            </a:r>
          </a:p>
          <a:p>
            <a:pPr lvl="1"/>
            <a:r>
              <a:rPr lang="en-US" dirty="0"/>
              <a:t>use non-vertically-integrated provider as benchmark?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4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C442-EC44-DF42-B10F-D3BBFDA5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3: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34EB-9656-6949-9953-A0F9D9AC3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performance, but price</a:t>
            </a:r>
          </a:p>
          <a:p>
            <a:pPr lvl="1"/>
            <a:r>
              <a:rPr lang="en-US" dirty="0"/>
              <a:t>see 2015 OI order</a:t>
            </a:r>
          </a:p>
          <a:p>
            <a:pPr lvl="1"/>
            <a:r>
              <a:rPr lang="en-US" dirty="0"/>
              <a:t>ISPs are only large consumer expenditure that’s non-transparent</a:t>
            </a:r>
          </a:p>
          <a:p>
            <a:pPr lvl="2"/>
            <a:r>
              <a:rPr lang="en-US" dirty="0"/>
              <a:t>and health care – but there is no Packet Insurance</a:t>
            </a:r>
          </a:p>
          <a:p>
            <a:pPr lvl="2"/>
            <a:r>
              <a:rPr lang="en-US" dirty="0"/>
              <a:t>“taxes, fees, and surcharges not included”</a:t>
            </a:r>
          </a:p>
          <a:p>
            <a:pPr lvl="2"/>
            <a:r>
              <a:rPr lang="en-US" dirty="0"/>
              <a:t>Try predicting second-year charge for </a:t>
            </a:r>
            <a:r>
              <a:rPr lang="en-US"/>
              <a:t>residential ISP</a:t>
            </a:r>
            <a:endParaRPr lang="en-US" dirty="0"/>
          </a:p>
          <a:p>
            <a:r>
              <a:rPr lang="en-US" dirty="0"/>
              <a:t>Price discrimination by obfuscation</a:t>
            </a:r>
          </a:p>
        </p:txBody>
      </p:sp>
    </p:spTree>
    <p:extLst>
      <p:ext uri="{BB962C8B-B14F-4D97-AF65-F5344CB8AC3E}">
        <p14:creationId xmlns:p14="http://schemas.microsoft.com/office/powerpoint/2010/main" val="405801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6D0F-58F3-DA4D-9564-B1476CA3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challenge: customer differentiation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7D0F-487F-B746-9A4B-A8FDB5D0E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Inconvenient for both sides of NN debate: business vs. residential users</a:t>
            </a:r>
          </a:p>
          <a:p>
            <a:pPr lvl="1"/>
            <a:r>
              <a:rPr lang="en-US" dirty="0"/>
              <a:t>with fiber, speed, quality, facilities likely similar</a:t>
            </a:r>
          </a:p>
          <a:p>
            <a:r>
              <a:rPr lang="en-US" dirty="0"/>
              <a:t>Download speed increases reaching diminishing returns</a:t>
            </a:r>
          </a:p>
          <a:p>
            <a:r>
              <a:rPr lang="en-US" dirty="0"/>
              <a:t>Volume limitations are unpopular</a:t>
            </a:r>
          </a:p>
          <a:p>
            <a:pPr lvl="1"/>
            <a:r>
              <a:rPr lang="en-US" dirty="0"/>
              <a:t>but may be sufficient to separate home ”edge computing” from residential use</a:t>
            </a:r>
          </a:p>
          <a:p>
            <a:r>
              <a:rPr lang="en-US" dirty="0"/>
              <a:t>Prediction: three tiers</a:t>
            </a:r>
          </a:p>
          <a:p>
            <a:pPr lvl="1"/>
            <a:r>
              <a:rPr lang="en-US" dirty="0"/>
              <a:t>Variable-speed mobile for price-sensitive (small) households</a:t>
            </a:r>
          </a:p>
          <a:p>
            <a:pPr lvl="1"/>
            <a:r>
              <a:rPr lang="en-US" dirty="0"/>
              <a:t>Near-flat fiber access with below-server cap</a:t>
            </a:r>
          </a:p>
          <a:p>
            <a:pPr lvl="1"/>
            <a:r>
              <a:rPr lang="en-US" dirty="0"/>
              <a:t>Business volume metered (similar to cloud services)</a:t>
            </a:r>
          </a:p>
        </p:txBody>
      </p:sp>
    </p:spTree>
    <p:extLst>
      <p:ext uri="{BB962C8B-B14F-4D97-AF65-F5344CB8AC3E}">
        <p14:creationId xmlns:p14="http://schemas.microsoft.com/office/powerpoint/2010/main" val="133554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16EC-E1D6-B64C-AF41-B3B949A8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793F-89A7-FF4F-AFBA-1BD2DDF6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NN is an economics (charging) problem, not a QoS or network management problem</a:t>
            </a:r>
          </a:p>
          <a:p>
            <a:pPr lvl="1"/>
            <a:r>
              <a:rPr lang="en-US" dirty="0"/>
              <a:t>Price discrimination, not packet discrimination</a:t>
            </a:r>
          </a:p>
          <a:p>
            <a:r>
              <a:rPr lang="en-US" dirty="0"/>
              <a:t>Made much more difficult by vertical integration and lack of competition</a:t>
            </a:r>
          </a:p>
          <a:p>
            <a:pPr lvl="1"/>
            <a:r>
              <a:rPr lang="en-US" dirty="0"/>
              <a:t>Including difficulty of using multiple services at once</a:t>
            </a:r>
          </a:p>
          <a:p>
            <a:r>
              <a:rPr lang="en-US" dirty="0"/>
              <a:t>Reach same conclusion as for voice telephony: flat rate, with $0 ICC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simplified evolution of network neutrality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8781338"/>
              </p:ext>
            </p:extLst>
          </p:nvPr>
        </p:nvGraphicFramePr>
        <p:xfrm>
          <a:off x="670560" y="833120"/>
          <a:ext cx="7938347" cy="400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930671" y="3741006"/>
            <a:ext cx="1548515" cy="7612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Section 706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80082" y="3741005"/>
            <a:ext cx="1440313" cy="7612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Authority unclear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91522" y="3741005"/>
            <a:ext cx="1402950" cy="7612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Title II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07979" y="3730766"/>
            <a:ext cx="1548516" cy="7612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Information service?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6637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be non-neutral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29F8-6100-D04F-90A2-6845D49BDAB7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47049" y="1310526"/>
            <a:ext cx="3204008" cy="8165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deep packet inspection</a:t>
            </a:r>
          </a:p>
          <a:p>
            <a:pPr algn="ctr"/>
            <a:r>
              <a:rPr lang="en-US" sz="1050" dirty="0"/>
              <a:t>block Skype</a:t>
            </a:r>
          </a:p>
          <a:p>
            <a:pPr algn="ctr"/>
            <a:r>
              <a:rPr lang="en-US" sz="1050" dirty="0"/>
              <a:t>user tracking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47049" y="2235166"/>
            <a:ext cx="3204008" cy="816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block transport protocol</a:t>
            </a:r>
          </a:p>
          <a:p>
            <a:pPr algn="ctr"/>
            <a:r>
              <a:rPr lang="en-US" sz="1050" dirty="0"/>
              <a:t>block ports</a:t>
            </a:r>
          </a:p>
          <a:p>
            <a:pPr algn="ctr"/>
            <a:r>
              <a:rPr lang="en-US" sz="1050" dirty="0"/>
              <a:t>insert RST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47049" y="3185957"/>
            <a:ext cx="3204008" cy="8165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block IP addresses</a:t>
            </a:r>
          </a:p>
          <a:p>
            <a:pPr algn="ctr"/>
            <a:r>
              <a:rPr lang="en-US" sz="1050" dirty="0"/>
              <a:t>QoS discrimination</a:t>
            </a:r>
          </a:p>
          <a:p>
            <a:pPr algn="ctr"/>
            <a:r>
              <a:rPr lang="en-US" sz="1050" dirty="0"/>
              <a:t>zero-rating</a:t>
            </a:r>
          </a:p>
          <a:p>
            <a:pPr algn="ctr"/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497070" y="1494561"/>
            <a:ext cx="8322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2571" y="2483498"/>
            <a:ext cx="7168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transport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7016" y="3510336"/>
            <a:ext cx="657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7017" y="4408715"/>
            <a:ext cx="26917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Not all practices are necessarily violations</a:t>
            </a:r>
          </a:p>
        </p:txBody>
      </p:sp>
    </p:spTree>
    <p:extLst>
      <p:ext uri="{BB962C8B-B14F-4D97-AF65-F5344CB8AC3E}">
        <p14:creationId xmlns:p14="http://schemas.microsoft.com/office/powerpoint/2010/main" val="229199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high-profile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VPN blocking (Comcast, roughly 2001) - unconfirmed</a:t>
            </a:r>
          </a:p>
          <a:p>
            <a:r>
              <a:rPr lang="en-US" dirty="0" err="1"/>
              <a:t>WiFi</a:t>
            </a:r>
            <a:r>
              <a:rPr lang="en-US" dirty="0"/>
              <a:t> blocking (AT&amp;T AUP, 2002)</a:t>
            </a:r>
          </a:p>
          <a:p>
            <a:r>
              <a:rPr lang="en-US" dirty="0"/>
              <a:t>Madison River (2005)</a:t>
            </a:r>
          </a:p>
          <a:p>
            <a:pPr lvl="1"/>
            <a:r>
              <a:rPr lang="en-US" dirty="0"/>
              <a:t>DSL provider blocked SIP ports</a:t>
            </a:r>
          </a:p>
          <a:p>
            <a:pPr lvl="1"/>
            <a:r>
              <a:rPr lang="en-US" dirty="0"/>
              <a:t>fined $15,000 by FCC</a:t>
            </a:r>
          </a:p>
          <a:p>
            <a:pPr lvl="1"/>
            <a:r>
              <a:rPr lang="en-US" dirty="0">
                <a:sym typeface="Wingdings"/>
              </a:rPr>
              <a:t>based on Section 201 “just and reasonable”</a:t>
            </a:r>
            <a:endParaRPr lang="en-US" dirty="0"/>
          </a:p>
          <a:p>
            <a:r>
              <a:rPr lang="en-US" dirty="0"/>
              <a:t>Comcast (late 2007)</a:t>
            </a:r>
          </a:p>
          <a:p>
            <a:pPr lvl="1"/>
            <a:r>
              <a:rPr lang="en-US" dirty="0"/>
              <a:t>insert TCP RST into </a:t>
            </a:r>
            <a:r>
              <a:rPr lang="en-US" dirty="0" err="1"/>
              <a:t>BitTorrent</a:t>
            </a:r>
            <a:r>
              <a:rPr lang="en-US" dirty="0"/>
              <a:t> traffic</a:t>
            </a:r>
          </a:p>
          <a:p>
            <a:pPr lvl="1"/>
            <a:r>
              <a:rPr lang="en-US" dirty="0"/>
              <a:t>later overturned on appeal in DC Circuit Court</a:t>
            </a:r>
          </a:p>
          <a:p>
            <a:r>
              <a:rPr lang="en-US" dirty="0"/>
              <a:t>RCN (2009): P2P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FaceTime on AT&amp;T</a:t>
            </a:r>
          </a:p>
          <a:p>
            <a:r>
              <a:rPr lang="en-US"/>
              <a:t>Comcast vs. Level 3 (2010, in dispute) - interconnection</a:t>
            </a:r>
          </a:p>
          <a:p>
            <a:r>
              <a:rPr lang="en-US"/>
              <a:t>Comcast, Verizon, AT&amp;T, … vs. Netflix termination (2013-2014)</a:t>
            </a:r>
          </a:p>
          <a:p>
            <a:r>
              <a:rPr lang="en-US"/>
              <a:t>Zero-rating (AT&amp;T, T-Mo, VZ, Comcast)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29F8-6100-D04F-90A2-6845D49BDA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A077-D697-294A-B564-25C7C596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Open Internet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E6D0-A3C4-B94E-848F-DDF8491C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to both fixed and mobile wireless networks</a:t>
            </a:r>
          </a:p>
          <a:p>
            <a:r>
              <a:rPr lang="en-US" dirty="0"/>
              <a:t>Transparency </a:t>
            </a:r>
            <a:r>
              <a:rPr lang="en-US" dirty="0">
                <a:sym typeface="Wingdings" pitchFamily="2" charset="2"/>
              </a:rPr>
              <a:t> Measuring Broadband America reports</a:t>
            </a:r>
          </a:p>
          <a:p>
            <a:r>
              <a:rPr lang="en-US" dirty="0">
                <a:sym typeface="Wingdings" pitchFamily="2" charset="2"/>
              </a:rPr>
              <a:t>No blocking</a:t>
            </a:r>
          </a:p>
          <a:p>
            <a:r>
              <a:rPr lang="en-US" dirty="0">
                <a:sym typeface="Wingdings" pitchFamily="2" charset="2"/>
              </a:rPr>
              <a:t>No unreasonable discrimination (“reasonable network management” exception)</a:t>
            </a:r>
          </a:p>
          <a:p>
            <a:pPr lvl="1"/>
            <a:r>
              <a:rPr lang="en-US" dirty="0">
                <a:sym typeface="Wingdings" pitchFamily="2" charset="2"/>
              </a:rPr>
              <a:t>historically, not contentious</a:t>
            </a:r>
          </a:p>
          <a:p>
            <a:r>
              <a:rPr lang="en-US" dirty="0">
                <a:sym typeface="Wingdings" pitchFamily="2" charset="2"/>
              </a:rPr>
              <a:t>Interconnection as ”area of observation”</a:t>
            </a:r>
          </a:p>
          <a:p>
            <a:r>
              <a:rPr lang="en-US" dirty="0">
                <a:sym typeface="Wingdings" pitchFamily="2" charset="2"/>
              </a:rPr>
              <a:t>General conduct rule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0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972956" y="1402625"/>
            <a:ext cx="1964669" cy="1475424"/>
          </a:xfrm>
          <a:prstGeom prst="rect">
            <a:avLst/>
          </a:prstGeom>
          <a:solidFill>
            <a:srgbClr val="92D050">
              <a:alpha val="21000"/>
            </a:srgbClr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used to be simple (ca. 1990)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44066" y="1406276"/>
            <a:ext cx="2681556" cy="1756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1651945" y="1660562"/>
            <a:ext cx="1078787" cy="12020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cable</a:t>
            </a:r>
          </a:p>
          <a:p>
            <a:pPr algn="ctr"/>
            <a:r>
              <a:rPr lang="en-US" sz="1050" dirty="0"/>
              <a:t>(CATV)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76347" y="1675973"/>
            <a:ext cx="1078787" cy="12020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satellite</a:t>
            </a:r>
          </a:p>
          <a:p>
            <a:pPr algn="ctr"/>
            <a:r>
              <a:rPr lang="en-US" sz="1050" dirty="0"/>
              <a:t>(SAT)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3007131"/>
            <a:ext cx="1078787" cy="12020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650786" y="3719497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00B0F0"/>
                </a:solidFill>
              </a:rPr>
              <a:t>LEC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3184360"/>
            <a:ext cx="1078787" cy="423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Rounded Rectangle 11"/>
          <p:cNvSpPr/>
          <p:nvPr/>
        </p:nvSpPr>
        <p:spPr>
          <a:xfrm>
            <a:off x="4798181" y="3702562"/>
            <a:ext cx="653049" cy="423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CLEC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40289" y="3284130"/>
            <a:ext cx="433268" cy="335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/>
              <a:t>RLEC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5751" y="3198449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ILEC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1945" y="1402625"/>
            <a:ext cx="574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MVPD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13" y="2982275"/>
            <a:ext cx="1440574" cy="144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136" y="1577892"/>
            <a:ext cx="1609725" cy="390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231" y="1947497"/>
            <a:ext cx="967912" cy="8469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90575" y="2585639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ISP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33126" y="1143000"/>
            <a:ext cx="0" cy="3703834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6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8134B50-620D-4140-B605-EEC066852E63}"/>
              </a:ext>
            </a:extLst>
          </p:cNvPr>
          <p:cNvSpPr/>
          <p:nvPr/>
        </p:nvSpPr>
        <p:spPr>
          <a:xfrm>
            <a:off x="2792913" y="1111706"/>
            <a:ext cx="3433716" cy="366139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44F0AF4-4505-E849-8DCE-40E2614AA211}"/>
              </a:ext>
            </a:extLst>
          </p:cNvPr>
          <p:cNvSpPr/>
          <p:nvPr/>
        </p:nvSpPr>
        <p:spPr>
          <a:xfrm>
            <a:off x="261257" y="1111705"/>
            <a:ext cx="2412274" cy="3678009"/>
          </a:xfrm>
          <a:prstGeom prst="roundRect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66A87-7B1F-C241-AF0C-DD0354E4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integration happened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F2665-EC37-444F-8CAC-933F85E2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8" y="1556285"/>
            <a:ext cx="1016000" cy="27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516A5E-3330-C84E-A7C1-1952690FC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10" y="1278126"/>
            <a:ext cx="1979386" cy="704661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A75D906-6FAF-334B-AB75-B7A37E95F518}"/>
              </a:ext>
            </a:extLst>
          </p:cNvPr>
          <p:cNvSpPr/>
          <p:nvPr/>
        </p:nvSpPr>
        <p:spPr>
          <a:xfrm>
            <a:off x="5176637" y="1095094"/>
            <a:ext cx="940526" cy="600891"/>
          </a:xfrm>
          <a:prstGeom prst="wedgeRoundRectCallout">
            <a:avLst>
              <a:gd name="adj1" fmla="val -178241"/>
              <a:gd name="adj2" fmla="val 306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406C4D8-71D9-BD40-B9B4-6928C7960825}"/>
              </a:ext>
            </a:extLst>
          </p:cNvPr>
          <p:cNvSpPr/>
          <p:nvPr/>
        </p:nvSpPr>
        <p:spPr>
          <a:xfrm>
            <a:off x="1140369" y="1972677"/>
            <a:ext cx="1341574" cy="600891"/>
          </a:xfrm>
          <a:prstGeom prst="wedgeRoundRectCallout">
            <a:avLst>
              <a:gd name="adj1" fmla="val -34664"/>
              <a:gd name="adj2" fmla="val -96920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  <a:p>
            <a:pPr algn="ctr"/>
            <a:r>
              <a:rPr lang="en-US" dirty="0"/>
              <a:t>distribution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489C3-1EBB-3441-B49D-49502D422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040" y="2144150"/>
            <a:ext cx="1180542" cy="697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0E1D6-1A0A-7447-AE72-484DBED04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805" y="2966849"/>
            <a:ext cx="1517831" cy="655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BBE124-3960-434A-8D7C-36A7A5D07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693" y="2144150"/>
            <a:ext cx="858415" cy="600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7DA46-5C5F-B942-A288-D41D3BE4A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65" y="3289262"/>
            <a:ext cx="1927878" cy="27541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31C5A-B3B0-8F47-92A4-0FCE89405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487" y="3670553"/>
            <a:ext cx="1154556" cy="64987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2830DA3-E813-BD47-8764-056465831665}"/>
              </a:ext>
            </a:extLst>
          </p:cNvPr>
          <p:cNvSpPr/>
          <p:nvPr/>
        </p:nvSpPr>
        <p:spPr>
          <a:xfrm>
            <a:off x="6363428" y="1095094"/>
            <a:ext cx="2412274" cy="367800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511097-EDB2-C144-B64D-620962FD79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8749" y="3670553"/>
            <a:ext cx="883194" cy="365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DDDF89-141D-6A40-A7F6-7E3E65305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7878" y="4102202"/>
            <a:ext cx="763563" cy="356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1BD56F-0919-744E-87A2-C7E51CB404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0967" y="1577399"/>
            <a:ext cx="1818277" cy="395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26B2BE-5037-504E-94A7-F6A3E37D6D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484" y="2433036"/>
            <a:ext cx="1440543" cy="5369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C736E1-6735-D94D-9E5F-62CB00EED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1685" y="3995491"/>
            <a:ext cx="926737" cy="3706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1BF0A0-C008-774A-BC56-BD2353EF8D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841" y="4123190"/>
            <a:ext cx="828403" cy="197239"/>
          </a:xfrm>
          <a:prstGeom prst="rect">
            <a:avLst/>
          </a:prstGeom>
        </p:spPr>
      </p:pic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D7363B3F-8672-D34E-8734-B46967E2B5D9}"/>
              </a:ext>
            </a:extLst>
          </p:cNvPr>
          <p:cNvSpPr/>
          <p:nvPr/>
        </p:nvSpPr>
        <p:spPr>
          <a:xfrm>
            <a:off x="7314482" y="3098833"/>
            <a:ext cx="1180481" cy="380857"/>
          </a:xfrm>
          <a:prstGeom prst="wedgeRoundRectCallout">
            <a:avLst>
              <a:gd name="adj1" fmla="val -65460"/>
              <a:gd name="adj2" fmla="val -127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107358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C07D-DDF5-3B42-9C3A-C214CFD9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telecom is highly concentrated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11EFF-57EC-7E4A-9029-77BCB635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05989"/>
            <a:ext cx="4269124" cy="3905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7AE7A-080C-BF41-96E7-9587851789F6}"/>
              </a:ext>
            </a:extLst>
          </p:cNvPr>
          <p:cNvSpPr txBox="1"/>
          <p:nvPr/>
        </p:nvSpPr>
        <p:spPr>
          <a:xfrm>
            <a:off x="5355771" y="4815840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Leichtman</a:t>
            </a:r>
            <a:r>
              <a:rPr lang="en-US" dirty="0"/>
              <a:t>, 1Q18</a:t>
            </a:r>
          </a:p>
        </p:txBody>
      </p:sp>
    </p:spTree>
    <p:extLst>
      <p:ext uri="{BB962C8B-B14F-4D97-AF65-F5344CB8AC3E}">
        <p14:creationId xmlns:p14="http://schemas.microsoft.com/office/powerpoint/2010/main" val="246882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42A4-0909-A94B-9720-0F5CB486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incentives for carriers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9C2B-0090-0940-829F-FE59126C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Reducing competition for vertically-integrated services</a:t>
            </a:r>
          </a:p>
          <a:p>
            <a:pPr lvl="1"/>
            <a:r>
              <a:rPr lang="en-US" dirty="0"/>
              <a:t>make competitor less attractive (quality, price)</a:t>
            </a:r>
          </a:p>
          <a:p>
            <a:pPr lvl="2"/>
            <a:r>
              <a:rPr lang="en-US" dirty="0"/>
              <a:t>e.g., only offer higher speed tiers for MVPD subscribers</a:t>
            </a:r>
          </a:p>
          <a:p>
            <a:pPr lvl="1"/>
            <a:r>
              <a:rPr lang="en-US" dirty="0"/>
              <a:t>volume discrimination (zero-rating for own content or service)</a:t>
            </a:r>
          </a:p>
          <a:p>
            <a:pPr lvl="1"/>
            <a:r>
              <a:rPr lang="en-US" dirty="0">
                <a:sym typeface="Wingdings" pitchFamily="2" charset="2"/>
              </a:rPr>
              <a:t> Madison River VoIP, Comcast RST, Netflix interconnection</a:t>
            </a:r>
            <a:endParaRPr lang="en-US" dirty="0"/>
          </a:p>
          <a:p>
            <a:r>
              <a:rPr lang="en-US" dirty="0"/>
              <a:t>Two-sided market</a:t>
            </a:r>
          </a:p>
          <a:p>
            <a:pPr lvl="1"/>
            <a:r>
              <a:rPr lang="en-US" dirty="0"/>
              <a:t>termination monopoly </a:t>
            </a:r>
            <a:r>
              <a:rPr lang="en-US" dirty="0">
                <a:sym typeface="Wingdings" pitchFamily="2" charset="2"/>
              </a:rPr>
              <a:t> no “fair” price</a:t>
            </a:r>
          </a:p>
          <a:p>
            <a:pPr lvl="2"/>
            <a:r>
              <a:rPr lang="en-US" dirty="0"/>
              <a:t>cost for incremental quality or traffic can’t be determined objectively</a:t>
            </a:r>
          </a:p>
          <a:p>
            <a:pPr lvl="2"/>
            <a:r>
              <a:rPr lang="en-US" dirty="0"/>
              <a:t>very little of the </a:t>
            </a:r>
            <a:r>
              <a:rPr lang="en-US" i="1" dirty="0"/>
              <a:t>fixed</a:t>
            </a:r>
            <a:r>
              <a:rPr lang="en-US" dirty="0"/>
              <a:t> network cost depends on volume</a:t>
            </a:r>
          </a:p>
          <a:p>
            <a:pPr lvl="1"/>
            <a:r>
              <a:rPr lang="en-US" dirty="0"/>
              <a:t>overlaps with first concern</a:t>
            </a:r>
          </a:p>
          <a:p>
            <a:pPr lvl="1"/>
            <a:r>
              <a:rPr lang="en-US" dirty="0"/>
              <a:t>third-party paid services</a:t>
            </a:r>
          </a:p>
          <a:p>
            <a:pPr lvl="1"/>
            <a:r>
              <a:rPr lang="en-US" dirty="0">
                <a:sym typeface="Wingdings" pitchFamily="2" charset="2"/>
              </a:rPr>
              <a:t> Netflix interconnection, ”intercarrier compensation”</a:t>
            </a:r>
            <a:endParaRPr lang="en-US" dirty="0"/>
          </a:p>
          <a:p>
            <a:r>
              <a:rPr lang="en-US" dirty="0"/>
              <a:t>Leveraging customer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95713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972</Words>
  <Application>Microsoft Macintosh PowerPoint</Application>
  <PresentationFormat>On-screen Show (16:9)</PresentationFormat>
  <Paragraphs>161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Wingdings</vt:lpstr>
      <vt:lpstr>Calibri Light</vt:lpstr>
      <vt:lpstr>Roboto</vt:lpstr>
      <vt:lpstr>Office Theme</vt:lpstr>
      <vt:lpstr>Network Neutrality is About Money, not Packets (Price discrimination, not packet discrimination)</vt:lpstr>
      <vt:lpstr>A simplified evolution of network neutrality</vt:lpstr>
      <vt:lpstr>How to be non-neutral</vt:lpstr>
      <vt:lpstr>Some high-profile cases</vt:lpstr>
      <vt:lpstr>2015 Open Internet rules</vt:lpstr>
      <vt:lpstr>It used to be simple (ca. 1990)</vt:lpstr>
      <vt:lpstr>Vertical integration happened</vt:lpstr>
      <vt:lpstr>Residential telecom is highly concentrated</vt:lpstr>
      <vt:lpstr>Economic incentives for carriers</vt:lpstr>
      <vt:lpstr>QoS</vt:lpstr>
      <vt:lpstr>Principle 1: User choice</vt:lpstr>
      <vt:lpstr>Principle 2: Virtual Structural Separation</vt:lpstr>
      <vt:lpstr>Principle 3: Transparency</vt:lpstr>
      <vt:lpstr>NN challenge: customer differentiation </vt:lpstr>
      <vt:lpstr>Conclusion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Neutrality is About Money, not Packets </dc:title>
  <cp:lastModifiedBy>Henning Schulzrinne</cp:lastModifiedBy>
  <cp:revision>16</cp:revision>
  <dcterms:modified xsi:type="dcterms:W3CDTF">2018-06-05T19:41:10Z</dcterms:modified>
</cp:coreProperties>
</file>