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</p:sldMasterIdLst>
  <p:notesMasterIdLst>
    <p:notesMasterId r:id="rId23"/>
  </p:notesMasterIdLst>
  <p:sldIdLst>
    <p:sldId id="256" r:id="rId2"/>
    <p:sldId id="355" r:id="rId3"/>
    <p:sldId id="308" r:id="rId4"/>
    <p:sldId id="290" r:id="rId5"/>
    <p:sldId id="459" r:id="rId6"/>
    <p:sldId id="383" r:id="rId7"/>
    <p:sldId id="419" r:id="rId8"/>
    <p:sldId id="382" r:id="rId9"/>
    <p:sldId id="831" r:id="rId10"/>
    <p:sldId id="444" r:id="rId11"/>
    <p:sldId id="357" r:id="rId12"/>
    <p:sldId id="833" r:id="rId13"/>
    <p:sldId id="834" r:id="rId14"/>
    <p:sldId id="440" r:id="rId15"/>
    <p:sldId id="454" r:id="rId16"/>
    <p:sldId id="836" r:id="rId17"/>
    <p:sldId id="835" r:id="rId18"/>
    <p:sldId id="328" r:id="rId19"/>
    <p:sldId id="441" r:id="rId20"/>
    <p:sldId id="439" r:id="rId21"/>
    <p:sldId id="832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6"/>
    <p:restoredTop sz="90281"/>
  </p:normalViewPr>
  <p:slideViewPr>
    <p:cSldViewPr snapToGrid="0" snapToObjects="1">
      <p:cViewPr varScale="1">
        <p:scale>
          <a:sx n="138" d="100"/>
          <a:sy n="138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81A29-8D10-A24B-BCD6-2698AB9050E2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B1A36C-4A9C-8C4E-8052-11AC6A96A455}">
      <dgm:prSet phldrT="[Text]"/>
      <dgm:spPr/>
      <dgm:t>
        <a:bodyPr/>
        <a:lstStyle/>
        <a:p>
          <a:r>
            <a:rPr lang="en-US" dirty="0" err="1"/>
            <a:t>IoT</a:t>
          </a:r>
          <a:endParaRPr lang="en-US" dirty="0"/>
        </a:p>
      </dgm:t>
    </dgm:pt>
    <dgm:pt modelId="{A96E2CCB-B477-9540-9178-DF935F42B3AB}" type="parTrans" cxnId="{3D504F66-44B0-4B44-A262-2E5CF1D2DB78}">
      <dgm:prSet/>
      <dgm:spPr/>
      <dgm:t>
        <a:bodyPr/>
        <a:lstStyle/>
        <a:p>
          <a:endParaRPr lang="en-US"/>
        </a:p>
      </dgm:t>
    </dgm:pt>
    <dgm:pt modelId="{991ECED5-2127-7C4C-B44D-C13B18E1904E}" type="sibTrans" cxnId="{3D504F66-44B0-4B44-A262-2E5CF1D2DB78}">
      <dgm:prSet/>
      <dgm:spPr/>
      <dgm:t>
        <a:bodyPr/>
        <a:lstStyle/>
        <a:p>
          <a:endParaRPr lang="en-US"/>
        </a:p>
      </dgm:t>
    </dgm:pt>
    <dgm:pt modelId="{B347F398-813B-0F47-BE5D-BB8EEDB67B9D}">
      <dgm:prSet phldrT="[Text]"/>
      <dgm:spPr/>
      <dgm:t>
        <a:bodyPr/>
        <a:lstStyle/>
        <a:p>
          <a:r>
            <a:rPr lang="en-US" dirty="0"/>
            <a:t>Cheap SOCs</a:t>
          </a:r>
        </a:p>
      </dgm:t>
    </dgm:pt>
    <dgm:pt modelId="{163EFBD3-02DF-414D-B1D1-B0D1C66D0B79}" type="parTrans" cxnId="{A47A8698-3B2A-5A49-A011-6466FCA22C89}">
      <dgm:prSet/>
      <dgm:spPr/>
      <dgm:t>
        <a:bodyPr/>
        <a:lstStyle/>
        <a:p>
          <a:endParaRPr lang="en-US"/>
        </a:p>
      </dgm:t>
    </dgm:pt>
    <dgm:pt modelId="{6A350C3F-EC0F-E54C-8E10-3AA181CC035F}" type="sibTrans" cxnId="{A47A8698-3B2A-5A49-A011-6466FCA22C89}">
      <dgm:prSet/>
      <dgm:spPr/>
      <dgm:t>
        <a:bodyPr/>
        <a:lstStyle/>
        <a:p>
          <a:endParaRPr lang="en-US"/>
        </a:p>
      </dgm:t>
    </dgm:pt>
    <dgm:pt modelId="{98304F84-1A22-CF41-A6A4-E7A043B42E3A}">
      <dgm:prSet phldrT="[Text]"/>
      <dgm:spPr/>
      <dgm:t>
        <a:bodyPr/>
        <a:lstStyle/>
        <a:p>
          <a:r>
            <a:rPr lang="en-US" dirty="0"/>
            <a:t>Mature Internet protocols</a:t>
          </a:r>
        </a:p>
      </dgm:t>
    </dgm:pt>
    <dgm:pt modelId="{DFAAED3A-4454-B145-8273-50A60EF6BA7B}" type="parTrans" cxnId="{84D5AFA4-2A0D-FA42-85ED-CC3B1BBCD667}">
      <dgm:prSet/>
      <dgm:spPr/>
      <dgm:t>
        <a:bodyPr/>
        <a:lstStyle/>
        <a:p>
          <a:endParaRPr lang="en-US"/>
        </a:p>
      </dgm:t>
    </dgm:pt>
    <dgm:pt modelId="{35779B1E-E9A5-114C-8941-AC8A030C3A1F}" type="sibTrans" cxnId="{84D5AFA4-2A0D-FA42-85ED-CC3B1BBCD667}">
      <dgm:prSet/>
      <dgm:spPr/>
      <dgm:t>
        <a:bodyPr/>
        <a:lstStyle/>
        <a:p>
          <a:endParaRPr lang="en-US"/>
        </a:p>
      </dgm:t>
    </dgm:pt>
    <dgm:pt modelId="{6F1A37D1-DC82-2A4D-BFC7-E1D424701291}">
      <dgm:prSet phldrT="[Text]"/>
      <dgm:spPr/>
      <dgm:t>
        <a:bodyPr/>
        <a:lstStyle/>
        <a:p>
          <a:r>
            <a:rPr lang="en-US" dirty="0"/>
            <a:t>Cellular connectivity</a:t>
          </a:r>
        </a:p>
      </dgm:t>
    </dgm:pt>
    <dgm:pt modelId="{C6A8591B-1DF2-4E4B-B430-4C4086AAC6EB}" type="parTrans" cxnId="{1E1DA048-F3B8-DF44-86B5-D599A177FE51}">
      <dgm:prSet/>
      <dgm:spPr/>
      <dgm:t>
        <a:bodyPr/>
        <a:lstStyle/>
        <a:p>
          <a:endParaRPr lang="en-US"/>
        </a:p>
      </dgm:t>
    </dgm:pt>
    <dgm:pt modelId="{AE1511E4-665E-9E4D-B25C-87DBFD69FF33}" type="sibTrans" cxnId="{1E1DA048-F3B8-DF44-86B5-D599A177FE51}">
      <dgm:prSet/>
      <dgm:spPr/>
      <dgm:t>
        <a:bodyPr/>
        <a:lstStyle/>
        <a:p>
          <a:endParaRPr lang="en-US"/>
        </a:p>
      </dgm:t>
    </dgm:pt>
    <dgm:pt modelId="{F3DE257B-E2F3-734E-BBDE-4512966C9C79}">
      <dgm:prSet phldrT="[Text]"/>
      <dgm:spPr/>
      <dgm:t>
        <a:bodyPr/>
        <a:lstStyle/>
        <a:p>
          <a:r>
            <a:rPr lang="en-US" dirty="0"/>
            <a:t>Unlicensed</a:t>
          </a:r>
        </a:p>
      </dgm:t>
    </dgm:pt>
    <dgm:pt modelId="{292A0292-54DF-0548-B2BC-724B2766E186}" type="parTrans" cxnId="{8CE6AA84-C8DC-8247-A0BF-EF68D5764483}">
      <dgm:prSet/>
      <dgm:spPr/>
      <dgm:t>
        <a:bodyPr/>
        <a:lstStyle/>
        <a:p>
          <a:endParaRPr lang="en-US"/>
        </a:p>
      </dgm:t>
    </dgm:pt>
    <dgm:pt modelId="{C60C024E-EEF8-D041-BC8B-A40E1E812175}" type="sibTrans" cxnId="{8CE6AA84-C8DC-8247-A0BF-EF68D5764483}">
      <dgm:prSet/>
      <dgm:spPr/>
      <dgm:t>
        <a:bodyPr/>
        <a:lstStyle/>
        <a:p>
          <a:endParaRPr lang="en-US"/>
        </a:p>
      </dgm:t>
    </dgm:pt>
    <dgm:pt modelId="{7C41EF6C-E58B-6D47-9C57-B73D5E18B28F}">
      <dgm:prSet phldrT="[Text]"/>
      <dgm:spPr/>
      <dgm:t>
        <a:bodyPr/>
        <a:lstStyle/>
        <a:p>
          <a:r>
            <a:rPr lang="en-US" dirty="0"/>
            <a:t>Analytics</a:t>
          </a:r>
        </a:p>
        <a:p>
          <a:r>
            <a:rPr lang="en-US" dirty="0"/>
            <a:t>(“big data”)</a:t>
          </a:r>
        </a:p>
      </dgm:t>
    </dgm:pt>
    <dgm:pt modelId="{37062F47-C32B-F04B-BF2C-04D5BD0D9B76}" type="parTrans" cxnId="{1E4A0823-7FB4-594E-9A73-9C9E85F14263}">
      <dgm:prSet/>
      <dgm:spPr/>
      <dgm:t>
        <a:bodyPr/>
        <a:lstStyle/>
        <a:p>
          <a:endParaRPr lang="en-US"/>
        </a:p>
      </dgm:t>
    </dgm:pt>
    <dgm:pt modelId="{5609AD87-02AC-2544-8EFE-43AB1D8C05A4}" type="sibTrans" cxnId="{1E4A0823-7FB4-594E-9A73-9C9E85F14263}">
      <dgm:prSet/>
      <dgm:spPr/>
      <dgm:t>
        <a:bodyPr/>
        <a:lstStyle/>
        <a:p>
          <a:endParaRPr lang="en-US"/>
        </a:p>
      </dgm:t>
    </dgm:pt>
    <dgm:pt modelId="{D4A2F65A-B0F1-4549-B5C2-DD89809EB337}">
      <dgm:prSet phldrT="[Text]"/>
      <dgm:spPr/>
      <dgm:t>
        <a:bodyPr/>
        <a:lstStyle/>
        <a:p>
          <a:r>
            <a:rPr lang="en-US" dirty="0"/>
            <a:t>Applications</a:t>
          </a:r>
        </a:p>
      </dgm:t>
    </dgm:pt>
    <dgm:pt modelId="{43E666AB-5C25-AE47-BE85-C263C22114B0}" type="parTrans" cxnId="{F8E002F0-6090-8243-AB27-90D46B9D8ACA}">
      <dgm:prSet/>
      <dgm:spPr/>
      <dgm:t>
        <a:bodyPr/>
        <a:lstStyle/>
        <a:p>
          <a:endParaRPr lang="en-US"/>
        </a:p>
      </dgm:t>
    </dgm:pt>
    <dgm:pt modelId="{74106536-17A4-7646-9C18-55AA6EDAC118}" type="sibTrans" cxnId="{F8E002F0-6090-8243-AB27-90D46B9D8ACA}">
      <dgm:prSet/>
      <dgm:spPr/>
      <dgm:t>
        <a:bodyPr/>
        <a:lstStyle/>
        <a:p>
          <a:endParaRPr lang="en-US"/>
        </a:p>
      </dgm:t>
    </dgm:pt>
    <dgm:pt modelId="{24C7F08F-354A-6F4D-9852-C37231885FA7}">
      <dgm:prSet phldrT="[Text]"/>
      <dgm:spPr/>
      <dgm:t>
        <a:bodyPr/>
        <a:lstStyle/>
        <a:p>
          <a:r>
            <a:rPr lang="en-US" dirty="0"/>
            <a:t>Cloud-hosted applications &amp; data</a:t>
          </a:r>
        </a:p>
      </dgm:t>
    </dgm:pt>
    <dgm:pt modelId="{86E9A78D-7BB7-7445-A808-29EBADAD88C7}" type="parTrans" cxnId="{707C5714-FA81-A647-9E20-8D11AA687ED2}">
      <dgm:prSet/>
      <dgm:spPr/>
      <dgm:t>
        <a:bodyPr/>
        <a:lstStyle/>
        <a:p>
          <a:endParaRPr lang="en-US"/>
        </a:p>
      </dgm:t>
    </dgm:pt>
    <dgm:pt modelId="{0D793E5F-1EE3-0041-BF5E-5A323CC398FC}" type="sibTrans" cxnId="{707C5714-FA81-A647-9E20-8D11AA687ED2}">
      <dgm:prSet/>
      <dgm:spPr/>
      <dgm:t>
        <a:bodyPr/>
        <a:lstStyle/>
        <a:p>
          <a:endParaRPr lang="en-US"/>
        </a:p>
      </dgm:t>
    </dgm:pt>
    <dgm:pt modelId="{2708D707-053E-7D48-B53C-DBA19B4B5612}" type="pres">
      <dgm:prSet presAssocID="{D3A81A29-8D10-A24B-BCD6-2698AB9050E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8DE92A-8FB7-1245-A92E-38AA39E3F846}" type="pres">
      <dgm:prSet presAssocID="{2BB1A36C-4A9C-8C4E-8052-11AC6A96A455}" presName="centerShape" presStyleLbl="node0" presStyleIdx="0" presStyleCnt="1"/>
      <dgm:spPr/>
    </dgm:pt>
    <dgm:pt modelId="{8B4F0938-A10D-DB47-96D5-5421669749AB}" type="pres">
      <dgm:prSet presAssocID="{163EFBD3-02DF-414D-B1D1-B0D1C66D0B79}" presName="parTrans" presStyleLbl="bgSibTrans2D1" presStyleIdx="0" presStyleCnt="7"/>
      <dgm:spPr/>
    </dgm:pt>
    <dgm:pt modelId="{FE3053E1-F619-A14F-86EF-427350E61983}" type="pres">
      <dgm:prSet presAssocID="{B347F398-813B-0F47-BE5D-BB8EEDB67B9D}" presName="node" presStyleLbl="node1" presStyleIdx="0" presStyleCnt="7">
        <dgm:presLayoutVars>
          <dgm:bulletEnabled val="1"/>
        </dgm:presLayoutVars>
      </dgm:prSet>
      <dgm:spPr/>
    </dgm:pt>
    <dgm:pt modelId="{48E7AFB5-FCB0-7748-AFB5-12A54FCCFC1D}" type="pres">
      <dgm:prSet presAssocID="{DFAAED3A-4454-B145-8273-50A60EF6BA7B}" presName="parTrans" presStyleLbl="bgSibTrans2D1" presStyleIdx="1" presStyleCnt="7"/>
      <dgm:spPr/>
    </dgm:pt>
    <dgm:pt modelId="{258048CB-92DE-EA4A-84EE-DC6EC1F9C1E6}" type="pres">
      <dgm:prSet presAssocID="{98304F84-1A22-CF41-A6A4-E7A043B42E3A}" presName="node" presStyleLbl="node1" presStyleIdx="1" presStyleCnt="7">
        <dgm:presLayoutVars>
          <dgm:bulletEnabled val="1"/>
        </dgm:presLayoutVars>
      </dgm:prSet>
      <dgm:spPr/>
    </dgm:pt>
    <dgm:pt modelId="{14C503A0-CB3C-5B41-8D32-3BFEAA7426E3}" type="pres">
      <dgm:prSet presAssocID="{C6A8591B-1DF2-4E4B-B430-4C4086AAC6EB}" presName="parTrans" presStyleLbl="bgSibTrans2D1" presStyleIdx="2" presStyleCnt="7"/>
      <dgm:spPr/>
    </dgm:pt>
    <dgm:pt modelId="{84F70892-2E7D-6643-8CD5-8D9BC21B323E}" type="pres">
      <dgm:prSet presAssocID="{6F1A37D1-DC82-2A4D-BFC7-E1D424701291}" presName="node" presStyleLbl="node1" presStyleIdx="2" presStyleCnt="7">
        <dgm:presLayoutVars>
          <dgm:bulletEnabled val="1"/>
        </dgm:presLayoutVars>
      </dgm:prSet>
      <dgm:spPr/>
    </dgm:pt>
    <dgm:pt modelId="{61994C97-F779-E145-9116-A172AE78C03D}" type="pres">
      <dgm:prSet presAssocID="{292A0292-54DF-0548-B2BC-724B2766E186}" presName="parTrans" presStyleLbl="bgSibTrans2D1" presStyleIdx="3" presStyleCnt="7"/>
      <dgm:spPr/>
    </dgm:pt>
    <dgm:pt modelId="{64E9BA1D-5E5B-534E-9A4B-5725A7C1812C}" type="pres">
      <dgm:prSet presAssocID="{F3DE257B-E2F3-734E-BBDE-4512966C9C79}" presName="node" presStyleLbl="node1" presStyleIdx="3" presStyleCnt="7">
        <dgm:presLayoutVars>
          <dgm:bulletEnabled val="1"/>
        </dgm:presLayoutVars>
      </dgm:prSet>
      <dgm:spPr/>
    </dgm:pt>
    <dgm:pt modelId="{DE7139E9-273A-B949-95E8-28B48BCBBB40}" type="pres">
      <dgm:prSet presAssocID="{37062F47-C32B-F04B-BF2C-04D5BD0D9B76}" presName="parTrans" presStyleLbl="bgSibTrans2D1" presStyleIdx="4" presStyleCnt="7"/>
      <dgm:spPr/>
    </dgm:pt>
    <dgm:pt modelId="{B669273F-3BFA-F543-B595-4C2B802EF082}" type="pres">
      <dgm:prSet presAssocID="{7C41EF6C-E58B-6D47-9C57-B73D5E18B28F}" presName="node" presStyleLbl="node1" presStyleIdx="4" presStyleCnt="7">
        <dgm:presLayoutVars>
          <dgm:bulletEnabled val="1"/>
        </dgm:presLayoutVars>
      </dgm:prSet>
      <dgm:spPr/>
    </dgm:pt>
    <dgm:pt modelId="{12A25FA4-DE01-B94C-84CB-86E8773AB0BD}" type="pres">
      <dgm:prSet presAssocID="{43E666AB-5C25-AE47-BE85-C263C22114B0}" presName="parTrans" presStyleLbl="bgSibTrans2D1" presStyleIdx="5" presStyleCnt="7"/>
      <dgm:spPr/>
    </dgm:pt>
    <dgm:pt modelId="{2185CD82-2D57-0448-9052-C360D29F1204}" type="pres">
      <dgm:prSet presAssocID="{D4A2F65A-B0F1-4549-B5C2-DD89809EB337}" presName="node" presStyleLbl="node1" presStyleIdx="5" presStyleCnt="7">
        <dgm:presLayoutVars>
          <dgm:bulletEnabled val="1"/>
        </dgm:presLayoutVars>
      </dgm:prSet>
      <dgm:spPr/>
    </dgm:pt>
    <dgm:pt modelId="{D514BE7C-CD32-3245-9C7F-A7269C3D351D}" type="pres">
      <dgm:prSet presAssocID="{86E9A78D-7BB7-7445-A808-29EBADAD88C7}" presName="parTrans" presStyleLbl="bgSibTrans2D1" presStyleIdx="6" presStyleCnt="7"/>
      <dgm:spPr/>
    </dgm:pt>
    <dgm:pt modelId="{AA81B48E-D7C4-834B-A918-B7D97FF75E47}" type="pres">
      <dgm:prSet presAssocID="{24C7F08F-354A-6F4D-9852-C37231885FA7}" presName="node" presStyleLbl="node1" presStyleIdx="6" presStyleCnt="7">
        <dgm:presLayoutVars>
          <dgm:bulletEnabled val="1"/>
        </dgm:presLayoutVars>
      </dgm:prSet>
      <dgm:spPr/>
    </dgm:pt>
  </dgm:ptLst>
  <dgm:cxnLst>
    <dgm:cxn modelId="{707C5714-FA81-A647-9E20-8D11AA687ED2}" srcId="{2BB1A36C-4A9C-8C4E-8052-11AC6A96A455}" destId="{24C7F08F-354A-6F4D-9852-C37231885FA7}" srcOrd="6" destOrd="0" parTransId="{86E9A78D-7BB7-7445-A808-29EBADAD88C7}" sibTransId="{0D793E5F-1EE3-0041-BF5E-5A323CC398FC}"/>
    <dgm:cxn modelId="{1E4A0823-7FB4-594E-9A73-9C9E85F14263}" srcId="{2BB1A36C-4A9C-8C4E-8052-11AC6A96A455}" destId="{7C41EF6C-E58B-6D47-9C57-B73D5E18B28F}" srcOrd="4" destOrd="0" parTransId="{37062F47-C32B-F04B-BF2C-04D5BD0D9B76}" sibTransId="{5609AD87-02AC-2544-8EFE-43AB1D8C05A4}"/>
    <dgm:cxn modelId="{6A9B2C31-EE10-8B45-A5C6-4FCBB0264C14}" type="presOf" srcId="{86E9A78D-7BB7-7445-A808-29EBADAD88C7}" destId="{D514BE7C-CD32-3245-9C7F-A7269C3D351D}" srcOrd="0" destOrd="0" presId="urn:microsoft.com/office/officeart/2005/8/layout/radial4"/>
    <dgm:cxn modelId="{D954B132-319A-C24F-9C26-2E78C3688DAA}" type="presOf" srcId="{37062F47-C32B-F04B-BF2C-04D5BD0D9B76}" destId="{DE7139E9-273A-B949-95E8-28B48BCBBB40}" srcOrd="0" destOrd="0" presId="urn:microsoft.com/office/officeart/2005/8/layout/radial4"/>
    <dgm:cxn modelId="{D78D613C-9BFB-574F-AF2E-9D82A3D4F210}" type="presOf" srcId="{C6A8591B-1DF2-4E4B-B430-4C4086AAC6EB}" destId="{14C503A0-CB3C-5B41-8D32-3BFEAA7426E3}" srcOrd="0" destOrd="0" presId="urn:microsoft.com/office/officeart/2005/8/layout/radial4"/>
    <dgm:cxn modelId="{1E1DA048-F3B8-DF44-86B5-D599A177FE51}" srcId="{2BB1A36C-4A9C-8C4E-8052-11AC6A96A455}" destId="{6F1A37D1-DC82-2A4D-BFC7-E1D424701291}" srcOrd="2" destOrd="0" parTransId="{C6A8591B-1DF2-4E4B-B430-4C4086AAC6EB}" sibTransId="{AE1511E4-665E-9E4D-B25C-87DBFD69FF33}"/>
    <dgm:cxn modelId="{052CE74E-6939-964D-95D5-4FB0A3C695FA}" type="presOf" srcId="{D3A81A29-8D10-A24B-BCD6-2698AB9050E2}" destId="{2708D707-053E-7D48-B53C-DBA19B4B5612}" srcOrd="0" destOrd="0" presId="urn:microsoft.com/office/officeart/2005/8/layout/radial4"/>
    <dgm:cxn modelId="{0D92A24F-347D-1640-BE20-9CB1E040608F}" type="presOf" srcId="{D4A2F65A-B0F1-4549-B5C2-DD89809EB337}" destId="{2185CD82-2D57-0448-9052-C360D29F1204}" srcOrd="0" destOrd="0" presId="urn:microsoft.com/office/officeart/2005/8/layout/radial4"/>
    <dgm:cxn modelId="{A2A92956-1CCB-F246-8012-21A980FF7794}" type="presOf" srcId="{43E666AB-5C25-AE47-BE85-C263C22114B0}" destId="{12A25FA4-DE01-B94C-84CB-86E8773AB0BD}" srcOrd="0" destOrd="0" presId="urn:microsoft.com/office/officeart/2005/8/layout/radial4"/>
    <dgm:cxn modelId="{66A4885E-F61E-FB48-A5C3-D9C74DA506ED}" type="presOf" srcId="{6F1A37D1-DC82-2A4D-BFC7-E1D424701291}" destId="{84F70892-2E7D-6643-8CD5-8D9BC21B323E}" srcOrd="0" destOrd="0" presId="urn:microsoft.com/office/officeart/2005/8/layout/radial4"/>
    <dgm:cxn modelId="{3D504F66-44B0-4B44-A262-2E5CF1D2DB78}" srcId="{D3A81A29-8D10-A24B-BCD6-2698AB9050E2}" destId="{2BB1A36C-4A9C-8C4E-8052-11AC6A96A455}" srcOrd="0" destOrd="0" parTransId="{A96E2CCB-B477-9540-9178-DF935F42B3AB}" sibTransId="{991ECED5-2127-7C4C-B44D-C13B18E1904E}"/>
    <dgm:cxn modelId="{22C18B82-0F8D-7741-9243-82B1851E0A8D}" type="presOf" srcId="{DFAAED3A-4454-B145-8273-50A60EF6BA7B}" destId="{48E7AFB5-FCB0-7748-AFB5-12A54FCCFC1D}" srcOrd="0" destOrd="0" presId="urn:microsoft.com/office/officeart/2005/8/layout/radial4"/>
    <dgm:cxn modelId="{8CE6AA84-C8DC-8247-A0BF-EF68D5764483}" srcId="{2BB1A36C-4A9C-8C4E-8052-11AC6A96A455}" destId="{F3DE257B-E2F3-734E-BBDE-4512966C9C79}" srcOrd="3" destOrd="0" parTransId="{292A0292-54DF-0548-B2BC-724B2766E186}" sibTransId="{C60C024E-EEF8-D041-BC8B-A40E1E812175}"/>
    <dgm:cxn modelId="{A47A8698-3B2A-5A49-A011-6466FCA22C89}" srcId="{2BB1A36C-4A9C-8C4E-8052-11AC6A96A455}" destId="{B347F398-813B-0F47-BE5D-BB8EEDB67B9D}" srcOrd="0" destOrd="0" parTransId="{163EFBD3-02DF-414D-B1D1-B0D1C66D0B79}" sibTransId="{6A350C3F-EC0F-E54C-8E10-3AA181CC035F}"/>
    <dgm:cxn modelId="{CF89489D-EF96-3142-923C-0DE5AD43EACE}" type="presOf" srcId="{98304F84-1A22-CF41-A6A4-E7A043B42E3A}" destId="{258048CB-92DE-EA4A-84EE-DC6EC1F9C1E6}" srcOrd="0" destOrd="0" presId="urn:microsoft.com/office/officeart/2005/8/layout/radial4"/>
    <dgm:cxn modelId="{0EA4989F-BB16-184C-AD87-1452F6D12B09}" type="presOf" srcId="{292A0292-54DF-0548-B2BC-724B2766E186}" destId="{61994C97-F779-E145-9116-A172AE78C03D}" srcOrd="0" destOrd="0" presId="urn:microsoft.com/office/officeart/2005/8/layout/radial4"/>
    <dgm:cxn modelId="{84D5AFA4-2A0D-FA42-85ED-CC3B1BBCD667}" srcId="{2BB1A36C-4A9C-8C4E-8052-11AC6A96A455}" destId="{98304F84-1A22-CF41-A6A4-E7A043B42E3A}" srcOrd="1" destOrd="0" parTransId="{DFAAED3A-4454-B145-8273-50A60EF6BA7B}" sibTransId="{35779B1E-E9A5-114C-8941-AC8A030C3A1F}"/>
    <dgm:cxn modelId="{1E59BDB0-8162-E948-8C2C-39BD3DBD8AC8}" type="presOf" srcId="{7C41EF6C-E58B-6D47-9C57-B73D5E18B28F}" destId="{B669273F-3BFA-F543-B595-4C2B802EF082}" srcOrd="0" destOrd="0" presId="urn:microsoft.com/office/officeart/2005/8/layout/radial4"/>
    <dgm:cxn modelId="{5937F2C1-C31C-4A4C-942A-6014E65F6852}" type="presOf" srcId="{24C7F08F-354A-6F4D-9852-C37231885FA7}" destId="{AA81B48E-D7C4-834B-A918-B7D97FF75E47}" srcOrd="0" destOrd="0" presId="urn:microsoft.com/office/officeart/2005/8/layout/radial4"/>
    <dgm:cxn modelId="{9BA015C6-AACF-064E-9EFC-56B67B9F2F86}" type="presOf" srcId="{F3DE257B-E2F3-734E-BBDE-4512966C9C79}" destId="{64E9BA1D-5E5B-534E-9A4B-5725A7C1812C}" srcOrd="0" destOrd="0" presId="urn:microsoft.com/office/officeart/2005/8/layout/radial4"/>
    <dgm:cxn modelId="{A785C0D2-1EBE-9A4C-8726-D946C300FA2D}" type="presOf" srcId="{B347F398-813B-0F47-BE5D-BB8EEDB67B9D}" destId="{FE3053E1-F619-A14F-86EF-427350E61983}" srcOrd="0" destOrd="0" presId="urn:microsoft.com/office/officeart/2005/8/layout/radial4"/>
    <dgm:cxn modelId="{F8E002F0-6090-8243-AB27-90D46B9D8ACA}" srcId="{2BB1A36C-4A9C-8C4E-8052-11AC6A96A455}" destId="{D4A2F65A-B0F1-4549-B5C2-DD89809EB337}" srcOrd="5" destOrd="0" parTransId="{43E666AB-5C25-AE47-BE85-C263C22114B0}" sibTransId="{74106536-17A4-7646-9C18-55AA6EDAC118}"/>
    <dgm:cxn modelId="{910712F6-7C78-6949-A7FA-A68359A7B2A1}" type="presOf" srcId="{2BB1A36C-4A9C-8C4E-8052-11AC6A96A455}" destId="{B48DE92A-8FB7-1245-A92E-38AA39E3F846}" srcOrd="0" destOrd="0" presId="urn:microsoft.com/office/officeart/2005/8/layout/radial4"/>
    <dgm:cxn modelId="{6BD18EFE-623C-DB4F-AC55-A97F903E619A}" type="presOf" srcId="{163EFBD3-02DF-414D-B1D1-B0D1C66D0B79}" destId="{8B4F0938-A10D-DB47-96D5-5421669749AB}" srcOrd="0" destOrd="0" presId="urn:microsoft.com/office/officeart/2005/8/layout/radial4"/>
    <dgm:cxn modelId="{04571CD6-999C-ED41-B98D-847157251180}" type="presParOf" srcId="{2708D707-053E-7D48-B53C-DBA19B4B5612}" destId="{B48DE92A-8FB7-1245-A92E-38AA39E3F846}" srcOrd="0" destOrd="0" presId="urn:microsoft.com/office/officeart/2005/8/layout/radial4"/>
    <dgm:cxn modelId="{E62ED390-C510-4E43-BEB4-FAD58116C81D}" type="presParOf" srcId="{2708D707-053E-7D48-B53C-DBA19B4B5612}" destId="{8B4F0938-A10D-DB47-96D5-5421669749AB}" srcOrd="1" destOrd="0" presId="urn:microsoft.com/office/officeart/2005/8/layout/radial4"/>
    <dgm:cxn modelId="{5D597327-D695-1745-84D1-841AB35C30DD}" type="presParOf" srcId="{2708D707-053E-7D48-B53C-DBA19B4B5612}" destId="{FE3053E1-F619-A14F-86EF-427350E61983}" srcOrd="2" destOrd="0" presId="urn:microsoft.com/office/officeart/2005/8/layout/radial4"/>
    <dgm:cxn modelId="{49ED7CD7-62D1-F146-891B-7FC5D4AACDD2}" type="presParOf" srcId="{2708D707-053E-7D48-B53C-DBA19B4B5612}" destId="{48E7AFB5-FCB0-7748-AFB5-12A54FCCFC1D}" srcOrd="3" destOrd="0" presId="urn:microsoft.com/office/officeart/2005/8/layout/radial4"/>
    <dgm:cxn modelId="{3FC8FE2C-716F-5A42-990C-C57F3368151D}" type="presParOf" srcId="{2708D707-053E-7D48-B53C-DBA19B4B5612}" destId="{258048CB-92DE-EA4A-84EE-DC6EC1F9C1E6}" srcOrd="4" destOrd="0" presId="urn:microsoft.com/office/officeart/2005/8/layout/radial4"/>
    <dgm:cxn modelId="{9E55FE21-3AEC-C545-878E-3C1B95E670A2}" type="presParOf" srcId="{2708D707-053E-7D48-B53C-DBA19B4B5612}" destId="{14C503A0-CB3C-5B41-8D32-3BFEAA7426E3}" srcOrd="5" destOrd="0" presId="urn:microsoft.com/office/officeart/2005/8/layout/radial4"/>
    <dgm:cxn modelId="{55BE1130-E3D9-9F4A-8379-CEC616EC269B}" type="presParOf" srcId="{2708D707-053E-7D48-B53C-DBA19B4B5612}" destId="{84F70892-2E7D-6643-8CD5-8D9BC21B323E}" srcOrd="6" destOrd="0" presId="urn:microsoft.com/office/officeart/2005/8/layout/radial4"/>
    <dgm:cxn modelId="{FF27F9EC-8846-874D-9FA7-CB691F57524E}" type="presParOf" srcId="{2708D707-053E-7D48-B53C-DBA19B4B5612}" destId="{61994C97-F779-E145-9116-A172AE78C03D}" srcOrd="7" destOrd="0" presId="urn:microsoft.com/office/officeart/2005/8/layout/radial4"/>
    <dgm:cxn modelId="{10B05730-52A5-5744-A38A-670C1F2CCCFD}" type="presParOf" srcId="{2708D707-053E-7D48-B53C-DBA19B4B5612}" destId="{64E9BA1D-5E5B-534E-9A4B-5725A7C1812C}" srcOrd="8" destOrd="0" presId="urn:microsoft.com/office/officeart/2005/8/layout/radial4"/>
    <dgm:cxn modelId="{077F16A6-D1B4-F541-B268-126DF3EC5676}" type="presParOf" srcId="{2708D707-053E-7D48-B53C-DBA19B4B5612}" destId="{DE7139E9-273A-B949-95E8-28B48BCBBB40}" srcOrd="9" destOrd="0" presId="urn:microsoft.com/office/officeart/2005/8/layout/radial4"/>
    <dgm:cxn modelId="{A59C718E-3996-B649-BD26-E06542970509}" type="presParOf" srcId="{2708D707-053E-7D48-B53C-DBA19B4B5612}" destId="{B669273F-3BFA-F543-B595-4C2B802EF082}" srcOrd="10" destOrd="0" presId="urn:microsoft.com/office/officeart/2005/8/layout/radial4"/>
    <dgm:cxn modelId="{E87E1FF9-A4F0-EC4A-8EB4-D27C381C110B}" type="presParOf" srcId="{2708D707-053E-7D48-B53C-DBA19B4B5612}" destId="{12A25FA4-DE01-B94C-84CB-86E8773AB0BD}" srcOrd="11" destOrd="0" presId="urn:microsoft.com/office/officeart/2005/8/layout/radial4"/>
    <dgm:cxn modelId="{5885A8AC-EE55-6D40-A441-21BF42EDF030}" type="presParOf" srcId="{2708D707-053E-7D48-B53C-DBA19B4B5612}" destId="{2185CD82-2D57-0448-9052-C360D29F1204}" srcOrd="12" destOrd="0" presId="urn:microsoft.com/office/officeart/2005/8/layout/radial4"/>
    <dgm:cxn modelId="{64DB6C18-B563-294F-92FD-4D9703C9A101}" type="presParOf" srcId="{2708D707-053E-7D48-B53C-DBA19B4B5612}" destId="{D514BE7C-CD32-3245-9C7F-A7269C3D351D}" srcOrd="13" destOrd="0" presId="urn:microsoft.com/office/officeart/2005/8/layout/radial4"/>
    <dgm:cxn modelId="{70A03B38-4D20-424C-A303-2A638A5CA09E}" type="presParOf" srcId="{2708D707-053E-7D48-B53C-DBA19B4B5612}" destId="{AA81B48E-D7C4-834B-A918-B7D97FF75E4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DE92A-8FB7-1245-A92E-38AA39E3F846}">
      <dsp:nvSpPr>
        <dsp:cNvPr id="0" name=""/>
        <dsp:cNvSpPr/>
      </dsp:nvSpPr>
      <dsp:spPr>
        <a:xfrm>
          <a:off x="2256727" y="2151118"/>
          <a:ext cx="1487295" cy="14872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 err="1"/>
            <a:t>IoT</a:t>
          </a:r>
          <a:endParaRPr lang="en-US" sz="6000" kern="1200" dirty="0"/>
        </a:p>
      </dsp:txBody>
      <dsp:txXfrm>
        <a:off x="2474536" y="2368927"/>
        <a:ext cx="1051677" cy="1051677"/>
      </dsp:txXfrm>
    </dsp:sp>
    <dsp:sp modelId="{8B4F0938-A10D-DB47-96D5-5421669749AB}">
      <dsp:nvSpPr>
        <dsp:cNvPr id="0" name=""/>
        <dsp:cNvSpPr/>
      </dsp:nvSpPr>
      <dsp:spPr>
        <a:xfrm rot="10800000">
          <a:off x="522187" y="2682826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053E1-F619-A14F-86EF-427350E61983}">
      <dsp:nvSpPr>
        <dsp:cNvPr id="0" name=""/>
        <dsp:cNvSpPr/>
      </dsp:nvSpPr>
      <dsp:spPr>
        <a:xfrm>
          <a:off x="1634" y="2478323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Cheap SOCs</a:t>
          </a:r>
        </a:p>
      </dsp:txBody>
      <dsp:txXfrm>
        <a:off x="26028" y="2502717"/>
        <a:ext cx="992318" cy="784097"/>
      </dsp:txXfrm>
    </dsp:sp>
    <dsp:sp modelId="{48E7AFB5-FCB0-7748-AFB5-12A54FCCFC1D}">
      <dsp:nvSpPr>
        <dsp:cNvPr id="0" name=""/>
        <dsp:cNvSpPr/>
      </dsp:nvSpPr>
      <dsp:spPr>
        <a:xfrm rot="12600000">
          <a:off x="744400" y="1853517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048CB-92DE-EA4A-84EE-DC6EC1F9C1E6}">
      <dsp:nvSpPr>
        <dsp:cNvPr id="0" name=""/>
        <dsp:cNvSpPr/>
      </dsp:nvSpPr>
      <dsp:spPr>
        <a:xfrm>
          <a:off x="333648" y="1239229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Mature Internet protocols</a:t>
          </a:r>
        </a:p>
      </dsp:txBody>
      <dsp:txXfrm>
        <a:off x="358042" y="1263623"/>
        <a:ext cx="992318" cy="784097"/>
      </dsp:txXfrm>
    </dsp:sp>
    <dsp:sp modelId="{14C503A0-CB3C-5B41-8D32-3BFEAA7426E3}">
      <dsp:nvSpPr>
        <dsp:cNvPr id="0" name=""/>
        <dsp:cNvSpPr/>
      </dsp:nvSpPr>
      <dsp:spPr>
        <a:xfrm rot="14400000">
          <a:off x="1351496" y="1246421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70892-2E7D-6643-8CD5-8D9BC21B323E}">
      <dsp:nvSpPr>
        <dsp:cNvPr id="0" name=""/>
        <dsp:cNvSpPr/>
      </dsp:nvSpPr>
      <dsp:spPr>
        <a:xfrm>
          <a:off x="1240728" y="332150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Cellular connectivity</a:t>
          </a:r>
        </a:p>
      </dsp:txBody>
      <dsp:txXfrm>
        <a:off x="1265122" y="356544"/>
        <a:ext cx="992318" cy="784097"/>
      </dsp:txXfrm>
    </dsp:sp>
    <dsp:sp modelId="{61994C97-F779-E145-9116-A172AE78C03D}">
      <dsp:nvSpPr>
        <dsp:cNvPr id="0" name=""/>
        <dsp:cNvSpPr/>
      </dsp:nvSpPr>
      <dsp:spPr>
        <a:xfrm rot="16200000">
          <a:off x="2180805" y="1024209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9BA1D-5E5B-534E-9A4B-5725A7C1812C}">
      <dsp:nvSpPr>
        <dsp:cNvPr id="0" name=""/>
        <dsp:cNvSpPr/>
      </dsp:nvSpPr>
      <dsp:spPr>
        <a:xfrm>
          <a:off x="2479821" y="136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Unlicensed</a:t>
          </a:r>
        </a:p>
      </dsp:txBody>
      <dsp:txXfrm>
        <a:off x="2504215" y="24530"/>
        <a:ext cx="992318" cy="784097"/>
      </dsp:txXfrm>
    </dsp:sp>
    <dsp:sp modelId="{DE7139E9-273A-B949-95E8-28B48BCBBB40}">
      <dsp:nvSpPr>
        <dsp:cNvPr id="0" name=""/>
        <dsp:cNvSpPr/>
      </dsp:nvSpPr>
      <dsp:spPr>
        <a:xfrm rot="18000000">
          <a:off x="3010113" y="1246421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9273F-3BFA-F543-B595-4C2B802EF082}">
      <dsp:nvSpPr>
        <dsp:cNvPr id="0" name=""/>
        <dsp:cNvSpPr/>
      </dsp:nvSpPr>
      <dsp:spPr>
        <a:xfrm>
          <a:off x="3718915" y="332150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Analytics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(“big data”)</a:t>
          </a:r>
        </a:p>
      </dsp:txBody>
      <dsp:txXfrm>
        <a:off x="3743309" y="356544"/>
        <a:ext cx="992318" cy="784097"/>
      </dsp:txXfrm>
    </dsp:sp>
    <dsp:sp modelId="{12A25FA4-DE01-B94C-84CB-86E8773AB0BD}">
      <dsp:nvSpPr>
        <dsp:cNvPr id="0" name=""/>
        <dsp:cNvSpPr/>
      </dsp:nvSpPr>
      <dsp:spPr>
        <a:xfrm rot="19800000">
          <a:off x="3617209" y="1853517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85CD82-2D57-0448-9052-C360D29F1204}">
      <dsp:nvSpPr>
        <dsp:cNvPr id="0" name=""/>
        <dsp:cNvSpPr/>
      </dsp:nvSpPr>
      <dsp:spPr>
        <a:xfrm>
          <a:off x="4625994" y="1239229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Applications</a:t>
          </a:r>
        </a:p>
      </dsp:txBody>
      <dsp:txXfrm>
        <a:off x="4650388" y="1263623"/>
        <a:ext cx="992318" cy="784097"/>
      </dsp:txXfrm>
    </dsp:sp>
    <dsp:sp modelId="{D514BE7C-CD32-3245-9C7F-A7269C3D351D}">
      <dsp:nvSpPr>
        <dsp:cNvPr id="0" name=""/>
        <dsp:cNvSpPr/>
      </dsp:nvSpPr>
      <dsp:spPr>
        <a:xfrm>
          <a:off x="3839422" y="2682826"/>
          <a:ext cx="1639139" cy="4238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1B48E-D7C4-834B-A918-B7D97FF75E47}">
      <dsp:nvSpPr>
        <dsp:cNvPr id="0" name=""/>
        <dsp:cNvSpPr/>
      </dsp:nvSpPr>
      <dsp:spPr>
        <a:xfrm>
          <a:off x="4958008" y="2478323"/>
          <a:ext cx="1041106" cy="832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Cloud-hosted applications &amp; data</a:t>
          </a:r>
        </a:p>
      </dsp:txBody>
      <dsp:txXfrm>
        <a:off x="4982402" y="2502717"/>
        <a:ext cx="992318" cy="784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www.cisco.com</a:t>
            </a:r>
            <a:r>
              <a:rPr lang="en-US" dirty="0"/>
              <a:t>/c/dam/</a:t>
            </a:r>
            <a:r>
              <a:rPr lang="en-US" dirty="0" err="1"/>
              <a:t>en</a:t>
            </a:r>
            <a:r>
              <a:rPr lang="en-US" dirty="0"/>
              <a:t>/us/products/collateral/se/internet-of-things/at-a-glance-c45-731471.pdf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41339-8F08-044A-9BFD-FA77AF077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http://64.27.51.222/media/overview-of-the-us-parking-</a:t>
            </a:r>
            <a:r>
              <a:rPr lang="en-US" dirty="0" err="1"/>
              <a:t>industry.aspx</a:t>
            </a:r>
            <a:r>
              <a:rPr lang="en-US" dirty="0"/>
              <a:t> parking meters</a:t>
            </a:r>
          </a:p>
          <a:p>
            <a:r>
              <a:rPr lang="en-US" dirty="0"/>
              <a:t>https://www1.eere.energy.gov/buildings/publications/pdfs/</a:t>
            </a:r>
            <a:r>
              <a:rPr lang="en-US" dirty="0" err="1"/>
              <a:t>ssl</a:t>
            </a:r>
            <a:r>
              <a:rPr lang="en-US" dirty="0"/>
              <a:t>/nlc-streetlight2013_smalley.pdf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41339-8F08-044A-9BFD-FA77AF077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Keysight 2017: https://</a:t>
            </a:r>
            <a:r>
              <a:rPr lang="en-US" dirty="0" err="1"/>
              <a:t>www.keysight.com</a:t>
            </a:r>
            <a:r>
              <a:rPr lang="en-US" dirty="0"/>
              <a:t>/upload/</a:t>
            </a:r>
            <a:r>
              <a:rPr lang="en-US" dirty="0" err="1"/>
              <a:t>cmc_upload</a:t>
            </a:r>
            <a:r>
              <a:rPr lang="en-US" dirty="0"/>
              <a:t>/All/20170612-A4-JianHuaWu-updated.pdf</a:t>
            </a:r>
          </a:p>
        </p:txBody>
      </p:sp>
    </p:spTree>
    <p:extLst>
      <p:ext uri="{BB962C8B-B14F-4D97-AF65-F5344CB8AC3E}">
        <p14:creationId xmlns:p14="http://schemas.microsoft.com/office/powerpoint/2010/main" val="1529819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0" dirty="0"/>
              <a:t>https://</a:t>
            </a:r>
            <a:r>
              <a:rPr lang="en-US" b="0" dirty="0" err="1"/>
              <a:t>www.iot-now.com</a:t>
            </a:r>
            <a:r>
              <a:rPr lang="en-US" b="0" dirty="0"/>
              <a:t>/2016/06/21/48833-cat-m1-vs-nb-iot-examining-the-real-differences/</a:t>
            </a:r>
          </a:p>
          <a:p>
            <a:pPr marL="139700" indent="0">
              <a:buNone/>
            </a:pPr>
            <a:r>
              <a:rPr lang="en-US" b="0" dirty="0"/>
              <a:t>https://</a:t>
            </a:r>
            <a:r>
              <a:rPr lang="en-US" b="0" dirty="0" err="1"/>
              <a:t>altair-semi.com</a:t>
            </a:r>
            <a:r>
              <a:rPr lang="en-US" b="0" dirty="0"/>
              <a:t>/</a:t>
            </a:r>
            <a:r>
              <a:rPr lang="en-US" b="0" dirty="0" err="1"/>
              <a:t>wp</a:t>
            </a:r>
            <a:r>
              <a:rPr lang="en-US" b="0" dirty="0"/>
              <a:t>-content/uploads/2017/02/Coverage-Analysis-of-LTE-CAT-M1-White-Paper.pdf</a:t>
            </a:r>
          </a:p>
          <a:p>
            <a:pPr marL="139700" indent="0">
              <a:buNone/>
            </a:pPr>
            <a:r>
              <a:rPr lang="en-US" b="0" dirty="0"/>
              <a:t>https://</a:t>
            </a:r>
            <a:r>
              <a:rPr lang="en-US" b="0" dirty="0" err="1"/>
              <a:t>www.keysight.com</a:t>
            </a:r>
            <a:r>
              <a:rPr lang="en-US" b="0" dirty="0"/>
              <a:t>/upload/</a:t>
            </a:r>
            <a:r>
              <a:rPr lang="en-US" b="0" dirty="0" err="1"/>
              <a:t>cmc_upload</a:t>
            </a:r>
            <a:r>
              <a:rPr lang="en-US" b="0" dirty="0"/>
              <a:t>/All/20170612-A4-JianHuaWu-updated.pdf</a:t>
            </a:r>
          </a:p>
        </p:txBody>
      </p:sp>
    </p:spTree>
    <p:extLst>
      <p:ext uri="{BB962C8B-B14F-4D97-AF65-F5344CB8AC3E}">
        <p14:creationId xmlns:p14="http://schemas.microsoft.com/office/powerpoint/2010/main" val="224482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iot.t-mobile.com</a:t>
            </a:r>
            <a:r>
              <a:rPr lang="en-US" dirty="0"/>
              <a:t>/pricing/#annual-plans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41339-8F08-044A-9BFD-FA77AF077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43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www.oneweb.world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www.iridiumnext.com</a:t>
            </a:r>
            <a:r>
              <a:rPr lang="en-US" dirty="0"/>
              <a:t>/2016/09/22/new-platform-new-possibilities/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41339-8F08-044A-9BFD-FA77AF077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26324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D9078-6110-D842-B384-EC91A620E90B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IIT RTC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231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C65-C529-D24E-81B6-1A7CD3A9BDDE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629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CB26-FDDF-EE46-A609-5503B9C14845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9744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22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723"/>
            <a:ext cx="9144000" cy="880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9055"/>
            <a:ext cx="8543636" cy="36536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768562"/>
            <a:ext cx="2057400" cy="273844"/>
          </a:xfrm>
        </p:spPr>
        <p:txBody>
          <a:bodyPr/>
          <a:lstStyle/>
          <a:p>
            <a:fld id="{F2485AB7-6CBD-A941-921F-0D8B9CA78950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IIT RTC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1036" y="4767263"/>
            <a:ext cx="2057400" cy="273844"/>
          </a:xfr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0E1-498E-3549-B968-E16541074EF1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080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170B-C5C7-2C47-9FC8-5CFADBA92AFB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723"/>
            <a:ext cx="9144000" cy="880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8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3EB-3F01-874D-9098-A3C53BA12520}" type="datetime1">
              <a:rPr lang="en-US" smtClean="0"/>
              <a:t>11/11/18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723"/>
            <a:ext cx="9144000" cy="880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5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71B6-CD57-E04C-9426-FAAAF2122ACB}" type="datetime1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243"/>
            <a:ext cx="9144000" cy="880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0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F7A3E-CA54-1B4C-84D7-8EF3F388AD0B}" type="datetime1">
              <a:rPr lang="en-US" smtClean="0"/>
              <a:t>11/11/18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910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2292-46FE-7B42-AC26-0726EDE83E32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635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8914-726C-7B44-841B-0620FE7B49A8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OI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954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0E87-ADF5-4D4C-8E33-D827A602F55A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ITEP OI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8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4.png"/><Relationship Id="rId7" Type="http://schemas.openxmlformats.org/officeDocument/2006/relationships/image" Target="../media/image37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ym typeface="Roboto"/>
              </a:rPr>
              <a:t>Making networks slower: 5G and IoT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>
                <a:sym typeface="Roboto"/>
              </a:rPr>
              <a:t>Henning Schulzrinne (Columbia University)</a:t>
            </a:r>
          </a:p>
          <a:p>
            <a:pPr lvl="0"/>
            <a:r>
              <a:rPr lang="en-US" i="1" dirty="0">
                <a:sym typeface="Roboto"/>
              </a:rPr>
              <a:t>NAE 5G Colloquium</a:t>
            </a:r>
          </a:p>
          <a:p>
            <a:pPr lvl="0"/>
            <a:r>
              <a:rPr lang="en-US" dirty="0">
                <a:sym typeface="Roboto"/>
              </a:rPr>
              <a:t>November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A3735-3271-394A-B2E3-EA77AE29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</a:t>
            </a:fld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37A98-35ED-514E-9B7C-BDB0002F6F1D}"/>
              </a:ext>
            </a:extLst>
          </p:cNvPr>
          <p:cNvSpPr txBox="1"/>
          <p:nvPr/>
        </p:nvSpPr>
        <p:spPr>
          <a:xfrm>
            <a:off x="1143001" y="4012406"/>
            <a:ext cx="76038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material is based upon work supported by the National Science Foundation under Grant No. (CNS-1218977). Any opinions, findings, and conclusions or recommendations expressed in this material are those of the author(s) and do not necessarily reflect the views of the National Science Foundation.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0BD98-E7C1-0C45-8E86-560EB852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24" y="4092130"/>
            <a:ext cx="415776" cy="4176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9CD-708A-DF43-8A18-F48BF9B3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billion devices ≠ 20 billion device 5G connections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780E3-6C37-BA49-BAE7-10A3860399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18" y="1907722"/>
            <a:ext cx="2257425" cy="150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FD914-2D89-774C-A007-D000E02E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84" y="1907722"/>
            <a:ext cx="1840613" cy="182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3E8AC-B283-9A42-A545-9AEDDB6A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07" y="1907722"/>
            <a:ext cx="3298493" cy="1752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6DC12-7A97-234B-B236-40A1E8EE6CEC}"/>
              </a:ext>
            </a:extLst>
          </p:cNvPr>
          <p:cNvSpPr txBox="1"/>
          <p:nvPr/>
        </p:nvSpPr>
        <p:spPr>
          <a:xfrm>
            <a:off x="6183007" y="3874496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hybrid connectivity: cheap +</a:t>
            </a:r>
          </a:p>
          <a:p>
            <a:pPr algn="ctr"/>
            <a:r>
              <a:rPr lang="en-US" sz="1800" dirty="0"/>
              <a:t>ubiquitous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1C6F6-8BF6-C547-83E9-7B297281418C}"/>
              </a:ext>
            </a:extLst>
          </p:cNvPr>
          <p:cNvSpPr txBox="1"/>
          <p:nvPr/>
        </p:nvSpPr>
        <p:spPr>
          <a:xfrm>
            <a:off x="3462566" y="3978370"/>
            <a:ext cx="24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managed connectivity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498FE-9A13-F143-AD5C-6CA3E919DE8C}"/>
              </a:ext>
            </a:extLst>
          </p:cNvPr>
          <p:cNvSpPr txBox="1"/>
          <p:nvPr/>
        </p:nvSpPr>
        <p:spPr>
          <a:xfrm>
            <a:off x="665545" y="397836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cheap connectivity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BE1CA4-FE6A-8247-B9C6-FBD77261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0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is not a helpful term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60220" y="1384300"/>
            <a:ext cx="5657851" cy="6731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only common thread is what doesn’t matter: absence of a human</a:t>
            </a:r>
          </a:p>
          <a:p>
            <a:r>
              <a:rPr lang="en-US" dirty="0"/>
              <a:t>Otherwise, spans every dimension of networking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Left-Right Arrow Callout 5"/>
          <p:cNvSpPr/>
          <p:nvPr/>
        </p:nvSpPr>
        <p:spPr>
          <a:xfrm>
            <a:off x="3063240" y="2038372"/>
            <a:ext cx="2578608" cy="474566"/>
          </a:xfrm>
          <a:prstGeom prst="leftRightArrowCallou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92D05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mobility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2100" y="2040062"/>
            <a:ext cx="11544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high-speed train</a:t>
            </a:r>
          </a:p>
          <a:p>
            <a:r>
              <a:rPr lang="en-US" sz="1050" dirty="0"/>
              <a:t>aeronautical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930" y="2152605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/>
              <a:t>fixed infrastructure</a:t>
            </a:r>
            <a:endParaRPr lang="en-US" sz="1050" dirty="0"/>
          </a:p>
        </p:txBody>
      </p:sp>
      <p:sp>
        <p:nvSpPr>
          <p:cNvPr id="11" name="Left-Right Arrow Callout 10"/>
          <p:cNvSpPr/>
          <p:nvPr/>
        </p:nvSpPr>
        <p:spPr>
          <a:xfrm>
            <a:off x="3063240" y="2577499"/>
            <a:ext cx="2578608" cy="501467"/>
          </a:xfrm>
          <a:prstGeom prst="leftRightArrowCallou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92D05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bandwidth</a:t>
            </a:r>
          </a:p>
        </p:txBody>
      </p:sp>
      <p:sp>
        <p:nvSpPr>
          <p:cNvPr id="12" name="Left-Right Arrow Callout 11"/>
          <p:cNvSpPr/>
          <p:nvPr/>
        </p:nvSpPr>
        <p:spPr>
          <a:xfrm>
            <a:off x="3063240" y="3140386"/>
            <a:ext cx="2578608" cy="429929"/>
          </a:xfrm>
          <a:prstGeom prst="leftRightArrowCallou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92D05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latency</a:t>
            </a:r>
          </a:p>
        </p:txBody>
      </p:sp>
      <p:sp>
        <p:nvSpPr>
          <p:cNvPr id="13" name="Left-Right Arrow Callout 12"/>
          <p:cNvSpPr/>
          <p:nvPr/>
        </p:nvSpPr>
        <p:spPr>
          <a:xfrm>
            <a:off x="3063240" y="3629428"/>
            <a:ext cx="2578608" cy="394171"/>
          </a:xfrm>
          <a:prstGeom prst="leftRightArrowCallou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92D05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geography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2101" y="2670175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4K video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2100" y="3128572"/>
            <a:ext cx="1601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10 </a:t>
            </a:r>
            <a:r>
              <a:rPr lang="en-US" sz="1050" dirty="0" err="1"/>
              <a:t>ms</a:t>
            </a:r>
            <a:r>
              <a:rPr lang="en-US" sz="1050" dirty="0"/>
              <a:t> protective relay</a:t>
            </a:r>
          </a:p>
          <a:p>
            <a:r>
              <a:rPr lang="en-US" sz="1050" dirty="0"/>
              <a:t>industrial control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52100" y="3684775"/>
            <a:ext cx="1109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remote pipeline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2319" y="2668683"/>
            <a:ext cx="10855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message/week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3739" y="3073653"/>
            <a:ext cx="6799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050" dirty="0"/>
              <a:t>minutes</a:t>
            </a:r>
          </a:p>
          <a:p>
            <a:pPr algn="just"/>
            <a:r>
              <a:rPr lang="en-US" sz="1050" dirty="0"/>
              <a:t>or hours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85330" y="3650114"/>
            <a:ext cx="11689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050"/>
              <a:t>indoors or urban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7592" y="3212430"/>
            <a:ext cx="506870" cy="253916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</a:rPr>
              <a:t>easy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73514" y="3212430"/>
            <a:ext cx="492443" cy="25391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hard </a:t>
            </a:r>
          </a:p>
        </p:txBody>
      </p:sp>
      <p:sp>
        <p:nvSpPr>
          <p:cNvPr id="22" name="Left-Right Arrow Callout 21"/>
          <p:cNvSpPr/>
          <p:nvPr/>
        </p:nvSpPr>
        <p:spPr>
          <a:xfrm>
            <a:off x="3063240" y="4085148"/>
            <a:ext cx="2578608" cy="394171"/>
          </a:xfrm>
          <a:prstGeom prst="leftRightArrowCallou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92D050"/>
              </a:gs>
              <a:gs pos="100000">
                <a:srgbClr val="FF00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cost constraints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2101" y="4048310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$1/year</a:t>
            </a:r>
          </a:p>
          <a:p>
            <a:r>
              <a:rPr lang="en-US" sz="1050" dirty="0"/>
              <a:t>$5/device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5730" y="4152713"/>
            <a:ext cx="12202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1% of $</a:t>
            </a:r>
            <a:r>
              <a:rPr lang="en-US" sz="1050"/>
              <a:t>1B bridge</a:t>
            </a:r>
          </a:p>
        </p:txBody>
      </p:sp>
    </p:spTree>
    <p:extLst>
      <p:ext uri="{BB962C8B-B14F-4D97-AF65-F5344CB8AC3E}">
        <p14:creationId xmlns:p14="http://schemas.microsoft.com/office/powerpoint/2010/main" val="155301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FC8EF-D885-E447-AAD1-AB1C8EE7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1F442-524C-3245-AF97-E0F2C543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 of IoT: Ultra-Reliable Low Latency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5416E-B82A-AC42-8C35-26C2714B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26955" y="-878445"/>
            <a:ext cx="3980875" cy="7677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8E1A3-905B-2A4B-819C-EB9B645406BB}"/>
              </a:ext>
            </a:extLst>
          </p:cNvPr>
          <p:cNvSpPr txBox="1"/>
          <p:nvPr/>
        </p:nvSpPr>
        <p:spPr>
          <a:xfrm>
            <a:off x="1" y="4933793"/>
            <a:ext cx="12057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/>
              <a:t>Rapeepat</a:t>
            </a:r>
            <a:r>
              <a:rPr lang="en-US" sz="700" dirty="0"/>
              <a:t> </a:t>
            </a:r>
            <a:r>
              <a:rPr lang="en-US" sz="700" dirty="0" err="1"/>
              <a:t>Ratasuk</a:t>
            </a:r>
            <a:r>
              <a:rPr lang="en-US" sz="700" dirty="0"/>
              <a:t>, Nokia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8F3D4-85E6-A648-8079-7C16DCF229B0}"/>
              </a:ext>
            </a:extLst>
          </p:cNvPr>
          <p:cNvSpPr txBox="1"/>
          <p:nvPr/>
        </p:nvSpPr>
        <p:spPr>
          <a:xfrm>
            <a:off x="678691" y="3583709"/>
            <a:ext cx="1305165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NB-IOT (</a:t>
            </a:r>
            <a:r>
              <a:rPr lang="en-US" dirty="0" err="1"/>
              <a:t>Rel</a:t>
            </a:r>
            <a:r>
              <a:rPr lang="en-US" dirty="0"/>
              <a:t> 13)</a:t>
            </a:r>
          </a:p>
          <a:p>
            <a:r>
              <a:rPr lang="en-US" dirty="0"/>
              <a:t>LTE CAT1</a:t>
            </a:r>
          </a:p>
        </p:txBody>
      </p:sp>
    </p:spTree>
    <p:extLst>
      <p:ext uri="{BB962C8B-B14F-4D97-AF65-F5344CB8AC3E}">
        <p14:creationId xmlns:p14="http://schemas.microsoft.com/office/powerpoint/2010/main" val="178360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C6C16-7493-CF4C-8F8E-BD83E0E1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C438BD-71EF-774D-B604-8CA660CA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URLLC use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E5D37-BE30-AE43-A5C7-BE31D40A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88787" y="-791358"/>
            <a:ext cx="3880350" cy="7400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7BDC0-8B6D-6841-A7F1-EAC57A24A624}"/>
              </a:ext>
            </a:extLst>
          </p:cNvPr>
          <p:cNvSpPr txBox="1"/>
          <p:nvPr/>
        </p:nvSpPr>
        <p:spPr>
          <a:xfrm>
            <a:off x="1" y="4933793"/>
            <a:ext cx="12057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/>
              <a:t>Rapeepat</a:t>
            </a:r>
            <a:r>
              <a:rPr lang="en-US" sz="700" dirty="0"/>
              <a:t> </a:t>
            </a:r>
            <a:r>
              <a:rPr lang="en-US" sz="700" dirty="0" err="1"/>
              <a:t>Ratasuk</a:t>
            </a:r>
            <a:r>
              <a:rPr lang="en-US" sz="700" dirty="0"/>
              <a:t>, Nokia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727CD-5C3B-5141-A9BC-188BB5FF7884}"/>
              </a:ext>
            </a:extLst>
          </p:cNvPr>
          <p:cNvSpPr txBox="1"/>
          <p:nvPr/>
        </p:nvSpPr>
        <p:spPr>
          <a:xfrm>
            <a:off x="7629236" y="2129338"/>
            <a:ext cx="1386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competing</a:t>
            </a:r>
          </a:p>
          <a:p>
            <a:r>
              <a:rPr lang="en-US" dirty="0"/>
              <a:t>with fiber</a:t>
            </a:r>
          </a:p>
          <a:p>
            <a:r>
              <a:rPr lang="en-US" dirty="0"/>
              <a:t>and proprietary</a:t>
            </a:r>
          </a:p>
          <a:p>
            <a:r>
              <a:rPr lang="en-US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358447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9B0-B80B-784A-A032-7DD25596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scale of outdoor and distributed applications?</a:t>
            </a: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F5B0BED6-907A-5747-BA7D-610D75EDA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2" t="5548" r="17094" b="-2"/>
          <a:stretch>
            <a:fillRect/>
          </a:stretch>
        </p:blipFill>
        <p:spPr bwMode="auto">
          <a:xfrm>
            <a:off x="803333" y="1421438"/>
            <a:ext cx="1101328" cy="10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EFED72-5D3B-144D-82EF-BD887B72E464}"/>
              </a:ext>
            </a:extLst>
          </p:cNvPr>
          <p:cNvSpPr txBox="1"/>
          <p:nvPr/>
        </p:nvSpPr>
        <p:spPr>
          <a:xfrm>
            <a:off x="1904660" y="1641062"/>
            <a:ext cx="2558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one per household or business (e.g., 136M housing units in US)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412967C-2399-C54F-9EDC-013967562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15" y="2478624"/>
            <a:ext cx="827314" cy="115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2BEC4-D9C6-5A42-9806-233098B05220}"/>
              </a:ext>
            </a:extLst>
          </p:cNvPr>
          <p:cNvSpPr txBox="1"/>
          <p:nvPr/>
        </p:nvSpPr>
        <p:spPr>
          <a:xfrm>
            <a:off x="1904660" y="2676304"/>
            <a:ext cx="198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31,100 in US</a:t>
            </a:r>
          </a:p>
          <a:p>
            <a:r>
              <a:rPr lang="en-US" sz="1500" dirty="0"/>
              <a:t>but often connected to city fiber network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9AB52E29-E76C-7842-95B3-28CC2935D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14" y="3820130"/>
            <a:ext cx="827314" cy="9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1DEBDC-5E9D-8F45-B2D1-663DDCEA1F81}"/>
              </a:ext>
            </a:extLst>
          </p:cNvPr>
          <p:cNvSpPr txBox="1"/>
          <p:nvPr/>
        </p:nvSpPr>
        <p:spPr>
          <a:xfrm>
            <a:off x="1956161" y="391810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 million (US)</a:t>
            </a:r>
          </a:p>
          <a:p>
            <a:r>
              <a:rPr lang="en-US" sz="1800" dirty="0"/>
              <a:t>62,000 in NYC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4204114-58BB-D941-BA0A-4B6CC2A7B5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157" y="3820130"/>
            <a:ext cx="571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9E2EB5-65D9-6642-ADD1-8A6B6282430B}"/>
              </a:ext>
            </a:extLst>
          </p:cNvPr>
          <p:cNvSpPr txBox="1"/>
          <p:nvPr/>
        </p:nvSpPr>
        <p:spPr>
          <a:xfrm>
            <a:off x="5591990" y="3798631"/>
            <a:ext cx="21980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26.5M (44M) in US</a:t>
            </a:r>
          </a:p>
          <a:p>
            <a:r>
              <a:rPr lang="en-US" sz="1050" dirty="0"/>
              <a:t>$2B energy cost / year</a:t>
            </a:r>
          </a:p>
          <a:p>
            <a:r>
              <a:rPr lang="en-US" sz="1050" dirty="0"/>
              <a:t>Boston: 64k street lights</a:t>
            </a:r>
          </a:p>
          <a:p>
            <a:r>
              <a:rPr lang="en-US" sz="1050" dirty="0"/>
              <a:t>but: often connected to fiber (5G!)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BB7284E-E3B5-5E49-A37A-D53C32131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432" y="2347566"/>
            <a:ext cx="13144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9ADDFB-3CEB-694A-8B1A-26C9F243F5E9}"/>
              </a:ext>
            </a:extLst>
          </p:cNvPr>
          <p:cNvSpPr txBox="1"/>
          <p:nvPr/>
        </p:nvSpPr>
        <p:spPr>
          <a:xfrm>
            <a:off x="6097414" y="298368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268.8M (US) cars, trucks,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573C43-C357-9940-82A0-333472DA4F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468" y="3057178"/>
            <a:ext cx="908856" cy="48290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C51370E-DECC-9F41-A1C7-941854F7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1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88083-BDD9-0542-BBBC-CB3E6927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435428"/>
            <a:ext cx="8566114" cy="41723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010C7-23D8-9144-8DD0-E3389203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90929-C9C2-994F-8E80-D3A7D2E2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BB09C-F87B-D045-B39D-4E533495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Trading bandwidth – coverage - cost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106AD-7447-CA4B-8BA7-361734B42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883364"/>
            <a:ext cx="6728114" cy="40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5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BDD25-E290-9543-98C6-411A379D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C56C83-C96F-CC4F-BEF2-145FAA32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narrowband IoT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11FC704-58A6-D54F-AF83-E4924004C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276205"/>
              </p:ext>
            </p:extLst>
          </p:nvPr>
        </p:nvGraphicFramePr>
        <p:xfrm>
          <a:off x="288058" y="1250950"/>
          <a:ext cx="7923070" cy="364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1">
                  <a:extLst>
                    <a:ext uri="{9D8B030D-6E8A-4147-A177-3AD203B41FA5}">
                      <a16:colId xmlns:a16="http://schemas.microsoft.com/office/drawing/2014/main" val="3269273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9316488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2697430095"/>
                    </a:ext>
                  </a:extLst>
                </a:gridCol>
                <a:gridCol w="1542473">
                  <a:extLst>
                    <a:ext uri="{9D8B030D-6E8A-4147-A177-3AD203B41FA5}">
                      <a16:colId xmlns:a16="http://schemas.microsoft.com/office/drawing/2014/main" val="1576734609"/>
                    </a:ext>
                  </a:extLst>
                </a:gridCol>
                <a:gridCol w="3066473">
                  <a:extLst>
                    <a:ext uri="{9D8B030D-6E8A-4147-A177-3AD203B41FA5}">
                      <a16:colId xmlns:a16="http://schemas.microsoft.com/office/drawing/2014/main" val="1250633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LTE Cat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LTE Cat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LTE Cat M1 (</a:t>
                      </a:r>
                      <a:r>
                        <a:rPr lang="en-US" dirty="0" err="1"/>
                        <a:t>eMTC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LTE Cat NB1</a:t>
                      </a:r>
                    </a:p>
                    <a:p>
                      <a:r>
                        <a:rPr lang="en-US" dirty="0"/>
                        <a:t>(NB-IoT)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60174"/>
                  </a:ext>
                </a:extLst>
              </a:tr>
              <a:tr h="148821">
                <a:tc>
                  <a:txBody>
                    <a:bodyPr/>
                    <a:lstStyle/>
                    <a:p>
                      <a:r>
                        <a:rPr lang="en-US" dirty="0"/>
                        <a:t>3GPP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15681"/>
                  </a:ext>
                </a:extLst>
              </a:tr>
              <a:tr h="147435">
                <a:tc>
                  <a:txBody>
                    <a:bodyPr/>
                    <a:lstStyle/>
                    <a:p>
                      <a:r>
                        <a:rPr lang="en-US" dirty="0"/>
                        <a:t>Mobility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idle mode reselection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737487"/>
                  </a:ext>
                </a:extLst>
              </a:tr>
              <a:tr h="147435">
                <a:tc>
                  <a:txBody>
                    <a:bodyPr/>
                    <a:lstStyle/>
                    <a:p>
                      <a:r>
                        <a:rPr lang="en-US" dirty="0"/>
                        <a:t>DL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kb/s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520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UL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375 kb/s (HD)</a:t>
                      </a:r>
                    </a:p>
                    <a:p>
                      <a:r>
                        <a:rPr lang="en-US" dirty="0"/>
                        <a:t>1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kb/s </a:t>
                      </a:r>
                      <a:r>
                        <a:rPr lang="en-US" sz="1200" dirty="0"/>
                        <a:t>(multi tone)</a:t>
                      </a:r>
                      <a:endParaRPr lang="en-US" dirty="0"/>
                    </a:p>
                    <a:p>
                      <a:r>
                        <a:rPr lang="en-US" dirty="0"/>
                        <a:t>20 kb/s </a:t>
                      </a:r>
                      <a:r>
                        <a:rPr lang="en-US" sz="1200" dirty="0"/>
                        <a:t>(single tone)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88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50-100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deployed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10-15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1.6-10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2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Duplex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&amp; half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&amp; half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40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Device receive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 – 20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 – 20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375 kHz</a:t>
                      </a:r>
                    </a:p>
                    <a:p>
                      <a:r>
                        <a:rPr lang="en-US" dirty="0"/>
                        <a:t>1.4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8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MCL (path 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156 dB</a:t>
                      </a:r>
                    </a:p>
                    <a:p>
                      <a:r>
                        <a:rPr lang="en-US" dirty="0"/>
                        <a:t>164 dB (claimed)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164 dB (but)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997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14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low latency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1" y="1553761"/>
            <a:ext cx="687568" cy="694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8876" y="1425173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49" y="1446739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18563" y="153246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1468035"/>
            <a:ext cx="452066" cy="771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7" y="2871788"/>
            <a:ext cx="653654" cy="496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62" y="2914652"/>
            <a:ext cx="808265" cy="412552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5086350" y="2057400"/>
            <a:ext cx="771525" cy="4714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6" name="Curved Connector 15"/>
          <p:cNvCxnSpPr>
            <a:stCxn id="11" idx="0"/>
          </p:cNvCxnSpPr>
          <p:nvPr/>
        </p:nvCxnSpPr>
        <p:spPr>
          <a:xfrm rot="5400000" flipH="1" flipV="1">
            <a:off x="5528370" y="2199384"/>
            <a:ext cx="7144" cy="1344811"/>
          </a:xfrm>
          <a:prstGeom prst="curvedConnector4">
            <a:avLst>
              <a:gd name="adj1" fmla="val 8828575"/>
              <a:gd name="adj2" fmla="val 103311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72076" y="2614613"/>
            <a:ext cx="53893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V2I2V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57576" y="1425173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7" y="3686177"/>
            <a:ext cx="738460" cy="738460"/>
          </a:xfrm>
          <a:prstGeom prst="rect">
            <a:avLst/>
          </a:prstGeom>
        </p:spPr>
      </p:pic>
      <p:sp>
        <p:nvSpPr>
          <p:cNvPr id="25" name="Plaque 24"/>
          <p:cNvSpPr/>
          <p:nvPr/>
        </p:nvSpPr>
        <p:spPr>
          <a:xfrm>
            <a:off x="6157913" y="1543050"/>
            <a:ext cx="771525" cy="642938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one-to-many!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9287" y="3600452"/>
            <a:ext cx="558166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EEW</a:t>
            </a:r>
          </a:p>
          <a:p>
            <a:r>
              <a:rPr lang="en-US" sz="1013" dirty="0"/>
              <a:t>(&lt; 5 s)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214937" y="3086100"/>
            <a:ext cx="3857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14387" y="4393486"/>
            <a:ext cx="36856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tight control loop </a:t>
            </a:r>
            <a:r>
              <a:rPr lang="en-US" sz="1050" dirty="0">
                <a:sym typeface="Wingdings"/>
              </a:rPr>
              <a:t> near-100% availability in time &amp; </a:t>
            </a:r>
            <a:r>
              <a:rPr lang="en-US" sz="1050" b="1" dirty="0">
                <a:sym typeface="Wingdings"/>
              </a:rPr>
              <a:t>space</a:t>
            </a:r>
            <a:endParaRPr lang="en-US" sz="105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886" y="2779628"/>
            <a:ext cx="2062539" cy="11591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11035" y="2344459"/>
            <a:ext cx="1249060" cy="200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450">
                <a:solidFill>
                  <a:srgbClr val="FF0000"/>
                </a:solidFill>
              </a:rPr>
              <a:t>X</a:t>
            </a:r>
            <a:endParaRPr lang="en-US" sz="1245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0926" y="3493293"/>
            <a:ext cx="432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LAN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6099" y="3755362"/>
            <a:ext cx="769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protective</a:t>
            </a:r>
          </a:p>
          <a:p>
            <a:r>
              <a:rPr lang="en-US" sz="1050" dirty="0"/>
              <a:t>relay</a:t>
            </a:r>
          </a:p>
        </p:txBody>
      </p:sp>
    </p:spTree>
    <p:extLst>
      <p:ext uri="{BB962C8B-B14F-4D97-AF65-F5344CB8AC3E}">
        <p14:creationId xmlns:p14="http://schemas.microsoft.com/office/powerpoint/2010/main" val="355873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BBB5-B50A-8C49-853B-F1E9BEB4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T-Mobile (US)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98F7A-87B5-6F47-ABCE-7797ED1E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3" y="1366838"/>
            <a:ext cx="7953375" cy="2409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A8A6E-562D-BC4B-8DEC-518825EC9295}"/>
              </a:ext>
            </a:extLst>
          </p:cNvPr>
          <p:cNvSpPr txBox="1"/>
          <p:nvPr/>
        </p:nvSpPr>
        <p:spPr>
          <a:xfrm>
            <a:off x="595312" y="3875484"/>
            <a:ext cx="25955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NB-IoT</a:t>
            </a:r>
          </a:p>
          <a:p>
            <a:r>
              <a:rPr lang="en-US" sz="1050" dirty="0"/>
              <a:t>u-</a:t>
            </a:r>
            <a:r>
              <a:rPr lang="en-US" sz="1050" dirty="0" err="1"/>
              <a:t>blox</a:t>
            </a:r>
            <a:r>
              <a:rPr lang="en-US" sz="1050" dirty="0"/>
              <a:t> SARA-N410-02B (20k+ at $5 ea.)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6B6D2-2711-104D-8957-B97BB966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98D8A-82BE-6B4F-8A36-3DF7D901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39" y="0"/>
            <a:ext cx="6081922" cy="514350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EF4B2E52-4C43-6A4A-93BA-82573B7B53EE}"/>
              </a:ext>
            </a:extLst>
          </p:cNvPr>
          <p:cNvSpPr/>
          <p:nvPr/>
        </p:nvSpPr>
        <p:spPr>
          <a:xfrm rot="3025757">
            <a:off x="3935764" y="461246"/>
            <a:ext cx="106208" cy="3368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DBEA8A00-665C-724F-8F0B-7A19AB0C0B02}"/>
              </a:ext>
            </a:extLst>
          </p:cNvPr>
          <p:cNvSpPr/>
          <p:nvPr/>
        </p:nvSpPr>
        <p:spPr>
          <a:xfrm rot="17005815">
            <a:off x="2421943" y="755125"/>
            <a:ext cx="106208" cy="3368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C1E5DF77-1989-1148-B279-45FA5A021F52}"/>
              </a:ext>
            </a:extLst>
          </p:cNvPr>
          <p:cNvSpPr/>
          <p:nvPr/>
        </p:nvSpPr>
        <p:spPr>
          <a:xfrm rot="17005815">
            <a:off x="2245800" y="975632"/>
            <a:ext cx="106208" cy="3368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E71827E-2982-5D4C-882A-8265ACB76CE3}"/>
              </a:ext>
            </a:extLst>
          </p:cNvPr>
          <p:cNvSpPr/>
          <p:nvPr/>
        </p:nvSpPr>
        <p:spPr>
          <a:xfrm rot="17005815">
            <a:off x="2598086" y="2094355"/>
            <a:ext cx="106208" cy="3368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5B6714F-740A-3640-A87C-9879A2B2817E}"/>
              </a:ext>
            </a:extLst>
          </p:cNvPr>
          <p:cNvSpPr/>
          <p:nvPr/>
        </p:nvSpPr>
        <p:spPr>
          <a:xfrm rot="17005815">
            <a:off x="1920379" y="3222182"/>
            <a:ext cx="106208" cy="3368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647BCD-317F-CF44-A646-921556DF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54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03F2-6A35-0143-AF2B-39D03561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satellite communication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D1187-D489-D548-A6BC-EA5F04A70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68016"/>
            <a:ext cx="1410571" cy="2275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A4078-81A9-A849-82EA-E5B1DBB674D7}"/>
              </a:ext>
            </a:extLst>
          </p:cNvPr>
          <p:cNvSpPr txBox="1"/>
          <p:nvPr/>
        </p:nvSpPr>
        <p:spPr>
          <a:xfrm>
            <a:off x="1827292" y="2019814"/>
            <a:ext cx="6799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Iridium</a:t>
            </a:r>
          </a:p>
          <a:p>
            <a:r>
              <a:rPr lang="en-US" sz="1050" dirty="0"/>
              <a:t>two-way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165F1-A5FD-5E4C-830D-B24D5EB0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88" y="1262063"/>
            <a:ext cx="2943225" cy="261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57A13-3634-144C-BEB2-9ADE23170C13}"/>
              </a:ext>
            </a:extLst>
          </p:cNvPr>
          <p:cNvSpPr txBox="1"/>
          <p:nvPr/>
        </p:nvSpPr>
        <p:spPr>
          <a:xfrm>
            <a:off x="5403679" y="2013860"/>
            <a:ext cx="17043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GlobalStar</a:t>
            </a:r>
            <a:endParaRPr lang="en-US" sz="1050" dirty="0"/>
          </a:p>
          <a:p>
            <a:r>
              <a:rPr lang="en-US" sz="1050" dirty="0"/>
              <a:t>GPS fix every 10 minutes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F6087-8F4B-F64D-9028-1A3739E98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5" y="3559666"/>
            <a:ext cx="2198915" cy="1470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18198-17C5-C946-AA6D-C2C4E6CC62D0}"/>
              </a:ext>
            </a:extLst>
          </p:cNvPr>
          <p:cNvSpPr txBox="1"/>
          <p:nvPr/>
        </p:nvSpPr>
        <p:spPr>
          <a:xfrm>
            <a:off x="1333935" y="389844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LEO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EB70E-6AEF-9A42-9A75-5CEC08F16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388" y="3866303"/>
            <a:ext cx="2476500" cy="85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13DABC-BCA0-0B46-9B19-0BCD0C9FC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121" y="3827553"/>
            <a:ext cx="3149498" cy="858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1E838-62A2-AF4B-A65C-9B99CE8F9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562" y="1189287"/>
            <a:ext cx="2471057" cy="6671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3937F3-F036-FE49-B11D-5B7E4132DBBC}"/>
              </a:ext>
            </a:extLst>
          </p:cNvPr>
          <p:cNvSpPr txBox="1"/>
          <p:nvPr/>
        </p:nvSpPr>
        <p:spPr>
          <a:xfrm>
            <a:off x="8370094" y="1184357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BCBF49A-524F-2047-B0FA-0016574C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9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59DA-052B-F945-BDFA-8256A322B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356B-18AA-C143-8494-22DA8162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IoT – there are lots of them and very different</a:t>
            </a:r>
          </a:p>
          <a:p>
            <a:pPr lvl="1"/>
            <a:r>
              <a:rPr lang="en-US" dirty="0"/>
              <a:t>low-bandwidth, infrequent, resilient </a:t>
            </a:r>
            <a:r>
              <a:rPr lang="en-US" dirty="0">
                <a:sym typeface="Wingdings" pitchFamily="2" charset="2"/>
              </a:rPr>
              <a:t> URLLC</a:t>
            </a:r>
          </a:p>
          <a:p>
            <a:pPr lvl="1"/>
            <a:r>
              <a:rPr lang="en-US" dirty="0">
                <a:sym typeface="Wingdings" pitchFamily="2" charset="2"/>
              </a:rPr>
              <a:t>outdoor vs. factory (replace Ethernet, Wi-Fi) vs. home</a:t>
            </a:r>
          </a:p>
          <a:p>
            <a:pPr lvl="1"/>
            <a:r>
              <a:rPr lang="en-US" dirty="0"/>
              <a:t>business models: “free” Wi-Fi vs. paid, licensed spectrum</a:t>
            </a:r>
          </a:p>
          <a:p>
            <a:r>
              <a:rPr lang="en-US" dirty="0"/>
              <a:t>Economic model changes</a:t>
            </a:r>
          </a:p>
          <a:p>
            <a:pPr lvl="1"/>
            <a:r>
              <a:rPr lang="en-US" dirty="0"/>
              <a:t>Traditional applications: capacity + cost per GB</a:t>
            </a:r>
          </a:p>
          <a:p>
            <a:pPr lvl="2"/>
            <a:r>
              <a:rPr lang="en-US" dirty="0"/>
              <a:t>$50/</a:t>
            </a:r>
            <a:r>
              <a:rPr lang="en-US" b="1" dirty="0"/>
              <a:t>month</a:t>
            </a:r>
            <a:r>
              <a:rPr lang="en-US" dirty="0"/>
              <a:t>/device</a:t>
            </a:r>
          </a:p>
          <a:p>
            <a:pPr lvl="1"/>
            <a:r>
              <a:rPr lang="en-US" dirty="0"/>
              <a:t>Many IoT applications: annual cost per device</a:t>
            </a:r>
          </a:p>
          <a:p>
            <a:pPr lvl="2"/>
            <a:r>
              <a:rPr lang="en-US" dirty="0"/>
              <a:t>$6/</a:t>
            </a:r>
            <a:r>
              <a:rPr lang="en-US" b="1" dirty="0"/>
              <a:t>year</a:t>
            </a:r>
            <a:r>
              <a:rPr lang="en-US" dirty="0"/>
              <a:t>/device</a:t>
            </a:r>
          </a:p>
          <a:p>
            <a:r>
              <a:rPr lang="en-US" dirty="0"/>
              <a:t>Application areas for URLLC are still speculative</a:t>
            </a:r>
          </a:p>
          <a:p>
            <a:pPr lvl="1"/>
            <a:r>
              <a:rPr lang="en-US" dirty="0"/>
              <a:t>change in factory model (wireless) + business model (external)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0E197-2B35-EE43-B4ED-FDE7B7B0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862638" y="1371600"/>
            <a:ext cx="2114550" cy="3257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ounded Rectangle 9"/>
          <p:cNvSpPr/>
          <p:nvPr/>
        </p:nvSpPr>
        <p:spPr>
          <a:xfrm>
            <a:off x="3600450" y="1371600"/>
            <a:ext cx="2114550" cy="32575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" name="Rounded Rectangle 8"/>
          <p:cNvSpPr/>
          <p:nvPr/>
        </p:nvSpPr>
        <p:spPr>
          <a:xfrm>
            <a:off x="1314450" y="1371600"/>
            <a:ext cx="2114550" cy="32575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Natural evolution</a:t>
            </a: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050">
                <a:solidFill>
                  <a:srgbClr val="FFFFFF"/>
                </a:solidFill>
                <a:cs typeface="Arial" charset="0"/>
              </a:rPr>
              <a:pPr eaLnBrk="1" hangingPunct="1"/>
              <a:t>3</a:t>
            </a:fld>
            <a:endParaRPr lang="en-US" sz="105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1714500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650" y="1943100"/>
            <a:ext cx="1101329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600451"/>
            <a:ext cx="800100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0" y="3600450"/>
            <a:ext cx="523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3028950"/>
            <a:ext cx="715566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iped Right Arrow 2"/>
          <p:cNvSpPr/>
          <p:nvPr/>
        </p:nvSpPr>
        <p:spPr>
          <a:xfrm>
            <a:off x="2457450" y="4664652"/>
            <a:ext cx="4057650" cy="307398"/>
          </a:xfrm>
          <a:prstGeom prst="stripedRightArrow">
            <a:avLst>
              <a:gd name="adj1" fmla="val 31972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443560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Key enablers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600200" y="1047750"/>
          <a:ext cx="600075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2620F-D9DF-614E-AEA8-69815F60E295}" type="slidenum">
              <a:rPr lang="en-US" sz="1050">
                <a:solidFill>
                  <a:srgbClr val="FFFFFF"/>
                </a:solidFill>
                <a:cs typeface="Arial" charset="0"/>
              </a:rPr>
              <a:pPr eaLnBrk="1" hangingPunct="1"/>
              <a:t>4</a:t>
            </a:fld>
            <a:endParaRPr lang="en-US" sz="105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273" y="4383881"/>
            <a:ext cx="713444" cy="71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450" y="4383882"/>
            <a:ext cx="1139676" cy="75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58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F14909-7A18-4442-8580-4723F812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your number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64EE0-795C-0F48-84FA-ABE9778B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935FE-F240-434D-B44A-63A0437E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112" y="1268017"/>
            <a:ext cx="5373460" cy="321076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B282A-4BC2-F34F-9DB8-6D422EBD5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081" y="107326"/>
            <a:ext cx="4615376" cy="11986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3B88E8-EA11-EC49-A41D-9041C8CD0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719138" y="2859758"/>
            <a:ext cx="3560309" cy="45268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7583B-C5C6-1048-9C50-4A7D8D3DADA5}"/>
              </a:ext>
            </a:extLst>
          </p:cNvPr>
          <p:cNvSpPr txBox="1"/>
          <p:nvPr/>
        </p:nvSpPr>
        <p:spPr>
          <a:xfrm>
            <a:off x="7588579" y="2423276"/>
            <a:ext cx="63831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/>
              <a:t>IEEE</a:t>
            </a:r>
          </a:p>
          <a:p>
            <a:r>
              <a:rPr lang="en-US" sz="825" i="1" dirty="0"/>
              <a:t>Spectrum</a:t>
            </a:r>
          </a:p>
          <a:p>
            <a:r>
              <a:rPr lang="en-US" sz="825" i="1" dirty="0"/>
              <a:t>8/2016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40E51-5BA9-DE40-B702-B40E826EA345}"/>
              </a:ext>
            </a:extLst>
          </p:cNvPr>
          <p:cNvSpPr txBox="1"/>
          <p:nvPr/>
        </p:nvSpPr>
        <p:spPr>
          <a:xfrm>
            <a:off x="2296886" y="4767263"/>
            <a:ext cx="46971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ym typeface="Wingdings" pitchFamily="2" charset="2"/>
              </a:rPr>
              <a:t> the </a:t>
            </a:r>
            <a:r>
              <a:rPr lang="en-US" sz="1050" i="1" dirty="0">
                <a:sym typeface="Wingdings" pitchFamily="2" charset="2"/>
              </a:rPr>
              <a:t>keynote estimator</a:t>
            </a:r>
            <a:r>
              <a:rPr lang="en-US" sz="1050" dirty="0">
                <a:sym typeface="Wingdings" pitchFamily="2" charset="2"/>
              </a:rPr>
              <a:t>: the higher, the more likely to be cited in a keynote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2057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is not exactly new (1978)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198761"/>
            <a:ext cx="4962525" cy="37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2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IoT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an idea older than the web (1985)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1657847"/>
            <a:ext cx="2095500" cy="2009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24" y="1562598"/>
            <a:ext cx="4093615" cy="2495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451" y="1143000"/>
            <a:ext cx="2355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Peter Lewis (panel discussion 1985)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1" y="4629150"/>
            <a:ext cx="2496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/>
              <a:t>F</a:t>
            </a:r>
            <a:r>
              <a:rPr lang="de-DE" sz="1050"/>
              <a:t>rom</a:t>
            </a:r>
            <a:r>
              <a:rPr lang="de-DE" sz="1050" dirty="0"/>
              <a:t> </a:t>
            </a:r>
            <a:r>
              <a:rPr lang="en-US" sz="1050" dirty="0"/>
              <a:t>Chetan Sharma Consulting 2016</a:t>
            </a:r>
          </a:p>
        </p:txBody>
      </p:sp>
    </p:spTree>
    <p:extLst>
      <p:ext uri="{BB962C8B-B14F-4D97-AF65-F5344CB8AC3E}">
        <p14:creationId xmlns:p14="http://schemas.microsoft.com/office/powerpoint/2010/main" val="19717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IoT</a:t>
            </a:r>
            <a:r>
              <a:rPr lang="en-US" dirty="0"/>
              <a:t> killer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21794"/>
            <a:ext cx="2857500" cy="1907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6" y="3028950"/>
            <a:ext cx="975995" cy="165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237237"/>
            <a:ext cx="5715000" cy="14831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96877" y="4743250"/>
            <a:ext cx="14863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http://</a:t>
            </a:r>
            <a:r>
              <a:rPr lang="en-US" sz="1050" dirty="0" err="1"/>
              <a:t>www.traptec.eu</a:t>
            </a:r>
            <a:r>
              <a:rPr lang="en-US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9670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public safety, plan for surprises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8650" y="1168826"/>
          <a:ext cx="7992835" cy="302467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2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046">
                <a:tc>
                  <a:txBody>
                    <a:bodyPr/>
                    <a:lstStyle/>
                    <a:p>
                      <a:r>
                        <a:rPr lang="en-US" sz="1800" dirty="0"/>
                        <a:t>Generation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Expectation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Surprise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Cost</a:t>
                      </a:r>
                      <a:r>
                        <a:rPr lang="en-US" sz="1800" baseline="0" dirty="0"/>
                        <a:t> per GB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b="1" dirty="0"/>
                        <a:t>0G</a:t>
                      </a:r>
                      <a:r>
                        <a:rPr lang="en-US" sz="1800" baseline="0" dirty="0"/>
                        <a:t> (landline)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voice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fax &amp; modem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046">
                <a:tc>
                  <a:txBody>
                    <a:bodyPr/>
                    <a:lstStyle/>
                    <a:p>
                      <a:r>
                        <a:rPr lang="en-US" sz="1800" dirty="0"/>
                        <a:t>1G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corporate</a:t>
                      </a:r>
                      <a:r>
                        <a:rPr lang="en-US" sz="1800" baseline="0" dirty="0"/>
                        <a:t> limousine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eavesdropping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046">
                <a:tc>
                  <a:txBody>
                    <a:bodyPr/>
                    <a:lstStyle/>
                    <a:p>
                      <a:r>
                        <a:rPr lang="en-US" sz="1800" b="1" dirty="0"/>
                        <a:t>2G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better</a:t>
                      </a:r>
                      <a:r>
                        <a:rPr lang="en-US" sz="1800" baseline="0" dirty="0"/>
                        <a:t> voice quality (“digital!”)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046">
                <a:tc>
                  <a:txBody>
                    <a:bodyPr/>
                    <a:lstStyle/>
                    <a:p>
                      <a:r>
                        <a:rPr lang="en-US" sz="1800" dirty="0"/>
                        <a:t>3G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web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b="1" dirty="0"/>
                        <a:t>4G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YouTube,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WhatsApp</a:t>
                      </a:r>
                      <a:r>
                        <a:rPr lang="en-US" sz="1800" baseline="0" dirty="0"/>
                        <a:t>,</a:t>
                      </a:r>
                    </a:p>
                    <a:p>
                      <a:r>
                        <a:rPr lang="en-US" sz="1800" baseline="0" dirty="0"/>
                        <a:t>notifications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046">
                <a:tc>
                  <a:txBody>
                    <a:bodyPr/>
                    <a:lstStyle/>
                    <a:p>
                      <a:r>
                        <a:rPr lang="en-US" sz="1800" dirty="0"/>
                        <a:t>5G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IoT (low latency)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24709" y="4524888"/>
            <a:ext cx="3294813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050" dirty="0"/>
              <a:t>underestimated cost and </a:t>
            </a:r>
            <a:r>
              <a:rPr lang="en-US" sz="1050" dirty="0" err="1"/>
              <a:t>WiFi</a:t>
            </a:r>
            <a:r>
              <a:rPr lang="en-US" sz="1050" dirty="0"/>
              <a:t>-equivalence as drivers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/>
              <a:t>are the even generations the successful ones?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9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blue" id="{487F4C0E-C276-6846-8B9A-70781E30B66B}" vid="{A758A767-063A-5045-AC22-37E71C5D606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933</Words>
  <Application>Microsoft Macintosh PowerPoint</Application>
  <PresentationFormat>On-screen Show (16:9)</PresentationFormat>
  <Paragraphs>229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Wingdings</vt:lpstr>
      <vt:lpstr>ＭＳ Ｐゴシック</vt:lpstr>
      <vt:lpstr>Calibri Light</vt:lpstr>
      <vt:lpstr>Roboto</vt:lpstr>
      <vt:lpstr>Calibri</vt:lpstr>
      <vt:lpstr>Mangal</vt:lpstr>
      <vt:lpstr>Office Theme</vt:lpstr>
      <vt:lpstr>Making networks slower: 5G and IoT</vt:lpstr>
      <vt:lpstr>PowerPoint Presentation</vt:lpstr>
      <vt:lpstr>Natural evolution</vt:lpstr>
      <vt:lpstr>Key enablers</vt:lpstr>
      <vt:lpstr>Pick your number</vt:lpstr>
      <vt:lpstr>IoT is not exactly new (1978)</vt:lpstr>
      <vt:lpstr>IoT – an idea older than the web (1985)</vt:lpstr>
      <vt:lpstr>The IoT killer app</vt:lpstr>
      <vt:lpstr>For public safety, plan for surprises</vt:lpstr>
      <vt:lpstr>20 billion devices ≠ 20 billion device 5G connections</vt:lpstr>
      <vt:lpstr>IoT is not a helpful term</vt:lpstr>
      <vt:lpstr>Special case of IoT: Ultra-Reliable Low Latency Communication</vt:lpstr>
      <vt:lpstr>URLLC use cases</vt:lpstr>
      <vt:lpstr>What is the scale of outdoor and distributed applications?</vt:lpstr>
      <vt:lpstr>PowerPoint Presentation</vt:lpstr>
      <vt:lpstr>Trading bandwidth – coverage - cost</vt:lpstr>
      <vt:lpstr>Cellular narrowband IoT</vt:lpstr>
      <vt:lpstr>5G low latency</vt:lpstr>
      <vt:lpstr>T-Mobile (US) example</vt:lpstr>
      <vt:lpstr>Alternative: satellite communication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networks slower: 5G and IoT</dc:title>
  <dc:creator>Henning Schulzrinne</dc:creator>
  <cp:lastModifiedBy>Henning Schulzrinne</cp:lastModifiedBy>
  <cp:revision>18</cp:revision>
  <dcterms:created xsi:type="dcterms:W3CDTF">2018-11-12T02:40:04Z</dcterms:created>
  <dcterms:modified xsi:type="dcterms:W3CDTF">2018-11-12T03:51:40Z</dcterms:modified>
</cp:coreProperties>
</file>