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511" r:id="rId7"/>
    <p:sldId id="435" r:id="rId8"/>
    <p:sldId id="454" r:id="rId9"/>
    <p:sldId id="510" r:id="rId10"/>
    <p:sldId id="505" r:id="rId11"/>
    <p:sldId id="467" r:id="rId12"/>
    <p:sldId id="438" r:id="rId13"/>
    <p:sldId id="462" r:id="rId14"/>
    <p:sldId id="463" r:id="rId15"/>
    <p:sldId id="471" r:id="rId16"/>
    <p:sldId id="4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/>
    <p:restoredTop sz="94599"/>
  </p:normalViewPr>
  <p:slideViewPr>
    <p:cSldViewPr snapToGrid="0" snapToObjects="1">
      <p:cViewPr varScale="1">
        <p:scale>
          <a:sx n="100" d="100"/>
          <a:sy n="100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5C027-C502-BA49-8C1E-624195601616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A6504-C181-1842-ACF0-B06A69724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1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77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0" algn="l"/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1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4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6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6CCE-E02B-454E-AFAC-1E1C1FF226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7146-8E89-DE41-BB88-C5B207983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185D8-56CC-1E44-A936-275962091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28693-0451-FA48-8F19-12ABA4C8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95366-FF9C-AC4E-96E0-56F16167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33593-4BD1-4E48-A0CC-902A4121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9B39-F6B1-CA47-93EE-99FFFCD3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9452F-1F08-0A4E-8A85-7C417CE35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5286F-AA6E-344D-B4A2-66F07257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E1D8E-9AFB-E844-82BA-F274EADA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08CC-24D7-4A4A-B40D-25F365A8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6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30163-0C65-154C-8325-B166917B2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274FA-6097-DB43-921B-A0CCB7116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8386-8E24-134F-ABC6-9740BDB9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5A83D-43D2-6D4B-9F67-50F64ACE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3E65-29FA-124F-929F-0A6643DA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B2BAD-F4B0-B148-98FB-94E719E6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99E1-AE12-4448-97A9-BAC27099B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4D14E-CFEB-174B-9CD8-E251F40D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38C16-5FC1-B542-89BA-A98D9D16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93A5-DFD1-3B47-B69C-1326B90B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5F1A-54CB-874A-A766-94BA8B72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63A2F-00BD-E74F-B4D6-F8EDBCAFD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A6E36-15F8-634C-A7A8-D2647F59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DCE40-E6D2-5F47-8363-7FE7EF91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5BC06-CCD0-624B-851B-F75ABE0B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C826-4FA1-F244-9096-555BFD7C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88784-DB1C-764A-9692-BDFA06651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C40FE-018F-8C4D-8EF7-21231D591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649CA-88E8-224F-897F-9908B3E6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54DA3-7A59-0342-9ADA-FFF35656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9B74-B8BB-BB48-BDDC-F170DAD1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7FE8-2F42-5F47-B891-A3781A35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39566-41CA-D04C-BCE0-E445EEAB1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5E628-7040-B84B-BA7C-D1F1E8F3F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59C9C-8C90-D243-9944-0310F74C8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F283C-802D-9645-B984-AD08601FF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C3C55-4FF1-CF4A-9158-29BD06F4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85011B-9F8A-5947-AFE8-DF3F8118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9954B-8C34-1546-B680-8EFD1526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367D-F6E8-9645-8742-70698372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8482B-A360-4E45-AB60-5B49BC84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B551F-9D0A-2D40-8449-7D7E03FB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C4282-6E0D-1342-B9AF-441448C9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70ECF-EF8B-5E46-A3A4-E043E09E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E231C-E8E7-2C41-953D-8ACEEDFD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74DF4-37D5-2148-81BE-2FC075F3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4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AAE8-22CD-8D4E-B33E-BD89082E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9BC8-DDC5-D149-95B6-64903A1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8B823-BF36-DD48-9B4D-B4EFCCFA2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F4D4A-EFC4-9A4E-838E-A2856675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C5980-A61E-7943-A9F1-3717BCEA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FAACD-79E4-1742-BA8C-7E7B133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DB77-E442-9D4B-B9F3-6688954A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210C0-6787-584A-BBD3-289373DB8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E92FB-E799-624B-B47E-62755EE2C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68F16-70CF-2844-A15E-DF89B891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801C9-7071-B44E-AB74-24B98A8F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5D7C6-25D3-DF40-81BE-67284DFB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6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29720-5401-9F4F-9A0D-61A7D353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581F4-D797-8240-96E1-71FA2B2A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7B956-35DF-4A46-8FDE-DB4C659B0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4D33D-7AEA-1047-8EEA-BC24EE8C1AE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91F6F-0B4D-D94F-9293-17885BAC2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698F7-ACFB-FD4A-816D-C34C46051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EF53E-9F36-7B4D-B332-AC67591E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yswis.cs.columbia.edu/youslow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1FFB-20AC-CE4E-9405-F6A4D0830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Gigabit measurements – quality, not (just) quantity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8FF96-C470-2F4D-924A-5370DDAAD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Henning Schulzrinne</a:t>
            </a:r>
          </a:p>
          <a:p>
            <a:r>
              <a:rPr lang="en-US" dirty="0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288874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662680"/>
            <a:ext cx="91440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spcBef>
                <a:spcPct val="0"/>
              </a:spcBef>
            </a:pPr>
            <a:r>
              <a:rPr lang="en-US" sz="3200" dirty="0"/>
              <a:t>Video quality report by OTT service providers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914880" y="1807394"/>
            <a:ext cx="8397521" cy="202424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13" y="2085319"/>
            <a:ext cx="4373666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29" y="2509786"/>
            <a:ext cx="3949700" cy="104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180" y="1883811"/>
            <a:ext cx="3896079" cy="1908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880" y="1423056"/>
            <a:ext cx="638469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lvl="2"/>
            <a:r>
              <a:rPr lang="en-US" sz="1600" dirty="0"/>
              <a:t>Google Video Quality Report – A friendly, consumer focused report card [4]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880" y="4297162"/>
            <a:ext cx="8397521" cy="2141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914879" y="3921142"/>
            <a:ext cx="4990084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lvl="2"/>
            <a:r>
              <a:rPr lang="en-US" sz="1600" dirty="0"/>
              <a:t>Netflix ISP Speed Index – Focused on ISP QoE rankings [5]</a:t>
            </a:r>
          </a:p>
        </p:txBody>
      </p:sp>
    </p:spTree>
    <p:extLst>
      <p:ext uri="{BB962C8B-B14F-4D97-AF65-F5344CB8AC3E}">
        <p14:creationId xmlns:p14="http://schemas.microsoft.com/office/powerpoint/2010/main" val="220303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1" y="662680"/>
            <a:ext cx="9143999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spcBef>
                <a:spcPct val="0"/>
              </a:spcBef>
            </a:pPr>
            <a:r>
              <a:rPr lang="en-US" sz="3200" dirty="0"/>
              <a:t>YouSlow platform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31723" y="1267654"/>
            <a:ext cx="8522771" cy="5366196"/>
            <a:chOff x="307722" y="1267654"/>
            <a:chExt cx="8522771" cy="5366196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648779" y="4086156"/>
              <a:ext cx="433838" cy="447644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6319760" y="1632065"/>
              <a:ext cx="2510733" cy="2082478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452318" y="3940731"/>
              <a:ext cx="1156738" cy="468079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723782" y="3940731"/>
              <a:ext cx="433838" cy="54262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328569" y="4611794"/>
              <a:ext cx="2228253" cy="157386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7705" y="2707095"/>
              <a:ext cx="1117545" cy="11175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08630" y="1995496"/>
              <a:ext cx="1670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https://</a:t>
              </a:r>
              <a:r>
                <a:rPr lang="en-US" sz="1200" dirty="0" err="1"/>
                <a:t>dyswis.cs</a:t>
              </a:r>
              <a:r>
                <a:rPr lang="en-US" sz="1200" dirty="0"/>
                <a:t>.</a:t>
              </a:r>
              <a:br>
                <a:rPr lang="en-US" sz="1200" dirty="0"/>
              </a:br>
              <a:r>
                <a:rPr lang="en-US" sz="1200" dirty="0" err="1"/>
                <a:t>columbia.edu</a:t>
              </a:r>
              <a:r>
                <a:rPr lang="en-US" sz="1200" dirty="0"/>
                <a:t>/</a:t>
              </a:r>
              <a:r>
                <a:rPr lang="en-US" sz="1200" dirty="0" err="1"/>
                <a:t>youslow</a:t>
              </a:r>
              <a:r>
                <a:rPr lang="en-US" sz="1200" dirty="0"/>
                <a:t>/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9696" y="3042859"/>
              <a:ext cx="751384" cy="75138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25460" y="4845518"/>
              <a:ext cx="174240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Initial buffering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Video ads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Bitrate change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Rebuffering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Abandonment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97634" y="4408810"/>
              <a:ext cx="2421176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Video QoE analysis metrics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8387" y="2008470"/>
              <a:ext cx="674997" cy="56314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289241" y="4611794"/>
              <a:ext cx="2333978" cy="144895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86132" y="4845518"/>
              <a:ext cx="223708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altLang="ko-KR" sz="1600" dirty="0"/>
                <a:t>Avg. played bitrate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Avg. rebuffering ratio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Avg. HTTP latency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Others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58306" y="4408810"/>
              <a:ext cx="1774332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QoE report metrics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544801" y="1758576"/>
              <a:ext cx="2120109" cy="1955967"/>
              <a:chOff x="6200931" y="1389176"/>
              <a:chExt cx="2621477" cy="237510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6200931" y="1465504"/>
                <a:ext cx="1387856" cy="1057475"/>
                <a:chOff x="7390384" y="2013520"/>
                <a:chExt cx="1387856" cy="1057475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90384" y="2013520"/>
                  <a:ext cx="1387856" cy="1057475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9834" y="2111787"/>
                  <a:ext cx="1216966" cy="64988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971903" y="2530515"/>
                <a:ext cx="1233767" cy="1233767"/>
                <a:chOff x="7498889" y="4562241"/>
                <a:chExt cx="1233767" cy="1233767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8889" y="4562241"/>
                  <a:ext cx="1233767" cy="1233767"/>
                </a:xfrm>
                <a:prstGeom prst="rect">
                  <a:avLst/>
                </a:prstGeom>
              </p:spPr>
            </p:pic>
            <p:grpSp>
              <p:nvGrpSpPr>
                <p:cNvPr id="71" name="Group 70"/>
                <p:cNvGrpSpPr/>
                <p:nvPr/>
              </p:nvGrpSpPr>
              <p:grpSpPr>
                <a:xfrm>
                  <a:off x="7935822" y="4910366"/>
                  <a:ext cx="362380" cy="539417"/>
                  <a:chOff x="7935822" y="4910366"/>
                  <a:chExt cx="362380" cy="539417"/>
                </a:xfrm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>
                  <a:blip r:embed="rId9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8084049" y="5082286"/>
                    <a:ext cx="214153" cy="367497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10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35822" y="4910366"/>
                    <a:ext cx="362380" cy="3556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0" name="Group 69"/>
              <p:cNvGrpSpPr/>
              <p:nvPr/>
            </p:nvGrpSpPr>
            <p:grpSpPr>
              <a:xfrm>
                <a:off x="7716784" y="1389176"/>
                <a:ext cx="1105624" cy="1105624"/>
                <a:chOff x="7525505" y="3336305"/>
                <a:chExt cx="1105624" cy="1105624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25505" y="3336305"/>
                  <a:ext cx="1105624" cy="1105624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7139" y="3523420"/>
                  <a:ext cx="803718" cy="74256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  <p:cxnSp>
          <p:nvCxnSpPr>
            <p:cNvPr id="49" name="Straight Arrow Connector 48"/>
            <p:cNvCxnSpPr>
              <a:stCxn id="76" idx="3"/>
              <a:endCxn id="73" idx="1"/>
            </p:cNvCxnSpPr>
            <p:nvPr/>
          </p:nvCxnSpPr>
          <p:spPr>
            <a:xfrm flipV="1">
              <a:off x="5681519" y="2673304"/>
              <a:ext cx="638241" cy="579328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3798387" y="2578651"/>
              <a:ext cx="1883132" cy="134796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4464" y="1909097"/>
              <a:ext cx="2780876" cy="8652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304149" y="1972915"/>
              <a:ext cx="606496" cy="511638"/>
              <a:chOff x="1909164" y="1925484"/>
              <a:chExt cx="1040352" cy="871273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09164" y="1925484"/>
                <a:ext cx="1040352" cy="87127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0440" y="2024341"/>
                <a:ext cx="960075" cy="714368"/>
              </a:xfrm>
              <a:prstGeom prst="rect">
                <a:avLst/>
              </a:prstGeom>
            </p:spPr>
          </p:pic>
        </p:grp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20296" y="1972915"/>
              <a:ext cx="1546077" cy="80140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5296" y="3169129"/>
              <a:ext cx="1472126" cy="782481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377164" y="3127758"/>
              <a:ext cx="2778176" cy="8652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485" y="1704935"/>
              <a:ext cx="688810" cy="43431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85" y="2882246"/>
              <a:ext cx="603569" cy="429463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0275" y="3203674"/>
              <a:ext cx="550596" cy="550596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2032295" y="3712008"/>
              <a:ext cx="1155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YouSlow app.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07722" y="1523916"/>
              <a:ext cx="2918886" cy="256224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101" idx="3"/>
              <a:endCxn id="76" idx="1"/>
            </p:cNvCxnSpPr>
            <p:nvPr/>
          </p:nvCxnSpPr>
          <p:spPr>
            <a:xfrm>
              <a:off x="3226608" y="2805036"/>
              <a:ext cx="571779" cy="447596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923265" y="2490676"/>
              <a:ext cx="1308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Chrome plug-in</a:t>
              </a:r>
              <a:endParaRPr lang="en-US" sz="14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74465" y="1267654"/>
              <a:ext cx="1532958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End-user device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394331" y="1348303"/>
              <a:ext cx="2234201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User-friendly QoE report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3405" y="4606400"/>
              <a:ext cx="2465668" cy="180338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0296" y="4840124"/>
              <a:ext cx="231922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Initial buffering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Pre-roll ads length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Bitrate change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Rebuffering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/>
                <a:t>Video buffering status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altLang="ko-KR" sz="1600" dirty="0"/>
                <a:t>ISP and location info.*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4045" y="4183491"/>
              <a:ext cx="2300566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Monitor playback events</a:t>
              </a:r>
              <a:br>
                <a:rPr lang="en-US" sz="1600" dirty="0"/>
              </a:br>
              <a:r>
                <a:rPr lang="en-US" sz="1600" dirty="0"/>
                <a:t>from within video players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23406" y="6295296"/>
              <a:ext cx="24427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* MaxMind: IP Geolocation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43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662680"/>
            <a:ext cx="91440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YouSlow Chrome extension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83" y="1704685"/>
            <a:ext cx="5659060" cy="4078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9982" y="5181517"/>
            <a:ext cx="106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7345" y="5861270"/>
            <a:ext cx="154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YouSlow server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255682" y="3968472"/>
            <a:ext cx="229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Access YouTube player </a:t>
            </a:r>
          </a:p>
          <a:p>
            <a:r>
              <a:rPr lang="en-US" sz="1400" dirty="0"/>
              <a:t>via YouTube Player API [17]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3111" y="5027629"/>
            <a:ext cx="2553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End-user’s Chrome browser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5277" y="1725791"/>
            <a:ext cx="1822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YouSlow extension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3269" y="3237230"/>
            <a:ext cx="316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Inject a script when a viewer</a:t>
            </a:r>
            <a:br>
              <a:rPr lang="en-US" sz="1400" dirty="0"/>
            </a:br>
            <a:r>
              <a:rPr lang="en-US" sz="1400" dirty="0"/>
              <a:t>watches video at www.youtube.com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0183" y="2224685"/>
            <a:ext cx="98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Background</a:t>
            </a:r>
            <a:br>
              <a:rPr lang="en-US" sz="1200" dirty="0"/>
            </a:br>
            <a:r>
              <a:rPr lang="en-US" sz="1200" dirty="0"/>
              <a:t>scripts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7275" y="2224685"/>
            <a:ext cx="10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Chrome</a:t>
            </a:r>
            <a:br>
              <a:rPr lang="en-US" sz="1200" dirty="0"/>
            </a:br>
            <a:r>
              <a:rPr lang="en-US" sz="1200" dirty="0"/>
              <a:t>local storage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63672" y="2802094"/>
            <a:ext cx="105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Chrome</a:t>
            </a:r>
            <a:br>
              <a:rPr lang="en-US" sz="1200" dirty="0"/>
            </a:br>
            <a:r>
              <a:rPr lang="en-US" sz="1200" dirty="0"/>
              <a:t>Web request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21035" y="3975015"/>
            <a:ext cx="111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YouSlow core</a:t>
            </a:r>
            <a:br>
              <a:rPr lang="en-US" sz="1200" dirty="0"/>
            </a:br>
            <a:r>
              <a:rPr lang="en-US" sz="1200" dirty="0"/>
              <a:t>content scripts</a:t>
            </a:r>
          </a:p>
        </p:txBody>
      </p:sp>
      <p:pic>
        <p:nvPicPr>
          <p:cNvPr id="17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227" y="4815437"/>
            <a:ext cx="756768" cy="99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54" y="5550849"/>
            <a:ext cx="2723615" cy="7508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98647" y="1813282"/>
            <a:ext cx="3649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Obtain various playback status directly from the video players e.g., start-up latency, quality changes, rebuffering status, location and ISP info.</a:t>
            </a:r>
          </a:p>
        </p:txBody>
      </p:sp>
    </p:spTree>
    <p:extLst>
      <p:ext uri="{BB962C8B-B14F-4D97-AF65-F5344CB8AC3E}">
        <p14:creationId xmlns:p14="http://schemas.microsoft.com/office/powerpoint/2010/main" val="249219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662680"/>
            <a:ext cx="91440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YouSlow monitoring 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96" y="1817290"/>
            <a:ext cx="4320791" cy="3415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336" y="1461176"/>
            <a:ext cx="3614905" cy="2196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950" y="3832294"/>
            <a:ext cx="3695290" cy="2068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74691" y="3535200"/>
            <a:ext cx="4782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Date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438748" y="5868199"/>
            <a:ext cx="4782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Date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801731" y="2182561"/>
            <a:ext cx="16104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Avg. HTTP latency (ms)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735720" y="4617464"/>
            <a:ext cx="174246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Avg. rebuffering ratio (%)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8322" y="5262059"/>
            <a:ext cx="3964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Approximate location of events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Played bitrates and avg. HTTP latency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Rebuffering ratio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4111" y="1393294"/>
            <a:ext cx="4064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https://dyswis.cs.columbia.edu/youslow/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13034" y="1507303"/>
            <a:ext cx="23283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HTTP latency </a:t>
            </a:r>
            <a:r>
              <a:rPr lang="en-US" sz="1400"/>
              <a:t>during playback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847023" y="3850984"/>
            <a:ext cx="141602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Rebuffering ratio</a:t>
            </a:r>
          </a:p>
        </p:txBody>
      </p:sp>
    </p:spTree>
    <p:extLst>
      <p:ext uri="{BB962C8B-B14F-4D97-AF65-F5344CB8AC3E}">
        <p14:creationId xmlns:p14="http://schemas.microsoft.com/office/powerpoint/2010/main" val="406649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662680"/>
            <a:ext cx="91440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en-US" sz="3200" dirty="0"/>
              <a:t>Distribution of YouTube played bitrates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393" y="2382673"/>
            <a:ext cx="3975615" cy="2285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031" y="2518118"/>
            <a:ext cx="1035450" cy="1792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222" y="2148330"/>
            <a:ext cx="2754477" cy="27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1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662680"/>
            <a:ext cx="91440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spcBef>
                <a:spcPct val="0"/>
              </a:spcBef>
            </a:pPr>
            <a:r>
              <a:rPr lang="en-US" sz="3200" dirty="0"/>
              <a:t>Comparison of YouTube played bitrates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291" y="2853722"/>
            <a:ext cx="4536263" cy="2114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28" y="2843674"/>
            <a:ext cx="4018160" cy="2114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673" y="2091883"/>
            <a:ext cx="966514" cy="310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943" y="2119902"/>
            <a:ext cx="1087911" cy="274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561" y="2120391"/>
            <a:ext cx="1352183" cy="274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4499" y="2110343"/>
            <a:ext cx="1066357" cy="285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0610" y="2099806"/>
            <a:ext cx="1176289" cy="285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1724" y="2110343"/>
            <a:ext cx="1297216" cy="2858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6467" y="5077727"/>
            <a:ext cx="382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types </a:t>
            </a:r>
            <a:r>
              <a:rPr lang="en-US"/>
              <a:t>of Internet connections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5761" y="5077728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 ISPs</a:t>
            </a:r>
          </a:p>
        </p:txBody>
      </p:sp>
    </p:spTree>
    <p:extLst>
      <p:ext uri="{BB962C8B-B14F-4D97-AF65-F5344CB8AC3E}">
        <p14:creationId xmlns:p14="http://schemas.microsoft.com/office/powerpoint/2010/main" val="404050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662680"/>
            <a:ext cx="91440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Rebuffering ratio on abandonment 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2637" y="5951213"/>
            <a:ext cx="707822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/>
              <a:t>More viewers abandoned the videos as the rebuffering ratio increased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06000" y="1341539"/>
                <a:ext cx="5379999" cy="6690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Rebuffering</m:t>
                      </m:r>
                      <m:r>
                        <a:rPr lang="en-US" dirty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ratio</m:t>
                      </m:r>
                      <m:r>
                        <a:rPr lang="en-US" dirty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bg-BG" i="1" dirty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Total</m:t>
                          </m:r>
                          <m: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rebuffering</m:t>
                          </m:r>
                          <m: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duration</m:t>
                          </m:r>
                          <m: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sec</m:t>
                          </m:r>
                          <m: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Total</m:t>
                          </m:r>
                          <m: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playback</m:t>
                          </m:r>
                          <m: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duration</m:t>
                          </m:r>
                          <m: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sec</m:t>
                          </m:r>
                          <m:r>
                            <a:rPr lang="en-US" dirty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000" y="1341539"/>
                <a:ext cx="5379999" cy="669094"/>
              </a:xfrm>
              <a:prstGeom prst="rect">
                <a:avLst/>
              </a:prstGeom>
              <a:blipFill>
                <a:blip r:embed="rId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00" y="2010633"/>
            <a:ext cx="4699000" cy="387350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5442456" y="300566"/>
            <a:ext cx="1336653" cy="3386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Ad-free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101243" y="269463"/>
            <a:ext cx="1336653" cy="3559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Rebuffered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10209" y="288829"/>
            <a:ext cx="2059932" cy="3559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Non-initial buffered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0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09A4-BD15-8344-8BB5-D9E5420C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Bottlenecks move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E1BD5-9FDA-0448-B994-B7634DFA2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281" y="4085216"/>
            <a:ext cx="1567314" cy="1525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7A263-D6C4-9D4E-9048-A0842B219663}"/>
              </a:ext>
            </a:extLst>
          </p:cNvPr>
          <p:cNvSpPr txBox="1"/>
          <p:nvPr/>
        </p:nvSpPr>
        <p:spPr>
          <a:xfrm>
            <a:off x="6958061" y="4590247"/>
            <a:ext cx="327108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1990-2010: last mile</a:t>
            </a:r>
          </a:p>
          <a:p>
            <a:r>
              <a:rPr lang="en-US" dirty="0"/>
              <a:t>2015: interconnection</a:t>
            </a:r>
          </a:p>
          <a:p>
            <a:r>
              <a:rPr lang="en-US" dirty="0"/>
              <a:t>2010-2018ish: home Wi-Fi</a:t>
            </a:r>
          </a:p>
          <a:p>
            <a:r>
              <a:rPr lang="en-US" dirty="0"/>
              <a:t>2012-5G: mobility</a:t>
            </a:r>
          </a:p>
          <a:p>
            <a:r>
              <a:rPr lang="en-US" dirty="0"/>
              <a:t>2016-2020: servers</a:t>
            </a:r>
          </a:p>
          <a:p>
            <a:r>
              <a:rPr lang="en-US" dirty="0"/>
              <a:t>also, bottlenecks less predictable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40CA59F-93C5-5247-B024-D15511B90F29}"/>
              </a:ext>
            </a:extLst>
          </p:cNvPr>
          <p:cNvSpPr/>
          <p:nvPr/>
        </p:nvSpPr>
        <p:spPr>
          <a:xfrm>
            <a:off x="6622473" y="1948512"/>
            <a:ext cx="2199794" cy="13161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B8EB9E-C9BD-6A46-AF5A-A2ED17C4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250" y="1617519"/>
            <a:ext cx="147955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ACDF5-CB19-6542-B2E2-1A4BB9369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07153"/>
            <a:ext cx="1841911" cy="1289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A34DEC-76D5-E641-A7A7-521966FCF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857" y="1690688"/>
            <a:ext cx="1624223" cy="1831831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CC817892-DC7F-4641-9A23-C47A8EF1A18A}"/>
              </a:ext>
            </a:extLst>
          </p:cNvPr>
          <p:cNvSpPr/>
          <p:nvPr/>
        </p:nvSpPr>
        <p:spPr>
          <a:xfrm>
            <a:off x="9008533" y="0"/>
            <a:ext cx="2912534" cy="1359695"/>
          </a:xfrm>
          <a:prstGeom prst="wedgeEllipseCallout">
            <a:avLst>
              <a:gd name="adj1" fmla="val -11704"/>
              <a:gd name="adj2" fmla="val 915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fewer end points (greater HHI…)</a:t>
            </a:r>
          </a:p>
        </p:txBody>
      </p:sp>
    </p:spTree>
    <p:extLst>
      <p:ext uri="{BB962C8B-B14F-4D97-AF65-F5344CB8AC3E}">
        <p14:creationId xmlns:p14="http://schemas.microsoft.com/office/powerpoint/2010/main" val="78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76 -0.13541 L 0.48086 -0.1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06FF-93AA-1B47-AF72-55790E79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trying to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7A38-DDFA-9A45-AF3F-E9D705511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Compare actual to advertised performance?</a:t>
            </a:r>
          </a:p>
          <a:p>
            <a:pPr lvl="1"/>
            <a:r>
              <a:rPr lang="en-US" dirty="0"/>
              <a:t>Speed metrics may fade in visibility (see 4G)</a:t>
            </a:r>
          </a:p>
          <a:p>
            <a:r>
              <a:rPr lang="en-US" dirty="0"/>
              <a:t>Determine application </a:t>
            </a:r>
            <a:r>
              <a:rPr lang="en-US" dirty="0" err="1"/>
              <a:t>QoE</a:t>
            </a:r>
            <a:r>
              <a:rPr lang="en-US" dirty="0"/>
              <a:t>?</a:t>
            </a:r>
          </a:p>
          <a:p>
            <a:r>
              <a:rPr lang="en-US" dirty="0"/>
              <a:t>Determine consumer satisfaction?</a:t>
            </a:r>
          </a:p>
          <a:p>
            <a:pPr lvl="1"/>
            <a:r>
              <a:rPr lang="en-US" dirty="0"/>
              <a:t>What about network reliability?</a:t>
            </a:r>
          </a:p>
          <a:p>
            <a:r>
              <a:rPr lang="en-US" dirty="0"/>
              <a:t>Determine average speed of Internet in country X and “X faster than Y”?</a:t>
            </a:r>
          </a:p>
          <a:p>
            <a:r>
              <a:rPr lang="en-US" dirty="0"/>
              <a:t>Estimate contributions of Internet bottlenecks (over time)?</a:t>
            </a:r>
          </a:p>
          <a:p>
            <a:r>
              <a:rPr lang="en-US" dirty="0"/>
              <a:t>Evaluate changes in metrics over time?</a:t>
            </a:r>
          </a:p>
          <a:p>
            <a:r>
              <a:rPr lang="en-US" dirty="0"/>
              <a:t>What if bandwidth changes over time (down-grading in mobile)?</a:t>
            </a:r>
          </a:p>
          <a:p>
            <a:r>
              <a:rPr lang="en-US" dirty="0">
                <a:sym typeface="Wingdings" pitchFamily="2" charset="2"/>
              </a:rPr>
              <a:t> gather enough data to allow reasoned discussion for all  of these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6CD23A-2E29-504B-882D-1603636D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audiences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D0A27D-13B5-604F-A62E-2084B079E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Research, consumer protection agencies, journalists?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E7B479-425D-E641-B8C2-84A1EF0525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Advertised vs. actual</a:t>
            </a:r>
          </a:p>
          <a:p>
            <a:r>
              <a:rPr lang="en-US" dirty="0"/>
              <a:t>Which version of TCP or QUIC?</a:t>
            </a:r>
          </a:p>
          <a:p>
            <a:r>
              <a:rPr lang="en-US" dirty="0"/>
              <a:t>Changes over time</a:t>
            </a:r>
          </a:p>
          <a:p>
            <a:r>
              <a:rPr lang="en-US" dirty="0"/>
              <a:t>Performance inputs: latency, packet loss, loss bursts</a:t>
            </a:r>
          </a:p>
          <a:p>
            <a:r>
              <a:rPr lang="en-US" dirty="0"/>
              <a:t>DNS and interconnect performance</a:t>
            </a:r>
          </a:p>
          <a:p>
            <a:r>
              <a:rPr lang="en-US" dirty="0"/>
              <a:t>Reliability at different timescales (500 </a:t>
            </a:r>
            <a:r>
              <a:rPr lang="en-US" dirty="0" err="1"/>
              <a:t>ms</a:t>
            </a:r>
            <a:r>
              <a:rPr lang="en-US" dirty="0"/>
              <a:t> and up)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4FAF9D-2E23-1648-BD30-E21A7AC05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Consumers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791486-6D1B-4B43-B1D4-7A4268E09E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broadband service should I choose? Which provider?</a:t>
            </a:r>
          </a:p>
          <a:p>
            <a:r>
              <a:rPr lang="en-US" dirty="0"/>
              <a:t>Is something wrong with my service?</a:t>
            </a:r>
          </a:p>
          <a:p>
            <a:r>
              <a:rPr lang="en-US" dirty="0"/>
              <a:t>Will I get 8K video?</a:t>
            </a:r>
          </a:p>
          <a:p>
            <a:r>
              <a:rPr lang="en-US" dirty="0"/>
              <a:t>Without stalls?</a:t>
            </a:r>
          </a:p>
          <a:p>
            <a:r>
              <a:rPr lang="en-US" dirty="0"/>
              <a:t>For all video services I care about?</a:t>
            </a:r>
          </a:p>
          <a:p>
            <a:r>
              <a:rPr lang="en-US" dirty="0"/>
              <a:t>Can I count on doing that video conference from home?</a:t>
            </a:r>
          </a:p>
        </p:txBody>
      </p:sp>
    </p:spTree>
    <p:extLst>
      <p:ext uri="{BB962C8B-B14F-4D97-AF65-F5344CB8AC3E}">
        <p14:creationId xmlns:p14="http://schemas.microsoft.com/office/powerpoint/2010/main" val="94374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043E-61E2-E74C-ADFE-BB2FF3EF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C6B14-D768-4441-ACAE-9F670878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Single-server performance – but capture destination and path</a:t>
            </a:r>
          </a:p>
          <a:p>
            <a:pPr lvl="1"/>
            <a:r>
              <a:rPr lang="en-US" dirty="0"/>
              <a:t>with TCP changes (e.g., BBR and QUIC), fairness may be more unpredictable</a:t>
            </a:r>
          </a:p>
          <a:p>
            <a:r>
              <a:rPr lang="en-US" dirty="0"/>
              <a:t>Multi-server parallel performance (diverse data centers &amp; CDNs)</a:t>
            </a:r>
          </a:p>
          <a:p>
            <a:r>
              <a:rPr lang="en-US" dirty="0"/>
              <a:t>Real world video (see next)</a:t>
            </a:r>
          </a:p>
          <a:p>
            <a:r>
              <a:rPr lang="en-US" dirty="0"/>
              <a:t>End-to-end &amp; component reliability</a:t>
            </a:r>
          </a:p>
          <a:p>
            <a:pPr lvl="1"/>
            <a:r>
              <a:rPr lang="en-US" dirty="0"/>
              <a:t>partial reachability</a:t>
            </a:r>
          </a:p>
          <a:p>
            <a:pPr lvl="1"/>
            <a:r>
              <a:rPr lang="en-US" dirty="0"/>
              <a:t>temporary performance degradation (vs. discarding worst samples)</a:t>
            </a:r>
          </a:p>
          <a:p>
            <a:pPr lvl="1"/>
            <a:r>
              <a:rPr lang="en-US" dirty="0"/>
              <a:t>carrier DNS resolver</a:t>
            </a:r>
          </a:p>
          <a:p>
            <a:pPr lvl="1"/>
            <a:r>
              <a:rPr lang="en-US" dirty="0"/>
              <a:t>CDNs</a:t>
            </a:r>
          </a:p>
          <a:p>
            <a:pPr lvl="1"/>
            <a:r>
              <a:rPr lang="en-US" dirty="0"/>
              <a:t>probably now more critical than raw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D3A5-9E4D-0848-8B47-1924D872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is invisibility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4AA0-AD14-8B4C-858F-0D75B2EF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longer raw speed, but “invisibility” </a:t>
            </a:r>
            <a:r>
              <a:rPr lang="en-US" dirty="0">
                <a:sym typeface="Wingdings" pitchFamily="2" charset="2"/>
              </a:rPr>
              <a:t> the Internet should not get in the way of what people want to do</a:t>
            </a:r>
          </a:p>
          <a:p>
            <a:r>
              <a:rPr lang="en-US" dirty="0">
                <a:sym typeface="Wingdings" pitchFamily="2" charset="2"/>
              </a:rPr>
              <a:t>Comparison: no longer indicate FLOPS, CPU clock speeds</a:t>
            </a:r>
          </a:p>
          <a:p>
            <a:r>
              <a:rPr lang="en-US" dirty="0">
                <a:sym typeface="Wingdings" pitchFamily="2" charset="2"/>
              </a:rPr>
              <a:t>What is the threshold?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1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1" y="661738"/>
            <a:ext cx="9143999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spcBef>
                <a:spcPct val="0"/>
              </a:spcBef>
            </a:pPr>
            <a:r>
              <a:rPr lang="en-US" sz="3200" dirty="0"/>
              <a:t>Adaptive bitrate comparison chart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19740" y="1756607"/>
          <a:ext cx="7975669" cy="40623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8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Feature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Adobe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HDS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HLS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Microsoft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SS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MPEG-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DASH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74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Deployment on ordinary HTTP servers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7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Flexible</a:t>
                      </a:r>
                      <a:r>
                        <a:rPr lang="en-US" sz="1600" baseline="0" dirty="0"/>
                        <a:t> DRM support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7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HTML5 support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7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Agnostic</a:t>
                      </a:r>
                      <a:r>
                        <a:rPr lang="en-US" sz="1600" baseline="0" dirty="0"/>
                        <a:t> to video and audio codecs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7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HEVC Ready (UHD/4K)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7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Typical</a:t>
                      </a:r>
                      <a:r>
                        <a:rPr lang="en-US" sz="1600" baseline="0" dirty="0"/>
                        <a:t> segment duration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2-4s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2-4s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Flexible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650" y="2480140"/>
            <a:ext cx="408579" cy="39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49" y="2480140"/>
            <a:ext cx="408579" cy="390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09" y="3059211"/>
            <a:ext cx="408579" cy="390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649" y="3059211"/>
            <a:ext cx="408579" cy="390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48" y="3059211"/>
            <a:ext cx="408579" cy="390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83" y="3059211"/>
            <a:ext cx="408579" cy="39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49" y="3624428"/>
            <a:ext cx="408579" cy="390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49" y="4225859"/>
            <a:ext cx="408579" cy="3904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48" y="4771875"/>
            <a:ext cx="408579" cy="3904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30868" y="5912399"/>
            <a:ext cx="7479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[2] Bitmovin - MPEG-DASH vs. Apple HLS vs. Microsoft Smooth Streaming vs. Adobe HDS</a:t>
            </a:r>
          </a:p>
        </p:txBody>
      </p:sp>
    </p:spTree>
    <p:extLst>
      <p:ext uri="{BB962C8B-B14F-4D97-AF65-F5344CB8AC3E}">
        <p14:creationId xmlns:p14="http://schemas.microsoft.com/office/powerpoint/2010/main" val="272777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662680"/>
            <a:ext cx="91440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spcBef>
                <a:spcPct val="0"/>
              </a:spcBef>
            </a:pPr>
            <a:r>
              <a:rPr lang="en-US" sz="3200" dirty="0"/>
              <a:t>QoS and QoE in video streaming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872048" y="4663271"/>
            <a:ext cx="29718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2048" y="3901271"/>
            <a:ext cx="29718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2048" y="3139271"/>
            <a:ext cx="29718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2048" y="2382012"/>
            <a:ext cx="29718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End-user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flipH="1">
            <a:off x="3633289" y="3929042"/>
            <a:ext cx="177800" cy="1295400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2639" y="4309328"/>
            <a:ext cx="995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QoS</a:t>
            </a:r>
            <a:br>
              <a:rPr lang="en-US" sz="2000" b="1" dirty="0"/>
            </a:br>
            <a:r>
              <a:rPr lang="en-US" sz="2000" b="1" dirty="0"/>
              <a:t>domain</a:t>
            </a:r>
          </a:p>
        </p:txBody>
      </p:sp>
      <p:sp>
        <p:nvSpPr>
          <p:cNvPr id="13" name="Right Brace 12"/>
          <p:cNvSpPr/>
          <p:nvPr/>
        </p:nvSpPr>
        <p:spPr>
          <a:xfrm flipH="1">
            <a:off x="2675909" y="2411271"/>
            <a:ext cx="198730" cy="2814659"/>
          </a:xfrm>
          <a:prstGeom prst="rightBrace">
            <a:avLst>
              <a:gd name="adj1" fmla="val 8333"/>
              <a:gd name="adj2" fmla="val 50902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07087" y="3523065"/>
            <a:ext cx="1144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QoE</a:t>
            </a:r>
          </a:p>
          <a:p>
            <a:r>
              <a:rPr lang="en-US" sz="2000" b="1" dirty="0"/>
              <a:t>domain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9335" y="4745305"/>
            <a:ext cx="339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delay, throughput and packet loss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9336" y="3850137"/>
            <a:ext cx="347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 rate, resolution</a:t>
            </a:r>
            <a:r>
              <a:rPr lang="en-US"/>
              <a:t>, color, video </a:t>
            </a:r>
            <a:br>
              <a:rPr lang="en-US"/>
            </a:br>
            <a:r>
              <a:rPr lang="en-US"/>
              <a:t>and </a:t>
            </a:r>
            <a:r>
              <a:rPr lang="en-US" dirty="0"/>
              <a:t>audio codec type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9336" y="3221305"/>
            <a:ext cx="317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VoD</a:t>
            </a:r>
            <a:r>
              <a:rPr lang="en-US" dirty="0"/>
              <a:t>, video conference and IPTV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9335" y="2411270"/>
            <a:ext cx="201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Viewing experience</a:t>
            </a:r>
          </a:p>
        </p:txBody>
      </p:sp>
    </p:spTree>
    <p:extLst>
      <p:ext uri="{BB962C8B-B14F-4D97-AF65-F5344CB8AC3E}">
        <p14:creationId xmlns:p14="http://schemas.microsoft.com/office/powerpoint/2010/main" val="313554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2C8-CE38-FA41-A142-31C3109F5AD0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662680"/>
            <a:ext cx="9144000" cy="55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Common QoE metrics in video streaming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6737" y="1842816"/>
            <a:ext cx="2847703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Start-up delay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6737" y="3005569"/>
            <a:ext cx="2847703" cy="783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Rebuffering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737" y="4168322"/>
            <a:ext cx="2847703" cy="7837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Avg. bitrate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6736" y="5331075"/>
            <a:ext cx="2847703" cy="783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Bitrate change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721" y="1803628"/>
            <a:ext cx="557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Time from the instant a play button is clicked to when the player actually starts to play the main video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3721" y="2922761"/>
            <a:ext cx="557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2000" dirty="0"/>
              <a:t>Video stalling or buffer underrun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sym typeface="Wingdings"/>
              </a:rPr>
              <a:t>Occurs when the playback rate is higher than what the network can handle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83721" y="4052376"/>
            <a:ext cx="5579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Average played bitrate during playback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83721" y="5322851"/>
            <a:ext cx="5579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Bitrate increases or decreases while a video is being played</a:t>
            </a:r>
          </a:p>
        </p:txBody>
      </p:sp>
    </p:spTree>
    <p:extLst>
      <p:ext uri="{BB962C8B-B14F-4D97-AF65-F5344CB8AC3E}">
        <p14:creationId xmlns:p14="http://schemas.microsoft.com/office/powerpoint/2010/main" val="185866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779</Words>
  <Application>Microsoft Macintosh PowerPoint</Application>
  <PresentationFormat>Widescreen</PresentationFormat>
  <Paragraphs>173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Gigabit measurements – quality, not (just) quantity</vt:lpstr>
      <vt:lpstr>Bottlenecks move</vt:lpstr>
      <vt:lpstr>What are we trying to achieve?</vt:lpstr>
      <vt:lpstr>Two audiences</vt:lpstr>
      <vt:lpstr>What should we measure?</vt:lpstr>
      <vt:lpstr>The goal is invisibility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Gigabit measurements – quality, not (just) quantity</dc:title>
  <dc:creator>Henning Schulzrinne</dc:creator>
  <cp:lastModifiedBy>Henning Schulzrinne</cp:lastModifiedBy>
  <cp:revision>12</cp:revision>
  <dcterms:created xsi:type="dcterms:W3CDTF">2018-07-23T21:53:50Z</dcterms:created>
  <dcterms:modified xsi:type="dcterms:W3CDTF">2018-07-24T18:30:29Z</dcterms:modified>
</cp:coreProperties>
</file>