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317" r:id="rId3"/>
    <p:sldId id="318" r:id="rId4"/>
    <p:sldId id="319" r:id="rId5"/>
    <p:sldId id="320" r:id="rId6"/>
    <p:sldId id="258" r:id="rId7"/>
    <p:sldId id="321" r:id="rId8"/>
    <p:sldId id="260" r:id="rId9"/>
    <p:sldId id="314" r:id="rId10"/>
    <p:sldId id="324" r:id="rId11"/>
    <p:sldId id="261" r:id="rId12"/>
    <p:sldId id="323" r:id="rId13"/>
    <p:sldId id="322" r:id="rId14"/>
    <p:sldId id="315" r:id="rId15"/>
    <p:sldId id="316" r:id="rId16"/>
    <p:sldId id="831"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4"/>
    <p:restoredTop sz="77014"/>
  </p:normalViewPr>
  <p:slideViewPr>
    <p:cSldViewPr snapToGrid="0" snapToObjects="1">
      <p:cViewPr varScale="1">
        <p:scale>
          <a:sx n="108" d="100"/>
          <a:sy n="108" d="100"/>
        </p:scale>
        <p:origin x="16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A14D5-8580-2E49-A484-BC1245C7DCEC}" type="doc">
      <dgm:prSet loTypeId="urn:microsoft.com/office/officeart/2005/8/layout/process3" loCatId="" qsTypeId="urn:microsoft.com/office/officeart/2005/8/quickstyle/simple1" qsCatId="simple" csTypeId="urn:microsoft.com/office/officeart/2005/8/colors/colorful3" csCatId="colorful" phldr="1"/>
      <dgm:spPr/>
    </dgm:pt>
    <dgm:pt modelId="{9A1123F4-DD8E-D048-AD19-EA6F115A0685}">
      <dgm:prSet phldrT="[Text]"/>
      <dgm:spPr/>
      <dgm:t>
        <a:bodyPr/>
        <a:lstStyle/>
        <a:p>
          <a:r>
            <a:rPr lang="en-US" dirty="0"/>
            <a:t>P2P voice</a:t>
          </a:r>
        </a:p>
      </dgm:t>
    </dgm:pt>
    <dgm:pt modelId="{3A5E1A2E-024A-6240-9CC9-AC6AAC469118}" type="parTrans" cxnId="{D273EE20-A29F-9449-A94D-39CD8DA95122}">
      <dgm:prSet/>
      <dgm:spPr/>
      <dgm:t>
        <a:bodyPr/>
        <a:lstStyle/>
        <a:p>
          <a:endParaRPr lang="en-US"/>
        </a:p>
      </dgm:t>
    </dgm:pt>
    <dgm:pt modelId="{AAFAA04A-B638-B545-872C-4E2761D55759}" type="sibTrans" cxnId="{D273EE20-A29F-9449-A94D-39CD8DA95122}">
      <dgm:prSet/>
      <dgm:spPr/>
      <dgm:t>
        <a:bodyPr/>
        <a:lstStyle/>
        <a:p>
          <a:endParaRPr lang="en-US"/>
        </a:p>
      </dgm:t>
    </dgm:pt>
    <dgm:pt modelId="{1A774D00-342D-744A-BE65-B845B380B548}">
      <dgm:prSet phldrT="[Text]"/>
      <dgm:spPr/>
      <dgm:t>
        <a:bodyPr/>
        <a:lstStyle/>
        <a:p>
          <a:r>
            <a:rPr lang="en-US" dirty="0"/>
            <a:t>P2I voice (trunked)</a:t>
          </a:r>
        </a:p>
      </dgm:t>
    </dgm:pt>
    <dgm:pt modelId="{0D4F3E41-60F1-3546-9F2B-CB83E6A8D133}" type="parTrans" cxnId="{6AEB4109-646E-8045-AF7E-61FE60D18890}">
      <dgm:prSet/>
      <dgm:spPr/>
      <dgm:t>
        <a:bodyPr/>
        <a:lstStyle/>
        <a:p>
          <a:endParaRPr lang="en-US"/>
        </a:p>
      </dgm:t>
    </dgm:pt>
    <dgm:pt modelId="{D6572CA5-90DD-B448-9C8F-BBFC81872914}" type="sibTrans" cxnId="{6AEB4109-646E-8045-AF7E-61FE60D18890}">
      <dgm:prSet/>
      <dgm:spPr/>
      <dgm:t>
        <a:bodyPr/>
        <a:lstStyle/>
        <a:p>
          <a:endParaRPr lang="en-US"/>
        </a:p>
      </dgm:t>
    </dgm:pt>
    <dgm:pt modelId="{9ECFB8F5-576E-8046-98AD-59C60547BCAF}">
      <dgm:prSet phldrT="[Text]"/>
      <dgm:spPr/>
      <dgm:t>
        <a:bodyPr/>
        <a:lstStyle/>
        <a:p>
          <a:r>
            <a:rPr lang="en-US" dirty="0"/>
            <a:t>P2I data</a:t>
          </a:r>
        </a:p>
      </dgm:t>
    </dgm:pt>
    <dgm:pt modelId="{C62410EA-EC11-DF47-B854-95137D2C441F}" type="parTrans" cxnId="{921A8A66-9424-7B43-AB29-7DCD50A88BE4}">
      <dgm:prSet/>
      <dgm:spPr/>
      <dgm:t>
        <a:bodyPr/>
        <a:lstStyle/>
        <a:p>
          <a:endParaRPr lang="en-US"/>
        </a:p>
      </dgm:t>
    </dgm:pt>
    <dgm:pt modelId="{8BDEBA80-CC6C-004B-91F2-00FCD4DE579E}" type="sibTrans" cxnId="{921A8A66-9424-7B43-AB29-7DCD50A88BE4}">
      <dgm:prSet/>
      <dgm:spPr/>
      <dgm:t>
        <a:bodyPr/>
        <a:lstStyle/>
        <a:p>
          <a:endParaRPr lang="en-US"/>
        </a:p>
      </dgm:t>
    </dgm:pt>
    <dgm:pt modelId="{8C730BC8-C925-E241-B94B-63A6C3A1E027}">
      <dgm:prSet phldrT="[Text]"/>
      <dgm:spPr/>
      <dgm:t>
        <a:bodyPr/>
        <a:lstStyle/>
        <a:p>
          <a:r>
            <a:rPr lang="en-US" dirty="0"/>
            <a:t>P2X voice + data + computation</a:t>
          </a:r>
        </a:p>
      </dgm:t>
    </dgm:pt>
    <dgm:pt modelId="{8BC5AC21-89B5-1448-971A-71F16AD5F863}" type="parTrans" cxnId="{19E3359D-85AC-0741-B688-1B6ADEC66C24}">
      <dgm:prSet/>
      <dgm:spPr/>
      <dgm:t>
        <a:bodyPr/>
        <a:lstStyle/>
        <a:p>
          <a:endParaRPr lang="en-US"/>
        </a:p>
      </dgm:t>
    </dgm:pt>
    <dgm:pt modelId="{550C4203-24CD-0740-8DE4-1309AD0AAFF4}" type="sibTrans" cxnId="{19E3359D-85AC-0741-B688-1B6ADEC66C24}">
      <dgm:prSet/>
      <dgm:spPr/>
      <dgm:t>
        <a:bodyPr/>
        <a:lstStyle/>
        <a:p>
          <a:endParaRPr lang="en-US"/>
        </a:p>
      </dgm:t>
    </dgm:pt>
    <dgm:pt modelId="{949D3540-9D12-6847-A882-C490C922BBA0}">
      <dgm:prSet/>
      <dgm:spPr/>
      <dgm:t>
        <a:bodyPr/>
        <a:lstStyle/>
        <a:p>
          <a:r>
            <a:rPr lang="en-US" dirty="0"/>
            <a:t>multi-PHY</a:t>
          </a:r>
        </a:p>
      </dgm:t>
    </dgm:pt>
    <dgm:pt modelId="{2610A834-611B-1647-8D02-908C3799DB2F}" type="parTrans" cxnId="{F8D5A096-EA77-064E-A45E-4468B7BEB8DE}">
      <dgm:prSet/>
      <dgm:spPr/>
    </dgm:pt>
    <dgm:pt modelId="{1B8E2972-9D99-9547-9045-43A046D5C019}" type="sibTrans" cxnId="{F8D5A096-EA77-064E-A45E-4468B7BEB8DE}">
      <dgm:prSet/>
      <dgm:spPr/>
    </dgm:pt>
    <dgm:pt modelId="{3D6684A3-9A98-B34B-926C-B37E99EC6145}">
      <dgm:prSet/>
      <dgm:spPr/>
      <dgm:t>
        <a:bodyPr/>
        <a:lstStyle/>
        <a:p>
          <a:r>
            <a:rPr lang="en-US" dirty="0"/>
            <a:t>fog computing</a:t>
          </a:r>
        </a:p>
      </dgm:t>
    </dgm:pt>
    <dgm:pt modelId="{5C262D22-19BE-CA41-A3D9-04E8F4C11133}" type="parTrans" cxnId="{E463060D-BF1B-1443-980D-CD4FCF840067}">
      <dgm:prSet/>
      <dgm:spPr/>
    </dgm:pt>
    <dgm:pt modelId="{B7A7890D-21D4-F741-90C6-0D6E66BFA088}" type="sibTrans" cxnId="{E463060D-BF1B-1443-980D-CD4FCF840067}">
      <dgm:prSet/>
      <dgm:spPr/>
    </dgm:pt>
    <dgm:pt modelId="{B36A73C0-C7C8-1848-B1CF-A836AC758C83}" type="pres">
      <dgm:prSet presAssocID="{B42A14D5-8580-2E49-A484-BC1245C7DCEC}" presName="linearFlow" presStyleCnt="0">
        <dgm:presLayoutVars>
          <dgm:dir/>
          <dgm:animLvl val="lvl"/>
          <dgm:resizeHandles val="exact"/>
        </dgm:presLayoutVars>
      </dgm:prSet>
      <dgm:spPr/>
    </dgm:pt>
    <dgm:pt modelId="{5EA66444-33F0-CB47-8B04-4D405D3A5DA4}" type="pres">
      <dgm:prSet presAssocID="{9A1123F4-DD8E-D048-AD19-EA6F115A0685}" presName="composite" presStyleCnt="0"/>
      <dgm:spPr/>
    </dgm:pt>
    <dgm:pt modelId="{8B51695E-5E26-564F-A8E8-513CD612D630}" type="pres">
      <dgm:prSet presAssocID="{9A1123F4-DD8E-D048-AD19-EA6F115A0685}" presName="parTx" presStyleLbl="node1" presStyleIdx="0" presStyleCnt="4">
        <dgm:presLayoutVars>
          <dgm:chMax val="0"/>
          <dgm:chPref val="0"/>
          <dgm:bulletEnabled val="1"/>
        </dgm:presLayoutVars>
      </dgm:prSet>
      <dgm:spPr/>
    </dgm:pt>
    <dgm:pt modelId="{A48DC7E1-26A1-FE4D-8C64-4E9BB767EE50}" type="pres">
      <dgm:prSet presAssocID="{9A1123F4-DD8E-D048-AD19-EA6F115A0685}" presName="parSh" presStyleLbl="node1" presStyleIdx="0" presStyleCnt="4"/>
      <dgm:spPr/>
    </dgm:pt>
    <dgm:pt modelId="{D503CE6F-D0B2-FB49-90B0-5CAC59E9DEA1}" type="pres">
      <dgm:prSet presAssocID="{9A1123F4-DD8E-D048-AD19-EA6F115A0685}" presName="desTx" presStyleLbl="fgAcc1" presStyleIdx="0" presStyleCnt="4" custScaleX="109750" custScaleY="114328">
        <dgm:presLayoutVars>
          <dgm:bulletEnabled val="1"/>
        </dgm:presLayoutVars>
      </dgm:prSet>
      <dgm:spPr/>
    </dgm:pt>
    <dgm:pt modelId="{6BBB6A73-1666-4846-BDDD-B5340A1F17A7}" type="pres">
      <dgm:prSet presAssocID="{AAFAA04A-B638-B545-872C-4E2761D55759}" presName="sibTrans" presStyleLbl="sibTrans2D1" presStyleIdx="0" presStyleCnt="3"/>
      <dgm:spPr/>
    </dgm:pt>
    <dgm:pt modelId="{460A97DE-2077-E443-89D5-480ECC2C6ED2}" type="pres">
      <dgm:prSet presAssocID="{AAFAA04A-B638-B545-872C-4E2761D55759}" presName="connTx" presStyleLbl="sibTrans2D1" presStyleIdx="0" presStyleCnt="3"/>
      <dgm:spPr/>
    </dgm:pt>
    <dgm:pt modelId="{49F36C3D-08BD-BE46-9DE5-D03E8FDCD774}" type="pres">
      <dgm:prSet presAssocID="{1A774D00-342D-744A-BE65-B845B380B548}" presName="composite" presStyleCnt="0"/>
      <dgm:spPr/>
    </dgm:pt>
    <dgm:pt modelId="{AA668822-F21E-ED42-8DE0-131B62D6060D}" type="pres">
      <dgm:prSet presAssocID="{1A774D00-342D-744A-BE65-B845B380B548}" presName="parTx" presStyleLbl="node1" presStyleIdx="0" presStyleCnt="4">
        <dgm:presLayoutVars>
          <dgm:chMax val="0"/>
          <dgm:chPref val="0"/>
          <dgm:bulletEnabled val="1"/>
        </dgm:presLayoutVars>
      </dgm:prSet>
      <dgm:spPr/>
    </dgm:pt>
    <dgm:pt modelId="{326AEADB-480A-6645-81ED-93D764E889E3}" type="pres">
      <dgm:prSet presAssocID="{1A774D00-342D-744A-BE65-B845B380B548}" presName="parSh" presStyleLbl="node1" presStyleIdx="1" presStyleCnt="4"/>
      <dgm:spPr/>
    </dgm:pt>
    <dgm:pt modelId="{3A0F407D-3B7A-D543-9A70-BE9D45733209}" type="pres">
      <dgm:prSet presAssocID="{1A774D00-342D-744A-BE65-B845B380B548}" presName="desTx" presStyleLbl="fgAcc1" presStyleIdx="1" presStyleCnt="4">
        <dgm:presLayoutVars>
          <dgm:bulletEnabled val="1"/>
        </dgm:presLayoutVars>
      </dgm:prSet>
      <dgm:spPr/>
    </dgm:pt>
    <dgm:pt modelId="{721E8B73-D69C-EE40-8BA5-CFAB3A7A059B}" type="pres">
      <dgm:prSet presAssocID="{D6572CA5-90DD-B448-9C8F-BBFC81872914}" presName="sibTrans" presStyleLbl="sibTrans2D1" presStyleIdx="1" presStyleCnt="3"/>
      <dgm:spPr/>
    </dgm:pt>
    <dgm:pt modelId="{7F50DC98-3667-F44B-BDA6-5D8A928E2605}" type="pres">
      <dgm:prSet presAssocID="{D6572CA5-90DD-B448-9C8F-BBFC81872914}" presName="connTx" presStyleLbl="sibTrans2D1" presStyleIdx="1" presStyleCnt="3"/>
      <dgm:spPr/>
    </dgm:pt>
    <dgm:pt modelId="{2F28530B-D92A-F44E-95B8-0433E4D08413}" type="pres">
      <dgm:prSet presAssocID="{9ECFB8F5-576E-8046-98AD-59C60547BCAF}" presName="composite" presStyleCnt="0"/>
      <dgm:spPr/>
    </dgm:pt>
    <dgm:pt modelId="{79F7D98C-4F99-8C4C-9BD2-6E7BC7F961F7}" type="pres">
      <dgm:prSet presAssocID="{9ECFB8F5-576E-8046-98AD-59C60547BCAF}" presName="parTx" presStyleLbl="node1" presStyleIdx="1" presStyleCnt="4">
        <dgm:presLayoutVars>
          <dgm:chMax val="0"/>
          <dgm:chPref val="0"/>
          <dgm:bulletEnabled val="1"/>
        </dgm:presLayoutVars>
      </dgm:prSet>
      <dgm:spPr/>
    </dgm:pt>
    <dgm:pt modelId="{3D8DA9E6-E769-B845-B4AD-2800DCFAE7ED}" type="pres">
      <dgm:prSet presAssocID="{9ECFB8F5-576E-8046-98AD-59C60547BCAF}" presName="parSh" presStyleLbl="node1" presStyleIdx="2" presStyleCnt="4"/>
      <dgm:spPr/>
    </dgm:pt>
    <dgm:pt modelId="{2CA13E7D-380E-C946-A8B8-86A7015B9B0E}" type="pres">
      <dgm:prSet presAssocID="{9ECFB8F5-576E-8046-98AD-59C60547BCAF}" presName="desTx" presStyleLbl="fgAcc1" presStyleIdx="2" presStyleCnt="4">
        <dgm:presLayoutVars>
          <dgm:bulletEnabled val="1"/>
        </dgm:presLayoutVars>
      </dgm:prSet>
      <dgm:spPr/>
    </dgm:pt>
    <dgm:pt modelId="{1353E227-B3A8-A143-8A24-F7C7CC70076A}" type="pres">
      <dgm:prSet presAssocID="{8BDEBA80-CC6C-004B-91F2-00FCD4DE579E}" presName="sibTrans" presStyleLbl="sibTrans2D1" presStyleIdx="2" presStyleCnt="3"/>
      <dgm:spPr/>
    </dgm:pt>
    <dgm:pt modelId="{EA3A8135-7203-F84A-B844-444559AEA7AC}" type="pres">
      <dgm:prSet presAssocID="{8BDEBA80-CC6C-004B-91F2-00FCD4DE579E}" presName="connTx" presStyleLbl="sibTrans2D1" presStyleIdx="2" presStyleCnt="3"/>
      <dgm:spPr/>
    </dgm:pt>
    <dgm:pt modelId="{BE60B21C-B3D0-BE46-8EDA-CA252CD873B5}" type="pres">
      <dgm:prSet presAssocID="{8C730BC8-C925-E241-B94B-63A6C3A1E027}" presName="composite" presStyleCnt="0"/>
      <dgm:spPr/>
    </dgm:pt>
    <dgm:pt modelId="{84082084-C40E-A84D-B30E-FB6DD66E2BC5}" type="pres">
      <dgm:prSet presAssocID="{8C730BC8-C925-E241-B94B-63A6C3A1E027}" presName="parTx" presStyleLbl="node1" presStyleIdx="2" presStyleCnt="4">
        <dgm:presLayoutVars>
          <dgm:chMax val="0"/>
          <dgm:chPref val="0"/>
          <dgm:bulletEnabled val="1"/>
        </dgm:presLayoutVars>
      </dgm:prSet>
      <dgm:spPr/>
    </dgm:pt>
    <dgm:pt modelId="{6FBEA179-6758-D447-882D-F8291FF506F0}" type="pres">
      <dgm:prSet presAssocID="{8C730BC8-C925-E241-B94B-63A6C3A1E027}" presName="parSh" presStyleLbl="node1" presStyleIdx="3" presStyleCnt="4"/>
      <dgm:spPr/>
    </dgm:pt>
    <dgm:pt modelId="{264A0CCC-E9EA-D249-8893-CE088BC6A407}" type="pres">
      <dgm:prSet presAssocID="{8C730BC8-C925-E241-B94B-63A6C3A1E027}" presName="desTx" presStyleLbl="fgAcc1" presStyleIdx="3" presStyleCnt="4">
        <dgm:presLayoutVars>
          <dgm:bulletEnabled val="1"/>
        </dgm:presLayoutVars>
      </dgm:prSet>
      <dgm:spPr/>
    </dgm:pt>
  </dgm:ptLst>
  <dgm:cxnLst>
    <dgm:cxn modelId="{43FAF107-5B0A-9F40-8B7C-E5B85E648631}" type="presOf" srcId="{3D6684A3-9A98-B34B-926C-B37E99EC6145}" destId="{264A0CCC-E9EA-D249-8893-CE088BC6A407}" srcOrd="0" destOrd="1" presId="urn:microsoft.com/office/officeart/2005/8/layout/process3"/>
    <dgm:cxn modelId="{6AEB4109-646E-8045-AF7E-61FE60D18890}" srcId="{B42A14D5-8580-2E49-A484-BC1245C7DCEC}" destId="{1A774D00-342D-744A-BE65-B845B380B548}" srcOrd="1" destOrd="0" parTransId="{0D4F3E41-60F1-3546-9F2B-CB83E6A8D133}" sibTransId="{D6572CA5-90DD-B448-9C8F-BBFC81872914}"/>
    <dgm:cxn modelId="{E463060D-BF1B-1443-980D-CD4FCF840067}" srcId="{8C730BC8-C925-E241-B94B-63A6C3A1E027}" destId="{3D6684A3-9A98-B34B-926C-B37E99EC6145}" srcOrd="1" destOrd="0" parTransId="{5C262D22-19BE-CA41-A3D9-04E8F4C11133}" sibTransId="{B7A7890D-21D4-F741-90C6-0D6E66BFA088}"/>
    <dgm:cxn modelId="{D273EE20-A29F-9449-A94D-39CD8DA95122}" srcId="{B42A14D5-8580-2E49-A484-BC1245C7DCEC}" destId="{9A1123F4-DD8E-D048-AD19-EA6F115A0685}" srcOrd="0" destOrd="0" parTransId="{3A5E1A2E-024A-6240-9CC9-AC6AAC469118}" sibTransId="{AAFAA04A-B638-B545-872C-4E2761D55759}"/>
    <dgm:cxn modelId="{3930C523-20CC-8A44-B465-683A2C56BF9A}" type="presOf" srcId="{8BDEBA80-CC6C-004B-91F2-00FCD4DE579E}" destId="{EA3A8135-7203-F84A-B844-444559AEA7AC}" srcOrd="1" destOrd="0" presId="urn:microsoft.com/office/officeart/2005/8/layout/process3"/>
    <dgm:cxn modelId="{3F84172A-0759-8749-887B-C284C1946D16}" type="presOf" srcId="{949D3540-9D12-6847-A882-C490C922BBA0}" destId="{264A0CCC-E9EA-D249-8893-CE088BC6A407}" srcOrd="0" destOrd="0" presId="urn:microsoft.com/office/officeart/2005/8/layout/process3"/>
    <dgm:cxn modelId="{289F6944-C977-FD47-B87A-85A9714437CF}" type="presOf" srcId="{D6572CA5-90DD-B448-9C8F-BBFC81872914}" destId="{721E8B73-D69C-EE40-8BA5-CFAB3A7A059B}" srcOrd="0" destOrd="0" presId="urn:microsoft.com/office/officeart/2005/8/layout/process3"/>
    <dgm:cxn modelId="{D3243C5C-9BC0-9048-A317-3DEF6B3777CB}" type="presOf" srcId="{9ECFB8F5-576E-8046-98AD-59C60547BCAF}" destId="{79F7D98C-4F99-8C4C-9BD2-6E7BC7F961F7}" srcOrd="0" destOrd="0" presId="urn:microsoft.com/office/officeart/2005/8/layout/process3"/>
    <dgm:cxn modelId="{921A8A66-9424-7B43-AB29-7DCD50A88BE4}" srcId="{B42A14D5-8580-2E49-A484-BC1245C7DCEC}" destId="{9ECFB8F5-576E-8046-98AD-59C60547BCAF}" srcOrd="2" destOrd="0" parTransId="{C62410EA-EC11-DF47-B854-95137D2C441F}" sibTransId="{8BDEBA80-CC6C-004B-91F2-00FCD4DE579E}"/>
    <dgm:cxn modelId="{67BA996C-00B3-4841-B1B3-EBD0E95C93AC}" type="presOf" srcId="{9A1123F4-DD8E-D048-AD19-EA6F115A0685}" destId="{8B51695E-5E26-564F-A8E8-513CD612D630}" srcOrd="0" destOrd="0" presId="urn:microsoft.com/office/officeart/2005/8/layout/process3"/>
    <dgm:cxn modelId="{FF0B076E-FC58-394E-94FF-A834B4C67082}" type="presOf" srcId="{D6572CA5-90DD-B448-9C8F-BBFC81872914}" destId="{7F50DC98-3667-F44B-BDA6-5D8A928E2605}" srcOrd="1" destOrd="0" presId="urn:microsoft.com/office/officeart/2005/8/layout/process3"/>
    <dgm:cxn modelId="{51179273-9783-9F40-9A9A-10D0B5E84871}" type="presOf" srcId="{9A1123F4-DD8E-D048-AD19-EA6F115A0685}" destId="{A48DC7E1-26A1-FE4D-8C64-4E9BB767EE50}" srcOrd="1" destOrd="0" presId="urn:microsoft.com/office/officeart/2005/8/layout/process3"/>
    <dgm:cxn modelId="{69D44476-507E-DF49-BCBA-F12EFD0C3C4D}" type="presOf" srcId="{8BDEBA80-CC6C-004B-91F2-00FCD4DE579E}" destId="{1353E227-B3A8-A143-8A24-F7C7CC70076A}" srcOrd="0" destOrd="0" presId="urn:microsoft.com/office/officeart/2005/8/layout/process3"/>
    <dgm:cxn modelId="{7A7FDF79-AB4A-4E47-8270-2E67003876BC}" type="presOf" srcId="{9ECFB8F5-576E-8046-98AD-59C60547BCAF}" destId="{3D8DA9E6-E769-B845-B4AD-2800DCFAE7ED}" srcOrd="1" destOrd="0" presId="urn:microsoft.com/office/officeart/2005/8/layout/process3"/>
    <dgm:cxn modelId="{64E4C982-EC19-C043-9F65-354CB5F8D0D9}" type="presOf" srcId="{1A774D00-342D-744A-BE65-B845B380B548}" destId="{AA668822-F21E-ED42-8DE0-131B62D6060D}" srcOrd="0" destOrd="0" presId="urn:microsoft.com/office/officeart/2005/8/layout/process3"/>
    <dgm:cxn modelId="{F8D5A096-EA77-064E-A45E-4468B7BEB8DE}" srcId="{8C730BC8-C925-E241-B94B-63A6C3A1E027}" destId="{949D3540-9D12-6847-A882-C490C922BBA0}" srcOrd="0" destOrd="0" parTransId="{2610A834-611B-1647-8D02-908C3799DB2F}" sibTransId="{1B8E2972-9D99-9547-9045-43A046D5C019}"/>
    <dgm:cxn modelId="{19E3359D-85AC-0741-B688-1B6ADEC66C24}" srcId="{B42A14D5-8580-2E49-A484-BC1245C7DCEC}" destId="{8C730BC8-C925-E241-B94B-63A6C3A1E027}" srcOrd="3" destOrd="0" parTransId="{8BC5AC21-89B5-1448-971A-71F16AD5F863}" sibTransId="{550C4203-24CD-0740-8DE4-1309AD0AAFF4}"/>
    <dgm:cxn modelId="{1787E3AE-21AE-644F-BF49-E83E10300963}" type="presOf" srcId="{B42A14D5-8580-2E49-A484-BC1245C7DCEC}" destId="{B36A73C0-C7C8-1848-B1CF-A836AC758C83}" srcOrd="0" destOrd="0" presId="urn:microsoft.com/office/officeart/2005/8/layout/process3"/>
    <dgm:cxn modelId="{484E7FC1-C9BE-7845-B10A-990E410A1874}" type="presOf" srcId="{AAFAA04A-B638-B545-872C-4E2761D55759}" destId="{460A97DE-2077-E443-89D5-480ECC2C6ED2}" srcOrd="1" destOrd="0" presId="urn:microsoft.com/office/officeart/2005/8/layout/process3"/>
    <dgm:cxn modelId="{0381B8C5-3472-E748-BB93-5BDB494E5DA4}" type="presOf" srcId="{8C730BC8-C925-E241-B94B-63A6C3A1E027}" destId="{6FBEA179-6758-D447-882D-F8291FF506F0}" srcOrd="1" destOrd="0" presId="urn:microsoft.com/office/officeart/2005/8/layout/process3"/>
    <dgm:cxn modelId="{C54896E4-15A1-4F47-9A81-0589A5BD4D5B}" type="presOf" srcId="{AAFAA04A-B638-B545-872C-4E2761D55759}" destId="{6BBB6A73-1666-4846-BDDD-B5340A1F17A7}" srcOrd="0" destOrd="0" presId="urn:microsoft.com/office/officeart/2005/8/layout/process3"/>
    <dgm:cxn modelId="{240F68EB-5E8E-4949-A70D-FE5A32050B3F}" type="presOf" srcId="{8C730BC8-C925-E241-B94B-63A6C3A1E027}" destId="{84082084-C40E-A84D-B30E-FB6DD66E2BC5}" srcOrd="0" destOrd="0" presId="urn:microsoft.com/office/officeart/2005/8/layout/process3"/>
    <dgm:cxn modelId="{444BCBF8-FFD4-D646-8677-A6BD35DBB26A}" type="presOf" srcId="{1A774D00-342D-744A-BE65-B845B380B548}" destId="{326AEADB-480A-6645-81ED-93D764E889E3}" srcOrd="1" destOrd="0" presId="urn:microsoft.com/office/officeart/2005/8/layout/process3"/>
    <dgm:cxn modelId="{FD3D75D5-9ED2-4C4E-86E6-DCDC4446B9DE}" type="presParOf" srcId="{B36A73C0-C7C8-1848-B1CF-A836AC758C83}" destId="{5EA66444-33F0-CB47-8B04-4D405D3A5DA4}" srcOrd="0" destOrd="0" presId="urn:microsoft.com/office/officeart/2005/8/layout/process3"/>
    <dgm:cxn modelId="{F2941051-E328-474B-B331-7FC48BC3EBA3}" type="presParOf" srcId="{5EA66444-33F0-CB47-8B04-4D405D3A5DA4}" destId="{8B51695E-5E26-564F-A8E8-513CD612D630}" srcOrd="0" destOrd="0" presId="urn:microsoft.com/office/officeart/2005/8/layout/process3"/>
    <dgm:cxn modelId="{56CCB428-FA25-F540-AE12-A658C5713E04}" type="presParOf" srcId="{5EA66444-33F0-CB47-8B04-4D405D3A5DA4}" destId="{A48DC7E1-26A1-FE4D-8C64-4E9BB767EE50}" srcOrd="1" destOrd="0" presId="urn:microsoft.com/office/officeart/2005/8/layout/process3"/>
    <dgm:cxn modelId="{BE020DF4-AE22-CA45-B9EF-23E79CD85449}" type="presParOf" srcId="{5EA66444-33F0-CB47-8B04-4D405D3A5DA4}" destId="{D503CE6F-D0B2-FB49-90B0-5CAC59E9DEA1}" srcOrd="2" destOrd="0" presId="urn:microsoft.com/office/officeart/2005/8/layout/process3"/>
    <dgm:cxn modelId="{A4B2A278-AF49-6A48-9965-59DB491645E6}" type="presParOf" srcId="{B36A73C0-C7C8-1848-B1CF-A836AC758C83}" destId="{6BBB6A73-1666-4846-BDDD-B5340A1F17A7}" srcOrd="1" destOrd="0" presId="urn:microsoft.com/office/officeart/2005/8/layout/process3"/>
    <dgm:cxn modelId="{712D813B-1DD3-E044-8B5D-076FFADCAF8F}" type="presParOf" srcId="{6BBB6A73-1666-4846-BDDD-B5340A1F17A7}" destId="{460A97DE-2077-E443-89D5-480ECC2C6ED2}" srcOrd="0" destOrd="0" presId="urn:microsoft.com/office/officeart/2005/8/layout/process3"/>
    <dgm:cxn modelId="{A4E7A338-AEEB-AB47-9CA1-291A265415FE}" type="presParOf" srcId="{B36A73C0-C7C8-1848-B1CF-A836AC758C83}" destId="{49F36C3D-08BD-BE46-9DE5-D03E8FDCD774}" srcOrd="2" destOrd="0" presId="urn:microsoft.com/office/officeart/2005/8/layout/process3"/>
    <dgm:cxn modelId="{971885C4-BEA4-F14B-98B6-F0FD182938ED}" type="presParOf" srcId="{49F36C3D-08BD-BE46-9DE5-D03E8FDCD774}" destId="{AA668822-F21E-ED42-8DE0-131B62D6060D}" srcOrd="0" destOrd="0" presId="urn:microsoft.com/office/officeart/2005/8/layout/process3"/>
    <dgm:cxn modelId="{648DCC52-813E-C549-B7DC-C72FB262751E}" type="presParOf" srcId="{49F36C3D-08BD-BE46-9DE5-D03E8FDCD774}" destId="{326AEADB-480A-6645-81ED-93D764E889E3}" srcOrd="1" destOrd="0" presId="urn:microsoft.com/office/officeart/2005/8/layout/process3"/>
    <dgm:cxn modelId="{5C7E77FC-9349-B349-9213-4CA914B6BABB}" type="presParOf" srcId="{49F36C3D-08BD-BE46-9DE5-D03E8FDCD774}" destId="{3A0F407D-3B7A-D543-9A70-BE9D45733209}" srcOrd="2" destOrd="0" presId="urn:microsoft.com/office/officeart/2005/8/layout/process3"/>
    <dgm:cxn modelId="{68EE340B-9425-BF48-9C54-D306B150FA3C}" type="presParOf" srcId="{B36A73C0-C7C8-1848-B1CF-A836AC758C83}" destId="{721E8B73-D69C-EE40-8BA5-CFAB3A7A059B}" srcOrd="3" destOrd="0" presId="urn:microsoft.com/office/officeart/2005/8/layout/process3"/>
    <dgm:cxn modelId="{109EA91B-0598-D642-B823-BB3D7EE2FD0A}" type="presParOf" srcId="{721E8B73-D69C-EE40-8BA5-CFAB3A7A059B}" destId="{7F50DC98-3667-F44B-BDA6-5D8A928E2605}" srcOrd="0" destOrd="0" presId="urn:microsoft.com/office/officeart/2005/8/layout/process3"/>
    <dgm:cxn modelId="{ADAE5AAD-FA45-1647-83A6-D0268FF2F42A}" type="presParOf" srcId="{B36A73C0-C7C8-1848-B1CF-A836AC758C83}" destId="{2F28530B-D92A-F44E-95B8-0433E4D08413}" srcOrd="4" destOrd="0" presId="urn:microsoft.com/office/officeart/2005/8/layout/process3"/>
    <dgm:cxn modelId="{FD376E77-321E-F846-ACA0-D2E5526F7ABD}" type="presParOf" srcId="{2F28530B-D92A-F44E-95B8-0433E4D08413}" destId="{79F7D98C-4F99-8C4C-9BD2-6E7BC7F961F7}" srcOrd="0" destOrd="0" presId="urn:microsoft.com/office/officeart/2005/8/layout/process3"/>
    <dgm:cxn modelId="{7F2CF09C-7263-3B46-9C17-646CB73D314C}" type="presParOf" srcId="{2F28530B-D92A-F44E-95B8-0433E4D08413}" destId="{3D8DA9E6-E769-B845-B4AD-2800DCFAE7ED}" srcOrd="1" destOrd="0" presId="urn:microsoft.com/office/officeart/2005/8/layout/process3"/>
    <dgm:cxn modelId="{1CA7B631-3B16-684D-9C61-F83B00C1EE2C}" type="presParOf" srcId="{2F28530B-D92A-F44E-95B8-0433E4D08413}" destId="{2CA13E7D-380E-C946-A8B8-86A7015B9B0E}" srcOrd="2" destOrd="0" presId="urn:microsoft.com/office/officeart/2005/8/layout/process3"/>
    <dgm:cxn modelId="{750DA172-BBF7-9941-B9F5-8353F4F24166}" type="presParOf" srcId="{B36A73C0-C7C8-1848-B1CF-A836AC758C83}" destId="{1353E227-B3A8-A143-8A24-F7C7CC70076A}" srcOrd="5" destOrd="0" presId="urn:microsoft.com/office/officeart/2005/8/layout/process3"/>
    <dgm:cxn modelId="{42696B7C-3C18-F74B-9DA1-0C01A125EC2F}" type="presParOf" srcId="{1353E227-B3A8-A143-8A24-F7C7CC70076A}" destId="{EA3A8135-7203-F84A-B844-444559AEA7AC}" srcOrd="0" destOrd="0" presId="urn:microsoft.com/office/officeart/2005/8/layout/process3"/>
    <dgm:cxn modelId="{2FB4584C-7BE2-634D-8A65-96C2AB91470D}" type="presParOf" srcId="{B36A73C0-C7C8-1848-B1CF-A836AC758C83}" destId="{BE60B21C-B3D0-BE46-8EDA-CA252CD873B5}" srcOrd="6" destOrd="0" presId="urn:microsoft.com/office/officeart/2005/8/layout/process3"/>
    <dgm:cxn modelId="{172D0A6C-F52F-4F4D-9B8A-8824321D93B0}" type="presParOf" srcId="{BE60B21C-B3D0-BE46-8EDA-CA252CD873B5}" destId="{84082084-C40E-A84D-B30E-FB6DD66E2BC5}" srcOrd="0" destOrd="0" presId="urn:microsoft.com/office/officeart/2005/8/layout/process3"/>
    <dgm:cxn modelId="{60DA2E49-D128-F347-A3F8-3A72409277CB}" type="presParOf" srcId="{BE60B21C-B3D0-BE46-8EDA-CA252CD873B5}" destId="{6FBEA179-6758-D447-882D-F8291FF506F0}" srcOrd="1" destOrd="0" presId="urn:microsoft.com/office/officeart/2005/8/layout/process3"/>
    <dgm:cxn modelId="{4034E601-64CA-A341-8A77-1A0DD282687A}" type="presParOf" srcId="{BE60B21C-B3D0-BE46-8EDA-CA252CD873B5}" destId="{264A0CCC-E9EA-D249-8893-CE088BC6A40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DC7E1-26A1-FE4D-8C64-4E9BB767EE50}">
      <dsp:nvSpPr>
        <dsp:cNvPr id="0" name=""/>
        <dsp:cNvSpPr/>
      </dsp:nvSpPr>
      <dsp:spPr>
        <a:xfrm>
          <a:off x="4404" y="1336474"/>
          <a:ext cx="1840738" cy="105337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P2P voice</a:t>
          </a:r>
        </a:p>
      </dsp:txBody>
      <dsp:txXfrm>
        <a:off x="4404" y="1336474"/>
        <a:ext cx="1840738" cy="702249"/>
      </dsp:txXfrm>
    </dsp:sp>
    <dsp:sp modelId="{D503CE6F-D0B2-FB49-90B0-5CAC59E9DEA1}">
      <dsp:nvSpPr>
        <dsp:cNvPr id="0" name=""/>
        <dsp:cNvSpPr/>
      </dsp:nvSpPr>
      <dsp:spPr>
        <a:xfrm>
          <a:off x="291687" y="1964447"/>
          <a:ext cx="2020210" cy="118535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BB6A73-1666-4846-BDDD-B5340A1F17A7}">
      <dsp:nvSpPr>
        <dsp:cNvPr id="0" name=""/>
        <dsp:cNvSpPr/>
      </dsp:nvSpPr>
      <dsp:spPr>
        <a:xfrm rot="41903">
          <a:off x="2146603" y="1477243"/>
          <a:ext cx="639192" cy="4582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146608" y="1568063"/>
        <a:ext cx="501705" cy="274974"/>
      </dsp:txXfrm>
    </dsp:sp>
    <dsp:sp modelId="{326AEADB-480A-6645-81ED-93D764E889E3}">
      <dsp:nvSpPr>
        <dsp:cNvPr id="0" name=""/>
        <dsp:cNvSpPr/>
      </dsp:nvSpPr>
      <dsp:spPr>
        <a:xfrm>
          <a:off x="3051077" y="1373612"/>
          <a:ext cx="1840738" cy="1053374"/>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P2I voice (trunked)</a:t>
          </a:r>
        </a:p>
      </dsp:txBody>
      <dsp:txXfrm>
        <a:off x="3051077" y="1373612"/>
        <a:ext cx="1840738" cy="702249"/>
      </dsp:txXfrm>
    </dsp:sp>
    <dsp:sp modelId="{3A0F407D-3B7A-D543-9A70-BE9D45733209}">
      <dsp:nvSpPr>
        <dsp:cNvPr id="0" name=""/>
        <dsp:cNvSpPr/>
      </dsp:nvSpPr>
      <dsp:spPr>
        <a:xfrm>
          <a:off x="3428095" y="2075862"/>
          <a:ext cx="1840738" cy="10368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1E8B73-D69C-EE40-8BA5-CFAB3A7A059B}">
      <dsp:nvSpPr>
        <dsp:cNvPr id="0" name=""/>
        <dsp:cNvSpPr/>
      </dsp:nvSpPr>
      <dsp:spPr>
        <a:xfrm>
          <a:off x="5170865" y="1495592"/>
          <a:ext cx="591584" cy="458290"/>
        </a:xfrm>
        <a:prstGeom prst="rightArrow">
          <a:avLst>
            <a:gd name="adj1" fmla="val 60000"/>
            <a:gd name="adj2" fmla="val 50000"/>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70865" y="1587250"/>
        <a:ext cx="454097" cy="274974"/>
      </dsp:txXfrm>
    </dsp:sp>
    <dsp:sp modelId="{3D8DA9E6-E769-B845-B4AD-2800DCFAE7ED}">
      <dsp:nvSpPr>
        <dsp:cNvPr id="0" name=""/>
        <dsp:cNvSpPr/>
      </dsp:nvSpPr>
      <dsp:spPr>
        <a:xfrm>
          <a:off x="6008013" y="1373612"/>
          <a:ext cx="1840738" cy="1053374"/>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P2I data</a:t>
          </a:r>
        </a:p>
      </dsp:txBody>
      <dsp:txXfrm>
        <a:off x="6008013" y="1373612"/>
        <a:ext cx="1840738" cy="702249"/>
      </dsp:txXfrm>
    </dsp:sp>
    <dsp:sp modelId="{2CA13E7D-380E-C946-A8B8-86A7015B9B0E}">
      <dsp:nvSpPr>
        <dsp:cNvPr id="0" name=""/>
        <dsp:cNvSpPr/>
      </dsp:nvSpPr>
      <dsp:spPr>
        <a:xfrm>
          <a:off x="6385032" y="2075862"/>
          <a:ext cx="1840738" cy="10368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53E227-B3A8-A143-8A24-F7C7CC70076A}">
      <dsp:nvSpPr>
        <dsp:cNvPr id="0" name=""/>
        <dsp:cNvSpPr/>
      </dsp:nvSpPr>
      <dsp:spPr>
        <a:xfrm>
          <a:off x="8127801" y="1495592"/>
          <a:ext cx="591584" cy="458290"/>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127801" y="1587250"/>
        <a:ext cx="454097" cy="274974"/>
      </dsp:txXfrm>
    </dsp:sp>
    <dsp:sp modelId="{6FBEA179-6758-D447-882D-F8291FF506F0}">
      <dsp:nvSpPr>
        <dsp:cNvPr id="0" name=""/>
        <dsp:cNvSpPr/>
      </dsp:nvSpPr>
      <dsp:spPr>
        <a:xfrm>
          <a:off x="8964949" y="1373612"/>
          <a:ext cx="1840738" cy="1053374"/>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P2X voice + data + computation</a:t>
          </a:r>
        </a:p>
      </dsp:txBody>
      <dsp:txXfrm>
        <a:off x="8964949" y="1373612"/>
        <a:ext cx="1840738" cy="702249"/>
      </dsp:txXfrm>
    </dsp:sp>
    <dsp:sp modelId="{264A0CCC-E9EA-D249-8893-CE088BC6A407}">
      <dsp:nvSpPr>
        <dsp:cNvPr id="0" name=""/>
        <dsp:cNvSpPr/>
      </dsp:nvSpPr>
      <dsp:spPr>
        <a:xfrm>
          <a:off x="9341968" y="2075862"/>
          <a:ext cx="1840738" cy="10368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multi-PHY</a:t>
          </a:r>
        </a:p>
        <a:p>
          <a:pPr marL="171450" lvl="1" indent="-171450" algn="l" defTabSz="800100">
            <a:lnSpc>
              <a:spcPct val="90000"/>
            </a:lnSpc>
            <a:spcBef>
              <a:spcPct val="0"/>
            </a:spcBef>
            <a:spcAft>
              <a:spcPct val="15000"/>
            </a:spcAft>
            <a:buChar char="•"/>
          </a:pPr>
          <a:r>
            <a:rPr lang="en-US" sz="1800" kern="1200" dirty="0"/>
            <a:t>fog computing</a:t>
          </a:r>
        </a:p>
      </dsp:txBody>
      <dsp:txXfrm>
        <a:off x="9372335" y="2106229"/>
        <a:ext cx="1780004" cy="9760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70D20-BC9E-7746-AA14-B6C0A6CF6889}" type="datetimeFigureOut">
              <a:rPr lang="en-US" smtClean="0"/>
              <a:t>10/22/18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69827-9677-4B46-A591-45B31E506AC5}" type="slidenum">
              <a:rPr lang="en-US" smtClean="0"/>
              <a:t>‹#›</a:t>
            </a:fld>
            <a:endParaRPr lang="en-US"/>
          </a:p>
        </p:txBody>
      </p:sp>
    </p:spTree>
    <p:extLst>
      <p:ext uri="{BB962C8B-B14F-4D97-AF65-F5344CB8AC3E}">
        <p14:creationId xmlns:p14="http://schemas.microsoft.com/office/powerpoint/2010/main" val="3305044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www.cnet.com</a:t>
            </a:r>
            <a:r>
              <a:rPr lang="en-US" dirty="0"/>
              <a:t>/news/fiber-outages-slow-cell-recovery-after-hurricane-</a:t>
            </a:r>
            <a:r>
              <a:rPr lang="en-US" dirty="0" err="1"/>
              <a:t>michael</a:t>
            </a:r>
            <a:r>
              <a:rPr lang="en-US" dirty="0"/>
              <a:t>/</a:t>
            </a:r>
          </a:p>
        </p:txBody>
      </p:sp>
      <p:sp>
        <p:nvSpPr>
          <p:cNvPr id="4" name="Slide Number Placeholder 3"/>
          <p:cNvSpPr>
            <a:spLocks noGrp="1"/>
          </p:cNvSpPr>
          <p:nvPr>
            <p:ph type="sldNum" sz="quarter" idx="5"/>
          </p:nvPr>
        </p:nvSpPr>
        <p:spPr/>
        <p:txBody>
          <a:bodyPr/>
          <a:lstStyle/>
          <a:p>
            <a:fld id="{12869827-9677-4B46-A591-45B31E506AC5}" type="slidenum">
              <a:rPr lang="en-US" smtClean="0"/>
              <a:t>3</a:t>
            </a:fld>
            <a:endParaRPr lang="en-US"/>
          </a:p>
        </p:txBody>
      </p:sp>
    </p:spTree>
    <p:extLst>
      <p:ext uri="{BB962C8B-B14F-4D97-AF65-F5344CB8AC3E}">
        <p14:creationId xmlns:p14="http://schemas.microsoft.com/office/powerpoint/2010/main" val="406131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www.whistleout.com</a:t>
            </a:r>
            <a:r>
              <a:rPr lang="en-US" dirty="0"/>
              <a:t>/</a:t>
            </a:r>
            <a:r>
              <a:rPr lang="en-US" dirty="0" err="1"/>
              <a:t>CellPhones</a:t>
            </a:r>
            <a:r>
              <a:rPr lang="en-US" dirty="0"/>
              <a:t>/Guides/</a:t>
            </a:r>
            <a:r>
              <a:rPr lang="en-US" dirty="0" err="1"/>
              <a:t>att</a:t>
            </a:r>
            <a:r>
              <a:rPr lang="en-US" dirty="0"/>
              <a:t>-coverage-map</a:t>
            </a:r>
          </a:p>
        </p:txBody>
      </p:sp>
      <p:sp>
        <p:nvSpPr>
          <p:cNvPr id="4" name="Slide Number Placeholder 3"/>
          <p:cNvSpPr>
            <a:spLocks noGrp="1"/>
          </p:cNvSpPr>
          <p:nvPr>
            <p:ph type="sldNum" sz="quarter" idx="5"/>
          </p:nvPr>
        </p:nvSpPr>
        <p:spPr/>
        <p:txBody>
          <a:bodyPr/>
          <a:lstStyle/>
          <a:p>
            <a:fld id="{12869827-9677-4B46-A591-45B31E506AC5}" type="slidenum">
              <a:rPr lang="en-US" smtClean="0"/>
              <a:t>5</a:t>
            </a:fld>
            <a:endParaRPr lang="en-US"/>
          </a:p>
        </p:txBody>
      </p:sp>
    </p:spTree>
    <p:extLst>
      <p:ext uri="{BB962C8B-B14F-4D97-AF65-F5344CB8AC3E}">
        <p14:creationId xmlns:p14="http://schemas.microsoft.com/office/powerpoint/2010/main" val="356770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FirstNet</a:t>
            </a:r>
          </a:p>
          <a:p>
            <a:r>
              <a:rPr lang="en-US" dirty="0"/>
              <a:t>satellite</a:t>
            </a:r>
          </a:p>
          <a:p>
            <a:r>
              <a:rPr lang="en-US" dirty="0"/>
              <a:t>Wi-Fi peer-to-peer</a:t>
            </a:r>
          </a:p>
          <a:p>
            <a:r>
              <a:rPr lang="en-US" dirty="0"/>
              <a:t>SMS</a:t>
            </a:r>
          </a:p>
          <a:p>
            <a:r>
              <a:rPr lang="en-US" dirty="0"/>
              <a:t>store-and-forward</a:t>
            </a:r>
          </a:p>
          <a:p>
            <a:endParaRPr lang="en-US" dirty="0"/>
          </a:p>
        </p:txBody>
      </p:sp>
      <p:sp>
        <p:nvSpPr>
          <p:cNvPr id="4" name="Slide Number Placeholder 3"/>
          <p:cNvSpPr>
            <a:spLocks noGrp="1"/>
          </p:cNvSpPr>
          <p:nvPr>
            <p:ph type="sldNum" sz="quarter" idx="5"/>
          </p:nvPr>
        </p:nvSpPr>
        <p:spPr/>
        <p:txBody>
          <a:bodyPr/>
          <a:lstStyle/>
          <a:p>
            <a:fld id="{12869827-9677-4B46-A591-45B31E506AC5}" type="slidenum">
              <a:rPr lang="en-US" smtClean="0"/>
              <a:t>6</a:t>
            </a:fld>
            <a:endParaRPr lang="en-US"/>
          </a:p>
        </p:txBody>
      </p:sp>
    </p:spTree>
    <p:extLst>
      <p:ext uri="{BB962C8B-B14F-4D97-AF65-F5344CB8AC3E}">
        <p14:creationId xmlns:p14="http://schemas.microsoft.com/office/powerpoint/2010/main" val="265352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69827-9677-4B46-A591-45B31E506AC5}" type="slidenum">
              <a:rPr lang="en-US" smtClean="0"/>
              <a:t>7</a:t>
            </a:fld>
            <a:endParaRPr lang="en-US"/>
          </a:p>
        </p:txBody>
      </p:sp>
    </p:spTree>
    <p:extLst>
      <p:ext uri="{BB962C8B-B14F-4D97-AF65-F5344CB8AC3E}">
        <p14:creationId xmlns:p14="http://schemas.microsoft.com/office/powerpoint/2010/main" val="370263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saankhyalabs.com</a:t>
            </a:r>
            <a:r>
              <a:rPr lang="en-US" dirty="0"/>
              <a:t>/rural-broadband/meghdoot-base-station-slb802odu/</a:t>
            </a:r>
          </a:p>
        </p:txBody>
      </p:sp>
      <p:sp>
        <p:nvSpPr>
          <p:cNvPr id="4" name="Slide Number Placeholder 3"/>
          <p:cNvSpPr>
            <a:spLocks noGrp="1"/>
          </p:cNvSpPr>
          <p:nvPr>
            <p:ph type="sldNum" sz="quarter" idx="5"/>
          </p:nvPr>
        </p:nvSpPr>
        <p:spPr/>
        <p:txBody>
          <a:bodyPr/>
          <a:lstStyle/>
          <a:p>
            <a:fld id="{12869827-9677-4B46-A591-45B31E506AC5}" type="slidenum">
              <a:rPr lang="en-US" smtClean="0"/>
              <a:t>8</a:t>
            </a:fld>
            <a:endParaRPr lang="en-US"/>
          </a:p>
        </p:txBody>
      </p:sp>
    </p:spTree>
    <p:extLst>
      <p:ext uri="{BB962C8B-B14F-4D97-AF65-F5344CB8AC3E}">
        <p14:creationId xmlns:p14="http://schemas.microsoft.com/office/powerpoint/2010/main" val="1461307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69827-9677-4B46-A591-45B31E506AC5}" type="slidenum">
              <a:rPr lang="en-US" smtClean="0"/>
              <a:t>9</a:t>
            </a:fld>
            <a:endParaRPr lang="en-US"/>
          </a:p>
        </p:txBody>
      </p:sp>
    </p:spTree>
    <p:extLst>
      <p:ext uri="{BB962C8B-B14F-4D97-AF65-F5344CB8AC3E}">
        <p14:creationId xmlns:p14="http://schemas.microsoft.com/office/powerpoint/2010/main" val="13046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social media, sensors, first responders, NG911</a:t>
            </a:r>
          </a:p>
          <a:p>
            <a:endParaRPr lang="en-US" dirty="0"/>
          </a:p>
          <a:p>
            <a:r>
              <a:rPr lang="en-US" dirty="0"/>
              <a:t>distill</a:t>
            </a:r>
          </a:p>
          <a:p>
            <a:r>
              <a:rPr lang="en-US" dirty="0"/>
              <a:t>automated reporting (NLP)</a:t>
            </a:r>
          </a:p>
          <a:p>
            <a:endParaRPr lang="en-US" dirty="0"/>
          </a:p>
        </p:txBody>
      </p:sp>
      <p:sp>
        <p:nvSpPr>
          <p:cNvPr id="4" name="Slide Number Placeholder 3"/>
          <p:cNvSpPr>
            <a:spLocks noGrp="1"/>
          </p:cNvSpPr>
          <p:nvPr>
            <p:ph type="sldNum" sz="quarter" idx="5"/>
          </p:nvPr>
        </p:nvSpPr>
        <p:spPr/>
        <p:txBody>
          <a:bodyPr/>
          <a:lstStyle/>
          <a:p>
            <a:fld id="{12869827-9677-4B46-A591-45B31E506AC5}" type="slidenum">
              <a:rPr lang="en-US" smtClean="0"/>
              <a:t>11</a:t>
            </a:fld>
            <a:endParaRPr lang="en-US"/>
          </a:p>
        </p:txBody>
      </p:sp>
    </p:spTree>
    <p:extLst>
      <p:ext uri="{BB962C8B-B14F-4D97-AF65-F5344CB8AC3E}">
        <p14:creationId xmlns:p14="http://schemas.microsoft.com/office/powerpoint/2010/main" val="388794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12191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5D6871DE-FDA6-014B-8EC3-898A33D17D62}" type="datetime1">
              <a:rPr lang="en-US" smtClean="0"/>
              <a:t>10/22/18</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JHUAPL Workshop on 5G Technologies for Tactical and First Responder Networks</a:t>
            </a:r>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223118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B6A2F650-A89C-C845-9970-4727C26CD343}" type="datetime1">
              <a:rPr lang="en-US" smtClean="0"/>
              <a:t>10/22/18</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JHUAPL Workshop on 5G Technologies for Tactical and First Responder Networks</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154417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1C3F3613-8C35-F945-B85A-82D1EFE1C412}" type="datetime1">
              <a:rPr lang="en-US" smtClean="0"/>
              <a:t>10/22/18</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JHUAPL Workshop on 5G Technologies for Tactical and First Responder Networks</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2656117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9pPr>
          </a:lstStyle>
          <a:p>
            <a:r>
              <a:rPr lang="en-US"/>
              <a:t>Click to edit Master title style</a:t>
            </a:r>
            <a:endParaRPr/>
          </a:p>
        </p:txBody>
      </p:sp>
      <p:sp>
        <p:nvSpPr>
          <p:cNvPr id="42" name="Shape 42"/>
          <p:cNvSpPr txBox="1">
            <a:spLocks noGrp="1"/>
          </p:cNvSpPr>
          <p:nvPr>
            <p:ph type="body" idx="1"/>
          </p:nvPr>
        </p:nvSpPr>
        <p:spPr>
          <a:xfrm>
            <a:off x="6292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62590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9pPr>
          </a:lstStyle>
          <a:p>
            <a:fld id="{1774254D-7AA7-E24E-99AE-4DCABF16781B}" type="slidenum">
              <a:rPr lang="en-US" smtClean="0"/>
              <a:t>‹#›</a:t>
            </a:fld>
            <a:endParaRPr lang="en-US"/>
          </a:p>
        </p:txBody>
      </p:sp>
    </p:spTree>
    <p:extLst>
      <p:ext uri="{BB962C8B-B14F-4D97-AF65-F5344CB8AC3E}">
        <p14:creationId xmlns:p14="http://schemas.microsoft.com/office/powerpoint/2010/main" val="120721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406400" y="1305407"/>
            <a:ext cx="11391515"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406400" y="6358083"/>
            <a:ext cx="2743200" cy="365125"/>
          </a:xfrm>
        </p:spPr>
        <p:txBody>
          <a:bodyPr/>
          <a:lstStyle/>
          <a:p>
            <a:fld id="{AEE5FC45-3C91-644A-A72E-174F005A9621}" type="datetime1">
              <a:rPr lang="en-US" smtClean="0"/>
              <a:t>10/22/18</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JHUAPL Workshop on 5G Technologies for Tactical and First Responder Networks</a:t>
            </a:r>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9054715" y="6356351"/>
            <a:ext cx="2743200" cy="365125"/>
          </a:xfrm>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39458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831851" y="1709740"/>
            <a:ext cx="105156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E3161A42-8303-5647-8CE9-CDDCFC1147F4}" type="datetime1">
              <a:rPr lang="en-US" smtClean="0"/>
              <a:t>10/22/18</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JHUAPL Workshop on 5G Technologies for Tactical and First Responder Networks</a:t>
            </a:r>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395560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05D460AD-738E-A849-B667-875492888D9A}" type="datetime1">
              <a:rPr lang="en-US" smtClean="0"/>
              <a:t>10/22/18</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JHUAPL Workshop on 5G Technologies for Tactical and First Responder Networks</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1774254D-7AA7-E24E-99AE-4DCABF16781B}" type="slidenum">
              <a:rPr lang="en-US" smtClean="0"/>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343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8ED84BA6-77DB-8141-89DC-23381874027E}" type="datetime1">
              <a:rPr lang="en-US" smtClean="0"/>
              <a:t>10/22/18</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JHUAPL Workshop on 5G Technologies for Tactical and First Responder Networks</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1774254D-7AA7-E24E-99AE-4DCABF16781B}" type="slidenum">
              <a:rPr lang="en-US" smtClean="0"/>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2558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16924AA0-7891-8843-805E-9F106946A6B1}" type="datetime1">
              <a:rPr lang="en-US" smtClean="0"/>
              <a:t>10/22/18</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1774254D-7AA7-E24E-99AE-4DCABF16781B}" type="slidenum">
              <a:rPr lang="en-US" smtClean="0"/>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1972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47FA0901-F908-D841-B9E0-F8ECF790F4F6}" type="datetime1">
              <a:rPr lang="en-US" smtClean="0"/>
              <a:t>10/22/18</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JHUAPL Workshop on 5G Technologies for Tactical and First Responder Networks</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109068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85826CA0-5828-6D40-9308-9E9483CC0D39}" type="datetime1">
              <a:rPr lang="en-US" smtClean="0"/>
              <a:t>10/22/18</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JHUAPL Workshop on 5G Technologies for Tactical and First Responder Networks</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341518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B0855AEF-7A89-9640-BDFB-A8C52AD4BE33}" type="datetime1">
              <a:rPr lang="en-US" smtClean="0"/>
              <a:t>10/22/18</a:t>
            </a:fld>
            <a:endParaRPr 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JHUAPL Workshop on 5G Technologies for Tactical and First Responder Networks</a:t>
            </a:r>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1774254D-7AA7-E24E-99AE-4DCABF16781B}" type="slidenum">
              <a:rPr lang="en-US" smtClean="0"/>
              <a:t>‹#›</a:t>
            </a:fld>
            <a:endParaRPr lang="en-US"/>
          </a:p>
        </p:txBody>
      </p:sp>
    </p:spTree>
    <p:extLst>
      <p:ext uri="{BB962C8B-B14F-4D97-AF65-F5344CB8AC3E}">
        <p14:creationId xmlns:p14="http://schemas.microsoft.com/office/powerpoint/2010/main" val="61456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526D5-3A8E-7247-B17C-791BBCA2ADEA}" type="datetime1">
              <a:rPr lang="en-US" smtClean="0"/>
              <a:t>10/22/18</a:t>
            </a:fld>
            <a:endParaRPr lang="en-US"/>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JHUAPL Workshop on 5G Technologies for Tactical and First Responder Networks</a:t>
            </a:r>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4254D-7AA7-E24E-99AE-4DCABF16781B}" type="slidenum">
              <a:rPr lang="en-US" smtClean="0"/>
              <a:t>‹#›</a:t>
            </a:fld>
            <a:endParaRPr lang="en-US"/>
          </a:p>
        </p:txBody>
      </p:sp>
    </p:spTree>
    <p:extLst>
      <p:ext uri="{BB962C8B-B14F-4D97-AF65-F5344CB8AC3E}">
        <p14:creationId xmlns:p14="http://schemas.microsoft.com/office/powerpoint/2010/main" val="2045728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png"/><Relationship Id="rId18" Type="http://schemas.openxmlformats.org/officeDocument/2006/relationships/image" Target="../media/image34.tiff"/><Relationship Id="rId3" Type="http://schemas.openxmlformats.org/officeDocument/2006/relationships/image" Target="../media/image19.png"/><Relationship Id="rId7" Type="http://schemas.openxmlformats.org/officeDocument/2006/relationships/image" Target="../media/image23.tiff"/><Relationship Id="rId12" Type="http://schemas.openxmlformats.org/officeDocument/2006/relationships/image" Target="../media/image28.tiff"/><Relationship Id="rId17" Type="http://schemas.openxmlformats.org/officeDocument/2006/relationships/image" Target="../media/image33.tiff"/><Relationship Id="rId2" Type="http://schemas.openxmlformats.org/officeDocument/2006/relationships/notesSlide" Target="../notesSlides/notesSlide7.xml"/><Relationship Id="rId16" Type="http://schemas.openxmlformats.org/officeDocument/2006/relationships/image" Target="../media/image32.tiff"/><Relationship Id="rId1" Type="http://schemas.openxmlformats.org/officeDocument/2006/relationships/slideLayout" Target="../slideLayouts/slideLayout6.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tiff"/><Relationship Id="rId19" Type="http://schemas.openxmlformats.org/officeDocument/2006/relationships/image" Target="../media/image35.tiff"/><Relationship Id="rId4" Type="http://schemas.openxmlformats.org/officeDocument/2006/relationships/image" Target="../media/image20.png"/><Relationship Id="rId9" Type="http://schemas.openxmlformats.org/officeDocument/2006/relationships/image" Target="../media/image25.tiff"/><Relationship Id="rId14" Type="http://schemas.openxmlformats.org/officeDocument/2006/relationships/image" Target="../media/image30.emf"/></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tiff"/><Relationship Id="rId4" Type="http://schemas.openxmlformats.org/officeDocument/2006/relationships/diagramLayout" Target="../diagrams/layout1.xml"/><Relationship Id="rId9"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41F4-0CF1-834F-9CA5-B1C630F52C70}"/>
              </a:ext>
            </a:extLst>
          </p:cNvPr>
          <p:cNvSpPr>
            <a:spLocks noGrp="1"/>
          </p:cNvSpPr>
          <p:nvPr>
            <p:ph type="ctrTitle"/>
          </p:nvPr>
        </p:nvSpPr>
        <p:spPr/>
        <p:txBody>
          <a:bodyPr>
            <a:normAutofit/>
          </a:bodyPr>
          <a:lstStyle/>
          <a:p>
            <a:r>
              <a:rPr lang="en-US" dirty="0"/>
              <a:t>Networks Beyond the Reach of Networks: What Roles Can 5G Play?</a:t>
            </a:r>
          </a:p>
        </p:txBody>
      </p:sp>
      <p:sp>
        <p:nvSpPr>
          <p:cNvPr id="3" name="Subtitle 2">
            <a:extLst>
              <a:ext uri="{FF2B5EF4-FFF2-40B4-BE49-F238E27FC236}">
                <a16:creationId xmlns:a16="http://schemas.microsoft.com/office/drawing/2014/main" id="{7B994501-6403-274B-A1CE-529C23B84604}"/>
              </a:ext>
            </a:extLst>
          </p:cNvPr>
          <p:cNvSpPr>
            <a:spLocks noGrp="1"/>
          </p:cNvSpPr>
          <p:nvPr>
            <p:ph type="subTitle" idx="1"/>
          </p:nvPr>
        </p:nvSpPr>
        <p:spPr/>
        <p:txBody>
          <a:bodyPr/>
          <a:lstStyle/>
          <a:p>
            <a:r>
              <a:rPr lang="en-US" dirty="0"/>
              <a:t>Henning Schulzrinne</a:t>
            </a:r>
          </a:p>
          <a:p>
            <a:r>
              <a:rPr lang="en-US" dirty="0"/>
              <a:t>Columbia University</a:t>
            </a:r>
          </a:p>
          <a:p>
            <a:r>
              <a:rPr lang="en-US" sz="1400" dirty="0"/>
              <a:t>October 23, 2018</a:t>
            </a:r>
          </a:p>
        </p:txBody>
      </p:sp>
      <p:sp>
        <p:nvSpPr>
          <p:cNvPr id="4" name="Footer Placeholder 3">
            <a:extLst>
              <a:ext uri="{FF2B5EF4-FFF2-40B4-BE49-F238E27FC236}">
                <a16:creationId xmlns:a16="http://schemas.microsoft.com/office/drawing/2014/main" id="{2CBB8232-706D-9F4E-8D9C-066B9BF76A6F}"/>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EC084E02-425C-EA41-B79E-CE3F40016BC6}"/>
              </a:ext>
            </a:extLst>
          </p:cNvPr>
          <p:cNvSpPr>
            <a:spLocks noGrp="1"/>
          </p:cNvSpPr>
          <p:nvPr>
            <p:ph type="sldNum" sz="quarter" idx="12"/>
          </p:nvPr>
        </p:nvSpPr>
        <p:spPr/>
        <p:txBody>
          <a:bodyPr/>
          <a:lstStyle/>
          <a:p>
            <a:fld id="{1774254D-7AA7-E24E-99AE-4DCABF16781B}" type="slidenum">
              <a:rPr lang="en-US" smtClean="0"/>
              <a:t>1</a:t>
            </a:fld>
            <a:endParaRPr lang="en-US"/>
          </a:p>
        </p:txBody>
      </p:sp>
    </p:spTree>
    <p:extLst>
      <p:ext uri="{BB962C8B-B14F-4D97-AF65-F5344CB8AC3E}">
        <p14:creationId xmlns:p14="http://schemas.microsoft.com/office/powerpoint/2010/main" val="1095947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914D0-F608-AD46-9907-AEA1EBB83AEB}"/>
              </a:ext>
            </a:extLst>
          </p:cNvPr>
          <p:cNvSpPr>
            <a:spLocks noGrp="1"/>
          </p:cNvSpPr>
          <p:nvPr>
            <p:ph type="title"/>
          </p:nvPr>
        </p:nvSpPr>
        <p:spPr/>
        <p:txBody>
          <a:bodyPr/>
          <a:lstStyle/>
          <a:p>
            <a:r>
              <a:rPr lang="en-US" dirty="0"/>
              <a:t>Need local computation</a:t>
            </a:r>
          </a:p>
        </p:txBody>
      </p:sp>
      <p:sp>
        <p:nvSpPr>
          <p:cNvPr id="3" name="Content Placeholder 2">
            <a:extLst>
              <a:ext uri="{FF2B5EF4-FFF2-40B4-BE49-F238E27FC236}">
                <a16:creationId xmlns:a16="http://schemas.microsoft.com/office/drawing/2014/main" id="{3CA2A4E2-528B-BE45-A636-5AB535AC43D5}"/>
              </a:ext>
            </a:extLst>
          </p:cNvPr>
          <p:cNvSpPr>
            <a:spLocks noGrp="1"/>
          </p:cNvSpPr>
          <p:nvPr>
            <p:ph idx="1"/>
          </p:nvPr>
        </p:nvSpPr>
        <p:spPr/>
        <p:txBody>
          <a:bodyPr/>
          <a:lstStyle/>
          <a:p>
            <a:r>
              <a:rPr lang="en-US" dirty="0"/>
              <a:t>Mobile devices don’t have the battery or continuity</a:t>
            </a:r>
          </a:p>
          <a:p>
            <a:r>
              <a:rPr lang="en-US" dirty="0"/>
              <a:t>Remote cloud is too unreliable</a:t>
            </a:r>
          </a:p>
          <a:p>
            <a:r>
              <a:rPr lang="en-US" dirty="0">
                <a:sym typeface="Wingdings" pitchFamily="2" charset="2"/>
              </a:rPr>
              <a:t> good application of fog computing</a:t>
            </a:r>
          </a:p>
          <a:p>
            <a:r>
              <a:rPr lang="en-US" dirty="0">
                <a:sym typeface="Wingdings" pitchFamily="2" charset="2"/>
              </a:rPr>
              <a:t>Applications:</a:t>
            </a:r>
          </a:p>
          <a:p>
            <a:pPr lvl="1"/>
            <a:r>
              <a:rPr lang="en-US" dirty="0">
                <a:sym typeface="Wingdings" pitchFamily="2" charset="2"/>
              </a:rPr>
              <a:t>local VoIP and text service</a:t>
            </a:r>
          </a:p>
          <a:p>
            <a:pPr lvl="1"/>
            <a:r>
              <a:rPr lang="en-US" dirty="0">
                <a:sym typeface="Wingdings" pitchFamily="2" charset="2"/>
              </a:rPr>
              <a:t>message store-and-forward</a:t>
            </a:r>
          </a:p>
          <a:p>
            <a:pPr lvl="1"/>
            <a:r>
              <a:rPr lang="en-US" dirty="0">
                <a:sym typeface="Wingdings" pitchFamily="2" charset="2"/>
              </a:rPr>
              <a:t>IoT data gathering and aggregation</a:t>
            </a:r>
          </a:p>
          <a:p>
            <a:pPr lvl="1"/>
            <a:r>
              <a:rPr lang="en-US" dirty="0">
                <a:sym typeface="Wingdings" pitchFamily="2" charset="2"/>
              </a:rPr>
              <a:t>local GIS system</a:t>
            </a:r>
          </a:p>
          <a:p>
            <a:pPr lvl="1"/>
            <a:r>
              <a:rPr lang="en-US" dirty="0">
                <a:sym typeface="Wingdings" pitchFamily="2" charset="2"/>
              </a:rPr>
              <a:t>video processing</a:t>
            </a:r>
          </a:p>
          <a:p>
            <a:pPr lvl="1"/>
            <a:r>
              <a:rPr lang="en-US" dirty="0">
                <a:sym typeface="Wingdings" pitchFamily="2" charset="2"/>
              </a:rPr>
              <a:t>higher-level data compression</a:t>
            </a:r>
          </a:p>
          <a:p>
            <a:pPr lvl="1"/>
            <a:r>
              <a:rPr lang="en-US" dirty="0">
                <a:sym typeface="Wingdings" pitchFamily="2" charset="2"/>
              </a:rPr>
              <a:t>informational and transactional resources for public (e.g., check-in)</a:t>
            </a:r>
          </a:p>
          <a:p>
            <a:pPr lvl="1"/>
            <a:endParaRPr lang="en-US" dirty="0">
              <a:sym typeface="Wingdings" pitchFamily="2" charset="2"/>
            </a:endParaRPr>
          </a:p>
          <a:p>
            <a:pPr lvl="1"/>
            <a:endParaRPr lang="en-US" dirty="0"/>
          </a:p>
        </p:txBody>
      </p:sp>
      <p:sp>
        <p:nvSpPr>
          <p:cNvPr id="4" name="Footer Placeholder 3">
            <a:extLst>
              <a:ext uri="{FF2B5EF4-FFF2-40B4-BE49-F238E27FC236}">
                <a16:creationId xmlns:a16="http://schemas.microsoft.com/office/drawing/2014/main" id="{24A05AA5-B38F-2345-A047-70A942B80CB8}"/>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618019F8-91B0-F346-912E-D161DAE767DC}"/>
              </a:ext>
            </a:extLst>
          </p:cNvPr>
          <p:cNvSpPr>
            <a:spLocks noGrp="1"/>
          </p:cNvSpPr>
          <p:nvPr>
            <p:ph type="sldNum" sz="quarter" idx="12"/>
          </p:nvPr>
        </p:nvSpPr>
        <p:spPr/>
        <p:txBody>
          <a:bodyPr/>
          <a:lstStyle/>
          <a:p>
            <a:fld id="{1774254D-7AA7-E24E-99AE-4DCABF16781B}" type="slidenum">
              <a:rPr lang="en-US" smtClean="0"/>
              <a:t>10</a:t>
            </a:fld>
            <a:endParaRPr lang="en-US"/>
          </a:p>
        </p:txBody>
      </p:sp>
    </p:spTree>
    <p:extLst>
      <p:ext uri="{BB962C8B-B14F-4D97-AF65-F5344CB8AC3E}">
        <p14:creationId xmlns:p14="http://schemas.microsoft.com/office/powerpoint/2010/main" val="62650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951C6215-E844-4842-99A9-40CE453CF81C}"/>
              </a:ext>
            </a:extLst>
          </p:cNvPr>
          <p:cNvSpPr/>
          <p:nvPr/>
        </p:nvSpPr>
        <p:spPr>
          <a:xfrm>
            <a:off x="5092700" y="2213325"/>
            <a:ext cx="3886200" cy="2752375"/>
          </a:xfrm>
          <a:prstGeom prst="round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B643F-988B-A841-AE1B-8EDC002D5CFF}"/>
              </a:ext>
            </a:extLst>
          </p:cNvPr>
          <p:cNvSpPr>
            <a:spLocks noGrp="1"/>
          </p:cNvSpPr>
          <p:nvPr>
            <p:ph type="title"/>
          </p:nvPr>
        </p:nvSpPr>
        <p:spPr/>
        <p:txBody>
          <a:bodyPr/>
          <a:lstStyle/>
          <a:p>
            <a:r>
              <a:rPr lang="en-US" dirty="0"/>
              <a:t>Integrating information flows</a:t>
            </a:r>
          </a:p>
        </p:txBody>
      </p:sp>
      <p:pic>
        <p:nvPicPr>
          <p:cNvPr id="4" name="Picture 3">
            <a:extLst>
              <a:ext uri="{FF2B5EF4-FFF2-40B4-BE49-F238E27FC236}">
                <a16:creationId xmlns:a16="http://schemas.microsoft.com/office/drawing/2014/main" id="{598355DE-C709-754A-81F4-B06482237A54}"/>
              </a:ext>
            </a:extLst>
          </p:cNvPr>
          <p:cNvPicPr>
            <a:picLocks noChangeAspect="1"/>
          </p:cNvPicPr>
          <p:nvPr/>
        </p:nvPicPr>
        <p:blipFill>
          <a:blip r:embed="rId3"/>
          <a:stretch>
            <a:fillRect/>
          </a:stretch>
        </p:blipFill>
        <p:spPr>
          <a:xfrm rot="16200000">
            <a:off x="7116170" y="2650612"/>
            <a:ext cx="779708" cy="779708"/>
          </a:xfrm>
          <a:prstGeom prst="rect">
            <a:avLst/>
          </a:prstGeom>
        </p:spPr>
      </p:pic>
      <p:pic>
        <p:nvPicPr>
          <p:cNvPr id="5" name="Picture 4">
            <a:extLst>
              <a:ext uri="{FF2B5EF4-FFF2-40B4-BE49-F238E27FC236}">
                <a16:creationId xmlns:a16="http://schemas.microsoft.com/office/drawing/2014/main" id="{CD708516-8824-964B-8FFA-B53D98027D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1394014"/>
            <a:ext cx="1075635" cy="1075635"/>
          </a:xfrm>
          <a:prstGeom prst="rect">
            <a:avLst/>
          </a:prstGeom>
        </p:spPr>
      </p:pic>
      <p:pic>
        <p:nvPicPr>
          <p:cNvPr id="7" name="Picture 6">
            <a:extLst>
              <a:ext uri="{FF2B5EF4-FFF2-40B4-BE49-F238E27FC236}">
                <a16:creationId xmlns:a16="http://schemas.microsoft.com/office/drawing/2014/main" id="{894D3B9A-C816-5341-A7B1-2DB3FE1923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8947" y="2469649"/>
            <a:ext cx="594139" cy="594139"/>
          </a:xfrm>
          <a:prstGeom prst="rect">
            <a:avLst/>
          </a:prstGeom>
        </p:spPr>
      </p:pic>
      <p:pic>
        <p:nvPicPr>
          <p:cNvPr id="8" name="Picture 7">
            <a:extLst>
              <a:ext uri="{FF2B5EF4-FFF2-40B4-BE49-F238E27FC236}">
                <a16:creationId xmlns:a16="http://schemas.microsoft.com/office/drawing/2014/main" id="{3510084A-0641-A143-8F67-9018DA60F5B5}"/>
              </a:ext>
            </a:extLst>
          </p:cNvPr>
          <p:cNvPicPr>
            <a:picLocks noChangeAspect="1"/>
          </p:cNvPicPr>
          <p:nvPr/>
        </p:nvPicPr>
        <p:blipFill>
          <a:blip r:embed="rId6"/>
          <a:stretch>
            <a:fillRect/>
          </a:stretch>
        </p:blipFill>
        <p:spPr>
          <a:xfrm>
            <a:off x="1078947" y="3329608"/>
            <a:ext cx="1318667" cy="651841"/>
          </a:xfrm>
          <a:prstGeom prst="rect">
            <a:avLst/>
          </a:prstGeom>
        </p:spPr>
      </p:pic>
      <p:pic>
        <p:nvPicPr>
          <p:cNvPr id="9" name="Picture 8">
            <a:extLst>
              <a:ext uri="{FF2B5EF4-FFF2-40B4-BE49-F238E27FC236}">
                <a16:creationId xmlns:a16="http://schemas.microsoft.com/office/drawing/2014/main" id="{3B1228FC-059C-0545-AC58-AA2523B2C0B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8947" y="4159316"/>
            <a:ext cx="600839" cy="916280"/>
          </a:xfrm>
          <a:prstGeom prst="rect">
            <a:avLst/>
          </a:prstGeom>
        </p:spPr>
      </p:pic>
      <p:pic>
        <p:nvPicPr>
          <p:cNvPr id="10" name="Picture 9">
            <a:extLst>
              <a:ext uri="{FF2B5EF4-FFF2-40B4-BE49-F238E27FC236}">
                <a16:creationId xmlns:a16="http://schemas.microsoft.com/office/drawing/2014/main" id="{63FD8895-CD68-1548-9712-767F2224595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1362" y="5331937"/>
            <a:ext cx="1913835" cy="834432"/>
          </a:xfrm>
          <a:prstGeom prst="rect">
            <a:avLst/>
          </a:prstGeom>
        </p:spPr>
      </p:pic>
      <p:pic>
        <p:nvPicPr>
          <p:cNvPr id="11" name="Picture 10">
            <a:extLst>
              <a:ext uri="{FF2B5EF4-FFF2-40B4-BE49-F238E27FC236}">
                <a16:creationId xmlns:a16="http://schemas.microsoft.com/office/drawing/2014/main" id="{EBD1AE4C-E0FF-AA48-9434-71EE6CA4FDC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92782" y="5460366"/>
            <a:ext cx="666432" cy="577574"/>
          </a:xfrm>
          <a:prstGeom prst="rect">
            <a:avLst/>
          </a:prstGeom>
        </p:spPr>
      </p:pic>
      <p:pic>
        <p:nvPicPr>
          <p:cNvPr id="12" name="Picture 11">
            <a:extLst>
              <a:ext uri="{FF2B5EF4-FFF2-40B4-BE49-F238E27FC236}">
                <a16:creationId xmlns:a16="http://schemas.microsoft.com/office/drawing/2014/main" id="{57F8FD62-1999-AE40-8102-A2C2ADA93EE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80085" y="4880948"/>
            <a:ext cx="1689652" cy="1689652"/>
          </a:xfrm>
          <a:prstGeom prst="rect">
            <a:avLst/>
          </a:prstGeom>
        </p:spPr>
      </p:pic>
      <p:pic>
        <p:nvPicPr>
          <p:cNvPr id="13" name="Picture 12">
            <a:extLst>
              <a:ext uri="{FF2B5EF4-FFF2-40B4-BE49-F238E27FC236}">
                <a16:creationId xmlns:a16="http://schemas.microsoft.com/office/drawing/2014/main" id="{CD99DEA4-0D48-2A4F-9B04-FAD98A39BE92}"/>
              </a:ext>
            </a:extLst>
          </p:cNvPr>
          <p:cNvPicPr>
            <a:picLocks noChangeAspect="1"/>
          </p:cNvPicPr>
          <p:nvPr/>
        </p:nvPicPr>
        <p:blipFill>
          <a:blip r:embed="rId11"/>
          <a:stretch>
            <a:fillRect/>
          </a:stretch>
        </p:blipFill>
        <p:spPr>
          <a:xfrm>
            <a:off x="5838899" y="5075596"/>
            <a:ext cx="1667125" cy="1300357"/>
          </a:xfrm>
          <a:prstGeom prst="rect">
            <a:avLst/>
          </a:prstGeom>
        </p:spPr>
      </p:pic>
      <p:pic>
        <p:nvPicPr>
          <p:cNvPr id="14" name="Picture 13">
            <a:extLst>
              <a:ext uri="{FF2B5EF4-FFF2-40B4-BE49-F238E27FC236}">
                <a16:creationId xmlns:a16="http://schemas.microsoft.com/office/drawing/2014/main" id="{6419F2C8-50D1-9746-9A31-7D49AB4B77A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84861" y="1508978"/>
            <a:ext cx="2561789" cy="1921342"/>
          </a:xfrm>
          <a:prstGeom prst="rect">
            <a:avLst/>
          </a:prstGeom>
        </p:spPr>
      </p:pic>
      <p:sp>
        <p:nvSpPr>
          <p:cNvPr id="15" name="TextBox 14">
            <a:extLst>
              <a:ext uri="{FF2B5EF4-FFF2-40B4-BE49-F238E27FC236}">
                <a16:creationId xmlns:a16="http://schemas.microsoft.com/office/drawing/2014/main" id="{E5E08C04-0DB9-5B40-94BA-B1F554DFDC1F}"/>
              </a:ext>
            </a:extLst>
          </p:cNvPr>
          <p:cNvSpPr txBox="1"/>
          <p:nvPr/>
        </p:nvSpPr>
        <p:spPr>
          <a:xfrm>
            <a:off x="9309311" y="3390861"/>
            <a:ext cx="1586909" cy="369332"/>
          </a:xfrm>
          <a:prstGeom prst="rect">
            <a:avLst/>
          </a:prstGeom>
          <a:noFill/>
        </p:spPr>
        <p:txBody>
          <a:bodyPr wrap="none" rtlCol="0">
            <a:spAutoFit/>
          </a:bodyPr>
          <a:lstStyle/>
          <a:p>
            <a:r>
              <a:rPr lang="en-US" dirty="0"/>
              <a:t>tailored sitreps</a:t>
            </a:r>
          </a:p>
        </p:txBody>
      </p:sp>
      <p:sp>
        <p:nvSpPr>
          <p:cNvPr id="16" name="TextBox 15">
            <a:extLst>
              <a:ext uri="{FF2B5EF4-FFF2-40B4-BE49-F238E27FC236}">
                <a16:creationId xmlns:a16="http://schemas.microsoft.com/office/drawing/2014/main" id="{3BDA6AC4-27A2-8C4D-AA91-7085026C0BE0}"/>
              </a:ext>
            </a:extLst>
          </p:cNvPr>
          <p:cNvSpPr txBox="1"/>
          <p:nvPr/>
        </p:nvSpPr>
        <p:spPr>
          <a:xfrm>
            <a:off x="3310280" y="2213325"/>
            <a:ext cx="1053591"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a:t>NLP</a:t>
            </a:r>
          </a:p>
        </p:txBody>
      </p:sp>
      <p:pic>
        <p:nvPicPr>
          <p:cNvPr id="1025" name="Picture 1" descr="page3image2923680">
            <a:extLst>
              <a:ext uri="{FF2B5EF4-FFF2-40B4-BE49-F238E27FC236}">
                <a16:creationId xmlns:a16="http://schemas.microsoft.com/office/drawing/2014/main" id="{B8BB47AB-F737-314F-8760-2DAF7031F04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039719" y="3367828"/>
            <a:ext cx="1673086" cy="1294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FDF7351F-9347-124C-9EC8-F5D41AA2FEE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a:xfrm>
            <a:off x="9445487" y="3882698"/>
            <a:ext cx="2421835" cy="1192898"/>
          </a:xfrm>
          <a:prstGeom prst="rect">
            <a:avLst/>
          </a:prstGeom>
          <a:noFill/>
          <a:ln/>
        </p:spPr>
      </p:pic>
      <p:pic>
        <p:nvPicPr>
          <p:cNvPr id="17" name="Picture 16">
            <a:extLst>
              <a:ext uri="{FF2B5EF4-FFF2-40B4-BE49-F238E27FC236}">
                <a16:creationId xmlns:a16="http://schemas.microsoft.com/office/drawing/2014/main" id="{1C4F8FA6-9F80-5B48-BC29-3178DFD8FFA1}"/>
              </a:ext>
            </a:extLst>
          </p:cNvPr>
          <p:cNvPicPr>
            <a:picLocks noChangeAspect="1"/>
          </p:cNvPicPr>
          <p:nvPr/>
        </p:nvPicPr>
        <p:blipFill>
          <a:blip r:embed="rId15"/>
          <a:stretch>
            <a:fillRect/>
          </a:stretch>
        </p:blipFill>
        <p:spPr>
          <a:xfrm>
            <a:off x="8397461" y="5183482"/>
            <a:ext cx="3595830" cy="1581108"/>
          </a:xfrm>
          <a:prstGeom prst="rect">
            <a:avLst/>
          </a:prstGeom>
        </p:spPr>
      </p:pic>
      <p:pic>
        <p:nvPicPr>
          <p:cNvPr id="19" name="Picture 18">
            <a:extLst>
              <a:ext uri="{FF2B5EF4-FFF2-40B4-BE49-F238E27FC236}">
                <a16:creationId xmlns:a16="http://schemas.microsoft.com/office/drawing/2014/main" id="{F15B9CD0-F842-B24D-96EF-FF18369A5CFF}"/>
              </a:ext>
            </a:extLst>
          </p:cNvPr>
          <p:cNvPicPr>
            <a:picLocks noChangeAspect="1"/>
          </p:cNvPicPr>
          <p:nvPr/>
        </p:nvPicPr>
        <p:blipFill>
          <a:blip r:embed="rId16"/>
          <a:stretch>
            <a:fillRect/>
          </a:stretch>
        </p:blipFill>
        <p:spPr>
          <a:xfrm>
            <a:off x="5263285" y="2595229"/>
            <a:ext cx="1665430" cy="885867"/>
          </a:xfrm>
          <a:prstGeom prst="rect">
            <a:avLst/>
          </a:prstGeom>
        </p:spPr>
      </p:pic>
      <p:pic>
        <p:nvPicPr>
          <p:cNvPr id="20" name="Picture 19">
            <a:extLst>
              <a:ext uri="{FF2B5EF4-FFF2-40B4-BE49-F238E27FC236}">
                <a16:creationId xmlns:a16="http://schemas.microsoft.com/office/drawing/2014/main" id="{0A9BFB27-0B84-8745-B773-C33C0E9E1DD2}"/>
              </a:ext>
            </a:extLst>
          </p:cNvPr>
          <p:cNvPicPr>
            <a:picLocks noChangeAspect="1"/>
          </p:cNvPicPr>
          <p:nvPr/>
        </p:nvPicPr>
        <p:blipFill>
          <a:blip r:embed="rId17"/>
          <a:stretch>
            <a:fillRect/>
          </a:stretch>
        </p:blipFill>
        <p:spPr>
          <a:xfrm>
            <a:off x="5731018" y="3514924"/>
            <a:ext cx="1000212" cy="1000212"/>
          </a:xfrm>
          <a:prstGeom prst="rect">
            <a:avLst/>
          </a:prstGeom>
        </p:spPr>
      </p:pic>
      <p:pic>
        <p:nvPicPr>
          <p:cNvPr id="21" name="Picture 20">
            <a:extLst>
              <a:ext uri="{FF2B5EF4-FFF2-40B4-BE49-F238E27FC236}">
                <a16:creationId xmlns:a16="http://schemas.microsoft.com/office/drawing/2014/main" id="{9B49A121-CB10-2C49-9A6E-59367063D8CC}"/>
              </a:ext>
            </a:extLst>
          </p:cNvPr>
          <p:cNvPicPr>
            <a:picLocks noChangeAspect="1"/>
          </p:cNvPicPr>
          <p:nvPr/>
        </p:nvPicPr>
        <p:blipFill>
          <a:blip r:embed="rId18"/>
          <a:stretch>
            <a:fillRect/>
          </a:stretch>
        </p:blipFill>
        <p:spPr>
          <a:xfrm>
            <a:off x="6937028" y="3579846"/>
            <a:ext cx="1917700" cy="698500"/>
          </a:xfrm>
          <a:prstGeom prst="rect">
            <a:avLst/>
          </a:prstGeom>
          <a:solidFill>
            <a:schemeClr val="bg2"/>
          </a:solidFill>
        </p:spPr>
      </p:pic>
      <p:pic>
        <p:nvPicPr>
          <p:cNvPr id="22" name="Picture 21">
            <a:extLst>
              <a:ext uri="{FF2B5EF4-FFF2-40B4-BE49-F238E27FC236}">
                <a16:creationId xmlns:a16="http://schemas.microsoft.com/office/drawing/2014/main" id="{1549B13E-93DE-564C-8E0E-E41184DCBBFF}"/>
              </a:ext>
            </a:extLst>
          </p:cNvPr>
          <p:cNvPicPr>
            <a:picLocks noChangeAspect="1"/>
          </p:cNvPicPr>
          <p:nvPr/>
        </p:nvPicPr>
        <p:blipFill>
          <a:blip r:embed="rId19"/>
          <a:stretch>
            <a:fillRect/>
          </a:stretch>
        </p:blipFill>
        <p:spPr>
          <a:xfrm>
            <a:off x="6627428" y="1553929"/>
            <a:ext cx="2536899" cy="507380"/>
          </a:xfrm>
          <a:prstGeom prst="rect">
            <a:avLst/>
          </a:prstGeom>
        </p:spPr>
      </p:pic>
      <p:cxnSp>
        <p:nvCxnSpPr>
          <p:cNvPr id="24" name="Straight Arrow Connector 23">
            <a:extLst>
              <a:ext uri="{FF2B5EF4-FFF2-40B4-BE49-F238E27FC236}">
                <a16:creationId xmlns:a16="http://schemas.microsoft.com/office/drawing/2014/main" id="{C4B84002-A138-8A41-82F6-246A09822073}"/>
              </a:ext>
            </a:extLst>
          </p:cNvPr>
          <p:cNvCxnSpPr>
            <a:stCxn id="5" idx="3"/>
            <a:endCxn id="16" idx="1"/>
          </p:cNvCxnSpPr>
          <p:nvPr/>
        </p:nvCxnSpPr>
        <p:spPr>
          <a:xfrm>
            <a:off x="1913835" y="1931832"/>
            <a:ext cx="1396445" cy="51232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019A158-80E2-4344-9DD8-55881CA8CA0C}"/>
              </a:ext>
            </a:extLst>
          </p:cNvPr>
          <p:cNvCxnSpPr>
            <a:cxnSpLocks/>
            <a:stCxn id="7" idx="3"/>
            <a:endCxn id="16" idx="1"/>
          </p:cNvCxnSpPr>
          <p:nvPr/>
        </p:nvCxnSpPr>
        <p:spPr>
          <a:xfrm flipV="1">
            <a:off x="1673086" y="2444158"/>
            <a:ext cx="1637194" cy="32256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016BA98-AEAE-D240-ACBD-FEA8AB95CA0A}"/>
              </a:ext>
            </a:extLst>
          </p:cNvPr>
          <p:cNvSpPr>
            <a:spLocks noGrp="1"/>
          </p:cNvSpPr>
          <p:nvPr>
            <p:ph type="ftr" sz="quarter" idx="11"/>
          </p:nvPr>
        </p:nvSpPr>
        <p:spPr/>
        <p:txBody>
          <a:bodyPr/>
          <a:lstStyle/>
          <a:p>
            <a:r>
              <a:rPr lang="en-US"/>
              <a:t>JHUAPL Workshop on 5G Technologies for Tactical and First Responder Networks</a:t>
            </a:r>
          </a:p>
        </p:txBody>
      </p:sp>
      <p:sp>
        <p:nvSpPr>
          <p:cNvPr id="6" name="Slide Number Placeholder 5">
            <a:extLst>
              <a:ext uri="{FF2B5EF4-FFF2-40B4-BE49-F238E27FC236}">
                <a16:creationId xmlns:a16="http://schemas.microsoft.com/office/drawing/2014/main" id="{A7166649-5A3C-B843-884C-F95AB05EBDC8}"/>
              </a:ext>
            </a:extLst>
          </p:cNvPr>
          <p:cNvSpPr>
            <a:spLocks noGrp="1"/>
          </p:cNvSpPr>
          <p:nvPr>
            <p:ph type="sldNum" sz="quarter" idx="12"/>
          </p:nvPr>
        </p:nvSpPr>
        <p:spPr/>
        <p:txBody>
          <a:bodyPr/>
          <a:lstStyle/>
          <a:p>
            <a:fld id="{1774254D-7AA7-E24E-99AE-4DCABF16781B}" type="slidenum">
              <a:rPr lang="en-US" smtClean="0"/>
              <a:t>11</a:t>
            </a:fld>
            <a:endParaRPr lang="en-US"/>
          </a:p>
        </p:txBody>
      </p:sp>
    </p:spTree>
    <p:extLst>
      <p:ext uri="{BB962C8B-B14F-4D97-AF65-F5344CB8AC3E}">
        <p14:creationId xmlns:p14="http://schemas.microsoft.com/office/powerpoint/2010/main" val="1252728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492DCB-1200-D249-9C03-8538DE4F07C6}"/>
              </a:ext>
            </a:extLst>
          </p:cNvPr>
          <p:cNvSpPr>
            <a:spLocks noGrp="1"/>
          </p:cNvSpPr>
          <p:nvPr>
            <p:ph type="ftr" sz="quarter" idx="11"/>
          </p:nvPr>
        </p:nvSpPr>
        <p:spPr/>
        <p:txBody>
          <a:bodyPr/>
          <a:lstStyle/>
          <a:p>
            <a:r>
              <a:rPr lang="en-US"/>
              <a:t>JHUAPL Workshop on 5G Technologies for Tactical and First Responder Networks</a:t>
            </a:r>
          </a:p>
        </p:txBody>
      </p:sp>
      <p:sp>
        <p:nvSpPr>
          <p:cNvPr id="3" name="Slide Number Placeholder 2">
            <a:extLst>
              <a:ext uri="{FF2B5EF4-FFF2-40B4-BE49-F238E27FC236}">
                <a16:creationId xmlns:a16="http://schemas.microsoft.com/office/drawing/2014/main" id="{2047C3A0-D49C-3240-AE38-0C7F0B5FA78D}"/>
              </a:ext>
            </a:extLst>
          </p:cNvPr>
          <p:cNvSpPr>
            <a:spLocks noGrp="1"/>
          </p:cNvSpPr>
          <p:nvPr>
            <p:ph type="sldNum" sz="quarter" idx="12"/>
          </p:nvPr>
        </p:nvSpPr>
        <p:spPr/>
        <p:txBody>
          <a:bodyPr/>
          <a:lstStyle/>
          <a:p>
            <a:fld id="{1774254D-7AA7-E24E-99AE-4DCABF16781B}" type="slidenum">
              <a:rPr lang="en-US" smtClean="0"/>
              <a:t>12</a:t>
            </a:fld>
            <a:endParaRPr lang="en-US"/>
          </a:p>
        </p:txBody>
      </p:sp>
      <p:sp>
        <p:nvSpPr>
          <p:cNvPr id="4" name="Title 3">
            <a:extLst>
              <a:ext uri="{FF2B5EF4-FFF2-40B4-BE49-F238E27FC236}">
                <a16:creationId xmlns:a16="http://schemas.microsoft.com/office/drawing/2014/main" id="{A1349C67-88A2-8142-AC92-FC87B4F3CAEB}"/>
              </a:ext>
            </a:extLst>
          </p:cNvPr>
          <p:cNvSpPr>
            <a:spLocks noGrp="1"/>
          </p:cNvSpPr>
          <p:nvPr>
            <p:ph type="title"/>
          </p:nvPr>
        </p:nvSpPr>
        <p:spPr/>
        <p:txBody>
          <a:bodyPr/>
          <a:lstStyle/>
          <a:p>
            <a:r>
              <a:rPr lang="en-US" dirty="0"/>
              <a:t>Example: distributed VoIP implementation</a:t>
            </a:r>
          </a:p>
        </p:txBody>
      </p:sp>
      <p:pic>
        <p:nvPicPr>
          <p:cNvPr id="6" name="Picture 5">
            <a:extLst>
              <a:ext uri="{FF2B5EF4-FFF2-40B4-BE49-F238E27FC236}">
                <a16:creationId xmlns:a16="http://schemas.microsoft.com/office/drawing/2014/main" id="{AD8A50F2-BD88-A34D-8610-31E3D8DB205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4263" y="1218770"/>
            <a:ext cx="6002238" cy="4767693"/>
          </a:xfrm>
          <a:prstGeom prst="rect">
            <a:avLst/>
          </a:prstGeom>
        </p:spPr>
      </p:pic>
      <p:sp>
        <p:nvSpPr>
          <p:cNvPr id="7" name="TextBox 6">
            <a:extLst>
              <a:ext uri="{FF2B5EF4-FFF2-40B4-BE49-F238E27FC236}">
                <a16:creationId xmlns:a16="http://schemas.microsoft.com/office/drawing/2014/main" id="{96EFAD1A-C7D4-BD48-9133-72DB765D67CA}"/>
              </a:ext>
            </a:extLst>
          </p:cNvPr>
          <p:cNvSpPr txBox="1"/>
          <p:nvPr/>
        </p:nvSpPr>
        <p:spPr>
          <a:xfrm>
            <a:off x="7343775" y="1728788"/>
            <a:ext cx="4345164" cy="83099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400" dirty="0"/>
              <a:t>Every node can function by itself</a:t>
            </a:r>
          </a:p>
          <a:p>
            <a:r>
              <a:rPr lang="en-US" sz="2400" dirty="0"/>
              <a:t>Local capability, “global” dial plan</a:t>
            </a:r>
          </a:p>
        </p:txBody>
      </p:sp>
    </p:spTree>
    <p:extLst>
      <p:ext uri="{BB962C8B-B14F-4D97-AF65-F5344CB8AC3E}">
        <p14:creationId xmlns:p14="http://schemas.microsoft.com/office/powerpoint/2010/main" val="4236111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7457CB-A32C-6949-A651-7B829AAAAC2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4888" y="1296161"/>
            <a:ext cx="1234032" cy="2048493"/>
          </a:xfrm>
          <a:prstGeom prst="rect">
            <a:avLst/>
          </a:prstGeom>
        </p:spPr>
      </p:pic>
      <p:sp>
        <p:nvSpPr>
          <p:cNvPr id="2" name="Footer Placeholder 1">
            <a:extLst>
              <a:ext uri="{FF2B5EF4-FFF2-40B4-BE49-F238E27FC236}">
                <a16:creationId xmlns:a16="http://schemas.microsoft.com/office/drawing/2014/main" id="{CCDDAB50-9228-9149-A1B4-E82AD18F51CC}"/>
              </a:ext>
            </a:extLst>
          </p:cNvPr>
          <p:cNvSpPr>
            <a:spLocks noGrp="1"/>
          </p:cNvSpPr>
          <p:nvPr>
            <p:ph type="ftr" sz="quarter" idx="11"/>
          </p:nvPr>
        </p:nvSpPr>
        <p:spPr/>
        <p:txBody>
          <a:bodyPr/>
          <a:lstStyle/>
          <a:p>
            <a:r>
              <a:rPr lang="en-US"/>
              <a:t>JHUAPL Workshop on 5G Technologies for Tactical and First Responder Networks</a:t>
            </a:r>
          </a:p>
        </p:txBody>
      </p:sp>
      <p:sp>
        <p:nvSpPr>
          <p:cNvPr id="3" name="Slide Number Placeholder 2">
            <a:extLst>
              <a:ext uri="{FF2B5EF4-FFF2-40B4-BE49-F238E27FC236}">
                <a16:creationId xmlns:a16="http://schemas.microsoft.com/office/drawing/2014/main" id="{5916C933-E1E7-C14C-BAE8-FEBD3048EC13}"/>
              </a:ext>
            </a:extLst>
          </p:cNvPr>
          <p:cNvSpPr>
            <a:spLocks noGrp="1"/>
          </p:cNvSpPr>
          <p:nvPr>
            <p:ph type="sldNum" sz="quarter" idx="12"/>
          </p:nvPr>
        </p:nvSpPr>
        <p:spPr/>
        <p:txBody>
          <a:bodyPr/>
          <a:lstStyle/>
          <a:p>
            <a:fld id="{1774254D-7AA7-E24E-99AE-4DCABF16781B}" type="slidenum">
              <a:rPr lang="en-US" smtClean="0"/>
              <a:t>13</a:t>
            </a:fld>
            <a:endParaRPr lang="en-US"/>
          </a:p>
        </p:txBody>
      </p:sp>
      <p:sp>
        <p:nvSpPr>
          <p:cNvPr id="4" name="Title 3">
            <a:extLst>
              <a:ext uri="{FF2B5EF4-FFF2-40B4-BE49-F238E27FC236}">
                <a16:creationId xmlns:a16="http://schemas.microsoft.com/office/drawing/2014/main" id="{28DFE56E-EF84-8B45-8F0C-51D7FF7DDB83}"/>
              </a:ext>
            </a:extLst>
          </p:cNvPr>
          <p:cNvSpPr>
            <a:spLocks noGrp="1"/>
          </p:cNvSpPr>
          <p:nvPr>
            <p:ph type="title"/>
          </p:nvPr>
        </p:nvSpPr>
        <p:spPr/>
        <p:txBody>
          <a:bodyPr/>
          <a:lstStyle/>
          <a:p>
            <a:r>
              <a:rPr lang="en-US" dirty="0"/>
              <a:t>Node example – complete SIP VoIP</a:t>
            </a:r>
          </a:p>
        </p:txBody>
      </p:sp>
      <p:pic>
        <p:nvPicPr>
          <p:cNvPr id="6" name="Picture 5">
            <a:extLst>
              <a:ext uri="{FF2B5EF4-FFF2-40B4-BE49-F238E27FC236}">
                <a16:creationId xmlns:a16="http://schemas.microsoft.com/office/drawing/2014/main" id="{CAA8D324-9E2E-FA45-98E3-AFF597CA1B9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4337" y="1303105"/>
            <a:ext cx="5810250" cy="5053246"/>
          </a:xfrm>
          <a:prstGeom prst="rect">
            <a:avLst/>
          </a:prstGeom>
        </p:spPr>
      </p:pic>
      <p:pic>
        <p:nvPicPr>
          <p:cNvPr id="7" name="Picture 6">
            <a:extLst>
              <a:ext uri="{FF2B5EF4-FFF2-40B4-BE49-F238E27FC236}">
                <a16:creationId xmlns:a16="http://schemas.microsoft.com/office/drawing/2014/main" id="{9BC96F52-C4C5-D84B-B730-C9DBE95CE341}"/>
              </a:ext>
            </a:extLst>
          </p:cNvPr>
          <p:cNvPicPr>
            <a:picLocks noChangeAspect="1"/>
          </p:cNvPicPr>
          <p:nvPr/>
        </p:nvPicPr>
        <p:blipFill>
          <a:blip r:embed="rId4"/>
          <a:stretch>
            <a:fillRect/>
          </a:stretch>
        </p:blipFill>
        <p:spPr>
          <a:xfrm>
            <a:off x="6468603" y="1318070"/>
            <a:ext cx="1897980" cy="1423485"/>
          </a:xfrm>
          <a:prstGeom prst="rect">
            <a:avLst/>
          </a:prstGeom>
        </p:spPr>
      </p:pic>
      <p:pic>
        <p:nvPicPr>
          <p:cNvPr id="13" name="Picture 12">
            <a:extLst>
              <a:ext uri="{FF2B5EF4-FFF2-40B4-BE49-F238E27FC236}">
                <a16:creationId xmlns:a16="http://schemas.microsoft.com/office/drawing/2014/main" id="{8DE961EC-D489-0B43-BFAE-989CE54D12D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51912" y="3595655"/>
            <a:ext cx="2802976" cy="2694361"/>
          </a:xfrm>
          <a:prstGeom prst="rect">
            <a:avLst/>
          </a:prstGeom>
        </p:spPr>
      </p:pic>
      <p:sp>
        <p:nvSpPr>
          <p:cNvPr id="14" name="TextBox 13">
            <a:extLst>
              <a:ext uri="{FF2B5EF4-FFF2-40B4-BE49-F238E27FC236}">
                <a16:creationId xmlns:a16="http://schemas.microsoft.com/office/drawing/2014/main" id="{1F1B5D2F-D902-264E-8046-437DC25EB99D}"/>
              </a:ext>
            </a:extLst>
          </p:cNvPr>
          <p:cNvSpPr txBox="1"/>
          <p:nvPr/>
        </p:nvSpPr>
        <p:spPr>
          <a:xfrm>
            <a:off x="8153400" y="5438435"/>
            <a:ext cx="972317" cy="369332"/>
          </a:xfrm>
          <a:prstGeom prst="rect">
            <a:avLst/>
          </a:prstGeom>
          <a:noFill/>
        </p:spPr>
        <p:txBody>
          <a:bodyPr wrap="none" rtlCol="0">
            <a:spAutoFit/>
          </a:bodyPr>
          <a:lstStyle/>
          <a:p>
            <a:r>
              <a:rPr lang="en-US" dirty="0"/>
              <a:t>WebRTC</a:t>
            </a:r>
          </a:p>
        </p:txBody>
      </p:sp>
      <p:sp>
        <p:nvSpPr>
          <p:cNvPr id="15" name="TextBox 14">
            <a:extLst>
              <a:ext uri="{FF2B5EF4-FFF2-40B4-BE49-F238E27FC236}">
                <a16:creationId xmlns:a16="http://schemas.microsoft.com/office/drawing/2014/main" id="{A9A7A595-F397-D84D-945F-D151EEC3C8A2}"/>
              </a:ext>
            </a:extLst>
          </p:cNvPr>
          <p:cNvSpPr txBox="1"/>
          <p:nvPr/>
        </p:nvSpPr>
        <p:spPr>
          <a:xfrm>
            <a:off x="9704725" y="2556889"/>
            <a:ext cx="934358" cy="369332"/>
          </a:xfrm>
          <a:prstGeom prst="rect">
            <a:avLst/>
          </a:prstGeom>
          <a:noFill/>
        </p:spPr>
        <p:txBody>
          <a:bodyPr wrap="none" rtlCol="0">
            <a:spAutoFit/>
          </a:bodyPr>
          <a:lstStyle/>
          <a:p>
            <a:r>
              <a:rPr lang="en-US" dirty="0">
                <a:solidFill>
                  <a:schemeClr val="accent4">
                    <a:lumMod val="20000"/>
                    <a:lumOff val="80000"/>
                  </a:schemeClr>
                </a:solidFill>
              </a:rPr>
              <a:t>Android</a:t>
            </a:r>
          </a:p>
        </p:txBody>
      </p:sp>
    </p:spTree>
    <p:extLst>
      <p:ext uri="{BB962C8B-B14F-4D97-AF65-F5344CB8AC3E}">
        <p14:creationId xmlns:p14="http://schemas.microsoft.com/office/powerpoint/2010/main" val="76261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067A36-97EF-CF47-8908-FA828A25BF77}"/>
              </a:ext>
            </a:extLst>
          </p:cNvPr>
          <p:cNvSpPr>
            <a:spLocks noGrp="1"/>
          </p:cNvSpPr>
          <p:nvPr>
            <p:ph type="ftr" sz="quarter" idx="11"/>
          </p:nvPr>
        </p:nvSpPr>
        <p:spPr/>
        <p:txBody>
          <a:bodyPr/>
          <a:lstStyle/>
          <a:p>
            <a:r>
              <a:rPr lang="en-US"/>
              <a:t>JHUAPL Workshop on 5G Technologies for Tactical and First Responder Networks</a:t>
            </a:r>
          </a:p>
        </p:txBody>
      </p:sp>
      <p:sp>
        <p:nvSpPr>
          <p:cNvPr id="3" name="Slide Number Placeholder 2">
            <a:extLst>
              <a:ext uri="{FF2B5EF4-FFF2-40B4-BE49-F238E27FC236}">
                <a16:creationId xmlns:a16="http://schemas.microsoft.com/office/drawing/2014/main" id="{315B8EC0-6915-0041-8BEA-EC8899F9C824}"/>
              </a:ext>
            </a:extLst>
          </p:cNvPr>
          <p:cNvSpPr>
            <a:spLocks noGrp="1"/>
          </p:cNvSpPr>
          <p:nvPr>
            <p:ph type="sldNum" sz="quarter" idx="12"/>
          </p:nvPr>
        </p:nvSpPr>
        <p:spPr/>
        <p:txBody>
          <a:bodyPr/>
          <a:lstStyle/>
          <a:p>
            <a:fld id="{1774254D-7AA7-E24E-99AE-4DCABF16781B}" type="slidenum">
              <a:rPr lang="en-US" smtClean="0"/>
              <a:t>14</a:t>
            </a:fld>
            <a:endParaRPr lang="en-US"/>
          </a:p>
        </p:txBody>
      </p:sp>
      <p:sp>
        <p:nvSpPr>
          <p:cNvPr id="4" name="Title 3">
            <a:extLst>
              <a:ext uri="{FF2B5EF4-FFF2-40B4-BE49-F238E27FC236}">
                <a16:creationId xmlns:a16="http://schemas.microsoft.com/office/drawing/2014/main" id="{5C1FC6D3-B274-064E-A333-C9EB79AB52AB}"/>
              </a:ext>
            </a:extLst>
          </p:cNvPr>
          <p:cNvSpPr>
            <a:spLocks noGrp="1"/>
          </p:cNvSpPr>
          <p:nvPr>
            <p:ph type="title"/>
          </p:nvPr>
        </p:nvSpPr>
        <p:spPr/>
        <p:txBody>
          <a:bodyPr/>
          <a:lstStyle/>
          <a:p>
            <a:r>
              <a:rPr lang="en-US" dirty="0"/>
              <a:t>Federated identity: </a:t>
            </a:r>
            <a:r>
              <a:rPr lang="en-US" dirty="0" err="1"/>
              <a:t>eduroam</a:t>
            </a:r>
            <a:r>
              <a:rPr lang="en-US" dirty="0"/>
              <a:t> – US campuses</a:t>
            </a:r>
          </a:p>
        </p:txBody>
      </p:sp>
      <p:pic>
        <p:nvPicPr>
          <p:cNvPr id="6" name="Picture 5">
            <a:extLst>
              <a:ext uri="{FF2B5EF4-FFF2-40B4-BE49-F238E27FC236}">
                <a16:creationId xmlns:a16="http://schemas.microsoft.com/office/drawing/2014/main" id="{18D794F9-EB85-FC45-ACD2-7F093BC59E12}"/>
              </a:ext>
            </a:extLst>
          </p:cNvPr>
          <p:cNvPicPr>
            <a:picLocks noChangeAspect="1"/>
          </p:cNvPicPr>
          <p:nvPr/>
        </p:nvPicPr>
        <p:blipFill>
          <a:blip r:embed="rId2"/>
          <a:stretch>
            <a:fillRect/>
          </a:stretch>
        </p:blipFill>
        <p:spPr>
          <a:xfrm>
            <a:off x="746975" y="1182255"/>
            <a:ext cx="10150649" cy="5174096"/>
          </a:xfrm>
          <a:prstGeom prst="rect">
            <a:avLst/>
          </a:prstGeom>
        </p:spPr>
      </p:pic>
    </p:spTree>
    <p:extLst>
      <p:ext uri="{BB962C8B-B14F-4D97-AF65-F5344CB8AC3E}">
        <p14:creationId xmlns:p14="http://schemas.microsoft.com/office/powerpoint/2010/main" val="1698650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D241C9-E294-0347-8152-870C5E872A1B}"/>
              </a:ext>
            </a:extLst>
          </p:cNvPr>
          <p:cNvSpPr>
            <a:spLocks noGrp="1"/>
          </p:cNvSpPr>
          <p:nvPr>
            <p:ph type="ftr" sz="quarter" idx="11"/>
          </p:nvPr>
        </p:nvSpPr>
        <p:spPr/>
        <p:txBody>
          <a:bodyPr/>
          <a:lstStyle/>
          <a:p>
            <a:r>
              <a:rPr lang="en-US"/>
              <a:t>JHUAPL Workshop on 5G Technologies for Tactical and First Responder Networks</a:t>
            </a:r>
          </a:p>
        </p:txBody>
      </p:sp>
      <p:sp>
        <p:nvSpPr>
          <p:cNvPr id="3" name="Slide Number Placeholder 2">
            <a:extLst>
              <a:ext uri="{FF2B5EF4-FFF2-40B4-BE49-F238E27FC236}">
                <a16:creationId xmlns:a16="http://schemas.microsoft.com/office/drawing/2014/main" id="{30D434DF-6CC9-D349-BF7C-4F86869AE7CE}"/>
              </a:ext>
            </a:extLst>
          </p:cNvPr>
          <p:cNvSpPr>
            <a:spLocks noGrp="1"/>
          </p:cNvSpPr>
          <p:nvPr>
            <p:ph type="sldNum" sz="quarter" idx="12"/>
          </p:nvPr>
        </p:nvSpPr>
        <p:spPr/>
        <p:txBody>
          <a:bodyPr/>
          <a:lstStyle/>
          <a:p>
            <a:fld id="{1774254D-7AA7-E24E-99AE-4DCABF16781B}" type="slidenum">
              <a:rPr lang="en-US" smtClean="0"/>
              <a:t>15</a:t>
            </a:fld>
            <a:endParaRPr lang="en-US"/>
          </a:p>
        </p:txBody>
      </p:sp>
      <p:sp>
        <p:nvSpPr>
          <p:cNvPr id="4" name="Title 3">
            <a:extLst>
              <a:ext uri="{FF2B5EF4-FFF2-40B4-BE49-F238E27FC236}">
                <a16:creationId xmlns:a16="http://schemas.microsoft.com/office/drawing/2014/main" id="{AC69A40A-0A83-7A41-BEC9-46314805DBDA}"/>
              </a:ext>
            </a:extLst>
          </p:cNvPr>
          <p:cNvSpPr>
            <a:spLocks noGrp="1"/>
          </p:cNvSpPr>
          <p:nvPr>
            <p:ph type="title"/>
          </p:nvPr>
        </p:nvSpPr>
        <p:spPr/>
        <p:txBody>
          <a:bodyPr/>
          <a:lstStyle/>
          <a:p>
            <a:r>
              <a:rPr lang="en-US" dirty="0"/>
              <a:t>Federated identity: </a:t>
            </a:r>
            <a:r>
              <a:rPr lang="en-US" dirty="0" err="1"/>
              <a:t>eduroam</a:t>
            </a:r>
            <a:r>
              <a:rPr lang="en-US" dirty="0"/>
              <a:t> - mechanism</a:t>
            </a:r>
          </a:p>
        </p:txBody>
      </p:sp>
      <p:pic>
        <p:nvPicPr>
          <p:cNvPr id="6" name="Picture 5">
            <a:extLst>
              <a:ext uri="{FF2B5EF4-FFF2-40B4-BE49-F238E27FC236}">
                <a16:creationId xmlns:a16="http://schemas.microsoft.com/office/drawing/2014/main" id="{8DD7C716-7C5F-0F48-97F0-9C0A0610EE30}"/>
              </a:ext>
            </a:extLst>
          </p:cNvPr>
          <p:cNvPicPr>
            <a:picLocks noChangeAspect="1"/>
          </p:cNvPicPr>
          <p:nvPr/>
        </p:nvPicPr>
        <p:blipFill>
          <a:blip r:embed="rId2"/>
          <a:stretch>
            <a:fillRect/>
          </a:stretch>
        </p:blipFill>
        <p:spPr>
          <a:xfrm>
            <a:off x="957776" y="1248802"/>
            <a:ext cx="8405166" cy="5609197"/>
          </a:xfrm>
          <a:prstGeom prst="rect">
            <a:avLst/>
          </a:prstGeom>
        </p:spPr>
      </p:pic>
    </p:spTree>
    <p:extLst>
      <p:ext uri="{BB962C8B-B14F-4D97-AF65-F5344CB8AC3E}">
        <p14:creationId xmlns:p14="http://schemas.microsoft.com/office/powerpoint/2010/main" val="137737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public safety, plan for surprises</a:t>
            </a:r>
          </a:p>
        </p:txBody>
      </p:sp>
      <p:graphicFrame>
        <p:nvGraphicFramePr>
          <p:cNvPr id="5" name="Table 4"/>
          <p:cNvGraphicFramePr>
            <a:graphicFrameLocks noGrp="1"/>
          </p:cNvGraphicFramePr>
          <p:nvPr>
            <p:extLst/>
          </p:nvPr>
        </p:nvGraphicFramePr>
        <p:xfrm>
          <a:off x="838200" y="1558434"/>
          <a:ext cx="10657112" cy="4032895"/>
        </p:xfrm>
        <a:graphic>
          <a:graphicData uri="http://schemas.openxmlformats.org/drawingml/2006/table">
            <a:tbl>
              <a:tblPr firstRow="1" bandRow="1">
                <a:tableStyleId>{69C7853C-536D-4A76-A0AE-DD22124D55A5}</a:tableStyleId>
              </a:tblPr>
              <a:tblGrid>
                <a:gridCol w="1763403">
                  <a:extLst>
                    <a:ext uri="{9D8B030D-6E8A-4147-A177-3AD203B41FA5}">
                      <a16:colId xmlns:a16="http://schemas.microsoft.com/office/drawing/2014/main" val="20000"/>
                    </a:ext>
                  </a:extLst>
                </a:gridCol>
                <a:gridCol w="4101753">
                  <a:extLst>
                    <a:ext uri="{9D8B030D-6E8A-4147-A177-3AD203B41FA5}">
                      <a16:colId xmlns:a16="http://schemas.microsoft.com/office/drawing/2014/main" val="20001"/>
                    </a:ext>
                  </a:extLst>
                </a:gridCol>
                <a:gridCol w="2994974">
                  <a:extLst>
                    <a:ext uri="{9D8B030D-6E8A-4147-A177-3AD203B41FA5}">
                      <a16:colId xmlns:a16="http://schemas.microsoft.com/office/drawing/2014/main" val="20002"/>
                    </a:ext>
                  </a:extLst>
                </a:gridCol>
                <a:gridCol w="1796982">
                  <a:extLst>
                    <a:ext uri="{9D8B030D-6E8A-4147-A177-3AD203B41FA5}">
                      <a16:colId xmlns:a16="http://schemas.microsoft.com/office/drawing/2014/main" val="20003"/>
                    </a:ext>
                  </a:extLst>
                </a:gridCol>
              </a:tblGrid>
              <a:tr h="477395">
                <a:tc>
                  <a:txBody>
                    <a:bodyPr/>
                    <a:lstStyle/>
                    <a:p>
                      <a:r>
                        <a:rPr lang="en-US" sz="2400" dirty="0"/>
                        <a:t>Generation</a:t>
                      </a:r>
                    </a:p>
                  </a:txBody>
                  <a:tcPr/>
                </a:tc>
                <a:tc>
                  <a:txBody>
                    <a:bodyPr/>
                    <a:lstStyle/>
                    <a:p>
                      <a:r>
                        <a:rPr lang="en-US" sz="2400" dirty="0"/>
                        <a:t>Expectation</a:t>
                      </a:r>
                    </a:p>
                  </a:txBody>
                  <a:tcPr/>
                </a:tc>
                <a:tc>
                  <a:txBody>
                    <a:bodyPr/>
                    <a:lstStyle/>
                    <a:p>
                      <a:r>
                        <a:rPr lang="en-US" sz="2400" dirty="0"/>
                        <a:t>Surprise</a:t>
                      </a:r>
                    </a:p>
                  </a:txBody>
                  <a:tcPr/>
                </a:tc>
                <a:tc>
                  <a:txBody>
                    <a:bodyPr/>
                    <a:lstStyle/>
                    <a:p>
                      <a:r>
                        <a:rPr lang="en-US" sz="2400" dirty="0"/>
                        <a:t>Cost</a:t>
                      </a:r>
                      <a:r>
                        <a:rPr lang="en-US" sz="2400" baseline="0" dirty="0"/>
                        <a:t> per GB</a:t>
                      </a:r>
                      <a:endParaRPr lang="en-US" sz="2400" dirty="0"/>
                    </a:p>
                  </a:txBody>
                  <a:tcPr/>
                </a:tc>
                <a:extLst>
                  <a:ext uri="{0D108BD9-81ED-4DB2-BD59-A6C34878D82A}">
                    <a16:rowId xmlns:a16="http://schemas.microsoft.com/office/drawing/2014/main" val="10000"/>
                  </a:ext>
                </a:extLst>
              </a:tr>
              <a:tr h="349919">
                <a:tc>
                  <a:txBody>
                    <a:bodyPr/>
                    <a:lstStyle/>
                    <a:p>
                      <a:r>
                        <a:rPr lang="en-US" sz="2400" b="1" dirty="0"/>
                        <a:t>0G</a:t>
                      </a:r>
                      <a:r>
                        <a:rPr lang="en-US" sz="2400" baseline="0" dirty="0"/>
                        <a:t> (landline)</a:t>
                      </a:r>
                      <a:endParaRPr lang="en-US" sz="2400" dirty="0"/>
                    </a:p>
                  </a:txBody>
                  <a:tcPr/>
                </a:tc>
                <a:tc>
                  <a:txBody>
                    <a:bodyPr/>
                    <a:lstStyle/>
                    <a:p>
                      <a:r>
                        <a:rPr lang="en-US" sz="2400" dirty="0"/>
                        <a:t>voice</a:t>
                      </a:r>
                    </a:p>
                  </a:txBody>
                  <a:tcPr/>
                </a:tc>
                <a:tc>
                  <a:txBody>
                    <a:bodyPr/>
                    <a:lstStyle/>
                    <a:p>
                      <a:r>
                        <a:rPr lang="en-US" sz="2400" dirty="0"/>
                        <a:t>fax &amp; modem</a:t>
                      </a:r>
                    </a:p>
                  </a:txBody>
                  <a:tcPr/>
                </a:tc>
                <a:tc>
                  <a:txBody>
                    <a:bodyPr/>
                    <a:lstStyle/>
                    <a:p>
                      <a:endParaRPr lang="en-US" sz="2400" dirty="0"/>
                    </a:p>
                  </a:txBody>
                  <a:tcPr/>
                </a:tc>
                <a:extLst>
                  <a:ext uri="{0D108BD9-81ED-4DB2-BD59-A6C34878D82A}">
                    <a16:rowId xmlns:a16="http://schemas.microsoft.com/office/drawing/2014/main" val="10001"/>
                  </a:ext>
                </a:extLst>
              </a:tr>
              <a:tr h="477395">
                <a:tc>
                  <a:txBody>
                    <a:bodyPr/>
                    <a:lstStyle/>
                    <a:p>
                      <a:r>
                        <a:rPr lang="en-US" sz="2400" dirty="0"/>
                        <a:t>1G</a:t>
                      </a:r>
                    </a:p>
                  </a:txBody>
                  <a:tcPr/>
                </a:tc>
                <a:tc>
                  <a:txBody>
                    <a:bodyPr/>
                    <a:lstStyle/>
                    <a:p>
                      <a:r>
                        <a:rPr lang="en-US" sz="2400" dirty="0"/>
                        <a:t>corporate</a:t>
                      </a:r>
                      <a:r>
                        <a:rPr lang="en-US" sz="2400" baseline="0" dirty="0"/>
                        <a:t> limousine</a:t>
                      </a:r>
                      <a:endParaRPr lang="en-US" sz="2400" dirty="0"/>
                    </a:p>
                  </a:txBody>
                  <a:tcPr/>
                </a:tc>
                <a:tc>
                  <a:txBody>
                    <a:bodyPr/>
                    <a:lstStyle/>
                    <a:p>
                      <a:r>
                        <a:rPr lang="en-US" sz="2400" dirty="0"/>
                        <a:t>eavesdropping</a:t>
                      </a:r>
                    </a:p>
                  </a:txBody>
                  <a:tcPr/>
                </a:tc>
                <a:tc>
                  <a:txBody>
                    <a:bodyPr/>
                    <a:lstStyle/>
                    <a:p>
                      <a:endParaRPr lang="en-US" sz="2400" dirty="0"/>
                    </a:p>
                  </a:txBody>
                  <a:tcPr/>
                </a:tc>
                <a:extLst>
                  <a:ext uri="{0D108BD9-81ED-4DB2-BD59-A6C34878D82A}">
                    <a16:rowId xmlns:a16="http://schemas.microsoft.com/office/drawing/2014/main" val="10002"/>
                  </a:ext>
                </a:extLst>
              </a:tr>
              <a:tr h="477395">
                <a:tc>
                  <a:txBody>
                    <a:bodyPr/>
                    <a:lstStyle/>
                    <a:p>
                      <a:r>
                        <a:rPr lang="en-US" sz="2400" b="1" dirty="0"/>
                        <a:t>2G</a:t>
                      </a:r>
                    </a:p>
                  </a:txBody>
                  <a:tcPr/>
                </a:tc>
                <a:tc>
                  <a:txBody>
                    <a:bodyPr/>
                    <a:lstStyle/>
                    <a:p>
                      <a:r>
                        <a:rPr lang="en-US" sz="2400" dirty="0"/>
                        <a:t>better</a:t>
                      </a:r>
                      <a:r>
                        <a:rPr lang="en-US" sz="2400" baseline="0" dirty="0"/>
                        <a:t> voice quality (“digital!”)</a:t>
                      </a:r>
                      <a:endParaRPr lang="en-US" sz="2400" dirty="0"/>
                    </a:p>
                  </a:txBody>
                  <a:tcPr/>
                </a:tc>
                <a:tc>
                  <a:txBody>
                    <a:bodyPr/>
                    <a:lstStyle/>
                    <a:p>
                      <a:r>
                        <a:rPr lang="en-US" sz="2400" dirty="0"/>
                        <a:t>SMS</a:t>
                      </a:r>
                    </a:p>
                  </a:txBody>
                  <a:tcPr/>
                </a:tc>
                <a:tc>
                  <a:txBody>
                    <a:bodyPr/>
                    <a:lstStyle/>
                    <a:p>
                      <a:r>
                        <a:rPr lang="en-US" sz="2400" dirty="0"/>
                        <a:t>$1000</a:t>
                      </a:r>
                    </a:p>
                  </a:txBody>
                  <a:tcPr/>
                </a:tc>
                <a:extLst>
                  <a:ext uri="{0D108BD9-81ED-4DB2-BD59-A6C34878D82A}">
                    <a16:rowId xmlns:a16="http://schemas.microsoft.com/office/drawing/2014/main" val="10003"/>
                  </a:ext>
                </a:extLst>
              </a:tr>
              <a:tr h="477395">
                <a:tc>
                  <a:txBody>
                    <a:bodyPr/>
                    <a:lstStyle/>
                    <a:p>
                      <a:r>
                        <a:rPr lang="en-US" sz="2400" dirty="0"/>
                        <a:t>3G</a:t>
                      </a:r>
                    </a:p>
                  </a:txBody>
                  <a:tcPr/>
                </a:tc>
                <a:tc>
                  <a:txBody>
                    <a:bodyPr/>
                    <a:lstStyle/>
                    <a:p>
                      <a:r>
                        <a:rPr lang="en-US" sz="2400" dirty="0"/>
                        <a:t>WAP</a:t>
                      </a:r>
                    </a:p>
                  </a:txBody>
                  <a:tcPr/>
                </a:tc>
                <a:tc>
                  <a:txBody>
                    <a:bodyPr/>
                    <a:lstStyle/>
                    <a:p>
                      <a:r>
                        <a:rPr lang="en-US" sz="2400" dirty="0"/>
                        <a:t>web</a:t>
                      </a:r>
                    </a:p>
                  </a:txBody>
                  <a:tcPr/>
                </a:tc>
                <a:tc>
                  <a:txBody>
                    <a:bodyPr/>
                    <a:lstStyle/>
                    <a:p>
                      <a:r>
                        <a:rPr lang="en-US" sz="2400" dirty="0"/>
                        <a:t>$100</a:t>
                      </a:r>
                    </a:p>
                  </a:txBody>
                  <a:tcPr/>
                </a:tc>
                <a:extLst>
                  <a:ext uri="{0D108BD9-81ED-4DB2-BD59-A6C34878D82A}">
                    <a16:rowId xmlns:a16="http://schemas.microsoft.com/office/drawing/2014/main" val="10004"/>
                  </a:ext>
                </a:extLst>
              </a:tr>
              <a:tr h="583974">
                <a:tc>
                  <a:txBody>
                    <a:bodyPr/>
                    <a:lstStyle/>
                    <a:p>
                      <a:r>
                        <a:rPr lang="en-US" sz="2400" b="1" dirty="0"/>
                        <a:t>4G</a:t>
                      </a:r>
                    </a:p>
                  </a:txBody>
                  <a:tcPr/>
                </a:tc>
                <a:tc>
                  <a:txBody>
                    <a:bodyPr/>
                    <a:lstStyle/>
                    <a:p>
                      <a:r>
                        <a:rPr lang="en-US" sz="2400" dirty="0"/>
                        <a:t>IMS</a:t>
                      </a:r>
                    </a:p>
                  </a:txBody>
                  <a:tcPr/>
                </a:tc>
                <a:tc>
                  <a:txBody>
                    <a:bodyPr/>
                    <a:lstStyle/>
                    <a:p>
                      <a:r>
                        <a:rPr lang="en-US" sz="2400" dirty="0"/>
                        <a:t>YouTube,</a:t>
                      </a:r>
                      <a:r>
                        <a:rPr lang="en-US" sz="2400" baseline="0" dirty="0"/>
                        <a:t> </a:t>
                      </a:r>
                      <a:r>
                        <a:rPr lang="en-US" sz="2400" baseline="0" dirty="0" err="1"/>
                        <a:t>WhatsApp</a:t>
                      </a:r>
                      <a:r>
                        <a:rPr lang="en-US" sz="2400" baseline="0" dirty="0"/>
                        <a:t>,</a:t>
                      </a:r>
                    </a:p>
                    <a:p>
                      <a:r>
                        <a:rPr lang="en-US" sz="2400" baseline="0" dirty="0"/>
                        <a:t>notifications</a:t>
                      </a:r>
                      <a:endParaRPr lang="en-US" sz="2400" dirty="0"/>
                    </a:p>
                  </a:txBody>
                  <a:tcPr/>
                </a:tc>
                <a:tc>
                  <a:txBody>
                    <a:bodyPr/>
                    <a:lstStyle/>
                    <a:p>
                      <a:r>
                        <a:rPr lang="en-US" sz="2400" dirty="0"/>
                        <a:t>$10</a:t>
                      </a:r>
                    </a:p>
                  </a:txBody>
                  <a:tcPr/>
                </a:tc>
                <a:extLst>
                  <a:ext uri="{0D108BD9-81ED-4DB2-BD59-A6C34878D82A}">
                    <a16:rowId xmlns:a16="http://schemas.microsoft.com/office/drawing/2014/main" val="10005"/>
                  </a:ext>
                </a:extLst>
              </a:tr>
              <a:tr h="477395">
                <a:tc>
                  <a:txBody>
                    <a:bodyPr/>
                    <a:lstStyle/>
                    <a:p>
                      <a:r>
                        <a:rPr lang="en-US" sz="2400" dirty="0"/>
                        <a:t>5G</a:t>
                      </a:r>
                    </a:p>
                  </a:txBody>
                  <a:tcPr/>
                </a:tc>
                <a:tc>
                  <a:txBody>
                    <a:bodyPr/>
                    <a:lstStyle/>
                    <a:p>
                      <a:r>
                        <a:rPr lang="en-US" sz="2400" dirty="0"/>
                        <a:t>IoT (low latency)</a:t>
                      </a:r>
                    </a:p>
                  </a:txBody>
                  <a:tcPr/>
                </a:tc>
                <a:tc>
                  <a:txBody>
                    <a:bodyPr/>
                    <a:lstStyle/>
                    <a:p>
                      <a:r>
                        <a:rPr lang="en-US" sz="2400" dirty="0"/>
                        <a:t>?</a:t>
                      </a:r>
                    </a:p>
                  </a:txBody>
                  <a:tcPr/>
                </a:tc>
                <a:tc>
                  <a:txBody>
                    <a:bodyPr/>
                    <a:lstStyle/>
                    <a:p>
                      <a:r>
                        <a:rPr lang="en-US" sz="2400" dirty="0"/>
                        <a:t>$1?</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3366278" y="6033184"/>
            <a:ext cx="5421421"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marL="285750" indent="-285750">
              <a:buFont typeface="Arial" charset="0"/>
              <a:buChar char="•"/>
            </a:pPr>
            <a:r>
              <a:rPr lang="en-US" dirty="0"/>
              <a:t>underestimated cost and </a:t>
            </a:r>
            <a:r>
              <a:rPr lang="en-US" dirty="0" err="1"/>
              <a:t>WiFi</a:t>
            </a:r>
            <a:r>
              <a:rPr lang="en-US" dirty="0"/>
              <a:t>-equivalence as drivers</a:t>
            </a:r>
          </a:p>
          <a:p>
            <a:pPr marL="285750" indent="-285750">
              <a:buFont typeface="Arial" charset="0"/>
              <a:buChar char="•"/>
            </a:pPr>
            <a:r>
              <a:rPr lang="en-US" dirty="0"/>
              <a:t>are the even generations the successful ones?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16</a:t>
            </a:fld>
            <a:endParaRPr lang="en-US" dirty="0"/>
          </a:p>
        </p:txBody>
      </p:sp>
    </p:spTree>
    <p:extLst>
      <p:ext uri="{BB962C8B-B14F-4D97-AF65-F5344CB8AC3E}">
        <p14:creationId xmlns:p14="http://schemas.microsoft.com/office/powerpoint/2010/main" val="829692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91C0-68B7-054F-B613-34FC4E199BD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1FEDEB7-4859-564D-9C02-59C30CFDA7BC}"/>
              </a:ext>
            </a:extLst>
          </p:cNvPr>
          <p:cNvSpPr>
            <a:spLocks noGrp="1"/>
          </p:cNvSpPr>
          <p:nvPr>
            <p:ph idx="1"/>
          </p:nvPr>
        </p:nvSpPr>
        <p:spPr/>
        <p:txBody>
          <a:bodyPr/>
          <a:lstStyle/>
          <a:p>
            <a:r>
              <a:rPr lang="en-US" dirty="0"/>
              <a:t>Lessons of 1G through 4G (+ the Internet): avoid coupling services and network</a:t>
            </a:r>
          </a:p>
          <a:p>
            <a:r>
              <a:rPr lang="en-US" dirty="0">
                <a:sym typeface="Wingdings" pitchFamily="2" charset="2"/>
              </a:rPr>
              <a:t>Consider hybrid networks as alternative</a:t>
            </a:r>
          </a:p>
          <a:p>
            <a:pPr lvl="1"/>
            <a:r>
              <a:rPr lang="en-US" dirty="0">
                <a:sym typeface="Wingdings" pitchFamily="2" charset="2"/>
              </a:rPr>
              <a:t>allow for incremental service and technology upgrades</a:t>
            </a:r>
          </a:p>
          <a:p>
            <a:pPr lvl="1"/>
            <a:r>
              <a:rPr lang="en-US" dirty="0">
                <a:sym typeface="Wingdings" pitchFamily="2" charset="2"/>
              </a:rPr>
              <a:t>helpful: open-source 4G &amp; 5G implementations for local “cellular” service</a:t>
            </a:r>
          </a:p>
          <a:p>
            <a:r>
              <a:rPr lang="en-US" dirty="0">
                <a:sym typeface="Wingdings" pitchFamily="2" charset="2"/>
              </a:rPr>
              <a:t>Convincing use case for fog computing</a:t>
            </a:r>
          </a:p>
          <a:p>
            <a:pPr lvl="1"/>
            <a:r>
              <a:rPr lang="en-US" dirty="0">
                <a:sym typeface="Wingdings" pitchFamily="2" charset="2"/>
              </a:rPr>
              <a:t>even if dubious elsewhere</a:t>
            </a:r>
            <a:endParaRPr lang="en-US" dirty="0"/>
          </a:p>
          <a:p>
            <a:endParaRPr lang="en-US" dirty="0"/>
          </a:p>
        </p:txBody>
      </p:sp>
      <p:sp>
        <p:nvSpPr>
          <p:cNvPr id="4" name="Footer Placeholder 3">
            <a:extLst>
              <a:ext uri="{FF2B5EF4-FFF2-40B4-BE49-F238E27FC236}">
                <a16:creationId xmlns:a16="http://schemas.microsoft.com/office/drawing/2014/main" id="{EC2E599A-34C1-394C-AA78-6EADD1C1008E}"/>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4A6BC103-2E54-644E-B825-E810B79ACCD9}"/>
              </a:ext>
            </a:extLst>
          </p:cNvPr>
          <p:cNvSpPr>
            <a:spLocks noGrp="1"/>
          </p:cNvSpPr>
          <p:nvPr>
            <p:ph type="sldNum" sz="quarter" idx="12"/>
          </p:nvPr>
        </p:nvSpPr>
        <p:spPr/>
        <p:txBody>
          <a:bodyPr/>
          <a:lstStyle/>
          <a:p>
            <a:fld id="{1774254D-7AA7-E24E-99AE-4DCABF16781B}" type="slidenum">
              <a:rPr lang="en-US" smtClean="0"/>
              <a:t>17</a:t>
            </a:fld>
            <a:endParaRPr lang="en-US"/>
          </a:p>
        </p:txBody>
      </p:sp>
    </p:spTree>
    <p:extLst>
      <p:ext uri="{BB962C8B-B14F-4D97-AF65-F5344CB8AC3E}">
        <p14:creationId xmlns:p14="http://schemas.microsoft.com/office/powerpoint/2010/main" val="377702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7EC4-5C38-1F46-A68F-3CF666914E7B}"/>
              </a:ext>
            </a:extLst>
          </p:cNvPr>
          <p:cNvSpPr>
            <a:spLocks noGrp="1"/>
          </p:cNvSpPr>
          <p:nvPr>
            <p:ph type="title"/>
          </p:nvPr>
        </p:nvSpPr>
        <p:spPr/>
        <p:txBody>
          <a:bodyPr/>
          <a:lstStyle/>
          <a:p>
            <a:r>
              <a:rPr lang="en-US" dirty="0"/>
              <a:t>Design principles &amp; lessons</a:t>
            </a:r>
          </a:p>
        </p:txBody>
      </p:sp>
      <p:sp>
        <p:nvSpPr>
          <p:cNvPr id="3" name="Content Placeholder 2">
            <a:extLst>
              <a:ext uri="{FF2B5EF4-FFF2-40B4-BE49-F238E27FC236}">
                <a16:creationId xmlns:a16="http://schemas.microsoft.com/office/drawing/2014/main" id="{44385C38-7FF9-E44D-9C9E-15D89663EE07}"/>
              </a:ext>
            </a:extLst>
          </p:cNvPr>
          <p:cNvSpPr>
            <a:spLocks noGrp="1"/>
          </p:cNvSpPr>
          <p:nvPr>
            <p:ph idx="1"/>
          </p:nvPr>
        </p:nvSpPr>
        <p:spPr/>
        <p:txBody>
          <a:bodyPr>
            <a:normAutofit fontScale="92500" lnSpcReduction="20000"/>
          </a:bodyPr>
          <a:lstStyle/>
          <a:p>
            <a:r>
              <a:rPr lang="en-US" dirty="0"/>
              <a:t>Keep applications independent of lower layers</a:t>
            </a:r>
          </a:p>
          <a:p>
            <a:pPr lvl="1"/>
            <a:r>
              <a:rPr lang="en-US" dirty="0"/>
              <a:t>in particular, PHY</a:t>
            </a:r>
          </a:p>
          <a:p>
            <a:pPr lvl="1"/>
            <a:r>
              <a:rPr lang="en-US" dirty="0"/>
              <a:t>= fundamental design principle of the Internet, even if 50 years old…</a:t>
            </a:r>
          </a:p>
          <a:p>
            <a:r>
              <a:rPr lang="en-US" dirty="0"/>
              <a:t>Allow island deployments that can merge to backbone when available</a:t>
            </a:r>
          </a:p>
          <a:p>
            <a:pPr lvl="1"/>
            <a:r>
              <a:rPr lang="en-US" dirty="0"/>
              <a:t>may only be intermittent – but information needs may also be less urgent</a:t>
            </a:r>
          </a:p>
          <a:p>
            <a:r>
              <a:rPr lang="en-US" dirty="0"/>
              <a:t>Rely on commercial equipment where possible</a:t>
            </a:r>
          </a:p>
          <a:p>
            <a:pPr lvl="1"/>
            <a:r>
              <a:rPr lang="en-US" dirty="0"/>
              <a:t>ruggedized, but same specs</a:t>
            </a:r>
          </a:p>
          <a:p>
            <a:pPr lvl="1"/>
            <a:r>
              <a:rPr lang="en-US" dirty="0"/>
              <a:t>allows integration of non-traditional responders (Cajun Navy)</a:t>
            </a:r>
          </a:p>
          <a:p>
            <a:r>
              <a:rPr lang="en-US" dirty="0"/>
              <a:t>Simplify authorization</a:t>
            </a:r>
          </a:p>
          <a:p>
            <a:pPr lvl="1"/>
            <a:r>
              <a:rPr lang="en-US" dirty="0"/>
              <a:t>mediated trust</a:t>
            </a:r>
          </a:p>
          <a:p>
            <a:r>
              <a:rPr lang="en-US" dirty="0"/>
              <a:t>Require no specialized resources</a:t>
            </a:r>
          </a:p>
          <a:p>
            <a:pPr lvl="1"/>
            <a:r>
              <a:rPr lang="en-US" dirty="0"/>
              <a:t>no special spectrum licenses</a:t>
            </a:r>
          </a:p>
          <a:p>
            <a:pPr lvl="1"/>
            <a:r>
              <a:rPr lang="en-US" dirty="0"/>
              <a:t>no carrier technicians or vehicles</a:t>
            </a:r>
          </a:p>
          <a:p>
            <a:pPr lvl="1"/>
            <a:r>
              <a:rPr lang="en-US" dirty="0"/>
              <a:t>minimal training (IT technician level)</a:t>
            </a:r>
          </a:p>
        </p:txBody>
      </p:sp>
      <p:sp>
        <p:nvSpPr>
          <p:cNvPr id="4" name="Footer Placeholder 3">
            <a:extLst>
              <a:ext uri="{FF2B5EF4-FFF2-40B4-BE49-F238E27FC236}">
                <a16:creationId xmlns:a16="http://schemas.microsoft.com/office/drawing/2014/main" id="{797992C0-B8BB-4542-8A90-5C228DAFFE8F}"/>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D6478AB4-B041-B142-B14B-62F5D210F7B8}"/>
              </a:ext>
            </a:extLst>
          </p:cNvPr>
          <p:cNvSpPr>
            <a:spLocks noGrp="1"/>
          </p:cNvSpPr>
          <p:nvPr>
            <p:ph type="sldNum" sz="quarter" idx="12"/>
          </p:nvPr>
        </p:nvSpPr>
        <p:spPr/>
        <p:txBody>
          <a:bodyPr/>
          <a:lstStyle/>
          <a:p>
            <a:fld id="{1774254D-7AA7-E24E-99AE-4DCABF16781B}" type="slidenum">
              <a:rPr lang="en-US" smtClean="0"/>
              <a:t>2</a:t>
            </a:fld>
            <a:endParaRPr lang="en-US"/>
          </a:p>
        </p:txBody>
      </p:sp>
    </p:spTree>
    <p:extLst>
      <p:ext uri="{BB962C8B-B14F-4D97-AF65-F5344CB8AC3E}">
        <p14:creationId xmlns:p14="http://schemas.microsoft.com/office/powerpoint/2010/main" val="341270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1B11-4E00-FB44-BC01-BDB9BFC15D02}"/>
              </a:ext>
            </a:extLst>
          </p:cNvPr>
          <p:cNvSpPr>
            <a:spLocks noGrp="1"/>
          </p:cNvSpPr>
          <p:nvPr>
            <p:ph type="title"/>
          </p:nvPr>
        </p:nvSpPr>
        <p:spPr/>
        <p:txBody>
          <a:bodyPr/>
          <a:lstStyle/>
          <a:p>
            <a:r>
              <a:rPr lang="en-US" dirty="0"/>
              <a:t>Cell networks may not be available</a:t>
            </a:r>
          </a:p>
        </p:txBody>
      </p:sp>
      <p:sp>
        <p:nvSpPr>
          <p:cNvPr id="3" name="Content Placeholder 2">
            <a:extLst>
              <a:ext uri="{FF2B5EF4-FFF2-40B4-BE49-F238E27FC236}">
                <a16:creationId xmlns:a16="http://schemas.microsoft.com/office/drawing/2014/main" id="{214DA535-35E5-794F-90C7-8B55CC0D75B1}"/>
              </a:ext>
            </a:extLst>
          </p:cNvPr>
          <p:cNvSpPr>
            <a:spLocks noGrp="1"/>
          </p:cNvSpPr>
          <p:nvPr>
            <p:ph idx="1"/>
          </p:nvPr>
        </p:nvSpPr>
        <p:spPr>
          <a:xfrm>
            <a:off x="406401" y="1305407"/>
            <a:ext cx="5721268" cy="4871557"/>
          </a:xfrm>
        </p:spPr>
        <p:txBody>
          <a:bodyPr/>
          <a:lstStyle/>
          <a:p>
            <a:r>
              <a:rPr lang="en-US" dirty="0"/>
              <a:t>“She explained that in some cases even after service is restored, it quickly goes out again. New fiber cuts arise as recovery workers begin clearing roads and removing debris from residential properties, and as electric poles get replaced.</a:t>
            </a:r>
          </a:p>
          <a:p>
            <a:pPr lvl="1"/>
            <a:r>
              <a:rPr lang="en-US" dirty="0"/>
              <a:t>"Our fiber crews are working around the clock to make repairs," Schultz said Monday. "While they are making good progress, we are still experiencing new fiber cuts as soon as repairs are made."</a:t>
            </a:r>
          </a:p>
          <a:p>
            <a:endParaRPr lang="en-US" dirty="0"/>
          </a:p>
        </p:txBody>
      </p:sp>
      <p:sp>
        <p:nvSpPr>
          <p:cNvPr id="4" name="Footer Placeholder 3">
            <a:extLst>
              <a:ext uri="{FF2B5EF4-FFF2-40B4-BE49-F238E27FC236}">
                <a16:creationId xmlns:a16="http://schemas.microsoft.com/office/drawing/2014/main" id="{33312208-579F-2A46-9DBF-FA4795F052FE}"/>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5FBF603C-9EE1-CE4A-B7C3-7EB556FADE67}"/>
              </a:ext>
            </a:extLst>
          </p:cNvPr>
          <p:cNvSpPr>
            <a:spLocks noGrp="1"/>
          </p:cNvSpPr>
          <p:nvPr>
            <p:ph type="sldNum" sz="quarter" idx="12"/>
          </p:nvPr>
        </p:nvSpPr>
        <p:spPr/>
        <p:txBody>
          <a:bodyPr/>
          <a:lstStyle/>
          <a:p>
            <a:fld id="{1774254D-7AA7-E24E-99AE-4DCABF16781B}" type="slidenum">
              <a:rPr lang="en-US" smtClean="0"/>
              <a:t>3</a:t>
            </a:fld>
            <a:endParaRPr lang="en-US"/>
          </a:p>
        </p:txBody>
      </p:sp>
      <p:pic>
        <p:nvPicPr>
          <p:cNvPr id="7" name="Picture 6">
            <a:extLst>
              <a:ext uri="{FF2B5EF4-FFF2-40B4-BE49-F238E27FC236}">
                <a16:creationId xmlns:a16="http://schemas.microsoft.com/office/drawing/2014/main" id="{DDF69E1C-5962-704B-9AFE-F5BE68195ED6}"/>
              </a:ext>
            </a:extLst>
          </p:cNvPr>
          <p:cNvPicPr>
            <a:picLocks noChangeAspect="1"/>
          </p:cNvPicPr>
          <p:nvPr/>
        </p:nvPicPr>
        <p:blipFill>
          <a:blip r:embed="rId3"/>
          <a:stretch>
            <a:fillRect/>
          </a:stretch>
        </p:blipFill>
        <p:spPr>
          <a:xfrm>
            <a:off x="6422616" y="1328354"/>
            <a:ext cx="5769384" cy="4408771"/>
          </a:xfrm>
          <a:prstGeom prst="rect">
            <a:avLst/>
          </a:prstGeom>
        </p:spPr>
      </p:pic>
    </p:spTree>
    <p:extLst>
      <p:ext uri="{BB962C8B-B14F-4D97-AF65-F5344CB8AC3E}">
        <p14:creationId xmlns:p14="http://schemas.microsoft.com/office/powerpoint/2010/main" val="230387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4FDFCB-0EC7-C947-82A0-F201140A767A}"/>
              </a:ext>
            </a:extLst>
          </p:cNvPr>
          <p:cNvSpPr>
            <a:spLocks noGrp="1"/>
          </p:cNvSpPr>
          <p:nvPr>
            <p:ph type="ftr" sz="quarter" idx="11"/>
          </p:nvPr>
        </p:nvSpPr>
        <p:spPr/>
        <p:txBody>
          <a:bodyPr/>
          <a:lstStyle/>
          <a:p>
            <a:r>
              <a:rPr lang="en-US"/>
              <a:t>JHUAPL Workshop on 5G Technologies for Tactical and First Responder Networks</a:t>
            </a:r>
          </a:p>
        </p:txBody>
      </p:sp>
      <p:sp>
        <p:nvSpPr>
          <p:cNvPr id="3" name="Slide Number Placeholder 2">
            <a:extLst>
              <a:ext uri="{FF2B5EF4-FFF2-40B4-BE49-F238E27FC236}">
                <a16:creationId xmlns:a16="http://schemas.microsoft.com/office/drawing/2014/main" id="{C235C9EC-A532-B443-B8EF-60605AAB9E85}"/>
              </a:ext>
            </a:extLst>
          </p:cNvPr>
          <p:cNvSpPr>
            <a:spLocks noGrp="1"/>
          </p:cNvSpPr>
          <p:nvPr>
            <p:ph type="sldNum" sz="quarter" idx="12"/>
          </p:nvPr>
        </p:nvSpPr>
        <p:spPr/>
        <p:txBody>
          <a:bodyPr/>
          <a:lstStyle/>
          <a:p>
            <a:fld id="{1774254D-7AA7-E24E-99AE-4DCABF16781B}" type="slidenum">
              <a:rPr lang="en-US" smtClean="0"/>
              <a:t>4</a:t>
            </a:fld>
            <a:endParaRPr lang="en-US"/>
          </a:p>
        </p:txBody>
      </p:sp>
      <p:sp>
        <p:nvSpPr>
          <p:cNvPr id="4" name="Title 3">
            <a:extLst>
              <a:ext uri="{FF2B5EF4-FFF2-40B4-BE49-F238E27FC236}">
                <a16:creationId xmlns:a16="http://schemas.microsoft.com/office/drawing/2014/main" id="{9139C82B-F986-7C4D-80DA-C539EFC1BD4E}"/>
              </a:ext>
            </a:extLst>
          </p:cNvPr>
          <p:cNvSpPr>
            <a:spLocks noGrp="1"/>
          </p:cNvSpPr>
          <p:nvPr>
            <p:ph type="title"/>
          </p:nvPr>
        </p:nvSpPr>
        <p:spPr/>
        <p:txBody>
          <a:bodyPr/>
          <a:lstStyle/>
          <a:p>
            <a:r>
              <a:rPr lang="en-US" dirty="0"/>
              <a:t>Fires, too</a:t>
            </a:r>
          </a:p>
        </p:txBody>
      </p:sp>
      <p:pic>
        <p:nvPicPr>
          <p:cNvPr id="8" name="Picture 7">
            <a:extLst>
              <a:ext uri="{FF2B5EF4-FFF2-40B4-BE49-F238E27FC236}">
                <a16:creationId xmlns:a16="http://schemas.microsoft.com/office/drawing/2014/main" id="{2DFB3059-380E-1849-B459-1981015AD580}"/>
              </a:ext>
            </a:extLst>
          </p:cNvPr>
          <p:cNvPicPr>
            <a:picLocks noChangeAspect="1"/>
          </p:cNvPicPr>
          <p:nvPr/>
        </p:nvPicPr>
        <p:blipFill>
          <a:blip r:embed="rId2"/>
          <a:stretch>
            <a:fillRect/>
          </a:stretch>
        </p:blipFill>
        <p:spPr>
          <a:xfrm>
            <a:off x="5741720" y="2460241"/>
            <a:ext cx="6216732" cy="3559581"/>
          </a:xfrm>
          <a:prstGeom prst="rect">
            <a:avLst/>
          </a:prstGeom>
        </p:spPr>
      </p:pic>
      <p:pic>
        <p:nvPicPr>
          <p:cNvPr id="6" name="Picture 5">
            <a:extLst>
              <a:ext uri="{FF2B5EF4-FFF2-40B4-BE49-F238E27FC236}">
                <a16:creationId xmlns:a16="http://schemas.microsoft.com/office/drawing/2014/main" id="{A4236329-54DF-C944-A98E-1C725EC56478}"/>
              </a:ext>
            </a:extLst>
          </p:cNvPr>
          <p:cNvPicPr>
            <a:picLocks noChangeAspect="1"/>
          </p:cNvPicPr>
          <p:nvPr/>
        </p:nvPicPr>
        <p:blipFill>
          <a:blip r:embed="rId3"/>
          <a:stretch>
            <a:fillRect/>
          </a:stretch>
        </p:blipFill>
        <p:spPr>
          <a:xfrm>
            <a:off x="1" y="1265053"/>
            <a:ext cx="6886414" cy="218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0718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BBB5A2-450B-804E-96BC-7058DC69957F}"/>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8AEF5A39-6183-CD40-96C0-F3D9F178C5F2}"/>
              </a:ext>
            </a:extLst>
          </p:cNvPr>
          <p:cNvSpPr>
            <a:spLocks noGrp="1"/>
          </p:cNvSpPr>
          <p:nvPr>
            <p:ph type="sldNum" sz="quarter" idx="12"/>
          </p:nvPr>
        </p:nvSpPr>
        <p:spPr/>
        <p:txBody>
          <a:bodyPr/>
          <a:lstStyle/>
          <a:p>
            <a:fld id="{1774254D-7AA7-E24E-99AE-4DCABF16781B}" type="slidenum">
              <a:rPr lang="en-US" smtClean="0"/>
              <a:t>5</a:t>
            </a:fld>
            <a:endParaRPr lang="en-US"/>
          </a:p>
        </p:txBody>
      </p:sp>
      <p:sp>
        <p:nvSpPr>
          <p:cNvPr id="6" name="Title 5">
            <a:extLst>
              <a:ext uri="{FF2B5EF4-FFF2-40B4-BE49-F238E27FC236}">
                <a16:creationId xmlns:a16="http://schemas.microsoft.com/office/drawing/2014/main" id="{2DFFB030-50A1-0848-986D-1E4A9DFCFF92}"/>
              </a:ext>
            </a:extLst>
          </p:cNvPr>
          <p:cNvSpPr>
            <a:spLocks noGrp="1"/>
          </p:cNvSpPr>
          <p:nvPr>
            <p:ph type="title"/>
          </p:nvPr>
        </p:nvSpPr>
        <p:spPr/>
        <p:txBody>
          <a:bodyPr/>
          <a:lstStyle/>
          <a:p>
            <a:r>
              <a:rPr lang="en-US" dirty="0"/>
              <a:t>The inverse fire map</a:t>
            </a:r>
          </a:p>
        </p:txBody>
      </p:sp>
      <p:pic>
        <p:nvPicPr>
          <p:cNvPr id="9" name="Picture 8">
            <a:extLst>
              <a:ext uri="{FF2B5EF4-FFF2-40B4-BE49-F238E27FC236}">
                <a16:creationId xmlns:a16="http://schemas.microsoft.com/office/drawing/2014/main" id="{DCF910AC-EC85-0E49-B985-8D9B9D6A13A4}"/>
              </a:ext>
            </a:extLst>
          </p:cNvPr>
          <p:cNvPicPr>
            <a:picLocks noChangeAspect="1"/>
          </p:cNvPicPr>
          <p:nvPr/>
        </p:nvPicPr>
        <p:blipFill>
          <a:blip r:embed="rId3"/>
          <a:stretch>
            <a:fillRect/>
          </a:stretch>
        </p:blipFill>
        <p:spPr>
          <a:xfrm>
            <a:off x="1828800" y="1369003"/>
            <a:ext cx="8534400" cy="4800600"/>
          </a:xfrm>
          <a:prstGeom prst="rect">
            <a:avLst/>
          </a:prstGeom>
        </p:spPr>
      </p:pic>
      <p:sp>
        <p:nvSpPr>
          <p:cNvPr id="10" name="TextBox 9">
            <a:extLst>
              <a:ext uri="{FF2B5EF4-FFF2-40B4-BE49-F238E27FC236}">
                <a16:creationId xmlns:a16="http://schemas.microsoft.com/office/drawing/2014/main" id="{BD4E000E-2CB6-0F42-9DD0-3531FE4D98BB}"/>
              </a:ext>
            </a:extLst>
          </p:cNvPr>
          <p:cNvSpPr txBox="1"/>
          <p:nvPr/>
        </p:nvSpPr>
        <p:spPr>
          <a:xfrm>
            <a:off x="1935677" y="5708979"/>
            <a:ext cx="1342996" cy="369332"/>
          </a:xfrm>
          <a:prstGeom prst="rect">
            <a:avLst/>
          </a:prstGeom>
          <a:noFill/>
        </p:spPr>
        <p:txBody>
          <a:bodyPr wrap="none" rtlCol="0">
            <a:spAutoFit/>
          </a:bodyPr>
          <a:lstStyle/>
          <a:p>
            <a:r>
              <a:rPr lang="en-US" dirty="0"/>
              <a:t>4G coverage</a:t>
            </a:r>
          </a:p>
        </p:txBody>
      </p:sp>
    </p:spTree>
    <p:extLst>
      <p:ext uri="{BB962C8B-B14F-4D97-AF65-F5344CB8AC3E}">
        <p14:creationId xmlns:p14="http://schemas.microsoft.com/office/powerpoint/2010/main" val="1226784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2F68-FD26-8C47-AB32-7CB513F57F58}"/>
              </a:ext>
            </a:extLst>
          </p:cNvPr>
          <p:cNvSpPr>
            <a:spLocks noGrp="1"/>
          </p:cNvSpPr>
          <p:nvPr>
            <p:ph type="title"/>
          </p:nvPr>
        </p:nvSpPr>
        <p:spPr/>
        <p:txBody>
          <a:bodyPr/>
          <a:lstStyle/>
          <a:p>
            <a:r>
              <a:rPr lang="en-US" dirty="0"/>
              <a:t>”Whatever it takes” communication</a:t>
            </a:r>
          </a:p>
        </p:txBody>
      </p:sp>
      <p:pic>
        <p:nvPicPr>
          <p:cNvPr id="4" name="Picture 3">
            <a:extLst>
              <a:ext uri="{FF2B5EF4-FFF2-40B4-BE49-F238E27FC236}">
                <a16:creationId xmlns:a16="http://schemas.microsoft.com/office/drawing/2014/main" id="{75E0FF27-ED87-7641-AD89-2A27CD6111A7}"/>
              </a:ext>
            </a:extLst>
          </p:cNvPr>
          <p:cNvPicPr>
            <a:picLocks noChangeAspect="1"/>
          </p:cNvPicPr>
          <p:nvPr/>
        </p:nvPicPr>
        <p:blipFill>
          <a:blip r:embed="rId3"/>
          <a:stretch>
            <a:fillRect/>
          </a:stretch>
        </p:blipFill>
        <p:spPr>
          <a:xfrm>
            <a:off x="1039646" y="2192839"/>
            <a:ext cx="2794000" cy="825500"/>
          </a:xfrm>
          <a:prstGeom prst="rect">
            <a:avLst/>
          </a:prstGeom>
        </p:spPr>
      </p:pic>
      <p:pic>
        <p:nvPicPr>
          <p:cNvPr id="6" name="Picture 5">
            <a:extLst>
              <a:ext uri="{FF2B5EF4-FFF2-40B4-BE49-F238E27FC236}">
                <a16:creationId xmlns:a16="http://schemas.microsoft.com/office/drawing/2014/main" id="{B0214619-A391-AC4F-BCCC-CCCE180A7DC0}"/>
              </a:ext>
            </a:extLst>
          </p:cNvPr>
          <p:cNvPicPr>
            <a:picLocks noChangeAspect="1"/>
          </p:cNvPicPr>
          <p:nvPr/>
        </p:nvPicPr>
        <p:blipFill>
          <a:blip r:embed="rId4"/>
          <a:stretch>
            <a:fillRect/>
          </a:stretch>
        </p:blipFill>
        <p:spPr>
          <a:xfrm>
            <a:off x="5372740" y="1540058"/>
            <a:ext cx="1446520" cy="2045335"/>
          </a:xfrm>
          <a:prstGeom prst="rect">
            <a:avLst/>
          </a:prstGeom>
        </p:spPr>
      </p:pic>
      <p:pic>
        <p:nvPicPr>
          <p:cNvPr id="9" name="Picture 8">
            <a:extLst>
              <a:ext uri="{FF2B5EF4-FFF2-40B4-BE49-F238E27FC236}">
                <a16:creationId xmlns:a16="http://schemas.microsoft.com/office/drawing/2014/main" id="{57654BB2-9D57-7749-BEE6-11071B3F7A13}"/>
              </a:ext>
            </a:extLst>
          </p:cNvPr>
          <p:cNvPicPr>
            <a:picLocks noChangeAspect="1"/>
          </p:cNvPicPr>
          <p:nvPr/>
        </p:nvPicPr>
        <p:blipFill>
          <a:blip r:embed="rId5"/>
          <a:stretch>
            <a:fillRect/>
          </a:stretch>
        </p:blipFill>
        <p:spPr>
          <a:xfrm>
            <a:off x="8372642" y="1905813"/>
            <a:ext cx="2196683" cy="1464455"/>
          </a:xfrm>
          <a:prstGeom prst="rect">
            <a:avLst/>
          </a:prstGeom>
        </p:spPr>
      </p:pic>
      <p:pic>
        <p:nvPicPr>
          <p:cNvPr id="11" name="Picture 10">
            <a:extLst>
              <a:ext uri="{FF2B5EF4-FFF2-40B4-BE49-F238E27FC236}">
                <a16:creationId xmlns:a16="http://schemas.microsoft.com/office/drawing/2014/main" id="{C7ED69B2-2436-CB47-8E30-A04879A06079}"/>
              </a:ext>
            </a:extLst>
          </p:cNvPr>
          <p:cNvPicPr>
            <a:picLocks noChangeAspect="1"/>
          </p:cNvPicPr>
          <p:nvPr/>
        </p:nvPicPr>
        <p:blipFill>
          <a:blip r:embed="rId6"/>
          <a:stretch>
            <a:fillRect/>
          </a:stretch>
        </p:blipFill>
        <p:spPr>
          <a:xfrm>
            <a:off x="8852748" y="4317547"/>
            <a:ext cx="1401577" cy="1092534"/>
          </a:xfrm>
          <a:prstGeom prst="rect">
            <a:avLst/>
          </a:prstGeom>
        </p:spPr>
      </p:pic>
      <p:pic>
        <p:nvPicPr>
          <p:cNvPr id="12" name="Picture 11">
            <a:extLst>
              <a:ext uri="{FF2B5EF4-FFF2-40B4-BE49-F238E27FC236}">
                <a16:creationId xmlns:a16="http://schemas.microsoft.com/office/drawing/2014/main" id="{57ABFE0C-4F3B-9E42-9705-ED2791C940D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5624" y="3315030"/>
            <a:ext cx="884907" cy="658395"/>
          </a:xfrm>
          <a:prstGeom prst="rect">
            <a:avLst/>
          </a:prstGeom>
        </p:spPr>
      </p:pic>
      <p:pic>
        <p:nvPicPr>
          <p:cNvPr id="14" name="Picture 13">
            <a:extLst>
              <a:ext uri="{FF2B5EF4-FFF2-40B4-BE49-F238E27FC236}">
                <a16:creationId xmlns:a16="http://schemas.microsoft.com/office/drawing/2014/main" id="{D7BE8576-6F32-7A49-9DA8-72060ED9BB0E}"/>
              </a:ext>
            </a:extLst>
          </p:cNvPr>
          <p:cNvPicPr>
            <a:picLocks noChangeAspect="1"/>
          </p:cNvPicPr>
          <p:nvPr/>
        </p:nvPicPr>
        <p:blipFill>
          <a:blip r:embed="rId8"/>
          <a:stretch>
            <a:fillRect/>
          </a:stretch>
        </p:blipFill>
        <p:spPr>
          <a:xfrm>
            <a:off x="5056334" y="4165877"/>
            <a:ext cx="2079331" cy="2087715"/>
          </a:xfrm>
          <a:prstGeom prst="rect">
            <a:avLst/>
          </a:prstGeom>
        </p:spPr>
      </p:pic>
      <p:sp>
        <p:nvSpPr>
          <p:cNvPr id="15" name="TextBox 14">
            <a:extLst>
              <a:ext uri="{FF2B5EF4-FFF2-40B4-BE49-F238E27FC236}">
                <a16:creationId xmlns:a16="http://schemas.microsoft.com/office/drawing/2014/main" id="{F7E13572-6740-B048-AA54-8DDF800561BB}"/>
              </a:ext>
            </a:extLst>
          </p:cNvPr>
          <p:cNvSpPr txBox="1"/>
          <p:nvPr/>
        </p:nvSpPr>
        <p:spPr>
          <a:xfrm>
            <a:off x="9320941" y="3400727"/>
            <a:ext cx="465192" cy="769441"/>
          </a:xfrm>
          <a:prstGeom prst="rect">
            <a:avLst/>
          </a:prstGeom>
          <a:noFill/>
        </p:spPr>
        <p:txBody>
          <a:bodyPr wrap="none" rtlCol="0">
            <a:spAutoFit/>
          </a:bodyPr>
          <a:lstStyle/>
          <a:p>
            <a:pPr algn="ctr"/>
            <a:r>
              <a:rPr lang="en-US" sz="4400" dirty="0"/>
              <a:t>+</a:t>
            </a:r>
          </a:p>
        </p:txBody>
      </p:sp>
      <p:sp>
        <p:nvSpPr>
          <p:cNvPr id="3" name="Footer Placeholder 2">
            <a:extLst>
              <a:ext uri="{FF2B5EF4-FFF2-40B4-BE49-F238E27FC236}">
                <a16:creationId xmlns:a16="http://schemas.microsoft.com/office/drawing/2014/main" id="{27D787C8-EFA5-B845-8E57-E02294B88FF0}"/>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88C9B1F8-984C-524E-9477-87360005E53A}"/>
              </a:ext>
            </a:extLst>
          </p:cNvPr>
          <p:cNvSpPr>
            <a:spLocks noGrp="1"/>
          </p:cNvSpPr>
          <p:nvPr>
            <p:ph type="sldNum" sz="quarter" idx="12"/>
          </p:nvPr>
        </p:nvSpPr>
        <p:spPr/>
        <p:txBody>
          <a:bodyPr/>
          <a:lstStyle/>
          <a:p>
            <a:fld id="{1774254D-7AA7-E24E-99AE-4DCABF16781B}" type="slidenum">
              <a:rPr lang="en-US" smtClean="0"/>
              <a:t>6</a:t>
            </a:fld>
            <a:endParaRPr lang="en-US"/>
          </a:p>
        </p:txBody>
      </p:sp>
    </p:spTree>
    <p:extLst>
      <p:ext uri="{BB962C8B-B14F-4D97-AF65-F5344CB8AC3E}">
        <p14:creationId xmlns:p14="http://schemas.microsoft.com/office/powerpoint/2010/main" val="2854280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B03461-A91B-324F-8A75-7D5B03BCD5A6}"/>
              </a:ext>
            </a:extLst>
          </p:cNvPr>
          <p:cNvSpPr>
            <a:spLocks noGrp="1"/>
          </p:cNvSpPr>
          <p:nvPr>
            <p:ph type="ftr" sz="quarter" idx="11"/>
          </p:nvPr>
        </p:nvSpPr>
        <p:spPr/>
        <p:txBody>
          <a:bodyPr/>
          <a:lstStyle/>
          <a:p>
            <a:r>
              <a:rPr lang="en-US"/>
              <a:t>JHUAPL Workshop on 5G Technologies for Tactical and First Responder Networks</a:t>
            </a:r>
          </a:p>
        </p:txBody>
      </p:sp>
      <p:sp>
        <p:nvSpPr>
          <p:cNvPr id="3" name="Slide Number Placeholder 2">
            <a:extLst>
              <a:ext uri="{FF2B5EF4-FFF2-40B4-BE49-F238E27FC236}">
                <a16:creationId xmlns:a16="http://schemas.microsoft.com/office/drawing/2014/main" id="{C8C5279F-8BE0-3541-9D41-CAB0E26E2FF3}"/>
              </a:ext>
            </a:extLst>
          </p:cNvPr>
          <p:cNvSpPr>
            <a:spLocks noGrp="1"/>
          </p:cNvSpPr>
          <p:nvPr>
            <p:ph type="sldNum" sz="quarter" idx="12"/>
          </p:nvPr>
        </p:nvSpPr>
        <p:spPr/>
        <p:txBody>
          <a:bodyPr/>
          <a:lstStyle/>
          <a:p>
            <a:fld id="{1774254D-7AA7-E24E-99AE-4DCABF16781B}" type="slidenum">
              <a:rPr lang="en-US" smtClean="0"/>
              <a:t>7</a:t>
            </a:fld>
            <a:endParaRPr lang="en-US"/>
          </a:p>
        </p:txBody>
      </p:sp>
      <p:sp>
        <p:nvSpPr>
          <p:cNvPr id="4" name="Title 3">
            <a:extLst>
              <a:ext uri="{FF2B5EF4-FFF2-40B4-BE49-F238E27FC236}">
                <a16:creationId xmlns:a16="http://schemas.microsoft.com/office/drawing/2014/main" id="{CC4E9BA3-4FCA-DE42-AF68-BC829A4B02CC}"/>
              </a:ext>
            </a:extLst>
          </p:cNvPr>
          <p:cNvSpPr>
            <a:spLocks noGrp="1"/>
          </p:cNvSpPr>
          <p:nvPr>
            <p:ph type="title"/>
          </p:nvPr>
        </p:nvSpPr>
        <p:spPr/>
        <p:txBody>
          <a:bodyPr/>
          <a:lstStyle/>
          <a:p>
            <a:r>
              <a:rPr lang="en-US" dirty="0"/>
              <a:t>Progression</a:t>
            </a:r>
          </a:p>
        </p:txBody>
      </p:sp>
      <p:graphicFrame>
        <p:nvGraphicFramePr>
          <p:cNvPr id="5" name="Diagram 4">
            <a:extLst>
              <a:ext uri="{FF2B5EF4-FFF2-40B4-BE49-F238E27FC236}">
                <a16:creationId xmlns:a16="http://schemas.microsoft.com/office/drawing/2014/main" id="{F7D4A63C-D3C2-C24A-9044-BFCF51905DE3}"/>
              </a:ext>
            </a:extLst>
          </p:cNvPr>
          <p:cNvGraphicFramePr/>
          <p:nvPr>
            <p:extLst>
              <p:ext uri="{D42A27DB-BD31-4B8C-83A1-F6EECF244321}">
                <p14:modId xmlns:p14="http://schemas.microsoft.com/office/powerpoint/2010/main" val="1758149236"/>
              </p:ext>
            </p:extLst>
          </p:nvPr>
        </p:nvGraphicFramePr>
        <p:xfrm>
          <a:off x="700088" y="1671638"/>
          <a:ext cx="11187112"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2C5E880F-0512-5846-A445-47FF776DE02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611313" y="3757613"/>
            <a:ext cx="998536" cy="998536"/>
          </a:xfrm>
          <a:prstGeom prst="rect">
            <a:avLst/>
          </a:prstGeom>
        </p:spPr>
      </p:pic>
      <p:pic>
        <p:nvPicPr>
          <p:cNvPr id="8" name="Picture 7">
            <a:extLst>
              <a:ext uri="{FF2B5EF4-FFF2-40B4-BE49-F238E27FC236}">
                <a16:creationId xmlns:a16="http://schemas.microsoft.com/office/drawing/2014/main" id="{E04D9ED4-8520-8746-B727-B85ED40CD7C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289426" y="3757613"/>
            <a:ext cx="1525587" cy="1017853"/>
          </a:xfrm>
          <a:prstGeom prst="rect">
            <a:avLst/>
          </a:prstGeom>
        </p:spPr>
      </p:pic>
      <p:pic>
        <p:nvPicPr>
          <p:cNvPr id="9" name="Picture 8">
            <a:extLst>
              <a:ext uri="{FF2B5EF4-FFF2-40B4-BE49-F238E27FC236}">
                <a16:creationId xmlns:a16="http://schemas.microsoft.com/office/drawing/2014/main" id="{88BE0120-52B9-3342-A10D-833F8588C246}"/>
              </a:ext>
            </a:extLst>
          </p:cNvPr>
          <p:cNvPicPr>
            <a:picLocks noChangeAspect="1"/>
          </p:cNvPicPr>
          <p:nvPr/>
        </p:nvPicPr>
        <p:blipFill>
          <a:blip r:embed="rId10"/>
          <a:stretch>
            <a:fillRect/>
          </a:stretch>
        </p:blipFill>
        <p:spPr>
          <a:xfrm>
            <a:off x="7126121" y="4031511"/>
            <a:ext cx="1798804" cy="531465"/>
          </a:xfrm>
          <a:prstGeom prst="rect">
            <a:avLst/>
          </a:prstGeom>
        </p:spPr>
      </p:pic>
    </p:spTree>
    <p:extLst>
      <p:ext uri="{BB962C8B-B14F-4D97-AF65-F5344CB8AC3E}">
        <p14:creationId xmlns:p14="http://schemas.microsoft.com/office/powerpoint/2010/main" val="173294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09E407-0DB8-4940-ADBB-B9A27F62C897}"/>
              </a:ext>
            </a:extLst>
          </p:cNvPr>
          <p:cNvPicPr>
            <a:picLocks noChangeAspect="1"/>
          </p:cNvPicPr>
          <p:nvPr/>
        </p:nvPicPr>
        <p:blipFill>
          <a:blip r:embed="rId3"/>
          <a:stretch>
            <a:fillRect/>
          </a:stretch>
        </p:blipFill>
        <p:spPr>
          <a:xfrm>
            <a:off x="8070111" y="1203856"/>
            <a:ext cx="4121889" cy="3091417"/>
          </a:xfrm>
          <a:prstGeom prst="rect">
            <a:avLst/>
          </a:prstGeom>
        </p:spPr>
      </p:pic>
      <p:sp>
        <p:nvSpPr>
          <p:cNvPr id="2" name="Title 1">
            <a:extLst>
              <a:ext uri="{FF2B5EF4-FFF2-40B4-BE49-F238E27FC236}">
                <a16:creationId xmlns:a16="http://schemas.microsoft.com/office/drawing/2014/main" id="{797957B9-28A9-AF4D-B624-880C5555355D}"/>
              </a:ext>
            </a:extLst>
          </p:cNvPr>
          <p:cNvSpPr>
            <a:spLocks noGrp="1"/>
          </p:cNvSpPr>
          <p:nvPr>
            <p:ph type="title"/>
          </p:nvPr>
        </p:nvSpPr>
        <p:spPr/>
        <p:txBody>
          <a:bodyPr/>
          <a:lstStyle/>
          <a:p>
            <a:r>
              <a:rPr lang="en-US" dirty="0"/>
              <a:t>Example: DARPA PHOENIX nodes</a:t>
            </a:r>
          </a:p>
        </p:txBody>
      </p:sp>
      <p:sp>
        <p:nvSpPr>
          <p:cNvPr id="3" name="TextBox 2">
            <a:extLst>
              <a:ext uri="{FF2B5EF4-FFF2-40B4-BE49-F238E27FC236}">
                <a16:creationId xmlns:a16="http://schemas.microsoft.com/office/drawing/2014/main" id="{C6553191-3355-6D4A-987A-D2E973DA942D}"/>
              </a:ext>
            </a:extLst>
          </p:cNvPr>
          <p:cNvSpPr txBox="1"/>
          <p:nvPr/>
        </p:nvSpPr>
        <p:spPr>
          <a:xfrm>
            <a:off x="838200" y="1690688"/>
            <a:ext cx="5182124"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dirty="0"/>
              <a:t>DARPA RADICS: support </a:t>
            </a:r>
            <a:r>
              <a:rPr lang="en-US" dirty="0" err="1"/>
              <a:t>blackstart</a:t>
            </a:r>
            <a:r>
              <a:rPr lang="en-US" dirty="0"/>
              <a:t> for electric utilities</a:t>
            </a:r>
          </a:p>
        </p:txBody>
      </p:sp>
      <p:sp>
        <p:nvSpPr>
          <p:cNvPr id="4" name="TextBox 3">
            <a:extLst>
              <a:ext uri="{FF2B5EF4-FFF2-40B4-BE49-F238E27FC236}">
                <a16:creationId xmlns:a16="http://schemas.microsoft.com/office/drawing/2014/main" id="{C54D5D36-4B5C-2946-9CFE-B06E390C0B8B}"/>
              </a:ext>
            </a:extLst>
          </p:cNvPr>
          <p:cNvSpPr txBox="1"/>
          <p:nvPr/>
        </p:nvSpPr>
        <p:spPr>
          <a:xfrm>
            <a:off x="533400" y="5102943"/>
            <a:ext cx="4528227" cy="1477328"/>
          </a:xfrm>
          <a:prstGeom prst="rect">
            <a:avLst/>
          </a:prstGeom>
          <a:noFill/>
        </p:spPr>
        <p:txBody>
          <a:bodyPr wrap="none" rtlCol="0">
            <a:spAutoFit/>
          </a:bodyPr>
          <a:lstStyle/>
          <a:p>
            <a:pPr marL="285750" indent="-285750">
              <a:buFont typeface="Arial" panose="020B0604020202020204" pitchFamily="34" charset="0"/>
              <a:buChar char="•"/>
            </a:pPr>
            <a:r>
              <a:rPr lang="en-US" dirty="0"/>
              <a:t>mesh network (OLSR)</a:t>
            </a:r>
          </a:p>
          <a:p>
            <a:pPr marL="285750" indent="-285750">
              <a:buFont typeface="Arial" panose="020B0604020202020204" pitchFamily="34" charset="0"/>
              <a:buChar char="•"/>
            </a:pPr>
            <a:r>
              <a:rPr lang="en-US" dirty="0"/>
              <a:t>self-configuring – just turn on</a:t>
            </a:r>
          </a:p>
          <a:p>
            <a:pPr marL="285750" indent="-285750">
              <a:buFont typeface="Arial" panose="020B0604020202020204" pitchFamily="34" charset="0"/>
              <a:buChar char="•"/>
            </a:pPr>
            <a:r>
              <a:rPr lang="en-US" dirty="0"/>
              <a:t>network-technology agnostic (not just 4G)</a:t>
            </a:r>
          </a:p>
          <a:p>
            <a:pPr marL="285750" indent="-285750">
              <a:buFont typeface="Arial" panose="020B0604020202020204" pitchFamily="34" charset="0"/>
              <a:buChar char="•"/>
            </a:pPr>
            <a:r>
              <a:rPr lang="en-US" dirty="0"/>
              <a:t>local services (VoIP, messaging, edge cloud)</a:t>
            </a:r>
          </a:p>
          <a:p>
            <a:pPr marL="285750" indent="-285750">
              <a:buFont typeface="Arial" panose="020B0604020202020204" pitchFamily="34" charset="0"/>
              <a:buChar char="•"/>
            </a:pPr>
            <a:r>
              <a:rPr lang="en-US" dirty="0"/>
              <a:t>with diagnostics and traffic isolation</a:t>
            </a:r>
          </a:p>
        </p:txBody>
      </p:sp>
      <p:pic>
        <p:nvPicPr>
          <p:cNvPr id="5" name="Picture 4">
            <a:extLst>
              <a:ext uri="{FF2B5EF4-FFF2-40B4-BE49-F238E27FC236}">
                <a16:creationId xmlns:a16="http://schemas.microsoft.com/office/drawing/2014/main" id="{04A2B006-DE5E-3F42-A674-E0998B2F7E84}"/>
              </a:ext>
            </a:extLst>
          </p:cNvPr>
          <p:cNvPicPr>
            <a:picLocks noChangeAspect="1"/>
          </p:cNvPicPr>
          <p:nvPr/>
        </p:nvPicPr>
        <p:blipFill>
          <a:blip r:embed="rId4"/>
          <a:stretch>
            <a:fillRect/>
          </a:stretch>
        </p:blipFill>
        <p:spPr>
          <a:xfrm>
            <a:off x="3901732" y="2459964"/>
            <a:ext cx="6906636" cy="3516629"/>
          </a:xfrm>
          <a:prstGeom prst="rect">
            <a:avLst/>
          </a:prstGeom>
        </p:spPr>
      </p:pic>
      <p:pic>
        <p:nvPicPr>
          <p:cNvPr id="7" name="Picture 6">
            <a:extLst>
              <a:ext uri="{FF2B5EF4-FFF2-40B4-BE49-F238E27FC236}">
                <a16:creationId xmlns:a16="http://schemas.microsoft.com/office/drawing/2014/main" id="{E0F80FB9-7D5D-1543-8156-99B520BFA0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5221" y="2355423"/>
            <a:ext cx="2497221" cy="1663773"/>
          </a:xfrm>
          <a:prstGeom prst="rect">
            <a:avLst/>
          </a:prstGeom>
        </p:spPr>
      </p:pic>
      <p:pic>
        <p:nvPicPr>
          <p:cNvPr id="8" name="Picture 7">
            <a:extLst>
              <a:ext uri="{FF2B5EF4-FFF2-40B4-BE49-F238E27FC236}">
                <a16:creationId xmlns:a16="http://schemas.microsoft.com/office/drawing/2014/main" id="{8AC10F8A-952D-DE41-8EF5-F4939C245325}"/>
              </a:ext>
            </a:extLst>
          </p:cNvPr>
          <p:cNvPicPr>
            <a:picLocks noChangeAspect="1"/>
          </p:cNvPicPr>
          <p:nvPr/>
        </p:nvPicPr>
        <p:blipFill>
          <a:blip r:embed="rId6"/>
          <a:stretch>
            <a:fillRect/>
          </a:stretch>
        </p:blipFill>
        <p:spPr>
          <a:xfrm>
            <a:off x="8875510" y="4604219"/>
            <a:ext cx="2894752" cy="1821417"/>
          </a:xfrm>
          <a:prstGeom prst="rect">
            <a:avLst/>
          </a:prstGeom>
        </p:spPr>
      </p:pic>
      <p:sp>
        <p:nvSpPr>
          <p:cNvPr id="9" name="TextBox 8">
            <a:extLst>
              <a:ext uri="{FF2B5EF4-FFF2-40B4-BE49-F238E27FC236}">
                <a16:creationId xmlns:a16="http://schemas.microsoft.com/office/drawing/2014/main" id="{C4D87CBD-2692-A341-9C3F-10290A0E6E9E}"/>
              </a:ext>
            </a:extLst>
          </p:cNvPr>
          <p:cNvSpPr txBox="1"/>
          <p:nvPr/>
        </p:nvSpPr>
        <p:spPr>
          <a:xfrm>
            <a:off x="8070111" y="6053371"/>
            <a:ext cx="2592184" cy="646331"/>
          </a:xfrm>
          <a:prstGeom prst="rect">
            <a:avLst/>
          </a:prstGeom>
          <a:noFill/>
        </p:spPr>
        <p:txBody>
          <a:bodyPr wrap="none" rtlCol="0">
            <a:spAutoFit/>
          </a:bodyPr>
          <a:lstStyle/>
          <a:p>
            <a:r>
              <a:rPr lang="en-US" dirty="0"/>
              <a:t>SDR: P.25</a:t>
            </a:r>
          </a:p>
          <a:p>
            <a:r>
              <a:rPr lang="en-US" dirty="0"/>
              <a:t>over VHF + Codec2 + data</a:t>
            </a:r>
          </a:p>
        </p:txBody>
      </p:sp>
      <p:sp>
        <p:nvSpPr>
          <p:cNvPr id="10" name="TextBox 9">
            <a:extLst>
              <a:ext uri="{FF2B5EF4-FFF2-40B4-BE49-F238E27FC236}">
                <a16:creationId xmlns:a16="http://schemas.microsoft.com/office/drawing/2014/main" id="{82F387F4-CCB6-234F-A35A-E21825D0CFF3}"/>
              </a:ext>
            </a:extLst>
          </p:cNvPr>
          <p:cNvSpPr txBox="1"/>
          <p:nvPr/>
        </p:nvSpPr>
        <p:spPr>
          <a:xfrm>
            <a:off x="9794232" y="1291163"/>
            <a:ext cx="673646" cy="369332"/>
          </a:xfrm>
          <a:prstGeom prst="rect">
            <a:avLst/>
          </a:prstGeom>
          <a:noFill/>
        </p:spPr>
        <p:txBody>
          <a:bodyPr wrap="none" rtlCol="0">
            <a:spAutoFit/>
          </a:bodyPr>
          <a:lstStyle/>
          <a:p>
            <a:r>
              <a:rPr lang="en-US" dirty="0">
                <a:solidFill>
                  <a:schemeClr val="accent4">
                    <a:lumMod val="60000"/>
                    <a:lumOff val="40000"/>
                  </a:schemeClr>
                </a:solidFill>
              </a:rPr>
              <a:t>DECT</a:t>
            </a:r>
          </a:p>
        </p:txBody>
      </p:sp>
      <p:pic>
        <p:nvPicPr>
          <p:cNvPr id="11" name="Picture 10">
            <a:extLst>
              <a:ext uri="{FF2B5EF4-FFF2-40B4-BE49-F238E27FC236}">
                <a16:creationId xmlns:a16="http://schemas.microsoft.com/office/drawing/2014/main" id="{8917EE23-A2FC-D846-8402-59E8A2B9D1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63029" y="4104734"/>
            <a:ext cx="2050211" cy="1367475"/>
          </a:xfrm>
          <a:prstGeom prst="rect">
            <a:avLst/>
          </a:prstGeom>
        </p:spPr>
      </p:pic>
      <p:sp>
        <p:nvSpPr>
          <p:cNvPr id="12" name="TextBox 11">
            <a:extLst>
              <a:ext uri="{FF2B5EF4-FFF2-40B4-BE49-F238E27FC236}">
                <a16:creationId xmlns:a16="http://schemas.microsoft.com/office/drawing/2014/main" id="{C4AFD36F-5EE5-8446-9D90-98D8348D2F60}"/>
              </a:ext>
            </a:extLst>
          </p:cNvPr>
          <p:cNvSpPr txBox="1"/>
          <p:nvPr/>
        </p:nvSpPr>
        <p:spPr>
          <a:xfrm>
            <a:off x="3162051" y="2802870"/>
            <a:ext cx="1007263" cy="646331"/>
          </a:xfrm>
          <a:prstGeom prst="rect">
            <a:avLst/>
          </a:prstGeom>
          <a:noFill/>
        </p:spPr>
        <p:txBody>
          <a:bodyPr wrap="none" rtlCol="0">
            <a:spAutoFit/>
          </a:bodyPr>
          <a:lstStyle/>
          <a:p>
            <a:r>
              <a:rPr lang="en-US" dirty="0">
                <a:solidFill>
                  <a:schemeClr val="accent4">
                    <a:lumMod val="60000"/>
                    <a:lumOff val="40000"/>
                  </a:schemeClr>
                </a:solidFill>
              </a:rPr>
              <a:t>802.11af</a:t>
            </a:r>
          </a:p>
          <a:p>
            <a:r>
              <a:rPr lang="en-US" dirty="0">
                <a:solidFill>
                  <a:schemeClr val="accent4">
                    <a:lumMod val="60000"/>
                    <a:lumOff val="40000"/>
                  </a:schemeClr>
                </a:solidFill>
              </a:rPr>
              <a:t>(TVWS)</a:t>
            </a:r>
          </a:p>
        </p:txBody>
      </p:sp>
      <p:sp>
        <p:nvSpPr>
          <p:cNvPr id="13" name="TextBox 12">
            <a:extLst>
              <a:ext uri="{FF2B5EF4-FFF2-40B4-BE49-F238E27FC236}">
                <a16:creationId xmlns:a16="http://schemas.microsoft.com/office/drawing/2014/main" id="{E6548AF6-CEA2-FD45-B209-8CC061C616D8}"/>
              </a:ext>
            </a:extLst>
          </p:cNvPr>
          <p:cNvSpPr txBox="1"/>
          <p:nvPr/>
        </p:nvSpPr>
        <p:spPr>
          <a:xfrm>
            <a:off x="3429262" y="4330237"/>
            <a:ext cx="1170513" cy="461665"/>
          </a:xfrm>
          <a:prstGeom prst="rect">
            <a:avLst/>
          </a:prstGeom>
          <a:noFill/>
        </p:spPr>
        <p:txBody>
          <a:bodyPr wrap="none" rtlCol="0">
            <a:spAutoFit/>
          </a:bodyPr>
          <a:lstStyle/>
          <a:p>
            <a:r>
              <a:rPr lang="en-US" sz="1200" dirty="0"/>
              <a:t>high-bandwidth</a:t>
            </a:r>
          </a:p>
          <a:p>
            <a:r>
              <a:rPr lang="en-US" sz="1200" dirty="0"/>
              <a:t>VHF</a:t>
            </a:r>
          </a:p>
        </p:txBody>
      </p:sp>
      <p:sp>
        <p:nvSpPr>
          <p:cNvPr id="14" name="Footer Placeholder 13">
            <a:extLst>
              <a:ext uri="{FF2B5EF4-FFF2-40B4-BE49-F238E27FC236}">
                <a16:creationId xmlns:a16="http://schemas.microsoft.com/office/drawing/2014/main" id="{40DDD658-F7AE-1C4D-AAA1-3079FE933371}"/>
              </a:ext>
            </a:extLst>
          </p:cNvPr>
          <p:cNvSpPr>
            <a:spLocks noGrp="1"/>
          </p:cNvSpPr>
          <p:nvPr>
            <p:ph type="ftr" sz="quarter" idx="11"/>
          </p:nvPr>
        </p:nvSpPr>
        <p:spPr/>
        <p:txBody>
          <a:bodyPr/>
          <a:lstStyle/>
          <a:p>
            <a:r>
              <a:rPr lang="en-US"/>
              <a:t>JHUAPL Workshop on 5G Technologies for Tactical and First Responder Networks</a:t>
            </a:r>
          </a:p>
        </p:txBody>
      </p:sp>
      <p:sp>
        <p:nvSpPr>
          <p:cNvPr id="15" name="Slide Number Placeholder 14">
            <a:extLst>
              <a:ext uri="{FF2B5EF4-FFF2-40B4-BE49-F238E27FC236}">
                <a16:creationId xmlns:a16="http://schemas.microsoft.com/office/drawing/2014/main" id="{27A5F6B8-16ED-B54F-A36D-C62A66FB402F}"/>
              </a:ext>
            </a:extLst>
          </p:cNvPr>
          <p:cNvSpPr>
            <a:spLocks noGrp="1"/>
          </p:cNvSpPr>
          <p:nvPr>
            <p:ph type="sldNum" sz="quarter" idx="12"/>
          </p:nvPr>
        </p:nvSpPr>
        <p:spPr/>
        <p:txBody>
          <a:bodyPr/>
          <a:lstStyle/>
          <a:p>
            <a:fld id="{1774254D-7AA7-E24E-99AE-4DCABF16781B}" type="slidenum">
              <a:rPr lang="en-US" smtClean="0"/>
              <a:t>8</a:t>
            </a:fld>
            <a:endParaRPr lang="en-US"/>
          </a:p>
        </p:txBody>
      </p:sp>
    </p:spTree>
    <p:extLst>
      <p:ext uri="{BB962C8B-B14F-4D97-AF65-F5344CB8AC3E}">
        <p14:creationId xmlns:p14="http://schemas.microsoft.com/office/powerpoint/2010/main" val="9916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9C3C-A832-734E-BEED-76759B6D030C}"/>
              </a:ext>
            </a:extLst>
          </p:cNvPr>
          <p:cNvSpPr>
            <a:spLocks noGrp="1"/>
          </p:cNvSpPr>
          <p:nvPr>
            <p:ph type="title"/>
          </p:nvPr>
        </p:nvSpPr>
        <p:spPr/>
        <p:txBody>
          <a:bodyPr/>
          <a:lstStyle/>
          <a:p>
            <a:r>
              <a:rPr lang="en-US" dirty="0"/>
              <a:t>Internet Protocol radio communication</a:t>
            </a:r>
          </a:p>
        </p:txBody>
      </p:sp>
      <p:graphicFrame>
        <p:nvGraphicFramePr>
          <p:cNvPr id="3" name="Table 2">
            <a:extLst>
              <a:ext uri="{FF2B5EF4-FFF2-40B4-BE49-F238E27FC236}">
                <a16:creationId xmlns:a16="http://schemas.microsoft.com/office/drawing/2014/main" id="{73548A8B-73EF-F94A-B829-FC58A2A70774}"/>
              </a:ext>
            </a:extLst>
          </p:cNvPr>
          <p:cNvGraphicFramePr>
            <a:graphicFrameLocks noGrp="1"/>
          </p:cNvGraphicFramePr>
          <p:nvPr>
            <p:extLst>
              <p:ext uri="{D42A27DB-BD31-4B8C-83A1-F6EECF244321}">
                <p14:modId xmlns:p14="http://schemas.microsoft.com/office/powerpoint/2010/main" val="3698264788"/>
              </p:ext>
            </p:extLst>
          </p:nvPr>
        </p:nvGraphicFramePr>
        <p:xfrm>
          <a:off x="310166" y="1313905"/>
          <a:ext cx="8679288" cy="2763520"/>
        </p:xfrm>
        <a:graphic>
          <a:graphicData uri="http://schemas.openxmlformats.org/drawingml/2006/table">
            <a:tbl>
              <a:tblPr firstRow="1" bandRow="1">
                <a:tableStyleId>{5C22544A-7EE6-4342-B048-85BDC9FD1C3A}</a:tableStyleId>
              </a:tblPr>
              <a:tblGrid>
                <a:gridCol w="2169822">
                  <a:extLst>
                    <a:ext uri="{9D8B030D-6E8A-4147-A177-3AD203B41FA5}">
                      <a16:colId xmlns:a16="http://schemas.microsoft.com/office/drawing/2014/main" val="819517633"/>
                    </a:ext>
                  </a:extLst>
                </a:gridCol>
                <a:gridCol w="1885950">
                  <a:extLst>
                    <a:ext uri="{9D8B030D-6E8A-4147-A177-3AD203B41FA5}">
                      <a16:colId xmlns:a16="http://schemas.microsoft.com/office/drawing/2014/main" val="339022246"/>
                    </a:ext>
                  </a:extLst>
                </a:gridCol>
                <a:gridCol w="2453694">
                  <a:extLst>
                    <a:ext uri="{9D8B030D-6E8A-4147-A177-3AD203B41FA5}">
                      <a16:colId xmlns:a16="http://schemas.microsoft.com/office/drawing/2014/main" val="2140685824"/>
                    </a:ext>
                  </a:extLst>
                </a:gridCol>
                <a:gridCol w="2169822">
                  <a:extLst>
                    <a:ext uri="{9D8B030D-6E8A-4147-A177-3AD203B41FA5}">
                      <a16:colId xmlns:a16="http://schemas.microsoft.com/office/drawing/2014/main" val="4195343145"/>
                    </a:ext>
                  </a:extLst>
                </a:gridCol>
              </a:tblGrid>
              <a:tr h="370840">
                <a:tc>
                  <a:txBody>
                    <a:bodyPr/>
                    <a:lstStyle/>
                    <a:p>
                      <a:r>
                        <a:rPr lang="en-US" dirty="0"/>
                        <a:t>Distance</a:t>
                      </a:r>
                    </a:p>
                  </a:txBody>
                  <a:tcPr/>
                </a:tc>
                <a:tc>
                  <a:txBody>
                    <a:bodyPr/>
                    <a:lstStyle/>
                    <a:p>
                      <a:r>
                        <a:rPr lang="en-US" dirty="0"/>
                        <a:t>Technology</a:t>
                      </a:r>
                    </a:p>
                  </a:txBody>
                  <a:tcPr/>
                </a:tc>
                <a:tc>
                  <a:txBody>
                    <a:bodyPr/>
                    <a:lstStyle/>
                    <a:p>
                      <a:r>
                        <a:rPr lang="en-US" dirty="0"/>
                        <a:t>Bandwidth</a:t>
                      </a:r>
                    </a:p>
                  </a:txBody>
                  <a:tcPr/>
                </a:tc>
                <a:tc>
                  <a:txBody>
                    <a:bodyPr/>
                    <a:lstStyle/>
                    <a:p>
                      <a:r>
                        <a:rPr lang="en-US" dirty="0"/>
                        <a:t>Example radio</a:t>
                      </a:r>
                    </a:p>
                  </a:txBody>
                  <a:tcPr/>
                </a:tc>
                <a:extLst>
                  <a:ext uri="{0D108BD9-81ED-4DB2-BD59-A6C34878D82A}">
                    <a16:rowId xmlns:a16="http://schemas.microsoft.com/office/drawing/2014/main" val="1139240443"/>
                  </a:ext>
                </a:extLst>
              </a:tr>
              <a:tr h="370840">
                <a:tc>
                  <a:txBody>
                    <a:bodyPr/>
                    <a:lstStyle/>
                    <a:p>
                      <a:r>
                        <a:rPr lang="en-US" dirty="0"/>
                        <a:t>&lt; 1 mi</a:t>
                      </a:r>
                    </a:p>
                  </a:txBody>
                  <a:tcPr/>
                </a:tc>
                <a:tc>
                  <a:txBody>
                    <a:bodyPr/>
                    <a:lstStyle/>
                    <a:p>
                      <a:r>
                        <a:rPr lang="en-US" dirty="0"/>
                        <a:t>24 GHz</a:t>
                      </a:r>
                    </a:p>
                  </a:txBody>
                  <a:tcPr/>
                </a:tc>
                <a:tc>
                  <a:txBody>
                    <a:bodyPr/>
                    <a:lstStyle/>
                    <a:p>
                      <a:r>
                        <a:rPr lang="en-US" dirty="0"/>
                        <a:t>&lt; 1 Gb/s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Ubiquiti </a:t>
                      </a:r>
                      <a:r>
                        <a:rPr lang="en-US" dirty="0" err="1"/>
                        <a:t>AirFiber</a:t>
                      </a:r>
                      <a:endParaRPr lang="en-US" dirty="0"/>
                    </a:p>
                    <a:p>
                      <a:endParaRPr lang="en-US" dirty="0"/>
                    </a:p>
                  </a:txBody>
                  <a:tcPr/>
                </a:tc>
                <a:extLst>
                  <a:ext uri="{0D108BD9-81ED-4DB2-BD59-A6C34878D82A}">
                    <a16:rowId xmlns:a16="http://schemas.microsoft.com/office/drawing/2014/main" val="3171859151"/>
                  </a:ext>
                </a:extLst>
              </a:tr>
              <a:tr h="370840">
                <a:tc>
                  <a:txBody>
                    <a:bodyPr/>
                    <a:lstStyle/>
                    <a:p>
                      <a:r>
                        <a:rPr lang="en-US" dirty="0"/>
                        <a:t>&lt; 10 mi</a:t>
                      </a:r>
                    </a:p>
                  </a:txBody>
                  <a:tcPr/>
                </a:tc>
                <a:tc>
                  <a:txBody>
                    <a:bodyPr/>
                    <a:lstStyle/>
                    <a:p>
                      <a:r>
                        <a:rPr lang="en-US" dirty="0"/>
                        <a:t>802.11 5 GHz</a:t>
                      </a:r>
                    </a:p>
                  </a:txBody>
                  <a:tcPr/>
                </a:tc>
                <a:tc>
                  <a:txBody>
                    <a:bodyPr/>
                    <a:lstStyle/>
                    <a:p>
                      <a:r>
                        <a:rPr lang="en-US" dirty="0"/>
                        <a:t>&lt; 300 Mb/s</a:t>
                      </a:r>
                    </a:p>
                  </a:txBody>
                  <a:tcPr/>
                </a:tc>
                <a:tc>
                  <a:txBody>
                    <a:bodyPr/>
                    <a:lstStyle/>
                    <a:p>
                      <a:r>
                        <a:rPr lang="en-US" dirty="0"/>
                        <a:t>Ubiquiti RP5AC</a:t>
                      </a:r>
                    </a:p>
                  </a:txBody>
                  <a:tcPr/>
                </a:tc>
                <a:extLst>
                  <a:ext uri="{0D108BD9-81ED-4DB2-BD59-A6C34878D82A}">
                    <a16:rowId xmlns:a16="http://schemas.microsoft.com/office/drawing/2014/main" val="3393131352"/>
                  </a:ext>
                </a:extLst>
              </a:tr>
              <a:tr h="370840">
                <a:tc>
                  <a:txBody>
                    <a:bodyPr/>
                    <a:lstStyle/>
                    <a:p>
                      <a:r>
                        <a:rPr lang="en-US" dirty="0"/>
                        <a:t>&lt; 25 mi</a:t>
                      </a:r>
                    </a:p>
                  </a:txBody>
                  <a:tcPr/>
                </a:tc>
                <a:tc>
                  <a:txBody>
                    <a:bodyPr/>
                    <a:lstStyle/>
                    <a:p>
                      <a:r>
                        <a:rPr lang="en-US" dirty="0"/>
                        <a:t>802.11af (TVWS)</a:t>
                      </a:r>
                    </a:p>
                  </a:txBody>
                  <a:tcPr/>
                </a:tc>
                <a:tc>
                  <a:txBody>
                    <a:bodyPr/>
                    <a:lstStyle/>
                    <a:p>
                      <a:r>
                        <a:rPr lang="en-US" dirty="0"/>
                        <a:t>&lt; 24 Mb/s</a:t>
                      </a:r>
                    </a:p>
                  </a:txBody>
                  <a:tcPr/>
                </a:tc>
                <a:tc>
                  <a:txBody>
                    <a:bodyPr/>
                    <a:lstStyle/>
                    <a:p>
                      <a:r>
                        <a:rPr lang="en-US" dirty="0"/>
                        <a:t>Carlson Wireless</a:t>
                      </a:r>
                    </a:p>
                  </a:txBody>
                  <a:tcPr/>
                </a:tc>
                <a:extLst>
                  <a:ext uri="{0D108BD9-81ED-4DB2-BD59-A6C34878D82A}">
                    <a16:rowId xmlns:a16="http://schemas.microsoft.com/office/drawing/2014/main" val="3067737226"/>
                  </a:ext>
                </a:extLst>
              </a:tr>
              <a:tr h="370840">
                <a:tc>
                  <a:txBody>
                    <a:bodyPr/>
                    <a:lstStyle/>
                    <a:p>
                      <a:r>
                        <a:rPr lang="en-US" dirty="0"/>
                        <a:t>&lt; 50 mi</a:t>
                      </a:r>
                    </a:p>
                  </a:txBody>
                  <a:tcPr/>
                </a:tc>
                <a:tc>
                  <a:txBody>
                    <a:bodyPr/>
                    <a:lstStyle/>
                    <a:p>
                      <a:r>
                        <a:rPr lang="en-US" dirty="0"/>
                        <a:t>VHF</a:t>
                      </a:r>
                    </a:p>
                  </a:txBody>
                  <a:tcPr/>
                </a:tc>
                <a:tc>
                  <a:txBody>
                    <a:bodyPr/>
                    <a:lstStyle/>
                    <a:p>
                      <a:r>
                        <a:rPr lang="en-US" dirty="0"/>
                        <a:t>640 kb/s in 50 kHz (FD)</a:t>
                      </a:r>
                    </a:p>
                    <a:p>
                      <a:r>
                        <a:rPr lang="en-US" dirty="0"/>
                        <a:t>40-160 kb/s in 12.5 kHz</a:t>
                      </a:r>
                    </a:p>
                  </a:txBody>
                  <a:tcPr/>
                </a:tc>
                <a:tc>
                  <a:txBody>
                    <a:bodyPr/>
                    <a:lstStyle/>
                    <a:p>
                      <a:r>
                        <a:rPr lang="en-US" dirty="0" err="1"/>
                        <a:t>MiMOMax</a:t>
                      </a:r>
                      <a:r>
                        <a:rPr lang="en-US" dirty="0"/>
                        <a:t> Tornado</a:t>
                      </a:r>
                    </a:p>
                  </a:txBody>
                  <a:tcPr/>
                </a:tc>
                <a:extLst>
                  <a:ext uri="{0D108BD9-81ED-4DB2-BD59-A6C34878D82A}">
                    <a16:rowId xmlns:a16="http://schemas.microsoft.com/office/drawing/2014/main" val="1688566572"/>
                  </a:ext>
                </a:extLst>
              </a:tr>
              <a:tr h="370840">
                <a:tc>
                  <a:txBody>
                    <a:bodyPr/>
                    <a:lstStyle/>
                    <a:p>
                      <a:r>
                        <a:rPr lang="en-US" dirty="0"/>
                        <a:t>&lt; 1000 mi</a:t>
                      </a:r>
                    </a:p>
                  </a:txBody>
                  <a:tcPr/>
                </a:tc>
                <a:tc>
                  <a:txBody>
                    <a:bodyPr/>
                    <a:lstStyle/>
                    <a:p>
                      <a:r>
                        <a:rPr lang="en-US" dirty="0"/>
                        <a:t>HF</a:t>
                      </a:r>
                    </a:p>
                  </a:txBody>
                  <a:tcPr/>
                </a:tc>
                <a:tc>
                  <a:txBody>
                    <a:bodyPr/>
                    <a:lstStyle/>
                    <a:p>
                      <a:r>
                        <a:rPr lang="en-US" dirty="0"/>
                        <a:t>kilobits</a:t>
                      </a:r>
                    </a:p>
                  </a:txBody>
                  <a:tcPr/>
                </a:tc>
                <a:tc>
                  <a:txBody>
                    <a:bodyPr/>
                    <a:lstStyle/>
                    <a:p>
                      <a:endParaRPr lang="en-US" dirty="0"/>
                    </a:p>
                  </a:txBody>
                  <a:tcPr/>
                </a:tc>
                <a:extLst>
                  <a:ext uri="{0D108BD9-81ED-4DB2-BD59-A6C34878D82A}">
                    <a16:rowId xmlns:a16="http://schemas.microsoft.com/office/drawing/2014/main" val="235910129"/>
                  </a:ext>
                </a:extLst>
              </a:tr>
            </a:tbl>
          </a:graphicData>
        </a:graphic>
      </p:graphicFrame>
      <p:pic>
        <p:nvPicPr>
          <p:cNvPr id="4" name="Picture 3">
            <a:extLst>
              <a:ext uri="{FF2B5EF4-FFF2-40B4-BE49-F238E27FC236}">
                <a16:creationId xmlns:a16="http://schemas.microsoft.com/office/drawing/2014/main" id="{B6D239DA-F39D-1F4F-BC6A-16592AC53FD7}"/>
              </a:ext>
            </a:extLst>
          </p:cNvPr>
          <p:cNvPicPr>
            <a:picLocks noChangeAspect="1"/>
          </p:cNvPicPr>
          <p:nvPr/>
        </p:nvPicPr>
        <p:blipFill>
          <a:blip r:embed="rId3"/>
          <a:stretch>
            <a:fillRect/>
          </a:stretch>
        </p:blipFill>
        <p:spPr>
          <a:xfrm>
            <a:off x="8560469" y="4295588"/>
            <a:ext cx="3904247" cy="2245580"/>
          </a:xfrm>
          <a:prstGeom prst="rect">
            <a:avLst/>
          </a:prstGeom>
        </p:spPr>
      </p:pic>
      <p:sp>
        <p:nvSpPr>
          <p:cNvPr id="5" name="TextBox 4">
            <a:extLst>
              <a:ext uri="{FF2B5EF4-FFF2-40B4-BE49-F238E27FC236}">
                <a16:creationId xmlns:a16="http://schemas.microsoft.com/office/drawing/2014/main" id="{0930428C-30FE-B948-BA81-2B0A46F9548E}"/>
              </a:ext>
            </a:extLst>
          </p:cNvPr>
          <p:cNvSpPr txBox="1"/>
          <p:nvPr/>
        </p:nvSpPr>
        <p:spPr>
          <a:xfrm>
            <a:off x="10011653" y="5855369"/>
            <a:ext cx="1001877" cy="369332"/>
          </a:xfrm>
          <a:prstGeom prst="rect">
            <a:avLst/>
          </a:prstGeom>
          <a:noFill/>
        </p:spPr>
        <p:txBody>
          <a:bodyPr wrap="none" rtlCol="0">
            <a:spAutoFit/>
          </a:bodyPr>
          <a:lstStyle/>
          <a:p>
            <a:r>
              <a:rPr lang="en-US" dirty="0"/>
              <a:t>tethered</a:t>
            </a:r>
          </a:p>
        </p:txBody>
      </p:sp>
      <p:sp>
        <p:nvSpPr>
          <p:cNvPr id="6" name="Footer Placeholder 5">
            <a:extLst>
              <a:ext uri="{FF2B5EF4-FFF2-40B4-BE49-F238E27FC236}">
                <a16:creationId xmlns:a16="http://schemas.microsoft.com/office/drawing/2014/main" id="{3C5775B9-E4C9-6244-A2C8-53A7A4E2EF0F}"/>
              </a:ext>
            </a:extLst>
          </p:cNvPr>
          <p:cNvSpPr>
            <a:spLocks noGrp="1"/>
          </p:cNvSpPr>
          <p:nvPr>
            <p:ph type="ftr" sz="quarter" idx="11"/>
          </p:nvPr>
        </p:nvSpPr>
        <p:spPr/>
        <p:txBody>
          <a:bodyPr/>
          <a:lstStyle/>
          <a:p>
            <a:r>
              <a:rPr lang="en-US"/>
              <a:t>JHUAPL Workshop on 5G Technologies for Tactical and First Responder Networks</a:t>
            </a:r>
          </a:p>
        </p:txBody>
      </p:sp>
      <p:sp>
        <p:nvSpPr>
          <p:cNvPr id="7" name="Slide Number Placeholder 6">
            <a:extLst>
              <a:ext uri="{FF2B5EF4-FFF2-40B4-BE49-F238E27FC236}">
                <a16:creationId xmlns:a16="http://schemas.microsoft.com/office/drawing/2014/main" id="{DEAE143A-9D49-F742-A31B-28E397BABF45}"/>
              </a:ext>
            </a:extLst>
          </p:cNvPr>
          <p:cNvSpPr>
            <a:spLocks noGrp="1"/>
          </p:cNvSpPr>
          <p:nvPr>
            <p:ph type="sldNum" sz="quarter" idx="12"/>
          </p:nvPr>
        </p:nvSpPr>
        <p:spPr/>
        <p:txBody>
          <a:bodyPr/>
          <a:lstStyle/>
          <a:p>
            <a:fld id="{1774254D-7AA7-E24E-99AE-4DCABF16781B}" type="slidenum">
              <a:rPr lang="en-US" smtClean="0"/>
              <a:t>9</a:t>
            </a:fld>
            <a:endParaRPr lang="en-US"/>
          </a:p>
        </p:txBody>
      </p:sp>
    </p:spTree>
    <p:extLst>
      <p:ext uri="{BB962C8B-B14F-4D97-AF65-F5344CB8AC3E}">
        <p14:creationId xmlns:p14="http://schemas.microsoft.com/office/powerpoint/2010/main" val="3690671362"/>
      </p:ext>
    </p:extLst>
  </p:cSld>
  <p:clrMapOvr>
    <a:masterClrMapping/>
  </p:clrMapOvr>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blue" id="{7E1F431C-050E-1B4E-9A60-47A534FB3C82}" vid="{588227E5-34E0-E04B-8A05-2A306A92F6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blue</Template>
  <TotalTime>5044</TotalTime>
  <Words>863</Words>
  <Application>Microsoft Macintosh PowerPoint</Application>
  <PresentationFormat>Widescreen</PresentationFormat>
  <Paragraphs>186</Paragraphs>
  <Slides>17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Roboto</vt:lpstr>
      <vt:lpstr>Wingdings</vt:lpstr>
      <vt:lpstr>2018 blue</vt:lpstr>
      <vt:lpstr>Networks Beyond the Reach of Networks: What Roles Can 5G Play?</vt:lpstr>
      <vt:lpstr>Design principles &amp; lessons</vt:lpstr>
      <vt:lpstr>Cell networks may not be available</vt:lpstr>
      <vt:lpstr>Fires, too</vt:lpstr>
      <vt:lpstr>The inverse fire map</vt:lpstr>
      <vt:lpstr>”Whatever it takes” communication</vt:lpstr>
      <vt:lpstr>Progression</vt:lpstr>
      <vt:lpstr>Example: DARPA PHOENIX nodes</vt:lpstr>
      <vt:lpstr>Internet Protocol radio communication</vt:lpstr>
      <vt:lpstr>Need local computation</vt:lpstr>
      <vt:lpstr>Integrating information flows</vt:lpstr>
      <vt:lpstr>Example: distributed VoIP implementation</vt:lpstr>
      <vt:lpstr>Node example – complete SIP VoIP</vt:lpstr>
      <vt:lpstr>Federated identity: eduroam – US campuses</vt:lpstr>
      <vt:lpstr>Federated identity: eduroam - mechanism</vt:lpstr>
      <vt:lpstr>For public safety, plan for surprises</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Flexible &amp; resilient coordination for first responders</dc:title>
  <dc:creator>Henning Schulzrinne</dc:creator>
  <cp:lastModifiedBy>Henning Schulzrinne</cp:lastModifiedBy>
  <cp:revision>50</cp:revision>
  <dcterms:created xsi:type="dcterms:W3CDTF">2018-09-16T21:11:51Z</dcterms:created>
  <dcterms:modified xsi:type="dcterms:W3CDTF">2018-10-22T20:44:33Z</dcterms:modified>
</cp:coreProperties>
</file>