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56"/>
  </p:notesMasterIdLst>
  <p:sldIdLst>
    <p:sldId id="256" r:id="rId2"/>
    <p:sldId id="285" r:id="rId3"/>
    <p:sldId id="320" r:id="rId4"/>
    <p:sldId id="294" r:id="rId5"/>
    <p:sldId id="318" r:id="rId6"/>
    <p:sldId id="429" r:id="rId7"/>
    <p:sldId id="430" r:id="rId8"/>
    <p:sldId id="287" r:id="rId9"/>
    <p:sldId id="288" r:id="rId10"/>
    <p:sldId id="314" r:id="rId11"/>
    <p:sldId id="289" r:id="rId12"/>
    <p:sldId id="297" r:id="rId13"/>
    <p:sldId id="298" r:id="rId14"/>
    <p:sldId id="299" r:id="rId15"/>
    <p:sldId id="293" r:id="rId16"/>
    <p:sldId id="304" r:id="rId17"/>
    <p:sldId id="257" r:id="rId18"/>
    <p:sldId id="290" r:id="rId19"/>
    <p:sldId id="291" r:id="rId20"/>
    <p:sldId id="296" r:id="rId21"/>
    <p:sldId id="346" r:id="rId22"/>
    <p:sldId id="415" r:id="rId23"/>
    <p:sldId id="416" r:id="rId24"/>
    <p:sldId id="368" r:id="rId25"/>
    <p:sldId id="407" r:id="rId26"/>
    <p:sldId id="412" r:id="rId27"/>
    <p:sldId id="411" r:id="rId28"/>
    <p:sldId id="410" r:id="rId29"/>
    <p:sldId id="264" r:id="rId30"/>
    <p:sldId id="265" r:id="rId31"/>
    <p:sldId id="266" r:id="rId32"/>
    <p:sldId id="310" r:id="rId33"/>
    <p:sldId id="282" r:id="rId34"/>
    <p:sldId id="312" r:id="rId35"/>
    <p:sldId id="308" r:id="rId36"/>
    <p:sldId id="413" r:id="rId37"/>
    <p:sldId id="259" r:id="rId38"/>
    <p:sldId id="431" r:id="rId39"/>
    <p:sldId id="315" r:id="rId40"/>
    <p:sldId id="316" r:id="rId41"/>
    <p:sldId id="317" r:id="rId42"/>
    <p:sldId id="423" r:id="rId43"/>
    <p:sldId id="424" r:id="rId44"/>
    <p:sldId id="428" r:id="rId45"/>
    <p:sldId id="425" r:id="rId46"/>
    <p:sldId id="426" r:id="rId47"/>
    <p:sldId id="408" r:id="rId48"/>
    <p:sldId id="414" r:id="rId49"/>
    <p:sldId id="417" r:id="rId50"/>
    <p:sldId id="418" r:id="rId51"/>
    <p:sldId id="419" r:id="rId52"/>
    <p:sldId id="420" r:id="rId53"/>
    <p:sldId id="421" r:id="rId54"/>
    <p:sldId id="422" r:id="rId55"/>
  </p:sldIdLst>
  <p:sldSz cx="9144000" cy="5143500" type="screen16x9"/>
  <p:notesSz cx="6858000" cy="9144000"/>
  <p:embeddedFontLs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6"/>
    <p:restoredTop sz="93095"/>
  </p:normalViewPr>
  <p:slideViewPr>
    <p:cSldViewPr snapToGrid="0" snapToObjects="1">
      <p:cViewPr varScale="1">
        <p:scale>
          <a:sx n="138" d="100"/>
          <a:sy n="138" d="100"/>
        </p:scale>
        <p:origin x="200" y="5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36B88-5704-B144-AF50-EAEA7FAE7F9B}" type="doc">
      <dgm:prSet loTypeId="urn:microsoft.com/office/officeart/2005/8/layout/arrow5" loCatId="" qsTypeId="urn:microsoft.com/office/officeart/2005/8/quickstyle/simple4" qsCatId="simple" csTypeId="urn:microsoft.com/office/officeart/2005/8/colors/colorful3" csCatId="colorful" phldr="1"/>
      <dgm:spPr/>
      <dgm:t>
        <a:bodyPr/>
        <a:lstStyle/>
        <a:p>
          <a:endParaRPr lang="en-US"/>
        </a:p>
      </dgm:t>
    </dgm:pt>
    <dgm:pt modelId="{B7EEA5CA-EFE2-8548-B999-18A7A801E440}">
      <dgm:prSet phldrT="[Text]"/>
      <dgm:spPr/>
      <dgm:t>
        <a:bodyPr/>
        <a:lstStyle/>
        <a:p>
          <a:r>
            <a:rPr lang="en-US"/>
            <a:t>Open Internet advocates</a:t>
          </a:r>
          <a:endParaRPr lang="en-US" dirty="0"/>
        </a:p>
      </dgm:t>
    </dgm:pt>
    <dgm:pt modelId="{D5819A0D-40D9-714C-A742-A39E429DC3E9}" type="parTrans" cxnId="{E20B65A1-438B-EE44-9C8E-89020BD1CB01}">
      <dgm:prSet/>
      <dgm:spPr/>
      <dgm:t>
        <a:bodyPr/>
        <a:lstStyle/>
        <a:p>
          <a:endParaRPr lang="en-US"/>
        </a:p>
      </dgm:t>
    </dgm:pt>
    <dgm:pt modelId="{57EAF592-DEBF-2044-B962-B5A4BED97ED2}" type="sibTrans" cxnId="{E20B65A1-438B-EE44-9C8E-89020BD1CB01}">
      <dgm:prSet/>
      <dgm:spPr/>
      <dgm:t>
        <a:bodyPr/>
        <a:lstStyle/>
        <a:p>
          <a:endParaRPr lang="en-US"/>
        </a:p>
      </dgm:t>
    </dgm:pt>
    <dgm:pt modelId="{4A7DF927-660A-CA41-83BC-EC98ACCD4C48}">
      <dgm:prSet phldrT="[Text]"/>
      <dgm:spPr/>
      <dgm:t>
        <a:bodyPr/>
        <a:lstStyle/>
        <a:p>
          <a:r>
            <a:rPr lang="en-US"/>
            <a:t>Free market advocates</a:t>
          </a:r>
          <a:endParaRPr lang="en-US" dirty="0"/>
        </a:p>
      </dgm:t>
    </dgm:pt>
    <dgm:pt modelId="{DBE32261-311D-AD46-82AD-88167D9A3E75}" type="parTrans" cxnId="{D7C9C72E-BFFE-664F-B641-8BF1F0BCAEF3}">
      <dgm:prSet/>
      <dgm:spPr/>
      <dgm:t>
        <a:bodyPr/>
        <a:lstStyle/>
        <a:p>
          <a:endParaRPr lang="en-US"/>
        </a:p>
      </dgm:t>
    </dgm:pt>
    <dgm:pt modelId="{ABE50639-5EA7-B845-8350-53225C133D49}" type="sibTrans" cxnId="{D7C9C72E-BFFE-664F-B641-8BF1F0BCAEF3}">
      <dgm:prSet/>
      <dgm:spPr/>
      <dgm:t>
        <a:bodyPr/>
        <a:lstStyle/>
        <a:p>
          <a:endParaRPr lang="en-US"/>
        </a:p>
      </dgm:t>
    </dgm:pt>
    <dgm:pt modelId="{7BA3A3A5-ACD7-2B46-AF72-48C3C5606C98}">
      <dgm:prSet phldrT="[Text]"/>
      <dgm:spPr/>
      <dgm:t>
        <a:bodyPr/>
        <a:lstStyle/>
        <a:p>
          <a:r>
            <a:rPr lang="en-US"/>
            <a:t>no prioritization</a:t>
          </a:r>
          <a:endParaRPr lang="en-US" dirty="0"/>
        </a:p>
      </dgm:t>
    </dgm:pt>
    <dgm:pt modelId="{8DDD7B16-6938-C442-9A3E-DA4409433B75}" type="parTrans" cxnId="{819D35BF-2FE7-984E-96D7-50F0E5051C41}">
      <dgm:prSet/>
      <dgm:spPr/>
      <dgm:t>
        <a:bodyPr/>
        <a:lstStyle/>
        <a:p>
          <a:endParaRPr lang="en-US"/>
        </a:p>
      </dgm:t>
    </dgm:pt>
    <dgm:pt modelId="{A4BB96A9-A56D-304D-B597-44BC5DE9DABF}" type="sibTrans" cxnId="{819D35BF-2FE7-984E-96D7-50F0E5051C41}">
      <dgm:prSet/>
      <dgm:spPr/>
      <dgm:t>
        <a:bodyPr/>
        <a:lstStyle/>
        <a:p>
          <a:endParaRPr lang="en-US"/>
        </a:p>
      </dgm:t>
    </dgm:pt>
    <dgm:pt modelId="{D5771B04-06D5-C641-815D-49FAB1B12D84}">
      <dgm:prSet phldrT="[Text]"/>
      <dgm:spPr/>
      <dgm:t>
        <a:bodyPr/>
        <a:lstStyle/>
        <a:p>
          <a:r>
            <a:rPr lang="en-US"/>
            <a:t>flat rates</a:t>
          </a:r>
          <a:endParaRPr lang="en-US" dirty="0"/>
        </a:p>
      </dgm:t>
    </dgm:pt>
    <dgm:pt modelId="{1935DEF4-C6D9-F740-8259-CD55984CF33C}" type="parTrans" cxnId="{738B6C4C-DC10-F140-9E59-26C05D4E3FB1}">
      <dgm:prSet/>
      <dgm:spPr/>
      <dgm:t>
        <a:bodyPr/>
        <a:lstStyle/>
        <a:p>
          <a:endParaRPr lang="en-US"/>
        </a:p>
      </dgm:t>
    </dgm:pt>
    <dgm:pt modelId="{92599A30-4759-EA44-B990-A2F5BAEDBB94}" type="sibTrans" cxnId="{738B6C4C-DC10-F140-9E59-26C05D4E3FB1}">
      <dgm:prSet/>
      <dgm:spPr/>
      <dgm:t>
        <a:bodyPr/>
        <a:lstStyle/>
        <a:p>
          <a:endParaRPr lang="en-US"/>
        </a:p>
      </dgm:t>
    </dgm:pt>
    <dgm:pt modelId="{78AAFCB4-76F7-3F49-B3FA-89675D5CDF22}">
      <dgm:prSet phldrT="[Text]"/>
      <dgm:spPr/>
      <dgm:t>
        <a:bodyPr/>
        <a:lstStyle/>
        <a:p>
          <a:r>
            <a:rPr lang="en-US" dirty="0"/>
            <a:t>all networks</a:t>
          </a:r>
        </a:p>
      </dgm:t>
    </dgm:pt>
    <dgm:pt modelId="{BBF2F772-AD40-CA42-A4DB-83D08187F616}" type="parTrans" cxnId="{89B1B4AB-1654-0042-95F0-AAC2E60D4EA6}">
      <dgm:prSet/>
      <dgm:spPr/>
      <dgm:t>
        <a:bodyPr/>
        <a:lstStyle/>
        <a:p>
          <a:endParaRPr lang="en-US"/>
        </a:p>
      </dgm:t>
    </dgm:pt>
    <dgm:pt modelId="{5FE1A5E7-517C-8141-996F-19E847BDC001}" type="sibTrans" cxnId="{89B1B4AB-1654-0042-95F0-AAC2E60D4EA6}">
      <dgm:prSet/>
      <dgm:spPr/>
      <dgm:t>
        <a:bodyPr/>
        <a:lstStyle/>
        <a:p>
          <a:endParaRPr lang="en-US"/>
        </a:p>
      </dgm:t>
    </dgm:pt>
    <dgm:pt modelId="{2648653B-AED2-A941-8981-6FC20D04F35C}">
      <dgm:prSet phldrT="[Text]"/>
      <dgm:spPr/>
      <dgm:t>
        <a:bodyPr/>
        <a:lstStyle/>
        <a:p>
          <a:r>
            <a:rPr lang="en-US"/>
            <a:t>no real problem</a:t>
          </a:r>
          <a:endParaRPr lang="en-US" dirty="0"/>
        </a:p>
      </dgm:t>
    </dgm:pt>
    <dgm:pt modelId="{ADBF6FF3-7A96-A447-9B02-709FF4215FC6}" type="parTrans" cxnId="{0CF3F02C-CE8C-4541-A779-F973CB73B88F}">
      <dgm:prSet/>
      <dgm:spPr/>
      <dgm:t>
        <a:bodyPr/>
        <a:lstStyle/>
        <a:p>
          <a:endParaRPr lang="en-US"/>
        </a:p>
      </dgm:t>
    </dgm:pt>
    <dgm:pt modelId="{4FB2D0B8-D812-474C-B99A-046CB92DF0EE}" type="sibTrans" cxnId="{0CF3F02C-CE8C-4541-A779-F973CB73B88F}">
      <dgm:prSet/>
      <dgm:spPr/>
      <dgm:t>
        <a:bodyPr/>
        <a:lstStyle/>
        <a:p>
          <a:endParaRPr lang="en-US"/>
        </a:p>
      </dgm:t>
    </dgm:pt>
    <dgm:pt modelId="{93DB4E9B-03C6-7845-B69C-4C598FCF9689}">
      <dgm:prSet phldrT="[Text]"/>
      <dgm:spPr/>
      <dgm:t>
        <a:bodyPr/>
        <a:lstStyle/>
        <a:p>
          <a:r>
            <a:rPr lang="en-US"/>
            <a:t>allow any business arrangement</a:t>
          </a:r>
          <a:endParaRPr lang="en-US" dirty="0"/>
        </a:p>
      </dgm:t>
    </dgm:pt>
    <dgm:pt modelId="{5AE5165D-E2AF-6A45-89BC-7F6A1E4E7D1C}" type="parTrans" cxnId="{EA7BDCE5-725D-384D-B68E-A5701DE5270E}">
      <dgm:prSet/>
      <dgm:spPr/>
      <dgm:t>
        <a:bodyPr/>
        <a:lstStyle/>
        <a:p>
          <a:endParaRPr lang="en-US"/>
        </a:p>
      </dgm:t>
    </dgm:pt>
    <dgm:pt modelId="{2379C7B2-5E8F-CE46-90B2-53135209AC03}" type="sibTrans" cxnId="{EA7BDCE5-725D-384D-B68E-A5701DE5270E}">
      <dgm:prSet/>
      <dgm:spPr/>
      <dgm:t>
        <a:bodyPr/>
        <a:lstStyle/>
        <a:p>
          <a:endParaRPr lang="en-US"/>
        </a:p>
      </dgm:t>
    </dgm:pt>
    <dgm:pt modelId="{AD80F241-A800-1244-8D40-100033A410ED}">
      <dgm:prSet phldrT="[Text]"/>
      <dgm:spPr/>
      <dgm:t>
        <a:bodyPr/>
        <a:lstStyle/>
        <a:p>
          <a:r>
            <a:rPr lang="en-US"/>
            <a:t>“it’s my network”</a:t>
          </a:r>
          <a:endParaRPr lang="en-US" dirty="0"/>
        </a:p>
      </dgm:t>
    </dgm:pt>
    <dgm:pt modelId="{A55B011F-35E8-2549-8AA5-46C1D81BF7DD}" type="parTrans" cxnId="{80A3952D-DFFC-9942-82DE-26793F8E26D1}">
      <dgm:prSet/>
      <dgm:spPr/>
      <dgm:t>
        <a:bodyPr/>
        <a:lstStyle/>
        <a:p>
          <a:endParaRPr lang="en-US"/>
        </a:p>
      </dgm:t>
    </dgm:pt>
    <dgm:pt modelId="{17AB708F-11BE-774C-9746-5B4BDD88E536}" type="sibTrans" cxnId="{80A3952D-DFFC-9942-82DE-26793F8E26D1}">
      <dgm:prSet/>
      <dgm:spPr/>
      <dgm:t>
        <a:bodyPr/>
        <a:lstStyle/>
        <a:p>
          <a:endParaRPr lang="en-US"/>
        </a:p>
      </dgm:t>
    </dgm:pt>
    <dgm:pt modelId="{BCE0AA71-4904-EF49-B22D-D00178D3FBFD}">
      <dgm:prSet phldrT="[Text]"/>
      <dgm:spPr/>
      <dgm:t>
        <a:bodyPr/>
        <a:lstStyle/>
        <a:p>
          <a:r>
            <a:rPr lang="en-US"/>
            <a:t>use anti-monopoly laws if needed</a:t>
          </a:r>
          <a:endParaRPr lang="en-US" dirty="0"/>
        </a:p>
      </dgm:t>
    </dgm:pt>
    <dgm:pt modelId="{95910619-A893-3248-A42E-BCE1F217E410}" type="parTrans" cxnId="{4CC9043B-8F1B-A343-AAAD-2727BFFA2CA5}">
      <dgm:prSet/>
      <dgm:spPr/>
      <dgm:t>
        <a:bodyPr/>
        <a:lstStyle/>
        <a:p>
          <a:endParaRPr lang="en-US"/>
        </a:p>
      </dgm:t>
    </dgm:pt>
    <dgm:pt modelId="{4CB57CBE-A204-E04E-A8E9-B1CBB6E222CA}" type="sibTrans" cxnId="{4CC9043B-8F1B-A343-AAAD-2727BFFA2CA5}">
      <dgm:prSet/>
      <dgm:spPr/>
      <dgm:t>
        <a:bodyPr/>
        <a:lstStyle/>
        <a:p>
          <a:endParaRPr lang="en-US"/>
        </a:p>
      </dgm:t>
    </dgm:pt>
    <dgm:pt modelId="{045CD4B3-F843-164C-96A6-30E809DDAF5D}">
      <dgm:prSet phldrT="[Text]"/>
      <dgm:spPr/>
      <dgm:t>
        <a:bodyPr/>
        <a:lstStyle/>
        <a:p>
          <a:r>
            <a:rPr lang="en-US"/>
            <a:t>FTC “unfair &amp; deceptive”</a:t>
          </a:r>
          <a:endParaRPr lang="en-US" dirty="0"/>
        </a:p>
      </dgm:t>
    </dgm:pt>
    <dgm:pt modelId="{358EE5E1-69BF-FA44-A88E-F97965EDA8E1}" type="parTrans" cxnId="{C9733B8E-EB64-4B47-9F5F-AAD9C093BE41}">
      <dgm:prSet/>
      <dgm:spPr/>
      <dgm:t>
        <a:bodyPr/>
        <a:lstStyle/>
        <a:p>
          <a:endParaRPr lang="en-US"/>
        </a:p>
      </dgm:t>
    </dgm:pt>
    <dgm:pt modelId="{37B2F3F0-57DC-EC4F-937A-88213C19EDDE}" type="sibTrans" cxnId="{C9733B8E-EB64-4B47-9F5F-AAD9C093BE41}">
      <dgm:prSet/>
      <dgm:spPr/>
      <dgm:t>
        <a:bodyPr/>
        <a:lstStyle/>
        <a:p>
          <a:endParaRPr lang="en-US"/>
        </a:p>
      </dgm:t>
    </dgm:pt>
    <dgm:pt modelId="{E67FEB69-B631-3044-AA3B-A27F20D15680}" type="pres">
      <dgm:prSet presAssocID="{D1436B88-5704-B144-AF50-EAEA7FAE7F9B}" presName="diagram" presStyleCnt="0">
        <dgm:presLayoutVars>
          <dgm:dir/>
          <dgm:resizeHandles val="exact"/>
        </dgm:presLayoutVars>
      </dgm:prSet>
      <dgm:spPr/>
    </dgm:pt>
    <dgm:pt modelId="{9FF02057-8D51-F74A-8B73-5FB3DDAC484F}" type="pres">
      <dgm:prSet presAssocID="{B7EEA5CA-EFE2-8548-B999-18A7A801E440}" presName="arrow" presStyleLbl="node1" presStyleIdx="0" presStyleCnt="2">
        <dgm:presLayoutVars>
          <dgm:bulletEnabled val="1"/>
        </dgm:presLayoutVars>
      </dgm:prSet>
      <dgm:spPr/>
    </dgm:pt>
    <dgm:pt modelId="{63230C7E-B294-4E4E-B9C2-25ED04CE771A}" type="pres">
      <dgm:prSet presAssocID="{4A7DF927-660A-CA41-83BC-EC98ACCD4C48}" presName="arrow" presStyleLbl="node1" presStyleIdx="1" presStyleCnt="2" custRadScaleRad="100454">
        <dgm:presLayoutVars>
          <dgm:bulletEnabled val="1"/>
        </dgm:presLayoutVars>
      </dgm:prSet>
      <dgm:spPr/>
    </dgm:pt>
  </dgm:ptLst>
  <dgm:cxnLst>
    <dgm:cxn modelId="{A912A907-0615-AD46-8A05-DE9EC2CB5113}" type="presOf" srcId="{BCE0AA71-4904-EF49-B22D-D00178D3FBFD}" destId="{63230C7E-B294-4E4E-B9C2-25ED04CE771A}" srcOrd="0" destOrd="4" presId="urn:microsoft.com/office/officeart/2005/8/layout/arrow5"/>
    <dgm:cxn modelId="{F73E3B13-9B6C-6D45-812F-62B357BCE8D8}" type="presOf" srcId="{045CD4B3-F843-164C-96A6-30E809DDAF5D}" destId="{63230C7E-B294-4E4E-B9C2-25ED04CE771A}" srcOrd="0" destOrd="5" presId="urn:microsoft.com/office/officeart/2005/8/layout/arrow5"/>
    <dgm:cxn modelId="{0CF3F02C-CE8C-4541-A779-F973CB73B88F}" srcId="{4A7DF927-660A-CA41-83BC-EC98ACCD4C48}" destId="{2648653B-AED2-A941-8981-6FC20D04F35C}" srcOrd="0" destOrd="0" parTransId="{ADBF6FF3-7A96-A447-9B02-709FF4215FC6}" sibTransId="{4FB2D0B8-D812-474C-B99A-046CB92DF0EE}"/>
    <dgm:cxn modelId="{80A3952D-DFFC-9942-82DE-26793F8E26D1}" srcId="{4A7DF927-660A-CA41-83BC-EC98ACCD4C48}" destId="{AD80F241-A800-1244-8D40-100033A410ED}" srcOrd="2" destOrd="0" parTransId="{A55B011F-35E8-2549-8AA5-46C1D81BF7DD}" sibTransId="{17AB708F-11BE-774C-9746-5B4BDD88E536}"/>
    <dgm:cxn modelId="{D7C9C72E-BFFE-664F-B641-8BF1F0BCAEF3}" srcId="{D1436B88-5704-B144-AF50-EAEA7FAE7F9B}" destId="{4A7DF927-660A-CA41-83BC-EC98ACCD4C48}" srcOrd="1" destOrd="0" parTransId="{DBE32261-311D-AD46-82AD-88167D9A3E75}" sibTransId="{ABE50639-5EA7-B845-8350-53225C133D49}"/>
    <dgm:cxn modelId="{F734D72F-1C8D-0B42-A833-C6004F1B417D}" type="presOf" srcId="{7BA3A3A5-ACD7-2B46-AF72-48C3C5606C98}" destId="{9FF02057-8D51-F74A-8B73-5FB3DDAC484F}" srcOrd="0" destOrd="1" presId="urn:microsoft.com/office/officeart/2005/8/layout/arrow5"/>
    <dgm:cxn modelId="{F6057233-8FBA-A749-9531-71C4E243F6E9}" type="presOf" srcId="{AD80F241-A800-1244-8D40-100033A410ED}" destId="{63230C7E-B294-4E4E-B9C2-25ED04CE771A}" srcOrd="0" destOrd="3" presId="urn:microsoft.com/office/officeart/2005/8/layout/arrow5"/>
    <dgm:cxn modelId="{4CC9043B-8F1B-A343-AAAD-2727BFFA2CA5}" srcId="{4A7DF927-660A-CA41-83BC-EC98ACCD4C48}" destId="{BCE0AA71-4904-EF49-B22D-D00178D3FBFD}" srcOrd="3" destOrd="0" parTransId="{95910619-A893-3248-A42E-BCE1F217E410}" sibTransId="{4CB57CBE-A204-E04E-A8E9-B1CBB6E222CA}"/>
    <dgm:cxn modelId="{738B6C4C-DC10-F140-9E59-26C05D4E3FB1}" srcId="{B7EEA5CA-EFE2-8548-B999-18A7A801E440}" destId="{D5771B04-06D5-C641-815D-49FAB1B12D84}" srcOrd="1" destOrd="0" parTransId="{1935DEF4-C6D9-F740-8259-CD55984CF33C}" sibTransId="{92599A30-4759-EA44-B990-A2F5BAEDBB94}"/>
    <dgm:cxn modelId="{95C9DF4D-3C2F-5149-88A4-D104D7203142}" type="presOf" srcId="{4A7DF927-660A-CA41-83BC-EC98ACCD4C48}" destId="{63230C7E-B294-4E4E-B9C2-25ED04CE771A}" srcOrd="0" destOrd="0" presId="urn:microsoft.com/office/officeart/2005/8/layout/arrow5"/>
    <dgm:cxn modelId="{F231675D-EEB9-2841-9CE9-416CA808D530}" type="presOf" srcId="{2648653B-AED2-A941-8981-6FC20D04F35C}" destId="{63230C7E-B294-4E4E-B9C2-25ED04CE771A}" srcOrd="0" destOrd="1" presId="urn:microsoft.com/office/officeart/2005/8/layout/arrow5"/>
    <dgm:cxn modelId="{66892D83-87F3-D548-912B-D84CC4DBB084}" type="presOf" srcId="{B7EEA5CA-EFE2-8548-B999-18A7A801E440}" destId="{9FF02057-8D51-F74A-8B73-5FB3DDAC484F}" srcOrd="0" destOrd="0" presId="urn:microsoft.com/office/officeart/2005/8/layout/arrow5"/>
    <dgm:cxn modelId="{C9733B8E-EB64-4B47-9F5F-AAD9C093BE41}" srcId="{4A7DF927-660A-CA41-83BC-EC98ACCD4C48}" destId="{045CD4B3-F843-164C-96A6-30E809DDAF5D}" srcOrd="4" destOrd="0" parTransId="{358EE5E1-69BF-FA44-A88E-F97965EDA8E1}" sibTransId="{37B2F3F0-57DC-EC4F-937A-88213C19EDDE}"/>
    <dgm:cxn modelId="{356F7691-DDA0-074E-A015-912580CE727F}" type="presOf" srcId="{D5771B04-06D5-C641-815D-49FAB1B12D84}" destId="{9FF02057-8D51-F74A-8B73-5FB3DDAC484F}" srcOrd="0" destOrd="2" presId="urn:microsoft.com/office/officeart/2005/8/layout/arrow5"/>
    <dgm:cxn modelId="{E20B65A1-438B-EE44-9C8E-89020BD1CB01}" srcId="{D1436B88-5704-B144-AF50-EAEA7FAE7F9B}" destId="{B7EEA5CA-EFE2-8548-B999-18A7A801E440}" srcOrd="0" destOrd="0" parTransId="{D5819A0D-40D9-714C-A742-A39E429DC3E9}" sibTransId="{57EAF592-DEBF-2044-B962-B5A4BED97ED2}"/>
    <dgm:cxn modelId="{E44711A6-A538-7D4B-B74F-018F4D3E6288}" type="presOf" srcId="{93DB4E9B-03C6-7845-B69C-4C598FCF9689}" destId="{63230C7E-B294-4E4E-B9C2-25ED04CE771A}" srcOrd="0" destOrd="2" presId="urn:microsoft.com/office/officeart/2005/8/layout/arrow5"/>
    <dgm:cxn modelId="{89B1B4AB-1654-0042-95F0-AAC2E60D4EA6}" srcId="{B7EEA5CA-EFE2-8548-B999-18A7A801E440}" destId="{78AAFCB4-76F7-3F49-B3FA-89675D5CDF22}" srcOrd="2" destOrd="0" parTransId="{BBF2F772-AD40-CA42-A4DB-83D08187F616}" sibTransId="{5FE1A5E7-517C-8141-996F-19E847BDC001}"/>
    <dgm:cxn modelId="{819D35BF-2FE7-984E-96D7-50F0E5051C41}" srcId="{B7EEA5CA-EFE2-8548-B999-18A7A801E440}" destId="{7BA3A3A5-ACD7-2B46-AF72-48C3C5606C98}" srcOrd="0" destOrd="0" parTransId="{8DDD7B16-6938-C442-9A3E-DA4409433B75}" sibTransId="{A4BB96A9-A56D-304D-B597-44BC5DE9DABF}"/>
    <dgm:cxn modelId="{3CF85FCF-6B9A-8543-8AC2-28DEBCDBA28F}" type="presOf" srcId="{78AAFCB4-76F7-3F49-B3FA-89675D5CDF22}" destId="{9FF02057-8D51-F74A-8B73-5FB3DDAC484F}" srcOrd="0" destOrd="3" presId="urn:microsoft.com/office/officeart/2005/8/layout/arrow5"/>
    <dgm:cxn modelId="{EA7BDCE5-725D-384D-B68E-A5701DE5270E}" srcId="{4A7DF927-660A-CA41-83BC-EC98ACCD4C48}" destId="{93DB4E9B-03C6-7845-B69C-4C598FCF9689}" srcOrd="1" destOrd="0" parTransId="{5AE5165D-E2AF-6A45-89BC-7F6A1E4E7D1C}" sibTransId="{2379C7B2-5E8F-CE46-90B2-53135209AC03}"/>
    <dgm:cxn modelId="{F19DA9FB-F344-9F43-8A32-02F7DC53819F}" type="presOf" srcId="{D1436B88-5704-B144-AF50-EAEA7FAE7F9B}" destId="{E67FEB69-B631-3044-AA3B-A27F20D15680}" srcOrd="0" destOrd="0" presId="urn:microsoft.com/office/officeart/2005/8/layout/arrow5"/>
    <dgm:cxn modelId="{01D8BE4D-5C0B-A449-9467-E1E92CA65E7A}" type="presParOf" srcId="{E67FEB69-B631-3044-AA3B-A27F20D15680}" destId="{9FF02057-8D51-F74A-8B73-5FB3DDAC484F}" srcOrd="0" destOrd="0" presId="urn:microsoft.com/office/officeart/2005/8/layout/arrow5"/>
    <dgm:cxn modelId="{958DE853-932D-724B-8CD7-D9DA18D7F8C7}" type="presParOf" srcId="{E67FEB69-B631-3044-AA3B-A27F20D15680}" destId="{63230C7E-B294-4E4E-B9C2-25ED04CE771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F878C-5041-2C40-98E3-C4EF11A5E569}" type="doc">
      <dgm:prSet loTypeId="urn:microsoft.com/office/officeart/2005/8/layout/process1" loCatId="" qsTypeId="urn:microsoft.com/office/officeart/2005/8/quickstyle/simple4" qsCatId="simple" csTypeId="urn:microsoft.com/office/officeart/2005/8/colors/colorful1" csCatId="colorful" phldr="1"/>
      <dgm:spPr/>
    </dgm:pt>
    <dgm:pt modelId="{5A718ECB-4FFC-E646-8FDE-F6DB2FBA5A7C}">
      <dgm:prSet phldrT="[Text]"/>
      <dgm:spPr/>
      <dgm:t>
        <a:bodyPr/>
        <a:lstStyle/>
        <a:p>
          <a:r>
            <a:rPr lang="en-US" dirty="0"/>
            <a:t>Early (2003-2009)</a:t>
          </a:r>
        </a:p>
      </dgm:t>
    </dgm:pt>
    <dgm:pt modelId="{38439C04-71C3-7545-8ACA-69CD48B57EF0}" type="parTrans" cxnId="{7AC9CC7D-E676-EC49-BF9E-19B29943B6AD}">
      <dgm:prSet/>
      <dgm:spPr/>
      <dgm:t>
        <a:bodyPr/>
        <a:lstStyle/>
        <a:p>
          <a:endParaRPr lang="en-US"/>
        </a:p>
      </dgm:t>
    </dgm:pt>
    <dgm:pt modelId="{A8559ACB-2FAC-0940-81E6-3317C327D557}" type="sibTrans" cxnId="{7AC9CC7D-E676-EC49-BF9E-19B29943B6AD}">
      <dgm:prSet/>
      <dgm:spPr/>
      <dgm:t>
        <a:bodyPr/>
        <a:lstStyle/>
        <a:p>
          <a:endParaRPr lang="en-US"/>
        </a:p>
      </dgm:t>
    </dgm:pt>
    <dgm:pt modelId="{ADB2E10E-3BEC-8A48-AACC-1F14A930BF7E}">
      <dgm:prSet phldrT="[Text]"/>
      <dgm:spPr/>
      <dgm:t>
        <a:bodyPr/>
        <a:lstStyle/>
        <a:p>
          <a:r>
            <a:rPr lang="en-US" dirty="0"/>
            <a:t>Intermediate (2010)</a:t>
          </a:r>
        </a:p>
      </dgm:t>
    </dgm:pt>
    <dgm:pt modelId="{28B0F9D0-FD90-5643-8894-9F243904F3E3}" type="parTrans" cxnId="{4992977D-7C39-544D-AA71-70732960F517}">
      <dgm:prSet/>
      <dgm:spPr/>
      <dgm:t>
        <a:bodyPr/>
        <a:lstStyle/>
        <a:p>
          <a:endParaRPr lang="en-US"/>
        </a:p>
      </dgm:t>
    </dgm:pt>
    <dgm:pt modelId="{E53F11A6-337D-8046-ADB9-609CB35AAFD0}" type="sibTrans" cxnId="{4992977D-7C39-544D-AA71-70732960F517}">
      <dgm:prSet/>
      <dgm:spPr/>
      <dgm:t>
        <a:bodyPr/>
        <a:lstStyle/>
        <a:p>
          <a:endParaRPr lang="en-US"/>
        </a:p>
      </dgm:t>
    </dgm:pt>
    <dgm:pt modelId="{AB1E85A7-33B9-D844-BA81-63AD5FF4D1C1}">
      <dgm:prSet phldrT="[Text]"/>
      <dgm:spPr/>
      <dgm:t>
        <a:bodyPr/>
        <a:lstStyle/>
        <a:p>
          <a:r>
            <a:rPr lang="en-US" dirty="0"/>
            <a:t>Advanced (2015-)</a:t>
          </a:r>
        </a:p>
      </dgm:t>
    </dgm:pt>
    <dgm:pt modelId="{A2AE9BD7-DA98-F745-AA67-061F783C7174}" type="parTrans" cxnId="{F4A171CF-7DAD-BA4E-9ED8-606F9F09BFC0}">
      <dgm:prSet/>
      <dgm:spPr/>
      <dgm:t>
        <a:bodyPr/>
        <a:lstStyle/>
        <a:p>
          <a:endParaRPr lang="en-US"/>
        </a:p>
      </dgm:t>
    </dgm:pt>
    <dgm:pt modelId="{E2AEE625-6189-0C4C-9D9B-AC176191229E}" type="sibTrans" cxnId="{F4A171CF-7DAD-BA4E-9ED8-606F9F09BFC0}">
      <dgm:prSet/>
      <dgm:spPr/>
      <dgm:t>
        <a:bodyPr/>
        <a:lstStyle/>
        <a:p>
          <a:endParaRPr lang="en-US"/>
        </a:p>
      </dgm:t>
    </dgm:pt>
    <dgm:pt modelId="{53EC14FD-D65D-2E4A-829F-080862895C2C}">
      <dgm:prSet phldrT="[Text]"/>
      <dgm:spPr/>
      <dgm:t>
        <a:bodyPr/>
        <a:lstStyle/>
        <a:p>
          <a:r>
            <a:rPr lang="en-US" dirty="0"/>
            <a:t>no blocking</a:t>
          </a:r>
        </a:p>
      </dgm:t>
    </dgm:pt>
    <dgm:pt modelId="{11DEBF81-00F2-5941-B7E4-BCD0CCB51F1C}" type="parTrans" cxnId="{DF2EB32E-84ED-C646-8D27-F476273177F7}">
      <dgm:prSet/>
      <dgm:spPr/>
      <dgm:t>
        <a:bodyPr/>
        <a:lstStyle/>
        <a:p>
          <a:endParaRPr lang="en-US"/>
        </a:p>
      </dgm:t>
    </dgm:pt>
    <dgm:pt modelId="{732B3722-C10A-E14E-867C-99BF40B3B373}" type="sibTrans" cxnId="{DF2EB32E-84ED-C646-8D27-F476273177F7}">
      <dgm:prSet/>
      <dgm:spPr/>
      <dgm:t>
        <a:bodyPr/>
        <a:lstStyle/>
        <a:p>
          <a:endParaRPr lang="en-US"/>
        </a:p>
      </dgm:t>
    </dgm:pt>
    <dgm:pt modelId="{5D61DBE7-67DB-C640-8710-A11930DF4B8B}">
      <dgm:prSet phldrT="[Text]"/>
      <dgm:spPr/>
      <dgm:t>
        <a:bodyPr/>
        <a:lstStyle/>
        <a:p>
          <a:r>
            <a:rPr lang="en-US" dirty="0"/>
            <a:t>attach non-harmful devices</a:t>
          </a:r>
        </a:p>
      </dgm:t>
    </dgm:pt>
    <dgm:pt modelId="{C4B4F435-199B-A44D-90FE-2F5CD2329D72}" type="parTrans" cxnId="{6F6095A5-30BA-8C44-B0E6-C47ABD94875D}">
      <dgm:prSet/>
      <dgm:spPr/>
      <dgm:t>
        <a:bodyPr/>
        <a:lstStyle/>
        <a:p>
          <a:endParaRPr lang="en-US"/>
        </a:p>
      </dgm:t>
    </dgm:pt>
    <dgm:pt modelId="{C1E1463A-3A09-044C-99BE-E2CC28E425CB}" type="sibTrans" cxnId="{6F6095A5-30BA-8C44-B0E6-C47ABD94875D}">
      <dgm:prSet/>
      <dgm:spPr/>
      <dgm:t>
        <a:bodyPr/>
        <a:lstStyle/>
        <a:p>
          <a:endParaRPr lang="en-US"/>
        </a:p>
      </dgm:t>
    </dgm:pt>
    <dgm:pt modelId="{42F7CE5D-6C5C-134E-ABB9-3D9E638A2769}">
      <dgm:prSet phldrT="[Text]"/>
      <dgm:spPr/>
      <dgm:t>
        <a:bodyPr/>
        <a:lstStyle/>
        <a:p>
          <a:r>
            <a:rPr lang="en-US" dirty="0"/>
            <a:t>competition</a:t>
          </a:r>
        </a:p>
      </dgm:t>
    </dgm:pt>
    <dgm:pt modelId="{5620B81D-EF72-904C-8ED3-DAF2DFE67D46}" type="parTrans" cxnId="{8CB80E59-D143-0A4B-8762-0B6623D80C93}">
      <dgm:prSet/>
      <dgm:spPr/>
      <dgm:t>
        <a:bodyPr/>
        <a:lstStyle/>
        <a:p>
          <a:endParaRPr lang="en-US"/>
        </a:p>
      </dgm:t>
    </dgm:pt>
    <dgm:pt modelId="{7244F68B-4BB9-4349-A00B-29CA1390AF6F}" type="sibTrans" cxnId="{8CB80E59-D143-0A4B-8762-0B6623D80C93}">
      <dgm:prSet/>
      <dgm:spPr/>
      <dgm:t>
        <a:bodyPr/>
        <a:lstStyle/>
        <a:p>
          <a:endParaRPr lang="en-US"/>
        </a:p>
      </dgm:t>
    </dgm:pt>
    <dgm:pt modelId="{C43122EF-820A-DC4C-8D43-FDA4D88ABC7B}">
      <dgm:prSet phldrT="[Text]"/>
      <dgm:spPr/>
      <dgm:t>
        <a:bodyPr/>
        <a:lstStyle/>
        <a:p>
          <a:r>
            <a:rPr lang="en-US" dirty="0"/>
            <a:t>no blocking</a:t>
          </a:r>
        </a:p>
      </dgm:t>
    </dgm:pt>
    <dgm:pt modelId="{46F5B375-22A0-3240-8E20-9E10EA775F75}" type="parTrans" cxnId="{E91FE6B2-7575-BC41-88B2-15AABE335EA0}">
      <dgm:prSet/>
      <dgm:spPr/>
      <dgm:t>
        <a:bodyPr/>
        <a:lstStyle/>
        <a:p>
          <a:endParaRPr lang="en-US"/>
        </a:p>
      </dgm:t>
    </dgm:pt>
    <dgm:pt modelId="{A0F5E9DA-6593-914D-B8CE-E45AB94AE581}" type="sibTrans" cxnId="{E91FE6B2-7575-BC41-88B2-15AABE335EA0}">
      <dgm:prSet/>
      <dgm:spPr/>
      <dgm:t>
        <a:bodyPr/>
        <a:lstStyle/>
        <a:p>
          <a:endParaRPr lang="en-US"/>
        </a:p>
      </dgm:t>
    </dgm:pt>
    <dgm:pt modelId="{988ED5DD-C6BF-074E-BE9C-D2138F335450}">
      <dgm:prSet phldrT="[Text]"/>
      <dgm:spPr/>
      <dgm:t>
        <a:bodyPr/>
        <a:lstStyle/>
        <a:p>
          <a:r>
            <a:rPr lang="en-US" dirty="0"/>
            <a:t>no discrimination</a:t>
          </a:r>
        </a:p>
      </dgm:t>
    </dgm:pt>
    <dgm:pt modelId="{11B50ABA-1935-DD4A-BE42-C6EDD8B7AA7C}" type="parTrans" cxnId="{C010D594-6888-8441-BD6F-46B5A1DBE518}">
      <dgm:prSet/>
      <dgm:spPr/>
      <dgm:t>
        <a:bodyPr/>
        <a:lstStyle/>
        <a:p>
          <a:endParaRPr lang="en-US"/>
        </a:p>
      </dgm:t>
    </dgm:pt>
    <dgm:pt modelId="{547DEB74-EEB4-3D4C-B3A9-1E4FE10DF661}" type="sibTrans" cxnId="{C010D594-6888-8441-BD6F-46B5A1DBE518}">
      <dgm:prSet/>
      <dgm:spPr/>
      <dgm:t>
        <a:bodyPr/>
        <a:lstStyle/>
        <a:p>
          <a:endParaRPr lang="en-US"/>
        </a:p>
      </dgm:t>
    </dgm:pt>
    <dgm:pt modelId="{C54EC63D-97E9-F346-A9D9-8EAF1BB2284F}">
      <dgm:prSet phldrT="[Text]"/>
      <dgm:spPr/>
      <dgm:t>
        <a:bodyPr/>
        <a:lstStyle/>
        <a:p>
          <a:r>
            <a:rPr lang="en-US" dirty="0"/>
            <a:t>transparency</a:t>
          </a:r>
        </a:p>
      </dgm:t>
    </dgm:pt>
    <dgm:pt modelId="{614ECB0E-C599-0C48-8D1D-A3740E85A9AA}" type="parTrans" cxnId="{9CE23CB3-A8C6-F649-9439-7E67590DADBE}">
      <dgm:prSet/>
      <dgm:spPr/>
      <dgm:t>
        <a:bodyPr/>
        <a:lstStyle/>
        <a:p>
          <a:endParaRPr lang="en-US"/>
        </a:p>
      </dgm:t>
    </dgm:pt>
    <dgm:pt modelId="{E4013FDD-B4C4-DF48-A470-1C3B50BA1386}" type="sibTrans" cxnId="{9CE23CB3-A8C6-F649-9439-7E67590DADBE}">
      <dgm:prSet/>
      <dgm:spPr/>
      <dgm:t>
        <a:bodyPr/>
        <a:lstStyle/>
        <a:p>
          <a:endParaRPr lang="en-US"/>
        </a:p>
      </dgm:t>
    </dgm:pt>
    <dgm:pt modelId="{CA0B652B-3B80-D746-9FEC-A3D6C9EB5A32}">
      <dgm:prSet phldrT="[Text]"/>
      <dgm:spPr/>
      <dgm:t>
        <a:bodyPr/>
        <a:lstStyle/>
        <a:p>
          <a:r>
            <a:rPr lang="en-US" dirty="0"/>
            <a:t>privacy</a:t>
          </a:r>
        </a:p>
      </dgm:t>
    </dgm:pt>
    <dgm:pt modelId="{3CCEB003-0628-AB40-9B32-DC88B4780547}" type="parTrans" cxnId="{88BAE738-D9DE-5B44-9A42-24A1947F271E}">
      <dgm:prSet/>
      <dgm:spPr/>
      <dgm:t>
        <a:bodyPr/>
        <a:lstStyle/>
        <a:p>
          <a:endParaRPr lang="en-US"/>
        </a:p>
      </dgm:t>
    </dgm:pt>
    <dgm:pt modelId="{5CBAB1EA-7D4D-6A4D-9DC9-A3CA8ECC9EC0}" type="sibTrans" cxnId="{88BAE738-D9DE-5B44-9A42-24A1947F271E}">
      <dgm:prSet/>
      <dgm:spPr/>
      <dgm:t>
        <a:bodyPr/>
        <a:lstStyle/>
        <a:p>
          <a:endParaRPr lang="en-US"/>
        </a:p>
      </dgm:t>
    </dgm:pt>
    <dgm:pt modelId="{9D6B7AB7-CE68-2F49-86E7-0883F5667F21}">
      <dgm:prSet phldrT="[Text]"/>
      <dgm:spPr/>
      <dgm:t>
        <a:bodyPr/>
        <a:lstStyle/>
        <a:p>
          <a:r>
            <a:rPr lang="en-US" dirty="0"/>
            <a:t>interconnection</a:t>
          </a:r>
        </a:p>
      </dgm:t>
    </dgm:pt>
    <dgm:pt modelId="{BC0487CB-E480-524E-A166-D549C288261C}" type="parTrans" cxnId="{7499992E-4EC9-9A4B-B89B-BCD111303B62}">
      <dgm:prSet/>
      <dgm:spPr/>
      <dgm:t>
        <a:bodyPr/>
        <a:lstStyle/>
        <a:p>
          <a:endParaRPr lang="en-US"/>
        </a:p>
      </dgm:t>
    </dgm:pt>
    <dgm:pt modelId="{96FD71D5-FD6C-5E49-90BD-B1D222D97421}" type="sibTrans" cxnId="{7499992E-4EC9-9A4B-B89B-BCD111303B62}">
      <dgm:prSet/>
      <dgm:spPr/>
      <dgm:t>
        <a:bodyPr/>
        <a:lstStyle/>
        <a:p>
          <a:endParaRPr lang="en-US"/>
        </a:p>
      </dgm:t>
    </dgm:pt>
    <dgm:pt modelId="{E3EED931-A590-9949-9662-6B5E740C7013}">
      <dgm:prSet phldrT="[Text]"/>
      <dgm:spPr/>
      <dgm:t>
        <a:bodyPr/>
        <a:lstStyle/>
        <a:p>
          <a:r>
            <a:rPr lang="en-US" dirty="0"/>
            <a:t>semi-voluntary?</a:t>
          </a:r>
        </a:p>
      </dgm:t>
    </dgm:pt>
    <dgm:pt modelId="{370F3EFF-2ACB-1540-8B73-915F823BCC65}" type="parTrans" cxnId="{03CF55BB-DC82-2E4F-BBCB-617FF0C2D1E9}">
      <dgm:prSet/>
      <dgm:spPr/>
      <dgm:t>
        <a:bodyPr/>
        <a:lstStyle/>
        <a:p>
          <a:endParaRPr lang="en-US"/>
        </a:p>
      </dgm:t>
    </dgm:pt>
    <dgm:pt modelId="{98D305ED-FA88-304C-8EAB-1BD21EB38C47}" type="sibTrans" cxnId="{03CF55BB-DC82-2E4F-BBCB-617FF0C2D1E9}">
      <dgm:prSet/>
      <dgm:spPr/>
      <dgm:t>
        <a:bodyPr/>
        <a:lstStyle/>
        <a:p>
          <a:endParaRPr lang="en-US"/>
        </a:p>
      </dgm:t>
    </dgm:pt>
    <dgm:pt modelId="{28DE382E-0695-7B49-A319-3D14908BD8A3}">
      <dgm:prSet phldrT="[Text]"/>
      <dgm:spPr/>
      <dgm:t>
        <a:bodyPr/>
        <a:lstStyle/>
        <a:p>
          <a:r>
            <a:rPr lang="en-US" dirty="0"/>
            <a:t>Reversal (2017?)</a:t>
          </a:r>
        </a:p>
      </dgm:t>
    </dgm:pt>
    <dgm:pt modelId="{C60D39CA-1206-AB46-8D99-9B51A36FAE07}" type="parTrans" cxnId="{687F2F40-7F73-D545-AAB7-2ED4C6DBAEAB}">
      <dgm:prSet/>
      <dgm:spPr/>
      <dgm:t>
        <a:bodyPr/>
        <a:lstStyle/>
        <a:p>
          <a:endParaRPr lang="en-US"/>
        </a:p>
      </dgm:t>
    </dgm:pt>
    <dgm:pt modelId="{03D937C9-99E2-6746-925A-9386804A27F9}" type="sibTrans" cxnId="{687F2F40-7F73-D545-AAB7-2ED4C6DBAEAB}">
      <dgm:prSet/>
      <dgm:spPr/>
      <dgm:t>
        <a:bodyPr/>
        <a:lstStyle/>
        <a:p>
          <a:endParaRPr lang="en-US"/>
        </a:p>
      </dgm:t>
    </dgm:pt>
    <dgm:pt modelId="{1F615F2E-C1E8-9D4F-BB9D-FBD0E9FECB40}">
      <dgm:prSet phldrT="[Text]"/>
      <dgm:spPr/>
      <dgm:t>
        <a:bodyPr/>
        <a:lstStyle/>
        <a:p>
          <a:r>
            <a:rPr lang="en-US" dirty="0"/>
            <a:t>zero rating &amp; caps</a:t>
          </a:r>
        </a:p>
      </dgm:t>
    </dgm:pt>
    <dgm:pt modelId="{37A9DF17-5243-AE49-BD1A-3F7307A543D9}" type="parTrans" cxnId="{DC9B6F74-DAEC-FF42-820F-81E3C797ABFB}">
      <dgm:prSet/>
      <dgm:spPr/>
      <dgm:t>
        <a:bodyPr/>
        <a:lstStyle/>
        <a:p>
          <a:endParaRPr lang="en-US"/>
        </a:p>
      </dgm:t>
    </dgm:pt>
    <dgm:pt modelId="{7777FEB6-698D-DB4A-B7C7-6CCF74324F22}" type="sibTrans" cxnId="{DC9B6F74-DAEC-FF42-820F-81E3C797ABFB}">
      <dgm:prSet/>
      <dgm:spPr/>
      <dgm:t>
        <a:bodyPr/>
        <a:lstStyle/>
        <a:p>
          <a:endParaRPr lang="en-US"/>
        </a:p>
      </dgm:t>
    </dgm:pt>
    <dgm:pt modelId="{00A8A9BF-7432-2C41-8CD9-374428F563ED}">
      <dgm:prSet phldrT="[Text]"/>
      <dgm:spPr/>
      <dgm:t>
        <a:bodyPr/>
        <a:lstStyle/>
        <a:p>
          <a:r>
            <a:rPr lang="en-US" dirty="0"/>
            <a:t>anti-trust?</a:t>
          </a:r>
        </a:p>
      </dgm:t>
    </dgm:pt>
    <dgm:pt modelId="{C6801A24-0C25-8C48-B1D1-B4469AC20EE4}" type="parTrans" cxnId="{91833CFB-0D95-2343-A149-9FAE2CD660DE}">
      <dgm:prSet/>
      <dgm:spPr/>
      <dgm:t>
        <a:bodyPr/>
        <a:lstStyle/>
        <a:p>
          <a:endParaRPr lang="en-US"/>
        </a:p>
      </dgm:t>
    </dgm:pt>
    <dgm:pt modelId="{FCB9A484-CBCB-1745-B8AF-4A3F4961E1C9}" type="sibTrans" cxnId="{91833CFB-0D95-2343-A149-9FAE2CD660DE}">
      <dgm:prSet/>
      <dgm:spPr/>
      <dgm:t>
        <a:bodyPr/>
        <a:lstStyle/>
        <a:p>
          <a:endParaRPr lang="en-US"/>
        </a:p>
      </dgm:t>
    </dgm:pt>
    <dgm:pt modelId="{A69B2B55-F602-8F48-9586-37779B403B5C}">
      <dgm:prSet phldrT="[Text]"/>
      <dgm:spPr/>
      <dgm:t>
        <a:bodyPr/>
        <a:lstStyle/>
        <a:p>
          <a:r>
            <a:rPr lang="en-US" dirty="0"/>
            <a:t>tethering</a:t>
          </a:r>
        </a:p>
      </dgm:t>
    </dgm:pt>
    <dgm:pt modelId="{E470A266-3257-4644-9F9B-75801134334C}" type="parTrans" cxnId="{D6BE59F3-91DC-FE4D-8547-4588C714D570}">
      <dgm:prSet/>
      <dgm:spPr/>
      <dgm:t>
        <a:bodyPr/>
        <a:lstStyle/>
        <a:p>
          <a:endParaRPr lang="en-US"/>
        </a:p>
      </dgm:t>
    </dgm:pt>
    <dgm:pt modelId="{7030A1DF-18DF-3A48-A28F-CFF6AD0DB98A}" type="sibTrans" cxnId="{D6BE59F3-91DC-FE4D-8547-4588C714D570}">
      <dgm:prSet/>
      <dgm:spPr/>
      <dgm:t>
        <a:bodyPr/>
        <a:lstStyle/>
        <a:p>
          <a:endParaRPr lang="en-US"/>
        </a:p>
      </dgm:t>
    </dgm:pt>
    <dgm:pt modelId="{E2DE6C36-EE51-B346-88E0-C05E292C6B9C}" type="pres">
      <dgm:prSet presAssocID="{06CF878C-5041-2C40-98E3-C4EF11A5E569}" presName="Name0" presStyleCnt="0">
        <dgm:presLayoutVars>
          <dgm:dir/>
          <dgm:resizeHandles val="exact"/>
        </dgm:presLayoutVars>
      </dgm:prSet>
      <dgm:spPr/>
    </dgm:pt>
    <dgm:pt modelId="{8C755F9C-20D6-B24C-9883-FBE31B8990D1}" type="pres">
      <dgm:prSet presAssocID="{5A718ECB-4FFC-E646-8FDE-F6DB2FBA5A7C}" presName="node" presStyleLbl="node1" presStyleIdx="0" presStyleCnt="4">
        <dgm:presLayoutVars>
          <dgm:bulletEnabled val="1"/>
        </dgm:presLayoutVars>
      </dgm:prSet>
      <dgm:spPr/>
    </dgm:pt>
    <dgm:pt modelId="{E6ABEC99-A4F6-464D-AEFC-00FE6FB46C20}" type="pres">
      <dgm:prSet presAssocID="{A8559ACB-2FAC-0940-81E6-3317C327D557}" presName="sibTrans" presStyleLbl="sibTrans2D1" presStyleIdx="0" presStyleCnt="3"/>
      <dgm:spPr/>
    </dgm:pt>
    <dgm:pt modelId="{612D63B2-24D5-2A4F-8A3F-8DC2BD9CE867}" type="pres">
      <dgm:prSet presAssocID="{A8559ACB-2FAC-0940-81E6-3317C327D557}" presName="connectorText" presStyleLbl="sibTrans2D1" presStyleIdx="0" presStyleCnt="3"/>
      <dgm:spPr/>
    </dgm:pt>
    <dgm:pt modelId="{F7FBAD8B-964F-FF46-BBFE-0643599714E8}" type="pres">
      <dgm:prSet presAssocID="{ADB2E10E-3BEC-8A48-AACC-1F14A930BF7E}" presName="node" presStyleLbl="node1" presStyleIdx="1" presStyleCnt="4">
        <dgm:presLayoutVars>
          <dgm:bulletEnabled val="1"/>
        </dgm:presLayoutVars>
      </dgm:prSet>
      <dgm:spPr/>
    </dgm:pt>
    <dgm:pt modelId="{DCD07978-26BA-F243-B435-7BF7D561F4F8}" type="pres">
      <dgm:prSet presAssocID="{E53F11A6-337D-8046-ADB9-609CB35AAFD0}" presName="sibTrans" presStyleLbl="sibTrans2D1" presStyleIdx="1" presStyleCnt="3"/>
      <dgm:spPr/>
    </dgm:pt>
    <dgm:pt modelId="{38C37368-324B-1C48-9DAE-C75F98F7D190}" type="pres">
      <dgm:prSet presAssocID="{E53F11A6-337D-8046-ADB9-609CB35AAFD0}" presName="connectorText" presStyleLbl="sibTrans2D1" presStyleIdx="1" presStyleCnt="3"/>
      <dgm:spPr/>
    </dgm:pt>
    <dgm:pt modelId="{594C447E-1A5D-734D-A968-18522582414C}" type="pres">
      <dgm:prSet presAssocID="{AB1E85A7-33B9-D844-BA81-63AD5FF4D1C1}" presName="node" presStyleLbl="node1" presStyleIdx="2" presStyleCnt="4">
        <dgm:presLayoutVars>
          <dgm:bulletEnabled val="1"/>
        </dgm:presLayoutVars>
      </dgm:prSet>
      <dgm:spPr/>
    </dgm:pt>
    <dgm:pt modelId="{E6B9E94E-4256-3D43-9200-452C9A6ACE8E}" type="pres">
      <dgm:prSet presAssocID="{E2AEE625-6189-0C4C-9D9B-AC176191229E}" presName="sibTrans" presStyleLbl="sibTrans2D1" presStyleIdx="2" presStyleCnt="3"/>
      <dgm:spPr/>
    </dgm:pt>
    <dgm:pt modelId="{17A42944-A93A-2A48-8022-B0F900542BCE}" type="pres">
      <dgm:prSet presAssocID="{E2AEE625-6189-0C4C-9D9B-AC176191229E}" presName="connectorText" presStyleLbl="sibTrans2D1" presStyleIdx="2" presStyleCnt="3"/>
      <dgm:spPr/>
    </dgm:pt>
    <dgm:pt modelId="{8BE3567D-41EB-904A-ADCE-658BAFBF3531}" type="pres">
      <dgm:prSet presAssocID="{28DE382E-0695-7B49-A319-3D14908BD8A3}" presName="node" presStyleLbl="node1" presStyleIdx="3" presStyleCnt="4">
        <dgm:presLayoutVars>
          <dgm:bulletEnabled val="1"/>
        </dgm:presLayoutVars>
      </dgm:prSet>
      <dgm:spPr/>
    </dgm:pt>
  </dgm:ptLst>
  <dgm:cxnLst>
    <dgm:cxn modelId="{61540F07-0B84-2B41-BA29-F8AE12C17218}" type="presOf" srcId="{5D61DBE7-67DB-C640-8710-A11930DF4B8B}" destId="{8C755F9C-20D6-B24C-9883-FBE31B8990D1}" srcOrd="0" destOrd="2" presId="urn:microsoft.com/office/officeart/2005/8/layout/process1"/>
    <dgm:cxn modelId="{C8AA1114-55C1-7B4D-9E97-4C81F37FAA83}" type="presOf" srcId="{CA0B652B-3B80-D746-9FEC-A3D6C9EB5A32}" destId="{594C447E-1A5D-734D-A968-18522582414C}" srcOrd="0" destOrd="1" presId="urn:microsoft.com/office/officeart/2005/8/layout/process1"/>
    <dgm:cxn modelId="{6447CD19-DA84-E840-A747-D6FDFBFEE296}" type="presOf" srcId="{E3EED931-A590-9949-9662-6B5E740C7013}" destId="{8BE3567D-41EB-904A-ADCE-658BAFBF3531}" srcOrd="0" destOrd="1" presId="urn:microsoft.com/office/officeart/2005/8/layout/process1"/>
    <dgm:cxn modelId="{2FA5011B-4D20-594F-B120-733371730333}" type="presOf" srcId="{C54EC63D-97E9-F346-A9D9-8EAF1BB2284F}" destId="{F7FBAD8B-964F-FF46-BBFE-0643599714E8}" srcOrd="0" destOrd="3" presId="urn:microsoft.com/office/officeart/2005/8/layout/process1"/>
    <dgm:cxn modelId="{08614E1D-68EE-3342-9AEE-63D7435BB1D5}" type="presOf" srcId="{9D6B7AB7-CE68-2F49-86E7-0883F5667F21}" destId="{594C447E-1A5D-734D-A968-18522582414C}" srcOrd="0" destOrd="2" presId="urn:microsoft.com/office/officeart/2005/8/layout/process1"/>
    <dgm:cxn modelId="{947E5B1E-5F12-3644-81B9-D6FC4E82E4F2}" type="presOf" srcId="{A69B2B55-F602-8F48-9586-37779B403B5C}" destId="{594C447E-1A5D-734D-A968-18522582414C}" srcOrd="0" destOrd="4" presId="urn:microsoft.com/office/officeart/2005/8/layout/process1"/>
    <dgm:cxn modelId="{7499992E-4EC9-9A4B-B89B-BCD111303B62}" srcId="{AB1E85A7-33B9-D844-BA81-63AD5FF4D1C1}" destId="{9D6B7AB7-CE68-2F49-86E7-0883F5667F21}" srcOrd="1" destOrd="0" parTransId="{BC0487CB-E480-524E-A166-D549C288261C}" sibTransId="{96FD71D5-FD6C-5E49-90BD-B1D222D97421}"/>
    <dgm:cxn modelId="{DF2EB32E-84ED-C646-8D27-F476273177F7}" srcId="{5A718ECB-4FFC-E646-8FDE-F6DB2FBA5A7C}" destId="{53EC14FD-D65D-2E4A-829F-080862895C2C}" srcOrd="0" destOrd="0" parTransId="{11DEBF81-00F2-5941-B7E4-BCD0CCB51F1C}" sibTransId="{732B3722-C10A-E14E-867C-99BF40B3B373}"/>
    <dgm:cxn modelId="{88BAE738-D9DE-5B44-9A42-24A1947F271E}" srcId="{AB1E85A7-33B9-D844-BA81-63AD5FF4D1C1}" destId="{CA0B652B-3B80-D746-9FEC-A3D6C9EB5A32}" srcOrd="0" destOrd="0" parTransId="{3CCEB003-0628-AB40-9B32-DC88B4780547}" sibTransId="{5CBAB1EA-7D4D-6A4D-9DC9-A3CA8ECC9EC0}"/>
    <dgm:cxn modelId="{26997739-2DB1-814E-83C4-EE834B9FEBC8}" type="presOf" srcId="{A8559ACB-2FAC-0940-81E6-3317C327D557}" destId="{612D63B2-24D5-2A4F-8A3F-8DC2BD9CE867}" srcOrd="1" destOrd="0" presId="urn:microsoft.com/office/officeart/2005/8/layout/process1"/>
    <dgm:cxn modelId="{687F2F40-7F73-D545-AAB7-2ED4C6DBAEAB}" srcId="{06CF878C-5041-2C40-98E3-C4EF11A5E569}" destId="{28DE382E-0695-7B49-A319-3D14908BD8A3}" srcOrd="3" destOrd="0" parTransId="{C60D39CA-1206-AB46-8D99-9B51A36FAE07}" sibTransId="{03D937C9-99E2-6746-925A-9386804A27F9}"/>
    <dgm:cxn modelId="{84CF1C45-3F9D-BC4C-94B1-AD332B4341F3}" type="presOf" srcId="{28DE382E-0695-7B49-A319-3D14908BD8A3}" destId="{8BE3567D-41EB-904A-ADCE-658BAFBF3531}" srcOrd="0" destOrd="0" presId="urn:microsoft.com/office/officeart/2005/8/layout/process1"/>
    <dgm:cxn modelId="{8CB80E59-D143-0A4B-8762-0B6623D80C93}" srcId="{5A718ECB-4FFC-E646-8FDE-F6DB2FBA5A7C}" destId="{42F7CE5D-6C5C-134E-ABB9-3D9E638A2769}" srcOrd="2" destOrd="0" parTransId="{5620B81D-EF72-904C-8ED3-DAF2DFE67D46}" sibTransId="{7244F68B-4BB9-4349-A00B-29CA1390AF6F}"/>
    <dgm:cxn modelId="{60A82F5B-1B9B-324B-8BB9-056D55646F87}" type="presOf" srcId="{00A8A9BF-7432-2C41-8CD9-374428F563ED}" destId="{8BE3567D-41EB-904A-ADCE-658BAFBF3531}" srcOrd="0" destOrd="2" presId="urn:microsoft.com/office/officeart/2005/8/layout/process1"/>
    <dgm:cxn modelId="{76E5F45B-43D8-934B-B6F0-04187F019F1F}" type="presOf" srcId="{AB1E85A7-33B9-D844-BA81-63AD5FF4D1C1}" destId="{594C447E-1A5D-734D-A968-18522582414C}" srcOrd="0" destOrd="0" presId="urn:microsoft.com/office/officeart/2005/8/layout/process1"/>
    <dgm:cxn modelId="{6C5F5A67-EB1C-AC41-AA55-48FF43B82985}" type="presOf" srcId="{988ED5DD-C6BF-074E-BE9C-D2138F335450}" destId="{F7FBAD8B-964F-FF46-BBFE-0643599714E8}" srcOrd="0" destOrd="2" presId="urn:microsoft.com/office/officeart/2005/8/layout/process1"/>
    <dgm:cxn modelId="{DC9B6F74-DAEC-FF42-820F-81E3C797ABFB}" srcId="{AB1E85A7-33B9-D844-BA81-63AD5FF4D1C1}" destId="{1F615F2E-C1E8-9D4F-BB9D-FBD0E9FECB40}" srcOrd="2" destOrd="0" parTransId="{37A9DF17-5243-AE49-BD1A-3F7307A543D9}" sibTransId="{7777FEB6-698D-DB4A-B7C7-6CCF74324F22}"/>
    <dgm:cxn modelId="{E26ECE7B-07D1-0F43-9565-C866B8EE06E6}" type="presOf" srcId="{1F615F2E-C1E8-9D4F-BB9D-FBD0E9FECB40}" destId="{594C447E-1A5D-734D-A968-18522582414C}" srcOrd="0" destOrd="3" presId="urn:microsoft.com/office/officeart/2005/8/layout/process1"/>
    <dgm:cxn modelId="{4992977D-7C39-544D-AA71-70732960F517}" srcId="{06CF878C-5041-2C40-98E3-C4EF11A5E569}" destId="{ADB2E10E-3BEC-8A48-AACC-1F14A930BF7E}" srcOrd="1" destOrd="0" parTransId="{28B0F9D0-FD90-5643-8894-9F243904F3E3}" sibTransId="{E53F11A6-337D-8046-ADB9-609CB35AAFD0}"/>
    <dgm:cxn modelId="{1C6EB67D-C2E7-2A49-ABFD-8062AAAC28CD}" type="presOf" srcId="{06CF878C-5041-2C40-98E3-C4EF11A5E569}" destId="{E2DE6C36-EE51-B346-88E0-C05E292C6B9C}" srcOrd="0" destOrd="0" presId="urn:microsoft.com/office/officeart/2005/8/layout/process1"/>
    <dgm:cxn modelId="{7AC9CC7D-E676-EC49-BF9E-19B29943B6AD}" srcId="{06CF878C-5041-2C40-98E3-C4EF11A5E569}" destId="{5A718ECB-4FFC-E646-8FDE-F6DB2FBA5A7C}" srcOrd="0" destOrd="0" parTransId="{38439C04-71C3-7545-8ACA-69CD48B57EF0}" sibTransId="{A8559ACB-2FAC-0940-81E6-3317C327D557}"/>
    <dgm:cxn modelId="{8B8CD47F-BD19-654C-9ECD-570E86C34EB5}" type="presOf" srcId="{E53F11A6-337D-8046-ADB9-609CB35AAFD0}" destId="{38C37368-324B-1C48-9DAE-C75F98F7D190}" srcOrd="1" destOrd="0" presId="urn:microsoft.com/office/officeart/2005/8/layout/process1"/>
    <dgm:cxn modelId="{82422E85-AC84-C743-B6DA-F895B4EC0D80}" type="presOf" srcId="{ADB2E10E-3BEC-8A48-AACC-1F14A930BF7E}" destId="{F7FBAD8B-964F-FF46-BBFE-0643599714E8}" srcOrd="0" destOrd="0" presId="urn:microsoft.com/office/officeart/2005/8/layout/process1"/>
    <dgm:cxn modelId="{C03DB689-1CD4-6141-B00C-63411FF6193B}" type="presOf" srcId="{5A718ECB-4FFC-E646-8FDE-F6DB2FBA5A7C}" destId="{8C755F9C-20D6-B24C-9883-FBE31B8990D1}" srcOrd="0" destOrd="0" presId="urn:microsoft.com/office/officeart/2005/8/layout/process1"/>
    <dgm:cxn modelId="{C010D594-6888-8441-BD6F-46B5A1DBE518}" srcId="{ADB2E10E-3BEC-8A48-AACC-1F14A930BF7E}" destId="{988ED5DD-C6BF-074E-BE9C-D2138F335450}" srcOrd="1" destOrd="0" parTransId="{11B50ABA-1935-DD4A-BE42-C6EDD8B7AA7C}" sibTransId="{547DEB74-EEB4-3D4C-B3A9-1E4FE10DF661}"/>
    <dgm:cxn modelId="{6F6095A5-30BA-8C44-B0E6-C47ABD94875D}" srcId="{5A718ECB-4FFC-E646-8FDE-F6DB2FBA5A7C}" destId="{5D61DBE7-67DB-C640-8710-A11930DF4B8B}" srcOrd="1" destOrd="0" parTransId="{C4B4F435-199B-A44D-90FE-2F5CD2329D72}" sibTransId="{C1E1463A-3A09-044C-99BE-E2CC28E425CB}"/>
    <dgm:cxn modelId="{E91FE6B2-7575-BC41-88B2-15AABE335EA0}" srcId="{ADB2E10E-3BEC-8A48-AACC-1F14A930BF7E}" destId="{C43122EF-820A-DC4C-8D43-FDA4D88ABC7B}" srcOrd="0" destOrd="0" parTransId="{46F5B375-22A0-3240-8E20-9E10EA775F75}" sibTransId="{A0F5E9DA-6593-914D-B8CE-E45AB94AE581}"/>
    <dgm:cxn modelId="{9CE23CB3-A8C6-F649-9439-7E67590DADBE}" srcId="{ADB2E10E-3BEC-8A48-AACC-1F14A930BF7E}" destId="{C54EC63D-97E9-F346-A9D9-8EAF1BB2284F}" srcOrd="2" destOrd="0" parTransId="{614ECB0E-C599-0C48-8D1D-A3740E85A9AA}" sibTransId="{E4013FDD-B4C4-DF48-A470-1C3B50BA1386}"/>
    <dgm:cxn modelId="{D34C26B7-A3CD-B245-A3DC-F4387C3EC401}" type="presOf" srcId="{E2AEE625-6189-0C4C-9D9B-AC176191229E}" destId="{17A42944-A93A-2A48-8022-B0F900542BCE}" srcOrd="1" destOrd="0" presId="urn:microsoft.com/office/officeart/2005/8/layout/process1"/>
    <dgm:cxn modelId="{03CF55BB-DC82-2E4F-BBCB-617FF0C2D1E9}" srcId="{28DE382E-0695-7B49-A319-3D14908BD8A3}" destId="{E3EED931-A590-9949-9662-6B5E740C7013}" srcOrd="0" destOrd="0" parTransId="{370F3EFF-2ACB-1540-8B73-915F823BCC65}" sibTransId="{98D305ED-FA88-304C-8EAB-1BD21EB38C47}"/>
    <dgm:cxn modelId="{330366BD-7BA6-3246-B9DB-D61BBDF101E8}" type="presOf" srcId="{E2AEE625-6189-0C4C-9D9B-AC176191229E}" destId="{E6B9E94E-4256-3D43-9200-452C9A6ACE8E}" srcOrd="0" destOrd="0" presId="urn:microsoft.com/office/officeart/2005/8/layout/process1"/>
    <dgm:cxn modelId="{164693C3-F37E-CB47-879E-2AAAEA694DA2}" type="presOf" srcId="{53EC14FD-D65D-2E4A-829F-080862895C2C}" destId="{8C755F9C-20D6-B24C-9883-FBE31B8990D1}" srcOrd="0" destOrd="1" presId="urn:microsoft.com/office/officeart/2005/8/layout/process1"/>
    <dgm:cxn modelId="{E7D071CB-5248-AD42-AA28-32757ABA428C}" type="presOf" srcId="{E53F11A6-337D-8046-ADB9-609CB35AAFD0}" destId="{DCD07978-26BA-F243-B435-7BF7D561F4F8}" srcOrd="0" destOrd="0" presId="urn:microsoft.com/office/officeart/2005/8/layout/process1"/>
    <dgm:cxn modelId="{034E1FCF-B0A4-C94A-A634-887C74E523A6}" type="presOf" srcId="{A8559ACB-2FAC-0940-81E6-3317C327D557}" destId="{E6ABEC99-A4F6-464D-AEFC-00FE6FB46C20}" srcOrd="0" destOrd="0" presId="urn:microsoft.com/office/officeart/2005/8/layout/process1"/>
    <dgm:cxn modelId="{F4A171CF-7DAD-BA4E-9ED8-606F9F09BFC0}" srcId="{06CF878C-5041-2C40-98E3-C4EF11A5E569}" destId="{AB1E85A7-33B9-D844-BA81-63AD5FF4D1C1}" srcOrd="2" destOrd="0" parTransId="{A2AE9BD7-DA98-F745-AA67-061F783C7174}" sibTransId="{E2AEE625-6189-0C4C-9D9B-AC176191229E}"/>
    <dgm:cxn modelId="{EF3ECBDE-B858-D844-B03E-47BA217A2701}" type="presOf" srcId="{C43122EF-820A-DC4C-8D43-FDA4D88ABC7B}" destId="{F7FBAD8B-964F-FF46-BBFE-0643599714E8}" srcOrd="0" destOrd="1" presId="urn:microsoft.com/office/officeart/2005/8/layout/process1"/>
    <dgm:cxn modelId="{580C0AE2-C573-C142-88E2-00C31216B855}" type="presOf" srcId="{42F7CE5D-6C5C-134E-ABB9-3D9E638A2769}" destId="{8C755F9C-20D6-B24C-9883-FBE31B8990D1}" srcOrd="0" destOrd="3" presId="urn:microsoft.com/office/officeart/2005/8/layout/process1"/>
    <dgm:cxn modelId="{D6BE59F3-91DC-FE4D-8547-4588C714D570}" srcId="{AB1E85A7-33B9-D844-BA81-63AD5FF4D1C1}" destId="{A69B2B55-F602-8F48-9586-37779B403B5C}" srcOrd="3" destOrd="0" parTransId="{E470A266-3257-4644-9F9B-75801134334C}" sibTransId="{7030A1DF-18DF-3A48-A28F-CFF6AD0DB98A}"/>
    <dgm:cxn modelId="{91833CFB-0D95-2343-A149-9FAE2CD660DE}" srcId="{28DE382E-0695-7B49-A319-3D14908BD8A3}" destId="{00A8A9BF-7432-2C41-8CD9-374428F563ED}" srcOrd="1" destOrd="0" parTransId="{C6801A24-0C25-8C48-B1D1-B4469AC20EE4}" sibTransId="{FCB9A484-CBCB-1745-B8AF-4A3F4961E1C9}"/>
    <dgm:cxn modelId="{198984EC-A4E6-F74F-8D96-28A2284449A9}" type="presParOf" srcId="{E2DE6C36-EE51-B346-88E0-C05E292C6B9C}" destId="{8C755F9C-20D6-B24C-9883-FBE31B8990D1}" srcOrd="0" destOrd="0" presId="urn:microsoft.com/office/officeart/2005/8/layout/process1"/>
    <dgm:cxn modelId="{98477E59-86F1-1C46-B969-0EE45D0D134D}" type="presParOf" srcId="{E2DE6C36-EE51-B346-88E0-C05E292C6B9C}" destId="{E6ABEC99-A4F6-464D-AEFC-00FE6FB46C20}" srcOrd="1" destOrd="0" presId="urn:microsoft.com/office/officeart/2005/8/layout/process1"/>
    <dgm:cxn modelId="{FB2F91DA-8790-4C44-B556-271969D94D69}" type="presParOf" srcId="{E6ABEC99-A4F6-464D-AEFC-00FE6FB46C20}" destId="{612D63B2-24D5-2A4F-8A3F-8DC2BD9CE867}" srcOrd="0" destOrd="0" presId="urn:microsoft.com/office/officeart/2005/8/layout/process1"/>
    <dgm:cxn modelId="{2F8F5F5E-FA88-3C4B-832D-DC099DDB1356}" type="presParOf" srcId="{E2DE6C36-EE51-B346-88E0-C05E292C6B9C}" destId="{F7FBAD8B-964F-FF46-BBFE-0643599714E8}" srcOrd="2" destOrd="0" presId="urn:microsoft.com/office/officeart/2005/8/layout/process1"/>
    <dgm:cxn modelId="{6D6D5ECC-A414-7146-AD17-C055603C577F}" type="presParOf" srcId="{E2DE6C36-EE51-B346-88E0-C05E292C6B9C}" destId="{DCD07978-26BA-F243-B435-7BF7D561F4F8}" srcOrd="3" destOrd="0" presId="urn:microsoft.com/office/officeart/2005/8/layout/process1"/>
    <dgm:cxn modelId="{BD451ECF-97FA-4948-80FE-D8BEDBB2A237}" type="presParOf" srcId="{DCD07978-26BA-F243-B435-7BF7D561F4F8}" destId="{38C37368-324B-1C48-9DAE-C75F98F7D190}" srcOrd="0" destOrd="0" presId="urn:microsoft.com/office/officeart/2005/8/layout/process1"/>
    <dgm:cxn modelId="{CDEB2170-FD2D-4541-B93B-01BFA3D7DD32}" type="presParOf" srcId="{E2DE6C36-EE51-B346-88E0-C05E292C6B9C}" destId="{594C447E-1A5D-734D-A968-18522582414C}" srcOrd="4" destOrd="0" presId="urn:microsoft.com/office/officeart/2005/8/layout/process1"/>
    <dgm:cxn modelId="{C180FBCB-D760-F446-AD65-E5EDCE66C1ED}" type="presParOf" srcId="{E2DE6C36-EE51-B346-88E0-C05E292C6B9C}" destId="{E6B9E94E-4256-3D43-9200-452C9A6ACE8E}" srcOrd="5" destOrd="0" presId="urn:microsoft.com/office/officeart/2005/8/layout/process1"/>
    <dgm:cxn modelId="{F6668546-1EB0-3348-B17C-B4FB52545FFC}" type="presParOf" srcId="{E6B9E94E-4256-3D43-9200-452C9A6ACE8E}" destId="{17A42944-A93A-2A48-8022-B0F900542BCE}" srcOrd="0" destOrd="0" presId="urn:microsoft.com/office/officeart/2005/8/layout/process1"/>
    <dgm:cxn modelId="{51BC7D0C-BE66-604B-91C3-372CE11AD225}" type="presParOf" srcId="{E2DE6C36-EE51-B346-88E0-C05E292C6B9C}" destId="{8BE3567D-41EB-904A-ADCE-658BAFBF353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a:solidFill>
                <a:srgbClr val="000000"/>
              </a:solidFill>
            </a:rPr>
            <a:t>Transparency. </a:t>
          </a:r>
          <a:r>
            <a:rPr lang="en-US" sz="2000" dirty="0">
              <a:solidFill>
                <a:srgbClr val="000000"/>
              </a:solidFill>
            </a:rPr>
            <a:t>Fixed and mobile broadband providers must disclose the network management practices, performance characteristics, and terms and conditions of their broadband services;</a:t>
          </a: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800" b="1" dirty="0">
              <a:solidFill>
                <a:schemeClr val="accent1">
                  <a:lumMod val="75000"/>
                </a:schemeClr>
              </a:solidFill>
            </a:rPr>
            <a:t>No blocking. </a:t>
          </a:r>
          <a:r>
            <a:rPr lang="en-US" sz="1800" dirty="0">
              <a:solidFill>
                <a:schemeClr val="accent1">
                  <a:lumMod val="75000"/>
                </a:schemeClr>
              </a:solidFill>
            </a:rPr>
            <a:t>Fixed broadband providers may not block lawful content, applications, services, or non-harmful devices; mobile broadband providers may not block lawful websites, or block applications that compete with their voice or video telephony services</a:t>
          </a: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a:solidFill>
                <a:schemeClr val="accent1">
                  <a:lumMod val="75000"/>
                </a:schemeClr>
              </a:solidFill>
            </a:rPr>
            <a:t>No unreasonable discrimination. </a:t>
          </a:r>
          <a:r>
            <a:rPr lang="en-US" dirty="0">
              <a:solidFill>
                <a:schemeClr val="accent1">
                  <a:lumMod val="75000"/>
                </a:schemeClr>
              </a:solidFill>
            </a:rPr>
            <a:t>Fixed broadband providers may not unreasonably discriminate in transmitting lawful network traffic.</a:t>
          </a: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a:solidFill>
          <a:srgbClr val="008000"/>
        </a:solidFill>
      </dgm:spPr>
    </dgm:pt>
    <dgm:pt modelId="{81AAB57A-FAB6-2D48-A21E-39134B781B06}" type="pres">
      <dgm:prSet presAssocID="{6B09C41A-2693-274B-983E-932E91D4A684}" presName="text_2" presStyleLbl="node1" presStyleIdx="1" presStyleCnt="3" custScaleY="144840">
        <dgm:presLayoutVars>
          <dgm:bulletEnabled val="1"/>
        </dgm:presLayoutVars>
      </dgm:prSet>
      <dgm:spPr/>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a:solidFill>
          <a:srgbClr val="FF0000"/>
        </a:solidFill>
      </dgm:spPr>
    </dgm:pt>
    <dgm:pt modelId="{DA1B5214-B0A9-F346-BC9F-DD5397FF9CA1}" type="pres">
      <dgm:prSet presAssocID="{B262263F-3FDD-C346-A80B-70C0EDC37789}" presName="text_3" presStyleLbl="node1" presStyleIdx="2" presStyleCnt="3">
        <dgm:presLayoutVars>
          <dgm:bulletEnabled val="1"/>
        </dgm:presLayoutVars>
      </dgm:prSet>
      <dgm:spPr/>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a:solidFill>
          <a:srgbClr val="FF0000"/>
        </a:solidFill>
      </dgm:spPr>
    </dgm:pt>
  </dgm:ptLst>
  <dgm:cxnLst>
    <dgm:cxn modelId="{78D5830D-3C28-F046-862B-E565144FBC9D}" type="presOf" srcId="{6B70AB8E-EEA1-724F-9CA2-76A6D9C320E0}" destId="{ACDE6C26-D5BE-1C49-872B-EBE5B9180FC7}" srcOrd="0" destOrd="0" presId="urn:microsoft.com/office/officeart/2008/layout/VerticalCurvedList"/>
    <dgm:cxn modelId="{20795510-228D-E24E-8E55-25451966E80C}" srcId="{6B70AB8E-EEA1-724F-9CA2-76A6D9C320E0}" destId="{6B09C41A-2693-274B-983E-932E91D4A684}" srcOrd="1" destOrd="0" parTransId="{FD33B7CA-D93C-7F44-AF9A-207E2B375DC9}" sibTransId="{1E39F16F-4985-2547-97F5-028A7496CEAF}"/>
    <dgm:cxn modelId="{7C28532C-AF31-ED44-BB34-F86BF3C459CB}" srcId="{6B70AB8E-EEA1-724F-9CA2-76A6D9C320E0}" destId="{B262263F-3FDD-C346-A80B-70C0EDC37789}" srcOrd="2" destOrd="0" parTransId="{842276F9-17B5-C447-98E6-F27B56241ECD}" sibTransId="{26702EE8-3538-C145-881A-1118EBA72825}"/>
    <dgm:cxn modelId="{B3EFE954-D765-544F-8BE2-21FBED8D6597}" type="presOf" srcId="{6B09C41A-2693-274B-983E-932E91D4A684}" destId="{81AAB57A-FAB6-2D48-A21E-39134B781B06}"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1F0F21AD-F76B-BA49-8CAB-1DA54169F930}" type="presOf" srcId="{B262263F-3FDD-C346-A80B-70C0EDC37789}" destId="{DA1B5214-B0A9-F346-BC9F-DD5397FF9CA1}" srcOrd="0" destOrd="0" presId="urn:microsoft.com/office/officeart/2008/layout/VerticalCurvedList"/>
    <dgm:cxn modelId="{A6A485F0-EEE1-764A-A41A-0DC4BD06ACCF}" type="presOf" srcId="{39BEFF8F-4F97-594B-A34F-E5B155611408}" destId="{8BBD1319-A4E3-874D-ABE6-AADA52D28887}" srcOrd="0" destOrd="0" presId="urn:microsoft.com/office/officeart/2008/layout/VerticalCurvedList"/>
    <dgm:cxn modelId="{267E1BF4-7FE4-234D-8391-69B513F23487}" type="presOf" srcId="{1CE0420C-787A-5F4E-9113-707942001D21}" destId="{E03F7FE3-90F6-8C4B-A91E-0DC1660890E4}" srcOrd="0" destOrd="0" presId="urn:microsoft.com/office/officeart/2008/layout/VerticalCurvedList"/>
    <dgm:cxn modelId="{21350CE9-4BFA-2C41-B626-046E73F7302E}" type="presParOf" srcId="{ACDE6C26-D5BE-1C49-872B-EBE5B9180FC7}" destId="{F40BCCE2-51E2-DD47-83C1-ABEB6D1B17D7}" srcOrd="0" destOrd="0" presId="urn:microsoft.com/office/officeart/2008/layout/VerticalCurvedList"/>
    <dgm:cxn modelId="{F2ADBE7F-FA5E-414B-9EA5-6F51FE392A4E}" type="presParOf" srcId="{F40BCCE2-51E2-DD47-83C1-ABEB6D1B17D7}" destId="{E9A87F80-D897-494D-BB40-5060791AAAFA}" srcOrd="0" destOrd="0" presId="urn:microsoft.com/office/officeart/2008/layout/VerticalCurvedList"/>
    <dgm:cxn modelId="{EB57F1C7-96BE-4E41-A261-6D68D87E8A0B}" type="presParOf" srcId="{E9A87F80-D897-494D-BB40-5060791AAAFA}" destId="{AB72D3EC-AFFD-F048-99E3-4F64083C1D63}" srcOrd="0" destOrd="0" presId="urn:microsoft.com/office/officeart/2008/layout/VerticalCurvedList"/>
    <dgm:cxn modelId="{9440CAEA-0408-AD44-82C4-0099DED7125D}" type="presParOf" srcId="{E9A87F80-D897-494D-BB40-5060791AAAFA}" destId="{8BBD1319-A4E3-874D-ABE6-AADA52D28887}" srcOrd="1" destOrd="0" presId="urn:microsoft.com/office/officeart/2008/layout/VerticalCurvedList"/>
    <dgm:cxn modelId="{0B13FDFE-44CD-004E-8589-F29DFA30761F}" type="presParOf" srcId="{E9A87F80-D897-494D-BB40-5060791AAAFA}" destId="{6F19F057-69AA-5D4D-A78A-2925DFFAD5CA}" srcOrd="2" destOrd="0" presId="urn:microsoft.com/office/officeart/2008/layout/VerticalCurvedList"/>
    <dgm:cxn modelId="{A1E41628-C2F1-F047-9055-5FBEA36FF10D}" type="presParOf" srcId="{E9A87F80-D897-494D-BB40-5060791AAAFA}" destId="{31820FAB-48B9-6C4B-B880-03060E8D31E4}" srcOrd="3" destOrd="0" presId="urn:microsoft.com/office/officeart/2008/layout/VerticalCurvedList"/>
    <dgm:cxn modelId="{A24A307B-9389-5342-A80A-B7EA4CB56BA8}" type="presParOf" srcId="{F40BCCE2-51E2-DD47-83C1-ABEB6D1B17D7}" destId="{E03F7FE3-90F6-8C4B-A91E-0DC1660890E4}" srcOrd="1" destOrd="0" presId="urn:microsoft.com/office/officeart/2008/layout/VerticalCurvedList"/>
    <dgm:cxn modelId="{4BE2A7B7-1F5A-3246-A113-FF5A2D44AF25}" type="presParOf" srcId="{F40BCCE2-51E2-DD47-83C1-ABEB6D1B17D7}" destId="{0404440F-7E8C-1F4B-BB63-6B37888B21BE}" srcOrd="2" destOrd="0" presId="urn:microsoft.com/office/officeart/2008/layout/VerticalCurvedList"/>
    <dgm:cxn modelId="{0A5A6E3A-D9D1-164B-B558-7C5F389CF521}" type="presParOf" srcId="{0404440F-7E8C-1F4B-BB63-6B37888B21BE}" destId="{69AB5291-8A4F-6B43-95FB-AD91C757C757}" srcOrd="0" destOrd="0" presId="urn:microsoft.com/office/officeart/2008/layout/VerticalCurvedList"/>
    <dgm:cxn modelId="{B33E569A-C622-4048-A7DA-31F925FEA948}" type="presParOf" srcId="{F40BCCE2-51E2-DD47-83C1-ABEB6D1B17D7}" destId="{81AAB57A-FAB6-2D48-A21E-39134B781B06}" srcOrd="3" destOrd="0" presId="urn:microsoft.com/office/officeart/2008/layout/VerticalCurvedList"/>
    <dgm:cxn modelId="{D4FE0A43-D68E-564F-B262-B0F12E1C81EA}" type="presParOf" srcId="{F40BCCE2-51E2-DD47-83C1-ABEB6D1B17D7}" destId="{50BDDCEF-EDC2-D343-B3D2-C2E7F2BECB41}" srcOrd="4" destOrd="0" presId="urn:microsoft.com/office/officeart/2008/layout/VerticalCurvedList"/>
    <dgm:cxn modelId="{0A6A393A-5693-DF41-8D28-99AECF6970D2}" type="presParOf" srcId="{50BDDCEF-EDC2-D343-B3D2-C2E7F2BECB41}" destId="{1A3711A9-989F-7745-A4E5-6BD644824D8F}" srcOrd="0" destOrd="0" presId="urn:microsoft.com/office/officeart/2008/layout/VerticalCurvedList"/>
    <dgm:cxn modelId="{5C1E5E58-BFD3-2347-85CA-DCA51D1C9474}" type="presParOf" srcId="{F40BCCE2-51E2-DD47-83C1-ABEB6D1B17D7}" destId="{DA1B5214-B0A9-F346-BC9F-DD5397FF9CA1}" srcOrd="5" destOrd="0" presId="urn:microsoft.com/office/officeart/2008/layout/VerticalCurvedList"/>
    <dgm:cxn modelId="{C4B1F551-DC3B-7743-9AA9-36A014215233}" type="presParOf" srcId="{F40BCCE2-51E2-DD47-83C1-ABEB6D1B17D7}" destId="{64013A86-CF97-1D48-B023-FB5CD1CB44EF}" srcOrd="6" destOrd="0" presId="urn:microsoft.com/office/officeart/2008/layout/VerticalCurvedList"/>
    <dgm:cxn modelId="{5D63AAB6-1152-DC48-9BBD-E1ED493D7CB4}"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2057-8D51-F74A-8B73-5FB3DDAC484F}">
      <dsp:nvSpPr>
        <dsp:cNvPr id="0" name=""/>
        <dsp:cNvSpPr/>
      </dsp:nvSpPr>
      <dsp:spPr>
        <a:xfrm rot="16200000">
          <a:off x="494" y="225"/>
          <a:ext cx="3823971" cy="3823971"/>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a:t>Open Internet advocates</a:t>
          </a:r>
          <a:endParaRPr lang="en-US" sz="1900" kern="1200" dirty="0"/>
        </a:p>
        <a:p>
          <a:pPr marL="114300" lvl="1" indent="-114300" algn="l" defTabSz="666750">
            <a:lnSpc>
              <a:spcPct val="90000"/>
            </a:lnSpc>
            <a:spcBef>
              <a:spcPct val="0"/>
            </a:spcBef>
            <a:spcAft>
              <a:spcPct val="15000"/>
            </a:spcAft>
            <a:buChar char="•"/>
          </a:pPr>
          <a:r>
            <a:rPr lang="en-US" sz="1500" kern="1200"/>
            <a:t>no prioritization</a:t>
          </a:r>
          <a:endParaRPr lang="en-US" sz="1500" kern="1200" dirty="0"/>
        </a:p>
        <a:p>
          <a:pPr marL="114300" lvl="1" indent="-114300" algn="l" defTabSz="666750">
            <a:lnSpc>
              <a:spcPct val="90000"/>
            </a:lnSpc>
            <a:spcBef>
              <a:spcPct val="0"/>
            </a:spcBef>
            <a:spcAft>
              <a:spcPct val="15000"/>
            </a:spcAft>
            <a:buChar char="•"/>
          </a:pPr>
          <a:r>
            <a:rPr lang="en-US" sz="1500" kern="1200"/>
            <a:t>flat rates</a:t>
          </a:r>
          <a:endParaRPr lang="en-US" sz="1500" kern="1200" dirty="0"/>
        </a:p>
        <a:p>
          <a:pPr marL="114300" lvl="1" indent="-114300" algn="l" defTabSz="666750">
            <a:lnSpc>
              <a:spcPct val="90000"/>
            </a:lnSpc>
            <a:spcBef>
              <a:spcPct val="0"/>
            </a:spcBef>
            <a:spcAft>
              <a:spcPct val="15000"/>
            </a:spcAft>
            <a:buChar char="•"/>
          </a:pPr>
          <a:r>
            <a:rPr lang="en-US" sz="1500" kern="1200" dirty="0"/>
            <a:t>all networks</a:t>
          </a:r>
        </a:p>
      </dsp:txBody>
      <dsp:txXfrm rot="5400000">
        <a:off x="495" y="956218"/>
        <a:ext cx="3154776" cy="1911985"/>
      </dsp:txXfrm>
    </dsp:sp>
    <dsp:sp modelId="{63230C7E-B294-4E4E-B9C2-25ED04CE771A}">
      <dsp:nvSpPr>
        <dsp:cNvPr id="0" name=""/>
        <dsp:cNvSpPr/>
      </dsp:nvSpPr>
      <dsp:spPr>
        <a:xfrm rot="5400000">
          <a:off x="4062728" y="225"/>
          <a:ext cx="3823971" cy="3823971"/>
        </a:xfrm>
        <a:prstGeom prst="downArrow">
          <a:avLst>
            <a:gd name="adj1" fmla="val 50000"/>
            <a:gd name="adj2" fmla="val 35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a:t>Free market advocates</a:t>
          </a:r>
          <a:endParaRPr lang="en-US" sz="1900" kern="1200" dirty="0"/>
        </a:p>
        <a:p>
          <a:pPr marL="114300" lvl="1" indent="-114300" algn="l" defTabSz="666750">
            <a:lnSpc>
              <a:spcPct val="90000"/>
            </a:lnSpc>
            <a:spcBef>
              <a:spcPct val="0"/>
            </a:spcBef>
            <a:spcAft>
              <a:spcPct val="15000"/>
            </a:spcAft>
            <a:buChar char="•"/>
          </a:pPr>
          <a:r>
            <a:rPr lang="en-US" sz="1500" kern="1200"/>
            <a:t>no real problem</a:t>
          </a:r>
          <a:endParaRPr lang="en-US" sz="1500" kern="1200" dirty="0"/>
        </a:p>
        <a:p>
          <a:pPr marL="114300" lvl="1" indent="-114300" algn="l" defTabSz="666750">
            <a:lnSpc>
              <a:spcPct val="90000"/>
            </a:lnSpc>
            <a:spcBef>
              <a:spcPct val="0"/>
            </a:spcBef>
            <a:spcAft>
              <a:spcPct val="15000"/>
            </a:spcAft>
            <a:buChar char="•"/>
          </a:pPr>
          <a:r>
            <a:rPr lang="en-US" sz="1500" kern="1200"/>
            <a:t>allow any business arrangement</a:t>
          </a:r>
          <a:endParaRPr lang="en-US" sz="1500" kern="1200" dirty="0"/>
        </a:p>
        <a:p>
          <a:pPr marL="114300" lvl="1" indent="-114300" algn="l" defTabSz="666750">
            <a:lnSpc>
              <a:spcPct val="90000"/>
            </a:lnSpc>
            <a:spcBef>
              <a:spcPct val="0"/>
            </a:spcBef>
            <a:spcAft>
              <a:spcPct val="15000"/>
            </a:spcAft>
            <a:buChar char="•"/>
          </a:pPr>
          <a:r>
            <a:rPr lang="en-US" sz="1500" kern="1200"/>
            <a:t>“it’s my network”</a:t>
          </a:r>
          <a:endParaRPr lang="en-US" sz="1500" kern="1200" dirty="0"/>
        </a:p>
        <a:p>
          <a:pPr marL="114300" lvl="1" indent="-114300" algn="l" defTabSz="666750">
            <a:lnSpc>
              <a:spcPct val="90000"/>
            </a:lnSpc>
            <a:spcBef>
              <a:spcPct val="0"/>
            </a:spcBef>
            <a:spcAft>
              <a:spcPct val="15000"/>
            </a:spcAft>
            <a:buChar char="•"/>
          </a:pPr>
          <a:r>
            <a:rPr lang="en-US" sz="1500" kern="1200"/>
            <a:t>use anti-monopoly laws if needed</a:t>
          </a:r>
          <a:endParaRPr lang="en-US" sz="1500" kern="1200" dirty="0"/>
        </a:p>
        <a:p>
          <a:pPr marL="114300" lvl="1" indent="-114300" algn="l" defTabSz="666750">
            <a:lnSpc>
              <a:spcPct val="90000"/>
            </a:lnSpc>
            <a:spcBef>
              <a:spcPct val="0"/>
            </a:spcBef>
            <a:spcAft>
              <a:spcPct val="15000"/>
            </a:spcAft>
            <a:buChar char="•"/>
          </a:pPr>
          <a:r>
            <a:rPr lang="en-US" sz="1500" kern="1200"/>
            <a:t>FTC “unfair &amp; deceptive”</a:t>
          </a:r>
          <a:endParaRPr lang="en-US" sz="1500" kern="1200" dirty="0"/>
        </a:p>
      </dsp:txBody>
      <dsp:txXfrm rot="-5400000">
        <a:off x="4731924" y="956217"/>
        <a:ext cx="3154776" cy="191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55F9C-20D6-B24C-9883-FBE31B8990D1}">
      <dsp:nvSpPr>
        <dsp:cNvPr id="0" name=""/>
        <dsp:cNvSpPr/>
      </dsp:nvSpPr>
      <dsp:spPr>
        <a:xfrm>
          <a:off x="3488" y="1048637"/>
          <a:ext cx="1525263" cy="191253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Early (2003-2009)</a:t>
          </a:r>
        </a:p>
        <a:p>
          <a:pPr marL="114300" lvl="1" indent="-114300" algn="l" defTabSz="622300">
            <a:lnSpc>
              <a:spcPct val="90000"/>
            </a:lnSpc>
            <a:spcBef>
              <a:spcPct val="0"/>
            </a:spcBef>
            <a:spcAft>
              <a:spcPct val="15000"/>
            </a:spcAft>
            <a:buChar char="•"/>
          </a:pPr>
          <a:r>
            <a:rPr lang="en-US" sz="1400" kern="1200" dirty="0"/>
            <a:t>no blocking</a:t>
          </a:r>
        </a:p>
        <a:p>
          <a:pPr marL="114300" lvl="1" indent="-114300" algn="l" defTabSz="622300">
            <a:lnSpc>
              <a:spcPct val="90000"/>
            </a:lnSpc>
            <a:spcBef>
              <a:spcPct val="0"/>
            </a:spcBef>
            <a:spcAft>
              <a:spcPct val="15000"/>
            </a:spcAft>
            <a:buChar char="•"/>
          </a:pPr>
          <a:r>
            <a:rPr lang="en-US" sz="1400" kern="1200" dirty="0"/>
            <a:t>attach non-harmful devices</a:t>
          </a:r>
        </a:p>
        <a:p>
          <a:pPr marL="114300" lvl="1" indent="-114300" algn="l" defTabSz="622300">
            <a:lnSpc>
              <a:spcPct val="90000"/>
            </a:lnSpc>
            <a:spcBef>
              <a:spcPct val="0"/>
            </a:spcBef>
            <a:spcAft>
              <a:spcPct val="15000"/>
            </a:spcAft>
            <a:buChar char="•"/>
          </a:pPr>
          <a:r>
            <a:rPr lang="en-US" sz="1400" kern="1200" dirty="0"/>
            <a:t>competition</a:t>
          </a:r>
        </a:p>
      </dsp:txBody>
      <dsp:txXfrm>
        <a:off x="48161" y="1093310"/>
        <a:ext cx="1435917" cy="1823191"/>
      </dsp:txXfrm>
    </dsp:sp>
    <dsp:sp modelId="{E6ABEC99-A4F6-464D-AEFC-00FE6FB46C20}">
      <dsp:nvSpPr>
        <dsp:cNvPr id="0" name=""/>
        <dsp:cNvSpPr/>
      </dsp:nvSpPr>
      <dsp:spPr>
        <a:xfrm>
          <a:off x="1681278" y="1815773"/>
          <a:ext cx="323355" cy="37826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81278" y="1891426"/>
        <a:ext cx="226349" cy="226959"/>
      </dsp:txXfrm>
    </dsp:sp>
    <dsp:sp modelId="{F7FBAD8B-964F-FF46-BBFE-0643599714E8}">
      <dsp:nvSpPr>
        <dsp:cNvPr id="0" name=""/>
        <dsp:cNvSpPr/>
      </dsp:nvSpPr>
      <dsp:spPr>
        <a:xfrm>
          <a:off x="2138857" y="1048637"/>
          <a:ext cx="1525263" cy="191253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Intermediate (2010)</a:t>
          </a:r>
        </a:p>
        <a:p>
          <a:pPr marL="114300" lvl="1" indent="-114300" algn="l" defTabSz="622300">
            <a:lnSpc>
              <a:spcPct val="90000"/>
            </a:lnSpc>
            <a:spcBef>
              <a:spcPct val="0"/>
            </a:spcBef>
            <a:spcAft>
              <a:spcPct val="15000"/>
            </a:spcAft>
            <a:buChar char="•"/>
          </a:pPr>
          <a:r>
            <a:rPr lang="en-US" sz="1400" kern="1200" dirty="0"/>
            <a:t>no blocking</a:t>
          </a:r>
        </a:p>
        <a:p>
          <a:pPr marL="114300" lvl="1" indent="-114300" algn="l" defTabSz="622300">
            <a:lnSpc>
              <a:spcPct val="90000"/>
            </a:lnSpc>
            <a:spcBef>
              <a:spcPct val="0"/>
            </a:spcBef>
            <a:spcAft>
              <a:spcPct val="15000"/>
            </a:spcAft>
            <a:buChar char="•"/>
          </a:pPr>
          <a:r>
            <a:rPr lang="en-US" sz="1400" kern="1200" dirty="0"/>
            <a:t>no discrimination</a:t>
          </a:r>
        </a:p>
        <a:p>
          <a:pPr marL="114300" lvl="1" indent="-114300" algn="l" defTabSz="622300">
            <a:lnSpc>
              <a:spcPct val="90000"/>
            </a:lnSpc>
            <a:spcBef>
              <a:spcPct val="0"/>
            </a:spcBef>
            <a:spcAft>
              <a:spcPct val="15000"/>
            </a:spcAft>
            <a:buChar char="•"/>
          </a:pPr>
          <a:r>
            <a:rPr lang="en-US" sz="1400" kern="1200" dirty="0"/>
            <a:t>transparency</a:t>
          </a:r>
        </a:p>
      </dsp:txBody>
      <dsp:txXfrm>
        <a:off x="2183530" y="1093310"/>
        <a:ext cx="1435917" cy="1823191"/>
      </dsp:txXfrm>
    </dsp:sp>
    <dsp:sp modelId="{DCD07978-26BA-F243-B435-7BF7D561F4F8}">
      <dsp:nvSpPr>
        <dsp:cNvPr id="0" name=""/>
        <dsp:cNvSpPr/>
      </dsp:nvSpPr>
      <dsp:spPr>
        <a:xfrm>
          <a:off x="3816647" y="1815773"/>
          <a:ext cx="323355" cy="37826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16647" y="1891426"/>
        <a:ext cx="226349" cy="226959"/>
      </dsp:txXfrm>
    </dsp:sp>
    <dsp:sp modelId="{594C447E-1A5D-734D-A968-18522582414C}">
      <dsp:nvSpPr>
        <dsp:cNvPr id="0" name=""/>
        <dsp:cNvSpPr/>
      </dsp:nvSpPr>
      <dsp:spPr>
        <a:xfrm>
          <a:off x="4274226" y="1048637"/>
          <a:ext cx="1525263" cy="19125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Advanced (2015-)</a:t>
          </a:r>
        </a:p>
        <a:p>
          <a:pPr marL="114300" lvl="1" indent="-114300" algn="l" defTabSz="622300">
            <a:lnSpc>
              <a:spcPct val="90000"/>
            </a:lnSpc>
            <a:spcBef>
              <a:spcPct val="0"/>
            </a:spcBef>
            <a:spcAft>
              <a:spcPct val="15000"/>
            </a:spcAft>
            <a:buChar char="•"/>
          </a:pPr>
          <a:r>
            <a:rPr lang="en-US" sz="1400" kern="1200" dirty="0"/>
            <a:t>privacy</a:t>
          </a:r>
        </a:p>
        <a:p>
          <a:pPr marL="114300" lvl="1" indent="-114300" algn="l" defTabSz="622300">
            <a:lnSpc>
              <a:spcPct val="90000"/>
            </a:lnSpc>
            <a:spcBef>
              <a:spcPct val="0"/>
            </a:spcBef>
            <a:spcAft>
              <a:spcPct val="15000"/>
            </a:spcAft>
            <a:buChar char="•"/>
          </a:pPr>
          <a:r>
            <a:rPr lang="en-US" sz="1400" kern="1200" dirty="0"/>
            <a:t>interconnection</a:t>
          </a:r>
        </a:p>
        <a:p>
          <a:pPr marL="114300" lvl="1" indent="-114300" algn="l" defTabSz="622300">
            <a:lnSpc>
              <a:spcPct val="90000"/>
            </a:lnSpc>
            <a:spcBef>
              <a:spcPct val="0"/>
            </a:spcBef>
            <a:spcAft>
              <a:spcPct val="15000"/>
            </a:spcAft>
            <a:buChar char="•"/>
          </a:pPr>
          <a:r>
            <a:rPr lang="en-US" sz="1400" kern="1200" dirty="0"/>
            <a:t>zero rating &amp; caps</a:t>
          </a:r>
        </a:p>
        <a:p>
          <a:pPr marL="114300" lvl="1" indent="-114300" algn="l" defTabSz="622300">
            <a:lnSpc>
              <a:spcPct val="90000"/>
            </a:lnSpc>
            <a:spcBef>
              <a:spcPct val="0"/>
            </a:spcBef>
            <a:spcAft>
              <a:spcPct val="15000"/>
            </a:spcAft>
            <a:buChar char="•"/>
          </a:pPr>
          <a:r>
            <a:rPr lang="en-US" sz="1400" kern="1200" dirty="0"/>
            <a:t>tethering</a:t>
          </a:r>
        </a:p>
      </dsp:txBody>
      <dsp:txXfrm>
        <a:off x="4318899" y="1093310"/>
        <a:ext cx="1435917" cy="1823191"/>
      </dsp:txXfrm>
    </dsp:sp>
    <dsp:sp modelId="{E6B9E94E-4256-3D43-9200-452C9A6ACE8E}">
      <dsp:nvSpPr>
        <dsp:cNvPr id="0" name=""/>
        <dsp:cNvSpPr/>
      </dsp:nvSpPr>
      <dsp:spPr>
        <a:xfrm>
          <a:off x="5952015" y="1815773"/>
          <a:ext cx="323355" cy="378265"/>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52015" y="1891426"/>
        <a:ext cx="226349" cy="226959"/>
      </dsp:txXfrm>
    </dsp:sp>
    <dsp:sp modelId="{8BE3567D-41EB-904A-ADCE-658BAFBF3531}">
      <dsp:nvSpPr>
        <dsp:cNvPr id="0" name=""/>
        <dsp:cNvSpPr/>
      </dsp:nvSpPr>
      <dsp:spPr>
        <a:xfrm>
          <a:off x="6409595" y="1048637"/>
          <a:ext cx="1525263" cy="19125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Reversal (2017?)</a:t>
          </a:r>
        </a:p>
        <a:p>
          <a:pPr marL="114300" lvl="1" indent="-114300" algn="l" defTabSz="622300">
            <a:lnSpc>
              <a:spcPct val="90000"/>
            </a:lnSpc>
            <a:spcBef>
              <a:spcPct val="0"/>
            </a:spcBef>
            <a:spcAft>
              <a:spcPct val="15000"/>
            </a:spcAft>
            <a:buChar char="•"/>
          </a:pPr>
          <a:r>
            <a:rPr lang="en-US" sz="1400" kern="1200" dirty="0"/>
            <a:t>semi-voluntary?</a:t>
          </a:r>
        </a:p>
        <a:p>
          <a:pPr marL="114300" lvl="1" indent="-114300" algn="l" defTabSz="622300">
            <a:lnSpc>
              <a:spcPct val="90000"/>
            </a:lnSpc>
            <a:spcBef>
              <a:spcPct val="0"/>
            </a:spcBef>
            <a:spcAft>
              <a:spcPct val="15000"/>
            </a:spcAft>
            <a:buChar char="•"/>
          </a:pPr>
          <a:r>
            <a:rPr lang="en-US" sz="1400" kern="1200" dirty="0"/>
            <a:t>anti-trust?</a:t>
          </a:r>
        </a:p>
      </dsp:txBody>
      <dsp:txXfrm>
        <a:off x="6454268" y="1093310"/>
        <a:ext cx="1435917" cy="1823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4198711" y="-644262"/>
          <a:ext cx="5002843" cy="5002843"/>
        </a:xfrm>
        <a:prstGeom prst="blockArc">
          <a:avLst>
            <a:gd name="adj1" fmla="val 18900000"/>
            <a:gd name="adj2" fmla="val 2700000"/>
            <a:gd name="adj3" fmla="val 432"/>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517141" y="223382"/>
          <a:ext cx="7690504" cy="10389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8964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000000"/>
              </a:solidFill>
            </a:rPr>
            <a:t>Transparency. </a:t>
          </a:r>
          <a:r>
            <a:rPr lang="en-US" sz="2000" kern="1200" dirty="0">
              <a:solidFill>
                <a:srgbClr val="000000"/>
              </a:solidFill>
            </a:rPr>
            <a:t>Fixed and mobile broadband providers must disclose the network management practices, performance characteristics, and terms and conditions of their broadband services;</a:t>
          </a:r>
        </a:p>
      </dsp:txBody>
      <dsp:txXfrm>
        <a:off x="517141" y="223382"/>
        <a:ext cx="7690504" cy="1038961"/>
      </dsp:txXfrm>
    </dsp:sp>
    <dsp:sp modelId="{69AB5291-8A4F-6B43-95FB-AD91C757C757}">
      <dsp:nvSpPr>
        <dsp:cNvPr id="0" name=""/>
        <dsp:cNvSpPr/>
      </dsp:nvSpPr>
      <dsp:spPr>
        <a:xfrm>
          <a:off x="52851" y="278573"/>
          <a:ext cx="928579" cy="928579"/>
        </a:xfrm>
        <a:prstGeom prst="ellipse">
          <a:avLst/>
        </a:prstGeom>
        <a:solidFill>
          <a:srgbClr val="008000"/>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787172" y="1319177"/>
          <a:ext cx="7420473" cy="10759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8964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accent1">
                  <a:lumMod val="75000"/>
                </a:schemeClr>
              </a:solidFill>
            </a:rPr>
            <a:t>No blocking. </a:t>
          </a:r>
          <a:r>
            <a:rPr lang="en-US" sz="1800" kern="1200" dirty="0">
              <a:solidFill>
                <a:schemeClr val="accent1">
                  <a:lumMod val="75000"/>
                </a:schemeClr>
              </a:solidFill>
            </a:rPr>
            <a:t>Fixed broadband providers may not block lawful content, applications, services, or non-harmful devices; mobile broadband providers may not block lawful websites, or block applications that compete with their voice or video telephony services</a:t>
          </a:r>
        </a:p>
      </dsp:txBody>
      <dsp:txXfrm>
        <a:off x="787172" y="1319177"/>
        <a:ext cx="7420473" cy="1075963"/>
      </dsp:txXfrm>
    </dsp:sp>
    <dsp:sp modelId="{1A3711A9-989F-7745-A4E5-6BD644824D8F}">
      <dsp:nvSpPr>
        <dsp:cNvPr id="0" name=""/>
        <dsp:cNvSpPr/>
      </dsp:nvSpPr>
      <dsp:spPr>
        <a:xfrm>
          <a:off x="322882" y="1392869"/>
          <a:ext cx="928579" cy="928579"/>
        </a:xfrm>
        <a:prstGeom prst="ellipse">
          <a:avLst/>
        </a:prstGeom>
        <a:solidFill>
          <a:srgbClr val="FF0000"/>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517141" y="2600022"/>
          <a:ext cx="7690504" cy="7428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8964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accent1">
                  <a:lumMod val="75000"/>
                </a:schemeClr>
              </a:solidFill>
            </a:rPr>
            <a:t>No unreasonable discrimination. </a:t>
          </a:r>
          <a:r>
            <a:rPr lang="en-US" sz="2000" kern="1200" dirty="0">
              <a:solidFill>
                <a:schemeClr val="accent1">
                  <a:lumMod val="75000"/>
                </a:schemeClr>
              </a:solidFill>
            </a:rPr>
            <a:t>Fixed broadband providers may not unreasonably discriminate in transmitting lawful network traffic.</a:t>
          </a:r>
        </a:p>
      </dsp:txBody>
      <dsp:txXfrm>
        <a:off x="517141" y="2600022"/>
        <a:ext cx="7690504" cy="742863"/>
      </dsp:txXfrm>
    </dsp:sp>
    <dsp:sp modelId="{3DCC2DFC-68F1-514A-B15A-C75C5FBF5DEE}">
      <dsp:nvSpPr>
        <dsp:cNvPr id="0" name=""/>
        <dsp:cNvSpPr/>
      </dsp:nvSpPr>
      <dsp:spPr>
        <a:xfrm>
          <a:off x="52851" y="2507164"/>
          <a:ext cx="928579" cy="928579"/>
        </a:xfrm>
        <a:prstGeom prst="ellipse">
          <a:avLst/>
        </a:prstGeom>
        <a:solidFill>
          <a:srgbClr val="FF0000"/>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transition.fcc.gov</a:t>
            </a:r>
            <a:r>
              <a:rPr lang="en-US" dirty="0"/>
              <a:t>/</a:t>
            </a:r>
            <a:r>
              <a:rPr lang="en-US" dirty="0" err="1"/>
              <a:t>Daily_Releases</a:t>
            </a:r>
            <a:r>
              <a:rPr lang="en-US" dirty="0"/>
              <a:t>/</a:t>
            </a:r>
            <a:r>
              <a:rPr lang="en-US" dirty="0" err="1"/>
              <a:t>Daily_Business</a:t>
            </a:r>
            <a:r>
              <a:rPr lang="en-US" dirty="0"/>
              <a:t>/2017/db0111/DOC-342987A1.pdf</a:t>
            </a:r>
          </a:p>
        </p:txBody>
      </p:sp>
      <p:sp>
        <p:nvSpPr>
          <p:cNvPr id="4" name="Slide Number Placeholder 3"/>
          <p:cNvSpPr>
            <a:spLocks noGrp="1"/>
          </p:cNvSpPr>
          <p:nvPr>
            <p:ph type="sldNum" sz="quarter" idx="10"/>
          </p:nvPr>
        </p:nvSpPr>
        <p:spPr/>
        <p:txBody>
          <a:bodyPr/>
          <a:lstStyle/>
          <a:p>
            <a:fld id="{A9108BA6-15A3-2241-8D17-96AA924F185C}" type="slidenum">
              <a:rPr lang="en-US" smtClean="0"/>
              <a:t>37</a:t>
            </a:fld>
            <a:endParaRPr lang="en-US"/>
          </a:p>
        </p:txBody>
      </p:sp>
    </p:spTree>
    <p:extLst>
      <p:ext uri="{BB962C8B-B14F-4D97-AF65-F5344CB8AC3E}">
        <p14:creationId xmlns:p14="http://schemas.microsoft.com/office/powerpoint/2010/main" val="330511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https://</a:t>
            </a:r>
            <a:r>
              <a:rPr lang="en-US" dirty="0" err="1"/>
              <a:t>www.leagle.com</a:t>
            </a:r>
            <a:r>
              <a:rPr lang="en-US" dirty="0"/>
              <a:t>/decision/infco20170501305</a:t>
            </a:r>
          </a:p>
          <a:p>
            <a:pPr marL="139700" indent="0">
              <a:buNone/>
            </a:pPr>
            <a:r>
              <a:rPr lang="en-US" dirty="0"/>
              <a:t>https://</a:t>
            </a:r>
            <a:r>
              <a:rPr lang="en-US" dirty="0" err="1"/>
              <a:t>fas.org</a:t>
            </a:r>
            <a:r>
              <a:rPr lang="en-US" dirty="0"/>
              <a:t>/</a:t>
            </a:r>
            <a:r>
              <a:rPr lang="en-US" dirty="0" err="1"/>
              <a:t>sgp</a:t>
            </a:r>
            <a:r>
              <a:rPr lang="en-US" dirty="0"/>
              <a:t>/</a:t>
            </a:r>
            <a:r>
              <a:rPr lang="en-US" dirty="0" err="1"/>
              <a:t>crs</a:t>
            </a:r>
            <a:r>
              <a:rPr lang="en-US" dirty="0"/>
              <a:t>/</a:t>
            </a:r>
            <a:r>
              <a:rPr lang="en-US" dirty="0" err="1"/>
              <a:t>misc</a:t>
            </a:r>
            <a:r>
              <a:rPr lang="en-US" dirty="0"/>
              <a:t>/R45269.pdf</a:t>
            </a:r>
          </a:p>
        </p:txBody>
      </p:sp>
    </p:spTree>
    <p:extLst>
      <p:ext uri="{BB962C8B-B14F-4D97-AF65-F5344CB8AC3E}">
        <p14:creationId xmlns:p14="http://schemas.microsoft.com/office/powerpoint/2010/main" val="415250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https://</a:t>
            </a:r>
            <a:r>
              <a:rPr lang="en-US" dirty="0" err="1"/>
              <a:t>news.northeastern.edu</a:t>
            </a:r>
            <a:r>
              <a:rPr lang="en-US" dirty="0"/>
              <a:t>/2018/09/10/new-research-shows-your-internet-provider-is-in-control/</a:t>
            </a:r>
          </a:p>
        </p:txBody>
      </p:sp>
    </p:spTree>
    <p:extLst>
      <p:ext uri="{BB962C8B-B14F-4D97-AF65-F5344CB8AC3E}">
        <p14:creationId xmlns:p14="http://schemas.microsoft.com/office/powerpoint/2010/main" val="314904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https://</a:t>
            </a:r>
            <a:r>
              <a:rPr lang="en-US" dirty="0" err="1"/>
              <a:t>leginfo.legislature.ca.gov</a:t>
            </a:r>
            <a:r>
              <a:rPr lang="en-US" dirty="0"/>
              <a:t>/faces/</a:t>
            </a:r>
            <a:r>
              <a:rPr lang="en-US" dirty="0" err="1"/>
              <a:t>billTextClient.xhtml?bill_id</a:t>
            </a:r>
            <a:r>
              <a:rPr lang="en-US" dirty="0"/>
              <a:t>=201720180SB822</a:t>
            </a:r>
          </a:p>
        </p:txBody>
      </p:sp>
    </p:spTree>
    <p:extLst>
      <p:ext uri="{BB962C8B-B14F-4D97-AF65-F5344CB8AC3E}">
        <p14:creationId xmlns:p14="http://schemas.microsoft.com/office/powerpoint/2010/main" val="87642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apps.fcc.gov</a:t>
            </a:r>
            <a:r>
              <a:rPr lang="en-US" dirty="0"/>
              <a:t>/</a:t>
            </a:r>
            <a:r>
              <a:rPr lang="en-US" dirty="0" err="1"/>
              <a:t>edocs_public</a:t>
            </a:r>
            <a:r>
              <a:rPr lang="en-US" dirty="0"/>
              <a:t>/</a:t>
            </a:r>
            <a:r>
              <a:rPr lang="en-US" dirty="0" err="1"/>
              <a:t>attachmatch</a:t>
            </a:r>
            <a:r>
              <a:rPr lang="en-US" dirty="0"/>
              <a:t>/FCC-15-24A1.pdf</a:t>
            </a:r>
          </a:p>
          <a:p>
            <a:r>
              <a:rPr lang="en-US" dirty="0"/>
              <a:t>https://</a:t>
            </a:r>
            <a:r>
              <a:rPr lang="en-US" dirty="0" err="1"/>
              <a:t>apps.fcc.gov</a:t>
            </a:r>
            <a:r>
              <a:rPr lang="en-US" dirty="0"/>
              <a:t>/</a:t>
            </a:r>
            <a:r>
              <a:rPr lang="en-US" dirty="0" err="1"/>
              <a:t>edocs_public</a:t>
            </a:r>
            <a:r>
              <a:rPr lang="en-US" dirty="0"/>
              <a:t>/</a:t>
            </a:r>
            <a:r>
              <a:rPr lang="en-US" dirty="0" err="1"/>
              <a:t>attachmatch</a:t>
            </a:r>
            <a:r>
              <a:rPr lang="en-US" dirty="0"/>
              <a:t>/DOC-260435A1.pdf</a:t>
            </a:r>
          </a:p>
        </p:txBody>
      </p:sp>
      <p:sp>
        <p:nvSpPr>
          <p:cNvPr id="4" name="Slide Number Placeholder 3"/>
          <p:cNvSpPr>
            <a:spLocks noGrp="1"/>
          </p:cNvSpPr>
          <p:nvPr>
            <p:ph type="sldNum" sz="quarter" idx="10"/>
          </p:nvPr>
        </p:nvSpPr>
        <p:spPr/>
        <p:txBody>
          <a:bodyPr/>
          <a:lstStyle/>
          <a:p>
            <a:fld id="{A9108BA6-15A3-2241-8D17-96AA924F185C}" type="slidenum">
              <a:rPr lang="en-US" smtClean="0"/>
              <a:t>4</a:t>
            </a:fld>
            <a:endParaRPr lang="en-US"/>
          </a:p>
        </p:txBody>
      </p:sp>
    </p:spTree>
    <p:extLst>
      <p:ext uri="{BB962C8B-B14F-4D97-AF65-F5344CB8AC3E}">
        <p14:creationId xmlns:p14="http://schemas.microsoft.com/office/powerpoint/2010/main" val="3555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a:t>
            </a:r>
            <a:r>
              <a:rPr lang="en-US" dirty="0" err="1"/>
              <a:t>www.pewinternet.org</a:t>
            </a:r>
            <a:r>
              <a:rPr lang="en-US" dirty="0"/>
              <a:t>/2013/08/26/home-broadband-2013/</a:t>
            </a:r>
          </a:p>
          <a:p>
            <a:r>
              <a:rPr lang="en-US" dirty="0"/>
              <a:t>http://</a:t>
            </a:r>
            <a:r>
              <a:rPr lang="en-US" dirty="0" err="1"/>
              <a:t>www.pewinternet.org</a:t>
            </a:r>
            <a:r>
              <a:rPr lang="en-US" dirty="0"/>
              <a:t>/three-technology-revolutions/</a:t>
            </a:r>
          </a:p>
        </p:txBody>
      </p:sp>
      <p:sp>
        <p:nvSpPr>
          <p:cNvPr id="4" name="Slide Number Placeholder 3"/>
          <p:cNvSpPr>
            <a:spLocks noGrp="1"/>
          </p:cNvSpPr>
          <p:nvPr>
            <p:ph type="sldNum" sz="quarter" idx="10"/>
          </p:nvPr>
        </p:nvSpPr>
        <p:spPr/>
        <p:txBody>
          <a:bodyPr/>
          <a:lstStyle/>
          <a:p>
            <a:fld id="{933F7A73-B34B-2545-8E93-2CFD529B4D28}" type="slidenum">
              <a:rPr lang="en-US" smtClean="0"/>
              <a:t>5</a:t>
            </a:fld>
            <a:endParaRPr lang="en-US"/>
          </a:p>
        </p:txBody>
      </p:sp>
    </p:spTree>
    <p:extLst>
      <p:ext uri="{BB962C8B-B14F-4D97-AF65-F5344CB8AC3E}">
        <p14:creationId xmlns:p14="http://schemas.microsoft.com/office/powerpoint/2010/main" val="383315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apps.fcc.gov</a:t>
            </a:r>
            <a:r>
              <a:rPr lang="en-US" dirty="0"/>
              <a:t>/</a:t>
            </a:r>
            <a:r>
              <a:rPr lang="en-US" dirty="0" err="1"/>
              <a:t>edocs_public</a:t>
            </a:r>
            <a:r>
              <a:rPr lang="en-US" dirty="0"/>
              <a:t>/</a:t>
            </a:r>
            <a:r>
              <a:rPr lang="en-US" dirty="0" err="1"/>
              <a:t>attachmatch</a:t>
            </a:r>
            <a:r>
              <a:rPr lang="en-US" dirty="0"/>
              <a:t>/DOC-243556A1.pdf</a:t>
            </a:r>
          </a:p>
        </p:txBody>
      </p:sp>
      <p:sp>
        <p:nvSpPr>
          <p:cNvPr id="4" name="Slide Number Placeholder 3"/>
          <p:cNvSpPr>
            <a:spLocks noGrp="1"/>
          </p:cNvSpPr>
          <p:nvPr>
            <p:ph type="sldNum" sz="quarter" idx="10"/>
          </p:nvPr>
        </p:nvSpPr>
        <p:spPr/>
        <p:txBody>
          <a:bodyPr/>
          <a:lstStyle/>
          <a:p>
            <a:fld id="{A9108BA6-15A3-2241-8D17-96AA924F185C}" type="slidenum">
              <a:rPr lang="en-US" smtClean="0"/>
              <a:t>11</a:t>
            </a:fld>
            <a:endParaRPr lang="en-US"/>
          </a:p>
        </p:txBody>
      </p:sp>
    </p:spTree>
    <p:extLst>
      <p:ext uri="{BB962C8B-B14F-4D97-AF65-F5344CB8AC3E}">
        <p14:creationId xmlns:p14="http://schemas.microsoft.com/office/powerpoint/2010/main" val="295438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a:t>
            </a:r>
            <a:r>
              <a:rPr lang="en-US" dirty="0" err="1"/>
              <a:t>en.wikipedia.org</a:t>
            </a:r>
            <a:r>
              <a:rPr lang="en-US" dirty="0"/>
              <a:t>/wiki/Means,_motive,_</a:t>
            </a:r>
            <a:r>
              <a:rPr lang="en-US"/>
              <a:t>and_opportunity</a:t>
            </a:r>
          </a:p>
        </p:txBody>
      </p:sp>
      <p:sp>
        <p:nvSpPr>
          <p:cNvPr id="4" name="Slide Number Placeholder 3"/>
          <p:cNvSpPr>
            <a:spLocks noGrp="1"/>
          </p:cNvSpPr>
          <p:nvPr>
            <p:ph type="sldNum" sz="quarter" idx="10"/>
          </p:nvPr>
        </p:nvSpPr>
        <p:spPr/>
        <p:txBody>
          <a:bodyPr/>
          <a:lstStyle/>
          <a:p>
            <a:fld id="{AE1BCDD2-3C63-734A-8707-CED556459E65}" type="slidenum">
              <a:rPr lang="en-US" smtClean="0"/>
              <a:t>14</a:t>
            </a:fld>
            <a:endParaRPr lang="en-US"/>
          </a:p>
        </p:txBody>
      </p:sp>
    </p:spTree>
    <p:extLst>
      <p:ext uri="{BB962C8B-B14F-4D97-AF65-F5344CB8AC3E}">
        <p14:creationId xmlns:p14="http://schemas.microsoft.com/office/powerpoint/2010/main" val="90397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5E01B2-A4DF-E949-9ACF-FC77D3EEC206}" type="slidenum">
              <a:rPr lang="en-US" smtClean="0"/>
              <a:t>25</a:t>
            </a:fld>
            <a:endParaRPr lang="en-US"/>
          </a:p>
        </p:txBody>
      </p:sp>
    </p:spTree>
    <p:extLst>
      <p:ext uri="{BB962C8B-B14F-4D97-AF65-F5344CB8AC3E}">
        <p14:creationId xmlns:p14="http://schemas.microsoft.com/office/powerpoint/2010/main" val="380251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a:t>
            </a:r>
            <a:r>
              <a:rPr lang="en-US" dirty="0" err="1"/>
              <a:t>hraunfoss.fcc.gov</a:t>
            </a:r>
            <a:r>
              <a:rPr lang="en-US" dirty="0"/>
              <a:t>/</a:t>
            </a:r>
            <a:r>
              <a:rPr lang="en-US" dirty="0" err="1"/>
              <a:t>edocs_public</a:t>
            </a:r>
            <a:r>
              <a:rPr lang="en-US" dirty="0"/>
              <a:t>/</a:t>
            </a:r>
            <a:r>
              <a:rPr lang="en-US" dirty="0" err="1"/>
              <a:t>attachmatch</a:t>
            </a:r>
            <a:r>
              <a:rPr lang="en-US" dirty="0"/>
              <a:t>/DA-05-543A1.pdf</a:t>
            </a:r>
          </a:p>
          <a:p>
            <a:r>
              <a:rPr lang="en-US" dirty="0"/>
              <a:t>http://</a:t>
            </a:r>
            <a:r>
              <a:rPr lang="en-US" dirty="0" err="1"/>
              <a:t>www.zeropaid.com</a:t>
            </a:r>
            <a:r>
              <a:rPr lang="en-US" dirty="0"/>
              <a:t>/news/88573/</a:t>
            </a:r>
            <a:r>
              <a:rPr lang="en-US" dirty="0" err="1"/>
              <a:t>comcast</a:t>
            </a:r>
            <a:r>
              <a:rPr lang="en-US" dirty="0"/>
              <a:t>-prevails-in-</a:t>
            </a:r>
            <a:r>
              <a:rPr lang="en-US" dirty="0" err="1"/>
              <a:t>bittorrent</a:t>
            </a:r>
            <a:r>
              <a:rPr lang="en-US" dirty="0"/>
              <a:t>-throttling-case/</a:t>
            </a:r>
          </a:p>
          <a:p>
            <a:r>
              <a:rPr lang="en-US" dirty="0"/>
              <a:t>http://</a:t>
            </a:r>
            <a:r>
              <a:rPr lang="en-US" dirty="0" err="1"/>
              <a:t>www.practicallynetworked.com</a:t>
            </a:r>
            <a:r>
              <a:rPr lang="en-US" dirty="0"/>
              <a:t>/news/</a:t>
            </a:r>
            <a:r>
              <a:rPr lang="en-US" dirty="0" err="1"/>
              <a:t>comcast.htm</a:t>
            </a:r>
            <a:endParaRPr lang="en-US" dirty="0"/>
          </a:p>
          <a:p>
            <a:endParaRPr lang="en-US" dirty="0"/>
          </a:p>
          <a:p>
            <a:r>
              <a:rPr lang="en-US" dirty="0"/>
              <a:t>AT&amp;T 2002 terms for DSL - https://</a:t>
            </a:r>
            <a:r>
              <a:rPr lang="en-US" dirty="0" err="1"/>
              <a:t>www.wired.com</a:t>
            </a:r>
            <a:r>
              <a:rPr lang="en-US" dirty="0"/>
              <a:t>/story/how-the-fccs-net-neutrality-plan-breaks-with-50-years-of-history/</a:t>
            </a:r>
          </a:p>
          <a:p>
            <a:pPr fontAlgn="base"/>
            <a:r>
              <a:rPr lang="en-US" sz="1200" b="0" i="0" kern="1200" dirty="0">
                <a:solidFill>
                  <a:schemeClr val="tx1"/>
                </a:solidFill>
                <a:effectLst/>
                <a:latin typeface="+mn-lt"/>
                <a:ea typeface="+mn-ea"/>
                <a:cs typeface="+mn-cs"/>
              </a:rPr>
              <a:t>Examples of prohibited programs and equipment include, but are not limited to, mail, ftp, http, file sharing, game, newsgroup, proxy, IRC servers, multi-user interactive forums and Wi-Fi devices</a:t>
            </a:r>
          </a:p>
          <a:p>
            <a:pPr fontAlgn="base"/>
            <a:r>
              <a:rPr lang="en-US" sz="1200" b="1" i="0" kern="1200" dirty="0">
                <a:solidFill>
                  <a:schemeClr val="tx1"/>
                </a:solidFill>
                <a:effectLst/>
                <a:latin typeface="+mn-lt"/>
                <a:ea typeface="+mn-ea"/>
                <a:cs typeface="+mn-cs"/>
              </a:rPr>
              <a:t>Theft of Service.</a:t>
            </a:r>
            <a:r>
              <a:rPr lang="en-US" sz="1200" b="0" i="0" kern="1200" dirty="0">
                <a:solidFill>
                  <a:schemeClr val="tx1"/>
                </a:solidFill>
                <a:effectLst/>
                <a:latin typeface="+mn-lt"/>
                <a:ea typeface="+mn-ea"/>
                <a:cs typeface="+mn-cs"/>
              </a:rPr>
              <a:t> Customer shall not connect the Service or any AT&amp;T Broadband Equipment to more computers, either on or outside of the Premises, than are reflected in Customer’s account with AT&amp;T Broadband. Customer acknowledges that any unauthorized receipt of the Service constitutes theft of service, which is a violation of federal law and can result in both civil and criminal penalties.</a:t>
            </a:r>
          </a:p>
          <a:p>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28</a:t>
            </a:fld>
            <a:endParaRPr lang="en-US"/>
          </a:p>
        </p:txBody>
      </p:sp>
    </p:spTree>
    <p:extLst>
      <p:ext uri="{BB962C8B-B14F-4D97-AF65-F5344CB8AC3E}">
        <p14:creationId xmlns:p14="http://schemas.microsoft.com/office/powerpoint/2010/main" val="335504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C2E1B-9BD3-4D38-868C-8030D144CD94}" type="slidenum">
              <a:rPr lang="en-US" smtClean="0"/>
              <a:t>30</a:t>
            </a:fld>
            <a:endParaRPr lang="en-US"/>
          </a:p>
        </p:txBody>
      </p:sp>
    </p:spTree>
    <p:extLst>
      <p:ext uri="{BB962C8B-B14F-4D97-AF65-F5344CB8AC3E}">
        <p14:creationId xmlns:p14="http://schemas.microsoft.com/office/powerpoint/2010/main" val="244039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C2E1B-9BD3-4D38-868C-8030D144CD94}" type="slidenum">
              <a:rPr lang="en-US" smtClean="0"/>
              <a:t>31</a:t>
            </a:fld>
            <a:endParaRPr lang="en-US"/>
          </a:p>
        </p:txBody>
      </p:sp>
    </p:spTree>
    <p:extLst>
      <p:ext uri="{BB962C8B-B14F-4D97-AF65-F5344CB8AC3E}">
        <p14:creationId xmlns:p14="http://schemas.microsoft.com/office/powerpoint/2010/main" val="163995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083E-B8CC-2749-A52D-902512385349}"/>
              </a:ext>
            </a:extLst>
          </p:cNvPr>
          <p:cNvSpPr>
            <a:spLocks noGrp="1"/>
          </p:cNvSpPr>
          <p:nvPr>
            <p:ph type="ctrTitle"/>
          </p:nvPr>
        </p:nvSpPr>
        <p:spPr>
          <a:xfrm>
            <a:off x="1" y="0"/>
            <a:ext cx="9143999" cy="263247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ctr">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5517D1D-09D4-9A47-8506-7A59BBC8C4D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B15B3230-EF28-C34B-B6E6-FE3CA9875B2D}"/>
              </a:ext>
            </a:extLst>
          </p:cNvPr>
          <p:cNvSpPr>
            <a:spLocks noGrp="1"/>
          </p:cNvSpPr>
          <p:nvPr>
            <p:ph type="dt" sz="half" idx="10"/>
          </p:nvPr>
        </p:nvSpPr>
        <p:spPr/>
        <p:txBody>
          <a:bodyPr/>
          <a:lstStyle/>
          <a:p>
            <a:fld id="{4C7D9078-6110-D842-B384-EC91A620E90B}" type="datetime1">
              <a:rPr lang="en-US" smtClean="0"/>
              <a:t>10/14/18</a:t>
            </a:fld>
            <a:endParaRPr lang="en-US"/>
          </a:p>
        </p:txBody>
      </p:sp>
      <p:sp>
        <p:nvSpPr>
          <p:cNvPr id="5" name="Footer Placeholder 4">
            <a:extLst>
              <a:ext uri="{FF2B5EF4-FFF2-40B4-BE49-F238E27FC236}">
                <a16:creationId xmlns:a16="http://schemas.microsoft.com/office/drawing/2014/main" id="{D293A360-7162-9349-8704-A6065083D6D5}"/>
              </a:ext>
            </a:extLst>
          </p:cNvPr>
          <p:cNvSpPr>
            <a:spLocks noGrp="1"/>
          </p:cNvSpPr>
          <p:nvPr>
            <p:ph type="ftr" sz="quarter" idx="11"/>
          </p:nvPr>
        </p:nvSpPr>
        <p:spPr/>
        <p:txBody>
          <a:bodyPr/>
          <a:lstStyle/>
          <a:p>
            <a:r>
              <a:rPr lang="en-US" dirty="0"/>
              <a:t>IIT RTC 2018</a:t>
            </a:r>
          </a:p>
        </p:txBody>
      </p:sp>
      <p:sp>
        <p:nvSpPr>
          <p:cNvPr id="6" name="Slide Number Placeholder 5">
            <a:extLst>
              <a:ext uri="{FF2B5EF4-FFF2-40B4-BE49-F238E27FC236}">
                <a16:creationId xmlns:a16="http://schemas.microsoft.com/office/drawing/2014/main" id="{361E6096-67E1-564D-A91F-371B2F06FB8A}"/>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6231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FBD-6F03-9E4C-B270-E983B8BA183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79F0B-936A-A844-8684-B441E90718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E0DC3-095B-D544-812E-0CD5F321DEA3}"/>
              </a:ext>
            </a:extLst>
          </p:cNvPr>
          <p:cNvSpPr>
            <a:spLocks noGrp="1"/>
          </p:cNvSpPr>
          <p:nvPr>
            <p:ph type="dt" sz="half" idx="10"/>
          </p:nvPr>
        </p:nvSpPr>
        <p:spPr/>
        <p:txBody>
          <a:bodyPr/>
          <a:lstStyle/>
          <a:p>
            <a:fld id="{60A90C65-C529-D24E-81B6-1A7CD3A9BDDE}" type="datetime1">
              <a:rPr lang="en-US" smtClean="0"/>
              <a:t>10/14/18</a:t>
            </a:fld>
            <a:endParaRPr lang="en-US"/>
          </a:p>
        </p:txBody>
      </p:sp>
      <p:sp>
        <p:nvSpPr>
          <p:cNvPr id="5" name="Footer Placeholder 4">
            <a:extLst>
              <a:ext uri="{FF2B5EF4-FFF2-40B4-BE49-F238E27FC236}">
                <a16:creationId xmlns:a16="http://schemas.microsoft.com/office/drawing/2014/main" id="{D57FF353-8F11-6140-B0FB-92A991F92633}"/>
              </a:ext>
            </a:extLst>
          </p:cNvPr>
          <p:cNvSpPr>
            <a:spLocks noGrp="1"/>
          </p:cNvSpPr>
          <p:nvPr>
            <p:ph type="ftr" sz="quarter" idx="11"/>
          </p:nvPr>
        </p:nvSpPr>
        <p:spPr/>
        <p:txBody>
          <a:bodyPr/>
          <a:lstStyle/>
          <a:p>
            <a:r>
              <a:rPr lang="en-US"/>
              <a:t>ITEP OI 2017</a:t>
            </a:r>
          </a:p>
        </p:txBody>
      </p:sp>
      <p:sp>
        <p:nvSpPr>
          <p:cNvPr id="6" name="Slide Number Placeholder 5">
            <a:extLst>
              <a:ext uri="{FF2B5EF4-FFF2-40B4-BE49-F238E27FC236}">
                <a16:creationId xmlns:a16="http://schemas.microsoft.com/office/drawing/2014/main" id="{7BD3D35B-E731-D345-A609-832E3DA2858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629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13420-4624-F34C-8553-D5249B8EE353}"/>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6A008-7844-3243-A372-8DDD29D964B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F4CC8-F383-B545-980A-19DDC2206E67}"/>
              </a:ext>
            </a:extLst>
          </p:cNvPr>
          <p:cNvSpPr>
            <a:spLocks noGrp="1"/>
          </p:cNvSpPr>
          <p:nvPr>
            <p:ph type="dt" sz="half" idx="10"/>
          </p:nvPr>
        </p:nvSpPr>
        <p:spPr/>
        <p:txBody>
          <a:bodyPr/>
          <a:lstStyle/>
          <a:p>
            <a:fld id="{6402CB26-FDDF-EE46-A609-5503B9C14845}" type="datetime1">
              <a:rPr lang="en-US" smtClean="0"/>
              <a:t>10/14/18</a:t>
            </a:fld>
            <a:endParaRPr lang="en-US"/>
          </a:p>
        </p:txBody>
      </p:sp>
      <p:sp>
        <p:nvSpPr>
          <p:cNvPr id="5" name="Footer Placeholder 4">
            <a:extLst>
              <a:ext uri="{FF2B5EF4-FFF2-40B4-BE49-F238E27FC236}">
                <a16:creationId xmlns:a16="http://schemas.microsoft.com/office/drawing/2014/main" id="{EF709622-CE28-364B-A859-4B0EF8E99604}"/>
              </a:ext>
            </a:extLst>
          </p:cNvPr>
          <p:cNvSpPr>
            <a:spLocks noGrp="1"/>
          </p:cNvSpPr>
          <p:nvPr>
            <p:ph type="ftr" sz="quarter" idx="11"/>
          </p:nvPr>
        </p:nvSpPr>
        <p:spPr/>
        <p:txBody>
          <a:bodyPr/>
          <a:lstStyle/>
          <a:p>
            <a:r>
              <a:rPr lang="en-US"/>
              <a:t>ITEP OI 2017</a:t>
            </a:r>
          </a:p>
        </p:txBody>
      </p:sp>
      <p:sp>
        <p:nvSpPr>
          <p:cNvPr id="6" name="Slide Number Placeholder 5">
            <a:extLst>
              <a:ext uri="{FF2B5EF4-FFF2-40B4-BE49-F238E27FC236}">
                <a16:creationId xmlns:a16="http://schemas.microsoft.com/office/drawing/2014/main" id="{1A7E8F24-2FBC-D04E-BC47-972F71B7EB6A}"/>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974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42" name="Shape 42"/>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43" name="Shape 43"/>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44" name="Shape 4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2322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5A5E-DAD2-F747-85C4-6027EAAFA382}"/>
              </a:ext>
            </a:extLst>
          </p:cNvPr>
          <p:cNvSpPr>
            <a:spLocks noGrp="1"/>
          </p:cNvSpPr>
          <p:nvPr>
            <p:ph type="title"/>
          </p:nvPr>
        </p:nvSpPr>
        <p:spPr>
          <a:xfrm>
            <a:off x="0" y="-18723"/>
            <a:ext cx="9144000" cy="88044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35C544-1961-A54D-9F1E-80BCC508381E}"/>
              </a:ext>
            </a:extLst>
          </p:cNvPr>
          <p:cNvSpPr>
            <a:spLocks noGrp="1"/>
          </p:cNvSpPr>
          <p:nvPr>
            <p:ph idx="1"/>
          </p:nvPr>
        </p:nvSpPr>
        <p:spPr>
          <a:xfrm>
            <a:off x="304800" y="979055"/>
            <a:ext cx="8543636" cy="3653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3D4C5-3961-0445-A5BB-19A9BDACC239}"/>
              </a:ext>
            </a:extLst>
          </p:cNvPr>
          <p:cNvSpPr>
            <a:spLocks noGrp="1"/>
          </p:cNvSpPr>
          <p:nvPr>
            <p:ph type="dt" sz="half" idx="10"/>
          </p:nvPr>
        </p:nvSpPr>
        <p:spPr>
          <a:xfrm>
            <a:off x="304800" y="4768562"/>
            <a:ext cx="2057400" cy="273844"/>
          </a:xfrm>
        </p:spPr>
        <p:txBody>
          <a:bodyPr/>
          <a:lstStyle/>
          <a:p>
            <a:fld id="{F2485AB7-6CBD-A941-921F-0D8B9CA78950}" type="datetime1">
              <a:rPr lang="en-US" smtClean="0"/>
              <a:t>10/14/18</a:t>
            </a:fld>
            <a:endParaRPr lang="en-US"/>
          </a:p>
        </p:txBody>
      </p:sp>
      <p:sp>
        <p:nvSpPr>
          <p:cNvPr id="5" name="Footer Placeholder 4">
            <a:extLst>
              <a:ext uri="{FF2B5EF4-FFF2-40B4-BE49-F238E27FC236}">
                <a16:creationId xmlns:a16="http://schemas.microsoft.com/office/drawing/2014/main" id="{870FD513-39CB-4C45-A106-E6F71355B9E7}"/>
              </a:ext>
            </a:extLst>
          </p:cNvPr>
          <p:cNvSpPr>
            <a:spLocks noGrp="1"/>
          </p:cNvSpPr>
          <p:nvPr>
            <p:ph type="ftr" sz="quarter" idx="11"/>
          </p:nvPr>
        </p:nvSpPr>
        <p:spPr/>
        <p:txBody>
          <a:bodyPr/>
          <a:lstStyle/>
          <a:p>
            <a:r>
              <a:rPr lang="en-US" dirty="0"/>
              <a:t>IIT RTC 2018</a:t>
            </a:r>
          </a:p>
        </p:txBody>
      </p:sp>
      <p:sp>
        <p:nvSpPr>
          <p:cNvPr id="6" name="Slide Number Placeholder 5">
            <a:extLst>
              <a:ext uri="{FF2B5EF4-FFF2-40B4-BE49-F238E27FC236}">
                <a16:creationId xmlns:a16="http://schemas.microsoft.com/office/drawing/2014/main" id="{DF75C96B-1ADE-0C4C-86BC-8D082CA37C93}"/>
              </a:ext>
            </a:extLst>
          </p:cNvPr>
          <p:cNvSpPr>
            <a:spLocks noGrp="1"/>
          </p:cNvSpPr>
          <p:nvPr>
            <p:ph type="sldNum" sz="quarter" idx="12"/>
          </p:nvPr>
        </p:nvSpPr>
        <p:spPr>
          <a:xfrm>
            <a:off x="6791036" y="4767263"/>
            <a:ext cx="2057400" cy="273844"/>
          </a:xfr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42179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3521-C397-1449-A048-7C5E7B25A6B7}"/>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2C6EAB4-5F84-2F41-AD4D-058EB4337D9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E8B0A0-23E4-2D49-8148-ADA1662FE30E}"/>
              </a:ext>
            </a:extLst>
          </p:cNvPr>
          <p:cNvSpPr>
            <a:spLocks noGrp="1"/>
          </p:cNvSpPr>
          <p:nvPr>
            <p:ph type="dt" sz="half" idx="10"/>
          </p:nvPr>
        </p:nvSpPr>
        <p:spPr/>
        <p:txBody>
          <a:bodyPr/>
          <a:lstStyle/>
          <a:p>
            <a:fld id="{EE6CD0E1-498E-3549-B968-E16541074EF1}" type="datetime1">
              <a:rPr lang="en-US" smtClean="0"/>
              <a:t>10/14/18</a:t>
            </a:fld>
            <a:endParaRPr lang="en-US"/>
          </a:p>
        </p:txBody>
      </p:sp>
      <p:sp>
        <p:nvSpPr>
          <p:cNvPr id="5" name="Footer Placeholder 4">
            <a:extLst>
              <a:ext uri="{FF2B5EF4-FFF2-40B4-BE49-F238E27FC236}">
                <a16:creationId xmlns:a16="http://schemas.microsoft.com/office/drawing/2014/main" id="{74641958-A645-CF4A-8152-80DBC652F89A}"/>
              </a:ext>
            </a:extLst>
          </p:cNvPr>
          <p:cNvSpPr>
            <a:spLocks noGrp="1"/>
          </p:cNvSpPr>
          <p:nvPr>
            <p:ph type="ftr" sz="quarter" idx="11"/>
          </p:nvPr>
        </p:nvSpPr>
        <p:spPr/>
        <p:txBody>
          <a:bodyPr/>
          <a:lstStyle/>
          <a:p>
            <a:r>
              <a:rPr lang="en-US"/>
              <a:t>ITEP OI 2017</a:t>
            </a:r>
          </a:p>
        </p:txBody>
      </p:sp>
      <p:sp>
        <p:nvSpPr>
          <p:cNvPr id="6" name="Slide Number Placeholder 5">
            <a:extLst>
              <a:ext uri="{FF2B5EF4-FFF2-40B4-BE49-F238E27FC236}">
                <a16:creationId xmlns:a16="http://schemas.microsoft.com/office/drawing/2014/main" id="{60E8187A-EE4D-6340-A602-2EF923049615}"/>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080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5A5FD-6F83-004D-B637-9449A43AAEEB}"/>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4255A-14F2-1049-AA34-E7214F04AB7D}"/>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3518C6-FFA2-2A4B-A02E-0B4155CC8D3C}"/>
              </a:ext>
            </a:extLst>
          </p:cNvPr>
          <p:cNvSpPr>
            <a:spLocks noGrp="1"/>
          </p:cNvSpPr>
          <p:nvPr>
            <p:ph type="dt" sz="half" idx="10"/>
          </p:nvPr>
        </p:nvSpPr>
        <p:spPr/>
        <p:txBody>
          <a:bodyPr/>
          <a:lstStyle/>
          <a:p>
            <a:fld id="{839A170B-C5C7-2C47-9FC8-5CFADBA92AFB}" type="datetime1">
              <a:rPr lang="en-US" smtClean="0"/>
              <a:t>10/14/18</a:t>
            </a:fld>
            <a:endParaRPr lang="en-US"/>
          </a:p>
        </p:txBody>
      </p:sp>
      <p:sp>
        <p:nvSpPr>
          <p:cNvPr id="6" name="Footer Placeholder 5">
            <a:extLst>
              <a:ext uri="{FF2B5EF4-FFF2-40B4-BE49-F238E27FC236}">
                <a16:creationId xmlns:a16="http://schemas.microsoft.com/office/drawing/2014/main" id="{7F4C8ABC-EED0-7540-AA91-1C854824FE96}"/>
              </a:ext>
            </a:extLst>
          </p:cNvPr>
          <p:cNvSpPr>
            <a:spLocks noGrp="1"/>
          </p:cNvSpPr>
          <p:nvPr>
            <p:ph type="ftr" sz="quarter" idx="11"/>
          </p:nvPr>
        </p:nvSpPr>
        <p:spPr/>
        <p:txBody>
          <a:bodyPr/>
          <a:lstStyle/>
          <a:p>
            <a:r>
              <a:rPr lang="en-US"/>
              <a:t>ITEP OI 2017</a:t>
            </a:r>
          </a:p>
        </p:txBody>
      </p:sp>
      <p:sp>
        <p:nvSpPr>
          <p:cNvPr id="7" name="Slide Number Placeholder 6">
            <a:extLst>
              <a:ext uri="{FF2B5EF4-FFF2-40B4-BE49-F238E27FC236}">
                <a16:creationId xmlns:a16="http://schemas.microsoft.com/office/drawing/2014/main" id="{9C37836D-E2D8-8E4F-BE42-31E4CF8013D6}"/>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1">
            <a:extLst>
              <a:ext uri="{FF2B5EF4-FFF2-40B4-BE49-F238E27FC236}">
                <a16:creationId xmlns:a16="http://schemas.microsoft.com/office/drawing/2014/main" id="{07CBD194-E5A6-7E4C-9861-19958900914B}"/>
              </a:ext>
            </a:extLst>
          </p:cNvPr>
          <p:cNvSpPr>
            <a:spLocks noGrp="1"/>
          </p:cNvSpPr>
          <p:nvPr>
            <p:ph type="title"/>
          </p:nvPr>
        </p:nvSpPr>
        <p:spPr>
          <a:xfrm>
            <a:off x="0" y="-18723"/>
            <a:ext cx="9144000" cy="88044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3728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F242-5293-5742-A4D4-8DE6A7495C3B}"/>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A3F8AAB-AAB1-8B48-AD18-E3F04CBDBF8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A30D3C9-EF98-744B-B80F-5FF307EE05A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0A71FC-83EE-9B4F-B6F3-AD7B2D0EB4A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6111C7C-BCC0-5A41-B3C2-B8D74D70E61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7BB11E-091D-1D42-96CE-7C1370776998}"/>
              </a:ext>
            </a:extLst>
          </p:cNvPr>
          <p:cNvSpPr>
            <a:spLocks noGrp="1"/>
          </p:cNvSpPr>
          <p:nvPr>
            <p:ph type="dt" sz="half" idx="10"/>
          </p:nvPr>
        </p:nvSpPr>
        <p:spPr/>
        <p:txBody>
          <a:bodyPr/>
          <a:lstStyle/>
          <a:p>
            <a:fld id="{68CF03EB-3F01-874D-9098-A3C53BA12520}" type="datetime1">
              <a:rPr lang="en-US" smtClean="0"/>
              <a:t>10/14/18</a:t>
            </a:fld>
            <a:endParaRPr lang="en-US"/>
          </a:p>
        </p:txBody>
      </p:sp>
      <p:sp>
        <p:nvSpPr>
          <p:cNvPr id="8" name="Footer Placeholder 7">
            <a:extLst>
              <a:ext uri="{FF2B5EF4-FFF2-40B4-BE49-F238E27FC236}">
                <a16:creationId xmlns:a16="http://schemas.microsoft.com/office/drawing/2014/main" id="{6EA57324-7C20-EC41-BCAC-17BC3F32B27A}"/>
              </a:ext>
            </a:extLst>
          </p:cNvPr>
          <p:cNvSpPr>
            <a:spLocks noGrp="1"/>
          </p:cNvSpPr>
          <p:nvPr>
            <p:ph type="ftr" sz="quarter" idx="11"/>
          </p:nvPr>
        </p:nvSpPr>
        <p:spPr/>
        <p:txBody>
          <a:bodyPr/>
          <a:lstStyle/>
          <a:p>
            <a:r>
              <a:rPr lang="en-US"/>
              <a:t>ITEP OI 2017</a:t>
            </a:r>
          </a:p>
        </p:txBody>
      </p:sp>
      <p:sp>
        <p:nvSpPr>
          <p:cNvPr id="9" name="Slide Number Placeholder 8">
            <a:extLst>
              <a:ext uri="{FF2B5EF4-FFF2-40B4-BE49-F238E27FC236}">
                <a16:creationId xmlns:a16="http://schemas.microsoft.com/office/drawing/2014/main" id="{94AC0C34-64AD-4C43-821B-5FA74CF4E0E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82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3B000-6B30-4046-8C9C-60C29901495A}"/>
              </a:ext>
            </a:extLst>
          </p:cNvPr>
          <p:cNvSpPr>
            <a:spLocks noGrp="1"/>
          </p:cNvSpPr>
          <p:nvPr>
            <p:ph type="dt" sz="half" idx="10"/>
          </p:nvPr>
        </p:nvSpPr>
        <p:spPr/>
        <p:txBody>
          <a:bodyPr/>
          <a:lstStyle/>
          <a:p>
            <a:fld id="{CBFC71B6-CD57-E04C-9426-FAAAF2122ACB}" type="datetime1">
              <a:rPr lang="en-US" smtClean="0"/>
              <a:t>10/14/18</a:t>
            </a:fld>
            <a:endParaRPr lang="en-US"/>
          </a:p>
        </p:txBody>
      </p:sp>
      <p:sp>
        <p:nvSpPr>
          <p:cNvPr id="4" name="Footer Placeholder 3">
            <a:extLst>
              <a:ext uri="{FF2B5EF4-FFF2-40B4-BE49-F238E27FC236}">
                <a16:creationId xmlns:a16="http://schemas.microsoft.com/office/drawing/2014/main" id="{FBEAD833-44FD-234A-B955-5DCE4DDFE8CF}"/>
              </a:ext>
            </a:extLst>
          </p:cNvPr>
          <p:cNvSpPr>
            <a:spLocks noGrp="1"/>
          </p:cNvSpPr>
          <p:nvPr>
            <p:ph type="ftr" sz="quarter" idx="11"/>
          </p:nvPr>
        </p:nvSpPr>
        <p:spPr/>
        <p:txBody>
          <a:bodyPr/>
          <a:lstStyle/>
          <a:p>
            <a:r>
              <a:rPr lang="en-US"/>
              <a:t>ITEP OI 2017</a:t>
            </a:r>
          </a:p>
        </p:txBody>
      </p:sp>
      <p:sp>
        <p:nvSpPr>
          <p:cNvPr id="5" name="Slide Number Placeholder 4">
            <a:extLst>
              <a:ext uri="{FF2B5EF4-FFF2-40B4-BE49-F238E27FC236}">
                <a16:creationId xmlns:a16="http://schemas.microsoft.com/office/drawing/2014/main" id="{05B2C10E-834D-BF4A-9640-C1FBE5C3631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6" name="Title 1">
            <a:extLst>
              <a:ext uri="{FF2B5EF4-FFF2-40B4-BE49-F238E27FC236}">
                <a16:creationId xmlns:a16="http://schemas.microsoft.com/office/drawing/2014/main" id="{98C8979C-F764-4E42-9E3E-3067CEFC8A4C}"/>
              </a:ext>
            </a:extLst>
          </p:cNvPr>
          <p:cNvSpPr>
            <a:spLocks noGrp="1"/>
          </p:cNvSpPr>
          <p:nvPr>
            <p:ph type="title"/>
          </p:nvPr>
        </p:nvSpPr>
        <p:spPr>
          <a:xfrm>
            <a:off x="1" y="6243"/>
            <a:ext cx="9144000" cy="88044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7180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7668-5120-9F40-B684-B1DB688F2CA8}"/>
              </a:ext>
            </a:extLst>
          </p:cNvPr>
          <p:cNvSpPr>
            <a:spLocks noGrp="1"/>
          </p:cNvSpPr>
          <p:nvPr>
            <p:ph type="dt" sz="half" idx="10"/>
          </p:nvPr>
        </p:nvSpPr>
        <p:spPr/>
        <p:txBody>
          <a:bodyPr/>
          <a:lstStyle/>
          <a:p>
            <a:fld id="{1FBF7A3E-CA54-1B4C-84D7-8EF3F388AD0B}" type="datetime1">
              <a:rPr lang="en-US" smtClean="0"/>
              <a:t>10/14/18</a:t>
            </a:fld>
            <a:endParaRPr lang="en-US"/>
          </a:p>
        </p:txBody>
      </p:sp>
      <p:sp>
        <p:nvSpPr>
          <p:cNvPr id="3" name="Footer Placeholder 2">
            <a:extLst>
              <a:ext uri="{FF2B5EF4-FFF2-40B4-BE49-F238E27FC236}">
                <a16:creationId xmlns:a16="http://schemas.microsoft.com/office/drawing/2014/main" id="{C7BDBB3B-1765-E14F-AA1F-E5E1D3E2D051}"/>
              </a:ext>
            </a:extLst>
          </p:cNvPr>
          <p:cNvSpPr>
            <a:spLocks noGrp="1"/>
          </p:cNvSpPr>
          <p:nvPr>
            <p:ph type="ftr" sz="quarter" idx="11"/>
          </p:nvPr>
        </p:nvSpPr>
        <p:spPr/>
        <p:txBody>
          <a:bodyPr/>
          <a:lstStyle/>
          <a:p>
            <a:r>
              <a:rPr lang="en-US"/>
              <a:t>ITEP OI 2017</a:t>
            </a:r>
          </a:p>
        </p:txBody>
      </p:sp>
      <p:sp>
        <p:nvSpPr>
          <p:cNvPr id="4" name="Slide Number Placeholder 3">
            <a:extLst>
              <a:ext uri="{FF2B5EF4-FFF2-40B4-BE49-F238E27FC236}">
                <a16:creationId xmlns:a16="http://schemas.microsoft.com/office/drawing/2014/main" id="{80333FA4-18FD-464E-8ADF-40A2F574EFE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9910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6DCE-8897-9141-A7B7-8502A7FDB3F5}"/>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00D46A-D85A-6648-9F8A-D9F53F6EFAD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A94A23-CA3E-3F4F-AC8B-E3FCD418D7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018E0EC-6BBB-C549-B506-B91635B275D5}"/>
              </a:ext>
            </a:extLst>
          </p:cNvPr>
          <p:cNvSpPr>
            <a:spLocks noGrp="1"/>
          </p:cNvSpPr>
          <p:nvPr>
            <p:ph type="dt" sz="half" idx="10"/>
          </p:nvPr>
        </p:nvSpPr>
        <p:spPr/>
        <p:txBody>
          <a:bodyPr/>
          <a:lstStyle/>
          <a:p>
            <a:fld id="{65502292-46FE-7B42-AC26-0726EDE83E32}" type="datetime1">
              <a:rPr lang="en-US" smtClean="0"/>
              <a:t>10/14/18</a:t>
            </a:fld>
            <a:endParaRPr lang="en-US"/>
          </a:p>
        </p:txBody>
      </p:sp>
      <p:sp>
        <p:nvSpPr>
          <p:cNvPr id="6" name="Footer Placeholder 5">
            <a:extLst>
              <a:ext uri="{FF2B5EF4-FFF2-40B4-BE49-F238E27FC236}">
                <a16:creationId xmlns:a16="http://schemas.microsoft.com/office/drawing/2014/main" id="{85338165-C4D4-0941-BBE0-A3AEFB7F11D6}"/>
              </a:ext>
            </a:extLst>
          </p:cNvPr>
          <p:cNvSpPr>
            <a:spLocks noGrp="1"/>
          </p:cNvSpPr>
          <p:nvPr>
            <p:ph type="ftr" sz="quarter" idx="11"/>
          </p:nvPr>
        </p:nvSpPr>
        <p:spPr/>
        <p:txBody>
          <a:bodyPr/>
          <a:lstStyle/>
          <a:p>
            <a:r>
              <a:rPr lang="en-US"/>
              <a:t>ITEP OI 2017</a:t>
            </a:r>
          </a:p>
        </p:txBody>
      </p:sp>
      <p:sp>
        <p:nvSpPr>
          <p:cNvPr id="7" name="Slide Number Placeholder 6">
            <a:extLst>
              <a:ext uri="{FF2B5EF4-FFF2-40B4-BE49-F238E27FC236}">
                <a16:creationId xmlns:a16="http://schemas.microsoft.com/office/drawing/2014/main" id="{500F2A5B-709F-1D4F-B6B6-4E37688990B1}"/>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9635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BDB0-8E13-214A-8400-6C29FB490654}"/>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8C290F-D1DE-3445-B0AF-2314FD9637C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D7F796-7AA5-6741-84D9-834664C405C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986DA95-305D-6940-BDB1-92F1EA3B3A6A}"/>
              </a:ext>
            </a:extLst>
          </p:cNvPr>
          <p:cNvSpPr>
            <a:spLocks noGrp="1"/>
          </p:cNvSpPr>
          <p:nvPr>
            <p:ph type="dt" sz="half" idx="10"/>
          </p:nvPr>
        </p:nvSpPr>
        <p:spPr/>
        <p:txBody>
          <a:bodyPr/>
          <a:lstStyle/>
          <a:p>
            <a:fld id="{214E8914-726C-7B44-841B-0620FE7B49A8}" type="datetime1">
              <a:rPr lang="en-US" smtClean="0"/>
              <a:t>10/14/18</a:t>
            </a:fld>
            <a:endParaRPr lang="en-US"/>
          </a:p>
        </p:txBody>
      </p:sp>
      <p:sp>
        <p:nvSpPr>
          <p:cNvPr id="6" name="Footer Placeholder 5">
            <a:extLst>
              <a:ext uri="{FF2B5EF4-FFF2-40B4-BE49-F238E27FC236}">
                <a16:creationId xmlns:a16="http://schemas.microsoft.com/office/drawing/2014/main" id="{AEB09EB6-BD2F-D343-AB1C-485584730078}"/>
              </a:ext>
            </a:extLst>
          </p:cNvPr>
          <p:cNvSpPr>
            <a:spLocks noGrp="1"/>
          </p:cNvSpPr>
          <p:nvPr>
            <p:ph type="ftr" sz="quarter" idx="11"/>
          </p:nvPr>
        </p:nvSpPr>
        <p:spPr/>
        <p:txBody>
          <a:bodyPr/>
          <a:lstStyle/>
          <a:p>
            <a:r>
              <a:rPr lang="en-US"/>
              <a:t>ITEP OI 2017</a:t>
            </a:r>
          </a:p>
        </p:txBody>
      </p:sp>
      <p:sp>
        <p:nvSpPr>
          <p:cNvPr id="7" name="Slide Number Placeholder 6">
            <a:extLst>
              <a:ext uri="{FF2B5EF4-FFF2-40B4-BE49-F238E27FC236}">
                <a16:creationId xmlns:a16="http://schemas.microsoft.com/office/drawing/2014/main" id="{72534A0A-2038-9347-871F-AB96A15DB68D}"/>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4954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7DC6B-830F-8347-972D-896CA68E717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5E8F5-C81D-8B4B-9CEE-375937A6AC2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0F0E87-ADF5-4D4C-8E33-D827A602F55A}" type="datetime1">
              <a:rPr lang="en-US" smtClean="0"/>
              <a:t>10/14/18</a:t>
            </a:fld>
            <a:endParaRPr lang="en-US"/>
          </a:p>
        </p:txBody>
      </p:sp>
      <p:sp>
        <p:nvSpPr>
          <p:cNvPr id="5" name="Footer Placeholder 4">
            <a:extLst>
              <a:ext uri="{FF2B5EF4-FFF2-40B4-BE49-F238E27FC236}">
                <a16:creationId xmlns:a16="http://schemas.microsoft.com/office/drawing/2014/main" id="{5143B707-388D-1C45-A92D-A1C4263BEA4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ITEP OI 2017</a:t>
            </a:r>
          </a:p>
        </p:txBody>
      </p:sp>
      <p:sp>
        <p:nvSpPr>
          <p:cNvPr id="6" name="Slide Number Placeholder 5">
            <a:extLst>
              <a:ext uri="{FF2B5EF4-FFF2-40B4-BE49-F238E27FC236}">
                <a16:creationId xmlns:a16="http://schemas.microsoft.com/office/drawing/2014/main" id="{325CA1E5-35D3-1D49-A435-E5519BC1631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35849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22.xml.rels><?xml version="1.0" encoding="UTF-8" standalone="yes"?>
<Relationships xmlns="http://schemas.openxmlformats.org/package/2006/relationships"><Relationship Id="rId8" Type="http://schemas.openxmlformats.org/officeDocument/2006/relationships/image" Target="../media/image22.tiff"/><Relationship Id="rId13" Type="http://schemas.openxmlformats.org/officeDocument/2006/relationships/image" Target="../media/image27.tiff"/><Relationship Id="rId3" Type="http://schemas.openxmlformats.org/officeDocument/2006/relationships/image" Target="../media/image17.tiff"/><Relationship Id="rId7" Type="http://schemas.openxmlformats.org/officeDocument/2006/relationships/image" Target="../media/image21.tiff"/><Relationship Id="rId12" Type="http://schemas.openxmlformats.org/officeDocument/2006/relationships/image" Target="../media/image26.tiff"/><Relationship Id="rId2" Type="http://schemas.openxmlformats.org/officeDocument/2006/relationships/image" Target="../media/image16.tiff"/><Relationship Id="rId1" Type="http://schemas.openxmlformats.org/officeDocument/2006/relationships/slideLayout" Target="../slideLayouts/slideLayout6.xml"/><Relationship Id="rId6" Type="http://schemas.openxmlformats.org/officeDocument/2006/relationships/image" Target="../media/image20.tiff"/><Relationship Id="rId11" Type="http://schemas.openxmlformats.org/officeDocument/2006/relationships/image" Target="../media/image25.tiff"/><Relationship Id="rId5" Type="http://schemas.openxmlformats.org/officeDocument/2006/relationships/image" Target="../media/image19.tiff"/><Relationship Id="rId10" Type="http://schemas.openxmlformats.org/officeDocument/2006/relationships/image" Target="../media/image24.tiff"/><Relationship Id="rId4" Type="http://schemas.openxmlformats.org/officeDocument/2006/relationships/image" Target="../media/image18.tiff"/><Relationship Id="rId9" Type="http://schemas.openxmlformats.org/officeDocument/2006/relationships/image" Target="../media/image23.tiff"/><Relationship Id="rId14" Type="http://schemas.openxmlformats.org/officeDocument/2006/relationships/image" Target="../media/image28.tif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aw.cornell.edu/definitions/uscode.php?width=840&amp;height=800&amp;iframe=true&amp;def_id=47-USC-344113503-1952898748&amp;term_occur=4&amp;term_src=title:47:chapter:5:subchapter:I:section:153" TargetMode="External"/><Relationship Id="rId7" Type="http://schemas.openxmlformats.org/officeDocument/2006/relationships/hyperlink" Target="https://www.law.cornell.edu/definitions/uscode.php?width=840&amp;height=800&amp;iframe=true&amp;def_id=47-USC-1773906204-1952898750&amp;term_occur=19&amp;term_src=title:47:chapter:5:subchapter:I:section:153" TargetMode="External"/><Relationship Id="rId2" Type="http://schemas.openxmlformats.org/officeDocument/2006/relationships/hyperlink" Target="https://www.law.cornell.edu/definitions/uscode.php?width=840&amp;height=800&amp;iframe=true&amp;def_id=47-USC-155762055-1952898747&amp;term_occur=23&amp;term_src=title:47:chapter:5:subchapter:I:section:153" TargetMode="External"/><Relationship Id="rId1" Type="http://schemas.openxmlformats.org/officeDocument/2006/relationships/slideLayout" Target="../slideLayouts/slideLayout2.xml"/><Relationship Id="rId6" Type="http://schemas.openxmlformats.org/officeDocument/2006/relationships/hyperlink" Target="https://www.law.cornell.edu/uscode/text/47/226" TargetMode="External"/><Relationship Id="rId5" Type="http://schemas.openxmlformats.org/officeDocument/2006/relationships/hyperlink" Target="https://www.law.cornell.edu/definitions/uscode.php?width=840&amp;height=800&amp;iframe=true&amp;def_id=47-USC-1773906204-1952898750&amp;term_occur=18&amp;term_src=title:47:chapter:5:subchapter:I:section:153" TargetMode="External"/><Relationship Id="rId4" Type="http://schemas.openxmlformats.org/officeDocument/2006/relationships/hyperlink" Target="https://www.law.cornell.edu/definitions/uscode.php?width=840&amp;height=800&amp;iframe=true&amp;def_id=47-USC-1773906204-1952898750&amp;term_occur=17&amp;term_src=title:47:chapter:5:subchapter:I:section:153"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47-USC-1773906204-1952898750&amp;term_occur=13&amp;term_src=title:47:chapter:5:subchapter:I:section:15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p:txBody>
          <a:bodyPr/>
          <a:lstStyle/>
          <a:p>
            <a:r>
              <a:rPr lang="en-US" dirty="0"/>
              <a:t>Network Neutrality is About Money, not Packets</a:t>
            </a:r>
            <a:br>
              <a:rPr lang="en-US" dirty="0"/>
            </a:br>
            <a:r>
              <a:rPr lang="en-US" dirty="0"/>
              <a:t>(Price discrimination, not packet discrimination)</a:t>
            </a:r>
            <a:endParaRPr lang="en-US" dirty="0">
              <a:sym typeface="Roboto"/>
            </a:endParaRPr>
          </a:p>
        </p:txBody>
      </p:sp>
      <p:sp>
        <p:nvSpPr>
          <p:cNvPr id="72" name="Shape 72"/>
          <p:cNvSpPr txBox="1">
            <a:spLocks noGrp="1"/>
          </p:cNvSpPr>
          <p:nvPr>
            <p:ph type="subTitle" idx="1"/>
          </p:nvPr>
        </p:nvSpPr>
        <p:spPr/>
        <p:txBody>
          <a:bodyPr/>
          <a:lstStyle/>
          <a:p>
            <a:pPr lvl="0"/>
            <a:r>
              <a:rPr lang="en-US">
                <a:sym typeface="Roboto"/>
              </a:rPr>
              <a:t>Henning Schulzrinne</a:t>
            </a:r>
          </a:p>
          <a:p>
            <a:pPr lvl="0"/>
            <a:r>
              <a:rPr lang="en-US">
                <a:sym typeface="Roboto"/>
              </a:rPr>
              <a:t>IIT-RTC Chicago</a:t>
            </a:r>
          </a:p>
          <a:p>
            <a:pPr lvl="0"/>
            <a:r>
              <a:rPr lang="en-US">
                <a:sym typeface="Roboto"/>
              </a:rPr>
              <a:t>October 2018</a:t>
            </a:r>
            <a:endParaRPr lang="en-US" dirty="0">
              <a:sym typeface="Roboto"/>
            </a:endParaRPr>
          </a:p>
        </p:txBody>
      </p:sp>
      <p:sp>
        <p:nvSpPr>
          <p:cNvPr id="4" name="Slide Number Placeholder 3">
            <a:extLst>
              <a:ext uri="{FF2B5EF4-FFF2-40B4-BE49-F238E27FC236}">
                <a16:creationId xmlns:a16="http://schemas.microsoft.com/office/drawing/2014/main" id="{4B4A3735-3271-394A-B2E3-EA77AE2954BE}"/>
              </a:ext>
            </a:extLst>
          </p:cNvPr>
          <p:cNvSpPr>
            <a:spLocks noGrp="1"/>
          </p:cNvSpPr>
          <p:nvPr>
            <p:ph type="sldNum" sz="quarter" idx="12"/>
          </p:nvPr>
        </p:nvSpPr>
        <p:spPr/>
        <p:txBody>
          <a:bodyPr/>
          <a:lstStyle/>
          <a:p>
            <a:pPr lvl="0"/>
            <a:fld id="{00000000-1234-1234-1234-123412341234}" type="slidenum">
              <a:rPr lang="en" smtClean="0"/>
              <a:pPr lvl="0"/>
              <a:t>1</a:t>
            </a:fld>
            <a:endParaRPr lang="en"/>
          </a:p>
        </p:txBody>
      </p:sp>
      <p:sp>
        <p:nvSpPr>
          <p:cNvPr id="2" name="TextBox 1">
            <a:extLst>
              <a:ext uri="{FF2B5EF4-FFF2-40B4-BE49-F238E27FC236}">
                <a16:creationId xmlns:a16="http://schemas.microsoft.com/office/drawing/2014/main" id="{C7237A98-35ED-514E-9B7C-BDB0002F6F1D}"/>
              </a:ext>
            </a:extLst>
          </p:cNvPr>
          <p:cNvSpPr txBox="1"/>
          <p:nvPr/>
        </p:nvSpPr>
        <p:spPr>
          <a:xfrm>
            <a:off x="1143001" y="4012406"/>
            <a:ext cx="7603835" cy="577081"/>
          </a:xfrm>
          <a:prstGeom prst="rect">
            <a:avLst/>
          </a:prstGeom>
          <a:noFill/>
        </p:spPr>
        <p:txBody>
          <a:bodyPr wrap="square" rtlCol="0">
            <a:spAutoFit/>
          </a:bodyPr>
          <a:lstStyle/>
          <a:p>
            <a:r>
              <a:rPr lang="en-US" sz="1050" dirty="0"/>
              <a:t>This material is based upon work supported by the National Science Foundation under Grant No. (CNS-1218977). Any opinions, findings, and conclusions or recommendations expressed in this material are those of the author(s) and do not necessarily reflect the views of the National Science </a:t>
            </a:r>
            <a:r>
              <a:rPr lang="en-US" sz="1050"/>
              <a:t>Foundation.</a:t>
            </a:r>
            <a:endParaRPr lang="en-US" sz="1050" dirty="0"/>
          </a:p>
        </p:txBody>
      </p:sp>
      <p:pic>
        <p:nvPicPr>
          <p:cNvPr id="3" name="Picture 2">
            <a:extLst>
              <a:ext uri="{FF2B5EF4-FFF2-40B4-BE49-F238E27FC236}">
                <a16:creationId xmlns:a16="http://schemas.microsoft.com/office/drawing/2014/main" id="{8870BD98-E7C1-0C45-8E86-560EB852291B}"/>
              </a:ext>
            </a:extLst>
          </p:cNvPr>
          <p:cNvPicPr>
            <a:picLocks noChangeAspect="1"/>
          </p:cNvPicPr>
          <p:nvPr/>
        </p:nvPicPr>
        <p:blipFill>
          <a:blip r:embed="rId3"/>
          <a:stretch>
            <a:fillRect/>
          </a:stretch>
        </p:blipFill>
        <p:spPr>
          <a:xfrm>
            <a:off x="727224" y="4092130"/>
            <a:ext cx="415776" cy="4176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normAutofit/>
          </a:bodyPr>
          <a:lstStyle/>
          <a:p>
            <a:r>
              <a:rPr lang="en-US" dirty="0"/>
              <a:t>Wu, 2003: “Internet that does not favor one application (say, the world wide web), over others (say, email)”</a:t>
            </a:r>
          </a:p>
          <a:p>
            <a:r>
              <a:rPr lang="en-US" dirty="0"/>
              <a:t>Two-sided platform view:</a:t>
            </a:r>
          </a:p>
          <a:p>
            <a:pPr lvl="1"/>
            <a:r>
              <a:rPr lang="en-US" dirty="0"/>
              <a:t>providers: ”reasonable and non-discriminatory” access</a:t>
            </a:r>
          </a:p>
          <a:p>
            <a:pPr lvl="1"/>
            <a:r>
              <a:rPr lang="en-US" dirty="0"/>
              <a:t>consumers: “all of the (legal) Internet”</a:t>
            </a:r>
          </a:p>
          <a:p>
            <a:r>
              <a:rPr lang="en-US" dirty="0"/>
              <a:t>Absolute equality of treatment (performance) unlikely</a:t>
            </a:r>
          </a:p>
          <a:p>
            <a:pPr lvl="1"/>
            <a:r>
              <a:rPr lang="en-US" dirty="0"/>
              <a:t>TCP is latency-sensitive</a:t>
            </a:r>
          </a:p>
          <a:p>
            <a:pPr lvl="1"/>
            <a:r>
              <a:rPr lang="en-US" dirty="0"/>
              <a:t>different applications react differently to impairments (packet loss, delay, reordering, </a:t>
            </a:r>
            <a:r>
              <a:rPr lang="mr-IN" dirty="0"/>
              <a:t>…</a:t>
            </a:r>
            <a:r>
              <a:rPr lang="en-US" dirty="0"/>
              <a:t>)</a:t>
            </a:r>
          </a:p>
          <a:p>
            <a:pPr lvl="1"/>
            <a:r>
              <a:rPr lang="en-US" dirty="0"/>
              <a:t>may prohibit quality differentiation by providers</a:t>
            </a:r>
          </a:p>
          <a:p>
            <a:pPr lvl="2"/>
            <a:r>
              <a:rPr lang="en-US" dirty="0">
                <a:sym typeface="Wingdings"/>
              </a:rPr>
              <a:t> </a:t>
            </a:r>
            <a:r>
              <a:rPr lang="en-US" dirty="0"/>
              <a:t>user-chosen quality</a:t>
            </a:r>
          </a:p>
          <a:p>
            <a:endParaRPr lang="en-US" dirty="0"/>
          </a:p>
          <a:p>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10</a:t>
            </a:fld>
            <a:endParaRPr lang="en-US"/>
          </a:p>
        </p:txBody>
      </p:sp>
    </p:spTree>
    <p:extLst>
      <p:ext uri="{BB962C8B-B14F-4D97-AF65-F5344CB8AC3E}">
        <p14:creationId xmlns:p14="http://schemas.microsoft.com/office/powerpoint/2010/main" val="329468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network neutrality?</a:t>
            </a:r>
          </a:p>
        </p:txBody>
      </p:sp>
      <p:sp>
        <p:nvSpPr>
          <p:cNvPr id="2" name="Content Placeholder 1"/>
          <p:cNvSpPr>
            <a:spLocks noGrp="1"/>
          </p:cNvSpPr>
          <p:nvPr>
            <p:ph idx="1"/>
          </p:nvPr>
        </p:nvSpPr>
        <p:spPr/>
        <p:txBody>
          <a:bodyPr>
            <a:normAutofit/>
          </a:bodyPr>
          <a:lstStyle/>
          <a:p>
            <a:r>
              <a:rPr lang="en-US" dirty="0"/>
              <a:t>“The principle advocates no restrictions by Internet service providers and governments on content, sites, platforms, the kinds of equipment that may be attached, and the modes of communication.” (Wikipedia)</a:t>
            </a:r>
          </a:p>
          <a:p>
            <a:r>
              <a:rPr lang="en-US" dirty="0"/>
              <a:t>2005 FCC statement (based on 2004 Powell “Internet freedoms”):</a:t>
            </a:r>
          </a:p>
          <a:p>
            <a:pPr lvl="1"/>
            <a:r>
              <a:rPr lang="en-US" dirty="0"/>
              <a:t>“access the lawful Internet content of their choice.</a:t>
            </a:r>
          </a:p>
          <a:p>
            <a:pPr lvl="1"/>
            <a:r>
              <a:rPr lang="en-US" dirty="0"/>
              <a:t>run applications and use services of their choice, subject to the needs of law enforcement.</a:t>
            </a:r>
          </a:p>
          <a:p>
            <a:pPr lvl="1"/>
            <a:r>
              <a:rPr lang="en-US" dirty="0"/>
              <a:t>connect their choice of legal devices that do not harm the network.</a:t>
            </a:r>
          </a:p>
          <a:p>
            <a:pPr lvl="1"/>
            <a:r>
              <a:rPr lang="en-US" dirty="0"/>
              <a:t>competition among network providers, application and service providers, and content providers.”</a:t>
            </a:r>
          </a:p>
          <a:p>
            <a:r>
              <a:rPr lang="en-US" dirty="0"/>
              <a:t>= </a:t>
            </a:r>
            <a:r>
              <a:rPr lang="en-US" i="1" dirty="0"/>
              <a:t>Any lawful content, any lawful application, any lawful device, any provider</a:t>
            </a:r>
          </a:p>
        </p:txBody>
      </p:sp>
      <p:sp>
        <p:nvSpPr>
          <p:cNvPr id="6" name="Slide Number Placeholder 5"/>
          <p:cNvSpPr>
            <a:spLocks noGrp="1"/>
          </p:cNvSpPr>
          <p:nvPr>
            <p:ph type="sldNum" sz="quarter" idx="12"/>
          </p:nvPr>
        </p:nvSpPr>
        <p:spPr/>
        <p:txBody>
          <a:bodyPr/>
          <a:lstStyle/>
          <a:p>
            <a:fld id="{2C0D29F8-6100-D04F-90A2-6845D49BDAB7}" type="slidenum">
              <a:rPr lang="en-US" smtClean="0"/>
              <a:t>11</a:t>
            </a:fld>
            <a:endParaRPr lang="en-US"/>
          </a:p>
        </p:txBody>
      </p:sp>
    </p:spTree>
    <p:extLst>
      <p:ext uri="{BB962C8B-B14F-4D97-AF65-F5344CB8AC3E}">
        <p14:creationId xmlns:p14="http://schemas.microsoft.com/office/powerpoint/2010/main" val="286521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transparency</a:t>
            </a:r>
          </a:p>
        </p:txBody>
      </p:sp>
      <p:sp>
        <p:nvSpPr>
          <p:cNvPr id="3" name="Content Placeholder 2"/>
          <p:cNvSpPr>
            <a:spLocks noGrp="1"/>
          </p:cNvSpPr>
          <p:nvPr>
            <p:ph idx="1"/>
          </p:nvPr>
        </p:nvSpPr>
        <p:spPr/>
        <p:txBody>
          <a:bodyPr>
            <a:normAutofit fontScale="92500" lnSpcReduction="20000"/>
          </a:bodyPr>
          <a:lstStyle/>
          <a:p>
            <a:r>
              <a:rPr lang="en-US" dirty="0"/>
              <a:t>RFC 1958: “Architectural Principles of the Internet”</a:t>
            </a:r>
          </a:p>
          <a:p>
            <a:pPr marL="297656" indent="0">
              <a:buNone/>
            </a:pPr>
            <a:r>
              <a:rPr lang="en-US" dirty="0">
                <a:solidFill>
                  <a:schemeClr val="tx2"/>
                </a:solidFill>
              </a:rPr>
              <a:t>However, in very general terms, the community believes that the goal is connectivity, the tool is the Internet Protocol, and the intelligence is end to end rather than hidden in the network.</a:t>
            </a:r>
          </a:p>
          <a:p>
            <a:r>
              <a:rPr lang="en-US" dirty="0"/>
              <a:t>RFC 2275: “Internet Transparency”</a:t>
            </a:r>
          </a:p>
          <a:p>
            <a:pPr lvl="1"/>
            <a:r>
              <a:rPr lang="en-US" dirty="0"/>
              <a:t>NATs, firewalls, ALGs, relays, proxies, split DNS</a:t>
            </a:r>
          </a:p>
          <a:p>
            <a:r>
              <a:rPr lang="en-US" dirty="0"/>
              <a:t>RFC 3724: “The Rise of the Middle and the Future of End-to-End:  Reflections on the Evolution of the Internet Architecture”</a:t>
            </a:r>
          </a:p>
          <a:p>
            <a:r>
              <a:rPr lang="en-US" dirty="0"/>
              <a:t>RFC 4924: “Reflections on Internet Transparency”</a:t>
            </a:r>
          </a:p>
          <a:p>
            <a:pPr marL="342900" lvl="1" indent="0">
              <a:buNone/>
            </a:pPr>
            <a:r>
              <a:rPr lang="en-US" dirty="0">
                <a:solidFill>
                  <a:srgbClr val="1F497D"/>
                </a:solidFill>
              </a:rPr>
              <a:t>A network that does not filter or transform the data that it carries may be said to be "transparent" or "oblivious" to the content of packets.  Networks that provide oblivious transport enable the deployment of new services without requiring changes to the core.  It is this flexibility that is perhaps both the Internet's most essential characteristic as well as one of the most important contributors to its success.</a:t>
            </a:r>
          </a:p>
        </p:txBody>
      </p:sp>
      <p:sp>
        <p:nvSpPr>
          <p:cNvPr id="5" name="Slide Number Placeholder 4"/>
          <p:cNvSpPr>
            <a:spLocks noGrp="1"/>
          </p:cNvSpPr>
          <p:nvPr>
            <p:ph type="sldNum" sz="quarter" idx="12"/>
          </p:nvPr>
        </p:nvSpPr>
        <p:spPr/>
        <p:txBody>
          <a:bodyPr/>
          <a:lstStyle/>
          <a:p>
            <a:fld id="{2C0D29F8-6100-D04F-90A2-6845D49BDAB7}" type="slidenum">
              <a:rPr lang="en-US" smtClean="0"/>
              <a:t>12</a:t>
            </a:fld>
            <a:endParaRPr lang="en-US"/>
          </a:p>
        </p:txBody>
      </p:sp>
    </p:spTree>
    <p:extLst>
      <p:ext uri="{BB962C8B-B14F-4D97-AF65-F5344CB8AC3E}">
        <p14:creationId xmlns:p14="http://schemas.microsoft.com/office/powerpoint/2010/main" val="235232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transparency and neutrality</a:t>
            </a:r>
          </a:p>
        </p:txBody>
      </p:sp>
      <p:sp>
        <p:nvSpPr>
          <p:cNvPr id="6" name="Oval 5"/>
          <p:cNvSpPr/>
          <p:nvPr/>
        </p:nvSpPr>
        <p:spPr>
          <a:xfrm>
            <a:off x="3851966" y="1741163"/>
            <a:ext cx="3984747" cy="1964390"/>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dirty="0"/>
              <a:t>neutral</a:t>
            </a:r>
          </a:p>
        </p:txBody>
      </p:sp>
      <p:sp>
        <p:nvSpPr>
          <p:cNvPr id="5" name="Oval 4"/>
          <p:cNvSpPr/>
          <p:nvPr/>
        </p:nvSpPr>
        <p:spPr>
          <a:xfrm>
            <a:off x="1724050" y="1904863"/>
            <a:ext cx="3541937" cy="1666754"/>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transparent</a:t>
            </a:r>
          </a:p>
        </p:txBody>
      </p:sp>
      <p:sp>
        <p:nvSpPr>
          <p:cNvPr id="7" name="TextBox 6"/>
          <p:cNvSpPr txBox="1"/>
          <p:nvPr/>
        </p:nvSpPr>
        <p:spPr>
          <a:xfrm>
            <a:off x="1485900" y="3641758"/>
            <a:ext cx="1317990" cy="415498"/>
          </a:xfrm>
          <a:prstGeom prst="rect">
            <a:avLst/>
          </a:prstGeom>
          <a:noFill/>
        </p:spPr>
        <p:txBody>
          <a:bodyPr wrap="none" rtlCol="0">
            <a:spAutoFit/>
          </a:bodyPr>
          <a:lstStyle/>
          <a:p>
            <a:r>
              <a:rPr lang="en-US" sz="1050" dirty="0" err="1"/>
              <a:t>QoS</a:t>
            </a:r>
            <a:r>
              <a:rPr lang="en-US" sz="1050" dirty="0"/>
              <a:t> discrimination</a:t>
            </a:r>
          </a:p>
          <a:p>
            <a:r>
              <a:rPr lang="en-US" sz="1050" dirty="0"/>
              <a:t>pay for priority</a:t>
            </a:r>
          </a:p>
        </p:txBody>
      </p:sp>
      <p:sp>
        <p:nvSpPr>
          <p:cNvPr id="8" name="TextBox 7"/>
          <p:cNvSpPr txBox="1"/>
          <p:nvPr/>
        </p:nvSpPr>
        <p:spPr>
          <a:xfrm>
            <a:off x="5884537" y="3868655"/>
            <a:ext cx="1542410" cy="253916"/>
          </a:xfrm>
          <a:prstGeom prst="rect">
            <a:avLst/>
          </a:prstGeom>
          <a:noFill/>
        </p:spPr>
        <p:txBody>
          <a:bodyPr wrap="none" rtlCol="0">
            <a:spAutoFit/>
          </a:bodyPr>
          <a:lstStyle/>
          <a:p>
            <a:r>
              <a:rPr lang="en-US" sz="1050" dirty="0"/>
              <a:t>block protocol features</a:t>
            </a:r>
          </a:p>
        </p:txBody>
      </p:sp>
      <p:sp>
        <p:nvSpPr>
          <p:cNvPr id="4" name="Slide Number Placeholder 3"/>
          <p:cNvSpPr>
            <a:spLocks noGrp="1"/>
          </p:cNvSpPr>
          <p:nvPr>
            <p:ph type="sldNum" sz="quarter" idx="12"/>
          </p:nvPr>
        </p:nvSpPr>
        <p:spPr/>
        <p:txBody>
          <a:bodyPr/>
          <a:lstStyle/>
          <a:p>
            <a:fld id="{2C0D29F8-6100-D04F-90A2-6845D49BDAB7}" type="slidenum">
              <a:rPr lang="en-US" smtClean="0"/>
              <a:t>13</a:t>
            </a:fld>
            <a:endParaRPr lang="en-US"/>
          </a:p>
        </p:txBody>
      </p:sp>
    </p:spTree>
    <p:extLst>
      <p:ext uri="{BB962C8B-B14F-4D97-AF65-F5344CB8AC3E}">
        <p14:creationId xmlns:p14="http://schemas.microsoft.com/office/powerpoint/2010/main" val="300408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Means, motive and opportunity</a:t>
            </a:r>
          </a:p>
        </p:txBody>
      </p:sp>
      <p:sp>
        <p:nvSpPr>
          <p:cNvPr id="2" name="Content Placeholder 1"/>
          <p:cNvSpPr>
            <a:spLocks noGrp="1"/>
          </p:cNvSpPr>
          <p:nvPr>
            <p:ph idx="1"/>
          </p:nvPr>
        </p:nvSpPr>
        <p:spPr/>
        <p:txBody>
          <a:bodyPr>
            <a:normAutofit lnSpcReduction="10000"/>
          </a:bodyPr>
          <a:lstStyle/>
          <a:p>
            <a:r>
              <a:rPr lang="en-US" dirty="0"/>
              <a:t>Political motivation</a:t>
            </a:r>
          </a:p>
          <a:p>
            <a:pPr lvl="1"/>
            <a:r>
              <a:rPr lang="en-US" dirty="0"/>
              <a:t>suppress undesirable opinion</a:t>
            </a:r>
          </a:p>
          <a:p>
            <a:pPr lvl="2"/>
            <a:r>
              <a:rPr lang="en-US" dirty="0"/>
              <a:t>e.g., union web site, abortion SMS</a:t>
            </a:r>
          </a:p>
          <a:p>
            <a:r>
              <a:rPr lang="en-US" dirty="0"/>
              <a:t>Economic advantage</a:t>
            </a:r>
          </a:p>
          <a:p>
            <a:pPr lvl="1"/>
            <a:r>
              <a:rPr lang="en-US" dirty="0"/>
              <a:t>prevent competition in related services</a:t>
            </a:r>
          </a:p>
          <a:p>
            <a:pPr lvl="2"/>
            <a:r>
              <a:rPr lang="en-US" dirty="0"/>
              <a:t>e.g., VoIP or over-the-top </a:t>
            </a:r>
            <a:r>
              <a:rPr lang="en-US" dirty="0" err="1"/>
              <a:t>VoD</a:t>
            </a:r>
            <a:endParaRPr lang="en-US" dirty="0"/>
          </a:p>
          <a:p>
            <a:pPr lvl="1"/>
            <a:r>
              <a:rPr lang="en-US" dirty="0"/>
              <a:t>leverage pricing power</a:t>
            </a:r>
          </a:p>
          <a:p>
            <a:pPr lvl="2"/>
            <a:r>
              <a:rPr lang="en-US" dirty="0"/>
              <a:t>OTT content provider has to offer service to everyone</a:t>
            </a:r>
          </a:p>
          <a:p>
            <a:pPr lvl="1"/>
            <a:r>
              <a:rPr lang="en-US" dirty="0"/>
              <a:t>market segmentation</a:t>
            </a:r>
          </a:p>
          <a:p>
            <a:pPr lvl="2"/>
            <a:r>
              <a:rPr lang="en-US" dirty="0"/>
              <a:t>consumer vs. business customers</a:t>
            </a:r>
          </a:p>
          <a:p>
            <a:r>
              <a:rPr lang="en-US" dirty="0"/>
              <a:t>Non-tariff barriers</a:t>
            </a:r>
          </a:p>
          <a:p>
            <a:pPr lvl="1"/>
            <a:r>
              <a:rPr lang="en-US" dirty="0"/>
              <a:t>e.g., special (undocumented) APIs</a:t>
            </a:r>
          </a:p>
          <a:p>
            <a:pPr lvl="1"/>
            <a:endParaRPr lang="en-US" dirty="0"/>
          </a:p>
        </p:txBody>
      </p:sp>
      <p:sp>
        <p:nvSpPr>
          <p:cNvPr id="6" name="Slide Number Placeholder 5"/>
          <p:cNvSpPr>
            <a:spLocks noGrp="1"/>
          </p:cNvSpPr>
          <p:nvPr>
            <p:ph type="sldNum" sz="quarter" idx="12"/>
          </p:nvPr>
        </p:nvSpPr>
        <p:spPr/>
        <p:txBody>
          <a:bodyPr/>
          <a:lstStyle/>
          <a:p>
            <a:fld id="{2C0D29F8-6100-D04F-90A2-6845D49BDAB7}" type="slidenum">
              <a:rPr lang="en-US" smtClean="0"/>
              <a:t>14</a:t>
            </a:fld>
            <a:endParaRPr lang="en-US"/>
          </a:p>
        </p:txBody>
      </p:sp>
    </p:spTree>
    <p:extLst>
      <p:ext uri="{BB962C8B-B14F-4D97-AF65-F5344CB8AC3E}">
        <p14:creationId xmlns:p14="http://schemas.microsoft.com/office/powerpoint/2010/main" val="273554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these neutrality issues?</a:t>
            </a:r>
          </a:p>
        </p:txBody>
      </p:sp>
      <p:sp>
        <p:nvSpPr>
          <p:cNvPr id="3" name="Content Placeholder 2"/>
          <p:cNvSpPr>
            <a:spLocks noGrp="1"/>
          </p:cNvSpPr>
          <p:nvPr>
            <p:ph idx="1"/>
          </p:nvPr>
        </p:nvSpPr>
        <p:spPr>
          <a:xfrm>
            <a:off x="1485901" y="1200150"/>
            <a:ext cx="4007751" cy="3657600"/>
          </a:xfrm>
        </p:spPr>
        <p:txBody>
          <a:bodyPr>
            <a:normAutofit fontScale="77500" lnSpcReduction="20000"/>
          </a:bodyPr>
          <a:lstStyle/>
          <a:p>
            <a:r>
              <a:rPr lang="en-US" dirty="0"/>
              <a:t>Redirect DNS NXDOMAIN to ISP web site</a:t>
            </a:r>
          </a:p>
          <a:p>
            <a:r>
              <a:rPr lang="en-US" dirty="0"/>
              <a:t>Content translation</a:t>
            </a:r>
          </a:p>
          <a:p>
            <a:pPr lvl="1"/>
            <a:r>
              <a:rPr lang="en-US" dirty="0"/>
              <a:t>e.g., reduce image resolution for cellular data</a:t>
            </a:r>
          </a:p>
          <a:p>
            <a:r>
              <a:rPr lang="en-US" dirty="0"/>
              <a:t>Blocking transport protocols other than UDP + TCP </a:t>
            </a:r>
          </a:p>
          <a:p>
            <a:r>
              <a:rPr lang="en-US" dirty="0"/>
              <a:t>Prohibit web servers for residential services</a:t>
            </a:r>
          </a:p>
          <a:p>
            <a:r>
              <a:rPr lang="en-US" dirty="0"/>
              <a:t>Spam filtering</a:t>
            </a:r>
          </a:p>
          <a:p>
            <a:r>
              <a:rPr lang="en-US" dirty="0"/>
              <a:t>“</a:t>
            </a:r>
            <a:r>
              <a:rPr lang="en-US" dirty="0" err="1"/>
              <a:t>KosherNet</a:t>
            </a:r>
            <a:r>
              <a:rPr lang="en-US" dirty="0"/>
              <a:t>”</a:t>
            </a:r>
          </a:p>
          <a:p>
            <a:r>
              <a:rPr lang="en-US" dirty="0"/>
              <a:t>Reset DSCP (</a:t>
            </a:r>
            <a:r>
              <a:rPr lang="en-US" dirty="0" err="1"/>
              <a:t>ToS</a:t>
            </a:r>
            <a:r>
              <a:rPr lang="en-US" dirty="0"/>
              <a:t> bits)</a:t>
            </a:r>
          </a:p>
          <a:p>
            <a:r>
              <a:rPr lang="en-US" dirty="0"/>
              <a:t>Not supporting IPv6</a:t>
            </a:r>
          </a:p>
          <a:p>
            <a:r>
              <a:rPr lang="en-US" dirty="0"/>
              <a:t>3GPP: only make non-BE available to carrier</a:t>
            </a:r>
          </a:p>
          <a:p>
            <a:r>
              <a:rPr lang="en-US" dirty="0"/>
              <a:t>“Metered” broadband (“usage-based pricing”)</a:t>
            </a:r>
          </a:p>
          <a:p>
            <a:r>
              <a:rPr lang="en-US" dirty="0"/>
              <a:t>Zero-rating of content</a:t>
            </a:r>
          </a:p>
          <a:p>
            <a:endParaRPr lang="en-US" dirty="0"/>
          </a:p>
        </p:txBody>
      </p:sp>
      <p:pic>
        <p:nvPicPr>
          <p:cNvPr id="4" name="Picture 3" descr="kosherne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2569606"/>
            <a:ext cx="2628900" cy="1266825"/>
          </a:xfrm>
          <a:prstGeom prst="rect">
            <a:avLst/>
          </a:prstGeom>
        </p:spPr>
      </p:pic>
      <p:sp>
        <p:nvSpPr>
          <p:cNvPr id="6" name="Slide Number Placeholder 5"/>
          <p:cNvSpPr>
            <a:spLocks noGrp="1"/>
          </p:cNvSpPr>
          <p:nvPr>
            <p:ph type="sldNum" sz="quarter" idx="12"/>
          </p:nvPr>
        </p:nvSpPr>
        <p:spPr/>
        <p:txBody>
          <a:bodyPr/>
          <a:lstStyle/>
          <a:p>
            <a:fld id="{2C0D29F8-6100-D04F-90A2-6845D49BDAB7}" type="slidenum">
              <a:rPr lang="en-US" smtClean="0"/>
              <a:t>15</a:t>
            </a:fld>
            <a:endParaRPr lang="en-US"/>
          </a:p>
        </p:txBody>
      </p:sp>
    </p:spTree>
    <p:extLst>
      <p:ext uri="{BB962C8B-B14F-4D97-AF65-F5344CB8AC3E}">
        <p14:creationId xmlns:p14="http://schemas.microsoft.com/office/powerpoint/2010/main" val="81741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Optus (Australia) example</a:t>
            </a:r>
          </a:p>
        </p:txBody>
      </p:sp>
      <p:pic>
        <p:nvPicPr>
          <p:cNvPr id="6" name="Picture 5" descr="optu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682" y="1142439"/>
            <a:ext cx="5144463" cy="3687158"/>
          </a:xfrm>
          <a:prstGeom prst="rect">
            <a:avLst/>
          </a:prstGeom>
        </p:spPr>
      </p:pic>
      <p:sp>
        <p:nvSpPr>
          <p:cNvPr id="5" name="Slide Number Placeholder 4"/>
          <p:cNvSpPr>
            <a:spLocks noGrp="1"/>
          </p:cNvSpPr>
          <p:nvPr>
            <p:ph type="sldNum" sz="quarter" idx="12"/>
          </p:nvPr>
        </p:nvSpPr>
        <p:spPr/>
        <p:txBody>
          <a:bodyPr/>
          <a:lstStyle/>
          <a:p>
            <a:fld id="{2C0D29F8-6100-D04F-90A2-6845D49BDAB7}" type="slidenum">
              <a:rPr lang="en-US" smtClean="0"/>
              <a:t>16</a:t>
            </a:fld>
            <a:endParaRPr lang="en-US"/>
          </a:p>
        </p:txBody>
      </p:sp>
    </p:spTree>
    <p:extLst>
      <p:ext uri="{BB962C8B-B14F-4D97-AF65-F5344CB8AC3E}">
        <p14:creationId xmlns:p14="http://schemas.microsoft.com/office/powerpoint/2010/main" val="323959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820886" y="2721340"/>
            <a:ext cx="3180114" cy="173840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050"/>
          </a:p>
        </p:txBody>
      </p:sp>
      <p:sp>
        <p:nvSpPr>
          <p:cNvPr id="21" name="Rounded Rectangle 20"/>
          <p:cNvSpPr/>
          <p:nvPr/>
        </p:nvSpPr>
        <p:spPr>
          <a:xfrm>
            <a:off x="4820886" y="721642"/>
            <a:ext cx="3180114" cy="17128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 name="Slide Number Placeholder 8"/>
          <p:cNvSpPr>
            <a:spLocks noGrp="1"/>
          </p:cNvSpPr>
          <p:nvPr>
            <p:ph type="sldNum" sz="quarter" idx="12"/>
          </p:nvPr>
        </p:nvSpPr>
        <p:spPr/>
        <p:txBody>
          <a:bodyPr/>
          <a:lstStyle/>
          <a:p>
            <a:fld id="{2C0D29F8-6100-D04F-90A2-6845D49BDAB7}" type="slidenum">
              <a:rPr lang="en-US" smtClean="0"/>
              <a:pPr/>
              <a:t>17</a:t>
            </a:fld>
            <a:endParaRPr lang="en-US"/>
          </a:p>
        </p:txBody>
      </p:sp>
      <p:sp>
        <p:nvSpPr>
          <p:cNvPr id="2" name="Title 1"/>
          <p:cNvSpPr>
            <a:spLocks noGrp="1"/>
          </p:cNvSpPr>
          <p:nvPr>
            <p:ph type="title"/>
          </p:nvPr>
        </p:nvSpPr>
        <p:spPr/>
        <p:txBody>
          <a:bodyPr/>
          <a:lstStyle/>
          <a:p>
            <a:r>
              <a:rPr lang="en-US"/>
              <a:t>Two markets</a:t>
            </a:r>
            <a:endParaRPr lang="en-US" dirty="0"/>
          </a:p>
        </p:txBody>
      </p:sp>
      <p:sp>
        <p:nvSpPr>
          <p:cNvPr id="4" name="Cloud 3"/>
          <p:cNvSpPr/>
          <p:nvPr/>
        </p:nvSpPr>
        <p:spPr>
          <a:xfrm>
            <a:off x="1143001" y="1238019"/>
            <a:ext cx="2027339" cy="87238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transit network</a:t>
            </a:r>
          </a:p>
        </p:txBody>
      </p:sp>
      <p:pic>
        <p:nvPicPr>
          <p:cNvPr id="5" name="Picture 60" descr="inventory"/>
          <p:cNvPicPr>
            <a:picLocks noChangeAspect="1" noChangeArrowheads="1"/>
          </p:cNvPicPr>
          <p:nvPr/>
        </p:nvPicPr>
        <p:blipFill>
          <a:blip r:embed="rId2"/>
          <a:srcRect/>
          <a:stretch>
            <a:fillRect/>
          </a:stretch>
        </p:blipFill>
        <p:spPr bwMode="auto">
          <a:xfrm>
            <a:off x="2391494" y="2434480"/>
            <a:ext cx="855046" cy="670515"/>
          </a:xfrm>
          <a:prstGeom prst="rect">
            <a:avLst/>
          </a:prstGeom>
          <a:noFill/>
        </p:spPr>
      </p:pic>
      <p:sp>
        <p:nvSpPr>
          <p:cNvPr id="6" name="TextBox 5"/>
          <p:cNvSpPr txBox="1"/>
          <p:nvPr/>
        </p:nvSpPr>
        <p:spPr>
          <a:xfrm>
            <a:off x="2503595" y="2585621"/>
            <a:ext cx="627096" cy="415498"/>
          </a:xfrm>
          <a:prstGeom prst="rect">
            <a:avLst/>
          </a:prstGeom>
          <a:noFill/>
        </p:spPr>
        <p:txBody>
          <a:bodyPr wrap="none" rtlCol="0">
            <a:spAutoFit/>
          </a:bodyPr>
          <a:lstStyle/>
          <a:p>
            <a:pPr algn="ctr"/>
            <a:r>
              <a:rPr lang="en-US" sz="1050" dirty="0"/>
              <a:t>CDN</a:t>
            </a:r>
          </a:p>
          <a:p>
            <a:pPr algn="ctr"/>
            <a:r>
              <a:rPr lang="en-US" sz="1050" dirty="0"/>
              <a:t>content</a:t>
            </a:r>
          </a:p>
        </p:txBody>
      </p:sp>
      <p:sp>
        <p:nvSpPr>
          <p:cNvPr id="8" name="Or 7"/>
          <p:cNvSpPr/>
          <p:nvPr/>
        </p:nvSpPr>
        <p:spPr>
          <a:xfrm>
            <a:off x="3947719" y="1799398"/>
            <a:ext cx="873167" cy="831779"/>
          </a:xfrm>
          <a:prstGeom prst="flowChar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50"/>
          </a:p>
        </p:txBody>
      </p:sp>
      <p:pic>
        <p:nvPicPr>
          <p:cNvPr id="10" name="Picture 57" descr="Set-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499" y="1438313"/>
            <a:ext cx="902494" cy="388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228" y="1427427"/>
            <a:ext cx="490538" cy="483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reeform 27"/>
          <p:cNvSpPr>
            <a:spLocks/>
          </p:cNvSpPr>
          <p:nvPr/>
        </p:nvSpPr>
        <p:spPr bwMode="auto">
          <a:xfrm>
            <a:off x="6172711" y="1146255"/>
            <a:ext cx="1519577" cy="99880"/>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sz="1050"/>
          </a:p>
        </p:txBody>
      </p:sp>
      <p:sp>
        <p:nvSpPr>
          <p:cNvPr id="7" name="TextBox 6"/>
          <p:cNvSpPr txBox="1"/>
          <p:nvPr/>
        </p:nvSpPr>
        <p:spPr>
          <a:xfrm>
            <a:off x="6391680" y="869256"/>
            <a:ext cx="920445" cy="253916"/>
          </a:xfrm>
          <a:prstGeom prst="rect">
            <a:avLst/>
          </a:prstGeom>
          <a:noFill/>
        </p:spPr>
        <p:txBody>
          <a:bodyPr wrap="none" rtlCol="0">
            <a:spAutoFit/>
          </a:bodyPr>
          <a:lstStyle/>
          <a:p>
            <a:r>
              <a:rPr lang="en-US" sz="1050" dirty="0"/>
              <a:t>shared coax</a:t>
            </a:r>
          </a:p>
        </p:txBody>
      </p:sp>
      <p:sp>
        <p:nvSpPr>
          <p:cNvPr id="15" name="TextBox 14"/>
          <p:cNvSpPr txBox="1"/>
          <p:nvPr/>
        </p:nvSpPr>
        <p:spPr>
          <a:xfrm>
            <a:off x="6438199" y="1938035"/>
            <a:ext cx="402674" cy="25391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050" dirty="0"/>
              <a:t>HFC</a:t>
            </a:r>
          </a:p>
        </p:txBody>
      </p:sp>
      <p:pic>
        <p:nvPicPr>
          <p:cNvPr id="17" name="Picture 17" descr="DVVDM_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218816" y="1292815"/>
            <a:ext cx="1369219" cy="538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5" descr="DVVDM_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730" y="4221405"/>
            <a:ext cx="2414588" cy="54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03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9921" y="3831431"/>
            <a:ext cx="57507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7" descr="DVVDM_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80245" y="3243320"/>
            <a:ext cx="1369219" cy="538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4" name="Elbow Connector 23"/>
          <p:cNvCxnSpPr>
            <a:stCxn id="5" idx="3"/>
            <a:endCxn id="8" idx="3"/>
          </p:cNvCxnSpPr>
          <p:nvPr/>
        </p:nvCxnSpPr>
        <p:spPr>
          <a:xfrm flipV="1">
            <a:off x="3246540" y="2509366"/>
            <a:ext cx="829052" cy="260372"/>
          </a:xfrm>
          <a:prstGeom prst="bentConnector2">
            <a:avLst/>
          </a:prstGeom>
          <a:ln w="38100"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endCxn id="8" idx="1"/>
          </p:cNvCxnSpPr>
          <p:nvPr/>
        </p:nvCxnSpPr>
        <p:spPr>
          <a:xfrm>
            <a:off x="3098622" y="1674208"/>
            <a:ext cx="976970" cy="247001"/>
          </a:xfrm>
          <a:prstGeom prst="bentConnector2">
            <a:avLst/>
          </a:prstGeom>
          <a:ln w="57150"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438199" y="3392855"/>
            <a:ext cx="461986" cy="25391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050" dirty="0"/>
              <a:t>FTTH</a:t>
            </a:r>
          </a:p>
        </p:txBody>
      </p:sp>
      <p:sp>
        <p:nvSpPr>
          <p:cNvPr id="29" name="TextBox 28"/>
          <p:cNvSpPr txBox="1"/>
          <p:nvPr/>
        </p:nvSpPr>
        <p:spPr>
          <a:xfrm>
            <a:off x="4133312" y="2018827"/>
            <a:ext cx="619080" cy="415498"/>
          </a:xfrm>
          <a:prstGeom prst="rect">
            <a:avLst/>
          </a:prstGeom>
          <a:solidFill>
            <a:schemeClr val="bg1">
              <a:lumMod val="95000"/>
              <a:alpha val="48000"/>
            </a:schemeClr>
          </a:solidFill>
        </p:spPr>
        <p:txBody>
          <a:bodyPr wrap="none" rtlCol="0">
            <a:spAutoFit/>
          </a:bodyPr>
          <a:lstStyle/>
          <a:p>
            <a:r>
              <a:rPr lang="en-US" sz="2100" dirty="0">
                <a:solidFill>
                  <a:schemeClr val="bg1">
                    <a:lumMod val="85000"/>
                  </a:schemeClr>
                </a:solidFill>
              </a:rPr>
              <a:t>IXP</a:t>
            </a:r>
            <a:endParaRPr lang="en-US" sz="1050" dirty="0">
              <a:solidFill>
                <a:schemeClr val="bg1">
                  <a:lumMod val="85000"/>
                </a:schemeClr>
              </a:solidFill>
            </a:endParaRPr>
          </a:p>
        </p:txBody>
      </p:sp>
      <p:sp>
        <p:nvSpPr>
          <p:cNvPr id="30" name="TextBox 29"/>
          <p:cNvSpPr txBox="1"/>
          <p:nvPr/>
        </p:nvSpPr>
        <p:spPr>
          <a:xfrm>
            <a:off x="2391494" y="4705103"/>
            <a:ext cx="901209" cy="25391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dirty="0"/>
              <a:t>edge-to-BIAS</a:t>
            </a:r>
          </a:p>
        </p:txBody>
      </p:sp>
      <p:sp>
        <p:nvSpPr>
          <p:cNvPr id="31" name="TextBox 30"/>
          <p:cNvSpPr txBox="1"/>
          <p:nvPr/>
        </p:nvSpPr>
        <p:spPr>
          <a:xfrm>
            <a:off x="5396297" y="4705103"/>
            <a:ext cx="1175322" cy="253916"/>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1050" dirty="0"/>
              <a:t>BIAS-to-consumer</a:t>
            </a:r>
          </a:p>
        </p:txBody>
      </p:sp>
      <p:cxnSp>
        <p:nvCxnSpPr>
          <p:cNvPr id="35" name="Straight Connector 34"/>
          <p:cNvCxnSpPr/>
          <p:nvPr/>
        </p:nvCxnSpPr>
        <p:spPr>
          <a:xfrm>
            <a:off x="4360957" y="1143001"/>
            <a:ext cx="0" cy="3021806"/>
          </a:xfrm>
          <a:prstGeom prst="line">
            <a:avLst/>
          </a:prstGeom>
          <a:ln w="38100" cmpd="sng">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3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views</a:t>
            </a:r>
          </a:p>
        </p:txBody>
      </p:sp>
      <p:graphicFrame>
        <p:nvGraphicFramePr>
          <p:cNvPr id="4" name="Diagram 3"/>
          <p:cNvGraphicFramePr/>
          <p:nvPr>
            <p:extLst>
              <p:ext uri="{D42A27DB-BD31-4B8C-83A1-F6EECF244321}">
                <p14:modId xmlns:p14="http://schemas.microsoft.com/office/powerpoint/2010/main" val="2472888637"/>
              </p:ext>
            </p:extLst>
          </p:nvPr>
        </p:nvGraphicFramePr>
        <p:xfrm>
          <a:off x="628650" y="1047750"/>
          <a:ext cx="7886700" cy="3824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C0D29F8-6100-D04F-90A2-6845D49BDAB7}" type="slidenum">
              <a:rPr lang="en-US" smtClean="0"/>
              <a:t>18</a:t>
            </a:fld>
            <a:endParaRPr lang="en-US"/>
          </a:p>
        </p:txBody>
      </p:sp>
    </p:spTree>
    <p:extLst>
      <p:ext uri="{BB962C8B-B14F-4D97-AF65-F5344CB8AC3E}">
        <p14:creationId xmlns:p14="http://schemas.microsoft.com/office/powerpoint/2010/main" val="369059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fontScale="92500" lnSpcReduction="10000"/>
          </a:bodyPr>
          <a:lstStyle/>
          <a:p>
            <a:r>
              <a:rPr lang="en-US" dirty="0">
                <a:solidFill>
                  <a:srgbClr val="1F497D"/>
                </a:solidFill>
              </a:rPr>
              <a:t>Civic considerations</a:t>
            </a:r>
          </a:p>
          <a:p>
            <a:pPr lvl="1"/>
            <a:r>
              <a:rPr lang="en-US" dirty="0"/>
              <a:t>freedom to read (passive)</a:t>
            </a:r>
          </a:p>
          <a:p>
            <a:pPr lvl="1"/>
            <a:r>
              <a:rPr lang="en-US" dirty="0"/>
              <a:t>freedom to discuss &amp; create (active)</a:t>
            </a:r>
          </a:p>
          <a:p>
            <a:r>
              <a:rPr lang="en-US" dirty="0">
                <a:solidFill>
                  <a:srgbClr val="1F497D"/>
                </a:solidFill>
              </a:rPr>
              <a:t>Economic opportunity</a:t>
            </a:r>
          </a:p>
          <a:p>
            <a:pPr lvl="1"/>
            <a:r>
              <a:rPr lang="en-US" dirty="0"/>
              <a:t>edge economy &gt;&gt; telecom economy</a:t>
            </a:r>
          </a:p>
          <a:p>
            <a:pPr lvl="2"/>
            <a:r>
              <a:rPr lang="en-US" dirty="0"/>
              <a:t>Telecom revenue (US): $330B</a:t>
            </a:r>
          </a:p>
          <a:p>
            <a:pPr lvl="2"/>
            <a:r>
              <a:rPr lang="en-US" dirty="0"/>
              <a:t>Content, etc. not that large, however</a:t>
            </a:r>
          </a:p>
          <a:p>
            <a:pPr lvl="3"/>
            <a:r>
              <a:rPr lang="en-US" dirty="0"/>
              <a:t>Google: $8.44B</a:t>
            </a:r>
          </a:p>
          <a:p>
            <a:pPr lvl="2"/>
            <a:r>
              <a:rPr lang="en-US" dirty="0"/>
              <a:t>others that depend on ability to provide services</a:t>
            </a:r>
          </a:p>
          <a:p>
            <a:pPr lvl="1"/>
            <a:r>
              <a:rPr lang="en-US" i="1" dirty="0"/>
              <a:t>content, application, service providers</a:t>
            </a:r>
          </a:p>
          <a:p>
            <a:r>
              <a:rPr lang="en-US" dirty="0">
                <a:solidFill>
                  <a:srgbClr val="1F497D"/>
                </a:solidFill>
              </a:rPr>
              <a:t>Technical motivation</a:t>
            </a:r>
          </a:p>
          <a:p>
            <a:pPr lvl="1"/>
            <a:r>
              <a:rPr lang="en-US" dirty="0"/>
              <a:t>avoid network fragmentation</a:t>
            </a:r>
          </a:p>
          <a:p>
            <a:pPr lvl="1"/>
            <a:r>
              <a:rPr lang="en-US" dirty="0"/>
              <a:t>reduce work-around complexity</a:t>
            </a:r>
          </a:p>
        </p:txBody>
      </p:sp>
      <p:sp>
        <p:nvSpPr>
          <p:cNvPr id="5" name="Slide Number Placeholder 4"/>
          <p:cNvSpPr>
            <a:spLocks noGrp="1"/>
          </p:cNvSpPr>
          <p:nvPr>
            <p:ph type="sldNum" sz="quarter" idx="12"/>
          </p:nvPr>
        </p:nvSpPr>
        <p:spPr/>
        <p:txBody>
          <a:bodyPr/>
          <a:lstStyle/>
          <a:p>
            <a:fld id="{2C0D29F8-6100-D04F-90A2-6845D49BDAB7}" type="slidenum">
              <a:rPr lang="en-US" smtClean="0"/>
              <a:t>19</a:t>
            </a:fld>
            <a:endParaRPr lang="en-US"/>
          </a:p>
        </p:txBody>
      </p:sp>
    </p:spTree>
    <p:extLst>
      <p:ext uri="{BB962C8B-B14F-4D97-AF65-F5344CB8AC3E}">
        <p14:creationId xmlns:p14="http://schemas.microsoft.com/office/powerpoint/2010/main" val="149759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bit of history: Liberalization &amp; CI</a:t>
            </a:r>
            <a:endParaRPr lang="en-US" dirty="0"/>
          </a:p>
        </p:txBody>
      </p:sp>
      <p:sp>
        <p:nvSpPr>
          <p:cNvPr id="3" name="Content Placeholder 2"/>
          <p:cNvSpPr>
            <a:spLocks noGrp="1"/>
          </p:cNvSpPr>
          <p:nvPr>
            <p:ph idx="1"/>
          </p:nvPr>
        </p:nvSpPr>
        <p:spPr>
          <a:xfrm>
            <a:off x="304800" y="1016000"/>
            <a:ext cx="6705600" cy="3751263"/>
          </a:xfrm>
        </p:spPr>
        <p:txBody>
          <a:bodyPr>
            <a:normAutofit fontScale="92500" lnSpcReduction="20000"/>
          </a:bodyPr>
          <a:lstStyle/>
          <a:p>
            <a:r>
              <a:rPr lang="en-US" dirty="0"/>
              <a:t>1956: Hush-A-Phone v. US (mechanical attachment)</a:t>
            </a:r>
          </a:p>
          <a:p>
            <a:r>
              <a:rPr lang="en-US" dirty="0"/>
              <a:t>1969: </a:t>
            </a:r>
            <a:r>
              <a:rPr lang="en-US" dirty="0" err="1"/>
              <a:t>Carterfone</a:t>
            </a:r>
            <a:r>
              <a:rPr lang="en-US" dirty="0"/>
              <a:t> (connect mobile radio to</a:t>
            </a:r>
            <a:r>
              <a:rPr lang="en-US" dirty="0">
                <a:sym typeface="Wingdings"/>
              </a:rPr>
              <a:t> PSTN)</a:t>
            </a:r>
            <a:endParaRPr lang="en-US" dirty="0"/>
          </a:p>
          <a:p>
            <a:r>
              <a:rPr lang="en-US" dirty="0"/>
              <a:t>1970: Open Skies policy for satellites</a:t>
            </a:r>
          </a:p>
          <a:p>
            <a:r>
              <a:rPr lang="en-US" dirty="0"/>
              <a:t>1966: Computer I NOI: “data processing, computer information and message switching services”</a:t>
            </a:r>
          </a:p>
          <a:p>
            <a:r>
              <a:rPr lang="en-US" dirty="0"/>
              <a:t>1970: Computer I initial decision </a:t>
            </a:r>
            <a:r>
              <a:rPr lang="en-US" dirty="0">
                <a:sym typeface="Wingdings"/>
              </a:rPr>
              <a:t> data processing not subject to common carrier rules + “maximum separation” rule</a:t>
            </a:r>
          </a:p>
          <a:p>
            <a:r>
              <a:rPr lang="en-US" dirty="0">
                <a:sym typeface="Wingdings"/>
              </a:rPr>
              <a:t>1979: Second Computer Inquiry  rough division into transport and application</a:t>
            </a:r>
          </a:p>
          <a:p>
            <a:r>
              <a:rPr lang="en-US" dirty="0">
                <a:sym typeface="Wingdings"/>
              </a:rPr>
              <a:t>1985: Third Computer Inquiry  max. separation rule</a:t>
            </a:r>
          </a:p>
          <a:p>
            <a:r>
              <a:rPr lang="en-US" dirty="0">
                <a:sym typeface="Wingdings"/>
              </a:rPr>
              <a:t>1996: codified into 1996 Telecom Act</a:t>
            </a:r>
          </a:p>
          <a:p>
            <a:pPr lvl="1"/>
            <a:r>
              <a:rPr lang="en-US" dirty="0">
                <a:sym typeface="Wingdings"/>
              </a:rPr>
              <a:t>renamed “basic service”  “telecommunication service”</a:t>
            </a:r>
          </a:p>
          <a:p>
            <a:pPr lvl="1"/>
            <a:r>
              <a:rPr lang="en-US" dirty="0">
                <a:sym typeface="Wingdings"/>
              </a:rPr>
              <a:t>renamed “enhanced service”  “information service”</a:t>
            </a:r>
          </a:p>
        </p:txBody>
      </p:sp>
      <p:sp>
        <p:nvSpPr>
          <p:cNvPr id="7" name="Slide Number Placeholder 6"/>
          <p:cNvSpPr>
            <a:spLocks noGrp="1"/>
          </p:cNvSpPr>
          <p:nvPr>
            <p:ph type="sldNum" sz="quarter" idx="12"/>
          </p:nvPr>
        </p:nvSpPr>
        <p:spPr/>
        <p:txBody>
          <a:bodyPr/>
          <a:lstStyle/>
          <a:p>
            <a:fld id="{2C0D29F8-6100-D04F-90A2-6845D49BDAB7}" type="slidenum">
              <a:rPr lang="en-US" smtClean="0"/>
              <a:pPr/>
              <a:t>2</a:t>
            </a:fld>
            <a:endParaRPr lang="en-US"/>
          </a:p>
        </p:txBody>
      </p:sp>
      <p:pic>
        <p:nvPicPr>
          <p:cNvPr id="5" name="Picture 4"/>
          <p:cNvPicPr>
            <a:picLocks noChangeAspect="1"/>
          </p:cNvPicPr>
          <p:nvPr/>
        </p:nvPicPr>
        <p:blipFill>
          <a:blip r:embed="rId2"/>
          <a:stretch>
            <a:fillRect/>
          </a:stretch>
        </p:blipFill>
        <p:spPr>
          <a:xfrm>
            <a:off x="7107011" y="1137443"/>
            <a:ext cx="1558018" cy="1402216"/>
          </a:xfrm>
          <a:prstGeom prst="rect">
            <a:avLst/>
          </a:prstGeom>
        </p:spPr>
      </p:pic>
      <p:pic>
        <p:nvPicPr>
          <p:cNvPr id="6" name="Picture 5"/>
          <p:cNvPicPr>
            <a:picLocks noChangeAspect="1"/>
          </p:cNvPicPr>
          <p:nvPr/>
        </p:nvPicPr>
        <p:blipFill>
          <a:blip r:embed="rId3"/>
          <a:stretch>
            <a:fillRect/>
          </a:stretch>
        </p:blipFill>
        <p:spPr>
          <a:xfrm>
            <a:off x="7107011" y="2672216"/>
            <a:ext cx="1681842" cy="1261382"/>
          </a:xfrm>
          <a:prstGeom prst="rect">
            <a:avLst/>
          </a:prstGeom>
        </p:spPr>
      </p:pic>
    </p:spTree>
    <p:extLst>
      <p:ext uri="{BB962C8B-B14F-4D97-AF65-F5344CB8AC3E}">
        <p14:creationId xmlns:p14="http://schemas.microsoft.com/office/powerpoint/2010/main" val="206743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Network neutrality &amp;  freedom of speech</a:t>
            </a:r>
          </a:p>
        </p:txBody>
      </p:sp>
      <p:sp>
        <p:nvSpPr>
          <p:cNvPr id="7" name="Content Placeholder 6"/>
          <p:cNvSpPr>
            <a:spLocks noGrp="1"/>
          </p:cNvSpPr>
          <p:nvPr>
            <p:ph idx="1"/>
          </p:nvPr>
        </p:nvSpPr>
        <p:spPr/>
        <p:txBody>
          <a:bodyPr/>
          <a:lstStyle/>
          <a:p>
            <a:r>
              <a:rPr lang="en-US" dirty="0"/>
              <a:t>Applies only to U.S. government, not private entities</a:t>
            </a:r>
          </a:p>
          <a:p>
            <a:pPr lvl="1"/>
            <a:r>
              <a:rPr lang="en-US" dirty="0"/>
              <a:t>Example: soap box in city park vs. mall</a:t>
            </a:r>
          </a:p>
          <a:p>
            <a:pPr lvl="1"/>
            <a:r>
              <a:rPr lang="en-US" dirty="0"/>
              <a:t>private vs. public universities</a:t>
            </a:r>
          </a:p>
          <a:p>
            <a:r>
              <a:rPr lang="en-US" dirty="0"/>
              <a:t>Freedom to speak + no forced speech</a:t>
            </a:r>
          </a:p>
          <a:p>
            <a:pPr lvl="1"/>
            <a:r>
              <a:rPr lang="en-US" dirty="0"/>
              <a:t>demise of “fairness doctrine” (1949-1987; formally removed 2011)</a:t>
            </a:r>
          </a:p>
        </p:txBody>
      </p:sp>
      <p:sp>
        <p:nvSpPr>
          <p:cNvPr id="5" name="TextBox 4"/>
          <p:cNvSpPr txBox="1"/>
          <p:nvPr/>
        </p:nvSpPr>
        <p:spPr>
          <a:xfrm flipH="1">
            <a:off x="417946" y="3048000"/>
            <a:ext cx="6057900" cy="253916"/>
          </a:xfrm>
          <a:prstGeom prst="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050" dirty="0"/>
              <a:t>1</a:t>
            </a:r>
            <a:r>
              <a:rPr lang="en-US" sz="1050" baseline="30000" dirty="0"/>
              <a:t>st</a:t>
            </a:r>
            <a:r>
              <a:rPr lang="en-US" sz="1050" dirty="0"/>
              <a:t> amendment: Congress shall make no law abridging the freedom of speech  </a:t>
            </a:r>
          </a:p>
        </p:txBody>
      </p:sp>
      <p:sp>
        <p:nvSpPr>
          <p:cNvPr id="6" name="Slide Number Placeholder 5"/>
          <p:cNvSpPr>
            <a:spLocks noGrp="1"/>
          </p:cNvSpPr>
          <p:nvPr>
            <p:ph type="sldNum" sz="quarter" idx="12"/>
          </p:nvPr>
        </p:nvSpPr>
        <p:spPr/>
        <p:txBody>
          <a:bodyPr/>
          <a:lstStyle/>
          <a:p>
            <a:fld id="{2C0D29F8-6100-D04F-90A2-6845D49BDAB7}" type="slidenum">
              <a:rPr lang="en-US" smtClean="0"/>
              <a:t>20</a:t>
            </a:fld>
            <a:endParaRPr lang="en-US"/>
          </a:p>
        </p:txBody>
      </p:sp>
    </p:spTree>
    <p:extLst>
      <p:ext uri="{BB962C8B-B14F-4D97-AF65-F5344CB8AC3E}">
        <p14:creationId xmlns:p14="http://schemas.microsoft.com/office/powerpoint/2010/main" val="2638676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972956" y="1402625"/>
            <a:ext cx="1964669" cy="1475424"/>
          </a:xfrm>
          <a:prstGeom prst="rect">
            <a:avLst/>
          </a:prstGeom>
          <a:solidFill>
            <a:srgbClr val="92D050">
              <a:alpha val="21000"/>
            </a:srgbClr>
          </a:solidFill>
          <a:ln w="26424">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Slide Number Placeholder 2">
            <a:extLst>
              <a:ext uri="{FF2B5EF4-FFF2-40B4-BE49-F238E27FC236}">
                <a16:creationId xmlns:a16="http://schemas.microsoft.com/office/drawing/2014/main" id="{F4E49590-5710-DB4A-979F-5B4D6FC770F1}"/>
              </a:ext>
            </a:extLst>
          </p:cNvPr>
          <p:cNvSpPr>
            <a:spLocks noGrp="1"/>
          </p:cNvSpPr>
          <p:nvPr>
            <p:ph type="sldNum" sz="quarter" idx="12"/>
          </p:nvPr>
        </p:nvSpPr>
        <p:spPr/>
        <p:txBody>
          <a:bodyPr/>
          <a:lstStyle/>
          <a:p>
            <a:pPr lvl="0"/>
            <a:fld id="{00000000-1234-1234-1234-123412341234}" type="slidenum">
              <a:rPr lang="en" smtClean="0"/>
              <a:pPr lvl="0"/>
              <a:t>21</a:t>
            </a:fld>
            <a:endParaRPr lang="en"/>
          </a:p>
        </p:txBody>
      </p:sp>
      <p:sp>
        <p:nvSpPr>
          <p:cNvPr id="2" name="Title 1"/>
          <p:cNvSpPr>
            <a:spLocks noGrp="1"/>
          </p:cNvSpPr>
          <p:nvPr>
            <p:ph type="title"/>
          </p:nvPr>
        </p:nvSpPr>
        <p:spPr/>
        <p:txBody>
          <a:bodyPr/>
          <a:lstStyle/>
          <a:p>
            <a:r>
              <a:rPr lang="en-US"/>
              <a:t>It used to be simple (ca. 1990)</a:t>
            </a:r>
            <a:endParaRPr lang="en-US" dirty="0"/>
          </a:p>
        </p:txBody>
      </p:sp>
      <p:sp>
        <p:nvSpPr>
          <p:cNvPr id="6" name="Rounded Rectangle 5"/>
          <p:cNvSpPr/>
          <p:nvPr/>
        </p:nvSpPr>
        <p:spPr>
          <a:xfrm>
            <a:off x="1544066" y="1406276"/>
            <a:ext cx="2681556" cy="1756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ounded Rectangle 6"/>
          <p:cNvSpPr/>
          <p:nvPr/>
        </p:nvSpPr>
        <p:spPr>
          <a:xfrm>
            <a:off x="1651945" y="1660562"/>
            <a:ext cx="1078787" cy="120207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cable</a:t>
            </a:r>
          </a:p>
          <a:p>
            <a:pPr algn="ctr"/>
            <a:r>
              <a:rPr lang="en-US" sz="1050" dirty="0"/>
              <a:t>(CATV)</a:t>
            </a:r>
          </a:p>
        </p:txBody>
      </p:sp>
      <p:sp>
        <p:nvSpPr>
          <p:cNvPr id="8" name="Rounded Rectangle 7"/>
          <p:cNvSpPr/>
          <p:nvPr/>
        </p:nvSpPr>
        <p:spPr>
          <a:xfrm>
            <a:off x="2976347" y="1675973"/>
            <a:ext cx="1078787" cy="120207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satellite</a:t>
            </a:r>
          </a:p>
          <a:p>
            <a:pPr algn="ctr"/>
            <a:r>
              <a:rPr lang="en-US" sz="1050" dirty="0"/>
              <a:t>(SAT)</a:t>
            </a:r>
          </a:p>
        </p:txBody>
      </p:sp>
      <p:sp>
        <p:nvSpPr>
          <p:cNvPr id="9" name="Rounded Rectangle 8"/>
          <p:cNvSpPr/>
          <p:nvPr/>
        </p:nvSpPr>
        <p:spPr>
          <a:xfrm>
            <a:off x="4572000" y="3007131"/>
            <a:ext cx="1078787" cy="120207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TextBox 9"/>
          <p:cNvSpPr txBox="1"/>
          <p:nvPr/>
        </p:nvSpPr>
        <p:spPr>
          <a:xfrm>
            <a:off x="5650786" y="3719497"/>
            <a:ext cx="447558" cy="253916"/>
          </a:xfrm>
          <a:prstGeom prst="rect">
            <a:avLst/>
          </a:prstGeom>
          <a:noFill/>
        </p:spPr>
        <p:txBody>
          <a:bodyPr wrap="none" rtlCol="0">
            <a:spAutoFit/>
          </a:bodyPr>
          <a:lstStyle/>
          <a:p>
            <a:r>
              <a:rPr lang="en-US" sz="1050">
                <a:solidFill>
                  <a:srgbClr val="00B0F0"/>
                </a:solidFill>
              </a:rPr>
              <a:t>LEC</a:t>
            </a:r>
          </a:p>
        </p:txBody>
      </p:sp>
      <p:sp>
        <p:nvSpPr>
          <p:cNvPr id="11" name="Rounded Rectangle 10"/>
          <p:cNvSpPr/>
          <p:nvPr/>
        </p:nvSpPr>
        <p:spPr>
          <a:xfrm>
            <a:off x="4572000" y="3184360"/>
            <a:ext cx="1078787" cy="423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Rounded Rectangle 11"/>
          <p:cNvSpPr/>
          <p:nvPr/>
        </p:nvSpPr>
        <p:spPr>
          <a:xfrm>
            <a:off x="4798181" y="3702562"/>
            <a:ext cx="653049" cy="423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CLEC</a:t>
            </a:r>
          </a:p>
        </p:txBody>
      </p:sp>
      <p:sp>
        <p:nvSpPr>
          <p:cNvPr id="13" name="Rounded Rectangle 12"/>
          <p:cNvSpPr/>
          <p:nvPr/>
        </p:nvSpPr>
        <p:spPr>
          <a:xfrm>
            <a:off x="5240289" y="3284130"/>
            <a:ext cx="433268" cy="335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RLEC</a:t>
            </a:r>
          </a:p>
        </p:txBody>
      </p:sp>
      <p:sp>
        <p:nvSpPr>
          <p:cNvPr id="14" name="TextBox 13"/>
          <p:cNvSpPr txBox="1"/>
          <p:nvPr/>
        </p:nvSpPr>
        <p:spPr>
          <a:xfrm>
            <a:off x="4635751" y="3198449"/>
            <a:ext cx="484428" cy="253916"/>
          </a:xfrm>
          <a:prstGeom prst="rect">
            <a:avLst/>
          </a:prstGeom>
          <a:noFill/>
        </p:spPr>
        <p:txBody>
          <a:bodyPr wrap="none" rtlCol="0">
            <a:spAutoFit/>
          </a:bodyPr>
          <a:lstStyle/>
          <a:p>
            <a:r>
              <a:rPr lang="en-US" sz="1050">
                <a:solidFill>
                  <a:srgbClr val="FFFF00"/>
                </a:solidFill>
              </a:rPr>
              <a:t>ILEC</a:t>
            </a:r>
          </a:p>
        </p:txBody>
      </p:sp>
      <p:sp>
        <p:nvSpPr>
          <p:cNvPr id="15" name="TextBox 14"/>
          <p:cNvSpPr txBox="1"/>
          <p:nvPr/>
        </p:nvSpPr>
        <p:spPr>
          <a:xfrm>
            <a:off x="1651945" y="1402625"/>
            <a:ext cx="574196" cy="253916"/>
          </a:xfrm>
          <a:prstGeom prst="rect">
            <a:avLst/>
          </a:prstGeom>
          <a:noFill/>
        </p:spPr>
        <p:txBody>
          <a:bodyPr wrap="none" rtlCol="0">
            <a:spAutoFit/>
          </a:bodyPr>
          <a:lstStyle/>
          <a:p>
            <a:r>
              <a:rPr lang="en-US" sz="1050" dirty="0"/>
              <a:t>MVPD</a:t>
            </a:r>
          </a:p>
        </p:txBody>
      </p:sp>
      <p:pic>
        <p:nvPicPr>
          <p:cNvPr id="16" name="Picture 15"/>
          <p:cNvPicPr>
            <a:picLocks noChangeAspect="1"/>
          </p:cNvPicPr>
          <p:nvPr/>
        </p:nvPicPr>
        <p:blipFill>
          <a:blip r:embed="rId2"/>
          <a:stretch>
            <a:fillRect/>
          </a:stretch>
        </p:blipFill>
        <p:spPr>
          <a:xfrm>
            <a:off x="6137713" y="2982275"/>
            <a:ext cx="1440574" cy="1440574"/>
          </a:xfrm>
          <a:prstGeom prst="rect">
            <a:avLst/>
          </a:prstGeom>
        </p:spPr>
      </p:pic>
      <p:pic>
        <p:nvPicPr>
          <p:cNvPr id="17" name="Picture 16"/>
          <p:cNvPicPr>
            <a:picLocks noChangeAspect="1"/>
          </p:cNvPicPr>
          <p:nvPr/>
        </p:nvPicPr>
        <p:blipFill>
          <a:blip r:embed="rId3"/>
          <a:stretch>
            <a:fillRect/>
          </a:stretch>
        </p:blipFill>
        <p:spPr>
          <a:xfrm>
            <a:off x="5134136" y="1577892"/>
            <a:ext cx="1609725" cy="390525"/>
          </a:xfrm>
          <a:prstGeom prst="rect">
            <a:avLst/>
          </a:prstGeom>
        </p:spPr>
      </p:pic>
      <p:pic>
        <p:nvPicPr>
          <p:cNvPr id="18" name="Picture 17"/>
          <p:cNvPicPr>
            <a:picLocks noChangeAspect="1"/>
          </p:cNvPicPr>
          <p:nvPr/>
        </p:nvPicPr>
        <p:blipFill>
          <a:blip r:embed="rId4"/>
          <a:stretch>
            <a:fillRect/>
          </a:stretch>
        </p:blipFill>
        <p:spPr>
          <a:xfrm>
            <a:off x="5451231" y="1947497"/>
            <a:ext cx="967912" cy="846923"/>
          </a:xfrm>
          <a:prstGeom prst="rect">
            <a:avLst/>
          </a:prstGeom>
        </p:spPr>
      </p:pic>
      <p:sp>
        <p:nvSpPr>
          <p:cNvPr id="20" name="TextBox 19"/>
          <p:cNvSpPr txBox="1"/>
          <p:nvPr/>
        </p:nvSpPr>
        <p:spPr>
          <a:xfrm>
            <a:off x="6490575" y="2585639"/>
            <a:ext cx="401072" cy="253916"/>
          </a:xfrm>
          <a:prstGeom prst="rect">
            <a:avLst/>
          </a:prstGeom>
          <a:noFill/>
        </p:spPr>
        <p:txBody>
          <a:bodyPr wrap="none" rtlCol="0">
            <a:spAutoFit/>
          </a:bodyPr>
          <a:lstStyle/>
          <a:p>
            <a:r>
              <a:rPr lang="en-US" sz="1050"/>
              <a:t>ISP</a:t>
            </a:r>
          </a:p>
        </p:txBody>
      </p:sp>
      <p:cxnSp>
        <p:nvCxnSpPr>
          <p:cNvPr id="23" name="Straight Connector 22"/>
          <p:cNvCxnSpPr/>
          <p:nvPr/>
        </p:nvCxnSpPr>
        <p:spPr>
          <a:xfrm>
            <a:off x="4333126" y="1143000"/>
            <a:ext cx="0" cy="3703834"/>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16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8134B50-620D-4140-B605-EEC066852E63}"/>
              </a:ext>
            </a:extLst>
          </p:cNvPr>
          <p:cNvSpPr/>
          <p:nvPr/>
        </p:nvSpPr>
        <p:spPr>
          <a:xfrm>
            <a:off x="2792913" y="1111706"/>
            <a:ext cx="3433716" cy="3661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44F0AF4-4505-E849-8DCE-40E2614AA211}"/>
              </a:ext>
            </a:extLst>
          </p:cNvPr>
          <p:cNvSpPr/>
          <p:nvPr/>
        </p:nvSpPr>
        <p:spPr>
          <a:xfrm>
            <a:off x="261257" y="1111705"/>
            <a:ext cx="2412274" cy="3678009"/>
          </a:xfrm>
          <a:prstGeom prst="roundRect">
            <a:avLst/>
          </a:prstGeom>
          <a:solidFill>
            <a:srgbClr val="4472C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91DBB8BE-BA7C-3C46-A3A4-C3FD028E9296}"/>
              </a:ext>
            </a:extLst>
          </p:cNvPr>
          <p:cNvSpPr>
            <a:spLocks noGrp="1"/>
          </p:cNvSpPr>
          <p:nvPr>
            <p:ph type="sldNum" sz="quarter" idx="12"/>
          </p:nvPr>
        </p:nvSpPr>
        <p:spPr/>
        <p:txBody>
          <a:bodyPr/>
          <a:lstStyle/>
          <a:p>
            <a:pPr lvl="0"/>
            <a:fld id="{00000000-1234-1234-1234-123412341234}" type="slidenum">
              <a:rPr lang="en" smtClean="0"/>
              <a:pPr lvl="0"/>
              <a:t>22</a:t>
            </a:fld>
            <a:endParaRPr lang="en"/>
          </a:p>
        </p:txBody>
      </p:sp>
      <p:sp>
        <p:nvSpPr>
          <p:cNvPr id="2" name="Title 1">
            <a:extLst>
              <a:ext uri="{FF2B5EF4-FFF2-40B4-BE49-F238E27FC236}">
                <a16:creationId xmlns:a16="http://schemas.microsoft.com/office/drawing/2014/main" id="{17366A87-7B1F-C241-AF0C-DD0354E4A111}"/>
              </a:ext>
            </a:extLst>
          </p:cNvPr>
          <p:cNvSpPr>
            <a:spLocks noGrp="1"/>
          </p:cNvSpPr>
          <p:nvPr>
            <p:ph type="title"/>
          </p:nvPr>
        </p:nvSpPr>
        <p:spPr/>
        <p:txBody>
          <a:bodyPr/>
          <a:lstStyle/>
          <a:p>
            <a:r>
              <a:rPr lang="en-US"/>
              <a:t>Vertical integration happened</a:t>
            </a:r>
            <a:endParaRPr lang="en-US" dirty="0"/>
          </a:p>
        </p:txBody>
      </p:sp>
      <p:pic>
        <p:nvPicPr>
          <p:cNvPr id="3" name="Picture 2">
            <a:extLst>
              <a:ext uri="{FF2B5EF4-FFF2-40B4-BE49-F238E27FC236}">
                <a16:creationId xmlns:a16="http://schemas.microsoft.com/office/drawing/2014/main" id="{2F9F2665-EC37-444F-8CAC-933F85E2AAB1}"/>
              </a:ext>
            </a:extLst>
          </p:cNvPr>
          <p:cNvPicPr>
            <a:picLocks noChangeAspect="1"/>
          </p:cNvPicPr>
          <p:nvPr/>
        </p:nvPicPr>
        <p:blipFill>
          <a:blip r:embed="rId2"/>
          <a:stretch>
            <a:fillRect/>
          </a:stretch>
        </p:blipFill>
        <p:spPr>
          <a:xfrm>
            <a:off x="743068" y="1556285"/>
            <a:ext cx="1016000" cy="279400"/>
          </a:xfrm>
          <a:prstGeom prst="rect">
            <a:avLst/>
          </a:prstGeom>
        </p:spPr>
      </p:pic>
      <p:pic>
        <p:nvPicPr>
          <p:cNvPr id="4" name="Picture 3">
            <a:extLst>
              <a:ext uri="{FF2B5EF4-FFF2-40B4-BE49-F238E27FC236}">
                <a16:creationId xmlns:a16="http://schemas.microsoft.com/office/drawing/2014/main" id="{28516A5E-3330-C84E-A7C1-1952690FCD40}"/>
              </a:ext>
            </a:extLst>
          </p:cNvPr>
          <p:cNvPicPr>
            <a:picLocks noChangeAspect="1"/>
          </p:cNvPicPr>
          <p:nvPr/>
        </p:nvPicPr>
        <p:blipFill>
          <a:blip r:embed="rId3"/>
          <a:stretch>
            <a:fillRect/>
          </a:stretch>
        </p:blipFill>
        <p:spPr>
          <a:xfrm>
            <a:off x="2980710" y="1278126"/>
            <a:ext cx="1979386" cy="704661"/>
          </a:xfrm>
          <a:prstGeom prst="rect">
            <a:avLst/>
          </a:prstGeom>
        </p:spPr>
      </p:pic>
      <p:sp>
        <p:nvSpPr>
          <p:cNvPr id="5" name="Rounded Rectangular Callout 4">
            <a:extLst>
              <a:ext uri="{FF2B5EF4-FFF2-40B4-BE49-F238E27FC236}">
                <a16:creationId xmlns:a16="http://schemas.microsoft.com/office/drawing/2014/main" id="{DA75D906-6FAF-334B-AB75-B7A37E95F518}"/>
              </a:ext>
            </a:extLst>
          </p:cNvPr>
          <p:cNvSpPr/>
          <p:nvPr/>
        </p:nvSpPr>
        <p:spPr>
          <a:xfrm>
            <a:off x="5176637" y="1095094"/>
            <a:ext cx="940526" cy="600891"/>
          </a:xfrm>
          <a:prstGeom prst="wedgeRoundRectCallout">
            <a:avLst>
              <a:gd name="adj1" fmla="val -178241"/>
              <a:gd name="adj2" fmla="val 306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content</a:t>
            </a:r>
          </a:p>
        </p:txBody>
      </p:sp>
      <p:sp>
        <p:nvSpPr>
          <p:cNvPr id="6" name="Rounded Rectangular Callout 5">
            <a:extLst>
              <a:ext uri="{FF2B5EF4-FFF2-40B4-BE49-F238E27FC236}">
                <a16:creationId xmlns:a16="http://schemas.microsoft.com/office/drawing/2014/main" id="{5406C4D8-71D9-BD40-B9B4-6928C7960825}"/>
              </a:ext>
            </a:extLst>
          </p:cNvPr>
          <p:cNvSpPr/>
          <p:nvPr/>
        </p:nvSpPr>
        <p:spPr>
          <a:xfrm>
            <a:off x="1140369" y="1972677"/>
            <a:ext cx="1341574" cy="600891"/>
          </a:xfrm>
          <a:prstGeom prst="wedgeRoundRectCallout">
            <a:avLst>
              <a:gd name="adj1" fmla="val -34664"/>
              <a:gd name="adj2" fmla="val -96920"/>
              <a:gd name="adj3" fmla="val 166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a:p>
            <a:pPr algn="ctr"/>
            <a:r>
              <a:rPr lang="en-US" dirty="0"/>
              <a:t>distribution</a:t>
            </a:r>
          </a:p>
        </p:txBody>
      </p:sp>
      <p:pic>
        <p:nvPicPr>
          <p:cNvPr id="7" name="Picture 6">
            <a:extLst>
              <a:ext uri="{FF2B5EF4-FFF2-40B4-BE49-F238E27FC236}">
                <a16:creationId xmlns:a16="http://schemas.microsoft.com/office/drawing/2014/main" id="{E7D489C3-1EBB-3441-B49D-49502D422C25}"/>
              </a:ext>
            </a:extLst>
          </p:cNvPr>
          <p:cNvPicPr>
            <a:picLocks noChangeAspect="1"/>
          </p:cNvPicPr>
          <p:nvPr/>
        </p:nvPicPr>
        <p:blipFill>
          <a:blip r:embed="rId4"/>
          <a:stretch>
            <a:fillRect/>
          </a:stretch>
        </p:blipFill>
        <p:spPr>
          <a:xfrm>
            <a:off x="3955040" y="2144150"/>
            <a:ext cx="1180542" cy="697593"/>
          </a:xfrm>
          <a:prstGeom prst="rect">
            <a:avLst/>
          </a:prstGeom>
        </p:spPr>
      </p:pic>
      <p:pic>
        <p:nvPicPr>
          <p:cNvPr id="8" name="Picture 7">
            <a:extLst>
              <a:ext uri="{FF2B5EF4-FFF2-40B4-BE49-F238E27FC236}">
                <a16:creationId xmlns:a16="http://schemas.microsoft.com/office/drawing/2014/main" id="{D0A0E1D6-1A0A-7447-AE72-484DBED04641}"/>
              </a:ext>
            </a:extLst>
          </p:cNvPr>
          <p:cNvPicPr>
            <a:picLocks noChangeAspect="1"/>
          </p:cNvPicPr>
          <p:nvPr/>
        </p:nvPicPr>
        <p:blipFill>
          <a:blip r:embed="rId5"/>
          <a:stretch>
            <a:fillRect/>
          </a:stretch>
        </p:blipFill>
        <p:spPr>
          <a:xfrm>
            <a:off x="3393805" y="2966849"/>
            <a:ext cx="1517831" cy="655703"/>
          </a:xfrm>
          <a:prstGeom prst="rect">
            <a:avLst/>
          </a:prstGeom>
        </p:spPr>
      </p:pic>
      <p:pic>
        <p:nvPicPr>
          <p:cNvPr id="9" name="Picture 8">
            <a:extLst>
              <a:ext uri="{FF2B5EF4-FFF2-40B4-BE49-F238E27FC236}">
                <a16:creationId xmlns:a16="http://schemas.microsoft.com/office/drawing/2014/main" id="{88BBE124-3960-434A-8D7C-36A7A5D07AE4}"/>
              </a:ext>
            </a:extLst>
          </p:cNvPr>
          <p:cNvPicPr>
            <a:picLocks noChangeAspect="1"/>
          </p:cNvPicPr>
          <p:nvPr/>
        </p:nvPicPr>
        <p:blipFill>
          <a:blip r:embed="rId6"/>
          <a:stretch>
            <a:fillRect/>
          </a:stretch>
        </p:blipFill>
        <p:spPr>
          <a:xfrm>
            <a:off x="5217693" y="2144150"/>
            <a:ext cx="858415" cy="600890"/>
          </a:xfrm>
          <a:prstGeom prst="rect">
            <a:avLst/>
          </a:prstGeom>
        </p:spPr>
      </p:pic>
      <p:pic>
        <p:nvPicPr>
          <p:cNvPr id="10" name="Picture 9">
            <a:extLst>
              <a:ext uri="{FF2B5EF4-FFF2-40B4-BE49-F238E27FC236}">
                <a16:creationId xmlns:a16="http://schemas.microsoft.com/office/drawing/2014/main" id="{E627DA46-5C5F-B942-A288-D41D3BE4AEDC}"/>
              </a:ext>
            </a:extLst>
          </p:cNvPr>
          <p:cNvPicPr>
            <a:picLocks noChangeAspect="1"/>
          </p:cNvPicPr>
          <p:nvPr/>
        </p:nvPicPr>
        <p:blipFill>
          <a:blip r:embed="rId7"/>
          <a:stretch>
            <a:fillRect/>
          </a:stretch>
        </p:blipFill>
        <p:spPr>
          <a:xfrm>
            <a:off x="554065" y="3289262"/>
            <a:ext cx="1927878" cy="275411"/>
          </a:xfrm>
          <a:prstGeom prst="rect">
            <a:avLst/>
          </a:prstGeom>
          <a:noFill/>
        </p:spPr>
      </p:pic>
      <p:pic>
        <p:nvPicPr>
          <p:cNvPr id="11" name="Picture 10">
            <a:extLst>
              <a:ext uri="{FF2B5EF4-FFF2-40B4-BE49-F238E27FC236}">
                <a16:creationId xmlns:a16="http://schemas.microsoft.com/office/drawing/2014/main" id="{B3531C5A-B3B0-8F47-92A4-0FCE89405C94}"/>
              </a:ext>
            </a:extLst>
          </p:cNvPr>
          <p:cNvPicPr>
            <a:picLocks noChangeAspect="1"/>
          </p:cNvPicPr>
          <p:nvPr/>
        </p:nvPicPr>
        <p:blipFill>
          <a:blip r:embed="rId8"/>
          <a:stretch>
            <a:fillRect/>
          </a:stretch>
        </p:blipFill>
        <p:spPr>
          <a:xfrm>
            <a:off x="424487" y="3670553"/>
            <a:ext cx="1154556" cy="649876"/>
          </a:xfrm>
          <a:prstGeom prst="rect">
            <a:avLst/>
          </a:prstGeom>
        </p:spPr>
      </p:pic>
      <p:sp>
        <p:nvSpPr>
          <p:cNvPr id="14" name="Rounded Rectangle 13">
            <a:extLst>
              <a:ext uri="{FF2B5EF4-FFF2-40B4-BE49-F238E27FC236}">
                <a16:creationId xmlns:a16="http://schemas.microsoft.com/office/drawing/2014/main" id="{62830DA3-E813-BD47-8764-056465831665}"/>
              </a:ext>
            </a:extLst>
          </p:cNvPr>
          <p:cNvSpPr/>
          <p:nvPr/>
        </p:nvSpPr>
        <p:spPr>
          <a:xfrm>
            <a:off x="6363428" y="1095094"/>
            <a:ext cx="2412274" cy="3678009"/>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E511097-EDB2-C144-B64D-620962FD79F2}"/>
              </a:ext>
            </a:extLst>
          </p:cNvPr>
          <p:cNvPicPr>
            <a:picLocks noChangeAspect="1"/>
          </p:cNvPicPr>
          <p:nvPr/>
        </p:nvPicPr>
        <p:blipFill>
          <a:blip r:embed="rId9"/>
          <a:stretch>
            <a:fillRect/>
          </a:stretch>
        </p:blipFill>
        <p:spPr>
          <a:xfrm>
            <a:off x="1598749" y="3670553"/>
            <a:ext cx="883194" cy="365321"/>
          </a:xfrm>
          <a:prstGeom prst="rect">
            <a:avLst/>
          </a:prstGeom>
        </p:spPr>
      </p:pic>
      <p:pic>
        <p:nvPicPr>
          <p:cNvPr id="16" name="Picture 15">
            <a:extLst>
              <a:ext uri="{FF2B5EF4-FFF2-40B4-BE49-F238E27FC236}">
                <a16:creationId xmlns:a16="http://schemas.microsoft.com/office/drawing/2014/main" id="{DFDDDF89-141D-6A40-A7F6-7E3E65305ED8}"/>
              </a:ext>
            </a:extLst>
          </p:cNvPr>
          <p:cNvPicPr>
            <a:picLocks noChangeAspect="1"/>
          </p:cNvPicPr>
          <p:nvPr/>
        </p:nvPicPr>
        <p:blipFill>
          <a:blip r:embed="rId10"/>
          <a:stretch>
            <a:fillRect/>
          </a:stretch>
        </p:blipFill>
        <p:spPr>
          <a:xfrm>
            <a:off x="1587878" y="4102202"/>
            <a:ext cx="763563" cy="356329"/>
          </a:xfrm>
          <a:prstGeom prst="rect">
            <a:avLst/>
          </a:prstGeom>
        </p:spPr>
      </p:pic>
      <p:pic>
        <p:nvPicPr>
          <p:cNvPr id="17" name="Picture 16">
            <a:extLst>
              <a:ext uri="{FF2B5EF4-FFF2-40B4-BE49-F238E27FC236}">
                <a16:creationId xmlns:a16="http://schemas.microsoft.com/office/drawing/2014/main" id="{5D1BD56F-0919-744E-87A2-C7E51CB40416}"/>
              </a:ext>
            </a:extLst>
          </p:cNvPr>
          <p:cNvPicPr>
            <a:picLocks noChangeAspect="1"/>
          </p:cNvPicPr>
          <p:nvPr/>
        </p:nvPicPr>
        <p:blipFill>
          <a:blip r:embed="rId11"/>
          <a:stretch>
            <a:fillRect/>
          </a:stretch>
        </p:blipFill>
        <p:spPr>
          <a:xfrm>
            <a:off x="6630967" y="1577399"/>
            <a:ext cx="1818277" cy="395278"/>
          </a:xfrm>
          <a:prstGeom prst="rect">
            <a:avLst/>
          </a:prstGeom>
        </p:spPr>
      </p:pic>
      <p:pic>
        <p:nvPicPr>
          <p:cNvPr id="18" name="Picture 17">
            <a:extLst>
              <a:ext uri="{FF2B5EF4-FFF2-40B4-BE49-F238E27FC236}">
                <a16:creationId xmlns:a16="http://schemas.microsoft.com/office/drawing/2014/main" id="{E826B2BE-5037-504E-94A7-F6A3E37D6D98}"/>
              </a:ext>
            </a:extLst>
          </p:cNvPr>
          <p:cNvPicPr>
            <a:picLocks noChangeAspect="1"/>
          </p:cNvPicPr>
          <p:nvPr/>
        </p:nvPicPr>
        <p:blipFill>
          <a:blip r:embed="rId12"/>
          <a:stretch>
            <a:fillRect/>
          </a:stretch>
        </p:blipFill>
        <p:spPr>
          <a:xfrm>
            <a:off x="6668484" y="2433036"/>
            <a:ext cx="1440543" cy="536930"/>
          </a:xfrm>
          <a:prstGeom prst="rect">
            <a:avLst/>
          </a:prstGeom>
        </p:spPr>
      </p:pic>
      <p:pic>
        <p:nvPicPr>
          <p:cNvPr id="19" name="Picture 18">
            <a:extLst>
              <a:ext uri="{FF2B5EF4-FFF2-40B4-BE49-F238E27FC236}">
                <a16:creationId xmlns:a16="http://schemas.microsoft.com/office/drawing/2014/main" id="{B8C736E1-6735-D94D-9E5F-62CB00EEDCA5}"/>
              </a:ext>
            </a:extLst>
          </p:cNvPr>
          <p:cNvPicPr>
            <a:picLocks noChangeAspect="1"/>
          </p:cNvPicPr>
          <p:nvPr/>
        </p:nvPicPr>
        <p:blipFill>
          <a:blip r:embed="rId13"/>
          <a:stretch>
            <a:fillRect/>
          </a:stretch>
        </p:blipFill>
        <p:spPr>
          <a:xfrm>
            <a:off x="6531685" y="3995491"/>
            <a:ext cx="926737" cy="370695"/>
          </a:xfrm>
          <a:prstGeom prst="rect">
            <a:avLst/>
          </a:prstGeom>
        </p:spPr>
      </p:pic>
      <p:pic>
        <p:nvPicPr>
          <p:cNvPr id="20" name="Picture 19">
            <a:extLst>
              <a:ext uri="{FF2B5EF4-FFF2-40B4-BE49-F238E27FC236}">
                <a16:creationId xmlns:a16="http://schemas.microsoft.com/office/drawing/2014/main" id="{D21BF0A0-C008-774A-BC56-BD2353EF8DA3}"/>
              </a:ext>
            </a:extLst>
          </p:cNvPr>
          <p:cNvPicPr>
            <a:picLocks noChangeAspect="1"/>
          </p:cNvPicPr>
          <p:nvPr/>
        </p:nvPicPr>
        <p:blipFill>
          <a:blip r:embed="rId14"/>
          <a:stretch>
            <a:fillRect/>
          </a:stretch>
        </p:blipFill>
        <p:spPr>
          <a:xfrm>
            <a:off x="7620841" y="4123190"/>
            <a:ext cx="828403" cy="197239"/>
          </a:xfrm>
          <a:prstGeom prst="rect">
            <a:avLst/>
          </a:prstGeom>
        </p:spPr>
      </p:pic>
      <p:sp>
        <p:nvSpPr>
          <p:cNvPr id="21" name="Rounded Rectangular Callout 20">
            <a:extLst>
              <a:ext uri="{FF2B5EF4-FFF2-40B4-BE49-F238E27FC236}">
                <a16:creationId xmlns:a16="http://schemas.microsoft.com/office/drawing/2014/main" id="{D7363B3F-8672-D34E-8734-B46967E2B5D9}"/>
              </a:ext>
            </a:extLst>
          </p:cNvPr>
          <p:cNvSpPr/>
          <p:nvPr/>
        </p:nvSpPr>
        <p:spPr>
          <a:xfrm>
            <a:off x="7314482" y="3098833"/>
            <a:ext cx="1180481" cy="380857"/>
          </a:xfrm>
          <a:prstGeom prst="wedgeRoundRectCallout">
            <a:avLst>
              <a:gd name="adj1" fmla="val -65460"/>
              <a:gd name="adj2" fmla="val -127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advertising</a:t>
            </a:r>
          </a:p>
        </p:txBody>
      </p:sp>
    </p:spTree>
    <p:extLst>
      <p:ext uri="{BB962C8B-B14F-4D97-AF65-F5344CB8AC3E}">
        <p14:creationId xmlns:p14="http://schemas.microsoft.com/office/powerpoint/2010/main" val="107358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31D431-7962-A148-ACDC-059CD32C8E77}"/>
              </a:ext>
            </a:extLst>
          </p:cNvPr>
          <p:cNvSpPr>
            <a:spLocks noGrp="1"/>
          </p:cNvSpPr>
          <p:nvPr>
            <p:ph type="sldNum" sz="quarter" idx="12"/>
          </p:nvPr>
        </p:nvSpPr>
        <p:spPr/>
        <p:txBody>
          <a:bodyPr/>
          <a:lstStyle/>
          <a:p>
            <a:pPr lvl="0"/>
            <a:fld id="{00000000-1234-1234-1234-123412341234}" type="slidenum">
              <a:rPr lang="en" smtClean="0"/>
              <a:pPr lvl="0"/>
              <a:t>23</a:t>
            </a:fld>
            <a:endParaRPr lang="en"/>
          </a:p>
        </p:txBody>
      </p:sp>
      <p:sp>
        <p:nvSpPr>
          <p:cNvPr id="2" name="Title 1">
            <a:extLst>
              <a:ext uri="{FF2B5EF4-FFF2-40B4-BE49-F238E27FC236}">
                <a16:creationId xmlns:a16="http://schemas.microsoft.com/office/drawing/2014/main" id="{0498C07D-DDF5-3B42-9C3A-C214CFD98F4C}"/>
              </a:ext>
            </a:extLst>
          </p:cNvPr>
          <p:cNvSpPr>
            <a:spLocks noGrp="1"/>
          </p:cNvSpPr>
          <p:nvPr>
            <p:ph type="title"/>
          </p:nvPr>
        </p:nvSpPr>
        <p:spPr/>
        <p:txBody>
          <a:bodyPr/>
          <a:lstStyle/>
          <a:p>
            <a:r>
              <a:rPr lang="en-US"/>
              <a:t>Residential telecom is highly concentrated</a:t>
            </a:r>
            <a:endParaRPr lang="en-US" dirty="0"/>
          </a:p>
        </p:txBody>
      </p:sp>
      <p:sp>
        <p:nvSpPr>
          <p:cNvPr id="4" name="TextBox 3">
            <a:extLst>
              <a:ext uri="{FF2B5EF4-FFF2-40B4-BE49-F238E27FC236}">
                <a16:creationId xmlns:a16="http://schemas.microsoft.com/office/drawing/2014/main" id="{8EB7AE7A-080C-BF41-96E7-9587851789F6}"/>
              </a:ext>
            </a:extLst>
          </p:cNvPr>
          <p:cNvSpPr txBox="1"/>
          <p:nvPr/>
        </p:nvSpPr>
        <p:spPr>
          <a:xfrm>
            <a:off x="0" y="4767263"/>
            <a:ext cx="1547218" cy="307777"/>
          </a:xfrm>
          <a:prstGeom prst="rect">
            <a:avLst/>
          </a:prstGeom>
          <a:solidFill>
            <a:schemeClr val="accent2">
              <a:lumMod val="40000"/>
              <a:lumOff val="60000"/>
            </a:schemeClr>
          </a:solidFill>
        </p:spPr>
        <p:txBody>
          <a:bodyPr wrap="none" rtlCol="0">
            <a:spAutoFit/>
          </a:bodyPr>
          <a:lstStyle/>
          <a:p>
            <a:r>
              <a:rPr lang="en-US" dirty="0" err="1"/>
              <a:t>Leichtman</a:t>
            </a:r>
            <a:r>
              <a:rPr lang="en-US" dirty="0"/>
              <a:t>, 2Q18</a:t>
            </a:r>
          </a:p>
        </p:txBody>
      </p:sp>
      <p:pic>
        <p:nvPicPr>
          <p:cNvPr id="9" name="Picture 8">
            <a:extLst>
              <a:ext uri="{FF2B5EF4-FFF2-40B4-BE49-F238E27FC236}">
                <a16:creationId xmlns:a16="http://schemas.microsoft.com/office/drawing/2014/main" id="{22E2E7A0-2854-924D-BA9F-CC41A305A31D}"/>
              </a:ext>
            </a:extLst>
          </p:cNvPr>
          <p:cNvPicPr>
            <a:picLocks noChangeAspect="1"/>
          </p:cNvPicPr>
          <p:nvPr/>
        </p:nvPicPr>
        <p:blipFill>
          <a:blip r:embed="rId2"/>
          <a:stretch>
            <a:fillRect/>
          </a:stretch>
        </p:blipFill>
        <p:spPr>
          <a:xfrm>
            <a:off x="0" y="886691"/>
            <a:ext cx="5006109" cy="2220936"/>
          </a:xfrm>
          <a:prstGeom prst="rect">
            <a:avLst/>
          </a:prstGeom>
        </p:spPr>
      </p:pic>
      <p:pic>
        <p:nvPicPr>
          <p:cNvPr id="10" name="Picture 9">
            <a:extLst>
              <a:ext uri="{FF2B5EF4-FFF2-40B4-BE49-F238E27FC236}">
                <a16:creationId xmlns:a16="http://schemas.microsoft.com/office/drawing/2014/main" id="{C6C647A6-3C12-B44E-8104-71C3BDB01C66}"/>
              </a:ext>
            </a:extLst>
          </p:cNvPr>
          <p:cNvPicPr>
            <a:picLocks noChangeAspect="1"/>
          </p:cNvPicPr>
          <p:nvPr/>
        </p:nvPicPr>
        <p:blipFill>
          <a:blip r:embed="rId3"/>
          <a:stretch>
            <a:fillRect/>
          </a:stretch>
        </p:blipFill>
        <p:spPr>
          <a:xfrm>
            <a:off x="3860800" y="2573024"/>
            <a:ext cx="5283200" cy="2540000"/>
          </a:xfrm>
          <a:prstGeom prst="rect">
            <a:avLst/>
          </a:prstGeom>
        </p:spPr>
      </p:pic>
    </p:spTree>
    <p:extLst>
      <p:ext uri="{BB962C8B-B14F-4D97-AF65-F5344CB8AC3E}">
        <p14:creationId xmlns:p14="http://schemas.microsoft.com/office/powerpoint/2010/main" val="246882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a:p>
        </p:txBody>
      </p:sp>
      <p:sp>
        <p:nvSpPr>
          <p:cNvPr id="2" name="Title 1"/>
          <p:cNvSpPr>
            <a:spLocks noGrp="1"/>
          </p:cNvSpPr>
          <p:nvPr>
            <p:ph type="title"/>
          </p:nvPr>
        </p:nvSpPr>
        <p:spPr/>
        <p:txBody>
          <a:bodyPr/>
          <a:lstStyle/>
          <a:p>
            <a:r>
              <a:rPr lang="en-US"/>
              <a:t>Number of 25/3 Mb/s providers</a:t>
            </a:r>
            <a:endParaRPr lang="en-US" dirty="0"/>
          </a:p>
        </p:txBody>
      </p:sp>
      <p:pic>
        <p:nvPicPr>
          <p:cNvPr id="6" name="Picture 5"/>
          <p:cNvPicPr>
            <a:picLocks noChangeAspect="1"/>
          </p:cNvPicPr>
          <p:nvPr/>
        </p:nvPicPr>
        <p:blipFill>
          <a:blip r:embed="rId2"/>
          <a:stretch>
            <a:fillRect/>
          </a:stretch>
        </p:blipFill>
        <p:spPr>
          <a:xfrm>
            <a:off x="1233487" y="1375141"/>
            <a:ext cx="5310188" cy="2886137"/>
          </a:xfrm>
          <a:prstGeom prst="rect">
            <a:avLst/>
          </a:prstGeom>
        </p:spPr>
      </p:pic>
      <p:pic>
        <p:nvPicPr>
          <p:cNvPr id="7" name="Picture 6"/>
          <p:cNvPicPr>
            <a:picLocks noChangeAspect="1"/>
          </p:cNvPicPr>
          <p:nvPr/>
        </p:nvPicPr>
        <p:blipFill>
          <a:blip r:embed="rId3"/>
          <a:stretch>
            <a:fillRect/>
          </a:stretch>
        </p:blipFill>
        <p:spPr>
          <a:xfrm>
            <a:off x="5823028" y="2818210"/>
            <a:ext cx="2177972" cy="1904999"/>
          </a:xfrm>
          <a:prstGeom prst="rect">
            <a:avLst/>
          </a:prstGeom>
        </p:spPr>
      </p:pic>
      <p:sp>
        <p:nvSpPr>
          <p:cNvPr id="8" name="TextBox 7"/>
          <p:cNvSpPr txBox="1"/>
          <p:nvPr/>
        </p:nvSpPr>
        <p:spPr>
          <a:xfrm>
            <a:off x="6136471" y="3096823"/>
            <a:ext cx="338554" cy="253916"/>
          </a:xfrm>
          <a:prstGeom prst="rect">
            <a:avLst/>
          </a:prstGeom>
          <a:noFill/>
        </p:spPr>
        <p:txBody>
          <a:bodyPr wrap="none" rtlCol="0">
            <a:spAutoFit/>
          </a:bodyPr>
          <a:lstStyle/>
          <a:p>
            <a:r>
              <a:rPr lang="en-US" sz="1050" dirty="0">
                <a:solidFill>
                  <a:schemeClr val="bg1">
                    <a:lumMod val="95000"/>
                  </a:schemeClr>
                </a:solidFill>
              </a:rPr>
              <a:t>3+</a:t>
            </a:r>
          </a:p>
        </p:txBody>
      </p:sp>
      <p:sp>
        <p:nvSpPr>
          <p:cNvPr id="9" name="TextBox 8"/>
          <p:cNvSpPr txBox="1"/>
          <p:nvPr/>
        </p:nvSpPr>
        <p:spPr>
          <a:xfrm>
            <a:off x="6179753" y="3741542"/>
            <a:ext cx="260008" cy="253916"/>
          </a:xfrm>
          <a:prstGeom prst="rect">
            <a:avLst/>
          </a:prstGeom>
          <a:noFill/>
        </p:spPr>
        <p:txBody>
          <a:bodyPr wrap="none" rtlCol="0">
            <a:spAutoFit/>
          </a:bodyPr>
          <a:lstStyle/>
          <a:p>
            <a:r>
              <a:rPr lang="en-US" sz="1050">
                <a:solidFill>
                  <a:schemeClr val="bg1"/>
                </a:solidFill>
              </a:rPr>
              <a:t>2</a:t>
            </a:r>
          </a:p>
        </p:txBody>
      </p:sp>
      <p:sp>
        <p:nvSpPr>
          <p:cNvPr id="10" name="TextBox 9"/>
          <p:cNvSpPr txBox="1"/>
          <p:nvPr/>
        </p:nvSpPr>
        <p:spPr>
          <a:xfrm>
            <a:off x="6967883" y="3971093"/>
            <a:ext cx="260008" cy="253916"/>
          </a:xfrm>
          <a:prstGeom prst="rect">
            <a:avLst/>
          </a:prstGeom>
          <a:noFill/>
        </p:spPr>
        <p:txBody>
          <a:bodyPr wrap="none" rtlCol="0">
            <a:spAutoFit/>
          </a:bodyPr>
          <a:lstStyle/>
          <a:p>
            <a:r>
              <a:rPr lang="en-US" sz="1050"/>
              <a:t>1</a:t>
            </a:r>
          </a:p>
        </p:txBody>
      </p:sp>
      <p:sp>
        <p:nvSpPr>
          <p:cNvPr id="11" name="TextBox 10"/>
          <p:cNvSpPr txBox="1"/>
          <p:nvPr/>
        </p:nvSpPr>
        <p:spPr>
          <a:xfrm>
            <a:off x="7730432" y="3632209"/>
            <a:ext cx="260008" cy="253916"/>
          </a:xfrm>
          <a:prstGeom prst="rect">
            <a:avLst/>
          </a:prstGeom>
          <a:noFill/>
        </p:spPr>
        <p:txBody>
          <a:bodyPr wrap="none" rtlCol="0">
            <a:spAutoFit/>
          </a:bodyPr>
          <a:lstStyle/>
          <a:p>
            <a:r>
              <a:rPr lang="en-US" sz="1050"/>
              <a:t>0</a:t>
            </a:r>
          </a:p>
        </p:txBody>
      </p:sp>
      <p:sp>
        <p:nvSpPr>
          <p:cNvPr id="12" name="TextBox 11"/>
          <p:cNvSpPr txBox="1"/>
          <p:nvPr/>
        </p:nvSpPr>
        <p:spPr>
          <a:xfrm>
            <a:off x="1389460" y="4446985"/>
            <a:ext cx="2701381" cy="253916"/>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050" dirty="0"/>
              <a:t>blocks </a:t>
            </a:r>
            <a:r>
              <a:rPr lang="en-US" sz="1050"/>
              <a:t>are considered served if one HH served</a:t>
            </a:r>
          </a:p>
        </p:txBody>
      </p:sp>
    </p:spTree>
    <p:extLst>
      <p:ext uri="{BB962C8B-B14F-4D97-AF65-F5344CB8AC3E}">
        <p14:creationId xmlns:p14="http://schemas.microsoft.com/office/powerpoint/2010/main" val="221509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a:p>
        </p:txBody>
      </p:sp>
      <p:sp>
        <p:nvSpPr>
          <p:cNvPr id="2" name="Title 1"/>
          <p:cNvSpPr>
            <a:spLocks noGrp="1"/>
          </p:cNvSpPr>
          <p:nvPr>
            <p:ph type="title"/>
          </p:nvPr>
        </p:nvSpPr>
        <p:spPr/>
        <p:txBody>
          <a:bodyPr/>
          <a:lstStyle/>
          <a:p>
            <a:r>
              <a:rPr lang="en-US"/>
              <a:t>A simplified evolution of network neutrality</a:t>
            </a:r>
            <a:endParaRPr lang="en-US" dirty="0"/>
          </a:p>
        </p:txBody>
      </p:sp>
      <p:graphicFrame>
        <p:nvGraphicFramePr>
          <p:cNvPr id="5" name="Diagram 4"/>
          <p:cNvGraphicFramePr/>
          <p:nvPr>
            <p:extLst>
              <p:ext uri="{D42A27DB-BD31-4B8C-83A1-F6EECF244321}">
                <p14:modId xmlns:p14="http://schemas.microsoft.com/office/powerpoint/2010/main" val="2668781338"/>
              </p:ext>
            </p:extLst>
          </p:nvPr>
        </p:nvGraphicFramePr>
        <p:xfrm>
          <a:off x="670560" y="833120"/>
          <a:ext cx="7938347" cy="4009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930671" y="3741006"/>
            <a:ext cx="1548515" cy="7612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Section 706</a:t>
            </a:r>
          </a:p>
        </p:txBody>
      </p:sp>
      <p:sp>
        <p:nvSpPr>
          <p:cNvPr id="7" name="Rounded Rectangle 6"/>
          <p:cNvSpPr/>
          <p:nvPr/>
        </p:nvSpPr>
        <p:spPr>
          <a:xfrm>
            <a:off x="1180082" y="3741005"/>
            <a:ext cx="1440313" cy="7612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Authority unclear</a:t>
            </a:r>
          </a:p>
        </p:txBody>
      </p:sp>
      <p:sp>
        <p:nvSpPr>
          <p:cNvPr id="8" name="Rounded Rectangle 7"/>
          <p:cNvSpPr/>
          <p:nvPr/>
        </p:nvSpPr>
        <p:spPr>
          <a:xfrm>
            <a:off x="4791522" y="3741005"/>
            <a:ext cx="1402950" cy="7612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Title II</a:t>
            </a:r>
          </a:p>
        </p:txBody>
      </p:sp>
      <p:sp>
        <p:nvSpPr>
          <p:cNvPr id="9" name="Rounded Rectangle 8"/>
          <p:cNvSpPr/>
          <p:nvPr/>
        </p:nvSpPr>
        <p:spPr>
          <a:xfrm>
            <a:off x="6507979" y="3730766"/>
            <a:ext cx="1548516" cy="7612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Information service?</a:t>
            </a:r>
            <a:endParaRPr lang="en-US" sz="1050" dirty="0"/>
          </a:p>
        </p:txBody>
      </p:sp>
    </p:spTree>
    <p:extLst>
      <p:ext uri="{BB962C8B-B14F-4D97-AF65-F5344CB8AC3E}">
        <p14:creationId xmlns:p14="http://schemas.microsoft.com/office/powerpoint/2010/main" val="406637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0D29F8-6100-D04F-90A2-6845D49BDAB7}" type="slidenum">
              <a:rPr lang="en-US" smtClean="0"/>
              <a:pPr/>
              <a:t>26</a:t>
            </a:fld>
            <a:endParaRPr lang="en-US"/>
          </a:p>
        </p:txBody>
      </p:sp>
      <p:sp>
        <p:nvSpPr>
          <p:cNvPr id="7170" name="Rectangle 2"/>
          <p:cNvSpPr>
            <a:spLocks noGrp="1" noChangeArrowheads="1"/>
          </p:cNvSpPr>
          <p:nvPr>
            <p:ph type="title"/>
          </p:nvPr>
        </p:nvSpPr>
        <p:spPr/>
        <p:txBody>
          <a:bodyPr/>
          <a:lstStyle/>
          <a:p>
            <a:r>
              <a:rPr lang="en-US"/>
              <a:t>How to be non-neutral</a:t>
            </a:r>
          </a:p>
        </p:txBody>
      </p:sp>
      <p:sp>
        <p:nvSpPr>
          <p:cNvPr id="6" name="Rounded Rectangle 5"/>
          <p:cNvSpPr/>
          <p:nvPr/>
        </p:nvSpPr>
        <p:spPr>
          <a:xfrm>
            <a:off x="3147049" y="1310526"/>
            <a:ext cx="3204008" cy="8165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deep packet inspection</a:t>
            </a:r>
          </a:p>
          <a:p>
            <a:pPr algn="ctr"/>
            <a:r>
              <a:rPr lang="en-US" sz="1050" dirty="0"/>
              <a:t>block Skype</a:t>
            </a:r>
          </a:p>
          <a:p>
            <a:pPr algn="ctr"/>
            <a:r>
              <a:rPr lang="en-US" sz="1050" dirty="0"/>
              <a:t>user tracking</a:t>
            </a:r>
          </a:p>
        </p:txBody>
      </p:sp>
      <p:sp>
        <p:nvSpPr>
          <p:cNvPr id="9" name="Rounded Rectangle 8"/>
          <p:cNvSpPr/>
          <p:nvPr/>
        </p:nvSpPr>
        <p:spPr>
          <a:xfrm>
            <a:off x="3147049" y="2235166"/>
            <a:ext cx="3204008" cy="8165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block transport protocol</a:t>
            </a:r>
          </a:p>
          <a:p>
            <a:pPr algn="ctr"/>
            <a:r>
              <a:rPr lang="en-US" sz="1050" dirty="0"/>
              <a:t>block ports</a:t>
            </a:r>
          </a:p>
          <a:p>
            <a:pPr algn="ctr"/>
            <a:r>
              <a:rPr lang="en-US" sz="1050" dirty="0"/>
              <a:t>insert RST</a:t>
            </a:r>
          </a:p>
        </p:txBody>
      </p:sp>
      <p:sp>
        <p:nvSpPr>
          <p:cNvPr id="10" name="Rounded Rectangle 9"/>
          <p:cNvSpPr/>
          <p:nvPr/>
        </p:nvSpPr>
        <p:spPr>
          <a:xfrm>
            <a:off x="3147049" y="3185957"/>
            <a:ext cx="3204008" cy="8165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block IP addresses</a:t>
            </a:r>
          </a:p>
          <a:p>
            <a:pPr algn="ctr"/>
            <a:r>
              <a:rPr lang="en-US" sz="1050" dirty="0"/>
              <a:t>QoS discrimination</a:t>
            </a:r>
          </a:p>
          <a:p>
            <a:pPr algn="ctr"/>
            <a:r>
              <a:rPr lang="en-US" sz="1050" dirty="0"/>
              <a:t>zero-rating</a:t>
            </a:r>
          </a:p>
          <a:p>
            <a:pPr algn="ctr"/>
            <a:endParaRPr lang="en-US" sz="1050" dirty="0"/>
          </a:p>
        </p:txBody>
      </p:sp>
      <p:sp>
        <p:nvSpPr>
          <p:cNvPr id="7" name="TextBox 6"/>
          <p:cNvSpPr txBox="1"/>
          <p:nvPr/>
        </p:nvSpPr>
        <p:spPr>
          <a:xfrm>
            <a:off x="1497070" y="1494561"/>
            <a:ext cx="832279" cy="253916"/>
          </a:xfrm>
          <a:prstGeom prst="rect">
            <a:avLst/>
          </a:prstGeom>
          <a:noFill/>
        </p:spPr>
        <p:txBody>
          <a:bodyPr wrap="none" rtlCol="0">
            <a:spAutoFit/>
          </a:bodyPr>
          <a:lstStyle/>
          <a:p>
            <a:r>
              <a:rPr lang="en-US" sz="1050" dirty="0"/>
              <a:t>application</a:t>
            </a:r>
          </a:p>
        </p:txBody>
      </p:sp>
      <p:sp>
        <p:nvSpPr>
          <p:cNvPr id="12" name="TextBox 11"/>
          <p:cNvSpPr txBox="1"/>
          <p:nvPr/>
        </p:nvSpPr>
        <p:spPr>
          <a:xfrm>
            <a:off x="1612571" y="2483498"/>
            <a:ext cx="716863" cy="253916"/>
          </a:xfrm>
          <a:prstGeom prst="rect">
            <a:avLst/>
          </a:prstGeom>
          <a:noFill/>
        </p:spPr>
        <p:txBody>
          <a:bodyPr wrap="none" rtlCol="0">
            <a:spAutoFit/>
          </a:bodyPr>
          <a:lstStyle/>
          <a:p>
            <a:r>
              <a:rPr lang="en-US" sz="1050" dirty="0"/>
              <a:t>transport</a:t>
            </a:r>
          </a:p>
        </p:txBody>
      </p:sp>
      <p:sp>
        <p:nvSpPr>
          <p:cNvPr id="13" name="TextBox 12"/>
          <p:cNvSpPr txBox="1"/>
          <p:nvPr/>
        </p:nvSpPr>
        <p:spPr>
          <a:xfrm>
            <a:off x="1687016" y="3510336"/>
            <a:ext cx="657552" cy="253916"/>
          </a:xfrm>
          <a:prstGeom prst="rect">
            <a:avLst/>
          </a:prstGeom>
          <a:noFill/>
        </p:spPr>
        <p:txBody>
          <a:bodyPr wrap="none" rtlCol="0">
            <a:spAutoFit/>
          </a:bodyPr>
          <a:lstStyle/>
          <a:p>
            <a:r>
              <a:rPr lang="en-US" sz="1050" dirty="0"/>
              <a:t>network</a:t>
            </a:r>
          </a:p>
        </p:txBody>
      </p:sp>
      <p:sp>
        <p:nvSpPr>
          <p:cNvPr id="2" name="TextBox 1"/>
          <p:cNvSpPr txBox="1"/>
          <p:nvPr/>
        </p:nvSpPr>
        <p:spPr>
          <a:xfrm>
            <a:off x="1687017" y="4408715"/>
            <a:ext cx="2691763" cy="253916"/>
          </a:xfrm>
          <a:prstGeom prst="rect">
            <a:avLst/>
          </a:prstGeom>
          <a:noFill/>
        </p:spPr>
        <p:txBody>
          <a:bodyPr wrap="none" rtlCol="0">
            <a:spAutoFit/>
          </a:bodyPr>
          <a:lstStyle/>
          <a:p>
            <a:r>
              <a:rPr lang="en-US" sz="1050" dirty="0"/>
              <a:t>Not all practices are necessarily violations</a:t>
            </a:r>
          </a:p>
        </p:txBody>
      </p:sp>
    </p:spTree>
    <p:extLst>
      <p:ext uri="{BB962C8B-B14F-4D97-AF65-F5344CB8AC3E}">
        <p14:creationId xmlns:p14="http://schemas.microsoft.com/office/powerpoint/2010/main" val="229199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C0D29F8-6100-D04F-90A2-6845D49BDAB7}" type="slidenum">
              <a:rPr lang="en-US" smtClean="0"/>
              <a:pPr/>
              <a:t>27</a:t>
            </a:fld>
            <a:endParaRPr lang="en-US"/>
          </a:p>
        </p:txBody>
      </p:sp>
      <p:sp>
        <p:nvSpPr>
          <p:cNvPr id="2" name="Title 1"/>
          <p:cNvSpPr>
            <a:spLocks noGrp="1"/>
          </p:cNvSpPr>
          <p:nvPr>
            <p:ph type="title"/>
          </p:nvPr>
        </p:nvSpPr>
        <p:spPr/>
        <p:txBody>
          <a:bodyPr/>
          <a:lstStyle/>
          <a:p>
            <a:r>
              <a:rPr lang="en-US"/>
              <a:t>Network neutrality and Title II</a:t>
            </a:r>
            <a:endParaRPr lang="en-US" dirty="0"/>
          </a:p>
        </p:txBody>
      </p:sp>
      <p:sp>
        <p:nvSpPr>
          <p:cNvPr id="4" name="Rounded Rectangle 3"/>
          <p:cNvSpPr/>
          <p:nvPr/>
        </p:nvSpPr>
        <p:spPr>
          <a:xfrm>
            <a:off x="1850457" y="1622652"/>
            <a:ext cx="2501107" cy="1592036"/>
          </a:xfrm>
          <a:prstGeom prst="roundRect">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ounded Rectangle 4"/>
          <p:cNvSpPr/>
          <p:nvPr/>
        </p:nvSpPr>
        <p:spPr>
          <a:xfrm>
            <a:off x="3714751" y="1622652"/>
            <a:ext cx="3138437" cy="1592036"/>
          </a:xfrm>
          <a:prstGeom prst="roundRect">
            <a:avLst/>
          </a:prstGeom>
          <a:solidFill>
            <a:srgbClr val="0070C0">
              <a:alpha val="46000"/>
            </a:srgb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050"/>
          </a:p>
        </p:txBody>
      </p:sp>
      <p:sp>
        <p:nvSpPr>
          <p:cNvPr id="6" name="TextBox 5"/>
          <p:cNvSpPr txBox="1"/>
          <p:nvPr/>
        </p:nvSpPr>
        <p:spPr>
          <a:xfrm>
            <a:off x="3799636" y="1968546"/>
            <a:ext cx="486030" cy="738664"/>
          </a:xfrm>
          <a:prstGeom prst="rect">
            <a:avLst/>
          </a:prstGeom>
          <a:noFill/>
        </p:spPr>
        <p:txBody>
          <a:bodyPr wrap="none" rtlCol="0">
            <a:spAutoFit/>
          </a:bodyPr>
          <a:lstStyle/>
          <a:p>
            <a:r>
              <a:rPr lang="en-US" sz="1050" dirty="0"/>
              <a:t>§201</a:t>
            </a:r>
          </a:p>
          <a:p>
            <a:r>
              <a:rPr lang="en-US" sz="1050" dirty="0"/>
              <a:t>§202</a:t>
            </a:r>
          </a:p>
          <a:p>
            <a:r>
              <a:rPr lang="en-US" sz="1050" dirty="0"/>
              <a:t>§208</a:t>
            </a:r>
          </a:p>
          <a:p>
            <a:r>
              <a:rPr lang="en-US" sz="1050" dirty="0"/>
              <a:t>§222</a:t>
            </a:r>
          </a:p>
        </p:txBody>
      </p:sp>
      <p:sp>
        <p:nvSpPr>
          <p:cNvPr id="8" name="TextBox 7"/>
          <p:cNvSpPr txBox="1"/>
          <p:nvPr/>
        </p:nvSpPr>
        <p:spPr>
          <a:xfrm>
            <a:off x="4572000" y="1968545"/>
            <a:ext cx="1702710" cy="738664"/>
          </a:xfrm>
          <a:prstGeom prst="rect">
            <a:avLst/>
          </a:prstGeom>
          <a:noFill/>
        </p:spPr>
        <p:txBody>
          <a:bodyPr wrap="none" rtlCol="0">
            <a:spAutoFit/>
          </a:bodyPr>
          <a:lstStyle/>
          <a:p>
            <a:r>
              <a:rPr lang="en-US" sz="1050" dirty="0"/>
              <a:t>tariffs</a:t>
            </a:r>
          </a:p>
          <a:p>
            <a:r>
              <a:rPr lang="en-US" sz="1050" dirty="0"/>
              <a:t>interlocking directorates</a:t>
            </a:r>
          </a:p>
          <a:p>
            <a:r>
              <a:rPr lang="en-US" sz="1050" dirty="0"/>
              <a:t>regulated interconnection</a:t>
            </a:r>
          </a:p>
          <a:p>
            <a:r>
              <a:rPr lang="en-US" sz="1050" dirty="0"/>
              <a:t>§214 discontinuance</a:t>
            </a:r>
          </a:p>
        </p:txBody>
      </p:sp>
      <p:sp>
        <p:nvSpPr>
          <p:cNvPr id="9" name="TextBox 8"/>
          <p:cNvSpPr txBox="1"/>
          <p:nvPr/>
        </p:nvSpPr>
        <p:spPr>
          <a:xfrm>
            <a:off x="2233061" y="1968546"/>
            <a:ext cx="1018227" cy="577081"/>
          </a:xfrm>
          <a:prstGeom prst="rect">
            <a:avLst/>
          </a:prstGeom>
          <a:noFill/>
        </p:spPr>
        <p:txBody>
          <a:bodyPr wrap="none" rtlCol="0">
            <a:spAutoFit/>
          </a:bodyPr>
          <a:lstStyle/>
          <a:p>
            <a:r>
              <a:rPr lang="en-US" sz="1050" dirty="0"/>
              <a:t>no </a:t>
            </a:r>
            <a:r>
              <a:rPr lang="en-US" sz="1050" dirty="0" err="1"/>
              <a:t>QoS</a:t>
            </a:r>
            <a:endParaRPr lang="en-US" sz="1050" dirty="0"/>
          </a:p>
          <a:p>
            <a:r>
              <a:rPr lang="en-US" sz="1050" dirty="0"/>
              <a:t>no metering</a:t>
            </a:r>
          </a:p>
          <a:p>
            <a:r>
              <a:rPr lang="en-US" sz="1050" dirty="0"/>
              <a:t>no zero-rating</a:t>
            </a:r>
          </a:p>
        </p:txBody>
      </p:sp>
      <p:sp>
        <p:nvSpPr>
          <p:cNvPr id="10" name="TextBox 9"/>
          <p:cNvSpPr txBox="1"/>
          <p:nvPr/>
        </p:nvSpPr>
        <p:spPr>
          <a:xfrm>
            <a:off x="3573613" y="1305748"/>
            <a:ext cx="838691" cy="253916"/>
          </a:xfrm>
          <a:prstGeom prst="rect">
            <a:avLst/>
          </a:prstGeom>
          <a:solidFill>
            <a:srgbClr val="0070C0">
              <a:alpha val="52000"/>
            </a:srgbClr>
          </a:solidFill>
        </p:spPr>
        <p:txBody>
          <a:bodyPr wrap="none" rtlCol="0">
            <a:spAutoFit/>
          </a:bodyPr>
          <a:lstStyle/>
          <a:p>
            <a:r>
              <a:rPr lang="en-US" sz="1050"/>
              <a:t>2015 order</a:t>
            </a:r>
          </a:p>
        </p:txBody>
      </p:sp>
      <p:sp>
        <p:nvSpPr>
          <p:cNvPr id="12" name="Horizontal Scroll 11"/>
          <p:cNvSpPr/>
          <p:nvPr/>
        </p:nvSpPr>
        <p:spPr>
          <a:xfrm>
            <a:off x="2869702" y="3254593"/>
            <a:ext cx="2742968" cy="11567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no blocking</a:t>
            </a:r>
          </a:p>
          <a:p>
            <a:pPr algn="ctr"/>
            <a:r>
              <a:rPr lang="en-US" sz="1050" dirty="0"/>
              <a:t>no paid prioritization</a:t>
            </a:r>
          </a:p>
          <a:p>
            <a:pPr algn="ctr"/>
            <a:r>
              <a:rPr lang="en-US" sz="1050" dirty="0"/>
              <a:t>no unreasonable interference</a:t>
            </a:r>
          </a:p>
          <a:p>
            <a:pPr algn="ctr"/>
            <a:r>
              <a:rPr lang="en-US" sz="1050" dirty="0"/>
              <a:t>transparency</a:t>
            </a:r>
          </a:p>
        </p:txBody>
      </p:sp>
    </p:spTree>
    <p:extLst>
      <p:ext uri="{BB962C8B-B14F-4D97-AF65-F5344CB8AC3E}">
        <p14:creationId xmlns:p14="http://schemas.microsoft.com/office/powerpoint/2010/main" val="196274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US"/>
              <a:t>VPN blocking (Comcast, roughly 2001) - unconfirmed</a:t>
            </a:r>
          </a:p>
          <a:p>
            <a:r>
              <a:rPr lang="en-US"/>
              <a:t>WiFi blocking (AT&amp;T AUP, 2002)</a:t>
            </a:r>
          </a:p>
          <a:p>
            <a:r>
              <a:rPr lang="en-US"/>
              <a:t>Madison River (2005)</a:t>
            </a:r>
          </a:p>
          <a:p>
            <a:pPr lvl="1"/>
            <a:r>
              <a:rPr lang="en-US"/>
              <a:t>DSL provider blocked SIP ports</a:t>
            </a:r>
          </a:p>
          <a:p>
            <a:pPr lvl="1"/>
            <a:r>
              <a:rPr lang="en-US"/>
              <a:t>fined $15,000 by FCC</a:t>
            </a:r>
          </a:p>
          <a:p>
            <a:pPr lvl="1"/>
            <a:r>
              <a:rPr lang="en-US">
                <a:sym typeface="Wingdings"/>
              </a:rPr>
              <a:t>based on Section 201 “just and reasonable”</a:t>
            </a:r>
            <a:endParaRPr lang="en-US"/>
          </a:p>
          <a:p>
            <a:r>
              <a:rPr lang="en-US"/>
              <a:t>Comcast (late 2007)</a:t>
            </a:r>
          </a:p>
          <a:p>
            <a:pPr lvl="1"/>
            <a:r>
              <a:rPr lang="en-US"/>
              <a:t>insert TCP RST into BitTorrent traffic</a:t>
            </a:r>
          </a:p>
          <a:p>
            <a:pPr lvl="1"/>
            <a:r>
              <a:rPr lang="en-US"/>
              <a:t>later overturned on appeal in DC Circuit Court</a:t>
            </a:r>
          </a:p>
          <a:p>
            <a:r>
              <a:rPr lang="en-US"/>
              <a:t>RCN (2009): P2P</a:t>
            </a:r>
            <a:endParaRPr lang="en-US" dirty="0"/>
          </a:p>
        </p:txBody>
      </p:sp>
      <p:sp>
        <p:nvSpPr>
          <p:cNvPr id="6" name="Content Placeholder 5"/>
          <p:cNvSpPr>
            <a:spLocks noGrp="1"/>
          </p:cNvSpPr>
          <p:nvPr>
            <p:ph sz="half" idx="2"/>
          </p:nvPr>
        </p:nvSpPr>
        <p:spPr/>
        <p:txBody>
          <a:bodyPr/>
          <a:lstStyle/>
          <a:p>
            <a:r>
              <a:rPr lang="en-US"/>
              <a:t>FaceTime on AT&amp;T</a:t>
            </a:r>
          </a:p>
          <a:p>
            <a:r>
              <a:rPr lang="en-US"/>
              <a:t>Comcast vs. Level 3 (2010, in dispute) - interconnection</a:t>
            </a:r>
          </a:p>
          <a:p>
            <a:r>
              <a:rPr lang="en-US"/>
              <a:t>Comcast, Verizon, AT&amp;T, … vs. Netflix termination (2013-2014)</a:t>
            </a:r>
          </a:p>
          <a:p>
            <a:r>
              <a:rPr lang="en-US"/>
              <a:t>Zero-rating (AT&amp;T, T-Mo, VZ, Comcast)</a:t>
            </a:r>
          </a:p>
          <a:p>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pPr/>
              <a:t>28</a:t>
            </a:fld>
            <a:endParaRPr lang="en-US"/>
          </a:p>
        </p:txBody>
      </p:sp>
      <p:sp>
        <p:nvSpPr>
          <p:cNvPr id="2" name="Title 1"/>
          <p:cNvSpPr>
            <a:spLocks noGrp="1"/>
          </p:cNvSpPr>
          <p:nvPr>
            <p:ph type="title"/>
          </p:nvPr>
        </p:nvSpPr>
        <p:spPr/>
        <p:txBody>
          <a:bodyPr/>
          <a:lstStyle/>
          <a:p>
            <a:r>
              <a:rPr lang="en-US"/>
              <a:t>Some high-profile cases</a:t>
            </a:r>
            <a:endParaRPr lang="en-US" dirty="0"/>
          </a:p>
        </p:txBody>
      </p:sp>
    </p:spTree>
    <p:extLst>
      <p:ext uri="{BB962C8B-B14F-4D97-AF65-F5344CB8AC3E}">
        <p14:creationId xmlns:p14="http://schemas.microsoft.com/office/powerpoint/2010/main" val="255592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Open Internet R&amp;O 2010 + DC Circuit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8096972"/>
              </p:ext>
            </p:extLst>
          </p:nvPr>
        </p:nvGraphicFramePr>
        <p:xfrm>
          <a:off x="535709" y="1052946"/>
          <a:ext cx="8257309" cy="3714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956572" y="2783147"/>
            <a:ext cx="793807" cy="253916"/>
          </a:xfrm>
          <a:prstGeom prst="rect">
            <a:avLst/>
          </a:prstGeom>
          <a:noFill/>
        </p:spPr>
        <p:txBody>
          <a:bodyPr wrap="none" rtlCol="0">
            <a:spAutoFit/>
          </a:bodyPr>
          <a:lstStyle/>
          <a:p>
            <a:r>
              <a:rPr lang="en-US" sz="1050" dirty="0"/>
              <a:t>remanded</a:t>
            </a:r>
          </a:p>
        </p:txBody>
      </p:sp>
      <p:sp>
        <p:nvSpPr>
          <p:cNvPr id="7" name="TextBox 6"/>
          <p:cNvSpPr txBox="1"/>
          <p:nvPr/>
        </p:nvSpPr>
        <p:spPr>
          <a:xfrm>
            <a:off x="713439" y="3896590"/>
            <a:ext cx="793807" cy="253916"/>
          </a:xfrm>
          <a:prstGeom prst="rect">
            <a:avLst/>
          </a:prstGeom>
          <a:noFill/>
        </p:spPr>
        <p:txBody>
          <a:bodyPr wrap="none" rtlCol="0">
            <a:spAutoFit/>
          </a:bodyPr>
          <a:lstStyle/>
          <a:p>
            <a:r>
              <a:rPr lang="en-US" sz="1050" dirty="0"/>
              <a:t>remanded</a:t>
            </a:r>
          </a:p>
        </p:txBody>
      </p:sp>
      <p:sp>
        <p:nvSpPr>
          <p:cNvPr id="3" name="Slide Number Placeholder 2"/>
          <p:cNvSpPr>
            <a:spLocks noGrp="1"/>
          </p:cNvSpPr>
          <p:nvPr>
            <p:ph type="sldNum" sz="quarter" idx="12"/>
          </p:nvPr>
        </p:nvSpPr>
        <p:spPr/>
        <p:txBody>
          <a:bodyPr/>
          <a:lstStyle/>
          <a:p>
            <a:fld id="{2C0D29F8-6100-D04F-90A2-6845D49BDAB7}" type="slidenum">
              <a:rPr lang="en-US" smtClean="0"/>
              <a:t>29</a:t>
            </a:fld>
            <a:endParaRPr lang="en-US"/>
          </a:p>
        </p:txBody>
      </p:sp>
    </p:spTree>
    <p:extLst>
      <p:ext uri="{BB962C8B-B14F-4D97-AF65-F5344CB8AC3E}">
        <p14:creationId xmlns:p14="http://schemas.microsoft.com/office/powerpoint/2010/main" val="17549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0D29F8-6100-D04F-90A2-6845D49BDAB7}" type="slidenum">
              <a:rPr lang="en-US" smtClean="0"/>
              <a:pPr/>
              <a:t>3</a:t>
            </a:fld>
            <a:endParaRPr lang="en-US"/>
          </a:p>
        </p:txBody>
      </p:sp>
      <p:sp>
        <p:nvSpPr>
          <p:cNvPr id="2" name="Title 1"/>
          <p:cNvSpPr>
            <a:spLocks noGrp="1"/>
          </p:cNvSpPr>
          <p:nvPr>
            <p:ph type="title"/>
          </p:nvPr>
        </p:nvSpPr>
        <p:spPr/>
        <p:txBody>
          <a:bodyPr/>
          <a:lstStyle/>
          <a:p>
            <a:r>
              <a:rPr lang="en-US"/>
              <a:t>Not a new concern</a:t>
            </a:r>
            <a:endParaRPr lang="en-US" dirty="0"/>
          </a:p>
        </p:txBody>
      </p:sp>
      <p:sp>
        <p:nvSpPr>
          <p:cNvPr id="5" name="TextBox 4"/>
          <p:cNvSpPr txBox="1"/>
          <p:nvPr/>
        </p:nvSpPr>
        <p:spPr>
          <a:xfrm>
            <a:off x="628650" y="1143001"/>
            <a:ext cx="8062767" cy="358046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spcBef>
                <a:spcPts val="450"/>
              </a:spcBef>
              <a:spcAft>
                <a:spcPts val="450"/>
              </a:spcAft>
            </a:pPr>
            <a:r>
              <a:rPr lang="en-US" dirty="0"/>
              <a:t>Telecommunications in the United States has undergone a lengthy evolutionary process. The once limited communications market now offers many alternatives, in terms of carriers, services, and technologies. The change, while significant, is far from complete.</a:t>
            </a:r>
          </a:p>
          <a:p>
            <a:pPr>
              <a:spcBef>
                <a:spcPts val="450"/>
              </a:spcBef>
              <a:spcAft>
                <a:spcPts val="450"/>
              </a:spcAft>
            </a:pPr>
            <a:r>
              <a:rPr lang="en-US" dirty="0"/>
              <a:t>Throughout this dynamic period, the federal communications legislation—the Communications Act of 1934 (the "Communications Act" or the "Act")—barely has been changed. Numerous congressional attempts to adopt a new statute—or to update it—have failed for lack of support. Consequently, a complex mixture of federal and state actions— including regulation by administrative agencies, legislation, and court decisions—has been necessary to "stretch" the Act enough to accommodate new technologies and new regulatory objectives.</a:t>
            </a:r>
          </a:p>
          <a:p>
            <a:pPr>
              <a:spcBef>
                <a:spcPts val="450"/>
              </a:spcBef>
              <a:spcAft>
                <a:spcPts val="450"/>
              </a:spcAft>
            </a:pPr>
            <a:r>
              <a:rPr lang="en-US" dirty="0"/>
              <a:t>Some of the most difficult regulatory questions that the Federal Communications Commission (the "FCC" or the "Commission") must face are ones that might seem most basic. The FCC must define—and distinguish—"common carriers," "broadcasters," "cable operators," and "private radio" services. The Act offers little guidance, although this may be a reason for its durability and resilience. Consequently, the FCC has struggled to apply these old regulatory categories to new services or activities made possible by the merger of computer and communications systems and by advances in radio transmission technology.</a:t>
            </a:r>
          </a:p>
        </p:txBody>
      </p:sp>
      <p:sp>
        <p:nvSpPr>
          <p:cNvPr id="6" name="TextBox 5"/>
          <p:cNvSpPr txBox="1"/>
          <p:nvPr/>
        </p:nvSpPr>
        <p:spPr>
          <a:xfrm>
            <a:off x="830664" y="4723468"/>
            <a:ext cx="3637224" cy="334835"/>
          </a:xfrm>
          <a:prstGeom prst="rect">
            <a:avLst/>
          </a:prstGeom>
          <a:noFill/>
        </p:spPr>
        <p:txBody>
          <a:bodyPr wrap="square" rtlCol="0">
            <a:spAutoFit/>
          </a:bodyPr>
          <a:lstStyle/>
          <a:p>
            <a:r>
              <a:rPr lang="en-US" sz="788" i="1"/>
              <a:t>From telecommunications to electronic services: a global spectrum of definitions, boundary lines, and structures </a:t>
            </a:r>
            <a:r>
              <a:rPr lang="en-US" sz="788"/>
              <a:t>1985</a:t>
            </a:r>
          </a:p>
        </p:txBody>
      </p:sp>
    </p:spTree>
    <p:extLst>
      <p:ext uri="{BB962C8B-B14F-4D97-AF65-F5344CB8AC3E}">
        <p14:creationId xmlns:p14="http://schemas.microsoft.com/office/powerpoint/2010/main" val="118199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Verizon </a:t>
            </a:r>
            <a:r>
              <a:rPr lang="en-US" dirty="0"/>
              <a:t>holding</a:t>
            </a:r>
            <a:endParaRPr lang="en-US" i="1" dirty="0"/>
          </a:p>
        </p:txBody>
      </p:sp>
      <p:sp>
        <p:nvSpPr>
          <p:cNvPr id="3" name="Content Placeholder 2"/>
          <p:cNvSpPr>
            <a:spLocks noGrp="1"/>
          </p:cNvSpPr>
          <p:nvPr>
            <p:ph idx="1"/>
          </p:nvPr>
        </p:nvSpPr>
        <p:spPr/>
        <p:txBody>
          <a:bodyPr/>
          <a:lstStyle/>
          <a:p>
            <a:r>
              <a:rPr lang="en-US" b="1" dirty="0"/>
              <a:t>Upheld</a:t>
            </a:r>
            <a:r>
              <a:rPr lang="en-US" dirty="0"/>
              <a:t> Commission’s authority to promulgate Open Internet rules under section 706</a:t>
            </a:r>
          </a:p>
          <a:p>
            <a:r>
              <a:rPr lang="en-US" b="1" dirty="0"/>
              <a:t>Upheld </a:t>
            </a:r>
            <a:r>
              <a:rPr lang="en-US" dirty="0"/>
              <a:t>transparency rule</a:t>
            </a:r>
          </a:p>
          <a:p>
            <a:r>
              <a:rPr lang="en-US" b="1" dirty="0"/>
              <a:t>Vacated and remanded</a:t>
            </a:r>
            <a:r>
              <a:rPr lang="en-US" dirty="0"/>
              <a:t> blocking and discrimination rules as impermissible common carriage regulation of an information service</a:t>
            </a:r>
            <a:endParaRPr lang="en-US" b="1" dirty="0"/>
          </a:p>
          <a:p>
            <a:endParaRPr lang="en-US" b="1" dirty="0"/>
          </a:p>
          <a:p>
            <a:endParaRPr lang="en-US" b="1" dirty="0"/>
          </a:p>
        </p:txBody>
      </p:sp>
      <p:sp>
        <p:nvSpPr>
          <p:cNvPr id="5" name="Slide Number Placeholder 4"/>
          <p:cNvSpPr>
            <a:spLocks noGrp="1"/>
          </p:cNvSpPr>
          <p:nvPr>
            <p:ph type="sldNum" sz="quarter" idx="12"/>
          </p:nvPr>
        </p:nvSpPr>
        <p:spPr/>
        <p:txBody>
          <a:bodyPr/>
          <a:lstStyle/>
          <a:p>
            <a:fld id="{2C0D29F8-6100-D04F-90A2-6845D49BDAB7}" type="slidenum">
              <a:rPr lang="en-US" smtClean="0"/>
              <a:t>30</a:t>
            </a:fld>
            <a:endParaRPr lang="en-US"/>
          </a:p>
        </p:txBody>
      </p:sp>
    </p:spTree>
    <p:extLst>
      <p:ext uri="{BB962C8B-B14F-4D97-AF65-F5344CB8AC3E}">
        <p14:creationId xmlns:p14="http://schemas.microsoft.com/office/powerpoint/2010/main" val="82803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Circuit: discrimination rule</a:t>
            </a:r>
          </a:p>
        </p:txBody>
      </p:sp>
      <p:sp>
        <p:nvSpPr>
          <p:cNvPr id="3" name="Content Placeholder 2"/>
          <p:cNvSpPr>
            <a:spLocks noGrp="1"/>
          </p:cNvSpPr>
          <p:nvPr>
            <p:ph idx="1"/>
          </p:nvPr>
        </p:nvSpPr>
        <p:spPr/>
        <p:txBody>
          <a:bodyPr/>
          <a:lstStyle/>
          <a:p>
            <a:r>
              <a:rPr lang="en-US" dirty="0"/>
              <a:t>“Little hesitation” in concluding that nondiscrimination rule = common carriage regulation.  </a:t>
            </a:r>
          </a:p>
          <a:p>
            <a:r>
              <a:rPr lang="en-US" dirty="0"/>
              <a:t>The rule requires broadband providers to offer service to all edge providers </a:t>
            </a:r>
            <a:r>
              <a:rPr lang="en-US" dirty="0">
                <a:sym typeface="Wingdings" panose="05000000000000000000" pitchFamily="2" charset="2"/>
              </a:rPr>
              <a:t> “by its very terms compels . . . providers to hold themselves out ‘to serve the public indiscriminately,’” which is the essence of common carriage.</a:t>
            </a:r>
          </a:p>
          <a:p>
            <a:r>
              <a:rPr lang="en-US" dirty="0">
                <a:sym typeface="Wingdings" panose="05000000000000000000" pitchFamily="2" charset="2"/>
              </a:rPr>
              <a:t>Commission never argued that the “no unreasonable discrimination” standard differed from the general nondiscrimination standard that applies to common carriers.  </a:t>
            </a:r>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31</a:t>
            </a:fld>
            <a:endParaRPr lang="en-US"/>
          </a:p>
        </p:txBody>
      </p:sp>
    </p:spTree>
    <p:extLst>
      <p:ext uri="{BB962C8B-B14F-4D97-AF65-F5344CB8AC3E}">
        <p14:creationId xmlns:p14="http://schemas.microsoft.com/office/powerpoint/2010/main" val="24862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Excluded (2010 &amp; 2015)</a:t>
            </a:r>
          </a:p>
        </p:txBody>
      </p:sp>
      <p:sp>
        <p:nvSpPr>
          <p:cNvPr id="3" name="Content Placeholder 2"/>
          <p:cNvSpPr>
            <a:spLocks noGrp="1"/>
          </p:cNvSpPr>
          <p:nvPr>
            <p:ph idx="1"/>
          </p:nvPr>
        </p:nvSpPr>
        <p:spPr/>
        <p:txBody>
          <a:bodyPr/>
          <a:lstStyle/>
          <a:p>
            <a:r>
              <a:rPr lang="en-US" dirty="0"/>
              <a:t>enterprise services</a:t>
            </a:r>
          </a:p>
          <a:p>
            <a:r>
              <a:rPr lang="en-US" dirty="0"/>
              <a:t>virtual private network services, hosting, or data storage services</a:t>
            </a:r>
          </a:p>
          <a:p>
            <a:r>
              <a:rPr lang="en-US" dirty="0"/>
              <a:t>premises operators</a:t>
            </a:r>
          </a:p>
          <a:p>
            <a:pPr lvl="1"/>
            <a:r>
              <a:rPr lang="en-US" dirty="0"/>
              <a:t>coffee shops, hotels, Amtrak, airlines, </a:t>
            </a:r>
            <a:r>
              <a:rPr lang="mr-IN" dirty="0"/>
              <a:t>…</a:t>
            </a:r>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32</a:t>
            </a:fld>
            <a:endParaRPr lang="en-US"/>
          </a:p>
        </p:txBody>
      </p:sp>
    </p:spTree>
    <p:extLst>
      <p:ext uri="{BB962C8B-B14F-4D97-AF65-F5344CB8AC3E}">
        <p14:creationId xmlns:p14="http://schemas.microsoft.com/office/powerpoint/2010/main" val="1497603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 NPRM: transparency</a:t>
            </a:r>
          </a:p>
        </p:txBody>
      </p:sp>
      <p:sp>
        <p:nvSpPr>
          <p:cNvPr id="3" name="Content Placeholder 2"/>
          <p:cNvSpPr>
            <a:spLocks noGrp="1"/>
          </p:cNvSpPr>
          <p:nvPr>
            <p:ph idx="1"/>
          </p:nvPr>
        </p:nvSpPr>
        <p:spPr>
          <a:xfrm>
            <a:off x="1485900" y="1200150"/>
            <a:ext cx="3731880" cy="3657600"/>
          </a:xfrm>
        </p:spPr>
        <p:txBody>
          <a:bodyPr>
            <a:normAutofit fontScale="92500" lnSpcReduction="20000"/>
          </a:bodyPr>
          <a:lstStyle/>
          <a:p>
            <a:r>
              <a:rPr lang="en-US" dirty="0"/>
              <a:t>Audience-specific disclosure</a:t>
            </a:r>
          </a:p>
          <a:p>
            <a:pPr lvl="1"/>
            <a:r>
              <a:rPr lang="en-US" dirty="0"/>
              <a:t>consumer “nutrition label”</a:t>
            </a:r>
          </a:p>
          <a:p>
            <a:pPr lvl="2"/>
            <a:r>
              <a:rPr lang="en-US" dirty="0"/>
              <a:t>include more than just intra-network performance</a:t>
            </a:r>
          </a:p>
          <a:p>
            <a:pPr lvl="1"/>
            <a:r>
              <a:rPr lang="en-US" dirty="0"/>
              <a:t>edge providers (CDN, transit providers)</a:t>
            </a:r>
          </a:p>
          <a:p>
            <a:pPr lvl="2"/>
            <a:r>
              <a:rPr lang="en-US" dirty="0"/>
              <a:t>performance</a:t>
            </a:r>
          </a:p>
          <a:p>
            <a:pPr lvl="2"/>
            <a:r>
              <a:rPr lang="en-US" dirty="0"/>
              <a:t>peering policy?</a:t>
            </a:r>
          </a:p>
          <a:p>
            <a:r>
              <a:rPr lang="en-US" dirty="0"/>
              <a:t>Metrics</a:t>
            </a:r>
          </a:p>
          <a:p>
            <a:pPr lvl="1"/>
            <a:r>
              <a:rPr lang="en-US" dirty="0"/>
              <a:t>network performance: averages, variability</a:t>
            </a:r>
          </a:p>
          <a:p>
            <a:pPr lvl="1"/>
            <a:r>
              <a:rPr lang="en-US" dirty="0"/>
              <a:t>built-in measurements at finer geographic scale</a:t>
            </a:r>
          </a:p>
          <a:p>
            <a:pPr lvl="1"/>
            <a:r>
              <a:rPr lang="en-US" dirty="0"/>
              <a:t>bandwidth caps (and tools)</a:t>
            </a:r>
          </a:p>
          <a:p>
            <a:pPr lvl="1"/>
            <a:r>
              <a:rPr lang="en-US" dirty="0"/>
              <a:t>N-year cost</a:t>
            </a:r>
          </a:p>
          <a:p>
            <a:pPr lvl="1"/>
            <a:endParaRPr lang="en-US" dirty="0"/>
          </a:p>
        </p:txBody>
      </p:sp>
      <p:pic>
        <p:nvPicPr>
          <p:cNvPr id="5" name="Picture 4"/>
          <p:cNvPicPr>
            <a:picLocks noChangeAspect="1"/>
          </p:cNvPicPr>
          <p:nvPr/>
        </p:nvPicPr>
        <p:blipFill>
          <a:blip r:embed="rId2"/>
          <a:stretch>
            <a:fillRect/>
          </a:stretch>
        </p:blipFill>
        <p:spPr>
          <a:xfrm>
            <a:off x="4990175" y="1045238"/>
            <a:ext cx="2915935" cy="3225024"/>
          </a:xfrm>
          <a:prstGeom prst="rect">
            <a:avLst/>
          </a:prstGeom>
        </p:spPr>
      </p:pic>
      <p:sp>
        <p:nvSpPr>
          <p:cNvPr id="6" name="TextBox 5"/>
          <p:cNvSpPr txBox="1"/>
          <p:nvPr/>
        </p:nvSpPr>
        <p:spPr>
          <a:xfrm>
            <a:off x="5641134" y="4388254"/>
            <a:ext cx="1701107" cy="415498"/>
          </a:xfrm>
          <a:prstGeom prst="rect">
            <a:avLst/>
          </a:prstGeom>
          <a:noFill/>
        </p:spPr>
        <p:txBody>
          <a:bodyPr wrap="none" rtlCol="0">
            <a:spAutoFit/>
          </a:bodyPr>
          <a:lstStyle/>
          <a:p>
            <a:r>
              <a:rPr lang="en-US" sz="1050" dirty="0"/>
              <a:t>New America Foundation</a:t>
            </a:r>
          </a:p>
          <a:p>
            <a:r>
              <a:rPr lang="en-US" sz="1050" dirty="0"/>
              <a:t>example</a:t>
            </a:r>
          </a:p>
        </p:txBody>
      </p:sp>
      <p:sp>
        <p:nvSpPr>
          <p:cNvPr id="7" name="Slide Number Placeholder 6"/>
          <p:cNvSpPr>
            <a:spLocks noGrp="1"/>
          </p:cNvSpPr>
          <p:nvPr>
            <p:ph type="sldNum" sz="quarter" idx="12"/>
          </p:nvPr>
        </p:nvSpPr>
        <p:spPr/>
        <p:txBody>
          <a:bodyPr/>
          <a:lstStyle/>
          <a:p>
            <a:fld id="{2C0D29F8-6100-D04F-90A2-6845D49BDAB7}" type="slidenum">
              <a:rPr lang="en-US" smtClean="0"/>
              <a:t>33</a:t>
            </a:fld>
            <a:endParaRPr lang="en-US"/>
          </a:p>
        </p:txBody>
      </p:sp>
    </p:spTree>
    <p:extLst>
      <p:ext uri="{BB962C8B-B14F-4D97-AF65-F5344CB8AC3E}">
        <p14:creationId xmlns:p14="http://schemas.microsoft.com/office/powerpoint/2010/main" val="2683153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OI rules</a:t>
            </a:r>
          </a:p>
        </p:txBody>
      </p:sp>
      <p:sp>
        <p:nvSpPr>
          <p:cNvPr id="3" name="Content Placeholder 2"/>
          <p:cNvSpPr>
            <a:spLocks noGrp="1"/>
          </p:cNvSpPr>
          <p:nvPr>
            <p:ph idx="1"/>
          </p:nvPr>
        </p:nvSpPr>
        <p:spPr/>
        <p:txBody>
          <a:bodyPr/>
          <a:lstStyle/>
          <a:p>
            <a:r>
              <a:rPr lang="en-US" dirty="0"/>
              <a:t>telecommunication services </a:t>
            </a:r>
            <a:r>
              <a:rPr lang="mr-IN" dirty="0"/>
              <a:t>–</a:t>
            </a:r>
            <a:r>
              <a:rPr lang="en-US" dirty="0"/>
              <a:t> Title II</a:t>
            </a:r>
          </a:p>
          <a:p>
            <a:pPr lvl="1"/>
            <a:r>
              <a:rPr lang="en-US" dirty="0"/>
              <a:t>defines PSTN as including data services</a:t>
            </a:r>
          </a:p>
          <a:p>
            <a:pPr lvl="1"/>
            <a:r>
              <a:rPr lang="en-US" dirty="0"/>
              <a:t>includes mobile &amp; fixed</a:t>
            </a:r>
          </a:p>
          <a:p>
            <a:r>
              <a:rPr lang="en-US" dirty="0"/>
              <a:t>Sections 201, 202 &amp; </a:t>
            </a:r>
            <a:r>
              <a:rPr lang="en-US"/>
              <a:t>208 apply</a:t>
            </a:r>
            <a:endParaRPr lang="en-US" dirty="0"/>
          </a:p>
          <a:p>
            <a:r>
              <a:rPr lang="en-US" dirty="0"/>
              <a:t>but others forborne</a:t>
            </a:r>
          </a:p>
        </p:txBody>
      </p:sp>
      <p:sp>
        <p:nvSpPr>
          <p:cNvPr id="5" name="Slide Number Placeholder 4"/>
          <p:cNvSpPr>
            <a:spLocks noGrp="1"/>
          </p:cNvSpPr>
          <p:nvPr>
            <p:ph type="sldNum" sz="quarter" idx="12"/>
          </p:nvPr>
        </p:nvSpPr>
        <p:spPr/>
        <p:txBody>
          <a:bodyPr/>
          <a:lstStyle/>
          <a:p>
            <a:fld id="{2C0D29F8-6100-D04F-90A2-6845D49BDAB7}" type="slidenum">
              <a:rPr lang="en-US" smtClean="0"/>
              <a:t>34</a:t>
            </a:fld>
            <a:endParaRPr lang="en-US"/>
          </a:p>
        </p:txBody>
      </p:sp>
    </p:spTree>
    <p:extLst>
      <p:ext uri="{BB962C8B-B14F-4D97-AF65-F5344CB8AC3E}">
        <p14:creationId xmlns:p14="http://schemas.microsoft.com/office/powerpoint/2010/main" val="119226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OI rules</a:t>
            </a:r>
          </a:p>
        </p:txBody>
      </p:sp>
      <p:sp>
        <p:nvSpPr>
          <p:cNvPr id="3" name="Content Placeholder 2"/>
          <p:cNvSpPr>
            <a:spLocks noGrp="1"/>
          </p:cNvSpPr>
          <p:nvPr>
            <p:ph idx="1"/>
          </p:nvPr>
        </p:nvSpPr>
        <p:spPr/>
        <p:txBody>
          <a:bodyPr>
            <a:normAutofit fontScale="85000" lnSpcReduction="10000"/>
          </a:bodyPr>
          <a:lstStyle/>
          <a:p>
            <a:r>
              <a:rPr lang="en-US" dirty="0"/>
              <a:t>No blocking</a:t>
            </a:r>
          </a:p>
          <a:p>
            <a:pPr lvl="1"/>
            <a:r>
              <a:rPr lang="en-US" dirty="0"/>
              <a:t>“A person engaged in the provision of broadband Internet access service, </a:t>
            </a:r>
            <a:r>
              <a:rPr lang="mr-IN" dirty="0"/>
              <a:t>…</a:t>
            </a:r>
            <a:r>
              <a:rPr lang="en-US" dirty="0"/>
              <a:t>, shall not block lawful content, applications, services, or non-harmful devices, subject to reasonable network management.”</a:t>
            </a:r>
          </a:p>
          <a:p>
            <a:r>
              <a:rPr lang="en-US" dirty="0"/>
              <a:t>No throttling</a:t>
            </a:r>
          </a:p>
          <a:p>
            <a:pPr lvl="1"/>
            <a:r>
              <a:rPr lang="en-US" dirty="0"/>
              <a:t>“... shall not impair or degrade lawful Internet traffic on the basis of Internet content, application, or service, or use of a non-harmful device, subject to reasonable network management.”</a:t>
            </a:r>
          </a:p>
          <a:p>
            <a:r>
              <a:rPr lang="en-US" dirty="0"/>
              <a:t>Paid prioritization</a:t>
            </a:r>
          </a:p>
          <a:p>
            <a:pPr lvl="1"/>
            <a:r>
              <a:rPr lang="en-US" dirty="0"/>
              <a:t>“</a:t>
            </a:r>
            <a:r>
              <a:rPr lang="mr-IN" dirty="0"/>
              <a:t>…</a:t>
            </a:r>
            <a:r>
              <a:rPr lang="en-US" dirty="0"/>
              <a:t> shall not engage in paid prioritization.”</a:t>
            </a:r>
          </a:p>
          <a:p>
            <a:pPr lvl="1"/>
            <a:r>
              <a:rPr lang="en-US" dirty="0"/>
              <a:t>“</a:t>
            </a:r>
            <a:r>
              <a:rPr lang="mr-IN" dirty="0"/>
              <a:t>…</a:t>
            </a:r>
            <a:r>
              <a:rPr lang="en-US" dirty="0"/>
              <a:t> not unreasonably interfere with or unreasonably disadvantage (</a:t>
            </a:r>
            <a:r>
              <a:rPr lang="en-US" dirty="0" err="1"/>
              <a:t>i</a:t>
            </a:r>
            <a:r>
              <a:rPr lang="en-US" dirty="0"/>
              <a:t>) end users’ ability to select, access, and use broadband Internet access service or the lawful Internet content, applications, services, or devices of their choice, or (ii) edge providers’ ability to make lawful content, applications, services, or devices available to end users.” (peering)</a:t>
            </a:r>
          </a:p>
          <a:p>
            <a:r>
              <a:rPr lang="en-US" dirty="0"/>
              <a:t>General conduct rule</a:t>
            </a:r>
          </a:p>
          <a:p>
            <a:r>
              <a:rPr lang="en-US" dirty="0"/>
              <a:t>Enhanced transparency</a:t>
            </a:r>
          </a:p>
          <a:p>
            <a:pPr lvl="1"/>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35</a:t>
            </a:fld>
            <a:endParaRPr lang="en-US"/>
          </a:p>
        </p:txBody>
      </p:sp>
    </p:spTree>
    <p:extLst>
      <p:ext uri="{BB962C8B-B14F-4D97-AF65-F5344CB8AC3E}">
        <p14:creationId xmlns:p14="http://schemas.microsoft.com/office/powerpoint/2010/main" val="2547440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A077-D697-294A-B564-25C7C5964BC2}"/>
              </a:ext>
            </a:extLst>
          </p:cNvPr>
          <p:cNvSpPr>
            <a:spLocks noGrp="1"/>
          </p:cNvSpPr>
          <p:nvPr>
            <p:ph type="title"/>
          </p:nvPr>
        </p:nvSpPr>
        <p:spPr/>
        <p:txBody>
          <a:bodyPr/>
          <a:lstStyle/>
          <a:p>
            <a:r>
              <a:rPr lang="en-US" dirty="0"/>
              <a:t>2015 Open Internet rules</a:t>
            </a:r>
          </a:p>
        </p:txBody>
      </p:sp>
      <p:sp>
        <p:nvSpPr>
          <p:cNvPr id="3" name="Content Placeholder 2">
            <a:extLst>
              <a:ext uri="{FF2B5EF4-FFF2-40B4-BE49-F238E27FC236}">
                <a16:creationId xmlns:a16="http://schemas.microsoft.com/office/drawing/2014/main" id="{795AE6D0-A3C4-B94E-848F-DDF8491C3C2B}"/>
              </a:ext>
            </a:extLst>
          </p:cNvPr>
          <p:cNvSpPr>
            <a:spLocks noGrp="1"/>
          </p:cNvSpPr>
          <p:nvPr>
            <p:ph idx="1"/>
          </p:nvPr>
        </p:nvSpPr>
        <p:spPr/>
        <p:txBody>
          <a:bodyPr/>
          <a:lstStyle/>
          <a:p>
            <a:r>
              <a:rPr lang="en-US" dirty="0"/>
              <a:t>Applied to both fixed and mobile wireless networks</a:t>
            </a:r>
          </a:p>
          <a:p>
            <a:r>
              <a:rPr lang="en-US" dirty="0"/>
              <a:t>Transparency </a:t>
            </a:r>
            <a:r>
              <a:rPr lang="en-US" dirty="0">
                <a:sym typeface="Wingdings" pitchFamily="2" charset="2"/>
              </a:rPr>
              <a:t> Measuring Broadband America reports</a:t>
            </a:r>
          </a:p>
          <a:p>
            <a:r>
              <a:rPr lang="en-US" dirty="0">
                <a:sym typeface="Wingdings" pitchFamily="2" charset="2"/>
              </a:rPr>
              <a:t>No blocking</a:t>
            </a:r>
          </a:p>
          <a:p>
            <a:r>
              <a:rPr lang="en-US" dirty="0">
                <a:sym typeface="Wingdings" pitchFamily="2" charset="2"/>
              </a:rPr>
              <a:t>No unreasonable discrimination (“reasonable network management” exception)</a:t>
            </a:r>
          </a:p>
          <a:p>
            <a:pPr lvl="1"/>
            <a:r>
              <a:rPr lang="en-US" dirty="0">
                <a:sym typeface="Wingdings" pitchFamily="2" charset="2"/>
              </a:rPr>
              <a:t>historically, not contentious</a:t>
            </a:r>
          </a:p>
          <a:p>
            <a:r>
              <a:rPr lang="en-US" dirty="0">
                <a:sym typeface="Wingdings" pitchFamily="2" charset="2"/>
              </a:rPr>
              <a:t>Interconnection as ”area of observation”</a:t>
            </a:r>
          </a:p>
          <a:p>
            <a:r>
              <a:rPr lang="en-US" dirty="0">
                <a:sym typeface="Wingdings" pitchFamily="2" charset="2"/>
              </a:rPr>
              <a:t>General conduct rule</a:t>
            </a:r>
            <a:endParaRPr lang="en-US" dirty="0"/>
          </a:p>
          <a:p>
            <a:endParaRPr lang="en-US" dirty="0"/>
          </a:p>
        </p:txBody>
      </p:sp>
      <p:sp>
        <p:nvSpPr>
          <p:cNvPr id="4" name="Slide Number Placeholder 3">
            <a:extLst>
              <a:ext uri="{FF2B5EF4-FFF2-40B4-BE49-F238E27FC236}">
                <a16:creationId xmlns:a16="http://schemas.microsoft.com/office/drawing/2014/main" id="{2067B068-6BDD-084F-8B40-628D62351FA1}"/>
              </a:ext>
            </a:extLst>
          </p:cNvPr>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421080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a:t>
            </a:r>
          </a:p>
        </p:txBody>
      </p:sp>
      <p:sp>
        <p:nvSpPr>
          <p:cNvPr id="3" name="Content Placeholder 2"/>
          <p:cNvSpPr>
            <a:spLocks noGrp="1"/>
          </p:cNvSpPr>
          <p:nvPr>
            <p:ph idx="1"/>
          </p:nvPr>
        </p:nvSpPr>
        <p:spPr/>
        <p:txBody>
          <a:bodyPr/>
          <a:lstStyle/>
          <a:p>
            <a:r>
              <a:rPr lang="en-US" dirty="0"/>
              <a:t>Device attachment &amp; software apps</a:t>
            </a:r>
          </a:p>
          <a:p>
            <a:pPr lvl="1"/>
            <a:r>
              <a:rPr lang="en-US" dirty="0"/>
              <a:t>Can a provider prevent use of software, such as tethering or video apps?</a:t>
            </a:r>
          </a:p>
          <a:p>
            <a:pPr lvl="1"/>
            <a:r>
              <a:rPr lang="en-US" dirty="0"/>
              <a:t>Alternate boot loader and OS versions?</a:t>
            </a:r>
          </a:p>
          <a:p>
            <a:r>
              <a:rPr lang="en-US" dirty="0"/>
              <a:t>Privacy</a:t>
            </a:r>
          </a:p>
          <a:p>
            <a:pPr lvl="1"/>
            <a:r>
              <a:rPr lang="en-US" dirty="0"/>
              <a:t>ISP tracking of user activity: IP addresses visited</a:t>
            </a:r>
          </a:p>
          <a:p>
            <a:pPr lvl="2"/>
            <a:r>
              <a:rPr lang="en-US" dirty="0"/>
              <a:t>direct usage (ad placement)</a:t>
            </a:r>
          </a:p>
          <a:p>
            <a:pPr lvl="1"/>
            <a:r>
              <a:rPr lang="en-US" dirty="0"/>
              <a:t>Verizon “super cookie” &amp; AT&amp;T pay-for-privacy</a:t>
            </a:r>
          </a:p>
          <a:p>
            <a:r>
              <a:rPr lang="en-US" dirty="0"/>
              <a:t>Zero rating</a:t>
            </a:r>
          </a:p>
          <a:p>
            <a:pPr lvl="1"/>
            <a:r>
              <a:rPr lang="en-US" dirty="0"/>
              <a:t>most controversial practice: consumer benefit vs. competition harm</a:t>
            </a:r>
          </a:p>
          <a:p>
            <a:pPr lvl="1"/>
            <a:r>
              <a:rPr lang="en-US" dirty="0"/>
              <a:t>see Jan. 9, 2017 FCC WCB report (rescinded Feb. 3, 2017)</a:t>
            </a:r>
          </a:p>
          <a:p>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37</a:t>
            </a:fld>
            <a:endParaRPr lang="en-US"/>
          </a:p>
        </p:txBody>
      </p:sp>
    </p:spTree>
    <p:extLst>
      <p:ext uri="{BB962C8B-B14F-4D97-AF65-F5344CB8AC3E}">
        <p14:creationId xmlns:p14="http://schemas.microsoft.com/office/powerpoint/2010/main" val="3929477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FD11-26A1-0045-9EC0-10965EB0838D}"/>
              </a:ext>
            </a:extLst>
          </p:cNvPr>
          <p:cNvSpPr>
            <a:spLocks noGrp="1"/>
          </p:cNvSpPr>
          <p:nvPr>
            <p:ph type="title"/>
          </p:nvPr>
        </p:nvSpPr>
        <p:spPr/>
        <p:txBody>
          <a:bodyPr>
            <a:normAutofit fontScale="90000"/>
          </a:bodyPr>
          <a:lstStyle/>
          <a:p>
            <a:r>
              <a:rPr lang="en-US" dirty="0"/>
              <a:t>U.S. Telecom Association v. FCC, </a:t>
            </a:r>
            <a:r>
              <a:rPr lang="en-US" dirty="0" err="1"/>
              <a:t>en</a:t>
            </a:r>
            <a:r>
              <a:rPr lang="en-US" dirty="0"/>
              <a:t>-banc denied</a:t>
            </a:r>
            <a:br>
              <a:rPr lang="en-US" dirty="0"/>
            </a:br>
            <a:r>
              <a:rPr lang="en-US" dirty="0"/>
              <a:t>(May 2017)</a:t>
            </a:r>
          </a:p>
        </p:txBody>
      </p:sp>
      <p:sp>
        <p:nvSpPr>
          <p:cNvPr id="3" name="Content Placeholder 2">
            <a:extLst>
              <a:ext uri="{FF2B5EF4-FFF2-40B4-BE49-F238E27FC236}">
                <a16:creationId xmlns:a16="http://schemas.microsoft.com/office/drawing/2014/main" id="{145202D9-7C81-6141-A9B7-3923E7804369}"/>
              </a:ext>
            </a:extLst>
          </p:cNvPr>
          <p:cNvSpPr>
            <a:spLocks noGrp="1"/>
          </p:cNvSpPr>
          <p:nvPr>
            <p:ph idx="1"/>
          </p:nvPr>
        </p:nvSpPr>
        <p:spPr/>
        <p:txBody>
          <a:bodyPr>
            <a:normAutofit/>
          </a:bodyPr>
          <a:lstStyle/>
          <a:p>
            <a:pPr marL="0" indent="0">
              <a:buNone/>
            </a:pPr>
            <a:r>
              <a:rPr lang="en-US" dirty="0"/>
              <a:t>Kavanaugh: Dissenting from the denial of rehearing </a:t>
            </a:r>
            <a:r>
              <a:rPr lang="en-US" dirty="0" err="1"/>
              <a:t>en</a:t>
            </a:r>
            <a:r>
              <a:rPr lang="en-US" dirty="0"/>
              <a:t> banc (Brown, J.): Because the net neutrality rule reclassified broadband Internet access to subject it to common carrier regulation, it implicated a “major question” requiring clear statutory authority from Congress, which is absent because the net neutrality rule conflicts with the deregulatory structure of the Telecommunications Act of 1996. Dissenting from the denial of rehearing </a:t>
            </a:r>
            <a:r>
              <a:rPr lang="en-US" dirty="0" err="1"/>
              <a:t>en</a:t>
            </a:r>
            <a:r>
              <a:rPr lang="en-US" dirty="0"/>
              <a:t> banc (Kavanaugh, J.): FCC lacked authority to issue the net neutrality rule because agencies may not issue regulations with vast economic and political significance (i.e., major rules) without clear congressional authorization. The net neutrality rule was also invalid because it violated the First Amendment rights of Internet Service Providers (ISPs) to exercise editorial discretion and control over the content they carry.</a:t>
            </a:r>
          </a:p>
        </p:txBody>
      </p:sp>
      <p:sp>
        <p:nvSpPr>
          <p:cNvPr id="4" name="Slide Number Placeholder 3">
            <a:extLst>
              <a:ext uri="{FF2B5EF4-FFF2-40B4-BE49-F238E27FC236}">
                <a16:creationId xmlns:a16="http://schemas.microsoft.com/office/drawing/2014/main" id="{734EB8B6-6060-3B46-8992-F42BAA37A2C5}"/>
              </a:ext>
            </a:extLst>
          </p:cNvPr>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3341853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WCB zero-rating report</a:t>
            </a:r>
          </a:p>
        </p:txBody>
      </p:sp>
      <p:sp>
        <p:nvSpPr>
          <p:cNvPr id="3" name="Content Placeholder 2"/>
          <p:cNvSpPr>
            <a:spLocks noGrp="1"/>
          </p:cNvSpPr>
          <p:nvPr>
            <p:ph idx="1"/>
          </p:nvPr>
        </p:nvSpPr>
        <p:spPr/>
        <p:txBody>
          <a:bodyPr>
            <a:normAutofit fontScale="92500" lnSpcReduction="10000"/>
          </a:bodyPr>
          <a:lstStyle/>
          <a:p>
            <a:r>
              <a:rPr lang="en-US" dirty="0"/>
              <a:t>Overall considerations</a:t>
            </a:r>
          </a:p>
          <a:p>
            <a:pPr lvl="1"/>
            <a:r>
              <a:rPr lang="en-US" dirty="0"/>
              <a:t>Is the BIAS provider altering or influencing the unfettered flow of lawful Internet traffic between edge providers and end-users?</a:t>
            </a:r>
          </a:p>
          <a:p>
            <a:pPr lvl="1"/>
            <a:r>
              <a:rPr lang="en-US" dirty="0"/>
              <a:t>Does the activity or practice in question have the effect (implicit or explicit) of favoring services provided by its affiliates, creating exclusionary relationships that benefit only selected edge providers, discriminating on the basis of content or other improper basis?</a:t>
            </a:r>
          </a:p>
          <a:p>
            <a:r>
              <a:rPr lang="en-US" dirty="0"/>
              <a:t>Non-discrimination</a:t>
            </a:r>
          </a:p>
          <a:p>
            <a:pPr lvl="1"/>
            <a:r>
              <a:rPr lang="en-US" dirty="0"/>
              <a:t>Is zero-rating available, or available on materially favorable terms, only for a service directly affiliated with the BIAS provider?</a:t>
            </a:r>
          </a:p>
          <a:p>
            <a:pPr lvl="1"/>
            <a:r>
              <a:rPr lang="en-US" dirty="0"/>
              <a:t>Does the zero-rating plan create exclusionary arrangements between the BIAS provider and unaffiliated content providers that raise reasonable competitive concerns from excluded parties?</a:t>
            </a:r>
          </a:p>
          <a:p>
            <a:pPr lvl="1"/>
            <a:r>
              <a:rPr lang="en-US" dirty="0"/>
              <a:t>If a BIAS provider charges edge providers to be zero rated, are those charges imposed on affiliated and unaffiliated entities effectively on a non-discriminatory basis?</a:t>
            </a:r>
          </a:p>
        </p:txBody>
      </p:sp>
      <p:sp>
        <p:nvSpPr>
          <p:cNvPr id="5" name="Slide Number Placeholder 4"/>
          <p:cNvSpPr>
            <a:spLocks noGrp="1"/>
          </p:cNvSpPr>
          <p:nvPr>
            <p:ph type="sldNum" sz="quarter" idx="12"/>
          </p:nvPr>
        </p:nvSpPr>
        <p:spPr/>
        <p:txBody>
          <a:bodyPr/>
          <a:lstStyle/>
          <a:p>
            <a:fld id="{2C0D29F8-6100-D04F-90A2-6845D49BDAB7}" type="slidenum">
              <a:rPr lang="en-US" smtClean="0"/>
              <a:t>39</a:t>
            </a:fld>
            <a:endParaRPr lang="en-US"/>
          </a:p>
        </p:txBody>
      </p:sp>
    </p:spTree>
    <p:extLst>
      <p:ext uri="{BB962C8B-B14F-4D97-AF65-F5344CB8AC3E}">
        <p14:creationId xmlns:p14="http://schemas.microsoft.com/office/powerpoint/2010/main" val="18295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Post-1996</a:t>
            </a:r>
            <a:endParaRPr lang="en-US" dirty="0"/>
          </a:p>
        </p:txBody>
      </p:sp>
      <p:sp>
        <p:nvSpPr>
          <p:cNvPr id="3" name="Content Placeholder 2"/>
          <p:cNvSpPr>
            <a:spLocks noGrp="1"/>
          </p:cNvSpPr>
          <p:nvPr>
            <p:ph idx="1"/>
          </p:nvPr>
        </p:nvSpPr>
        <p:spPr/>
        <p:txBody>
          <a:bodyPr>
            <a:normAutofit fontScale="70000" lnSpcReduction="20000"/>
          </a:bodyPr>
          <a:lstStyle/>
          <a:p>
            <a:r>
              <a:rPr lang="en-US" dirty="0">
                <a:sym typeface="Wingdings"/>
              </a:rPr>
              <a:t>2002: Cable Modem Order  one information service</a:t>
            </a:r>
          </a:p>
          <a:p>
            <a:pPr lvl="1"/>
            <a:r>
              <a:rPr lang="en-US" dirty="0">
                <a:sym typeface="Wingdings"/>
              </a:rPr>
              <a:t>“like AOL” (IS)  = DNS, email, …</a:t>
            </a:r>
          </a:p>
          <a:p>
            <a:pPr lvl="1"/>
            <a:r>
              <a:rPr lang="en-US" dirty="0">
                <a:sym typeface="Wingdings"/>
              </a:rPr>
              <a:t>2005: NCTA vs. Brand X</a:t>
            </a:r>
          </a:p>
          <a:p>
            <a:r>
              <a:rPr lang="en-US" dirty="0">
                <a:sym typeface="Wingdings"/>
              </a:rPr>
              <a:t>Jun. 2003: Tim Wu “Network Neutrality, Broadband Discrimination”</a:t>
            </a:r>
          </a:p>
          <a:p>
            <a:r>
              <a:rPr lang="en-US" dirty="0">
                <a:sym typeface="Wingdings"/>
              </a:rPr>
              <a:t>Feb. 2004: FCC chairman Powell (R) speech</a:t>
            </a:r>
          </a:p>
          <a:p>
            <a:r>
              <a:rPr lang="en-US" dirty="0">
                <a:sym typeface="Wingdings"/>
              </a:rPr>
              <a:t>Aug. 2005: FCC policy statement</a:t>
            </a:r>
          </a:p>
          <a:p>
            <a:r>
              <a:rPr lang="en-US" dirty="0">
                <a:sym typeface="Wingdings"/>
              </a:rPr>
              <a:t>2005: DSL Reclassification Order  parity</a:t>
            </a:r>
          </a:p>
          <a:p>
            <a:r>
              <a:rPr lang="en-US" dirty="0">
                <a:sym typeface="Wingdings"/>
              </a:rPr>
              <a:t>April 2010: DC Circuit: Comcast v. FCC</a:t>
            </a:r>
          </a:p>
          <a:p>
            <a:r>
              <a:rPr lang="en-US" dirty="0">
                <a:sym typeface="Wingdings"/>
              </a:rPr>
              <a:t>Dec. 2010: Open Internet R&amp;O</a:t>
            </a:r>
          </a:p>
          <a:p>
            <a:r>
              <a:rPr lang="en-US" dirty="0">
                <a:sym typeface="Wingdings"/>
              </a:rPr>
              <a:t>Jan. 2014: DC Circuit: Verizon v. FCC </a:t>
            </a:r>
            <a:r>
              <a:rPr lang="mr-IN" dirty="0">
                <a:sym typeface="Wingdings"/>
              </a:rPr>
              <a:t>–</a:t>
            </a:r>
            <a:r>
              <a:rPr lang="en-US" dirty="0">
                <a:sym typeface="Wingdings"/>
              </a:rPr>
              <a:t> upholds only transparency</a:t>
            </a:r>
          </a:p>
          <a:p>
            <a:r>
              <a:rPr lang="en-US" dirty="0">
                <a:sym typeface="Wingdings"/>
              </a:rPr>
              <a:t>Feb. 2015: Protecting and Promoting the Open Internet R&amp;O</a:t>
            </a:r>
          </a:p>
          <a:p>
            <a:r>
              <a:rPr lang="en-US" dirty="0">
                <a:sym typeface="Wingdings"/>
              </a:rPr>
              <a:t>June 2016: US Telecom v. FCC </a:t>
            </a:r>
            <a:r>
              <a:rPr lang="mr-IN" dirty="0">
                <a:sym typeface="Wingdings"/>
              </a:rPr>
              <a:t>–</a:t>
            </a:r>
            <a:r>
              <a:rPr lang="en-US" dirty="0">
                <a:sym typeface="Wingdings"/>
              </a:rPr>
              <a:t> upholds 2015 order (2-1)</a:t>
            </a:r>
          </a:p>
          <a:p>
            <a:r>
              <a:rPr lang="en-US" dirty="0">
                <a:sym typeface="Wingdings"/>
              </a:rPr>
              <a:t>May 2017: </a:t>
            </a:r>
            <a:r>
              <a:rPr lang="en-US" dirty="0" err="1">
                <a:sym typeface="Wingdings"/>
              </a:rPr>
              <a:t>en</a:t>
            </a:r>
            <a:r>
              <a:rPr lang="en-US" dirty="0">
                <a:sym typeface="Wingdings"/>
              </a:rPr>
              <a:t>-banc hearing denied (2-1)</a:t>
            </a:r>
          </a:p>
          <a:p>
            <a:r>
              <a:rPr lang="en-US" dirty="0">
                <a:sym typeface="Wingdings"/>
              </a:rPr>
              <a:t>Dec. 2017: FCC Internet Freedom R&amp;O </a:t>
            </a:r>
            <a:r>
              <a:rPr lang="mr-IN" dirty="0">
                <a:sym typeface="Wingdings"/>
              </a:rPr>
              <a:t>–</a:t>
            </a:r>
            <a:r>
              <a:rPr lang="en-US" dirty="0">
                <a:sym typeface="Wingdings"/>
              </a:rPr>
              <a:t> repeals 2015 order</a:t>
            </a:r>
          </a:p>
          <a:p>
            <a:endParaRPr lang="en-US" dirty="0">
              <a:sym typeface="Wingdings"/>
            </a:endParaRPr>
          </a:p>
          <a:p>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pPr/>
              <a:t>4</a:t>
            </a:fld>
            <a:endParaRPr lang="en-US"/>
          </a:p>
        </p:txBody>
      </p:sp>
    </p:spTree>
    <p:extLst>
      <p:ext uri="{BB962C8B-B14F-4D97-AF65-F5344CB8AC3E}">
        <p14:creationId xmlns:p14="http://schemas.microsoft.com/office/powerpoint/2010/main" val="1526724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WCB zero-rating report</a:t>
            </a:r>
          </a:p>
        </p:txBody>
      </p:sp>
      <p:sp>
        <p:nvSpPr>
          <p:cNvPr id="3" name="Content Placeholder 2"/>
          <p:cNvSpPr>
            <a:spLocks noGrp="1"/>
          </p:cNvSpPr>
          <p:nvPr>
            <p:ph idx="1"/>
          </p:nvPr>
        </p:nvSpPr>
        <p:spPr/>
        <p:txBody>
          <a:bodyPr>
            <a:normAutofit/>
          </a:bodyPr>
          <a:lstStyle/>
          <a:p>
            <a:r>
              <a:rPr lang="en-US" dirty="0"/>
              <a:t>Data cap</a:t>
            </a:r>
          </a:p>
          <a:p>
            <a:pPr lvl="1"/>
            <a:r>
              <a:rPr lang="en-US" dirty="0"/>
              <a:t>Is the associated data cap sufficiently high as to make all data effectively zero-rated for the overwhelming majority of customers, both on a static and forward-looking basis, such that consumers really are not facing a choice between zero-rated and non-zero-rated activity?</a:t>
            </a:r>
          </a:p>
          <a:p>
            <a:r>
              <a:rPr lang="en-US" dirty="0"/>
              <a:t>Choice and End User Control</a:t>
            </a:r>
          </a:p>
          <a:p>
            <a:pPr lvl="1"/>
            <a:r>
              <a:rPr lang="en-US" dirty="0"/>
              <a:t>Do consumers and edge providers have the ability to easily opt into and out of the zero-rated plan if they prefer to remain with offers in line with those available at the time the plan was introduced, or to control other aspect of using the zero-rated service?</a:t>
            </a:r>
          </a:p>
          <a:p>
            <a:pPr lvl="1"/>
            <a:r>
              <a:rPr lang="en-US" dirty="0"/>
              <a:t>Do consumers have easy alternatives for switching to other BIAS providers with different zero-rating practices?</a:t>
            </a:r>
          </a:p>
        </p:txBody>
      </p:sp>
      <p:sp>
        <p:nvSpPr>
          <p:cNvPr id="5" name="Slide Number Placeholder 4"/>
          <p:cNvSpPr>
            <a:spLocks noGrp="1"/>
          </p:cNvSpPr>
          <p:nvPr>
            <p:ph type="sldNum" sz="quarter" idx="12"/>
          </p:nvPr>
        </p:nvSpPr>
        <p:spPr/>
        <p:txBody>
          <a:bodyPr/>
          <a:lstStyle/>
          <a:p>
            <a:fld id="{2C0D29F8-6100-D04F-90A2-6845D49BDAB7}" type="slidenum">
              <a:rPr lang="en-US" smtClean="0"/>
              <a:t>40</a:t>
            </a:fld>
            <a:endParaRPr lang="en-US"/>
          </a:p>
        </p:txBody>
      </p:sp>
    </p:spTree>
    <p:extLst>
      <p:ext uri="{BB962C8B-B14F-4D97-AF65-F5344CB8AC3E}">
        <p14:creationId xmlns:p14="http://schemas.microsoft.com/office/powerpoint/2010/main" val="2037331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zero-rating plans</a:t>
            </a:r>
          </a:p>
        </p:txBody>
      </p:sp>
      <p:sp>
        <p:nvSpPr>
          <p:cNvPr id="3" name="Content Placeholder 2"/>
          <p:cNvSpPr>
            <a:spLocks noGrp="1"/>
          </p:cNvSpPr>
          <p:nvPr>
            <p:ph idx="1"/>
          </p:nvPr>
        </p:nvSpPr>
        <p:spPr/>
        <p:txBody>
          <a:bodyPr>
            <a:normAutofit fontScale="62500" lnSpcReduction="20000"/>
          </a:bodyPr>
          <a:lstStyle/>
          <a:p>
            <a:r>
              <a:rPr lang="en-US" dirty="0"/>
              <a:t>T-Mobile </a:t>
            </a:r>
            <a:r>
              <a:rPr lang="en-US" dirty="0" err="1"/>
              <a:t>BingeOn</a:t>
            </a:r>
            <a:endParaRPr lang="en-US" dirty="0"/>
          </a:p>
          <a:p>
            <a:pPr lvl="1"/>
            <a:r>
              <a:rPr lang="en-US" dirty="0"/>
              <a:t>November 2015</a:t>
            </a:r>
          </a:p>
          <a:p>
            <a:pPr lvl="1"/>
            <a:r>
              <a:rPr lang="en-US" dirty="0"/>
              <a:t>streaming video services that meet certain technical standards</a:t>
            </a:r>
          </a:p>
          <a:p>
            <a:pPr lvl="1"/>
            <a:r>
              <a:rPr lang="en-US" dirty="0"/>
              <a:t>participating edge providers can offer to T-Mobile’s mobile broadband subscribers zero-rated video programming at 1.5 Mbps or 480p+/DVD quality</a:t>
            </a:r>
          </a:p>
          <a:p>
            <a:pPr lvl="1"/>
            <a:r>
              <a:rPr lang="en-US" dirty="0"/>
              <a:t>no charge to providers</a:t>
            </a:r>
          </a:p>
          <a:p>
            <a:pPr lvl="1"/>
            <a:r>
              <a:rPr lang="en-US" dirty="0"/>
              <a:t>no affiliated content</a:t>
            </a:r>
          </a:p>
          <a:p>
            <a:r>
              <a:rPr lang="en-US" dirty="0"/>
              <a:t>AT&amp;T Data Perks</a:t>
            </a:r>
          </a:p>
          <a:p>
            <a:pPr lvl="1"/>
            <a:r>
              <a:rPr lang="en-US" dirty="0"/>
              <a:t>reward for engaging in broadband activities that typically involve smaller amounts of data, such as purchasing products</a:t>
            </a:r>
          </a:p>
          <a:p>
            <a:r>
              <a:rPr lang="en-US" dirty="0"/>
              <a:t>AT&amp;T Sponsored Data</a:t>
            </a:r>
          </a:p>
          <a:p>
            <a:pPr lvl="1"/>
            <a:r>
              <a:rPr lang="en-US" dirty="0"/>
              <a:t>enables edge providers to supply streaming video programming and other content and edge services to AT&amp;T’s mobile broadband consumers on a zero-rated basis</a:t>
            </a:r>
          </a:p>
          <a:p>
            <a:pPr lvl="1"/>
            <a:r>
              <a:rPr lang="en-US" dirty="0"/>
              <a:t>zero-rate affiliated programming to its AT&amp;T Mobility customers on its DIRECTV App and its DirecTV Now over-the-top video product</a:t>
            </a:r>
          </a:p>
          <a:p>
            <a:r>
              <a:rPr lang="en-US" dirty="0"/>
              <a:t>Verizon </a:t>
            </a:r>
            <a:r>
              <a:rPr lang="en-US" dirty="0" err="1"/>
              <a:t>FreeBee</a:t>
            </a:r>
            <a:r>
              <a:rPr lang="en-US" dirty="0"/>
              <a:t> Data 360</a:t>
            </a:r>
          </a:p>
          <a:p>
            <a:pPr lvl="1"/>
            <a:r>
              <a:rPr lang="en-US" dirty="0"/>
              <a:t>edge providers to pay on a per-gigabyte-used basis</a:t>
            </a:r>
          </a:p>
          <a:p>
            <a:pPr lvl="1"/>
            <a:r>
              <a:rPr lang="en-US" dirty="0"/>
              <a:t>zero-rate Go90</a:t>
            </a:r>
          </a:p>
          <a:p>
            <a:r>
              <a:rPr lang="en-US" dirty="0"/>
              <a:t>Comcast </a:t>
            </a:r>
            <a:r>
              <a:rPr lang="en-US"/>
              <a:t>Xbox streaming</a:t>
            </a:r>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41</a:t>
            </a:fld>
            <a:endParaRPr lang="en-US"/>
          </a:p>
        </p:txBody>
      </p:sp>
    </p:spTree>
    <p:extLst>
      <p:ext uri="{BB962C8B-B14F-4D97-AF65-F5344CB8AC3E}">
        <p14:creationId xmlns:p14="http://schemas.microsoft.com/office/powerpoint/2010/main" val="527285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0D29F8-6100-D04F-90A2-6845D49BDAB7}" type="slidenum">
              <a:rPr lang="en-US" smtClean="0"/>
              <a:pPr/>
              <a:t>42</a:t>
            </a:fld>
            <a:endParaRPr lang="en-US"/>
          </a:p>
        </p:txBody>
      </p:sp>
      <p:sp>
        <p:nvSpPr>
          <p:cNvPr id="2" name="Title 1"/>
          <p:cNvSpPr>
            <a:spLocks noGrp="1"/>
          </p:cNvSpPr>
          <p:nvPr>
            <p:ph type="title"/>
          </p:nvPr>
        </p:nvSpPr>
        <p:spPr/>
        <p:txBody>
          <a:bodyPr/>
          <a:lstStyle/>
          <a:p>
            <a:r>
              <a:rPr lang="en-US"/>
              <a:t>2017 OI rules</a:t>
            </a:r>
            <a:endParaRPr lang="en-US" dirty="0"/>
          </a:p>
        </p:txBody>
      </p:sp>
      <p:sp>
        <p:nvSpPr>
          <p:cNvPr id="5" name="Rounded Rectangle 4"/>
          <p:cNvSpPr/>
          <p:nvPr/>
        </p:nvSpPr>
        <p:spPr>
          <a:xfrm>
            <a:off x="6750051" y="4610100"/>
            <a:ext cx="125095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2010 transparency</a:t>
            </a:r>
          </a:p>
        </p:txBody>
      </p:sp>
    </p:spTree>
    <p:extLst>
      <p:ext uri="{BB962C8B-B14F-4D97-AF65-F5344CB8AC3E}">
        <p14:creationId xmlns:p14="http://schemas.microsoft.com/office/powerpoint/2010/main" val="306172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justifications</a:t>
            </a:r>
          </a:p>
        </p:txBody>
      </p:sp>
      <p:sp>
        <p:nvSpPr>
          <p:cNvPr id="3" name="Content Placeholder 2"/>
          <p:cNvSpPr>
            <a:spLocks noGrp="1"/>
          </p:cNvSpPr>
          <p:nvPr>
            <p:ph idx="1"/>
          </p:nvPr>
        </p:nvSpPr>
        <p:spPr/>
        <p:txBody>
          <a:bodyPr/>
          <a:lstStyle/>
          <a:p>
            <a:r>
              <a:rPr lang="en-US" dirty="0"/>
              <a:t>2015 OI caused decrease in investment</a:t>
            </a:r>
          </a:p>
          <a:p>
            <a:r>
              <a:rPr lang="en-US" dirty="0"/>
              <a:t>Internet service is technically an information service</a:t>
            </a:r>
          </a:p>
          <a:p>
            <a:pPr lvl="1"/>
            <a:r>
              <a:rPr lang="en-US" dirty="0"/>
              <a:t>DNS and caching</a:t>
            </a:r>
          </a:p>
          <a:p>
            <a:r>
              <a:rPr lang="en-US" dirty="0"/>
              <a:t>FTC and anti-trust laws can deal with any anti-competitive behavior</a:t>
            </a:r>
          </a:p>
          <a:p>
            <a:r>
              <a:rPr lang="en-US" dirty="0"/>
              <a:t>Examples of anti-NN behavior aren’t bad</a:t>
            </a:r>
          </a:p>
          <a:p>
            <a:endParaRPr lang="en-US" dirty="0"/>
          </a:p>
        </p:txBody>
      </p:sp>
      <p:sp>
        <p:nvSpPr>
          <p:cNvPr id="5" name="Slide Number Placeholder 4"/>
          <p:cNvSpPr>
            <a:spLocks noGrp="1"/>
          </p:cNvSpPr>
          <p:nvPr>
            <p:ph type="sldNum" sz="quarter" idx="12"/>
          </p:nvPr>
        </p:nvSpPr>
        <p:spPr/>
        <p:txBody>
          <a:bodyPr/>
          <a:lstStyle/>
          <a:p>
            <a:fld id="{2C0D29F8-6100-D04F-90A2-6845D49BDAB7}" type="slidenum">
              <a:rPr lang="en-US" smtClean="0"/>
              <a:t>43</a:t>
            </a:fld>
            <a:endParaRPr lang="en-US"/>
          </a:p>
        </p:txBody>
      </p:sp>
      <p:pic>
        <p:nvPicPr>
          <p:cNvPr id="6" name="Picture 5"/>
          <p:cNvPicPr>
            <a:picLocks noChangeAspect="1"/>
          </p:cNvPicPr>
          <p:nvPr/>
        </p:nvPicPr>
        <p:blipFill>
          <a:blip r:embed="rId2"/>
          <a:stretch>
            <a:fillRect/>
          </a:stretch>
        </p:blipFill>
        <p:spPr>
          <a:xfrm>
            <a:off x="4572000" y="3219259"/>
            <a:ext cx="3289300" cy="1924241"/>
          </a:xfrm>
          <a:prstGeom prst="rect">
            <a:avLst/>
          </a:prstGeom>
        </p:spPr>
      </p:pic>
    </p:spTree>
    <p:extLst>
      <p:ext uri="{BB962C8B-B14F-4D97-AF65-F5344CB8AC3E}">
        <p14:creationId xmlns:p14="http://schemas.microsoft.com/office/powerpoint/2010/main" val="322479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lstStyle/>
          <a:p>
            <a:r>
              <a:rPr lang="en-US" dirty="0"/>
              <a:t>Rules published February 2018, effective April 2018</a:t>
            </a:r>
          </a:p>
          <a:p>
            <a:r>
              <a:rPr lang="en-US" dirty="0"/>
              <a:t>States and public interest organizations sue in DC Circuit</a:t>
            </a:r>
          </a:p>
          <a:p>
            <a:pPr lvl="1"/>
            <a:r>
              <a:rPr lang="en-US" dirty="0"/>
              <a:t>Washington, Illinois, Kentucky, Pennsylvania, Delaware, Oregon, Vermont, the District of Columbia, and Massachusetts</a:t>
            </a:r>
          </a:p>
          <a:p>
            <a:r>
              <a:rPr lang="en-US" dirty="0"/>
              <a:t>Possible appeal to Supreme Court</a:t>
            </a:r>
          </a:p>
          <a:p>
            <a:r>
              <a:rPr lang="en-US" dirty="0"/>
              <a:t>Wildcard: 2018 Congressional election</a:t>
            </a:r>
          </a:p>
          <a:p>
            <a:pPr lvl="1"/>
            <a:r>
              <a:rPr lang="en-US" dirty="0"/>
              <a:t>will likely determine any attempt at political solution</a:t>
            </a:r>
          </a:p>
        </p:txBody>
      </p:sp>
      <p:sp>
        <p:nvSpPr>
          <p:cNvPr id="5" name="Slide Number Placeholder 4"/>
          <p:cNvSpPr>
            <a:spLocks noGrp="1"/>
          </p:cNvSpPr>
          <p:nvPr>
            <p:ph type="sldNum" sz="quarter" idx="12"/>
          </p:nvPr>
        </p:nvSpPr>
        <p:spPr/>
        <p:txBody>
          <a:bodyPr/>
          <a:lstStyle/>
          <a:p>
            <a:fld id="{2C0D29F8-6100-D04F-90A2-6845D49BDAB7}" type="slidenum">
              <a:rPr lang="en-US" smtClean="0"/>
              <a:t>44</a:t>
            </a:fld>
            <a:endParaRPr lang="en-US"/>
          </a:p>
        </p:txBody>
      </p:sp>
    </p:spTree>
    <p:extLst>
      <p:ext uri="{BB962C8B-B14F-4D97-AF65-F5344CB8AC3E}">
        <p14:creationId xmlns:p14="http://schemas.microsoft.com/office/powerpoint/2010/main" val="4168068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3582-7573-944C-88D6-090CA54D95B6}"/>
              </a:ext>
            </a:extLst>
          </p:cNvPr>
          <p:cNvSpPr>
            <a:spLocks noGrp="1"/>
          </p:cNvSpPr>
          <p:nvPr>
            <p:ph type="title"/>
          </p:nvPr>
        </p:nvSpPr>
        <p:spPr/>
        <p:txBody>
          <a:bodyPr/>
          <a:lstStyle/>
          <a:p>
            <a:r>
              <a:rPr lang="en-US" dirty="0"/>
              <a:t>Video discrimination: </a:t>
            </a:r>
            <a:r>
              <a:rPr lang="en-US" dirty="0" err="1"/>
              <a:t>Choffnes</a:t>
            </a:r>
            <a:r>
              <a:rPr lang="en-US" dirty="0"/>
              <a:t>, 2018</a:t>
            </a:r>
          </a:p>
        </p:txBody>
      </p:sp>
      <p:sp>
        <p:nvSpPr>
          <p:cNvPr id="3" name="Content Placeholder 2">
            <a:extLst>
              <a:ext uri="{FF2B5EF4-FFF2-40B4-BE49-F238E27FC236}">
                <a16:creationId xmlns:a16="http://schemas.microsoft.com/office/drawing/2014/main" id="{5801224C-71AE-F747-B746-87D96EECAB30}"/>
              </a:ext>
            </a:extLst>
          </p:cNvPr>
          <p:cNvSpPr>
            <a:spLocks noGrp="1"/>
          </p:cNvSpPr>
          <p:nvPr>
            <p:ph idx="1"/>
          </p:nvPr>
        </p:nvSpPr>
        <p:spPr>
          <a:xfrm>
            <a:off x="628650" y="1369219"/>
            <a:ext cx="7886700" cy="487290"/>
          </a:xfrm>
        </p:spPr>
        <p:txBody>
          <a:bodyPr/>
          <a:lstStyle/>
          <a:p>
            <a:r>
              <a:rPr lang="en-US" dirty="0" err="1"/>
              <a:t>Wehe</a:t>
            </a:r>
            <a:r>
              <a:rPr lang="en-US" dirty="0"/>
              <a:t> tool: Many video providers limit video rates</a:t>
            </a:r>
          </a:p>
        </p:txBody>
      </p:sp>
      <p:pic>
        <p:nvPicPr>
          <p:cNvPr id="5" name="Picture 4">
            <a:extLst>
              <a:ext uri="{FF2B5EF4-FFF2-40B4-BE49-F238E27FC236}">
                <a16:creationId xmlns:a16="http://schemas.microsoft.com/office/drawing/2014/main" id="{301A02C0-0545-EF4C-859F-0D39A724DEF1}"/>
              </a:ext>
            </a:extLst>
          </p:cNvPr>
          <p:cNvPicPr>
            <a:picLocks noChangeAspect="1"/>
          </p:cNvPicPr>
          <p:nvPr/>
        </p:nvPicPr>
        <p:blipFill>
          <a:blip r:embed="rId3"/>
          <a:stretch>
            <a:fillRect/>
          </a:stretch>
        </p:blipFill>
        <p:spPr>
          <a:xfrm>
            <a:off x="701963" y="1856509"/>
            <a:ext cx="5756469" cy="2984199"/>
          </a:xfrm>
          <a:prstGeom prst="rect">
            <a:avLst/>
          </a:prstGeom>
        </p:spPr>
      </p:pic>
      <p:sp>
        <p:nvSpPr>
          <p:cNvPr id="6" name="Slide Number Placeholder 5">
            <a:extLst>
              <a:ext uri="{FF2B5EF4-FFF2-40B4-BE49-F238E27FC236}">
                <a16:creationId xmlns:a16="http://schemas.microsoft.com/office/drawing/2014/main" id="{ABBA5376-2818-9540-80E1-3D379F3ADB38}"/>
              </a:ext>
            </a:extLst>
          </p:cNvPr>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597834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7662-72D7-754A-847F-BB8E8279532A}"/>
              </a:ext>
            </a:extLst>
          </p:cNvPr>
          <p:cNvSpPr>
            <a:spLocks noGrp="1"/>
          </p:cNvSpPr>
          <p:nvPr>
            <p:ph type="title"/>
          </p:nvPr>
        </p:nvSpPr>
        <p:spPr/>
        <p:txBody>
          <a:bodyPr>
            <a:normAutofit fontScale="90000"/>
          </a:bodyPr>
          <a:lstStyle/>
          <a:p>
            <a:r>
              <a:rPr lang="en-US" dirty="0"/>
              <a:t>California Internet Consumer Protection and Net Neutrality Act of 2018 [SB-822, shortened]</a:t>
            </a:r>
          </a:p>
        </p:txBody>
      </p:sp>
      <p:sp>
        <p:nvSpPr>
          <p:cNvPr id="3" name="Content Placeholder 2">
            <a:extLst>
              <a:ext uri="{FF2B5EF4-FFF2-40B4-BE49-F238E27FC236}">
                <a16:creationId xmlns:a16="http://schemas.microsoft.com/office/drawing/2014/main" id="{7ECB5F8F-3B63-D847-8A7D-EB17ED3CBBFA}"/>
              </a:ext>
            </a:extLst>
          </p:cNvPr>
          <p:cNvSpPr>
            <a:spLocks noGrp="1"/>
          </p:cNvSpPr>
          <p:nvPr>
            <p:ph idx="1"/>
          </p:nvPr>
        </p:nvSpPr>
        <p:spPr/>
        <p:txBody>
          <a:bodyPr>
            <a:normAutofit/>
          </a:bodyPr>
          <a:lstStyle/>
          <a:p>
            <a:pPr fontAlgn="base"/>
            <a:r>
              <a:rPr lang="en-US" sz="1400" dirty="0"/>
              <a:t>Blocking lawful content, applications, services, or nonharmful devices, subject to reasonable network management.</a:t>
            </a:r>
          </a:p>
          <a:p>
            <a:pPr fontAlgn="base"/>
            <a:r>
              <a:rPr lang="en-US" sz="1400" dirty="0"/>
              <a:t>Impairing or degrading lawful Internet traffic on the basis of Internet content, application, or service, or use of a nonharmful device, subject to reasonable network management.</a:t>
            </a:r>
          </a:p>
          <a:p>
            <a:pPr fontAlgn="base"/>
            <a:r>
              <a:rPr lang="en-US" sz="1400" dirty="0"/>
              <a:t>Requiring consideration, monetary or otherwise, from an edge provider …</a:t>
            </a:r>
          </a:p>
          <a:p>
            <a:pPr fontAlgn="base"/>
            <a:r>
              <a:rPr lang="en-US" sz="1400" dirty="0"/>
              <a:t>Engaging in paid prioritization.</a:t>
            </a:r>
          </a:p>
          <a:p>
            <a:pPr fontAlgn="base"/>
            <a:r>
              <a:rPr lang="en-US" sz="1400" dirty="0"/>
              <a:t>Engaging in zero-rating in exchange for consideration, monetary or otherwise, from a third party.</a:t>
            </a:r>
          </a:p>
          <a:p>
            <a:pPr fontAlgn="base"/>
            <a:r>
              <a:rPr lang="en-US" sz="1400" dirty="0"/>
              <a:t>Zero-rating some Internet content … in a category of Internet content … but not the entire category.</a:t>
            </a:r>
          </a:p>
          <a:p>
            <a:pPr fontAlgn="base"/>
            <a:r>
              <a:rPr lang="en-US" sz="1400" dirty="0"/>
              <a:t>Zero-rating Internet traffic in application-agnostic ways shall not be a violation provided that no consideration is provided by any third party in exchange.</a:t>
            </a:r>
          </a:p>
          <a:p>
            <a:pPr fontAlgn="base"/>
            <a:r>
              <a:rPr lang="en-US" sz="1400" dirty="0"/>
              <a:t>Failing to publicly disclose accurate information regarding the network management practices, performance, and commercial terms of its broadband Internet access services sufficient for consumers to make informed choices regarding use of those services and for content, application, service, and device providers…</a:t>
            </a:r>
          </a:p>
        </p:txBody>
      </p:sp>
      <p:sp>
        <p:nvSpPr>
          <p:cNvPr id="4" name="Slide Number Placeholder 3">
            <a:extLst>
              <a:ext uri="{FF2B5EF4-FFF2-40B4-BE49-F238E27FC236}">
                <a16:creationId xmlns:a16="http://schemas.microsoft.com/office/drawing/2014/main" id="{D1CE7981-B0B0-DE40-B81D-11B687544244}"/>
              </a:ext>
            </a:extLst>
          </p:cNvPr>
          <p:cNvSpPr>
            <a:spLocks noGrp="1"/>
          </p:cNvSpPr>
          <p:nvPr>
            <p:ph type="sldNum" sz="quarter" idx="12"/>
          </p:nvPr>
        </p:nvSpPr>
        <p:spPr/>
        <p:txBody>
          <a:bodyPr/>
          <a:lstStyle/>
          <a:p>
            <a:fld id="{6E2D2B3B-882E-40F3-A32F-6DD516915044}" type="slidenum">
              <a:rPr lang="en-US" smtClean="0"/>
              <a:pPr/>
              <a:t>46</a:t>
            </a:fld>
            <a:endParaRPr lang="en-US"/>
          </a:p>
        </p:txBody>
      </p:sp>
    </p:spTree>
    <p:extLst>
      <p:ext uri="{BB962C8B-B14F-4D97-AF65-F5344CB8AC3E}">
        <p14:creationId xmlns:p14="http://schemas.microsoft.com/office/powerpoint/2010/main" val="141302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beyond NN </a:t>
            </a:r>
          </a:p>
        </p:txBody>
      </p:sp>
      <p:sp>
        <p:nvSpPr>
          <p:cNvPr id="3" name="Content Placeholder 2"/>
          <p:cNvSpPr>
            <a:spLocks noGrp="1"/>
          </p:cNvSpPr>
          <p:nvPr>
            <p:ph idx="1"/>
          </p:nvPr>
        </p:nvSpPr>
        <p:spPr/>
        <p:txBody>
          <a:bodyPr>
            <a:normAutofit fontScale="92500" lnSpcReduction="10000"/>
          </a:bodyPr>
          <a:lstStyle/>
          <a:p>
            <a:r>
              <a:rPr lang="en-US" dirty="0"/>
              <a:t>What are the rights and obligations of</a:t>
            </a:r>
          </a:p>
          <a:p>
            <a:pPr lvl="1"/>
            <a:r>
              <a:rPr lang="en-US" dirty="0"/>
              <a:t>broadband Internet access providers?</a:t>
            </a:r>
          </a:p>
          <a:p>
            <a:pPr lvl="1"/>
            <a:r>
              <a:rPr lang="en-US" dirty="0"/>
              <a:t>content providers that want to interconnect?</a:t>
            </a:r>
          </a:p>
          <a:p>
            <a:pPr lvl="1"/>
            <a:r>
              <a:rPr lang="en-US" dirty="0"/>
              <a:t>handset vendors and application writers?</a:t>
            </a:r>
          </a:p>
          <a:p>
            <a:pPr lvl="1"/>
            <a:r>
              <a:rPr lang="en-US" dirty="0"/>
              <a:t>consumers?</a:t>
            </a:r>
          </a:p>
          <a:p>
            <a:pPr lvl="1"/>
            <a:r>
              <a:rPr lang="en-US" dirty="0"/>
              <a:t>right-of-way owners (poles and ducts)?</a:t>
            </a:r>
          </a:p>
          <a:p>
            <a:r>
              <a:rPr lang="en-US" dirty="0"/>
              <a:t>What are the legal foundations?</a:t>
            </a:r>
          </a:p>
          <a:p>
            <a:r>
              <a:rPr lang="en-US" dirty="0"/>
              <a:t>Are there any economic restrictions?</a:t>
            </a:r>
          </a:p>
          <a:p>
            <a:pPr lvl="1"/>
            <a:r>
              <a:rPr lang="en-US" dirty="0"/>
              <a:t>Telecom: “just &amp; reasonable”</a:t>
            </a:r>
          </a:p>
          <a:p>
            <a:pPr lvl="1"/>
            <a:r>
              <a:rPr lang="en-US" dirty="0"/>
              <a:t>or just anti—trust rules (largely, mergers &amp; acquisition, collusion, </a:t>
            </a:r>
            <a:r>
              <a:rPr lang="mr-IN" dirty="0"/>
              <a:t>…</a:t>
            </a:r>
            <a:r>
              <a:rPr lang="en-US" dirty="0"/>
              <a:t>)</a:t>
            </a:r>
          </a:p>
          <a:p>
            <a:r>
              <a:rPr lang="en-US" dirty="0"/>
              <a:t>Who sets the rules?</a:t>
            </a:r>
          </a:p>
          <a:p>
            <a:pPr lvl="1"/>
            <a:r>
              <a:rPr lang="en-US" dirty="0"/>
              <a:t>FTC </a:t>
            </a:r>
            <a:r>
              <a:rPr lang="mr-IN" dirty="0"/>
              <a:t>–</a:t>
            </a:r>
            <a:r>
              <a:rPr lang="en-US" dirty="0"/>
              <a:t> ”</a:t>
            </a:r>
            <a:r>
              <a:rPr lang="en-US"/>
              <a:t>unfair or deceptive trade </a:t>
            </a:r>
            <a:r>
              <a:rPr lang="en-US" dirty="0"/>
              <a:t>practices”</a:t>
            </a:r>
          </a:p>
          <a:p>
            <a:pPr lvl="1"/>
            <a:r>
              <a:rPr lang="en-US" dirty="0"/>
              <a:t>FCC </a:t>
            </a:r>
            <a:r>
              <a:rPr lang="mr-IN" dirty="0"/>
              <a:t>–</a:t>
            </a:r>
            <a:r>
              <a:rPr lang="en-US" dirty="0"/>
              <a:t> sector-specific</a:t>
            </a:r>
          </a:p>
        </p:txBody>
      </p:sp>
      <p:sp>
        <p:nvSpPr>
          <p:cNvPr id="5" name="Slide Number Placeholder 4"/>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2831425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42A4-0909-A94B-9720-0F5CB4869B9A}"/>
              </a:ext>
            </a:extLst>
          </p:cNvPr>
          <p:cNvSpPr>
            <a:spLocks noGrp="1"/>
          </p:cNvSpPr>
          <p:nvPr>
            <p:ph type="title"/>
          </p:nvPr>
        </p:nvSpPr>
        <p:spPr/>
        <p:txBody>
          <a:bodyPr/>
          <a:lstStyle/>
          <a:p>
            <a:r>
              <a:rPr lang="en-US" dirty="0"/>
              <a:t>Economic incentives for carriers</a:t>
            </a:r>
          </a:p>
        </p:txBody>
      </p:sp>
      <p:sp>
        <p:nvSpPr>
          <p:cNvPr id="3" name="Content Placeholder 2">
            <a:extLst>
              <a:ext uri="{FF2B5EF4-FFF2-40B4-BE49-F238E27FC236}">
                <a16:creationId xmlns:a16="http://schemas.microsoft.com/office/drawing/2014/main" id="{E7469C2B-0090-0940-829F-FE59126CC868}"/>
              </a:ext>
            </a:extLst>
          </p:cNvPr>
          <p:cNvSpPr>
            <a:spLocks noGrp="1"/>
          </p:cNvSpPr>
          <p:nvPr>
            <p:ph idx="1"/>
          </p:nvPr>
        </p:nvSpPr>
        <p:spPr/>
        <p:txBody>
          <a:bodyPr>
            <a:normAutofit fontScale="92500" lnSpcReduction="10000"/>
          </a:bodyPr>
          <a:lstStyle/>
          <a:p>
            <a:r>
              <a:rPr lang="en-US" dirty="0"/>
              <a:t>Reducing competition for vertically-integrated services</a:t>
            </a:r>
          </a:p>
          <a:p>
            <a:pPr lvl="1"/>
            <a:r>
              <a:rPr lang="en-US" dirty="0"/>
              <a:t>make competitor less attractive (quality, price)</a:t>
            </a:r>
          </a:p>
          <a:p>
            <a:pPr lvl="2"/>
            <a:r>
              <a:rPr lang="en-US" dirty="0"/>
              <a:t>e.g., only offer higher speed tiers for MVPD subscribers</a:t>
            </a:r>
          </a:p>
          <a:p>
            <a:pPr lvl="1"/>
            <a:r>
              <a:rPr lang="en-US" dirty="0"/>
              <a:t>volume discrimination (zero-rating for own content or service)</a:t>
            </a:r>
          </a:p>
          <a:p>
            <a:pPr lvl="1"/>
            <a:r>
              <a:rPr lang="en-US" dirty="0">
                <a:sym typeface="Wingdings" pitchFamily="2" charset="2"/>
              </a:rPr>
              <a:t> Madison River VoIP, Comcast RST, Netflix interconnection</a:t>
            </a:r>
            <a:endParaRPr lang="en-US" dirty="0"/>
          </a:p>
          <a:p>
            <a:r>
              <a:rPr lang="en-US" dirty="0"/>
              <a:t>Two-sided market</a:t>
            </a:r>
          </a:p>
          <a:p>
            <a:pPr lvl="1"/>
            <a:r>
              <a:rPr lang="en-US" dirty="0"/>
              <a:t>termination monopoly </a:t>
            </a:r>
            <a:r>
              <a:rPr lang="en-US" dirty="0">
                <a:sym typeface="Wingdings" pitchFamily="2" charset="2"/>
              </a:rPr>
              <a:t> no “fair” price</a:t>
            </a:r>
          </a:p>
          <a:p>
            <a:pPr lvl="2"/>
            <a:r>
              <a:rPr lang="en-US" dirty="0"/>
              <a:t>cost for incremental quality or traffic can’t be determined objectively</a:t>
            </a:r>
          </a:p>
          <a:p>
            <a:pPr lvl="2"/>
            <a:r>
              <a:rPr lang="en-US" dirty="0"/>
              <a:t>very little of the </a:t>
            </a:r>
            <a:r>
              <a:rPr lang="en-US" i="1" dirty="0"/>
              <a:t>fixed</a:t>
            </a:r>
            <a:r>
              <a:rPr lang="en-US" dirty="0"/>
              <a:t> network cost depends on volume</a:t>
            </a:r>
          </a:p>
          <a:p>
            <a:pPr lvl="1"/>
            <a:r>
              <a:rPr lang="en-US" dirty="0"/>
              <a:t>overlaps with first concern</a:t>
            </a:r>
          </a:p>
          <a:p>
            <a:pPr lvl="1"/>
            <a:r>
              <a:rPr lang="en-US" dirty="0"/>
              <a:t>third-party paid services</a:t>
            </a:r>
          </a:p>
          <a:p>
            <a:pPr lvl="1"/>
            <a:r>
              <a:rPr lang="en-US" dirty="0">
                <a:sym typeface="Wingdings" pitchFamily="2" charset="2"/>
              </a:rPr>
              <a:t> Netflix interconnection, ”intercarrier compensation”</a:t>
            </a:r>
            <a:endParaRPr lang="en-US" dirty="0"/>
          </a:p>
          <a:p>
            <a:r>
              <a:rPr lang="en-US" dirty="0"/>
              <a:t>Leveraging customer information</a:t>
            </a:r>
          </a:p>
        </p:txBody>
      </p:sp>
      <p:sp>
        <p:nvSpPr>
          <p:cNvPr id="4" name="Slide Number Placeholder 3">
            <a:extLst>
              <a:ext uri="{FF2B5EF4-FFF2-40B4-BE49-F238E27FC236}">
                <a16:creationId xmlns:a16="http://schemas.microsoft.com/office/drawing/2014/main" id="{22BC7917-255E-6D41-BCD4-FBF382964B24}"/>
              </a:ext>
            </a:extLst>
          </p:cNvPr>
          <p:cNvSpPr>
            <a:spLocks noGrp="1"/>
          </p:cNvSpPr>
          <p:nvPr>
            <p:ph type="sldNum" sz="quarter" idx="12"/>
          </p:nvPr>
        </p:nvSpPr>
        <p:spPr/>
        <p:txBody>
          <a:bodyPr/>
          <a:lstStyle/>
          <a:p>
            <a:fld id="{6E2D2B3B-882E-40F3-A32F-6DD516915044}" type="slidenum">
              <a:rPr lang="en-US" smtClean="0"/>
              <a:pPr/>
              <a:t>48</a:t>
            </a:fld>
            <a:endParaRPr lang="en-US"/>
          </a:p>
        </p:txBody>
      </p:sp>
    </p:spTree>
    <p:extLst>
      <p:ext uri="{BB962C8B-B14F-4D97-AF65-F5344CB8AC3E}">
        <p14:creationId xmlns:p14="http://schemas.microsoft.com/office/powerpoint/2010/main" val="2957139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1751-0989-8942-AD7F-A604B51EFE9C}"/>
              </a:ext>
            </a:extLst>
          </p:cNvPr>
          <p:cNvSpPr>
            <a:spLocks noGrp="1"/>
          </p:cNvSpPr>
          <p:nvPr>
            <p:ph type="title"/>
          </p:nvPr>
        </p:nvSpPr>
        <p:spPr/>
        <p:txBody>
          <a:bodyPr/>
          <a:lstStyle/>
          <a:p>
            <a:r>
              <a:rPr lang="en-US" dirty="0"/>
              <a:t>QoS</a:t>
            </a:r>
          </a:p>
        </p:txBody>
      </p:sp>
      <p:sp>
        <p:nvSpPr>
          <p:cNvPr id="3" name="Content Placeholder 2">
            <a:extLst>
              <a:ext uri="{FF2B5EF4-FFF2-40B4-BE49-F238E27FC236}">
                <a16:creationId xmlns:a16="http://schemas.microsoft.com/office/drawing/2014/main" id="{915A1BD9-F736-7140-A5F8-94C29AF6E27D}"/>
              </a:ext>
            </a:extLst>
          </p:cNvPr>
          <p:cNvSpPr>
            <a:spLocks noGrp="1"/>
          </p:cNvSpPr>
          <p:nvPr>
            <p:ph idx="1"/>
          </p:nvPr>
        </p:nvSpPr>
        <p:spPr/>
        <p:txBody>
          <a:bodyPr>
            <a:normAutofit fontScale="92500" lnSpcReduction="10000"/>
          </a:bodyPr>
          <a:lstStyle/>
          <a:p>
            <a:r>
              <a:rPr lang="en-US" dirty="0"/>
              <a:t>Well-known: no end-to-end (</a:t>
            </a:r>
            <a:r>
              <a:rPr lang="en-US" i="1" dirty="0"/>
              <a:t>inter-provider</a:t>
            </a:r>
            <a:r>
              <a:rPr lang="en-US" dirty="0"/>
              <a:t>) QoS</a:t>
            </a:r>
          </a:p>
          <a:p>
            <a:r>
              <a:rPr lang="en-US" dirty="0"/>
              <a:t>But local QoS </a:t>
            </a:r>
            <a:r>
              <a:rPr lang="en-US" dirty="0">
                <a:sym typeface="Wingdings" pitchFamily="2" charset="2"/>
              </a:rPr>
              <a:t> “specialized services”</a:t>
            </a:r>
          </a:p>
          <a:p>
            <a:pPr lvl="1"/>
            <a:r>
              <a:rPr lang="en-US" dirty="0">
                <a:sym typeface="Wingdings" pitchFamily="2" charset="2"/>
              </a:rPr>
              <a:t>VoIP, MVPD video</a:t>
            </a:r>
          </a:p>
          <a:p>
            <a:r>
              <a:rPr lang="en-US" dirty="0">
                <a:sym typeface="Wingdings" pitchFamily="2" charset="2"/>
              </a:rPr>
              <a:t>Problem: for any reasonable service, most of the time, high-</a:t>
            </a:r>
            <a:r>
              <a:rPr lang="en-US" dirty="0" err="1">
                <a:sym typeface="Wingdings" pitchFamily="2" charset="2"/>
              </a:rPr>
              <a:t>QoS</a:t>
            </a:r>
            <a:r>
              <a:rPr lang="en-US" dirty="0">
                <a:sym typeface="Wingdings" pitchFamily="2" charset="2"/>
              </a:rPr>
              <a:t> ≡ basic-</a:t>
            </a:r>
            <a:r>
              <a:rPr lang="en-US" dirty="0" err="1">
                <a:sym typeface="Wingdings" pitchFamily="2" charset="2"/>
              </a:rPr>
              <a:t>QoS</a:t>
            </a:r>
            <a:endParaRPr lang="en-US" dirty="0">
              <a:sym typeface="Wingdings" pitchFamily="2" charset="2"/>
            </a:endParaRPr>
          </a:p>
          <a:p>
            <a:pPr lvl="1"/>
            <a:r>
              <a:rPr lang="en-US" dirty="0">
                <a:sym typeface="Wingdings" pitchFamily="2" charset="2"/>
              </a:rPr>
              <a:t> users will only upgrade rarely (see Paris Metro pricing)</a:t>
            </a:r>
          </a:p>
          <a:p>
            <a:r>
              <a:rPr lang="en-US" dirty="0">
                <a:sym typeface="Wingdings" pitchFamily="2" charset="2"/>
              </a:rPr>
              <a:t>No good charging mechanism:</a:t>
            </a:r>
          </a:p>
          <a:p>
            <a:pPr lvl="1"/>
            <a:r>
              <a:rPr lang="en-US" dirty="0">
                <a:sym typeface="Wingdings" pitchFamily="2" charset="2"/>
              </a:rPr>
              <a:t>carrier-provided application: advantages provider</a:t>
            </a:r>
          </a:p>
          <a:p>
            <a:pPr lvl="1"/>
            <a:r>
              <a:rPr lang="en-US" dirty="0">
                <a:sym typeface="Wingdings" pitchFamily="2" charset="2"/>
              </a:rPr>
              <a:t>negotiated individually: scaling problems for small providers or small ISPs</a:t>
            </a:r>
          </a:p>
          <a:p>
            <a:pPr lvl="1"/>
            <a:r>
              <a:rPr lang="en-US" dirty="0">
                <a:sym typeface="Wingdings" pitchFamily="2" charset="2"/>
              </a:rPr>
              <a:t>paid by third party automatically: end-to-end signaling?</a:t>
            </a:r>
          </a:p>
          <a:p>
            <a:pPr lvl="2"/>
            <a:r>
              <a:rPr lang="en-US" dirty="0">
                <a:sym typeface="Wingdings" pitchFamily="2" charset="2"/>
              </a:rPr>
              <a:t>block chain!</a:t>
            </a:r>
          </a:p>
          <a:p>
            <a:pPr lvl="1"/>
            <a:r>
              <a:rPr lang="en-US" dirty="0">
                <a:sym typeface="Wingdings" pitchFamily="2" charset="2"/>
              </a:rPr>
              <a:t>subscriber paid by bucket: plausible</a:t>
            </a:r>
          </a:p>
          <a:p>
            <a:pPr lvl="1"/>
            <a:r>
              <a:rPr lang="en-US" dirty="0">
                <a:sym typeface="Wingdings" pitchFamily="2" charset="2"/>
              </a:rPr>
              <a:t>zero cost: e.g., “get 2 Mb/s at low latency, up to 1 GB/month”  consumer choice</a:t>
            </a:r>
            <a:endParaRPr lang="en-US" dirty="0"/>
          </a:p>
        </p:txBody>
      </p:sp>
      <p:pic>
        <p:nvPicPr>
          <p:cNvPr id="4" name="Picture 3">
            <a:extLst>
              <a:ext uri="{FF2B5EF4-FFF2-40B4-BE49-F238E27FC236}">
                <a16:creationId xmlns:a16="http://schemas.microsoft.com/office/drawing/2014/main" id="{612FCA9F-3951-D14F-BE88-065E70366AC5}"/>
              </a:ext>
            </a:extLst>
          </p:cNvPr>
          <p:cNvPicPr>
            <a:picLocks noChangeAspect="1"/>
          </p:cNvPicPr>
          <p:nvPr/>
        </p:nvPicPr>
        <p:blipFill>
          <a:blip r:embed="rId2"/>
          <a:stretch>
            <a:fillRect/>
          </a:stretch>
        </p:blipFill>
        <p:spPr>
          <a:xfrm>
            <a:off x="7953104" y="3213462"/>
            <a:ext cx="1124492" cy="670197"/>
          </a:xfrm>
          <a:prstGeom prst="rect">
            <a:avLst/>
          </a:prstGeom>
        </p:spPr>
      </p:pic>
      <p:sp>
        <p:nvSpPr>
          <p:cNvPr id="5" name="Slide Number Placeholder 4">
            <a:extLst>
              <a:ext uri="{FF2B5EF4-FFF2-40B4-BE49-F238E27FC236}">
                <a16:creationId xmlns:a16="http://schemas.microsoft.com/office/drawing/2014/main" id="{042628DC-95D5-CF44-8D5A-AE1F60C09A9A}"/>
              </a:ext>
            </a:extLst>
          </p:cNvPr>
          <p:cNvSpPr>
            <a:spLocks noGrp="1"/>
          </p:cNvSpPr>
          <p:nvPr>
            <p:ph type="sldNum" sz="quarter" idx="12"/>
          </p:nvPr>
        </p:nvSpPr>
        <p:spPr/>
        <p:txBody>
          <a:bodyPr/>
          <a:lstStyle/>
          <a:p>
            <a:fld id="{6E2D2B3B-882E-40F3-A32F-6DD516915044}" type="slidenum">
              <a:rPr lang="en-US" smtClean="0"/>
              <a:pPr/>
              <a:t>49</a:t>
            </a:fld>
            <a:endParaRPr lang="en-US"/>
          </a:p>
        </p:txBody>
      </p:sp>
    </p:spTree>
    <p:extLst>
      <p:ext uri="{BB962C8B-B14F-4D97-AF65-F5344CB8AC3E}">
        <p14:creationId xmlns:p14="http://schemas.microsoft.com/office/powerpoint/2010/main" val="31754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FEC368-1D7A-4F81-ABF6-AE0E36BAF64C}" type="slidenum">
              <a:rPr lang="en-US" smtClean="0"/>
              <a:pPr/>
              <a:t>5</a:t>
            </a:fld>
            <a:endParaRPr lang="en-US"/>
          </a:p>
        </p:txBody>
      </p:sp>
      <p:sp>
        <p:nvSpPr>
          <p:cNvPr id="2" name="Title 1"/>
          <p:cNvSpPr>
            <a:spLocks noGrp="1"/>
          </p:cNvSpPr>
          <p:nvPr>
            <p:ph type="title"/>
          </p:nvPr>
        </p:nvSpPr>
        <p:spPr/>
        <p:txBody>
          <a:bodyPr/>
          <a:lstStyle/>
          <a:p>
            <a:r>
              <a:rPr lang="en-US"/>
              <a:t>US Internet access</a:t>
            </a:r>
            <a:endParaRPr lang="en-US" dirty="0"/>
          </a:p>
        </p:txBody>
      </p:sp>
      <p:sp>
        <p:nvSpPr>
          <p:cNvPr id="4" name="TextBox 3"/>
          <p:cNvSpPr txBox="1"/>
          <p:nvPr/>
        </p:nvSpPr>
        <p:spPr>
          <a:xfrm>
            <a:off x="0" y="4875802"/>
            <a:ext cx="447558" cy="253916"/>
          </a:xfrm>
          <a:prstGeom prst="rect">
            <a:avLst/>
          </a:prstGeom>
          <a:noFill/>
        </p:spPr>
        <p:txBody>
          <a:bodyPr wrap="none" rtlCol="0">
            <a:spAutoFit/>
          </a:bodyPr>
          <a:lstStyle/>
          <a:p>
            <a:r>
              <a:rPr lang="en-US" sz="1050" dirty="0"/>
              <a:t>Pew</a:t>
            </a:r>
          </a:p>
        </p:txBody>
      </p:sp>
      <p:pic>
        <p:nvPicPr>
          <p:cNvPr id="9" name="Picture 8"/>
          <p:cNvPicPr>
            <a:picLocks noChangeAspect="1"/>
          </p:cNvPicPr>
          <p:nvPr/>
        </p:nvPicPr>
        <p:blipFill>
          <a:blip r:embed="rId3"/>
          <a:stretch>
            <a:fillRect/>
          </a:stretch>
        </p:blipFill>
        <p:spPr>
          <a:xfrm>
            <a:off x="1549133" y="1403737"/>
            <a:ext cx="5893163" cy="3664403"/>
          </a:xfrm>
          <a:prstGeom prst="rect">
            <a:avLst/>
          </a:prstGeom>
        </p:spPr>
      </p:pic>
      <p:sp>
        <p:nvSpPr>
          <p:cNvPr id="8" name="Rounded Rectangular Callout 7"/>
          <p:cNvSpPr/>
          <p:nvPr/>
        </p:nvSpPr>
        <p:spPr>
          <a:xfrm>
            <a:off x="3244850" y="1897262"/>
            <a:ext cx="825500" cy="459486"/>
          </a:xfrm>
          <a:prstGeom prst="wedgeRoundRectCallout">
            <a:avLst>
              <a:gd name="adj1" fmla="val -2371"/>
              <a:gd name="adj2" fmla="val 174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Brand X</a:t>
            </a:r>
          </a:p>
        </p:txBody>
      </p:sp>
      <p:sp>
        <p:nvSpPr>
          <p:cNvPr id="10" name="Rounded Rectangular Callout 9"/>
          <p:cNvSpPr/>
          <p:nvPr/>
        </p:nvSpPr>
        <p:spPr>
          <a:xfrm>
            <a:off x="2209800" y="1822450"/>
            <a:ext cx="825500" cy="534298"/>
          </a:xfrm>
          <a:prstGeom prst="wedgeRoundRectCallout">
            <a:avLst>
              <a:gd name="adj1" fmla="val -2371"/>
              <a:gd name="adj2" fmla="val 174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cable modem</a:t>
            </a:r>
          </a:p>
          <a:p>
            <a:pPr algn="ctr"/>
            <a:r>
              <a:rPr lang="en-US" sz="1050" dirty="0"/>
              <a:t>order</a:t>
            </a:r>
          </a:p>
        </p:txBody>
      </p:sp>
      <p:sp>
        <p:nvSpPr>
          <p:cNvPr id="11" name="Rounded Rectangular Callout 10"/>
          <p:cNvSpPr/>
          <p:nvPr/>
        </p:nvSpPr>
        <p:spPr>
          <a:xfrm>
            <a:off x="4953287" y="1822450"/>
            <a:ext cx="825500" cy="459486"/>
          </a:xfrm>
          <a:prstGeom prst="wedgeRoundRectCallout">
            <a:avLst>
              <a:gd name="adj1" fmla="val -2371"/>
              <a:gd name="adj2" fmla="val 174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OI 2010</a:t>
            </a:r>
          </a:p>
        </p:txBody>
      </p:sp>
    </p:spTree>
    <p:extLst>
      <p:ext uri="{BB962C8B-B14F-4D97-AF65-F5344CB8AC3E}">
        <p14:creationId xmlns:p14="http://schemas.microsoft.com/office/powerpoint/2010/main" val="1139708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E2DF-1C80-F343-A061-A0C9238CF721}"/>
              </a:ext>
            </a:extLst>
          </p:cNvPr>
          <p:cNvSpPr>
            <a:spLocks noGrp="1"/>
          </p:cNvSpPr>
          <p:nvPr>
            <p:ph type="title"/>
          </p:nvPr>
        </p:nvSpPr>
        <p:spPr/>
        <p:txBody>
          <a:bodyPr/>
          <a:lstStyle/>
          <a:p>
            <a:r>
              <a:rPr lang="en-US" dirty="0"/>
              <a:t>Principle 1: User choice</a:t>
            </a:r>
          </a:p>
        </p:txBody>
      </p:sp>
      <p:sp>
        <p:nvSpPr>
          <p:cNvPr id="3" name="Content Placeholder 2">
            <a:extLst>
              <a:ext uri="{FF2B5EF4-FFF2-40B4-BE49-F238E27FC236}">
                <a16:creationId xmlns:a16="http://schemas.microsoft.com/office/drawing/2014/main" id="{FD89B328-2DD9-B748-96C7-C72D8DDF17FA}"/>
              </a:ext>
            </a:extLst>
          </p:cNvPr>
          <p:cNvSpPr>
            <a:spLocks noGrp="1"/>
          </p:cNvSpPr>
          <p:nvPr>
            <p:ph idx="1"/>
          </p:nvPr>
        </p:nvSpPr>
        <p:spPr/>
        <p:txBody>
          <a:bodyPr/>
          <a:lstStyle/>
          <a:p>
            <a:r>
              <a:rPr lang="en-US" dirty="0"/>
              <a:t>User choice as metric for reasonable carrier behavior</a:t>
            </a:r>
          </a:p>
          <a:p>
            <a:pPr lvl="1"/>
            <a:r>
              <a:rPr lang="en-US" dirty="0"/>
              <a:t>in addition to network protection against attack or abuse</a:t>
            </a:r>
          </a:p>
          <a:p>
            <a:r>
              <a:rPr lang="en-US" dirty="0"/>
              <a:t>Encapsulate no blocking, no discrimination</a:t>
            </a:r>
          </a:p>
          <a:p>
            <a:r>
              <a:rPr lang="en-US" dirty="0"/>
              <a:t>Allows QoS differentiation</a:t>
            </a:r>
          </a:p>
          <a:p>
            <a:pPr lvl="1"/>
            <a:r>
              <a:rPr lang="en-US" dirty="0"/>
              <a:t>users can designate traffic</a:t>
            </a:r>
          </a:p>
          <a:p>
            <a:pPr lvl="1"/>
            <a:r>
              <a:rPr lang="en-US" dirty="0"/>
              <a:t>requires UNI signaling mechanism </a:t>
            </a:r>
            <a:r>
              <a:rPr lang="en-US" dirty="0">
                <a:sym typeface="Wingdings" pitchFamily="2" charset="2"/>
              </a:rPr>
              <a:t> SDN simplifies</a:t>
            </a:r>
          </a:p>
          <a:p>
            <a:pPr lvl="1"/>
            <a:r>
              <a:rPr lang="en-US" dirty="0">
                <a:sym typeface="Wingdings" pitchFamily="2" charset="2"/>
              </a:rPr>
              <a:t>probably API rather than (say) RSVP</a:t>
            </a:r>
          </a:p>
          <a:p>
            <a:pPr lvl="2"/>
            <a:r>
              <a:rPr lang="en-US" dirty="0">
                <a:sym typeface="Wingdings" pitchFamily="2" charset="2"/>
              </a:rPr>
              <a:t>easy except for differential charging</a:t>
            </a:r>
          </a:p>
        </p:txBody>
      </p:sp>
      <p:sp>
        <p:nvSpPr>
          <p:cNvPr id="4" name="Slide Number Placeholder 3">
            <a:extLst>
              <a:ext uri="{FF2B5EF4-FFF2-40B4-BE49-F238E27FC236}">
                <a16:creationId xmlns:a16="http://schemas.microsoft.com/office/drawing/2014/main" id="{512966F0-2395-994C-8AEF-32929CBFFB5A}"/>
              </a:ext>
            </a:extLst>
          </p:cNvPr>
          <p:cNvSpPr>
            <a:spLocks noGrp="1"/>
          </p:cNvSpPr>
          <p:nvPr>
            <p:ph type="sldNum" sz="quarter" idx="12"/>
          </p:nvPr>
        </p:nvSpPr>
        <p:spPr/>
        <p:txBody>
          <a:bodyPr/>
          <a:lstStyle/>
          <a:p>
            <a:fld id="{6E2D2B3B-882E-40F3-A32F-6DD516915044}" type="slidenum">
              <a:rPr lang="en-US" smtClean="0"/>
              <a:pPr/>
              <a:t>50</a:t>
            </a:fld>
            <a:endParaRPr lang="en-US"/>
          </a:p>
        </p:txBody>
      </p:sp>
    </p:spTree>
    <p:extLst>
      <p:ext uri="{BB962C8B-B14F-4D97-AF65-F5344CB8AC3E}">
        <p14:creationId xmlns:p14="http://schemas.microsoft.com/office/powerpoint/2010/main" val="341896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1F72-DD1F-BD44-B324-6A5626D0F49A}"/>
              </a:ext>
            </a:extLst>
          </p:cNvPr>
          <p:cNvSpPr>
            <a:spLocks noGrp="1"/>
          </p:cNvSpPr>
          <p:nvPr>
            <p:ph type="title"/>
          </p:nvPr>
        </p:nvSpPr>
        <p:spPr/>
        <p:txBody>
          <a:bodyPr/>
          <a:lstStyle/>
          <a:p>
            <a:r>
              <a:rPr lang="en-US" dirty="0"/>
              <a:t>Principle 2: Virtual Structural Separation</a:t>
            </a:r>
          </a:p>
        </p:txBody>
      </p:sp>
      <p:sp>
        <p:nvSpPr>
          <p:cNvPr id="3" name="Content Placeholder 2">
            <a:extLst>
              <a:ext uri="{FF2B5EF4-FFF2-40B4-BE49-F238E27FC236}">
                <a16:creationId xmlns:a16="http://schemas.microsoft.com/office/drawing/2014/main" id="{EBC68680-D1A6-2442-8088-DB508EE55819}"/>
              </a:ext>
            </a:extLst>
          </p:cNvPr>
          <p:cNvSpPr>
            <a:spLocks noGrp="1"/>
          </p:cNvSpPr>
          <p:nvPr>
            <p:ph idx="1"/>
          </p:nvPr>
        </p:nvSpPr>
        <p:spPr/>
        <p:txBody>
          <a:bodyPr/>
          <a:lstStyle/>
          <a:p>
            <a:r>
              <a:rPr lang="en-US" dirty="0"/>
              <a:t>Structural separation theoretically avoids vertical integration concerns</a:t>
            </a:r>
          </a:p>
          <a:p>
            <a:pPr lvl="1"/>
            <a:r>
              <a:rPr lang="en-US" dirty="0"/>
              <a:t>traditionally, separate layer 3 and layer ½</a:t>
            </a:r>
          </a:p>
          <a:p>
            <a:pPr lvl="1"/>
            <a:r>
              <a:rPr lang="en-US" dirty="0"/>
              <a:t>here, layer 3 vs. applications</a:t>
            </a:r>
          </a:p>
          <a:p>
            <a:r>
              <a:rPr lang="en-US" dirty="0"/>
              <a:t>But price setting is unsolved problem</a:t>
            </a:r>
          </a:p>
          <a:p>
            <a:pPr lvl="1"/>
            <a:r>
              <a:rPr lang="en-US" dirty="0"/>
              <a:t>easier for QoS than base rate (smaller $!)</a:t>
            </a:r>
          </a:p>
          <a:p>
            <a:pPr lvl="2"/>
            <a:r>
              <a:rPr lang="en-US" dirty="0"/>
              <a:t>margin squeeze problem</a:t>
            </a:r>
          </a:p>
          <a:p>
            <a:pPr lvl="1"/>
            <a:r>
              <a:rPr lang="en-US" dirty="0"/>
              <a:t>use non-vertically-integrated provider as benchmark?</a:t>
            </a:r>
          </a:p>
          <a:p>
            <a:pPr lvl="1"/>
            <a:endParaRPr lang="en-US" dirty="0"/>
          </a:p>
          <a:p>
            <a:endParaRPr lang="en-US" dirty="0"/>
          </a:p>
        </p:txBody>
      </p:sp>
      <p:sp>
        <p:nvSpPr>
          <p:cNvPr id="4" name="Slide Number Placeholder 3">
            <a:extLst>
              <a:ext uri="{FF2B5EF4-FFF2-40B4-BE49-F238E27FC236}">
                <a16:creationId xmlns:a16="http://schemas.microsoft.com/office/drawing/2014/main" id="{8E8C36B4-213E-B743-87E2-32CF4BD23698}"/>
              </a:ext>
            </a:extLst>
          </p:cNvPr>
          <p:cNvSpPr>
            <a:spLocks noGrp="1"/>
          </p:cNvSpPr>
          <p:nvPr>
            <p:ph type="sldNum" sz="quarter" idx="12"/>
          </p:nvPr>
        </p:nvSpPr>
        <p:spPr/>
        <p:txBody>
          <a:bodyPr/>
          <a:lstStyle/>
          <a:p>
            <a:fld id="{6E2D2B3B-882E-40F3-A32F-6DD516915044}" type="slidenum">
              <a:rPr lang="en-US" smtClean="0"/>
              <a:pPr/>
              <a:t>51</a:t>
            </a:fld>
            <a:endParaRPr lang="en-US"/>
          </a:p>
        </p:txBody>
      </p:sp>
    </p:spTree>
    <p:extLst>
      <p:ext uri="{BB962C8B-B14F-4D97-AF65-F5344CB8AC3E}">
        <p14:creationId xmlns:p14="http://schemas.microsoft.com/office/powerpoint/2010/main" val="1623942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C442-EC44-DF42-B10F-D3BBFDA5EBD7}"/>
              </a:ext>
            </a:extLst>
          </p:cNvPr>
          <p:cNvSpPr>
            <a:spLocks noGrp="1"/>
          </p:cNvSpPr>
          <p:nvPr>
            <p:ph type="title"/>
          </p:nvPr>
        </p:nvSpPr>
        <p:spPr/>
        <p:txBody>
          <a:bodyPr/>
          <a:lstStyle/>
          <a:p>
            <a:r>
              <a:rPr lang="en-US" dirty="0"/>
              <a:t>Principle 3: Transparency</a:t>
            </a:r>
          </a:p>
        </p:txBody>
      </p:sp>
      <p:sp>
        <p:nvSpPr>
          <p:cNvPr id="3" name="Content Placeholder 2">
            <a:extLst>
              <a:ext uri="{FF2B5EF4-FFF2-40B4-BE49-F238E27FC236}">
                <a16:creationId xmlns:a16="http://schemas.microsoft.com/office/drawing/2014/main" id="{2D1F34EB-9656-6949-9953-A0F9D9AC3991}"/>
              </a:ext>
            </a:extLst>
          </p:cNvPr>
          <p:cNvSpPr>
            <a:spLocks noGrp="1"/>
          </p:cNvSpPr>
          <p:nvPr>
            <p:ph idx="1"/>
          </p:nvPr>
        </p:nvSpPr>
        <p:spPr/>
        <p:txBody>
          <a:bodyPr/>
          <a:lstStyle/>
          <a:p>
            <a:r>
              <a:rPr lang="en-US" dirty="0"/>
              <a:t>Not just performance, but price</a:t>
            </a:r>
          </a:p>
          <a:p>
            <a:pPr lvl="1"/>
            <a:r>
              <a:rPr lang="en-US" dirty="0"/>
              <a:t>see 2015 OI order</a:t>
            </a:r>
          </a:p>
          <a:p>
            <a:pPr lvl="1"/>
            <a:r>
              <a:rPr lang="en-US" dirty="0"/>
              <a:t>ISPs are only large consumer expenditure that’s non-transparent</a:t>
            </a:r>
          </a:p>
          <a:p>
            <a:pPr lvl="2"/>
            <a:r>
              <a:rPr lang="en-US" dirty="0"/>
              <a:t>and health care – but there is no Packet Insurance</a:t>
            </a:r>
          </a:p>
          <a:p>
            <a:pPr lvl="2"/>
            <a:r>
              <a:rPr lang="en-US" dirty="0"/>
              <a:t>“taxes, fees, and surcharges not included”</a:t>
            </a:r>
          </a:p>
          <a:p>
            <a:pPr lvl="2"/>
            <a:r>
              <a:rPr lang="en-US" dirty="0"/>
              <a:t>Try predicting second-year charge for </a:t>
            </a:r>
            <a:r>
              <a:rPr lang="en-US"/>
              <a:t>residential ISP</a:t>
            </a:r>
            <a:endParaRPr lang="en-US" dirty="0"/>
          </a:p>
          <a:p>
            <a:r>
              <a:rPr lang="en-US" dirty="0"/>
              <a:t>Price discrimination by obfuscation</a:t>
            </a:r>
          </a:p>
        </p:txBody>
      </p:sp>
      <p:sp>
        <p:nvSpPr>
          <p:cNvPr id="4" name="Slide Number Placeholder 3">
            <a:extLst>
              <a:ext uri="{FF2B5EF4-FFF2-40B4-BE49-F238E27FC236}">
                <a16:creationId xmlns:a16="http://schemas.microsoft.com/office/drawing/2014/main" id="{7B3B2FA8-6E96-B14B-9116-15D8B6FE3E24}"/>
              </a:ext>
            </a:extLst>
          </p:cNvPr>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4058012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6D0F-58F3-DA4D-9564-B1476CA31DF8}"/>
              </a:ext>
            </a:extLst>
          </p:cNvPr>
          <p:cNvSpPr>
            <a:spLocks noGrp="1"/>
          </p:cNvSpPr>
          <p:nvPr>
            <p:ph type="title"/>
          </p:nvPr>
        </p:nvSpPr>
        <p:spPr/>
        <p:txBody>
          <a:bodyPr/>
          <a:lstStyle/>
          <a:p>
            <a:r>
              <a:rPr lang="en-US" dirty="0"/>
              <a:t>NN challenge: customer differentiation </a:t>
            </a:r>
          </a:p>
        </p:txBody>
      </p:sp>
      <p:sp>
        <p:nvSpPr>
          <p:cNvPr id="3" name="Content Placeholder 2">
            <a:extLst>
              <a:ext uri="{FF2B5EF4-FFF2-40B4-BE49-F238E27FC236}">
                <a16:creationId xmlns:a16="http://schemas.microsoft.com/office/drawing/2014/main" id="{52797D0F-487F-B746-9A4B-A8FDB5D0E682}"/>
              </a:ext>
            </a:extLst>
          </p:cNvPr>
          <p:cNvSpPr>
            <a:spLocks noGrp="1"/>
          </p:cNvSpPr>
          <p:nvPr>
            <p:ph idx="1"/>
          </p:nvPr>
        </p:nvSpPr>
        <p:spPr/>
        <p:txBody>
          <a:bodyPr>
            <a:normAutofit/>
          </a:bodyPr>
          <a:lstStyle/>
          <a:p>
            <a:r>
              <a:rPr lang="en-US" dirty="0"/>
              <a:t>Inconvenient for both sides of NN debate: business vs. residential users</a:t>
            </a:r>
          </a:p>
          <a:p>
            <a:pPr lvl="1"/>
            <a:r>
              <a:rPr lang="en-US" dirty="0"/>
              <a:t>with fiber, speed, quality, facilities likely similar</a:t>
            </a:r>
          </a:p>
          <a:p>
            <a:r>
              <a:rPr lang="en-US" dirty="0"/>
              <a:t>Download speed increases reaching diminishing returns</a:t>
            </a:r>
          </a:p>
          <a:p>
            <a:r>
              <a:rPr lang="en-US" dirty="0"/>
              <a:t>Volume limitations are unpopular</a:t>
            </a:r>
          </a:p>
          <a:p>
            <a:pPr lvl="1"/>
            <a:r>
              <a:rPr lang="en-US" dirty="0"/>
              <a:t>but may be sufficient to separate home ”edge computing” from residential use</a:t>
            </a:r>
          </a:p>
          <a:p>
            <a:r>
              <a:rPr lang="en-US" dirty="0"/>
              <a:t>Prediction: three tiers</a:t>
            </a:r>
          </a:p>
          <a:p>
            <a:pPr lvl="1"/>
            <a:r>
              <a:rPr lang="en-US" dirty="0"/>
              <a:t>Variable-speed mobile for price-sensitive (small) households</a:t>
            </a:r>
          </a:p>
          <a:p>
            <a:pPr lvl="1"/>
            <a:r>
              <a:rPr lang="en-US" dirty="0"/>
              <a:t>Near-flat fiber access with below-server cap</a:t>
            </a:r>
          </a:p>
          <a:p>
            <a:pPr lvl="1"/>
            <a:r>
              <a:rPr lang="en-US" dirty="0"/>
              <a:t>Business volume metered (similar to cloud services)</a:t>
            </a:r>
          </a:p>
        </p:txBody>
      </p:sp>
      <p:sp>
        <p:nvSpPr>
          <p:cNvPr id="4" name="Slide Number Placeholder 3">
            <a:extLst>
              <a:ext uri="{FF2B5EF4-FFF2-40B4-BE49-F238E27FC236}">
                <a16:creationId xmlns:a16="http://schemas.microsoft.com/office/drawing/2014/main" id="{B14A85E9-B7CE-AC4B-97A3-8FC669A018BF}"/>
              </a:ext>
            </a:extLst>
          </p:cNvPr>
          <p:cNvSpPr>
            <a:spLocks noGrp="1"/>
          </p:cNvSpPr>
          <p:nvPr>
            <p:ph type="sldNum" sz="quarter" idx="12"/>
          </p:nvPr>
        </p:nvSpPr>
        <p:spPr/>
        <p:txBody>
          <a:bodyPr/>
          <a:lstStyle/>
          <a:p>
            <a:fld id="{6E2D2B3B-882E-40F3-A32F-6DD516915044}" type="slidenum">
              <a:rPr lang="en-US" smtClean="0"/>
              <a:pPr/>
              <a:t>53</a:t>
            </a:fld>
            <a:endParaRPr lang="en-US"/>
          </a:p>
        </p:txBody>
      </p:sp>
    </p:spTree>
    <p:extLst>
      <p:ext uri="{BB962C8B-B14F-4D97-AF65-F5344CB8AC3E}">
        <p14:creationId xmlns:p14="http://schemas.microsoft.com/office/powerpoint/2010/main" val="1335546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16EC-E1D6-B64C-AF41-B3B949A802A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DBE793F-89A7-FF4F-AFBA-1BD2DDF63F9F}"/>
              </a:ext>
            </a:extLst>
          </p:cNvPr>
          <p:cNvSpPr>
            <a:spLocks noGrp="1"/>
          </p:cNvSpPr>
          <p:nvPr>
            <p:ph idx="1"/>
          </p:nvPr>
        </p:nvSpPr>
        <p:spPr/>
        <p:txBody>
          <a:bodyPr/>
          <a:lstStyle/>
          <a:p>
            <a:r>
              <a:rPr lang="en-US" dirty="0"/>
              <a:t>NN is an economics (charging) problem, not a QoS or network management problem</a:t>
            </a:r>
          </a:p>
          <a:p>
            <a:pPr lvl="1"/>
            <a:r>
              <a:rPr lang="en-US" dirty="0"/>
              <a:t>Price discrimination, not packet discrimination</a:t>
            </a:r>
          </a:p>
          <a:p>
            <a:r>
              <a:rPr lang="en-US" dirty="0"/>
              <a:t>Made much more difficult by vertical integration and lack of competition</a:t>
            </a:r>
          </a:p>
          <a:p>
            <a:pPr lvl="1"/>
            <a:r>
              <a:rPr lang="en-US" dirty="0"/>
              <a:t>Including difficulty of using multiple services at once</a:t>
            </a:r>
          </a:p>
          <a:p>
            <a:r>
              <a:rPr lang="en-US" dirty="0"/>
              <a:t>Reach same conclusion as for voice telephony: flat rate, with $0 ICC</a:t>
            </a:r>
          </a:p>
          <a:p>
            <a:endParaRPr lang="en-US" dirty="0"/>
          </a:p>
          <a:p>
            <a:endParaRPr lang="en-US" dirty="0"/>
          </a:p>
        </p:txBody>
      </p:sp>
      <p:sp>
        <p:nvSpPr>
          <p:cNvPr id="4" name="Slide Number Placeholder 3">
            <a:extLst>
              <a:ext uri="{FF2B5EF4-FFF2-40B4-BE49-F238E27FC236}">
                <a16:creationId xmlns:a16="http://schemas.microsoft.com/office/drawing/2014/main" id="{CD5DA744-AA05-0F47-B282-4273201FB15A}"/>
              </a:ext>
            </a:extLst>
          </p:cNvPr>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185162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A95F-41FE-6D43-AF6A-2A00B4639DD7}"/>
              </a:ext>
            </a:extLst>
          </p:cNvPr>
          <p:cNvSpPr>
            <a:spLocks noGrp="1"/>
          </p:cNvSpPr>
          <p:nvPr>
            <p:ph type="title"/>
          </p:nvPr>
        </p:nvSpPr>
        <p:spPr/>
        <p:txBody>
          <a:bodyPr>
            <a:normAutofit/>
          </a:bodyPr>
          <a:lstStyle/>
          <a:p>
            <a:r>
              <a:rPr lang="en-US" dirty="0"/>
              <a:t>Background: telecommunications (47 USC 153)</a:t>
            </a:r>
          </a:p>
        </p:txBody>
      </p:sp>
      <p:sp>
        <p:nvSpPr>
          <p:cNvPr id="3" name="Content Placeholder 2">
            <a:extLst>
              <a:ext uri="{FF2B5EF4-FFF2-40B4-BE49-F238E27FC236}">
                <a16:creationId xmlns:a16="http://schemas.microsoft.com/office/drawing/2014/main" id="{2DEC9C19-2C59-E24E-849F-0A3F978654FF}"/>
              </a:ext>
            </a:extLst>
          </p:cNvPr>
          <p:cNvSpPr>
            <a:spLocks noGrp="1"/>
          </p:cNvSpPr>
          <p:nvPr>
            <p:ph idx="1"/>
          </p:nvPr>
        </p:nvSpPr>
        <p:spPr/>
        <p:txBody>
          <a:bodyPr>
            <a:normAutofit fontScale="92500" lnSpcReduction="10000"/>
          </a:bodyPr>
          <a:lstStyle/>
          <a:p>
            <a:r>
              <a:rPr lang="en-US" dirty="0"/>
              <a:t>… “</a:t>
            </a:r>
            <a:r>
              <a:rPr lang="en-US" dirty="0">
                <a:hlinkClick r:id="rId2" tooltip="telecommunications"/>
              </a:rPr>
              <a:t>telecommunications</a:t>
            </a:r>
            <a:r>
              <a:rPr lang="en-US" dirty="0"/>
              <a:t>” means the transmission, between or among points specified by the user, of information of the user’s choosing, without change in the form or content of the information as sent and received.</a:t>
            </a:r>
          </a:p>
          <a:p>
            <a:r>
              <a:rPr lang="en-US" dirty="0"/>
              <a:t>… “</a:t>
            </a:r>
            <a:r>
              <a:rPr lang="en-US" dirty="0">
                <a:hlinkClick r:id="rId3" tooltip="telecommunications carrier"/>
              </a:rPr>
              <a:t>telecommunications carrier</a:t>
            </a:r>
            <a:r>
              <a:rPr lang="en-US" dirty="0"/>
              <a:t>” means any provider of </a:t>
            </a:r>
            <a:r>
              <a:rPr lang="en-US" dirty="0">
                <a:hlinkClick r:id="rId4" tooltip="telecommunications services"/>
              </a:rPr>
              <a:t>telecommunications services</a:t>
            </a:r>
            <a:r>
              <a:rPr lang="en-US" dirty="0"/>
              <a:t>, except that such term does not include aggregators of </a:t>
            </a:r>
            <a:r>
              <a:rPr lang="en-US" dirty="0">
                <a:hlinkClick r:id="rId5" tooltip="telecommunications services"/>
              </a:rPr>
              <a:t>telecommunications services</a:t>
            </a:r>
            <a:r>
              <a:rPr lang="en-US" dirty="0"/>
              <a:t> (as defined in </a:t>
            </a:r>
            <a:r>
              <a:rPr lang="en-US" dirty="0">
                <a:hlinkClick r:id="rId6" tooltip="§ 226 - Telephone operator services"/>
              </a:rPr>
              <a:t>section 226 of this title</a:t>
            </a:r>
            <a:r>
              <a:rPr lang="en-US" dirty="0"/>
              <a:t>). A telecommunications carrier shall be treated as a common carrier under this chapter only to the extent that it is engaged in providing telecommunications services, except that the Commission shall determine whether the provision of fixed and mobile satellite service shall be treated as common carriage.</a:t>
            </a:r>
          </a:p>
          <a:p>
            <a:r>
              <a:rPr lang="en-US" dirty="0"/>
              <a:t>… “</a:t>
            </a:r>
            <a:r>
              <a:rPr lang="en-US" dirty="0">
                <a:hlinkClick r:id="rId7" tooltip="telecommunications service"/>
              </a:rPr>
              <a:t>telecommunications service</a:t>
            </a:r>
            <a:r>
              <a:rPr lang="en-US" dirty="0"/>
              <a:t>” means the offering of telecommunications for a fee directly to the public, or to such classes of users as to be effectively available directly to the public, regardless of the facilities used.</a:t>
            </a:r>
          </a:p>
        </p:txBody>
      </p:sp>
      <p:sp>
        <p:nvSpPr>
          <p:cNvPr id="4" name="Slide Number Placeholder 3">
            <a:extLst>
              <a:ext uri="{FF2B5EF4-FFF2-40B4-BE49-F238E27FC236}">
                <a16:creationId xmlns:a16="http://schemas.microsoft.com/office/drawing/2014/main" id="{284C201F-0EDF-9D4F-A24A-5555B616C94C}"/>
              </a:ext>
            </a:extLst>
          </p:cNvPr>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65959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D076-E20F-A142-9BA5-EA28D9F3E102}"/>
              </a:ext>
            </a:extLst>
          </p:cNvPr>
          <p:cNvSpPr>
            <a:spLocks noGrp="1"/>
          </p:cNvSpPr>
          <p:nvPr>
            <p:ph type="title"/>
          </p:nvPr>
        </p:nvSpPr>
        <p:spPr/>
        <p:txBody>
          <a:bodyPr/>
          <a:lstStyle/>
          <a:p>
            <a:r>
              <a:rPr lang="en-US" dirty="0"/>
              <a:t>More definitions</a:t>
            </a:r>
          </a:p>
        </p:txBody>
      </p:sp>
      <p:sp>
        <p:nvSpPr>
          <p:cNvPr id="3" name="Content Placeholder 2">
            <a:extLst>
              <a:ext uri="{FF2B5EF4-FFF2-40B4-BE49-F238E27FC236}">
                <a16:creationId xmlns:a16="http://schemas.microsoft.com/office/drawing/2014/main" id="{1B09F188-F6C0-CF43-9687-FA0C76424EDF}"/>
              </a:ext>
            </a:extLst>
          </p:cNvPr>
          <p:cNvSpPr>
            <a:spLocks noGrp="1"/>
          </p:cNvSpPr>
          <p:nvPr>
            <p:ph idx="1"/>
          </p:nvPr>
        </p:nvSpPr>
        <p:spPr/>
        <p:txBody>
          <a:bodyPr>
            <a:normAutofit/>
          </a:bodyPr>
          <a:lstStyle/>
          <a:p>
            <a:r>
              <a:rPr lang="en-US" b="1" dirty="0"/>
              <a:t>Information service</a:t>
            </a:r>
            <a:r>
              <a:rPr lang="en-US" dirty="0"/>
              <a:t> = users of telecommunication services</a:t>
            </a:r>
          </a:p>
          <a:p>
            <a:pPr lvl="1"/>
            <a:r>
              <a:rPr lang="en-US" dirty="0"/>
              <a:t>“capability for generating, acquiring, storing, transforming, processing, retrieving, utilizing, or making available information via telecommunications, and includes electronic publishing, but does not include any use of any such capability for the management, control, or operation of a telecommunications system or the management of a </a:t>
            </a:r>
            <a:r>
              <a:rPr lang="en-US" dirty="0">
                <a:hlinkClick r:id="rId2" tooltip="telecommunications service"/>
              </a:rPr>
              <a:t>telecommunications service</a:t>
            </a:r>
            <a:r>
              <a:rPr lang="en-US" dirty="0"/>
              <a:t>.”</a:t>
            </a:r>
          </a:p>
          <a:p>
            <a:r>
              <a:rPr lang="en-US" dirty="0"/>
              <a:t>cf. Basic vs. enhanced service (CI)</a:t>
            </a:r>
          </a:p>
          <a:p>
            <a:pPr lvl="1"/>
            <a:r>
              <a:rPr lang="en-US" b="1" dirty="0"/>
              <a:t>Basic telecommunications</a:t>
            </a:r>
            <a:r>
              <a:rPr lang="en-US" dirty="0"/>
              <a:t>: "the offering of a pure transmission capability over a communications path that is virtually transparent in terms of its interaction with customer supplied information.”</a:t>
            </a:r>
          </a:p>
          <a:p>
            <a:pPr lvl="1"/>
            <a:r>
              <a:rPr lang="en-US" b="1" dirty="0"/>
              <a:t>Enhanced</a:t>
            </a:r>
            <a:r>
              <a:rPr lang="en-US" dirty="0"/>
              <a:t>: everything else</a:t>
            </a:r>
          </a:p>
          <a:p>
            <a:r>
              <a:rPr lang="en-US" b="1" dirty="0"/>
              <a:t>Adjunct services</a:t>
            </a:r>
            <a:r>
              <a:rPr lang="en-US" dirty="0"/>
              <a:t>: directory services</a:t>
            </a:r>
          </a:p>
        </p:txBody>
      </p:sp>
      <p:sp>
        <p:nvSpPr>
          <p:cNvPr id="4" name="Slide Number Placeholder 3">
            <a:extLst>
              <a:ext uri="{FF2B5EF4-FFF2-40B4-BE49-F238E27FC236}">
                <a16:creationId xmlns:a16="http://schemas.microsoft.com/office/drawing/2014/main" id="{3651FE73-244E-CB46-B50B-BE3E7960DD54}"/>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87686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service</a:t>
            </a:r>
          </a:p>
        </p:txBody>
      </p:sp>
      <p:sp>
        <p:nvSpPr>
          <p:cNvPr id="3" name="Content Placeholder 2"/>
          <p:cNvSpPr>
            <a:spLocks noGrp="1"/>
          </p:cNvSpPr>
          <p:nvPr>
            <p:ph idx="1"/>
          </p:nvPr>
        </p:nvSpPr>
        <p:spPr/>
        <p:txBody>
          <a:bodyPr>
            <a:normAutofit fontScale="92500" lnSpcReduction="10000"/>
          </a:bodyPr>
          <a:lstStyle/>
          <a:p>
            <a:r>
              <a:rPr lang="en-US" dirty="0"/>
              <a:t>“'enhanced service' shall refer to services, offered over common carrier transmission facilities used in interstate communications, which employ computer processing applications that act on the format, content, protocol or similar aspects of the subscriber's transmitted information; provide the subscriber additional, different, or restructured information; or involve subscriber interaction with stored information.” 47 C.F.R. § 64.702(a). </a:t>
            </a:r>
          </a:p>
          <a:p>
            <a:r>
              <a:rPr lang="en-US" dirty="0"/>
              <a:t>Examples of enhanced services:</a:t>
            </a:r>
          </a:p>
          <a:p>
            <a:pPr lvl="1"/>
            <a:r>
              <a:rPr lang="en-US" dirty="0"/>
              <a:t>Internet access service</a:t>
            </a:r>
          </a:p>
          <a:p>
            <a:pPr lvl="1"/>
            <a:r>
              <a:rPr lang="en-US" dirty="0"/>
              <a:t>online service, computer bulletin boards</a:t>
            </a:r>
          </a:p>
          <a:p>
            <a:pPr lvl="1"/>
            <a:r>
              <a:rPr lang="en-US" dirty="0"/>
              <a:t>video </a:t>
            </a:r>
            <a:r>
              <a:rPr lang="en-US" dirty="0" err="1"/>
              <a:t>dialtone</a:t>
            </a:r>
            <a:endParaRPr lang="en-US" dirty="0"/>
          </a:p>
          <a:p>
            <a:pPr lvl="1"/>
            <a:r>
              <a:rPr lang="en-US" dirty="0"/>
              <a:t>voice mail</a:t>
            </a:r>
          </a:p>
          <a:p>
            <a:pPr lvl="1"/>
            <a:r>
              <a:rPr lang="en-US" dirty="0"/>
              <a:t>electronic publishing</a:t>
            </a:r>
          </a:p>
          <a:p>
            <a:pPr lvl="1"/>
            <a:r>
              <a:rPr lang="en-US" dirty="0"/>
              <a:t>The mere fact that a network is packet-switched does not necessarily mean that it is an enhanced service.</a:t>
            </a:r>
          </a:p>
        </p:txBody>
      </p:sp>
      <p:sp>
        <p:nvSpPr>
          <p:cNvPr id="5" name="Slide Number Placeholder 4"/>
          <p:cNvSpPr>
            <a:spLocks noGrp="1"/>
          </p:cNvSpPr>
          <p:nvPr>
            <p:ph type="sldNum" sz="quarter" idx="12"/>
          </p:nvPr>
        </p:nvSpPr>
        <p:spPr/>
        <p:txBody>
          <a:bodyPr/>
          <a:lstStyle/>
          <a:p>
            <a:fld id="{2C0D29F8-6100-D04F-90A2-6845D49BDAB7}" type="slidenum">
              <a:rPr lang="en-US" smtClean="0"/>
              <a:t>8</a:t>
            </a:fld>
            <a:endParaRPr lang="en-US"/>
          </a:p>
        </p:txBody>
      </p:sp>
    </p:spTree>
    <p:extLst>
      <p:ext uri="{BB962C8B-B14F-4D97-AF65-F5344CB8AC3E}">
        <p14:creationId xmlns:p14="http://schemas.microsoft.com/office/powerpoint/2010/main" val="350558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problems</a:t>
            </a:r>
          </a:p>
        </p:txBody>
      </p:sp>
      <p:sp>
        <p:nvSpPr>
          <p:cNvPr id="3" name="Content Placeholder 2"/>
          <p:cNvSpPr>
            <a:spLocks noGrp="1"/>
          </p:cNvSpPr>
          <p:nvPr>
            <p:ph idx="1"/>
          </p:nvPr>
        </p:nvSpPr>
        <p:spPr/>
        <p:txBody>
          <a:bodyPr>
            <a:normAutofit fontScale="92500" lnSpcReduction="10000"/>
          </a:bodyPr>
          <a:lstStyle/>
          <a:p>
            <a:r>
              <a:rPr lang="en-US" dirty="0"/>
              <a:t>Does not neatly map into engineering (protocol) interfaces</a:t>
            </a:r>
          </a:p>
          <a:p>
            <a:pPr lvl="1"/>
            <a:r>
              <a:rPr lang="en-US" dirty="0"/>
              <a:t>Often assumed: Ethernet = “telecom”; IP = “information processing”, but no obvious difference</a:t>
            </a:r>
          </a:p>
          <a:p>
            <a:pPr lvl="1"/>
            <a:r>
              <a:rPr lang="en-US" dirty="0"/>
              <a:t>What is “protocol processing”?</a:t>
            </a:r>
          </a:p>
          <a:p>
            <a:pPr lvl="1"/>
            <a:r>
              <a:rPr lang="en-US" dirty="0"/>
              <a:t>Traditional telephone applications convert “protocols”, such as ISDN to T1 and formats, such as G.711 A-law to </a:t>
            </a:r>
            <a:r>
              <a:rPr lang="el-GR" dirty="0"/>
              <a:t>μ</a:t>
            </a:r>
            <a:r>
              <a:rPr lang="en-US" dirty="0"/>
              <a:t>-law or G.711 (landline) to G.729 (mobile)</a:t>
            </a:r>
          </a:p>
          <a:p>
            <a:pPr lvl="1"/>
            <a:r>
              <a:rPr lang="en-US" dirty="0"/>
              <a:t>Traditional telephony had filters, silence suppression and noise reduction signal processing</a:t>
            </a:r>
          </a:p>
          <a:p>
            <a:r>
              <a:rPr lang="en-US" dirty="0"/>
              <a:t>Does not capture control &amp; management explicitly</a:t>
            </a:r>
          </a:p>
          <a:p>
            <a:pPr lvl="1"/>
            <a:r>
              <a:rPr lang="en-US" dirty="0"/>
              <a:t>DNS, SS7, BGP</a:t>
            </a:r>
          </a:p>
          <a:p>
            <a:r>
              <a:rPr lang="en-US" dirty="0"/>
              <a:t>Upper-layer protocols do not generally transform, either</a:t>
            </a:r>
          </a:p>
          <a:p>
            <a:r>
              <a:rPr lang="en-US" dirty="0"/>
              <a:t>Caching services (CDN) vs. “transparent” proxy caches</a:t>
            </a:r>
          </a:p>
          <a:p>
            <a:r>
              <a:rPr lang="en-US" dirty="0"/>
              <a:t>Uncommon in other jurisdictions</a:t>
            </a:r>
          </a:p>
        </p:txBody>
      </p:sp>
      <p:sp>
        <p:nvSpPr>
          <p:cNvPr id="5" name="Slide Number Placeholder 4"/>
          <p:cNvSpPr>
            <a:spLocks noGrp="1"/>
          </p:cNvSpPr>
          <p:nvPr>
            <p:ph type="sldNum" sz="quarter" idx="12"/>
          </p:nvPr>
        </p:nvSpPr>
        <p:spPr/>
        <p:txBody>
          <a:bodyPr/>
          <a:lstStyle/>
          <a:p>
            <a:fld id="{2C0D29F8-6100-D04F-90A2-6845D49BDAB7}" type="slidenum">
              <a:rPr lang="en-US" smtClean="0"/>
              <a:t>9</a:t>
            </a:fld>
            <a:endParaRPr lang="en-US"/>
          </a:p>
        </p:txBody>
      </p:sp>
    </p:spTree>
    <p:extLst>
      <p:ext uri="{BB962C8B-B14F-4D97-AF65-F5344CB8AC3E}">
        <p14:creationId xmlns:p14="http://schemas.microsoft.com/office/powerpoint/2010/main" val="711086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4199</Words>
  <Application>Microsoft Macintosh PowerPoint</Application>
  <PresentationFormat>On-screen Show (16:9)</PresentationFormat>
  <Paragraphs>555</Paragraphs>
  <Slides>54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Wingdings</vt:lpstr>
      <vt:lpstr>Calibri Light</vt:lpstr>
      <vt:lpstr>Roboto</vt:lpstr>
      <vt:lpstr>Calibri</vt:lpstr>
      <vt:lpstr>Mangal</vt:lpstr>
      <vt:lpstr>Office Theme</vt:lpstr>
      <vt:lpstr>Network Neutrality is About Money, not Packets (Price discrimination, not packet discrimination)</vt:lpstr>
      <vt:lpstr>A bit of history: Liberalization &amp; CI</vt:lpstr>
      <vt:lpstr>Not a new concern</vt:lpstr>
      <vt:lpstr>Post-1996</vt:lpstr>
      <vt:lpstr>US Internet access</vt:lpstr>
      <vt:lpstr>Background: telecommunications (47 USC 153)</vt:lpstr>
      <vt:lpstr>More definitions</vt:lpstr>
      <vt:lpstr>Enhanced service</vt:lpstr>
      <vt:lpstr>Technical problems</vt:lpstr>
      <vt:lpstr>Definition</vt:lpstr>
      <vt:lpstr>What is network neutrality?</vt:lpstr>
      <vt:lpstr>Network transparency</vt:lpstr>
      <vt:lpstr>Network transparency and neutrality</vt:lpstr>
      <vt:lpstr>Means, motive and opportunity</vt:lpstr>
      <vt:lpstr>Are these neutrality issues?</vt:lpstr>
      <vt:lpstr>Optus (Australia) example</vt:lpstr>
      <vt:lpstr>Two markets</vt:lpstr>
      <vt:lpstr>Two views</vt:lpstr>
      <vt:lpstr>Why?</vt:lpstr>
      <vt:lpstr>Network neutrality &amp;  freedom of speech</vt:lpstr>
      <vt:lpstr>It used to be simple (ca. 1990)</vt:lpstr>
      <vt:lpstr>Vertical integration happened</vt:lpstr>
      <vt:lpstr>Residential telecom is highly concentrated</vt:lpstr>
      <vt:lpstr>Number of 25/3 Mb/s providers</vt:lpstr>
      <vt:lpstr>A simplified evolution of network neutrality</vt:lpstr>
      <vt:lpstr>How to be non-neutral</vt:lpstr>
      <vt:lpstr>Network neutrality and Title II</vt:lpstr>
      <vt:lpstr>Some high-profile cases</vt:lpstr>
      <vt:lpstr>Open Internet R&amp;O 2010 + DC Circuit</vt:lpstr>
      <vt:lpstr>Verizon holding</vt:lpstr>
      <vt:lpstr>DC Circuit: discrimination rule</vt:lpstr>
      <vt:lpstr>Excluded (2010 &amp; 2015)</vt:lpstr>
      <vt:lpstr>OI NPRM: transparency</vt:lpstr>
      <vt:lpstr>2015 OI rules</vt:lpstr>
      <vt:lpstr>2015 OI rules</vt:lpstr>
      <vt:lpstr>2015 Open Internet rules</vt:lpstr>
      <vt:lpstr>Other issues</vt:lpstr>
      <vt:lpstr>U.S. Telecom Association v. FCC, en-banc denied (May 2017)</vt:lpstr>
      <vt:lpstr>WCB zero-rating report</vt:lpstr>
      <vt:lpstr>WCB zero-rating report</vt:lpstr>
      <vt:lpstr>Example zero-rating plans</vt:lpstr>
      <vt:lpstr>2017 OI rules</vt:lpstr>
      <vt:lpstr>2017 justifications</vt:lpstr>
      <vt:lpstr>What’s next?</vt:lpstr>
      <vt:lpstr>Video discrimination: Choffnes, 2018</vt:lpstr>
      <vt:lpstr>California Internet Consumer Protection and Net Neutrality Act of 2018 [SB-822, shortened]</vt:lpstr>
      <vt:lpstr>Questions beyond NN </vt:lpstr>
      <vt:lpstr>Economic incentives for carriers</vt:lpstr>
      <vt:lpstr>QoS</vt:lpstr>
      <vt:lpstr>Principle 1: User choice</vt:lpstr>
      <vt:lpstr>Principle 2: Virtual Structural Separation</vt:lpstr>
      <vt:lpstr>Principle 3: Transparency</vt:lpstr>
      <vt:lpstr>NN challenge: customer differentiation </vt:lpstr>
      <vt:lpstr>Conclusion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Neutrality is About Money, not Packets </dc:title>
  <cp:lastModifiedBy>Henning Schulzrinne</cp:lastModifiedBy>
  <cp:revision>37</cp:revision>
  <dcterms:modified xsi:type="dcterms:W3CDTF">2018-10-15T02:47:49Z</dcterms:modified>
</cp:coreProperties>
</file>