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315" r:id="rId4"/>
    <p:sldId id="317" r:id="rId5"/>
    <p:sldId id="318" r:id="rId6"/>
    <p:sldId id="258" r:id="rId7"/>
    <p:sldId id="260" r:id="rId8"/>
    <p:sldId id="314" r:id="rId9"/>
    <p:sldId id="261" r:id="rId10"/>
    <p:sldId id="262" r:id="rId11"/>
    <p:sldId id="263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26"/>
    <p:restoredTop sz="76982"/>
  </p:normalViewPr>
  <p:slideViewPr>
    <p:cSldViewPr snapToGrid="0" snapToObjects="1">
      <p:cViewPr varScale="1">
        <p:scale>
          <a:sx n="99" d="100"/>
          <a:sy n="99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70D20-BC9E-7746-AA14-B6C0A6CF688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69827-9677-4B46-A591-45B31E50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4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www.govtech.com</a:t>
            </a:r>
            <a:r>
              <a:rPr lang="en-US" dirty="0"/>
              <a:t>/</a:t>
            </a:r>
            <a:r>
              <a:rPr lang="en-US" dirty="0" err="1"/>
              <a:t>em</a:t>
            </a:r>
            <a:r>
              <a:rPr lang="en-US" dirty="0"/>
              <a:t>/next-gen-911/PSAPs-Move-Ahead-with-Next-Generation-911-as-Carriers-Lag.html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8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statescoop.com</a:t>
            </a:r>
            <a:r>
              <a:rPr lang="en-US"/>
              <a:t>/federal-report-prices-national-next-generation-911-rollout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7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FirstNet</a:t>
            </a:r>
          </a:p>
          <a:p>
            <a:r>
              <a:rPr lang="en-US" dirty="0"/>
              <a:t>satellite</a:t>
            </a:r>
          </a:p>
          <a:p>
            <a:r>
              <a:rPr lang="en-US" dirty="0"/>
              <a:t>Wi-Fi peer-to-peer</a:t>
            </a:r>
          </a:p>
          <a:p>
            <a:r>
              <a:rPr lang="en-US" dirty="0"/>
              <a:t>SMS</a:t>
            </a:r>
          </a:p>
          <a:p>
            <a:r>
              <a:rPr lang="en-US" dirty="0"/>
              <a:t>store-and-forward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2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saankhyalabs.com</a:t>
            </a:r>
            <a:r>
              <a:rPr lang="en-US" dirty="0"/>
              <a:t>/rural-broadband/meghdoot-base-station-slb802odu/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7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input: social media, sensors, first responders, NG911</a:t>
            </a:r>
          </a:p>
          <a:p>
            <a:endParaRPr lang="en-US" dirty="0"/>
          </a:p>
          <a:p>
            <a:r>
              <a:rPr lang="en-US" dirty="0"/>
              <a:t>distill</a:t>
            </a:r>
          </a:p>
          <a:p>
            <a:r>
              <a:rPr lang="en-US" dirty="0"/>
              <a:t>automated reporting (NLP)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49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9827-9677-4B46-A591-45B31E506A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83E-B8CC-2749-A52D-902512385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0"/>
            <a:ext cx="12191999" cy="3509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17D1D-09D4-9A47-8506-7A59BBC8C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3230-EF28-C34B-B6E6-FE3CA987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C502-8EF6-D041-B9E3-D2425F3AAF79}" type="datetime1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A360-7162-9349-8704-A6065083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6096-67E1-564D-A91F-371B2F0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8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0FBD-6F03-9E4C-B270-E983B8BA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79F0B-936A-A844-8684-B441E907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0DC3-095B-D544-812E-0CD5F321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E961-B330-284B-B922-4AEDD8AEBB54}" type="datetime1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FF353-8F11-6140-B0FB-92A991F9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3D35B-E731-D345-A609-832E3DA2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13420-4624-F34C-8553-D5249B8EE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6A008-7844-3243-A372-8DDD29D9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4CC8-F383-B545-980A-19DDC220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B948-0011-EF40-8316-554A07C5AD55}" type="datetime1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09622-CE28-364B-A859-4B0EF8E9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E8F24-2FBC-D04E-BC47-972F71B7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17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Font typeface="Roboto"/>
              <a:buChar char="■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Font typeface="Roboto"/>
              <a:buChar char="■"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5A5E-DAD2-F747-85C4-6027EAAF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12192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685783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C544-1961-A54D-9F1E-80BCC508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05407"/>
            <a:ext cx="11391515" cy="4871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D4C5-3961-0445-A5BB-19A9BDAC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358083"/>
            <a:ext cx="2743200" cy="365125"/>
          </a:xfrm>
        </p:spPr>
        <p:txBody>
          <a:bodyPr/>
          <a:lstStyle/>
          <a:p>
            <a:fld id="{62E7555A-BFE9-6A4B-906F-B3110E8BCCCD}" type="datetime1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D513-39CB-4C45-A106-E6F71355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C96B-1ADE-0C4C-86BC-8D082CA3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4715" y="6356351"/>
            <a:ext cx="2743200" cy="365125"/>
          </a:xfrm>
        </p:spPr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3521-C397-1449-A048-7C5E7B25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6EAB4-5F84-2F41-AD4D-058EB4337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B0A0-23E4-2D49-8148-ADA1662F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88A1-DDEE-C745-889D-7E37ADD411DC}" type="datetime1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41958-A645-CF4A-8152-80DBC652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8187A-EE4D-6340-A602-2EF92304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0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A5FD-6F83-004D-B637-9449A43AA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4255A-14F2-1049-AA34-E7214F04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518C6-FFA2-2A4B-A02E-0B4155CC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BA0D5-4D59-384D-BD74-9A1877BA8838}" type="datetime1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C8ABC-EED0-7540-AA91-1C854824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836D-E2D8-8E4F-BE42-31E4CF80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CBD194-E5A6-7E4C-9861-1995890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12192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685783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F8AAB-AAB1-8B48-AD18-E3F04CBD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0D3C9-EF98-744B-B80F-5FF307EE0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A71FC-83EE-9B4F-B6F3-AD7B2D0EB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11C7C-BCC0-5A41-B3C2-B8D74D70E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BB11E-091D-1D42-96CE-7C137077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C62B-2B86-CE42-B3CE-AAC151A2B403}" type="datetime1">
              <a:rPr lang="en-US" smtClean="0"/>
              <a:t>10/19/18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A57324-7C20-EC41-BCAC-17BC3F32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C0C34-64AD-4C43-821B-5FA74CF4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91FB20-2CFC-DB44-9F63-25BFDF7F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12192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685783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8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3B000-6B30-4046-8C9C-60C29901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9B8D-15C4-5C43-9493-B88BBF0865B6}" type="datetime1">
              <a:rPr lang="en-US" smtClean="0"/>
              <a:t>10/19/18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AD833-44FD-234A-B955-5DCE4DDF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2C10E-834D-BF4A-9640-C1FBE5C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C8979C-F764-4E42-9E3E-3067CEFC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24"/>
            <a:ext cx="12192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685783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2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C7668-5120-9F40-B684-B1DB688F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4FE9-42AA-AC42-BE17-17864309D5ED}" type="datetime1">
              <a:rPr lang="en-US" smtClean="0"/>
              <a:t>10/19/18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DBB3B-1765-E14F-AA1F-E5E1D3E2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3FA4-18FD-464E-8ADF-40A2F574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83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6DCE-8897-9141-A7B7-8502A7FD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D46A-D85A-6648-9F8A-D9F53F6E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94A23-CA3E-3F4F-AC8B-E3FCD418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E0EC-6BBB-C549-B506-B91635B2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CAE7-06ED-DC43-9F3D-7A7E84870BDD}" type="datetime1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38165-C4D4-0941-BBE0-A3AEFB7F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F2A5B-709F-1D4F-B6B6-4E376889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8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BDB0-8E13-214A-8400-6C29FB4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C290F-D1DE-3445-B0AF-2314FD963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7F796-7AA5-6741-84D9-834664C40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6DA95-305D-6940-BDB1-92F1EA3B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297C-831E-614F-B008-43A8237DAAB7}" type="datetime1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9EB6-BD2F-D343-AB1C-48558473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4A0A-2038-9347-871F-AB96A15D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6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7DC6B-830F-8347-972D-896CA68E7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E8F5-C81D-8B4B-9CEE-375937A6A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C3C0A-84D3-E440-AF36-5975391C39BF}" type="datetime1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3B707-388D-1C45-A92D-A1C4263B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IIT-RTC Oct.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CA1E5-35D3-1D49-A435-E5519BC16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4254D-7AA7-E24E-99AE-4DCABF16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13" Type="http://schemas.openxmlformats.org/officeDocument/2006/relationships/image" Target="../media/image25.png"/><Relationship Id="rId18" Type="http://schemas.openxmlformats.org/officeDocument/2006/relationships/image" Target="../media/image30.tiff"/><Relationship Id="rId3" Type="http://schemas.openxmlformats.org/officeDocument/2006/relationships/image" Target="../media/image15.png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17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tiff"/><Relationship Id="rId19" Type="http://schemas.openxmlformats.org/officeDocument/2006/relationships/image" Target="../media/image31.tiff"/><Relationship Id="rId4" Type="http://schemas.openxmlformats.org/officeDocument/2006/relationships/image" Target="../media/image16.png"/><Relationship Id="rId9" Type="http://schemas.openxmlformats.org/officeDocument/2006/relationships/image" Target="../media/image21.tiff"/><Relationship Id="rId1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41F4-0CF1-834F-9CA5-B1C630F52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NG911 is a start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94501-6403-274B-A1CE-529C23B846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dirty="0"/>
              <a:t>Columbia University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B8232-706D-9F4E-8D9C-066B9BF7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84E02-425C-EA41-B79E-CE3F4001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4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B330B-B2BE-9449-9EFC-D8F1A9D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78" y="0"/>
            <a:ext cx="8644962" cy="5827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50AE7-B7F3-3442-8122-F445B3CFD834}"/>
              </a:ext>
            </a:extLst>
          </p:cNvPr>
          <p:cNvSpPr txBox="1"/>
          <p:nvPr/>
        </p:nvSpPr>
        <p:spPr>
          <a:xfrm>
            <a:off x="869912" y="5907354"/>
            <a:ext cx="633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Illustration of need and possibilities, not necessarily perfect model.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A2BCB-0227-A549-912B-72B54F0E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1B477-ED72-0B42-88F1-1F6A40D1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3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4DC9-3A70-274B-974A-C0ADF282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status.pr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5C92E-4AEE-EF4A-89DF-956095420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87" y="1182255"/>
            <a:ext cx="6856225" cy="50605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C5FF0-A10F-2E4A-8DDE-F34CEE89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D2BBE-1AD1-5148-923A-FEF06B3E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13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8BFC-B2D6-B947-A571-BAD68379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CE588-6A23-1740-80B6-DC529BDF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Traditional: large, integrated (GIS) systems</a:t>
            </a:r>
          </a:p>
          <a:p>
            <a:pPr lvl="1"/>
            <a:r>
              <a:rPr lang="en-US" dirty="0"/>
              <a:t>difficult to integrate new features</a:t>
            </a:r>
          </a:p>
          <a:p>
            <a:pPr lvl="1"/>
            <a:r>
              <a:rPr lang="en-US" dirty="0"/>
              <a:t>mostly pre-web model (desktop PC as core user interface)</a:t>
            </a:r>
          </a:p>
          <a:p>
            <a:r>
              <a:rPr lang="en-US" dirty="0"/>
              <a:t>Complementary approach: “serverless” microservices</a:t>
            </a:r>
          </a:p>
          <a:p>
            <a:pPr lvl="1"/>
            <a:r>
              <a:rPr lang="en-US" dirty="0"/>
              <a:t>commercial example: AWS lambda</a:t>
            </a:r>
          </a:p>
          <a:p>
            <a:pPr lvl="1"/>
            <a:r>
              <a:rPr lang="en-US" dirty="0"/>
              <a:t>allow easier, quick additions of functionality</a:t>
            </a:r>
          </a:p>
          <a:p>
            <a:pPr lvl="1"/>
            <a:r>
              <a:rPr lang="en-US" dirty="0"/>
              <a:t>external data sources &amp; consumers</a:t>
            </a:r>
          </a:p>
          <a:p>
            <a:r>
              <a:rPr lang="en-US" dirty="0"/>
              <a:t>Research: domain-specific languages</a:t>
            </a:r>
          </a:p>
          <a:p>
            <a:pPr lvl="1"/>
            <a:r>
              <a:rPr lang="en-US" dirty="0"/>
              <a:t>“Excel for first responders”</a:t>
            </a:r>
          </a:p>
          <a:p>
            <a:pPr lvl="1"/>
            <a:r>
              <a:rPr lang="en-US" dirty="0"/>
              <a:t>e.g., event triggers, graphing, report generation, messaging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A95FA-8622-E043-86CE-0FE29C0B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580CC-D900-B74B-B024-E7F9A27B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1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8ECC-CD8C-9F44-B478-3E59D092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changed or will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C5E1-B5EE-5C46-877A-C754F726F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Non-emergency and emergency calls separate </a:t>
            </a:r>
            <a:r>
              <a:rPr lang="en-US" dirty="0">
                <a:sym typeface="Wingdings" pitchFamily="2" charset="2"/>
              </a:rPr>
              <a:t> blending of 211, 311 and 911 services + alerting</a:t>
            </a:r>
          </a:p>
          <a:p>
            <a:r>
              <a:rPr lang="en-US" dirty="0">
                <a:sym typeface="Wingdings" pitchFamily="2" charset="2"/>
              </a:rPr>
              <a:t>911 as inbound public-to-PSAP only  (automated) </a:t>
            </a:r>
            <a:r>
              <a:rPr lang="en-US" i="1" dirty="0">
                <a:sym typeface="Wingdings" pitchFamily="2" charset="2"/>
              </a:rPr>
              <a:t>personalized</a:t>
            </a:r>
            <a:r>
              <a:rPr lang="en-US" dirty="0">
                <a:sym typeface="Wingdings" pitchFamily="2" charset="2"/>
              </a:rPr>
              <a:t> recommendations of actions</a:t>
            </a:r>
          </a:p>
          <a:p>
            <a:r>
              <a:rPr lang="en-US" dirty="0">
                <a:sym typeface="Wingdings" pitchFamily="2" charset="2"/>
              </a:rPr>
              <a:t>Generic flash flood alerts  “your evacuation pick-up is at 9:30 am”</a:t>
            </a:r>
          </a:p>
          <a:p>
            <a:r>
              <a:rPr lang="en-US" dirty="0">
                <a:sym typeface="Wingdings" pitchFamily="2" charset="2"/>
              </a:rPr>
              <a:t>Mostly audio (911, phone calls)  voice + text, social media, data, GIS, video</a:t>
            </a:r>
          </a:p>
          <a:p>
            <a:r>
              <a:rPr lang="en-US" dirty="0">
                <a:sym typeface="Wingdings" pitchFamily="2" charset="2"/>
              </a:rPr>
              <a:t>Largely single agency  multiple agencies (city, county, state, federal), mutual aid, citizen assistance (Cajun Navy), media</a:t>
            </a:r>
          </a:p>
          <a:p>
            <a:r>
              <a:rPr lang="en-US" dirty="0">
                <a:sym typeface="Wingdings" pitchFamily="2" charset="2"/>
              </a:rPr>
              <a:t>Field communication mostly LMR and voice  apps, IoT, UAVs, …</a:t>
            </a:r>
          </a:p>
          <a:p>
            <a:r>
              <a:rPr lang="en-US" dirty="0">
                <a:sym typeface="Wingdings" pitchFamily="2" charset="2"/>
              </a:rPr>
              <a:t>Procure software every 15+ years  on-going refinement and adaptation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0EEF7-5DB4-414F-9A90-167CF3CC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4AB8-4DC0-2D49-9BF5-BAC0E250E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17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C1EE-A549-E74A-8D7B-0E843004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first! No,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C34E7-398E-FD49-AF3E-41CBB215D5A8}"/>
              </a:ext>
            </a:extLst>
          </p:cNvPr>
          <p:cNvSpPr txBox="1"/>
          <p:nvPr/>
        </p:nvSpPr>
        <p:spPr>
          <a:xfrm>
            <a:off x="838200" y="1690688"/>
            <a:ext cx="5979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text-to-911 + NG911, mutual dependency carriers + PSAPs</a:t>
            </a:r>
          </a:p>
          <a:p>
            <a:r>
              <a:rPr lang="en-US" dirty="0"/>
              <a:t>Text-to-911: obligation for carriers by June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E955D-8AE1-C04A-A38E-9E43C213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347444"/>
            <a:ext cx="7024771" cy="451055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0138AF-5DFC-B742-81AA-1B41ECBE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9E5E8C-7B1F-2A42-955A-581F2A71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9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E81A-B4D9-624D-81F2-0C1C15E8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Carriers lag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72E46-12FF-7145-A5C3-66E86DC9F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19" y="1626013"/>
            <a:ext cx="8648700" cy="450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542E6-7119-4542-BF57-A0FE4E87DBA4}"/>
              </a:ext>
            </a:extLst>
          </p:cNvPr>
          <p:cNvSpPr txBox="1"/>
          <p:nvPr/>
        </p:nvSpPr>
        <p:spPr>
          <a:xfrm>
            <a:off x="10708902" y="6488668"/>
            <a:ext cx="1483098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June 28, 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BB886-771C-054B-A136-03BE1752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651C-1B8E-A845-BEE4-AC48E209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0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1A22E7-177F-4F44-BAAA-F56D63D0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BB098D-31C7-614F-92E7-962B29BDE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TAMU study 2017:</a:t>
            </a:r>
          </a:p>
          <a:p>
            <a:pPr lvl="1"/>
            <a:r>
              <a:rPr lang="en-US" dirty="0" err="1"/>
              <a:t>ESInet</a:t>
            </a:r>
            <a:r>
              <a:rPr lang="en-US" dirty="0"/>
              <a:t> (ESRP, ECRF, BCF, and LVF): $5.5B ($3.8B to $5.6B)</a:t>
            </a:r>
          </a:p>
          <a:p>
            <a:pPr lvl="1"/>
            <a:r>
              <a:rPr lang="en-US" dirty="0"/>
              <a:t>PSAP  cost: $1.7B (6500 PSAPs, 6 call taker stations each)</a:t>
            </a:r>
          </a:p>
          <a:p>
            <a:pPr lvl="1"/>
            <a:r>
              <a:rPr lang="en-US" dirty="0"/>
              <a:t>interconnect: $13M</a:t>
            </a:r>
          </a:p>
          <a:p>
            <a:pPr lvl="1"/>
            <a:r>
              <a:rPr lang="en-US" dirty="0"/>
              <a:t>security monitoring: $12M</a:t>
            </a:r>
          </a:p>
          <a:p>
            <a:r>
              <a:rPr lang="en-US" dirty="0"/>
              <a:t>NHTSA study Oct. 2018 (Table E5):</a:t>
            </a:r>
          </a:p>
          <a:p>
            <a:pPr lvl="1"/>
            <a:r>
              <a:rPr lang="en-US" dirty="0"/>
              <a:t>$9.5B to $10.5B for statewide or multistate</a:t>
            </a:r>
          </a:p>
          <a:p>
            <a:pPr lvl="1"/>
            <a:r>
              <a:rPr lang="en-US" dirty="0"/>
              <a:t>$12B for service solution</a:t>
            </a:r>
          </a:p>
          <a:p>
            <a:pPr lvl="1"/>
            <a:r>
              <a:rPr lang="en-US" dirty="0"/>
              <a:t>huge costs for </a:t>
            </a:r>
            <a:r>
              <a:rPr lang="en-US"/>
              <a:t>location delivery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F0CFD5-E05D-964E-A3F0-5CE5CC11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D0C347-1FEA-4A49-B43F-A99FC462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04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A2F68-FD26-8C47-AB32-7CB513F5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”Whatever it takes”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0FF27-ED87-7641-AD89-2A27CD611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58" y="2149976"/>
            <a:ext cx="27940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14619-A391-AC4F-BCCC-CCCE180A7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740" y="1540058"/>
            <a:ext cx="1446520" cy="2045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54BB2-9D57-7749-BEE6-11071B3F7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642" y="1905813"/>
            <a:ext cx="2196683" cy="1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ED69B2-2436-CB47-8E30-A04879A06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748" y="4317547"/>
            <a:ext cx="1401577" cy="1092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FE0C-4F3B-9E42-9705-ED2791C94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624" y="3315030"/>
            <a:ext cx="884907" cy="658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BE8576-6F32-7A49-9DA8-72060ED9B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6334" y="4165877"/>
            <a:ext cx="2079331" cy="2087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E13572-6740-B048-AA54-8DDF800561BB}"/>
              </a:ext>
            </a:extLst>
          </p:cNvPr>
          <p:cNvSpPr txBox="1"/>
          <p:nvPr/>
        </p:nvSpPr>
        <p:spPr>
          <a:xfrm>
            <a:off x="9320941" y="340072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+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787C8-EFA5-B845-8E57-E02294B8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9B1F8-984C-524E-9477-87360005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8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09E407-0DB8-4940-ADBB-B9A27F62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111" y="1203856"/>
            <a:ext cx="4121889" cy="3091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957B9-28A9-AF4D-B624-880C5555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DARPA PHOENIX nodes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53191-3355-6D4A-987A-D2E973DA942D}"/>
              </a:ext>
            </a:extLst>
          </p:cNvPr>
          <p:cNvSpPr txBox="1"/>
          <p:nvPr/>
        </p:nvSpPr>
        <p:spPr>
          <a:xfrm>
            <a:off x="838200" y="1690688"/>
            <a:ext cx="518212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DARPA RADICS: support </a:t>
            </a:r>
            <a:r>
              <a:rPr lang="en-US" dirty="0" err="1"/>
              <a:t>blackstart</a:t>
            </a:r>
            <a:r>
              <a:rPr lang="en-US" dirty="0"/>
              <a:t> for electric utilities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D5D36-4B5C-2946-9CFE-B06E390C0B8B}"/>
              </a:ext>
            </a:extLst>
          </p:cNvPr>
          <p:cNvSpPr txBox="1"/>
          <p:nvPr/>
        </p:nvSpPr>
        <p:spPr>
          <a:xfrm>
            <a:off x="533400" y="5102943"/>
            <a:ext cx="45282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mesh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self-configuring – just turn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network-technology agnostic (not just 4G)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services (VoIP, messaging, edge cloud)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diagnostics and traffic isolation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2B006-DE5E-3F42-A674-E0998B2F7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732" y="2459964"/>
            <a:ext cx="6906636" cy="3516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80FB9-7D5D-1543-8156-99B520BFA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221" y="2355423"/>
            <a:ext cx="2497221" cy="1663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C10F8A-952D-DE41-8EF5-F4939C245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510" y="4604219"/>
            <a:ext cx="2894752" cy="1821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D87CBD-2692-A341-9C3F-10290A0E6E9E}"/>
              </a:ext>
            </a:extLst>
          </p:cNvPr>
          <p:cNvSpPr txBox="1"/>
          <p:nvPr/>
        </p:nvSpPr>
        <p:spPr>
          <a:xfrm>
            <a:off x="8070111" y="6053371"/>
            <a:ext cx="259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SDR: P.25</a:t>
            </a:r>
          </a:p>
          <a:p>
            <a:r>
              <a:rPr lang="en-US" dirty="0"/>
              <a:t>over VHF + Codec2 +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387F4-CCB6-234F-A35A-E21825D0CFF3}"/>
              </a:ext>
            </a:extLst>
          </p:cNvPr>
          <p:cNvSpPr txBox="1"/>
          <p:nvPr/>
        </p:nvSpPr>
        <p:spPr>
          <a:xfrm>
            <a:off x="9794232" y="1291163"/>
            <a:ext cx="67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7EE23-A2FC-D846-8402-59E8A2B9D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029" y="4104734"/>
            <a:ext cx="2050211" cy="1367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AFD36F-5EE5-8446-9D90-98D8348D2F60}"/>
              </a:ext>
            </a:extLst>
          </p:cNvPr>
          <p:cNvSpPr txBox="1"/>
          <p:nvPr/>
        </p:nvSpPr>
        <p:spPr>
          <a:xfrm>
            <a:off x="3162051" y="2802870"/>
            <a:ext cx="100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802.11af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(TVWS)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48AF6-CEA2-FD45-B209-8CC061C616D8}"/>
              </a:ext>
            </a:extLst>
          </p:cNvPr>
          <p:cNvSpPr txBox="1"/>
          <p:nvPr/>
        </p:nvSpPr>
        <p:spPr>
          <a:xfrm>
            <a:off x="3429262" y="4330237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high-bandwidth</a:t>
            </a:r>
          </a:p>
          <a:p>
            <a:r>
              <a:rPr lang="en-US" sz="1200" dirty="0"/>
              <a:t>VHF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0DDD658-F7AE-1C4D-AAA1-3079FE93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7A5F6B8-16ED-B54F-A36D-C62A66FB4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8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A9C3C-A832-734E-BEED-76759B6D0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 radio communication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548A8B-73EF-F94A-B829-FC58A2A70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250211"/>
              </p:ext>
            </p:extLst>
          </p:nvPr>
        </p:nvGraphicFramePr>
        <p:xfrm>
          <a:off x="838200" y="1874697"/>
          <a:ext cx="81280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195176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90222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068582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953431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240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1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 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Ubiquiti </a:t>
                      </a:r>
                      <a:r>
                        <a:rPr lang="en-US" dirty="0" err="1"/>
                        <a:t>AirFiber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859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10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 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300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Ubiquiti RP5AC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131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25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802.11af (TVWS)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24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Carlson Wireless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737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50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Mb/s in 50 kHz</a:t>
                      </a:r>
                    </a:p>
                    <a:p>
                      <a:r>
                        <a:rPr lang="en-US" dirty="0"/>
                        <a:t>64 kb/s in 12.5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566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1000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kilobits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1012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6D239DA-F39D-1F4F-BC6A-16592AC5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469" y="4295588"/>
            <a:ext cx="3904247" cy="2245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0428C-30FE-B948-BA81-2B0A46F9548E}"/>
              </a:ext>
            </a:extLst>
          </p:cNvPr>
          <p:cNvSpPr txBox="1"/>
          <p:nvPr/>
        </p:nvSpPr>
        <p:spPr>
          <a:xfrm>
            <a:off x="10011653" y="5855369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tethered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775B9-E4C9-6244-A2C8-53A7A4E2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E143A-9D49-F742-A31B-28E397BA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71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51C6215-E844-4842-99A9-40CE453CF81C}"/>
              </a:ext>
            </a:extLst>
          </p:cNvPr>
          <p:cNvSpPr/>
          <p:nvPr/>
        </p:nvSpPr>
        <p:spPr>
          <a:xfrm>
            <a:off x="5092700" y="2213325"/>
            <a:ext cx="3886200" cy="2752375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B643F-988B-A841-AE1B-8EDC002D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information flows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355DE-C709-754A-81F4-B06482237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16170" y="2650612"/>
            <a:ext cx="779708" cy="779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708516-8824-964B-8FFA-B53D98027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94014"/>
            <a:ext cx="1075635" cy="1075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D3B9A-C816-5341-A7B1-2DB3FE192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47" y="2469649"/>
            <a:ext cx="594139" cy="594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10084A-0641-A143-8F67-9018DA60F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947" y="3329608"/>
            <a:ext cx="1318667" cy="651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228FC-059C-0545-AC58-AA2523B2C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47" y="4159316"/>
            <a:ext cx="600839" cy="916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FD8895-CD68-1548-9712-767F222459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47" y="5331937"/>
            <a:ext cx="1913835" cy="834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1AE4C-E0FF-AA48-9434-71EE6CA4FD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782" y="5460366"/>
            <a:ext cx="666432" cy="577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F8FD62-1999-AE40-8102-A2C2ADA93E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25" y="4995303"/>
            <a:ext cx="1689652" cy="1689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9DEA4-0D48-2A4F-9B04-FAD98A39B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8899" y="5075596"/>
            <a:ext cx="1667125" cy="1300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9F2C8-50D1-9746-9A31-7D49AB4B77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861" y="1508978"/>
            <a:ext cx="2561789" cy="19213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E08C04-0DB9-5B40-94BA-B1F554DFDC1F}"/>
              </a:ext>
            </a:extLst>
          </p:cNvPr>
          <p:cNvSpPr txBox="1"/>
          <p:nvPr/>
        </p:nvSpPr>
        <p:spPr>
          <a:xfrm>
            <a:off x="9309311" y="3390861"/>
            <a:ext cx="158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tailored sitreps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DA6AC4-27A2-8C4D-AA91-7085026C0BE0}"/>
              </a:ext>
            </a:extLst>
          </p:cNvPr>
          <p:cNvSpPr txBox="1"/>
          <p:nvPr/>
        </p:nvSpPr>
        <p:spPr>
          <a:xfrm>
            <a:off x="3310280" y="2213325"/>
            <a:ext cx="1053591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NLP</a:t>
            </a:r>
          </a:p>
        </p:txBody>
      </p:sp>
      <p:pic>
        <p:nvPicPr>
          <p:cNvPr id="1025" name="Picture 1" descr="page3image2923680">
            <a:extLst>
              <a:ext uri="{FF2B5EF4-FFF2-40B4-BE49-F238E27FC236}">
                <a16:creationId xmlns:a16="http://schemas.microsoft.com/office/drawing/2014/main" id="{B8BB47AB-F737-314F-8760-2DAF7031F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719" y="3367828"/>
            <a:ext cx="1673086" cy="129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DF7351F-9347-124C-9EC8-F5D41AA2F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5487" y="3882698"/>
            <a:ext cx="2421835" cy="1192898"/>
          </a:xfrm>
          <a:prstGeom prst="rect">
            <a:avLst/>
          </a:prstGeom>
          <a:noFill/>
          <a:ln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4F8FA6-9F80-5B48-BC29-3178DFD8FF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97461" y="5183482"/>
            <a:ext cx="3595830" cy="1581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5B9CD0-F842-B24D-96EF-FF18369A5C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3285" y="2595229"/>
            <a:ext cx="1665430" cy="885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9BFB27-0B84-8745-B773-C33C0E9E1D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31018" y="3514924"/>
            <a:ext cx="1000212" cy="10002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49A121-CB10-2C49-9A6E-59367063D8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37028" y="3579846"/>
            <a:ext cx="1917700" cy="6985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49B13E-93DE-564C-8E0E-E41184DCBB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7428" y="1553929"/>
            <a:ext cx="2536899" cy="50738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B84002-A138-8A41-82F6-246A09822073}"/>
              </a:ext>
            </a:extLst>
          </p:cNvPr>
          <p:cNvCxnSpPr>
            <a:stCxn id="5" idx="3"/>
            <a:endCxn id="16" idx="1"/>
          </p:cNvCxnSpPr>
          <p:nvPr/>
        </p:nvCxnSpPr>
        <p:spPr>
          <a:xfrm>
            <a:off x="1913835" y="1931832"/>
            <a:ext cx="1396445" cy="51232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19A158-80E2-4344-9DD8-55881CA8CA0C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1673086" y="2444158"/>
            <a:ext cx="1637194" cy="32256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6BA98-AEAE-D240-ACBD-FEA8AB95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Oct.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66649-5A3C-B843-884C-F95AB05E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4254D-7AA7-E24E-99AE-4DCABF1678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28283"/>
      </p:ext>
    </p:extLst>
  </p:cSld>
  <p:clrMapOvr>
    <a:masterClrMapping/>
  </p:clrMapOvr>
</p:sld>
</file>

<file path=ppt/theme/theme1.xml><?xml version="1.0" encoding="utf-8"?>
<a:theme xmlns:a="http://schemas.openxmlformats.org/drawingml/2006/main" name="2018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blue" id="{7E1F431C-050E-1B4E-9A60-47A534FB3C82}" vid="{588227E5-34E0-E04B-8A05-2A306A92F6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blue</Template>
  <TotalTime>3282</TotalTime>
  <Words>593</Words>
  <Application>Microsoft Macintosh PowerPoint</Application>
  <PresentationFormat>Widescreen</PresentationFormat>
  <Paragraphs>126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Wingdings</vt:lpstr>
      <vt:lpstr>2018 blue</vt:lpstr>
      <vt:lpstr>NG911 is a start</vt:lpstr>
      <vt:lpstr>What has changed or will change?</vt:lpstr>
      <vt:lpstr>You first! No, you!</vt:lpstr>
      <vt:lpstr>Carriers lag</vt:lpstr>
      <vt:lpstr>Cost model</vt:lpstr>
      <vt:lpstr>”Whatever it takes” communication</vt:lpstr>
      <vt:lpstr>Example: DARPA PHOENIX nodes</vt:lpstr>
      <vt:lpstr>Internet Protocol radio communication</vt:lpstr>
      <vt:lpstr>Integrating information flows</vt:lpstr>
      <vt:lpstr>PowerPoint Presentation</vt:lpstr>
      <vt:lpstr>Example: status.pr</vt:lpstr>
      <vt:lpstr>Microservices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Flexible &amp; resilient coordination for first responders</dc:title>
  <dc:creator>Henning Schulzrinne</dc:creator>
  <cp:lastModifiedBy>Henning Schulzrinne</cp:lastModifiedBy>
  <cp:revision>36</cp:revision>
  <dcterms:created xsi:type="dcterms:W3CDTF">2018-09-16T21:11:51Z</dcterms:created>
  <dcterms:modified xsi:type="dcterms:W3CDTF">2018-10-20T03:32:29Z</dcterms:modified>
</cp:coreProperties>
</file>