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0" r:id="rId5"/>
    <p:sldId id="314" r:id="rId6"/>
    <p:sldId id="313" r:id="rId7"/>
    <p:sldId id="261" r:id="rId8"/>
    <p:sldId id="262" r:id="rId9"/>
    <p:sldId id="263" r:id="rId10"/>
    <p:sldId id="259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94"/>
    <p:restoredTop sz="76982"/>
  </p:normalViewPr>
  <p:slideViewPr>
    <p:cSldViewPr snapToGrid="0" snapToObjects="1">
      <p:cViewPr varScale="1">
        <p:scale>
          <a:sx n="99" d="100"/>
          <a:sy n="99" d="100"/>
        </p:scale>
        <p:origin x="6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70D20-BC9E-7746-AA14-B6C0A6CF6889}" type="datetimeFigureOut">
              <a:rPr lang="en-US" smtClean="0"/>
              <a:t>9/20/18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69827-9677-4B46-A591-45B31E506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44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FirstNet</a:t>
            </a:r>
          </a:p>
          <a:p>
            <a:r>
              <a:rPr lang="en-US" dirty="0"/>
              <a:t>satellite</a:t>
            </a:r>
          </a:p>
          <a:p>
            <a:r>
              <a:rPr lang="en-US" dirty="0"/>
              <a:t>Wi-Fi peer-to-peer</a:t>
            </a:r>
          </a:p>
          <a:p>
            <a:r>
              <a:rPr lang="en-US" dirty="0"/>
              <a:t>SMS</a:t>
            </a:r>
          </a:p>
          <a:p>
            <a:r>
              <a:rPr lang="en-US" dirty="0"/>
              <a:t>store-and-forward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9827-9677-4B46-A591-45B31E506A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22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saankhyalabs.com</a:t>
            </a:r>
            <a:r>
              <a:rPr lang="en-US" dirty="0"/>
              <a:t>/rural-broadband/meghdoot-base-station-slb802odu/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9827-9677-4B46-A591-45B31E506A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07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input: social media, sensors, first responders, NG911</a:t>
            </a:r>
          </a:p>
          <a:p>
            <a:endParaRPr lang="en-US" dirty="0"/>
          </a:p>
          <a:p>
            <a:r>
              <a:rPr lang="en-US" dirty="0"/>
              <a:t>distill</a:t>
            </a:r>
          </a:p>
          <a:p>
            <a:r>
              <a:rPr lang="en-US" dirty="0"/>
              <a:t>automated reporting (NLP)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9827-9677-4B46-A591-45B31E506A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49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9827-9677-4B46-A591-45B31E506A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99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C3F5A-FD11-564A-A507-2C4E11058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7492B2-C38C-0D49-9A7C-3A6DC8311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DBEFC-5F5B-AE48-B346-BD8100CD2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139E-5F28-9342-9CAC-553A0687F973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B6E7E-89A7-804A-A329-8DCF670EF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4BD68-2287-874B-AE29-78EBA462C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59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205D9-AD64-5D41-A7CF-CC9ECE08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85545-ED02-C849-B3C5-36396717A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416E1-91F2-C648-BCDC-DB88BC5DC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139E-5F28-9342-9CAC-553A0687F973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3880E-AE66-554E-A457-D9E2B5B09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106F8-A9A8-EE42-949C-6775D3A22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38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FBACEB-5F5A-884E-A66C-72EC6062C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F615F-3FE3-E444-81D9-FBB11DCEC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4C1D1-0C49-6A48-B3A2-3C4F780B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139E-5F28-9342-9CAC-553A0687F973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ADEBA-71B3-3447-825B-796F056A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07A7A-8D37-D143-A072-C975B1B9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58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5757F-B530-8B4F-B78D-A96ECFD19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042AD-AED1-D14E-8BBC-B1DABC66D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6C88F-C4EC-E246-AD4B-6C385EBE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139E-5F28-9342-9CAC-553A0687F973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89EF3-0F90-DA4D-95AD-D0F2CDB63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CA258-AC0B-1C40-893D-C0BE525B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2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284AC-D15A-3044-82DC-78DDDE48A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01164-746A-AE42-8A09-15E780A85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6C463-1891-9E41-A24D-88ADE2642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139E-5F28-9342-9CAC-553A0687F973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383B5-E4AE-3444-81AA-5A9867072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AF2D7-E441-D246-ABAB-B4692DB4A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00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6262B-5290-7941-83C8-51864C376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7467F-1512-4242-AD2C-586900C7D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31BE2-8390-D54D-8959-E3ED4DD08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C345D-B26A-8C4B-AAD3-94B8F6181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139E-5F28-9342-9CAC-553A0687F973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F7B3E1-D60D-9444-B1B8-9ECC0157D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4410A-8EBF-4640-AFEC-A1344C740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83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5AB86-759F-134D-B11F-62A8F0EF3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24EE2-E11D-1A4D-9E49-B9EDBB3DD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37963-B5F9-7F4F-B23B-EEF6BF34D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5686-5489-A44E-8C3D-788793408E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DAC21B-6DEB-D24A-9E08-82ECDEFDE5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507E7C-5950-F244-91F8-422DEB46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139E-5F28-9342-9CAC-553A0687F973}" type="datetimeFigureOut">
              <a:rPr lang="en-US" smtClean="0"/>
              <a:t>9/20/18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DBD4F4-395F-1A4E-AEDA-DE4FE3C17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D062AB-1FD6-B746-A7C3-F5761CA4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7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3590F-719F-674D-A35F-C703E9F4D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84611-73DC-2648-8EE6-69053A82D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139E-5F28-9342-9CAC-553A0687F973}" type="datetimeFigureOut">
              <a:rPr lang="en-US" smtClean="0"/>
              <a:t>9/20/18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93074F-392B-D245-8AB7-A0C647F8C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991525-EE17-2343-9503-0F87ADCC0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20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52BFC5-8107-844A-8734-BB9D3CDEF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139E-5F28-9342-9CAC-553A0687F973}" type="datetimeFigureOut">
              <a:rPr lang="en-US" smtClean="0"/>
              <a:t>9/20/18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4F0CA2-D4D4-DD41-B9A5-3425AA470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478F3-CE21-3A48-8D60-F8431855C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67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5FC60-D577-1C48-A0EF-D27D45398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B9DDB-3F63-1943-9233-2A447435E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DB83D-A469-DF4D-BE85-3BEE67B12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22E6E-B1E8-AE43-B5D4-0ED95249E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139E-5F28-9342-9CAC-553A0687F973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1E3810-72F0-7647-9A45-D33CA3526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743A4-ECE9-0E44-B401-CB2CC97FB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4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94434-BBCE-5E48-A48E-E87084A0E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FFCDAA-E65D-6147-9FE9-FEA7D1E776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87D5EA-FE24-094E-B644-547527C85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1197C-5460-2C41-87AB-5B7069C71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139E-5F28-9342-9CAC-553A0687F973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D9487-189B-864B-9AEF-7B2E25B99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38726-FEB4-5B46-A1BE-BEE27017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8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17E91-A5DC-8B4A-8024-DE7BCFA69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3FA48-472D-2A48-B1B2-EC478BB3F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65DA0-DF0B-7543-A981-7A74E1F511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9139E-5F28-9342-9CAC-553A0687F973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EBFBD-D8BE-254D-A743-2715F44A0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BC1A7-201C-0946-903A-FA4DD64F7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3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tif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13" Type="http://schemas.openxmlformats.org/officeDocument/2006/relationships/image" Target="../media/image26.png"/><Relationship Id="rId18" Type="http://schemas.openxmlformats.org/officeDocument/2006/relationships/image" Target="../media/image31.tiff"/><Relationship Id="rId3" Type="http://schemas.openxmlformats.org/officeDocument/2006/relationships/image" Target="../media/image16.png"/><Relationship Id="rId7" Type="http://schemas.openxmlformats.org/officeDocument/2006/relationships/image" Target="../media/image20.tiff"/><Relationship Id="rId12" Type="http://schemas.openxmlformats.org/officeDocument/2006/relationships/image" Target="../media/image25.tiff"/><Relationship Id="rId17" Type="http://schemas.openxmlformats.org/officeDocument/2006/relationships/image" Target="../media/image30.tif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tiff"/><Relationship Id="rId11" Type="http://schemas.openxmlformats.org/officeDocument/2006/relationships/image" Target="../media/image24.tiff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tiff"/><Relationship Id="rId19" Type="http://schemas.openxmlformats.org/officeDocument/2006/relationships/image" Target="../media/image32.tiff"/><Relationship Id="rId4" Type="http://schemas.openxmlformats.org/officeDocument/2006/relationships/image" Target="../media/image17.png"/><Relationship Id="rId9" Type="http://schemas.openxmlformats.org/officeDocument/2006/relationships/image" Target="../media/image22.tiff"/><Relationship Id="rId1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441F4-0CF1-834F-9CA5-B1C630F52C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Flexible &amp; resilient coordination for first responders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994501-6403-274B-A1CE-529C23B846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Henning Schulzrinne</a:t>
            </a:r>
          </a:p>
          <a:p>
            <a:r>
              <a:rPr lang="en-US" dirty="0"/>
              <a:t>Columbia University</a:t>
            </a:r>
          </a:p>
        </p:txBody>
      </p:sp>
    </p:spTree>
    <p:extLst>
      <p:ext uri="{BB962C8B-B14F-4D97-AF65-F5344CB8AC3E}">
        <p14:creationId xmlns:p14="http://schemas.microsoft.com/office/powerpoint/2010/main" val="1095947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38BFC-B2D6-B947-A571-BAD683796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CE588-6A23-1740-80B6-DC529BDF0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Traditional: large, integrated (GIS) systems</a:t>
            </a:r>
          </a:p>
          <a:p>
            <a:pPr lvl="1"/>
            <a:r>
              <a:rPr lang="en-US" dirty="0"/>
              <a:t>difficult to integrate new features</a:t>
            </a:r>
          </a:p>
          <a:p>
            <a:pPr lvl="1"/>
            <a:r>
              <a:rPr lang="en-US" dirty="0"/>
              <a:t>mostly pre-web model (desktop PC as core user interface)</a:t>
            </a:r>
          </a:p>
          <a:p>
            <a:r>
              <a:rPr lang="en-US" dirty="0"/>
              <a:t>Complementary approach: “serverless” microservices</a:t>
            </a:r>
          </a:p>
          <a:p>
            <a:pPr lvl="1"/>
            <a:r>
              <a:rPr lang="en-US" dirty="0"/>
              <a:t>commercial example: AWS lambda</a:t>
            </a:r>
          </a:p>
          <a:p>
            <a:pPr lvl="1"/>
            <a:r>
              <a:rPr lang="en-US" dirty="0"/>
              <a:t>allow easier, quick additions of functionality</a:t>
            </a:r>
          </a:p>
          <a:p>
            <a:pPr lvl="1"/>
            <a:r>
              <a:rPr lang="en-US" dirty="0"/>
              <a:t>external data sources &amp; consumers</a:t>
            </a:r>
          </a:p>
          <a:p>
            <a:r>
              <a:rPr lang="en-US" dirty="0"/>
              <a:t>Research: domain-specific languages</a:t>
            </a:r>
          </a:p>
          <a:p>
            <a:pPr lvl="1"/>
            <a:r>
              <a:rPr lang="en-US" dirty="0"/>
              <a:t>“Excel for first responders”</a:t>
            </a:r>
          </a:p>
          <a:p>
            <a:pPr lvl="1"/>
            <a:r>
              <a:rPr lang="en-US" dirty="0"/>
              <a:t>e.g., event triggers, graphing, report generation, messaging </a:t>
            </a:r>
          </a:p>
        </p:txBody>
      </p:sp>
    </p:spTree>
    <p:extLst>
      <p:ext uri="{BB962C8B-B14F-4D97-AF65-F5344CB8AC3E}">
        <p14:creationId xmlns:p14="http://schemas.microsoft.com/office/powerpoint/2010/main" val="2512218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B8AD0-BB07-A04D-80E3-7F96A0EC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E0B81-7743-4E48-83CA-47B263298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just changing technology, but changing environment</a:t>
            </a:r>
          </a:p>
          <a:p>
            <a:r>
              <a:rPr lang="en-US" dirty="0"/>
              <a:t>Single-stack technologies (FirstNet, LMR) </a:t>
            </a:r>
            <a:r>
              <a:rPr lang="en-US" dirty="0">
                <a:sym typeface="Wingdings" pitchFamily="2" charset="2"/>
              </a:rPr>
              <a:t> hybrid, flexible environments</a:t>
            </a:r>
          </a:p>
          <a:p>
            <a:r>
              <a:rPr lang="en-US" dirty="0"/>
              <a:t>From fixed functions with pre-defined reports + Microsoft Office </a:t>
            </a:r>
            <a:r>
              <a:rPr lang="en-US" dirty="0">
                <a:sym typeface="Wingdings" pitchFamily="2" charset="2"/>
              </a:rPr>
              <a:t> near real-time service creation as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768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48ECC-CD8C-9F44-B478-3E59D0924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has changed or will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8C5E1-B5EE-5C46-877A-C754F726F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Non-emergency and emergency calls separate </a:t>
            </a:r>
            <a:r>
              <a:rPr lang="en-US" dirty="0">
                <a:sym typeface="Wingdings" pitchFamily="2" charset="2"/>
              </a:rPr>
              <a:t> blending of 211, 311 and 911 services + alerting</a:t>
            </a:r>
          </a:p>
          <a:p>
            <a:r>
              <a:rPr lang="en-US" dirty="0">
                <a:sym typeface="Wingdings" pitchFamily="2" charset="2"/>
              </a:rPr>
              <a:t>911 as inbound public-to-PSAP only  (automated) </a:t>
            </a:r>
            <a:r>
              <a:rPr lang="en-US" i="1" dirty="0">
                <a:sym typeface="Wingdings" pitchFamily="2" charset="2"/>
              </a:rPr>
              <a:t>personalized</a:t>
            </a:r>
            <a:r>
              <a:rPr lang="en-US" dirty="0">
                <a:sym typeface="Wingdings" pitchFamily="2" charset="2"/>
              </a:rPr>
              <a:t> recommendations of actions</a:t>
            </a:r>
          </a:p>
          <a:p>
            <a:r>
              <a:rPr lang="en-US" dirty="0">
                <a:sym typeface="Wingdings" pitchFamily="2" charset="2"/>
              </a:rPr>
              <a:t>Generic flash flood alerts  “your evacuation pick-up is at 9:30 am”</a:t>
            </a:r>
          </a:p>
          <a:p>
            <a:r>
              <a:rPr lang="en-US" dirty="0">
                <a:sym typeface="Wingdings" pitchFamily="2" charset="2"/>
              </a:rPr>
              <a:t>Mostly audio (911, phone calls)  voice + text, social media, data, GIS, video</a:t>
            </a:r>
          </a:p>
          <a:p>
            <a:r>
              <a:rPr lang="en-US" dirty="0">
                <a:sym typeface="Wingdings" pitchFamily="2" charset="2"/>
              </a:rPr>
              <a:t>Largely single agency  multiple agencies (city, county, state, federal), mutual aid, citizen assistance (Cajun Navy), media</a:t>
            </a:r>
          </a:p>
          <a:p>
            <a:r>
              <a:rPr lang="en-US" dirty="0">
                <a:sym typeface="Wingdings" pitchFamily="2" charset="2"/>
              </a:rPr>
              <a:t>Field communication mostly LMR and voice  apps, IoT, UAVs, …</a:t>
            </a:r>
          </a:p>
          <a:p>
            <a:r>
              <a:rPr lang="en-US" dirty="0">
                <a:sym typeface="Wingdings" pitchFamily="2" charset="2"/>
              </a:rPr>
              <a:t>Procure software every 15+ years  on-going refinement and adaptation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017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A2F68-FD26-8C47-AB32-7CB513F57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”Whatever it takes” communication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E0FF27-ED87-7641-AD89-2A27CD611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58" y="2149976"/>
            <a:ext cx="2794000" cy="82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214619-A391-AC4F-BCCC-CCCE180A7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740" y="1540058"/>
            <a:ext cx="1446520" cy="2045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654BB2-9D57-7749-BEE6-11071B3F7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642" y="1905813"/>
            <a:ext cx="2196683" cy="14644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ED69B2-2436-CB47-8E30-A04879A06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2748" y="4317547"/>
            <a:ext cx="1401577" cy="1092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ABFE0C-4F3B-9E42-9705-ED2791C940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624" y="3315030"/>
            <a:ext cx="884907" cy="6583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BE8576-6F32-7A49-9DA8-72060ED9BB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6334" y="4165877"/>
            <a:ext cx="2079331" cy="20877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E13572-6740-B048-AA54-8DDF800561BB}"/>
              </a:ext>
            </a:extLst>
          </p:cNvPr>
          <p:cNvSpPr txBox="1"/>
          <p:nvPr/>
        </p:nvSpPr>
        <p:spPr>
          <a:xfrm>
            <a:off x="9320941" y="3400727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854280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09E407-0DB8-4940-ADBB-B9A27F62C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111" y="1203856"/>
            <a:ext cx="4121889" cy="3091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7957B9-28A9-AF4D-B624-880C55553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DARPA PHOENIX nodes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553191-3355-6D4A-987A-D2E973DA942D}"/>
              </a:ext>
            </a:extLst>
          </p:cNvPr>
          <p:cNvSpPr txBox="1"/>
          <p:nvPr/>
        </p:nvSpPr>
        <p:spPr>
          <a:xfrm>
            <a:off x="838200" y="1690688"/>
            <a:ext cx="5182124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DARPA RADICS: support </a:t>
            </a:r>
            <a:r>
              <a:rPr lang="en-US" dirty="0" err="1"/>
              <a:t>blackstart</a:t>
            </a:r>
            <a:r>
              <a:rPr lang="en-US" dirty="0"/>
              <a:t> for electric utilities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D5D36-4B5C-2946-9CFE-B06E390C0B8B}"/>
              </a:ext>
            </a:extLst>
          </p:cNvPr>
          <p:cNvSpPr txBox="1"/>
          <p:nvPr/>
        </p:nvSpPr>
        <p:spPr>
          <a:xfrm>
            <a:off x="533400" y="5102943"/>
            <a:ext cx="45282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mesh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self-configuring – just turn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network-technology agnostic (not just 4G)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local services (VoIP, messaging, edge cloud)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diagnostics and traffic isolation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A2B006-DE5E-3F42-A674-E0998B2F7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732" y="2459964"/>
            <a:ext cx="6906636" cy="3516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F80FB9-7D5D-1543-8156-99B520BFA0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221" y="2355423"/>
            <a:ext cx="2497221" cy="1663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C10F8A-952D-DE41-8EF5-F4939C245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510" y="4604219"/>
            <a:ext cx="2894752" cy="18214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D87CBD-2692-A341-9C3F-10290A0E6E9E}"/>
              </a:ext>
            </a:extLst>
          </p:cNvPr>
          <p:cNvSpPr txBox="1"/>
          <p:nvPr/>
        </p:nvSpPr>
        <p:spPr>
          <a:xfrm>
            <a:off x="8070111" y="6053371"/>
            <a:ext cx="2592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SDR: P.25</a:t>
            </a:r>
          </a:p>
          <a:p>
            <a:r>
              <a:rPr lang="en-US" dirty="0"/>
              <a:t>over VHF + Codec2 +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F387F4-CCB6-234F-A35A-E21825D0CFF3}"/>
              </a:ext>
            </a:extLst>
          </p:cNvPr>
          <p:cNvSpPr txBox="1"/>
          <p:nvPr/>
        </p:nvSpPr>
        <p:spPr>
          <a:xfrm>
            <a:off x="9794232" y="1291163"/>
            <a:ext cx="67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DECT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17EE23-A2FC-D846-8402-59E8A2B9D1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029" y="4104734"/>
            <a:ext cx="2050211" cy="13674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AFD36F-5EE5-8446-9D90-98D8348D2F60}"/>
              </a:ext>
            </a:extLst>
          </p:cNvPr>
          <p:cNvSpPr txBox="1"/>
          <p:nvPr/>
        </p:nvSpPr>
        <p:spPr>
          <a:xfrm>
            <a:off x="3162051" y="2802870"/>
            <a:ext cx="1007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802.11af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(TVWS)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548AF6-CEA2-FD45-B209-8CC061C616D8}"/>
              </a:ext>
            </a:extLst>
          </p:cNvPr>
          <p:cNvSpPr txBox="1"/>
          <p:nvPr/>
        </p:nvSpPr>
        <p:spPr>
          <a:xfrm>
            <a:off x="3429262" y="4330237"/>
            <a:ext cx="117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high-bandwidth</a:t>
            </a:r>
          </a:p>
          <a:p>
            <a:r>
              <a:rPr lang="en-US" sz="1200" dirty="0"/>
              <a:t>VHF</a:t>
            </a:r>
          </a:p>
        </p:txBody>
      </p:sp>
    </p:spTree>
    <p:extLst>
      <p:ext uri="{BB962C8B-B14F-4D97-AF65-F5344CB8AC3E}">
        <p14:creationId xmlns:p14="http://schemas.microsoft.com/office/powerpoint/2010/main" val="99168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A9C3C-A832-734E-BEED-76759B6D0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Protocol radio communication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3548A8B-73EF-F94A-B829-FC58A2A70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250211"/>
              </p:ext>
            </p:extLst>
          </p:nvPr>
        </p:nvGraphicFramePr>
        <p:xfrm>
          <a:off x="838200" y="1874697"/>
          <a:ext cx="8128000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81951763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90222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4068582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953431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Bandwidth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Example radio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240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 1 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1 Gb/s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Ubiquiti </a:t>
                      </a:r>
                      <a:r>
                        <a:rPr lang="en-US" dirty="0" err="1"/>
                        <a:t>AirFiber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859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 10 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 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300 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Ubiquiti RP5AC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131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 25 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802.11af (TVWS)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24 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Carlson Wireless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737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 50 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VHF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Mb/s in 50 kHz</a:t>
                      </a:r>
                    </a:p>
                    <a:p>
                      <a:r>
                        <a:rPr lang="en-US" dirty="0"/>
                        <a:t>64 kb/s in 12.5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SDR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566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 1000 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kilobits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1012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6D239DA-F39D-1F4F-BC6A-16592AC53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469" y="4295588"/>
            <a:ext cx="3904247" cy="2245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30428C-30FE-B948-BA81-2B0A46F9548E}"/>
              </a:ext>
            </a:extLst>
          </p:cNvPr>
          <p:cNvSpPr txBox="1"/>
          <p:nvPr/>
        </p:nvSpPr>
        <p:spPr>
          <a:xfrm>
            <a:off x="10011653" y="5855369"/>
            <a:ext cx="100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tethered</a:t>
            </a:r>
          </a:p>
        </p:txBody>
      </p:sp>
    </p:spTree>
    <p:extLst>
      <p:ext uri="{BB962C8B-B14F-4D97-AF65-F5344CB8AC3E}">
        <p14:creationId xmlns:p14="http://schemas.microsoft.com/office/powerpoint/2010/main" val="3690671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-228599"/>
            <a:ext cx="11988800" cy="9264073"/>
          </a:xfrm>
        </p:spPr>
      </p:pic>
      <p:sp>
        <p:nvSpPr>
          <p:cNvPr id="6" name="Freeform 5"/>
          <p:cNvSpPr/>
          <p:nvPr/>
        </p:nvSpPr>
        <p:spPr>
          <a:xfrm>
            <a:off x="203200" y="-111968"/>
            <a:ext cx="8459755" cy="6904655"/>
          </a:xfrm>
          <a:custGeom>
            <a:avLst/>
            <a:gdLst>
              <a:gd name="connsiteX0" fmla="*/ 55983 w 6904653"/>
              <a:gd name="connsiteY0" fmla="*/ 1670180 h 4907903"/>
              <a:gd name="connsiteX1" fmla="*/ 3592285 w 6904653"/>
              <a:gd name="connsiteY1" fmla="*/ 0 h 4907903"/>
              <a:gd name="connsiteX2" fmla="*/ 4945224 w 6904653"/>
              <a:gd name="connsiteY2" fmla="*/ 0 h 4907903"/>
              <a:gd name="connsiteX3" fmla="*/ 6904653 w 6904653"/>
              <a:gd name="connsiteY3" fmla="*/ 1959429 h 4907903"/>
              <a:gd name="connsiteX4" fmla="*/ 6904653 w 6904653"/>
              <a:gd name="connsiteY4" fmla="*/ 4907903 h 4907903"/>
              <a:gd name="connsiteX5" fmla="*/ 2575249 w 6904653"/>
              <a:gd name="connsiteY5" fmla="*/ 4907903 h 4907903"/>
              <a:gd name="connsiteX6" fmla="*/ 0 w 6904653"/>
              <a:gd name="connsiteY6" fmla="*/ 3293707 h 4907903"/>
              <a:gd name="connsiteX7" fmla="*/ 9330 w 6904653"/>
              <a:gd name="connsiteY7" fmla="*/ 1688841 h 4907903"/>
              <a:gd name="connsiteX8" fmla="*/ 9330 w 6904653"/>
              <a:gd name="connsiteY8" fmla="*/ 1688841 h 4907903"/>
              <a:gd name="connsiteX9" fmla="*/ 55983 w 6904653"/>
              <a:gd name="connsiteY9" fmla="*/ 1670180 h 4907903"/>
              <a:gd name="connsiteX0" fmla="*/ 55983 w 6904653"/>
              <a:gd name="connsiteY0" fmla="*/ 1670180 h 4907903"/>
              <a:gd name="connsiteX1" fmla="*/ 3592285 w 6904653"/>
              <a:gd name="connsiteY1" fmla="*/ 0 h 4907903"/>
              <a:gd name="connsiteX2" fmla="*/ 4945224 w 6904653"/>
              <a:gd name="connsiteY2" fmla="*/ 0 h 4907903"/>
              <a:gd name="connsiteX3" fmla="*/ 6344816 w 6904653"/>
              <a:gd name="connsiteY3" fmla="*/ 2062066 h 4907903"/>
              <a:gd name="connsiteX4" fmla="*/ 6904653 w 6904653"/>
              <a:gd name="connsiteY4" fmla="*/ 4907903 h 4907903"/>
              <a:gd name="connsiteX5" fmla="*/ 2575249 w 6904653"/>
              <a:gd name="connsiteY5" fmla="*/ 4907903 h 4907903"/>
              <a:gd name="connsiteX6" fmla="*/ 0 w 6904653"/>
              <a:gd name="connsiteY6" fmla="*/ 3293707 h 4907903"/>
              <a:gd name="connsiteX7" fmla="*/ 9330 w 6904653"/>
              <a:gd name="connsiteY7" fmla="*/ 1688841 h 4907903"/>
              <a:gd name="connsiteX8" fmla="*/ 9330 w 6904653"/>
              <a:gd name="connsiteY8" fmla="*/ 1688841 h 4907903"/>
              <a:gd name="connsiteX9" fmla="*/ 55983 w 6904653"/>
              <a:gd name="connsiteY9" fmla="*/ 1670180 h 4907903"/>
              <a:gd name="connsiteX0" fmla="*/ 55983 w 6344816"/>
              <a:gd name="connsiteY0" fmla="*/ 1670180 h 4935895"/>
              <a:gd name="connsiteX1" fmla="*/ 3592285 w 6344816"/>
              <a:gd name="connsiteY1" fmla="*/ 0 h 4935895"/>
              <a:gd name="connsiteX2" fmla="*/ 4945224 w 6344816"/>
              <a:gd name="connsiteY2" fmla="*/ 0 h 4935895"/>
              <a:gd name="connsiteX3" fmla="*/ 6344816 w 6344816"/>
              <a:gd name="connsiteY3" fmla="*/ 2062066 h 4935895"/>
              <a:gd name="connsiteX4" fmla="*/ 6083559 w 6344816"/>
              <a:gd name="connsiteY4" fmla="*/ 4935895 h 4935895"/>
              <a:gd name="connsiteX5" fmla="*/ 2575249 w 6344816"/>
              <a:gd name="connsiteY5" fmla="*/ 4907903 h 4935895"/>
              <a:gd name="connsiteX6" fmla="*/ 0 w 6344816"/>
              <a:gd name="connsiteY6" fmla="*/ 3293707 h 4935895"/>
              <a:gd name="connsiteX7" fmla="*/ 9330 w 6344816"/>
              <a:gd name="connsiteY7" fmla="*/ 1688841 h 4935895"/>
              <a:gd name="connsiteX8" fmla="*/ 9330 w 6344816"/>
              <a:gd name="connsiteY8" fmla="*/ 1688841 h 4935895"/>
              <a:gd name="connsiteX9" fmla="*/ 55983 w 6344816"/>
              <a:gd name="connsiteY9" fmla="*/ 1670180 h 4935895"/>
              <a:gd name="connsiteX0" fmla="*/ 55983 w 6344816"/>
              <a:gd name="connsiteY0" fmla="*/ 1670180 h 5225144"/>
              <a:gd name="connsiteX1" fmla="*/ 3592285 w 6344816"/>
              <a:gd name="connsiteY1" fmla="*/ 0 h 5225144"/>
              <a:gd name="connsiteX2" fmla="*/ 4945224 w 6344816"/>
              <a:gd name="connsiteY2" fmla="*/ 0 h 5225144"/>
              <a:gd name="connsiteX3" fmla="*/ 6344816 w 6344816"/>
              <a:gd name="connsiteY3" fmla="*/ 2062066 h 5225144"/>
              <a:gd name="connsiteX4" fmla="*/ 6092890 w 6344816"/>
              <a:gd name="connsiteY4" fmla="*/ 5225144 h 5225144"/>
              <a:gd name="connsiteX5" fmla="*/ 2575249 w 6344816"/>
              <a:gd name="connsiteY5" fmla="*/ 4907903 h 5225144"/>
              <a:gd name="connsiteX6" fmla="*/ 0 w 6344816"/>
              <a:gd name="connsiteY6" fmla="*/ 3293707 h 5225144"/>
              <a:gd name="connsiteX7" fmla="*/ 9330 w 6344816"/>
              <a:gd name="connsiteY7" fmla="*/ 1688841 h 5225144"/>
              <a:gd name="connsiteX8" fmla="*/ 9330 w 6344816"/>
              <a:gd name="connsiteY8" fmla="*/ 1688841 h 5225144"/>
              <a:gd name="connsiteX9" fmla="*/ 55983 w 6344816"/>
              <a:gd name="connsiteY9" fmla="*/ 1670180 h 5225144"/>
              <a:gd name="connsiteX0" fmla="*/ 55983 w 6344816"/>
              <a:gd name="connsiteY0" fmla="*/ 1670180 h 5299789"/>
              <a:gd name="connsiteX1" fmla="*/ 3592285 w 6344816"/>
              <a:gd name="connsiteY1" fmla="*/ 0 h 5299789"/>
              <a:gd name="connsiteX2" fmla="*/ 4945224 w 6344816"/>
              <a:gd name="connsiteY2" fmla="*/ 0 h 5299789"/>
              <a:gd name="connsiteX3" fmla="*/ 6344816 w 6344816"/>
              <a:gd name="connsiteY3" fmla="*/ 2062066 h 5299789"/>
              <a:gd name="connsiteX4" fmla="*/ 6092890 w 6344816"/>
              <a:gd name="connsiteY4" fmla="*/ 5225144 h 5299789"/>
              <a:gd name="connsiteX5" fmla="*/ 2621902 w 6344816"/>
              <a:gd name="connsiteY5" fmla="*/ 5299789 h 5299789"/>
              <a:gd name="connsiteX6" fmla="*/ 0 w 6344816"/>
              <a:gd name="connsiteY6" fmla="*/ 3293707 h 5299789"/>
              <a:gd name="connsiteX7" fmla="*/ 9330 w 6344816"/>
              <a:gd name="connsiteY7" fmla="*/ 1688841 h 5299789"/>
              <a:gd name="connsiteX8" fmla="*/ 9330 w 6344816"/>
              <a:gd name="connsiteY8" fmla="*/ 1688841 h 5299789"/>
              <a:gd name="connsiteX9" fmla="*/ 55983 w 6344816"/>
              <a:gd name="connsiteY9" fmla="*/ 1670180 h 5299789"/>
              <a:gd name="connsiteX0" fmla="*/ 55983 w 6344816"/>
              <a:gd name="connsiteY0" fmla="*/ 1670180 h 5486401"/>
              <a:gd name="connsiteX1" fmla="*/ 3592285 w 6344816"/>
              <a:gd name="connsiteY1" fmla="*/ 0 h 5486401"/>
              <a:gd name="connsiteX2" fmla="*/ 4945224 w 6344816"/>
              <a:gd name="connsiteY2" fmla="*/ 0 h 5486401"/>
              <a:gd name="connsiteX3" fmla="*/ 6344816 w 6344816"/>
              <a:gd name="connsiteY3" fmla="*/ 2062066 h 5486401"/>
              <a:gd name="connsiteX4" fmla="*/ 6092890 w 6344816"/>
              <a:gd name="connsiteY4" fmla="*/ 5486401 h 5486401"/>
              <a:gd name="connsiteX5" fmla="*/ 2621902 w 6344816"/>
              <a:gd name="connsiteY5" fmla="*/ 5299789 h 5486401"/>
              <a:gd name="connsiteX6" fmla="*/ 0 w 6344816"/>
              <a:gd name="connsiteY6" fmla="*/ 3293707 h 5486401"/>
              <a:gd name="connsiteX7" fmla="*/ 9330 w 6344816"/>
              <a:gd name="connsiteY7" fmla="*/ 1688841 h 5486401"/>
              <a:gd name="connsiteX8" fmla="*/ 9330 w 6344816"/>
              <a:gd name="connsiteY8" fmla="*/ 1688841 h 5486401"/>
              <a:gd name="connsiteX9" fmla="*/ 55983 w 6344816"/>
              <a:gd name="connsiteY9" fmla="*/ 1670180 h 5486401"/>
              <a:gd name="connsiteX0" fmla="*/ 55983 w 6344816"/>
              <a:gd name="connsiteY0" fmla="*/ 1670180 h 5486401"/>
              <a:gd name="connsiteX1" fmla="*/ 3592285 w 6344816"/>
              <a:gd name="connsiteY1" fmla="*/ 0 h 5486401"/>
              <a:gd name="connsiteX2" fmla="*/ 4945224 w 6344816"/>
              <a:gd name="connsiteY2" fmla="*/ 0 h 5486401"/>
              <a:gd name="connsiteX3" fmla="*/ 6344816 w 6344816"/>
              <a:gd name="connsiteY3" fmla="*/ 2062066 h 5486401"/>
              <a:gd name="connsiteX4" fmla="*/ 6092890 w 6344816"/>
              <a:gd name="connsiteY4" fmla="*/ 5486401 h 5486401"/>
              <a:gd name="connsiteX5" fmla="*/ 2612572 w 6344816"/>
              <a:gd name="connsiteY5" fmla="*/ 5467740 h 5486401"/>
              <a:gd name="connsiteX6" fmla="*/ 0 w 6344816"/>
              <a:gd name="connsiteY6" fmla="*/ 3293707 h 5486401"/>
              <a:gd name="connsiteX7" fmla="*/ 9330 w 6344816"/>
              <a:gd name="connsiteY7" fmla="*/ 1688841 h 5486401"/>
              <a:gd name="connsiteX8" fmla="*/ 9330 w 6344816"/>
              <a:gd name="connsiteY8" fmla="*/ 1688841 h 5486401"/>
              <a:gd name="connsiteX9" fmla="*/ 55983 w 6344816"/>
              <a:gd name="connsiteY9" fmla="*/ 1670180 h 5486401"/>
              <a:gd name="connsiteX0" fmla="*/ 55983 w 6344816"/>
              <a:gd name="connsiteY0" fmla="*/ 1670180 h 5467740"/>
              <a:gd name="connsiteX1" fmla="*/ 3592285 w 6344816"/>
              <a:gd name="connsiteY1" fmla="*/ 0 h 5467740"/>
              <a:gd name="connsiteX2" fmla="*/ 4945224 w 6344816"/>
              <a:gd name="connsiteY2" fmla="*/ 0 h 5467740"/>
              <a:gd name="connsiteX3" fmla="*/ 6344816 w 6344816"/>
              <a:gd name="connsiteY3" fmla="*/ 2062066 h 5467740"/>
              <a:gd name="connsiteX4" fmla="*/ 5728996 w 6344816"/>
              <a:gd name="connsiteY4" fmla="*/ 5159829 h 5467740"/>
              <a:gd name="connsiteX5" fmla="*/ 2612572 w 6344816"/>
              <a:gd name="connsiteY5" fmla="*/ 5467740 h 5467740"/>
              <a:gd name="connsiteX6" fmla="*/ 0 w 6344816"/>
              <a:gd name="connsiteY6" fmla="*/ 3293707 h 5467740"/>
              <a:gd name="connsiteX7" fmla="*/ 9330 w 6344816"/>
              <a:gd name="connsiteY7" fmla="*/ 1688841 h 5467740"/>
              <a:gd name="connsiteX8" fmla="*/ 9330 w 6344816"/>
              <a:gd name="connsiteY8" fmla="*/ 1688841 h 5467740"/>
              <a:gd name="connsiteX9" fmla="*/ 55983 w 6344816"/>
              <a:gd name="connsiteY9" fmla="*/ 1670180 h 5467740"/>
              <a:gd name="connsiteX0" fmla="*/ 55983 w 6344816"/>
              <a:gd name="connsiteY0" fmla="*/ 1670180 h 5169161"/>
              <a:gd name="connsiteX1" fmla="*/ 3592285 w 6344816"/>
              <a:gd name="connsiteY1" fmla="*/ 0 h 5169161"/>
              <a:gd name="connsiteX2" fmla="*/ 4945224 w 6344816"/>
              <a:gd name="connsiteY2" fmla="*/ 0 h 5169161"/>
              <a:gd name="connsiteX3" fmla="*/ 6344816 w 6344816"/>
              <a:gd name="connsiteY3" fmla="*/ 2062066 h 5169161"/>
              <a:gd name="connsiteX4" fmla="*/ 5728996 w 6344816"/>
              <a:gd name="connsiteY4" fmla="*/ 5159829 h 5169161"/>
              <a:gd name="connsiteX5" fmla="*/ 2649894 w 6344816"/>
              <a:gd name="connsiteY5" fmla="*/ 5169161 h 5169161"/>
              <a:gd name="connsiteX6" fmla="*/ 0 w 6344816"/>
              <a:gd name="connsiteY6" fmla="*/ 3293707 h 5169161"/>
              <a:gd name="connsiteX7" fmla="*/ 9330 w 6344816"/>
              <a:gd name="connsiteY7" fmla="*/ 1688841 h 5169161"/>
              <a:gd name="connsiteX8" fmla="*/ 9330 w 6344816"/>
              <a:gd name="connsiteY8" fmla="*/ 1688841 h 5169161"/>
              <a:gd name="connsiteX9" fmla="*/ 55983 w 6344816"/>
              <a:gd name="connsiteY9" fmla="*/ 1670180 h 5169161"/>
              <a:gd name="connsiteX0" fmla="*/ 55983 w 6344816"/>
              <a:gd name="connsiteY0" fmla="*/ 1670180 h 5178491"/>
              <a:gd name="connsiteX1" fmla="*/ 3592285 w 6344816"/>
              <a:gd name="connsiteY1" fmla="*/ 0 h 5178491"/>
              <a:gd name="connsiteX2" fmla="*/ 4945224 w 6344816"/>
              <a:gd name="connsiteY2" fmla="*/ 0 h 5178491"/>
              <a:gd name="connsiteX3" fmla="*/ 6344816 w 6344816"/>
              <a:gd name="connsiteY3" fmla="*/ 2062066 h 5178491"/>
              <a:gd name="connsiteX4" fmla="*/ 5728996 w 6344816"/>
              <a:gd name="connsiteY4" fmla="*/ 5159829 h 5178491"/>
              <a:gd name="connsiteX5" fmla="*/ 2295330 w 6344816"/>
              <a:gd name="connsiteY5" fmla="*/ 5178491 h 5178491"/>
              <a:gd name="connsiteX6" fmla="*/ 0 w 6344816"/>
              <a:gd name="connsiteY6" fmla="*/ 3293707 h 5178491"/>
              <a:gd name="connsiteX7" fmla="*/ 9330 w 6344816"/>
              <a:gd name="connsiteY7" fmla="*/ 1688841 h 5178491"/>
              <a:gd name="connsiteX8" fmla="*/ 9330 w 6344816"/>
              <a:gd name="connsiteY8" fmla="*/ 1688841 h 5178491"/>
              <a:gd name="connsiteX9" fmla="*/ 55983 w 6344816"/>
              <a:gd name="connsiteY9" fmla="*/ 1670180 h 517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44816" h="5178491">
                <a:moveTo>
                  <a:pt x="55983" y="1670180"/>
                </a:moveTo>
                <a:lnTo>
                  <a:pt x="3592285" y="0"/>
                </a:lnTo>
                <a:lnTo>
                  <a:pt x="4945224" y="0"/>
                </a:lnTo>
                <a:lnTo>
                  <a:pt x="6344816" y="2062066"/>
                </a:lnTo>
                <a:lnTo>
                  <a:pt x="5728996" y="5159829"/>
                </a:lnTo>
                <a:lnTo>
                  <a:pt x="2295330" y="5178491"/>
                </a:lnTo>
                <a:lnTo>
                  <a:pt x="0" y="3293707"/>
                </a:lnTo>
                <a:lnTo>
                  <a:pt x="9330" y="1688841"/>
                </a:lnTo>
                <a:lnTo>
                  <a:pt x="9330" y="1688841"/>
                </a:lnTo>
                <a:lnTo>
                  <a:pt x="55983" y="1670180"/>
                </a:lnTo>
                <a:close/>
              </a:path>
            </a:pathLst>
          </a:custGeom>
          <a:solidFill>
            <a:srgbClr val="FFFF00">
              <a:alpha val="1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7" name="Group 6"/>
          <p:cNvGrpSpPr/>
          <p:nvPr/>
        </p:nvGrpSpPr>
        <p:grpSpPr>
          <a:xfrm>
            <a:off x="8839201" y="4648202"/>
            <a:ext cx="3074057" cy="1396859"/>
            <a:chOff x="8660676" y="2777550"/>
            <a:chExt cx="2390504" cy="1239422"/>
          </a:xfrm>
        </p:grpSpPr>
        <p:sp>
          <p:nvSpPr>
            <p:cNvPr id="8" name="Rounded Rectangle 7"/>
            <p:cNvSpPr/>
            <p:nvPr/>
          </p:nvSpPr>
          <p:spPr>
            <a:xfrm>
              <a:off x="8660676" y="2777550"/>
              <a:ext cx="2390504" cy="12394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55104" y="2784196"/>
              <a:ext cx="982685" cy="300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Deployment: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55106" y="3031316"/>
              <a:ext cx="2089491" cy="409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Large node</a:t>
              </a:r>
              <a:r>
                <a:rPr lang="en-US" sz="1200" dirty="0"/>
                <a:t>: rooftop deployments with number of antennas and edge cloud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55106" y="3580032"/>
              <a:ext cx="2089491" cy="409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Medium node</a:t>
              </a:r>
              <a:r>
                <a:rPr lang="en-US" sz="1200" dirty="0"/>
                <a:t>: street-level devices dual use with wireless/wired backhaul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4317" y="3747199"/>
              <a:ext cx="229326" cy="229326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341"/>
          <a:stretch/>
        </p:blipFill>
        <p:spPr>
          <a:xfrm flipH="1">
            <a:off x="8870239" y="5013156"/>
            <a:ext cx="352760" cy="36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31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51C6215-E844-4842-99A9-40CE453CF81C}"/>
              </a:ext>
            </a:extLst>
          </p:cNvPr>
          <p:cNvSpPr/>
          <p:nvPr/>
        </p:nvSpPr>
        <p:spPr>
          <a:xfrm>
            <a:off x="5092700" y="2213325"/>
            <a:ext cx="3886200" cy="2752375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B643F-988B-A841-AE1B-8EDC002D5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information flows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8355DE-C709-754A-81F4-B06482237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116170" y="2650612"/>
            <a:ext cx="779708" cy="779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708516-8824-964B-8FFA-B53D98027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94014"/>
            <a:ext cx="1075635" cy="1075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D3B9A-C816-5341-A7B1-2DB3FE1923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947" y="2469649"/>
            <a:ext cx="594139" cy="594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10084A-0641-A143-8F67-9018DA60F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947" y="3329608"/>
            <a:ext cx="1318667" cy="651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1228FC-059C-0545-AC58-AA2523B2C0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947" y="4159316"/>
            <a:ext cx="600839" cy="916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FD8895-CD68-1548-9712-767F222459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947" y="5331937"/>
            <a:ext cx="1913835" cy="834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D1AE4C-E0FF-AA48-9434-71EE6CA4FD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782" y="5460366"/>
            <a:ext cx="666432" cy="5775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F8FD62-1999-AE40-8102-A2C2ADA93E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025" y="4995303"/>
            <a:ext cx="1689652" cy="1689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99DEA4-0D48-2A4F-9B04-FAD98A39BE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8899" y="5075596"/>
            <a:ext cx="1667125" cy="13003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19F2C8-50D1-9746-9A31-7D49AB4B77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4861" y="1508978"/>
            <a:ext cx="2561789" cy="19213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E08C04-0DB9-5B40-94BA-B1F554DFDC1F}"/>
              </a:ext>
            </a:extLst>
          </p:cNvPr>
          <p:cNvSpPr txBox="1"/>
          <p:nvPr/>
        </p:nvSpPr>
        <p:spPr>
          <a:xfrm>
            <a:off x="9309311" y="3390861"/>
            <a:ext cx="158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tailored sitreps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DA6AC4-27A2-8C4D-AA91-7085026C0BE0}"/>
              </a:ext>
            </a:extLst>
          </p:cNvPr>
          <p:cNvSpPr txBox="1"/>
          <p:nvPr/>
        </p:nvSpPr>
        <p:spPr>
          <a:xfrm>
            <a:off x="3310280" y="2213325"/>
            <a:ext cx="1053591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NLP</a:t>
            </a:r>
          </a:p>
        </p:txBody>
      </p:sp>
      <p:pic>
        <p:nvPicPr>
          <p:cNvPr id="1025" name="Picture 1" descr="page3image2923680">
            <a:extLst>
              <a:ext uri="{FF2B5EF4-FFF2-40B4-BE49-F238E27FC236}">
                <a16:creationId xmlns:a16="http://schemas.microsoft.com/office/drawing/2014/main" id="{B8BB47AB-F737-314F-8760-2DAF7031F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9719" y="3367828"/>
            <a:ext cx="1673086" cy="129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FDF7351F-9347-124C-9EC8-F5D41AA2F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5487" y="3882698"/>
            <a:ext cx="2421835" cy="1192898"/>
          </a:xfrm>
          <a:prstGeom prst="rect">
            <a:avLst/>
          </a:prstGeom>
          <a:noFill/>
          <a:ln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4F8FA6-9F80-5B48-BC29-3178DFD8FF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97461" y="5183482"/>
            <a:ext cx="3595830" cy="15811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5B9CD0-F842-B24D-96EF-FF18369A5C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63285" y="2595229"/>
            <a:ext cx="1665430" cy="885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9BFB27-0B84-8745-B773-C33C0E9E1D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31018" y="3514924"/>
            <a:ext cx="1000212" cy="10002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49A121-CB10-2C49-9A6E-59367063D8C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37028" y="3579846"/>
            <a:ext cx="1917700" cy="69850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49B13E-93DE-564C-8E0E-E41184DCBBF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7428" y="1553929"/>
            <a:ext cx="2536899" cy="50738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4B84002-A138-8A41-82F6-246A09822073}"/>
              </a:ext>
            </a:extLst>
          </p:cNvPr>
          <p:cNvCxnSpPr>
            <a:stCxn id="5" idx="3"/>
            <a:endCxn id="16" idx="1"/>
          </p:cNvCxnSpPr>
          <p:nvPr/>
        </p:nvCxnSpPr>
        <p:spPr>
          <a:xfrm>
            <a:off x="1913835" y="1931832"/>
            <a:ext cx="1396445" cy="51232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019A158-80E2-4344-9DD8-55881CA8CA0C}"/>
              </a:ext>
            </a:extLst>
          </p:cNvPr>
          <p:cNvCxnSpPr>
            <a:cxnSpLocks/>
            <a:stCxn id="7" idx="3"/>
            <a:endCxn id="16" idx="1"/>
          </p:cNvCxnSpPr>
          <p:nvPr/>
        </p:nvCxnSpPr>
        <p:spPr>
          <a:xfrm flipV="1">
            <a:off x="1673086" y="2444158"/>
            <a:ext cx="1637194" cy="32256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728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0B330B-B2BE-9449-9EFC-D8F1A9D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78" y="0"/>
            <a:ext cx="8644962" cy="58276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50AE7-B7F3-3442-8122-F445B3CFD834}"/>
              </a:ext>
            </a:extLst>
          </p:cNvPr>
          <p:cNvSpPr txBox="1"/>
          <p:nvPr/>
        </p:nvSpPr>
        <p:spPr>
          <a:xfrm>
            <a:off x="888642" y="6194738"/>
            <a:ext cx="633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Illustration of need and possibilities, not necessarily perfect model.</a:t>
            </a:r>
          </a:p>
        </p:txBody>
      </p:sp>
    </p:spTree>
    <p:extLst>
      <p:ext uri="{BB962C8B-B14F-4D97-AF65-F5344CB8AC3E}">
        <p14:creationId xmlns:p14="http://schemas.microsoft.com/office/powerpoint/2010/main" val="1338453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C4DC9-3A70-274B-974A-C0ADF282C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status.pr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F5C92E-4AEE-EF4A-89DF-956095420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58" y="1388414"/>
            <a:ext cx="7410407" cy="546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13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467</Words>
  <Application>Microsoft Macintosh PowerPoint</Application>
  <PresentationFormat>Widescreen</PresentationFormat>
  <Paragraphs>90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Flexible &amp; resilient coordination for first responders</vt:lpstr>
      <vt:lpstr>What has changed or will change?</vt:lpstr>
      <vt:lpstr>”Whatever it takes” communication</vt:lpstr>
      <vt:lpstr>Example: DARPA PHOENIX nodes</vt:lpstr>
      <vt:lpstr>Internet Protocol radio communication</vt:lpstr>
      <vt:lpstr>PowerPoint Presentation</vt:lpstr>
      <vt:lpstr>Integrating information flows</vt:lpstr>
      <vt:lpstr>PowerPoint Presentation</vt:lpstr>
      <vt:lpstr>Example: status.pr</vt:lpstr>
      <vt:lpstr>Microservices</vt:lpstr>
      <vt:lpstr>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Flexible &amp; resilient coordination for first responders</dc:title>
  <dc:creator>Henning Schulzrinne</dc:creator>
  <cp:lastModifiedBy>Henning Schulzrinne</cp:lastModifiedBy>
  <cp:revision>28</cp:revision>
  <dcterms:created xsi:type="dcterms:W3CDTF">2018-09-16T21:11:51Z</dcterms:created>
  <dcterms:modified xsi:type="dcterms:W3CDTF">2018-09-21T03:16:15Z</dcterms:modified>
</cp:coreProperties>
</file>