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3" r:id="rId5"/>
    <p:sldId id="259" r:id="rId6"/>
    <p:sldId id="258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1"/>
    <p:restoredTop sz="94607"/>
  </p:normalViewPr>
  <p:slideViewPr>
    <p:cSldViewPr snapToGrid="0" snapToObjects="1">
      <p:cViewPr varScale="1">
        <p:scale>
          <a:sx n="98" d="100"/>
          <a:sy n="98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52F3-87BC-2841-B547-5EB85B77094C}" type="datetimeFigureOut">
              <a:rPr lang="en-US" smtClean="0"/>
              <a:t>10/8/18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29BFC-BD14-3C42-9C08-E7E267098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5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www.acm.org</a:t>
            </a:r>
            <a:r>
              <a:rPr lang="en-US" dirty="0"/>
              <a:t>/publications/policies/artifact-review-badging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29BFC-BD14-3C42-9C08-E7E2670986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73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www.frontiersin.org</a:t>
            </a:r>
            <a:r>
              <a:rPr lang="en-US" dirty="0"/>
              <a:t>/articles/10.3389/fpsyg.2015.01152/full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29BFC-BD14-3C42-9C08-E7E2670986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7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1C13E-5622-5044-BC2D-E7E26E351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B06D9-C243-774A-A50A-D17F55E02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58FD8-2E28-6B46-BD61-15BD07CC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43085-5D8B-444C-B452-76771276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F9601-6BF3-7D47-AA9E-4438FA54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0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09390-B430-AA4D-A455-D5F93132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3A0D8-65BC-FF4F-9552-0D8000FB2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F6441-D9B6-9C4B-9914-821F314C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8D65E-A468-6E43-97B1-B1CEDF7F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EBA8C-334F-B34B-9F8C-EBF45056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9C2C80-CB7C-314E-85D0-3982B066A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2CABCB-FD05-A243-8A89-2B7F8D48E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9A80D-636C-254E-B3D8-5E60DA0E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17069-C34F-7045-BBF5-418E2032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243A1-5F50-1349-989A-3767D1842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2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346F-7D2D-3B40-B1A0-311293999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B4716-27B9-C54F-86CF-ED57E6771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26F9D-02CD-EB40-A8A5-6A0F9560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20727-C6A1-E842-854A-834ED1321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A71C2-24A6-1B48-B8AE-351AAD8D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2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47E76-4FDF-0840-9A4E-DDC376D28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6CE4C-1709-4F40-AE70-BB4F5711F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A89FA-76F2-224C-9649-F24CAFC84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A9433-96AE-1C49-B7FF-6CEC676E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1A998-7C30-CD40-BB04-CB7CD7DD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4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B04FD-C94C-5F4A-951A-F23B9833A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1AF17-150A-7742-BD47-C848E9AA6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D74B2-ECAC-7D49-B849-0A1A01C7F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4F556-EA0F-5F44-99E8-997959B7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F3027-B79D-4241-BBF0-537DCFB7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7C9D0-98DA-344D-B0A6-560EE060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69FED-C847-5141-95E0-0C7668C3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E558C-768F-FD43-9B51-B063E7FAD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0D3E6-5908-4E4C-9307-88E222F3D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B6ADE6-F3A2-8A45-BBAE-D406D4821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FEA3E1-6A11-4749-B44B-A17C42934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F4044C-BAF0-7545-A555-1A6D039C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65ECBE-5033-1C49-9A2B-ED56FD6A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C0DE7C-D827-7E41-BE23-7597A1BE1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0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3620-6755-454F-9F1C-D508CE1A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A11DE-7E4E-1640-9DFC-B28F9EE4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1F53D-76EC-1244-8EEA-69F338E8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6278E-70E7-2349-AAFD-85672E39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3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532D1-DD0F-3345-AAE0-8D857BD5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F0210D-445B-2A4F-B0C7-81A956EA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AC0DC-D89F-494F-A310-2B635D7B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0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E8DE-9618-2D4F-8B23-702EEB71A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8C4B2-900F-824B-8905-630F25628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92150-C498-2845-806E-B248F5A95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974B8-75D4-4445-A46D-8571277FF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D156D-547E-0E46-AAE3-C213CB68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381E0-C307-8C46-A82C-1DB6D85B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2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DDDF-46A9-9E4A-B6D1-7380996C5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BB33AF-E10F-124E-A5BE-564159EDD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B55E9-C412-0B40-9C09-A6CDD6388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E6261-286D-9841-95B4-5DE20F769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D8504-00D8-4B42-9B70-0B2FDD326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6F742-DBD8-EB46-BF26-0AFD5102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5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2707E1-39A8-D144-9451-DFE5E480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EC216-4B9C-A746-A437-CE2661E04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43499-1F73-054D-9553-2CDD28EE4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AF48-1BFC-FD48-8120-98A506704D5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12176-8307-9442-A515-0FEE1A229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941B2-16E5-004C-93A3-468E808B6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677C-446C-1F4C-A064-9E62E452C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FD07-2EE0-6D42-82D6-76DAEC4E9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Reproducibility: A problem of economics, not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A2DAE-0F48-A34A-8153-3F0D6A402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Henning Schulzrinne</a:t>
            </a:r>
          </a:p>
          <a:p>
            <a:r>
              <a:rPr lang="en-US" dirty="0"/>
              <a:t>Columbia University</a:t>
            </a:r>
          </a:p>
        </p:txBody>
      </p:sp>
    </p:spTree>
    <p:extLst>
      <p:ext uri="{BB962C8B-B14F-4D97-AF65-F5344CB8AC3E}">
        <p14:creationId xmlns:p14="http://schemas.microsoft.com/office/powerpoint/2010/main" val="352988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5AB8-7A1C-CB48-893E-9BF43523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1131C-2DAF-1248-BC28-2C7205A71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Replicability</a:t>
            </a:r>
            <a:r>
              <a:rPr lang="en-US" dirty="0"/>
              <a:t> (Different team, same experimental setup)</a:t>
            </a:r>
          </a:p>
          <a:p>
            <a:pPr lvl="1"/>
            <a:r>
              <a:rPr lang="en-US" dirty="0"/>
              <a:t>The measurement can be obtained with stated precision by a different team using the same measurement procedure, the same measuring system, under the same operating conditions, in the same or a different location on multiple trials. For computational experiments, this means that an independent group can obtain the same result using the author’s own artifacts.</a:t>
            </a:r>
          </a:p>
          <a:p>
            <a:r>
              <a:rPr lang="en-US" u="sng" dirty="0"/>
              <a:t>Reproducibility</a:t>
            </a:r>
            <a:r>
              <a:rPr lang="en-US" dirty="0"/>
              <a:t> (Different team, different experimental setup)</a:t>
            </a:r>
          </a:p>
          <a:p>
            <a:pPr lvl="1"/>
            <a:r>
              <a:rPr lang="en-US" dirty="0"/>
              <a:t>The measurement can be obtained with stated precision by a different team, a different measuring system, in a different location on multiple trials. For computational experiments, this means that an independent group can obtain the same result using artifacts which they develop completely independently.</a:t>
            </a:r>
          </a:p>
        </p:txBody>
      </p:sp>
    </p:spTree>
    <p:extLst>
      <p:ext uri="{BB962C8B-B14F-4D97-AF65-F5344CB8AC3E}">
        <p14:creationId xmlns:p14="http://schemas.microsoft.com/office/powerpoint/2010/main" val="304553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5F4BF-7113-E248-A494-200B0EDFB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 artifacts available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4C85B1-183B-9045-8E48-240940028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12638"/>
            <a:ext cx="10083800" cy="3835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89EE52-06D2-624C-8B87-7493D247F417}"/>
              </a:ext>
            </a:extLst>
          </p:cNvPr>
          <p:cNvSpPr txBox="1"/>
          <p:nvPr/>
        </p:nvSpPr>
        <p:spPr>
          <a:xfrm>
            <a:off x="1097280" y="1690688"/>
            <a:ext cx="7291933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591 total for ACM DL,  121 replicated, 12 SIGCOMM artifacts (0 reproduced)</a:t>
            </a:r>
          </a:p>
        </p:txBody>
      </p:sp>
    </p:spTree>
    <p:extLst>
      <p:ext uri="{BB962C8B-B14F-4D97-AF65-F5344CB8AC3E}">
        <p14:creationId xmlns:p14="http://schemas.microsoft.com/office/powerpoint/2010/main" val="5535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4108-1EB6-924E-B633-8264143E4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economics of replicability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25E2D-514D-3844-83C7-10A89D8BF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Externalities:</a:t>
            </a:r>
            <a:r>
              <a:rPr lang="en-US" dirty="0"/>
              <a:t> Lack of replicability pollutes the knowledge pool.</a:t>
            </a:r>
          </a:p>
          <a:p>
            <a:r>
              <a:rPr lang="en-US" i="1" dirty="0"/>
              <a:t>Opportunity costs:</a:t>
            </a:r>
            <a:r>
              <a:rPr lang="en-US" dirty="0"/>
              <a:t> I could be doing something else.</a:t>
            </a:r>
          </a:p>
          <a:p>
            <a:r>
              <a:rPr lang="en-US" i="1" dirty="0"/>
              <a:t>Principal-agent problem: </a:t>
            </a:r>
            <a:r>
              <a:rPr lang="en-US" dirty="0"/>
              <a:t>Funding agencies may want replication, but agents (researchers) may not.</a:t>
            </a:r>
          </a:p>
        </p:txBody>
      </p:sp>
    </p:spTree>
    <p:extLst>
      <p:ext uri="{BB962C8B-B14F-4D97-AF65-F5344CB8AC3E}">
        <p14:creationId xmlns:p14="http://schemas.microsoft.com/office/powerpoint/2010/main" val="309782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966D-D287-3E41-84E4-70356BB5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Replicability crisis – lack of incentives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88AB90-2B2A-714A-AA59-39AE928F981E}"/>
              </a:ext>
            </a:extLst>
          </p:cNvPr>
          <p:cNvSpPr txBox="1"/>
          <p:nvPr/>
        </p:nvSpPr>
        <p:spPr>
          <a:xfrm>
            <a:off x="990600" y="1690688"/>
            <a:ext cx="898387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science: long-term results that lots of people care about + organized attempts at reproduction</a:t>
            </a:r>
          </a:p>
          <a:p>
            <a:r>
              <a:rPr lang="en-US" dirty="0"/>
              <a:t>networking: results with short shelf life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F1F2D8-D91B-A346-8654-5E7C02142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520950"/>
            <a:ext cx="10147300" cy="33401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C0D36E-D341-5844-A40B-FFCABBCC2C77}"/>
              </a:ext>
            </a:extLst>
          </p:cNvPr>
          <p:cNvSpPr txBox="1"/>
          <p:nvPr/>
        </p:nvSpPr>
        <p:spPr>
          <a:xfrm>
            <a:off x="914400" y="5934670"/>
            <a:ext cx="551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 tragedy of the (academic) commons: interpreting the replication crisis in psychology as a social dilemma for early-career researchers</a:t>
            </a:r>
          </a:p>
        </p:txBody>
      </p:sp>
    </p:spTree>
    <p:extLst>
      <p:ext uri="{BB962C8B-B14F-4D97-AF65-F5344CB8AC3E}">
        <p14:creationId xmlns:p14="http://schemas.microsoft.com/office/powerpoint/2010/main" val="360475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5BB7-7D21-2F47-A8DB-968DA1F58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for networking research replication </a:t>
            </a:r>
          </a:p>
        </p:txBody>
      </p:sp>
      <p:sp>
        <p:nvSpPr>
          <p:cNvPr id="4" name="Decision 3">
            <a:extLst>
              <a:ext uri="{FF2B5EF4-FFF2-40B4-BE49-F238E27FC236}">
                <a16:creationId xmlns:a16="http://schemas.microsoft.com/office/drawing/2014/main" id="{BBBFF09F-2E96-944A-81F3-5BA09BEC3530}"/>
              </a:ext>
            </a:extLst>
          </p:cNvPr>
          <p:cNvSpPr/>
          <p:nvPr/>
        </p:nvSpPr>
        <p:spPr>
          <a:xfrm>
            <a:off x="1041399" y="1482726"/>
            <a:ext cx="2679700" cy="1460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I get funding?</a:t>
            </a:r>
          </a:p>
        </p:txBody>
      </p:sp>
      <p:sp>
        <p:nvSpPr>
          <p:cNvPr id="5" name="Decision 4">
            <a:extLst>
              <a:ext uri="{FF2B5EF4-FFF2-40B4-BE49-F238E27FC236}">
                <a16:creationId xmlns:a16="http://schemas.microsoft.com/office/drawing/2014/main" id="{56D19991-5DB2-AE45-9E43-1B71DDA3BD14}"/>
              </a:ext>
            </a:extLst>
          </p:cNvPr>
          <p:cNvSpPr/>
          <p:nvPr/>
        </p:nvSpPr>
        <p:spPr>
          <a:xfrm>
            <a:off x="1041399" y="3267444"/>
            <a:ext cx="2679700" cy="1460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it get published?</a:t>
            </a:r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352E5953-C4B0-B24C-B07A-3525C43F468F}"/>
              </a:ext>
            </a:extLst>
          </p:cNvPr>
          <p:cNvSpPr/>
          <p:nvPr/>
        </p:nvSpPr>
        <p:spPr>
          <a:xfrm>
            <a:off x="1041400" y="4954837"/>
            <a:ext cx="2679700" cy="1460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a “good” conference?</a:t>
            </a:r>
          </a:p>
        </p:txBody>
      </p:sp>
      <p:sp>
        <p:nvSpPr>
          <p:cNvPr id="7" name="Decision 6">
            <a:extLst>
              <a:ext uri="{FF2B5EF4-FFF2-40B4-BE49-F238E27FC236}">
                <a16:creationId xmlns:a16="http://schemas.microsoft.com/office/drawing/2014/main" id="{E05270C4-65A9-5D4D-98DA-E4D44CBB8915}"/>
              </a:ext>
            </a:extLst>
          </p:cNvPr>
          <p:cNvSpPr/>
          <p:nvPr/>
        </p:nvSpPr>
        <p:spPr>
          <a:xfrm>
            <a:off x="5575300" y="1482726"/>
            <a:ext cx="2679700" cy="1460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if the result is “confirmed”?</a:t>
            </a:r>
          </a:p>
        </p:txBody>
      </p:sp>
      <p:sp>
        <p:nvSpPr>
          <p:cNvPr id="8" name="Decision 7">
            <a:extLst>
              <a:ext uri="{FF2B5EF4-FFF2-40B4-BE49-F238E27FC236}">
                <a16:creationId xmlns:a16="http://schemas.microsoft.com/office/drawing/2014/main" id="{FEFCF6C5-653C-6844-A7D3-B6D9815CD24B}"/>
              </a:ext>
            </a:extLst>
          </p:cNvPr>
          <p:cNvSpPr/>
          <p:nvPr/>
        </p:nvSpPr>
        <p:spPr>
          <a:xfrm>
            <a:off x="5575300" y="3268663"/>
            <a:ext cx="2679700" cy="1460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does it count for the PhD student?</a:t>
            </a:r>
          </a:p>
        </p:txBody>
      </p:sp>
      <p:sp>
        <p:nvSpPr>
          <p:cNvPr id="9" name="Decision 8">
            <a:extLst>
              <a:ext uri="{FF2B5EF4-FFF2-40B4-BE49-F238E27FC236}">
                <a16:creationId xmlns:a16="http://schemas.microsoft.com/office/drawing/2014/main" id="{2A9BF450-67D0-1449-9AC2-7EE0C4953304}"/>
              </a:ext>
            </a:extLst>
          </p:cNvPr>
          <p:cNvSpPr/>
          <p:nvPr/>
        </p:nvSpPr>
        <p:spPr>
          <a:xfrm>
            <a:off x="5575300" y="4957763"/>
            <a:ext cx="2679700" cy="1460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is it likely to get cited?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AF38C1-72BD-5F41-A032-D96A43D4BAA2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2381249" y="2943226"/>
            <a:ext cx="0" cy="32421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605706-B6B5-5842-86C7-AD79C069A867}"/>
              </a:ext>
            </a:extLst>
          </p:cNvPr>
          <p:cNvCxnSpPr>
            <a:cxnSpLocks/>
            <a:stCxn id="6" idx="0"/>
            <a:endCxn id="5" idx="2"/>
          </p:cNvCxnSpPr>
          <p:nvPr/>
        </p:nvCxnSpPr>
        <p:spPr>
          <a:xfrm flipH="1" flipV="1">
            <a:off x="2381249" y="4727944"/>
            <a:ext cx="1" cy="22689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30D937-7136-E84F-9924-E050E1DD9D1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915150" y="2943226"/>
            <a:ext cx="0" cy="32543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598D14B-3798-D14D-8D8D-5E98DC978710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6915150" y="4729163"/>
            <a:ext cx="0" cy="2286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548F3B84-9EB0-7947-BC90-3377F56543CA}"/>
              </a:ext>
            </a:extLst>
          </p:cNvPr>
          <p:cNvCxnSpPr>
            <a:stCxn id="6" idx="2"/>
            <a:endCxn id="7" idx="0"/>
          </p:cNvCxnSpPr>
          <p:nvPr/>
        </p:nvCxnSpPr>
        <p:spPr>
          <a:xfrm rot="5400000" flipH="1" flipV="1">
            <a:off x="2181894" y="1682082"/>
            <a:ext cx="4932611" cy="4533900"/>
          </a:xfrm>
          <a:prstGeom prst="bentConnector5">
            <a:avLst>
              <a:gd name="adj1" fmla="val -4634"/>
              <a:gd name="adj2" fmla="val 50000"/>
              <a:gd name="adj3" fmla="val 104634"/>
            </a:avLst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lternate Process 27">
            <a:extLst>
              <a:ext uri="{FF2B5EF4-FFF2-40B4-BE49-F238E27FC236}">
                <a16:creationId xmlns:a16="http://schemas.microsoft.com/office/drawing/2014/main" id="{C7463746-97EC-5E48-8F43-5C21335E903D}"/>
              </a:ext>
            </a:extLst>
          </p:cNvPr>
          <p:cNvSpPr/>
          <p:nvPr/>
        </p:nvSpPr>
        <p:spPr>
          <a:xfrm>
            <a:off x="10075985" y="4957763"/>
            <a:ext cx="1740877" cy="136683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Replicate!</a:t>
            </a:r>
          </a:p>
        </p:txBody>
      </p: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B337279-99CD-1D48-B4EB-D47B04BBFEDA}"/>
              </a:ext>
            </a:extLst>
          </p:cNvPr>
          <p:cNvCxnSpPr>
            <a:stCxn id="9" idx="2"/>
            <a:endCxn id="28" idx="0"/>
          </p:cNvCxnSpPr>
          <p:nvPr/>
        </p:nvCxnSpPr>
        <p:spPr>
          <a:xfrm rot="5400000" flipH="1" flipV="1">
            <a:off x="8200537" y="3672376"/>
            <a:ext cx="1460500" cy="4031274"/>
          </a:xfrm>
          <a:prstGeom prst="bentConnector5">
            <a:avLst>
              <a:gd name="adj1" fmla="val -15652"/>
              <a:gd name="adj2" fmla="val 55822"/>
              <a:gd name="adj3" fmla="val 115652"/>
            </a:avLst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60EA3AE-3D45-114B-8541-78E78E608C71}"/>
              </a:ext>
            </a:extLst>
          </p:cNvPr>
          <p:cNvCxnSpPr/>
          <p:nvPr/>
        </p:nvCxnSpPr>
        <p:spPr>
          <a:xfrm>
            <a:off x="3721099" y="2237400"/>
            <a:ext cx="1290515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EA6BD2A-B3B7-3A4E-A9D4-2EA302F17749}"/>
              </a:ext>
            </a:extLst>
          </p:cNvPr>
          <p:cNvCxnSpPr/>
          <p:nvPr/>
        </p:nvCxnSpPr>
        <p:spPr>
          <a:xfrm>
            <a:off x="3721099" y="3997694"/>
            <a:ext cx="1290515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1AD90E4-BBCD-AC46-80BC-4C9EF370654D}"/>
              </a:ext>
            </a:extLst>
          </p:cNvPr>
          <p:cNvCxnSpPr/>
          <p:nvPr/>
        </p:nvCxnSpPr>
        <p:spPr>
          <a:xfrm>
            <a:off x="3721099" y="5699859"/>
            <a:ext cx="1290515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3ABDE92-1165-9E48-A411-80BD218BEFAE}"/>
              </a:ext>
            </a:extLst>
          </p:cNvPr>
          <p:cNvCxnSpPr>
            <a:cxnSpLocks/>
          </p:cNvCxnSpPr>
          <p:nvPr/>
        </p:nvCxnSpPr>
        <p:spPr>
          <a:xfrm flipH="1">
            <a:off x="5011614" y="2212976"/>
            <a:ext cx="563686" cy="2442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7C001AE-9DF5-C541-92DC-27576A1FA061}"/>
              </a:ext>
            </a:extLst>
          </p:cNvPr>
          <p:cNvCxnSpPr>
            <a:cxnSpLocks/>
          </p:cNvCxnSpPr>
          <p:nvPr/>
        </p:nvCxnSpPr>
        <p:spPr>
          <a:xfrm flipH="1">
            <a:off x="5060948" y="4001359"/>
            <a:ext cx="563686" cy="2442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B185326-7490-E64D-B38C-9A84DA22DBCA}"/>
              </a:ext>
            </a:extLst>
          </p:cNvPr>
          <p:cNvCxnSpPr>
            <a:cxnSpLocks/>
          </p:cNvCxnSpPr>
          <p:nvPr/>
        </p:nvCxnSpPr>
        <p:spPr>
          <a:xfrm flipH="1">
            <a:off x="5036282" y="5673240"/>
            <a:ext cx="563686" cy="2442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823A9A5-F0B1-3747-8047-9EC2D267B2E5}"/>
              </a:ext>
            </a:extLst>
          </p:cNvPr>
          <p:cNvCxnSpPr/>
          <p:nvPr/>
        </p:nvCxnSpPr>
        <p:spPr>
          <a:xfrm flipH="1">
            <a:off x="5011614" y="1482726"/>
            <a:ext cx="24668" cy="4841874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12E00ECB-8A90-2D49-B731-499A4E305C6C}"/>
              </a:ext>
            </a:extLst>
          </p:cNvPr>
          <p:cNvSpPr txBox="1"/>
          <p:nvPr/>
        </p:nvSpPr>
        <p:spPr>
          <a:xfrm>
            <a:off x="4689873" y="6413141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Nope</a:t>
            </a:r>
          </a:p>
        </p:txBody>
      </p:sp>
    </p:spTree>
    <p:extLst>
      <p:ext uri="{BB962C8B-B14F-4D97-AF65-F5344CB8AC3E}">
        <p14:creationId xmlns:p14="http://schemas.microsoft.com/office/powerpoint/2010/main" val="230741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EC78-2CDC-1146-974B-4E41B494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news: we don’t have a p-hacking problem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43C70DC-D1FB-6746-9336-FA5C05472236}"/>
              </a:ext>
            </a:extLst>
          </p:cNvPr>
          <p:cNvSpPr/>
          <p:nvPr/>
        </p:nvSpPr>
        <p:spPr>
          <a:xfrm>
            <a:off x="2725615" y="2444262"/>
            <a:ext cx="5996354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because nobody provides even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2863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5D2C7-90E5-CC4C-AE11-30266027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incentives?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66712-E93A-9048-9D30-F3F931343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Funding process</a:t>
            </a:r>
          </a:p>
          <a:p>
            <a:pPr lvl="1"/>
            <a:r>
              <a:rPr lang="en-US" dirty="0"/>
              <a:t>NSF data management plan + teeth (e.g.,, random checks or complaint process)</a:t>
            </a:r>
          </a:p>
          <a:p>
            <a:pPr lvl="1"/>
            <a:r>
              <a:rPr lang="en-US" dirty="0"/>
              <a:t>Incentivize replication – special grants for high-profile problems?</a:t>
            </a:r>
          </a:p>
          <a:p>
            <a:r>
              <a:rPr lang="en-US" dirty="0"/>
              <a:t>Review process</a:t>
            </a:r>
          </a:p>
          <a:p>
            <a:pPr lvl="1"/>
            <a:r>
              <a:rPr lang="en-US" dirty="0"/>
              <a:t>provide doesn’t-count space for detailed experiment descriptions</a:t>
            </a:r>
          </a:p>
          <a:p>
            <a:pPr lvl="1"/>
            <a:r>
              <a:rPr lang="en-US" dirty="0"/>
              <a:t>disallow data hiding for mostly research-competitive reasons</a:t>
            </a:r>
          </a:p>
          <a:p>
            <a:pPr lvl="2"/>
            <a:r>
              <a:rPr lang="en-US" dirty="0"/>
              <a:t>if the researchers got data under NDA, others should, too</a:t>
            </a:r>
          </a:p>
          <a:p>
            <a:pPr lvl="2"/>
            <a:r>
              <a:rPr lang="en-US" dirty="0"/>
              <a:t>“RAND” model – reasonable and non-discriminatory</a:t>
            </a:r>
          </a:p>
          <a:p>
            <a:pPr lvl="1"/>
            <a:r>
              <a:rPr lang="en-US" dirty="0"/>
              <a:t>enforce minimum statistical quality (CIs, p-values, …)</a:t>
            </a:r>
          </a:p>
          <a:p>
            <a:pPr lvl="2"/>
            <a:r>
              <a:rPr lang="en-US" dirty="0"/>
              <a:t>review checklist (“does the paper show statistical validity?”)</a:t>
            </a:r>
          </a:p>
          <a:p>
            <a:r>
              <a:rPr lang="en-US" dirty="0"/>
              <a:t>Community process</a:t>
            </a:r>
          </a:p>
          <a:p>
            <a:pPr lvl="1"/>
            <a:r>
              <a:rPr lang="en-US" dirty="0"/>
              <a:t>common test data sets (cf. vision, NLP, ML)</a:t>
            </a:r>
          </a:p>
          <a:p>
            <a:pPr lvl="1"/>
            <a:r>
              <a:rPr lang="en-US" dirty="0"/>
              <a:t>common test cases (beyond dumb-bell topology)</a:t>
            </a:r>
          </a:p>
          <a:p>
            <a:r>
              <a:rPr lang="en-US" dirty="0"/>
              <a:t>Extensibility </a:t>
            </a:r>
            <a:r>
              <a:rPr lang="en-US"/>
              <a:t>&gt;&gt; reproducibility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7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336</Words>
  <Application>Microsoft Macintosh PowerPoint</Application>
  <PresentationFormat>Widescreen</PresentationFormat>
  <Paragraphs>48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Reproducibility: A problem of economics, not science</vt:lpstr>
      <vt:lpstr>ACM recap</vt:lpstr>
      <vt:lpstr>ACM artifacts available</vt:lpstr>
      <vt:lpstr>The economics of replicability</vt:lpstr>
      <vt:lpstr>Replicability crisis – lack of incentives</vt:lpstr>
      <vt:lpstr>Decision tree for networking research replication </vt:lpstr>
      <vt:lpstr>Good news: we don’t have a p-hacking problem</vt:lpstr>
      <vt:lpstr>What can be incentives?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 Schulzrinne</dc:creator>
  <cp:lastModifiedBy>Henning Schulzrinne</cp:lastModifiedBy>
  <cp:revision>9</cp:revision>
  <dcterms:created xsi:type="dcterms:W3CDTF">2018-10-01T17:55:20Z</dcterms:created>
  <dcterms:modified xsi:type="dcterms:W3CDTF">2018-10-08T07:41:21Z</dcterms:modified>
</cp:coreProperties>
</file>