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9" r:id="rId3"/>
    <p:sldId id="257" r:id="rId4"/>
    <p:sldId id="258" r:id="rId5"/>
    <p:sldId id="270" r:id="rId6"/>
    <p:sldId id="829" r:id="rId7"/>
    <p:sldId id="828" r:id="rId8"/>
    <p:sldId id="261" r:id="rId9"/>
    <p:sldId id="825" r:id="rId10"/>
    <p:sldId id="269" r:id="rId11"/>
    <p:sldId id="398" r:id="rId12"/>
    <p:sldId id="447" r:id="rId13"/>
    <p:sldId id="823" r:id="rId14"/>
    <p:sldId id="352" r:id="rId15"/>
    <p:sldId id="826" r:id="rId16"/>
    <p:sldId id="402" r:id="rId17"/>
    <p:sldId id="353" r:id="rId18"/>
    <p:sldId id="351" r:id="rId19"/>
    <p:sldId id="372" r:id="rId20"/>
    <p:sldId id="830" r:id="rId21"/>
    <p:sldId id="832" r:id="rId22"/>
    <p:sldId id="824" r:id="rId23"/>
    <p:sldId id="827" r:id="rId24"/>
    <p:sldId id="822" r:id="rId25"/>
    <p:sldId id="365" r:id="rId26"/>
    <p:sldId id="342" r:id="rId27"/>
    <p:sldId id="833" r:id="rId28"/>
    <p:sldId id="366" r:id="rId29"/>
    <p:sldId id="83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21"/>
    <p:restoredTop sz="82927"/>
  </p:normalViewPr>
  <p:slideViewPr>
    <p:cSldViewPr snapToGrid="0" snapToObjects="1">
      <p:cViewPr varScale="1">
        <p:scale>
          <a:sx n="76" d="100"/>
          <a:sy n="76" d="100"/>
        </p:scale>
        <p:origin x="6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title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$/Mbps</c:v>
                </c:pt>
              </c:strCache>
            </c:strRef>
          </c:tx>
          <c:marker>
            <c:symbol val="none"/>
          </c:marker>
          <c:cat>
            <c:numRef>
              <c:f>Sheet1!$A$2:$A$19</c:f>
              <c:numCache>
                <c:formatCode>General</c:formatCode>
                <c:ptCount val="18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</c:numCache>
            </c:num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1200</c:v>
                </c:pt>
                <c:pt idx="1">
                  <c:v>800</c:v>
                </c:pt>
                <c:pt idx="2">
                  <c:v>675</c:v>
                </c:pt>
                <c:pt idx="3">
                  <c:v>400</c:v>
                </c:pt>
                <c:pt idx="4">
                  <c:v>200</c:v>
                </c:pt>
                <c:pt idx="5">
                  <c:v>120</c:v>
                </c:pt>
                <c:pt idx="6">
                  <c:v>90</c:v>
                </c:pt>
                <c:pt idx="7">
                  <c:v>75</c:v>
                </c:pt>
                <c:pt idx="8">
                  <c:v>50</c:v>
                </c:pt>
                <c:pt idx="9">
                  <c:v>25</c:v>
                </c:pt>
                <c:pt idx="10">
                  <c:v>12</c:v>
                </c:pt>
                <c:pt idx="11">
                  <c:v>9</c:v>
                </c:pt>
                <c:pt idx="12">
                  <c:v>5</c:v>
                </c:pt>
                <c:pt idx="13">
                  <c:v>3.25</c:v>
                </c:pt>
                <c:pt idx="14">
                  <c:v>2.34</c:v>
                </c:pt>
                <c:pt idx="15">
                  <c:v>1.57</c:v>
                </c:pt>
                <c:pt idx="16">
                  <c:v>0.94</c:v>
                </c:pt>
                <c:pt idx="17">
                  <c:v>0.63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93-0847-829F-736631B955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59127712"/>
        <c:axId val="2029251312"/>
      </c:lineChart>
      <c:catAx>
        <c:axId val="2059127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29251312"/>
        <c:crosses val="autoZero"/>
        <c:auto val="1"/>
        <c:lblAlgn val="ctr"/>
        <c:lblOffset val="100"/>
        <c:noMultiLvlLbl val="0"/>
      </c:catAx>
      <c:valAx>
        <c:axId val="2029251312"/>
        <c:scaling>
          <c:logBase val="10"/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591277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%</a:t>
            </a:r>
            <a:r>
              <a:rPr lang="en-US" baseline="0" dirty="0"/>
              <a:t> of revenue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Costs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CF9-804E-BD0A-B5DBC298C5D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CF9-804E-BD0A-B5DBC298C5D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CF9-804E-BD0A-B5DBC298C5D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CF9-804E-BD0A-B5DBC298C5D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Equipment</c:v>
                </c:pt>
                <c:pt idx="1">
                  <c:v>Construction</c:v>
                </c:pt>
                <c:pt idx="2">
                  <c:v>Operations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4.5</c:v>
                </c:pt>
                <c:pt idx="1">
                  <c:v>10.5</c:v>
                </c:pt>
                <c:pt idx="2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CF9-804E-BD0A-B5DBC298C5D0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0.71212</cdr:x>
      <cdr:y>0.38424</cdr:y>
    </cdr:from>
    <cdr:to>
      <cdr:x>1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395B9563-CBC6-C94A-BF4D-EA6AA4EABD41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372100" y="1981200"/>
          <a:ext cx="2171700" cy="3175000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FD75A-A9F6-9C41-84AC-C4909F10CB81}" type="datetimeFigureOut">
              <a:rPr lang="en-US" smtClean="0"/>
              <a:t>6/26/18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20D8B-59E9-9843-AA83-73509A930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41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http://www.bind9.net/</a:t>
            </a:r>
            <a:r>
              <a:rPr lang="en-US" dirty="0" err="1"/>
              <a:t>rfc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7DF5A-C3EE-C34D-B063-A169D5C351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79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www.lightreading.com</a:t>
            </a:r>
            <a:r>
              <a:rPr lang="en-US" dirty="0"/>
              <a:t>/automation/</a:t>
            </a:r>
            <a:r>
              <a:rPr lang="en-US" dirty="0" err="1"/>
              <a:t>dts</a:t>
            </a:r>
            <a:r>
              <a:rPr lang="en-US" dirty="0"/>
              <a:t>-epic-undershoot-reflects-transformation-woes/d/d-id/743411?page_number=2</a:t>
            </a:r>
          </a:p>
          <a:p>
            <a:r>
              <a:rPr lang="en-US" dirty="0"/>
              <a:t>https://</a:t>
            </a:r>
            <a:r>
              <a:rPr lang="en-US" dirty="0" err="1"/>
              <a:t>www.lightreading.com</a:t>
            </a:r>
            <a:r>
              <a:rPr lang="en-US" dirty="0"/>
              <a:t>/carrier-</a:t>
            </a:r>
            <a:r>
              <a:rPr lang="en-US" dirty="0" err="1"/>
              <a:t>sdn</a:t>
            </a:r>
            <a:r>
              <a:rPr lang="en-US" dirty="0"/>
              <a:t>/</a:t>
            </a:r>
            <a:r>
              <a:rPr lang="en-US" dirty="0" err="1"/>
              <a:t>nfv</a:t>
            </a:r>
            <a:r>
              <a:rPr lang="en-US" dirty="0"/>
              <a:t>-(network-functions-virtualization)/</a:t>
            </a:r>
            <a:r>
              <a:rPr lang="en-US" dirty="0" err="1"/>
              <a:t>telus</a:t>
            </a:r>
            <a:r>
              <a:rPr lang="en-US" dirty="0"/>
              <a:t>-</a:t>
            </a:r>
            <a:r>
              <a:rPr lang="en-US" dirty="0" err="1"/>
              <a:t>cto</a:t>
            </a:r>
            <a:r>
              <a:rPr lang="en-US" dirty="0"/>
              <a:t>-</a:t>
            </a:r>
            <a:r>
              <a:rPr lang="en-US" dirty="0" err="1"/>
              <a:t>nfv</a:t>
            </a:r>
            <a:r>
              <a:rPr lang="en-US" dirty="0"/>
              <a:t>-burden-may-cripple-</a:t>
            </a:r>
            <a:r>
              <a:rPr lang="en-US" dirty="0" err="1"/>
              <a:t>telcos</a:t>
            </a:r>
            <a:r>
              <a:rPr lang="en-US" dirty="0"/>
              <a:t>/d/d-id/743076?</a:t>
            </a:r>
          </a:p>
          <a:p>
            <a:r>
              <a:rPr lang="en-US" dirty="0"/>
              <a:t>https://</a:t>
            </a:r>
            <a:r>
              <a:rPr lang="en-US" dirty="0" err="1"/>
              <a:t>www.lightreading.com</a:t>
            </a:r>
            <a:r>
              <a:rPr lang="en-US" dirty="0"/>
              <a:t>/business-employment/headcount/telco-job-prospects-go-from-bad-to-worse/d/d-id/744160?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20D8B-59E9-9843-AA83-73509A9301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69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www.corp.att.com</a:t>
            </a:r>
            <a:r>
              <a:rPr lang="en-US" dirty="0"/>
              <a:t>/</a:t>
            </a:r>
            <a:r>
              <a:rPr lang="en-US" dirty="0" err="1"/>
              <a:t>njcbc</a:t>
            </a:r>
            <a:r>
              <a:rPr lang="en-US" dirty="0"/>
              <a:t>/</a:t>
            </a:r>
          </a:p>
          <a:p>
            <a:r>
              <a:rPr lang="en-US" dirty="0"/>
              <a:t>https://</a:t>
            </a:r>
            <a:r>
              <a:rPr lang="en-US" dirty="0" err="1"/>
              <a:t>www.lightreading.com</a:t>
            </a:r>
            <a:r>
              <a:rPr lang="en-US" dirty="0"/>
              <a:t>/automation/the-zero-person-network-operations-center-is-here-(in-</a:t>
            </a:r>
            <a:r>
              <a:rPr lang="en-US" dirty="0" err="1"/>
              <a:t>finland</a:t>
            </a:r>
            <a:r>
              <a:rPr lang="en-US"/>
              <a:t>)/d/d-id/741695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20D8B-59E9-9843-AA83-73509A9301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35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intl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/ipv6/</a:t>
            </a:r>
            <a:r>
              <a:rPr lang="en-US" dirty="0" err="1"/>
              <a:t>statistics.html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EADF0-52FC-B140-A2A6-6EB71A569E70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0630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file:///Users/</a:t>
            </a:r>
            <a:r>
              <a:rPr lang="en-US" dirty="0" err="1"/>
              <a:t>hgs</a:t>
            </a:r>
            <a:r>
              <a:rPr lang="en-US" dirty="0"/>
              <a:t>/Downloads/1997_Mar_Trends.pdf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36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MoffettNathansan</a:t>
            </a:r>
            <a:r>
              <a:rPr lang="en-US" dirty="0"/>
              <a:t>, April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7DF5A-C3EE-C34D-B063-A169D5C351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57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362F81F2-211A-2542-A4C8-D17C50621F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42DC922-AA4D-EB4E-B98A-EE581FB5E69E}" type="slidenum">
              <a:rPr lang="en-US" altLang="en-US" sz="1300">
                <a:latin typeface="Times New Roman" panose="02020603050405020304" pitchFamily="18" charset="0"/>
              </a:rPr>
              <a:pPr/>
              <a:t>12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CC38EC83-D91B-F24A-AD46-B209B96783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E5977390-09B3-944B-AC11-75239294E9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0845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F06E4-1E70-6448-B485-85C3438B8A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31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mondaynote.com</a:t>
            </a:r>
            <a:r>
              <a:rPr lang="en-US" dirty="0"/>
              <a:t>/verizon-no-we-cant-become-dumb-pipes-ddab2b41a2d8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7DF5A-C3EE-C34D-B063-A169D5C351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20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T-Mobile 2010</a:t>
            </a:r>
          </a:p>
          <a:p>
            <a:r>
              <a:rPr lang="en-US" dirty="0"/>
              <a:t>AT&amp;T</a:t>
            </a:r>
            <a:r>
              <a:rPr lang="en-US" baseline="0" dirty="0"/>
              <a:t> data</a:t>
            </a:r>
          </a:p>
          <a:p>
            <a:r>
              <a:rPr lang="en-US" dirty="0"/>
              <a:t>http://</a:t>
            </a:r>
            <a:r>
              <a:rPr lang="en-US" dirty="0" err="1"/>
              <a:t>www.nowsms.com</a:t>
            </a:r>
            <a:r>
              <a:rPr lang="en-US" dirty="0"/>
              <a:t>/discus/messages/12/8500.html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BCDD2-3C63-734A-8707-CED556459E6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9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5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opex</a:t>
            </a:r>
            <a:r>
              <a:rPr lang="en-US" dirty="0"/>
              <a:t> ratios: Deloitte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63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Deloitte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18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C414C-AB25-1642-AF25-918795025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66D43-BA3A-6646-8E35-C18C16B4D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AA265-E23E-A544-80DD-8CE039B59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811B0-6DDF-3045-AB8D-0A3494CE033E}" type="datetime1">
              <a:rPr lang="en-US" smtClean="0"/>
              <a:t>6/26/18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58051-337F-6F4E-B521-2F749F54F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ITEP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180FB-172C-234A-9DAD-63551E09D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24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0161D-01E9-4648-9634-764AF42D3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4EA4DF-E003-BC46-A404-CD73C48944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4FBCA-04B7-C649-BD4A-0BA0B3681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E8C9C-33EB-E745-B90C-A440D62484BB}" type="datetime1">
              <a:rPr lang="en-US" smtClean="0"/>
              <a:t>6/26/18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16472-42DC-EE44-BD75-BD7476FE6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ITEP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FA0AA-1D77-024D-891C-51ADA48D8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23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165303-6E8E-0240-9EB0-8CE6B7AD38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BED8E9-F402-7D4D-A655-0FA32F7F77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7F890-EE06-8141-8320-17DD6B674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7EDD-97F8-384A-877D-78744448C6CA}" type="datetime1">
              <a:rPr lang="en-US" smtClean="0"/>
              <a:t>6/26/18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A0B28-D4D1-9740-B067-C61B73E1F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ITEP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7883D-037D-544E-A63A-FD63F7305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50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D2446-D732-8049-920F-8084D70DF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C5C9C-C6EE-9945-9ACB-383C406DD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92DA5-B33D-2041-B3E8-21377BC4D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2894-F3C6-7E44-87C4-28D0EE8FBA8C}" type="datetime1">
              <a:rPr lang="en-US" smtClean="0"/>
              <a:t>6/26/18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2D2D0-A1AC-8A49-977B-6567FF35D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ITEP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68442-7886-DB4F-8D27-C7A7997E4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6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E037F-7C58-3F44-A919-38FCE49F5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6A556-41C3-8241-9686-402DD3E67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0E2A9-8D87-7047-BD56-35A82DFA6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9AB1-2FBE-E44B-99C1-CA1A4D184AFF}" type="datetime1">
              <a:rPr lang="en-US" smtClean="0"/>
              <a:t>6/26/18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1FB7F-2BCF-6246-B3B4-7E090B092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ITEP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5606B-14DF-1D44-8480-487C409AF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40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A5984-AC82-894D-9684-1A8D99A9E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1A631-A51C-FB42-BA58-CE00732666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C6052-BB25-7E4C-8D11-32342167C1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3E51B1-281A-E84F-91FD-73A14534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7B7F3-F649-AD44-A088-BD3CBB19964E}" type="datetime1">
              <a:rPr lang="en-US" smtClean="0"/>
              <a:t>6/26/18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B37F5E-C85B-8549-8661-11EE3AFDF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ITEP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CBD49-3D9E-8E42-9990-9AAF2D142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717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055E8-4A0F-DB45-BAD1-7E91DAF27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85257-2A1A-3040-9192-54BE21042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DDF9B-A771-3442-AD89-1DFA3382B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7E8140-6D02-5B46-8F97-88062EE32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D8B106-0FF6-004B-B7B0-76477CDC90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5FA2A3-5ECC-884B-AEF4-076057582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7393-CC26-154C-B3A3-811AC0E3F542}" type="datetime1">
              <a:rPr lang="en-US" smtClean="0"/>
              <a:t>6/26/18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6C57E2-053B-B542-B25A-9789F69C5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ITEP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7F16CF-9209-C049-929D-170BB337F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67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967EC-0E96-C243-BAA0-649F60E39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A14BD5-7B6A-6640-B0C9-A7A25031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5CCE3-95FC-FC44-ABE8-EDC3AF20CD4A}" type="datetime1">
              <a:rPr lang="en-US" smtClean="0"/>
              <a:t>6/26/18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BB2E70-3B44-D44B-9CA4-ECA772466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ITEP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9737CB-F176-F54C-A3C3-944C75D1E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03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4C5BC4-B354-6649-B05B-96F86416F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F5B71-497E-AC42-9C47-25F24B8C0DEB}" type="datetime1">
              <a:rPr lang="en-US" smtClean="0"/>
              <a:t>6/26/18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6CF68-CC2E-6641-9388-8CEEB1B51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ITEP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FADD1-4492-ED4F-8C9A-3E449D56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8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9D7F6-DB70-7B4D-9378-F8911AB2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C25D9-F323-7D43-80AE-7515E3D0D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992363-6693-034D-801E-48D1005E6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9852E0-294A-D14A-9313-2400C31B5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C98B-17FF-C346-8917-4D867B6D7E19}" type="datetime1">
              <a:rPr lang="en-US" smtClean="0"/>
              <a:t>6/26/18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603FF9-26F7-1347-97E2-857ED5416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ITEP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E3A765-9137-D048-AF42-D428C875C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28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A13C5-05FC-9E46-B60B-6013F3BF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5714B1-41C8-AE4C-8377-60242A1712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A30992-D89F-BF42-83F7-A02B4AB70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F9B01-3024-434C-BE7E-518AAB0E7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925C0-1384-A147-83EE-D1F3BBDC85CA}" type="datetime1">
              <a:rPr lang="en-US" smtClean="0"/>
              <a:t>6/26/18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F3BD9F-0E3D-824A-8202-1C75B7FE1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ITEP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1E1374-6A58-2F45-BF87-A5C569BC7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0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EABE08-02A4-CD46-B88E-85E7D8CB5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577FC-EB58-7F4C-A8F8-1C4E74B91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F2453-FA56-2043-AFBB-15F911E9FB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DF798-F408-D849-8315-AA34EEA475C6}" type="datetime1">
              <a:rPr lang="en-US" smtClean="0"/>
              <a:t>6/26/18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DCDB8-5DED-084D-9DE0-02333FA11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ITEP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DD228-54CF-1D43-AAFB-2BA46E3949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5F7FA-10C2-AB4E-B085-BCCB7DD7A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6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13" Type="http://schemas.openxmlformats.org/officeDocument/2006/relationships/image" Target="../media/image28.tiff"/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12" Type="http://schemas.openxmlformats.org/officeDocument/2006/relationships/image" Target="../media/image27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tiff"/><Relationship Id="rId11" Type="http://schemas.openxmlformats.org/officeDocument/2006/relationships/image" Target="../media/image26.tiff"/><Relationship Id="rId5" Type="http://schemas.openxmlformats.org/officeDocument/2006/relationships/image" Target="../media/image20.tiff"/><Relationship Id="rId15" Type="http://schemas.openxmlformats.org/officeDocument/2006/relationships/image" Target="../media/image30.tiff"/><Relationship Id="rId10" Type="http://schemas.openxmlformats.org/officeDocument/2006/relationships/image" Target="../media/image25.tiff"/><Relationship Id="rId4" Type="http://schemas.openxmlformats.org/officeDocument/2006/relationships/image" Target="../media/image19.tiff"/><Relationship Id="rId9" Type="http://schemas.openxmlformats.org/officeDocument/2006/relationships/image" Target="../media/image24.tiff"/><Relationship Id="rId14" Type="http://schemas.openxmlformats.org/officeDocument/2006/relationships/image" Target="../media/image2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114A484-0B3D-444E-A63D-B2636F122E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economics of consumer networks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AA4B073-2713-FE4D-9ECC-304AA661CF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Henning Schulzrinne</a:t>
            </a:r>
          </a:p>
          <a:p>
            <a:r>
              <a:rPr lang="en-US" dirty="0"/>
              <a:t>Columbia University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F70A56-C89C-C24B-ACD9-B2479BC8F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1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3A8EF-B398-5241-8B2F-FC15C7F42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4BD6D-D6C4-5848-9A07-83F81DB76AE9}" type="datetime1">
              <a:rPr lang="en-US" smtClean="0"/>
              <a:t>6/26/18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69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three tribes </a:t>
            </a:r>
            <a:r>
              <a:rPr lang="mr-IN" dirty="0"/>
              <a:t>–</a:t>
            </a:r>
            <a:r>
              <a:rPr lang="en-US" dirty="0"/>
              <a:t> but only two are growing</a:t>
            </a:r>
          </a:p>
        </p:txBody>
      </p:sp>
      <p:sp>
        <p:nvSpPr>
          <p:cNvPr id="3" name="Oval 2"/>
          <p:cNvSpPr/>
          <p:nvPr/>
        </p:nvSpPr>
        <p:spPr>
          <a:xfrm>
            <a:off x="2840389" y="3227755"/>
            <a:ext cx="2917371" cy="174606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consumer</a:t>
            </a:r>
          </a:p>
          <a:p>
            <a:pPr algn="ctr"/>
            <a:r>
              <a:rPr lang="en-US" dirty="0"/>
              <a:t>access</a:t>
            </a:r>
          </a:p>
        </p:txBody>
      </p:sp>
      <p:sp>
        <p:nvSpPr>
          <p:cNvPr id="4" name="Oval 3"/>
          <p:cNvSpPr/>
          <p:nvPr/>
        </p:nvSpPr>
        <p:spPr>
          <a:xfrm>
            <a:off x="2590018" y="1594895"/>
            <a:ext cx="3418114" cy="1820091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center</a:t>
            </a:r>
          </a:p>
          <a:p>
            <a:pPr algn="ctr"/>
            <a:r>
              <a:rPr lang="en-US" dirty="0"/>
              <a:t>enterprise</a:t>
            </a:r>
          </a:p>
        </p:txBody>
      </p:sp>
      <p:sp>
        <p:nvSpPr>
          <p:cNvPr id="6" name="Cloud 5"/>
          <p:cNvSpPr/>
          <p:nvPr/>
        </p:nvSpPr>
        <p:spPr>
          <a:xfrm>
            <a:off x="6645070" y="2575268"/>
            <a:ext cx="1593669" cy="98094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backbone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362" y="2566160"/>
            <a:ext cx="1063752" cy="3108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819" y="3349245"/>
            <a:ext cx="711262" cy="2331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691788" y="2881073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$5.5B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77725" y="4305722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~$57B wireline</a:t>
            </a:r>
          </a:p>
          <a:p>
            <a:r>
              <a:rPr lang="en-US" dirty="0"/>
              <a:t>~$156B cellular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098" y="3832889"/>
            <a:ext cx="3852703" cy="26512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861556" y="4512166"/>
            <a:ext cx="20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shift from backbone</a:t>
            </a:r>
          </a:p>
          <a:p>
            <a:r>
              <a:rPr lang="en-US" dirty="0"/>
              <a:t>to content providers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5480321" y="3958953"/>
            <a:ext cx="78579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err="1"/>
              <a:t>Stronge</a:t>
            </a:r>
            <a:r>
              <a:rPr lang="en-US" sz="600" dirty="0"/>
              <a:t>, NANOG71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87F3F9-B609-8149-93EF-AB5CF6EE2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198" y="4308806"/>
            <a:ext cx="2857500" cy="2451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6FD039-266E-864C-8D24-BA4D912D6532}"/>
              </a:ext>
            </a:extLst>
          </p:cNvPr>
          <p:cNvSpPr txBox="1"/>
          <p:nvPr/>
        </p:nvSpPr>
        <p:spPr>
          <a:xfrm>
            <a:off x="3319734" y="2777723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$52B big 4 cloud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50B355-A634-D348-94FF-38C91CB2A2FF}"/>
              </a:ext>
            </a:extLst>
          </p:cNvPr>
          <p:cNvSpPr txBox="1"/>
          <p:nvPr/>
        </p:nvSpPr>
        <p:spPr>
          <a:xfrm>
            <a:off x="2840389" y="6550070"/>
            <a:ext cx="15648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MoffettNathansan</a:t>
            </a:r>
            <a:r>
              <a:rPr lang="en-US" sz="1100" dirty="0"/>
              <a:t> 2018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636A00-A402-9946-B1F4-E4736AA10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10</a:t>
            </a:fld>
            <a:endParaRPr lang="en-US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22B86F03-5B23-A74F-A77E-AD6D6B91E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E318-21E9-824D-81D8-8E88CCB63379}" type="datetime1">
              <a:rPr lang="en-US" smtClean="0"/>
              <a:t>6/26/18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49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(US) industry is complicated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026092" y="1850254"/>
            <a:ext cx="4448711" cy="23425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157591" y="2147299"/>
            <a:ext cx="1438382" cy="16027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cable</a:t>
            </a:r>
          </a:p>
          <a:p>
            <a:pPr algn="ctr"/>
            <a:r>
              <a:rPr lang="en-US" dirty="0"/>
              <a:t>(CATV)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923461" y="2167848"/>
            <a:ext cx="1438382" cy="16027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satellite</a:t>
            </a:r>
          </a:p>
          <a:p>
            <a:pPr algn="ctr"/>
            <a:r>
              <a:rPr lang="en-US" dirty="0"/>
              <a:t>(SAT)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637962" y="2178122"/>
            <a:ext cx="1438382" cy="16027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076344" y="3127943"/>
            <a:ext cx="51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B0F0"/>
                </a:solidFill>
              </a:rPr>
              <a:t>LEC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637962" y="2414428"/>
            <a:ext cx="1438382" cy="5650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6939537" y="3105364"/>
            <a:ext cx="870732" cy="5650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CLEC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529014" y="2547454"/>
            <a:ext cx="577690" cy="4474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RLEC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22963" y="2433213"/>
            <a:ext cx="573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ILEC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57591" y="1803384"/>
            <a:ext cx="4030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MVPD (affects video rights </a:t>
            </a:r>
            <a:r>
              <a:rPr lang="en-US"/>
              <a:t>&amp; obligations)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43191" y="4598859"/>
            <a:ext cx="7705618" cy="20313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all entities can serve as a </a:t>
            </a:r>
            <a:r>
              <a:rPr lang="en-US" i="1" dirty="0"/>
              <a:t>Broadband Internet Access Service</a:t>
            </a:r>
            <a:r>
              <a:rPr lang="en-US" dirty="0"/>
              <a:t> (BIAS), commonly known as </a:t>
            </a:r>
            <a:r>
              <a:rPr lang="en-US" i="1" dirty="0"/>
              <a:t>ISP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almost all ”TV” distributors are MVPDs, but not all MVPDs are ISPs (e.g., satellite)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AT&amp;T, as an ILEC, owns a satellite MVPD (DirecTV) and a content producer (Time Warner) and advertisement company (</a:t>
            </a:r>
            <a:r>
              <a:rPr lang="en-US" dirty="0" err="1"/>
              <a:t>AppNexus</a:t>
            </a:r>
            <a:r>
              <a:rPr lang="en-US" dirty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Same company can be ILEC in one state &amp; CLEC in another (rare)</a:t>
            </a:r>
          </a:p>
        </p:txBody>
      </p:sp>
      <p:cxnSp>
        <p:nvCxnSpPr>
          <p:cNvPr id="22" name="Curved Connector 21"/>
          <p:cNvCxnSpPr/>
          <p:nvPr/>
        </p:nvCxnSpPr>
        <p:spPr>
          <a:xfrm rot="5400000">
            <a:off x="6240314" y="2830253"/>
            <a:ext cx="726936" cy="671516"/>
          </a:xfrm>
          <a:prstGeom prst="curvedConnector3">
            <a:avLst>
              <a:gd name="adj1" fmla="val 9501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281167" y="3536066"/>
            <a:ext cx="4876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owns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836" y="3458460"/>
            <a:ext cx="1356205" cy="3698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593" y="2243071"/>
            <a:ext cx="658863" cy="2861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914" y="2208337"/>
            <a:ext cx="1016000" cy="355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5696" y="2481570"/>
            <a:ext cx="1068310" cy="3577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9044" y="2515628"/>
            <a:ext cx="864967" cy="353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5537" y="1601376"/>
            <a:ext cx="864314" cy="5762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1043" y="1687947"/>
            <a:ext cx="1016000" cy="4191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8868" y="3822141"/>
            <a:ext cx="1154952" cy="35173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7023" y="3324125"/>
            <a:ext cx="1016000" cy="2794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2492" y="2198068"/>
            <a:ext cx="776417" cy="34938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57589" y="2563937"/>
            <a:ext cx="546221" cy="61176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3003" y="3238444"/>
            <a:ext cx="1395110" cy="2976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09852" y="3796853"/>
            <a:ext cx="1039523" cy="3822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18414" y="4215128"/>
            <a:ext cx="903417" cy="29977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6B1A89-0B84-0B4C-B149-DE67A32A9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27CF7-4F4C-1942-891C-EAD457152584}" type="datetime1">
              <a:rPr lang="en-US" smtClean="0"/>
              <a:t>6/26/18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40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7733E58E-5694-9447-85F2-38EE05ABDFA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79588" y="165101"/>
            <a:ext cx="8096250" cy="650875"/>
          </a:xfrm>
        </p:spPr>
        <p:txBody>
          <a:bodyPr/>
          <a:lstStyle/>
          <a:p>
            <a:pPr eaLnBrk="1" hangingPunct="1"/>
            <a:r>
              <a:rPr lang="en-US" altLang="en-US" sz="3600">
                <a:ea typeface="ＭＳ Ｐゴシック" panose="020B0600070205080204" pitchFamily="34" charset="-128"/>
              </a:rPr>
              <a:t>Internet structure: network of networks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A315CBC4-1F90-9C49-8BA8-06CEB88148DF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55775" y="5164138"/>
            <a:ext cx="8440738" cy="1827212"/>
          </a:xfrm>
        </p:spPr>
        <p:txBody>
          <a:bodyPr/>
          <a:lstStyle/>
          <a:p>
            <a:pPr indent="-288925"/>
            <a:r>
              <a:rPr lang="en-US" altLang="en-US" sz="2400" dirty="0">
                <a:ea typeface="ＭＳ Ｐゴシック" panose="020B0600070205080204" pitchFamily="34" charset="-128"/>
              </a:rPr>
              <a:t>at center: small # of well-connected large networks</a:t>
            </a:r>
          </a:p>
          <a:p>
            <a:pPr marL="682625" lvl="1" indent="-225425"/>
            <a:r>
              <a:rPr lang="ja-JP" altLang="en-US" sz="2000">
                <a:solidFill>
                  <a:srgbClr val="CC0000"/>
                </a:solidFill>
                <a:ea typeface="ＭＳ Ｐゴシック" panose="020B0600070205080204" pitchFamily="34" charset="-128"/>
              </a:rPr>
              <a:t>“</a:t>
            </a:r>
            <a:r>
              <a:rPr lang="en-US" altLang="ja-JP" sz="2000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tier-1</a:t>
            </a:r>
            <a:r>
              <a:rPr lang="ja-JP" altLang="en-US" sz="2000">
                <a:solidFill>
                  <a:srgbClr val="CC0000"/>
                </a:solidFill>
                <a:ea typeface="ＭＳ Ｐゴシック" panose="020B0600070205080204" pitchFamily="34" charset="-128"/>
              </a:rPr>
              <a:t>”</a:t>
            </a:r>
            <a:r>
              <a:rPr lang="en-US" altLang="ja-JP" sz="2000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 commercial ISPs</a:t>
            </a:r>
            <a:r>
              <a:rPr lang="en-US" altLang="ja-JP" sz="2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ja-JP" sz="2000" dirty="0">
                <a:ea typeface="ＭＳ Ｐゴシック" panose="020B0600070205080204" pitchFamily="34" charset="-128"/>
              </a:rPr>
              <a:t>(e.g., Level 3, Sprint, AT&amp;T, NTT), national &amp; international coverage</a:t>
            </a:r>
          </a:p>
          <a:p>
            <a:pPr marL="682625" lvl="1" indent="-225425"/>
            <a:r>
              <a:rPr lang="en-US" altLang="en-US" sz="2000" dirty="0">
                <a:solidFill>
                  <a:srgbClr val="CC0000"/>
                </a:solidFill>
                <a:ea typeface="Arial" panose="020B0604020202020204" pitchFamily="34" charset="0"/>
              </a:rPr>
              <a:t>content provider network </a:t>
            </a:r>
            <a:r>
              <a:rPr lang="en-US" altLang="en-US" sz="2000" dirty="0">
                <a:ea typeface="Arial" panose="020B0604020202020204" pitchFamily="34" charset="0"/>
              </a:rPr>
              <a:t>(e.g., Google): private network that connects it data centers to Internet, often bypassing tier-1, regional ISPs</a:t>
            </a:r>
          </a:p>
          <a:p>
            <a:pPr marL="682625" lvl="1" indent="-225425">
              <a:buNone/>
            </a:pPr>
            <a:endParaRPr lang="en-US" altLang="en-US" sz="2000" dirty="0">
              <a:ea typeface="Arial" panose="020B0604020202020204" pitchFamily="34" charset="0"/>
            </a:endParaRPr>
          </a:p>
        </p:txBody>
      </p:sp>
      <p:pic>
        <p:nvPicPr>
          <p:cNvPr id="89092" name="Picture 76" descr="underline_base">
            <a:extLst>
              <a:ext uri="{FF2B5EF4-FFF2-40B4-BE49-F238E27FC236}">
                <a16:creationId xmlns:a16="http://schemas.microsoft.com/office/drawing/2014/main" id="{29863C4D-1017-1948-9169-85F9C93905A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6" y="674689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3" name="Slide Number Placeholder 3">
            <a:extLst>
              <a:ext uri="{FF2B5EF4-FFF2-40B4-BE49-F238E27FC236}">
                <a16:creationId xmlns:a16="http://schemas.microsoft.com/office/drawing/2014/main" id="{BED43A7B-8971-0849-9C71-EEFA6B9B1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Tahoma" panose="020B0604030504040204" pitchFamily="34" charset="0"/>
              </a:rPr>
              <a:t>1-</a:t>
            </a:r>
            <a:fld id="{9D9BB767-9088-4744-A431-0545B122CBFA}" type="slidenum">
              <a:rPr lang="en-US" altLang="en-US" sz="1200">
                <a:latin typeface="Tahoma" panose="020B0604030504040204" pitchFamily="34" charset="0"/>
              </a:rPr>
              <a:pPr/>
              <a:t>12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985DBB0-B927-1649-AB5E-D2D758F5A177}"/>
              </a:ext>
            </a:extLst>
          </p:cNvPr>
          <p:cNvSpPr/>
          <p:nvPr/>
        </p:nvSpPr>
        <p:spPr bwMode="auto">
          <a:xfrm>
            <a:off x="3713164" y="2486025"/>
            <a:ext cx="649287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IXP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CC60D19-AFD6-6240-A176-7AC4C52453CF}"/>
              </a:ext>
            </a:extLst>
          </p:cNvPr>
          <p:cNvSpPr/>
          <p:nvPr/>
        </p:nvSpPr>
        <p:spPr bwMode="auto">
          <a:xfrm>
            <a:off x="6553200" y="2409825"/>
            <a:ext cx="6477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IXP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C67F3F0-EB08-5945-937B-C5E50FCA76D2}"/>
              </a:ext>
            </a:extLst>
          </p:cNvPr>
          <p:cNvCxnSpPr>
            <a:endCxn id="89131" idx="0"/>
          </p:cNvCxnSpPr>
          <p:nvPr/>
        </p:nvCxnSpPr>
        <p:spPr bwMode="auto">
          <a:xfrm rot="5400000">
            <a:off x="1973263" y="3055938"/>
            <a:ext cx="2362200" cy="307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AA2A134C-9AA0-2845-82FB-BD016F4F1EF7}"/>
              </a:ext>
            </a:extLst>
          </p:cNvPr>
          <p:cNvCxnSpPr>
            <a:stCxn id="89128" idx="4"/>
          </p:cNvCxnSpPr>
          <p:nvPr/>
        </p:nvCxnSpPr>
        <p:spPr bwMode="auto">
          <a:xfrm rot="5400000">
            <a:off x="4727576" y="4089401"/>
            <a:ext cx="504825" cy="984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3D762324-E5DB-1F4D-A770-BB821080743B}"/>
              </a:ext>
            </a:extLst>
          </p:cNvPr>
          <p:cNvCxnSpPr>
            <a:stCxn id="89128" idx="3"/>
          </p:cNvCxnSpPr>
          <p:nvPr/>
        </p:nvCxnSpPr>
        <p:spPr bwMode="auto">
          <a:xfrm rot="5400000">
            <a:off x="3873501" y="3935413"/>
            <a:ext cx="620712" cy="290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CD70C1F-E144-224B-8606-146CAD7370DC}"/>
              </a:ext>
            </a:extLst>
          </p:cNvPr>
          <p:cNvCxnSpPr/>
          <p:nvPr/>
        </p:nvCxnSpPr>
        <p:spPr bwMode="auto">
          <a:xfrm rot="16200000" flipH="1">
            <a:off x="2381250" y="3117850"/>
            <a:ext cx="2438400" cy="260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D983367-1BA5-D74B-B02B-F67468523293}"/>
              </a:ext>
            </a:extLst>
          </p:cNvPr>
          <p:cNvCxnSpPr>
            <a:stCxn id="79" idx="2"/>
          </p:cNvCxnSpPr>
          <p:nvPr/>
        </p:nvCxnSpPr>
        <p:spPr bwMode="auto">
          <a:xfrm rot="5400000">
            <a:off x="2913857" y="3418682"/>
            <a:ext cx="1600200" cy="6492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0115D807-70C4-1142-B648-5EF586A05FEB}"/>
              </a:ext>
            </a:extLst>
          </p:cNvPr>
          <p:cNvSpPr/>
          <p:nvPr/>
        </p:nvSpPr>
        <p:spPr bwMode="auto">
          <a:xfrm>
            <a:off x="9229725" y="2486025"/>
            <a:ext cx="6477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IXP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500DD768-7744-574F-8407-75541AFB76AD}"/>
              </a:ext>
            </a:extLst>
          </p:cNvPr>
          <p:cNvCxnSpPr>
            <a:endCxn id="89134" idx="0"/>
          </p:cNvCxnSpPr>
          <p:nvPr/>
        </p:nvCxnSpPr>
        <p:spPr bwMode="auto">
          <a:xfrm>
            <a:off x="5497514" y="3857625"/>
            <a:ext cx="422275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3B2053DC-0B72-5143-9BE8-7F03F1C2A669}"/>
              </a:ext>
            </a:extLst>
          </p:cNvPr>
          <p:cNvCxnSpPr>
            <a:stCxn id="89129" idx="2"/>
            <a:endCxn id="89128" idx="6"/>
          </p:cNvCxnSpPr>
          <p:nvPr/>
        </p:nvCxnSpPr>
        <p:spPr bwMode="auto">
          <a:xfrm rot="10800000">
            <a:off x="6021388" y="3490913"/>
            <a:ext cx="5318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AA4087B6-391E-6A4F-B546-132EA0FB2C65}"/>
              </a:ext>
            </a:extLst>
          </p:cNvPr>
          <p:cNvCxnSpPr/>
          <p:nvPr/>
        </p:nvCxnSpPr>
        <p:spPr bwMode="auto">
          <a:xfrm rot="5400000">
            <a:off x="6711951" y="3946526"/>
            <a:ext cx="620713" cy="290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BC7371D7-B445-5B4A-8B59-B2C6A0D02C08}"/>
              </a:ext>
            </a:extLst>
          </p:cNvPr>
          <p:cNvCxnSpPr/>
          <p:nvPr/>
        </p:nvCxnSpPr>
        <p:spPr bwMode="auto">
          <a:xfrm rot="16200000" flipH="1">
            <a:off x="7456488" y="4089401"/>
            <a:ext cx="544513" cy="809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1B5130A1-7613-1741-B5C3-A461460B2A78}"/>
              </a:ext>
            </a:extLst>
          </p:cNvPr>
          <p:cNvCxnSpPr>
            <a:stCxn id="89129" idx="5"/>
          </p:cNvCxnSpPr>
          <p:nvPr/>
        </p:nvCxnSpPr>
        <p:spPr bwMode="auto">
          <a:xfrm>
            <a:off x="8245475" y="3770314"/>
            <a:ext cx="412750" cy="7143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C40BE06-9FDA-1441-8201-D1DF32CA9D7A}"/>
              </a:ext>
            </a:extLst>
          </p:cNvPr>
          <p:cNvCxnSpPr>
            <a:stCxn id="89127" idx="4"/>
            <a:endCxn id="89136" idx="7"/>
          </p:cNvCxnSpPr>
          <p:nvPr/>
        </p:nvCxnSpPr>
        <p:spPr bwMode="auto">
          <a:xfrm>
            <a:off x="8499476" y="2105026"/>
            <a:ext cx="639763" cy="23780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5A8E6C25-0C1C-A149-B54C-4184F2BFA819}"/>
              </a:ext>
            </a:extLst>
          </p:cNvPr>
          <p:cNvCxnSpPr/>
          <p:nvPr/>
        </p:nvCxnSpPr>
        <p:spPr bwMode="auto">
          <a:xfrm rot="10800000">
            <a:off x="4605338" y="1647825"/>
            <a:ext cx="5318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A6EC83AE-419E-0444-AA61-86A488C8AB43}"/>
              </a:ext>
            </a:extLst>
          </p:cNvPr>
          <p:cNvCxnSpPr/>
          <p:nvPr/>
        </p:nvCxnSpPr>
        <p:spPr bwMode="auto">
          <a:xfrm rot="10800000">
            <a:off x="6958014" y="1647825"/>
            <a:ext cx="5302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Arc 97">
            <a:extLst>
              <a:ext uri="{FF2B5EF4-FFF2-40B4-BE49-F238E27FC236}">
                <a16:creationId xmlns:a16="http://schemas.microsoft.com/office/drawing/2014/main" id="{72E05E71-27A4-D14D-8D36-15EEDA90FB1A}"/>
              </a:ext>
            </a:extLst>
          </p:cNvPr>
          <p:cNvSpPr/>
          <p:nvPr/>
        </p:nvSpPr>
        <p:spPr bwMode="auto">
          <a:xfrm>
            <a:off x="3713164" y="1038225"/>
            <a:ext cx="4460875" cy="457200"/>
          </a:xfrm>
          <a:prstGeom prst="arc">
            <a:avLst>
              <a:gd name="adj1" fmla="val 10681875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13F028E3-F6DC-AA4E-8E86-350CB03997AF}"/>
              </a:ext>
            </a:extLst>
          </p:cNvPr>
          <p:cNvCxnSpPr/>
          <p:nvPr/>
        </p:nvCxnSpPr>
        <p:spPr bwMode="auto">
          <a:xfrm rot="16200000" flipH="1">
            <a:off x="8881269" y="2056606"/>
            <a:ext cx="533400" cy="325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200EAFF4-ED00-7D43-961B-7A4B493FAD5F}"/>
              </a:ext>
            </a:extLst>
          </p:cNvPr>
          <p:cNvCxnSpPr>
            <a:endCxn id="79" idx="0"/>
          </p:cNvCxnSpPr>
          <p:nvPr/>
        </p:nvCxnSpPr>
        <p:spPr bwMode="auto">
          <a:xfrm rot="16200000" flipH="1">
            <a:off x="3687763" y="2135188"/>
            <a:ext cx="457200" cy="2444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C8C9907B-D7BD-8C45-94AC-A73EC39188B4}"/>
              </a:ext>
            </a:extLst>
          </p:cNvPr>
          <p:cNvCxnSpPr/>
          <p:nvPr/>
        </p:nvCxnSpPr>
        <p:spPr bwMode="auto">
          <a:xfrm rot="16200000" flipH="1">
            <a:off x="4255294" y="2897981"/>
            <a:ext cx="457200" cy="2428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27706733-3934-1F45-A43A-1161158E6760}"/>
              </a:ext>
            </a:extLst>
          </p:cNvPr>
          <p:cNvCxnSpPr/>
          <p:nvPr/>
        </p:nvCxnSpPr>
        <p:spPr bwMode="auto">
          <a:xfrm rot="10800000" flipV="1">
            <a:off x="4362450" y="1876426"/>
            <a:ext cx="3163888" cy="7731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6FA5C935-F9CD-814D-98E7-3135C5A70C24}"/>
              </a:ext>
            </a:extLst>
          </p:cNvPr>
          <p:cNvCxnSpPr/>
          <p:nvPr/>
        </p:nvCxnSpPr>
        <p:spPr bwMode="auto">
          <a:xfrm rot="16200000" flipH="1">
            <a:off x="6421438" y="2078038"/>
            <a:ext cx="504825" cy="40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9FEDAE6-9793-DA44-BAAB-091BD6AF2D93}"/>
              </a:ext>
            </a:extLst>
          </p:cNvPr>
          <p:cNvCxnSpPr/>
          <p:nvPr/>
        </p:nvCxnSpPr>
        <p:spPr bwMode="auto">
          <a:xfrm rot="5400000">
            <a:off x="5007769" y="2518569"/>
            <a:ext cx="1143000" cy="1635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761AB808-5D6D-1940-BB33-0035201C857E}"/>
              </a:ext>
            </a:extLst>
          </p:cNvPr>
          <p:cNvCxnSpPr/>
          <p:nvPr/>
        </p:nvCxnSpPr>
        <p:spPr bwMode="auto">
          <a:xfrm rot="16200000" flipH="1">
            <a:off x="6886576" y="2938463"/>
            <a:ext cx="304800" cy="1619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4F4CC8A0-0E02-484E-92C0-41E7039E5048}"/>
              </a:ext>
            </a:extLst>
          </p:cNvPr>
          <p:cNvCxnSpPr/>
          <p:nvPr/>
        </p:nvCxnSpPr>
        <p:spPr bwMode="auto">
          <a:xfrm rot="10800000" flipV="1">
            <a:off x="5741988" y="2790826"/>
            <a:ext cx="811212" cy="544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D826A380-06E7-6647-8833-C6212016F082}"/>
              </a:ext>
            </a:extLst>
          </p:cNvPr>
          <p:cNvCxnSpPr>
            <a:stCxn id="89125" idx="5"/>
          </p:cNvCxnSpPr>
          <p:nvPr/>
        </p:nvCxnSpPr>
        <p:spPr bwMode="auto">
          <a:xfrm rot="16200000" flipH="1">
            <a:off x="4758532" y="1535907"/>
            <a:ext cx="1470025" cy="22812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AA1CD4AA-E18B-FE49-934E-F00BD3DC1F5F}"/>
              </a:ext>
            </a:extLst>
          </p:cNvPr>
          <p:cNvCxnSpPr>
            <a:stCxn id="89" idx="2"/>
          </p:cNvCxnSpPr>
          <p:nvPr/>
        </p:nvCxnSpPr>
        <p:spPr bwMode="auto">
          <a:xfrm rot="16200000" flipH="1">
            <a:off x="8945563" y="3551238"/>
            <a:ext cx="1458913" cy="2428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275BEB77-20A9-E346-8ACA-4CE2FADEF665}"/>
              </a:ext>
            </a:extLst>
          </p:cNvPr>
          <p:cNvCxnSpPr/>
          <p:nvPr/>
        </p:nvCxnSpPr>
        <p:spPr bwMode="auto">
          <a:xfrm rot="5400000">
            <a:off x="7934326" y="3101976"/>
            <a:ext cx="1535113" cy="1217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E6EED6DA-0690-E04C-96BC-2A8303F82BCC}"/>
              </a:ext>
            </a:extLst>
          </p:cNvPr>
          <p:cNvCxnSpPr>
            <a:stCxn id="89" idx="1"/>
          </p:cNvCxnSpPr>
          <p:nvPr/>
        </p:nvCxnSpPr>
        <p:spPr bwMode="auto">
          <a:xfrm rot="10800000" flipV="1">
            <a:off x="7931151" y="2714626"/>
            <a:ext cx="1298575" cy="4683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6FC8E3FD-F38B-4448-A1D5-0B85AADD9C24}"/>
              </a:ext>
            </a:extLst>
          </p:cNvPr>
          <p:cNvCxnSpPr>
            <a:endCxn id="80" idx="3"/>
          </p:cNvCxnSpPr>
          <p:nvPr/>
        </p:nvCxnSpPr>
        <p:spPr bwMode="auto">
          <a:xfrm rot="10800000" flipV="1">
            <a:off x="7200901" y="2028825"/>
            <a:ext cx="830263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6589E0E5-9D0E-1446-996E-5638C9208AC5}"/>
              </a:ext>
            </a:extLst>
          </p:cNvPr>
          <p:cNvCxnSpPr/>
          <p:nvPr/>
        </p:nvCxnSpPr>
        <p:spPr bwMode="auto">
          <a:xfrm>
            <a:off x="6821489" y="1884363"/>
            <a:ext cx="2433637" cy="685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125" name="Oval 34">
            <a:extLst>
              <a:ext uri="{FF2B5EF4-FFF2-40B4-BE49-F238E27FC236}">
                <a16:creationId xmlns:a16="http://schemas.microsoft.com/office/drawing/2014/main" id="{0DE25B56-66B4-9646-90B5-8D3C75619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064" y="1266826"/>
            <a:ext cx="1984375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chemeClr val="bg1"/>
                </a:solidFill>
              </a:rPr>
              <a:t>Tier 1 ISP</a:t>
            </a:r>
            <a:endParaRPr lang="en-US" altLang="en-US"/>
          </a:p>
        </p:txBody>
      </p:sp>
      <p:sp>
        <p:nvSpPr>
          <p:cNvPr id="89126" name="Oval 34">
            <a:extLst>
              <a:ext uri="{FF2B5EF4-FFF2-40B4-BE49-F238E27FC236}">
                <a16:creationId xmlns:a16="http://schemas.microsoft.com/office/drawing/2014/main" id="{AA1CB589-1846-1C42-960C-8A56FE4F2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1739" y="1266826"/>
            <a:ext cx="1982787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chemeClr val="bg1"/>
                </a:solidFill>
              </a:rPr>
              <a:t>Tier 1 ISP</a:t>
            </a:r>
            <a:endParaRPr lang="en-US" altLang="en-US"/>
          </a:p>
        </p:txBody>
      </p:sp>
      <p:sp>
        <p:nvSpPr>
          <p:cNvPr id="89127" name="Oval 34">
            <a:extLst>
              <a:ext uri="{FF2B5EF4-FFF2-40B4-BE49-F238E27FC236}">
                <a16:creationId xmlns:a16="http://schemas.microsoft.com/office/drawing/2014/main" id="{4A4C9BDC-0BDA-5342-A151-648E2E393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5375" y="1266825"/>
            <a:ext cx="2108200" cy="838200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chemeClr val="bg1"/>
                </a:solidFill>
              </a:rPr>
              <a:t>Google</a:t>
            </a:r>
            <a:endParaRPr lang="en-US" altLang="en-US"/>
          </a:p>
        </p:txBody>
      </p:sp>
      <p:sp>
        <p:nvSpPr>
          <p:cNvPr id="89128" name="Oval 33">
            <a:extLst>
              <a:ext uri="{FF2B5EF4-FFF2-40B4-BE49-F238E27FC236}">
                <a16:creationId xmlns:a16="http://schemas.microsoft.com/office/drawing/2014/main" id="{BB74A8E7-B28C-A048-8B85-7743B2FEE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095626"/>
            <a:ext cx="1982788" cy="7905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808080"/>
                </a:solidFill>
              </a:rPr>
              <a:t>Regional ISP</a:t>
            </a:r>
          </a:p>
        </p:txBody>
      </p:sp>
      <p:sp>
        <p:nvSpPr>
          <p:cNvPr id="89129" name="Oval 33">
            <a:extLst>
              <a:ext uri="{FF2B5EF4-FFF2-40B4-BE49-F238E27FC236}">
                <a16:creationId xmlns:a16="http://schemas.microsoft.com/office/drawing/2014/main" id="{000E1F50-DEAA-7E4E-A15F-402495D6B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095626"/>
            <a:ext cx="1982788" cy="7905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808080"/>
                </a:solidFill>
              </a:rPr>
              <a:t>Regional ISP</a:t>
            </a:r>
          </a:p>
        </p:txBody>
      </p:sp>
      <p:sp>
        <p:nvSpPr>
          <p:cNvPr id="89130" name="Oval 76">
            <a:extLst>
              <a:ext uri="{FF2B5EF4-FFF2-40B4-BE49-F238E27FC236}">
                <a16:creationId xmlns:a16="http://schemas.microsoft.com/office/drawing/2014/main" id="{CA96BFA4-08E4-DA43-818D-D5DC236A3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238" y="4391026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1" name="Oval 76">
            <a:extLst>
              <a:ext uri="{FF2B5EF4-FFF2-40B4-BE49-F238E27FC236}">
                <a16:creationId xmlns:a16="http://schemas.microsoft.com/office/drawing/2014/main" id="{6DF86D84-8CBD-B44F-BFFD-4BC20BB33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8100" y="4391026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2" name="Oval 76">
            <a:extLst>
              <a:ext uri="{FF2B5EF4-FFF2-40B4-BE49-F238E27FC236}">
                <a16:creationId xmlns:a16="http://schemas.microsoft.com/office/drawing/2014/main" id="{C9B1E01D-345D-2641-A64B-3232F06C0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5375" y="4391026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3" name="Oval 76">
            <a:extLst>
              <a:ext uri="{FF2B5EF4-FFF2-40B4-BE49-F238E27FC236}">
                <a16:creationId xmlns:a16="http://schemas.microsoft.com/office/drawing/2014/main" id="{923EBACC-0F58-6F4B-B3D0-9780BB3CE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0650" y="4391026"/>
            <a:ext cx="846138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4" name="Oval 76">
            <a:extLst>
              <a:ext uri="{FF2B5EF4-FFF2-40B4-BE49-F238E27FC236}">
                <a16:creationId xmlns:a16="http://schemas.microsoft.com/office/drawing/2014/main" id="{6704036A-CE8C-FD4E-9397-D8F1E8727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7514" y="4391026"/>
            <a:ext cx="846137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5" name="Oval 76">
            <a:extLst>
              <a:ext uri="{FF2B5EF4-FFF2-40B4-BE49-F238E27FC236}">
                <a16:creationId xmlns:a16="http://schemas.microsoft.com/office/drawing/2014/main" id="{D5525F41-37C2-9E44-819A-C6032202A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75" y="4391026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6" name="Oval 76">
            <a:extLst>
              <a:ext uri="{FF2B5EF4-FFF2-40B4-BE49-F238E27FC236}">
                <a16:creationId xmlns:a16="http://schemas.microsoft.com/office/drawing/2014/main" id="{EFFD3C61-B71D-8045-AE14-51B4ECF41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8513" y="4391026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7" name="Oval 76">
            <a:extLst>
              <a:ext uri="{FF2B5EF4-FFF2-40B4-BE49-F238E27FC236}">
                <a16:creationId xmlns:a16="http://schemas.microsoft.com/office/drawing/2014/main" id="{8B7A10F0-1D3E-CC48-95C8-409B4D0A7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1650" y="4391026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354121-5D14-2140-9D87-FD965CD743DD}"/>
              </a:ext>
            </a:extLst>
          </p:cNvPr>
          <p:cNvSpPr txBox="1"/>
          <p:nvPr/>
        </p:nvSpPr>
        <p:spPr>
          <a:xfrm>
            <a:off x="10120313" y="1224260"/>
            <a:ext cx="1957395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No longer good</a:t>
            </a:r>
          </a:p>
          <a:p>
            <a:r>
              <a:rPr lang="en-US" dirty="0"/>
              <a:t>representation of </a:t>
            </a:r>
          </a:p>
          <a:p>
            <a:r>
              <a:rPr lang="en-US" dirty="0"/>
              <a:t>revenue structure </a:t>
            </a:r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9A2ACAF4-F702-9348-B6CB-9A07472D25B7}"/>
              </a:ext>
            </a:extLst>
          </p:cNvPr>
          <p:cNvSpPr/>
          <p:nvPr/>
        </p:nvSpPr>
        <p:spPr>
          <a:xfrm>
            <a:off x="711203" y="1495424"/>
            <a:ext cx="733422" cy="396755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traditional money flow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D1A627-7AA1-394B-9A12-EE381B84E8CC}"/>
              </a:ext>
            </a:extLst>
          </p:cNvPr>
          <p:cNvSpPr txBox="1"/>
          <p:nvPr/>
        </p:nvSpPr>
        <p:spPr>
          <a:xfrm>
            <a:off x="10248839" y="3026041"/>
            <a:ext cx="1943161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large eyeball</a:t>
            </a:r>
          </a:p>
          <a:p>
            <a:r>
              <a:rPr lang="en-US" dirty="0"/>
              <a:t>ISPs may charge</a:t>
            </a:r>
          </a:p>
          <a:p>
            <a:r>
              <a:rPr lang="en-US" dirty="0"/>
              <a:t>long-haul and CDN</a:t>
            </a:r>
          </a:p>
          <a:p>
            <a:r>
              <a:rPr lang="en-US" dirty="0"/>
              <a:t>for access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BCA8D-19CE-C047-BAB5-7FB970D9A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9DC4-6629-0D48-A3D6-45750DC7645B}" type="datetime1">
              <a:rPr lang="en-US" smtClean="0"/>
              <a:t>6/26/18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46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BC359-92B6-464F-A5EF-120E3E461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Networks are going private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4F09E6-29E1-2548-8C5A-0CD66C4F5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83" y="1417585"/>
            <a:ext cx="9364717" cy="47537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EF194-B2BB-3742-98D6-57B14BBE7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13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21FE59-18D8-F246-B073-20448F086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8F1E-9D24-C140-A8C3-DF49B8E997A3}" type="datetime1">
              <a:rPr lang="en-US" smtClean="0"/>
              <a:t>6/26/18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39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 prices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8DB3-7906-FE49-941C-A177E89EF2E4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2118512" y="1397000"/>
          <a:ext cx="7877284" cy="4601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81201" y="6444258"/>
            <a:ext cx="5674759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drpeering.net</a:t>
            </a:r>
            <a:r>
              <a:rPr lang="en-US" sz="1200" dirty="0"/>
              <a:t>/white-papers/Internet-Transit-Pricing-Historical-And-</a:t>
            </a:r>
            <a:r>
              <a:rPr lang="en-US" sz="1200" dirty="0" err="1"/>
              <a:t>Projected.php</a:t>
            </a:r>
            <a:endParaRPr lang="en-US" sz="12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5FBAE86-4166-AF4E-919C-4B78EFDCE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A9EAE-A6CA-2643-80DB-4649B4150717}" type="datetime1">
              <a:rPr lang="en-US" smtClean="0"/>
              <a:t>6/26/18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00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33FA8-8F56-EE4E-AA0F-93F6ACCC0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“We don’t want to be bit pipes”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0D17F2-9BB6-714F-AE24-4D22CA5E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E00A36-9BB0-874F-91CF-DBDF4B393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90133"/>
            <a:ext cx="10230892" cy="920239"/>
          </a:xfrm>
          <a:prstGeom prst="rect">
            <a:avLst/>
          </a:prstGeom>
        </p:spPr>
      </p:pic>
      <p:sp>
        <p:nvSpPr>
          <p:cNvPr id="5" name="Folded Corner 4">
            <a:extLst>
              <a:ext uri="{FF2B5EF4-FFF2-40B4-BE49-F238E27FC236}">
                <a16:creationId xmlns:a16="http://schemas.microsoft.com/office/drawing/2014/main" id="{47D260A2-5436-4F41-B0A5-034352C60996}"/>
              </a:ext>
            </a:extLst>
          </p:cNvPr>
          <p:cNvSpPr/>
          <p:nvPr/>
        </p:nvSpPr>
        <p:spPr>
          <a:xfrm>
            <a:off x="8957733" y="1973024"/>
            <a:ext cx="2963334" cy="914400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France Telecom</a:t>
            </a:r>
          </a:p>
          <a:p>
            <a:pPr algn="ctr"/>
            <a:r>
              <a:rPr lang="en-US" dirty="0"/>
              <a:t>Minitel era (~2000)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2650E3-13AE-8C43-92E7-6D9D68C01DCC}"/>
              </a:ext>
            </a:extLst>
          </p:cNvPr>
          <p:cNvSpPr txBox="1"/>
          <p:nvPr/>
        </p:nvSpPr>
        <p:spPr>
          <a:xfrm>
            <a:off x="1083733" y="5943600"/>
            <a:ext cx="10026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Which prevents them from being </a:t>
            </a:r>
            <a:r>
              <a:rPr lang="en-US" sz="2400" b="1" i="1" dirty="0"/>
              <a:t>good</a:t>
            </a:r>
            <a:r>
              <a:rPr lang="en-US" sz="2400" b="1" dirty="0"/>
              <a:t> bit pipes</a:t>
            </a:r>
          </a:p>
          <a:p>
            <a:r>
              <a:rPr lang="en-US" sz="2400" b="1" dirty="0">
                <a:sym typeface="Wingdings" pitchFamily="2" charset="2"/>
              </a:rPr>
              <a:t> unusual, but inherent, conflict of interest between provider </a:t>
            </a:r>
            <a:r>
              <a:rPr lang="en-US" sz="2400" b="1">
                <a:sym typeface="Wingdings" pitchFamily="2" charset="2"/>
              </a:rPr>
              <a:t>and customer</a:t>
            </a:r>
            <a:r>
              <a:rPr lang="en-US" sz="2400" b="1"/>
              <a:t> 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10D8B8-00BF-874E-AE7C-84497CC64BFA}"/>
              </a:ext>
            </a:extLst>
          </p:cNvPr>
          <p:cNvSpPr txBox="1"/>
          <p:nvPr/>
        </p:nvSpPr>
        <p:spPr>
          <a:xfrm>
            <a:off x="521048" y="2584863"/>
            <a:ext cx="6893875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sym typeface="Wingdings" pitchFamily="2" charset="2"/>
              </a:rPr>
              <a:t> Avoid commoditization (competition on price only)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39649D-F8F2-4547-9826-9A3F279EB060}"/>
              </a:ext>
            </a:extLst>
          </p:cNvPr>
          <p:cNvSpPr txBox="1"/>
          <p:nvPr/>
        </p:nvSpPr>
        <p:spPr>
          <a:xfrm>
            <a:off x="521048" y="3432844"/>
            <a:ext cx="11670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Two mechanisms: provide better services vs. withhold services (”APIs”) or price-differentiate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7F82E5-D24E-5240-B3B5-C4E503AC4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733" y="4245486"/>
            <a:ext cx="8102600" cy="711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8CB427-1553-9C42-9E27-943A57ED30DC}"/>
              </a:ext>
            </a:extLst>
          </p:cNvPr>
          <p:cNvSpPr txBox="1"/>
          <p:nvPr/>
        </p:nvSpPr>
        <p:spPr>
          <a:xfrm>
            <a:off x="7721600" y="457143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2008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50603C4-7195-C74B-872B-C1B2DBA3C6C8}"/>
              </a:ext>
            </a:extLst>
          </p:cNvPr>
          <p:cNvSpPr/>
          <p:nvPr/>
        </p:nvSpPr>
        <p:spPr>
          <a:xfrm>
            <a:off x="1083733" y="5060676"/>
            <a:ext cx="1422400" cy="7789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WAP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336A92E-CF7B-E047-A45D-58E735FBAF92}"/>
              </a:ext>
            </a:extLst>
          </p:cNvPr>
          <p:cNvSpPr/>
          <p:nvPr/>
        </p:nvSpPr>
        <p:spPr>
          <a:xfrm>
            <a:off x="2675466" y="5060676"/>
            <a:ext cx="1422400" cy="7789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35C361A-5672-5746-85BE-37A07F87A4E5}"/>
              </a:ext>
            </a:extLst>
          </p:cNvPr>
          <p:cNvSpPr/>
          <p:nvPr/>
        </p:nvSpPr>
        <p:spPr>
          <a:xfrm>
            <a:off x="4267199" y="5060676"/>
            <a:ext cx="1422400" cy="7789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Linear</a:t>
            </a:r>
          </a:p>
          <a:p>
            <a:pPr algn="ctr"/>
            <a:r>
              <a:rPr lang="en-US" dirty="0"/>
              <a:t>video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8134BDD-1D22-644F-88A5-9707ABD34C08}"/>
              </a:ext>
            </a:extLst>
          </p:cNvPr>
          <p:cNvSpPr/>
          <p:nvPr/>
        </p:nvSpPr>
        <p:spPr>
          <a:xfrm>
            <a:off x="5858932" y="5060676"/>
            <a:ext cx="1422400" cy="7789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Cloud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B5D1402-C6E2-D847-8141-DAA4BDFC17F3}"/>
              </a:ext>
            </a:extLst>
          </p:cNvPr>
          <p:cNvSpPr/>
          <p:nvPr/>
        </p:nvSpPr>
        <p:spPr>
          <a:xfrm>
            <a:off x="7450665" y="5060676"/>
            <a:ext cx="1422400" cy="7789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Content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C29DF32F-0C25-2D48-9E13-FD9F16AB5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981A-E331-DB40-9666-023C4C72DFB1}" type="datetime1">
              <a:rPr lang="en-US" smtClean="0"/>
              <a:t>6/26/18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82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value of bits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3954517" cy="4351338"/>
          </a:xfrm>
        </p:spPr>
        <p:txBody>
          <a:bodyPr/>
          <a:lstStyle/>
          <a:p>
            <a:r>
              <a:rPr lang="en-US" dirty="0"/>
              <a:t>Technologist: A bit is a bit is a bit</a:t>
            </a:r>
          </a:p>
          <a:p>
            <a:r>
              <a:rPr lang="en-US" dirty="0"/>
              <a:t>Economist: Some bits are more valuable than other bits</a:t>
            </a:r>
          </a:p>
          <a:p>
            <a:pPr lvl="1"/>
            <a:r>
              <a:rPr lang="en-US" dirty="0"/>
              <a:t>e.g., $/bit(email) &gt;&gt; $/bit(video)</a:t>
            </a:r>
          </a:p>
          <a:p>
            <a:pPr lvl="1"/>
            <a:r>
              <a:rPr lang="en-US" dirty="0"/>
              <a:t>no-QoS bits dominate in volume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B49D-3EAC-FA48-8317-73E198CCAC39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231816"/>
              </p:ext>
            </p:extLst>
          </p:nvPr>
        </p:nvGraphicFramePr>
        <p:xfrm>
          <a:off x="4997668" y="1825625"/>
          <a:ext cx="6952593" cy="345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0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7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3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0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05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6869">
                <a:tc>
                  <a:txBody>
                    <a:bodyPr/>
                    <a:lstStyle/>
                    <a:p>
                      <a:r>
                        <a:rPr lang="en-US" sz="2000" dirty="0"/>
                        <a:t>Application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Volume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Cost per unit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Cost / MB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Cost / TB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141">
                <a:tc>
                  <a:txBody>
                    <a:bodyPr/>
                    <a:lstStyle/>
                    <a:p>
                      <a:r>
                        <a:rPr lang="en-US" sz="2000" dirty="0"/>
                        <a:t>Cable video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660 GB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$0.06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$60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869">
                <a:tc>
                  <a:txBody>
                    <a:bodyPr/>
                    <a:lstStyle/>
                    <a:p>
                      <a:r>
                        <a:rPr lang="en-US" sz="2000" dirty="0"/>
                        <a:t>Voice (13 kb/s GSM)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97.5 </a:t>
                      </a:r>
                      <a:r>
                        <a:rPr lang="en-US" sz="2000" dirty="0" err="1"/>
                        <a:t>kB</a:t>
                      </a:r>
                      <a:r>
                        <a:rPr lang="en-US" sz="2000" dirty="0"/>
                        <a:t>/minute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$1.02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$1M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141">
                <a:tc>
                  <a:txBody>
                    <a:bodyPr/>
                    <a:lstStyle/>
                    <a:p>
                      <a:r>
                        <a:rPr lang="en-US" sz="2000" dirty="0"/>
                        <a:t>Mobile</a:t>
                      </a:r>
                      <a:r>
                        <a:rPr lang="en-US" sz="2000" baseline="0" dirty="0"/>
                        <a:t> data</a:t>
                      </a:r>
                      <a:endParaRPr lang="en-US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dirty="0"/>
                        <a:t>GB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$0.008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$8,000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6869">
                <a:tc>
                  <a:txBody>
                    <a:bodyPr/>
                    <a:lstStyle/>
                    <a:p>
                      <a:r>
                        <a:rPr lang="en-US" sz="2000" dirty="0"/>
                        <a:t>MMS (pictures)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&lt; 300 KB, avg. 50 </a:t>
                      </a:r>
                      <a:r>
                        <a:rPr lang="en-US" sz="2000" dirty="0" err="1"/>
                        <a:t>kB</a:t>
                      </a:r>
                      <a:endParaRPr lang="en-US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25c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$5.00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$5M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141">
                <a:tc>
                  <a:txBody>
                    <a:bodyPr/>
                    <a:lstStyle/>
                    <a:p>
                      <a:r>
                        <a:rPr lang="en-US" sz="2000" dirty="0"/>
                        <a:t>SMS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160 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$625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$625M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F4A1FD7-0E35-4C4E-8FB2-6B900260C558}"/>
              </a:ext>
            </a:extLst>
          </p:cNvPr>
          <p:cNvSpPr txBox="1"/>
          <p:nvPr/>
        </p:nvSpPr>
        <p:spPr>
          <a:xfrm>
            <a:off x="5181600" y="5757333"/>
            <a:ext cx="4410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Wingdings" pitchFamily="2" charset="2"/>
              </a:rPr>
              <a:t> Economic interests not aligned</a:t>
            </a:r>
            <a:endParaRPr lang="en-US" sz="24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C91DF8-621E-7349-AB6D-BC2DA95F8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1BC3-D08E-3E40-827C-8029CA599819}" type="datetime1">
              <a:rPr lang="en-US" smtClean="0"/>
              <a:t>6/26/18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84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</a:t>
            </a:r>
            <a:r>
              <a:rPr lang="en-US"/>
              <a:t>: not Gb/s or b/s/Hz, but $/</a:t>
            </a:r>
            <a:r>
              <a:rPr lang="en-US" dirty="0"/>
              <a:t>GB and $/year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Consumer market: </a:t>
            </a:r>
            <a:r>
              <a:rPr lang="en-US" dirty="0">
                <a:solidFill>
                  <a:srgbClr val="FF0000"/>
                </a:solidFill>
              </a:rPr>
              <a:t>$/GB delivered</a:t>
            </a:r>
          </a:p>
          <a:p>
            <a:pPr lvl="1"/>
            <a:r>
              <a:rPr lang="en-US" dirty="0"/>
              <a:t>little willingness to pay for speed above 10 Mb/s for now</a:t>
            </a:r>
          </a:p>
          <a:p>
            <a:pPr lvl="1"/>
            <a:r>
              <a:rPr lang="en-US" dirty="0"/>
              <a:t>unless $/GB </a:t>
            </a:r>
            <a:r>
              <a:rPr lang="en-US" dirty="0">
                <a:sym typeface="Wingdings"/>
              </a:rPr>
              <a:t> 0, 1 Gb/s just threatens wallet</a:t>
            </a:r>
            <a:endParaRPr lang="en-US" dirty="0"/>
          </a:p>
          <a:p>
            <a:r>
              <a:rPr lang="en-US" dirty="0"/>
              <a:t>NB-</a:t>
            </a:r>
            <a:r>
              <a:rPr lang="en-US" dirty="0" err="1"/>
              <a:t>IoT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$/device + $/year cost</a:t>
            </a:r>
          </a:p>
          <a:p>
            <a:pPr lvl="1"/>
            <a:r>
              <a:rPr lang="en-US" dirty="0"/>
              <a:t>compete with $0 incremental cost BT/</a:t>
            </a:r>
            <a:r>
              <a:rPr lang="en-US" dirty="0" err="1"/>
              <a:t>Zigbee</a:t>
            </a:r>
            <a:r>
              <a:rPr lang="en-US" dirty="0"/>
              <a:t>/</a:t>
            </a:r>
            <a:r>
              <a:rPr lang="en-US" dirty="0" err="1"/>
              <a:t>WiFi</a:t>
            </a:r>
            <a:r>
              <a:rPr lang="en-US" dirty="0"/>
              <a:t> or LPWAN</a:t>
            </a:r>
          </a:p>
          <a:p>
            <a:pPr lvl="1"/>
            <a:r>
              <a:rPr lang="en-US" dirty="0"/>
              <a:t>include amortized</a:t>
            </a:r>
          </a:p>
          <a:p>
            <a:pPr lvl="1"/>
            <a:r>
              <a:rPr lang="en-US" dirty="0"/>
              <a:t>typically, &lt;&lt; $1/month</a:t>
            </a:r>
          </a:p>
          <a:p>
            <a:pPr lvl="1"/>
            <a:r>
              <a:rPr lang="en-US" dirty="0"/>
              <a:t>predictable coverage &amp; international reach</a:t>
            </a:r>
          </a:p>
          <a:p>
            <a:pPr lvl="1"/>
            <a:r>
              <a:rPr lang="en-US" dirty="0"/>
              <a:t>alternative for one-way: ATSC 3.0 (50+ miles reach, no incremental cost)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5FBD92-C226-E74A-80F8-BD2CA5C3C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336C2-0736-C54E-A38D-266D9D3D16DE}" type="datetime1">
              <a:rPr lang="en-US" smtClean="0"/>
              <a:t>6/26/18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65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economics, (over)simplified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6" name="Chart 5"/>
          <p:cNvGraphicFramePr/>
          <p:nvPr>
            <p:extLst/>
          </p:nvPr>
        </p:nvGraphicFramePr>
        <p:xfrm>
          <a:off x="2529309" y="1390797"/>
          <a:ext cx="7543800" cy="515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828800"/>
            <a:ext cx="2213254" cy="16123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75642" y="2219497"/>
            <a:ext cx="1248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70%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0276" y="4504624"/>
            <a:ext cx="1614714" cy="15289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7934" y="5131855"/>
            <a:ext cx="1886857" cy="14151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81462" y="4807426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30%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58459" y="4715092"/>
            <a:ext cx="3726469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traditional: 12-15 staff/10k customers</a:t>
            </a:r>
          </a:p>
          <a:p>
            <a:r>
              <a:rPr lang="en-US" dirty="0"/>
              <a:t>Iliad, FR: 3-4 staff/10k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25B78773-BFFC-7145-B0FE-186345E66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B2F07-A241-2149-AE29-FFEC0303E187}" type="datetime1">
              <a:rPr lang="en-US" smtClean="0"/>
              <a:t>6/26/18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30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Rural wireline ILECs lack resources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961" y="1916900"/>
            <a:ext cx="6573097" cy="41748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74794" y="2318197"/>
            <a:ext cx="3217932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Wireline share of voice revenue:</a:t>
            </a:r>
          </a:p>
          <a:p>
            <a:r>
              <a:rPr lang="en-US" dirty="0"/>
              <a:t>2005: 79%</a:t>
            </a:r>
          </a:p>
          <a:p>
            <a:r>
              <a:rPr lang="en-US" dirty="0"/>
              <a:t>2015: 15%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B22C16-EA5B-B045-8A17-885A384A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C385E-6E02-684C-A1C5-8135335ACC71}" type="datetime1">
              <a:rPr lang="en-US" smtClean="0"/>
              <a:t>6/26/18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96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B5808-465E-6E45-B819-0551C0737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6EA3A-1FCB-D44B-9A06-31F48DAD2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Networking (as practiced) has not changed dramatically in past 20 years</a:t>
            </a:r>
          </a:p>
          <a:p>
            <a:r>
              <a:rPr lang="en-US" dirty="0"/>
              <a:t>Network engineering optimizes the less-important things</a:t>
            </a:r>
          </a:p>
          <a:p>
            <a:r>
              <a:rPr lang="en-US" dirty="0"/>
              <a:t>Network economics make change hard</a:t>
            </a:r>
          </a:p>
          <a:p>
            <a:r>
              <a:rPr lang="en-US" dirty="0"/>
              <a:t>Almost all the money is local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F5A51-FC82-C94D-8524-0376D96D4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9F2FE-03EE-9148-89A7-13C7C5BE0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C335-B172-2343-A1E5-78CA352EB8FA}" type="datetime1">
              <a:rPr lang="en-US" smtClean="0"/>
              <a:t>6/26/18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39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BE944-1C79-9440-BB81-94BA2864A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 &amp; NFV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06B69F-AF99-DC4A-90B3-9211BFE90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3AB7D7-7593-8944-A14A-85EF912C6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409700"/>
            <a:ext cx="6667500" cy="1498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798FC8-AFB4-9741-B493-063FA91D6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309" y="2908300"/>
            <a:ext cx="5611283" cy="34514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193B5D-418F-B743-A748-3FAB3C0ED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36912"/>
            <a:ext cx="6362700" cy="330200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E184F8-D159-1840-BFDB-FDD9C78DF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DC09-7340-EA47-8484-755CCA5E63C9}" type="datetime1">
              <a:rPr lang="en-US" smtClean="0"/>
              <a:t>6/26/18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9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FEEB3-9C16-DA49-914D-2FF892EE5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5CCE3-95FC-FC44-ABE8-EDC3AF20CD4A}" type="datetime1">
              <a:rPr lang="en-US" smtClean="0"/>
              <a:t>6/26/18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48C3A-577B-C848-B37C-7289FBC5F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66AF73-37FB-AD48-82CE-FBAB0DA84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719" y="279399"/>
            <a:ext cx="8166100" cy="5562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9D885D-A688-8542-81AE-CB32329F4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4666"/>
            <a:ext cx="5512688" cy="23537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4E9CC1-25B6-9E48-AFC0-CDD98A36354A}"/>
              </a:ext>
            </a:extLst>
          </p:cNvPr>
          <p:cNvSpPr txBox="1"/>
          <p:nvPr/>
        </p:nvSpPr>
        <p:spPr>
          <a:xfrm>
            <a:off x="440267" y="3877733"/>
            <a:ext cx="1927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AT&amp;T GNOC</a:t>
            </a:r>
          </a:p>
        </p:txBody>
      </p:sp>
    </p:spTree>
    <p:extLst>
      <p:ext uri="{BB962C8B-B14F-4D97-AF65-F5344CB8AC3E}">
        <p14:creationId xmlns:p14="http://schemas.microsoft.com/office/powerpoint/2010/main" val="3652192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AE2EB-6E4D-A444-BC98-D45124BBC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 interconnection is cheap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2FFE32-2B59-A648-9C7C-CBACBD4CC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275" y="1340068"/>
            <a:ext cx="4946271" cy="536027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AE6BC-15B3-B040-918C-38443511F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22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AE1FB-2C22-314E-8BD5-EA1A1743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028A6-CCBD-0A49-9BFD-E6CD885EC623}" type="datetime1">
              <a:rPr lang="en-US" smtClean="0"/>
              <a:t>6/26/18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44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0B4-169E-7C4A-AC1F-975155E71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layer minimalism wins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462FD-BB5B-BF4C-AE55-84EB5FE04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Almost all attempts to add functionality to the network layer have been unsuccessful or multi-decade</a:t>
            </a:r>
          </a:p>
          <a:p>
            <a:r>
              <a:rPr lang="en-US" dirty="0"/>
              <a:t>IPv6 [19XX]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NAT, CGN (despite address exhaustion)</a:t>
            </a:r>
          </a:p>
          <a:p>
            <a:r>
              <a:rPr lang="en-US" dirty="0"/>
              <a:t>IP multicast </a:t>
            </a:r>
            <a:r>
              <a:rPr lang="en-US" dirty="0">
                <a:sym typeface="Wingdings" pitchFamily="2" charset="2"/>
              </a:rPr>
              <a:t> CDN</a:t>
            </a:r>
            <a:endParaRPr lang="en-US" dirty="0"/>
          </a:p>
          <a:p>
            <a:r>
              <a:rPr lang="en-US" dirty="0"/>
              <a:t>IP QoS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66092-CD09-2242-BA8F-4EB7123C8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23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19DB5B-1F2C-FD46-9255-C45B4D45C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05CFB-4AE6-7242-92DD-12E41C122D31}" type="datetime1">
              <a:rPr lang="en-US" smtClean="0"/>
              <a:t>6/26/18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60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2D187-EA19-244D-B7F0-B3A33CEAE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IPv6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344352-F59B-3D41-81AF-94C6BF709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4-</a:t>
            </a:r>
            <a:fld id="{61268971-3F02-C348-A567-E96C8C8F6ECB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1190C2-D361-824F-91E7-9C7CB23ED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594" y="1246187"/>
            <a:ext cx="6458472" cy="5110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5FE0BA-E8D1-494D-B077-5C629EF6B2FF}"/>
              </a:ext>
            </a:extLst>
          </p:cNvPr>
          <p:cNvSpPr txBox="1"/>
          <p:nvPr/>
        </p:nvSpPr>
        <p:spPr>
          <a:xfrm>
            <a:off x="838200" y="1690688"/>
            <a:ext cx="266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RFC 2460: December 1998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332554-D29A-C642-A28A-ED31BB03D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9E9AC-6111-5D43-9499-4A3E408E1E93}" type="datetime1">
              <a:rPr lang="en-US" smtClean="0"/>
              <a:t>6/26/18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11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Accidental broadband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Pentagon 4"/>
          <p:cNvSpPr/>
          <p:nvPr/>
        </p:nvSpPr>
        <p:spPr>
          <a:xfrm>
            <a:off x="2440362" y="2911366"/>
            <a:ext cx="5465380" cy="17867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68588" y="2438400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DSL patents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62516" y="1948362"/>
            <a:ext cx="1762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94.2% of US</a:t>
            </a:r>
          </a:p>
          <a:p>
            <a:r>
              <a:rPr lang="en-US" dirty="0"/>
              <a:t>households have</a:t>
            </a:r>
          </a:p>
          <a:p>
            <a:r>
              <a:rPr lang="en-US" dirty="0"/>
              <a:t>phone service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05501" y="2161402"/>
            <a:ext cx="914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G.992.2</a:t>
            </a:r>
          </a:p>
          <a:p>
            <a:r>
              <a:rPr lang="en-US" dirty="0"/>
              <a:t>ADSL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68588" y="3193676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1988-1991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29827" y="319367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36145" y="315525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1999</a:t>
            </a:r>
          </a:p>
        </p:txBody>
      </p:sp>
      <p:sp>
        <p:nvSpPr>
          <p:cNvPr id="12" name="Pentagon 11"/>
          <p:cNvSpPr/>
          <p:nvPr/>
        </p:nvSpPr>
        <p:spPr>
          <a:xfrm>
            <a:off x="3975973" y="4776171"/>
            <a:ext cx="5465380" cy="178676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217476" y="499326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38224" y="3833632"/>
            <a:ext cx="1762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62.1 million US</a:t>
            </a:r>
          </a:p>
          <a:p>
            <a:pPr algn="ctr"/>
            <a:r>
              <a:rPr lang="en-US" dirty="0"/>
              <a:t>households have</a:t>
            </a:r>
          </a:p>
          <a:p>
            <a:pPr algn="ctr"/>
            <a:r>
              <a:rPr lang="en-US" dirty="0"/>
              <a:t>cable TV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79371" y="499326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89551" y="3953895"/>
            <a:ext cx="1432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“peak CATV”:</a:t>
            </a:r>
          </a:p>
          <a:p>
            <a:pPr algn="ctr"/>
            <a:r>
              <a:rPr lang="en-US" dirty="0"/>
              <a:t>82% of HH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72051" y="499326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1997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41369" y="4187232"/>
            <a:ext cx="1217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DOCSIS 1.0</a:t>
            </a:r>
          </a:p>
          <a:p>
            <a:r>
              <a:rPr lang="en-US" dirty="0"/>
              <a:t>(40M/1M)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14982" y="497405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832852" y="4004561"/>
            <a:ext cx="1217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DOCSIS 3.1</a:t>
            </a:r>
          </a:p>
          <a:p>
            <a:r>
              <a:rPr lang="en-US" dirty="0"/>
              <a:t>(10G/1G)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A1A6108-5045-9D45-A917-8D4B40253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9A2E-8A00-544E-81F5-02624FBC83A6}" type="datetime1">
              <a:rPr lang="en-US" smtClean="0"/>
              <a:t>6/26/18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58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Broadband network cost - FTTP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CC80-8907-0743-8D56-F55887CD0273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111716"/>
              </p:ext>
            </p:extLst>
          </p:nvPr>
        </p:nvGraphicFramePr>
        <p:xfrm>
          <a:off x="1032933" y="1653123"/>
          <a:ext cx="10481734" cy="3850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5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2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6565">
                <a:tc>
                  <a:txBody>
                    <a:bodyPr/>
                    <a:lstStyle/>
                    <a:p>
                      <a:r>
                        <a:rPr lang="en-US" sz="2400" dirty="0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Details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Outside plant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0646">
                <a:tc>
                  <a:txBody>
                    <a:bodyPr/>
                    <a:lstStyle/>
                    <a:p>
                      <a:r>
                        <a:rPr lang="en-US" sz="2400" dirty="0"/>
                        <a:t>FTTP</a:t>
                      </a:r>
                      <a:r>
                        <a:rPr lang="en-US" sz="2400" baseline="0" dirty="0"/>
                        <a:t> in existing right-of-way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All underground, not including drops or electronics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$1,200…$1,300 per passing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2352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40% aerial, 60% underground, </a:t>
                      </a:r>
                    </a:p>
                    <a:p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including drops or electronics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$1,000…$1,100</a:t>
                      </a:r>
                      <a:r>
                        <a:rPr lang="en-US" sz="2400" baseline="0" dirty="0"/>
                        <a:t> per passing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0646">
                <a:tc>
                  <a:txBody>
                    <a:bodyPr/>
                    <a:lstStyle/>
                    <a:p>
                      <a:r>
                        <a:rPr lang="en-US" sz="2400" dirty="0"/>
                        <a:t>FTTP drops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Range of distances and complexity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$300…$700 per connected home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57646" y="5912208"/>
            <a:ext cx="4610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/>
              <a:t>Crown </a:t>
            </a:r>
            <a:r>
              <a:rPr lang="en-US" sz="1200" dirty="0" err="1"/>
              <a:t>Fibre</a:t>
            </a:r>
            <a:r>
              <a:rPr lang="en-US" sz="1200" dirty="0"/>
              <a:t> Holdings (Govt. of New Zealand); provided by CTC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0EAE7-D617-7844-BD4B-F4163C630F7E}" type="datetime1">
              <a:rPr lang="en-US" smtClean="0"/>
              <a:t>6/26/18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02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B66C1-C1E6-FB49-8BCD-DE4FC5A5C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Investment calculation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2E98B-963F-7248-B55A-F94622EFA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$50/month per subscriber </a:t>
            </a:r>
            <a:r>
              <a:rPr lang="en-US" dirty="0">
                <a:sym typeface="Wingdings" pitchFamily="2" charset="2"/>
              </a:rPr>
              <a:t> 15% for investment</a:t>
            </a:r>
          </a:p>
          <a:p>
            <a:pPr lvl="1"/>
            <a:r>
              <a:rPr lang="en-US" dirty="0">
                <a:sym typeface="Wingdings" pitchFamily="2" charset="2"/>
              </a:rPr>
              <a:t>assume 10% for end user investment</a:t>
            </a:r>
          </a:p>
          <a:p>
            <a:r>
              <a:rPr lang="en-US" dirty="0">
                <a:sym typeface="Wingdings" pitchFamily="2" charset="2"/>
              </a:rPr>
              <a:t>$5 per month  $60/year  16.6 years payback</a:t>
            </a:r>
          </a:p>
          <a:p>
            <a:r>
              <a:rPr lang="en-US" dirty="0">
                <a:sym typeface="Wingdings" pitchFamily="2" charset="2"/>
              </a:rPr>
              <a:t>Expected lifetime of fiber: 20 years</a:t>
            </a:r>
          </a:p>
          <a:p>
            <a:r>
              <a:rPr lang="en-US" dirty="0">
                <a:sym typeface="Wingdings" pitchFamily="2" charset="2"/>
              </a:rPr>
              <a:t>Carriers want ROIC of 10-12%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4BCE8-530A-A641-B95E-8AA140A30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2894-F3C6-7E44-87C4-28D0EE8FBA8C}" type="datetime1">
              <a:rPr lang="en-US" smtClean="0"/>
              <a:t>6/26/18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BB9CE8-FC20-BD4C-A332-B8EC2BA20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91E606-EC9D-E446-B8BA-974DD11F9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106" y="4690533"/>
            <a:ext cx="5551894" cy="10371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748645-C79E-5045-9EDD-23962C281D14}"/>
              </a:ext>
            </a:extLst>
          </p:cNvPr>
          <p:cNvSpPr txBox="1"/>
          <p:nvPr/>
        </p:nvSpPr>
        <p:spPr>
          <a:xfrm>
            <a:off x="9540669" y="4463270"/>
            <a:ext cx="883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Verizon</a:t>
            </a:r>
          </a:p>
        </p:txBody>
      </p:sp>
    </p:spTree>
    <p:extLst>
      <p:ext uri="{BB962C8B-B14F-4D97-AF65-F5344CB8AC3E}">
        <p14:creationId xmlns:p14="http://schemas.microsoft.com/office/powerpoint/2010/main" val="1100680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Trade-offs across the world?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new deployment, predicted return on investment</a:t>
            </a:r>
          </a:p>
          <a:p>
            <a:pPr lvl="1"/>
            <a:r>
              <a:rPr lang="en-US" dirty="0"/>
              <a:t>with unbundling: what is the wholesale price going to be?</a:t>
            </a:r>
          </a:p>
          <a:p>
            <a:pPr lvl="1"/>
            <a:r>
              <a:rPr lang="en-US" dirty="0"/>
              <a:t>no magic algorithm --- margin squeeze</a:t>
            </a:r>
          </a:p>
          <a:p>
            <a:r>
              <a:rPr lang="en-US" dirty="0"/>
              <a:t>Allow infrastructure owner to provide services?</a:t>
            </a:r>
          </a:p>
          <a:p>
            <a:r>
              <a:rPr lang="en-US" dirty="0"/>
              <a:t>Impact on consumer surplus</a:t>
            </a:r>
          </a:p>
          <a:p>
            <a:r>
              <a:rPr lang="en-US" dirty="0"/>
              <a:t>US: pole attachment problems</a:t>
            </a:r>
          </a:p>
          <a:p>
            <a:pPr lvl="1"/>
            <a:r>
              <a:rPr lang="en-US" dirty="0"/>
              <a:t>if incumbents are pole owners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A8C5898-5B83-9A4F-859A-6C0AD5DCF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ADD8-02AD-8C4B-A2E0-09D771EB7F37}" type="datetime1">
              <a:rPr lang="en-US" smtClean="0"/>
              <a:t>6/26/18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90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DECC0-4760-FA40-B1F4-5467AD357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57B34-4C96-6E4A-AD46-5944F17CB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Except for large cable companies, challenging economics for ISPs</a:t>
            </a:r>
          </a:p>
          <a:p>
            <a:r>
              <a:rPr lang="en-US" dirty="0"/>
              <a:t>Especially for legacy landline telecoms</a:t>
            </a:r>
          </a:p>
          <a:p>
            <a:r>
              <a:rPr lang="en-US" dirty="0"/>
              <a:t>Introducing competitive fiber speeds is difficult everywhere</a:t>
            </a:r>
          </a:p>
          <a:p>
            <a:r>
              <a:rPr lang="en-US" dirty="0"/>
              <a:t>Emphasis on automation (+ staff cuts) and simplified service structure</a:t>
            </a:r>
          </a:p>
          <a:p>
            <a:pPr lvl="1"/>
            <a:r>
              <a:rPr lang="en-US" dirty="0"/>
              <a:t>not new services, protocols, speeds</a:t>
            </a:r>
          </a:p>
          <a:p>
            <a:r>
              <a:rPr lang="en-US" dirty="0"/>
              <a:t>Research directions:</a:t>
            </a:r>
          </a:p>
          <a:p>
            <a:pPr lvl="1"/>
            <a:r>
              <a:rPr lang="en-US" dirty="0"/>
              <a:t>fully autonomous, self-configuring networks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DEA40-5B82-7740-8536-86C312272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2894-F3C6-7E44-87C4-28D0EE8FBA8C}" type="datetime1">
              <a:rPr lang="en-US" smtClean="0"/>
              <a:t>6/26/18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185341-6196-D24C-8490-8586A075A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23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0CC734-3819-D642-BD48-B432DF69A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70884" y="1028328"/>
            <a:ext cx="6231578" cy="46736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CB81E0-07B2-A345-AF99-033303E9B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345" y="795646"/>
            <a:ext cx="7371655" cy="46491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E2A3F8-FA25-944B-9F41-88093BCEC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3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FE7E06-599D-F646-B4CF-734C3669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6F2A-6284-2149-BB21-96859777F6A5}" type="datetime1">
              <a:rPr lang="en-US" smtClean="0"/>
              <a:t>6/26/18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87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30E0A6-E7F1-7243-8528-06A4D03FE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0"/>
            <a:ext cx="12065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7F8EA6-9C97-074F-AB85-8AC8252CA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4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E64DD-3257-1B4B-8A95-B1F413AED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80446-25A2-6640-BF41-A52D54B4344F}" type="datetime1">
              <a:rPr lang="en-US" smtClean="0"/>
              <a:t>6/26/18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20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IETF25 (1992) looks familiar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467213"/>
            <a:ext cx="5600700" cy="4254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862" y="1364151"/>
            <a:ext cx="4410529" cy="3975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562" y="5339988"/>
            <a:ext cx="4991100" cy="11684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467B86-7565-CE4A-AC25-D33FF0BBF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5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1DC126-93A0-E948-BD19-07439BF29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6C43-D44C-6949-8720-9BD6CD4979C0}" type="datetime1">
              <a:rPr lang="en-US" smtClean="0"/>
              <a:t>6/26/18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31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0CA6B-100D-A140-B852-6A0A539AE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so little change in the Internet?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F27AD0-BC46-8345-A369-4B509800F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02B1DBA-D575-094A-8965-648CA72CA2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901307"/>
              </p:ext>
            </p:extLst>
          </p:nvPr>
        </p:nvGraphicFramePr>
        <p:xfrm>
          <a:off x="952500" y="1524159"/>
          <a:ext cx="10287000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3738798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31863519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95499898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576161158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752660701"/>
                    </a:ext>
                  </a:extLst>
                </a:gridCol>
              </a:tblGrid>
              <a:tr h="490837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Browser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Data 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Access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Internet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077261"/>
                  </a:ext>
                </a:extLst>
              </a:tr>
              <a:tr h="490837">
                <a:tc>
                  <a:txBody>
                    <a:bodyPr/>
                    <a:lstStyle/>
                    <a:p>
                      <a:r>
                        <a:rPr lang="en-US" sz="2400" dirty="0"/>
                        <a:t>Major changes in last decade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WebRTC, HTML5, WebSocket, CSS3,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SDN, heterogeneous computing, rack-scale, accelerators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5G, DOCSIS 3.x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QUIC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370187"/>
                  </a:ext>
                </a:extLst>
              </a:tr>
              <a:tr h="490837">
                <a:tc>
                  <a:txBody>
                    <a:bodyPr/>
                    <a:lstStyle/>
                    <a:p>
                      <a:r>
                        <a:rPr lang="en-US" sz="2400" dirty="0"/>
                        <a:t>Major players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 (or 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Major wireless</a:t>
                      </a:r>
                    </a:p>
                    <a:p>
                      <a:r>
                        <a:rPr lang="en-US" sz="2400" dirty="0"/>
                        <a:t>Comcast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Hundreds to thousands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2573244"/>
                  </a:ext>
                </a:extLst>
              </a:tr>
              <a:tr h="508300">
                <a:tc>
                  <a:txBody>
                    <a:bodyPr/>
                    <a:lstStyle/>
                    <a:p>
                      <a:r>
                        <a:rPr lang="en-US" sz="2400" dirty="0"/>
                        <a:t>Backward compatible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Easy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Local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Separate frequencies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Minimum feature 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474361"/>
                  </a:ext>
                </a:extLst>
              </a:tr>
              <a:tr h="490837">
                <a:tc>
                  <a:txBody>
                    <a:bodyPr/>
                    <a:lstStyle/>
                    <a:p>
                      <a:r>
                        <a:rPr lang="en-US" sz="2400" dirty="0"/>
                        <a:t>Incentive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Competition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Spectral 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Limited (</a:t>
                      </a:r>
                      <a:r>
                        <a:rPr lang="en-US" sz="2400" dirty="0" err="1"/>
                        <a:t>OpEx</a:t>
                      </a:r>
                      <a:r>
                        <a:rPr lang="en-US" sz="2400" dirty="0"/>
                        <a:t>?)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032313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7F7BCA-444D-1E43-994F-A25DE60FB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E44-F3DA-D643-B9DE-F6E5AD23402E}" type="datetime1">
              <a:rPr lang="en-US" smtClean="0"/>
              <a:t>6/26/18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39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335AB-EB06-5B4F-A63C-3A855D4BE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</a:t>
            </a:r>
            <a:r>
              <a:rPr lang="en-US" dirty="0" err="1"/>
              <a:t>Dagstuhl</a:t>
            </a:r>
            <a:r>
              <a:rPr lang="en-US" dirty="0"/>
              <a:t> slide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7BCB50-3C63-FE4E-86AA-1A350416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EBF92F-D672-094A-908D-932441AA0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93666"/>
            <a:ext cx="10058400" cy="3494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3326EC-B592-A541-9829-2AAD08D9B07F}"/>
              </a:ext>
            </a:extLst>
          </p:cNvPr>
          <p:cNvSpPr txBox="1"/>
          <p:nvPr/>
        </p:nvSpPr>
        <p:spPr>
          <a:xfrm>
            <a:off x="838200" y="5302815"/>
            <a:ext cx="10512558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With exception of QUIC and maybe YANG, no major new protocols in last 10 years. 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355F7660-F4E6-D94D-AA91-8AE4988F99A7}"/>
              </a:ext>
            </a:extLst>
          </p:cNvPr>
          <p:cNvSpPr/>
          <p:nvPr/>
        </p:nvSpPr>
        <p:spPr>
          <a:xfrm>
            <a:off x="8822266" y="2282558"/>
            <a:ext cx="2528491" cy="1886090"/>
          </a:xfrm>
          <a:prstGeom prst="wedgeEllipseCallout">
            <a:avLst>
              <a:gd name="adj1" fmla="val -55658"/>
              <a:gd name="adj2" fmla="val -479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Implementations</a:t>
            </a:r>
          </a:p>
          <a:p>
            <a:pPr algn="ctr"/>
            <a:r>
              <a:rPr lang="en-US" dirty="0"/>
              <a:t>Not protocols or algorithms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35789-1985-2A41-89A7-282F63B1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0490-2DF8-D540-83E1-D72063BBE880}" type="datetime1">
              <a:rPr lang="en-US" smtClean="0"/>
              <a:t>6/26/18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07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Networks never die, they just drop nodes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398" y="4295326"/>
            <a:ext cx="6337300" cy="121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393" y="1659854"/>
            <a:ext cx="3061728" cy="22962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00959" y="3571741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1982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627" y="4464400"/>
            <a:ext cx="1164771" cy="7417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90354" y="6052457"/>
            <a:ext cx="6170728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>
                <a:sym typeface="Wingdings"/>
              </a:rPr>
              <a:t> </a:t>
            </a:r>
            <a:r>
              <a:rPr lang="en-US"/>
              <a:t>We’ll </a:t>
            </a:r>
            <a:r>
              <a:rPr lang="en-US" dirty="0"/>
              <a:t>still have phone numbers and IPv4 addresses in 2047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4739" y="1744933"/>
            <a:ext cx="4392930" cy="9673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9BA127-14E8-F840-A646-EEECC28C4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8</a:t>
            </a:fld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C4C310-E5EE-DC49-8095-F1794500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E3252-5E73-884D-835A-A404C197705D}" type="datetime1">
              <a:rPr lang="en-US" smtClean="0"/>
              <a:t>6/26/18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1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1EDE81-4F8C-0F45-8834-EACAAEFC9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core protocols have acquired technical debts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B8755C-2FB8-D74A-A17F-4C8B44C3D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873" y="1690688"/>
            <a:ext cx="9412318" cy="4596249"/>
          </a:xfrm>
          <a:prstGeom prst="rect">
            <a:avLst/>
          </a:prstGeom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89C3FF50-53AB-0E4F-A38D-9646B8DBC79D}"/>
              </a:ext>
            </a:extLst>
          </p:cNvPr>
          <p:cNvSpPr/>
          <p:nvPr/>
        </p:nvSpPr>
        <p:spPr>
          <a:xfrm>
            <a:off x="9475075" y="2317531"/>
            <a:ext cx="2443655" cy="1718441"/>
          </a:xfrm>
          <a:prstGeom prst="wedgeEllipseCallout">
            <a:avLst>
              <a:gd name="adj1" fmla="val -100463"/>
              <a:gd name="adj2" fmla="val 496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DNS:</a:t>
            </a:r>
          </a:p>
          <a:p>
            <a:pPr algn="ctr"/>
            <a:r>
              <a:rPr lang="en-US" dirty="0"/>
              <a:t>~143 active RFCs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3428F1-979A-FA40-AC35-49F37CB55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9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9C85BE-D5A3-5742-9783-CF8FA3D44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8AA93-7795-8440-BF16-885FB34F1271}" type="datetime1">
              <a:rPr lang="en-US" smtClean="0"/>
              <a:t>6/26/18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97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</TotalTime>
  <Words>1378</Words>
  <Application>Microsoft Macintosh PowerPoint</Application>
  <PresentationFormat>Widescreen</PresentationFormat>
  <Paragraphs>339</Paragraphs>
  <Slides>29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ＭＳ Ｐゴシック</vt:lpstr>
      <vt:lpstr>Arial</vt:lpstr>
      <vt:lpstr>Calibri</vt:lpstr>
      <vt:lpstr>Calibri Light</vt:lpstr>
      <vt:lpstr>Mangal</vt:lpstr>
      <vt:lpstr>Tahoma</vt:lpstr>
      <vt:lpstr>Times New Roman</vt:lpstr>
      <vt:lpstr>Wingdings</vt:lpstr>
      <vt:lpstr>Office Theme</vt:lpstr>
      <vt:lpstr>The economics of consumer networks</vt:lpstr>
      <vt:lpstr>Overview</vt:lpstr>
      <vt:lpstr>PowerPoint Presentation</vt:lpstr>
      <vt:lpstr>PowerPoint Presentation</vt:lpstr>
      <vt:lpstr>IETF25 (1992) looks familiar</vt:lpstr>
      <vt:lpstr>Why so little change in the Internet?</vt:lpstr>
      <vt:lpstr>Random Dagstuhl slide</vt:lpstr>
      <vt:lpstr>Networks never die, they just drop nodes</vt:lpstr>
      <vt:lpstr>Simple core protocols have acquired technical debts</vt:lpstr>
      <vt:lpstr>The three tribes – but only two are growing</vt:lpstr>
      <vt:lpstr>The (US) industry is complicated</vt:lpstr>
      <vt:lpstr>Internet structure: network of networks</vt:lpstr>
      <vt:lpstr>Networks are going private</vt:lpstr>
      <vt:lpstr>Transit prices</vt:lpstr>
      <vt:lpstr>“We don’t want to be bit pipes”</vt:lpstr>
      <vt:lpstr>The value of bits</vt:lpstr>
      <vt:lpstr>Metrics: not Gb/s or b/s/Hz, but $/GB and $/year</vt:lpstr>
      <vt:lpstr>Network economics, (over)simplified</vt:lpstr>
      <vt:lpstr>Rural wireline ILECs lack resources </vt:lpstr>
      <vt:lpstr>Automation &amp; NFV</vt:lpstr>
      <vt:lpstr>PowerPoint Presentation</vt:lpstr>
      <vt:lpstr>DC interconnection is cheap</vt:lpstr>
      <vt:lpstr>Network layer minimalism wins</vt:lpstr>
      <vt:lpstr>Google IPv6</vt:lpstr>
      <vt:lpstr>Accidental broadband</vt:lpstr>
      <vt:lpstr>Broadband network cost - FTTP</vt:lpstr>
      <vt:lpstr>Investment calculation</vt:lpstr>
      <vt:lpstr>Trade-offs across the world?</vt:lpstr>
      <vt:lpstr>Conclusion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Henning Schulzrinne</dc:creator>
  <cp:lastModifiedBy>Henning Schulzrinne</cp:lastModifiedBy>
  <cp:revision>22</cp:revision>
  <dcterms:created xsi:type="dcterms:W3CDTF">2018-06-23T18:11:24Z</dcterms:created>
  <dcterms:modified xsi:type="dcterms:W3CDTF">2018-06-26T07:06:26Z</dcterms:modified>
</cp:coreProperties>
</file>