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256" r:id="rId2"/>
    <p:sldId id="448" r:id="rId3"/>
    <p:sldId id="355" r:id="rId4"/>
    <p:sldId id="308" r:id="rId5"/>
    <p:sldId id="290" r:id="rId6"/>
    <p:sldId id="443" r:id="rId7"/>
    <p:sldId id="459" r:id="rId8"/>
    <p:sldId id="383" r:id="rId9"/>
    <p:sldId id="419" r:id="rId10"/>
    <p:sldId id="380" r:id="rId11"/>
    <p:sldId id="381" r:id="rId12"/>
    <p:sldId id="407" r:id="rId13"/>
    <p:sldId id="382" r:id="rId14"/>
    <p:sldId id="384" r:id="rId15"/>
    <p:sldId id="386" r:id="rId16"/>
    <p:sldId id="436" r:id="rId17"/>
    <p:sldId id="350" r:id="rId18"/>
    <p:sldId id="457" r:id="rId19"/>
    <p:sldId id="257" r:id="rId20"/>
    <p:sldId id="352" r:id="rId21"/>
    <p:sldId id="354" r:id="rId22"/>
    <p:sldId id="444" r:id="rId23"/>
    <p:sldId id="337" r:id="rId24"/>
    <p:sldId id="357" r:id="rId25"/>
    <p:sldId id="437" r:id="rId26"/>
    <p:sldId id="440" r:id="rId27"/>
    <p:sldId id="442" r:id="rId28"/>
    <p:sldId id="283" r:id="rId29"/>
    <p:sldId id="455" r:id="rId30"/>
    <p:sldId id="454" r:id="rId31"/>
    <p:sldId id="328" r:id="rId32"/>
    <p:sldId id="447" r:id="rId33"/>
    <p:sldId id="438" r:id="rId34"/>
    <p:sldId id="441" r:id="rId35"/>
    <p:sldId id="453" r:id="rId36"/>
    <p:sldId id="445" r:id="rId37"/>
    <p:sldId id="446" r:id="rId38"/>
    <p:sldId id="439" r:id="rId39"/>
    <p:sldId id="259" r:id="rId40"/>
    <p:sldId id="458" r:id="rId41"/>
    <p:sldId id="449" r:id="rId42"/>
    <p:sldId id="415" r:id="rId43"/>
    <p:sldId id="287" r:id="rId44"/>
    <p:sldId id="422" r:id="rId45"/>
    <p:sldId id="416" r:id="rId46"/>
    <p:sldId id="412" r:id="rId47"/>
    <p:sldId id="413" r:id="rId48"/>
    <p:sldId id="372" r:id="rId49"/>
    <p:sldId id="452" r:id="rId50"/>
    <p:sldId id="387" r:id="rId51"/>
    <p:sldId id="403" r:id="rId52"/>
    <p:sldId id="404" r:id="rId53"/>
    <p:sldId id="456" r:id="rId54"/>
    <p:sldId id="374" r:id="rId55"/>
    <p:sldId id="375" r:id="rId56"/>
    <p:sldId id="376" r:id="rId57"/>
    <p:sldId id="377" r:id="rId58"/>
    <p:sldId id="379" r:id="rId59"/>
    <p:sldId id="378" r:id="rId60"/>
    <p:sldId id="450" r:id="rId61"/>
    <p:sldId id="451"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37"/>
    <p:restoredTop sz="94599"/>
  </p:normalViewPr>
  <p:slideViewPr>
    <p:cSldViewPr snapToGrid="0" snapToObjects="1">
      <p:cViewPr varScale="1">
        <p:scale>
          <a:sx n="88" d="100"/>
          <a:sy n="88" d="100"/>
        </p:scale>
        <p:origin x="4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A81A29-8D10-A24B-BCD6-2698AB9050E2}"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2BB1A36C-4A9C-8C4E-8052-11AC6A96A455}">
      <dgm:prSet phldrT="[Text]"/>
      <dgm:spPr/>
      <dgm:t>
        <a:bodyPr/>
        <a:lstStyle/>
        <a:p>
          <a:r>
            <a:rPr lang="en-US" dirty="0" err="1"/>
            <a:t>IoT</a:t>
          </a:r>
          <a:endParaRPr lang="en-US" dirty="0"/>
        </a:p>
      </dgm:t>
    </dgm:pt>
    <dgm:pt modelId="{A96E2CCB-B477-9540-9178-DF935F42B3AB}" type="parTrans" cxnId="{3D504F66-44B0-4B44-A262-2E5CF1D2DB78}">
      <dgm:prSet/>
      <dgm:spPr/>
      <dgm:t>
        <a:bodyPr/>
        <a:lstStyle/>
        <a:p>
          <a:endParaRPr lang="en-US"/>
        </a:p>
      </dgm:t>
    </dgm:pt>
    <dgm:pt modelId="{991ECED5-2127-7C4C-B44D-C13B18E1904E}" type="sibTrans" cxnId="{3D504F66-44B0-4B44-A262-2E5CF1D2DB78}">
      <dgm:prSet/>
      <dgm:spPr/>
      <dgm:t>
        <a:bodyPr/>
        <a:lstStyle/>
        <a:p>
          <a:endParaRPr lang="en-US"/>
        </a:p>
      </dgm:t>
    </dgm:pt>
    <dgm:pt modelId="{B347F398-813B-0F47-BE5D-BB8EEDB67B9D}">
      <dgm:prSet phldrT="[Text]"/>
      <dgm:spPr/>
      <dgm:t>
        <a:bodyPr/>
        <a:lstStyle/>
        <a:p>
          <a:r>
            <a:rPr lang="en-US" dirty="0"/>
            <a:t>Cheap SOCs</a:t>
          </a:r>
        </a:p>
      </dgm:t>
    </dgm:pt>
    <dgm:pt modelId="{163EFBD3-02DF-414D-B1D1-B0D1C66D0B79}" type="parTrans" cxnId="{A47A8698-3B2A-5A49-A011-6466FCA22C89}">
      <dgm:prSet/>
      <dgm:spPr/>
      <dgm:t>
        <a:bodyPr/>
        <a:lstStyle/>
        <a:p>
          <a:endParaRPr lang="en-US"/>
        </a:p>
      </dgm:t>
    </dgm:pt>
    <dgm:pt modelId="{6A350C3F-EC0F-E54C-8E10-3AA181CC035F}" type="sibTrans" cxnId="{A47A8698-3B2A-5A49-A011-6466FCA22C89}">
      <dgm:prSet/>
      <dgm:spPr/>
      <dgm:t>
        <a:bodyPr/>
        <a:lstStyle/>
        <a:p>
          <a:endParaRPr lang="en-US"/>
        </a:p>
      </dgm:t>
    </dgm:pt>
    <dgm:pt modelId="{98304F84-1A22-CF41-A6A4-E7A043B42E3A}">
      <dgm:prSet phldrT="[Text]"/>
      <dgm:spPr/>
      <dgm:t>
        <a:bodyPr/>
        <a:lstStyle/>
        <a:p>
          <a:r>
            <a:rPr lang="en-US" dirty="0"/>
            <a:t>Mature Internet protocols</a:t>
          </a:r>
        </a:p>
      </dgm:t>
    </dgm:pt>
    <dgm:pt modelId="{DFAAED3A-4454-B145-8273-50A60EF6BA7B}" type="parTrans" cxnId="{84D5AFA4-2A0D-FA42-85ED-CC3B1BBCD667}">
      <dgm:prSet/>
      <dgm:spPr/>
      <dgm:t>
        <a:bodyPr/>
        <a:lstStyle/>
        <a:p>
          <a:endParaRPr lang="en-US"/>
        </a:p>
      </dgm:t>
    </dgm:pt>
    <dgm:pt modelId="{35779B1E-E9A5-114C-8941-AC8A030C3A1F}" type="sibTrans" cxnId="{84D5AFA4-2A0D-FA42-85ED-CC3B1BBCD667}">
      <dgm:prSet/>
      <dgm:spPr/>
      <dgm:t>
        <a:bodyPr/>
        <a:lstStyle/>
        <a:p>
          <a:endParaRPr lang="en-US"/>
        </a:p>
      </dgm:t>
    </dgm:pt>
    <dgm:pt modelId="{6F1A37D1-DC82-2A4D-BFC7-E1D424701291}">
      <dgm:prSet phldrT="[Text]"/>
      <dgm:spPr/>
      <dgm:t>
        <a:bodyPr/>
        <a:lstStyle/>
        <a:p>
          <a:r>
            <a:rPr lang="en-US" dirty="0"/>
            <a:t>Cellular connectivity</a:t>
          </a:r>
        </a:p>
      </dgm:t>
    </dgm:pt>
    <dgm:pt modelId="{C6A8591B-1DF2-4E4B-B430-4C4086AAC6EB}" type="parTrans" cxnId="{1E1DA048-F3B8-DF44-86B5-D599A177FE51}">
      <dgm:prSet/>
      <dgm:spPr/>
      <dgm:t>
        <a:bodyPr/>
        <a:lstStyle/>
        <a:p>
          <a:endParaRPr lang="en-US"/>
        </a:p>
      </dgm:t>
    </dgm:pt>
    <dgm:pt modelId="{AE1511E4-665E-9E4D-B25C-87DBFD69FF33}" type="sibTrans" cxnId="{1E1DA048-F3B8-DF44-86B5-D599A177FE51}">
      <dgm:prSet/>
      <dgm:spPr/>
      <dgm:t>
        <a:bodyPr/>
        <a:lstStyle/>
        <a:p>
          <a:endParaRPr lang="en-US"/>
        </a:p>
      </dgm:t>
    </dgm:pt>
    <dgm:pt modelId="{F3DE257B-E2F3-734E-BBDE-4512966C9C79}">
      <dgm:prSet phldrT="[Text]"/>
      <dgm:spPr/>
      <dgm:t>
        <a:bodyPr/>
        <a:lstStyle/>
        <a:p>
          <a:r>
            <a:rPr lang="en-US" dirty="0"/>
            <a:t>Unlicensed</a:t>
          </a:r>
        </a:p>
      </dgm:t>
    </dgm:pt>
    <dgm:pt modelId="{292A0292-54DF-0548-B2BC-724B2766E186}" type="parTrans" cxnId="{8CE6AA84-C8DC-8247-A0BF-EF68D5764483}">
      <dgm:prSet/>
      <dgm:spPr/>
      <dgm:t>
        <a:bodyPr/>
        <a:lstStyle/>
        <a:p>
          <a:endParaRPr lang="en-US"/>
        </a:p>
      </dgm:t>
    </dgm:pt>
    <dgm:pt modelId="{C60C024E-EEF8-D041-BC8B-A40E1E812175}" type="sibTrans" cxnId="{8CE6AA84-C8DC-8247-A0BF-EF68D5764483}">
      <dgm:prSet/>
      <dgm:spPr/>
      <dgm:t>
        <a:bodyPr/>
        <a:lstStyle/>
        <a:p>
          <a:endParaRPr lang="en-US"/>
        </a:p>
      </dgm:t>
    </dgm:pt>
    <dgm:pt modelId="{7C41EF6C-E58B-6D47-9C57-B73D5E18B28F}">
      <dgm:prSet phldrT="[Text]"/>
      <dgm:spPr/>
      <dgm:t>
        <a:bodyPr/>
        <a:lstStyle/>
        <a:p>
          <a:r>
            <a:rPr lang="en-US" dirty="0"/>
            <a:t>Analytics</a:t>
          </a:r>
        </a:p>
        <a:p>
          <a:r>
            <a:rPr lang="en-US" dirty="0"/>
            <a:t>(“big data”)</a:t>
          </a:r>
        </a:p>
      </dgm:t>
    </dgm:pt>
    <dgm:pt modelId="{37062F47-C32B-F04B-BF2C-04D5BD0D9B76}" type="parTrans" cxnId="{1E4A0823-7FB4-594E-9A73-9C9E85F14263}">
      <dgm:prSet/>
      <dgm:spPr/>
      <dgm:t>
        <a:bodyPr/>
        <a:lstStyle/>
        <a:p>
          <a:endParaRPr lang="en-US"/>
        </a:p>
      </dgm:t>
    </dgm:pt>
    <dgm:pt modelId="{5609AD87-02AC-2544-8EFE-43AB1D8C05A4}" type="sibTrans" cxnId="{1E4A0823-7FB4-594E-9A73-9C9E85F14263}">
      <dgm:prSet/>
      <dgm:spPr/>
      <dgm:t>
        <a:bodyPr/>
        <a:lstStyle/>
        <a:p>
          <a:endParaRPr lang="en-US"/>
        </a:p>
      </dgm:t>
    </dgm:pt>
    <dgm:pt modelId="{D4A2F65A-B0F1-4549-B5C2-DD89809EB337}">
      <dgm:prSet phldrT="[Text]"/>
      <dgm:spPr/>
      <dgm:t>
        <a:bodyPr/>
        <a:lstStyle/>
        <a:p>
          <a:r>
            <a:rPr lang="en-US" dirty="0"/>
            <a:t>Applications</a:t>
          </a:r>
        </a:p>
      </dgm:t>
    </dgm:pt>
    <dgm:pt modelId="{43E666AB-5C25-AE47-BE85-C263C22114B0}" type="parTrans" cxnId="{F8E002F0-6090-8243-AB27-90D46B9D8ACA}">
      <dgm:prSet/>
      <dgm:spPr/>
      <dgm:t>
        <a:bodyPr/>
        <a:lstStyle/>
        <a:p>
          <a:endParaRPr lang="en-US"/>
        </a:p>
      </dgm:t>
    </dgm:pt>
    <dgm:pt modelId="{74106536-17A4-7646-9C18-55AA6EDAC118}" type="sibTrans" cxnId="{F8E002F0-6090-8243-AB27-90D46B9D8ACA}">
      <dgm:prSet/>
      <dgm:spPr/>
      <dgm:t>
        <a:bodyPr/>
        <a:lstStyle/>
        <a:p>
          <a:endParaRPr lang="en-US"/>
        </a:p>
      </dgm:t>
    </dgm:pt>
    <dgm:pt modelId="{24C7F08F-354A-6F4D-9852-C37231885FA7}">
      <dgm:prSet phldrT="[Text]"/>
      <dgm:spPr/>
      <dgm:t>
        <a:bodyPr/>
        <a:lstStyle/>
        <a:p>
          <a:r>
            <a:rPr lang="en-US" dirty="0"/>
            <a:t>Cloud-hosted applications &amp; data</a:t>
          </a:r>
        </a:p>
      </dgm:t>
    </dgm:pt>
    <dgm:pt modelId="{86E9A78D-7BB7-7445-A808-29EBADAD88C7}" type="parTrans" cxnId="{707C5714-FA81-A647-9E20-8D11AA687ED2}">
      <dgm:prSet/>
      <dgm:spPr/>
      <dgm:t>
        <a:bodyPr/>
        <a:lstStyle/>
        <a:p>
          <a:endParaRPr lang="en-US"/>
        </a:p>
      </dgm:t>
    </dgm:pt>
    <dgm:pt modelId="{0D793E5F-1EE3-0041-BF5E-5A323CC398FC}" type="sibTrans" cxnId="{707C5714-FA81-A647-9E20-8D11AA687ED2}">
      <dgm:prSet/>
      <dgm:spPr/>
      <dgm:t>
        <a:bodyPr/>
        <a:lstStyle/>
        <a:p>
          <a:endParaRPr lang="en-US"/>
        </a:p>
      </dgm:t>
    </dgm:pt>
    <dgm:pt modelId="{2708D707-053E-7D48-B53C-DBA19B4B5612}" type="pres">
      <dgm:prSet presAssocID="{D3A81A29-8D10-A24B-BCD6-2698AB9050E2}" presName="cycle" presStyleCnt="0">
        <dgm:presLayoutVars>
          <dgm:chMax val="1"/>
          <dgm:dir/>
          <dgm:animLvl val="ctr"/>
          <dgm:resizeHandles val="exact"/>
        </dgm:presLayoutVars>
      </dgm:prSet>
      <dgm:spPr/>
    </dgm:pt>
    <dgm:pt modelId="{B48DE92A-8FB7-1245-A92E-38AA39E3F846}" type="pres">
      <dgm:prSet presAssocID="{2BB1A36C-4A9C-8C4E-8052-11AC6A96A455}" presName="centerShape" presStyleLbl="node0" presStyleIdx="0" presStyleCnt="1"/>
      <dgm:spPr/>
    </dgm:pt>
    <dgm:pt modelId="{8B4F0938-A10D-DB47-96D5-5421669749AB}" type="pres">
      <dgm:prSet presAssocID="{163EFBD3-02DF-414D-B1D1-B0D1C66D0B79}" presName="parTrans" presStyleLbl="bgSibTrans2D1" presStyleIdx="0" presStyleCnt="7"/>
      <dgm:spPr/>
    </dgm:pt>
    <dgm:pt modelId="{FE3053E1-F619-A14F-86EF-427350E61983}" type="pres">
      <dgm:prSet presAssocID="{B347F398-813B-0F47-BE5D-BB8EEDB67B9D}" presName="node" presStyleLbl="node1" presStyleIdx="0" presStyleCnt="7">
        <dgm:presLayoutVars>
          <dgm:bulletEnabled val="1"/>
        </dgm:presLayoutVars>
      </dgm:prSet>
      <dgm:spPr/>
    </dgm:pt>
    <dgm:pt modelId="{48E7AFB5-FCB0-7748-AFB5-12A54FCCFC1D}" type="pres">
      <dgm:prSet presAssocID="{DFAAED3A-4454-B145-8273-50A60EF6BA7B}" presName="parTrans" presStyleLbl="bgSibTrans2D1" presStyleIdx="1" presStyleCnt="7"/>
      <dgm:spPr/>
    </dgm:pt>
    <dgm:pt modelId="{258048CB-92DE-EA4A-84EE-DC6EC1F9C1E6}" type="pres">
      <dgm:prSet presAssocID="{98304F84-1A22-CF41-A6A4-E7A043B42E3A}" presName="node" presStyleLbl="node1" presStyleIdx="1" presStyleCnt="7">
        <dgm:presLayoutVars>
          <dgm:bulletEnabled val="1"/>
        </dgm:presLayoutVars>
      </dgm:prSet>
      <dgm:spPr/>
    </dgm:pt>
    <dgm:pt modelId="{14C503A0-CB3C-5B41-8D32-3BFEAA7426E3}" type="pres">
      <dgm:prSet presAssocID="{C6A8591B-1DF2-4E4B-B430-4C4086AAC6EB}" presName="parTrans" presStyleLbl="bgSibTrans2D1" presStyleIdx="2" presStyleCnt="7"/>
      <dgm:spPr/>
    </dgm:pt>
    <dgm:pt modelId="{84F70892-2E7D-6643-8CD5-8D9BC21B323E}" type="pres">
      <dgm:prSet presAssocID="{6F1A37D1-DC82-2A4D-BFC7-E1D424701291}" presName="node" presStyleLbl="node1" presStyleIdx="2" presStyleCnt="7">
        <dgm:presLayoutVars>
          <dgm:bulletEnabled val="1"/>
        </dgm:presLayoutVars>
      </dgm:prSet>
      <dgm:spPr/>
    </dgm:pt>
    <dgm:pt modelId="{61994C97-F779-E145-9116-A172AE78C03D}" type="pres">
      <dgm:prSet presAssocID="{292A0292-54DF-0548-B2BC-724B2766E186}" presName="parTrans" presStyleLbl="bgSibTrans2D1" presStyleIdx="3" presStyleCnt="7"/>
      <dgm:spPr/>
    </dgm:pt>
    <dgm:pt modelId="{64E9BA1D-5E5B-534E-9A4B-5725A7C1812C}" type="pres">
      <dgm:prSet presAssocID="{F3DE257B-E2F3-734E-BBDE-4512966C9C79}" presName="node" presStyleLbl="node1" presStyleIdx="3" presStyleCnt="7">
        <dgm:presLayoutVars>
          <dgm:bulletEnabled val="1"/>
        </dgm:presLayoutVars>
      </dgm:prSet>
      <dgm:spPr/>
    </dgm:pt>
    <dgm:pt modelId="{DE7139E9-273A-B949-95E8-28B48BCBBB40}" type="pres">
      <dgm:prSet presAssocID="{37062F47-C32B-F04B-BF2C-04D5BD0D9B76}" presName="parTrans" presStyleLbl="bgSibTrans2D1" presStyleIdx="4" presStyleCnt="7"/>
      <dgm:spPr/>
    </dgm:pt>
    <dgm:pt modelId="{B669273F-3BFA-F543-B595-4C2B802EF082}" type="pres">
      <dgm:prSet presAssocID="{7C41EF6C-E58B-6D47-9C57-B73D5E18B28F}" presName="node" presStyleLbl="node1" presStyleIdx="4" presStyleCnt="7">
        <dgm:presLayoutVars>
          <dgm:bulletEnabled val="1"/>
        </dgm:presLayoutVars>
      </dgm:prSet>
      <dgm:spPr/>
    </dgm:pt>
    <dgm:pt modelId="{12A25FA4-DE01-B94C-84CB-86E8773AB0BD}" type="pres">
      <dgm:prSet presAssocID="{43E666AB-5C25-AE47-BE85-C263C22114B0}" presName="parTrans" presStyleLbl="bgSibTrans2D1" presStyleIdx="5" presStyleCnt="7"/>
      <dgm:spPr/>
    </dgm:pt>
    <dgm:pt modelId="{2185CD82-2D57-0448-9052-C360D29F1204}" type="pres">
      <dgm:prSet presAssocID="{D4A2F65A-B0F1-4549-B5C2-DD89809EB337}" presName="node" presStyleLbl="node1" presStyleIdx="5" presStyleCnt="7">
        <dgm:presLayoutVars>
          <dgm:bulletEnabled val="1"/>
        </dgm:presLayoutVars>
      </dgm:prSet>
      <dgm:spPr/>
    </dgm:pt>
    <dgm:pt modelId="{D514BE7C-CD32-3245-9C7F-A7269C3D351D}" type="pres">
      <dgm:prSet presAssocID="{86E9A78D-7BB7-7445-A808-29EBADAD88C7}" presName="parTrans" presStyleLbl="bgSibTrans2D1" presStyleIdx="6" presStyleCnt="7"/>
      <dgm:spPr/>
    </dgm:pt>
    <dgm:pt modelId="{AA81B48E-D7C4-834B-A918-B7D97FF75E47}" type="pres">
      <dgm:prSet presAssocID="{24C7F08F-354A-6F4D-9852-C37231885FA7}" presName="node" presStyleLbl="node1" presStyleIdx="6" presStyleCnt="7">
        <dgm:presLayoutVars>
          <dgm:bulletEnabled val="1"/>
        </dgm:presLayoutVars>
      </dgm:prSet>
      <dgm:spPr/>
    </dgm:pt>
  </dgm:ptLst>
  <dgm:cxnLst>
    <dgm:cxn modelId="{707C5714-FA81-A647-9E20-8D11AA687ED2}" srcId="{2BB1A36C-4A9C-8C4E-8052-11AC6A96A455}" destId="{24C7F08F-354A-6F4D-9852-C37231885FA7}" srcOrd="6" destOrd="0" parTransId="{86E9A78D-7BB7-7445-A808-29EBADAD88C7}" sibTransId="{0D793E5F-1EE3-0041-BF5E-5A323CC398FC}"/>
    <dgm:cxn modelId="{1E4A0823-7FB4-594E-9A73-9C9E85F14263}" srcId="{2BB1A36C-4A9C-8C4E-8052-11AC6A96A455}" destId="{7C41EF6C-E58B-6D47-9C57-B73D5E18B28F}" srcOrd="4" destOrd="0" parTransId="{37062F47-C32B-F04B-BF2C-04D5BD0D9B76}" sibTransId="{5609AD87-02AC-2544-8EFE-43AB1D8C05A4}"/>
    <dgm:cxn modelId="{6A9B2C31-EE10-8B45-A5C6-4FCBB0264C14}" type="presOf" srcId="{86E9A78D-7BB7-7445-A808-29EBADAD88C7}" destId="{D514BE7C-CD32-3245-9C7F-A7269C3D351D}" srcOrd="0" destOrd="0" presId="urn:microsoft.com/office/officeart/2005/8/layout/radial4"/>
    <dgm:cxn modelId="{D954B132-319A-C24F-9C26-2E78C3688DAA}" type="presOf" srcId="{37062F47-C32B-F04B-BF2C-04D5BD0D9B76}" destId="{DE7139E9-273A-B949-95E8-28B48BCBBB40}" srcOrd="0" destOrd="0" presId="urn:microsoft.com/office/officeart/2005/8/layout/radial4"/>
    <dgm:cxn modelId="{D78D613C-9BFB-574F-AF2E-9D82A3D4F210}" type="presOf" srcId="{C6A8591B-1DF2-4E4B-B430-4C4086AAC6EB}" destId="{14C503A0-CB3C-5B41-8D32-3BFEAA7426E3}" srcOrd="0" destOrd="0" presId="urn:microsoft.com/office/officeart/2005/8/layout/radial4"/>
    <dgm:cxn modelId="{1E1DA048-F3B8-DF44-86B5-D599A177FE51}" srcId="{2BB1A36C-4A9C-8C4E-8052-11AC6A96A455}" destId="{6F1A37D1-DC82-2A4D-BFC7-E1D424701291}" srcOrd="2" destOrd="0" parTransId="{C6A8591B-1DF2-4E4B-B430-4C4086AAC6EB}" sibTransId="{AE1511E4-665E-9E4D-B25C-87DBFD69FF33}"/>
    <dgm:cxn modelId="{052CE74E-6939-964D-95D5-4FB0A3C695FA}" type="presOf" srcId="{D3A81A29-8D10-A24B-BCD6-2698AB9050E2}" destId="{2708D707-053E-7D48-B53C-DBA19B4B5612}" srcOrd="0" destOrd="0" presId="urn:microsoft.com/office/officeart/2005/8/layout/radial4"/>
    <dgm:cxn modelId="{0D92A24F-347D-1640-BE20-9CB1E040608F}" type="presOf" srcId="{D4A2F65A-B0F1-4549-B5C2-DD89809EB337}" destId="{2185CD82-2D57-0448-9052-C360D29F1204}" srcOrd="0" destOrd="0" presId="urn:microsoft.com/office/officeart/2005/8/layout/radial4"/>
    <dgm:cxn modelId="{A2A92956-1CCB-F246-8012-21A980FF7794}" type="presOf" srcId="{43E666AB-5C25-AE47-BE85-C263C22114B0}" destId="{12A25FA4-DE01-B94C-84CB-86E8773AB0BD}" srcOrd="0" destOrd="0" presId="urn:microsoft.com/office/officeart/2005/8/layout/radial4"/>
    <dgm:cxn modelId="{66A4885E-F61E-FB48-A5C3-D9C74DA506ED}" type="presOf" srcId="{6F1A37D1-DC82-2A4D-BFC7-E1D424701291}" destId="{84F70892-2E7D-6643-8CD5-8D9BC21B323E}" srcOrd="0" destOrd="0" presId="urn:microsoft.com/office/officeart/2005/8/layout/radial4"/>
    <dgm:cxn modelId="{3D504F66-44B0-4B44-A262-2E5CF1D2DB78}" srcId="{D3A81A29-8D10-A24B-BCD6-2698AB9050E2}" destId="{2BB1A36C-4A9C-8C4E-8052-11AC6A96A455}" srcOrd="0" destOrd="0" parTransId="{A96E2CCB-B477-9540-9178-DF935F42B3AB}" sibTransId="{991ECED5-2127-7C4C-B44D-C13B18E1904E}"/>
    <dgm:cxn modelId="{22C18B82-0F8D-7741-9243-82B1851E0A8D}" type="presOf" srcId="{DFAAED3A-4454-B145-8273-50A60EF6BA7B}" destId="{48E7AFB5-FCB0-7748-AFB5-12A54FCCFC1D}" srcOrd="0" destOrd="0" presId="urn:microsoft.com/office/officeart/2005/8/layout/radial4"/>
    <dgm:cxn modelId="{8CE6AA84-C8DC-8247-A0BF-EF68D5764483}" srcId="{2BB1A36C-4A9C-8C4E-8052-11AC6A96A455}" destId="{F3DE257B-E2F3-734E-BBDE-4512966C9C79}" srcOrd="3" destOrd="0" parTransId="{292A0292-54DF-0548-B2BC-724B2766E186}" sibTransId="{C60C024E-EEF8-D041-BC8B-A40E1E812175}"/>
    <dgm:cxn modelId="{A47A8698-3B2A-5A49-A011-6466FCA22C89}" srcId="{2BB1A36C-4A9C-8C4E-8052-11AC6A96A455}" destId="{B347F398-813B-0F47-BE5D-BB8EEDB67B9D}" srcOrd="0" destOrd="0" parTransId="{163EFBD3-02DF-414D-B1D1-B0D1C66D0B79}" sibTransId="{6A350C3F-EC0F-E54C-8E10-3AA181CC035F}"/>
    <dgm:cxn modelId="{CF89489D-EF96-3142-923C-0DE5AD43EACE}" type="presOf" srcId="{98304F84-1A22-CF41-A6A4-E7A043B42E3A}" destId="{258048CB-92DE-EA4A-84EE-DC6EC1F9C1E6}" srcOrd="0" destOrd="0" presId="urn:microsoft.com/office/officeart/2005/8/layout/radial4"/>
    <dgm:cxn modelId="{0EA4989F-BB16-184C-AD87-1452F6D12B09}" type="presOf" srcId="{292A0292-54DF-0548-B2BC-724B2766E186}" destId="{61994C97-F779-E145-9116-A172AE78C03D}" srcOrd="0" destOrd="0" presId="urn:microsoft.com/office/officeart/2005/8/layout/radial4"/>
    <dgm:cxn modelId="{84D5AFA4-2A0D-FA42-85ED-CC3B1BBCD667}" srcId="{2BB1A36C-4A9C-8C4E-8052-11AC6A96A455}" destId="{98304F84-1A22-CF41-A6A4-E7A043B42E3A}" srcOrd="1" destOrd="0" parTransId="{DFAAED3A-4454-B145-8273-50A60EF6BA7B}" sibTransId="{35779B1E-E9A5-114C-8941-AC8A030C3A1F}"/>
    <dgm:cxn modelId="{1E59BDB0-8162-E948-8C2C-39BD3DBD8AC8}" type="presOf" srcId="{7C41EF6C-E58B-6D47-9C57-B73D5E18B28F}" destId="{B669273F-3BFA-F543-B595-4C2B802EF082}" srcOrd="0" destOrd="0" presId="urn:microsoft.com/office/officeart/2005/8/layout/radial4"/>
    <dgm:cxn modelId="{5937F2C1-C31C-4A4C-942A-6014E65F6852}" type="presOf" srcId="{24C7F08F-354A-6F4D-9852-C37231885FA7}" destId="{AA81B48E-D7C4-834B-A918-B7D97FF75E47}" srcOrd="0" destOrd="0" presId="urn:microsoft.com/office/officeart/2005/8/layout/radial4"/>
    <dgm:cxn modelId="{9BA015C6-AACF-064E-9EFC-56B67B9F2F86}" type="presOf" srcId="{F3DE257B-E2F3-734E-BBDE-4512966C9C79}" destId="{64E9BA1D-5E5B-534E-9A4B-5725A7C1812C}" srcOrd="0" destOrd="0" presId="urn:microsoft.com/office/officeart/2005/8/layout/radial4"/>
    <dgm:cxn modelId="{A785C0D2-1EBE-9A4C-8726-D946C300FA2D}" type="presOf" srcId="{B347F398-813B-0F47-BE5D-BB8EEDB67B9D}" destId="{FE3053E1-F619-A14F-86EF-427350E61983}" srcOrd="0" destOrd="0" presId="urn:microsoft.com/office/officeart/2005/8/layout/radial4"/>
    <dgm:cxn modelId="{F8E002F0-6090-8243-AB27-90D46B9D8ACA}" srcId="{2BB1A36C-4A9C-8C4E-8052-11AC6A96A455}" destId="{D4A2F65A-B0F1-4549-B5C2-DD89809EB337}" srcOrd="5" destOrd="0" parTransId="{43E666AB-5C25-AE47-BE85-C263C22114B0}" sibTransId="{74106536-17A4-7646-9C18-55AA6EDAC118}"/>
    <dgm:cxn modelId="{910712F6-7C78-6949-A7FA-A68359A7B2A1}" type="presOf" srcId="{2BB1A36C-4A9C-8C4E-8052-11AC6A96A455}" destId="{B48DE92A-8FB7-1245-A92E-38AA39E3F846}" srcOrd="0" destOrd="0" presId="urn:microsoft.com/office/officeart/2005/8/layout/radial4"/>
    <dgm:cxn modelId="{6BD18EFE-623C-DB4F-AC55-A97F903E619A}" type="presOf" srcId="{163EFBD3-02DF-414D-B1D1-B0D1C66D0B79}" destId="{8B4F0938-A10D-DB47-96D5-5421669749AB}" srcOrd="0" destOrd="0" presId="urn:microsoft.com/office/officeart/2005/8/layout/radial4"/>
    <dgm:cxn modelId="{04571CD6-999C-ED41-B98D-847157251180}" type="presParOf" srcId="{2708D707-053E-7D48-B53C-DBA19B4B5612}" destId="{B48DE92A-8FB7-1245-A92E-38AA39E3F846}" srcOrd="0" destOrd="0" presId="urn:microsoft.com/office/officeart/2005/8/layout/radial4"/>
    <dgm:cxn modelId="{E62ED390-C510-4E43-BEB4-FAD58116C81D}" type="presParOf" srcId="{2708D707-053E-7D48-B53C-DBA19B4B5612}" destId="{8B4F0938-A10D-DB47-96D5-5421669749AB}" srcOrd="1" destOrd="0" presId="urn:microsoft.com/office/officeart/2005/8/layout/radial4"/>
    <dgm:cxn modelId="{5D597327-D695-1745-84D1-841AB35C30DD}" type="presParOf" srcId="{2708D707-053E-7D48-B53C-DBA19B4B5612}" destId="{FE3053E1-F619-A14F-86EF-427350E61983}" srcOrd="2" destOrd="0" presId="urn:microsoft.com/office/officeart/2005/8/layout/radial4"/>
    <dgm:cxn modelId="{49ED7CD7-62D1-F146-891B-7FC5D4AACDD2}" type="presParOf" srcId="{2708D707-053E-7D48-B53C-DBA19B4B5612}" destId="{48E7AFB5-FCB0-7748-AFB5-12A54FCCFC1D}" srcOrd="3" destOrd="0" presId="urn:microsoft.com/office/officeart/2005/8/layout/radial4"/>
    <dgm:cxn modelId="{3FC8FE2C-716F-5A42-990C-C57F3368151D}" type="presParOf" srcId="{2708D707-053E-7D48-B53C-DBA19B4B5612}" destId="{258048CB-92DE-EA4A-84EE-DC6EC1F9C1E6}" srcOrd="4" destOrd="0" presId="urn:microsoft.com/office/officeart/2005/8/layout/radial4"/>
    <dgm:cxn modelId="{9E55FE21-3AEC-C545-878E-3C1B95E670A2}" type="presParOf" srcId="{2708D707-053E-7D48-B53C-DBA19B4B5612}" destId="{14C503A0-CB3C-5B41-8D32-3BFEAA7426E3}" srcOrd="5" destOrd="0" presId="urn:microsoft.com/office/officeart/2005/8/layout/radial4"/>
    <dgm:cxn modelId="{55BE1130-E3D9-9F4A-8379-CEC616EC269B}" type="presParOf" srcId="{2708D707-053E-7D48-B53C-DBA19B4B5612}" destId="{84F70892-2E7D-6643-8CD5-8D9BC21B323E}" srcOrd="6" destOrd="0" presId="urn:microsoft.com/office/officeart/2005/8/layout/radial4"/>
    <dgm:cxn modelId="{FF27F9EC-8846-874D-9FA7-CB691F57524E}" type="presParOf" srcId="{2708D707-053E-7D48-B53C-DBA19B4B5612}" destId="{61994C97-F779-E145-9116-A172AE78C03D}" srcOrd="7" destOrd="0" presId="urn:microsoft.com/office/officeart/2005/8/layout/radial4"/>
    <dgm:cxn modelId="{10B05730-52A5-5744-A38A-670C1F2CCCFD}" type="presParOf" srcId="{2708D707-053E-7D48-B53C-DBA19B4B5612}" destId="{64E9BA1D-5E5B-534E-9A4B-5725A7C1812C}" srcOrd="8" destOrd="0" presId="urn:microsoft.com/office/officeart/2005/8/layout/radial4"/>
    <dgm:cxn modelId="{077F16A6-D1B4-F541-B268-126DF3EC5676}" type="presParOf" srcId="{2708D707-053E-7D48-B53C-DBA19B4B5612}" destId="{DE7139E9-273A-B949-95E8-28B48BCBBB40}" srcOrd="9" destOrd="0" presId="urn:microsoft.com/office/officeart/2005/8/layout/radial4"/>
    <dgm:cxn modelId="{A59C718E-3996-B649-BD26-E06542970509}" type="presParOf" srcId="{2708D707-053E-7D48-B53C-DBA19B4B5612}" destId="{B669273F-3BFA-F543-B595-4C2B802EF082}" srcOrd="10" destOrd="0" presId="urn:microsoft.com/office/officeart/2005/8/layout/radial4"/>
    <dgm:cxn modelId="{E87E1FF9-A4F0-EC4A-8EB4-D27C381C110B}" type="presParOf" srcId="{2708D707-053E-7D48-B53C-DBA19B4B5612}" destId="{12A25FA4-DE01-B94C-84CB-86E8773AB0BD}" srcOrd="11" destOrd="0" presId="urn:microsoft.com/office/officeart/2005/8/layout/radial4"/>
    <dgm:cxn modelId="{5885A8AC-EE55-6D40-A441-21BF42EDF030}" type="presParOf" srcId="{2708D707-053E-7D48-B53C-DBA19B4B5612}" destId="{2185CD82-2D57-0448-9052-C360D29F1204}" srcOrd="12" destOrd="0" presId="urn:microsoft.com/office/officeart/2005/8/layout/radial4"/>
    <dgm:cxn modelId="{64DB6C18-B563-294F-92FD-4D9703C9A101}" type="presParOf" srcId="{2708D707-053E-7D48-B53C-DBA19B4B5612}" destId="{D514BE7C-CD32-3245-9C7F-A7269C3D351D}" srcOrd="13" destOrd="0" presId="urn:microsoft.com/office/officeart/2005/8/layout/radial4"/>
    <dgm:cxn modelId="{70A03B38-4D20-424C-A303-2A638A5CA09E}" type="presParOf" srcId="{2708D707-053E-7D48-B53C-DBA19B4B5612}" destId="{AA81B48E-D7C4-834B-A918-B7D97FF75E47}" srcOrd="1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C6672B-EB9A-F144-8E0A-69786B295AC6}" type="doc">
      <dgm:prSet loTypeId="urn:microsoft.com/office/officeart/2005/8/layout/arrow2" loCatId="" qsTypeId="urn:microsoft.com/office/officeart/2005/8/quickstyle/simple4" qsCatId="simple" csTypeId="urn:microsoft.com/office/officeart/2005/8/colors/accent1_2" csCatId="accent1" phldr="1"/>
      <dgm:spPr/>
    </dgm:pt>
    <dgm:pt modelId="{80B2BA1B-184A-7A43-AA92-F2E1D41128EE}">
      <dgm:prSet phldrT="[Text]"/>
      <dgm:spPr/>
      <dgm:t>
        <a:bodyPr/>
        <a:lstStyle/>
        <a:p>
          <a:r>
            <a:rPr lang="en-US" dirty="0"/>
            <a:t>one device</a:t>
          </a:r>
        </a:p>
      </dgm:t>
    </dgm:pt>
    <dgm:pt modelId="{20424C5E-820B-934D-BDB2-9CA185783C6A}" type="parTrans" cxnId="{AE779207-A2E7-BF49-BFAE-A0DD310E46F5}">
      <dgm:prSet/>
      <dgm:spPr/>
      <dgm:t>
        <a:bodyPr/>
        <a:lstStyle/>
        <a:p>
          <a:endParaRPr lang="en-US"/>
        </a:p>
      </dgm:t>
    </dgm:pt>
    <dgm:pt modelId="{DFA4E952-0BF9-3444-89F5-4E32290F6F28}" type="sibTrans" cxnId="{AE779207-A2E7-BF49-BFAE-A0DD310E46F5}">
      <dgm:prSet/>
      <dgm:spPr/>
      <dgm:t>
        <a:bodyPr/>
        <a:lstStyle/>
        <a:p>
          <a:endParaRPr lang="en-US"/>
        </a:p>
      </dgm:t>
    </dgm:pt>
    <dgm:pt modelId="{13D8FD86-747B-914B-A89F-98E699D79896}">
      <dgm:prSet phldrT="[Text]" custT="1"/>
      <dgm:spPr/>
      <dgm:t>
        <a:bodyPr/>
        <a:lstStyle/>
        <a:p>
          <a:r>
            <a:rPr lang="en-US" sz="3200" dirty="0"/>
            <a:t>apartment building</a:t>
          </a:r>
        </a:p>
        <a:p>
          <a:r>
            <a:rPr lang="en-US" sz="3200" dirty="0"/>
            <a:t>(10</a:t>
          </a:r>
          <a:r>
            <a:rPr lang="en-US" sz="3200" baseline="30000" dirty="0"/>
            <a:t>2 </a:t>
          </a:r>
          <a:r>
            <a:rPr lang="mr-IN" sz="3200" baseline="0" dirty="0"/>
            <a:t>–</a:t>
          </a:r>
          <a:r>
            <a:rPr lang="en-US" sz="3200" baseline="0" dirty="0"/>
            <a:t> 10</a:t>
          </a:r>
          <a:r>
            <a:rPr lang="en-US" sz="3200" baseline="30000" dirty="0"/>
            <a:t>4</a:t>
          </a:r>
          <a:r>
            <a:rPr lang="en-US" sz="3200" baseline="0" dirty="0"/>
            <a:t>)</a:t>
          </a:r>
        </a:p>
      </dgm:t>
    </dgm:pt>
    <dgm:pt modelId="{1016D4BB-4D6C-804F-BD66-9C3EB3A4B3A3}" type="parTrans" cxnId="{D1419D47-5ACF-0449-9BFC-4178BD580FD0}">
      <dgm:prSet/>
      <dgm:spPr/>
      <dgm:t>
        <a:bodyPr/>
        <a:lstStyle/>
        <a:p>
          <a:endParaRPr lang="en-US"/>
        </a:p>
      </dgm:t>
    </dgm:pt>
    <dgm:pt modelId="{91479A57-2BEC-D145-BDFA-4E5C1C390DCB}" type="sibTrans" cxnId="{D1419D47-5ACF-0449-9BFC-4178BD580FD0}">
      <dgm:prSet/>
      <dgm:spPr/>
      <dgm:t>
        <a:bodyPr/>
        <a:lstStyle/>
        <a:p>
          <a:endParaRPr lang="en-US"/>
        </a:p>
      </dgm:t>
    </dgm:pt>
    <dgm:pt modelId="{3591FEBC-BA57-4949-B9D3-301BE41225BE}">
      <dgm:prSet phldrT="[Text]" custT="1"/>
      <dgm:spPr/>
      <dgm:t>
        <a:bodyPr/>
        <a:lstStyle/>
        <a:p>
          <a:r>
            <a:rPr lang="en-US" sz="3200" dirty="0">
              <a:latin typeface="+mn-lt"/>
            </a:rPr>
            <a:t>city+</a:t>
          </a:r>
        </a:p>
        <a:p>
          <a:r>
            <a:rPr lang="en-US" sz="3200" dirty="0">
              <a:latin typeface="+mn-lt"/>
            </a:rPr>
            <a:t>(10</a:t>
          </a:r>
          <a:r>
            <a:rPr lang="en-US" sz="3200" baseline="30000" dirty="0">
              <a:latin typeface="+mn-lt"/>
            </a:rPr>
            <a:t>6</a:t>
          </a:r>
          <a:r>
            <a:rPr lang="en-US" sz="3200" dirty="0">
              <a:latin typeface="+mn-lt"/>
            </a:rPr>
            <a:t> </a:t>
          </a:r>
          <a:r>
            <a:rPr lang="mr-IN" sz="3200" dirty="0">
              <a:latin typeface="+mn-lt"/>
            </a:rPr>
            <a:t>–</a:t>
          </a:r>
          <a:r>
            <a:rPr lang="en-US" sz="3200" dirty="0">
              <a:latin typeface="+mn-lt"/>
            </a:rPr>
            <a:t> 10</a:t>
          </a:r>
          <a:r>
            <a:rPr lang="en-US" sz="3200" baseline="30000" dirty="0">
              <a:latin typeface="+mn-lt"/>
            </a:rPr>
            <a:t>8</a:t>
          </a:r>
          <a:r>
            <a:rPr lang="en-US" sz="3200" dirty="0">
              <a:latin typeface="+mn-lt"/>
            </a:rPr>
            <a:t>)</a:t>
          </a:r>
        </a:p>
      </dgm:t>
    </dgm:pt>
    <dgm:pt modelId="{F8F55102-ED8F-BC43-99A2-7DD986DD9E96}" type="parTrans" cxnId="{B4D6C8B2-7860-A44B-A4F4-F420AD6C4034}">
      <dgm:prSet/>
      <dgm:spPr/>
      <dgm:t>
        <a:bodyPr/>
        <a:lstStyle/>
        <a:p>
          <a:endParaRPr lang="en-US"/>
        </a:p>
      </dgm:t>
    </dgm:pt>
    <dgm:pt modelId="{821A592F-86E2-CE41-8B8F-B67E8A3EC2AB}" type="sibTrans" cxnId="{B4D6C8B2-7860-A44B-A4F4-F420AD6C4034}">
      <dgm:prSet/>
      <dgm:spPr/>
      <dgm:t>
        <a:bodyPr/>
        <a:lstStyle/>
        <a:p>
          <a:endParaRPr lang="en-US"/>
        </a:p>
      </dgm:t>
    </dgm:pt>
    <dgm:pt modelId="{C27E7383-E95B-6143-BF30-07981B9425B4}" type="pres">
      <dgm:prSet presAssocID="{39C6672B-EB9A-F144-8E0A-69786B295AC6}" presName="arrowDiagram" presStyleCnt="0">
        <dgm:presLayoutVars>
          <dgm:chMax val="5"/>
          <dgm:dir/>
          <dgm:resizeHandles val="exact"/>
        </dgm:presLayoutVars>
      </dgm:prSet>
      <dgm:spPr/>
    </dgm:pt>
    <dgm:pt modelId="{55FD6BC5-2C6A-C64C-ABF0-16E65F4F5030}" type="pres">
      <dgm:prSet presAssocID="{39C6672B-EB9A-F144-8E0A-69786B295AC6}" presName="arrow" presStyleLbl="bgShp" presStyleIdx="0" presStyleCnt="1"/>
      <dgm:spPr/>
    </dgm:pt>
    <dgm:pt modelId="{0584891E-8BAC-8943-B907-C63717C12334}" type="pres">
      <dgm:prSet presAssocID="{39C6672B-EB9A-F144-8E0A-69786B295AC6}" presName="arrowDiagram3" presStyleCnt="0"/>
      <dgm:spPr/>
    </dgm:pt>
    <dgm:pt modelId="{74D3307B-6FBC-F849-AAD1-FA4797B22251}" type="pres">
      <dgm:prSet presAssocID="{80B2BA1B-184A-7A43-AA92-F2E1D41128EE}" presName="bullet3a" presStyleLbl="node1" presStyleIdx="0" presStyleCnt="3"/>
      <dgm:spPr/>
    </dgm:pt>
    <dgm:pt modelId="{81882FFC-F7E2-164E-B2A6-EB81417A77B8}" type="pres">
      <dgm:prSet presAssocID="{80B2BA1B-184A-7A43-AA92-F2E1D41128EE}" presName="textBox3a" presStyleLbl="revTx" presStyleIdx="0" presStyleCnt="3">
        <dgm:presLayoutVars>
          <dgm:bulletEnabled val="1"/>
        </dgm:presLayoutVars>
      </dgm:prSet>
      <dgm:spPr/>
    </dgm:pt>
    <dgm:pt modelId="{BC91F4AC-CE9D-FC4E-9E4C-8BEF6D59F7F2}" type="pres">
      <dgm:prSet presAssocID="{13D8FD86-747B-914B-A89F-98E699D79896}" presName="bullet3b" presStyleLbl="node1" presStyleIdx="1" presStyleCnt="3"/>
      <dgm:spPr/>
    </dgm:pt>
    <dgm:pt modelId="{05706E1E-92F5-C34E-AAB4-40EE6DC93604}" type="pres">
      <dgm:prSet presAssocID="{13D8FD86-747B-914B-A89F-98E699D79896}" presName="textBox3b" presStyleLbl="revTx" presStyleIdx="1" presStyleCnt="3" custScaleX="141844" custScaleY="66364">
        <dgm:presLayoutVars>
          <dgm:bulletEnabled val="1"/>
        </dgm:presLayoutVars>
      </dgm:prSet>
      <dgm:spPr/>
    </dgm:pt>
    <dgm:pt modelId="{8AD73F38-FAED-F44D-B8DC-07A425E4F38C}" type="pres">
      <dgm:prSet presAssocID="{3591FEBC-BA57-4949-B9D3-301BE41225BE}" presName="bullet3c" presStyleLbl="node1" presStyleIdx="2" presStyleCnt="3"/>
      <dgm:spPr/>
    </dgm:pt>
    <dgm:pt modelId="{08E19079-25D6-0C4D-B11B-C960F8D410CC}" type="pres">
      <dgm:prSet presAssocID="{3591FEBC-BA57-4949-B9D3-301BE41225BE}" presName="textBox3c" presStyleLbl="revTx" presStyleIdx="2" presStyleCnt="3" custScaleX="134840" custLinFactNeighborX="1531" custLinFactNeighborY="13363">
        <dgm:presLayoutVars>
          <dgm:bulletEnabled val="1"/>
        </dgm:presLayoutVars>
      </dgm:prSet>
      <dgm:spPr/>
    </dgm:pt>
  </dgm:ptLst>
  <dgm:cxnLst>
    <dgm:cxn modelId="{AE779207-A2E7-BF49-BFAE-A0DD310E46F5}" srcId="{39C6672B-EB9A-F144-8E0A-69786B295AC6}" destId="{80B2BA1B-184A-7A43-AA92-F2E1D41128EE}" srcOrd="0" destOrd="0" parTransId="{20424C5E-820B-934D-BDB2-9CA185783C6A}" sibTransId="{DFA4E952-0BF9-3444-89F5-4E32290F6F28}"/>
    <dgm:cxn modelId="{818D0C18-EA8F-C14E-B0BB-A1C334A346F6}" type="presOf" srcId="{3591FEBC-BA57-4949-B9D3-301BE41225BE}" destId="{08E19079-25D6-0C4D-B11B-C960F8D410CC}" srcOrd="0" destOrd="0" presId="urn:microsoft.com/office/officeart/2005/8/layout/arrow2"/>
    <dgm:cxn modelId="{D1419D47-5ACF-0449-9BFC-4178BD580FD0}" srcId="{39C6672B-EB9A-F144-8E0A-69786B295AC6}" destId="{13D8FD86-747B-914B-A89F-98E699D79896}" srcOrd="1" destOrd="0" parTransId="{1016D4BB-4D6C-804F-BD66-9C3EB3A4B3A3}" sibTransId="{91479A57-2BEC-D145-BDFA-4E5C1C390DCB}"/>
    <dgm:cxn modelId="{547D6C53-C3FB-E249-A3A5-F28F279BC646}" type="presOf" srcId="{39C6672B-EB9A-F144-8E0A-69786B295AC6}" destId="{C27E7383-E95B-6143-BF30-07981B9425B4}" srcOrd="0" destOrd="0" presId="urn:microsoft.com/office/officeart/2005/8/layout/arrow2"/>
    <dgm:cxn modelId="{56B3F587-0B20-3941-A521-25F74C4D4E98}" type="presOf" srcId="{80B2BA1B-184A-7A43-AA92-F2E1D41128EE}" destId="{81882FFC-F7E2-164E-B2A6-EB81417A77B8}" srcOrd="0" destOrd="0" presId="urn:microsoft.com/office/officeart/2005/8/layout/arrow2"/>
    <dgm:cxn modelId="{B4D6C8B2-7860-A44B-A4F4-F420AD6C4034}" srcId="{39C6672B-EB9A-F144-8E0A-69786B295AC6}" destId="{3591FEBC-BA57-4949-B9D3-301BE41225BE}" srcOrd="2" destOrd="0" parTransId="{F8F55102-ED8F-BC43-99A2-7DD986DD9E96}" sibTransId="{821A592F-86E2-CE41-8B8F-B67E8A3EC2AB}"/>
    <dgm:cxn modelId="{47A1CDCC-1EB3-594C-A493-8D54AFEEA946}" type="presOf" srcId="{13D8FD86-747B-914B-A89F-98E699D79896}" destId="{05706E1E-92F5-C34E-AAB4-40EE6DC93604}" srcOrd="0" destOrd="0" presId="urn:microsoft.com/office/officeart/2005/8/layout/arrow2"/>
    <dgm:cxn modelId="{FE0CE8CE-87FD-4D40-90E6-70D9AEF51F3C}" type="presParOf" srcId="{C27E7383-E95B-6143-BF30-07981B9425B4}" destId="{55FD6BC5-2C6A-C64C-ABF0-16E65F4F5030}" srcOrd="0" destOrd="0" presId="urn:microsoft.com/office/officeart/2005/8/layout/arrow2"/>
    <dgm:cxn modelId="{1D08E009-1D83-884A-AF50-464EA2336A13}" type="presParOf" srcId="{C27E7383-E95B-6143-BF30-07981B9425B4}" destId="{0584891E-8BAC-8943-B907-C63717C12334}" srcOrd="1" destOrd="0" presId="urn:microsoft.com/office/officeart/2005/8/layout/arrow2"/>
    <dgm:cxn modelId="{B6B69E29-AC66-7249-99B5-5516DD500D48}" type="presParOf" srcId="{0584891E-8BAC-8943-B907-C63717C12334}" destId="{74D3307B-6FBC-F849-AAD1-FA4797B22251}" srcOrd="0" destOrd="0" presId="urn:microsoft.com/office/officeart/2005/8/layout/arrow2"/>
    <dgm:cxn modelId="{3BCACFC0-C84F-9148-9A93-9C63E81D8A08}" type="presParOf" srcId="{0584891E-8BAC-8943-B907-C63717C12334}" destId="{81882FFC-F7E2-164E-B2A6-EB81417A77B8}" srcOrd="1" destOrd="0" presId="urn:microsoft.com/office/officeart/2005/8/layout/arrow2"/>
    <dgm:cxn modelId="{734CB148-3791-F64B-B7AB-8D3CA8D522EF}" type="presParOf" srcId="{0584891E-8BAC-8943-B907-C63717C12334}" destId="{BC91F4AC-CE9D-FC4E-9E4C-8BEF6D59F7F2}" srcOrd="2" destOrd="0" presId="urn:microsoft.com/office/officeart/2005/8/layout/arrow2"/>
    <dgm:cxn modelId="{38248605-4CED-174D-A667-AE78DF96303B}" type="presParOf" srcId="{0584891E-8BAC-8943-B907-C63717C12334}" destId="{05706E1E-92F5-C34E-AAB4-40EE6DC93604}" srcOrd="3" destOrd="0" presId="urn:microsoft.com/office/officeart/2005/8/layout/arrow2"/>
    <dgm:cxn modelId="{87C8FA7A-C066-6A49-9CA4-C05042ABD515}" type="presParOf" srcId="{0584891E-8BAC-8943-B907-C63717C12334}" destId="{8AD73F38-FAED-F44D-B8DC-07A425E4F38C}" srcOrd="4" destOrd="0" presId="urn:microsoft.com/office/officeart/2005/8/layout/arrow2"/>
    <dgm:cxn modelId="{411979A0-74CB-BF44-9519-1E4FE5C2758E}" type="presParOf" srcId="{0584891E-8BAC-8943-B907-C63717C12334}" destId="{08E19079-25D6-0C4D-B11B-C960F8D410CC}"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A81A29-8D10-A24B-BCD6-2698AB9050E2}"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2BB1A36C-4A9C-8C4E-8052-11AC6A96A455}">
      <dgm:prSet phldrT="[Text]"/>
      <dgm:spPr/>
      <dgm:t>
        <a:bodyPr/>
        <a:lstStyle/>
        <a:p>
          <a:r>
            <a:rPr lang="en-US" dirty="0" err="1"/>
            <a:t>IoT</a:t>
          </a:r>
          <a:r>
            <a:rPr lang="en-US" dirty="0"/>
            <a:t> insecurity</a:t>
          </a:r>
        </a:p>
      </dgm:t>
    </dgm:pt>
    <dgm:pt modelId="{A96E2CCB-B477-9540-9178-DF935F42B3AB}" type="parTrans" cxnId="{3D504F66-44B0-4B44-A262-2E5CF1D2DB78}">
      <dgm:prSet/>
      <dgm:spPr/>
      <dgm:t>
        <a:bodyPr/>
        <a:lstStyle/>
        <a:p>
          <a:endParaRPr lang="en-US"/>
        </a:p>
      </dgm:t>
    </dgm:pt>
    <dgm:pt modelId="{991ECED5-2127-7C4C-B44D-C13B18E1904E}" type="sibTrans" cxnId="{3D504F66-44B0-4B44-A262-2E5CF1D2DB78}">
      <dgm:prSet/>
      <dgm:spPr/>
      <dgm:t>
        <a:bodyPr/>
        <a:lstStyle/>
        <a:p>
          <a:endParaRPr lang="en-US"/>
        </a:p>
      </dgm:t>
    </dgm:pt>
    <dgm:pt modelId="{B347F398-813B-0F47-BE5D-BB8EEDB67B9D}">
      <dgm:prSet phldrT="[Text]"/>
      <dgm:spPr/>
      <dgm:t>
        <a:bodyPr/>
        <a:lstStyle/>
        <a:p>
          <a:r>
            <a:rPr lang="en-US" dirty="0"/>
            <a:t>supply chain</a:t>
          </a:r>
        </a:p>
      </dgm:t>
    </dgm:pt>
    <dgm:pt modelId="{163EFBD3-02DF-414D-B1D1-B0D1C66D0B79}" type="parTrans" cxnId="{A47A8698-3B2A-5A49-A011-6466FCA22C89}">
      <dgm:prSet/>
      <dgm:spPr/>
      <dgm:t>
        <a:bodyPr/>
        <a:lstStyle/>
        <a:p>
          <a:endParaRPr lang="en-US"/>
        </a:p>
      </dgm:t>
    </dgm:pt>
    <dgm:pt modelId="{6A350C3F-EC0F-E54C-8E10-3AA181CC035F}" type="sibTrans" cxnId="{A47A8698-3B2A-5A49-A011-6466FCA22C89}">
      <dgm:prSet/>
      <dgm:spPr/>
      <dgm:t>
        <a:bodyPr/>
        <a:lstStyle/>
        <a:p>
          <a:endParaRPr lang="en-US"/>
        </a:p>
      </dgm:t>
    </dgm:pt>
    <dgm:pt modelId="{98304F84-1A22-CF41-A6A4-E7A043B42E3A}">
      <dgm:prSet phldrT="[Text]"/>
      <dgm:spPr/>
      <dgm:t>
        <a:bodyPr/>
        <a:lstStyle/>
        <a:p>
          <a:r>
            <a:rPr lang="en-US" dirty="0"/>
            <a:t>long-lived device</a:t>
          </a:r>
        </a:p>
      </dgm:t>
    </dgm:pt>
    <dgm:pt modelId="{DFAAED3A-4454-B145-8273-50A60EF6BA7B}" type="parTrans" cxnId="{84D5AFA4-2A0D-FA42-85ED-CC3B1BBCD667}">
      <dgm:prSet/>
      <dgm:spPr/>
      <dgm:t>
        <a:bodyPr/>
        <a:lstStyle/>
        <a:p>
          <a:endParaRPr lang="en-US"/>
        </a:p>
      </dgm:t>
    </dgm:pt>
    <dgm:pt modelId="{35779B1E-E9A5-114C-8941-AC8A030C3A1F}" type="sibTrans" cxnId="{84D5AFA4-2A0D-FA42-85ED-CC3B1BBCD667}">
      <dgm:prSet/>
      <dgm:spPr/>
      <dgm:t>
        <a:bodyPr/>
        <a:lstStyle/>
        <a:p>
          <a:endParaRPr lang="en-US"/>
        </a:p>
      </dgm:t>
    </dgm:pt>
    <dgm:pt modelId="{6F1A37D1-DC82-2A4D-BFC7-E1D424701291}">
      <dgm:prSet phldrT="[Text]"/>
      <dgm:spPr/>
      <dgm:t>
        <a:bodyPr/>
        <a:lstStyle/>
        <a:p>
          <a:r>
            <a:rPr lang="en-US" dirty="0"/>
            <a:t>one-time purchase</a:t>
          </a:r>
        </a:p>
      </dgm:t>
    </dgm:pt>
    <dgm:pt modelId="{C6A8591B-1DF2-4E4B-B430-4C4086AAC6EB}" type="parTrans" cxnId="{1E1DA048-F3B8-DF44-86B5-D599A177FE51}">
      <dgm:prSet/>
      <dgm:spPr/>
      <dgm:t>
        <a:bodyPr/>
        <a:lstStyle/>
        <a:p>
          <a:endParaRPr lang="en-US"/>
        </a:p>
      </dgm:t>
    </dgm:pt>
    <dgm:pt modelId="{AE1511E4-665E-9E4D-B25C-87DBFD69FF33}" type="sibTrans" cxnId="{1E1DA048-F3B8-DF44-86B5-D599A177FE51}">
      <dgm:prSet/>
      <dgm:spPr/>
      <dgm:t>
        <a:bodyPr/>
        <a:lstStyle/>
        <a:p>
          <a:endParaRPr lang="en-US"/>
        </a:p>
      </dgm:t>
    </dgm:pt>
    <dgm:pt modelId="{F3DE257B-E2F3-734E-BBDE-4512966C9C79}">
      <dgm:prSet phldrT="[Text]"/>
      <dgm:spPr/>
      <dgm:t>
        <a:bodyPr/>
        <a:lstStyle/>
        <a:p>
          <a:r>
            <a:rPr lang="en-US" dirty="0"/>
            <a:t>mostly hardware expertise</a:t>
          </a:r>
        </a:p>
      </dgm:t>
    </dgm:pt>
    <dgm:pt modelId="{292A0292-54DF-0548-B2BC-724B2766E186}" type="parTrans" cxnId="{8CE6AA84-C8DC-8247-A0BF-EF68D5764483}">
      <dgm:prSet/>
      <dgm:spPr/>
      <dgm:t>
        <a:bodyPr/>
        <a:lstStyle/>
        <a:p>
          <a:endParaRPr lang="en-US"/>
        </a:p>
      </dgm:t>
    </dgm:pt>
    <dgm:pt modelId="{C60C024E-EEF8-D041-BC8B-A40E1E812175}" type="sibTrans" cxnId="{8CE6AA84-C8DC-8247-A0BF-EF68D5764483}">
      <dgm:prSet/>
      <dgm:spPr/>
      <dgm:t>
        <a:bodyPr/>
        <a:lstStyle/>
        <a:p>
          <a:endParaRPr lang="en-US"/>
        </a:p>
      </dgm:t>
    </dgm:pt>
    <dgm:pt modelId="{7C41EF6C-E58B-6D47-9C57-B73D5E18B28F}">
      <dgm:prSet phldrT="[Text]"/>
      <dgm:spPr/>
      <dgm:t>
        <a:bodyPr/>
        <a:lstStyle/>
        <a:p>
          <a:r>
            <a:rPr lang="en-US" dirty="0"/>
            <a:t>millions of them</a:t>
          </a:r>
        </a:p>
      </dgm:t>
    </dgm:pt>
    <dgm:pt modelId="{37062F47-C32B-F04B-BF2C-04D5BD0D9B76}" type="parTrans" cxnId="{1E4A0823-7FB4-594E-9A73-9C9E85F14263}">
      <dgm:prSet/>
      <dgm:spPr/>
      <dgm:t>
        <a:bodyPr/>
        <a:lstStyle/>
        <a:p>
          <a:endParaRPr lang="en-US"/>
        </a:p>
      </dgm:t>
    </dgm:pt>
    <dgm:pt modelId="{5609AD87-02AC-2544-8EFE-43AB1D8C05A4}" type="sibTrans" cxnId="{1E4A0823-7FB4-594E-9A73-9C9E85F14263}">
      <dgm:prSet/>
      <dgm:spPr/>
      <dgm:t>
        <a:bodyPr/>
        <a:lstStyle/>
        <a:p>
          <a:endParaRPr lang="en-US"/>
        </a:p>
      </dgm:t>
    </dgm:pt>
    <dgm:pt modelId="{D4A2F65A-B0F1-4549-B5C2-DD89809EB337}">
      <dgm:prSet phldrT="[Text]"/>
      <dgm:spPr/>
      <dgm:t>
        <a:bodyPr/>
        <a:lstStyle/>
        <a:p>
          <a:r>
            <a:rPr lang="en-US" dirty="0"/>
            <a:t>no liability</a:t>
          </a:r>
        </a:p>
      </dgm:t>
    </dgm:pt>
    <dgm:pt modelId="{43E666AB-5C25-AE47-BE85-C263C22114B0}" type="parTrans" cxnId="{F8E002F0-6090-8243-AB27-90D46B9D8ACA}">
      <dgm:prSet/>
      <dgm:spPr/>
      <dgm:t>
        <a:bodyPr/>
        <a:lstStyle/>
        <a:p>
          <a:endParaRPr lang="en-US"/>
        </a:p>
      </dgm:t>
    </dgm:pt>
    <dgm:pt modelId="{74106536-17A4-7646-9C18-55AA6EDAC118}" type="sibTrans" cxnId="{F8E002F0-6090-8243-AB27-90D46B9D8ACA}">
      <dgm:prSet/>
      <dgm:spPr/>
      <dgm:t>
        <a:bodyPr/>
        <a:lstStyle/>
        <a:p>
          <a:endParaRPr lang="en-US"/>
        </a:p>
      </dgm:t>
    </dgm:pt>
    <dgm:pt modelId="{CDE72AAB-D0E8-044D-ABFA-7DB63DBCF570}">
      <dgm:prSet phldrT="[Text]"/>
      <dgm:spPr/>
      <dgm:t>
        <a:bodyPr/>
        <a:lstStyle/>
        <a:p>
          <a:r>
            <a:rPr lang="en-US" dirty="0"/>
            <a:t>assembly of software</a:t>
          </a:r>
        </a:p>
      </dgm:t>
    </dgm:pt>
    <dgm:pt modelId="{F26B368E-B817-0345-9180-7A4DBB29F5E5}" type="parTrans" cxnId="{C6F5C071-B0BD-1D47-97E1-1649D8728417}">
      <dgm:prSet/>
      <dgm:spPr/>
      <dgm:t>
        <a:bodyPr/>
        <a:lstStyle/>
        <a:p>
          <a:endParaRPr lang="en-US"/>
        </a:p>
      </dgm:t>
    </dgm:pt>
    <dgm:pt modelId="{2734DD70-49EC-6A4A-B2C4-43FD0B377C20}" type="sibTrans" cxnId="{C6F5C071-B0BD-1D47-97E1-1649D8728417}">
      <dgm:prSet/>
      <dgm:spPr/>
      <dgm:t>
        <a:bodyPr/>
        <a:lstStyle/>
        <a:p>
          <a:endParaRPr lang="en-US"/>
        </a:p>
      </dgm:t>
    </dgm:pt>
    <dgm:pt modelId="{A77721F3-7A6E-0D41-AA20-001110558991}">
      <dgm:prSet phldrT="[Text]"/>
      <dgm:spPr/>
      <dgm:t>
        <a:bodyPr/>
        <a:lstStyle/>
        <a:p>
          <a:r>
            <a:rPr lang="en-US" dirty="0"/>
            <a:t>no UI</a:t>
          </a:r>
        </a:p>
      </dgm:t>
    </dgm:pt>
    <dgm:pt modelId="{2F7E10F8-1DBA-FA42-BA99-FC5724C745FB}" type="parTrans" cxnId="{5E1E3F32-55E1-1947-B76A-82FBDFCE4234}">
      <dgm:prSet/>
      <dgm:spPr/>
      <dgm:t>
        <a:bodyPr/>
        <a:lstStyle/>
        <a:p>
          <a:endParaRPr lang="en-US"/>
        </a:p>
      </dgm:t>
    </dgm:pt>
    <dgm:pt modelId="{C4522F5F-DD06-6A45-A122-694E8E748F21}" type="sibTrans" cxnId="{5E1E3F32-55E1-1947-B76A-82FBDFCE4234}">
      <dgm:prSet/>
      <dgm:spPr/>
      <dgm:t>
        <a:bodyPr/>
        <a:lstStyle/>
        <a:p>
          <a:endParaRPr lang="en-US"/>
        </a:p>
      </dgm:t>
    </dgm:pt>
    <dgm:pt modelId="{1B759213-0DC7-B24B-9408-2FBCB2A7A141}">
      <dgm:prSet phldrT="[Text]"/>
      <dgm:spPr/>
      <dgm:t>
        <a:bodyPr/>
        <a:lstStyle/>
        <a:p>
          <a:r>
            <a:rPr lang="en-US" dirty="0"/>
            <a:t>no BCP38</a:t>
          </a:r>
        </a:p>
      </dgm:t>
    </dgm:pt>
    <dgm:pt modelId="{0BD14E02-A1DC-DF4E-96D9-54C10FB34A8E}" type="parTrans" cxnId="{8D06EE1D-D215-7C48-96E1-DC059FFC1508}">
      <dgm:prSet/>
      <dgm:spPr/>
      <dgm:t>
        <a:bodyPr/>
        <a:lstStyle/>
        <a:p>
          <a:endParaRPr lang="en-US"/>
        </a:p>
      </dgm:t>
    </dgm:pt>
    <dgm:pt modelId="{436066EA-5A0A-D046-98FF-81D435DDA619}" type="sibTrans" cxnId="{8D06EE1D-D215-7C48-96E1-DC059FFC1508}">
      <dgm:prSet/>
      <dgm:spPr/>
      <dgm:t>
        <a:bodyPr/>
        <a:lstStyle/>
        <a:p>
          <a:endParaRPr lang="en-US"/>
        </a:p>
      </dgm:t>
    </dgm:pt>
    <dgm:pt modelId="{2708D707-053E-7D48-B53C-DBA19B4B5612}" type="pres">
      <dgm:prSet presAssocID="{D3A81A29-8D10-A24B-BCD6-2698AB9050E2}" presName="cycle" presStyleCnt="0">
        <dgm:presLayoutVars>
          <dgm:chMax val="1"/>
          <dgm:dir/>
          <dgm:animLvl val="ctr"/>
          <dgm:resizeHandles val="exact"/>
        </dgm:presLayoutVars>
      </dgm:prSet>
      <dgm:spPr/>
    </dgm:pt>
    <dgm:pt modelId="{B48DE92A-8FB7-1245-A92E-38AA39E3F846}" type="pres">
      <dgm:prSet presAssocID="{2BB1A36C-4A9C-8C4E-8052-11AC6A96A455}" presName="centerShape" presStyleLbl="node0" presStyleIdx="0" presStyleCnt="1"/>
      <dgm:spPr/>
    </dgm:pt>
    <dgm:pt modelId="{8B4F0938-A10D-DB47-96D5-5421669749AB}" type="pres">
      <dgm:prSet presAssocID="{163EFBD3-02DF-414D-B1D1-B0D1C66D0B79}" presName="parTrans" presStyleLbl="bgSibTrans2D1" presStyleIdx="0" presStyleCnt="9"/>
      <dgm:spPr/>
    </dgm:pt>
    <dgm:pt modelId="{FE3053E1-F619-A14F-86EF-427350E61983}" type="pres">
      <dgm:prSet presAssocID="{B347F398-813B-0F47-BE5D-BB8EEDB67B9D}" presName="node" presStyleLbl="node1" presStyleIdx="0" presStyleCnt="9">
        <dgm:presLayoutVars>
          <dgm:bulletEnabled val="1"/>
        </dgm:presLayoutVars>
      </dgm:prSet>
      <dgm:spPr/>
    </dgm:pt>
    <dgm:pt modelId="{48E7AFB5-FCB0-7748-AFB5-12A54FCCFC1D}" type="pres">
      <dgm:prSet presAssocID="{DFAAED3A-4454-B145-8273-50A60EF6BA7B}" presName="parTrans" presStyleLbl="bgSibTrans2D1" presStyleIdx="1" presStyleCnt="9"/>
      <dgm:spPr/>
    </dgm:pt>
    <dgm:pt modelId="{258048CB-92DE-EA4A-84EE-DC6EC1F9C1E6}" type="pres">
      <dgm:prSet presAssocID="{98304F84-1A22-CF41-A6A4-E7A043B42E3A}" presName="node" presStyleLbl="node1" presStyleIdx="1" presStyleCnt="9">
        <dgm:presLayoutVars>
          <dgm:bulletEnabled val="1"/>
        </dgm:presLayoutVars>
      </dgm:prSet>
      <dgm:spPr/>
    </dgm:pt>
    <dgm:pt modelId="{14C503A0-CB3C-5B41-8D32-3BFEAA7426E3}" type="pres">
      <dgm:prSet presAssocID="{C6A8591B-1DF2-4E4B-B430-4C4086AAC6EB}" presName="parTrans" presStyleLbl="bgSibTrans2D1" presStyleIdx="2" presStyleCnt="9"/>
      <dgm:spPr/>
    </dgm:pt>
    <dgm:pt modelId="{84F70892-2E7D-6643-8CD5-8D9BC21B323E}" type="pres">
      <dgm:prSet presAssocID="{6F1A37D1-DC82-2A4D-BFC7-E1D424701291}" presName="node" presStyleLbl="node1" presStyleIdx="2" presStyleCnt="9">
        <dgm:presLayoutVars>
          <dgm:bulletEnabled val="1"/>
        </dgm:presLayoutVars>
      </dgm:prSet>
      <dgm:spPr/>
    </dgm:pt>
    <dgm:pt modelId="{61994C97-F779-E145-9116-A172AE78C03D}" type="pres">
      <dgm:prSet presAssocID="{292A0292-54DF-0548-B2BC-724B2766E186}" presName="parTrans" presStyleLbl="bgSibTrans2D1" presStyleIdx="3" presStyleCnt="9"/>
      <dgm:spPr/>
    </dgm:pt>
    <dgm:pt modelId="{64E9BA1D-5E5B-534E-9A4B-5725A7C1812C}" type="pres">
      <dgm:prSet presAssocID="{F3DE257B-E2F3-734E-BBDE-4512966C9C79}" presName="node" presStyleLbl="node1" presStyleIdx="3" presStyleCnt="9">
        <dgm:presLayoutVars>
          <dgm:bulletEnabled val="1"/>
        </dgm:presLayoutVars>
      </dgm:prSet>
      <dgm:spPr/>
    </dgm:pt>
    <dgm:pt modelId="{DE7139E9-273A-B949-95E8-28B48BCBBB40}" type="pres">
      <dgm:prSet presAssocID="{37062F47-C32B-F04B-BF2C-04D5BD0D9B76}" presName="parTrans" presStyleLbl="bgSibTrans2D1" presStyleIdx="4" presStyleCnt="9"/>
      <dgm:spPr/>
    </dgm:pt>
    <dgm:pt modelId="{B669273F-3BFA-F543-B595-4C2B802EF082}" type="pres">
      <dgm:prSet presAssocID="{7C41EF6C-E58B-6D47-9C57-B73D5E18B28F}" presName="node" presStyleLbl="node1" presStyleIdx="4" presStyleCnt="9">
        <dgm:presLayoutVars>
          <dgm:bulletEnabled val="1"/>
        </dgm:presLayoutVars>
      </dgm:prSet>
      <dgm:spPr/>
    </dgm:pt>
    <dgm:pt modelId="{12A25FA4-DE01-B94C-84CB-86E8773AB0BD}" type="pres">
      <dgm:prSet presAssocID="{43E666AB-5C25-AE47-BE85-C263C22114B0}" presName="parTrans" presStyleLbl="bgSibTrans2D1" presStyleIdx="5" presStyleCnt="9"/>
      <dgm:spPr/>
    </dgm:pt>
    <dgm:pt modelId="{2185CD82-2D57-0448-9052-C360D29F1204}" type="pres">
      <dgm:prSet presAssocID="{D4A2F65A-B0F1-4549-B5C2-DD89809EB337}" presName="node" presStyleLbl="node1" presStyleIdx="5" presStyleCnt="9">
        <dgm:presLayoutVars>
          <dgm:bulletEnabled val="1"/>
        </dgm:presLayoutVars>
      </dgm:prSet>
      <dgm:spPr/>
    </dgm:pt>
    <dgm:pt modelId="{4458AF66-64ED-2A4B-AC19-C2BEB67BDA09}" type="pres">
      <dgm:prSet presAssocID="{F26B368E-B817-0345-9180-7A4DBB29F5E5}" presName="parTrans" presStyleLbl="bgSibTrans2D1" presStyleIdx="6" presStyleCnt="9"/>
      <dgm:spPr/>
    </dgm:pt>
    <dgm:pt modelId="{680B6842-693C-374C-B5D5-A8D4ED0B222A}" type="pres">
      <dgm:prSet presAssocID="{CDE72AAB-D0E8-044D-ABFA-7DB63DBCF570}" presName="node" presStyleLbl="node1" presStyleIdx="6" presStyleCnt="9">
        <dgm:presLayoutVars>
          <dgm:bulletEnabled val="1"/>
        </dgm:presLayoutVars>
      </dgm:prSet>
      <dgm:spPr/>
    </dgm:pt>
    <dgm:pt modelId="{0FBDFB34-4CE7-C94D-B979-042BE08333C7}" type="pres">
      <dgm:prSet presAssocID="{2F7E10F8-1DBA-FA42-BA99-FC5724C745FB}" presName="parTrans" presStyleLbl="bgSibTrans2D1" presStyleIdx="7" presStyleCnt="9"/>
      <dgm:spPr/>
    </dgm:pt>
    <dgm:pt modelId="{307949AB-4450-FC4A-BF8B-708AC5E549FC}" type="pres">
      <dgm:prSet presAssocID="{A77721F3-7A6E-0D41-AA20-001110558991}" presName="node" presStyleLbl="node1" presStyleIdx="7" presStyleCnt="9">
        <dgm:presLayoutVars>
          <dgm:bulletEnabled val="1"/>
        </dgm:presLayoutVars>
      </dgm:prSet>
      <dgm:spPr/>
    </dgm:pt>
    <dgm:pt modelId="{95473FBA-05B6-1642-87CD-CB91D7748811}" type="pres">
      <dgm:prSet presAssocID="{0BD14E02-A1DC-DF4E-96D9-54C10FB34A8E}" presName="parTrans" presStyleLbl="bgSibTrans2D1" presStyleIdx="8" presStyleCnt="9"/>
      <dgm:spPr/>
    </dgm:pt>
    <dgm:pt modelId="{2698D5B9-625C-F14E-9F08-509C58250C1D}" type="pres">
      <dgm:prSet presAssocID="{1B759213-0DC7-B24B-9408-2FBCB2A7A141}" presName="node" presStyleLbl="node1" presStyleIdx="8" presStyleCnt="9">
        <dgm:presLayoutVars>
          <dgm:bulletEnabled val="1"/>
        </dgm:presLayoutVars>
      </dgm:prSet>
      <dgm:spPr/>
    </dgm:pt>
  </dgm:ptLst>
  <dgm:cxnLst>
    <dgm:cxn modelId="{B9C63113-615B-7B46-A4E9-D8516095F1E7}" type="presOf" srcId="{D3A81A29-8D10-A24B-BCD6-2698AB9050E2}" destId="{2708D707-053E-7D48-B53C-DBA19B4B5612}" srcOrd="0" destOrd="0" presId="urn:microsoft.com/office/officeart/2005/8/layout/radial4"/>
    <dgm:cxn modelId="{55EACB1C-AF40-1649-A9A6-E6B93A80EBA3}" type="presOf" srcId="{2F7E10F8-1DBA-FA42-BA99-FC5724C745FB}" destId="{0FBDFB34-4CE7-C94D-B979-042BE08333C7}" srcOrd="0" destOrd="0" presId="urn:microsoft.com/office/officeart/2005/8/layout/radial4"/>
    <dgm:cxn modelId="{8D06EE1D-D215-7C48-96E1-DC059FFC1508}" srcId="{2BB1A36C-4A9C-8C4E-8052-11AC6A96A455}" destId="{1B759213-0DC7-B24B-9408-2FBCB2A7A141}" srcOrd="8" destOrd="0" parTransId="{0BD14E02-A1DC-DF4E-96D9-54C10FB34A8E}" sibTransId="{436066EA-5A0A-D046-98FF-81D435DDA619}"/>
    <dgm:cxn modelId="{81284F20-7841-4242-9226-C44188353E7A}" type="presOf" srcId="{2BB1A36C-4A9C-8C4E-8052-11AC6A96A455}" destId="{B48DE92A-8FB7-1245-A92E-38AA39E3F846}" srcOrd="0" destOrd="0" presId="urn:microsoft.com/office/officeart/2005/8/layout/radial4"/>
    <dgm:cxn modelId="{1E4A0823-7FB4-594E-9A73-9C9E85F14263}" srcId="{2BB1A36C-4A9C-8C4E-8052-11AC6A96A455}" destId="{7C41EF6C-E58B-6D47-9C57-B73D5E18B28F}" srcOrd="4" destOrd="0" parTransId="{37062F47-C32B-F04B-BF2C-04D5BD0D9B76}" sibTransId="{5609AD87-02AC-2544-8EFE-43AB1D8C05A4}"/>
    <dgm:cxn modelId="{5E1E3F32-55E1-1947-B76A-82FBDFCE4234}" srcId="{2BB1A36C-4A9C-8C4E-8052-11AC6A96A455}" destId="{A77721F3-7A6E-0D41-AA20-001110558991}" srcOrd="7" destOrd="0" parTransId="{2F7E10F8-1DBA-FA42-BA99-FC5724C745FB}" sibTransId="{C4522F5F-DD06-6A45-A122-694E8E748F21}"/>
    <dgm:cxn modelId="{66142F37-5589-D642-808A-A3BFD7DDC000}" type="presOf" srcId="{F26B368E-B817-0345-9180-7A4DBB29F5E5}" destId="{4458AF66-64ED-2A4B-AC19-C2BEB67BDA09}" srcOrd="0" destOrd="0" presId="urn:microsoft.com/office/officeart/2005/8/layout/radial4"/>
    <dgm:cxn modelId="{C902DD3A-3D9A-3241-B46B-A4E442106242}" type="presOf" srcId="{0BD14E02-A1DC-DF4E-96D9-54C10FB34A8E}" destId="{95473FBA-05B6-1642-87CD-CB91D7748811}" srcOrd="0" destOrd="0" presId="urn:microsoft.com/office/officeart/2005/8/layout/radial4"/>
    <dgm:cxn modelId="{1E1DA048-F3B8-DF44-86B5-D599A177FE51}" srcId="{2BB1A36C-4A9C-8C4E-8052-11AC6A96A455}" destId="{6F1A37D1-DC82-2A4D-BFC7-E1D424701291}" srcOrd="2" destOrd="0" parTransId="{C6A8591B-1DF2-4E4B-B430-4C4086AAC6EB}" sibTransId="{AE1511E4-665E-9E4D-B25C-87DBFD69FF33}"/>
    <dgm:cxn modelId="{0D48354C-BFDA-0A4D-914B-AAEDD1B892C8}" type="presOf" srcId="{6F1A37D1-DC82-2A4D-BFC7-E1D424701291}" destId="{84F70892-2E7D-6643-8CD5-8D9BC21B323E}" srcOrd="0" destOrd="0" presId="urn:microsoft.com/office/officeart/2005/8/layout/radial4"/>
    <dgm:cxn modelId="{BFE4F15C-62C0-244A-A62E-27CB2B704A32}" type="presOf" srcId="{A77721F3-7A6E-0D41-AA20-001110558991}" destId="{307949AB-4450-FC4A-BF8B-708AC5E549FC}" srcOrd="0" destOrd="0" presId="urn:microsoft.com/office/officeart/2005/8/layout/radial4"/>
    <dgm:cxn modelId="{48EE7E60-6F8A-4D4F-8A0C-D7706B96B01B}" type="presOf" srcId="{D4A2F65A-B0F1-4549-B5C2-DD89809EB337}" destId="{2185CD82-2D57-0448-9052-C360D29F1204}" srcOrd="0" destOrd="0" presId="urn:microsoft.com/office/officeart/2005/8/layout/radial4"/>
    <dgm:cxn modelId="{3D504F66-44B0-4B44-A262-2E5CF1D2DB78}" srcId="{D3A81A29-8D10-A24B-BCD6-2698AB9050E2}" destId="{2BB1A36C-4A9C-8C4E-8052-11AC6A96A455}" srcOrd="0" destOrd="0" parTransId="{A96E2CCB-B477-9540-9178-DF935F42B3AB}" sibTransId="{991ECED5-2127-7C4C-B44D-C13B18E1904E}"/>
    <dgm:cxn modelId="{D5195370-18C7-AA4A-968D-68DF1D204D7E}" type="presOf" srcId="{DFAAED3A-4454-B145-8273-50A60EF6BA7B}" destId="{48E7AFB5-FCB0-7748-AFB5-12A54FCCFC1D}" srcOrd="0" destOrd="0" presId="urn:microsoft.com/office/officeart/2005/8/layout/radial4"/>
    <dgm:cxn modelId="{C6F5C071-B0BD-1D47-97E1-1649D8728417}" srcId="{2BB1A36C-4A9C-8C4E-8052-11AC6A96A455}" destId="{CDE72AAB-D0E8-044D-ABFA-7DB63DBCF570}" srcOrd="6" destOrd="0" parTransId="{F26B368E-B817-0345-9180-7A4DBB29F5E5}" sibTransId="{2734DD70-49EC-6A4A-B2C4-43FD0B377C20}"/>
    <dgm:cxn modelId="{8CE6AA84-C8DC-8247-A0BF-EF68D5764483}" srcId="{2BB1A36C-4A9C-8C4E-8052-11AC6A96A455}" destId="{F3DE257B-E2F3-734E-BBDE-4512966C9C79}" srcOrd="3" destOrd="0" parTransId="{292A0292-54DF-0548-B2BC-724B2766E186}" sibTransId="{C60C024E-EEF8-D041-BC8B-A40E1E812175}"/>
    <dgm:cxn modelId="{175EDB8C-F39E-3D47-ADD2-1FDD1DC4804F}" type="presOf" srcId="{98304F84-1A22-CF41-A6A4-E7A043B42E3A}" destId="{258048CB-92DE-EA4A-84EE-DC6EC1F9C1E6}" srcOrd="0" destOrd="0" presId="urn:microsoft.com/office/officeart/2005/8/layout/radial4"/>
    <dgm:cxn modelId="{57740193-99A5-7947-A0D2-85B5E9E69DBC}" type="presOf" srcId="{163EFBD3-02DF-414D-B1D1-B0D1C66D0B79}" destId="{8B4F0938-A10D-DB47-96D5-5421669749AB}" srcOrd="0" destOrd="0" presId="urn:microsoft.com/office/officeart/2005/8/layout/radial4"/>
    <dgm:cxn modelId="{A47A8698-3B2A-5A49-A011-6466FCA22C89}" srcId="{2BB1A36C-4A9C-8C4E-8052-11AC6A96A455}" destId="{B347F398-813B-0F47-BE5D-BB8EEDB67B9D}" srcOrd="0" destOrd="0" parTransId="{163EFBD3-02DF-414D-B1D1-B0D1C66D0B79}" sibTransId="{6A350C3F-EC0F-E54C-8E10-3AA181CC035F}"/>
    <dgm:cxn modelId="{565A639C-4326-E947-ADAB-956DC232F198}" type="presOf" srcId="{7C41EF6C-E58B-6D47-9C57-B73D5E18B28F}" destId="{B669273F-3BFA-F543-B595-4C2B802EF082}" srcOrd="0" destOrd="0" presId="urn:microsoft.com/office/officeart/2005/8/layout/radial4"/>
    <dgm:cxn modelId="{B55478A4-0500-E540-A5AB-07A9E68A4248}" type="presOf" srcId="{43E666AB-5C25-AE47-BE85-C263C22114B0}" destId="{12A25FA4-DE01-B94C-84CB-86E8773AB0BD}" srcOrd="0" destOrd="0" presId="urn:microsoft.com/office/officeart/2005/8/layout/radial4"/>
    <dgm:cxn modelId="{84D5AFA4-2A0D-FA42-85ED-CC3B1BBCD667}" srcId="{2BB1A36C-4A9C-8C4E-8052-11AC6A96A455}" destId="{98304F84-1A22-CF41-A6A4-E7A043B42E3A}" srcOrd="1" destOrd="0" parTransId="{DFAAED3A-4454-B145-8273-50A60EF6BA7B}" sibTransId="{35779B1E-E9A5-114C-8941-AC8A030C3A1F}"/>
    <dgm:cxn modelId="{4A9A45B2-DDCF-3046-A208-09A63339423C}" type="presOf" srcId="{F3DE257B-E2F3-734E-BBDE-4512966C9C79}" destId="{64E9BA1D-5E5B-534E-9A4B-5725A7C1812C}" srcOrd="0" destOrd="0" presId="urn:microsoft.com/office/officeart/2005/8/layout/radial4"/>
    <dgm:cxn modelId="{F6D2B3BA-43BA-4E46-97EF-C0C26D491D35}" type="presOf" srcId="{37062F47-C32B-F04B-BF2C-04D5BD0D9B76}" destId="{DE7139E9-273A-B949-95E8-28B48BCBBB40}" srcOrd="0" destOrd="0" presId="urn:microsoft.com/office/officeart/2005/8/layout/radial4"/>
    <dgm:cxn modelId="{4645F7D8-D603-014D-A0D5-B90C3453A993}" type="presOf" srcId="{292A0292-54DF-0548-B2BC-724B2766E186}" destId="{61994C97-F779-E145-9116-A172AE78C03D}" srcOrd="0" destOrd="0" presId="urn:microsoft.com/office/officeart/2005/8/layout/radial4"/>
    <dgm:cxn modelId="{DD9BB3DD-892F-954A-A169-B1195B45EC6D}" type="presOf" srcId="{B347F398-813B-0F47-BE5D-BB8EEDB67B9D}" destId="{FE3053E1-F619-A14F-86EF-427350E61983}" srcOrd="0" destOrd="0" presId="urn:microsoft.com/office/officeart/2005/8/layout/radial4"/>
    <dgm:cxn modelId="{72E11BE6-C9EF-1740-A966-622D6E03115B}" type="presOf" srcId="{CDE72AAB-D0E8-044D-ABFA-7DB63DBCF570}" destId="{680B6842-693C-374C-B5D5-A8D4ED0B222A}" srcOrd="0" destOrd="0" presId="urn:microsoft.com/office/officeart/2005/8/layout/radial4"/>
    <dgm:cxn modelId="{7B7CA8EB-D696-0345-BAF0-70E01F49D373}" type="presOf" srcId="{C6A8591B-1DF2-4E4B-B430-4C4086AAC6EB}" destId="{14C503A0-CB3C-5B41-8D32-3BFEAA7426E3}" srcOrd="0" destOrd="0" presId="urn:microsoft.com/office/officeart/2005/8/layout/radial4"/>
    <dgm:cxn modelId="{F8E002F0-6090-8243-AB27-90D46B9D8ACA}" srcId="{2BB1A36C-4A9C-8C4E-8052-11AC6A96A455}" destId="{D4A2F65A-B0F1-4549-B5C2-DD89809EB337}" srcOrd="5" destOrd="0" parTransId="{43E666AB-5C25-AE47-BE85-C263C22114B0}" sibTransId="{74106536-17A4-7646-9C18-55AA6EDAC118}"/>
    <dgm:cxn modelId="{336C7BF0-D2AF-F54D-994D-280447572C97}" type="presOf" srcId="{1B759213-0DC7-B24B-9408-2FBCB2A7A141}" destId="{2698D5B9-625C-F14E-9F08-509C58250C1D}" srcOrd="0" destOrd="0" presId="urn:microsoft.com/office/officeart/2005/8/layout/radial4"/>
    <dgm:cxn modelId="{F5549D09-918D-7144-8297-7348FB19D292}" type="presParOf" srcId="{2708D707-053E-7D48-B53C-DBA19B4B5612}" destId="{B48DE92A-8FB7-1245-A92E-38AA39E3F846}" srcOrd="0" destOrd="0" presId="urn:microsoft.com/office/officeart/2005/8/layout/radial4"/>
    <dgm:cxn modelId="{404DC10D-8FF4-3948-922E-91B6CF97DBF2}" type="presParOf" srcId="{2708D707-053E-7D48-B53C-DBA19B4B5612}" destId="{8B4F0938-A10D-DB47-96D5-5421669749AB}" srcOrd="1" destOrd="0" presId="urn:microsoft.com/office/officeart/2005/8/layout/radial4"/>
    <dgm:cxn modelId="{15ADE1E2-FE60-F04A-9280-BC72968CE6A5}" type="presParOf" srcId="{2708D707-053E-7D48-B53C-DBA19B4B5612}" destId="{FE3053E1-F619-A14F-86EF-427350E61983}" srcOrd="2" destOrd="0" presId="urn:microsoft.com/office/officeart/2005/8/layout/radial4"/>
    <dgm:cxn modelId="{9DB7AF72-3EFD-444F-B431-4C43746D77D9}" type="presParOf" srcId="{2708D707-053E-7D48-B53C-DBA19B4B5612}" destId="{48E7AFB5-FCB0-7748-AFB5-12A54FCCFC1D}" srcOrd="3" destOrd="0" presId="urn:microsoft.com/office/officeart/2005/8/layout/radial4"/>
    <dgm:cxn modelId="{B0FF82AD-B798-484F-A6B3-D95FCF82B264}" type="presParOf" srcId="{2708D707-053E-7D48-B53C-DBA19B4B5612}" destId="{258048CB-92DE-EA4A-84EE-DC6EC1F9C1E6}" srcOrd="4" destOrd="0" presId="urn:microsoft.com/office/officeart/2005/8/layout/radial4"/>
    <dgm:cxn modelId="{D2347FDD-0C78-D947-AE0A-360E4BADD72B}" type="presParOf" srcId="{2708D707-053E-7D48-B53C-DBA19B4B5612}" destId="{14C503A0-CB3C-5B41-8D32-3BFEAA7426E3}" srcOrd="5" destOrd="0" presId="urn:microsoft.com/office/officeart/2005/8/layout/radial4"/>
    <dgm:cxn modelId="{F510A2DA-6265-C541-9DE6-46F589095DDF}" type="presParOf" srcId="{2708D707-053E-7D48-B53C-DBA19B4B5612}" destId="{84F70892-2E7D-6643-8CD5-8D9BC21B323E}" srcOrd="6" destOrd="0" presId="urn:microsoft.com/office/officeart/2005/8/layout/radial4"/>
    <dgm:cxn modelId="{EE6CBE9B-9AEA-9344-AA41-091314661B88}" type="presParOf" srcId="{2708D707-053E-7D48-B53C-DBA19B4B5612}" destId="{61994C97-F779-E145-9116-A172AE78C03D}" srcOrd="7" destOrd="0" presId="urn:microsoft.com/office/officeart/2005/8/layout/radial4"/>
    <dgm:cxn modelId="{A1524EE2-F705-914D-86DB-DF75BEFF5E89}" type="presParOf" srcId="{2708D707-053E-7D48-B53C-DBA19B4B5612}" destId="{64E9BA1D-5E5B-534E-9A4B-5725A7C1812C}" srcOrd="8" destOrd="0" presId="urn:microsoft.com/office/officeart/2005/8/layout/radial4"/>
    <dgm:cxn modelId="{74389792-4F7D-8A4D-A88F-237E834A5B9C}" type="presParOf" srcId="{2708D707-053E-7D48-B53C-DBA19B4B5612}" destId="{DE7139E9-273A-B949-95E8-28B48BCBBB40}" srcOrd="9" destOrd="0" presId="urn:microsoft.com/office/officeart/2005/8/layout/radial4"/>
    <dgm:cxn modelId="{F21580CC-ADEB-854E-9BBC-D0A5DC4D84E6}" type="presParOf" srcId="{2708D707-053E-7D48-B53C-DBA19B4B5612}" destId="{B669273F-3BFA-F543-B595-4C2B802EF082}" srcOrd="10" destOrd="0" presId="urn:microsoft.com/office/officeart/2005/8/layout/radial4"/>
    <dgm:cxn modelId="{2BDBA396-DC8E-2E43-9882-EE9574DAF972}" type="presParOf" srcId="{2708D707-053E-7D48-B53C-DBA19B4B5612}" destId="{12A25FA4-DE01-B94C-84CB-86E8773AB0BD}" srcOrd="11" destOrd="0" presId="urn:microsoft.com/office/officeart/2005/8/layout/radial4"/>
    <dgm:cxn modelId="{1AB7B8FC-88E8-FC4B-835A-C9520BD28DFC}" type="presParOf" srcId="{2708D707-053E-7D48-B53C-DBA19B4B5612}" destId="{2185CD82-2D57-0448-9052-C360D29F1204}" srcOrd="12" destOrd="0" presId="urn:microsoft.com/office/officeart/2005/8/layout/radial4"/>
    <dgm:cxn modelId="{3AC3BB45-2947-1347-A57B-8FA641487161}" type="presParOf" srcId="{2708D707-053E-7D48-B53C-DBA19B4B5612}" destId="{4458AF66-64ED-2A4B-AC19-C2BEB67BDA09}" srcOrd="13" destOrd="0" presId="urn:microsoft.com/office/officeart/2005/8/layout/radial4"/>
    <dgm:cxn modelId="{A502EB33-8602-FE49-ADC8-20E5AD8DBC03}" type="presParOf" srcId="{2708D707-053E-7D48-B53C-DBA19B4B5612}" destId="{680B6842-693C-374C-B5D5-A8D4ED0B222A}" srcOrd="14" destOrd="0" presId="urn:microsoft.com/office/officeart/2005/8/layout/radial4"/>
    <dgm:cxn modelId="{EC6473AC-40DF-1741-869F-3792CB0AF8CD}" type="presParOf" srcId="{2708D707-053E-7D48-B53C-DBA19B4B5612}" destId="{0FBDFB34-4CE7-C94D-B979-042BE08333C7}" srcOrd="15" destOrd="0" presId="urn:microsoft.com/office/officeart/2005/8/layout/radial4"/>
    <dgm:cxn modelId="{E4B38EE4-19F1-764B-80C1-B2DF9E90C9C0}" type="presParOf" srcId="{2708D707-053E-7D48-B53C-DBA19B4B5612}" destId="{307949AB-4450-FC4A-BF8B-708AC5E549FC}" srcOrd="16" destOrd="0" presId="urn:microsoft.com/office/officeart/2005/8/layout/radial4"/>
    <dgm:cxn modelId="{118DB321-4606-FB49-8551-B313E261B85A}" type="presParOf" srcId="{2708D707-053E-7D48-B53C-DBA19B4B5612}" destId="{95473FBA-05B6-1642-87CD-CB91D7748811}" srcOrd="17" destOrd="0" presId="urn:microsoft.com/office/officeart/2005/8/layout/radial4"/>
    <dgm:cxn modelId="{45737DB9-00D9-1241-93EE-67BC8AE112A7}" type="presParOf" srcId="{2708D707-053E-7D48-B53C-DBA19B4B5612}" destId="{2698D5B9-625C-F14E-9F08-509C58250C1D}" srcOrd="1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8DE92A-8FB7-1245-A92E-38AA39E3F846}">
      <dsp:nvSpPr>
        <dsp:cNvPr id="0" name=""/>
        <dsp:cNvSpPr/>
      </dsp:nvSpPr>
      <dsp:spPr>
        <a:xfrm>
          <a:off x="3008969" y="2868157"/>
          <a:ext cx="1983060" cy="198306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kern="1200" dirty="0" err="1"/>
            <a:t>IoT</a:t>
          </a:r>
          <a:endParaRPr lang="en-US" sz="6500" kern="1200" dirty="0"/>
        </a:p>
      </dsp:txBody>
      <dsp:txXfrm>
        <a:off x="3299381" y="3158569"/>
        <a:ext cx="1402236" cy="1402236"/>
      </dsp:txXfrm>
    </dsp:sp>
    <dsp:sp modelId="{8B4F0938-A10D-DB47-96D5-5421669749AB}">
      <dsp:nvSpPr>
        <dsp:cNvPr id="0" name=""/>
        <dsp:cNvSpPr/>
      </dsp:nvSpPr>
      <dsp:spPr>
        <a:xfrm rot="10800000">
          <a:off x="696250" y="3577101"/>
          <a:ext cx="2185519" cy="565172"/>
        </a:xfrm>
        <a:prstGeom prst="lef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E3053E1-F619-A14F-86EF-427350E61983}">
      <dsp:nvSpPr>
        <dsp:cNvPr id="0" name=""/>
        <dsp:cNvSpPr/>
      </dsp:nvSpPr>
      <dsp:spPr>
        <a:xfrm>
          <a:off x="2179" y="3304431"/>
          <a:ext cx="1388142" cy="111051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Cheap SOCs</a:t>
          </a:r>
        </a:p>
      </dsp:txBody>
      <dsp:txXfrm>
        <a:off x="34705" y="3336957"/>
        <a:ext cx="1323090" cy="1045461"/>
      </dsp:txXfrm>
    </dsp:sp>
    <dsp:sp modelId="{48E7AFB5-FCB0-7748-AFB5-12A54FCCFC1D}">
      <dsp:nvSpPr>
        <dsp:cNvPr id="0" name=""/>
        <dsp:cNvSpPr/>
      </dsp:nvSpPr>
      <dsp:spPr>
        <a:xfrm rot="12600000">
          <a:off x="992533" y="2471357"/>
          <a:ext cx="2185519" cy="565172"/>
        </a:xfrm>
        <a:prstGeom prst="lef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58048CB-92DE-EA4A-84EE-DC6EC1F9C1E6}">
      <dsp:nvSpPr>
        <dsp:cNvPr id="0" name=""/>
        <dsp:cNvSpPr/>
      </dsp:nvSpPr>
      <dsp:spPr>
        <a:xfrm>
          <a:off x="444864" y="1652306"/>
          <a:ext cx="1388142" cy="111051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Mature Internet protocols</a:t>
          </a:r>
        </a:p>
      </dsp:txBody>
      <dsp:txXfrm>
        <a:off x="477390" y="1684832"/>
        <a:ext cx="1323090" cy="1045461"/>
      </dsp:txXfrm>
    </dsp:sp>
    <dsp:sp modelId="{14C503A0-CB3C-5B41-8D32-3BFEAA7426E3}">
      <dsp:nvSpPr>
        <dsp:cNvPr id="0" name=""/>
        <dsp:cNvSpPr/>
      </dsp:nvSpPr>
      <dsp:spPr>
        <a:xfrm rot="14400000">
          <a:off x="1801995" y="1661895"/>
          <a:ext cx="2185519" cy="565172"/>
        </a:xfrm>
        <a:prstGeom prst="lef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4F70892-2E7D-6643-8CD5-8D9BC21B323E}">
      <dsp:nvSpPr>
        <dsp:cNvPr id="0" name=""/>
        <dsp:cNvSpPr/>
      </dsp:nvSpPr>
      <dsp:spPr>
        <a:xfrm>
          <a:off x="1654304" y="442867"/>
          <a:ext cx="1388142" cy="1110513"/>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Cellular connectivity</a:t>
          </a:r>
        </a:p>
      </dsp:txBody>
      <dsp:txXfrm>
        <a:off x="1686830" y="475393"/>
        <a:ext cx="1323090" cy="1045461"/>
      </dsp:txXfrm>
    </dsp:sp>
    <dsp:sp modelId="{61994C97-F779-E145-9116-A172AE78C03D}">
      <dsp:nvSpPr>
        <dsp:cNvPr id="0" name=""/>
        <dsp:cNvSpPr/>
      </dsp:nvSpPr>
      <dsp:spPr>
        <a:xfrm rot="16200000">
          <a:off x="2907740" y="1365612"/>
          <a:ext cx="2185519" cy="565172"/>
        </a:xfrm>
        <a:prstGeom prst="lef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4E9BA1D-5E5B-534E-9A4B-5725A7C1812C}">
      <dsp:nvSpPr>
        <dsp:cNvPr id="0" name=""/>
        <dsp:cNvSpPr/>
      </dsp:nvSpPr>
      <dsp:spPr>
        <a:xfrm>
          <a:off x="3306428" y="181"/>
          <a:ext cx="1388142" cy="1110513"/>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Unlicensed</a:t>
          </a:r>
        </a:p>
      </dsp:txBody>
      <dsp:txXfrm>
        <a:off x="3338954" y="32707"/>
        <a:ext cx="1323090" cy="1045461"/>
      </dsp:txXfrm>
    </dsp:sp>
    <dsp:sp modelId="{DE7139E9-273A-B949-95E8-28B48BCBBB40}">
      <dsp:nvSpPr>
        <dsp:cNvPr id="0" name=""/>
        <dsp:cNvSpPr/>
      </dsp:nvSpPr>
      <dsp:spPr>
        <a:xfrm rot="18000000">
          <a:off x="4013484" y="1661895"/>
          <a:ext cx="2185519" cy="565172"/>
        </a:xfrm>
        <a:prstGeom prst="leftArrow">
          <a:avLst>
            <a:gd name="adj1" fmla="val 60000"/>
            <a:gd name="adj2" fmla="val 5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669273F-3BFA-F543-B595-4C2B802EF082}">
      <dsp:nvSpPr>
        <dsp:cNvPr id="0" name=""/>
        <dsp:cNvSpPr/>
      </dsp:nvSpPr>
      <dsp:spPr>
        <a:xfrm>
          <a:off x="4958553" y="442867"/>
          <a:ext cx="1388142" cy="1110513"/>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Analytics</a:t>
          </a:r>
        </a:p>
        <a:p>
          <a:pPr marL="0" lvl="0" indent="0" algn="ctr" defTabSz="800100">
            <a:lnSpc>
              <a:spcPct val="90000"/>
            </a:lnSpc>
            <a:spcBef>
              <a:spcPct val="0"/>
            </a:spcBef>
            <a:spcAft>
              <a:spcPct val="35000"/>
            </a:spcAft>
            <a:buNone/>
          </a:pPr>
          <a:r>
            <a:rPr lang="en-US" sz="1800" kern="1200" dirty="0"/>
            <a:t>(“big data”)</a:t>
          </a:r>
        </a:p>
      </dsp:txBody>
      <dsp:txXfrm>
        <a:off x="4991079" y="475393"/>
        <a:ext cx="1323090" cy="1045461"/>
      </dsp:txXfrm>
    </dsp:sp>
    <dsp:sp modelId="{12A25FA4-DE01-B94C-84CB-86E8773AB0BD}">
      <dsp:nvSpPr>
        <dsp:cNvPr id="0" name=""/>
        <dsp:cNvSpPr/>
      </dsp:nvSpPr>
      <dsp:spPr>
        <a:xfrm rot="19800000">
          <a:off x="4822946" y="2471357"/>
          <a:ext cx="2185519" cy="565172"/>
        </a:xfrm>
        <a:prstGeom prst="lef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185CD82-2D57-0448-9052-C360D29F1204}">
      <dsp:nvSpPr>
        <dsp:cNvPr id="0" name=""/>
        <dsp:cNvSpPr/>
      </dsp:nvSpPr>
      <dsp:spPr>
        <a:xfrm>
          <a:off x="6167992" y="1652306"/>
          <a:ext cx="1388142" cy="111051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Applications</a:t>
          </a:r>
        </a:p>
      </dsp:txBody>
      <dsp:txXfrm>
        <a:off x="6200518" y="1684832"/>
        <a:ext cx="1323090" cy="1045461"/>
      </dsp:txXfrm>
    </dsp:sp>
    <dsp:sp modelId="{D514BE7C-CD32-3245-9C7F-A7269C3D351D}">
      <dsp:nvSpPr>
        <dsp:cNvPr id="0" name=""/>
        <dsp:cNvSpPr/>
      </dsp:nvSpPr>
      <dsp:spPr>
        <a:xfrm>
          <a:off x="5119229" y="3577101"/>
          <a:ext cx="2185519" cy="565172"/>
        </a:xfrm>
        <a:prstGeom prst="lef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A81B48E-D7C4-834B-A918-B7D97FF75E47}">
      <dsp:nvSpPr>
        <dsp:cNvPr id="0" name=""/>
        <dsp:cNvSpPr/>
      </dsp:nvSpPr>
      <dsp:spPr>
        <a:xfrm>
          <a:off x="6610678" y="3304431"/>
          <a:ext cx="1388142" cy="111051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Cloud-hosted applications &amp; data</a:t>
          </a:r>
        </a:p>
      </dsp:txBody>
      <dsp:txXfrm>
        <a:off x="6643204" y="3336957"/>
        <a:ext cx="1323090" cy="10454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D6BC5-2C6A-C64C-ABF0-16E65F4F5030}">
      <dsp:nvSpPr>
        <dsp:cNvPr id="0" name=""/>
        <dsp:cNvSpPr/>
      </dsp:nvSpPr>
      <dsp:spPr>
        <a:xfrm>
          <a:off x="0" y="581024"/>
          <a:ext cx="7162800" cy="447675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4D3307B-6FBC-F849-AAD1-FA4797B22251}">
      <dsp:nvSpPr>
        <dsp:cNvPr id="0" name=""/>
        <dsp:cNvSpPr/>
      </dsp:nvSpPr>
      <dsp:spPr>
        <a:xfrm>
          <a:off x="909675" y="3670877"/>
          <a:ext cx="186232" cy="18623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1882FFC-F7E2-164E-B2A6-EB81417A77B8}">
      <dsp:nvSpPr>
        <dsp:cNvPr id="0" name=""/>
        <dsp:cNvSpPr/>
      </dsp:nvSpPr>
      <dsp:spPr>
        <a:xfrm>
          <a:off x="1002792" y="3763994"/>
          <a:ext cx="1668932" cy="1293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81" tIns="0" rIns="0" bIns="0" numCol="1" spcCol="1270" anchor="t" anchorCtr="0">
          <a:noAutofit/>
        </a:bodyPr>
        <a:lstStyle/>
        <a:p>
          <a:pPr marL="0" lvl="0" indent="0" algn="l" defTabSz="2044700">
            <a:lnSpc>
              <a:spcPct val="90000"/>
            </a:lnSpc>
            <a:spcBef>
              <a:spcPct val="0"/>
            </a:spcBef>
            <a:spcAft>
              <a:spcPct val="35000"/>
            </a:spcAft>
            <a:buNone/>
          </a:pPr>
          <a:r>
            <a:rPr lang="en-US" sz="4600" kern="1200" dirty="0"/>
            <a:t>one device</a:t>
          </a:r>
        </a:p>
      </dsp:txBody>
      <dsp:txXfrm>
        <a:off x="1002792" y="3763994"/>
        <a:ext cx="1668932" cy="1293780"/>
      </dsp:txXfrm>
    </dsp:sp>
    <dsp:sp modelId="{BC91F4AC-CE9D-FC4E-9E4C-8BEF6D59F7F2}">
      <dsp:nvSpPr>
        <dsp:cNvPr id="0" name=""/>
        <dsp:cNvSpPr/>
      </dsp:nvSpPr>
      <dsp:spPr>
        <a:xfrm>
          <a:off x="2553538" y="2454097"/>
          <a:ext cx="336651" cy="33665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5706E1E-92F5-C34E-AAB4-40EE6DC93604}">
      <dsp:nvSpPr>
        <dsp:cNvPr id="0" name=""/>
        <dsp:cNvSpPr/>
      </dsp:nvSpPr>
      <dsp:spPr>
        <a:xfrm>
          <a:off x="2362199" y="3032000"/>
          <a:ext cx="2438400" cy="16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385" tIns="0" rIns="0" bIns="0" numCol="1" spcCol="1270" anchor="t" anchorCtr="0">
          <a:noAutofit/>
        </a:bodyPr>
        <a:lstStyle/>
        <a:p>
          <a:pPr marL="0" lvl="0" indent="0" algn="l" defTabSz="1422400">
            <a:lnSpc>
              <a:spcPct val="90000"/>
            </a:lnSpc>
            <a:spcBef>
              <a:spcPct val="0"/>
            </a:spcBef>
            <a:spcAft>
              <a:spcPct val="35000"/>
            </a:spcAft>
            <a:buNone/>
          </a:pPr>
          <a:r>
            <a:rPr lang="en-US" sz="3200" kern="1200" dirty="0"/>
            <a:t>apartment building</a:t>
          </a:r>
        </a:p>
        <a:p>
          <a:pPr marL="0" lvl="0" indent="0" algn="l" defTabSz="1422400">
            <a:lnSpc>
              <a:spcPct val="90000"/>
            </a:lnSpc>
            <a:spcBef>
              <a:spcPct val="0"/>
            </a:spcBef>
            <a:spcAft>
              <a:spcPct val="35000"/>
            </a:spcAft>
            <a:buNone/>
          </a:pPr>
          <a:r>
            <a:rPr lang="en-US" sz="3200" kern="1200" dirty="0"/>
            <a:t>(10</a:t>
          </a:r>
          <a:r>
            <a:rPr lang="en-US" sz="3200" kern="1200" baseline="30000" dirty="0"/>
            <a:t>2 </a:t>
          </a:r>
          <a:r>
            <a:rPr lang="mr-IN" sz="3200" kern="1200" baseline="0" dirty="0"/>
            <a:t>–</a:t>
          </a:r>
          <a:r>
            <a:rPr lang="en-US" sz="3200" kern="1200" baseline="0" dirty="0"/>
            <a:t> 10</a:t>
          </a:r>
          <a:r>
            <a:rPr lang="en-US" sz="3200" kern="1200" baseline="30000" dirty="0"/>
            <a:t>4</a:t>
          </a:r>
          <a:r>
            <a:rPr lang="en-US" sz="3200" kern="1200" baseline="0" dirty="0"/>
            <a:t>)</a:t>
          </a:r>
        </a:p>
      </dsp:txBody>
      <dsp:txXfrm>
        <a:off x="2362199" y="3032000"/>
        <a:ext cx="2438400" cy="1616197"/>
      </dsp:txXfrm>
    </dsp:sp>
    <dsp:sp modelId="{8AD73F38-FAED-F44D-B8DC-07A425E4F38C}">
      <dsp:nvSpPr>
        <dsp:cNvPr id="0" name=""/>
        <dsp:cNvSpPr/>
      </dsp:nvSpPr>
      <dsp:spPr>
        <a:xfrm>
          <a:off x="4530471" y="1713642"/>
          <a:ext cx="465582" cy="46558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8E19079-25D6-0C4D-B11B-C960F8D410CC}">
      <dsp:nvSpPr>
        <dsp:cNvPr id="0" name=""/>
        <dsp:cNvSpPr/>
      </dsp:nvSpPr>
      <dsp:spPr>
        <a:xfrm>
          <a:off x="4490118" y="2362202"/>
          <a:ext cx="2317996" cy="3111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02" tIns="0" rIns="0" bIns="0" numCol="1" spcCol="1270" anchor="t" anchorCtr="0">
          <a:noAutofit/>
        </a:bodyPr>
        <a:lstStyle/>
        <a:p>
          <a:pPr marL="0" lvl="0" indent="0" algn="l" defTabSz="1422400">
            <a:lnSpc>
              <a:spcPct val="90000"/>
            </a:lnSpc>
            <a:spcBef>
              <a:spcPct val="0"/>
            </a:spcBef>
            <a:spcAft>
              <a:spcPct val="35000"/>
            </a:spcAft>
            <a:buNone/>
          </a:pPr>
          <a:r>
            <a:rPr lang="en-US" sz="3200" kern="1200" dirty="0">
              <a:latin typeface="+mn-lt"/>
            </a:rPr>
            <a:t>city+</a:t>
          </a:r>
        </a:p>
        <a:p>
          <a:pPr marL="0" lvl="0" indent="0" algn="l" defTabSz="1422400">
            <a:lnSpc>
              <a:spcPct val="90000"/>
            </a:lnSpc>
            <a:spcBef>
              <a:spcPct val="0"/>
            </a:spcBef>
            <a:spcAft>
              <a:spcPct val="35000"/>
            </a:spcAft>
            <a:buNone/>
          </a:pPr>
          <a:r>
            <a:rPr lang="en-US" sz="3200" kern="1200" dirty="0">
              <a:latin typeface="+mn-lt"/>
            </a:rPr>
            <a:t>(10</a:t>
          </a:r>
          <a:r>
            <a:rPr lang="en-US" sz="3200" kern="1200" baseline="30000" dirty="0">
              <a:latin typeface="+mn-lt"/>
            </a:rPr>
            <a:t>6</a:t>
          </a:r>
          <a:r>
            <a:rPr lang="en-US" sz="3200" kern="1200" dirty="0">
              <a:latin typeface="+mn-lt"/>
            </a:rPr>
            <a:t> </a:t>
          </a:r>
          <a:r>
            <a:rPr lang="mr-IN" sz="3200" kern="1200" dirty="0">
              <a:latin typeface="+mn-lt"/>
            </a:rPr>
            <a:t>–</a:t>
          </a:r>
          <a:r>
            <a:rPr lang="en-US" sz="3200" kern="1200" dirty="0">
              <a:latin typeface="+mn-lt"/>
            </a:rPr>
            <a:t> 10</a:t>
          </a:r>
          <a:r>
            <a:rPr lang="en-US" sz="3200" kern="1200" baseline="30000" dirty="0">
              <a:latin typeface="+mn-lt"/>
            </a:rPr>
            <a:t>8</a:t>
          </a:r>
          <a:r>
            <a:rPr lang="en-US" sz="3200" kern="1200" dirty="0">
              <a:latin typeface="+mn-lt"/>
            </a:rPr>
            <a:t>)</a:t>
          </a:r>
        </a:p>
      </dsp:txBody>
      <dsp:txXfrm>
        <a:off x="4490118" y="2362202"/>
        <a:ext cx="2317996" cy="31113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8DE92A-8FB7-1245-A92E-38AA39E3F846}">
      <dsp:nvSpPr>
        <dsp:cNvPr id="0" name=""/>
        <dsp:cNvSpPr/>
      </dsp:nvSpPr>
      <dsp:spPr>
        <a:xfrm>
          <a:off x="3257907" y="3258661"/>
          <a:ext cx="1485185" cy="148518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err="1"/>
            <a:t>IoT</a:t>
          </a:r>
          <a:r>
            <a:rPr lang="en-US" sz="2000" kern="1200" dirty="0"/>
            <a:t> insecurity</a:t>
          </a:r>
        </a:p>
      </dsp:txBody>
      <dsp:txXfrm>
        <a:off x="3475407" y="3476161"/>
        <a:ext cx="1050185" cy="1050185"/>
      </dsp:txXfrm>
    </dsp:sp>
    <dsp:sp modelId="{8B4F0938-A10D-DB47-96D5-5421669749AB}">
      <dsp:nvSpPr>
        <dsp:cNvPr id="0" name=""/>
        <dsp:cNvSpPr/>
      </dsp:nvSpPr>
      <dsp:spPr>
        <a:xfrm rot="10800000">
          <a:off x="522651" y="3789614"/>
          <a:ext cx="2584816" cy="423277"/>
        </a:xfrm>
        <a:prstGeom prst="lef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E3053E1-F619-A14F-86EF-427350E61983}">
      <dsp:nvSpPr>
        <dsp:cNvPr id="0" name=""/>
        <dsp:cNvSpPr/>
      </dsp:nvSpPr>
      <dsp:spPr>
        <a:xfrm>
          <a:off x="2836" y="3585401"/>
          <a:ext cx="1039629" cy="83170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dirty="0"/>
            <a:t>supply chain</a:t>
          </a:r>
        </a:p>
      </dsp:txBody>
      <dsp:txXfrm>
        <a:off x="27196" y="3609761"/>
        <a:ext cx="990909" cy="782983"/>
      </dsp:txXfrm>
    </dsp:sp>
    <dsp:sp modelId="{48E7AFB5-FCB0-7748-AFB5-12A54FCCFC1D}">
      <dsp:nvSpPr>
        <dsp:cNvPr id="0" name=""/>
        <dsp:cNvSpPr/>
      </dsp:nvSpPr>
      <dsp:spPr>
        <a:xfrm rot="12150000">
          <a:off x="689008" y="2953283"/>
          <a:ext cx="2584816" cy="423277"/>
        </a:xfrm>
        <a:prstGeom prst="lef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58048CB-92DE-EA4A-84EE-DC6EC1F9C1E6}">
      <dsp:nvSpPr>
        <dsp:cNvPr id="0" name=""/>
        <dsp:cNvSpPr/>
      </dsp:nvSpPr>
      <dsp:spPr>
        <a:xfrm>
          <a:off x="267571" y="2254486"/>
          <a:ext cx="1039629" cy="83170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dirty="0"/>
            <a:t>long-lived device</a:t>
          </a:r>
        </a:p>
      </dsp:txBody>
      <dsp:txXfrm>
        <a:off x="291931" y="2278846"/>
        <a:ext cx="990909" cy="782983"/>
      </dsp:txXfrm>
    </dsp:sp>
    <dsp:sp modelId="{14C503A0-CB3C-5B41-8D32-3BFEAA7426E3}">
      <dsp:nvSpPr>
        <dsp:cNvPr id="0" name=""/>
        <dsp:cNvSpPr/>
      </dsp:nvSpPr>
      <dsp:spPr>
        <a:xfrm rot="13500000">
          <a:off x="1162752" y="2244275"/>
          <a:ext cx="2584816" cy="423277"/>
        </a:xfrm>
        <a:prstGeom prst="lef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4F70892-2E7D-6643-8CD5-8D9BC21B323E}">
      <dsp:nvSpPr>
        <dsp:cNvPr id="0" name=""/>
        <dsp:cNvSpPr/>
      </dsp:nvSpPr>
      <dsp:spPr>
        <a:xfrm>
          <a:off x="1021474" y="1126191"/>
          <a:ext cx="1039629" cy="831703"/>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dirty="0"/>
            <a:t>one-time purchase</a:t>
          </a:r>
        </a:p>
      </dsp:txBody>
      <dsp:txXfrm>
        <a:off x="1045834" y="1150551"/>
        <a:ext cx="990909" cy="782983"/>
      </dsp:txXfrm>
    </dsp:sp>
    <dsp:sp modelId="{61994C97-F779-E145-9116-A172AE78C03D}">
      <dsp:nvSpPr>
        <dsp:cNvPr id="0" name=""/>
        <dsp:cNvSpPr/>
      </dsp:nvSpPr>
      <dsp:spPr>
        <a:xfrm rot="14850000">
          <a:off x="1871759" y="1770531"/>
          <a:ext cx="2584816" cy="423277"/>
        </a:xfrm>
        <a:prstGeom prst="lef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4E9BA1D-5E5B-534E-9A4B-5725A7C1812C}">
      <dsp:nvSpPr>
        <dsp:cNvPr id="0" name=""/>
        <dsp:cNvSpPr/>
      </dsp:nvSpPr>
      <dsp:spPr>
        <a:xfrm>
          <a:off x="2149769" y="372288"/>
          <a:ext cx="1039629" cy="831703"/>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dirty="0"/>
            <a:t>mostly hardware expertise</a:t>
          </a:r>
        </a:p>
      </dsp:txBody>
      <dsp:txXfrm>
        <a:off x="2174129" y="396648"/>
        <a:ext cx="990909" cy="782983"/>
      </dsp:txXfrm>
    </dsp:sp>
    <dsp:sp modelId="{DE7139E9-273A-B949-95E8-28B48BCBBB40}">
      <dsp:nvSpPr>
        <dsp:cNvPr id="0" name=""/>
        <dsp:cNvSpPr/>
      </dsp:nvSpPr>
      <dsp:spPr>
        <a:xfrm rot="16200000">
          <a:off x="2708091" y="1604174"/>
          <a:ext cx="2584816" cy="423277"/>
        </a:xfrm>
        <a:prstGeom prst="leftArrow">
          <a:avLst>
            <a:gd name="adj1" fmla="val 60000"/>
            <a:gd name="adj2" fmla="val 5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669273F-3BFA-F543-B595-4C2B802EF082}">
      <dsp:nvSpPr>
        <dsp:cNvPr id="0" name=""/>
        <dsp:cNvSpPr/>
      </dsp:nvSpPr>
      <dsp:spPr>
        <a:xfrm>
          <a:off x="3480685" y="107553"/>
          <a:ext cx="1039629" cy="831703"/>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dirty="0"/>
            <a:t>millions of them</a:t>
          </a:r>
        </a:p>
      </dsp:txBody>
      <dsp:txXfrm>
        <a:off x="3505045" y="131913"/>
        <a:ext cx="990909" cy="782983"/>
      </dsp:txXfrm>
    </dsp:sp>
    <dsp:sp modelId="{12A25FA4-DE01-B94C-84CB-86E8773AB0BD}">
      <dsp:nvSpPr>
        <dsp:cNvPr id="0" name=""/>
        <dsp:cNvSpPr/>
      </dsp:nvSpPr>
      <dsp:spPr>
        <a:xfrm rot="17550000">
          <a:off x="3544423" y="1770531"/>
          <a:ext cx="2584816" cy="423277"/>
        </a:xfrm>
        <a:prstGeom prst="lef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185CD82-2D57-0448-9052-C360D29F1204}">
      <dsp:nvSpPr>
        <dsp:cNvPr id="0" name=""/>
        <dsp:cNvSpPr/>
      </dsp:nvSpPr>
      <dsp:spPr>
        <a:xfrm>
          <a:off x="4811600" y="372288"/>
          <a:ext cx="1039629" cy="83170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dirty="0"/>
            <a:t>no liability</a:t>
          </a:r>
        </a:p>
      </dsp:txBody>
      <dsp:txXfrm>
        <a:off x="4835960" y="396648"/>
        <a:ext cx="990909" cy="782983"/>
      </dsp:txXfrm>
    </dsp:sp>
    <dsp:sp modelId="{4458AF66-64ED-2A4B-AC19-C2BEB67BDA09}">
      <dsp:nvSpPr>
        <dsp:cNvPr id="0" name=""/>
        <dsp:cNvSpPr/>
      </dsp:nvSpPr>
      <dsp:spPr>
        <a:xfrm rot="18900000">
          <a:off x="4253431" y="2244275"/>
          <a:ext cx="2584816" cy="423277"/>
        </a:xfrm>
        <a:prstGeom prst="lef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80B6842-693C-374C-B5D5-A8D4ED0B222A}">
      <dsp:nvSpPr>
        <dsp:cNvPr id="0" name=""/>
        <dsp:cNvSpPr/>
      </dsp:nvSpPr>
      <dsp:spPr>
        <a:xfrm>
          <a:off x="5939895" y="1126191"/>
          <a:ext cx="1039629" cy="83170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dirty="0"/>
            <a:t>assembly of software</a:t>
          </a:r>
        </a:p>
      </dsp:txBody>
      <dsp:txXfrm>
        <a:off x="5964255" y="1150551"/>
        <a:ext cx="990909" cy="782983"/>
      </dsp:txXfrm>
    </dsp:sp>
    <dsp:sp modelId="{0FBDFB34-4CE7-C94D-B979-042BE08333C7}">
      <dsp:nvSpPr>
        <dsp:cNvPr id="0" name=""/>
        <dsp:cNvSpPr/>
      </dsp:nvSpPr>
      <dsp:spPr>
        <a:xfrm rot="20250000">
          <a:off x="4727175" y="2953283"/>
          <a:ext cx="2584816" cy="423277"/>
        </a:xfrm>
        <a:prstGeom prst="lef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07949AB-4450-FC4A-BF8B-708AC5E549FC}">
      <dsp:nvSpPr>
        <dsp:cNvPr id="0" name=""/>
        <dsp:cNvSpPr/>
      </dsp:nvSpPr>
      <dsp:spPr>
        <a:xfrm>
          <a:off x="6693798" y="2254486"/>
          <a:ext cx="1039629" cy="831703"/>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dirty="0"/>
            <a:t>no UI</a:t>
          </a:r>
        </a:p>
      </dsp:txBody>
      <dsp:txXfrm>
        <a:off x="6718158" y="2278846"/>
        <a:ext cx="990909" cy="782983"/>
      </dsp:txXfrm>
    </dsp:sp>
    <dsp:sp modelId="{95473FBA-05B6-1642-87CD-CB91D7748811}">
      <dsp:nvSpPr>
        <dsp:cNvPr id="0" name=""/>
        <dsp:cNvSpPr/>
      </dsp:nvSpPr>
      <dsp:spPr>
        <a:xfrm>
          <a:off x="4893531" y="3789614"/>
          <a:ext cx="2584816" cy="423277"/>
        </a:xfrm>
        <a:prstGeom prst="lef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698D5B9-625C-F14E-9F08-509C58250C1D}">
      <dsp:nvSpPr>
        <dsp:cNvPr id="0" name=""/>
        <dsp:cNvSpPr/>
      </dsp:nvSpPr>
      <dsp:spPr>
        <a:xfrm>
          <a:off x="6958533" y="3585401"/>
          <a:ext cx="1039629" cy="831703"/>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dirty="0"/>
            <a:t>no BCP38</a:t>
          </a:r>
        </a:p>
      </dsp:txBody>
      <dsp:txXfrm>
        <a:off x="6982893" y="3609761"/>
        <a:ext cx="990909" cy="782983"/>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EEC0F9-E3C4-0C49-B892-80DDF7B1C713}" type="datetimeFigureOut">
              <a:rPr lang="en-US" smtClean="0"/>
              <a:t>7/2/18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741339-8F08-044A-9BFD-FA77AF0770CF}" type="slidenum">
              <a:rPr lang="en-US" smtClean="0"/>
              <a:t>‹#›</a:t>
            </a:fld>
            <a:endParaRPr lang="en-US"/>
          </a:p>
        </p:txBody>
      </p:sp>
    </p:spTree>
    <p:extLst>
      <p:ext uri="{BB962C8B-B14F-4D97-AF65-F5344CB8AC3E}">
        <p14:creationId xmlns:p14="http://schemas.microsoft.com/office/powerpoint/2010/main" val="893101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spectrum.ieee.org</a:t>
            </a:r>
            <a:r>
              <a:rPr lang="en-US" dirty="0"/>
              <a:t>/tech-talk/telecom/internet/popular-internet-of-things-forecast-of-50-billion-devices-by-2020-is-outdated</a:t>
            </a:r>
          </a:p>
        </p:txBody>
      </p:sp>
      <p:sp>
        <p:nvSpPr>
          <p:cNvPr id="4" name="Slide Number Placeholder 3"/>
          <p:cNvSpPr>
            <a:spLocks noGrp="1"/>
          </p:cNvSpPr>
          <p:nvPr>
            <p:ph type="sldNum" sz="quarter" idx="10"/>
          </p:nvPr>
        </p:nvSpPr>
        <p:spPr/>
        <p:txBody>
          <a:bodyPr/>
          <a:lstStyle/>
          <a:p>
            <a:fld id="{25741339-8F08-044A-9BFD-FA77AF0770CF}" type="slidenum">
              <a:rPr lang="en-US" smtClean="0"/>
              <a:t>6</a:t>
            </a:fld>
            <a:endParaRPr lang="en-US"/>
          </a:p>
        </p:txBody>
      </p:sp>
    </p:spTree>
    <p:extLst>
      <p:ext uri="{BB962C8B-B14F-4D97-AF65-F5344CB8AC3E}">
        <p14:creationId xmlns:p14="http://schemas.microsoft.com/office/powerpoint/2010/main" val="1947529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Bernstein, Sept. 2017</a:t>
            </a:r>
          </a:p>
          <a:p>
            <a:r>
              <a:rPr lang="en-US" sz="1200" b="1" kern="1200" dirty="0">
                <a:solidFill>
                  <a:schemeClr val="tx1"/>
                </a:solidFill>
                <a:effectLst/>
                <a:latin typeface="+mn-lt"/>
                <a:ea typeface="+mn-ea"/>
                <a:cs typeface="+mn-cs"/>
              </a:rPr>
              <a:t>Asian Semis &amp; </a:t>
            </a:r>
            <a:r>
              <a:rPr lang="en-US" sz="1200" b="1" kern="1200" dirty="0" err="1">
                <a:solidFill>
                  <a:schemeClr val="tx1"/>
                </a:solidFill>
                <a:effectLst/>
                <a:latin typeface="+mn-lt"/>
                <a:ea typeface="+mn-ea"/>
                <a:cs typeface="+mn-cs"/>
              </a:rPr>
              <a:t>Semicap</a:t>
            </a:r>
            <a:r>
              <a:rPr lang="en-US" sz="1200" b="1" kern="1200" dirty="0">
                <a:solidFill>
                  <a:schemeClr val="tx1"/>
                </a:solidFill>
                <a:effectLst/>
                <a:latin typeface="+mn-lt"/>
                <a:ea typeface="+mn-ea"/>
                <a:cs typeface="+mn-cs"/>
              </a:rPr>
              <a:t> &amp; APAC Telecom </a:t>
            </a:r>
            <a:endParaRPr lang="en-US" dirty="0"/>
          </a:p>
          <a:p>
            <a:r>
              <a:rPr lang="en-US" sz="1200" b="1" kern="1200" dirty="0">
                <a:solidFill>
                  <a:schemeClr val="tx1"/>
                </a:solidFill>
                <a:effectLst/>
                <a:latin typeface="+mn-lt"/>
                <a:ea typeface="+mn-ea"/>
                <a:cs typeface="+mn-cs"/>
              </a:rPr>
              <a:t>The Long View: The Dawn of the IoT Era (Part 2): NB-IoT &amp; Other Wide-area Technologies </a:t>
            </a:r>
            <a:endParaRPr lang="en-US" dirty="0"/>
          </a:p>
        </p:txBody>
      </p:sp>
      <p:sp>
        <p:nvSpPr>
          <p:cNvPr id="4" name="Slide Number Placeholder 3"/>
          <p:cNvSpPr>
            <a:spLocks noGrp="1"/>
          </p:cNvSpPr>
          <p:nvPr>
            <p:ph type="sldNum" sz="quarter" idx="10"/>
          </p:nvPr>
        </p:nvSpPr>
        <p:spPr/>
        <p:txBody>
          <a:bodyPr/>
          <a:lstStyle/>
          <a:p>
            <a:fld id="{25741339-8F08-044A-9BFD-FA77AF0770CF}" type="slidenum">
              <a:rPr lang="en-US" smtClean="0"/>
              <a:t>35</a:t>
            </a:fld>
            <a:endParaRPr lang="en-US"/>
          </a:p>
        </p:txBody>
      </p:sp>
    </p:spTree>
    <p:extLst>
      <p:ext uri="{BB962C8B-B14F-4D97-AF65-F5344CB8AC3E}">
        <p14:creationId xmlns:p14="http://schemas.microsoft.com/office/powerpoint/2010/main" val="1133561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www.oneweb.world</a:t>
            </a:r>
            <a:endParaRPr lang="en-US" dirty="0"/>
          </a:p>
          <a:p>
            <a:r>
              <a:rPr lang="en-US" dirty="0"/>
              <a:t>https://</a:t>
            </a:r>
            <a:r>
              <a:rPr lang="en-US" dirty="0" err="1"/>
              <a:t>www.iridiumnext.com</a:t>
            </a:r>
            <a:r>
              <a:rPr lang="en-US" dirty="0"/>
              <a:t>/2016/09/22/new-platform-new-possibilities/</a:t>
            </a:r>
          </a:p>
        </p:txBody>
      </p:sp>
      <p:sp>
        <p:nvSpPr>
          <p:cNvPr id="4" name="Slide Number Placeholder 3"/>
          <p:cNvSpPr>
            <a:spLocks noGrp="1"/>
          </p:cNvSpPr>
          <p:nvPr>
            <p:ph type="sldNum" sz="quarter" idx="10"/>
          </p:nvPr>
        </p:nvSpPr>
        <p:spPr/>
        <p:txBody>
          <a:bodyPr/>
          <a:lstStyle/>
          <a:p>
            <a:fld id="{25741339-8F08-044A-9BFD-FA77AF0770CF}" type="slidenum">
              <a:rPr lang="en-US" smtClean="0"/>
              <a:t>38</a:t>
            </a:fld>
            <a:endParaRPr lang="en-US"/>
          </a:p>
        </p:txBody>
      </p:sp>
    </p:spTree>
    <p:extLst>
      <p:ext uri="{BB962C8B-B14F-4D97-AF65-F5344CB8AC3E}">
        <p14:creationId xmlns:p14="http://schemas.microsoft.com/office/powerpoint/2010/main" val="2323929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http://blog.neustar.biz/neustar-insights/telephone-numbers-are-for-people-not-machines/</a:t>
            </a:r>
          </a:p>
          <a:p>
            <a:pPr eaLnBrk="1" hangingPunct="1">
              <a:spcBef>
                <a:spcPct val="0"/>
              </a:spcBef>
            </a:pPr>
            <a:r>
              <a:rPr lang="en-US">
                <a:latin typeface="Calibri" charset="0"/>
              </a:rPr>
              <a:t>http://www.parking.org/media/overview-of-the-us-parking-industry.aspx</a:t>
            </a:r>
          </a:p>
          <a:p>
            <a:pPr eaLnBrk="1" hangingPunct="1">
              <a:spcBef>
                <a:spcPct val="0"/>
              </a:spcBef>
            </a:pPr>
            <a:r>
              <a:rPr lang="en-US">
                <a:latin typeface="Calibri" charset="0"/>
              </a:rPr>
              <a:t>http://www.statisticbrain.com/e-reader-statistics/</a:t>
            </a:r>
          </a:p>
          <a:p>
            <a:pPr eaLnBrk="1" hangingPunct="1">
              <a:spcBef>
                <a:spcPct val="0"/>
              </a:spcBef>
            </a:pPr>
            <a:r>
              <a:rPr lang="en-US">
                <a:latin typeface="Calibri" charset="0"/>
              </a:rPr>
              <a:t>http://www.ite.org/reportcard/TechnicalReport.pdf – 311k signals</a:t>
            </a:r>
          </a:p>
          <a:p>
            <a:pPr eaLnBrk="1" hangingPunct="1">
              <a:spcBef>
                <a:spcPct val="0"/>
              </a:spcBef>
            </a:pPr>
            <a:r>
              <a:rPr lang="en-US" i="1">
                <a:latin typeface="Calibri" charset="0"/>
              </a:rPr>
              <a:t>www.aceee.org/files/proceedings/2012/data/papers/0193-000144.pdf – 44.9 M street lights</a:t>
            </a:r>
            <a:endParaRPr lang="en-US">
              <a:latin typeface="Calibri" charset="0"/>
            </a:endParaRPr>
          </a:p>
          <a:p>
            <a:pPr eaLnBrk="1" hangingPunct="1">
              <a:spcBef>
                <a:spcPct val="0"/>
              </a:spcBef>
            </a:pPr>
            <a:endParaRPr lang="en-US">
              <a:latin typeface="Calibri"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DDA131E-AE44-3542-AD44-BA9F052ECA47}" type="slidenum">
              <a:rPr lang="en-US" sz="1200"/>
              <a:pPr eaLnBrk="1" hangingPunct="1"/>
              <a:t>39</a:t>
            </a:fld>
            <a:endParaRPr lang="en-US" sz="1200"/>
          </a:p>
        </p:txBody>
      </p:sp>
    </p:spTree>
    <p:extLst>
      <p:ext uri="{BB962C8B-B14F-4D97-AF65-F5344CB8AC3E}">
        <p14:creationId xmlns:p14="http://schemas.microsoft.com/office/powerpoint/2010/main" val="4054198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99B21A5-C2F7-DF44-874E-69A7AE839708}" type="slidenum">
              <a:rPr lang="en-US" smtClean="0"/>
              <a:pPr>
                <a:defRPr/>
              </a:pPr>
              <a:t>46</a:t>
            </a:fld>
            <a:endParaRPr lang="en-US"/>
          </a:p>
        </p:txBody>
      </p:sp>
    </p:spTree>
    <p:extLst>
      <p:ext uri="{BB962C8B-B14F-4D97-AF65-F5344CB8AC3E}">
        <p14:creationId xmlns:p14="http://schemas.microsoft.com/office/powerpoint/2010/main" val="4114122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www.incapsula.com</a:t>
            </a:r>
            <a:r>
              <a:rPr lang="en-US" dirty="0"/>
              <a:t>/blog/malware-analysis-</a:t>
            </a:r>
            <a:r>
              <a:rPr lang="en-US" dirty="0" err="1"/>
              <a:t>mirai</a:t>
            </a:r>
            <a:r>
              <a:rPr lang="en-US" dirty="0"/>
              <a:t>-</a:t>
            </a:r>
            <a:r>
              <a:rPr lang="en-US" dirty="0" err="1"/>
              <a:t>ddos-botnet.html</a:t>
            </a:r>
            <a:endParaRPr lang="en-US" dirty="0"/>
          </a:p>
        </p:txBody>
      </p:sp>
      <p:sp>
        <p:nvSpPr>
          <p:cNvPr id="4" name="Slide Number Placeholder 3"/>
          <p:cNvSpPr>
            <a:spLocks noGrp="1"/>
          </p:cNvSpPr>
          <p:nvPr>
            <p:ph type="sldNum" sz="quarter" idx="10"/>
          </p:nvPr>
        </p:nvSpPr>
        <p:spPr/>
        <p:txBody>
          <a:bodyPr/>
          <a:lstStyle/>
          <a:p>
            <a:pPr>
              <a:defRPr/>
            </a:pPr>
            <a:fld id="{399B21A5-C2F7-DF44-874E-69A7AE839708}" type="slidenum">
              <a:rPr lang="en-US" smtClean="0"/>
              <a:pPr>
                <a:defRPr/>
              </a:pPr>
              <a:t>54</a:t>
            </a:fld>
            <a:endParaRPr lang="en-US"/>
          </a:p>
        </p:txBody>
      </p:sp>
    </p:spTree>
    <p:extLst>
      <p:ext uri="{BB962C8B-B14F-4D97-AF65-F5344CB8AC3E}">
        <p14:creationId xmlns:p14="http://schemas.microsoft.com/office/powerpoint/2010/main" val="421357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www.schneier.com</a:t>
            </a:r>
            <a:r>
              <a:rPr lang="en-US" dirty="0"/>
              <a:t>/blog/archives/2016/10/security_econom_1.html</a:t>
            </a:r>
          </a:p>
        </p:txBody>
      </p:sp>
      <p:sp>
        <p:nvSpPr>
          <p:cNvPr id="4" name="Slide Number Placeholder 3"/>
          <p:cNvSpPr>
            <a:spLocks noGrp="1"/>
          </p:cNvSpPr>
          <p:nvPr>
            <p:ph type="sldNum" sz="quarter" idx="10"/>
          </p:nvPr>
        </p:nvSpPr>
        <p:spPr/>
        <p:txBody>
          <a:bodyPr/>
          <a:lstStyle/>
          <a:p>
            <a:pPr>
              <a:defRPr/>
            </a:pPr>
            <a:fld id="{399B21A5-C2F7-DF44-874E-69A7AE839708}" type="slidenum">
              <a:rPr lang="en-US" smtClean="0"/>
              <a:pPr>
                <a:defRPr/>
              </a:pPr>
              <a:t>56</a:t>
            </a:fld>
            <a:endParaRPr lang="en-US"/>
          </a:p>
        </p:txBody>
      </p:sp>
    </p:spTree>
    <p:extLst>
      <p:ext uri="{BB962C8B-B14F-4D97-AF65-F5344CB8AC3E}">
        <p14:creationId xmlns:p14="http://schemas.microsoft.com/office/powerpoint/2010/main" val="1296224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www.thedigitalstandard.org</a:t>
            </a:r>
            <a:r>
              <a:rPr lang="en-US" dirty="0"/>
              <a:t>/</a:t>
            </a:r>
          </a:p>
        </p:txBody>
      </p:sp>
      <p:sp>
        <p:nvSpPr>
          <p:cNvPr id="4" name="Slide Number Placeholder 3"/>
          <p:cNvSpPr>
            <a:spLocks noGrp="1"/>
          </p:cNvSpPr>
          <p:nvPr>
            <p:ph type="sldNum" sz="quarter" idx="10"/>
          </p:nvPr>
        </p:nvSpPr>
        <p:spPr/>
        <p:txBody>
          <a:bodyPr/>
          <a:lstStyle/>
          <a:p>
            <a:pPr>
              <a:defRPr/>
            </a:pPr>
            <a:fld id="{399B21A5-C2F7-DF44-874E-69A7AE839708}" type="slidenum">
              <a:rPr lang="en-US" smtClean="0"/>
              <a:pPr>
                <a:defRPr/>
              </a:pPr>
              <a:t>58</a:t>
            </a:fld>
            <a:endParaRPr lang="en-US"/>
          </a:p>
        </p:txBody>
      </p:sp>
    </p:spTree>
    <p:extLst>
      <p:ext uri="{BB962C8B-B14F-4D97-AF65-F5344CB8AC3E}">
        <p14:creationId xmlns:p14="http://schemas.microsoft.com/office/powerpoint/2010/main" val="3653553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wirelessestimator.com</a:t>
            </a:r>
            <a:r>
              <a:rPr lang="en-US" dirty="0"/>
              <a:t>/articles/2018/atts-small-cell-rats-nest-of-cables-is-needlessly-messy-says-former-fcc-senior-exec/</a:t>
            </a:r>
          </a:p>
          <a:p>
            <a:r>
              <a:rPr lang="en-US" dirty="0"/>
              <a:t>http://</a:t>
            </a:r>
            <a:r>
              <a:rPr lang="en-US" dirty="0" err="1"/>
              <a:t>www.steelintheair.com</a:t>
            </a:r>
            <a:r>
              <a:rPr lang="en-US" dirty="0"/>
              <a:t>/Blog/2017/04/top-10-things-the-wireless-industry-doesnt-tell-you-about-small-cells.html</a:t>
            </a:r>
          </a:p>
        </p:txBody>
      </p:sp>
      <p:sp>
        <p:nvSpPr>
          <p:cNvPr id="4" name="Slide Number Placeholder 3"/>
          <p:cNvSpPr>
            <a:spLocks noGrp="1"/>
          </p:cNvSpPr>
          <p:nvPr>
            <p:ph type="sldNum" sz="quarter" idx="10"/>
          </p:nvPr>
        </p:nvSpPr>
        <p:spPr/>
        <p:txBody>
          <a:bodyPr/>
          <a:lstStyle/>
          <a:p>
            <a:fld id="{25741339-8F08-044A-9BFD-FA77AF0770CF}" type="slidenum">
              <a:rPr lang="en-US" smtClean="0"/>
              <a:t>61</a:t>
            </a:fld>
            <a:endParaRPr lang="en-US"/>
          </a:p>
        </p:txBody>
      </p:sp>
    </p:spTree>
    <p:extLst>
      <p:ext uri="{BB962C8B-B14F-4D97-AF65-F5344CB8AC3E}">
        <p14:creationId xmlns:p14="http://schemas.microsoft.com/office/powerpoint/2010/main" val="2601517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www.cisco.com</a:t>
            </a:r>
            <a:r>
              <a:rPr lang="en-US" dirty="0"/>
              <a:t>/c/dam/</a:t>
            </a:r>
            <a:r>
              <a:rPr lang="en-US" dirty="0" err="1"/>
              <a:t>en</a:t>
            </a:r>
            <a:r>
              <a:rPr lang="en-US" dirty="0"/>
              <a:t>/us/products/collateral/se/internet-of-things/at-a-glance-c45-731471.pdf</a:t>
            </a:r>
          </a:p>
        </p:txBody>
      </p:sp>
      <p:sp>
        <p:nvSpPr>
          <p:cNvPr id="4" name="Slide Number Placeholder 3"/>
          <p:cNvSpPr>
            <a:spLocks noGrp="1"/>
          </p:cNvSpPr>
          <p:nvPr>
            <p:ph type="sldNum" sz="quarter" idx="10"/>
          </p:nvPr>
        </p:nvSpPr>
        <p:spPr/>
        <p:txBody>
          <a:bodyPr/>
          <a:lstStyle/>
          <a:p>
            <a:fld id="{25741339-8F08-044A-9BFD-FA77AF0770CF}" type="slidenum">
              <a:rPr lang="en-US" smtClean="0"/>
              <a:t>7</a:t>
            </a:fld>
            <a:endParaRPr lang="en-US"/>
          </a:p>
        </p:txBody>
      </p:sp>
    </p:spTree>
    <p:extLst>
      <p:ext uri="{BB962C8B-B14F-4D97-AF65-F5344CB8AC3E}">
        <p14:creationId xmlns:p14="http://schemas.microsoft.com/office/powerpoint/2010/main" val="59558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twitter.com</a:t>
            </a:r>
            <a:r>
              <a:rPr lang="en-US" dirty="0"/>
              <a:t>/</a:t>
            </a:r>
            <a:r>
              <a:rPr lang="en-US" dirty="0" err="1"/>
              <a:t>internetofshit</a:t>
            </a:r>
            <a:endParaRPr lang="en-US" dirty="0"/>
          </a:p>
        </p:txBody>
      </p:sp>
      <p:sp>
        <p:nvSpPr>
          <p:cNvPr id="4" name="Slide Number Placeholder 3"/>
          <p:cNvSpPr>
            <a:spLocks noGrp="1"/>
          </p:cNvSpPr>
          <p:nvPr>
            <p:ph type="sldNum" sz="quarter" idx="10"/>
          </p:nvPr>
        </p:nvSpPr>
        <p:spPr/>
        <p:txBody>
          <a:bodyPr/>
          <a:lstStyle/>
          <a:p>
            <a:pPr>
              <a:defRPr/>
            </a:pPr>
            <a:fld id="{399B21A5-C2F7-DF44-874E-69A7AE839708}" type="slidenum">
              <a:rPr lang="en-US" smtClean="0"/>
              <a:pPr>
                <a:defRPr/>
              </a:pPr>
              <a:t>10</a:t>
            </a:fld>
            <a:endParaRPr lang="en-US"/>
          </a:p>
        </p:txBody>
      </p:sp>
    </p:spTree>
    <p:extLst>
      <p:ext uri="{BB962C8B-B14F-4D97-AF65-F5344CB8AC3E}">
        <p14:creationId xmlns:p14="http://schemas.microsoft.com/office/powerpoint/2010/main" val="3123933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5E01B2-A4DF-E949-9ACF-FC77D3EEC206}" type="slidenum">
              <a:rPr lang="en-US" smtClean="0"/>
              <a:t>19</a:t>
            </a:fld>
            <a:endParaRPr lang="en-US"/>
          </a:p>
        </p:txBody>
      </p:sp>
    </p:spTree>
    <p:extLst>
      <p:ext uri="{BB962C8B-B14F-4D97-AF65-F5344CB8AC3E}">
        <p14:creationId xmlns:p14="http://schemas.microsoft.com/office/powerpoint/2010/main" val="2822352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5E01B2-A4DF-E949-9ACF-FC77D3EEC206}" type="slidenum">
              <a:rPr lang="en-US" smtClean="0"/>
              <a:t>21</a:t>
            </a:fld>
            <a:endParaRPr lang="en-US"/>
          </a:p>
        </p:txBody>
      </p:sp>
    </p:spTree>
    <p:extLst>
      <p:ext uri="{BB962C8B-B14F-4D97-AF65-F5344CB8AC3E}">
        <p14:creationId xmlns:p14="http://schemas.microsoft.com/office/powerpoint/2010/main" val="291517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5E01B2-A4DF-E949-9ACF-FC77D3EEC206}" type="slidenum">
              <a:rPr lang="en-US" smtClean="0"/>
              <a:t>24</a:t>
            </a:fld>
            <a:endParaRPr lang="en-US"/>
          </a:p>
        </p:txBody>
      </p:sp>
    </p:spTree>
    <p:extLst>
      <p:ext uri="{BB962C8B-B14F-4D97-AF65-F5344CB8AC3E}">
        <p14:creationId xmlns:p14="http://schemas.microsoft.com/office/powerpoint/2010/main" val="769594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http://64.27.51.222/media/overview-of-the-us-parking-</a:t>
            </a:r>
            <a:r>
              <a:rPr lang="en-US" dirty="0" err="1"/>
              <a:t>industry.aspx</a:t>
            </a:r>
            <a:r>
              <a:rPr lang="en-US" dirty="0"/>
              <a:t> parking meters</a:t>
            </a:r>
          </a:p>
          <a:p>
            <a:r>
              <a:rPr lang="en-US" dirty="0"/>
              <a:t>https://www1.eere.energy.gov/buildings/publications/pdfs/</a:t>
            </a:r>
            <a:r>
              <a:rPr lang="en-US" dirty="0" err="1"/>
              <a:t>ssl</a:t>
            </a:r>
            <a:r>
              <a:rPr lang="en-US" dirty="0"/>
              <a:t>/nlc-streetlight2013_smalley.pdf</a:t>
            </a:r>
          </a:p>
        </p:txBody>
      </p:sp>
      <p:sp>
        <p:nvSpPr>
          <p:cNvPr id="4" name="Slide Number Placeholder 3"/>
          <p:cNvSpPr>
            <a:spLocks noGrp="1"/>
          </p:cNvSpPr>
          <p:nvPr>
            <p:ph type="sldNum" sz="quarter" idx="10"/>
          </p:nvPr>
        </p:nvSpPr>
        <p:spPr/>
        <p:txBody>
          <a:bodyPr/>
          <a:lstStyle/>
          <a:p>
            <a:fld id="{25741339-8F08-044A-9BFD-FA77AF0770CF}" type="slidenum">
              <a:rPr lang="en-US" smtClean="0"/>
              <a:t>26</a:t>
            </a:fld>
            <a:endParaRPr lang="en-US"/>
          </a:p>
        </p:txBody>
      </p:sp>
    </p:spTree>
    <p:extLst>
      <p:ext uri="{BB962C8B-B14F-4D97-AF65-F5344CB8AC3E}">
        <p14:creationId xmlns:p14="http://schemas.microsoft.com/office/powerpoint/2010/main" val="1835013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www.lightreading.com</a:t>
            </a:r>
            <a:r>
              <a:rPr lang="en-US" dirty="0"/>
              <a:t>/</a:t>
            </a:r>
            <a:r>
              <a:rPr lang="en-US" dirty="0" err="1"/>
              <a:t>iot</a:t>
            </a:r>
            <a:r>
              <a:rPr lang="en-US" dirty="0"/>
              <a:t>/</a:t>
            </a:r>
            <a:r>
              <a:rPr lang="en-US" dirty="0" err="1"/>
              <a:t>iot</a:t>
            </a:r>
            <a:r>
              <a:rPr lang="en-US" dirty="0"/>
              <a:t>-strategies/</a:t>
            </a:r>
            <a:r>
              <a:rPr lang="en-US" dirty="0" err="1"/>
              <a:t>sigfox</a:t>
            </a:r>
            <a:r>
              <a:rPr lang="en-US" dirty="0"/>
              <a:t>-said-to-face-customer-backlash/d/d-id/724292?page_number=3</a:t>
            </a:r>
          </a:p>
        </p:txBody>
      </p:sp>
      <p:sp>
        <p:nvSpPr>
          <p:cNvPr id="4" name="Slide Number Placeholder 3"/>
          <p:cNvSpPr>
            <a:spLocks noGrp="1"/>
          </p:cNvSpPr>
          <p:nvPr>
            <p:ph type="sldNum" sz="quarter" idx="10"/>
          </p:nvPr>
        </p:nvSpPr>
        <p:spPr/>
        <p:txBody>
          <a:bodyPr/>
          <a:lstStyle/>
          <a:p>
            <a:fld id="{25741339-8F08-044A-9BFD-FA77AF0770CF}" type="slidenum">
              <a:rPr lang="en-US" smtClean="0"/>
              <a:t>32</a:t>
            </a:fld>
            <a:endParaRPr lang="en-US"/>
          </a:p>
        </p:txBody>
      </p:sp>
    </p:spTree>
    <p:extLst>
      <p:ext uri="{BB962C8B-B14F-4D97-AF65-F5344CB8AC3E}">
        <p14:creationId xmlns:p14="http://schemas.microsoft.com/office/powerpoint/2010/main" val="898038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iot.t-mobile.com</a:t>
            </a:r>
            <a:r>
              <a:rPr lang="en-US" dirty="0"/>
              <a:t>/pricing/#annual-plans</a:t>
            </a:r>
          </a:p>
        </p:txBody>
      </p:sp>
      <p:sp>
        <p:nvSpPr>
          <p:cNvPr id="4" name="Slide Number Placeholder 3"/>
          <p:cNvSpPr>
            <a:spLocks noGrp="1"/>
          </p:cNvSpPr>
          <p:nvPr>
            <p:ph type="sldNum" sz="quarter" idx="10"/>
          </p:nvPr>
        </p:nvSpPr>
        <p:spPr/>
        <p:txBody>
          <a:bodyPr/>
          <a:lstStyle/>
          <a:p>
            <a:fld id="{25741339-8F08-044A-9BFD-FA77AF0770CF}" type="slidenum">
              <a:rPr lang="en-US" smtClean="0"/>
              <a:t>34</a:t>
            </a:fld>
            <a:endParaRPr lang="en-US"/>
          </a:p>
        </p:txBody>
      </p:sp>
    </p:spTree>
    <p:extLst>
      <p:ext uri="{BB962C8B-B14F-4D97-AF65-F5344CB8AC3E}">
        <p14:creationId xmlns:p14="http://schemas.microsoft.com/office/powerpoint/2010/main" val="1725485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7E275-0CA5-0B48-9D37-411E123B78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B701CE-7965-5940-B6BE-40948DBBCA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F9E0BC-6ECF-BF4E-AD4C-24E56CA5A477}"/>
              </a:ext>
            </a:extLst>
          </p:cNvPr>
          <p:cNvSpPr>
            <a:spLocks noGrp="1"/>
          </p:cNvSpPr>
          <p:nvPr>
            <p:ph type="dt" sz="half" idx="10"/>
          </p:nvPr>
        </p:nvSpPr>
        <p:spPr/>
        <p:txBody>
          <a:bodyPr/>
          <a:lstStyle/>
          <a:p>
            <a:fld id="{D91472E1-D01C-FB42-8686-CB96764815E1}" type="datetime1">
              <a:rPr lang="en-US" smtClean="0"/>
              <a:t>7/2/18</a:t>
            </a:fld>
            <a:endParaRPr lang="en-US"/>
          </a:p>
        </p:txBody>
      </p:sp>
      <p:sp>
        <p:nvSpPr>
          <p:cNvPr id="5" name="Footer Placeholder 4">
            <a:extLst>
              <a:ext uri="{FF2B5EF4-FFF2-40B4-BE49-F238E27FC236}">
                <a16:creationId xmlns:a16="http://schemas.microsoft.com/office/drawing/2014/main" id="{82B5AD19-758E-594B-B124-AF6E9112098F}"/>
              </a:ext>
            </a:extLst>
          </p:cNvPr>
          <p:cNvSpPr>
            <a:spLocks noGrp="1"/>
          </p:cNvSpPr>
          <p:nvPr>
            <p:ph type="ftr" sz="quarter" idx="11"/>
          </p:nvPr>
        </p:nvSpPr>
        <p:spPr/>
        <p:txBody>
          <a:bodyPr/>
          <a:lstStyle/>
          <a:p>
            <a:r>
              <a:rPr lang="en-US"/>
              <a:t>NetSys 2017</a:t>
            </a:r>
          </a:p>
        </p:txBody>
      </p:sp>
      <p:sp>
        <p:nvSpPr>
          <p:cNvPr id="6" name="Slide Number Placeholder 5">
            <a:extLst>
              <a:ext uri="{FF2B5EF4-FFF2-40B4-BE49-F238E27FC236}">
                <a16:creationId xmlns:a16="http://schemas.microsoft.com/office/drawing/2014/main" id="{57B8E170-EBDB-7646-8D99-67FED572813A}"/>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1529859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75741-05A5-1B4D-84A2-B087340E60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5E5851-4432-CE4C-AD56-AD42C4499C3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E162A-62BB-E144-8063-BC310AB006D7}"/>
              </a:ext>
            </a:extLst>
          </p:cNvPr>
          <p:cNvSpPr>
            <a:spLocks noGrp="1"/>
          </p:cNvSpPr>
          <p:nvPr>
            <p:ph type="dt" sz="half" idx="10"/>
          </p:nvPr>
        </p:nvSpPr>
        <p:spPr/>
        <p:txBody>
          <a:bodyPr/>
          <a:lstStyle/>
          <a:p>
            <a:fld id="{B3F128AD-F48C-584E-B01D-BC222B541DFA}" type="datetime1">
              <a:rPr lang="en-US" smtClean="0"/>
              <a:t>7/2/18</a:t>
            </a:fld>
            <a:endParaRPr lang="en-US"/>
          </a:p>
        </p:txBody>
      </p:sp>
      <p:sp>
        <p:nvSpPr>
          <p:cNvPr id="5" name="Footer Placeholder 4">
            <a:extLst>
              <a:ext uri="{FF2B5EF4-FFF2-40B4-BE49-F238E27FC236}">
                <a16:creationId xmlns:a16="http://schemas.microsoft.com/office/drawing/2014/main" id="{1C9E7345-DEFF-7741-99DC-DD980ECFF2CD}"/>
              </a:ext>
            </a:extLst>
          </p:cNvPr>
          <p:cNvSpPr>
            <a:spLocks noGrp="1"/>
          </p:cNvSpPr>
          <p:nvPr>
            <p:ph type="ftr" sz="quarter" idx="11"/>
          </p:nvPr>
        </p:nvSpPr>
        <p:spPr/>
        <p:txBody>
          <a:bodyPr/>
          <a:lstStyle/>
          <a:p>
            <a:r>
              <a:rPr lang="en-US"/>
              <a:t>NetSys 2017</a:t>
            </a:r>
          </a:p>
        </p:txBody>
      </p:sp>
      <p:sp>
        <p:nvSpPr>
          <p:cNvPr id="6" name="Slide Number Placeholder 5">
            <a:extLst>
              <a:ext uri="{FF2B5EF4-FFF2-40B4-BE49-F238E27FC236}">
                <a16:creationId xmlns:a16="http://schemas.microsoft.com/office/drawing/2014/main" id="{3D8C4113-69BF-8644-9CC5-D1D5F7858B3E}"/>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329043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1B3F12-2B6F-6946-9C46-160F831991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69EB01-58E5-7843-A6AE-5AABED1EBC6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046ED-5FDF-494F-83DF-6723F4F39011}"/>
              </a:ext>
            </a:extLst>
          </p:cNvPr>
          <p:cNvSpPr>
            <a:spLocks noGrp="1"/>
          </p:cNvSpPr>
          <p:nvPr>
            <p:ph type="dt" sz="half" idx="10"/>
          </p:nvPr>
        </p:nvSpPr>
        <p:spPr/>
        <p:txBody>
          <a:bodyPr/>
          <a:lstStyle/>
          <a:p>
            <a:fld id="{8E3D1057-A1E4-4849-B619-323BA6FC4F73}" type="datetime1">
              <a:rPr lang="en-US" smtClean="0"/>
              <a:t>7/2/18</a:t>
            </a:fld>
            <a:endParaRPr lang="en-US"/>
          </a:p>
        </p:txBody>
      </p:sp>
      <p:sp>
        <p:nvSpPr>
          <p:cNvPr id="5" name="Footer Placeholder 4">
            <a:extLst>
              <a:ext uri="{FF2B5EF4-FFF2-40B4-BE49-F238E27FC236}">
                <a16:creationId xmlns:a16="http://schemas.microsoft.com/office/drawing/2014/main" id="{E37BF2BA-C07D-7348-9CCF-015E6C162D92}"/>
              </a:ext>
            </a:extLst>
          </p:cNvPr>
          <p:cNvSpPr>
            <a:spLocks noGrp="1"/>
          </p:cNvSpPr>
          <p:nvPr>
            <p:ph type="ftr" sz="quarter" idx="11"/>
          </p:nvPr>
        </p:nvSpPr>
        <p:spPr/>
        <p:txBody>
          <a:bodyPr/>
          <a:lstStyle/>
          <a:p>
            <a:r>
              <a:rPr lang="en-US"/>
              <a:t>NetSys 2017</a:t>
            </a:r>
          </a:p>
        </p:txBody>
      </p:sp>
      <p:sp>
        <p:nvSpPr>
          <p:cNvPr id="6" name="Slide Number Placeholder 5">
            <a:extLst>
              <a:ext uri="{FF2B5EF4-FFF2-40B4-BE49-F238E27FC236}">
                <a16:creationId xmlns:a16="http://schemas.microsoft.com/office/drawing/2014/main" id="{82F3CA37-150E-F64F-B60A-BE2BA7273830}"/>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2525394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0983D-3971-A949-B974-A537219E72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B4ED6-8679-894C-9A3C-D42A7C0C6E0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7F996-C1E6-8B46-94C0-9BB6A718F980}"/>
              </a:ext>
            </a:extLst>
          </p:cNvPr>
          <p:cNvSpPr>
            <a:spLocks noGrp="1"/>
          </p:cNvSpPr>
          <p:nvPr>
            <p:ph type="dt" sz="half" idx="10"/>
          </p:nvPr>
        </p:nvSpPr>
        <p:spPr/>
        <p:txBody>
          <a:bodyPr/>
          <a:lstStyle/>
          <a:p>
            <a:fld id="{F0D43CB3-1F4B-D046-A093-8FDC7D294ECA}" type="datetime1">
              <a:rPr lang="en-US" smtClean="0"/>
              <a:t>7/2/18</a:t>
            </a:fld>
            <a:endParaRPr lang="en-US"/>
          </a:p>
        </p:txBody>
      </p:sp>
      <p:sp>
        <p:nvSpPr>
          <p:cNvPr id="5" name="Footer Placeholder 4">
            <a:extLst>
              <a:ext uri="{FF2B5EF4-FFF2-40B4-BE49-F238E27FC236}">
                <a16:creationId xmlns:a16="http://schemas.microsoft.com/office/drawing/2014/main" id="{CF6312C1-97FA-C447-97E7-4CFF00B50003}"/>
              </a:ext>
            </a:extLst>
          </p:cNvPr>
          <p:cNvSpPr>
            <a:spLocks noGrp="1"/>
          </p:cNvSpPr>
          <p:nvPr>
            <p:ph type="ftr" sz="quarter" idx="11"/>
          </p:nvPr>
        </p:nvSpPr>
        <p:spPr/>
        <p:txBody>
          <a:bodyPr/>
          <a:lstStyle/>
          <a:p>
            <a:r>
              <a:rPr lang="en-US"/>
              <a:t>NetSys 2017</a:t>
            </a:r>
          </a:p>
        </p:txBody>
      </p:sp>
      <p:sp>
        <p:nvSpPr>
          <p:cNvPr id="6" name="Slide Number Placeholder 5">
            <a:extLst>
              <a:ext uri="{FF2B5EF4-FFF2-40B4-BE49-F238E27FC236}">
                <a16:creationId xmlns:a16="http://schemas.microsoft.com/office/drawing/2014/main" id="{8281D1AA-BA7F-B642-B8A1-6CF737F5D54B}"/>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1880130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AD3D7-4BA5-FC42-B588-057F0D52EF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74E3F1-F7D6-3849-B54D-49EC368C78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47141EA-EEE5-FA4E-A975-C378E2E91452}"/>
              </a:ext>
            </a:extLst>
          </p:cNvPr>
          <p:cNvSpPr>
            <a:spLocks noGrp="1"/>
          </p:cNvSpPr>
          <p:nvPr>
            <p:ph type="dt" sz="half" idx="10"/>
          </p:nvPr>
        </p:nvSpPr>
        <p:spPr/>
        <p:txBody>
          <a:bodyPr/>
          <a:lstStyle/>
          <a:p>
            <a:fld id="{51652ADA-59C6-E14D-984D-7A9DA1CBD0D4}" type="datetime1">
              <a:rPr lang="en-US" smtClean="0"/>
              <a:t>7/2/18</a:t>
            </a:fld>
            <a:endParaRPr lang="en-US"/>
          </a:p>
        </p:txBody>
      </p:sp>
      <p:sp>
        <p:nvSpPr>
          <p:cNvPr id="5" name="Footer Placeholder 4">
            <a:extLst>
              <a:ext uri="{FF2B5EF4-FFF2-40B4-BE49-F238E27FC236}">
                <a16:creationId xmlns:a16="http://schemas.microsoft.com/office/drawing/2014/main" id="{DCAEB512-F991-8E44-9F48-859E2A2D6D3A}"/>
              </a:ext>
            </a:extLst>
          </p:cNvPr>
          <p:cNvSpPr>
            <a:spLocks noGrp="1"/>
          </p:cNvSpPr>
          <p:nvPr>
            <p:ph type="ftr" sz="quarter" idx="11"/>
          </p:nvPr>
        </p:nvSpPr>
        <p:spPr/>
        <p:txBody>
          <a:bodyPr/>
          <a:lstStyle/>
          <a:p>
            <a:r>
              <a:rPr lang="en-US"/>
              <a:t>NetSys 2017</a:t>
            </a:r>
          </a:p>
        </p:txBody>
      </p:sp>
      <p:sp>
        <p:nvSpPr>
          <p:cNvPr id="6" name="Slide Number Placeholder 5">
            <a:extLst>
              <a:ext uri="{FF2B5EF4-FFF2-40B4-BE49-F238E27FC236}">
                <a16:creationId xmlns:a16="http://schemas.microsoft.com/office/drawing/2014/main" id="{E9208D44-9203-C241-BE76-86C64B8AEC25}"/>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3055690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AEC4-9773-DE46-B937-7AECCC5543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CA7469-1D4B-FA41-8960-46F757229F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94EA3E-07EC-B44D-8DB4-3850AED37F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778C3-C7B2-834E-969E-8C1C4422A914}"/>
              </a:ext>
            </a:extLst>
          </p:cNvPr>
          <p:cNvSpPr>
            <a:spLocks noGrp="1"/>
          </p:cNvSpPr>
          <p:nvPr>
            <p:ph type="dt" sz="half" idx="10"/>
          </p:nvPr>
        </p:nvSpPr>
        <p:spPr/>
        <p:txBody>
          <a:bodyPr/>
          <a:lstStyle/>
          <a:p>
            <a:fld id="{76C22FF8-572C-F841-9DEC-33B4EC4E8E99}" type="datetime1">
              <a:rPr lang="en-US" smtClean="0"/>
              <a:t>7/2/18</a:t>
            </a:fld>
            <a:endParaRPr lang="en-US"/>
          </a:p>
        </p:txBody>
      </p:sp>
      <p:sp>
        <p:nvSpPr>
          <p:cNvPr id="6" name="Footer Placeholder 5">
            <a:extLst>
              <a:ext uri="{FF2B5EF4-FFF2-40B4-BE49-F238E27FC236}">
                <a16:creationId xmlns:a16="http://schemas.microsoft.com/office/drawing/2014/main" id="{67470957-EB4B-7844-B2D2-65BEE3E4575C}"/>
              </a:ext>
            </a:extLst>
          </p:cNvPr>
          <p:cNvSpPr>
            <a:spLocks noGrp="1"/>
          </p:cNvSpPr>
          <p:nvPr>
            <p:ph type="ftr" sz="quarter" idx="11"/>
          </p:nvPr>
        </p:nvSpPr>
        <p:spPr/>
        <p:txBody>
          <a:bodyPr/>
          <a:lstStyle/>
          <a:p>
            <a:r>
              <a:rPr lang="en-US"/>
              <a:t>NetSys 2017</a:t>
            </a:r>
          </a:p>
        </p:txBody>
      </p:sp>
      <p:sp>
        <p:nvSpPr>
          <p:cNvPr id="7" name="Slide Number Placeholder 6">
            <a:extLst>
              <a:ext uri="{FF2B5EF4-FFF2-40B4-BE49-F238E27FC236}">
                <a16:creationId xmlns:a16="http://schemas.microsoft.com/office/drawing/2014/main" id="{D9E6DAF8-BD15-234F-8160-74222EC23A7B}"/>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3637118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5D39E-7DAA-BE44-8468-1B32548C86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6F2527-CE90-554D-A1C2-0DD16B2F30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2F4E606-9989-B542-B4AB-28F5A950623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458B25-27E3-0747-8A58-C0589BAFB3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D9F2C2F-A8B0-FC47-AA20-D3272DE68B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B489DC-7790-5A45-8E4F-04187DADA1FD}"/>
              </a:ext>
            </a:extLst>
          </p:cNvPr>
          <p:cNvSpPr>
            <a:spLocks noGrp="1"/>
          </p:cNvSpPr>
          <p:nvPr>
            <p:ph type="dt" sz="half" idx="10"/>
          </p:nvPr>
        </p:nvSpPr>
        <p:spPr/>
        <p:txBody>
          <a:bodyPr/>
          <a:lstStyle/>
          <a:p>
            <a:fld id="{C839D251-E0F2-C648-AEEB-10FB218AFF0C}" type="datetime1">
              <a:rPr lang="en-US" smtClean="0"/>
              <a:t>7/2/18</a:t>
            </a:fld>
            <a:endParaRPr lang="en-US"/>
          </a:p>
        </p:txBody>
      </p:sp>
      <p:sp>
        <p:nvSpPr>
          <p:cNvPr id="8" name="Footer Placeholder 7">
            <a:extLst>
              <a:ext uri="{FF2B5EF4-FFF2-40B4-BE49-F238E27FC236}">
                <a16:creationId xmlns:a16="http://schemas.microsoft.com/office/drawing/2014/main" id="{1F3A5010-79D7-CE4C-8B4D-45683905CEE1}"/>
              </a:ext>
            </a:extLst>
          </p:cNvPr>
          <p:cNvSpPr>
            <a:spLocks noGrp="1"/>
          </p:cNvSpPr>
          <p:nvPr>
            <p:ph type="ftr" sz="quarter" idx="11"/>
          </p:nvPr>
        </p:nvSpPr>
        <p:spPr/>
        <p:txBody>
          <a:bodyPr/>
          <a:lstStyle/>
          <a:p>
            <a:r>
              <a:rPr lang="en-US"/>
              <a:t>NetSys 2017</a:t>
            </a:r>
          </a:p>
        </p:txBody>
      </p:sp>
      <p:sp>
        <p:nvSpPr>
          <p:cNvPr id="9" name="Slide Number Placeholder 8">
            <a:extLst>
              <a:ext uri="{FF2B5EF4-FFF2-40B4-BE49-F238E27FC236}">
                <a16:creationId xmlns:a16="http://schemas.microsoft.com/office/drawing/2014/main" id="{73A6BFEA-4638-4D4E-BD2A-27C2A9C2664C}"/>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2211136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C00AA-BB9B-334E-B279-473D41719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6DE346-E5C8-4C47-9C4D-71A0AD9A4DC2}"/>
              </a:ext>
            </a:extLst>
          </p:cNvPr>
          <p:cNvSpPr>
            <a:spLocks noGrp="1"/>
          </p:cNvSpPr>
          <p:nvPr>
            <p:ph type="dt" sz="half" idx="10"/>
          </p:nvPr>
        </p:nvSpPr>
        <p:spPr/>
        <p:txBody>
          <a:bodyPr/>
          <a:lstStyle/>
          <a:p>
            <a:fld id="{A2A93124-7011-EA48-8FE4-7108378BBCAB}" type="datetime1">
              <a:rPr lang="en-US" smtClean="0"/>
              <a:t>7/2/18</a:t>
            </a:fld>
            <a:endParaRPr lang="en-US"/>
          </a:p>
        </p:txBody>
      </p:sp>
      <p:sp>
        <p:nvSpPr>
          <p:cNvPr id="4" name="Footer Placeholder 3">
            <a:extLst>
              <a:ext uri="{FF2B5EF4-FFF2-40B4-BE49-F238E27FC236}">
                <a16:creationId xmlns:a16="http://schemas.microsoft.com/office/drawing/2014/main" id="{A101635F-0543-E341-B40E-24D6481CA00F}"/>
              </a:ext>
            </a:extLst>
          </p:cNvPr>
          <p:cNvSpPr>
            <a:spLocks noGrp="1"/>
          </p:cNvSpPr>
          <p:nvPr>
            <p:ph type="ftr" sz="quarter" idx="11"/>
          </p:nvPr>
        </p:nvSpPr>
        <p:spPr/>
        <p:txBody>
          <a:bodyPr/>
          <a:lstStyle/>
          <a:p>
            <a:r>
              <a:rPr lang="en-US"/>
              <a:t>NetSys 2017</a:t>
            </a:r>
          </a:p>
        </p:txBody>
      </p:sp>
      <p:sp>
        <p:nvSpPr>
          <p:cNvPr id="5" name="Slide Number Placeholder 4">
            <a:extLst>
              <a:ext uri="{FF2B5EF4-FFF2-40B4-BE49-F238E27FC236}">
                <a16:creationId xmlns:a16="http://schemas.microsoft.com/office/drawing/2014/main" id="{257754B2-989D-4A43-B133-D3741107D9AE}"/>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3590508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C28B48-46C8-1947-98F7-255F4E296C61}"/>
              </a:ext>
            </a:extLst>
          </p:cNvPr>
          <p:cNvSpPr>
            <a:spLocks noGrp="1"/>
          </p:cNvSpPr>
          <p:nvPr>
            <p:ph type="dt" sz="half" idx="10"/>
          </p:nvPr>
        </p:nvSpPr>
        <p:spPr/>
        <p:txBody>
          <a:bodyPr/>
          <a:lstStyle/>
          <a:p>
            <a:fld id="{47476962-70C2-3F40-A7E7-EE1DA425C0AF}" type="datetime1">
              <a:rPr lang="en-US" smtClean="0"/>
              <a:t>7/2/18</a:t>
            </a:fld>
            <a:endParaRPr lang="en-US"/>
          </a:p>
        </p:txBody>
      </p:sp>
      <p:sp>
        <p:nvSpPr>
          <p:cNvPr id="3" name="Footer Placeholder 2">
            <a:extLst>
              <a:ext uri="{FF2B5EF4-FFF2-40B4-BE49-F238E27FC236}">
                <a16:creationId xmlns:a16="http://schemas.microsoft.com/office/drawing/2014/main" id="{53F86B4E-B8A4-0844-A8D4-5998A3C4AF51}"/>
              </a:ext>
            </a:extLst>
          </p:cNvPr>
          <p:cNvSpPr>
            <a:spLocks noGrp="1"/>
          </p:cNvSpPr>
          <p:nvPr>
            <p:ph type="ftr" sz="quarter" idx="11"/>
          </p:nvPr>
        </p:nvSpPr>
        <p:spPr/>
        <p:txBody>
          <a:bodyPr/>
          <a:lstStyle/>
          <a:p>
            <a:r>
              <a:rPr lang="en-US"/>
              <a:t>NetSys 2017</a:t>
            </a:r>
          </a:p>
        </p:txBody>
      </p:sp>
      <p:sp>
        <p:nvSpPr>
          <p:cNvPr id="4" name="Slide Number Placeholder 3">
            <a:extLst>
              <a:ext uri="{FF2B5EF4-FFF2-40B4-BE49-F238E27FC236}">
                <a16:creationId xmlns:a16="http://schemas.microsoft.com/office/drawing/2014/main" id="{9FA24BB0-852B-F442-BA74-644F8A6768FA}"/>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2271430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D0335-D531-7F40-A33F-38FE205DEB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E932DF-40F0-F845-B1A1-B1DAD4B287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282CE3-1F6D-8049-9060-B814B03ADC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2EEA0FF-DB69-814B-9CA2-0BF1ECD7A5A7}"/>
              </a:ext>
            </a:extLst>
          </p:cNvPr>
          <p:cNvSpPr>
            <a:spLocks noGrp="1"/>
          </p:cNvSpPr>
          <p:nvPr>
            <p:ph type="dt" sz="half" idx="10"/>
          </p:nvPr>
        </p:nvSpPr>
        <p:spPr/>
        <p:txBody>
          <a:bodyPr/>
          <a:lstStyle/>
          <a:p>
            <a:fld id="{C411E3CD-B244-0B4E-8889-08E46BC18434}" type="datetime1">
              <a:rPr lang="en-US" smtClean="0"/>
              <a:t>7/2/18</a:t>
            </a:fld>
            <a:endParaRPr lang="en-US"/>
          </a:p>
        </p:txBody>
      </p:sp>
      <p:sp>
        <p:nvSpPr>
          <p:cNvPr id="6" name="Footer Placeholder 5">
            <a:extLst>
              <a:ext uri="{FF2B5EF4-FFF2-40B4-BE49-F238E27FC236}">
                <a16:creationId xmlns:a16="http://schemas.microsoft.com/office/drawing/2014/main" id="{E6A66F63-0C4B-1548-A539-28CDA1C6F95C}"/>
              </a:ext>
            </a:extLst>
          </p:cNvPr>
          <p:cNvSpPr>
            <a:spLocks noGrp="1"/>
          </p:cNvSpPr>
          <p:nvPr>
            <p:ph type="ftr" sz="quarter" idx="11"/>
          </p:nvPr>
        </p:nvSpPr>
        <p:spPr/>
        <p:txBody>
          <a:bodyPr/>
          <a:lstStyle/>
          <a:p>
            <a:r>
              <a:rPr lang="en-US"/>
              <a:t>NetSys 2017</a:t>
            </a:r>
          </a:p>
        </p:txBody>
      </p:sp>
      <p:sp>
        <p:nvSpPr>
          <p:cNvPr id="7" name="Slide Number Placeholder 6">
            <a:extLst>
              <a:ext uri="{FF2B5EF4-FFF2-40B4-BE49-F238E27FC236}">
                <a16:creationId xmlns:a16="http://schemas.microsoft.com/office/drawing/2014/main" id="{532CB4B3-6AF8-9E4E-BE8D-24AC1BB0DD58}"/>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4003852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A2D89-503E-8946-8455-7A604C156F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B09BCE-1AB9-8E4F-971A-EDBD78EC6C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EA6212-8240-1D48-B83E-6C56A6DECE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4F56C8-88A0-D04D-AED9-101C21D5D5A4}"/>
              </a:ext>
            </a:extLst>
          </p:cNvPr>
          <p:cNvSpPr>
            <a:spLocks noGrp="1"/>
          </p:cNvSpPr>
          <p:nvPr>
            <p:ph type="dt" sz="half" idx="10"/>
          </p:nvPr>
        </p:nvSpPr>
        <p:spPr/>
        <p:txBody>
          <a:bodyPr/>
          <a:lstStyle/>
          <a:p>
            <a:fld id="{430FE8DB-1565-2544-9FBC-D3C74979B1C7}" type="datetime1">
              <a:rPr lang="en-US" smtClean="0"/>
              <a:t>7/2/18</a:t>
            </a:fld>
            <a:endParaRPr lang="en-US"/>
          </a:p>
        </p:txBody>
      </p:sp>
      <p:sp>
        <p:nvSpPr>
          <p:cNvPr id="6" name="Footer Placeholder 5">
            <a:extLst>
              <a:ext uri="{FF2B5EF4-FFF2-40B4-BE49-F238E27FC236}">
                <a16:creationId xmlns:a16="http://schemas.microsoft.com/office/drawing/2014/main" id="{D43C54B0-36F7-4F40-84A4-1E77FA47415F}"/>
              </a:ext>
            </a:extLst>
          </p:cNvPr>
          <p:cNvSpPr>
            <a:spLocks noGrp="1"/>
          </p:cNvSpPr>
          <p:nvPr>
            <p:ph type="ftr" sz="quarter" idx="11"/>
          </p:nvPr>
        </p:nvSpPr>
        <p:spPr/>
        <p:txBody>
          <a:bodyPr/>
          <a:lstStyle/>
          <a:p>
            <a:r>
              <a:rPr lang="en-US"/>
              <a:t>NetSys 2017</a:t>
            </a:r>
          </a:p>
        </p:txBody>
      </p:sp>
      <p:sp>
        <p:nvSpPr>
          <p:cNvPr id="7" name="Slide Number Placeholder 6">
            <a:extLst>
              <a:ext uri="{FF2B5EF4-FFF2-40B4-BE49-F238E27FC236}">
                <a16:creationId xmlns:a16="http://schemas.microsoft.com/office/drawing/2014/main" id="{7CC8DAA4-2D03-284B-917B-BACF4DDC14AB}"/>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678788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72AAC0-A283-2640-93CC-2EA5BF63F7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459136-6E53-FE47-A91E-F47281AE7D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0E4C7-34F3-ED44-89C7-F3C20FDD06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E0B602-5598-0049-BC44-7779215F3F33}" type="datetime1">
              <a:rPr lang="en-US" smtClean="0"/>
              <a:t>7/2/18</a:t>
            </a:fld>
            <a:endParaRPr lang="en-US"/>
          </a:p>
        </p:txBody>
      </p:sp>
      <p:sp>
        <p:nvSpPr>
          <p:cNvPr id="5" name="Footer Placeholder 4">
            <a:extLst>
              <a:ext uri="{FF2B5EF4-FFF2-40B4-BE49-F238E27FC236}">
                <a16:creationId xmlns:a16="http://schemas.microsoft.com/office/drawing/2014/main" id="{E313A73E-29AE-254D-9711-F1AC5AA69F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NetSys 2017</a:t>
            </a:r>
          </a:p>
        </p:txBody>
      </p:sp>
      <p:sp>
        <p:nvSpPr>
          <p:cNvPr id="6" name="Slide Number Placeholder 5">
            <a:extLst>
              <a:ext uri="{FF2B5EF4-FFF2-40B4-BE49-F238E27FC236}">
                <a16:creationId xmlns:a16="http://schemas.microsoft.com/office/drawing/2014/main" id="{CDF99B6F-EBFA-1F4F-9D18-4475D9A3E8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00ABC0-0B20-594E-8324-2F30128B41A0}" type="slidenum">
              <a:rPr lang="en-US" smtClean="0"/>
              <a:t>‹#›</a:t>
            </a:fld>
            <a:endParaRPr lang="en-US"/>
          </a:p>
        </p:txBody>
      </p:sp>
    </p:spTree>
    <p:extLst>
      <p:ext uri="{BB962C8B-B14F-4D97-AF65-F5344CB8AC3E}">
        <p14:creationId xmlns:p14="http://schemas.microsoft.com/office/powerpoint/2010/main" val="2495591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6.xml"/><Relationship Id="rId4" Type="http://schemas.openxmlformats.org/officeDocument/2006/relationships/image" Target="../media/image24.tiff"/></Relationships>
</file>

<file path=ppt/slides/_rels/slide1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6.xml"/><Relationship Id="rId4" Type="http://schemas.openxmlformats.org/officeDocument/2006/relationships/image" Target="../media/image27.tiff"/></Relationships>
</file>

<file path=ppt/slides/_rels/slide14.xml.rels><?xml version="1.0" encoding="UTF-8" standalone="yes"?>
<Relationships xmlns="http://schemas.openxmlformats.org/package/2006/relationships"><Relationship Id="rId2" Type="http://schemas.openxmlformats.org/officeDocument/2006/relationships/hyperlink" Target="http://www2.meethue.com/en-us/the-range/hue-tap/"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6.xml"/><Relationship Id="rId5" Type="http://schemas.openxmlformats.org/officeDocument/2006/relationships/image" Target="../media/image31.tiff"/><Relationship Id="rId4" Type="http://schemas.openxmlformats.org/officeDocument/2006/relationships/image" Target="../media/image30.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image" Target="../media/image35.tiff"/></Relationships>
</file>

<file path=ppt/slides/_rels/slide2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8" Type="http://schemas.openxmlformats.org/officeDocument/2006/relationships/image" Target="../media/image46.tiff"/><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53.tiff"/><Relationship Id="rId3" Type="http://schemas.openxmlformats.org/officeDocument/2006/relationships/image" Target="../media/image48.png"/><Relationship Id="rId7" Type="http://schemas.openxmlformats.org/officeDocument/2006/relationships/image" Target="../media/image52.tiff"/><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1.tiff"/><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1.tiff"/><Relationship Id="rId3" Type="http://schemas.openxmlformats.org/officeDocument/2006/relationships/image" Target="../media/image5.png"/><Relationship Id="rId7" Type="http://schemas.openxmlformats.org/officeDocument/2006/relationships/image" Target="../media/image60.tiff"/><Relationship Id="rId2" Type="http://schemas.openxmlformats.org/officeDocument/2006/relationships/image" Target="../media/image56.tiff"/><Relationship Id="rId1" Type="http://schemas.openxmlformats.org/officeDocument/2006/relationships/slideLayout" Target="../slideLayouts/slideLayout6.xml"/><Relationship Id="rId6" Type="http://schemas.openxmlformats.org/officeDocument/2006/relationships/image" Target="../media/image59.tiff"/><Relationship Id="rId5" Type="http://schemas.openxmlformats.org/officeDocument/2006/relationships/image" Target="../media/image58.tiff"/><Relationship Id="rId4" Type="http://schemas.openxmlformats.org/officeDocument/2006/relationships/image" Target="../media/image57.tif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2.tiff"/><Relationship Id="rId1" Type="http://schemas.openxmlformats.org/officeDocument/2006/relationships/slideLayout" Target="../slideLayouts/slideLayout6.xml"/><Relationship Id="rId4" Type="http://schemas.openxmlformats.org/officeDocument/2006/relationships/image" Target="../media/image64.tiff"/></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74.tiff"/><Relationship Id="rId3" Type="http://schemas.openxmlformats.org/officeDocument/2006/relationships/image" Target="../media/image69.tiff"/><Relationship Id="rId7"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72.tiff"/><Relationship Id="rId5" Type="http://schemas.openxmlformats.org/officeDocument/2006/relationships/image" Target="../media/image71.tiff"/><Relationship Id="rId4" Type="http://schemas.openxmlformats.org/officeDocument/2006/relationships/image" Target="../media/image70.tiff"/></Relationships>
</file>

<file path=ppt/slides/_rels/slide3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5.jpe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4.png"/><Relationship Id="rId5" Type="http://schemas.openxmlformats.org/officeDocument/2006/relationships/image" Target="../media/image77.png"/><Relationship Id="rId10" Type="http://schemas.openxmlformats.org/officeDocument/2006/relationships/image" Target="../media/image42.png"/><Relationship Id="rId4" Type="http://schemas.openxmlformats.org/officeDocument/2006/relationships/image" Target="../media/image76.jpeg"/><Relationship Id="rId9" Type="http://schemas.openxmlformats.org/officeDocument/2006/relationships/image" Target="../media/image79.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image" Target="../media/image80.tiff"/><Relationship Id="rId1" Type="http://schemas.openxmlformats.org/officeDocument/2006/relationships/slideLayout" Target="../slideLayouts/slideLayout6.xml"/><Relationship Id="rId4" Type="http://schemas.openxmlformats.org/officeDocument/2006/relationships/image" Target="../media/image82.tiff"/></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8.jpeg"/><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90.tiff"/></Relationships>
</file>

<file path=ppt/slides/_rels/slide4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94.png"/><Relationship Id="rId11" Type="http://schemas.openxmlformats.org/officeDocument/2006/relationships/image" Target="../media/image99.jp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jpeg"/></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01.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image" Target="../media/image102.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image" Target="../media/image108.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0.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1.tiff"/><Relationship Id="rId7" Type="http://schemas.openxmlformats.org/officeDocument/2006/relationships/image" Target="../media/image115.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4.tiff"/><Relationship Id="rId5" Type="http://schemas.openxmlformats.org/officeDocument/2006/relationships/image" Target="../media/image113.tiff"/><Relationship Id="rId4" Type="http://schemas.openxmlformats.org/officeDocument/2006/relationships/image" Target="../media/image112.tiff"/></Relationships>
</file>

<file path=ppt/slides/_rels/slide59.xml.rels><?xml version="1.0" encoding="UTF-8" standalone="yes"?>
<Relationships xmlns="http://schemas.openxmlformats.org/package/2006/relationships"><Relationship Id="rId3" Type="http://schemas.openxmlformats.org/officeDocument/2006/relationships/image" Target="../media/image117.tiff"/><Relationship Id="rId2" Type="http://schemas.openxmlformats.org/officeDocument/2006/relationships/image" Target="../media/image116.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3.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21.tiff"/><Relationship Id="rId5" Type="http://schemas.openxmlformats.org/officeDocument/2006/relationships/image" Target="../media/image120.tiff"/><Relationship Id="rId4" Type="http://schemas.openxmlformats.org/officeDocument/2006/relationships/image" Target="../media/image119.tiff"/></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80D5B-7522-EC4C-A133-7A50DCC2BF28}"/>
              </a:ext>
            </a:extLst>
          </p:cNvPr>
          <p:cNvSpPr>
            <a:spLocks noGrp="1"/>
          </p:cNvSpPr>
          <p:nvPr>
            <p:ph type="ctrTitle"/>
          </p:nvPr>
        </p:nvSpPr>
        <p:spPr/>
        <p:txBody>
          <a:bodyPr>
            <a:normAutofit/>
          </a:bodyPr>
          <a:lstStyle/>
          <a:p>
            <a:r>
              <a:rPr lang="en-US" b="1" dirty="0"/>
              <a:t>5G and IoT - Separating Hype from Promise</a:t>
            </a:r>
            <a:endParaRPr lang="en-US" dirty="0"/>
          </a:p>
        </p:txBody>
      </p:sp>
      <p:sp>
        <p:nvSpPr>
          <p:cNvPr id="3" name="Subtitle 2">
            <a:extLst>
              <a:ext uri="{FF2B5EF4-FFF2-40B4-BE49-F238E27FC236}">
                <a16:creationId xmlns:a16="http://schemas.microsoft.com/office/drawing/2014/main" id="{D11F8118-A811-984F-8AE3-44A236386297}"/>
              </a:ext>
            </a:extLst>
          </p:cNvPr>
          <p:cNvSpPr>
            <a:spLocks noGrp="1"/>
          </p:cNvSpPr>
          <p:nvPr>
            <p:ph type="subTitle" idx="1"/>
          </p:nvPr>
        </p:nvSpPr>
        <p:spPr/>
        <p:txBody>
          <a:bodyPr/>
          <a:lstStyle/>
          <a:p>
            <a:r>
              <a:rPr lang="en-US" dirty="0"/>
              <a:t>Henning Schulzrinne</a:t>
            </a:r>
          </a:p>
          <a:p>
            <a:r>
              <a:rPr lang="en-US" dirty="0"/>
              <a:t>Columbia University</a:t>
            </a:r>
          </a:p>
        </p:txBody>
      </p:sp>
      <p:sp>
        <p:nvSpPr>
          <p:cNvPr id="4" name="Slide Number Placeholder 3">
            <a:extLst>
              <a:ext uri="{FF2B5EF4-FFF2-40B4-BE49-F238E27FC236}">
                <a16:creationId xmlns:a16="http://schemas.microsoft.com/office/drawing/2014/main" id="{19BD77F9-4E0D-2B4E-99BA-DC3453A6B7CF}"/>
              </a:ext>
            </a:extLst>
          </p:cNvPr>
          <p:cNvSpPr>
            <a:spLocks noGrp="1"/>
          </p:cNvSpPr>
          <p:nvPr>
            <p:ph type="sldNum" sz="quarter" idx="12"/>
          </p:nvPr>
        </p:nvSpPr>
        <p:spPr/>
        <p:txBody>
          <a:bodyPr/>
          <a:lstStyle/>
          <a:p>
            <a:fld id="{6D00ABC0-0B20-594E-8324-2F30128B41A0}" type="slidenum">
              <a:rPr lang="en-US" smtClean="0"/>
              <a:t>1</a:t>
            </a:fld>
            <a:endParaRPr lang="en-US"/>
          </a:p>
        </p:txBody>
      </p:sp>
      <p:pic>
        <p:nvPicPr>
          <p:cNvPr id="5" name="Picture 4">
            <a:extLst>
              <a:ext uri="{FF2B5EF4-FFF2-40B4-BE49-F238E27FC236}">
                <a16:creationId xmlns:a16="http://schemas.microsoft.com/office/drawing/2014/main" id="{0890CACE-BA64-4643-920A-282207E495A6}"/>
              </a:ext>
            </a:extLst>
          </p:cNvPr>
          <p:cNvPicPr>
            <a:picLocks noChangeAspect="1"/>
          </p:cNvPicPr>
          <p:nvPr/>
        </p:nvPicPr>
        <p:blipFill>
          <a:blip r:embed="rId2"/>
          <a:stretch>
            <a:fillRect/>
          </a:stretch>
        </p:blipFill>
        <p:spPr>
          <a:xfrm>
            <a:off x="7841343" y="4584700"/>
            <a:ext cx="3065003" cy="1771650"/>
          </a:xfrm>
          <a:prstGeom prst="rect">
            <a:avLst/>
          </a:prstGeom>
        </p:spPr>
      </p:pic>
      <p:pic>
        <p:nvPicPr>
          <p:cNvPr id="6" name="Picture 5">
            <a:extLst>
              <a:ext uri="{FF2B5EF4-FFF2-40B4-BE49-F238E27FC236}">
                <a16:creationId xmlns:a16="http://schemas.microsoft.com/office/drawing/2014/main" id="{F7A144C2-9936-A945-BAD7-2372CF2127E8}"/>
              </a:ext>
            </a:extLst>
          </p:cNvPr>
          <p:cNvPicPr>
            <a:picLocks noChangeAspect="1"/>
          </p:cNvPicPr>
          <p:nvPr/>
        </p:nvPicPr>
        <p:blipFill>
          <a:blip r:embed="rId3"/>
          <a:stretch>
            <a:fillRect/>
          </a:stretch>
        </p:blipFill>
        <p:spPr>
          <a:xfrm>
            <a:off x="419374" y="4404519"/>
            <a:ext cx="1732559" cy="2019300"/>
          </a:xfrm>
          <a:prstGeom prst="rect">
            <a:avLst/>
          </a:prstGeom>
        </p:spPr>
      </p:pic>
      <p:sp>
        <p:nvSpPr>
          <p:cNvPr id="7" name="TextBox 6">
            <a:extLst>
              <a:ext uri="{FF2B5EF4-FFF2-40B4-BE49-F238E27FC236}">
                <a16:creationId xmlns:a16="http://schemas.microsoft.com/office/drawing/2014/main" id="{CF9856CE-67ED-8143-BAE4-2A4FF8B25FC5}"/>
              </a:ext>
            </a:extLst>
          </p:cNvPr>
          <p:cNvSpPr txBox="1"/>
          <p:nvPr/>
        </p:nvSpPr>
        <p:spPr>
          <a:xfrm>
            <a:off x="485049" y="6431302"/>
            <a:ext cx="1601208" cy="369332"/>
          </a:xfrm>
          <a:prstGeom prst="rect">
            <a:avLst/>
          </a:prstGeom>
          <a:noFill/>
        </p:spPr>
        <p:txBody>
          <a:bodyPr wrap="none" rtlCol="0">
            <a:spAutoFit/>
          </a:bodyPr>
          <a:lstStyle/>
          <a:p>
            <a:r>
              <a:rPr lang="en-US" dirty="0"/>
              <a:t>typical keynote</a:t>
            </a:r>
          </a:p>
        </p:txBody>
      </p:sp>
      <p:sp>
        <p:nvSpPr>
          <p:cNvPr id="8" name="TextBox 7">
            <a:extLst>
              <a:ext uri="{FF2B5EF4-FFF2-40B4-BE49-F238E27FC236}">
                <a16:creationId xmlns:a16="http://schemas.microsoft.com/office/drawing/2014/main" id="{7193AE2F-914D-8B4A-8EF4-E40BDB6A3570}"/>
              </a:ext>
            </a:extLst>
          </p:cNvPr>
          <p:cNvSpPr txBox="1"/>
          <p:nvPr/>
        </p:nvSpPr>
        <p:spPr>
          <a:xfrm>
            <a:off x="8474719" y="6416788"/>
            <a:ext cx="1798249" cy="369332"/>
          </a:xfrm>
          <a:prstGeom prst="rect">
            <a:avLst/>
          </a:prstGeom>
          <a:noFill/>
        </p:spPr>
        <p:txBody>
          <a:bodyPr wrap="none" rtlCol="0">
            <a:spAutoFit/>
          </a:bodyPr>
          <a:lstStyle/>
          <a:p>
            <a:r>
              <a:rPr lang="en-US" dirty="0"/>
              <a:t>closer to this one</a:t>
            </a:r>
          </a:p>
        </p:txBody>
      </p:sp>
    </p:spTree>
    <p:extLst>
      <p:ext uri="{BB962C8B-B14F-4D97-AF65-F5344CB8AC3E}">
        <p14:creationId xmlns:p14="http://schemas.microsoft.com/office/powerpoint/2010/main" val="2245487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Kids, don’t do this at home</a:t>
            </a:r>
          </a:p>
        </p:txBody>
      </p:sp>
      <p:sp>
        <p:nvSpPr>
          <p:cNvPr id="3" name="Slide Number Placeholder 2"/>
          <p:cNvSpPr>
            <a:spLocks noGrp="1"/>
          </p:cNvSpPr>
          <p:nvPr>
            <p:ph type="sldNum" sz="quarter" idx="12"/>
          </p:nvPr>
        </p:nvSpPr>
        <p:spPr/>
        <p:txBody>
          <a:bodyPr/>
          <a:lstStyle/>
          <a:p>
            <a:pPr>
              <a:defRPr/>
            </a:pPr>
            <a:fld id="{72D4C895-3F4E-2545-8FE0-67A269A10CA0}" type="slidenum">
              <a:rPr lang="en-US" smtClean="0"/>
              <a:pPr>
                <a:defRPr/>
              </a:pPr>
              <a:t>10</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44800" y="1543370"/>
            <a:ext cx="5156200" cy="5314631"/>
          </a:xfrm>
          <a:prstGeom prst="rect">
            <a:avLst/>
          </a:prstGeom>
        </p:spPr>
      </p:pic>
    </p:spTree>
    <p:extLst>
      <p:ext uri="{BB962C8B-B14F-4D97-AF65-F5344CB8AC3E}">
        <p14:creationId xmlns:p14="http://schemas.microsoft.com/office/powerpoint/2010/main" val="2232392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2D4C895-3F4E-2545-8FE0-67A269A10CA0}" type="slidenum">
              <a:rPr lang="en-US" smtClean="0"/>
              <a:pPr>
                <a:defRPr/>
              </a:pPr>
              <a:t>11</a:t>
            </a:fld>
            <a:endParaRPr lang="en-US"/>
          </a:p>
        </p:txBody>
      </p:sp>
      <p:pic>
        <p:nvPicPr>
          <p:cNvPr id="4" name="Picture 3"/>
          <p:cNvPicPr>
            <a:picLocks noChangeAspect="1"/>
          </p:cNvPicPr>
          <p:nvPr/>
        </p:nvPicPr>
        <p:blipFill>
          <a:blip r:embed="rId2"/>
          <a:stretch>
            <a:fillRect/>
          </a:stretch>
        </p:blipFill>
        <p:spPr>
          <a:xfrm>
            <a:off x="2286000" y="895350"/>
            <a:ext cx="7620000" cy="5067300"/>
          </a:xfrm>
          <a:prstGeom prst="rect">
            <a:avLst/>
          </a:prstGeom>
        </p:spPr>
      </p:pic>
      <p:sp>
        <p:nvSpPr>
          <p:cNvPr id="5" name="TextBox 4"/>
          <p:cNvSpPr txBox="1"/>
          <p:nvPr/>
        </p:nvSpPr>
        <p:spPr>
          <a:xfrm>
            <a:off x="1524001" y="6586007"/>
            <a:ext cx="2141933" cy="261610"/>
          </a:xfrm>
          <a:prstGeom prst="rect">
            <a:avLst/>
          </a:prstGeom>
          <a:noFill/>
        </p:spPr>
        <p:txBody>
          <a:bodyPr wrap="none" rtlCol="0">
            <a:spAutoFit/>
          </a:bodyPr>
          <a:lstStyle/>
          <a:p>
            <a:r>
              <a:rPr lang="en-US" sz="1100" dirty="0"/>
              <a:t>https://</a:t>
            </a:r>
            <a:r>
              <a:rPr lang="en-US" sz="1100" dirty="0" err="1"/>
              <a:t>twitter.com</a:t>
            </a:r>
            <a:r>
              <a:rPr lang="en-US" sz="1100" dirty="0"/>
              <a:t>/</a:t>
            </a:r>
            <a:r>
              <a:rPr lang="en-US" sz="1100" dirty="0" err="1"/>
              <a:t>internetofshit</a:t>
            </a:r>
            <a:endParaRPr lang="en-US" sz="1100" dirty="0"/>
          </a:p>
        </p:txBody>
      </p:sp>
    </p:spTree>
    <p:extLst>
      <p:ext uri="{BB962C8B-B14F-4D97-AF65-F5344CB8AC3E}">
        <p14:creationId xmlns:p14="http://schemas.microsoft.com/office/powerpoint/2010/main" val="4228209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Towel dispensers</a:t>
            </a:r>
          </a:p>
        </p:txBody>
      </p:sp>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12</a:t>
            </a:fld>
            <a:endParaRPr lang="en-US"/>
          </a:p>
        </p:txBody>
      </p:sp>
      <p:pic>
        <p:nvPicPr>
          <p:cNvPr id="5" name="Picture 4"/>
          <p:cNvPicPr>
            <a:picLocks noChangeAspect="1"/>
          </p:cNvPicPr>
          <p:nvPr/>
        </p:nvPicPr>
        <p:blipFill>
          <a:blip r:embed="rId2"/>
          <a:stretch>
            <a:fillRect/>
          </a:stretch>
        </p:blipFill>
        <p:spPr>
          <a:xfrm>
            <a:off x="1569720" y="1679257"/>
            <a:ext cx="6172200" cy="4305300"/>
          </a:xfrm>
          <a:prstGeom prst="rect">
            <a:avLst/>
          </a:prstGeom>
        </p:spPr>
        <p:style>
          <a:lnRef idx="1">
            <a:schemeClr val="accent6"/>
          </a:lnRef>
          <a:fillRef idx="3">
            <a:schemeClr val="accent6"/>
          </a:fillRef>
          <a:effectRef idx="2">
            <a:schemeClr val="accent6"/>
          </a:effectRef>
          <a:fontRef idx="minor">
            <a:schemeClr val="lt1"/>
          </a:fontRef>
        </p:style>
      </p:pic>
      <p:pic>
        <p:nvPicPr>
          <p:cNvPr id="6" name="Picture 5"/>
          <p:cNvPicPr>
            <a:picLocks noChangeAspect="1"/>
          </p:cNvPicPr>
          <p:nvPr/>
        </p:nvPicPr>
        <p:blipFill>
          <a:blip r:embed="rId3"/>
          <a:stretch>
            <a:fillRect/>
          </a:stretch>
        </p:blipFill>
        <p:spPr>
          <a:xfrm>
            <a:off x="8610600" y="2057400"/>
            <a:ext cx="2057400" cy="2057400"/>
          </a:xfrm>
          <a:prstGeom prst="rect">
            <a:avLst/>
          </a:prstGeom>
        </p:spPr>
      </p:pic>
      <p:pic>
        <p:nvPicPr>
          <p:cNvPr id="7" name="Picture 6"/>
          <p:cNvPicPr>
            <a:picLocks noChangeAspect="1"/>
          </p:cNvPicPr>
          <p:nvPr/>
        </p:nvPicPr>
        <p:blipFill>
          <a:blip r:embed="rId4"/>
          <a:stretch>
            <a:fillRect/>
          </a:stretch>
        </p:blipFill>
        <p:spPr>
          <a:xfrm>
            <a:off x="7620000" y="4495800"/>
            <a:ext cx="3048000" cy="2362200"/>
          </a:xfrm>
          <a:prstGeom prst="rect">
            <a:avLst/>
          </a:prstGeom>
        </p:spPr>
        <p:style>
          <a:lnRef idx="1">
            <a:schemeClr val="accent5"/>
          </a:lnRef>
          <a:fillRef idx="3">
            <a:schemeClr val="accent5"/>
          </a:fillRef>
          <a:effectRef idx="2">
            <a:schemeClr val="accent5"/>
          </a:effectRef>
          <a:fontRef idx="minor">
            <a:schemeClr val="lt1"/>
          </a:fontRef>
        </p:style>
      </p:pic>
    </p:spTree>
    <p:extLst>
      <p:ext uri="{BB962C8B-B14F-4D97-AF65-F5344CB8AC3E}">
        <p14:creationId xmlns:p14="http://schemas.microsoft.com/office/powerpoint/2010/main" val="2033637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err="1"/>
              <a:t>IoT</a:t>
            </a:r>
            <a:r>
              <a:rPr lang="en-US" dirty="0"/>
              <a:t> killer app</a:t>
            </a:r>
          </a:p>
        </p:txBody>
      </p:sp>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13</a:t>
            </a:fld>
            <a:endParaRPr lang="en-US"/>
          </a:p>
        </p:txBody>
      </p:sp>
      <p:pic>
        <p:nvPicPr>
          <p:cNvPr id="5" name="Picture 4"/>
          <p:cNvPicPr>
            <a:picLocks noChangeAspect="1"/>
          </p:cNvPicPr>
          <p:nvPr/>
        </p:nvPicPr>
        <p:blipFill>
          <a:blip r:embed="rId2"/>
          <a:stretch>
            <a:fillRect/>
          </a:stretch>
        </p:blipFill>
        <p:spPr>
          <a:xfrm>
            <a:off x="1828800" y="3895725"/>
            <a:ext cx="3810000" cy="2543175"/>
          </a:xfrm>
          <a:prstGeom prst="rect">
            <a:avLst/>
          </a:prstGeom>
        </p:spPr>
      </p:pic>
      <p:pic>
        <p:nvPicPr>
          <p:cNvPr id="6" name="Picture 5"/>
          <p:cNvPicPr>
            <a:picLocks noChangeAspect="1"/>
          </p:cNvPicPr>
          <p:nvPr/>
        </p:nvPicPr>
        <p:blipFill>
          <a:blip r:embed="rId3"/>
          <a:stretch>
            <a:fillRect/>
          </a:stretch>
        </p:blipFill>
        <p:spPr>
          <a:xfrm>
            <a:off x="7658101" y="4038600"/>
            <a:ext cx="1301327" cy="2209800"/>
          </a:xfrm>
          <a:prstGeom prst="rect">
            <a:avLst/>
          </a:prstGeom>
        </p:spPr>
      </p:pic>
      <p:pic>
        <p:nvPicPr>
          <p:cNvPr id="7" name="Picture 6"/>
          <p:cNvPicPr>
            <a:picLocks noChangeAspect="1"/>
          </p:cNvPicPr>
          <p:nvPr/>
        </p:nvPicPr>
        <p:blipFill>
          <a:blip r:embed="rId4"/>
          <a:stretch>
            <a:fillRect/>
          </a:stretch>
        </p:blipFill>
        <p:spPr>
          <a:xfrm>
            <a:off x="2057400" y="1649648"/>
            <a:ext cx="7620000" cy="1977555"/>
          </a:xfrm>
          <a:prstGeom prst="rect">
            <a:avLst/>
          </a:prstGeom>
        </p:spPr>
      </p:pic>
      <p:sp>
        <p:nvSpPr>
          <p:cNvPr id="8" name="Rectangle 7"/>
          <p:cNvSpPr/>
          <p:nvPr/>
        </p:nvSpPr>
        <p:spPr>
          <a:xfrm>
            <a:off x="7862502" y="6324333"/>
            <a:ext cx="2410596" cy="369332"/>
          </a:xfrm>
          <a:prstGeom prst="rect">
            <a:avLst/>
          </a:prstGeom>
        </p:spPr>
        <p:txBody>
          <a:bodyPr wrap="none">
            <a:spAutoFit/>
          </a:bodyPr>
          <a:lstStyle/>
          <a:p>
            <a:r>
              <a:rPr lang="en-US" dirty="0"/>
              <a:t>http://</a:t>
            </a:r>
            <a:r>
              <a:rPr lang="en-US" dirty="0" err="1"/>
              <a:t>www.traptec.eu</a:t>
            </a:r>
            <a:r>
              <a:rPr lang="en-US" dirty="0"/>
              <a:t>/</a:t>
            </a:r>
          </a:p>
        </p:txBody>
      </p:sp>
    </p:spTree>
    <p:extLst>
      <p:ext uri="{BB962C8B-B14F-4D97-AF65-F5344CB8AC3E}">
        <p14:creationId xmlns:p14="http://schemas.microsoft.com/office/powerpoint/2010/main" val="3358893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But controlling light switches is still not the best use</a:t>
            </a:r>
          </a:p>
        </p:txBody>
      </p:sp>
      <p:sp>
        <p:nvSpPr>
          <p:cNvPr id="5" name="Slide Number Placeholder 4"/>
          <p:cNvSpPr>
            <a:spLocks noGrp="1"/>
          </p:cNvSpPr>
          <p:nvPr>
            <p:ph type="sldNum" sz="quarter" idx="12"/>
          </p:nvPr>
        </p:nvSpPr>
        <p:spPr/>
        <p:txBody>
          <a:bodyPr/>
          <a:lstStyle/>
          <a:p>
            <a:pPr>
              <a:defRPr/>
            </a:pPr>
            <a:fld id="{2EE5017F-2046-9E41-83E0-078B60185F7A}" type="slidenum">
              <a:rPr lang="en-US" smtClean="0"/>
              <a:pPr>
                <a:defRPr/>
              </a:pPr>
              <a:t>14</a:t>
            </a:fld>
            <a:endParaRPr lang="en-US"/>
          </a:p>
        </p:txBody>
      </p:sp>
      <p:sp>
        <p:nvSpPr>
          <p:cNvPr id="6" name="Rectangle 5"/>
          <p:cNvSpPr/>
          <p:nvPr/>
        </p:nvSpPr>
        <p:spPr>
          <a:xfrm>
            <a:off x="1989667" y="1709738"/>
            <a:ext cx="8077200" cy="452431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200" dirty="0">
                <a:solidFill>
                  <a:srgbClr val="3E433E"/>
                </a:solidFill>
                <a:latin typeface="Open Sans" charset="0"/>
              </a:rPr>
              <a:t>Want to turn on the bedroom light? Sure, just pick up your smartphone, enter the unlock code, hit your home screen, find the Hue app, and flick the virtual switch. Suddenly, the smart home has turned a one-push task into a five-click endeavor, leaving Philips in the amusing position of launching a new product, </a:t>
            </a:r>
            <a:r>
              <a:rPr lang="en-US" sz="3200" dirty="0">
                <a:solidFill>
                  <a:srgbClr val="089E00"/>
                </a:solidFill>
                <a:latin typeface="Open Sans" charset="0"/>
                <a:hlinkClick r:id="rId2"/>
              </a:rPr>
              <a:t>Tap</a:t>
            </a:r>
            <a:r>
              <a:rPr lang="en-US" sz="3200" dirty="0">
                <a:solidFill>
                  <a:srgbClr val="3E433E"/>
                </a:solidFill>
                <a:latin typeface="Open Sans" charset="0"/>
              </a:rPr>
              <a:t>, to effectively replicate the wall switches we always had.</a:t>
            </a:r>
            <a:endParaRPr lang="en-US" sz="3200" dirty="0"/>
          </a:p>
        </p:txBody>
      </p:sp>
      <p:sp>
        <p:nvSpPr>
          <p:cNvPr id="7" name="Rectangle 6"/>
          <p:cNvSpPr/>
          <p:nvPr/>
        </p:nvSpPr>
        <p:spPr>
          <a:xfrm>
            <a:off x="1989667" y="6419789"/>
            <a:ext cx="8077200" cy="369332"/>
          </a:xfrm>
          <a:prstGeom prst="rect">
            <a:avLst/>
          </a:prstGeom>
        </p:spPr>
        <p:txBody>
          <a:bodyPr wrap="square">
            <a:spAutoFit/>
          </a:bodyPr>
          <a:lstStyle/>
          <a:p>
            <a:r>
              <a:rPr lang="en-US" dirty="0"/>
              <a:t>https://</a:t>
            </a:r>
            <a:r>
              <a:rPr lang="en-US" dirty="0" err="1"/>
              <a:t>techcrunch.com</a:t>
            </a:r>
            <a:r>
              <a:rPr lang="en-US" dirty="0"/>
              <a:t>/2014/12/04/the-problem-with-the-internet-of-things/</a:t>
            </a:r>
          </a:p>
        </p:txBody>
      </p:sp>
    </p:spTree>
    <p:extLst>
      <p:ext uri="{BB962C8B-B14F-4D97-AF65-F5344CB8AC3E}">
        <p14:creationId xmlns:p14="http://schemas.microsoft.com/office/powerpoint/2010/main" val="996549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does </a:t>
            </a:r>
            <a:r>
              <a:rPr lang="en-US" dirty="0" err="1"/>
              <a:t>IoT</a:t>
            </a:r>
            <a:r>
              <a:rPr lang="en-US" dirty="0"/>
              <a:t> make sense? </a:t>
            </a:r>
          </a:p>
        </p:txBody>
      </p:sp>
      <p:sp>
        <p:nvSpPr>
          <p:cNvPr id="6" name="Content Placeholder 5"/>
          <p:cNvSpPr>
            <a:spLocks noGrp="1"/>
          </p:cNvSpPr>
          <p:nvPr>
            <p:ph sz="half" idx="1"/>
          </p:nvPr>
        </p:nvSpPr>
        <p:spPr>
          <a:solidFill>
            <a:schemeClr val="bg2">
              <a:lumMod val="75000"/>
            </a:schemeClr>
          </a:solidFill>
        </p:spPr>
        <p:txBody>
          <a:bodyPr/>
          <a:lstStyle/>
          <a:p>
            <a:r>
              <a:rPr lang="en-US" dirty="0"/>
              <a:t>Probably</a:t>
            </a:r>
          </a:p>
          <a:p>
            <a:pPr lvl="1"/>
            <a:r>
              <a:rPr lang="en-US" dirty="0"/>
              <a:t>home security</a:t>
            </a:r>
          </a:p>
          <a:p>
            <a:pPr lvl="1"/>
            <a:r>
              <a:rPr lang="en-US" dirty="0"/>
              <a:t>residential &amp; commercial locks</a:t>
            </a:r>
          </a:p>
          <a:p>
            <a:pPr lvl="1"/>
            <a:r>
              <a:rPr lang="en-US" dirty="0"/>
              <a:t>home medical (recording)</a:t>
            </a:r>
          </a:p>
          <a:p>
            <a:pPr lvl="1"/>
            <a:r>
              <a:rPr lang="en-US" dirty="0"/>
              <a:t>housekeeping (restroom supplies)</a:t>
            </a:r>
          </a:p>
          <a:p>
            <a:pPr lvl="1"/>
            <a:r>
              <a:rPr lang="en-US" dirty="0"/>
              <a:t>outdoor lighting</a:t>
            </a:r>
          </a:p>
          <a:p>
            <a:pPr lvl="1"/>
            <a:r>
              <a:rPr lang="en-US" dirty="0"/>
              <a:t>parking meters</a:t>
            </a:r>
          </a:p>
          <a:p>
            <a:pPr lvl="1"/>
            <a:r>
              <a:rPr lang="en-US" dirty="0"/>
              <a:t>vending machines</a:t>
            </a:r>
          </a:p>
        </p:txBody>
      </p:sp>
      <p:sp>
        <p:nvSpPr>
          <p:cNvPr id="7" name="Content Placeholder 6"/>
          <p:cNvSpPr>
            <a:spLocks noGrp="1"/>
          </p:cNvSpPr>
          <p:nvPr>
            <p:ph sz="half" idx="2"/>
          </p:nvPr>
        </p:nvSpPr>
        <p:spPr>
          <a:solidFill>
            <a:schemeClr val="tx2">
              <a:lumMod val="60000"/>
              <a:lumOff val="40000"/>
            </a:schemeClr>
          </a:solidFill>
        </p:spPr>
        <p:txBody>
          <a:bodyPr/>
          <a:lstStyle/>
          <a:p>
            <a:r>
              <a:rPr lang="en-US" dirty="0"/>
              <a:t>Not so much</a:t>
            </a:r>
          </a:p>
          <a:p>
            <a:pPr lvl="1"/>
            <a:r>
              <a:rPr lang="en-US" dirty="0"/>
              <a:t>light switches</a:t>
            </a:r>
          </a:p>
          <a:p>
            <a:pPr lvl="1"/>
            <a:r>
              <a:rPr lang="en-US" dirty="0"/>
              <a:t>most household appliances</a:t>
            </a:r>
          </a:p>
          <a:p>
            <a:pPr lvl="1"/>
            <a:r>
              <a:rPr lang="en-US" dirty="0"/>
              <a:t>clothing</a:t>
            </a:r>
          </a:p>
          <a:p>
            <a:pPr lvl="1"/>
            <a:r>
              <a:rPr lang="en-US" dirty="0"/>
              <a:t>smoke detectors?</a:t>
            </a:r>
          </a:p>
          <a:p>
            <a:pPr lvl="1"/>
            <a:endParaRPr lang="en-US" dirty="0"/>
          </a:p>
          <a:p>
            <a:pPr lvl="1"/>
            <a:endParaRPr lang="en-US" dirty="0"/>
          </a:p>
          <a:p>
            <a:pPr lvl="1"/>
            <a:endParaRPr lang="en-US" dirty="0"/>
          </a:p>
        </p:txBody>
      </p:sp>
      <p:sp>
        <p:nvSpPr>
          <p:cNvPr id="5" name="Slide Number Placeholder 4"/>
          <p:cNvSpPr>
            <a:spLocks noGrp="1"/>
          </p:cNvSpPr>
          <p:nvPr>
            <p:ph type="sldNum" sz="quarter" idx="12"/>
          </p:nvPr>
        </p:nvSpPr>
        <p:spPr/>
        <p:txBody>
          <a:bodyPr/>
          <a:lstStyle/>
          <a:p>
            <a:pPr>
              <a:defRPr/>
            </a:pPr>
            <a:fld id="{2EE5017F-2046-9E41-83E0-078B60185F7A}" type="slidenum">
              <a:rPr lang="en-US" smtClean="0"/>
              <a:pPr>
                <a:defRPr/>
              </a:pPr>
              <a:t>15</a:t>
            </a:fld>
            <a:endParaRPr lang="en-US"/>
          </a:p>
        </p:txBody>
      </p:sp>
      <p:sp>
        <p:nvSpPr>
          <p:cNvPr id="8" name="TextBox 7"/>
          <p:cNvSpPr txBox="1"/>
          <p:nvPr/>
        </p:nvSpPr>
        <p:spPr>
          <a:xfrm>
            <a:off x="6324600" y="6391656"/>
            <a:ext cx="3363678" cy="369332"/>
          </a:xfrm>
          <a:prstGeom prst="rect">
            <a:avLst/>
          </a:prstGeom>
          <a:noFill/>
        </p:spPr>
        <p:txBody>
          <a:bodyPr wrap="none" rtlCol="0">
            <a:spAutoFit/>
          </a:bodyPr>
          <a:lstStyle/>
          <a:p>
            <a:r>
              <a:rPr lang="en-US" dirty="0"/>
              <a:t>not cost-effective, not just useless</a:t>
            </a:r>
          </a:p>
        </p:txBody>
      </p:sp>
    </p:spTree>
    <p:extLst>
      <p:ext uri="{BB962C8B-B14F-4D97-AF65-F5344CB8AC3E}">
        <p14:creationId xmlns:p14="http://schemas.microsoft.com/office/powerpoint/2010/main" val="3896618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kinds of </a:t>
            </a:r>
            <a:r>
              <a:rPr lang="en-US" dirty="0" err="1"/>
              <a:t>IoT</a:t>
            </a:r>
            <a:r>
              <a:rPr lang="en-US" dirty="0"/>
              <a:t> devices</a:t>
            </a:r>
          </a:p>
        </p:txBody>
      </p:sp>
      <p:sp>
        <p:nvSpPr>
          <p:cNvPr id="3" name="Text Placeholder 2"/>
          <p:cNvSpPr>
            <a:spLocks noGrp="1"/>
          </p:cNvSpPr>
          <p:nvPr>
            <p:ph type="body" idx="1"/>
          </p:nvPr>
        </p:nvSpPr>
        <p:spPr/>
        <p:txBody>
          <a:bodyPr/>
          <a:lstStyle/>
          <a:p>
            <a:r>
              <a:rPr lang="en-US" dirty="0"/>
              <a:t>&lt; $20</a:t>
            </a:r>
          </a:p>
        </p:txBody>
      </p:sp>
      <p:sp>
        <p:nvSpPr>
          <p:cNvPr id="4" name="Content Placeholder 3"/>
          <p:cNvSpPr>
            <a:spLocks noGrp="1"/>
          </p:cNvSpPr>
          <p:nvPr>
            <p:ph sz="half" idx="2"/>
          </p:nvPr>
        </p:nvSpPr>
        <p:spPr/>
        <p:txBody>
          <a:bodyPr/>
          <a:lstStyle/>
          <a:p>
            <a:r>
              <a:rPr lang="en-US" dirty="0" err="1"/>
              <a:t>BlueTooth</a:t>
            </a:r>
            <a:r>
              <a:rPr lang="en-US" dirty="0"/>
              <a:t>, ZigBee, proprietary L2</a:t>
            </a:r>
          </a:p>
          <a:p>
            <a:r>
              <a:rPr lang="en-US" dirty="0"/>
              <a:t>connected only via gateway</a:t>
            </a:r>
          </a:p>
          <a:p>
            <a:r>
              <a:rPr lang="en-US" dirty="0"/>
              <a:t>fixed-function: sense or activate</a:t>
            </a:r>
          </a:p>
          <a:p>
            <a:r>
              <a:rPr lang="en-US" dirty="0"/>
              <a:t>single chip transceiver + MPU</a:t>
            </a:r>
          </a:p>
          <a:p>
            <a:r>
              <a:rPr lang="en-US" dirty="0"/>
              <a:t>only use L2 security</a:t>
            </a:r>
          </a:p>
          <a:p>
            <a:r>
              <a:rPr lang="en-US" dirty="0"/>
              <a:t>similar to peripherals</a:t>
            </a:r>
          </a:p>
          <a:p>
            <a:endParaRPr lang="en-US" dirty="0"/>
          </a:p>
        </p:txBody>
      </p:sp>
      <p:sp>
        <p:nvSpPr>
          <p:cNvPr id="5" name="Text Placeholder 4"/>
          <p:cNvSpPr>
            <a:spLocks noGrp="1"/>
          </p:cNvSpPr>
          <p:nvPr>
            <p:ph type="body" sz="quarter" idx="3"/>
          </p:nvPr>
        </p:nvSpPr>
        <p:spPr/>
        <p:txBody>
          <a:bodyPr/>
          <a:lstStyle/>
          <a:p>
            <a:r>
              <a:rPr lang="en-US" dirty="0"/>
              <a:t>&gt; $50</a:t>
            </a:r>
          </a:p>
        </p:txBody>
      </p:sp>
      <p:sp>
        <p:nvSpPr>
          <p:cNvPr id="6" name="Content Placeholder 5"/>
          <p:cNvSpPr>
            <a:spLocks noGrp="1"/>
          </p:cNvSpPr>
          <p:nvPr>
            <p:ph sz="quarter" idx="4"/>
          </p:nvPr>
        </p:nvSpPr>
        <p:spPr/>
        <p:txBody>
          <a:bodyPr/>
          <a:lstStyle/>
          <a:p>
            <a:r>
              <a:rPr lang="en-US" dirty="0"/>
              <a:t>Wi-Fi, LTE-M, </a:t>
            </a:r>
            <a:r>
              <a:rPr lang="en-US" dirty="0" err="1"/>
              <a:t>LoRa</a:t>
            </a:r>
            <a:r>
              <a:rPr lang="en-US" dirty="0"/>
              <a:t>, SIGFOX</a:t>
            </a:r>
          </a:p>
          <a:p>
            <a:r>
              <a:rPr lang="en-US" dirty="0"/>
              <a:t>direct connection to Internet possible</a:t>
            </a:r>
          </a:p>
          <a:p>
            <a:r>
              <a:rPr lang="en-US" dirty="0"/>
              <a:t>SOC + network module</a:t>
            </a:r>
          </a:p>
          <a:p>
            <a:r>
              <a:rPr lang="en-US" dirty="0"/>
              <a:t>run (small) Linux stack</a:t>
            </a:r>
          </a:p>
          <a:p>
            <a:r>
              <a:rPr lang="en-US" dirty="0"/>
              <a:t>programmable</a:t>
            </a:r>
          </a:p>
          <a:p>
            <a:r>
              <a:rPr lang="en-US" dirty="0"/>
              <a:t>TLS and kin easy</a:t>
            </a:r>
          </a:p>
          <a:p>
            <a:endParaRPr lang="en-US" dirty="0"/>
          </a:p>
        </p:txBody>
      </p:sp>
      <p:sp>
        <p:nvSpPr>
          <p:cNvPr id="8" name="Slide Number Placeholder 7"/>
          <p:cNvSpPr>
            <a:spLocks noGrp="1"/>
          </p:cNvSpPr>
          <p:nvPr>
            <p:ph type="sldNum" sz="quarter" idx="12"/>
          </p:nvPr>
        </p:nvSpPr>
        <p:spPr/>
        <p:txBody>
          <a:bodyPr/>
          <a:lstStyle/>
          <a:p>
            <a:pPr>
              <a:defRPr/>
            </a:pPr>
            <a:fld id="{BF13E1A0-74F1-A54A-8084-09229D0F4083}" type="slidenum">
              <a:rPr lang="en-US" smtClean="0"/>
              <a:pPr>
                <a:defRPr/>
              </a:pPr>
              <a:t>16</a:t>
            </a:fld>
            <a:endParaRPr lang="en-US"/>
          </a:p>
        </p:txBody>
      </p:sp>
    </p:spTree>
    <p:extLst>
      <p:ext uri="{BB962C8B-B14F-4D97-AF65-F5344CB8AC3E}">
        <p14:creationId xmlns:p14="http://schemas.microsoft.com/office/powerpoint/2010/main" val="386347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Sensor networks may be (tiny) niche</a:t>
            </a:r>
          </a:p>
        </p:txBody>
      </p:sp>
      <p:sp>
        <p:nvSpPr>
          <p:cNvPr id="12" name="Slide Number Placeholder 11"/>
          <p:cNvSpPr>
            <a:spLocks noGrp="1"/>
          </p:cNvSpPr>
          <p:nvPr>
            <p:ph type="sldNum" sz="quarter" idx="12"/>
          </p:nvPr>
        </p:nvSpPr>
        <p:spPr/>
        <p:txBody>
          <a:bodyPr/>
          <a:lstStyle/>
          <a:p>
            <a:pPr>
              <a:defRPr/>
            </a:pPr>
            <a:fld id="{C29D5436-6D28-D54D-BCF8-A38B4DB6D7DF}" type="slidenum">
              <a:rPr lang="en-US" smtClean="0"/>
              <a:pPr>
                <a:defRPr/>
              </a:pPr>
              <a:t>17</a:t>
            </a:fld>
            <a:endParaRPr lang="en-US"/>
          </a:p>
        </p:txBody>
      </p:sp>
      <p:pic>
        <p:nvPicPr>
          <p:cNvPr id="4" name="Picture 3"/>
          <p:cNvPicPr>
            <a:picLocks noChangeAspect="1"/>
          </p:cNvPicPr>
          <p:nvPr/>
        </p:nvPicPr>
        <p:blipFill>
          <a:blip r:embed="rId2"/>
          <a:stretch>
            <a:fillRect/>
          </a:stretch>
        </p:blipFill>
        <p:spPr>
          <a:xfrm>
            <a:off x="1524000" y="3413488"/>
            <a:ext cx="9144000" cy="441903"/>
          </a:xfrm>
          <a:prstGeom prst="rect">
            <a:avLst/>
          </a:prstGeom>
          <a:solidFill>
            <a:schemeClr val="accent2">
              <a:lumMod val="20000"/>
              <a:lumOff val="80000"/>
            </a:schemeClr>
          </a:solid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10400" y="4856302"/>
            <a:ext cx="3141746" cy="1803251"/>
          </a:xfrm>
          <a:prstGeom prst="rect">
            <a:avLst/>
          </a:prstGeom>
        </p:spPr>
      </p:pic>
      <p:pic>
        <p:nvPicPr>
          <p:cNvPr id="6" name="Picture 5"/>
          <p:cNvPicPr>
            <a:picLocks noChangeAspect="1"/>
          </p:cNvPicPr>
          <p:nvPr/>
        </p:nvPicPr>
        <p:blipFill>
          <a:blip r:embed="rId4"/>
          <a:stretch>
            <a:fillRect/>
          </a:stretch>
        </p:blipFill>
        <p:spPr>
          <a:xfrm>
            <a:off x="7443036" y="4266010"/>
            <a:ext cx="2276475" cy="933450"/>
          </a:xfrm>
          <a:prstGeom prst="rect">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pic>
      <p:sp>
        <p:nvSpPr>
          <p:cNvPr id="7" name="Rectangle 6"/>
          <p:cNvSpPr/>
          <p:nvPr/>
        </p:nvSpPr>
        <p:spPr>
          <a:xfrm>
            <a:off x="1524000" y="6474886"/>
            <a:ext cx="3705310" cy="369332"/>
          </a:xfrm>
          <a:prstGeom prst="rect">
            <a:avLst/>
          </a:prstGeom>
        </p:spPr>
        <p:txBody>
          <a:bodyPr wrap="none">
            <a:spAutoFit/>
          </a:bodyPr>
          <a:lstStyle/>
          <a:p>
            <a:r>
              <a:rPr lang="en-US" dirty="0"/>
              <a:t>http://</a:t>
            </a:r>
            <a:r>
              <a:rPr lang="en-US" dirty="0" err="1"/>
              <a:t>eschatologist.net</a:t>
            </a:r>
            <a:r>
              <a:rPr lang="en-US" dirty="0"/>
              <a:t>/blog/?p=266</a:t>
            </a:r>
          </a:p>
        </p:txBody>
      </p:sp>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63195" y="3813847"/>
            <a:ext cx="1947589" cy="1947589"/>
          </a:xfrm>
          <a:prstGeom prst="rect">
            <a:avLst/>
          </a:prstGeom>
        </p:spPr>
      </p:pic>
      <p:sp>
        <p:nvSpPr>
          <p:cNvPr id="9" name="TextBox 8"/>
          <p:cNvSpPr txBox="1"/>
          <p:nvPr/>
        </p:nvSpPr>
        <p:spPr>
          <a:xfrm>
            <a:off x="2263195" y="1319855"/>
            <a:ext cx="8176207" cy="2031325"/>
          </a:xfrm>
          <a:prstGeom prst="rect">
            <a:avLst/>
          </a:prstGeom>
          <a:noFill/>
        </p:spPr>
        <p:txBody>
          <a:bodyPr wrap="square" rtlCol="0">
            <a:spAutoFit/>
          </a:bodyPr>
          <a:lstStyle/>
          <a:p>
            <a:pPr marL="214313" indent="-214313">
              <a:buFont typeface="Arial" charset="0"/>
              <a:buChar char="•"/>
            </a:pPr>
            <a:r>
              <a:rPr lang="en-US" dirty="0"/>
              <a:t>Most IoT systems will be near power since they’ll interact with energy-based systems (lights, motors, vehicles)</a:t>
            </a:r>
          </a:p>
          <a:p>
            <a:pPr marL="214313" indent="-214313">
              <a:buFont typeface="Arial" charset="0"/>
              <a:buChar char="•"/>
            </a:pPr>
            <a:r>
              <a:rPr lang="en-US" dirty="0"/>
              <a:t>Most IoT systems will </a:t>
            </a:r>
            <a:r>
              <a:rPr lang="en-US" b="1" dirty="0"/>
              <a:t>not</a:t>
            </a:r>
            <a:r>
              <a:rPr lang="en-US" dirty="0"/>
              <a:t> be running </a:t>
            </a:r>
            <a:r>
              <a:rPr lang="en-US" dirty="0" err="1"/>
              <a:t>TinyOS</a:t>
            </a:r>
            <a:r>
              <a:rPr lang="en-US" dirty="0"/>
              <a:t> (or similar)</a:t>
            </a:r>
          </a:p>
          <a:p>
            <a:pPr marL="214313" indent="-214313">
              <a:buFont typeface="Arial" charset="0"/>
              <a:buChar char="•"/>
            </a:pPr>
            <a:r>
              <a:rPr lang="en-US" dirty="0"/>
              <a:t>Protocol processing overhead is unlikely to matter</a:t>
            </a:r>
          </a:p>
          <a:p>
            <a:pPr marL="214313" indent="-214313">
              <a:buFont typeface="Arial" charset="0"/>
              <a:buChar char="•"/>
            </a:pPr>
            <a:r>
              <a:rPr lang="en-US" dirty="0"/>
              <a:t>Low message volume </a:t>
            </a:r>
            <a:r>
              <a:rPr lang="en-US" dirty="0">
                <a:sym typeface="Wingdings"/>
              </a:rPr>
              <a:t> c</a:t>
            </a:r>
            <a:r>
              <a:rPr lang="en-US" dirty="0"/>
              <a:t>ryptography overhead is unlikely to matter</a:t>
            </a:r>
          </a:p>
          <a:p>
            <a:pPr marL="671513" lvl="1" indent="-214313">
              <a:buFont typeface="Arial" charset="0"/>
              <a:buChar char="•"/>
            </a:pPr>
            <a:r>
              <a:rPr lang="en-US" dirty="0"/>
              <a:t>exceptions: light switches and similar 1-function I/O devices </a:t>
            </a:r>
            <a:r>
              <a:rPr lang="en-US" dirty="0">
                <a:sym typeface="Wingdings"/>
              </a:rPr>
              <a:t> BT/</a:t>
            </a:r>
            <a:r>
              <a:rPr lang="en-US" dirty="0" err="1">
                <a:sym typeface="Wingdings"/>
              </a:rPr>
              <a:t>Zigbee</a:t>
            </a:r>
            <a:r>
              <a:rPr lang="en-US" dirty="0">
                <a:sym typeface="Wingdings"/>
              </a:rPr>
              <a:t> fixed-function devices</a:t>
            </a:r>
            <a:endParaRPr lang="en-US" dirty="0"/>
          </a:p>
        </p:txBody>
      </p:sp>
      <p:sp>
        <p:nvSpPr>
          <p:cNvPr id="10" name="Rectangle 9"/>
          <p:cNvSpPr/>
          <p:nvPr/>
        </p:nvSpPr>
        <p:spPr>
          <a:xfrm>
            <a:off x="1837249" y="4106930"/>
            <a:ext cx="889987" cy="369332"/>
          </a:xfrm>
          <a:prstGeom prst="rect">
            <a:avLst/>
          </a:prstGeom>
        </p:spPr>
        <p:txBody>
          <a:bodyPr wrap="none">
            <a:spAutoFit/>
          </a:bodyPr>
          <a:lstStyle/>
          <a:p>
            <a:r>
              <a:rPr lang="hr-HR" b="1" dirty="0">
                <a:solidFill>
                  <a:srgbClr val="333333"/>
                </a:solidFill>
                <a:latin typeface="Arial" charset="0"/>
              </a:rPr>
              <a:t>$35.00</a:t>
            </a:r>
            <a:endParaRPr lang="en-US" dirty="0"/>
          </a:p>
        </p:txBody>
      </p:sp>
      <p:sp>
        <p:nvSpPr>
          <p:cNvPr id="11" name="Rectangle 10"/>
          <p:cNvSpPr/>
          <p:nvPr/>
        </p:nvSpPr>
        <p:spPr>
          <a:xfrm>
            <a:off x="1633025" y="5463664"/>
            <a:ext cx="3487261" cy="923330"/>
          </a:xfrm>
          <a:prstGeom prst="rect">
            <a:avLst/>
          </a:prstGeom>
          <a:solidFill>
            <a:schemeClr val="accent4">
              <a:lumMod val="20000"/>
              <a:lumOff val="80000"/>
              <a:alpha val="34000"/>
            </a:schemeClr>
          </a:solidFill>
        </p:spPr>
        <p:txBody>
          <a:bodyPr wrap="square">
            <a:spAutoFit/>
          </a:bodyPr>
          <a:lstStyle/>
          <a:p>
            <a:pPr marL="23813" indent="139304">
              <a:buFont typeface="Arial" charset="0"/>
              <a:buChar char="•"/>
            </a:pPr>
            <a:r>
              <a:rPr lang="en-US" dirty="0">
                <a:solidFill>
                  <a:srgbClr val="222222"/>
                </a:solidFill>
                <a:latin typeface="Roboto" charset="0"/>
              </a:rPr>
              <a:t>A 900MHz quad-core ARM Cortex-A7</a:t>
            </a:r>
          </a:p>
          <a:p>
            <a:pPr indent="147638">
              <a:buFont typeface="Arial" charset="0"/>
              <a:buChar char="•"/>
            </a:pPr>
            <a:r>
              <a:rPr lang="en-US" dirty="0">
                <a:solidFill>
                  <a:srgbClr val="222222"/>
                </a:solidFill>
                <a:latin typeface="Roboto" charset="0"/>
              </a:rPr>
              <a:t>1 GB RAM</a:t>
            </a:r>
          </a:p>
        </p:txBody>
      </p:sp>
      <p:sp>
        <p:nvSpPr>
          <p:cNvPr id="14" name="Striped Right Arrow 13"/>
          <p:cNvSpPr/>
          <p:nvPr/>
        </p:nvSpPr>
        <p:spPr>
          <a:xfrm>
            <a:off x="5410200" y="5199460"/>
            <a:ext cx="1371600" cy="89654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16-41x</a:t>
            </a:r>
          </a:p>
        </p:txBody>
      </p:sp>
    </p:spTree>
    <p:extLst>
      <p:ext uri="{BB962C8B-B14F-4D97-AF65-F5344CB8AC3E}">
        <p14:creationId xmlns:p14="http://schemas.microsoft.com/office/powerpoint/2010/main" val="1230337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1D0940-ABAC-FD4A-A010-A8F6C6EFDD9A}"/>
              </a:ext>
            </a:extLst>
          </p:cNvPr>
          <p:cNvSpPr>
            <a:spLocks noGrp="1"/>
          </p:cNvSpPr>
          <p:nvPr>
            <p:ph type="title"/>
          </p:nvPr>
        </p:nvSpPr>
        <p:spPr/>
        <p:txBody>
          <a:bodyPr/>
          <a:lstStyle/>
          <a:p>
            <a:r>
              <a:rPr lang="en-US" dirty="0"/>
              <a:t>Quick 5G asides</a:t>
            </a:r>
          </a:p>
        </p:txBody>
      </p:sp>
      <p:sp>
        <p:nvSpPr>
          <p:cNvPr id="5" name="Text Placeholder 4">
            <a:extLst>
              <a:ext uri="{FF2B5EF4-FFF2-40B4-BE49-F238E27FC236}">
                <a16:creationId xmlns:a16="http://schemas.microsoft.com/office/drawing/2014/main" id="{137B887E-E72C-9741-B410-E751998374A1}"/>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A8548529-119D-7E4B-9128-91677EDF6D1C}"/>
              </a:ext>
            </a:extLst>
          </p:cNvPr>
          <p:cNvSpPr>
            <a:spLocks noGrp="1"/>
          </p:cNvSpPr>
          <p:nvPr>
            <p:ph type="sldNum" sz="quarter" idx="12"/>
          </p:nvPr>
        </p:nvSpPr>
        <p:spPr/>
        <p:txBody>
          <a:bodyPr/>
          <a:lstStyle/>
          <a:p>
            <a:fld id="{6D00ABC0-0B20-594E-8324-2F30128B41A0}" type="slidenum">
              <a:rPr lang="en-US" smtClean="0"/>
              <a:t>18</a:t>
            </a:fld>
            <a:endParaRPr lang="en-US"/>
          </a:p>
        </p:txBody>
      </p:sp>
    </p:spTree>
    <p:extLst>
      <p:ext uri="{BB962C8B-B14F-4D97-AF65-F5344CB8AC3E}">
        <p14:creationId xmlns:p14="http://schemas.microsoft.com/office/powerpoint/2010/main" val="68734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for 20 years</a:t>
            </a:r>
          </a:p>
        </p:txBody>
      </p:sp>
      <p:sp>
        <p:nvSpPr>
          <p:cNvPr id="5" name="Slide Number Placeholder 4"/>
          <p:cNvSpPr>
            <a:spLocks noGrp="1"/>
          </p:cNvSpPr>
          <p:nvPr>
            <p:ph type="sldNum" sz="quarter" idx="12"/>
          </p:nvPr>
        </p:nvSpPr>
        <p:spPr/>
        <p:txBody>
          <a:bodyPr/>
          <a:lstStyle/>
          <a:p>
            <a:fld id="{6E2D2B3B-882E-40F3-A32F-6DD516915044}" type="slidenum">
              <a:rPr lang="en-US" smtClean="0"/>
              <a:pPr/>
              <a:t>19</a:t>
            </a:fld>
            <a:endParaRPr lang="en-US"/>
          </a:p>
        </p:txBody>
      </p:sp>
      <p:pic>
        <p:nvPicPr>
          <p:cNvPr id="3" name="Picture 2"/>
          <p:cNvPicPr>
            <a:picLocks noChangeAspect="1"/>
          </p:cNvPicPr>
          <p:nvPr/>
        </p:nvPicPr>
        <p:blipFill>
          <a:blip r:embed="rId3"/>
          <a:stretch>
            <a:fillRect/>
          </a:stretch>
        </p:blipFill>
        <p:spPr>
          <a:xfrm>
            <a:off x="2346961" y="1801231"/>
            <a:ext cx="7330175" cy="3977256"/>
          </a:xfrm>
          <a:prstGeom prst="rect">
            <a:avLst/>
          </a:prstGeom>
        </p:spPr>
      </p:pic>
    </p:spTree>
    <p:extLst>
      <p:ext uri="{BB962C8B-B14F-4D97-AF65-F5344CB8AC3E}">
        <p14:creationId xmlns:p14="http://schemas.microsoft.com/office/powerpoint/2010/main" val="2014497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D1953-32A3-964A-BCE5-5CD2609CD7A0}"/>
              </a:ext>
            </a:extLst>
          </p:cNvPr>
          <p:cNvSpPr>
            <a:spLocks noGrp="1"/>
          </p:cNvSpPr>
          <p:nvPr>
            <p:ph type="title"/>
          </p:nvPr>
        </p:nvSpPr>
        <p:spPr/>
        <p:txBody>
          <a:bodyPr/>
          <a:lstStyle/>
          <a:p>
            <a:r>
              <a:rPr lang="en-US" dirty="0"/>
              <a:t>5G and IoT – buzzword cousins</a:t>
            </a:r>
          </a:p>
        </p:txBody>
      </p:sp>
      <p:sp>
        <p:nvSpPr>
          <p:cNvPr id="3" name="Content Placeholder 2">
            <a:extLst>
              <a:ext uri="{FF2B5EF4-FFF2-40B4-BE49-F238E27FC236}">
                <a16:creationId xmlns:a16="http://schemas.microsoft.com/office/drawing/2014/main" id="{C762AF8B-7E78-E949-A361-44EC31141A77}"/>
              </a:ext>
            </a:extLst>
          </p:cNvPr>
          <p:cNvSpPr>
            <a:spLocks noGrp="1"/>
          </p:cNvSpPr>
          <p:nvPr>
            <p:ph idx="1"/>
          </p:nvPr>
        </p:nvSpPr>
        <p:spPr/>
        <p:txBody>
          <a:bodyPr/>
          <a:lstStyle/>
          <a:p>
            <a:r>
              <a:rPr lang="en-US" dirty="0"/>
              <a:t>Looking back: IoT is old</a:t>
            </a:r>
          </a:p>
          <a:p>
            <a:r>
              <a:rPr lang="en-US" dirty="0"/>
              <a:t>Billions and billions of IoT devices justify 5G investment and hype</a:t>
            </a:r>
          </a:p>
          <a:p>
            <a:pPr lvl="1"/>
            <a:r>
              <a:rPr lang="en-US" dirty="0"/>
              <a:t>rather than 5G as minor efficiency tune-up for 4G</a:t>
            </a:r>
          </a:p>
          <a:p>
            <a:r>
              <a:rPr lang="en-US" dirty="0"/>
              <a:t> There is no IoT network technology</a:t>
            </a:r>
          </a:p>
          <a:p>
            <a:r>
              <a:rPr lang="en-US" dirty="0"/>
              <a:t>Economics of </a:t>
            </a:r>
          </a:p>
        </p:txBody>
      </p:sp>
      <p:sp>
        <p:nvSpPr>
          <p:cNvPr id="4" name="Slide Number Placeholder 3">
            <a:extLst>
              <a:ext uri="{FF2B5EF4-FFF2-40B4-BE49-F238E27FC236}">
                <a16:creationId xmlns:a16="http://schemas.microsoft.com/office/drawing/2014/main" id="{9BE64714-9FAF-2147-AEF4-BF16A46D539B}"/>
              </a:ext>
            </a:extLst>
          </p:cNvPr>
          <p:cNvSpPr>
            <a:spLocks noGrp="1"/>
          </p:cNvSpPr>
          <p:nvPr>
            <p:ph type="sldNum" sz="quarter" idx="12"/>
          </p:nvPr>
        </p:nvSpPr>
        <p:spPr/>
        <p:txBody>
          <a:bodyPr/>
          <a:lstStyle/>
          <a:p>
            <a:fld id="{6D00ABC0-0B20-594E-8324-2F30128B41A0}" type="slidenum">
              <a:rPr lang="en-US" smtClean="0"/>
              <a:t>2</a:t>
            </a:fld>
            <a:endParaRPr lang="en-US"/>
          </a:p>
        </p:txBody>
      </p:sp>
    </p:spTree>
    <p:extLst>
      <p:ext uri="{BB962C8B-B14F-4D97-AF65-F5344CB8AC3E}">
        <p14:creationId xmlns:p14="http://schemas.microsoft.com/office/powerpoint/2010/main" val="651186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Generational surprises</a:t>
            </a:r>
          </a:p>
        </p:txBody>
      </p:sp>
      <p:graphicFrame>
        <p:nvGraphicFramePr>
          <p:cNvPr id="5" name="Table 4"/>
          <p:cNvGraphicFramePr>
            <a:graphicFrameLocks noGrp="1"/>
          </p:cNvGraphicFramePr>
          <p:nvPr>
            <p:extLst/>
          </p:nvPr>
        </p:nvGraphicFramePr>
        <p:xfrm>
          <a:off x="2346960" y="1935479"/>
          <a:ext cx="7808974" cy="3134360"/>
        </p:xfrm>
        <a:graphic>
          <a:graphicData uri="http://schemas.openxmlformats.org/drawingml/2006/table">
            <a:tbl>
              <a:tblPr firstRow="1" bandRow="1">
                <a:tableStyleId>{69C7853C-536D-4A76-A0AE-DD22124D55A5}</a:tableStyleId>
              </a:tblPr>
              <a:tblGrid>
                <a:gridCol w="1292130">
                  <a:extLst>
                    <a:ext uri="{9D8B030D-6E8A-4147-A177-3AD203B41FA5}">
                      <a16:colId xmlns:a16="http://schemas.microsoft.com/office/drawing/2014/main" val="20000"/>
                    </a:ext>
                  </a:extLst>
                </a:gridCol>
                <a:gridCol w="3005550">
                  <a:extLst>
                    <a:ext uri="{9D8B030D-6E8A-4147-A177-3AD203B41FA5}">
                      <a16:colId xmlns:a16="http://schemas.microsoft.com/office/drawing/2014/main" val="20001"/>
                    </a:ext>
                  </a:extLst>
                </a:gridCol>
                <a:gridCol w="2194560">
                  <a:extLst>
                    <a:ext uri="{9D8B030D-6E8A-4147-A177-3AD203B41FA5}">
                      <a16:colId xmlns:a16="http://schemas.microsoft.com/office/drawing/2014/main" val="20002"/>
                    </a:ext>
                  </a:extLst>
                </a:gridCol>
                <a:gridCol w="1316734">
                  <a:extLst>
                    <a:ext uri="{9D8B030D-6E8A-4147-A177-3AD203B41FA5}">
                      <a16:colId xmlns:a16="http://schemas.microsoft.com/office/drawing/2014/main" val="20003"/>
                    </a:ext>
                  </a:extLst>
                </a:gridCol>
              </a:tblGrid>
              <a:tr h="370840">
                <a:tc>
                  <a:txBody>
                    <a:bodyPr/>
                    <a:lstStyle/>
                    <a:p>
                      <a:r>
                        <a:rPr lang="en-US" dirty="0"/>
                        <a:t>Generation</a:t>
                      </a:r>
                    </a:p>
                  </a:txBody>
                  <a:tcPr/>
                </a:tc>
                <a:tc>
                  <a:txBody>
                    <a:bodyPr/>
                    <a:lstStyle/>
                    <a:p>
                      <a:r>
                        <a:rPr lang="en-US" dirty="0"/>
                        <a:t>Expectation</a:t>
                      </a:r>
                    </a:p>
                  </a:txBody>
                  <a:tcPr/>
                </a:tc>
                <a:tc>
                  <a:txBody>
                    <a:bodyPr/>
                    <a:lstStyle/>
                    <a:p>
                      <a:r>
                        <a:rPr lang="en-US" dirty="0"/>
                        <a:t>Surprise</a:t>
                      </a:r>
                    </a:p>
                  </a:txBody>
                  <a:tcPr/>
                </a:tc>
                <a:tc>
                  <a:txBody>
                    <a:bodyPr/>
                    <a:lstStyle/>
                    <a:p>
                      <a:r>
                        <a:rPr lang="en-US" dirty="0"/>
                        <a:t>Cost</a:t>
                      </a:r>
                      <a:r>
                        <a:rPr lang="en-US" baseline="0" dirty="0"/>
                        <a:t> per GB</a:t>
                      </a:r>
                      <a:endParaRPr lang="en-US" dirty="0"/>
                    </a:p>
                  </a:txBody>
                  <a:tcPr/>
                </a:tc>
                <a:extLst>
                  <a:ext uri="{0D108BD9-81ED-4DB2-BD59-A6C34878D82A}">
                    <a16:rowId xmlns:a16="http://schemas.microsoft.com/office/drawing/2014/main" val="10000"/>
                  </a:ext>
                </a:extLst>
              </a:tr>
              <a:tr h="370840">
                <a:tc>
                  <a:txBody>
                    <a:bodyPr/>
                    <a:lstStyle/>
                    <a:p>
                      <a:r>
                        <a:rPr lang="en-US" b="1" dirty="0"/>
                        <a:t>0G</a:t>
                      </a:r>
                      <a:r>
                        <a:rPr lang="en-US" baseline="0" dirty="0"/>
                        <a:t> (landline)</a:t>
                      </a:r>
                      <a:endParaRPr lang="en-US" dirty="0"/>
                    </a:p>
                  </a:txBody>
                  <a:tcPr/>
                </a:tc>
                <a:tc>
                  <a:txBody>
                    <a:bodyPr/>
                    <a:lstStyle/>
                    <a:p>
                      <a:r>
                        <a:rPr lang="en-US" dirty="0"/>
                        <a:t>voice</a:t>
                      </a:r>
                    </a:p>
                  </a:txBody>
                  <a:tcPr/>
                </a:tc>
                <a:tc>
                  <a:txBody>
                    <a:bodyPr/>
                    <a:lstStyle/>
                    <a:p>
                      <a:r>
                        <a:rPr lang="en-US" dirty="0"/>
                        <a:t>fax &amp; modem</a:t>
                      </a:r>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r>
                        <a:rPr lang="en-US" dirty="0"/>
                        <a:t>1G</a:t>
                      </a:r>
                    </a:p>
                  </a:txBody>
                  <a:tcPr/>
                </a:tc>
                <a:tc>
                  <a:txBody>
                    <a:bodyPr/>
                    <a:lstStyle/>
                    <a:p>
                      <a:r>
                        <a:rPr lang="en-US" dirty="0"/>
                        <a:t>corporate</a:t>
                      </a:r>
                      <a:r>
                        <a:rPr lang="en-US" baseline="0" dirty="0"/>
                        <a:t> limousine</a:t>
                      </a:r>
                      <a:endParaRPr lang="en-US" dirty="0"/>
                    </a:p>
                  </a:txBody>
                  <a:tcPr/>
                </a:tc>
                <a:tc>
                  <a:txBody>
                    <a:bodyPr/>
                    <a:lstStyle/>
                    <a:p>
                      <a:r>
                        <a:rPr lang="en-US" dirty="0"/>
                        <a:t>eavesdropping</a:t>
                      </a:r>
                    </a:p>
                  </a:txBody>
                  <a:tcPr/>
                </a:tc>
                <a:tc>
                  <a:txBody>
                    <a:bodyPr/>
                    <a:lstStyle/>
                    <a:p>
                      <a:endParaRPr lang="en-US" dirty="0"/>
                    </a:p>
                  </a:txBody>
                  <a:tcPr/>
                </a:tc>
                <a:extLst>
                  <a:ext uri="{0D108BD9-81ED-4DB2-BD59-A6C34878D82A}">
                    <a16:rowId xmlns:a16="http://schemas.microsoft.com/office/drawing/2014/main" val="10002"/>
                  </a:ext>
                </a:extLst>
              </a:tr>
              <a:tr h="370840">
                <a:tc>
                  <a:txBody>
                    <a:bodyPr/>
                    <a:lstStyle/>
                    <a:p>
                      <a:r>
                        <a:rPr lang="en-US" b="1" dirty="0"/>
                        <a:t>2G</a:t>
                      </a:r>
                    </a:p>
                  </a:txBody>
                  <a:tcPr/>
                </a:tc>
                <a:tc>
                  <a:txBody>
                    <a:bodyPr/>
                    <a:lstStyle/>
                    <a:p>
                      <a:r>
                        <a:rPr lang="en-US" dirty="0"/>
                        <a:t>better</a:t>
                      </a:r>
                      <a:r>
                        <a:rPr lang="en-US" baseline="0" dirty="0"/>
                        <a:t> voice quality (“digital!”)</a:t>
                      </a:r>
                      <a:endParaRPr lang="en-US" dirty="0"/>
                    </a:p>
                  </a:txBody>
                  <a:tcPr/>
                </a:tc>
                <a:tc>
                  <a:txBody>
                    <a:bodyPr/>
                    <a:lstStyle/>
                    <a:p>
                      <a:r>
                        <a:rPr lang="en-US" dirty="0"/>
                        <a:t>SMS</a:t>
                      </a:r>
                    </a:p>
                  </a:txBody>
                  <a:tcPr/>
                </a:tc>
                <a:tc>
                  <a:txBody>
                    <a:bodyPr/>
                    <a:lstStyle/>
                    <a:p>
                      <a:r>
                        <a:rPr lang="en-US" dirty="0"/>
                        <a:t>$1000</a:t>
                      </a:r>
                    </a:p>
                  </a:txBody>
                  <a:tcPr/>
                </a:tc>
                <a:extLst>
                  <a:ext uri="{0D108BD9-81ED-4DB2-BD59-A6C34878D82A}">
                    <a16:rowId xmlns:a16="http://schemas.microsoft.com/office/drawing/2014/main" val="10003"/>
                  </a:ext>
                </a:extLst>
              </a:tr>
              <a:tr h="370840">
                <a:tc>
                  <a:txBody>
                    <a:bodyPr/>
                    <a:lstStyle/>
                    <a:p>
                      <a:r>
                        <a:rPr lang="en-US" dirty="0"/>
                        <a:t>3G</a:t>
                      </a:r>
                    </a:p>
                  </a:txBody>
                  <a:tcPr/>
                </a:tc>
                <a:tc>
                  <a:txBody>
                    <a:bodyPr/>
                    <a:lstStyle/>
                    <a:p>
                      <a:r>
                        <a:rPr lang="en-US" dirty="0"/>
                        <a:t>WAP</a:t>
                      </a:r>
                    </a:p>
                  </a:txBody>
                  <a:tcPr/>
                </a:tc>
                <a:tc>
                  <a:txBody>
                    <a:bodyPr/>
                    <a:lstStyle/>
                    <a:p>
                      <a:r>
                        <a:rPr lang="en-US" dirty="0"/>
                        <a:t>web</a:t>
                      </a:r>
                    </a:p>
                  </a:txBody>
                  <a:tcPr/>
                </a:tc>
                <a:tc>
                  <a:txBody>
                    <a:bodyPr/>
                    <a:lstStyle/>
                    <a:p>
                      <a:r>
                        <a:rPr lang="en-US" dirty="0"/>
                        <a:t>$100</a:t>
                      </a:r>
                    </a:p>
                  </a:txBody>
                  <a:tcPr/>
                </a:tc>
                <a:extLst>
                  <a:ext uri="{0D108BD9-81ED-4DB2-BD59-A6C34878D82A}">
                    <a16:rowId xmlns:a16="http://schemas.microsoft.com/office/drawing/2014/main" val="10004"/>
                  </a:ext>
                </a:extLst>
              </a:tr>
              <a:tr h="370840">
                <a:tc>
                  <a:txBody>
                    <a:bodyPr/>
                    <a:lstStyle/>
                    <a:p>
                      <a:r>
                        <a:rPr lang="en-US" b="1" dirty="0"/>
                        <a:t>4G</a:t>
                      </a:r>
                    </a:p>
                  </a:txBody>
                  <a:tcPr/>
                </a:tc>
                <a:tc>
                  <a:txBody>
                    <a:bodyPr/>
                    <a:lstStyle/>
                    <a:p>
                      <a:r>
                        <a:rPr lang="en-US" dirty="0"/>
                        <a:t>IMS</a:t>
                      </a:r>
                    </a:p>
                  </a:txBody>
                  <a:tcPr/>
                </a:tc>
                <a:tc>
                  <a:txBody>
                    <a:bodyPr/>
                    <a:lstStyle/>
                    <a:p>
                      <a:r>
                        <a:rPr lang="en-US" dirty="0"/>
                        <a:t>YouTube,</a:t>
                      </a:r>
                      <a:r>
                        <a:rPr lang="en-US" baseline="0" dirty="0"/>
                        <a:t> </a:t>
                      </a:r>
                      <a:r>
                        <a:rPr lang="en-US" baseline="0" dirty="0" err="1"/>
                        <a:t>WhatsApp</a:t>
                      </a:r>
                      <a:r>
                        <a:rPr lang="en-US" baseline="0" dirty="0"/>
                        <a:t>,</a:t>
                      </a:r>
                    </a:p>
                    <a:p>
                      <a:r>
                        <a:rPr lang="en-US" baseline="0" dirty="0"/>
                        <a:t>notifications</a:t>
                      </a:r>
                      <a:endParaRPr lang="en-US" dirty="0"/>
                    </a:p>
                  </a:txBody>
                  <a:tcPr/>
                </a:tc>
                <a:tc>
                  <a:txBody>
                    <a:bodyPr/>
                    <a:lstStyle/>
                    <a:p>
                      <a:r>
                        <a:rPr lang="en-US" dirty="0"/>
                        <a:t>$10</a:t>
                      </a:r>
                    </a:p>
                  </a:txBody>
                  <a:tcPr/>
                </a:tc>
                <a:extLst>
                  <a:ext uri="{0D108BD9-81ED-4DB2-BD59-A6C34878D82A}">
                    <a16:rowId xmlns:a16="http://schemas.microsoft.com/office/drawing/2014/main" val="10005"/>
                  </a:ext>
                </a:extLst>
              </a:tr>
              <a:tr h="370840">
                <a:tc>
                  <a:txBody>
                    <a:bodyPr/>
                    <a:lstStyle/>
                    <a:p>
                      <a:r>
                        <a:rPr lang="en-US" dirty="0"/>
                        <a:t>5G</a:t>
                      </a:r>
                    </a:p>
                  </a:txBody>
                  <a:tcPr/>
                </a:tc>
                <a:tc>
                  <a:txBody>
                    <a:bodyPr/>
                    <a:lstStyle/>
                    <a:p>
                      <a:r>
                        <a:rPr lang="en-US" dirty="0"/>
                        <a:t>IoT (low latency)</a:t>
                      </a:r>
                    </a:p>
                  </a:txBody>
                  <a:tcPr/>
                </a:tc>
                <a:tc>
                  <a:txBody>
                    <a:bodyPr/>
                    <a:lstStyle/>
                    <a:p>
                      <a:r>
                        <a:rPr lang="en-US" dirty="0"/>
                        <a:t>?</a:t>
                      </a:r>
                    </a:p>
                  </a:txBody>
                  <a:tcPr/>
                </a:tc>
                <a:tc>
                  <a:txBody>
                    <a:bodyPr/>
                    <a:lstStyle/>
                    <a:p>
                      <a:r>
                        <a:rPr lang="en-US" dirty="0"/>
                        <a:t>$1?</a:t>
                      </a:r>
                    </a:p>
                  </a:txBody>
                  <a:tcPr/>
                </a:tc>
                <a:extLst>
                  <a:ext uri="{0D108BD9-81ED-4DB2-BD59-A6C34878D82A}">
                    <a16:rowId xmlns:a16="http://schemas.microsoft.com/office/drawing/2014/main" val="10006"/>
                  </a:ext>
                </a:extLst>
              </a:tr>
            </a:tbl>
          </a:graphicData>
        </a:graphic>
      </p:graphicFrame>
      <p:sp>
        <p:nvSpPr>
          <p:cNvPr id="6" name="TextBox 5"/>
          <p:cNvSpPr txBox="1"/>
          <p:nvPr/>
        </p:nvSpPr>
        <p:spPr>
          <a:xfrm>
            <a:off x="3389139" y="5267958"/>
            <a:ext cx="5459443" cy="646331"/>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pPr marL="285750" indent="-285750">
              <a:buFont typeface="Arial" charset="0"/>
              <a:buChar char="•"/>
            </a:pPr>
            <a:r>
              <a:rPr lang="en-US" dirty="0"/>
              <a:t>underestimated cost and fixed-equivalence as drivers</a:t>
            </a:r>
          </a:p>
          <a:p>
            <a:pPr marL="285750" indent="-285750">
              <a:buFont typeface="Arial" charset="0"/>
              <a:buChar char="•"/>
            </a:pPr>
            <a:r>
              <a:rPr lang="en-US" dirty="0"/>
              <a:t>are the even generations the successful ones?</a:t>
            </a:r>
          </a:p>
        </p:txBody>
      </p:sp>
      <p:sp>
        <p:nvSpPr>
          <p:cNvPr id="4" name="Slide Number Placeholder 3"/>
          <p:cNvSpPr>
            <a:spLocks noGrp="1"/>
          </p:cNvSpPr>
          <p:nvPr>
            <p:ph type="sldNum" sz="quarter" idx="12"/>
          </p:nvPr>
        </p:nvSpPr>
        <p:spPr/>
        <p:txBody>
          <a:bodyPr/>
          <a:lstStyle/>
          <a:p>
            <a:fld id="{6E2D2B3B-882E-40F3-A32F-6DD516915044}" type="slidenum">
              <a:rPr lang="en-US" smtClean="0"/>
              <a:pPr/>
              <a:t>20</a:t>
            </a:fld>
            <a:endParaRPr lang="en-US"/>
          </a:p>
        </p:txBody>
      </p:sp>
    </p:spTree>
    <p:extLst>
      <p:ext uri="{BB962C8B-B14F-4D97-AF65-F5344CB8AC3E}">
        <p14:creationId xmlns:p14="http://schemas.microsoft.com/office/powerpoint/2010/main" val="1881884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5G = 5 good reasons for hype</a:t>
            </a:r>
          </a:p>
        </p:txBody>
      </p:sp>
      <p:sp>
        <p:nvSpPr>
          <p:cNvPr id="5" name="Content Placeholder 4"/>
          <p:cNvSpPr>
            <a:spLocks noGrp="1"/>
          </p:cNvSpPr>
          <p:nvPr>
            <p:ph idx="1"/>
          </p:nvPr>
        </p:nvSpPr>
        <p:spPr/>
        <p:txBody>
          <a:bodyPr>
            <a:normAutofit fontScale="62500" lnSpcReduction="20000"/>
          </a:bodyPr>
          <a:lstStyle/>
          <a:p>
            <a:r>
              <a:rPr lang="en-US" dirty="0"/>
              <a:t>researchers</a:t>
            </a:r>
          </a:p>
          <a:p>
            <a:pPr lvl="1"/>
            <a:r>
              <a:rPr lang="en-US" dirty="0"/>
              <a:t>research with real-world impact</a:t>
            </a:r>
          </a:p>
          <a:p>
            <a:pPr lvl="1"/>
            <a:r>
              <a:rPr lang="en-US" dirty="0"/>
              <a:t>new opportunity for </a:t>
            </a:r>
            <a:r>
              <a:rPr lang="en-US" dirty="0" err="1"/>
              <a:t>QoS</a:t>
            </a:r>
            <a:r>
              <a:rPr lang="en-US" dirty="0"/>
              <a:t> research!</a:t>
            </a:r>
          </a:p>
          <a:p>
            <a:pPr lvl="1"/>
            <a:r>
              <a:rPr lang="en-US" dirty="0"/>
              <a:t>compete with AI for attention</a:t>
            </a:r>
          </a:p>
          <a:p>
            <a:r>
              <a:rPr lang="en-US" dirty="0"/>
              <a:t>equipment manufacturers</a:t>
            </a:r>
          </a:p>
          <a:p>
            <a:pPr lvl="1"/>
            <a:r>
              <a:rPr lang="en-US" dirty="0"/>
              <a:t>most of the 4G market has been saturated</a:t>
            </a:r>
          </a:p>
          <a:p>
            <a:pPr lvl="1"/>
            <a:r>
              <a:rPr lang="en-US" dirty="0" err="1"/>
              <a:t>commodization</a:t>
            </a:r>
            <a:r>
              <a:rPr lang="en-US" dirty="0"/>
              <a:t> of communications hardware</a:t>
            </a:r>
          </a:p>
          <a:p>
            <a:r>
              <a:rPr lang="en-US" dirty="0"/>
              <a:t>carriers</a:t>
            </a:r>
          </a:p>
          <a:p>
            <a:pPr lvl="1"/>
            <a:r>
              <a:rPr lang="en-US" dirty="0"/>
              <a:t>need new quality differentiation instead of price-based commodity</a:t>
            </a:r>
          </a:p>
          <a:p>
            <a:pPr lvl="1"/>
            <a:r>
              <a:rPr lang="en-US" dirty="0"/>
              <a:t>“4</a:t>
            </a:r>
            <a:r>
              <a:rPr lang="en-US" baseline="30000" dirty="0"/>
              <a:t>th</a:t>
            </a:r>
            <a:r>
              <a:rPr lang="en-US" dirty="0"/>
              <a:t> Wave”</a:t>
            </a:r>
          </a:p>
          <a:p>
            <a:pPr lvl="1"/>
            <a:r>
              <a:rPr lang="en-US" dirty="0"/>
              <a:t>motivate getting new spectrum</a:t>
            </a:r>
          </a:p>
          <a:p>
            <a:r>
              <a:rPr lang="en-US" dirty="0"/>
              <a:t>governments &amp; regulators</a:t>
            </a:r>
          </a:p>
          <a:p>
            <a:pPr lvl="1"/>
            <a:r>
              <a:rPr lang="en-US" dirty="0"/>
              <a:t>restore old industry dominance (Europe)</a:t>
            </a:r>
          </a:p>
          <a:p>
            <a:pPr lvl="1"/>
            <a:r>
              <a:rPr lang="en-US" dirty="0"/>
              <a:t>Olympics</a:t>
            </a:r>
          </a:p>
          <a:p>
            <a:r>
              <a:rPr lang="en-US" dirty="0"/>
              <a:t>conference organizers &amp; standardization bodies</a:t>
            </a:r>
          </a:p>
          <a:p>
            <a:pPr lvl="1"/>
            <a:r>
              <a:rPr lang="en-US" dirty="0"/>
              <a:t>IEEE, ITU, </a:t>
            </a:r>
            <a:r>
              <a:rPr lang="mr-IN" dirty="0"/>
              <a:t>…</a:t>
            </a:r>
            <a:r>
              <a:rPr lang="en-US" dirty="0"/>
              <a:t> need excitement</a:t>
            </a:r>
          </a:p>
          <a:p>
            <a:endParaRPr lang="en-US" dirty="0"/>
          </a:p>
          <a:p>
            <a:endParaRPr lang="en-US" dirty="0"/>
          </a:p>
        </p:txBody>
      </p:sp>
      <p:sp>
        <p:nvSpPr>
          <p:cNvPr id="3" name="Slide Number Placeholder 2"/>
          <p:cNvSpPr>
            <a:spLocks noGrp="1"/>
          </p:cNvSpPr>
          <p:nvPr>
            <p:ph type="sldNum" sz="quarter" idx="12"/>
          </p:nvPr>
        </p:nvSpPr>
        <p:spPr/>
        <p:txBody>
          <a:bodyPr/>
          <a:lstStyle/>
          <a:p>
            <a:fld id="{6E2D2B3B-882E-40F3-A32F-6DD516915044}" type="slidenum">
              <a:rPr lang="en-US" smtClean="0"/>
              <a:pPr/>
              <a:t>21</a:t>
            </a:fld>
            <a:endParaRPr lang="en-US"/>
          </a:p>
        </p:txBody>
      </p:sp>
      <p:sp>
        <p:nvSpPr>
          <p:cNvPr id="7" name="Right Brace 6"/>
          <p:cNvSpPr/>
          <p:nvPr/>
        </p:nvSpPr>
        <p:spPr>
          <a:xfrm>
            <a:off x="8327136" y="1828800"/>
            <a:ext cx="493776" cy="395020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8949344" y="3342239"/>
            <a:ext cx="1845120" cy="923330"/>
          </a:xfrm>
          <a:prstGeom prst="rect">
            <a:avLst/>
          </a:prstGeom>
          <a:noFill/>
        </p:spPr>
        <p:txBody>
          <a:bodyPr wrap="none" rtlCol="0">
            <a:spAutoFit/>
          </a:bodyPr>
          <a:lstStyle/>
          <a:p>
            <a:r>
              <a:rPr lang="en-US" dirty="0"/>
              <a:t>does not</a:t>
            </a:r>
          </a:p>
          <a:p>
            <a:r>
              <a:rPr lang="en-US" dirty="0"/>
              <a:t>encourage</a:t>
            </a:r>
          </a:p>
          <a:p>
            <a:r>
              <a:rPr lang="en-US" dirty="0"/>
              <a:t>critical thinking</a:t>
            </a:r>
            <a:r>
              <a:rPr lang="mr-IN" dirty="0"/>
              <a:t>…</a:t>
            </a:r>
            <a:r>
              <a:rPr lang="en-US" dirty="0"/>
              <a:t> </a:t>
            </a:r>
          </a:p>
        </p:txBody>
      </p:sp>
    </p:spTree>
    <p:extLst>
      <p:ext uri="{BB962C8B-B14F-4D97-AF65-F5344CB8AC3E}">
        <p14:creationId xmlns:p14="http://schemas.microsoft.com/office/powerpoint/2010/main" val="1392963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C59CD-708A-DF43-8A18-F48BF9B3C73D}"/>
              </a:ext>
            </a:extLst>
          </p:cNvPr>
          <p:cNvSpPr>
            <a:spLocks noGrp="1"/>
          </p:cNvSpPr>
          <p:nvPr>
            <p:ph type="title"/>
          </p:nvPr>
        </p:nvSpPr>
        <p:spPr/>
        <p:txBody>
          <a:bodyPr/>
          <a:lstStyle/>
          <a:p>
            <a:r>
              <a:rPr lang="en-US" dirty="0"/>
              <a:t>20 billion devices ≠ 20 billion device 5G connections</a:t>
            </a:r>
          </a:p>
        </p:txBody>
      </p:sp>
      <p:pic>
        <p:nvPicPr>
          <p:cNvPr id="5" name="Picture 4">
            <a:extLst>
              <a:ext uri="{FF2B5EF4-FFF2-40B4-BE49-F238E27FC236}">
                <a16:creationId xmlns:a16="http://schemas.microsoft.com/office/drawing/2014/main" id="{CE6780E3-6C37-BA49-BAE7-10A38603994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10557" y="2543629"/>
            <a:ext cx="3009900" cy="2006600"/>
          </a:xfrm>
          <a:prstGeom prst="rect">
            <a:avLst/>
          </a:prstGeom>
        </p:spPr>
      </p:pic>
      <p:pic>
        <p:nvPicPr>
          <p:cNvPr id="6" name="Picture 5">
            <a:extLst>
              <a:ext uri="{FF2B5EF4-FFF2-40B4-BE49-F238E27FC236}">
                <a16:creationId xmlns:a16="http://schemas.microsoft.com/office/drawing/2014/main" id="{BC8FD914-2D89-774C-A007-D000E02EF40A}"/>
              </a:ext>
            </a:extLst>
          </p:cNvPr>
          <p:cNvPicPr>
            <a:picLocks noChangeAspect="1"/>
          </p:cNvPicPr>
          <p:nvPr/>
        </p:nvPicPr>
        <p:blipFill>
          <a:blip r:embed="rId3"/>
          <a:stretch>
            <a:fillRect/>
          </a:stretch>
        </p:blipFill>
        <p:spPr>
          <a:xfrm>
            <a:off x="5000378" y="2543629"/>
            <a:ext cx="2454151" cy="2431143"/>
          </a:xfrm>
          <a:prstGeom prst="rect">
            <a:avLst/>
          </a:prstGeom>
        </p:spPr>
      </p:pic>
      <p:pic>
        <p:nvPicPr>
          <p:cNvPr id="7" name="Picture 6">
            <a:extLst>
              <a:ext uri="{FF2B5EF4-FFF2-40B4-BE49-F238E27FC236}">
                <a16:creationId xmlns:a16="http://schemas.microsoft.com/office/drawing/2014/main" id="{0823E8AC-B283-9A42-A545-9AEDDB6AC65A}"/>
              </a:ext>
            </a:extLst>
          </p:cNvPr>
          <p:cNvPicPr>
            <a:picLocks noChangeAspect="1"/>
          </p:cNvPicPr>
          <p:nvPr/>
        </p:nvPicPr>
        <p:blipFill>
          <a:blip r:embed="rId4"/>
          <a:stretch>
            <a:fillRect/>
          </a:stretch>
        </p:blipFill>
        <p:spPr>
          <a:xfrm>
            <a:off x="7794010" y="2543629"/>
            <a:ext cx="4397990" cy="2336799"/>
          </a:xfrm>
          <a:prstGeom prst="rect">
            <a:avLst/>
          </a:prstGeom>
        </p:spPr>
      </p:pic>
      <p:sp>
        <p:nvSpPr>
          <p:cNvPr id="8" name="TextBox 7">
            <a:extLst>
              <a:ext uri="{FF2B5EF4-FFF2-40B4-BE49-F238E27FC236}">
                <a16:creationId xmlns:a16="http://schemas.microsoft.com/office/drawing/2014/main" id="{86B6DC12-7A97-234B-B236-40A1E8EE6CEC}"/>
              </a:ext>
            </a:extLst>
          </p:cNvPr>
          <p:cNvSpPr txBox="1"/>
          <p:nvPr/>
        </p:nvSpPr>
        <p:spPr>
          <a:xfrm>
            <a:off x="8418650" y="5165994"/>
            <a:ext cx="3701398" cy="830997"/>
          </a:xfrm>
          <a:prstGeom prst="rect">
            <a:avLst/>
          </a:prstGeom>
          <a:noFill/>
        </p:spPr>
        <p:txBody>
          <a:bodyPr wrap="none" rtlCol="0">
            <a:spAutoFit/>
          </a:bodyPr>
          <a:lstStyle/>
          <a:p>
            <a:pPr algn="ctr"/>
            <a:r>
              <a:rPr lang="en-US" sz="2400" dirty="0"/>
              <a:t>hybrid connectivity: cheap +</a:t>
            </a:r>
          </a:p>
          <a:p>
            <a:pPr algn="ctr"/>
            <a:r>
              <a:rPr lang="en-US" sz="2400" dirty="0"/>
              <a:t>ubiquitous</a:t>
            </a:r>
          </a:p>
        </p:txBody>
      </p:sp>
      <p:sp>
        <p:nvSpPr>
          <p:cNvPr id="9" name="TextBox 8">
            <a:extLst>
              <a:ext uri="{FF2B5EF4-FFF2-40B4-BE49-F238E27FC236}">
                <a16:creationId xmlns:a16="http://schemas.microsoft.com/office/drawing/2014/main" id="{C701C6F6-8BF6-C547-83E9-7B297281418C}"/>
              </a:ext>
            </a:extLst>
          </p:cNvPr>
          <p:cNvSpPr txBox="1"/>
          <p:nvPr/>
        </p:nvSpPr>
        <p:spPr>
          <a:xfrm>
            <a:off x="4759904" y="5304493"/>
            <a:ext cx="2935098" cy="461665"/>
          </a:xfrm>
          <a:prstGeom prst="rect">
            <a:avLst/>
          </a:prstGeom>
          <a:noFill/>
        </p:spPr>
        <p:txBody>
          <a:bodyPr wrap="none" rtlCol="0">
            <a:spAutoFit/>
          </a:bodyPr>
          <a:lstStyle/>
          <a:p>
            <a:pPr algn="ctr"/>
            <a:r>
              <a:rPr lang="en-US" sz="2400" dirty="0"/>
              <a:t>managed connectivity</a:t>
            </a:r>
          </a:p>
        </p:txBody>
      </p:sp>
      <p:sp>
        <p:nvSpPr>
          <p:cNvPr id="10" name="TextBox 9">
            <a:extLst>
              <a:ext uri="{FF2B5EF4-FFF2-40B4-BE49-F238E27FC236}">
                <a16:creationId xmlns:a16="http://schemas.microsoft.com/office/drawing/2014/main" id="{996498FE-9A13-F143-AD5C-6CA3E919DE8C}"/>
              </a:ext>
            </a:extLst>
          </p:cNvPr>
          <p:cNvSpPr txBox="1"/>
          <p:nvPr/>
        </p:nvSpPr>
        <p:spPr>
          <a:xfrm>
            <a:off x="1010557" y="5304492"/>
            <a:ext cx="2530500" cy="461665"/>
          </a:xfrm>
          <a:prstGeom prst="rect">
            <a:avLst/>
          </a:prstGeom>
          <a:noFill/>
        </p:spPr>
        <p:txBody>
          <a:bodyPr wrap="none" rtlCol="0">
            <a:spAutoFit/>
          </a:bodyPr>
          <a:lstStyle/>
          <a:p>
            <a:pPr algn="ctr"/>
            <a:r>
              <a:rPr lang="en-US" sz="2400" dirty="0"/>
              <a:t>cheap connectivity</a:t>
            </a:r>
          </a:p>
        </p:txBody>
      </p:sp>
      <p:sp>
        <p:nvSpPr>
          <p:cNvPr id="11" name="Slide Number Placeholder 10">
            <a:extLst>
              <a:ext uri="{FF2B5EF4-FFF2-40B4-BE49-F238E27FC236}">
                <a16:creationId xmlns:a16="http://schemas.microsoft.com/office/drawing/2014/main" id="{A1BE1CA4-FE6A-8247-B9C6-FBD77261CC94}"/>
              </a:ext>
            </a:extLst>
          </p:cNvPr>
          <p:cNvSpPr>
            <a:spLocks noGrp="1"/>
          </p:cNvSpPr>
          <p:nvPr>
            <p:ph type="sldNum" sz="quarter" idx="12"/>
          </p:nvPr>
        </p:nvSpPr>
        <p:spPr/>
        <p:txBody>
          <a:bodyPr/>
          <a:lstStyle/>
          <a:p>
            <a:fld id="{6D00ABC0-0B20-594E-8324-2F30128B41A0}" type="slidenum">
              <a:rPr lang="en-US" smtClean="0"/>
              <a:t>22</a:t>
            </a:fld>
            <a:endParaRPr lang="en-US"/>
          </a:p>
        </p:txBody>
      </p:sp>
    </p:spTree>
    <p:extLst>
      <p:ext uri="{BB962C8B-B14F-4D97-AF65-F5344CB8AC3E}">
        <p14:creationId xmlns:p14="http://schemas.microsoft.com/office/powerpoint/2010/main" val="2807524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IoT</a:t>
            </a:r>
            <a:r>
              <a:rPr lang="en-US" dirty="0"/>
              <a:t> requirements</a:t>
            </a:r>
          </a:p>
        </p:txBody>
      </p:sp>
      <p:sp>
        <p:nvSpPr>
          <p:cNvPr id="5" name="Slide Number Placeholder 4"/>
          <p:cNvSpPr>
            <a:spLocks noGrp="1"/>
          </p:cNvSpPr>
          <p:nvPr>
            <p:ph type="sldNum" sz="quarter" idx="12"/>
          </p:nvPr>
        </p:nvSpPr>
        <p:spPr/>
        <p:txBody>
          <a:bodyPr/>
          <a:lstStyle/>
          <a:p>
            <a:fld id="{6E2D2B3B-882E-40F3-A32F-6DD516915044}" type="slidenum">
              <a:rPr lang="en-US" smtClean="0"/>
              <a:pPr/>
              <a:t>23</a:t>
            </a:fld>
            <a:endParaRPr lang="en-US"/>
          </a:p>
        </p:txBody>
      </p:sp>
      <p:pic>
        <p:nvPicPr>
          <p:cNvPr id="6" name="Picture 5"/>
          <p:cNvPicPr>
            <a:picLocks noChangeAspect="1"/>
          </p:cNvPicPr>
          <p:nvPr/>
        </p:nvPicPr>
        <p:blipFill>
          <a:blip r:embed="rId2"/>
          <a:stretch>
            <a:fillRect/>
          </a:stretch>
        </p:blipFill>
        <p:spPr>
          <a:xfrm>
            <a:off x="2346960" y="1407886"/>
            <a:ext cx="7931764" cy="4820579"/>
          </a:xfrm>
          <a:prstGeom prst="rect">
            <a:avLst/>
          </a:prstGeom>
        </p:spPr>
      </p:pic>
      <p:sp>
        <p:nvSpPr>
          <p:cNvPr id="7" name="TextBox 6"/>
          <p:cNvSpPr txBox="1"/>
          <p:nvPr/>
        </p:nvSpPr>
        <p:spPr>
          <a:xfrm>
            <a:off x="1524001" y="6448660"/>
            <a:ext cx="6032999" cy="415498"/>
          </a:xfrm>
          <a:prstGeom prst="rect">
            <a:avLst/>
          </a:prstGeom>
          <a:noFill/>
        </p:spPr>
        <p:txBody>
          <a:bodyPr wrap="square" rtlCol="0">
            <a:spAutoFit/>
          </a:bodyPr>
          <a:lstStyle/>
          <a:p>
            <a:r>
              <a:rPr lang="en-US" sz="1050" i="1" dirty="0"/>
              <a:t>Wide-area Wireless Communication Challenges for the Internet of Things</a:t>
            </a:r>
          </a:p>
          <a:p>
            <a:r>
              <a:rPr lang="en-US" sz="1050" dirty="0" err="1"/>
              <a:t>Harpreet</a:t>
            </a:r>
            <a:r>
              <a:rPr lang="en-US" sz="1050" dirty="0"/>
              <a:t> S. Dhillon, Howard Huang, Harish Viswanathan</a:t>
            </a:r>
          </a:p>
        </p:txBody>
      </p:sp>
    </p:spTree>
    <p:extLst>
      <p:ext uri="{BB962C8B-B14F-4D97-AF65-F5344CB8AC3E}">
        <p14:creationId xmlns:p14="http://schemas.microsoft.com/office/powerpoint/2010/main" val="1859679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IoT</a:t>
            </a:r>
            <a:r>
              <a:rPr lang="en-US" dirty="0"/>
              <a:t> is not a helpful term</a:t>
            </a:r>
          </a:p>
        </p:txBody>
      </p:sp>
      <p:sp>
        <p:nvSpPr>
          <p:cNvPr id="5" name="Content Placeholder 4"/>
          <p:cNvSpPr>
            <a:spLocks noGrp="1"/>
          </p:cNvSpPr>
          <p:nvPr>
            <p:ph idx="1"/>
          </p:nvPr>
        </p:nvSpPr>
        <p:spPr>
          <a:xfrm>
            <a:off x="2346960" y="1845734"/>
            <a:ext cx="7543801" cy="897466"/>
          </a:xfrm>
        </p:spPr>
        <p:txBody>
          <a:bodyPr>
            <a:normAutofit fontScale="70000" lnSpcReduction="20000"/>
          </a:bodyPr>
          <a:lstStyle/>
          <a:p>
            <a:r>
              <a:rPr lang="en-US" dirty="0"/>
              <a:t>The only common thread is what doesn’t matter: absence of a human</a:t>
            </a:r>
          </a:p>
          <a:p>
            <a:r>
              <a:rPr lang="en-US" dirty="0"/>
              <a:t>Otherwise, spans every dimension of networking </a:t>
            </a:r>
          </a:p>
        </p:txBody>
      </p:sp>
      <p:sp>
        <p:nvSpPr>
          <p:cNvPr id="4" name="Slide Number Placeholder 3"/>
          <p:cNvSpPr>
            <a:spLocks noGrp="1"/>
          </p:cNvSpPr>
          <p:nvPr>
            <p:ph type="sldNum" sz="quarter" idx="12"/>
          </p:nvPr>
        </p:nvSpPr>
        <p:spPr/>
        <p:txBody>
          <a:bodyPr/>
          <a:lstStyle/>
          <a:p>
            <a:fld id="{6E2D2B3B-882E-40F3-A32F-6DD516915044}" type="slidenum">
              <a:rPr lang="en-US" smtClean="0"/>
              <a:pPr/>
              <a:t>24</a:t>
            </a:fld>
            <a:endParaRPr lang="en-US"/>
          </a:p>
        </p:txBody>
      </p:sp>
      <p:sp>
        <p:nvSpPr>
          <p:cNvPr id="6" name="Left-Right Arrow Callout 5"/>
          <p:cNvSpPr/>
          <p:nvPr/>
        </p:nvSpPr>
        <p:spPr>
          <a:xfrm>
            <a:off x="4084320" y="2717830"/>
            <a:ext cx="3438144" cy="632754"/>
          </a:xfrm>
          <a:prstGeom prst="leftRightArrowCallout">
            <a:avLst/>
          </a:prstGeom>
          <a:gradFill flip="none" rotWithShape="1">
            <a:gsLst>
              <a:gs pos="0">
                <a:srgbClr val="002060"/>
              </a:gs>
              <a:gs pos="50000">
                <a:srgbClr val="92D050"/>
              </a:gs>
              <a:gs pos="100000">
                <a:srgbClr val="FF0000"/>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mobility</a:t>
            </a:r>
          </a:p>
        </p:txBody>
      </p:sp>
      <p:sp>
        <p:nvSpPr>
          <p:cNvPr id="7" name="TextBox 6"/>
          <p:cNvSpPr txBox="1"/>
          <p:nvPr/>
        </p:nvSpPr>
        <p:spPr>
          <a:xfrm>
            <a:off x="7669466" y="2720083"/>
            <a:ext cx="1715726" cy="646331"/>
          </a:xfrm>
          <a:prstGeom prst="rect">
            <a:avLst/>
          </a:prstGeom>
          <a:noFill/>
        </p:spPr>
        <p:txBody>
          <a:bodyPr wrap="none" rtlCol="0">
            <a:spAutoFit/>
          </a:bodyPr>
          <a:lstStyle/>
          <a:p>
            <a:r>
              <a:rPr lang="en-US" dirty="0"/>
              <a:t>high-speed train</a:t>
            </a:r>
          </a:p>
          <a:p>
            <a:r>
              <a:rPr lang="en-US" dirty="0"/>
              <a:t>aeronautical</a:t>
            </a:r>
          </a:p>
        </p:txBody>
      </p:sp>
      <p:sp>
        <p:nvSpPr>
          <p:cNvPr id="8" name="TextBox 7"/>
          <p:cNvSpPr txBox="1"/>
          <p:nvPr/>
        </p:nvSpPr>
        <p:spPr>
          <a:xfrm>
            <a:off x="2060085" y="2870140"/>
            <a:ext cx="1977080" cy="369332"/>
          </a:xfrm>
          <a:prstGeom prst="rect">
            <a:avLst/>
          </a:prstGeom>
          <a:noFill/>
        </p:spPr>
        <p:txBody>
          <a:bodyPr wrap="none" rtlCol="0">
            <a:spAutoFit/>
          </a:bodyPr>
          <a:lstStyle/>
          <a:p>
            <a:pPr algn="r"/>
            <a:r>
              <a:rPr lang="en-US"/>
              <a:t>fixed infrastructure</a:t>
            </a:r>
            <a:endParaRPr lang="en-US" dirty="0"/>
          </a:p>
        </p:txBody>
      </p:sp>
      <p:sp>
        <p:nvSpPr>
          <p:cNvPr id="11" name="Left-Right Arrow Callout 10"/>
          <p:cNvSpPr/>
          <p:nvPr/>
        </p:nvSpPr>
        <p:spPr>
          <a:xfrm>
            <a:off x="4084320" y="3436665"/>
            <a:ext cx="3438144" cy="668623"/>
          </a:xfrm>
          <a:prstGeom prst="leftRightArrowCallout">
            <a:avLst/>
          </a:prstGeom>
          <a:gradFill flip="none" rotWithShape="1">
            <a:gsLst>
              <a:gs pos="0">
                <a:srgbClr val="002060"/>
              </a:gs>
              <a:gs pos="50000">
                <a:srgbClr val="92D050"/>
              </a:gs>
              <a:gs pos="100000">
                <a:srgbClr val="FF0000"/>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bandwidth</a:t>
            </a:r>
          </a:p>
        </p:txBody>
      </p:sp>
      <p:sp>
        <p:nvSpPr>
          <p:cNvPr id="12" name="Left-Right Arrow Callout 11"/>
          <p:cNvSpPr/>
          <p:nvPr/>
        </p:nvSpPr>
        <p:spPr>
          <a:xfrm>
            <a:off x="4084320" y="4187180"/>
            <a:ext cx="3438144" cy="573239"/>
          </a:xfrm>
          <a:prstGeom prst="leftRightArrowCallout">
            <a:avLst/>
          </a:prstGeom>
          <a:gradFill flip="none" rotWithShape="1">
            <a:gsLst>
              <a:gs pos="0">
                <a:srgbClr val="002060"/>
              </a:gs>
              <a:gs pos="50000">
                <a:srgbClr val="92D050"/>
              </a:gs>
              <a:gs pos="100000">
                <a:srgbClr val="FF0000"/>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latency</a:t>
            </a:r>
          </a:p>
        </p:txBody>
      </p:sp>
      <p:sp>
        <p:nvSpPr>
          <p:cNvPr id="13" name="Left-Right Arrow Callout 12"/>
          <p:cNvSpPr/>
          <p:nvPr/>
        </p:nvSpPr>
        <p:spPr>
          <a:xfrm>
            <a:off x="4084320" y="4839237"/>
            <a:ext cx="3438144" cy="525561"/>
          </a:xfrm>
          <a:prstGeom prst="leftRightArrowCallout">
            <a:avLst/>
          </a:prstGeom>
          <a:gradFill flip="none" rotWithShape="1">
            <a:gsLst>
              <a:gs pos="0">
                <a:srgbClr val="002060"/>
              </a:gs>
              <a:gs pos="50000">
                <a:srgbClr val="92D050"/>
              </a:gs>
              <a:gs pos="100000">
                <a:srgbClr val="FF0000"/>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geography</a:t>
            </a:r>
          </a:p>
        </p:txBody>
      </p:sp>
      <p:sp>
        <p:nvSpPr>
          <p:cNvPr id="14" name="TextBox 13"/>
          <p:cNvSpPr txBox="1"/>
          <p:nvPr/>
        </p:nvSpPr>
        <p:spPr>
          <a:xfrm>
            <a:off x="7669467" y="3560233"/>
            <a:ext cx="990977" cy="369332"/>
          </a:xfrm>
          <a:prstGeom prst="rect">
            <a:avLst/>
          </a:prstGeom>
          <a:noFill/>
        </p:spPr>
        <p:txBody>
          <a:bodyPr wrap="none" rtlCol="0">
            <a:spAutoFit/>
          </a:bodyPr>
          <a:lstStyle/>
          <a:p>
            <a:r>
              <a:rPr lang="en-US"/>
              <a:t>4K video</a:t>
            </a:r>
          </a:p>
        </p:txBody>
      </p:sp>
      <p:sp>
        <p:nvSpPr>
          <p:cNvPr id="15" name="TextBox 14"/>
          <p:cNvSpPr txBox="1"/>
          <p:nvPr/>
        </p:nvSpPr>
        <p:spPr>
          <a:xfrm>
            <a:off x="7669466" y="4183339"/>
            <a:ext cx="1753942" cy="646331"/>
          </a:xfrm>
          <a:prstGeom prst="rect">
            <a:avLst/>
          </a:prstGeom>
          <a:noFill/>
        </p:spPr>
        <p:txBody>
          <a:bodyPr wrap="none" rtlCol="0">
            <a:spAutoFit/>
          </a:bodyPr>
          <a:lstStyle/>
          <a:p>
            <a:r>
              <a:rPr lang="en-US" dirty="0"/>
              <a:t>10 </a:t>
            </a:r>
            <a:r>
              <a:rPr lang="en-US" dirty="0" err="1"/>
              <a:t>ms</a:t>
            </a:r>
            <a:r>
              <a:rPr lang="en-US" dirty="0"/>
              <a:t> protective</a:t>
            </a:r>
          </a:p>
          <a:p>
            <a:r>
              <a:rPr lang="en-US" dirty="0"/>
              <a:t>relay</a:t>
            </a:r>
          </a:p>
        </p:txBody>
      </p:sp>
      <p:sp>
        <p:nvSpPr>
          <p:cNvPr id="16" name="TextBox 15"/>
          <p:cNvSpPr txBox="1"/>
          <p:nvPr/>
        </p:nvSpPr>
        <p:spPr>
          <a:xfrm>
            <a:off x="7669466" y="4913033"/>
            <a:ext cx="1681358" cy="369332"/>
          </a:xfrm>
          <a:prstGeom prst="rect">
            <a:avLst/>
          </a:prstGeom>
          <a:noFill/>
        </p:spPr>
        <p:txBody>
          <a:bodyPr wrap="none" rtlCol="0">
            <a:spAutoFit/>
          </a:bodyPr>
          <a:lstStyle/>
          <a:p>
            <a:r>
              <a:rPr lang="en-US" dirty="0"/>
              <a:t>remote pipeline</a:t>
            </a:r>
          </a:p>
        </p:txBody>
      </p:sp>
      <p:sp>
        <p:nvSpPr>
          <p:cNvPr id="17" name="TextBox 16"/>
          <p:cNvSpPr txBox="1"/>
          <p:nvPr/>
        </p:nvSpPr>
        <p:spPr>
          <a:xfrm>
            <a:off x="2451987" y="3558244"/>
            <a:ext cx="1585178" cy="369332"/>
          </a:xfrm>
          <a:prstGeom prst="rect">
            <a:avLst/>
          </a:prstGeom>
          <a:noFill/>
        </p:spPr>
        <p:txBody>
          <a:bodyPr wrap="none" rtlCol="0">
            <a:spAutoFit/>
          </a:bodyPr>
          <a:lstStyle/>
          <a:p>
            <a:pPr algn="r"/>
            <a:r>
              <a:rPr lang="en-US" dirty="0"/>
              <a:t>message/week</a:t>
            </a:r>
          </a:p>
        </p:txBody>
      </p:sp>
      <p:sp>
        <p:nvSpPr>
          <p:cNvPr id="18" name="TextBox 17"/>
          <p:cNvSpPr txBox="1"/>
          <p:nvPr/>
        </p:nvSpPr>
        <p:spPr>
          <a:xfrm>
            <a:off x="3066131" y="4098204"/>
            <a:ext cx="971035" cy="646331"/>
          </a:xfrm>
          <a:prstGeom prst="rect">
            <a:avLst/>
          </a:prstGeom>
          <a:noFill/>
        </p:spPr>
        <p:txBody>
          <a:bodyPr wrap="none" rtlCol="0">
            <a:spAutoFit/>
          </a:bodyPr>
          <a:lstStyle/>
          <a:p>
            <a:pPr algn="just"/>
            <a:r>
              <a:rPr lang="en-US" dirty="0"/>
              <a:t>minutes</a:t>
            </a:r>
          </a:p>
          <a:p>
            <a:pPr algn="just"/>
            <a:r>
              <a:rPr lang="en-US" dirty="0"/>
              <a:t>or hours</a:t>
            </a:r>
          </a:p>
        </p:txBody>
      </p:sp>
      <p:sp>
        <p:nvSpPr>
          <p:cNvPr id="19" name="TextBox 18"/>
          <p:cNvSpPr txBox="1"/>
          <p:nvPr/>
        </p:nvSpPr>
        <p:spPr>
          <a:xfrm>
            <a:off x="2282261" y="4866818"/>
            <a:ext cx="1754904" cy="369332"/>
          </a:xfrm>
          <a:prstGeom prst="rect">
            <a:avLst/>
          </a:prstGeom>
          <a:noFill/>
        </p:spPr>
        <p:txBody>
          <a:bodyPr wrap="none" rtlCol="0">
            <a:spAutoFit/>
          </a:bodyPr>
          <a:lstStyle/>
          <a:p>
            <a:pPr algn="just"/>
            <a:r>
              <a:rPr lang="en-US"/>
              <a:t>indoors or urban</a:t>
            </a:r>
          </a:p>
        </p:txBody>
      </p:sp>
      <p:sp>
        <p:nvSpPr>
          <p:cNvPr id="20" name="TextBox 19"/>
          <p:cNvSpPr txBox="1"/>
          <p:nvPr/>
        </p:nvSpPr>
        <p:spPr>
          <a:xfrm>
            <a:off x="1743456" y="4283240"/>
            <a:ext cx="653384" cy="369332"/>
          </a:xfrm>
          <a:prstGeom prst="rect">
            <a:avLst/>
          </a:prstGeom>
          <a:solidFill>
            <a:srgbClr val="002060"/>
          </a:solidFill>
        </p:spPr>
        <p:txBody>
          <a:bodyPr wrap="none" rtlCol="0">
            <a:spAutoFit/>
          </a:bodyPr>
          <a:lstStyle/>
          <a:p>
            <a:r>
              <a:rPr lang="en-US">
                <a:solidFill>
                  <a:schemeClr val="bg1">
                    <a:lumMod val="85000"/>
                  </a:schemeClr>
                </a:solidFill>
              </a:rPr>
              <a:t>easy </a:t>
            </a:r>
          </a:p>
        </p:txBody>
      </p:sp>
      <p:sp>
        <p:nvSpPr>
          <p:cNvPr id="21" name="TextBox 20"/>
          <p:cNvSpPr txBox="1"/>
          <p:nvPr/>
        </p:nvSpPr>
        <p:spPr>
          <a:xfrm>
            <a:off x="9673605" y="4255160"/>
            <a:ext cx="668966" cy="369332"/>
          </a:xfrm>
          <a:prstGeom prst="rect">
            <a:avLst/>
          </a:prstGeom>
          <a:solidFill>
            <a:srgbClr val="C00000"/>
          </a:solidFill>
        </p:spPr>
        <p:txBody>
          <a:bodyPr wrap="none" rtlCol="0">
            <a:spAutoFit/>
          </a:bodyPr>
          <a:lstStyle/>
          <a:p>
            <a:r>
              <a:rPr lang="en-US">
                <a:solidFill>
                  <a:schemeClr val="bg1">
                    <a:lumMod val="85000"/>
                  </a:schemeClr>
                </a:solidFill>
              </a:rPr>
              <a:t>hard </a:t>
            </a:r>
          </a:p>
        </p:txBody>
      </p:sp>
      <p:sp>
        <p:nvSpPr>
          <p:cNvPr id="22" name="Left-Right Arrow Callout 21"/>
          <p:cNvSpPr/>
          <p:nvPr/>
        </p:nvSpPr>
        <p:spPr>
          <a:xfrm>
            <a:off x="4084320" y="5446864"/>
            <a:ext cx="3438144" cy="525561"/>
          </a:xfrm>
          <a:prstGeom prst="leftRightArrowCallout">
            <a:avLst/>
          </a:prstGeom>
          <a:gradFill flip="none" rotWithShape="1">
            <a:gsLst>
              <a:gs pos="0">
                <a:srgbClr val="002060"/>
              </a:gs>
              <a:gs pos="50000">
                <a:srgbClr val="92D050"/>
              </a:gs>
              <a:gs pos="100000">
                <a:srgbClr val="FF0000"/>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cost constraints</a:t>
            </a:r>
          </a:p>
        </p:txBody>
      </p:sp>
      <p:sp>
        <p:nvSpPr>
          <p:cNvPr id="23" name="TextBox 22"/>
          <p:cNvSpPr txBox="1"/>
          <p:nvPr/>
        </p:nvSpPr>
        <p:spPr>
          <a:xfrm>
            <a:off x="7669467" y="5397747"/>
            <a:ext cx="1115113" cy="646331"/>
          </a:xfrm>
          <a:prstGeom prst="rect">
            <a:avLst/>
          </a:prstGeom>
          <a:noFill/>
        </p:spPr>
        <p:txBody>
          <a:bodyPr wrap="none" rtlCol="0">
            <a:spAutoFit/>
          </a:bodyPr>
          <a:lstStyle/>
          <a:p>
            <a:r>
              <a:rPr lang="en-US" dirty="0"/>
              <a:t>$1/year</a:t>
            </a:r>
          </a:p>
          <a:p>
            <a:r>
              <a:rPr lang="en-US" dirty="0"/>
              <a:t>$5/device</a:t>
            </a:r>
          </a:p>
        </p:txBody>
      </p:sp>
      <p:sp>
        <p:nvSpPr>
          <p:cNvPr id="24" name="TextBox 23"/>
          <p:cNvSpPr txBox="1"/>
          <p:nvPr/>
        </p:nvSpPr>
        <p:spPr>
          <a:xfrm>
            <a:off x="2260973" y="5536950"/>
            <a:ext cx="1776192" cy="369332"/>
          </a:xfrm>
          <a:prstGeom prst="rect">
            <a:avLst/>
          </a:prstGeom>
          <a:noFill/>
        </p:spPr>
        <p:txBody>
          <a:bodyPr wrap="none" rtlCol="0">
            <a:spAutoFit/>
          </a:bodyPr>
          <a:lstStyle/>
          <a:p>
            <a:r>
              <a:rPr lang="en-US" dirty="0"/>
              <a:t>1% of $</a:t>
            </a:r>
            <a:r>
              <a:rPr lang="en-US"/>
              <a:t>1B bridge</a:t>
            </a:r>
          </a:p>
        </p:txBody>
      </p:sp>
    </p:spTree>
    <p:extLst>
      <p:ext uri="{BB962C8B-B14F-4D97-AF65-F5344CB8AC3E}">
        <p14:creationId xmlns:p14="http://schemas.microsoft.com/office/powerpoint/2010/main" val="2139278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B6D3B-7AF2-8948-B953-E8C28E626375}"/>
              </a:ext>
            </a:extLst>
          </p:cNvPr>
          <p:cNvSpPr>
            <a:spLocks noGrp="1"/>
          </p:cNvSpPr>
          <p:nvPr>
            <p:ph type="title"/>
          </p:nvPr>
        </p:nvSpPr>
        <p:spPr/>
        <p:txBody>
          <a:bodyPr/>
          <a:lstStyle/>
          <a:p>
            <a:r>
              <a:rPr lang="en-US" dirty="0"/>
              <a:t>What are likely cellular IoT applications?</a:t>
            </a:r>
          </a:p>
        </p:txBody>
      </p:sp>
      <p:pic>
        <p:nvPicPr>
          <p:cNvPr id="4" name="Picture 3">
            <a:extLst>
              <a:ext uri="{FF2B5EF4-FFF2-40B4-BE49-F238E27FC236}">
                <a16:creationId xmlns:a16="http://schemas.microsoft.com/office/drawing/2014/main" id="{E101EDF9-3420-9943-8065-F78C91C38E0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096000" y="1444719"/>
            <a:ext cx="3155043" cy="2103362"/>
          </a:xfrm>
          <a:prstGeom prst="rect">
            <a:avLst/>
          </a:prstGeom>
        </p:spPr>
      </p:pic>
      <p:pic>
        <p:nvPicPr>
          <p:cNvPr id="6" name="Picture 5">
            <a:extLst>
              <a:ext uri="{FF2B5EF4-FFF2-40B4-BE49-F238E27FC236}">
                <a16:creationId xmlns:a16="http://schemas.microsoft.com/office/drawing/2014/main" id="{154A67EC-AADE-314D-B633-76EB6D6D1C8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96000" y="3669036"/>
            <a:ext cx="3155043" cy="2366283"/>
          </a:xfrm>
          <a:prstGeom prst="rect">
            <a:avLst/>
          </a:prstGeom>
        </p:spPr>
      </p:pic>
      <p:pic>
        <p:nvPicPr>
          <p:cNvPr id="8" name="Picture 7">
            <a:extLst>
              <a:ext uri="{FF2B5EF4-FFF2-40B4-BE49-F238E27FC236}">
                <a16:creationId xmlns:a16="http://schemas.microsoft.com/office/drawing/2014/main" id="{F8D30C29-3141-B749-9AC5-8792800E4B0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2250" y="3804618"/>
            <a:ext cx="3171542" cy="2114361"/>
          </a:xfrm>
          <a:prstGeom prst="rect">
            <a:avLst/>
          </a:prstGeom>
        </p:spPr>
      </p:pic>
      <p:pic>
        <p:nvPicPr>
          <p:cNvPr id="10" name="Picture 9">
            <a:extLst>
              <a:ext uri="{FF2B5EF4-FFF2-40B4-BE49-F238E27FC236}">
                <a16:creationId xmlns:a16="http://schemas.microsoft.com/office/drawing/2014/main" id="{7A87CE26-6B56-A14C-8A36-21BA635B60E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2507" y="1399305"/>
            <a:ext cx="3291285" cy="2194190"/>
          </a:xfrm>
          <a:prstGeom prst="rect">
            <a:avLst/>
          </a:prstGeom>
        </p:spPr>
      </p:pic>
      <p:sp>
        <p:nvSpPr>
          <p:cNvPr id="11" name="TextBox 10">
            <a:extLst>
              <a:ext uri="{FF2B5EF4-FFF2-40B4-BE49-F238E27FC236}">
                <a16:creationId xmlns:a16="http://schemas.microsoft.com/office/drawing/2014/main" id="{34C36434-95A1-B44D-B5D5-DB509E5E72B6}"/>
              </a:ext>
            </a:extLst>
          </p:cNvPr>
          <p:cNvSpPr txBox="1"/>
          <p:nvPr/>
        </p:nvSpPr>
        <p:spPr>
          <a:xfrm>
            <a:off x="2458014" y="1901811"/>
            <a:ext cx="3441904" cy="923330"/>
          </a:xfrm>
          <a:prstGeom prst="rect">
            <a:avLst/>
          </a:prstGeom>
          <a:noFill/>
        </p:spPr>
        <p:txBody>
          <a:bodyPr wrap="none" rtlCol="0">
            <a:spAutoFit/>
          </a:bodyPr>
          <a:lstStyle/>
          <a:p>
            <a:r>
              <a:rPr lang="en-US" dirty="0"/>
              <a:t>single provider</a:t>
            </a:r>
          </a:p>
          <a:p>
            <a:r>
              <a:rPr lang="en-US" dirty="0"/>
              <a:t>no reliance on local Wi-Fi</a:t>
            </a:r>
          </a:p>
          <a:p>
            <a:r>
              <a:rPr lang="en-US" dirty="0"/>
              <a:t>but: license-free and regional only </a:t>
            </a:r>
          </a:p>
        </p:txBody>
      </p:sp>
      <p:sp>
        <p:nvSpPr>
          <p:cNvPr id="12" name="TextBox 11">
            <a:extLst>
              <a:ext uri="{FF2B5EF4-FFF2-40B4-BE49-F238E27FC236}">
                <a16:creationId xmlns:a16="http://schemas.microsoft.com/office/drawing/2014/main" id="{DD5F4809-B248-664B-AB30-32B39F4DA1B8}"/>
              </a:ext>
            </a:extLst>
          </p:cNvPr>
          <p:cNvSpPr txBox="1"/>
          <p:nvPr/>
        </p:nvSpPr>
        <p:spPr>
          <a:xfrm>
            <a:off x="3497943" y="4281714"/>
            <a:ext cx="2394823" cy="830997"/>
          </a:xfrm>
          <a:prstGeom prst="rect">
            <a:avLst/>
          </a:prstGeom>
          <a:noFill/>
        </p:spPr>
        <p:txBody>
          <a:bodyPr wrap="none" rtlCol="0">
            <a:spAutoFit/>
          </a:bodyPr>
          <a:lstStyle/>
          <a:p>
            <a:r>
              <a:rPr lang="en-US" sz="2400" dirty="0"/>
              <a:t>security cameras</a:t>
            </a:r>
          </a:p>
          <a:p>
            <a:r>
              <a:rPr lang="en-US" sz="2400" dirty="0"/>
              <a:t>(high BW density)</a:t>
            </a:r>
          </a:p>
        </p:txBody>
      </p:sp>
      <p:sp>
        <p:nvSpPr>
          <p:cNvPr id="14" name="TextBox 13">
            <a:extLst>
              <a:ext uri="{FF2B5EF4-FFF2-40B4-BE49-F238E27FC236}">
                <a16:creationId xmlns:a16="http://schemas.microsoft.com/office/drawing/2014/main" id="{00307687-C306-8147-98ED-6D5553E6958A}"/>
              </a:ext>
            </a:extLst>
          </p:cNvPr>
          <p:cNvSpPr txBox="1"/>
          <p:nvPr/>
        </p:nvSpPr>
        <p:spPr>
          <a:xfrm>
            <a:off x="9448800" y="4492466"/>
            <a:ext cx="2062039" cy="461665"/>
          </a:xfrm>
          <a:prstGeom prst="rect">
            <a:avLst/>
          </a:prstGeom>
          <a:noFill/>
        </p:spPr>
        <p:txBody>
          <a:bodyPr wrap="none" rtlCol="0">
            <a:spAutoFit/>
          </a:bodyPr>
          <a:lstStyle/>
          <a:p>
            <a:r>
              <a:rPr lang="en-US" sz="2400" dirty="0"/>
              <a:t>100% coverage</a:t>
            </a:r>
          </a:p>
        </p:txBody>
      </p:sp>
      <p:sp>
        <p:nvSpPr>
          <p:cNvPr id="15" name="TextBox 14">
            <a:extLst>
              <a:ext uri="{FF2B5EF4-FFF2-40B4-BE49-F238E27FC236}">
                <a16:creationId xmlns:a16="http://schemas.microsoft.com/office/drawing/2014/main" id="{248F0C50-C0CE-9D4D-9E69-C314E3A63F98}"/>
              </a:ext>
            </a:extLst>
          </p:cNvPr>
          <p:cNvSpPr txBox="1"/>
          <p:nvPr/>
        </p:nvSpPr>
        <p:spPr>
          <a:xfrm>
            <a:off x="9447125" y="2363476"/>
            <a:ext cx="1689886" cy="461665"/>
          </a:xfrm>
          <a:prstGeom prst="rect">
            <a:avLst/>
          </a:prstGeom>
          <a:noFill/>
        </p:spPr>
        <p:txBody>
          <a:bodyPr wrap="none" rtlCol="0">
            <a:spAutoFit/>
          </a:bodyPr>
          <a:lstStyle/>
          <a:p>
            <a:r>
              <a:rPr lang="en-US" sz="2400" dirty="0"/>
              <a:t>nodes / km</a:t>
            </a:r>
            <a:r>
              <a:rPr lang="en-US" sz="2400" baseline="30000" dirty="0"/>
              <a:t>2</a:t>
            </a:r>
          </a:p>
        </p:txBody>
      </p:sp>
      <p:sp>
        <p:nvSpPr>
          <p:cNvPr id="16" name="Slide Number Placeholder 15">
            <a:extLst>
              <a:ext uri="{FF2B5EF4-FFF2-40B4-BE49-F238E27FC236}">
                <a16:creationId xmlns:a16="http://schemas.microsoft.com/office/drawing/2014/main" id="{3FEDB410-5C4A-A04B-9483-1F6563A14CB6}"/>
              </a:ext>
            </a:extLst>
          </p:cNvPr>
          <p:cNvSpPr>
            <a:spLocks noGrp="1"/>
          </p:cNvSpPr>
          <p:nvPr>
            <p:ph type="sldNum" sz="quarter" idx="12"/>
          </p:nvPr>
        </p:nvSpPr>
        <p:spPr/>
        <p:txBody>
          <a:bodyPr/>
          <a:lstStyle/>
          <a:p>
            <a:fld id="{6D00ABC0-0B20-594E-8324-2F30128B41A0}" type="slidenum">
              <a:rPr lang="en-US" smtClean="0"/>
              <a:t>25</a:t>
            </a:fld>
            <a:endParaRPr lang="en-US"/>
          </a:p>
        </p:txBody>
      </p:sp>
    </p:spTree>
    <p:extLst>
      <p:ext uri="{BB962C8B-B14F-4D97-AF65-F5344CB8AC3E}">
        <p14:creationId xmlns:p14="http://schemas.microsoft.com/office/powerpoint/2010/main" val="720341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399B0-B80B-784A-A032-7DD255965BF7}"/>
              </a:ext>
            </a:extLst>
          </p:cNvPr>
          <p:cNvSpPr>
            <a:spLocks noGrp="1"/>
          </p:cNvSpPr>
          <p:nvPr>
            <p:ph type="title"/>
          </p:nvPr>
        </p:nvSpPr>
        <p:spPr/>
        <p:txBody>
          <a:bodyPr/>
          <a:lstStyle/>
          <a:p>
            <a:r>
              <a:rPr lang="en-US" dirty="0"/>
              <a:t>What is the scale of outdoor and distributed applications?</a:t>
            </a:r>
          </a:p>
        </p:txBody>
      </p:sp>
      <p:pic>
        <p:nvPicPr>
          <p:cNvPr id="3" name="Picture 18">
            <a:extLst>
              <a:ext uri="{FF2B5EF4-FFF2-40B4-BE49-F238E27FC236}">
                <a16:creationId xmlns:a16="http://schemas.microsoft.com/office/drawing/2014/main" id="{F5B0BED6-907A-5747-BA7D-610D75EDA22B}"/>
              </a:ext>
            </a:extLst>
          </p:cNvPr>
          <p:cNvPicPr>
            <a:picLocks noChangeAspect="1"/>
          </p:cNvPicPr>
          <p:nvPr/>
        </p:nvPicPr>
        <p:blipFill>
          <a:blip r:embed="rId3" cstate="print">
            <a:extLst>
              <a:ext uri="{28A0092B-C50C-407E-A947-70E740481C1C}">
                <a14:useLocalDpi xmlns:a14="http://schemas.microsoft.com/office/drawing/2010/main"/>
              </a:ext>
            </a:extLst>
          </a:blip>
          <a:srcRect l="17632" t="5548" r="17094" b="-2"/>
          <a:stretch>
            <a:fillRect/>
          </a:stretch>
        </p:blipFill>
        <p:spPr bwMode="auto">
          <a:xfrm>
            <a:off x="1071110" y="1895250"/>
            <a:ext cx="1468437" cy="1385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a:extLst>
              <a:ext uri="{FF2B5EF4-FFF2-40B4-BE49-F238E27FC236}">
                <a16:creationId xmlns:a16="http://schemas.microsoft.com/office/drawing/2014/main" id="{C6EFED72-5D3B-144D-82EF-BD887B72E464}"/>
              </a:ext>
            </a:extLst>
          </p:cNvPr>
          <p:cNvSpPr txBox="1"/>
          <p:nvPr/>
        </p:nvSpPr>
        <p:spPr>
          <a:xfrm>
            <a:off x="2539547" y="2188083"/>
            <a:ext cx="3411310" cy="1015663"/>
          </a:xfrm>
          <a:prstGeom prst="rect">
            <a:avLst/>
          </a:prstGeom>
          <a:noFill/>
        </p:spPr>
        <p:txBody>
          <a:bodyPr wrap="square" rtlCol="0">
            <a:spAutoFit/>
          </a:bodyPr>
          <a:lstStyle/>
          <a:p>
            <a:r>
              <a:rPr lang="en-US" sz="2000" dirty="0"/>
              <a:t>one per household or business (e.g., 136M housing units in US)</a:t>
            </a:r>
          </a:p>
        </p:txBody>
      </p:sp>
      <p:pic>
        <p:nvPicPr>
          <p:cNvPr id="5" name="Picture 9">
            <a:extLst>
              <a:ext uri="{FF2B5EF4-FFF2-40B4-BE49-F238E27FC236}">
                <a16:creationId xmlns:a16="http://schemas.microsoft.com/office/drawing/2014/main" id="{D412967C-2399-C54F-9EDC-01396756215E}"/>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04686" y="3304832"/>
            <a:ext cx="1103085" cy="1542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a:extLst>
              <a:ext uri="{FF2B5EF4-FFF2-40B4-BE49-F238E27FC236}">
                <a16:creationId xmlns:a16="http://schemas.microsoft.com/office/drawing/2014/main" id="{F5E2BEC4-D9C6-5A42-9806-233098B05220}"/>
              </a:ext>
            </a:extLst>
          </p:cNvPr>
          <p:cNvSpPr txBox="1"/>
          <p:nvPr/>
        </p:nvSpPr>
        <p:spPr>
          <a:xfrm>
            <a:off x="2539547" y="3568406"/>
            <a:ext cx="2641600" cy="1015663"/>
          </a:xfrm>
          <a:prstGeom prst="rect">
            <a:avLst/>
          </a:prstGeom>
          <a:noFill/>
        </p:spPr>
        <p:txBody>
          <a:bodyPr wrap="square" rtlCol="0">
            <a:spAutoFit/>
          </a:bodyPr>
          <a:lstStyle/>
          <a:p>
            <a:r>
              <a:rPr lang="en-US" sz="2000" dirty="0"/>
              <a:t>31,100 in US</a:t>
            </a:r>
          </a:p>
          <a:p>
            <a:r>
              <a:rPr lang="en-US" sz="2000" dirty="0"/>
              <a:t>but often connected to city fiber network</a:t>
            </a:r>
          </a:p>
        </p:txBody>
      </p:sp>
      <p:pic>
        <p:nvPicPr>
          <p:cNvPr id="7" name="Picture 17">
            <a:extLst>
              <a:ext uri="{FF2B5EF4-FFF2-40B4-BE49-F238E27FC236}">
                <a16:creationId xmlns:a16="http://schemas.microsoft.com/office/drawing/2014/main" id="{9AB52E29-E76C-7842-95B3-28CC2935D38C}"/>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04685" y="5093506"/>
            <a:ext cx="1103085" cy="1270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a:extLst>
              <a:ext uri="{FF2B5EF4-FFF2-40B4-BE49-F238E27FC236}">
                <a16:creationId xmlns:a16="http://schemas.microsoft.com/office/drawing/2014/main" id="{D01DEBDC-5E9D-8F45-B2D1-663DDCEA1F81}"/>
              </a:ext>
            </a:extLst>
          </p:cNvPr>
          <p:cNvSpPr txBox="1"/>
          <p:nvPr/>
        </p:nvSpPr>
        <p:spPr>
          <a:xfrm>
            <a:off x="2608214" y="5224135"/>
            <a:ext cx="1912255" cy="830997"/>
          </a:xfrm>
          <a:prstGeom prst="rect">
            <a:avLst/>
          </a:prstGeom>
          <a:noFill/>
        </p:spPr>
        <p:txBody>
          <a:bodyPr wrap="none" rtlCol="0">
            <a:spAutoFit/>
          </a:bodyPr>
          <a:lstStyle/>
          <a:p>
            <a:r>
              <a:rPr lang="en-US" sz="2400" dirty="0"/>
              <a:t>5 million (US)</a:t>
            </a:r>
          </a:p>
          <a:p>
            <a:r>
              <a:rPr lang="en-US" sz="2400" dirty="0"/>
              <a:t>62,000 in NYC</a:t>
            </a:r>
          </a:p>
        </p:txBody>
      </p:sp>
      <p:pic>
        <p:nvPicPr>
          <p:cNvPr id="9" name="Picture 4">
            <a:extLst>
              <a:ext uri="{FF2B5EF4-FFF2-40B4-BE49-F238E27FC236}">
                <a16:creationId xmlns:a16="http://schemas.microsoft.com/office/drawing/2014/main" id="{44204114-58BB-D941-BA0A-4B6CC2A7B538}"/>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6393543" y="5093506"/>
            <a:ext cx="762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a:extLst>
              <a:ext uri="{FF2B5EF4-FFF2-40B4-BE49-F238E27FC236}">
                <a16:creationId xmlns:a16="http://schemas.microsoft.com/office/drawing/2014/main" id="{039E2EB5-65D9-6642-ADD1-8A6B6282430B}"/>
              </a:ext>
            </a:extLst>
          </p:cNvPr>
          <p:cNvSpPr txBox="1"/>
          <p:nvPr/>
        </p:nvSpPr>
        <p:spPr>
          <a:xfrm>
            <a:off x="7455987" y="5064841"/>
            <a:ext cx="3439211" cy="1200329"/>
          </a:xfrm>
          <a:prstGeom prst="rect">
            <a:avLst/>
          </a:prstGeom>
          <a:noFill/>
        </p:spPr>
        <p:txBody>
          <a:bodyPr wrap="none" rtlCol="0">
            <a:spAutoFit/>
          </a:bodyPr>
          <a:lstStyle/>
          <a:p>
            <a:r>
              <a:rPr lang="en-US" dirty="0"/>
              <a:t>26.5M (44M) in US</a:t>
            </a:r>
          </a:p>
          <a:p>
            <a:r>
              <a:rPr lang="en-US" dirty="0"/>
              <a:t>$2B energy cost / year</a:t>
            </a:r>
          </a:p>
          <a:p>
            <a:r>
              <a:rPr lang="en-US" dirty="0"/>
              <a:t>Boston: 64k street lights</a:t>
            </a:r>
          </a:p>
          <a:p>
            <a:r>
              <a:rPr lang="en-US" dirty="0"/>
              <a:t>but: often connected to fiber (5G!)</a:t>
            </a:r>
          </a:p>
        </p:txBody>
      </p:sp>
      <p:pic>
        <p:nvPicPr>
          <p:cNvPr id="11" name="Picture 5">
            <a:extLst>
              <a:ext uri="{FF2B5EF4-FFF2-40B4-BE49-F238E27FC236}">
                <a16:creationId xmlns:a16="http://schemas.microsoft.com/office/drawing/2014/main" id="{3BB7284E-E3B5-5E49-A37A-D53C321316B6}"/>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6279243" y="3130088"/>
            <a:ext cx="175260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a:extLst>
              <a:ext uri="{FF2B5EF4-FFF2-40B4-BE49-F238E27FC236}">
                <a16:creationId xmlns:a16="http://schemas.microsoft.com/office/drawing/2014/main" id="{5B9ADDFB-3CEB-694A-8B1A-26C9F243F5E9}"/>
              </a:ext>
            </a:extLst>
          </p:cNvPr>
          <p:cNvSpPr txBox="1"/>
          <p:nvPr/>
        </p:nvSpPr>
        <p:spPr>
          <a:xfrm>
            <a:off x="8129885" y="3978245"/>
            <a:ext cx="3569119" cy="461665"/>
          </a:xfrm>
          <a:prstGeom prst="rect">
            <a:avLst/>
          </a:prstGeom>
          <a:noFill/>
        </p:spPr>
        <p:txBody>
          <a:bodyPr wrap="none" rtlCol="0">
            <a:spAutoFit/>
          </a:bodyPr>
          <a:lstStyle/>
          <a:p>
            <a:r>
              <a:rPr lang="en-US" sz="2400" dirty="0"/>
              <a:t>268.8M (US) cars, trucks, …</a:t>
            </a:r>
          </a:p>
        </p:txBody>
      </p:sp>
      <p:pic>
        <p:nvPicPr>
          <p:cNvPr id="13" name="Picture 12">
            <a:extLst>
              <a:ext uri="{FF2B5EF4-FFF2-40B4-BE49-F238E27FC236}">
                <a16:creationId xmlns:a16="http://schemas.microsoft.com/office/drawing/2014/main" id="{36573C43-C357-9940-82A0-333472DA4F7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447291" y="4076238"/>
            <a:ext cx="1211808" cy="643874"/>
          </a:xfrm>
          <a:prstGeom prst="rect">
            <a:avLst/>
          </a:prstGeom>
        </p:spPr>
      </p:pic>
      <p:sp>
        <p:nvSpPr>
          <p:cNvPr id="14" name="Slide Number Placeholder 13">
            <a:extLst>
              <a:ext uri="{FF2B5EF4-FFF2-40B4-BE49-F238E27FC236}">
                <a16:creationId xmlns:a16="http://schemas.microsoft.com/office/drawing/2014/main" id="{AC51370E-DECC-9F41-A1C7-941854F71805}"/>
              </a:ext>
            </a:extLst>
          </p:cNvPr>
          <p:cNvSpPr>
            <a:spLocks noGrp="1"/>
          </p:cNvSpPr>
          <p:nvPr>
            <p:ph type="sldNum" sz="quarter" idx="12"/>
          </p:nvPr>
        </p:nvSpPr>
        <p:spPr/>
        <p:txBody>
          <a:bodyPr/>
          <a:lstStyle/>
          <a:p>
            <a:fld id="{6D00ABC0-0B20-594E-8324-2F30128B41A0}" type="slidenum">
              <a:rPr lang="en-US" smtClean="0"/>
              <a:t>26</a:t>
            </a:fld>
            <a:endParaRPr lang="en-US"/>
          </a:p>
        </p:txBody>
      </p:sp>
    </p:spTree>
    <p:extLst>
      <p:ext uri="{BB962C8B-B14F-4D97-AF65-F5344CB8AC3E}">
        <p14:creationId xmlns:p14="http://schemas.microsoft.com/office/powerpoint/2010/main" val="3267878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2377A-3C96-CE40-BF21-A5938F182E63}"/>
              </a:ext>
            </a:extLst>
          </p:cNvPr>
          <p:cNvSpPr>
            <a:spLocks noGrp="1"/>
          </p:cNvSpPr>
          <p:nvPr>
            <p:ph type="title"/>
          </p:nvPr>
        </p:nvSpPr>
        <p:spPr/>
        <p:txBody>
          <a:bodyPr/>
          <a:lstStyle/>
          <a:p>
            <a:r>
              <a:rPr lang="en-US" dirty="0"/>
              <a:t>What kind of communication networks?</a:t>
            </a:r>
          </a:p>
        </p:txBody>
      </p:sp>
      <p:graphicFrame>
        <p:nvGraphicFramePr>
          <p:cNvPr id="3" name="Table 2">
            <a:extLst>
              <a:ext uri="{FF2B5EF4-FFF2-40B4-BE49-F238E27FC236}">
                <a16:creationId xmlns:a16="http://schemas.microsoft.com/office/drawing/2014/main" id="{09C3E226-FDF5-B342-86B9-67F24BB1096E}"/>
              </a:ext>
            </a:extLst>
          </p:cNvPr>
          <p:cNvGraphicFramePr>
            <a:graphicFrameLocks noGrp="1"/>
          </p:cNvGraphicFramePr>
          <p:nvPr>
            <p:extLst>
              <p:ext uri="{D42A27DB-BD31-4B8C-83A1-F6EECF244321}">
                <p14:modId xmlns:p14="http://schemas.microsoft.com/office/powerpoint/2010/main" val="1288516758"/>
              </p:ext>
            </p:extLst>
          </p:nvPr>
        </p:nvGraphicFramePr>
        <p:xfrm>
          <a:off x="838200" y="1463040"/>
          <a:ext cx="10366830" cy="5111793"/>
        </p:xfrm>
        <a:graphic>
          <a:graphicData uri="http://schemas.openxmlformats.org/drawingml/2006/table">
            <a:tbl>
              <a:tblPr firstRow="1" bandRow="1">
                <a:tableStyleId>{5C22544A-7EE6-4342-B048-85BDC9FD1C3A}</a:tableStyleId>
              </a:tblPr>
              <a:tblGrid>
                <a:gridCol w="3455610">
                  <a:extLst>
                    <a:ext uri="{9D8B030D-6E8A-4147-A177-3AD203B41FA5}">
                      <a16:colId xmlns:a16="http://schemas.microsoft.com/office/drawing/2014/main" val="2254872261"/>
                    </a:ext>
                  </a:extLst>
                </a:gridCol>
                <a:gridCol w="3455610">
                  <a:extLst>
                    <a:ext uri="{9D8B030D-6E8A-4147-A177-3AD203B41FA5}">
                      <a16:colId xmlns:a16="http://schemas.microsoft.com/office/drawing/2014/main" val="184585791"/>
                    </a:ext>
                  </a:extLst>
                </a:gridCol>
                <a:gridCol w="3455610">
                  <a:extLst>
                    <a:ext uri="{9D8B030D-6E8A-4147-A177-3AD203B41FA5}">
                      <a16:colId xmlns:a16="http://schemas.microsoft.com/office/drawing/2014/main" val="293791463"/>
                    </a:ext>
                  </a:extLst>
                </a:gridCol>
              </a:tblGrid>
              <a:tr h="439013">
                <a:tc>
                  <a:txBody>
                    <a:bodyPr/>
                    <a:lstStyle/>
                    <a:p>
                      <a:r>
                        <a:rPr lang="en-US" sz="2000" dirty="0"/>
                        <a:t>Dominant challenge</a:t>
                      </a:r>
                    </a:p>
                  </a:txBody>
                  <a:tcPr/>
                </a:tc>
                <a:tc>
                  <a:txBody>
                    <a:bodyPr/>
                    <a:lstStyle/>
                    <a:p>
                      <a:r>
                        <a:rPr lang="en-US" sz="2000" dirty="0"/>
                        <a:t>Example</a:t>
                      </a:r>
                    </a:p>
                  </a:txBody>
                  <a:tcPr/>
                </a:tc>
                <a:tc>
                  <a:txBody>
                    <a:bodyPr/>
                    <a:lstStyle/>
                    <a:p>
                      <a:r>
                        <a:rPr lang="en-US" sz="2000" dirty="0"/>
                        <a:t>solution</a:t>
                      </a:r>
                    </a:p>
                  </a:txBody>
                  <a:tcPr/>
                </a:tc>
                <a:extLst>
                  <a:ext uri="{0D108BD9-81ED-4DB2-BD59-A6C34878D82A}">
                    <a16:rowId xmlns:a16="http://schemas.microsoft.com/office/drawing/2014/main" val="677843364"/>
                  </a:ext>
                </a:extLst>
              </a:tr>
              <a:tr h="439013">
                <a:tc>
                  <a:txBody>
                    <a:bodyPr/>
                    <a:lstStyle/>
                    <a:p>
                      <a:r>
                        <a:rPr lang="en-US" sz="2000" dirty="0"/>
                        <a:t>Low monthly cost</a:t>
                      </a:r>
                    </a:p>
                  </a:txBody>
                  <a:tcPr/>
                </a:tc>
                <a:tc>
                  <a:txBody>
                    <a:bodyPr/>
                    <a:lstStyle/>
                    <a:p>
                      <a:r>
                        <a:rPr lang="en-US" sz="2000" dirty="0"/>
                        <a:t>Residential</a:t>
                      </a:r>
                    </a:p>
                  </a:txBody>
                  <a:tcPr/>
                </a:tc>
                <a:tc>
                  <a:txBody>
                    <a:bodyPr/>
                    <a:lstStyle/>
                    <a:p>
                      <a:r>
                        <a:rPr lang="en-US" sz="2000" dirty="0"/>
                        <a:t>Wi-Fi</a:t>
                      </a:r>
                    </a:p>
                  </a:txBody>
                  <a:tcPr/>
                </a:tc>
                <a:extLst>
                  <a:ext uri="{0D108BD9-81ED-4DB2-BD59-A6C34878D82A}">
                    <a16:rowId xmlns:a16="http://schemas.microsoft.com/office/drawing/2014/main" val="2470920447"/>
                  </a:ext>
                </a:extLst>
              </a:tr>
              <a:tr h="439013">
                <a:tc>
                  <a:txBody>
                    <a:bodyPr/>
                    <a:lstStyle/>
                    <a:p>
                      <a:r>
                        <a:rPr lang="en-US" sz="2000" dirty="0"/>
                        <a:t>High bandwidth outdoors</a:t>
                      </a:r>
                    </a:p>
                  </a:txBody>
                  <a:tcPr/>
                </a:tc>
                <a:tc>
                  <a:txBody>
                    <a:bodyPr/>
                    <a:lstStyle/>
                    <a:p>
                      <a:r>
                        <a:rPr lang="en-US" sz="2000" dirty="0"/>
                        <a:t>Stadium (spectators, cameras)</a:t>
                      </a:r>
                    </a:p>
                  </a:txBody>
                  <a:tcPr/>
                </a:tc>
                <a:tc>
                  <a:txBody>
                    <a:bodyPr/>
                    <a:lstStyle/>
                    <a:p>
                      <a:r>
                        <a:rPr lang="en-US" sz="2000" dirty="0"/>
                        <a:t>5G </a:t>
                      </a:r>
                      <a:r>
                        <a:rPr lang="en-US" sz="2000" dirty="0" err="1"/>
                        <a:t>mmWave</a:t>
                      </a:r>
                      <a:endParaRPr lang="en-US" sz="2000" dirty="0"/>
                    </a:p>
                  </a:txBody>
                  <a:tcPr/>
                </a:tc>
                <a:extLst>
                  <a:ext uri="{0D108BD9-81ED-4DB2-BD59-A6C34878D82A}">
                    <a16:rowId xmlns:a16="http://schemas.microsoft.com/office/drawing/2014/main" val="3668589046"/>
                  </a:ext>
                </a:extLst>
              </a:tr>
              <a:tr h="439013">
                <a:tc>
                  <a:txBody>
                    <a:bodyPr/>
                    <a:lstStyle/>
                    <a:p>
                      <a:r>
                        <a:rPr lang="en-US" sz="2000" dirty="0"/>
                        <a:t>High bandwidth indoors</a:t>
                      </a:r>
                    </a:p>
                  </a:txBody>
                  <a:tcPr/>
                </a:tc>
                <a:tc>
                  <a:txBody>
                    <a:bodyPr/>
                    <a:lstStyle/>
                    <a:p>
                      <a:r>
                        <a:rPr lang="en-US" sz="2000" dirty="0"/>
                        <a:t>University lecture hall</a:t>
                      </a:r>
                    </a:p>
                  </a:txBody>
                  <a:tcPr/>
                </a:tc>
                <a:tc>
                  <a:txBody>
                    <a:bodyPr/>
                    <a:lstStyle/>
                    <a:p>
                      <a:r>
                        <a:rPr lang="en-US" sz="2000" dirty="0"/>
                        <a:t>Wi-Fi</a:t>
                      </a:r>
                    </a:p>
                  </a:txBody>
                  <a:tcPr/>
                </a:tc>
                <a:extLst>
                  <a:ext uri="{0D108BD9-81ED-4DB2-BD59-A6C34878D82A}">
                    <a16:rowId xmlns:a16="http://schemas.microsoft.com/office/drawing/2014/main" val="2454559840"/>
                  </a:ext>
                </a:extLst>
              </a:tr>
              <a:tr h="757748">
                <a:tc>
                  <a:txBody>
                    <a:bodyPr/>
                    <a:lstStyle/>
                    <a:p>
                      <a:r>
                        <a:rPr lang="en-US" sz="2000" dirty="0"/>
                        <a:t>Outdoor, but regional</a:t>
                      </a:r>
                    </a:p>
                  </a:txBody>
                  <a:tcPr/>
                </a:tc>
                <a:tc>
                  <a:txBody>
                    <a:bodyPr/>
                    <a:lstStyle/>
                    <a:p>
                      <a:r>
                        <a:rPr lang="en-US" sz="2000" dirty="0"/>
                        <a:t>Public transit, metering, traffic signage</a:t>
                      </a:r>
                    </a:p>
                  </a:txBody>
                  <a:tcPr/>
                </a:tc>
                <a:tc>
                  <a:txBody>
                    <a:bodyPr/>
                    <a:lstStyle/>
                    <a:p>
                      <a:r>
                        <a:rPr lang="en-US" sz="2000" dirty="0"/>
                        <a:t>NB-IoT, </a:t>
                      </a:r>
                      <a:r>
                        <a:rPr lang="en-US" sz="2000" dirty="0" err="1"/>
                        <a:t>LoRAWAN</a:t>
                      </a:r>
                      <a:endParaRPr lang="en-US" sz="2000" dirty="0"/>
                    </a:p>
                  </a:txBody>
                  <a:tcPr/>
                </a:tc>
                <a:extLst>
                  <a:ext uri="{0D108BD9-81ED-4DB2-BD59-A6C34878D82A}">
                    <a16:rowId xmlns:a16="http://schemas.microsoft.com/office/drawing/2014/main" val="2857711477"/>
                  </a:ext>
                </a:extLst>
              </a:tr>
              <a:tr h="757748">
                <a:tc>
                  <a:txBody>
                    <a:bodyPr/>
                    <a:lstStyle/>
                    <a:p>
                      <a:r>
                        <a:rPr lang="en-US" sz="2000" dirty="0"/>
                        <a:t>Outdoor, on major roads</a:t>
                      </a:r>
                    </a:p>
                  </a:txBody>
                  <a:tcPr/>
                </a:tc>
                <a:tc>
                  <a:txBody>
                    <a:bodyPr/>
                    <a:lstStyle/>
                    <a:p>
                      <a:r>
                        <a:rPr lang="en-US" sz="2000" dirty="0"/>
                        <a:t>Connected vehicles</a:t>
                      </a:r>
                    </a:p>
                  </a:txBody>
                  <a:tcPr/>
                </a:tc>
                <a:tc>
                  <a:txBody>
                    <a:bodyPr/>
                    <a:lstStyle/>
                    <a:p>
                      <a:r>
                        <a:rPr lang="en-US" sz="2000" dirty="0"/>
                        <a:t>DSRC + LTE?</a:t>
                      </a:r>
                    </a:p>
                  </a:txBody>
                  <a:tcPr/>
                </a:tc>
                <a:extLst>
                  <a:ext uri="{0D108BD9-81ED-4DB2-BD59-A6C34878D82A}">
                    <a16:rowId xmlns:a16="http://schemas.microsoft.com/office/drawing/2014/main" val="3157466550"/>
                  </a:ext>
                </a:extLst>
              </a:tr>
              <a:tr h="757748">
                <a:tc>
                  <a:txBody>
                    <a:bodyPr/>
                    <a:lstStyle/>
                    <a:p>
                      <a:r>
                        <a:rPr lang="en-US" sz="2000" dirty="0"/>
                        <a:t>Outdoor (including marine), 100% coverage, small antenna</a:t>
                      </a:r>
                    </a:p>
                  </a:txBody>
                  <a:tcPr/>
                </a:tc>
                <a:tc>
                  <a:txBody>
                    <a:bodyPr/>
                    <a:lstStyle/>
                    <a:p>
                      <a:r>
                        <a:rPr lang="en-US" sz="2000" dirty="0"/>
                        <a:t>Agriculture sensors</a:t>
                      </a:r>
                    </a:p>
                  </a:txBody>
                  <a:tcPr/>
                </a:tc>
                <a:tc>
                  <a:txBody>
                    <a:bodyPr/>
                    <a:lstStyle/>
                    <a:p>
                      <a:r>
                        <a:rPr lang="en-US" sz="2000" dirty="0"/>
                        <a:t>Iridium NEXT?</a:t>
                      </a:r>
                    </a:p>
                  </a:txBody>
                  <a:tcPr/>
                </a:tc>
                <a:extLst>
                  <a:ext uri="{0D108BD9-81ED-4DB2-BD59-A6C34878D82A}">
                    <a16:rowId xmlns:a16="http://schemas.microsoft.com/office/drawing/2014/main" val="3958305610"/>
                  </a:ext>
                </a:extLst>
              </a:tr>
              <a:tr h="1082497">
                <a:tc>
                  <a:txBody>
                    <a:bodyPr/>
                    <a:lstStyle/>
                    <a:p>
                      <a:r>
                        <a:rPr lang="en-US" sz="2000" dirty="0"/>
                        <a:t>Outdoor (including marine), 100% coverage, antenna size not limited</a:t>
                      </a:r>
                    </a:p>
                  </a:txBody>
                  <a:tcPr/>
                </a:tc>
                <a:tc>
                  <a:txBody>
                    <a:bodyPr/>
                    <a:lstStyle/>
                    <a:p>
                      <a:r>
                        <a:rPr lang="en-US" sz="2000" dirty="0"/>
                        <a:t>Agriculture machinery, construction, pipelines, shipping, logistics</a:t>
                      </a:r>
                    </a:p>
                  </a:txBody>
                  <a:tcPr/>
                </a:tc>
                <a:tc>
                  <a:txBody>
                    <a:bodyPr/>
                    <a:lstStyle/>
                    <a:p>
                      <a:r>
                        <a:rPr lang="en-US" sz="2000" dirty="0"/>
                        <a:t>LEO satellites?</a:t>
                      </a:r>
                    </a:p>
                  </a:txBody>
                  <a:tcPr/>
                </a:tc>
                <a:extLst>
                  <a:ext uri="{0D108BD9-81ED-4DB2-BD59-A6C34878D82A}">
                    <a16:rowId xmlns:a16="http://schemas.microsoft.com/office/drawing/2014/main" val="3561232385"/>
                  </a:ext>
                </a:extLst>
              </a:tr>
            </a:tbl>
          </a:graphicData>
        </a:graphic>
      </p:graphicFrame>
      <p:sp>
        <p:nvSpPr>
          <p:cNvPr id="5" name="Slide Number Placeholder 4">
            <a:extLst>
              <a:ext uri="{FF2B5EF4-FFF2-40B4-BE49-F238E27FC236}">
                <a16:creationId xmlns:a16="http://schemas.microsoft.com/office/drawing/2014/main" id="{6DFD2311-01E8-AA41-BD35-BE4AB15D9587}"/>
              </a:ext>
            </a:extLst>
          </p:cNvPr>
          <p:cNvSpPr>
            <a:spLocks noGrp="1"/>
          </p:cNvSpPr>
          <p:nvPr>
            <p:ph type="sldNum" sz="quarter" idx="12"/>
          </p:nvPr>
        </p:nvSpPr>
        <p:spPr/>
        <p:txBody>
          <a:bodyPr/>
          <a:lstStyle/>
          <a:p>
            <a:fld id="{6D00ABC0-0B20-594E-8324-2F30128B41A0}" type="slidenum">
              <a:rPr lang="en-US" smtClean="0"/>
              <a:t>27</a:t>
            </a:fld>
            <a:endParaRPr lang="en-US"/>
          </a:p>
        </p:txBody>
      </p:sp>
    </p:spTree>
    <p:extLst>
      <p:ext uri="{BB962C8B-B14F-4D97-AF65-F5344CB8AC3E}">
        <p14:creationId xmlns:p14="http://schemas.microsoft.com/office/powerpoint/2010/main" val="1777462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872701" y="999891"/>
            <a:ext cx="2476500" cy="2476500"/>
          </a:xfrm>
          <a:prstGeom prst="rect">
            <a:avLst/>
          </a:prstGeom>
        </p:spPr>
      </p:pic>
      <p:sp>
        <p:nvSpPr>
          <p:cNvPr id="2" name="Title 1"/>
          <p:cNvSpPr>
            <a:spLocks noGrp="1"/>
          </p:cNvSpPr>
          <p:nvPr>
            <p:ph type="title"/>
          </p:nvPr>
        </p:nvSpPr>
        <p:spPr/>
        <p:txBody>
          <a:bodyPr/>
          <a:lstStyle/>
          <a:p>
            <a:r>
              <a:rPr lang="en-US" dirty="0"/>
              <a:t>Niche networks</a:t>
            </a:r>
          </a:p>
        </p:txBody>
      </p:sp>
      <p:sp>
        <p:nvSpPr>
          <p:cNvPr id="4" name="Slide Number Placeholder 3"/>
          <p:cNvSpPr>
            <a:spLocks noGrp="1"/>
          </p:cNvSpPr>
          <p:nvPr>
            <p:ph type="sldNum" sz="quarter" idx="12"/>
          </p:nvPr>
        </p:nvSpPr>
        <p:spPr/>
        <p:txBody>
          <a:bodyPr/>
          <a:lstStyle/>
          <a:p>
            <a:fld id="{6E2D2B3B-882E-40F3-A32F-6DD516915044}" type="slidenum">
              <a:rPr lang="en-US" smtClean="0"/>
              <a:pPr/>
              <a:t>28</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01091" y="3168946"/>
            <a:ext cx="3043377" cy="1129431"/>
          </a:xfrm>
          <a:prstGeom prst="rect">
            <a:avLst/>
          </a:prstGeom>
        </p:spPr>
      </p:pic>
      <p:pic>
        <p:nvPicPr>
          <p:cNvPr id="6" name="Picture 5"/>
          <p:cNvPicPr>
            <a:picLocks noChangeAspect="1"/>
          </p:cNvPicPr>
          <p:nvPr/>
        </p:nvPicPr>
        <p:blipFill>
          <a:blip r:embed="rId4"/>
          <a:stretch>
            <a:fillRect/>
          </a:stretch>
        </p:blipFill>
        <p:spPr>
          <a:xfrm>
            <a:off x="3365548" y="4641171"/>
            <a:ext cx="3105751" cy="76187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10445" y="5646874"/>
            <a:ext cx="1860854" cy="1193738"/>
          </a:xfrm>
          <a:prstGeom prst="rect">
            <a:avLst/>
          </a:prstGeom>
        </p:spPr>
      </p:pic>
      <p:sp>
        <p:nvSpPr>
          <p:cNvPr id="11" name="Up Ribbon 10"/>
          <p:cNvSpPr/>
          <p:nvPr/>
        </p:nvSpPr>
        <p:spPr>
          <a:xfrm>
            <a:off x="6471298" y="1861724"/>
            <a:ext cx="3129902" cy="704061"/>
          </a:xfrm>
          <a:prstGeom prst="ribbon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short range</a:t>
            </a:r>
          </a:p>
        </p:txBody>
      </p:sp>
      <p:sp>
        <p:nvSpPr>
          <p:cNvPr id="12" name="Up Ribbon 11"/>
          <p:cNvSpPr/>
          <p:nvPr/>
        </p:nvSpPr>
        <p:spPr>
          <a:xfrm>
            <a:off x="6471298" y="3168946"/>
            <a:ext cx="3129902" cy="958747"/>
          </a:xfrm>
          <a:prstGeom prst="ribbon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low energy; mesh</a:t>
            </a:r>
          </a:p>
        </p:txBody>
      </p:sp>
      <p:sp>
        <p:nvSpPr>
          <p:cNvPr id="13" name="Up Ribbon 12"/>
          <p:cNvSpPr/>
          <p:nvPr/>
        </p:nvSpPr>
        <p:spPr>
          <a:xfrm>
            <a:off x="6623698" y="4456535"/>
            <a:ext cx="3129902" cy="958747"/>
          </a:xfrm>
          <a:prstGeom prst="ribbon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ubiquity; low cost</a:t>
            </a:r>
          </a:p>
        </p:txBody>
      </p:sp>
      <p:sp>
        <p:nvSpPr>
          <p:cNvPr id="14" name="Up Ribbon 13"/>
          <p:cNvSpPr/>
          <p:nvPr/>
        </p:nvSpPr>
        <p:spPr>
          <a:xfrm>
            <a:off x="6776098" y="5648961"/>
            <a:ext cx="3129902" cy="958747"/>
          </a:xfrm>
          <a:prstGeom prst="ribbon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speed; public APs</a:t>
            </a:r>
          </a:p>
        </p:txBody>
      </p:sp>
      <p:pic>
        <p:nvPicPr>
          <p:cNvPr id="10" name="Picture 9">
            <a:extLst>
              <a:ext uri="{FF2B5EF4-FFF2-40B4-BE49-F238E27FC236}">
                <a16:creationId xmlns:a16="http://schemas.microsoft.com/office/drawing/2014/main" id="{47787B5C-6EBE-384F-B553-7B178A2E30E2}"/>
              </a:ext>
            </a:extLst>
          </p:cNvPr>
          <p:cNvPicPr>
            <a:picLocks noChangeAspect="1"/>
          </p:cNvPicPr>
          <p:nvPr/>
        </p:nvPicPr>
        <p:blipFill>
          <a:blip r:embed="rId6"/>
          <a:stretch>
            <a:fillRect/>
          </a:stretch>
        </p:blipFill>
        <p:spPr>
          <a:xfrm>
            <a:off x="10628001" y="2701503"/>
            <a:ext cx="1451598" cy="1680798"/>
          </a:xfrm>
          <a:prstGeom prst="rect">
            <a:avLst/>
          </a:prstGeom>
        </p:spPr>
      </p:pic>
      <p:pic>
        <p:nvPicPr>
          <p:cNvPr id="15" name="Picture 14">
            <a:extLst>
              <a:ext uri="{FF2B5EF4-FFF2-40B4-BE49-F238E27FC236}">
                <a16:creationId xmlns:a16="http://schemas.microsoft.com/office/drawing/2014/main" id="{0096DA56-1417-9A4C-B805-A041DA8D2D9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628001" y="4382301"/>
            <a:ext cx="1191923" cy="1191923"/>
          </a:xfrm>
          <a:prstGeom prst="rect">
            <a:avLst/>
          </a:prstGeom>
        </p:spPr>
      </p:pic>
      <p:pic>
        <p:nvPicPr>
          <p:cNvPr id="16" name="Picture 15">
            <a:extLst>
              <a:ext uri="{FF2B5EF4-FFF2-40B4-BE49-F238E27FC236}">
                <a16:creationId xmlns:a16="http://schemas.microsoft.com/office/drawing/2014/main" id="{ED85E303-368E-AD47-8341-89CB1052E801}"/>
              </a:ext>
            </a:extLst>
          </p:cNvPr>
          <p:cNvPicPr>
            <a:picLocks noChangeAspect="1"/>
          </p:cNvPicPr>
          <p:nvPr/>
        </p:nvPicPr>
        <p:blipFill>
          <a:blip r:embed="rId8"/>
          <a:stretch>
            <a:fillRect/>
          </a:stretch>
        </p:blipFill>
        <p:spPr>
          <a:xfrm>
            <a:off x="10642123" y="1521003"/>
            <a:ext cx="1504950" cy="1121497"/>
          </a:xfrm>
          <a:prstGeom prst="rect">
            <a:avLst/>
          </a:prstGeom>
        </p:spPr>
      </p:pic>
    </p:spTree>
    <p:extLst>
      <p:ext uri="{BB962C8B-B14F-4D97-AF65-F5344CB8AC3E}">
        <p14:creationId xmlns:p14="http://schemas.microsoft.com/office/powerpoint/2010/main" val="251057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1C9512-82C9-154B-BF80-0E743E15709E}"/>
              </a:ext>
            </a:extLst>
          </p:cNvPr>
          <p:cNvPicPr>
            <a:picLocks noChangeAspect="1"/>
          </p:cNvPicPr>
          <p:nvPr/>
        </p:nvPicPr>
        <p:blipFill>
          <a:blip r:embed="rId2"/>
          <a:stretch>
            <a:fillRect/>
          </a:stretch>
        </p:blipFill>
        <p:spPr>
          <a:xfrm>
            <a:off x="513599" y="1727201"/>
            <a:ext cx="11536045" cy="3759200"/>
          </a:xfrm>
          <a:prstGeom prst="rect">
            <a:avLst/>
          </a:prstGeom>
        </p:spPr>
      </p:pic>
      <p:sp>
        <p:nvSpPr>
          <p:cNvPr id="3" name="Slide Number Placeholder 2">
            <a:extLst>
              <a:ext uri="{FF2B5EF4-FFF2-40B4-BE49-F238E27FC236}">
                <a16:creationId xmlns:a16="http://schemas.microsoft.com/office/drawing/2014/main" id="{F8BBDD25-E290-9543-98C6-411A379D82B4}"/>
              </a:ext>
            </a:extLst>
          </p:cNvPr>
          <p:cNvSpPr>
            <a:spLocks noGrp="1"/>
          </p:cNvSpPr>
          <p:nvPr>
            <p:ph type="sldNum" sz="quarter" idx="12"/>
          </p:nvPr>
        </p:nvSpPr>
        <p:spPr/>
        <p:txBody>
          <a:bodyPr/>
          <a:lstStyle/>
          <a:p>
            <a:fld id="{6D00ABC0-0B20-594E-8324-2F30128B41A0}" type="slidenum">
              <a:rPr lang="en-US" smtClean="0"/>
              <a:t>29</a:t>
            </a:fld>
            <a:endParaRPr lang="en-US"/>
          </a:p>
        </p:txBody>
      </p:sp>
    </p:spTree>
    <p:extLst>
      <p:ext uri="{BB962C8B-B14F-4D97-AF65-F5344CB8AC3E}">
        <p14:creationId xmlns:p14="http://schemas.microsoft.com/office/powerpoint/2010/main" val="1062503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D98D8A-82BE-6B4F-8A36-3DF7D901F0DD}"/>
              </a:ext>
            </a:extLst>
          </p:cNvPr>
          <p:cNvPicPr>
            <a:picLocks noChangeAspect="1"/>
          </p:cNvPicPr>
          <p:nvPr/>
        </p:nvPicPr>
        <p:blipFill>
          <a:blip r:embed="rId2"/>
          <a:stretch>
            <a:fillRect/>
          </a:stretch>
        </p:blipFill>
        <p:spPr>
          <a:xfrm>
            <a:off x="2041385" y="0"/>
            <a:ext cx="8109229" cy="6858000"/>
          </a:xfrm>
          <a:prstGeom prst="rect">
            <a:avLst/>
          </a:prstGeom>
        </p:spPr>
      </p:pic>
      <p:sp>
        <p:nvSpPr>
          <p:cNvPr id="3" name="Down Arrow 2">
            <a:extLst>
              <a:ext uri="{FF2B5EF4-FFF2-40B4-BE49-F238E27FC236}">
                <a16:creationId xmlns:a16="http://schemas.microsoft.com/office/drawing/2014/main" id="{EF4B2E52-4C43-6A4A-93BA-82573B7B53EE}"/>
              </a:ext>
            </a:extLst>
          </p:cNvPr>
          <p:cNvSpPr/>
          <p:nvPr/>
        </p:nvSpPr>
        <p:spPr>
          <a:xfrm rot="3025757">
            <a:off x="5247685" y="614995"/>
            <a:ext cx="141610" cy="44910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a:extLst>
              <a:ext uri="{FF2B5EF4-FFF2-40B4-BE49-F238E27FC236}">
                <a16:creationId xmlns:a16="http://schemas.microsoft.com/office/drawing/2014/main" id="{DBEA8A00-665C-724F-8F0B-7A19AB0C0B02}"/>
              </a:ext>
            </a:extLst>
          </p:cNvPr>
          <p:cNvSpPr/>
          <p:nvPr/>
        </p:nvSpPr>
        <p:spPr>
          <a:xfrm rot="17005815">
            <a:off x="3229258" y="1006833"/>
            <a:ext cx="141610" cy="44910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a:extLst>
              <a:ext uri="{FF2B5EF4-FFF2-40B4-BE49-F238E27FC236}">
                <a16:creationId xmlns:a16="http://schemas.microsoft.com/office/drawing/2014/main" id="{C1E5DF77-1989-1148-B279-45FA5A021F52}"/>
              </a:ext>
            </a:extLst>
          </p:cNvPr>
          <p:cNvSpPr/>
          <p:nvPr/>
        </p:nvSpPr>
        <p:spPr>
          <a:xfrm rot="17005815">
            <a:off x="2994400" y="1300843"/>
            <a:ext cx="141610" cy="44910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a:extLst>
              <a:ext uri="{FF2B5EF4-FFF2-40B4-BE49-F238E27FC236}">
                <a16:creationId xmlns:a16="http://schemas.microsoft.com/office/drawing/2014/main" id="{AE71827E-2982-5D4C-882A-8265ACB76CE3}"/>
              </a:ext>
            </a:extLst>
          </p:cNvPr>
          <p:cNvSpPr/>
          <p:nvPr/>
        </p:nvSpPr>
        <p:spPr>
          <a:xfrm rot="17005815">
            <a:off x="3464115" y="2792473"/>
            <a:ext cx="141610" cy="44910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a:extLst>
              <a:ext uri="{FF2B5EF4-FFF2-40B4-BE49-F238E27FC236}">
                <a16:creationId xmlns:a16="http://schemas.microsoft.com/office/drawing/2014/main" id="{95B6714F-740A-3640-A87C-9879A2B2817E}"/>
              </a:ext>
            </a:extLst>
          </p:cNvPr>
          <p:cNvSpPr/>
          <p:nvPr/>
        </p:nvSpPr>
        <p:spPr>
          <a:xfrm rot="17005815">
            <a:off x="2560505" y="4296242"/>
            <a:ext cx="141610" cy="44910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C7647BCD-317F-CF44-A646-921556DF1E59}"/>
              </a:ext>
            </a:extLst>
          </p:cNvPr>
          <p:cNvSpPr>
            <a:spLocks noGrp="1"/>
          </p:cNvSpPr>
          <p:nvPr>
            <p:ph type="sldNum" sz="quarter" idx="12"/>
          </p:nvPr>
        </p:nvSpPr>
        <p:spPr/>
        <p:txBody>
          <a:bodyPr/>
          <a:lstStyle/>
          <a:p>
            <a:fld id="{6D00ABC0-0B20-594E-8324-2F30128B41A0}" type="slidenum">
              <a:rPr lang="en-US" smtClean="0"/>
              <a:t>3</a:t>
            </a:fld>
            <a:endParaRPr lang="en-US"/>
          </a:p>
        </p:txBody>
      </p:sp>
    </p:spTree>
    <p:extLst>
      <p:ext uri="{BB962C8B-B14F-4D97-AF65-F5344CB8AC3E}">
        <p14:creationId xmlns:p14="http://schemas.microsoft.com/office/powerpoint/2010/main" val="2185111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E88083-BDD9-0542-BBBC-CB3E6927B00F}"/>
              </a:ext>
            </a:extLst>
          </p:cNvPr>
          <p:cNvPicPr>
            <a:picLocks noChangeAspect="1"/>
          </p:cNvPicPr>
          <p:nvPr/>
        </p:nvPicPr>
        <p:blipFill>
          <a:blip r:embed="rId2"/>
          <a:stretch>
            <a:fillRect/>
          </a:stretch>
        </p:blipFill>
        <p:spPr>
          <a:xfrm>
            <a:off x="522514" y="580571"/>
            <a:ext cx="11421485" cy="5563148"/>
          </a:xfrm>
          <a:prstGeom prst="rect">
            <a:avLst/>
          </a:prstGeom>
        </p:spPr>
      </p:pic>
      <p:sp>
        <p:nvSpPr>
          <p:cNvPr id="3" name="Slide Number Placeholder 2">
            <a:extLst>
              <a:ext uri="{FF2B5EF4-FFF2-40B4-BE49-F238E27FC236}">
                <a16:creationId xmlns:a16="http://schemas.microsoft.com/office/drawing/2014/main" id="{E08010C7-23D8-9144-8DD0-E3389203D18D}"/>
              </a:ext>
            </a:extLst>
          </p:cNvPr>
          <p:cNvSpPr>
            <a:spLocks noGrp="1"/>
          </p:cNvSpPr>
          <p:nvPr>
            <p:ph type="sldNum" sz="quarter" idx="12"/>
          </p:nvPr>
        </p:nvSpPr>
        <p:spPr/>
        <p:txBody>
          <a:bodyPr/>
          <a:lstStyle/>
          <a:p>
            <a:fld id="{6D00ABC0-0B20-594E-8324-2F30128B41A0}" type="slidenum">
              <a:rPr lang="en-US" smtClean="0"/>
              <a:t>30</a:t>
            </a:fld>
            <a:endParaRPr lang="en-US"/>
          </a:p>
        </p:txBody>
      </p:sp>
    </p:spTree>
    <p:extLst>
      <p:ext uri="{BB962C8B-B14F-4D97-AF65-F5344CB8AC3E}">
        <p14:creationId xmlns:p14="http://schemas.microsoft.com/office/powerpoint/2010/main" val="905966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5G low latency</a:t>
            </a:r>
          </a:p>
        </p:txBody>
      </p:sp>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31</a:t>
            </a:fld>
            <a:endParaRPr lang="en-US"/>
          </a:p>
        </p:txBody>
      </p:sp>
      <p:pic>
        <p:nvPicPr>
          <p:cNvPr id="5" name="Picture 4"/>
          <p:cNvPicPr>
            <a:picLocks noChangeAspect="1"/>
          </p:cNvPicPr>
          <p:nvPr/>
        </p:nvPicPr>
        <p:blipFill>
          <a:blip r:embed="rId2"/>
          <a:stretch>
            <a:fillRect/>
          </a:stretch>
        </p:blipFill>
        <p:spPr>
          <a:xfrm>
            <a:off x="3124201" y="2071681"/>
            <a:ext cx="916757" cy="926306"/>
          </a:xfrm>
          <a:prstGeom prst="rect">
            <a:avLst/>
          </a:prstGeom>
        </p:spPr>
      </p:pic>
      <p:sp>
        <p:nvSpPr>
          <p:cNvPr id="7" name="TextBox 6"/>
          <p:cNvSpPr txBox="1"/>
          <p:nvPr/>
        </p:nvSpPr>
        <p:spPr>
          <a:xfrm>
            <a:off x="3238501" y="1900231"/>
            <a:ext cx="663964" cy="1200329"/>
          </a:xfrm>
          <a:prstGeom prst="rect">
            <a:avLst/>
          </a:prstGeom>
          <a:noFill/>
        </p:spPr>
        <p:txBody>
          <a:bodyPr wrap="none" rtlCol="0">
            <a:spAutoFit/>
          </a:bodyPr>
          <a:lstStyle/>
          <a:p>
            <a:r>
              <a:rPr lang="en-US" sz="7200" dirty="0">
                <a:solidFill>
                  <a:srgbClr val="FF0000"/>
                </a:solidFill>
              </a:rPr>
              <a:t>X</a:t>
            </a:r>
          </a:p>
        </p:txBody>
      </p:sp>
      <p:pic>
        <p:nvPicPr>
          <p:cNvPr id="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05665" y="1928985"/>
            <a:ext cx="1543050" cy="154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891416" y="2043286"/>
            <a:ext cx="663964" cy="1200329"/>
          </a:xfrm>
          <a:prstGeom prst="rect">
            <a:avLst/>
          </a:prstGeom>
          <a:noFill/>
        </p:spPr>
        <p:txBody>
          <a:bodyPr wrap="none" rtlCol="0">
            <a:spAutoFit/>
          </a:bodyPr>
          <a:lstStyle/>
          <a:p>
            <a:pPr lvl="0"/>
            <a:r>
              <a:rPr lang="en-US" sz="7200" dirty="0">
                <a:solidFill>
                  <a:srgbClr val="FF0000"/>
                </a:solidFill>
              </a:rPr>
              <a:t>X</a:t>
            </a: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10100" y="1957380"/>
            <a:ext cx="602754" cy="10287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38850" y="3829050"/>
            <a:ext cx="871538" cy="661928"/>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24750" y="3886202"/>
            <a:ext cx="1077686" cy="550069"/>
          </a:xfrm>
          <a:prstGeom prst="rect">
            <a:avLst/>
          </a:prstGeom>
        </p:spPr>
      </p:pic>
      <p:sp>
        <p:nvSpPr>
          <p:cNvPr id="14" name="Cloud 13"/>
          <p:cNvSpPr/>
          <p:nvPr/>
        </p:nvSpPr>
        <p:spPr>
          <a:xfrm>
            <a:off x="6781800" y="2743200"/>
            <a:ext cx="1028700" cy="628650"/>
          </a:xfrm>
          <a:prstGeom prst="cloud">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a:p>
        </p:txBody>
      </p:sp>
      <p:cxnSp>
        <p:nvCxnSpPr>
          <p:cNvPr id="16" name="Curved Connector 15"/>
          <p:cNvCxnSpPr>
            <a:stCxn id="11" idx="0"/>
          </p:cNvCxnSpPr>
          <p:nvPr/>
        </p:nvCxnSpPr>
        <p:spPr>
          <a:xfrm rot="5400000" flipH="1" flipV="1">
            <a:off x="7371160" y="2932512"/>
            <a:ext cx="9525" cy="1793081"/>
          </a:xfrm>
          <a:prstGeom prst="curvedConnector4">
            <a:avLst>
              <a:gd name="adj1" fmla="val 8828575"/>
              <a:gd name="adj2" fmla="val 10331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896101" y="3486150"/>
            <a:ext cx="599844" cy="300082"/>
          </a:xfrm>
          <a:prstGeom prst="rect">
            <a:avLst/>
          </a:prstGeom>
          <a:noFill/>
        </p:spPr>
        <p:txBody>
          <a:bodyPr wrap="none" rtlCol="0">
            <a:spAutoFit/>
          </a:bodyPr>
          <a:lstStyle/>
          <a:p>
            <a:r>
              <a:rPr lang="en-US" sz="1350"/>
              <a:t>V2I2V</a:t>
            </a:r>
          </a:p>
        </p:txBody>
      </p:sp>
      <p:sp>
        <p:nvSpPr>
          <p:cNvPr id="23" name="TextBox 22"/>
          <p:cNvSpPr txBox="1"/>
          <p:nvPr/>
        </p:nvSpPr>
        <p:spPr>
          <a:xfrm>
            <a:off x="4610101" y="1900231"/>
            <a:ext cx="663964" cy="1200329"/>
          </a:xfrm>
          <a:prstGeom prst="rect">
            <a:avLst/>
          </a:prstGeom>
          <a:noFill/>
        </p:spPr>
        <p:txBody>
          <a:bodyPr wrap="none" rtlCol="0">
            <a:spAutoFit/>
          </a:bodyPr>
          <a:lstStyle/>
          <a:p>
            <a:r>
              <a:rPr lang="en-US" sz="7200" dirty="0">
                <a:solidFill>
                  <a:srgbClr val="FF0000"/>
                </a:solidFill>
              </a:rPr>
              <a:t>X</a:t>
            </a:r>
          </a:p>
        </p:txBody>
      </p:sp>
      <p:pic>
        <p:nvPicPr>
          <p:cNvPr id="24" name="Picture 2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96102" y="4914902"/>
            <a:ext cx="984613" cy="984613"/>
          </a:xfrm>
          <a:prstGeom prst="rect">
            <a:avLst/>
          </a:prstGeom>
        </p:spPr>
      </p:pic>
      <p:sp>
        <p:nvSpPr>
          <p:cNvPr id="25" name="Plaque 24"/>
          <p:cNvSpPr/>
          <p:nvPr/>
        </p:nvSpPr>
        <p:spPr>
          <a:xfrm>
            <a:off x="8210550" y="2057400"/>
            <a:ext cx="1028700" cy="85725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one-to-many!</a:t>
            </a:r>
          </a:p>
        </p:txBody>
      </p:sp>
      <p:sp>
        <p:nvSpPr>
          <p:cNvPr id="26" name="TextBox 25"/>
          <p:cNvSpPr txBox="1"/>
          <p:nvPr/>
        </p:nvSpPr>
        <p:spPr>
          <a:xfrm>
            <a:off x="7639050" y="4800602"/>
            <a:ext cx="609462" cy="507831"/>
          </a:xfrm>
          <a:prstGeom prst="rect">
            <a:avLst/>
          </a:prstGeom>
          <a:noFill/>
        </p:spPr>
        <p:txBody>
          <a:bodyPr wrap="none" rtlCol="0">
            <a:spAutoFit/>
          </a:bodyPr>
          <a:lstStyle/>
          <a:p>
            <a:r>
              <a:rPr lang="en-US" sz="1350" dirty="0"/>
              <a:t>EEW</a:t>
            </a:r>
          </a:p>
          <a:p>
            <a:r>
              <a:rPr lang="en-US" sz="1350" dirty="0"/>
              <a:t>(&lt; 5 s)</a:t>
            </a:r>
          </a:p>
        </p:txBody>
      </p:sp>
      <p:cxnSp>
        <p:nvCxnSpPr>
          <p:cNvPr id="28" name="Straight Arrow Connector 27"/>
          <p:cNvCxnSpPr/>
          <p:nvPr/>
        </p:nvCxnSpPr>
        <p:spPr>
          <a:xfrm>
            <a:off x="6953250" y="4114800"/>
            <a:ext cx="51435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019183" y="5857981"/>
            <a:ext cx="5707781" cy="369332"/>
          </a:xfrm>
          <a:prstGeom prst="rect">
            <a:avLst/>
          </a:prstGeom>
          <a:noFill/>
        </p:spPr>
        <p:txBody>
          <a:bodyPr wrap="none" rtlCol="0">
            <a:spAutoFit/>
          </a:bodyPr>
          <a:lstStyle/>
          <a:p>
            <a:r>
              <a:rPr lang="en-US" dirty="0"/>
              <a:t>tight control loop </a:t>
            </a:r>
            <a:r>
              <a:rPr lang="en-US" dirty="0">
                <a:sym typeface="Wingdings"/>
              </a:rPr>
              <a:t> near-100% availability in time &amp; </a:t>
            </a:r>
            <a:r>
              <a:rPr lang="en-US" b="1" dirty="0">
                <a:sym typeface="Wingdings"/>
              </a:rPr>
              <a:t>space</a:t>
            </a:r>
            <a:endParaRPr lang="en-US" b="1" dirty="0"/>
          </a:p>
        </p:txBody>
      </p:sp>
      <p:pic>
        <p:nvPicPr>
          <p:cNvPr id="12" name="Picture 11"/>
          <p:cNvPicPr>
            <a:picLocks noChangeAspect="1"/>
          </p:cNvPicPr>
          <p:nvPr/>
        </p:nvPicPr>
        <p:blipFill>
          <a:blip r:embed="rId8"/>
          <a:stretch>
            <a:fillRect/>
          </a:stretch>
        </p:blipFill>
        <p:spPr>
          <a:xfrm>
            <a:off x="1951848" y="3706170"/>
            <a:ext cx="2750052" cy="1545529"/>
          </a:xfrm>
          <a:prstGeom prst="rect">
            <a:avLst/>
          </a:prstGeom>
        </p:spPr>
      </p:pic>
      <p:sp>
        <p:nvSpPr>
          <p:cNvPr id="15" name="Rectangle 14"/>
          <p:cNvSpPr/>
          <p:nvPr/>
        </p:nvSpPr>
        <p:spPr>
          <a:xfrm>
            <a:off x="2681380" y="3125945"/>
            <a:ext cx="1289135" cy="2646878"/>
          </a:xfrm>
          <a:prstGeom prst="rect">
            <a:avLst/>
          </a:prstGeom>
        </p:spPr>
        <p:txBody>
          <a:bodyPr wrap="none">
            <a:spAutoFit/>
          </a:bodyPr>
          <a:lstStyle/>
          <a:p>
            <a:r>
              <a:rPr lang="en-US" sz="16600">
                <a:solidFill>
                  <a:srgbClr val="FF0000"/>
                </a:solidFill>
              </a:rPr>
              <a:t>X</a:t>
            </a:r>
            <a:endParaRPr lang="en-US" sz="16600" dirty="0">
              <a:solidFill>
                <a:srgbClr val="FF0000"/>
              </a:solidFill>
            </a:endParaRPr>
          </a:p>
        </p:txBody>
      </p:sp>
      <p:sp>
        <p:nvSpPr>
          <p:cNvPr id="17" name="TextBox 16"/>
          <p:cNvSpPr txBox="1"/>
          <p:nvPr/>
        </p:nvSpPr>
        <p:spPr>
          <a:xfrm>
            <a:off x="4827900" y="4657724"/>
            <a:ext cx="576787" cy="369332"/>
          </a:xfrm>
          <a:prstGeom prst="rect">
            <a:avLst/>
          </a:prstGeom>
          <a:noFill/>
        </p:spPr>
        <p:txBody>
          <a:bodyPr wrap="square" rtlCol="0">
            <a:spAutoFit/>
          </a:bodyPr>
          <a:lstStyle/>
          <a:p>
            <a:r>
              <a:rPr lang="en-US"/>
              <a:t>LAN</a:t>
            </a:r>
          </a:p>
        </p:txBody>
      </p:sp>
      <p:sp>
        <p:nvSpPr>
          <p:cNvPr id="18" name="TextBox 17"/>
          <p:cNvSpPr txBox="1"/>
          <p:nvPr/>
        </p:nvSpPr>
        <p:spPr>
          <a:xfrm>
            <a:off x="8421465" y="5007150"/>
            <a:ext cx="1139992" cy="646331"/>
          </a:xfrm>
          <a:prstGeom prst="rect">
            <a:avLst/>
          </a:prstGeom>
          <a:noFill/>
        </p:spPr>
        <p:txBody>
          <a:bodyPr wrap="none" rtlCol="0">
            <a:spAutoFit/>
          </a:bodyPr>
          <a:lstStyle/>
          <a:p>
            <a:r>
              <a:rPr lang="en-US" dirty="0"/>
              <a:t>protective</a:t>
            </a:r>
          </a:p>
          <a:p>
            <a:r>
              <a:rPr lang="en-US" dirty="0"/>
              <a:t>relay</a:t>
            </a:r>
          </a:p>
        </p:txBody>
      </p:sp>
    </p:spTree>
    <p:extLst>
      <p:ext uri="{BB962C8B-B14F-4D97-AF65-F5344CB8AC3E}">
        <p14:creationId xmlns:p14="http://schemas.microsoft.com/office/powerpoint/2010/main" val="1053076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F9FE5-74E3-2D45-8D2D-83DDBF0EFBC4}"/>
              </a:ext>
            </a:extLst>
          </p:cNvPr>
          <p:cNvSpPr>
            <a:spLocks noGrp="1"/>
          </p:cNvSpPr>
          <p:nvPr>
            <p:ph type="title"/>
          </p:nvPr>
        </p:nvSpPr>
        <p:spPr/>
        <p:txBody>
          <a:bodyPr/>
          <a:lstStyle/>
          <a:p>
            <a:r>
              <a:rPr lang="en-US" dirty="0"/>
              <a:t>Challenge for non-carrier IoT networks</a:t>
            </a:r>
          </a:p>
        </p:txBody>
      </p:sp>
      <p:sp>
        <p:nvSpPr>
          <p:cNvPr id="3" name="Content Placeholder 2">
            <a:extLst>
              <a:ext uri="{FF2B5EF4-FFF2-40B4-BE49-F238E27FC236}">
                <a16:creationId xmlns:a16="http://schemas.microsoft.com/office/drawing/2014/main" id="{2B9A691C-ABC6-2042-AD50-96B9481CF4BB}"/>
              </a:ext>
            </a:extLst>
          </p:cNvPr>
          <p:cNvSpPr>
            <a:spLocks noGrp="1"/>
          </p:cNvSpPr>
          <p:nvPr>
            <p:ph idx="1"/>
          </p:nvPr>
        </p:nvSpPr>
        <p:spPr/>
        <p:txBody>
          <a:bodyPr/>
          <a:lstStyle/>
          <a:p>
            <a:r>
              <a:rPr lang="en-US" dirty="0"/>
              <a:t>Need international and near-universal (road) coverage</a:t>
            </a:r>
          </a:p>
          <a:p>
            <a:pPr lvl="1"/>
            <a:r>
              <a:rPr lang="en-US" dirty="0" err="1"/>
              <a:t>Sigfox</a:t>
            </a:r>
            <a:r>
              <a:rPr lang="en-US" dirty="0"/>
              <a:t>: 7 million connections in 20 countries (2017)</a:t>
            </a:r>
          </a:p>
          <a:p>
            <a:pPr lvl="2"/>
            <a:r>
              <a:rPr lang="en-US" dirty="0"/>
              <a:t>goal: $1/year connectivity</a:t>
            </a:r>
          </a:p>
          <a:p>
            <a:pPr lvl="1"/>
            <a:r>
              <a:rPr lang="en-US" dirty="0"/>
              <a:t>compete with cellular aggregators</a:t>
            </a:r>
          </a:p>
          <a:p>
            <a:pPr lvl="1"/>
            <a:r>
              <a:rPr lang="en-US" dirty="0"/>
              <a:t>need to be everywhere before customers interested anywhere</a:t>
            </a:r>
          </a:p>
          <a:p>
            <a:r>
              <a:rPr lang="en-US" dirty="0"/>
              <a:t>Challenging pricing model</a:t>
            </a:r>
          </a:p>
          <a:p>
            <a:pPr lvl="1"/>
            <a:r>
              <a:rPr lang="en-US" dirty="0"/>
              <a:t>per month?</a:t>
            </a:r>
          </a:p>
          <a:p>
            <a:pPr lvl="1"/>
            <a:r>
              <a:rPr lang="en-US" dirty="0"/>
              <a:t>per message (e.g., for lost items &amp; problem reporting)?</a:t>
            </a:r>
          </a:p>
        </p:txBody>
      </p:sp>
      <p:sp>
        <p:nvSpPr>
          <p:cNvPr id="5" name="Slide Number Placeholder 4">
            <a:extLst>
              <a:ext uri="{FF2B5EF4-FFF2-40B4-BE49-F238E27FC236}">
                <a16:creationId xmlns:a16="http://schemas.microsoft.com/office/drawing/2014/main" id="{95BC907A-A556-B34F-95B6-70EB25480398}"/>
              </a:ext>
            </a:extLst>
          </p:cNvPr>
          <p:cNvSpPr>
            <a:spLocks noGrp="1"/>
          </p:cNvSpPr>
          <p:nvPr>
            <p:ph type="sldNum" sz="quarter" idx="12"/>
          </p:nvPr>
        </p:nvSpPr>
        <p:spPr/>
        <p:txBody>
          <a:bodyPr/>
          <a:lstStyle/>
          <a:p>
            <a:fld id="{6D00ABC0-0B20-594E-8324-2F30128B41A0}" type="slidenum">
              <a:rPr lang="en-US" smtClean="0"/>
              <a:t>32</a:t>
            </a:fld>
            <a:endParaRPr lang="en-US"/>
          </a:p>
        </p:txBody>
      </p:sp>
    </p:spTree>
    <p:extLst>
      <p:ext uri="{BB962C8B-B14F-4D97-AF65-F5344CB8AC3E}">
        <p14:creationId xmlns:p14="http://schemas.microsoft.com/office/powerpoint/2010/main" val="643271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5060-C2B6-EC4E-AF10-C017D74D25B7}"/>
              </a:ext>
            </a:extLst>
          </p:cNvPr>
          <p:cNvSpPr>
            <a:spLocks noGrp="1"/>
          </p:cNvSpPr>
          <p:nvPr>
            <p:ph type="title"/>
          </p:nvPr>
        </p:nvSpPr>
        <p:spPr/>
        <p:txBody>
          <a:bodyPr/>
          <a:lstStyle/>
          <a:p>
            <a:r>
              <a:rPr lang="en-US" dirty="0"/>
              <a:t>Example: gas meter using </a:t>
            </a:r>
            <a:r>
              <a:rPr lang="en-US" dirty="0" err="1"/>
              <a:t>LoRAWAN</a:t>
            </a:r>
            <a:endParaRPr lang="en-US" dirty="0"/>
          </a:p>
        </p:txBody>
      </p:sp>
      <p:pic>
        <p:nvPicPr>
          <p:cNvPr id="3" name="Picture 2">
            <a:extLst>
              <a:ext uri="{FF2B5EF4-FFF2-40B4-BE49-F238E27FC236}">
                <a16:creationId xmlns:a16="http://schemas.microsoft.com/office/drawing/2014/main" id="{816FDB6C-ACEA-0847-972F-B7820A4F04A3}"/>
              </a:ext>
            </a:extLst>
          </p:cNvPr>
          <p:cNvPicPr>
            <a:picLocks noChangeAspect="1"/>
          </p:cNvPicPr>
          <p:nvPr/>
        </p:nvPicPr>
        <p:blipFill>
          <a:blip r:embed="rId2"/>
          <a:stretch>
            <a:fillRect/>
          </a:stretch>
        </p:blipFill>
        <p:spPr>
          <a:xfrm>
            <a:off x="-203200" y="1627272"/>
            <a:ext cx="7518400" cy="3386667"/>
          </a:xfrm>
          <a:prstGeom prst="rect">
            <a:avLst/>
          </a:prstGeom>
        </p:spPr>
      </p:pic>
      <p:pic>
        <p:nvPicPr>
          <p:cNvPr id="4" name="Picture 3">
            <a:extLst>
              <a:ext uri="{FF2B5EF4-FFF2-40B4-BE49-F238E27FC236}">
                <a16:creationId xmlns:a16="http://schemas.microsoft.com/office/drawing/2014/main" id="{C70BA94B-6F6F-8443-8AB8-016C214F4471}"/>
              </a:ext>
            </a:extLst>
          </p:cNvPr>
          <p:cNvPicPr>
            <a:picLocks noChangeAspect="1"/>
          </p:cNvPicPr>
          <p:nvPr/>
        </p:nvPicPr>
        <p:blipFill>
          <a:blip r:embed="rId3"/>
          <a:stretch>
            <a:fillRect/>
          </a:stretch>
        </p:blipFill>
        <p:spPr>
          <a:xfrm>
            <a:off x="7454900" y="1472973"/>
            <a:ext cx="3759200" cy="2650236"/>
          </a:xfrm>
          <a:prstGeom prst="rect">
            <a:avLst/>
          </a:prstGeom>
        </p:spPr>
      </p:pic>
      <p:sp>
        <p:nvSpPr>
          <p:cNvPr id="5" name="TextBox 4">
            <a:extLst>
              <a:ext uri="{FF2B5EF4-FFF2-40B4-BE49-F238E27FC236}">
                <a16:creationId xmlns:a16="http://schemas.microsoft.com/office/drawing/2014/main" id="{984CB680-76AE-9342-941E-6607AEBCD2AE}"/>
              </a:ext>
            </a:extLst>
          </p:cNvPr>
          <p:cNvSpPr txBox="1"/>
          <p:nvPr/>
        </p:nvSpPr>
        <p:spPr>
          <a:xfrm>
            <a:off x="1320800" y="5588000"/>
            <a:ext cx="5922199" cy="646331"/>
          </a:xfrm>
          <a:prstGeom prst="rect">
            <a:avLst/>
          </a:prstGeom>
          <a:noFill/>
        </p:spPr>
        <p:txBody>
          <a:bodyPr wrap="none" rtlCol="0">
            <a:spAutoFit/>
          </a:bodyPr>
          <a:lstStyle/>
          <a:p>
            <a:r>
              <a:rPr lang="en-US" dirty="0">
                <a:sym typeface="Wingdings" pitchFamily="2" charset="2"/>
              </a:rPr>
              <a:t> works well for IoT applications that are inherently regional</a:t>
            </a:r>
          </a:p>
          <a:p>
            <a:r>
              <a:rPr lang="en-US" dirty="0">
                <a:sym typeface="Wingdings" pitchFamily="2" charset="2"/>
              </a:rPr>
              <a:t>(utilities, public transit signage)</a:t>
            </a:r>
          </a:p>
        </p:txBody>
      </p:sp>
      <p:pic>
        <p:nvPicPr>
          <p:cNvPr id="6" name="Picture 5">
            <a:extLst>
              <a:ext uri="{FF2B5EF4-FFF2-40B4-BE49-F238E27FC236}">
                <a16:creationId xmlns:a16="http://schemas.microsoft.com/office/drawing/2014/main" id="{9B60F67B-A108-E545-87B3-4EB3379AED2E}"/>
              </a:ext>
            </a:extLst>
          </p:cNvPr>
          <p:cNvPicPr>
            <a:picLocks noChangeAspect="1"/>
          </p:cNvPicPr>
          <p:nvPr/>
        </p:nvPicPr>
        <p:blipFill>
          <a:blip r:embed="rId4"/>
          <a:stretch>
            <a:fillRect/>
          </a:stretch>
        </p:blipFill>
        <p:spPr>
          <a:xfrm>
            <a:off x="8328781" y="4493140"/>
            <a:ext cx="3282647" cy="2189719"/>
          </a:xfrm>
          <a:prstGeom prst="rect">
            <a:avLst/>
          </a:prstGeom>
        </p:spPr>
      </p:pic>
      <p:sp>
        <p:nvSpPr>
          <p:cNvPr id="7" name="Slide Number Placeholder 6">
            <a:extLst>
              <a:ext uri="{FF2B5EF4-FFF2-40B4-BE49-F238E27FC236}">
                <a16:creationId xmlns:a16="http://schemas.microsoft.com/office/drawing/2014/main" id="{E11039BF-1312-FC45-9713-4C1814F9A78B}"/>
              </a:ext>
            </a:extLst>
          </p:cNvPr>
          <p:cNvSpPr>
            <a:spLocks noGrp="1"/>
          </p:cNvSpPr>
          <p:nvPr>
            <p:ph type="sldNum" sz="quarter" idx="12"/>
          </p:nvPr>
        </p:nvSpPr>
        <p:spPr/>
        <p:txBody>
          <a:bodyPr/>
          <a:lstStyle/>
          <a:p>
            <a:fld id="{6D00ABC0-0B20-594E-8324-2F30128B41A0}" type="slidenum">
              <a:rPr lang="en-US" smtClean="0"/>
              <a:t>33</a:t>
            </a:fld>
            <a:endParaRPr lang="en-US"/>
          </a:p>
        </p:txBody>
      </p:sp>
    </p:spTree>
    <p:extLst>
      <p:ext uri="{BB962C8B-B14F-4D97-AF65-F5344CB8AC3E}">
        <p14:creationId xmlns:p14="http://schemas.microsoft.com/office/powerpoint/2010/main" val="1716662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0BBB5-B50A-8C49-853B-F1E9BEB4FC0B}"/>
              </a:ext>
            </a:extLst>
          </p:cNvPr>
          <p:cNvSpPr>
            <a:spLocks noGrp="1"/>
          </p:cNvSpPr>
          <p:nvPr>
            <p:ph type="title"/>
          </p:nvPr>
        </p:nvSpPr>
        <p:spPr/>
        <p:txBody>
          <a:bodyPr/>
          <a:lstStyle/>
          <a:p>
            <a:r>
              <a:rPr lang="en-US" dirty="0"/>
              <a:t>T-Mobile (US) example</a:t>
            </a:r>
          </a:p>
        </p:txBody>
      </p:sp>
      <p:pic>
        <p:nvPicPr>
          <p:cNvPr id="3" name="Picture 2">
            <a:extLst>
              <a:ext uri="{FF2B5EF4-FFF2-40B4-BE49-F238E27FC236}">
                <a16:creationId xmlns:a16="http://schemas.microsoft.com/office/drawing/2014/main" id="{50898F7A-87B5-6F47-ABCE-7797ED1E9718}"/>
              </a:ext>
            </a:extLst>
          </p:cNvPr>
          <p:cNvPicPr>
            <a:picLocks noChangeAspect="1"/>
          </p:cNvPicPr>
          <p:nvPr/>
        </p:nvPicPr>
        <p:blipFill>
          <a:blip r:embed="rId3"/>
          <a:stretch>
            <a:fillRect/>
          </a:stretch>
        </p:blipFill>
        <p:spPr>
          <a:xfrm>
            <a:off x="793750" y="1822450"/>
            <a:ext cx="10604500" cy="3213100"/>
          </a:xfrm>
          <a:prstGeom prst="rect">
            <a:avLst/>
          </a:prstGeom>
        </p:spPr>
      </p:pic>
      <p:sp>
        <p:nvSpPr>
          <p:cNvPr id="4" name="TextBox 3">
            <a:extLst>
              <a:ext uri="{FF2B5EF4-FFF2-40B4-BE49-F238E27FC236}">
                <a16:creationId xmlns:a16="http://schemas.microsoft.com/office/drawing/2014/main" id="{340A8A6E-562D-BC4B-8DEC-518825EC9295}"/>
              </a:ext>
            </a:extLst>
          </p:cNvPr>
          <p:cNvSpPr txBox="1"/>
          <p:nvPr/>
        </p:nvSpPr>
        <p:spPr>
          <a:xfrm>
            <a:off x="793750" y="5167312"/>
            <a:ext cx="3824765" cy="646331"/>
          </a:xfrm>
          <a:prstGeom prst="rect">
            <a:avLst/>
          </a:prstGeom>
          <a:noFill/>
        </p:spPr>
        <p:txBody>
          <a:bodyPr wrap="none" rtlCol="0">
            <a:spAutoFit/>
          </a:bodyPr>
          <a:lstStyle/>
          <a:p>
            <a:r>
              <a:rPr lang="en-US" dirty="0"/>
              <a:t>NB-IoT</a:t>
            </a:r>
          </a:p>
          <a:p>
            <a:r>
              <a:rPr lang="en-US" dirty="0"/>
              <a:t>u-</a:t>
            </a:r>
            <a:r>
              <a:rPr lang="en-US" dirty="0" err="1"/>
              <a:t>blox</a:t>
            </a:r>
            <a:r>
              <a:rPr lang="en-US" dirty="0"/>
              <a:t> SARA-N410-02B (20k+ at $5 ea.)</a:t>
            </a:r>
          </a:p>
        </p:txBody>
      </p:sp>
      <p:sp>
        <p:nvSpPr>
          <p:cNvPr id="5" name="Slide Number Placeholder 4">
            <a:extLst>
              <a:ext uri="{FF2B5EF4-FFF2-40B4-BE49-F238E27FC236}">
                <a16:creationId xmlns:a16="http://schemas.microsoft.com/office/drawing/2014/main" id="{B016B6D2-2711-104D-8957-B97BB966488A}"/>
              </a:ext>
            </a:extLst>
          </p:cNvPr>
          <p:cNvSpPr>
            <a:spLocks noGrp="1"/>
          </p:cNvSpPr>
          <p:nvPr>
            <p:ph type="sldNum" sz="quarter" idx="12"/>
          </p:nvPr>
        </p:nvSpPr>
        <p:spPr/>
        <p:txBody>
          <a:bodyPr/>
          <a:lstStyle/>
          <a:p>
            <a:fld id="{6D00ABC0-0B20-594E-8324-2F30128B41A0}" type="slidenum">
              <a:rPr lang="en-US" smtClean="0"/>
              <a:t>34</a:t>
            </a:fld>
            <a:endParaRPr lang="en-US"/>
          </a:p>
        </p:txBody>
      </p:sp>
    </p:spTree>
    <p:extLst>
      <p:ext uri="{BB962C8B-B14F-4D97-AF65-F5344CB8AC3E}">
        <p14:creationId xmlns:p14="http://schemas.microsoft.com/office/powerpoint/2010/main" val="757139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5C597-158C-424D-A7AF-4F969B88991B}"/>
              </a:ext>
            </a:extLst>
          </p:cNvPr>
          <p:cNvSpPr>
            <a:spLocks noGrp="1"/>
          </p:cNvSpPr>
          <p:nvPr>
            <p:ph type="title"/>
          </p:nvPr>
        </p:nvSpPr>
        <p:spPr/>
        <p:txBody>
          <a:bodyPr/>
          <a:lstStyle/>
          <a:p>
            <a:r>
              <a:rPr lang="en-US" dirty="0"/>
              <a:t>Short &amp; long-range IoT networks</a:t>
            </a:r>
          </a:p>
        </p:txBody>
      </p:sp>
      <p:pic>
        <p:nvPicPr>
          <p:cNvPr id="3" name="Picture 2">
            <a:extLst>
              <a:ext uri="{FF2B5EF4-FFF2-40B4-BE49-F238E27FC236}">
                <a16:creationId xmlns:a16="http://schemas.microsoft.com/office/drawing/2014/main" id="{35B765B9-B3C9-D547-86C6-EBDDE20075EB}"/>
              </a:ext>
            </a:extLst>
          </p:cNvPr>
          <p:cNvPicPr>
            <a:picLocks noChangeAspect="1"/>
          </p:cNvPicPr>
          <p:nvPr/>
        </p:nvPicPr>
        <p:blipFill>
          <a:blip r:embed="rId3"/>
          <a:stretch>
            <a:fillRect/>
          </a:stretch>
        </p:blipFill>
        <p:spPr>
          <a:xfrm>
            <a:off x="470765" y="2061935"/>
            <a:ext cx="10883035" cy="4411436"/>
          </a:xfrm>
          <a:prstGeom prst="rect">
            <a:avLst/>
          </a:prstGeom>
        </p:spPr>
      </p:pic>
      <p:sp>
        <p:nvSpPr>
          <p:cNvPr id="4" name="Slide Number Placeholder 3">
            <a:extLst>
              <a:ext uri="{FF2B5EF4-FFF2-40B4-BE49-F238E27FC236}">
                <a16:creationId xmlns:a16="http://schemas.microsoft.com/office/drawing/2014/main" id="{C7853752-3865-2C43-A07C-D4A4891588F4}"/>
              </a:ext>
            </a:extLst>
          </p:cNvPr>
          <p:cNvSpPr>
            <a:spLocks noGrp="1"/>
          </p:cNvSpPr>
          <p:nvPr>
            <p:ph type="sldNum" sz="quarter" idx="12"/>
          </p:nvPr>
        </p:nvSpPr>
        <p:spPr/>
        <p:txBody>
          <a:bodyPr/>
          <a:lstStyle/>
          <a:p>
            <a:fld id="{6D00ABC0-0B20-594E-8324-2F30128B41A0}" type="slidenum">
              <a:rPr lang="en-US" smtClean="0"/>
              <a:t>35</a:t>
            </a:fld>
            <a:endParaRPr lang="en-US"/>
          </a:p>
        </p:txBody>
      </p:sp>
    </p:spTree>
    <p:extLst>
      <p:ext uri="{BB962C8B-B14F-4D97-AF65-F5344CB8AC3E}">
        <p14:creationId xmlns:p14="http://schemas.microsoft.com/office/powerpoint/2010/main" val="675924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6AB5FA-7B54-284D-B862-D9FCCD6CA1CF}"/>
              </a:ext>
            </a:extLst>
          </p:cNvPr>
          <p:cNvPicPr>
            <a:picLocks noChangeAspect="1"/>
          </p:cNvPicPr>
          <p:nvPr/>
        </p:nvPicPr>
        <p:blipFill>
          <a:blip r:embed="rId2"/>
          <a:stretch>
            <a:fillRect/>
          </a:stretch>
        </p:blipFill>
        <p:spPr>
          <a:xfrm>
            <a:off x="1124739" y="348343"/>
            <a:ext cx="10124617" cy="6052457"/>
          </a:xfrm>
          <a:prstGeom prst="rect">
            <a:avLst/>
          </a:prstGeom>
        </p:spPr>
      </p:pic>
      <p:sp>
        <p:nvSpPr>
          <p:cNvPr id="3" name="Slide Number Placeholder 2">
            <a:extLst>
              <a:ext uri="{FF2B5EF4-FFF2-40B4-BE49-F238E27FC236}">
                <a16:creationId xmlns:a16="http://schemas.microsoft.com/office/drawing/2014/main" id="{FF39662C-2F66-174C-AD87-4A7F4C637430}"/>
              </a:ext>
            </a:extLst>
          </p:cNvPr>
          <p:cNvSpPr>
            <a:spLocks noGrp="1"/>
          </p:cNvSpPr>
          <p:nvPr>
            <p:ph type="sldNum" sz="quarter" idx="12"/>
          </p:nvPr>
        </p:nvSpPr>
        <p:spPr/>
        <p:txBody>
          <a:bodyPr/>
          <a:lstStyle/>
          <a:p>
            <a:fld id="{6D00ABC0-0B20-594E-8324-2F30128B41A0}" type="slidenum">
              <a:rPr lang="en-US" smtClean="0"/>
              <a:t>36</a:t>
            </a:fld>
            <a:endParaRPr lang="en-US"/>
          </a:p>
        </p:txBody>
      </p:sp>
    </p:spTree>
    <p:extLst>
      <p:ext uri="{BB962C8B-B14F-4D97-AF65-F5344CB8AC3E}">
        <p14:creationId xmlns:p14="http://schemas.microsoft.com/office/powerpoint/2010/main" val="1867431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DE196-FB16-5342-8E9E-7E27853063F6}"/>
              </a:ext>
            </a:extLst>
          </p:cNvPr>
          <p:cNvSpPr>
            <a:spLocks noGrp="1"/>
          </p:cNvSpPr>
          <p:nvPr>
            <p:ph type="title"/>
          </p:nvPr>
        </p:nvSpPr>
        <p:spPr/>
        <p:txBody>
          <a:bodyPr/>
          <a:lstStyle/>
          <a:p>
            <a:r>
              <a:rPr lang="en-US" dirty="0"/>
              <a:t>Verizon telematics + IoT revenue</a:t>
            </a:r>
          </a:p>
        </p:txBody>
      </p:sp>
      <p:pic>
        <p:nvPicPr>
          <p:cNvPr id="3" name="Picture 2">
            <a:extLst>
              <a:ext uri="{FF2B5EF4-FFF2-40B4-BE49-F238E27FC236}">
                <a16:creationId xmlns:a16="http://schemas.microsoft.com/office/drawing/2014/main" id="{B6309D7D-4B78-EF4F-BDD2-00C324FC0D3E}"/>
              </a:ext>
            </a:extLst>
          </p:cNvPr>
          <p:cNvPicPr>
            <a:picLocks noChangeAspect="1"/>
          </p:cNvPicPr>
          <p:nvPr/>
        </p:nvPicPr>
        <p:blipFill>
          <a:blip r:embed="rId2"/>
          <a:stretch>
            <a:fillRect/>
          </a:stretch>
        </p:blipFill>
        <p:spPr>
          <a:xfrm>
            <a:off x="1694905" y="1349829"/>
            <a:ext cx="9479280" cy="5181600"/>
          </a:xfrm>
          <a:prstGeom prst="rect">
            <a:avLst/>
          </a:prstGeom>
        </p:spPr>
      </p:pic>
      <p:sp>
        <p:nvSpPr>
          <p:cNvPr id="4" name="TextBox 3">
            <a:extLst>
              <a:ext uri="{FF2B5EF4-FFF2-40B4-BE49-F238E27FC236}">
                <a16:creationId xmlns:a16="http://schemas.microsoft.com/office/drawing/2014/main" id="{6167FC79-D04B-E148-9B46-6CF5D3605343}"/>
              </a:ext>
            </a:extLst>
          </p:cNvPr>
          <p:cNvSpPr txBox="1"/>
          <p:nvPr/>
        </p:nvSpPr>
        <p:spPr>
          <a:xfrm>
            <a:off x="6749143" y="2152172"/>
            <a:ext cx="4113242" cy="523220"/>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r>
              <a:rPr lang="en-US" sz="2800" dirty="0"/>
              <a:t>VZ: $31.8B revenue (Q118)</a:t>
            </a:r>
          </a:p>
        </p:txBody>
      </p:sp>
      <p:sp>
        <p:nvSpPr>
          <p:cNvPr id="5" name="Slide Number Placeholder 4">
            <a:extLst>
              <a:ext uri="{FF2B5EF4-FFF2-40B4-BE49-F238E27FC236}">
                <a16:creationId xmlns:a16="http://schemas.microsoft.com/office/drawing/2014/main" id="{3FA039B2-841B-D64C-970F-D0A5E7BFC8BC}"/>
              </a:ext>
            </a:extLst>
          </p:cNvPr>
          <p:cNvSpPr>
            <a:spLocks noGrp="1"/>
          </p:cNvSpPr>
          <p:nvPr>
            <p:ph type="sldNum" sz="quarter" idx="12"/>
          </p:nvPr>
        </p:nvSpPr>
        <p:spPr/>
        <p:txBody>
          <a:bodyPr/>
          <a:lstStyle/>
          <a:p>
            <a:fld id="{6D00ABC0-0B20-594E-8324-2F30128B41A0}" type="slidenum">
              <a:rPr lang="en-US" smtClean="0"/>
              <a:t>37</a:t>
            </a:fld>
            <a:endParaRPr lang="en-US"/>
          </a:p>
        </p:txBody>
      </p:sp>
    </p:spTree>
    <p:extLst>
      <p:ext uri="{BB962C8B-B14F-4D97-AF65-F5344CB8AC3E}">
        <p14:creationId xmlns:p14="http://schemas.microsoft.com/office/powerpoint/2010/main" val="2557214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303F2-6A35-0143-AF2B-39D035619AE8}"/>
              </a:ext>
            </a:extLst>
          </p:cNvPr>
          <p:cNvSpPr>
            <a:spLocks noGrp="1"/>
          </p:cNvSpPr>
          <p:nvPr>
            <p:ph type="title"/>
          </p:nvPr>
        </p:nvSpPr>
        <p:spPr/>
        <p:txBody>
          <a:bodyPr/>
          <a:lstStyle/>
          <a:p>
            <a:r>
              <a:rPr lang="en-US" dirty="0"/>
              <a:t>Alternative: satellite communication</a:t>
            </a:r>
          </a:p>
        </p:txBody>
      </p:sp>
      <p:pic>
        <p:nvPicPr>
          <p:cNvPr id="3" name="Picture 2">
            <a:extLst>
              <a:ext uri="{FF2B5EF4-FFF2-40B4-BE49-F238E27FC236}">
                <a16:creationId xmlns:a16="http://schemas.microsoft.com/office/drawing/2014/main" id="{7CFD1187-D489-D548-A6BC-EA5F04A70F08}"/>
              </a:ext>
            </a:extLst>
          </p:cNvPr>
          <p:cNvPicPr>
            <a:picLocks noChangeAspect="1"/>
          </p:cNvPicPr>
          <p:nvPr/>
        </p:nvPicPr>
        <p:blipFill>
          <a:blip r:embed="rId3"/>
          <a:stretch>
            <a:fillRect/>
          </a:stretch>
        </p:blipFill>
        <p:spPr>
          <a:xfrm>
            <a:off x="838200" y="1690688"/>
            <a:ext cx="1880761" cy="3033486"/>
          </a:xfrm>
          <a:prstGeom prst="rect">
            <a:avLst/>
          </a:prstGeom>
        </p:spPr>
      </p:pic>
      <p:sp>
        <p:nvSpPr>
          <p:cNvPr id="4" name="TextBox 3">
            <a:extLst>
              <a:ext uri="{FF2B5EF4-FFF2-40B4-BE49-F238E27FC236}">
                <a16:creationId xmlns:a16="http://schemas.microsoft.com/office/drawing/2014/main" id="{A56A4078-81A9-A849-82EA-E5B1DBB674D7}"/>
              </a:ext>
            </a:extLst>
          </p:cNvPr>
          <p:cNvSpPr txBox="1"/>
          <p:nvPr/>
        </p:nvSpPr>
        <p:spPr>
          <a:xfrm>
            <a:off x="2436390" y="2693085"/>
            <a:ext cx="990015" cy="646331"/>
          </a:xfrm>
          <a:prstGeom prst="rect">
            <a:avLst/>
          </a:prstGeom>
          <a:noFill/>
        </p:spPr>
        <p:txBody>
          <a:bodyPr wrap="none" rtlCol="0">
            <a:spAutoFit/>
          </a:bodyPr>
          <a:lstStyle/>
          <a:p>
            <a:r>
              <a:rPr lang="en-US" dirty="0"/>
              <a:t>Iridium</a:t>
            </a:r>
          </a:p>
          <a:p>
            <a:r>
              <a:rPr lang="en-US" dirty="0"/>
              <a:t>two-way</a:t>
            </a:r>
          </a:p>
        </p:txBody>
      </p:sp>
      <p:pic>
        <p:nvPicPr>
          <p:cNvPr id="5" name="Picture 4">
            <a:extLst>
              <a:ext uri="{FF2B5EF4-FFF2-40B4-BE49-F238E27FC236}">
                <a16:creationId xmlns:a16="http://schemas.microsoft.com/office/drawing/2014/main" id="{DBA165F1-A5FD-5E4C-830D-B24D5EB0BD1E}"/>
              </a:ext>
            </a:extLst>
          </p:cNvPr>
          <p:cNvPicPr>
            <a:picLocks noChangeAspect="1"/>
          </p:cNvPicPr>
          <p:nvPr/>
        </p:nvPicPr>
        <p:blipFill>
          <a:blip r:embed="rId4"/>
          <a:stretch>
            <a:fillRect/>
          </a:stretch>
        </p:blipFill>
        <p:spPr>
          <a:xfrm>
            <a:off x="4133850" y="1682750"/>
            <a:ext cx="3924300" cy="3492500"/>
          </a:xfrm>
          <a:prstGeom prst="rect">
            <a:avLst/>
          </a:prstGeom>
        </p:spPr>
      </p:pic>
      <p:sp>
        <p:nvSpPr>
          <p:cNvPr id="6" name="TextBox 5">
            <a:extLst>
              <a:ext uri="{FF2B5EF4-FFF2-40B4-BE49-F238E27FC236}">
                <a16:creationId xmlns:a16="http://schemas.microsoft.com/office/drawing/2014/main" id="{8D957A13-3634-144C-BEB2-9ADE23170C13}"/>
              </a:ext>
            </a:extLst>
          </p:cNvPr>
          <p:cNvSpPr txBox="1"/>
          <p:nvPr/>
        </p:nvSpPr>
        <p:spPr>
          <a:xfrm>
            <a:off x="7204905" y="2685147"/>
            <a:ext cx="2501069" cy="646331"/>
          </a:xfrm>
          <a:prstGeom prst="rect">
            <a:avLst/>
          </a:prstGeom>
          <a:noFill/>
        </p:spPr>
        <p:txBody>
          <a:bodyPr wrap="none" rtlCol="0">
            <a:spAutoFit/>
          </a:bodyPr>
          <a:lstStyle/>
          <a:p>
            <a:r>
              <a:rPr lang="en-US" dirty="0" err="1"/>
              <a:t>GlobalStar</a:t>
            </a:r>
            <a:endParaRPr lang="en-US" dirty="0"/>
          </a:p>
          <a:p>
            <a:r>
              <a:rPr lang="en-US" dirty="0"/>
              <a:t>GPS fix every 10 minutes</a:t>
            </a:r>
          </a:p>
        </p:txBody>
      </p:sp>
      <p:pic>
        <p:nvPicPr>
          <p:cNvPr id="7" name="Picture 6">
            <a:extLst>
              <a:ext uri="{FF2B5EF4-FFF2-40B4-BE49-F238E27FC236}">
                <a16:creationId xmlns:a16="http://schemas.microsoft.com/office/drawing/2014/main" id="{09BF6087-8F4B-F64D-9028-1A3739E98D87}"/>
              </a:ext>
            </a:extLst>
          </p:cNvPr>
          <p:cNvPicPr>
            <a:picLocks noChangeAspect="1"/>
          </p:cNvPicPr>
          <p:nvPr/>
        </p:nvPicPr>
        <p:blipFill>
          <a:blip r:embed="rId5"/>
          <a:stretch>
            <a:fillRect/>
          </a:stretch>
        </p:blipFill>
        <p:spPr>
          <a:xfrm>
            <a:off x="725714" y="4746221"/>
            <a:ext cx="2931886" cy="1960699"/>
          </a:xfrm>
          <a:prstGeom prst="rect">
            <a:avLst/>
          </a:prstGeom>
        </p:spPr>
      </p:pic>
      <p:sp>
        <p:nvSpPr>
          <p:cNvPr id="8" name="TextBox 7">
            <a:extLst>
              <a:ext uri="{FF2B5EF4-FFF2-40B4-BE49-F238E27FC236}">
                <a16:creationId xmlns:a16="http://schemas.microsoft.com/office/drawing/2014/main" id="{ACE18198-17C5-C946-AA6D-C2C4E6CC62D0}"/>
              </a:ext>
            </a:extLst>
          </p:cNvPr>
          <p:cNvSpPr txBox="1"/>
          <p:nvPr/>
        </p:nvSpPr>
        <p:spPr>
          <a:xfrm>
            <a:off x="1778580" y="5197929"/>
            <a:ext cx="543354" cy="369332"/>
          </a:xfrm>
          <a:prstGeom prst="rect">
            <a:avLst/>
          </a:prstGeom>
          <a:noFill/>
        </p:spPr>
        <p:txBody>
          <a:bodyPr wrap="none" rtlCol="0">
            <a:spAutoFit/>
          </a:bodyPr>
          <a:lstStyle/>
          <a:p>
            <a:r>
              <a:rPr lang="en-US" dirty="0"/>
              <a:t>LEO</a:t>
            </a:r>
          </a:p>
        </p:txBody>
      </p:sp>
      <p:pic>
        <p:nvPicPr>
          <p:cNvPr id="9" name="Picture 8">
            <a:extLst>
              <a:ext uri="{FF2B5EF4-FFF2-40B4-BE49-F238E27FC236}">
                <a16:creationId xmlns:a16="http://schemas.microsoft.com/office/drawing/2014/main" id="{09FEB70E-6AEF-9A42-9A75-5CEC08F16CE8}"/>
              </a:ext>
            </a:extLst>
          </p:cNvPr>
          <p:cNvPicPr>
            <a:picLocks noChangeAspect="1"/>
          </p:cNvPicPr>
          <p:nvPr/>
        </p:nvPicPr>
        <p:blipFill>
          <a:blip r:embed="rId6"/>
          <a:stretch>
            <a:fillRect/>
          </a:stretch>
        </p:blipFill>
        <p:spPr>
          <a:xfrm>
            <a:off x="4133850" y="5155070"/>
            <a:ext cx="3302000" cy="1143000"/>
          </a:xfrm>
          <a:prstGeom prst="rect">
            <a:avLst/>
          </a:prstGeom>
        </p:spPr>
      </p:pic>
      <p:pic>
        <p:nvPicPr>
          <p:cNvPr id="10" name="Picture 9">
            <a:extLst>
              <a:ext uri="{FF2B5EF4-FFF2-40B4-BE49-F238E27FC236}">
                <a16:creationId xmlns:a16="http://schemas.microsoft.com/office/drawing/2014/main" id="{5D13DABC-BCA0-0B46-9B19-0BCD0C9FCB75}"/>
              </a:ext>
            </a:extLst>
          </p:cNvPr>
          <p:cNvPicPr>
            <a:picLocks noChangeAspect="1"/>
          </p:cNvPicPr>
          <p:nvPr/>
        </p:nvPicPr>
        <p:blipFill>
          <a:blip r:embed="rId7"/>
          <a:stretch>
            <a:fillRect/>
          </a:stretch>
        </p:blipFill>
        <p:spPr>
          <a:xfrm>
            <a:off x="7676160" y="5103404"/>
            <a:ext cx="4199331" cy="1145272"/>
          </a:xfrm>
          <a:prstGeom prst="rect">
            <a:avLst/>
          </a:prstGeom>
        </p:spPr>
      </p:pic>
      <p:pic>
        <p:nvPicPr>
          <p:cNvPr id="11" name="Picture 10">
            <a:extLst>
              <a:ext uri="{FF2B5EF4-FFF2-40B4-BE49-F238E27FC236}">
                <a16:creationId xmlns:a16="http://schemas.microsoft.com/office/drawing/2014/main" id="{3051E838-62A2-AF4B-A65C-9B99CE8F910B}"/>
              </a:ext>
            </a:extLst>
          </p:cNvPr>
          <p:cNvPicPr>
            <a:picLocks noChangeAspect="1"/>
          </p:cNvPicPr>
          <p:nvPr/>
        </p:nvPicPr>
        <p:blipFill>
          <a:blip r:embed="rId8"/>
          <a:stretch>
            <a:fillRect/>
          </a:stretch>
        </p:blipFill>
        <p:spPr>
          <a:xfrm>
            <a:off x="8580748" y="1585715"/>
            <a:ext cx="3294743" cy="889581"/>
          </a:xfrm>
          <a:prstGeom prst="rect">
            <a:avLst/>
          </a:prstGeom>
        </p:spPr>
        <p:style>
          <a:lnRef idx="1">
            <a:schemeClr val="accent5"/>
          </a:lnRef>
          <a:fillRef idx="2">
            <a:schemeClr val="accent5"/>
          </a:fillRef>
          <a:effectRef idx="1">
            <a:schemeClr val="accent5"/>
          </a:effectRef>
          <a:fontRef idx="minor">
            <a:schemeClr val="dk1"/>
          </a:fontRef>
        </p:style>
      </p:pic>
      <p:sp>
        <p:nvSpPr>
          <p:cNvPr id="12" name="TextBox 11">
            <a:extLst>
              <a:ext uri="{FF2B5EF4-FFF2-40B4-BE49-F238E27FC236}">
                <a16:creationId xmlns:a16="http://schemas.microsoft.com/office/drawing/2014/main" id="{A73937F3-F036-FE49-B11D-5B7E4132DBBC}"/>
              </a:ext>
            </a:extLst>
          </p:cNvPr>
          <p:cNvSpPr txBox="1"/>
          <p:nvPr/>
        </p:nvSpPr>
        <p:spPr>
          <a:xfrm>
            <a:off x="11160125" y="1579143"/>
            <a:ext cx="678391" cy="369332"/>
          </a:xfrm>
          <a:prstGeom prst="rect">
            <a:avLst/>
          </a:prstGeom>
          <a:noFill/>
        </p:spPr>
        <p:txBody>
          <a:bodyPr wrap="none" rtlCol="0">
            <a:spAutoFit/>
          </a:bodyPr>
          <a:lstStyle/>
          <a:p>
            <a:r>
              <a:rPr lang="en-US" dirty="0"/>
              <a:t>NEXT</a:t>
            </a:r>
          </a:p>
        </p:txBody>
      </p:sp>
      <p:sp>
        <p:nvSpPr>
          <p:cNvPr id="13" name="Slide Number Placeholder 12">
            <a:extLst>
              <a:ext uri="{FF2B5EF4-FFF2-40B4-BE49-F238E27FC236}">
                <a16:creationId xmlns:a16="http://schemas.microsoft.com/office/drawing/2014/main" id="{CBCBF49A-524F-2047-B0FA-0016574C86F5}"/>
              </a:ext>
            </a:extLst>
          </p:cNvPr>
          <p:cNvSpPr>
            <a:spLocks noGrp="1"/>
          </p:cNvSpPr>
          <p:nvPr>
            <p:ph type="sldNum" sz="quarter" idx="12"/>
          </p:nvPr>
        </p:nvSpPr>
        <p:spPr/>
        <p:txBody>
          <a:bodyPr/>
          <a:lstStyle/>
          <a:p>
            <a:fld id="{6D00ABC0-0B20-594E-8324-2F30128B41A0}" type="slidenum">
              <a:rPr lang="en-US" smtClean="0"/>
              <a:t>38</a:t>
            </a:fld>
            <a:endParaRPr lang="en-US"/>
          </a:p>
        </p:txBody>
      </p:sp>
    </p:spTree>
    <p:extLst>
      <p:ext uri="{BB962C8B-B14F-4D97-AF65-F5344CB8AC3E}">
        <p14:creationId xmlns:p14="http://schemas.microsoft.com/office/powerpoint/2010/main" val="4127557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3"/>
          <p:cNvSpPr>
            <a:spLocks noGrp="1"/>
          </p:cNvSpPr>
          <p:nvPr>
            <p:ph type="title"/>
          </p:nvPr>
        </p:nvSpPr>
        <p:spPr/>
        <p:txBody>
          <a:bodyPr/>
          <a:lstStyle/>
          <a:p>
            <a:pPr>
              <a:defRPr/>
            </a:pPr>
            <a:r>
              <a:rPr lang="en-US">
                <a:latin typeface="Calibri" charset="0"/>
                <a:ea typeface="+mj-ea"/>
                <a:cs typeface="+mj-cs"/>
              </a:rPr>
              <a:t>Phone numbers for machines?</a:t>
            </a:r>
          </a:p>
        </p:txBody>
      </p:sp>
      <p:pic>
        <p:nvPicPr>
          <p:cNvPr id="37891" name="Picture 4" descr="tabletrevolutiongraph-300x24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58000" y="2265363"/>
            <a:ext cx="38100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2" name="TextBox 8"/>
          <p:cNvSpPr txBox="1">
            <a:spLocks noChangeArrowheads="1"/>
          </p:cNvSpPr>
          <p:nvPr/>
        </p:nvSpPr>
        <p:spPr bwMode="auto">
          <a:xfrm>
            <a:off x="2355850" y="1717675"/>
            <a:ext cx="146065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212 555 1212</a:t>
            </a:r>
          </a:p>
        </p:txBody>
      </p:sp>
      <p:cxnSp>
        <p:nvCxnSpPr>
          <p:cNvPr id="11" name="Straight Arrow Connector 10"/>
          <p:cNvCxnSpPr>
            <a:cxnSpLocks noChangeShapeType="1"/>
            <a:stCxn id="37892" idx="3"/>
          </p:cNvCxnSpPr>
          <p:nvPr/>
        </p:nvCxnSpPr>
        <p:spPr bwMode="auto">
          <a:xfrm flipV="1">
            <a:off x="3816506" y="1890713"/>
            <a:ext cx="717394" cy="11628"/>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pic>
        <p:nvPicPr>
          <p:cNvPr id="37894" name="Picture 11" descr="mens-fashion-195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33913" y="1231900"/>
            <a:ext cx="615950" cy="134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5" name="TextBox 12"/>
          <p:cNvSpPr txBox="1">
            <a:spLocks noChangeArrowheads="1"/>
          </p:cNvSpPr>
          <p:nvPr/>
        </p:nvSpPr>
        <p:spPr bwMode="auto">
          <a:xfrm>
            <a:off x="3741739" y="1443038"/>
            <a:ext cx="82105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&lt; 2010</a:t>
            </a:r>
          </a:p>
        </p:txBody>
      </p:sp>
      <p:sp>
        <p:nvSpPr>
          <p:cNvPr id="37896" name="TextBox 13"/>
          <p:cNvSpPr txBox="1">
            <a:spLocks noChangeArrowheads="1"/>
          </p:cNvSpPr>
          <p:nvPr/>
        </p:nvSpPr>
        <p:spPr bwMode="auto">
          <a:xfrm>
            <a:off x="2438400" y="3444876"/>
            <a:ext cx="146065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500 123 4567</a:t>
            </a:r>
          </a:p>
          <a:p>
            <a:pPr eaLnBrk="1" hangingPunct="1"/>
            <a:r>
              <a:rPr lang="en-US" sz="1800"/>
              <a:t>533, 544</a:t>
            </a:r>
          </a:p>
        </p:txBody>
      </p:sp>
      <p:sp>
        <p:nvSpPr>
          <p:cNvPr id="37897" name="TextBox 14"/>
          <p:cNvSpPr txBox="1">
            <a:spLocks noChangeArrowheads="1"/>
          </p:cNvSpPr>
          <p:nvPr/>
        </p:nvSpPr>
        <p:spPr bwMode="auto">
          <a:xfrm>
            <a:off x="2262188" y="5910264"/>
            <a:ext cx="276787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now: one 5XX code a year…</a:t>
            </a:r>
          </a:p>
          <a:p>
            <a:pPr eaLnBrk="1" hangingPunct="1"/>
            <a:r>
              <a:rPr lang="en-US" sz="1800"/>
              <a:t>(8M numbers)</a:t>
            </a:r>
          </a:p>
        </p:txBody>
      </p:sp>
      <p:cxnSp>
        <p:nvCxnSpPr>
          <p:cNvPr id="16" name="Straight Arrow Connector 15"/>
          <p:cNvCxnSpPr>
            <a:cxnSpLocks noChangeShapeType="1"/>
          </p:cNvCxnSpPr>
          <p:nvPr/>
        </p:nvCxnSpPr>
        <p:spPr bwMode="auto">
          <a:xfrm flipV="1">
            <a:off x="3802064" y="3784601"/>
            <a:ext cx="884237" cy="11113"/>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pic>
        <p:nvPicPr>
          <p:cNvPr id="37899" name="Picture 1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686300" y="3248025"/>
            <a:ext cx="1100138" cy="110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00" name="Picture 17"/>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5156200" y="3656014"/>
            <a:ext cx="939800" cy="108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01" name="Picture 18"/>
          <p:cNvPicPr>
            <a:picLocks noChangeAspect="1"/>
          </p:cNvPicPr>
          <p:nvPr/>
        </p:nvPicPr>
        <p:blipFill>
          <a:blip r:embed="rId7" cstate="print">
            <a:extLst>
              <a:ext uri="{28A0092B-C50C-407E-A947-70E740481C1C}">
                <a14:useLocalDpi xmlns:a14="http://schemas.microsoft.com/office/drawing/2010/main"/>
              </a:ext>
            </a:extLst>
          </a:blip>
          <a:srcRect l="17632" t="5548" r="17094" b="-2"/>
          <a:stretch>
            <a:fillRect/>
          </a:stretch>
        </p:blipFill>
        <p:spPr bwMode="auto">
          <a:xfrm>
            <a:off x="4046539" y="4348164"/>
            <a:ext cx="1468437" cy="1385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02" name="Picture 19"/>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2720976" y="4911726"/>
            <a:ext cx="1325563"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903" name="TextBox 20"/>
          <p:cNvSpPr txBox="1">
            <a:spLocks noChangeArrowheads="1"/>
          </p:cNvSpPr>
          <p:nvPr/>
        </p:nvSpPr>
        <p:spPr bwMode="auto">
          <a:xfrm>
            <a:off x="1652588" y="6553200"/>
            <a:ext cx="1751012"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t>see Tom McGarry, Neustar</a:t>
            </a:r>
          </a:p>
        </p:txBody>
      </p:sp>
      <p:sp>
        <p:nvSpPr>
          <p:cNvPr id="37904" name="TextBox 21"/>
          <p:cNvSpPr txBox="1">
            <a:spLocks noChangeArrowheads="1"/>
          </p:cNvSpPr>
          <p:nvPr/>
        </p:nvSpPr>
        <p:spPr bwMode="auto">
          <a:xfrm>
            <a:off x="1911350" y="2573339"/>
            <a:ext cx="265066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500 123 4567</a:t>
            </a:r>
          </a:p>
          <a:p>
            <a:pPr eaLnBrk="1" hangingPunct="1"/>
            <a:r>
              <a:rPr lang="en-US" sz="1800"/>
              <a:t>(and geographic numbers)</a:t>
            </a:r>
          </a:p>
        </p:txBody>
      </p:sp>
      <p:pic>
        <p:nvPicPr>
          <p:cNvPr id="37905" name="Picture 22" descr="onstar-logo.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4686300" y="2660651"/>
            <a:ext cx="1176338"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a:spLocks noChangeArrowheads="1"/>
          </p:cNvSpPr>
          <p:nvPr/>
        </p:nvSpPr>
        <p:spPr bwMode="auto">
          <a:xfrm>
            <a:off x="7053264" y="5910263"/>
            <a:ext cx="2513317" cy="369332"/>
          </a:xfrm>
          <a:prstGeom prst="rect">
            <a:avLst/>
          </a:prstGeom>
          <a:gradFill rotWithShape="1">
            <a:gsLst>
              <a:gs pos="0">
                <a:srgbClr val="2787A0"/>
              </a:gs>
              <a:gs pos="80000">
                <a:srgbClr val="36B1D2"/>
              </a:gs>
              <a:gs pos="100000">
                <a:srgbClr val="34B3D6"/>
              </a:gs>
            </a:gsLst>
            <a:lin ang="16200000"/>
          </a:gradFill>
          <a:ln w="9525">
            <a:solidFill>
              <a:srgbClr val="46AAC5"/>
            </a:solidFill>
            <a:miter lim="800000"/>
            <a:headEnd/>
            <a:tailEnd/>
          </a:ln>
          <a:effectLst>
            <a:outerShdw blurRad="40000" dist="23000" dir="5400000" rotWithShape="0">
              <a:srgbClr val="000000">
                <a:alpha val="34999"/>
              </a:srgbClr>
            </a:outerShdw>
          </a:effectLst>
        </p:spPr>
        <p:txBody>
          <a:bodyPr wrap="none">
            <a:spAutoFit/>
          </a:bodyPr>
          <a:lstStyle/>
          <a:p>
            <a:pPr>
              <a:defRPr/>
            </a:pPr>
            <a:r>
              <a:rPr lang="en-US" dirty="0">
                <a:solidFill>
                  <a:schemeClr val="lt1"/>
                </a:solidFill>
              </a:rPr>
              <a:t>10 billion +1 #’s available</a:t>
            </a:r>
          </a:p>
        </p:txBody>
      </p:sp>
      <p:sp>
        <p:nvSpPr>
          <p:cNvPr id="37907" name="TextBox 6"/>
          <p:cNvSpPr txBox="1">
            <a:spLocks noChangeArrowheads="1"/>
          </p:cNvSpPr>
          <p:nvPr/>
        </p:nvSpPr>
        <p:spPr bwMode="auto">
          <a:xfrm>
            <a:off x="5678488" y="4667250"/>
            <a:ext cx="544512"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t>5 mio.</a:t>
            </a:r>
          </a:p>
        </p:txBody>
      </p:sp>
      <p:sp>
        <p:nvSpPr>
          <p:cNvPr id="37908" name="TextBox 23"/>
          <p:cNvSpPr txBox="1">
            <a:spLocks noChangeArrowheads="1"/>
          </p:cNvSpPr>
          <p:nvPr/>
        </p:nvSpPr>
        <p:spPr bwMode="auto">
          <a:xfrm>
            <a:off x="4470400" y="5389564"/>
            <a:ext cx="62865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t>64 mio.</a:t>
            </a:r>
          </a:p>
        </p:txBody>
      </p:sp>
      <p:sp>
        <p:nvSpPr>
          <p:cNvPr id="37909" name="TextBox 7"/>
          <p:cNvSpPr txBox="1">
            <a:spLocks noChangeArrowheads="1"/>
          </p:cNvSpPr>
          <p:nvPr/>
        </p:nvSpPr>
        <p:spPr bwMode="auto">
          <a:xfrm>
            <a:off x="5553076" y="3290889"/>
            <a:ext cx="117371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12% of adults</a:t>
            </a:r>
          </a:p>
        </p:txBody>
      </p:sp>
      <p:pic>
        <p:nvPicPr>
          <p:cNvPr id="37910" name="Picture 9"/>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912938" y="4391026"/>
            <a:ext cx="696912" cy="97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911" name="TextBox 24"/>
          <p:cNvSpPr txBox="1">
            <a:spLocks noChangeArrowheads="1"/>
          </p:cNvSpPr>
          <p:nvPr/>
        </p:nvSpPr>
        <p:spPr bwMode="auto">
          <a:xfrm>
            <a:off x="1985964" y="5391151"/>
            <a:ext cx="69442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t>311,000</a:t>
            </a:r>
          </a:p>
        </p:txBody>
      </p:sp>
      <p:sp>
        <p:nvSpPr>
          <p:cNvPr id="37913"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D8CAB994-B60A-7344-92B7-E43AFEE1A64E}" type="slidenum">
              <a:rPr lang="en-US" sz="1400">
                <a:solidFill>
                  <a:srgbClr val="FFFFFF"/>
                </a:solidFill>
                <a:cs typeface="Arial" charset="0"/>
              </a:rPr>
              <a:pPr eaLnBrk="1" hangingPunct="1"/>
              <a:t>39</a:t>
            </a:fld>
            <a:endParaRPr lang="en-US" sz="1400">
              <a:solidFill>
                <a:srgbClr val="FFFFFF"/>
              </a:solidFill>
              <a:cs typeface="Arial" charset="0"/>
            </a:endParaRPr>
          </a:p>
        </p:txBody>
      </p:sp>
      <p:pic>
        <p:nvPicPr>
          <p:cNvPr id="37914" name="Picture 4"/>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638800" y="5105400"/>
            <a:ext cx="762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915" name="TextBox 6"/>
          <p:cNvSpPr txBox="1">
            <a:spLocks noChangeArrowheads="1"/>
          </p:cNvSpPr>
          <p:nvPr/>
        </p:nvSpPr>
        <p:spPr bwMode="auto">
          <a:xfrm>
            <a:off x="5638800" y="6248400"/>
            <a:ext cx="7239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t>44.9 mio.</a:t>
            </a:r>
          </a:p>
        </p:txBody>
      </p:sp>
      <p:pic>
        <p:nvPicPr>
          <p:cNvPr id="37916" name="Picture 5"/>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553200" y="1295400"/>
            <a:ext cx="175260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917" name="TextBox 6"/>
          <p:cNvSpPr txBox="1">
            <a:spLocks noChangeArrowheads="1"/>
          </p:cNvSpPr>
          <p:nvPr/>
        </p:nvSpPr>
        <p:spPr bwMode="auto">
          <a:xfrm>
            <a:off x="6629400" y="1447800"/>
            <a:ext cx="685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t>254 mio.</a:t>
            </a:r>
          </a:p>
        </p:txBody>
      </p:sp>
    </p:spTree>
    <p:extLst>
      <p:ext uri="{BB962C8B-B14F-4D97-AF65-F5344CB8AC3E}">
        <p14:creationId xmlns:p14="http://schemas.microsoft.com/office/powerpoint/2010/main" val="2469844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7816850" y="1828800"/>
            <a:ext cx="2819400" cy="43434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10" name="Rounded Rectangle 9"/>
          <p:cNvSpPr/>
          <p:nvPr/>
        </p:nvSpPr>
        <p:spPr>
          <a:xfrm>
            <a:off x="4800600" y="1828800"/>
            <a:ext cx="2819400" cy="4343400"/>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sp>
        <p:nvSpPr>
          <p:cNvPr id="9" name="Rounded Rectangle 8"/>
          <p:cNvSpPr/>
          <p:nvPr/>
        </p:nvSpPr>
        <p:spPr>
          <a:xfrm>
            <a:off x="1752600" y="1828800"/>
            <a:ext cx="2819400" cy="4343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2" name="Title 1"/>
          <p:cNvSpPr>
            <a:spLocks noGrp="1"/>
          </p:cNvSpPr>
          <p:nvPr>
            <p:ph type="title"/>
          </p:nvPr>
        </p:nvSpPr>
        <p:spPr/>
        <p:txBody>
          <a:bodyPr/>
          <a:lstStyle/>
          <a:p>
            <a:pPr eaLnBrk="1" hangingPunct="1">
              <a:defRPr/>
            </a:pPr>
            <a:r>
              <a:rPr lang="en-US" dirty="0"/>
              <a:t>Natural evolution</a:t>
            </a:r>
          </a:p>
        </p:txBody>
      </p:sp>
      <p:sp>
        <p:nvSpPr>
          <p:cNvPr id="19469" name="Slide Number Placeholder 1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A29E50F-3EBE-3842-8324-DF555E14C50A}" type="slidenum">
              <a:rPr lang="en-US" sz="1400">
                <a:solidFill>
                  <a:srgbClr val="FFFFFF"/>
                </a:solidFill>
                <a:cs typeface="Arial" charset="0"/>
              </a:rPr>
              <a:pPr eaLnBrk="1" hangingPunct="1"/>
              <a:t>4</a:t>
            </a:fld>
            <a:endParaRPr lang="en-US" sz="1400">
              <a:solidFill>
                <a:srgbClr val="FFFFFF"/>
              </a:solidFill>
              <a:cs typeface="Arial" charset="0"/>
            </a:endParaRPr>
          </a:p>
        </p:txBody>
      </p:sp>
      <p:pic>
        <p:nvPicPr>
          <p:cNvPr id="19461" name="Picture 2"/>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00" y="2286000"/>
            <a:ext cx="20574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76800" y="2133600"/>
            <a:ext cx="25908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3" name="Picture 4"/>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8458200" y="2590800"/>
            <a:ext cx="1468438" cy="97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4" name="Picture 5"/>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2743200" y="4800601"/>
            <a:ext cx="1066800" cy="79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5" name="Picture 6"/>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5943600" y="4800600"/>
            <a:ext cx="698500" cy="111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6" name="Picture 7"/>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8686800" y="4038600"/>
            <a:ext cx="954088"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triped Right Arrow 2"/>
          <p:cNvSpPr/>
          <p:nvPr/>
        </p:nvSpPr>
        <p:spPr>
          <a:xfrm>
            <a:off x="3276600" y="6219536"/>
            <a:ext cx="5410200" cy="409864"/>
          </a:xfrm>
          <a:prstGeom prst="stripedRightArrow">
            <a:avLst>
              <a:gd name="adj1" fmla="val 31972"/>
              <a:gd name="adj2" fmla="val 5000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3956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D26BB-8CA4-1745-BBA0-BFF19133AFA3}"/>
              </a:ext>
            </a:extLst>
          </p:cNvPr>
          <p:cNvSpPr>
            <a:spLocks noGrp="1"/>
          </p:cNvSpPr>
          <p:nvPr>
            <p:ph type="title"/>
          </p:nvPr>
        </p:nvSpPr>
        <p:spPr/>
        <p:txBody>
          <a:bodyPr/>
          <a:lstStyle/>
          <a:p>
            <a:r>
              <a:rPr lang="en-US" dirty="0"/>
              <a:t>Fog &amp; edge computing</a:t>
            </a:r>
          </a:p>
        </p:txBody>
      </p:sp>
      <p:sp>
        <p:nvSpPr>
          <p:cNvPr id="3" name="Text Placeholder 2">
            <a:extLst>
              <a:ext uri="{FF2B5EF4-FFF2-40B4-BE49-F238E27FC236}">
                <a16:creationId xmlns:a16="http://schemas.microsoft.com/office/drawing/2014/main" id="{F77DD75A-9C7A-A045-BD81-53F0E7FB47B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3C396D8-E69A-2348-93D6-F8D262936632}"/>
              </a:ext>
            </a:extLst>
          </p:cNvPr>
          <p:cNvSpPr>
            <a:spLocks noGrp="1"/>
          </p:cNvSpPr>
          <p:nvPr>
            <p:ph type="sldNum" sz="quarter" idx="12"/>
          </p:nvPr>
        </p:nvSpPr>
        <p:spPr/>
        <p:txBody>
          <a:bodyPr/>
          <a:lstStyle/>
          <a:p>
            <a:fld id="{6D00ABC0-0B20-594E-8324-2F30128B41A0}" type="slidenum">
              <a:rPr lang="en-US" smtClean="0"/>
              <a:t>40</a:t>
            </a:fld>
            <a:endParaRPr lang="en-US"/>
          </a:p>
        </p:txBody>
      </p:sp>
    </p:spTree>
    <p:extLst>
      <p:ext uri="{BB962C8B-B14F-4D97-AF65-F5344CB8AC3E}">
        <p14:creationId xmlns:p14="http://schemas.microsoft.com/office/powerpoint/2010/main" val="8062059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D9A77-51BA-8345-A1F7-8BE95A52BDA8}"/>
              </a:ext>
            </a:extLst>
          </p:cNvPr>
          <p:cNvSpPr>
            <a:spLocks noGrp="1"/>
          </p:cNvSpPr>
          <p:nvPr>
            <p:ph type="title"/>
          </p:nvPr>
        </p:nvSpPr>
        <p:spPr/>
        <p:txBody>
          <a:bodyPr/>
          <a:lstStyle/>
          <a:p>
            <a:r>
              <a:rPr lang="en-US" dirty="0"/>
              <a:t>(Dubious) economics of fog computing</a:t>
            </a:r>
          </a:p>
        </p:txBody>
      </p:sp>
      <p:pic>
        <p:nvPicPr>
          <p:cNvPr id="3" name="Picture 2">
            <a:extLst>
              <a:ext uri="{FF2B5EF4-FFF2-40B4-BE49-F238E27FC236}">
                <a16:creationId xmlns:a16="http://schemas.microsoft.com/office/drawing/2014/main" id="{D9665B81-742C-CE45-BED7-494B083A8FAF}"/>
              </a:ext>
            </a:extLst>
          </p:cNvPr>
          <p:cNvPicPr>
            <a:picLocks noChangeAspect="1"/>
          </p:cNvPicPr>
          <p:nvPr/>
        </p:nvPicPr>
        <p:blipFill>
          <a:blip r:embed="rId2"/>
          <a:stretch>
            <a:fillRect/>
          </a:stretch>
        </p:blipFill>
        <p:spPr>
          <a:xfrm>
            <a:off x="838200" y="1494972"/>
            <a:ext cx="1834243" cy="1834243"/>
          </a:xfrm>
          <a:prstGeom prst="rect">
            <a:avLst/>
          </a:prstGeom>
        </p:spPr>
      </p:pic>
      <p:pic>
        <p:nvPicPr>
          <p:cNvPr id="4" name="Picture 3">
            <a:extLst>
              <a:ext uri="{FF2B5EF4-FFF2-40B4-BE49-F238E27FC236}">
                <a16:creationId xmlns:a16="http://schemas.microsoft.com/office/drawing/2014/main" id="{3BB44E5D-072E-434E-8B49-949F9C8D0322}"/>
              </a:ext>
            </a:extLst>
          </p:cNvPr>
          <p:cNvPicPr>
            <a:picLocks noChangeAspect="1"/>
          </p:cNvPicPr>
          <p:nvPr/>
        </p:nvPicPr>
        <p:blipFill>
          <a:blip r:embed="rId3"/>
          <a:stretch>
            <a:fillRect/>
          </a:stretch>
        </p:blipFill>
        <p:spPr>
          <a:xfrm>
            <a:off x="3296516" y="1494972"/>
            <a:ext cx="2494684" cy="1859925"/>
          </a:xfrm>
          <a:prstGeom prst="rect">
            <a:avLst/>
          </a:prstGeom>
        </p:spPr>
      </p:pic>
      <p:sp>
        <p:nvSpPr>
          <p:cNvPr id="5" name="Cloud 4">
            <a:extLst>
              <a:ext uri="{FF2B5EF4-FFF2-40B4-BE49-F238E27FC236}">
                <a16:creationId xmlns:a16="http://schemas.microsoft.com/office/drawing/2014/main" id="{74EE913C-C784-7A4E-AF81-32EC934BE757}"/>
              </a:ext>
            </a:extLst>
          </p:cNvPr>
          <p:cNvSpPr/>
          <p:nvPr/>
        </p:nvSpPr>
        <p:spPr>
          <a:xfrm>
            <a:off x="9202057" y="1494972"/>
            <a:ext cx="2819400" cy="206102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hyperscale</a:t>
            </a:r>
          </a:p>
          <a:p>
            <a:pPr algn="ctr"/>
            <a:r>
              <a:rPr lang="en-US" dirty="0"/>
              <a:t>cloud providers</a:t>
            </a:r>
          </a:p>
        </p:txBody>
      </p:sp>
      <p:pic>
        <p:nvPicPr>
          <p:cNvPr id="6" name="Picture 5">
            <a:extLst>
              <a:ext uri="{FF2B5EF4-FFF2-40B4-BE49-F238E27FC236}">
                <a16:creationId xmlns:a16="http://schemas.microsoft.com/office/drawing/2014/main" id="{1BCBB308-8C14-6C41-BA6B-0F4414EB148E}"/>
              </a:ext>
            </a:extLst>
          </p:cNvPr>
          <p:cNvPicPr>
            <a:picLocks noChangeAspect="1"/>
          </p:cNvPicPr>
          <p:nvPr/>
        </p:nvPicPr>
        <p:blipFill>
          <a:blip r:embed="rId4"/>
          <a:stretch>
            <a:fillRect/>
          </a:stretch>
        </p:blipFill>
        <p:spPr>
          <a:xfrm>
            <a:off x="6211898" y="1494972"/>
            <a:ext cx="2667221" cy="1958503"/>
          </a:xfrm>
          <a:prstGeom prst="rect">
            <a:avLst/>
          </a:prstGeom>
        </p:spPr>
      </p:pic>
      <p:sp>
        <p:nvSpPr>
          <p:cNvPr id="7" name="Rounded Rectangle 6">
            <a:extLst>
              <a:ext uri="{FF2B5EF4-FFF2-40B4-BE49-F238E27FC236}">
                <a16:creationId xmlns:a16="http://schemas.microsoft.com/office/drawing/2014/main" id="{0C3991CE-569F-544E-8374-C844010BA215}"/>
              </a:ext>
            </a:extLst>
          </p:cNvPr>
          <p:cNvSpPr/>
          <p:nvPr/>
        </p:nvSpPr>
        <p:spPr>
          <a:xfrm>
            <a:off x="768350" y="3759202"/>
            <a:ext cx="1973942" cy="10014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free</a:t>
            </a:r>
          </a:p>
          <a:p>
            <a:pPr algn="ctr"/>
            <a:r>
              <a:rPr lang="en-US" dirty="0"/>
              <a:t>known to OEM</a:t>
            </a:r>
          </a:p>
        </p:txBody>
      </p:sp>
      <p:sp>
        <p:nvSpPr>
          <p:cNvPr id="8" name="Rounded Rectangle 7">
            <a:extLst>
              <a:ext uri="{FF2B5EF4-FFF2-40B4-BE49-F238E27FC236}">
                <a16:creationId xmlns:a16="http://schemas.microsoft.com/office/drawing/2014/main" id="{D7CB0246-5D0C-CE40-BFFE-F48F45CB0A15}"/>
              </a:ext>
            </a:extLst>
          </p:cNvPr>
          <p:cNvSpPr/>
          <p:nvPr/>
        </p:nvSpPr>
        <p:spPr>
          <a:xfrm>
            <a:off x="3296516" y="3759202"/>
            <a:ext cx="2494683" cy="10014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”free”</a:t>
            </a:r>
          </a:p>
          <a:p>
            <a:pPr algn="ctr"/>
            <a:r>
              <a:rPr lang="en-US" dirty="0"/>
              <a:t>privacy assurances</a:t>
            </a:r>
          </a:p>
          <a:p>
            <a:pPr algn="ctr"/>
            <a:r>
              <a:rPr lang="en-US" dirty="0"/>
              <a:t>save access BW</a:t>
            </a:r>
          </a:p>
        </p:txBody>
      </p:sp>
      <p:sp>
        <p:nvSpPr>
          <p:cNvPr id="9" name="Rounded Rectangle 8">
            <a:extLst>
              <a:ext uri="{FF2B5EF4-FFF2-40B4-BE49-F238E27FC236}">
                <a16:creationId xmlns:a16="http://schemas.microsoft.com/office/drawing/2014/main" id="{DFFF08AA-9BC0-4042-B85A-8A347B9F626E}"/>
              </a:ext>
            </a:extLst>
          </p:cNvPr>
          <p:cNvSpPr/>
          <p:nvPr/>
        </p:nvSpPr>
        <p:spPr>
          <a:xfrm>
            <a:off x="6211898" y="3810002"/>
            <a:ext cx="2667221" cy="10014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low latency</a:t>
            </a:r>
          </a:p>
          <a:p>
            <a:pPr algn="ctr"/>
            <a:r>
              <a:rPr lang="en-US" dirty="0"/>
              <a:t>save backhaul</a:t>
            </a:r>
          </a:p>
        </p:txBody>
      </p:sp>
      <p:sp>
        <p:nvSpPr>
          <p:cNvPr id="10" name="Rounded Rectangle 9">
            <a:extLst>
              <a:ext uri="{FF2B5EF4-FFF2-40B4-BE49-F238E27FC236}">
                <a16:creationId xmlns:a16="http://schemas.microsoft.com/office/drawing/2014/main" id="{A53712C3-7088-DE49-9775-41C396CD5687}"/>
              </a:ext>
            </a:extLst>
          </p:cNvPr>
          <p:cNvSpPr/>
          <p:nvPr/>
        </p:nvSpPr>
        <p:spPr>
          <a:xfrm>
            <a:off x="9202057" y="3810002"/>
            <a:ext cx="2819400" cy="10014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low cost (scale, mux.)</a:t>
            </a:r>
          </a:p>
          <a:p>
            <a:pPr algn="ctr"/>
            <a:r>
              <a:rPr lang="en-US" dirty="0"/>
              <a:t>well-known interfaces</a:t>
            </a:r>
          </a:p>
          <a:p>
            <a:pPr algn="ctr"/>
            <a:r>
              <a:rPr lang="en-US" sz="1400" dirty="0" err="1"/>
              <a:t>Paas</a:t>
            </a:r>
            <a:r>
              <a:rPr lang="en-US" sz="1400" dirty="0"/>
              <a:t>, SaaS, serverless, bare metal</a:t>
            </a:r>
          </a:p>
        </p:txBody>
      </p:sp>
      <p:sp>
        <p:nvSpPr>
          <p:cNvPr id="11" name="Rounded Rectangle 10">
            <a:extLst>
              <a:ext uri="{FF2B5EF4-FFF2-40B4-BE49-F238E27FC236}">
                <a16:creationId xmlns:a16="http://schemas.microsoft.com/office/drawing/2014/main" id="{D17ACA55-1EB7-0546-8F53-8F674BE2F79E}"/>
              </a:ext>
            </a:extLst>
          </p:cNvPr>
          <p:cNvSpPr/>
          <p:nvPr/>
        </p:nvSpPr>
        <p:spPr>
          <a:xfrm>
            <a:off x="796471" y="4956630"/>
            <a:ext cx="1973942" cy="1313540"/>
          </a:xfrm>
          <a:prstGeom prst="round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limited</a:t>
            </a:r>
          </a:p>
          <a:p>
            <a:pPr algn="ctr"/>
            <a:r>
              <a:rPr lang="en-US" dirty="0"/>
              <a:t>capacity</a:t>
            </a:r>
          </a:p>
        </p:txBody>
      </p:sp>
      <p:sp>
        <p:nvSpPr>
          <p:cNvPr id="12" name="Rounded Rectangle 11">
            <a:extLst>
              <a:ext uri="{FF2B5EF4-FFF2-40B4-BE49-F238E27FC236}">
                <a16:creationId xmlns:a16="http://schemas.microsoft.com/office/drawing/2014/main" id="{0DEF7277-4273-3542-B076-4D421C4C149C}"/>
              </a:ext>
            </a:extLst>
          </p:cNvPr>
          <p:cNvSpPr/>
          <p:nvPr/>
        </p:nvSpPr>
        <p:spPr>
          <a:xfrm>
            <a:off x="3296516" y="4956630"/>
            <a:ext cx="2494683" cy="1313540"/>
          </a:xfrm>
          <a:prstGeom prst="round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limited</a:t>
            </a:r>
          </a:p>
          <a:p>
            <a:pPr algn="ctr"/>
            <a:r>
              <a:rPr lang="en-US" dirty="0"/>
              <a:t>capacity</a:t>
            </a:r>
          </a:p>
        </p:txBody>
      </p:sp>
      <p:sp>
        <p:nvSpPr>
          <p:cNvPr id="13" name="Rounded Rectangle 12">
            <a:extLst>
              <a:ext uri="{FF2B5EF4-FFF2-40B4-BE49-F238E27FC236}">
                <a16:creationId xmlns:a16="http://schemas.microsoft.com/office/drawing/2014/main" id="{7E0499DD-8D92-1D41-AEF4-5E74BCE1B3D8}"/>
              </a:ext>
            </a:extLst>
          </p:cNvPr>
          <p:cNvSpPr/>
          <p:nvPr/>
        </p:nvSpPr>
        <p:spPr>
          <a:xfrm>
            <a:off x="6211898" y="4956629"/>
            <a:ext cx="2667221" cy="1313541"/>
          </a:xfrm>
          <a:prstGeom prst="round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limited capacity</a:t>
            </a:r>
          </a:p>
          <a:p>
            <a:pPr algn="ctr"/>
            <a:r>
              <a:rPr lang="en-US" dirty="0"/>
              <a:t>business model?</a:t>
            </a:r>
          </a:p>
          <a:p>
            <a:pPr algn="ctr"/>
            <a:r>
              <a:rPr lang="en-US" dirty="0"/>
              <a:t>heterogeneity</a:t>
            </a:r>
          </a:p>
          <a:p>
            <a:pPr algn="ctr"/>
            <a:r>
              <a:rPr lang="en-US" dirty="0"/>
              <a:t>programming model?</a:t>
            </a:r>
          </a:p>
        </p:txBody>
      </p:sp>
      <p:sp>
        <p:nvSpPr>
          <p:cNvPr id="14" name="Rounded Rectangle 13">
            <a:extLst>
              <a:ext uri="{FF2B5EF4-FFF2-40B4-BE49-F238E27FC236}">
                <a16:creationId xmlns:a16="http://schemas.microsoft.com/office/drawing/2014/main" id="{8F84C25A-2E41-1F44-AA12-D1B9A33FFC58}"/>
              </a:ext>
            </a:extLst>
          </p:cNvPr>
          <p:cNvSpPr/>
          <p:nvPr/>
        </p:nvSpPr>
        <p:spPr>
          <a:xfrm>
            <a:off x="9202057" y="4956630"/>
            <a:ext cx="2819399" cy="1313540"/>
          </a:xfrm>
          <a:prstGeom prst="round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&gt; 20 </a:t>
            </a:r>
            <a:r>
              <a:rPr lang="en-US" dirty="0" err="1"/>
              <a:t>ms</a:t>
            </a:r>
            <a:r>
              <a:rPr lang="en-US" dirty="0"/>
              <a:t> latency</a:t>
            </a:r>
          </a:p>
          <a:p>
            <a:pPr algn="ctr"/>
            <a:r>
              <a:rPr lang="en-US" dirty="0"/>
              <a:t>privacy concerns</a:t>
            </a:r>
          </a:p>
        </p:txBody>
      </p:sp>
      <p:sp>
        <p:nvSpPr>
          <p:cNvPr id="15" name="Slide Number Placeholder 14">
            <a:extLst>
              <a:ext uri="{FF2B5EF4-FFF2-40B4-BE49-F238E27FC236}">
                <a16:creationId xmlns:a16="http://schemas.microsoft.com/office/drawing/2014/main" id="{D450A627-5E51-3042-8CCD-483F3107C030}"/>
              </a:ext>
            </a:extLst>
          </p:cNvPr>
          <p:cNvSpPr>
            <a:spLocks noGrp="1"/>
          </p:cNvSpPr>
          <p:nvPr>
            <p:ph type="sldNum" sz="quarter" idx="12"/>
          </p:nvPr>
        </p:nvSpPr>
        <p:spPr/>
        <p:txBody>
          <a:bodyPr/>
          <a:lstStyle/>
          <a:p>
            <a:fld id="{6D00ABC0-0B20-594E-8324-2F30128B41A0}" type="slidenum">
              <a:rPr lang="en-US" smtClean="0"/>
              <a:t>41</a:t>
            </a:fld>
            <a:endParaRPr lang="en-US"/>
          </a:p>
        </p:txBody>
      </p:sp>
    </p:spTree>
    <p:extLst>
      <p:ext uri="{BB962C8B-B14F-4D97-AF65-F5344CB8AC3E}">
        <p14:creationId xmlns:p14="http://schemas.microsoft.com/office/powerpoint/2010/main" val="18670618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Don’t depend on one cloud</a:t>
            </a:r>
          </a:p>
        </p:txBody>
      </p:sp>
      <p:sp>
        <p:nvSpPr>
          <p:cNvPr id="3" name="Footer Placeholder 2"/>
          <p:cNvSpPr>
            <a:spLocks noGrp="1"/>
          </p:cNvSpPr>
          <p:nvPr>
            <p:ph type="ftr" sz="quarter" idx="11"/>
          </p:nvPr>
        </p:nvSpPr>
        <p:spPr/>
        <p:txBody>
          <a:bodyPr/>
          <a:lstStyle/>
          <a:p>
            <a:pPr>
              <a:defRPr/>
            </a:pPr>
            <a:r>
              <a:rPr lang="pt-BR"/>
              <a:t>NetSys 2017</a:t>
            </a:r>
            <a:endParaRPr lang="en-US"/>
          </a:p>
        </p:txBody>
      </p:sp>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42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2945" y="1387076"/>
            <a:ext cx="5167463" cy="2230437"/>
          </a:xfrm>
          <a:prstGeom prst="rect">
            <a:avLst/>
          </a:prstGeom>
        </p:spPr>
      </p:pic>
      <p:pic>
        <p:nvPicPr>
          <p:cNvPr id="6" name="Picture 5"/>
          <p:cNvPicPr>
            <a:picLocks noChangeAspect="1"/>
          </p:cNvPicPr>
          <p:nvPr/>
        </p:nvPicPr>
        <p:blipFill>
          <a:blip r:embed="rId3"/>
          <a:stretch>
            <a:fillRect/>
          </a:stretch>
        </p:blipFill>
        <p:spPr>
          <a:xfrm>
            <a:off x="7838262" y="1219201"/>
            <a:ext cx="2611477" cy="4133069"/>
          </a:xfrm>
          <a:prstGeom prst="rect">
            <a:avLst/>
          </a:prstGeom>
        </p:spPr>
      </p:pic>
      <p:pic>
        <p:nvPicPr>
          <p:cNvPr id="7" name="Picture 6"/>
          <p:cNvPicPr>
            <a:picLocks noChangeAspect="1"/>
          </p:cNvPicPr>
          <p:nvPr/>
        </p:nvPicPr>
        <p:blipFill>
          <a:blip r:embed="rId4"/>
          <a:stretch>
            <a:fillRect/>
          </a:stretch>
        </p:blipFill>
        <p:spPr>
          <a:xfrm>
            <a:off x="1524000" y="5716690"/>
            <a:ext cx="9144000" cy="1149752"/>
          </a:xfrm>
          <a:prstGeom prst="rect">
            <a:avLst/>
          </a:prstGeom>
        </p:spPr>
      </p:pic>
      <p:pic>
        <p:nvPicPr>
          <p:cNvPr id="8" name="Picture 7"/>
          <p:cNvPicPr>
            <a:picLocks noChangeAspect="1"/>
          </p:cNvPicPr>
          <p:nvPr/>
        </p:nvPicPr>
        <p:blipFill>
          <a:blip r:embed="rId5"/>
          <a:stretch>
            <a:fillRect/>
          </a:stretch>
        </p:blipFill>
        <p:spPr>
          <a:xfrm>
            <a:off x="1832945" y="3623178"/>
            <a:ext cx="5476061" cy="1033746"/>
          </a:xfrm>
          <a:prstGeom prst="rect">
            <a:avLst/>
          </a:prstGeom>
        </p:spPr>
      </p:pic>
      <p:pic>
        <p:nvPicPr>
          <p:cNvPr id="10" name="Picture 9"/>
          <p:cNvPicPr>
            <a:picLocks noChangeAspect="1"/>
          </p:cNvPicPr>
          <p:nvPr/>
        </p:nvPicPr>
        <p:blipFill>
          <a:blip r:embed="rId6"/>
          <a:stretch>
            <a:fillRect/>
          </a:stretch>
        </p:blipFill>
        <p:spPr>
          <a:xfrm>
            <a:off x="1689795" y="4540353"/>
            <a:ext cx="6172200" cy="1092200"/>
          </a:xfrm>
          <a:prstGeom prst="rect">
            <a:avLst/>
          </a:prstGeom>
        </p:spPr>
      </p:pic>
    </p:spTree>
    <p:extLst>
      <p:ext uri="{BB962C8B-B14F-4D97-AF65-F5344CB8AC3E}">
        <p14:creationId xmlns:p14="http://schemas.microsoft.com/office/powerpoint/2010/main" val="33481182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defRPr/>
            </a:pPr>
            <a:r>
              <a:rPr lang="en-US" dirty="0">
                <a:ea typeface="+mj-ea"/>
                <a:cs typeface="+mj-cs"/>
              </a:rPr>
              <a:t>Protocols matter, but programmability matters more</a:t>
            </a:r>
          </a:p>
        </p:txBody>
      </p:sp>
      <p:sp>
        <p:nvSpPr>
          <p:cNvPr id="59394" name="Content Placeholder 7"/>
          <p:cNvSpPr>
            <a:spLocks noGrp="1"/>
          </p:cNvSpPr>
          <p:nvPr>
            <p:ph idx="1"/>
          </p:nvPr>
        </p:nvSpPr>
        <p:spPr/>
        <p:txBody>
          <a:bodyPr>
            <a:normAutofit lnSpcReduction="10000"/>
          </a:bodyPr>
          <a:lstStyle/>
          <a:p>
            <a:pPr eaLnBrk="1" hangingPunct="1"/>
            <a:r>
              <a:rPr lang="en-US" dirty="0">
                <a:latin typeface="Arial" charset="0"/>
              </a:rPr>
              <a:t>Nobody wants to program raw protocols</a:t>
            </a:r>
          </a:p>
          <a:p>
            <a:pPr eaLnBrk="1" hangingPunct="1"/>
            <a:r>
              <a:rPr lang="en-US" dirty="0">
                <a:latin typeface="Arial" charset="0"/>
              </a:rPr>
              <a:t>Most significant network application creation advances:</a:t>
            </a:r>
          </a:p>
          <a:p>
            <a:pPr lvl="1" eaLnBrk="1" hangingPunct="1"/>
            <a:r>
              <a:rPr lang="en-US" dirty="0">
                <a:latin typeface="Arial" charset="0"/>
              </a:rPr>
              <a:t>1983: socket API </a:t>
            </a:r>
            <a:r>
              <a:rPr lang="en-US" dirty="0">
                <a:latin typeface="Arial" charset="0"/>
                <a:sym typeface="Wingdings" charset="0"/>
              </a:rPr>
              <a:t> abstract data stream or datagram</a:t>
            </a:r>
          </a:p>
          <a:p>
            <a:pPr lvl="1" eaLnBrk="1" hangingPunct="1"/>
            <a:r>
              <a:rPr lang="en-US" dirty="0">
                <a:latin typeface="Arial" charset="0"/>
                <a:sym typeface="Wingdings" charset="0"/>
              </a:rPr>
              <a:t>1998: Java network API  mostly names, HTTP, threads</a:t>
            </a:r>
          </a:p>
          <a:p>
            <a:pPr lvl="1" eaLnBrk="1" hangingPunct="1"/>
            <a:r>
              <a:rPr lang="en-US" dirty="0">
                <a:latin typeface="Arial" charset="0"/>
                <a:sym typeface="Wingdings" charset="0"/>
              </a:rPr>
              <a:t>1998: PHP  network input as script variables</a:t>
            </a:r>
          </a:p>
          <a:p>
            <a:pPr lvl="1" eaLnBrk="1" hangingPunct="1"/>
            <a:r>
              <a:rPr lang="en-US" dirty="0">
                <a:latin typeface="Arial" charset="0"/>
                <a:sym typeface="Wingdings" charset="0"/>
              </a:rPr>
              <a:t>2005: Ruby on Rails  simplify common patterns</a:t>
            </a:r>
          </a:p>
          <a:p>
            <a:pPr eaLnBrk="1" hangingPunct="1"/>
            <a:r>
              <a:rPr lang="en-US" dirty="0">
                <a:latin typeface="Arial" charset="0"/>
                <a:sym typeface="Wingdings" charset="0"/>
              </a:rPr>
              <a:t>Many fine protocols and frameworks failed the programmer hate test</a:t>
            </a:r>
          </a:p>
          <a:p>
            <a:pPr lvl="1" eaLnBrk="1" hangingPunct="1"/>
            <a:r>
              <a:rPr lang="en-US" dirty="0">
                <a:latin typeface="Arial" charset="0"/>
                <a:sym typeface="Wingdings" charset="0"/>
              </a:rPr>
              <a:t>e.g., JAIN for VoIP, SOAP for RPC</a:t>
            </a:r>
          </a:p>
          <a:p>
            <a:pPr eaLnBrk="1" hangingPunct="1"/>
            <a:r>
              <a:rPr lang="en-US" dirty="0">
                <a:latin typeface="Arial" charset="0"/>
                <a:sym typeface="Wingdings" charset="0"/>
              </a:rPr>
              <a:t>Most IoT programmers will not be computer scientists</a:t>
            </a:r>
          </a:p>
          <a:p>
            <a:pPr lvl="1" eaLnBrk="1" hangingPunct="1"/>
            <a:endParaRPr lang="en-US" dirty="0">
              <a:latin typeface="Arial" charset="0"/>
              <a:sym typeface="Wingdings" charset="0"/>
            </a:endParaRPr>
          </a:p>
          <a:p>
            <a:pPr lvl="1" eaLnBrk="1" hangingPunct="1"/>
            <a:endParaRPr lang="en-US" dirty="0">
              <a:latin typeface="Arial" charset="0"/>
              <a:sym typeface="Wingdings" charset="0"/>
            </a:endParaRPr>
          </a:p>
          <a:p>
            <a:pPr lvl="1" eaLnBrk="1" hangingPunct="1"/>
            <a:endParaRPr lang="en-US" dirty="0">
              <a:latin typeface="Arial" charset="0"/>
            </a:endParaRPr>
          </a:p>
        </p:txBody>
      </p:sp>
      <p:sp>
        <p:nvSpPr>
          <p:cNvPr id="59395" name="Footer Placeholder 8"/>
          <p:cNvSpPr>
            <a:spLocks noGrp="1"/>
          </p:cNvSpPr>
          <p:nvPr>
            <p:ph type="ftr"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pt-BR" sz="1200">
                <a:solidFill>
                  <a:srgbClr val="FFFFFF"/>
                </a:solidFill>
              </a:rPr>
              <a:t>NetSys 2017</a:t>
            </a:r>
            <a:endParaRPr lang="en-US" sz="1200">
              <a:solidFill>
                <a:srgbClr val="FFFFFF"/>
              </a:solidFill>
            </a:endParaRPr>
          </a:p>
        </p:txBody>
      </p:sp>
      <p:sp>
        <p:nvSpPr>
          <p:cNvPr id="59397" name="Slide Number Placeholder 2"/>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80A4A98-6AE8-3946-8DFC-306C8353EDC9}" type="slidenum">
              <a:rPr lang="en-US" sz="1400">
                <a:solidFill>
                  <a:srgbClr val="FFFFFF"/>
                </a:solidFill>
                <a:cs typeface="Arial" charset="0"/>
              </a:rPr>
              <a:pPr eaLnBrk="1" hangingPunct="1"/>
              <a:t>43</a:t>
            </a:fld>
            <a:endParaRPr lang="en-US" sz="1400">
              <a:solidFill>
                <a:srgbClr val="FFFFFF"/>
              </a:solidFill>
              <a:cs typeface="Arial" charset="0"/>
            </a:endParaRPr>
          </a:p>
        </p:txBody>
      </p:sp>
    </p:spTree>
    <p:extLst>
      <p:ext uri="{BB962C8B-B14F-4D97-AF65-F5344CB8AC3E}">
        <p14:creationId xmlns:p14="http://schemas.microsoft.com/office/powerpoint/2010/main" val="651236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Scaling </a:t>
            </a:r>
            <a:r>
              <a:rPr lang="en-US" dirty="0" err="1"/>
              <a:t>IoT</a:t>
            </a:r>
            <a:r>
              <a:rPr lang="en-US" dirty="0"/>
              <a:t> UP</a:t>
            </a:r>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2"/>
          </p:nvPr>
        </p:nvSpPr>
        <p:spPr/>
        <p:txBody>
          <a:bodyPr/>
          <a:lstStyle/>
          <a:p>
            <a:pPr>
              <a:defRPr/>
            </a:pPr>
            <a:fld id="{F91FBA4A-F87B-E542-B2A1-97AAD5AFC441}" type="slidenum">
              <a:rPr lang="en-US" smtClean="0"/>
              <a:pPr>
                <a:defRPr/>
              </a:pPr>
              <a:t>44</a:t>
            </a:fld>
            <a:endParaRPr lang="en-US"/>
          </a:p>
        </p:txBody>
      </p:sp>
    </p:spTree>
    <p:extLst>
      <p:ext uri="{BB962C8B-B14F-4D97-AF65-F5344CB8AC3E}">
        <p14:creationId xmlns:p14="http://schemas.microsoft.com/office/powerpoint/2010/main" val="31412033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Scaling </a:t>
            </a:r>
            <a:r>
              <a:rPr lang="en-US" dirty="0" err="1"/>
              <a:t>IoT</a:t>
            </a:r>
            <a:r>
              <a:rPr lang="en-US" dirty="0"/>
              <a:t> up</a:t>
            </a:r>
          </a:p>
        </p:txBody>
      </p:sp>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45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8013" y="2057400"/>
            <a:ext cx="985351" cy="1752600"/>
          </a:xfrm>
          <a:prstGeom prst="rect">
            <a:avLst/>
          </a:prstGeom>
        </p:spPr>
      </p:pic>
      <p:graphicFrame>
        <p:nvGraphicFramePr>
          <p:cNvPr id="6" name="Diagram 5"/>
          <p:cNvGraphicFramePr/>
          <p:nvPr>
            <p:extLst/>
          </p:nvPr>
        </p:nvGraphicFramePr>
        <p:xfrm>
          <a:off x="2514600" y="762000"/>
          <a:ext cx="71628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007" y="1371600"/>
            <a:ext cx="1191986" cy="1371600"/>
          </a:xfrm>
          <a:prstGeom prst="rect">
            <a:avLst/>
          </a:prstGeom>
        </p:spPr>
      </p:pic>
      <p:pic>
        <p:nvPicPr>
          <p:cNvPr id="8" name="Picture 7"/>
          <p:cNvPicPr>
            <a:picLocks noChangeAspect="1"/>
          </p:cNvPicPr>
          <p:nvPr/>
        </p:nvPicPr>
        <p:blipFill>
          <a:blip r:embed="rId9"/>
          <a:stretch>
            <a:fillRect/>
          </a:stretch>
        </p:blipFill>
        <p:spPr>
          <a:xfrm>
            <a:off x="7931116" y="4267200"/>
            <a:ext cx="1713302" cy="1117600"/>
          </a:xfrm>
          <a:prstGeom prst="rect">
            <a:avLst/>
          </a:prstGeom>
        </p:spPr>
      </p:pic>
    </p:spTree>
    <p:extLst>
      <p:ext uri="{BB962C8B-B14F-4D97-AF65-F5344CB8AC3E}">
        <p14:creationId xmlns:p14="http://schemas.microsoft.com/office/powerpoint/2010/main" val="40434346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Thing, one app</a:t>
            </a:r>
          </a:p>
        </p:txBody>
      </p:sp>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46</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905000"/>
            <a:ext cx="1619250" cy="25908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1" y="1905000"/>
            <a:ext cx="1489833" cy="26543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0358" y="1905001"/>
            <a:ext cx="1614582" cy="287178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0269" y="1905000"/>
            <a:ext cx="1492306" cy="26543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5773" y="4559301"/>
            <a:ext cx="1170104" cy="208121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7898" y="4597400"/>
            <a:ext cx="1190441" cy="212090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90359" y="4773613"/>
            <a:ext cx="1051473" cy="1866900"/>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80270" y="4864100"/>
            <a:ext cx="1005103" cy="1790700"/>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38117" y="4379913"/>
            <a:ext cx="1270960" cy="2260600"/>
          </a:xfrm>
          <a:prstGeom prst="rect">
            <a:avLst/>
          </a:prstGeom>
        </p:spPr>
      </p:pic>
      <p:sp>
        <p:nvSpPr>
          <p:cNvPr id="15" name="TextBox 14"/>
          <p:cNvSpPr txBox="1"/>
          <p:nvPr/>
        </p:nvSpPr>
        <p:spPr>
          <a:xfrm>
            <a:off x="2166633" y="1587501"/>
            <a:ext cx="545277" cy="276999"/>
          </a:xfrm>
          <a:prstGeom prst="rect">
            <a:avLst/>
          </a:prstGeom>
          <a:noFill/>
        </p:spPr>
        <p:txBody>
          <a:bodyPr wrap="none" rtlCol="0">
            <a:spAutoFit/>
          </a:bodyPr>
          <a:lstStyle/>
          <a:p>
            <a:r>
              <a:rPr lang="en-US" sz="1200"/>
              <a:t>Awair</a:t>
            </a:r>
            <a:endParaRPr lang="en-US" sz="1200" dirty="0"/>
          </a:p>
        </p:txBody>
      </p:sp>
      <p:sp>
        <p:nvSpPr>
          <p:cNvPr id="16" name="TextBox 15"/>
          <p:cNvSpPr txBox="1"/>
          <p:nvPr/>
        </p:nvSpPr>
        <p:spPr>
          <a:xfrm>
            <a:off x="3786076" y="1547285"/>
            <a:ext cx="845040" cy="276999"/>
          </a:xfrm>
          <a:prstGeom prst="rect">
            <a:avLst/>
          </a:prstGeom>
          <a:noFill/>
        </p:spPr>
        <p:txBody>
          <a:bodyPr wrap="none" rtlCol="0">
            <a:spAutoFit/>
          </a:bodyPr>
          <a:lstStyle/>
          <a:p>
            <a:r>
              <a:rPr lang="en-US" sz="1200" dirty="0"/>
              <a:t>Honeywell</a:t>
            </a:r>
          </a:p>
        </p:txBody>
      </p:sp>
      <p:sp>
        <p:nvSpPr>
          <p:cNvPr id="17" name="TextBox 16"/>
          <p:cNvSpPr txBox="1"/>
          <p:nvPr/>
        </p:nvSpPr>
        <p:spPr>
          <a:xfrm>
            <a:off x="5652609" y="1524001"/>
            <a:ext cx="710516" cy="276999"/>
          </a:xfrm>
          <a:prstGeom prst="rect">
            <a:avLst/>
          </a:prstGeom>
          <a:noFill/>
        </p:spPr>
        <p:txBody>
          <a:bodyPr wrap="none" rtlCol="0">
            <a:spAutoFit/>
          </a:bodyPr>
          <a:lstStyle/>
          <a:p>
            <a:r>
              <a:rPr lang="en-US" sz="1200" dirty="0"/>
              <a:t>Logitech</a:t>
            </a:r>
          </a:p>
        </p:txBody>
      </p:sp>
      <p:sp>
        <p:nvSpPr>
          <p:cNvPr id="18" name="TextBox 17"/>
          <p:cNvSpPr txBox="1"/>
          <p:nvPr/>
        </p:nvSpPr>
        <p:spPr>
          <a:xfrm>
            <a:off x="7666588" y="1600201"/>
            <a:ext cx="516232" cy="276999"/>
          </a:xfrm>
          <a:prstGeom prst="rect">
            <a:avLst/>
          </a:prstGeom>
          <a:noFill/>
        </p:spPr>
        <p:txBody>
          <a:bodyPr wrap="none" rtlCol="0">
            <a:spAutoFit/>
          </a:bodyPr>
          <a:lstStyle/>
          <a:p>
            <a:r>
              <a:rPr lang="en-US" sz="1200"/>
              <a:t>SATIS</a:t>
            </a:r>
            <a:endParaRPr lang="en-US" sz="1200" dirty="0"/>
          </a:p>
        </p:txBody>
      </p:sp>
      <p:sp>
        <p:nvSpPr>
          <p:cNvPr id="19" name="TextBox 18"/>
          <p:cNvSpPr txBox="1"/>
          <p:nvPr/>
        </p:nvSpPr>
        <p:spPr>
          <a:xfrm>
            <a:off x="2166632" y="4241414"/>
            <a:ext cx="455574" cy="276999"/>
          </a:xfrm>
          <a:prstGeom prst="rect">
            <a:avLst/>
          </a:prstGeom>
          <a:noFill/>
        </p:spPr>
        <p:txBody>
          <a:bodyPr wrap="none" rtlCol="0">
            <a:spAutoFit/>
          </a:bodyPr>
          <a:lstStyle/>
          <a:p>
            <a:r>
              <a:rPr lang="en-US" sz="1200"/>
              <a:t>Ring</a:t>
            </a:r>
            <a:endParaRPr lang="en-US" sz="1200" dirty="0"/>
          </a:p>
        </p:txBody>
      </p:sp>
      <p:sp>
        <p:nvSpPr>
          <p:cNvPr id="20" name="TextBox 19"/>
          <p:cNvSpPr txBox="1"/>
          <p:nvPr/>
        </p:nvSpPr>
        <p:spPr>
          <a:xfrm>
            <a:off x="3920458" y="4595505"/>
            <a:ext cx="471539" cy="276999"/>
          </a:xfrm>
          <a:prstGeom prst="rect">
            <a:avLst/>
          </a:prstGeom>
          <a:noFill/>
        </p:spPr>
        <p:txBody>
          <a:bodyPr wrap="none" rtlCol="0">
            <a:spAutoFit/>
          </a:bodyPr>
          <a:lstStyle/>
          <a:p>
            <a:r>
              <a:rPr lang="en-US" sz="1200"/>
              <a:t>Nest</a:t>
            </a:r>
            <a:endParaRPr lang="en-US" sz="1200" dirty="0"/>
          </a:p>
        </p:txBody>
      </p:sp>
      <p:sp>
        <p:nvSpPr>
          <p:cNvPr id="21" name="TextBox 20"/>
          <p:cNvSpPr txBox="1"/>
          <p:nvPr/>
        </p:nvSpPr>
        <p:spPr>
          <a:xfrm>
            <a:off x="5652609" y="6581002"/>
            <a:ext cx="833498" cy="276999"/>
          </a:xfrm>
          <a:prstGeom prst="rect">
            <a:avLst/>
          </a:prstGeom>
          <a:noFill/>
        </p:spPr>
        <p:txBody>
          <a:bodyPr wrap="none" rtlCol="0">
            <a:spAutoFit/>
          </a:bodyPr>
          <a:lstStyle/>
          <a:p>
            <a:r>
              <a:rPr lang="en-US" sz="1200" dirty="0"/>
              <a:t>Nespresso</a:t>
            </a:r>
          </a:p>
        </p:txBody>
      </p:sp>
      <p:sp>
        <p:nvSpPr>
          <p:cNvPr id="22" name="TextBox 21"/>
          <p:cNvSpPr txBox="1"/>
          <p:nvPr/>
        </p:nvSpPr>
        <p:spPr>
          <a:xfrm>
            <a:off x="7581383" y="4595505"/>
            <a:ext cx="546945" cy="276999"/>
          </a:xfrm>
          <a:prstGeom prst="rect">
            <a:avLst/>
          </a:prstGeom>
          <a:noFill/>
        </p:spPr>
        <p:txBody>
          <a:bodyPr wrap="none" rtlCol="0">
            <a:spAutoFit/>
          </a:bodyPr>
          <a:lstStyle/>
          <a:p>
            <a:r>
              <a:rPr lang="en-US" sz="1200" dirty="0"/>
              <a:t>D-link</a:t>
            </a:r>
          </a:p>
        </p:txBody>
      </p:sp>
      <p:sp>
        <p:nvSpPr>
          <p:cNvPr id="23" name="TextBox 22"/>
          <p:cNvSpPr txBox="1"/>
          <p:nvPr/>
        </p:nvSpPr>
        <p:spPr>
          <a:xfrm>
            <a:off x="9368694" y="4457005"/>
            <a:ext cx="617413" cy="276999"/>
          </a:xfrm>
          <a:prstGeom prst="rect">
            <a:avLst/>
          </a:prstGeom>
          <a:noFill/>
        </p:spPr>
        <p:txBody>
          <a:bodyPr wrap="none" rtlCol="0">
            <a:spAutoFit/>
          </a:bodyPr>
          <a:lstStyle/>
          <a:p>
            <a:r>
              <a:rPr lang="en-US" sz="1200"/>
              <a:t>August</a:t>
            </a:r>
            <a:endParaRPr lang="en-US" sz="1200" dirty="0"/>
          </a:p>
        </p:txBody>
      </p:sp>
      <p:pic>
        <p:nvPicPr>
          <p:cNvPr id="24" name="Pictur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94672" y="1928504"/>
            <a:ext cx="1194158" cy="2123997"/>
          </a:xfrm>
          <a:prstGeom prst="rect">
            <a:avLst/>
          </a:prstGeom>
        </p:spPr>
      </p:pic>
      <p:sp>
        <p:nvSpPr>
          <p:cNvPr id="25" name="TextBox 24"/>
          <p:cNvSpPr txBox="1"/>
          <p:nvPr/>
        </p:nvSpPr>
        <p:spPr>
          <a:xfrm>
            <a:off x="9338117" y="1587501"/>
            <a:ext cx="605550" cy="276999"/>
          </a:xfrm>
          <a:prstGeom prst="rect">
            <a:avLst/>
          </a:prstGeom>
          <a:noFill/>
        </p:spPr>
        <p:txBody>
          <a:bodyPr wrap="none" rtlCol="0">
            <a:spAutoFit/>
          </a:bodyPr>
          <a:lstStyle/>
          <a:p>
            <a:r>
              <a:rPr lang="en-US" sz="1200" dirty="0"/>
              <a:t>WeMo</a:t>
            </a:r>
          </a:p>
        </p:txBody>
      </p:sp>
    </p:spTree>
    <p:extLst>
      <p:ext uri="{BB962C8B-B14F-4D97-AF65-F5344CB8AC3E}">
        <p14:creationId xmlns:p14="http://schemas.microsoft.com/office/powerpoint/2010/main" val="33129225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Does not scale well to real-world sizes</a:t>
            </a:r>
          </a:p>
        </p:txBody>
      </p:sp>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47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524001"/>
            <a:ext cx="9144000" cy="1394737"/>
          </a:xfrm>
          <a:prstGeom prst="rect">
            <a:avLst/>
          </a:prstGeom>
        </p:spPr>
      </p:pic>
      <p:sp>
        <p:nvSpPr>
          <p:cNvPr id="6" name="TextBox 5"/>
          <p:cNvSpPr txBox="1"/>
          <p:nvPr/>
        </p:nvSpPr>
        <p:spPr>
          <a:xfrm>
            <a:off x="1981200" y="3276600"/>
            <a:ext cx="5289268" cy="369332"/>
          </a:xfrm>
          <a:prstGeom prst="rect">
            <a:avLst/>
          </a:prstGeom>
          <a:noFill/>
        </p:spPr>
        <p:txBody>
          <a:bodyPr wrap="none" rtlCol="0">
            <a:spAutoFit/>
          </a:bodyPr>
          <a:lstStyle/>
          <a:p>
            <a:r>
              <a:rPr lang="en-US" dirty="0"/>
              <a:t>Le </a:t>
            </a:r>
            <a:r>
              <a:rPr lang="en-US" dirty="0" err="1"/>
              <a:t>Lignon</a:t>
            </a:r>
            <a:r>
              <a:rPr lang="en-US" dirty="0"/>
              <a:t>, Switzerland (0.7 mi long): 2,780 apartments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3909338"/>
            <a:ext cx="2363864" cy="2720063"/>
          </a:xfrm>
          <a:prstGeom prst="rect">
            <a:avLst/>
          </a:prstGeom>
        </p:spPr>
      </p:pic>
      <p:sp>
        <p:nvSpPr>
          <p:cNvPr id="8" name="TextBox 7"/>
          <p:cNvSpPr txBox="1"/>
          <p:nvPr/>
        </p:nvSpPr>
        <p:spPr>
          <a:xfrm>
            <a:off x="4625834" y="4495800"/>
            <a:ext cx="3659528" cy="369332"/>
          </a:xfrm>
          <a:prstGeom prst="rect">
            <a:avLst/>
          </a:prstGeom>
          <a:noFill/>
        </p:spPr>
        <p:txBody>
          <a:bodyPr wrap="none" rtlCol="0">
            <a:spAutoFit/>
          </a:bodyPr>
          <a:lstStyle/>
          <a:p>
            <a:r>
              <a:rPr lang="en-US" dirty="0"/>
              <a:t>Camden </a:t>
            </a:r>
            <a:r>
              <a:rPr lang="en-US" dirty="0" err="1"/>
              <a:t>NoMa</a:t>
            </a:r>
            <a:r>
              <a:rPr lang="en-US" dirty="0"/>
              <a:t> (DC): 405 apartments</a:t>
            </a:r>
          </a:p>
        </p:txBody>
      </p:sp>
    </p:spTree>
    <p:extLst>
      <p:ext uri="{BB962C8B-B14F-4D97-AF65-F5344CB8AC3E}">
        <p14:creationId xmlns:p14="http://schemas.microsoft.com/office/powerpoint/2010/main" val="19159686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IoT = Internet at scale</a:t>
            </a:r>
          </a:p>
        </p:txBody>
      </p:sp>
      <p:sp>
        <p:nvSpPr>
          <p:cNvPr id="3" name="Content Placeholder 2"/>
          <p:cNvSpPr>
            <a:spLocks noGrp="1"/>
          </p:cNvSpPr>
          <p:nvPr>
            <p:ph idx="1"/>
          </p:nvPr>
        </p:nvSpPr>
        <p:spPr>
          <a:xfrm>
            <a:off x="1981200" y="1600200"/>
            <a:ext cx="6019800" cy="4876800"/>
          </a:xfrm>
        </p:spPr>
        <p:txBody>
          <a:bodyPr>
            <a:normAutofit fontScale="92500" lnSpcReduction="10000"/>
          </a:bodyPr>
          <a:lstStyle/>
          <a:p>
            <a:r>
              <a:rPr lang="en-US" i="1" dirty="0"/>
              <a:t>Security</a:t>
            </a:r>
            <a:r>
              <a:rPr lang="en-US" dirty="0"/>
              <a:t> at scale</a:t>
            </a:r>
          </a:p>
          <a:p>
            <a:pPr lvl="1"/>
            <a:r>
              <a:rPr lang="en-US" dirty="0"/>
              <a:t>still largely “add password to configuration file”</a:t>
            </a:r>
          </a:p>
          <a:p>
            <a:pPr lvl="1"/>
            <a:r>
              <a:rPr lang="en-US" dirty="0"/>
              <a:t>identify by IP address</a:t>
            </a:r>
          </a:p>
          <a:p>
            <a:r>
              <a:rPr lang="en-US" i="1" dirty="0"/>
              <a:t>Management</a:t>
            </a:r>
            <a:r>
              <a:rPr lang="en-US" dirty="0"/>
              <a:t> at scale</a:t>
            </a:r>
          </a:p>
          <a:p>
            <a:pPr lvl="1"/>
            <a:r>
              <a:rPr lang="en-US" dirty="0"/>
              <a:t>device-focused</a:t>
            </a:r>
          </a:p>
          <a:p>
            <a:pPr lvl="1"/>
            <a:r>
              <a:rPr lang="en-US" dirty="0"/>
              <a:t>SNMP, at best</a:t>
            </a:r>
          </a:p>
          <a:p>
            <a:pPr lvl="1"/>
            <a:r>
              <a:rPr lang="en-US" dirty="0"/>
              <a:t>CLI, at worst</a:t>
            </a:r>
          </a:p>
          <a:p>
            <a:pPr lvl="1"/>
            <a:r>
              <a:rPr lang="en-US" dirty="0"/>
              <a:t>no performance diagnostics capabilities (“why is this so slow?”</a:t>
            </a:r>
          </a:p>
          <a:p>
            <a:r>
              <a:rPr lang="en-US" i="1" dirty="0"/>
              <a:t>Naming</a:t>
            </a:r>
            <a:r>
              <a:rPr lang="en-US" dirty="0"/>
              <a:t> at scale</a:t>
            </a:r>
          </a:p>
          <a:p>
            <a:pPr lvl="1"/>
            <a:r>
              <a:rPr lang="en-US" dirty="0"/>
              <a:t>identify by node name</a:t>
            </a:r>
          </a:p>
          <a:p>
            <a:r>
              <a:rPr lang="en-US" i="1" dirty="0"/>
              <a:t>Programming</a:t>
            </a:r>
            <a:r>
              <a:rPr lang="en-US" dirty="0"/>
              <a:t> at scale</a:t>
            </a:r>
          </a:p>
          <a:p>
            <a:pPr lvl="1"/>
            <a:endParaRPr lang="en-US" dirty="0"/>
          </a:p>
        </p:txBody>
      </p:sp>
      <p:sp>
        <p:nvSpPr>
          <p:cNvPr id="5" name="Slide Number Placeholder 4"/>
          <p:cNvSpPr>
            <a:spLocks noGrp="1"/>
          </p:cNvSpPr>
          <p:nvPr>
            <p:ph type="sldNum" sz="quarter" idx="12"/>
          </p:nvPr>
        </p:nvSpPr>
        <p:spPr/>
        <p:txBody>
          <a:bodyPr/>
          <a:lstStyle/>
          <a:p>
            <a:pPr>
              <a:defRPr/>
            </a:pPr>
            <a:fld id="{2EE5017F-2046-9E41-83E0-078B60185F7A}" type="slidenum">
              <a:rPr lang="en-US" smtClean="0"/>
              <a:pPr>
                <a:defRPr/>
              </a:pPr>
              <a:t>48</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05800" y="1553817"/>
            <a:ext cx="2057400" cy="1371600"/>
          </a:xfrm>
          <a:prstGeom prst="rect">
            <a:avLst/>
          </a:prstGeom>
        </p:spPr>
      </p:pic>
      <p:pic>
        <p:nvPicPr>
          <p:cNvPr id="7" name="Picture 6"/>
          <p:cNvPicPr>
            <a:picLocks noChangeAspect="1"/>
          </p:cNvPicPr>
          <p:nvPr/>
        </p:nvPicPr>
        <p:blipFill>
          <a:blip r:embed="rId3"/>
          <a:stretch>
            <a:fillRect/>
          </a:stretch>
        </p:blipFill>
        <p:spPr>
          <a:xfrm>
            <a:off x="8699500" y="4876800"/>
            <a:ext cx="1270000" cy="1270000"/>
          </a:xfrm>
          <a:prstGeom prst="rect">
            <a:avLst/>
          </a:prstGeom>
        </p:spPr>
      </p:pic>
      <p:sp>
        <p:nvSpPr>
          <p:cNvPr id="8" name="Down Arrow 7"/>
          <p:cNvSpPr/>
          <p:nvPr/>
        </p:nvSpPr>
        <p:spPr>
          <a:xfrm>
            <a:off x="9220200" y="3200400"/>
            <a:ext cx="190500" cy="1524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332305" y="2877235"/>
            <a:ext cx="859723" cy="646331"/>
          </a:xfrm>
          <a:prstGeom prst="rect">
            <a:avLst/>
          </a:prstGeom>
          <a:noFill/>
        </p:spPr>
        <p:txBody>
          <a:bodyPr wrap="none" rtlCol="0">
            <a:spAutoFit/>
          </a:bodyPr>
          <a:lstStyle/>
          <a:p>
            <a:r>
              <a:rPr lang="en-US" dirty="0"/>
              <a:t>system</a:t>
            </a:r>
          </a:p>
          <a:p>
            <a:r>
              <a:rPr lang="en-US" dirty="0"/>
              <a:t>&amp; rack</a:t>
            </a:r>
          </a:p>
        </p:txBody>
      </p:sp>
      <p:sp>
        <p:nvSpPr>
          <p:cNvPr id="10" name="TextBox 9"/>
          <p:cNvSpPr txBox="1"/>
          <p:nvPr/>
        </p:nvSpPr>
        <p:spPr>
          <a:xfrm>
            <a:off x="8706540" y="6077635"/>
            <a:ext cx="1255921" cy="369332"/>
          </a:xfrm>
          <a:prstGeom prst="rect">
            <a:avLst/>
          </a:prstGeom>
          <a:noFill/>
        </p:spPr>
        <p:txBody>
          <a:bodyPr wrap="none" rtlCol="0">
            <a:spAutoFit/>
          </a:bodyPr>
          <a:lstStyle/>
          <a:p>
            <a:r>
              <a:rPr lang="en-US"/>
              <a:t>data center</a:t>
            </a:r>
          </a:p>
        </p:txBody>
      </p:sp>
    </p:spTree>
    <p:extLst>
      <p:ext uri="{BB962C8B-B14F-4D97-AF65-F5344CB8AC3E}">
        <p14:creationId xmlns:p14="http://schemas.microsoft.com/office/powerpoint/2010/main" val="3139615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ED050-EA2D-0248-9684-36070882717C}"/>
              </a:ext>
            </a:extLst>
          </p:cNvPr>
          <p:cNvSpPr>
            <a:spLocks noGrp="1"/>
          </p:cNvSpPr>
          <p:nvPr>
            <p:ph type="title"/>
          </p:nvPr>
        </p:nvSpPr>
        <p:spPr/>
        <p:txBody>
          <a:bodyPr/>
          <a:lstStyle/>
          <a:p>
            <a:r>
              <a:rPr lang="en-US" dirty="0"/>
              <a:t>Obligatory security considerations section</a:t>
            </a:r>
          </a:p>
        </p:txBody>
      </p:sp>
      <p:sp>
        <p:nvSpPr>
          <p:cNvPr id="3" name="Text Placeholder 2">
            <a:extLst>
              <a:ext uri="{FF2B5EF4-FFF2-40B4-BE49-F238E27FC236}">
                <a16:creationId xmlns:a16="http://schemas.microsoft.com/office/drawing/2014/main" id="{F7B1ACD4-2087-744C-98C5-730FD7173F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6FB46CA-DE47-A440-9453-9F81FF93489C}"/>
              </a:ext>
            </a:extLst>
          </p:cNvPr>
          <p:cNvSpPr>
            <a:spLocks noGrp="1"/>
          </p:cNvSpPr>
          <p:nvPr>
            <p:ph type="sldNum" sz="quarter" idx="12"/>
          </p:nvPr>
        </p:nvSpPr>
        <p:spPr/>
        <p:txBody>
          <a:bodyPr/>
          <a:lstStyle/>
          <a:p>
            <a:fld id="{6D00ABC0-0B20-594E-8324-2F30128B41A0}" type="slidenum">
              <a:rPr lang="en-US" smtClean="0"/>
              <a:t>49</a:t>
            </a:fld>
            <a:endParaRPr lang="en-US"/>
          </a:p>
        </p:txBody>
      </p:sp>
    </p:spTree>
    <p:extLst>
      <p:ext uri="{BB962C8B-B14F-4D97-AF65-F5344CB8AC3E}">
        <p14:creationId xmlns:p14="http://schemas.microsoft.com/office/powerpoint/2010/main" val="3795314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a:ea typeface="+mj-ea"/>
                <a:cs typeface="+mj-cs"/>
              </a:rPr>
              <a:t>Key enablers</a:t>
            </a:r>
          </a:p>
        </p:txBody>
      </p:sp>
      <p:graphicFrame>
        <p:nvGraphicFramePr>
          <p:cNvPr id="6" name="Diagram 5"/>
          <p:cNvGraphicFramePr/>
          <p:nvPr/>
        </p:nvGraphicFramePr>
        <p:xfrm>
          <a:off x="2133600" y="1397000"/>
          <a:ext cx="8001000" cy="485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485"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9C2620F-D9DF-614E-AEA8-69815F60E295}" type="slidenum">
              <a:rPr lang="en-US" sz="1400">
                <a:solidFill>
                  <a:srgbClr val="FFFFFF"/>
                </a:solidFill>
                <a:cs typeface="Arial" charset="0"/>
              </a:rPr>
              <a:pPr eaLnBrk="1" hangingPunct="1"/>
              <a:t>5</a:t>
            </a:fld>
            <a:endParaRPr lang="en-US" sz="1400">
              <a:solidFill>
                <a:srgbClr val="FFFFFF"/>
              </a:solidFill>
              <a:cs typeface="Arial" charset="0"/>
            </a:endParaRPr>
          </a:p>
        </p:txBody>
      </p:sp>
      <p:pic>
        <p:nvPicPr>
          <p:cNvPr id="7" name="Picture 8"/>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3457698" y="5845175"/>
            <a:ext cx="951258" cy="9512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3"/>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1752600" y="5845176"/>
            <a:ext cx="1519568" cy="101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854733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a:t>IoT</a:t>
            </a:r>
            <a:r>
              <a:rPr lang="en-US" dirty="0"/>
              <a:t> security confluence</a:t>
            </a:r>
          </a:p>
        </p:txBody>
      </p:sp>
      <p:sp>
        <p:nvSpPr>
          <p:cNvPr id="5" name="Slide Number Placeholder 4"/>
          <p:cNvSpPr>
            <a:spLocks noGrp="1"/>
          </p:cNvSpPr>
          <p:nvPr>
            <p:ph type="sldNum" sz="quarter" idx="12"/>
          </p:nvPr>
        </p:nvSpPr>
        <p:spPr/>
        <p:txBody>
          <a:bodyPr/>
          <a:lstStyle/>
          <a:p>
            <a:pPr>
              <a:defRPr/>
            </a:pPr>
            <a:fld id="{C856F2D9-AD6D-DA40-A9F7-5BC9D0FE422B}" type="slidenum">
              <a:rPr lang="en-US" smtClean="0"/>
              <a:pPr>
                <a:defRPr/>
              </a:pPr>
              <a:t>50</a:t>
            </a:fld>
            <a:endParaRPr lang="en-US"/>
          </a:p>
        </p:txBody>
      </p:sp>
      <p:graphicFrame>
        <p:nvGraphicFramePr>
          <p:cNvPr id="11" name="Diagram 10"/>
          <p:cNvGraphicFramePr/>
          <p:nvPr>
            <p:extLst/>
          </p:nvPr>
        </p:nvGraphicFramePr>
        <p:xfrm>
          <a:off x="2133600" y="1397000"/>
          <a:ext cx="8001000" cy="485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92556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00DD82-705E-FC41-A398-C2A37673BA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8590" y="0"/>
            <a:ext cx="7795576" cy="6858000"/>
          </a:xfrm>
          <a:prstGeom prst="rect">
            <a:avLst/>
          </a:prstGeom>
        </p:spPr>
      </p:pic>
      <p:sp>
        <p:nvSpPr>
          <p:cNvPr id="3" name="Slide Number Placeholder 2">
            <a:extLst>
              <a:ext uri="{FF2B5EF4-FFF2-40B4-BE49-F238E27FC236}">
                <a16:creationId xmlns:a16="http://schemas.microsoft.com/office/drawing/2014/main" id="{0A1F961B-70CD-CB4A-BC5A-5FD71F8590D7}"/>
              </a:ext>
            </a:extLst>
          </p:cNvPr>
          <p:cNvSpPr>
            <a:spLocks noGrp="1"/>
          </p:cNvSpPr>
          <p:nvPr>
            <p:ph type="sldNum" sz="quarter" idx="12"/>
          </p:nvPr>
        </p:nvSpPr>
        <p:spPr/>
        <p:txBody>
          <a:bodyPr/>
          <a:lstStyle/>
          <a:p>
            <a:fld id="{6D00ABC0-0B20-594E-8324-2F30128B41A0}" type="slidenum">
              <a:rPr lang="en-US" smtClean="0"/>
              <a:t>51</a:t>
            </a:fld>
            <a:endParaRPr lang="en-US"/>
          </a:p>
        </p:txBody>
      </p:sp>
    </p:spTree>
    <p:extLst>
      <p:ext uri="{BB962C8B-B14F-4D97-AF65-F5344CB8AC3E}">
        <p14:creationId xmlns:p14="http://schemas.microsoft.com/office/powerpoint/2010/main" val="28184813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003920-B2DB-774E-BC0C-9A144A6C9A5F}"/>
              </a:ext>
            </a:extLst>
          </p:cNvPr>
          <p:cNvPicPr>
            <a:picLocks noChangeAspect="1"/>
          </p:cNvPicPr>
          <p:nvPr/>
        </p:nvPicPr>
        <p:blipFill>
          <a:blip r:embed="rId2"/>
          <a:stretch>
            <a:fillRect/>
          </a:stretch>
        </p:blipFill>
        <p:spPr>
          <a:xfrm>
            <a:off x="2211721" y="0"/>
            <a:ext cx="7768558" cy="6858000"/>
          </a:xfrm>
          <a:prstGeom prst="rect">
            <a:avLst/>
          </a:prstGeom>
        </p:spPr>
      </p:pic>
      <p:sp>
        <p:nvSpPr>
          <p:cNvPr id="3" name="Slide Number Placeholder 2">
            <a:extLst>
              <a:ext uri="{FF2B5EF4-FFF2-40B4-BE49-F238E27FC236}">
                <a16:creationId xmlns:a16="http://schemas.microsoft.com/office/drawing/2014/main" id="{CAA63B8B-71BC-634F-B858-2E0098FBEFF4}"/>
              </a:ext>
            </a:extLst>
          </p:cNvPr>
          <p:cNvSpPr>
            <a:spLocks noGrp="1"/>
          </p:cNvSpPr>
          <p:nvPr>
            <p:ph type="sldNum" sz="quarter" idx="12"/>
          </p:nvPr>
        </p:nvSpPr>
        <p:spPr/>
        <p:txBody>
          <a:bodyPr/>
          <a:lstStyle/>
          <a:p>
            <a:fld id="{6D00ABC0-0B20-594E-8324-2F30128B41A0}" type="slidenum">
              <a:rPr lang="en-US" smtClean="0"/>
              <a:t>52</a:t>
            </a:fld>
            <a:endParaRPr lang="en-US"/>
          </a:p>
        </p:txBody>
      </p:sp>
    </p:spTree>
    <p:extLst>
      <p:ext uri="{BB962C8B-B14F-4D97-AF65-F5344CB8AC3E}">
        <p14:creationId xmlns:p14="http://schemas.microsoft.com/office/powerpoint/2010/main" val="36881233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EDB03-2D30-C444-9B45-56B9632055ED}"/>
              </a:ext>
            </a:extLst>
          </p:cNvPr>
          <p:cNvSpPr>
            <a:spLocks noGrp="1"/>
          </p:cNvSpPr>
          <p:nvPr>
            <p:ph type="title"/>
          </p:nvPr>
        </p:nvSpPr>
        <p:spPr/>
        <p:txBody>
          <a:bodyPr/>
          <a:lstStyle/>
          <a:p>
            <a:r>
              <a:rPr lang="en-US" dirty="0"/>
              <a:t>Smart faucet</a:t>
            </a:r>
          </a:p>
        </p:txBody>
      </p:sp>
      <p:pic>
        <p:nvPicPr>
          <p:cNvPr id="4" name="Picture 3">
            <a:extLst>
              <a:ext uri="{FF2B5EF4-FFF2-40B4-BE49-F238E27FC236}">
                <a16:creationId xmlns:a16="http://schemas.microsoft.com/office/drawing/2014/main" id="{9D4BB105-D2CD-5A43-9FCF-B8CCA71A8393}"/>
              </a:ext>
            </a:extLst>
          </p:cNvPr>
          <p:cNvPicPr>
            <a:picLocks noChangeAspect="1"/>
          </p:cNvPicPr>
          <p:nvPr/>
        </p:nvPicPr>
        <p:blipFill>
          <a:blip r:embed="rId2"/>
          <a:stretch>
            <a:fillRect/>
          </a:stretch>
        </p:blipFill>
        <p:spPr>
          <a:xfrm>
            <a:off x="1524000" y="1371600"/>
            <a:ext cx="7315200" cy="5486400"/>
          </a:xfrm>
          <a:prstGeom prst="rect">
            <a:avLst/>
          </a:prstGeom>
        </p:spPr>
      </p:pic>
      <p:sp>
        <p:nvSpPr>
          <p:cNvPr id="5" name="Slide Number Placeholder 4">
            <a:extLst>
              <a:ext uri="{FF2B5EF4-FFF2-40B4-BE49-F238E27FC236}">
                <a16:creationId xmlns:a16="http://schemas.microsoft.com/office/drawing/2014/main" id="{8F65A86E-275E-9B41-8D63-B4897A7D58B5}"/>
              </a:ext>
            </a:extLst>
          </p:cNvPr>
          <p:cNvSpPr>
            <a:spLocks noGrp="1"/>
          </p:cNvSpPr>
          <p:nvPr>
            <p:ph type="sldNum" sz="quarter" idx="12"/>
          </p:nvPr>
        </p:nvSpPr>
        <p:spPr/>
        <p:txBody>
          <a:bodyPr/>
          <a:lstStyle/>
          <a:p>
            <a:fld id="{6D00ABC0-0B20-594E-8324-2F30128B41A0}" type="slidenum">
              <a:rPr lang="en-US" smtClean="0"/>
              <a:t>53</a:t>
            </a:fld>
            <a:endParaRPr lang="en-US"/>
          </a:p>
        </p:txBody>
      </p:sp>
    </p:spTree>
    <p:extLst>
      <p:ext uri="{BB962C8B-B14F-4D97-AF65-F5344CB8AC3E}">
        <p14:creationId xmlns:p14="http://schemas.microsoft.com/office/powerpoint/2010/main" val="5725591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DDOS via </a:t>
            </a:r>
            <a:r>
              <a:rPr lang="en-US" dirty="0" err="1"/>
              <a:t>IoT</a:t>
            </a:r>
            <a:endParaRPr lang="en-US" dirty="0"/>
          </a:p>
        </p:txBody>
      </p:sp>
      <p:sp>
        <p:nvSpPr>
          <p:cNvPr id="3" name="Content Placeholder 2"/>
          <p:cNvSpPr>
            <a:spLocks noGrp="1"/>
          </p:cNvSpPr>
          <p:nvPr>
            <p:ph idx="1"/>
          </p:nvPr>
        </p:nvSpPr>
        <p:spPr>
          <a:xfrm>
            <a:off x="1981200" y="1600200"/>
            <a:ext cx="8382000" cy="1828800"/>
          </a:xfrm>
        </p:spPr>
        <p:txBody>
          <a:bodyPr>
            <a:normAutofit fontScale="92500" lnSpcReduction="10000"/>
          </a:bodyPr>
          <a:lstStyle/>
          <a:p>
            <a:r>
              <a:rPr lang="en-US" dirty="0"/>
              <a:t>Krebs DDOS, 9/2016: </a:t>
            </a:r>
            <a:r>
              <a:rPr lang="en-US" b="1" dirty="0"/>
              <a:t>620 Gb/s, total of &gt; 1.5 Tb/s</a:t>
            </a:r>
          </a:p>
          <a:p>
            <a:r>
              <a:rPr lang="en-US" dirty="0"/>
              <a:t>GRE, SYN, HTTP GET, POST</a:t>
            </a:r>
          </a:p>
          <a:p>
            <a:r>
              <a:rPr lang="en-US" dirty="0" err="1"/>
              <a:t>MiraiNet</a:t>
            </a:r>
            <a:r>
              <a:rPr lang="en-US" dirty="0"/>
              <a:t>: “380k bots from telnet alone”</a:t>
            </a:r>
          </a:p>
          <a:p>
            <a:r>
              <a:rPr lang="en-US" dirty="0"/>
              <a:t>Enabled by UPnP </a:t>
            </a:r>
            <a:r>
              <a:rPr lang="en-US" dirty="0">
                <a:sym typeface="Wingdings"/>
              </a:rPr>
              <a:t> bypass NATs</a:t>
            </a:r>
            <a:endParaRPr lang="en-US" dirty="0"/>
          </a:p>
          <a:p>
            <a:endParaRPr lang="en-US" dirty="0"/>
          </a:p>
        </p:txBody>
      </p:sp>
      <p:sp>
        <p:nvSpPr>
          <p:cNvPr id="4" name="Footer Placeholder 3"/>
          <p:cNvSpPr>
            <a:spLocks noGrp="1"/>
          </p:cNvSpPr>
          <p:nvPr>
            <p:ph type="ftr" sz="quarter" idx="11"/>
          </p:nvPr>
        </p:nvSpPr>
        <p:spPr/>
        <p:txBody>
          <a:bodyPr/>
          <a:lstStyle/>
          <a:p>
            <a:pPr>
              <a:defRPr/>
            </a:pPr>
            <a:r>
              <a:rPr lang="pt-BR"/>
              <a:t>NetSys 2017</a:t>
            </a:r>
            <a:endParaRPr lang="en-US"/>
          </a:p>
        </p:txBody>
      </p:sp>
      <p:sp>
        <p:nvSpPr>
          <p:cNvPr id="5" name="Slide Number Placeholder 4"/>
          <p:cNvSpPr>
            <a:spLocks noGrp="1"/>
          </p:cNvSpPr>
          <p:nvPr>
            <p:ph type="sldNum" sz="quarter" idx="12"/>
          </p:nvPr>
        </p:nvSpPr>
        <p:spPr/>
        <p:txBody>
          <a:bodyPr/>
          <a:lstStyle/>
          <a:p>
            <a:pPr>
              <a:defRPr/>
            </a:pPr>
            <a:fld id="{2EE5017F-2046-9E41-83E0-078B60185F7A}" type="slidenum">
              <a:rPr lang="en-US" smtClean="0"/>
              <a:pPr>
                <a:defRPr/>
              </a:pPr>
              <a:t>54</a:t>
            </a:fld>
            <a:endParaRPr lang="en-US"/>
          </a:p>
        </p:txBody>
      </p:sp>
      <p:pic>
        <p:nvPicPr>
          <p:cNvPr id="7" name="Picture 6"/>
          <p:cNvPicPr>
            <a:picLocks noChangeAspect="1"/>
          </p:cNvPicPr>
          <p:nvPr/>
        </p:nvPicPr>
        <p:blipFill>
          <a:blip r:embed="rId3"/>
          <a:stretch>
            <a:fillRect/>
          </a:stretch>
        </p:blipFill>
        <p:spPr>
          <a:xfrm>
            <a:off x="2057400" y="3429000"/>
            <a:ext cx="5791200" cy="3315462"/>
          </a:xfrm>
          <a:prstGeom prst="rect">
            <a:avLst/>
          </a:prstGeom>
        </p:spPr>
      </p:pic>
      <p:sp>
        <p:nvSpPr>
          <p:cNvPr id="8" name="TextBox 7"/>
          <p:cNvSpPr txBox="1"/>
          <p:nvPr/>
        </p:nvSpPr>
        <p:spPr>
          <a:xfrm>
            <a:off x="8534402" y="3962400"/>
            <a:ext cx="1676399" cy="147732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a:t>xc3511 </a:t>
            </a:r>
            <a:r>
              <a:rPr lang="en-US" dirty="0" err="1"/>
              <a:t>vizxv</a:t>
            </a:r>
            <a:r>
              <a:rPr lang="en-US" dirty="0"/>
              <a:t> admin 888888 </a:t>
            </a:r>
            <a:r>
              <a:rPr lang="en-US" dirty="0" err="1"/>
              <a:t>xmhdipc</a:t>
            </a:r>
            <a:r>
              <a:rPr lang="en-US" dirty="0"/>
              <a:t> default 123456 54321 support</a:t>
            </a:r>
          </a:p>
        </p:txBody>
      </p:sp>
    </p:spTree>
    <p:extLst>
      <p:ext uri="{BB962C8B-B14F-4D97-AF65-F5344CB8AC3E}">
        <p14:creationId xmlns:p14="http://schemas.microsoft.com/office/powerpoint/2010/main" val="42473549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Mirai</a:t>
            </a:r>
            <a:r>
              <a:rPr lang="en-US" dirty="0"/>
              <a:t> botnet</a:t>
            </a:r>
          </a:p>
        </p:txBody>
      </p:sp>
      <p:sp>
        <p:nvSpPr>
          <p:cNvPr id="3" name="Content Placeholder 2"/>
          <p:cNvSpPr>
            <a:spLocks noGrp="1"/>
          </p:cNvSpPr>
          <p:nvPr>
            <p:ph idx="1"/>
          </p:nvPr>
        </p:nvSpPr>
        <p:spPr/>
        <p:txBody>
          <a:bodyPr/>
          <a:lstStyle/>
          <a:p>
            <a:r>
              <a:rPr lang="en-US" dirty="0"/>
              <a:t>Chinese manufacturer, used by lots of OEMs</a:t>
            </a:r>
          </a:p>
          <a:p>
            <a:r>
              <a:rPr lang="en-US" dirty="0" err="1"/>
              <a:t>BusyBox</a:t>
            </a:r>
            <a:r>
              <a:rPr lang="en-US" dirty="0"/>
              <a:t> Linux</a:t>
            </a:r>
          </a:p>
          <a:p>
            <a:r>
              <a:rPr lang="en-US" dirty="0"/>
              <a:t>Brute-force </a:t>
            </a:r>
            <a:r>
              <a:rPr lang="en-US" dirty="0" err="1"/>
              <a:t>ssh</a:t>
            </a:r>
            <a:r>
              <a:rPr lang="en-US" dirty="0"/>
              <a:t> and telnet</a:t>
            </a:r>
          </a:p>
          <a:p>
            <a:r>
              <a:rPr lang="en-US" dirty="0"/>
              <a:t>Web reset doesn’t change </a:t>
            </a:r>
            <a:r>
              <a:rPr lang="en-US" dirty="0" err="1"/>
              <a:t>ssh</a:t>
            </a:r>
            <a:r>
              <a:rPr lang="en-US" dirty="0"/>
              <a:t> or telnet </a:t>
            </a:r>
          </a:p>
        </p:txBody>
      </p:sp>
      <p:sp>
        <p:nvSpPr>
          <p:cNvPr id="4" name="Footer Placeholder 3"/>
          <p:cNvSpPr>
            <a:spLocks noGrp="1"/>
          </p:cNvSpPr>
          <p:nvPr>
            <p:ph type="ftr" sz="quarter" idx="11"/>
          </p:nvPr>
        </p:nvSpPr>
        <p:spPr/>
        <p:txBody>
          <a:bodyPr/>
          <a:lstStyle/>
          <a:p>
            <a:pPr>
              <a:defRPr/>
            </a:pPr>
            <a:r>
              <a:rPr lang="pt-BR"/>
              <a:t>NetSys 2017</a:t>
            </a:r>
            <a:endParaRPr lang="en-US"/>
          </a:p>
        </p:txBody>
      </p:sp>
      <p:sp>
        <p:nvSpPr>
          <p:cNvPr id="5" name="Slide Number Placeholder 4"/>
          <p:cNvSpPr>
            <a:spLocks noGrp="1"/>
          </p:cNvSpPr>
          <p:nvPr>
            <p:ph type="sldNum" sz="quarter" idx="12"/>
          </p:nvPr>
        </p:nvSpPr>
        <p:spPr/>
        <p:txBody>
          <a:bodyPr/>
          <a:lstStyle/>
          <a:p>
            <a:pPr>
              <a:defRPr/>
            </a:pPr>
            <a:fld id="{2EE5017F-2046-9E41-83E0-078B60185F7A}" type="slidenum">
              <a:rPr lang="en-US" smtClean="0"/>
              <a:pPr>
                <a:defRPr/>
              </a:pPr>
              <a:t>55</a:t>
            </a:fld>
            <a:endParaRPr lang="en-US"/>
          </a:p>
        </p:txBody>
      </p:sp>
      <p:pic>
        <p:nvPicPr>
          <p:cNvPr id="6" name="Picture 5"/>
          <p:cNvPicPr>
            <a:picLocks noChangeAspect="1"/>
          </p:cNvPicPr>
          <p:nvPr/>
        </p:nvPicPr>
        <p:blipFill>
          <a:blip r:embed="rId2"/>
          <a:stretch>
            <a:fillRect/>
          </a:stretch>
        </p:blipFill>
        <p:spPr>
          <a:xfrm>
            <a:off x="2082800" y="3886200"/>
            <a:ext cx="8153400" cy="2825436"/>
          </a:xfrm>
          <a:prstGeom prst="rect">
            <a:avLst/>
          </a:prstGeom>
        </p:spPr>
      </p:pic>
      <p:pic>
        <p:nvPicPr>
          <p:cNvPr id="10" name="Picture 9"/>
          <p:cNvPicPr>
            <a:picLocks noChangeAspect="1"/>
          </p:cNvPicPr>
          <p:nvPr/>
        </p:nvPicPr>
        <p:blipFill rotWithShape="1">
          <a:blip r:embed="rId3"/>
          <a:srcRect l="57500" t="-2870"/>
          <a:stretch/>
        </p:blipFill>
        <p:spPr>
          <a:xfrm>
            <a:off x="8610600" y="1600201"/>
            <a:ext cx="1802666" cy="1719349"/>
          </a:xfrm>
          <a:prstGeom prst="rect">
            <a:avLst/>
          </a:prstGeom>
        </p:spPr>
      </p:pic>
    </p:spTree>
    <p:extLst>
      <p:ext uri="{BB962C8B-B14F-4D97-AF65-F5344CB8AC3E}">
        <p14:creationId xmlns:p14="http://schemas.microsoft.com/office/powerpoint/2010/main" val="31802439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IoT</a:t>
            </a:r>
            <a:r>
              <a:rPr lang="en-US" dirty="0"/>
              <a:t> DDOS economics</a:t>
            </a:r>
          </a:p>
        </p:txBody>
      </p:sp>
      <p:sp>
        <p:nvSpPr>
          <p:cNvPr id="3" name="Content Placeholder 2"/>
          <p:cNvSpPr>
            <a:spLocks noGrp="1"/>
          </p:cNvSpPr>
          <p:nvPr>
            <p:ph idx="1"/>
          </p:nvPr>
        </p:nvSpPr>
        <p:spPr/>
        <p:txBody>
          <a:bodyPr>
            <a:normAutofit lnSpcReduction="10000"/>
          </a:bodyPr>
          <a:lstStyle/>
          <a:p>
            <a:r>
              <a:rPr lang="en-US" dirty="0"/>
              <a:t>DDOS as externality</a:t>
            </a:r>
          </a:p>
          <a:p>
            <a:pPr lvl="1"/>
            <a:r>
              <a:rPr lang="en-US" dirty="0"/>
              <a:t>device owners don’t care:</a:t>
            </a:r>
          </a:p>
          <a:p>
            <a:pPr lvl="2"/>
            <a:r>
              <a:rPr lang="en-US" dirty="0"/>
              <a:t>barely slows down their Internet service</a:t>
            </a:r>
          </a:p>
          <a:p>
            <a:pPr lvl="2"/>
            <a:r>
              <a:rPr lang="en-US" dirty="0"/>
              <a:t>device still functions normally</a:t>
            </a:r>
          </a:p>
          <a:p>
            <a:pPr lvl="2"/>
            <a:r>
              <a:rPr lang="en-US" dirty="0"/>
              <a:t>don’t know victims, generally</a:t>
            </a:r>
          </a:p>
          <a:p>
            <a:pPr lvl="1"/>
            <a:r>
              <a:rPr lang="en-US" dirty="0"/>
              <a:t>vendors don’t care (enough)</a:t>
            </a:r>
          </a:p>
          <a:p>
            <a:pPr lvl="2"/>
            <a:r>
              <a:rPr lang="en-US" dirty="0"/>
              <a:t>not liable for damage (right now) – public nuisance?</a:t>
            </a:r>
          </a:p>
          <a:p>
            <a:pPr lvl="2"/>
            <a:r>
              <a:rPr lang="en-US" dirty="0"/>
              <a:t>only marginally affects their business reputation</a:t>
            </a:r>
          </a:p>
          <a:p>
            <a:pPr lvl="1"/>
            <a:r>
              <a:rPr lang="en-US" dirty="0"/>
              <a:t>ISP don’t care (much)</a:t>
            </a:r>
          </a:p>
          <a:p>
            <a:pPr lvl="2"/>
            <a:r>
              <a:rPr lang="en-US" dirty="0"/>
              <a:t>individually, not much load – in lightly-loaded direction (outbound)</a:t>
            </a:r>
          </a:p>
          <a:p>
            <a:pPr lvl="2"/>
            <a:r>
              <a:rPr lang="en-US" dirty="0"/>
              <a:t>hard to combat</a:t>
            </a:r>
          </a:p>
          <a:p>
            <a:pPr lvl="2"/>
            <a:r>
              <a:rPr lang="en-US" dirty="0"/>
              <a:t>haven’t adopted BCP38 (egress address filtering)</a:t>
            </a:r>
          </a:p>
          <a:p>
            <a:pPr lvl="2"/>
            <a:endParaRPr lang="en-US" dirty="0"/>
          </a:p>
        </p:txBody>
      </p:sp>
      <p:sp>
        <p:nvSpPr>
          <p:cNvPr id="4" name="Footer Placeholder 3"/>
          <p:cNvSpPr>
            <a:spLocks noGrp="1"/>
          </p:cNvSpPr>
          <p:nvPr>
            <p:ph type="ftr" sz="quarter" idx="11"/>
          </p:nvPr>
        </p:nvSpPr>
        <p:spPr/>
        <p:txBody>
          <a:bodyPr/>
          <a:lstStyle/>
          <a:p>
            <a:pPr>
              <a:defRPr/>
            </a:pPr>
            <a:r>
              <a:rPr lang="pt-BR"/>
              <a:t>NetSys 2017</a:t>
            </a:r>
            <a:endParaRPr lang="en-US"/>
          </a:p>
        </p:txBody>
      </p:sp>
      <p:sp>
        <p:nvSpPr>
          <p:cNvPr id="5" name="Slide Number Placeholder 4"/>
          <p:cNvSpPr>
            <a:spLocks noGrp="1"/>
          </p:cNvSpPr>
          <p:nvPr>
            <p:ph type="sldNum" sz="quarter" idx="12"/>
          </p:nvPr>
        </p:nvSpPr>
        <p:spPr/>
        <p:txBody>
          <a:bodyPr/>
          <a:lstStyle/>
          <a:p>
            <a:pPr>
              <a:defRPr/>
            </a:pPr>
            <a:fld id="{2EE5017F-2046-9E41-83E0-078B60185F7A}" type="slidenum">
              <a:rPr lang="en-US" smtClean="0"/>
              <a:pPr>
                <a:defRPr/>
              </a:pPr>
              <a:t>56</a:t>
            </a:fld>
            <a:endParaRPr lang="en-US"/>
          </a:p>
        </p:txBody>
      </p:sp>
      <p:sp>
        <p:nvSpPr>
          <p:cNvPr id="6" name="Cloud Callout 5"/>
          <p:cNvSpPr/>
          <p:nvPr/>
        </p:nvSpPr>
        <p:spPr>
          <a:xfrm>
            <a:off x="7848600" y="914400"/>
            <a:ext cx="1905000" cy="1447800"/>
          </a:xfrm>
          <a:prstGeom prst="cloudCallout">
            <a:avLst>
              <a:gd name="adj1" fmla="val -88389"/>
              <a:gd name="adj2" fmla="val -228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Schneier</a:t>
            </a:r>
            <a:endParaRPr lang="en-US" dirty="0"/>
          </a:p>
          <a:p>
            <a:pPr algn="ctr"/>
            <a:r>
              <a:rPr lang="en-US" dirty="0"/>
              <a:t>Oct. 2016</a:t>
            </a:r>
          </a:p>
          <a:p>
            <a:pPr algn="ctr"/>
            <a:r>
              <a:rPr lang="en-US" dirty="0"/>
              <a:t>Cohan</a:t>
            </a:r>
          </a:p>
          <a:p>
            <a:pPr algn="ctr"/>
            <a:r>
              <a:rPr lang="en-US" dirty="0"/>
              <a:t>Apr. 2013</a:t>
            </a:r>
          </a:p>
        </p:txBody>
      </p:sp>
    </p:spTree>
    <p:extLst>
      <p:ext uri="{BB962C8B-B14F-4D97-AF65-F5344CB8AC3E}">
        <p14:creationId xmlns:p14="http://schemas.microsoft.com/office/powerpoint/2010/main" val="15566682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IoT</a:t>
            </a:r>
            <a:r>
              <a:rPr lang="en-US" dirty="0"/>
              <a:t> lemons</a:t>
            </a:r>
          </a:p>
        </p:txBody>
      </p:sp>
      <p:sp>
        <p:nvSpPr>
          <p:cNvPr id="3" name="Content Placeholder 2"/>
          <p:cNvSpPr>
            <a:spLocks noGrp="1"/>
          </p:cNvSpPr>
          <p:nvPr>
            <p:ph idx="1"/>
          </p:nvPr>
        </p:nvSpPr>
        <p:spPr>
          <a:xfrm>
            <a:off x="1981200" y="1600200"/>
            <a:ext cx="5638800" cy="4876800"/>
          </a:xfrm>
        </p:spPr>
        <p:txBody>
          <a:bodyPr>
            <a:normAutofit fontScale="92500" lnSpcReduction="10000"/>
          </a:bodyPr>
          <a:lstStyle/>
          <a:p>
            <a:r>
              <a:rPr lang="en-US" i="1" dirty="0"/>
              <a:t>“The Market for Lemons: Quality Uncertainty and the Market Mechanism</a:t>
            </a:r>
            <a:r>
              <a:rPr lang="en-US" b="1" dirty="0"/>
              <a:t>” </a:t>
            </a:r>
            <a:r>
              <a:rPr lang="en-US" dirty="0"/>
              <a:t>(</a:t>
            </a:r>
            <a:r>
              <a:rPr lang="en-US" dirty="0" err="1"/>
              <a:t>Akerlof</a:t>
            </a:r>
            <a:r>
              <a:rPr lang="en-US" dirty="0"/>
              <a:t>, 1970)</a:t>
            </a:r>
          </a:p>
          <a:p>
            <a:r>
              <a:rPr lang="en-US" dirty="0"/>
              <a:t>Information asymmetry</a:t>
            </a:r>
          </a:p>
          <a:p>
            <a:pPr lvl="1"/>
            <a:r>
              <a:rPr lang="en-US" dirty="0"/>
              <a:t>purchaser cannot judge invisible qualities</a:t>
            </a:r>
          </a:p>
          <a:p>
            <a:pPr lvl="1"/>
            <a:r>
              <a:rPr lang="en-US" dirty="0"/>
              <a:t>pays only average price</a:t>
            </a:r>
          </a:p>
          <a:p>
            <a:pPr lvl="1"/>
            <a:r>
              <a:rPr lang="en-US" dirty="0">
                <a:sym typeface="Wingdings"/>
              </a:rPr>
              <a:t> above-average-quality goods not marketed</a:t>
            </a:r>
          </a:p>
          <a:p>
            <a:r>
              <a:rPr lang="en-US" dirty="0"/>
              <a:t>“defect four or more times and the problem is still occurring, the car may be deemed to be a lemon” </a:t>
            </a:r>
            <a:r>
              <a:rPr lang="en-US" dirty="0">
                <a:sym typeface="Wingdings"/>
              </a:rPr>
              <a:t> get purchase price back</a:t>
            </a:r>
          </a:p>
          <a:p>
            <a:pPr lvl="1"/>
            <a:r>
              <a:rPr lang="en-US" dirty="0">
                <a:sym typeface="Wingdings"/>
              </a:rPr>
              <a:t>more than four patches?</a:t>
            </a:r>
            <a:endParaRPr lang="en-US" dirty="0"/>
          </a:p>
        </p:txBody>
      </p:sp>
      <p:sp>
        <p:nvSpPr>
          <p:cNvPr id="4" name="Footer Placeholder 3"/>
          <p:cNvSpPr>
            <a:spLocks noGrp="1"/>
          </p:cNvSpPr>
          <p:nvPr>
            <p:ph type="ftr" sz="quarter" idx="11"/>
          </p:nvPr>
        </p:nvSpPr>
        <p:spPr/>
        <p:txBody>
          <a:bodyPr/>
          <a:lstStyle/>
          <a:p>
            <a:pPr>
              <a:defRPr/>
            </a:pPr>
            <a:r>
              <a:rPr lang="pt-BR"/>
              <a:t>NetSys 2017</a:t>
            </a:r>
            <a:endParaRPr lang="en-US"/>
          </a:p>
        </p:txBody>
      </p:sp>
      <p:sp>
        <p:nvSpPr>
          <p:cNvPr id="5" name="Slide Number Placeholder 4"/>
          <p:cNvSpPr>
            <a:spLocks noGrp="1"/>
          </p:cNvSpPr>
          <p:nvPr>
            <p:ph type="sldNum" sz="quarter" idx="12"/>
          </p:nvPr>
        </p:nvSpPr>
        <p:spPr/>
        <p:txBody>
          <a:bodyPr/>
          <a:lstStyle/>
          <a:p>
            <a:pPr>
              <a:defRPr/>
            </a:pPr>
            <a:fld id="{2EE5017F-2046-9E41-83E0-078B60185F7A}" type="slidenum">
              <a:rPr lang="en-US" smtClean="0"/>
              <a:pPr>
                <a:defRPr/>
              </a:pPr>
              <a:t>57</a:t>
            </a:fld>
            <a:endParaRPr lang="en-US"/>
          </a:p>
        </p:txBody>
      </p:sp>
      <p:pic>
        <p:nvPicPr>
          <p:cNvPr id="6" name="Picture 5"/>
          <p:cNvPicPr>
            <a:picLocks noChangeAspect="1"/>
          </p:cNvPicPr>
          <p:nvPr/>
        </p:nvPicPr>
        <p:blipFill>
          <a:blip r:embed="rId2"/>
          <a:stretch>
            <a:fillRect/>
          </a:stretch>
        </p:blipFill>
        <p:spPr>
          <a:xfrm>
            <a:off x="7747000" y="2133600"/>
            <a:ext cx="2794000" cy="2552700"/>
          </a:xfrm>
          <a:prstGeom prst="rect">
            <a:avLst/>
          </a:prstGeom>
        </p:spPr>
      </p:pic>
    </p:spTree>
    <p:extLst>
      <p:ext uri="{BB962C8B-B14F-4D97-AF65-F5344CB8AC3E}">
        <p14:creationId xmlns:p14="http://schemas.microsoft.com/office/powerpoint/2010/main" val="36388786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Fixes for externalities and lemons</a:t>
            </a:r>
          </a:p>
        </p:txBody>
      </p:sp>
      <p:sp>
        <p:nvSpPr>
          <p:cNvPr id="3" name="Content Placeholder 2"/>
          <p:cNvSpPr>
            <a:spLocks noGrp="1"/>
          </p:cNvSpPr>
          <p:nvPr>
            <p:ph idx="1"/>
          </p:nvPr>
        </p:nvSpPr>
        <p:spPr>
          <a:xfrm>
            <a:off x="1981200" y="1600200"/>
            <a:ext cx="5791200" cy="4876800"/>
          </a:xfrm>
        </p:spPr>
        <p:txBody>
          <a:bodyPr/>
          <a:lstStyle/>
          <a:p>
            <a:r>
              <a:rPr lang="en-US" dirty="0"/>
              <a:t>Liability</a:t>
            </a:r>
          </a:p>
          <a:p>
            <a:pPr lvl="1"/>
            <a:r>
              <a:rPr lang="en-US" dirty="0"/>
              <a:t>slow, one-by-one, uncertain standards of care</a:t>
            </a:r>
          </a:p>
          <a:p>
            <a:pPr lvl="1"/>
            <a:r>
              <a:rPr lang="en-US" dirty="0"/>
              <a:t>what is “negligent”?</a:t>
            </a:r>
          </a:p>
          <a:p>
            <a:r>
              <a:rPr lang="en-US" dirty="0"/>
              <a:t>Certification</a:t>
            </a:r>
          </a:p>
          <a:p>
            <a:pPr lvl="1"/>
            <a:r>
              <a:rPr lang="en-US" dirty="0"/>
              <a:t>voluntary or mandatory</a:t>
            </a:r>
          </a:p>
          <a:p>
            <a:r>
              <a:rPr lang="en-US" dirty="0"/>
              <a:t>Insurance liability</a:t>
            </a:r>
          </a:p>
          <a:p>
            <a:pPr lvl="1"/>
            <a:r>
              <a:rPr lang="en-US" dirty="0"/>
              <a:t>homeowner’s insurance</a:t>
            </a:r>
          </a:p>
          <a:p>
            <a:r>
              <a:rPr lang="en-US" dirty="0"/>
              <a:t>Regulation</a:t>
            </a:r>
          </a:p>
          <a:p>
            <a:pPr lvl="1"/>
            <a:r>
              <a:rPr lang="en-US" dirty="0"/>
              <a:t>adherence to minimum performance standards</a:t>
            </a:r>
          </a:p>
          <a:p>
            <a:endParaRPr lang="en-US" dirty="0"/>
          </a:p>
        </p:txBody>
      </p:sp>
      <p:sp>
        <p:nvSpPr>
          <p:cNvPr id="4" name="Footer Placeholder 3"/>
          <p:cNvSpPr>
            <a:spLocks noGrp="1"/>
          </p:cNvSpPr>
          <p:nvPr>
            <p:ph type="ftr" sz="quarter" idx="11"/>
          </p:nvPr>
        </p:nvSpPr>
        <p:spPr/>
        <p:txBody>
          <a:bodyPr/>
          <a:lstStyle/>
          <a:p>
            <a:pPr>
              <a:defRPr/>
            </a:pPr>
            <a:r>
              <a:rPr lang="pt-BR"/>
              <a:t>NetSys 2017</a:t>
            </a:r>
            <a:endParaRPr lang="en-US"/>
          </a:p>
        </p:txBody>
      </p:sp>
      <p:sp>
        <p:nvSpPr>
          <p:cNvPr id="5" name="Slide Number Placeholder 4"/>
          <p:cNvSpPr>
            <a:spLocks noGrp="1"/>
          </p:cNvSpPr>
          <p:nvPr>
            <p:ph type="sldNum" sz="quarter" idx="12"/>
          </p:nvPr>
        </p:nvSpPr>
        <p:spPr/>
        <p:txBody>
          <a:bodyPr/>
          <a:lstStyle/>
          <a:p>
            <a:pPr>
              <a:defRPr/>
            </a:pPr>
            <a:fld id="{2EE5017F-2046-9E41-83E0-078B60185F7A}" type="slidenum">
              <a:rPr lang="en-US" smtClean="0"/>
              <a:pPr>
                <a:defRPr/>
              </a:pPr>
              <a:t>58</a:t>
            </a:fld>
            <a:endParaRPr lang="en-US"/>
          </a:p>
        </p:txBody>
      </p:sp>
      <p:pic>
        <p:nvPicPr>
          <p:cNvPr id="7" name="Picture 6"/>
          <p:cNvPicPr>
            <a:picLocks noChangeAspect="1"/>
          </p:cNvPicPr>
          <p:nvPr/>
        </p:nvPicPr>
        <p:blipFill rotWithShape="1">
          <a:blip r:embed="rId3"/>
          <a:srcRect l="26191" t="-2118" r="32143" b="1040"/>
          <a:stretch/>
        </p:blipFill>
        <p:spPr>
          <a:xfrm>
            <a:off x="8216115" y="1371600"/>
            <a:ext cx="2165168" cy="2952442"/>
          </a:xfrm>
          <a:prstGeom prst="rect">
            <a:avLst/>
          </a:prstGeom>
        </p:spPr>
      </p:pic>
      <p:pic>
        <p:nvPicPr>
          <p:cNvPr id="8" name="Picture 7"/>
          <p:cNvPicPr>
            <a:picLocks noChangeAspect="1"/>
          </p:cNvPicPr>
          <p:nvPr/>
        </p:nvPicPr>
        <p:blipFill>
          <a:blip r:embed="rId4"/>
          <a:stretch>
            <a:fillRect/>
          </a:stretch>
        </p:blipFill>
        <p:spPr>
          <a:xfrm>
            <a:off x="6858001" y="5130800"/>
            <a:ext cx="3688483" cy="1706074"/>
          </a:xfrm>
          <a:prstGeom prst="rect">
            <a:avLst/>
          </a:prstGeom>
        </p:spPr>
      </p:pic>
      <p:pic>
        <p:nvPicPr>
          <p:cNvPr id="10" name="Picture 9"/>
          <p:cNvPicPr>
            <a:picLocks noChangeAspect="1"/>
          </p:cNvPicPr>
          <p:nvPr/>
        </p:nvPicPr>
        <p:blipFill>
          <a:blip r:embed="rId5"/>
          <a:stretch>
            <a:fillRect/>
          </a:stretch>
        </p:blipFill>
        <p:spPr>
          <a:xfrm>
            <a:off x="5963585" y="5310737"/>
            <a:ext cx="1346200" cy="1346200"/>
          </a:xfrm>
          <a:prstGeom prst="rect">
            <a:avLst/>
          </a:prstGeom>
        </p:spPr>
      </p:pic>
      <p:pic>
        <p:nvPicPr>
          <p:cNvPr id="6" name="Picture 5"/>
          <p:cNvPicPr>
            <a:picLocks noChangeAspect="1"/>
          </p:cNvPicPr>
          <p:nvPr/>
        </p:nvPicPr>
        <p:blipFill>
          <a:blip r:embed="rId6"/>
          <a:stretch>
            <a:fillRect/>
          </a:stretch>
        </p:blipFill>
        <p:spPr>
          <a:xfrm>
            <a:off x="1983475" y="5579290"/>
            <a:ext cx="3076596" cy="1278710"/>
          </a:xfrm>
          <a:prstGeom prst="rect">
            <a:avLst/>
          </a:prstGeom>
        </p:spPr>
      </p:pic>
      <p:pic>
        <p:nvPicPr>
          <p:cNvPr id="9" name="Picture 8"/>
          <p:cNvPicPr>
            <a:picLocks noChangeAspect="1"/>
          </p:cNvPicPr>
          <p:nvPr/>
        </p:nvPicPr>
        <p:blipFill>
          <a:blip r:embed="rId7"/>
          <a:stretch>
            <a:fillRect/>
          </a:stretch>
        </p:blipFill>
        <p:spPr>
          <a:xfrm>
            <a:off x="6369050" y="2514600"/>
            <a:ext cx="977900" cy="1193800"/>
          </a:xfrm>
          <a:prstGeom prst="rect">
            <a:avLst/>
          </a:prstGeom>
        </p:spPr>
      </p:pic>
    </p:spTree>
    <p:extLst>
      <p:ext uri="{BB962C8B-B14F-4D97-AF65-F5344CB8AC3E}">
        <p14:creationId xmlns:p14="http://schemas.microsoft.com/office/powerpoint/2010/main" val="16963557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is not </a:t>
            </a:r>
            <a:r>
              <a:rPr lang="en-US" b="1" dirty="0"/>
              <a:t>that</a:t>
            </a:r>
            <a:r>
              <a:rPr lang="en-US" dirty="0"/>
              <a:t> hard!</a:t>
            </a:r>
          </a:p>
        </p:txBody>
      </p:sp>
      <p:sp>
        <p:nvSpPr>
          <p:cNvPr id="3" name="Content Placeholder 2"/>
          <p:cNvSpPr>
            <a:spLocks noGrp="1"/>
          </p:cNvSpPr>
          <p:nvPr>
            <p:ph idx="1"/>
          </p:nvPr>
        </p:nvSpPr>
        <p:spPr>
          <a:xfrm>
            <a:off x="1981200" y="1600200"/>
            <a:ext cx="5562600" cy="4876800"/>
          </a:xfrm>
        </p:spPr>
        <p:txBody>
          <a:bodyPr/>
          <a:lstStyle/>
          <a:p>
            <a:r>
              <a:rPr lang="en-US" dirty="0"/>
              <a:t>No factory-default passwords</a:t>
            </a:r>
          </a:p>
          <a:p>
            <a:pPr lvl="1"/>
            <a:r>
              <a:rPr lang="en-US" dirty="0"/>
              <a:t>long-term, no human-</a:t>
            </a:r>
            <a:r>
              <a:rPr lang="en-US" dirty="0" err="1"/>
              <a:t>setable</a:t>
            </a:r>
            <a:r>
              <a:rPr lang="en-US" dirty="0"/>
              <a:t> passwords at all </a:t>
            </a:r>
            <a:r>
              <a:rPr lang="en-US" dirty="0">
                <a:sym typeface="Wingdings"/>
              </a:rPr>
              <a:t> client certs</a:t>
            </a:r>
            <a:endParaRPr lang="en-US" dirty="0"/>
          </a:p>
          <a:p>
            <a:r>
              <a:rPr lang="en-US" dirty="0"/>
              <a:t>No telnet, </a:t>
            </a:r>
            <a:r>
              <a:rPr lang="en-US" dirty="0" err="1"/>
              <a:t>ssh</a:t>
            </a:r>
            <a:r>
              <a:rPr lang="en-US" dirty="0"/>
              <a:t>, SNMP (typically)</a:t>
            </a:r>
          </a:p>
          <a:p>
            <a:r>
              <a:rPr lang="en-US" dirty="0"/>
              <a:t>Only configure from local subset</a:t>
            </a:r>
          </a:p>
          <a:p>
            <a:r>
              <a:rPr lang="en-US" dirty="0"/>
              <a:t>Automated, signed updates</a:t>
            </a:r>
          </a:p>
          <a:p>
            <a:r>
              <a:rPr lang="en-US" dirty="0"/>
              <a:t>Web interfaces use non-root accounts</a:t>
            </a:r>
          </a:p>
          <a:p>
            <a:r>
              <a:rPr lang="en-US" dirty="0"/>
              <a:t>Automated testing for XSS and SQL injection</a:t>
            </a:r>
          </a:p>
        </p:txBody>
      </p:sp>
      <p:sp>
        <p:nvSpPr>
          <p:cNvPr id="4" name="Footer Placeholder 3"/>
          <p:cNvSpPr>
            <a:spLocks noGrp="1"/>
          </p:cNvSpPr>
          <p:nvPr>
            <p:ph type="ftr" sz="quarter" idx="11"/>
          </p:nvPr>
        </p:nvSpPr>
        <p:spPr/>
        <p:txBody>
          <a:bodyPr/>
          <a:lstStyle/>
          <a:p>
            <a:pPr>
              <a:defRPr/>
            </a:pPr>
            <a:r>
              <a:rPr lang="pt-BR"/>
              <a:t>NetSys 2017</a:t>
            </a:r>
            <a:endParaRPr lang="en-US"/>
          </a:p>
        </p:txBody>
      </p:sp>
      <p:sp>
        <p:nvSpPr>
          <p:cNvPr id="5" name="Slide Number Placeholder 4"/>
          <p:cNvSpPr>
            <a:spLocks noGrp="1"/>
          </p:cNvSpPr>
          <p:nvPr>
            <p:ph type="sldNum" sz="quarter" idx="12"/>
          </p:nvPr>
        </p:nvSpPr>
        <p:spPr/>
        <p:txBody>
          <a:bodyPr/>
          <a:lstStyle/>
          <a:p>
            <a:pPr>
              <a:defRPr/>
            </a:pPr>
            <a:fld id="{2EE5017F-2046-9E41-83E0-078B60185F7A}" type="slidenum">
              <a:rPr lang="en-US" smtClean="0"/>
              <a:pPr>
                <a:defRPr/>
              </a:pPr>
              <a:t>59</a:t>
            </a:fld>
            <a:endParaRPr lang="en-US"/>
          </a:p>
        </p:txBody>
      </p:sp>
      <p:pic>
        <p:nvPicPr>
          <p:cNvPr id="6" name="Picture 5"/>
          <p:cNvPicPr>
            <a:picLocks noChangeAspect="1"/>
          </p:cNvPicPr>
          <p:nvPr/>
        </p:nvPicPr>
        <p:blipFill>
          <a:blip r:embed="rId2"/>
          <a:stretch>
            <a:fillRect/>
          </a:stretch>
        </p:blipFill>
        <p:spPr>
          <a:xfrm>
            <a:off x="7775002" y="1739900"/>
            <a:ext cx="2892998" cy="2298700"/>
          </a:xfrm>
          <a:prstGeom prst="rect">
            <a:avLst/>
          </a:prstGeom>
        </p:spPr>
      </p:pic>
      <p:pic>
        <p:nvPicPr>
          <p:cNvPr id="7" name="Picture 6"/>
          <p:cNvPicPr>
            <a:picLocks noChangeAspect="1"/>
          </p:cNvPicPr>
          <p:nvPr/>
        </p:nvPicPr>
        <p:blipFill>
          <a:blip r:embed="rId3"/>
          <a:stretch>
            <a:fillRect/>
          </a:stretch>
        </p:blipFill>
        <p:spPr>
          <a:xfrm>
            <a:off x="4305300" y="4978400"/>
            <a:ext cx="6362700" cy="1905000"/>
          </a:xfrm>
          <a:prstGeom prst="rect">
            <a:avLst/>
          </a:prstGeom>
        </p:spPr>
      </p:pic>
      <p:sp>
        <p:nvSpPr>
          <p:cNvPr id="8" name="Rounded Rectangle 7">
            <a:extLst>
              <a:ext uri="{FF2B5EF4-FFF2-40B4-BE49-F238E27FC236}">
                <a16:creationId xmlns:a16="http://schemas.microsoft.com/office/drawing/2014/main" id="{EEE696C0-BDF8-754B-9128-ADCB4D8F04E7}"/>
              </a:ext>
            </a:extLst>
          </p:cNvPr>
          <p:cNvSpPr/>
          <p:nvPr/>
        </p:nvSpPr>
        <p:spPr>
          <a:xfrm>
            <a:off x="7242628" y="551543"/>
            <a:ext cx="4111171" cy="9144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trike="sngStrike" dirty="0">
                <a:solidFill>
                  <a:schemeClr val="tx1"/>
                </a:solidFill>
              </a:rPr>
              <a:t>More research needed?</a:t>
            </a:r>
          </a:p>
          <a:p>
            <a:pPr algn="ctr"/>
            <a:r>
              <a:rPr lang="en-US" b="1" dirty="0">
                <a:solidFill>
                  <a:schemeClr val="tx1"/>
                </a:solidFill>
              </a:rPr>
              <a:t>More action needed!</a:t>
            </a:r>
          </a:p>
        </p:txBody>
      </p:sp>
    </p:spTree>
    <p:extLst>
      <p:ext uri="{BB962C8B-B14F-4D97-AF65-F5344CB8AC3E}">
        <p14:creationId xmlns:p14="http://schemas.microsoft.com/office/powerpoint/2010/main" val="3187119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F27F5-9774-5D4C-89B3-D23E5F8F21EF}"/>
              </a:ext>
            </a:extLst>
          </p:cNvPr>
          <p:cNvSpPr>
            <a:spLocks noGrp="1"/>
          </p:cNvSpPr>
          <p:nvPr>
            <p:ph type="title"/>
          </p:nvPr>
        </p:nvSpPr>
        <p:spPr/>
        <p:txBody>
          <a:bodyPr/>
          <a:lstStyle/>
          <a:p>
            <a:r>
              <a:rPr lang="en-US" dirty="0"/>
              <a:t>Billions and billions of devices</a:t>
            </a:r>
          </a:p>
        </p:txBody>
      </p:sp>
      <p:pic>
        <p:nvPicPr>
          <p:cNvPr id="3" name="Picture 2">
            <a:extLst>
              <a:ext uri="{FF2B5EF4-FFF2-40B4-BE49-F238E27FC236}">
                <a16:creationId xmlns:a16="http://schemas.microsoft.com/office/drawing/2014/main" id="{4E9F3E22-220A-3941-936D-EAB2AB3DF8DD}"/>
              </a:ext>
            </a:extLst>
          </p:cNvPr>
          <p:cNvPicPr>
            <a:picLocks noChangeAspect="1"/>
          </p:cNvPicPr>
          <p:nvPr/>
        </p:nvPicPr>
        <p:blipFill>
          <a:blip r:embed="rId3"/>
          <a:stretch>
            <a:fillRect/>
          </a:stretch>
        </p:blipFill>
        <p:spPr>
          <a:xfrm>
            <a:off x="838200" y="1690688"/>
            <a:ext cx="8216900" cy="4114800"/>
          </a:xfrm>
          <a:prstGeom prst="rect">
            <a:avLst/>
          </a:prstGeom>
        </p:spPr>
      </p:pic>
      <p:sp>
        <p:nvSpPr>
          <p:cNvPr id="4" name="Rectangle 3">
            <a:extLst>
              <a:ext uri="{FF2B5EF4-FFF2-40B4-BE49-F238E27FC236}">
                <a16:creationId xmlns:a16="http://schemas.microsoft.com/office/drawing/2014/main" id="{45DCE049-655F-7B43-AEE3-1DEB4CE7B485}"/>
              </a:ext>
            </a:extLst>
          </p:cNvPr>
          <p:cNvSpPr/>
          <p:nvPr/>
        </p:nvSpPr>
        <p:spPr>
          <a:xfrm>
            <a:off x="113724" y="6488668"/>
            <a:ext cx="4832926" cy="369332"/>
          </a:xfrm>
          <a:prstGeom prst="rect">
            <a:avLst/>
          </a:prstGeom>
        </p:spPr>
        <p:txBody>
          <a:bodyPr wrap="none">
            <a:spAutoFit/>
          </a:bodyPr>
          <a:lstStyle/>
          <a:p>
            <a:r>
              <a:rPr lang="en-US" dirty="0"/>
              <a:t>https://</a:t>
            </a:r>
            <a:r>
              <a:rPr lang="en-US" dirty="0" err="1"/>
              <a:t>www.gartner.com</a:t>
            </a:r>
            <a:r>
              <a:rPr lang="en-US" dirty="0"/>
              <a:t>/newsroom/id/3598917</a:t>
            </a:r>
          </a:p>
        </p:txBody>
      </p:sp>
      <p:sp>
        <p:nvSpPr>
          <p:cNvPr id="6" name="Cloud Callout 5">
            <a:extLst>
              <a:ext uri="{FF2B5EF4-FFF2-40B4-BE49-F238E27FC236}">
                <a16:creationId xmlns:a16="http://schemas.microsoft.com/office/drawing/2014/main" id="{A1FF40E4-3FFD-4D47-B013-B8454F531D09}"/>
              </a:ext>
            </a:extLst>
          </p:cNvPr>
          <p:cNvSpPr/>
          <p:nvPr/>
        </p:nvSpPr>
        <p:spPr>
          <a:xfrm>
            <a:off x="9143018" y="4238621"/>
            <a:ext cx="2351314" cy="1262743"/>
          </a:xfrm>
          <a:prstGeom prst="cloudCallout">
            <a:avLst>
              <a:gd name="adj1" fmla="val -90586"/>
              <a:gd name="adj2" fmla="val 61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roughly 3 devices per human</a:t>
            </a:r>
          </a:p>
        </p:txBody>
      </p:sp>
      <p:pic>
        <p:nvPicPr>
          <p:cNvPr id="7" name="Picture 6">
            <a:extLst>
              <a:ext uri="{FF2B5EF4-FFF2-40B4-BE49-F238E27FC236}">
                <a16:creationId xmlns:a16="http://schemas.microsoft.com/office/drawing/2014/main" id="{3BD5774A-455D-C746-B6CA-D3B0747FE735}"/>
              </a:ext>
            </a:extLst>
          </p:cNvPr>
          <p:cNvPicPr>
            <a:picLocks noChangeAspect="1"/>
          </p:cNvPicPr>
          <p:nvPr/>
        </p:nvPicPr>
        <p:blipFill>
          <a:blip r:embed="rId4"/>
          <a:stretch>
            <a:fillRect/>
          </a:stretch>
        </p:blipFill>
        <p:spPr>
          <a:xfrm>
            <a:off x="9873359" y="1273402"/>
            <a:ext cx="1620973" cy="2474686"/>
          </a:xfrm>
          <a:prstGeom prst="rect">
            <a:avLst/>
          </a:prstGeom>
        </p:spPr>
      </p:pic>
      <p:sp>
        <p:nvSpPr>
          <p:cNvPr id="8" name="Slide Number Placeholder 7">
            <a:extLst>
              <a:ext uri="{FF2B5EF4-FFF2-40B4-BE49-F238E27FC236}">
                <a16:creationId xmlns:a16="http://schemas.microsoft.com/office/drawing/2014/main" id="{45A5E9DB-096C-3344-B905-F4061A159F1A}"/>
              </a:ext>
            </a:extLst>
          </p:cNvPr>
          <p:cNvSpPr>
            <a:spLocks noGrp="1"/>
          </p:cNvSpPr>
          <p:nvPr>
            <p:ph type="sldNum" sz="quarter" idx="12"/>
          </p:nvPr>
        </p:nvSpPr>
        <p:spPr/>
        <p:txBody>
          <a:bodyPr/>
          <a:lstStyle/>
          <a:p>
            <a:fld id="{6D00ABC0-0B20-594E-8324-2F30128B41A0}" type="slidenum">
              <a:rPr lang="en-US" smtClean="0"/>
              <a:t>6</a:t>
            </a:fld>
            <a:endParaRPr lang="en-US"/>
          </a:p>
        </p:txBody>
      </p:sp>
    </p:spTree>
    <p:extLst>
      <p:ext uri="{BB962C8B-B14F-4D97-AF65-F5344CB8AC3E}">
        <p14:creationId xmlns:p14="http://schemas.microsoft.com/office/powerpoint/2010/main" val="1385431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1A9C4-0BE4-C848-B028-424CD7C35941}"/>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DC00D040-D0A6-A141-BB64-55B3449AF882}"/>
              </a:ext>
            </a:extLst>
          </p:cNvPr>
          <p:cNvSpPr>
            <a:spLocks noGrp="1"/>
          </p:cNvSpPr>
          <p:nvPr>
            <p:ph idx="1"/>
          </p:nvPr>
        </p:nvSpPr>
        <p:spPr/>
        <p:txBody>
          <a:bodyPr/>
          <a:lstStyle/>
          <a:p>
            <a:r>
              <a:rPr lang="en-US" dirty="0"/>
              <a:t>Treat predictions of market size with extreme caution</a:t>
            </a:r>
          </a:p>
          <a:p>
            <a:pPr lvl="1"/>
            <a:r>
              <a:rPr lang="en-US" dirty="0"/>
              <a:t>and IoT population ⋙ your favorite network technology share</a:t>
            </a:r>
          </a:p>
          <a:p>
            <a:pPr lvl="1"/>
            <a:r>
              <a:rPr lang="en-US" dirty="0"/>
              <a:t>you will not get your appendix removed via 5G</a:t>
            </a:r>
          </a:p>
          <a:p>
            <a:r>
              <a:rPr lang="en-US" dirty="0"/>
              <a:t>Economics challenging for 5G IoT and edge computing</a:t>
            </a:r>
          </a:p>
          <a:p>
            <a:r>
              <a:rPr lang="en-US" dirty="0"/>
              <a:t>Key challenges:</a:t>
            </a:r>
          </a:p>
          <a:p>
            <a:pPr lvl="1"/>
            <a:r>
              <a:rPr lang="en-US" dirty="0"/>
              <a:t>fragmentation of eco system (one app per device)</a:t>
            </a:r>
          </a:p>
          <a:p>
            <a:pPr lvl="1"/>
            <a:r>
              <a:rPr lang="en-US" dirty="0"/>
              <a:t>security and lifecycle</a:t>
            </a:r>
          </a:p>
          <a:p>
            <a:pPr lvl="1"/>
            <a:r>
              <a:rPr lang="en-US" dirty="0"/>
              <a:t>failure modes – fail safe?</a:t>
            </a:r>
          </a:p>
          <a:p>
            <a:pPr lvl="1"/>
            <a:endParaRPr lang="en-US" dirty="0"/>
          </a:p>
        </p:txBody>
      </p:sp>
      <p:sp>
        <p:nvSpPr>
          <p:cNvPr id="4" name="Slide Number Placeholder 3">
            <a:extLst>
              <a:ext uri="{FF2B5EF4-FFF2-40B4-BE49-F238E27FC236}">
                <a16:creationId xmlns:a16="http://schemas.microsoft.com/office/drawing/2014/main" id="{942F60FB-55CB-694B-B187-08EDE04A0F34}"/>
              </a:ext>
            </a:extLst>
          </p:cNvPr>
          <p:cNvSpPr>
            <a:spLocks noGrp="1"/>
          </p:cNvSpPr>
          <p:nvPr>
            <p:ph type="sldNum" sz="quarter" idx="12"/>
          </p:nvPr>
        </p:nvSpPr>
        <p:spPr/>
        <p:txBody>
          <a:bodyPr/>
          <a:lstStyle/>
          <a:p>
            <a:fld id="{6D00ABC0-0B20-594E-8324-2F30128B41A0}" type="slidenum">
              <a:rPr lang="en-US" smtClean="0"/>
              <a:t>60</a:t>
            </a:fld>
            <a:endParaRPr lang="en-US"/>
          </a:p>
        </p:txBody>
      </p:sp>
    </p:spTree>
    <p:extLst>
      <p:ext uri="{BB962C8B-B14F-4D97-AF65-F5344CB8AC3E}">
        <p14:creationId xmlns:p14="http://schemas.microsoft.com/office/powerpoint/2010/main" val="11504126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922C4-D8C7-E34C-BA23-F709722E3003}"/>
              </a:ext>
            </a:extLst>
          </p:cNvPr>
          <p:cNvSpPr>
            <a:spLocks noGrp="1"/>
          </p:cNvSpPr>
          <p:nvPr>
            <p:ph type="title"/>
          </p:nvPr>
        </p:nvSpPr>
        <p:spPr/>
        <p:txBody>
          <a:bodyPr/>
          <a:lstStyle/>
          <a:p>
            <a:r>
              <a:rPr lang="en-US" dirty="0"/>
              <a:t>5G visual clutter</a:t>
            </a:r>
          </a:p>
        </p:txBody>
      </p:sp>
      <p:pic>
        <p:nvPicPr>
          <p:cNvPr id="4" name="Picture 3">
            <a:extLst>
              <a:ext uri="{FF2B5EF4-FFF2-40B4-BE49-F238E27FC236}">
                <a16:creationId xmlns:a16="http://schemas.microsoft.com/office/drawing/2014/main" id="{02008917-DAEE-8446-979A-84950101B220}"/>
              </a:ext>
            </a:extLst>
          </p:cNvPr>
          <p:cNvPicPr>
            <a:picLocks noChangeAspect="1"/>
          </p:cNvPicPr>
          <p:nvPr/>
        </p:nvPicPr>
        <p:blipFill>
          <a:blip r:embed="rId3"/>
          <a:stretch>
            <a:fillRect/>
          </a:stretch>
        </p:blipFill>
        <p:spPr>
          <a:xfrm>
            <a:off x="708479" y="1552121"/>
            <a:ext cx="3517900" cy="4711700"/>
          </a:xfrm>
          <a:prstGeom prst="rect">
            <a:avLst/>
          </a:prstGeom>
        </p:spPr>
      </p:pic>
      <p:pic>
        <p:nvPicPr>
          <p:cNvPr id="5" name="Picture 4">
            <a:extLst>
              <a:ext uri="{FF2B5EF4-FFF2-40B4-BE49-F238E27FC236}">
                <a16:creationId xmlns:a16="http://schemas.microsoft.com/office/drawing/2014/main" id="{0667C868-6062-5748-B8D2-91BBBF441830}"/>
              </a:ext>
            </a:extLst>
          </p:cNvPr>
          <p:cNvPicPr>
            <a:picLocks noChangeAspect="1"/>
          </p:cNvPicPr>
          <p:nvPr/>
        </p:nvPicPr>
        <p:blipFill>
          <a:blip r:embed="rId4"/>
          <a:stretch>
            <a:fillRect/>
          </a:stretch>
        </p:blipFill>
        <p:spPr>
          <a:xfrm>
            <a:off x="6096000" y="1870528"/>
            <a:ext cx="2755900" cy="3784600"/>
          </a:xfrm>
          <a:prstGeom prst="rect">
            <a:avLst/>
          </a:prstGeom>
        </p:spPr>
      </p:pic>
      <p:pic>
        <p:nvPicPr>
          <p:cNvPr id="6" name="Picture 5">
            <a:extLst>
              <a:ext uri="{FF2B5EF4-FFF2-40B4-BE49-F238E27FC236}">
                <a16:creationId xmlns:a16="http://schemas.microsoft.com/office/drawing/2014/main" id="{39076A12-2DE6-9446-B380-7E8AD4F85583}"/>
              </a:ext>
            </a:extLst>
          </p:cNvPr>
          <p:cNvPicPr>
            <a:picLocks noChangeAspect="1"/>
          </p:cNvPicPr>
          <p:nvPr/>
        </p:nvPicPr>
        <p:blipFill>
          <a:blip r:embed="rId5"/>
          <a:stretch>
            <a:fillRect/>
          </a:stretch>
        </p:blipFill>
        <p:spPr>
          <a:xfrm>
            <a:off x="4528457" y="1845128"/>
            <a:ext cx="1422400" cy="3835400"/>
          </a:xfrm>
          <a:prstGeom prst="rect">
            <a:avLst/>
          </a:prstGeom>
        </p:spPr>
      </p:pic>
      <p:pic>
        <p:nvPicPr>
          <p:cNvPr id="7" name="Picture 6">
            <a:extLst>
              <a:ext uri="{FF2B5EF4-FFF2-40B4-BE49-F238E27FC236}">
                <a16:creationId xmlns:a16="http://schemas.microsoft.com/office/drawing/2014/main" id="{8D537B77-4682-ED43-AF23-52A3F898FAC3}"/>
              </a:ext>
            </a:extLst>
          </p:cNvPr>
          <p:cNvPicPr>
            <a:picLocks noChangeAspect="1"/>
          </p:cNvPicPr>
          <p:nvPr/>
        </p:nvPicPr>
        <p:blipFill>
          <a:blip r:embed="rId6"/>
          <a:stretch>
            <a:fillRect/>
          </a:stretch>
        </p:blipFill>
        <p:spPr>
          <a:xfrm>
            <a:off x="8997043" y="1690688"/>
            <a:ext cx="2933700" cy="3911600"/>
          </a:xfrm>
          <a:prstGeom prst="rect">
            <a:avLst/>
          </a:prstGeom>
        </p:spPr>
      </p:pic>
      <p:sp>
        <p:nvSpPr>
          <p:cNvPr id="8" name="Slide Number Placeholder 7">
            <a:extLst>
              <a:ext uri="{FF2B5EF4-FFF2-40B4-BE49-F238E27FC236}">
                <a16:creationId xmlns:a16="http://schemas.microsoft.com/office/drawing/2014/main" id="{BB9630E5-BB5A-054E-9434-BC8D17D28628}"/>
              </a:ext>
            </a:extLst>
          </p:cNvPr>
          <p:cNvSpPr>
            <a:spLocks noGrp="1"/>
          </p:cNvSpPr>
          <p:nvPr>
            <p:ph type="sldNum" sz="quarter" idx="12"/>
          </p:nvPr>
        </p:nvSpPr>
        <p:spPr/>
        <p:txBody>
          <a:bodyPr/>
          <a:lstStyle/>
          <a:p>
            <a:fld id="{6D00ABC0-0B20-594E-8324-2F30128B41A0}" type="slidenum">
              <a:rPr lang="en-US" smtClean="0"/>
              <a:t>61</a:t>
            </a:fld>
            <a:endParaRPr lang="en-US"/>
          </a:p>
        </p:txBody>
      </p:sp>
    </p:spTree>
    <p:extLst>
      <p:ext uri="{BB962C8B-B14F-4D97-AF65-F5344CB8AC3E}">
        <p14:creationId xmlns:p14="http://schemas.microsoft.com/office/powerpoint/2010/main" val="715758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F14909-7A18-4442-8580-4723F8122B5D}"/>
              </a:ext>
            </a:extLst>
          </p:cNvPr>
          <p:cNvSpPr>
            <a:spLocks noGrp="1"/>
          </p:cNvSpPr>
          <p:nvPr>
            <p:ph type="title"/>
          </p:nvPr>
        </p:nvSpPr>
        <p:spPr/>
        <p:txBody>
          <a:bodyPr/>
          <a:lstStyle/>
          <a:p>
            <a:r>
              <a:rPr lang="en-US" dirty="0"/>
              <a:t>Pick your number</a:t>
            </a:r>
          </a:p>
        </p:txBody>
      </p:sp>
      <p:sp>
        <p:nvSpPr>
          <p:cNvPr id="2" name="Slide Number Placeholder 1">
            <a:extLst>
              <a:ext uri="{FF2B5EF4-FFF2-40B4-BE49-F238E27FC236}">
                <a16:creationId xmlns:a16="http://schemas.microsoft.com/office/drawing/2014/main" id="{28464EE0-795C-0F48-84FA-ABE9778B6980}"/>
              </a:ext>
            </a:extLst>
          </p:cNvPr>
          <p:cNvSpPr>
            <a:spLocks noGrp="1"/>
          </p:cNvSpPr>
          <p:nvPr>
            <p:ph type="sldNum" sz="quarter" idx="12"/>
          </p:nvPr>
        </p:nvSpPr>
        <p:spPr/>
        <p:txBody>
          <a:bodyPr/>
          <a:lstStyle/>
          <a:p>
            <a:fld id="{6D00ABC0-0B20-594E-8324-2F30128B41A0}" type="slidenum">
              <a:rPr lang="en-US" smtClean="0"/>
              <a:t>7</a:t>
            </a:fld>
            <a:endParaRPr lang="en-US"/>
          </a:p>
        </p:txBody>
      </p:sp>
      <p:pic>
        <p:nvPicPr>
          <p:cNvPr id="4" name="Picture 3">
            <a:extLst>
              <a:ext uri="{FF2B5EF4-FFF2-40B4-BE49-F238E27FC236}">
                <a16:creationId xmlns:a16="http://schemas.microsoft.com/office/drawing/2014/main" id="{C52935FE-F240-434D-B44A-63A0437E3EB3}"/>
              </a:ext>
            </a:extLst>
          </p:cNvPr>
          <p:cNvPicPr>
            <a:picLocks noChangeAspect="1"/>
          </p:cNvPicPr>
          <p:nvPr/>
        </p:nvPicPr>
        <p:blipFill>
          <a:blip r:embed="rId3"/>
          <a:stretch>
            <a:fillRect/>
          </a:stretch>
        </p:blipFill>
        <p:spPr>
          <a:xfrm>
            <a:off x="2922815" y="1690688"/>
            <a:ext cx="7164613" cy="4281023"/>
          </a:xfrm>
          <a:prstGeom prst="rect">
            <a:avLst/>
          </a:prstGeom>
        </p:spPr>
        <p:style>
          <a:lnRef idx="0">
            <a:schemeClr val="accent6"/>
          </a:lnRef>
          <a:fillRef idx="3">
            <a:schemeClr val="accent6"/>
          </a:fillRef>
          <a:effectRef idx="3">
            <a:schemeClr val="accent6"/>
          </a:effectRef>
          <a:fontRef idx="minor">
            <a:schemeClr val="lt1"/>
          </a:fontRef>
        </p:style>
      </p:pic>
      <p:pic>
        <p:nvPicPr>
          <p:cNvPr id="6" name="Picture 5">
            <a:extLst>
              <a:ext uri="{FF2B5EF4-FFF2-40B4-BE49-F238E27FC236}">
                <a16:creationId xmlns:a16="http://schemas.microsoft.com/office/drawing/2014/main" id="{D35B282A-4BC2-F34F-9DB8-6D422EBD5DAE}"/>
              </a:ext>
            </a:extLst>
          </p:cNvPr>
          <p:cNvPicPr>
            <a:picLocks noChangeAspect="1"/>
          </p:cNvPicPr>
          <p:nvPr/>
        </p:nvPicPr>
        <p:blipFill>
          <a:blip r:embed="rId4"/>
          <a:stretch>
            <a:fillRect/>
          </a:stretch>
        </p:blipFill>
        <p:spPr>
          <a:xfrm>
            <a:off x="5846774" y="143101"/>
            <a:ext cx="6153835" cy="1598160"/>
          </a:xfrm>
          <a:prstGeom prst="rect">
            <a:avLst/>
          </a:prstGeom>
        </p:spPr>
        <p:style>
          <a:lnRef idx="3">
            <a:schemeClr val="lt1"/>
          </a:lnRef>
          <a:fillRef idx="1">
            <a:schemeClr val="accent6"/>
          </a:fillRef>
          <a:effectRef idx="1">
            <a:schemeClr val="accent6"/>
          </a:effectRef>
          <a:fontRef idx="minor">
            <a:schemeClr val="lt1"/>
          </a:fontRef>
        </p:style>
      </p:pic>
      <p:pic>
        <p:nvPicPr>
          <p:cNvPr id="7" name="Picture 6">
            <a:extLst>
              <a:ext uri="{FF2B5EF4-FFF2-40B4-BE49-F238E27FC236}">
                <a16:creationId xmlns:a16="http://schemas.microsoft.com/office/drawing/2014/main" id="{813B88E8-EA11-EC49-A41D-9041C8CD0200}"/>
              </a:ext>
            </a:extLst>
          </p:cNvPr>
          <p:cNvPicPr>
            <a:picLocks noChangeAspect="1"/>
          </p:cNvPicPr>
          <p:nvPr/>
        </p:nvPicPr>
        <p:blipFill>
          <a:blip r:embed="rId5"/>
          <a:stretch>
            <a:fillRect/>
          </a:stretch>
        </p:blipFill>
        <p:spPr>
          <a:xfrm rot="16200000">
            <a:off x="-958850" y="3813010"/>
            <a:ext cx="4747078" cy="603580"/>
          </a:xfrm>
          <a:prstGeom prst="rect">
            <a:avLst/>
          </a:prstGeom>
        </p:spPr>
        <p:style>
          <a:lnRef idx="0">
            <a:schemeClr val="accent5"/>
          </a:lnRef>
          <a:fillRef idx="3">
            <a:schemeClr val="accent5"/>
          </a:fillRef>
          <a:effectRef idx="3">
            <a:schemeClr val="accent5"/>
          </a:effectRef>
          <a:fontRef idx="minor">
            <a:schemeClr val="lt1"/>
          </a:fontRef>
        </p:style>
      </p:pic>
      <p:sp>
        <p:nvSpPr>
          <p:cNvPr id="8" name="TextBox 7">
            <a:extLst>
              <a:ext uri="{FF2B5EF4-FFF2-40B4-BE49-F238E27FC236}">
                <a16:creationId xmlns:a16="http://schemas.microsoft.com/office/drawing/2014/main" id="{D8C7583B-C5C6-1048-9C50-4A7D8D3DADA5}"/>
              </a:ext>
            </a:extLst>
          </p:cNvPr>
          <p:cNvSpPr txBox="1"/>
          <p:nvPr/>
        </p:nvSpPr>
        <p:spPr>
          <a:xfrm>
            <a:off x="10118105" y="3231035"/>
            <a:ext cx="734496" cy="600164"/>
          </a:xfrm>
          <a:prstGeom prst="rect">
            <a:avLst/>
          </a:prstGeom>
          <a:noFill/>
        </p:spPr>
        <p:txBody>
          <a:bodyPr wrap="none" rtlCol="0">
            <a:spAutoFit/>
          </a:bodyPr>
          <a:lstStyle/>
          <a:p>
            <a:r>
              <a:rPr lang="en-US" sz="1100" i="1" dirty="0"/>
              <a:t>IEEE</a:t>
            </a:r>
          </a:p>
          <a:p>
            <a:r>
              <a:rPr lang="en-US" sz="1100" i="1" dirty="0"/>
              <a:t>Spectrum</a:t>
            </a:r>
          </a:p>
          <a:p>
            <a:r>
              <a:rPr lang="en-US" sz="1100" i="1" dirty="0"/>
              <a:t>8/2016</a:t>
            </a:r>
          </a:p>
        </p:txBody>
      </p:sp>
      <p:sp>
        <p:nvSpPr>
          <p:cNvPr id="9" name="TextBox 8">
            <a:extLst>
              <a:ext uri="{FF2B5EF4-FFF2-40B4-BE49-F238E27FC236}">
                <a16:creationId xmlns:a16="http://schemas.microsoft.com/office/drawing/2014/main" id="{3A240E51-5BA9-DE40-B702-B40E826EA345}"/>
              </a:ext>
            </a:extLst>
          </p:cNvPr>
          <p:cNvSpPr txBox="1"/>
          <p:nvPr/>
        </p:nvSpPr>
        <p:spPr>
          <a:xfrm>
            <a:off x="3062514" y="6356350"/>
            <a:ext cx="7370287" cy="369332"/>
          </a:xfrm>
          <a:prstGeom prst="rect">
            <a:avLst/>
          </a:prstGeom>
          <a:noFill/>
        </p:spPr>
        <p:txBody>
          <a:bodyPr wrap="none" rtlCol="0">
            <a:spAutoFit/>
          </a:bodyPr>
          <a:lstStyle/>
          <a:p>
            <a:r>
              <a:rPr lang="en-US" dirty="0">
                <a:sym typeface="Wingdings" pitchFamily="2" charset="2"/>
              </a:rPr>
              <a:t> the </a:t>
            </a:r>
            <a:r>
              <a:rPr lang="en-US" i="1" dirty="0">
                <a:sym typeface="Wingdings" pitchFamily="2" charset="2"/>
              </a:rPr>
              <a:t>keynote estimator</a:t>
            </a:r>
            <a:r>
              <a:rPr lang="en-US" dirty="0">
                <a:sym typeface="Wingdings" pitchFamily="2" charset="2"/>
              </a:rPr>
              <a:t>: the higher, the more likely to be cited in a keynote</a:t>
            </a:r>
            <a:endParaRPr lang="en-US" dirty="0"/>
          </a:p>
        </p:txBody>
      </p:sp>
    </p:spTree>
    <p:extLst>
      <p:ext uri="{BB962C8B-B14F-4D97-AF65-F5344CB8AC3E}">
        <p14:creationId xmlns:p14="http://schemas.microsoft.com/office/powerpoint/2010/main" val="1277318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IoT</a:t>
            </a:r>
            <a:r>
              <a:rPr lang="en-US" dirty="0"/>
              <a:t> is not exactly new (1978)</a:t>
            </a:r>
          </a:p>
        </p:txBody>
      </p:sp>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8</a:t>
            </a:fld>
            <a:endParaRPr lang="en-US"/>
          </a:p>
        </p:txBody>
      </p:sp>
      <p:pic>
        <p:nvPicPr>
          <p:cNvPr id="5" name="Picture 4"/>
          <p:cNvPicPr>
            <a:picLocks noChangeAspect="1"/>
          </p:cNvPicPr>
          <p:nvPr/>
        </p:nvPicPr>
        <p:blipFill>
          <a:blip r:embed="rId2"/>
          <a:stretch>
            <a:fillRect/>
          </a:stretch>
        </p:blipFill>
        <p:spPr>
          <a:xfrm>
            <a:off x="1917700" y="1598347"/>
            <a:ext cx="6616700" cy="4967553"/>
          </a:xfrm>
          <a:prstGeom prst="rect">
            <a:avLst/>
          </a:prstGeom>
        </p:spPr>
      </p:pic>
    </p:spTree>
    <p:extLst>
      <p:ext uri="{BB962C8B-B14F-4D97-AF65-F5344CB8AC3E}">
        <p14:creationId xmlns:p14="http://schemas.microsoft.com/office/powerpoint/2010/main" val="3931394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IoT</a:t>
            </a:r>
            <a:r>
              <a:rPr lang="en-US" dirty="0"/>
              <a:t> </a:t>
            </a:r>
            <a:r>
              <a:rPr lang="mr-IN" dirty="0"/>
              <a:t>–</a:t>
            </a:r>
            <a:r>
              <a:rPr lang="en-US" dirty="0"/>
              <a:t> an idea older than the web (1985)</a:t>
            </a:r>
          </a:p>
        </p:txBody>
      </p:sp>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9</a:t>
            </a:fld>
            <a:endParaRPr lang="en-US"/>
          </a:p>
        </p:txBody>
      </p:sp>
      <p:pic>
        <p:nvPicPr>
          <p:cNvPr id="6" name="Picture 5"/>
          <p:cNvPicPr>
            <a:picLocks noChangeAspect="1"/>
          </p:cNvPicPr>
          <p:nvPr/>
        </p:nvPicPr>
        <p:blipFill>
          <a:blip r:embed="rId2"/>
          <a:stretch>
            <a:fillRect/>
          </a:stretch>
        </p:blipFill>
        <p:spPr>
          <a:xfrm>
            <a:off x="7747000" y="2210463"/>
            <a:ext cx="2794000" cy="2679700"/>
          </a:xfrm>
          <a:prstGeom prst="rect">
            <a:avLst/>
          </a:prstGeom>
        </p:spPr>
      </p:pic>
      <p:pic>
        <p:nvPicPr>
          <p:cNvPr id="7" name="Picture 6"/>
          <p:cNvPicPr>
            <a:picLocks noChangeAspect="1"/>
          </p:cNvPicPr>
          <p:nvPr/>
        </p:nvPicPr>
        <p:blipFill>
          <a:blip r:embed="rId3"/>
          <a:stretch>
            <a:fillRect/>
          </a:stretch>
        </p:blipFill>
        <p:spPr>
          <a:xfrm>
            <a:off x="1901498" y="2083463"/>
            <a:ext cx="5458153" cy="3326737"/>
          </a:xfrm>
          <a:prstGeom prst="rect">
            <a:avLst/>
          </a:prstGeom>
        </p:spPr>
      </p:pic>
      <p:sp>
        <p:nvSpPr>
          <p:cNvPr id="8" name="TextBox 7"/>
          <p:cNvSpPr txBox="1"/>
          <p:nvPr/>
        </p:nvSpPr>
        <p:spPr>
          <a:xfrm>
            <a:off x="3276601" y="1524000"/>
            <a:ext cx="3506729" cy="369332"/>
          </a:xfrm>
          <a:prstGeom prst="rect">
            <a:avLst/>
          </a:prstGeom>
          <a:noFill/>
        </p:spPr>
        <p:txBody>
          <a:bodyPr wrap="none" rtlCol="0">
            <a:spAutoFit/>
          </a:bodyPr>
          <a:lstStyle/>
          <a:p>
            <a:r>
              <a:rPr lang="en-US" dirty="0"/>
              <a:t>Peter Lewis (panel discussion 1985)</a:t>
            </a:r>
          </a:p>
        </p:txBody>
      </p:sp>
      <p:sp>
        <p:nvSpPr>
          <p:cNvPr id="9" name="TextBox 8"/>
          <p:cNvSpPr txBox="1"/>
          <p:nvPr/>
        </p:nvSpPr>
        <p:spPr>
          <a:xfrm>
            <a:off x="2133601" y="6172200"/>
            <a:ext cx="3689215" cy="369332"/>
          </a:xfrm>
          <a:prstGeom prst="rect">
            <a:avLst/>
          </a:prstGeom>
          <a:noFill/>
        </p:spPr>
        <p:txBody>
          <a:bodyPr wrap="none" rtlCol="0">
            <a:spAutoFit/>
          </a:bodyPr>
          <a:lstStyle/>
          <a:p>
            <a:r>
              <a:rPr lang="de-DE" dirty="0" err="1"/>
              <a:t>F</a:t>
            </a:r>
            <a:r>
              <a:rPr lang="de-DE"/>
              <a:t>rom</a:t>
            </a:r>
            <a:r>
              <a:rPr lang="de-DE" dirty="0"/>
              <a:t> </a:t>
            </a:r>
            <a:r>
              <a:rPr lang="en-US" dirty="0"/>
              <a:t>Chetan Sharma Consulting 2016</a:t>
            </a:r>
          </a:p>
        </p:txBody>
      </p:sp>
    </p:spTree>
    <p:extLst>
      <p:ext uri="{BB962C8B-B14F-4D97-AF65-F5344CB8AC3E}">
        <p14:creationId xmlns:p14="http://schemas.microsoft.com/office/powerpoint/2010/main" val="16692713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574</TotalTime>
  <Words>2304</Words>
  <Application>Microsoft Macintosh PowerPoint</Application>
  <PresentationFormat>Widescreen</PresentationFormat>
  <Paragraphs>531</Paragraphs>
  <Slides>61</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61</vt:i4>
      </vt:variant>
    </vt:vector>
  </HeadingPairs>
  <TitlesOfParts>
    <vt:vector size="70" baseType="lpstr">
      <vt:lpstr>ＭＳ Ｐゴシック</vt:lpstr>
      <vt:lpstr>Arial</vt:lpstr>
      <vt:lpstr>Calibri</vt:lpstr>
      <vt:lpstr>Calibri Light</vt:lpstr>
      <vt:lpstr>Mangal</vt:lpstr>
      <vt:lpstr>Open Sans</vt:lpstr>
      <vt:lpstr>Roboto</vt:lpstr>
      <vt:lpstr>Wingdings</vt:lpstr>
      <vt:lpstr>Office Theme</vt:lpstr>
      <vt:lpstr>5G and IoT - Separating Hype from Promise</vt:lpstr>
      <vt:lpstr>5G and IoT – buzzword cousins</vt:lpstr>
      <vt:lpstr>PowerPoint Presentation</vt:lpstr>
      <vt:lpstr>Natural evolution</vt:lpstr>
      <vt:lpstr>Key enablers</vt:lpstr>
      <vt:lpstr>Billions and billions of devices</vt:lpstr>
      <vt:lpstr>Pick your number</vt:lpstr>
      <vt:lpstr>IoT is not exactly new (1978)</vt:lpstr>
      <vt:lpstr>IoT – an idea older than the web (1985)</vt:lpstr>
      <vt:lpstr>Kids, don’t do this at home</vt:lpstr>
      <vt:lpstr>PowerPoint Presentation</vt:lpstr>
      <vt:lpstr>Towel dispensers</vt:lpstr>
      <vt:lpstr>The IoT killer app</vt:lpstr>
      <vt:lpstr>But controlling light switches is still not the best use</vt:lpstr>
      <vt:lpstr>Where does IoT make sense? </vt:lpstr>
      <vt:lpstr>Two kinds of IoT devices</vt:lpstr>
      <vt:lpstr>Sensor networks may be (tiny) niche</vt:lpstr>
      <vt:lpstr>Quick 5G asides</vt:lpstr>
      <vt:lpstr>Design for 20 years</vt:lpstr>
      <vt:lpstr>Generational surprises</vt:lpstr>
      <vt:lpstr>5G = 5 good reasons for hype</vt:lpstr>
      <vt:lpstr>20 billion devices ≠ 20 billion device 5G connections</vt:lpstr>
      <vt:lpstr>IoT requirements</vt:lpstr>
      <vt:lpstr>IoT is not a helpful term</vt:lpstr>
      <vt:lpstr>What are likely cellular IoT applications?</vt:lpstr>
      <vt:lpstr>What is the scale of outdoor and distributed applications?</vt:lpstr>
      <vt:lpstr>What kind of communication networks?</vt:lpstr>
      <vt:lpstr>Niche networks</vt:lpstr>
      <vt:lpstr>PowerPoint Presentation</vt:lpstr>
      <vt:lpstr>PowerPoint Presentation</vt:lpstr>
      <vt:lpstr>5G low latency</vt:lpstr>
      <vt:lpstr>Challenge for non-carrier IoT networks</vt:lpstr>
      <vt:lpstr>Example: gas meter using LoRAWAN</vt:lpstr>
      <vt:lpstr>T-Mobile (US) example</vt:lpstr>
      <vt:lpstr>Short &amp; long-range IoT networks</vt:lpstr>
      <vt:lpstr>PowerPoint Presentation</vt:lpstr>
      <vt:lpstr>Verizon telematics + IoT revenue</vt:lpstr>
      <vt:lpstr>Alternative: satellite communication</vt:lpstr>
      <vt:lpstr>Phone numbers for machines?</vt:lpstr>
      <vt:lpstr>Fog &amp; edge computing</vt:lpstr>
      <vt:lpstr>(Dubious) economics of fog computing</vt:lpstr>
      <vt:lpstr>Don’t depend on one cloud</vt:lpstr>
      <vt:lpstr>Protocols matter, but programmability matters more</vt:lpstr>
      <vt:lpstr>Scaling IoT UP</vt:lpstr>
      <vt:lpstr>Scaling IoT up</vt:lpstr>
      <vt:lpstr>One Thing, one app</vt:lpstr>
      <vt:lpstr>Does not scale well to real-world sizes</vt:lpstr>
      <vt:lpstr>IoT = Internet at scale</vt:lpstr>
      <vt:lpstr>Obligatory security considerations section</vt:lpstr>
      <vt:lpstr>IoT security confluence</vt:lpstr>
      <vt:lpstr>PowerPoint Presentation</vt:lpstr>
      <vt:lpstr>PowerPoint Presentation</vt:lpstr>
      <vt:lpstr>Smart faucet</vt:lpstr>
      <vt:lpstr>DDOS via IoT</vt:lpstr>
      <vt:lpstr>Mirai botnet</vt:lpstr>
      <vt:lpstr>IoT DDOS economics</vt:lpstr>
      <vt:lpstr>IoT lemons</vt:lpstr>
      <vt:lpstr>Fixes for externalities and lemons</vt:lpstr>
      <vt:lpstr>This is not that hard!</vt:lpstr>
      <vt:lpstr>Conclusions</vt:lpstr>
      <vt:lpstr>5G visual clutter</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5G and IoT - Separating Hype from Promise</dc:title>
  <dc:creator>Henning Schulzrinne</dc:creator>
  <cp:lastModifiedBy>Henning Schulzrinne</cp:lastModifiedBy>
  <cp:revision>25</cp:revision>
  <dcterms:created xsi:type="dcterms:W3CDTF">2018-06-29T13:05:16Z</dcterms:created>
  <dcterms:modified xsi:type="dcterms:W3CDTF">2018-07-02T15:47:47Z</dcterms:modified>
</cp:coreProperties>
</file>