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4" r:id="rId3"/>
    <p:sldId id="258" r:id="rId4"/>
    <p:sldId id="259" r:id="rId5"/>
    <p:sldId id="260" r:id="rId6"/>
    <p:sldId id="270" r:id="rId7"/>
    <p:sldId id="271" r:id="rId8"/>
    <p:sldId id="261" r:id="rId9"/>
    <p:sldId id="262" r:id="rId10"/>
    <p:sldId id="269" r:id="rId11"/>
    <p:sldId id="263" r:id="rId12"/>
    <p:sldId id="264" r:id="rId13"/>
    <p:sldId id="265" r:id="rId14"/>
    <p:sldId id="266" r:id="rId15"/>
    <p:sldId id="267" r:id="rId16"/>
    <p:sldId id="268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68"/>
  </p:normalViewPr>
  <p:slideViewPr>
    <p:cSldViewPr>
      <p:cViewPr varScale="1">
        <p:scale>
          <a:sx n="136" d="100"/>
          <a:sy n="136" d="100"/>
        </p:scale>
        <p:origin x="170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A1B42-089F-3A42-965F-6125BA81C240}" type="datetimeFigureOut">
              <a:rPr lang="en-US" smtClean="0"/>
              <a:t>9/7/18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CD1C5-312D-8D46-8361-108927BEF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836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pitchFamily="-10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ECA455-68B3-0E46-A0E2-961D4DEA2660}" type="datetime1">
              <a:rPr lang="en-US"/>
              <a:pPr/>
              <a:t>9/7/18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pitchFamily="-10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DF35C0-9DC0-F743-A752-BD13DDD727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16617D0-EEC8-2943-8CB8-B2AAC68F9D63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F46136-7415-3B47-A7F8-68FA8D341859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CC7EA67-8D77-4440-AAD4-1BC42A41DAE9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EEBFC5D-6FC9-BE4D-B134-EDB98B224425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168DF2C-1EF0-0A44-917B-9898D69BE872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3A8F90-065B-3C46-9853-002480314FD8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9B832F1-EC5D-3646-BC12-56C1CFACA181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35C0-9DC0-F743-A752-BD13DDD727A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840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AFEC0C-8C63-7A42-87FB-594F23F1DF3E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D214-B9AF-D74E-A373-89CAB556B17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82DADE-C859-5F4A-9FAB-B141BB194700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EF2-82D0-274A-8CA2-16C51DB1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AD03A6-C836-6944-8309-8F0BDFEB020C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5CE0C-21AF-CD45-857E-56EB6C21CB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35D07D-A35F-514A-A916-A033DBDEB0CC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1B39-6FFF-8545-B3BE-38583CC9E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FF79-BEA2-D34C-9538-AC9B115D9079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AIS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1F379A-233E-3F43-BEC9-68312520277C}" type="datetime1">
              <a:rPr lang="en-US" smtClean="0"/>
              <a:t>9/7/18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C115-D300-9449-BEF6-5C7AA2517A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6559E7-F2B7-1F42-9170-5BDD35CE3744}" type="datetime1">
              <a:rPr lang="en-US" smtClean="0"/>
              <a:t>9/7/18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A657-3A9D-064C-9AC9-BE4039C6642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0BCBD5-6500-9747-9DAC-6936838955C5}" type="datetime1">
              <a:rPr lang="en-US" smtClean="0"/>
              <a:t>9/7/18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FC55D-8150-5C47-8ED4-F8EF83CFF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35F086-7B71-0446-96BF-17DB19272947}" type="datetime1">
              <a:rPr lang="en-US" smtClean="0"/>
              <a:t>9/7/18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CFB8-105A-D34A-87BB-60BCF39B3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3F8940-E122-1A4B-A105-E6B9C4C70433}" type="datetime1">
              <a:rPr lang="en-US" smtClean="0"/>
              <a:t>9/7/18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DC12-B394-AD41-AC05-513B4083958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A9F30B-6193-2A41-B025-79ECDF9DBDF2}" type="datetime1">
              <a:rPr lang="en-US" smtClean="0"/>
              <a:t>9/7/18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AAD9-35D3-6A40-84C5-7F4A002B7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5BA9390-1B1C-0548-8D26-9FEB950686D8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A9B403-3A6E-424C-B955-EBE820099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olumbia.edu/~hgs/etc/writing-bugs.html" TargetMode="External"/><Relationship Id="rId2" Type="http://schemas.openxmlformats.org/officeDocument/2006/relationships/hyperlink" Target="http://www.cs.columbia.edu/~hgs/etc/writing-style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olumbia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306388" y="739775"/>
            <a:ext cx="8513762" cy="3527425"/>
          </a:xfrm>
        </p:spPr>
        <p:txBody>
          <a:bodyPr/>
          <a:lstStyle/>
          <a:p>
            <a:r>
              <a:rPr lang="en-US" sz="4800" dirty="0">
                <a:latin typeface="Century Gothic" charset="0"/>
              </a:rPr>
              <a:t>Advanced Internet Services</a:t>
            </a:r>
            <a:br>
              <a:rPr lang="en-US" sz="4800" dirty="0">
                <a:latin typeface="Century Gothic" charset="0"/>
              </a:rPr>
            </a:br>
            <a:r>
              <a:rPr lang="en-US" sz="4800" dirty="0">
                <a:latin typeface="Century Gothic" charset="0"/>
              </a:rPr>
              <a:t>(COMS 6181)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105400"/>
            <a:ext cx="4683125" cy="1344613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400" dirty="0">
                <a:ea typeface="+mn-ea"/>
                <a:cs typeface="+mn-cs"/>
              </a:rPr>
              <a:t>Henning Schulzrinne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400" dirty="0">
                <a:ea typeface="+mn-ea"/>
                <a:cs typeface="+mn-cs"/>
              </a:rPr>
              <a:t>Dept. of Computer Science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400" dirty="0">
                <a:ea typeface="+mn-ea"/>
                <a:cs typeface="+mn-cs"/>
              </a:rPr>
              <a:t>Columbia University</a:t>
            </a:r>
            <a:endParaRPr lang="en-US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400" dirty="0">
                <a:ea typeface="+mn-ea"/>
                <a:cs typeface="+mn-cs"/>
              </a:rPr>
              <a:t>Fall 2018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FF34AC-81F2-384C-8900-985714D5F6C0}" type="datetime1">
              <a:rPr lang="en-US" smtClean="0"/>
              <a:t>9/7/18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6D214-B9AF-D74E-A373-89CAB556B17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Semester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Semester project</a:t>
            </a:r>
          </a:p>
          <a:p>
            <a:pPr lvl="1"/>
            <a:r>
              <a:rPr lang="en-US" dirty="0"/>
              <a:t>preferably, groups of 2-3</a:t>
            </a:r>
          </a:p>
          <a:p>
            <a:pPr lvl="1"/>
            <a:r>
              <a:rPr lang="en-US" dirty="0"/>
              <a:t>goal: implementation + report</a:t>
            </a:r>
          </a:p>
          <a:p>
            <a:pPr lvl="2"/>
            <a:r>
              <a:rPr lang="en-US" dirty="0"/>
              <a:t>report should be technical report or workshop-paper quality</a:t>
            </a:r>
          </a:p>
          <a:p>
            <a:pPr lvl="2"/>
            <a:r>
              <a:rPr lang="en-US" dirty="0"/>
              <a:t>will discuss details</a:t>
            </a:r>
          </a:p>
          <a:p>
            <a:r>
              <a:rPr lang="en-US" dirty="0"/>
              <a:t>Topic</a:t>
            </a:r>
          </a:p>
          <a:p>
            <a:pPr lvl="1"/>
            <a:r>
              <a:rPr lang="en-US" dirty="0"/>
              <a:t>from class web page or own</a:t>
            </a:r>
          </a:p>
          <a:p>
            <a:pPr lvl="1"/>
            <a:r>
              <a:rPr lang="en-US" dirty="0"/>
              <a:t>related to class topics (i.e., no ML, unless it’s network-relevant ML)</a:t>
            </a:r>
          </a:p>
          <a:p>
            <a:pPr lvl="1"/>
            <a:r>
              <a:rPr lang="en-US" dirty="0"/>
              <a:t>typically, implementation, experiment (simulation) or measurement</a:t>
            </a:r>
          </a:p>
          <a:p>
            <a:r>
              <a:rPr lang="en-US" dirty="0"/>
              <a:t>Project proposal in 1</a:t>
            </a:r>
            <a:r>
              <a:rPr lang="en-US" baseline="30000" dirty="0"/>
              <a:t>st</a:t>
            </a:r>
            <a:r>
              <a:rPr lang="en-US" dirty="0"/>
              <a:t> assignment</a:t>
            </a:r>
          </a:p>
          <a:p>
            <a:pPr lvl="1"/>
            <a:r>
              <a:rPr lang="en-US" dirty="0"/>
              <a:t>what are you going to accomplish?</a:t>
            </a:r>
          </a:p>
          <a:p>
            <a:pPr lvl="1"/>
            <a:r>
              <a:rPr lang="en-US" dirty="0"/>
              <a:t>what are you going to build on?</a:t>
            </a:r>
          </a:p>
          <a:p>
            <a:pPr lvl="1"/>
            <a:r>
              <a:rPr lang="en-US" dirty="0"/>
              <a:t>who is going to do what?</a:t>
            </a:r>
          </a:p>
          <a:p>
            <a:r>
              <a:rPr lang="en-US" dirty="0"/>
              <a:t>Updates on progress in each assignment</a:t>
            </a:r>
          </a:p>
          <a:p>
            <a:pPr lvl="1"/>
            <a:r>
              <a:rPr lang="en-US" dirty="0"/>
              <a:t>set goals (preferably, measurable – e.g., features)</a:t>
            </a:r>
          </a:p>
          <a:p>
            <a:pPr lvl="1"/>
            <a:r>
              <a:rPr lang="en-US" dirty="0"/>
              <a:t>did you meet your goals from last time?</a:t>
            </a:r>
          </a:p>
          <a:p>
            <a:r>
              <a:rPr lang="en-US" dirty="0"/>
              <a:t>Report</a:t>
            </a:r>
          </a:p>
          <a:p>
            <a:pPr lvl="1"/>
            <a:r>
              <a:rPr lang="en-US" dirty="0"/>
              <a:t>standard workshop or technical report format: abstract, related work, full set of citations (references), labeled graphs, 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CE476F-65E5-DC4D-8688-BEA80438C344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1B39-6FFF-8545-B3BE-38583CC9E28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89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entury Gothic" charset="0"/>
              </a:rPr>
              <a:t>Readings and text book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600"/>
              </a:spcBef>
            </a:pPr>
            <a:r>
              <a:rPr lang="en-US" sz="2600" dirty="0">
                <a:latin typeface="Century Gothic" charset="0"/>
              </a:rPr>
              <a:t>No text book required</a:t>
            </a:r>
          </a:p>
          <a:p>
            <a:pPr>
              <a:spcBef>
                <a:spcPts val="600"/>
              </a:spcBef>
            </a:pPr>
            <a:r>
              <a:rPr lang="en-US" sz="2600" dirty="0">
                <a:latin typeface="Century Gothic" charset="0"/>
              </a:rPr>
              <a:t>Will provide references to papers and chapters</a:t>
            </a:r>
          </a:p>
          <a:p>
            <a:pPr>
              <a:spcBef>
                <a:spcPts val="600"/>
              </a:spcBef>
            </a:pPr>
            <a:r>
              <a:rPr lang="en-US" sz="2600" dirty="0">
                <a:latin typeface="Century Gothic" charset="0"/>
              </a:rPr>
              <a:t>Good (older) background books include:</a:t>
            </a:r>
          </a:p>
          <a:p>
            <a:pPr lvl="1"/>
            <a:r>
              <a:rPr lang="en-US" sz="2400" dirty="0">
                <a:latin typeface="Century Gothic" charset="0"/>
              </a:rPr>
              <a:t>Jon </a:t>
            </a:r>
            <a:r>
              <a:rPr lang="en-US" sz="2400" dirty="0" err="1">
                <a:latin typeface="Century Gothic" charset="0"/>
              </a:rPr>
              <a:t>Crowcroft</a:t>
            </a:r>
            <a:r>
              <a:rPr lang="en-US" sz="2400" dirty="0">
                <a:latin typeface="Century Gothic" charset="0"/>
              </a:rPr>
              <a:t>, Mark Handley, Ian </a:t>
            </a:r>
            <a:r>
              <a:rPr lang="en-US" sz="2400" dirty="0" err="1">
                <a:latin typeface="Century Gothic" charset="0"/>
              </a:rPr>
              <a:t>Wakeman</a:t>
            </a:r>
            <a:r>
              <a:rPr lang="en-US" sz="2400" dirty="0">
                <a:latin typeface="Century Gothic" charset="0"/>
              </a:rPr>
              <a:t>, </a:t>
            </a:r>
            <a:r>
              <a:rPr lang="en-US" sz="2400" i="1" dirty="0">
                <a:latin typeface="Century Gothic" charset="0"/>
              </a:rPr>
              <a:t>Internetworking Multimedia</a:t>
            </a:r>
            <a:r>
              <a:rPr lang="en-US" sz="2400" dirty="0">
                <a:latin typeface="Century Gothic" charset="0"/>
              </a:rPr>
              <a:t>, Morgan Kaufman (1999)</a:t>
            </a:r>
          </a:p>
          <a:p>
            <a:pPr lvl="1"/>
            <a:r>
              <a:rPr lang="en-US" sz="2400" dirty="0">
                <a:latin typeface="Century Gothic" charset="0"/>
              </a:rPr>
              <a:t>Kevin </a:t>
            </a:r>
            <a:r>
              <a:rPr lang="en-US" sz="2400" dirty="0" err="1">
                <a:latin typeface="Century Gothic" charset="0"/>
              </a:rPr>
              <a:t>Jeffay</a:t>
            </a:r>
            <a:r>
              <a:rPr lang="en-US" sz="2400" dirty="0">
                <a:latin typeface="Century Gothic" charset="0"/>
              </a:rPr>
              <a:t> and Hong Jiang Zhang, </a:t>
            </a:r>
            <a:r>
              <a:rPr lang="en-US" sz="2400" i="1" dirty="0">
                <a:latin typeface="Century Gothic" charset="0"/>
              </a:rPr>
              <a:t>Readings in Multimedia Computing and Networking</a:t>
            </a:r>
            <a:r>
              <a:rPr lang="en-US" sz="2400" dirty="0">
                <a:latin typeface="Century Gothic" charset="0"/>
              </a:rPr>
              <a:t>, Morgan Kaufman (2001)</a:t>
            </a:r>
          </a:p>
          <a:p>
            <a:pPr lvl="1"/>
            <a:r>
              <a:rPr lang="en-US" sz="2400" dirty="0">
                <a:latin typeface="Century Gothic" charset="0"/>
              </a:rPr>
              <a:t>Alan Johnston, </a:t>
            </a:r>
            <a:r>
              <a:rPr lang="en-US" sz="2400" i="1" dirty="0">
                <a:latin typeface="Century Gothic" charset="0"/>
              </a:rPr>
              <a:t>SIP: Understanding the Session Initiation Protocol</a:t>
            </a:r>
            <a:r>
              <a:rPr lang="en-US" sz="2400" dirty="0">
                <a:latin typeface="Century Gothic" charset="0"/>
              </a:rPr>
              <a:t>, </a:t>
            </a:r>
            <a:r>
              <a:rPr lang="en-US" sz="2400" dirty="0" err="1">
                <a:latin typeface="Century Gothic" charset="0"/>
              </a:rPr>
              <a:t>Artech</a:t>
            </a:r>
            <a:r>
              <a:rPr lang="en-US" sz="2400" dirty="0">
                <a:latin typeface="Century Gothic" charset="0"/>
              </a:rPr>
              <a:t> House, 3rd edition, 2009.</a:t>
            </a:r>
          </a:p>
          <a:p>
            <a:pPr lvl="1"/>
            <a:r>
              <a:rPr lang="en-US" sz="2400" dirty="0">
                <a:latin typeface="Century Gothic" charset="0"/>
              </a:rPr>
              <a:t>Colin Perkins, </a:t>
            </a:r>
            <a:r>
              <a:rPr lang="en-US" sz="2400" i="1" dirty="0">
                <a:latin typeface="Century Gothic" charset="0"/>
              </a:rPr>
              <a:t>RTP: Audio and Video for the Internet</a:t>
            </a:r>
            <a:r>
              <a:rPr lang="en-US" sz="2400" dirty="0">
                <a:latin typeface="Century Gothic" charset="0"/>
              </a:rPr>
              <a:t>, Addison-Wesley Professional, 2003. </a:t>
            </a:r>
          </a:p>
          <a:p>
            <a:pPr lvl="1"/>
            <a:endParaRPr lang="en-US" sz="2400" dirty="0">
              <a:latin typeface="Century Gothic" charset="0"/>
            </a:endParaRPr>
          </a:p>
        </p:txBody>
      </p:sp>
      <p:sp>
        <p:nvSpPr>
          <p:cNvPr id="24578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19AA044-F288-E943-9374-DDB298CA3DB5}" type="datetime1">
              <a:rPr lang="en-US" sz="1100" smtClean="0">
                <a:solidFill>
                  <a:schemeClr val="tx2"/>
                </a:solidFill>
              </a:rPr>
              <a:t>9/7/18</a:t>
            </a:fld>
            <a:endParaRPr lang="en-US" sz="1100">
              <a:solidFill>
                <a:schemeClr val="tx2"/>
              </a:solidFill>
            </a:endParaRP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A401F9F-B6AE-F54C-944A-5A7FACB95A53}" type="slidenum">
              <a:rPr lang="en-US" sz="1400">
                <a:solidFill>
                  <a:schemeClr val="tx2"/>
                </a:solidFill>
              </a:rPr>
              <a:pPr/>
              <a:t>11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800">
                <a:ea typeface="+mj-ea"/>
                <a:cs typeface="+mj-cs"/>
              </a:rPr>
              <a:t>Reference books – general networking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900" dirty="0">
                <a:solidFill>
                  <a:schemeClr val="tx2">
                    <a:lumMod val="50000"/>
                  </a:schemeClr>
                </a:solidFill>
                <a:latin typeface="Century Gothic" charset="0"/>
              </a:rPr>
              <a:t>James F. Kurose and Keith W. Ross, </a:t>
            </a:r>
            <a:r>
              <a:rPr lang="en-US" sz="1900" i="1" dirty="0">
                <a:solidFill>
                  <a:schemeClr val="tx2">
                    <a:lumMod val="50000"/>
                  </a:schemeClr>
                </a:solidFill>
                <a:latin typeface="Century Gothic" charset="0"/>
              </a:rPr>
              <a:t>Computer Networking – A Top-Down Approach Featuring the Internet</a:t>
            </a:r>
            <a:r>
              <a:rPr lang="en-US" sz="1900" dirty="0">
                <a:solidFill>
                  <a:schemeClr val="tx2">
                    <a:lumMod val="50000"/>
                  </a:schemeClr>
                </a:solidFill>
                <a:latin typeface="Century Gothic" charset="0"/>
              </a:rPr>
              <a:t>, Addison-Wesley, 7</a:t>
            </a:r>
            <a:r>
              <a:rPr lang="en-US" sz="1900" baseline="30000" dirty="0">
                <a:solidFill>
                  <a:schemeClr val="tx2">
                    <a:lumMod val="50000"/>
                  </a:schemeClr>
                </a:solidFill>
                <a:latin typeface="Century Gothic" charset="0"/>
              </a:rPr>
              <a:t>th</a:t>
            </a:r>
            <a:r>
              <a:rPr lang="en-US" sz="1900" dirty="0">
                <a:solidFill>
                  <a:schemeClr val="tx2">
                    <a:lumMod val="50000"/>
                  </a:schemeClr>
                </a:solidFill>
                <a:latin typeface="Century Gothic" charset="0"/>
              </a:rPr>
              <a:t> edition, 2016.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900" dirty="0">
                <a:latin typeface="Century Gothic" charset="0"/>
              </a:rPr>
              <a:t>Bruce S. Davie, Larry L. Peterson, </a:t>
            </a:r>
            <a:r>
              <a:rPr lang="en-US" sz="1900" i="1" dirty="0">
                <a:latin typeface="Century Gothic" charset="0"/>
              </a:rPr>
              <a:t>Computer Networks: A Systems Approach</a:t>
            </a:r>
            <a:r>
              <a:rPr lang="en-US" sz="1900" dirty="0">
                <a:latin typeface="Century Gothic" charset="0"/>
              </a:rPr>
              <a:t>, Morgan Kaufman, 2011, 5</a:t>
            </a:r>
            <a:r>
              <a:rPr lang="en-US" sz="1900" baseline="30000" dirty="0">
                <a:latin typeface="Century Gothic" charset="0"/>
              </a:rPr>
              <a:t>th</a:t>
            </a:r>
            <a:r>
              <a:rPr lang="en-US" sz="1900" dirty="0">
                <a:latin typeface="Century Gothic" charset="0"/>
              </a:rPr>
              <a:t> edition.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900" dirty="0">
                <a:latin typeface="Century Gothic" charset="0"/>
              </a:rPr>
              <a:t>W. R. Stevens, </a:t>
            </a:r>
            <a:r>
              <a:rPr lang="en-US" sz="1900" i="1" dirty="0">
                <a:latin typeface="Century Gothic" charset="0"/>
              </a:rPr>
              <a:t>TCP/IP Illustrated</a:t>
            </a:r>
            <a:r>
              <a:rPr lang="en-US" sz="1900" dirty="0">
                <a:latin typeface="Century Gothic" charset="0"/>
              </a:rPr>
              <a:t>, vol. 1. Reading, Massachusetts: Addison-Wesley, 1994.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900" dirty="0">
                <a:latin typeface="Century Gothic" charset="0"/>
              </a:rPr>
              <a:t>D. E. Comer, </a:t>
            </a:r>
            <a:r>
              <a:rPr lang="en-US" sz="1900" i="1" dirty="0">
                <a:latin typeface="Century Gothic" charset="0"/>
              </a:rPr>
              <a:t>Internetworking with TCP/IP</a:t>
            </a:r>
            <a:r>
              <a:rPr lang="en-US" sz="1900" dirty="0">
                <a:latin typeface="Century Gothic" charset="0"/>
              </a:rPr>
              <a:t>, vol. 1. Englewood Cliffs, New Jersey: Prentice Hall, 4</a:t>
            </a:r>
            <a:r>
              <a:rPr lang="en-US" sz="1900" baseline="30000" dirty="0">
                <a:latin typeface="Century Gothic" charset="0"/>
              </a:rPr>
              <a:t>th</a:t>
            </a:r>
            <a:r>
              <a:rPr lang="en-US" sz="1900" dirty="0">
                <a:latin typeface="Century Gothic" charset="0"/>
              </a:rPr>
              <a:t> ed., 2000.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900" dirty="0">
                <a:latin typeface="Century Gothic" charset="0"/>
              </a:rPr>
              <a:t>D. E. Comer and D. L. Stevens, </a:t>
            </a:r>
            <a:r>
              <a:rPr lang="en-US" sz="1900" i="1" dirty="0">
                <a:latin typeface="Century Gothic" charset="0"/>
              </a:rPr>
              <a:t>Internetworking with TCP/IP </a:t>
            </a:r>
            <a:r>
              <a:rPr lang="en-US" sz="1900" dirty="0">
                <a:latin typeface="Century Gothic" charset="0"/>
              </a:rPr>
              <a:t>– Design, Implementation, and Internals, vol. 2. Englewood Cliffs, New Jersey: Prentice, Hall, 3</a:t>
            </a:r>
            <a:r>
              <a:rPr lang="en-US" sz="1900" baseline="30000" dirty="0">
                <a:latin typeface="Century Gothic" charset="0"/>
              </a:rPr>
              <a:t>rd</a:t>
            </a:r>
            <a:r>
              <a:rPr lang="en-US" sz="1900" dirty="0">
                <a:latin typeface="Century Gothic" charset="0"/>
              </a:rPr>
              <a:t> ed., 1998.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charset="0"/>
              <a:buNone/>
            </a:pPr>
            <a:endParaRPr lang="en-US" sz="1900" dirty="0">
              <a:latin typeface="Century Gothic" charset="0"/>
            </a:endParaRPr>
          </a:p>
        </p:txBody>
      </p:sp>
      <p:sp>
        <p:nvSpPr>
          <p:cNvPr id="2662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B6822D0-488E-2D4D-B3EC-632A5EF97D0F}" type="datetime1">
              <a:rPr lang="en-US" sz="1100" smtClean="0">
                <a:solidFill>
                  <a:schemeClr val="tx2"/>
                </a:solidFill>
              </a:rPr>
              <a:t>9/7/18</a:t>
            </a:fld>
            <a:endParaRPr lang="en-US" sz="1100">
              <a:solidFill>
                <a:schemeClr val="tx2"/>
              </a:solidFill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3A62D64-E116-954B-B57E-7F0A69394C4B}" type="slidenum">
              <a:rPr lang="en-US" sz="1400">
                <a:solidFill>
                  <a:schemeClr val="tx2"/>
                </a:solidFill>
              </a:rPr>
              <a:pPr/>
              <a:t>12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800">
                <a:ea typeface="+mj-ea"/>
                <a:cs typeface="+mj-cs"/>
              </a:rPr>
              <a:t>Reference books -  multimedia and Internet telephony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1500" dirty="0">
                <a:latin typeface="Century Gothic" charset="0"/>
              </a:rPr>
              <a:t>John F. </a:t>
            </a:r>
            <a:r>
              <a:rPr lang="en-US" sz="1500" dirty="0" err="1">
                <a:latin typeface="Century Gothic" charset="0"/>
              </a:rPr>
              <a:t>Koegel</a:t>
            </a:r>
            <a:r>
              <a:rPr lang="en-US" sz="1500" dirty="0">
                <a:latin typeface="Century Gothic" charset="0"/>
              </a:rPr>
              <a:t> Buford, Multimedia Systems, Addison Wesley, 1994.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latin typeface="Century Gothic" charset="0"/>
              </a:rPr>
              <a:t>Ralf Steinmetz and Klara </a:t>
            </a:r>
            <a:r>
              <a:rPr lang="en-US" sz="1500" dirty="0" err="1">
                <a:latin typeface="Century Gothic" charset="0"/>
              </a:rPr>
              <a:t>Nahrstedt</a:t>
            </a:r>
            <a:r>
              <a:rPr lang="en-US" sz="1500" dirty="0">
                <a:latin typeface="Century Gothic" charset="0"/>
              </a:rPr>
              <a:t>, </a:t>
            </a:r>
            <a:r>
              <a:rPr lang="en-US" sz="1500" i="1" dirty="0">
                <a:latin typeface="Century Gothic" charset="0"/>
              </a:rPr>
              <a:t>Multimedia: Computing, Communications and Applications</a:t>
            </a:r>
            <a:r>
              <a:rPr lang="en-US" sz="1500" dirty="0">
                <a:latin typeface="Century Gothic" charset="0"/>
              </a:rPr>
              <a:t>, 1995.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latin typeface="Century Gothic" charset="0"/>
              </a:rPr>
              <a:t>RTP</a:t>
            </a:r>
          </a:p>
          <a:p>
            <a:pPr lvl="1"/>
            <a:r>
              <a:rPr lang="en-US" sz="1400" dirty="0">
                <a:latin typeface="Century Gothic" charset="0"/>
              </a:rPr>
              <a:t>Colin Perkins, </a:t>
            </a:r>
            <a:r>
              <a:rPr lang="en-US" sz="1400" i="1" dirty="0">
                <a:latin typeface="Century Gothic" charset="0"/>
              </a:rPr>
              <a:t>RTP</a:t>
            </a:r>
            <a:r>
              <a:rPr lang="en-US" sz="1400" dirty="0">
                <a:latin typeface="Century Gothic" charset="0"/>
              </a:rPr>
              <a:t>, 2003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latin typeface="Century Gothic" charset="0"/>
              </a:rPr>
              <a:t>SIP and IMS</a:t>
            </a:r>
          </a:p>
          <a:p>
            <a:pPr lvl="1"/>
            <a:r>
              <a:rPr lang="en-US" sz="1400" dirty="0" err="1">
                <a:latin typeface="Century Gothic" charset="0"/>
              </a:rPr>
              <a:t>Miika</a:t>
            </a:r>
            <a:r>
              <a:rPr lang="en-US" sz="1400" dirty="0">
                <a:latin typeface="Century Gothic" charset="0"/>
              </a:rPr>
              <a:t> </a:t>
            </a:r>
            <a:r>
              <a:rPr lang="en-US" sz="1400" dirty="0" err="1">
                <a:latin typeface="Century Gothic" charset="0"/>
              </a:rPr>
              <a:t>Poikselka</a:t>
            </a:r>
            <a:r>
              <a:rPr lang="en-US" sz="1400" dirty="0">
                <a:latin typeface="Century Gothic" charset="0"/>
              </a:rPr>
              <a:t>, Georg Mayer, </a:t>
            </a:r>
            <a:r>
              <a:rPr lang="en-US" sz="1400" dirty="0" err="1">
                <a:latin typeface="Century Gothic" charset="0"/>
              </a:rPr>
              <a:t>Hisham</a:t>
            </a:r>
            <a:r>
              <a:rPr lang="en-US" sz="1400" dirty="0">
                <a:latin typeface="Century Gothic" charset="0"/>
              </a:rPr>
              <a:t> </a:t>
            </a:r>
            <a:r>
              <a:rPr lang="en-US" sz="1400" dirty="0" err="1">
                <a:latin typeface="Century Gothic" charset="0"/>
              </a:rPr>
              <a:t>Khartabil</a:t>
            </a:r>
            <a:r>
              <a:rPr lang="en-US" sz="1400" dirty="0">
                <a:latin typeface="Century Gothic" charset="0"/>
              </a:rPr>
              <a:t>, Aki </a:t>
            </a:r>
            <a:r>
              <a:rPr lang="en-US" sz="1400" dirty="0" err="1">
                <a:latin typeface="Century Gothic" charset="0"/>
              </a:rPr>
              <a:t>Niemi</a:t>
            </a:r>
            <a:r>
              <a:rPr lang="en-US" sz="1400" dirty="0">
                <a:latin typeface="Century Gothic" charset="0"/>
              </a:rPr>
              <a:t>: </a:t>
            </a:r>
            <a:r>
              <a:rPr lang="en-US" sz="1400" i="1" dirty="0">
                <a:latin typeface="Century Gothic" charset="0"/>
              </a:rPr>
              <a:t>The IMS</a:t>
            </a:r>
            <a:r>
              <a:rPr lang="en-US" sz="1400" dirty="0">
                <a:latin typeface="Century Gothic" charset="0"/>
              </a:rPr>
              <a:t>, 3</a:t>
            </a:r>
            <a:r>
              <a:rPr lang="en-US" sz="1400" baseline="30000" dirty="0">
                <a:latin typeface="Century Gothic" charset="0"/>
              </a:rPr>
              <a:t>rd</a:t>
            </a:r>
            <a:r>
              <a:rPr lang="en-US" sz="1400" dirty="0">
                <a:latin typeface="Century Gothic" charset="0"/>
              </a:rPr>
              <a:t> ed., Wiley, 2009.</a:t>
            </a:r>
          </a:p>
          <a:p>
            <a:pPr lvl="1"/>
            <a:r>
              <a:rPr lang="en-US" sz="1400" dirty="0">
                <a:latin typeface="Century Gothic" charset="0"/>
              </a:rPr>
              <a:t>Gonzalo Camarillo, M. Garcia-Martin, </a:t>
            </a:r>
            <a:r>
              <a:rPr lang="en-US" sz="1400" i="1" dirty="0">
                <a:latin typeface="Century Gothic" charset="0"/>
              </a:rPr>
              <a:t>The 3G IP Multimedia Subsystem (IMS) : Merging the Internet and the Cellular Worlds, 3</a:t>
            </a:r>
            <a:r>
              <a:rPr lang="en-US" sz="1400" i="1" baseline="30000" dirty="0">
                <a:latin typeface="Century Gothic" charset="0"/>
              </a:rPr>
              <a:t>rd</a:t>
            </a:r>
            <a:r>
              <a:rPr lang="en-US" sz="1400" i="1" dirty="0">
                <a:latin typeface="Century Gothic" charset="0"/>
              </a:rPr>
              <a:t> ed., </a:t>
            </a:r>
            <a:r>
              <a:rPr lang="en-US" sz="1400" dirty="0">
                <a:latin typeface="Century Gothic" charset="0"/>
              </a:rPr>
              <a:t>Wiley, 2008.</a:t>
            </a:r>
          </a:p>
          <a:p>
            <a:pPr lvl="1"/>
            <a:r>
              <a:rPr lang="en-US" sz="1400" dirty="0">
                <a:latin typeface="Century Gothic" charset="0"/>
              </a:rPr>
              <a:t>Gonzalo Camarillo, SIP Demystified, McGraw-Hill, 2001.</a:t>
            </a:r>
          </a:p>
          <a:p>
            <a:pPr lvl="1"/>
            <a:r>
              <a:rPr lang="en-US" sz="1400" dirty="0">
                <a:latin typeface="Century Gothic" charset="0"/>
              </a:rPr>
              <a:t>Alan B. Johnston, </a:t>
            </a:r>
            <a:r>
              <a:rPr lang="en-US" sz="1400" i="1" dirty="0">
                <a:latin typeface="Century Gothic" charset="0"/>
              </a:rPr>
              <a:t>SIP – Understanding the Session Initiation Protocol</a:t>
            </a:r>
            <a:r>
              <a:rPr lang="en-US" sz="1400" dirty="0">
                <a:latin typeface="Century Gothic" charset="0"/>
              </a:rPr>
              <a:t>, 3</a:t>
            </a:r>
            <a:r>
              <a:rPr lang="en-US" sz="1400" baseline="30000" dirty="0">
                <a:latin typeface="Century Gothic" charset="0"/>
              </a:rPr>
              <a:t>rd</a:t>
            </a:r>
            <a:r>
              <a:rPr lang="en-US" sz="1400" dirty="0">
                <a:latin typeface="Century Gothic" charset="0"/>
              </a:rPr>
              <a:t> ed., </a:t>
            </a:r>
            <a:r>
              <a:rPr lang="en-US" sz="1400" dirty="0" err="1">
                <a:latin typeface="Century Gothic" charset="0"/>
              </a:rPr>
              <a:t>Artech</a:t>
            </a:r>
            <a:r>
              <a:rPr lang="en-US" sz="1400" dirty="0">
                <a:latin typeface="Century Gothic" charset="0"/>
              </a:rPr>
              <a:t> House, 2009.</a:t>
            </a:r>
          </a:p>
          <a:p>
            <a:pPr>
              <a:spcBef>
                <a:spcPts val="600"/>
              </a:spcBef>
            </a:pPr>
            <a:endParaRPr lang="en-US" sz="1500" dirty="0">
              <a:latin typeface="Century Gothic" charset="0"/>
            </a:endParaRPr>
          </a:p>
        </p:txBody>
      </p:sp>
      <p:sp>
        <p:nvSpPr>
          <p:cNvPr id="28674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317FD0C-62B5-E64A-8CCC-E840D02E5074}" type="datetime1">
              <a:rPr lang="en-US" sz="1100" smtClean="0">
                <a:solidFill>
                  <a:schemeClr val="tx2"/>
                </a:solidFill>
              </a:rPr>
              <a:t>9/7/18</a:t>
            </a:fld>
            <a:endParaRPr lang="en-US" sz="1100">
              <a:solidFill>
                <a:schemeClr val="tx2"/>
              </a:solidFill>
            </a:endParaRP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F1D2328-4AC3-6544-B657-45D61FEB8992}" type="slidenum">
              <a:rPr lang="en-US" sz="1400">
                <a:solidFill>
                  <a:schemeClr val="tx2"/>
                </a:solidFill>
              </a:rPr>
              <a:pPr/>
              <a:t>13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entury Gothic" charset="0"/>
              </a:rPr>
              <a:t>Journals and magazines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989013" y="1676400"/>
            <a:ext cx="7165975" cy="44497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600" dirty="0">
                <a:latin typeface="Century Gothic" charset="0"/>
              </a:rPr>
              <a:t>All in ACM or IEEE digital library (or Google Scholar)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600" dirty="0">
                <a:latin typeface="Century Gothic" charset="0"/>
              </a:rPr>
              <a:t>Journals</a:t>
            </a:r>
          </a:p>
          <a:p>
            <a:pPr lvl="1">
              <a:lnSpc>
                <a:spcPct val="110000"/>
              </a:lnSpc>
            </a:pPr>
            <a:r>
              <a:rPr lang="en-US" sz="1500" i="1" dirty="0">
                <a:latin typeface="Century Gothic" charset="0"/>
              </a:rPr>
              <a:t>IEEE/ACM Transactions on Networking</a:t>
            </a:r>
            <a:r>
              <a:rPr lang="en-US" sz="1500" dirty="0">
                <a:latin typeface="Century Gothic" charset="0"/>
              </a:rPr>
              <a:t> (TON)</a:t>
            </a:r>
          </a:p>
          <a:p>
            <a:pPr lvl="1">
              <a:lnSpc>
                <a:spcPct val="110000"/>
              </a:lnSpc>
            </a:pPr>
            <a:r>
              <a:rPr lang="en-US" sz="1500" i="1" dirty="0">
                <a:latin typeface="Century Gothic" charset="0"/>
              </a:rPr>
              <a:t>Computer Communications Review </a:t>
            </a:r>
            <a:r>
              <a:rPr lang="en-US" sz="1500" dirty="0">
                <a:latin typeface="Century Gothic" charset="0"/>
              </a:rPr>
              <a:t>(CCR)</a:t>
            </a:r>
          </a:p>
          <a:p>
            <a:pPr lvl="1">
              <a:lnSpc>
                <a:spcPct val="110000"/>
              </a:lnSpc>
            </a:pPr>
            <a:r>
              <a:rPr lang="en-US" sz="1500" dirty="0">
                <a:latin typeface="Century Gothic" charset="0"/>
              </a:rPr>
              <a:t>Computer Communications (COMCOM)</a:t>
            </a:r>
          </a:p>
          <a:p>
            <a:pPr lvl="1">
              <a:lnSpc>
                <a:spcPct val="110000"/>
              </a:lnSpc>
            </a:pPr>
            <a:r>
              <a:rPr lang="en-US" sz="1500" i="1" dirty="0">
                <a:latin typeface="Century Gothic" charset="0"/>
              </a:rPr>
              <a:t>ACM Transactions on Multimedia Computing, Communications, and Applications</a:t>
            </a:r>
            <a:r>
              <a:rPr lang="en-US" sz="1500" dirty="0">
                <a:latin typeface="Century Gothic" charset="0"/>
              </a:rPr>
              <a:t> (TOMCCAP)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600" dirty="0">
                <a:latin typeface="Century Gothic" charset="0"/>
              </a:rPr>
              <a:t>Magazines</a:t>
            </a:r>
          </a:p>
          <a:p>
            <a:pPr lvl="1">
              <a:lnSpc>
                <a:spcPct val="110000"/>
              </a:lnSpc>
            </a:pPr>
            <a:r>
              <a:rPr lang="en-US" sz="1500" i="1" dirty="0">
                <a:latin typeface="Century Gothic" charset="0"/>
              </a:rPr>
              <a:t>IEEE Communications Magazine </a:t>
            </a:r>
            <a:r>
              <a:rPr lang="en-US" sz="1500" dirty="0">
                <a:latin typeface="Century Gothic" charset="0"/>
              </a:rPr>
              <a:t>(mix of physical layer &amp; protocols)</a:t>
            </a:r>
          </a:p>
          <a:p>
            <a:pPr lvl="1">
              <a:lnSpc>
                <a:spcPct val="110000"/>
              </a:lnSpc>
            </a:pPr>
            <a:r>
              <a:rPr lang="en-US" sz="1500" i="1" dirty="0">
                <a:latin typeface="Century Gothic" charset="0"/>
              </a:rPr>
              <a:t>IEEE Network Magazine</a:t>
            </a:r>
          </a:p>
          <a:p>
            <a:pPr lvl="1">
              <a:lnSpc>
                <a:spcPct val="110000"/>
              </a:lnSpc>
            </a:pPr>
            <a:r>
              <a:rPr lang="en-US" sz="1500" i="1" dirty="0">
                <a:latin typeface="Century Gothic" charset="0"/>
              </a:rPr>
              <a:t>IEEE Wireless Communications</a:t>
            </a:r>
          </a:p>
          <a:p>
            <a:pPr lvl="1">
              <a:lnSpc>
                <a:spcPct val="110000"/>
              </a:lnSpc>
            </a:pPr>
            <a:r>
              <a:rPr lang="en-US" sz="1500" i="1" dirty="0">
                <a:latin typeface="Century Gothic" charset="0"/>
              </a:rPr>
              <a:t>IEEE </a:t>
            </a:r>
            <a:r>
              <a:rPr lang="en-US" sz="1500" i="1" dirty="0" err="1">
                <a:latin typeface="Century Gothic" charset="0"/>
              </a:rPr>
              <a:t>MultiMedia</a:t>
            </a:r>
            <a:endParaRPr lang="en-US" sz="1500" i="1" dirty="0">
              <a:latin typeface="Century Gothic" charset="0"/>
            </a:endParaRPr>
          </a:p>
          <a:p>
            <a:pPr lvl="1">
              <a:lnSpc>
                <a:spcPct val="110000"/>
              </a:lnSpc>
            </a:pPr>
            <a:r>
              <a:rPr lang="en-US" sz="1500" i="1" dirty="0">
                <a:latin typeface="Century Gothic" charset="0"/>
              </a:rPr>
              <a:t>IEEE Pervasive Computing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600" dirty="0">
                <a:latin typeface="Century Gothic" charset="0"/>
              </a:rPr>
              <a:t>Commercial magazines</a:t>
            </a:r>
          </a:p>
          <a:p>
            <a:pPr lvl="1">
              <a:lnSpc>
                <a:spcPct val="110000"/>
              </a:lnSpc>
            </a:pPr>
            <a:r>
              <a:rPr lang="en-US" sz="1500" i="1" dirty="0">
                <a:latin typeface="Century Gothic" charset="0"/>
              </a:rPr>
              <a:t>Internet Protocol Journal</a:t>
            </a:r>
            <a:r>
              <a:rPr lang="en-US" sz="1500" dirty="0">
                <a:latin typeface="Century Gothic" charset="0"/>
              </a:rPr>
              <a:t> (http://</a:t>
            </a:r>
            <a:r>
              <a:rPr lang="en-US" sz="1500" dirty="0" err="1">
                <a:latin typeface="Century Gothic" charset="0"/>
              </a:rPr>
              <a:t>www.cisco.com</a:t>
            </a:r>
            <a:r>
              <a:rPr lang="en-US" sz="1500" dirty="0">
                <a:latin typeface="Century Gothic" charset="0"/>
              </a:rPr>
              <a:t>/</a:t>
            </a:r>
            <a:r>
              <a:rPr lang="en-US" sz="1500" dirty="0" err="1">
                <a:latin typeface="Century Gothic" charset="0"/>
              </a:rPr>
              <a:t>ipj</a:t>
            </a:r>
            <a:r>
              <a:rPr lang="en-US" sz="1500" dirty="0">
                <a:latin typeface="Century Gothic" charset="0"/>
              </a:rPr>
              <a:t>)</a:t>
            </a:r>
          </a:p>
          <a:p>
            <a:pPr lvl="1">
              <a:lnSpc>
                <a:spcPct val="110000"/>
              </a:lnSpc>
            </a:pPr>
            <a:r>
              <a:rPr lang="en-US" sz="1500" i="1" dirty="0">
                <a:latin typeface="Century Gothic" charset="0"/>
              </a:rPr>
              <a:t>Cisco Packet</a:t>
            </a:r>
            <a:r>
              <a:rPr lang="en-US" sz="1500" dirty="0">
                <a:latin typeface="Century Gothic" charset="0"/>
              </a:rPr>
              <a:t> (http://</a:t>
            </a:r>
            <a:r>
              <a:rPr lang="en-US" sz="1500" dirty="0" err="1">
                <a:latin typeface="Century Gothic" charset="0"/>
              </a:rPr>
              <a:t>www.cisco.com</a:t>
            </a:r>
            <a:r>
              <a:rPr lang="en-US" sz="1500" dirty="0">
                <a:latin typeface="Century Gothic" charset="0"/>
              </a:rPr>
              <a:t>/packet)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en-US" sz="1600" dirty="0">
              <a:latin typeface="Century Gothic" charset="0"/>
            </a:endParaRPr>
          </a:p>
        </p:txBody>
      </p:sp>
      <p:sp>
        <p:nvSpPr>
          <p:cNvPr id="30722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6478E17-A42C-524D-904A-31991BE9CB5B}" type="datetime1">
              <a:rPr lang="en-US" sz="1100" smtClean="0">
                <a:solidFill>
                  <a:schemeClr val="tx2"/>
                </a:solidFill>
              </a:rPr>
              <a:t>9/7/18</a:t>
            </a:fld>
            <a:endParaRPr lang="en-US" sz="1100">
              <a:solidFill>
                <a:schemeClr val="tx2"/>
              </a:solidFill>
            </a:endParaRP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D678E1B-0042-B740-BE40-4D67427EA9C2}" type="slidenum">
              <a:rPr lang="en-US" sz="1400">
                <a:solidFill>
                  <a:schemeClr val="tx2"/>
                </a:solidFill>
              </a:rPr>
              <a:pPr/>
              <a:t>14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entury Gothic" charset="0"/>
              </a:rPr>
              <a:t>Related Conferences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989013" y="1600200"/>
            <a:ext cx="7165975" cy="4525963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US" sz="1900" dirty="0">
                <a:latin typeface="Century Gothic" charset="0"/>
              </a:rPr>
              <a:t>General networking</a:t>
            </a:r>
          </a:p>
          <a:p>
            <a:pPr lvl="1"/>
            <a:r>
              <a:rPr lang="en-US" sz="1900" dirty="0">
                <a:latin typeface="Century Gothic" charset="0"/>
              </a:rPr>
              <a:t>IEEE </a:t>
            </a:r>
            <a:r>
              <a:rPr lang="en-US" sz="1900" dirty="0" err="1">
                <a:latin typeface="Century Gothic" charset="0"/>
              </a:rPr>
              <a:t>Infocom</a:t>
            </a:r>
            <a:endParaRPr lang="en-US" sz="1900" dirty="0">
              <a:latin typeface="Century Gothic" charset="0"/>
            </a:endParaRPr>
          </a:p>
          <a:p>
            <a:pPr lvl="1"/>
            <a:r>
              <a:rPr lang="en-US" sz="1900" dirty="0">
                <a:latin typeface="Century Gothic" charset="0"/>
              </a:rPr>
              <a:t>ACM </a:t>
            </a:r>
            <a:r>
              <a:rPr lang="en-US" sz="1900" dirty="0" err="1">
                <a:latin typeface="Century Gothic" charset="0"/>
              </a:rPr>
              <a:t>Sigcomm</a:t>
            </a:r>
            <a:r>
              <a:rPr lang="en-US" sz="1900" dirty="0">
                <a:latin typeface="Century Gothic" charset="0"/>
              </a:rPr>
              <a:t> &amp; ACM </a:t>
            </a:r>
            <a:r>
              <a:rPr lang="en-US" sz="1900" dirty="0" err="1">
                <a:latin typeface="Century Gothic" charset="0"/>
              </a:rPr>
              <a:t>CoNEXT</a:t>
            </a:r>
            <a:endParaRPr lang="en-US" sz="1900" dirty="0">
              <a:latin typeface="Century Gothic" charset="0"/>
            </a:endParaRPr>
          </a:p>
          <a:p>
            <a:pPr lvl="1"/>
            <a:r>
              <a:rPr lang="en-US" sz="1900" dirty="0">
                <a:latin typeface="Century Gothic" charset="0"/>
              </a:rPr>
              <a:t>IEEE ICC and </a:t>
            </a:r>
            <a:r>
              <a:rPr lang="en-US" sz="1900" dirty="0" err="1">
                <a:latin typeface="Century Gothic" charset="0"/>
              </a:rPr>
              <a:t>Globecom</a:t>
            </a:r>
            <a:r>
              <a:rPr lang="en-US" sz="1900" dirty="0">
                <a:latin typeface="Century Gothic" charset="0"/>
              </a:rPr>
              <a:t> (more VoIP)</a:t>
            </a:r>
          </a:p>
          <a:p>
            <a:pPr lvl="1"/>
            <a:r>
              <a:rPr lang="en-US" sz="1900" dirty="0">
                <a:latin typeface="Century Gothic" charset="0"/>
              </a:rPr>
              <a:t>IEEE ICNP (Int. Conference on Network Protocols)</a:t>
            </a:r>
          </a:p>
          <a:p>
            <a:pPr>
              <a:spcBef>
                <a:spcPts val="600"/>
              </a:spcBef>
            </a:pPr>
            <a:r>
              <a:rPr lang="en-US" sz="1900" dirty="0">
                <a:latin typeface="Century Gothic" charset="0"/>
              </a:rPr>
              <a:t>Multimedia &amp; VoIP</a:t>
            </a:r>
          </a:p>
          <a:p>
            <a:pPr lvl="1"/>
            <a:r>
              <a:rPr lang="en-US" sz="1900" dirty="0">
                <a:latin typeface="Century Gothic" charset="0"/>
              </a:rPr>
              <a:t>ACM Multimedia</a:t>
            </a:r>
          </a:p>
          <a:p>
            <a:pPr lvl="1"/>
            <a:r>
              <a:rPr lang="en-US" sz="1900" dirty="0">
                <a:latin typeface="Century Gothic" charset="0"/>
              </a:rPr>
              <a:t>ACM NOSSDAV (Network and Operating Support for Digital Audio and Video)</a:t>
            </a:r>
          </a:p>
          <a:p>
            <a:pPr lvl="1"/>
            <a:r>
              <a:rPr lang="en-US" sz="1900" dirty="0" err="1">
                <a:latin typeface="Century Gothic" charset="0"/>
              </a:rPr>
              <a:t>IPTComm</a:t>
            </a:r>
            <a:r>
              <a:rPr lang="en-US" sz="1900" dirty="0">
                <a:latin typeface="Century Gothic" charset="0"/>
              </a:rPr>
              <a:t> and IIT-RTC conference (VoIP)</a:t>
            </a:r>
          </a:p>
          <a:p>
            <a:pPr>
              <a:spcBef>
                <a:spcPts val="600"/>
              </a:spcBef>
            </a:pPr>
            <a:r>
              <a:rPr lang="en-US" sz="1900" dirty="0">
                <a:latin typeface="Century Gothic" charset="0"/>
              </a:rPr>
              <a:t>Other</a:t>
            </a:r>
          </a:p>
          <a:p>
            <a:pPr lvl="1"/>
            <a:r>
              <a:rPr lang="en-US" sz="1900" dirty="0">
                <a:latin typeface="Century Gothic" charset="0"/>
              </a:rPr>
              <a:t>IMC (Internet Measurement Conference)</a:t>
            </a:r>
          </a:p>
          <a:p>
            <a:pPr lvl="1"/>
            <a:r>
              <a:rPr lang="en-US" sz="1900" dirty="0" err="1">
                <a:latin typeface="Century Gothic" charset="0"/>
              </a:rPr>
              <a:t>PerCom</a:t>
            </a:r>
            <a:r>
              <a:rPr lang="en-US" sz="1900" dirty="0">
                <a:latin typeface="Century Gothic" charset="0"/>
              </a:rPr>
              <a:t> (Pervasive Computing)</a:t>
            </a:r>
          </a:p>
        </p:txBody>
      </p:sp>
      <p:sp>
        <p:nvSpPr>
          <p:cNvPr id="32770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20FE678-2E76-A149-A006-8B08A1158814}" type="datetime1">
              <a:rPr lang="en-US" sz="1100" smtClean="0">
                <a:solidFill>
                  <a:schemeClr val="tx2"/>
                </a:solidFill>
              </a:rPr>
              <a:t>9/7/18</a:t>
            </a:fld>
            <a:endParaRPr lang="en-US" sz="1100">
              <a:solidFill>
                <a:schemeClr val="tx2"/>
              </a:solidFill>
            </a:endParaRP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774FCBF-55AE-8F4B-B08A-B1186E6BF877}" type="slidenum">
              <a:rPr lang="en-US" sz="1400">
                <a:solidFill>
                  <a:schemeClr val="tx2"/>
                </a:solidFill>
              </a:rPr>
              <a:pPr/>
              <a:t>15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Gothic" charset="0"/>
              </a:rPr>
              <a:t>Equipment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entury Gothic" charset="0"/>
              </a:rPr>
              <a:t>Audio/video capable laptop</a:t>
            </a:r>
          </a:p>
          <a:p>
            <a:r>
              <a:rPr lang="en-US" dirty="0">
                <a:latin typeface="Century Gothic" charset="0"/>
              </a:rPr>
              <a:t>Headphones helpful</a:t>
            </a:r>
          </a:p>
        </p:txBody>
      </p:sp>
      <p:sp>
        <p:nvSpPr>
          <p:cNvPr id="34818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D73A622-E628-2949-A9CC-43B831798805}" type="datetime1">
              <a:rPr lang="en-US" sz="1100" smtClean="0">
                <a:solidFill>
                  <a:schemeClr val="tx2"/>
                </a:solidFill>
              </a:rPr>
              <a:t>9/7/18</a:t>
            </a:fld>
            <a:endParaRPr lang="en-US" sz="1100">
              <a:solidFill>
                <a:schemeClr val="tx2"/>
              </a:solidFill>
            </a:endParaRP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A3CD42-91BE-144E-92A5-AC2469C265C3}" type="slidenum">
              <a:rPr lang="en-US" sz="1400">
                <a:solidFill>
                  <a:schemeClr val="tx2"/>
                </a:solidFill>
              </a:rPr>
              <a:pPr/>
              <a:t>16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83BA5-D2A4-EF4F-BC5F-70252D374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509D5-029C-914B-B78F-A9A9D473F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 </a:t>
            </a:r>
            <a:r>
              <a:rPr lang="en-US" dirty="0">
                <a:hlinkClick r:id="rId2"/>
              </a:rPr>
              <a:t>http://www.cs.columbia.edu/~hgs/etc/writing-style.html</a:t>
            </a:r>
            <a:r>
              <a:rPr lang="en-US" dirty="0"/>
              <a:t> for hints</a:t>
            </a:r>
          </a:p>
          <a:p>
            <a:r>
              <a:rPr lang="en-US" dirty="0"/>
              <a:t>Avoid </a:t>
            </a:r>
            <a:r>
              <a:rPr lang="en-US" dirty="0">
                <a:hlinkClick r:id="rId3"/>
              </a:rPr>
              <a:t>http://www.cs.columbia.edu/~hgs/etc/writing-bugs.html</a:t>
            </a:r>
            <a:endParaRPr lang="en-US" dirty="0"/>
          </a:p>
          <a:p>
            <a:r>
              <a:rPr lang="en-US" dirty="0"/>
              <a:t>Don’t look like a plagiarizer</a:t>
            </a:r>
          </a:p>
          <a:p>
            <a:pPr lvl="1"/>
            <a:r>
              <a:rPr lang="en-US" dirty="0"/>
              <a:t>academic honesty + career damage + Prohibited Author List (PAL) </a:t>
            </a:r>
          </a:p>
          <a:p>
            <a:pPr lvl="1"/>
            <a:r>
              <a:rPr lang="en-US" dirty="0"/>
              <a:t>quote anything you copied from another document – even if just a few words long</a:t>
            </a:r>
          </a:p>
          <a:p>
            <a:pPr lvl="2"/>
            <a:r>
              <a:rPr lang="en-US" dirty="0"/>
              <a:t>reference + mention bibliography is </a:t>
            </a:r>
            <a:r>
              <a:rPr lang="en-US" b="1" dirty="0"/>
              <a:t>not </a:t>
            </a:r>
            <a:r>
              <a:rPr lang="en-US" dirty="0"/>
              <a:t>sufficient</a:t>
            </a:r>
          </a:p>
          <a:p>
            <a:pPr lvl="1"/>
            <a:r>
              <a:rPr lang="en-US" dirty="0"/>
              <a:t>quote == “this is a quote” or blockquote (indented) + citation [17]</a:t>
            </a:r>
          </a:p>
          <a:p>
            <a:pPr lvl="1"/>
            <a:r>
              <a:rPr lang="en-US" dirty="0"/>
              <a:t>label figures as well with 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20259-75EB-6E40-838F-D0235B44F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35D07D-A35F-514A-A916-A033DBDEB0CC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CE46B-5F77-844D-BB8F-E899DDC35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815B0-3E82-4042-B9DB-85DEE68C6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1B39-6FFF-8545-B3BE-38583CC9E28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82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5642-15DE-9A44-8DA7-A7A1E9D34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– IEEE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3FCE5-F6FA-5949-833F-3DC168BB8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References are often wrong:</a:t>
            </a:r>
          </a:p>
          <a:p>
            <a:pPr lvl="1"/>
            <a:r>
              <a:rPr lang="en-US" dirty="0"/>
              <a:t>Learn to use </a:t>
            </a:r>
            <a:r>
              <a:rPr lang="en-US" dirty="0" err="1"/>
              <a:t>BibTeX</a:t>
            </a:r>
            <a:r>
              <a:rPr lang="en-US" dirty="0"/>
              <a:t> (see first assignment) - Overleaf</a:t>
            </a:r>
          </a:p>
          <a:p>
            <a:pPr lvl="1"/>
            <a:r>
              <a:rPr lang="en-US" dirty="0"/>
              <a:t>Use IEEE citation style</a:t>
            </a:r>
          </a:p>
          <a:p>
            <a:pPr lvl="2"/>
            <a:r>
              <a:rPr lang="en-US" dirty="0"/>
              <a:t>European Telecommunications Standards Institute, “Digital Video Broadcasting (DVB): Implementation guidelines for DVB terrestrial services; transmission aspects,” </a:t>
            </a:r>
            <a:r>
              <a:rPr lang="en-US" i="1" dirty="0"/>
              <a:t>European Telecommunications Standards Institute</a:t>
            </a:r>
            <a:r>
              <a:rPr lang="en-US" dirty="0"/>
              <a:t>, ETSI TR-101-190, 1997. [Online]. Available: http://</a:t>
            </a:r>
            <a:r>
              <a:rPr lang="en-US" dirty="0" err="1"/>
              <a:t>www.etsi.org</a:t>
            </a:r>
            <a:r>
              <a:rPr lang="en-US" dirty="0"/>
              <a:t>. [Accessed: Aug. 17, 1998].</a:t>
            </a:r>
          </a:p>
          <a:p>
            <a:pPr lvl="2"/>
            <a:r>
              <a:rPr lang="en-US" dirty="0"/>
              <a:t>J. </a:t>
            </a:r>
            <a:r>
              <a:rPr lang="en-US" dirty="0" err="1"/>
              <a:t>Geralds</a:t>
            </a:r>
            <a:r>
              <a:rPr lang="en-US" dirty="0"/>
              <a:t>, "Sega Ends Production of Dreamcast," </a:t>
            </a:r>
            <a:r>
              <a:rPr lang="en-US" i="1" dirty="0" err="1"/>
              <a:t>vnunet.com</a:t>
            </a:r>
            <a:r>
              <a:rPr lang="en-US" dirty="0"/>
              <a:t>, para. 2, Jan. 31, 2001. [Online]. Available: http://nl1.vnunet.com/news/1116995. [Accessed: Sept. 12, 2004].</a:t>
            </a:r>
          </a:p>
          <a:p>
            <a:pPr lvl="2"/>
            <a:r>
              <a:rPr lang="en-US" dirty="0"/>
              <a:t>L. Liu and H. Miao, "A specification based approach to testing polymorphic attributes," in </a:t>
            </a:r>
            <a:r>
              <a:rPr lang="en-US" i="1" dirty="0"/>
              <a:t>Formal Methods and Software Engineering: Proc. of the 6th Int. Conf. on Formal Engineering Methods, ICFEM 2004, Seattle, WA, USA, November 8-12, 2004</a:t>
            </a:r>
            <a:r>
              <a:rPr lang="en-US" dirty="0"/>
              <a:t>, J. Davies, W. Schulte, M. Barnett, Eds. Berlin: Springer, 2004. pp. 306-19.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C9172-7E27-6B4E-A394-D92C7AC3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35D07D-A35F-514A-A916-A033DBDEB0CC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2E534-CB55-FE44-9394-CAC9CA11C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BE1F4-1592-304D-802D-17D6105C2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1B39-6FFF-8545-B3BE-38583CC9E28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17D563-39FD-2A46-AE05-71FFB34717EB}"/>
              </a:ext>
            </a:extLst>
          </p:cNvPr>
          <p:cNvSpPr txBox="1"/>
          <p:nvPr/>
        </p:nvSpPr>
        <p:spPr>
          <a:xfrm>
            <a:off x="6781800" y="6553200"/>
            <a:ext cx="22942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https://</a:t>
            </a:r>
            <a:r>
              <a:rPr lang="en-US" sz="900" dirty="0" err="1"/>
              <a:t>libguides.murdoch.edu.au</a:t>
            </a:r>
            <a:r>
              <a:rPr lang="en-US" sz="900" dirty="0"/>
              <a:t>/IEEE/all</a:t>
            </a:r>
          </a:p>
        </p:txBody>
      </p:sp>
    </p:spTree>
    <p:extLst>
      <p:ext uri="{BB962C8B-B14F-4D97-AF65-F5344CB8AC3E}">
        <p14:creationId xmlns:p14="http://schemas.microsoft.com/office/powerpoint/2010/main" val="4257370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bit about 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roles:</a:t>
            </a:r>
          </a:p>
          <a:p>
            <a:pPr lvl="1"/>
            <a:r>
              <a:rPr lang="en-US" dirty="0"/>
              <a:t>faculty in CS and EE</a:t>
            </a:r>
          </a:p>
          <a:p>
            <a:pPr lvl="1"/>
            <a:r>
              <a:rPr lang="en-US" dirty="0"/>
              <a:t>former CTO and other roles at FCC</a:t>
            </a:r>
          </a:p>
          <a:p>
            <a:pPr lvl="1"/>
            <a:r>
              <a:rPr lang="en-US" dirty="0"/>
              <a:t>now, mainly advisory councils (numbering, future technologies)</a:t>
            </a:r>
          </a:p>
          <a:p>
            <a:r>
              <a:rPr lang="en-US" dirty="0"/>
              <a:t>Technical background</a:t>
            </a:r>
          </a:p>
          <a:p>
            <a:pPr lvl="1"/>
            <a:r>
              <a:rPr lang="en-US" dirty="0"/>
              <a:t>Internet applications, mostly</a:t>
            </a:r>
          </a:p>
          <a:p>
            <a:pPr lvl="1"/>
            <a:r>
              <a:rPr lang="en-US" dirty="0"/>
              <a:t>e.g., VoIP, multimedia, IoT</a:t>
            </a:r>
          </a:p>
          <a:p>
            <a:pPr lvl="1"/>
            <a:r>
              <a:rPr lang="en-US" dirty="0"/>
              <a:t>standardization (IETF)</a:t>
            </a:r>
          </a:p>
          <a:p>
            <a:pPr lvl="1"/>
            <a:r>
              <a:rPr lang="en-US" dirty="0"/>
              <a:t>applications: video relay service &amp; 911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1E857F-1D23-0D48-A4B7-7B243655FFFA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4119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1B39-6FFF-8545-B3BE-38583CC9E28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17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entury Gothic" charset="0"/>
              </a:rPr>
              <a:t>Course overview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89013" y="1447800"/>
            <a:ext cx="7165975" cy="4678363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0"/>
              </a:spcAft>
            </a:pPr>
            <a:r>
              <a:rPr lang="en-US" sz="3200" dirty="0">
                <a:latin typeface="Century Gothic" charset="0"/>
              </a:rPr>
              <a:t>Review of Internet technology</a:t>
            </a:r>
          </a:p>
          <a:p>
            <a:pPr lvl="1">
              <a:spcAft>
                <a:spcPts val="0"/>
              </a:spcAft>
            </a:pPr>
            <a:r>
              <a:rPr lang="en-US" sz="3000" dirty="0" err="1">
                <a:latin typeface="Century Gothic" charset="0"/>
              </a:rPr>
              <a:t>wireline</a:t>
            </a:r>
            <a:r>
              <a:rPr lang="en-US" sz="3000" dirty="0">
                <a:latin typeface="Century Gothic" charset="0"/>
              </a:rPr>
              <a:t> and wireless transmission</a:t>
            </a:r>
          </a:p>
          <a:p>
            <a:pPr>
              <a:spcAft>
                <a:spcPts val="0"/>
              </a:spcAft>
            </a:pPr>
            <a:r>
              <a:rPr lang="en-US" sz="3200" dirty="0">
                <a:latin typeface="Century Gothic" charset="0"/>
              </a:rPr>
              <a:t>Challenges for the modern Internet</a:t>
            </a:r>
          </a:p>
          <a:p>
            <a:pPr>
              <a:spcAft>
                <a:spcPts val="0"/>
              </a:spcAft>
            </a:pPr>
            <a:r>
              <a:rPr lang="en-US" sz="3200" dirty="0">
                <a:latin typeface="Century Gothic" charset="0"/>
              </a:rPr>
              <a:t>Protocol standardization</a:t>
            </a:r>
          </a:p>
          <a:p>
            <a:pPr>
              <a:spcAft>
                <a:spcPts val="0"/>
              </a:spcAft>
            </a:pPr>
            <a:r>
              <a:rPr lang="en-US" sz="3200" dirty="0">
                <a:latin typeface="Century Gothic" charset="0"/>
              </a:rPr>
              <a:t>Layer 8: laws, regulation &amp; economics</a:t>
            </a:r>
          </a:p>
          <a:p>
            <a:pPr lvl="1"/>
            <a:r>
              <a:rPr lang="en-US" sz="2800" dirty="0">
                <a:latin typeface="Century Gothic" charset="0"/>
              </a:rPr>
              <a:t>but covered in ITEP class in much more depth</a:t>
            </a:r>
          </a:p>
          <a:p>
            <a:pPr>
              <a:spcAft>
                <a:spcPts val="0"/>
              </a:spcAft>
            </a:pPr>
            <a:r>
              <a:rPr lang="en-US" sz="3200" dirty="0">
                <a:latin typeface="Century Gothic" charset="0"/>
              </a:rPr>
              <a:t>Next-generation Internet issues &amp; architectures</a:t>
            </a:r>
          </a:p>
          <a:p>
            <a:pPr lvl="1">
              <a:spcAft>
                <a:spcPts val="0"/>
              </a:spcAft>
            </a:pPr>
            <a:r>
              <a:rPr lang="en-US" dirty="0">
                <a:latin typeface="Century Gothic" charset="0"/>
              </a:rPr>
              <a:t>IPv6</a:t>
            </a:r>
          </a:p>
          <a:p>
            <a:pPr lvl="1">
              <a:spcAft>
                <a:spcPts val="0"/>
              </a:spcAft>
            </a:pPr>
            <a:r>
              <a:rPr lang="en-US" dirty="0">
                <a:latin typeface="Century Gothic" charset="0"/>
              </a:rPr>
              <a:t>from locator-identifier split to content-based networks</a:t>
            </a:r>
          </a:p>
          <a:p>
            <a:pPr>
              <a:spcAft>
                <a:spcPts val="0"/>
              </a:spcAft>
            </a:pPr>
            <a:r>
              <a:rPr lang="en-US" sz="3200" dirty="0">
                <a:latin typeface="Century Gothic" charset="0"/>
              </a:rPr>
              <a:t>Multimedia networking &amp; protocols</a:t>
            </a:r>
          </a:p>
          <a:p>
            <a:pPr>
              <a:spcAft>
                <a:spcPts val="0"/>
              </a:spcAft>
            </a:pPr>
            <a:r>
              <a:rPr lang="en-US" sz="3200" dirty="0">
                <a:latin typeface="Century Gothic" charset="0"/>
              </a:rPr>
              <a:t>If time: future Internet (ICN, blockchain, …)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43E05B-C62A-4145-A9E4-8A9580A35C52}" type="datetime1">
              <a:rPr lang="en-US" smtClean="0"/>
              <a:t>9/7/18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1B39-6FFF-8545-B3BE-38583CC9E28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entury Gothic" charset="0"/>
              </a:rPr>
              <a:t>Multimedia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latin typeface="Century Gothic" charset="0"/>
              </a:rPr>
              <a:t>Audio and video coding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Century Gothic" charset="0"/>
              </a:rPr>
              <a:t>audio and video transmission (RTP)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Century Gothic" charset="0"/>
              </a:rPr>
              <a:t>quality of service (scheduling, </a:t>
            </a:r>
            <a:r>
              <a:rPr lang="en-US" sz="2000" dirty="0" err="1">
                <a:latin typeface="Century Gothic" charset="0"/>
              </a:rPr>
              <a:t>DiffServ</a:t>
            </a:r>
            <a:r>
              <a:rPr lang="en-US" sz="2000" dirty="0">
                <a:latin typeface="Century Gothic" charset="0"/>
              </a:rPr>
              <a:t>, RVSP-TE)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Century Gothic" charset="0"/>
              </a:rPr>
              <a:t>media on demand (RTSP, DASH, CDNs)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Century Gothic" charset="0"/>
              </a:rPr>
              <a:t>content distribution networks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Century Gothic" charset="0"/>
              </a:rPr>
              <a:t>Internet telephony architecture and protocols (SIP, WebRTC, IMS)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Century Gothic" charset="0"/>
              </a:rPr>
              <a:t>presence, instant messaging (SIMPLE, XMPP, </a:t>
            </a:r>
            <a:r>
              <a:rPr lang="en-US" sz="2000" dirty="0" err="1">
                <a:latin typeface="Century Gothic" charset="0"/>
              </a:rPr>
              <a:t>joyn</a:t>
            </a:r>
            <a:r>
              <a:rPr lang="en-US" sz="2000">
                <a:latin typeface="Century Gothic" charset="0"/>
              </a:rPr>
              <a:t>/RCS)</a:t>
            </a:r>
            <a:endParaRPr lang="en-US" sz="2000" dirty="0">
              <a:latin typeface="Century Gothic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latin typeface="Century Gothic" charset="0"/>
              </a:rPr>
              <a:t>IoT: MQTT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0BBCB3-C3DF-5B45-93CB-2DBB0749B533}" type="datetime1">
              <a:rPr lang="en-US" smtClean="0"/>
              <a:t>9/7/18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1B39-6FFF-8545-B3BE-38583CC9E28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entury Gothic" charset="0"/>
              </a:rPr>
              <a:t>Course goals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entury Gothic" charset="0"/>
              </a:rPr>
              <a:t>Descriptive: what</a:t>
            </a:r>
            <a:r>
              <a:rPr lang="ja-JP" altLang="en-US" dirty="0">
                <a:latin typeface="Century Gothic" charset="0"/>
              </a:rPr>
              <a:t>’</a:t>
            </a:r>
            <a:r>
              <a:rPr lang="en-US" dirty="0">
                <a:latin typeface="Century Gothic" charset="0"/>
              </a:rPr>
              <a:t>s out there</a:t>
            </a:r>
          </a:p>
          <a:p>
            <a:pPr lvl="1"/>
            <a:r>
              <a:rPr lang="en-US" dirty="0">
                <a:latin typeface="Century Gothic" charset="0"/>
              </a:rPr>
              <a:t>deployed, in standardization, research, policy</a:t>
            </a:r>
          </a:p>
          <a:p>
            <a:r>
              <a:rPr lang="en-US" dirty="0">
                <a:latin typeface="Century Gothic" charset="0"/>
              </a:rPr>
              <a:t>skill-oriented: programming projects, semester running project, measurements, …</a:t>
            </a:r>
          </a:p>
          <a:p>
            <a:r>
              <a:rPr lang="en-US" dirty="0">
                <a:latin typeface="Century Gothic" charset="0"/>
              </a:rPr>
              <a:t>critical evaluation: why? how else?</a:t>
            </a:r>
          </a:p>
          <a:p>
            <a:r>
              <a:rPr lang="en-US" dirty="0">
                <a:latin typeface="Century Gothic" charset="0"/>
              </a:rPr>
              <a:t>interactive: discussion + questions in class, on mailing list</a:t>
            </a:r>
          </a:p>
          <a:p>
            <a:endParaRPr lang="en-US" dirty="0">
              <a:latin typeface="Century Gothic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992279-B73C-4747-A792-747041DABD20}" type="datetime1">
              <a:rPr lang="en-US" smtClean="0"/>
              <a:t>9/7/18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1B39-6FFF-8545-B3BE-38583CC9E28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benefit from this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prepared (e.g., read assigned materials)</a:t>
            </a:r>
          </a:p>
          <a:p>
            <a:r>
              <a:rPr lang="en-US" dirty="0"/>
              <a:t>Expand your mental horizon beyond your discipline</a:t>
            </a:r>
          </a:p>
          <a:p>
            <a:r>
              <a:rPr lang="en-US" dirty="0"/>
              <a:t>Participate in class discussion</a:t>
            </a:r>
          </a:p>
          <a:p>
            <a:pPr lvl="1"/>
            <a:r>
              <a:rPr lang="en-US" dirty="0"/>
              <a:t>in-class &amp; Piazza!</a:t>
            </a:r>
          </a:p>
          <a:p>
            <a:r>
              <a:rPr lang="en-US" dirty="0"/>
              <a:t>Pick an interesting project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490B-754A-1D42-9559-0AD9FEBA7B2B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AIS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71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not to benefit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Catch up on Facebook</a:t>
            </a:r>
          </a:p>
          <a:p>
            <a:r>
              <a:rPr lang="en-US" dirty="0"/>
              <a:t>Cat videos!</a:t>
            </a:r>
          </a:p>
          <a:p>
            <a:r>
              <a:rPr lang="en-US" dirty="0"/>
              <a:t>Transcribe the class into your notebook</a:t>
            </a:r>
          </a:p>
          <a:p>
            <a:r>
              <a:rPr lang="en-US" dirty="0"/>
              <a:t>Flip through the slides</a:t>
            </a:r>
          </a:p>
          <a:p>
            <a:r>
              <a:rPr lang="en-US" dirty="0"/>
              <a:t>Voice only ”safe” opinions</a:t>
            </a:r>
          </a:p>
          <a:p>
            <a:r>
              <a:rPr lang="en-US" dirty="0"/>
              <a:t>Believe that the instructor is always right</a:t>
            </a:r>
          </a:p>
          <a:p>
            <a:pPr lvl="1"/>
            <a:r>
              <a:rPr lang="en-US" dirty="0"/>
              <a:t>on facts or interpretation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4C5-9A67-594F-A853-E15FFC26FB42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AIS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74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entury Gothic" charset="0"/>
              </a:rPr>
              <a:t>Is this the right class for me?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Century Gothic" charset="0"/>
              </a:rPr>
              <a:t>This course does not address: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entury Gothic" charset="0"/>
              </a:rPr>
              <a:t>physical layer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entury Gothic" charset="0"/>
              </a:rPr>
              <a:t>web protocols &amp; services (CSS, </a:t>
            </a:r>
            <a:r>
              <a:rPr lang="en-US" dirty="0" err="1">
                <a:latin typeface="Century Gothic" charset="0"/>
              </a:rPr>
              <a:t>node.js</a:t>
            </a:r>
            <a:r>
              <a:rPr lang="en-US" dirty="0">
                <a:latin typeface="Century Gothic" charset="0"/>
              </a:rPr>
              <a:t>, …)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entury Gothic" charset="0"/>
                <a:sym typeface="Wingdings" charset="0"/>
              </a:rPr>
              <a:t>cloud services (mostly)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entury Gothic" charset="0"/>
                <a:sym typeface="Wingdings" charset="0"/>
              </a:rPr>
              <a:t>routing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entury Gothic" charset="0"/>
                <a:sym typeface="Wingdings" charset="0"/>
              </a:rPr>
              <a:t>security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Century Gothic" charset="0"/>
              </a:rPr>
              <a:t>You should know: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entury Gothic" charset="0"/>
              </a:rPr>
              <a:t>general networking concepts (e.g., CSEE4119: Kurose/Ross)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entury Gothic" charset="0"/>
              </a:rPr>
              <a:t>Some subset of C/C++, Java, Python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entury Gothic" charset="0"/>
              </a:rPr>
              <a:t>on Linux, </a:t>
            </a:r>
            <a:r>
              <a:rPr lang="en-US" dirty="0" err="1">
                <a:latin typeface="Century Gothic" charset="0"/>
              </a:rPr>
              <a:t>MacOS</a:t>
            </a:r>
            <a:r>
              <a:rPr lang="en-US" dirty="0">
                <a:latin typeface="Century Gothic" charset="0"/>
              </a:rPr>
              <a:t> and/or Windows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B41449-54A9-6244-B1FC-D2718936F955}" type="datetime1">
              <a:rPr lang="en-US" smtClean="0"/>
              <a:t>9/7/18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1B39-6FFF-8545-B3BE-38583CC9E28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entury Gothic" charset="0"/>
              </a:rPr>
              <a:t>Course mechanics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latin typeface="Century Gothic" charset="0"/>
              </a:rPr>
              <a:t>Web page: </a:t>
            </a:r>
            <a:r>
              <a:rPr lang="en-US" dirty="0" err="1">
                <a:latin typeface="Century Gothic" charset="0"/>
              </a:rPr>
              <a:t>CourseWorks</a:t>
            </a:r>
            <a:r>
              <a:rPr lang="en-US" dirty="0">
                <a:latin typeface="Century Gothic" charset="0"/>
              </a:rPr>
              <a:t> &amp;</a:t>
            </a:r>
          </a:p>
          <a:p>
            <a:pPr lvl="1">
              <a:lnSpc>
                <a:spcPct val="120000"/>
              </a:lnSpc>
              <a:spcAft>
                <a:spcPts val="0"/>
              </a:spcAft>
            </a:pPr>
            <a:r>
              <a:rPr lang="en-US" sz="1500" dirty="0">
                <a:latin typeface="Century Gothic" charset="0"/>
                <a:hlinkClick r:id="rId3"/>
              </a:rPr>
              <a:t>http://www.cs.columbia.edu/</a:t>
            </a:r>
            <a:r>
              <a:rPr lang="en-US" sz="1500" dirty="0">
                <a:latin typeface="Century Gothic" charset="0"/>
              </a:rPr>
              <a:t>6181</a:t>
            </a:r>
          </a:p>
          <a:p>
            <a:pPr lvl="1">
              <a:lnSpc>
                <a:spcPct val="120000"/>
              </a:lnSpc>
              <a:spcAft>
                <a:spcPts val="0"/>
              </a:spcAft>
            </a:pPr>
            <a:r>
              <a:rPr lang="en-US" sz="1700" dirty="0">
                <a:solidFill>
                  <a:srgbClr val="FF6600"/>
                </a:solidFill>
                <a:latin typeface="Century Gothic" charset="0"/>
              </a:rPr>
              <a:t>Please note academic honesty policy: </a:t>
            </a:r>
            <a:r>
              <a:rPr lang="en-US" sz="1900" dirty="0">
                <a:solidFill>
                  <a:srgbClr val="FF6600"/>
                </a:solidFill>
                <a:latin typeface="Century Gothic" charset="0"/>
              </a:rPr>
              <a:t>http://</a:t>
            </a:r>
            <a:r>
              <a:rPr lang="en-US" sz="1900" dirty="0" err="1">
                <a:solidFill>
                  <a:srgbClr val="FF6600"/>
                </a:solidFill>
                <a:latin typeface="Century Gothic" charset="0"/>
              </a:rPr>
              <a:t>www.cs.columbia.edu</a:t>
            </a:r>
            <a:r>
              <a:rPr lang="en-US" sz="1900" dirty="0">
                <a:solidFill>
                  <a:srgbClr val="FF6600"/>
                </a:solidFill>
                <a:latin typeface="Century Gothic" charset="0"/>
              </a:rPr>
              <a:t>/education/honesty</a:t>
            </a:r>
            <a:endParaRPr lang="en-US" sz="1400" dirty="0">
              <a:solidFill>
                <a:srgbClr val="FF6600"/>
              </a:solidFill>
              <a:latin typeface="Century Gothic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700" dirty="0">
                <a:latin typeface="Century Gothic" charset="0"/>
              </a:rPr>
              <a:t>5 written homework assignments, with small programming problems and on-going project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700" dirty="0">
                <a:latin typeface="Century Gothic" charset="0"/>
              </a:rPr>
              <a:t>Project: Internet multimedia radio + telephone, built in stages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700" dirty="0">
                <a:latin typeface="Century Gothic" charset="0"/>
              </a:rPr>
              <a:t>TA: TBA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700" dirty="0">
                <a:latin typeface="Century Gothic" charset="0"/>
              </a:rPr>
              <a:t>Office hours: Thursdays, 4-5 pm, 720 CEPSR</a:t>
            </a:r>
          </a:p>
          <a:p>
            <a:pPr lvl="1">
              <a:lnSpc>
                <a:spcPct val="120000"/>
              </a:lnSpc>
              <a:spcAft>
                <a:spcPts val="0"/>
              </a:spcAft>
            </a:pPr>
            <a:r>
              <a:rPr lang="en-US" sz="1500" dirty="0">
                <a:latin typeface="Century Gothic" charset="0"/>
              </a:rPr>
              <a:t>please send email to make appointment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700" dirty="0">
                <a:latin typeface="Century Gothic" charset="0"/>
              </a:rPr>
              <a:t>Grading: assignments 30%, midterm 20%, final 25%, project 25%</a:t>
            </a:r>
          </a:p>
        </p:txBody>
      </p:sp>
      <p:sp>
        <p:nvSpPr>
          <p:cNvPr id="22530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B4062D0-C4BF-DD44-AD78-D214D511DF1B}" type="datetime1">
              <a:rPr lang="en-US" sz="1100" smtClean="0">
                <a:solidFill>
                  <a:schemeClr val="tx2"/>
                </a:solidFill>
              </a:rPr>
              <a:t>9/7/18</a:t>
            </a:fld>
            <a:endParaRPr lang="en-US" sz="1100">
              <a:solidFill>
                <a:schemeClr val="tx2"/>
              </a:solidFill>
            </a:endParaRP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2D81950-70E1-C440-9887-C50E45CD8455}" type="slidenum">
              <a:rPr lang="en-US" sz="1400">
                <a:solidFill>
                  <a:schemeClr val="tx2"/>
                </a:solidFill>
              </a:rPr>
              <a:pPr/>
              <a:t>9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22534" name="Picture 4" descr="arro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908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AIS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688</TotalTime>
  <Words>1396</Words>
  <Application>Microsoft Macintosh PowerPoint</Application>
  <PresentationFormat>On-screen Show (4:3)</PresentationFormat>
  <Paragraphs>231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ＭＳ Ｐゴシック</vt:lpstr>
      <vt:lpstr>Arial</vt:lpstr>
      <vt:lpstr>Calibri</vt:lpstr>
      <vt:lpstr>Century Gothic</vt:lpstr>
      <vt:lpstr>Wingdings</vt:lpstr>
      <vt:lpstr>Wingdings 2</vt:lpstr>
      <vt:lpstr>Clarity</vt:lpstr>
      <vt:lpstr>Advanced Internet Services (COMS 6181)</vt:lpstr>
      <vt:lpstr>A bit about me</vt:lpstr>
      <vt:lpstr>Course overview</vt:lpstr>
      <vt:lpstr>Multimedia</vt:lpstr>
      <vt:lpstr>Course goals</vt:lpstr>
      <vt:lpstr>How to benefit from this class</vt:lpstr>
      <vt:lpstr>How not to benefit</vt:lpstr>
      <vt:lpstr>Is this the right class for me?</vt:lpstr>
      <vt:lpstr>Course mechanics</vt:lpstr>
      <vt:lpstr>Semester project</vt:lpstr>
      <vt:lpstr>Readings and text book</vt:lpstr>
      <vt:lpstr>Reference books – general networking</vt:lpstr>
      <vt:lpstr>Reference books -  multimedia and Internet telephony</vt:lpstr>
      <vt:lpstr>Journals and magazines</vt:lpstr>
      <vt:lpstr>Related Conferences</vt:lpstr>
      <vt:lpstr>Equipment</vt:lpstr>
      <vt:lpstr>Report</vt:lpstr>
      <vt:lpstr>References – IEEE style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Henning Schulzrinne</cp:lastModifiedBy>
  <cp:revision>26</cp:revision>
  <dcterms:created xsi:type="dcterms:W3CDTF">1601-01-01T00:00:00Z</dcterms:created>
  <dcterms:modified xsi:type="dcterms:W3CDTF">2018-09-07T14:59:52Z</dcterms:modified>
</cp:coreProperties>
</file>