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6" r:id="rId1"/>
  </p:sldMasterIdLst>
  <p:notesMasterIdLst>
    <p:notesMasterId r:id="rId117"/>
  </p:notesMasterIdLst>
  <p:sldIdLst>
    <p:sldId id="256" r:id="rId2"/>
    <p:sldId id="467" r:id="rId3"/>
    <p:sldId id="351" r:id="rId4"/>
    <p:sldId id="352" r:id="rId5"/>
    <p:sldId id="353" r:id="rId6"/>
    <p:sldId id="407" r:id="rId7"/>
    <p:sldId id="404" r:id="rId8"/>
    <p:sldId id="406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432" r:id="rId17"/>
    <p:sldId id="361" r:id="rId18"/>
    <p:sldId id="362" r:id="rId19"/>
    <p:sldId id="403" r:id="rId20"/>
    <p:sldId id="470" r:id="rId21"/>
    <p:sldId id="471" r:id="rId22"/>
    <p:sldId id="363" r:id="rId23"/>
    <p:sldId id="257" r:id="rId24"/>
    <p:sldId id="258" r:id="rId25"/>
    <p:sldId id="259" r:id="rId26"/>
    <p:sldId id="377" r:id="rId27"/>
    <p:sldId id="375" r:id="rId28"/>
    <p:sldId id="261" r:id="rId29"/>
    <p:sldId id="379" r:id="rId30"/>
    <p:sldId id="380" r:id="rId31"/>
    <p:sldId id="426" r:id="rId32"/>
    <p:sldId id="427" r:id="rId33"/>
    <p:sldId id="428" r:id="rId34"/>
    <p:sldId id="425" r:id="rId35"/>
    <p:sldId id="260" r:id="rId36"/>
    <p:sldId id="414" r:id="rId37"/>
    <p:sldId id="409" r:id="rId38"/>
    <p:sldId id="412" r:id="rId39"/>
    <p:sldId id="410" r:id="rId40"/>
    <p:sldId id="408" r:id="rId41"/>
    <p:sldId id="383" r:id="rId42"/>
    <p:sldId id="384" r:id="rId43"/>
    <p:sldId id="389" r:id="rId44"/>
    <p:sldId id="399" r:id="rId45"/>
    <p:sldId id="413" r:id="rId46"/>
    <p:sldId id="411" r:id="rId47"/>
    <p:sldId id="390" r:id="rId48"/>
    <p:sldId id="391" r:id="rId49"/>
    <p:sldId id="392" r:id="rId50"/>
    <p:sldId id="385" r:id="rId51"/>
    <p:sldId id="293" r:id="rId52"/>
    <p:sldId id="294" r:id="rId53"/>
    <p:sldId id="400" r:id="rId54"/>
    <p:sldId id="296" r:id="rId55"/>
    <p:sldId id="402" r:id="rId56"/>
    <p:sldId id="419" r:id="rId57"/>
    <p:sldId id="429" r:id="rId58"/>
    <p:sldId id="557" r:id="rId59"/>
    <p:sldId id="431" r:id="rId60"/>
    <p:sldId id="481" r:id="rId61"/>
    <p:sldId id="482" r:id="rId62"/>
    <p:sldId id="483" r:id="rId63"/>
    <p:sldId id="484" r:id="rId64"/>
    <p:sldId id="430" r:id="rId65"/>
    <p:sldId id="376" r:id="rId66"/>
    <p:sldId id="262" r:id="rId67"/>
    <p:sldId id="263" r:id="rId68"/>
    <p:sldId id="472" r:id="rId69"/>
    <p:sldId id="374" r:id="rId70"/>
    <p:sldId id="264" r:id="rId71"/>
    <p:sldId id="265" r:id="rId72"/>
    <p:sldId id="266" r:id="rId73"/>
    <p:sldId id="267" r:id="rId74"/>
    <p:sldId id="268" r:id="rId75"/>
    <p:sldId id="370" r:id="rId76"/>
    <p:sldId id="284" r:id="rId77"/>
    <p:sldId id="338" r:id="rId78"/>
    <p:sldId id="339" r:id="rId79"/>
    <p:sldId id="340" r:id="rId80"/>
    <p:sldId id="271" r:id="rId81"/>
    <p:sldId id="282" r:id="rId82"/>
    <p:sldId id="281" r:id="rId83"/>
    <p:sldId id="342" r:id="rId84"/>
    <p:sldId id="343" r:id="rId85"/>
    <p:sldId id="344" r:id="rId86"/>
    <p:sldId id="278" r:id="rId87"/>
    <p:sldId id="272" r:id="rId88"/>
    <p:sldId id="401" r:id="rId89"/>
    <p:sldId id="279" r:id="rId90"/>
    <p:sldId id="273" r:id="rId91"/>
    <p:sldId id="274" r:id="rId92"/>
    <p:sldId id="373" r:id="rId93"/>
    <p:sldId id="283" r:id="rId94"/>
    <p:sldId id="415" r:id="rId95"/>
    <p:sldId id="416" r:id="rId96"/>
    <p:sldId id="417" r:id="rId97"/>
    <p:sldId id="418" r:id="rId98"/>
    <p:sldId id="381" r:id="rId99"/>
    <p:sldId id="393" r:id="rId100"/>
    <p:sldId id="424" r:id="rId101"/>
    <p:sldId id="396" r:id="rId102"/>
    <p:sldId id="398" r:id="rId103"/>
    <p:sldId id="371" r:id="rId104"/>
    <p:sldId id="494" r:id="rId105"/>
    <p:sldId id="495" r:id="rId106"/>
    <p:sldId id="496" r:id="rId107"/>
    <p:sldId id="382" r:id="rId108"/>
    <p:sldId id="288" r:id="rId109"/>
    <p:sldId id="289" r:id="rId110"/>
    <p:sldId id="367" r:id="rId111"/>
    <p:sldId id="368" r:id="rId112"/>
    <p:sldId id="369" r:id="rId113"/>
    <p:sldId id="290" r:id="rId114"/>
    <p:sldId id="291" r:id="rId115"/>
    <p:sldId id="295" r:id="rId1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5pPr>
    <a:lvl6pPr marL="2286000" algn="l" defTabSz="457200" rtl="0" eaLnBrk="1" latinLnBrk="0" hangingPunct="1"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6pPr>
    <a:lvl7pPr marL="2743200" algn="l" defTabSz="457200" rtl="0" eaLnBrk="1" latinLnBrk="0" hangingPunct="1"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7pPr>
    <a:lvl8pPr marL="3200400" algn="l" defTabSz="457200" rtl="0" eaLnBrk="1" latinLnBrk="0" hangingPunct="1"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8pPr>
    <a:lvl9pPr marL="3657600" algn="l" defTabSz="457200" rtl="0" eaLnBrk="1" latinLnBrk="0" hangingPunct="1">
      <a:defRPr kern="1200">
        <a:solidFill>
          <a:srgbClr val="336666"/>
        </a:solidFill>
        <a:latin typeface="Arial" pitchFamily="-107" charset="0"/>
        <a:ea typeface="ヒラギノ角ゴ ProN W3" pitchFamily="-107" charset="-128"/>
        <a:cs typeface="ヒラギノ角ゴ ProN W3" pitchFamily="-107" charset="-128"/>
        <a:sym typeface="Arial" pitchFamily="-107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68"/>
  </p:normalViewPr>
  <p:slideViewPr>
    <p:cSldViewPr>
      <p:cViewPr varScale="1">
        <p:scale>
          <a:sx n="136" d="100"/>
          <a:sy n="136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5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$/Mbps</c:v>
                </c:pt>
              </c:strCache>
            </c:strRef>
          </c:tx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1200</c:v>
                </c:pt>
                <c:pt idx="1">
                  <c:v>800</c:v>
                </c:pt>
                <c:pt idx="2">
                  <c:v>675</c:v>
                </c:pt>
                <c:pt idx="3">
                  <c:v>400</c:v>
                </c:pt>
                <c:pt idx="4">
                  <c:v>200</c:v>
                </c:pt>
                <c:pt idx="5">
                  <c:v>120</c:v>
                </c:pt>
                <c:pt idx="6">
                  <c:v>90</c:v>
                </c:pt>
                <c:pt idx="7">
                  <c:v>75</c:v>
                </c:pt>
                <c:pt idx="8">
                  <c:v>50</c:v>
                </c:pt>
                <c:pt idx="9">
                  <c:v>25</c:v>
                </c:pt>
                <c:pt idx="10">
                  <c:v>12</c:v>
                </c:pt>
                <c:pt idx="11">
                  <c:v>9</c:v>
                </c:pt>
                <c:pt idx="12">
                  <c:v>5</c:v>
                </c:pt>
                <c:pt idx="13">
                  <c:v>3.25</c:v>
                </c:pt>
                <c:pt idx="14">
                  <c:v>2.34</c:v>
                </c:pt>
                <c:pt idx="15">
                  <c:v>1.57</c:v>
                </c:pt>
                <c:pt idx="16">
                  <c:v>0.94</c:v>
                </c:pt>
                <c:pt idx="17">
                  <c:v>0.63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A0-554D-A165-7EAD1CA180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9127712"/>
        <c:axId val="2029251312"/>
      </c:lineChart>
      <c:catAx>
        <c:axId val="205912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29251312"/>
        <c:crosses val="autoZero"/>
        <c:auto val="1"/>
        <c:lblAlgn val="ctr"/>
        <c:lblOffset val="100"/>
        <c:noMultiLvlLbl val="0"/>
      </c:catAx>
      <c:valAx>
        <c:axId val="2029251312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912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5F83E9-D708-2A4F-85D1-62DCBC029A8A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00C9EA-D3C1-B644-9675-528DCA32B341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>
              <a:solidFill>
                <a:schemeClr val="tx1">
                  <a:lumMod val="65000"/>
                </a:schemeClr>
              </a:solidFill>
            </a:rPr>
            <a:t>Each peer must act as both a client and a server.</a:t>
          </a:r>
        </a:p>
      </dgm:t>
    </dgm:pt>
    <dgm:pt modelId="{DD6FCC55-E759-114E-A7F3-803ABC4BB5DC}" type="parTrans" cxnId="{1C663F40-EBB9-EB4D-A230-26BEC6A17638}">
      <dgm:prSet/>
      <dgm:spPr/>
      <dgm:t>
        <a:bodyPr/>
        <a:lstStyle/>
        <a:p>
          <a:endParaRPr lang="en-US"/>
        </a:p>
      </dgm:t>
    </dgm:pt>
    <dgm:pt modelId="{950D4311-6C03-CA49-BA71-7E4B7D20337E}" type="sibTrans" cxnId="{1C663F40-EBB9-EB4D-A230-26BEC6A17638}">
      <dgm:prSet/>
      <dgm:spPr/>
      <dgm:t>
        <a:bodyPr/>
        <a:lstStyle/>
        <a:p>
          <a:endParaRPr lang="en-US"/>
        </a:p>
      </dgm:t>
    </dgm:pt>
    <dgm:pt modelId="{830EE868-B3E0-814C-BB52-06C741B77C9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dirty="0">
              <a:solidFill>
                <a:schemeClr val="tx1">
                  <a:lumMod val="75000"/>
                </a:schemeClr>
              </a:solidFill>
            </a:rPr>
            <a:t>Peers provide computational or storage resources for </a:t>
          </a:r>
          <a:r>
            <a:rPr lang="en-US" b="1" i="1" dirty="0">
              <a:solidFill>
                <a:schemeClr val="tx1">
                  <a:lumMod val="75000"/>
                </a:schemeClr>
              </a:solidFill>
            </a:rPr>
            <a:t>other</a:t>
          </a:r>
          <a:r>
            <a:rPr lang="en-US" dirty="0">
              <a:solidFill>
                <a:schemeClr val="tx1">
                  <a:lumMod val="75000"/>
                </a:schemeClr>
              </a:solidFill>
            </a:rPr>
            <a:t> peers.</a:t>
          </a:r>
        </a:p>
      </dgm:t>
    </dgm:pt>
    <dgm:pt modelId="{282AA444-8B0C-F54B-A54B-A38AEF02EB89}" type="parTrans" cxnId="{A87B8352-8E1D-7B4F-B768-57ADA2A8854C}">
      <dgm:prSet/>
      <dgm:spPr/>
      <dgm:t>
        <a:bodyPr/>
        <a:lstStyle/>
        <a:p>
          <a:endParaRPr lang="en-US"/>
        </a:p>
      </dgm:t>
    </dgm:pt>
    <dgm:pt modelId="{42879A87-0822-4947-BF7C-5FA96D6C29D6}" type="sibTrans" cxnId="{A87B8352-8E1D-7B4F-B768-57ADA2A8854C}">
      <dgm:prSet/>
      <dgm:spPr/>
      <dgm:t>
        <a:bodyPr/>
        <a:lstStyle/>
        <a:p>
          <a:endParaRPr lang="en-US"/>
        </a:p>
      </dgm:t>
    </dgm:pt>
    <dgm:pt modelId="{EE033118-C1D2-F741-A818-6E8D622C86C7}">
      <dgm:prSet/>
      <dgm:spPr>
        <a:solidFill>
          <a:srgbClr val="FF0000"/>
        </a:solidFill>
      </dgm:spPr>
      <dgm:t>
        <a:bodyPr/>
        <a:lstStyle/>
        <a:p>
          <a:pPr rtl="0"/>
          <a:r>
            <a:rPr lang="en-US" dirty="0"/>
            <a:t>Self-organizing and scaling.</a:t>
          </a:r>
        </a:p>
      </dgm:t>
    </dgm:pt>
    <dgm:pt modelId="{8174632C-7550-454A-9BC5-920BF6A272C2}" type="parTrans" cxnId="{8DA1796E-7E40-A844-A53B-AADAEE43651B}">
      <dgm:prSet/>
      <dgm:spPr/>
      <dgm:t>
        <a:bodyPr/>
        <a:lstStyle/>
        <a:p>
          <a:endParaRPr lang="en-US"/>
        </a:p>
      </dgm:t>
    </dgm:pt>
    <dgm:pt modelId="{8BF1886F-9692-2A4E-9FDA-29A642E2F877}" type="sibTrans" cxnId="{8DA1796E-7E40-A844-A53B-AADAEE43651B}">
      <dgm:prSet/>
      <dgm:spPr/>
      <dgm:t>
        <a:bodyPr/>
        <a:lstStyle/>
        <a:p>
          <a:endParaRPr lang="en-US"/>
        </a:p>
      </dgm:t>
    </dgm:pt>
    <dgm:pt modelId="{7AF4E6F8-9F92-3042-93F7-A70707D8DC51}" type="pres">
      <dgm:prSet presAssocID="{545F83E9-D708-2A4F-85D1-62DCBC029A8A}" presName="linear" presStyleCnt="0">
        <dgm:presLayoutVars>
          <dgm:animLvl val="lvl"/>
          <dgm:resizeHandles val="exact"/>
        </dgm:presLayoutVars>
      </dgm:prSet>
      <dgm:spPr/>
    </dgm:pt>
    <dgm:pt modelId="{A073BEF3-6D8C-F648-8F1D-ECAAF1A80F68}" type="pres">
      <dgm:prSet presAssocID="{3100C9EA-D3C1-B644-9675-528DCA32B34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F1815A6-B08D-0843-92ED-3D78E0D918D6}" type="pres">
      <dgm:prSet presAssocID="{950D4311-6C03-CA49-BA71-7E4B7D20337E}" presName="spacer" presStyleCnt="0"/>
      <dgm:spPr/>
    </dgm:pt>
    <dgm:pt modelId="{F8E95ADB-216F-184F-BF3C-9E00636021C0}" type="pres">
      <dgm:prSet presAssocID="{830EE868-B3E0-814C-BB52-06C741B77C9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BD86781-6D8D-F242-897D-F2A73AB76B8E}" type="pres">
      <dgm:prSet presAssocID="{42879A87-0822-4947-BF7C-5FA96D6C29D6}" presName="spacer" presStyleCnt="0"/>
      <dgm:spPr/>
    </dgm:pt>
    <dgm:pt modelId="{59A07395-05A8-5545-9C2A-AE173C22D397}" type="pres">
      <dgm:prSet presAssocID="{EE033118-C1D2-F741-A818-6E8D622C86C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CD0E513-2CB8-D24B-9CC7-B1BF793A4B2F}" type="presOf" srcId="{830EE868-B3E0-814C-BB52-06C741B77C94}" destId="{F8E95ADB-216F-184F-BF3C-9E00636021C0}" srcOrd="0" destOrd="0" presId="urn:microsoft.com/office/officeart/2005/8/layout/vList2"/>
    <dgm:cxn modelId="{1C663F40-EBB9-EB4D-A230-26BEC6A17638}" srcId="{545F83E9-D708-2A4F-85D1-62DCBC029A8A}" destId="{3100C9EA-D3C1-B644-9675-528DCA32B341}" srcOrd="0" destOrd="0" parTransId="{DD6FCC55-E759-114E-A7F3-803ABC4BB5DC}" sibTransId="{950D4311-6C03-CA49-BA71-7E4B7D20337E}"/>
    <dgm:cxn modelId="{A87B8352-8E1D-7B4F-B768-57ADA2A8854C}" srcId="{545F83E9-D708-2A4F-85D1-62DCBC029A8A}" destId="{830EE868-B3E0-814C-BB52-06C741B77C94}" srcOrd="1" destOrd="0" parTransId="{282AA444-8B0C-F54B-A54B-A38AEF02EB89}" sibTransId="{42879A87-0822-4947-BF7C-5FA96D6C29D6}"/>
    <dgm:cxn modelId="{8DA1796E-7E40-A844-A53B-AADAEE43651B}" srcId="{545F83E9-D708-2A4F-85D1-62DCBC029A8A}" destId="{EE033118-C1D2-F741-A818-6E8D622C86C7}" srcOrd="2" destOrd="0" parTransId="{8174632C-7550-454A-9BC5-920BF6A272C2}" sibTransId="{8BF1886F-9692-2A4E-9FDA-29A642E2F877}"/>
    <dgm:cxn modelId="{F8E045CF-2B90-B54A-BB4C-79022836EC01}" type="presOf" srcId="{EE033118-C1D2-F741-A818-6E8D622C86C7}" destId="{59A07395-05A8-5545-9C2A-AE173C22D397}" srcOrd="0" destOrd="0" presId="urn:microsoft.com/office/officeart/2005/8/layout/vList2"/>
    <dgm:cxn modelId="{DE1C2AD9-A02C-E645-BF36-9061AA2EAF11}" type="presOf" srcId="{3100C9EA-D3C1-B644-9675-528DCA32B341}" destId="{A073BEF3-6D8C-F648-8F1D-ECAAF1A80F68}" srcOrd="0" destOrd="0" presId="urn:microsoft.com/office/officeart/2005/8/layout/vList2"/>
    <dgm:cxn modelId="{DBD6B0F0-BA1E-7D46-B64C-D29C6D2A1249}" type="presOf" srcId="{545F83E9-D708-2A4F-85D1-62DCBC029A8A}" destId="{7AF4E6F8-9F92-3042-93F7-A70707D8DC51}" srcOrd="0" destOrd="0" presId="urn:microsoft.com/office/officeart/2005/8/layout/vList2"/>
    <dgm:cxn modelId="{B942B949-C38A-F243-BFDA-BC967B0EA463}" type="presParOf" srcId="{7AF4E6F8-9F92-3042-93F7-A70707D8DC51}" destId="{A073BEF3-6D8C-F648-8F1D-ECAAF1A80F68}" srcOrd="0" destOrd="0" presId="urn:microsoft.com/office/officeart/2005/8/layout/vList2"/>
    <dgm:cxn modelId="{B4647592-D61A-4143-892F-E8FD63E07A64}" type="presParOf" srcId="{7AF4E6F8-9F92-3042-93F7-A70707D8DC51}" destId="{EF1815A6-B08D-0843-92ED-3D78E0D918D6}" srcOrd="1" destOrd="0" presId="urn:microsoft.com/office/officeart/2005/8/layout/vList2"/>
    <dgm:cxn modelId="{5FC10CE1-40A5-6F4C-B58D-BB683161F203}" type="presParOf" srcId="{7AF4E6F8-9F92-3042-93F7-A70707D8DC51}" destId="{F8E95ADB-216F-184F-BF3C-9E00636021C0}" srcOrd="2" destOrd="0" presId="urn:microsoft.com/office/officeart/2005/8/layout/vList2"/>
    <dgm:cxn modelId="{44EDE9B9-CFFE-7C42-9773-D38C4BEC15C9}" type="presParOf" srcId="{7AF4E6F8-9F92-3042-93F7-A70707D8DC51}" destId="{8BD86781-6D8D-F242-897D-F2A73AB76B8E}" srcOrd="3" destOrd="0" presId="urn:microsoft.com/office/officeart/2005/8/layout/vList2"/>
    <dgm:cxn modelId="{D5858B35-657D-9246-AFE6-A931D4780BAE}" type="presParOf" srcId="{7AF4E6F8-9F92-3042-93F7-A70707D8DC51}" destId="{59A07395-05A8-5545-9C2A-AE173C22D39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3BEF3-6D8C-F648-8F1D-ECAAF1A80F68}">
      <dsp:nvSpPr>
        <dsp:cNvPr id="0" name=""/>
        <dsp:cNvSpPr/>
      </dsp:nvSpPr>
      <dsp:spPr>
        <a:xfrm>
          <a:off x="0" y="161270"/>
          <a:ext cx="8229600" cy="49139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>
                  <a:lumMod val="65000"/>
                </a:schemeClr>
              </a:solidFill>
            </a:rPr>
            <a:t>Each peer must act as both a client and a server.</a:t>
          </a:r>
        </a:p>
      </dsp:txBody>
      <dsp:txXfrm>
        <a:off x="23988" y="185258"/>
        <a:ext cx="8181624" cy="443423"/>
      </dsp:txXfrm>
    </dsp:sp>
    <dsp:sp modelId="{F8E95ADB-216F-184F-BF3C-9E00636021C0}">
      <dsp:nvSpPr>
        <dsp:cNvPr id="0" name=""/>
        <dsp:cNvSpPr/>
      </dsp:nvSpPr>
      <dsp:spPr>
        <a:xfrm>
          <a:off x="0" y="713150"/>
          <a:ext cx="8229600" cy="491399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>
                  <a:lumMod val="75000"/>
                </a:schemeClr>
              </a:solidFill>
            </a:rPr>
            <a:t>Peers provide computational or storage resources for </a:t>
          </a:r>
          <a:r>
            <a:rPr lang="en-US" sz="2100" b="1" i="1" kern="1200" dirty="0">
              <a:solidFill>
                <a:schemeClr val="tx1">
                  <a:lumMod val="75000"/>
                </a:schemeClr>
              </a:solidFill>
            </a:rPr>
            <a:t>other</a:t>
          </a:r>
          <a:r>
            <a:rPr lang="en-US" sz="2100" kern="1200" dirty="0">
              <a:solidFill>
                <a:schemeClr val="tx1">
                  <a:lumMod val="75000"/>
                </a:schemeClr>
              </a:solidFill>
            </a:rPr>
            <a:t> peers.</a:t>
          </a:r>
        </a:p>
      </dsp:txBody>
      <dsp:txXfrm>
        <a:off x="23988" y="737138"/>
        <a:ext cx="8181624" cy="443423"/>
      </dsp:txXfrm>
    </dsp:sp>
    <dsp:sp modelId="{59A07395-05A8-5545-9C2A-AE173C22D397}">
      <dsp:nvSpPr>
        <dsp:cNvPr id="0" name=""/>
        <dsp:cNvSpPr/>
      </dsp:nvSpPr>
      <dsp:spPr>
        <a:xfrm>
          <a:off x="0" y="1265029"/>
          <a:ext cx="8229600" cy="491399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Self-organizing and scaling.</a:t>
          </a:r>
        </a:p>
      </dsp:txBody>
      <dsp:txXfrm>
        <a:off x="23988" y="1289017"/>
        <a:ext cx="8181624" cy="443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945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hopfort1.com/" TargetMode="External"/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www.mikedp.com</a:t>
            </a:r>
            <a:r>
              <a:rPr lang="en-US" dirty="0"/>
              <a:t>/articles/2017/4/12/10x-and-the-largest-technological-improvements-of-all-time</a:t>
            </a:r>
          </a:p>
        </p:txBody>
      </p:sp>
    </p:spTree>
    <p:extLst>
      <p:ext uri="{BB962C8B-B14F-4D97-AF65-F5344CB8AC3E}">
        <p14:creationId xmlns:p14="http://schemas.microsoft.com/office/powerpoint/2010/main" val="1700797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9688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Access technologies for communication between branch offices and central network</a:t>
            </a:r>
          </a:p>
          <a:p>
            <a:pPr marL="39688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ICT academy May, 26th, 2004</a:t>
            </a:r>
          </a:p>
          <a:p>
            <a:pPr marL="39688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Alex Lorette</a:t>
            </a:r>
          </a:p>
          <a:p>
            <a:pPr marL="39688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Product Line Manager – </a:t>
            </a:r>
          </a:p>
          <a:p>
            <a:pPr marL="39688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Data Access Professional market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Sandvine</a:t>
            </a:r>
            <a:r>
              <a:rPr lang="en-US" baseline="0" dirty="0"/>
              <a:t> Spring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5AB4FB9-0A42-4348-9E88-1CCB1345475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75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www.tccomm.com</a:t>
            </a:r>
            <a:r>
              <a:rPr lang="en-US" dirty="0"/>
              <a:t>/Literature/</a:t>
            </a:r>
            <a:r>
              <a:rPr lang="en-US" dirty="0" err="1"/>
              <a:t>Default.aspx</a:t>
            </a:r>
            <a:r>
              <a:rPr lang="en-US" dirty="0"/>
              <a:t>/Ethernet-Network-White-Papers/SONET-to-Ethernet-</a:t>
            </a:r>
            <a:r>
              <a:rPr lang="en-US" dirty="0" err="1"/>
              <a:t>comparisonhttp</a:t>
            </a:r>
            <a:r>
              <a:rPr lang="en-US" dirty="0"/>
              <a:t>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ciena</a:t>
            </a:r>
            <a:r>
              <a:rPr lang="en-US" dirty="0"/>
              <a:t>/4860340282/in/</a:t>
            </a:r>
            <a:r>
              <a:rPr lang="en-US" dirty="0" err="1"/>
              <a:t>photostream</a:t>
            </a:r>
            <a:r>
              <a:rPr lang="en-US" dirty="0"/>
              <a:t>/</a:t>
            </a:r>
          </a:p>
          <a:p>
            <a:r>
              <a:rPr lang="en-US" dirty="0"/>
              <a:t>http://</a:t>
            </a:r>
            <a:r>
              <a:rPr lang="en-US" dirty="0" err="1"/>
              <a:t>www.westernsystems-inc.com</a:t>
            </a:r>
            <a:r>
              <a:rPr lang="en-US" dirty="0"/>
              <a:t>/</a:t>
            </a:r>
            <a:r>
              <a:rPr lang="en-US" dirty="0" err="1"/>
              <a:t>comm_ethernetappintrafficcontrol.ht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www.ciena.com</a:t>
            </a:r>
            <a:r>
              <a:rPr lang="en-US" dirty="0"/>
              <a:t>/corporate/blog/Bandwidth-explosion-vs-revenue-growth-Why-service-providers-are-not-going-broke.html</a:t>
            </a:r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Service	Speed (mbps)	Average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Price	Price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per Meg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DS1 (</a:t>
            </a:r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  <a:hlinkClick r:id="rId3"/>
              </a:rPr>
              <a:t>T1)	1.54	$450	$292.20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DS3	45	$5,000	$111.11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Ethernet over Copper	10	$950	$95.00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Fast Ethernet	100	$5,000	$50.00	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Metro Ethernet	1000	$25,000	$25.00	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57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F06E4-1E70-6448-B485-85C3438B8AB9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8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FedEx and EC2 prices as of 09/15/09</a:t>
            </a:r>
          </a:p>
          <a:p>
            <a:r>
              <a:rPr lang="en-US" dirty="0"/>
              <a:t>CDN: http://</a:t>
            </a:r>
            <a:r>
              <a:rPr lang="en-US" dirty="0" err="1"/>
              <a:t>www.mindbranch.com</a:t>
            </a:r>
            <a:r>
              <a:rPr lang="en-US" dirty="0"/>
              <a:t>/listing/product/R678-29.html</a:t>
            </a:r>
          </a:p>
          <a:p>
            <a:r>
              <a:rPr lang="en-US" dirty="0"/>
              <a:t>http://</a:t>
            </a:r>
            <a:r>
              <a:rPr lang="en-US" dirty="0" err="1"/>
              <a:t>www.cdnpricing.com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4686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www.tradingeconomics.com</a:t>
            </a:r>
            <a:r>
              <a:rPr lang="en-US" dirty="0"/>
              <a:t>/united-states/consumer-spending</a:t>
            </a:r>
          </a:p>
          <a:p>
            <a:r>
              <a:rPr lang="en-US" dirty="0"/>
              <a:t>https://</a:t>
            </a:r>
            <a:r>
              <a:rPr lang="en-US" dirty="0" err="1"/>
              <a:t>tradingeconomics.com</a:t>
            </a:r>
            <a:r>
              <a:rPr lang="en-US" dirty="0"/>
              <a:t>/united-states/consumer-spending</a:t>
            </a:r>
          </a:p>
          <a:p>
            <a:endParaRPr lang="en-US" dirty="0"/>
          </a:p>
          <a:p>
            <a:r>
              <a:rPr lang="en-US" dirty="0"/>
              <a:t>$56B total</a:t>
            </a:r>
            <a:r>
              <a:rPr lang="en-US" baseline="0" dirty="0"/>
              <a:t> wireline revenue is estimated by taking FCC 477 estimate of 104M connections, at $45/month ARPU. Those are estimated from AT&amp;T, Comcast </a:t>
            </a:r>
            <a:r>
              <a:rPr lang="en-US" baseline="0"/>
              <a:t>&amp; Charter </a:t>
            </a:r>
            <a:r>
              <a:rPr lang="en-US" baseline="0" dirty="0"/>
              <a:t>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0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B5C66FBD-6F7B-7644-A72A-9613D94CD3CE}" type="slidenum">
              <a:rPr lang="en-US"/>
              <a:pPr/>
              <a:t>27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Jennifer Rexford, Albert Greenberg, </a:t>
            </a:r>
            <a:r>
              <a:rPr lang="en-US" sz="1200" dirty="0" err="1"/>
              <a:t>Gisli</a:t>
            </a:r>
            <a:r>
              <a:rPr lang="en-US" sz="1200" dirty="0"/>
              <a:t> </a:t>
            </a:r>
            <a:r>
              <a:rPr lang="en-US" sz="1200" dirty="0" err="1"/>
              <a:t>Hjalmtysson</a:t>
            </a:r>
            <a:endParaRPr lang="en-US" sz="1200" dirty="0"/>
          </a:p>
          <a:p>
            <a:r>
              <a:rPr lang="en-US" sz="1100" i="1" dirty="0"/>
              <a:t>ATT Labs Research</a:t>
            </a:r>
            <a:endParaRPr lang="en-US" sz="1200" dirty="0"/>
          </a:p>
          <a:p>
            <a:r>
              <a:rPr lang="en-US" sz="1200" dirty="0"/>
              <a:t>David A. </a:t>
            </a:r>
            <a:r>
              <a:rPr lang="en-US" sz="1200" dirty="0" err="1"/>
              <a:t>Maltz</a:t>
            </a:r>
            <a:r>
              <a:rPr lang="en-US" sz="1200" dirty="0"/>
              <a:t>, Andy Myers, Geoffrey </a:t>
            </a:r>
            <a:r>
              <a:rPr lang="en-US" sz="1200" dirty="0" err="1"/>
              <a:t>Xie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Jibin</a:t>
            </a:r>
            <a:r>
              <a:rPr lang="en-US" sz="1200" dirty="0"/>
              <a:t> Zhan, </a:t>
            </a:r>
            <a:r>
              <a:rPr lang="en-US" sz="1200" dirty="0" err="1"/>
              <a:t>Hui</a:t>
            </a:r>
            <a:r>
              <a:rPr lang="en-US" sz="1200" dirty="0"/>
              <a:t> Zhang</a:t>
            </a:r>
          </a:p>
          <a:p>
            <a:r>
              <a:rPr lang="en-US" sz="1100" i="1" dirty="0"/>
              <a:t>Carnegie Mellon University</a:t>
            </a:r>
            <a:endParaRPr lang="en-US" sz="1200" kern="1200" dirty="0">
              <a:solidFill>
                <a:schemeClr val="tx1"/>
              </a:solidFill>
              <a:latin typeface="Arial" pitchFamily="-107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http://</a:t>
            </a:r>
            <a:r>
              <a:rPr lang="en-US" sz="1200" kern="1200" dirty="0" err="1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www.cs.princeton.edu</a:t>
            </a:r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/~</a:t>
            </a:r>
            <a:r>
              <a:rPr lang="en-US" sz="1200" kern="1200" dirty="0" err="1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jrex</a:t>
            </a:r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rPr>
              <a:t>/talks/cmu-hotnets04.ppt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P2P08</a:t>
            </a:r>
            <a:r>
              <a:rPr lang="en-US" baseline="0" dirty="0"/>
              <a:t> keynote: http://</a:t>
            </a:r>
            <a:r>
              <a:rPr lang="en-US" baseline="0" dirty="0" err="1"/>
              <a:t>www.cs.columbia.edu</a:t>
            </a:r>
            <a:r>
              <a:rPr lang="en-US" baseline="0" dirty="0"/>
              <a:t>/~</a:t>
            </a:r>
            <a:r>
              <a:rPr lang="en-US" baseline="0" dirty="0" err="1"/>
              <a:t>hgs</a:t>
            </a:r>
            <a:r>
              <a:rPr lang="en-US" baseline="0" dirty="0"/>
              <a:t>/2008/P2P08-keynote.pptx</a:t>
            </a:r>
          </a:p>
        </p:txBody>
      </p:sp>
    </p:spTree>
    <p:extLst>
      <p:ext uri="{BB962C8B-B14F-4D97-AF65-F5344CB8AC3E}">
        <p14:creationId xmlns:p14="http://schemas.microsoft.com/office/powerpoint/2010/main" val="113444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www.laneye.com</a:t>
            </a:r>
            <a:r>
              <a:rPr lang="en-US" dirty="0"/>
              <a:t>/network/</a:t>
            </a:r>
            <a:r>
              <a:rPr lang="en-US" dirty="0" err="1"/>
              <a:t>ethernet</a:t>
            </a:r>
            <a:r>
              <a:rPr lang="en-US" dirty="0"/>
              <a:t>-network-packet-holding-an-</a:t>
            </a:r>
            <a:r>
              <a:rPr lang="en-US" dirty="0" err="1"/>
              <a:t>ip</a:t>
            </a:r>
            <a:r>
              <a:rPr lang="en-US" dirty="0"/>
              <a:t>-</a:t>
            </a:r>
            <a:r>
              <a:rPr lang="en-US" dirty="0" err="1"/>
              <a:t>packet.gif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4793F2-8E8C-3342-8F05-97A4BC3E69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23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conferences.sigcomm.org</a:t>
            </a:r>
            <a:r>
              <a:rPr lang="en-US" dirty="0"/>
              <a:t>/</a:t>
            </a:r>
            <a:r>
              <a:rPr lang="en-US" dirty="0" err="1"/>
              <a:t>sigcomm</a:t>
            </a:r>
            <a:r>
              <a:rPr lang="en-US" dirty="0"/>
              <a:t>/2011/papers/</a:t>
            </a:r>
            <a:r>
              <a:rPr lang="en-US" dirty="0" err="1"/>
              <a:t>sigcomm</a:t>
            </a:r>
            <a:r>
              <a:rPr lang="en-US"/>
              <a:t>/p374.pdf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63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www.parashift.com</a:t>
            </a:r>
            <a:r>
              <a:rPr lang="en-US" dirty="0"/>
              <a:t>/</a:t>
            </a:r>
            <a:r>
              <a:rPr lang="en-US" dirty="0" err="1"/>
              <a:t>c++</a:t>
            </a:r>
            <a:r>
              <a:rPr lang="en-US" dirty="0"/>
              <a:t>-</a:t>
            </a:r>
            <a:r>
              <a:rPr lang="en-US" dirty="0" err="1"/>
              <a:t>faq</a:t>
            </a:r>
            <a:r>
              <a:rPr lang="en-US" dirty="0"/>
              <a:t>-lite/serialize-</a:t>
            </a:r>
            <a:r>
              <a:rPr lang="en-US" dirty="0" err="1"/>
              <a:t>overview.html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16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www.openwall.com</a:t>
            </a:r>
            <a:r>
              <a:rPr lang="en-US" dirty="0"/>
              <a:t>/presentations/IPv6/img23.png</a:t>
            </a:r>
          </a:p>
        </p:txBody>
      </p:sp>
    </p:spTree>
    <p:extLst>
      <p:ext uri="{BB962C8B-B14F-4D97-AF65-F5344CB8AC3E}">
        <p14:creationId xmlns:p14="http://schemas.microsoft.com/office/powerpoint/2010/main" val="593311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www.cs.utexas.edu</a:t>
            </a:r>
            <a:r>
              <a:rPr lang="en-US" dirty="0"/>
              <a:t>/users/</a:t>
            </a:r>
            <a:r>
              <a:rPr lang="en-US" dirty="0" err="1"/>
              <a:t>chris</a:t>
            </a:r>
            <a:r>
              <a:rPr lang="en-US" dirty="0"/>
              <a:t>/think/ARPANET/Telnet/</a:t>
            </a:r>
            <a:r>
              <a:rPr lang="en-US" dirty="0" err="1"/>
              <a:t>Telnet.shtml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2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622F-2886-4428-9227-475DC6DA1737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7EFE-143B-9C4C-B68E-8F65645F490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49BC-90DD-4F53-902A-0D72503E5497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A6EB-B000-F346-B786-AA72739AC0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8EEC-9731-49DD-91E8-494A93B2DEC9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262FD-A39A-6741-BFB0-8D820BB82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C05C-B3EA-49FC-922A-1D3FFA7FF7F2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0405-8F35-7F46-B4F8-B76408E35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Friday, September 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1C87-FA30-4C7E-9CC2-3E29C7E6D70C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DD38-D36B-7F40-A4E6-86824EAFC2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A93B-C135-4A78-A62B-B7D890B1D77D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747B-B8D9-DB48-9E29-A5B41456E68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00F-ED33-4A55-872C-F1E2CF63B167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C5F-E360-D54F-90E5-2DC9111C2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9F90-FBE0-40FF-ACC1-F9FEE7C4DE13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73F40-99DC-DB42-A676-8884C6BE7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6E4D-6501-4890-AD5C-63A441F7EFF6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60B0-A194-0744-AE0B-B8AB065401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7A5A-4508-41A3-A542-021284F44FD2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B12F-4B5C-594A-829B-AEB3139693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690622F-2886-4428-9227-475DC6DA1737}" type="datetime1">
              <a:rPr lang="en-US" smtClean="0"/>
              <a:pPr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5A4073-2124-D744-AE97-8A0D8B1D9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Zero-One-Notes-Startups-Future/dp/080413929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hbr.org/2016/09/know-your-customers-jobs-to-be-done" TargetMode="External"/><Relationship Id="rId4" Type="http://schemas.openxmlformats.org/officeDocument/2006/relationships/hyperlink" Target="http://www.mikedp.com/articles/2017/2/2/the-2-principles-of-startup-success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mailto:etickets@amtrak.com" TargetMode="Externa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 sz="4400"/>
              <a:t>Modern Internet architecture, technology &amp; philosophy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pPr>
              <a:lnSpc>
                <a:spcPct val="90000"/>
              </a:lnSpc>
              <a:buNone/>
            </a:pPr>
            <a:r>
              <a:rPr lang="en-US" sz="2100" dirty="0"/>
              <a:t>Advanced Internet Services</a:t>
            </a:r>
          </a:p>
          <a:p>
            <a:pPr>
              <a:lnSpc>
                <a:spcPct val="90000"/>
              </a:lnSpc>
              <a:buNone/>
            </a:pPr>
            <a:r>
              <a:rPr lang="en-US" sz="2100" dirty="0"/>
              <a:t>Dept. of Computer Science</a:t>
            </a:r>
          </a:p>
          <a:p>
            <a:pPr>
              <a:lnSpc>
                <a:spcPct val="90000"/>
              </a:lnSpc>
              <a:buNone/>
            </a:pPr>
            <a:r>
              <a:rPr lang="en-US" sz="2100" dirty="0"/>
              <a:t>Columbia University</a:t>
            </a:r>
          </a:p>
          <a:p>
            <a:pPr algn="r">
              <a:lnSpc>
                <a:spcPct val="90000"/>
              </a:lnSpc>
              <a:buNone/>
            </a:pPr>
            <a:r>
              <a:rPr lang="en-US" sz="1800" dirty="0"/>
              <a:t>Henning Schulzrinne</a:t>
            </a:r>
          </a:p>
          <a:p>
            <a:pPr algn="r">
              <a:lnSpc>
                <a:spcPct val="90000"/>
              </a:lnSpc>
              <a:buNone/>
            </a:pPr>
            <a:r>
              <a:rPr lang="en-US" sz="1800" dirty="0"/>
              <a:t>Fall 2018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3DA6-22D4-4F47-90E1-29C2C6B878A9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Interfaces: Paper-based information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4777024"/>
            <a:ext cx="156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1798, 1922 (DIN)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805224"/>
            <a:ext cx="2168689" cy="295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957624"/>
            <a:ext cx="1295400" cy="116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624624"/>
            <a:ext cx="990600" cy="1040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5234224"/>
            <a:ext cx="1219200" cy="1469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957624"/>
            <a:ext cx="1032655" cy="1181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0" idx="3"/>
            <a:endCxn id="7" idx="1"/>
          </p:cNvCxnSpPr>
          <p:nvPr/>
        </p:nvCxnSpPr>
        <p:spPr bwMode="auto">
          <a:xfrm flipV="1">
            <a:off x="1337455" y="2537964"/>
            <a:ext cx="415145" cy="10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5843824"/>
            <a:ext cx="1314450" cy="861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3405424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traffic is mostly Wi-Fi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C5F-E360-D54F-90E5-2DC9111C2546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159EA-D8C4-6945-931A-875716A82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011251" cy="434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825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Video, video and more 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43EFA-FB90-804E-AC6C-E75F43B15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47800"/>
            <a:ext cx="8215750" cy="374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83AA1D-3EB7-374E-B409-E86793BA0324}"/>
              </a:ext>
            </a:extLst>
          </p:cNvPr>
          <p:cNvSpPr txBox="1"/>
          <p:nvPr/>
        </p:nvSpPr>
        <p:spPr>
          <a:xfrm>
            <a:off x="-30637" y="6577667"/>
            <a:ext cx="2089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Sandvine</a:t>
            </a:r>
            <a:r>
              <a:rPr lang="en-US" sz="1100" dirty="0"/>
              <a:t> Internet Phenomena</a:t>
            </a:r>
          </a:p>
        </p:txBody>
      </p:sp>
    </p:spTree>
    <p:extLst>
      <p:ext uri="{BB962C8B-B14F-4D97-AF65-F5344CB8AC3E}">
        <p14:creationId xmlns:p14="http://schemas.microsoft.com/office/powerpoint/2010/main" val="21376102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Bandwidth generations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841500"/>
            <a:ext cx="6007100" cy="317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01" y="1841499"/>
            <a:ext cx="7431642" cy="39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426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bandwidth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0405-8F35-7F46-B4F8-B76408E353E7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9200"/>
            <a:ext cx="5542797" cy="261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581400"/>
            <a:ext cx="4127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65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 prices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8DB3-7906-FE49-941C-A177E89EF2E4}" type="slidenum">
              <a:rPr lang="en-US" smtClean="0"/>
              <a:pPr/>
              <a:t>104</a:t>
            </a:fld>
            <a:endParaRPr lang="en-US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594512" y="1397000"/>
          <a:ext cx="7877284" cy="460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6444257"/>
            <a:ext cx="6012283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drpeering.net</a:t>
            </a:r>
            <a:r>
              <a:rPr lang="en-US" sz="1200" dirty="0"/>
              <a:t>/white-papers/Internet-Transit-Pricing-Historical-And-</a:t>
            </a:r>
            <a:r>
              <a:rPr lang="en-US" sz="1200" dirty="0" err="1"/>
              <a:t>Projected.php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53159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Bandwidth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Amazon EC2</a:t>
            </a:r>
          </a:p>
          <a:p>
            <a:pPr lvl="1">
              <a:defRPr/>
            </a:pPr>
            <a:r>
              <a:rPr lang="en-US" dirty="0">
                <a:solidFill>
                  <a:srgbClr val="FFCF68"/>
                </a:solidFill>
              </a:rPr>
              <a:t>$50 - $90/TB </a:t>
            </a:r>
            <a:r>
              <a:rPr lang="en-US" dirty="0"/>
              <a:t>out, $0/TB in</a:t>
            </a:r>
          </a:p>
          <a:p>
            <a:pPr>
              <a:defRPr/>
            </a:pPr>
            <a:r>
              <a:rPr lang="en-US" dirty="0"/>
              <a:t>CDN (Internet radio)</a:t>
            </a:r>
          </a:p>
          <a:p>
            <a:pPr lvl="1">
              <a:defRPr/>
            </a:pPr>
            <a:r>
              <a:rPr lang="en-US" dirty="0"/>
              <a:t>$600/TB (2007)</a:t>
            </a:r>
          </a:p>
          <a:p>
            <a:pPr lvl="1">
              <a:defRPr/>
            </a:pPr>
            <a:r>
              <a:rPr lang="en-US" dirty="0">
                <a:solidFill>
                  <a:srgbClr val="FFCF68"/>
                </a:solidFill>
              </a:rPr>
              <a:t>$30-90/TB </a:t>
            </a:r>
            <a:r>
              <a:rPr lang="en-US" dirty="0"/>
              <a:t>(2017 – </a:t>
            </a:r>
            <a:r>
              <a:rPr lang="en-US" dirty="0" err="1"/>
              <a:t>CDNpricing.com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 err="1"/>
              <a:t>NetFlix</a:t>
            </a:r>
            <a:r>
              <a:rPr lang="en-US" dirty="0"/>
              <a:t> (7 GB DVD)</a:t>
            </a:r>
          </a:p>
          <a:p>
            <a:pPr lvl="1">
              <a:defRPr/>
            </a:pPr>
            <a:r>
              <a:rPr lang="en-US" dirty="0"/>
              <a:t>postage $0.70 round-trip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>
                <a:solidFill>
                  <a:srgbClr val="FFCF68"/>
                </a:solidFill>
                <a:sym typeface="Wingdings"/>
              </a:rPr>
              <a:t>$100/TB</a:t>
            </a:r>
            <a:endParaRPr lang="en-US" dirty="0">
              <a:solidFill>
                <a:srgbClr val="FFCF68"/>
              </a:solidFill>
            </a:endParaRPr>
          </a:p>
          <a:p>
            <a:pPr>
              <a:defRPr/>
            </a:pPr>
            <a:r>
              <a:rPr lang="en-US" dirty="0"/>
              <a:t>FedEx – 2 lb disk</a:t>
            </a:r>
          </a:p>
          <a:p>
            <a:pPr lvl="1">
              <a:defRPr/>
            </a:pPr>
            <a:r>
              <a:rPr lang="en-US" dirty="0"/>
              <a:t>5 business days: $6.55</a:t>
            </a:r>
          </a:p>
          <a:p>
            <a:pPr lvl="1">
              <a:defRPr/>
            </a:pPr>
            <a:r>
              <a:rPr lang="en-US" dirty="0"/>
              <a:t>Standard overnight: $43.68</a:t>
            </a:r>
          </a:p>
          <a:p>
            <a:pPr lvl="1">
              <a:defRPr/>
            </a:pPr>
            <a:r>
              <a:rPr lang="en-US" dirty="0"/>
              <a:t>Barracuda disk: </a:t>
            </a:r>
            <a:r>
              <a:rPr lang="en-US" dirty="0">
                <a:solidFill>
                  <a:srgbClr val="FFCF68"/>
                </a:solidFill>
              </a:rPr>
              <a:t>$91 - $116/TB</a:t>
            </a:r>
          </a:p>
          <a:p>
            <a:pPr>
              <a:defRPr/>
            </a:pPr>
            <a:r>
              <a:rPr lang="en-US" dirty="0"/>
              <a:t>DVD-R (7 GB)</a:t>
            </a:r>
          </a:p>
          <a:p>
            <a:pPr lvl="1">
              <a:defRPr/>
            </a:pPr>
            <a:r>
              <a:rPr lang="en-US" dirty="0">
                <a:solidFill>
                  <a:srgbClr val="292934"/>
                </a:solidFill>
              </a:rPr>
              <a:t>$0.25/disk </a:t>
            </a:r>
            <a:r>
              <a:rPr lang="en-US" dirty="0">
                <a:solidFill>
                  <a:srgbClr val="292934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FFCF68"/>
                </a:solidFill>
                <a:sym typeface="Wingdings"/>
              </a:rPr>
              <a:t>$35/TB</a:t>
            </a:r>
            <a:endParaRPr lang="en-US" dirty="0">
              <a:solidFill>
                <a:srgbClr val="FFCF68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63FE5476-CBF9-9546-88DF-146BF3E006CA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2048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5245" y="4236280"/>
            <a:ext cx="2603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2400" y="1567657"/>
            <a:ext cx="208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3800" y="3428242"/>
            <a:ext cx="18288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7F88-F273-BA42-BB65-8C1193623B8A}" type="datetime1">
              <a:rPr lang="en-US" smtClean="0"/>
              <a:t>9/7/18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138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5BF4-6991-104F-B459-A3A7F8FD4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Snowball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931FF-40DC-754D-A36A-D7C289F81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D76B2-9A70-AF42-AC37-AE2C7E1F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2-</a:t>
            </a:r>
            <a:fld id="{1D4C94F3-81F8-8044-983D-C469C65BC059}" type="slidenum">
              <a:rPr lang="en-US" altLang="en-US" smtClean="0"/>
              <a:pPr/>
              <a:t>106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85E75-A8D6-9D49-A6FF-D2E35B7C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449" y="1854657"/>
            <a:ext cx="2220536" cy="269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42580-045E-6D44-B4A3-793EA41E5993}"/>
              </a:ext>
            </a:extLst>
          </p:cNvPr>
          <p:cNvSpPr txBox="1"/>
          <p:nvPr/>
        </p:nvSpPr>
        <p:spPr>
          <a:xfrm>
            <a:off x="1246909" y="2064327"/>
            <a:ext cx="34067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50-80 TB</a:t>
            </a:r>
          </a:p>
          <a:p>
            <a:r>
              <a:rPr lang="en-US" dirty="0"/>
              <a:t>47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$200-$250 </a:t>
            </a:r>
            <a:r>
              <a:rPr lang="en-US" dirty="0">
                <a:sym typeface="Wingdings" pitchFamily="2" charset="2"/>
              </a:rPr>
              <a:t> $3.12/TB</a:t>
            </a:r>
          </a:p>
          <a:p>
            <a:r>
              <a:rPr lang="en-US" dirty="0">
                <a:sym typeface="Wingdings" pitchFamily="2" charset="2"/>
              </a:rPr>
              <a:t>shipping not included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EE907-ACCC-BB44-B0B4-13D92A4BB101}"/>
              </a:ext>
            </a:extLst>
          </p:cNvPr>
          <p:cNvSpPr txBox="1"/>
          <p:nvPr/>
        </p:nvSpPr>
        <p:spPr>
          <a:xfrm>
            <a:off x="2119745" y="4682836"/>
            <a:ext cx="2868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$37.49 </a:t>
            </a:r>
            <a:r>
              <a:rPr lang="en-US" dirty="0">
                <a:sym typeface="Wingdings" pitchFamily="2" charset="2"/>
              </a:rPr>
              <a:t> $0.47 TB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658CE-4083-154F-86E0-05103DCD9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69" y="4186304"/>
            <a:ext cx="1220323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690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dirty="0"/>
              <a:t>Network reality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75388"/>
            <a:ext cx="609600" cy="365125"/>
          </a:xfrm>
        </p:spPr>
        <p:txBody>
          <a:bodyPr/>
          <a:lstStyle/>
          <a:p>
            <a:fld id="{DC5D6F0B-0041-EF42-9DC3-A211E8E5ED38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350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/>
              <a:t>Textbook Internet vs. real Internet</a:t>
            </a:r>
          </a:p>
        </p:txBody>
      </p:sp>
      <p:sp>
        <p:nvSpPr>
          <p:cNvPr id="4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E63E8-A130-F949-B792-1275A63FEAF5}" type="slidenum">
              <a:rPr lang="en-US"/>
              <a:pPr/>
              <a:t>108</a:t>
            </a:fld>
            <a:endParaRPr lang="en-US"/>
          </a:p>
        </p:txBody>
      </p:sp>
      <p:graphicFrame>
        <p:nvGraphicFramePr>
          <p:cNvPr id="52237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427143"/>
              </p:ext>
            </p:extLst>
          </p:nvPr>
        </p:nvGraphicFramePr>
        <p:xfrm>
          <a:off x="533400" y="1981201"/>
          <a:ext cx="8305800" cy="45618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152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2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957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Ideal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Reality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48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sym typeface="Arial" pitchFamily="-107" charset="0"/>
                        </a:rPr>
                        <a:t>end-to-end (application only in 2 places)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middle boxes (proxies, </a:t>
                      </a:r>
                      <a:r>
                        <a:rPr kumimoji="0" lang="en-US" sz="2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ALGs</a:t>
                      </a: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, …)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902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sym typeface="Arial" pitchFamily="-107" charset="0"/>
                        </a:rPr>
                        <a:t>permanent interface identifier (IP address)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time-varying (DHCP)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902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sym typeface="Arial" pitchFamily="-107" charset="0"/>
                        </a:rPr>
                        <a:t>globally unique and routable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network address translation (NAT)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1757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sym typeface="Arial" pitchFamily="-107" charset="0"/>
                        </a:rPr>
                        <a:t>multitude of L2 protocols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sym typeface="Arial" pitchFamily="-107" charset="0"/>
                        </a:rPr>
                        <a:t>(ATM,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sym typeface="Arial" pitchFamily="-107" charset="0"/>
                        </a:rPr>
                        <a:t>ARCnet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sym typeface="Arial" pitchFamily="-107" charset="0"/>
                        </a:rPr>
                        <a:t>, Ethernet, FDDI, modems, …)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dominance of Ethernet, but also L2’s not designed for networks (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1394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Firewire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,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Fibre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sym typeface="Arial" pitchFamily="-107" charset="0"/>
                        </a:rPr>
                        <a:t> Channel, MPEG2, …)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/>
              <a:t>Textbook Internet vs. real Internet</a:t>
            </a:r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5A32-39EC-CA4A-8838-EF67988AE2DB}" type="slidenum">
              <a:rPr lang="en-US"/>
              <a:pPr/>
              <a:t>109</a:t>
            </a:fld>
            <a:endParaRPr lang="en-US"/>
          </a:p>
        </p:txBody>
      </p:sp>
      <p:graphicFrame>
        <p:nvGraphicFramePr>
          <p:cNvPr id="5326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117573"/>
              </p:ext>
            </p:extLst>
          </p:nvPr>
        </p:nvGraphicFramePr>
        <p:xfrm>
          <a:off x="949325" y="1981200"/>
          <a:ext cx="7661275" cy="4246245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830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0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3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mostly trusted end users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hackers, spammers, con artists, pornographers, …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37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small number of manufacturers, making expensive boxes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Linksys, </a:t>
                      </a:r>
                      <a:r>
                        <a:rPr kumimoji="0" lang="en-US" sz="22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Dlink</a:t>
                      </a:r>
                      <a:r>
                        <a:rPr kumimoji="0" lang="en-US" sz="2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, </a:t>
                      </a:r>
                      <a:r>
                        <a:rPr kumimoji="0" lang="en-US" sz="22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Netgear</a:t>
                      </a:r>
                      <a:r>
                        <a:rPr kumimoji="0" lang="en-US" sz="2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, …, available at </a:t>
                      </a:r>
                      <a:r>
                        <a:rPr kumimoji="0" lang="en-US" sz="22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Walmart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technical users, excited about new technology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grandma, frustrated if email doesn’t work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4 layers (link, network, transport, application)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layer splits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transparent network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firewalls, L7 filters, “transparent proxies” 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Interfaces: Transportation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2667000" cy="199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572000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FBFBF"/>
                </a:solidFill>
              </a:rPr>
              <a:t>1435 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4953000"/>
            <a:ext cx="222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FBFBF"/>
                </a:solidFill>
              </a:rPr>
              <a:t>1830 (Stephenson)</a:t>
            </a:r>
          </a:p>
          <a:p>
            <a:r>
              <a:rPr lang="en-US" sz="1800" dirty="0">
                <a:solidFill>
                  <a:srgbClr val="BFBFBF"/>
                </a:solidFill>
              </a:rPr>
              <a:t>1846 UK Gauge Act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1143000" cy="92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417780"/>
            <a:ext cx="1295400" cy="86468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 bwMode="auto">
          <a:xfrm>
            <a:off x="1371600" y="1833582"/>
            <a:ext cx="685800" cy="165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5715000"/>
            <a:ext cx="114300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5867400"/>
            <a:ext cx="46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</a:t>
            </a:r>
            <a:r>
              <a:rPr lang="en-US" dirty="0"/>
              <a:t>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2819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FBFBF"/>
                </a:solidFill>
              </a:rPr>
              <a:t>About 60% of world railroad mileage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 bwMode="auto">
          <a:xfrm>
            <a:off x="1143000" y="1219200"/>
            <a:ext cx="7620000" cy="5181600"/>
          </a:xfrm>
          <a:prstGeom prst="ellipse">
            <a:avLst/>
          </a:prstGeom>
          <a:solidFill>
            <a:schemeClr val="accent3">
              <a:lumMod val="50000"/>
              <a:alpha val="8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76400" y="1676400"/>
            <a:ext cx="6705600" cy="4267200"/>
          </a:xfrm>
          <a:prstGeom prst="ellipse">
            <a:avLst/>
          </a:prstGeom>
          <a:solidFill>
            <a:srgbClr val="3366FF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209800" y="2362200"/>
            <a:ext cx="5334000" cy="2971800"/>
          </a:xfrm>
          <a:prstGeom prst="ellipse">
            <a:avLst/>
          </a:prstGeom>
          <a:solidFill>
            <a:srgbClr val="66FF66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90800" y="2895600"/>
            <a:ext cx="3581400" cy="2057400"/>
          </a:xfrm>
          <a:prstGeom prst="ellipse">
            <a:avLst/>
          </a:prstGeom>
          <a:solidFill>
            <a:srgbClr val="FFFF00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18450" cy="788894"/>
          </a:xfrm>
        </p:spPr>
        <p:txBody>
          <a:bodyPr>
            <a:noAutofit/>
          </a:bodyPr>
          <a:lstStyle/>
          <a:p>
            <a:r>
              <a:rPr lang="en-US" sz="3200" dirty="0"/>
              <a:t>Which Internet are you connected to?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429000" y="3276600"/>
            <a:ext cx="1066800" cy="990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multicast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114800" y="3276600"/>
            <a:ext cx="1066800" cy="990600"/>
          </a:xfrm>
          <a:prstGeom prst="ellipse">
            <a:avLst/>
          </a:prstGeom>
          <a:solidFill>
            <a:srgbClr val="FF66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QoS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3800" y="3733800"/>
            <a:ext cx="1066800" cy="990600"/>
          </a:xfrm>
          <a:prstGeom prst="ellipse">
            <a:avLst/>
          </a:prstGeom>
          <a:solidFill>
            <a:srgbClr val="8000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IPv6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8862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IPv4</a:t>
            </a:r>
          </a:p>
          <a:p>
            <a:pPr algn="ctr"/>
            <a:r>
              <a:rPr lang="en-US" sz="2000" dirty="0"/>
              <a:t>PIA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4600" y="3505200"/>
            <a:ext cx="906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IPv4</a:t>
            </a:r>
          </a:p>
          <a:p>
            <a:pPr algn="ctr"/>
            <a:r>
              <a:rPr lang="en-US" sz="2000" dirty="0"/>
              <a:t>DHCP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9000" y="26670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EF5D0"/>
                </a:solidFill>
              </a:rPr>
              <a:t>IPv4</a:t>
            </a:r>
          </a:p>
          <a:p>
            <a:pPr algn="ctr"/>
            <a:r>
              <a:rPr lang="en-US" sz="2000" dirty="0">
                <a:solidFill>
                  <a:srgbClr val="FEF5D0"/>
                </a:solidFill>
              </a:rPr>
              <a:t>NAT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8600" y="1219200"/>
            <a:ext cx="142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port 80 + 25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two-port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86400" cy="4495800"/>
          </a:xfrm>
        </p:spPr>
        <p:txBody>
          <a:bodyPr/>
          <a:lstStyle/>
          <a:p>
            <a:r>
              <a:rPr lang="en-US" dirty="0"/>
              <a:t>Many public access systems only allow port 80 (HTTP) and maybe 25 (SMTP)</a:t>
            </a:r>
          </a:p>
          <a:p>
            <a:pPr lvl="1"/>
            <a:r>
              <a:rPr lang="en-US" dirty="0"/>
              <a:t>e.g., public libraries</a:t>
            </a:r>
          </a:p>
          <a:p>
            <a:r>
              <a:rPr lang="en-US" dirty="0"/>
              <a:t>Everything tunneled over HTTP</a:t>
            </a:r>
          </a:p>
          <a:p>
            <a:pPr lvl="1"/>
            <a:r>
              <a:rPr lang="en-US" dirty="0"/>
              <a:t>Web-based email</a:t>
            </a:r>
          </a:p>
          <a:p>
            <a:pPr lvl="1"/>
            <a:r>
              <a:rPr lang="en-US" dirty="0"/>
              <a:t>Flash video delivery (e.g., YouTube)</a:t>
            </a:r>
          </a:p>
          <a:p>
            <a:pPr lvl="1"/>
            <a:r>
              <a:rPr lang="en-US" dirty="0"/>
              <a:t>HTTP CONNECT for remote login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10000"/>
            <a:ext cx="1676400" cy="2403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5400"/>
            <a:ext cx="1676400" cy="247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0" y="6096000"/>
            <a:ext cx="950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Dave </a:t>
            </a:r>
            <a:r>
              <a:rPr lang="en-US" sz="1100" dirty="0" err="1"/>
              <a:t>Thaler</a:t>
            </a:r>
            <a:endParaRPr lang="en-US" sz="11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Link-layer technologies</a:t>
            </a:r>
          </a:p>
          <a:p>
            <a:pPr lvl="1"/>
            <a:r>
              <a:rPr lang="en-US" dirty="0"/>
              <a:t>satellite, DSL</a:t>
            </a:r>
          </a:p>
          <a:p>
            <a:pPr lvl="1"/>
            <a:r>
              <a:rPr lang="en-US" dirty="0"/>
              <a:t>NBMA</a:t>
            </a:r>
          </a:p>
          <a:p>
            <a:r>
              <a:rPr lang="en-US" dirty="0"/>
              <a:t>Network-layer technologies</a:t>
            </a:r>
          </a:p>
          <a:p>
            <a:pPr lvl="1"/>
            <a:r>
              <a:rPr lang="en-US" dirty="0"/>
              <a:t>security: broken by design vs. broken by accident?</a:t>
            </a:r>
          </a:p>
          <a:p>
            <a:pPr lvl="1"/>
            <a:r>
              <a:rPr lang="en-US" dirty="0" err="1"/>
              <a:t>NATs</a:t>
            </a:r>
            <a:endParaRPr lang="en-US" dirty="0"/>
          </a:p>
          <a:p>
            <a:pPr lvl="1"/>
            <a:r>
              <a:rPr lang="en-US" dirty="0"/>
              <a:t>Ill-defined meaning of IP addresses and names</a:t>
            </a:r>
          </a:p>
          <a:p>
            <a:pPr lvl="2"/>
            <a:r>
              <a:rPr lang="en-US" dirty="0"/>
              <a:t>theoretically, single network interface</a:t>
            </a:r>
          </a:p>
          <a:p>
            <a:pPr lvl="2"/>
            <a:r>
              <a:rPr lang="en-US" dirty="0"/>
              <a:t>practically, often more than that</a:t>
            </a:r>
          </a:p>
          <a:p>
            <a:pPr lvl="3"/>
            <a:r>
              <a:rPr lang="en-US" dirty="0"/>
              <a:t>virtualization</a:t>
            </a:r>
          </a:p>
          <a:p>
            <a:pPr lvl="3"/>
            <a:r>
              <a:rPr lang="en-US" dirty="0"/>
              <a:t>multi-homing</a:t>
            </a:r>
          </a:p>
          <a:p>
            <a:pPr lvl="3"/>
            <a:r>
              <a:rPr lang="en-US" dirty="0"/>
              <a:t>fail-over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Private Internet -- challenges</a:t>
            </a:r>
          </a:p>
        </p:txBody>
      </p:sp>
      <p:sp>
        <p:nvSpPr>
          <p:cNvPr id="54285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900" i="1" dirty="0"/>
              <a:t>Public</a:t>
            </a:r>
            <a:r>
              <a:rPr lang="en-US" sz="1900" dirty="0"/>
              <a:t> Internet = collection of </a:t>
            </a:r>
            <a:r>
              <a:rPr lang="en-US" sz="1900" i="1" dirty="0"/>
              <a:t>privately</a:t>
            </a:r>
            <a:r>
              <a:rPr lang="en-US" sz="1900" dirty="0"/>
              <a:t>-owned (mostly) for-profit networks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Incentives for greedy behavior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Special-purpose networks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VoIP networks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3GPP, NGN, … </a:t>
            </a:r>
            <a:r>
              <a:rPr lang="en-US" sz="1800" dirty="0" err="1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</a:t>
            </a:r>
            <a:r>
              <a:rPr lang="en-US" sz="1800" dirty="0"/>
              <a:t> “walled garden”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sub-applications large enough to support own infrastructure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Private protocols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e.g., most IM protocols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Patent encumbrances</a:t>
            </a:r>
          </a:p>
          <a:p>
            <a:pPr marL="782638" lvl="1">
              <a:lnSpc>
                <a:spcPct val="110000"/>
              </a:lnSpc>
            </a:pPr>
            <a:r>
              <a:rPr lang="en-US" sz="1200" dirty="0"/>
              <a:t>see https://</a:t>
            </a:r>
            <a:r>
              <a:rPr lang="en-US" sz="1200" dirty="0" err="1"/>
              <a:t>datatracker.ietf.org/public/ipr_disclosure.cgi</a:t>
            </a:r>
            <a:endParaRPr lang="en-US" sz="1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D. Clark, J. </a:t>
            </a:r>
            <a:r>
              <a:rPr lang="en-US" sz="1900" dirty="0" err="1"/>
              <a:t>Wroclawski</a:t>
            </a:r>
            <a:r>
              <a:rPr lang="en-US" sz="1900" dirty="0"/>
              <a:t>, K. </a:t>
            </a:r>
            <a:r>
              <a:rPr lang="en-US" sz="1900" dirty="0" err="1"/>
              <a:t>Sollins</a:t>
            </a:r>
            <a:r>
              <a:rPr lang="en-US" sz="1900" dirty="0"/>
              <a:t>, R. Braden, “Tussle in Cyberspace: Defining Tomorrow’s Internet”, </a:t>
            </a:r>
            <a:r>
              <a:rPr lang="en-US" sz="1900" dirty="0" err="1"/>
              <a:t>ToN</a:t>
            </a:r>
            <a:r>
              <a:rPr lang="en-US" sz="1900" dirty="0"/>
              <a:t>, June 2005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28DC2-8701-A240-B971-82776D9E1D37}" type="slidenum">
              <a:rPr lang="en-US"/>
              <a:pPr/>
              <a:t>113</a:t>
            </a:fld>
            <a:endParaRPr lang="en-US"/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Tussle in Cyberspace</a:t>
            </a:r>
          </a:p>
        </p:txBody>
      </p:sp>
      <p:sp>
        <p:nvSpPr>
          <p:cNvPr id="55309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1676401"/>
            <a:ext cx="7167284" cy="4267200"/>
          </a:xfrm>
          <a:ln/>
        </p:spPr>
        <p:txBody>
          <a:bodyPr rIns="132080"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700" dirty="0"/>
              <a:t>Traditional view: design technology to make choices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700" dirty="0"/>
              <a:t>Tussle view: design technology to allow choices</a:t>
            </a:r>
          </a:p>
          <a:p>
            <a:pPr marL="782638" lvl="1">
              <a:lnSpc>
                <a:spcPct val="110000"/>
              </a:lnSpc>
            </a:pPr>
            <a:r>
              <a:rPr lang="en-US" sz="1600" dirty="0"/>
              <a:t>“we are designing the social contract that the Internet embodies”</a:t>
            </a:r>
          </a:p>
          <a:p>
            <a:pPr marL="782638" lvl="1">
              <a:lnSpc>
                <a:spcPct val="110000"/>
              </a:lnSpc>
            </a:pPr>
            <a:r>
              <a:rPr lang="en-US" sz="1600" dirty="0"/>
              <a:t>not a final outcome, on-going process </a:t>
            </a:r>
            <a:r>
              <a:rPr lang="en-US" sz="1600" dirty="0" err="1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600" dirty="0"/>
              <a:t> lawyers vs. engineers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700" dirty="0"/>
              <a:t>Multiple competing interests</a:t>
            </a:r>
          </a:p>
          <a:p>
            <a:pPr marL="782638" lvl="1">
              <a:lnSpc>
                <a:spcPct val="110000"/>
              </a:lnSpc>
            </a:pPr>
            <a:r>
              <a:rPr lang="en-US" sz="1600" dirty="0"/>
              <a:t>application value capture</a:t>
            </a:r>
          </a:p>
          <a:p>
            <a:pPr marL="1182688" lvl="2">
              <a:lnSpc>
                <a:spcPct val="110000"/>
              </a:lnSpc>
            </a:pPr>
            <a:r>
              <a:rPr lang="en-US" sz="1400" dirty="0"/>
              <a:t>high value content looks the same to ISP</a:t>
            </a:r>
          </a:p>
          <a:p>
            <a:pPr marL="782638" lvl="1">
              <a:lnSpc>
                <a:spcPct val="110000"/>
              </a:lnSpc>
            </a:pPr>
            <a:r>
              <a:rPr lang="en-US" sz="1600" dirty="0"/>
              <a:t>traffic price differentiation</a:t>
            </a:r>
          </a:p>
          <a:p>
            <a:pPr marL="1182688" lvl="2">
              <a:lnSpc>
                <a:spcPct val="110000"/>
              </a:lnSpc>
            </a:pPr>
            <a:r>
              <a:rPr lang="en-US" sz="1400" dirty="0"/>
              <a:t>willingness to pay</a:t>
            </a:r>
          </a:p>
          <a:p>
            <a:pPr marL="782638" lvl="1">
              <a:lnSpc>
                <a:spcPct val="110000"/>
              </a:lnSpc>
            </a:pPr>
            <a:r>
              <a:rPr lang="en-US" sz="1600" dirty="0"/>
              <a:t>investment in infrastructure vs. open interfaces</a:t>
            </a:r>
          </a:p>
          <a:p>
            <a:pPr marL="1182688" lvl="2">
              <a:lnSpc>
                <a:spcPct val="110000"/>
              </a:lnSpc>
            </a:pPr>
            <a:r>
              <a:rPr lang="en-US" sz="1400" dirty="0"/>
              <a:t>sunk costs</a:t>
            </a:r>
          </a:p>
          <a:p>
            <a:pPr marL="782638" lvl="1">
              <a:lnSpc>
                <a:spcPct val="110000"/>
              </a:lnSpc>
            </a:pPr>
            <a:r>
              <a:rPr lang="en-US" sz="1600" dirty="0"/>
              <a:t>greed (local traffic optimization vs. social optimum)</a:t>
            </a:r>
          </a:p>
          <a:p>
            <a:pPr marL="782638" lvl="1">
              <a:lnSpc>
                <a:spcPct val="110000"/>
              </a:lnSpc>
            </a:pPr>
            <a:r>
              <a:rPr lang="en-US" sz="1600" dirty="0"/>
              <a:t>privacy and anonymity vs. societal goals</a:t>
            </a:r>
          </a:p>
          <a:p>
            <a:pPr marL="1182688" lvl="2">
              <a:lnSpc>
                <a:spcPct val="110000"/>
              </a:lnSpc>
            </a:pPr>
            <a:r>
              <a:rPr lang="en-US" sz="1400" dirty="0"/>
              <a:t>CALEA, network resource protection, spam, DRM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700" dirty="0" err="1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700" dirty="0"/>
              <a:t> Allow multiple outcomes, but give users choice (competition)</a:t>
            </a:r>
          </a:p>
          <a:p>
            <a:pPr marL="782638" lvl="1">
              <a:lnSpc>
                <a:spcPct val="110000"/>
              </a:lnSpc>
            </a:pPr>
            <a:r>
              <a:rPr lang="en-US" sz="1600" dirty="0"/>
              <a:t>user-selected routes and servers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AC6-F6D7-0641-A74F-51D5CA5CF441}" type="slidenum">
              <a:rPr lang="en-US"/>
              <a:pPr/>
              <a:t>114</a:t>
            </a:fld>
            <a:endParaRPr lang="en-US"/>
          </a:p>
        </p:txBody>
      </p:sp>
      <p:sp>
        <p:nvSpPr>
          <p:cNvPr id="55310" name="Rectangle 14"/>
          <p:cNvSpPr>
            <a:spLocks/>
          </p:cNvSpPr>
          <p:nvPr/>
        </p:nvSpPr>
        <p:spPr bwMode="auto">
          <a:xfrm>
            <a:off x="228600" y="6248400"/>
            <a:ext cx="6229350" cy="279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200" dirty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see also http://www.aarnet.edu.au/engineering/wgs/video/presentations/2004Feb/clark.ppt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dirty="0"/>
              <a:t>Other network types</a:t>
            </a:r>
          </a:p>
        </p:txBody>
      </p:sp>
      <p:sp>
        <p:nvSpPr>
          <p:cNvPr id="15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48E6-BA39-0C49-9651-2B1623A5E95F}" type="slidenum">
              <a:rPr lang="en-US"/>
              <a:pPr/>
              <a:t>115</a:t>
            </a:fld>
            <a:endParaRPr lang="en-US"/>
          </a:p>
        </p:txBody>
      </p:sp>
      <p:graphicFrame>
        <p:nvGraphicFramePr>
          <p:cNvPr id="59406" name="Group 14"/>
          <p:cNvGraphicFramePr>
            <a:graphicFrameLocks noGrp="1"/>
          </p:cNvGraphicFramePr>
          <p:nvPr/>
        </p:nvGraphicFramePr>
        <p:xfrm>
          <a:off x="419100" y="1676400"/>
          <a:ext cx="8420100" cy="401574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network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partially disconnected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mobile end systems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wireless links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mobile routers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energy optimization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node computation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“classical” Internet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ECF5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caching, sync.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ECF5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fixed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nomadic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mobile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ECF5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last hop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ECF5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ECF5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ECF5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mesh networks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C9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C9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C9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all links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C9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slowly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C9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C9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CC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MANET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D8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D8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only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D8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only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D8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fast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D8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D8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D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delay-tolerant networks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B8B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possibly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B8B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planets space craft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B8B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only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B8B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B8B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B8B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sensor networks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9E86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some systems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9E86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yes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9E86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common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9E86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some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9E86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crucial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9E86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common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9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Interfaces: Phone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276600"/>
            <a:ext cx="1666240" cy="104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4419600"/>
            <a:ext cx="743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BFBF"/>
                </a:solidFill>
              </a:rPr>
              <a:t>1970s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05000"/>
            <a:ext cx="1559540" cy="1250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3276600"/>
            <a:ext cx="1219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BFBFBF"/>
                </a:solidFill>
              </a:rPr>
              <a:t>1949</a:t>
            </a:r>
          </a:p>
          <a:p>
            <a:r>
              <a:rPr lang="en-US" sz="1200" dirty="0">
                <a:solidFill>
                  <a:srgbClr val="BFBFBF"/>
                </a:solidFill>
              </a:rPr>
              <a:t>Modular: 1975-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600200"/>
            <a:ext cx="1828800" cy="182880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6" idx="3"/>
            <a:endCxn id="9" idx="1"/>
          </p:cNvCxnSpPr>
          <p:nvPr/>
        </p:nvCxnSpPr>
        <p:spPr bwMode="auto">
          <a:xfrm flipV="1">
            <a:off x="2626340" y="2514600"/>
            <a:ext cx="802660" cy="15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019800" y="3276600"/>
            <a:ext cx="88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RJ11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962400"/>
            <a:ext cx="1581150" cy="9535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6600" y="4953000"/>
            <a:ext cx="1609936" cy="830997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 kHz spectrum</a:t>
            </a:r>
          </a:p>
          <a:p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48 V off-hook</a:t>
            </a:r>
          </a:p>
          <a:p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275 mV audio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long-lived interfaces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95400"/>
            <a:ext cx="1132586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3276600"/>
            <a:ext cx="181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BFBFBF"/>
                </a:solidFill>
              </a:rPr>
              <a:t>Cigarette lighter</a:t>
            </a:r>
          </a:p>
          <a:p>
            <a:pPr algn="ctr"/>
            <a:r>
              <a:rPr lang="en-US" sz="1800" dirty="0">
                <a:solidFill>
                  <a:srgbClr val="BFBFBF"/>
                </a:solidFill>
              </a:rPr>
              <a:t>(1956)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1219200" cy="1134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28194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FBFBF"/>
                </a:solidFill>
              </a:rPr>
              <a:t>1878</a:t>
            </a:r>
          </a:p>
        </p:txBody>
      </p:sp>
      <p:grpSp>
        <p:nvGrpSpPr>
          <p:cNvPr id="3" name="Group 17"/>
          <p:cNvGrpSpPr/>
          <p:nvPr/>
        </p:nvGrpSpPr>
        <p:grpSpPr>
          <a:xfrm>
            <a:off x="6705600" y="1600200"/>
            <a:ext cx="1016000" cy="1436132"/>
            <a:chOff x="6705600" y="1600200"/>
            <a:chExt cx="1016000" cy="14361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5600" y="1600200"/>
              <a:ext cx="1016000" cy="1016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64511" y="2667000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BFBFBF"/>
                  </a:solidFill>
                </a:rPr>
                <a:t>1993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733800"/>
            <a:ext cx="1371600" cy="9098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4648200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FBFBF"/>
                </a:solidFill>
              </a:rPr>
              <a:t>fuel nozzle</a:t>
            </a:r>
          </a:p>
        </p:txBody>
      </p:sp>
      <p:grpSp>
        <p:nvGrpSpPr>
          <p:cNvPr id="17" name="Group 18"/>
          <p:cNvGrpSpPr/>
          <p:nvPr/>
        </p:nvGrpSpPr>
        <p:grpSpPr>
          <a:xfrm>
            <a:off x="6553200" y="3505200"/>
            <a:ext cx="1524000" cy="1924110"/>
            <a:chOff x="6553200" y="3505200"/>
            <a:chExt cx="1524000" cy="19241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3505200"/>
              <a:ext cx="1524000" cy="1524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37583" y="5029200"/>
              <a:ext cx="755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BFBFBF"/>
                  </a:solidFill>
                </a:rPr>
                <a:t>1982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71800" y="5791200"/>
            <a:ext cx="698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BF"/>
                </a:solidFill>
              </a:rPr>
              <a:t>SQL</a:t>
            </a:r>
          </a:p>
          <a:p>
            <a:r>
              <a:rPr lang="en-US" sz="1800" dirty="0">
                <a:solidFill>
                  <a:srgbClr val="BFBFBF"/>
                </a:solidFill>
              </a:rPr>
              <a:t>1974</a:t>
            </a:r>
          </a:p>
        </p:txBody>
      </p:sp>
      <p:grpSp>
        <p:nvGrpSpPr>
          <p:cNvPr id="18" name="Group 16"/>
          <p:cNvGrpSpPr/>
          <p:nvPr/>
        </p:nvGrpSpPr>
        <p:grpSpPr>
          <a:xfrm>
            <a:off x="4038600" y="4876800"/>
            <a:ext cx="698178" cy="1055132"/>
            <a:chOff x="4038600" y="4876800"/>
            <a:chExt cx="698178" cy="10551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14800" y="4876800"/>
              <a:ext cx="609600" cy="609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038600" y="5562600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BFBFBF"/>
                  </a:solidFill>
                </a:rPr>
                <a:t>1992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interfaces permanent?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Widely distributed, uncoordinated participants</a:t>
            </a:r>
          </a:p>
          <a:p>
            <a:r>
              <a:rPr lang="en-US" dirty="0"/>
              <a:t>Capital-intensive</a:t>
            </a:r>
          </a:p>
          <a:p>
            <a:pPr lvl="1"/>
            <a:r>
              <a:rPr lang="en-US" dirty="0"/>
              <a:t>depreciated over 5+ years</a:t>
            </a:r>
          </a:p>
          <a:p>
            <a:pPr lvl="1"/>
            <a:r>
              <a:rPr lang="en-US" dirty="0"/>
              <a:t>see </a:t>
            </a:r>
            <a:r>
              <a:rPr lang="en-US"/>
              <a:t>Y2K problem</a:t>
            </a:r>
          </a:p>
          <a:p>
            <a:r>
              <a:rPr lang="en-US" dirty="0"/>
              <a:t>Allocation of cost vs. savings</a:t>
            </a:r>
          </a:p>
          <a:p>
            <a:pPr lvl="1"/>
            <a:r>
              <a:rPr lang="en-US" dirty="0"/>
              <a:t>ISP saves money, end user pays</a:t>
            </a:r>
          </a:p>
          <a:p>
            <a:r>
              <a:rPr lang="en-US" dirty="0"/>
              <a:t>Hard to have multiple at once</a:t>
            </a:r>
          </a:p>
          <a:p>
            <a:pPr lvl="1"/>
            <a:r>
              <a:rPr lang="en-US" dirty="0"/>
              <a:t>“natural monopoly”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Extrapolating from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IP now “the” data interface</a:t>
            </a:r>
          </a:p>
          <a:p>
            <a:r>
              <a:rPr lang="en-US" dirty="0"/>
              <a:t>Unclear that any packet-based system can be</a:t>
            </a:r>
          </a:p>
          <a:p>
            <a:pPr lvl="1"/>
            <a:r>
              <a:rPr lang="en-US" dirty="0"/>
              <a:t>≥ 10 times cheaper</a:t>
            </a:r>
          </a:p>
          <a:p>
            <a:pPr lvl="1"/>
            <a:r>
              <a:rPr lang="en-US" dirty="0"/>
              <a:t>≥ 10 times more functionality</a:t>
            </a:r>
          </a:p>
          <a:p>
            <a:pPr lvl="1"/>
            <a:r>
              <a:rPr lang="en-US" dirty="0"/>
              <a:t>≥ 10 times more secure</a:t>
            </a:r>
          </a:p>
          <a:p>
            <a:r>
              <a:rPr lang="en-US" dirty="0"/>
              <a:t>Replacing phone system due to generality, not performance</a:t>
            </a:r>
          </a:p>
          <a:p>
            <a:pPr lvl="1"/>
            <a:r>
              <a:rPr lang="en-US" dirty="0"/>
              <a:t>IP offers general channel</a:t>
            </a:r>
          </a:p>
          <a:p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We’re stuck with IPv4/IPv6</a:t>
            </a:r>
          </a:p>
          <a:p>
            <a:pPr lvl="1"/>
            <a:r>
              <a:rPr lang="en-US" dirty="0"/>
              <a:t>except for niche applications (car networks, </a:t>
            </a:r>
            <a:r>
              <a:rPr lang="en-US" dirty="0" err="1"/>
              <a:t>BlueTooth</a:t>
            </a:r>
            <a:r>
              <a:rPr lang="en-US" dirty="0"/>
              <a:t>, USB, …)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9BAC4-2519-2C4F-A4D6-9ED4BAD5C4B6}"/>
              </a:ext>
            </a:extLst>
          </p:cNvPr>
          <p:cNvSpPr txBox="1"/>
          <p:nvPr/>
        </p:nvSpPr>
        <p:spPr>
          <a:xfrm>
            <a:off x="3886200" y="5534561"/>
            <a:ext cx="5181600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"Bill Gross, founder of tech incubator </a:t>
            </a:r>
            <a:r>
              <a:rPr lang="en-US" sz="1600" dirty="0" err="1"/>
              <a:t>idealab</a:t>
            </a:r>
            <a:r>
              <a:rPr lang="en-US" sz="1600" dirty="0"/>
              <a:t>, operates on the principle that new technology has to be ten times the Fidelity or 10 times the convenience of an entrenched product just to get the Public's attention." Kevin </a:t>
            </a:r>
            <a:r>
              <a:rPr lang="en-US" sz="1600" dirty="0" err="1"/>
              <a:t>Maney</a:t>
            </a:r>
            <a:r>
              <a:rPr lang="en-US" sz="1600" dirty="0"/>
              <a:t>, page 51, trade-off, Ed 2010.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59E7D0-DB93-CF4B-9875-CBA6AB97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73F40-99DC-DB42-A676-8884C6BE7DB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D04ED-E3E0-C047-BC26-223F75818AEE}"/>
              </a:ext>
            </a:extLst>
          </p:cNvPr>
          <p:cNvSpPr/>
          <p:nvPr/>
        </p:nvSpPr>
        <p:spPr>
          <a:xfrm>
            <a:off x="762000" y="1028343"/>
            <a:ext cx="7772400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24242"/>
                </a:solidFill>
                <a:latin typeface="proxima-nova"/>
              </a:rPr>
              <a:t>I was first introduced to the concept of 10x in Peter Thiel’s 2014 book, </a:t>
            </a:r>
            <a:r>
              <a:rPr lang="en-US" i="1" u="sng" dirty="0">
                <a:solidFill>
                  <a:srgbClr val="121212"/>
                </a:solidFill>
                <a:latin typeface="proxima-nova"/>
                <a:hlinkClick r:id="rId3"/>
              </a:rPr>
              <a:t>Zero to One</a:t>
            </a:r>
            <a:r>
              <a:rPr lang="en-US" dirty="0">
                <a:solidFill>
                  <a:srgbClr val="424242"/>
                </a:solidFill>
                <a:latin typeface="proxima-nova"/>
              </a:rPr>
              <a:t>. He says, “As a good rule of thumb, proprietary technology must be at least 10 times better than its closest substitute in some important dimension to lead to a real monopolistic advantage.”</a:t>
            </a:r>
          </a:p>
          <a:p>
            <a:r>
              <a:rPr lang="en-US" dirty="0">
                <a:solidFill>
                  <a:srgbClr val="424242"/>
                </a:solidFill>
                <a:latin typeface="proxima-nova"/>
              </a:rPr>
              <a:t>I believe it is not just technology, but the entire customer proposition that needs to be 10x better than the status quo. In my article on the topic, </a:t>
            </a:r>
            <a:r>
              <a:rPr lang="en-US" u="sng" dirty="0">
                <a:solidFill>
                  <a:srgbClr val="121212"/>
                </a:solidFill>
                <a:latin typeface="proxima-nova"/>
                <a:hlinkClick r:id="rId4"/>
              </a:rPr>
              <a:t>The 2 Principles of Startup Success</a:t>
            </a:r>
            <a:r>
              <a:rPr lang="en-US" dirty="0">
                <a:solidFill>
                  <a:srgbClr val="424242"/>
                </a:solidFill>
                <a:latin typeface="proxima-nova"/>
              </a:rPr>
              <a:t>, I incorporate Clayton Christensen's concept of “</a:t>
            </a:r>
            <a:r>
              <a:rPr lang="en-US" u="sng" dirty="0">
                <a:solidFill>
                  <a:srgbClr val="121212"/>
                </a:solidFill>
                <a:latin typeface="proxima-nova"/>
                <a:hlinkClick r:id="rId5"/>
              </a:rPr>
              <a:t>jobs to be done</a:t>
            </a:r>
            <a:r>
              <a:rPr lang="en-US" dirty="0">
                <a:solidFill>
                  <a:srgbClr val="424242"/>
                </a:solidFill>
                <a:latin typeface="proxima-nova"/>
              </a:rPr>
              <a:t>,” which gives us a simple premise: Truly innovative or disruptive products and services offer at least a 10x improvement over how things are currently done.</a:t>
            </a:r>
            <a:endParaRPr lang="en-US" b="0" i="0" dirty="0">
              <a:solidFill>
                <a:srgbClr val="424242"/>
              </a:solidFill>
              <a:effectLst/>
              <a:latin typeface="proxima-nova"/>
            </a:endParaRPr>
          </a:p>
        </p:txBody>
      </p:sp>
    </p:spTree>
    <p:extLst>
      <p:ext uri="{BB962C8B-B14F-4D97-AF65-F5344CB8AC3E}">
        <p14:creationId xmlns:p14="http://schemas.microsoft.com/office/powerpoint/2010/main" val="3577005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Integrating infrastructures: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Much of the improvement in civil infrastructure needs networks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information networks complement other networks</a:t>
            </a:r>
            <a:endParaRPr lang="en-US" dirty="0"/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energy</a:t>
            </a:r>
          </a:p>
          <a:p>
            <a:r>
              <a:rPr lang="en-US" dirty="0"/>
              <a:t>Energy time management</a:t>
            </a:r>
          </a:p>
          <a:p>
            <a:pPr lvl="1"/>
            <a:r>
              <a:rPr lang="en-US" dirty="0"/>
              <a:t>Plug-in hybrid is notified when it should charge</a:t>
            </a:r>
          </a:p>
          <a:p>
            <a:pPr lvl="1"/>
            <a:r>
              <a:rPr lang="en-US" dirty="0"/>
              <a:t>Dishwasher, water heater run after midnight</a:t>
            </a:r>
          </a:p>
          <a:p>
            <a:pPr lvl="1"/>
            <a:r>
              <a:rPr lang="en-US" dirty="0"/>
              <a:t>“when can I get 100 kW?”</a:t>
            </a:r>
          </a:p>
          <a:p>
            <a:r>
              <a:rPr lang="en-US" dirty="0"/>
              <a:t>Utility requests load reduction</a:t>
            </a:r>
          </a:p>
          <a:p>
            <a:pPr lvl="1"/>
            <a:r>
              <a:rPr lang="en-US" dirty="0"/>
              <a:t>“please reduce load by 1 MW”</a:t>
            </a:r>
          </a:p>
          <a:p>
            <a:r>
              <a:rPr lang="en-US" dirty="0"/>
              <a:t>Energy management</a:t>
            </a:r>
          </a:p>
          <a:p>
            <a:pPr lvl="1"/>
            <a:r>
              <a:rPr lang="en-US" dirty="0"/>
              <a:t>“Dear fridge, how many kWh have you used?”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</a:t>
            </a:r>
            <a:r>
              <a:rPr lang="en-US" dirty="0" err="1"/>
              <a:t>SmartGrid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3962400"/>
          </a:xfrm>
        </p:spPr>
        <p:txBody>
          <a:bodyPr>
            <a:normAutofit/>
          </a:bodyPr>
          <a:lstStyle/>
          <a:p>
            <a:r>
              <a:rPr lang="en-US" dirty="0"/>
              <a:t>Discover controllers and elements</a:t>
            </a:r>
          </a:p>
          <a:p>
            <a:pPr lvl="1"/>
            <a:r>
              <a:rPr lang="en-US" dirty="0"/>
              <a:t>Utility (gas, electric)</a:t>
            </a:r>
          </a:p>
          <a:p>
            <a:pPr lvl="1"/>
            <a:r>
              <a:rPr lang="en-US" dirty="0"/>
              <a:t>Local controllers</a:t>
            </a:r>
          </a:p>
          <a:p>
            <a:r>
              <a:rPr lang="en-US" dirty="0"/>
              <a:t>Authenticate</a:t>
            </a:r>
          </a:p>
          <a:p>
            <a:pPr lvl="1"/>
            <a:r>
              <a:rPr lang="en-US" dirty="0"/>
              <a:t>Prices and actions may depend on customer contract</a:t>
            </a:r>
          </a:p>
          <a:p>
            <a:r>
              <a:rPr lang="en-US" dirty="0"/>
              <a:t>Control</a:t>
            </a:r>
          </a:p>
          <a:p>
            <a:r>
              <a:rPr lang="en-US" dirty="0"/>
              <a:t>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7638"/>
            <a:ext cx="1822450" cy="1818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10000"/>
            <a:ext cx="812800" cy="1100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5562601"/>
            <a:ext cx="1524000" cy="1143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021244" y="4873749"/>
            <a:ext cx="590651" cy="1269921"/>
          </a:xfrm>
          <a:custGeom>
            <a:avLst/>
            <a:gdLst>
              <a:gd name="connsiteX0" fmla="*/ 84379 w 590651"/>
              <a:gd name="connsiteY0" fmla="*/ 0 h 1269921"/>
              <a:gd name="connsiteX1" fmla="*/ 84379 w 590651"/>
              <a:gd name="connsiteY1" fmla="*/ 1038246 h 1269921"/>
              <a:gd name="connsiteX2" fmla="*/ 590651 w 590651"/>
              <a:gd name="connsiteY2" fmla="*/ 1269921 h 126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651" h="1269921">
                <a:moveTo>
                  <a:pt x="84379" y="0"/>
                </a:moveTo>
                <a:cubicBezTo>
                  <a:pt x="42189" y="413296"/>
                  <a:pt x="0" y="826593"/>
                  <a:pt x="84379" y="1038246"/>
                </a:cubicBezTo>
                <a:cubicBezTo>
                  <a:pt x="168758" y="1249899"/>
                  <a:pt x="590651" y="1269921"/>
                  <a:pt x="590651" y="1269921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409917" y="2321038"/>
            <a:ext cx="1215624" cy="1523046"/>
          </a:xfrm>
          <a:custGeom>
            <a:avLst/>
            <a:gdLst>
              <a:gd name="connsiteX0" fmla="*/ 0 w 1215624"/>
              <a:gd name="connsiteY0" fmla="*/ 55773 h 1751860"/>
              <a:gd name="connsiteX1" fmla="*/ 1055448 w 1215624"/>
              <a:gd name="connsiteY1" fmla="*/ 244545 h 1751860"/>
              <a:gd name="connsiteX2" fmla="*/ 961059 w 1215624"/>
              <a:gd name="connsiteY2" fmla="*/ 1523046 h 1751860"/>
              <a:gd name="connsiteX3" fmla="*/ 926735 w 1215624"/>
              <a:gd name="connsiteY3" fmla="*/ 1617432 h 1751860"/>
              <a:gd name="connsiteX0" fmla="*/ 0 w 1215624"/>
              <a:gd name="connsiteY0" fmla="*/ 55773 h 1523046"/>
              <a:gd name="connsiteX1" fmla="*/ 1055448 w 1215624"/>
              <a:gd name="connsiteY1" fmla="*/ 244545 h 1523046"/>
              <a:gd name="connsiteX2" fmla="*/ 961059 w 1215624"/>
              <a:gd name="connsiteY2" fmla="*/ 1523046 h 152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624" h="1523046">
                <a:moveTo>
                  <a:pt x="0" y="55773"/>
                </a:moveTo>
                <a:cubicBezTo>
                  <a:pt x="447636" y="27886"/>
                  <a:pt x="895272" y="0"/>
                  <a:pt x="1055448" y="244545"/>
                </a:cubicBezTo>
                <a:cubicBezTo>
                  <a:pt x="1215624" y="489090"/>
                  <a:pt x="982511" y="1294232"/>
                  <a:pt x="961059" y="1523046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702322" y="2840160"/>
            <a:ext cx="549176" cy="1063988"/>
          </a:xfrm>
          <a:custGeom>
            <a:avLst/>
            <a:gdLst>
              <a:gd name="connsiteX0" fmla="*/ 0 w 549176"/>
              <a:gd name="connsiteY0" fmla="*/ 0 h 1063988"/>
              <a:gd name="connsiteX1" fmla="*/ 214522 w 549176"/>
              <a:gd name="connsiteY1" fmla="*/ 626380 h 1063988"/>
              <a:gd name="connsiteX2" fmla="*/ 549176 w 549176"/>
              <a:gd name="connsiteY2" fmla="*/ 1063988 h 106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176" h="1063988">
                <a:moveTo>
                  <a:pt x="0" y="0"/>
                </a:moveTo>
                <a:cubicBezTo>
                  <a:pt x="61496" y="224524"/>
                  <a:pt x="122993" y="449049"/>
                  <a:pt x="214522" y="626380"/>
                </a:cubicBezTo>
                <a:cubicBezTo>
                  <a:pt x="306051" y="803711"/>
                  <a:pt x="427613" y="933849"/>
                  <a:pt x="549176" y="1063988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73459" y="1951706"/>
            <a:ext cx="187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BF"/>
                </a:solidFill>
              </a:rPr>
              <a:t>“charge at 2300”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1243" y="3242846"/>
            <a:ext cx="1541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BFBF"/>
                </a:solidFill>
              </a:rPr>
              <a:t>“wash at 1900”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7600" y="5562601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BFBFBF"/>
                </a:solidFill>
              </a:rPr>
              <a:t>“what’s the projected cost of a kWh at 1500?”</a:t>
            </a:r>
          </a:p>
        </p:txBody>
      </p:sp>
      <p:pic>
        <p:nvPicPr>
          <p:cNvPr id="17" name="Picture 16" descr="Chevrolet-Volt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459" y="3810000"/>
            <a:ext cx="1708150" cy="10320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has changed?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12055"/>
              </p:ext>
            </p:extLst>
          </p:nvPr>
        </p:nvGraphicFramePr>
        <p:xfrm>
          <a:off x="381944" y="1565154"/>
          <a:ext cx="8371696" cy="468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5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5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1980s/1990s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2000s+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Rapid</a:t>
                      </a:r>
                      <a:r>
                        <a:rPr lang="en-US" baseline="0" dirty="0"/>
                        <a:t> technology evolution in network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Relatively stable core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Internet </a:t>
                      </a:r>
                      <a:r>
                        <a:rPr lang="en-US" dirty="0" err="1"/>
                        <a:t>exceptionalism</a:t>
                      </a:r>
                      <a:r>
                        <a:rPr lang="en-US" dirty="0"/>
                        <a:t> (no distance! no borders!)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</a:t>
                      </a:r>
                      <a:r>
                        <a:rPr lang="en-US" baseline="0" dirty="0"/>
                        <a:t> laws &amp; customs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Internet</a:t>
                      </a:r>
                      <a:r>
                        <a:rPr lang="en-US" baseline="0" dirty="0"/>
                        <a:t> utopianism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“Big Switch”,</a:t>
                      </a:r>
                      <a:r>
                        <a:rPr lang="en-US" baseline="0" dirty="0"/>
                        <a:t> harms &amp; limitations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Performance</a:t>
                      </a:r>
                      <a:r>
                        <a:rPr lang="en-US" baseline="0" dirty="0"/>
                        <a:t>!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Reliability?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Cost-insensitive (and “free” phone access)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Deployment</a:t>
                      </a:r>
                      <a:r>
                        <a:rPr lang="en-US" baseline="0" dirty="0"/>
                        <a:t> cost barriers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Separated from commercial media (newspaper,</a:t>
                      </a:r>
                      <a:r>
                        <a:rPr lang="en-US" baseline="0" dirty="0"/>
                        <a:t> magazines, radio, TV)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Affects</a:t>
                      </a:r>
                      <a:r>
                        <a:rPr lang="en-US" baseline="0" dirty="0"/>
                        <a:t> all media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Self-revealed</a:t>
                      </a:r>
                      <a:r>
                        <a:rPr lang="en-US" baseline="0" dirty="0"/>
                        <a:t> data (email, BBS)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Intimate</a:t>
                      </a:r>
                      <a:r>
                        <a:rPr lang="en-US" baseline="0" dirty="0"/>
                        <a:t> data (information access, behavioral)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Little</a:t>
                      </a:r>
                      <a:r>
                        <a:rPr lang="en-US" baseline="0" dirty="0"/>
                        <a:t> economic impact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</a:t>
                      </a:r>
                      <a:r>
                        <a:rPr lang="en-US" baseline="0" dirty="0"/>
                        <a:t> of the largest US exports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7F13-9A2B-594B-94BF-4F546A9AC5E8}" type="datetime1">
              <a:rPr lang="en-US" smtClean="0"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7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23B1EE-3035-AA44-ACBD-2FAE24EDF4DC}" type="datetime1">
              <a:rPr lang="en-US" sz="1400">
                <a:latin typeface="Times New Roman" charset="0"/>
              </a:rPr>
              <a:pPr/>
              <a:t>9/7/18</a:t>
            </a:fld>
            <a:endParaRPr lang="en-US" sz="1400">
              <a:latin typeface="Times New Roman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ITEP 2015</a:t>
            </a: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23A265-8F95-8A4F-8E36-438345580323}" type="slidenum">
              <a:rPr lang="en-US" sz="1200">
                <a:latin typeface="Tahoma" charset="0"/>
              </a:rPr>
              <a:pPr/>
              <a:t>2</a:t>
            </a:fld>
            <a:endParaRPr lang="en-US" sz="1200">
              <a:latin typeface="Tahoma" charset="0"/>
            </a:endParaRPr>
          </a:p>
        </p:txBody>
      </p:sp>
      <p:pic>
        <p:nvPicPr>
          <p:cNvPr id="173060" name="Picture 4" descr="11917492_10105477172978260_338203214675447461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479425"/>
            <a:ext cx="5280026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633788"/>
            <a:ext cx="442118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805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Who runs communication systems and networks?</a:t>
            </a:r>
          </a:p>
        </p:txBody>
      </p:sp>
      <p:sp>
        <p:nvSpPr>
          <p:cNvPr id="176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9E6B96-9C8C-7343-A9D8-6C02EEC2907C}" type="datetime1">
              <a:rPr lang="en-US" sz="1400">
                <a:latin typeface="Times New Roman" charset="0"/>
              </a:rPr>
              <a:pPr/>
              <a:t>9/7/18</a:t>
            </a:fld>
            <a:endParaRPr lang="en-US" sz="1400">
              <a:latin typeface="Times New Roman" charset="0"/>
            </a:endParaRPr>
          </a:p>
        </p:txBody>
      </p:sp>
      <p:sp>
        <p:nvSpPr>
          <p:cNvPr id="176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97B2F5-771E-524E-832C-9C039B2DC676}" type="slidenum">
              <a:rPr lang="en-US" sz="1200">
                <a:latin typeface="Tahoma" charset="0"/>
              </a:rPr>
              <a:pPr/>
              <a:t>20</a:t>
            </a:fld>
            <a:endParaRPr lang="en-US" sz="1200">
              <a:latin typeface="Tahoma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5540375"/>
            <a:ext cx="1741488" cy="131762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radio &amp; TV stations</a:t>
            </a:r>
          </a:p>
          <a:p>
            <a:pPr algn="ctr">
              <a:defRPr/>
            </a:pPr>
            <a:r>
              <a:rPr lang="en-US" sz="1050" dirty="0"/>
              <a:t>(1,784 TV, 15,470 radio)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59313" y="1798638"/>
            <a:ext cx="1741487" cy="13176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cable companies</a:t>
            </a:r>
          </a:p>
          <a:p>
            <a:pPr algn="ctr">
              <a:defRPr/>
            </a:pPr>
            <a:r>
              <a:rPr lang="en-US" sz="1400" dirty="0"/>
              <a:t>(“</a:t>
            </a:r>
            <a:r>
              <a:rPr lang="en-US" sz="1200" dirty="0"/>
              <a:t>MVPD</a:t>
            </a:r>
            <a:r>
              <a:rPr lang="en-US" sz="1400" dirty="0"/>
              <a:t>”)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31050" y="5240338"/>
            <a:ext cx="1741488" cy="13176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communities (“muni networks”)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54825" y="1811338"/>
            <a:ext cx="1741488" cy="13160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cellular providers </a:t>
            </a:r>
            <a:r>
              <a:rPr lang="en-US" sz="1200" dirty="0">
                <a:solidFill>
                  <a:schemeClr val="accent2"/>
                </a:solidFill>
              </a:rPr>
              <a:t>(3-4)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73913" y="3586163"/>
            <a:ext cx="1741487" cy="13160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wholesaler providers</a:t>
            </a:r>
          </a:p>
          <a:p>
            <a:pPr algn="ctr">
              <a:defRPr/>
            </a:pPr>
            <a:r>
              <a:rPr lang="en-US" sz="1100" dirty="0"/>
              <a:t>(“carriers’ carrier”)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9875" y="1787525"/>
            <a:ext cx="1741488" cy="13160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incumbent local exchange carriers</a:t>
            </a:r>
          </a:p>
          <a:p>
            <a:pPr algn="ctr">
              <a:defRPr/>
            </a:pPr>
            <a:r>
              <a:rPr lang="en-US" sz="1200" dirty="0"/>
              <a:t>(“ILEC”)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18025" y="4667250"/>
            <a:ext cx="1743075" cy="13176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satellite providers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85988" y="5553075"/>
            <a:ext cx="1743075" cy="131603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private land mobile radio </a:t>
            </a:r>
            <a:r>
              <a:rPr lang="en-US" sz="1200" dirty="0"/>
              <a:t>(public safety, transit, taxis, …)</a:t>
            </a:r>
          </a:p>
        </p:txBody>
      </p:sp>
      <p:pic>
        <p:nvPicPr>
          <p:cNvPr id="17614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565400"/>
            <a:ext cx="4159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2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2670175"/>
            <a:ext cx="7223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3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203575"/>
            <a:ext cx="14970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389188" y="1787525"/>
            <a:ext cx="1743075" cy="13160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competitive local exchange carriers</a:t>
            </a:r>
          </a:p>
          <a:p>
            <a:pPr algn="ctr">
              <a:defRPr/>
            </a:pPr>
            <a:r>
              <a:rPr lang="en-US" sz="1050" dirty="0"/>
              <a:t>(“CLEC”)</a:t>
            </a:r>
          </a:p>
        </p:txBody>
      </p:sp>
      <p:pic>
        <p:nvPicPr>
          <p:cNvPr id="176145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825625"/>
            <a:ext cx="1843087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2389188" y="3538538"/>
            <a:ext cx="1743075" cy="13160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rural local exchange carriers</a:t>
            </a:r>
          </a:p>
          <a:p>
            <a:pPr algn="ctr">
              <a:defRPr/>
            </a:pPr>
            <a:r>
              <a:rPr lang="en-US" sz="1100" dirty="0"/>
              <a:t>(“RLEC”)</a:t>
            </a:r>
          </a:p>
        </p:txBody>
      </p:sp>
      <p:pic>
        <p:nvPicPr>
          <p:cNvPr id="176147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4627563"/>
            <a:ext cx="788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8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2811463"/>
            <a:ext cx="4159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9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2846388"/>
            <a:ext cx="72231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0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1482725"/>
            <a:ext cx="13636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1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1804988"/>
            <a:ext cx="8731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2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841625"/>
            <a:ext cx="8731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53" name="TextBox 26"/>
          <p:cNvSpPr txBox="1">
            <a:spLocks noChangeArrowheads="1"/>
          </p:cNvSpPr>
          <p:nvPr/>
        </p:nvSpPr>
        <p:spPr bwMode="auto">
          <a:xfrm>
            <a:off x="2622550" y="4889500"/>
            <a:ext cx="6191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~1,000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59313" y="6372225"/>
            <a:ext cx="1925637" cy="2778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# with ~90% </a:t>
            </a:r>
            <a:r>
              <a:rPr lang="en-US" sz="1200" dirty="0" err="1"/>
              <a:t>marketshare</a:t>
            </a:r>
            <a:endParaRPr lang="en-US" sz="1200" dirty="0"/>
          </a:p>
        </p:txBody>
      </p:sp>
      <p:sp>
        <p:nvSpPr>
          <p:cNvPr id="176155" name="TextBox 28"/>
          <p:cNvSpPr txBox="1">
            <a:spLocks noChangeArrowheads="1"/>
          </p:cNvSpPr>
          <p:nvPr/>
        </p:nvSpPr>
        <p:spPr bwMode="auto">
          <a:xfrm>
            <a:off x="4659313" y="2811463"/>
            <a:ext cx="446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AD8F67"/>
                </a:solidFill>
              </a:rPr>
              <a:t>~12</a:t>
            </a:r>
          </a:p>
        </p:txBody>
      </p:sp>
      <p:pic>
        <p:nvPicPr>
          <p:cNvPr id="176156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4743450"/>
            <a:ext cx="419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7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722813"/>
            <a:ext cx="5127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58" name="TextBox 31"/>
          <p:cNvSpPr txBox="1">
            <a:spLocks noChangeArrowheads="1"/>
          </p:cNvSpPr>
          <p:nvPr/>
        </p:nvSpPr>
        <p:spPr bwMode="auto">
          <a:xfrm>
            <a:off x="5621338" y="5707063"/>
            <a:ext cx="358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AD8F67"/>
                </a:solidFill>
              </a:rPr>
              <a:t>~2</a:t>
            </a:r>
          </a:p>
        </p:txBody>
      </p:sp>
      <p:pic>
        <p:nvPicPr>
          <p:cNvPr id="176159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586163"/>
            <a:ext cx="11652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60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4581525"/>
            <a:ext cx="9794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61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5695950"/>
            <a:ext cx="7191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902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Internet money routing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99" y="1524000"/>
            <a:ext cx="1450169" cy="1355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70" y="4091683"/>
            <a:ext cx="1468398" cy="48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81" y="5058781"/>
            <a:ext cx="1168357" cy="965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02" y="4709266"/>
            <a:ext cx="1210436" cy="497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324" y="1616175"/>
            <a:ext cx="1893029" cy="126300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56283" y="3345643"/>
            <a:ext cx="2141070" cy="12269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content &amp; service aggregators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284" y="4835345"/>
            <a:ext cx="1041743" cy="742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664" y="5670930"/>
            <a:ext cx="1425628" cy="1073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7353" y="5670930"/>
            <a:ext cx="1067902" cy="1067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4018" y="3174769"/>
            <a:ext cx="1392185" cy="122659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3" idx="3"/>
            <a:endCxn id="7" idx="1"/>
          </p:cNvCxnSpPr>
          <p:nvPr/>
        </p:nvCxnSpPr>
        <p:spPr>
          <a:xfrm>
            <a:off x="2184368" y="2201590"/>
            <a:ext cx="1319956" cy="46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2"/>
          </p:cNvCxnSpPr>
          <p:nvPr/>
        </p:nvCxnSpPr>
        <p:spPr>
          <a:xfrm>
            <a:off x="1459284" y="2879180"/>
            <a:ext cx="0" cy="10992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84368" y="2879180"/>
            <a:ext cx="1169135" cy="861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6"/>
          </p:cNvCxnSpPr>
          <p:nvPr/>
        </p:nvCxnSpPr>
        <p:spPr>
          <a:xfrm>
            <a:off x="5397353" y="3959113"/>
            <a:ext cx="1546665" cy="19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2313029" y="2464328"/>
            <a:ext cx="1191295" cy="3164849"/>
          </a:xfrm>
          <a:custGeom>
            <a:avLst/>
            <a:gdLst>
              <a:gd name="connsiteX0" fmla="*/ 1191295 w 1191295"/>
              <a:gd name="connsiteY0" fmla="*/ 0 h 3164849"/>
              <a:gd name="connsiteX1" fmla="*/ 702 w 1191295"/>
              <a:gd name="connsiteY1" fmla="*/ 1180618 h 3164849"/>
              <a:gd name="connsiteX2" fmla="*/ 1002785 w 1191295"/>
              <a:gd name="connsiteY2" fmla="*/ 3164849 h 316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295" h="3164849">
                <a:moveTo>
                  <a:pt x="1191295" y="0"/>
                </a:moveTo>
                <a:cubicBezTo>
                  <a:pt x="611707" y="326571"/>
                  <a:pt x="32120" y="653143"/>
                  <a:pt x="702" y="1180618"/>
                </a:cubicBezTo>
                <a:cubicBezTo>
                  <a:pt x="-30716" y="1708093"/>
                  <a:pt x="1002785" y="3164849"/>
                  <a:pt x="1002785" y="3164849"/>
                </a:cubicBezTo>
              </a:path>
            </a:pathLst>
          </a:custGeom>
          <a:ln w="38100" cmpd="sng"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278621" y="1467751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93027" y="2879180"/>
            <a:ext cx="1450991" cy="466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397353" y="3232444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OTT</a:t>
            </a:r>
          </a:p>
          <a:p>
            <a:r>
              <a:rPr lang="en-US" sz="1800" dirty="0"/>
              <a:t>(over-the-top)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2184368" y="4176807"/>
            <a:ext cx="1071915" cy="658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0830" y="2897770"/>
            <a:ext cx="1230279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consumer spending</a:t>
            </a:r>
          </a:p>
          <a:p>
            <a:r>
              <a:rPr lang="en-US" sz="1600" dirty="0"/>
              <a:t>($11.9T)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4375" y="1524000"/>
            <a:ext cx="928077" cy="556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32841" y="2165452"/>
            <a:ext cx="2222353" cy="474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6203" y="1707275"/>
            <a:ext cx="598924" cy="9163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2452" y="1524000"/>
            <a:ext cx="1508163" cy="5278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75006" y="1256612"/>
            <a:ext cx="55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ISP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7" y="4657764"/>
            <a:ext cx="2592503" cy="18562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02452" y="2646912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$285B </a:t>
            </a:r>
            <a:r>
              <a:rPr lang="en-US" sz="1100" dirty="0"/>
              <a:t>(NA, 2016)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3276" y="5852160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$191B </a:t>
            </a:r>
            <a:r>
              <a:rPr lang="en-US" baseline="30000" dirty="0"/>
              <a:t>(2016)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78513" y="1738279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$56B fixed</a:t>
            </a:r>
          </a:p>
          <a:p>
            <a:r>
              <a:rPr lang="en-US" sz="1400" dirty="0"/>
              <a:t>$141B mobile</a:t>
            </a:r>
          </a:p>
        </p:txBody>
      </p:sp>
    </p:spTree>
    <p:extLst>
      <p:ext uri="{BB962C8B-B14F-4D97-AF65-F5344CB8AC3E}">
        <p14:creationId xmlns:p14="http://schemas.microsoft.com/office/powerpoint/2010/main" val="854851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2151" y="2286000"/>
            <a:ext cx="8511989" cy="3983181"/>
          </a:xfrm>
        </p:spPr>
        <p:txBody>
          <a:bodyPr/>
          <a:lstStyle/>
          <a:p>
            <a:r>
              <a:rPr lang="en-US" sz="8800" dirty="0"/>
              <a:t>Internet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75388"/>
            <a:ext cx="609600" cy="365125"/>
          </a:xfrm>
        </p:spPr>
        <p:txBody>
          <a:bodyPr/>
          <a:lstStyle/>
          <a:p>
            <a:fld id="{8B920405-8F35-7F46-B4F8-B76408E353E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Converging communities</a:t>
            </a:r>
          </a:p>
        </p:txBody>
      </p:sp>
      <p:sp>
        <p:nvSpPr>
          <p:cNvPr id="5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1D19-9495-F843-8984-3E483C9596C8}" type="slidenum">
              <a:rPr lang="en-US"/>
              <a:pPr/>
              <a:t>23</a:t>
            </a:fld>
            <a:endParaRPr lang="en-US"/>
          </a:p>
        </p:txBody>
      </p:sp>
      <p:grpSp>
        <p:nvGrpSpPr>
          <p:cNvPr id="5133" name="Group 13"/>
          <p:cNvGrpSpPr>
            <a:grpSpLocks/>
          </p:cNvGrpSpPr>
          <p:nvPr/>
        </p:nvGrpSpPr>
        <p:grpSpPr bwMode="auto">
          <a:xfrm>
            <a:off x="762000" y="2940050"/>
            <a:ext cx="1522413" cy="1370013"/>
            <a:chOff x="0" y="0"/>
            <a:chExt cx="959" cy="863"/>
          </a:xfrm>
        </p:grpSpPr>
        <p:sp>
          <p:nvSpPr>
            <p:cNvPr id="5134" name="AutoShape 14"/>
            <p:cNvSpPr>
              <a:spLocks/>
            </p:cNvSpPr>
            <p:nvPr/>
          </p:nvSpPr>
          <p:spPr bwMode="auto">
            <a:xfrm>
              <a:off x="0" y="0"/>
              <a:ext cx="959" cy="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5" name="Rectangle 15"/>
            <p:cNvSpPr>
              <a:spLocks/>
            </p:cNvSpPr>
            <p:nvPr/>
          </p:nvSpPr>
          <p:spPr bwMode="auto">
            <a:xfrm>
              <a:off x="295" y="242"/>
              <a:ext cx="369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data</a:t>
              </a:r>
            </a:p>
          </p:txBody>
        </p:sp>
      </p:grp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6781800" y="2940050"/>
            <a:ext cx="1522413" cy="1370013"/>
            <a:chOff x="0" y="0"/>
            <a:chExt cx="959" cy="863"/>
          </a:xfrm>
        </p:grpSpPr>
        <p:sp>
          <p:nvSpPr>
            <p:cNvPr id="5137" name="AutoShape 17"/>
            <p:cNvSpPr>
              <a:spLocks/>
            </p:cNvSpPr>
            <p:nvPr/>
          </p:nvSpPr>
          <p:spPr bwMode="auto">
            <a:xfrm>
              <a:off x="0" y="0"/>
              <a:ext cx="959" cy="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rgbClr val="FFCC99">
                <a:alpha val="48627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8" name="Rectangle 18"/>
            <p:cNvSpPr>
              <a:spLocks/>
            </p:cNvSpPr>
            <p:nvPr/>
          </p:nvSpPr>
          <p:spPr bwMode="auto">
            <a:xfrm>
              <a:off x="70" y="158"/>
              <a:ext cx="819" cy="37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voice</a:t>
              </a:r>
            </a:p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(telephone)</a:t>
              </a:r>
            </a:p>
          </p:txBody>
        </p:sp>
      </p:grpSp>
      <p:grpSp>
        <p:nvGrpSpPr>
          <p:cNvPr id="5139" name="Group 19"/>
          <p:cNvGrpSpPr>
            <a:grpSpLocks/>
          </p:cNvGrpSpPr>
          <p:nvPr/>
        </p:nvGrpSpPr>
        <p:grpSpPr bwMode="auto">
          <a:xfrm>
            <a:off x="3810000" y="2940050"/>
            <a:ext cx="1522413" cy="1370013"/>
            <a:chOff x="0" y="0"/>
            <a:chExt cx="959" cy="863"/>
          </a:xfrm>
        </p:grpSpPr>
        <p:sp>
          <p:nvSpPr>
            <p:cNvPr id="5140" name="AutoShape 20"/>
            <p:cNvSpPr>
              <a:spLocks/>
            </p:cNvSpPr>
            <p:nvPr/>
          </p:nvSpPr>
          <p:spPr bwMode="auto">
            <a:xfrm>
              <a:off x="0" y="0"/>
              <a:ext cx="959" cy="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rgbClr val="00CCFF">
                <a:alpha val="57646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1" name="Rectangle 21"/>
            <p:cNvSpPr>
              <a:spLocks/>
            </p:cNvSpPr>
            <p:nvPr/>
          </p:nvSpPr>
          <p:spPr bwMode="auto">
            <a:xfrm>
              <a:off x="96" y="158"/>
              <a:ext cx="767" cy="37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broadcast</a:t>
              </a:r>
            </a:p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(radio, TV)</a:t>
              </a:r>
            </a:p>
          </p:txBody>
        </p:sp>
      </p:grpSp>
      <p:sp>
        <p:nvSpPr>
          <p:cNvPr id="5142" name="Rectangle 22"/>
          <p:cNvSpPr>
            <a:spLocks/>
          </p:cNvSpPr>
          <p:nvPr/>
        </p:nvSpPr>
        <p:spPr bwMode="auto">
          <a:xfrm>
            <a:off x="838200" y="4464050"/>
            <a:ext cx="1614488" cy="889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generality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data integrity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access control</a:t>
            </a:r>
          </a:p>
        </p:txBody>
      </p:sp>
      <p:grpSp>
        <p:nvGrpSpPr>
          <p:cNvPr id="5143" name="Group 23"/>
          <p:cNvGrpSpPr>
            <a:grpSpLocks/>
          </p:cNvGrpSpPr>
          <p:nvPr/>
        </p:nvGrpSpPr>
        <p:grpSpPr bwMode="auto">
          <a:xfrm>
            <a:off x="1446213" y="2208213"/>
            <a:ext cx="1373187" cy="738187"/>
            <a:chOff x="0" y="0"/>
            <a:chExt cx="864" cy="465"/>
          </a:xfrm>
        </p:grpSpPr>
        <p:sp>
          <p:nvSpPr>
            <p:cNvPr id="5144" name="AutoShape 24"/>
            <p:cNvSpPr>
              <a:spLocks/>
            </p:cNvSpPr>
            <p:nvPr/>
          </p:nvSpPr>
          <p:spPr bwMode="auto">
            <a:xfrm>
              <a:off x="0" y="0"/>
              <a:ext cx="864" cy="465"/>
            </a:xfrm>
            <a:custGeom>
              <a:avLst/>
              <a:gdLst/>
              <a:ahLst/>
              <a:cxnLst/>
              <a:rect l="0" t="0" r="r" b="b"/>
              <a:pathLst>
                <a:path w="19320" h="20596">
                  <a:moveTo>
                    <a:pt x="6815" y="16632"/>
                  </a:moveTo>
                  <a:cubicBezTo>
                    <a:pt x="1718" y="15248"/>
                    <a:pt x="-1140" y="10489"/>
                    <a:pt x="431" y="6001"/>
                  </a:cubicBezTo>
                  <a:cubicBezTo>
                    <a:pt x="2002" y="1513"/>
                    <a:pt x="7408" y="-1004"/>
                    <a:pt x="12505" y="379"/>
                  </a:cubicBezTo>
                  <a:cubicBezTo>
                    <a:pt x="17602" y="1763"/>
                    <a:pt x="20460" y="6522"/>
                    <a:pt x="18889" y="11010"/>
                  </a:cubicBezTo>
                  <a:cubicBezTo>
                    <a:pt x="17729" y="14323"/>
                    <a:pt x="14402" y="16684"/>
                    <a:pt x="10479" y="16978"/>
                  </a:cubicBezTo>
                  <a:lnTo>
                    <a:pt x="8185" y="20596"/>
                  </a:lnTo>
                  <a:close/>
                  <a:moveTo>
                    <a:pt x="6815" y="16632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5" name="Rectangle 25"/>
            <p:cNvSpPr>
              <a:spLocks/>
            </p:cNvSpPr>
            <p:nvPr/>
          </p:nvSpPr>
          <p:spPr bwMode="auto">
            <a:xfrm>
              <a:off x="128" y="56"/>
              <a:ext cx="608" cy="28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>
              <a:prstTxWarp prst="textNoShape">
                <a:avLst/>
              </a:prstTxWarp>
            </a:bodyPr>
            <a:lstStyle/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machine </a:t>
              </a:r>
              <a:r>
                <a:rPr lang="en-US" sz="1200">
                  <a:solidFill>
                    <a:schemeClr val="tx1"/>
                  </a:solidFill>
                  <a:latin typeface="Wingdings" pitchFamily="-107" charset="2"/>
                  <a:ea typeface="Wingdings" pitchFamily="-107" charset="2"/>
                  <a:cs typeface="Wingdings" pitchFamily="-107" charset="2"/>
                  <a:sym typeface="Wingdings" pitchFamily="-107" charset="2"/>
                </a:rPr>
                <a:t></a:t>
              </a:r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 machine</a:t>
              </a:r>
            </a:p>
          </p:txBody>
        </p:sp>
      </p:grpSp>
      <p:grpSp>
        <p:nvGrpSpPr>
          <p:cNvPr id="5146" name="Group 26"/>
          <p:cNvGrpSpPr>
            <a:grpSpLocks/>
          </p:cNvGrpSpPr>
          <p:nvPr/>
        </p:nvGrpSpPr>
        <p:grpSpPr bwMode="auto">
          <a:xfrm>
            <a:off x="4695825" y="2284413"/>
            <a:ext cx="1400175" cy="692150"/>
            <a:chOff x="0" y="0"/>
            <a:chExt cx="882" cy="435"/>
          </a:xfrm>
        </p:grpSpPr>
        <p:sp>
          <p:nvSpPr>
            <p:cNvPr id="5147" name="AutoShape 27"/>
            <p:cNvSpPr>
              <a:spLocks/>
            </p:cNvSpPr>
            <p:nvPr/>
          </p:nvSpPr>
          <p:spPr bwMode="auto">
            <a:xfrm>
              <a:off x="0" y="0"/>
              <a:ext cx="882" cy="435"/>
            </a:xfrm>
            <a:custGeom>
              <a:avLst/>
              <a:gdLst/>
              <a:ahLst/>
              <a:cxnLst/>
              <a:rect l="0" t="0" r="r" b="b"/>
              <a:pathLst>
                <a:path w="20368" h="20352">
                  <a:moveTo>
                    <a:pt x="4088" y="13915"/>
                  </a:moveTo>
                  <a:cubicBezTo>
                    <a:pt x="1400" y="9769"/>
                    <a:pt x="2538" y="4199"/>
                    <a:pt x="6631" y="1476"/>
                  </a:cubicBezTo>
                  <a:cubicBezTo>
                    <a:pt x="10725" y="-1248"/>
                    <a:pt x="16222" y="-95"/>
                    <a:pt x="18911" y="4052"/>
                  </a:cubicBezTo>
                  <a:cubicBezTo>
                    <a:pt x="21600" y="8198"/>
                    <a:pt x="20461" y="13767"/>
                    <a:pt x="16368" y="16491"/>
                  </a:cubicBezTo>
                  <a:cubicBezTo>
                    <a:pt x="13347" y="18501"/>
                    <a:pt x="9424" y="18453"/>
                    <a:pt x="6452" y="16369"/>
                  </a:cubicBezTo>
                  <a:lnTo>
                    <a:pt x="0" y="20352"/>
                  </a:lnTo>
                  <a:close/>
                  <a:moveTo>
                    <a:pt x="4088" y="13915"/>
                  </a:moveTo>
                </a:path>
              </a:pathLst>
            </a:custGeom>
            <a:solidFill>
              <a:srgbClr val="00CCFF">
                <a:alpha val="57646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8" name="Rectangle 28"/>
            <p:cNvSpPr>
              <a:spLocks/>
            </p:cNvSpPr>
            <p:nvPr/>
          </p:nvSpPr>
          <p:spPr bwMode="auto">
            <a:xfrm>
              <a:off x="225" y="56"/>
              <a:ext cx="544" cy="28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>
              <a:prstTxWarp prst="textNoShape">
                <a:avLst/>
              </a:prstTxWarp>
            </a:bodyPr>
            <a:lstStyle/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machine </a:t>
              </a:r>
              <a:r>
                <a:rPr lang="en-US" sz="1200">
                  <a:solidFill>
                    <a:schemeClr val="tx1"/>
                  </a:solidFill>
                  <a:latin typeface="Wingdings" pitchFamily="-107" charset="2"/>
                  <a:ea typeface="Wingdings" pitchFamily="-107" charset="2"/>
                  <a:cs typeface="Wingdings" pitchFamily="-107" charset="2"/>
                  <a:sym typeface="Wingdings" pitchFamily="-107" charset="2"/>
                </a:rPr>
                <a:t></a:t>
              </a:r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 human</a:t>
              </a:r>
            </a:p>
          </p:txBody>
        </p:sp>
      </p:grpSp>
      <p:grpSp>
        <p:nvGrpSpPr>
          <p:cNvPr id="5149" name="Group 29"/>
          <p:cNvGrpSpPr>
            <a:grpSpLocks/>
          </p:cNvGrpSpPr>
          <p:nvPr/>
        </p:nvGrpSpPr>
        <p:grpSpPr bwMode="auto">
          <a:xfrm>
            <a:off x="6932613" y="2208213"/>
            <a:ext cx="1220787" cy="719137"/>
            <a:chOff x="0" y="0"/>
            <a:chExt cx="768" cy="453"/>
          </a:xfrm>
        </p:grpSpPr>
        <p:sp>
          <p:nvSpPr>
            <p:cNvPr id="5150" name="AutoShape 30"/>
            <p:cNvSpPr>
              <a:spLocks/>
            </p:cNvSpPr>
            <p:nvPr/>
          </p:nvSpPr>
          <p:spPr bwMode="auto">
            <a:xfrm>
              <a:off x="0" y="0"/>
              <a:ext cx="768" cy="453"/>
            </a:xfrm>
            <a:custGeom>
              <a:avLst/>
              <a:gdLst/>
              <a:ahLst/>
              <a:cxnLst/>
              <a:rect l="0" t="0" r="r" b="b"/>
              <a:pathLst>
                <a:path w="18984" h="20408">
                  <a:moveTo>
                    <a:pt x="5641" y="16556"/>
                  </a:moveTo>
                  <a:cubicBezTo>
                    <a:pt x="851" y="14617"/>
                    <a:pt x="-1308" y="9507"/>
                    <a:pt x="819" y="5141"/>
                  </a:cubicBezTo>
                  <a:cubicBezTo>
                    <a:pt x="2946" y="775"/>
                    <a:pt x="8553" y="-1192"/>
                    <a:pt x="13343" y="747"/>
                  </a:cubicBezTo>
                  <a:cubicBezTo>
                    <a:pt x="18133" y="2685"/>
                    <a:pt x="20292" y="7796"/>
                    <a:pt x="18165" y="12161"/>
                  </a:cubicBezTo>
                  <a:cubicBezTo>
                    <a:pt x="16595" y="15383"/>
                    <a:pt x="13036" y="17415"/>
                    <a:pt x="9170" y="17295"/>
                  </a:cubicBezTo>
                  <a:lnTo>
                    <a:pt x="6526" y="20408"/>
                  </a:lnTo>
                  <a:close/>
                  <a:moveTo>
                    <a:pt x="5641" y="16556"/>
                  </a:moveTo>
                </a:path>
              </a:pathLst>
            </a:custGeom>
            <a:solidFill>
              <a:srgbClr val="FFCC99">
                <a:alpha val="48627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1" name="Rectangle 31"/>
            <p:cNvSpPr>
              <a:spLocks/>
            </p:cNvSpPr>
            <p:nvPr/>
          </p:nvSpPr>
          <p:spPr bwMode="auto">
            <a:xfrm>
              <a:off x="112" y="56"/>
              <a:ext cx="544" cy="28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>
              <a:prstTxWarp prst="textNoShape">
                <a:avLst/>
              </a:prstTxWarp>
            </a:bodyPr>
            <a:lstStyle/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human </a:t>
              </a:r>
              <a:r>
                <a:rPr lang="en-US" sz="1200">
                  <a:solidFill>
                    <a:schemeClr val="tx1"/>
                  </a:solidFill>
                  <a:latin typeface="Wingdings" pitchFamily="-107" charset="2"/>
                  <a:ea typeface="Wingdings" pitchFamily="-107" charset="2"/>
                  <a:cs typeface="Wingdings" pitchFamily="-107" charset="2"/>
                  <a:sym typeface="Wingdings" pitchFamily="-107" charset="2"/>
                </a:rPr>
                <a:t></a:t>
              </a:r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 human</a:t>
              </a:r>
            </a:p>
          </p:txBody>
        </p:sp>
      </p:grpSp>
      <p:sp>
        <p:nvSpPr>
          <p:cNvPr id="5152" name="Rectangle 32"/>
          <p:cNvSpPr>
            <a:spLocks/>
          </p:cNvSpPr>
          <p:nvPr/>
        </p:nvSpPr>
        <p:spPr bwMode="auto">
          <a:xfrm>
            <a:off x="4191000" y="4343400"/>
            <a:ext cx="2338388" cy="889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low cost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scalability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copyright prot. (DRM)</a:t>
            </a:r>
          </a:p>
        </p:txBody>
      </p:sp>
      <p:sp>
        <p:nvSpPr>
          <p:cNvPr id="5153" name="Rectangle 33"/>
          <p:cNvSpPr>
            <a:spLocks/>
          </p:cNvSpPr>
          <p:nvPr/>
        </p:nvSpPr>
        <p:spPr bwMode="auto">
          <a:xfrm>
            <a:off x="6781800" y="4572000"/>
            <a:ext cx="1336675" cy="1155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ease of use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universality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reliability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privacy</a:t>
            </a:r>
          </a:p>
        </p:txBody>
      </p:sp>
      <p:sp>
        <p:nvSpPr>
          <p:cNvPr id="5154" name="Rectangle 34"/>
          <p:cNvSpPr>
            <a:spLocks/>
          </p:cNvSpPr>
          <p:nvPr/>
        </p:nvSpPr>
        <p:spPr bwMode="auto">
          <a:xfrm>
            <a:off x="2209800" y="1371600"/>
            <a:ext cx="5783263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i="1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since 1900: separate networks, companies, professions</a:t>
            </a:r>
          </a:p>
        </p:txBody>
      </p:sp>
      <p:pic>
        <p:nvPicPr>
          <p:cNvPr id="5155" name="Picture 3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5410200"/>
            <a:ext cx="1968500" cy="1325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56" name="Rectangle 36"/>
          <p:cNvSpPr>
            <a:spLocks/>
          </p:cNvSpPr>
          <p:nvPr/>
        </p:nvSpPr>
        <p:spPr bwMode="auto">
          <a:xfrm>
            <a:off x="3962400" y="5791200"/>
            <a:ext cx="823815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Internet</a:t>
            </a:r>
          </a:p>
        </p:txBody>
      </p:sp>
      <p:sp>
        <p:nvSpPr>
          <p:cNvPr id="5157" name="AutoShape 37"/>
          <p:cNvSpPr>
            <a:spLocks/>
          </p:cNvSpPr>
          <p:nvPr/>
        </p:nvSpPr>
        <p:spPr bwMode="auto">
          <a:xfrm rot="16200000" flipH="1">
            <a:off x="2234407" y="4802981"/>
            <a:ext cx="693738" cy="184467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8" name="AutoShape 38"/>
          <p:cNvSpPr>
            <a:spLocks/>
          </p:cNvSpPr>
          <p:nvPr/>
        </p:nvSpPr>
        <p:spPr bwMode="auto">
          <a:xfrm rot="5400000">
            <a:off x="6313488" y="4922837"/>
            <a:ext cx="311150" cy="19907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9" name="AutoShape 39"/>
          <p:cNvSpPr>
            <a:spLocks/>
          </p:cNvSpPr>
          <p:nvPr/>
        </p:nvSpPr>
        <p:spPr bwMode="auto">
          <a:xfrm rot="16200000" flipH="1">
            <a:off x="3997325" y="4918075"/>
            <a:ext cx="609600" cy="3746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7762" y="0"/>
                  <a:pt x="15525" y="5400"/>
                  <a:pt x="15525" y="10800"/>
                </a:cubicBezTo>
                <a:cubicBezTo>
                  <a:pt x="15525" y="16200"/>
                  <a:pt x="18562" y="216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160" name="Group 40"/>
          <p:cNvGrpSpPr>
            <a:grpSpLocks/>
          </p:cNvGrpSpPr>
          <p:nvPr/>
        </p:nvGrpSpPr>
        <p:grpSpPr bwMode="auto">
          <a:xfrm>
            <a:off x="304800" y="2514600"/>
            <a:ext cx="609600" cy="381000"/>
            <a:chOff x="0" y="0"/>
            <a:chExt cx="384" cy="240"/>
          </a:xfrm>
        </p:grpSpPr>
        <p:sp>
          <p:nvSpPr>
            <p:cNvPr id="5161" name="AutoShape 41"/>
            <p:cNvSpPr>
              <a:spLocks/>
            </p:cNvSpPr>
            <p:nvPr/>
          </p:nvSpPr>
          <p:spPr bwMode="auto">
            <a:xfrm>
              <a:off x="0" y="0"/>
              <a:ext cx="384" cy="24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2" name="AutoShape 42"/>
            <p:cNvSpPr>
              <a:spLocks/>
            </p:cNvSpPr>
            <p:nvPr/>
          </p:nvSpPr>
          <p:spPr bwMode="auto">
            <a:xfrm>
              <a:off x="336" y="210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7AA3A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3" name="AutoShape 43"/>
            <p:cNvSpPr>
              <a:spLocks/>
            </p:cNvSpPr>
            <p:nvPr/>
          </p:nvSpPr>
          <p:spPr bwMode="auto">
            <a:xfrm>
              <a:off x="336" y="210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4" name="Rectangle 44"/>
            <p:cNvSpPr>
              <a:spLocks/>
            </p:cNvSpPr>
            <p:nvPr/>
          </p:nvSpPr>
          <p:spPr bwMode="auto">
            <a:xfrm>
              <a:off x="38" y="39"/>
              <a:ext cx="307" cy="13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1960s</a:t>
              </a:r>
            </a:p>
          </p:txBody>
        </p:sp>
      </p:grpSp>
      <p:grpSp>
        <p:nvGrpSpPr>
          <p:cNvPr id="5165" name="Group 45"/>
          <p:cNvGrpSpPr>
            <a:grpSpLocks/>
          </p:cNvGrpSpPr>
          <p:nvPr/>
        </p:nvGrpSpPr>
        <p:grpSpPr bwMode="auto">
          <a:xfrm>
            <a:off x="3352800" y="2506663"/>
            <a:ext cx="609600" cy="387350"/>
            <a:chOff x="0" y="0"/>
            <a:chExt cx="384" cy="244"/>
          </a:xfrm>
        </p:grpSpPr>
        <p:sp>
          <p:nvSpPr>
            <p:cNvPr id="5166" name="AutoShape 46"/>
            <p:cNvSpPr>
              <a:spLocks/>
            </p:cNvSpPr>
            <p:nvPr/>
          </p:nvSpPr>
          <p:spPr bwMode="auto">
            <a:xfrm>
              <a:off x="0" y="4"/>
              <a:ext cx="384" cy="24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7" name="AutoShape 47"/>
            <p:cNvSpPr>
              <a:spLocks/>
            </p:cNvSpPr>
            <p:nvPr/>
          </p:nvSpPr>
          <p:spPr bwMode="auto">
            <a:xfrm>
              <a:off x="336" y="214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A3CC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8" name="AutoShape 48"/>
            <p:cNvSpPr>
              <a:spLocks/>
            </p:cNvSpPr>
            <p:nvPr/>
          </p:nvSpPr>
          <p:spPr bwMode="auto">
            <a:xfrm>
              <a:off x="336" y="214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9" name="Rectangle 49"/>
            <p:cNvSpPr>
              <a:spLocks/>
            </p:cNvSpPr>
            <p:nvPr/>
          </p:nvSpPr>
          <p:spPr bwMode="auto">
            <a:xfrm>
              <a:off x="58" y="0"/>
              <a:ext cx="267" cy="22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1896</a:t>
              </a:r>
            </a:p>
            <a:p>
              <a:pPr marL="142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1915</a:t>
              </a:r>
            </a:p>
          </p:txBody>
        </p:sp>
      </p:grp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6248400" y="2514600"/>
            <a:ext cx="609600" cy="381000"/>
            <a:chOff x="0" y="0"/>
            <a:chExt cx="384" cy="240"/>
          </a:xfrm>
        </p:grpSpPr>
        <p:sp>
          <p:nvSpPr>
            <p:cNvPr id="5171" name="AutoShape 51"/>
            <p:cNvSpPr>
              <a:spLocks/>
            </p:cNvSpPr>
            <p:nvPr/>
          </p:nvSpPr>
          <p:spPr bwMode="auto">
            <a:xfrm>
              <a:off x="0" y="0"/>
              <a:ext cx="384" cy="24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CB63">
                <a:alpha val="46666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2" name="AutoShape 52"/>
            <p:cNvSpPr>
              <a:spLocks/>
            </p:cNvSpPr>
            <p:nvPr/>
          </p:nvSpPr>
          <p:spPr bwMode="auto">
            <a:xfrm>
              <a:off x="336" y="210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CCA24F">
                <a:alpha val="46666"/>
              </a:srgbClr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3" name="AutoShape 53"/>
            <p:cNvSpPr>
              <a:spLocks/>
            </p:cNvSpPr>
            <p:nvPr/>
          </p:nvSpPr>
          <p:spPr bwMode="auto">
            <a:xfrm>
              <a:off x="336" y="210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4" name="Rectangle 54"/>
            <p:cNvSpPr>
              <a:spLocks/>
            </p:cNvSpPr>
            <p:nvPr/>
          </p:nvSpPr>
          <p:spPr bwMode="auto">
            <a:xfrm>
              <a:off x="58" y="39"/>
              <a:ext cx="267" cy="13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1876</a:t>
              </a:r>
            </a:p>
          </p:txBody>
        </p:sp>
      </p:grpSp>
      <p:grpSp>
        <p:nvGrpSpPr>
          <p:cNvPr id="5175" name="Group 55"/>
          <p:cNvGrpSpPr>
            <a:grpSpLocks/>
          </p:cNvGrpSpPr>
          <p:nvPr/>
        </p:nvGrpSpPr>
        <p:grpSpPr bwMode="auto">
          <a:xfrm>
            <a:off x="6019800" y="3429000"/>
            <a:ext cx="684213" cy="608013"/>
            <a:chOff x="0" y="0"/>
            <a:chExt cx="431" cy="383"/>
          </a:xfrm>
        </p:grpSpPr>
        <p:sp>
          <p:nvSpPr>
            <p:cNvPr id="5176" name="AutoShape 56"/>
            <p:cNvSpPr>
              <a:spLocks/>
            </p:cNvSpPr>
            <p:nvPr/>
          </p:nvSpPr>
          <p:spPr bwMode="auto">
            <a:xfrm>
              <a:off x="0" y="0"/>
              <a:ext cx="431" cy="38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rgbClr val="FFCB63">
                <a:alpha val="47842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7" name="Rectangle 57"/>
            <p:cNvSpPr>
              <a:spLocks/>
            </p:cNvSpPr>
            <p:nvPr/>
          </p:nvSpPr>
          <p:spPr bwMode="auto">
            <a:xfrm>
              <a:off x="91" y="49"/>
              <a:ext cx="249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IM</a:t>
              </a:r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Internet applications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1676400"/>
            <a:ext cx="7167284" cy="4449763"/>
          </a:xfrm>
          <a:ln/>
        </p:spPr>
        <p:txBody>
          <a:bodyPr rIns="132080">
            <a:normAutofit fontScale="925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Variations on three themes: messaging, retrieval, continuous media 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distinguish protocol vs. application behavior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Messaging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datagram model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no direct confirmation of final receipt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e.g., email (optional confirmation now) and IM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emphasis on interoperation (SMS, pagers, …)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delays measured in </a:t>
            </a:r>
            <a:r>
              <a:rPr lang="en-US" sz="1800" i="1" dirty="0"/>
              <a:t>minutes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Retrieval &amp; query (request/response)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“client-server”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e.g., ftp, HTTP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RPC (Sun RPC, DCE, DCOM, </a:t>
            </a:r>
            <a:r>
              <a:rPr lang="en-US" sz="1800" dirty="0" err="1"/>
              <a:t>Corba</a:t>
            </a:r>
            <a:r>
              <a:rPr lang="en-US" sz="1800" dirty="0"/>
              <a:t>, XML-RPC, SOAP)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emphasis on fast &amp; reliable transmission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delays measured in </a:t>
            </a:r>
            <a:r>
              <a:rPr lang="en-US" sz="1800" i="1" dirty="0"/>
              <a:t>seconds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AD3F-A92C-A348-B2B8-F0F6968807D0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Internet applications, cont’d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 sz="2100" dirty="0"/>
              <a:t>Continuous media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/>
              <a:t>generation rate ~ delivery rate ~ rendering rate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/>
              <a:t>audio, video, measurements, control</a:t>
            </a:r>
          </a:p>
          <a:p>
            <a:pPr marL="1182688" lvl="2">
              <a:lnSpc>
                <a:spcPct val="90000"/>
              </a:lnSpc>
            </a:pPr>
            <a:r>
              <a:rPr lang="en-US" sz="1800" dirty="0">
                <a:solidFill>
                  <a:srgbClr val="FF3300"/>
                </a:solidFill>
              </a:rPr>
              <a:t>Internet telephony</a:t>
            </a:r>
          </a:p>
          <a:p>
            <a:pPr marL="1182688" lvl="2">
              <a:lnSpc>
                <a:spcPct val="90000"/>
              </a:lnSpc>
            </a:pPr>
            <a:r>
              <a:rPr lang="en-US" sz="1800" dirty="0">
                <a:solidFill>
                  <a:srgbClr val="FF3300"/>
                </a:solidFill>
              </a:rPr>
              <a:t>Multimedia conferencing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/>
              <a:t>related: streaming media </a:t>
            </a:r>
            <a:r>
              <a:rPr lang="en-US" sz="20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000" dirty="0"/>
              <a:t>slightly longer timescales for rate matching</a:t>
            </a:r>
          </a:p>
          <a:p>
            <a:pPr marL="1182688" lvl="2">
              <a:lnSpc>
                <a:spcPct val="90000"/>
              </a:lnSpc>
            </a:pPr>
            <a:r>
              <a:rPr lang="en-US" sz="1800" dirty="0">
                <a:solidFill>
                  <a:srgbClr val="FF3300"/>
                </a:solidFill>
              </a:rPr>
              <a:t>video-on-demand 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/>
              <a:t>emphasis is on </a:t>
            </a:r>
            <a:r>
              <a:rPr lang="en-US" sz="2000" i="1" dirty="0"/>
              <a:t>timely</a:t>
            </a:r>
            <a:r>
              <a:rPr lang="en-US" sz="2000" dirty="0"/>
              <a:t> and low-loss delivery </a:t>
            </a:r>
            <a:r>
              <a:rPr lang="en-US" sz="20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000" dirty="0"/>
              <a:t> </a:t>
            </a:r>
            <a:r>
              <a:rPr lang="en-US" sz="2000" i="1" dirty="0"/>
              <a:t>real-time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/>
              <a:t>delays measured in milliseconds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5D36-6C64-5E49-B5CB-B9ADE6D5818C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Network architecture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75388"/>
            <a:ext cx="609600" cy="365125"/>
          </a:xfrm>
        </p:spPr>
        <p:txBody>
          <a:bodyPr/>
          <a:lstStyle/>
          <a:p>
            <a:fld id="{DC5D6F0B-0041-EF42-9DC3-A211E8E5ED3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5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4" name="AutoShape 1058"/>
          <p:cNvSpPr>
            <a:spLocks noChangeArrowheads="1"/>
          </p:cNvSpPr>
          <p:nvPr/>
        </p:nvSpPr>
        <p:spPr bwMode="auto">
          <a:xfrm>
            <a:off x="3429000" y="5257800"/>
            <a:ext cx="1169987" cy="609600"/>
          </a:xfrm>
          <a:prstGeom prst="wedgeRoundRectCallout">
            <a:avLst>
              <a:gd name="adj1" fmla="val -89213"/>
              <a:gd name="adj2" fmla="val 28384"/>
              <a:gd name="adj3" fmla="val 16667"/>
            </a:avLst>
          </a:prstGeom>
          <a:solidFill>
            <a:schemeClr val="tx1">
              <a:lumMod val="8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chemeClr val="bg2"/>
                </a:solidFill>
              </a:rPr>
              <a:t>Packet filters</a:t>
            </a:r>
          </a:p>
        </p:txBody>
      </p:sp>
      <p:sp>
        <p:nvSpPr>
          <p:cNvPr id="1024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Inside a Single Network</a:t>
            </a:r>
          </a:p>
        </p:txBody>
      </p:sp>
      <p:sp>
        <p:nvSpPr>
          <p:cNvPr id="102403" name="Rectangle 1027"/>
          <p:cNvSpPr>
            <a:spLocks noGrp="1" noChangeArrowheads="1"/>
          </p:cNvSpPr>
          <p:nvPr>
            <p:ph idx="1"/>
          </p:nvPr>
        </p:nvSpPr>
        <p:spPr>
          <a:xfrm>
            <a:off x="4495800" y="4953000"/>
            <a:ext cx="4343400" cy="1676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00FF"/>
                </a:solidFill>
              </a:rPr>
              <a:t>Data Plane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Distributed routers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Forwarding, filtering, queuing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Based on FIB or labels</a:t>
            </a:r>
          </a:p>
        </p:txBody>
      </p:sp>
      <p:sp>
        <p:nvSpPr>
          <p:cNvPr id="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66C2-1AFE-EB49-BB48-8DA80CC7EEF1}" type="slidenum">
              <a:rPr lang="en-US"/>
              <a:pPr/>
              <a:t>27</a:t>
            </a:fld>
            <a:endParaRPr lang="en-US"/>
          </a:p>
        </p:txBody>
      </p:sp>
      <p:grpSp>
        <p:nvGrpSpPr>
          <p:cNvPr id="102404" name="Group 1028"/>
          <p:cNvGrpSpPr>
            <a:grpSpLocks/>
          </p:cNvGrpSpPr>
          <p:nvPr/>
        </p:nvGrpSpPr>
        <p:grpSpPr bwMode="auto">
          <a:xfrm>
            <a:off x="769938" y="5199063"/>
            <a:ext cx="2659062" cy="1354137"/>
            <a:chOff x="485" y="3275"/>
            <a:chExt cx="1675" cy="853"/>
          </a:xfrm>
        </p:grpSpPr>
        <p:sp>
          <p:nvSpPr>
            <p:cNvPr id="102405" name="Line 1029"/>
            <p:cNvSpPr>
              <a:spLocks noChangeShapeType="1"/>
            </p:cNvSpPr>
            <p:nvPr/>
          </p:nvSpPr>
          <p:spPr bwMode="auto">
            <a:xfrm flipV="1">
              <a:off x="773" y="3408"/>
              <a:ext cx="475" cy="5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06" name="Line 1030"/>
            <p:cNvSpPr>
              <a:spLocks noChangeShapeType="1"/>
            </p:cNvSpPr>
            <p:nvPr/>
          </p:nvSpPr>
          <p:spPr bwMode="auto">
            <a:xfrm>
              <a:off x="869" y="3984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07" name="Line 1031"/>
            <p:cNvSpPr>
              <a:spLocks noChangeShapeType="1"/>
            </p:cNvSpPr>
            <p:nvPr/>
          </p:nvSpPr>
          <p:spPr bwMode="auto">
            <a:xfrm>
              <a:off x="1493" y="3456"/>
              <a:ext cx="432" cy="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2408" name="Picture 103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3888"/>
              <a:ext cx="379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2409" name="Picture 103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" y="3888"/>
              <a:ext cx="379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2410" name="Picture 103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3275"/>
              <a:ext cx="366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02462" name="Group 1086"/>
          <p:cNvGrpSpPr>
            <a:grpSpLocks/>
          </p:cNvGrpSpPr>
          <p:nvPr/>
        </p:nvGrpSpPr>
        <p:grpSpPr bwMode="auto">
          <a:xfrm>
            <a:off x="0" y="609600"/>
            <a:ext cx="8915400" cy="2057400"/>
            <a:chOff x="0" y="384"/>
            <a:chExt cx="5616" cy="1296"/>
          </a:xfrm>
        </p:grpSpPr>
        <p:sp>
          <p:nvSpPr>
            <p:cNvPr id="102447" name="Rectangle 1071"/>
            <p:cNvSpPr>
              <a:spLocks noChangeArrowheads="1"/>
            </p:cNvSpPr>
            <p:nvPr/>
          </p:nvSpPr>
          <p:spPr bwMode="auto">
            <a:xfrm>
              <a:off x="2832" y="384"/>
              <a:ext cx="2784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Management Plane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Figure out what is happening in network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Decide how to change it</a:t>
              </a:r>
            </a:p>
          </p:txBody>
        </p:sp>
        <p:sp>
          <p:nvSpPr>
            <p:cNvPr id="102448" name="Line 1072"/>
            <p:cNvSpPr>
              <a:spLocks noChangeShapeType="1"/>
            </p:cNvSpPr>
            <p:nvPr/>
          </p:nvSpPr>
          <p:spPr bwMode="auto">
            <a:xfrm>
              <a:off x="192" y="1392"/>
              <a:ext cx="504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9" name="Text Box 1073"/>
            <p:cNvSpPr txBox="1">
              <a:spLocks noChangeArrowheads="1"/>
            </p:cNvSpPr>
            <p:nvPr/>
          </p:nvSpPr>
          <p:spPr bwMode="auto">
            <a:xfrm>
              <a:off x="48" y="384"/>
              <a:ext cx="1008" cy="25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/>
                <a:t>Shell scripts</a:t>
              </a:r>
            </a:p>
          </p:txBody>
        </p:sp>
        <p:sp>
          <p:nvSpPr>
            <p:cNvPr id="102450" name="Text Box 1074"/>
            <p:cNvSpPr txBox="1">
              <a:spLocks noChangeArrowheads="1"/>
            </p:cNvSpPr>
            <p:nvPr/>
          </p:nvSpPr>
          <p:spPr bwMode="auto">
            <a:xfrm>
              <a:off x="1248" y="432"/>
              <a:ext cx="1104" cy="25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/>
                <a:t>Traffic </a:t>
              </a:r>
              <a:r>
                <a:rPr lang="en-US" sz="2000" dirty="0" err="1"/>
                <a:t>Eng</a:t>
              </a:r>
              <a:endParaRPr lang="en-US" sz="2000" dirty="0"/>
            </a:p>
          </p:txBody>
        </p:sp>
        <p:sp>
          <p:nvSpPr>
            <p:cNvPr id="102451" name="Text Box 1075"/>
            <p:cNvSpPr txBox="1">
              <a:spLocks noChangeArrowheads="1"/>
            </p:cNvSpPr>
            <p:nvPr/>
          </p:nvSpPr>
          <p:spPr bwMode="auto">
            <a:xfrm>
              <a:off x="1824" y="800"/>
              <a:ext cx="912" cy="25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Databases</a:t>
              </a:r>
            </a:p>
          </p:txBody>
        </p:sp>
        <p:sp>
          <p:nvSpPr>
            <p:cNvPr id="102452" name="Text Box 1076"/>
            <p:cNvSpPr txBox="1">
              <a:spLocks noChangeArrowheads="1"/>
            </p:cNvSpPr>
            <p:nvPr/>
          </p:nvSpPr>
          <p:spPr bwMode="auto">
            <a:xfrm>
              <a:off x="336" y="768"/>
              <a:ext cx="1200" cy="25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Planning tools</a:t>
              </a:r>
            </a:p>
          </p:txBody>
        </p:sp>
        <p:sp>
          <p:nvSpPr>
            <p:cNvPr id="102453" name="AutoShape 1077"/>
            <p:cNvSpPr>
              <a:spLocks noChangeArrowheads="1"/>
            </p:cNvSpPr>
            <p:nvPr/>
          </p:nvSpPr>
          <p:spPr bwMode="auto">
            <a:xfrm>
              <a:off x="336" y="1104"/>
              <a:ext cx="96" cy="432"/>
            </a:xfrm>
            <a:prstGeom prst="downArrow">
              <a:avLst>
                <a:gd name="adj1" fmla="val 50000"/>
                <a:gd name="adj2" fmla="val 1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4" name="AutoShape 1078"/>
            <p:cNvSpPr>
              <a:spLocks noChangeArrowheads="1"/>
            </p:cNvSpPr>
            <p:nvPr/>
          </p:nvSpPr>
          <p:spPr bwMode="auto">
            <a:xfrm>
              <a:off x="1344" y="1104"/>
              <a:ext cx="96" cy="576"/>
            </a:xfrm>
            <a:prstGeom prst="upArrow">
              <a:avLst>
                <a:gd name="adj1" fmla="val 50000"/>
                <a:gd name="adj2" fmla="val 1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5" name="Text Box 1079"/>
            <p:cNvSpPr txBox="1">
              <a:spLocks noChangeArrowheads="1"/>
            </p:cNvSpPr>
            <p:nvPr/>
          </p:nvSpPr>
          <p:spPr bwMode="auto">
            <a:xfrm>
              <a:off x="1104" y="1420"/>
              <a:ext cx="57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accent2"/>
                  </a:solidFill>
                </a:rPr>
                <a:t>OSPF</a:t>
              </a:r>
            </a:p>
          </p:txBody>
        </p:sp>
        <p:sp>
          <p:nvSpPr>
            <p:cNvPr id="102456" name="AutoShape 1080"/>
            <p:cNvSpPr>
              <a:spLocks noChangeArrowheads="1"/>
            </p:cNvSpPr>
            <p:nvPr/>
          </p:nvSpPr>
          <p:spPr bwMode="auto">
            <a:xfrm>
              <a:off x="912" y="1104"/>
              <a:ext cx="96" cy="576"/>
            </a:xfrm>
            <a:prstGeom prst="upArrow">
              <a:avLst>
                <a:gd name="adj1" fmla="val 50000"/>
                <a:gd name="adj2" fmla="val 1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7" name="Text Box 1081"/>
            <p:cNvSpPr txBox="1">
              <a:spLocks noChangeArrowheads="1"/>
            </p:cNvSpPr>
            <p:nvPr/>
          </p:nvSpPr>
          <p:spPr bwMode="auto">
            <a:xfrm>
              <a:off x="624" y="1248"/>
              <a:ext cx="72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accent2"/>
                  </a:solidFill>
                </a:rPr>
                <a:t>SNMP</a:t>
              </a:r>
            </a:p>
          </p:txBody>
        </p:sp>
        <p:sp>
          <p:nvSpPr>
            <p:cNvPr id="102458" name="AutoShape 1082"/>
            <p:cNvSpPr>
              <a:spLocks noChangeArrowheads="1"/>
            </p:cNvSpPr>
            <p:nvPr/>
          </p:nvSpPr>
          <p:spPr bwMode="auto">
            <a:xfrm>
              <a:off x="1824" y="1104"/>
              <a:ext cx="96" cy="480"/>
            </a:xfrm>
            <a:prstGeom prst="upArrow">
              <a:avLst>
                <a:gd name="adj1" fmla="val 50000"/>
                <a:gd name="adj2" fmla="val 1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9" name="Text Box 1083"/>
            <p:cNvSpPr txBox="1">
              <a:spLocks noChangeArrowheads="1"/>
            </p:cNvSpPr>
            <p:nvPr/>
          </p:nvSpPr>
          <p:spPr bwMode="auto">
            <a:xfrm>
              <a:off x="1488" y="1248"/>
              <a:ext cx="76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accent2"/>
                  </a:solidFill>
                </a:rPr>
                <a:t>netflow</a:t>
              </a:r>
            </a:p>
          </p:txBody>
        </p:sp>
        <p:sp>
          <p:nvSpPr>
            <p:cNvPr id="102460" name="AutoShape 1084"/>
            <p:cNvSpPr>
              <a:spLocks noChangeArrowheads="1"/>
            </p:cNvSpPr>
            <p:nvPr/>
          </p:nvSpPr>
          <p:spPr bwMode="auto">
            <a:xfrm>
              <a:off x="2448" y="1104"/>
              <a:ext cx="96" cy="480"/>
            </a:xfrm>
            <a:prstGeom prst="upDown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1" name="Text Box 1085"/>
            <p:cNvSpPr txBox="1">
              <a:spLocks noChangeArrowheads="1"/>
            </p:cNvSpPr>
            <p:nvPr/>
          </p:nvSpPr>
          <p:spPr bwMode="auto">
            <a:xfrm>
              <a:off x="2160" y="1248"/>
              <a:ext cx="76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accent2"/>
                  </a:solidFill>
                </a:rPr>
                <a:t>modems</a:t>
              </a:r>
            </a:p>
          </p:txBody>
        </p:sp>
        <p:sp>
          <p:nvSpPr>
            <p:cNvPr id="102445" name="Text Box 1069"/>
            <p:cNvSpPr txBox="1">
              <a:spLocks noChangeArrowheads="1"/>
            </p:cNvSpPr>
            <p:nvPr/>
          </p:nvSpPr>
          <p:spPr bwMode="auto">
            <a:xfrm>
              <a:off x="0" y="1200"/>
              <a:ext cx="72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accent2"/>
                  </a:solidFill>
                </a:rPr>
                <a:t>Configs</a:t>
              </a:r>
            </a:p>
          </p:txBody>
        </p:sp>
      </p:grpSp>
      <p:grpSp>
        <p:nvGrpSpPr>
          <p:cNvPr id="102466" name="Group 1090"/>
          <p:cNvGrpSpPr>
            <a:grpSpLocks/>
          </p:cNvGrpSpPr>
          <p:nvPr/>
        </p:nvGrpSpPr>
        <p:grpSpPr bwMode="auto">
          <a:xfrm>
            <a:off x="0" y="2209800"/>
            <a:ext cx="8915400" cy="3962400"/>
            <a:chOff x="0" y="1440"/>
            <a:chExt cx="5616" cy="2496"/>
          </a:xfrm>
        </p:grpSpPr>
        <p:grpSp>
          <p:nvGrpSpPr>
            <p:cNvPr id="102425" name="Group 1049"/>
            <p:cNvGrpSpPr>
              <a:grpSpLocks/>
            </p:cNvGrpSpPr>
            <p:nvPr/>
          </p:nvGrpSpPr>
          <p:grpSpPr bwMode="auto">
            <a:xfrm>
              <a:off x="93" y="2407"/>
              <a:ext cx="788" cy="548"/>
              <a:chOff x="1632" y="2304"/>
              <a:chExt cx="816" cy="576"/>
            </a:xfrm>
          </p:grpSpPr>
          <p:sp>
            <p:nvSpPr>
              <p:cNvPr id="102426" name="Rectangle 1050"/>
              <p:cNvSpPr>
                <a:spLocks noChangeArrowheads="1"/>
              </p:cNvSpPr>
              <p:nvPr/>
            </p:nvSpPr>
            <p:spPr bwMode="auto">
              <a:xfrm>
                <a:off x="1776" y="2592"/>
                <a:ext cx="576" cy="240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7" name="Rectangle 1051"/>
              <p:cNvSpPr>
                <a:spLocks noChangeArrowheads="1"/>
              </p:cNvSpPr>
              <p:nvPr/>
            </p:nvSpPr>
            <p:spPr bwMode="auto">
              <a:xfrm>
                <a:off x="1728" y="2352"/>
                <a:ext cx="576" cy="24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8" name="Rectangle 1052"/>
              <p:cNvSpPr>
                <a:spLocks noChangeArrowheads="1"/>
              </p:cNvSpPr>
              <p:nvPr/>
            </p:nvSpPr>
            <p:spPr bwMode="auto">
              <a:xfrm>
                <a:off x="1632" y="2304"/>
                <a:ext cx="816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9" name="Text Box 1053"/>
              <p:cNvSpPr txBox="1">
                <a:spLocks noChangeArrowheads="1"/>
              </p:cNvSpPr>
              <p:nvPr/>
            </p:nvSpPr>
            <p:spPr bwMode="auto">
              <a:xfrm>
                <a:off x="1731" y="2352"/>
                <a:ext cx="573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/>
                  <a:t>OSPF</a:t>
                </a:r>
              </a:p>
            </p:txBody>
          </p:sp>
          <p:sp>
            <p:nvSpPr>
              <p:cNvPr id="102430" name="Text Box 1054"/>
              <p:cNvSpPr txBox="1">
                <a:spLocks noChangeArrowheads="1"/>
              </p:cNvSpPr>
              <p:nvPr/>
            </p:nvSpPr>
            <p:spPr bwMode="auto">
              <a:xfrm>
                <a:off x="1824" y="2581"/>
                <a:ext cx="576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/>
                  <a:t>BGP</a:t>
                </a:r>
              </a:p>
            </p:txBody>
          </p:sp>
        </p:grpSp>
        <p:grpSp>
          <p:nvGrpSpPr>
            <p:cNvPr id="102465" name="Group 1089"/>
            <p:cNvGrpSpPr>
              <a:grpSpLocks/>
            </p:cNvGrpSpPr>
            <p:nvPr/>
          </p:nvGrpSpPr>
          <p:grpSpPr bwMode="auto">
            <a:xfrm>
              <a:off x="0" y="1440"/>
              <a:ext cx="5616" cy="2496"/>
              <a:chOff x="0" y="1392"/>
              <a:chExt cx="5616" cy="2496"/>
            </a:xfrm>
          </p:grpSpPr>
          <p:sp>
            <p:nvSpPr>
              <p:cNvPr id="102431" name="Line 1055"/>
              <p:cNvSpPr>
                <a:spLocks noChangeShapeType="1"/>
              </p:cNvSpPr>
              <p:nvPr/>
            </p:nvSpPr>
            <p:spPr bwMode="auto">
              <a:xfrm flipH="1">
                <a:off x="464" y="1995"/>
                <a:ext cx="417" cy="4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5" name="AutoShape 1059"/>
              <p:cNvSpPr>
                <a:spLocks noChangeArrowheads="1"/>
              </p:cNvSpPr>
              <p:nvPr/>
            </p:nvSpPr>
            <p:spPr bwMode="auto">
              <a:xfrm>
                <a:off x="0" y="1632"/>
                <a:ext cx="788" cy="455"/>
              </a:xfrm>
              <a:prstGeom prst="wedgeRoundRectCallout">
                <a:avLst>
                  <a:gd name="adj1" fmla="val 35662"/>
                  <a:gd name="adj2" fmla="val 75495"/>
                  <a:gd name="adj3" fmla="val 16667"/>
                </a:avLst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sz="2000"/>
                  <a:t>Link metrics</a:t>
                </a:r>
              </a:p>
            </p:txBody>
          </p:sp>
          <p:grpSp>
            <p:nvGrpSpPr>
              <p:cNvPr id="102464" name="Group 1088"/>
              <p:cNvGrpSpPr>
                <a:grpSpLocks/>
              </p:cNvGrpSpPr>
              <p:nvPr/>
            </p:nvGrpSpPr>
            <p:grpSpPr bwMode="auto">
              <a:xfrm>
                <a:off x="192" y="1392"/>
                <a:ext cx="5424" cy="2496"/>
                <a:chOff x="192" y="1392"/>
                <a:chExt cx="5424" cy="2496"/>
              </a:xfrm>
            </p:grpSpPr>
            <p:grpSp>
              <p:nvGrpSpPr>
                <p:cNvPr id="102413" name="Group 1037"/>
                <p:cNvGrpSpPr>
                  <a:grpSpLocks/>
                </p:cNvGrpSpPr>
                <p:nvPr/>
              </p:nvGrpSpPr>
              <p:grpSpPr bwMode="auto">
                <a:xfrm>
                  <a:off x="1669" y="2407"/>
                  <a:ext cx="789" cy="548"/>
                  <a:chOff x="1632" y="2304"/>
                  <a:chExt cx="816" cy="576"/>
                </a:xfrm>
              </p:grpSpPr>
              <p:sp>
                <p:nvSpPr>
                  <p:cNvPr id="102414" name="Rectangle 1038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2592"/>
                    <a:ext cx="576" cy="240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15" name="Rectangle 1039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2352"/>
                    <a:ext cx="576" cy="240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16" name="Rectangle 1040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304"/>
                    <a:ext cx="816" cy="5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17" name="Text Box 10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28" y="2352"/>
                    <a:ext cx="576" cy="2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/>
                      <a:t>OSPF</a:t>
                    </a:r>
                  </a:p>
                </p:txBody>
              </p:sp>
              <p:sp>
                <p:nvSpPr>
                  <p:cNvPr id="102418" name="Text Box 10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4" y="2581"/>
                    <a:ext cx="579" cy="2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/>
                      <a:t>BGP</a:t>
                    </a:r>
                  </a:p>
                </p:txBody>
              </p:sp>
            </p:grpSp>
            <p:grpSp>
              <p:nvGrpSpPr>
                <p:cNvPr id="102419" name="Group 1043"/>
                <p:cNvGrpSpPr>
                  <a:grpSpLocks/>
                </p:cNvGrpSpPr>
                <p:nvPr/>
              </p:nvGrpSpPr>
              <p:grpSpPr bwMode="auto">
                <a:xfrm>
                  <a:off x="881" y="1721"/>
                  <a:ext cx="788" cy="549"/>
                  <a:chOff x="1632" y="2304"/>
                  <a:chExt cx="816" cy="576"/>
                </a:xfrm>
              </p:grpSpPr>
              <p:sp>
                <p:nvSpPr>
                  <p:cNvPr id="102420" name="Rectangle 1044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2592"/>
                    <a:ext cx="576" cy="240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21" name="Rectangle 1045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2352"/>
                    <a:ext cx="576" cy="240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22" name="Rectangle 1046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304"/>
                    <a:ext cx="816" cy="5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23" name="Text Box 10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28" y="2353"/>
                    <a:ext cx="576" cy="2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/>
                      <a:t>OSPF</a:t>
                    </a:r>
                  </a:p>
                </p:txBody>
              </p:sp>
              <p:sp>
                <p:nvSpPr>
                  <p:cNvPr id="102424" name="Text Box 10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1" y="2582"/>
                    <a:ext cx="579" cy="2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/>
                      <a:t>BGP</a:t>
                    </a:r>
                  </a:p>
                </p:txBody>
              </p:sp>
            </p:grpSp>
            <p:sp>
              <p:nvSpPr>
                <p:cNvPr id="102432" name="Line 1056"/>
                <p:cNvSpPr>
                  <a:spLocks noChangeShapeType="1"/>
                </p:cNvSpPr>
                <p:nvPr/>
              </p:nvSpPr>
              <p:spPr bwMode="auto">
                <a:xfrm>
                  <a:off x="881" y="2681"/>
                  <a:ext cx="78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433" name="Line 1057"/>
                <p:cNvSpPr>
                  <a:spLocks noChangeShapeType="1"/>
                </p:cNvSpPr>
                <p:nvPr/>
              </p:nvSpPr>
              <p:spPr bwMode="auto">
                <a:xfrm>
                  <a:off x="1669" y="1950"/>
                  <a:ext cx="371" cy="4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436" name="Rectangle 1060"/>
                <p:cNvSpPr>
                  <a:spLocks noChangeArrowheads="1"/>
                </p:cNvSpPr>
                <p:nvPr/>
              </p:nvSpPr>
              <p:spPr bwMode="auto">
                <a:xfrm>
                  <a:off x="2832" y="1392"/>
                  <a:ext cx="2784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342900" indent="-342900">
                    <a:lnSpc>
                      <a:spcPct val="90000"/>
                    </a:lnSpc>
                    <a:spcBef>
                      <a:spcPct val="20000"/>
                    </a:spcBef>
                  </a:pP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Control Plane</a:t>
                  </a:r>
                </a:p>
                <a:p>
                  <a:pPr marL="342900" indent="-342900">
                    <a:lnSpc>
                      <a:spcPct val="90000"/>
                    </a:lnSpc>
                    <a:spcBef>
                      <a:spcPct val="20000"/>
                    </a:spcBef>
                    <a:buFontTx/>
                    <a:buChar char="•"/>
                  </a:pP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Multiple routing processes on each router</a:t>
                  </a:r>
                </a:p>
                <a:p>
                  <a:pPr marL="342900" indent="-342900">
                    <a:lnSpc>
                      <a:spcPct val="90000"/>
                    </a:lnSpc>
                    <a:spcBef>
                      <a:spcPct val="20000"/>
                    </a:spcBef>
                    <a:buFontTx/>
                    <a:buChar char="•"/>
                  </a:pP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Each router with different configuration program</a:t>
                  </a:r>
                  <a:endParaRPr lang="en-US" sz="28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  <a:p>
                  <a:pPr marL="342900" indent="-342900">
                    <a:lnSpc>
                      <a:spcPct val="90000"/>
                    </a:lnSpc>
                    <a:spcBef>
                      <a:spcPct val="20000"/>
                    </a:spcBef>
                    <a:buFontTx/>
                    <a:buChar char="•"/>
                  </a:pP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Huge number of control knobs: metrics, ACLs, policy</a:t>
                  </a:r>
                </a:p>
              </p:txBody>
            </p:sp>
            <p:sp>
              <p:nvSpPr>
                <p:cNvPr id="102437" name="AutoShape 1061"/>
                <p:cNvSpPr>
                  <a:spLocks noChangeArrowheads="1"/>
                </p:cNvSpPr>
                <p:nvPr/>
              </p:nvSpPr>
              <p:spPr bwMode="auto">
                <a:xfrm>
                  <a:off x="576" y="3024"/>
                  <a:ext cx="96" cy="864"/>
                </a:xfrm>
                <a:prstGeom prst="downArrow">
                  <a:avLst>
                    <a:gd name="adj1" fmla="val 50000"/>
                    <a:gd name="adj2" fmla="val 2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438" name="AutoShape 1062"/>
                <p:cNvSpPr>
                  <a:spLocks noChangeArrowheads="1"/>
                </p:cNvSpPr>
                <p:nvPr/>
              </p:nvSpPr>
              <p:spPr bwMode="auto">
                <a:xfrm>
                  <a:off x="1248" y="2352"/>
                  <a:ext cx="96" cy="864"/>
                </a:xfrm>
                <a:prstGeom prst="downArrow">
                  <a:avLst>
                    <a:gd name="adj1" fmla="val 50000"/>
                    <a:gd name="adj2" fmla="val 2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439" name="AutoShape 1063"/>
                <p:cNvSpPr>
                  <a:spLocks noChangeArrowheads="1"/>
                </p:cNvSpPr>
                <p:nvPr/>
              </p:nvSpPr>
              <p:spPr bwMode="auto">
                <a:xfrm>
                  <a:off x="1920" y="3024"/>
                  <a:ext cx="96" cy="864"/>
                </a:xfrm>
                <a:prstGeom prst="downArrow">
                  <a:avLst>
                    <a:gd name="adj1" fmla="val 50000"/>
                    <a:gd name="adj2" fmla="val 2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440" name="Text Box 1064"/>
                <p:cNvSpPr txBox="1">
                  <a:spLocks noChangeArrowheads="1"/>
                </p:cNvSpPr>
                <p:nvPr/>
              </p:nvSpPr>
              <p:spPr bwMode="auto">
                <a:xfrm>
                  <a:off x="336" y="3264"/>
                  <a:ext cx="576" cy="2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>
                      <a:solidFill>
                        <a:schemeClr val="accent2"/>
                      </a:solidFill>
                    </a:rPr>
                    <a:t>FIB</a:t>
                  </a:r>
                </a:p>
              </p:txBody>
            </p:sp>
            <p:sp>
              <p:nvSpPr>
                <p:cNvPr id="102441" name="Text Box 1065"/>
                <p:cNvSpPr txBox="1">
                  <a:spLocks noChangeArrowheads="1"/>
                </p:cNvSpPr>
                <p:nvPr/>
              </p:nvSpPr>
              <p:spPr bwMode="auto">
                <a:xfrm>
                  <a:off x="1008" y="2734"/>
                  <a:ext cx="576" cy="2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>
                      <a:solidFill>
                        <a:schemeClr val="accent2"/>
                      </a:solidFill>
                    </a:rPr>
                    <a:t>FIB</a:t>
                  </a:r>
                </a:p>
              </p:txBody>
            </p:sp>
            <p:sp>
              <p:nvSpPr>
                <p:cNvPr id="102442" name="Text Box 1066"/>
                <p:cNvSpPr txBox="1">
                  <a:spLocks noChangeArrowheads="1"/>
                </p:cNvSpPr>
                <p:nvPr/>
              </p:nvSpPr>
              <p:spPr bwMode="auto">
                <a:xfrm>
                  <a:off x="1680" y="3312"/>
                  <a:ext cx="576" cy="2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>
                      <a:solidFill>
                        <a:schemeClr val="accent2"/>
                      </a:solidFill>
                    </a:rPr>
                    <a:t>FIB</a:t>
                  </a:r>
                </a:p>
              </p:txBody>
            </p:sp>
            <p:sp>
              <p:nvSpPr>
                <p:cNvPr id="102443" name="Line 1067"/>
                <p:cNvSpPr>
                  <a:spLocks noChangeShapeType="1"/>
                </p:cNvSpPr>
                <p:nvPr/>
              </p:nvSpPr>
              <p:spPr bwMode="auto">
                <a:xfrm>
                  <a:off x="192" y="3120"/>
                  <a:ext cx="5184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463" name="AutoShape 1087"/>
                <p:cNvSpPr>
                  <a:spLocks noChangeArrowheads="1"/>
                </p:cNvSpPr>
                <p:nvPr/>
              </p:nvSpPr>
              <p:spPr bwMode="auto">
                <a:xfrm>
                  <a:off x="1948" y="1705"/>
                  <a:ext cx="788" cy="455"/>
                </a:xfrm>
                <a:prstGeom prst="wedgeRoundRectCallout">
                  <a:avLst>
                    <a:gd name="adj1" fmla="val -45431"/>
                    <a:gd name="adj2" fmla="val 79449"/>
                    <a:gd name="adj3" fmla="val 16667"/>
                  </a:avLst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sz="2000"/>
                    <a:t>Routing policies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6268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Server-based vs. peer-to-peer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idx="1"/>
          </p:nvPr>
        </p:nvSpPr>
        <p:spPr>
          <a:xfrm>
            <a:off x="1219200" y="1447800"/>
            <a:ext cx="7010400" cy="1295400"/>
          </a:xfrm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/>
              <a:t>Hard to define precisely</a:t>
            </a:r>
          </a:p>
          <a:p>
            <a:pPr lvl="1"/>
            <a:r>
              <a:rPr lang="en-US" dirty="0"/>
              <a:t>resource sharing?</a:t>
            </a:r>
          </a:p>
          <a:p>
            <a:pPr lvl="1"/>
            <a:r>
              <a:rPr lang="en-US" dirty="0"/>
              <a:t>no central control?</a:t>
            </a:r>
          </a:p>
          <a:p>
            <a:r>
              <a:rPr lang="en-US" dirty="0"/>
              <a:t>All Internet applications are peers in a network sense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2C8B-77B4-2F40-84F1-3CC5951175B0}" type="slidenum">
              <a:rPr lang="en-US"/>
              <a:pPr/>
              <a:t>28</a:t>
            </a:fld>
            <a:endParaRPr lang="en-US"/>
          </a:p>
        </p:txBody>
      </p:sp>
      <p:pic>
        <p:nvPicPr>
          <p:cNvPr id="9230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4343400"/>
            <a:ext cx="635000" cy="984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31" name="Picture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581400"/>
            <a:ext cx="487363" cy="785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32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495800"/>
            <a:ext cx="717550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33" name="AutoShape 17"/>
          <p:cNvSpPr>
            <a:spLocks/>
          </p:cNvSpPr>
          <p:nvPr/>
        </p:nvSpPr>
        <p:spPr bwMode="auto">
          <a:xfrm rot="10800000" flipH="1">
            <a:off x="2667000" y="4343400"/>
            <a:ext cx="1889125" cy="48577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4" name="AutoShape 18"/>
          <p:cNvSpPr>
            <a:spLocks/>
          </p:cNvSpPr>
          <p:nvPr/>
        </p:nvSpPr>
        <p:spPr bwMode="auto">
          <a:xfrm flipH="1">
            <a:off x="2362200" y="3962400"/>
            <a:ext cx="2003425" cy="5207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5" name="AutoShape 19"/>
          <p:cNvSpPr>
            <a:spLocks/>
          </p:cNvSpPr>
          <p:nvPr/>
        </p:nvSpPr>
        <p:spPr bwMode="auto">
          <a:xfrm rot="16200000" flipH="1">
            <a:off x="4469607" y="3077369"/>
            <a:ext cx="344487" cy="46069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10800" y="0"/>
                  <a:pt x="21600" y="5400"/>
                  <a:pt x="21600" y="10800"/>
                </a:cubicBezTo>
                <a:cubicBezTo>
                  <a:pt x="21600" y="16200"/>
                  <a:pt x="14466" y="21600"/>
                  <a:pt x="7332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6" name="Rectangle 20"/>
          <p:cNvSpPr>
            <a:spLocks/>
          </p:cNvSpPr>
          <p:nvPr/>
        </p:nvSpPr>
        <p:spPr bwMode="auto">
          <a:xfrm>
            <a:off x="3581400" y="5638800"/>
            <a:ext cx="2593975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requests and responses</a:t>
            </a:r>
          </a:p>
        </p:txBody>
      </p:sp>
      <p:sp>
        <p:nvSpPr>
          <p:cNvPr id="9237" name="Rectangle 21"/>
          <p:cNvSpPr>
            <a:spLocks/>
          </p:cNvSpPr>
          <p:nvPr/>
        </p:nvSpPr>
        <p:spPr bwMode="auto">
          <a:xfrm>
            <a:off x="2727325" y="3617913"/>
            <a:ext cx="915988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request</a:t>
            </a:r>
          </a:p>
        </p:txBody>
      </p:sp>
      <p:sp>
        <p:nvSpPr>
          <p:cNvPr id="9238" name="Rectangle 22"/>
          <p:cNvSpPr>
            <a:spLocks/>
          </p:cNvSpPr>
          <p:nvPr/>
        </p:nvSpPr>
        <p:spPr bwMode="auto">
          <a:xfrm>
            <a:off x="3413125" y="4760913"/>
            <a:ext cx="1093788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response</a:t>
            </a:r>
          </a:p>
        </p:txBody>
      </p:sp>
      <p:grpSp>
        <p:nvGrpSpPr>
          <p:cNvPr id="9239" name="Group 23"/>
          <p:cNvGrpSpPr>
            <a:grpSpLocks/>
          </p:cNvGrpSpPr>
          <p:nvPr/>
        </p:nvGrpSpPr>
        <p:grpSpPr bwMode="auto">
          <a:xfrm>
            <a:off x="4579938" y="3122613"/>
            <a:ext cx="3344862" cy="763587"/>
            <a:chOff x="0" y="0"/>
            <a:chExt cx="2106" cy="480"/>
          </a:xfrm>
        </p:grpSpPr>
        <p:sp>
          <p:nvSpPr>
            <p:cNvPr id="9240" name="AutoShape 24"/>
            <p:cNvSpPr>
              <a:spLocks/>
            </p:cNvSpPr>
            <p:nvPr/>
          </p:nvSpPr>
          <p:spPr bwMode="auto">
            <a:xfrm>
              <a:off x="0" y="0"/>
              <a:ext cx="2106" cy="480"/>
            </a:xfrm>
            <a:custGeom>
              <a:avLst/>
              <a:gdLst/>
              <a:ahLst/>
              <a:cxnLst/>
              <a:rect l="0" t="0" r="r" b="b"/>
              <a:pathLst>
                <a:path w="20286" h="19497">
                  <a:moveTo>
                    <a:pt x="2901" y="14380"/>
                  </a:moveTo>
                  <a:cubicBezTo>
                    <a:pt x="476" y="9642"/>
                    <a:pt x="2153" y="3729"/>
                    <a:pt x="6646" y="1172"/>
                  </a:cubicBezTo>
                  <a:cubicBezTo>
                    <a:pt x="11140" y="-1385"/>
                    <a:pt x="16749" y="383"/>
                    <a:pt x="19175" y="5120"/>
                  </a:cubicBezTo>
                  <a:cubicBezTo>
                    <a:pt x="21600" y="9858"/>
                    <a:pt x="19923" y="15771"/>
                    <a:pt x="15430" y="18328"/>
                  </a:cubicBezTo>
                  <a:cubicBezTo>
                    <a:pt x="12113" y="20215"/>
                    <a:pt x="8041" y="19791"/>
                    <a:pt x="5139" y="17256"/>
                  </a:cubicBezTo>
                  <a:lnTo>
                    <a:pt x="0" y="19294"/>
                  </a:lnTo>
                  <a:close/>
                  <a:moveTo>
                    <a:pt x="2901" y="14380"/>
                  </a:moveTo>
                </a:path>
              </a:pathLst>
            </a:custGeom>
            <a:solidFill>
              <a:srgbClr val="FFCB63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1" name="Rectangle 25"/>
            <p:cNvSpPr>
              <a:spLocks/>
            </p:cNvSpPr>
            <p:nvPr/>
          </p:nvSpPr>
          <p:spPr bwMode="auto">
            <a:xfrm>
              <a:off x="466" y="70"/>
              <a:ext cx="1360" cy="32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>
              <a:prstTxWarp prst="textNoShape">
                <a:avLst/>
              </a:prstTxWarp>
            </a:bodyPr>
            <a:lstStyle/>
            <a:p>
              <a:pPr marL="1588" algn="ctr"/>
              <a:r>
                <a:rPr lang="en-US" sz="1600" dirty="0">
                  <a:solidFill>
                    <a:schemeClr val="accent5">
                      <a:lumMod val="75000"/>
                    </a:schemeClr>
                  </a:solidFill>
                  <a:ea typeface="Arial" pitchFamily="-107" charset="0"/>
                  <a:cs typeface="Arial" pitchFamily="-107" charset="0"/>
                </a:rPr>
                <a:t>smaller number</a:t>
              </a:r>
            </a:p>
            <a:p>
              <a:pPr marL="1588" algn="ctr"/>
              <a:r>
                <a:rPr lang="en-US" sz="1600" dirty="0">
                  <a:solidFill>
                    <a:schemeClr val="accent5">
                      <a:lumMod val="75000"/>
                    </a:schemeClr>
                  </a:solidFill>
                  <a:ea typeface="Arial" pitchFamily="-107" charset="0"/>
                  <a:cs typeface="Arial" pitchFamily="-107" charset="0"/>
                </a:rPr>
                <a:t>permanently on-line</a:t>
              </a:r>
            </a:p>
          </p:txBody>
        </p:sp>
      </p:grpSp>
      <p:grpSp>
        <p:nvGrpSpPr>
          <p:cNvPr id="9242" name="Group 26"/>
          <p:cNvGrpSpPr>
            <a:grpSpLocks/>
          </p:cNvGrpSpPr>
          <p:nvPr/>
        </p:nvGrpSpPr>
        <p:grpSpPr bwMode="auto">
          <a:xfrm>
            <a:off x="7085013" y="3808413"/>
            <a:ext cx="1830387" cy="823912"/>
            <a:chOff x="0" y="0"/>
            <a:chExt cx="1152" cy="518"/>
          </a:xfrm>
        </p:grpSpPr>
        <p:sp>
          <p:nvSpPr>
            <p:cNvPr id="9243" name="AutoShape 27"/>
            <p:cNvSpPr>
              <a:spLocks/>
            </p:cNvSpPr>
            <p:nvPr/>
          </p:nvSpPr>
          <p:spPr bwMode="auto">
            <a:xfrm>
              <a:off x="0" y="0"/>
              <a:ext cx="1152" cy="518"/>
            </a:xfrm>
            <a:custGeom>
              <a:avLst/>
              <a:gdLst/>
              <a:ahLst/>
              <a:cxnLst/>
              <a:rect l="0" t="0" r="r" b="b"/>
              <a:pathLst>
                <a:path w="19495" h="20670">
                  <a:moveTo>
                    <a:pt x="3099" y="14910"/>
                  </a:moveTo>
                  <a:cubicBezTo>
                    <a:pt x="-837" y="11666"/>
                    <a:pt x="-1052" y="6216"/>
                    <a:pt x="2620" y="2738"/>
                  </a:cubicBezTo>
                  <a:cubicBezTo>
                    <a:pt x="6292" y="-740"/>
                    <a:pt x="12460" y="-930"/>
                    <a:pt x="16397" y="2314"/>
                  </a:cubicBezTo>
                  <a:cubicBezTo>
                    <a:pt x="20333" y="5559"/>
                    <a:pt x="20548" y="11009"/>
                    <a:pt x="16876" y="14487"/>
                  </a:cubicBezTo>
                  <a:cubicBezTo>
                    <a:pt x="14166" y="17054"/>
                    <a:pt x="9963" y="17911"/>
                    <a:pt x="6254" y="16653"/>
                  </a:cubicBezTo>
                  <a:lnTo>
                    <a:pt x="1219" y="20670"/>
                  </a:lnTo>
                  <a:close/>
                  <a:moveTo>
                    <a:pt x="3099" y="14910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4" name="Rectangle 28"/>
            <p:cNvSpPr>
              <a:spLocks/>
            </p:cNvSpPr>
            <p:nvPr/>
          </p:nvSpPr>
          <p:spPr bwMode="auto">
            <a:xfrm>
              <a:off x="168" y="63"/>
              <a:ext cx="816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>
              <a:prstTxWarp prst="textNoShape">
                <a:avLst/>
              </a:prstTxWarp>
            </a:bodyPr>
            <a:lstStyle/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diverse power</a:t>
              </a:r>
            </a:p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maybe mobile</a:t>
              </a:r>
            </a:p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disconnects</a:t>
              </a:r>
            </a:p>
          </p:txBody>
        </p:sp>
      </p:grp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peer-to-peer systems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83127"/>
              </p:ext>
            </p:extLst>
          </p:nvPr>
        </p:nvGraphicFramePr>
        <p:xfrm>
          <a:off x="457200" y="1600201"/>
          <a:ext cx="8229600" cy="191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P2P08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FF420-BD8C-504F-AC45-7BBA26AE665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74800" y="3898900"/>
            <a:ext cx="5317581" cy="16312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457200" indent="-457200" algn="l">
              <a:buNone/>
            </a:pPr>
            <a:r>
              <a:rPr lang="en-US" sz="2000" dirty="0"/>
              <a:t>1 &amp; 2 are not sufficient:</a:t>
            </a:r>
            <a:br>
              <a:rPr lang="en-US" sz="2000" dirty="0"/>
            </a:br>
            <a:r>
              <a:rPr lang="en-US" sz="2000" dirty="0"/>
              <a:t>DNS resolvers provide services to others</a:t>
            </a:r>
          </a:p>
          <a:p>
            <a:pPr marL="457200" indent="-457200" algn="l">
              <a:buNone/>
            </a:pPr>
            <a:r>
              <a:rPr lang="en-US" sz="2000" dirty="0"/>
              <a:t>	Web proxies are both clients and servers</a:t>
            </a:r>
          </a:p>
          <a:p>
            <a:pPr marL="457200" indent="-457200" algn="l">
              <a:buNone/>
            </a:pPr>
            <a:r>
              <a:rPr lang="en-US" sz="2000" dirty="0"/>
              <a:t>	SIP B2BUAs are both clients and servers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9298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IP as a core infrastructure interface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Sarnoff 2009 (Princeton, NJ)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be 8"/>
          <p:cNvSpPr/>
          <p:nvPr/>
        </p:nvSpPr>
        <p:spPr bwMode="auto">
          <a:xfrm>
            <a:off x="2302932" y="1354667"/>
            <a:ext cx="5418667" cy="4809065"/>
          </a:xfrm>
          <a:prstGeom prst="cube">
            <a:avLst>
              <a:gd name="adj" fmla="val 11926"/>
            </a:avLst>
          </a:prstGeom>
          <a:solidFill>
            <a:srgbClr val="008000">
              <a:alpha val="3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P2P systems are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3733" y="3632200"/>
            <a:ext cx="4927601" cy="2548467"/>
          </a:xfrm>
          <a:solidFill>
            <a:schemeClr val="bg1"/>
          </a:solidFill>
          <a:ln w="76200" cmpd="sng"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n-US" sz="1800" dirty="0"/>
              <a:t>NETWORK ENGINEER’S WARNING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/>
              <a:t>P2P systems may be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900" dirty="0"/>
              <a:t>inefficient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900" dirty="0"/>
              <a:t>slow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900" dirty="0"/>
              <a:t>unreliable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900" dirty="0"/>
              <a:t>based on faulty and short-term economics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900" dirty="0"/>
              <a:t>mainly used to route around copyright laws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P2P08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FF420-BD8C-504F-AC45-7BBA26AE665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1" y="1951295"/>
            <a:ext cx="1676399" cy="16840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02666" y="1320799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17878"/>
                </a:solidFill>
                <a:latin typeface="Edwardian Script ITC"/>
                <a:cs typeface="Edwardian Script ITC"/>
              </a:rPr>
              <a:t>P2P</a:t>
            </a:r>
          </a:p>
        </p:txBody>
      </p:sp>
    </p:spTree>
    <p:extLst>
      <p:ext uri="{BB962C8B-B14F-4D97-AF65-F5344CB8AC3E}">
        <p14:creationId xmlns:p14="http://schemas.microsoft.com/office/powerpoint/2010/main" val="1688139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vs. centralized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0405-8F35-7F46-B4F8-B76408E353E7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704570"/>
              </p:ext>
            </p:extLst>
          </p:nvPr>
        </p:nvGraphicFramePr>
        <p:xfrm>
          <a:off x="152400" y="1676400"/>
          <a:ext cx="8839200" cy="4861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Distributed computation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Centralized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P2P, fog</a:t>
                      </a:r>
                      <a:r>
                        <a:rPr lang="en-US" baseline="0" dirty="0"/>
                        <a:t> computing, blockchain, 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client-server, cloud computing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Who</a:t>
                      </a:r>
                      <a:r>
                        <a:rPr lang="en-US" baseline="0" dirty="0"/>
                        <a:t> owns resources?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</a:t>
                      </a:r>
                      <a:r>
                        <a:rPr lang="en-US" baseline="0" dirty="0"/>
                        <a:t> users (mostly)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enterprise, </a:t>
                      </a:r>
                      <a:r>
                        <a:rPr lang="en-US" dirty="0" err="1"/>
                        <a:t>IaaS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PaaS</a:t>
                      </a:r>
                      <a:r>
                        <a:rPr lang="en-US" dirty="0"/>
                        <a:t> providers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necessary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processes, hypervisor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Virtualization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  <a:r>
                        <a:rPr lang="en-US" baseline="0" dirty="0"/>
                        <a:t> computing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Functionality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storage,</a:t>
                      </a:r>
                      <a:r>
                        <a:rPr lang="en-US" baseline="0" dirty="0"/>
                        <a:t> restricted computation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generic (</a:t>
                      </a:r>
                      <a:r>
                        <a:rPr lang="en-US" dirty="0" err="1"/>
                        <a:t>IaaS</a:t>
                      </a:r>
                      <a:r>
                        <a:rPr lang="en-US" dirty="0"/>
                        <a:t>) or language environment (</a:t>
                      </a:r>
                      <a:r>
                        <a:rPr lang="en-US" dirty="0" err="1"/>
                        <a:t>PaaS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somebody</a:t>
                      </a:r>
                      <a:r>
                        <a:rPr lang="en-US" baseline="0" dirty="0"/>
                        <a:t> else is paying</a:t>
                      </a:r>
                    </a:p>
                    <a:p>
                      <a:r>
                        <a:rPr lang="en-US" baseline="0" dirty="0"/>
                        <a:t>heat homes for free!</a:t>
                      </a:r>
                    </a:p>
                    <a:p>
                      <a:r>
                        <a:rPr lang="en-US" baseline="0" dirty="0"/>
                        <a:t>limit legal exposure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management</a:t>
                      </a:r>
                      <a:endParaRPr lang="en-US" baseline="0" dirty="0"/>
                    </a:p>
                    <a:p>
                      <a:r>
                        <a:rPr lang="en-US" baseline="0" dirty="0"/>
                        <a:t>trust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Challenges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trust</a:t>
                      </a:r>
                      <a:r>
                        <a:rPr lang="en-US" baseline="0" dirty="0"/>
                        <a:t> (Tor, P2P) - byzantine</a:t>
                      </a:r>
                    </a:p>
                    <a:p>
                      <a:r>
                        <a:rPr lang="en-US" baseline="0" dirty="0"/>
                        <a:t>free riders</a:t>
                      </a:r>
                    </a:p>
                    <a:p>
                      <a:r>
                        <a:rPr lang="en-US" baseline="0" dirty="0"/>
                        <a:t>failure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756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7239000" y="3505200"/>
            <a:ext cx="1905000" cy="1219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alternatives to the big-I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876800"/>
          </a:xfrm>
        </p:spPr>
        <p:txBody>
          <a:bodyPr/>
          <a:lstStyle/>
          <a:p>
            <a:r>
              <a:rPr lang="en-US" dirty="0"/>
              <a:t>Assumes end-to-end (logical) single network</a:t>
            </a:r>
          </a:p>
          <a:p>
            <a:r>
              <a:rPr lang="en-US" dirty="0"/>
              <a:t>But reality messier</a:t>
            </a:r>
          </a:p>
          <a:p>
            <a:pPr lvl="1"/>
            <a:r>
              <a:rPr lang="en-US" dirty="0"/>
              <a:t>split address spaces (NATs)</a:t>
            </a:r>
          </a:p>
          <a:p>
            <a:pPr lvl="1"/>
            <a:r>
              <a:rPr lang="en-US" dirty="0"/>
              <a:t>UDP and TCP port numbers</a:t>
            </a:r>
          </a:p>
          <a:p>
            <a:pPr lvl="1"/>
            <a:r>
              <a:rPr lang="en-US" dirty="0"/>
              <a:t>middle boxes</a:t>
            </a:r>
          </a:p>
          <a:p>
            <a:pPr lvl="1"/>
            <a:r>
              <a:rPr lang="en-US" dirty="0"/>
              <a:t>cf. PBX extensions, mail stops, in-office mail delivery, PO boxes</a:t>
            </a:r>
          </a:p>
          <a:p>
            <a:r>
              <a:rPr lang="en-US" dirty="0"/>
              <a:t>Architectural themes</a:t>
            </a:r>
          </a:p>
          <a:p>
            <a:pPr lvl="1"/>
            <a:r>
              <a:rPr lang="en-US" dirty="0"/>
              <a:t>separate “public” from “private” network</a:t>
            </a:r>
          </a:p>
          <a:p>
            <a:pPr lvl="1"/>
            <a:r>
              <a:rPr lang="en-US" dirty="0"/>
              <a:t>address space? tunneling?</a:t>
            </a:r>
          </a:p>
          <a:p>
            <a:pPr lvl="1"/>
            <a:r>
              <a:rPr lang="en-US" dirty="0"/>
              <a:t>IPv6 addressing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C5F-E360-D54F-90E5-2DC9111C254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5410200" y="2209800"/>
            <a:ext cx="1524000" cy="9906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Internet</a:t>
            </a:r>
          </a:p>
        </p:txBody>
      </p:sp>
      <p:sp>
        <p:nvSpPr>
          <p:cNvPr id="6" name="Cloud 5"/>
          <p:cNvSpPr/>
          <p:nvPr/>
        </p:nvSpPr>
        <p:spPr>
          <a:xfrm>
            <a:off x="7620000" y="2209800"/>
            <a:ext cx="1524000" cy="9906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2209800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794" t="8638" r="31899" b="8481"/>
          <a:stretch/>
        </p:blipFill>
        <p:spPr>
          <a:xfrm>
            <a:off x="7772400" y="3733800"/>
            <a:ext cx="812716" cy="743712"/>
          </a:xfrm>
          <a:prstGeom prst="rect">
            <a:avLst/>
          </a:prstGeom>
        </p:spPr>
      </p:pic>
      <p:cxnSp>
        <p:nvCxnSpPr>
          <p:cNvPr id="11" name="Elbow Connector 10"/>
          <p:cNvCxnSpPr>
            <a:stCxn id="5" idx="1"/>
            <a:endCxn id="9" idx="2"/>
          </p:cNvCxnSpPr>
          <p:nvPr/>
        </p:nvCxnSpPr>
        <p:spPr>
          <a:xfrm rot="16200000" flipH="1">
            <a:off x="6250827" y="3120717"/>
            <a:ext cx="915455" cy="1072709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0"/>
            <a:endCxn id="6" idx="2"/>
          </p:cNvCxnSpPr>
          <p:nvPr/>
        </p:nvCxnSpPr>
        <p:spPr>
          <a:xfrm>
            <a:off x="6932930" y="2705100"/>
            <a:ext cx="69179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651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&amp; 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97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interaction patterns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876800"/>
          </a:xfrm>
        </p:spPr>
        <p:txBody>
          <a:bodyPr/>
          <a:lstStyle/>
          <a:p>
            <a:r>
              <a:rPr lang="en-US" dirty="0"/>
              <a:t>Request-response</a:t>
            </a:r>
          </a:p>
          <a:p>
            <a:pPr lvl="1"/>
            <a:r>
              <a:rPr lang="en-US" dirty="0"/>
              <a:t>paced by requestor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Continuous media</a:t>
            </a:r>
          </a:p>
          <a:p>
            <a:pPr lvl="1"/>
            <a:r>
              <a:rPr lang="en-US" dirty="0"/>
              <a:t>paced by sender</a:t>
            </a:r>
          </a:p>
          <a:p>
            <a:pPr lvl="1"/>
            <a:endParaRPr lang="en-US" dirty="0"/>
          </a:p>
          <a:p>
            <a:r>
              <a:rPr lang="en-US" dirty="0"/>
              <a:t>Events</a:t>
            </a:r>
          </a:p>
          <a:p>
            <a:pPr lvl="1"/>
            <a:r>
              <a:rPr lang="en-US" dirty="0"/>
              <a:t>publish/subscribe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0405-8F35-7F46-B4F8-B76408E353E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5181600" y="1600200"/>
            <a:ext cx="22098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5181600" y="1905000"/>
            <a:ext cx="2209800" cy="6096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rved Left Arrow 6"/>
          <p:cNvSpPr/>
          <p:nvPr/>
        </p:nvSpPr>
        <p:spPr>
          <a:xfrm>
            <a:off x="7924800" y="1676400"/>
            <a:ext cx="381000" cy="60960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05400" y="3200400"/>
            <a:ext cx="2209800" cy="0"/>
          </a:xfrm>
          <a:prstGeom prst="straightConnector1">
            <a:avLst/>
          </a:prstGeom>
          <a:ln w="61341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5105400" y="4114800"/>
            <a:ext cx="22098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5105400" y="4953000"/>
            <a:ext cx="2209800" cy="609600"/>
          </a:xfrm>
          <a:prstGeom prst="leftArrow">
            <a:avLst/>
          </a:prstGeom>
          <a:pattFill prst="pct25">
            <a:fgClr>
              <a:schemeClr val="accent1"/>
            </a:fgClr>
            <a:bgClr>
              <a:prstClr val="white"/>
            </a:bgClr>
          </a:pattFill>
          <a:ln w="47625">
            <a:prstDash val="sysDot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5105400" y="5486400"/>
            <a:ext cx="2209800" cy="609600"/>
          </a:xfrm>
          <a:prstGeom prst="leftArrow">
            <a:avLst/>
          </a:prstGeom>
          <a:pattFill prst="pct25">
            <a:fgClr>
              <a:schemeClr val="accent1"/>
            </a:fgClr>
            <a:bgClr>
              <a:prstClr val="white"/>
            </a:bgClr>
          </a:pattFill>
          <a:ln w="47625">
            <a:prstDash val="sysDot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5105400" y="6096000"/>
            <a:ext cx="2209800" cy="609600"/>
          </a:xfrm>
          <a:prstGeom prst="leftArrow">
            <a:avLst/>
          </a:prstGeom>
          <a:pattFill prst="pct25">
            <a:fgClr>
              <a:schemeClr val="accent1"/>
            </a:fgClr>
            <a:bgClr>
              <a:prstClr val="white"/>
            </a:bgClr>
          </a:pattFill>
          <a:ln w="47625">
            <a:prstDash val="sysDot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7543800" y="4191000"/>
            <a:ext cx="381000" cy="1066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035328" y="4343400"/>
            <a:ext cx="110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unknown</a:t>
            </a:r>
          </a:p>
          <a:p>
            <a:r>
              <a:rPr lang="en-US" dirty="0"/>
              <a:t>interval</a:t>
            </a:r>
          </a:p>
        </p:txBody>
      </p:sp>
    </p:spTree>
    <p:extLst>
      <p:ext uri="{BB962C8B-B14F-4D97-AF65-F5344CB8AC3E}">
        <p14:creationId xmlns:p14="http://schemas.microsoft.com/office/powerpoint/2010/main" val="1274938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Internet protocols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1676400"/>
            <a:ext cx="7167284" cy="4449763"/>
          </a:xfrm>
          <a:ln/>
        </p:spPr>
        <p:txBody>
          <a:bodyPr rIns="132080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100" dirty="0"/>
              <a:t>Protocols support these applications:</a:t>
            </a:r>
          </a:p>
          <a:p>
            <a:pPr marL="782638" lvl="1"/>
            <a:r>
              <a:rPr lang="en-US" sz="2000" dirty="0">
                <a:solidFill>
                  <a:srgbClr val="FF0000"/>
                </a:solidFill>
              </a:rPr>
              <a:t>data </a:t>
            </a:r>
            <a:r>
              <a:rPr lang="en-US" dirty="0">
                <a:solidFill>
                  <a:srgbClr val="FF0000"/>
                </a:solidFill>
              </a:rPr>
              <a:t>plane</a:t>
            </a:r>
            <a:endParaRPr lang="en-US" sz="2000" dirty="0">
              <a:solidFill>
                <a:srgbClr val="FF0000"/>
              </a:solidFill>
            </a:endParaRPr>
          </a:p>
          <a:p>
            <a:pPr marL="1182688" lvl="2"/>
            <a:r>
              <a:rPr lang="en-US" sz="1800" dirty="0"/>
              <a:t>HTTP, ftp data part, SMTP, IMAP, POP, NFS, SMB, RTP</a:t>
            </a:r>
          </a:p>
          <a:p>
            <a:pPr marL="782638" lvl="1"/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control plane</a:t>
            </a:r>
          </a:p>
          <a:p>
            <a:pPr marL="1131888" lvl="2"/>
            <a:r>
              <a:rPr lang="en-US" sz="1800" dirty="0"/>
              <a:t>identifier mapping (id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id, id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data)</a:t>
            </a:r>
          </a:p>
          <a:p>
            <a:pPr marL="1519238" lvl="3"/>
            <a:r>
              <a:rPr lang="en-US" dirty="0"/>
              <a:t>ARP, DNS, LDAP</a:t>
            </a:r>
          </a:p>
          <a:p>
            <a:pPr marL="1131888" lvl="2"/>
            <a:r>
              <a:rPr lang="en-US" sz="1800" dirty="0"/>
              <a:t>configuration (= specialized version of identifier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data)</a:t>
            </a:r>
          </a:p>
          <a:p>
            <a:pPr marL="1519238" lvl="3"/>
            <a:r>
              <a:rPr lang="en-US" dirty="0"/>
              <a:t>DHCP, NETCONF, SNMP, XCAP, </a:t>
            </a:r>
            <a:r>
              <a:rPr lang="en-US" dirty="0" err="1"/>
              <a:t>LoST</a:t>
            </a:r>
            <a:r>
              <a:rPr lang="en-US" dirty="0"/>
              <a:t>, …</a:t>
            </a:r>
          </a:p>
          <a:p>
            <a:pPr marL="1131888" lvl="2"/>
            <a:r>
              <a:rPr lang="en-US" sz="1800" dirty="0"/>
              <a:t>control and setup</a:t>
            </a:r>
          </a:p>
          <a:p>
            <a:pPr marL="1519238" lvl="3"/>
            <a:r>
              <a:rPr lang="en-US" dirty="0"/>
              <a:t>RTSP, SIP, ftp control, RSVP, NSIS, SNMP, BGP, OSPF, RIP</a:t>
            </a:r>
          </a:p>
          <a:p>
            <a:pPr>
              <a:spcBef>
                <a:spcPts val="600"/>
              </a:spcBef>
            </a:pPr>
            <a:r>
              <a:rPr lang="en-US" sz="2100" dirty="0"/>
              <a:t>May be integrated into one protocol or general service function (“middleware”?)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D8DC-EF57-B54E-8872-AF9A89A9E9E5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Protocols define format &amp; order of messages sent and received among network entities</a:t>
            </a:r>
          </a:p>
          <a:p>
            <a:pPr lvl="1"/>
            <a:r>
              <a:rPr lang="en-US" dirty="0"/>
              <a:t>and actions taken on message transmission or receipt</a:t>
            </a:r>
          </a:p>
          <a:p>
            <a:r>
              <a:rPr lang="en-US" dirty="0"/>
              <a:t>Often includes notions of time</a:t>
            </a:r>
          </a:p>
          <a:p>
            <a:pPr lvl="1"/>
            <a:r>
              <a:rPr lang="en-US" dirty="0"/>
              <a:t>what happens if there is no response?</a:t>
            </a:r>
          </a:p>
          <a:p>
            <a:r>
              <a:rPr lang="en-US" dirty="0"/>
              <a:t>Similar to Application Programming Interfaces (APIs)</a:t>
            </a:r>
          </a:p>
          <a:p>
            <a:pPr lvl="1"/>
            <a:r>
              <a:rPr lang="en-US" dirty="0" err="1"/>
              <a:t>size_t</a:t>
            </a:r>
            <a:r>
              <a:rPr lang="en-US" dirty="0"/>
              <a:t> </a:t>
            </a:r>
            <a:r>
              <a:rPr lang="en-US" dirty="0" err="1"/>
              <a:t>fwrite</a:t>
            </a:r>
            <a:r>
              <a:rPr lang="en-US" dirty="0"/>
              <a:t> ( </a:t>
            </a:r>
            <a:r>
              <a:rPr lang="en-US" dirty="0" err="1"/>
              <a:t>const</a:t>
            </a:r>
            <a:r>
              <a:rPr lang="en-US" dirty="0"/>
              <a:t> void * </a:t>
            </a:r>
            <a:r>
              <a:rPr lang="en-US" dirty="0" err="1"/>
              <a:t>ptr</a:t>
            </a:r>
            <a:r>
              <a:rPr lang="en-US" dirty="0"/>
              <a:t>, </a:t>
            </a:r>
            <a:r>
              <a:rPr lang="en-US" dirty="0" err="1"/>
              <a:t>size_t</a:t>
            </a:r>
            <a:r>
              <a:rPr lang="en-US" dirty="0"/>
              <a:t> size, </a:t>
            </a:r>
            <a:r>
              <a:rPr lang="en-US" dirty="0" err="1"/>
              <a:t>size_t</a:t>
            </a:r>
            <a:r>
              <a:rPr lang="en-US" dirty="0"/>
              <a:t> count, FILE * stream );</a:t>
            </a:r>
          </a:p>
          <a:p>
            <a:pPr lvl="1"/>
            <a:r>
              <a:rPr lang="en-US" dirty="0"/>
              <a:t>differences?</a:t>
            </a:r>
          </a:p>
          <a:p>
            <a:r>
              <a:rPr lang="en-US" dirty="0"/>
              <a:t>Can also consider a “contract”</a:t>
            </a:r>
          </a:p>
          <a:p>
            <a:pPr lvl="1"/>
            <a:r>
              <a:rPr lang="en-US" dirty="0"/>
              <a:t>“if I provide you X, you will provide Y”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2C58-C5D8-6E4B-96FA-94F33158CCD5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343400" y="3962400"/>
            <a:ext cx="4267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4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layering?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Perform functions once</a:t>
            </a:r>
          </a:p>
          <a:p>
            <a:pPr lvl="1"/>
            <a:r>
              <a:rPr lang="en-US" dirty="0"/>
              <a:t>upper layers rely on lower layers</a:t>
            </a:r>
          </a:p>
          <a:p>
            <a:pPr lvl="1"/>
            <a:r>
              <a:rPr lang="en-US" dirty="0"/>
              <a:t>in theory (see: “end-to-end principle”)</a:t>
            </a:r>
          </a:p>
          <a:p>
            <a:r>
              <a:rPr lang="en-US" dirty="0"/>
              <a:t>Common in engineering and society</a:t>
            </a:r>
          </a:p>
          <a:p>
            <a:pPr lvl="1"/>
            <a:r>
              <a:rPr lang="en-US" dirty="0"/>
              <a:t>postal system, operating systems &amp; other APIs, buildings, …</a:t>
            </a:r>
          </a:p>
          <a:p>
            <a:pPr lvl="1"/>
            <a:r>
              <a:rPr lang="en-US" dirty="0"/>
              <a:t>but not always formal or deep</a:t>
            </a:r>
          </a:p>
          <a:p>
            <a:pPr lvl="1"/>
            <a:r>
              <a:rPr lang="en-US" dirty="0"/>
              <a:t>model of a (legal) contract</a:t>
            </a:r>
          </a:p>
          <a:p>
            <a:pPr lvl="2"/>
            <a:r>
              <a:rPr lang="en-US" dirty="0"/>
              <a:t>“</a:t>
            </a:r>
            <a:r>
              <a:rPr lang="en-US" i="1" dirty="0"/>
              <a:t>The elements of a contract are "offer" and "acceptance" by "competent persons" having legal capacity who exchange "consideration" to create "mutuality of obligation.” </a:t>
            </a:r>
            <a:r>
              <a:rPr lang="en-US" dirty="0"/>
              <a:t>(Wikipedia)</a:t>
            </a:r>
          </a:p>
          <a:p>
            <a:r>
              <a:rPr lang="en-US" dirty="0"/>
              <a:t>Change implementation without affecting relying parties</a:t>
            </a:r>
          </a:p>
          <a:p>
            <a:pPr lvl="1"/>
            <a:r>
              <a:rPr lang="en-US" dirty="0"/>
              <a:t>minimize communications, “information hiding”, “isolation”</a:t>
            </a:r>
          </a:p>
          <a:p>
            <a:pPr lvl="1"/>
            <a:r>
              <a:rPr lang="en-US" dirty="0"/>
              <a:t>“black box”</a:t>
            </a:r>
          </a:p>
          <a:p>
            <a:r>
              <a:rPr lang="en-US" dirty="0"/>
              <a:t>Topological, economic and administrative scoping</a:t>
            </a:r>
          </a:p>
          <a:p>
            <a:pPr lvl="1"/>
            <a:r>
              <a:rPr lang="en-US" dirty="0"/>
              <a:t>single </a:t>
            </a:r>
            <a:r>
              <a:rPr lang="en-US" i="1" dirty="0"/>
              <a:t>physical</a:t>
            </a:r>
            <a:r>
              <a:rPr lang="en-US" dirty="0"/>
              <a:t> connection technology</a:t>
            </a:r>
          </a:p>
          <a:p>
            <a:pPr lvl="1"/>
            <a:r>
              <a:rPr lang="en-US" dirty="0"/>
              <a:t>single vs. multiple </a:t>
            </a:r>
            <a:r>
              <a:rPr lang="en-US" i="1" dirty="0"/>
              <a:t>administrative</a:t>
            </a:r>
            <a:r>
              <a:rPr lang="en-US" dirty="0"/>
              <a:t> domains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3A2D-2D8B-1545-8F2B-83A92939FFA0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84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 </a:t>
            </a:r>
            <a:r>
              <a:rPr lang="en-US" dirty="0">
                <a:sym typeface="Wingdings"/>
              </a:rPr>
              <a:t> (sometimes) wrapping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3BD2-AAD3-9E4F-89AD-DF1BC0828C00}" type="datetime1">
              <a:rPr lang="en-US" smtClean="0"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125" y="2112282"/>
            <a:ext cx="6161316" cy="3696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828800"/>
            <a:ext cx="214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 from APIs!</a:t>
            </a:r>
          </a:p>
        </p:txBody>
      </p:sp>
    </p:spTree>
    <p:extLst>
      <p:ext uri="{BB962C8B-B14F-4D97-AF65-F5344CB8AC3E}">
        <p14:creationId xmlns:p14="http://schemas.microsoft.com/office/powerpoint/2010/main" val="146820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2! </a:t>
            </a:r>
            <a:r>
              <a:rPr lang="en-US" dirty="0">
                <a:sym typeface="Wingdings"/>
              </a:rPr>
              <a:t> industry structure</a:t>
            </a:r>
            <a:endParaRPr lang="en-US" dirty="0"/>
          </a:p>
          <a:p>
            <a:r>
              <a:rPr lang="en-US" dirty="0"/>
              <a:t>4! </a:t>
            </a:r>
            <a:r>
              <a:rPr lang="en-US" dirty="0">
                <a:sym typeface="Wingdings"/>
              </a:rPr>
              <a:t> core Internet protocols</a:t>
            </a:r>
            <a:endParaRPr lang="en-US" dirty="0"/>
          </a:p>
          <a:p>
            <a:r>
              <a:rPr lang="en-US" dirty="0"/>
              <a:t>7! </a:t>
            </a:r>
            <a:r>
              <a:rPr lang="en-US" dirty="0">
                <a:sym typeface="Wingdings"/>
              </a:rPr>
              <a:t> classical layering</a:t>
            </a:r>
            <a:endParaRPr lang="en-US" dirty="0"/>
          </a:p>
          <a:p>
            <a:r>
              <a:rPr lang="en-US" dirty="0"/>
              <a:t>9! </a:t>
            </a:r>
            <a:r>
              <a:rPr lang="en-US" dirty="0">
                <a:sym typeface="Wingdings"/>
              </a:rPr>
              <a:t> sub-layers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0405-8F35-7F46-B4F8-B76408E353E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7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3048000"/>
          </a:xfrm>
        </p:spPr>
        <p:txBody>
          <a:bodyPr>
            <a:normAutofit/>
          </a:bodyPr>
          <a:lstStyle/>
          <a:p>
            <a:r>
              <a:rPr lang="en-US" dirty="0"/>
              <a:t>Technical structures that support a society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“civil infrastructure”</a:t>
            </a:r>
          </a:p>
          <a:p>
            <a:pPr lvl="1"/>
            <a:r>
              <a:rPr lang="en-US" dirty="0">
                <a:sym typeface="Wingdings"/>
              </a:rPr>
              <a:t>Large</a:t>
            </a:r>
          </a:p>
          <a:p>
            <a:pPr lvl="1"/>
            <a:r>
              <a:rPr lang="en-US" dirty="0">
                <a:sym typeface="Wingdings"/>
              </a:rPr>
              <a:t>Constructed over generations</a:t>
            </a:r>
          </a:p>
          <a:p>
            <a:pPr lvl="1"/>
            <a:r>
              <a:rPr lang="en-US" dirty="0">
                <a:sym typeface="Wingdings"/>
              </a:rPr>
              <a:t>Not often replaced as a whole system</a:t>
            </a:r>
          </a:p>
          <a:p>
            <a:pPr lvl="1"/>
            <a:r>
              <a:rPr lang="en-US" dirty="0">
                <a:sym typeface="Wingdings"/>
              </a:rPr>
              <a:t>Continual refurbishment of components</a:t>
            </a:r>
          </a:p>
          <a:p>
            <a:pPr lvl="1"/>
            <a:r>
              <a:rPr lang="en-US" dirty="0">
                <a:sym typeface="Wingdings"/>
              </a:rPr>
              <a:t>Interdependent components </a:t>
            </a:r>
            <a:r>
              <a:rPr lang="en-US" b="1" dirty="0">
                <a:sym typeface="Wingdings"/>
              </a:rPr>
              <a:t>with well-defined interfaces</a:t>
            </a:r>
          </a:p>
          <a:p>
            <a:pPr lvl="1"/>
            <a:r>
              <a:rPr lang="en-US" dirty="0">
                <a:sym typeface="Wingdings"/>
              </a:rPr>
              <a:t>High initial cost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867400"/>
            <a:ext cx="13208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24400"/>
            <a:ext cx="12700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724400"/>
            <a:ext cx="1447800" cy="91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724401"/>
            <a:ext cx="1524000" cy="113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724400"/>
            <a:ext cx="1295400" cy="102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5638800"/>
            <a:ext cx="1451452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999274"/>
            <a:ext cx="1447800" cy="8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43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43434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energy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5800" y="4343400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transportation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two-layer model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8010" y="2321551"/>
            <a:ext cx="3115384" cy="15080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content</a:t>
            </a:r>
          </a:p>
          <a:p>
            <a:pPr algn="ctr"/>
            <a:r>
              <a:rPr lang="en-US" dirty="0"/>
              <a:t>apps &amp; software</a:t>
            </a:r>
          </a:p>
          <a:p>
            <a:pPr algn="ctr"/>
            <a:r>
              <a:rPr lang="en-US" dirty="0"/>
              <a:t>services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8010" y="3962124"/>
            <a:ext cx="3115384" cy="15080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“Lower layers”</a:t>
            </a:r>
          </a:p>
          <a:p>
            <a:pPr algn="ctr"/>
            <a:r>
              <a:rPr lang="en-US" dirty="0"/>
              <a:t>infrastructure</a:t>
            </a:r>
          </a:p>
          <a:p>
            <a:pPr algn="ctr"/>
            <a:r>
              <a:rPr lang="en-US" dirty="0"/>
              <a:t>“the network”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680916" y="2946584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copyright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121809" y="5345641"/>
            <a:ext cx="190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universal service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676418" y="3063110"/>
            <a:ext cx="1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disability access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468866" y="3777458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investment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191363" y="3903058"/>
            <a:ext cx="241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technology innovation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139968" y="3772547"/>
            <a:ext cx="94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patents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066276" y="3777457"/>
            <a:ext cx="192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 scarcity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913064" y="2851496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privacy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762948" y="4917646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location privacy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3484310"/>
            <a:ext cx="826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IP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511193" y="2946584"/>
            <a:ext cx="114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theft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492033" y="4749273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disruption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F5223-8F18-2447-9FB8-05A25FFA0CCF}" type="datetime1">
              <a:rPr lang="en-US" smtClean="0"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2014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76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20" name="Rectangle 3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2819400" cy="2895600"/>
          </a:xfrm>
          <a:ln/>
        </p:spPr>
        <p:txBody>
          <a:bodyPr rIns="132080">
            <a:normAutofit/>
          </a:bodyPr>
          <a:lstStyle/>
          <a:p>
            <a:r>
              <a:rPr lang="en-US" sz="3800" dirty="0">
                <a:solidFill>
                  <a:srgbClr val="FF3300"/>
                </a:solidFill>
              </a:rPr>
              <a:t>The Internet Protocol Hourglass</a:t>
            </a:r>
            <a:br>
              <a:rPr lang="en-US" sz="3800" dirty="0">
                <a:solidFill>
                  <a:srgbClr val="FF3300"/>
                </a:solidFill>
              </a:rPr>
            </a:br>
            <a:r>
              <a:rPr lang="en-US" sz="3800" dirty="0">
                <a:solidFill>
                  <a:srgbClr val="FF3300"/>
                </a:solidFill>
              </a:rPr>
              <a:t>(S. </a:t>
            </a:r>
            <a:r>
              <a:rPr lang="en-US" sz="3800" dirty="0" err="1">
                <a:solidFill>
                  <a:srgbClr val="FF3300"/>
                </a:solidFill>
              </a:rPr>
              <a:t>Deering</a:t>
            </a:r>
            <a:r>
              <a:rPr lang="en-US" sz="3800" dirty="0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AB6F-293B-DF4B-94A3-68BA818F181F}" type="slidenum">
              <a:rPr lang="en-US"/>
              <a:pPr/>
              <a:t>41</a:t>
            </a:fld>
            <a:endParaRPr lang="en-US"/>
          </a:p>
        </p:txBody>
      </p:sp>
      <p:grpSp>
        <p:nvGrpSpPr>
          <p:cNvPr id="63500" name="Group 12"/>
          <p:cNvGrpSpPr>
            <a:grpSpLocks/>
          </p:cNvGrpSpPr>
          <p:nvPr/>
        </p:nvGrpSpPr>
        <p:grpSpPr bwMode="auto">
          <a:xfrm>
            <a:off x="4267200" y="762000"/>
            <a:ext cx="3198813" cy="5149850"/>
            <a:chOff x="0" y="0"/>
            <a:chExt cx="2015" cy="3244"/>
          </a:xfrm>
        </p:grpSpPr>
        <p:grpSp>
          <p:nvGrpSpPr>
            <p:cNvPr id="63501" name="Group 13"/>
            <p:cNvGrpSpPr>
              <a:grpSpLocks/>
            </p:cNvGrpSpPr>
            <p:nvPr/>
          </p:nvGrpSpPr>
          <p:grpSpPr bwMode="auto">
            <a:xfrm>
              <a:off x="96" y="192"/>
              <a:ext cx="1824" cy="2880"/>
              <a:chOff x="0" y="0"/>
              <a:chExt cx="1824" cy="2880"/>
            </a:xfrm>
          </p:grpSpPr>
          <p:sp>
            <p:nvSpPr>
              <p:cNvPr id="63502" name="Rectangle 14"/>
              <p:cNvSpPr>
                <a:spLocks/>
              </p:cNvSpPr>
              <p:nvPr/>
            </p:nvSpPr>
            <p:spPr bwMode="auto">
              <a:xfrm>
                <a:off x="0" y="1776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3" name="Rectangle 15"/>
              <p:cNvSpPr>
                <a:spLocks/>
              </p:cNvSpPr>
              <p:nvPr/>
            </p:nvSpPr>
            <p:spPr bwMode="auto">
              <a:xfrm>
                <a:off x="0" y="2112"/>
                <a:ext cx="1824" cy="336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4" name="Rectangle 16"/>
              <p:cNvSpPr>
                <a:spLocks/>
              </p:cNvSpPr>
              <p:nvPr/>
            </p:nvSpPr>
            <p:spPr bwMode="auto">
              <a:xfrm>
                <a:off x="0" y="2448"/>
                <a:ext cx="1824" cy="432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5" name="Rectangle 17"/>
              <p:cNvSpPr>
                <a:spLocks/>
              </p:cNvSpPr>
              <p:nvPr/>
            </p:nvSpPr>
            <p:spPr bwMode="auto">
              <a:xfrm>
                <a:off x="0" y="0"/>
                <a:ext cx="1824" cy="384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6" name="Rectangle 18"/>
              <p:cNvSpPr>
                <a:spLocks/>
              </p:cNvSpPr>
              <p:nvPr/>
            </p:nvSpPr>
            <p:spPr bwMode="auto">
              <a:xfrm>
                <a:off x="0" y="768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7" name="Rectangle 19"/>
              <p:cNvSpPr>
                <a:spLocks/>
              </p:cNvSpPr>
              <p:nvPr/>
            </p:nvSpPr>
            <p:spPr bwMode="auto">
              <a:xfrm>
                <a:off x="0" y="1104"/>
                <a:ext cx="1824" cy="672"/>
              </a:xfrm>
              <a:prstGeom prst="rect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8" name="Rectangle 20"/>
              <p:cNvSpPr>
                <a:spLocks/>
              </p:cNvSpPr>
              <p:nvPr/>
            </p:nvSpPr>
            <p:spPr bwMode="auto">
              <a:xfrm>
                <a:off x="0" y="384"/>
                <a:ext cx="1824" cy="384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509" name="Rectangle 21"/>
            <p:cNvSpPr>
              <a:spLocks/>
            </p:cNvSpPr>
            <p:nvPr/>
          </p:nvSpPr>
          <p:spPr bwMode="auto">
            <a:xfrm>
              <a:off x="48" y="305"/>
              <a:ext cx="1920" cy="26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email  WWW  phone..</a:t>
              </a: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SMTP  HTTP  RTP...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TCP  UDP…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</a:pPr>
              <a:endParaRPr lang="en-US" sz="1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IP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</a:pPr>
              <a:endParaRPr lang="en-US" sz="1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ethernet</a:t>
              </a: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 PPP…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CSMA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async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sonet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copper  fiber  radio...</a:t>
              </a:r>
            </a:p>
          </p:txBody>
        </p:sp>
        <p:sp>
          <p:nvSpPr>
            <p:cNvPr id="63510" name="AutoShape 22"/>
            <p:cNvSpPr>
              <a:spLocks/>
            </p:cNvSpPr>
            <p:nvPr/>
          </p:nvSpPr>
          <p:spPr bwMode="auto">
            <a:xfrm>
              <a:off x="95" y="181"/>
              <a:ext cx="781" cy="1440"/>
            </a:xfrm>
            <a:custGeom>
              <a:avLst/>
              <a:gdLst/>
              <a:ahLst/>
              <a:cxnLst/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1" name="AutoShape 23"/>
            <p:cNvSpPr>
              <a:spLocks/>
            </p:cNvSpPr>
            <p:nvPr/>
          </p:nvSpPr>
          <p:spPr bwMode="auto">
            <a:xfrm rot="10800000" flipH="1">
              <a:off x="95" y="1621"/>
              <a:ext cx="781" cy="1440"/>
            </a:xfrm>
            <a:custGeom>
              <a:avLst/>
              <a:gdLst/>
              <a:ahLst/>
              <a:cxnLst/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2" name="AutoShape 24"/>
            <p:cNvSpPr>
              <a:spLocks/>
            </p:cNvSpPr>
            <p:nvPr/>
          </p:nvSpPr>
          <p:spPr bwMode="auto">
            <a:xfrm flipH="1">
              <a:off x="1138" y="181"/>
              <a:ext cx="781" cy="1440"/>
            </a:xfrm>
            <a:custGeom>
              <a:avLst/>
              <a:gdLst/>
              <a:ahLst/>
              <a:cxnLst/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3" name="AutoShape 25"/>
            <p:cNvSpPr>
              <a:spLocks/>
            </p:cNvSpPr>
            <p:nvPr/>
          </p:nvSpPr>
          <p:spPr bwMode="auto">
            <a:xfrm rot="10800000">
              <a:off x="1138" y="1621"/>
              <a:ext cx="781" cy="1440"/>
            </a:xfrm>
            <a:custGeom>
              <a:avLst/>
              <a:gdLst/>
              <a:ahLst/>
              <a:cxnLst/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4" name="Rectangle 26"/>
            <p:cNvSpPr>
              <a:spLocks/>
            </p:cNvSpPr>
            <p:nvPr/>
          </p:nvSpPr>
          <p:spPr bwMode="auto">
            <a:xfrm>
              <a:off x="61" y="133"/>
              <a:ext cx="48" cy="297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5" name="Rectangle 27"/>
            <p:cNvSpPr>
              <a:spLocks/>
            </p:cNvSpPr>
            <p:nvPr/>
          </p:nvSpPr>
          <p:spPr bwMode="auto">
            <a:xfrm>
              <a:off x="1892" y="133"/>
              <a:ext cx="48" cy="297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6" name="AutoShape 28"/>
            <p:cNvSpPr>
              <a:spLocks/>
            </p:cNvSpPr>
            <p:nvPr/>
          </p:nvSpPr>
          <p:spPr bwMode="auto">
            <a:xfrm>
              <a:off x="0" y="0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7" name="AutoShape 29"/>
            <p:cNvSpPr>
              <a:spLocks/>
            </p:cNvSpPr>
            <p:nvPr/>
          </p:nvSpPr>
          <p:spPr bwMode="auto">
            <a:xfrm>
              <a:off x="0" y="3052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8" name="Rectangle 30"/>
            <p:cNvSpPr>
              <a:spLocks/>
            </p:cNvSpPr>
            <p:nvPr/>
          </p:nvSpPr>
          <p:spPr bwMode="auto">
            <a:xfrm>
              <a:off x="51" y="1573"/>
              <a:ext cx="816" cy="9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9" name="Rectangle 31"/>
            <p:cNvSpPr>
              <a:spLocks/>
            </p:cNvSpPr>
            <p:nvPr/>
          </p:nvSpPr>
          <p:spPr bwMode="auto">
            <a:xfrm>
              <a:off x="1152" y="1573"/>
              <a:ext cx="816" cy="96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409415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/>
              <a:t>Why the hourglass architecture?</a:t>
            </a:r>
          </a:p>
        </p:txBody>
      </p:sp>
      <p:sp>
        <p:nvSpPr>
          <p:cNvPr id="64525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Why an internet layer?</a:t>
            </a:r>
          </a:p>
          <a:p>
            <a:pPr marL="782638" lvl="1">
              <a:lnSpc>
                <a:spcPct val="110000"/>
              </a:lnSpc>
            </a:pPr>
            <a:r>
              <a:rPr lang="en-US" sz="2400" dirty="0"/>
              <a:t>make a bigger network</a:t>
            </a:r>
          </a:p>
          <a:p>
            <a:pPr marL="782638" lvl="1">
              <a:lnSpc>
                <a:spcPct val="110000"/>
              </a:lnSpc>
            </a:pPr>
            <a:r>
              <a:rPr lang="en-US" sz="2400" dirty="0"/>
              <a:t>global addressing</a:t>
            </a:r>
          </a:p>
          <a:p>
            <a:pPr marL="782638" lvl="1">
              <a:lnSpc>
                <a:spcPct val="110000"/>
              </a:lnSpc>
            </a:pPr>
            <a:r>
              <a:rPr lang="en-US" sz="2400" dirty="0"/>
              <a:t>virtualize network to isolate end-to-end</a:t>
            </a:r>
            <a:br>
              <a:rPr lang="en-US" sz="2400" dirty="0"/>
            </a:br>
            <a:r>
              <a:rPr lang="en-US" sz="2400" dirty="0"/>
              <a:t>protocols from network details/changes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Why a </a:t>
            </a:r>
            <a:r>
              <a:rPr lang="en-US" sz="2600" i="1" dirty="0"/>
              <a:t>single</a:t>
            </a:r>
            <a:r>
              <a:rPr lang="en-US" sz="2600" dirty="0"/>
              <a:t> internet protocol?</a:t>
            </a:r>
          </a:p>
          <a:p>
            <a:pPr marL="782638" lvl="1">
              <a:lnSpc>
                <a:spcPct val="110000"/>
              </a:lnSpc>
            </a:pPr>
            <a:r>
              <a:rPr lang="en-US" sz="2400" dirty="0"/>
              <a:t>maximize interoperability</a:t>
            </a:r>
          </a:p>
          <a:p>
            <a:pPr marL="782638" lvl="1">
              <a:lnSpc>
                <a:spcPct val="110000"/>
              </a:lnSpc>
            </a:pPr>
            <a:r>
              <a:rPr lang="en-US" sz="2400" dirty="0"/>
              <a:t>minimize number of service interfaces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Why a </a:t>
            </a:r>
            <a:r>
              <a:rPr lang="en-US" sz="2600" i="1" dirty="0"/>
              <a:t>narrow</a:t>
            </a:r>
            <a:r>
              <a:rPr lang="en-US" sz="2600" dirty="0"/>
              <a:t> internet protocol?</a:t>
            </a:r>
          </a:p>
          <a:p>
            <a:pPr marL="782638" lvl="1">
              <a:lnSpc>
                <a:spcPct val="110000"/>
              </a:lnSpc>
            </a:pPr>
            <a:r>
              <a:rPr lang="en-US" sz="2400" dirty="0"/>
              <a:t>assumes least common network functionality</a:t>
            </a:r>
            <a:br>
              <a:rPr lang="en-US" sz="2400" dirty="0"/>
            </a:br>
            <a:r>
              <a:rPr lang="en-US" sz="2400" dirty="0"/>
              <a:t>to maximize number of usable networks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2C3D-9E63-824F-BFA2-7C39F2CD2D11}" type="slidenum">
              <a:rPr lang="en-US"/>
              <a:pPr/>
              <a:t>42</a:t>
            </a:fld>
            <a:endParaRPr lang="en-US"/>
          </a:p>
        </p:txBody>
      </p:sp>
      <p:sp>
        <p:nvSpPr>
          <p:cNvPr id="64526" name="Rectangle 14"/>
          <p:cNvSpPr>
            <a:spLocks/>
          </p:cNvSpPr>
          <p:nvPr/>
        </p:nvSpPr>
        <p:spPr bwMode="auto">
          <a:xfrm>
            <a:off x="6781800" y="6019800"/>
            <a:ext cx="1752600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Deering, 1998</a:t>
            </a:r>
          </a:p>
        </p:txBody>
      </p:sp>
    </p:spTree>
    <p:extLst>
      <p:ext uri="{BB962C8B-B14F-4D97-AF65-F5344CB8AC3E}">
        <p14:creationId xmlns:p14="http://schemas.microsoft.com/office/powerpoint/2010/main" val="190555655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Layer splitting</a:t>
            </a:r>
          </a:p>
        </p:txBody>
      </p:sp>
      <p:sp>
        <p:nvSpPr>
          <p:cNvPr id="69645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r>
              <a:rPr lang="en-US"/>
              <a:t>Traditionally, L2 (link), L3 (network = IP), L4 (transport = TCP), L7 (applications)</a:t>
            </a:r>
          </a:p>
          <a:p>
            <a:r>
              <a:rPr lang="en-US"/>
              <a:t>Layer 2: Ethernet </a:t>
            </a:r>
            <a:r>
              <a:rPr lang="en-US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/>
              <a:t> PPPoE (DSL)</a:t>
            </a:r>
          </a:p>
          <a:p>
            <a:r>
              <a:rPr lang="en-US"/>
              <a:t>Layer 2.5: MPLS, L2TP</a:t>
            </a:r>
          </a:p>
          <a:p>
            <a:r>
              <a:rPr lang="en-US"/>
              <a:t>Layer 3: tunneling (e.g., GPRS)</a:t>
            </a:r>
          </a:p>
          <a:p>
            <a:r>
              <a:rPr lang="en-US"/>
              <a:t>Layer 4: UDP + RTP</a:t>
            </a:r>
          </a:p>
          <a:p>
            <a:r>
              <a:rPr lang="en-US"/>
              <a:t>Layer 7: HTTP + real application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BF81-821A-EC46-92C4-90B7051BB8F8}" type="slidenum">
              <a:rPr lang="en-US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00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5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4 core layers?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915064"/>
              </p:ext>
            </p:extLst>
          </p:nvPr>
        </p:nvGraphicFramePr>
        <p:xfrm>
          <a:off x="533399" y="1397000"/>
          <a:ext cx="8001001" cy="3134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00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Colloquial</a:t>
                      </a:r>
                      <a:r>
                        <a:rPr lang="en-US" baseline="0" dirty="0"/>
                        <a:t>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photons</a:t>
                      </a:r>
                      <a:r>
                        <a:rPr lang="en-US" baseline="0" dirty="0"/>
                        <a:t> &amp; electrons </a:t>
                      </a:r>
                      <a:r>
                        <a:rPr lang="en-US" baseline="0" dirty="0">
                          <a:sym typeface="Wingdings"/>
                        </a:rPr>
                        <a:t> </a:t>
                      </a:r>
                      <a:r>
                        <a:rPr lang="en-US" b="1" baseline="0" dirty="0">
                          <a:sym typeface="Wingdings"/>
                        </a:rPr>
                        <a:t>bits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bits </a:t>
                      </a:r>
                      <a:r>
                        <a:rPr lang="en-US" dirty="0">
                          <a:sym typeface="Wingdings"/>
                        </a:rPr>
                        <a:t> </a:t>
                      </a:r>
                      <a:r>
                        <a:rPr lang="en-US" b="1" dirty="0">
                          <a:sym typeface="Wingdings"/>
                        </a:rPr>
                        <a:t>packets</a:t>
                      </a:r>
                      <a:r>
                        <a:rPr lang="en-US" dirty="0">
                          <a:sym typeface="Wingdings"/>
                        </a:rPr>
                        <a:t> on</a:t>
                      </a:r>
                      <a:r>
                        <a:rPr lang="en-US" baseline="0" dirty="0">
                          <a:sym typeface="Wingdings"/>
                        </a:rPr>
                        <a:t> one technology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packets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end-to-end</a:t>
                      </a:r>
                      <a:r>
                        <a:rPr lang="en-US" baseline="0" dirty="0"/>
                        <a:t>, on heterogeneous technologies, to </a:t>
                      </a:r>
                      <a:r>
                        <a:rPr lang="en-US" b="1" baseline="0" dirty="0"/>
                        <a:t>interface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unreliable </a:t>
                      </a:r>
                      <a:r>
                        <a:rPr lang="en-US" dirty="0">
                          <a:sym typeface="Wingdings"/>
                        </a:rPr>
                        <a:t> </a:t>
                      </a:r>
                      <a:r>
                        <a:rPr lang="en-US" b="1" dirty="0">
                          <a:sym typeface="Wingdings"/>
                        </a:rPr>
                        <a:t>reliable</a:t>
                      </a:r>
                    </a:p>
                    <a:p>
                      <a:r>
                        <a:rPr lang="en-US" dirty="0">
                          <a:sym typeface="Wingdings"/>
                        </a:rPr>
                        <a:t>host/interface  </a:t>
                      </a:r>
                      <a:r>
                        <a:rPr lang="en-US" b="1" dirty="0">
                          <a:sym typeface="Wingdings"/>
                        </a:rPr>
                        <a:t>application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Presentation,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application</a:t>
                      </a:r>
                      <a:r>
                        <a:rPr lang="en-US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data structure encoding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Application</a:t>
                      </a:r>
                      <a:r>
                        <a:rPr lang="en-US" baseline="0" dirty="0"/>
                        <a:t> behavior (email, web)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30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layer functions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311728"/>
              </p:ext>
            </p:extLst>
          </p:nvPr>
        </p:nvGraphicFramePr>
        <p:xfrm>
          <a:off x="168668" y="1397000"/>
          <a:ext cx="8830227" cy="381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1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14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14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 protocols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Control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Transmission technologies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Administrative domains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Main</a:t>
                      </a:r>
                      <a:r>
                        <a:rPr lang="en-US" sz="1400" baseline="0" dirty="0"/>
                        <a:t> function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Addresses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Ethernet, 4G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single,</a:t>
                      </a:r>
                      <a:r>
                        <a:rPr lang="en-US" sz="1400" baseline="0" dirty="0"/>
                        <a:t> but may be diverse (fiber, copper)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analog-to-digital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Ethernet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3GPP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framing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MAC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IPv4, IPv6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DHCP, OSPF, BGP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agnostic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end-to-end</a:t>
                      </a:r>
                      <a:r>
                        <a:rPr lang="en-US" sz="1400" baseline="0" dirty="0"/>
                        <a:t> delivery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IP</a:t>
                      </a:r>
                      <a:r>
                        <a:rPr lang="en-US" sz="1400" baseline="0" dirty="0"/>
                        <a:t> addresses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UDP,</a:t>
                      </a:r>
                      <a:r>
                        <a:rPr lang="en-US" sz="1400" baseline="0" dirty="0"/>
                        <a:t> TCP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built-in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agnostic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r>
                        <a:rPr lang="en-US" sz="1400" baseline="0" dirty="0"/>
                        <a:t> (ends)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reliability, congestion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HTTP, RTP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agnostic</a:t>
                      </a:r>
                      <a:r>
                        <a:rPr lang="en-US" sz="1400" baseline="0" dirty="0"/>
                        <a:t> (except for properties)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r>
                        <a:rPr lang="en-US" sz="1400" baseline="0" dirty="0"/>
                        <a:t> (ends)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framing,</a:t>
                      </a:r>
                      <a:r>
                        <a:rPr lang="en-US" sz="1400" baseline="0" dirty="0"/>
                        <a:t> description, sessions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URLs, email</a:t>
                      </a:r>
                      <a:r>
                        <a:rPr lang="en-US" sz="1400" baseline="0" dirty="0"/>
                        <a:t> addresses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2B02-F844-824E-9253-DF711B656B92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9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 model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D6493-5A3B-E549-8E96-A0594471FB36}" type="datetime1">
              <a:rPr lang="en-US" smtClean="0"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52" y="1706439"/>
            <a:ext cx="4903532" cy="490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784" y="1706439"/>
            <a:ext cx="3591321" cy="47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76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Layer violations</a:t>
            </a:r>
          </a:p>
        </p:txBody>
      </p:sp>
      <p:sp>
        <p:nvSpPr>
          <p:cNvPr id="70669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Layers offer abstraction </a:t>
            </a:r>
            <a:r>
              <a:rPr lang="en-US" sz="2100" dirty="0" err="1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100" dirty="0"/>
              <a:t> avoid “Internet closed for renovation”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Cost of information hiding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wireless networks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cost in $ and performance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Cost of duplication of information when nothing changes</a:t>
            </a:r>
          </a:p>
          <a:p>
            <a:pPr marL="782638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fundamental design choice of Internet = difference between circuit and datagram-oriented networks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Assumption: packets are large and getting larger</a:t>
            </a:r>
          </a:p>
          <a:p>
            <a:pPr marL="782638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wrong for games and audio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Cost prohibitive on wireless networks</a:t>
            </a:r>
          </a:p>
          <a:p>
            <a:pPr marL="782638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will see: 10 bytes of payloads, 40 bytes of packet header</a:t>
            </a:r>
          </a:p>
          <a:p>
            <a:pPr marL="782638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header compression </a:t>
            </a:r>
            <a:r>
              <a:rPr lang="en-US" sz="2000" dirty="0" err="1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000" dirty="0"/>
              <a:t> compress into state index on one link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A4A1B-6A84-C148-8B1D-EC52420C3DFC}" type="slidenum">
              <a:rPr lang="en-US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1864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3800" dirty="0"/>
              <a:t>Internet acquires presentation layer</a:t>
            </a:r>
          </a:p>
        </p:txBody>
      </p:sp>
      <p:sp>
        <p:nvSpPr>
          <p:cNvPr id="71693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2044700"/>
            <a:ext cx="6022042" cy="4081463"/>
          </a:xfrm>
          <a:ln/>
        </p:spPr>
        <p:txBody>
          <a:bodyPr rIns="132080"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All learn about OSI 7-layer model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OSI: ASN.1 as common rendering of application data structures</a:t>
            </a:r>
          </a:p>
          <a:p>
            <a:pPr marL="782638"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used in LDAP and SNMP (and H.323)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Internet never really had presentation layer</a:t>
            </a:r>
          </a:p>
          <a:p>
            <a:pPr marL="782638"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approximations: common encoding (TLV, RFC 822 styles)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Now, XML (&amp; JSON?) as the design choice by default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6A08-17A6-3248-9389-713FC07B013B}" type="slidenum">
              <a:rPr lang="en-US"/>
              <a:pPr/>
              <a:t>48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905000"/>
            <a:ext cx="210137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5309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Internet acquires session layer</a:t>
            </a:r>
          </a:p>
        </p:txBody>
      </p:sp>
      <p:sp>
        <p:nvSpPr>
          <p:cNvPr id="72717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r>
              <a:rPr lang="en-US" dirty="0"/>
              <a:t>Originally, meant for data sessions</a:t>
            </a:r>
          </a:p>
          <a:p>
            <a:r>
              <a:rPr lang="en-US" dirty="0"/>
              <a:t>Example (not explicit): ftp control connection</a:t>
            </a:r>
          </a:p>
          <a:p>
            <a:r>
              <a:rPr lang="en-US" dirty="0"/>
              <a:t>Now, separate data delivery from session setup</a:t>
            </a:r>
          </a:p>
          <a:p>
            <a:pPr marL="782638" lvl="1"/>
            <a:r>
              <a:rPr lang="en-US" dirty="0"/>
              <a:t>address and application configuration</a:t>
            </a:r>
          </a:p>
          <a:p>
            <a:pPr marL="782638" lvl="1"/>
            <a:r>
              <a:rPr lang="en-US" dirty="0"/>
              <a:t>deal with mobility</a:t>
            </a:r>
          </a:p>
          <a:p>
            <a:pPr marL="782638" lvl="1"/>
            <a:r>
              <a:rPr lang="en-US" dirty="0"/>
              <a:t>will see later as RTSP, SIP and H.323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E173-42FE-4643-8CBB-23DA9C8FAFC2}" type="slidenum">
              <a:rPr lang="en-US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126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Internet as core civil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Involved in all information exchange</a:t>
            </a:r>
          </a:p>
          <a:p>
            <a:pPr lvl="1"/>
            <a:r>
              <a:rPr lang="en-US" dirty="0"/>
              <a:t>(in a few years)</a:t>
            </a:r>
          </a:p>
          <a:p>
            <a:r>
              <a:rPr lang="en-US" dirty="0"/>
              <a:t>Crucial to</a:t>
            </a:r>
          </a:p>
          <a:p>
            <a:pPr lvl="1"/>
            <a:r>
              <a:rPr lang="en-US" dirty="0"/>
              <a:t>commerce</a:t>
            </a:r>
          </a:p>
          <a:p>
            <a:pPr lvl="1"/>
            <a:r>
              <a:rPr lang="en-US" dirty="0"/>
              <a:t>governance</a:t>
            </a:r>
          </a:p>
          <a:p>
            <a:pPr lvl="1"/>
            <a:r>
              <a:rPr lang="en-US" dirty="0"/>
              <a:t>coordination</a:t>
            </a:r>
          </a:p>
          <a:p>
            <a:pPr lvl="1"/>
            <a:r>
              <a:rPr lang="en-US" dirty="0"/>
              <a:t>inter-personal communication</a:t>
            </a:r>
          </a:p>
          <a:p>
            <a:r>
              <a:rPr lang="en-US" dirty="0"/>
              <a:t>Assumed to just be there</a:t>
            </a:r>
          </a:p>
          <a:p>
            <a:pPr lvl="1"/>
            <a:r>
              <a:rPr lang="en-US" dirty="0"/>
              <a:t>“plumbing”, “pipes”, …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7" name="Rectangle 3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133600" cy="2362200"/>
          </a:xfrm>
          <a:ln/>
        </p:spPr>
        <p:txBody>
          <a:bodyPr rIns="132080"/>
          <a:lstStyle/>
          <a:p>
            <a:r>
              <a:rPr lang="en-US" dirty="0">
                <a:solidFill>
                  <a:srgbClr val="FF3300"/>
                </a:solidFill>
              </a:rPr>
              <a:t>Putting on Weight</a:t>
            </a:r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847F-069B-224A-A5B7-0D13991D4BAA}" type="slidenum">
              <a:rPr lang="en-US"/>
              <a:pPr/>
              <a:t>50</a:t>
            </a:fld>
            <a:endParaRPr lang="en-US"/>
          </a:p>
        </p:txBody>
      </p:sp>
      <p:grpSp>
        <p:nvGrpSpPr>
          <p:cNvPr id="65548" name="Group 12"/>
          <p:cNvGrpSpPr>
            <a:grpSpLocks/>
          </p:cNvGrpSpPr>
          <p:nvPr/>
        </p:nvGrpSpPr>
        <p:grpSpPr bwMode="auto">
          <a:xfrm>
            <a:off x="3124200" y="1143000"/>
            <a:ext cx="2819400" cy="4572000"/>
            <a:chOff x="0" y="0"/>
            <a:chExt cx="1776" cy="2880"/>
          </a:xfrm>
        </p:grpSpPr>
        <p:sp>
          <p:nvSpPr>
            <p:cNvPr id="65549" name="Rectangle 13"/>
            <p:cNvSpPr>
              <a:spLocks/>
            </p:cNvSpPr>
            <p:nvPr/>
          </p:nvSpPr>
          <p:spPr bwMode="auto">
            <a:xfrm>
              <a:off x="0" y="1776"/>
              <a:ext cx="1776" cy="336"/>
            </a:xfrm>
            <a:prstGeom prst="rect">
              <a:avLst/>
            </a:prstGeom>
            <a:solidFill>
              <a:srgbClr val="66FF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0" name="Rectangle 14"/>
            <p:cNvSpPr>
              <a:spLocks/>
            </p:cNvSpPr>
            <p:nvPr/>
          </p:nvSpPr>
          <p:spPr bwMode="auto">
            <a:xfrm>
              <a:off x="0" y="2112"/>
              <a:ext cx="1776" cy="336"/>
            </a:xfrm>
            <a:prstGeom prst="rect">
              <a:avLst/>
            </a:prstGeom>
            <a:solidFill>
              <a:srgbClr val="006666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1" name="Rectangle 15"/>
            <p:cNvSpPr>
              <a:spLocks/>
            </p:cNvSpPr>
            <p:nvPr/>
          </p:nvSpPr>
          <p:spPr bwMode="auto">
            <a:xfrm>
              <a:off x="0" y="2448"/>
              <a:ext cx="1776" cy="43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2" name="Rectangle 16"/>
            <p:cNvSpPr>
              <a:spLocks/>
            </p:cNvSpPr>
            <p:nvPr/>
          </p:nvSpPr>
          <p:spPr bwMode="auto">
            <a:xfrm>
              <a:off x="0" y="0"/>
              <a:ext cx="1776" cy="38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3" name="Rectangle 17"/>
            <p:cNvSpPr>
              <a:spLocks/>
            </p:cNvSpPr>
            <p:nvPr/>
          </p:nvSpPr>
          <p:spPr bwMode="auto">
            <a:xfrm>
              <a:off x="0" y="768"/>
              <a:ext cx="1776" cy="336"/>
            </a:xfrm>
            <a:prstGeom prst="rect">
              <a:avLst/>
            </a:prstGeom>
            <a:solidFill>
              <a:srgbClr val="66FF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4" name="Rectangle 18"/>
            <p:cNvSpPr>
              <a:spLocks/>
            </p:cNvSpPr>
            <p:nvPr/>
          </p:nvSpPr>
          <p:spPr bwMode="auto">
            <a:xfrm>
              <a:off x="0" y="1104"/>
              <a:ext cx="1776" cy="672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5" name="Rectangle 19"/>
            <p:cNvSpPr>
              <a:spLocks/>
            </p:cNvSpPr>
            <p:nvPr/>
          </p:nvSpPr>
          <p:spPr bwMode="auto">
            <a:xfrm>
              <a:off x="0" y="384"/>
              <a:ext cx="1776" cy="384"/>
            </a:xfrm>
            <a:prstGeom prst="rect">
              <a:avLst/>
            </a:prstGeom>
            <a:solidFill>
              <a:srgbClr val="006666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556" name="Rectangle 20"/>
          <p:cNvSpPr>
            <a:spLocks/>
          </p:cNvSpPr>
          <p:nvPr/>
        </p:nvSpPr>
        <p:spPr bwMode="auto">
          <a:xfrm>
            <a:off x="3048000" y="1322388"/>
            <a:ext cx="3048000" cy="4140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email  WWW  phone...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SMTP  HTTP  RTP</a:t>
            </a:r>
            <a:r>
              <a:rPr lang="en-US" sz="2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...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TCP  UDP…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b="1" dirty="0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IP </a:t>
            </a:r>
            <a:r>
              <a:rPr lang="en-US" sz="2000" dirty="0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+ </a:t>
            </a:r>
            <a:r>
              <a:rPr lang="en-US" sz="2000" dirty="0" err="1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mcast</a:t>
            </a:r>
            <a:endParaRPr lang="en-US" sz="2000" dirty="0">
              <a:solidFill>
                <a:schemeClr val="accent5"/>
              </a:solidFill>
              <a:latin typeface="Helvetica" pitchFamily="-107" charset="0"/>
              <a:ea typeface="Helvetica" pitchFamily="-107" charset="0"/>
              <a:cs typeface="Helvetica" pitchFamily="-107" charset="0"/>
              <a:sym typeface="Helvetica" pitchFamily="-107" charset="0"/>
            </a:endParaRP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+ </a:t>
            </a:r>
            <a:r>
              <a:rPr lang="en-US" sz="2000" dirty="0" err="1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QoS</a:t>
            </a:r>
            <a:r>
              <a:rPr lang="en-US" sz="2000" dirty="0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+...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 err="1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ethernet</a:t>
            </a:r>
            <a:r>
              <a:rPr lang="en-US" sz="2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  PPP…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CSMA  </a:t>
            </a:r>
            <a:r>
              <a:rPr lang="en-US" sz="2000" dirty="0" err="1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async</a:t>
            </a:r>
            <a:r>
              <a:rPr lang="en-US" sz="2000" dirty="0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 </a:t>
            </a:r>
            <a:r>
              <a:rPr lang="en-US" sz="2000" dirty="0" err="1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sonet</a:t>
            </a:r>
            <a:r>
              <a:rPr lang="en-US" sz="2000" dirty="0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...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</a:t>
            </a:r>
            <a:r>
              <a:rPr lang="en-US" sz="2000" dirty="0">
                <a:solidFill>
                  <a:srgbClr val="404B60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copper  fiber  radio...</a:t>
            </a:r>
          </a:p>
        </p:txBody>
      </p:sp>
      <p:sp>
        <p:nvSpPr>
          <p:cNvPr id="65557" name="AutoShape 21"/>
          <p:cNvSpPr>
            <a:spLocks/>
          </p:cNvSpPr>
          <p:nvPr/>
        </p:nvSpPr>
        <p:spPr bwMode="auto">
          <a:xfrm rot="10800000">
            <a:off x="5265738" y="3429000"/>
            <a:ext cx="679450" cy="2286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400" y="0"/>
                </a:moveTo>
                <a:cubicBezTo>
                  <a:pt x="3836" y="975"/>
                  <a:pt x="2675" y="8370"/>
                  <a:pt x="5400" y="11505"/>
                </a:cubicBezTo>
                <a:cubicBezTo>
                  <a:pt x="10951" y="14595"/>
                  <a:pt x="21600" y="17055"/>
                  <a:pt x="21600" y="18810"/>
                </a:cubicBezTo>
                <a:cubicBezTo>
                  <a:pt x="21600" y="20565"/>
                  <a:pt x="21297" y="20250"/>
                  <a:pt x="21600" y="21600"/>
                </a:cubicBezTo>
                <a:cubicBezTo>
                  <a:pt x="10800" y="21600"/>
                  <a:pt x="0" y="21600"/>
                  <a:pt x="0" y="21600"/>
                </a:cubicBezTo>
                <a:lnTo>
                  <a:pt x="0" y="0"/>
                </a:lnTo>
                <a:lnTo>
                  <a:pt x="5400" y="0"/>
                </a:lnTo>
                <a:close/>
                <a:moveTo>
                  <a:pt x="5400" y="0"/>
                </a:moveTo>
              </a:path>
            </a:pathLst>
          </a:custGeom>
          <a:solidFill>
            <a:srgbClr val="FFFF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8" name="AutoShape 22"/>
          <p:cNvSpPr>
            <a:spLocks/>
          </p:cNvSpPr>
          <p:nvPr/>
        </p:nvSpPr>
        <p:spPr bwMode="auto">
          <a:xfrm>
            <a:off x="3122613" y="1143000"/>
            <a:ext cx="679450" cy="2286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400" y="0"/>
                </a:moveTo>
                <a:cubicBezTo>
                  <a:pt x="3836" y="975"/>
                  <a:pt x="2675" y="8370"/>
                  <a:pt x="5400" y="11505"/>
                </a:cubicBezTo>
                <a:cubicBezTo>
                  <a:pt x="10951" y="14595"/>
                  <a:pt x="21600" y="17055"/>
                  <a:pt x="21600" y="18810"/>
                </a:cubicBezTo>
                <a:cubicBezTo>
                  <a:pt x="21600" y="20565"/>
                  <a:pt x="21297" y="20250"/>
                  <a:pt x="21600" y="21600"/>
                </a:cubicBezTo>
                <a:cubicBezTo>
                  <a:pt x="10800" y="21600"/>
                  <a:pt x="0" y="21600"/>
                  <a:pt x="0" y="21600"/>
                </a:cubicBezTo>
                <a:lnTo>
                  <a:pt x="0" y="0"/>
                </a:lnTo>
                <a:lnTo>
                  <a:pt x="5400" y="0"/>
                </a:lnTo>
                <a:close/>
                <a:moveTo>
                  <a:pt x="5400" y="0"/>
                </a:moveTo>
              </a:path>
            </a:pathLst>
          </a:custGeom>
          <a:solidFill>
            <a:srgbClr val="FFFF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9" name="AutoShape 23"/>
          <p:cNvSpPr>
            <a:spLocks/>
          </p:cNvSpPr>
          <p:nvPr/>
        </p:nvSpPr>
        <p:spPr bwMode="auto">
          <a:xfrm flipH="1">
            <a:off x="5264150" y="1143000"/>
            <a:ext cx="679450" cy="2286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400" y="0"/>
                </a:moveTo>
                <a:cubicBezTo>
                  <a:pt x="3836" y="975"/>
                  <a:pt x="2675" y="8370"/>
                  <a:pt x="5400" y="11505"/>
                </a:cubicBezTo>
                <a:cubicBezTo>
                  <a:pt x="10951" y="14595"/>
                  <a:pt x="21600" y="17055"/>
                  <a:pt x="21600" y="18810"/>
                </a:cubicBezTo>
                <a:cubicBezTo>
                  <a:pt x="21600" y="20565"/>
                  <a:pt x="21297" y="20250"/>
                  <a:pt x="21600" y="21600"/>
                </a:cubicBezTo>
                <a:cubicBezTo>
                  <a:pt x="10800" y="21600"/>
                  <a:pt x="0" y="21600"/>
                  <a:pt x="0" y="21600"/>
                </a:cubicBezTo>
                <a:lnTo>
                  <a:pt x="0" y="0"/>
                </a:lnTo>
                <a:lnTo>
                  <a:pt x="5400" y="0"/>
                </a:lnTo>
                <a:close/>
                <a:moveTo>
                  <a:pt x="5400" y="0"/>
                </a:moveTo>
              </a:path>
            </a:pathLst>
          </a:custGeom>
          <a:solidFill>
            <a:srgbClr val="FFFF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0" name="AutoShape 24"/>
          <p:cNvSpPr>
            <a:spLocks/>
          </p:cNvSpPr>
          <p:nvPr/>
        </p:nvSpPr>
        <p:spPr bwMode="auto">
          <a:xfrm rot="10800000" flipH="1">
            <a:off x="3124200" y="3429000"/>
            <a:ext cx="679450" cy="2286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400" y="0"/>
                </a:moveTo>
                <a:cubicBezTo>
                  <a:pt x="3836" y="975"/>
                  <a:pt x="2675" y="8370"/>
                  <a:pt x="5400" y="11505"/>
                </a:cubicBezTo>
                <a:cubicBezTo>
                  <a:pt x="10951" y="14595"/>
                  <a:pt x="21600" y="17055"/>
                  <a:pt x="21600" y="18810"/>
                </a:cubicBezTo>
                <a:cubicBezTo>
                  <a:pt x="21600" y="20565"/>
                  <a:pt x="21297" y="20250"/>
                  <a:pt x="21600" y="21600"/>
                </a:cubicBezTo>
                <a:cubicBezTo>
                  <a:pt x="10800" y="21600"/>
                  <a:pt x="0" y="21600"/>
                  <a:pt x="0" y="21600"/>
                </a:cubicBezTo>
                <a:lnTo>
                  <a:pt x="0" y="0"/>
                </a:lnTo>
                <a:lnTo>
                  <a:pt x="5400" y="0"/>
                </a:lnTo>
                <a:close/>
                <a:moveTo>
                  <a:pt x="5400" y="0"/>
                </a:moveTo>
              </a:path>
            </a:pathLst>
          </a:custGeom>
          <a:solidFill>
            <a:srgbClr val="FFFF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1" name="Rectangle 25"/>
          <p:cNvSpPr>
            <a:spLocks/>
          </p:cNvSpPr>
          <p:nvPr/>
        </p:nvSpPr>
        <p:spPr bwMode="auto">
          <a:xfrm>
            <a:off x="3027363" y="3352800"/>
            <a:ext cx="757237" cy="13493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2" name="Rectangle 26"/>
          <p:cNvSpPr>
            <a:spLocks/>
          </p:cNvSpPr>
          <p:nvPr/>
        </p:nvSpPr>
        <p:spPr bwMode="auto">
          <a:xfrm>
            <a:off x="5283200" y="3352800"/>
            <a:ext cx="838200" cy="13493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3" name="Rectangle 27"/>
          <p:cNvSpPr>
            <a:spLocks/>
          </p:cNvSpPr>
          <p:nvPr/>
        </p:nvSpPr>
        <p:spPr bwMode="auto">
          <a:xfrm>
            <a:off x="5867400" y="1049338"/>
            <a:ext cx="184150" cy="4724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4" name="Rectangle 28"/>
          <p:cNvSpPr>
            <a:spLocks/>
          </p:cNvSpPr>
          <p:nvPr/>
        </p:nvSpPr>
        <p:spPr bwMode="auto">
          <a:xfrm>
            <a:off x="3068638" y="1049338"/>
            <a:ext cx="76200" cy="4724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5" name="AutoShape 29"/>
          <p:cNvSpPr>
            <a:spLocks/>
          </p:cNvSpPr>
          <p:nvPr/>
        </p:nvSpPr>
        <p:spPr bwMode="auto">
          <a:xfrm>
            <a:off x="2971800" y="860425"/>
            <a:ext cx="3124200" cy="298450"/>
          </a:xfrm>
          <a:prstGeom prst="roundRect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6" name="AutoShape 30"/>
          <p:cNvSpPr>
            <a:spLocks/>
          </p:cNvSpPr>
          <p:nvPr/>
        </p:nvSpPr>
        <p:spPr bwMode="auto">
          <a:xfrm>
            <a:off x="2971800" y="5689600"/>
            <a:ext cx="3124200" cy="298450"/>
          </a:xfrm>
          <a:prstGeom prst="roundRect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8" name="Rectangle 32"/>
          <p:cNvSpPr>
            <a:spLocks/>
          </p:cNvSpPr>
          <p:nvPr/>
        </p:nvSpPr>
        <p:spPr bwMode="auto">
          <a:xfrm>
            <a:off x="6172200" y="4216400"/>
            <a:ext cx="2590800" cy="1574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b">
            <a:prstTxWarp prst="textNoShape">
              <a:avLst/>
            </a:prstTxWarp>
          </a:bodyPr>
          <a:lstStyle/>
          <a:p>
            <a:pPr marL="39688">
              <a:spcBef>
                <a:spcPts val="1450"/>
              </a:spcBef>
              <a:buClr>
                <a:srgbClr val="336666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+mn-lt"/>
                <a:ea typeface="Times" pitchFamily="-107" charset="0"/>
                <a:cs typeface="Times" pitchFamily="-107" charset="0"/>
                <a:sym typeface="Times" pitchFamily="-107" charset="0"/>
              </a:rPr>
              <a:t>requires more functionality from underlying networks</a:t>
            </a:r>
          </a:p>
        </p:txBody>
      </p:sp>
    </p:spTree>
    <p:extLst>
      <p:ext uri="{BB962C8B-B14F-4D97-AF65-F5344CB8AC3E}">
        <p14:creationId xmlns:p14="http://schemas.microsoft.com/office/powerpoint/2010/main" val="3943412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6" grpId="0" autoUpdateAnimBg="0"/>
      <p:bldP spid="6556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Classical Internet philosophy</a:t>
            </a:r>
          </a:p>
        </p:txBody>
      </p:sp>
      <p:sp>
        <p:nvSpPr>
          <p:cNvPr id="57357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/>
              <a:t>Almost all functions except packet routing are in </a:t>
            </a:r>
            <a:r>
              <a:rPr lang="en-US" sz="2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end systems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/>
              <a:t>reliability, security, mobility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000" dirty="0"/>
              <a:t> facilitate edge innovation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The network is </a:t>
            </a:r>
            <a:r>
              <a:rPr lang="en-US" sz="2100" i="1" dirty="0"/>
              <a:t>common carrier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/>
              <a:t>common carrier: “Under the law, a common carrier is required to make its infrastructure available to everyone willing to pay to access it.”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/>
              <a:t>does not differentiate (or discriminate against) traffic types or applications or customers</a:t>
            </a:r>
          </a:p>
          <a:p>
            <a:pPr marL="782638" lvl="1">
              <a:lnSpc>
                <a:spcPct val="90000"/>
              </a:lnSpc>
            </a:pPr>
            <a:r>
              <a:rPr lang="en-US" sz="20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000" dirty="0"/>
              <a:t> facilitate edge innovation</a:t>
            </a:r>
          </a:p>
          <a:p>
            <a:pPr marL="782638" lvl="1">
              <a:lnSpc>
                <a:spcPct val="90000"/>
              </a:lnSpc>
            </a:pPr>
            <a:r>
              <a:rPr lang="en-US" dirty="0"/>
              <a:t>see “network neutrality” discussion</a:t>
            </a:r>
            <a:endParaRPr lang="en-US" sz="20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72C9-32FF-9E45-B997-19B782150BF9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Network philosophy: End-to-end argument</a:t>
            </a:r>
          </a:p>
        </p:txBody>
      </p:sp>
      <p:sp>
        <p:nvSpPr>
          <p:cNvPr id="58381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2044701"/>
            <a:ext cx="5945842" cy="3898900"/>
          </a:xfrm>
          <a:ln/>
        </p:spPr>
        <p:txBody>
          <a:bodyPr rIns="132080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/>
              <a:t>“All functions need to be performed at the edge”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edge (end) needed for correctness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middle can get in the way or sometimes help (performance)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 err="1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design vs. “moral” argument (“networks should respect e2e”)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 err="1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transparency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 err="1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</a:t>
            </a:r>
            <a:r>
              <a:rPr lang="en-US" sz="1800" i="1" dirty="0"/>
              <a:t>The Rise of the Dumb Network</a:t>
            </a:r>
          </a:p>
          <a:p>
            <a:pPr marL="1182688" lvl="2">
              <a:lnSpc>
                <a:spcPct val="120000"/>
              </a:lnSpc>
            </a:pPr>
            <a:r>
              <a:rPr lang="en-US" sz="1600" dirty="0"/>
              <a:t>common carriage = don’t discriminate against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/>
              <a:t>But: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ISPs and carriers prefer to sell services, not bit pipes </a:t>
            </a:r>
            <a:r>
              <a:rPr lang="en-US" sz="1800" dirty="0" err="1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price differentiation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network protection against “bad” users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user protection against “bad” data</a:t>
            </a:r>
          </a:p>
          <a:p>
            <a:pPr marL="782638" lvl="1">
              <a:lnSpc>
                <a:spcPct val="120000"/>
              </a:lnSpc>
            </a:pPr>
            <a:r>
              <a:rPr lang="en-US" sz="1800" dirty="0"/>
              <a:t>dealing with badly designed protocols (e.g., caching, wireless)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5A38-F022-2742-BE35-A4792F0CA1E4}" type="slidenum">
              <a:rPr lang="en-US"/>
              <a:pPr/>
              <a:t>52</a:t>
            </a:fld>
            <a:endParaRPr lang="en-US"/>
          </a:p>
        </p:txBody>
      </p:sp>
      <p:sp>
        <p:nvSpPr>
          <p:cNvPr id="58382" name="Rectangle 14"/>
          <p:cNvSpPr>
            <a:spLocks/>
          </p:cNvSpPr>
          <p:nvPr/>
        </p:nvSpPr>
        <p:spPr bwMode="auto">
          <a:xfrm>
            <a:off x="517525" y="6053138"/>
            <a:ext cx="6229350" cy="279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2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see also http://www.aarnet.edu.au/engineering/wgs/video/presentations/2004Feb/clark.ppt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04800"/>
            <a:ext cx="2510849" cy="336189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end-</a:t>
            </a:r>
            <a:r>
              <a:rPr lang="en-US" dirty="0" err="1"/>
              <a:t>vs</a:t>
            </a:r>
            <a:r>
              <a:rPr lang="en-US" dirty="0"/>
              <a:t>-middle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53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12246"/>
              </p:ext>
            </p:extLst>
          </p:nvPr>
        </p:nvGraphicFramePr>
        <p:xfrm>
          <a:off x="304802" y="1397000"/>
          <a:ext cx="8458198" cy="38506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523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  <a:r>
                        <a:rPr lang="en-US" baseline="0" dirty="0"/>
                        <a:t> middle?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 end?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Error</a:t>
                      </a:r>
                      <a:r>
                        <a:rPr lang="en-US" baseline="0" dirty="0"/>
                        <a:t> recovery (FEC, ARQ)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Smaller</a:t>
                      </a:r>
                      <a:r>
                        <a:rPr lang="en-US" baseline="0" dirty="0"/>
                        <a:t> recovery time (link RTT &lt;&lt; e-e RTT)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“real” reliability (including router</a:t>
                      </a:r>
                      <a:r>
                        <a:rPr lang="en-US" baseline="0" dirty="0"/>
                        <a:t>-induced losses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Congestion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Faster feedback</a:t>
                      </a:r>
                    </a:p>
                    <a:p>
                      <a:r>
                        <a:rPr lang="en-US" dirty="0"/>
                        <a:t>more</a:t>
                      </a:r>
                      <a:r>
                        <a:rPr lang="en-US" baseline="0" dirty="0"/>
                        <a:t> accurate link congestion information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simpler end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Disruption tolerance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Access control, visibility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Buffering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Higher TCP throughput</a:t>
                      </a:r>
                      <a:r>
                        <a:rPr lang="en-US" baseline="0" dirty="0"/>
                        <a:t> (but: buffer bloat)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Cheaper</a:t>
                      </a:r>
                      <a:r>
                        <a:rPr lang="en-US" baseline="0" dirty="0"/>
                        <a:t> memory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Encryption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Traffic source/destination</a:t>
                      </a:r>
                      <a:r>
                        <a:rPr lang="en-US" baseline="0" dirty="0"/>
                        <a:t> hiding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Untrustworth</a:t>
                      </a:r>
                      <a:r>
                        <a:rPr lang="en-US" baseline="0" dirty="0"/>
                        <a:t>y networks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924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 sz="3800"/>
              <a:t>Internet architecture documents (readings)</a:t>
            </a:r>
          </a:p>
        </p:txBody>
      </p:sp>
      <p:sp>
        <p:nvSpPr>
          <p:cNvPr id="60429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2600"/>
              <a:t>http://www.ietf.org/rfc/rfcXXXX.txt</a:t>
            </a:r>
          </a:p>
          <a:p>
            <a:pPr marL="782638" lvl="1"/>
            <a:r>
              <a:rPr lang="en-US" sz="2400"/>
              <a:t>http://www.zvon.org/ in HTML format with cross-referencing</a:t>
            </a:r>
          </a:p>
          <a:p>
            <a:r>
              <a:rPr lang="en-US" sz="2600"/>
              <a:t>RFC 1287 (</a:t>
            </a:r>
            <a:r>
              <a:rPr lang="en-US" sz="2000" i="1"/>
              <a:t>Towards the Future Internet Architecture</a:t>
            </a:r>
            <a:r>
              <a:rPr lang="en-US" sz="2600"/>
              <a:t>)</a:t>
            </a:r>
          </a:p>
          <a:p>
            <a:r>
              <a:rPr lang="en-US" sz="2600"/>
              <a:t>RFC 2101 (</a:t>
            </a:r>
            <a:r>
              <a:rPr lang="en-US" sz="2000" i="1"/>
              <a:t>IPv4 Address Behaviour Today</a:t>
            </a:r>
            <a:r>
              <a:rPr lang="en-US" sz="2600"/>
              <a:t>)</a:t>
            </a:r>
          </a:p>
          <a:p>
            <a:r>
              <a:rPr lang="en-US" sz="2600"/>
              <a:t>RFC 2775 (</a:t>
            </a:r>
            <a:r>
              <a:rPr lang="en-US" sz="2000" i="1"/>
              <a:t>Internet Transparency</a:t>
            </a:r>
            <a:r>
              <a:rPr lang="en-US" sz="2600"/>
              <a:t>)</a:t>
            </a:r>
          </a:p>
          <a:p>
            <a:r>
              <a:rPr lang="en-US" sz="2600"/>
              <a:t>RFC 3234 (</a:t>
            </a:r>
            <a:r>
              <a:rPr lang="en-US" sz="2000" i="1"/>
              <a:t>Middleboxes: Taxonomy and Issues</a:t>
            </a:r>
            <a:r>
              <a:rPr lang="en-US" sz="2600"/>
              <a:t>)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6683-FE63-124D-9448-16A9DEF8408F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Middleboxes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firewalls, network address translators, transparent caches</a:t>
            </a:r>
          </a:p>
          <a:p>
            <a:pPr lvl="1"/>
            <a:r>
              <a:rPr lang="en-US" dirty="0"/>
              <a:t>connection disruptions</a:t>
            </a:r>
          </a:p>
          <a:p>
            <a:pPr lvl="1"/>
            <a:r>
              <a:rPr lang="en-US" dirty="0"/>
              <a:t>application surprises</a:t>
            </a:r>
          </a:p>
          <a:p>
            <a:pPr lvl="1"/>
            <a:r>
              <a:rPr lang="en-US" dirty="0"/>
              <a:t>energy consumption (refresh)</a:t>
            </a:r>
          </a:p>
          <a:p>
            <a:pPr lvl="1"/>
            <a:r>
              <a:rPr lang="en-US" dirty="0"/>
              <a:t>see (e.g.,) SIGCOMM 2011 “</a:t>
            </a:r>
            <a:r>
              <a:rPr lang="en-US" i="1" dirty="0"/>
              <a:t>An Untold Story of </a:t>
            </a:r>
            <a:r>
              <a:rPr lang="en-US" i="1" dirty="0" err="1"/>
              <a:t>Middleboxes</a:t>
            </a:r>
            <a:r>
              <a:rPr lang="en-US" i="1" dirty="0"/>
              <a:t> in Cellular Networks” </a:t>
            </a:r>
            <a:endParaRPr lang="en-US" dirty="0"/>
          </a:p>
          <a:p>
            <a:r>
              <a:rPr lang="en-US" dirty="0"/>
              <a:t>Minimize pain </a:t>
            </a:r>
            <a:r>
              <a:rPr lang="en-US" dirty="0">
                <a:sym typeface="Wingdings"/>
              </a:rPr>
              <a:t></a:t>
            </a:r>
            <a:endParaRPr lang="en-US" dirty="0"/>
          </a:p>
          <a:p>
            <a:pPr lvl="1"/>
            <a:r>
              <a:rPr lang="en-US" dirty="0"/>
              <a:t>Coordinated</a:t>
            </a:r>
          </a:p>
          <a:p>
            <a:pPr lvl="1"/>
            <a:r>
              <a:rPr lang="en-US" dirty="0"/>
              <a:t>Discoverable (not today)</a:t>
            </a:r>
          </a:p>
          <a:p>
            <a:pPr lvl="1"/>
            <a:r>
              <a:rPr lang="en-US" dirty="0"/>
              <a:t>Discoverable behavior</a:t>
            </a:r>
          </a:p>
          <a:p>
            <a:pPr lvl="2"/>
            <a:r>
              <a:rPr lang="en-US" dirty="0"/>
              <a:t>e.g., timeouts, port blocking, </a:t>
            </a:r>
            <a:r>
              <a:rPr lang="en-US"/>
              <a:t>NAT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4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734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lets you take an object or group of objects, put them on a disk or send them through a wire or wireless transport mechanism, then later, perhaps on another computer, reverse the process: resurrect the original object(s). The basic mechanisms are to flatten object(s) into a one-dimensional stream of bits, and to turn that stream of bits back into the original object(s).</a:t>
            </a:r>
          </a:p>
          <a:p>
            <a:pPr lvl="1"/>
            <a:r>
              <a:rPr lang="en-US" dirty="0"/>
              <a:t>Like the Transporter on Star Trek, it's all about taking something complicated and turning it into a flat sequence of 1s and 0s, then taking that sequence of 1s and 0s (possibly at another place, possibly at another time) and reconstructing the original complicated "something.” [C++ FAQ]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216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Problem: squeezing 8 bits into 7 (or 6) </a:t>
            </a:r>
            <a:r>
              <a:rPr lang="en-US" dirty="0">
                <a:sym typeface="Wingdings"/>
              </a:rPr>
              <a:t> base64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11312"/>
            <a:ext cx="7772400" cy="2236561"/>
          </a:xfrm>
        </p:spPr>
        <p:txBody>
          <a:bodyPr/>
          <a:lstStyle/>
          <a:p>
            <a:r>
              <a:rPr lang="en-US" dirty="0"/>
              <a:t>Many Internet channels (e.g., email &amp; URL) are subset of ASCII </a:t>
            </a:r>
            <a:r>
              <a:rPr lang="en-US" dirty="0">
                <a:sym typeface="Wingdings"/>
              </a:rPr>
              <a:t> 6 or 7 bits</a:t>
            </a:r>
          </a:p>
          <a:p>
            <a:pPr lvl="1"/>
            <a:r>
              <a:rPr lang="en-US" dirty="0">
                <a:sym typeface="Wingdings"/>
              </a:rPr>
              <a:t>other characters may be dropped or converted</a:t>
            </a:r>
          </a:p>
          <a:p>
            <a:pPr lvl="1"/>
            <a:r>
              <a:rPr lang="en-US" dirty="0">
                <a:sym typeface="Wingdings"/>
              </a:rPr>
              <a:t>base64 as a common encoding</a:t>
            </a:r>
          </a:p>
          <a:p>
            <a:pPr lvl="1"/>
            <a:r>
              <a:rPr lang="en-US" dirty="0">
                <a:sym typeface="Wingdings"/>
              </a:rPr>
              <a:t>convert 3 octets (8-bit characters = 24 bits) into 4 characters of 6 bits (24 bits)</a:t>
            </a:r>
          </a:p>
          <a:p>
            <a:pPr marL="457200" lvl="1" indent="0">
              <a:buNone/>
            </a:pP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Application Layer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2-</a:t>
            </a:r>
            <a:fld id="{407B4E01-C836-C94D-8985-0D8A93B1A7C1}" type="slidenum">
              <a:rPr lang="en-US" altLang="en-US" smtClean="0"/>
              <a:pPr/>
              <a:t>58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7" y="3847874"/>
            <a:ext cx="81407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725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Serialization: TLV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0405-8F35-7F46-B4F8-B76408E353E7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76400"/>
            <a:ext cx="6324600" cy="4743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133600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IPv6</a:t>
            </a:r>
          </a:p>
        </p:txBody>
      </p:sp>
    </p:spTree>
    <p:extLst>
      <p:ext uri="{BB962C8B-B14F-4D97-AF65-F5344CB8AC3E}">
        <p14:creationId xmlns:p14="http://schemas.microsoft.com/office/powerpoint/2010/main" val="1325212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Internet as core civil infrastructure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735776"/>
            <a:ext cx="5087109" cy="3136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970" y="3429000"/>
            <a:ext cx="3810000" cy="33274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AA77-877D-0D4A-95AD-C42FC7400184}" type="datetime1">
              <a:rPr lang="en-US" smtClean="0"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418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Serialization: ASN.1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7" y="1795729"/>
            <a:ext cx="3373326" cy="2611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554" y="3947633"/>
            <a:ext cx="4495800" cy="124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2126" y="5708501"/>
            <a:ext cx="61895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800" dirty="0"/>
              <a:t>30 13 02 01 05 16 0e 41 6e 79 62 6f 64 79 20 74 68 65 72 65 3f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384577" y="1795729"/>
            <a:ext cx="451655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serialization = convert data structure into</a:t>
            </a:r>
          </a:p>
          <a:p>
            <a:r>
              <a:rPr lang="en-US" sz="2000" dirty="0"/>
              <a:t>(linear) byte stream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399436" y="2648950"/>
            <a:ext cx="2093459" cy="1041722"/>
          </a:xfrm>
          <a:prstGeom prst="wedgeEllipseCallout">
            <a:avLst>
              <a:gd name="adj1" fmla="val -83501"/>
              <a:gd name="adj2" fmla="val -80830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like C, without pointers…</a:t>
            </a:r>
          </a:p>
        </p:txBody>
      </p:sp>
    </p:spTree>
    <p:extLst>
      <p:ext uri="{BB962C8B-B14F-4D97-AF65-F5344CB8AC3E}">
        <p14:creationId xmlns:p14="http://schemas.microsoft.com/office/powerpoint/2010/main" val="1945987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Serialization: RFC 822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7579" y="1524000"/>
            <a:ext cx="7140353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normAutofit/>
          </a:bodyPr>
          <a:lstStyle/>
          <a:p>
            <a:r>
              <a:rPr lang="en-US" sz="1800" dirty="0"/>
              <a:t>Delivered-To: hgs10@lionmailmx.cc.columbia.edu</a:t>
            </a:r>
          </a:p>
          <a:p>
            <a:r>
              <a:rPr lang="en-US" sz="1800" dirty="0"/>
              <a:t>Received: by 10.140.158.132 with SMTP id e126csp131562qhe;</a:t>
            </a:r>
          </a:p>
          <a:p>
            <a:r>
              <a:rPr lang="en-US" sz="1800" dirty="0"/>
              <a:t>        Thu, 28 Aug 2014 14:01:48 -0700 (PDT)</a:t>
            </a:r>
          </a:p>
          <a:p>
            <a:r>
              <a:rPr lang="en-US" sz="1800" dirty="0"/>
              <a:t>Return-Path: </a:t>
            </a:r>
            <a:r>
              <a:rPr lang="en-US" sz="1800" dirty="0">
                <a:hlinkClick r:id="rId2"/>
              </a:rPr>
              <a:t>etickets@amtrak.com</a:t>
            </a:r>
            <a:endParaRPr lang="en-US" sz="1800" dirty="0"/>
          </a:p>
          <a:p>
            <a:r>
              <a:rPr lang="en-US" sz="1800" dirty="0"/>
              <a:t>Return-Path: </a:t>
            </a:r>
            <a:r>
              <a:rPr lang="en-US" sz="1800" dirty="0">
                <a:hlinkClick r:id="rId2"/>
              </a:rPr>
              <a:t>etickets@amtrak.com</a:t>
            </a:r>
            <a:endParaRPr lang="en-US" sz="1800" dirty="0"/>
          </a:p>
          <a:p>
            <a:r>
              <a:rPr lang="de-DE" sz="1800" dirty="0" err="1"/>
              <a:t>Received</a:t>
            </a:r>
            <a:r>
              <a:rPr lang="de-DE" sz="1800" dirty="0"/>
              <a:t>: </a:t>
            </a:r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dirty="0" err="1"/>
              <a:t>unknown</a:t>
            </a:r>
            <a:r>
              <a:rPr lang="de-DE" sz="1800" dirty="0"/>
              <a:t> (HELO etvswas01p) ([10.14.128.202])</a:t>
            </a:r>
          </a:p>
          <a:p>
            <a:r>
              <a:rPr lang="en-US" sz="1800" dirty="0"/>
              <a:t>   by phlsmtprelay01.amtrak.com with ESMTP; 28 Aug 2014 16:55:42 -0400</a:t>
            </a:r>
          </a:p>
          <a:p>
            <a:r>
              <a:rPr lang="en-US" sz="1800" dirty="0"/>
              <a:t>Date: Thu, 28 Aug 2014 17:01:30 -0400 (EDT)</a:t>
            </a:r>
          </a:p>
          <a:p>
            <a:r>
              <a:rPr lang="en-US" sz="1800" dirty="0"/>
              <a:t>From: </a:t>
            </a:r>
            <a:r>
              <a:rPr lang="en-US" sz="1800" dirty="0" err="1"/>
              <a:t>etickets@amtrak.com</a:t>
            </a:r>
            <a:endParaRPr lang="en-US" sz="1800" dirty="0"/>
          </a:p>
          <a:p>
            <a:r>
              <a:rPr lang="en-US" sz="1800" dirty="0"/>
              <a:t>To: </a:t>
            </a:r>
            <a:r>
              <a:rPr lang="en-US" sz="1800" dirty="0" err="1"/>
              <a:t>HGS@cs.columbia.edu</a:t>
            </a:r>
            <a:r>
              <a:rPr lang="en-US" sz="1800" dirty="0"/>
              <a:t>, HENNING.SCHULZRINNE@FCC.GOV</a:t>
            </a:r>
          </a:p>
          <a:p>
            <a:r>
              <a:rPr lang="hu-HU" sz="1800" dirty="0"/>
              <a:t>Message-ID: &lt;633700356.JavaMail.TDDServerProd@amtrak.com&gt;</a:t>
            </a:r>
          </a:p>
          <a:p>
            <a:r>
              <a:rPr lang="en-US" sz="1800" dirty="0"/>
              <a:t>Subject: Amtrak: </a:t>
            </a:r>
            <a:r>
              <a:rPr lang="en-US" sz="1800" dirty="0" err="1"/>
              <a:t>eTicket</a:t>
            </a:r>
            <a:r>
              <a:rPr lang="en-US" sz="1800" dirty="0"/>
              <a:t> and Receipt for Your 09/10/2014 Trip</a:t>
            </a:r>
          </a:p>
          <a:p>
            <a:r>
              <a:rPr lang="en-US" sz="1800" dirty="0"/>
              <a:t>MIME-Version: 1.0</a:t>
            </a:r>
          </a:p>
          <a:p>
            <a:r>
              <a:rPr lang="en-US" sz="1800" dirty="0"/>
              <a:t>Content-Type: multipart/mixed; </a:t>
            </a:r>
          </a:p>
          <a:p>
            <a:r>
              <a:rPr lang="en-US" sz="1800" dirty="0"/>
              <a:t>	boundary="----=_Part.1409259690306”</a:t>
            </a:r>
          </a:p>
          <a:p>
            <a:r>
              <a:rPr lang="en-US" sz="1800" dirty="0"/>
              <a:t>MIME-Version: 1.0</a:t>
            </a:r>
          </a:p>
          <a:p>
            <a:r>
              <a:rPr lang="en-US" sz="1800" dirty="0"/>
              <a:t>Content-Type: multipart/mixed; </a:t>
            </a:r>
          </a:p>
        </p:txBody>
      </p:sp>
    </p:spTree>
    <p:extLst>
      <p:ext uri="{BB962C8B-B14F-4D97-AF65-F5344CB8AC3E}">
        <p14:creationId xmlns:p14="http://schemas.microsoft.com/office/powerpoint/2010/main" val="2843516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Serialization: XML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2218" y="2067005"/>
            <a:ext cx="67748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&lt;note&gt;</a:t>
            </a:r>
          </a:p>
          <a:p>
            <a:r>
              <a:rPr lang="en-US" sz="2800" dirty="0"/>
              <a:t>  </a:t>
            </a:r>
            <a:r>
              <a:rPr lang="en-US" sz="2800" dirty="0">
                <a:solidFill>
                  <a:srgbClr val="0070C0"/>
                </a:solidFill>
              </a:rPr>
              <a:t>&lt;id&gt;</a:t>
            </a:r>
            <a:r>
              <a:rPr lang="en-US" sz="2800" dirty="0">
                <a:solidFill>
                  <a:srgbClr val="00B050"/>
                </a:solidFill>
              </a:rPr>
              <a:t>1</a:t>
            </a:r>
            <a:r>
              <a:rPr lang="en-US" sz="2800" dirty="0">
                <a:solidFill>
                  <a:srgbClr val="0070C0"/>
                </a:solidFill>
              </a:rPr>
              <a:t>&lt;/id&gt;</a:t>
            </a:r>
          </a:p>
          <a:p>
            <a:r>
              <a:rPr lang="en-US" sz="2800" dirty="0"/>
              <a:t>  </a:t>
            </a:r>
            <a:r>
              <a:rPr lang="en-US" sz="2800" dirty="0">
                <a:solidFill>
                  <a:srgbClr val="0070C0"/>
                </a:solidFill>
              </a:rPr>
              <a:t>&lt;name&gt;</a:t>
            </a:r>
            <a:r>
              <a:rPr lang="en-US" sz="2800" dirty="0">
                <a:solidFill>
                  <a:srgbClr val="00B050"/>
                </a:solidFill>
              </a:rPr>
              <a:t>A green door</a:t>
            </a:r>
            <a:r>
              <a:rPr lang="en-US" sz="2800" dirty="0">
                <a:solidFill>
                  <a:srgbClr val="0070C0"/>
                </a:solidFill>
              </a:rPr>
              <a:t>&lt;/name&gt;</a:t>
            </a:r>
          </a:p>
          <a:p>
            <a:r>
              <a:rPr lang="en-US" sz="2800" dirty="0"/>
              <a:t>  </a:t>
            </a:r>
            <a:r>
              <a:rPr lang="en-US" sz="2800" dirty="0">
                <a:solidFill>
                  <a:srgbClr val="0070C0"/>
                </a:solidFill>
              </a:rPr>
              <a:t>&lt;price&gt;</a:t>
            </a:r>
            <a:r>
              <a:rPr lang="en-US" sz="2800" dirty="0">
                <a:solidFill>
                  <a:srgbClr val="00B050"/>
                </a:solidFill>
              </a:rPr>
              <a:t>12.50</a:t>
            </a:r>
            <a:r>
              <a:rPr lang="en-US" sz="2800" dirty="0">
                <a:solidFill>
                  <a:srgbClr val="0070C0"/>
                </a:solidFill>
              </a:rPr>
              <a:t>&lt;/price&gt;</a:t>
            </a:r>
          </a:p>
          <a:p>
            <a:r>
              <a:rPr lang="en-US" sz="2800" dirty="0"/>
              <a:t>  </a:t>
            </a:r>
            <a:r>
              <a:rPr lang="en-US" sz="2800" dirty="0">
                <a:solidFill>
                  <a:srgbClr val="0070C0"/>
                </a:solidFill>
              </a:rPr>
              <a:t>&lt;tags&gt;</a:t>
            </a:r>
          </a:p>
          <a:p>
            <a:r>
              <a:rPr lang="en-US" sz="2800" dirty="0"/>
              <a:t>     </a:t>
            </a:r>
            <a:r>
              <a:rPr lang="en-US" sz="2800" dirty="0">
                <a:solidFill>
                  <a:srgbClr val="0070C0"/>
                </a:solidFill>
              </a:rPr>
              <a:t>&lt;tag&gt;</a:t>
            </a:r>
            <a:r>
              <a:rPr lang="en-US" sz="2800" dirty="0">
                <a:solidFill>
                  <a:srgbClr val="00B050"/>
                </a:solidFill>
              </a:rPr>
              <a:t>home</a:t>
            </a:r>
            <a:r>
              <a:rPr lang="en-US" sz="2800" dirty="0">
                <a:solidFill>
                  <a:srgbClr val="0070C0"/>
                </a:solidFill>
              </a:rPr>
              <a:t>&lt;/tag&gt;</a:t>
            </a:r>
          </a:p>
          <a:p>
            <a:r>
              <a:rPr lang="en-US" sz="2800" dirty="0"/>
              <a:t>     </a:t>
            </a:r>
            <a:r>
              <a:rPr lang="en-US" sz="2800" dirty="0">
                <a:solidFill>
                  <a:srgbClr val="0070C0"/>
                </a:solidFill>
              </a:rPr>
              <a:t>&lt;tag&gt;</a:t>
            </a:r>
            <a:r>
              <a:rPr lang="en-US" sz="2800" dirty="0">
                <a:solidFill>
                  <a:srgbClr val="00B050"/>
                </a:solidFill>
              </a:rPr>
              <a:t>green</a:t>
            </a:r>
            <a:r>
              <a:rPr lang="en-US" sz="2800" dirty="0">
                <a:solidFill>
                  <a:srgbClr val="0070C0"/>
                </a:solidFill>
              </a:rPr>
              <a:t>&lt;/tag&gt;</a:t>
            </a:r>
          </a:p>
          <a:p>
            <a:r>
              <a:rPr lang="en-US" sz="2800" dirty="0"/>
              <a:t>  </a:t>
            </a:r>
            <a:r>
              <a:rPr lang="en-US" sz="2800" dirty="0">
                <a:solidFill>
                  <a:srgbClr val="0070C0"/>
                </a:solidFill>
              </a:rPr>
              <a:t>&lt;/tags&gt;</a:t>
            </a:r>
          </a:p>
          <a:p>
            <a:r>
              <a:rPr lang="en-US" sz="2800" dirty="0">
                <a:solidFill>
                  <a:srgbClr val="0070C0"/>
                </a:solidFill>
              </a:rPr>
              <a:t>&lt;/note&gt;</a:t>
            </a:r>
          </a:p>
        </p:txBody>
      </p:sp>
    </p:spTree>
    <p:extLst>
      <p:ext uri="{BB962C8B-B14F-4D97-AF65-F5344CB8AC3E}">
        <p14:creationId xmlns:p14="http://schemas.microsoft.com/office/powerpoint/2010/main" val="10988555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Serialization: JSON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63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33600" y="1438305"/>
            <a:ext cx="59020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586E75"/>
                </a:solidFill>
              </a:rPr>
              <a:t>{</a:t>
            </a:r>
          </a:p>
          <a:p>
            <a:r>
              <a:rPr lang="en-US" sz="3600" dirty="0">
                <a:solidFill>
                  <a:srgbClr val="586E75"/>
                </a:solidFill>
              </a:rPr>
              <a:t>  </a:t>
            </a:r>
            <a:r>
              <a:rPr lang="en-US" sz="3600" dirty="0">
                <a:solidFill>
                  <a:srgbClr val="268BD2"/>
                </a:solidFill>
              </a:rPr>
              <a:t>"id"</a:t>
            </a:r>
            <a:r>
              <a:rPr lang="en-US" sz="3600" dirty="0">
                <a:solidFill>
                  <a:srgbClr val="586E75"/>
                </a:solidFill>
              </a:rPr>
              <a:t>: </a:t>
            </a:r>
            <a:r>
              <a:rPr lang="en-US" sz="3600" dirty="0">
                <a:solidFill>
                  <a:srgbClr val="2AA198"/>
                </a:solidFill>
              </a:rPr>
              <a:t>1</a:t>
            </a:r>
            <a:r>
              <a:rPr lang="en-US" sz="3600" dirty="0">
                <a:solidFill>
                  <a:srgbClr val="586E75"/>
                </a:solidFill>
              </a:rPr>
              <a:t>,</a:t>
            </a:r>
          </a:p>
          <a:p>
            <a:r>
              <a:rPr lang="en-US" sz="3600" dirty="0">
                <a:solidFill>
                  <a:srgbClr val="268BD2"/>
                </a:solidFill>
              </a:rPr>
              <a:t>  "name"</a:t>
            </a:r>
            <a:r>
              <a:rPr lang="en-US" sz="3600" dirty="0">
                <a:solidFill>
                  <a:srgbClr val="586E75"/>
                </a:solidFill>
              </a:rPr>
              <a:t>: </a:t>
            </a:r>
            <a:r>
              <a:rPr lang="en-US" sz="3600" dirty="0">
                <a:solidFill>
                  <a:srgbClr val="2AA198"/>
                </a:solidFill>
              </a:rPr>
              <a:t>"A green door"</a:t>
            </a:r>
            <a:r>
              <a:rPr lang="en-US" sz="3600" dirty="0">
                <a:solidFill>
                  <a:srgbClr val="586E75"/>
                </a:solidFill>
              </a:rPr>
              <a:t>,</a:t>
            </a:r>
          </a:p>
          <a:p>
            <a:r>
              <a:rPr lang="en-US" sz="3600" dirty="0">
                <a:solidFill>
                  <a:srgbClr val="586E75"/>
                </a:solidFill>
              </a:rPr>
              <a:t>  </a:t>
            </a:r>
            <a:r>
              <a:rPr lang="en-US" sz="3600" dirty="0">
                <a:solidFill>
                  <a:srgbClr val="268BD2"/>
                </a:solidFill>
              </a:rPr>
              <a:t>"price"</a:t>
            </a:r>
            <a:r>
              <a:rPr lang="en-US" sz="3600" dirty="0">
                <a:solidFill>
                  <a:srgbClr val="586E75"/>
                </a:solidFill>
              </a:rPr>
              <a:t>: </a:t>
            </a:r>
            <a:r>
              <a:rPr lang="en-US" sz="3600" dirty="0">
                <a:solidFill>
                  <a:srgbClr val="2AA198"/>
                </a:solidFill>
              </a:rPr>
              <a:t>12.50</a:t>
            </a:r>
            <a:r>
              <a:rPr lang="en-US" sz="3600" dirty="0">
                <a:solidFill>
                  <a:srgbClr val="586E75"/>
                </a:solidFill>
              </a:rPr>
              <a:t>,</a:t>
            </a:r>
          </a:p>
          <a:p>
            <a:r>
              <a:rPr lang="en-US" sz="3600" dirty="0">
                <a:solidFill>
                  <a:srgbClr val="586E75"/>
                </a:solidFill>
              </a:rPr>
              <a:t>  </a:t>
            </a:r>
            <a:r>
              <a:rPr lang="en-US" sz="3600" dirty="0">
                <a:solidFill>
                  <a:srgbClr val="268BD2"/>
                </a:solidFill>
              </a:rPr>
              <a:t>"tags"</a:t>
            </a:r>
            <a:r>
              <a:rPr lang="en-US" sz="3600" dirty="0">
                <a:solidFill>
                  <a:srgbClr val="586E75"/>
                </a:solidFill>
              </a:rPr>
              <a:t>: [</a:t>
            </a:r>
            <a:r>
              <a:rPr lang="en-US" sz="3600" dirty="0">
                <a:solidFill>
                  <a:srgbClr val="2AA198"/>
                </a:solidFill>
              </a:rPr>
              <a:t>"home"</a:t>
            </a:r>
            <a:r>
              <a:rPr lang="en-US" sz="3600" dirty="0">
                <a:solidFill>
                  <a:srgbClr val="586E75"/>
                </a:solidFill>
              </a:rPr>
              <a:t>, </a:t>
            </a:r>
            <a:r>
              <a:rPr lang="en-US" sz="3600" dirty="0">
                <a:solidFill>
                  <a:srgbClr val="2AA198"/>
                </a:solidFill>
              </a:rPr>
              <a:t>"green"</a:t>
            </a:r>
            <a:r>
              <a:rPr lang="en-US" sz="3600" dirty="0">
                <a:solidFill>
                  <a:srgbClr val="586E75"/>
                </a:solidFill>
              </a:rPr>
              <a:t>]</a:t>
            </a:r>
          </a:p>
          <a:p>
            <a:r>
              <a:rPr lang="en-US" sz="3600" dirty="0">
                <a:solidFill>
                  <a:srgbClr val="586E75"/>
                </a:solidFill>
              </a:rPr>
              <a:t>}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43756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Serialization trade-offs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0405-8F35-7F46-B4F8-B76408E353E7}" type="slidenum">
              <a:rPr lang="en-US" smtClean="0"/>
              <a:pPr/>
              <a:t>64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023811"/>
              </p:ext>
            </p:extLst>
          </p:nvPr>
        </p:nvGraphicFramePr>
        <p:xfrm>
          <a:off x="990600" y="1905000"/>
          <a:ext cx="7239000" cy="4175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2836">
                <a:tc>
                  <a:txBody>
                    <a:bodyPr/>
                    <a:lstStyle/>
                    <a:p>
                      <a:r>
                        <a:rPr lang="en-US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TLV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ASN.1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JSON,</a:t>
                      </a:r>
                      <a:r>
                        <a:rPr lang="en-US" baseline="0" dirty="0"/>
                        <a:t> XML, RFC 822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691">
                <a:tc>
                  <a:txBody>
                    <a:bodyPr/>
                    <a:lstStyle/>
                    <a:p>
                      <a:r>
                        <a:rPr lang="en-US" dirty="0"/>
                        <a:t>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inefficient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691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  <a:r>
                        <a:rPr lang="en-US" baseline="0" dirty="0"/>
                        <a:t> aligned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inefficient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691">
                <a:tc>
                  <a:txBody>
                    <a:bodyPr/>
                    <a:lstStyle/>
                    <a:p>
                      <a:r>
                        <a:rPr lang="en-US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inefficient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691">
                <a:tc>
                  <a:txBody>
                    <a:bodyPr/>
                    <a:lstStyle/>
                    <a:p>
                      <a:r>
                        <a:rPr lang="en-US" dirty="0"/>
                        <a:t>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JSON,</a:t>
                      </a:r>
                      <a:r>
                        <a:rPr lang="en-US" baseline="0" dirty="0"/>
                        <a:t> XML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691">
                <a:tc>
                  <a:txBody>
                    <a:bodyPr/>
                    <a:lstStyle/>
                    <a:p>
                      <a:r>
                        <a:rPr lang="en-US" dirty="0"/>
                        <a:t>Self-describing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backwards-compatible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backwards-compatible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labeled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691">
                <a:tc>
                  <a:txBody>
                    <a:bodyPr/>
                    <a:lstStyle/>
                    <a:p>
                      <a:r>
                        <a:rPr lang="en-US" dirty="0" err="1"/>
                        <a:t>Signable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mostly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canonical</a:t>
                      </a:r>
                      <a:r>
                        <a:rPr lang="en-US" baseline="0" dirty="0"/>
                        <a:t> formats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4961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511989" cy="3581400"/>
          </a:xfrm>
        </p:spPr>
        <p:txBody>
          <a:bodyPr/>
          <a:lstStyle/>
          <a:p>
            <a:r>
              <a:rPr lang="en-US" sz="7200" dirty="0"/>
              <a:t>Network evolution &amp;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75388"/>
            <a:ext cx="609600" cy="365125"/>
          </a:xfrm>
        </p:spPr>
        <p:txBody>
          <a:bodyPr/>
          <a:lstStyle/>
          <a:p>
            <a:fld id="{DC5D6F0B-0041-EF42-9DC3-A211E8E5ED3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733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/>
              <a:t>Networking is getting into middle years</a:t>
            </a:r>
          </a:p>
        </p:txBody>
      </p:sp>
      <p:sp>
        <p:nvSpPr>
          <p:cNvPr id="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09B9-5C43-7142-A94E-81F6D6DA84F9}" type="slidenum">
              <a:rPr lang="en-US"/>
              <a:pPr/>
              <a:t>66</a:t>
            </a:fld>
            <a:endParaRPr lang="en-US"/>
          </a:p>
        </p:txBody>
      </p:sp>
      <p:graphicFrame>
        <p:nvGraphicFramePr>
          <p:cNvPr id="10253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369454"/>
              </p:ext>
            </p:extLst>
          </p:nvPr>
        </p:nvGraphicFramePr>
        <p:xfrm>
          <a:off x="1524000" y="2514600"/>
          <a:ext cx="6096000" cy="2649538"/>
        </p:xfrm>
        <a:graphic>
          <a:graphicData uri="http://schemas.openxmlformats.org/drawingml/2006/table">
            <a:tbl>
              <a:tblPr firstRow="1" firstCol="1">
                <a:tableStyleId>{1FECB4D8-DB02-4DC6-A0A2-4F2EBAE1DC90}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idea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current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IP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1969, 1980?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1981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(RFC 791)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TCP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1974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(RFC 675)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1981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(RFC 793)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telnet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1969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(RFC15)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1983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(RFC 854)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ftp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1971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(RFC 114)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1985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-107" charset="0"/>
                        </a:rPr>
                        <a:t>(RFC 959)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3" name="Rectangle 49"/>
          <p:cNvSpPr>
            <a:spLocks noGrp="1" noChangeArrowheads="1"/>
          </p:cNvSpPr>
          <p:nvPr>
            <p:ph type="title"/>
          </p:nvPr>
        </p:nvSpPr>
        <p:spPr>
          <a:xfrm>
            <a:off x="612775" y="457200"/>
            <a:ext cx="7918450" cy="914400"/>
          </a:xfrm>
          <a:ln/>
        </p:spPr>
        <p:txBody>
          <a:bodyPr rIns="132080">
            <a:noAutofit/>
          </a:bodyPr>
          <a:lstStyle/>
          <a:p>
            <a:r>
              <a:rPr lang="en-US" sz="2800" dirty="0"/>
              <a:t>Internet/broadband: one of the fastest applications ever introduced</a:t>
            </a:r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06C1-FE7D-C84A-9C20-7151C5C8D110}" type="slidenum">
              <a:rPr lang="en-US"/>
              <a:pPr/>
              <a:t>67</a:t>
            </a:fld>
            <a:endParaRPr lang="en-US"/>
          </a:p>
        </p:txBody>
      </p:sp>
      <p:sp>
        <p:nvSpPr>
          <p:cNvPr id="11272" name="Rectangle 8"/>
          <p:cNvSpPr>
            <a:spLocks/>
          </p:cNvSpPr>
          <p:nvPr/>
        </p:nvSpPr>
        <p:spPr bwMode="auto">
          <a:xfrm>
            <a:off x="642938" y="871538"/>
            <a:ext cx="160338" cy="16033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1125538" y="1930400"/>
            <a:ext cx="7010400" cy="1588"/>
          </a:xfrm>
          <a:prstGeom prst="line">
            <a:avLst/>
          </a:prstGeom>
          <a:noFill/>
          <a:ln w="12700">
            <a:solidFill>
              <a:srgbClr val="CCCCCC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1125538" y="2682875"/>
            <a:ext cx="7010400" cy="1588"/>
          </a:xfrm>
          <a:prstGeom prst="line">
            <a:avLst/>
          </a:prstGeom>
          <a:noFill/>
          <a:ln w="12700">
            <a:solidFill>
              <a:srgbClr val="CCCCCC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1125538" y="3403600"/>
            <a:ext cx="7010400" cy="1588"/>
          </a:xfrm>
          <a:prstGeom prst="line">
            <a:avLst/>
          </a:prstGeom>
          <a:noFill/>
          <a:ln w="12700">
            <a:solidFill>
              <a:srgbClr val="CCCCCC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1125538" y="4125913"/>
            <a:ext cx="7010400" cy="1587"/>
          </a:xfrm>
          <a:prstGeom prst="line">
            <a:avLst/>
          </a:prstGeom>
          <a:noFill/>
          <a:ln w="12700">
            <a:solidFill>
              <a:srgbClr val="CCCCCC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1125538" y="4813300"/>
            <a:ext cx="7010400" cy="1588"/>
          </a:xfrm>
          <a:prstGeom prst="line">
            <a:avLst/>
          </a:prstGeom>
          <a:noFill/>
          <a:ln w="12700">
            <a:solidFill>
              <a:srgbClr val="CCCCCC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1125538" y="5532438"/>
            <a:ext cx="7010400" cy="1587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2" name="Rectangle 18"/>
          <p:cNvSpPr>
            <a:spLocks/>
          </p:cNvSpPr>
          <p:nvPr/>
        </p:nvSpPr>
        <p:spPr bwMode="auto">
          <a:xfrm>
            <a:off x="868363" y="5376863"/>
            <a:ext cx="257175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0</a:t>
            </a:r>
          </a:p>
        </p:txBody>
      </p:sp>
      <p:sp>
        <p:nvSpPr>
          <p:cNvPr id="11283" name="Rectangle 19"/>
          <p:cNvSpPr>
            <a:spLocks/>
          </p:cNvSpPr>
          <p:nvPr/>
        </p:nvSpPr>
        <p:spPr bwMode="auto">
          <a:xfrm>
            <a:off x="766763" y="4651375"/>
            <a:ext cx="358775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20</a:t>
            </a:r>
          </a:p>
        </p:txBody>
      </p:sp>
      <p:sp>
        <p:nvSpPr>
          <p:cNvPr id="11284" name="Rectangle 20"/>
          <p:cNvSpPr>
            <a:spLocks/>
          </p:cNvSpPr>
          <p:nvPr/>
        </p:nvSpPr>
        <p:spPr bwMode="auto">
          <a:xfrm>
            <a:off x="766763" y="3925888"/>
            <a:ext cx="358775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40</a:t>
            </a:r>
          </a:p>
        </p:txBody>
      </p:sp>
      <p:sp>
        <p:nvSpPr>
          <p:cNvPr id="11285" name="Rectangle 21"/>
          <p:cNvSpPr>
            <a:spLocks/>
          </p:cNvSpPr>
          <p:nvPr/>
        </p:nvSpPr>
        <p:spPr bwMode="auto">
          <a:xfrm>
            <a:off x="766763" y="3200400"/>
            <a:ext cx="358775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60</a:t>
            </a:r>
          </a:p>
        </p:txBody>
      </p:sp>
      <p:sp>
        <p:nvSpPr>
          <p:cNvPr id="11286" name="Rectangle 22"/>
          <p:cNvSpPr>
            <a:spLocks/>
          </p:cNvSpPr>
          <p:nvPr/>
        </p:nvSpPr>
        <p:spPr bwMode="auto">
          <a:xfrm>
            <a:off x="766763" y="2474913"/>
            <a:ext cx="358775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80</a:t>
            </a:r>
          </a:p>
        </p:txBody>
      </p:sp>
      <p:sp>
        <p:nvSpPr>
          <p:cNvPr id="11287" name="Rectangle 23"/>
          <p:cNvSpPr>
            <a:spLocks/>
          </p:cNvSpPr>
          <p:nvPr/>
        </p:nvSpPr>
        <p:spPr bwMode="auto">
          <a:xfrm>
            <a:off x="495300" y="1751013"/>
            <a:ext cx="63023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100%</a:t>
            </a:r>
          </a:p>
        </p:txBody>
      </p:sp>
      <p:sp>
        <p:nvSpPr>
          <p:cNvPr id="11288" name="Rectangle 24"/>
          <p:cNvSpPr>
            <a:spLocks/>
          </p:cNvSpPr>
          <p:nvPr/>
        </p:nvSpPr>
        <p:spPr bwMode="auto">
          <a:xfrm>
            <a:off x="996950" y="5529263"/>
            <a:ext cx="2555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0</a:t>
            </a:r>
          </a:p>
        </p:txBody>
      </p:sp>
      <p:sp>
        <p:nvSpPr>
          <p:cNvPr id="11289" name="Rectangle 25"/>
          <p:cNvSpPr>
            <a:spLocks/>
          </p:cNvSpPr>
          <p:nvPr/>
        </p:nvSpPr>
        <p:spPr bwMode="auto">
          <a:xfrm>
            <a:off x="7905750" y="5529263"/>
            <a:ext cx="4587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120</a:t>
            </a:r>
          </a:p>
        </p:txBody>
      </p:sp>
      <p:sp>
        <p:nvSpPr>
          <p:cNvPr id="11290" name="Rectangle 26"/>
          <p:cNvSpPr>
            <a:spLocks/>
          </p:cNvSpPr>
          <p:nvPr/>
        </p:nvSpPr>
        <p:spPr bwMode="auto">
          <a:xfrm>
            <a:off x="6716713" y="5529263"/>
            <a:ext cx="458787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100</a:t>
            </a:r>
          </a:p>
        </p:txBody>
      </p:sp>
      <p:sp>
        <p:nvSpPr>
          <p:cNvPr id="11291" name="Rectangle 27"/>
          <p:cNvSpPr>
            <a:spLocks/>
          </p:cNvSpPr>
          <p:nvPr/>
        </p:nvSpPr>
        <p:spPr bwMode="auto">
          <a:xfrm>
            <a:off x="5578475" y="5529263"/>
            <a:ext cx="3571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80</a:t>
            </a:r>
          </a:p>
        </p:txBody>
      </p:sp>
      <p:sp>
        <p:nvSpPr>
          <p:cNvPr id="11292" name="Rectangle 28"/>
          <p:cNvSpPr>
            <a:spLocks/>
          </p:cNvSpPr>
          <p:nvPr/>
        </p:nvSpPr>
        <p:spPr bwMode="auto">
          <a:xfrm>
            <a:off x="4391025" y="5529263"/>
            <a:ext cx="3571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60</a:t>
            </a:r>
          </a:p>
        </p:txBody>
      </p:sp>
      <p:sp>
        <p:nvSpPr>
          <p:cNvPr id="11293" name="Rectangle 29"/>
          <p:cNvSpPr>
            <a:spLocks/>
          </p:cNvSpPr>
          <p:nvPr/>
        </p:nvSpPr>
        <p:spPr bwMode="auto">
          <a:xfrm>
            <a:off x="3201988" y="5529263"/>
            <a:ext cx="357187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40</a:t>
            </a:r>
          </a:p>
        </p:txBody>
      </p:sp>
      <p:sp>
        <p:nvSpPr>
          <p:cNvPr id="11294" name="Rectangle 30"/>
          <p:cNvSpPr>
            <a:spLocks/>
          </p:cNvSpPr>
          <p:nvPr/>
        </p:nvSpPr>
        <p:spPr bwMode="auto">
          <a:xfrm>
            <a:off x="2012950" y="5529263"/>
            <a:ext cx="357188" cy="317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20</a:t>
            </a:r>
          </a:p>
        </p:txBody>
      </p:sp>
      <p:sp>
        <p:nvSpPr>
          <p:cNvPr id="11295" name="Rectangle 31"/>
          <p:cNvSpPr>
            <a:spLocks/>
          </p:cNvSpPr>
          <p:nvPr/>
        </p:nvSpPr>
        <p:spPr bwMode="auto">
          <a:xfrm>
            <a:off x="4405313" y="5180013"/>
            <a:ext cx="3810000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/>
            <a:r>
              <a:rPr lang="en-US" b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Years since introduction</a:t>
            </a:r>
          </a:p>
        </p:txBody>
      </p:sp>
      <p:sp>
        <p:nvSpPr>
          <p:cNvPr id="11296" name="Rectangle 32"/>
          <p:cNvSpPr>
            <a:spLocks/>
          </p:cNvSpPr>
          <p:nvPr/>
        </p:nvSpPr>
        <p:spPr bwMode="auto">
          <a:xfrm rot="-5400000">
            <a:off x="-1249363" y="3457576"/>
            <a:ext cx="3351213" cy="53181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90000"/>
              </a:lnSpc>
            </a:pPr>
            <a:r>
              <a:rPr lang="en-US" b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% of  Households</a:t>
            </a:r>
          </a:p>
          <a:p>
            <a:pPr marL="39688" algn="ctr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(US)</a:t>
            </a:r>
          </a:p>
        </p:txBody>
      </p:sp>
      <p:sp>
        <p:nvSpPr>
          <p:cNvPr id="11297" name="AutoShape 33"/>
          <p:cNvSpPr>
            <a:spLocks/>
          </p:cNvSpPr>
          <p:nvPr/>
        </p:nvSpPr>
        <p:spPr bwMode="auto">
          <a:xfrm>
            <a:off x="1125538" y="1930400"/>
            <a:ext cx="5078412" cy="360203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0"/>
                </a:moveTo>
                <a:lnTo>
                  <a:pt x="21508" y="61"/>
                </a:lnTo>
                <a:lnTo>
                  <a:pt x="21434" y="130"/>
                </a:lnTo>
                <a:lnTo>
                  <a:pt x="21379" y="182"/>
                </a:lnTo>
                <a:lnTo>
                  <a:pt x="21329" y="225"/>
                </a:lnTo>
                <a:lnTo>
                  <a:pt x="21280" y="277"/>
                </a:lnTo>
                <a:lnTo>
                  <a:pt x="21231" y="312"/>
                </a:lnTo>
                <a:lnTo>
                  <a:pt x="21188" y="347"/>
                </a:lnTo>
                <a:lnTo>
                  <a:pt x="21127" y="381"/>
                </a:lnTo>
                <a:lnTo>
                  <a:pt x="21071" y="399"/>
                </a:lnTo>
                <a:lnTo>
                  <a:pt x="20997" y="416"/>
                </a:lnTo>
                <a:lnTo>
                  <a:pt x="20942" y="416"/>
                </a:lnTo>
                <a:lnTo>
                  <a:pt x="20868" y="399"/>
                </a:lnTo>
                <a:lnTo>
                  <a:pt x="20795" y="399"/>
                </a:lnTo>
                <a:lnTo>
                  <a:pt x="20715" y="399"/>
                </a:lnTo>
                <a:lnTo>
                  <a:pt x="20635" y="425"/>
                </a:lnTo>
                <a:lnTo>
                  <a:pt x="20549" y="459"/>
                </a:lnTo>
                <a:lnTo>
                  <a:pt x="20456" y="494"/>
                </a:lnTo>
                <a:lnTo>
                  <a:pt x="20364" y="563"/>
                </a:lnTo>
                <a:lnTo>
                  <a:pt x="20278" y="615"/>
                </a:lnTo>
                <a:lnTo>
                  <a:pt x="20198" y="676"/>
                </a:lnTo>
                <a:lnTo>
                  <a:pt x="20100" y="745"/>
                </a:lnTo>
                <a:lnTo>
                  <a:pt x="20008" y="814"/>
                </a:lnTo>
                <a:lnTo>
                  <a:pt x="19903" y="892"/>
                </a:lnTo>
                <a:lnTo>
                  <a:pt x="19792" y="979"/>
                </a:lnTo>
                <a:lnTo>
                  <a:pt x="19675" y="1057"/>
                </a:lnTo>
                <a:lnTo>
                  <a:pt x="19571" y="1144"/>
                </a:lnTo>
                <a:lnTo>
                  <a:pt x="19479" y="1239"/>
                </a:lnTo>
                <a:lnTo>
                  <a:pt x="19380" y="1326"/>
                </a:lnTo>
                <a:lnTo>
                  <a:pt x="19300" y="1438"/>
                </a:lnTo>
                <a:lnTo>
                  <a:pt x="19227" y="1560"/>
                </a:lnTo>
                <a:lnTo>
                  <a:pt x="19159" y="1690"/>
                </a:lnTo>
                <a:lnTo>
                  <a:pt x="19110" y="1854"/>
                </a:lnTo>
                <a:lnTo>
                  <a:pt x="19061" y="2027"/>
                </a:lnTo>
                <a:lnTo>
                  <a:pt x="19018" y="2227"/>
                </a:lnTo>
                <a:lnTo>
                  <a:pt x="18981" y="2409"/>
                </a:lnTo>
                <a:lnTo>
                  <a:pt x="18932" y="2591"/>
                </a:lnTo>
                <a:lnTo>
                  <a:pt x="18888" y="2773"/>
                </a:lnTo>
                <a:lnTo>
                  <a:pt x="18839" y="2937"/>
                </a:lnTo>
                <a:lnTo>
                  <a:pt x="18778" y="3084"/>
                </a:lnTo>
                <a:lnTo>
                  <a:pt x="18710" y="3206"/>
                </a:lnTo>
                <a:lnTo>
                  <a:pt x="18673" y="3258"/>
                </a:lnTo>
                <a:lnTo>
                  <a:pt x="18624" y="3284"/>
                </a:lnTo>
                <a:lnTo>
                  <a:pt x="18581" y="3318"/>
                </a:lnTo>
                <a:lnTo>
                  <a:pt x="18532" y="3336"/>
                </a:lnTo>
                <a:lnTo>
                  <a:pt x="18427" y="3353"/>
                </a:lnTo>
                <a:lnTo>
                  <a:pt x="18329" y="3370"/>
                </a:lnTo>
                <a:lnTo>
                  <a:pt x="18237" y="3388"/>
                </a:lnTo>
                <a:lnTo>
                  <a:pt x="18157" y="3422"/>
                </a:lnTo>
                <a:lnTo>
                  <a:pt x="18120" y="3440"/>
                </a:lnTo>
                <a:lnTo>
                  <a:pt x="18095" y="3474"/>
                </a:lnTo>
                <a:lnTo>
                  <a:pt x="18058" y="3518"/>
                </a:lnTo>
                <a:lnTo>
                  <a:pt x="18046" y="3570"/>
                </a:lnTo>
                <a:lnTo>
                  <a:pt x="18015" y="3682"/>
                </a:lnTo>
                <a:lnTo>
                  <a:pt x="17991" y="3786"/>
                </a:lnTo>
                <a:lnTo>
                  <a:pt x="17954" y="3899"/>
                </a:lnTo>
                <a:lnTo>
                  <a:pt x="17905" y="3986"/>
                </a:lnTo>
                <a:lnTo>
                  <a:pt x="17849" y="4055"/>
                </a:lnTo>
                <a:lnTo>
                  <a:pt x="17776" y="4098"/>
                </a:lnTo>
                <a:lnTo>
                  <a:pt x="17683" y="4133"/>
                </a:lnTo>
                <a:lnTo>
                  <a:pt x="17567" y="4116"/>
                </a:lnTo>
                <a:lnTo>
                  <a:pt x="17493" y="4116"/>
                </a:lnTo>
                <a:lnTo>
                  <a:pt x="17425" y="4133"/>
                </a:lnTo>
                <a:lnTo>
                  <a:pt x="17351" y="4168"/>
                </a:lnTo>
                <a:lnTo>
                  <a:pt x="17284" y="4237"/>
                </a:lnTo>
                <a:lnTo>
                  <a:pt x="17222" y="4297"/>
                </a:lnTo>
                <a:lnTo>
                  <a:pt x="17155" y="4367"/>
                </a:lnTo>
                <a:lnTo>
                  <a:pt x="17081" y="4471"/>
                </a:lnTo>
                <a:lnTo>
                  <a:pt x="17019" y="4566"/>
                </a:lnTo>
                <a:lnTo>
                  <a:pt x="16890" y="4783"/>
                </a:lnTo>
                <a:lnTo>
                  <a:pt x="16773" y="5034"/>
                </a:lnTo>
                <a:lnTo>
                  <a:pt x="16681" y="5268"/>
                </a:lnTo>
                <a:lnTo>
                  <a:pt x="16583" y="5502"/>
                </a:lnTo>
                <a:lnTo>
                  <a:pt x="16503" y="5701"/>
                </a:lnTo>
                <a:lnTo>
                  <a:pt x="16435" y="5848"/>
                </a:lnTo>
                <a:lnTo>
                  <a:pt x="16361" y="5996"/>
                </a:lnTo>
                <a:lnTo>
                  <a:pt x="16294" y="6126"/>
                </a:lnTo>
                <a:lnTo>
                  <a:pt x="16208" y="6264"/>
                </a:lnTo>
                <a:lnTo>
                  <a:pt x="16115" y="6429"/>
                </a:lnTo>
                <a:lnTo>
                  <a:pt x="16005" y="6628"/>
                </a:lnTo>
                <a:lnTo>
                  <a:pt x="15888" y="6879"/>
                </a:lnTo>
                <a:lnTo>
                  <a:pt x="15820" y="6992"/>
                </a:lnTo>
                <a:lnTo>
                  <a:pt x="15747" y="7096"/>
                </a:lnTo>
                <a:lnTo>
                  <a:pt x="15679" y="7174"/>
                </a:lnTo>
                <a:lnTo>
                  <a:pt x="15593" y="7243"/>
                </a:lnTo>
                <a:lnTo>
                  <a:pt x="15525" y="7278"/>
                </a:lnTo>
                <a:lnTo>
                  <a:pt x="15439" y="7313"/>
                </a:lnTo>
                <a:lnTo>
                  <a:pt x="15371" y="7330"/>
                </a:lnTo>
                <a:lnTo>
                  <a:pt x="15285" y="7330"/>
                </a:lnTo>
                <a:lnTo>
                  <a:pt x="15144" y="7295"/>
                </a:lnTo>
                <a:lnTo>
                  <a:pt x="15003" y="7226"/>
                </a:lnTo>
                <a:lnTo>
                  <a:pt x="14873" y="7139"/>
                </a:lnTo>
                <a:lnTo>
                  <a:pt x="14769" y="7061"/>
                </a:lnTo>
                <a:lnTo>
                  <a:pt x="14677" y="6992"/>
                </a:lnTo>
                <a:lnTo>
                  <a:pt x="14591" y="6957"/>
                </a:lnTo>
                <a:lnTo>
                  <a:pt x="14523" y="6931"/>
                </a:lnTo>
                <a:lnTo>
                  <a:pt x="14461" y="6931"/>
                </a:lnTo>
                <a:lnTo>
                  <a:pt x="14400" y="6940"/>
                </a:lnTo>
                <a:lnTo>
                  <a:pt x="14345" y="6957"/>
                </a:lnTo>
                <a:lnTo>
                  <a:pt x="14271" y="7009"/>
                </a:lnTo>
                <a:lnTo>
                  <a:pt x="14216" y="7061"/>
                </a:lnTo>
                <a:lnTo>
                  <a:pt x="14154" y="7139"/>
                </a:lnTo>
                <a:lnTo>
                  <a:pt x="14111" y="7209"/>
                </a:lnTo>
                <a:lnTo>
                  <a:pt x="14074" y="7313"/>
                </a:lnTo>
                <a:lnTo>
                  <a:pt x="14050" y="7408"/>
                </a:lnTo>
                <a:lnTo>
                  <a:pt x="14025" y="7512"/>
                </a:lnTo>
                <a:lnTo>
                  <a:pt x="14000" y="7607"/>
                </a:lnTo>
                <a:lnTo>
                  <a:pt x="13963" y="7729"/>
                </a:lnTo>
                <a:lnTo>
                  <a:pt x="13933" y="7858"/>
                </a:lnTo>
                <a:lnTo>
                  <a:pt x="13884" y="7954"/>
                </a:lnTo>
                <a:lnTo>
                  <a:pt x="13834" y="8040"/>
                </a:lnTo>
                <a:lnTo>
                  <a:pt x="13791" y="8110"/>
                </a:lnTo>
                <a:lnTo>
                  <a:pt x="13730" y="8170"/>
                </a:lnTo>
                <a:lnTo>
                  <a:pt x="13681" y="8274"/>
                </a:lnTo>
                <a:lnTo>
                  <a:pt x="13625" y="8387"/>
                </a:lnTo>
                <a:lnTo>
                  <a:pt x="13564" y="8586"/>
                </a:lnTo>
                <a:lnTo>
                  <a:pt x="13521" y="8838"/>
                </a:lnTo>
                <a:lnTo>
                  <a:pt x="13459" y="9106"/>
                </a:lnTo>
                <a:lnTo>
                  <a:pt x="13410" y="9357"/>
                </a:lnTo>
                <a:lnTo>
                  <a:pt x="13367" y="9583"/>
                </a:lnTo>
                <a:lnTo>
                  <a:pt x="13306" y="9782"/>
                </a:lnTo>
                <a:lnTo>
                  <a:pt x="13256" y="9990"/>
                </a:lnTo>
                <a:lnTo>
                  <a:pt x="13201" y="10189"/>
                </a:lnTo>
                <a:lnTo>
                  <a:pt x="13152" y="10388"/>
                </a:lnTo>
                <a:lnTo>
                  <a:pt x="13090" y="10596"/>
                </a:lnTo>
                <a:lnTo>
                  <a:pt x="13047" y="10813"/>
                </a:lnTo>
                <a:lnTo>
                  <a:pt x="12998" y="11012"/>
                </a:lnTo>
                <a:lnTo>
                  <a:pt x="12961" y="11203"/>
                </a:lnTo>
                <a:lnTo>
                  <a:pt x="12918" y="11385"/>
                </a:lnTo>
                <a:lnTo>
                  <a:pt x="12869" y="11567"/>
                </a:lnTo>
                <a:lnTo>
                  <a:pt x="12808" y="11749"/>
                </a:lnTo>
                <a:lnTo>
                  <a:pt x="12752" y="11948"/>
                </a:lnTo>
                <a:lnTo>
                  <a:pt x="12678" y="12182"/>
                </a:lnTo>
                <a:lnTo>
                  <a:pt x="12611" y="12416"/>
                </a:lnTo>
                <a:lnTo>
                  <a:pt x="12537" y="12632"/>
                </a:lnTo>
                <a:lnTo>
                  <a:pt x="12469" y="12840"/>
                </a:lnTo>
                <a:lnTo>
                  <a:pt x="12396" y="13057"/>
                </a:lnTo>
                <a:lnTo>
                  <a:pt x="12340" y="13274"/>
                </a:lnTo>
                <a:lnTo>
                  <a:pt x="12266" y="13490"/>
                </a:lnTo>
                <a:lnTo>
                  <a:pt x="12199" y="13707"/>
                </a:lnTo>
                <a:lnTo>
                  <a:pt x="12125" y="13941"/>
                </a:lnTo>
                <a:lnTo>
                  <a:pt x="12045" y="14192"/>
                </a:lnTo>
                <a:lnTo>
                  <a:pt x="11947" y="14461"/>
                </a:lnTo>
                <a:lnTo>
                  <a:pt x="11854" y="14721"/>
                </a:lnTo>
                <a:lnTo>
                  <a:pt x="11762" y="14989"/>
                </a:lnTo>
                <a:lnTo>
                  <a:pt x="11664" y="15258"/>
                </a:lnTo>
                <a:lnTo>
                  <a:pt x="11572" y="15500"/>
                </a:lnTo>
                <a:lnTo>
                  <a:pt x="11492" y="15717"/>
                </a:lnTo>
                <a:lnTo>
                  <a:pt x="11430" y="15899"/>
                </a:lnTo>
                <a:lnTo>
                  <a:pt x="11356" y="16072"/>
                </a:lnTo>
                <a:lnTo>
                  <a:pt x="11301" y="16237"/>
                </a:lnTo>
                <a:lnTo>
                  <a:pt x="11240" y="16401"/>
                </a:lnTo>
                <a:lnTo>
                  <a:pt x="11184" y="16566"/>
                </a:lnTo>
                <a:lnTo>
                  <a:pt x="11111" y="16713"/>
                </a:lnTo>
                <a:lnTo>
                  <a:pt x="11043" y="16852"/>
                </a:lnTo>
                <a:lnTo>
                  <a:pt x="10957" y="16982"/>
                </a:lnTo>
                <a:lnTo>
                  <a:pt x="10865" y="17086"/>
                </a:lnTo>
                <a:lnTo>
                  <a:pt x="10766" y="17181"/>
                </a:lnTo>
                <a:lnTo>
                  <a:pt x="10674" y="17303"/>
                </a:lnTo>
                <a:lnTo>
                  <a:pt x="10569" y="17415"/>
                </a:lnTo>
                <a:lnTo>
                  <a:pt x="10465" y="17528"/>
                </a:lnTo>
                <a:lnTo>
                  <a:pt x="10354" y="17666"/>
                </a:lnTo>
                <a:lnTo>
                  <a:pt x="10250" y="17796"/>
                </a:lnTo>
                <a:lnTo>
                  <a:pt x="10145" y="17926"/>
                </a:lnTo>
                <a:lnTo>
                  <a:pt x="10028" y="18065"/>
                </a:lnTo>
                <a:lnTo>
                  <a:pt x="9918" y="18212"/>
                </a:lnTo>
                <a:lnTo>
                  <a:pt x="9801" y="18342"/>
                </a:lnTo>
                <a:lnTo>
                  <a:pt x="9696" y="18481"/>
                </a:lnTo>
                <a:lnTo>
                  <a:pt x="9592" y="18628"/>
                </a:lnTo>
                <a:lnTo>
                  <a:pt x="9481" y="18758"/>
                </a:lnTo>
                <a:lnTo>
                  <a:pt x="9377" y="18931"/>
                </a:lnTo>
                <a:lnTo>
                  <a:pt x="9284" y="19079"/>
                </a:lnTo>
                <a:lnTo>
                  <a:pt x="9186" y="19243"/>
                </a:lnTo>
                <a:lnTo>
                  <a:pt x="9106" y="19408"/>
                </a:lnTo>
                <a:lnTo>
                  <a:pt x="9014" y="19555"/>
                </a:lnTo>
                <a:lnTo>
                  <a:pt x="8915" y="19711"/>
                </a:lnTo>
                <a:lnTo>
                  <a:pt x="8823" y="19841"/>
                </a:lnTo>
                <a:lnTo>
                  <a:pt x="8731" y="19988"/>
                </a:lnTo>
                <a:lnTo>
                  <a:pt x="8645" y="20127"/>
                </a:lnTo>
                <a:lnTo>
                  <a:pt x="8565" y="20274"/>
                </a:lnTo>
                <a:lnTo>
                  <a:pt x="8491" y="20422"/>
                </a:lnTo>
                <a:lnTo>
                  <a:pt x="8442" y="20604"/>
                </a:lnTo>
                <a:lnTo>
                  <a:pt x="8399" y="20786"/>
                </a:lnTo>
                <a:lnTo>
                  <a:pt x="8362" y="20985"/>
                </a:lnTo>
                <a:lnTo>
                  <a:pt x="8313" y="21175"/>
                </a:lnTo>
                <a:lnTo>
                  <a:pt x="8294" y="21253"/>
                </a:lnTo>
                <a:lnTo>
                  <a:pt x="8258" y="21340"/>
                </a:lnTo>
                <a:lnTo>
                  <a:pt x="8221" y="21418"/>
                </a:lnTo>
                <a:lnTo>
                  <a:pt x="8184" y="21487"/>
                </a:lnTo>
                <a:lnTo>
                  <a:pt x="8128" y="21539"/>
                </a:lnTo>
                <a:lnTo>
                  <a:pt x="8079" y="21574"/>
                </a:lnTo>
                <a:lnTo>
                  <a:pt x="8005" y="21600"/>
                </a:lnTo>
                <a:lnTo>
                  <a:pt x="7938" y="21600"/>
                </a:lnTo>
                <a:lnTo>
                  <a:pt x="0" y="21600"/>
                </a:lnTo>
              </a:path>
            </a:pathLst>
          </a:custGeom>
          <a:noFill/>
          <a:ln w="38100">
            <a:solidFill>
              <a:srgbClr val="CC99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8" name="AutoShape 34"/>
          <p:cNvSpPr>
            <a:spLocks/>
          </p:cNvSpPr>
          <p:nvPr/>
        </p:nvSpPr>
        <p:spPr bwMode="auto">
          <a:xfrm>
            <a:off x="1125538" y="2808288"/>
            <a:ext cx="6345237" cy="27241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0"/>
                </a:moveTo>
                <a:lnTo>
                  <a:pt x="21551" y="172"/>
                </a:lnTo>
                <a:lnTo>
                  <a:pt x="21507" y="309"/>
                </a:lnTo>
                <a:lnTo>
                  <a:pt x="21428" y="435"/>
                </a:lnTo>
                <a:lnTo>
                  <a:pt x="21354" y="527"/>
                </a:lnTo>
                <a:lnTo>
                  <a:pt x="21315" y="573"/>
                </a:lnTo>
                <a:lnTo>
                  <a:pt x="21270" y="584"/>
                </a:lnTo>
                <a:lnTo>
                  <a:pt x="21231" y="584"/>
                </a:lnTo>
                <a:lnTo>
                  <a:pt x="21192" y="584"/>
                </a:lnTo>
                <a:lnTo>
                  <a:pt x="21157" y="573"/>
                </a:lnTo>
                <a:lnTo>
                  <a:pt x="21118" y="550"/>
                </a:lnTo>
                <a:lnTo>
                  <a:pt x="21078" y="481"/>
                </a:lnTo>
                <a:lnTo>
                  <a:pt x="21054" y="413"/>
                </a:lnTo>
                <a:lnTo>
                  <a:pt x="20985" y="286"/>
                </a:lnTo>
                <a:lnTo>
                  <a:pt x="20931" y="195"/>
                </a:lnTo>
                <a:lnTo>
                  <a:pt x="20852" y="149"/>
                </a:lnTo>
                <a:lnTo>
                  <a:pt x="20788" y="149"/>
                </a:lnTo>
                <a:lnTo>
                  <a:pt x="20719" y="172"/>
                </a:lnTo>
                <a:lnTo>
                  <a:pt x="20655" y="241"/>
                </a:lnTo>
                <a:lnTo>
                  <a:pt x="20582" y="344"/>
                </a:lnTo>
                <a:lnTo>
                  <a:pt x="20513" y="504"/>
                </a:lnTo>
                <a:lnTo>
                  <a:pt x="20458" y="653"/>
                </a:lnTo>
                <a:lnTo>
                  <a:pt x="20399" y="768"/>
                </a:lnTo>
                <a:lnTo>
                  <a:pt x="20345" y="859"/>
                </a:lnTo>
                <a:lnTo>
                  <a:pt x="20296" y="917"/>
                </a:lnTo>
                <a:lnTo>
                  <a:pt x="20242" y="985"/>
                </a:lnTo>
                <a:lnTo>
                  <a:pt x="20183" y="1031"/>
                </a:lnTo>
                <a:lnTo>
                  <a:pt x="20119" y="1100"/>
                </a:lnTo>
                <a:lnTo>
                  <a:pt x="20050" y="1157"/>
                </a:lnTo>
                <a:lnTo>
                  <a:pt x="19966" y="1249"/>
                </a:lnTo>
                <a:lnTo>
                  <a:pt x="19883" y="1341"/>
                </a:lnTo>
                <a:lnTo>
                  <a:pt x="19784" y="1444"/>
                </a:lnTo>
                <a:lnTo>
                  <a:pt x="19691" y="1535"/>
                </a:lnTo>
                <a:lnTo>
                  <a:pt x="19597" y="1627"/>
                </a:lnTo>
                <a:lnTo>
                  <a:pt x="19494" y="1707"/>
                </a:lnTo>
                <a:lnTo>
                  <a:pt x="19401" y="1799"/>
                </a:lnTo>
                <a:lnTo>
                  <a:pt x="19297" y="1868"/>
                </a:lnTo>
                <a:lnTo>
                  <a:pt x="19204" y="1937"/>
                </a:lnTo>
                <a:lnTo>
                  <a:pt x="19105" y="2040"/>
                </a:lnTo>
                <a:lnTo>
                  <a:pt x="19022" y="2177"/>
                </a:lnTo>
                <a:lnTo>
                  <a:pt x="18938" y="2303"/>
                </a:lnTo>
                <a:lnTo>
                  <a:pt x="18854" y="2475"/>
                </a:lnTo>
                <a:lnTo>
                  <a:pt x="18756" y="2681"/>
                </a:lnTo>
                <a:lnTo>
                  <a:pt x="18663" y="2876"/>
                </a:lnTo>
                <a:lnTo>
                  <a:pt x="18549" y="3094"/>
                </a:lnTo>
                <a:lnTo>
                  <a:pt x="18446" y="3335"/>
                </a:lnTo>
                <a:lnTo>
                  <a:pt x="18333" y="3552"/>
                </a:lnTo>
                <a:lnTo>
                  <a:pt x="18220" y="3781"/>
                </a:lnTo>
                <a:lnTo>
                  <a:pt x="18107" y="4022"/>
                </a:lnTo>
                <a:lnTo>
                  <a:pt x="17993" y="4286"/>
                </a:lnTo>
                <a:lnTo>
                  <a:pt x="17870" y="4549"/>
                </a:lnTo>
                <a:lnTo>
                  <a:pt x="17738" y="4836"/>
                </a:lnTo>
                <a:lnTo>
                  <a:pt x="17595" y="5145"/>
                </a:lnTo>
                <a:lnTo>
                  <a:pt x="17437" y="5466"/>
                </a:lnTo>
                <a:lnTo>
                  <a:pt x="17255" y="5844"/>
                </a:lnTo>
                <a:lnTo>
                  <a:pt x="17068" y="6245"/>
                </a:lnTo>
                <a:lnTo>
                  <a:pt x="16862" y="6635"/>
                </a:lnTo>
                <a:lnTo>
                  <a:pt x="16650" y="7036"/>
                </a:lnTo>
                <a:lnTo>
                  <a:pt x="16453" y="7402"/>
                </a:lnTo>
                <a:lnTo>
                  <a:pt x="16247" y="7781"/>
                </a:lnTo>
                <a:lnTo>
                  <a:pt x="16060" y="8090"/>
                </a:lnTo>
                <a:lnTo>
                  <a:pt x="15888" y="8388"/>
                </a:lnTo>
                <a:lnTo>
                  <a:pt x="15725" y="8697"/>
                </a:lnTo>
                <a:lnTo>
                  <a:pt x="15587" y="8961"/>
                </a:lnTo>
                <a:lnTo>
                  <a:pt x="15455" y="9224"/>
                </a:lnTo>
                <a:lnTo>
                  <a:pt x="15332" y="9488"/>
                </a:lnTo>
                <a:lnTo>
                  <a:pt x="15209" y="9717"/>
                </a:lnTo>
                <a:lnTo>
                  <a:pt x="15086" y="9912"/>
                </a:lnTo>
                <a:lnTo>
                  <a:pt x="14963" y="10084"/>
                </a:lnTo>
                <a:lnTo>
                  <a:pt x="14830" y="10221"/>
                </a:lnTo>
                <a:lnTo>
                  <a:pt x="14707" y="10324"/>
                </a:lnTo>
                <a:lnTo>
                  <a:pt x="14584" y="10393"/>
                </a:lnTo>
                <a:lnTo>
                  <a:pt x="14461" y="10462"/>
                </a:lnTo>
                <a:lnTo>
                  <a:pt x="14348" y="10508"/>
                </a:lnTo>
                <a:lnTo>
                  <a:pt x="14234" y="10542"/>
                </a:lnTo>
                <a:lnTo>
                  <a:pt x="14141" y="10611"/>
                </a:lnTo>
                <a:lnTo>
                  <a:pt x="14057" y="10703"/>
                </a:lnTo>
                <a:lnTo>
                  <a:pt x="13969" y="10817"/>
                </a:lnTo>
                <a:lnTo>
                  <a:pt x="13895" y="10966"/>
                </a:lnTo>
                <a:lnTo>
                  <a:pt x="13821" y="11138"/>
                </a:lnTo>
                <a:lnTo>
                  <a:pt x="13742" y="11344"/>
                </a:lnTo>
                <a:lnTo>
                  <a:pt x="13659" y="11516"/>
                </a:lnTo>
                <a:lnTo>
                  <a:pt x="13585" y="11665"/>
                </a:lnTo>
                <a:lnTo>
                  <a:pt x="13536" y="11734"/>
                </a:lnTo>
                <a:lnTo>
                  <a:pt x="13491" y="11780"/>
                </a:lnTo>
                <a:lnTo>
                  <a:pt x="13442" y="11826"/>
                </a:lnTo>
                <a:lnTo>
                  <a:pt x="13388" y="11848"/>
                </a:lnTo>
                <a:lnTo>
                  <a:pt x="13290" y="11906"/>
                </a:lnTo>
                <a:lnTo>
                  <a:pt x="13196" y="11952"/>
                </a:lnTo>
                <a:lnTo>
                  <a:pt x="13122" y="12043"/>
                </a:lnTo>
                <a:lnTo>
                  <a:pt x="13044" y="12158"/>
                </a:lnTo>
                <a:lnTo>
                  <a:pt x="12980" y="12261"/>
                </a:lnTo>
                <a:lnTo>
                  <a:pt x="12921" y="12421"/>
                </a:lnTo>
                <a:lnTo>
                  <a:pt x="12876" y="12570"/>
                </a:lnTo>
                <a:lnTo>
                  <a:pt x="12827" y="12765"/>
                </a:lnTo>
                <a:lnTo>
                  <a:pt x="12793" y="12971"/>
                </a:lnTo>
                <a:lnTo>
                  <a:pt x="12744" y="13143"/>
                </a:lnTo>
                <a:lnTo>
                  <a:pt x="12689" y="13315"/>
                </a:lnTo>
                <a:lnTo>
                  <a:pt x="12640" y="13499"/>
                </a:lnTo>
                <a:lnTo>
                  <a:pt x="12581" y="13648"/>
                </a:lnTo>
                <a:lnTo>
                  <a:pt x="12527" y="13774"/>
                </a:lnTo>
                <a:lnTo>
                  <a:pt x="12458" y="13934"/>
                </a:lnTo>
                <a:lnTo>
                  <a:pt x="12394" y="14060"/>
                </a:lnTo>
                <a:lnTo>
                  <a:pt x="12330" y="14220"/>
                </a:lnTo>
                <a:lnTo>
                  <a:pt x="12261" y="14347"/>
                </a:lnTo>
                <a:lnTo>
                  <a:pt x="12188" y="14507"/>
                </a:lnTo>
                <a:lnTo>
                  <a:pt x="12119" y="14633"/>
                </a:lnTo>
                <a:lnTo>
                  <a:pt x="12045" y="14771"/>
                </a:lnTo>
                <a:lnTo>
                  <a:pt x="11971" y="14851"/>
                </a:lnTo>
                <a:lnTo>
                  <a:pt x="11902" y="14942"/>
                </a:lnTo>
                <a:lnTo>
                  <a:pt x="11838" y="14988"/>
                </a:lnTo>
                <a:lnTo>
                  <a:pt x="11769" y="15011"/>
                </a:lnTo>
                <a:lnTo>
                  <a:pt x="11715" y="15011"/>
                </a:lnTo>
                <a:lnTo>
                  <a:pt x="11656" y="14988"/>
                </a:lnTo>
                <a:lnTo>
                  <a:pt x="11612" y="14919"/>
                </a:lnTo>
                <a:lnTo>
                  <a:pt x="11572" y="14851"/>
                </a:lnTo>
                <a:lnTo>
                  <a:pt x="11523" y="14793"/>
                </a:lnTo>
                <a:lnTo>
                  <a:pt x="11489" y="14702"/>
                </a:lnTo>
                <a:lnTo>
                  <a:pt x="11449" y="14610"/>
                </a:lnTo>
                <a:lnTo>
                  <a:pt x="11405" y="14553"/>
                </a:lnTo>
                <a:lnTo>
                  <a:pt x="11346" y="14484"/>
                </a:lnTo>
                <a:lnTo>
                  <a:pt x="11282" y="14461"/>
                </a:lnTo>
                <a:lnTo>
                  <a:pt x="11213" y="14438"/>
                </a:lnTo>
                <a:lnTo>
                  <a:pt x="11139" y="14438"/>
                </a:lnTo>
                <a:lnTo>
                  <a:pt x="11061" y="14461"/>
                </a:lnTo>
                <a:lnTo>
                  <a:pt x="10997" y="14507"/>
                </a:lnTo>
                <a:lnTo>
                  <a:pt x="10933" y="14587"/>
                </a:lnTo>
                <a:lnTo>
                  <a:pt x="10864" y="14679"/>
                </a:lnTo>
                <a:lnTo>
                  <a:pt x="10810" y="14748"/>
                </a:lnTo>
                <a:lnTo>
                  <a:pt x="10761" y="14839"/>
                </a:lnTo>
                <a:lnTo>
                  <a:pt x="10711" y="14874"/>
                </a:lnTo>
                <a:lnTo>
                  <a:pt x="10667" y="14942"/>
                </a:lnTo>
                <a:lnTo>
                  <a:pt x="10628" y="14988"/>
                </a:lnTo>
                <a:lnTo>
                  <a:pt x="10584" y="15057"/>
                </a:lnTo>
                <a:lnTo>
                  <a:pt x="10534" y="15103"/>
                </a:lnTo>
                <a:lnTo>
                  <a:pt x="10485" y="15126"/>
                </a:lnTo>
                <a:lnTo>
                  <a:pt x="10441" y="15126"/>
                </a:lnTo>
                <a:lnTo>
                  <a:pt x="10392" y="15080"/>
                </a:lnTo>
                <a:lnTo>
                  <a:pt x="10357" y="15034"/>
                </a:lnTo>
                <a:lnTo>
                  <a:pt x="10318" y="15011"/>
                </a:lnTo>
                <a:lnTo>
                  <a:pt x="10269" y="14988"/>
                </a:lnTo>
                <a:lnTo>
                  <a:pt x="10234" y="15011"/>
                </a:lnTo>
                <a:lnTo>
                  <a:pt x="10195" y="15057"/>
                </a:lnTo>
                <a:lnTo>
                  <a:pt x="10136" y="15160"/>
                </a:lnTo>
                <a:lnTo>
                  <a:pt x="10072" y="15321"/>
                </a:lnTo>
                <a:lnTo>
                  <a:pt x="9998" y="15492"/>
                </a:lnTo>
                <a:lnTo>
                  <a:pt x="9909" y="15664"/>
                </a:lnTo>
                <a:lnTo>
                  <a:pt x="9816" y="15825"/>
                </a:lnTo>
                <a:lnTo>
                  <a:pt x="9722" y="15951"/>
                </a:lnTo>
                <a:lnTo>
                  <a:pt x="9673" y="15997"/>
                </a:lnTo>
                <a:lnTo>
                  <a:pt x="9629" y="16042"/>
                </a:lnTo>
                <a:lnTo>
                  <a:pt x="9580" y="16065"/>
                </a:lnTo>
                <a:lnTo>
                  <a:pt x="9535" y="16065"/>
                </a:lnTo>
                <a:lnTo>
                  <a:pt x="9457" y="16065"/>
                </a:lnTo>
                <a:lnTo>
                  <a:pt x="9393" y="16020"/>
                </a:lnTo>
                <a:lnTo>
                  <a:pt x="9334" y="15974"/>
                </a:lnTo>
                <a:lnTo>
                  <a:pt x="9289" y="15928"/>
                </a:lnTo>
                <a:lnTo>
                  <a:pt x="9240" y="15871"/>
                </a:lnTo>
                <a:lnTo>
                  <a:pt x="9201" y="15825"/>
                </a:lnTo>
                <a:lnTo>
                  <a:pt x="9147" y="15756"/>
                </a:lnTo>
                <a:lnTo>
                  <a:pt x="9088" y="15710"/>
                </a:lnTo>
                <a:lnTo>
                  <a:pt x="9024" y="15653"/>
                </a:lnTo>
                <a:lnTo>
                  <a:pt x="8965" y="15584"/>
                </a:lnTo>
                <a:lnTo>
                  <a:pt x="8901" y="15515"/>
                </a:lnTo>
                <a:lnTo>
                  <a:pt x="8837" y="15469"/>
                </a:lnTo>
                <a:lnTo>
                  <a:pt x="8758" y="15424"/>
                </a:lnTo>
                <a:lnTo>
                  <a:pt x="8684" y="15401"/>
                </a:lnTo>
                <a:lnTo>
                  <a:pt x="8610" y="15424"/>
                </a:lnTo>
                <a:lnTo>
                  <a:pt x="8522" y="15469"/>
                </a:lnTo>
                <a:lnTo>
                  <a:pt x="8448" y="15561"/>
                </a:lnTo>
                <a:lnTo>
                  <a:pt x="8364" y="15664"/>
                </a:lnTo>
                <a:lnTo>
                  <a:pt x="8286" y="15802"/>
                </a:lnTo>
                <a:lnTo>
                  <a:pt x="8212" y="15928"/>
                </a:lnTo>
                <a:lnTo>
                  <a:pt x="8128" y="16111"/>
                </a:lnTo>
                <a:lnTo>
                  <a:pt x="8050" y="16260"/>
                </a:lnTo>
                <a:lnTo>
                  <a:pt x="7976" y="16444"/>
                </a:lnTo>
                <a:lnTo>
                  <a:pt x="7892" y="16615"/>
                </a:lnTo>
                <a:lnTo>
                  <a:pt x="7804" y="16810"/>
                </a:lnTo>
                <a:lnTo>
                  <a:pt x="7720" y="16994"/>
                </a:lnTo>
                <a:lnTo>
                  <a:pt x="7636" y="17188"/>
                </a:lnTo>
                <a:lnTo>
                  <a:pt x="7553" y="17360"/>
                </a:lnTo>
                <a:lnTo>
                  <a:pt x="7464" y="17555"/>
                </a:lnTo>
                <a:lnTo>
                  <a:pt x="7380" y="17738"/>
                </a:lnTo>
                <a:lnTo>
                  <a:pt x="7297" y="17933"/>
                </a:lnTo>
                <a:lnTo>
                  <a:pt x="7223" y="18105"/>
                </a:lnTo>
                <a:lnTo>
                  <a:pt x="7144" y="18288"/>
                </a:lnTo>
                <a:lnTo>
                  <a:pt x="7070" y="18414"/>
                </a:lnTo>
                <a:lnTo>
                  <a:pt x="6987" y="18575"/>
                </a:lnTo>
                <a:lnTo>
                  <a:pt x="6908" y="18701"/>
                </a:lnTo>
                <a:lnTo>
                  <a:pt x="6834" y="18815"/>
                </a:lnTo>
                <a:lnTo>
                  <a:pt x="6751" y="18942"/>
                </a:lnTo>
                <a:lnTo>
                  <a:pt x="6672" y="19102"/>
                </a:lnTo>
                <a:lnTo>
                  <a:pt x="6588" y="19251"/>
                </a:lnTo>
                <a:lnTo>
                  <a:pt x="6505" y="19423"/>
                </a:lnTo>
                <a:lnTo>
                  <a:pt x="6416" y="19606"/>
                </a:lnTo>
                <a:lnTo>
                  <a:pt x="6332" y="19801"/>
                </a:lnTo>
                <a:lnTo>
                  <a:pt x="6249" y="19996"/>
                </a:lnTo>
                <a:lnTo>
                  <a:pt x="6165" y="20225"/>
                </a:lnTo>
                <a:lnTo>
                  <a:pt x="6077" y="20420"/>
                </a:lnTo>
                <a:lnTo>
                  <a:pt x="5993" y="20637"/>
                </a:lnTo>
                <a:lnTo>
                  <a:pt x="5909" y="20832"/>
                </a:lnTo>
                <a:lnTo>
                  <a:pt x="5826" y="21016"/>
                </a:lnTo>
                <a:lnTo>
                  <a:pt x="5737" y="21165"/>
                </a:lnTo>
                <a:lnTo>
                  <a:pt x="5653" y="21302"/>
                </a:lnTo>
                <a:lnTo>
                  <a:pt x="5560" y="21405"/>
                </a:lnTo>
                <a:lnTo>
                  <a:pt x="5466" y="21497"/>
                </a:lnTo>
                <a:lnTo>
                  <a:pt x="5358" y="21566"/>
                </a:lnTo>
                <a:lnTo>
                  <a:pt x="5245" y="21577"/>
                </a:lnTo>
                <a:lnTo>
                  <a:pt x="5127" y="21600"/>
                </a:lnTo>
                <a:lnTo>
                  <a:pt x="0" y="21600"/>
                </a:lnTo>
              </a:path>
            </a:pathLst>
          </a:custGeom>
          <a:noFill/>
          <a:ln w="38100">
            <a:solidFill>
              <a:srgbClr val="0099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9" name="AutoShape 35"/>
          <p:cNvSpPr>
            <a:spLocks/>
          </p:cNvSpPr>
          <p:nvPr/>
        </p:nvSpPr>
        <p:spPr bwMode="auto">
          <a:xfrm>
            <a:off x="1125538" y="2127250"/>
            <a:ext cx="6980237" cy="34051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0"/>
                </a:moveTo>
                <a:lnTo>
                  <a:pt x="21506" y="18"/>
                </a:lnTo>
                <a:lnTo>
                  <a:pt x="21412" y="55"/>
                </a:lnTo>
                <a:lnTo>
                  <a:pt x="21327" y="101"/>
                </a:lnTo>
                <a:lnTo>
                  <a:pt x="21251" y="156"/>
                </a:lnTo>
                <a:lnTo>
                  <a:pt x="21162" y="229"/>
                </a:lnTo>
                <a:lnTo>
                  <a:pt x="21086" y="275"/>
                </a:lnTo>
                <a:lnTo>
                  <a:pt x="21010" y="330"/>
                </a:lnTo>
                <a:lnTo>
                  <a:pt x="20942" y="367"/>
                </a:lnTo>
                <a:lnTo>
                  <a:pt x="20853" y="403"/>
                </a:lnTo>
                <a:lnTo>
                  <a:pt x="20777" y="422"/>
                </a:lnTo>
                <a:lnTo>
                  <a:pt x="20701" y="458"/>
                </a:lnTo>
                <a:lnTo>
                  <a:pt x="20625" y="495"/>
                </a:lnTo>
                <a:lnTo>
                  <a:pt x="20544" y="522"/>
                </a:lnTo>
                <a:lnTo>
                  <a:pt x="20468" y="559"/>
                </a:lnTo>
                <a:lnTo>
                  <a:pt x="20401" y="577"/>
                </a:lnTo>
                <a:lnTo>
                  <a:pt x="20330" y="614"/>
                </a:lnTo>
                <a:lnTo>
                  <a:pt x="20272" y="632"/>
                </a:lnTo>
                <a:lnTo>
                  <a:pt x="20218" y="669"/>
                </a:lnTo>
                <a:lnTo>
                  <a:pt x="20160" y="706"/>
                </a:lnTo>
                <a:lnTo>
                  <a:pt x="20106" y="715"/>
                </a:lnTo>
                <a:lnTo>
                  <a:pt x="20057" y="751"/>
                </a:lnTo>
                <a:lnTo>
                  <a:pt x="19994" y="770"/>
                </a:lnTo>
                <a:lnTo>
                  <a:pt x="19936" y="788"/>
                </a:lnTo>
                <a:lnTo>
                  <a:pt x="19869" y="788"/>
                </a:lnTo>
                <a:lnTo>
                  <a:pt x="19788" y="788"/>
                </a:lnTo>
                <a:lnTo>
                  <a:pt x="19721" y="788"/>
                </a:lnTo>
                <a:lnTo>
                  <a:pt x="19645" y="770"/>
                </a:lnTo>
                <a:lnTo>
                  <a:pt x="19569" y="770"/>
                </a:lnTo>
                <a:lnTo>
                  <a:pt x="19480" y="751"/>
                </a:lnTo>
                <a:lnTo>
                  <a:pt x="19404" y="733"/>
                </a:lnTo>
                <a:lnTo>
                  <a:pt x="19328" y="715"/>
                </a:lnTo>
                <a:lnTo>
                  <a:pt x="19243" y="706"/>
                </a:lnTo>
                <a:lnTo>
                  <a:pt x="19153" y="669"/>
                </a:lnTo>
                <a:lnTo>
                  <a:pt x="19077" y="632"/>
                </a:lnTo>
                <a:lnTo>
                  <a:pt x="18992" y="577"/>
                </a:lnTo>
                <a:lnTo>
                  <a:pt x="18907" y="522"/>
                </a:lnTo>
                <a:lnTo>
                  <a:pt x="18831" y="495"/>
                </a:lnTo>
                <a:lnTo>
                  <a:pt x="18742" y="458"/>
                </a:lnTo>
                <a:lnTo>
                  <a:pt x="18666" y="440"/>
                </a:lnTo>
                <a:lnTo>
                  <a:pt x="18590" y="440"/>
                </a:lnTo>
                <a:lnTo>
                  <a:pt x="18518" y="458"/>
                </a:lnTo>
                <a:lnTo>
                  <a:pt x="18451" y="495"/>
                </a:lnTo>
                <a:lnTo>
                  <a:pt x="18393" y="522"/>
                </a:lnTo>
                <a:lnTo>
                  <a:pt x="18330" y="577"/>
                </a:lnTo>
                <a:lnTo>
                  <a:pt x="18272" y="632"/>
                </a:lnTo>
                <a:lnTo>
                  <a:pt x="18201" y="687"/>
                </a:lnTo>
                <a:lnTo>
                  <a:pt x="18124" y="751"/>
                </a:lnTo>
                <a:lnTo>
                  <a:pt x="18040" y="806"/>
                </a:lnTo>
                <a:lnTo>
                  <a:pt x="17937" y="843"/>
                </a:lnTo>
                <a:lnTo>
                  <a:pt x="17825" y="898"/>
                </a:lnTo>
                <a:lnTo>
                  <a:pt x="17713" y="926"/>
                </a:lnTo>
                <a:lnTo>
                  <a:pt x="17601" y="962"/>
                </a:lnTo>
                <a:lnTo>
                  <a:pt x="17489" y="999"/>
                </a:lnTo>
                <a:lnTo>
                  <a:pt x="17378" y="1036"/>
                </a:lnTo>
                <a:lnTo>
                  <a:pt x="17284" y="1072"/>
                </a:lnTo>
                <a:lnTo>
                  <a:pt x="17199" y="1127"/>
                </a:lnTo>
                <a:lnTo>
                  <a:pt x="17131" y="1155"/>
                </a:lnTo>
                <a:lnTo>
                  <a:pt x="17069" y="1228"/>
                </a:lnTo>
                <a:lnTo>
                  <a:pt x="17011" y="1283"/>
                </a:lnTo>
                <a:lnTo>
                  <a:pt x="16957" y="1365"/>
                </a:lnTo>
                <a:lnTo>
                  <a:pt x="16899" y="1457"/>
                </a:lnTo>
                <a:lnTo>
                  <a:pt x="16845" y="1567"/>
                </a:lnTo>
                <a:lnTo>
                  <a:pt x="16778" y="1668"/>
                </a:lnTo>
                <a:lnTo>
                  <a:pt x="16711" y="1787"/>
                </a:lnTo>
                <a:lnTo>
                  <a:pt x="16622" y="1934"/>
                </a:lnTo>
                <a:lnTo>
                  <a:pt x="16546" y="2089"/>
                </a:lnTo>
                <a:lnTo>
                  <a:pt x="16461" y="2264"/>
                </a:lnTo>
                <a:lnTo>
                  <a:pt x="16367" y="2438"/>
                </a:lnTo>
                <a:lnTo>
                  <a:pt x="16282" y="2621"/>
                </a:lnTo>
                <a:lnTo>
                  <a:pt x="16192" y="2795"/>
                </a:lnTo>
                <a:lnTo>
                  <a:pt x="16098" y="2951"/>
                </a:lnTo>
                <a:lnTo>
                  <a:pt x="16013" y="3107"/>
                </a:lnTo>
                <a:lnTo>
                  <a:pt x="15928" y="3235"/>
                </a:lnTo>
                <a:lnTo>
                  <a:pt x="15843" y="3336"/>
                </a:lnTo>
                <a:lnTo>
                  <a:pt x="15763" y="3446"/>
                </a:lnTo>
                <a:lnTo>
                  <a:pt x="15678" y="3528"/>
                </a:lnTo>
                <a:lnTo>
                  <a:pt x="15593" y="3620"/>
                </a:lnTo>
                <a:lnTo>
                  <a:pt x="15508" y="3711"/>
                </a:lnTo>
                <a:lnTo>
                  <a:pt x="15432" y="3812"/>
                </a:lnTo>
                <a:lnTo>
                  <a:pt x="15342" y="3922"/>
                </a:lnTo>
                <a:lnTo>
                  <a:pt x="15257" y="4041"/>
                </a:lnTo>
                <a:lnTo>
                  <a:pt x="15181" y="4161"/>
                </a:lnTo>
                <a:lnTo>
                  <a:pt x="15096" y="4289"/>
                </a:lnTo>
                <a:lnTo>
                  <a:pt x="15011" y="4408"/>
                </a:lnTo>
                <a:lnTo>
                  <a:pt x="14922" y="4555"/>
                </a:lnTo>
                <a:lnTo>
                  <a:pt x="14846" y="4692"/>
                </a:lnTo>
                <a:lnTo>
                  <a:pt x="14761" y="4830"/>
                </a:lnTo>
                <a:lnTo>
                  <a:pt x="14685" y="4976"/>
                </a:lnTo>
                <a:lnTo>
                  <a:pt x="14604" y="5114"/>
                </a:lnTo>
                <a:lnTo>
                  <a:pt x="14537" y="5269"/>
                </a:lnTo>
                <a:lnTo>
                  <a:pt x="14470" y="5434"/>
                </a:lnTo>
                <a:lnTo>
                  <a:pt x="14399" y="5590"/>
                </a:lnTo>
                <a:lnTo>
                  <a:pt x="14331" y="5746"/>
                </a:lnTo>
                <a:lnTo>
                  <a:pt x="14264" y="5938"/>
                </a:lnTo>
                <a:lnTo>
                  <a:pt x="14193" y="6131"/>
                </a:lnTo>
                <a:lnTo>
                  <a:pt x="14108" y="6342"/>
                </a:lnTo>
                <a:lnTo>
                  <a:pt x="14023" y="6571"/>
                </a:lnTo>
                <a:lnTo>
                  <a:pt x="13938" y="6818"/>
                </a:lnTo>
                <a:lnTo>
                  <a:pt x="13844" y="7047"/>
                </a:lnTo>
                <a:lnTo>
                  <a:pt x="13750" y="7276"/>
                </a:lnTo>
                <a:lnTo>
                  <a:pt x="13652" y="7487"/>
                </a:lnTo>
                <a:lnTo>
                  <a:pt x="13558" y="7698"/>
                </a:lnTo>
                <a:lnTo>
                  <a:pt x="13482" y="7890"/>
                </a:lnTo>
                <a:lnTo>
                  <a:pt x="13406" y="8064"/>
                </a:lnTo>
                <a:lnTo>
                  <a:pt x="13334" y="8239"/>
                </a:lnTo>
                <a:lnTo>
                  <a:pt x="13276" y="8422"/>
                </a:lnTo>
                <a:lnTo>
                  <a:pt x="13218" y="8596"/>
                </a:lnTo>
                <a:lnTo>
                  <a:pt x="13155" y="8770"/>
                </a:lnTo>
                <a:lnTo>
                  <a:pt x="13097" y="8944"/>
                </a:lnTo>
                <a:lnTo>
                  <a:pt x="13043" y="9137"/>
                </a:lnTo>
                <a:lnTo>
                  <a:pt x="12994" y="9320"/>
                </a:lnTo>
                <a:lnTo>
                  <a:pt x="12949" y="9531"/>
                </a:lnTo>
                <a:lnTo>
                  <a:pt x="12913" y="9723"/>
                </a:lnTo>
                <a:lnTo>
                  <a:pt x="12891" y="9916"/>
                </a:lnTo>
                <a:lnTo>
                  <a:pt x="12873" y="10108"/>
                </a:lnTo>
                <a:lnTo>
                  <a:pt x="12855" y="10301"/>
                </a:lnTo>
                <a:lnTo>
                  <a:pt x="12837" y="10475"/>
                </a:lnTo>
                <a:lnTo>
                  <a:pt x="12820" y="10667"/>
                </a:lnTo>
                <a:lnTo>
                  <a:pt x="12797" y="10841"/>
                </a:lnTo>
                <a:lnTo>
                  <a:pt x="12752" y="11006"/>
                </a:lnTo>
                <a:lnTo>
                  <a:pt x="12699" y="11144"/>
                </a:lnTo>
                <a:lnTo>
                  <a:pt x="12650" y="11263"/>
                </a:lnTo>
                <a:lnTo>
                  <a:pt x="12582" y="11373"/>
                </a:lnTo>
                <a:lnTo>
                  <a:pt x="12520" y="11464"/>
                </a:lnTo>
                <a:lnTo>
                  <a:pt x="12453" y="11565"/>
                </a:lnTo>
                <a:lnTo>
                  <a:pt x="12377" y="11684"/>
                </a:lnTo>
                <a:lnTo>
                  <a:pt x="12305" y="11849"/>
                </a:lnTo>
                <a:lnTo>
                  <a:pt x="12229" y="12042"/>
                </a:lnTo>
                <a:lnTo>
                  <a:pt x="12153" y="12271"/>
                </a:lnTo>
                <a:lnTo>
                  <a:pt x="12082" y="12518"/>
                </a:lnTo>
                <a:lnTo>
                  <a:pt x="12023" y="12757"/>
                </a:lnTo>
                <a:lnTo>
                  <a:pt x="11956" y="12986"/>
                </a:lnTo>
                <a:lnTo>
                  <a:pt x="11894" y="13196"/>
                </a:lnTo>
                <a:lnTo>
                  <a:pt x="11827" y="13361"/>
                </a:lnTo>
                <a:lnTo>
                  <a:pt x="11800" y="13426"/>
                </a:lnTo>
                <a:lnTo>
                  <a:pt x="11764" y="13481"/>
                </a:lnTo>
                <a:lnTo>
                  <a:pt x="11733" y="13536"/>
                </a:lnTo>
                <a:lnTo>
                  <a:pt x="11697" y="13554"/>
                </a:lnTo>
                <a:lnTo>
                  <a:pt x="11639" y="13590"/>
                </a:lnTo>
                <a:lnTo>
                  <a:pt x="11576" y="13618"/>
                </a:lnTo>
                <a:lnTo>
                  <a:pt x="11518" y="13673"/>
                </a:lnTo>
                <a:lnTo>
                  <a:pt x="11464" y="13728"/>
                </a:lnTo>
                <a:lnTo>
                  <a:pt x="11424" y="13783"/>
                </a:lnTo>
                <a:lnTo>
                  <a:pt x="11379" y="13847"/>
                </a:lnTo>
                <a:lnTo>
                  <a:pt x="11326" y="13920"/>
                </a:lnTo>
                <a:lnTo>
                  <a:pt x="11285" y="13994"/>
                </a:lnTo>
                <a:lnTo>
                  <a:pt x="11241" y="14058"/>
                </a:lnTo>
                <a:lnTo>
                  <a:pt x="11200" y="14131"/>
                </a:lnTo>
                <a:lnTo>
                  <a:pt x="11147" y="14204"/>
                </a:lnTo>
                <a:lnTo>
                  <a:pt x="11097" y="14269"/>
                </a:lnTo>
                <a:lnTo>
                  <a:pt x="11044" y="14324"/>
                </a:lnTo>
                <a:lnTo>
                  <a:pt x="10986" y="14397"/>
                </a:lnTo>
                <a:lnTo>
                  <a:pt x="10914" y="14452"/>
                </a:lnTo>
                <a:lnTo>
                  <a:pt x="10847" y="14498"/>
                </a:lnTo>
                <a:lnTo>
                  <a:pt x="10771" y="14534"/>
                </a:lnTo>
                <a:lnTo>
                  <a:pt x="10690" y="14553"/>
                </a:lnTo>
                <a:lnTo>
                  <a:pt x="10632" y="14553"/>
                </a:lnTo>
                <a:lnTo>
                  <a:pt x="10574" y="14516"/>
                </a:lnTo>
                <a:lnTo>
                  <a:pt x="10520" y="14479"/>
                </a:lnTo>
                <a:lnTo>
                  <a:pt x="10471" y="14415"/>
                </a:lnTo>
                <a:lnTo>
                  <a:pt x="10435" y="14324"/>
                </a:lnTo>
                <a:lnTo>
                  <a:pt x="10409" y="14204"/>
                </a:lnTo>
                <a:lnTo>
                  <a:pt x="10382" y="14076"/>
                </a:lnTo>
                <a:lnTo>
                  <a:pt x="10359" y="13939"/>
                </a:lnTo>
                <a:lnTo>
                  <a:pt x="10333" y="13801"/>
                </a:lnTo>
                <a:lnTo>
                  <a:pt x="10306" y="13655"/>
                </a:lnTo>
                <a:lnTo>
                  <a:pt x="10288" y="13517"/>
                </a:lnTo>
                <a:lnTo>
                  <a:pt x="10265" y="13380"/>
                </a:lnTo>
                <a:lnTo>
                  <a:pt x="10239" y="13251"/>
                </a:lnTo>
                <a:lnTo>
                  <a:pt x="10212" y="13114"/>
                </a:lnTo>
                <a:lnTo>
                  <a:pt x="10176" y="12986"/>
                </a:lnTo>
                <a:lnTo>
                  <a:pt x="10154" y="12867"/>
                </a:lnTo>
                <a:lnTo>
                  <a:pt x="10118" y="12729"/>
                </a:lnTo>
                <a:lnTo>
                  <a:pt x="10082" y="12619"/>
                </a:lnTo>
                <a:lnTo>
                  <a:pt x="10051" y="12518"/>
                </a:lnTo>
                <a:lnTo>
                  <a:pt x="10006" y="12427"/>
                </a:lnTo>
                <a:lnTo>
                  <a:pt x="9979" y="12390"/>
                </a:lnTo>
                <a:lnTo>
                  <a:pt x="9952" y="12353"/>
                </a:lnTo>
                <a:lnTo>
                  <a:pt x="9921" y="12335"/>
                </a:lnTo>
                <a:lnTo>
                  <a:pt x="9885" y="12335"/>
                </a:lnTo>
                <a:lnTo>
                  <a:pt x="9818" y="12335"/>
                </a:lnTo>
                <a:lnTo>
                  <a:pt x="9747" y="12372"/>
                </a:lnTo>
                <a:lnTo>
                  <a:pt x="9680" y="12445"/>
                </a:lnTo>
                <a:lnTo>
                  <a:pt x="9603" y="12537"/>
                </a:lnTo>
                <a:lnTo>
                  <a:pt x="9532" y="12619"/>
                </a:lnTo>
                <a:lnTo>
                  <a:pt x="9465" y="12729"/>
                </a:lnTo>
                <a:lnTo>
                  <a:pt x="9389" y="12812"/>
                </a:lnTo>
                <a:lnTo>
                  <a:pt x="9326" y="12885"/>
                </a:lnTo>
                <a:lnTo>
                  <a:pt x="9259" y="12940"/>
                </a:lnTo>
                <a:lnTo>
                  <a:pt x="9192" y="12986"/>
                </a:lnTo>
                <a:lnTo>
                  <a:pt x="9120" y="13041"/>
                </a:lnTo>
                <a:lnTo>
                  <a:pt x="9044" y="13096"/>
                </a:lnTo>
                <a:lnTo>
                  <a:pt x="8977" y="13151"/>
                </a:lnTo>
                <a:lnTo>
                  <a:pt x="8906" y="13187"/>
                </a:lnTo>
                <a:lnTo>
                  <a:pt x="8839" y="13233"/>
                </a:lnTo>
                <a:lnTo>
                  <a:pt x="8772" y="13288"/>
                </a:lnTo>
                <a:lnTo>
                  <a:pt x="8718" y="13343"/>
                </a:lnTo>
                <a:lnTo>
                  <a:pt x="8682" y="13407"/>
                </a:lnTo>
                <a:lnTo>
                  <a:pt x="8651" y="13499"/>
                </a:lnTo>
                <a:lnTo>
                  <a:pt x="8633" y="13572"/>
                </a:lnTo>
                <a:lnTo>
                  <a:pt x="8606" y="13636"/>
                </a:lnTo>
                <a:lnTo>
                  <a:pt x="8575" y="13691"/>
                </a:lnTo>
                <a:lnTo>
                  <a:pt x="8539" y="13728"/>
                </a:lnTo>
                <a:lnTo>
                  <a:pt x="8476" y="13746"/>
                </a:lnTo>
                <a:lnTo>
                  <a:pt x="8409" y="13728"/>
                </a:lnTo>
                <a:lnTo>
                  <a:pt x="8342" y="13746"/>
                </a:lnTo>
                <a:lnTo>
                  <a:pt x="8262" y="13746"/>
                </a:lnTo>
                <a:lnTo>
                  <a:pt x="8186" y="13765"/>
                </a:lnTo>
                <a:lnTo>
                  <a:pt x="8110" y="13801"/>
                </a:lnTo>
                <a:lnTo>
                  <a:pt x="8042" y="13838"/>
                </a:lnTo>
                <a:lnTo>
                  <a:pt x="7962" y="13884"/>
                </a:lnTo>
                <a:lnTo>
                  <a:pt x="7895" y="13939"/>
                </a:lnTo>
                <a:lnTo>
                  <a:pt x="7828" y="14012"/>
                </a:lnTo>
                <a:lnTo>
                  <a:pt x="7765" y="14095"/>
                </a:lnTo>
                <a:lnTo>
                  <a:pt x="7698" y="14186"/>
                </a:lnTo>
                <a:lnTo>
                  <a:pt x="7635" y="14269"/>
                </a:lnTo>
                <a:lnTo>
                  <a:pt x="7568" y="14379"/>
                </a:lnTo>
                <a:lnTo>
                  <a:pt x="7501" y="14470"/>
                </a:lnTo>
                <a:lnTo>
                  <a:pt x="7430" y="14571"/>
                </a:lnTo>
                <a:lnTo>
                  <a:pt x="7354" y="14699"/>
                </a:lnTo>
                <a:lnTo>
                  <a:pt x="7278" y="14800"/>
                </a:lnTo>
                <a:lnTo>
                  <a:pt x="7193" y="14919"/>
                </a:lnTo>
                <a:lnTo>
                  <a:pt x="7094" y="15029"/>
                </a:lnTo>
                <a:lnTo>
                  <a:pt x="7000" y="15148"/>
                </a:lnTo>
                <a:lnTo>
                  <a:pt x="6906" y="15258"/>
                </a:lnTo>
                <a:lnTo>
                  <a:pt x="6812" y="15378"/>
                </a:lnTo>
                <a:lnTo>
                  <a:pt x="6709" y="15487"/>
                </a:lnTo>
                <a:lnTo>
                  <a:pt x="6607" y="15588"/>
                </a:lnTo>
                <a:lnTo>
                  <a:pt x="6504" y="15735"/>
                </a:lnTo>
                <a:lnTo>
                  <a:pt x="6392" y="15891"/>
                </a:lnTo>
                <a:lnTo>
                  <a:pt x="6280" y="16083"/>
                </a:lnTo>
                <a:lnTo>
                  <a:pt x="6168" y="16294"/>
                </a:lnTo>
                <a:lnTo>
                  <a:pt x="6065" y="16486"/>
                </a:lnTo>
                <a:lnTo>
                  <a:pt x="5971" y="16679"/>
                </a:lnTo>
                <a:lnTo>
                  <a:pt x="5886" y="16853"/>
                </a:lnTo>
                <a:lnTo>
                  <a:pt x="5810" y="17018"/>
                </a:lnTo>
                <a:lnTo>
                  <a:pt x="5739" y="17137"/>
                </a:lnTo>
                <a:lnTo>
                  <a:pt x="5690" y="17265"/>
                </a:lnTo>
                <a:lnTo>
                  <a:pt x="5645" y="17384"/>
                </a:lnTo>
                <a:lnTo>
                  <a:pt x="5605" y="17504"/>
                </a:lnTo>
                <a:lnTo>
                  <a:pt x="5569" y="17650"/>
                </a:lnTo>
                <a:lnTo>
                  <a:pt x="5533" y="17806"/>
                </a:lnTo>
                <a:lnTo>
                  <a:pt x="5502" y="17962"/>
                </a:lnTo>
                <a:lnTo>
                  <a:pt x="5466" y="18136"/>
                </a:lnTo>
                <a:lnTo>
                  <a:pt x="5439" y="18356"/>
                </a:lnTo>
                <a:lnTo>
                  <a:pt x="5412" y="18567"/>
                </a:lnTo>
                <a:lnTo>
                  <a:pt x="5399" y="18787"/>
                </a:lnTo>
                <a:lnTo>
                  <a:pt x="5381" y="19016"/>
                </a:lnTo>
                <a:lnTo>
                  <a:pt x="5372" y="19245"/>
                </a:lnTo>
                <a:lnTo>
                  <a:pt x="5354" y="19474"/>
                </a:lnTo>
                <a:lnTo>
                  <a:pt x="5336" y="19685"/>
                </a:lnTo>
                <a:lnTo>
                  <a:pt x="5318" y="19895"/>
                </a:lnTo>
                <a:lnTo>
                  <a:pt x="5300" y="20079"/>
                </a:lnTo>
                <a:lnTo>
                  <a:pt x="5296" y="20216"/>
                </a:lnTo>
                <a:lnTo>
                  <a:pt x="5278" y="20354"/>
                </a:lnTo>
                <a:lnTo>
                  <a:pt x="5260" y="20482"/>
                </a:lnTo>
                <a:lnTo>
                  <a:pt x="5251" y="20583"/>
                </a:lnTo>
                <a:lnTo>
                  <a:pt x="5224" y="20711"/>
                </a:lnTo>
                <a:lnTo>
                  <a:pt x="5198" y="20830"/>
                </a:lnTo>
                <a:lnTo>
                  <a:pt x="5166" y="20986"/>
                </a:lnTo>
                <a:lnTo>
                  <a:pt x="5148" y="21059"/>
                </a:lnTo>
                <a:lnTo>
                  <a:pt x="5122" y="21133"/>
                </a:lnTo>
                <a:lnTo>
                  <a:pt x="5086" y="21197"/>
                </a:lnTo>
                <a:lnTo>
                  <a:pt x="5054" y="21252"/>
                </a:lnTo>
                <a:lnTo>
                  <a:pt x="4978" y="21362"/>
                </a:lnTo>
                <a:lnTo>
                  <a:pt x="4871" y="21444"/>
                </a:lnTo>
                <a:lnTo>
                  <a:pt x="4764" y="21518"/>
                </a:lnTo>
                <a:lnTo>
                  <a:pt x="4643" y="21573"/>
                </a:lnTo>
                <a:lnTo>
                  <a:pt x="4504" y="21582"/>
                </a:lnTo>
                <a:lnTo>
                  <a:pt x="4357" y="21600"/>
                </a:lnTo>
                <a:lnTo>
                  <a:pt x="0" y="21600"/>
                </a:lnTo>
              </a:path>
            </a:pathLst>
          </a:custGeom>
          <a:noFill/>
          <a:ln w="381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0" name="AutoShape 36"/>
          <p:cNvSpPr>
            <a:spLocks/>
          </p:cNvSpPr>
          <p:nvPr/>
        </p:nvSpPr>
        <p:spPr bwMode="auto">
          <a:xfrm>
            <a:off x="1125538" y="2682875"/>
            <a:ext cx="2520950" cy="284956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0"/>
                </a:moveTo>
                <a:lnTo>
                  <a:pt x="21427" y="219"/>
                </a:lnTo>
                <a:lnTo>
                  <a:pt x="21266" y="427"/>
                </a:lnTo>
                <a:lnTo>
                  <a:pt x="21105" y="657"/>
                </a:lnTo>
                <a:lnTo>
                  <a:pt x="20931" y="865"/>
                </a:lnTo>
                <a:lnTo>
                  <a:pt x="20770" y="1073"/>
                </a:lnTo>
                <a:lnTo>
                  <a:pt x="20597" y="1303"/>
                </a:lnTo>
                <a:lnTo>
                  <a:pt x="20436" y="1512"/>
                </a:lnTo>
                <a:lnTo>
                  <a:pt x="20287" y="1753"/>
                </a:lnTo>
                <a:lnTo>
                  <a:pt x="20126" y="1939"/>
                </a:lnTo>
                <a:lnTo>
                  <a:pt x="19978" y="2147"/>
                </a:lnTo>
                <a:lnTo>
                  <a:pt x="19841" y="2333"/>
                </a:lnTo>
                <a:lnTo>
                  <a:pt x="19693" y="2530"/>
                </a:lnTo>
                <a:lnTo>
                  <a:pt x="19581" y="2716"/>
                </a:lnTo>
                <a:lnTo>
                  <a:pt x="19457" y="2946"/>
                </a:lnTo>
                <a:lnTo>
                  <a:pt x="19346" y="3176"/>
                </a:lnTo>
                <a:lnTo>
                  <a:pt x="19247" y="3450"/>
                </a:lnTo>
                <a:lnTo>
                  <a:pt x="19123" y="3724"/>
                </a:lnTo>
                <a:lnTo>
                  <a:pt x="19011" y="4042"/>
                </a:lnTo>
                <a:lnTo>
                  <a:pt x="18912" y="4338"/>
                </a:lnTo>
                <a:lnTo>
                  <a:pt x="18789" y="4644"/>
                </a:lnTo>
                <a:lnTo>
                  <a:pt x="18702" y="4962"/>
                </a:lnTo>
                <a:lnTo>
                  <a:pt x="18628" y="5280"/>
                </a:lnTo>
                <a:lnTo>
                  <a:pt x="18528" y="5619"/>
                </a:lnTo>
                <a:lnTo>
                  <a:pt x="18479" y="5926"/>
                </a:lnTo>
                <a:lnTo>
                  <a:pt x="18442" y="6243"/>
                </a:lnTo>
                <a:lnTo>
                  <a:pt x="18392" y="6539"/>
                </a:lnTo>
                <a:lnTo>
                  <a:pt x="18343" y="6835"/>
                </a:lnTo>
                <a:lnTo>
                  <a:pt x="18293" y="7131"/>
                </a:lnTo>
                <a:lnTo>
                  <a:pt x="18244" y="7437"/>
                </a:lnTo>
                <a:lnTo>
                  <a:pt x="18194" y="7799"/>
                </a:lnTo>
                <a:lnTo>
                  <a:pt x="18157" y="8215"/>
                </a:lnTo>
                <a:lnTo>
                  <a:pt x="18083" y="8686"/>
                </a:lnTo>
                <a:lnTo>
                  <a:pt x="18008" y="9245"/>
                </a:lnTo>
                <a:lnTo>
                  <a:pt x="17934" y="9902"/>
                </a:lnTo>
                <a:lnTo>
                  <a:pt x="17872" y="10592"/>
                </a:lnTo>
                <a:lnTo>
                  <a:pt x="17773" y="11304"/>
                </a:lnTo>
                <a:lnTo>
                  <a:pt x="17699" y="12027"/>
                </a:lnTo>
                <a:lnTo>
                  <a:pt x="17600" y="12717"/>
                </a:lnTo>
                <a:lnTo>
                  <a:pt x="17513" y="13352"/>
                </a:lnTo>
                <a:lnTo>
                  <a:pt x="17389" y="13911"/>
                </a:lnTo>
                <a:lnTo>
                  <a:pt x="17302" y="14382"/>
                </a:lnTo>
                <a:lnTo>
                  <a:pt x="17178" y="14776"/>
                </a:lnTo>
                <a:lnTo>
                  <a:pt x="17079" y="15138"/>
                </a:lnTo>
                <a:lnTo>
                  <a:pt x="16968" y="15444"/>
                </a:lnTo>
                <a:lnTo>
                  <a:pt x="16869" y="15740"/>
                </a:lnTo>
                <a:lnTo>
                  <a:pt x="16770" y="16036"/>
                </a:lnTo>
                <a:lnTo>
                  <a:pt x="16658" y="16331"/>
                </a:lnTo>
                <a:lnTo>
                  <a:pt x="16559" y="16649"/>
                </a:lnTo>
                <a:lnTo>
                  <a:pt x="16435" y="16978"/>
                </a:lnTo>
                <a:lnTo>
                  <a:pt x="16349" y="17361"/>
                </a:lnTo>
                <a:lnTo>
                  <a:pt x="16250" y="17777"/>
                </a:lnTo>
                <a:lnTo>
                  <a:pt x="16150" y="18183"/>
                </a:lnTo>
                <a:lnTo>
                  <a:pt x="16064" y="18599"/>
                </a:lnTo>
                <a:lnTo>
                  <a:pt x="15940" y="18982"/>
                </a:lnTo>
                <a:lnTo>
                  <a:pt x="15828" y="19311"/>
                </a:lnTo>
                <a:lnTo>
                  <a:pt x="15705" y="19606"/>
                </a:lnTo>
                <a:lnTo>
                  <a:pt x="15581" y="19858"/>
                </a:lnTo>
                <a:lnTo>
                  <a:pt x="15469" y="20045"/>
                </a:lnTo>
                <a:lnTo>
                  <a:pt x="15345" y="20220"/>
                </a:lnTo>
                <a:lnTo>
                  <a:pt x="15209" y="20362"/>
                </a:lnTo>
                <a:lnTo>
                  <a:pt x="15085" y="20494"/>
                </a:lnTo>
                <a:lnTo>
                  <a:pt x="14924" y="20592"/>
                </a:lnTo>
                <a:lnTo>
                  <a:pt x="14776" y="20724"/>
                </a:lnTo>
                <a:lnTo>
                  <a:pt x="14590" y="20866"/>
                </a:lnTo>
                <a:lnTo>
                  <a:pt x="14392" y="21019"/>
                </a:lnTo>
                <a:lnTo>
                  <a:pt x="14206" y="21140"/>
                </a:lnTo>
                <a:lnTo>
                  <a:pt x="14020" y="21271"/>
                </a:lnTo>
                <a:lnTo>
                  <a:pt x="13797" y="21392"/>
                </a:lnTo>
                <a:lnTo>
                  <a:pt x="13587" y="21480"/>
                </a:lnTo>
                <a:lnTo>
                  <a:pt x="13302" y="21545"/>
                </a:lnTo>
                <a:lnTo>
                  <a:pt x="12992" y="21578"/>
                </a:lnTo>
                <a:lnTo>
                  <a:pt x="12608" y="21600"/>
                </a:lnTo>
                <a:lnTo>
                  <a:pt x="0" y="21600"/>
                </a:lnTo>
              </a:path>
            </a:pathLst>
          </a:custGeom>
          <a:noFill/>
          <a:ln w="38100">
            <a:solidFill>
              <a:srgbClr val="B2B2B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1" name="AutoShape 37"/>
          <p:cNvSpPr>
            <a:spLocks/>
          </p:cNvSpPr>
          <p:nvPr/>
        </p:nvSpPr>
        <p:spPr bwMode="auto">
          <a:xfrm>
            <a:off x="1125538" y="2006600"/>
            <a:ext cx="4151312" cy="352583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5784" y="21600"/>
                </a:lnTo>
                <a:lnTo>
                  <a:pt x="5911" y="21600"/>
                </a:lnTo>
                <a:lnTo>
                  <a:pt x="6047" y="21582"/>
                </a:lnTo>
                <a:lnTo>
                  <a:pt x="6160" y="21556"/>
                </a:lnTo>
                <a:lnTo>
                  <a:pt x="6272" y="21520"/>
                </a:lnTo>
                <a:lnTo>
                  <a:pt x="6393" y="21467"/>
                </a:lnTo>
                <a:lnTo>
                  <a:pt x="6491" y="21414"/>
                </a:lnTo>
                <a:lnTo>
                  <a:pt x="6581" y="21352"/>
                </a:lnTo>
                <a:lnTo>
                  <a:pt x="6679" y="21264"/>
                </a:lnTo>
                <a:lnTo>
                  <a:pt x="6852" y="21095"/>
                </a:lnTo>
                <a:lnTo>
                  <a:pt x="7009" y="20892"/>
                </a:lnTo>
                <a:lnTo>
                  <a:pt x="7167" y="20653"/>
                </a:lnTo>
                <a:lnTo>
                  <a:pt x="7325" y="20396"/>
                </a:lnTo>
                <a:lnTo>
                  <a:pt x="7386" y="20299"/>
                </a:lnTo>
                <a:lnTo>
                  <a:pt x="7446" y="20175"/>
                </a:lnTo>
                <a:lnTo>
                  <a:pt x="7483" y="20077"/>
                </a:lnTo>
                <a:lnTo>
                  <a:pt x="7528" y="19953"/>
                </a:lnTo>
                <a:lnTo>
                  <a:pt x="7558" y="19838"/>
                </a:lnTo>
                <a:lnTo>
                  <a:pt x="7604" y="19706"/>
                </a:lnTo>
                <a:lnTo>
                  <a:pt x="7634" y="19564"/>
                </a:lnTo>
                <a:lnTo>
                  <a:pt x="7656" y="19396"/>
                </a:lnTo>
                <a:lnTo>
                  <a:pt x="7686" y="19210"/>
                </a:lnTo>
                <a:lnTo>
                  <a:pt x="7716" y="18989"/>
                </a:lnTo>
                <a:lnTo>
                  <a:pt x="7731" y="18767"/>
                </a:lnTo>
                <a:lnTo>
                  <a:pt x="7747" y="18528"/>
                </a:lnTo>
                <a:lnTo>
                  <a:pt x="7762" y="18289"/>
                </a:lnTo>
                <a:lnTo>
                  <a:pt x="7792" y="18050"/>
                </a:lnTo>
                <a:lnTo>
                  <a:pt x="7807" y="17820"/>
                </a:lnTo>
                <a:lnTo>
                  <a:pt x="7837" y="17599"/>
                </a:lnTo>
                <a:lnTo>
                  <a:pt x="7874" y="17377"/>
                </a:lnTo>
                <a:lnTo>
                  <a:pt x="7919" y="17191"/>
                </a:lnTo>
                <a:lnTo>
                  <a:pt x="7965" y="17006"/>
                </a:lnTo>
                <a:lnTo>
                  <a:pt x="8010" y="16811"/>
                </a:lnTo>
                <a:lnTo>
                  <a:pt x="8062" y="16625"/>
                </a:lnTo>
                <a:lnTo>
                  <a:pt x="8123" y="16457"/>
                </a:lnTo>
                <a:lnTo>
                  <a:pt x="8183" y="16271"/>
                </a:lnTo>
                <a:lnTo>
                  <a:pt x="8235" y="16085"/>
                </a:lnTo>
                <a:lnTo>
                  <a:pt x="8281" y="15899"/>
                </a:lnTo>
                <a:lnTo>
                  <a:pt x="8341" y="15713"/>
                </a:lnTo>
                <a:lnTo>
                  <a:pt x="8393" y="15527"/>
                </a:lnTo>
                <a:lnTo>
                  <a:pt x="8453" y="15341"/>
                </a:lnTo>
                <a:lnTo>
                  <a:pt x="8514" y="15147"/>
                </a:lnTo>
                <a:lnTo>
                  <a:pt x="8581" y="14961"/>
                </a:lnTo>
                <a:lnTo>
                  <a:pt x="8626" y="14757"/>
                </a:lnTo>
                <a:lnTo>
                  <a:pt x="8687" y="14571"/>
                </a:lnTo>
                <a:lnTo>
                  <a:pt x="8739" y="14385"/>
                </a:lnTo>
                <a:lnTo>
                  <a:pt x="8784" y="14182"/>
                </a:lnTo>
                <a:lnTo>
                  <a:pt x="8830" y="13978"/>
                </a:lnTo>
                <a:lnTo>
                  <a:pt x="8890" y="13774"/>
                </a:lnTo>
                <a:lnTo>
                  <a:pt x="8912" y="13571"/>
                </a:lnTo>
                <a:lnTo>
                  <a:pt x="8957" y="13367"/>
                </a:lnTo>
                <a:lnTo>
                  <a:pt x="9003" y="13164"/>
                </a:lnTo>
                <a:lnTo>
                  <a:pt x="9033" y="12978"/>
                </a:lnTo>
                <a:lnTo>
                  <a:pt x="9063" y="12792"/>
                </a:lnTo>
                <a:lnTo>
                  <a:pt x="9078" y="12624"/>
                </a:lnTo>
                <a:lnTo>
                  <a:pt x="9085" y="12438"/>
                </a:lnTo>
                <a:lnTo>
                  <a:pt x="9100" y="12261"/>
                </a:lnTo>
                <a:lnTo>
                  <a:pt x="9100" y="12092"/>
                </a:lnTo>
                <a:lnTo>
                  <a:pt x="9115" y="11924"/>
                </a:lnTo>
                <a:lnTo>
                  <a:pt x="9115" y="11756"/>
                </a:lnTo>
                <a:lnTo>
                  <a:pt x="9130" y="11570"/>
                </a:lnTo>
                <a:lnTo>
                  <a:pt x="9130" y="11384"/>
                </a:lnTo>
                <a:lnTo>
                  <a:pt x="9145" y="11163"/>
                </a:lnTo>
                <a:lnTo>
                  <a:pt x="9145" y="10959"/>
                </a:lnTo>
                <a:lnTo>
                  <a:pt x="9160" y="10738"/>
                </a:lnTo>
                <a:lnTo>
                  <a:pt x="9160" y="10534"/>
                </a:lnTo>
                <a:lnTo>
                  <a:pt x="9175" y="10331"/>
                </a:lnTo>
                <a:lnTo>
                  <a:pt x="9175" y="10145"/>
                </a:lnTo>
                <a:lnTo>
                  <a:pt x="9206" y="9968"/>
                </a:lnTo>
                <a:lnTo>
                  <a:pt x="9221" y="9800"/>
                </a:lnTo>
                <a:lnTo>
                  <a:pt x="9251" y="9649"/>
                </a:lnTo>
                <a:lnTo>
                  <a:pt x="9273" y="9481"/>
                </a:lnTo>
                <a:lnTo>
                  <a:pt x="9318" y="9339"/>
                </a:lnTo>
                <a:lnTo>
                  <a:pt x="9364" y="9189"/>
                </a:lnTo>
                <a:lnTo>
                  <a:pt x="9409" y="9038"/>
                </a:lnTo>
                <a:lnTo>
                  <a:pt x="9446" y="8906"/>
                </a:lnTo>
                <a:lnTo>
                  <a:pt x="9491" y="8764"/>
                </a:lnTo>
                <a:lnTo>
                  <a:pt x="9552" y="8631"/>
                </a:lnTo>
                <a:lnTo>
                  <a:pt x="9612" y="8490"/>
                </a:lnTo>
                <a:lnTo>
                  <a:pt x="9679" y="8357"/>
                </a:lnTo>
                <a:lnTo>
                  <a:pt x="9755" y="8224"/>
                </a:lnTo>
                <a:lnTo>
                  <a:pt x="9837" y="8082"/>
                </a:lnTo>
                <a:lnTo>
                  <a:pt x="9928" y="7950"/>
                </a:lnTo>
                <a:lnTo>
                  <a:pt x="10025" y="7834"/>
                </a:lnTo>
                <a:lnTo>
                  <a:pt x="10146" y="7710"/>
                </a:lnTo>
                <a:lnTo>
                  <a:pt x="10258" y="7578"/>
                </a:lnTo>
                <a:lnTo>
                  <a:pt x="10371" y="7427"/>
                </a:lnTo>
                <a:lnTo>
                  <a:pt x="10477" y="7250"/>
                </a:lnTo>
                <a:lnTo>
                  <a:pt x="10589" y="7047"/>
                </a:lnTo>
                <a:lnTo>
                  <a:pt x="10680" y="6843"/>
                </a:lnTo>
                <a:lnTo>
                  <a:pt x="10762" y="6622"/>
                </a:lnTo>
                <a:lnTo>
                  <a:pt x="10853" y="6391"/>
                </a:lnTo>
                <a:lnTo>
                  <a:pt x="10905" y="6152"/>
                </a:lnTo>
                <a:lnTo>
                  <a:pt x="10950" y="5896"/>
                </a:lnTo>
                <a:lnTo>
                  <a:pt x="11011" y="5604"/>
                </a:lnTo>
                <a:lnTo>
                  <a:pt x="11063" y="5285"/>
                </a:lnTo>
                <a:lnTo>
                  <a:pt x="11138" y="4975"/>
                </a:lnTo>
                <a:lnTo>
                  <a:pt x="11221" y="4674"/>
                </a:lnTo>
                <a:lnTo>
                  <a:pt x="11326" y="4382"/>
                </a:lnTo>
                <a:lnTo>
                  <a:pt x="11387" y="4249"/>
                </a:lnTo>
                <a:lnTo>
                  <a:pt x="11454" y="4125"/>
                </a:lnTo>
                <a:lnTo>
                  <a:pt x="11530" y="4028"/>
                </a:lnTo>
                <a:lnTo>
                  <a:pt x="11597" y="3922"/>
                </a:lnTo>
                <a:lnTo>
                  <a:pt x="11687" y="3860"/>
                </a:lnTo>
                <a:lnTo>
                  <a:pt x="11770" y="3807"/>
                </a:lnTo>
                <a:lnTo>
                  <a:pt x="11875" y="3789"/>
                </a:lnTo>
                <a:lnTo>
                  <a:pt x="11973" y="3771"/>
                </a:lnTo>
                <a:lnTo>
                  <a:pt x="12079" y="3771"/>
                </a:lnTo>
                <a:lnTo>
                  <a:pt x="12191" y="3736"/>
                </a:lnTo>
                <a:lnTo>
                  <a:pt x="12289" y="3700"/>
                </a:lnTo>
                <a:lnTo>
                  <a:pt x="12394" y="3656"/>
                </a:lnTo>
                <a:lnTo>
                  <a:pt x="12455" y="3603"/>
                </a:lnTo>
                <a:lnTo>
                  <a:pt x="12492" y="3532"/>
                </a:lnTo>
                <a:lnTo>
                  <a:pt x="12552" y="3470"/>
                </a:lnTo>
                <a:lnTo>
                  <a:pt x="12613" y="3382"/>
                </a:lnTo>
                <a:lnTo>
                  <a:pt x="12665" y="3311"/>
                </a:lnTo>
                <a:lnTo>
                  <a:pt x="12725" y="3267"/>
                </a:lnTo>
                <a:lnTo>
                  <a:pt x="12770" y="3249"/>
                </a:lnTo>
                <a:lnTo>
                  <a:pt x="12801" y="3249"/>
                </a:lnTo>
                <a:lnTo>
                  <a:pt x="12838" y="3249"/>
                </a:lnTo>
                <a:lnTo>
                  <a:pt x="12883" y="3249"/>
                </a:lnTo>
                <a:lnTo>
                  <a:pt x="12928" y="3267"/>
                </a:lnTo>
                <a:lnTo>
                  <a:pt x="12958" y="3267"/>
                </a:lnTo>
                <a:lnTo>
                  <a:pt x="12996" y="3249"/>
                </a:lnTo>
                <a:lnTo>
                  <a:pt x="13026" y="3231"/>
                </a:lnTo>
                <a:lnTo>
                  <a:pt x="13101" y="3160"/>
                </a:lnTo>
                <a:lnTo>
                  <a:pt x="13147" y="3081"/>
                </a:lnTo>
                <a:lnTo>
                  <a:pt x="13199" y="2957"/>
                </a:lnTo>
                <a:lnTo>
                  <a:pt x="13229" y="2824"/>
                </a:lnTo>
                <a:lnTo>
                  <a:pt x="13259" y="2682"/>
                </a:lnTo>
                <a:lnTo>
                  <a:pt x="13289" y="2532"/>
                </a:lnTo>
                <a:lnTo>
                  <a:pt x="13319" y="2417"/>
                </a:lnTo>
                <a:lnTo>
                  <a:pt x="13357" y="2310"/>
                </a:lnTo>
                <a:lnTo>
                  <a:pt x="13417" y="2249"/>
                </a:lnTo>
                <a:lnTo>
                  <a:pt x="13477" y="2178"/>
                </a:lnTo>
                <a:lnTo>
                  <a:pt x="13530" y="2125"/>
                </a:lnTo>
                <a:lnTo>
                  <a:pt x="13590" y="2071"/>
                </a:lnTo>
                <a:lnTo>
                  <a:pt x="13635" y="2010"/>
                </a:lnTo>
                <a:lnTo>
                  <a:pt x="13681" y="1939"/>
                </a:lnTo>
                <a:lnTo>
                  <a:pt x="13703" y="1868"/>
                </a:lnTo>
                <a:lnTo>
                  <a:pt x="13733" y="1824"/>
                </a:lnTo>
                <a:lnTo>
                  <a:pt x="13748" y="1788"/>
                </a:lnTo>
                <a:lnTo>
                  <a:pt x="13778" y="1753"/>
                </a:lnTo>
                <a:lnTo>
                  <a:pt x="13793" y="1700"/>
                </a:lnTo>
                <a:lnTo>
                  <a:pt x="13808" y="1629"/>
                </a:lnTo>
                <a:lnTo>
                  <a:pt x="13808" y="1567"/>
                </a:lnTo>
                <a:lnTo>
                  <a:pt x="13823" y="1443"/>
                </a:lnTo>
                <a:lnTo>
                  <a:pt x="13853" y="1346"/>
                </a:lnTo>
                <a:lnTo>
                  <a:pt x="13869" y="1257"/>
                </a:lnTo>
                <a:lnTo>
                  <a:pt x="13891" y="1195"/>
                </a:lnTo>
                <a:lnTo>
                  <a:pt x="13936" y="1142"/>
                </a:lnTo>
                <a:lnTo>
                  <a:pt x="13996" y="1142"/>
                </a:lnTo>
                <a:lnTo>
                  <a:pt x="14057" y="1160"/>
                </a:lnTo>
                <a:lnTo>
                  <a:pt x="14124" y="1213"/>
                </a:lnTo>
                <a:lnTo>
                  <a:pt x="14214" y="1310"/>
                </a:lnTo>
                <a:lnTo>
                  <a:pt x="14252" y="1346"/>
                </a:lnTo>
                <a:lnTo>
                  <a:pt x="14297" y="1381"/>
                </a:lnTo>
                <a:lnTo>
                  <a:pt x="14327" y="1399"/>
                </a:lnTo>
                <a:lnTo>
                  <a:pt x="14372" y="1416"/>
                </a:lnTo>
                <a:lnTo>
                  <a:pt x="14425" y="1399"/>
                </a:lnTo>
                <a:lnTo>
                  <a:pt x="14500" y="1363"/>
                </a:lnTo>
                <a:lnTo>
                  <a:pt x="14560" y="1310"/>
                </a:lnTo>
                <a:lnTo>
                  <a:pt x="14598" y="1257"/>
                </a:lnTo>
                <a:lnTo>
                  <a:pt x="14658" y="1195"/>
                </a:lnTo>
                <a:lnTo>
                  <a:pt x="14718" y="1160"/>
                </a:lnTo>
                <a:lnTo>
                  <a:pt x="14786" y="1124"/>
                </a:lnTo>
                <a:lnTo>
                  <a:pt x="14861" y="1107"/>
                </a:lnTo>
                <a:lnTo>
                  <a:pt x="14936" y="1089"/>
                </a:lnTo>
                <a:lnTo>
                  <a:pt x="15004" y="1071"/>
                </a:lnTo>
                <a:lnTo>
                  <a:pt x="15094" y="1071"/>
                </a:lnTo>
                <a:lnTo>
                  <a:pt x="15162" y="1053"/>
                </a:lnTo>
                <a:lnTo>
                  <a:pt x="15237" y="1036"/>
                </a:lnTo>
                <a:lnTo>
                  <a:pt x="15305" y="1018"/>
                </a:lnTo>
                <a:lnTo>
                  <a:pt x="15365" y="1000"/>
                </a:lnTo>
                <a:lnTo>
                  <a:pt x="15440" y="1000"/>
                </a:lnTo>
                <a:lnTo>
                  <a:pt x="15508" y="1000"/>
                </a:lnTo>
                <a:lnTo>
                  <a:pt x="15568" y="1000"/>
                </a:lnTo>
                <a:lnTo>
                  <a:pt x="15643" y="1018"/>
                </a:lnTo>
                <a:lnTo>
                  <a:pt x="15711" y="1018"/>
                </a:lnTo>
                <a:lnTo>
                  <a:pt x="15771" y="1000"/>
                </a:lnTo>
                <a:lnTo>
                  <a:pt x="15831" y="991"/>
                </a:lnTo>
                <a:lnTo>
                  <a:pt x="15884" y="956"/>
                </a:lnTo>
                <a:lnTo>
                  <a:pt x="15929" y="921"/>
                </a:lnTo>
                <a:lnTo>
                  <a:pt x="15959" y="885"/>
                </a:lnTo>
                <a:lnTo>
                  <a:pt x="16004" y="832"/>
                </a:lnTo>
                <a:lnTo>
                  <a:pt x="16012" y="797"/>
                </a:lnTo>
                <a:lnTo>
                  <a:pt x="16042" y="752"/>
                </a:lnTo>
                <a:lnTo>
                  <a:pt x="16072" y="682"/>
                </a:lnTo>
                <a:lnTo>
                  <a:pt x="16087" y="629"/>
                </a:lnTo>
                <a:lnTo>
                  <a:pt x="16117" y="567"/>
                </a:lnTo>
                <a:lnTo>
                  <a:pt x="16147" y="513"/>
                </a:lnTo>
                <a:lnTo>
                  <a:pt x="16177" y="460"/>
                </a:lnTo>
                <a:lnTo>
                  <a:pt x="16200" y="425"/>
                </a:lnTo>
                <a:lnTo>
                  <a:pt x="16245" y="407"/>
                </a:lnTo>
                <a:lnTo>
                  <a:pt x="16305" y="390"/>
                </a:lnTo>
                <a:lnTo>
                  <a:pt x="16365" y="407"/>
                </a:lnTo>
                <a:lnTo>
                  <a:pt x="16433" y="425"/>
                </a:lnTo>
                <a:lnTo>
                  <a:pt x="16523" y="460"/>
                </a:lnTo>
                <a:lnTo>
                  <a:pt x="16591" y="496"/>
                </a:lnTo>
                <a:lnTo>
                  <a:pt x="16651" y="513"/>
                </a:lnTo>
                <a:lnTo>
                  <a:pt x="16726" y="531"/>
                </a:lnTo>
                <a:lnTo>
                  <a:pt x="16779" y="549"/>
                </a:lnTo>
                <a:lnTo>
                  <a:pt x="16854" y="567"/>
                </a:lnTo>
                <a:lnTo>
                  <a:pt x="16922" y="567"/>
                </a:lnTo>
                <a:lnTo>
                  <a:pt x="16982" y="584"/>
                </a:lnTo>
                <a:lnTo>
                  <a:pt x="17072" y="593"/>
                </a:lnTo>
                <a:lnTo>
                  <a:pt x="17140" y="593"/>
                </a:lnTo>
                <a:lnTo>
                  <a:pt x="17215" y="611"/>
                </a:lnTo>
                <a:lnTo>
                  <a:pt x="17283" y="611"/>
                </a:lnTo>
                <a:lnTo>
                  <a:pt x="17358" y="611"/>
                </a:lnTo>
                <a:lnTo>
                  <a:pt x="17441" y="611"/>
                </a:lnTo>
                <a:lnTo>
                  <a:pt x="17516" y="593"/>
                </a:lnTo>
                <a:lnTo>
                  <a:pt x="17591" y="584"/>
                </a:lnTo>
                <a:lnTo>
                  <a:pt x="17674" y="549"/>
                </a:lnTo>
                <a:lnTo>
                  <a:pt x="17764" y="531"/>
                </a:lnTo>
                <a:lnTo>
                  <a:pt x="17847" y="513"/>
                </a:lnTo>
                <a:lnTo>
                  <a:pt x="17937" y="496"/>
                </a:lnTo>
                <a:lnTo>
                  <a:pt x="18005" y="478"/>
                </a:lnTo>
                <a:lnTo>
                  <a:pt x="18095" y="496"/>
                </a:lnTo>
                <a:lnTo>
                  <a:pt x="18178" y="513"/>
                </a:lnTo>
                <a:lnTo>
                  <a:pt x="18253" y="567"/>
                </a:lnTo>
                <a:lnTo>
                  <a:pt x="18328" y="611"/>
                </a:lnTo>
                <a:lnTo>
                  <a:pt x="18381" y="664"/>
                </a:lnTo>
                <a:lnTo>
                  <a:pt x="18456" y="699"/>
                </a:lnTo>
                <a:lnTo>
                  <a:pt x="18509" y="752"/>
                </a:lnTo>
                <a:lnTo>
                  <a:pt x="18554" y="788"/>
                </a:lnTo>
                <a:lnTo>
                  <a:pt x="18614" y="814"/>
                </a:lnTo>
                <a:lnTo>
                  <a:pt x="18674" y="850"/>
                </a:lnTo>
                <a:lnTo>
                  <a:pt x="18727" y="885"/>
                </a:lnTo>
                <a:lnTo>
                  <a:pt x="18787" y="903"/>
                </a:lnTo>
                <a:lnTo>
                  <a:pt x="18832" y="921"/>
                </a:lnTo>
                <a:lnTo>
                  <a:pt x="18885" y="921"/>
                </a:lnTo>
                <a:lnTo>
                  <a:pt x="18930" y="938"/>
                </a:lnTo>
                <a:lnTo>
                  <a:pt x="18975" y="938"/>
                </a:lnTo>
                <a:lnTo>
                  <a:pt x="19020" y="921"/>
                </a:lnTo>
                <a:lnTo>
                  <a:pt x="19058" y="903"/>
                </a:lnTo>
                <a:lnTo>
                  <a:pt x="19103" y="885"/>
                </a:lnTo>
                <a:lnTo>
                  <a:pt x="19163" y="850"/>
                </a:lnTo>
                <a:lnTo>
                  <a:pt x="19208" y="788"/>
                </a:lnTo>
                <a:lnTo>
                  <a:pt x="19261" y="735"/>
                </a:lnTo>
                <a:lnTo>
                  <a:pt x="19306" y="664"/>
                </a:lnTo>
                <a:lnTo>
                  <a:pt x="19351" y="584"/>
                </a:lnTo>
                <a:lnTo>
                  <a:pt x="19404" y="531"/>
                </a:lnTo>
                <a:lnTo>
                  <a:pt x="19464" y="478"/>
                </a:lnTo>
                <a:lnTo>
                  <a:pt x="19509" y="425"/>
                </a:lnTo>
                <a:lnTo>
                  <a:pt x="19569" y="407"/>
                </a:lnTo>
                <a:lnTo>
                  <a:pt x="19622" y="425"/>
                </a:lnTo>
                <a:lnTo>
                  <a:pt x="19682" y="425"/>
                </a:lnTo>
                <a:lnTo>
                  <a:pt x="19742" y="443"/>
                </a:lnTo>
                <a:lnTo>
                  <a:pt x="19795" y="460"/>
                </a:lnTo>
                <a:lnTo>
                  <a:pt x="19855" y="478"/>
                </a:lnTo>
                <a:lnTo>
                  <a:pt x="19900" y="478"/>
                </a:lnTo>
                <a:lnTo>
                  <a:pt x="19953" y="478"/>
                </a:lnTo>
                <a:lnTo>
                  <a:pt x="19998" y="443"/>
                </a:lnTo>
                <a:lnTo>
                  <a:pt x="20028" y="390"/>
                </a:lnTo>
                <a:lnTo>
                  <a:pt x="20043" y="345"/>
                </a:lnTo>
                <a:lnTo>
                  <a:pt x="20058" y="292"/>
                </a:lnTo>
                <a:lnTo>
                  <a:pt x="20088" y="257"/>
                </a:lnTo>
                <a:lnTo>
                  <a:pt x="20103" y="204"/>
                </a:lnTo>
                <a:lnTo>
                  <a:pt x="20141" y="186"/>
                </a:lnTo>
                <a:lnTo>
                  <a:pt x="20186" y="168"/>
                </a:lnTo>
                <a:lnTo>
                  <a:pt x="20246" y="186"/>
                </a:lnTo>
                <a:lnTo>
                  <a:pt x="20314" y="204"/>
                </a:lnTo>
                <a:lnTo>
                  <a:pt x="20389" y="239"/>
                </a:lnTo>
                <a:lnTo>
                  <a:pt x="20464" y="292"/>
                </a:lnTo>
                <a:lnTo>
                  <a:pt x="20532" y="328"/>
                </a:lnTo>
                <a:lnTo>
                  <a:pt x="20607" y="363"/>
                </a:lnTo>
                <a:lnTo>
                  <a:pt x="20690" y="381"/>
                </a:lnTo>
                <a:lnTo>
                  <a:pt x="20765" y="381"/>
                </a:lnTo>
                <a:lnTo>
                  <a:pt x="20833" y="363"/>
                </a:lnTo>
                <a:lnTo>
                  <a:pt x="20908" y="310"/>
                </a:lnTo>
                <a:lnTo>
                  <a:pt x="20983" y="257"/>
                </a:lnTo>
                <a:lnTo>
                  <a:pt x="21036" y="204"/>
                </a:lnTo>
                <a:lnTo>
                  <a:pt x="21096" y="159"/>
                </a:lnTo>
                <a:lnTo>
                  <a:pt x="21156" y="106"/>
                </a:lnTo>
                <a:lnTo>
                  <a:pt x="21209" y="53"/>
                </a:lnTo>
                <a:lnTo>
                  <a:pt x="21269" y="18"/>
                </a:lnTo>
                <a:lnTo>
                  <a:pt x="21329" y="0"/>
                </a:lnTo>
                <a:lnTo>
                  <a:pt x="21367" y="18"/>
                </a:lnTo>
                <a:lnTo>
                  <a:pt x="21412" y="35"/>
                </a:lnTo>
                <a:lnTo>
                  <a:pt x="21457" y="53"/>
                </a:lnTo>
                <a:lnTo>
                  <a:pt x="21487" y="89"/>
                </a:lnTo>
                <a:lnTo>
                  <a:pt x="21525" y="124"/>
                </a:lnTo>
                <a:lnTo>
                  <a:pt x="21555" y="159"/>
                </a:lnTo>
                <a:lnTo>
                  <a:pt x="21600" y="168"/>
                </a:lnTo>
              </a:path>
            </a:pathLst>
          </a:custGeom>
          <a:noFill/>
          <a:ln w="38100">
            <a:solidFill>
              <a:srgbClr val="33CC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2" name="AutoShape 38"/>
          <p:cNvSpPr>
            <a:spLocks/>
          </p:cNvSpPr>
          <p:nvPr/>
        </p:nvSpPr>
        <p:spPr bwMode="auto">
          <a:xfrm>
            <a:off x="1125538" y="1993900"/>
            <a:ext cx="4062412" cy="353853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5909" y="21600"/>
                </a:lnTo>
                <a:lnTo>
                  <a:pt x="6040" y="21582"/>
                </a:lnTo>
                <a:lnTo>
                  <a:pt x="6193" y="21556"/>
                </a:lnTo>
                <a:lnTo>
                  <a:pt x="6324" y="21485"/>
                </a:lnTo>
                <a:lnTo>
                  <a:pt x="6470" y="21397"/>
                </a:lnTo>
                <a:lnTo>
                  <a:pt x="6601" y="21318"/>
                </a:lnTo>
                <a:lnTo>
                  <a:pt x="6739" y="21212"/>
                </a:lnTo>
                <a:lnTo>
                  <a:pt x="6854" y="21115"/>
                </a:lnTo>
                <a:lnTo>
                  <a:pt x="6954" y="21009"/>
                </a:lnTo>
                <a:lnTo>
                  <a:pt x="7062" y="20912"/>
                </a:lnTo>
                <a:lnTo>
                  <a:pt x="7131" y="20806"/>
                </a:lnTo>
                <a:lnTo>
                  <a:pt x="7208" y="20709"/>
                </a:lnTo>
                <a:lnTo>
                  <a:pt x="7277" y="20586"/>
                </a:lnTo>
                <a:lnTo>
                  <a:pt x="7338" y="20471"/>
                </a:lnTo>
                <a:lnTo>
                  <a:pt x="7384" y="20339"/>
                </a:lnTo>
                <a:lnTo>
                  <a:pt x="7446" y="20180"/>
                </a:lnTo>
                <a:lnTo>
                  <a:pt x="7484" y="19995"/>
                </a:lnTo>
                <a:lnTo>
                  <a:pt x="7515" y="19810"/>
                </a:lnTo>
                <a:lnTo>
                  <a:pt x="7546" y="19589"/>
                </a:lnTo>
                <a:lnTo>
                  <a:pt x="7561" y="19351"/>
                </a:lnTo>
                <a:lnTo>
                  <a:pt x="7577" y="19095"/>
                </a:lnTo>
                <a:lnTo>
                  <a:pt x="7592" y="18848"/>
                </a:lnTo>
                <a:lnTo>
                  <a:pt x="7607" y="18575"/>
                </a:lnTo>
                <a:lnTo>
                  <a:pt x="7638" y="18284"/>
                </a:lnTo>
                <a:lnTo>
                  <a:pt x="7646" y="18001"/>
                </a:lnTo>
                <a:lnTo>
                  <a:pt x="7692" y="17710"/>
                </a:lnTo>
                <a:lnTo>
                  <a:pt x="7723" y="17411"/>
                </a:lnTo>
                <a:lnTo>
                  <a:pt x="7769" y="17102"/>
                </a:lnTo>
                <a:lnTo>
                  <a:pt x="7815" y="16802"/>
                </a:lnTo>
                <a:lnTo>
                  <a:pt x="7853" y="16458"/>
                </a:lnTo>
                <a:lnTo>
                  <a:pt x="7899" y="16123"/>
                </a:lnTo>
                <a:lnTo>
                  <a:pt x="7961" y="15770"/>
                </a:lnTo>
                <a:lnTo>
                  <a:pt x="8007" y="15408"/>
                </a:lnTo>
                <a:lnTo>
                  <a:pt x="8061" y="15003"/>
                </a:lnTo>
                <a:lnTo>
                  <a:pt x="8122" y="14579"/>
                </a:lnTo>
                <a:lnTo>
                  <a:pt x="8191" y="14138"/>
                </a:lnTo>
                <a:lnTo>
                  <a:pt x="8268" y="13689"/>
                </a:lnTo>
                <a:lnTo>
                  <a:pt x="8345" y="13248"/>
                </a:lnTo>
                <a:lnTo>
                  <a:pt x="8399" y="12807"/>
                </a:lnTo>
                <a:lnTo>
                  <a:pt x="8476" y="12383"/>
                </a:lnTo>
                <a:lnTo>
                  <a:pt x="8537" y="12013"/>
                </a:lnTo>
                <a:lnTo>
                  <a:pt x="8575" y="11651"/>
                </a:lnTo>
                <a:lnTo>
                  <a:pt x="8622" y="11334"/>
                </a:lnTo>
                <a:lnTo>
                  <a:pt x="8668" y="11025"/>
                </a:lnTo>
                <a:lnTo>
                  <a:pt x="8714" y="10743"/>
                </a:lnTo>
                <a:lnTo>
                  <a:pt x="8752" y="10452"/>
                </a:lnTo>
                <a:lnTo>
                  <a:pt x="8798" y="10187"/>
                </a:lnTo>
                <a:lnTo>
                  <a:pt x="8829" y="9896"/>
                </a:lnTo>
                <a:lnTo>
                  <a:pt x="8875" y="9605"/>
                </a:lnTo>
                <a:lnTo>
                  <a:pt x="8914" y="9305"/>
                </a:lnTo>
                <a:lnTo>
                  <a:pt x="8960" y="9014"/>
                </a:lnTo>
                <a:lnTo>
                  <a:pt x="9006" y="8732"/>
                </a:lnTo>
                <a:lnTo>
                  <a:pt x="9036" y="8423"/>
                </a:lnTo>
                <a:lnTo>
                  <a:pt x="9083" y="8132"/>
                </a:lnTo>
                <a:lnTo>
                  <a:pt x="9121" y="7832"/>
                </a:lnTo>
                <a:lnTo>
                  <a:pt x="9167" y="7523"/>
                </a:lnTo>
                <a:lnTo>
                  <a:pt x="9229" y="7206"/>
                </a:lnTo>
                <a:lnTo>
                  <a:pt x="9282" y="6871"/>
                </a:lnTo>
                <a:lnTo>
                  <a:pt x="9344" y="6491"/>
                </a:lnTo>
                <a:lnTo>
                  <a:pt x="9421" y="6121"/>
                </a:lnTo>
                <a:lnTo>
                  <a:pt x="9490" y="5751"/>
                </a:lnTo>
                <a:lnTo>
                  <a:pt x="9551" y="5380"/>
                </a:lnTo>
                <a:lnTo>
                  <a:pt x="9628" y="5019"/>
                </a:lnTo>
                <a:lnTo>
                  <a:pt x="9682" y="4701"/>
                </a:lnTo>
                <a:lnTo>
                  <a:pt x="9743" y="4410"/>
                </a:lnTo>
                <a:lnTo>
                  <a:pt x="9805" y="4163"/>
                </a:lnTo>
                <a:lnTo>
                  <a:pt x="9843" y="3943"/>
                </a:lnTo>
                <a:lnTo>
                  <a:pt x="9874" y="3757"/>
                </a:lnTo>
                <a:lnTo>
                  <a:pt x="9920" y="3581"/>
                </a:lnTo>
                <a:lnTo>
                  <a:pt x="9966" y="3431"/>
                </a:lnTo>
                <a:lnTo>
                  <a:pt x="9997" y="3281"/>
                </a:lnTo>
                <a:lnTo>
                  <a:pt x="10035" y="3149"/>
                </a:lnTo>
                <a:lnTo>
                  <a:pt x="10097" y="3008"/>
                </a:lnTo>
                <a:lnTo>
                  <a:pt x="10158" y="2875"/>
                </a:lnTo>
                <a:lnTo>
                  <a:pt x="10197" y="2752"/>
                </a:lnTo>
                <a:lnTo>
                  <a:pt x="10258" y="2655"/>
                </a:lnTo>
                <a:lnTo>
                  <a:pt x="10320" y="2549"/>
                </a:lnTo>
                <a:lnTo>
                  <a:pt x="10389" y="2470"/>
                </a:lnTo>
                <a:lnTo>
                  <a:pt x="10450" y="2381"/>
                </a:lnTo>
                <a:lnTo>
                  <a:pt x="10543" y="2302"/>
                </a:lnTo>
                <a:lnTo>
                  <a:pt x="10612" y="2214"/>
                </a:lnTo>
                <a:lnTo>
                  <a:pt x="10719" y="2117"/>
                </a:lnTo>
                <a:lnTo>
                  <a:pt x="10819" y="2046"/>
                </a:lnTo>
                <a:lnTo>
                  <a:pt x="10934" y="1958"/>
                </a:lnTo>
                <a:lnTo>
                  <a:pt x="11073" y="1879"/>
                </a:lnTo>
                <a:lnTo>
                  <a:pt x="11188" y="1808"/>
                </a:lnTo>
                <a:lnTo>
                  <a:pt x="11303" y="1738"/>
                </a:lnTo>
                <a:lnTo>
                  <a:pt x="11411" y="1676"/>
                </a:lnTo>
                <a:lnTo>
                  <a:pt x="11480" y="1605"/>
                </a:lnTo>
                <a:lnTo>
                  <a:pt x="11557" y="1535"/>
                </a:lnTo>
                <a:lnTo>
                  <a:pt x="11618" y="1438"/>
                </a:lnTo>
                <a:lnTo>
                  <a:pt x="11688" y="1332"/>
                </a:lnTo>
                <a:lnTo>
                  <a:pt x="11749" y="1235"/>
                </a:lnTo>
                <a:lnTo>
                  <a:pt x="11834" y="1147"/>
                </a:lnTo>
                <a:lnTo>
                  <a:pt x="11956" y="1067"/>
                </a:lnTo>
                <a:lnTo>
                  <a:pt x="12010" y="1050"/>
                </a:lnTo>
                <a:lnTo>
                  <a:pt x="12087" y="1032"/>
                </a:lnTo>
                <a:lnTo>
                  <a:pt x="12179" y="1014"/>
                </a:lnTo>
                <a:lnTo>
                  <a:pt x="12279" y="1014"/>
                </a:lnTo>
                <a:lnTo>
                  <a:pt x="12456" y="1014"/>
                </a:lnTo>
                <a:lnTo>
                  <a:pt x="12571" y="997"/>
                </a:lnTo>
                <a:lnTo>
                  <a:pt x="12679" y="961"/>
                </a:lnTo>
                <a:lnTo>
                  <a:pt x="12748" y="926"/>
                </a:lnTo>
                <a:lnTo>
                  <a:pt x="12809" y="891"/>
                </a:lnTo>
                <a:lnTo>
                  <a:pt x="12871" y="864"/>
                </a:lnTo>
                <a:lnTo>
                  <a:pt x="12955" y="847"/>
                </a:lnTo>
                <a:lnTo>
                  <a:pt x="13078" y="847"/>
                </a:lnTo>
                <a:lnTo>
                  <a:pt x="13194" y="847"/>
                </a:lnTo>
                <a:lnTo>
                  <a:pt x="13309" y="847"/>
                </a:lnTo>
                <a:lnTo>
                  <a:pt x="13401" y="811"/>
                </a:lnTo>
                <a:lnTo>
                  <a:pt x="13486" y="776"/>
                </a:lnTo>
                <a:lnTo>
                  <a:pt x="13578" y="706"/>
                </a:lnTo>
                <a:lnTo>
                  <a:pt x="13662" y="626"/>
                </a:lnTo>
                <a:lnTo>
                  <a:pt x="13739" y="538"/>
                </a:lnTo>
                <a:lnTo>
                  <a:pt x="13839" y="423"/>
                </a:lnTo>
                <a:lnTo>
                  <a:pt x="13901" y="370"/>
                </a:lnTo>
                <a:lnTo>
                  <a:pt x="13977" y="335"/>
                </a:lnTo>
                <a:lnTo>
                  <a:pt x="14062" y="300"/>
                </a:lnTo>
                <a:lnTo>
                  <a:pt x="14169" y="265"/>
                </a:lnTo>
                <a:lnTo>
                  <a:pt x="14431" y="238"/>
                </a:lnTo>
                <a:lnTo>
                  <a:pt x="14730" y="220"/>
                </a:lnTo>
                <a:lnTo>
                  <a:pt x="15038" y="220"/>
                </a:lnTo>
                <a:lnTo>
                  <a:pt x="15376" y="220"/>
                </a:lnTo>
                <a:lnTo>
                  <a:pt x="15699" y="220"/>
                </a:lnTo>
                <a:lnTo>
                  <a:pt x="16021" y="203"/>
                </a:lnTo>
                <a:lnTo>
                  <a:pt x="16336" y="185"/>
                </a:lnTo>
                <a:lnTo>
                  <a:pt x="16674" y="150"/>
                </a:lnTo>
                <a:lnTo>
                  <a:pt x="17013" y="115"/>
                </a:lnTo>
                <a:lnTo>
                  <a:pt x="17366" y="97"/>
                </a:lnTo>
                <a:lnTo>
                  <a:pt x="17735" y="62"/>
                </a:lnTo>
                <a:lnTo>
                  <a:pt x="18088" y="44"/>
                </a:lnTo>
                <a:lnTo>
                  <a:pt x="18457" y="35"/>
                </a:lnTo>
                <a:lnTo>
                  <a:pt x="18811" y="18"/>
                </a:lnTo>
                <a:lnTo>
                  <a:pt x="19149" y="0"/>
                </a:lnTo>
                <a:lnTo>
                  <a:pt x="19502" y="0"/>
                </a:lnTo>
                <a:lnTo>
                  <a:pt x="19856" y="0"/>
                </a:lnTo>
                <a:lnTo>
                  <a:pt x="20194" y="0"/>
                </a:lnTo>
                <a:lnTo>
                  <a:pt x="20547" y="0"/>
                </a:lnTo>
                <a:lnTo>
                  <a:pt x="20908" y="0"/>
                </a:lnTo>
                <a:lnTo>
                  <a:pt x="21247" y="18"/>
                </a:lnTo>
                <a:lnTo>
                  <a:pt x="21600" y="18"/>
                </a:lnTo>
              </a:path>
            </a:pathLst>
          </a:custGeom>
          <a:noFill/>
          <a:ln w="38100">
            <a:solidFill>
              <a:srgbClr val="99CC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3" name="Rectangle 39"/>
          <p:cNvSpPr>
            <a:spLocks/>
          </p:cNvSpPr>
          <p:nvPr/>
        </p:nvSpPr>
        <p:spPr bwMode="auto">
          <a:xfrm>
            <a:off x="7485063" y="2689225"/>
            <a:ext cx="1127125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Automobile</a:t>
            </a:r>
          </a:p>
          <a:p>
            <a:pPr marL="39688" algn="ctr"/>
            <a:r>
              <a:rPr lang="en-US" sz="1600" i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1886</a:t>
            </a:r>
          </a:p>
        </p:txBody>
      </p:sp>
      <p:sp>
        <p:nvSpPr>
          <p:cNvPr id="11304" name="Rectangle 40"/>
          <p:cNvSpPr>
            <a:spLocks/>
          </p:cNvSpPr>
          <p:nvPr/>
        </p:nvSpPr>
        <p:spPr bwMode="auto">
          <a:xfrm>
            <a:off x="8075613" y="1871663"/>
            <a:ext cx="996950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Telephone</a:t>
            </a:r>
          </a:p>
          <a:p>
            <a:pPr marL="39688" algn="ctr"/>
            <a:r>
              <a:rPr lang="en-US" sz="1600" i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1876</a:t>
            </a:r>
          </a:p>
        </p:txBody>
      </p:sp>
      <p:sp>
        <p:nvSpPr>
          <p:cNvPr id="11305" name="Rectangle 41"/>
          <p:cNvSpPr>
            <a:spLocks/>
          </p:cNvSpPr>
          <p:nvPr/>
        </p:nvSpPr>
        <p:spPr bwMode="auto">
          <a:xfrm>
            <a:off x="5995988" y="1627188"/>
            <a:ext cx="1001712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Electricity</a:t>
            </a:r>
          </a:p>
          <a:p>
            <a:pPr marL="39688" algn="ctr"/>
            <a:r>
              <a:rPr lang="en-US" sz="1600" i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1873</a:t>
            </a:r>
          </a:p>
        </p:txBody>
      </p:sp>
      <p:sp>
        <p:nvSpPr>
          <p:cNvPr id="11306" name="Rectangle 42"/>
          <p:cNvSpPr>
            <a:spLocks/>
          </p:cNvSpPr>
          <p:nvPr/>
        </p:nvSpPr>
        <p:spPr bwMode="auto">
          <a:xfrm>
            <a:off x="4371975" y="1398588"/>
            <a:ext cx="998538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Television</a:t>
            </a:r>
          </a:p>
          <a:p>
            <a:pPr marL="39688" algn="ctr"/>
            <a:r>
              <a:rPr lang="en-US" sz="1600" i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1926</a:t>
            </a:r>
          </a:p>
        </p:txBody>
      </p:sp>
      <p:sp>
        <p:nvSpPr>
          <p:cNvPr id="11307" name="Rectangle 43"/>
          <p:cNvSpPr>
            <a:spLocks/>
          </p:cNvSpPr>
          <p:nvPr/>
        </p:nvSpPr>
        <p:spPr bwMode="auto">
          <a:xfrm>
            <a:off x="4481513" y="2084388"/>
            <a:ext cx="639762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Radio</a:t>
            </a:r>
          </a:p>
          <a:p>
            <a:pPr marL="39688"/>
            <a:r>
              <a:rPr lang="en-US" sz="1600" i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1905</a:t>
            </a:r>
          </a:p>
        </p:txBody>
      </p:sp>
      <p:sp>
        <p:nvSpPr>
          <p:cNvPr id="11308" name="Rectangle 44"/>
          <p:cNvSpPr>
            <a:spLocks/>
          </p:cNvSpPr>
          <p:nvPr/>
        </p:nvSpPr>
        <p:spPr bwMode="auto">
          <a:xfrm>
            <a:off x="3679825" y="2384425"/>
            <a:ext cx="573088" cy="5461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VCR</a:t>
            </a:r>
          </a:p>
          <a:p>
            <a:pPr marL="39688" algn="ctr"/>
            <a:r>
              <a:rPr lang="en-US" sz="1600" i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1952</a:t>
            </a:r>
          </a:p>
        </p:txBody>
      </p:sp>
      <p:sp>
        <p:nvSpPr>
          <p:cNvPr id="11309" name="AutoShape 45"/>
          <p:cNvSpPr>
            <a:spLocks/>
          </p:cNvSpPr>
          <p:nvPr/>
        </p:nvSpPr>
        <p:spPr bwMode="auto">
          <a:xfrm>
            <a:off x="1125538" y="3756025"/>
            <a:ext cx="1397000" cy="17764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13509" y="21600"/>
                </a:lnTo>
                <a:lnTo>
                  <a:pt x="14106" y="21534"/>
                </a:lnTo>
                <a:lnTo>
                  <a:pt x="14702" y="21436"/>
                </a:lnTo>
                <a:lnTo>
                  <a:pt x="15275" y="21173"/>
                </a:lnTo>
                <a:lnTo>
                  <a:pt x="15872" y="20845"/>
                </a:lnTo>
                <a:lnTo>
                  <a:pt x="16421" y="20418"/>
                </a:lnTo>
                <a:lnTo>
                  <a:pt x="16946" y="19926"/>
                </a:lnTo>
                <a:lnTo>
                  <a:pt x="17399" y="19269"/>
                </a:lnTo>
                <a:lnTo>
                  <a:pt x="17853" y="18646"/>
                </a:lnTo>
                <a:lnTo>
                  <a:pt x="18044" y="18284"/>
                </a:lnTo>
                <a:lnTo>
                  <a:pt x="18163" y="17891"/>
                </a:lnTo>
                <a:lnTo>
                  <a:pt x="18354" y="17464"/>
                </a:lnTo>
                <a:lnTo>
                  <a:pt x="18497" y="17004"/>
                </a:lnTo>
                <a:lnTo>
                  <a:pt x="18664" y="16151"/>
                </a:lnTo>
                <a:lnTo>
                  <a:pt x="18855" y="15133"/>
                </a:lnTo>
                <a:lnTo>
                  <a:pt x="19046" y="14116"/>
                </a:lnTo>
                <a:lnTo>
                  <a:pt x="19189" y="13098"/>
                </a:lnTo>
                <a:lnTo>
                  <a:pt x="19309" y="12179"/>
                </a:lnTo>
                <a:lnTo>
                  <a:pt x="19452" y="11227"/>
                </a:lnTo>
                <a:lnTo>
                  <a:pt x="19595" y="10209"/>
                </a:lnTo>
                <a:lnTo>
                  <a:pt x="19786" y="9257"/>
                </a:lnTo>
                <a:lnTo>
                  <a:pt x="19905" y="8272"/>
                </a:lnTo>
                <a:lnTo>
                  <a:pt x="20049" y="7255"/>
                </a:lnTo>
                <a:lnTo>
                  <a:pt x="20144" y="6237"/>
                </a:lnTo>
                <a:lnTo>
                  <a:pt x="20287" y="5351"/>
                </a:lnTo>
                <a:lnTo>
                  <a:pt x="20407" y="4497"/>
                </a:lnTo>
                <a:lnTo>
                  <a:pt x="20550" y="3742"/>
                </a:lnTo>
                <a:lnTo>
                  <a:pt x="20693" y="3086"/>
                </a:lnTo>
                <a:lnTo>
                  <a:pt x="20836" y="2528"/>
                </a:lnTo>
                <a:lnTo>
                  <a:pt x="20932" y="2101"/>
                </a:lnTo>
                <a:lnTo>
                  <a:pt x="21051" y="1641"/>
                </a:lnTo>
                <a:lnTo>
                  <a:pt x="21194" y="1280"/>
                </a:lnTo>
                <a:lnTo>
                  <a:pt x="21337" y="886"/>
                </a:lnTo>
                <a:lnTo>
                  <a:pt x="21481" y="460"/>
                </a:lnTo>
                <a:lnTo>
                  <a:pt x="21600" y="0"/>
                </a:lnTo>
              </a:path>
            </a:pathLst>
          </a:custGeom>
          <a:noFill/>
          <a:ln w="381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0" name="Rectangle 46"/>
          <p:cNvSpPr>
            <a:spLocks/>
          </p:cNvSpPr>
          <p:nvPr/>
        </p:nvSpPr>
        <p:spPr bwMode="auto">
          <a:xfrm>
            <a:off x="1419225" y="4814888"/>
            <a:ext cx="785813" cy="5461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Internet</a:t>
            </a:r>
          </a:p>
          <a:p>
            <a:pPr marL="39688" algn="ctr"/>
            <a:r>
              <a:rPr lang="en-US" sz="1600" i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1975</a:t>
            </a:r>
          </a:p>
        </p:txBody>
      </p:sp>
      <p:sp>
        <p:nvSpPr>
          <p:cNvPr id="11311" name="Rectangle 47"/>
          <p:cNvSpPr>
            <a:spLocks/>
          </p:cNvSpPr>
          <p:nvPr/>
        </p:nvSpPr>
        <p:spPr bwMode="auto">
          <a:xfrm>
            <a:off x="1462088" y="2159000"/>
            <a:ext cx="1046162" cy="7747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Broadband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Access</a:t>
            </a:r>
          </a:p>
          <a:p>
            <a:pPr marL="39688" algn="ctr"/>
            <a:r>
              <a:rPr lang="en-US" sz="1600" i="1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  <a:sym typeface="Times New Roman" pitchFamily="-107" charset="0"/>
              </a:rPr>
              <a:t>1995</a:t>
            </a:r>
          </a:p>
        </p:txBody>
      </p:sp>
      <p:sp>
        <p:nvSpPr>
          <p:cNvPr id="11312" name="AutoShape 48"/>
          <p:cNvSpPr>
            <a:spLocks/>
          </p:cNvSpPr>
          <p:nvPr/>
        </p:nvSpPr>
        <p:spPr bwMode="auto">
          <a:xfrm>
            <a:off x="1117600" y="3044825"/>
            <a:ext cx="873125" cy="2493963"/>
          </a:xfrm>
          <a:custGeom>
            <a:avLst/>
            <a:gdLst/>
            <a:ahLst/>
            <a:cxnLst/>
            <a:rect l="0" t="0" r="r" b="b"/>
            <a:pathLst>
              <a:path w="21600" h="21361">
                <a:moveTo>
                  <a:pt x="0" y="21342"/>
                </a:moveTo>
                <a:cubicBezTo>
                  <a:pt x="1780" y="21274"/>
                  <a:pt x="8260" y="21600"/>
                  <a:pt x="10634" y="20907"/>
                </a:cubicBezTo>
                <a:cubicBezTo>
                  <a:pt x="13007" y="20213"/>
                  <a:pt x="12913" y="19547"/>
                  <a:pt x="14289" y="17169"/>
                </a:cubicBezTo>
                <a:cubicBezTo>
                  <a:pt x="15666" y="14790"/>
                  <a:pt x="17684" y="9529"/>
                  <a:pt x="18894" y="6674"/>
                </a:cubicBezTo>
                <a:cubicBezTo>
                  <a:pt x="20105" y="3806"/>
                  <a:pt x="20840" y="1903"/>
                  <a:pt x="21600" y="0"/>
                </a:cubicBezTo>
              </a:path>
            </a:pathLst>
          </a:custGeom>
          <a:noFill/>
          <a:ln w="38100">
            <a:solidFill>
              <a:srgbClr val="FD090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4" name="Rectangle 50"/>
          <p:cNvSpPr>
            <a:spLocks/>
          </p:cNvSpPr>
          <p:nvPr/>
        </p:nvSpPr>
        <p:spPr bwMode="auto">
          <a:xfrm>
            <a:off x="0" y="6556375"/>
            <a:ext cx="4916488" cy="30162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50214" bIns="0">
            <a:prstTxWarp prst="textNoShape">
              <a:avLst/>
            </a:prstTxWarp>
          </a:bodyPr>
          <a:lstStyle/>
          <a:p>
            <a:pPr marL="49213" algn="ctr"/>
            <a:r>
              <a:rPr lang="en-US" sz="1300">
                <a:solidFill>
                  <a:srgbClr val="006699"/>
                </a:solidFill>
                <a:latin typeface="Lucida Grande" pitchFamily="-107" charset="0"/>
                <a:ea typeface="Lucida Grande" pitchFamily="-107" charset="0"/>
                <a:cs typeface="Lucida Grande" pitchFamily="-107" charset="0"/>
                <a:sym typeface="Lucida Grande" pitchFamily="-107" charset="0"/>
              </a:rPr>
              <a:t>Source: Michael Fox and Forbes Magazine, Morgan Stanley</a:t>
            </a:r>
          </a:p>
        </p:txBody>
      </p:sp>
      <p:sp>
        <p:nvSpPr>
          <p:cNvPr id="11315" name="Rectangle 51"/>
          <p:cNvSpPr>
            <a:spLocks/>
          </p:cNvSpPr>
          <p:nvPr/>
        </p:nvSpPr>
        <p:spPr bwMode="auto">
          <a:xfrm>
            <a:off x="1260475" y="6096000"/>
            <a:ext cx="6967538" cy="342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 b="1">
                <a:solidFill>
                  <a:schemeClr val="tx1"/>
                </a:solidFill>
                <a:latin typeface="Verdana" pitchFamily="-107" charset="0"/>
                <a:ea typeface="Verdana" pitchFamily="-107" charset="0"/>
                <a:cs typeface="Verdana" pitchFamily="-107" charset="0"/>
                <a:sym typeface="Verdana" pitchFamily="-107" charset="0"/>
              </a:rPr>
              <a:t>2005 = 30% broadband / 2010 = 70% broadband estimate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0" grpId="0" animBg="1"/>
      <p:bldP spid="11301" grpId="0" animBg="1"/>
      <p:bldP spid="11302" grpId="0" animBg="1"/>
      <p:bldP spid="11306" grpId="0" autoUpdateAnimBg="0"/>
      <p:bldP spid="11307" grpId="0" autoUpdateAnimBg="0"/>
      <p:bldP spid="11308" grpId="0" autoUpdateAnimBg="0"/>
      <p:bldP spid="11309" grpId="0" animBg="1"/>
      <p:bldP spid="11310" grpId="0" animBg="1" autoUpdateAnimBg="0"/>
      <p:bldP spid="11311" grpId="0" animBg="1" autoUpdateAnimBg="0"/>
      <p:bldP spid="113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D72C-E340-2A4E-8A78-E1A67794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 S-curve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AFAD7-B61A-FC44-93A1-21EA4FCC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C5F-E360-D54F-90E5-2DC9111C2546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ECCF3-A6F0-2340-8087-36B823E44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1828800"/>
            <a:ext cx="6184900" cy="4305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6E153F-D053-1A46-B835-7C6AAE65370C}"/>
              </a:ext>
            </a:extLst>
          </p:cNvPr>
          <p:cNvSpPr txBox="1"/>
          <p:nvPr/>
        </p:nvSpPr>
        <p:spPr>
          <a:xfrm>
            <a:off x="0" y="6620631"/>
            <a:ext cx="5580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https://</a:t>
            </a:r>
            <a:r>
              <a:rPr lang="en-US" sz="700" dirty="0" err="1"/>
              <a:t>www.researchgate.net</a:t>
            </a:r>
            <a:r>
              <a:rPr lang="en-US" sz="700" dirty="0"/>
              <a:t>/figure/S-curve-adoption-model-of-music-streaming-adoption-rate-The-arrow-indicates-an_fig7_307991686</a:t>
            </a:r>
          </a:p>
        </p:txBody>
      </p:sp>
    </p:spTree>
    <p:extLst>
      <p:ext uri="{BB962C8B-B14F-4D97-AF65-F5344CB8AC3E}">
        <p14:creationId xmlns:p14="http://schemas.microsoft.com/office/powerpoint/2010/main" val="37917724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Residential broadband penetration (US)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C86EE-E719-764C-8B94-A500B7FAC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663700"/>
            <a:ext cx="8458200" cy="353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25179-60EE-E549-B0DB-4F68A1A59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1" y="6248400"/>
            <a:ext cx="2495550" cy="3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4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different?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641579"/>
              </p:ext>
            </p:extLst>
          </p:nvPr>
        </p:nvGraphicFramePr>
        <p:xfrm>
          <a:off x="457200" y="1397000"/>
          <a:ext cx="8144832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6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6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Utilities (gas, water,</a:t>
                      </a:r>
                      <a:r>
                        <a:rPr lang="en-US" baseline="0" dirty="0"/>
                        <a:t> electricity)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Consumer</a:t>
                      </a:r>
                      <a:r>
                        <a:rPr lang="en-US" baseline="0" dirty="0"/>
                        <a:t> electronics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Geographic 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regional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local, national, international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mostly international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enabler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entry, competition, enabler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Trade,</a:t>
                      </a:r>
                      <a:r>
                        <a:rPr lang="en-US" sz="1600" baseline="0" dirty="0"/>
                        <a:t> patents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Impact</a:t>
                      </a:r>
                      <a:r>
                        <a:rPr lang="en-US" sz="1600" baseline="0" dirty="0"/>
                        <a:t> on culture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foundational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rarely (Walkman,</a:t>
                      </a:r>
                      <a:r>
                        <a:rPr lang="en-US" sz="1600" baseline="0" dirty="0"/>
                        <a:t> iPhone)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Impact on domestic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politics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 LDCs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jobs,</a:t>
                      </a:r>
                      <a:r>
                        <a:rPr lang="en-US" sz="1600" baseline="0" dirty="0"/>
                        <a:t> education, health, transportation, copyright, income inequality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health</a:t>
                      </a:r>
                      <a:r>
                        <a:rPr lang="en-US" sz="1600" baseline="0" dirty="0"/>
                        <a:t> &amp; education (smartphones)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Impact</a:t>
                      </a:r>
                      <a:r>
                        <a:rPr lang="en-US" sz="1600" baseline="0" dirty="0"/>
                        <a:t> on international politics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water</a:t>
                      </a:r>
                      <a:r>
                        <a:rPr lang="en-US" sz="1600" baseline="0" dirty="0"/>
                        <a:t> rights?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trade, espionage,</a:t>
                      </a:r>
                      <a:r>
                        <a:rPr lang="en-US" sz="1600" baseline="0" dirty="0"/>
                        <a:t> propaganda, </a:t>
                      </a:r>
                      <a:r>
                        <a:rPr lang="en-US" sz="1600" baseline="0" dirty="0" err="1"/>
                        <a:t>cyberattacks</a:t>
                      </a:r>
                      <a:r>
                        <a:rPr lang="en-US" sz="1600" baseline="0" dirty="0"/>
                        <a:t>, copyright, …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A519-1C06-9440-A30E-DA45AABBF325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58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Standardization</a:t>
            </a:r>
          </a:p>
        </p:txBody>
      </p:sp>
      <p:sp>
        <p:nvSpPr>
          <p:cNvPr id="14349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1600200"/>
            <a:ext cx="7167284" cy="4525963"/>
          </a:xfrm>
          <a:ln/>
        </p:spPr>
        <p:txBody>
          <a:bodyPr rIns="132080">
            <a:normAutofit/>
          </a:bodyPr>
          <a:lstStyle/>
          <a:p>
            <a:pPr marL="649288" indent="-609600">
              <a:spcBef>
                <a:spcPts val="600"/>
              </a:spcBef>
            </a:pPr>
            <a:r>
              <a:rPr lang="en-US" sz="2100" dirty="0"/>
              <a:t>Oscillate: convergence </a:t>
            </a:r>
            <a:r>
              <a:rPr lang="en-US" sz="21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100" dirty="0"/>
              <a:t> divergence</a:t>
            </a:r>
          </a:p>
          <a:p>
            <a:pPr marL="1030288" lvl="1" indent="-533400"/>
            <a:r>
              <a:rPr lang="en-US" sz="2000" dirty="0"/>
              <a:t>continued convergence clearly at physical layer</a:t>
            </a:r>
          </a:p>
          <a:p>
            <a:pPr marL="1030288" lvl="1" indent="-533400"/>
            <a:r>
              <a:rPr lang="en-US" sz="2000" dirty="0"/>
              <a:t>connectivity trumps functionality</a:t>
            </a:r>
          </a:p>
          <a:p>
            <a:pPr marL="1030288" lvl="1" indent="-533400"/>
            <a:r>
              <a:rPr lang="en-US" sz="2000" dirty="0"/>
              <a:t>niches larger </a:t>
            </a:r>
            <a:r>
              <a:rPr lang="en-US" sz="20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000" dirty="0"/>
              <a:t> support separate networks</a:t>
            </a:r>
          </a:p>
          <a:p>
            <a:pPr marL="649288" indent="-609600">
              <a:spcBef>
                <a:spcPts val="600"/>
              </a:spcBef>
            </a:pPr>
            <a:r>
              <a:rPr lang="en-US" sz="2100" dirty="0"/>
              <a:t>Two facets of standardization:</a:t>
            </a:r>
          </a:p>
          <a:p>
            <a:pPr marL="1030288" lvl="1" indent="-533400">
              <a:buSzPct val="99000"/>
              <a:buFontTx/>
              <a:buAutoNum type="arabicPeriod"/>
            </a:pPr>
            <a:r>
              <a:rPr lang="en-US" sz="2000" i="1" dirty="0"/>
              <a:t>public, interoperable description of protocol, but possibly many </a:t>
            </a:r>
            <a:r>
              <a:rPr lang="en-US" sz="2000" dirty="0"/>
              <a:t>(</a:t>
            </a:r>
            <a:r>
              <a:rPr lang="en-US" sz="2000" dirty="0" err="1"/>
              <a:t>Tanenbaum</a:t>
            </a:r>
            <a:r>
              <a:rPr lang="en-US" sz="2000" dirty="0"/>
              <a:t>)</a:t>
            </a:r>
          </a:p>
          <a:p>
            <a:pPr marL="1030288" lvl="1" indent="-533400">
              <a:buSzPct val="99000"/>
              <a:buFontTx/>
              <a:buAutoNum type="arabicPeriod"/>
            </a:pPr>
            <a:r>
              <a:rPr lang="en-US" sz="2000" dirty="0"/>
              <a:t>reduction to 1-3 common technologies</a:t>
            </a:r>
          </a:p>
          <a:p>
            <a:pPr marL="1411288" lvl="2" indent="-457200"/>
            <a:r>
              <a:rPr lang="en-US" sz="1800" dirty="0"/>
              <a:t>L2: </a:t>
            </a:r>
            <a:r>
              <a:rPr lang="en-US" sz="1800" dirty="0" err="1"/>
              <a:t>Arcnet</a:t>
            </a:r>
            <a:r>
              <a:rPr lang="en-US" sz="1800" dirty="0"/>
              <a:t>, </a:t>
            </a:r>
            <a:r>
              <a:rPr lang="en-US" sz="1800" dirty="0" err="1"/>
              <a:t>tokenring</a:t>
            </a:r>
            <a:r>
              <a:rPr lang="en-US" sz="1800" dirty="0"/>
              <a:t>, </a:t>
            </a:r>
            <a:r>
              <a:rPr lang="en-US" sz="1800" dirty="0" err="1"/>
              <a:t>DECnet</a:t>
            </a:r>
            <a:r>
              <a:rPr lang="en-US" sz="1800" dirty="0"/>
              <a:t>, ATM, FDDI, DQDB, SONET …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Ethernet</a:t>
            </a:r>
          </a:p>
          <a:p>
            <a:pPr marL="1411288" lvl="2" indent="-457200"/>
            <a:r>
              <a:rPr lang="en-US" dirty="0"/>
              <a:t>L3</a:t>
            </a:r>
            <a:r>
              <a:rPr lang="en-US" sz="1800" dirty="0"/>
              <a:t>: IP, IPX, X.25, OSI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IP</a:t>
            </a:r>
          </a:p>
          <a:p>
            <a:pPr marL="1411288" lvl="2" indent="-457200"/>
            <a:r>
              <a:rPr lang="en-US" sz="1800" dirty="0"/>
              <a:t>OS: dozens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Windows, </a:t>
            </a:r>
            <a:r>
              <a:rPr lang="en-US" sz="1800" dirty="0" err="1"/>
              <a:t>MacOS</a:t>
            </a:r>
            <a:r>
              <a:rPr lang="en-US" sz="1800" dirty="0"/>
              <a:t>, Linux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7EB6-2DD2-6B4E-B00A-C9F2B8A5AD4D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9" grpId="0" build="p" bldLvl="5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Standardization</a:t>
            </a:r>
          </a:p>
        </p:txBody>
      </p:sp>
      <p:sp>
        <p:nvSpPr>
          <p:cNvPr id="15373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1600200"/>
            <a:ext cx="7167284" cy="4648200"/>
          </a:xfrm>
          <a:ln/>
        </p:spPr>
        <p:txBody>
          <a:bodyPr rIns="132080"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Have reached phase 2 in most cases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RPC (SOAP, REST) and presentation layer (XML, JSON) most recent 'conversions‘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Often, non-standardized technologies can be deployed faster</a:t>
            </a:r>
          </a:p>
          <a:p>
            <a:pPr marL="782638" lvl="1">
              <a:lnSpc>
                <a:spcPct val="120000"/>
              </a:lnSpc>
            </a:pPr>
            <a:r>
              <a:rPr lang="en-US" sz="2000" dirty="0"/>
              <a:t>single (dominant) vendor</a:t>
            </a:r>
          </a:p>
          <a:p>
            <a:pPr marL="1182688" lvl="2">
              <a:lnSpc>
                <a:spcPct val="120000"/>
              </a:lnSpc>
            </a:pPr>
            <a:r>
              <a:rPr lang="en-US" sz="1800" dirty="0"/>
              <a:t>Skype vs. SIP and H.323</a:t>
            </a:r>
          </a:p>
          <a:p>
            <a:pPr marL="1182688" lvl="2">
              <a:lnSpc>
                <a:spcPct val="120000"/>
              </a:lnSpc>
            </a:pPr>
            <a:r>
              <a:rPr lang="en-US" sz="1800" dirty="0"/>
              <a:t>AOL IM and XMPP (Jabber) vs. SIMPLE</a:t>
            </a:r>
          </a:p>
          <a:p>
            <a:pPr marL="1182688" lvl="2">
              <a:lnSpc>
                <a:spcPct val="120000"/>
              </a:lnSpc>
            </a:pPr>
            <a:r>
              <a:rPr lang="en-US" sz="1800" dirty="0"/>
              <a:t>SMB vs. NFS vs. WebDAV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000" dirty="0"/>
              <a:t> Standardization </a:t>
            </a:r>
            <a:r>
              <a:rPr lang="en-US" sz="2000" i="1" dirty="0"/>
              <a:t>after</a:t>
            </a:r>
            <a:r>
              <a:rPr lang="en-US" sz="2000" dirty="0"/>
              <a:t> success?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/>
              <a:t>IETF one-protocol-for-application vs. everything-is-RPC</a:t>
            </a:r>
          </a:p>
          <a:p>
            <a:pPr marL="782638" lvl="1">
              <a:lnSpc>
                <a:spcPct val="120000"/>
              </a:lnSpc>
            </a:pPr>
            <a:r>
              <a:rPr lang="en-US" sz="2000" dirty="0"/>
              <a:t>not enough network experts </a:t>
            </a:r>
            <a:r>
              <a:rPr lang="en-US" sz="20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000" dirty="0"/>
              <a:t> standardization scales better</a:t>
            </a:r>
          </a:p>
          <a:p>
            <a:pPr marL="782638" lvl="1">
              <a:lnSpc>
                <a:spcPct val="120000"/>
              </a:lnSpc>
            </a:pPr>
            <a:r>
              <a:rPr lang="en-US" sz="2000" dirty="0"/>
              <a:t>see OASIS, OMA standardization groups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32D-3166-F246-ACCA-54C82A0E7001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Technologies at ~30 years</a:t>
            </a:r>
          </a:p>
        </p:txBody>
      </p:sp>
      <p:sp>
        <p:nvSpPr>
          <p:cNvPr id="16397" name="Rectangle 1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5107642" cy="3276600"/>
          </a:xfrm>
          <a:ln/>
        </p:spPr>
        <p:txBody>
          <a:bodyPr rIns="132080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900" dirty="0"/>
              <a:t>Other technologies at similar maturity level:</a:t>
            </a:r>
          </a:p>
          <a:p>
            <a:pPr marL="782638" lvl="1"/>
            <a:r>
              <a:rPr lang="en-US" dirty="0"/>
              <a:t>air planes: 1903 – 1938 (</a:t>
            </a:r>
            <a:r>
              <a:rPr lang="en-US" dirty="0" err="1"/>
              <a:t>Stratoliner</a:t>
            </a:r>
            <a:r>
              <a:rPr lang="en-US" dirty="0"/>
              <a:t>)</a:t>
            </a:r>
          </a:p>
          <a:p>
            <a:pPr marL="782638" lvl="1"/>
            <a:r>
              <a:rPr lang="en-US" dirty="0"/>
              <a:t>cars: 1876 – 1908 (Model T)</a:t>
            </a:r>
          </a:p>
          <a:p>
            <a:pPr marL="782638" lvl="1"/>
            <a:r>
              <a:rPr lang="en-US" dirty="0"/>
              <a:t>analog telephones: 1876 – 1915 (transcontinental telephone)</a:t>
            </a:r>
          </a:p>
          <a:p>
            <a:pPr marL="782638" lvl="1"/>
            <a:r>
              <a:rPr lang="en-US" dirty="0"/>
              <a:t>railroad: 1820s – 1860s (transcontinental railroad)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75D0-B529-974B-88E2-7538C07E0A43}" type="slidenum">
              <a:rPr lang="en-US"/>
              <a:pPr/>
              <a:t>72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295400"/>
            <a:ext cx="2983735" cy="165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514600"/>
            <a:ext cx="1966347" cy="147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733800"/>
            <a:ext cx="3124200" cy="2680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724400"/>
            <a:ext cx="2311400" cy="17335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Observations on progress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1600200"/>
            <a:ext cx="7167284" cy="4525963"/>
          </a:xfrm>
          <a:ln/>
        </p:spPr>
        <p:txBody>
          <a:bodyPr rIns="132080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100" dirty="0"/>
              <a:t>1960s: military </a:t>
            </a:r>
            <a:r>
              <a:rPr lang="en-US" sz="21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100" dirty="0"/>
              <a:t> professional </a:t>
            </a:r>
            <a:r>
              <a:rPr lang="en-US" sz="21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100" dirty="0"/>
              <a:t> consumer</a:t>
            </a:r>
          </a:p>
          <a:p>
            <a:pPr marL="782638" lvl="1"/>
            <a:r>
              <a:rPr lang="en-US" sz="2000" dirty="0"/>
              <a:t>now, often reversed</a:t>
            </a:r>
          </a:p>
          <a:p>
            <a:pPr>
              <a:spcBef>
                <a:spcPts val="600"/>
              </a:spcBef>
            </a:pPr>
            <a:r>
              <a:rPr lang="en-US" sz="2100" dirty="0"/>
              <a:t>Communications technologies rarely disappear (as long as operational cost is low):</a:t>
            </a:r>
          </a:p>
          <a:p>
            <a:pPr marL="782638" lvl="1"/>
            <a:r>
              <a:rPr lang="en-US" sz="2000" dirty="0"/>
              <a:t>exceptions:</a:t>
            </a:r>
          </a:p>
          <a:p>
            <a:pPr marL="1182688" lvl="2"/>
            <a:r>
              <a:rPr lang="en-US" sz="1800" dirty="0"/>
              <a:t>telex, telegram, semaphores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fax, email</a:t>
            </a:r>
          </a:p>
          <a:p>
            <a:pPr marL="1182688" lvl="2"/>
            <a:r>
              <a:rPr lang="en-US" sz="1800" dirty="0"/>
              <a:t>X.25 + OSI, X.400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IP, SMTP</a:t>
            </a:r>
          </a:p>
          <a:p>
            <a:pPr marL="782638" lvl="1"/>
            <a:r>
              <a:rPr lang="en-US" sz="2000" dirty="0"/>
              <a:t>analog cell phones</a:t>
            </a:r>
          </a:p>
          <a:p>
            <a:pPr marL="782638" lvl="1"/>
            <a:r>
              <a:rPr lang="en-US" sz="20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000" dirty="0"/>
              <a:t> thus, NGN (post-IP, future </a:t>
            </a:r>
            <a:r>
              <a:rPr lang="en-US" dirty="0"/>
              <a:t>Internet</a:t>
            </a:r>
            <a:r>
              <a:rPr lang="en-US" sz="2000" dirty="0"/>
              <a:t>) discussions likely academic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3FD7-0498-F842-8C23-7AA7776ED1CF}" type="slidenum">
              <a:rPr lang="en-US"/>
              <a:pPr/>
              <a:t>73</a:t>
            </a:fld>
            <a:endParaRPr lang="en-US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Lifecycle of technologies</a:t>
            </a:r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0713-97C0-B048-9ACE-3F27D69094A7}" type="slidenum">
              <a:rPr lang="en-US"/>
              <a:pPr/>
              <a:t>74</a:t>
            </a:fld>
            <a:endParaRPr lang="en-US"/>
          </a:p>
        </p:txBody>
      </p:sp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990600" y="2362200"/>
            <a:ext cx="1676400" cy="914400"/>
            <a:chOff x="0" y="0"/>
            <a:chExt cx="1056" cy="576"/>
          </a:xfrm>
        </p:grpSpPr>
        <p:sp>
          <p:nvSpPr>
            <p:cNvPr id="18446" name="AutoShape 14"/>
            <p:cNvSpPr>
              <a:spLocks/>
            </p:cNvSpPr>
            <p:nvPr/>
          </p:nvSpPr>
          <p:spPr bwMode="auto">
            <a:xfrm>
              <a:off x="0" y="0"/>
              <a:ext cx="1056" cy="5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99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7" name="Rectangle 15"/>
            <p:cNvSpPr>
              <a:spLocks/>
            </p:cNvSpPr>
            <p:nvPr/>
          </p:nvSpPr>
          <p:spPr bwMode="auto">
            <a:xfrm>
              <a:off x="167" y="140"/>
              <a:ext cx="721" cy="29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4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military</a:t>
              </a:r>
            </a:p>
          </p:txBody>
        </p:sp>
      </p:grpSp>
      <p:grpSp>
        <p:nvGrpSpPr>
          <p:cNvPr id="18448" name="Group 16"/>
          <p:cNvGrpSpPr>
            <a:grpSpLocks/>
          </p:cNvGrpSpPr>
          <p:nvPr/>
        </p:nvGrpSpPr>
        <p:grpSpPr bwMode="auto">
          <a:xfrm>
            <a:off x="3733800" y="2362200"/>
            <a:ext cx="1676400" cy="914400"/>
            <a:chOff x="0" y="0"/>
            <a:chExt cx="1056" cy="576"/>
          </a:xfrm>
        </p:grpSpPr>
        <p:sp>
          <p:nvSpPr>
            <p:cNvPr id="18449" name="AutoShape 17"/>
            <p:cNvSpPr>
              <a:spLocks/>
            </p:cNvSpPr>
            <p:nvPr/>
          </p:nvSpPr>
          <p:spPr bwMode="auto">
            <a:xfrm>
              <a:off x="0" y="0"/>
              <a:ext cx="1056" cy="5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B2B2B2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0" name="Rectangle 18"/>
            <p:cNvSpPr>
              <a:spLocks/>
            </p:cNvSpPr>
            <p:nvPr/>
          </p:nvSpPr>
          <p:spPr bwMode="auto">
            <a:xfrm>
              <a:off x="77" y="140"/>
              <a:ext cx="901" cy="29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4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corporate</a:t>
              </a:r>
            </a:p>
          </p:txBody>
        </p:sp>
      </p:grpSp>
      <p:grpSp>
        <p:nvGrpSpPr>
          <p:cNvPr id="18451" name="Group 19"/>
          <p:cNvGrpSpPr>
            <a:grpSpLocks/>
          </p:cNvGrpSpPr>
          <p:nvPr/>
        </p:nvGrpSpPr>
        <p:grpSpPr bwMode="auto">
          <a:xfrm>
            <a:off x="6400800" y="2362200"/>
            <a:ext cx="1676400" cy="914400"/>
            <a:chOff x="0" y="0"/>
            <a:chExt cx="1056" cy="576"/>
          </a:xfrm>
        </p:grpSpPr>
        <p:sp>
          <p:nvSpPr>
            <p:cNvPr id="18452" name="AutoShape 20"/>
            <p:cNvSpPr>
              <a:spLocks/>
            </p:cNvSpPr>
            <p:nvPr/>
          </p:nvSpPr>
          <p:spPr bwMode="auto">
            <a:xfrm>
              <a:off x="0" y="0"/>
              <a:ext cx="1056" cy="5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99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F2020"/>
                </a:solidFill>
              </a:endParaRPr>
            </a:p>
          </p:txBody>
        </p:sp>
        <p:sp>
          <p:nvSpPr>
            <p:cNvPr id="18453" name="Rectangle 21"/>
            <p:cNvSpPr>
              <a:spLocks/>
            </p:cNvSpPr>
            <p:nvPr/>
          </p:nvSpPr>
          <p:spPr bwMode="auto">
            <a:xfrm>
              <a:off x="98" y="172"/>
              <a:ext cx="85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400" dirty="0">
                  <a:solidFill>
                    <a:srgbClr val="8F2020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consumer</a:t>
              </a:r>
            </a:p>
          </p:txBody>
        </p:sp>
      </p:grpSp>
      <p:sp>
        <p:nvSpPr>
          <p:cNvPr id="18454" name="Rectangle 22"/>
          <p:cNvSpPr>
            <a:spLocks/>
          </p:cNvSpPr>
          <p:nvPr/>
        </p:nvSpPr>
        <p:spPr bwMode="auto">
          <a:xfrm>
            <a:off x="974725" y="1600200"/>
            <a:ext cx="4864100" cy="469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traditional technology propagation:</a:t>
            </a:r>
          </a:p>
        </p:txBody>
      </p:sp>
      <p:grpSp>
        <p:nvGrpSpPr>
          <p:cNvPr id="18455" name="Group 23"/>
          <p:cNvGrpSpPr>
            <a:grpSpLocks/>
          </p:cNvGrpSpPr>
          <p:nvPr/>
        </p:nvGrpSpPr>
        <p:grpSpPr bwMode="auto">
          <a:xfrm>
            <a:off x="1679575" y="3243263"/>
            <a:ext cx="1749425" cy="1938337"/>
            <a:chOff x="0" y="0"/>
            <a:chExt cx="1101" cy="1220"/>
          </a:xfrm>
        </p:grpSpPr>
        <p:sp>
          <p:nvSpPr>
            <p:cNvPr id="18456" name="AutoShape 24"/>
            <p:cNvSpPr>
              <a:spLocks/>
            </p:cNvSpPr>
            <p:nvPr/>
          </p:nvSpPr>
          <p:spPr bwMode="auto">
            <a:xfrm>
              <a:off x="0" y="0"/>
              <a:ext cx="1101" cy="12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35" y="2054"/>
                  </a:moveTo>
                  <a:cubicBezTo>
                    <a:pt x="3317" y="2054"/>
                    <a:pt x="1842" y="3513"/>
                    <a:pt x="1842" y="5312"/>
                  </a:cubicBezTo>
                  <a:lnTo>
                    <a:pt x="1842" y="10198"/>
                  </a:lnTo>
                  <a:lnTo>
                    <a:pt x="1842" y="18342"/>
                  </a:lnTo>
                  <a:cubicBezTo>
                    <a:pt x="1842" y="20142"/>
                    <a:pt x="3317" y="21600"/>
                    <a:pt x="5135" y="21600"/>
                  </a:cubicBezTo>
                  <a:lnTo>
                    <a:pt x="10075" y="21600"/>
                  </a:lnTo>
                  <a:lnTo>
                    <a:pt x="18307" y="21600"/>
                  </a:lnTo>
                  <a:cubicBezTo>
                    <a:pt x="20126" y="21600"/>
                    <a:pt x="21600" y="20142"/>
                    <a:pt x="21600" y="18342"/>
                  </a:cubicBezTo>
                  <a:lnTo>
                    <a:pt x="21600" y="10198"/>
                  </a:lnTo>
                  <a:lnTo>
                    <a:pt x="21600" y="5312"/>
                  </a:lnTo>
                  <a:cubicBezTo>
                    <a:pt x="21600" y="3513"/>
                    <a:pt x="20126" y="2054"/>
                    <a:pt x="18307" y="2054"/>
                  </a:cubicBezTo>
                  <a:lnTo>
                    <a:pt x="10075" y="2054"/>
                  </a:lnTo>
                  <a:lnTo>
                    <a:pt x="0" y="0"/>
                  </a:lnTo>
                  <a:lnTo>
                    <a:pt x="5135" y="2054"/>
                  </a:lnTo>
                  <a:close/>
                  <a:moveTo>
                    <a:pt x="5135" y="2054"/>
                  </a:moveTo>
                </a:path>
              </a:pathLst>
            </a:custGeom>
            <a:solidFill>
              <a:srgbClr val="99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Rectangle 25"/>
            <p:cNvSpPr>
              <a:spLocks/>
            </p:cNvSpPr>
            <p:nvPr/>
          </p:nvSpPr>
          <p:spPr bwMode="auto">
            <a:xfrm>
              <a:off x="129" y="156"/>
              <a:ext cx="936" cy="92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88091" bIns="38100">
              <a:prstTxWarp prst="textNoShape">
                <a:avLst/>
              </a:prstTxWarp>
            </a:bodyPr>
            <a:lstStyle/>
            <a:p>
              <a:pPr marL="111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opex/capex doesn’t matter;</a:t>
              </a:r>
            </a:p>
            <a:p>
              <a:pPr marL="111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expert support</a:t>
              </a:r>
            </a:p>
          </p:txBody>
        </p:sp>
      </p:grpSp>
      <p:grpSp>
        <p:nvGrpSpPr>
          <p:cNvPr id="18458" name="Group 26"/>
          <p:cNvGrpSpPr>
            <a:grpSpLocks/>
          </p:cNvGrpSpPr>
          <p:nvPr/>
        </p:nvGrpSpPr>
        <p:grpSpPr bwMode="auto">
          <a:xfrm>
            <a:off x="4422775" y="3243263"/>
            <a:ext cx="1749425" cy="2001837"/>
            <a:chOff x="0" y="0"/>
            <a:chExt cx="1101" cy="1260"/>
          </a:xfrm>
        </p:grpSpPr>
        <p:sp>
          <p:nvSpPr>
            <p:cNvPr id="18459" name="AutoShape 27"/>
            <p:cNvSpPr>
              <a:spLocks/>
            </p:cNvSpPr>
            <p:nvPr/>
          </p:nvSpPr>
          <p:spPr bwMode="auto">
            <a:xfrm>
              <a:off x="0" y="0"/>
              <a:ext cx="1101" cy="12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35" y="2054"/>
                  </a:moveTo>
                  <a:cubicBezTo>
                    <a:pt x="3317" y="2054"/>
                    <a:pt x="1842" y="3513"/>
                    <a:pt x="1842" y="5312"/>
                  </a:cubicBezTo>
                  <a:lnTo>
                    <a:pt x="1842" y="10198"/>
                  </a:lnTo>
                  <a:lnTo>
                    <a:pt x="1842" y="18342"/>
                  </a:lnTo>
                  <a:cubicBezTo>
                    <a:pt x="1842" y="20142"/>
                    <a:pt x="3317" y="21600"/>
                    <a:pt x="5135" y="21600"/>
                  </a:cubicBezTo>
                  <a:lnTo>
                    <a:pt x="10075" y="21600"/>
                  </a:lnTo>
                  <a:lnTo>
                    <a:pt x="18307" y="21600"/>
                  </a:lnTo>
                  <a:cubicBezTo>
                    <a:pt x="20126" y="21600"/>
                    <a:pt x="21600" y="20142"/>
                    <a:pt x="21600" y="18342"/>
                  </a:cubicBezTo>
                  <a:lnTo>
                    <a:pt x="21600" y="10198"/>
                  </a:lnTo>
                  <a:lnTo>
                    <a:pt x="21600" y="5312"/>
                  </a:lnTo>
                  <a:cubicBezTo>
                    <a:pt x="21600" y="3513"/>
                    <a:pt x="20126" y="2054"/>
                    <a:pt x="18307" y="2054"/>
                  </a:cubicBezTo>
                  <a:lnTo>
                    <a:pt x="10075" y="2054"/>
                  </a:lnTo>
                  <a:lnTo>
                    <a:pt x="0" y="0"/>
                  </a:lnTo>
                  <a:lnTo>
                    <a:pt x="5135" y="2054"/>
                  </a:lnTo>
                  <a:close/>
                  <a:moveTo>
                    <a:pt x="5135" y="2054"/>
                  </a:moveTo>
                </a:path>
              </a:pathLst>
            </a:custGeom>
            <a:solidFill>
              <a:srgbClr val="B2B2B2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Rectangle 28"/>
            <p:cNvSpPr>
              <a:spLocks/>
            </p:cNvSpPr>
            <p:nvPr/>
          </p:nvSpPr>
          <p:spPr bwMode="auto">
            <a:xfrm>
              <a:off x="129" y="156"/>
              <a:ext cx="936" cy="11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88091" bIns="38100">
              <a:prstTxWarp prst="textNoShape">
                <a:avLst/>
              </a:prstTxWarp>
            </a:bodyPr>
            <a:lstStyle/>
            <a:p>
              <a:pPr marL="111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capex/opex sensitive, but amortized;</a:t>
              </a:r>
            </a:p>
            <a:p>
              <a:pPr marL="111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expert support</a:t>
              </a:r>
            </a:p>
          </p:txBody>
        </p:sp>
      </p:grpSp>
      <p:grpSp>
        <p:nvGrpSpPr>
          <p:cNvPr id="18461" name="Group 29"/>
          <p:cNvGrpSpPr>
            <a:grpSpLocks/>
          </p:cNvGrpSpPr>
          <p:nvPr/>
        </p:nvGrpSpPr>
        <p:grpSpPr bwMode="auto">
          <a:xfrm>
            <a:off x="6937375" y="3243263"/>
            <a:ext cx="1749425" cy="1938337"/>
            <a:chOff x="0" y="0"/>
            <a:chExt cx="1101" cy="1220"/>
          </a:xfrm>
        </p:grpSpPr>
        <p:sp>
          <p:nvSpPr>
            <p:cNvPr id="18462" name="AutoShape 30"/>
            <p:cNvSpPr>
              <a:spLocks/>
            </p:cNvSpPr>
            <p:nvPr/>
          </p:nvSpPr>
          <p:spPr bwMode="auto">
            <a:xfrm>
              <a:off x="0" y="0"/>
              <a:ext cx="1101" cy="12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35" y="2054"/>
                  </a:moveTo>
                  <a:cubicBezTo>
                    <a:pt x="3317" y="2054"/>
                    <a:pt x="1842" y="3513"/>
                    <a:pt x="1842" y="5312"/>
                  </a:cubicBezTo>
                  <a:lnTo>
                    <a:pt x="1842" y="10198"/>
                  </a:lnTo>
                  <a:lnTo>
                    <a:pt x="1842" y="18342"/>
                  </a:lnTo>
                  <a:cubicBezTo>
                    <a:pt x="1842" y="20142"/>
                    <a:pt x="3317" y="21600"/>
                    <a:pt x="5135" y="21600"/>
                  </a:cubicBezTo>
                  <a:lnTo>
                    <a:pt x="10075" y="21600"/>
                  </a:lnTo>
                  <a:lnTo>
                    <a:pt x="18307" y="21600"/>
                  </a:lnTo>
                  <a:cubicBezTo>
                    <a:pt x="20126" y="21600"/>
                    <a:pt x="21600" y="20142"/>
                    <a:pt x="21600" y="18342"/>
                  </a:cubicBezTo>
                  <a:lnTo>
                    <a:pt x="21600" y="10198"/>
                  </a:lnTo>
                  <a:lnTo>
                    <a:pt x="21600" y="5312"/>
                  </a:lnTo>
                  <a:cubicBezTo>
                    <a:pt x="21600" y="3513"/>
                    <a:pt x="20126" y="2054"/>
                    <a:pt x="18307" y="2054"/>
                  </a:cubicBezTo>
                  <a:lnTo>
                    <a:pt x="10075" y="2054"/>
                  </a:lnTo>
                  <a:lnTo>
                    <a:pt x="0" y="0"/>
                  </a:lnTo>
                  <a:lnTo>
                    <a:pt x="5135" y="2054"/>
                  </a:lnTo>
                  <a:close/>
                  <a:moveTo>
                    <a:pt x="5135" y="2054"/>
                  </a:moveTo>
                </a:path>
              </a:pathLst>
            </a:custGeom>
            <a:solidFill>
              <a:srgbClr val="FF99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F2020"/>
                </a:solidFill>
              </a:endParaRPr>
            </a:p>
          </p:txBody>
        </p:sp>
        <p:sp>
          <p:nvSpPr>
            <p:cNvPr id="18463" name="Rectangle 31"/>
            <p:cNvSpPr>
              <a:spLocks/>
            </p:cNvSpPr>
            <p:nvPr/>
          </p:nvSpPr>
          <p:spPr bwMode="auto">
            <a:xfrm>
              <a:off x="129" y="156"/>
              <a:ext cx="936" cy="57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88091" bIns="38100">
              <a:prstTxWarp prst="textNoShape">
                <a:avLst/>
              </a:prstTxWarp>
            </a:bodyPr>
            <a:lstStyle/>
            <a:p>
              <a:pPr marL="11113" algn="ctr"/>
              <a:r>
                <a:rPr lang="en-US">
                  <a:solidFill>
                    <a:srgbClr val="8F2020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capex sensitive;</a:t>
              </a:r>
            </a:p>
            <a:p>
              <a:pPr marL="11113" algn="ctr"/>
              <a:r>
                <a:rPr lang="en-US">
                  <a:solidFill>
                    <a:srgbClr val="8F2020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amateur</a:t>
              </a:r>
            </a:p>
          </p:txBody>
        </p:sp>
      </p:grpSp>
      <p:sp>
        <p:nvSpPr>
          <p:cNvPr id="18464" name="Line 32"/>
          <p:cNvSpPr>
            <a:spLocks noChangeShapeType="1"/>
          </p:cNvSpPr>
          <p:nvPr/>
        </p:nvSpPr>
        <p:spPr bwMode="auto">
          <a:xfrm>
            <a:off x="2667000" y="2819400"/>
            <a:ext cx="1066800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>
            <a:off x="5410200" y="2819400"/>
            <a:ext cx="990600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6" name="Rectangle 34"/>
          <p:cNvSpPr>
            <a:spLocks/>
          </p:cNvSpPr>
          <p:nvPr/>
        </p:nvSpPr>
        <p:spPr bwMode="auto">
          <a:xfrm>
            <a:off x="1350963" y="5629275"/>
            <a:ext cx="1911350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Can it be done?</a:t>
            </a:r>
          </a:p>
        </p:txBody>
      </p:sp>
      <p:sp>
        <p:nvSpPr>
          <p:cNvPr id="18467" name="Rectangle 35"/>
          <p:cNvSpPr>
            <a:spLocks/>
          </p:cNvSpPr>
          <p:nvPr/>
        </p:nvSpPr>
        <p:spPr bwMode="auto">
          <a:xfrm>
            <a:off x="3968750" y="5627688"/>
            <a:ext cx="1838325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Can I afford it?</a:t>
            </a:r>
          </a:p>
        </p:txBody>
      </p:sp>
      <p:sp>
        <p:nvSpPr>
          <p:cNvPr id="18468" name="Rectangle 36"/>
          <p:cNvSpPr>
            <a:spLocks/>
          </p:cNvSpPr>
          <p:nvPr/>
        </p:nvSpPr>
        <p:spPr bwMode="auto">
          <a:xfrm>
            <a:off x="6399213" y="5629275"/>
            <a:ext cx="2693987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Can my mother use it?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F0B-0041-EF42-9DC3-A211E8E5ED38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Picture 4" descr="telex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69018"/>
            <a:ext cx="7010400" cy="5482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57400"/>
            <a:ext cx="2143268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267200"/>
            <a:ext cx="2133600" cy="194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35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Transition of networking</a:t>
            </a:r>
          </a:p>
        </p:txBody>
      </p:sp>
      <p:sp>
        <p:nvSpPr>
          <p:cNvPr id="48141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r>
              <a:rPr lang="en-US" sz="2600"/>
              <a:t>Maturity </a:t>
            </a:r>
            <a:r>
              <a:rPr lang="en-US" sz="260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600"/>
              <a:t> cost dominates</a:t>
            </a:r>
          </a:p>
          <a:p>
            <a:pPr marL="782638" lvl="1"/>
            <a:r>
              <a:rPr lang="en-US" sz="2400"/>
              <a:t>can get any number of bits anywhere, but at considerable cost and complexity</a:t>
            </a:r>
          </a:p>
          <a:p>
            <a:pPr marL="782638" lvl="1"/>
            <a:r>
              <a:rPr lang="en-US" sz="2400"/>
              <a:t>casually usable bit density still very low</a:t>
            </a:r>
          </a:p>
          <a:p>
            <a:r>
              <a:rPr lang="en-US" sz="2600"/>
              <a:t>Specialized </a:t>
            </a:r>
            <a:r>
              <a:rPr lang="en-US" sz="260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600"/>
              <a:t> commodity</a:t>
            </a:r>
          </a:p>
          <a:p>
            <a:pPr marL="782638" lvl="1"/>
            <a:r>
              <a:rPr lang="en-US" sz="2400"/>
              <a:t>OPEX (= people) dominates</a:t>
            </a:r>
          </a:p>
          <a:p>
            <a:pPr marL="782638" lvl="1"/>
            <a:r>
              <a:rPr lang="en-US" sz="2400"/>
              <a:t>installed and run by 'amateurs'</a:t>
            </a:r>
          </a:p>
          <a:p>
            <a:pPr marL="782638" lvl="1"/>
            <a:r>
              <a:rPr lang="en-US" sz="2400"/>
              <a:t>need low complexity, high reliability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1596-25A2-F441-8FDC-6D374B22C536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/>
              <a:t>User challenges vs. research challenges</a:t>
            </a:r>
          </a:p>
        </p:txBody>
      </p:sp>
      <p:sp>
        <p:nvSpPr>
          <p:cNvPr id="19469" name="Rectangle 1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162300"/>
          </a:xfrm>
          <a:ln/>
        </p:spPr>
        <p:txBody>
          <a:bodyPr rIns="132080"/>
          <a:lstStyle/>
          <a:p>
            <a:r>
              <a:rPr lang="en-US"/>
              <a:t>Are we addressing real user needs?</a:t>
            </a:r>
          </a:p>
          <a:p>
            <a:pPr marL="782638" lvl="1"/>
            <a:r>
              <a:rPr lang="en-US"/>
              <a:t>Engineering vs. sports scoring</a:t>
            </a:r>
          </a:p>
          <a:p>
            <a:r>
              <a:rPr lang="en-US"/>
              <a:t>My guesses</a:t>
            </a: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505D-F195-BE4C-A97E-FF16001ED189}" type="slidenum">
              <a:rPr lang="en-US"/>
              <a:pPr/>
              <a:t>77</a:t>
            </a:fld>
            <a:endParaRPr lang="en-US"/>
          </a:p>
        </p:txBody>
      </p:sp>
      <p:grpSp>
        <p:nvGrpSpPr>
          <p:cNvPr id="19470" name="Group 14"/>
          <p:cNvGrpSpPr>
            <a:grpSpLocks/>
          </p:cNvGrpSpPr>
          <p:nvPr/>
        </p:nvGrpSpPr>
        <p:grpSpPr bwMode="auto">
          <a:xfrm>
            <a:off x="990600" y="3276600"/>
            <a:ext cx="1676400" cy="609600"/>
            <a:chOff x="0" y="0"/>
            <a:chExt cx="1056" cy="384"/>
          </a:xfrm>
        </p:grpSpPr>
        <p:sp>
          <p:nvSpPr>
            <p:cNvPr id="19471" name="Oval 15"/>
            <p:cNvSpPr>
              <a:spLocks/>
            </p:cNvSpPr>
            <p:nvPr/>
          </p:nvSpPr>
          <p:spPr bwMode="auto">
            <a:xfrm>
              <a:off x="0" y="0"/>
              <a:ext cx="1056" cy="384"/>
            </a:xfrm>
            <a:prstGeom prst="ellipse">
              <a:avLst/>
            </a:prstGeom>
            <a:solidFill>
              <a:srgbClr val="3366FF">
                <a:alpha val="28627"/>
              </a:srgb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2" name="Rectangle 16"/>
            <p:cNvSpPr>
              <a:spLocks/>
            </p:cNvSpPr>
            <p:nvPr/>
          </p:nvSpPr>
          <p:spPr bwMode="auto">
            <a:xfrm>
              <a:off x="207" y="88"/>
              <a:ext cx="641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reliability</a:t>
              </a:r>
            </a:p>
          </p:txBody>
        </p:sp>
      </p:grpSp>
      <p:grpSp>
        <p:nvGrpSpPr>
          <p:cNvPr id="19473" name="Group 17"/>
          <p:cNvGrpSpPr>
            <a:grpSpLocks/>
          </p:cNvGrpSpPr>
          <p:nvPr/>
        </p:nvGrpSpPr>
        <p:grpSpPr bwMode="auto">
          <a:xfrm>
            <a:off x="3962400" y="2667000"/>
            <a:ext cx="1676400" cy="609600"/>
            <a:chOff x="0" y="0"/>
            <a:chExt cx="1056" cy="384"/>
          </a:xfrm>
        </p:grpSpPr>
        <p:sp>
          <p:nvSpPr>
            <p:cNvPr id="19474" name="Oval 18"/>
            <p:cNvSpPr>
              <a:spLocks/>
            </p:cNvSpPr>
            <p:nvPr/>
          </p:nvSpPr>
          <p:spPr bwMode="auto">
            <a:xfrm>
              <a:off x="0" y="0"/>
              <a:ext cx="1056" cy="384"/>
            </a:xfrm>
            <a:prstGeom prst="ellipse">
              <a:avLst/>
            </a:prstGeom>
            <a:solidFill>
              <a:srgbClr val="339966">
                <a:alpha val="32941"/>
              </a:srgb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5" name="Rectangle 19"/>
            <p:cNvSpPr>
              <a:spLocks/>
            </p:cNvSpPr>
            <p:nvPr/>
          </p:nvSpPr>
          <p:spPr bwMode="auto">
            <a:xfrm>
              <a:off x="73" y="80"/>
              <a:ext cx="909" cy="22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ease of use</a:t>
              </a:r>
            </a:p>
          </p:txBody>
        </p:sp>
      </p:grpSp>
      <p:grpSp>
        <p:nvGrpSpPr>
          <p:cNvPr id="19476" name="Group 20"/>
          <p:cNvGrpSpPr>
            <a:grpSpLocks/>
          </p:cNvGrpSpPr>
          <p:nvPr/>
        </p:nvGrpSpPr>
        <p:grpSpPr bwMode="auto">
          <a:xfrm>
            <a:off x="1447800" y="4876800"/>
            <a:ext cx="1676400" cy="609600"/>
            <a:chOff x="0" y="0"/>
            <a:chExt cx="1056" cy="384"/>
          </a:xfrm>
        </p:grpSpPr>
        <p:sp>
          <p:nvSpPr>
            <p:cNvPr id="19477" name="Oval 21"/>
            <p:cNvSpPr>
              <a:spLocks/>
            </p:cNvSpPr>
            <p:nvPr/>
          </p:nvSpPr>
          <p:spPr bwMode="auto">
            <a:xfrm>
              <a:off x="0" y="0"/>
              <a:ext cx="1056" cy="384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8" name="Rectangle 22"/>
            <p:cNvSpPr>
              <a:spLocks/>
            </p:cNvSpPr>
            <p:nvPr/>
          </p:nvSpPr>
          <p:spPr bwMode="auto">
            <a:xfrm>
              <a:off x="355" y="88"/>
              <a:ext cx="345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cost</a:t>
              </a:r>
            </a:p>
          </p:txBody>
        </p:sp>
      </p:grpSp>
      <p:grpSp>
        <p:nvGrpSpPr>
          <p:cNvPr id="19479" name="Group 23"/>
          <p:cNvGrpSpPr>
            <a:grpSpLocks/>
          </p:cNvGrpSpPr>
          <p:nvPr/>
        </p:nvGrpSpPr>
        <p:grpSpPr bwMode="auto">
          <a:xfrm>
            <a:off x="6248400" y="2667000"/>
            <a:ext cx="1676400" cy="685800"/>
            <a:chOff x="0" y="0"/>
            <a:chExt cx="1056" cy="432"/>
          </a:xfrm>
        </p:grpSpPr>
        <p:sp>
          <p:nvSpPr>
            <p:cNvPr id="19480" name="Oval 24"/>
            <p:cNvSpPr>
              <a:spLocks/>
            </p:cNvSpPr>
            <p:nvPr/>
          </p:nvSpPr>
          <p:spPr bwMode="auto">
            <a:xfrm>
              <a:off x="0" y="0"/>
              <a:ext cx="1056" cy="432"/>
            </a:xfrm>
            <a:prstGeom prst="ellipse">
              <a:avLst/>
            </a:prstGeom>
            <a:solidFill>
              <a:srgbClr val="339966">
                <a:alpha val="46666"/>
              </a:srgb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1" name="Rectangle 25"/>
            <p:cNvSpPr>
              <a:spLocks/>
            </p:cNvSpPr>
            <p:nvPr/>
          </p:nvSpPr>
          <p:spPr bwMode="auto">
            <a:xfrm>
              <a:off x="151" y="112"/>
              <a:ext cx="753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no manual</a:t>
              </a:r>
            </a:p>
          </p:txBody>
        </p:sp>
      </p:grpSp>
      <p:grpSp>
        <p:nvGrpSpPr>
          <p:cNvPr id="19482" name="Group 26"/>
          <p:cNvGrpSpPr>
            <a:grpSpLocks/>
          </p:cNvGrpSpPr>
          <p:nvPr/>
        </p:nvGrpSpPr>
        <p:grpSpPr bwMode="auto">
          <a:xfrm>
            <a:off x="3657600" y="4038600"/>
            <a:ext cx="1676400" cy="609600"/>
            <a:chOff x="0" y="0"/>
            <a:chExt cx="1056" cy="384"/>
          </a:xfrm>
        </p:grpSpPr>
        <p:sp>
          <p:nvSpPr>
            <p:cNvPr id="19483" name="Oval 27"/>
            <p:cNvSpPr>
              <a:spLocks/>
            </p:cNvSpPr>
            <p:nvPr/>
          </p:nvSpPr>
          <p:spPr bwMode="auto">
            <a:xfrm>
              <a:off x="0" y="0"/>
              <a:ext cx="1056" cy="384"/>
            </a:xfrm>
            <a:prstGeom prst="ellipse">
              <a:avLst/>
            </a:prstGeom>
            <a:solidFill>
              <a:srgbClr val="339966">
                <a:alpha val="33725"/>
              </a:srgb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4" name="Rectangle 28"/>
            <p:cNvSpPr>
              <a:spLocks/>
            </p:cNvSpPr>
            <p:nvPr/>
          </p:nvSpPr>
          <p:spPr bwMode="auto">
            <a:xfrm>
              <a:off x="113" y="80"/>
              <a:ext cx="829" cy="22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integration</a:t>
              </a:r>
            </a:p>
          </p:txBody>
        </p:sp>
      </p:grpSp>
      <p:grpSp>
        <p:nvGrpSpPr>
          <p:cNvPr id="19485" name="Group 29"/>
          <p:cNvGrpSpPr>
            <a:grpSpLocks/>
          </p:cNvGrpSpPr>
          <p:nvPr/>
        </p:nvGrpSpPr>
        <p:grpSpPr bwMode="auto">
          <a:xfrm>
            <a:off x="5181600" y="5105400"/>
            <a:ext cx="1676400" cy="609600"/>
            <a:chOff x="0" y="0"/>
            <a:chExt cx="1056" cy="384"/>
          </a:xfrm>
        </p:grpSpPr>
        <p:sp>
          <p:nvSpPr>
            <p:cNvPr id="19486" name="Oval 30"/>
            <p:cNvSpPr>
              <a:spLocks/>
            </p:cNvSpPr>
            <p:nvPr/>
          </p:nvSpPr>
          <p:spPr bwMode="auto">
            <a:xfrm>
              <a:off x="0" y="0"/>
              <a:ext cx="1056" cy="384"/>
            </a:xfrm>
            <a:prstGeom prst="ellipse">
              <a:avLst/>
            </a:prstGeom>
            <a:solidFill>
              <a:srgbClr val="FF00FF">
                <a:alpha val="36862"/>
              </a:srgbClr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7" name="Rectangle 31"/>
            <p:cNvSpPr>
              <a:spLocks/>
            </p:cNvSpPr>
            <p:nvPr/>
          </p:nvSpPr>
          <p:spPr bwMode="auto">
            <a:xfrm>
              <a:off x="109" y="80"/>
              <a:ext cx="837" cy="22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limited risk</a:t>
              </a:r>
            </a:p>
          </p:txBody>
        </p:sp>
      </p:grpSp>
      <p:grpSp>
        <p:nvGrpSpPr>
          <p:cNvPr id="19488" name="Group 32"/>
          <p:cNvGrpSpPr>
            <a:grpSpLocks/>
          </p:cNvGrpSpPr>
          <p:nvPr/>
        </p:nvGrpSpPr>
        <p:grpSpPr bwMode="auto">
          <a:xfrm>
            <a:off x="6704013" y="4494213"/>
            <a:ext cx="1525587" cy="808037"/>
            <a:chOff x="0" y="0"/>
            <a:chExt cx="960" cy="509"/>
          </a:xfrm>
        </p:grpSpPr>
        <p:sp>
          <p:nvSpPr>
            <p:cNvPr id="19489" name="AutoShape 33"/>
            <p:cNvSpPr>
              <a:spLocks/>
            </p:cNvSpPr>
            <p:nvPr/>
          </p:nvSpPr>
          <p:spPr bwMode="auto">
            <a:xfrm>
              <a:off x="0" y="0"/>
              <a:ext cx="960" cy="509"/>
            </a:xfrm>
            <a:custGeom>
              <a:avLst/>
              <a:gdLst/>
              <a:ahLst/>
              <a:cxnLst/>
              <a:rect l="0" t="0" r="r" b="b"/>
              <a:pathLst>
                <a:path w="19567" h="20688">
                  <a:moveTo>
                    <a:pt x="3009" y="15113"/>
                  </a:moveTo>
                  <a:cubicBezTo>
                    <a:pt x="-889" y="11755"/>
                    <a:pt x="-1016" y="6198"/>
                    <a:pt x="2726" y="2700"/>
                  </a:cubicBezTo>
                  <a:cubicBezTo>
                    <a:pt x="6467" y="-798"/>
                    <a:pt x="12661" y="-912"/>
                    <a:pt x="16559" y="2445"/>
                  </a:cubicBezTo>
                  <a:cubicBezTo>
                    <a:pt x="20457" y="5803"/>
                    <a:pt x="20584" y="11360"/>
                    <a:pt x="16842" y="14859"/>
                  </a:cubicBezTo>
                  <a:cubicBezTo>
                    <a:pt x="14081" y="17440"/>
                    <a:pt x="9850" y="18260"/>
                    <a:pt x="6147" y="16929"/>
                  </a:cubicBezTo>
                  <a:lnTo>
                    <a:pt x="1223" y="20688"/>
                  </a:lnTo>
                  <a:close/>
                  <a:moveTo>
                    <a:pt x="3009" y="15113"/>
                  </a:moveTo>
                </a:path>
              </a:pathLst>
            </a:custGeom>
            <a:solidFill>
              <a:srgbClr val="FF00FF">
                <a:alpha val="3922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90" name="Rectangle 34"/>
            <p:cNvSpPr>
              <a:spLocks/>
            </p:cNvSpPr>
            <p:nvPr/>
          </p:nvSpPr>
          <p:spPr bwMode="auto">
            <a:xfrm>
              <a:off x="151" y="28"/>
              <a:ext cx="657" cy="37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phishing</a:t>
              </a:r>
            </a:p>
            <a:p>
              <a:pPr marL="15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data loss</a:t>
              </a:r>
            </a:p>
          </p:txBody>
        </p:sp>
      </p:grpSp>
      <p:grpSp>
        <p:nvGrpSpPr>
          <p:cNvPr id="19491" name="Group 35"/>
          <p:cNvGrpSpPr>
            <a:grpSpLocks/>
          </p:cNvGrpSpPr>
          <p:nvPr/>
        </p:nvGrpSpPr>
        <p:grpSpPr bwMode="auto">
          <a:xfrm>
            <a:off x="5103813" y="3351213"/>
            <a:ext cx="1525587" cy="915987"/>
            <a:chOff x="0" y="0"/>
            <a:chExt cx="960" cy="576"/>
          </a:xfrm>
        </p:grpSpPr>
        <p:sp>
          <p:nvSpPr>
            <p:cNvPr id="19492" name="AutoShape 36"/>
            <p:cNvSpPr>
              <a:spLocks/>
            </p:cNvSpPr>
            <p:nvPr/>
          </p:nvSpPr>
          <p:spPr bwMode="auto">
            <a:xfrm>
              <a:off x="0" y="0"/>
              <a:ext cx="960" cy="576"/>
            </a:xfrm>
            <a:custGeom>
              <a:avLst/>
              <a:gdLst/>
              <a:ahLst/>
              <a:cxnLst/>
              <a:rect l="0" t="0" r="r" b="b"/>
              <a:pathLst>
                <a:path w="19495" h="20670">
                  <a:moveTo>
                    <a:pt x="3099" y="14910"/>
                  </a:moveTo>
                  <a:cubicBezTo>
                    <a:pt x="-837" y="11666"/>
                    <a:pt x="-1052" y="6216"/>
                    <a:pt x="2620" y="2738"/>
                  </a:cubicBezTo>
                  <a:cubicBezTo>
                    <a:pt x="6292" y="-740"/>
                    <a:pt x="12460" y="-930"/>
                    <a:pt x="16397" y="2314"/>
                  </a:cubicBezTo>
                  <a:cubicBezTo>
                    <a:pt x="20333" y="5559"/>
                    <a:pt x="20548" y="11009"/>
                    <a:pt x="16876" y="14487"/>
                  </a:cubicBezTo>
                  <a:cubicBezTo>
                    <a:pt x="14166" y="17054"/>
                    <a:pt x="9963" y="17911"/>
                    <a:pt x="6254" y="16653"/>
                  </a:cubicBezTo>
                  <a:lnTo>
                    <a:pt x="1219" y="20670"/>
                  </a:lnTo>
                  <a:close/>
                  <a:moveTo>
                    <a:pt x="3099" y="14910"/>
                  </a:moveTo>
                </a:path>
              </a:pathLst>
            </a:custGeom>
            <a:solidFill>
              <a:srgbClr val="339966">
                <a:alpha val="10980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93" name="Rectangle 37"/>
            <p:cNvSpPr>
              <a:spLocks/>
            </p:cNvSpPr>
            <p:nvPr/>
          </p:nvSpPr>
          <p:spPr bwMode="auto">
            <a:xfrm>
              <a:off x="44" y="76"/>
              <a:ext cx="871" cy="32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9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16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no re-entry</a:t>
              </a:r>
            </a:p>
            <a:p>
              <a:pPr marL="1588" algn="ctr"/>
              <a:r>
                <a:rPr lang="en-US" sz="16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no duplication</a:t>
              </a:r>
            </a:p>
          </p:txBody>
        </p:sp>
      </p:grp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Example: Email configuration</a:t>
            </a:r>
          </a:p>
        </p:txBody>
      </p:sp>
      <p:sp>
        <p:nvSpPr>
          <p:cNvPr id="20493" name="Rectangle 1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91000" cy="4686300"/>
          </a:xfrm>
          <a:ln/>
        </p:spPr>
        <p:txBody>
          <a:bodyPr rIns="132080"/>
          <a:lstStyle/>
          <a:p>
            <a:r>
              <a:rPr lang="en-US"/>
              <a:t>Application configuration for (mobile) devices painful</a:t>
            </a:r>
          </a:p>
          <a:p>
            <a:r>
              <a:rPr lang="en-US"/>
              <a:t>SMTP port 25 vs. 587</a:t>
            </a:r>
          </a:p>
          <a:p>
            <a:r>
              <a:rPr lang="en-US"/>
              <a:t>IMAP vs. POP</a:t>
            </a:r>
          </a:p>
          <a:p>
            <a:r>
              <a:rPr lang="en-US"/>
              <a:t>TLS vs. SSL vs. “secure authentication”</a:t>
            </a:r>
          </a:p>
          <a:p>
            <a:r>
              <a:rPr lang="en-US"/>
              <a:t>Worse for SIP...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AA75-A45F-2547-AF28-63BAF8EC9963}" type="slidenum">
              <a:rPr lang="en-US"/>
              <a:pPr/>
              <a:t>78</a:t>
            </a:fld>
            <a:endParaRPr lang="en-US"/>
          </a:p>
        </p:txBody>
      </p:sp>
      <p:pic>
        <p:nvPicPr>
          <p:cNvPr id="20494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76400"/>
            <a:ext cx="4183063" cy="347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Example: SIP configuration</a:t>
            </a:r>
          </a:p>
        </p:txBody>
      </p:sp>
      <p:sp>
        <p:nvSpPr>
          <p:cNvPr id="21517" name="Rectangle 1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6553200" cy="3467100"/>
          </a:xfrm>
          <a:ln/>
        </p:spPr>
        <p:txBody>
          <a:bodyPr rIns="132080"/>
          <a:lstStyle/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1800"/>
              <a:t>highly technical parameters, with differing names</a:t>
            </a:r>
          </a:p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1800"/>
              <a:t>inconsistent conventions for user and realm</a:t>
            </a:r>
          </a:p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1800"/>
              <a:t>made worse by limited end systems (configure by multi-tap)</a:t>
            </a:r>
          </a:p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1800"/>
              <a:t>usually fails with some cryptic error message and no indication which parameter</a:t>
            </a:r>
          </a:p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1800"/>
              <a:t>out-of-box experience not good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802E-9B10-474D-9471-B2788E53673D}" type="slidenum">
              <a:rPr lang="en-US"/>
              <a:pPr/>
              <a:t>79</a:t>
            </a:fld>
            <a:endParaRPr lang="en-US"/>
          </a:p>
        </p:txBody>
      </p:sp>
      <p:pic>
        <p:nvPicPr>
          <p:cNvPr id="21518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667000"/>
            <a:ext cx="4143375" cy="363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519" name="Picture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3014663"/>
            <a:ext cx="4181475" cy="355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520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1447800"/>
            <a:ext cx="1265238" cy="1265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21" name="AutoShape 17"/>
          <p:cNvSpPr>
            <a:spLocks/>
          </p:cNvSpPr>
          <p:nvPr/>
        </p:nvSpPr>
        <p:spPr bwMode="auto">
          <a:xfrm rot="16200000" flipH="1">
            <a:off x="5688013" y="-887413"/>
            <a:ext cx="381000" cy="42894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2960" y="0"/>
                </a:moveTo>
                <a:cubicBezTo>
                  <a:pt x="6480" y="0"/>
                  <a:pt x="0" y="5400"/>
                  <a:pt x="0" y="10800"/>
                </a:cubicBezTo>
                <a:cubicBezTo>
                  <a:pt x="0" y="16200"/>
                  <a:pt x="10800" y="216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2" name="Rectangle 18"/>
          <p:cNvSpPr>
            <a:spLocks/>
          </p:cNvSpPr>
          <p:nvPr/>
        </p:nvSpPr>
        <p:spPr bwMode="auto">
          <a:xfrm>
            <a:off x="6246813" y="1066800"/>
            <a:ext cx="1846262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partially explains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problems do networks solve?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5337018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Diversity in technologies</a:t>
            </a:r>
          </a:p>
          <a:p>
            <a:pPr lvl="1"/>
            <a:r>
              <a:rPr lang="en-US" dirty="0"/>
              <a:t>wired vs. terrestrial wireless vs. satellite</a:t>
            </a:r>
          </a:p>
          <a:p>
            <a:pPr lvl="1"/>
            <a:r>
              <a:rPr lang="en-US" dirty="0"/>
              <a:t>trade-off capacity vs. cost vs. distance</a:t>
            </a:r>
          </a:p>
          <a:p>
            <a:r>
              <a:rPr lang="en-US" dirty="0"/>
              <a:t>Variation in load</a:t>
            </a:r>
          </a:p>
          <a:p>
            <a:pPr lvl="1"/>
            <a:r>
              <a:rPr lang="en-US" dirty="0"/>
              <a:t>intermittent demand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shared networks</a:t>
            </a:r>
          </a:p>
          <a:p>
            <a:pPr lvl="1"/>
            <a:r>
              <a:rPr lang="en-US" dirty="0"/>
              <a:t>cannot design capacity for top 5 minutes of load</a:t>
            </a:r>
          </a:p>
          <a:p>
            <a:r>
              <a:rPr lang="en-US" dirty="0"/>
              <a:t>“Noise”</a:t>
            </a:r>
          </a:p>
          <a:p>
            <a:pPr lvl="1"/>
            <a:r>
              <a:rPr lang="en-US" dirty="0"/>
              <a:t>electric noise</a:t>
            </a:r>
          </a:p>
          <a:p>
            <a:pPr lvl="1"/>
            <a:r>
              <a:rPr lang="en-US" dirty="0"/>
              <a:t>radio interference</a:t>
            </a:r>
          </a:p>
          <a:p>
            <a:r>
              <a:rPr lang="en-US" dirty="0"/>
              <a:t>Human adversaries</a:t>
            </a:r>
          </a:p>
          <a:p>
            <a:pPr lvl="1"/>
            <a:r>
              <a:rPr lang="en-US" dirty="0"/>
              <a:t>denial-of-service attacks</a:t>
            </a:r>
          </a:p>
          <a:p>
            <a:pPr lvl="1"/>
            <a:r>
              <a:rPr lang="en-US" dirty="0"/>
              <a:t>information theft</a:t>
            </a:r>
          </a:p>
          <a:p>
            <a:pPr lvl="1"/>
            <a:r>
              <a:rPr lang="en-US" dirty="0"/>
              <a:t>impersonation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420B-22E6-1045-8D2B-8FFC7127911B}" type="datetime1">
              <a:rPr lang="en-US" smtClean="0"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ITEP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588" y="1600200"/>
            <a:ext cx="2777483" cy="18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213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/>
              <a:t>Internet and networks timeline</a:t>
            </a:r>
          </a:p>
        </p:txBody>
      </p:sp>
      <p:sp>
        <p:nvSpPr>
          <p:cNvPr id="8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F24A-09FE-464A-8BCA-9CFA8F55FD3F}" type="slidenum">
              <a:rPr lang="en-US"/>
              <a:pPr/>
              <a:t>80</a:t>
            </a:fld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457200" y="25146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457200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8229600" y="23622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6400800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2743200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>
            <a:off x="4572000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1524000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2" name="Rectangle 20"/>
          <p:cNvSpPr>
            <a:spLocks/>
          </p:cNvSpPr>
          <p:nvPr/>
        </p:nvSpPr>
        <p:spPr bwMode="auto">
          <a:xfrm>
            <a:off x="90488" y="2705100"/>
            <a:ext cx="655637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1960</a:t>
            </a:r>
          </a:p>
        </p:txBody>
      </p:sp>
      <p:sp>
        <p:nvSpPr>
          <p:cNvPr id="33813" name="Rectangle 21"/>
          <p:cNvSpPr>
            <a:spLocks/>
          </p:cNvSpPr>
          <p:nvPr/>
        </p:nvSpPr>
        <p:spPr bwMode="auto">
          <a:xfrm>
            <a:off x="1157288" y="2705100"/>
            <a:ext cx="655637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1970</a:t>
            </a:r>
          </a:p>
        </p:txBody>
      </p:sp>
      <p:sp>
        <p:nvSpPr>
          <p:cNvPr id="33814" name="Rectangle 22"/>
          <p:cNvSpPr>
            <a:spLocks/>
          </p:cNvSpPr>
          <p:nvPr/>
        </p:nvSpPr>
        <p:spPr bwMode="auto">
          <a:xfrm>
            <a:off x="2409825" y="2705100"/>
            <a:ext cx="655638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1980</a:t>
            </a:r>
          </a:p>
        </p:txBody>
      </p:sp>
      <p:sp>
        <p:nvSpPr>
          <p:cNvPr id="33815" name="Rectangle 23"/>
          <p:cNvSpPr>
            <a:spLocks/>
          </p:cNvSpPr>
          <p:nvPr/>
        </p:nvSpPr>
        <p:spPr bwMode="auto">
          <a:xfrm>
            <a:off x="4238625" y="2705100"/>
            <a:ext cx="655638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1990</a:t>
            </a:r>
          </a:p>
        </p:txBody>
      </p:sp>
      <p:sp>
        <p:nvSpPr>
          <p:cNvPr id="33816" name="Rectangle 24"/>
          <p:cNvSpPr>
            <a:spLocks/>
          </p:cNvSpPr>
          <p:nvPr/>
        </p:nvSpPr>
        <p:spPr bwMode="auto">
          <a:xfrm>
            <a:off x="6062663" y="2705100"/>
            <a:ext cx="655637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2000</a:t>
            </a:r>
          </a:p>
        </p:txBody>
      </p:sp>
      <p:sp>
        <p:nvSpPr>
          <p:cNvPr id="33817" name="Rectangle 25"/>
          <p:cNvSpPr>
            <a:spLocks/>
          </p:cNvSpPr>
          <p:nvPr/>
        </p:nvSpPr>
        <p:spPr bwMode="auto">
          <a:xfrm>
            <a:off x="7905750" y="2705100"/>
            <a:ext cx="655638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2010</a:t>
            </a:r>
          </a:p>
        </p:txBody>
      </p:sp>
      <p:sp>
        <p:nvSpPr>
          <p:cNvPr id="33818" name="Rectangle 26"/>
          <p:cNvSpPr>
            <a:spLocks/>
          </p:cNvSpPr>
          <p:nvPr/>
        </p:nvSpPr>
        <p:spPr bwMode="auto">
          <a:xfrm>
            <a:off x="623888" y="2090738"/>
            <a:ext cx="727075" cy="342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theory</a:t>
            </a:r>
          </a:p>
        </p:txBody>
      </p:sp>
      <p:sp>
        <p:nvSpPr>
          <p:cNvPr id="33819" name="Rectangle 27"/>
          <p:cNvSpPr>
            <a:spLocks/>
          </p:cNvSpPr>
          <p:nvPr/>
        </p:nvSpPr>
        <p:spPr bwMode="auto">
          <a:xfrm>
            <a:off x="1555750" y="1817688"/>
            <a:ext cx="1106488" cy="584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university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prototypes</a:t>
            </a:r>
          </a:p>
        </p:txBody>
      </p:sp>
      <p:sp>
        <p:nvSpPr>
          <p:cNvPr id="33820" name="Rectangle 28"/>
          <p:cNvSpPr>
            <a:spLocks/>
          </p:cNvSpPr>
          <p:nvPr/>
        </p:nvSpPr>
        <p:spPr bwMode="auto">
          <a:xfrm>
            <a:off x="2992438" y="1828800"/>
            <a:ext cx="1481137" cy="584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production use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in research</a:t>
            </a:r>
          </a:p>
        </p:txBody>
      </p:sp>
      <p:sp>
        <p:nvSpPr>
          <p:cNvPr id="33821" name="Rectangle 29"/>
          <p:cNvSpPr>
            <a:spLocks/>
          </p:cNvSpPr>
          <p:nvPr/>
        </p:nvSpPr>
        <p:spPr bwMode="auto">
          <a:xfrm>
            <a:off x="4708525" y="1828800"/>
            <a:ext cx="1568450" cy="584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commercial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early residential</a:t>
            </a:r>
          </a:p>
        </p:txBody>
      </p:sp>
      <p:sp>
        <p:nvSpPr>
          <p:cNvPr id="33822" name="Rectangle 30"/>
          <p:cNvSpPr>
            <a:spLocks/>
          </p:cNvSpPr>
          <p:nvPr/>
        </p:nvSpPr>
        <p:spPr bwMode="auto">
          <a:xfrm>
            <a:off x="6837363" y="1828800"/>
            <a:ext cx="1114425" cy="584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broadband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home</a:t>
            </a:r>
          </a:p>
        </p:txBody>
      </p:sp>
      <p:sp>
        <p:nvSpPr>
          <p:cNvPr id="33823" name="AutoShape 31"/>
          <p:cNvSpPr>
            <a:spLocks/>
          </p:cNvSpPr>
          <p:nvPr/>
        </p:nvSpPr>
        <p:spPr bwMode="auto">
          <a:xfrm rot="5400000" flipH="1">
            <a:off x="2133600" y="2438400"/>
            <a:ext cx="76200" cy="12954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824" name="Group 32"/>
          <p:cNvGrpSpPr>
            <a:grpSpLocks/>
          </p:cNvGrpSpPr>
          <p:nvPr/>
        </p:nvGrpSpPr>
        <p:grpSpPr bwMode="auto">
          <a:xfrm>
            <a:off x="1600200" y="3657600"/>
            <a:ext cx="1143000" cy="1752600"/>
            <a:chOff x="0" y="0"/>
            <a:chExt cx="720" cy="1104"/>
          </a:xfrm>
        </p:grpSpPr>
        <p:sp>
          <p:nvSpPr>
            <p:cNvPr id="33825" name="AutoShape 33"/>
            <p:cNvSpPr>
              <a:spLocks/>
            </p:cNvSpPr>
            <p:nvPr/>
          </p:nvSpPr>
          <p:spPr bwMode="auto">
            <a:xfrm>
              <a:off x="0" y="0"/>
              <a:ext cx="720" cy="110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700" y="0"/>
                  </a:moveTo>
                  <a:cubicBezTo>
                    <a:pt x="1209" y="0"/>
                    <a:pt x="0" y="788"/>
                    <a:pt x="0" y="1761"/>
                  </a:cubicBezTo>
                  <a:lnTo>
                    <a:pt x="0" y="19839"/>
                  </a:lnTo>
                  <a:cubicBezTo>
                    <a:pt x="0" y="20812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812"/>
                    <a:pt x="21600" y="19839"/>
                  </a:cubicBezTo>
                  <a:lnTo>
                    <a:pt x="21600" y="1761"/>
                  </a:lnTo>
                  <a:cubicBezTo>
                    <a:pt x="21600" y="788"/>
                    <a:pt x="20391" y="0"/>
                    <a:pt x="18900" y="0"/>
                  </a:cubicBezTo>
                  <a:close/>
                  <a:moveTo>
                    <a:pt x="2700" y="0"/>
                  </a:moveTo>
                </a:path>
              </a:pathLst>
            </a:custGeom>
            <a:solidFill>
              <a:srgbClr val="C0C0C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6" name="Rectangle 34"/>
            <p:cNvSpPr>
              <a:spLocks/>
            </p:cNvSpPr>
            <p:nvPr/>
          </p:nvSpPr>
          <p:spPr bwMode="auto">
            <a:xfrm>
              <a:off x="143" y="344"/>
              <a:ext cx="433" cy="41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37295" bIns="0" anchor="ctr">
              <a:prstTxWarp prst="textNoShape">
                <a:avLst/>
              </a:prstTxWarp>
              <a:spAutoFit/>
            </a:bodyPr>
            <a:lstStyle/>
            <a:p>
              <a:pPr marL="365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email</a:t>
              </a:r>
            </a:p>
            <a:p>
              <a:pPr marL="365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ftp</a:t>
              </a:r>
            </a:p>
          </p:txBody>
        </p:sp>
      </p:grpSp>
      <p:grpSp>
        <p:nvGrpSpPr>
          <p:cNvPr id="33827" name="Group 35"/>
          <p:cNvGrpSpPr>
            <a:grpSpLocks/>
          </p:cNvGrpSpPr>
          <p:nvPr/>
        </p:nvGrpSpPr>
        <p:grpSpPr bwMode="auto">
          <a:xfrm>
            <a:off x="3200400" y="3657600"/>
            <a:ext cx="1143000" cy="1828800"/>
            <a:chOff x="0" y="0"/>
            <a:chExt cx="720" cy="1152"/>
          </a:xfrm>
        </p:grpSpPr>
        <p:sp>
          <p:nvSpPr>
            <p:cNvPr id="33828" name="AutoShape 36"/>
            <p:cNvSpPr>
              <a:spLocks/>
            </p:cNvSpPr>
            <p:nvPr/>
          </p:nvSpPr>
          <p:spPr bwMode="auto">
            <a:xfrm>
              <a:off x="0" y="0"/>
              <a:ext cx="720" cy="115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700" y="0"/>
                  </a:moveTo>
                  <a:cubicBezTo>
                    <a:pt x="1209" y="0"/>
                    <a:pt x="0" y="756"/>
                    <a:pt x="0" y="1688"/>
                  </a:cubicBezTo>
                  <a:lnTo>
                    <a:pt x="0" y="19913"/>
                  </a:lnTo>
                  <a:cubicBezTo>
                    <a:pt x="0" y="20844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844"/>
                    <a:pt x="21600" y="19913"/>
                  </a:cubicBezTo>
                  <a:lnTo>
                    <a:pt x="21600" y="1688"/>
                  </a:lnTo>
                  <a:cubicBezTo>
                    <a:pt x="21600" y="756"/>
                    <a:pt x="20391" y="0"/>
                    <a:pt x="18900" y="0"/>
                  </a:cubicBezTo>
                  <a:close/>
                  <a:moveTo>
                    <a:pt x="2700" y="0"/>
                  </a:moveTo>
                </a:path>
              </a:pathLst>
            </a:custGeom>
            <a:solidFill>
              <a:srgbClr val="CC99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9" name="Rectangle 37"/>
            <p:cNvSpPr>
              <a:spLocks/>
            </p:cNvSpPr>
            <p:nvPr/>
          </p:nvSpPr>
          <p:spPr bwMode="auto">
            <a:xfrm>
              <a:off x="149" y="12"/>
              <a:ext cx="421" cy="112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37295" bIns="0" anchor="ctr">
              <a:prstTxWarp prst="textNoShape">
                <a:avLst/>
              </a:prstTxWarp>
              <a:spAutoFit/>
            </a:bodyPr>
            <a:lstStyle/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DNS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RIP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UDP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TCP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SMTP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SNMP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finger</a:t>
              </a:r>
            </a:p>
          </p:txBody>
        </p:sp>
      </p:grpSp>
      <p:grpSp>
        <p:nvGrpSpPr>
          <p:cNvPr id="33830" name="Group 38"/>
          <p:cNvGrpSpPr>
            <a:grpSpLocks/>
          </p:cNvGrpSpPr>
          <p:nvPr/>
        </p:nvGrpSpPr>
        <p:grpSpPr bwMode="auto">
          <a:xfrm>
            <a:off x="4876800" y="3600450"/>
            <a:ext cx="1143000" cy="1790700"/>
            <a:chOff x="0" y="0"/>
            <a:chExt cx="720" cy="1128"/>
          </a:xfrm>
        </p:grpSpPr>
        <p:sp>
          <p:nvSpPr>
            <p:cNvPr id="33831" name="AutoShape 39"/>
            <p:cNvSpPr>
              <a:spLocks/>
            </p:cNvSpPr>
            <p:nvPr/>
          </p:nvSpPr>
          <p:spPr bwMode="auto">
            <a:xfrm>
              <a:off x="0" y="36"/>
              <a:ext cx="720" cy="10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700" y="0"/>
                  </a:moveTo>
                  <a:cubicBezTo>
                    <a:pt x="1209" y="0"/>
                    <a:pt x="0" y="824"/>
                    <a:pt x="0" y="1841"/>
                  </a:cubicBezTo>
                  <a:lnTo>
                    <a:pt x="0" y="19759"/>
                  </a:lnTo>
                  <a:cubicBezTo>
                    <a:pt x="0" y="20776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76"/>
                    <a:pt x="21600" y="19759"/>
                  </a:cubicBezTo>
                  <a:lnTo>
                    <a:pt x="21600" y="1841"/>
                  </a:lnTo>
                  <a:cubicBezTo>
                    <a:pt x="21600" y="824"/>
                    <a:pt x="20391" y="0"/>
                    <a:pt x="18900" y="0"/>
                  </a:cubicBezTo>
                  <a:close/>
                  <a:moveTo>
                    <a:pt x="2700" y="0"/>
                  </a:moveTo>
                </a:path>
              </a:pathLst>
            </a:custGeom>
            <a:solidFill>
              <a:srgbClr val="FF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2" name="Rectangle 40"/>
            <p:cNvSpPr>
              <a:spLocks/>
            </p:cNvSpPr>
            <p:nvPr/>
          </p:nvSpPr>
          <p:spPr bwMode="auto">
            <a:xfrm>
              <a:off x="16" y="0"/>
              <a:ext cx="687" cy="112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37295" bIns="0" anchor="ctr">
              <a:prstTxWarp prst="textNoShape">
                <a:avLst/>
              </a:prstTxWarp>
              <a:spAutoFit/>
            </a:bodyPr>
            <a:lstStyle/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ATM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BGP, OSPF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Mbone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IPsec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HTTP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HTML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RTP</a:t>
              </a:r>
            </a:p>
          </p:txBody>
        </p:sp>
      </p:grpSp>
      <p:sp>
        <p:nvSpPr>
          <p:cNvPr id="33833" name="AutoShape 41"/>
          <p:cNvSpPr>
            <a:spLocks/>
          </p:cNvSpPr>
          <p:nvPr/>
        </p:nvSpPr>
        <p:spPr bwMode="auto">
          <a:xfrm rot="5400000" flipH="1">
            <a:off x="3657600" y="2438400"/>
            <a:ext cx="76200" cy="12954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4" name="AutoShape 42"/>
          <p:cNvSpPr>
            <a:spLocks/>
          </p:cNvSpPr>
          <p:nvPr/>
        </p:nvSpPr>
        <p:spPr bwMode="auto">
          <a:xfrm rot="5400000" flipH="1">
            <a:off x="5410200" y="2438400"/>
            <a:ext cx="76200" cy="12954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5" name="AutoShape 43"/>
          <p:cNvSpPr>
            <a:spLocks/>
          </p:cNvSpPr>
          <p:nvPr/>
        </p:nvSpPr>
        <p:spPr bwMode="auto">
          <a:xfrm rot="5400000" flipH="1">
            <a:off x="7315200" y="2438400"/>
            <a:ext cx="76200" cy="12954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836" name="Group 44"/>
          <p:cNvGrpSpPr>
            <a:grpSpLocks/>
          </p:cNvGrpSpPr>
          <p:nvPr/>
        </p:nvGrpSpPr>
        <p:grpSpPr bwMode="auto">
          <a:xfrm>
            <a:off x="1676400" y="3194050"/>
            <a:ext cx="990600" cy="317500"/>
            <a:chOff x="0" y="0"/>
            <a:chExt cx="624" cy="200"/>
          </a:xfrm>
        </p:grpSpPr>
        <p:sp>
          <p:nvSpPr>
            <p:cNvPr id="33837" name="AutoShape 45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C0C0C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8" name="Rectangle 46"/>
            <p:cNvSpPr>
              <a:spLocks/>
            </p:cNvSpPr>
            <p:nvPr/>
          </p:nvSpPr>
          <p:spPr bwMode="auto">
            <a:xfrm>
              <a:off x="23" y="0"/>
              <a:ext cx="577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100 kb/s</a:t>
              </a:r>
            </a:p>
          </p:txBody>
        </p:sp>
      </p:grpSp>
      <p:grpSp>
        <p:nvGrpSpPr>
          <p:cNvPr id="33839" name="Group 47"/>
          <p:cNvGrpSpPr>
            <a:grpSpLocks/>
          </p:cNvGrpSpPr>
          <p:nvPr/>
        </p:nvGrpSpPr>
        <p:grpSpPr bwMode="auto">
          <a:xfrm>
            <a:off x="2971800" y="3194050"/>
            <a:ext cx="990600" cy="317500"/>
            <a:chOff x="0" y="0"/>
            <a:chExt cx="624" cy="200"/>
          </a:xfrm>
        </p:grpSpPr>
        <p:sp>
          <p:nvSpPr>
            <p:cNvPr id="33840" name="AutoShape 48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CC99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1" name="Rectangle 49"/>
            <p:cNvSpPr>
              <a:spLocks/>
            </p:cNvSpPr>
            <p:nvPr/>
          </p:nvSpPr>
          <p:spPr bwMode="auto">
            <a:xfrm>
              <a:off x="75" y="0"/>
              <a:ext cx="473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 Mb/s</a:t>
              </a:r>
            </a:p>
          </p:txBody>
        </p:sp>
      </p:grpSp>
      <p:grpSp>
        <p:nvGrpSpPr>
          <p:cNvPr id="33842" name="Group 50"/>
          <p:cNvGrpSpPr>
            <a:grpSpLocks/>
          </p:cNvGrpSpPr>
          <p:nvPr/>
        </p:nvGrpSpPr>
        <p:grpSpPr bwMode="auto">
          <a:xfrm>
            <a:off x="4267200" y="3194050"/>
            <a:ext cx="990600" cy="317500"/>
            <a:chOff x="0" y="0"/>
            <a:chExt cx="624" cy="200"/>
          </a:xfrm>
        </p:grpSpPr>
        <p:sp>
          <p:nvSpPr>
            <p:cNvPr id="33843" name="AutoShape 51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FF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4" name="Rectangle 52"/>
            <p:cNvSpPr>
              <a:spLocks/>
            </p:cNvSpPr>
            <p:nvPr/>
          </p:nvSpPr>
          <p:spPr bwMode="auto">
            <a:xfrm>
              <a:off x="40" y="0"/>
              <a:ext cx="543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10 Mb/s</a:t>
              </a:r>
            </a:p>
          </p:txBody>
        </p:sp>
      </p:grpSp>
      <p:grpSp>
        <p:nvGrpSpPr>
          <p:cNvPr id="33845" name="Group 53"/>
          <p:cNvGrpSpPr>
            <a:grpSpLocks/>
          </p:cNvGrpSpPr>
          <p:nvPr/>
        </p:nvGrpSpPr>
        <p:grpSpPr bwMode="auto">
          <a:xfrm>
            <a:off x="6705600" y="3657600"/>
            <a:ext cx="1143000" cy="1676400"/>
            <a:chOff x="0" y="0"/>
            <a:chExt cx="720" cy="1056"/>
          </a:xfrm>
        </p:grpSpPr>
        <p:sp>
          <p:nvSpPr>
            <p:cNvPr id="33846" name="AutoShape 54"/>
            <p:cNvSpPr>
              <a:spLocks/>
            </p:cNvSpPr>
            <p:nvPr/>
          </p:nvSpPr>
          <p:spPr bwMode="auto">
            <a:xfrm>
              <a:off x="0" y="0"/>
              <a:ext cx="720" cy="10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700" y="0"/>
                  </a:moveTo>
                  <a:cubicBezTo>
                    <a:pt x="1209" y="0"/>
                    <a:pt x="0" y="824"/>
                    <a:pt x="0" y="1841"/>
                  </a:cubicBezTo>
                  <a:lnTo>
                    <a:pt x="0" y="19759"/>
                  </a:lnTo>
                  <a:cubicBezTo>
                    <a:pt x="0" y="20776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76"/>
                    <a:pt x="21600" y="19759"/>
                  </a:cubicBezTo>
                  <a:lnTo>
                    <a:pt x="21600" y="1841"/>
                  </a:lnTo>
                  <a:cubicBezTo>
                    <a:pt x="21600" y="824"/>
                    <a:pt x="20391" y="0"/>
                    <a:pt x="18900" y="0"/>
                  </a:cubicBezTo>
                  <a:close/>
                  <a:moveTo>
                    <a:pt x="2700" y="0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7" name="Rectangle 55"/>
            <p:cNvSpPr>
              <a:spLocks/>
            </p:cNvSpPr>
            <p:nvPr/>
          </p:nvSpPr>
          <p:spPr bwMode="auto">
            <a:xfrm>
              <a:off x="124" y="192"/>
              <a:ext cx="471" cy="67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37295" bIns="0" anchor="ctr">
              <a:prstTxWarp prst="textNoShape">
                <a:avLst/>
              </a:prstTxWarp>
              <a:spAutoFit/>
            </a:bodyPr>
            <a:lstStyle/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XML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OWL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SIP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Jabber</a:t>
              </a:r>
            </a:p>
          </p:txBody>
        </p:sp>
      </p:grpSp>
      <p:grpSp>
        <p:nvGrpSpPr>
          <p:cNvPr id="33848" name="Group 56"/>
          <p:cNvGrpSpPr>
            <a:grpSpLocks/>
          </p:cNvGrpSpPr>
          <p:nvPr/>
        </p:nvGrpSpPr>
        <p:grpSpPr bwMode="auto">
          <a:xfrm>
            <a:off x="5791200" y="3194050"/>
            <a:ext cx="990600" cy="317500"/>
            <a:chOff x="0" y="0"/>
            <a:chExt cx="624" cy="200"/>
          </a:xfrm>
        </p:grpSpPr>
        <p:sp>
          <p:nvSpPr>
            <p:cNvPr id="33849" name="AutoShape 57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0" name="Rectangle 58"/>
            <p:cNvSpPr>
              <a:spLocks/>
            </p:cNvSpPr>
            <p:nvPr/>
          </p:nvSpPr>
          <p:spPr bwMode="auto">
            <a:xfrm>
              <a:off x="6" y="0"/>
              <a:ext cx="611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100 Mb/s</a:t>
              </a:r>
            </a:p>
          </p:txBody>
        </p:sp>
      </p:grpSp>
      <p:grpSp>
        <p:nvGrpSpPr>
          <p:cNvPr id="33851" name="Group 59"/>
          <p:cNvGrpSpPr>
            <a:grpSpLocks/>
          </p:cNvGrpSpPr>
          <p:nvPr/>
        </p:nvGrpSpPr>
        <p:grpSpPr bwMode="auto">
          <a:xfrm>
            <a:off x="7391400" y="3194050"/>
            <a:ext cx="990600" cy="317500"/>
            <a:chOff x="0" y="0"/>
            <a:chExt cx="624" cy="200"/>
          </a:xfrm>
        </p:grpSpPr>
        <p:sp>
          <p:nvSpPr>
            <p:cNvPr id="33852" name="AutoShape 60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3" name="Rectangle 61"/>
            <p:cNvSpPr>
              <a:spLocks/>
            </p:cNvSpPr>
            <p:nvPr/>
          </p:nvSpPr>
          <p:spPr bwMode="auto">
            <a:xfrm>
              <a:off x="82" y="0"/>
              <a:ext cx="459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 Gb/s</a:t>
              </a:r>
            </a:p>
          </p:txBody>
        </p:sp>
      </p:grpSp>
      <p:sp>
        <p:nvSpPr>
          <p:cNvPr id="33854" name="Rectangle 62"/>
          <p:cNvSpPr>
            <a:spLocks/>
          </p:cNvSpPr>
          <p:nvPr/>
        </p:nvSpPr>
        <p:spPr bwMode="auto">
          <a:xfrm>
            <a:off x="415925" y="3124200"/>
            <a:ext cx="774700" cy="584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port</a:t>
            </a:r>
          </a:p>
          <a:p>
            <a:pPr marL="39688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speeds</a:t>
            </a:r>
          </a:p>
        </p:txBody>
      </p:sp>
      <p:sp>
        <p:nvSpPr>
          <p:cNvPr id="33855" name="Rectangle 63"/>
          <p:cNvSpPr>
            <a:spLocks/>
          </p:cNvSpPr>
          <p:nvPr/>
        </p:nvSpPr>
        <p:spPr bwMode="auto">
          <a:xfrm>
            <a:off x="457200" y="4067175"/>
            <a:ext cx="968375" cy="584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Internet</a:t>
            </a:r>
          </a:p>
          <a:p>
            <a:pPr marL="39688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protocols</a:t>
            </a:r>
          </a:p>
        </p:txBody>
      </p:sp>
      <p:grpSp>
        <p:nvGrpSpPr>
          <p:cNvPr id="33856" name="Group 64"/>
          <p:cNvGrpSpPr>
            <a:grpSpLocks/>
          </p:cNvGrpSpPr>
          <p:nvPr/>
        </p:nvGrpSpPr>
        <p:grpSpPr bwMode="auto">
          <a:xfrm>
            <a:off x="1587500" y="5638800"/>
            <a:ext cx="1382713" cy="989013"/>
            <a:chOff x="0" y="0"/>
            <a:chExt cx="871" cy="623"/>
          </a:xfrm>
        </p:grpSpPr>
        <p:sp>
          <p:nvSpPr>
            <p:cNvPr id="33857" name="AutoShape 65"/>
            <p:cNvSpPr>
              <a:spLocks/>
            </p:cNvSpPr>
            <p:nvPr/>
          </p:nvSpPr>
          <p:spPr bwMode="auto">
            <a:xfrm>
              <a:off x="7" y="0"/>
              <a:ext cx="864" cy="6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C0C0C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8" name="AutoShape 66"/>
            <p:cNvSpPr>
              <a:spLocks/>
            </p:cNvSpPr>
            <p:nvPr/>
          </p:nvSpPr>
          <p:spPr bwMode="auto">
            <a:xfrm>
              <a:off x="68" y="52"/>
              <a:ext cx="739" cy="4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9" name="Rectangle 67"/>
            <p:cNvSpPr>
              <a:spLocks/>
            </p:cNvSpPr>
            <p:nvPr/>
          </p:nvSpPr>
          <p:spPr bwMode="auto">
            <a:xfrm>
              <a:off x="0" y="137"/>
              <a:ext cx="758" cy="3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queuing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architecture</a:t>
              </a:r>
            </a:p>
          </p:txBody>
        </p:sp>
      </p:grpSp>
      <p:grpSp>
        <p:nvGrpSpPr>
          <p:cNvPr id="33860" name="Group 68"/>
          <p:cNvGrpSpPr>
            <a:grpSpLocks/>
          </p:cNvGrpSpPr>
          <p:nvPr/>
        </p:nvGrpSpPr>
        <p:grpSpPr bwMode="auto">
          <a:xfrm>
            <a:off x="2981325" y="5638800"/>
            <a:ext cx="1436688" cy="989013"/>
            <a:chOff x="0" y="0"/>
            <a:chExt cx="904" cy="623"/>
          </a:xfrm>
        </p:grpSpPr>
        <p:sp>
          <p:nvSpPr>
            <p:cNvPr id="33861" name="AutoShape 69"/>
            <p:cNvSpPr>
              <a:spLocks/>
            </p:cNvSpPr>
            <p:nvPr/>
          </p:nvSpPr>
          <p:spPr bwMode="auto">
            <a:xfrm>
              <a:off x="41" y="0"/>
              <a:ext cx="863" cy="6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CC99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2" name="AutoShape 70"/>
            <p:cNvSpPr>
              <a:spLocks/>
            </p:cNvSpPr>
            <p:nvPr/>
          </p:nvSpPr>
          <p:spPr bwMode="auto">
            <a:xfrm>
              <a:off x="102" y="52"/>
              <a:ext cx="739" cy="4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3" name="Rectangle 71"/>
            <p:cNvSpPr>
              <a:spLocks/>
            </p:cNvSpPr>
            <p:nvPr/>
          </p:nvSpPr>
          <p:spPr bwMode="auto">
            <a:xfrm>
              <a:off x="0" y="137"/>
              <a:ext cx="826" cy="3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routing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cong. control</a:t>
              </a:r>
            </a:p>
          </p:txBody>
        </p:sp>
      </p:grpSp>
      <p:grpSp>
        <p:nvGrpSpPr>
          <p:cNvPr id="33864" name="Group 72"/>
          <p:cNvGrpSpPr>
            <a:grpSpLocks/>
          </p:cNvGrpSpPr>
          <p:nvPr/>
        </p:nvGrpSpPr>
        <p:grpSpPr bwMode="auto">
          <a:xfrm>
            <a:off x="4795838" y="5638800"/>
            <a:ext cx="1374775" cy="989013"/>
            <a:chOff x="0" y="0"/>
            <a:chExt cx="866" cy="623"/>
          </a:xfrm>
        </p:grpSpPr>
        <p:sp>
          <p:nvSpPr>
            <p:cNvPr id="33865" name="AutoShape 73"/>
            <p:cNvSpPr>
              <a:spLocks/>
            </p:cNvSpPr>
            <p:nvPr/>
          </p:nvSpPr>
          <p:spPr bwMode="auto">
            <a:xfrm>
              <a:off x="2" y="0"/>
              <a:ext cx="864" cy="6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FF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6" name="AutoShape 74"/>
            <p:cNvSpPr>
              <a:spLocks/>
            </p:cNvSpPr>
            <p:nvPr/>
          </p:nvSpPr>
          <p:spPr bwMode="auto">
            <a:xfrm>
              <a:off x="64" y="52"/>
              <a:ext cx="738" cy="4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7" name="Rectangle 75"/>
            <p:cNvSpPr>
              <a:spLocks/>
            </p:cNvSpPr>
            <p:nvPr/>
          </p:nvSpPr>
          <p:spPr bwMode="auto">
            <a:xfrm>
              <a:off x="0" y="61"/>
              <a:ext cx="749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DQDB, ATM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QoS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VoD</a:t>
              </a:r>
            </a:p>
          </p:txBody>
        </p:sp>
      </p:grpSp>
      <p:grpSp>
        <p:nvGrpSpPr>
          <p:cNvPr id="33868" name="Group 76"/>
          <p:cNvGrpSpPr>
            <a:grpSpLocks/>
          </p:cNvGrpSpPr>
          <p:nvPr/>
        </p:nvGrpSpPr>
        <p:grpSpPr bwMode="auto">
          <a:xfrm>
            <a:off x="6553200" y="5638800"/>
            <a:ext cx="1370013" cy="989013"/>
            <a:chOff x="0" y="0"/>
            <a:chExt cx="863" cy="623"/>
          </a:xfrm>
        </p:grpSpPr>
        <p:sp>
          <p:nvSpPr>
            <p:cNvPr id="33869" name="AutoShape 77"/>
            <p:cNvSpPr>
              <a:spLocks/>
            </p:cNvSpPr>
            <p:nvPr/>
          </p:nvSpPr>
          <p:spPr bwMode="auto">
            <a:xfrm>
              <a:off x="0" y="0"/>
              <a:ext cx="863" cy="6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0" name="AutoShape 78"/>
            <p:cNvSpPr>
              <a:spLocks/>
            </p:cNvSpPr>
            <p:nvPr/>
          </p:nvSpPr>
          <p:spPr bwMode="auto">
            <a:xfrm>
              <a:off x="61" y="52"/>
              <a:ext cx="739" cy="4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1" name="Rectangle 79"/>
            <p:cNvSpPr>
              <a:spLocks/>
            </p:cNvSpPr>
            <p:nvPr/>
          </p:nvSpPr>
          <p:spPr bwMode="auto">
            <a:xfrm>
              <a:off x="134" y="61"/>
              <a:ext cx="474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p2p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ad-hoc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sensor</a:t>
              </a:r>
            </a:p>
          </p:txBody>
        </p:sp>
      </p:grp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 sz="3800" dirty="0"/>
              <a:t>Cause of death (or delay) for the next big thing</a:t>
            </a:r>
          </a:p>
        </p:txBody>
      </p:sp>
      <p:sp>
        <p:nvSpPr>
          <p:cNvPr id="17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0F22-CF36-3848-9A28-236943A1D486}" type="slidenum">
              <a:rPr lang="en-US"/>
              <a:pPr/>
              <a:t>81</a:t>
            </a:fld>
            <a:endParaRPr lang="en-US"/>
          </a:p>
        </p:txBody>
      </p:sp>
      <p:graphicFrame>
        <p:nvGraphicFramePr>
          <p:cNvPr id="46093" name="Group 13"/>
          <p:cNvGraphicFramePr>
            <a:graphicFrameLocks noGrp="1"/>
          </p:cNvGraphicFramePr>
          <p:nvPr/>
        </p:nvGraphicFramePr>
        <p:xfrm>
          <a:off x="533400" y="1752600"/>
          <a:ext cx="8077200" cy="4406902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643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QoS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multi-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cast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mobile IP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active networks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IPsec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IPv6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not manageable across competing domains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not configurable by normal users (or apps writers)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 business model for ISPs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 initial gain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80% solution in existing system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(NAT)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increase system vulnerability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Why do good ideas fail?</a:t>
            </a:r>
          </a:p>
        </p:txBody>
      </p:sp>
      <p:sp>
        <p:nvSpPr>
          <p:cNvPr id="45069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/>
              <a:t>Research: O(.), CPU overhead</a:t>
            </a:r>
          </a:p>
          <a:p>
            <a:pPr marL="782638" lvl="1">
              <a:lnSpc>
                <a:spcPct val="80000"/>
              </a:lnSpc>
            </a:pPr>
            <a:r>
              <a:rPr lang="en-US" sz="2400"/>
              <a:t>“per-flow reservation (RSVP) doesn’t scale” </a:t>
            </a:r>
            <a:r>
              <a:rPr lang="en-US" sz="240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400"/>
              <a:t> not the problem</a:t>
            </a:r>
          </a:p>
          <a:p>
            <a:pPr marL="1639888" lvl="3">
              <a:lnSpc>
                <a:spcPct val="80000"/>
              </a:lnSpc>
            </a:pPr>
            <a:r>
              <a:rPr lang="en-US" sz="1800"/>
              <a:t>at least now -- routinely handle O(50,000) routing states</a:t>
            </a:r>
          </a:p>
          <a:p>
            <a:pPr>
              <a:lnSpc>
                <a:spcPct val="80000"/>
              </a:lnSpc>
            </a:pPr>
            <a:r>
              <a:rPr lang="en-US" sz="2600"/>
              <a:t>Reality:</a:t>
            </a:r>
          </a:p>
          <a:p>
            <a:pPr marL="782638" lvl="1">
              <a:lnSpc>
                <a:spcPct val="80000"/>
              </a:lnSpc>
            </a:pPr>
            <a:r>
              <a:rPr lang="en-US" sz="2400"/>
              <a:t>deployment costs of any new L3 technology is probably billions of $</a:t>
            </a:r>
          </a:p>
          <a:p>
            <a:pPr>
              <a:lnSpc>
                <a:spcPct val="80000"/>
              </a:lnSpc>
            </a:pPr>
            <a:r>
              <a:rPr lang="en-US" sz="2600"/>
              <a:t>Cost of failure:</a:t>
            </a:r>
          </a:p>
          <a:p>
            <a:pPr marL="782638" lvl="1">
              <a:lnSpc>
                <a:spcPct val="80000"/>
              </a:lnSpc>
            </a:pPr>
            <a:r>
              <a:rPr lang="en-US" sz="2400"/>
              <a:t>conservative estimate (1 grad student year = 2 papers)</a:t>
            </a:r>
          </a:p>
          <a:p>
            <a:pPr marL="782638" lvl="1">
              <a:lnSpc>
                <a:spcPct val="80000"/>
              </a:lnSpc>
            </a:pPr>
            <a:r>
              <a:rPr lang="en-US" sz="2400"/>
              <a:t>10,000 QoS papers @ $20,000/paper </a:t>
            </a:r>
            <a:r>
              <a:rPr lang="en-US" sz="240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2400"/>
              <a:t> $200 million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2E11-3328-DC44-B304-61095CF62079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9" grpId="0" build="p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CS research to reality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9641-6535-124D-A5DE-66FE1925AF66}" type="slidenum">
              <a:rPr lang="en-US"/>
              <a:pPr/>
              <a:t>83</a:t>
            </a:fld>
            <a:endParaRPr lang="en-US"/>
          </a:p>
        </p:txBody>
      </p:sp>
      <p:sp>
        <p:nvSpPr>
          <p:cNvPr id="23565" name="Rectangle 13"/>
          <p:cNvSpPr>
            <a:spLocks/>
          </p:cNvSpPr>
          <p:nvPr/>
        </p:nvSpPr>
        <p:spPr bwMode="auto">
          <a:xfrm>
            <a:off x="1470025" y="1744663"/>
            <a:ext cx="2641600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CS as science </a:t>
            </a:r>
          </a:p>
        </p:txBody>
      </p:sp>
      <p:sp>
        <p:nvSpPr>
          <p:cNvPr id="23566" name="Rectangle 14"/>
          <p:cNvSpPr>
            <a:spLocks/>
          </p:cNvSpPr>
          <p:nvPr/>
        </p:nvSpPr>
        <p:spPr bwMode="auto">
          <a:xfrm>
            <a:off x="1524000" y="2209800"/>
            <a:ext cx="3048000" cy="355600"/>
          </a:xfrm>
          <a:prstGeom prst="rect">
            <a:avLst/>
          </a:prstGeom>
          <a:solidFill>
            <a:srgbClr val="FFFF99">
              <a:alpha val="66666"/>
            </a:srgbClr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CS as engineering</a:t>
            </a:r>
          </a:p>
        </p:txBody>
      </p:sp>
      <p:sp>
        <p:nvSpPr>
          <p:cNvPr id="23567" name="AutoShape 15"/>
          <p:cNvSpPr>
            <a:spLocks/>
          </p:cNvSpPr>
          <p:nvPr/>
        </p:nvSpPr>
        <p:spPr bwMode="auto">
          <a:xfrm flipH="1">
            <a:off x="685800" y="1973263"/>
            <a:ext cx="784225" cy="3127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AutoShape 16"/>
          <p:cNvSpPr>
            <a:spLocks/>
          </p:cNvSpPr>
          <p:nvPr/>
        </p:nvSpPr>
        <p:spPr bwMode="auto">
          <a:xfrm>
            <a:off x="685800" y="2362200"/>
            <a:ext cx="838200" cy="76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9" name="Picture 1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3657600"/>
            <a:ext cx="1725613" cy="2484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70" name="Picture 1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2590800" cy="1497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71" name="Picture 1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505200"/>
            <a:ext cx="2016125" cy="268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72" name="AutoShape 20"/>
          <p:cNvSpPr>
            <a:spLocks/>
          </p:cNvSpPr>
          <p:nvPr/>
        </p:nvSpPr>
        <p:spPr bwMode="auto">
          <a:xfrm>
            <a:off x="2590800" y="4635500"/>
            <a:ext cx="1066800" cy="2143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3" name="AutoShape 21"/>
          <p:cNvSpPr>
            <a:spLocks/>
          </p:cNvSpPr>
          <p:nvPr/>
        </p:nvSpPr>
        <p:spPr bwMode="auto">
          <a:xfrm>
            <a:off x="5673725" y="4849813"/>
            <a:ext cx="1412875" cy="50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CS tech transfer, mode 1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C627-A182-9446-8D55-277EFB0B33D6}" type="slidenum">
              <a:rPr lang="en-US"/>
              <a:pPr/>
              <a:t>84</a:t>
            </a:fld>
            <a:endParaRPr lang="en-US"/>
          </a:p>
        </p:txBody>
      </p:sp>
      <p:pic>
        <p:nvPicPr>
          <p:cNvPr id="24589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9400"/>
            <a:ext cx="20574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590" name="Picture 1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438400"/>
            <a:ext cx="1616075" cy="2155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591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438400"/>
            <a:ext cx="1971675" cy="224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592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2971800"/>
            <a:ext cx="1254125" cy="663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2066925" y="3505200"/>
            <a:ext cx="228600" cy="11113"/>
          </a:xfrm>
          <a:prstGeom prst="line">
            <a:avLst/>
          </a:prstGeom>
          <a:noFill/>
          <a:ln w="38100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AutoShape 18"/>
          <p:cNvSpPr>
            <a:spLocks/>
          </p:cNvSpPr>
          <p:nvPr/>
        </p:nvSpPr>
        <p:spPr bwMode="auto">
          <a:xfrm>
            <a:off x="3911600" y="3516313"/>
            <a:ext cx="669925" cy="4286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5" name="AutoShape 19"/>
          <p:cNvSpPr>
            <a:spLocks/>
          </p:cNvSpPr>
          <p:nvPr/>
        </p:nvSpPr>
        <p:spPr bwMode="auto">
          <a:xfrm rot="10800000" flipH="1">
            <a:off x="6553200" y="3303588"/>
            <a:ext cx="771525" cy="2555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CS tech transfer, mode 2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36F-3301-CE44-AA9F-79B1C0D9BFA2}" type="slidenum">
              <a:rPr lang="en-US"/>
              <a:pPr/>
              <a:t>85</a:t>
            </a:fld>
            <a:endParaRPr lang="en-US"/>
          </a:p>
        </p:txBody>
      </p:sp>
      <p:pic>
        <p:nvPicPr>
          <p:cNvPr id="25613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9400"/>
            <a:ext cx="20574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14" name="Picture 1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438400"/>
            <a:ext cx="1616075" cy="2155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15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2971800"/>
            <a:ext cx="1254125" cy="663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2066925" y="3505200"/>
            <a:ext cx="228600" cy="11113"/>
          </a:xfrm>
          <a:prstGeom prst="line">
            <a:avLst/>
          </a:prstGeom>
          <a:noFill/>
          <a:ln w="38100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7" name="AutoShape 17"/>
          <p:cNvSpPr>
            <a:spLocks/>
          </p:cNvSpPr>
          <p:nvPr/>
        </p:nvSpPr>
        <p:spPr bwMode="auto">
          <a:xfrm>
            <a:off x="3911600" y="3516313"/>
            <a:ext cx="669925" cy="4286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8" name="AutoShape 18"/>
          <p:cNvSpPr>
            <a:spLocks/>
          </p:cNvSpPr>
          <p:nvPr/>
        </p:nvSpPr>
        <p:spPr bwMode="auto">
          <a:xfrm rot="10800000" flipH="1">
            <a:off x="6553200" y="3303588"/>
            <a:ext cx="771525" cy="2555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19" name="Picture 1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362200"/>
            <a:ext cx="1995488" cy="2419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20" name="Picture 2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4343400"/>
            <a:ext cx="12192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21" name="AutoShape 21"/>
          <p:cNvSpPr>
            <a:spLocks/>
          </p:cNvSpPr>
          <p:nvPr/>
        </p:nvSpPr>
        <p:spPr bwMode="auto">
          <a:xfrm>
            <a:off x="7942263" y="3635375"/>
            <a:ext cx="287337" cy="7080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ysDot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3800"/>
              <a:t>Networking research is fashion-driven</a:t>
            </a:r>
          </a:p>
        </p:txBody>
      </p:sp>
      <p:sp>
        <p:nvSpPr>
          <p:cNvPr id="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910-9AE0-D242-8D5C-C6AA50E73597}" type="slidenum">
              <a:rPr lang="en-US"/>
              <a:pPr/>
              <a:t>86</a:t>
            </a:fld>
            <a:endParaRPr lang="en-US"/>
          </a:p>
        </p:txBody>
      </p:sp>
      <p:grpSp>
        <p:nvGrpSpPr>
          <p:cNvPr id="41997" name="Group 13"/>
          <p:cNvGrpSpPr>
            <a:grpSpLocks/>
          </p:cNvGrpSpPr>
          <p:nvPr/>
        </p:nvGrpSpPr>
        <p:grpSpPr bwMode="auto">
          <a:xfrm>
            <a:off x="5662613" y="4267200"/>
            <a:ext cx="2236787" cy="1143000"/>
            <a:chOff x="0" y="0"/>
            <a:chExt cx="1408" cy="720"/>
          </a:xfrm>
        </p:grpSpPr>
        <p:sp>
          <p:nvSpPr>
            <p:cNvPr id="41998" name="Rectangle 14"/>
            <p:cNvSpPr>
              <a:spLocks/>
            </p:cNvSpPr>
            <p:nvPr/>
          </p:nvSpPr>
          <p:spPr bwMode="auto">
            <a:xfrm>
              <a:off x="32" y="0"/>
              <a:ext cx="1344" cy="720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9" name="Rectangle 15"/>
            <p:cNvSpPr>
              <a:spLocks/>
            </p:cNvSpPr>
            <p:nvPr/>
          </p:nvSpPr>
          <p:spPr bwMode="auto">
            <a:xfrm>
              <a:off x="0" y="56"/>
              <a:ext cx="1408" cy="6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4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networking courses</a:t>
              </a:r>
            </a:p>
            <a:p>
              <a:pPr marL="39688" algn="ctr"/>
              <a:r>
                <a:rPr lang="en-US" sz="14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First (European) workshop</a:t>
              </a:r>
            </a:p>
            <a:p>
              <a:pPr marL="39688" algn="ctr"/>
              <a:r>
                <a:rPr lang="en-US" sz="14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on X --</a:t>
              </a:r>
            </a:p>
            <a:p>
              <a:pPr marL="39688" algn="ctr"/>
              <a:r>
                <a:rPr lang="en-US" sz="14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YAP on X </a:t>
              </a:r>
            </a:p>
          </p:txBody>
        </p:sp>
      </p:grpSp>
      <p:grpSp>
        <p:nvGrpSpPr>
          <p:cNvPr id="42000" name="Group 16"/>
          <p:cNvGrpSpPr>
            <a:grpSpLocks/>
          </p:cNvGrpSpPr>
          <p:nvPr/>
        </p:nvGrpSpPr>
        <p:grpSpPr bwMode="auto">
          <a:xfrm>
            <a:off x="901700" y="2057400"/>
            <a:ext cx="1382713" cy="1141413"/>
            <a:chOff x="0" y="0"/>
            <a:chExt cx="870" cy="719"/>
          </a:xfrm>
        </p:grpSpPr>
        <p:sp>
          <p:nvSpPr>
            <p:cNvPr id="42001" name="AutoShape 17"/>
            <p:cNvSpPr>
              <a:spLocks/>
            </p:cNvSpPr>
            <p:nvPr/>
          </p:nvSpPr>
          <p:spPr bwMode="auto">
            <a:xfrm>
              <a:off x="7" y="0"/>
              <a:ext cx="863" cy="71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33CC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2" name="AutoShape 18"/>
            <p:cNvSpPr>
              <a:spLocks/>
            </p:cNvSpPr>
            <p:nvPr/>
          </p:nvSpPr>
          <p:spPr bwMode="auto">
            <a:xfrm>
              <a:off x="68" y="60"/>
              <a:ext cx="739" cy="4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3" name="Rectangle 19"/>
            <p:cNvSpPr>
              <a:spLocks/>
            </p:cNvSpPr>
            <p:nvPr/>
          </p:nvSpPr>
          <p:spPr bwMode="auto">
            <a:xfrm>
              <a:off x="0" y="185"/>
              <a:ext cx="757" cy="3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workshop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white paper</a:t>
              </a:r>
            </a:p>
          </p:txBody>
        </p:sp>
      </p:grpSp>
      <p:grpSp>
        <p:nvGrpSpPr>
          <p:cNvPr id="42004" name="Group 20"/>
          <p:cNvGrpSpPr>
            <a:grpSpLocks/>
          </p:cNvGrpSpPr>
          <p:nvPr/>
        </p:nvGrpSpPr>
        <p:grpSpPr bwMode="auto">
          <a:xfrm>
            <a:off x="3124200" y="2057400"/>
            <a:ext cx="1447800" cy="990600"/>
            <a:chOff x="0" y="0"/>
            <a:chExt cx="912" cy="624"/>
          </a:xfrm>
        </p:grpSpPr>
        <p:sp>
          <p:nvSpPr>
            <p:cNvPr id="42005" name="AutoShape 21"/>
            <p:cNvSpPr>
              <a:spLocks/>
            </p:cNvSpPr>
            <p:nvPr/>
          </p:nvSpPr>
          <p:spPr bwMode="auto">
            <a:xfrm>
              <a:off x="0" y="0"/>
              <a:ext cx="912" cy="62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47" y="0"/>
                  </a:moveTo>
                  <a:cubicBezTo>
                    <a:pt x="827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27" y="21600"/>
                    <a:pt x="1847" y="21600"/>
                  </a:cubicBezTo>
                  <a:lnTo>
                    <a:pt x="19753" y="21600"/>
                  </a:lnTo>
                  <a:cubicBezTo>
                    <a:pt x="20773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73" y="0"/>
                    <a:pt x="19753" y="0"/>
                  </a:cubicBezTo>
                  <a:close/>
                  <a:moveTo>
                    <a:pt x="1847" y="0"/>
                  </a:moveTo>
                </a:path>
              </a:pathLst>
            </a:custGeom>
            <a:solidFill>
              <a:srgbClr val="FF99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6" name="Rectangle 22"/>
            <p:cNvSpPr>
              <a:spLocks/>
            </p:cNvSpPr>
            <p:nvPr/>
          </p:nvSpPr>
          <p:spPr bwMode="auto">
            <a:xfrm>
              <a:off x="24" y="108"/>
              <a:ext cx="863" cy="4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151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DARPA, NSF</a:t>
              </a:r>
            </a:p>
            <a:p>
              <a:pPr marL="12700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 </a:t>
              </a:r>
              <a:r>
                <a:rPr lang="en-US">
                  <a:solidFill>
                    <a:schemeClr val="tx1"/>
                  </a:solidFill>
                  <a:latin typeface="Wingdings" pitchFamily="-107" charset="2"/>
                  <a:ea typeface="Wingdings" pitchFamily="-107" charset="2"/>
                  <a:cs typeface="Wingdings" pitchFamily="-107" charset="2"/>
                  <a:sym typeface="Wingdings" pitchFamily="-107" charset="2"/>
                </a:rPr>
                <a:t></a:t>
              </a:r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 $$</a:t>
              </a:r>
            </a:p>
          </p:txBody>
        </p:sp>
      </p:grpSp>
      <p:grpSp>
        <p:nvGrpSpPr>
          <p:cNvPr id="42007" name="Group 23"/>
          <p:cNvGrpSpPr>
            <a:grpSpLocks/>
          </p:cNvGrpSpPr>
          <p:nvPr/>
        </p:nvGrpSpPr>
        <p:grpSpPr bwMode="auto">
          <a:xfrm>
            <a:off x="3106738" y="4267200"/>
            <a:ext cx="1387475" cy="1141413"/>
            <a:chOff x="0" y="0"/>
            <a:chExt cx="874" cy="719"/>
          </a:xfrm>
        </p:grpSpPr>
        <p:sp>
          <p:nvSpPr>
            <p:cNvPr id="42008" name="AutoShape 24"/>
            <p:cNvSpPr>
              <a:spLocks/>
            </p:cNvSpPr>
            <p:nvPr/>
          </p:nvSpPr>
          <p:spPr bwMode="auto">
            <a:xfrm>
              <a:off x="10" y="0"/>
              <a:ext cx="864" cy="71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FF99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9" name="AutoShape 25"/>
            <p:cNvSpPr>
              <a:spLocks/>
            </p:cNvSpPr>
            <p:nvPr/>
          </p:nvSpPr>
          <p:spPr bwMode="auto">
            <a:xfrm>
              <a:off x="71" y="60"/>
              <a:ext cx="739" cy="4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0" name="Rectangle 26"/>
            <p:cNvSpPr>
              <a:spLocks/>
            </p:cNvSpPr>
            <p:nvPr/>
          </p:nvSpPr>
          <p:spPr bwMode="auto">
            <a:xfrm>
              <a:off x="0" y="185"/>
              <a:ext cx="764" cy="3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secondary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conferences</a:t>
              </a:r>
            </a:p>
          </p:txBody>
        </p:sp>
      </p:grpSp>
      <p:grpSp>
        <p:nvGrpSpPr>
          <p:cNvPr id="42011" name="Group 27"/>
          <p:cNvGrpSpPr>
            <a:grpSpLocks/>
          </p:cNvGrpSpPr>
          <p:nvPr/>
        </p:nvGrpSpPr>
        <p:grpSpPr bwMode="auto">
          <a:xfrm>
            <a:off x="5883275" y="2133600"/>
            <a:ext cx="1414463" cy="912813"/>
            <a:chOff x="0" y="0"/>
            <a:chExt cx="891" cy="575"/>
          </a:xfrm>
        </p:grpSpPr>
        <p:sp>
          <p:nvSpPr>
            <p:cNvPr id="42012" name="AutoShape 28"/>
            <p:cNvSpPr>
              <a:spLocks/>
            </p:cNvSpPr>
            <p:nvPr/>
          </p:nvSpPr>
          <p:spPr bwMode="auto">
            <a:xfrm>
              <a:off x="37" y="0"/>
              <a:ext cx="816" cy="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rgbClr val="C0C0C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3" name="Rectangle 29"/>
            <p:cNvSpPr>
              <a:spLocks/>
            </p:cNvSpPr>
            <p:nvPr/>
          </p:nvSpPr>
          <p:spPr bwMode="auto">
            <a:xfrm>
              <a:off x="0" y="54"/>
              <a:ext cx="891" cy="35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EU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N</a:t>
              </a:r>
              <a:r>
                <a:rPr lang="en-US" sz="1600" baseline="300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th</a:t>
              </a:r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 framework</a:t>
              </a:r>
            </a:p>
          </p:txBody>
        </p:sp>
      </p:grpSp>
      <p:grpSp>
        <p:nvGrpSpPr>
          <p:cNvPr id="42014" name="Group 30"/>
          <p:cNvGrpSpPr>
            <a:grpSpLocks/>
          </p:cNvGrpSpPr>
          <p:nvPr/>
        </p:nvGrpSpPr>
        <p:grpSpPr bwMode="auto">
          <a:xfrm>
            <a:off x="914400" y="4157663"/>
            <a:ext cx="1293813" cy="1250950"/>
            <a:chOff x="0" y="0"/>
            <a:chExt cx="815" cy="787"/>
          </a:xfrm>
        </p:grpSpPr>
        <p:sp>
          <p:nvSpPr>
            <p:cNvPr id="42015" name="AutoShape 31"/>
            <p:cNvSpPr>
              <a:spLocks/>
            </p:cNvSpPr>
            <p:nvPr/>
          </p:nvSpPr>
          <p:spPr bwMode="auto">
            <a:xfrm>
              <a:off x="0" y="20"/>
              <a:ext cx="815" cy="76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rgbClr val="33CC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6" name="Rectangle 32"/>
            <p:cNvSpPr>
              <a:spLocks/>
            </p:cNvSpPr>
            <p:nvPr/>
          </p:nvSpPr>
          <p:spPr bwMode="auto">
            <a:xfrm>
              <a:off x="105" y="0"/>
              <a:ext cx="605" cy="65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Sigcomm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Infocom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Mobicom</a:t>
              </a:r>
            </a:p>
            <a:p>
              <a:pPr marL="14288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ICNP</a:t>
              </a:r>
            </a:p>
          </p:txBody>
        </p:sp>
      </p:grpSp>
      <p:sp>
        <p:nvSpPr>
          <p:cNvPr id="42017" name="AutoShape 33"/>
          <p:cNvSpPr>
            <a:spLocks/>
          </p:cNvSpPr>
          <p:nvPr/>
        </p:nvSpPr>
        <p:spPr bwMode="auto">
          <a:xfrm>
            <a:off x="2209800" y="4800600"/>
            <a:ext cx="914400" cy="381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8" name="Line 34"/>
          <p:cNvSpPr>
            <a:spLocks noChangeShapeType="1"/>
          </p:cNvSpPr>
          <p:nvPr/>
        </p:nvSpPr>
        <p:spPr bwMode="auto">
          <a:xfrm>
            <a:off x="4495800" y="4838700"/>
            <a:ext cx="12192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9" name="AutoShape 35"/>
          <p:cNvSpPr>
            <a:spLocks/>
          </p:cNvSpPr>
          <p:nvPr/>
        </p:nvSpPr>
        <p:spPr bwMode="auto">
          <a:xfrm rot="10800000" flipH="1">
            <a:off x="2286000" y="2552700"/>
            <a:ext cx="838200" cy="76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0" name="AutoShape 36"/>
          <p:cNvSpPr>
            <a:spLocks/>
          </p:cNvSpPr>
          <p:nvPr/>
        </p:nvSpPr>
        <p:spPr bwMode="auto">
          <a:xfrm>
            <a:off x="4572000" y="2552700"/>
            <a:ext cx="1371600" cy="381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1" name="AutoShape 37"/>
          <p:cNvSpPr>
            <a:spLocks/>
          </p:cNvSpPr>
          <p:nvPr/>
        </p:nvSpPr>
        <p:spPr bwMode="auto">
          <a:xfrm flipH="1">
            <a:off x="3810000" y="3048000"/>
            <a:ext cx="38100" cy="1219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2" name="AutoShape 38"/>
          <p:cNvSpPr>
            <a:spLocks/>
          </p:cNvSpPr>
          <p:nvPr/>
        </p:nvSpPr>
        <p:spPr bwMode="auto">
          <a:xfrm flipH="1">
            <a:off x="1560513" y="3048000"/>
            <a:ext cx="2287587" cy="1143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tx1"/>
            </a:solidFill>
            <a:prstDash val="sysDot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3" name="AutoShape 39"/>
          <p:cNvSpPr>
            <a:spLocks/>
          </p:cNvSpPr>
          <p:nvPr/>
        </p:nvSpPr>
        <p:spPr bwMode="auto">
          <a:xfrm flipH="1">
            <a:off x="3810000" y="2997200"/>
            <a:ext cx="2781300" cy="1270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4" name="Rectangle 40"/>
          <p:cNvSpPr>
            <a:spLocks/>
          </p:cNvSpPr>
          <p:nvPr/>
        </p:nvSpPr>
        <p:spPr bwMode="auto">
          <a:xfrm>
            <a:off x="1668463" y="5443538"/>
            <a:ext cx="963612" cy="1206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ATM</a:t>
            </a:r>
          </a:p>
          <a:p>
            <a:pPr marL="39688"/>
            <a:r>
              <a:rPr lang="en-US" sz="24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DQDB</a:t>
            </a:r>
          </a:p>
          <a:p>
            <a:pPr marL="39688"/>
            <a:r>
              <a:rPr lang="en-US" sz="24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QoS</a:t>
            </a:r>
          </a:p>
        </p:txBody>
      </p:sp>
      <p:sp>
        <p:nvSpPr>
          <p:cNvPr id="42025" name="Rectangle 41"/>
          <p:cNvSpPr>
            <a:spLocks/>
          </p:cNvSpPr>
          <p:nvPr/>
        </p:nvSpPr>
        <p:spPr bwMode="auto">
          <a:xfrm>
            <a:off x="5713413" y="5441950"/>
            <a:ext cx="2362200" cy="12065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mobile networks</a:t>
            </a:r>
          </a:p>
          <a:p>
            <a:pPr marL="39688"/>
            <a:r>
              <a:rPr lang="en-US" sz="2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wireless</a:t>
            </a:r>
          </a:p>
          <a:p>
            <a:pPr marL="39688"/>
            <a:r>
              <a:rPr lang="en-US" sz="2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ad-hoc, sensor</a:t>
            </a:r>
          </a:p>
        </p:txBody>
      </p:sp>
      <p:sp>
        <p:nvSpPr>
          <p:cNvPr id="42026" name="Rectangle 42"/>
          <p:cNvSpPr>
            <a:spLocks/>
          </p:cNvSpPr>
          <p:nvPr/>
        </p:nvSpPr>
        <p:spPr bwMode="auto">
          <a:xfrm>
            <a:off x="3054350" y="5594350"/>
            <a:ext cx="1730375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active networks</a:t>
            </a:r>
          </a:p>
        </p:txBody>
      </p:sp>
      <p:grpSp>
        <p:nvGrpSpPr>
          <p:cNvPr id="42027" name="Group 43"/>
          <p:cNvGrpSpPr>
            <a:grpSpLocks/>
          </p:cNvGrpSpPr>
          <p:nvPr/>
        </p:nvGrpSpPr>
        <p:grpSpPr bwMode="auto">
          <a:xfrm>
            <a:off x="7239000" y="3124200"/>
            <a:ext cx="1447800" cy="838200"/>
            <a:chOff x="0" y="0"/>
            <a:chExt cx="912" cy="528"/>
          </a:xfrm>
        </p:grpSpPr>
        <p:sp>
          <p:nvSpPr>
            <p:cNvPr id="42028" name="Rectangle 44"/>
            <p:cNvSpPr>
              <a:spLocks/>
            </p:cNvSpPr>
            <p:nvPr/>
          </p:nvSpPr>
          <p:spPr bwMode="auto">
            <a:xfrm>
              <a:off x="0" y="0"/>
              <a:ext cx="912" cy="528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29" name="Rectangle 45"/>
            <p:cNvSpPr>
              <a:spLocks/>
            </p:cNvSpPr>
            <p:nvPr/>
          </p:nvSpPr>
          <p:spPr bwMode="auto">
            <a:xfrm>
              <a:off x="9" y="56"/>
              <a:ext cx="893" cy="41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trailing-edge</a:t>
              </a:r>
            </a:p>
            <a:p>
              <a:pPr marL="39688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research</a:t>
              </a:r>
            </a:p>
          </p:txBody>
        </p:sp>
      </p:grpSp>
      <p:sp>
        <p:nvSpPr>
          <p:cNvPr id="42030" name="AutoShape 46"/>
          <p:cNvSpPr>
            <a:spLocks/>
          </p:cNvSpPr>
          <p:nvPr/>
        </p:nvSpPr>
        <p:spPr bwMode="auto">
          <a:xfrm flipH="1">
            <a:off x="6781800" y="3543300"/>
            <a:ext cx="457200" cy="7239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Research: Network evolution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100" dirty="0"/>
              <a:t>Only three modes, now thoroughly explored:</a:t>
            </a:r>
          </a:p>
          <a:p>
            <a:pPr marL="782638" lvl="1">
              <a:lnSpc>
                <a:spcPct val="80000"/>
              </a:lnSpc>
            </a:pPr>
            <a:r>
              <a:rPr lang="en-US" sz="2000" dirty="0"/>
              <a:t>packet/cell-based</a:t>
            </a:r>
          </a:p>
          <a:p>
            <a:pPr marL="782638" lvl="1">
              <a:lnSpc>
                <a:spcPct val="80000"/>
              </a:lnSpc>
            </a:pPr>
            <a:r>
              <a:rPr lang="en-US" sz="2000" dirty="0"/>
              <a:t>message-based (application data units)</a:t>
            </a:r>
          </a:p>
          <a:p>
            <a:pPr marL="782638" lvl="1">
              <a:lnSpc>
                <a:spcPct val="110000"/>
              </a:lnSpc>
            </a:pPr>
            <a:r>
              <a:rPr lang="en-US" sz="2000" dirty="0"/>
              <a:t>session-based (circuits)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Replace specialized networks</a:t>
            </a:r>
          </a:p>
          <a:p>
            <a:pPr marL="782638" lvl="1">
              <a:lnSpc>
                <a:spcPct val="80000"/>
              </a:lnSpc>
            </a:pPr>
            <a:r>
              <a:rPr lang="en-US" sz="2000" dirty="0"/>
              <a:t>left to do: embedded systems</a:t>
            </a:r>
          </a:p>
          <a:p>
            <a:pPr marL="1182688" lvl="2">
              <a:lnSpc>
                <a:spcPct val="80000"/>
              </a:lnSpc>
            </a:pPr>
            <a:r>
              <a:rPr lang="en-US" sz="1800" dirty="0"/>
              <a:t>need cost(CPU + network) &lt; $10</a:t>
            </a:r>
          </a:p>
          <a:p>
            <a:pPr marL="1182688" lvl="2">
              <a:lnSpc>
                <a:spcPct val="80000"/>
              </a:lnSpc>
            </a:pPr>
            <a:r>
              <a:rPr lang="en-US" sz="1800" dirty="0"/>
              <a:t>cars</a:t>
            </a:r>
          </a:p>
          <a:p>
            <a:pPr marL="1182688" lvl="2">
              <a:lnSpc>
                <a:spcPct val="80000"/>
              </a:lnSpc>
            </a:pPr>
            <a:r>
              <a:rPr lang="en-US" sz="1800" dirty="0"/>
              <a:t>industrial (manufacturing) control</a:t>
            </a:r>
          </a:p>
          <a:p>
            <a:pPr marL="1182688" lvl="2">
              <a:lnSpc>
                <a:spcPct val="80000"/>
              </a:lnSpc>
            </a:pPr>
            <a:r>
              <a:rPr lang="en-US" sz="1800" dirty="0"/>
              <a:t>commercial buildings (lighting, HVAC, security; now </a:t>
            </a:r>
            <a:r>
              <a:rPr lang="en-US" sz="1800" dirty="0" err="1"/>
              <a:t>LONworks</a:t>
            </a:r>
            <a:r>
              <a:rPr lang="en-US" sz="1800" dirty="0"/>
              <a:t>)</a:t>
            </a:r>
          </a:p>
          <a:p>
            <a:pPr marL="1182688" lvl="2">
              <a:lnSpc>
                <a:spcPct val="80000"/>
              </a:lnSpc>
            </a:pPr>
            <a:r>
              <a:rPr lang="en-US" sz="1800" dirty="0"/>
              <a:t>remote controls, light switches</a:t>
            </a:r>
          </a:p>
          <a:p>
            <a:pPr marL="1182688" lvl="2">
              <a:lnSpc>
                <a:spcPct val="80000"/>
              </a:lnSpc>
            </a:pPr>
            <a:r>
              <a:rPr lang="en-US" sz="1800" dirty="0"/>
              <a:t>keys replaced by biometrics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E318-E564-2044-BED3-BFFA099ED954}" type="slidenum">
              <a:rPr lang="en-US"/>
              <a:pPr/>
              <a:t>87</a:t>
            </a:fld>
            <a:endParaRPr lang="en-US"/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Research: Pasteur’s quadrant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2096948"/>
          <a:ext cx="6553200" cy="354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Quest for Fundamental</a:t>
                      </a:r>
                      <a:r>
                        <a:rPr lang="en-US" baseline="0" dirty="0"/>
                        <a:t> Understanding?</a:t>
                      </a:r>
                      <a:endParaRPr lang="en-US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Pure</a:t>
                      </a:r>
                      <a:r>
                        <a:rPr lang="en-US" baseline="0" dirty="0"/>
                        <a:t> basic research</a:t>
                      </a:r>
                    </a:p>
                    <a:p>
                      <a:pPr algn="ctr"/>
                      <a:r>
                        <a:rPr lang="en-US" baseline="0" dirty="0"/>
                        <a:t>(Bohr)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8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Use-inspired</a:t>
                      </a:r>
                      <a:r>
                        <a:rPr lang="en-US" b="1" baseline="0" dirty="0"/>
                        <a:t> basic research</a:t>
                      </a:r>
                    </a:p>
                    <a:p>
                      <a:pPr algn="ctr"/>
                      <a:r>
                        <a:rPr lang="en-US" b="1" baseline="0" dirty="0"/>
                        <a:t>(Pasteur)</a:t>
                      </a:r>
                      <a:endParaRPr lang="en-US" b="1" dirty="0"/>
                    </a:p>
                  </a:txBody>
                  <a:tcPr anchor="ctr">
                    <a:solidFill>
                      <a:srgbClr val="FF6600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Pure applied</a:t>
                      </a:r>
                      <a:r>
                        <a:rPr lang="en-US" b="1" baseline="0" dirty="0"/>
                        <a:t> research</a:t>
                      </a:r>
                    </a:p>
                    <a:p>
                      <a:pPr algn="ctr"/>
                      <a:r>
                        <a:rPr lang="en-US" b="1" baseline="0" dirty="0"/>
                        <a:t>(Edison)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Considerations of Use?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550223"/>
            <a:ext cx="6232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Pasteur’s Quadrant: Basic Science and Technological Innovation, Stokes 1997 </a:t>
            </a:r>
            <a:r>
              <a:rPr lang="en-US" sz="1200" dirty="0"/>
              <a:t>(modified</a:t>
            </a:r>
            <a:r>
              <a:rPr lang="en-US" sz="1200" i="1" dirty="0"/>
              <a:t>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9123" y="3578087"/>
            <a:ext cx="2133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Guessing at problems</a:t>
            </a:r>
          </a:p>
          <a:p>
            <a:pPr algn="ctr"/>
            <a:r>
              <a:rPr lang="en-US" i="1" dirty="0"/>
              <a:t>(</a:t>
            </a:r>
            <a:r>
              <a:rPr lang="en-US" i="1" dirty="0" err="1"/>
              <a:t>Infocom</a:t>
            </a:r>
            <a:r>
              <a:rPr lang="en-US" i="1" dirty="0"/>
              <a:t>)</a:t>
            </a:r>
          </a:p>
        </p:txBody>
      </p:sp>
      <p:sp>
        <p:nvSpPr>
          <p:cNvPr id="7" name="Oval Callout 6"/>
          <p:cNvSpPr/>
          <p:nvPr/>
        </p:nvSpPr>
        <p:spPr bwMode="auto">
          <a:xfrm>
            <a:off x="7387674" y="4494708"/>
            <a:ext cx="1524000" cy="1143000"/>
          </a:xfrm>
          <a:prstGeom prst="wedgeEllipseCallout">
            <a:avLst>
              <a:gd name="adj1" fmla="val -78559"/>
              <a:gd name="adj2" fmla="val -48101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Most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networking research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is here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Oval Callout 7"/>
          <p:cNvSpPr/>
          <p:nvPr/>
        </p:nvSpPr>
        <p:spPr bwMode="auto">
          <a:xfrm>
            <a:off x="7620000" y="1600200"/>
            <a:ext cx="1524000" cy="1143000"/>
          </a:xfrm>
          <a:prstGeom prst="wedgeEllipseCallout">
            <a:avLst>
              <a:gd name="adj1" fmla="val -74883"/>
              <a:gd name="adj2" fmla="val 13176"/>
            </a:avLst>
          </a:prstGeom>
          <a:solidFill>
            <a:srgbClr val="FF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Most </a:t>
            </a:r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networking research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wants to be  here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56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Maturing network research</a:t>
            </a:r>
          </a:p>
        </p:txBody>
      </p:sp>
      <p:sp>
        <p:nvSpPr>
          <p:cNvPr id="43021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1676400"/>
            <a:ext cx="7167284" cy="4449763"/>
          </a:xfrm>
          <a:ln/>
        </p:spPr>
        <p:txBody>
          <a:bodyPr rIns="132080"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Old questions: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Can we make X work over packet networks?</a:t>
            </a:r>
          </a:p>
          <a:p>
            <a:pPr marL="1182688" lvl="2">
              <a:lnSpc>
                <a:spcPct val="110000"/>
              </a:lnSpc>
            </a:pPr>
            <a:r>
              <a:rPr lang="en-US" sz="1600" dirty="0"/>
              <a:t>All major dedicated network applications (flight reservations, embedded systems, radio, TV, telephone, fax, messaging, …) are now available on IP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Can we get M/G/T bits/s to the end user?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Raw bits everywhere: “any media, anytime, anywhere”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New questions: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Dependency on communications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Can we make the network reliable?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Can non-technical users use networks without becoming amateur sys-admins? </a:t>
            </a:r>
            <a:r>
              <a:rPr lang="en-US" sz="1800" dirty="0">
                <a:latin typeface="Wingdings" pitchFamily="-107" charset="2"/>
                <a:ea typeface="Wingdings" pitchFamily="-107" charset="2"/>
                <a:cs typeface="Wingdings" pitchFamily="-107" charset="2"/>
                <a:sym typeface="Wingdings" pitchFamily="-107" charset="2"/>
              </a:rPr>
              <a:t>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AAB64"/>
                </a:solidFill>
              </a:rPr>
              <a:t>auto/</a:t>
            </a:r>
            <a:r>
              <a:rPr lang="en-US" sz="1800" dirty="0" err="1">
                <a:solidFill>
                  <a:srgbClr val="FAAB64"/>
                </a:solidFill>
              </a:rPr>
              <a:t>zeroconfiguration</a:t>
            </a:r>
            <a:r>
              <a:rPr lang="en-US" sz="1800" dirty="0">
                <a:solidFill>
                  <a:srgbClr val="FAAB64"/>
                </a:solidFill>
              </a:rPr>
              <a:t>, autonomous computing, self-healing networks, …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Can we make networks </a:t>
            </a:r>
            <a:r>
              <a:rPr lang="en-US" sz="1800" dirty="0">
                <a:solidFill>
                  <a:srgbClr val="FAAB64"/>
                </a:solidFill>
              </a:rPr>
              <a:t>affordable</a:t>
            </a:r>
            <a:r>
              <a:rPr lang="en-US" sz="1800" dirty="0"/>
              <a:t> to everyone?</a:t>
            </a:r>
          </a:p>
          <a:p>
            <a:pPr marL="782638" lvl="1">
              <a:lnSpc>
                <a:spcPct val="110000"/>
              </a:lnSpc>
            </a:pPr>
            <a:r>
              <a:rPr lang="en-US" sz="1800" dirty="0"/>
              <a:t>Can we </a:t>
            </a:r>
            <a:r>
              <a:rPr lang="en-US" sz="1800" dirty="0">
                <a:solidFill>
                  <a:srgbClr val="FAAB64"/>
                </a:solidFill>
              </a:rPr>
              <a:t>prevent social and financial damage </a:t>
            </a:r>
            <a:r>
              <a:rPr lang="en-US" sz="1800" dirty="0"/>
              <a:t>inflicted through networks (viruses, spam, DOS, identity theft, privacy violations, …)?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DF13E-3013-A94E-A9EF-7A7FBC36DAFD}" type="slidenum">
              <a:rPr lang="en-US"/>
              <a:pPr/>
              <a:t>89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1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Interfaces: Energy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667000"/>
            <a:ext cx="1143000" cy="918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3581400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F68"/>
                </a:solidFill>
              </a:rPr>
              <a:t>1904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1143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371600"/>
            <a:ext cx="1651000" cy="107727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 bwMode="auto">
          <a:xfrm>
            <a:off x="1295400" y="1905000"/>
            <a:ext cx="762000" cy="52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724400"/>
            <a:ext cx="1256257" cy="1403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6172200"/>
            <a:ext cx="498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1901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2286000"/>
            <a:ext cx="147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110/220V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4999180"/>
            <a:ext cx="965200" cy="84074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 bwMode="auto">
          <a:xfrm flipV="1">
            <a:off x="6818857" y="5419550"/>
            <a:ext cx="1105943" cy="6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838200" y="4648200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73038">
              <a:buFont typeface="Arial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Lots of other (niche) interfaces</a:t>
            </a:r>
          </a:p>
          <a:p>
            <a:pPr indent="173038">
              <a:buFont typeface="Arial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Replaced in a few applications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548640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5638800"/>
            <a:ext cx="800100" cy="697523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New applications</a:t>
            </a:r>
          </a:p>
        </p:txBody>
      </p:sp>
      <p:sp>
        <p:nvSpPr>
          <p:cNvPr id="35853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1600200"/>
            <a:ext cx="7167284" cy="4525963"/>
          </a:xfrm>
          <a:ln/>
        </p:spPr>
        <p:txBody>
          <a:bodyPr rIns="132080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600" dirty="0"/>
              <a:t>New bandwidth-intensive applications</a:t>
            </a:r>
          </a:p>
          <a:p>
            <a:pPr marL="782638" lvl="1"/>
            <a:r>
              <a:rPr lang="en-US" sz="2400" dirty="0"/>
              <a:t>Reality-based networking</a:t>
            </a:r>
          </a:p>
          <a:p>
            <a:pPr marL="782638" lvl="1"/>
            <a:r>
              <a:rPr lang="en-US" sz="2400" dirty="0"/>
              <a:t>(security) cameras </a:t>
            </a:r>
            <a:r>
              <a:rPr lang="en-US" sz="2400" dirty="0">
                <a:sym typeface="Wingdings"/>
              </a:rPr>
              <a:t> “ambient video”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600" dirty="0"/>
              <a:t>Distributed games often require only low-bandwidth control information</a:t>
            </a:r>
          </a:p>
          <a:p>
            <a:pPr marL="782638" lvl="1"/>
            <a:r>
              <a:rPr lang="en-US" sz="2400" dirty="0"/>
              <a:t>current game traffic ~ VoIP</a:t>
            </a:r>
          </a:p>
          <a:p>
            <a:pPr>
              <a:spcBef>
                <a:spcPts val="600"/>
              </a:spcBef>
            </a:pPr>
            <a:r>
              <a:rPr lang="en-US" sz="2600" dirty="0"/>
              <a:t>Computation vs. storage vs. communications</a:t>
            </a:r>
          </a:p>
          <a:p>
            <a:pPr marL="782638" lvl="1"/>
            <a:r>
              <a:rPr lang="en-US" sz="2400" dirty="0"/>
              <a:t>communications cost has decreased less rapidly than storage costs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E47-C73A-C540-AAF9-498E99B1B820}" type="slidenum">
              <a:rPr lang="en-US"/>
              <a:pPr/>
              <a:t>90</a:t>
            </a:fld>
            <a:endParaRPr lang="en-US"/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Change is hard</a:t>
            </a:r>
          </a:p>
        </p:txBody>
      </p:sp>
      <p:sp>
        <p:nvSpPr>
          <p:cNvPr id="36877" name="Rectangle 13"/>
          <p:cNvSpPr>
            <a:spLocks noGrp="1" noChangeArrowheads="1"/>
          </p:cNvSpPr>
          <p:nvPr>
            <p:ph idx="1"/>
          </p:nvPr>
        </p:nvSpPr>
        <p:spPr>
          <a:xfrm>
            <a:off x="1524000" y="1905000"/>
            <a:ext cx="4191000" cy="4953000"/>
          </a:xfrm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 sz="2100"/>
              <a:t>No new network services deployed since 1980s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universal upgrade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chicken/egg (network/OS) problem</a:t>
            </a:r>
          </a:p>
          <a:p>
            <a:pPr>
              <a:lnSpc>
                <a:spcPct val="90000"/>
              </a:lnSpc>
            </a:pPr>
            <a:r>
              <a:rPr lang="en-US" sz="2100"/>
              <a:t>“Innovation at edges”</a:t>
            </a:r>
          </a:p>
          <a:p>
            <a:pPr>
              <a:lnSpc>
                <a:spcPct val="90000"/>
              </a:lnSpc>
            </a:pPr>
            <a:r>
              <a:rPr lang="en-US" sz="2100"/>
              <a:t>Applications easier, as long as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TCP-based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client-server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… but there are exceptions (p2p)</a:t>
            </a:r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8133-B654-0645-80EE-D3196B6A644A}" type="slidenum">
              <a:rPr lang="en-US"/>
              <a:pPr/>
              <a:t>91</a:t>
            </a:fld>
            <a:endParaRPr lang="en-US"/>
          </a:p>
        </p:txBody>
      </p:sp>
      <p:grpSp>
        <p:nvGrpSpPr>
          <p:cNvPr id="36878" name="Group 14"/>
          <p:cNvGrpSpPr>
            <a:grpSpLocks/>
          </p:cNvGrpSpPr>
          <p:nvPr/>
        </p:nvGrpSpPr>
        <p:grpSpPr bwMode="auto">
          <a:xfrm>
            <a:off x="5867400" y="3581400"/>
            <a:ext cx="1066800" cy="685800"/>
            <a:chOff x="0" y="0"/>
            <a:chExt cx="672" cy="432"/>
          </a:xfrm>
        </p:grpSpPr>
        <p:sp>
          <p:nvSpPr>
            <p:cNvPr id="36879" name="AutoShape 15"/>
            <p:cNvSpPr>
              <a:spLocks/>
            </p:cNvSpPr>
            <p:nvPr/>
          </p:nvSpPr>
          <p:spPr bwMode="auto">
            <a:xfrm>
              <a:off x="0" y="0"/>
              <a:ext cx="672" cy="43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36" y="0"/>
                  </a:moveTo>
                  <a:cubicBezTo>
                    <a:pt x="777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777" y="21600"/>
                    <a:pt x="1736" y="21600"/>
                  </a:cubicBezTo>
                  <a:lnTo>
                    <a:pt x="19864" y="21600"/>
                  </a:lnTo>
                  <a:cubicBezTo>
                    <a:pt x="20823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823" y="0"/>
                    <a:pt x="19864" y="0"/>
                  </a:cubicBezTo>
                  <a:close/>
                  <a:moveTo>
                    <a:pt x="1736" y="0"/>
                  </a:moveTo>
                </a:path>
              </a:pathLst>
            </a:custGeom>
            <a:solidFill>
              <a:srgbClr val="00FF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0" name="Rectangle 16"/>
            <p:cNvSpPr>
              <a:spLocks/>
            </p:cNvSpPr>
            <p:nvPr/>
          </p:nvSpPr>
          <p:spPr bwMode="auto">
            <a:xfrm>
              <a:off x="67" y="112"/>
              <a:ext cx="537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290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routers</a:t>
              </a:r>
            </a:p>
          </p:txBody>
        </p:sp>
      </p:grpSp>
      <p:grpSp>
        <p:nvGrpSpPr>
          <p:cNvPr id="36881" name="Group 17"/>
          <p:cNvGrpSpPr>
            <a:grpSpLocks/>
          </p:cNvGrpSpPr>
          <p:nvPr/>
        </p:nvGrpSpPr>
        <p:grpSpPr bwMode="auto">
          <a:xfrm>
            <a:off x="7924800" y="1828800"/>
            <a:ext cx="1066800" cy="685800"/>
            <a:chOff x="0" y="0"/>
            <a:chExt cx="672" cy="432"/>
          </a:xfrm>
        </p:grpSpPr>
        <p:sp>
          <p:nvSpPr>
            <p:cNvPr id="36882" name="AutoShape 18"/>
            <p:cNvSpPr>
              <a:spLocks/>
            </p:cNvSpPr>
            <p:nvPr/>
          </p:nvSpPr>
          <p:spPr bwMode="auto">
            <a:xfrm>
              <a:off x="0" y="0"/>
              <a:ext cx="672" cy="43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36" y="0"/>
                  </a:moveTo>
                  <a:cubicBezTo>
                    <a:pt x="777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777" y="21600"/>
                    <a:pt x="1736" y="21600"/>
                  </a:cubicBezTo>
                  <a:lnTo>
                    <a:pt x="19864" y="21600"/>
                  </a:lnTo>
                  <a:cubicBezTo>
                    <a:pt x="20823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823" y="0"/>
                    <a:pt x="19864" y="0"/>
                  </a:cubicBezTo>
                  <a:close/>
                  <a:moveTo>
                    <a:pt x="1736" y="0"/>
                  </a:moveTo>
                </a:path>
              </a:pathLst>
            </a:custGeom>
            <a:solidFill>
              <a:srgbClr val="FF99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3" name="Rectangle 19"/>
            <p:cNvSpPr>
              <a:spLocks/>
            </p:cNvSpPr>
            <p:nvPr/>
          </p:nvSpPr>
          <p:spPr bwMode="auto">
            <a:xfrm>
              <a:off x="187" y="112"/>
              <a:ext cx="297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290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OS</a:t>
              </a:r>
            </a:p>
          </p:txBody>
        </p:sp>
      </p:grpSp>
      <p:grpSp>
        <p:nvGrpSpPr>
          <p:cNvPr id="36884" name="Group 20"/>
          <p:cNvGrpSpPr>
            <a:grpSpLocks/>
          </p:cNvGrpSpPr>
          <p:nvPr/>
        </p:nvGrpSpPr>
        <p:grpSpPr bwMode="auto">
          <a:xfrm>
            <a:off x="7918450" y="3581400"/>
            <a:ext cx="1077913" cy="685800"/>
            <a:chOff x="0" y="0"/>
            <a:chExt cx="679" cy="432"/>
          </a:xfrm>
        </p:grpSpPr>
        <p:sp>
          <p:nvSpPr>
            <p:cNvPr id="36885" name="AutoShape 21"/>
            <p:cNvSpPr>
              <a:spLocks/>
            </p:cNvSpPr>
            <p:nvPr/>
          </p:nvSpPr>
          <p:spPr bwMode="auto">
            <a:xfrm>
              <a:off x="3" y="0"/>
              <a:ext cx="672" cy="43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36" y="0"/>
                  </a:moveTo>
                  <a:cubicBezTo>
                    <a:pt x="777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777" y="21600"/>
                    <a:pt x="1736" y="21600"/>
                  </a:cubicBezTo>
                  <a:lnTo>
                    <a:pt x="19864" y="21600"/>
                  </a:lnTo>
                  <a:cubicBezTo>
                    <a:pt x="20823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823" y="0"/>
                    <a:pt x="19864" y="0"/>
                  </a:cubicBezTo>
                  <a:close/>
                  <a:moveTo>
                    <a:pt x="1736" y="0"/>
                  </a:moveTo>
                </a:path>
              </a:pathLst>
            </a:custGeom>
            <a:solidFill>
              <a:srgbClr val="FF0000">
                <a:alpha val="51764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6" name="Rectangle 22"/>
            <p:cNvSpPr>
              <a:spLocks/>
            </p:cNvSpPr>
            <p:nvPr/>
          </p:nvSpPr>
          <p:spPr bwMode="auto">
            <a:xfrm>
              <a:off x="0" y="128"/>
              <a:ext cx="679" cy="17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290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 sz="14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applications</a:t>
              </a:r>
            </a:p>
          </p:txBody>
        </p:sp>
      </p:grpSp>
      <p:sp>
        <p:nvSpPr>
          <p:cNvPr id="36887" name="Line 23"/>
          <p:cNvSpPr>
            <a:spLocks noChangeShapeType="1"/>
          </p:cNvSpPr>
          <p:nvPr/>
        </p:nvSpPr>
        <p:spPr bwMode="auto">
          <a:xfrm flipH="1">
            <a:off x="8456613" y="2514600"/>
            <a:ext cx="1587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 flipH="1">
            <a:off x="6399213" y="2514600"/>
            <a:ext cx="1587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9" name="Line 25"/>
          <p:cNvSpPr>
            <a:spLocks noChangeShapeType="1"/>
          </p:cNvSpPr>
          <p:nvPr/>
        </p:nvSpPr>
        <p:spPr bwMode="auto">
          <a:xfrm>
            <a:off x="6934200" y="3924300"/>
            <a:ext cx="990600" cy="15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6890" name="Group 26"/>
          <p:cNvGrpSpPr>
            <a:grpSpLocks/>
          </p:cNvGrpSpPr>
          <p:nvPr/>
        </p:nvGrpSpPr>
        <p:grpSpPr bwMode="auto">
          <a:xfrm>
            <a:off x="7181850" y="3878263"/>
            <a:ext cx="1504950" cy="1379537"/>
            <a:chOff x="0" y="0"/>
            <a:chExt cx="948" cy="869"/>
          </a:xfrm>
        </p:grpSpPr>
        <p:sp>
          <p:nvSpPr>
            <p:cNvPr id="36891" name="AutoShape 27"/>
            <p:cNvSpPr>
              <a:spLocks/>
            </p:cNvSpPr>
            <p:nvPr/>
          </p:nvSpPr>
          <p:spPr bwMode="auto">
            <a:xfrm>
              <a:off x="0" y="0"/>
              <a:ext cx="948" cy="869"/>
            </a:xfrm>
            <a:custGeom>
              <a:avLst/>
              <a:gdLst/>
              <a:ahLst/>
              <a:cxnLst/>
              <a:rect l="0" t="0" r="r" b="b"/>
              <a:pathLst>
                <a:path w="20649" h="21013">
                  <a:moveTo>
                    <a:pt x="9042" y="9566"/>
                  </a:moveTo>
                  <a:cubicBezTo>
                    <a:pt x="14095" y="8818"/>
                    <a:pt x="19174" y="10738"/>
                    <a:pt x="20387" y="13854"/>
                  </a:cubicBezTo>
                  <a:cubicBezTo>
                    <a:pt x="21600" y="16971"/>
                    <a:pt x="18487" y="20104"/>
                    <a:pt x="13435" y="20852"/>
                  </a:cubicBezTo>
                  <a:cubicBezTo>
                    <a:pt x="8382" y="21600"/>
                    <a:pt x="3302" y="19680"/>
                    <a:pt x="2089" y="16564"/>
                  </a:cubicBezTo>
                  <a:cubicBezTo>
                    <a:pt x="1194" y="14263"/>
                    <a:pt x="2652" y="11858"/>
                    <a:pt x="5775" y="10485"/>
                  </a:cubicBezTo>
                  <a:lnTo>
                    <a:pt x="0" y="0"/>
                  </a:lnTo>
                  <a:close/>
                  <a:moveTo>
                    <a:pt x="9042" y="9566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2" name="Rectangle 28"/>
            <p:cNvSpPr>
              <a:spLocks/>
            </p:cNvSpPr>
            <p:nvPr/>
          </p:nvSpPr>
          <p:spPr bwMode="auto">
            <a:xfrm>
              <a:off x="212" y="459"/>
              <a:ext cx="608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>
              <a:prstTxWarp prst="textNoShape">
                <a:avLst/>
              </a:prstTxWarp>
            </a:bodyPr>
            <a:lstStyle/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needs +</a:t>
              </a:r>
            </a:p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wait for usage</a:t>
              </a:r>
            </a:p>
          </p:txBody>
        </p:sp>
      </p:grpSp>
      <p:grpSp>
        <p:nvGrpSpPr>
          <p:cNvPr id="36893" name="Group 29"/>
          <p:cNvGrpSpPr>
            <a:grpSpLocks/>
          </p:cNvGrpSpPr>
          <p:nvPr/>
        </p:nvGrpSpPr>
        <p:grpSpPr bwMode="auto">
          <a:xfrm>
            <a:off x="5867400" y="1828800"/>
            <a:ext cx="1066800" cy="685800"/>
            <a:chOff x="0" y="0"/>
            <a:chExt cx="672" cy="432"/>
          </a:xfrm>
        </p:grpSpPr>
        <p:sp>
          <p:nvSpPr>
            <p:cNvPr id="36894" name="AutoShape 30"/>
            <p:cNvSpPr>
              <a:spLocks/>
            </p:cNvSpPr>
            <p:nvPr/>
          </p:nvSpPr>
          <p:spPr bwMode="auto">
            <a:xfrm>
              <a:off x="0" y="0"/>
              <a:ext cx="672" cy="43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36" y="0"/>
                  </a:moveTo>
                  <a:cubicBezTo>
                    <a:pt x="777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777" y="21600"/>
                    <a:pt x="1736" y="21600"/>
                  </a:cubicBezTo>
                  <a:lnTo>
                    <a:pt x="19864" y="21600"/>
                  </a:lnTo>
                  <a:cubicBezTo>
                    <a:pt x="20823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823" y="0"/>
                    <a:pt x="19864" y="0"/>
                  </a:cubicBezTo>
                  <a:close/>
                  <a:moveTo>
                    <a:pt x="1736" y="0"/>
                  </a:moveTo>
                </a:path>
              </a:pathLst>
            </a:custGeom>
            <a:solidFill>
              <a:srgbClr val="99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5" name="Rectangle 31"/>
            <p:cNvSpPr>
              <a:spLocks/>
            </p:cNvSpPr>
            <p:nvPr/>
          </p:nvSpPr>
          <p:spPr bwMode="auto">
            <a:xfrm>
              <a:off x="4" y="105"/>
              <a:ext cx="663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9290" bIns="38100" anchor="ctr">
              <a:prstTxWarp prst="textNoShape">
                <a:avLst/>
              </a:prstTxWarp>
              <a:spAutoFit/>
            </a:bodyPr>
            <a:lstStyle/>
            <a:p>
              <a:pPr marL="12700" algn="ctr"/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</a:rPr>
                <a:t>networks</a:t>
              </a:r>
            </a:p>
          </p:txBody>
        </p:sp>
      </p:grpSp>
      <p:sp>
        <p:nvSpPr>
          <p:cNvPr id="36896" name="Line 32"/>
          <p:cNvSpPr>
            <a:spLocks noChangeShapeType="1"/>
          </p:cNvSpPr>
          <p:nvPr/>
        </p:nvSpPr>
        <p:spPr bwMode="auto">
          <a:xfrm>
            <a:off x="6934200" y="2171700"/>
            <a:ext cx="990600" cy="15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of transition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605006"/>
              </p:ext>
            </p:extLst>
          </p:nvPr>
        </p:nvGraphicFramePr>
        <p:xfrm>
          <a:off x="736306" y="1397000"/>
          <a:ext cx="7950493" cy="3337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6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9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IPv4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IPv6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circuit-switched</a:t>
                      </a:r>
                      <a:r>
                        <a:rPr lang="en-US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voice</a:t>
                      </a:r>
                      <a:endParaRPr lang="en-US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VoIP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separate mobile voice &amp;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LTE + LTE-VoIP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911, 112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NG911,</a:t>
                      </a:r>
                      <a:r>
                        <a:rPr lang="en-US" baseline="0" dirty="0">
                          <a:solidFill>
                            <a:srgbClr val="FF6600"/>
                          </a:solidFill>
                        </a:rPr>
                        <a:t> NG112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digital</a:t>
                      </a:r>
                      <a:r>
                        <a:rPr lang="en-US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cable (QAM)</a:t>
                      </a:r>
                      <a:endParaRPr lang="en-US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IPTV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analog &amp; digital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Pandora, Internet radio, satellite</a:t>
                      </a:r>
                      <a:r>
                        <a:rPr lang="en-US" baseline="0" dirty="0">
                          <a:solidFill>
                            <a:srgbClr val="FF6600"/>
                          </a:solidFill>
                        </a:rPr>
                        <a:t> radio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credit cards, keys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NFC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end system,</a:t>
                      </a:r>
                      <a:r>
                        <a:rPr lang="en-US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peers</a:t>
                      </a:r>
                      <a:endParaRPr lang="en-US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6600"/>
                          </a:solidFill>
                        </a:rPr>
                        <a:t>client-server</a:t>
                      </a:r>
                      <a:r>
                        <a:rPr lang="en-US" baseline="0" dirty="0">
                          <a:solidFill>
                            <a:srgbClr val="FF6600"/>
                          </a:solidFill>
                        </a:rPr>
                        <a:t> v2 aka cloud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6306" y="5354487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all the energy into transition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little new technology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504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Internet challenges</a:t>
            </a:r>
          </a:p>
        </p:txBody>
      </p:sp>
      <p:sp>
        <p:nvSpPr>
          <p:cNvPr id="47117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pPr marL="782638" lvl="1"/>
            <a:r>
              <a:rPr lang="en-US" sz="2400"/>
              <a:t>IP address depletion</a:t>
            </a:r>
          </a:p>
          <a:p>
            <a:pPr marL="782638" lvl="1"/>
            <a:r>
              <a:rPr lang="en-US" sz="2400"/>
              <a:t>NAT, middle boxes and the loss of transparency</a:t>
            </a:r>
          </a:p>
          <a:p>
            <a:pPr marL="782638" lvl="1"/>
            <a:r>
              <a:rPr lang="en-US" sz="2400"/>
              <a:t>Routing infrastructure</a:t>
            </a:r>
          </a:p>
          <a:p>
            <a:pPr marL="782638" lvl="1"/>
            <a:r>
              <a:rPr lang="en-US" sz="2400"/>
              <a:t>Quality of service</a:t>
            </a:r>
          </a:p>
          <a:p>
            <a:pPr marL="782638" lvl="1"/>
            <a:r>
              <a:rPr lang="en-US" sz="2400"/>
              <a:t>Security</a:t>
            </a:r>
          </a:p>
          <a:p>
            <a:pPr marL="782638" lvl="1"/>
            <a:r>
              <a:rPr lang="en-US" sz="2400"/>
              <a:t>DNS scaling</a:t>
            </a:r>
          </a:p>
          <a:p>
            <a:pPr marL="782638" lvl="1"/>
            <a:r>
              <a:rPr lang="en-US" sz="2400"/>
              <a:t>Dealing with privatization</a:t>
            </a:r>
          </a:p>
          <a:p>
            <a:pPr marL="782638" lvl="1"/>
            <a:r>
              <a:rPr lang="en-US" sz="2400"/>
              <a:t>Interplanetary Internet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78FF2-6ED7-EB44-830B-F424B15E6732}" type="slidenum">
              <a:rPr lang="en-US"/>
              <a:pPr/>
              <a:t>93</a:t>
            </a:fld>
            <a:endParaRPr lang="en-US"/>
          </a:p>
        </p:txBody>
      </p:sp>
      <p:sp>
        <p:nvSpPr>
          <p:cNvPr id="47118" name="Rectangle 14"/>
          <p:cNvSpPr>
            <a:spLocks/>
          </p:cNvSpPr>
          <p:nvPr/>
        </p:nvSpPr>
        <p:spPr bwMode="auto">
          <a:xfrm>
            <a:off x="898525" y="6259513"/>
            <a:ext cx="1198563" cy="304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Wu-Chi Feng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49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92" name="Rectangle 3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133600" cy="1752600"/>
          </a:xfrm>
          <a:ln/>
        </p:spPr>
        <p:txBody>
          <a:bodyPr rIns="132080">
            <a:normAutofit/>
          </a:bodyPr>
          <a:lstStyle/>
          <a:p>
            <a:r>
              <a:rPr lang="en-US"/>
              <a:t>Mid-Life Crisis</a:t>
            </a:r>
          </a:p>
        </p:txBody>
      </p:sp>
      <p:sp>
        <p:nvSpPr>
          <p:cNvPr id="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31D-40DD-3647-ACCA-4C9AB7D07AA2}" type="slidenum">
              <a:rPr lang="en-US"/>
              <a:pPr/>
              <a:t>95</a:t>
            </a:fld>
            <a:endParaRPr lang="en-US"/>
          </a:p>
        </p:txBody>
      </p:sp>
      <p:grpSp>
        <p:nvGrpSpPr>
          <p:cNvPr id="66572" name="Group 12"/>
          <p:cNvGrpSpPr>
            <a:grpSpLocks/>
          </p:cNvGrpSpPr>
          <p:nvPr/>
        </p:nvGrpSpPr>
        <p:grpSpPr bwMode="auto">
          <a:xfrm>
            <a:off x="3124200" y="1143000"/>
            <a:ext cx="2819400" cy="4572000"/>
            <a:chOff x="0" y="0"/>
            <a:chExt cx="1776" cy="2880"/>
          </a:xfrm>
        </p:grpSpPr>
        <p:sp>
          <p:nvSpPr>
            <p:cNvPr id="66573" name="Rectangle 13"/>
            <p:cNvSpPr>
              <a:spLocks/>
            </p:cNvSpPr>
            <p:nvPr/>
          </p:nvSpPr>
          <p:spPr bwMode="auto">
            <a:xfrm>
              <a:off x="0" y="1776"/>
              <a:ext cx="1776" cy="336"/>
            </a:xfrm>
            <a:prstGeom prst="rect">
              <a:avLst/>
            </a:prstGeom>
            <a:solidFill>
              <a:srgbClr val="66FF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4" name="Rectangle 14"/>
            <p:cNvSpPr>
              <a:spLocks/>
            </p:cNvSpPr>
            <p:nvPr/>
          </p:nvSpPr>
          <p:spPr bwMode="auto">
            <a:xfrm>
              <a:off x="0" y="2112"/>
              <a:ext cx="1776" cy="336"/>
            </a:xfrm>
            <a:prstGeom prst="rect">
              <a:avLst/>
            </a:prstGeom>
            <a:solidFill>
              <a:srgbClr val="006666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5" name="Rectangle 15"/>
            <p:cNvSpPr>
              <a:spLocks/>
            </p:cNvSpPr>
            <p:nvPr/>
          </p:nvSpPr>
          <p:spPr bwMode="auto">
            <a:xfrm>
              <a:off x="0" y="2448"/>
              <a:ext cx="1776" cy="43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6" name="Rectangle 16"/>
            <p:cNvSpPr>
              <a:spLocks/>
            </p:cNvSpPr>
            <p:nvPr/>
          </p:nvSpPr>
          <p:spPr bwMode="auto">
            <a:xfrm>
              <a:off x="0" y="0"/>
              <a:ext cx="1776" cy="38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7" name="Rectangle 17"/>
            <p:cNvSpPr>
              <a:spLocks/>
            </p:cNvSpPr>
            <p:nvPr/>
          </p:nvSpPr>
          <p:spPr bwMode="auto">
            <a:xfrm>
              <a:off x="0" y="768"/>
              <a:ext cx="1776" cy="336"/>
            </a:xfrm>
            <a:prstGeom prst="rect">
              <a:avLst/>
            </a:prstGeom>
            <a:solidFill>
              <a:srgbClr val="66FF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8" name="Rectangle 18"/>
            <p:cNvSpPr>
              <a:spLocks/>
            </p:cNvSpPr>
            <p:nvPr/>
          </p:nvSpPr>
          <p:spPr bwMode="auto">
            <a:xfrm>
              <a:off x="0" y="1104"/>
              <a:ext cx="1776" cy="672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9" name="Rectangle 19"/>
            <p:cNvSpPr>
              <a:spLocks/>
            </p:cNvSpPr>
            <p:nvPr/>
          </p:nvSpPr>
          <p:spPr bwMode="auto">
            <a:xfrm>
              <a:off x="0" y="384"/>
              <a:ext cx="1776" cy="384"/>
            </a:xfrm>
            <a:prstGeom prst="rect">
              <a:avLst/>
            </a:prstGeom>
            <a:solidFill>
              <a:srgbClr val="006666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6580" name="Rectangle 20"/>
          <p:cNvSpPr>
            <a:spLocks/>
          </p:cNvSpPr>
          <p:nvPr/>
        </p:nvSpPr>
        <p:spPr bwMode="auto">
          <a:xfrm>
            <a:off x="3048000" y="1322388"/>
            <a:ext cx="3048000" cy="420687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71288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email  WWW  phone...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SMTP  HTTP  RTP...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TCP  UDP…</a:t>
            </a:r>
          </a:p>
          <a:p>
            <a:pPr marL="39688" algn="ctr">
              <a:lnSpc>
                <a:spcPct val="125000"/>
              </a:lnSpc>
              <a:spcBef>
                <a:spcPts val="600"/>
              </a:spcBef>
            </a:pPr>
            <a:endParaRPr lang="en-US" sz="1000" dirty="0">
              <a:solidFill>
                <a:schemeClr val="tx1"/>
              </a:solidFill>
              <a:latin typeface="Helvetica" pitchFamily="-107" charset="0"/>
              <a:ea typeface="Helvetica" pitchFamily="-107" charset="0"/>
              <a:cs typeface="Helvetica" pitchFamily="-107" charset="0"/>
              <a:sym typeface="Helvetica" pitchFamily="-107" charset="0"/>
            </a:endParaRP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b="1" dirty="0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IP</a:t>
            </a:r>
            <a:r>
              <a:rPr lang="en-US" sz="2000" b="1" baseline="-25000" dirty="0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4</a:t>
            </a:r>
            <a:r>
              <a:rPr lang="en-US" sz="2000" b="1" dirty="0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          IP</a:t>
            </a:r>
            <a:r>
              <a:rPr lang="en-US" sz="2000" b="1" baseline="-25000" dirty="0">
                <a:solidFill>
                  <a:schemeClr val="accent5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6</a:t>
            </a:r>
          </a:p>
          <a:p>
            <a:pPr marL="39688" algn="ctr">
              <a:lnSpc>
                <a:spcPct val="125000"/>
              </a:lnSpc>
              <a:spcBef>
                <a:spcPts val="600"/>
              </a:spcBef>
            </a:pPr>
            <a:endParaRPr lang="en-US" sz="1000" dirty="0">
              <a:solidFill>
                <a:schemeClr val="tx1"/>
              </a:solidFill>
              <a:latin typeface="Helvetica" pitchFamily="-107" charset="0"/>
              <a:ea typeface="Helvetica" pitchFamily="-107" charset="0"/>
              <a:cs typeface="Helvetica" pitchFamily="-107" charset="0"/>
              <a:sym typeface="Helvetica" pitchFamily="-107" charset="0"/>
            </a:endParaRP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ethernet</a:t>
            </a:r>
            <a:r>
              <a:rPr lang="en-US" sz="2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  PPP…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CSMA  </a:t>
            </a:r>
            <a:r>
              <a:rPr lang="en-US" sz="2000" dirty="0" err="1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async</a:t>
            </a:r>
            <a:r>
              <a:rPr lang="en-US" sz="2000" dirty="0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 </a:t>
            </a:r>
            <a:r>
              <a:rPr lang="en-US" sz="2000" dirty="0" err="1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sonet</a:t>
            </a:r>
            <a:r>
              <a:rPr lang="en-US" sz="2000" dirty="0">
                <a:solidFill>
                  <a:srgbClr val="CCCCCC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...</a:t>
            </a:r>
          </a:p>
          <a:p>
            <a:pPr marL="39688" algn="ctr">
              <a:lnSpc>
                <a:spcPct val="125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rPr>
              <a:t>copper  fiber  radio...</a:t>
            </a:r>
          </a:p>
        </p:txBody>
      </p:sp>
      <p:sp>
        <p:nvSpPr>
          <p:cNvPr id="66581" name="AutoShape 21"/>
          <p:cNvSpPr>
            <a:spLocks/>
          </p:cNvSpPr>
          <p:nvPr/>
        </p:nvSpPr>
        <p:spPr bwMode="auto">
          <a:xfrm rot="10800000">
            <a:off x="5340350" y="3429000"/>
            <a:ext cx="679450" cy="2286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400" y="0"/>
                </a:moveTo>
                <a:cubicBezTo>
                  <a:pt x="3836" y="975"/>
                  <a:pt x="2675" y="8370"/>
                  <a:pt x="5400" y="11505"/>
                </a:cubicBezTo>
                <a:cubicBezTo>
                  <a:pt x="10951" y="14595"/>
                  <a:pt x="21600" y="17055"/>
                  <a:pt x="21600" y="18810"/>
                </a:cubicBezTo>
                <a:cubicBezTo>
                  <a:pt x="21600" y="20565"/>
                  <a:pt x="21297" y="20250"/>
                  <a:pt x="21600" y="21600"/>
                </a:cubicBezTo>
                <a:cubicBezTo>
                  <a:pt x="10800" y="21600"/>
                  <a:pt x="0" y="21600"/>
                  <a:pt x="0" y="21600"/>
                </a:cubicBezTo>
                <a:lnTo>
                  <a:pt x="0" y="0"/>
                </a:lnTo>
                <a:lnTo>
                  <a:pt x="5400" y="0"/>
                </a:lnTo>
                <a:close/>
                <a:moveTo>
                  <a:pt x="5400" y="0"/>
                </a:moveTo>
              </a:path>
            </a:pathLst>
          </a:custGeom>
          <a:solidFill>
            <a:srgbClr val="FFFF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2" name="AutoShape 22"/>
          <p:cNvSpPr>
            <a:spLocks/>
          </p:cNvSpPr>
          <p:nvPr/>
        </p:nvSpPr>
        <p:spPr bwMode="auto">
          <a:xfrm>
            <a:off x="3122613" y="1143000"/>
            <a:ext cx="679450" cy="2286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400" y="0"/>
                </a:moveTo>
                <a:cubicBezTo>
                  <a:pt x="3836" y="975"/>
                  <a:pt x="2675" y="8370"/>
                  <a:pt x="5400" y="11505"/>
                </a:cubicBezTo>
                <a:cubicBezTo>
                  <a:pt x="10951" y="14595"/>
                  <a:pt x="21600" y="17055"/>
                  <a:pt x="21600" y="18810"/>
                </a:cubicBezTo>
                <a:cubicBezTo>
                  <a:pt x="21600" y="20565"/>
                  <a:pt x="21297" y="20250"/>
                  <a:pt x="21600" y="21600"/>
                </a:cubicBezTo>
                <a:cubicBezTo>
                  <a:pt x="10800" y="21600"/>
                  <a:pt x="0" y="21600"/>
                  <a:pt x="0" y="21600"/>
                </a:cubicBezTo>
                <a:lnTo>
                  <a:pt x="0" y="0"/>
                </a:lnTo>
                <a:lnTo>
                  <a:pt x="5400" y="0"/>
                </a:lnTo>
                <a:close/>
                <a:moveTo>
                  <a:pt x="5400" y="0"/>
                </a:moveTo>
              </a:path>
            </a:pathLst>
          </a:custGeom>
          <a:solidFill>
            <a:srgbClr val="FFFF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3" name="AutoShape 23"/>
          <p:cNvSpPr>
            <a:spLocks/>
          </p:cNvSpPr>
          <p:nvPr/>
        </p:nvSpPr>
        <p:spPr bwMode="auto">
          <a:xfrm flipH="1">
            <a:off x="5338763" y="1143000"/>
            <a:ext cx="679450" cy="2286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400" y="0"/>
                </a:moveTo>
                <a:cubicBezTo>
                  <a:pt x="3836" y="975"/>
                  <a:pt x="2675" y="8370"/>
                  <a:pt x="5400" y="11505"/>
                </a:cubicBezTo>
                <a:cubicBezTo>
                  <a:pt x="10951" y="14595"/>
                  <a:pt x="21600" y="17055"/>
                  <a:pt x="21600" y="18810"/>
                </a:cubicBezTo>
                <a:cubicBezTo>
                  <a:pt x="21600" y="20565"/>
                  <a:pt x="21297" y="20250"/>
                  <a:pt x="21600" y="21600"/>
                </a:cubicBezTo>
                <a:cubicBezTo>
                  <a:pt x="10800" y="21600"/>
                  <a:pt x="0" y="21600"/>
                  <a:pt x="0" y="21600"/>
                </a:cubicBezTo>
                <a:lnTo>
                  <a:pt x="0" y="0"/>
                </a:lnTo>
                <a:lnTo>
                  <a:pt x="5400" y="0"/>
                </a:lnTo>
                <a:close/>
                <a:moveTo>
                  <a:pt x="5400" y="0"/>
                </a:moveTo>
              </a:path>
            </a:pathLst>
          </a:custGeom>
          <a:solidFill>
            <a:srgbClr val="FFFF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4" name="AutoShape 24"/>
          <p:cNvSpPr>
            <a:spLocks/>
          </p:cNvSpPr>
          <p:nvPr/>
        </p:nvSpPr>
        <p:spPr bwMode="auto">
          <a:xfrm rot="10800000" flipH="1">
            <a:off x="3124200" y="3429000"/>
            <a:ext cx="679450" cy="2286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5400" y="0"/>
                </a:moveTo>
                <a:cubicBezTo>
                  <a:pt x="3836" y="975"/>
                  <a:pt x="2675" y="8370"/>
                  <a:pt x="5400" y="11505"/>
                </a:cubicBezTo>
                <a:cubicBezTo>
                  <a:pt x="10951" y="14595"/>
                  <a:pt x="21600" y="17055"/>
                  <a:pt x="21600" y="18810"/>
                </a:cubicBezTo>
                <a:cubicBezTo>
                  <a:pt x="21600" y="20565"/>
                  <a:pt x="21297" y="20250"/>
                  <a:pt x="21600" y="21600"/>
                </a:cubicBezTo>
                <a:cubicBezTo>
                  <a:pt x="10800" y="21600"/>
                  <a:pt x="0" y="21600"/>
                  <a:pt x="0" y="21600"/>
                </a:cubicBezTo>
                <a:lnTo>
                  <a:pt x="0" y="0"/>
                </a:lnTo>
                <a:lnTo>
                  <a:pt x="5400" y="0"/>
                </a:lnTo>
                <a:close/>
                <a:moveTo>
                  <a:pt x="5400" y="0"/>
                </a:moveTo>
              </a:path>
            </a:pathLst>
          </a:custGeom>
          <a:solidFill>
            <a:srgbClr val="FFFFFF"/>
          </a:solidFill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5" name="Rectangle 25"/>
          <p:cNvSpPr>
            <a:spLocks/>
          </p:cNvSpPr>
          <p:nvPr/>
        </p:nvSpPr>
        <p:spPr bwMode="auto">
          <a:xfrm>
            <a:off x="3027363" y="3352800"/>
            <a:ext cx="757237" cy="13493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6" name="Rectangle 26"/>
          <p:cNvSpPr>
            <a:spLocks/>
          </p:cNvSpPr>
          <p:nvPr/>
        </p:nvSpPr>
        <p:spPr bwMode="auto">
          <a:xfrm>
            <a:off x="5359400" y="3352800"/>
            <a:ext cx="787400" cy="13493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7" name="Rectangle 27"/>
          <p:cNvSpPr>
            <a:spLocks/>
          </p:cNvSpPr>
          <p:nvPr/>
        </p:nvSpPr>
        <p:spPr bwMode="auto">
          <a:xfrm>
            <a:off x="5911850" y="1049338"/>
            <a:ext cx="184150" cy="4724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8" name="Rectangle 28"/>
          <p:cNvSpPr>
            <a:spLocks/>
          </p:cNvSpPr>
          <p:nvPr/>
        </p:nvSpPr>
        <p:spPr bwMode="auto">
          <a:xfrm>
            <a:off x="3068638" y="1049338"/>
            <a:ext cx="76200" cy="4724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9" name="AutoShape 29"/>
          <p:cNvSpPr>
            <a:spLocks/>
          </p:cNvSpPr>
          <p:nvPr/>
        </p:nvSpPr>
        <p:spPr bwMode="auto">
          <a:xfrm>
            <a:off x="2971800" y="854075"/>
            <a:ext cx="3198813" cy="304800"/>
          </a:xfrm>
          <a:prstGeom prst="roundRect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90" name="AutoShape 30"/>
          <p:cNvSpPr>
            <a:spLocks/>
          </p:cNvSpPr>
          <p:nvPr/>
        </p:nvSpPr>
        <p:spPr bwMode="auto">
          <a:xfrm>
            <a:off x="2971800" y="5683250"/>
            <a:ext cx="3198813" cy="304800"/>
          </a:xfrm>
          <a:prstGeom prst="roundRect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91" name="AutoShape 31"/>
          <p:cNvSpPr>
            <a:spLocks/>
          </p:cNvSpPr>
          <p:nvPr/>
        </p:nvSpPr>
        <p:spPr bwMode="auto">
          <a:xfrm>
            <a:off x="4267200" y="2895600"/>
            <a:ext cx="609600" cy="1066800"/>
          </a:xfrm>
          <a:prstGeom prst="roundRect">
            <a:avLst>
              <a:gd name="adj" fmla="val 41148"/>
            </a:avLst>
          </a:prstGeom>
          <a:solidFill>
            <a:srgbClr val="FFFFFF"/>
          </a:solidFill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93" name="Rectangle 33"/>
          <p:cNvSpPr>
            <a:spLocks/>
          </p:cNvSpPr>
          <p:nvPr/>
        </p:nvSpPr>
        <p:spPr bwMode="auto">
          <a:xfrm>
            <a:off x="6172200" y="2743200"/>
            <a:ext cx="2590800" cy="3048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b">
            <a:prstTxWarp prst="textNoShape">
              <a:avLst/>
            </a:prstTxWarp>
          </a:bodyPr>
          <a:lstStyle/>
          <a:p>
            <a:pPr marL="265113" indent="-225425">
              <a:spcBef>
                <a:spcPts val="1450"/>
              </a:spcBef>
              <a:buClr>
                <a:srgbClr val="336666"/>
              </a:buClr>
              <a:buSzPct val="100000"/>
              <a:buFont typeface="Times" pitchFamily="-107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Times" pitchFamily="-107" charset="0"/>
                <a:cs typeface="Times" pitchFamily="-107" charset="0"/>
                <a:sym typeface="Times" pitchFamily="-107" charset="0"/>
              </a:rPr>
              <a:t>doubles number of service interfaces</a:t>
            </a:r>
          </a:p>
          <a:p>
            <a:pPr marL="265113" indent="-225425">
              <a:spcBef>
                <a:spcPts val="1450"/>
              </a:spcBef>
              <a:buClr>
                <a:srgbClr val="336666"/>
              </a:buClr>
              <a:buSzPct val="100000"/>
              <a:buFont typeface="Times" pitchFamily="-107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Times" pitchFamily="-107" charset="0"/>
                <a:cs typeface="Times" pitchFamily="-107" charset="0"/>
                <a:sym typeface="Times" pitchFamily="-107" charset="0"/>
              </a:rPr>
              <a:t>requires changes above &amp; below</a:t>
            </a:r>
          </a:p>
          <a:p>
            <a:pPr marL="265113" indent="-225425">
              <a:spcBef>
                <a:spcPts val="1450"/>
              </a:spcBef>
              <a:buClr>
                <a:srgbClr val="336666"/>
              </a:buClr>
              <a:buSzPct val="100000"/>
              <a:buFont typeface="Times" pitchFamily="-107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Times" pitchFamily="-107" charset="0"/>
                <a:cs typeface="Times" pitchFamily="-107" charset="0"/>
                <a:sym typeface="Times" pitchFamily="-107" charset="0"/>
              </a:rPr>
              <a:t>major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Times" pitchFamily="-107" charset="0"/>
                <a:cs typeface="Times" pitchFamily="-107" charset="0"/>
                <a:sym typeface="Times" pitchFamily="-107" charset="0"/>
              </a:rPr>
              <a:t>interoper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Times" pitchFamily="-107" charset="0"/>
                <a:cs typeface="Times" pitchFamily="-107" charset="0"/>
                <a:sym typeface="Times" pitchFamily="-107" charset="0"/>
              </a:rPr>
              <a:t>-ability issues</a:t>
            </a:r>
          </a:p>
        </p:txBody>
      </p:sp>
    </p:spTree>
    <p:extLst>
      <p:ext uri="{BB962C8B-B14F-4D97-AF65-F5344CB8AC3E}">
        <p14:creationId xmlns:p14="http://schemas.microsoft.com/office/powerpoint/2010/main" val="316468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0" grpId="0" autoUpdateAnimBg="0"/>
      <p:bldP spid="66593" grpId="0" build="p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“Why architectural complexity is like body fat”</a:t>
            </a:r>
          </a:p>
        </p:txBody>
      </p:sp>
      <p:sp>
        <p:nvSpPr>
          <p:cNvPr id="67597" name="Rectangle 13"/>
          <p:cNvSpPr>
            <a:spLocks noGrp="1" noChangeArrowheads="1"/>
          </p:cNvSpPr>
          <p:nvPr>
            <p:ph idx="1"/>
          </p:nvPr>
        </p:nvSpPr>
        <p:spPr>
          <a:xfrm>
            <a:off x="988358" y="2044700"/>
            <a:ext cx="6479242" cy="4081463"/>
          </a:xfrm>
          <a:ln/>
        </p:spPr>
        <p:txBody>
          <a:bodyPr rIns="132080"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1900" dirty="0"/>
              <a:t>You naturally tend to gain it while you grow older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Very easy to gain and very hard to get rid of</a:t>
            </a:r>
          </a:p>
          <a:p>
            <a:pPr marL="782638" lvl="1"/>
            <a:r>
              <a:rPr lang="en-US" sz="1800" dirty="0"/>
              <a:t>Designing complex solutions and protocols easier than designing simple ones.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Healthy to have some, but not too much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900" dirty="0"/>
              <a:t>Having it on waist may be worse than elsewhere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Younger and slimmer will eventually beat you</a:t>
            </a:r>
          </a:p>
          <a:p>
            <a:pPr marL="782638" lvl="1"/>
            <a:r>
              <a:rPr lang="en-US" sz="1800" dirty="0"/>
              <a:t>Architectural complexity </a:t>
            </a:r>
            <a:r>
              <a:rPr lang="en-US" sz="1800" dirty="0">
                <a:sym typeface="Wingdings"/>
              </a:rPr>
              <a:t> </a:t>
            </a:r>
            <a:r>
              <a:rPr lang="en-US" sz="1800" dirty="0"/>
              <a:t>reduced agility </a:t>
            </a:r>
            <a:r>
              <a:rPr lang="en-US" sz="1800" dirty="0">
                <a:sym typeface="Wingdings"/>
              </a:rPr>
              <a:t> </a:t>
            </a:r>
            <a:r>
              <a:rPr lang="en-US" sz="1800" dirty="0"/>
              <a:t>younger and less complex systems eventually replace older and more complex system.</a:t>
            </a:r>
          </a:p>
          <a:p>
            <a:pPr>
              <a:spcBef>
                <a:spcPts val="600"/>
              </a:spcBef>
            </a:pPr>
            <a:r>
              <a:rPr lang="en-US" sz="1900" i="1" dirty="0"/>
              <a:t>Sometimes</a:t>
            </a:r>
            <a:r>
              <a:rPr lang="en-US" sz="1900" dirty="0"/>
              <a:t> surgery is a good way to start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Long term results require constant exercise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A004-94E6-B643-89FD-C96EF175E71C}" type="slidenum">
              <a:rPr lang="en-US"/>
              <a:pPr/>
              <a:t>96</a:t>
            </a:fld>
            <a:endParaRPr lang="en-US"/>
          </a:p>
        </p:txBody>
      </p:sp>
      <p:sp>
        <p:nvSpPr>
          <p:cNvPr id="67598" name="Rectangle 14"/>
          <p:cNvSpPr>
            <a:spLocks/>
          </p:cNvSpPr>
          <p:nvPr/>
        </p:nvSpPr>
        <p:spPr bwMode="auto">
          <a:xfrm>
            <a:off x="3032125" y="6132513"/>
            <a:ext cx="3167063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http://www.tml.tkk.fi/~pnr/FAT/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17" y="1219200"/>
            <a:ext cx="167268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90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7" grpId="0" build="p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Causes of complexity</a:t>
            </a:r>
          </a:p>
        </p:txBody>
      </p:sp>
      <p:sp>
        <p:nvSpPr>
          <p:cNvPr id="68621" name="Rectangle 13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Complexity: implementation vs. run-time</a:t>
            </a:r>
          </a:p>
          <a:p>
            <a:pPr marL="782638" lvl="1">
              <a:lnSpc>
                <a:spcPct val="120000"/>
              </a:lnSpc>
            </a:pPr>
            <a:r>
              <a:rPr lang="en-US" sz="2000" dirty="0"/>
              <a:t>system vs. protocol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After-the-fact enhancements:</a:t>
            </a:r>
          </a:p>
          <a:p>
            <a:pPr marL="782638" lvl="1">
              <a:lnSpc>
                <a:spcPct val="120000"/>
              </a:lnSpc>
            </a:pPr>
            <a:r>
              <a:rPr lang="en-US" dirty="0"/>
              <a:t>s</a:t>
            </a:r>
            <a:r>
              <a:rPr lang="en-US" sz="2000" dirty="0"/>
              <a:t>ecurity</a:t>
            </a:r>
          </a:p>
          <a:p>
            <a:pPr marL="782638" lvl="1">
              <a:lnSpc>
                <a:spcPct val="120000"/>
              </a:lnSpc>
            </a:pPr>
            <a:r>
              <a:rPr lang="en-US" sz="2000" dirty="0"/>
              <a:t>NAT traversal</a:t>
            </a:r>
          </a:p>
          <a:p>
            <a:pPr marL="782638" lvl="1">
              <a:lnSpc>
                <a:spcPct val="120000"/>
              </a:lnSpc>
            </a:pPr>
            <a:r>
              <a:rPr lang="en-US" dirty="0"/>
              <a:t>mobility</a:t>
            </a:r>
            <a:endParaRPr lang="en-US" sz="2000" dirty="0"/>
          </a:p>
          <a:p>
            <a:pPr marL="782638" lvl="1">
              <a:lnSpc>
                <a:spcPct val="120000"/>
              </a:lnSpc>
            </a:pPr>
            <a:r>
              <a:rPr lang="en-US" dirty="0"/>
              <a:t>i</a:t>
            </a:r>
            <a:r>
              <a:rPr lang="en-US" sz="2000" dirty="0"/>
              <a:t>nternationalization (e.g., DNS)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Wrong layer for function</a:t>
            </a:r>
          </a:p>
          <a:p>
            <a:pPr marL="782638" lvl="1">
              <a:lnSpc>
                <a:spcPct val="120000"/>
              </a:lnSpc>
            </a:pPr>
            <a:r>
              <a:rPr lang="en-US" sz="2000" dirty="0"/>
              <a:t>multicast? IP security?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Options</a:t>
            </a:r>
          </a:p>
          <a:p>
            <a:pPr marL="782638" lvl="1">
              <a:lnSpc>
                <a:spcPct val="120000"/>
              </a:lnSpc>
            </a:pPr>
            <a:r>
              <a:rPr lang="en-US" sz="2000" dirty="0"/>
              <a:t>e.g., multiple transport protocols, IPv4 &amp; IPv6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Lots of special protocols</a:t>
            </a:r>
          </a:p>
          <a:p>
            <a:pPr marL="782638" lvl="1">
              <a:lnSpc>
                <a:spcPct val="120000"/>
              </a:lnSpc>
            </a:pPr>
            <a:r>
              <a:rPr lang="en-US" sz="2000" dirty="0"/>
              <a:t>e.g., IMAP, POP, SMTP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Manual configuration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D853-FF60-1841-B0A8-E062D8565DE4}" type="slidenum">
              <a:rPr lang="en-US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30497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752600"/>
            <a:ext cx="8511989" cy="3810000"/>
          </a:xfrm>
        </p:spPr>
        <p:txBody>
          <a:bodyPr/>
          <a:lstStyle/>
          <a:p>
            <a:r>
              <a:rPr lang="en-US" sz="7200" dirty="0"/>
              <a:t>Network traffic &amp; economics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75388"/>
            <a:ext cx="609600" cy="365125"/>
          </a:xfrm>
        </p:spPr>
        <p:txBody>
          <a:bodyPr/>
          <a:lstStyle/>
          <a:p>
            <a:fld id="{DC5D6F0B-0041-EF42-9DC3-A211E8E5ED38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488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Mobile traffic distribution – 2017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85097-027B-5D4F-844D-EE9F6B962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3" y="1676400"/>
            <a:ext cx="8126287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546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675</TotalTime>
  <Pages>0</Pages>
  <Words>6116</Words>
  <Characters>0</Characters>
  <Application>Microsoft Macintosh PowerPoint</Application>
  <PresentationFormat>On-screen Show (4:3)</PresentationFormat>
  <Lines>0</Lines>
  <Paragraphs>1428</Paragraphs>
  <Slides>115</Slides>
  <Notes>14</Notes>
  <HiddenSlides>4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8" baseType="lpstr">
      <vt:lpstr>ＭＳ Ｐゴシック</vt:lpstr>
      <vt:lpstr>ヒラギノ角ゴ ProN W3</vt:lpstr>
      <vt:lpstr>Arial</vt:lpstr>
      <vt:lpstr>Edwardian Script ITC</vt:lpstr>
      <vt:lpstr>Helvetica</vt:lpstr>
      <vt:lpstr>Lucida Grande</vt:lpstr>
      <vt:lpstr>proxima-nova</vt:lpstr>
      <vt:lpstr>Tahoma</vt:lpstr>
      <vt:lpstr>Times</vt:lpstr>
      <vt:lpstr>Times New Roman</vt:lpstr>
      <vt:lpstr>Verdana</vt:lpstr>
      <vt:lpstr>Wingdings</vt:lpstr>
      <vt:lpstr>Clarity</vt:lpstr>
      <vt:lpstr>Modern Internet architecture, technology &amp; philosophy</vt:lpstr>
      <vt:lpstr>PowerPoint Presentation</vt:lpstr>
      <vt:lpstr>IP as a core infrastructure interface</vt:lpstr>
      <vt:lpstr>The great infrastructure</vt:lpstr>
      <vt:lpstr>The Internet as core civil infrastructure</vt:lpstr>
      <vt:lpstr>The Internet as core civil infrastructure</vt:lpstr>
      <vt:lpstr>What’s different?</vt:lpstr>
      <vt:lpstr>What problems do networks solve?</vt:lpstr>
      <vt:lpstr>Interfaces: Energy</vt:lpstr>
      <vt:lpstr>Interfaces: Paper-based information</vt:lpstr>
      <vt:lpstr>Interfaces: Transportation</vt:lpstr>
      <vt:lpstr>Interfaces: Phone system</vt:lpstr>
      <vt:lpstr>Other long-lived interfaces</vt:lpstr>
      <vt:lpstr>What makes interfaces permanent?</vt:lpstr>
      <vt:lpstr>Extrapolating from history</vt:lpstr>
      <vt:lpstr>PowerPoint Presentation</vt:lpstr>
      <vt:lpstr>Integrating infrastructures: Energy</vt:lpstr>
      <vt:lpstr>Example: SmartGrid</vt:lpstr>
      <vt:lpstr>What has changed?</vt:lpstr>
      <vt:lpstr>Who runs communication systems and networks?</vt:lpstr>
      <vt:lpstr>Basic Internet money routing</vt:lpstr>
      <vt:lpstr>Internet applications</vt:lpstr>
      <vt:lpstr>Converging communities</vt:lpstr>
      <vt:lpstr>Internet applications</vt:lpstr>
      <vt:lpstr>Internet applications, cont’d</vt:lpstr>
      <vt:lpstr>Network architecture</vt:lpstr>
      <vt:lpstr>Inside a Single Network</vt:lpstr>
      <vt:lpstr>Server-based vs. peer-to-peer</vt:lpstr>
      <vt:lpstr>Defining peer-to-peer systems</vt:lpstr>
      <vt:lpstr>P2P systems are …</vt:lpstr>
      <vt:lpstr>Distributed vs. centralized</vt:lpstr>
      <vt:lpstr>Aside: alternatives to the big-I model</vt:lpstr>
      <vt:lpstr>Protocols &amp; layers</vt:lpstr>
      <vt:lpstr>Fundamental interaction patterns </vt:lpstr>
      <vt:lpstr>Internet protocols</vt:lpstr>
      <vt:lpstr>Protocols</vt:lpstr>
      <vt:lpstr>Why layering?</vt:lpstr>
      <vt:lpstr>Layers  (sometimes) wrapping</vt:lpstr>
      <vt:lpstr>How many layers</vt:lpstr>
      <vt:lpstr>The two-layer model</vt:lpstr>
      <vt:lpstr>The Internet Protocol Hourglass (S. Deering)</vt:lpstr>
      <vt:lpstr>Why the hourglass architecture?</vt:lpstr>
      <vt:lpstr>Layer splitting</vt:lpstr>
      <vt:lpstr>Why 4 core layers?</vt:lpstr>
      <vt:lpstr>Internet layer functions</vt:lpstr>
      <vt:lpstr>The real model</vt:lpstr>
      <vt:lpstr>Layer violations</vt:lpstr>
      <vt:lpstr>Internet acquires presentation layer</vt:lpstr>
      <vt:lpstr>Internet acquires session layer</vt:lpstr>
      <vt:lpstr>Putting on Weight</vt:lpstr>
      <vt:lpstr>Classical Internet philosophy</vt:lpstr>
      <vt:lpstr>Network philosophy: End-to-end argument</vt:lpstr>
      <vt:lpstr>Some end-vs-middle issues</vt:lpstr>
      <vt:lpstr>Internet architecture documents (readings)</vt:lpstr>
      <vt:lpstr>Guidelines</vt:lpstr>
      <vt:lpstr>Serialization</vt:lpstr>
      <vt:lpstr>Serialization</vt:lpstr>
      <vt:lpstr>Problem: squeezing 8 bits into 7 (or 6)  base64</vt:lpstr>
      <vt:lpstr>Serialization: TLV</vt:lpstr>
      <vt:lpstr>Serialization: ASN.1</vt:lpstr>
      <vt:lpstr>Serialization: RFC 822 </vt:lpstr>
      <vt:lpstr>Serialization: XML</vt:lpstr>
      <vt:lpstr>Serialization: JSON</vt:lpstr>
      <vt:lpstr>Serialization trade-offs</vt:lpstr>
      <vt:lpstr>Network evolution &amp; research</vt:lpstr>
      <vt:lpstr>Networking is getting into middle years</vt:lpstr>
      <vt:lpstr>Internet/broadband: one of the fastest applications ever introduced</vt:lpstr>
      <vt:lpstr>Adoption S-curve</vt:lpstr>
      <vt:lpstr>Residential broadband penetration (US)</vt:lpstr>
      <vt:lpstr>Standardization</vt:lpstr>
      <vt:lpstr>Standardization</vt:lpstr>
      <vt:lpstr>Technologies at ~30 years</vt:lpstr>
      <vt:lpstr>Observations on progress</vt:lpstr>
      <vt:lpstr>Lifecycle of technologies</vt:lpstr>
      <vt:lpstr>Example: Telex</vt:lpstr>
      <vt:lpstr>Transition of networking</vt:lpstr>
      <vt:lpstr>User challenges vs. research challenges</vt:lpstr>
      <vt:lpstr>Example: Email configuration</vt:lpstr>
      <vt:lpstr>Example: SIP configuration</vt:lpstr>
      <vt:lpstr>Internet and networks timeline</vt:lpstr>
      <vt:lpstr>Cause of death (or delay) for the next big thing</vt:lpstr>
      <vt:lpstr>Why do good ideas fail?</vt:lpstr>
      <vt:lpstr>CS research to reality</vt:lpstr>
      <vt:lpstr>CS tech transfer, mode 1</vt:lpstr>
      <vt:lpstr>CS tech transfer, mode 2</vt:lpstr>
      <vt:lpstr>Networking research is fashion-driven</vt:lpstr>
      <vt:lpstr>Research: Network evolution</vt:lpstr>
      <vt:lpstr>Research: Pasteur’s quadrant</vt:lpstr>
      <vt:lpstr>Maturing network research</vt:lpstr>
      <vt:lpstr>New applications</vt:lpstr>
      <vt:lpstr>Change is hard</vt:lpstr>
      <vt:lpstr>Time of transition</vt:lpstr>
      <vt:lpstr>Internet challenges</vt:lpstr>
      <vt:lpstr>Complexity</vt:lpstr>
      <vt:lpstr>Mid-Life Crisis</vt:lpstr>
      <vt:lpstr>“Why architectural complexity is like body fat”</vt:lpstr>
      <vt:lpstr>Causes of complexity</vt:lpstr>
      <vt:lpstr>Network traffic &amp; economics</vt:lpstr>
      <vt:lpstr>Mobile traffic distribution – 2017 prediction</vt:lpstr>
      <vt:lpstr>Mobile traffic is mostly Wi-Fi</vt:lpstr>
      <vt:lpstr>Video, video and more video</vt:lpstr>
      <vt:lpstr>Bandwidth generations</vt:lpstr>
      <vt:lpstr>Cost of bandwidth</vt:lpstr>
      <vt:lpstr>Transit prices</vt:lpstr>
      <vt:lpstr>Bandwidth costs</vt:lpstr>
      <vt:lpstr>Amazon Snowball</vt:lpstr>
      <vt:lpstr>Network reality</vt:lpstr>
      <vt:lpstr>Textbook Internet vs. real Internet</vt:lpstr>
      <vt:lpstr>Textbook Internet vs. real Internet</vt:lpstr>
      <vt:lpstr>Which Internet are you connected to?</vt:lpstr>
      <vt:lpstr>The two-port Internet</vt:lpstr>
      <vt:lpstr>Causes</vt:lpstr>
      <vt:lpstr>Private Internet -- challenges</vt:lpstr>
      <vt:lpstr>Tussle in Cyberspace</vt:lpstr>
      <vt:lpstr>Other network types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Internet architecture &amp; technology</dc:title>
  <dc:subject/>
  <dc:creator>Henning Schulzrinne</dc:creator>
  <cp:keywords/>
  <dc:description/>
  <cp:lastModifiedBy>Henning Schulzrinne</cp:lastModifiedBy>
  <cp:revision>55</cp:revision>
  <dcterms:created xsi:type="dcterms:W3CDTF">2009-09-22T20:29:28Z</dcterms:created>
  <dcterms:modified xsi:type="dcterms:W3CDTF">2018-09-07T15:38:29Z</dcterms:modified>
</cp:coreProperties>
</file>