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64"/>
  </p:notesMasterIdLst>
  <p:sldIdLst>
    <p:sldId id="256" r:id="rId2"/>
    <p:sldId id="319" r:id="rId3"/>
    <p:sldId id="266" r:id="rId4"/>
    <p:sldId id="284" r:id="rId5"/>
    <p:sldId id="271" r:id="rId6"/>
    <p:sldId id="275" r:id="rId7"/>
    <p:sldId id="276" r:id="rId8"/>
    <p:sldId id="265" r:id="rId9"/>
    <p:sldId id="267" r:id="rId10"/>
    <p:sldId id="268" r:id="rId11"/>
    <p:sldId id="281" r:id="rId12"/>
    <p:sldId id="269" r:id="rId13"/>
    <p:sldId id="280" r:id="rId14"/>
    <p:sldId id="272" r:id="rId15"/>
    <p:sldId id="270" r:id="rId16"/>
    <p:sldId id="274" r:id="rId17"/>
    <p:sldId id="277" r:id="rId18"/>
    <p:sldId id="320" r:id="rId19"/>
    <p:sldId id="293" r:id="rId20"/>
    <p:sldId id="287" r:id="rId21"/>
    <p:sldId id="288" r:id="rId22"/>
    <p:sldId id="289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90" r:id="rId31"/>
    <p:sldId id="301" r:id="rId32"/>
    <p:sldId id="291" r:id="rId33"/>
    <p:sldId id="273" r:id="rId34"/>
    <p:sldId id="278" r:id="rId35"/>
    <p:sldId id="316" r:id="rId36"/>
    <p:sldId id="279" r:id="rId37"/>
    <p:sldId id="309" r:id="rId38"/>
    <p:sldId id="302" r:id="rId39"/>
    <p:sldId id="310" r:id="rId40"/>
    <p:sldId id="311" r:id="rId41"/>
    <p:sldId id="312" r:id="rId42"/>
    <p:sldId id="303" r:id="rId43"/>
    <p:sldId id="304" r:id="rId44"/>
    <p:sldId id="313" r:id="rId45"/>
    <p:sldId id="314" r:id="rId46"/>
    <p:sldId id="315" r:id="rId47"/>
    <p:sldId id="305" r:id="rId48"/>
    <p:sldId id="306" r:id="rId49"/>
    <p:sldId id="282" r:id="rId50"/>
    <p:sldId id="283" r:id="rId51"/>
    <p:sldId id="285" r:id="rId52"/>
    <p:sldId id="286" r:id="rId53"/>
    <p:sldId id="261" r:id="rId54"/>
    <p:sldId id="263" r:id="rId55"/>
    <p:sldId id="307" r:id="rId56"/>
    <p:sldId id="262" r:id="rId57"/>
    <p:sldId id="260" r:id="rId58"/>
    <p:sldId id="317" r:id="rId59"/>
    <p:sldId id="318" r:id="rId60"/>
    <p:sldId id="308" r:id="rId61"/>
    <p:sldId id="264" r:id="rId62"/>
    <p:sldId id="257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8"/>
  </p:normalViewPr>
  <p:slideViewPr>
    <p:cSldViewPr>
      <p:cViewPr varScale="1">
        <p:scale>
          <a:sx n="136" d="100"/>
          <a:sy n="136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09DC8E-0C93-A84C-A1B0-7092727BA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6F4FC-E9B0-5D46-BDCD-2CD0770B52E4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8C7EA-90D5-3A42-A42F-87BE2A959905}" type="slidenum">
              <a:rPr lang="en-US"/>
              <a:pPr/>
              <a:t>57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www.opus-codec.org</a:t>
            </a:r>
            <a:r>
              <a:rPr lang="en-US" dirty="0"/>
              <a:t>/comparison/GoogleTest2.pdf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9DC8E-0C93-A84C-A1B0-7092727BA76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78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69212-5EE0-B146-BDF7-D60C038D9463}" type="slidenum">
              <a:rPr lang="en-US"/>
              <a:pPr/>
              <a:t>61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E3DEA-A09C-784E-A608-437F5F601958}" type="slidenum">
              <a:rPr lang="en-US"/>
              <a:pPr/>
              <a:t>62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http://www.infj.ulst.ac.uk/~pnic/HumanEar/Andy's%20Stuff/MScProject/workingcode_Local/EarChapter.html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76735-09B0-714A-85EE-AFF3A45888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9DC8E-0C93-A84C-A1B0-7092727BA7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9DC8E-0C93-A84C-A1B0-7092727BA7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Figure: 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9DC8E-0C93-A84C-A1B0-7092727BA7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http://cnx.org/content/m13173/latest/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9DC8E-0C93-A84C-A1B0-7092727BA76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2E5F4-4AE8-1C41-A3CF-72524FA65A80}" type="slidenum">
              <a:rPr lang="en-US"/>
              <a:pPr/>
              <a:t>53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053D9-0978-E84C-84F8-932DBFCA846E}" type="slidenum">
              <a:rPr lang="en-US"/>
              <a:pPr/>
              <a:t>54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F8FC3-2FF3-B54B-9AAE-7FE6D5658301}" type="slidenum">
              <a:rPr lang="en-US"/>
              <a:pPr/>
              <a:t>56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B1350-0BC9-4E40-B160-F109F87DA1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4BEEA-BFA1-1D42-BBA4-F5436B6F7F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1D31D-C7F3-D544-B95A-AA694F6A0C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BE8C4-B48F-4848-84FB-BF0B57E364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October 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D2DAA-5687-7B4B-95BD-B39FFD8B50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60832-5637-9D4B-9800-487A77791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76FB-D72F-8D4E-A487-58518FD943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FD407-ACC5-C745-85EE-426AEC8BEC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2434F-E5CA-154D-A203-8BEF68821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3F176-849A-D247-98F5-6270609644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D33383-BEF8-7547-A90B-6551EA5CA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lumbia.edu/~hgs/audio/codec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Audio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Henning Schulzrinne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Dept. of Computer Science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Columbia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Fall 2018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Sample &amp; hold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66850"/>
            <a:ext cx="69294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0" y="1524000"/>
            <a:ext cx="2057400" cy="838200"/>
          </a:xfrm>
          <a:prstGeom prst="wedgeEllipseCallout">
            <a:avLst>
              <a:gd name="adj1" fmla="val 72667"/>
              <a:gd name="adj2" fmla="val 370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6336D8"/>
                </a:solidFill>
              </a:rPr>
              <a:t>quantization noise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7239000" y="5791200"/>
            <a:ext cx="10541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Mark Handley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Direct-Stream Digital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33500"/>
            <a:ext cx="44196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172200" y="4191000"/>
            <a:ext cx="145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Delta-Sigma</a:t>
            </a:r>
          </a:p>
          <a:p>
            <a:r>
              <a:rPr lang="en-US"/>
              <a:t>coding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fast to sample?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Harry Nyquist (1928) &amp; Claude Shannon (1949)</a:t>
            </a:r>
          </a:p>
          <a:p>
            <a:pPr lvl="1" eaLnBrk="1" hangingPunct="1"/>
            <a:r>
              <a:rPr lang="en-US"/>
              <a:t>no loss of information </a:t>
            </a:r>
            <a:r>
              <a:rPr lang="en-US">
                <a:sym typeface="Wingdings" charset="2"/>
              </a:rPr>
              <a:t> sampling frequency ≥ 2 * maximum signal frequency</a:t>
            </a:r>
          </a:p>
          <a:p>
            <a:pPr eaLnBrk="1" hangingPunct="1"/>
            <a:r>
              <a:rPr lang="en-US">
                <a:sym typeface="Wingdings" charset="2"/>
              </a:rPr>
              <a:t>More recent: compressed sensing</a:t>
            </a:r>
          </a:p>
          <a:p>
            <a:pPr lvl="1" eaLnBrk="1" hangingPunct="1"/>
            <a:r>
              <a:rPr lang="en-US">
                <a:sym typeface="Wingdings" charset="2"/>
              </a:rPr>
              <a:t>works for </a:t>
            </a:r>
            <a:r>
              <a:rPr lang="en-US" i="1">
                <a:sym typeface="Wingdings" charset="2"/>
              </a:rPr>
              <a:t>sparse</a:t>
            </a:r>
            <a:r>
              <a:rPr lang="en-US">
                <a:sym typeface="Wingdings" charset="2"/>
              </a:rPr>
              <a:t> signals in some space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Audio coding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771798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sampling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quantization</a:t>
                      </a:r>
                    </a:p>
                  </a:txBody>
                  <a:tcPr marL="105012" marR="1050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telephone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300-3,400 Hz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kHz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12-13</a:t>
                      </a:r>
                    </a:p>
                  </a:txBody>
                  <a:tcPr marL="105012" marR="1050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wide-band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50-7,000 Hz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kHz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14-15</a:t>
                      </a:r>
                    </a:p>
                  </a:txBody>
                  <a:tcPr marL="105012" marR="1050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  <a:r>
                        <a:rPr lang="en-US" baseline="0" dirty="0"/>
                        <a:t> quality</a:t>
                      </a:r>
                      <a:endParaRPr lang="en-US" dirty="0"/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30-15,000 Hz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kHz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 marL="105012" marR="1050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20-20,000</a:t>
                      </a:r>
                      <a:r>
                        <a:rPr lang="en-US" baseline="0" dirty="0"/>
                        <a:t> Hz</a:t>
                      </a:r>
                      <a:endParaRPr lang="en-US" dirty="0"/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44.1 kHz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 marL="105012" marR="1050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10-22,000</a:t>
                      </a:r>
                      <a:r>
                        <a:rPr lang="en-US" baseline="0" dirty="0"/>
                        <a:t> Hz</a:t>
                      </a:r>
                      <a:endParaRPr lang="en-US" dirty="0"/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 kHz</a:t>
                      </a:r>
                    </a:p>
                  </a:txBody>
                  <a:tcPr marL="105012" marR="105012"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≤ 24</a:t>
                      </a:r>
                      <a:endParaRPr lang="en-US" dirty="0"/>
                    </a:p>
                  </a:txBody>
                  <a:tcPr marL="105012" marR="1050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val Callout 4"/>
          <p:cNvSpPr/>
          <p:nvPr/>
        </p:nvSpPr>
        <p:spPr>
          <a:xfrm>
            <a:off x="7620000" y="2590800"/>
            <a:ext cx="1143000" cy="762000"/>
          </a:xfrm>
          <a:prstGeom prst="wedgeEllipseCallout">
            <a:avLst>
              <a:gd name="adj1" fmla="val -66346"/>
              <a:gd name="adj2" fmla="val 424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6336D8"/>
                </a:solidFill>
              </a:rPr>
              <a:t>CD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620000" y="3657600"/>
            <a:ext cx="1143000" cy="762000"/>
          </a:xfrm>
          <a:prstGeom prst="wedgeEllipseCallout">
            <a:avLst>
              <a:gd name="adj1" fmla="val -85087"/>
              <a:gd name="adj2" fmla="val -419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6336D8"/>
                </a:solidFill>
              </a:rPr>
              <a:t>DAT</a:t>
            </a:r>
          </a:p>
          <a:p>
            <a:pPr algn="ctr">
              <a:defRPr/>
            </a:pPr>
            <a:endParaRPr lang="en-US" dirty="0">
              <a:solidFill>
                <a:srgbClr val="6336D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67068"/>
            <a:ext cx="1752600" cy="1181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724400"/>
            <a:ext cx="3505200" cy="1204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5943600"/>
            <a:ext cx="13074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24 bit, 44.1/48 kHz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Complete A/D</a:t>
            </a: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73390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6642556"/>
            <a:ext cx="817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Mark Handley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Aliasing distortion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16050"/>
            <a:ext cx="7285038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239000" y="5791200"/>
            <a:ext cx="10541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Mark Handley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6642556"/>
            <a:ext cx="817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Mark Handley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Quantization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CDs: 16 bit </a:t>
            </a:r>
            <a:r>
              <a:rPr lang="en-US">
                <a:sym typeface="Wingdings" charset="2"/>
              </a:rPr>
              <a:t> lots of bits</a:t>
            </a:r>
          </a:p>
          <a:p>
            <a:pPr eaLnBrk="1" hangingPunct="1"/>
            <a:r>
              <a:rPr lang="en-US">
                <a:sym typeface="Wingdings" charset="2"/>
              </a:rPr>
              <a:t>Professional audio: 24 bits (or more)</a:t>
            </a:r>
          </a:p>
          <a:p>
            <a:pPr eaLnBrk="1" hangingPunct="1"/>
            <a:r>
              <a:rPr lang="en-US">
                <a:sym typeface="Wingdings" charset="2"/>
              </a:rPr>
              <a:t>8-bit linear has poor quality (noise)</a:t>
            </a:r>
          </a:p>
          <a:p>
            <a:pPr eaLnBrk="1" hangingPunct="1"/>
            <a:r>
              <a:rPr lang="en-US">
                <a:sym typeface="Wingdings" charset="2"/>
              </a:rPr>
              <a:t>Ear has logarithmic sensitivity  “companding”</a:t>
            </a:r>
          </a:p>
          <a:p>
            <a:pPr lvl="1" eaLnBrk="1" hangingPunct="1"/>
            <a:r>
              <a:rPr lang="en-US">
                <a:sym typeface="Wingdings" charset="2"/>
              </a:rPr>
              <a:t>used for Dolby tape decks</a:t>
            </a:r>
          </a:p>
          <a:p>
            <a:pPr lvl="1" eaLnBrk="1" hangingPunct="1"/>
            <a:r>
              <a:rPr lang="en-US">
                <a:sym typeface="Wingdings" charset="2"/>
              </a:rPr>
              <a:t>quantization noise ~ signal level</a:t>
            </a:r>
          </a:p>
          <a:p>
            <a:pPr eaLnBrk="1" hangingPunct="1"/>
            <a:endParaRPr lang="en-US">
              <a:sym typeface="Wingdings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Quantization noise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27163"/>
            <a:ext cx="7108825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6642556"/>
            <a:ext cx="817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Mark Handley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r>
              <a:rPr lang="en-US" dirty="0"/>
              <a:t>Transform time domain into some other (“frequency”) domain</a:t>
            </a:r>
          </a:p>
          <a:p>
            <a:pPr lvl="1"/>
            <a:r>
              <a:rPr lang="en-US" dirty="0"/>
              <a:t>using basis functions (sine &amp; cosine, …)</a:t>
            </a:r>
          </a:p>
          <a:p>
            <a:r>
              <a:rPr lang="en-US" dirty="0">
                <a:sym typeface="Wingdings"/>
              </a:rPr>
              <a:t> simplify certain operations (convolution)</a:t>
            </a:r>
          </a:p>
          <a:p>
            <a:pPr lvl="1"/>
            <a:r>
              <a:rPr lang="en-US" dirty="0">
                <a:sym typeface="Wingdings"/>
              </a:rPr>
              <a:t>and better represent channel (noise) or receiver (ear)</a:t>
            </a:r>
          </a:p>
          <a:p>
            <a:r>
              <a:rPr lang="en-US" dirty="0">
                <a:sym typeface="Wingdings"/>
              </a:rPr>
              <a:t> ~ cf. logarithm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00966"/>
              </p:ext>
            </p:extLst>
          </p:nvPr>
        </p:nvGraphicFramePr>
        <p:xfrm>
          <a:off x="838200" y="4495800"/>
          <a:ext cx="6096000" cy="148336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periodic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continuous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discrete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finite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discrete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30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Fourier transform: time series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series of frequencies</a:t>
            </a:r>
          </a:p>
          <a:p>
            <a:pPr lvl="1"/>
            <a:r>
              <a:rPr lang="en-US" dirty="0">
                <a:sym typeface="Wingdings"/>
              </a:rPr>
              <a:t>complex frequencies: amplitude &amp; </a:t>
            </a:r>
            <a:r>
              <a:rPr lang="en-US" dirty="0" err="1">
                <a:sym typeface="Wingdings"/>
              </a:rPr>
              <a:t>phasess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Inverse Fourier transform: frequencies (amplitude &amp; phase)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time series</a:t>
            </a:r>
          </a:p>
          <a:p>
            <a:r>
              <a:rPr lang="en-US" dirty="0">
                <a:sym typeface="Wingdings"/>
              </a:rPr>
              <a:t>Note: also works for other basis functions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humans generate and process sound?</a:t>
            </a:r>
          </a:p>
          <a:p>
            <a:r>
              <a:rPr lang="en-US" dirty="0"/>
              <a:t>How does digital sound work?</a:t>
            </a:r>
          </a:p>
          <a:p>
            <a:r>
              <a:rPr lang="en-US" dirty="0"/>
              <a:t>How fast do I have to sample audio?</a:t>
            </a:r>
          </a:p>
          <a:p>
            <a:r>
              <a:rPr lang="en-US" dirty="0"/>
              <a:t>How can we represent time domain signals in the frequency domain? Why?</a:t>
            </a:r>
          </a:p>
          <a:p>
            <a:r>
              <a:rPr lang="en-US" dirty="0"/>
              <a:t>How do audio codecs work?</a:t>
            </a:r>
          </a:p>
          <a:p>
            <a:r>
              <a:rPr lang="en-US" dirty="0"/>
              <a:t>How do we measure their quality?</a:t>
            </a:r>
          </a:p>
          <a:p>
            <a:r>
              <a:rPr lang="en-US" dirty="0"/>
              <a:t>What is the impact of networks (packet loss) on </a:t>
            </a:r>
            <a:r>
              <a:rPr lang="en-US"/>
              <a:t>audio quality?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6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3" y="2044700"/>
            <a:ext cx="4573587" cy="4081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Express periodic function as sum of </a:t>
            </a:r>
            <a:r>
              <a:rPr lang="en-US" dirty="0" err="1"/>
              <a:t>sines</a:t>
            </a:r>
            <a:r>
              <a:rPr lang="en-US" dirty="0"/>
              <a:t> and cosines of different amplitudes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band-limited, finite sum</a:t>
            </a:r>
          </a:p>
          <a:p>
            <a:r>
              <a:rPr lang="en-US" dirty="0"/>
              <a:t>Time domain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frequency domain</a:t>
            </a:r>
          </a:p>
          <a:p>
            <a:pPr lvl="1"/>
            <a:r>
              <a:rPr lang="en-US" dirty="0">
                <a:sym typeface="Wingdings"/>
              </a:rPr>
              <a:t>no information loss</a:t>
            </a:r>
          </a:p>
          <a:p>
            <a:pPr lvl="2"/>
            <a:r>
              <a:rPr lang="en-US" dirty="0">
                <a:sym typeface="Wingdings"/>
              </a:rPr>
              <a:t>and no compression</a:t>
            </a:r>
          </a:p>
          <a:p>
            <a:pPr lvl="1"/>
            <a:r>
              <a:rPr lang="en-US" dirty="0">
                <a:sym typeface="Wingdings"/>
              </a:rPr>
              <a:t>but for periodic (or time limited) signals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www.westga.edu/~jhasbun/osp/Fourier.htm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828800"/>
            <a:ext cx="2286000" cy="406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of a </a:t>
            </a:r>
            <a:r>
              <a:rPr lang="en-US" b="1" dirty="0"/>
              <a:t>periodic</a:t>
            </a:r>
            <a:r>
              <a:rPr lang="en-US" dirty="0"/>
              <a:t> function</a:t>
            </a:r>
          </a:p>
        </p:txBody>
      </p:sp>
      <p:pic>
        <p:nvPicPr>
          <p:cNvPr id="5" name="Picture 4" descr="image-1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4074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8" descr="image-2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29000"/>
            <a:ext cx="5461001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" name="Picture 9" descr="image-26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105400"/>
            <a:ext cx="5359400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Rounded Rectangle 11"/>
          <p:cNvSpPr/>
          <p:nvPr/>
        </p:nvSpPr>
        <p:spPr>
          <a:xfrm>
            <a:off x="6477000" y="3657600"/>
            <a:ext cx="2438400" cy="152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 time,</a:t>
            </a:r>
          </a:p>
          <a:p>
            <a:pPr algn="ctr"/>
            <a:r>
              <a:rPr lang="en-US" dirty="0"/>
              <a:t>discrete frequencies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pic>
        <p:nvPicPr>
          <p:cNvPr id="4" name="Picture 3" descr="image-2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5499100" cy="1130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" name="Picture 5" descr="image-2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76600"/>
            <a:ext cx="5219700" cy="1130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533400" y="2971800"/>
            <a:ext cx="196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inverse transform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459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 transform (time </a:t>
            </a:r>
            <a:r>
              <a:rPr lang="en-US" i="1" dirty="0"/>
              <a:t>x</a:t>
            </a:r>
            <a:r>
              <a:rPr lang="en-US" dirty="0"/>
              <a:t>, real frequency </a:t>
            </a:r>
            <a:r>
              <a:rPr lang="en-US" i="1" dirty="0"/>
              <a:t>k</a:t>
            </a:r>
            <a:r>
              <a:rPr lang="en-US" dirty="0"/>
              <a:t>)</a:t>
            </a:r>
          </a:p>
        </p:txBody>
      </p:sp>
      <p:pic>
        <p:nvPicPr>
          <p:cNvPr id="9" name="Picture 8" descr="image-2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5257800"/>
            <a:ext cx="4419600" cy="5461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0" name="Rounded Rectangle 9"/>
          <p:cNvSpPr/>
          <p:nvPr/>
        </p:nvSpPr>
        <p:spPr>
          <a:xfrm>
            <a:off x="304800" y="5029200"/>
            <a:ext cx="2743200" cy="152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 time,</a:t>
            </a:r>
          </a:p>
          <a:p>
            <a:pPr algn="ctr"/>
            <a:r>
              <a:rPr lang="en-US" dirty="0"/>
              <a:t>continuous frequencies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5943600"/>
            <a:ext cx="172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Euler’s formula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Fourier transform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9013" y="1524001"/>
            <a:ext cx="7165975" cy="838200"/>
          </a:xfrm>
        </p:spPr>
        <p:txBody>
          <a:bodyPr/>
          <a:lstStyle/>
          <a:p>
            <a:r>
              <a:rPr lang="en-US" dirty="0"/>
              <a:t>For sampled functions, continuous FT not very useful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DFT</a:t>
            </a:r>
            <a:endParaRPr lang="en-US" dirty="0"/>
          </a:p>
        </p:txBody>
      </p:sp>
      <p:pic>
        <p:nvPicPr>
          <p:cNvPr id="4" name="Picture 3" descr="image-27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4445001" cy="13589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8" name="Picture 7" descr="image-28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43400"/>
            <a:ext cx="4800600" cy="1346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9" name="Rounded Rectangle 8"/>
          <p:cNvSpPr/>
          <p:nvPr/>
        </p:nvSpPr>
        <p:spPr>
          <a:xfrm>
            <a:off x="6096000" y="2590800"/>
            <a:ext cx="2743200" cy="144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complex numbers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complex coefficients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411787" cy="4081463"/>
          </a:xfrm>
        </p:spPr>
        <p:txBody>
          <a:bodyPr>
            <a:normAutofit/>
          </a:bodyPr>
          <a:lstStyle/>
          <a:p>
            <a:r>
              <a:rPr lang="en-US" dirty="0"/>
              <a:t>Interpreting a DFT can be slightly difficult, because the DFT of real data includes complex numbers.</a:t>
            </a:r>
          </a:p>
          <a:p>
            <a:pPr lvl="1"/>
            <a:r>
              <a:rPr lang="en-US" dirty="0"/>
              <a:t>The magnitude of the complex number for a DFT component is the power at that frequency.</a:t>
            </a:r>
          </a:p>
          <a:p>
            <a:pPr lvl="1"/>
            <a:r>
              <a:rPr lang="en-US" dirty="0"/>
              <a:t>The phase </a:t>
            </a:r>
            <a:r>
              <a:rPr lang="en-US" dirty="0" err="1"/>
              <a:t>θ</a:t>
            </a:r>
            <a:r>
              <a:rPr lang="en-US" dirty="0"/>
              <a:t> of the waveform can be determined from the relative values of the real and imaginary coefficients.</a:t>
            </a:r>
          </a:p>
          <a:p>
            <a:pPr lvl="1"/>
            <a:r>
              <a:rPr lang="en-US" dirty="0"/>
              <a:t>Also both positive and “negative” frequencies show up.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6642556"/>
            <a:ext cx="817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Mark Handley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828800"/>
            <a:ext cx="3238500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743200"/>
            <a:ext cx="1600200" cy="16891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DFT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746250"/>
            <a:ext cx="4495800" cy="3365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6642556"/>
            <a:ext cx="817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Mark Handley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DFT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1752600"/>
            <a:ext cx="4483100" cy="33528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6642556"/>
            <a:ext cx="817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Mark Handley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Fourier Transform (FFT)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Discrete Fourier Transform would normally require </a:t>
            </a:r>
            <a:r>
              <a:rPr lang="en-US" i="1" dirty="0"/>
              <a:t>O(n2) </a:t>
            </a:r>
            <a:r>
              <a:rPr lang="en-US" dirty="0"/>
              <a:t>time to process for </a:t>
            </a:r>
            <a:r>
              <a:rPr lang="en-US" i="1" dirty="0" err="1"/>
              <a:t>n</a:t>
            </a:r>
            <a:r>
              <a:rPr lang="en-US" i="1" dirty="0"/>
              <a:t> samples: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Don’t usually calculate it this way in practice.</a:t>
            </a:r>
          </a:p>
          <a:p>
            <a:pPr lvl="1"/>
            <a:r>
              <a:rPr lang="en-US" dirty="0"/>
              <a:t>Fast Fourier Transform takes </a:t>
            </a:r>
            <a:r>
              <a:rPr lang="en-US" i="1" dirty="0" err="1"/>
              <a:t>O(n</a:t>
            </a:r>
            <a:r>
              <a:rPr lang="en-US" i="1" dirty="0"/>
              <a:t> </a:t>
            </a:r>
            <a:r>
              <a:rPr lang="en-US" i="1" dirty="0" err="1"/>
              <a:t>log(n</a:t>
            </a:r>
            <a:r>
              <a:rPr lang="en-US" i="1" dirty="0"/>
              <a:t>)) time.</a:t>
            </a:r>
          </a:p>
          <a:p>
            <a:pPr lvl="1"/>
            <a:r>
              <a:rPr lang="en-US" dirty="0"/>
              <a:t>Most common algorithm is the Cooley-</a:t>
            </a:r>
            <a:r>
              <a:rPr lang="en-US" dirty="0" err="1"/>
              <a:t>Tukey</a:t>
            </a:r>
            <a:r>
              <a:rPr lang="en-US" dirty="0"/>
              <a:t> Algorithm.</a:t>
            </a:r>
          </a:p>
        </p:txBody>
      </p:sp>
      <p:pic>
        <p:nvPicPr>
          <p:cNvPr id="4" name="Picture 3" descr="image-27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90800"/>
            <a:ext cx="4445000" cy="13589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Cosine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3" y="2044700"/>
            <a:ext cx="7165975" cy="37464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Split function into odd and even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Re-express FT: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Only real numbers from an even function </a:t>
            </a:r>
            <a:r>
              <a:rPr lang="en-US" dirty="0">
                <a:sym typeface="Wingdings"/>
              </a:rPr>
              <a:t> DFT becomes DCT</a:t>
            </a:r>
            <a:endParaRPr lang="en-US" dirty="0"/>
          </a:p>
        </p:txBody>
      </p:sp>
      <p:pic>
        <p:nvPicPr>
          <p:cNvPr id="4" name="Picture 3" descr="image-2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38400"/>
            <a:ext cx="9144001" cy="73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Picture 4" descr="image-3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9144001" cy="908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DCT (for JPEG)</a:t>
            </a:r>
          </a:p>
        </p:txBody>
      </p:sp>
      <p:pic>
        <p:nvPicPr>
          <p:cNvPr id="4" name="Picture 3" descr="image-3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5638800" cy="134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371600" y="4114800"/>
            <a:ext cx="507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versions exist (e.g., for MP3, with overlap)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Human speech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33600"/>
            <a:ext cx="594360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4800" y="6488113"/>
            <a:ext cx="10541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Mark Handley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use DCT for multimedia?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audio:</a:t>
            </a:r>
          </a:p>
          <a:p>
            <a:pPr lvl="1"/>
            <a:r>
              <a:rPr lang="en-US" dirty="0"/>
              <a:t>Human ear has different dynamic range for different frequencies.</a:t>
            </a:r>
          </a:p>
          <a:p>
            <a:pPr lvl="1"/>
            <a:r>
              <a:rPr lang="en-US" dirty="0"/>
              <a:t>Transform to from time domain to frequency domain, and quantize different frequencies differently.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For images and video:</a:t>
            </a:r>
          </a:p>
          <a:p>
            <a:pPr lvl="1"/>
            <a:r>
              <a:rPr lang="en-US" dirty="0"/>
              <a:t>Human eye is less sensitive to fine detail.</a:t>
            </a:r>
          </a:p>
          <a:p>
            <a:pPr lvl="1"/>
            <a:r>
              <a:rPr lang="en-US" dirty="0"/>
              <a:t>Transform from spatial domain to frequency domain, and quantize high frequencies more coarsely (or not at all)</a:t>
            </a:r>
          </a:p>
          <a:p>
            <a:pPr lvl="1"/>
            <a:r>
              <a:rPr lang="en-US" dirty="0"/>
              <a:t>Has the effect of slightly blurring the image - may not be perceptible if done right.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6642556"/>
            <a:ext cx="817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Mark Handley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DCT/DFT?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tasks easier in frequency domain</a:t>
            </a:r>
          </a:p>
          <a:p>
            <a:pPr lvl="1"/>
            <a:r>
              <a:rPr lang="en-US" dirty="0"/>
              <a:t>e.g., graphic equalizer, convolution</a:t>
            </a:r>
          </a:p>
          <a:p>
            <a:r>
              <a:rPr lang="en-US" dirty="0"/>
              <a:t>Human hearing is logarithmic in frequency (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octaves)</a:t>
            </a:r>
          </a:p>
          <a:p>
            <a:r>
              <a:rPr lang="en-US" dirty="0"/>
              <a:t>Masking effects (see MP3)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DCT for image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752600"/>
            <a:ext cx="3987800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µ-law encoding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17663"/>
            <a:ext cx="693420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6642556"/>
            <a:ext cx="817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Mark Handley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µ-law encoding</a:t>
            </a: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55738"/>
            <a:ext cx="70485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6642556"/>
            <a:ext cx="817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Mark Handley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Companding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6553200" cy="49149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962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916893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µ-law &amp; A-law</a:t>
            </a: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8897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6642556"/>
            <a:ext cx="817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Mark Handley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codec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2418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(Adaptive) Differential Pulse Code Modulation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483600" cy="5016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ADPCM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Makes a simple prediction of the next sample, based on weighted previous </a:t>
            </a:r>
            <a:r>
              <a:rPr lang="en-US" i="1" dirty="0" err="1"/>
              <a:t>n</a:t>
            </a:r>
            <a:r>
              <a:rPr lang="en-US" i="1" dirty="0"/>
              <a:t> </a:t>
            </a:r>
            <a:r>
              <a:rPr lang="en-US" dirty="0"/>
              <a:t>samples.</a:t>
            </a:r>
          </a:p>
          <a:p>
            <a:r>
              <a:rPr lang="en-US" dirty="0"/>
              <a:t>For G.721, previous 8 weighted samples are added to make the prediction.</a:t>
            </a:r>
          </a:p>
          <a:p>
            <a:r>
              <a:rPr lang="en-US" dirty="0" err="1"/>
              <a:t>Lossy</a:t>
            </a:r>
            <a:r>
              <a:rPr lang="en-US" dirty="0"/>
              <a:t> coding of the difference between the actual sample and the prediction.</a:t>
            </a:r>
          </a:p>
          <a:p>
            <a:pPr lvl="1"/>
            <a:r>
              <a:rPr lang="en-US" dirty="0"/>
              <a:t>Difference is quantized into 4 bits ⇒ 32Kb/s sent.</a:t>
            </a:r>
          </a:p>
          <a:p>
            <a:pPr lvl="1"/>
            <a:r>
              <a:rPr lang="en-US" dirty="0"/>
              <a:t>Quantization levels are adaptive, based on the content of the audio.</a:t>
            </a:r>
          </a:p>
          <a:p>
            <a:pPr lvl="1"/>
            <a:r>
              <a:rPr lang="en-US" dirty="0"/>
              <a:t>Receiver runs same prediction algorithm and adaptive quantization levels to reconstruct speech.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Human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voiced sounds: vocal cords vibrate (e.g.,A4 [above middle C] = 440 Hz</a:t>
            </a:r>
          </a:p>
          <a:p>
            <a:pPr lvl="1" eaLnBrk="1" hangingPunct="1">
              <a:defRPr/>
            </a:pPr>
            <a:r>
              <a:rPr lang="en-US" dirty="0"/>
              <a:t>vowels (a, </a:t>
            </a:r>
            <a:r>
              <a:rPr lang="en-US" dirty="0" err="1"/>
              <a:t>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o</a:t>
            </a:r>
            <a:r>
              <a:rPr lang="en-US" dirty="0"/>
              <a:t>, </a:t>
            </a:r>
            <a:r>
              <a:rPr lang="en-US" dirty="0" err="1"/>
              <a:t>u</a:t>
            </a:r>
            <a:r>
              <a:rPr lang="en-US" dirty="0"/>
              <a:t>, …)</a:t>
            </a:r>
          </a:p>
          <a:p>
            <a:pPr lvl="1" eaLnBrk="1" hangingPunct="1">
              <a:defRPr/>
            </a:pPr>
            <a:r>
              <a:rPr lang="en-US" dirty="0"/>
              <a:t>determines pitch</a:t>
            </a:r>
          </a:p>
          <a:p>
            <a:pPr eaLnBrk="1" hangingPunct="1">
              <a:defRPr/>
            </a:pPr>
            <a:r>
              <a:rPr lang="en-US" dirty="0"/>
              <a:t>unvoiced sounds:</a:t>
            </a:r>
          </a:p>
          <a:p>
            <a:pPr lvl="1" eaLnBrk="1" hangingPunct="1">
              <a:defRPr/>
            </a:pPr>
            <a:r>
              <a:rPr lang="en-US" dirty="0"/>
              <a:t>fricatives (</a:t>
            </a:r>
            <a:r>
              <a:rPr lang="en-US" dirty="0" err="1"/>
              <a:t>f</a:t>
            </a:r>
            <a:r>
              <a:rPr lang="en-US" dirty="0"/>
              <a:t>, 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en-US" dirty="0"/>
              <a:t>plosives (</a:t>
            </a:r>
            <a:r>
              <a:rPr lang="en-US" dirty="0" err="1"/>
              <a:t>p</a:t>
            </a:r>
            <a:r>
              <a:rPr lang="en-US" dirty="0"/>
              <a:t>, 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eaLnBrk="1" hangingPunct="1">
              <a:defRPr/>
            </a:pPr>
            <a:r>
              <a:rPr lang="en-US" dirty="0"/>
              <a:t>filtered by vocal tract</a:t>
            </a:r>
          </a:p>
          <a:p>
            <a:pPr eaLnBrk="1" hangingPunct="1">
              <a:defRPr/>
            </a:pPr>
            <a:r>
              <a:rPr lang="en-US" dirty="0"/>
              <a:t>changes slowly (10 to 100 ms)</a:t>
            </a:r>
          </a:p>
          <a:p>
            <a:pPr eaLnBrk="1" hangingPunct="1">
              <a:defRPr/>
            </a:pPr>
            <a:r>
              <a:rPr lang="en-US" dirty="0"/>
              <a:t>air volume </a:t>
            </a:r>
            <a:r>
              <a:rPr lang="en-US" dirty="0" err="1">
                <a:sym typeface="Wingdings"/>
              </a:rPr>
              <a:t></a:t>
            </a:r>
            <a:r>
              <a:rPr lang="en-US" dirty="0"/>
              <a:t> loudness (dB)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PCM, DPCM and ADPCM directly code the received audio signal.</a:t>
            </a:r>
          </a:p>
          <a:p>
            <a:r>
              <a:rPr lang="en-US" dirty="0"/>
              <a:t>An alternative approach is to build a </a:t>
            </a:r>
            <a:r>
              <a:rPr lang="en-US" i="1" dirty="0"/>
              <a:t>parameterized model of the sound source (i.e., human voice).</a:t>
            </a:r>
          </a:p>
          <a:p>
            <a:r>
              <a:rPr lang="en-US" i="1" dirty="0"/>
              <a:t>For each time slice (e.g., 20ms):</a:t>
            </a:r>
          </a:p>
          <a:p>
            <a:pPr lvl="1"/>
            <a:r>
              <a:rPr lang="en-US" dirty="0"/>
              <a:t>Analyze the audio signal to determine how the signal was produced.</a:t>
            </a:r>
          </a:p>
          <a:p>
            <a:pPr lvl="1"/>
            <a:r>
              <a:rPr lang="en-US" dirty="0"/>
              <a:t>Determine the model parameters that fit.</a:t>
            </a:r>
          </a:p>
          <a:p>
            <a:pPr lvl="1"/>
            <a:r>
              <a:rPr lang="en-US" dirty="0"/>
              <a:t>Send the model parameters.</a:t>
            </a:r>
          </a:p>
          <a:p>
            <a:pPr lvl="1"/>
            <a:r>
              <a:rPr lang="en-US" dirty="0"/>
              <a:t>At the receiver, synthesize the voice from the model and received parameters.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43942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predictive codec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3" y="2044700"/>
            <a:ext cx="4344987" cy="4081463"/>
          </a:xfrm>
        </p:spPr>
        <p:txBody>
          <a:bodyPr/>
          <a:lstStyle/>
          <a:p>
            <a:r>
              <a:rPr lang="en-US" dirty="0"/>
              <a:t>Earliest low-rate codec (1960s)</a:t>
            </a:r>
          </a:p>
          <a:p>
            <a:r>
              <a:rPr lang="en-US" dirty="0"/>
              <a:t>LPC10 at 2.4 kb/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sampling rate 8 kHz</a:t>
            </a:r>
          </a:p>
          <a:p>
            <a:pPr lvl="1"/>
            <a:r>
              <a:rPr lang="en-US" dirty="0"/>
              <a:t>frame length 180 samples (22.5 ms)</a:t>
            </a:r>
          </a:p>
          <a:p>
            <a:pPr lvl="1"/>
            <a:r>
              <a:rPr lang="en-US" dirty="0"/>
              <a:t>linear predictive filter (10 coefficients = 42 bits)</a:t>
            </a:r>
          </a:p>
          <a:p>
            <a:pPr lvl="1"/>
            <a:r>
              <a:rPr lang="en-US" dirty="0"/>
              <a:t>pitch and voicing  (7 bits)</a:t>
            </a:r>
          </a:p>
          <a:p>
            <a:pPr lvl="1"/>
            <a:r>
              <a:rPr lang="en-US" dirty="0"/>
              <a:t>gain information (5 bits)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905000"/>
            <a:ext cx="2946400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predictive codec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7" y="1828800"/>
            <a:ext cx="8949623" cy="3409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Code Excited Linear Prediction (CELP)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is to efficiently encode the residue signal, improving speech quality over LPC, but without increasing the bit rate too much.</a:t>
            </a:r>
          </a:p>
          <a:p>
            <a:r>
              <a:rPr lang="en-US" dirty="0"/>
              <a:t>CELP </a:t>
            </a:r>
            <a:r>
              <a:rPr lang="en-US" dirty="0" err="1"/>
              <a:t>codecs</a:t>
            </a:r>
            <a:r>
              <a:rPr lang="en-US" dirty="0"/>
              <a:t> use a codebook of typical residue values. (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i="1" dirty="0">
                <a:sym typeface="Wingdings"/>
              </a:rPr>
              <a:t>vector quantization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  <a:p>
            <a:r>
              <a:rPr lang="en-US" dirty="0"/>
              <a:t>Analyzer compares residue to codebook values.</a:t>
            </a:r>
          </a:p>
          <a:p>
            <a:pPr lvl="1"/>
            <a:r>
              <a:rPr lang="en-US" dirty="0"/>
              <a:t>Chooses value which is closest. </a:t>
            </a:r>
            <a:endParaRPr lang="en-US" dirty="0" err="1"/>
          </a:p>
          <a:p>
            <a:pPr lvl="1"/>
            <a:r>
              <a:rPr lang="en-US" dirty="0"/>
              <a:t>Sends that value.</a:t>
            </a:r>
          </a:p>
          <a:p>
            <a:pPr lvl="1"/>
            <a:r>
              <a:rPr lang="en-US" dirty="0"/>
              <a:t>Receiver looks up the code in its codebook, retrieves the residue, and uses this to excite the LPC formant filter.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CELP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is that codebook would require different residue values for every possible voice pitch.</a:t>
            </a:r>
          </a:p>
          <a:p>
            <a:pPr lvl="1"/>
            <a:r>
              <a:rPr lang="en-US" dirty="0"/>
              <a:t>Codebook search would be slow, and code would require a lot of bits to send.</a:t>
            </a:r>
          </a:p>
          <a:p>
            <a:pPr lvl="2"/>
            <a:r>
              <a:rPr lang="en-US" dirty="0"/>
              <a:t>One solution is to have two codebooks.</a:t>
            </a:r>
          </a:p>
          <a:p>
            <a:pPr lvl="2"/>
            <a:r>
              <a:rPr lang="en-US" dirty="0"/>
              <a:t>One fixed by codec designers, just large enough to represent one pitch period of residue.</a:t>
            </a:r>
          </a:p>
          <a:p>
            <a:pPr lvl="2"/>
            <a:r>
              <a:rPr lang="en-US" dirty="0"/>
              <a:t>One dynamically filled in with copies of the previous residue delayed by various amounts (delay provides the pitch)</a:t>
            </a:r>
          </a:p>
          <a:p>
            <a:pPr lvl="1"/>
            <a:r>
              <a:rPr lang="en-US" dirty="0"/>
              <a:t>CELP algorithm using these techniques can provide pretty good quality at 4.8Kb/s.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LPC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GSM (</a:t>
            </a:r>
            <a:r>
              <a:rPr lang="en-US" dirty="0" err="1"/>
              <a:t>Groupe</a:t>
            </a:r>
            <a:r>
              <a:rPr lang="en-US" dirty="0"/>
              <a:t> </a:t>
            </a:r>
            <a:r>
              <a:rPr lang="en-US" dirty="0" err="1"/>
              <a:t>Speciale</a:t>
            </a:r>
            <a:r>
              <a:rPr lang="en-US" dirty="0"/>
              <a:t> Mobile)</a:t>
            </a:r>
          </a:p>
          <a:p>
            <a:pPr lvl="1"/>
            <a:r>
              <a:rPr lang="en-US" dirty="0"/>
              <a:t>Residual Pulse Excited LPC</a:t>
            </a:r>
          </a:p>
          <a:p>
            <a:pPr lvl="1"/>
            <a:r>
              <a:rPr lang="en-US" dirty="0"/>
              <a:t>13 kb/s</a:t>
            </a:r>
          </a:p>
          <a:p>
            <a:r>
              <a:rPr lang="en-US" dirty="0"/>
              <a:t>LD-CELP</a:t>
            </a:r>
          </a:p>
          <a:p>
            <a:pPr lvl="1"/>
            <a:r>
              <a:rPr lang="en-US" dirty="0"/>
              <a:t>Low-delay Code-Excited Linear Prediction (G.728)</a:t>
            </a:r>
          </a:p>
          <a:p>
            <a:pPr lvl="1"/>
            <a:r>
              <a:rPr lang="en-US" dirty="0"/>
              <a:t>16 kb/s</a:t>
            </a:r>
          </a:p>
          <a:p>
            <a:r>
              <a:rPr lang="en-US" dirty="0"/>
              <a:t>CS-ACELP</a:t>
            </a:r>
          </a:p>
          <a:p>
            <a:pPr lvl="1"/>
            <a:r>
              <a:rPr lang="en-US" dirty="0"/>
              <a:t>Conjugate Structure Algebraic CELP (G.729)</a:t>
            </a:r>
          </a:p>
          <a:p>
            <a:pPr lvl="1"/>
            <a:r>
              <a:rPr lang="en-US" dirty="0"/>
              <a:t>8 kb/s</a:t>
            </a:r>
          </a:p>
          <a:p>
            <a:r>
              <a:rPr lang="en-US" dirty="0"/>
              <a:t>MP-MLQ</a:t>
            </a:r>
          </a:p>
          <a:p>
            <a:pPr lvl="1"/>
            <a:r>
              <a:rPr lang="en-US" dirty="0"/>
              <a:t>Multi-Pulse Maximum Likelihood Quantization (G.723.1)</a:t>
            </a:r>
          </a:p>
          <a:p>
            <a:pPr lvl="1"/>
            <a:r>
              <a:rPr lang="en-US" dirty="0"/>
              <a:t>6.3 kb/s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Distortion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(noise) </a:t>
            </a:r>
            <a:r>
              <a:rPr lang="en-US" i="1" dirty="0" err="1"/>
              <a:t>r(n</a:t>
            </a:r>
            <a:r>
              <a:rPr lang="en-US" i="1" dirty="0"/>
              <a:t>) = </a:t>
            </a:r>
            <a:r>
              <a:rPr lang="en-US" i="1" dirty="0" err="1"/>
              <a:t>x(n</a:t>
            </a:r>
            <a:r>
              <a:rPr lang="en-US" i="1" dirty="0"/>
              <a:t>) – </a:t>
            </a:r>
            <a:r>
              <a:rPr lang="en-US" i="1" dirty="0" err="1"/>
              <a:t>y(n</a:t>
            </a:r>
            <a:r>
              <a:rPr lang="en-US" i="1" dirty="0"/>
              <a:t>)</a:t>
            </a:r>
          </a:p>
          <a:p>
            <a:r>
              <a:rPr lang="en-US" dirty="0"/>
              <a:t>variancesσx2,σy2,σr2</a:t>
            </a:r>
          </a:p>
          <a:p>
            <a:r>
              <a:rPr lang="en-US" dirty="0"/>
              <a:t>power for signal with </a:t>
            </a:r>
            <a:r>
              <a:rPr lang="en-US" dirty="0" err="1"/>
              <a:t>pdf</a:t>
            </a:r>
            <a:r>
              <a:rPr lang="en-US" dirty="0"/>
              <a:t> </a:t>
            </a:r>
            <a:r>
              <a:rPr lang="en-US" i="1" dirty="0" err="1"/>
              <a:t>p(x</a:t>
            </a:r>
            <a:r>
              <a:rPr lang="en-US" i="1" dirty="0"/>
              <a:t>)</a:t>
            </a:r>
            <a:r>
              <a:rPr lang="en-US" dirty="0"/>
              <a:t> and range </a:t>
            </a:r>
            <a:r>
              <a:rPr lang="en-US" i="1" dirty="0"/>
              <a:t>−V</a:t>
            </a:r>
            <a:r>
              <a:rPr lang="en-US" dirty="0"/>
              <a:t> ...+</a:t>
            </a:r>
            <a:r>
              <a:rPr lang="en-US" i="1" dirty="0"/>
              <a:t>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SNR = 6.02N − 1.73 for uniform </a:t>
            </a:r>
            <a:r>
              <a:rPr lang="en-US" dirty="0" err="1"/>
              <a:t>quantizer</a:t>
            </a:r>
            <a:r>
              <a:rPr lang="en-US" dirty="0"/>
              <a:t> with N bits</a:t>
            </a:r>
          </a:p>
        </p:txBody>
      </p:sp>
      <p:pic>
        <p:nvPicPr>
          <p:cNvPr id="4" name="Picture 3" descr="image-3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71800"/>
            <a:ext cx="5207000" cy="1206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Distortion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SNR </a:t>
            </a:r>
            <a:r>
              <a:rPr lang="en-US" i="1" dirty="0"/>
              <a:t>not </a:t>
            </a:r>
            <a:r>
              <a:rPr lang="en-US" dirty="0"/>
              <a:t>a good measure of perceptual quality</a:t>
            </a:r>
          </a:p>
          <a:p>
            <a:r>
              <a:rPr lang="en-US" i="1" dirty="0"/>
              <a:t>➠ </a:t>
            </a:r>
            <a:r>
              <a:rPr lang="en-US" dirty="0"/>
              <a:t>segmental SNR: time-averaged blocks (say, 16 ms)</a:t>
            </a:r>
          </a:p>
          <a:p>
            <a:r>
              <a:rPr lang="en-US" dirty="0"/>
              <a:t>frequency weighting</a:t>
            </a:r>
          </a:p>
          <a:p>
            <a:r>
              <a:rPr lang="en-US" i="1" dirty="0"/>
              <a:t>subjective measures:</a:t>
            </a:r>
            <a:endParaRPr lang="en-US" b="1" i="1" dirty="0"/>
          </a:p>
          <a:p>
            <a:pPr lvl="1"/>
            <a:r>
              <a:rPr lang="en-US" dirty="0"/>
              <a:t>A-B preference</a:t>
            </a:r>
          </a:p>
          <a:p>
            <a:pPr lvl="1"/>
            <a:r>
              <a:rPr lang="en-US" dirty="0"/>
              <a:t>subjective SNR: comparison with additive noise</a:t>
            </a:r>
          </a:p>
          <a:p>
            <a:pPr lvl="1"/>
            <a:r>
              <a:rPr lang="en-US" dirty="0"/>
              <a:t>MOS (mean opinion score of 1-5), DRT, DAM, . . 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metrics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89013" y="2044700"/>
            <a:ext cx="7165975" cy="1308100"/>
          </a:xfrm>
        </p:spPr>
        <p:txBody>
          <a:bodyPr/>
          <a:lstStyle/>
          <a:p>
            <a:pPr eaLnBrk="1" hangingPunct="1"/>
            <a:r>
              <a:rPr lang="en-US"/>
              <a:t>speech vs. music</a:t>
            </a:r>
          </a:p>
          <a:p>
            <a:pPr eaLnBrk="1" hangingPunct="1"/>
            <a:r>
              <a:rPr lang="en-US"/>
              <a:t>communication vs. toll quality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429000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understanding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inaudible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effort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good, toll</a:t>
                      </a:r>
                      <a:r>
                        <a:rPr lang="en-US" baseline="0" dirty="0"/>
                        <a:t>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audible,</a:t>
                      </a:r>
                      <a:r>
                        <a:rPr lang="en-US" baseline="0" dirty="0"/>
                        <a:t> not annoying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appreciable effort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slightly annoying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 effort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annoying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considerable effort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annoying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Human hearing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882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Subjective quality metrics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Test phrases (ITU P.800)</a:t>
            </a:r>
          </a:p>
          <a:p>
            <a:pPr lvl="1" eaLnBrk="1" hangingPunct="1"/>
            <a:r>
              <a:rPr lang="en-US" i="1" dirty="0">
                <a:solidFill>
                  <a:srgbClr val="000090"/>
                </a:solidFill>
              </a:rPr>
              <a:t>You will have to be very quiet.</a:t>
            </a:r>
          </a:p>
          <a:p>
            <a:pPr lvl="1" eaLnBrk="1" hangingPunct="1"/>
            <a:r>
              <a:rPr lang="en-US" i="1" dirty="0">
                <a:solidFill>
                  <a:srgbClr val="000090"/>
                </a:solidFill>
              </a:rPr>
              <a:t>There was nothing to be seen.</a:t>
            </a:r>
          </a:p>
          <a:p>
            <a:pPr lvl="1" eaLnBrk="1" hangingPunct="1"/>
            <a:r>
              <a:rPr lang="en-US" i="1" dirty="0">
                <a:solidFill>
                  <a:srgbClr val="000090"/>
                </a:solidFill>
              </a:rPr>
              <a:t>They worshipped wooden idols.</a:t>
            </a:r>
          </a:p>
          <a:p>
            <a:pPr lvl="1" eaLnBrk="1" hangingPunct="1"/>
            <a:r>
              <a:rPr lang="en-US" i="1" dirty="0">
                <a:solidFill>
                  <a:srgbClr val="000090"/>
                </a:solidFill>
              </a:rPr>
              <a:t>I want a minute with the inspector.</a:t>
            </a:r>
          </a:p>
          <a:p>
            <a:pPr lvl="1" eaLnBrk="1" hangingPunct="1"/>
            <a:r>
              <a:rPr lang="en-US" i="1" dirty="0">
                <a:solidFill>
                  <a:srgbClr val="000090"/>
                </a:solidFill>
              </a:rPr>
              <a:t>Did he need any money?</a:t>
            </a:r>
          </a:p>
          <a:p>
            <a:pPr eaLnBrk="1" hangingPunct="1"/>
            <a:r>
              <a:rPr lang="en-US" dirty="0"/>
              <a:t>Diagnostic rhyme test (DRT)</a:t>
            </a:r>
          </a:p>
          <a:p>
            <a:pPr lvl="1" eaLnBrk="1" hangingPunct="1"/>
            <a:r>
              <a:rPr lang="en-US" dirty="0"/>
              <a:t>96 pairs like dune vs. tune</a:t>
            </a:r>
          </a:p>
          <a:p>
            <a:pPr lvl="1" eaLnBrk="1" hangingPunct="1"/>
            <a:r>
              <a:rPr lang="en-US" dirty="0"/>
              <a:t>90% right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toll quality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Objective quality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approximate human perception of noise and other distortions</a:t>
            </a:r>
          </a:p>
          <a:p>
            <a:pPr eaLnBrk="1" hangingPunct="1">
              <a:defRPr/>
            </a:pPr>
            <a:r>
              <a:rPr lang="en-US" dirty="0"/>
              <a:t>distortion due to encoding and packet loss (gaps, interpolation of decoder)</a:t>
            </a:r>
          </a:p>
          <a:p>
            <a:pPr eaLnBrk="1" hangingPunct="1">
              <a:defRPr/>
            </a:pPr>
            <a:r>
              <a:rPr lang="en-US" dirty="0"/>
              <a:t>examples: PSQM (P.861), PESQ (P.862), MNB, EMBSD – compare reference signal to distorted signal</a:t>
            </a:r>
          </a:p>
          <a:p>
            <a:pPr eaLnBrk="1" hangingPunct="1">
              <a:defRPr/>
            </a:pPr>
            <a:r>
              <a:rPr lang="en-US" dirty="0"/>
              <a:t>either generate MOS scores or distance metrics</a:t>
            </a:r>
          </a:p>
          <a:p>
            <a:pPr eaLnBrk="1" hangingPunct="1">
              <a:defRPr/>
            </a:pPr>
            <a:r>
              <a:rPr lang="en-US" dirty="0"/>
              <a:t>much cheaper than subjective tests</a:t>
            </a:r>
          </a:p>
          <a:p>
            <a:pPr eaLnBrk="1" hangingPunct="1">
              <a:defRPr/>
            </a:pPr>
            <a:r>
              <a:rPr lang="en-US" dirty="0"/>
              <a:t>only for telephone-quality audio so far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Objective vs. subjective quality</a:t>
            </a: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38400"/>
            <a:ext cx="60198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Common narrowband audio codecs</a:t>
            </a:r>
          </a:p>
        </p:txBody>
      </p:sp>
      <p:graphicFrame>
        <p:nvGraphicFramePr>
          <p:cNvPr id="128186" name="Group 186"/>
          <p:cNvGraphicFramePr>
            <a:graphicFrameLocks noGrp="1"/>
          </p:cNvGraphicFramePr>
          <p:nvPr/>
        </p:nvGraphicFramePr>
        <p:xfrm>
          <a:off x="457200" y="1600200"/>
          <a:ext cx="8077200" cy="424268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 (kb/s)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delay (ms)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multi-rate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em-bedded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bit-robust/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remarks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iLBC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--/X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quality higher than G.729A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licensing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2.15--24.6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--/X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licensing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AMR-NB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4.75--12.2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X/X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3G wireless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G.729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X/X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TDMA wireless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GSM-FR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GSM wireless (Cingular)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GSM-EFR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X/X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G.728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X/X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H.320 (ISDN videconferencing)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G.723.1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5.3 6.3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37.537.5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X/--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H.323, videoconferences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Common wideband audio codecs</a:t>
            </a:r>
          </a:p>
        </p:txBody>
      </p:sp>
      <p:graphicFrame>
        <p:nvGraphicFramePr>
          <p:cNvPr id="130149" name="Group 101"/>
          <p:cNvGraphicFramePr>
            <a:graphicFrameLocks noGrp="1"/>
          </p:cNvGraphicFramePr>
          <p:nvPr/>
        </p:nvGraphicFramePr>
        <p:xfrm>
          <a:off x="838200" y="2362200"/>
          <a:ext cx="8077200" cy="2419984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 (kb/s)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delay (ms)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multi-rate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em-bedded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bit-robust/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remarks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4—44.4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--/X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licensing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AMR-WB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6.6—23.85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X/X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3G wireless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G.722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48, 56, 64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0.125 (1.5)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X/--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sub-bands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now dated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53340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www.voiceage.com/listeningroom.php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 vs. packet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22630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iLBC_MOS_chart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57150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iLBC – MOS behavior with packet loss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Recent audio codecs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iLBC: optimized for high packet loss rates (frames encoded independently)</a:t>
            </a:r>
          </a:p>
          <a:p>
            <a:pPr eaLnBrk="1" hangingPunct="1"/>
            <a:r>
              <a:rPr lang="en-US"/>
              <a:t>AMR-NB</a:t>
            </a:r>
          </a:p>
          <a:p>
            <a:pPr lvl="1" eaLnBrk="1" hangingPunct="1"/>
            <a:r>
              <a:rPr lang="en-US"/>
              <a:t>3G wireless codec</a:t>
            </a:r>
          </a:p>
          <a:p>
            <a:pPr lvl="1" eaLnBrk="1" hangingPunct="1"/>
            <a:r>
              <a:rPr lang="en-US"/>
              <a:t>4.75-12.2 kb/s</a:t>
            </a:r>
          </a:p>
          <a:p>
            <a:pPr lvl="1" eaLnBrk="1" hangingPunct="1"/>
            <a:r>
              <a:rPr lang="en-US"/>
              <a:t>20 ms coding delay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Opus audio codex (RFC 6716)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28224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interactive speech &amp; (stereo) music</a:t>
            </a:r>
          </a:p>
          <a:p>
            <a:r>
              <a:rPr lang="en-US" dirty="0"/>
              <a:t>6 kb/s … 510 kb/s (music)</a:t>
            </a:r>
          </a:p>
          <a:p>
            <a:r>
              <a:rPr lang="en-US" dirty="0"/>
              <a:t>frame size: 2.5 </a:t>
            </a:r>
            <a:r>
              <a:rPr lang="en-US" dirty="0" err="1"/>
              <a:t>ms</a:t>
            </a:r>
            <a:r>
              <a:rPr lang="en-US" dirty="0"/>
              <a:t> … 60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Linear prediction + MDCT</a:t>
            </a:r>
          </a:p>
          <a:p>
            <a:r>
              <a:rPr lang="en-US" dirty="0"/>
              <a:t>SILK</a:t>
            </a:r>
          </a:p>
          <a:p>
            <a:pPr lvl="1"/>
            <a:r>
              <a:rPr lang="en-US" dirty="0"/>
              <a:t>Developed by Skype</a:t>
            </a:r>
          </a:p>
          <a:p>
            <a:pPr lvl="1"/>
            <a:r>
              <a:rPr lang="en-US" dirty="0"/>
              <a:t>Based on Linear Prediction</a:t>
            </a:r>
          </a:p>
          <a:p>
            <a:pPr lvl="1"/>
            <a:r>
              <a:rPr lang="en-US" dirty="0"/>
              <a:t>Efficient for voice</a:t>
            </a:r>
          </a:p>
          <a:p>
            <a:pPr lvl="1"/>
            <a:r>
              <a:rPr lang="en-US" dirty="0"/>
              <a:t>Up to 8 kHz audio bandwidth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CELT</a:t>
            </a:r>
          </a:p>
          <a:p>
            <a:pPr lvl="1"/>
            <a:r>
              <a:rPr lang="en-US" dirty="0"/>
              <a:t>Developed by </a:t>
            </a:r>
            <a:r>
              <a:rPr lang="en-US" dirty="0" err="1"/>
              <a:t>Xiph.Org</a:t>
            </a:r>
            <a:endParaRPr lang="en-US" dirty="0"/>
          </a:p>
          <a:p>
            <a:pPr lvl="1"/>
            <a:r>
              <a:rPr lang="en-US" dirty="0"/>
              <a:t>Based on MDCT</a:t>
            </a:r>
          </a:p>
          <a:p>
            <a:pPr lvl="1"/>
            <a:r>
              <a:rPr lang="en-US" dirty="0"/>
              <a:t>Good for universal audio/music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76700"/>
            <a:ext cx="8775700" cy="278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648200"/>
            <a:ext cx="15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SILK decoder</a:t>
            </a:r>
          </a:p>
        </p:txBody>
      </p:sp>
    </p:spTree>
    <p:extLst>
      <p:ext uri="{BB962C8B-B14F-4D97-AF65-F5344CB8AC3E}">
        <p14:creationId xmlns:p14="http://schemas.microsoft.com/office/powerpoint/2010/main" val="16222372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6299200" cy="46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8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Human hearing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9944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traffic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talkspurt</a:t>
            </a:r>
            <a:r>
              <a:rPr lang="en-US" dirty="0"/>
              <a:t>: </a:t>
            </a:r>
            <a:r>
              <a:rPr lang="en-US" i="1" dirty="0"/>
              <a:t>typically</a:t>
            </a:r>
            <a:r>
              <a:rPr lang="en-US" dirty="0"/>
              <a:t>, constant bit rate:</a:t>
            </a:r>
          </a:p>
          <a:p>
            <a:pPr lvl="1"/>
            <a:r>
              <a:rPr lang="en-US" dirty="0"/>
              <a:t>one packet every 20. . . 100 ms ➠ mean: 1.67 </a:t>
            </a:r>
            <a:r>
              <a:rPr lang="en-US" dirty="0" err="1"/>
              <a:t>s</a:t>
            </a:r>
            <a:endParaRPr lang="en-US" dirty="0"/>
          </a:p>
          <a:p>
            <a:r>
              <a:rPr lang="en-US" dirty="0"/>
              <a:t>silence period: usually none</a:t>
            </a:r>
          </a:p>
          <a:p>
            <a:pPr lvl="1"/>
            <a:r>
              <a:rPr lang="en-US" dirty="0"/>
              <a:t>(maybe transmit background noise value) ➠ 1.34 </a:t>
            </a:r>
            <a:r>
              <a:rPr lang="en-US" dirty="0" err="1"/>
              <a:t>s</a:t>
            </a:r>
            <a:endParaRPr lang="en-US" dirty="0"/>
          </a:p>
          <a:p>
            <a:r>
              <a:rPr lang="en-US" dirty="0"/>
              <a:t>➠ for telephone conversation, both roughly </a:t>
            </a:r>
            <a:r>
              <a:rPr lang="en-US" i="1" dirty="0"/>
              <a:t>exponentially distributed</a:t>
            </a:r>
          </a:p>
          <a:p>
            <a:r>
              <a:rPr lang="en-US" dirty="0"/>
              <a:t>double talk for “hand-off”</a:t>
            </a:r>
          </a:p>
          <a:p>
            <a:r>
              <a:rPr lang="en-US" dirty="0"/>
              <a:t> may vary between conversations</a:t>
            </a:r>
          </a:p>
          <a:p>
            <a:pPr lvl="1"/>
            <a:r>
              <a:rPr lang="en-US" dirty="0"/>
              <a:t>➠ only in aggregate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Sound localization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Human ear uses 3 metrics for stereo localization:</a:t>
            </a:r>
          </a:p>
          <a:p>
            <a:pPr lvl="1"/>
            <a:r>
              <a:rPr lang="en-US"/>
              <a:t>intensity</a:t>
            </a:r>
          </a:p>
          <a:p>
            <a:pPr lvl="1"/>
            <a:r>
              <a:rPr lang="en-US"/>
              <a:t>time of arrival (TOA) – 7 µs</a:t>
            </a:r>
          </a:p>
          <a:p>
            <a:pPr lvl="1"/>
            <a:r>
              <a:rPr lang="en-US"/>
              <a:t>direction filtering and spectral shaping by outer ear</a:t>
            </a:r>
          </a:p>
          <a:p>
            <a:r>
              <a:rPr lang="en-US"/>
              <a:t>For shorter wavelengths (4 – 20 kHz), head casts an acoustical shadow giving rise to a lower sound level at the ear farthest from the sound sources</a:t>
            </a:r>
          </a:p>
          <a:p>
            <a:r>
              <a:rPr lang="en-US"/>
              <a:t>At long wavelength (20 Hz - 1 KHz) the, head is very small compared to wavelengths</a:t>
            </a:r>
          </a:p>
          <a:p>
            <a:pPr lvl="1"/>
            <a:r>
              <a:rPr lang="en-US"/>
              <a:t>In this case localization is based on perceived Interaural Time Differences (ITD)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46125" y="6396038"/>
            <a:ext cx="1562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UCSC CMPE250 Fall 2002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Audio samples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www.cs.columbia.edu</a:t>
            </a:r>
            <a:r>
              <a:rPr lang="en-US" dirty="0">
                <a:hlinkClick r:id="rId3"/>
              </a:rPr>
              <a:t>/~</a:t>
            </a:r>
            <a:r>
              <a:rPr lang="en-US" dirty="0" err="1">
                <a:hlinkClick r:id="rId3"/>
              </a:rPr>
              <a:t>hgs</a:t>
            </a:r>
            <a:r>
              <a:rPr lang="en-US" dirty="0">
                <a:hlinkClick r:id="rId3"/>
              </a:rPr>
              <a:t>/audio/</a:t>
            </a:r>
            <a:r>
              <a:rPr lang="en-US" dirty="0" err="1">
                <a:hlinkClick r:id="rId3"/>
              </a:rPr>
              <a:t>codecs.html</a:t>
            </a:r>
            <a:endParaRPr lang="en-US" dirty="0"/>
          </a:p>
          <a:p>
            <a:r>
              <a:rPr lang="en-US" dirty="0"/>
              <a:t>Opus: http://opus-</a:t>
            </a:r>
            <a:r>
              <a:rPr lang="en-US" dirty="0" err="1"/>
              <a:t>codec.org</a:t>
            </a:r>
            <a:r>
              <a:rPr lang="en-US" dirty="0"/>
              <a:t>/examples/</a:t>
            </a:r>
          </a:p>
          <a:p>
            <a:pPr lvl="1"/>
            <a:r>
              <a:rPr lang="en-US" dirty="0"/>
              <a:t>both narrowband and wideband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Human hearing &amp; age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4196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683000"/>
            <a:ext cx="533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Digital sound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5598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Analog-to-digital conversion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990600" y="1676400"/>
            <a:ext cx="7167563" cy="1536700"/>
          </a:xfrm>
        </p:spPr>
        <p:txBody>
          <a:bodyPr/>
          <a:lstStyle/>
          <a:p>
            <a:pPr eaLnBrk="1" hangingPunct="1"/>
            <a:r>
              <a:rPr lang="en-US"/>
              <a:t>Sample value of digital signal at f</a:t>
            </a:r>
            <a:r>
              <a:rPr lang="en-US" baseline="-25000"/>
              <a:t>s </a:t>
            </a:r>
            <a:r>
              <a:rPr lang="en-US"/>
              <a:t>(8 – 96 kHz)</a:t>
            </a:r>
            <a:endParaRPr lang="en-US" baseline="-25000"/>
          </a:p>
          <a:p>
            <a:pPr eaLnBrk="1" hangingPunct="1"/>
            <a:r>
              <a:rPr lang="en-US"/>
              <a:t>Digitize into 2</a:t>
            </a:r>
            <a:r>
              <a:rPr lang="en-US" baseline="30000"/>
              <a:t>B </a:t>
            </a:r>
            <a:r>
              <a:rPr lang="en-US"/>
              <a:t>discrete values (8-24)</a:t>
            </a:r>
            <a:endParaRPr lang="en-US" baseline="3000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657600"/>
            <a:ext cx="56864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0" y="6642556"/>
            <a:ext cx="817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Mark Handley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479</TotalTime>
  <Words>2177</Words>
  <Application>Microsoft Macintosh PowerPoint</Application>
  <PresentationFormat>On-screen Show (4:3)</PresentationFormat>
  <Paragraphs>442</Paragraphs>
  <Slides>62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ＭＳ Ｐゴシック</vt:lpstr>
      <vt:lpstr>Arial</vt:lpstr>
      <vt:lpstr>Wingdings</vt:lpstr>
      <vt:lpstr>Clarity</vt:lpstr>
      <vt:lpstr>Audio</vt:lpstr>
      <vt:lpstr>Key objectives</vt:lpstr>
      <vt:lpstr>Human speech</vt:lpstr>
      <vt:lpstr>Human speech</vt:lpstr>
      <vt:lpstr>Human hearing</vt:lpstr>
      <vt:lpstr>Human hearing</vt:lpstr>
      <vt:lpstr>Human hearing &amp; age</vt:lpstr>
      <vt:lpstr>Digital sound</vt:lpstr>
      <vt:lpstr>Analog-to-digital conversion</vt:lpstr>
      <vt:lpstr>Sample &amp; hold</vt:lpstr>
      <vt:lpstr>Direct-Stream Digital</vt:lpstr>
      <vt:lpstr>How fast to sample?</vt:lpstr>
      <vt:lpstr>Audio coding</vt:lpstr>
      <vt:lpstr>Complete A/D</vt:lpstr>
      <vt:lpstr>Aliasing distortion</vt:lpstr>
      <vt:lpstr>Quantization</vt:lpstr>
      <vt:lpstr>Quantization noise</vt:lpstr>
      <vt:lpstr>Transforms</vt:lpstr>
      <vt:lpstr>Fourier transform</vt:lpstr>
      <vt:lpstr>Fourier series</vt:lpstr>
      <vt:lpstr>Fourier series of a periodic function</vt:lpstr>
      <vt:lpstr>Fourier transform</vt:lpstr>
      <vt:lpstr>Discrete Fourier transform</vt:lpstr>
      <vt:lpstr>DFT example</vt:lpstr>
      <vt:lpstr>DFT example</vt:lpstr>
      <vt:lpstr>DFT example</vt:lpstr>
      <vt:lpstr>Fast Fourier Transform (FFT)</vt:lpstr>
      <vt:lpstr>Fourier Cosine Transform</vt:lpstr>
      <vt:lpstr>DCT (for JPEG)</vt:lpstr>
      <vt:lpstr>Why do we use DCT for multimedia?</vt:lpstr>
      <vt:lpstr>Why use DCT/DFT?</vt:lpstr>
      <vt:lpstr>Example: DCT for image</vt:lpstr>
      <vt:lpstr>µ-law encoding</vt:lpstr>
      <vt:lpstr>µ-law encoding</vt:lpstr>
      <vt:lpstr>Companding</vt:lpstr>
      <vt:lpstr>µ-law &amp; A-law</vt:lpstr>
      <vt:lpstr>Differential codec</vt:lpstr>
      <vt:lpstr>(Adaptive) Differential Pulse Code Modulation</vt:lpstr>
      <vt:lpstr>ADPCM</vt:lpstr>
      <vt:lpstr>Model-based coding</vt:lpstr>
      <vt:lpstr>Speech formation</vt:lpstr>
      <vt:lpstr>Linear predictive codec</vt:lpstr>
      <vt:lpstr>Linear predictive codec</vt:lpstr>
      <vt:lpstr>Code Excited Linear Prediction (CELP)</vt:lpstr>
      <vt:lpstr>CELP (2)</vt:lpstr>
      <vt:lpstr>Enhanced LPC usage</vt:lpstr>
      <vt:lpstr>Distortion metrics</vt:lpstr>
      <vt:lpstr>Distortion measures</vt:lpstr>
      <vt:lpstr>Quality metrics</vt:lpstr>
      <vt:lpstr>Subjective quality metrics</vt:lpstr>
      <vt:lpstr>Objective quality metrics</vt:lpstr>
      <vt:lpstr>Objective vs. subjective quality</vt:lpstr>
      <vt:lpstr>Common narrowband audio codecs</vt:lpstr>
      <vt:lpstr>Common wideband audio codecs</vt:lpstr>
      <vt:lpstr>MOS vs. packet loss</vt:lpstr>
      <vt:lpstr>iLBC – MOS behavior with packet loss</vt:lpstr>
      <vt:lpstr>Recent audio codecs</vt:lpstr>
      <vt:lpstr>Opus audio codex (RFC 6716)</vt:lpstr>
      <vt:lpstr>Comparison</vt:lpstr>
      <vt:lpstr>Audio traffic models</vt:lpstr>
      <vt:lpstr>Sound localization</vt:lpstr>
      <vt:lpstr>Audio samples</vt:lpstr>
    </vt:vector>
  </TitlesOfParts>
  <Company>Columbia University Computer Science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</dc:title>
  <dc:creator>Henning Schulzrinne</dc:creator>
  <cp:lastModifiedBy>Henning Schulzrinne</cp:lastModifiedBy>
  <cp:revision>22</cp:revision>
  <dcterms:created xsi:type="dcterms:W3CDTF">2009-11-24T19:43:20Z</dcterms:created>
  <dcterms:modified xsi:type="dcterms:W3CDTF">2018-10-05T15:33:48Z</dcterms:modified>
</cp:coreProperties>
</file>