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6" r:id="rId1"/>
  </p:sldMasterIdLst>
  <p:notesMasterIdLst>
    <p:notesMasterId r:id="rId68"/>
  </p:notesMasterIdLst>
  <p:handoutMasterIdLst>
    <p:handoutMasterId r:id="rId69"/>
  </p:handoutMasterIdLst>
  <p:sldIdLst>
    <p:sldId id="309" r:id="rId2"/>
    <p:sldId id="399" r:id="rId3"/>
    <p:sldId id="379" r:id="rId4"/>
    <p:sldId id="380" r:id="rId5"/>
    <p:sldId id="385" r:id="rId6"/>
    <p:sldId id="386" r:id="rId7"/>
    <p:sldId id="387" r:id="rId8"/>
    <p:sldId id="400" r:id="rId9"/>
    <p:sldId id="401" r:id="rId10"/>
    <p:sldId id="310" r:id="rId11"/>
    <p:sldId id="375" r:id="rId12"/>
    <p:sldId id="377" r:id="rId13"/>
    <p:sldId id="376" r:id="rId14"/>
    <p:sldId id="374" r:id="rId15"/>
    <p:sldId id="364" r:id="rId16"/>
    <p:sldId id="357" r:id="rId17"/>
    <p:sldId id="365" r:id="rId18"/>
    <p:sldId id="381" r:id="rId19"/>
    <p:sldId id="355" r:id="rId20"/>
    <p:sldId id="366" r:id="rId21"/>
    <p:sldId id="378" r:id="rId22"/>
    <p:sldId id="311" r:id="rId23"/>
    <p:sldId id="396" r:id="rId24"/>
    <p:sldId id="397" r:id="rId25"/>
    <p:sldId id="312" r:id="rId26"/>
    <p:sldId id="398" r:id="rId27"/>
    <p:sldId id="314" r:id="rId28"/>
    <p:sldId id="316" r:id="rId29"/>
    <p:sldId id="317" r:id="rId30"/>
    <p:sldId id="318" r:id="rId31"/>
    <p:sldId id="319" r:id="rId32"/>
    <p:sldId id="320" r:id="rId33"/>
    <p:sldId id="321" r:id="rId34"/>
    <p:sldId id="362" r:id="rId35"/>
    <p:sldId id="363" r:id="rId36"/>
    <p:sldId id="360" r:id="rId37"/>
    <p:sldId id="361" r:id="rId38"/>
    <p:sldId id="382" r:id="rId39"/>
    <p:sldId id="358" r:id="rId40"/>
    <p:sldId id="359" r:id="rId41"/>
    <p:sldId id="322" r:id="rId42"/>
    <p:sldId id="323" r:id="rId43"/>
    <p:sldId id="324" r:id="rId44"/>
    <p:sldId id="383" r:id="rId45"/>
    <p:sldId id="384" r:id="rId46"/>
    <p:sldId id="326" r:id="rId47"/>
    <p:sldId id="32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70" r:id="rId57"/>
    <p:sldId id="369" r:id="rId58"/>
    <p:sldId id="371" r:id="rId59"/>
    <p:sldId id="372" r:id="rId60"/>
    <p:sldId id="373" r:id="rId61"/>
    <p:sldId id="352" r:id="rId62"/>
    <p:sldId id="353" r:id="rId63"/>
    <p:sldId id="351" r:id="rId64"/>
    <p:sldId id="354" r:id="rId65"/>
    <p:sldId id="356" r:id="rId66"/>
    <p:sldId id="36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5pPr>
    <a:lvl6pPr marL="22860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6pPr>
    <a:lvl7pPr marL="27432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7pPr>
    <a:lvl8pPr marL="32004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8pPr>
    <a:lvl9pPr marL="36576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629"/>
  </p:normalViewPr>
  <p:slideViewPr>
    <p:cSldViewPr>
      <p:cViewPr varScale="1">
        <p:scale>
          <a:sx n="125" d="100"/>
          <a:sy n="125" d="100"/>
        </p:scale>
        <p:origin x="7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733B9-B7C5-7743-9729-33C9C61E8102}" type="datetimeFigureOut">
              <a:rPr lang="en-US" smtClean="0"/>
              <a:pPr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7186-9EC9-0A4B-B275-4A966D4E68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37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481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people.seas.harvard.edu</a:t>
            </a:r>
            <a:r>
              <a:rPr lang="en-US" dirty="0"/>
              <a:t>/~jones/cscie129/</a:t>
            </a:r>
            <a:r>
              <a:rPr lang="en-US" dirty="0" err="1"/>
              <a:t>nu_lectures</a:t>
            </a:r>
            <a:r>
              <a:rPr lang="en-US" dirty="0"/>
              <a:t>/lecture11/switching/</a:t>
            </a:r>
            <a:r>
              <a:rPr lang="en-US" dirty="0" err="1"/>
              <a:t>xbar</a:t>
            </a:r>
            <a:r>
              <a:rPr lang="en-US" dirty="0"/>
              <a:t>/</a:t>
            </a:r>
            <a:r>
              <a:rPr lang="en-US"/>
              <a:t>xbar.html</a:t>
            </a:r>
          </a:p>
        </p:txBody>
      </p:sp>
    </p:spTree>
    <p:extLst>
      <p:ext uri="{BB962C8B-B14F-4D97-AF65-F5344CB8AC3E}">
        <p14:creationId xmlns:p14="http://schemas.microsoft.com/office/powerpoint/2010/main" val="337623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817451B-DB82-BB43-BEBA-BCBFCC7C4EFB}" type="slidenum">
              <a:rPr lang="en-US"/>
              <a:pPr/>
              <a:t>17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www.broadband.gov/ws_fixed_bb.html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D383E95-6723-F849-B2B4-F53AAFB3B9A5}" type="slidenum">
              <a:rPr lang="en-US"/>
              <a:pPr/>
              <a:t>20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www.broadband.gov/ws_fixed_bb.html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Miturski</a:t>
            </a:r>
            <a:r>
              <a:rPr lang="de-AT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Michal</a:t>
            </a:r>
          </a:p>
          <a:p>
            <a:r>
              <a:rPr lang="de-AT" sz="1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Mirkovski</a:t>
            </a:r>
            <a:r>
              <a:rPr lang="de-AT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Angel</a:t>
            </a:r>
          </a:p>
          <a:p>
            <a:r>
              <a:rPr lang="de-AT" sz="1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Sacevski</a:t>
            </a:r>
            <a:r>
              <a:rPr lang="de-AT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Igor</a:t>
            </a:r>
            <a:endParaRPr lang="de-DE" sz="1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2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 defTabSz="914485"/>
            <a:fld id="{7943BD77-923D-4E47-9D33-7170D676B743}" type="slidenum">
              <a:rPr lang="en-US" sz="1100"/>
              <a:pPr algn="r" defTabSz="914485"/>
              <a:t>34</a:t>
            </a:fld>
            <a:endParaRPr lang="en-US" sz="1100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</a:rPr>
              <a:t>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</a:rPr>
              <a:t>www.broadband.gov/ws_fixed_bb.html</a:t>
            </a:r>
            <a:endParaRPr lang="en-US" dirty="0">
              <a:latin typeface="Arial" pitchFamily="-109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 defTabSz="914485"/>
            <a:fld id="{972C1DF6-EB19-0440-BCE8-292F0B843AC7}" type="slidenum">
              <a:rPr lang="en-US" sz="1100"/>
              <a:pPr algn="r" defTabSz="914485"/>
              <a:t>35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http://fiberinfrastructure.blogspot.com/2008/11/construction-cost-estimates.html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http://fiberinfrastructure.blogspot.com/2008/11/construction-cost-estimates.html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www.liteaccess.com</a:t>
            </a:r>
            <a:r>
              <a:rPr lang="en-US"/>
              <a:t>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9375">
              <a:spcBef>
                <a:spcPts val="413"/>
              </a:spcBef>
            </a:pPr>
            <a:r>
              <a:rPr lang="en-US" b="1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Joseph Savage, Nov. 29, 2006</a:t>
            </a:r>
          </a:p>
          <a:p>
            <a:pPr marL="79375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http://www.glgroup.com/glgi-presentations/iptv-11-29-06/Savage%20NYC%2011%2029%20seminar%20(3).ppt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9375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by Brian Whitton, Verizon Networks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www.telegeography.com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1239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4B175AF-2A87-5940-85AD-3FF03E39A6D5}" type="slidenum">
              <a:rPr lang="en-US"/>
              <a:pPr/>
              <a:t>5</a:t>
            </a:fld>
            <a:endParaRPr lang="en-US"/>
          </a:p>
        </p:txBody>
      </p:sp>
      <p:sp>
        <p:nvSpPr>
          <p:cNvPr id="1105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http://</a:t>
            </a:r>
            <a:r>
              <a:rPr lang="en-US" dirty="0" err="1"/>
              <a:t>www.cc.gatech.edu</a:t>
            </a:r>
            <a:r>
              <a:rPr lang="en-US" dirty="0"/>
              <a:t>/classes/AY2005/cs4251_fall/</a:t>
            </a:r>
          </a:p>
          <a:p>
            <a:r>
              <a:rPr lang="en-US" dirty="0"/>
              <a:t>C.</a:t>
            </a:r>
            <a:r>
              <a:rPr lang="en-US" baseline="0" dirty="0"/>
              <a:t> </a:t>
            </a:r>
            <a:r>
              <a:rPr lang="en-US" baseline="0" dirty="0" err="1"/>
              <a:t>Dovrolis</a:t>
            </a:r>
            <a:endParaRPr lang="en-US" dirty="0"/>
          </a:p>
        </p:txBody>
      </p:sp>
      <p:sp>
        <p:nvSpPr>
          <p:cNvPr id="11059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85D3D44-3F40-C041-A925-618CD8DA7232}" type="slidenum">
              <a:rPr lang="en-US"/>
              <a:pPr/>
              <a:t>48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9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A5A8748-0DCE-804B-8E18-7ACA49904EC7}" type="slidenum">
              <a:rPr lang="en-US"/>
              <a:pPr/>
              <a:t>49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BGP is a protocol that happens between 2 nodes. </a:t>
            </a:r>
          </a:p>
          <a:p>
            <a:r>
              <a:rPr lang="en-US"/>
              <a:t>It uses TCP as its transport protocol. In other words, 2 routers establish a BGP session using TCP and then exchange BGP messages.</a:t>
            </a:r>
          </a:p>
          <a:p>
            <a:endParaRPr lang="en-US"/>
          </a:p>
          <a:p>
            <a:r>
              <a:rPr lang="en-US"/>
              <a:t>During session establishment routers identify themselves. Each neighbor can accept or reject the connection.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72E9DF-0FAA-0845-8FF5-0F33958076B9}" type="slidenum">
              <a:rPr lang="en-US"/>
              <a:pPr/>
              <a:t>50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78C79E1-89E9-464C-A747-49C32A3598CC}" type="slidenum">
              <a:rPr lang="en-US"/>
              <a:pPr/>
              <a:t>51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DB94669-5732-0548-88D6-7FAB33550642}" type="slidenum">
              <a:rPr lang="en-US"/>
              <a:pPr/>
              <a:t>52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2nd example is the case that shows how it works on arbitrary bit boundaries.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A4BCF98-910B-F947-AC2C-B485C75BF370}" type="slidenum">
              <a:rPr lang="en-US"/>
              <a:pPr/>
              <a:t>53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ACC9C7F-9E66-9A42-898E-7C1A1775157C}" type="slidenum">
              <a:rPr lang="en-US"/>
              <a:pPr/>
              <a:t>54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21D2B31-57FC-6543-961F-9BD340A9A168}" type="slidenum">
              <a:rPr lang="en-US"/>
              <a:pPr/>
              <a:t>55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www.ntia.doc.gov/osmhome/allochrt.pdf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sng" dirty="0" err="1"/>
              <a:t>www.fcc.gov/sptf</a:t>
            </a:r>
            <a:endParaRPr lang="en-US" dirty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BC92477-4670-8749-A806-D3F495E8FF7E}" type="slidenum">
              <a:rPr lang="en-US"/>
              <a:pPr/>
              <a:t>6</a:t>
            </a:fld>
            <a:endParaRPr lang="en-US"/>
          </a:p>
        </p:txBody>
      </p:sp>
      <p:sp>
        <p:nvSpPr>
          <p:cNvPr id="1266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http://</a:t>
            </a:r>
            <a:r>
              <a:rPr lang="en-US" dirty="0" err="1"/>
              <a:t>www.cc.gatech.edu</a:t>
            </a:r>
            <a:r>
              <a:rPr lang="en-US" dirty="0"/>
              <a:t>/classes/AY2005/cs4251_fall/</a:t>
            </a:r>
          </a:p>
        </p:txBody>
      </p:sp>
      <p:sp>
        <p:nvSpPr>
          <p:cNvPr id="12666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http://www.cellular-news.com/tags/backhaul/opex</a:t>
            </a:r>
            <a:r>
              <a:rPr lang="en-US" dirty="0"/>
              <a:t>/</a:t>
            </a:r>
          </a:p>
          <a:p>
            <a:r>
              <a:rPr lang="en-US" dirty="0"/>
              <a:t>http://www.cellular-news.com/story/32737.php</a:t>
            </a:r>
          </a:p>
          <a:p>
            <a:r>
              <a:rPr lang="en-US" dirty="0"/>
              <a:t>http://www.intomobile.com/2009/09/21/att-3g-microcell-kills-dead-spots-in-charlotte.html</a:t>
            </a:r>
          </a:p>
          <a:p>
            <a:r>
              <a:rPr lang="en-US"/>
              <a:t>http://www.networkworld.com/news/2008/010808-femtocell.html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2BAF4D4-9EE7-1640-909F-86B36035E438}" type="slidenum">
              <a:rPr lang="en-US"/>
              <a:pPr/>
              <a:t>7</a:t>
            </a:fld>
            <a:endParaRPr lang="en-US"/>
          </a:p>
        </p:txBody>
      </p:sp>
      <p:sp>
        <p:nvSpPr>
          <p:cNvPr id="1268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http://</a:t>
            </a:r>
            <a:r>
              <a:rPr lang="en-US" dirty="0" err="1"/>
              <a:t>www.cc.gatech.edu</a:t>
            </a:r>
            <a:r>
              <a:rPr lang="en-US" dirty="0"/>
              <a:t>/classes/AY2005/cs4251_fall/</a:t>
            </a:r>
          </a:p>
        </p:txBody>
      </p:sp>
      <p:sp>
        <p:nvSpPr>
          <p:cNvPr id="1268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ipj.dreamhosters.com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-content/uploads/2014/12/ipj17.2.pdf</a:t>
            </a:r>
          </a:p>
        </p:txBody>
      </p:sp>
    </p:spTree>
    <p:extLst>
      <p:ext uri="{BB962C8B-B14F-4D97-AF65-F5344CB8AC3E}">
        <p14:creationId xmlns:p14="http://schemas.microsoft.com/office/powerpoint/2010/main" val="873590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LTE </a:t>
            </a:r>
            <a:r>
              <a:rPr lang="en-US"/>
              <a:t>- Anritsu</a:t>
            </a:r>
          </a:p>
        </p:txBody>
      </p:sp>
    </p:spTree>
    <p:extLst>
      <p:ext uri="{BB962C8B-B14F-4D97-AF65-F5344CB8AC3E}">
        <p14:creationId xmlns:p14="http://schemas.microsoft.com/office/powerpoint/2010/main" val="237477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electronicdesign.com</a:t>
            </a:r>
            <a:r>
              <a:rPr lang="en-US" dirty="0"/>
              <a:t>/communications/fundamentals-communications-access-technologies-fdma-tdma-cdma-ofdma-and-sdma</a:t>
            </a:r>
          </a:p>
        </p:txBody>
      </p:sp>
    </p:spTree>
    <p:extLst>
      <p:ext uri="{BB962C8B-B14F-4D97-AF65-F5344CB8AC3E}">
        <p14:creationId xmlns:p14="http://schemas.microsoft.com/office/powerpoint/2010/main" val="145679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Spectral_efficiency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5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CAF3CB7-2AF9-3845-B22E-EBE1ABDE8CB2}" type="slidenum">
              <a:rPr lang="en-US"/>
              <a:pPr/>
              <a:t>15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globalgeeknews.com</a:t>
            </a:r>
            <a:r>
              <a:rPr lang="en-US" dirty="0"/>
              <a:t>/2010/07/23/fcc-changes-broadband-definition-to-4mbps-up-and-1mbps-down/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6296-201A-924E-A83A-2733C0068D85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59AB-8E84-4D48-B300-EECDE139B2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FC3D-B6DF-0F41-B8B6-43337B6F67D4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8D62-8483-0842-9830-1FF14D1A3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B36E-9AA3-B24A-A966-B033B8807514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15E3-337D-154A-A799-34F2649D0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8763"/>
            <a:ext cx="8382000" cy="1311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11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1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8194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29F06718-E778-0B4A-BD9D-05F74E23FC5D}" type="datetime1">
              <a:rPr lang="en-US" smtClean="0"/>
              <a:t>9/6/18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3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AIS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809F533D-BD7E-CF41-A77B-D8B2514640E9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791052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8763"/>
            <a:ext cx="8382000" cy="1311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11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1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11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194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D7501F4E-C086-504C-A1BF-C1D6F604B994}" type="datetime1">
              <a:rPr lang="en-US" smtClean="0"/>
              <a:t>9/6/18</a:t>
            </a:fld>
            <a:endParaRPr lang="de-A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43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AIS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B3ED9A56-A345-AA40-8F56-4959E292E945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510068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C311-C7E0-614E-830E-800CD12EE18D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3704-DF09-D241-B59E-7354E372F7CE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AIS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D839-6658-0346-8AD3-367357875130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E57C-08F2-8040-8098-7E4231E4E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9B63-41F7-BB4E-8167-CBC2D7C80C37}" type="datetime1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A702-D22B-0C4C-B66D-72FBF0C282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4837C-B228-A545-9550-38C40CD70EB7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E7E9-C3BC-4945-B998-6D40A837C96D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53018-83CC-AE4F-8814-7E2957D6F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2AE8-2F49-2B42-A2E6-6339C5817E96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DB35-2D03-3E47-9539-058E957E8B5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E99F-32C0-AD4F-99C2-9B3F3199F5F1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527B-9D1B-D641-9D88-FD4D7E57F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01C0218-36DC-AF44-B448-E0F40529DFA5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1D89745-D820-6D43-8D0B-0C1538F84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mctelecom.co.uk/images/digital-dect-phone-telephone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image.abcaz.co.uk/productimages/108/5332332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atlas.grnoc.iu.edu/I2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haredspectrum.com/measurement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Rectangle 12"/>
          <p:cNvSpPr>
            <a:spLocks noGrp="1" noChangeArrowheads="1"/>
          </p:cNvSpPr>
          <p:nvPr>
            <p:ph type="title"/>
          </p:nvPr>
        </p:nvSpPr>
        <p:spPr>
          <a:xfrm>
            <a:off x="1371600" y="2665413"/>
            <a:ext cx="7010400" cy="1527175"/>
          </a:xfrm>
          <a:ln/>
        </p:spPr>
        <p:txBody>
          <a:bodyPr rIns="132080"/>
          <a:lstStyle/>
          <a:p>
            <a:r>
              <a:rPr lang="en-US" dirty="0"/>
              <a:t>Internet access and backbone technology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7E5A-9539-E74C-8644-1442E890E0F7}" type="slidenum">
              <a:rPr lang="en-US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5638800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Henning Schulzrinne</a:t>
            </a:r>
          </a:p>
          <a:p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Columbia University</a:t>
            </a:r>
          </a:p>
          <a:p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COMS 6181 – Fall 2018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CD2A-DD5C-F74E-A86D-D37EF40ABEF4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5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Physical media: capacity</a:t>
            </a:r>
          </a:p>
        </p:txBody>
      </p:sp>
      <p:sp>
        <p:nvSpPr>
          <p:cNvPr id="74764" name="Rectangle 1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 sz="2100" dirty="0"/>
              <a:t>Capacity has theoretical limit</a:t>
            </a:r>
          </a:p>
          <a:p>
            <a:pPr marL="782638" lvl="1"/>
            <a:r>
              <a:rPr lang="en-US" sz="2000" dirty="0"/>
              <a:t>Shannon’s Law: capacity limit given by </a:t>
            </a:r>
          </a:p>
          <a:p>
            <a:pPr marL="782638" lvl="1"/>
            <a:r>
              <a:rPr lang="en-US" sz="2000" dirty="0"/>
              <a:t>C = </a:t>
            </a:r>
            <a:r>
              <a:rPr lang="en-US" sz="2000" i="1" dirty="0"/>
              <a:t>B</a:t>
            </a:r>
            <a:r>
              <a:rPr lang="en-US" sz="2000" dirty="0"/>
              <a:t> log</a:t>
            </a:r>
            <a:r>
              <a:rPr lang="en-US" sz="800" dirty="0"/>
              <a:t>2</a:t>
            </a:r>
            <a:r>
              <a:rPr lang="en-US" sz="2000" dirty="0"/>
              <a:t> (1 + S/N) with spectral bandwidth </a:t>
            </a:r>
            <a:r>
              <a:rPr lang="en-US" sz="2000" i="1" dirty="0"/>
              <a:t>B</a:t>
            </a:r>
          </a:p>
          <a:p>
            <a:pPr marL="782638" lvl="1"/>
            <a:r>
              <a:rPr lang="en-US" sz="2000" dirty="0"/>
              <a:t>E.g., phone has </a:t>
            </a:r>
            <a:r>
              <a:rPr lang="en-US" sz="2000" i="1" dirty="0"/>
              <a:t>B</a:t>
            </a:r>
            <a:r>
              <a:rPr lang="en-US" sz="2000" dirty="0"/>
              <a:t> = 3000 Hz, S/N = 35 dB, </a:t>
            </a:r>
            <a:r>
              <a:rPr lang="en-US" sz="2000" i="1" dirty="0"/>
              <a:t>C</a:t>
            </a:r>
            <a:r>
              <a:rPr lang="en-US" sz="2000" dirty="0"/>
              <a:t> = 34.8 kb/</a:t>
            </a:r>
            <a:r>
              <a:rPr lang="en-US" sz="2000" dirty="0" err="1"/>
              <a:t>s</a:t>
            </a:r>
            <a:endParaRPr lang="en-US" sz="2000" dirty="0"/>
          </a:p>
          <a:p>
            <a:pPr marL="439738"/>
            <a:r>
              <a:rPr lang="en-US" sz="2200" dirty="0"/>
              <a:t>dB = </a:t>
            </a:r>
          </a:p>
          <a:p>
            <a:pPr marL="782638" lvl="1"/>
            <a:r>
              <a:rPr lang="en-US" sz="2000" dirty="0"/>
              <a:t>E.g., 25 dB = </a:t>
            </a:r>
          </a:p>
          <a:p>
            <a:r>
              <a:rPr lang="en-US" sz="2100" dirty="0"/>
              <a:t>Speed has physical limits: </a:t>
            </a:r>
            <a:r>
              <a:rPr lang="en-US" sz="2100" i="1" dirty="0"/>
              <a:t>c </a:t>
            </a:r>
            <a:r>
              <a:rPr lang="en-US" sz="2100" dirty="0"/>
              <a:t>in free space, 0.66 </a:t>
            </a:r>
            <a:r>
              <a:rPr lang="en-US" sz="2100" i="1" dirty="0"/>
              <a:t>c </a:t>
            </a:r>
            <a:r>
              <a:rPr lang="en-US" sz="2100" dirty="0"/>
              <a:t>in fiber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BB32-8C4E-7B48-A2A9-BADB20D72F52}" type="slidenum">
              <a:rPr lang="en-US"/>
              <a:pPr/>
              <a:t>10</a:t>
            </a:fld>
            <a:endParaRPr lang="en-US"/>
          </a:p>
        </p:txBody>
      </p:sp>
      <p:pic>
        <p:nvPicPr>
          <p:cNvPr id="74766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0"/>
            <a:ext cx="1905000" cy="5270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</p:pic>
      <p:pic>
        <p:nvPicPr>
          <p:cNvPr id="74767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505200"/>
            <a:ext cx="1179513" cy="3429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DED8-0E4B-E141-8B5D-CC721872645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Shannon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channels</a:t>
            </a:r>
          </a:p>
          <a:p>
            <a:pPr lvl="1"/>
            <a:r>
              <a:rPr lang="en-US" dirty="0"/>
              <a:t>polarization</a:t>
            </a:r>
          </a:p>
          <a:p>
            <a:r>
              <a:rPr lang="en-US" dirty="0"/>
              <a:t>Spatial re-use</a:t>
            </a:r>
          </a:p>
          <a:p>
            <a:pPr lvl="1"/>
            <a:r>
              <a:rPr lang="en-US" dirty="0"/>
              <a:t>directional antennas (120</a:t>
            </a:r>
            <a:r>
              <a:rPr lang="en-US" baseline="30000" dirty="0"/>
              <a:t>o</a:t>
            </a:r>
            <a:r>
              <a:rPr lang="en-US" dirty="0"/>
              <a:t> “sectors”)</a:t>
            </a:r>
          </a:p>
          <a:p>
            <a:pPr lvl="1"/>
            <a:r>
              <a:rPr lang="en-US" dirty="0"/>
              <a:t>smaller cell sizes</a:t>
            </a:r>
          </a:p>
          <a:p>
            <a:pPr lvl="2"/>
            <a:r>
              <a:rPr lang="en-US" dirty="0"/>
              <a:t>macro, micro, </a:t>
            </a:r>
            <a:r>
              <a:rPr lang="en-US" dirty="0" err="1"/>
              <a:t>femto</a:t>
            </a:r>
            <a:r>
              <a:rPr lang="en-US" dirty="0"/>
              <a:t>, …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181600"/>
            <a:ext cx="2133600" cy="676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200400"/>
            <a:ext cx="1226410" cy="18161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9542-3CBD-E746-B2F4-200BA1A47FF6}" type="datetime1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447800"/>
            <a:ext cx="4572000" cy="1287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0" y="3865287"/>
            <a:ext cx="6680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Time</a:t>
            </a:r>
          </a:p>
          <a:p>
            <a:pPr lvl="1"/>
            <a:r>
              <a:rPr lang="en-US" dirty="0" err="1"/>
              <a:t>TDxxx</a:t>
            </a:r>
            <a:endParaRPr lang="en-US" dirty="0"/>
          </a:p>
          <a:p>
            <a:pPr lvl="1"/>
            <a:r>
              <a:rPr lang="en-US" dirty="0"/>
              <a:t>typically, “time slots”</a:t>
            </a:r>
          </a:p>
          <a:p>
            <a:pPr>
              <a:spcBef>
                <a:spcPts val="600"/>
              </a:spcBef>
            </a:pPr>
            <a:r>
              <a:rPr lang="en-US" dirty="0"/>
              <a:t>Frequency</a:t>
            </a:r>
          </a:p>
          <a:p>
            <a:pPr lvl="1"/>
            <a:r>
              <a:rPr lang="en-US" dirty="0"/>
              <a:t>one signal </a:t>
            </a:r>
            <a:r>
              <a:rPr lang="en-US" dirty="0">
                <a:sym typeface="Wingdings"/>
              </a:rPr>
              <a:t> one frequency</a:t>
            </a:r>
          </a:p>
          <a:p>
            <a:pPr lvl="1"/>
            <a:r>
              <a:rPr lang="en-US" dirty="0">
                <a:sym typeface="Wingdings"/>
              </a:rPr>
              <a:t>multiple frequencies  OFDM</a:t>
            </a:r>
          </a:p>
          <a:p>
            <a:pPr lvl="2"/>
            <a:r>
              <a:rPr lang="en-US" dirty="0">
                <a:sym typeface="Wingdings"/>
              </a:rPr>
              <a:t>e.g., DSL, LTE, 802.11a/n, …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Phase (time-shift)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C89D-CAEF-554A-B8B3-FBDD257688B4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124200"/>
            <a:ext cx="3383296" cy="22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345" y="1295400"/>
            <a:ext cx="5237079" cy="1505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990600"/>
            <a:ext cx="384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 circuit (1.54 Mb/s – 24 voice </a:t>
            </a:r>
            <a:r>
              <a:rPr lang="en-US" dirty="0" err="1"/>
              <a:t>ch.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257800"/>
            <a:ext cx="4699000" cy="14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bits to symbol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895600"/>
            <a:ext cx="2790031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140" y="2286000"/>
            <a:ext cx="225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Phase (+ amplitude)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752600"/>
            <a:ext cx="250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symbol rate vs. bit rate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95600"/>
            <a:ext cx="3399692" cy="171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2362200"/>
            <a:ext cx="122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Amplitude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AF3F-9812-BE4B-8607-B2F3F163AC97}" type="datetime1">
              <a:rPr lang="en-US" smtClean="0"/>
              <a:t>9/6/18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248164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454711"/>
              </p:ext>
            </p:extLst>
          </p:nvPr>
        </p:nvGraphicFramePr>
        <p:xfrm>
          <a:off x="533400" y="1397000"/>
          <a:ext cx="800100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</a:t>
                      </a:r>
                      <a:r>
                        <a:rPr lang="en-US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b/Hz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Modem</a:t>
                      </a:r>
                      <a:r>
                        <a:rPr lang="en-US" baseline="0" dirty="0"/>
                        <a:t> (V.92)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3,100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</a:t>
                      </a:r>
                      <a:r>
                        <a:rPr lang="en-US" baseline="0" dirty="0"/>
                        <a:t> kb/s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2G</a:t>
                      </a:r>
                      <a:r>
                        <a:rPr lang="en-US" baseline="0" dirty="0"/>
                        <a:t> cellular (GSM)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  <a:r>
                        <a:rPr lang="en-US" baseline="0" dirty="0"/>
                        <a:t>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326</a:t>
                      </a:r>
                      <a:r>
                        <a:rPr lang="en-US" baseline="0" dirty="0"/>
                        <a:t> Mb/s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ADSL downlink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WiFi</a:t>
                      </a:r>
                      <a:r>
                        <a:rPr lang="en-US" dirty="0"/>
                        <a:t> 802.11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 err="1"/>
                        <a:t>a/g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r>
                        <a:rPr lang="en-US" baseline="0" dirty="0"/>
                        <a:t>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54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WiFi</a:t>
                      </a:r>
                      <a:r>
                        <a:rPr lang="en-US" dirty="0"/>
                        <a:t> 802.11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144</a:t>
                      </a:r>
                      <a:r>
                        <a:rPr lang="en-US" baseline="0" dirty="0"/>
                        <a:t> Mb/s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2AF4-FE5C-B644-81EE-A454F5C118BE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271746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Broadband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(is Broadband Internet Access)?</a:t>
            </a:r>
          </a:p>
          <a:p>
            <a:pPr lvl="2"/>
            <a:r>
              <a:rPr lang="en-US" dirty="0"/>
              <a:t>FCC: was &gt;200 kb/s or 4 Mb/s down &amp; 1 Mb/s up</a:t>
            </a:r>
          </a:p>
          <a:p>
            <a:pPr lvl="3"/>
            <a:r>
              <a:rPr lang="en-US" dirty="0"/>
              <a:t>now 25 Mb/s down/3 Mb/s up</a:t>
            </a:r>
          </a:p>
          <a:p>
            <a:pPr lvl="2"/>
            <a:r>
              <a:rPr lang="en-US" dirty="0"/>
              <a:t>NTIA: &gt;768 kb/s downstream/200 kb/s upstream</a:t>
            </a:r>
          </a:p>
          <a:p>
            <a:pPr lvl="2"/>
            <a:r>
              <a:rPr lang="en-US" dirty="0"/>
              <a:t>YouTube recommendation: &gt;500 kb/s </a:t>
            </a:r>
          </a:p>
          <a:p>
            <a:pPr lvl="2"/>
            <a:r>
              <a:rPr lang="en-US" dirty="0"/>
              <a:t>Multimedia: &gt;10 Mb/s downstream</a:t>
            </a:r>
          </a:p>
          <a:p>
            <a:pPr lvl="3"/>
            <a:r>
              <a:rPr lang="en-US" dirty="0"/>
              <a:t>Unicast/broadcast</a:t>
            </a:r>
          </a:p>
          <a:p>
            <a:r>
              <a:rPr lang="en-US" dirty="0"/>
              <a:t>Where?</a:t>
            </a:r>
          </a:p>
          <a:p>
            <a:pPr lvl="2"/>
            <a:r>
              <a:rPr lang="en-US" dirty="0"/>
              <a:t>Rural: Low density (&lt;100 pop/km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Minimize fixed infrastructure cost</a:t>
            </a:r>
          </a:p>
          <a:p>
            <a:pPr lvl="2"/>
            <a:r>
              <a:rPr lang="en-US" dirty="0"/>
              <a:t>Urban: High density (&gt;1000 pop/km</a:t>
            </a:r>
            <a:r>
              <a:rPr lang="en-US" baseline="30000" dirty="0"/>
              <a:t>2</a:t>
            </a:r>
            <a:r>
              <a:rPr lang="en-US" dirty="0"/>
              <a:t>; &gt;10,000 in cities)</a:t>
            </a:r>
          </a:p>
          <a:p>
            <a:pPr lvl="3"/>
            <a:r>
              <a:rPr lang="en-US" dirty="0"/>
              <a:t>Maximize Mb/s/km</a:t>
            </a:r>
            <a:r>
              <a:rPr lang="en-US" baseline="30000" dirty="0"/>
              <a:t>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ACB7-E202-8B44-A9C3-AFB2D97D56F1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for providing access</a:t>
            </a:r>
            <a:endParaRPr lang="en-US" dirty="0"/>
          </a:p>
        </p:txBody>
      </p:sp>
      <p:sp>
        <p:nvSpPr>
          <p:cNvPr id="11270" name="AutoShape 6"/>
          <p:cNvSpPr>
            <a:spLocks/>
          </p:cNvSpPr>
          <p:nvPr/>
        </p:nvSpPr>
        <p:spPr bwMode="auto">
          <a:xfrm>
            <a:off x="1511300" y="1905000"/>
            <a:ext cx="5270500" cy="2971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2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822325" y="1419225"/>
            <a:ext cx="611188" cy="342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cost</a:t>
            </a:r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6858000" y="4648200"/>
            <a:ext cx="1187450" cy="342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distance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1676400" y="4648200"/>
            <a:ext cx="609600" cy="1588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rot="10800000" flipH="1">
            <a:off x="3200400" y="3505200"/>
            <a:ext cx="1588" cy="457200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200400" y="3505200"/>
            <a:ext cx="1600200" cy="1588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rot="10800000" flipH="1">
            <a:off x="4800600" y="1905000"/>
            <a:ext cx="1588" cy="1600200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4800600" y="1905000"/>
            <a:ext cx="2057400" cy="1588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883275" y="1882775"/>
            <a:ext cx="2192338" cy="1012825"/>
            <a:chOff x="0" y="0"/>
            <a:chExt cx="1381" cy="638"/>
          </a:xfrm>
        </p:grpSpPr>
        <p:sp>
          <p:nvSpPr>
            <p:cNvPr id="11279" name="AutoShape 15"/>
            <p:cNvSpPr>
              <a:spLocks/>
            </p:cNvSpPr>
            <p:nvPr/>
          </p:nvSpPr>
          <p:spPr bwMode="auto">
            <a:xfrm>
              <a:off x="0" y="0"/>
              <a:ext cx="1381" cy="638"/>
            </a:xfrm>
            <a:custGeom>
              <a:avLst/>
              <a:gdLst/>
              <a:ahLst/>
              <a:cxnLst/>
              <a:rect l="0" t="0" r="r" b="b"/>
              <a:pathLst>
                <a:path w="20714" h="20559">
                  <a:moveTo>
                    <a:pt x="7489" y="4373"/>
                  </a:moveTo>
                  <a:cubicBezTo>
                    <a:pt x="10729" y="928"/>
                    <a:pt x="15733" y="1220"/>
                    <a:pt x="18667" y="5026"/>
                  </a:cubicBezTo>
                  <a:cubicBezTo>
                    <a:pt x="21600" y="8831"/>
                    <a:pt x="21351" y="14709"/>
                    <a:pt x="18111" y="18155"/>
                  </a:cubicBezTo>
                  <a:cubicBezTo>
                    <a:pt x="14871" y="21600"/>
                    <a:pt x="9866" y="21308"/>
                    <a:pt x="6933" y="17502"/>
                  </a:cubicBezTo>
                  <a:cubicBezTo>
                    <a:pt x="4768" y="14694"/>
                    <a:pt x="4271" y="10623"/>
                    <a:pt x="5677" y="7213"/>
                  </a:cubicBezTo>
                  <a:lnTo>
                    <a:pt x="0" y="0"/>
                  </a:lnTo>
                  <a:close/>
                  <a:moveTo>
                    <a:pt x="7489" y="4373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0" name="Rectangle 16"/>
            <p:cNvSpPr>
              <a:spLocks/>
            </p:cNvSpPr>
            <p:nvPr/>
          </p:nvSpPr>
          <p:spPr bwMode="auto">
            <a:xfrm>
              <a:off x="481" y="101"/>
              <a:ext cx="744" cy="49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ea typeface="Arial" pitchFamily="-111" charset="0"/>
                  <a:cs typeface="Arial" pitchFamily="-111" charset="0"/>
                </a:rPr>
                <a:t>possibly another step when crossing oceans</a:t>
              </a:r>
            </a:p>
          </p:txBody>
        </p:sp>
      </p:grpSp>
      <p:sp>
        <p:nvSpPr>
          <p:cNvPr id="11281" name="Rectangle 17"/>
          <p:cNvSpPr>
            <a:spLocks/>
          </p:cNvSpPr>
          <p:nvPr/>
        </p:nvSpPr>
        <p:spPr bwMode="auto">
          <a:xfrm>
            <a:off x="1371600" y="5029200"/>
            <a:ext cx="1271588" cy="254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within home</a:t>
            </a:r>
          </a:p>
        </p:txBody>
      </p:sp>
      <p:sp>
        <p:nvSpPr>
          <p:cNvPr id="11282" name="Rectangle 18"/>
          <p:cNvSpPr>
            <a:spLocks/>
          </p:cNvSpPr>
          <p:nvPr/>
        </p:nvSpPr>
        <p:spPr bwMode="auto">
          <a:xfrm>
            <a:off x="2819400" y="2743200"/>
            <a:ext cx="1868488" cy="520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within campus/AS</a:t>
            </a:r>
          </a:p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(multiple L2s)</a:t>
            </a: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10800000" flipH="1">
            <a:off x="2286000" y="3962400"/>
            <a:ext cx="1588" cy="685800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2286000" y="3962400"/>
            <a:ext cx="914400" cy="1588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5" name="Rectangle 21"/>
          <p:cNvSpPr>
            <a:spLocks/>
          </p:cNvSpPr>
          <p:nvPr/>
        </p:nvSpPr>
        <p:spPr bwMode="auto">
          <a:xfrm>
            <a:off x="2438400" y="4038600"/>
            <a:ext cx="1627188" cy="520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same L2 switch</a:t>
            </a:r>
          </a:p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(non-blocking)</a:t>
            </a:r>
          </a:p>
        </p:txBody>
      </p:sp>
      <p:sp>
        <p:nvSpPr>
          <p:cNvPr id="11286" name="Rectangle 22"/>
          <p:cNvSpPr>
            <a:spLocks/>
          </p:cNvSpPr>
          <p:nvPr/>
        </p:nvSpPr>
        <p:spPr bwMode="auto">
          <a:xfrm>
            <a:off x="4572000" y="1447800"/>
            <a:ext cx="2808288" cy="254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across provider boundaries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970B-E6C4-064D-A831-2EDBA822EF00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4" name="Line 50"/>
          <p:cNvSpPr>
            <a:spLocks noChangeShapeType="1"/>
          </p:cNvSpPr>
          <p:nvPr/>
        </p:nvSpPr>
        <p:spPr bwMode="auto">
          <a:xfrm flipH="1">
            <a:off x="533400" y="3435350"/>
            <a:ext cx="5118100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MCj0349993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7922">
            <a:off x="7939088" y="1176338"/>
            <a:ext cx="644525" cy="108585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513512" cy="600075"/>
          </a:xfrm>
        </p:spPr>
        <p:txBody>
          <a:bodyPr>
            <a:noAutofit/>
          </a:bodyPr>
          <a:lstStyle/>
          <a:p>
            <a:pPr defTabSz="914400"/>
            <a:r>
              <a:rPr lang="en-US" sz="2800" dirty="0"/>
              <a:t>Broadband Access Technologies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609600" y="3641725"/>
            <a:ext cx="5200650" cy="15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 flipV="1">
            <a:off x="1757363" y="3205163"/>
            <a:ext cx="223837" cy="452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26025" y="2781300"/>
            <a:ext cx="2895600" cy="990600"/>
            <a:chOff x="184" y="2612"/>
            <a:chExt cx="1824" cy="624"/>
          </a:xfrm>
        </p:grpSpPr>
        <p:sp>
          <p:nvSpPr>
            <p:cNvPr id="6151" name="Freeform 7"/>
            <p:cNvSpPr>
              <a:spLocks/>
            </p:cNvSpPr>
            <p:nvPr/>
          </p:nvSpPr>
          <p:spPr bwMode="auto">
            <a:xfrm>
              <a:off x="1041" y="3025"/>
              <a:ext cx="190" cy="211"/>
            </a:xfrm>
            <a:custGeom>
              <a:avLst/>
              <a:gdLst/>
              <a:ahLst/>
              <a:cxnLst>
                <a:cxn ang="0">
                  <a:pos x="73" y="211"/>
                </a:cxn>
                <a:cxn ang="0">
                  <a:pos x="91" y="207"/>
                </a:cxn>
                <a:cxn ang="0">
                  <a:pos x="110" y="201"/>
                </a:cxn>
                <a:cxn ang="0">
                  <a:pos x="127" y="189"/>
                </a:cxn>
                <a:cxn ang="0">
                  <a:pos x="145" y="175"/>
                </a:cxn>
                <a:cxn ang="0">
                  <a:pos x="158" y="159"/>
                </a:cxn>
                <a:cxn ang="0">
                  <a:pos x="171" y="139"/>
                </a:cxn>
                <a:cxn ang="0">
                  <a:pos x="180" y="120"/>
                </a:cxn>
                <a:cxn ang="0">
                  <a:pos x="187" y="98"/>
                </a:cxn>
                <a:cxn ang="0">
                  <a:pos x="190" y="77"/>
                </a:cxn>
                <a:cxn ang="0">
                  <a:pos x="188" y="57"/>
                </a:cxn>
                <a:cxn ang="0">
                  <a:pos x="184" y="40"/>
                </a:cxn>
                <a:cxn ang="0">
                  <a:pos x="177" y="25"/>
                </a:cxn>
                <a:cxn ang="0">
                  <a:pos x="165" y="14"/>
                </a:cxn>
                <a:cxn ang="0">
                  <a:pos x="151" y="6"/>
                </a:cxn>
                <a:cxn ang="0">
                  <a:pos x="135" y="0"/>
                </a:cxn>
                <a:cxn ang="0">
                  <a:pos x="117" y="0"/>
                </a:cxn>
                <a:cxn ang="0">
                  <a:pos x="98" y="3"/>
                </a:cxn>
                <a:cxn ang="0">
                  <a:pos x="79" y="10"/>
                </a:cxn>
                <a:cxn ang="0">
                  <a:pos x="61" y="22"/>
                </a:cxn>
                <a:cxn ang="0">
                  <a:pos x="45" y="36"/>
                </a:cxn>
                <a:cxn ang="0">
                  <a:pos x="30" y="52"/>
                </a:cxn>
                <a:cxn ang="0">
                  <a:pos x="19" y="71"/>
                </a:cxn>
                <a:cxn ang="0">
                  <a:pos x="8" y="91"/>
                </a:cxn>
                <a:cxn ang="0">
                  <a:pos x="3" y="113"/>
                </a:cxn>
                <a:cxn ang="0">
                  <a:pos x="0" y="134"/>
                </a:cxn>
                <a:cxn ang="0">
                  <a:pos x="1" y="153"/>
                </a:cxn>
                <a:cxn ang="0">
                  <a:pos x="6" y="171"/>
                </a:cxn>
                <a:cxn ang="0">
                  <a:pos x="14" y="184"/>
                </a:cxn>
                <a:cxn ang="0">
                  <a:pos x="25" y="197"/>
                </a:cxn>
                <a:cxn ang="0">
                  <a:pos x="38" y="205"/>
                </a:cxn>
                <a:cxn ang="0">
                  <a:pos x="55" y="210"/>
                </a:cxn>
                <a:cxn ang="0">
                  <a:pos x="73" y="211"/>
                </a:cxn>
              </a:cxnLst>
              <a:rect l="0" t="0" r="r" b="b"/>
              <a:pathLst>
                <a:path w="190" h="211">
                  <a:moveTo>
                    <a:pt x="73" y="211"/>
                  </a:moveTo>
                  <a:lnTo>
                    <a:pt x="91" y="207"/>
                  </a:lnTo>
                  <a:lnTo>
                    <a:pt x="110" y="201"/>
                  </a:lnTo>
                  <a:lnTo>
                    <a:pt x="127" y="189"/>
                  </a:lnTo>
                  <a:lnTo>
                    <a:pt x="145" y="175"/>
                  </a:lnTo>
                  <a:lnTo>
                    <a:pt x="158" y="159"/>
                  </a:lnTo>
                  <a:lnTo>
                    <a:pt x="171" y="139"/>
                  </a:lnTo>
                  <a:lnTo>
                    <a:pt x="180" y="120"/>
                  </a:lnTo>
                  <a:lnTo>
                    <a:pt x="187" y="98"/>
                  </a:lnTo>
                  <a:lnTo>
                    <a:pt x="190" y="77"/>
                  </a:lnTo>
                  <a:lnTo>
                    <a:pt x="188" y="57"/>
                  </a:lnTo>
                  <a:lnTo>
                    <a:pt x="184" y="40"/>
                  </a:lnTo>
                  <a:lnTo>
                    <a:pt x="177" y="25"/>
                  </a:lnTo>
                  <a:lnTo>
                    <a:pt x="165" y="14"/>
                  </a:lnTo>
                  <a:lnTo>
                    <a:pt x="151" y="6"/>
                  </a:lnTo>
                  <a:lnTo>
                    <a:pt x="135" y="0"/>
                  </a:lnTo>
                  <a:lnTo>
                    <a:pt x="117" y="0"/>
                  </a:lnTo>
                  <a:lnTo>
                    <a:pt x="98" y="3"/>
                  </a:lnTo>
                  <a:lnTo>
                    <a:pt x="79" y="10"/>
                  </a:lnTo>
                  <a:lnTo>
                    <a:pt x="61" y="22"/>
                  </a:lnTo>
                  <a:lnTo>
                    <a:pt x="45" y="36"/>
                  </a:lnTo>
                  <a:lnTo>
                    <a:pt x="30" y="52"/>
                  </a:lnTo>
                  <a:lnTo>
                    <a:pt x="19" y="71"/>
                  </a:lnTo>
                  <a:lnTo>
                    <a:pt x="8" y="91"/>
                  </a:lnTo>
                  <a:lnTo>
                    <a:pt x="3" y="113"/>
                  </a:lnTo>
                  <a:lnTo>
                    <a:pt x="0" y="134"/>
                  </a:lnTo>
                  <a:lnTo>
                    <a:pt x="1" y="153"/>
                  </a:lnTo>
                  <a:lnTo>
                    <a:pt x="6" y="171"/>
                  </a:lnTo>
                  <a:lnTo>
                    <a:pt x="14" y="184"/>
                  </a:lnTo>
                  <a:lnTo>
                    <a:pt x="25" y="197"/>
                  </a:lnTo>
                  <a:lnTo>
                    <a:pt x="38" y="205"/>
                  </a:lnTo>
                  <a:lnTo>
                    <a:pt x="55" y="210"/>
                  </a:lnTo>
                  <a:lnTo>
                    <a:pt x="73" y="21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auto">
            <a:xfrm>
              <a:off x="1102" y="3093"/>
              <a:ext cx="66" cy="74"/>
            </a:xfrm>
            <a:custGeom>
              <a:avLst/>
              <a:gdLst/>
              <a:ahLst/>
              <a:cxnLst>
                <a:cxn ang="0">
                  <a:pos x="26" y="74"/>
                </a:cxn>
                <a:cxn ang="0">
                  <a:pos x="33" y="73"/>
                </a:cxn>
                <a:cxn ang="0">
                  <a:pos x="39" y="70"/>
                </a:cxn>
                <a:cxn ang="0">
                  <a:pos x="45" y="67"/>
                </a:cxn>
                <a:cxn ang="0">
                  <a:pos x="51" y="61"/>
                </a:cxn>
                <a:cxn ang="0">
                  <a:pos x="56" y="55"/>
                </a:cxn>
                <a:cxn ang="0">
                  <a:pos x="60" y="49"/>
                </a:cxn>
                <a:cxn ang="0">
                  <a:pos x="64" y="43"/>
                </a:cxn>
                <a:cxn ang="0">
                  <a:pos x="66" y="34"/>
                </a:cxn>
                <a:cxn ang="0">
                  <a:pos x="66" y="21"/>
                </a:cxn>
                <a:cxn ang="0">
                  <a:pos x="62" y="9"/>
                </a:cxn>
                <a:cxn ang="0">
                  <a:pos x="54" y="2"/>
                </a:cxn>
                <a:cxn ang="0">
                  <a:pos x="41" y="0"/>
                </a:cxn>
                <a:cxn ang="0">
                  <a:pos x="34" y="1"/>
                </a:cxn>
                <a:cxn ang="0">
                  <a:pos x="28" y="3"/>
                </a:cxn>
                <a:cxn ang="0">
                  <a:pos x="22" y="8"/>
                </a:cxn>
                <a:cxn ang="0">
                  <a:pos x="17" y="13"/>
                </a:cxn>
                <a:cxn ang="0">
                  <a:pos x="12" y="18"/>
                </a:cxn>
                <a:cxn ang="0">
                  <a:pos x="7" y="25"/>
                </a:cxn>
                <a:cxn ang="0">
                  <a:pos x="4" y="32"/>
                </a:cxn>
                <a:cxn ang="0">
                  <a:pos x="2" y="40"/>
                </a:cxn>
                <a:cxn ang="0">
                  <a:pos x="0" y="54"/>
                </a:cxn>
                <a:cxn ang="0">
                  <a:pos x="5" y="66"/>
                </a:cxn>
                <a:cxn ang="0">
                  <a:pos x="14" y="73"/>
                </a:cxn>
                <a:cxn ang="0">
                  <a:pos x="26" y="74"/>
                </a:cxn>
              </a:cxnLst>
              <a:rect l="0" t="0" r="r" b="b"/>
              <a:pathLst>
                <a:path w="66" h="74">
                  <a:moveTo>
                    <a:pt x="26" y="74"/>
                  </a:moveTo>
                  <a:lnTo>
                    <a:pt x="33" y="73"/>
                  </a:lnTo>
                  <a:lnTo>
                    <a:pt x="39" y="70"/>
                  </a:lnTo>
                  <a:lnTo>
                    <a:pt x="45" y="67"/>
                  </a:lnTo>
                  <a:lnTo>
                    <a:pt x="51" y="61"/>
                  </a:lnTo>
                  <a:lnTo>
                    <a:pt x="56" y="55"/>
                  </a:lnTo>
                  <a:lnTo>
                    <a:pt x="60" y="49"/>
                  </a:lnTo>
                  <a:lnTo>
                    <a:pt x="64" y="43"/>
                  </a:lnTo>
                  <a:lnTo>
                    <a:pt x="66" y="34"/>
                  </a:lnTo>
                  <a:lnTo>
                    <a:pt x="66" y="21"/>
                  </a:lnTo>
                  <a:lnTo>
                    <a:pt x="62" y="9"/>
                  </a:lnTo>
                  <a:lnTo>
                    <a:pt x="54" y="2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8" y="3"/>
                  </a:lnTo>
                  <a:lnTo>
                    <a:pt x="22" y="8"/>
                  </a:lnTo>
                  <a:lnTo>
                    <a:pt x="17" y="13"/>
                  </a:lnTo>
                  <a:lnTo>
                    <a:pt x="12" y="18"/>
                  </a:lnTo>
                  <a:lnTo>
                    <a:pt x="7" y="25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0" y="54"/>
                  </a:lnTo>
                  <a:lnTo>
                    <a:pt x="5" y="66"/>
                  </a:lnTo>
                  <a:lnTo>
                    <a:pt x="14" y="73"/>
                  </a:lnTo>
                  <a:lnTo>
                    <a:pt x="26" y="7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auto">
            <a:xfrm>
              <a:off x="1594" y="3025"/>
              <a:ext cx="192" cy="211"/>
            </a:xfrm>
            <a:custGeom>
              <a:avLst/>
              <a:gdLst/>
              <a:ahLst/>
              <a:cxnLst>
                <a:cxn ang="0">
                  <a:pos x="74" y="211"/>
                </a:cxn>
                <a:cxn ang="0">
                  <a:pos x="92" y="207"/>
                </a:cxn>
                <a:cxn ang="0">
                  <a:pos x="112" y="201"/>
                </a:cxn>
                <a:cxn ang="0">
                  <a:pos x="129" y="189"/>
                </a:cxn>
                <a:cxn ang="0">
                  <a:pos x="146" y="175"/>
                </a:cxn>
                <a:cxn ang="0">
                  <a:pos x="161" y="159"/>
                </a:cxn>
                <a:cxn ang="0">
                  <a:pos x="173" y="139"/>
                </a:cxn>
                <a:cxn ang="0">
                  <a:pos x="182" y="120"/>
                </a:cxn>
                <a:cxn ang="0">
                  <a:pos x="189" y="98"/>
                </a:cxn>
                <a:cxn ang="0">
                  <a:pos x="192" y="77"/>
                </a:cxn>
                <a:cxn ang="0">
                  <a:pos x="191" y="57"/>
                </a:cxn>
                <a:cxn ang="0">
                  <a:pos x="186" y="40"/>
                </a:cxn>
                <a:cxn ang="0">
                  <a:pos x="179" y="25"/>
                </a:cxn>
                <a:cxn ang="0">
                  <a:pos x="167" y="14"/>
                </a:cxn>
                <a:cxn ang="0">
                  <a:pos x="154" y="6"/>
                </a:cxn>
                <a:cxn ang="0">
                  <a:pos x="137" y="0"/>
                </a:cxn>
                <a:cxn ang="0">
                  <a:pos x="119" y="0"/>
                </a:cxn>
                <a:cxn ang="0">
                  <a:pos x="99" y="3"/>
                </a:cxn>
                <a:cxn ang="0">
                  <a:pos x="81" y="10"/>
                </a:cxn>
                <a:cxn ang="0">
                  <a:pos x="62" y="22"/>
                </a:cxn>
                <a:cxn ang="0">
                  <a:pos x="46" y="36"/>
                </a:cxn>
                <a:cxn ang="0">
                  <a:pos x="31" y="52"/>
                </a:cxn>
                <a:cxn ang="0">
                  <a:pos x="19" y="71"/>
                </a:cxn>
                <a:cxn ang="0">
                  <a:pos x="9" y="91"/>
                </a:cxn>
                <a:cxn ang="0">
                  <a:pos x="2" y="113"/>
                </a:cxn>
                <a:cxn ang="0">
                  <a:pos x="0" y="134"/>
                </a:cxn>
                <a:cxn ang="0">
                  <a:pos x="1" y="153"/>
                </a:cxn>
                <a:cxn ang="0">
                  <a:pos x="6" y="171"/>
                </a:cxn>
                <a:cxn ang="0">
                  <a:pos x="14" y="184"/>
                </a:cxn>
                <a:cxn ang="0">
                  <a:pos x="26" y="197"/>
                </a:cxn>
                <a:cxn ang="0">
                  <a:pos x="39" y="205"/>
                </a:cxn>
                <a:cxn ang="0">
                  <a:pos x="56" y="210"/>
                </a:cxn>
                <a:cxn ang="0">
                  <a:pos x="74" y="211"/>
                </a:cxn>
              </a:cxnLst>
              <a:rect l="0" t="0" r="r" b="b"/>
              <a:pathLst>
                <a:path w="192" h="211">
                  <a:moveTo>
                    <a:pt x="74" y="211"/>
                  </a:moveTo>
                  <a:lnTo>
                    <a:pt x="92" y="207"/>
                  </a:lnTo>
                  <a:lnTo>
                    <a:pt x="112" y="201"/>
                  </a:lnTo>
                  <a:lnTo>
                    <a:pt x="129" y="189"/>
                  </a:lnTo>
                  <a:lnTo>
                    <a:pt x="146" y="175"/>
                  </a:lnTo>
                  <a:lnTo>
                    <a:pt x="161" y="159"/>
                  </a:lnTo>
                  <a:lnTo>
                    <a:pt x="173" y="139"/>
                  </a:lnTo>
                  <a:lnTo>
                    <a:pt x="182" y="120"/>
                  </a:lnTo>
                  <a:lnTo>
                    <a:pt x="189" y="98"/>
                  </a:lnTo>
                  <a:lnTo>
                    <a:pt x="192" y="77"/>
                  </a:lnTo>
                  <a:lnTo>
                    <a:pt x="191" y="57"/>
                  </a:lnTo>
                  <a:lnTo>
                    <a:pt x="186" y="40"/>
                  </a:lnTo>
                  <a:lnTo>
                    <a:pt x="179" y="25"/>
                  </a:lnTo>
                  <a:lnTo>
                    <a:pt x="167" y="14"/>
                  </a:lnTo>
                  <a:lnTo>
                    <a:pt x="154" y="6"/>
                  </a:lnTo>
                  <a:lnTo>
                    <a:pt x="137" y="0"/>
                  </a:lnTo>
                  <a:lnTo>
                    <a:pt x="119" y="0"/>
                  </a:lnTo>
                  <a:lnTo>
                    <a:pt x="99" y="3"/>
                  </a:lnTo>
                  <a:lnTo>
                    <a:pt x="81" y="10"/>
                  </a:lnTo>
                  <a:lnTo>
                    <a:pt x="62" y="22"/>
                  </a:lnTo>
                  <a:lnTo>
                    <a:pt x="46" y="36"/>
                  </a:lnTo>
                  <a:lnTo>
                    <a:pt x="31" y="52"/>
                  </a:lnTo>
                  <a:lnTo>
                    <a:pt x="19" y="71"/>
                  </a:lnTo>
                  <a:lnTo>
                    <a:pt x="9" y="91"/>
                  </a:lnTo>
                  <a:lnTo>
                    <a:pt x="2" y="113"/>
                  </a:lnTo>
                  <a:lnTo>
                    <a:pt x="0" y="134"/>
                  </a:lnTo>
                  <a:lnTo>
                    <a:pt x="1" y="153"/>
                  </a:lnTo>
                  <a:lnTo>
                    <a:pt x="6" y="171"/>
                  </a:lnTo>
                  <a:lnTo>
                    <a:pt x="14" y="184"/>
                  </a:lnTo>
                  <a:lnTo>
                    <a:pt x="26" y="197"/>
                  </a:lnTo>
                  <a:lnTo>
                    <a:pt x="39" y="205"/>
                  </a:lnTo>
                  <a:lnTo>
                    <a:pt x="56" y="210"/>
                  </a:lnTo>
                  <a:lnTo>
                    <a:pt x="74" y="21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auto">
            <a:xfrm>
              <a:off x="1656" y="3093"/>
              <a:ext cx="67" cy="74"/>
            </a:xfrm>
            <a:custGeom>
              <a:avLst/>
              <a:gdLst/>
              <a:ahLst/>
              <a:cxnLst>
                <a:cxn ang="0">
                  <a:pos x="26" y="74"/>
                </a:cxn>
                <a:cxn ang="0">
                  <a:pos x="33" y="73"/>
                </a:cxn>
                <a:cxn ang="0">
                  <a:pos x="40" y="70"/>
                </a:cxn>
                <a:cxn ang="0">
                  <a:pos x="45" y="67"/>
                </a:cxn>
                <a:cxn ang="0">
                  <a:pos x="52" y="61"/>
                </a:cxn>
                <a:cxn ang="0">
                  <a:pos x="57" y="55"/>
                </a:cxn>
                <a:cxn ang="0">
                  <a:pos x="62" y="49"/>
                </a:cxn>
                <a:cxn ang="0">
                  <a:pos x="65" y="43"/>
                </a:cxn>
                <a:cxn ang="0">
                  <a:pos x="67" y="34"/>
                </a:cxn>
                <a:cxn ang="0">
                  <a:pos x="67" y="21"/>
                </a:cxn>
                <a:cxn ang="0">
                  <a:pos x="63" y="9"/>
                </a:cxn>
                <a:cxn ang="0">
                  <a:pos x="55" y="2"/>
                </a:cxn>
                <a:cxn ang="0">
                  <a:pos x="42" y="0"/>
                </a:cxn>
                <a:cxn ang="0">
                  <a:pos x="35" y="1"/>
                </a:cxn>
                <a:cxn ang="0">
                  <a:pos x="29" y="3"/>
                </a:cxn>
                <a:cxn ang="0">
                  <a:pos x="22" y="8"/>
                </a:cxn>
                <a:cxn ang="0">
                  <a:pos x="17" y="13"/>
                </a:cxn>
                <a:cxn ang="0">
                  <a:pos x="12" y="18"/>
                </a:cxn>
                <a:cxn ang="0">
                  <a:pos x="7" y="25"/>
                </a:cxn>
                <a:cxn ang="0">
                  <a:pos x="4" y="32"/>
                </a:cxn>
                <a:cxn ang="0">
                  <a:pos x="2" y="40"/>
                </a:cxn>
                <a:cxn ang="0">
                  <a:pos x="0" y="54"/>
                </a:cxn>
                <a:cxn ang="0">
                  <a:pos x="5" y="66"/>
                </a:cxn>
                <a:cxn ang="0">
                  <a:pos x="14" y="73"/>
                </a:cxn>
                <a:cxn ang="0">
                  <a:pos x="26" y="74"/>
                </a:cxn>
              </a:cxnLst>
              <a:rect l="0" t="0" r="r" b="b"/>
              <a:pathLst>
                <a:path w="67" h="74">
                  <a:moveTo>
                    <a:pt x="26" y="74"/>
                  </a:moveTo>
                  <a:lnTo>
                    <a:pt x="33" y="73"/>
                  </a:lnTo>
                  <a:lnTo>
                    <a:pt x="40" y="70"/>
                  </a:lnTo>
                  <a:lnTo>
                    <a:pt x="45" y="67"/>
                  </a:lnTo>
                  <a:lnTo>
                    <a:pt x="52" y="61"/>
                  </a:lnTo>
                  <a:lnTo>
                    <a:pt x="57" y="55"/>
                  </a:lnTo>
                  <a:lnTo>
                    <a:pt x="62" y="49"/>
                  </a:lnTo>
                  <a:lnTo>
                    <a:pt x="65" y="43"/>
                  </a:lnTo>
                  <a:lnTo>
                    <a:pt x="67" y="34"/>
                  </a:lnTo>
                  <a:lnTo>
                    <a:pt x="67" y="21"/>
                  </a:lnTo>
                  <a:lnTo>
                    <a:pt x="63" y="9"/>
                  </a:lnTo>
                  <a:lnTo>
                    <a:pt x="55" y="2"/>
                  </a:lnTo>
                  <a:lnTo>
                    <a:pt x="42" y="0"/>
                  </a:lnTo>
                  <a:lnTo>
                    <a:pt x="35" y="1"/>
                  </a:lnTo>
                  <a:lnTo>
                    <a:pt x="29" y="3"/>
                  </a:lnTo>
                  <a:lnTo>
                    <a:pt x="22" y="8"/>
                  </a:lnTo>
                  <a:lnTo>
                    <a:pt x="17" y="13"/>
                  </a:lnTo>
                  <a:lnTo>
                    <a:pt x="12" y="18"/>
                  </a:lnTo>
                  <a:lnTo>
                    <a:pt x="7" y="25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0" y="54"/>
                  </a:lnTo>
                  <a:lnTo>
                    <a:pt x="5" y="66"/>
                  </a:lnTo>
                  <a:lnTo>
                    <a:pt x="14" y="73"/>
                  </a:lnTo>
                  <a:lnTo>
                    <a:pt x="26" y="7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470" y="2984"/>
              <a:ext cx="214" cy="44"/>
            </a:xfrm>
            <a:custGeom>
              <a:avLst/>
              <a:gdLst/>
              <a:ahLst/>
              <a:cxnLst>
                <a:cxn ang="0">
                  <a:pos x="210" y="23"/>
                </a:cxn>
                <a:cxn ang="0">
                  <a:pos x="214" y="28"/>
                </a:cxn>
                <a:cxn ang="0">
                  <a:pos x="214" y="35"/>
                </a:cxn>
                <a:cxn ang="0">
                  <a:pos x="209" y="41"/>
                </a:cxn>
                <a:cxn ang="0">
                  <a:pos x="201" y="44"/>
                </a:cxn>
                <a:cxn ang="0">
                  <a:pos x="194" y="44"/>
                </a:cxn>
                <a:cxn ang="0">
                  <a:pos x="185" y="44"/>
                </a:cxn>
                <a:cxn ang="0">
                  <a:pos x="173" y="43"/>
                </a:cxn>
                <a:cxn ang="0">
                  <a:pos x="160" y="42"/>
                </a:cxn>
                <a:cxn ang="0">
                  <a:pos x="145" y="40"/>
                </a:cxn>
                <a:cxn ang="0">
                  <a:pos x="130" y="37"/>
                </a:cxn>
                <a:cxn ang="0">
                  <a:pos x="115" y="35"/>
                </a:cxn>
                <a:cxn ang="0">
                  <a:pos x="99" y="33"/>
                </a:cxn>
                <a:cxn ang="0">
                  <a:pos x="83" y="30"/>
                </a:cxn>
                <a:cxn ang="0">
                  <a:pos x="68" y="28"/>
                </a:cxn>
                <a:cxn ang="0">
                  <a:pos x="54" y="26"/>
                </a:cxn>
                <a:cxn ang="0">
                  <a:pos x="42" y="25"/>
                </a:cxn>
                <a:cxn ang="0">
                  <a:pos x="30" y="22"/>
                </a:cxn>
                <a:cxn ang="0">
                  <a:pos x="21" y="21"/>
                </a:cxn>
                <a:cxn ang="0">
                  <a:pos x="14" y="20"/>
                </a:cxn>
                <a:cxn ang="0">
                  <a:pos x="10" y="20"/>
                </a:cxn>
                <a:cxn ang="0">
                  <a:pos x="2" y="17"/>
                </a:cxn>
                <a:cxn ang="0">
                  <a:pos x="0" y="8"/>
                </a:cxn>
                <a:cxn ang="0">
                  <a:pos x="6" y="2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32" y="2"/>
                </a:cxn>
                <a:cxn ang="0">
                  <a:pos x="43" y="3"/>
                </a:cxn>
                <a:cxn ang="0">
                  <a:pos x="54" y="4"/>
                </a:cxn>
                <a:cxn ang="0">
                  <a:pos x="68" y="6"/>
                </a:cxn>
                <a:cxn ang="0">
                  <a:pos x="84" y="7"/>
                </a:cxn>
                <a:cxn ang="0">
                  <a:pos x="100" y="10"/>
                </a:cxn>
                <a:cxn ang="0">
                  <a:pos x="117" y="11"/>
                </a:cxn>
                <a:cxn ang="0">
                  <a:pos x="133" y="13"/>
                </a:cxn>
                <a:cxn ang="0">
                  <a:pos x="149" y="14"/>
                </a:cxn>
                <a:cxn ang="0">
                  <a:pos x="164" y="17"/>
                </a:cxn>
                <a:cxn ang="0">
                  <a:pos x="178" y="18"/>
                </a:cxn>
                <a:cxn ang="0">
                  <a:pos x="189" y="20"/>
                </a:cxn>
                <a:cxn ang="0">
                  <a:pos x="200" y="21"/>
                </a:cxn>
                <a:cxn ang="0">
                  <a:pos x="207" y="22"/>
                </a:cxn>
                <a:cxn ang="0">
                  <a:pos x="210" y="23"/>
                </a:cxn>
              </a:cxnLst>
              <a:rect l="0" t="0" r="r" b="b"/>
              <a:pathLst>
                <a:path w="214" h="44">
                  <a:moveTo>
                    <a:pt x="210" y="23"/>
                  </a:moveTo>
                  <a:lnTo>
                    <a:pt x="214" y="28"/>
                  </a:lnTo>
                  <a:lnTo>
                    <a:pt x="214" y="35"/>
                  </a:lnTo>
                  <a:lnTo>
                    <a:pt x="209" y="41"/>
                  </a:lnTo>
                  <a:lnTo>
                    <a:pt x="201" y="44"/>
                  </a:lnTo>
                  <a:lnTo>
                    <a:pt x="194" y="44"/>
                  </a:lnTo>
                  <a:lnTo>
                    <a:pt x="185" y="44"/>
                  </a:lnTo>
                  <a:lnTo>
                    <a:pt x="173" y="43"/>
                  </a:lnTo>
                  <a:lnTo>
                    <a:pt x="160" y="42"/>
                  </a:lnTo>
                  <a:lnTo>
                    <a:pt x="145" y="40"/>
                  </a:lnTo>
                  <a:lnTo>
                    <a:pt x="130" y="37"/>
                  </a:lnTo>
                  <a:lnTo>
                    <a:pt x="115" y="35"/>
                  </a:lnTo>
                  <a:lnTo>
                    <a:pt x="99" y="33"/>
                  </a:lnTo>
                  <a:lnTo>
                    <a:pt x="83" y="30"/>
                  </a:lnTo>
                  <a:lnTo>
                    <a:pt x="68" y="28"/>
                  </a:lnTo>
                  <a:lnTo>
                    <a:pt x="54" y="26"/>
                  </a:lnTo>
                  <a:lnTo>
                    <a:pt x="42" y="25"/>
                  </a:lnTo>
                  <a:lnTo>
                    <a:pt x="30" y="22"/>
                  </a:lnTo>
                  <a:lnTo>
                    <a:pt x="21" y="21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2" y="17"/>
                  </a:lnTo>
                  <a:lnTo>
                    <a:pt x="0" y="8"/>
                  </a:lnTo>
                  <a:lnTo>
                    <a:pt x="6" y="2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32" y="2"/>
                  </a:lnTo>
                  <a:lnTo>
                    <a:pt x="43" y="3"/>
                  </a:lnTo>
                  <a:lnTo>
                    <a:pt x="54" y="4"/>
                  </a:lnTo>
                  <a:lnTo>
                    <a:pt x="68" y="6"/>
                  </a:lnTo>
                  <a:lnTo>
                    <a:pt x="84" y="7"/>
                  </a:lnTo>
                  <a:lnTo>
                    <a:pt x="100" y="10"/>
                  </a:lnTo>
                  <a:lnTo>
                    <a:pt x="117" y="11"/>
                  </a:lnTo>
                  <a:lnTo>
                    <a:pt x="133" y="13"/>
                  </a:lnTo>
                  <a:lnTo>
                    <a:pt x="149" y="14"/>
                  </a:lnTo>
                  <a:lnTo>
                    <a:pt x="164" y="17"/>
                  </a:lnTo>
                  <a:lnTo>
                    <a:pt x="178" y="18"/>
                  </a:lnTo>
                  <a:lnTo>
                    <a:pt x="189" y="20"/>
                  </a:lnTo>
                  <a:lnTo>
                    <a:pt x="200" y="21"/>
                  </a:lnTo>
                  <a:lnTo>
                    <a:pt x="207" y="22"/>
                  </a:lnTo>
                  <a:lnTo>
                    <a:pt x="210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auto">
            <a:xfrm>
              <a:off x="517" y="3056"/>
              <a:ext cx="145" cy="25"/>
            </a:xfrm>
            <a:custGeom>
              <a:avLst/>
              <a:gdLst/>
              <a:ahLst/>
              <a:cxnLst>
                <a:cxn ang="0">
                  <a:pos x="137" y="7"/>
                </a:cxn>
                <a:cxn ang="0">
                  <a:pos x="142" y="10"/>
                </a:cxn>
                <a:cxn ang="0">
                  <a:pos x="145" y="17"/>
                </a:cxn>
                <a:cxn ang="0">
                  <a:pos x="142" y="23"/>
                </a:cxn>
                <a:cxn ang="0">
                  <a:pos x="135" y="25"/>
                </a:cxn>
                <a:cxn ang="0">
                  <a:pos x="122" y="25"/>
                </a:cxn>
                <a:cxn ang="0">
                  <a:pos x="104" y="25"/>
                </a:cxn>
                <a:cxn ang="0">
                  <a:pos x="86" y="24"/>
                </a:cxn>
                <a:cxn ang="0">
                  <a:pos x="66" y="23"/>
                </a:cxn>
                <a:cxn ang="0">
                  <a:pos x="48" y="22"/>
                </a:cxn>
                <a:cxn ang="0">
                  <a:pos x="31" y="21"/>
                </a:cxn>
                <a:cxn ang="0">
                  <a:pos x="20" y="21"/>
                </a:cxn>
                <a:cxn ang="0">
                  <a:pos x="12" y="21"/>
                </a:cxn>
                <a:cxn ang="0">
                  <a:pos x="4" y="17"/>
                </a:cxn>
                <a:cxn ang="0">
                  <a:pos x="0" y="10"/>
                </a:cxn>
                <a:cxn ang="0">
                  <a:pos x="5" y="3"/>
                </a:cxn>
                <a:cxn ang="0">
                  <a:pos x="19" y="0"/>
                </a:cxn>
                <a:cxn ang="0">
                  <a:pos x="28" y="0"/>
                </a:cxn>
                <a:cxn ang="0">
                  <a:pos x="42" y="1"/>
                </a:cxn>
                <a:cxn ang="0">
                  <a:pos x="60" y="2"/>
                </a:cxn>
                <a:cxn ang="0">
                  <a:pos x="80" y="2"/>
                </a:cxn>
                <a:cxn ang="0">
                  <a:pos x="98" y="3"/>
                </a:cxn>
                <a:cxn ang="0">
                  <a:pos x="116" y="5"/>
                </a:cxn>
                <a:cxn ang="0">
                  <a:pos x="128" y="6"/>
                </a:cxn>
                <a:cxn ang="0">
                  <a:pos x="137" y="7"/>
                </a:cxn>
              </a:cxnLst>
              <a:rect l="0" t="0" r="r" b="b"/>
              <a:pathLst>
                <a:path w="145" h="25">
                  <a:moveTo>
                    <a:pt x="137" y="7"/>
                  </a:moveTo>
                  <a:lnTo>
                    <a:pt x="142" y="10"/>
                  </a:lnTo>
                  <a:lnTo>
                    <a:pt x="145" y="17"/>
                  </a:lnTo>
                  <a:lnTo>
                    <a:pt x="142" y="23"/>
                  </a:lnTo>
                  <a:lnTo>
                    <a:pt x="135" y="25"/>
                  </a:lnTo>
                  <a:lnTo>
                    <a:pt x="122" y="25"/>
                  </a:lnTo>
                  <a:lnTo>
                    <a:pt x="104" y="25"/>
                  </a:lnTo>
                  <a:lnTo>
                    <a:pt x="86" y="24"/>
                  </a:lnTo>
                  <a:lnTo>
                    <a:pt x="66" y="23"/>
                  </a:lnTo>
                  <a:lnTo>
                    <a:pt x="48" y="22"/>
                  </a:lnTo>
                  <a:lnTo>
                    <a:pt x="31" y="21"/>
                  </a:lnTo>
                  <a:lnTo>
                    <a:pt x="20" y="21"/>
                  </a:lnTo>
                  <a:lnTo>
                    <a:pt x="12" y="21"/>
                  </a:lnTo>
                  <a:lnTo>
                    <a:pt x="4" y="17"/>
                  </a:lnTo>
                  <a:lnTo>
                    <a:pt x="0" y="10"/>
                  </a:lnTo>
                  <a:lnTo>
                    <a:pt x="5" y="3"/>
                  </a:lnTo>
                  <a:lnTo>
                    <a:pt x="19" y="0"/>
                  </a:lnTo>
                  <a:lnTo>
                    <a:pt x="28" y="0"/>
                  </a:lnTo>
                  <a:lnTo>
                    <a:pt x="42" y="1"/>
                  </a:lnTo>
                  <a:lnTo>
                    <a:pt x="60" y="2"/>
                  </a:lnTo>
                  <a:lnTo>
                    <a:pt x="80" y="2"/>
                  </a:lnTo>
                  <a:lnTo>
                    <a:pt x="98" y="3"/>
                  </a:lnTo>
                  <a:lnTo>
                    <a:pt x="116" y="5"/>
                  </a:lnTo>
                  <a:lnTo>
                    <a:pt x="128" y="6"/>
                  </a:lnTo>
                  <a:lnTo>
                    <a:pt x="137" y="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auto">
            <a:xfrm>
              <a:off x="416" y="3099"/>
              <a:ext cx="256" cy="45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54" y="4"/>
                </a:cxn>
                <a:cxn ang="0">
                  <a:pos x="256" y="12"/>
                </a:cxn>
                <a:cxn ang="0">
                  <a:pos x="250" y="20"/>
                </a:cxn>
                <a:cxn ang="0">
                  <a:pos x="235" y="24"/>
                </a:cxn>
                <a:cxn ang="0">
                  <a:pos x="228" y="25"/>
                </a:cxn>
                <a:cxn ang="0">
                  <a:pos x="217" y="25"/>
                </a:cxn>
                <a:cxn ang="0">
                  <a:pos x="204" y="26"/>
                </a:cxn>
                <a:cxn ang="0">
                  <a:pos x="188" y="27"/>
                </a:cxn>
                <a:cxn ang="0">
                  <a:pos x="171" y="30"/>
                </a:cxn>
                <a:cxn ang="0">
                  <a:pos x="152" y="31"/>
                </a:cxn>
                <a:cxn ang="0">
                  <a:pos x="132" y="33"/>
                </a:cxn>
                <a:cxn ang="0">
                  <a:pos x="114" y="34"/>
                </a:cxn>
                <a:cxn ang="0">
                  <a:pos x="94" y="35"/>
                </a:cxn>
                <a:cxn ang="0">
                  <a:pos x="76" y="38"/>
                </a:cxn>
                <a:cxn ang="0">
                  <a:pos x="57" y="39"/>
                </a:cxn>
                <a:cxn ang="0">
                  <a:pos x="42" y="41"/>
                </a:cxn>
                <a:cxn ang="0">
                  <a:pos x="29" y="42"/>
                </a:cxn>
                <a:cxn ang="0">
                  <a:pos x="17" y="43"/>
                </a:cxn>
                <a:cxn ang="0">
                  <a:pos x="10" y="43"/>
                </a:cxn>
                <a:cxn ang="0">
                  <a:pos x="6" y="45"/>
                </a:cxn>
                <a:cxn ang="0">
                  <a:pos x="2" y="43"/>
                </a:cxn>
                <a:cxn ang="0">
                  <a:pos x="0" y="41"/>
                </a:cxn>
                <a:cxn ang="0">
                  <a:pos x="1" y="38"/>
                </a:cxn>
                <a:cxn ang="0">
                  <a:pos x="6" y="33"/>
                </a:cxn>
                <a:cxn ang="0">
                  <a:pos x="12" y="30"/>
                </a:cxn>
                <a:cxn ang="0">
                  <a:pos x="24" y="25"/>
                </a:cxn>
                <a:cxn ang="0">
                  <a:pos x="40" y="22"/>
                </a:cxn>
                <a:cxn ang="0">
                  <a:pos x="61" y="19"/>
                </a:cxn>
                <a:cxn ang="0">
                  <a:pos x="66" y="19"/>
                </a:cxn>
                <a:cxn ang="0">
                  <a:pos x="74" y="18"/>
                </a:cxn>
                <a:cxn ang="0">
                  <a:pos x="83" y="17"/>
                </a:cxn>
                <a:cxn ang="0">
                  <a:pos x="96" y="16"/>
                </a:cxn>
                <a:cxn ang="0">
                  <a:pos x="109" y="13"/>
                </a:cxn>
                <a:cxn ang="0">
                  <a:pos x="124" y="12"/>
                </a:cxn>
                <a:cxn ang="0">
                  <a:pos x="139" y="10"/>
                </a:cxn>
                <a:cxn ang="0">
                  <a:pos x="157" y="8"/>
                </a:cxn>
                <a:cxn ang="0">
                  <a:pos x="172" y="7"/>
                </a:cxn>
                <a:cxn ang="0">
                  <a:pos x="188" y="4"/>
                </a:cxn>
                <a:cxn ang="0">
                  <a:pos x="203" y="3"/>
                </a:cxn>
                <a:cxn ang="0">
                  <a:pos x="216" y="2"/>
                </a:cxn>
                <a:cxn ang="0">
                  <a:pos x="228" y="1"/>
                </a:cxn>
                <a:cxn ang="0">
                  <a:pos x="238" y="0"/>
                </a:cxn>
                <a:cxn ang="0">
                  <a:pos x="244" y="0"/>
                </a:cxn>
                <a:cxn ang="0">
                  <a:pos x="248" y="0"/>
                </a:cxn>
              </a:cxnLst>
              <a:rect l="0" t="0" r="r" b="b"/>
              <a:pathLst>
                <a:path w="256" h="45">
                  <a:moveTo>
                    <a:pt x="248" y="0"/>
                  </a:moveTo>
                  <a:lnTo>
                    <a:pt x="254" y="4"/>
                  </a:lnTo>
                  <a:lnTo>
                    <a:pt x="256" y="12"/>
                  </a:lnTo>
                  <a:lnTo>
                    <a:pt x="250" y="20"/>
                  </a:lnTo>
                  <a:lnTo>
                    <a:pt x="235" y="24"/>
                  </a:lnTo>
                  <a:lnTo>
                    <a:pt x="228" y="25"/>
                  </a:lnTo>
                  <a:lnTo>
                    <a:pt x="217" y="25"/>
                  </a:lnTo>
                  <a:lnTo>
                    <a:pt x="204" y="26"/>
                  </a:lnTo>
                  <a:lnTo>
                    <a:pt x="188" y="27"/>
                  </a:lnTo>
                  <a:lnTo>
                    <a:pt x="171" y="30"/>
                  </a:lnTo>
                  <a:lnTo>
                    <a:pt x="152" y="31"/>
                  </a:lnTo>
                  <a:lnTo>
                    <a:pt x="132" y="33"/>
                  </a:lnTo>
                  <a:lnTo>
                    <a:pt x="114" y="34"/>
                  </a:lnTo>
                  <a:lnTo>
                    <a:pt x="94" y="35"/>
                  </a:lnTo>
                  <a:lnTo>
                    <a:pt x="76" y="38"/>
                  </a:lnTo>
                  <a:lnTo>
                    <a:pt x="57" y="39"/>
                  </a:lnTo>
                  <a:lnTo>
                    <a:pt x="42" y="41"/>
                  </a:lnTo>
                  <a:lnTo>
                    <a:pt x="29" y="4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5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1" y="38"/>
                  </a:lnTo>
                  <a:lnTo>
                    <a:pt x="6" y="33"/>
                  </a:lnTo>
                  <a:lnTo>
                    <a:pt x="12" y="30"/>
                  </a:lnTo>
                  <a:lnTo>
                    <a:pt x="24" y="25"/>
                  </a:lnTo>
                  <a:lnTo>
                    <a:pt x="40" y="22"/>
                  </a:lnTo>
                  <a:lnTo>
                    <a:pt x="61" y="19"/>
                  </a:lnTo>
                  <a:lnTo>
                    <a:pt x="66" y="19"/>
                  </a:lnTo>
                  <a:lnTo>
                    <a:pt x="74" y="18"/>
                  </a:lnTo>
                  <a:lnTo>
                    <a:pt x="83" y="17"/>
                  </a:lnTo>
                  <a:lnTo>
                    <a:pt x="96" y="16"/>
                  </a:lnTo>
                  <a:lnTo>
                    <a:pt x="109" y="13"/>
                  </a:lnTo>
                  <a:lnTo>
                    <a:pt x="124" y="12"/>
                  </a:lnTo>
                  <a:lnTo>
                    <a:pt x="139" y="10"/>
                  </a:lnTo>
                  <a:lnTo>
                    <a:pt x="157" y="8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3"/>
                  </a:lnTo>
                  <a:lnTo>
                    <a:pt x="216" y="2"/>
                  </a:lnTo>
                  <a:lnTo>
                    <a:pt x="228" y="1"/>
                  </a:lnTo>
                  <a:lnTo>
                    <a:pt x="238" y="0"/>
                  </a:lnTo>
                  <a:lnTo>
                    <a:pt x="244" y="0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184" y="2883"/>
              <a:ext cx="283" cy="194"/>
            </a:xfrm>
            <a:custGeom>
              <a:avLst/>
              <a:gdLst/>
              <a:ahLst/>
              <a:cxnLst>
                <a:cxn ang="0">
                  <a:pos x="66" y="78"/>
                </a:cxn>
                <a:cxn ang="0">
                  <a:pos x="21" y="98"/>
                </a:cxn>
                <a:cxn ang="0">
                  <a:pos x="0" y="137"/>
                </a:cxn>
                <a:cxn ang="0">
                  <a:pos x="11" y="178"/>
                </a:cxn>
                <a:cxn ang="0">
                  <a:pos x="40" y="194"/>
                </a:cxn>
                <a:cxn ang="0">
                  <a:pos x="44" y="184"/>
                </a:cxn>
                <a:cxn ang="0">
                  <a:pos x="24" y="167"/>
                </a:cxn>
                <a:cxn ang="0">
                  <a:pos x="19" y="135"/>
                </a:cxn>
                <a:cxn ang="0">
                  <a:pos x="42" y="107"/>
                </a:cxn>
                <a:cxn ang="0">
                  <a:pos x="82" y="101"/>
                </a:cxn>
                <a:cxn ang="0">
                  <a:pos x="109" y="114"/>
                </a:cxn>
                <a:cxn ang="0">
                  <a:pos x="115" y="105"/>
                </a:cxn>
                <a:cxn ang="0">
                  <a:pos x="115" y="75"/>
                </a:cxn>
                <a:cxn ang="0">
                  <a:pos x="135" y="43"/>
                </a:cxn>
                <a:cxn ang="0">
                  <a:pos x="171" y="33"/>
                </a:cxn>
                <a:cxn ang="0">
                  <a:pos x="204" y="51"/>
                </a:cxn>
                <a:cxn ang="0">
                  <a:pos x="219" y="77"/>
                </a:cxn>
                <a:cxn ang="0">
                  <a:pos x="229" y="71"/>
                </a:cxn>
                <a:cxn ang="0">
                  <a:pos x="238" y="51"/>
                </a:cxn>
                <a:cxn ang="0">
                  <a:pos x="250" y="43"/>
                </a:cxn>
                <a:cxn ang="0">
                  <a:pos x="261" y="52"/>
                </a:cxn>
                <a:cxn ang="0">
                  <a:pos x="262" y="69"/>
                </a:cxn>
                <a:cxn ang="0">
                  <a:pos x="257" y="83"/>
                </a:cxn>
                <a:cxn ang="0">
                  <a:pos x="270" y="82"/>
                </a:cxn>
                <a:cxn ang="0">
                  <a:pos x="283" y="55"/>
                </a:cxn>
                <a:cxn ang="0">
                  <a:pos x="277" y="36"/>
                </a:cxn>
                <a:cxn ang="0">
                  <a:pos x="262" y="23"/>
                </a:cxn>
                <a:cxn ang="0">
                  <a:pos x="240" y="24"/>
                </a:cxn>
                <a:cxn ang="0">
                  <a:pos x="217" y="18"/>
                </a:cxn>
                <a:cxn ang="0">
                  <a:pos x="180" y="0"/>
                </a:cxn>
                <a:cxn ang="0">
                  <a:pos x="135" y="8"/>
                </a:cxn>
                <a:cxn ang="0">
                  <a:pos x="101" y="47"/>
                </a:cxn>
              </a:cxnLst>
              <a:rect l="0" t="0" r="r" b="b"/>
              <a:pathLst>
                <a:path w="283" h="194">
                  <a:moveTo>
                    <a:pt x="96" y="82"/>
                  </a:moveTo>
                  <a:lnTo>
                    <a:pt x="66" y="78"/>
                  </a:lnTo>
                  <a:lnTo>
                    <a:pt x="40" y="84"/>
                  </a:lnTo>
                  <a:lnTo>
                    <a:pt x="21" y="98"/>
                  </a:lnTo>
                  <a:lnTo>
                    <a:pt x="7" y="116"/>
                  </a:lnTo>
                  <a:lnTo>
                    <a:pt x="0" y="137"/>
                  </a:lnTo>
                  <a:lnTo>
                    <a:pt x="1" y="159"/>
                  </a:lnTo>
                  <a:lnTo>
                    <a:pt x="11" y="178"/>
                  </a:lnTo>
                  <a:lnTo>
                    <a:pt x="32" y="193"/>
                  </a:lnTo>
                  <a:lnTo>
                    <a:pt x="40" y="194"/>
                  </a:lnTo>
                  <a:lnTo>
                    <a:pt x="45" y="190"/>
                  </a:lnTo>
                  <a:lnTo>
                    <a:pt x="44" y="184"/>
                  </a:lnTo>
                  <a:lnTo>
                    <a:pt x="39" y="180"/>
                  </a:lnTo>
                  <a:lnTo>
                    <a:pt x="24" y="167"/>
                  </a:lnTo>
                  <a:lnTo>
                    <a:pt x="18" y="151"/>
                  </a:lnTo>
                  <a:lnTo>
                    <a:pt x="19" y="135"/>
                  </a:lnTo>
                  <a:lnTo>
                    <a:pt x="29" y="119"/>
                  </a:lnTo>
                  <a:lnTo>
                    <a:pt x="42" y="107"/>
                  </a:lnTo>
                  <a:lnTo>
                    <a:pt x="61" y="100"/>
                  </a:lnTo>
                  <a:lnTo>
                    <a:pt x="82" y="101"/>
                  </a:lnTo>
                  <a:lnTo>
                    <a:pt x="104" y="113"/>
                  </a:lnTo>
                  <a:lnTo>
                    <a:pt x="109" y="114"/>
                  </a:lnTo>
                  <a:lnTo>
                    <a:pt x="114" y="111"/>
                  </a:lnTo>
                  <a:lnTo>
                    <a:pt x="115" y="105"/>
                  </a:lnTo>
                  <a:lnTo>
                    <a:pt x="115" y="98"/>
                  </a:lnTo>
                  <a:lnTo>
                    <a:pt x="115" y="75"/>
                  </a:lnTo>
                  <a:lnTo>
                    <a:pt x="122" y="56"/>
                  </a:lnTo>
                  <a:lnTo>
                    <a:pt x="135" y="43"/>
                  </a:lnTo>
                  <a:lnTo>
                    <a:pt x="152" y="34"/>
                  </a:lnTo>
                  <a:lnTo>
                    <a:pt x="171" y="33"/>
                  </a:lnTo>
                  <a:lnTo>
                    <a:pt x="189" y="38"/>
                  </a:lnTo>
                  <a:lnTo>
                    <a:pt x="204" y="51"/>
                  </a:lnTo>
                  <a:lnTo>
                    <a:pt x="216" y="71"/>
                  </a:lnTo>
                  <a:lnTo>
                    <a:pt x="219" y="77"/>
                  </a:lnTo>
                  <a:lnTo>
                    <a:pt x="225" y="76"/>
                  </a:lnTo>
                  <a:lnTo>
                    <a:pt x="229" y="71"/>
                  </a:lnTo>
                  <a:lnTo>
                    <a:pt x="233" y="64"/>
                  </a:lnTo>
                  <a:lnTo>
                    <a:pt x="238" y="51"/>
                  </a:lnTo>
                  <a:lnTo>
                    <a:pt x="244" y="44"/>
                  </a:lnTo>
                  <a:lnTo>
                    <a:pt x="250" y="43"/>
                  </a:lnTo>
                  <a:lnTo>
                    <a:pt x="256" y="45"/>
                  </a:lnTo>
                  <a:lnTo>
                    <a:pt x="261" y="52"/>
                  </a:lnTo>
                  <a:lnTo>
                    <a:pt x="263" y="60"/>
                  </a:lnTo>
                  <a:lnTo>
                    <a:pt x="262" y="69"/>
                  </a:lnTo>
                  <a:lnTo>
                    <a:pt x="258" y="78"/>
                  </a:lnTo>
                  <a:lnTo>
                    <a:pt x="257" y="83"/>
                  </a:lnTo>
                  <a:lnTo>
                    <a:pt x="262" y="86"/>
                  </a:lnTo>
                  <a:lnTo>
                    <a:pt x="270" y="82"/>
                  </a:lnTo>
                  <a:lnTo>
                    <a:pt x="280" y="64"/>
                  </a:lnTo>
                  <a:lnTo>
                    <a:pt x="283" y="55"/>
                  </a:lnTo>
                  <a:lnTo>
                    <a:pt x="280" y="46"/>
                  </a:lnTo>
                  <a:lnTo>
                    <a:pt x="277" y="36"/>
                  </a:lnTo>
                  <a:lnTo>
                    <a:pt x="270" y="28"/>
                  </a:lnTo>
                  <a:lnTo>
                    <a:pt x="262" y="23"/>
                  </a:lnTo>
                  <a:lnTo>
                    <a:pt x="251" y="21"/>
                  </a:lnTo>
                  <a:lnTo>
                    <a:pt x="240" y="24"/>
                  </a:lnTo>
                  <a:lnTo>
                    <a:pt x="227" y="33"/>
                  </a:lnTo>
                  <a:lnTo>
                    <a:pt x="217" y="18"/>
                  </a:lnTo>
                  <a:lnTo>
                    <a:pt x="201" y="7"/>
                  </a:lnTo>
                  <a:lnTo>
                    <a:pt x="180" y="0"/>
                  </a:lnTo>
                  <a:lnTo>
                    <a:pt x="157" y="0"/>
                  </a:lnTo>
                  <a:lnTo>
                    <a:pt x="135" y="8"/>
                  </a:lnTo>
                  <a:lnTo>
                    <a:pt x="115" y="23"/>
                  </a:lnTo>
                  <a:lnTo>
                    <a:pt x="101" y="47"/>
                  </a:lnTo>
                  <a:lnTo>
                    <a:pt x="96" y="8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277" y="3014"/>
              <a:ext cx="142" cy="190"/>
            </a:xfrm>
            <a:custGeom>
              <a:avLst/>
              <a:gdLst/>
              <a:ahLst/>
              <a:cxnLst>
                <a:cxn ang="0">
                  <a:pos x="135" y="168"/>
                </a:cxn>
                <a:cxn ang="0">
                  <a:pos x="140" y="164"/>
                </a:cxn>
                <a:cxn ang="0">
                  <a:pos x="142" y="160"/>
                </a:cxn>
                <a:cxn ang="0">
                  <a:pos x="141" y="156"/>
                </a:cxn>
                <a:cxn ang="0">
                  <a:pos x="139" y="153"/>
                </a:cxn>
                <a:cxn ang="0">
                  <a:pos x="134" y="152"/>
                </a:cxn>
                <a:cxn ang="0">
                  <a:pos x="130" y="150"/>
                </a:cxn>
                <a:cxn ang="0">
                  <a:pos x="124" y="150"/>
                </a:cxn>
                <a:cxn ang="0">
                  <a:pos x="118" y="153"/>
                </a:cxn>
                <a:cxn ang="0">
                  <a:pos x="94" y="161"/>
                </a:cxn>
                <a:cxn ang="0">
                  <a:pos x="73" y="161"/>
                </a:cxn>
                <a:cxn ang="0">
                  <a:pos x="56" y="155"/>
                </a:cxn>
                <a:cxn ang="0">
                  <a:pos x="43" y="143"/>
                </a:cxn>
                <a:cxn ang="0">
                  <a:pos x="35" y="131"/>
                </a:cxn>
                <a:cxn ang="0">
                  <a:pos x="33" y="116"/>
                </a:cxn>
                <a:cxn ang="0">
                  <a:pos x="37" y="102"/>
                </a:cxn>
                <a:cxn ang="0">
                  <a:pos x="48" y="90"/>
                </a:cxn>
                <a:cxn ang="0">
                  <a:pos x="56" y="83"/>
                </a:cxn>
                <a:cxn ang="0">
                  <a:pos x="56" y="79"/>
                </a:cxn>
                <a:cxn ang="0">
                  <a:pos x="51" y="75"/>
                </a:cxn>
                <a:cxn ang="0">
                  <a:pos x="45" y="72"/>
                </a:cxn>
                <a:cxn ang="0">
                  <a:pos x="29" y="56"/>
                </a:cxn>
                <a:cxn ang="0">
                  <a:pos x="24" y="42"/>
                </a:cxn>
                <a:cxn ang="0">
                  <a:pos x="28" y="33"/>
                </a:cxn>
                <a:cxn ang="0">
                  <a:pos x="36" y="26"/>
                </a:cxn>
                <a:cxn ang="0">
                  <a:pos x="49" y="23"/>
                </a:cxn>
                <a:cxn ang="0">
                  <a:pos x="61" y="26"/>
                </a:cxn>
                <a:cxn ang="0">
                  <a:pos x="72" y="32"/>
                </a:cxn>
                <a:cxn ang="0">
                  <a:pos x="78" y="42"/>
                </a:cxn>
                <a:cxn ang="0">
                  <a:pos x="83" y="51"/>
                </a:cxn>
                <a:cxn ang="0">
                  <a:pos x="93" y="55"/>
                </a:cxn>
                <a:cxn ang="0">
                  <a:pos x="100" y="51"/>
                </a:cxn>
                <a:cxn ang="0">
                  <a:pos x="102" y="42"/>
                </a:cxn>
                <a:cxn ang="0">
                  <a:pos x="98" y="33"/>
                </a:cxn>
                <a:cxn ang="0">
                  <a:pos x="94" y="23"/>
                </a:cxn>
                <a:cxn ang="0">
                  <a:pos x="86" y="15"/>
                </a:cxn>
                <a:cxn ang="0">
                  <a:pos x="76" y="7"/>
                </a:cxn>
                <a:cxn ang="0">
                  <a:pos x="64" y="3"/>
                </a:cxn>
                <a:cxn ang="0">
                  <a:pos x="50" y="0"/>
                </a:cxn>
                <a:cxn ang="0">
                  <a:pos x="34" y="4"/>
                </a:cxn>
                <a:cxn ang="0">
                  <a:pos x="15" y="12"/>
                </a:cxn>
                <a:cxn ang="0">
                  <a:pos x="9" y="18"/>
                </a:cxn>
                <a:cxn ang="0">
                  <a:pos x="5" y="25"/>
                </a:cxn>
                <a:cxn ang="0">
                  <a:pos x="3" y="34"/>
                </a:cxn>
                <a:cxn ang="0">
                  <a:pos x="1" y="43"/>
                </a:cxn>
                <a:cxn ang="0">
                  <a:pos x="4" y="53"/>
                </a:cxn>
                <a:cxn ang="0">
                  <a:pos x="8" y="62"/>
                </a:cxn>
                <a:cxn ang="0">
                  <a:pos x="15" y="70"/>
                </a:cxn>
                <a:cxn ang="0">
                  <a:pos x="27" y="75"/>
                </a:cxn>
                <a:cxn ang="0">
                  <a:pos x="8" y="92"/>
                </a:cxn>
                <a:cxn ang="0">
                  <a:pos x="0" y="113"/>
                </a:cxn>
                <a:cxn ang="0">
                  <a:pos x="0" y="138"/>
                </a:cxn>
                <a:cxn ang="0">
                  <a:pos x="11" y="162"/>
                </a:cxn>
                <a:cxn ang="0">
                  <a:pos x="29" y="180"/>
                </a:cxn>
                <a:cxn ang="0">
                  <a:pos x="56" y="190"/>
                </a:cxn>
                <a:cxn ang="0">
                  <a:pos x="91" y="187"/>
                </a:cxn>
                <a:cxn ang="0">
                  <a:pos x="135" y="168"/>
                </a:cxn>
              </a:cxnLst>
              <a:rect l="0" t="0" r="r" b="b"/>
              <a:pathLst>
                <a:path w="142" h="190">
                  <a:moveTo>
                    <a:pt x="135" y="168"/>
                  </a:moveTo>
                  <a:lnTo>
                    <a:pt x="140" y="164"/>
                  </a:lnTo>
                  <a:lnTo>
                    <a:pt x="142" y="160"/>
                  </a:lnTo>
                  <a:lnTo>
                    <a:pt x="141" y="156"/>
                  </a:lnTo>
                  <a:lnTo>
                    <a:pt x="139" y="153"/>
                  </a:lnTo>
                  <a:lnTo>
                    <a:pt x="134" y="152"/>
                  </a:lnTo>
                  <a:lnTo>
                    <a:pt x="130" y="150"/>
                  </a:lnTo>
                  <a:lnTo>
                    <a:pt x="124" y="150"/>
                  </a:lnTo>
                  <a:lnTo>
                    <a:pt x="118" y="153"/>
                  </a:lnTo>
                  <a:lnTo>
                    <a:pt x="94" y="161"/>
                  </a:lnTo>
                  <a:lnTo>
                    <a:pt x="73" y="161"/>
                  </a:lnTo>
                  <a:lnTo>
                    <a:pt x="56" y="155"/>
                  </a:lnTo>
                  <a:lnTo>
                    <a:pt x="43" y="143"/>
                  </a:lnTo>
                  <a:lnTo>
                    <a:pt x="35" y="131"/>
                  </a:lnTo>
                  <a:lnTo>
                    <a:pt x="33" y="116"/>
                  </a:lnTo>
                  <a:lnTo>
                    <a:pt x="37" y="102"/>
                  </a:lnTo>
                  <a:lnTo>
                    <a:pt x="48" y="90"/>
                  </a:lnTo>
                  <a:lnTo>
                    <a:pt x="56" y="83"/>
                  </a:lnTo>
                  <a:lnTo>
                    <a:pt x="56" y="79"/>
                  </a:lnTo>
                  <a:lnTo>
                    <a:pt x="51" y="75"/>
                  </a:lnTo>
                  <a:lnTo>
                    <a:pt x="45" y="72"/>
                  </a:lnTo>
                  <a:lnTo>
                    <a:pt x="29" y="56"/>
                  </a:lnTo>
                  <a:lnTo>
                    <a:pt x="24" y="42"/>
                  </a:lnTo>
                  <a:lnTo>
                    <a:pt x="28" y="33"/>
                  </a:lnTo>
                  <a:lnTo>
                    <a:pt x="36" y="26"/>
                  </a:lnTo>
                  <a:lnTo>
                    <a:pt x="49" y="23"/>
                  </a:lnTo>
                  <a:lnTo>
                    <a:pt x="61" y="26"/>
                  </a:lnTo>
                  <a:lnTo>
                    <a:pt x="72" y="32"/>
                  </a:lnTo>
                  <a:lnTo>
                    <a:pt x="78" y="42"/>
                  </a:lnTo>
                  <a:lnTo>
                    <a:pt x="83" y="51"/>
                  </a:lnTo>
                  <a:lnTo>
                    <a:pt x="93" y="55"/>
                  </a:lnTo>
                  <a:lnTo>
                    <a:pt x="100" y="51"/>
                  </a:lnTo>
                  <a:lnTo>
                    <a:pt x="102" y="42"/>
                  </a:lnTo>
                  <a:lnTo>
                    <a:pt x="98" y="33"/>
                  </a:lnTo>
                  <a:lnTo>
                    <a:pt x="94" y="23"/>
                  </a:lnTo>
                  <a:lnTo>
                    <a:pt x="86" y="15"/>
                  </a:lnTo>
                  <a:lnTo>
                    <a:pt x="76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4" y="4"/>
                  </a:lnTo>
                  <a:lnTo>
                    <a:pt x="15" y="12"/>
                  </a:lnTo>
                  <a:lnTo>
                    <a:pt x="9" y="18"/>
                  </a:lnTo>
                  <a:lnTo>
                    <a:pt x="5" y="25"/>
                  </a:lnTo>
                  <a:lnTo>
                    <a:pt x="3" y="34"/>
                  </a:lnTo>
                  <a:lnTo>
                    <a:pt x="1" y="43"/>
                  </a:lnTo>
                  <a:lnTo>
                    <a:pt x="4" y="53"/>
                  </a:lnTo>
                  <a:lnTo>
                    <a:pt x="8" y="62"/>
                  </a:lnTo>
                  <a:lnTo>
                    <a:pt x="15" y="70"/>
                  </a:lnTo>
                  <a:lnTo>
                    <a:pt x="27" y="75"/>
                  </a:lnTo>
                  <a:lnTo>
                    <a:pt x="8" y="92"/>
                  </a:lnTo>
                  <a:lnTo>
                    <a:pt x="0" y="113"/>
                  </a:lnTo>
                  <a:lnTo>
                    <a:pt x="0" y="138"/>
                  </a:lnTo>
                  <a:lnTo>
                    <a:pt x="11" y="162"/>
                  </a:lnTo>
                  <a:lnTo>
                    <a:pt x="29" y="180"/>
                  </a:lnTo>
                  <a:lnTo>
                    <a:pt x="56" y="190"/>
                  </a:lnTo>
                  <a:lnTo>
                    <a:pt x="91" y="187"/>
                  </a:lnTo>
                  <a:lnTo>
                    <a:pt x="135" y="168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754" y="2660"/>
              <a:ext cx="1254" cy="464"/>
            </a:xfrm>
            <a:custGeom>
              <a:avLst/>
              <a:gdLst/>
              <a:ahLst/>
              <a:cxnLst>
                <a:cxn ang="0">
                  <a:pos x="821" y="58"/>
                </a:cxn>
                <a:cxn ang="0">
                  <a:pos x="877" y="142"/>
                </a:cxn>
                <a:cxn ang="0">
                  <a:pos x="917" y="200"/>
                </a:cxn>
                <a:cxn ang="0">
                  <a:pos x="953" y="209"/>
                </a:cxn>
                <a:cxn ang="0">
                  <a:pos x="1026" y="219"/>
                </a:cxn>
                <a:cxn ang="0">
                  <a:pos x="1113" y="233"/>
                </a:cxn>
                <a:cxn ang="0">
                  <a:pos x="1192" y="252"/>
                </a:cxn>
                <a:cxn ang="0">
                  <a:pos x="1242" y="277"/>
                </a:cxn>
                <a:cxn ang="0">
                  <a:pos x="1254" y="322"/>
                </a:cxn>
                <a:cxn ang="0">
                  <a:pos x="1243" y="351"/>
                </a:cxn>
                <a:cxn ang="0">
                  <a:pos x="1223" y="366"/>
                </a:cxn>
                <a:cxn ang="0">
                  <a:pos x="1224" y="425"/>
                </a:cxn>
                <a:cxn ang="0">
                  <a:pos x="1177" y="464"/>
                </a:cxn>
                <a:cxn ang="0">
                  <a:pos x="1116" y="452"/>
                </a:cxn>
                <a:cxn ang="0">
                  <a:pos x="1088" y="452"/>
                </a:cxn>
                <a:cxn ang="0">
                  <a:pos x="1063" y="450"/>
                </a:cxn>
                <a:cxn ang="0">
                  <a:pos x="1057" y="427"/>
                </a:cxn>
                <a:cxn ang="0">
                  <a:pos x="1052" y="386"/>
                </a:cxn>
                <a:cxn ang="0">
                  <a:pos x="1025" y="351"/>
                </a:cxn>
                <a:cxn ang="0">
                  <a:pos x="989" y="339"/>
                </a:cxn>
                <a:cxn ang="0">
                  <a:pos x="949" y="343"/>
                </a:cxn>
                <a:cxn ang="0">
                  <a:pos x="907" y="361"/>
                </a:cxn>
                <a:cxn ang="0">
                  <a:pos x="869" y="392"/>
                </a:cxn>
                <a:cxn ang="0">
                  <a:pos x="838" y="435"/>
                </a:cxn>
                <a:cxn ang="0">
                  <a:pos x="809" y="454"/>
                </a:cxn>
                <a:cxn ang="0">
                  <a:pos x="745" y="455"/>
                </a:cxn>
                <a:cxn ang="0">
                  <a:pos x="660" y="454"/>
                </a:cxn>
                <a:cxn ang="0">
                  <a:pos x="575" y="451"/>
                </a:cxn>
                <a:cxn ang="0">
                  <a:pos x="512" y="450"/>
                </a:cxn>
                <a:cxn ang="0">
                  <a:pos x="495" y="440"/>
                </a:cxn>
                <a:cxn ang="0">
                  <a:pos x="492" y="404"/>
                </a:cxn>
                <a:cxn ang="0">
                  <a:pos x="473" y="372"/>
                </a:cxn>
                <a:cxn ang="0">
                  <a:pos x="450" y="354"/>
                </a:cxn>
                <a:cxn ang="0">
                  <a:pos x="422" y="344"/>
                </a:cxn>
                <a:cxn ang="0">
                  <a:pos x="388" y="345"/>
                </a:cxn>
                <a:cxn ang="0">
                  <a:pos x="347" y="364"/>
                </a:cxn>
                <a:cxn ang="0">
                  <a:pos x="302" y="404"/>
                </a:cxn>
                <a:cxn ang="0">
                  <a:pos x="258" y="449"/>
                </a:cxn>
                <a:cxn ang="0">
                  <a:pos x="185" y="448"/>
                </a:cxn>
                <a:cxn ang="0">
                  <a:pos x="116" y="444"/>
                </a:cxn>
                <a:cxn ang="0">
                  <a:pos x="93" y="456"/>
                </a:cxn>
                <a:cxn ang="0">
                  <a:pos x="40" y="464"/>
                </a:cxn>
                <a:cxn ang="0">
                  <a:pos x="2" y="452"/>
                </a:cxn>
                <a:cxn ang="0">
                  <a:pos x="5" y="387"/>
                </a:cxn>
                <a:cxn ang="0">
                  <a:pos x="20" y="367"/>
                </a:cxn>
                <a:cxn ang="0">
                  <a:pos x="40" y="366"/>
                </a:cxn>
                <a:cxn ang="0">
                  <a:pos x="61" y="368"/>
                </a:cxn>
                <a:cxn ang="0">
                  <a:pos x="110" y="279"/>
                </a:cxn>
                <a:cxn ang="0">
                  <a:pos x="173" y="222"/>
                </a:cxn>
                <a:cxn ang="0">
                  <a:pos x="250" y="206"/>
                </a:cxn>
                <a:cxn ang="0">
                  <a:pos x="318" y="203"/>
                </a:cxn>
                <a:cxn ang="0">
                  <a:pos x="368" y="186"/>
                </a:cxn>
                <a:cxn ang="0">
                  <a:pos x="404" y="139"/>
                </a:cxn>
                <a:cxn ang="0">
                  <a:pos x="437" y="80"/>
                </a:cxn>
                <a:cxn ang="0">
                  <a:pos x="472" y="34"/>
                </a:cxn>
                <a:cxn ang="0">
                  <a:pos x="507" y="16"/>
                </a:cxn>
                <a:cxn ang="0">
                  <a:pos x="563" y="5"/>
                </a:cxn>
                <a:cxn ang="0">
                  <a:pos x="631" y="0"/>
                </a:cxn>
                <a:cxn ang="0">
                  <a:pos x="704" y="5"/>
                </a:cxn>
                <a:cxn ang="0">
                  <a:pos x="772" y="21"/>
                </a:cxn>
              </a:cxnLst>
              <a:rect l="0" t="0" r="r" b="b"/>
              <a:pathLst>
                <a:path w="1254" h="464">
                  <a:moveTo>
                    <a:pt x="793" y="29"/>
                  </a:moveTo>
                  <a:lnTo>
                    <a:pt x="804" y="39"/>
                  </a:lnTo>
                  <a:lnTo>
                    <a:pt x="821" y="58"/>
                  </a:lnTo>
                  <a:lnTo>
                    <a:pt x="839" y="84"/>
                  </a:lnTo>
                  <a:lnTo>
                    <a:pt x="859" y="112"/>
                  </a:lnTo>
                  <a:lnTo>
                    <a:pt x="877" y="142"/>
                  </a:lnTo>
                  <a:lnTo>
                    <a:pt x="894" y="167"/>
                  </a:lnTo>
                  <a:lnTo>
                    <a:pt x="908" y="188"/>
                  </a:lnTo>
                  <a:lnTo>
                    <a:pt x="917" y="200"/>
                  </a:lnTo>
                  <a:lnTo>
                    <a:pt x="924" y="202"/>
                  </a:lnTo>
                  <a:lnTo>
                    <a:pt x="936" y="206"/>
                  </a:lnTo>
                  <a:lnTo>
                    <a:pt x="953" y="209"/>
                  </a:lnTo>
                  <a:lnTo>
                    <a:pt x="974" y="211"/>
                  </a:lnTo>
                  <a:lnTo>
                    <a:pt x="999" y="216"/>
                  </a:lnTo>
                  <a:lnTo>
                    <a:pt x="1026" y="219"/>
                  </a:lnTo>
                  <a:lnTo>
                    <a:pt x="1055" y="223"/>
                  </a:lnTo>
                  <a:lnTo>
                    <a:pt x="1084" y="227"/>
                  </a:lnTo>
                  <a:lnTo>
                    <a:pt x="1113" y="233"/>
                  </a:lnTo>
                  <a:lnTo>
                    <a:pt x="1141" y="239"/>
                  </a:lnTo>
                  <a:lnTo>
                    <a:pt x="1168" y="245"/>
                  </a:lnTo>
                  <a:lnTo>
                    <a:pt x="1192" y="252"/>
                  </a:lnTo>
                  <a:lnTo>
                    <a:pt x="1213" y="260"/>
                  </a:lnTo>
                  <a:lnTo>
                    <a:pt x="1230" y="268"/>
                  </a:lnTo>
                  <a:lnTo>
                    <a:pt x="1242" y="277"/>
                  </a:lnTo>
                  <a:lnTo>
                    <a:pt x="1249" y="287"/>
                  </a:lnTo>
                  <a:lnTo>
                    <a:pt x="1253" y="306"/>
                  </a:lnTo>
                  <a:lnTo>
                    <a:pt x="1254" y="322"/>
                  </a:lnTo>
                  <a:lnTo>
                    <a:pt x="1252" y="334"/>
                  </a:lnTo>
                  <a:lnTo>
                    <a:pt x="1249" y="344"/>
                  </a:lnTo>
                  <a:lnTo>
                    <a:pt x="1243" y="351"/>
                  </a:lnTo>
                  <a:lnTo>
                    <a:pt x="1236" y="357"/>
                  </a:lnTo>
                  <a:lnTo>
                    <a:pt x="1229" y="361"/>
                  </a:lnTo>
                  <a:lnTo>
                    <a:pt x="1223" y="366"/>
                  </a:lnTo>
                  <a:lnTo>
                    <a:pt x="1229" y="384"/>
                  </a:lnTo>
                  <a:lnTo>
                    <a:pt x="1230" y="404"/>
                  </a:lnTo>
                  <a:lnTo>
                    <a:pt x="1224" y="425"/>
                  </a:lnTo>
                  <a:lnTo>
                    <a:pt x="1214" y="443"/>
                  </a:lnTo>
                  <a:lnTo>
                    <a:pt x="1198" y="457"/>
                  </a:lnTo>
                  <a:lnTo>
                    <a:pt x="1177" y="464"/>
                  </a:lnTo>
                  <a:lnTo>
                    <a:pt x="1153" y="464"/>
                  </a:lnTo>
                  <a:lnTo>
                    <a:pt x="1124" y="452"/>
                  </a:lnTo>
                  <a:lnTo>
                    <a:pt x="1116" y="452"/>
                  </a:lnTo>
                  <a:lnTo>
                    <a:pt x="1107" y="454"/>
                  </a:lnTo>
                  <a:lnTo>
                    <a:pt x="1097" y="452"/>
                  </a:lnTo>
                  <a:lnTo>
                    <a:pt x="1088" y="452"/>
                  </a:lnTo>
                  <a:lnTo>
                    <a:pt x="1078" y="451"/>
                  </a:lnTo>
                  <a:lnTo>
                    <a:pt x="1070" y="451"/>
                  </a:lnTo>
                  <a:lnTo>
                    <a:pt x="1063" y="450"/>
                  </a:lnTo>
                  <a:lnTo>
                    <a:pt x="1058" y="450"/>
                  </a:lnTo>
                  <a:lnTo>
                    <a:pt x="1057" y="440"/>
                  </a:lnTo>
                  <a:lnTo>
                    <a:pt x="1057" y="427"/>
                  </a:lnTo>
                  <a:lnTo>
                    <a:pt x="1057" y="413"/>
                  </a:lnTo>
                  <a:lnTo>
                    <a:pt x="1056" y="399"/>
                  </a:lnTo>
                  <a:lnTo>
                    <a:pt x="1052" y="386"/>
                  </a:lnTo>
                  <a:lnTo>
                    <a:pt x="1047" y="373"/>
                  </a:lnTo>
                  <a:lnTo>
                    <a:pt x="1037" y="361"/>
                  </a:lnTo>
                  <a:lnTo>
                    <a:pt x="1025" y="351"/>
                  </a:lnTo>
                  <a:lnTo>
                    <a:pt x="1013" y="345"/>
                  </a:lnTo>
                  <a:lnTo>
                    <a:pt x="1002" y="342"/>
                  </a:lnTo>
                  <a:lnTo>
                    <a:pt x="989" y="339"/>
                  </a:lnTo>
                  <a:lnTo>
                    <a:pt x="975" y="339"/>
                  </a:lnTo>
                  <a:lnTo>
                    <a:pt x="962" y="341"/>
                  </a:lnTo>
                  <a:lnTo>
                    <a:pt x="949" y="343"/>
                  </a:lnTo>
                  <a:lnTo>
                    <a:pt x="935" y="347"/>
                  </a:lnTo>
                  <a:lnTo>
                    <a:pt x="921" y="353"/>
                  </a:lnTo>
                  <a:lnTo>
                    <a:pt x="907" y="361"/>
                  </a:lnTo>
                  <a:lnTo>
                    <a:pt x="894" y="369"/>
                  </a:lnTo>
                  <a:lnTo>
                    <a:pt x="882" y="380"/>
                  </a:lnTo>
                  <a:lnTo>
                    <a:pt x="869" y="392"/>
                  </a:lnTo>
                  <a:lnTo>
                    <a:pt x="857" y="405"/>
                  </a:lnTo>
                  <a:lnTo>
                    <a:pt x="847" y="419"/>
                  </a:lnTo>
                  <a:lnTo>
                    <a:pt x="838" y="435"/>
                  </a:lnTo>
                  <a:lnTo>
                    <a:pt x="829" y="452"/>
                  </a:lnTo>
                  <a:lnTo>
                    <a:pt x="822" y="454"/>
                  </a:lnTo>
                  <a:lnTo>
                    <a:pt x="809" y="454"/>
                  </a:lnTo>
                  <a:lnTo>
                    <a:pt x="792" y="455"/>
                  </a:lnTo>
                  <a:lnTo>
                    <a:pt x="770" y="455"/>
                  </a:lnTo>
                  <a:lnTo>
                    <a:pt x="745" y="455"/>
                  </a:lnTo>
                  <a:lnTo>
                    <a:pt x="718" y="455"/>
                  </a:lnTo>
                  <a:lnTo>
                    <a:pt x="690" y="454"/>
                  </a:lnTo>
                  <a:lnTo>
                    <a:pt x="660" y="454"/>
                  </a:lnTo>
                  <a:lnTo>
                    <a:pt x="631" y="452"/>
                  </a:lnTo>
                  <a:lnTo>
                    <a:pt x="602" y="452"/>
                  </a:lnTo>
                  <a:lnTo>
                    <a:pt x="575" y="451"/>
                  </a:lnTo>
                  <a:lnTo>
                    <a:pt x="550" y="451"/>
                  </a:lnTo>
                  <a:lnTo>
                    <a:pt x="530" y="451"/>
                  </a:lnTo>
                  <a:lnTo>
                    <a:pt x="512" y="450"/>
                  </a:lnTo>
                  <a:lnTo>
                    <a:pt x="500" y="450"/>
                  </a:lnTo>
                  <a:lnTo>
                    <a:pt x="493" y="450"/>
                  </a:lnTo>
                  <a:lnTo>
                    <a:pt x="495" y="440"/>
                  </a:lnTo>
                  <a:lnTo>
                    <a:pt x="496" y="428"/>
                  </a:lnTo>
                  <a:lnTo>
                    <a:pt x="494" y="417"/>
                  </a:lnTo>
                  <a:lnTo>
                    <a:pt x="492" y="404"/>
                  </a:lnTo>
                  <a:lnTo>
                    <a:pt x="486" y="392"/>
                  </a:lnTo>
                  <a:lnTo>
                    <a:pt x="480" y="381"/>
                  </a:lnTo>
                  <a:lnTo>
                    <a:pt x="473" y="372"/>
                  </a:lnTo>
                  <a:lnTo>
                    <a:pt x="465" y="364"/>
                  </a:lnTo>
                  <a:lnTo>
                    <a:pt x="458" y="359"/>
                  </a:lnTo>
                  <a:lnTo>
                    <a:pt x="450" y="354"/>
                  </a:lnTo>
                  <a:lnTo>
                    <a:pt x="442" y="350"/>
                  </a:lnTo>
                  <a:lnTo>
                    <a:pt x="433" y="346"/>
                  </a:lnTo>
                  <a:lnTo>
                    <a:pt x="422" y="344"/>
                  </a:lnTo>
                  <a:lnTo>
                    <a:pt x="412" y="343"/>
                  </a:lnTo>
                  <a:lnTo>
                    <a:pt x="399" y="343"/>
                  </a:lnTo>
                  <a:lnTo>
                    <a:pt x="388" y="345"/>
                  </a:lnTo>
                  <a:lnTo>
                    <a:pt x="375" y="349"/>
                  </a:lnTo>
                  <a:lnTo>
                    <a:pt x="361" y="354"/>
                  </a:lnTo>
                  <a:lnTo>
                    <a:pt x="347" y="364"/>
                  </a:lnTo>
                  <a:lnTo>
                    <a:pt x="332" y="374"/>
                  </a:lnTo>
                  <a:lnTo>
                    <a:pt x="317" y="388"/>
                  </a:lnTo>
                  <a:lnTo>
                    <a:pt x="302" y="404"/>
                  </a:lnTo>
                  <a:lnTo>
                    <a:pt x="286" y="425"/>
                  </a:lnTo>
                  <a:lnTo>
                    <a:pt x="270" y="448"/>
                  </a:lnTo>
                  <a:lnTo>
                    <a:pt x="258" y="449"/>
                  </a:lnTo>
                  <a:lnTo>
                    <a:pt x="238" y="449"/>
                  </a:lnTo>
                  <a:lnTo>
                    <a:pt x="212" y="449"/>
                  </a:lnTo>
                  <a:lnTo>
                    <a:pt x="185" y="448"/>
                  </a:lnTo>
                  <a:lnTo>
                    <a:pt x="157" y="447"/>
                  </a:lnTo>
                  <a:lnTo>
                    <a:pt x="134" y="446"/>
                  </a:lnTo>
                  <a:lnTo>
                    <a:pt x="116" y="444"/>
                  </a:lnTo>
                  <a:lnTo>
                    <a:pt x="110" y="444"/>
                  </a:lnTo>
                  <a:lnTo>
                    <a:pt x="105" y="451"/>
                  </a:lnTo>
                  <a:lnTo>
                    <a:pt x="93" y="456"/>
                  </a:lnTo>
                  <a:lnTo>
                    <a:pt x="77" y="461"/>
                  </a:lnTo>
                  <a:lnTo>
                    <a:pt x="59" y="463"/>
                  </a:lnTo>
                  <a:lnTo>
                    <a:pt x="40" y="464"/>
                  </a:lnTo>
                  <a:lnTo>
                    <a:pt x="23" y="463"/>
                  </a:lnTo>
                  <a:lnTo>
                    <a:pt x="9" y="459"/>
                  </a:lnTo>
                  <a:lnTo>
                    <a:pt x="2" y="452"/>
                  </a:lnTo>
                  <a:lnTo>
                    <a:pt x="0" y="437"/>
                  </a:lnTo>
                  <a:lnTo>
                    <a:pt x="1" y="412"/>
                  </a:lnTo>
                  <a:lnTo>
                    <a:pt x="5" y="387"/>
                  </a:lnTo>
                  <a:lnTo>
                    <a:pt x="10" y="372"/>
                  </a:lnTo>
                  <a:lnTo>
                    <a:pt x="14" y="369"/>
                  </a:lnTo>
                  <a:lnTo>
                    <a:pt x="20" y="367"/>
                  </a:lnTo>
                  <a:lnTo>
                    <a:pt x="25" y="366"/>
                  </a:lnTo>
                  <a:lnTo>
                    <a:pt x="32" y="366"/>
                  </a:lnTo>
                  <a:lnTo>
                    <a:pt x="40" y="366"/>
                  </a:lnTo>
                  <a:lnTo>
                    <a:pt x="47" y="367"/>
                  </a:lnTo>
                  <a:lnTo>
                    <a:pt x="55" y="367"/>
                  </a:lnTo>
                  <a:lnTo>
                    <a:pt x="61" y="368"/>
                  </a:lnTo>
                  <a:lnTo>
                    <a:pt x="76" y="336"/>
                  </a:lnTo>
                  <a:lnTo>
                    <a:pt x="92" y="306"/>
                  </a:lnTo>
                  <a:lnTo>
                    <a:pt x="110" y="279"/>
                  </a:lnTo>
                  <a:lnTo>
                    <a:pt x="129" y="256"/>
                  </a:lnTo>
                  <a:lnTo>
                    <a:pt x="150" y="237"/>
                  </a:lnTo>
                  <a:lnTo>
                    <a:pt x="173" y="222"/>
                  </a:lnTo>
                  <a:lnTo>
                    <a:pt x="197" y="211"/>
                  </a:lnTo>
                  <a:lnTo>
                    <a:pt x="224" y="207"/>
                  </a:lnTo>
                  <a:lnTo>
                    <a:pt x="250" y="206"/>
                  </a:lnTo>
                  <a:lnTo>
                    <a:pt x="275" y="206"/>
                  </a:lnTo>
                  <a:lnTo>
                    <a:pt x="298" y="206"/>
                  </a:lnTo>
                  <a:lnTo>
                    <a:pt x="318" y="203"/>
                  </a:lnTo>
                  <a:lnTo>
                    <a:pt x="337" y="201"/>
                  </a:lnTo>
                  <a:lnTo>
                    <a:pt x="353" y="195"/>
                  </a:lnTo>
                  <a:lnTo>
                    <a:pt x="368" y="186"/>
                  </a:lnTo>
                  <a:lnTo>
                    <a:pt x="381" y="173"/>
                  </a:lnTo>
                  <a:lnTo>
                    <a:pt x="392" y="157"/>
                  </a:lnTo>
                  <a:lnTo>
                    <a:pt x="404" y="139"/>
                  </a:lnTo>
                  <a:lnTo>
                    <a:pt x="415" y="119"/>
                  </a:lnTo>
                  <a:lnTo>
                    <a:pt x="426" y="99"/>
                  </a:lnTo>
                  <a:lnTo>
                    <a:pt x="437" y="80"/>
                  </a:lnTo>
                  <a:lnTo>
                    <a:pt x="448" y="62"/>
                  </a:lnTo>
                  <a:lnTo>
                    <a:pt x="459" y="46"/>
                  </a:lnTo>
                  <a:lnTo>
                    <a:pt x="472" y="34"/>
                  </a:lnTo>
                  <a:lnTo>
                    <a:pt x="481" y="28"/>
                  </a:lnTo>
                  <a:lnTo>
                    <a:pt x="493" y="22"/>
                  </a:lnTo>
                  <a:lnTo>
                    <a:pt x="507" y="16"/>
                  </a:lnTo>
                  <a:lnTo>
                    <a:pt x="524" y="12"/>
                  </a:lnTo>
                  <a:lnTo>
                    <a:pt x="542" y="8"/>
                  </a:lnTo>
                  <a:lnTo>
                    <a:pt x="563" y="5"/>
                  </a:lnTo>
                  <a:lnTo>
                    <a:pt x="585" y="2"/>
                  </a:lnTo>
                  <a:lnTo>
                    <a:pt x="608" y="0"/>
                  </a:lnTo>
                  <a:lnTo>
                    <a:pt x="631" y="0"/>
                  </a:lnTo>
                  <a:lnTo>
                    <a:pt x="655" y="0"/>
                  </a:lnTo>
                  <a:lnTo>
                    <a:pt x="680" y="1"/>
                  </a:lnTo>
                  <a:lnTo>
                    <a:pt x="704" y="5"/>
                  </a:lnTo>
                  <a:lnTo>
                    <a:pt x="728" y="8"/>
                  </a:lnTo>
                  <a:lnTo>
                    <a:pt x="751" y="14"/>
                  </a:lnTo>
                  <a:lnTo>
                    <a:pt x="772" y="21"/>
                  </a:lnTo>
                  <a:lnTo>
                    <a:pt x="79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auto">
            <a:xfrm>
              <a:off x="1954" y="2945"/>
              <a:ext cx="31" cy="64"/>
            </a:xfrm>
            <a:custGeom>
              <a:avLst/>
              <a:gdLst/>
              <a:ahLst/>
              <a:cxnLst>
                <a:cxn ang="0">
                  <a:pos x="11" y="64"/>
                </a:cxn>
                <a:cxn ang="0">
                  <a:pos x="16" y="62"/>
                </a:cxn>
                <a:cxn ang="0">
                  <a:pos x="22" y="57"/>
                </a:cxn>
                <a:cxn ang="0">
                  <a:pos x="27" y="47"/>
                </a:cxn>
                <a:cxn ang="0">
                  <a:pos x="30" y="36"/>
                </a:cxn>
                <a:cxn ang="0">
                  <a:pos x="31" y="23"/>
                </a:cxn>
                <a:cxn ang="0">
                  <a:pos x="29" y="13"/>
                </a:cxn>
                <a:cxn ang="0">
                  <a:pos x="26" y="5"/>
                </a:cxn>
                <a:cxn ang="0">
                  <a:pos x="21" y="0"/>
                </a:cxn>
                <a:cxn ang="0">
                  <a:pos x="15" y="1"/>
                </a:cxn>
                <a:cxn ang="0">
                  <a:pos x="9" y="7"/>
                </a:cxn>
                <a:cxn ang="0">
                  <a:pos x="5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1" y="51"/>
                </a:cxn>
                <a:cxn ang="0">
                  <a:pos x="5" y="59"/>
                </a:cxn>
                <a:cxn ang="0">
                  <a:pos x="11" y="64"/>
                </a:cxn>
              </a:cxnLst>
              <a:rect l="0" t="0" r="r" b="b"/>
              <a:pathLst>
                <a:path w="31" h="64">
                  <a:moveTo>
                    <a:pt x="11" y="64"/>
                  </a:moveTo>
                  <a:lnTo>
                    <a:pt x="16" y="62"/>
                  </a:lnTo>
                  <a:lnTo>
                    <a:pt x="22" y="57"/>
                  </a:lnTo>
                  <a:lnTo>
                    <a:pt x="27" y="47"/>
                  </a:lnTo>
                  <a:lnTo>
                    <a:pt x="30" y="36"/>
                  </a:lnTo>
                  <a:lnTo>
                    <a:pt x="31" y="23"/>
                  </a:lnTo>
                  <a:lnTo>
                    <a:pt x="29" y="13"/>
                  </a:lnTo>
                  <a:lnTo>
                    <a:pt x="26" y="5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9" y="7"/>
                  </a:lnTo>
                  <a:lnTo>
                    <a:pt x="5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1" y="51"/>
                  </a:lnTo>
                  <a:lnTo>
                    <a:pt x="5" y="59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auto">
            <a:xfrm>
              <a:off x="779" y="3046"/>
              <a:ext cx="56" cy="57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4" y="4"/>
                </a:cxn>
                <a:cxn ang="0">
                  <a:pos x="8" y="1"/>
                </a:cxn>
                <a:cxn ang="0">
                  <a:pos x="14" y="0"/>
                </a:cxn>
                <a:cxn ang="0">
                  <a:pos x="21" y="0"/>
                </a:cxn>
                <a:cxn ang="0">
                  <a:pos x="29" y="2"/>
                </a:cxn>
                <a:cxn ang="0">
                  <a:pos x="38" y="3"/>
                </a:cxn>
                <a:cxn ang="0">
                  <a:pos x="46" y="4"/>
                </a:cxn>
                <a:cxn ang="0">
                  <a:pos x="55" y="3"/>
                </a:cxn>
                <a:cxn ang="0">
                  <a:pos x="55" y="13"/>
                </a:cxn>
                <a:cxn ang="0">
                  <a:pos x="56" y="24"/>
                </a:cxn>
                <a:cxn ang="0">
                  <a:pos x="56" y="34"/>
                </a:cxn>
                <a:cxn ang="0">
                  <a:pos x="55" y="46"/>
                </a:cxn>
                <a:cxn ang="0">
                  <a:pos x="50" y="50"/>
                </a:cxn>
                <a:cxn ang="0">
                  <a:pos x="44" y="55"/>
                </a:cxn>
                <a:cxn ang="0">
                  <a:pos x="37" y="56"/>
                </a:cxn>
                <a:cxn ang="0">
                  <a:pos x="29" y="57"/>
                </a:cxn>
                <a:cxn ang="0">
                  <a:pos x="22" y="57"/>
                </a:cxn>
                <a:cxn ang="0">
                  <a:pos x="15" y="57"/>
                </a:cxn>
                <a:cxn ang="0">
                  <a:pos x="10" y="55"/>
                </a:cxn>
                <a:cxn ang="0">
                  <a:pos x="5" y="54"/>
                </a:cxn>
                <a:cxn ang="0">
                  <a:pos x="1" y="47"/>
                </a:cxn>
                <a:cxn ang="0">
                  <a:pos x="0" y="35"/>
                </a:cxn>
                <a:cxn ang="0">
                  <a:pos x="1" y="23"/>
                </a:cxn>
                <a:cxn ang="0">
                  <a:pos x="3" y="11"/>
                </a:cxn>
              </a:cxnLst>
              <a:rect l="0" t="0" r="r" b="b"/>
              <a:pathLst>
                <a:path w="56" h="57">
                  <a:moveTo>
                    <a:pt x="3" y="11"/>
                  </a:moveTo>
                  <a:lnTo>
                    <a:pt x="4" y="4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38" y="3"/>
                  </a:lnTo>
                  <a:lnTo>
                    <a:pt x="46" y="4"/>
                  </a:lnTo>
                  <a:lnTo>
                    <a:pt x="55" y="3"/>
                  </a:lnTo>
                  <a:lnTo>
                    <a:pt x="55" y="13"/>
                  </a:lnTo>
                  <a:lnTo>
                    <a:pt x="56" y="24"/>
                  </a:lnTo>
                  <a:lnTo>
                    <a:pt x="56" y="34"/>
                  </a:lnTo>
                  <a:lnTo>
                    <a:pt x="55" y="46"/>
                  </a:lnTo>
                  <a:lnTo>
                    <a:pt x="50" y="50"/>
                  </a:lnTo>
                  <a:lnTo>
                    <a:pt x="44" y="55"/>
                  </a:lnTo>
                  <a:lnTo>
                    <a:pt x="37" y="56"/>
                  </a:lnTo>
                  <a:lnTo>
                    <a:pt x="29" y="57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0" y="55"/>
                  </a:lnTo>
                  <a:lnTo>
                    <a:pt x="5" y="54"/>
                  </a:lnTo>
                  <a:lnTo>
                    <a:pt x="1" y="47"/>
                  </a:lnTo>
                  <a:lnTo>
                    <a:pt x="0" y="35"/>
                  </a:lnTo>
                  <a:lnTo>
                    <a:pt x="1" y="23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auto">
            <a:xfrm>
              <a:off x="1891" y="3049"/>
              <a:ext cx="76" cy="52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75" y="13"/>
                </a:cxn>
                <a:cxn ang="0">
                  <a:pos x="71" y="24"/>
                </a:cxn>
                <a:cxn ang="0">
                  <a:pos x="66" y="35"/>
                </a:cxn>
                <a:cxn ang="0">
                  <a:pos x="59" y="42"/>
                </a:cxn>
                <a:cxn ang="0">
                  <a:pos x="48" y="48"/>
                </a:cxn>
                <a:cxn ang="0">
                  <a:pos x="38" y="51"/>
                </a:cxn>
                <a:cxn ang="0">
                  <a:pos x="25" y="52"/>
                </a:cxn>
                <a:cxn ang="0">
                  <a:pos x="12" y="50"/>
                </a:cxn>
                <a:cxn ang="0">
                  <a:pos x="2" y="42"/>
                </a:cxn>
                <a:cxn ang="0">
                  <a:pos x="0" y="30"/>
                </a:cxn>
                <a:cxn ang="0">
                  <a:pos x="4" y="17"/>
                </a:cxn>
                <a:cxn ang="0">
                  <a:pos x="14" y="10"/>
                </a:cxn>
                <a:cxn ang="0">
                  <a:pos x="18" y="9"/>
                </a:cxn>
                <a:cxn ang="0">
                  <a:pos x="22" y="9"/>
                </a:cxn>
                <a:cxn ang="0">
                  <a:pos x="25" y="10"/>
                </a:cxn>
                <a:cxn ang="0">
                  <a:pos x="30" y="12"/>
                </a:cxn>
                <a:cxn ang="0">
                  <a:pos x="36" y="12"/>
                </a:cxn>
                <a:cxn ang="0">
                  <a:pos x="45" y="10"/>
                </a:cxn>
                <a:cxn ang="0">
                  <a:pos x="57" y="7"/>
                </a:cxn>
                <a:cxn ang="0">
                  <a:pos x="76" y="0"/>
                </a:cxn>
              </a:cxnLst>
              <a:rect l="0" t="0" r="r" b="b"/>
              <a:pathLst>
                <a:path w="76" h="52">
                  <a:moveTo>
                    <a:pt x="76" y="0"/>
                  </a:moveTo>
                  <a:lnTo>
                    <a:pt x="75" y="13"/>
                  </a:lnTo>
                  <a:lnTo>
                    <a:pt x="71" y="24"/>
                  </a:lnTo>
                  <a:lnTo>
                    <a:pt x="66" y="35"/>
                  </a:lnTo>
                  <a:lnTo>
                    <a:pt x="59" y="42"/>
                  </a:lnTo>
                  <a:lnTo>
                    <a:pt x="48" y="48"/>
                  </a:lnTo>
                  <a:lnTo>
                    <a:pt x="38" y="51"/>
                  </a:lnTo>
                  <a:lnTo>
                    <a:pt x="25" y="52"/>
                  </a:lnTo>
                  <a:lnTo>
                    <a:pt x="12" y="50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7"/>
                  </a:lnTo>
                  <a:lnTo>
                    <a:pt x="14" y="10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5" y="10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5" y="10"/>
                  </a:lnTo>
                  <a:lnTo>
                    <a:pt x="57" y="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auto">
            <a:xfrm>
              <a:off x="1184" y="2872"/>
              <a:ext cx="464" cy="216"/>
            </a:xfrm>
            <a:custGeom>
              <a:avLst/>
              <a:gdLst/>
              <a:ahLst/>
              <a:cxnLst>
                <a:cxn ang="0">
                  <a:pos x="432" y="11"/>
                </a:cxn>
                <a:cxn ang="0">
                  <a:pos x="415" y="10"/>
                </a:cxn>
                <a:cxn ang="0">
                  <a:pos x="391" y="10"/>
                </a:cxn>
                <a:cxn ang="0">
                  <a:pos x="360" y="10"/>
                </a:cxn>
                <a:cxn ang="0">
                  <a:pos x="330" y="11"/>
                </a:cxn>
                <a:cxn ang="0">
                  <a:pos x="300" y="11"/>
                </a:cxn>
                <a:cxn ang="0">
                  <a:pos x="274" y="10"/>
                </a:cxn>
                <a:cxn ang="0">
                  <a:pos x="254" y="7"/>
                </a:cxn>
                <a:cxn ang="0">
                  <a:pos x="242" y="3"/>
                </a:cxn>
                <a:cxn ang="0">
                  <a:pos x="220" y="2"/>
                </a:cxn>
                <a:cxn ang="0">
                  <a:pos x="189" y="0"/>
                </a:cxn>
                <a:cxn ang="0">
                  <a:pos x="152" y="2"/>
                </a:cxn>
                <a:cxn ang="0">
                  <a:pos x="114" y="3"/>
                </a:cxn>
                <a:cxn ang="0">
                  <a:pos x="79" y="4"/>
                </a:cxn>
                <a:cxn ang="0">
                  <a:pos x="49" y="4"/>
                </a:cxn>
                <a:cxn ang="0">
                  <a:pos x="28" y="4"/>
                </a:cxn>
                <a:cxn ang="0">
                  <a:pos x="10" y="17"/>
                </a:cxn>
                <a:cxn ang="0">
                  <a:pos x="0" y="92"/>
                </a:cxn>
                <a:cxn ang="0">
                  <a:pos x="17" y="116"/>
                </a:cxn>
                <a:cxn ang="0">
                  <a:pos x="37" y="129"/>
                </a:cxn>
                <a:cxn ang="0">
                  <a:pos x="58" y="152"/>
                </a:cxn>
                <a:cxn ang="0">
                  <a:pos x="74" y="186"/>
                </a:cxn>
                <a:cxn ang="0">
                  <a:pos x="86" y="213"/>
                </a:cxn>
                <a:cxn ang="0">
                  <a:pos x="117" y="213"/>
                </a:cxn>
                <a:cxn ang="0">
                  <a:pos x="162" y="210"/>
                </a:cxn>
                <a:cxn ang="0">
                  <a:pos x="200" y="207"/>
                </a:cxn>
                <a:cxn ang="0">
                  <a:pos x="222" y="208"/>
                </a:cxn>
                <a:cxn ang="0">
                  <a:pos x="257" y="213"/>
                </a:cxn>
                <a:cxn ang="0">
                  <a:pos x="297" y="216"/>
                </a:cxn>
                <a:cxn ang="0">
                  <a:pos x="327" y="215"/>
                </a:cxn>
                <a:cxn ang="0">
                  <a:pos x="347" y="189"/>
                </a:cxn>
                <a:cxn ang="0">
                  <a:pos x="379" y="153"/>
                </a:cxn>
                <a:cxn ang="0">
                  <a:pos x="412" y="129"/>
                </a:cxn>
                <a:cxn ang="0">
                  <a:pos x="442" y="116"/>
                </a:cxn>
                <a:cxn ang="0">
                  <a:pos x="461" y="107"/>
                </a:cxn>
                <a:cxn ang="0">
                  <a:pos x="464" y="80"/>
                </a:cxn>
                <a:cxn ang="0">
                  <a:pos x="457" y="45"/>
                </a:cxn>
                <a:cxn ang="0">
                  <a:pos x="445" y="18"/>
                </a:cxn>
              </a:cxnLst>
              <a:rect l="0" t="0" r="r" b="b"/>
              <a:pathLst>
                <a:path w="464" h="216">
                  <a:moveTo>
                    <a:pt x="437" y="12"/>
                  </a:moveTo>
                  <a:lnTo>
                    <a:pt x="432" y="11"/>
                  </a:lnTo>
                  <a:lnTo>
                    <a:pt x="424" y="10"/>
                  </a:lnTo>
                  <a:lnTo>
                    <a:pt x="415" y="10"/>
                  </a:lnTo>
                  <a:lnTo>
                    <a:pt x="403" y="10"/>
                  </a:lnTo>
                  <a:lnTo>
                    <a:pt x="391" y="10"/>
                  </a:lnTo>
                  <a:lnTo>
                    <a:pt x="376" y="10"/>
                  </a:lnTo>
                  <a:lnTo>
                    <a:pt x="360" y="10"/>
                  </a:lnTo>
                  <a:lnTo>
                    <a:pt x="345" y="10"/>
                  </a:lnTo>
                  <a:lnTo>
                    <a:pt x="330" y="11"/>
                  </a:lnTo>
                  <a:lnTo>
                    <a:pt x="314" y="11"/>
                  </a:lnTo>
                  <a:lnTo>
                    <a:pt x="300" y="11"/>
                  </a:lnTo>
                  <a:lnTo>
                    <a:pt x="287" y="10"/>
                  </a:lnTo>
                  <a:lnTo>
                    <a:pt x="274" y="10"/>
                  </a:lnTo>
                  <a:lnTo>
                    <a:pt x="264" y="9"/>
                  </a:lnTo>
                  <a:lnTo>
                    <a:pt x="254" y="7"/>
                  </a:lnTo>
                  <a:lnTo>
                    <a:pt x="249" y="5"/>
                  </a:lnTo>
                  <a:lnTo>
                    <a:pt x="242" y="3"/>
                  </a:lnTo>
                  <a:lnTo>
                    <a:pt x="231" y="2"/>
                  </a:lnTo>
                  <a:lnTo>
                    <a:pt x="220" y="2"/>
                  </a:lnTo>
                  <a:lnTo>
                    <a:pt x="205" y="0"/>
                  </a:lnTo>
                  <a:lnTo>
                    <a:pt x="189" y="0"/>
                  </a:lnTo>
                  <a:lnTo>
                    <a:pt x="170" y="0"/>
                  </a:lnTo>
                  <a:lnTo>
                    <a:pt x="152" y="2"/>
                  </a:lnTo>
                  <a:lnTo>
                    <a:pt x="133" y="2"/>
                  </a:lnTo>
                  <a:lnTo>
                    <a:pt x="114" y="3"/>
                  </a:lnTo>
                  <a:lnTo>
                    <a:pt x="96" y="3"/>
                  </a:lnTo>
                  <a:lnTo>
                    <a:pt x="79" y="4"/>
                  </a:lnTo>
                  <a:lnTo>
                    <a:pt x="63" y="4"/>
                  </a:lnTo>
                  <a:lnTo>
                    <a:pt x="49" y="4"/>
                  </a:lnTo>
                  <a:lnTo>
                    <a:pt x="37" y="4"/>
                  </a:lnTo>
                  <a:lnTo>
                    <a:pt x="28" y="4"/>
                  </a:lnTo>
                  <a:lnTo>
                    <a:pt x="22" y="3"/>
                  </a:lnTo>
                  <a:lnTo>
                    <a:pt x="10" y="17"/>
                  </a:lnTo>
                  <a:lnTo>
                    <a:pt x="2" y="54"/>
                  </a:lnTo>
                  <a:lnTo>
                    <a:pt x="0" y="92"/>
                  </a:lnTo>
                  <a:lnTo>
                    <a:pt x="8" y="112"/>
                  </a:lnTo>
                  <a:lnTo>
                    <a:pt x="17" y="116"/>
                  </a:lnTo>
                  <a:lnTo>
                    <a:pt x="27" y="122"/>
                  </a:lnTo>
                  <a:lnTo>
                    <a:pt x="37" y="129"/>
                  </a:lnTo>
                  <a:lnTo>
                    <a:pt x="48" y="139"/>
                  </a:lnTo>
                  <a:lnTo>
                    <a:pt x="58" y="152"/>
                  </a:lnTo>
                  <a:lnTo>
                    <a:pt x="67" y="168"/>
                  </a:lnTo>
                  <a:lnTo>
                    <a:pt x="74" y="186"/>
                  </a:lnTo>
                  <a:lnTo>
                    <a:pt x="80" y="209"/>
                  </a:lnTo>
                  <a:lnTo>
                    <a:pt x="86" y="213"/>
                  </a:lnTo>
                  <a:lnTo>
                    <a:pt x="99" y="214"/>
                  </a:lnTo>
                  <a:lnTo>
                    <a:pt x="117" y="213"/>
                  </a:lnTo>
                  <a:lnTo>
                    <a:pt x="139" y="212"/>
                  </a:lnTo>
                  <a:lnTo>
                    <a:pt x="162" y="210"/>
                  </a:lnTo>
                  <a:lnTo>
                    <a:pt x="183" y="208"/>
                  </a:lnTo>
                  <a:lnTo>
                    <a:pt x="200" y="207"/>
                  </a:lnTo>
                  <a:lnTo>
                    <a:pt x="212" y="207"/>
                  </a:lnTo>
                  <a:lnTo>
                    <a:pt x="222" y="208"/>
                  </a:lnTo>
                  <a:lnTo>
                    <a:pt x="238" y="210"/>
                  </a:lnTo>
                  <a:lnTo>
                    <a:pt x="257" y="213"/>
                  </a:lnTo>
                  <a:lnTo>
                    <a:pt x="277" y="215"/>
                  </a:lnTo>
                  <a:lnTo>
                    <a:pt x="297" y="216"/>
                  </a:lnTo>
                  <a:lnTo>
                    <a:pt x="314" y="216"/>
                  </a:lnTo>
                  <a:lnTo>
                    <a:pt x="327" y="215"/>
                  </a:lnTo>
                  <a:lnTo>
                    <a:pt x="333" y="213"/>
                  </a:lnTo>
                  <a:lnTo>
                    <a:pt x="347" y="189"/>
                  </a:lnTo>
                  <a:lnTo>
                    <a:pt x="363" y="169"/>
                  </a:lnTo>
                  <a:lnTo>
                    <a:pt x="379" y="153"/>
                  </a:lnTo>
                  <a:lnTo>
                    <a:pt x="396" y="139"/>
                  </a:lnTo>
                  <a:lnTo>
                    <a:pt x="412" y="129"/>
                  </a:lnTo>
                  <a:lnTo>
                    <a:pt x="427" y="122"/>
                  </a:lnTo>
                  <a:lnTo>
                    <a:pt x="442" y="116"/>
                  </a:lnTo>
                  <a:lnTo>
                    <a:pt x="454" y="112"/>
                  </a:lnTo>
                  <a:lnTo>
                    <a:pt x="461" y="107"/>
                  </a:lnTo>
                  <a:lnTo>
                    <a:pt x="463" y="96"/>
                  </a:lnTo>
                  <a:lnTo>
                    <a:pt x="464" y="80"/>
                  </a:lnTo>
                  <a:lnTo>
                    <a:pt x="462" y="63"/>
                  </a:lnTo>
                  <a:lnTo>
                    <a:pt x="457" y="45"/>
                  </a:lnTo>
                  <a:lnTo>
                    <a:pt x="452" y="30"/>
                  </a:lnTo>
                  <a:lnTo>
                    <a:pt x="445" y="18"/>
                  </a:lnTo>
                  <a:lnTo>
                    <a:pt x="437" y="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auto">
            <a:xfrm>
              <a:off x="1430" y="2721"/>
              <a:ext cx="176" cy="132"/>
            </a:xfrm>
            <a:custGeom>
              <a:avLst/>
              <a:gdLst/>
              <a:ahLst/>
              <a:cxnLst>
                <a:cxn ang="0">
                  <a:pos x="176" y="131"/>
                </a:cxn>
                <a:cxn ang="0">
                  <a:pos x="171" y="132"/>
                </a:cxn>
                <a:cxn ang="0">
                  <a:pos x="163" y="132"/>
                </a:cxn>
                <a:cxn ang="0">
                  <a:pos x="151" y="131"/>
                </a:cxn>
                <a:cxn ang="0">
                  <a:pos x="138" y="128"/>
                </a:cxn>
                <a:cxn ang="0">
                  <a:pos x="124" y="127"/>
                </a:cxn>
                <a:cxn ang="0">
                  <a:pos x="111" y="125"/>
                </a:cxn>
                <a:cxn ang="0">
                  <a:pos x="99" y="124"/>
                </a:cxn>
                <a:cxn ang="0">
                  <a:pos x="93" y="124"/>
                </a:cxn>
                <a:cxn ang="0">
                  <a:pos x="84" y="124"/>
                </a:cxn>
                <a:cxn ang="0">
                  <a:pos x="74" y="124"/>
                </a:cxn>
                <a:cxn ang="0">
                  <a:pos x="60" y="123"/>
                </a:cxn>
                <a:cxn ang="0">
                  <a:pos x="46" y="121"/>
                </a:cxn>
                <a:cxn ang="0">
                  <a:pos x="31" y="119"/>
                </a:cxn>
                <a:cxn ang="0">
                  <a:pos x="20" y="117"/>
                </a:cxn>
                <a:cxn ang="0">
                  <a:pos x="11" y="115"/>
                </a:cxn>
                <a:cxn ang="0">
                  <a:pos x="6" y="112"/>
                </a:cxn>
                <a:cxn ang="0">
                  <a:pos x="3" y="93"/>
                </a:cxn>
                <a:cxn ang="0">
                  <a:pos x="0" y="57"/>
                </a:cxn>
                <a:cxn ang="0">
                  <a:pos x="0" y="22"/>
                </a:cxn>
                <a:cxn ang="0">
                  <a:pos x="4" y="4"/>
                </a:cxn>
                <a:cxn ang="0">
                  <a:pos x="9" y="1"/>
                </a:cxn>
                <a:cxn ang="0">
                  <a:pos x="21" y="1"/>
                </a:cxn>
                <a:cxn ang="0">
                  <a:pos x="35" y="0"/>
                </a:cxn>
                <a:cxn ang="0">
                  <a:pos x="52" y="0"/>
                </a:cxn>
                <a:cxn ang="0">
                  <a:pos x="68" y="1"/>
                </a:cxn>
                <a:cxn ang="0">
                  <a:pos x="83" y="3"/>
                </a:cxn>
                <a:cxn ang="0">
                  <a:pos x="95" y="4"/>
                </a:cxn>
                <a:cxn ang="0">
                  <a:pos x="101" y="5"/>
                </a:cxn>
                <a:cxn ang="0">
                  <a:pos x="106" y="11"/>
                </a:cxn>
                <a:cxn ang="0">
                  <a:pos x="117" y="25"/>
                </a:cxn>
                <a:cxn ang="0">
                  <a:pos x="131" y="43"/>
                </a:cxn>
                <a:cxn ang="0">
                  <a:pos x="145" y="65"/>
                </a:cxn>
                <a:cxn ang="0">
                  <a:pos x="157" y="87"/>
                </a:cxn>
                <a:cxn ang="0">
                  <a:pos x="169" y="108"/>
                </a:cxn>
                <a:cxn ang="0">
                  <a:pos x="175" y="123"/>
                </a:cxn>
                <a:cxn ang="0">
                  <a:pos x="176" y="131"/>
                </a:cxn>
              </a:cxnLst>
              <a:rect l="0" t="0" r="r" b="b"/>
              <a:pathLst>
                <a:path w="176" h="132">
                  <a:moveTo>
                    <a:pt x="176" y="131"/>
                  </a:moveTo>
                  <a:lnTo>
                    <a:pt x="171" y="132"/>
                  </a:lnTo>
                  <a:lnTo>
                    <a:pt x="163" y="132"/>
                  </a:lnTo>
                  <a:lnTo>
                    <a:pt x="151" y="131"/>
                  </a:lnTo>
                  <a:lnTo>
                    <a:pt x="138" y="128"/>
                  </a:lnTo>
                  <a:lnTo>
                    <a:pt x="124" y="127"/>
                  </a:lnTo>
                  <a:lnTo>
                    <a:pt x="111" y="125"/>
                  </a:lnTo>
                  <a:lnTo>
                    <a:pt x="99" y="124"/>
                  </a:lnTo>
                  <a:lnTo>
                    <a:pt x="93" y="124"/>
                  </a:lnTo>
                  <a:lnTo>
                    <a:pt x="84" y="124"/>
                  </a:lnTo>
                  <a:lnTo>
                    <a:pt x="74" y="124"/>
                  </a:lnTo>
                  <a:lnTo>
                    <a:pt x="60" y="123"/>
                  </a:lnTo>
                  <a:lnTo>
                    <a:pt x="46" y="121"/>
                  </a:lnTo>
                  <a:lnTo>
                    <a:pt x="31" y="119"/>
                  </a:lnTo>
                  <a:lnTo>
                    <a:pt x="20" y="117"/>
                  </a:lnTo>
                  <a:lnTo>
                    <a:pt x="11" y="115"/>
                  </a:lnTo>
                  <a:lnTo>
                    <a:pt x="6" y="112"/>
                  </a:lnTo>
                  <a:lnTo>
                    <a:pt x="3" y="93"/>
                  </a:lnTo>
                  <a:lnTo>
                    <a:pt x="0" y="57"/>
                  </a:lnTo>
                  <a:lnTo>
                    <a:pt x="0" y="22"/>
                  </a:lnTo>
                  <a:lnTo>
                    <a:pt x="4" y="4"/>
                  </a:lnTo>
                  <a:lnTo>
                    <a:pt x="9" y="1"/>
                  </a:lnTo>
                  <a:lnTo>
                    <a:pt x="21" y="1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68" y="1"/>
                  </a:lnTo>
                  <a:lnTo>
                    <a:pt x="83" y="3"/>
                  </a:lnTo>
                  <a:lnTo>
                    <a:pt x="95" y="4"/>
                  </a:lnTo>
                  <a:lnTo>
                    <a:pt x="101" y="5"/>
                  </a:lnTo>
                  <a:lnTo>
                    <a:pt x="106" y="11"/>
                  </a:lnTo>
                  <a:lnTo>
                    <a:pt x="117" y="25"/>
                  </a:lnTo>
                  <a:lnTo>
                    <a:pt x="131" y="43"/>
                  </a:lnTo>
                  <a:lnTo>
                    <a:pt x="145" y="65"/>
                  </a:lnTo>
                  <a:lnTo>
                    <a:pt x="157" y="87"/>
                  </a:lnTo>
                  <a:lnTo>
                    <a:pt x="169" y="108"/>
                  </a:lnTo>
                  <a:lnTo>
                    <a:pt x="175" y="123"/>
                  </a:lnTo>
                  <a:lnTo>
                    <a:pt x="176" y="13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auto">
            <a:xfrm>
              <a:off x="1198" y="2731"/>
              <a:ext cx="184" cy="109"/>
            </a:xfrm>
            <a:custGeom>
              <a:avLst/>
              <a:gdLst/>
              <a:ahLst/>
              <a:cxnLst>
                <a:cxn ang="0">
                  <a:pos x="175" y="2"/>
                </a:cxn>
                <a:cxn ang="0">
                  <a:pos x="179" y="18"/>
                </a:cxn>
                <a:cxn ang="0">
                  <a:pos x="181" y="49"/>
                </a:cxn>
                <a:cxn ang="0">
                  <a:pos x="181" y="80"/>
                </a:cxn>
                <a:cxn ang="0">
                  <a:pos x="184" y="100"/>
                </a:cxn>
                <a:cxn ang="0">
                  <a:pos x="183" y="102"/>
                </a:cxn>
                <a:cxn ang="0">
                  <a:pos x="177" y="105"/>
                </a:cxn>
                <a:cxn ang="0">
                  <a:pos x="169" y="106"/>
                </a:cxn>
                <a:cxn ang="0">
                  <a:pos x="157" y="107"/>
                </a:cxn>
                <a:cxn ang="0">
                  <a:pos x="143" y="108"/>
                </a:cxn>
                <a:cxn ang="0">
                  <a:pos x="128" y="109"/>
                </a:cxn>
                <a:cxn ang="0">
                  <a:pos x="112" y="109"/>
                </a:cxn>
                <a:cxn ang="0">
                  <a:pos x="95" y="109"/>
                </a:cxn>
                <a:cxn ang="0">
                  <a:pos x="78" y="109"/>
                </a:cxn>
                <a:cxn ang="0">
                  <a:pos x="60" y="109"/>
                </a:cxn>
                <a:cxn ang="0">
                  <a:pos x="45" y="108"/>
                </a:cxn>
                <a:cxn ang="0">
                  <a:pos x="31" y="107"/>
                </a:cxn>
                <a:cxn ang="0">
                  <a:pos x="19" y="106"/>
                </a:cxn>
                <a:cxn ang="0">
                  <a:pos x="9" y="105"/>
                </a:cxn>
                <a:cxn ang="0">
                  <a:pos x="3" y="102"/>
                </a:cxn>
                <a:cxn ang="0">
                  <a:pos x="0" y="100"/>
                </a:cxn>
                <a:cxn ang="0">
                  <a:pos x="1" y="93"/>
                </a:cxn>
                <a:cxn ang="0">
                  <a:pos x="7" y="80"/>
                </a:cxn>
                <a:cxn ang="0">
                  <a:pos x="15" y="64"/>
                </a:cxn>
                <a:cxn ang="0">
                  <a:pos x="27" y="47"/>
                </a:cxn>
                <a:cxn ang="0">
                  <a:pos x="38" y="31"/>
                </a:cxn>
                <a:cxn ang="0">
                  <a:pos x="52" y="17"/>
                </a:cxn>
                <a:cxn ang="0">
                  <a:pos x="65" y="6"/>
                </a:cxn>
                <a:cxn ang="0">
                  <a:pos x="76" y="3"/>
                </a:cxn>
                <a:cxn ang="0">
                  <a:pos x="89" y="3"/>
                </a:cxn>
                <a:cxn ang="0">
                  <a:pos x="103" y="2"/>
                </a:cxn>
                <a:cxn ang="0">
                  <a:pos x="118" y="1"/>
                </a:cxn>
                <a:cxn ang="0">
                  <a:pos x="133" y="0"/>
                </a:cxn>
                <a:cxn ang="0">
                  <a:pos x="147" y="0"/>
                </a:cxn>
                <a:cxn ang="0">
                  <a:pos x="160" y="0"/>
                </a:cxn>
                <a:cxn ang="0">
                  <a:pos x="169" y="0"/>
                </a:cxn>
                <a:cxn ang="0">
                  <a:pos x="175" y="2"/>
                </a:cxn>
              </a:cxnLst>
              <a:rect l="0" t="0" r="r" b="b"/>
              <a:pathLst>
                <a:path w="184" h="109">
                  <a:moveTo>
                    <a:pt x="175" y="2"/>
                  </a:moveTo>
                  <a:lnTo>
                    <a:pt x="179" y="18"/>
                  </a:lnTo>
                  <a:lnTo>
                    <a:pt x="181" y="49"/>
                  </a:lnTo>
                  <a:lnTo>
                    <a:pt x="181" y="80"/>
                  </a:lnTo>
                  <a:lnTo>
                    <a:pt x="184" y="100"/>
                  </a:lnTo>
                  <a:lnTo>
                    <a:pt x="183" y="102"/>
                  </a:lnTo>
                  <a:lnTo>
                    <a:pt x="177" y="105"/>
                  </a:lnTo>
                  <a:lnTo>
                    <a:pt x="169" y="106"/>
                  </a:lnTo>
                  <a:lnTo>
                    <a:pt x="157" y="107"/>
                  </a:lnTo>
                  <a:lnTo>
                    <a:pt x="143" y="108"/>
                  </a:lnTo>
                  <a:lnTo>
                    <a:pt x="128" y="109"/>
                  </a:lnTo>
                  <a:lnTo>
                    <a:pt x="112" y="109"/>
                  </a:lnTo>
                  <a:lnTo>
                    <a:pt x="95" y="109"/>
                  </a:lnTo>
                  <a:lnTo>
                    <a:pt x="78" y="109"/>
                  </a:lnTo>
                  <a:lnTo>
                    <a:pt x="60" y="109"/>
                  </a:lnTo>
                  <a:lnTo>
                    <a:pt x="45" y="108"/>
                  </a:lnTo>
                  <a:lnTo>
                    <a:pt x="31" y="107"/>
                  </a:lnTo>
                  <a:lnTo>
                    <a:pt x="19" y="106"/>
                  </a:lnTo>
                  <a:lnTo>
                    <a:pt x="9" y="105"/>
                  </a:lnTo>
                  <a:lnTo>
                    <a:pt x="3" y="102"/>
                  </a:lnTo>
                  <a:lnTo>
                    <a:pt x="0" y="100"/>
                  </a:lnTo>
                  <a:lnTo>
                    <a:pt x="1" y="93"/>
                  </a:lnTo>
                  <a:lnTo>
                    <a:pt x="7" y="80"/>
                  </a:lnTo>
                  <a:lnTo>
                    <a:pt x="15" y="64"/>
                  </a:lnTo>
                  <a:lnTo>
                    <a:pt x="27" y="47"/>
                  </a:lnTo>
                  <a:lnTo>
                    <a:pt x="38" y="31"/>
                  </a:lnTo>
                  <a:lnTo>
                    <a:pt x="52" y="17"/>
                  </a:lnTo>
                  <a:lnTo>
                    <a:pt x="65" y="6"/>
                  </a:lnTo>
                  <a:lnTo>
                    <a:pt x="76" y="3"/>
                  </a:lnTo>
                  <a:lnTo>
                    <a:pt x="89" y="3"/>
                  </a:lnTo>
                  <a:lnTo>
                    <a:pt x="103" y="2"/>
                  </a:lnTo>
                  <a:lnTo>
                    <a:pt x="118" y="1"/>
                  </a:lnTo>
                  <a:lnTo>
                    <a:pt x="133" y="0"/>
                  </a:lnTo>
                  <a:lnTo>
                    <a:pt x="147" y="0"/>
                  </a:lnTo>
                  <a:lnTo>
                    <a:pt x="160" y="0"/>
                  </a:lnTo>
                  <a:lnTo>
                    <a:pt x="169" y="0"/>
                  </a:lnTo>
                  <a:lnTo>
                    <a:pt x="17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856" y="2612"/>
              <a:ext cx="219" cy="166"/>
              <a:chOff x="4188" y="2000"/>
              <a:chExt cx="570" cy="219"/>
            </a:xfrm>
          </p:grpSpPr>
          <p:sp>
            <p:nvSpPr>
              <p:cNvPr id="6168" name="Freeform 24"/>
              <p:cNvSpPr>
                <a:spLocks/>
              </p:cNvSpPr>
              <p:nvPr/>
            </p:nvSpPr>
            <p:spPr bwMode="auto">
              <a:xfrm>
                <a:off x="4435" y="2172"/>
                <a:ext cx="101" cy="47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8" y="54"/>
                  </a:cxn>
                  <a:cxn ang="0">
                    <a:pos x="18" y="54"/>
                  </a:cxn>
                  <a:cxn ang="0">
                    <a:pos x="31" y="53"/>
                  </a:cxn>
                  <a:cxn ang="0">
                    <a:pos x="45" y="54"/>
                  </a:cxn>
                  <a:cxn ang="0">
                    <a:pos x="60" y="54"/>
                  </a:cxn>
                  <a:cxn ang="0">
                    <a:pos x="72" y="56"/>
                  </a:cxn>
                  <a:cxn ang="0">
                    <a:pos x="84" y="58"/>
                  </a:cxn>
                  <a:cxn ang="0">
                    <a:pos x="92" y="60"/>
                  </a:cxn>
                  <a:cxn ang="0">
                    <a:pos x="94" y="38"/>
                  </a:cxn>
                  <a:cxn ang="0">
                    <a:pos x="86" y="20"/>
                  </a:cxn>
                  <a:cxn ang="0">
                    <a:pos x="71" y="7"/>
                  </a:cxn>
                  <a:cxn ang="0">
                    <a:pos x="53" y="0"/>
                  </a:cxn>
                  <a:cxn ang="0">
                    <a:pos x="32" y="1"/>
                  </a:cxn>
                  <a:cxn ang="0">
                    <a:pos x="15" y="11"/>
                  </a:cxn>
                  <a:cxn ang="0">
                    <a:pos x="3" y="28"/>
                  </a:cxn>
                  <a:cxn ang="0">
                    <a:pos x="0" y="56"/>
                  </a:cxn>
                </a:cxnLst>
                <a:rect l="0" t="0" r="r" b="b"/>
                <a:pathLst>
                  <a:path w="94" h="60">
                    <a:moveTo>
                      <a:pt x="0" y="56"/>
                    </a:moveTo>
                    <a:lnTo>
                      <a:pt x="8" y="54"/>
                    </a:lnTo>
                    <a:lnTo>
                      <a:pt x="18" y="54"/>
                    </a:lnTo>
                    <a:lnTo>
                      <a:pt x="31" y="53"/>
                    </a:lnTo>
                    <a:lnTo>
                      <a:pt x="45" y="54"/>
                    </a:lnTo>
                    <a:lnTo>
                      <a:pt x="60" y="54"/>
                    </a:lnTo>
                    <a:lnTo>
                      <a:pt x="72" y="56"/>
                    </a:lnTo>
                    <a:lnTo>
                      <a:pt x="84" y="58"/>
                    </a:lnTo>
                    <a:lnTo>
                      <a:pt x="92" y="60"/>
                    </a:lnTo>
                    <a:lnTo>
                      <a:pt x="94" y="38"/>
                    </a:lnTo>
                    <a:lnTo>
                      <a:pt x="86" y="20"/>
                    </a:lnTo>
                    <a:lnTo>
                      <a:pt x="71" y="7"/>
                    </a:lnTo>
                    <a:lnTo>
                      <a:pt x="53" y="0"/>
                    </a:lnTo>
                    <a:lnTo>
                      <a:pt x="32" y="1"/>
                    </a:lnTo>
                    <a:lnTo>
                      <a:pt x="15" y="11"/>
                    </a:lnTo>
                    <a:lnTo>
                      <a:pt x="3" y="28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9" name="Freeform 25"/>
              <p:cNvSpPr>
                <a:spLocks/>
              </p:cNvSpPr>
              <p:nvPr/>
            </p:nvSpPr>
            <p:spPr bwMode="auto">
              <a:xfrm>
                <a:off x="4528" y="2081"/>
                <a:ext cx="150" cy="9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4"/>
                  </a:cxn>
                  <a:cxn ang="0">
                    <a:pos x="0" y="9"/>
                  </a:cxn>
                  <a:cxn ang="0">
                    <a:pos x="3" y="16"/>
                  </a:cxn>
                  <a:cxn ang="0">
                    <a:pos x="15" y="20"/>
                  </a:cxn>
                  <a:cxn ang="0">
                    <a:pos x="49" y="23"/>
                  </a:cxn>
                  <a:cxn ang="0">
                    <a:pos x="74" y="34"/>
                  </a:cxn>
                  <a:cxn ang="0">
                    <a:pos x="91" y="47"/>
                  </a:cxn>
                  <a:cxn ang="0">
                    <a:pos x="104" y="64"/>
                  </a:cxn>
                  <a:cxn ang="0">
                    <a:pos x="112" y="82"/>
                  </a:cxn>
                  <a:cxn ang="0">
                    <a:pos x="117" y="100"/>
                  </a:cxn>
                  <a:cxn ang="0">
                    <a:pos x="119" y="119"/>
                  </a:cxn>
                  <a:cxn ang="0">
                    <a:pos x="121" y="135"/>
                  </a:cxn>
                  <a:cxn ang="0">
                    <a:pos x="125" y="142"/>
                  </a:cxn>
                  <a:cxn ang="0">
                    <a:pos x="130" y="144"/>
                  </a:cxn>
                  <a:cxn ang="0">
                    <a:pos x="135" y="142"/>
                  </a:cxn>
                  <a:cxn ang="0">
                    <a:pos x="138" y="135"/>
                  </a:cxn>
                  <a:cxn ang="0">
                    <a:pos x="139" y="114"/>
                  </a:cxn>
                  <a:cxn ang="0">
                    <a:pos x="136" y="92"/>
                  </a:cxn>
                  <a:cxn ang="0">
                    <a:pos x="131" y="69"/>
                  </a:cxn>
                  <a:cxn ang="0">
                    <a:pos x="119" y="46"/>
                  </a:cxn>
                  <a:cxn ang="0">
                    <a:pos x="102" y="27"/>
                  </a:cxn>
                  <a:cxn ang="0">
                    <a:pos x="79" y="12"/>
                  </a:cxn>
                  <a:cxn ang="0">
                    <a:pos x="48" y="2"/>
                  </a:cxn>
                  <a:cxn ang="0">
                    <a:pos x="9" y="0"/>
                  </a:cxn>
                </a:cxnLst>
                <a:rect l="0" t="0" r="r" b="b"/>
                <a:pathLst>
                  <a:path w="139" h="144">
                    <a:moveTo>
                      <a:pt x="9" y="0"/>
                    </a:moveTo>
                    <a:lnTo>
                      <a:pt x="5" y="4"/>
                    </a:lnTo>
                    <a:lnTo>
                      <a:pt x="0" y="9"/>
                    </a:lnTo>
                    <a:lnTo>
                      <a:pt x="3" y="16"/>
                    </a:lnTo>
                    <a:lnTo>
                      <a:pt x="15" y="20"/>
                    </a:lnTo>
                    <a:lnTo>
                      <a:pt x="49" y="23"/>
                    </a:lnTo>
                    <a:lnTo>
                      <a:pt x="74" y="34"/>
                    </a:lnTo>
                    <a:lnTo>
                      <a:pt x="91" y="47"/>
                    </a:lnTo>
                    <a:lnTo>
                      <a:pt x="104" y="64"/>
                    </a:lnTo>
                    <a:lnTo>
                      <a:pt x="112" y="82"/>
                    </a:lnTo>
                    <a:lnTo>
                      <a:pt x="117" y="100"/>
                    </a:lnTo>
                    <a:lnTo>
                      <a:pt x="119" y="119"/>
                    </a:lnTo>
                    <a:lnTo>
                      <a:pt x="121" y="135"/>
                    </a:lnTo>
                    <a:lnTo>
                      <a:pt x="125" y="142"/>
                    </a:lnTo>
                    <a:lnTo>
                      <a:pt x="130" y="144"/>
                    </a:lnTo>
                    <a:lnTo>
                      <a:pt x="135" y="142"/>
                    </a:lnTo>
                    <a:lnTo>
                      <a:pt x="138" y="135"/>
                    </a:lnTo>
                    <a:lnTo>
                      <a:pt x="139" y="114"/>
                    </a:lnTo>
                    <a:lnTo>
                      <a:pt x="136" y="92"/>
                    </a:lnTo>
                    <a:lnTo>
                      <a:pt x="131" y="69"/>
                    </a:lnTo>
                    <a:lnTo>
                      <a:pt x="119" y="46"/>
                    </a:lnTo>
                    <a:lnTo>
                      <a:pt x="102" y="27"/>
                    </a:lnTo>
                    <a:lnTo>
                      <a:pt x="79" y="12"/>
                    </a:lnTo>
                    <a:lnTo>
                      <a:pt x="4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0" name="Freeform 26"/>
              <p:cNvSpPr>
                <a:spLocks/>
              </p:cNvSpPr>
              <p:nvPr/>
            </p:nvSpPr>
            <p:spPr bwMode="auto">
              <a:xfrm>
                <a:off x="4576" y="2004"/>
                <a:ext cx="182" cy="12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3"/>
                  </a:cxn>
                  <a:cxn ang="0">
                    <a:pos x="0" y="10"/>
                  </a:cxn>
                  <a:cxn ang="0">
                    <a:pos x="2" y="18"/>
                  </a:cxn>
                  <a:cxn ang="0">
                    <a:pos x="15" y="22"/>
                  </a:cxn>
                  <a:cxn ang="0">
                    <a:pos x="50" y="27"/>
                  </a:cxn>
                  <a:cxn ang="0">
                    <a:pos x="80" y="39"/>
                  </a:cxn>
                  <a:cxn ang="0">
                    <a:pos x="103" y="57"/>
                  </a:cxn>
                  <a:cxn ang="0">
                    <a:pos x="122" y="79"/>
                  </a:cxn>
                  <a:cxn ang="0">
                    <a:pos x="135" y="104"/>
                  </a:cxn>
                  <a:cxn ang="0">
                    <a:pos x="144" y="127"/>
                  </a:cxn>
                  <a:cxn ang="0">
                    <a:pos x="150" y="149"/>
                  </a:cxn>
                  <a:cxn ang="0">
                    <a:pos x="153" y="167"/>
                  </a:cxn>
                  <a:cxn ang="0">
                    <a:pos x="155" y="174"/>
                  </a:cxn>
                  <a:cxn ang="0">
                    <a:pos x="161" y="176"/>
                  </a:cxn>
                  <a:cxn ang="0">
                    <a:pos x="167" y="174"/>
                  </a:cxn>
                  <a:cxn ang="0">
                    <a:pos x="169" y="167"/>
                  </a:cxn>
                  <a:cxn ang="0">
                    <a:pos x="169" y="144"/>
                  </a:cxn>
                  <a:cxn ang="0">
                    <a:pos x="165" y="117"/>
                  </a:cxn>
                  <a:cxn ang="0">
                    <a:pos x="154" y="90"/>
                  </a:cxn>
                  <a:cxn ang="0">
                    <a:pos x="137" y="61"/>
                  </a:cxn>
                  <a:cxn ang="0">
                    <a:pos x="115" y="37"/>
                  </a:cxn>
                  <a:cxn ang="0">
                    <a:pos x="86" y="16"/>
                  </a:cxn>
                  <a:cxn ang="0">
                    <a:pos x="50" y="3"/>
                  </a:cxn>
                  <a:cxn ang="0">
                    <a:pos x="9" y="0"/>
                  </a:cxn>
                </a:cxnLst>
                <a:rect l="0" t="0" r="r" b="b"/>
                <a:pathLst>
                  <a:path w="169" h="176">
                    <a:moveTo>
                      <a:pt x="9" y="0"/>
                    </a:moveTo>
                    <a:lnTo>
                      <a:pt x="3" y="3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15" y="22"/>
                    </a:lnTo>
                    <a:lnTo>
                      <a:pt x="50" y="27"/>
                    </a:lnTo>
                    <a:lnTo>
                      <a:pt x="80" y="39"/>
                    </a:lnTo>
                    <a:lnTo>
                      <a:pt x="103" y="57"/>
                    </a:lnTo>
                    <a:lnTo>
                      <a:pt x="122" y="79"/>
                    </a:lnTo>
                    <a:lnTo>
                      <a:pt x="135" y="104"/>
                    </a:lnTo>
                    <a:lnTo>
                      <a:pt x="144" y="127"/>
                    </a:lnTo>
                    <a:lnTo>
                      <a:pt x="150" y="149"/>
                    </a:lnTo>
                    <a:lnTo>
                      <a:pt x="153" y="167"/>
                    </a:lnTo>
                    <a:lnTo>
                      <a:pt x="155" y="174"/>
                    </a:lnTo>
                    <a:lnTo>
                      <a:pt x="161" y="176"/>
                    </a:lnTo>
                    <a:lnTo>
                      <a:pt x="167" y="174"/>
                    </a:lnTo>
                    <a:lnTo>
                      <a:pt x="169" y="167"/>
                    </a:lnTo>
                    <a:lnTo>
                      <a:pt x="169" y="144"/>
                    </a:lnTo>
                    <a:lnTo>
                      <a:pt x="165" y="117"/>
                    </a:lnTo>
                    <a:lnTo>
                      <a:pt x="154" y="90"/>
                    </a:lnTo>
                    <a:lnTo>
                      <a:pt x="137" y="61"/>
                    </a:lnTo>
                    <a:lnTo>
                      <a:pt x="115" y="37"/>
                    </a:lnTo>
                    <a:lnTo>
                      <a:pt x="86" y="16"/>
                    </a:lnTo>
                    <a:lnTo>
                      <a:pt x="50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1" name="Freeform 27"/>
              <p:cNvSpPr>
                <a:spLocks/>
              </p:cNvSpPr>
              <p:nvPr/>
            </p:nvSpPr>
            <p:spPr bwMode="auto">
              <a:xfrm>
                <a:off x="4266" y="2072"/>
                <a:ext cx="198" cy="88"/>
              </a:xfrm>
              <a:custGeom>
                <a:avLst/>
                <a:gdLst/>
                <a:ahLst/>
                <a:cxnLst>
                  <a:cxn ang="0">
                    <a:pos x="177" y="9"/>
                  </a:cxn>
                  <a:cxn ang="0">
                    <a:pos x="181" y="14"/>
                  </a:cxn>
                  <a:cxn ang="0">
                    <a:pos x="184" y="22"/>
                  </a:cxn>
                  <a:cxn ang="0">
                    <a:pos x="179" y="29"/>
                  </a:cxn>
                  <a:cxn ang="0">
                    <a:pos x="165" y="29"/>
                  </a:cxn>
                  <a:cxn ang="0">
                    <a:pos x="128" y="23"/>
                  </a:cxn>
                  <a:cxn ang="0">
                    <a:pos x="98" y="25"/>
                  </a:cxn>
                  <a:cxn ang="0">
                    <a:pos x="75" y="34"/>
                  </a:cxn>
                  <a:cxn ang="0">
                    <a:pos x="57" y="48"/>
                  </a:cxn>
                  <a:cxn ang="0">
                    <a:pos x="43" y="66"/>
                  </a:cxn>
                  <a:cxn ang="0">
                    <a:pos x="33" y="85"/>
                  </a:cxn>
                  <a:cxn ang="0">
                    <a:pos x="24" y="104"/>
                  </a:cxn>
                  <a:cxn ang="0">
                    <a:pos x="18" y="120"/>
                  </a:cxn>
                  <a:cxn ang="0">
                    <a:pos x="12" y="127"/>
                  </a:cxn>
                  <a:cxn ang="0">
                    <a:pos x="6" y="128"/>
                  </a:cxn>
                  <a:cxn ang="0">
                    <a:pos x="1" y="123"/>
                  </a:cxn>
                  <a:cxn ang="0">
                    <a:pos x="0" y="115"/>
                  </a:cxn>
                  <a:cxn ang="0">
                    <a:pos x="5" y="93"/>
                  </a:cxn>
                  <a:cxn ang="0">
                    <a:pos x="14" y="70"/>
                  </a:cxn>
                  <a:cxn ang="0">
                    <a:pos x="28" y="47"/>
                  </a:cxn>
                  <a:cxn ang="0">
                    <a:pos x="46" y="26"/>
                  </a:cxn>
                  <a:cxn ang="0">
                    <a:pos x="70" y="11"/>
                  </a:cxn>
                  <a:cxn ang="0">
                    <a:pos x="100" y="1"/>
                  </a:cxn>
                  <a:cxn ang="0">
                    <a:pos x="135" y="0"/>
                  </a:cxn>
                  <a:cxn ang="0">
                    <a:pos x="177" y="9"/>
                  </a:cxn>
                </a:cxnLst>
                <a:rect l="0" t="0" r="r" b="b"/>
                <a:pathLst>
                  <a:path w="184" h="128">
                    <a:moveTo>
                      <a:pt x="177" y="9"/>
                    </a:moveTo>
                    <a:lnTo>
                      <a:pt x="181" y="14"/>
                    </a:lnTo>
                    <a:lnTo>
                      <a:pt x="184" y="22"/>
                    </a:lnTo>
                    <a:lnTo>
                      <a:pt x="179" y="29"/>
                    </a:lnTo>
                    <a:lnTo>
                      <a:pt x="165" y="29"/>
                    </a:lnTo>
                    <a:lnTo>
                      <a:pt x="128" y="23"/>
                    </a:lnTo>
                    <a:lnTo>
                      <a:pt x="98" y="25"/>
                    </a:lnTo>
                    <a:lnTo>
                      <a:pt x="75" y="34"/>
                    </a:lnTo>
                    <a:lnTo>
                      <a:pt x="57" y="48"/>
                    </a:lnTo>
                    <a:lnTo>
                      <a:pt x="43" y="66"/>
                    </a:lnTo>
                    <a:lnTo>
                      <a:pt x="33" y="85"/>
                    </a:lnTo>
                    <a:lnTo>
                      <a:pt x="24" y="104"/>
                    </a:lnTo>
                    <a:lnTo>
                      <a:pt x="18" y="120"/>
                    </a:lnTo>
                    <a:lnTo>
                      <a:pt x="12" y="127"/>
                    </a:lnTo>
                    <a:lnTo>
                      <a:pt x="6" y="128"/>
                    </a:lnTo>
                    <a:lnTo>
                      <a:pt x="1" y="123"/>
                    </a:lnTo>
                    <a:lnTo>
                      <a:pt x="0" y="115"/>
                    </a:lnTo>
                    <a:lnTo>
                      <a:pt x="5" y="93"/>
                    </a:lnTo>
                    <a:lnTo>
                      <a:pt x="14" y="70"/>
                    </a:lnTo>
                    <a:lnTo>
                      <a:pt x="28" y="47"/>
                    </a:lnTo>
                    <a:lnTo>
                      <a:pt x="46" y="26"/>
                    </a:lnTo>
                    <a:lnTo>
                      <a:pt x="70" y="11"/>
                    </a:lnTo>
                    <a:lnTo>
                      <a:pt x="100" y="1"/>
                    </a:lnTo>
                    <a:lnTo>
                      <a:pt x="135" y="0"/>
                    </a:lnTo>
                    <a:lnTo>
                      <a:pt x="177" y="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2" name="Freeform 28"/>
              <p:cNvSpPr>
                <a:spLocks/>
              </p:cNvSpPr>
              <p:nvPr/>
            </p:nvSpPr>
            <p:spPr bwMode="auto">
              <a:xfrm>
                <a:off x="4188" y="2000"/>
                <a:ext cx="225" cy="107"/>
              </a:xfrm>
              <a:custGeom>
                <a:avLst/>
                <a:gdLst/>
                <a:ahLst/>
                <a:cxnLst>
                  <a:cxn ang="0">
                    <a:pos x="202" y="8"/>
                  </a:cxn>
                  <a:cxn ang="0">
                    <a:pos x="206" y="13"/>
                  </a:cxn>
                  <a:cxn ang="0">
                    <a:pos x="209" y="22"/>
                  </a:cxn>
                  <a:cxn ang="0">
                    <a:pos x="204" y="29"/>
                  </a:cxn>
                  <a:cxn ang="0">
                    <a:pos x="189" y="29"/>
                  </a:cxn>
                  <a:cxn ang="0">
                    <a:pos x="150" y="25"/>
                  </a:cxn>
                  <a:cxn ang="0">
                    <a:pos x="116" y="29"/>
                  </a:cxn>
                  <a:cxn ang="0">
                    <a:pos x="90" y="43"/>
                  </a:cxn>
                  <a:cxn ang="0">
                    <a:pos x="67" y="61"/>
                  </a:cxn>
                  <a:cxn ang="0">
                    <a:pos x="49" y="83"/>
                  </a:cxn>
                  <a:cxn ang="0">
                    <a:pos x="36" y="106"/>
                  </a:cxn>
                  <a:cxn ang="0">
                    <a:pos x="25" y="128"/>
                  </a:cxn>
                  <a:cxn ang="0">
                    <a:pos x="17" y="147"/>
                  </a:cxn>
                  <a:cxn ang="0">
                    <a:pos x="11" y="154"/>
                  </a:cxn>
                  <a:cxn ang="0">
                    <a:pos x="6" y="155"/>
                  </a:cxn>
                  <a:cxn ang="0">
                    <a:pos x="1" y="150"/>
                  </a:cxn>
                  <a:cxn ang="0">
                    <a:pos x="0" y="142"/>
                  </a:cxn>
                  <a:cxn ang="0">
                    <a:pos x="2" y="131"/>
                  </a:cxn>
                  <a:cxn ang="0">
                    <a:pos x="6" y="118"/>
                  </a:cxn>
                  <a:cxn ang="0">
                    <a:pos x="10" y="104"/>
                  </a:cxn>
                  <a:cxn ang="0">
                    <a:pos x="17" y="90"/>
                  </a:cxn>
                  <a:cxn ang="0">
                    <a:pos x="24" y="76"/>
                  </a:cxn>
                  <a:cxn ang="0">
                    <a:pos x="33" y="64"/>
                  </a:cxn>
                  <a:cxn ang="0">
                    <a:pos x="44" y="50"/>
                  </a:cxn>
                  <a:cxn ang="0">
                    <a:pos x="56" y="38"/>
                  </a:cxn>
                  <a:cxn ang="0">
                    <a:pos x="69" y="27"/>
                  </a:cxn>
                  <a:cxn ang="0">
                    <a:pos x="84" y="18"/>
                  </a:cxn>
                  <a:cxn ang="0">
                    <a:pos x="100" y="10"/>
                  </a:cxn>
                  <a:cxn ang="0">
                    <a:pos x="119" y="4"/>
                  </a:cxn>
                  <a:cxn ang="0">
                    <a:pos x="137" y="0"/>
                  </a:cxn>
                  <a:cxn ang="0">
                    <a:pos x="157" y="0"/>
                  </a:cxn>
                  <a:cxn ang="0">
                    <a:pos x="179" y="3"/>
                  </a:cxn>
                  <a:cxn ang="0">
                    <a:pos x="202" y="8"/>
                  </a:cxn>
                </a:cxnLst>
                <a:rect l="0" t="0" r="r" b="b"/>
                <a:pathLst>
                  <a:path w="209" h="155">
                    <a:moveTo>
                      <a:pt x="202" y="8"/>
                    </a:moveTo>
                    <a:lnTo>
                      <a:pt x="206" y="13"/>
                    </a:lnTo>
                    <a:lnTo>
                      <a:pt x="209" y="22"/>
                    </a:lnTo>
                    <a:lnTo>
                      <a:pt x="204" y="29"/>
                    </a:lnTo>
                    <a:lnTo>
                      <a:pt x="189" y="29"/>
                    </a:lnTo>
                    <a:lnTo>
                      <a:pt x="150" y="25"/>
                    </a:lnTo>
                    <a:lnTo>
                      <a:pt x="116" y="29"/>
                    </a:lnTo>
                    <a:lnTo>
                      <a:pt x="90" y="43"/>
                    </a:lnTo>
                    <a:lnTo>
                      <a:pt x="67" y="61"/>
                    </a:lnTo>
                    <a:lnTo>
                      <a:pt x="49" y="83"/>
                    </a:lnTo>
                    <a:lnTo>
                      <a:pt x="36" y="106"/>
                    </a:lnTo>
                    <a:lnTo>
                      <a:pt x="25" y="128"/>
                    </a:lnTo>
                    <a:lnTo>
                      <a:pt x="17" y="147"/>
                    </a:lnTo>
                    <a:lnTo>
                      <a:pt x="11" y="154"/>
                    </a:lnTo>
                    <a:lnTo>
                      <a:pt x="6" y="155"/>
                    </a:lnTo>
                    <a:lnTo>
                      <a:pt x="1" y="150"/>
                    </a:lnTo>
                    <a:lnTo>
                      <a:pt x="0" y="142"/>
                    </a:lnTo>
                    <a:lnTo>
                      <a:pt x="2" y="131"/>
                    </a:lnTo>
                    <a:lnTo>
                      <a:pt x="6" y="118"/>
                    </a:lnTo>
                    <a:lnTo>
                      <a:pt x="10" y="104"/>
                    </a:lnTo>
                    <a:lnTo>
                      <a:pt x="17" y="90"/>
                    </a:lnTo>
                    <a:lnTo>
                      <a:pt x="24" y="76"/>
                    </a:lnTo>
                    <a:lnTo>
                      <a:pt x="33" y="64"/>
                    </a:lnTo>
                    <a:lnTo>
                      <a:pt x="44" y="50"/>
                    </a:lnTo>
                    <a:lnTo>
                      <a:pt x="56" y="38"/>
                    </a:lnTo>
                    <a:lnTo>
                      <a:pt x="69" y="27"/>
                    </a:lnTo>
                    <a:lnTo>
                      <a:pt x="84" y="18"/>
                    </a:lnTo>
                    <a:lnTo>
                      <a:pt x="100" y="10"/>
                    </a:lnTo>
                    <a:lnTo>
                      <a:pt x="119" y="4"/>
                    </a:lnTo>
                    <a:lnTo>
                      <a:pt x="137" y="0"/>
                    </a:lnTo>
                    <a:lnTo>
                      <a:pt x="157" y="0"/>
                    </a:lnTo>
                    <a:lnTo>
                      <a:pt x="179" y="3"/>
                    </a:lnTo>
                    <a:lnTo>
                      <a:pt x="202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3" name="Freeform 29"/>
              <p:cNvSpPr>
                <a:spLocks/>
              </p:cNvSpPr>
              <p:nvPr/>
            </p:nvSpPr>
            <p:spPr bwMode="auto">
              <a:xfrm>
                <a:off x="4340" y="2123"/>
                <a:ext cx="98" cy="74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8" y="2"/>
                  </a:cxn>
                  <a:cxn ang="0">
                    <a:pos x="91" y="7"/>
                  </a:cxn>
                  <a:cxn ang="0">
                    <a:pos x="91" y="11"/>
                  </a:cxn>
                  <a:cxn ang="0">
                    <a:pos x="88" y="13"/>
                  </a:cxn>
                  <a:cxn ang="0">
                    <a:pos x="72" y="15"/>
                  </a:cxn>
                  <a:cxn ang="0">
                    <a:pos x="57" y="19"/>
                  </a:cxn>
                  <a:cxn ang="0">
                    <a:pos x="43" y="26"/>
                  </a:cxn>
                  <a:cxn ang="0">
                    <a:pos x="32" y="35"/>
                  </a:cxn>
                  <a:cxn ang="0">
                    <a:pos x="23" y="48"/>
                  </a:cxn>
                  <a:cxn ang="0">
                    <a:pos x="19" y="61"/>
                  </a:cxn>
                  <a:cxn ang="0">
                    <a:pos x="19" y="77"/>
                  </a:cxn>
                  <a:cxn ang="0">
                    <a:pos x="22" y="93"/>
                  </a:cxn>
                  <a:cxn ang="0">
                    <a:pos x="22" y="102"/>
                  </a:cxn>
                  <a:cxn ang="0">
                    <a:pos x="17" y="107"/>
                  </a:cxn>
                  <a:cxn ang="0">
                    <a:pos x="11" y="106"/>
                  </a:cxn>
                  <a:cxn ang="0">
                    <a:pos x="5" y="99"/>
                  </a:cxn>
                  <a:cxn ang="0">
                    <a:pos x="0" y="82"/>
                  </a:cxn>
                  <a:cxn ang="0">
                    <a:pos x="0" y="64"/>
                  </a:cxn>
                  <a:cxn ang="0">
                    <a:pos x="2" y="47"/>
                  </a:cxn>
                  <a:cxn ang="0">
                    <a:pos x="9" y="32"/>
                  </a:cxn>
                  <a:cxn ang="0">
                    <a:pos x="21" y="19"/>
                  </a:cxn>
                  <a:cxn ang="0">
                    <a:pos x="36" y="9"/>
                  </a:cxn>
                  <a:cxn ang="0">
                    <a:pos x="56" y="2"/>
                  </a:cxn>
                  <a:cxn ang="0">
                    <a:pos x="80" y="0"/>
                  </a:cxn>
                </a:cxnLst>
                <a:rect l="0" t="0" r="r" b="b"/>
                <a:pathLst>
                  <a:path w="91" h="107">
                    <a:moveTo>
                      <a:pt x="80" y="0"/>
                    </a:moveTo>
                    <a:lnTo>
                      <a:pt x="88" y="2"/>
                    </a:lnTo>
                    <a:lnTo>
                      <a:pt x="91" y="7"/>
                    </a:lnTo>
                    <a:lnTo>
                      <a:pt x="91" y="11"/>
                    </a:lnTo>
                    <a:lnTo>
                      <a:pt x="88" y="13"/>
                    </a:lnTo>
                    <a:lnTo>
                      <a:pt x="72" y="15"/>
                    </a:lnTo>
                    <a:lnTo>
                      <a:pt x="57" y="19"/>
                    </a:lnTo>
                    <a:lnTo>
                      <a:pt x="43" y="26"/>
                    </a:lnTo>
                    <a:lnTo>
                      <a:pt x="32" y="35"/>
                    </a:lnTo>
                    <a:lnTo>
                      <a:pt x="23" y="48"/>
                    </a:lnTo>
                    <a:lnTo>
                      <a:pt x="19" y="61"/>
                    </a:lnTo>
                    <a:lnTo>
                      <a:pt x="19" y="77"/>
                    </a:lnTo>
                    <a:lnTo>
                      <a:pt x="22" y="93"/>
                    </a:lnTo>
                    <a:lnTo>
                      <a:pt x="22" y="102"/>
                    </a:lnTo>
                    <a:lnTo>
                      <a:pt x="17" y="107"/>
                    </a:lnTo>
                    <a:lnTo>
                      <a:pt x="11" y="106"/>
                    </a:lnTo>
                    <a:lnTo>
                      <a:pt x="5" y="99"/>
                    </a:lnTo>
                    <a:lnTo>
                      <a:pt x="0" y="82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21" y="19"/>
                    </a:lnTo>
                    <a:lnTo>
                      <a:pt x="36" y="9"/>
                    </a:lnTo>
                    <a:lnTo>
                      <a:pt x="56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4" name="Freeform 30"/>
              <p:cNvSpPr>
                <a:spLocks/>
              </p:cNvSpPr>
              <p:nvPr/>
            </p:nvSpPr>
            <p:spPr bwMode="auto">
              <a:xfrm>
                <a:off x="4554" y="2140"/>
                <a:ext cx="56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" y="1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3" y="16"/>
                  </a:cxn>
                  <a:cxn ang="0">
                    <a:pos x="9" y="18"/>
                  </a:cxn>
                  <a:cxn ang="0">
                    <a:pos x="15" y="24"/>
                  </a:cxn>
                  <a:cxn ang="0">
                    <a:pos x="22" y="31"/>
                  </a:cxn>
                  <a:cxn ang="0">
                    <a:pos x="27" y="40"/>
                  </a:cxn>
                  <a:cxn ang="0">
                    <a:pos x="31" y="51"/>
                  </a:cxn>
                  <a:cxn ang="0">
                    <a:pos x="33" y="63"/>
                  </a:cxn>
                  <a:cxn ang="0">
                    <a:pos x="32" y="78"/>
                  </a:cxn>
                  <a:cxn ang="0">
                    <a:pos x="27" y="96"/>
                  </a:cxn>
                  <a:cxn ang="0">
                    <a:pos x="27" y="105"/>
                  </a:cxn>
                  <a:cxn ang="0">
                    <a:pos x="33" y="108"/>
                  </a:cxn>
                  <a:cxn ang="0">
                    <a:pos x="40" y="108"/>
                  </a:cxn>
                  <a:cxn ang="0">
                    <a:pos x="46" y="100"/>
                  </a:cxn>
                  <a:cxn ang="0">
                    <a:pos x="50" y="83"/>
                  </a:cxn>
                  <a:cxn ang="0">
                    <a:pos x="52" y="66"/>
                  </a:cxn>
                  <a:cxn ang="0">
                    <a:pos x="49" y="50"/>
                  </a:cxn>
                  <a:cxn ang="0">
                    <a:pos x="46" y="35"/>
                  </a:cxn>
                  <a:cxn ang="0">
                    <a:pos x="39" y="22"/>
                  </a:cxn>
                  <a:cxn ang="0">
                    <a:pos x="31" y="11"/>
                  </a:cxn>
                  <a:cxn ang="0">
                    <a:pos x="20" y="5"/>
                  </a:cxn>
                  <a:cxn ang="0">
                    <a:pos x="9" y="0"/>
                  </a:cxn>
                </a:cxnLst>
                <a:rect l="0" t="0" r="r" b="b"/>
                <a:pathLst>
                  <a:path w="52" h="108">
                    <a:moveTo>
                      <a:pt x="9" y="0"/>
                    </a:moveTo>
                    <a:lnTo>
                      <a:pt x="2" y="1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3" y="16"/>
                    </a:lnTo>
                    <a:lnTo>
                      <a:pt x="9" y="18"/>
                    </a:lnTo>
                    <a:lnTo>
                      <a:pt x="15" y="24"/>
                    </a:lnTo>
                    <a:lnTo>
                      <a:pt x="22" y="31"/>
                    </a:lnTo>
                    <a:lnTo>
                      <a:pt x="27" y="40"/>
                    </a:lnTo>
                    <a:lnTo>
                      <a:pt x="31" y="51"/>
                    </a:lnTo>
                    <a:lnTo>
                      <a:pt x="33" y="63"/>
                    </a:lnTo>
                    <a:lnTo>
                      <a:pt x="32" y="78"/>
                    </a:lnTo>
                    <a:lnTo>
                      <a:pt x="27" y="96"/>
                    </a:lnTo>
                    <a:lnTo>
                      <a:pt x="27" y="105"/>
                    </a:lnTo>
                    <a:lnTo>
                      <a:pt x="33" y="108"/>
                    </a:lnTo>
                    <a:lnTo>
                      <a:pt x="40" y="108"/>
                    </a:lnTo>
                    <a:lnTo>
                      <a:pt x="46" y="100"/>
                    </a:lnTo>
                    <a:lnTo>
                      <a:pt x="50" y="83"/>
                    </a:lnTo>
                    <a:lnTo>
                      <a:pt x="52" y="66"/>
                    </a:lnTo>
                    <a:lnTo>
                      <a:pt x="49" y="50"/>
                    </a:lnTo>
                    <a:lnTo>
                      <a:pt x="46" y="35"/>
                    </a:lnTo>
                    <a:lnTo>
                      <a:pt x="39" y="22"/>
                    </a:lnTo>
                    <a:lnTo>
                      <a:pt x="31" y="11"/>
                    </a:lnTo>
                    <a:lnTo>
                      <a:pt x="20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75" name="Line 31"/>
            <p:cNvSpPr>
              <a:spLocks noChangeShapeType="1"/>
            </p:cNvSpPr>
            <p:nvPr/>
          </p:nvSpPr>
          <p:spPr bwMode="auto">
            <a:xfrm>
              <a:off x="967" y="2778"/>
              <a:ext cx="0" cy="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77" name="Line 33"/>
          <p:cNvSpPr>
            <a:spLocks noChangeShapeType="1"/>
          </p:cNvSpPr>
          <p:nvPr/>
        </p:nvSpPr>
        <p:spPr bwMode="auto">
          <a:xfrm flipV="1">
            <a:off x="4862513" y="1169988"/>
            <a:ext cx="14287" cy="16922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 flipV="1">
            <a:off x="4551363" y="1444625"/>
            <a:ext cx="588962" cy="1984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9" name="Freeform 35"/>
          <p:cNvSpPr>
            <a:spLocks/>
          </p:cNvSpPr>
          <p:nvPr/>
        </p:nvSpPr>
        <p:spPr bwMode="auto">
          <a:xfrm rot="-1635104">
            <a:off x="3048000" y="1884363"/>
            <a:ext cx="1763713" cy="301625"/>
          </a:xfrm>
          <a:custGeom>
            <a:avLst/>
            <a:gdLst/>
            <a:ahLst/>
            <a:cxnLst>
              <a:cxn ang="0">
                <a:pos x="1984" y="56"/>
              </a:cxn>
              <a:cxn ang="0">
                <a:pos x="1632" y="144"/>
              </a:cxn>
              <a:cxn ang="0">
                <a:pos x="1248" y="184"/>
              </a:cxn>
              <a:cxn ang="0">
                <a:pos x="872" y="176"/>
              </a:cxn>
              <a:cxn ang="0">
                <a:pos x="400" y="136"/>
              </a:cxn>
              <a:cxn ang="0">
                <a:pos x="144" y="80"/>
              </a:cxn>
              <a:cxn ang="0">
                <a:pos x="0" y="0"/>
              </a:cxn>
            </a:cxnLst>
            <a:rect l="0" t="0" r="r" b="b"/>
            <a:pathLst>
              <a:path w="1984" h="189">
                <a:moveTo>
                  <a:pt x="1984" y="56"/>
                </a:moveTo>
                <a:cubicBezTo>
                  <a:pt x="1869" y="89"/>
                  <a:pt x="1755" y="123"/>
                  <a:pt x="1632" y="144"/>
                </a:cubicBezTo>
                <a:cubicBezTo>
                  <a:pt x="1509" y="165"/>
                  <a:pt x="1375" y="179"/>
                  <a:pt x="1248" y="184"/>
                </a:cubicBezTo>
                <a:cubicBezTo>
                  <a:pt x="1121" y="189"/>
                  <a:pt x="1013" y="184"/>
                  <a:pt x="872" y="176"/>
                </a:cubicBezTo>
                <a:cubicBezTo>
                  <a:pt x="731" y="168"/>
                  <a:pt x="521" y="152"/>
                  <a:pt x="400" y="136"/>
                </a:cubicBezTo>
                <a:cubicBezTo>
                  <a:pt x="279" y="120"/>
                  <a:pt x="211" y="103"/>
                  <a:pt x="144" y="80"/>
                </a:cubicBezTo>
                <a:cubicBezTo>
                  <a:pt x="77" y="57"/>
                  <a:pt x="30" y="17"/>
                  <a:pt x="0" y="0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1195388" y="995363"/>
            <a:ext cx="124777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D9D9D9"/>
                </a:solidFill>
                <a:ea typeface="Arial" pitchFamily="-109" charset="0"/>
                <a:cs typeface="Arial" pitchFamily="-109" charset="0"/>
              </a:rPr>
              <a:t>FBWA or 4G</a:t>
            </a:r>
          </a:p>
        </p:txBody>
      </p:sp>
      <p:pic>
        <p:nvPicPr>
          <p:cNvPr id="6181" name="Picture 37" descr="MCj0351857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30038">
            <a:off x="6613525" y="244475"/>
            <a:ext cx="1343025" cy="84613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6182" name="Picture 38" descr="bl0012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5613" y="1695450"/>
            <a:ext cx="2952750" cy="1560513"/>
          </a:xfrm>
          <a:prstGeom prst="rect">
            <a:avLst/>
          </a:prstGeom>
          <a:noFill/>
        </p:spPr>
      </p:pic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3565525" y="1839913"/>
            <a:ext cx="623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ea typeface="Arial" pitchFamily="-109" charset="0"/>
                <a:cs typeface="Arial" pitchFamily="-109" charset="0"/>
              </a:rPr>
              <a:t>BPL</a:t>
            </a:r>
          </a:p>
        </p:txBody>
      </p:sp>
      <p:sp>
        <p:nvSpPr>
          <p:cNvPr id="6184" name="Freeform 40"/>
          <p:cNvSpPr>
            <a:spLocks/>
          </p:cNvSpPr>
          <p:nvPr/>
        </p:nvSpPr>
        <p:spPr bwMode="auto">
          <a:xfrm rot="-1776741">
            <a:off x="3252788" y="2165350"/>
            <a:ext cx="1763712" cy="282575"/>
          </a:xfrm>
          <a:custGeom>
            <a:avLst/>
            <a:gdLst/>
            <a:ahLst/>
            <a:cxnLst>
              <a:cxn ang="0">
                <a:pos x="1984" y="56"/>
              </a:cxn>
              <a:cxn ang="0">
                <a:pos x="1632" y="144"/>
              </a:cxn>
              <a:cxn ang="0">
                <a:pos x="1248" y="184"/>
              </a:cxn>
              <a:cxn ang="0">
                <a:pos x="872" y="176"/>
              </a:cxn>
              <a:cxn ang="0">
                <a:pos x="400" y="136"/>
              </a:cxn>
              <a:cxn ang="0">
                <a:pos x="144" y="80"/>
              </a:cxn>
              <a:cxn ang="0">
                <a:pos x="0" y="0"/>
              </a:cxn>
            </a:cxnLst>
            <a:rect l="0" t="0" r="r" b="b"/>
            <a:pathLst>
              <a:path w="1984" h="189">
                <a:moveTo>
                  <a:pt x="1984" y="56"/>
                </a:moveTo>
                <a:cubicBezTo>
                  <a:pt x="1869" y="89"/>
                  <a:pt x="1755" y="123"/>
                  <a:pt x="1632" y="144"/>
                </a:cubicBezTo>
                <a:cubicBezTo>
                  <a:pt x="1509" y="165"/>
                  <a:pt x="1375" y="179"/>
                  <a:pt x="1248" y="184"/>
                </a:cubicBezTo>
                <a:cubicBezTo>
                  <a:pt x="1121" y="189"/>
                  <a:pt x="1013" y="184"/>
                  <a:pt x="872" y="176"/>
                </a:cubicBezTo>
                <a:cubicBezTo>
                  <a:pt x="731" y="168"/>
                  <a:pt x="521" y="152"/>
                  <a:pt x="400" y="136"/>
                </a:cubicBezTo>
                <a:cubicBezTo>
                  <a:pt x="279" y="120"/>
                  <a:pt x="211" y="103"/>
                  <a:pt x="144" y="80"/>
                </a:cubicBezTo>
                <a:cubicBezTo>
                  <a:pt x="77" y="57"/>
                  <a:pt x="30" y="17"/>
                  <a:pt x="0" y="0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3736975" y="2509838"/>
            <a:ext cx="80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</a:schemeClr>
                </a:solidFill>
                <a:ea typeface="Arial" pitchFamily="-109" charset="0"/>
                <a:cs typeface="Arial" pitchFamily="-109" charset="0"/>
              </a:rPr>
              <a:t>DSL</a:t>
            </a:r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1423988" y="3648075"/>
            <a:ext cx="758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ea typeface="Arial" pitchFamily="-109" charset="0"/>
                <a:cs typeface="Arial" pitchFamily="-109" charset="0"/>
              </a:rPr>
              <a:t>HFC</a:t>
            </a:r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5689600" y="2781300"/>
            <a:ext cx="488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ea typeface="Arial" pitchFamily="-109" charset="0"/>
                <a:cs typeface="Arial" pitchFamily="-109" charset="0"/>
              </a:rPr>
              <a:t>4G</a:t>
            </a:r>
          </a:p>
        </p:txBody>
      </p:sp>
      <p:sp>
        <p:nvSpPr>
          <p:cNvPr id="6188" name="Text Box 44"/>
          <p:cNvSpPr txBox="1">
            <a:spLocks noChangeArrowheads="1"/>
          </p:cNvSpPr>
          <p:nvPr/>
        </p:nvSpPr>
        <p:spPr bwMode="auto">
          <a:xfrm>
            <a:off x="395288" y="4122738"/>
            <a:ext cx="24336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Digital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Subscriber Line</a:t>
            </a: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Telco or ILEC</a:t>
            </a: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10s of Mbps </a:t>
            </a: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Entertainment, data, voice</a:t>
            </a:r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2830513" y="5372100"/>
            <a:ext cx="21467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Broadband Power Line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PowerCo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Data, voice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~few Mbps</a:t>
            </a:r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4905375" y="4175125"/>
            <a:ext cx="24082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Fixed Broadband Wireless Access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Wireless ISP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WiMAX or LTE: </a:t>
            </a:r>
          </a:p>
          <a:p>
            <a:pPr lvl="1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-10s of Mbps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Satellite: few Mbps </a:t>
            </a:r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>
            <a:off x="6769100" y="4187825"/>
            <a:ext cx="208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4G/LTE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Cellular operators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5-10 Mbps (100 kph) </a:t>
            </a:r>
          </a:p>
          <a:p>
            <a:pPr>
              <a:buFontTx/>
              <a:buChar char="•"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ea typeface="Arial" pitchFamily="-109" charset="0"/>
              <a:cs typeface="Arial" pitchFamily="-109" charset="0"/>
            </a:endParaRPr>
          </a:p>
        </p:txBody>
      </p:sp>
      <p:graphicFrame>
        <p:nvGraphicFramePr>
          <p:cNvPr id="6192" name="Object 48"/>
          <p:cNvGraphicFramePr>
            <a:graphicFrameLocks noChangeAspect="1"/>
          </p:cNvGraphicFramePr>
          <p:nvPr/>
        </p:nvGraphicFramePr>
        <p:xfrm>
          <a:off x="652463" y="976313"/>
          <a:ext cx="5826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5" name="Bitmap Image" r:id="rId7" imgW="1800476" imgH="2295238" progId="">
                  <p:embed/>
                </p:oleObj>
              </mc:Choice>
              <mc:Fallback>
                <p:oleObj name="Bitmap Image" r:id="rId7" imgW="1800476" imgH="229523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976313"/>
                        <a:ext cx="58261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417513" y="5365750"/>
            <a:ext cx="24082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Hybrid Fiber Coax</a:t>
            </a:r>
          </a:p>
          <a:p>
            <a:pPr>
              <a:buFontTx/>
              <a:buChar char="•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CableCo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 (MSO)</a:t>
            </a: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Entertainment, data, voice</a:t>
            </a: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10s of Mbps</a:t>
            </a:r>
          </a:p>
        </p:txBody>
      </p:sp>
      <p:sp>
        <p:nvSpPr>
          <p:cNvPr id="6195" name="Line 51"/>
          <p:cNvSpPr>
            <a:spLocks noChangeShapeType="1"/>
          </p:cNvSpPr>
          <p:nvPr/>
        </p:nvSpPr>
        <p:spPr bwMode="auto">
          <a:xfrm flipH="1" flipV="1">
            <a:off x="1219200" y="3200400"/>
            <a:ext cx="76200" cy="228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6" name="Text Box 52"/>
          <p:cNvSpPr txBox="1">
            <a:spLocks noChangeArrowheads="1"/>
          </p:cNvSpPr>
          <p:nvPr/>
        </p:nvSpPr>
        <p:spPr bwMode="auto">
          <a:xfrm>
            <a:off x="3162300" y="3149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0066FF"/>
                </a:solidFill>
                <a:ea typeface="Arial" pitchFamily="-109" charset="0"/>
                <a:cs typeface="Arial" pitchFamily="-109" charset="0"/>
              </a:rPr>
              <a:t>Fiber PON</a:t>
            </a:r>
          </a:p>
        </p:txBody>
      </p:sp>
      <p:sp>
        <p:nvSpPr>
          <p:cNvPr id="6197" name="Text Box 53"/>
          <p:cNvSpPr txBox="1">
            <a:spLocks noChangeArrowheads="1"/>
          </p:cNvSpPr>
          <p:nvPr/>
        </p:nvSpPr>
        <p:spPr bwMode="auto">
          <a:xfrm>
            <a:off x="2749550" y="4164013"/>
            <a:ext cx="18938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Fiber -- Passive </a:t>
            </a:r>
          </a:p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Optical Network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Telco or ILEC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~75 Mb/s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a typeface="Arial" pitchFamily="-109" charset="0"/>
                <a:cs typeface="Arial" pitchFamily="-109" charset="0"/>
              </a:rPr>
              <a:t>Futureproof?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596390"/>
            <a:ext cx="20869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</a:schemeClr>
                </a:solidFill>
              </a:rPr>
              <a:t>Paul Henry (AT&amp;T), FCC 2009</a:t>
            </a:r>
          </a:p>
        </p:txBody>
      </p:sp>
      <p:sp>
        <p:nvSpPr>
          <p:cNvPr id="55" name="Oval Callout 54"/>
          <p:cNvSpPr/>
          <p:nvPr/>
        </p:nvSpPr>
        <p:spPr>
          <a:xfrm>
            <a:off x="5410200" y="1524000"/>
            <a:ext cx="1447800" cy="762000"/>
          </a:xfrm>
          <a:prstGeom prst="wedgeEllipseCallout">
            <a:avLst>
              <a:gd name="adj1" fmla="val -61135"/>
              <a:gd name="adj2" fmla="val 1390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FTTHome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FTTCurb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9C2C-949A-7D4C-B8CE-08221B6DEB44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access speeds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18</a:t>
            </a:fld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>
            <a:off x="1415577" y="2290338"/>
            <a:ext cx="6328459" cy="3331400"/>
          </a:xfrm>
          <a:prstGeom prst="bentConnector3">
            <a:avLst>
              <a:gd name="adj1" fmla="val 329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40118" y="2880000"/>
            <a:ext cx="328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54213" y="3450753"/>
            <a:ext cx="328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68308" y="4006564"/>
            <a:ext cx="328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87534" y="5369200"/>
            <a:ext cx="328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41176" y="5621738"/>
            <a:ext cx="0" cy="19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28979" y="5624728"/>
            <a:ext cx="0" cy="19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45597" y="5627718"/>
            <a:ext cx="0" cy="19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86463" y="5615767"/>
            <a:ext cx="0" cy="19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479516" y="5615767"/>
            <a:ext cx="0" cy="19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8600" y="2667000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100 Mb/s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" y="3276600"/>
            <a:ext cx="10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 Mb/s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3810000"/>
            <a:ext cx="10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10 Mb/s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0" y="4800600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5 Mb/s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1064" y="5195333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 Mb/s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286239" y="4995660"/>
            <a:ext cx="328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86877" y="5861055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46348" y="5861055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80%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85647" y="5861055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90%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40118" y="5861055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82238" y="5861055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100%</a:t>
            </a:r>
          </a:p>
        </p:txBody>
      </p:sp>
      <p:cxnSp>
        <p:nvCxnSpPr>
          <p:cNvPr id="47" name="Elbow Connector 46"/>
          <p:cNvCxnSpPr/>
          <p:nvPr/>
        </p:nvCxnSpPr>
        <p:spPr>
          <a:xfrm>
            <a:off x="1415577" y="2880000"/>
            <a:ext cx="825599" cy="570753"/>
          </a:xfrm>
          <a:prstGeom prst="bentConnector3">
            <a:avLst>
              <a:gd name="adj1" fmla="val 98863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241176" y="3450753"/>
            <a:ext cx="2587803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28979" y="3450753"/>
            <a:ext cx="0" cy="555811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828979" y="4006564"/>
            <a:ext cx="1616618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45597" y="4006564"/>
            <a:ext cx="0" cy="989096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45597" y="4995660"/>
            <a:ext cx="540866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6463" y="4995660"/>
            <a:ext cx="0" cy="37354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6463" y="5369200"/>
            <a:ext cx="493053" cy="246567"/>
          </a:xfrm>
          <a:prstGeom prst="line">
            <a:avLst/>
          </a:prstGeom>
          <a:ln w="3810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2373609"/>
            <a:ext cx="1054980" cy="10127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58" y="2881948"/>
            <a:ext cx="1733620" cy="760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207" y="1844879"/>
            <a:ext cx="973339" cy="973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578" y="4394841"/>
            <a:ext cx="518660" cy="4733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6714" y="5834792"/>
            <a:ext cx="117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avg. sustained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throughput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238" y="4191230"/>
            <a:ext cx="1006588" cy="9220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636" y="5025816"/>
            <a:ext cx="1068848" cy="6019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46403" y="6242043"/>
            <a:ext cx="290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of households (availability)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7479516" y="2754548"/>
            <a:ext cx="1406968" cy="1124187"/>
          </a:xfrm>
          <a:prstGeom prst="cloud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marginal VOIP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B6B4-78AC-384D-AFCA-EA5D2B76E24F}" type="datetime1">
              <a:rPr lang="en-US" smtClean="0"/>
              <a:t>9/6/18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2292158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Maximum Theoretical Broadband Download Speeds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F0ED-C6AC-8C4E-AAF0-75EB6534BC3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7282" name="Line 2"/>
          <p:cNvSpPr>
            <a:spLocks noChangeShapeType="1"/>
          </p:cNvSpPr>
          <p:nvPr/>
        </p:nvSpPr>
        <p:spPr bwMode="auto">
          <a:xfrm rot="10800000" flipH="1">
            <a:off x="7729538" y="0"/>
            <a:ext cx="1587" cy="15240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>
            <a:off x="7729538" y="152400"/>
            <a:ext cx="1587" cy="415925"/>
          </a:xfrm>
          <a:prstGeom prst="line">
            <a:avLst/>
          </a:prstGeom>
          <a:noFill/>
          <a:ln w="12700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285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1524000"/>
            <a:ext cx="7686675" cy="5019675"/>
          </a:xfrm>
          <a:prstGeom prst="rect">
            <a:avLst/>
          </a:prstGeom>
          <a:solidFill>
            <a:schemeClr val="tx1">
              <a:lumMod val="85000"/>
              <a:alpha val="57000"/>
            </a:schemeClr>
          </a:solidFill>
          <a:ln w="12700">
            <a:noFill/>
            <a:miter lim="800000"/>
            <a:headEnd/>
            <a:tailEnd/>
          </a:ln>
        </p:spPr>
      </p:pic>
      <p:sp>
        <p:nvSpPr>
          <p:cNvPr id="97287" name="Rectangle 7"/>
          <p:cNvSpPr>
            <a:spLocks/>
          </p:cNvSpPr>
          <p:nvPr/>
        </p:nvSpPr>
        <p:spPr bwMode="auto">
          <a:xfrm>
            <a:off x="0" y="6324600"/>
            <a:ext cx="4724400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500"/>
              </a:spcBef>
            </a:pPr>
            <a:r>
              <a:rPr lang="en-US" sz="9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Multiple Sources: Webopedia, bandwidthplace.com, PC Magazine, service providers, ISPs, Phonescoop.com, etc.</a:t>
            </a:r>
          </a:p>
        </p:txBody>
      </p:sp>
      <p:sp>
        <p:nvSpPr>
          <p:cNvPr id="97288" name="Rectangle 8"/>
          <p:cNvSpPr>
            <a:spLocks/>
          </p:cNvSpPr>
          <p:nvPr/>
        </p:nvSpPr>
        <p:spPr bwMode="auto">
          <a:xfrm>
            <a:off x="4711700" y="6324600"/>
            <a:ext cx="1890713" cy="241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0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Paul Garnett, CTIA, June 2007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DD0-CD8B-CF45-BDF5-98C60D57C76F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 models for communication</a:t>
            </a:r>
          </a:p>
          <a:p>
            <a:r>
              <a:rPr lang="en-US" dirty="0"/>
              <a:t>How are bits switched?</a:t>
            </a:r>
          </a:p>
          <a:p>
            <a:r>
              <a:rPr lang="en-US" dirty="0"/>
              <a:t>How does a large router work internally?</a:t>
            </a:r>
          </a:p>
          <a:p>
            <a:r>
              <a:rPr lang="en-US" dirty="0"/>
              <a:t>What are the limits to communication capacity?</a:t>
            </a:r>
          </a:p>
          <a:p>
            <a:r>
              <a:rPr lang="en-US" dirty="0"/>
              <a:t>How do DSL and cable modems work?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86BB-DB07-7242-8A86-C5156D0A4F38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costs</a:t>
            </a:r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DSL VDSL: 100 Mb/s over short distances, ready to double with DSM</a:t>
            </a:r>
          </a:p>
          <a:p>
            <a:pPr lvl="1"/>
            <a:r>
              <a:rPr lang="en-US"/>
              <a:t>Bonding also doubles speed.</a:t>
            </a:r>
          </a:p>
          <a:p>
            <a:pPr lvl="1"/>
            <a:r>
              <a:rPr lang="en-US"/>
              <a:t>DSL repeaters very cheap way to bring “up to 6 meg” longer distances (~$200).</a:t>
            </a:r>
          </a:p>
          <a:p>
            <a:r>
              <a:rPr lang="en-US"/>
              <a:t>Cable 30M homes can now get 50 Mb/s down </a:t>
            </a:r>
          </a:p>
          <a:p>
            <a:pPr lvl="1"/>
            <a:r>
              <a:rPr lang="en-US"/>
              <a:t>DOCSIS 3.0. 60% of U.S. in 2010-2011</a:t>
            </a:r>
          </a:p>
          <a:p>
            <a:pPr lvl="1"/>
            <a:r>
              <a:rPr lang="en-US"/>
              <a:t>85+% in 2013-2014. Upstream 50 meg at Comcast starting in months. </a:t>
            </a:r>
          </a:p>
          <a:p>
            <a:pPr lvl="1"/>
            <a:r>
              <a:rPr lang="en-US"/>
              <a:t>Specification designed to go to a shared gigabit. 95-99% reliable speed; balance still over 10 megabits. &lt; $100/home, fast to deploy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245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David Burstein (DSL Prime) 2009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E2ED-0800-2348-A00E-1322E0D3874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Fiber </a:t>
            </a:r>
            <a:r>
              <a:rPr lang="en-US">
                <a:sym typeface="Wingdings"/>
              </a:rPr>
              <a:t> </a:t>
            </a:r>
            <a:r>
              <a:rPr lang="en-US"/>
              <a:t>GPON 200 Mb/s both directions</a:t>
            </a:r>
          </a:p>
          <a:p>
            <a:pPr lvl="1"/>
            <a:r>
              <a:rPr lang="en-US"/>
              <a:t>$200-400 for gear</a:t>
            </a:r>
          </a:p>
          <a:p>
            <a:pPr lvl="1"/>
            <a:r>
              <a:rPr lang="en-US"/>
              <a:t>Verizon FiOS &lt; $700/home passed -- dropping</a:t>
            </a:r>
          </a:p>
          <a:p>
            <a:pPr lvl="1"/>
            <a:r>
              <a:rPr lang="en-US"/>
              <a:t>$20K/mile to run fiber</a:t>
            </a:r>
          </a:p>
          <a:p>
            <a:r>
              <a:rPr lang="en-US"/>
              <a:t>Wireless LTE/WiMAX</a:t>
            </a:r>
          </a:p>
          <a:p>
            <a:pPr lvl="1"/>
            <a:r>
              <a:rPr lang="en-US"/>
              <a:t>4-10 Mb/s typical</a:t>
            </a:r>
          </a:p>
          <a:p>
            <a:pPr lvl="1"/>
            <a:r>
              <a:rPr lang="en-US"/>
              <a:t>95% of U.S. population 2013 (McAdam, VZ)</a:t>
            </a:r>
          </a:p>
          <a:p>
            <a:pPr lvl="1"/>
            <a:r>
              <a:rPr lang="en-US"/>
              <a:t>Shared 30-120 Mb/s, so heavy HD TV use a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CF00-586F-A940-8D30-EC8661C989A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5E92-3B12-C348-BD21-A9AFA96EF7EA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393466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Residential access: DSL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00200"/>
            <a:ext cx="7167284" cy="4525963"/>
          </a:xfrm>
          <a:ln/>
        </p:spPr>
        <p:txBody>
          <a:bodyPr rIns="132080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Uses single copper pair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shared with analog or ISDN phone service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but “bonding” proposed since most residences have 2 pairs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ADSL = </a:t>
            </a:r>
            <a:r>
              <a:rPr lang="en-US" sz="1900" i="1" dirty="0"/>
              <a:t>asymmetric</a:t>
            </a:r>
            <a:r>
              <a:rPr lang="en-US" sz="1900" dirty="0"/>
              <a:t> digital subscriber line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“web browsing”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but: sending photos, video conferencing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distance-limited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IDSL</a:t>
            </a:r>
            <a:r>
              <a:rPr lang="en-US" sz="1900" dirty="0"/>
              <a:t>: ISDN encoding; 144 kb/</a:t>
            </a:r>
            <a:r>
              <a:rPr lang="en-US" sz="1900" dirty="0" err="1"/>
              <a:t>s</a:t>
            </a:r>
            <a:r>
              <a:rPr lang="en-US" sz="1900" dirty="0"/>
              <a:t>, but longer loops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>
                <a:solidFill>
                  <a:srgbClr val="FAAB64"/>
                </a:solidFill>
              </a:rPr>
              <a:t>ADSL</a:t>
            </a:r>
            <a:r>
              <a:rPr lang="en-US" sz="1900" dirty="0"/>
              <a:t>: typically, &lt; 20 Mb/s down,  2 Mb/s up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 err="1"/>
              <a:t>G.lite</a:t>
            </a:r>
            <a:r>
              <a:rPr lang="en-US" sz="1800" dirty="0"/>
              <a:t>: 1.5 Mb/</a:t>
            </a:r>
            <a:r>
              <a:rPr lang="en-US" sz="1800" dirty="0" err="1"/>
              <a:t>s</a:t>
            </a:r>
            <a:r>
              <a:rPr lang="en-US" sz="1800" dirty="0"/>
              <a:t> down, 384 kb/</a:t>
            </a:r>
            <a:r>
              <a:rPr lang="en-US" sz="1800" dirty="0" err="1"/>
              <a:t>s</a:t>
            </a:r>
            <a:r>
              <a:rPr lang="en-US" sz="1800" dirty="0"/>
              <a:t> up; no splitter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>
                <a:solidFill>
                  <a:srgbClr val="FAAB64"/>
                </a:solidFill>
              </a:rPr>
              <a:t>SDSL</a:t>
            </a:r>
            <a:r>
              <a:rPr lang="en-US" sz="1900" dirty="0"/>
              <a:t>: symmetric 2.3 Mb/</a:t>
            </a:r>
            <a:r>
              <a:rPr lang="en-US" sz="1900" dirty="0" err="1"/>
              <a:t>s</a:t>
            </a:r>
            <a:endParaRPr lang="en-US" sz="19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>
                <a:solidFill>
                  <a:srgbClr val="FAAB64"/>
                </a:solidFill>
              </a:rPr>
              <a:t>SHDSL</a:t>
            </a:r>
            <a:r>
              <a:rPr lang="en-US" sz="1900" dirty="0"/>
              <a:t>: ITU rate-adaptive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>
                <a:solidFill>
                  <a:srgbClr val="FAAB64"/>
                </a:solidFill>
              </a:rPr>
              <a:t>VDSL</a:t>
            </a:r>
            <a:r>
              <a:rPr lang="en-US" sz="1900" dirty="0"/>
              <a:t>: short distance to ONU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up to 55 Mb/</a:t>
            </a:r>
            <a:r>
              <a:rPr lang="en-US" sz="1800" dirty="0" err="1"/>
              <a:t>s</a:t>
            </a:r>
            <a:endParaRPr lang="en-US" sz="18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4E98-23AD-744F-AC99-EAB1867CAFF1}" type="slidenum">
              <a:rPr lang="en-US"/>
              <a:pPr/>
              <a:t>22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DF9E-A966-E34E-BF01-4F39210428BE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854075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ADSL standards</a:t>
            </a:r>
          </a:p>
        </p:txBody>
      </p:sp>
      <p:graphicFrame>
        <p:nvGraphicFramePr>
          <p:cNvPr id="67700" name="Group 116"/>
          <p:cNvGraphicFramePr>
            <a:graphicFrameLocks noGrp="1"/>
          </p:cNvGraphicFramePr>
          <p:nvPr>
            <p:ph idx="1"/>
          </p:nvPr>
        </p:nvGraphicFramePr>
        <p:xfrm>
          <a:off x="381000" y="1676400"/>
          <a:ext cx="8458200" cy="4361818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Standard name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Common name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Downstream rate 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Upstream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 (G.DMT)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8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1.0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G.992.2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 Lite (G.Lite)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1.5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0.5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G.992.3/4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12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1.0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G.992.3/4 Annex J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12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3.5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G.992.3/4 Annex 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RE-ADSL2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5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0.8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G.992.5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ADSL2+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24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1.0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G.992.5 Annex 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RE-ADSL2+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24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1.0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ITU G.992.5 Annex M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ADSL2+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28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3.5 Mbit/s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6456380"/>
            <a:ext cx="208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Michal, Angel, Igor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023-FE2A-154B-BEDC-CD13369CB3E7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5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1311275"/>
          </a:xfrm>
        </p:spPr>
        <p:txBody>
          <a:bodyPr/>
          <a:lstStyle/>
          <a:p>
            <a:r>
              <a:rPr lang="en-US"/>
              <a:t>ADSL Range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8458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Range for DSL without a repeater: 5.5 km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As distance decreases toward the telephone company office, the data rate increases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graphicFrame>
        <p:nvGraphicFramePr>
          <p:cNvPr id="75823" name="Group 4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5870316"/>
              </p:ext>
            </p:extLst>
          </p:nvPr>
        </p:nvGraphicFramePr>
        <p:xfrm>
          <a:off x="762000" y="2514600"/>
          <a:ext cx="7620000" cy="2713039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Data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Wire gauge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Wire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1.5 or 2 Mbps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24 AWG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5.5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1.5 or 2 Mbps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26 AWG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0.4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4.6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6.1 Mbps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24 AWG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3.7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1.5 or 2 Mbps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26 AWG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0.4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2.7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F3666-72C4-C84A-B0D8-AA33994F0E09}" type="datetime1">
              <a:rPr lang="en-US" smtClean="0"/>
              <a:t>9/6/18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533D-BD7E-CF41-A77B-D8B2514640E9}" type="slidenum">
              <a:rPr lang="de-AT" smtClean="0"/>
              <a:pPr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5361396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ADSL (ITU G.992.1)</a:t>
            </a:r>
          </a:p>
        </p:txBody>
      </p:sp>
      <p:sp>
        <p:nvSpPr>
          <p:cNvPr id="86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DF45-6054-4544-8814-CB7D79E6580A}" type="slidenum">
              <a:rPr lang="en-US"/>
              <a:pPr/>
              <a:t>25</a:t>
            </a:fld>
            <a:endParaRPr lang="en-US"/>
          </a:p>
        </p:txBody>
      </p:sp>
      <p:sp>
        <p:nvSpPr>
          <p:cNvPr id="76813" name="Rectangle 13"/>
          <p:cNvSpPr>
            <a:spLocks/>
          </p:cNvSpPr>
          <p:nvPr/>
        </p:nvSpPr>
        <p:spPr bwMode="auto">
          <a:xfrm>
            <a:off x="1143000" y="1600200"/>
            <a:ext cx="548640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000" i="1" dirty="0">
                <a:solidFill>
                  <a:srgbClr val="BFBFBF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ADSL spectral power repartition (PSTN)</a:t>
            </a:r>
          </a:p>
        </p:txBody>
      </p:sp>
      <p:sp>
        <p:nvSpPr>
          <p:cNvPr id="76814" name="Rectangle 14"/>
          <p:cNvSpPr>
            <a:spLocks/>
          </p:cNvSpPr>
          <p:nvPr/>
        </p:nvSpPr>
        <p:spPr bwMode="auto">
          <a:xfrm>
            <a:off x="1060450" y="4876800"/>
            <a:ext cx="7162800" cy="863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200"/>
              </a:spcBef>
            </a:pPr>
            <a:r>
              <a:rPr lang="en-US" sz="2000" b="1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FDD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: Frequency Division Duplexing </a:t>
            </a:r>
          </a:p>
          <a:p>
            <a:pPr marL="39688">
              <a:spcBef>
                <a:spcPts val="1200"/>
              </a:spcBef>
            </a:pP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         =&gt;no interferences between Up and Down</a:t>
            </a:r>
          </a:p>
        </p:txBody>
      </p:sp>
      <p:sp>
        <p:nvSpPr>
          <p:cNvPr id="76815" name="Rectangle 15"/>
          <p:cNvSpPr>
            <a:spLocks/>
          </p:cNvSpPr>
          <p:nvPr/>
        </p:nvSpPr>
        <p:spPr bwMode="auto">
          <a:xfrm>
            <a:off x="1143000" y="2314575"/>
            <a:ext cx="6858000" cy="2320925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BFBFBF"/>
              </a:solidFill>
            </a:endParaRPr>
          </a:p>
        </p:txBody>
      </p:sp>
      <p:sp>
        <p:nvSpPr>
          <p:cNvPr id="76816" name="Rectangle 16"/>
          <p:cNvSpPr>
            <a:spLocks/>
          </p:cNvSpPr>
          <p:nvPr/>
        </p:nvSpPr>
        <p:spPr bwMode="auto">
          <a:xfrm>
            <a:off x="6862763" y="4441825"/>
            <a:ext cx="846137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Frequency</a:t>
            </a:r>
          </a:p>
        </p:txBody>
      </p:sp>
      <p:grpSp>
        <p:nvGrpSpPr>
          <p:cNvPr id="76817" name="Group 17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9" name="AutoShape 1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20" name="Rectangle 20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6821" name="Rectangle 21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6822" name="Rectangle 22"/>
          <p:cNvSpPr>
            <a:spLocks/>
          </p:cNvSpPr>
          <p:nvPr/>
        </p:nvSpPr>
        <p:spPr bwMode="auto">
          <a:xfrm>
            <a:off x="2112963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3,4  kHz</a:t>
            </a:r>
          </a:p>
        </p:txBody>
      </p:sp>
      <p:grpSp>
        <p:nvGrpSpPr>
          <p:cNvPr id="76823" name="Group 23"/>
          <p:cNvGrpSpPr>
            <a:grpSpLocks/>
          </p:cNvGrpSpPr>
          <p:nvPr/>
        </p:nvGrpSpPr>
        <p:grpSpPr bwMode="auto">
          <a:xfrm>
            <a:off x="1581150" y="3475038"/>
            <a:ext cx="690563" cy="585787"/>
            <a:chOff x="0" y="0"/>
            <a:chExt cx="435" cy="369"/>
          </a:xfrm>
        </p:grpSpPr>
        <p:sp>
          <p:nvSpPr>
            <p:cNvPr id="76824" name="Rectangle 24"/>
            <p:cNvSpPr>
              <a:spLocks/>
            </p:cNvSpPr>
            <p:nvPr/>
          </p:nvSpPr>
          <p:spPr bwMode="auto">
            <a:xfrm>
              <a:off x="124" y="0"/>
              <a:ext cx="191" cy="368"/>
            </a:xfrm>
            <a:prstGeom prst="rect">
              <a:avLst/>
            </a:pr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5" name="AutoShape 25"/>
            <p:cNvSpPr>
              <a:spLocks/>
            </p:cNvSpPr>
            <p:nvPr/>
          </p:nvSpPr>
          <p:spPr bwMode="auto">
            <a:xfrm>
              <a:off x="0" y="7"/>
              <a:ext cx="129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6" name="AutoShape 26"/>
            <p:cNvSpPr>
              <a:spLocks/>
            </p:cNvSpPr>
            <p:nvPr/>
          </p:nvSpPr>
          <p:spPr bwMode="auto">
            <a:xfrm>
              <a:off x="307" y="8"/>
              <a:ext cx="128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27" name="Rectangle 27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28" name="AutoShape 28"/>
          <p:cNvSpPr>
            <a:spLocks/>
          </p:cNvSpPr>
          <p:nvPr/>
        </p:nvSpPr>
        <p:spPr bwMode="auto">
          <a:xfrm>
            <a:off x="3294063" y="3414713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29" name="AutoShape 29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30" name="Rectangle 30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6831" name="Rectangle 31"/>
          <p:cNvSpPr>
            <a:spLocks/>
          </p:cNvSpPr>
          <p:nvPr/>
        </p:nvSpPr>
        <p:spPr bwMode="auto">
          <a:xfrm>
            <a:off x="4064000" y="4152900"/>
            <a:ext cx="5286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133kHz</a:t>
            </a:r>
          </a:p>
        </p:txBody>
      </p:sp>
      <p:grpSp>
        <p:nvGrpSpPr>
          <p:cNvPr id="76832" name="Group 32"/>
          <p:cNvGrpSpPr>
            <a:grpSpLocks/>
          </p:cNvGrpSpPr>
          <p:nvPr/>
        </p:nvGrpSpPr>
        <p:grpSpPr bwMode="auto">
          <a:xfrm>
            <a:off x="4819650" y="3402013"/>
            <a:ext cx="2262188" cy="654050"/>
            <a:chOff x="0" y="0"/>
            <a:chExt cx="1425" cy="412"/>
          </a:xfrm>
        </p:grpSpPr>
        <p:sp>
          <p:nvSpPr>
            <p:cNvPr id="76833" name="Rectangle 33"/>
            <p:cNvSpPr>
              <a:spLocks/>
            </p:cNvSpPr>
            <p:nvPr/>
          </p:nvSpPr>
          <p:spPr bwMode="auto">
            <a:xfrm>
              <a:off x="138" y="10"/>
              <a:ext cx="1151" cy="402"/>
            </a:xfrm>
            <a:prstGeom prst="rect">
              <a:avLst/>
            </a:pr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4" name="AutoShape 34"/>
            <p:cNvSpPr>
              <a:spLocks/>
            </p:cNvSpPr>
            <p:nvPr/>
          </p:nvSpPr>
          <p:spPr bwMode="auto">
            <a:xfrm>
              <a:off x="0" y="9"/>
              <a:ext cx="136" cy="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5" name="AutoShape 35"/>
            <p:cNvSpPr>
              <a:spLocks/>
            </p:cNvSpPr>
            <p:nvPr/>
          </p:nvSpPr>
          <p:spPr bwMode="auto">
            <a:xfrm>
              <a:off x="1289" y="0"/>
              <a:ext cx="136" cy="40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36" name="Rectangle 36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6837" name="Rectangle 37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6838" name="Rectangle 38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6839" name="Rectangle 39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grpSp>
        <p:nvGrpSpPr>
          <p:cNvPr id="76840" name="Group 40"/>
          <p:cNvGrpSpPr>
            <a:grpSpLocks/>
          </p:cNvGrpSpPr>
          <p:nvPr/>
        </p:nvGrpSpPr>
        <p:grpSpPr bwMode="auto">
          <a:xfrm>
            <a:off x="3049588" y="2735263"/>
            <a:ext cx="966787" cy="1014412"/>
            <a:chOff x="0" y="0"/>
            <a:chExt cx="609" cy="639"/>
          </a:xfrm>
        </p:grpSpPr>
        <p:sp>
          <p:nvSpPr>
            <p:cNvPr id="76841" name="Rectangle 41"/>
            <p:cNvSpPr>
              <a:spLocks/>
            </p:cNvSpPr>
            <p:nvPr/>
          </p:nvSpPr>
          <p:spPr bwMode="auto">
            <a:xfrm>
              <a:off x="17" y="0"/>
              <a:ext cx="592" cy="1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2" name="Rectangle 42"/>
            <p:cNvSpPr>
              <a:spLocks/>
            </p:cNvSpPr>
            <p:nvPr/>
          </p:nvSpPr>
          <p:spPr bwMode="auto">
            <a:xfrm>
              <a:off x="0" y="12"/>
              <a:ext cx="13" cy="627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43" name="Rectangle 43"/>
          <p:cNvSpPr>
            <a:spLocks/>
          </p:cNvSpPr>
          <p:nvPr/>
        </p:nvSpPr>
        <p:spPr bwMode="auto">
          <a:xfrm>
            <a:off x="1220788" y="2406650"/>
            <a:ext cx="5080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Power</a:t>
            </a:r>
          </a:p>
        </p:txBody>
      </p:sp>
      <p:grpSp>
        <p:nvGrpSpPr>
          <p:cNvPr id="76844" name="Group 44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6845" name="Rectangle 4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6" name="Rectangle 4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7" name="Rectangle 4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9" name="Rectangle 4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0" name="Rectangle 5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1" name="Rectangle 5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2" name="Rectangle 5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3" name="AutoShape 5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54" name="Group 54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6855" name="Rectangle 55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6" name="Rectangle 56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7" name="Rectangle 57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8" name="Rectangle 58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0" name="Rectangle 60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1" name="Rectangle 61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2" name="Rectangle 62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3" name="AutoShape 6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64" name="Group 64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6865" name="Rectangle 6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6" name="Rectangle 6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7" name="Rectangle 6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8" name="Rectangle 6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9" name="Rectangle 6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0" name="Rectangle 7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1" name="Rectangle 7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2" name="Rectangle 7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3" name="AutoShape 7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74" name="Group 74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6875" name="Rectangle 7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6" name="Rectangle 7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7" name="Rectangle 7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8" name="Rectangle 7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9" name="Rectangle 7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0" name="Rectangle 8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1" name="Rectangle 8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2" name="Rectangle 8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3" name="AutoShape 8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84" name="Group 84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6885" name="Rectangle 8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6" name="Rectangle 8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7" name="Rectangle 8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8" name="Rectangle 8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9" name="Rectangle 8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0" name="Rectangle 9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1" name="Rectangle 9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2" name="Rectangle 9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3" name="AutoShape 9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94" name="Group 94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6895" name="Rectangle 95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6" name="Rectangle 96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7" name="Rectangle 97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8" name="Rectangle 98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9" name="Rectangle 99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0" name="Rectangle 100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1" name="Rectangle 101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2" name="Rectangle 102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3" name="AutoShape 10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04" name="Group 104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6905" name="Rectangle 10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6" name="Rectangle 10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7" name="Rectangle 10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8" name="Rectangle 10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9" name="Rectangle 10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0" name="Rectangle 11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1" name="Rectangle 11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2" name="Rectangle 11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3" name="AutoShape 11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14" name="Group 114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6915" name="Rectangle 11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6" name="Rectangle 11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7" name="Rectangle 11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8" name="Rectangle 11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9" name="Rectangle 11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0" name="Rectangle 12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1" name="Rectangle 12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2" name="Rectangle 12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3" name="AutoShape 12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24" name="Group 124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6925" name="Rectangle 12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6" name="Rectangle 12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7" name="Rectangle 12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8" name="Rectangle 12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9" name="Rectangle 12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0" name="Rectangle 13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1" name="Rectangle 13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2" name="Rectangle 13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3" name="AutoShape 13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34" name="Group 134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6935" name="Rectangle 13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6" name="Rectangle 13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7" name="Rectangle 13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8" name="Rectangle 13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9" name="Rectangle 13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0" name="Rectangle 14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1" name="Rectangle 14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2" name="Rectangle 14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3" name="AutoShape 14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44" name="Group 144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6945" name="Rectangle 14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6" name="Rectangle 14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7" name="Rectangle 14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8" name="Rectangle 14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9" name="Rectangle 14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0" name="Rectangle 15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1" name="Rectangle 15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2" name="Rectangle 15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3" name="AutoShape 15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54" name="Group 154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6955" name="Rectangle 15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6" name="Rectangle 15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7" name="Rectangle 15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8" name="Rectangle 15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9" name="Rectangle 15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0" name="Rectangle 16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1" name="Rectangle 16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2" name="Rectangle 16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3" name="AutoShape 16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64" name="Group 164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6965" name="Rectangle 16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6" name="Rectangle 16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7" name="Rectangle 16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8" name="Rectangle 16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9" name="Rectangle 16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0" name="Rectangle 17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1" name="Rectangle 17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2" name="Rectangle 17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3" name="AutoShape 17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74" name="Group 174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6975" name="Rectangle 17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6" name="Rectangle 17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7" name="Rectangle 17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8" name="Rectangle 17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9" name="Rectangle 17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0" name="Rectangle 18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1" name="Rectangle 18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2" name="Rectangle 18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3" name="AutoShape 18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84" name="Group 184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6985" name="Rectangle 18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6" name="Rectangle 18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7" name="Rectangle 18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8" name="Rectangle 18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9" name="Rectangle 18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0" name="Rectangle 19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1" name="Rectangle 19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2" name="Rectangle 19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3" name="AutoShape 19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94" name="Group 194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6995" name="Line 195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6" name="AutoShape 196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97" name="Group 197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6998" name="Group 198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6999" name="AutoShape 199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00" name="AutoShape 200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001" name="Group 201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002" name="Group 202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003" name="AutoShape 203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04" name="AutoShape 204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05" name="Line 205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006" name="Group 206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007" name="Group 20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008" name="Rectangle 20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09" name="Rectangle 209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0" name="Rectangle 210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1" name="Rectangle 211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2" name="Rectangle 212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3" name="Rectangle 213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4" name="Rectangle 214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5" name="Rectangle 215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6" name="Rectangle 216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7" name="Rectangle 217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8" name="Rectangle 218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9" name="Rectangle 219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0" name="Rectangle 220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1" name="Rectangle 221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2" name="Rectangle 222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3" name="Rectangle 223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4" name="Rectangle 224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5" name="Rectangle 225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26" name="Group 226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027" name="Rectangle 2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8" name="Rectangle 2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29" name="Group 229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030" name="Rectangle 2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1" name="Rectangle 2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2" name="Group 232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033" name="Rectangle 2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4" name="Rectangle 2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5" name="Group 235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036" name="Rectangle 23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7" name="Rectangle 2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8" name="Group 238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039" name="Rectangle 23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0" name="Rectangle 2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1" name="Group 241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042" name="Rectangle 2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3" name="Rectangle 2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4" name="Group 244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045" name="Rectangle 2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6" name="Rectangle 2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7" name="Group 247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048" name="Rectangle 2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9" name="Rectangle 2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0" name="Group 250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051" name="Rectangle 25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2" name="Rectangle 25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3" name="Group 253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054" name="Rectangle 25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5" name="Rectangle 25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6" name="Group 256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057" name="Rectangle 25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8" name="Rectangle 25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9" name="Group 259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060" name="Rectangle 26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1" name="Rectangle 26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2" name="Group 262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063" name="Rectangle 26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4" name="Rectangle 26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5" name="Group 265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066" name="Rectangle 26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7" name="Rectangle 26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8" name="Group 268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069" name="Rectangle 26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0" name="Rectangle 27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1" name="Group 271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072" name="Rectangle 27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3" name="Rectangle 27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4" name="Group 274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075" name="Rectangle 27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6" name="Rectangle 27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7" name="Group 277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078" name="Rectangle 27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9" name="Rectangle 27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080" name="Group 280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081" name="Line 281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2" name="Line 282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3" name="Line 283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4" name="Line 284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5" name="Line 285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6" name="Line 286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7" name="Line 287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8" name="Line 288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9" name="Line 289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0" name="Line 290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1" name="Line 291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2" name="Line 292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093" name="Rectangle 293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grpSp>
        <p:nvGrpSpPr>
          <p:cNvPr id="77094" name="Group 294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7095" name="Line 295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96" name="AutoShape 296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097" name="Rectangle 297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7098" name="Rectangle 298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7099" name="Rectangle 299"/>
          <p:cNvSpPr>
            <a:spLocks/>
          </p:cNvSpPr>
          <p:nvPr/>
        </p:nvSpPr>
        <p:spPr bwMode="auto">
          <a:xfrm>
            <a:off x="2112963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3,4  kHz</a:t>
            </a:r>
          </a:p>
        </p:txBody>
      </p:sp>
      <p:grpSp>
        <p:nvGrpSpPr>
          <p:cNvPr id="77100" name="Group 300"/>
          <p:cNvGrpSpPr>
            <a:grpSpLocks/>
          </p:cNvGrpSpPr>
          <p:nvPr/>
        </p:nvGrpSpPr>
        <p:grpSpPr bwMode="auto">
          <a:xfrm>
            <a:off x="1581150" y="3475038"/>
            <a:ext cx="690563" cy="585787"/>
            <a:chOff x="0" y="0"/>
            <a:chExt cx="435" cy="369"/>
          </a:xfrm>
        </p:grpSpPr>
        <p:sp>
          <p:nvSpPr>
            <p:cNvPr id="77101" name="Rectangle 301"/>
            <p:cNvSpPr>
              <a:spLocks/>
            </p:cNvSpPr>
            <p:nvPr/>
          </p:nvSpPr>
          <p:spPr bwMode="auto">
            <a:xfrm>
              <a:off x="124" y="0"/>
              <a:ext cx="191" cy="368"/>
            </a:xfrm>
            <a:prstGeom prst="rect">
              <a:avLst/>
            </a:pr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02" name="AutoShape 302"/>
            <p:cNvSpPr>
              <a:spLocks/>
            </p:cNvSpPr>
            <p:nvPr/>
          </p:nvSpPr>
          <p:spPr bwMode="auto">
            <a:xfrm>
              <a:off x="0" y="7"/>
              <a:ext cx="129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03" name="AutoShape 303"/>
            <p:cNvSpPr>
              <a:spLocks/>
            </p:cNvSpPr>
            <p:nvPr/>
          </p:nvSpPr>
          <p:spPr bwMode="auto">
            <a:xfrm>
              <a:off x="307" y="8"/>
              <a:ext cx="128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104" name="Rectangle 304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5" name="AutoShape 305"/>
          <p:cNvSpPr>
            <a:spLocks/>
          </p:cNvSpPr>
          <p:nvPr/>
        </p:nvSpPr>
        <p:spPr bwMode="auto">
          <a:xfrm>
            <a:off x="3294063" y="3414713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6" name="AutoShape 306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7" name="Rectangle 307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7108" name="Rectangle 308"/>
          <p:cNvSpPr>
            <a:spLocks/>
          </p:cNvSpPr>
          <p:nvPr/>
        </p:nvSpPr>
        <p:spPr bwMode="auto">
          <a:xfrm>
            <a:off x="4064000" y="4152900"/>
            <a:ext cx="5286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133kHz</a:t>
            </a:r>
          </a:p>
        </p:txBody>
      </p:sp>
      <p:grpSp>
        <p:nvGrpSpPr>
          <p:cNvPr id="77109" name="Group 309"/>
          <p:cNvGrpSpPr>
            <a:grpSpLocks/>
          </p:cNvGrpSpPr>
          <p:nvPr/>
        </p:nvGrpSpPr>
        <p:grpSpPr bwMode="auto">
          <a:xfrm>
            <a:off x="4819650" y="3402013"/>
            <a:ext cx="2262188" cy="654050"/>
            <a:chOff x="0" y="0"/>
            <a:chExt cx="1425" cy="412"/>
          </a:xfrm>
        </p:grpSpPr>
        <p:sp>
          <p:nvSpPr>
            <p:cNvPr id="77110" name="Rectangle 310"/>
            <p:cNvSpPr>
              <a:spLocks/>
            </p:cNvSpPr>
            <p:nvPr/>
          </p:nvSpPr>
          <p:spPr bwMode="auto">
            <a:xfrm>
              <a:off x="138" y="10"/>
              <a:ext cx="1151" cy="402"/>
            </a:xfrm>
            <a:prstGeom prst="rect">
              <a:avLst/>
            </a:pr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1" name="AutoShape 311"/>
            <p:cNvSpPr>
              <a:spLocks/>
            </p:cNvSpPr>
            <p:nvPr/>
          </p:nvSpPr>
          <p:spPr bwMode="auto">
            <a:xfrm>
              <a:off x="0" y="9"/>
              <a:ext cx="136" cy="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2" name="AutoShape 312"/>
            <p:cNvSpPr>
              <a:spLocks/>
            </p:cNvSpPr>
            <p:nvPr/>
          </p:nvSpPr>
          <p:spPr bwMode="auto">
            <a:xfrm>
              <a:off x="1289" y="0"/>
              <a:ext cx="136" cy="40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113" name="Rectangle 313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7114" name="Rectangle 314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7115" name="Rectangle 315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7116" name="Rectangle 316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grpSp>
        <p:nvGrpSpPr>
          <p:cNvPr id="77117" name="Group 317"/>
          <p:cNvGrpSpPr>
            <a:grpSpLocks/>
          </p:cNvGrpSpPr>
          <p:nvPr/>
        </p:nvGrpSpPr>
        <p:grpSpPr bwMode="auto">
          <a:xfrm>
            <a:off x="3049588" y="2735263"/>
            <a:ext cx="966787" cy="1014412"/>
            <a:chOff x="0" y="0"/>
            <a:chExt cx="609" cy="639"/>
          </a:xfrm>
        </p:grpSpPr>
        <p:sp>
          <p:nvSpPr>
            <p:cNvPr id="77118" name="Rectangle 318"/>
            <p:cNvSpPr>
              <a:spLocks/>
            </p:cNvSpPr>
            <p:nvPr/>
          </p:nvSpPr>
          <p:spPr bwMode="auto">
            <a:xfrm>
              <a:off x="17" y="0"/>
              <a:ext cx="592" cy="1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9" name="Rectangle 319"/>
            <p:cNvSpPr>
              <a:spLocks/>
            </p:cNvSpPr>
            <p:nvPr/>
          </p:nvSpPr>
          <p:spPr bwMode="auto">
            <a:xfrm>
              <a:off x="0" y="12"/>
              <a:ext cx="13" cy="627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20" name="Group 320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7121" name="Rectangle 32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2" name="Rectangle 32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3" name="Rectangle 32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4" name="Rectangle 32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5" name="Rectangle 32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6" name="Rectangle 32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7" name="Rectangle 32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8" name="Rectangle 32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9" name="AutoShape 32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30" name="Group 330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7131" name="Rectangle 331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2" name="Rectangle 332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3" name="Rectangle 333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4" name="Rectangle 334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5" name="Rectangle 335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6" name="Rectangle 336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7" name="Rectangle 337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8" name="Rectangle 338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9" name="AutoShape 33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40" name="Group 340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7141" name="Rectangle 34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2" name="Rectangle 34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3" name="Rectangle 34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4" name="Rectangle 34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5" name="Rectangle 34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6" name="Rectangle 34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7" name="Rectangle 34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8" name="Rectangle 34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9" name="AutoShape 34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50" name="Group 350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7151" name="Rectangle 35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2" name="Rectangle 35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3" name="Rectangle 35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4" name="Rectangle 35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5" name="Rectangle 35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6" name="Rectangle 35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7" name="Rectangle 35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8" name="Rectangle 35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9" name="AutoShape 35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60" name="Group 360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7161" name="Rectangle 36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2" name="Rectangle 36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3" name="Rectangle 36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4" name="Rectangle 36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5" name="Rectangle 36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6" name="Rectangle 36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7" name="Rectangle 36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8" name="Rectangle 36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9" name="AutoShape 36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70" name="Group 370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7171" name="Rectangle 371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2" name="Rectangle 372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3" name="Rectangle 373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4" name="Rectangle 374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5" name="Rectangle 375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6" name="Rectangle 376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7" name="Rectangle 377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8" name="Rectangle 378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9" name="AutoShape 37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80" name="Group 380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7181" name="Rectangle 38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2" name="Rectangle 38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3" name="Rectangle 38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4" name="Rectangle 38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5" name="Rectangle 38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6" name="Rectangle 38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7" name="Rectangle 38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8" name="Rectangle 38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9" name="AutoShape 38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90" name="Group 390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7191" name="Rectangle 39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2" name="Rectangle 39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3" name="Rectangle 39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4" name="Rectangle 39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5" name="Rectangle 39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6" name="Rectangle 39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7" name="Rectangle 39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8" name="Rectangle 39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9" name="AutoShape 39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00" name="Group 400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7201" name="Rectangle 40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2" name="Rectangle 40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3" name="Rectangle 40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4" name="Rectangle 40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5" name="Rectangle 40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6" name="Rectangle 40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7" name="Rectangle 40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8" name="Rectangle 40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9" name="AutoShape 40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10" name="Group 410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7211" name="Rectangle 41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2" name="Rectangle 41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3" name="Rectangle 41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4" name="Rectangle 41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5" name="Rectangle 41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6" name="Rectangle 41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7" name="Rectangle 41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8" name="Rectangle 41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9" name="AutoShape 41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20" name="Group 420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7221" name="Rectangle 42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2" name="Rectangle 42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3" name="Rectangle 42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4" name="Rectangle 42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5" name="Rectangle 42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6" name="Rectangle 42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7" name="Rectangle 42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8" name="Rectangle 42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9" name="AutoShape 42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30" name="Group 430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7231" name="Rectangle 43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2" name="Rectangle 43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3" name="Rectangle 43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4" name="Rectangle 43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5" name="Rectangle 43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6" name="Rectangle 43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7" name="Rectangle 43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8" name="Rectangle 43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9" name="AutoShape 43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40" name="Group 440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7241" name="Rectangle 44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2" name="Rectangle 44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3" name="Rectangle 44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4" name="Rectangle 44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5" name="Rectangle 44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6" name="Rectangle 44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7" name="Rectangle 44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8" name="Rectangle 44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9" name="AutoShape 44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50" name="Group 450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7251" name="Rectangle 45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2" name="Rectangle 45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3" name="Rectangle 45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4" name="Rectangle 45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5" name="Rectangle 45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6" name="Rectangle 45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7" name="Rectangle 45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8" name="Rectangle 45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9" name="AutoShape 45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60" name="Group 460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7261" name="Rectangle 46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2" name="Rectangle 46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3" name="Rectangle 46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4" name="Rectangle 46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5" name="Rectangle 46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6" name="Rectangle 46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7" name="Rectangle 46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8" name="Rectangle 46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9" name="AutoShape 46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70" name="Group 470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7271" name="Line 471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72" name="AutoShape 472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73" name="Group 473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7274" name="Group 474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7275" name="AutoShape 475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76" name="AutoShape 476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277" name="Group 477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278" name="Group 478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279" name="AutoShape 479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80" name="AutoShape 480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81" name="Line 481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282" name="Group 482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283" name="Group 48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284" name="Rectangle 48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5" name="Rectangle 485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6" name="Rectangle 486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7" name="Rectangle 487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8" name="Rectangle 488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9" name="Rectangle 489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0" name="Rectangle 490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1" name="Rectangle 491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2" name="Rectangle 492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3" name="Rectangle 493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4" name="Rectangle 494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5" name="Rectangle 495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6" name="Rectangle 496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7" name="Rectangle 497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8" name="Rectangle 498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9" name="Rectangle 499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0" name="Rectangle 500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1" name="Rectangle 501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2" name="Group 502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303" name="Rectangle 50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4" name="Rectangle 50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5" name="Group 505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306" name="Rectangle 50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7" name="Rectangle 5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8" name="Group 508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309" name="Rectangle 50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0" name="Rectangle 5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1" name="Group 511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312" name="Rectangle 51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3" name="Rectangle 5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4" name="Group 514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315" name="Rectangle 51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6" name="Rectangle 5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7" name="Group 517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318" name="Rectangle 51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9" name="Rectangle 5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0" name="Group 520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321" name="Rectangle 52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2" name="Rectangle 5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3" name="Group 523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324" name="Rectangle 52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5" name="Rectangle 5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6" name="Group 526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327" name="Rectangle 5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8" name="Rectangle 5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9" name="Group 529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330" name="Rectangle 5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1" name="Rectangle 5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2" name="Group 532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333" name="Rectangle 5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4" name="Rectangle 5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5" name="Group 535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336" name="Rectangle 53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7" name="Rectangle 5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8" name="Group 538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339" name="Rectangle 53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0" name="Rectangle 5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1" name="Group 541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342" name="Rectangle 5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3" name="Rectangle 5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4" name="Group 544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345" name="Rectangle 5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6" name="Rectangle 5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7" name="Group 547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348" name="Rectangle 5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9" name="Rectangle 5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50" name="Group 550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351" name="Rectangle 55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52" name="Rectangle 55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53" name="Group 553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354" name="Rectangle 55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55" name="Rectangle 55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356" name="Group 556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357" name="Line 557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58" name="Line 558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59" name="Line 559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0" name="Line 560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1" name="Line 561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2" name="Line 562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3" name="Line 563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4" name="Line 564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5" name="Line 565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6" name="Line 566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7" name="Line 567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8" name="Line 568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369" name="Rectangle 569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grpSp>
        <p:nvGrpSpPr>
          <p:cNvPr id="77370" name="Group 570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7371" name="Line 571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72" name="AutoShape 57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373" name="Rectangle 573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7374" name="Rectangle 574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7375" name="Rectangle 575"/>
          <p:cNvSpPr>
            <a:spLocks/>
          </p:cNvSpPr>
          <p:nvPr/>
        </p:nvSpPr>
        <p:spPr bwMode="auto">
          <a:xfrm>
            <a:off x="2112963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3,4  kHz</a:t>
            </a:r>
          </a:p>
        </p:txBody>
      </p:sp>
      <p:sp>
        <p:nvSpPr>
          <p:cNvPr id="77376" name="Rectangle 576"/>
          <p:cNvSpPr>
            <a:spLocks/>
          </p:cNvSpPr>
          <p:nvPr/>
        </p:nvSpPr>
        <p:spPr bwMode="auto">
          <a:xfrm>
            <a:off x="1778000" y="3475038"/>
            <a:ext cx="303213" cy="584200"/>
          </a:xfrm>
          <a:prstGeom prst="rect">
            <a:avLst/>
          </a:pr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7" name="AutoShape 577"/>
          <p:cNvSpPr>
            <a:spLocks/>
          </p:cNvSpPr>
          <p:nvPr/>
        </p:nvSpPr>
        <p:spPr bwMode="auto">
          <a:xfrm>
            <a:off x="1581150" y="3486150"/>
            <a:ext cx="204788" cy="5730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8" name="AutoShape 578"/>
          <p:cNvSpPr>
            <a:spLocks/>
          </p:cNvSpPr>
          <p:nvPr/>
        </p:nvSpPr>
        <p:spPr bwMode="auto">
          <a:xfrm>
            <a:off x="2068513" y="3487738"/>
            <a:ext cx="203200" cy="573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9" name="Rectangle 579"/>
          <p:cNvSpPr>
            <a:spLocks/>
          </p:cNvSpPr>
          <p:nvPr/>
        </p:nvSpPr>
        <p:spPr bwMode="auto">
          <a:xfrm>
            <a:off x="1778000" y="3475038"/>
            <a:ext cx="303213" cy="584200"/>
          </a:xfrm>
          <a:prstGeom prst="rect">
            <a:avLst/>
          </a:pr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0" name="AutoShape 580"/>
          <p:cNvSpPr>
            <a:spLocks/>
          </p:cNvSpPr>
          <p:nvPr/>
        </p:nvSpPr>
        <p:spPr bwMode="auto">
          <a:xfrm>
            <a:off x="1581150" y="3486150"/>
            <a:ext cx="204788" cy="5730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1" name="AutoShape 581"/>
          <p:cNvSpPr>
            <a:spLocks/>
          </p:cNvSpPr>
          <p:nvPr/>
        </p:nvSpPr>
        <p:spPr bwMode="auto">
          <a:xfrm>
            <a:off x="2068513" y="3487738"/>
            <a:ext cx="203200" cy="573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2" name="Rectangle 582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3" name="AutoShape 583"/>
          <p:cNvSpPr>
            <a:spLocks/>
          </p:cNvSpPr>
          <p:nvPr/>
        </p:nvSpPr>
        <p:spPr bwMode="auto">
          <a:xfrm>
            <a:off x="3297238" y="3405188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4" name="AutoShape 584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5" name="Rectangle 585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7386" name="Rectangle 586"/>
          <p:cNvSpPr>
            <a:spLocks/>
          </p:cNvSpPr>
          <p:nvPr/>
        </p:nvSpPr>
        <p:spPr bwMode="auto">
          <a:xfrm>
            <a:off x="4064000" y="4152900"/>
            <a:ext cx="5286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133kHz</a:t>
            </a:r>
          </a:p>
        </p:txBody>
      </p:sp>
      <p:sp>
        <p:nvSpPr>
          <p:cNvPr id="77387" name="Rectangle 587"/>
          <p:cNvSpPr>
            <a:spLocks/>
          </p:cNvSpPr>
          <p:nvPr/>
        </p:nvSpPr>
        <p:spPr bwMode="auto">
          <a:xfrm>
            <a:off x="5038725" y="3417888"/>
            <a:ext cx="1827213" cy="638175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8" name="AutoShape 588"/>
          <p:cNvSpPr>
            <a:spLocks/>
          </p:cNvSpPr>
          <p:nvPr/>
        </p:nvSpPr>
        <p:spPr bwMode="auto">
          <a:xfrm>
            <a:off x="4819650" y="3416300"/>
            <a:ext cx="215900" cy="635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9" name="AutoShape 589"/>
          <p:cNvSpPr>
            <a:spLocks/>
          </p:cNvSpPr>
          <p:nvPr/>
        </p:nvSpPr>
        <p:spPr bwMode="auto">
          <a:xfrm>
            <a:off x="6865938" y="3402013"/>
            <a:ext cx="215900" cy="6492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0" name="Rectangle 590"/>
          <p:cNvSpPr>
            <a:spLocks/>
          </p:cNvSpPr>
          <p:nvPr/>
        </p:nvSpPr>
        <p:spPr bwMode="auto">
          <a:xfrm>
            <a:off x="5038725" y="3417888"/>
            <a:ext cx="1827213" cy="638175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1" name="AutoShape 591"/>
          <p:cNvSpPr>
            <a:spLocks/>
          </p:cNvSpPr>
          <p:nvPr/>
        </p:nvSpPr>
        <p:spPr bwMode="auto">
          <a:xfrm>
            <a:off x="4822825" y="3421063"/>
            <a:ext cx="215900" cy="635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2" name="AutoShape 592"/>
          <p:cNvSpPr>
            <a:spLocks/>
          </p:cNvSpPr>
          <p:nvPr/>
        </p:nvSpPr>
        <p:spPr bwMode="auto">
          <a:xfrm>
            <a:off x="6865938" y="3402013"/>
            <a:ext cx="215900" cy="6492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3" name="Rectangle 593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7394" name="Rectangle 594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7395" name="Rectangle 595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7396" name="Rectangle 596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sp>
        <p:nvSpPr>
          <p:cNvPr id="77397" name="Rectangle 597"/>
          <p:cNvSpPr>
            <a:spLocks/>
          </p:cNvSpPr>
          <p:nvPr/>
        </p:nvSpPr>
        <p:spPr bwMode="auto">
          <a:xfrm>
            <a:off x="1582738" y="2735263"/>
            <a:ext cx="941387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8" name="Rectangle 598"/>
          <p:cNvSpPr>
            <a:spLocks/>
          </p:cNvSpPr>
          <p:nvPr/>
        </p:nvSpPr>
        <p:spPr bwMode="auto">
          <a:xfrm>
            <a:off x="1582738" y="2735263"/>
            <a:ext cx="941387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9" name="Rectangle 599"/>
          <p:cNvSpPr>
            <a:spLocks/>
          </p:cNvSpPr>
          <p:nvPr/>
        </p:nvSpPr>
        <p:spPr bwMode="auto">
          <a:xfrm>
            <a:off x="3076575" y="2735263"/>
            <a:ext cx="939800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0" name="Rectangle 600"/>
          <p:cNvSpPr>
            <a:spLocks/>
          </p:cNvSpPr>
          <p:nvPr/>
        </p:nvSpPr>
        <p:spPr bwMode="auto">
          <a:xfrm>
            <a:off x="3049588" y="2754313"/>
            <a:ext cx="20637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1" name="Rectangle 601"/>
          <p:cNvSpPr>
            <a:spLocks/>
          </p:cNvSpPr>
          <p:nvPr/>
        </p:nvSpPr>
        <p:spPr bwMode="auto">
          <a:xfrm>
            <a:off x="3049588" y="2735263"/>
            <a:ext cx="939800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2" name="Rectangle 602"/>
          <p:cNvSpPr>
            <a:spLocks/>
          </p:cNvSpPr>
          <p:nvPr/>
        </p:nvSpPr>
        <p:spPr bwMode="auto">
          <a:xfrm>
            <a:off x="3049588" y="2754313"/>
            <a:ext cx="20637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7403" name="Group 603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7404" name="Rectangle 60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5" name="Rectangle 60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6" name="Rectangle 60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7" name="Rectangle 60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8" name="Rectangle 60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9" name="Rectangle 60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0" name="Rectangle 61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1" name="Rectangle 61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2" name="AutoShape 61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13" name="Group 613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7414" name="Rectangle 614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5" name="Rectangle 615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6" name="Rectangle 616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7" name="Rectangle 617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8" name="Rectangle 618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9" name="Rectangle 619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0" name="Rectangle 620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1" name="Rectangle 621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2" name="AutoShape 62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23" name="Group 623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7424" name="Rectangle 62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5" name="Rectangle 62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6" name="Rectangle 62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7" name="Rectangle 62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8" name="Rectangle 62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9" name="Rectangle 62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0" name="Rectangle 63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1" name="Rectangle 63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2" name="AutoShape 63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33" name="Group 633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7434" name="Rectangle 63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5" name="Rectangle 63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6" name="Rectangle 63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7" name="Rectangle 63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8" name="Rectangle 63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9" name="Rectangle 63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0" name="Rectangle 64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1" name="Rectangle 64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2" name="AutoShape 64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43" name="Group 643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7444" name="Rectangle 64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5" name="Rectangle 64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6" name="Rectangle 64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7" name="Rectangle 64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8" name="Rectangle 64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9" name="Rectangle 64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0" name="Rectangle 65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1" name="Rectangle 65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2" name="AutoShape 65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53" name="Group 653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7454" name="Rectangle 654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5" name="Rectangle 655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6" name="Rectangle 656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7" name="Rectangle 657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8" name="Rectangle 658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9" name="Rectangle 659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0" name="Rectangle 660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1" name="Rectangle 661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2" name="AutoShape 66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63" name="Group 663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7464" name="Rectangle 66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5" name="Rectangle 66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6" name="Rectangle 66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7" name="Rectangle 66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8" name="Rectangle 66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9" name="Rectangle 66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0" name="Rectangle 67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1" name="Rectangle 67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2" name="AutoShape 67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73" name="Group 673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7474" name="Rectangle 67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5" name="Rectangle 67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6" name="Rectangle 67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7" name="Rectangle 67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8" name="Rectangle 67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9" name="Rectangle 67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0" name="Rectangle 68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1" name="Rectangle 68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2" name="AutoShape 68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83" name="Group 683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7484" name="Rectangle 68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5" name="Rectangle 68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6" name="Rectangle 68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7" name="Rectangle 68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8" name="Rectangle 68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9" name="Rectangle 68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0" name="Rectangle 69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1" name="Rectangle 69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2" name="AutoShape 69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93" name="Group 693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7494" name="Rectangle 69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5" name="Rectangle 69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6" name="Rectangle 69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7" name="Rectangle 69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8" name="Rectangle 69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9" name="Rectangle 69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0" name="Rectangle 70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1" name="Rectangle 70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2" name="AutoShape 70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03" name="Group 703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7504" name="Rectangle 70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5" name="Rectangle 70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6" name="Rectangle 70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7" name="Rectangle 70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8" name="Rectangle 70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9" name="Rectangle 70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0" name="Rectangle 71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1" name="Rectangle 71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2" name="AutoShape 71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13" name="Group 713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7514" name="Rectangle 71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5" name="Rectangle 71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6" name="Rectangle 71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7" name="Rectangle 71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8" name="Rectangle 71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9" name="Rectangle 71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0" name="Rectangle 72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1" name="Rectangle 72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2" name="AutoShape 72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23" name="Group 723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7524" name="Rectangle 72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5" name="Rectangle 72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6" name="Rectangle 72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7" name="Rectangle 72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8" name="Rectangle 72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9" name="Rectangle 72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0" name="Rectangle 73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1" name="Rectangle 73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2" name="AutoShape 73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33" name="Group 733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7534" name="Rectangle 73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5" name="Rectangle 73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6" name="Rectangle 73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7" name="Rectangle 73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8" name="Rectangle 73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9" name="Rectangle 73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0" name="Rectangle 74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1" name="Rectangle 74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2" name="AutoShape 74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43" name="Group 743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7544" name="Rectangle 74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5" name="Rectangle 74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6" name="Rectangle 74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7" name="Rectangle 74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8" name="Rectangle 74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9" name="Rectangle 74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0" name="Rectangle 75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1" name="Rectangle 75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2" name="AutoShape 75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53" name="Group 753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7554" name="Line 754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5" name="AutoShape 755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56" name="Group 756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7557" name="Group 757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7558" name="AutoShape 758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59" name="AutoShape 759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560" name="Group 760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561" name="Group 761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562" name="AutoShape 762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63" name="AutoShape 763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64" name="Line 764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565" name="Group 765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566" name="Group 76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567" name="Rectangle 76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68" name="Rectangle 768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69" name="Rectangle 769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0" name="Rectangle 770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1" name="Rectangle 771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2" name="Rectangle 772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3" name="Rectangle 773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4" name="Rectangle 774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5" name="Rectangle 775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6" name="Rectangle 776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7" name="Rectangle 777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8" name="Rectangle 778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9" name="Rectangle 779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0" name="Rectangle 780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1" name="Rectangle 781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2" name="Rectangle 782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3" name="Rectangle 783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4" name="Rectangle 784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85" name="Group 785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586" name="Rectangle 78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7" name="Rectangle 78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88" name="Group 788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589" name="Rectangle 7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0" name="Rectangle 79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1" name="Group 791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592" name="Rectangle 79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3" name="Rectangle 79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4" name="Group 794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595" name="Rectangle 79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6" name="Rectangle 7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7" name="Group 797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598" name="Rectangle 79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9" name="Rectangle 79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0" name="Group 800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601" name="Rectangle 80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2" name="Rectangle 80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3" name="Group 803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604" name="Rectangle 80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5" name="Rectangle 80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6" name="Group 806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607" name="Rectangle 8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8" name="Rectangle 80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9" name="Group 809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610" name="Rectangle 8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1" name="Rectangle 81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2" name="Group 812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613" name="Rectangle 8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4" name="Rectangle 81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5" name="Group 815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616" name="Rectangle 8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7" name="Rectangle 81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8" name="Group 818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619" name="Rectangle 8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0" name="Rectangle 8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1" name="Group 821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622" name="Rectangle 8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3" name="Rectangle 82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4" name="Group 824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625" name="Rectangle 8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6" name="Rectangle 82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7" name="Group 827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628" name="Rectangle 8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9" name="Rectangle 82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0" name="Group 830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631" name="Rectangle 8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2" name="Rectangle 8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3" name="Group 833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634" name="Rectangle 8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5" name="Rectangle 83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6" name="Group 836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637" name="Rectangle 8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8" name="Rectangle 83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639" name="Group 839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640" name="Line 840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1" name="Line 841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2" name="Line 842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3" name="Line 843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4" name="Line 844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5" name="Line 845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6" name="Line 846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7" name="Line 847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8" name="Line 848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9" name="Line 849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50" name="Line 850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51" name="Line 851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652" name="Rectangle 852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sp>
        <p:nvSpPr>
          <p:cNvPr id="77653" name="Line 853"/>
          <p:cNvSpPr>
            <a:spLocks noChangeShapeType="1"/>
          </p:cNvSpPr>
          <p:nvPr/>
        </p:nvSpPr>
        <p:spPr bwMode="auto">
          <a:xfrm rot="10800000" flipH="1">
            <a:off x="3557588" y="3414713"/>
            <a:ext cx="1587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4" name="Line 854"/>
          <p:cNvSpPr>
            <a:spLocks noChangeShapeType="1"/>
          </p:cNvSpPr>
          <p:nvPr/>
        </p:nvSpPr>
        <p:spPr bwMode="auto">
          <a:xfrm rot="10800000" flipH="1">
            <a:off x="3686175" y="3414713"/>
            <a:ext cx="1588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5" name="Line 855"/>
          <p:cNvSpPr>
            <a:spLocks noChangeShapeType="1"/>
          </p:cNvSpPr>
          <p:nvPr/>
        </p:nvSpPr>
        <p:spPr bwMode="auto">
          <a:xfrm rot="10800000" flipH="1">
            <a:off x="3817938" y="3414713"/>
            <a:ext cx="1587" cy="636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6" name="Line 856"/>
          <p:cNvSpPr>
            <a:spLocks noChangeShapeType="1"/>
          </p:cNvSpPr>
          <p:nvPr/>
        </p:nvSpPr>
        <p:spPr bwMode="auto">
          <a:xfrm rot="10800000" flipH="1">
            <a:off x="3956050" y="3414713"/>
            <a:ext cx="1588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7" name="Line 857"/>
          <p:cNvSpPr>
            <a:spLocks noChangeShapeType="1"/>
          </p:cNvSpPr>
          <p:nvPr/>
        </p:nvSpPr>
        <p:spPr bwMode="auto">
          <a:xfrm rot="10800000" flipH="1">
            <a:off x="4083050" y="3414713"/>
            <a:ext cx="1588" cy="636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8" name="Rectangle 858"/>
          <p:cNvSpPr>
            <a:spLocks/>
          </p:cNvSpPr>
          <p:nvPr/>
        </p:nvSpPr>
        <p:spPr bwMode="auto">
          <a:xfrm>
            <a:off x="2524125" y="2735263"/>
            <a:ext cx="20638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AFE5-4164-9145-BD95-A4B4B2D91209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311275"/>
          </a:xfrm>
        </p:spPr>
        <p:txBody>
          <a:bodyPr/>
          <a:lstStyle/>
          <a:p>
            <a:r>
              <a:rPr lang="en-US"/>
              <a:t>The DMT frequency bands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8458200" cy="4495800"/>
          </a:xfrm>
        </p:spPr>
        <p:txBody>
          <a:bodyPr/>
          <a:lstStyle/>
          <a:p>
            <a:r>
              <a:rPr lang="en-US" sz="2400"/>
              <a:t>Frequency Division Multiplexing (FDM)</a:t>
            </a:r>
            <a:r>
              <a:rPr lang="en-US" sz="2800"/>
              <a:t>	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r>
              <a:rPr lang="en-US" sz="2400"/>
              <a:t>Echo Cancellation</a:t>
            </a:r>
          </a:p>
          <a:p>
            <a:pPr lvl="2">
              <a:buFontTx/>
              <a:buNone/>
            </a:pPr>
            <a:endParaRPr lang="en-US"/>
          </a:p>
        </p:txBody>
      </p:sp>
      <p:graphicFrame>
        <p:nvGraphicFramePr>
          <p:cNvPr id="83980" name="Object 1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362200" y="1828800"/>
          <a:ext cx="4114800" cy="203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Image" r:id="rId3" imgW="6666667" imgH="3288889" progId="Photoshop.Image.9">
                  <p:embed/>
                </p:oleObj>
              </mc:Choice>
              <mc:Fallback>
                <p:oleObj name="Image" r:id="rId3" imgW="6666667" imgH="328888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828800"/>
                        <a:ext cx="4114800" cy="203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360613" y="4343400"/>
          <a:ext cx="4116387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Image" r:id="rId5" imgW="6679365" imgH="3263492" progId="Photoshop.Image.9">
                  <p:embed/>
                </p:oleObj>
              </mc:Choice>
              <mc:Fallback>
                <p:oleObj name="Image" r:id="rId5" imgW="6679365" imgH="326349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3" y="4343400"/>
                        <a:ext cx="4116387" cy="201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0331-A858-B14D-870E-A0DBCAF470D5}" type="datetime1">
              <a:rPr lang="en-US" smtClean="0"/>
              <a:t>9/6/18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A56-A345-AA40-8F56-4959E292E945}" type="slidenum">
              <a:rPr lang="de-AT" smtClean="0"/>
              <a:pPr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4380468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/>
              <a:t>Functional scheme of a DSLAM </a:t>
            </a:r>
          </a:p>
        </p:txBody>
      </p:sp>
      <p:sp>
        <p:nvSpPr>
          <p:cNvPr id="24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8B8C-3118-1D45-A6D9-D43B01B08B96}" type="slidenum">
              <a:rPr lang="en-US"/>
              <a:pPr/>
              <a:t>27</a:t>
            </a:fld>
            <a:endParaRPr lang="en-US"/>
          </a:p>
        </p:txBody>
      </p:sp>
      <p:sp>
        <p:nvSpPr>
          <p:cNvPr id="78861" name="Rectangle 13"/>
          <p:cNvSpPr>
            <a:spLocks/>
          </p:cNvSpPr>
          <p:nvPr/>
        </p:nvSpPr>
        <p:spPr bwMode="auto">
          <a:xfrm>
            <a:off x="644525" y="1492250"/>
            <a:ext cx="701040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475"/>
              </a:spcBef>
              <a:buClr>
                <a:srgbClr val="336666"/>
              </a:buClr>
              <a:buSzPct val="85000"/>
              <a:buFont typeface="Verdana" pitchFamily="-107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DSLAM: </a:t>
            </a:r>
            <a:r>
              <a:rPr lang="en-US" sz="2000" u="sng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D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igital </a:t>
            </a:r>
            <a:r>
              <a:rPr lang="en-US" sz="2000" u="sng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S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ubscriber </a:t>
            </a:r>
            <a:r>
              <a:rPr lang="en-US" sz="2000" u="sng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L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ine </a:t>
            </a:r>
            <a:r>
              <a:rPr lang="en-US" sz="2000" u="sng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A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ccess </a:t>
            </a:r>
            <a:r>
              <a:rPr lang="en-US" sz="2000" u="sng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M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ultiplexer</a:t>
            </a:r>
          </a:p>
        </p:txBody>
      </p:sp>
      <p:grpSp>
        <p:nvGrpSpPr>
          <p:cNvPr id="78862" name="Group 14"/>
          <p:cNvGrpSpPr>
            <a:grpSpLocks/>
          </p:cNvGrpSpPr>
          <p:nvPr/>
        </p:nvGrpSpPr>
        <p:grpSpPr bwMode="auto">
          <a:xfrm>
            <a:off x="333375" y="2208213"/>
            <a:ext cx="8499475" cy="4308475"/>
            <a:chOff x="0" y="0"/>
            <a:chExt cx="5354" cy="2714"/>
          </a:xfrm>
        </p:grpSpPr>
        <p:grpSp>
          <p:nvGrpSpPr>
            <p:cNvPr id="78863" name="Group 15"/>
            <p:cNvGrpSpPr>
              <a:grpSpLocks/>
            </p:cNvGrpSpPr>
            <p:nvPr/>
          </p:nvGrpSpPr>
          <p:grpSpPr bwMode="auto">
            <a:xfrm>
              <a:off x="0" y="0"/>
              <a:ext cx="5354" cy="2661"/>
              <a:chOff x="0" y="0"/>
              <a:chExt cx="5354" cy="2661"/>
            </a:xfrm>
          </p:grpSpPr>
          <p:grpSp>
            <p:nvGrpSpPr>
              <p:cNvPr id="78864" name="Group 16"/>
              <p:cNvGrpSpPr>
                <a:grpSpLocks/>
              </p:cNvGrpSpPr>
              <p:nvPr/>
            </p:nvGrpSpPr>
            <p:grpSpPr bwMode="auto">
              <a:xfrm>
                <a:off x="3905" y="0"/>
                <a:ext cx="1449" cy="670"/>
                <a:chOff x="0" y="0"/>
                <a:chExt cx="1449" cy="670"/>
              </a:xfrm>
            </p:grpSpPr>
            <p:sp>
              <p:nvSpPr>
                <p:cNvPr id="78865" name="Oval 17"/>
                <p:cNvSpPr>
                  <a:spLocks/>
                </p:cNvSpPr>
                <p:nvPr/>
              </p:nvSpPr>
              <p:spPr bwMode="auto">
                <a:xfrm>
                  <a:off x="447" y="19"/>
                  <a:ext cx="363" cy="23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66" name="Oval 18"/>
                <p:cNvSpPr>
                  <a:spLocks/>
                </p:cNvSpPr>
                <p:nvPr/>
              </p:nvSpPr>
              <p:spPr bwMode="auto">
                <a:xfrm>
                  <a:off x="735" y="0"/>
                  <a:ext cx="299" cy="18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67" name="Oval 19"/>
                <p:cNvSpPr>
                  <a:spLocks/>
                </p:cNvSpPr>
                <p:nvPr/>
              </p:nvSpPr>
              <p:spPr bwMode="auto">
                <a:xfrm>
                  <a:off x="988" y="179"/>
                  <a:ext cx="461" cy="28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68" name="Oval 20"/>
                <p:cNvSpPr>
                  <a:spLocks/>
                </p:cNvSpPr>
                <p:nvPr/>
              </p:nvSpPr>
              <p:spPr bwMode="auto">
                <a:xfrm>
                  <a:off x="161" y="299"/>
                  <a:ext cx="521" cy="33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69" name="Oval 21"/>
                <p:cNvSpPr>
                  <a:spLocks/>
                </p:cNvSpPr>
                <p:nvPr/>
              </p:nvSpPr>
              <p:spPr bwMode="auto">
                <a:xfrm>
                  <a:off x="863" y="339"/>
                  <a:ext cx="394" cy="25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0" name="Oval 22"/>
                <p:cNvSpPr>
                  <a:spLocks/>
                </p:cNvSpPr>
                <p:nvPr/>
              </p:nvSpPr>
              <p:spPr bwMode="auto">
                <a:xfrm>
                  <a:off x="31" y="360"/>
                  <a:ext cx="300" cy="1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1" name="Oval 23"/>
                <p:cNvSpPr>
                  <a:spLocks/>
                </p:cNvSpPr>
                <p:nvPr/>
              </p:nvSpPr>
              <p:spPr bwMode="auto">
                <a:xfrm>
                  <a:off x="0" y="220"/>
                  <a:ext cx="299" cy="18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2" name="Oval 24"/>
                <p:cNvSpPr>
                  <a:spLocks/>
                </p:cNvSpPr>
                <p:nvPr/>
              </p:nvSpPr>
              <p:spPr bwMode="auto">
                <a:xfrm>
                  <a:off x="130" y="60"/>
                  <a:ext cx="457" cy="2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3" name="Oval 25"/>
                <p:cNvSpPr>
                  <a:spLocks/>
                </p:cNvSpPr>
                <p:nvPr/>
              </p:nvSpPr>
              <p:spPr bwMode="auto">
                <a:xfrm>
                  <a:off x="512" y="381"/>
                  <a:ext cx="459" cy="28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4" name="Oval 26"/>
                <p:cNvSpPr>
                  <a:spLocks/>
                </p:cNvSpPr>
                <p:nvPr/>
              </p:nvSpPr>
              <p:spPr bwMode="auto">
                <a:xfrm>
                  <a:off x="1053" y="78"/>
                  <a:ext cx="364" cy="23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5" name="Oval 27"/>
                <p:cNvSpPr>
                  <a:spLocks/>
                </p:cNvSpPr>
                <p:nvPr/>
              </p:nvSpPr>
              <p:spPr bwMode="auto">
                <a:xfrm>
                  <a:off x="958" y="0"/>
                  <a:ext cx="330" cy="2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6" name="AutoShape 28"/>
                <p:cNvSpPr>
                  <a:spLocks/>
                </p:cNvSpPr>
                <p:nvPr/>
              </p:nvSpPr>
              <p:spPr bwMode="auto">
                <a:xfrm>
                  <a:off x="214" y="61"/>
                  <a:ext cx="1176" cy="51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2994" y="3175"/>
                      </a:moveTo>
                      <a:lnTo>
                        <a:pt x="7990" y="950"/>
                      </a:lnTo>
                      <a:lnTo>
                        <a:pt x="11590" y="0"/>
                      </a:lnTo>
                      <a:lnTo>
                        <a:pt x="14014" y="765"/>
                      </a:lnTo>
                      <a:lnTo>
                        <a:pt x="18422" y="1900"/>
                      </a:lnTo>
                      <a:lnTo>
                        <a:pt x="19745" y="2433"/>
                      </a:lnTo>
                      <a:lnTo>
                        <a:pt x="20920" y="3917"/>
                      </a:lnTo>
                      <a:lnTo>
                        <a:pt x="21600" y="8112"/>
                      </a:lnTo>
                      <a:lnTo>
                        <a:pt x="21361" y="9479"/>
                      </a:lnTo>
                      <a:lnTo>
                        <a:pt x="20039" y="13002"/>
                      </a:lnTo>
                      <a:lnTo>
                        <a:pt x="16806" y="14300"/>
                      </a:lnTo>
                      <a:lnTo>
                        <a:pt x="14308" y="17822"/>
                      </a:lnTo>
                      <a:lnTo>
                        <a:pt x="9900" y="20974"/>
                      </a:lnTo>
                      <a:lnTo>
                        <a:pt x="6190" y="21600"/>
                      </a:lnTo>
                      <a:lnTo>
                        <a:pt x="1506" y="20186"/>
                      </a:lnTo>
                      <a:lnTo>
                        <a:pt x="0" y="15829"/>
                      </a:lnTo>
                      <a:lnTo>
                        <a:pt x="0" y="11333"/>
                      </a:lnTo>
                      <a:lnTo>
                        <a:pt x="937" y="5956"/>
                      </a:lnTo>
                      <a:lnTo>
                        <a:pt x="2994" y="3175"/>
                      </a:lnTo>
                      <a:close/>
                      <a:moveTo>
                        <a:pt x="2994" y="3175"/>
                      </a:moveTo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8877" name="Rectangle 29"/>
              <p:cNvSpPr>
                <a:spLocks/>
              </p:cNvSpPr>
              <p:nvPr/>
            </p:nvSpPr>
            <p:spPr bwMode="auto">
              <a:xfrm>
                <a:off x="4172" y="209"/>
                <a:ext cx="942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600" b="1">
                    <a:solidFill>
                      <a:schemeClr val="tx1"/>
                    </a:solidFill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POTS/ISDN</a:t>
                </a:r>
              </a:p>
            </p:txBody>
          </p:sp>
          <p:grpSp>
            <p:nvGrpSpPr>
              <p:cNvPr id="78878" name="Group 30"/>
              <p:cNvGrpSpPr>
                <a:grpSpLocks/>
              </p:cNvGrpSpPr>
              <p:nvPr/>
            </p:nvGrpSpPr>
            <p:grpSpPr bwMode="auto">
              <a:xfrm rot="-5400000">
                <a:off x="1758" y="953"/>
                <a:ext cx="2050" cy="1365"/>
                <a:chOff x="0" y="0"/>
                <a:chExt cx="2050" cy="1365"/>
              </a:xfrm>
            </p:grpSpPr>
            <p:sp>
              <p:nvSpPr>
                <p:cNvPr id="78879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2050" cy="135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5395" y="21600"/>
                      </a:lnTo>
                      <a:lnTo>
                        <a:pt x="16205" y="21600"/>
                      </a:lnTo>
                      <a:lnTo>
                        <a:pt x="2160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9CCFF"/>
                </a:solidFill>
                <a:ln w="381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80" name="Rectangle 32"/>
                <p:cNvSpPr>
                  <a:spLocks/>
                </p:cNvSpPr>
                <p:nvPr/>
              </p:nvSpPr>
              <p:spPr bwMode="auto">
                <a:xfrm rot="5400000">
                  <a:off x="455" y="112"/>
                  <a:ext cx="1139" cy="136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881" name="Group 33"/>
              <p:cNvGrpSpPr>
                <a:grpSpLocks/>
              </p:cNvGrpSpPr>
              <p:nvPr/>
            </p:nvGrpSpPr>
            <p:grpSpPr bwMode="auto">
              <a:xfrm>
                <a:off x="2614" y="1149"/>
                <a:ext cx="277" cy="406"/>
                <a:chOff x="0" y="0"/>
                <a:chExt cx="277" cy="406"/>
              </a:xfrm>
            </p:grpSpPr>
            <p:sp>
              <p:nvSpPr>
                <p:cNvPr id="78882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77" cy="406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83" name="Rectangle 35"/>
                <p:cNvSpPr>
                  <a:spLocks/>
                </p:cNvSpPr>
                <p:nvPr/>
              </p:nvSpPr>
              <p:spPr bwMode="auto">
                <a:xfrm>
                  <a:off x="2" y="75"/>
                  <a:ext cx="272" cy="25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marL="39688" algn="ctr"/>
                  <a:r>
                    <a:rPr lang="en-US" sz="2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LT</a:t>
                  </a:r>
                </a:p>
              </p:txBody>
            </p:sp>
          </p:grpSp>
          <p:grpSp>
            <p:nvGrpSpPr>
              <p:cNvPr id="78884" name="Group 36"/>
              <p:cNvGrpSpPr>
                <a:grpSpLocks/>
              </p:cNvGrpSpPr>
              <p:nvPr/>
            </p:nvGrpSpPr>
            <p:grpSpPr bwMode="auto">
              <a:xfrm>
                <a:off x="2163" y="1156"/>
                <a:ext cx="323" cy="399"/>
                <a:chOff x="0" y="0"/>
                <a:chExt cx="323" cy="399"/>
              </a:xfrm>
            </p:grpSpPr>
            <p:sp>
              <p:nvSpPr>
                <p:cNvPr id="78885" name="Rectangle 37"/>
                <p:cNvSpPr>
                  <a:spLocks/>
                </p:cNvSpPr>
                <p:nvPr/>
              </p:nvSpPr>
              <p:spPr bwMode="auto">
                <a:xfrm>
                  <a:off x="0" y="0"/>
                  <a:ext cx="323" cy="399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86" name="Rectangle 38"/>
                <p:cNvSpPr>
                  <a:spLocks/>
                </p:cNvSpPr>
                <p:nvPr/>
              </p:nvSpPr>
              <p:spPr bwMode="auto">
                <a:xfrm>
                  <a:off x="6" y="23"/>
                  <a:ext cx="310" cy="3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POTS</a:t>
                  </a:r>
                </a:p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ISDN</a:t>
                  </a:r>
                </a:p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Split.</a:t>
                  </a:r>
                </a:p>
              </p:txBody>
            </p:sp>
          </p:grpSp>
          <p:sp>
            <p:nvSpPr>
              <p:cNvPr id="78887" name="Line 39"/>
              <p:cNvSpPr>
                <a:spLocks noChangeShapeType="1"/>
              </p:cNvSpPr>
              <p:nvPr/>
            </p:nvSpPr>
            <p:spPr bwMode="auto">
              <a:xfrm>
                <a:off x="3001" y="1025"/>
                <a:ext cx="1" cy="12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8888" name="Group 40"/>
              <p:cNvGrpSpPr>
                <a:grpSpLocks/>
              </p:cNvGrpSpPr>
              <p:nvPr/>
            </p:nvGrpSpPr>
            <p:grpSpPr bwMode="auto">
              <a:xfrm>
                <a:off x="3091" y="1414"/>
                <a:ext cx="316" cy="341"/>
                <a:chOff x="0" y="0"/>
                <a:chExt cx="315" cy="341"/>
              </a:xfrm>
            </p:grpSpPr>
            <p:sp>
              <p:nvSpPr>
                <p:cNvPr id="78889" name="Rectangle 41"/>
                <p:cNvSpPr>
                  <a:spLocks/>
                </p:cNvSpPr>
                <p:nvPr/>
              </p:nvSpPr>
              <p:spPr bwMode="auto">
                <a:xfrm>
                  <a:off x="34" y="0"/>
                  <a:ext cx="247" cy="341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90" name="Rectangle 42"/>
                <p:cNvSpPr>
                  <a:spLocks/>
                </p:cNvSpPr>
                <p:nvPr/>
              </p:nvSpPr>
              <p:spPr bwMode="auto">
                <a:xfrm>
                  <a:off x="0" y="42"/>
                  <a:ext cx="315" cy="25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marL="39688" algn="ctr"/>
                  <a:r>
                    <a:rPr lang="en-US" sz="2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NT</a:t>
                  </a:r>
                </a:p>
              </p:txBody>
            </p:sp>
          </p:grpSp>
          <p:sp>
            <p:nvSpPr>
              <p:cNvPr id="7889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3002" y="1560"/>
                <a:ext cx="127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2" name="Line 44"/>
              <p:cNvSpPr>
                <a:spLocks noChangeShapeType="1"/>
              </p:cNvSpPr>
              <p:nvPr/>
            </p:nvSpPr>
            <p:spPr bwMode="auto">
              <a:xfrm>
                <a:off x="3381" y="1568"/>
                <a:ext cx="543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3" name="Line 45"/>
              <p:cNvSpPr>
                <a:spLocks noChangeShapeType="1"/>
              </p:cNvSpPr>
              <p:nvPr/>
            </p:nvSpPr>
            <p:spPr bwMode="auto">
              <a:xfrm>
                <a:off x="2898" y="1344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4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2493" y="1323"/>
                <a:ext cx="130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5" name="Line 47"/>
              <p:cNvSpPr>
                <a:spLocks noChangeShapeType="1"/>
              </p:cNvSpPr>
              <p:nvPr/>
            </p:nvSpPr>
            <p:spPr bwMode="auto">
              <a:xfrm flipH="1">
                <a:off x="1148" y="1323"/>
                <a:ext cx="1024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8896" name="Group 48"/>
              <p:cNvGrpSpPr>
                <a:grpSpLocks/>
              </p:cNvGrpSpPr>
              <p:nvPr/>
            </p:nvGrpSpPr>
            <p:grpSpPr bwMode="auto">
              <a:xfrm>
                <a:off x="824" y="1127"/>
                <a:ext cx="324" cy="399"/>
                <a:chOff x="0" y="0"/>
                <a:chExt cx="323" cy="399"/>
              </a:xfrm>
            </p:grpSpPr>
            <p:sp>
              <p:nvSpPr>
                <p:cNvPr id="78897" name="Rectangle 49"/>
                <p:cNvSpPr>
                  <a:spLocks/>
                </p:cNvSpPr>
                <p:nvPr/>
              </p:nvSpPr>
              <p:spPr bwMode="auto">
                <a:xfrm>
                  <a:off x="0" y="0"/>
                  <a:ext cx="323" cy="399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98" name="Rectangle 50"/>
                <p:cNvSpPr>
                  <a:spLocks/>
                </p:cNvSpPr>
                <p:nvPr/>
              </p:nvSpPr>
              <p:spPr bwMode="auto">
                <a:xfrm>
                  <a:off x="6" y="23"/>
                  <a:ext cx="310" cy="3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POTS</a:t>
                  </a:r>
                </a:p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ISDN</a:t>
                  </a:r>
                </a:p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Split.</a:t>
                  </a:r>
                </a:p>
              </p:txBody>
            </p:sp>
          </p:grpSp>
          <p:grpSp>
            <p:nvGrpSpPr>
              <p:cNvPr id="78899" name="Group 51"/>
              <p:cNvGrpSpPr>
                <a:grpSpLocks/>
              </p:cNvGrpSpPr>
              <p:nvPr/>
            </p:nvGrpSpPr>
            <p:grpSpPr bwMode="auto">
              <a:xfrm>
                <a:off x="335" y="1120"/>
                <a:ext cx="400" cy="399"/>
                <a:chOff x="0" y="0"/>
                <a:chExt cx="399" cy="399"/>
              </a:xfrm>
            </p:grpSpPr>
            <p:sp>
              <p:nvSpPr>
                <p:cNvPr id="78900" name="Rectangle 52"/>
                <p:cNvSpPr>
                  <a:spLocks/>
                </p:cNvSpPr>
                <p:nvPr/>
              </p:nvSpPr>
              <p:spPr bwMode="auto">
                <a:xfrm>
                  <a:off x="38" y="0"/>
                  <a:ext cx="323" cy="399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01" name="Rectangle 53"/>
                <p:cNvSpPr>
                  <a:spLocks/>
                </p:cNvSpPr>
                <p:nvPr/>
              </p:nvSpPr>
              <p:spPr bwMode="auto">
                <a:xfrm>
                  <a:off x="0" y="71"/>
                  <a:ext cx="399" cy="25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ADSL</a:t>
                  </a:r>
                </a:p>
                <a:p>
                  <a:pPr marL="39688" algn="ctr"/>
                  <a:r>
                    <a:rPr lang="en-US" sz="1000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modem</a:t>
                  </a:r>
                </a:p>
              </p:txBody>
            </p:sp>
          </p:grpSp>
          <p:sp>
            <p:nvSpPr>
              <p:cNvPr id="78902" name="Line 54"/>
              <p:cNvSpPr>
                <a:spLocks noChangeShapeType="1"/>
              </p:cNvSpPr>
              <p:nvPr/>
            </p:nvSpPr>
            <p:spPr bwMode="auto">
              <a:xfrm>
                <a:off x="692" y="1310"/>
                <a:ext cx="138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3" name="Rectangle 55"/>
              <p:cNvSpPr>
                <a:spLocks/>
              </p:cNvSpPr>
              <p:nvPr/>
            </p:nvSpPr>
            <p:spPr bwMode="auto">
              <a:xfrm>
                <a:off x="1112" y="1344"/>
                <a:ext cx="993" cy="1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200">
                    <a:solidFill>
                      <a:schemeClr val="tx1"/>
                    </a:solidFill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Copper access line</a:t>
                </a:r>
              </a:p>
            </p:txBody>
          </p:sp>
          <p:sp>
            <p:nvSpPr>
              <p:cNvPr id="78904" name="Rectangle 56"/>
              <p:cNvSpPr>
                <a:spLocks/>
              </p:cNvSpPr>
              <p:nvPr/>
            </p:nvSpPr>
            <p:spPr bwMode="auto">
              <a:xfrm>
                <a:off x="1183" y="1159"/>
                <a:ext cx="893" cy="16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000">
                    <a:solidFill>
                      <a:schemeClr val="tx1"/>
                    </a:solidFill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ADSL + POTS/ISDN</a:t>
                </a:r>
              </a:p>
            </p:txBody>
          </p:sp>
          <p:sp>
            <p:nvSpPr>
              <p:cNvPr id="78905" name="Line 57"/>
              <p:cNvSpPr>
                <a:spLocks noChangeShapeType="1"/>
              </p:cNvSpPr>
              <p:nvPr/>
            </p:nvSpPr>
            <p:spPr bwMode="auto">
              <a:xfrm rot="10800000" flipH="1">
                <a:off x="973" y="744"/>
                <a:ext cx="1" cy="3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8906" name="Group 58"/>
              <p:cNvGrpSpPr>
                <a:grpSpLocks/>
              </p:cNvGrpSpPr>
              <p:nvPr/>
            </p:nvGrpSpPr>
            <p:grpSpPr bwMode="auto">
              <a:xfrm>
                <a:off x="3916" y="1160"/>
                <a:ext cx="1384" cy="875"/>
                <a:chOff x="0" y="0"/>
                <a:chExt cx="1383" cy="875"/>
              </a:xfrm>
            </p:grpSpPr>
            <p:sp>
              <p:nvSpPr>
                <p:cNvPr id="78907" name="Oval 59"/>
                <p:cNvSpPr>
                  <a:spLocks/>
                </p:cNvSpPr>
                <p:nvPr/>
              </p:nvSpPr>
              <p:spPr bwMode="auto">
                <a:xfrm>
                  <a:off x="426" y="25"/>
                  <a:ext cx="347" cy="30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08" name="Oval 60"/>
                <p:cNvSpPr>
                  <a:spLocks/>
                </p:cNvSpPr>
                <p:nvPr/>
              </p:nvSpPr>
              <p:spPr bwMode="auto">
                <a:xfrm>
                  <a:off x="702" y="0"/>
                  <a:ext cx="285" cy="24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09" name="Oval 61"/>
                <p:cNvSpPr>
                  <a:spLocks/>
                </p:cNvSpPr>
                <p:nvPr/>
              </p:nvSpPr>
              <p:spPr bwMode="auto">
                <a:xfrm>
                  <a:off x="943" y="234"/>
                  <a:ext cx="441" cy="37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0" name="Oval 62"/>
                <p:cNvSpPr>
                  <a:spLocks/>
                </p:cNvSpPr>
                <p:nvPr/>
              </p:nvSpPr>
              <p:spPr bwMode="auto">
                <a:xfrm>
                  <a:off x="153" y="392"/>
                  <a:ext cx="498" cy="43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1" name="Oval 63"/>
                <p:cNvSpPr>
                  <a:spLocks/>
                </p:cNvSpPr>
                <p:nvPr/>
              </p:nvSpPr>
              <p:spPr bwMode="auto">
                <a:xfrm>
                  <a:off x="824" y="443"/>
                  <a:ext cx="376" cy="3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2" name="Oval 64"/>
                <p:cNvSpPr>
                  <a:spLocks/>
                </p:cNvSpPr>
                <p:nvPr/>
              </p:nvSpPr>
              <p:spPr bwMode="auto">
                <a:xfrm>
                  <a:off x="29" y="471"/>
                  <a:ext cx="287" cy="24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3" name="Oval 65"/>
                <p:cNvSpPr>
                  <a:spLocks/>
                </p:cNvSpPr>
                <p:nvPr/>
              </p:nvSpPr>
              <p:spPr bwMode="auto">
                <a:xfrm>
                  <a:off x="0" y="288"/>
                  <a:ext cx="285" cy="24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4" name="Oval 66"/>
                <p:cNvSpPr>
                  <a:spLocks/>
                </p:cNvSpPr>
                <p:nvPr/>
              </p:nvSpPr>
              <p:spPr bwMode="auto">
                <a:xfrm>
                  <a:off x="124" y="79"/>
                  <a:ext cx="436" cy="37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5" name="Oval 67"/>
                <p:cNvSpPr>
                  <a:spLocks/>
                </p:cNvSpPr>
                <p:nvPr/>
              </p:nvSpPr>
              <p:spPr bwMode="auto">
                <a:xfrm>
                  <a:off x="489" y="498"/>
                  <a:ext cx="438" cy="37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6" name="Oval 68"/>
                <p:cNvSpPr>
                  <a:spLocks/>
                </p:cNvSpPr>
                <p:nvPr/>
              </p:nvSpPr>
              <p:spPr bwMode="auto">
                <a:xfrm>
                  <a:off x="1005" y="103"/>
                  <a:ext cx="348" cy="30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7" name="Oval 69"/>
                <p:cNvSpPr>
                  <a:spLocks/>
                </p:cNvSpPr>
                <p:nvPr/>
              </p:nvSpPr>
              <p:spPr bwMode="auto">
                <a:xfrm>
                  <a:off x="915" y="0"/>
                  <a:ext cx="315" cy="273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8" name="AutoShape 70"/>
                <p:cNvSpPr>
                  <a:spLocks/>
                </p:cNvSpPr>
                <p:nvPr/>
              </p:nvSpPr>
              <p:spPr bwMode="auto">
                <a:xfrm>
                  <a:off x="204" y="80"/>
                  <a:ext cx="1123" cy="66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2994" y="3175"/>
                      </a:moveTo>
                      <a:lnTo>
                        <a:pt x="7990" y="950"/>
                      </a:lnTo>
                      <a:lnTo>
                        <a:pt x="11590" y="0"/>
                      </a:lnTo>
                      <a:lnTo>
                        <a:pt x="14014" y="765"/>
                      </a:lnTo>
                      <a:lnTo>
                        <a:pt x="18422" y="1900"/>
                      </a:lnTo>
                      <a:lnTo>
                        <a:pt x="19745" y="2433"/>
                      </a:lnTo>
                      <a:lnTo>
                        <a:pt x="20920" y="3917"/>
                      </a:lnTo>
                      <a:lnTo>
                        <a:pt x="21600" y="8112"/>
                      </a:lnTo>
                      <a:lnTo>
                        <a:pt x="21361" y="9479"/>
                      </a:lnTo>
                      <a:lnTo>
                        <a:pt x="20039" y="13002"/>
                      </a:lnTo>
                      <a:lnTo>
                        <a:pt x="16806" y="14300"/>
                      </a:lnTo>
                      <a:lnTo>
                        <a:pt x="14308" y="17822"/>
                      </a:lnTo>
                      <a:lnTo>
                        <a:pt x="9900" y="20974"/>
                      </a:lnTo>
                      <a:lnTo>
                        <a:pt x="6190" y="21600"/>
                      </a:lnTo>
                      <a:lnTo>
                        <a:pt x="1506" y="20186"/>
                      </a:lnTo>
                      <a:lnTo>
                        <a:pt x="0" y="15829"/>
                      </a:lnTo>
                      <a:lnTo>
                        <a:pt x="0" y="11333"/>
                      </a:lnTo>
                      <a:lnTo>
                        <a:pt x="937" y="5956"/>
                      </a:lnTo>
                      <a:lnTo>
                        <a:pt x="2994" y="3175"/>
                      </a:lnTo>
                      <a:close/>
                      <a:moveTo>
                        <a:pt x="2994" y="3175"/>
                      </a:moveTo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9" name="Rectangle 71"/>
                <p:cNvSpPr>
                  <a:spLocks/>
                </p:cNvSpPr>
                <p:nvPr/>
              </p:nvSpPr>
              <p:spPr bwMode="auto">
                <a:xfrm>
                  <a:off x="232" y="281"/>
                  <a:ext cx="1046" cy="21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40639" bIns="0">
                  <a:prstTxWarp prst="textNoShape">
                    <a:avLst/>
                  </a:prstTxWarp>
                  <a:spAutoFit/>
                </a:bodyPr>
                <a:lstStyle/>
                <a:p>
                  <a:pPr marL="39688"/>
                  <a:r>
                    <a:rPr lang="en-US" sz="1600" b="1">
                      <a:solidFill>
                        <a:schemeClr val="tx1"/>
                      </a:solidFill>
                      <a:latin typeface="Verdana" pitchFamily="-107" charset="0"/>
                      <a:ea typeface="Verdana" pitchFamily="-107" charset="0"/>
                      <a:cs typeface="Verdana" pitchFamily="-107" charset="0"/>
                      <a:sym typeface="Verdana" pitchFamily="-107" charset="0"/>
                    </a:rPr>
                    <a:t>ATM network</a:t>
                  </a:r>
                </a:p>
              </p:txBody>
            </p:sp>
          </p:grpSp>
          <p:sp>
            <p:nvSpPr>
              <p:cNvPr id="78920" name="Line 72"/>
              <p:cNvSpPr>
                <a:spLocks noChangeShapeType="1"/>
              </p:cNvSpPr>
              <p:nvPr/>
            </p:nvSpPr>
            <p:spPr bwMode="auto">
              <a:xfrm>
                <a:off x="979" y="750"/>
                <a:ext cx="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21" name="Line 73"/>
              <p:cNvSpPr>
                <a:spLocks noChangeShapeType="1"/>
              </p:cNvSpPr>
              <p:nvPr/>
            </p:nvSpPr>
            <p:spPr bwMode="auto">
              <a:xfrm flipH="1">
                <a:off x="298" y="748"/>
                <a:ext cx="676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22" name="Rectangle 74"/>
              <p:cNvSpPr>
                <a:spLocks/>
              </p:cNvSpPr>
              <p:nvPr/>
            </p:nvSpPr>
            <p:spPr bwMode="auto">
              <a:xfrm>
                <a:off x="1315" y="924"/>
                <a:ext cx="730" cy="1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200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POTS/ISDN</a:t>
                </a:r>
              </a:p>
            </p:txBody>
          </p:sp>
          <p:grpSp>
            <p:nvGrpSpPr>
              <p:cNvPr id="78923" name="Group 75"/>
              <p:cNvGrpSpPr>
                <a:grpSpLocks/>
              </p:cNvGrpSpPr>
              <p:nvPr/>
            </p:nvGrpSpPr>
            <p:grpSpPr bwMode="auto">
              <a:xfrm>
                <a:off x="0" y="641"/>
                <a:ext cx="370" cy="159"/>
                <a:chOff x="0" y="0"/>
                <a:chExt cx="370" cy="158"/>
              </a:xfrm>
            </p:grpSpPr>
            <p:grpSp>
              <p:nvGrpSpPr>
                <p:cNvPr id="78924" name="Group 76"/>
                <p:cNvGrpSpPr>
                  <a:grpSpLocks/>
                </p:cNvGrpSpPr>
                <p:nvPr/>
              </p:nvGrpSpPr>
              <p:grpSpPr bwMode="auto">
                <a:xfrm>
                  <a:off x="30" y="0"/>
                  <a:ext cx="340" cy="70"/>
                  <a:chOff x="0" y="0"/>
                  <a:chExt cx="339" cy="70"/>
                </a:xfrm>
              </p:grpSpPr>
              <p:sp>
                <p:nvSpPr>
                  <p:cNvPr id="78925" name="AutoShape 77"/>
                  <p:cNvSpPr>
                    <a:spLocks/>
                  </p:cNvSpPr>
                  <p:nvPr/>
                </p:nvSpPr>
                <p:spPr bwMode="auto">
                  <a:xfrm>
                    <a:off x="1" y="26"/>
                    <a:ext cx="337" cy="44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13039"/>
                        </a:moveTo>
                        <a:lnTo>
                          <a:pt x="2566" y="6673"/>
                        </a:lnTo>
                        <a:lnTo>
                          <a:pt x="8224" y="0"/>
                        </a:lnTo>
                        <a:lnTo>
                          <a:pt x="14830" y="1844"/>
                        </a:lnTo>
                        <a:lnTo>
                          <a:pt x="18160" y="6673"/>
                        </a:lnTo>
                        <a:lnTo>
                          <a:pt x="21600" y="17210"/>
                        </a:lnTo>
                        <a:lnTo>
                          <a:pt x="21204" y="19141"/>
                        </a:lnTo>
                        <a:lnTo>
                          <a:pt x="21047" y="20371"/>
                        </a:lnTo>
                        <a:lnTo>
                          <a:pt x="20808" y="21205"/>
                        </a:lnTo>
                        <a:lnTo>
                          <a:pt x="20604" y="21600"/>
                        </a:lnTo>
                        <a:lnTo>
                          <a:pt x="20426" y="21600"/>
                        </a:lnTo>
                        <a:lnTo>
                          <a:pt x="20256" y="21600"/>
                        </a:lnTo>
                        <a:lnTo>
                          <a:pt x="20071" y="21600"/>
                        </a:lnTo>
                        <a:lnTo>
                          <a:pt x="19894" y="21600"/>
                        </a:lnTo>
                        <a:lnTo>
                          <a:pt x="19716" y="21205"/>
                        </a:lnTo>
                        <a:lnTo>
                          <a:pt x="19478" y="20810"/>
                        </a:lnTo>
                        <a:lnTo>
                          <a:pt x="19334" y="20722"/>
                        </a:lnTo>
                        <a:lnTo>
                          <a:pt x="19136" y="20371"/>
                        </a:lnTo>
                        <a:lnTo>
                          <a:pt x="18897" y="19976"/>
                        </a:lnTo>
                        <a:lnTo>
                          <a:pt x="18700" y="19756"/>
                        </a:lnTo>
                        <a:lnTo>
                          <a:pt x="18522" y="19361"/>
                        </a:lnTo>
                        <a:lnTo>
                          <a:pt x="18386" y="19229"/>
                        </a:lnTo>
                        <a:lnTo>
                          <a:pt x="18208" y="18746"/>
                        </a:lnTo>
                        <a:lnTo>
                          <a:pt x="18024" y="18351"/>
                        </a:lnTo>
                        <a:lnTo>
                          <a:pt x="17853" y="18132"/>
                        </a:lnTo>
                        <a:lnTo>
                          <a:pt x="17655" y="17737"/>
                        </a:lnTo>
                        <a:lnTo>
                          <a:pt x="17471" y="17517"/>
                        </a:lnTo>
                        <a:lnTo>
                          <a:pt x="17273" y="17122"/>
                        </a:lnTo>
                        <a:lnTo>
                          <a:pt x="17089" y="16727"/>
                        </a:lnTo>
                        <a:lnTo>
                          <a:pt x="16918" y="16376"/>
                        </a:lnTo>
                        <a:lnTo>
                          <a:pt x="16734" y="15980"/>
                        </a:lnTo>
                        <a:lnTo>
                          <a:pt x="16557" y="15629"/>
                        </a:lnTo>
                        <a:lnTo>
                          <a:pt x="16372" y="15278"/>
                        </a:lnTo>
                        <a:lnTo>
                          <a:pt x="16222" y="14663"/>
                        </a:lnTo>
                        <a:lnTo>
                          <a:pt x="16024" y="14005"/>
                        </a:lnTo>
                        <a:lnTo>
                          <a:pt x="15840" y="13390"/>
                        </a:lnTo>
                        <a:lnTo>
                          <a:pt x="15669" y="12776"/>
                        </a:lnTo>
                        <a:lnTo>
                          <a:pt x="15485" y="12293"/>
                        </a:lnTo>
                        <a:lnTo>
                          <a:pt x="15328" y="11546"/>
                        </a:lnTo>
                        <a:lnTo>
                          <a:pt x="15192" y="10800"/>
                        </a:lnTo>
                        <a:lnTo>
                          <a:pt x="15007" y="10054"/>
                        </a:lnTo>
                        <a:lnTo>
                          <a:pt x="14830" y="9307"/>
                        </a:lnTo>
                        <a:lnTo>
                          <a:pt x="14646" y="8561"/>
                        </a:lnTo>
                        <a:lnTo>
                          <a:pt x="14475" y="7815"/>
                        </a:lnTo>
                        <a:lnTo>
                          <a:pt x="14291" y="7463"/>
                        </a:lnTo>
                        <a:lnTo>
                          <a:pt x="14113" y="7068"/>
                        </a:lnTo>
                        <a:lnTo>
                          <a:pt x="13881" y="6673"/>
                        </a:lnTo>
                        <a:lnTo>
                          <a:pt x="13697" y="6322"/>
                        </a:lnTo>
                        <a:lnTo>
                          <a:pt x="13520" y="6059"/>
                        </a:lnTo>
                        <a:lnTo>
                          <a:pt x="13342" y="5971"/>
                        </a:lnTo>
                        <a:lnTo>
                          <a:pt x="13165" y="5707"/>
                        </a:lnTo>
                        <a:lnTo>
                          <a:pt x="12919" y="5444"/>
                        </a:lnTo>
                        <a:lnTo>
                          <a:pt x="12564" y="5312"/>
                        </a:lnTo>
                        <a:lnTo>
                          <a:pt x="12155" y="5312"/>
                        </a:lnTo>
                        <a:lnTo>
                          <a:pt x="11554" y="5224"/>
                        </a:lnTo>
                        <a:lnTo>
                          <a:pt x="11192" y="5224"/>
                        </a:lnTo>
                        <a:lnTo>
                          <a:pt x="10421" y="5224"/>
                        </a:lnTo>
                        <a:lnTo>
                          <a:pt x="10244" y="5224"/>
                        </a:lnTo>
                        <a:lnTo>
                          <a:pt x="10060" y="5224"/>
                        </a:lnTo>
                        <a:lnTo>
                          <a:pt x="9705" y="5224"/>
                        </a:lnTo>
                        <a:lnTo>
                          <a:pt x="8783" y="5224"/>
                        </a:lnTo>
                        <a:lnTo>
                          <a:pt x="8039" y="5444"/>
                        </a:lnTo>
                        <a:lnTo>
                          <a:pt x="7685" y="5707"/>
                        </a:lnTo>
                        <a:lnTo>
                          <a:pt x="7514" y="5795"/>
                        </a:lnTo>
                        <a:lnTo>
                          <a:pt x="7323" y="6059"/>
                        </a:lnTo>
                        <a:lnTo>
                          <a:pt x="7152" y="6322"/>
                        </a:lnTo>
                        <a:lnTo>
                          <a:pt x="6968" y="6673"/>
                        </a:lnTo>
                        <a:lnTo>
                          <a:pt x="6791" y="7068"/>
                        </a:lnTo>
                        <a:lnTo>
                          <a:pt x="6613" y="7463"/>
                        </a:lnTo>
                        <a:lnTo>
                          <a:pt x="6436" y="8210"/>
                        </a:lnTo>
                        <a:lnTo>
                          <a:pt x="6306" y="8737"/>
                        </a:lnTo>
                        <a:lnTo>
                          <a:pt x="6115" y="9527"/>
                        </a:lnTo>
                        <a:lnTo>
                          <a:pt x="5978" y="10054"/>
                        </a:lnTo>
                        <a:lnTo>
                          <a:pt x="5787" y="10800"/>
                        </a:lnTo>
                        <a:lnTo>
                          <a:pt x="5596" y="11546"/>
                        </a:lnTo>
                        <a:lnTo>
                          <a:pt x="5426" y="12293"/>
                        </a:lnTo>
                        <a:lnTo>
                          <a:pt x="5241" y="12776"/>
                        </a:lnTo>
                        <a:lnTo>
                          <a:pt x="5084" y="13171"/>
                        </a:lnTo>
                        <a:lnTo>
                          <a:pt x="4886" y="13741"/>
                        </a:lnTo>
                        <a:lnTo>
                          <a:pt x="4723" y="14268"/>
                        </a:lnTo>
                        <a:lnTo>
                          <a:pt x="4559" y="14707"/>
                        </a:lnTo>
                        <a:lnTo>
                          <a:pt x="4354" y="15278"/>
                        </a:lnTo>
                        <a:lnTo>
                          <a:pt x="4170" y="15629"/>
                        </a:lnTo>
                        <a:lnTo>
                          <a:pt x="3992" y="15980"/>
                        </a:lnTo>
                        <a:lnTo>
                          <a:pt x="3747" y="16376"/>
                        </a:lnTo>
                        <a:lnTo>
                          <a:pt x="3576" y="16727"/>
                        </a:lnTo>
                        <a:lnTo>
                          <a:pt x="3392" y="17122"/>
                        </a:lnTo>
                        <a:lnTo>
                          <a:pt x="3180" y="17517"/>
                        </a:lnTo>
                        <a:lnTo>
                          <a:pt x="2982" y="17693"/>
                        </a:lnTo>
                        <a:lnTo>
                          <a:pt x="2737" y="18044"/>
                        </a:lnTo>
                        <a:lnTo>
                          <a:pt x="2546" y="18307"/>
                        </a:lnTo>
                        <a:lnTo>
                          <a:pt x="2361" y="18571"/>
                        </a:lnTo>
                        <a:lnTo>
                          <a:pt x="2184" y="18834"/>
                        </a:lnTo>
                        <a:lnTo>
                          <a:pt x="1965" y="19141"/>
                        </a:lnTo>
                        <a:lnTo>
                          <a:pt x="1809" y="19317"/>
                        </a:lnTo>
                        <a:lnTo>
                          <a:pt x="1631" y="19580"/>
                        </a:lnTo>
                        <a:lnTo>
                          <a:pt x="1372" y="19756"/>
                        </a:lnTo>
                        <a:lnTo>
                          <a:pt x="1194" y="19932"/>
                        </a:lnTo>
                        <a:lnTo>
                          <a:pt x="1010" y="20107"/>
                        </a:lnTo>
                        <a:lnTo>
                          <a:pt x="839" y="20107"/>
                        </a:lnTo>
                        <a:lnTo>
                          <a:pt x="655" y="20107"/>
                        </a:lnTo>
                        <a:lnTo>
                          <a:pt x="478" y="20107"/>
                        </a:lnTo>
                        <a:lnTo>
                          <a:pt x="300" y="19361"/>
                        </a:lnTo>
                        <a:lnTo>
                          <a:pt x="191" y="18307"/>
                        </a:lnTo>
                        <a:lnTo>
                          <a:pt x="123" y="17122"/>
                        </a:lnTo>
                        <a:lnTo>
                          <a:pt x="61" y="15980"/>
                        </a:lnTo>
                        <a:lnTo>
                          <a:pt x="61" y="14883"/>
                        </a:lnTo>
                        <a:lnTo>
                          <a:pt x="0" y="13741"/>
                        </a:lnTo>
                        <a:lnTo>
                          <a:pt x="0" y="12688"/>
                        </a:lnTo>
                        <a:lnTo>
                          <a:pt x="0" y="13039"/>
                        </a:lnTo>
                        <a:close/>
                        <a:moveTo>
                          <a:pt x="0" y="13039"/>
                        </a:moveTo>
                      </a:path>
                    </a:pathLst>
                  </a:custGeom>
                  <a:solidFill>
                    <a:srgbClr val="CECECE"/>
                  </a:solidFill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926" name="AutoShape 7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39" cy="63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534" y="8180"/>
                        </a:moveTo>
                        <a:lnTo>
                          <a:pt x="926" y="7422"/>
                        </a:lnTo>
                        <a:lnTo>
                          <a:pt x="1494" y="6422"/>
                        </a:lnTo>
                        <a:lnTo>
                          <a:pt x="1812" y="5877"/>
                        </a:lnTo>
                        <a:lnTo>
                          <a:pt x="2103" y="5362"/>
                        </a:lnTo>
                        <a:lnTo>
                          <a:pt x="2359" y="4938"/>
                        </a:lnTo>
                        <a:lnTo>
                          <a:pt x="2697" y="4362"/>
                        </a:lnTo>
                        <a:lnTo>
                          <a:pt x="2934" y="4029"/>
                        </a:lnTo>
                        <a:lnTo>
                          <a:pt x="3130" y="3666"/>
                        </a:lnTo>
                        <a:lnTo>
                          <a:pt x="3522" y="3181"/>
                        </a:lnTo>
                        <a:lnTo>
                          <a:pt x="3833" y="2696"/>
                        </a:lnTo>
                        <a:lnTo>
                          <a:pt x="4117" y="2393"/>
                        </a:lnTo>
                        <a:lnTo>
                          <a:pt x="4604" y="1848"/>
                        </a:lnTo>
                        <a:lnTo>
                          <a:pt x="4786" y="1696"/>
                        </a:lnTo>
                        <a:lnTo>
                          <a:pt x="5314" y="1363"/>
                        </a:lnTo>
                        <a:lnTo>
                          <a:pt x="5605" y="1121"/>
                        </a:lnTo>
                        <a:lnTo>
                          <a:pt x="6754" y="576"/>
                        </a:lnTo>
                        <a:lnTo>
                          <a:pt x="6984" y="515"/>
                        </a:lnTo>
                        <a:lnTo>
                          <a:pt x="7342" y="424"/>
                        </a:lnTo>
                        <a:lnTo>
                          <a:pt x="7930" y="151"/>
                        </a:lnTo>
                        <a:lnTo>
                          <a:pt x="8268" y="91"/>
                        </a:lnTo>
                        <a:lnTo>
                          <a:pt x="8559" y="0"/>
                        </a:lnTo>
                        <a:lnTo>
                          <a:pt x="9113" y="0"/>
                        </a:lnTo>
                        <a:lnTo>
                          <a:pt x="9445" y="91"/>
                        </a:lnTo>
                        <a:lnTo>
                          <a:pt x="9620" y="91"/>
                        </a:lnTo>
                        <a:lnTo>
                          <a:pt x="10330" y="91"/>
                        </a:lnTo>
                        <a:lnTo>
                          <a:pt x="10506" y="91"/>
                        </a:lnTo>
                        <a:lnTo>
                          <a:pt x="10857" y="91"/>
                        </a:lnTo>
                        <a:lnTo>
                          <a:pt x="11101" y="91"/>
                        </a:lnTo>
                        <a:lnTo>
                          <a:pt x="11513" y="91"/>
                        </a:lnTo>
                        <a:lnTo>
                          <a:pt x="11689" y="91"/>
                        </a:lnTo>
                        <a:lnTo>
                          <a:pt x="12115" y="151"/>
                        </a:lnTo>
                        <a:lnTo>
                          <a:pt x="12453" y="333"/>
                        </a:lnTo>
                        <a:lnTo>
                          <a:pt x="12811" y="515"/>
                        </a:lnTo>
                        <a:lnTo>
                          <a:pt x="13007" y="515"/>
                        </a:lnTo>
                        <a:lnTo>
                          <a:pt x="13359" y="666"/>
                        </a:lnTo>
                        <a:lnTo>
                          <a:pt x="13812" y="848"/>
                        </a:lnTo>
                        <a:lnTo>
                          <a:pt x="14163" y="1121"/>
                        </a:lnTo>
                        <a:lnTo>
                          <a:pt x="15056" y="1636"/>
                        </a:lnTo>
                        <a:lnTo>
                          <a:pt x="15813" y="2121"/>
                        </a:lnTo>
                        <a:lnTo>
                          <a:pt x="16293" y="2545"/>
                        </a:lnTo>
                        <a:lnTo>
                          <a:pt x="16739" y="2969"/>
                        </a:lnTo>
                        <a:lnTo>
                          <a:pt x="16996" y="3242"/>
                        </a:lnTo>
                        <a:lnTo>
                          <a:pt x="17388" y="3666"/>
                        </a:lnTo>
                        <a:lnTo>
                          <a:pt x="17807" y="4181"/>
                        </a:lnTo>
                        <a:lnTo>
                          <a:pt x="18179" y="4665"/>
                        </a:lnTo>
                        <a:lnTo>
                          <a:pt x="18416" y="5029"/>
                        </a:lnTo>
                        <a:lnTo>
                          <a:pt x="18693" y="5453"/>
                        </a:lnTo>
                        <a:lnTo>
                          <a:pt x="19045" y="5877"/>
                        </a:lnTo>
                        <a:lnTo>
                          <a:pt x="19376" y="6422"/>
                        </a:lnTo>
                        <a:lnTo>
                          <a:pt x="19714" y="6998"/>
                        </a:lnTo>
                        <a:lnTo>
                          <a:pt x="20187" y="7755"/>
                        </a:lnTo>
                        <a:lnTo>
                          <a:pt x="20478" y="8361"/>
                        </a:lnTo>
                        <a:lnTo>
                          <a:pt x="20890" y="9300"/>
                        </a:lnTo>
                        <a:lnTo>
                          <a:pt x="21073" y="9815"/>
                        </a:lnTo>
                        <a:lnTo>
                          <a:pt x="21127" y="10088"/>
                        </a:lnTo>
                        <a:lnTo>
                          <a:pt x="21248" y="10815"/>
                        </a:lnTo>
                        <a:lnTo>
                          <a:pt x="21309" y="11603"/>
                        </a:lnTo>
                        <a:lnTo>
                          <a:pt x="21370" y="12360"/>
                        </a:lnTo>
                        <a:lnTo>
                          <a:pt x="21431" y="13148"/>
                        </a:lnTo>
                        <a:lnTo>
                          <a:pt x="21478" y="13905"/>
                        </a:lnTo>
                        <a:lnTo>
                          <a:pt x="21526" y="14753"/>
                        </a:lnTo>
                        <a:lnTo>
                          <a:pt x="21539" y="15450"/>
                        </a:lnTo>
                        <a:lnTo>
                          <a:pt x="21566" y="16238"/>
                        </a:lnTo>
                        <a:lnTo>
                          <a:pt x="21600" y="16995"/>
                        </a:lnTo>
                        <a:lnTo>
                          <a:pt x="21600" y="17783"/>
                        </a:lnTo>
                        <a:lnTo>
                          <a:pt x="21600" y="18510"/>
                        </a:lnTo>
                        <a:lnTo>
                          <a:pt x="21600" y="19298"/>
                        </a:lnTo>
                        <a:lnTo>
                          <a:pt x="21600" y="20055"/>
                        </a:lnTo>
                        <a:lnTo>
                          <a:pt x="21600" y="20843"/>
                        </a:lnTo>
                        <a:lnTo>
                          <a:pt x="21600" y="21600"/>
                        </a:lnTo>
                        <a:lnTo>
                          <a:pt x="21465" y="21085"/>
                        </a:lnTo>
                        <a:lnTo>
                          <a:pt x="21248" y="20843"/>
                        </a:lnTo>
                        <a:lnTo>
                          <a:pt x="21073" y="20479"/>
                        </a:lnTo>
                        <a:lnTo>
                          <a:pt x="20836" y="19964"/>
                        </a:lnTo>
                        <a:lnTo>
                          <a:pt x="20363" y="19298"/>
                        </a:lnTo>
                        <a:lnTo>
                          <a:pt x="19673" y="17843"/>
                        </a:lnTo>
                        <a:lnTo>
                          <a:pt x="19477" y="17510"/>
                        </a:lnTo>
                        <a:lnTo>
                          <a:pt x="19301" y="17086"/>
                        </a:lnTo>
                        <a:lnTo>
                          <a:pt x="19126" y="16723"/>
                        </a:lnTo>
                        <a:lnTo>
                          <a:pt x="18950" y="16450"/>
                        </a:lnTo>
                        <a:lnTo>
                          <a:pt x="18767" y="16238"/>
                        </a:lnTo>
                        <a:lnTo>
                          <a:pt x="18598" y="15965"/>
                        </a:lnTo>
                        <a:lnTo>
                          <a:pt x="18416" y="15693"/>
                        </a:lnTo>
                        <a:lnTo>
                          <a:pt x="18220" y="15390"/>
                        </a:lnTo>
                        <a:lnTo>
                          <a:pt x="18057" y="15178"/>
                        </a:lnTo>
                        <a:lnTo>
                          <a:pt x="17888" y="14965"/>
                        </a:lnTo>
                        <a:lnTo>
                          <a:pt x="17706" y="14693"/>
                        </a:lnTo>
                        <a:lnTo>
                          <a:pt x="17530" y="14420"/>
                        </a:lnTo>
                        <a:lnTo>
                          <a:pt x="17354" y="14178"/>
                        </a:lnTo>
                        <a:lnTo>
                          <a:pt x="16408" y="12905"/>
                        </a:lnTo>
                        <a:lnTo>
                          <a:pt x="15874" y="12451"/>
                        </a:lnTo>
                        <a:lnTo>
                          <a:pt x="15644" y="12300"/>
                        </a:lnTo>
                        <a:lnTo>
                          <a:pt x="15461" y="12118"/>
                        </a:lnTo>
                        <a:lnTo>
                          <a:pt x="15110" y="11875"/>
                        </a:lnTo>
                        <a:lnTo>
                          <a:pt x="14839" y="11512"/>
                        </a:lnTo>
                        <a:lnTo>
                          <a:pt x="14400" y="11360"/>
                        </a:lnTo>
                        <a:lnTo>
                          <a:pt x="14224" y="11088"/>
                        </a:lnTo>
                        <a:lnTo>
                          <a:pt x="13934" y="11027"/>
                        </a:lnTo>
                        <a:lnTo>
                          <a:pt x="13690" y="10815"/>
                        </a:lnTo>
                        <a:lnTo>
                          <a:pt x="13163" y="10573"/>
                        </a:lnTo>
                        <a:lnTo>
                          <a:pt x="12811" y="10330"/>
                        </a:lnTo>
                        <a:lnTo>
                          <a:pt x="12575" y="10240"/>
                        </a:lnTo>
                        <a:lnTo>
                          <a:pt x="12277" y="10149"/>
                        </a:lnTo>
                        <a:lnTo>
                          <a:pt x="11980" y="10088"/>
                        </a:lnTo>
                        <a:lnTo>
                          <a:pt x="11648" y="9906"/>
                        </a:lnTo>
                        <a:lnTo>
                          <a:pt x="11331" y="9906"/>
                        </a:lnTo>
                        <a:lnTo>
                          <a:pt x="11054" y="9906"/>
                        </a:lnTo>
                        <a:lnTo>
                          <a:pt x="10803" y="9815"/>
                        </a:lnTo>
                        <a:lnTo>
                          <a:pt x="10344" y="9815"/>
                        </a:lnTo>
                        <a:lnTo>
                          <a:pt x="9796" y="9815"/>
                        </a:lnTo>
                        <a:lnTo>
                          <a:pt x="9465" y="9815"/>
                        </a:lnTo>
                        <a:lnTo>
                          <a:pt x="9086" y="9815"/>
                        </a:lnTo>
                        <a:lnTo>
                          <a:pt x="8735" y="9815"/>
                        </a:lnTo>
                        <a:lnTo>
                          <a:pt x="8559" y="9815"/>
                        </a:lnTo>
                        <a:lnTo>
                          <a:pt x="7991" y="10088"/>
                        </a:lnTo>
                        <a:lnTo>
                          <a:pt x="7754" y="10149"/>
                        </a:lnTo>
                        <a:lnTo>
                          <a:pt x="7572" y="10330"/>
                        </a:lnTo>
                        <a:lnTo>
                          <a:pt x="7342" y="10391"/>
                        </a:lnTo>
                        <a:lnTo>
                          <a:pt x="7058" y="10573"/>
                        </a:lnTo>
                        <a:lnTo>
                          <a:pt x="6754" y="10815"/>
                        </a:lnTo>
                        <a:lnTo>
                          <a:pt x="6375" y="11179"/>
                        </a:lnTo>
                        <a:lnTo>
                          <a:pt x="5848" y="11603"/>
                        </a:lnTo>
                        <a:lnTo>
                          <a:pt x="5314" y="12118"/>
                        </a:lnTo>
                        <a:lnTo>
                          <a:pt x="4962" y="12360"/>
                        </a:lnTo>
                        <a:lnTo>
                          <a:pt x="4726" y="12633"/>
                        </a:lnTo>
                        <a:lnTo>
                          <a:pt x="4543" y="12905"/>
                        </a:lnTo>
                        <a:lnTo>
                          <a:pt x="4313" y="13148"/>
                        </a:lnTo>
                        <a:lnTo>
                          <a:pt x="4131" y="13420"/>
                        </a:lnTo>
                        <a:lnTo>
                          <a:pt x="3955" y="13633"/>
                        </a:lnTo>
                        <a:lnTo>
                          <a:pt x="3306" y="14693"/>
                        </a:lnTo>
                        <a:lnTo>
                          <a:pt x="2772" y="15450"/>
                        </a:lnTo>
                        <a:lnTo>
                          <a:pt x="2603" y="15693"/>
                        </a:lnTo>
                        <a:lnTo>
                          <a:pt x="2420" y="15965"/>
                        </a:lnTo>
                        <a:lnTo>
                          <a:pt x="2245" y="16238"/>
                        </a:lnTo>
                        <a:lnTo>
                          <a:pt x="2069" y="16450"/>
                        </a:lnTo>
                        <a:lnTo>
                          <a:pt x="1893" y="16723"/>
                        </a:lnTo>
                        <a:lnTo>
                          <a:pt x="1710" y="16995"/>
                        </a:lnTo>
                        <a:lnTo>
                          <a:pt x="1541" y="17238"/>
                        </a:lnTo>
                        <a:lnTo>
                          <a:pt x="1183" y="17783"/>
                        </a:lnTo>
                        <a:lnTo>
                          <a:pt x="1001" y="17995"/>
                        </a:lnTo>
                        <a:lnTo>
                          <a:pt x="832" y="18268"/>
                        </a:lnTo>
                        <a:lnTo>
                          <a:pt x="649" y="18510"/>
                        </a:lnTo>
                        <a:lnTo>
                          <a:pt x="473" y="18783"/>
                        </a:lnTo>
                        <a:lnTo>
                          <a:pt x="297" y="19055"/>
                        </a:lnTo>
                        <a:lnTo>
                          <a:pt x="122" y="19298"/>
                        </a:lnTo>
                        <a:lnTo>
                          <a:pt x="0" y="19298"/>
                        </a:lnTo>
                        <a:lnTo>
                          <a:pt x="0" y="18510"/>
                        </a:lnTo>
                        <a:lnTo>
                          <a:pt x="0" y="17783"/>
                        </a:lnTo>
                        <a:lnTo>
                          <a:pt x="0" y="16995"/>
                        </a:lnTo>
                        <a:lnTo>
                          <a:pt x="0" y="16238"/>
                        </a:lnTo>
                        <a:lnTo>
                          <a:pt x="0" y="15450"/>
                        </a:lnTo>
                        <a:lnTo>
                          <a:pt x="0" y="14693"/>
                        </a:lnTo>
                        <a:lnTo>
                          <a:pt x="0" y="13905"/>
                        </a:lnTo>
                        <a:lnTo>
                          <a:pt x="61" y="12027"/>
                        </a:lnTo>
                        <a:lnTo>
                          <a:pt x="135" y="10512"/>
                        </a:lnTo>
                        <a:lnTo>
                          <a:pt x="183" y="9664"/>
                        </a:lnTo>
                        <a:lnTo>
                          <a:pt x="331" y="8604"/>
                        </a:lnTo>
                        <a:lnTo>
                          <a:pt x="534" y="8180"/>
                        </a:lnTo>
                        <a:close/>
                        <a:moveTo>
                          <a:pt x="534" y="8180"/>
                        </a:moveTo>
                      </a:path>
                    </a:pathLst>
                  </a:custGeom>
                  <a:solidFill>
                    <a:srgbClr val="919191"/>
                  </a:solidFill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927" name="Group 79"/>
                <p:cNvGrpSpPr>
                  <a:grpSpLocks/>
                </p:cNvGrpSpPr>
                <p:nvPr/>
              </p:nvGrpSpPr>
              <p:grpSpPr bwMode="auto">
                <a:xfrm>
                  <a:off x="34" y="27"/>
                  <a:ext cx="328" cy="131"/>
                  <a:chOff x="0" y="0"/>
                  <a:chExt cx="327" cy="130"/>
                </a:xfrm>
              </p:grpSpPr>
              <p:grpSp>
                <p:nvGrpSpPr>
                  <p:cNvPr id="78928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327" cy="130"/>
                    <a:chOff x="0" y="0"/>
                    <a:chExt cx="327" cy="130"/>
                  </a:xfrm>
                </p:grpSpPr>
                <p:sp>
                  <p:nvSpPr>
                    <p:cNvPr id="78929" name="AutoShape 81"/>
                    <p:cNvSpPr>
                      <a:spLocks/>
                    </p:cNvSpPr>
                    <p:nvPr/>
                  </p:nvSpPr>
                  <p:spPr bwMode="auto">
                    <a:xfrm>
                      <a:off x="1" y="0"/>
                      <a:ext cx="326" cy="10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21600"/>
                          </a:moveTo>
                          <a:lnTo>
                            <a:pt x="0" y="6335"/>
                          </a:lnTo>
                          <a:lnTo>
                            <a:pt x="6069" y="2744"/>
                          </a:lnTo>
                          <a:lnTo>
                            <a:pt x="6420" y="0"/>
                          </a:lnTo>
                          <a:lnTo>
                            <a:pt x="7214" y="55"/>
                          </a:lnTo>
                          <a:lnTo>
                            <a:pt x="7544" y="2744"/>
                          </a:lnTo>
                          <a:lnTo>
                            <a:pt x="13733" y="2744"/>
                          </a:lnTo>
                          <a:lnTo>
                            <a:pt x="13922" y="92"/>
                          </a:lnTo>
                          <a:lnTo>
                            <a:pt x="14772" y="92"/>
                          </a:lnTo>
                          <a:lnTo>
                            <a:pt x="15081" y="2744"/>
                          </a:lnTo>
                          <a:lnTo>
                            <a:pt x="21600" y="7163"/>
                          </a:lnTo>
                          <a:lnTo>
                            <a:pt x="21579" y="21453"/>
                          </a:lnTo>
                          <a:lnTo>
                            <a:pt x="0" y="21600"/>
                          </a:lnTo>
                          <a:close/>
                          <a:moveTo>
                            <a:pt x="0" y="21600"/>
                          </a:moveTo>
                        </a:path>
                      </a:pathLst>
                    </a:custGeom>
                    <a:solidFill>
                      <a:srgbClr val="919191"/>
                    </a:solidFill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30" name="AutoShape 82"/>
                    <p:cNvSpPr>
                      <a:spLocks/>
                    </p:cNvSpPr>
                    <p:nvPr/>
                  </p:nvSpPr>
                  <p:spPr bwMode="auto">
                    <a:xfrm>
                      <a:off x="0" y="104"/>
                      <a:ext cx="327" cy="19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08" y="21600"/>
                          </a:lnTo>
                          <a:lnTo>
                            <a:pt x="21229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  <a:moveTo>
                            <a:pt x="0" y="0"/>
                          </a:moveTo>
                        </a:path>
                      </a:pathLst>
                    </a:custGeom>
                    <a:solidFill>
                      <a:srgbClr val="919191"/>
                    </a:solidFill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31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" y="123"/>
                      <a:ext cx="315" cy="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8932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87" y="28"/>
                    <a:ext cx="151" cy="55"/>
                    <a:chOff x="0" y="0"/>
                    <a:chExt cx="151" cy="54"/>
                  </a:xfrm>
                </p:grpSpPr>
                <p:grpSp>
                  <p:nvGrpSpPr>
                    <p:cNvPr id="78933" name="Group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149" cy="53"/>
                      <a:chOff x="0" y="0"/>
                      <a:chExt cx="149" cy="53"/>
                    </a:xfrm>
                  </p:grpSpPr>
                  <p:sp>
                    <p:nvSpPr>
                      <p:cNvPr id="78934" name="Rectangle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35" name="Rectangle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36" name="Rectangle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37" name="Rectangle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38" name="Rectangle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39" name="Rectangle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" y="15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0" name="Rectangle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" y="15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1" name="Rectangle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" y="15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2" name="Rectangle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" y="29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3" name="Rectangle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" y="29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4" name="Rectangle 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" y="29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5" name="Rectangle 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" y="44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6" name="Rectangle 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" y="44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7" name="Rectangle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" y="44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8" name="Rectangle 1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38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49" name="Rectangle 1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15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50" name="Rectangle 1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" y="38"/>
                        <a:ext cx="20" cy="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51" name="Rectangle 1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" y="15"/>
                        <a:ext cx="20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52" name="Group 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" y="1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53" name="Rectangle 1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54" name="Rectangle 1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55" name="Group 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" y="1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56" name="Rectangle 1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57" name="Rectangle 1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58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" y="1"/>
                      <a:ext cx="21" cy="8"/>
                      <a:chOff x="0" y="0"/>
                      <a:chExt cx="20" cy="8"/>
                    </a:xfrm>
                  </p:grpSpPr>
                  <p:sp>
                    <p:nvSpPr>
                      <p:cNvPr id="78959" name="Rectangle 1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60" name="Rectangle 1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61" name="Group 1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" y="1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62" name="Rectangle 1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63" name="Rectangle 1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64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0" y="1"/>
                      <a:ext cx="21" cy="8"/>
                      <a:chOff x="0" y="0"/>
                      <a:chExt cx="20" cy="8"/>
                    </a:xfrm>
                  </p:grpSpPr>
                  <p:sp>
                    <p:nvSpPr>
                      <p:cNvPr id="78965" name="Rectangle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66" name="Rectangle 1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67" name="Group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" y="17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68" name="Rectangle 1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69" name="Rectangle 1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70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" y="16"/>
                      <a:ext cx="21" cy="9"/>
                      <a:chOff x="0" y="0"/>
                      <a:chExt cx="20" cy="8"/>
                    </a:xfrm>
                  </p:grpSpPr>
                  <p:sp>
                    <p:nvSpPr>
                      <p:cNvPr id="78971" name="Rectangle 1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72" name="Rectangle 1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73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" y="16"/>
                      <a:ext cx="20" cy="9"/>
                      <a:chOff x="0" y="0"/>
                      <a:chExt cx="20" cy="8"/>
                    </a:xfrm>
                  </p:grpSpPr>
                  <p:sp>
                    <p:nvSpPr>
                      <p:cNvPr id="78974" name="Rectangle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75" name="Rectangle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76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" y="31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77" name="Rectangle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78" name="Rectangle 1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79" name="Group 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" y="31"/>
                      <a:ext cx="21" cy="8"/>
                      <a:chOff x="0" y="0"/>
                      <a:chExt cx="20" cy="8"/>
                    </a:xfrm>
                  </p:grpSpPr>
                  <p:sp>
                    <p:nvSpPr>
                      <p:cNvPr id="78980" name="Rectangle 1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81" name="Rectangle 1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82" name="Group 1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" y="31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83" name="Rectangle 1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84" name="Rectangle 1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85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" y="45"/>
                      <a:ext cx="20" cy="9"/>
                      <a:chOff x="0" y="0"/>
                      <a:chExt cx="20" cy="8"/>
                    </a:xfrm>
                  </p:grpSpPr>
                  <p:sp>
                    <p:nvSpPr>
                      <p:cNvPr id="78986" name="Rectangle 1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87" name="Rectangle 1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88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" y="45"/>
                      <a:ext cx="21" cy="9"/>
                      <a:chOff x="0" y="0"/>
                      <a:chExt cx="20" cy="8"/>
                    </a:xfrm>
                  </p:grpSpPr>
                  <p:sp>
                    <p:nvSpPr>
                      <p:cNvPr id="78989" name="Rectangle 1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90" name="Rectangle 1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91" name="Group 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" y="45"/>
                      <a:ext cx="20" cy="9"/>
                      <a:chOff x="0" y="0"/>
                      <a:chExt cx="20" cy="8"/>
                    </a:xfrm>
                  </p:grpSpPr>
                  <p:sp>
                    <p:nvSpPr>
                      <p:cNvPr id="78992" name="Rectangle 1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93" name="Rectangle 1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94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" y="39"/>
                      <a:ext cx="20" cy="9"/>
                      <a:chOff x="0" y="0"/>
                      <a:chExt cx="20" cy="8"/>
                    </a:xfrm>
                  </p:grpSpPr>
                  <p:sp>
                    <p:nvSpPr>
                      <p:cNvPr id="78995" name="Rectangle 1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96" name="Rectangle 1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997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" y="17"/>
                      <a:ext cx="20" cy="8"/>
                      <a:chOff x="0" y="0"/>
                      <a:chExt cx="20" cy="8"/>
                    </a:xfrm>
                  </p:grpSpPr>
                  <p:sp>
                    <p:nvSpPr>
                      <p:cNvPr id="78998" name="Rectangle 1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99" name="Rectangle 1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9000" name="Group 1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0" y="39"/>
                      <a:ext cx="21" cy="9"/>
                      <a:chOff x="0" y="0"/>
                      <a:chExt cx="20" cy="8"/>
                    </a:xfrm>
                  </p:grpSpPr>
                  <p:sp>
                    <p:nvSpPr>
                      <p:cNvPr id="79001" name="Rectangle 1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002" name="Rectangle 1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7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9003" name="Group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0" y="17"/>
                      <a:ext cx="21" cy="8"/>
                      <a:chOff x="0" y="0"/>
                      <a:chExt cx="20" cy="8"/>
                    </a:xfrm>
                  </p:grpSpPr>
                  <p:sp>
                    <p:nvSpPr>
                      <p:cNvPr id="79004" name="Rectangle 1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noFill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005" name="Rectangle 1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8" cy="6"/>
                      </a:xfrm>
                      <a:prstGeom prst="rect">
                        <a:avLst/>
                      </a:prstGeom>
                      <a:solidFill>
                        <a:srgbClr val="A2C1FE"/>
                      </a:solidFill>
                      <a:ln w="12700">
                        <a:solidFill>
                          <a:srgbClr val="8080FF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79006" name="Group 158"/>
                <p:cNvGrpSpPr>
                  <a:grpSpLocks/>
                </p:cNvGrpSpPr>
                <p:nvPr/>
              </p:nvGrpSpPr>
              <p:grpSpPr bwMode="auto">
                <a:xfrm>
                  <a:off x="0" y="31"/>
                  <a:ext cx="36" cy="70"/>
                  <a:chOff x="0" y="0"/>
                  <a:chExt cx="36" cy="70"/>
                </a:xfrm>
              </p:grpSpPr>
              <p:sp>
                <p:nvSpPr>
                  <p:cNvPr id="79007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0" y="21"/>
                    <a:ext cx="18" cy="12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08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0" y="27"/>
                    <a:ext cx="18" cy="10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09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6"/>
                    <a:ext cx="19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0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2" y="45"/>
                    <a:ext cx="1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1" name="Line 163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6" y="53"/>
                    <a:ext cx="1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2" name="Line 164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" y="55"/>
                    <a:ext cx="19" cy="4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3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3" y="14"/>
                    <a:ext cx="17" cy="14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8" y="8"/>
                    <a:ext cx="13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5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15" y="2"/>
                    <a:ext cx="8" cy="19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6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24" y="0"/>
                    <a:ext cx="3" cy="20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7" name="Line 16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15" y="58"/>
                    <a:ext cx="17" cy="9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18" name="Line 170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24" y="57"/>
                    <a:ext cx="12" cy="13"/>
                  </a:xfrm>
                  <a:prstGeom prst="line">
                    <a:avLst/>
                  </a:prstGeom>
                  <a:noFill/>
                  <a:ln w="12700">
                    <a:solidFill>
                      <a:srgbClr val="4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9019" name="Group 171"/>
              <p:cNvGrpSpPr>
                <a:grpSpLocks/>
              </p:cNvGrpSpPr>
              <p:nvPr/>
            </p:nvGrpSpPr>
            <p:grpSpPr bwMode="auto">
              <a:xfrm>
                <a:off x="16" y="1189"/>
                <a:ext cx="304" cy="280"/>
                <a:chOff x="0" y="0"/>
                <a:chExt cx="303" cy="280"/>
              </a:xfrm>
            </p:grpSpPr>
            <p:grpSp>
              <p:nvGrpSpPr>
                <p:cNvPr id="79020" name="Group 172"/>
                <p:cNvGrpSpPr>
                  <a:grpSpLocks/>
                </p:cNvGrpSpPr>
                <p:nvPr/>
              </p:nvGrpSpPr>
              <p:grpSpPr bwMode="auto">
                <a:xfrm>
                  <a:off x="0" y="126"/>
                  <a:ext cx="240" cy="92"/>
                  <a:chOff x="0" y="0"/>
                  <a:chExt cx="240" cy="92"/>
                </a:xfrm>
              </p:grpSpPr>
              <p:grpSp>
                <p:nvGrpSpPr>
                  <p:cNvPr id="79021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103" y="0"/>
                    <a:ext cx="137" cy="92"/>
                    <a:chOff x="0" y="0"/>
                    <a:chExt cx="137" cy="92"/>
                  </a:xfrm>
                </p:grpSpPr>
                <p:sp>
                  <p:nvSpPr>
                    <p:cNvPr id="79022" name="AutoShape 17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37" cy="92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6082"/>
                          </a:moveTo>
                          <a:lnTo>
                            <a:pt x="0" y="21600"/>
                          </a:lnTo>
                          <a:lnTo>
                            <a:pt x="21600" y="11115"/>
                          </a:lnTo>
                          <a:lnTo>
                            <a:pt x="21600" y="0"/>
                          </a:lnTo>
                          <a:lnTo>
                            <a:pt x="0" y="6082"/>
                          </a:lnTo>
                          <a:close/>
                          <a:moveTo>
                            <a:pt x="0" y="6082"/>
                          </a:moveTo>
                        </a:path>
                      </a:pathLst>
                    </a:custGeom>
                    <a:solidFill>
                      <a:srgbClr val="A0A0A0"/>
                    </a:solidFill>
                    <a:ln w="12700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23" name="AutoShape 17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37" cy="92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6082"/>
                          </a:moveTo>
                          <a:lnTo>
                            <a:pt x="0" y="21600"/>
                          </a:lnTo>
                          <a:lnTo>
                            <a:pt x="21600" y="11115"/>
                          </a:lnTo>
                          <a:lnTo>
                            <a:pt x="21600" y="0"/>
                          </a:lnTo>
                          <a:lnTo>
                            <a:pt x="0" y="6082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9024" name="Group 176"/>
                  <p:cNvGrpSpPr>
                    <a:grpSpLocks/>
                  </p:cNvGrpSpPr>
                  <p:nvPr/>
                </p:nvGrpSpPr>
                <p:grpSpPr bwMode="auto">
                  <a:xfrm>
                    <a:off x="0" y="19"/>
                    <a:ext cx="103" cy="73"/>
                    <a:chOff x="0" y="0"/>
                    <a:chExt cx="103" cy="72"/>
                  </a:xfrm>
                </p:grpSpPr>
                <p:sp>
                  <p:nvSpPr>
                    <p:cNvPr id="79025" name="AutoShape 177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03" cy="72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21600" y="1867"/>
                          </a:moveTo>
                          <a:lnTo>
                            <a:pt x="21600" y="21600"/>
                          </a:lnTo>
                          <a:lnTo>
                            <a:pt x="0" y="16800"/>
                          </a:lnTo>
                          <a:lnTo>
                            <a:pt x="0" y="0"/>
                          </a:lnTo>
                          <a:lnTo>
                            <a:pt x="21600" y="1867"/>
                          </a:lnTo>
                          <a:close/>
                          <a:moveTo>
                            <a:pt x="21600" y="1867"/>
                          </a:moveTo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26" name="AutoShape 17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03" cy="72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21600" y="1867"/>
                          </a:moveTo>
                          <a:lnTo>
                            <a:pt x="21600" y="21600"/>
                          </a:lnTo>
                          <a:lnTo>
                            <a:pt x="0" y="16800"/>
                          </a:lnTo>
                          <a:lnTo>
                            <a:pt x="0" y="0"/>
                          </a:lnTo>
                          <a:lnTo>
                            <a:pt x="21600" y="1867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9027" name="Group 179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40" cy="26"/>
                    <a:chOff x="0" y="0"/>
                    <a:chExt cx="240" cy="26"/>
                  </a:xfrm>
                </p:grpSpPr>
                <p:sp>
                  <p:nvSpPr>
                    <p:cNvPr id="79028" name="AutoShape 18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40" cy="26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16386"/>
                          </a:moveTo>
                          <a:lnTo>
                            <a:pt x="9429" y="21600"/>
                          </a:lnTo>
                          <a:lnTo>
                            <a:pt x="21600" y="0"/>
                          </a:lnTo>
                          <a:lnTo>
                            <a:pt x="12686" y="0"/>
                          </a:lnTo>
                          <a:lnTo>
                            <a:pt x="0" y="16386"/>
                          </a:lnTo>
                          <a:close/>
                          <a:moveTo>
                            <a:pt x="0" y="16386"/>
                          </a:moveTo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29" name="AutoShape 181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40" cy="26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16386"/>
                          </a:moveTo>
                          <a:lnTo>
                            <a:pt x="9429" y="21600"/>
                          </a:lnTo>
                          <a:lnTo>
                            <a:pt x="21600" y="0"/>
                          </a:lnTo>
                          <a:lnTo>
                            <a:pt x="12686" y="0"/>
                          </a:lnTo>
                          <a:lnTo>
                            <a:pt x="0" y="1638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9030" name="Group 182"/>
                <p:cNvGrpSpPr>
                  <a:grpSpLocks/>
                </p:cNvGrpSpPr>
                <p:nvPr/>
              </p:nvGrpSpPr>
              <p:grpSpPr bwMode="auto">
                <a:xfrm>
                  <a:off x="79" y="56"/>
                  <a:ext cx="90" cy="116"/>
                  <a:chOff x="0" y="0"/>
                  <a:chExt cx="89" cy="115"/>
                </a:xfrm>
              </p:grpSpPr>
              <p:sp>
                <p:nvSpPr>
                  <p:cNvPr id="79031" name="AutoShape 183"/>
                  <p:cNvSpPr>
                    <a:spLocks/>
                  </p:cNvSpPr>
                  <p:nvPr/>
                </p:nvSpPr>
                <p:spPr bwMode="auto">
                  <a:xfrm>
                    <a:off x="0" y="58"/>
                    <a:ext cx="87" cy="29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12436"/>
                        </a:moveTo>
                        <a:lnTo>
                          <a:pt x="0" y="18327"/>
                        </a:lnTo>
                        <a:lnTo>
                          <a:pt x="9626" y="21600"/>
                        </a:lnTo>
                        <a:lnTo>
                          <a:pt x="21600" y="13091"/>
                        </a:lnTo>
                        <a:lnTo>
                          <a:pt x="21600" y="0"/>
                        </a:lnTo>
                        <a:lnTo>
                          <a:pt x="19957" y="0"/>
                        </a:lnTo>
                        <a:lnTo>
                          <a:pt x="0" y="12436"/>
                        </a:lnTo>
                        <a:close/>
                        <a:moveTo>
                          <a:pt x="0" y="12436"/>
                        </a:moveTo>
                      </a:path>
                    </a:pathLst>
                  </a:custGeom>
                  <a:solidFill>
                    <a:srgbClr val="60606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32" name="AutoShape 184"/>
                  <p:cNvSpPr>
                    <a:spLocks/>
                  </p:cNvSpPr>
                  <p:nvPr/>
                </p:nvSpPr>
                <p:spPr bwMode="auto">
                  <a:xfrm>
                    <a:off x="0" y="58"/>
                    <a:ext cx="87" cy="29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12436"/>
                        </a:moveTo>
                        <a:lnTo>
                          <a:pt x="0" y="18327"/>
                        </a:lnTo>
                        <a:lnTo>
                          <a:pt x="9626" y="21600"/>
                        </a:lnTo>
                        <a:lnTo>
                          <a:pt x="21600" y="13091"/>
                        </a:lnTo>
                        <a:lnTo>
                          <a:pt x="21600" y="0"/>
                        </a:lnTo>
                        <a:lnTo>
                          <a:pt x="19957" y="0"/>
                        </a:ln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33" name="AutoShape 18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9" cy="115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8613" y="0"/>
                        </a:moveTo>
                        <a:lnTo>
                          <a:pt x="0" y="14065"/>
                        </a:lnTo>
                        <a:lnTo>
                          <a:pt x="21600" y="21600"/>
                        </a:lnTo>
                        <a:lnTo>
                          <a:pt x="18613" y="0"/>
                        </a:lnTo>
                        <a:close/>
                        <a:moveTo>
                          <a:pt x="18613" y="0"/>
                        </a:moveTo>
                      </a:path>
                    </a:pathLst>
                  </a:cu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34" name="Group 186"/>
                <p:cNvGrpSpPr>
                  <a:grpSpLocks/>
                </p:cNvGrpSpPr>
                <p:nvPr/>
              </p:nvGrpSpPr>
              <p:grpSpPr bwMode="auto">
                <a:xfrm>
                  <a:off x="101" y="0"/>
                  <a:ext cx="112" cy="174"/>
                  <a:chOff x="0" y="0"/>
                  <a:chExt cx="111" cy="174"/>
                </a:xfrm>
              </p:grpSpPr>
              <p:sp>
                <p:nvSpPr>
                  <p:cNvPr id="79035" name="AutoShape 18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11" cy="134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3323" y="21600"/>
                        </a:moveTo>
                        <a:lnTo>
                          <a:pt x="0" y="1008"/>
                        </a:lnTo>
                        <a:lnTo>
                          <a:pt x="18831" y="0"/>
                        </a:lnTo>
                        <a:lnTo>
                          <a:pt x="21600" y="18432"/>
                        </a:lnTo>
                        <a:lnTo>
                          <a:pt x="19015" y="18720"/>
                        </a:lnTo>
                        <a:lnTo>
                          <a:pt x="3323" y="21600"/>
                        </a:lnTo>
                        <a:close/>
                        <a:moveTo>
                          <a:pt x="3323" y="21600"/>
                        </a:moveTo>
                      </a:path>
                    </a:pathLst>
                  </a:custGeom>
                  <a:solidFill>
                    <a:srgbClr val="A0A0A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36" name="AutoShape 18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11" cy="134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3323" y="21600"/>
                        </a:moveTo>
                        <a:lnTo>
                          <a:pt x="0" y="1008"/>
                        </a:lnTo>
                        <a:lnTo>
                          <a:pt x="18831" y="0"/>
                        </a:lnTo>
                        <a:lnTo>
                          <a:pt x="21600" y="18432"/>
                        </a:lnTo>
                        <a:lnTo>
                          <a:pt x="19015" y="18720"/>
                        </a:ln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37" name="AutoShape 189"/>
                  <p:cNvSpPr>
                    <a:spLocks/>
                  </p:cNvSpPr>
                  <p:nvPr/>
                </p:nvSpPr>
                <p:spPr bwMode="auto">
                  <a:xfrm>
                    <a:off x="17" y="58"/>
                    <a:ext cx="91" cy="116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8189" y="0"/>
                        </a:moveTo>
                        <a:lnTo>
                          <a:pt x="0" y="14233"/>
                        </a:lnTo>
                        <a:lnTo>
                          <a:pt x="21600" y="21600"/>
                        </a:lnTo>
                        <a:lnTo>
                          <a:pt x="18189" y="0"/>
                        </a:lnTo>
                        <a:close/>
                        <a:moveTo>
                          <a:pt x="18189" y="0"/>
                        </a:moveTo>
                      </a:path>
                    </a:pathLst>
                  </a:cu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38" name="Group 190"/>
                <p:cNvGrpSpPr>
                  <a:grpSpLocks/>
                </p:cNvGrpSpPr>
                <p:nvPr/>
              </p:nvGrpSpPr>
              <p:grpSpPr bwMode="auto">
                <a:xfrm>
                  <a:off x="20" y="6"/>
                  <a:ext cx="98" cy="132"/>
                  <a:chOff x="0" y="0"/>
                  <a:chExt cx="98" cy="131"/>
                </a:xfrm>
              </p:grpSpPr>
              <p:sp>
                <p:nvSpPr>
                  <p:cNvPr id="79039" name="AutoShape 19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98" cy="131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8035" y="0"/>
                        </a:moveTo>
                        <a:lnTo>
                          <a:pt x="0" y="4555"/>
                        </a:lnTo>
                        <a:lnTo>
                          <a:pt x="2517" y="21600"/>
                        </a:lnTo>
                        <a:lnTo>
                          <a:pt x="21600" y="21012"/>
                        </a:lnTo>
                        <a:lnTo>
                          <a:pt x="18035" y="0"/>
                        </a:lnTo>
                        <a:close/>
                        <a:moveTo>
                          <a:pt x="18035" y="0"/>
                        </a:moveTo>
                      </a:path>
                    </a:pathLst>
                  </a:custGeom>
                  <a:solidFill>
                    <a:srgbClr val="80808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40" name="AutoShape 19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98" cy="131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8035" y="0"/>
                        </a:moveTo>
                        <a:lnTo>
                          <a:pt x="0" y="4555"/>
                        </a:lnTo>
                        <a:lnTo>
                          <a:pt x="2517" y="21600"/>
                        </a:lnTo>
                        <a:lnTo>
                          <a:pt x="21600" y="21012"/>
                        </a:lnTo>
                        <a:lnTo>
                          <a:pt x="18035" y="0"/>
                        </a:ln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41" name="Group 193"/>
                <p:cNvGrpSpPr>
                  <a:grpSpLocks/>
                </p:cNvGrpSpPr>
                <p:nvPr/>
              </p:nvGrpSpPr>
              <p:grpSpPr bwMode="auto">
                <a:xfrm>
                  <a:off x="122" y="16"/>
                  <a:ext cx="78" cy="97"/>
                  <a:chOff x="0" y="0"/>
                  <a:chExt cx="78" cy="97"/>
                </a:xfrm>
              </p:grpSpPr>
              <p:sp>
                <p:nvSpPr>
                  <p:cNvPr id="79042" name="AutoShape 19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8" cy="97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594"/>
                        </a:moveTo>
                        <a:lnTo>
                          <a:pt x="2898" y="21600"/>
                        </a:lnTo>
                        <a:lnTo>
                          <a:pt x="21600" y="19420"/>
                        </a:lnTo>
                        <a:lnTo>
                          <a:pt x="18702" y="0"/>
                        </a:lnTo>
                        <a:lnTo>
                          <a:pt x="0" y="594"/>
                        </a:lnTo>
                        <a:close/>
                        <a:moveTo>
                          <a:pt x="0" y="594"/>
                        </a:moveTo>
                      </a:path>
                    </a:pathLst>
                  </a:custGeom>
                  <a:solidFill>
                    <a:srgbClr val="00C0C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43" name="AutoShape 19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8" cy="97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594"/>
                        </a:moveTo>
                        <a:lnTo>
                          <a:pt x="2898" y="21600"/>
                        </a:lnTo>
                        <a:lnTo>
                          <a:pt x="21600" y="19420"/>
                        </a:lnTo>
                        <a:lnTo>
                          <a:pt x="18702" y="0"/>
                        </a:lnTo>
                        <a:lnTo>
                          <a:pt x="0" y="594"/>
                        </a:ln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44" name="Group 196"/>
                <p:cNvGrpSpPr>
                  <a:grpSpLocks/>
                </p:cNvGrpSpPr>
                <p:nvPr/>
              </p:nvGrpSpPr>
              <p:grpSpPr bwMode="auto">
                <a:xfrm>
                  <a:off x="153" y="134"/>
                  <a:ext cx="79" cy="64"/>
                  <a:chOff x="0" y="0"/>
                  <a:chExt cx="78" cy="63"/>
                </a:xfrm>
              </p:grpSpPr>
              <p:grpSp>
                <p:nvGrpSpPr>
                  <p:cNvPr id="79045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8" cy="63"/>
                    <a:chOff x="0" y="0"/>
                    <a:chExt cx="78" cy="63"/>
                  </a:xfrm>
                </p:grpSpPr>
                <p:sp>
                  <p:nvSpPr>
                    <p:cNvPr id="79046" name="AutoShape 19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78" cy="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21600" y="0"/>
                          </a:moveTo>
                          <a:lnTo>
                            <a:pt x="0" y="6085"/>
                          </a:lnTo>
                          <a:lnTo>
                            <a:pt x="0" y="21600"/>
                          </a:lnTo>
                          <a:lnTo>
                            <a:pt x="21600" y="12777"/>
                          </a:lnTo>
                          <a:lnTo>
                            <a:pt x="21600" y="0"/>
                          </a:lnTo>
                          <a:close/>
                          <a:moveTo>
                            <a:pt x="21600" y="0"/>
                          </a:moveTo>
                        </a:path>
                      </a:pathLst>
                    </a:custGeom>
                    <a:solidFill>
                      <a:srgbClr val="404040"/>
                    </a:solidFill>
                    <a:ln w="12700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47" name="AutoShape 19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78" cy="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21600" y="0"/>
                          </a:moveTo>
                          <a:lnTo>
                            <a:pt x="0" y="6085"/>
                          </a:lnTo>
                          <a:lnTo>
                            <a:pt x="0" y="21600"/>
                          </a:lnTo>
                          <a:lnTo>
                            <a:pt x="21600" y="12777"/>
                          </a:lnTo>
                          <a:lnTo>
                            <a:pt x="2160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048" name="Line 200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51" y="8"/>
                    <a:ext cx="16" cy="2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49" name="Line 2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" y="27"/>
                    <a:ext cx="2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50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4" y="32"/>
                    <a:ext cx="1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51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6" y="42"/>
                    <a:ext cx="1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52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" y="24"/>
                    <a:ext cx="65" cy="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53" name="Line 205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9" y="3"/>
                    <a:ext cx="65" cy="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54" name="Group 206"/>
                <p:cNvGrpSpPr>
                  <a:grpSpLocks/>
                </p:cNvGrpSpPr>
                <p:nvPr/>
              </p:nvGrpSpPr>
              <p:grpSpPr bwMode="auto">
                <a:xfrm>
                  <a:off x="122" y="182"/>
                  <a:ext cx="181" cy="98"/>
                  <a:chOff x="0" y="0"/>
                  <a:chExt cx="181" cy="97"/>
                </a:xfrm>
              </p:grpSpPr>
              <p:grpSp>
                <p:nvGrpSpPr>
                  <p:cNvPr id="79055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81" cy="97"/>
                    <a:chOff x="0" y="0"/>
                    <a:chExt cx="181" cy="97"/>
                  </a:xfrm>
                </p:grpSpPr>
                <p:sp>
                  <p:nvSpPr>
                    <p:cNvPr id="79056" name="AutoShape 20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81" cy="97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8917"/>
                          </a:moveTo>
                          <a:lnTo>
                            <a:pt x="10118" y="21600"/>
                          </a:lnTo>
                          <a:lnTo>
                            <a:pt x="21600" y="9314"/>
                          </a:lnTo>
                          <a:lnTo>
                            <a:pt x="12960" y="0"/>
                          </a:lnTo>
                          <a:lnTo>
                            <a:pt x="0" y="8917"/>
                          </a:lnTo>
                          <a:close/>
                          <a:moveTo>
                            <a:pt x="0" y="8917"/>
                          </a:moveTo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57" name="AutoShape 20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81" cy="97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1600" h="21600">
                          <a:moveTo>
                            <a:pt x="0" y="8917"/>
                          </a:moveTo>
                          <a:lnTo>
                            <a:pt x="10118" y="21600"/>
                          </a:lnTo>
                          <a:lnTo>
                            <a:pt x="21600" y="9314"/>
                          </a:lnTo>
                          <a:lnTo>
                            <a:pt x="12960" y="0"/>
                          </a:lnTo>
                          <a:lnTo>
                            <a:pt x="0" y="8917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058" name="AutoShape 210"/>
                  <p:cNvSpPr>
                    <a:spLocks/>
                  </p:cNvSpPr>
                  <p:nvPr/>
                </p:nvSpPr>
                <p:spPr bwMode="auto">
                  <a:xfrm>
                    <a:off x="50" y="45"/>
                    <a:ext cx="58" cy="27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6480"/>
                        </a:moveTo>
                        <a:lnTo>
                          <a:pt x="7200" y="0"/>
                        </a:lnTo>
                        <a:lnTo>
                          <a:pt x="21600" y="15120"/>
                        </a:lnTo>
                        <a:lnTo>
                          <a:pt x="14040" y="21600"/>
                        </a:lnTo>
                        <a:lnTo>
                          <a:pt x="0" y="6480"/>
                        </a:lnTo>
                        <a:close/>
                        <a:moveTo>
                          <a:pt x="0" y="6480"/>
                        </a:moveTo>
                      </a:path>
                    </a:pathLst>
                  </a:custGeom>
                  <a:solidFill>
                    <a:srgbClr val="A0A0A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59" name="AutoShape 211"/>
                  <p:cNvSpPr>
                    <a:spLocks/>
                  </p:cNvSpPr>
                  <p:nvPr/>
                </p:nvSpPr>
                <p:spPr bwMode="auto">
                  <a:xfrm>
                    <a:off x="80" y="17"/>
                    <a:ext cx="93" cy="41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10080"/>
                        </a:moveTo>
                        <a:lnTo>
                          <a:pt x="9798" y="21600"/>
                        </a:lnTo>
                        <a:lnTo>
                          <a:pt x="21600" y="8640"/>
                        </a:lnTo>
                        <a:lnTo>
                          <a:pt x="12915" y="0"/>
                        </a:lnTo>
                        <a:lnTo>
                          <a:pt x="0" y="10080"/>
                        </a:lnTo>
                        <a:close/>
                        <a:moveTo>
                          <a:pt x="0" y="10080"/>
                        </a:moveTo>
                      </a:path>
                    </a:pathLst>
                  </a:custGeom>
                  <a:solidFill>
                    <a:srgbClr val="A0A0A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0" name="AutoShape 212"/>
                  <p:cNvSpPr>
                    <a:spLocks/>
                  </p:cNvSpPr>
                  <p:nvPr/>
                </p:nvSpPr>
                <p:spPr bwMode="auto">
                  <a:xfrm>
                    <a:off x="22" y="2"/>
                    <a:ext cx="106" cy="36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4516" y="21600"/>
                        </a:moveTo>
                        <a:lnTo>
                          <a:pt x="0" y="16740"/>
                        </a:lnTo>
                        <a:lnTo>
                          <a:pt x="18262" y="0"/>
                        </a:lnTo>
                        <a:lnTo>
                          <a:pt x="21600" y="4320"/>
                        </a:lnTo>
                        <a:lnTo>
                          <a:pt x="4516" y="21600"/>
                        </a:lnTo>
                        <a:close/>
                        <a:moveTo>
                          <a:pt x="4516" y="21600"/>
                        </a:moveTo>
                      </a:path>
                    </a:pathLst>
                  </a:custGeom>
                  <a:solidFill>
                    <a:srgbClr val="A0A0A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1" name="Line 213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13" y="0"/>
                    <a:ext cx="95" cy="56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2" name="Line 214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27" y="6"/>
                    <a:ext cx="92" cy="60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3" name="Line 215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43" y="12"/>
                    <a:ext cx="88" cy="60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4" name="Line 216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50" y="16"/>
                    <a:ext cx="89" cy="58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5" name="Line 217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63" y="20"/>
                    <a:ext cx="82" cy="59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6" name="Line 21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71" y="26"/>
                    <a:ext cx="81" cy="58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7" name="Line 2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74" y="30"/>
                    <a:ext cx="87" cy="60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8" name="Line 220"/>
                  <p:cNvSpPr>
                    <a:spLocks noChangeShapeType="1"/>
                  </p:cNvSpPr>
                  <p:nvPr/>
                </p:nvSpPr>
                <p:spPr bwMode="auto">
                  <a:xfrm>
                    <a:off x="51" y="71"/>
                    <a:ext cx="40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69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63" y="68"/>
                    <a:ext cx="38" cy="3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0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81" y="58"/>
                    <a:ext cx="41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1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94" y="53"/>
                    <a:ext cx="38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2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106" y="46"/>
                    <a:ext cx="37" cy="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3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13" y="40"/>
                    <a:ext cx="39" cy="5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4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27" y="38"/>
                    <a:ext cx="35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5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34" y="45"/>
                    <a:ext cx="10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6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45" y="35"/>
                    <a:ext cx="1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7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0" y="34"/>
                    <a:ext cx="1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78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106" y="17"/>
                    <a:ext cx="10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079" name="Line 231"/>
              <p:cNvSpPr>
                <a:spLocks noChangeShapeType="1"/>
              </p:cNvSpPr>
              <p:nvPr/>
            </p:nvSpPr>
            <p:spPr bwMode="auto">
              <a:xfrm flipH="1">
                <a:off x="238" y="1308"/>
                <a:ext cx="137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0" name="Line 232"/>
              <p:cNvSpPr>
                <a:spLocks noChangeShapeType="1"/>
              </p:cNvSpPr>
              <p:nvPr/>
            </p:nvSpPr>
            <p:spPr bwMode="auto">
              <a:xfrm>
                <a:off x="2326" y="331"/>
                <a:ext cx="1" cy="8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1" name="Line 233"/>
              <p:cNvSpPr>
                <a:spLocks noChangeShapeType="1"/>
              </p:cNvSpPr>
              <p:nvPr/>
            </p:nvSpPr>
            <p:spPr bwMode="auto">
              <a:xfrm>
                <a:off x="2328" y="331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2" name="Rectangle 234"/>
              <p:cNvSpPr>
                <a:spLocks/>
              </p:cNvSpPr>
              <p:nvPr/>
            </p:nvSpPr>
            <p:spPr bwMode="auto">
              <a:xfrm>
                <a:off x="3482" y="1377"/>
                <a:ext cx="436" cy="1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200" b="1">
                    <a:solidFill>
                      <a:schemeClr val="tx1"/>
                    </a:solidFill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STM-1</a:t>
                </a:r>
              </a:p>
            </p:txBody>
          </p:sp>
          <p:sp>
            <p:nvSpPr>
              <p:cNvPr id="79083" name="Rectangle 235"/>
              <p:cNvSpPr>
                <a:spLocks/>
              </p:cNvSpPr>
              <p:nvPr/>
            </p:nvSpPr>
            <p:spPr bwMode="auto">
              <a:xfrm>
                <a:off x="1351" y="1605"/>
                <a:ext cx="604" cy="1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2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ATM cells</a:t>
                </a:r>
              </a:p>
            </p:txBody>
          </p:sp>
          <p:sp>
            <p:nvSpPr>
              <p:cNvPr id="79084" name="Rectangle 236"/>
              <p:cNvSpPr>
                <a:spLocks/>
              </p:cNvSpPr>
              <p:nvPr/>
            </p:nvSpPr>
            <p:spPr bwMode="auto">
              <a:xfrm>
                <a:off x="1981" y="2172"/>
                <a:ext cx="960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algn="ctr"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  <a:latin typeface="Verdana" pitchFamily="-107" charset="0"/>
                    <a:ea typeface="Verdana" pitchFamily="-107" charset="0"/>
                    <a:cs typeface="Verdana" pitchFamily="-107" charset="0"/>
                    <a:sym typeface="Verdana" pitchFamily="-107" charset="0"/>
                  </a:rPr>
                  <a:t>DSLAM</a:t>
                </a:r>
              </a:p>
            </p:txBody>
          </p:sp>
          <p:sp>
            <p:nvSpPr>
              <p:cNvPr id="79085" name="Line 237"/>
              <p:cNvSpPr>
                <a:spLocks noChangeShapeType="1"/>
              </p:cNvSpPr>
              <p:nvPr/>
            </p:nvSpPr>
            <p:spPr bwMode="auto">
              <a:xfrm>
                <a:off x="2890" y="1832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6" name="Line 238"/>
              <p:cNvSpPr>
                <a:spLocks noChangeShapeType="1"/>
              </p:cNvSpPr>
              <p:nvPr/>
            </p:nvSpPr>
            <p:spPr bwMode="auto">
              <a:xfrm>
                <a:off x="2890" y="1928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7" name="Line 239"/>
              <p:cNvSpPr>
                <a:spLocks noChangeShapeType="1"/>
              </p:cNvSpPr>
              <p:nvPr/>
            </p:nvSpPr>
            <p:spPr bwMode="auto">
              <a:xfrm>
                <a:off x="2890" y="1736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8" name="Line 240"/>
              <p:cNvSpPr>
                <a:spLocks noChangeShapeType="1"/>
              </p:cNvSpPr>
              <p:nvPr/>
            </p:nvSpPr>
            <p:spPr bwMode="auto">
              <a:xfrm>
                <a:off x="2886" y="2034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89" name="Line 241"/>
              <p:cNvSpPr>
                <a:spLocks noChangeShapeType="1"/>
              </p:cNvSpPr>
              <p:nvPr/>
            </p:nvSpPr>
            <p:spPr bwMode="auto">
              <a:xfrm>
                <a:off x="2888" y="2142"/>
                <a:ext cx="106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9090" name="Line 242"/>
            <p:cNvSpPr>
              <a:spLocks noChangeShapeType="1"/>
            </p:cNvSpPr>
            <p:nvPr/>
          </p:nvSpPr>
          <p:spPr bwMode="auto">
            <a:xfrm flipH="1">
              <a:off x="4638" y="2033"/>
              <a:ext cx="1" cy="304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9091" name="Picture 24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90" y="2293"/>
              <a:ext cx="600" cy="4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9092" name="AutoShape 244"/>
          <p:cNvSpPr>
            <a:spLocks/>
          </p:cNvSpPr>
          <p:nvPr/>
        </p:nvSpPr>
        <p:spPr bwMode="auto">
          <a:xfrm>
            <a:off x="1038225" y="2803525"/>
            <a:ext cx="5419725" cy="1177925"/>
          </a:xfrm>
          <a:custGeom>
            <a:avLst/>
            <a:gdLst/>
            <a:ahLst/>
            <a:cxnLst/>
            <a:rect l="0" t="0" r="r" b="b"/>
            <a:pathLst>
              <a:path w="21600" h="20206">
                <a:moveTo>
                  <a:pt x="21600" y="920"/>
                </a:moveTo>
                <a:cubicBezTo>
                  <a:pt x="18259" y="22"/>
                  <a:pt x="14919" y="-850"/>
                  <a:pt x="13400" y="1574"/>
                </a:cubicBezTo>
                <a:cubicBezTo>
                  <a:pt x="11882" y="3998"/>
                  <a:pt x="12869" y="12524"/>
                  <a:pt x="12489" y="15466"/>
                </a:cubicBezTo>
                <a:cubicBezTo>
                  <a:pt x="12110" y="18408"/>
                  <a:pt x="12407" y="18516"/>
                  <a:pt x="11123" y="19225"/>
                </a:cubicBezTo>
                <a:cubicBezTo>
                  <a:pt x="9838" y="19933"/>
                  <a:pt x="6004" y="20750"/>
                  <a:pt x="4783" y="19715"/>
                </a:cubicBezTo>
                <a:cubicBezTo>
                  <a:pt x="3562" y="18680"/>
                  <a:pt x="4157" y="14431"/>
                  <a:pt x="3796" y="13014"/>
                </a:cubicBezTo>
                <a:cubicBezTo>
                  <a:pt x="3436" y="11598"/>
                  <a:pt x="3252" y="11571"/>
                  <a:pt x="2619" y="11217"/>
                </a:cubicBezTo>
                <a:cubicBezTo>
                  <a:pt x="1987" y="10862"/>
                  <a:pt x="456" y="10944"/>
                  <a:pt x="0" y="10890"/>
                </a:cubicBezTo>
              </a:path>
            </a:pathLst>
          </a:custGeom>
          <a:noFill/>
          <a:ln w="25400">
            <a:solidFill>
              <a:srgbClr val="00FF0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093" name="AutoShape 245"/>
          <p:cNvSpPr>
            <a:spLocks/>
          </p:cNvSpPr>
          <p:nvPr/>
        </p:nvSpPr>
        <p:spPr bwMode="auto">
          <a:xfrm>
            <a:off x="1225550" y="4730750"/>
            <a:ext cx="5372100" cy="444500"/>
          </a:xfrm>
          <a:custGeom>
            <a:avLst/>
            <a:gdLst/>
            <a:ahLst/>
            <a:cxnLst/>
            <a:rect l="0" t="0" r="r" b="b"/>
            <a:pathLst>
              <a:path w="21600" h="21173">
                <a:moveTo>
                  <a:pt x="21600" y="5256"/>
                </a:moveTo>
                <a:cubicBezTo>
                  <a:pt x="21262" y="5407"/>
                  <a:pt x="20298" y="3512"/>
                  <a:pt x="19532" y="6165"/>
                </a:cubicBezTo>
                <a:cubicBezTo>
                  <a:pt x="18766" y="8818"/>
                  <a:pt x="17815" y="21323"/>
                  <a:pt x="17004" y="21171"/>
                </a:cubicBezTo>
                <a:cubicBezTo>
                  <a:pt x="16194" y="21020"/>
                  <a:pt x="15670" y="8211"/>
                  <a:pt x="14668" y="5256"/>
                </a:cubicBezTo>
                <a:cubicBezTo>
                  <a:pt x="13666" y="2300"/>
                  <a:pt x="12415" y="4119"/>
                  <a:pt x="11004" y="3285"/>
                </a:cubicBezTo>
                <a:cubicBezTo>
                  <a:pt x="9594" y="2451"/>
                  <a:pt x="7391" y="784"/>
                  <a:pt x="6204" y="254"/>
                </a:cubicBezTo>
                <a:cubicBezTo>
                  <a:pt x="5017" y="-277"/>
                  <a:pt x="4902" y="178"/>
                  <a:pt x="3868" y="254"/>
                </a:cubicBezTo>
                <a:cubicBezTo>
                  <a:pt x="2834" y="329"/>
                  <a:pt x="804" y="632"/>
                  <a:pt x="0" y="70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53B0-AD14-514F-8AC3-523C72BCB235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92" grpId="0" animBg="1"/>
      <p:bldP spid="790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8" name="Rectangle 12"/>
          <p:cNvSpPr>
            <a:spLocks noGrp="1" noChangeArrowheads="1"/>
          </p:cNvSpPr>
          <p:nvPr>
            <p:ph type="title"/>
          </p:nvPr>
        </p:nvSpPr>
        <p:spPr>
          <a:xfrm>
            <a:off x="1524000" y="79375"/>
            <a:ext cx="7010400" cy="1749425"/>
          </a:xfrm>
          <a:ln/>
        </p:spPr>
        <p:txBody>
          <a:bodyPr rIns="132080"/>
          <a:lstStyle/>
          <a:p>
            <a:r>
              <a:rPr lang="en-US" sz="3400"/>
              <a:t>Residential access: cable modems</a:t>
            </a:r>
          </a:p>
        </p:txBody>
      </p:sp>
      <p:sp>
        <p:nvSpPr>
          <p:cNvPr id="80909" name="Rectangle 13"/>
          <p:cNvSpPr>
            <a:spLocks noGrp="1" noChangeArrowheads="1"/>
          </p:cNvSpPr>
          <p:nvPr>
            <p:ph idx="1"/>
          </p:nvPr>
        </p:nvSpPr>
        <p:spPr>
          <a:xfrm>
            <a:off x="762000" y="1828800"/>
            <a:ext cx="3810000" cy="50292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100">
                <a:solidFill>
                  <a:srgbClr val="FF0000"/>
                </a:solidFill>
              </a:rPr>
              <a:t>HFC: hybrid fiber coax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asymmetric: up to 10 Mb/s upstream, 1 Mb/s downstream</a:t>
            </a:r>
          </a:p>
          <a:p>
            <a:pPr>
              <a:lnSpc>
                <a:spcPct val="90000"/>
              </a:lnSpc>
            </a:pPr>
            <a:r>
              <a:rPr lang="en-US" sz="2100">
                <a:solidFill>
                  <a:srgbClr val="FF0000"/>
                </a:solidFill>
              </a:rPr>
              <a:t>network</a:t>
            </a:r>
            <a:r>
              <a:rPr lang="en-US" sz="2100"/>
              <a:t> of cable and fiber attaches homes to ISP router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shared access to router among home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issues: congestion, dimensioning </a:t>
            </a:r>
          </a:p>
          <a:p>
            <a:pPr>
              <a:lnSpc>
                <a:spcPct val="90000"/>
              </a:lnSpc>
            </a:pPr>
            <a:r>
              <a:rPr lang="en-US" sz="2100"/>
              <a:t>deployment: available via cable companies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26D84-9E7C-5F47-A042-FA6F6E082339}" type="slidenum">
              <a:rPr lang="en-US"/>
              <a:pPr/>
              <a:t>28</a:t>
            </a:fld>
            <a:endParaRPr lang="en-US"/>
          </a:p>
        </p:txBody>
      </p:sp>
      <p:pic>
        <p:nvPicPr>
          <p:cNvPr id="80910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0" y="2154238"/>
            <a:ext cx="4375150" cy="29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0911" name="Rectangle 15"/>
          <p:cNvSpPr>
            <a:spLocks/>
          </p:cNvSpPr>
          <p:nvPr/>
        </p:nvSpPr>
        <p:spPr bwMode="auto">
          <a:xfrm>
            <a:off x="3032125" y="6284913"/>
            <a:ext cx="1462088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Kurose/Ross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B7B8-C930-3E4E-80DD-123CC2848CBC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2" name="Rectangle 1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82000" cy="1600200"/>
          </a:xfrm>
          <a:ln/>
        </p:spPr>
        <p:txBody>
          <a:bodyPr rIns="132080"/>
          <a:lstStyle/>
          <a:p>
            <a:r>
              <a:rPr lang="en-US" sz="3400"/>
              <a:t>Residential access: cable modems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19238-95E8-1841-A6FE-9B19626033E5}" type="slidenum">
              <a:rPr lang="en-US"/>
              <a:pPr/>
              <a:t>29</a:t>
            </a:fld>
            <a:endParaRPr lang="en-US"/>
          </a:p>
        </p:txBody>
      </p:sp>
      <p:pic>
        <p:nvPicPr>
          <p:cNvPr id="81933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8" y="1246188"/>
            <a:ext cx="6465887" cy="4745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34" name="Rectangle 14"/>
          <p:cNvSpPr>
            <a:spLocks/>
          </p:cNvSpPr>
          <p:nvPr/>
        </p:nvSpPr>
        <p:spPr bwMode="auto">
          <a:xfrm>
            <a:off x="622300" y="6392863"/>
            <a:ext cx="4473575" cy="279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Diagram: http://www.cabledatacomnews.com/cmic/diagram.html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9A14-F29A-4049-8746-023DD17F2C5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layer for CS majors</a:t>
            </a:r>
          </a:p>
          <a:p>
            <a:pPr lvl="1"/>
            <a:r>
              <a:rPr lang="en-US" dirty="0"/>
              <a:t>modulation</a:t>
            </a:r>
          </a:p>
          <a:p>
            <a:pPr lvl="1"/>
            <a:r>
              <a:rPr lang="en-US" dirty="0"/>
              <a:t>spectral efficiency</a:t>
            </a:r>
          </a:p>
          <a:p>
            <a:r>
              <a:rPr lang="en-US" dirty="0"/>
              <a:t>Residential last-mile technologies</a:t>
            </a:r>
          </a:p>
          <a:p>
            <a:pPr lvl="1"/>
            <a:r>
              <a:rPr lang="en-US" dirty="0"/>
              <a:t>DSL</a:t>
            </a:r>
          </a:p>
          <a:p>
            <a:pPr lvl="1"/>
            <a:r>
              <a:rPr lang="en-US" dirty="0"/>
              <a:t>Cable (DOCSIS)</a:t>
            </a:r>
          </a:p>
          <a:p>
            <a:pPr lvl="1"/>
            <a:r>
              <a:rPr lang="en-US" dirty="0"/>
              <a:t>Residential fiber</a:t>
            </a:r>
          </a:p>
          <a:p>
            <a:r>
              <a:rPr lang="en-US" dirty="0"/>
              <a:t>Backbone networks</a:t>
            </a:r>
          </a:p>
          <a:p>
            <a:r>
              <a:rPr lang="en-US" dirty="0"/>
              <a:t>Wireless networks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1174-EA40-844E-83E2-FFBBE065BAC8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629931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/>
              <a:t>Cable network architecture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086D9-2559-474A-B531-8BEDBBE6714A}" type="slidenum">
              <a:rPr lang="en-US"/>
              <a:pPr/>
              <a:t>30</a:t>
            </a:fld>
            <a:endParaRPr lang="en-US"/>
          </a:p>
        </p:txBody>
      </p:sp>
      <p:pic>
        <p:nvPicPr>
          <p:cNvPr id="82957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58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59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2960" name="Group 1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0" y="0"/>
            <a:chExt cx="161" cy="399"/>
          </a:xfrm>
        </p:grpSpPr>
        <p:sp>
          <p:nvSpPr>
            <p:cNvPr id="82961" name="Rectangle 17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2" name="Rectangle 1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2963" name="Picture 1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64" name="Picture 2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65" name="Picture 2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66" name="Picture 2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2967" name="Group 23"/>
          <p:cNvGrpSpPr>
            <a:grpSpLocks/>
          </p:cNvGrpSpPr>
          <p:nvPr/>
        </p:nvGrpSpPr>
        <p:grpSpPr bwMode="auto">
          <a:xfrm rot="10800000" flipH="1">
            <a:off x="6770688" y="4906963"/>
            <a:ext cx="255587" cy="820737"/>
            <a:chOff x="0" y="0"/>
            <a:chExt cx="161" cy="517"/>
          </a:xfrm>
        </p:grpSpPr>
        <p:sp>
          <p:nvSpPr>
            <p:cNvPr id="82968" name="Rectangle 24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9" name="Rectangle 25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70" name="Group 26"/>
          <p:cNvGrpSpPr>
            <a:grpSpLocks/>
          </p:cNvGrpSpPr>
          <p:nvPr/>
        </p:nvGrpSpPr>
        <p:grpSpPr bwMode="auto">
          <a:xfrm rot="10800000" flipH="1">
            <a:off x="5529263" y="4887913"/>
            <a:ext cx="255587" cy="379412"/>
            <a:chOff x="0" y="0"/>
            <a:chExt cx="161" cy="239"/>
          </a:xfrm>
        </p:grpSpPr>
        <p:sp>
          <p:nvSpPr>
            <p:cNvPr id="82971" name="Rectangle 27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2" name="Rectangle 2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73" name="Group 29"/>
          <p:cNvGrpSpPr>
            <a:grpSpLocks/>
          </p:cNvGrpSpPr>
          <p:nvPr/>
        </p:nvGrpSpPr>
        <p:grpSpPr bwMode="auto">
          <a:xfrm rot="10800000" flipH="1">
            <a:off x="4094163" y="4900613"/>
            <a:ext cx="255587" cy="633412"/>
            <a:chOff x="0" y="0"/>
            <a:chExt cx="161" cy="399"/>
          </a:xfrm>
        </p:grpSpPr>
        <p:sp>
          <p:nvSpPr>
            <p:cNvPr id="82974" name="Rectangle 30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5" name="Rectangle 31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76" name="Group 3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0" y="0"/>
            <a:chExt cx="161" cy="397"/>
          </a:xfrm>
        </p:grpSpPr>
        <p:sp>
          <p:nvSpPr>
            <p:cNvPr id="82977" name="Rectangle 33"/>
            <p:cNvSpPr>
              <a:spLocks/>
            </p:cNvSpPr>
            <p:nvPr/>
          </p:nvSpPr>
          <p:spPr bwMode="auto">
            <a:xfrm rot="-5400000">
              <a:off x="-184" y="185"/>
              <a:ext cx="39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8" name="Rectangle 34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0" y="0"/>
            <a:chExt cx="161" cy="239"/>
          </a:xfrm>
        </p:grpSpPr>
        <p:sp>
          <p:nvSpPr>
            <p:cNvPr id="82980" name="Rectangle 36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81" name="Rectangle 37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82" name="Group 3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0" y="0"/>
            <a:chExt cx="161" cy="517"/>
          </a:xfrm>
        </p:grpSpPr>
        <p:sp>
          <p:nvSpPr>
            <p:cNvPr id="82983" name="Rectangle 39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84" name="Rectangle 40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985" name="Rectangle 41"/>
          <p:cNvSpPr>
            <a:spLocks/>
          </p:cNvSpPr>
          <p:nvPr/>
        </p:nvSpPr>
        <p:spPr bwMode="auto">
          <a:xfrm rot="10800000" flipH="1">
            <a:off x="2613025" y="4846638"/>
            <a:ext cx="5092700" cy="428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6666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86" name="Rectangle 42"/>
          <p:cNvSpPr>
            <a:spLocks/>
          </p:cNvSpPr>
          <p:nvPr/>
        </p:nvSpPr>
        <p:spPr bwMode="auto">
          <a:xfrm>
            <a:off x="4416425" y="5584825"/>
            <a:ext cx="6619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home</a:t>
            </a:r>
          </a:p>
        </p:txBody>
      </p:sp>
      <p:pic>
        <p:nvPicPr>
          <p:cNvPr id="82987" name="Picture 4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88" name="Rectangle 44"/>
          <p:cNvSpPr>
            <a:spLocks/>
          </p:cNvSpPr>
          <p:nvPr/>
        </p:nvSpPr>
        <p:spPr bwMode="auto">
          <a:xfrm>
            <a:off x="1127125" y="5140325"/>
            <a:ext cx="14874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headend</a:t>
            </a:r>
          </a:p>
        </p:txBody>
      </p:sp>
      <p:sp>
        <p:nvSpPr>
          <p:cNvPr id="82989" name="Rectangle 45"/>
          <p:cNvSpPr>
            <a:spLocks/>
          </p:cNvSpPr>
          <p:nvPr/>
        </p:nvSpPr>
        <p:spPr bwMode="auto">
          <a:xfrm>
            <a:off x="2159000" y="5711825"/>
            <a:ext cx="1906588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distribution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network (simplified)</a:t>
            </a:r>
          </a:p>
        </p:txBody>
      </p:sp>
      <p:sp>
        <p:nvSpPr>
          <p:cNvPr id="82990" name="Line 46"/>
          <p:cNvSpPr>
            <a:spLocks noChangeShapeType="1"/>
          </p:cNvSpPr>
          <p:nvPr/>
        </p:nvSpPr>
        <p:spPr bwMode="auto">
          <a:xfrm rot="10800000" flipH="1">
            <a:off x="3124200" y="4940300"/>
            <a:ext cx="4064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1" name="Rectangle 47"/>
          <p:cNvSpPr>
            <a:spLocks/>
          </p:cNvSpPr>
          <p:nvPr/>
        </p:nvSpPr>
        <p:spPr bwMode="auto">
          <a:xfrm>
            <a:off x="4133850" y="3057525"/>
            <a:ext cx="4349750" cy="520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latin typeface="Comic Sans MS" pitchFamily="-107" charset="0"/>
                <a:ea typeface="Comic Sans MS" pitchFamily="-107" charset="0"/>
                <a:cs typeface="Comic Sans MS" pitchFamily="-107" charset="0"/>
                <a:sym typeface="Comic Sans MS" pitchFamily="-107" charset="0"/>
              </a:rPr>
              <a:t>Typically 500 to 5,000 homes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BA10-69C7-A74C-B656-399823BEA214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Autofit/>
          </a:bodyPr>
          <a:lstStyle/>
          <a:p>
            <a:r>
              <a:rPr lang="en-US" sz="3200" dirty="0"/>
              <a:t>Cable network architecture</a:t>
            </a:r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8524C-1F4F-7D4D-9A38-9110C870D025}" type="slidenum">
              <a:rPr lang="en-US"/>
              <a:pPr/>
              <a:t>31</a:t>
            </a:fld>
            <a:endParaRPr lang="en-US"/>
          </a:p>
        </p:txBody>
      </p:sp>
      <p:pic>
        <p:nvPicPr>
          <p:cNvPr id="83981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82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83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3984" name="Group 1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0" y="0"/>
            <a:chExt cx="161" cy="399"/>
          </a:xfrm>
        </p:grpSpPr>
        <p:sp>
          <p:nvSpPr>
            <p:cNvPr id="83985" name="Rectangle 17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86" name="Rectangle 1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3987" name="Picture 1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88" name="Picture 2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89" name="Picture 2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90" name="Picture 2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3991" name="Group 23"/>
          <p:cNvGrpSpPr>
            <a:grpSpLocks/>
          </p:cNvGrpSpPr>
          <p:nvPr/>
        </p:nvGrpSpPr>
        <p:grpSpPr bwMode="auto">
          <a:xfrm rot="10800000" flipH="1">
            <a:off x="6770688" y="4906963"/>
            <a:ext cx="255587" cy="820737"/>
            <a:chOff x="0" y="0"/>
            <a:chExt cx="161" cy="517"/>
          </a:xfrm>
        </p:grpSpPr>
        <p:sp>
          <p:nvSpPr>
            <p:cNvPr id="83992" name="Rectangle 24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93" name="Rectangle 25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994" name="Group 26"/>
          <p:cNvGrpSpPr>
            <a:grpSpLocks/>
          </p:cNvGrpSpPr>
          <p:nvPr/>
        </p:nvGrpSpPr>
        <p:grpSpPr bwMode="auto">
          <a:xfrm rot="10800000" flipH="1">
            <a:off x="5529263" y="4887913"/>
            <a:ext cx="255587" cy="379412"/>
            <a:chOff x="0" y="0"/>
            <a:chExt cx="161" cy="239"/>
          </a:xfrm>
        </p:grpSpPr>
        <p:sp>
          <p:nvSpPr>
            <p:cNvPr id="83995" name="Rectangle 27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96" name="Rectangle 2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10800000" flipH="1">
            <a:off x="4094163" y="4900613"/>
            <a:ext cx="255587" cy="633412"/>
            <a:chOff x="0" y="0"/>
            <a:chExt cx="161" cy="399"/>
          </a:xfrm>
        </p:grpSpPr>
        <p:sp>
          <p:nvSpPr>
            <p:cNvPr id="83998" name="Rectangle 30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99" name="Rectangle 31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000" name="Group 3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0" y="0"/>
            <a:chExt cx="161" cy="397"/>
          </a:xfrm>
        </p:grpSpPr>
        <p:sp>
          <p:nvSpPr>
            <p:cNvPr id="84001" name="Rectangle 33"/>
            <p:cNvSpPr>
              <a:spLocks/>
            </p:cNvSpPr>
            <p:nvPr/>
          </p:nvSpPr>
          <p:spPr bwMode="auto">
            <a:xfrm rot="-5400000">
              <a:off x="-184" y="185"/>
              <a:ext cx="39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02" name="Rectangle 34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003" name="Group 3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0" y="0"/>
            <a:chExt cx="161" cy="239"/>
          </a:xfrm>
        </p:grpSpPr>
        <p:sp>
          <p:nvSpPr>
            <p:cNvPr id="84004" name="Rectangle 36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05" name="Rectangle 37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006" name="Group 3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0" y="0"/>
            <a:chExt cx="161" cy="517"/>
          </a:xfrm>
        </p:grpSpPr>
        <p:sp>
          <p:nvSpPr>
            <p:cNvPr id="84007" name="Rectangle 39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08" name="Rectangle 40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009" name="Rectangle 41"/>
          <p:cNvSpPr>
            <a:spLocks/>
          </p:cNvSpPr>
          <p:nvPr/>
        </p:nvSpPr>
        <p:spPr bwMode="auto">
          <a:xfrm rot="10800000" flipH="1">
            <a:off x="2613025" y="4846638"/>
            <a:ext cx="5092700" cy="428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6666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010" name="Rectangle 42"/>
          <p:cNvSpPr>
            <a:spLocks/>
          </p:cNvSpPr>
          <p:nvPr/>
        </p:nvSpPr>
        <p:spPr bwMode="auto">
          <a:xfrm>
            <a:off x="4416425" y="5584825"/>
            <a:ext cx="6619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home</a:t>
            </a:r>
          </a:p>
        </p:txBody>
      </p:sp>
      <p:pic>
        <p:nvPicPr>
          <p:cNvPr id="84011" name="Picture 4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012" name="Rectangle 44"/>
          <p:cNvSpPr>
            <a:spLocks/>
          </p:cNvSpPr>
          <p:nvPr/>
        </p:nvSpPr>
        <p:spPr bwMode="auto">
          <a:xfrm>
            <a:off x="1127125" y="5140325"/>
            <a:ext cx="14874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headend</a:t>
            </a:r>
          </a:p>
        </p:txBody>
      </p:sp>
      <p:sp>
        <p:nvSpPr>
          <p:cNvPr id="84013" name="Rectangle 45"/>
          <p:cNvSpPr>
            <a:spLocks/>
          </p:cNvSpPr>
          <p:nvPr/>
        </p:nvSpPr>
        <p:spPr bwMode="auto">
          <a:xfrm>
            <a:off x="2159000" y="5711825"/>
            <a:ext cx="1906588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distribution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network (simplified)</a:t>
            </a:r>
          </a:p>
        </p:txBody>
      </p:sp>
      <p:sp>
        <p:nvSpPr>
          <p:cNvPr id="84014" name="Line 46"/>
          <p:cNvSpPr>
            <a:spLocks noChangeShapeType="1"/>
          </p:cNvSpPr>
          <p:nvPr/>
        </p:nvSpPr>
        <p:spPr bwMode="auto">
          <a:xfrm rot="10800000" flipH="1">
            <a:off x="3124200" y="4940300"/>
            <a:ext cx="4064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4015" name="Group 47"/>
          <p:cNvGrpSpPr>
            <a:grpSpLocks/>
          </p:cNvGrpSpPr>
          <p:nvPr/>
        </p:nvGrpSpPr>
        <p:grpSpPr bwMode="auto">
          <a:xfrm>
            <a:off x="3429000" y="1181100"/>
            <a:ext cx="5232400" cy="2806700"/>
            <a:chOff x="0" y="0"/>
            <a:chExt cx="3296" cy="1768"/>
          </a:xfrm>
        </p:grpSpPr>
        <p:sp>
          <p:nvSpPr>
            <p:cNvPr id="84016" name="AutoShape 48"/>
            <p:cNvSpPr>
              <a:spLocks/>
            </p:cNvSpPr>
            <p:nvPr/>
          </p:nvSpPr>
          <p:spPr bwMode="auto">
            <a:xfrm>
              <a:off x="384" y="1304"/>
              <a:ext cx="2432" cy="4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100" y="20855"/>
                  </a:moveTo>
                  <a:lnTo>
                    <a:pt x="13287" y="21600"/>
                  </a:lnTo>
                  <a:lnTo>
                    <a:pt x="21600" y="2234"/>
                  </a:lnTo>
                  <a:lnTo>
                    <a:pt x="15845" y="8193"/>
                  </a:lnTo>
                  <a:lnTo>
                    <a:pt x="7674" y="968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17" name="Oval 49"/>
            <p:cNvSpPr>
              <a:spLocks/>
            </p:cNvSpPr>
            <p:nvPr/>
          </p:nvSpPr>
          <p:spPr bwMode="auto">
            <a:xfrm>
              <a:off x="0" y="0"/>
              <a:ext cx="3296" cy="156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4018" name="Picture 5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" y="300"/>
              <a:ext cx="2955" cy="10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B9A2-32D3-F643-BE85-E1FCE630A73E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Autofit/>
          </a:bodyPr>
          <a:lstStyle/>
          <a:p>
            <a:r>
              <a:rPr lang="en-US" sz="3200" dirty="0"/>
              <a:t>Cable network architecture</a:t>
            </a:r>
          </a:p>
        </p:txBody>
      </p:sp>
      <p:sp>
        <p:nvSpPr>
          <p:cNvPr id="6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30260-0240-1047-AC47-301158D6B42C}" type="slidenum">
              <a:rPr lang="en-US"/>
              <a:pPr/>
              <a:t>32</a:t>
            </a:fld>
            <a:endParaRPr lang="en-US"/>
          </a:p>
        </p:txBody>
      </p:sp>
      <p:pic>
        <p:nvPicPr>
          <p:cNvPr id="85005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5006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5007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5008" name="Group 1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0" y="0"/>
            <a:chExt cx="161" cy="399"/>
          </a:xfrm>
        </p:grpSpPr>
        <p:sp>
          <p:nvSpPr>
            <p:cNvPr id="85009" name="Rectangle 17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10" name="Rectangle 1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5011" name="Picture 1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5012" name="Picture 2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5013" name="Picture 2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5014" name="Picture 2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5015" name="Group 23"/>
          <p:cNvGrpSpPr>
            <a:grpSpLocks/>
          </p:cNvGrpSpPr>
          <p:nvPr/>
        </p:nvGrpSpPr>
        <p:grpSpPr bwMode="auto">
          <a:xfrm rot="10800000" flipH="1">
            <a:off x="6770688" y="4906963"/>
            <a:ext cx="255587" cy="820737"/>
            <a:chOff x="0" y="0"/>
            <a:chExt cx="161" cy="517"/>
          </a:xfrm>
        </p:grpSpPr>
        <p:sp>
          <p:nvSpPr>
            <p:cNvPr id="85016" name="Rectangle 24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17" name="Rectangle 25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018" name="Group 26"/>
          <p:cNvGrpSpPr>
            <a:grpSpLocks/>
          </p:cNvGrpSpPr>
          <p:nvPr/>
        </p:nvGrpSpPr>
        <p:grpSpPr bwMode="auto">
          <a:xfrm rot="10800000" flipH="1">
            <a:off x="5529263" y="4887913"/>
            <a:ext cx="255587" cy="379412"/>
            <a:chOff x="0" y="0"/>
            <a:chExt cx="161" cy="239"/>
          </a:xfrm>
        </p:grpSpPr>
        <p:sp>
          <p:nvSpPr>
            <p:cNvPr id="85019" name="Rectangle 27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0" name="Rectangle 2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10800000" flipH="1">
            <a:off x="4094163" y="4900613"/>
            <a:ext cx="255587" cy="633412"/>
            <a:chOff x="0" y="0"/>
            <a:chExt cx="161" cy="399"/>
          </a:xfrm>
        </p:grpSpPr>
        <p:sp>
          <p:nvSpPr>
            <p:cNvPr id="85022" name="Rectangle 30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3" name="Rectangle 31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024" name="Group 3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0" y="0"/>
            <a:chExt cx="161" cy="397"/>
          </a:xfrm>
        </p:grpSpPr>
        <p:sp>
          <p:nvSpPr>
            <p:cNvPr id="85025" name="Rectangle 33"/>
            <p:cNvSpPr>
              <a:spLocks/>
            </p:cNvSpPr>
            <p:nvPr/>
          </p:nvSpPr>
          <p:spPr bwMode="auto">
            <a:xfrm rot="-5400000">
              <a:off x="-184" y="185"/>
              <a:ext cx="39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6" name="Rectangle 34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027" name="Group 3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0" y="0"/>
            <a:chExt cx="161" cy="239"/>
          </a:xfrm>
        </p:grpSpPr>
        <p:sp>
          <p:nvSpPr>
            <p:cNvPr id="85028" name="Rectangle 36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9" name="Rectangle 37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030" name="Group 3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0" y="0"/>
            <a:chExt cx="161" cy="517"/>
          </a:xfrm>
        </p:grpSpPr>
        <p:sp>
          <p:nvSpPr>
            <p:cNvPr id="85031" name="Rectangle 39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32" name="Rectangle 40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033" name="Rectangle 41"/>
          <p:cNvSpPr>
            <a:spLocks/>
          </p:cNvSpPr>
          <p:nvPr/>
        </p:nvSpPr>
        <p:spPr bwMode="auto">
          <a:xfrm rot="10800000" flipH="1">
            <a:off x="2613025" y="4846638"/>
            <a:ext cx="5092700" cy="428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6666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4" name="Rectangle 42"/>
          <p:cNvSpPr>
            <a:spLocks/>
          </p:cNvSpPr>
          <p:nvPr/>
        </p:nvSpPr>
        <p:spPr bwMode="auto">
          <a:xfrm>
            <a:off x="4416425" y="5584825"/>
            <a:ext cx="6619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home</a:t>
            </a:r>
          </a:p>
        </p:txBody>
      </p:sp>
      <p:pic>
        <p:nvPicPr>
          <p:cNvPr id="85035" name="Picture 4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036" name="Rectangle 44"/>
          <p:cNvSpPr>
            <a:spLocks/>
          </p:cNvSpPr>
          <p:nvPr/>
        </p:nvSpPr>
        <p:spPr bwMode="auto">
          <a:xfrm>
            <a:off x="1127125" y="5140325"/>
            <a:ext cx="14874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headend</a:t>
            </a:r>
          </a:p>
        </p:txBody>
      </p:sp>
      <p:sp>
        <p:nvSpPr>
          <p:cNvPr id="85037" name="Rectangle 45"/>
          <p:cNvSpPr>
            <a:spLocks/>
          </p:cNvSpPr>
          <p:nvPr/>
        </p:nvSpPr>
        <p:spPr bwMode="auto">
          <a:xfrm>
            <a:off x="2270125" y="5711825"/>
            <a:ext cx="1679575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distribution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network</a:t>
            </a:r>
          </a:p>
        </p:txBody>
      </p:sp>
      <p:sp>
        <p:nvSpPr>
          <p:cNvPr id="85038" name="Line 46"/>
          <p:cNvSpPr>
            <a:spLocks noChangeShapeType="1"/>
          </p:cNvSpPr>
          <p:nvPr/>
        </p:nvSpPr>
        <p:spPr bwMode="auto">
          <a:xfrm rot="10800000" flipH="1">
            <a:off x="3124200" y="4940300"/>
            <a:ext cx="4064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039" name="Group 47"/>
          <p:cNvGrpSpPr>
            <a:grpSpLocks/>
          </p:cNvGrpSpPr>
          <p:nvPr/>
        </p:nvGrpSpPr>
        <p:grpSpPr bwMode="auto">
          <a:xfrm>
            <a:off x="304800" y="1520825"/>
            <a:ext cx="2552700" cy="2873375"/>
            <a:chOff x="0" y="0"/>
            <a:chExt cx="1608" cy="1810"/>
          </a:xfrm>
        </p:grpSpPr>
        <p:sp>
          <p:nvSpPr>
            <p:cNvPr id="85040" name="AutoShape 48"/>
            <p:cNvSpPr>
              <a:spLocks/>
            </p:cNvSpPr>
            <p:nvPr/>
          </p:nvSpPr>
          <p:spPr bwMode="auto">
            <a:xfrm>
              <a:off x="144" y="898"/>
              <a:ext cx="1432" cy="9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06" y="21600"/>
                  </a:moveTo>
                  <a:lnTo>
                    <a:pt x="0" y="5305"/>
                  </a:lnTo>
                  <a:lnTo>
                    <a:pt x="4344" y="9474"/>
                  </a:lnTo>
                  <a:lnTo>
                    <a:pt x="10136" y="12126"/>
                  </a:lnTo>
                  <a:lnTo>
                    <a:pt x="14480" y="10989"/>
                  </a:lnTo>
                  <a:lnTo>
                    <a:pt x="17739" y="7958"/>
                  </a:lnTo>
                  <a:lnTo>
                    <a:pt x="21600" y="0"/>
                  </a:lnTo>
                  <a:lnTo>
                    <a:pt x="15325" y="21221"/>
                  </a:lnTo>
                  <a:lnTo>
                    <a:pt x="8206" y="21600"/>
                  </a:lnTo>
                  <a:close/>
                  <a:moveTo>
                    <a:pt x="8206" y="21600"/>
                  </a:moveTo>
                </a:path>
              </a:pathLst>
            </a:custGeom>
            <a:gradFill rotWithShape="0">
              <a:gsLst>
                <a:gs pos="0">
                  <a:srgbClr val="336666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41" name="Oval 49"/>
            <p:cNvSpPr>
              <a:spLocks/>
            </p:cNvSpPr>
            <p:nvPr/>
          </p:nvSpPr>
          <p:spPr bwMode="auto">
            <a:xfrm>
              <a:off x="0" y="10"/>
              <a:ext cx="1608" cy="139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5042" name="Group 50"/>
            <p:cNvGrpSpPr>
              <a:grpSpLocks/>
            </p:cNvGrpSpPr>
            <p:nvPr/>
          </p:nvGrpSpPr>
          <p:grpSpPr bwMode="auto">
            <a:xfrm>
              <a:off x="207" y="0"/>
              <a:ext cx="1215" cy="1341"/>
              <a:chOff x="0" y="0"/>
              <a:chExt cx="1215" cy="1341"/>
            </a:xfrm>
          </p:grpSpPr>
          <p:sp>
            <p:nvSpPr>
              <p:cNvPr id="85043" name="Rectangle 51"/>
              <p:cNvSpPr>
                <a:spLocks/>
              </p:cNvSpPr>
              <p:nvPr/>
            </p:nvSpPr>
            <p:spPr bwMode="auto">
              <a:xfrm rot="5400000" flipH="1">
                <a:off x="363" y="926"/>
                <a:ext cx="310" cy="27"/>
              </a:xfrm>
              <a:prstGeom prst="rect">
                <a:avLst/>
              </a:prstGeom>
              <a:gradFill rotWithShape="0">
                <a:gsLst>
                  <a:gs pos="0">
                    <a:srgbClr val="33666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44" name="Rectangle 52"/>
              <p:cNvSpPr>
                <a:spLocks/>
              </p:cNvSpPr>
              <p:nvPr/>
            </p:nvSpPr>
            <p:spPr bwMode="auto">
              <a:xfrm rot="5400000" flipH="1">
                <a:off x="187" y="622"/>
                <a:ext cx="310" cy="27"/>
              </a:xfrm>
              <a:prstGeom prst="rect">
                <a:avLst/>
              </a:prstGeom>
              <a:gradFill rotWithShape="0">
                <a:gsLst>
                  <a:gs pos="0">
                    <a:srgbClr val="33666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45" name="Rectangle 53"/>
              <p:cNvSpPr>
                <a:spLocks/>
              </p:cNvSpPr>
              <p:nvPr/>
            </p:nvSpPr>
            <p:spPr bwMode="auto">
              <a:xfrm rot="5400000" flipH="1">
                <a:off x="723" y="614"/>
                <a:ext cx="310" cy="27"/>
              </a:xfrm>
              <a:prstGeom prst="rect">
                <a:avLst/>
              </a:prstGeom>
              <a:gradFill rotWithShape="0">
                <a:gsLst>
                  <a:gs pos="0">
                    <a:srgbClr val="33666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85046" name="Picture 54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208"/>
                <a:ext cx="461" cy="4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85047" name="Picture 55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04" y="232"/>
                <a:ext cx="461" cy="4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85048" name="Picture 56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0" y="904"/>
                <a:ext cx="461" cy="4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85049" name="Rectangle 57"/>
              <p:cNvSpPr>
                <a:spLocks/>
              </p:cNvSpPr>
              <p:nvPr/>
            </p:nvSpPr>
            <p:spPr bwMode="auto">
              <a:xfrm rot="10800000" flipH="1">
                <a:off x="103" y="767"/>
                <a:ext cx="1112" cy="27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6666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50" name="Rectangle 58"/>
              <p:cNvSpPr>
                <a:spLocks/>
              </p:cNvSpPr>
              <p:nvPr/>
            </p:nvSpPr>
            <p:spPr bwMode="auto">
              <a:xfrm>
                <a:off x="359" y="0"/>
                <a:ext cx="602" cy="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600">
                    <a:solidFill>
                      <a:schemeClr val="tx1"/>
                    </a:solidFill>
                    <a:ea typeface="Arial" pitchFamily="-107" charset="0"/>
                    <a:cs typeface="Arial" pitchFamily="-107" charset="0"/>
                  </a:rPr>
                  <a:t>server(s)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6514-32B5-1B48-A3C4-931699015766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Autofit/>
          </a:bodyPr>
          <a:lstStyle/>
          <a:p>
            <a:r>
              <a:rPr lang="en-US" sz="3200" dirty="0"/>
              <a:t>Cable network architecture</a:t>
            </a:r>
          </a:p>
        </p:txBody>
      </p:sp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009A-8587-0E45-816D-F890358979C7}" type="slidenum">
              <a:rPr lang="en-US"/>
              <a:pPr/>
              <a:t>33</a:t>
            </a:fld>
            <a:endParaRPr lang="en-US"/>
          </a:p>
        </p:txBody>
      </p:sp>
      <p:pic>
        <p:nvPicPr>
          <p:cNvPr id="86029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6030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6031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6032" name="Group 1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0" y="0"/>
            <a:chExt cx="161" cy="399"/>
          </a:xfrm>
        </p:grpSpPr>
        <p:sp>
          <p:nvSpPr>
            <p:cNvPr id="86033" name="Rectangle 17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4" name="Rectangle 1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6035" name="Picture 1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6036" name="Picture 2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6037" name="Picture 2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6038" name="Picture 2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6039" name="Group 23"/>
          <p:cNvGrpSpPr>
            <a:grpSpLocks/>
          </p:cNvGrpSpPr>
          <p:nvPr/>
        </p:nvGrpSpPr>
        <p:grpSpPr bwMode="auto">
          <a:xfrm rot="10800000" flipH="1">
            <a:off x="6770688" y="4906963"/>
            <a:ext cx="255587" cy="820737"/>
            <a:chOff x="0" y="0"/>
            <a:chExt cx="161" cy="517"/>
          </a:xfrm>
        </p:grpSpPr>
        <p:sp>
          <p:nvSpPr>
            <p:cNvPr id="86040" name="Rectangle 24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1" name="Rectangle 25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42" name="Group 26"/>
          <p:cNvGrpSpPr>
            <a:grpSpLocks/>
          </p:cNvGrpSpPr>
          <p:nvPr/>
        </p:nvGrpSpPr>
        <p:grpSpPr bwMode="auto">
          <a:xfrm rot="10800000" flipH="1">
            <a:off x="5529263" y="4887913"/>
            <a:ext cx="255587" cy="379412"/>
            <a:chOff x="0" y="0"/>
            <a:chExt cx="161" cy="239"/>
          </a:xfrm>
        </p:grpSpPr>
        <p:sp>
          <p:nvSpPr>
            <p:cNvPr id="86043" name="Rectangle 27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4" name="Rectangle 28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10800000" flipH="1">
            <a:off x="4094163" y="4900613"/>
            <a:ext cx="255587" cy="633412"/>
            <a:chOff x="0" y="0"/>
            <a:chExt cx="161" cy="399"/>
          </a:xfrm>
        </p:grpSpPr>
        <p:sp>
          <p:nvSpPr>
            <p:cNvPr id="86046" name="Rectangle 30"/>
            <p:cNvSpPr>
              <a:spLocks/>
            </p:cNvSpPr>
            <p:nvPr/>
          </p:nvSpPr>
          <p:spPr bwMode="auto">
            <a:xfrm rot="-5400000">
              <a:off x="-185" y="186"/>
              <a:ext cx="39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7" name="Rectangle 31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48" name="Group 3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0" y="0"/>
            <a:chExt cx="161" cy="397"/>
          </a:xfrm>
        </p:grpSpPr>
        <p:sp>
          <p:nvSpPr>
            <p:cNvPr id="86049" name="Rectangle 33"/>
            <p:cNvSpPr>
              <a:spLocks/>
            </p:cNvSpPr>
            <p:nvPr/>
          </p:nvSpPr>
          <p:spPr bwMode="auto">
            <a:xfrm rot="-5400000">
              <a:off x="-184" y="185"/>
              <a:ext cx="39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0" name="Rectangle 34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51" name="Group 3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0" y="0"/>
            <a:chExt cx="161" cy="239"/>
          </a:xfrm>
        </p:grpSpPr>
        <p:sp>
          <p:nvSpPr>
            <p:cNvPr id="86052" name="Rectangle 36"/>
            <p:cNvSpPr>
              <a:spLocks/>
            </p:cNvSpPr>
            <p:nvPr/>
          </p:nvSpPr>
          <p:spPr bwMode="auto">
            <a:xfrm rot="-5400000">
              <a:off x="-105" y="106"/>
              <a:ext cx="237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3" name="Rectangle 37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54" name="Group 3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0" y="0"/>
            <a:chExt cx="161" cy="517"/>
          </a:xfrm>
        </p:grpSpPr>
        <p:sp>
          <p:nvSpPr>
            <p:cNvPr id="86055" name="Rectangle 39"/>
            <p:cNvSpPr>
              <a:spLocks/>
            </p:cNvSpPr>
            <p:nvPr/>
          </p:nvSpPr>
          <p:spPr bwMode="auto">
            <a:xfrm rot="-5400000">
              <a:off x="-244" y="245"/>
              <a:ext cx="515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6" name="Rectangle 40"/>
            <p:cNvSpPr>
              <a:spLocks/>
            </p:cNvSpPr>
            <p:nvPr/>
          </p:nvSpPr>
          <p:spPr bwMode="auto">
            <a:xfrm>
              <a:off x="1" y="0"/>
              <a:ext cx="160" cy="2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057" name="Rectangle 41"/>
          <p:cNvSpPr>
            <a:spLocks/>
          </p:cNvSpPr>
          <p:nvPr/>
        </p:nvSpPr>
        <p:spPr bwMode="auto">
          <a:xfrm rot="10800000" flipH="1">
            <a:off x="2613025" y="4846638"/>
            <a:ext cx="5092700" cy="428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6666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8" name="Rectangle 42"/>
          <p:cNvSpPr>
            <a:spLocks/>
          </p:cNvSpPr>
          <p:nvPr/>
        </p:nvSpPr>
        <p:spPr bwMode="auto">
          <a:xfrm>
            <a:off x="4416425" y="5584825"/>
            <a:ext cx="6619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home</a:t>
            </a:r>
          </a:p>
        </p:txBody>
      </p:sp>
      <p:pic>
        <p:nvPicPr>
          <p:cNvPr id="86059" name="Picture 4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6060" name="Rectangle 44"/>
          <p:cNvSpPr>
            <a:spLocks/>
          </p:cNvSpPr>
          <p:nvPr/>
        </p:nvSpPr>
        <p:spPr bwMode="auto">
          <a:xfrm>
            <a:off x="1127125" y="5140325"/>
            <a:ext cx="14874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headend</a:t>
            </a:r>
          </a:p>
        </p:txBody>
      </p:sp>
      <p:sp>
        <p:nvSpPr>
          <p:cNvPr id="86061" name="Rectangle 45"/>
          <p:cNvSpPr>
            <a:spLocks/>
          </p:cNvSpPr>
          <p:nvPr/>
        </p:nvSpPr>
        <p:spPr bwMode="auto">
          <a:xfrm>
            <a:off x="2270125" y="5711825"/>
            <a:ext cx="1679575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cable distribution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network</a:t>
            </a:r>
          </a:p>
        </p:txBody>
      </p:sp>
      <p:sp>
        <p:nvSpPr>
          <p:cNvPr id="86062" name="Line 46"/>
          <p:cNvSpPr>
            <a:spLocks noChangeShapeType="1"/>
          </p:cNvSpPr>
          <p:nvPr/>
        </p:nvSpPr>
        <p:spPr bwMode="auto">
          <a:xfrm rot="10800000" flipH="1">
            <a:off x="3124200" y="4940300"/>
            <a:ext cx="4064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6063" name="Group 47"/>
          <p:cNvGrpSpPr>
            <a:grpSpLocks/>
          </p:cNvGrpSpPr>
          <p:nvPr/>
        </p:nvGrpSpPr>
        <p:grpSpPr bwMode="auto">
          <a:xfrm>
            <a:off x="4846638" y="1352550"/>
            <a:ext cx="2038350" cy="958850"/>
            <a:chOff x="0" y="0"/>
            <a:chExt cx="1284" cy="604"/>
          </a:xfrm>
        </p:grpSpPr>
        <p:sp>
          <p:nvSpPr>
            <p:cNvPr id="86064" name="Line 48"/>
            <p:cNvSpPr>
              <a:spLocks noChangeShapeType="1"/>
            </p:cNvSpPr>
            <p:nvPr/>
          </p:nvSpPr>
          <p:spPr bwMode="auto">
            <a:xfrm flipH="1">
              <a:off x="0" y="289"/>
              <a:ext cx="128" cy="2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5" name="AutoShape 49"/>
            <p:cNvSpPr>
              <a:spLocks/>
            </p:cNvSpPr>
            <p:nvPr/>
          </p:nvSpPr>
          <p:spPr bwMode="auto">
            <a:xfrm>
              <a:off x="46" y="0"/>
              <a:ext cx="552" cy="266"/>
            </a:xfrm>
            <a:custGeom>
              <a:avLst/>
              <a:gdLst/>
              <a:ahLst/>
              <a:cxnLst/>
              <a:rect l="0" t="0" r="r" b="b"/>
              <a:pathLst>
                <a:path w="21218" h="21600">
                  <a:moveTo>
                    <a:pt x="3" y="21438"/>
                  </a:moveTo>
                  <a:cubicBezTo>
                    <a:pt x="3" y="17215"/>
                    <a:pt x="-151" y="325"/>
                    <a:pt x="1848" y="487"/>
                  </a:cubicBezTo>
                  <a:cubicBezTo>
                    <a:pt x="3923" y="325"/>
                    <a:pt x="2078" y="21600"/>
                    <a:pt x="4000" y="21600"/>
                  </a:cubicBezTo>
                  <a:cubicBezTo>
                    <a:pt x="5922" y="21600"/>
                    <a:pt x="4692" y="0"/>
                    <a:pt x="6537" y="0"/>
                  </a:cubicBezTo>
                  <a:cubicBezTo>
                    <a:pt x="8381" y="0"/>
                    <a:pt x="6921" y="21600"/>
                    <a:pt x="8612" y="21438"/>
                  </a:cubicBezTo>
                  <a:cubicBezTo>
                    <a:pt x="10303" y="21275"/>
                    <a:pt x="9227" y="650"/>
                    <a:pt x="10918" y="650"/>
                  </a:cubicBezTo>
                  <a:cubicBezTo>
                    <a:pt x="12609" y="650"/>
                    <a:pt x="11533" y="21600"/>
                    <a:pt x="13455" y="21600"/>
                  </a:cubicBezTo>
                  <a:cubicBezTo>
                    <a:pt x="15376" y="21600"/>
                    <a:pt x="12763" y="650"/>
                    <a:pt x="15300" y="650"/>
                  </a:cubicBezTo>
                  <a:cubicBezTo>
                    <a:pt x="17836" y="650"/>
                    <a:pt x="15838" y="21600"/>
                    <a:pt x="17682" y="21438"/>
                  </a:cubicBezTo>
                  <a:cubicBezTo>
                    <a:pt x="19527" y="21275"/>
                    <a:pt x="17144" y="325"/>
                    <a:pt x="19297" y="487"/>
                  </a:cubicBezTo>
                  <a:cubicBezTo>
                    <a:pt x="21449" y="650"/>
                    <a:pt x="20834" y="15591"/>
                    <a:pt x="21218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6" name="AutoShape 50"/>
            <p:cNvSpPr>
              <a:spLocks/>
            </p:cNvSpPr>
            <p:nvPr/>
          </p:nvSpPr>
          <p:spPr bwMode="auto">
            <a:xfrm>
              <a:off x="1019" y="4"/>
              <a:ext cx="265" cy="266"/>
            </a:xfrm>
            <a:custGeom>
              <a:avLst/>
              <a:gdLst/>
              <a:ahLst/>
              <a:cxnLst/>
              <a:rect l="0" t="0" r="r" b="b"/>
              <a:pathLst>
                <a:path w="21218" h="21600">
                  <a:moveTo>
                    <a:pt x="3" y="21438"/>
                  </a:moveTo>
                  <a:cubicBezTo>
                    <a:pt x="3" y="17215"/>
                    <a:pt x="-151" y="325"/>
                    <a:pt x="1848" y="487"/>
                  </a:cubicBezTo>
                  <a:cubicBezTo>
                    <a:pt x="3923" y="325"/>
                    <a:pt x="2078" y="21600"/>
                    <a:pt x="4000" y="21600"/>
                  </a:cubicBezTo>
                  <a:cubicBezTo>
                    <a:pt x="5922" y="21600"/>
                    <a:pt x="4692" y="0"/>
                    <a:pt x="6537" y="0"/>
                  </a:cubicBezTo>
                  <a:cubicBezTo>
                    <a:pt x="8381" y="0"/>
                    <a:pt x="6921" y="21600"/>
                    <a:pt x="8612" y="21438"/>
                  </a:cubicBezTo>
                  <a:cubicBezTo>
                    <a:pt x="10303" y="21275"/>
                    <a:pt x="9227" y="650"/>
                    <a:pt x="10918" y="650"/>
                  </a:cubicBezTo>
                  <a:cubicBezTo>
                    <a:pt x="12609" y="650"/>
                    <a:pt x="11533" y="21600"/>
                    <a:pt x="13455" y="21600"/>
                  </a:cubicBezTo>
                  <a:cubicBezTo>
                    <a:pt x="15376" y="21600"/>
                    <a:pt x="12763" y="650"/>
                    <a:pt x="15300" y="650"/>
                  </a:cubicBezTo>
                  <a:cubicBezTo>
                    <a:pt x="17836" y="650"/>
                    <a:pt x="15838" y="21600"/>
                    <a:pt x="17682" y="21438"/>
                  </a:cubicBezTo>
                  <a:cubicBezTo>
                    <a:pt x="19527" y="21275"/>
                    <a:pt x="17144" y="325"/>
                    <a:pt x="19297" y="487"/>
                  </a:cubicBezTo>
                  <a:cubicBezTo>
                    <a:pt x="21449" y="650"/>
                    <a:pt x="20834" y="15591"/>
                    <a:pt x="21218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7" name="Line 51"/>
            <p:cNvSpPr>
              <a:spLocks noChangeShapeType="1"/>
            </p:cNvSpPr>
            <p:nvPr/>
          </p:nvSpPr>
          <p:spPr bwMode="auto">
            <a:xfrm flipH="1">
              <a:off x="928" y="311"/>
              <a:ext cx="128" cy="2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68" name="Group 52"/>
          <p:cNvGrpSpPr>
            <a:grpSpLocks/>
          </p:cNvGrpSpPr>
          <p:nvPr/>
        </p:nvGrpSpPr>
        <p:grpSpPr bwMode="auto">
          <a:xfrm>
            <a:off x="4137025" y="1509713"/>
            <a:ext cx="3006725" cy="2095500"/>
            <a:chOff x="0" y="0"/>
            <a:chExt cx="1894" cy="1320"/>
          </a:xfrm>
        </p:grpSpPr>
        <p:sp>
          <p:nvSpPr>
            <p:cNvPr id="86069" name="Rectangle 53"/>
            <p:cNvSpPr>
              <a:spLocks/>
            </p:cNvSpPr>
            <p:nvPr/>
          </p:nvSpPr>
          <p:spPr bwMode="auto">
            <a:xfrm>
              <a:off x="780" y="1120"/>
              <a:ext cx="638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Channels</a:t>
              </a:r>
            </a:p>
          </p:txBody>
        </p:sp>
        <p:sp>
          <p:nvSpPr>
            <p:cNvPr id="86070" name="Line 54"/>
            <p:cNvSpPr>
              <a:spLocks noChangeShapeType="1"/>
            </p:cNvSpPr>
            <p:nvPr/>
          </p:nvSpPr>
          <p:spPr bwMode="auto">
            <a:xfrm>
              <a:off x="388" y="0"/>
              <a:ext cx="1" cy="9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1" name="Line 55"/>
            <p:cNvSpPr>
              <a:spLocks noChangeShapeType="1"/>
            </p:cNvSpPr>
            <p:nvPr/>
          </p:nvSpPr>
          <p:spPr bwMode="auto">
            <a:xfrm rot="10800000" flipH="1">
              <a:off x="382" y="984"/>
              <a:ext cx="146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2" name="Rectangle 56"/>
            <p:cNvSpPr>
              <a:spLocks/>
            </p:cNvSpPr>
            <p:nvPr/>
          </p:nvSpPr>
          <p:spPr bwMode="auto">
            <a:xfrm>
              <a:off x="381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3" name="Line 57"/>
            <p:cNvSpPr>
              <a:spLocks noChangeShapeType="1"/>
            </p:cNvSpPr>
            <p:nvPr/>
          </p:nvSpPr>
          <p:spPr bwMode="auto">
            <a:xfrm>
              <a:off x="544" y="912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4" name="Rectangle 58"/>
            <p:cNvSpPr>
              <a:spLocks/>
            </p:cNvSpPr>
            <p:nvPr/>
          </p:nvSpPr>
          <p:spPr bwMode="auto">
            <a:xfrm>
              <a:off x="555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5" name="Rectangle 59"/>
            <p:cNvSpPr>
              <a:spLocks/>
            </p:cNvSpPr>
            <p:nvPr/>
          </p:nvSpPr>
          <p:spPr bwMode="auto">
            <a:xfrm>
              <a:off x="741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6" name="Rectangle 60"/>
            <p:cNvSpPr>
              <a:spLocks/>
            </p:cNvSpPr>
            <p:nvPr/>
          </p:nvSpPr>
          <p:spPr bwMode="auto">
            <a:xfrm>
              <a:off x="927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7" name="Rectangle 61"/>
            <p:cNvSpPr>
              <a:spLocks/>
            </p:cNvSpPr>
            <p:nvPr/>
          </p:nvSpPr>
          <p:spPr bwMode="auto">
            <a:xfrm>
              <a:off x="1113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8" name="Rectangle 62"/>
            <p:cNvSpPr>
              <a:spLocks/>
            </p:cNvSpPr>
            <p:nvPr/>
          </p:nvSpPr>
          <p:spPr bwMode="auto">
            <a:xfrm>
              <a:off x="1299" y="457"/>
              <a:ext cx="15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</p:txBody>
        </p:sp>
        <p:sp>
          <p:nvSpPr>
            <p:cNvPr id="86079" name="Rectangle 63"/>
            <p:cNvSpPr>
              <a:spLocks/>
            </p:cNvSpPr>
            <p:nvPr/>
          </p:nvSpPr>
          <p:spPr bwMode="auto">
            <a:xfrm>
              <a:off x="1461" y="451"/>
              <a:ext cx="155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endParaRPr lang="en-US" sz="1000">
                <a:solidFill>
                  <a:schemeClr val="tx1"/>
                </a:solidFill>
                <a:ea typeface="Arial" pitchFamily="-107" charset="0"/>
                <a:cs typeface="Arial" pitchFamily="-107" charset="0"/>
              </a:endParaRP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A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T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A</a:t>
              </a:r>
            </a:p>
          </p:txBody>
        </p:sp>
        <p:sp>
          <p:nvSpPr>
            <p:cNvPr id="86080" name="Rectangle 64"/>
            <p:cNvSpPr>
              <a:spLocks/>
            </p:cNvSpPr>
            <p:nvPr/>
          </p:nvSpPr>
          <p:spPr bwMode="auto">
            <a:xfrm>
              <a:off x="1605" y="451"/>
              <a:ext cx="155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endParaRPr lang="en-US" sz="1000">
                <a:solidFill>
                  <a:schemeClr val="tx1"/>
                </a:solidFill>
                <a:ea typeface="Arial" pitchFamily="-107" charset="0"/>
                <a:cs typeface="Arial" pitchFamily="-107" charset="0"/>
              </a:endParaRP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A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T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A</a:t>
              </a:r>
            </a:p>
          </p:txBody>
        </p:sp>
        <p:sp>
          <p:nvSpPr>
            <p:cNvPr id="86081" name="Rectangle 65"/>
            <p:cNvSpPr>
              <a:spLocks/>
            </p:cNvSpPr>
            <p:nvPr/>
          </p:nvSpPr>
          <p:spPr bwMode="auto">
            <a:xfrm>
              <a:off x="1733" y="163"/>
              <a:ext cx="159" cy="76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endParaRPr lang="en-US" sz="1000">
                <a:solidFill>
                  <a:schemeClr val="tx1"/>
                </a:solidFill>
                <a:ea typeface="Arial" pitchFamily="-107" charset="0"/>
                <a:cs typeface="Arial" pitchFamily="-107" charset="0"/>
              </a:endParaRP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C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N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T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R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</a:t>
              </a:r>
            </a:p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L</a:t>
              </a:r>
            </a:p>
          </p:txBody>
        </p:sp>
        <p:sp>
          <p:nvSpPr>
            <p:cNvPr id="86082" name="Line 66"/>
            <p:cNvSpPr>
              <a:spLocks noChangeShapeType="1"/>
            </p:cNvSpPr>
            <p:nvPr/>
          </p:nvSpPr>
          <p:spPr bwMode="auto">
            <a:xfrm>
              <a:off x="728" y="912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3" name="Line 67"/>
            <p:cNvSpPr>
              <a:spLocks noChangeShapeType="1"/>
            </p:cNvSpPr>
            <p:nvPr/>
          </p:nvSpPr>
          <p:spPr bwMode="auto">
            <a:xfrm>
              <a:off x="908" y="912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4" name="Line 68"/>
            <p:cNvSpPr>
              <a:spLocks noChangeShapeType="1"/>
            </p:cNvSpPr>
            <p:nvPr/>
          </p:nvSpPr>
          <p:spPr bwMode="auto">
            <a:xfrm>
              <a:off x="1092" y="912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5" name="Line 69"/>
            <p:cNvSpPr>
              <a:spLocks noChangeShapeType="1"/>
            </p:cNvSpPr>
            <p:nvPr/>
          </p:nvSpPr>
          <p:spPr bwMode="auto">
            <a:xfrm>
              <a:off x="1280" y="912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6" name="Line 70"/>
            <p:cNvSpPr>
              <a:spLocks noChangeShapeType="1"/>
            </p:cNvSpPr>
            <p:nvPr/>
          </p:nvSpPr>
          <p:spPr bwMode="auto">
            <a:xfrm>
              <a:off x="1456" y="920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7" name="Line 71"/>
            <p:cNvSpPr>
              <a:spLocks noChangeShapeType="1"/>
            </p:cNvSpPr>
            <p:nvPr/>
          </p:nvSpPr>
          <p:spPr bwMode="auto">
            <a:xfrm>
              <a:off x="1612" y="916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8" name="Line 72"/>
            <p:cNvSpPr>
              <a:spLocks noChangeShapeType="1"/>
            </p:cNvSpPr>
            <p:nvPr/>
          </p:nvSpPr>
          <p:spPr bwMode="auto">
            <a:xfrm>
              <a:off x="1756" y="908"/>
              <a:ext cx="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9" name="Rectangle 73"/>
            <p:cNvSpPr>
              <a:spLocks/>
            </p:cNvSpPr>
            <p:nvPr/>
          </p:nvSpPr>
          <p:spPr bwMode="auto">
            <a:xfrm>
              <a:off x="387" y="1009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</a:t>
              </a:r>
            </a:p>
          </p:txBody>
        </p:sp>
        <p:sp>
          <p:nvSpPr>
            <p:cNvPr id="86090" name="Rectangle 74"/>
            <p:cNvSpPr>
              <a:spLocks/>
            </p:cNvSpPr>
            <p:nvPr/>
          </p:nvSpPr>
          <p:spPr bwMode="auto">
            <a:xfrm>
              <a:off x="555" y="1009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2</a:t>
              </a:r>
            </a:p>
          </p:txBody>
        </p:sp>
        <p:sp>
          <p:nvSpPr>
            <p:cNvPr id="86091" name="Rectangle 75"/>
            <p:cNvSpPr>
              <a:spLocks/>
            </p:cNvSpPr>
            <p:nvPr/>
          </p:nvSpPr>
          <p:spPr bwMode="auto">
            <a:xfrm>
              <a:off x="747" y="1009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3</a:t>
              </a:r>
            </a:p>
          </p:txBody>
        </p:sp>
        <p:sp>
          <p:nvSpPr>
            <p:cNvPr id="86092" name="Rectangle 76"/>
            <p:cNvSpPr>
              <a:spLocks/>
            </p:cNvSpPr>
            <p:nvPr/>
          </p:nvSpPr>
          <p:spPr bwMode="auto">
            <a:xfrm>
              <a:off x="919" y="1009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4</a:t>
              </a:r>
            </a:p>
          </p:txBody>
        </p:sp>
        <p:sp>
          <p:nvSpPr>
            <p:cNvPr id="86093" name="Rectangle 77"/>
            <p:cNvSpPr>
              <a:spLocks/>
            </p:cNvSpPr>
            <p:nvPr/>
          </p:nvSpPr>
          <p:spPr bwMode="auto">
            <a:xfrm>
              <a:off x="1107" y="1005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5</a:t>
              </a:r>
            </a:p>
          </p:txBody>
        </p:sp>
        <p:sp>
          <p:nvSpPr>
            <p:cNvPr id="86094" name="Rectangle 78"/>
            <p:cNvSpPr>
              <a:spLocks/>
            </p:cNvSpPr>
            <p:nvPr/>
          </p:nvSpPr>
          <p:spPr bwMode="auto">
            <a:xfrm>
              <a:off x="1295" y="1005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6</a:t>
              </a:r>
            </a:p>
          </p:txBody>
        </p:sp>
        <p:sp>
          <p:nvSpPr>
            <p:cNvPr id="86095" name="Rectangle 79"/>
            <p:cNvSpPr>
              <a:spLocks/>
            </p:cNvSpPr>
            <p:nvPr/>
          </p:nvSpPr>
          <p:spPr bwMode="auto">
            <a:xfrm>
              <a:off x="1459" y="1005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7</a:t>
              </a:r>
            </a:p>
          </p:txBody>
        </p:sp>
        <p:sp>
          <p:nvSpPr>
            <p:cNvPr id="86096" name="Rectangle 80"/>
            <p:cNvSpPr>
              <a:spLocks/>
            </p:cNvSpPr>
            <p:nvPr/>
          </p:nvSpPr>
          <p:spPr bwMode="auto">
            <a:xfrm>
              <a:off x="1607" y="1005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8</a:t>
              </a:r>
            </a:p>
          </p:txBody>
        </p:sp>
        <p:sp>
          <p:nvSpPr>
            <p:cNvPr id="86097" name="Rectangle 81"/>
            <p:cNvSpPr>
              <a:spLocks/>
            </p:cNvSpPr>
            <p:nvPr/>
          </p:nvSpPr>
          <p:spPr bwMode="auto">
            <a:xfrm>
              <a:off x="1751" y="1005"/>
              <a:ext cx="143" cy="1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9</a:t>
              </a:r>
            </a:p>
          </p:txBody>
        </p:sp>
        <p:sp>
          <p:nvSpPr>
            <p:cNvPr id="86098" name="AutoShape 82"/>
            <p:cNvSpPr>
              <a:spLocks/>
            </p:cNvSpPr>
            <p:nvPr/>
          </p:nvSpPr>
          <p:spPr bwMode="auto">
            <a:xfrm>
              <a:off x="0" y="18"/>
              <a:ext cx="375" cy="96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0811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gradFill rotWithShape="0">
              <a:gsLst>
                <a:gs pos="0">
                  <a:srgbClr val="336666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099" name="Group 83"/>
          <p:cNvGrpSpPr>
            <a:grpSpLocks/>
          </p:cNvGrpSpPr>
          <p:nvPr/>
        </p:nvGrpSpPr>
        <p:grpSpPr bwMode="auto">
          <a:xfrm>
            <a:off x="2398713" y="2176463"/>
            <a:ext cx="1666875" cy="2062162"/>
            <a:chOff x="0" y="0"/>
            <a:chExt cx="1050" cy="1299"/>
          </a:xfrm>
        </p:grpSpPr>
        <p:grpSp>
          <p:nvGrpSpPr>
            <p:cNvPr id="86100" name="Group 84"/>
            <p:cNvGrpSpPr>
              <a:grpSpLocks/>
            </p:cNvGrpSpPr>
            <p:nvPr/>
          </p:nvGrpSpPr>
          <p:grpSpPr bwMode="auto">
            <a:xfrm>
              <a:off x="0" y="0"/>
              <a:ext cx="1050" cy="198"/>
              <a:chOff x="0" y="0"/>
              <a:chExt cx="1050" cy="198"/>
            </a:xfrm>
          </p:grpSpPr>
          <p:sp>
            <p:nvSpPr>
              <p:cNvPr id="86101" name="Rectangle 85"/>
              <p:cNvSpPr>
                <a:spLocks/>
              </p:cNvSpPr>
              <p:nvPr/>
            </p:nvSpPr>
            <p:spPr bwMode="auto">
              <a:xfrm>
                <a:off x="744" y="6"/>
                <a:ext cx="168" cy="17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02" name="AutoShape 86"/>
              <p:cNvSpPr>
                <a:spLocks/>
              </p:cNvSpPr>
              <p:nvPr/>
            </p:nvSpPr>
            <p:spPr bwMode="auto">
              <a:xfrm>
                <a:off x="0" y="0"/>
                <a:ext cx="822" cy="198"/>
              </a:xfrm>
              <a:custGeom>
                <a:avLst/>
                <a:gdLst/>
                <a:ahLst/>
                <a:cxnLst/>
                <a:rect l="0" t="0" r="r" b="b"/>
                <a:pathLst>
                  <a:path w="19831" h="21600">
                    <a:moveTo>
                      <a:pt x="434" y="0"/>
                    </a:moveTo>
                    <a:lnTo>
                      <a:pt x="0" y="10473"/>
                    </a:lnTo>
                    <a:lnTo>
                      <a:pt x="434" y="21600"/>
                    </a:lnTo>
                    <a:lnTo>
                      <a:pt x="18659" y="21600"/>
                    </a:lnTo>
                    <a:cubicBezTo>
                      <a:pt x="21600" y="19636"/>
                      <a:pt x="18080" y="13418"/>
                      <a:pt x="18080" y="9818"/>
                    </a:cubicBezTo>
                    <a:cubicBezTo>
                      <a:pt x="18080" y="6218"/>
                      <a:pt x="21600" y="1636"/>
                      <a:pt x="18659" y="0"/>
                    </a:cubicBezTo>
                    <a:lnTo>
                      <a:pt x="434" y="0"/>
                    </a:lnTo>
                    <a:close/>
                    <a:moveTo>
                      <a:pt x="434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336666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03" name="Oval 87"/>
              <p:cNvSpPr>
                <a:spLocks/>
              </p:cNvSpPr>
              <p:nvPr/>
            </p:nvSpPr>
            <p:spPr bwMode="auto">
              <a:xfrm>
                <a:off x="888" y="12"/>
                <a:ext cx="62" cy="16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04" name="Line 88"/>
              <p:cNvSpPr>
                <a:spLocks noChangeShapeType="1"/>
              </p:cNvSpPr>
              <p:nvPr/>
            </p:nvSpPr>
            <p:spPr bwMode="auto">
              <a:xfrm>
                <a:off x="912" y="90"/>
                <a:ext cx="138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6105" name="AutoShape 89"/>
            <p:cNvSpPr>
              <a:spLocks/>
            </p:cNvSpPr>
            <p:nvPr/>
          </p:nvSpPr>
          <p:spPr bwMode="auto">
            <a:xfrm>
              <a:off x="25" y="192"/>
              <a:ext cx="1015" cy="110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19259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6666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106" name="Rectangle 90"/>
          <p:cNvSpPr>
            <a:spLocks/>
          </p:cNvSpPr>
          <p:nvPr/>
        </p:nvSpPr>
        <p:spPr bwMode="auto">
          <a:xfrm>
            <a:off x="1947863" y="1360488"/>
            <a:ext cx="919162" cy="520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latin typeface="Comic Sans MS" pitchFamily="-107" charset="0"/>
                <a:ea typeface="Comic Sans MS" pitchFamily="-107" charset="0"/>
                <a:cs typeface="Comic Sans MS" pitchFamily="-107" charset="0"/>
                <a:sym typeface="Comic Sans MS" pitchFamily="-107" charset="0"/>
              </a:rPr>
              <a:t>FDM: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304A-949B-6443-8953-346F2224956F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imple Network Diagram - v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" y="762000"/>
            <a:ext cx="7699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918450" cy="788988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109" charset="-128"/>
              </a:rPr>
              <a:t>Simplified access network diagram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24673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Jason </a:t>
            </a:r>
            <a:r>
              <a:rPr lang="en-US" sz="1050" dirty="0" err="1"/>
              <a:t>Livingood</a:t>
            </a:r>
            <a:r>
              <a:rPr lang="en-US" sz="1050" dirty="0"/>
              <a:t> (Comcast) FCC 2009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94F7-C936-0842-973E-5C9AADEB1150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53018-83CC-AE4F-8814-7E2957D6FE0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918450" cy="788988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109" charset="-128"/>
              </a:rPr>
              <a:t>DOCSIS 3.0 Channel Bonding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914400"/>
            <a:ext cx="7543800" cy="3276600"/>
            <a:chOff x="1636" y="1587"/>
            <a:chExt cx="3925" cy="1818"/>
          </a:xfrm>
        </p:grpSpPr>
        <p:sp>
          <p:nvSpPr>
            <p:cNvPr id="17414" name="AutoShape 5"/>
            <p:cNvSpPr>
              <a:spLocks noChangeAspect="1" noChangeArrowheads="1"/>
            </p:cNvSpPr>
            <p:nvPr/>
          </p:nvSpPr>
          <p:spPr bwMode="auto">
            <a:xfrm flipH="1" flipV="1">
              <a:off x="1648" y="2939"/>
              <a:ext cx="776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69 w 21600"/>
                <a:gd name="T13" fmla="*/ 3842 h 21600"/>
                <a:gd name="T14" fmla="*/ 17731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5" name="AutoShape 6"/>
            <p:cNvSpPr>
              <a:spLocks noChangeAspect="1" noChangeArrowheads="1"/>
            </p:cNvSpPr>
            <p:nvPr/>
          </p:nvSpPr>
          <p:spPr bwMode="auto">
            <a:xfrm flipH="1" flipV="1">
              <a:off x="2427" y="2939"/>
              <a:ext cx="780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77 w 21600"/>
                <a:gd name="T13" fmla="*/ 3842 h 21600"/>
                <a:gd name="T14" fmla="*/ 17723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6" name="AutoShape 7"/>
            <p:cNvSpPr>
              <a:spLocks noChangeAspect="1" noChangeArrowheads="1"/>
            </p:cNvSpPr>
            <p:nvPr/>
          </p:nvSpPr>
          <p:spPr bwMode="auto">
            <a:xfrm flipH="1" flipV="1">
              <a:off x="3207" y="2939"/>
              <a:ext cx="780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77 w 21600"/>
                <a:gd name="T13" fmla="*/ 3842 h 21600"/>
                <a:gd name="T14" fmla="*/ 17723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7" name="AutoShape 8"/>
            <p:cNvSpPr>
              <a:spLocks noChangeAspect="1" noChangeArrowheads="1"/>
            </p:cNvSpPr>
            <p:nvPr/>
          </p:nvSpPr>
          <p:spPr bwMode="auto">
            <a:xfrm flipH="1" flipV="1">
              <a:off x="3982" y="2939"/>
              <a:ext cx="778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59 w 21600"/>
                <a:gd name="T13" fmla="*/ 3842 h 21600"/>
                <a:gd name="T14" fmla="*/ 17741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8" name="Line 9"/>
            <p:cNvSpPr>
              <a:spLocks noChangeAspect="1" noChangeShapeType="1"/>
            </p:cNvSpPr>
            <p:nvPr/>
          </p:nvSpPr>
          <p:spPr bwMode="auto">
            <a:xfrm>
              <a:off x="1636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19" name="Line 10"/>
            <p:cNvSpPr>
              <a:spLocks noChangeAspect="1" noChangeShapeType="1"/>
            </p:cNvSpPr>
            <p:nvPr/>
          </p:nvSpPr>
          <p:spPr bwMode="auto">
            <a:xfrm>
              <a:off x="2415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0" name="Line 11"/>
            <p:cNvSpPr>
              <a:spLocks noChangeAspect="1" noChangeShapeType="1"/>
            </p:cNvSpPr>
            <p:nvPr/>
          </p:nvSpPr>
          <p:spPr bwMode="auto">
            <a:xfrm>
              <a:off x="3194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1" name="Line 12"/>
            <p:cNvSpPr>
              <a:spLocks noChangeAspect="1" noChangeShapeType="1"/>
            </p:cNvSpPr>
            <p:nvPr/>
          </p:nvSpPr>
          <p:spPr bwMode="auto">
            <a:xfrm>
              <a:off x="3973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2" name="Line 13"/>
            <p:cNvSpPr>
              <a:spLocks noChangeAspect="1" noChangeShapeType="1"/>
            </p:cNvSpPr>
            <p:nvPr/>
          </p:nvSpPr>
          <p:spPr bwMode="auto">
            <a:xfrm>
              <a:off x="4752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3" name="Text Box 14"/>
            <p:cNvSpPr txBox="1">
              <a:spLocks noChangeAspect="1" noChangeArrowheads="1"/>
            </p:cNvSpPr>
            <p:nvPr/>
          </p:nvSpPr>
          <p:spPr bwMode="auto">
            <a:xfrm>
              <a:off x="1672" y="2690"/>
              <a:ext cx="717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 dirty="0">
                  <a:solidFill>
                    <a:srgbClr val="D9D9D9"/>
                  </a:solidFill>
                  <a:latin typeface="Tahoma" pitchFamily="-109" charset="0"/>
                </a:rPr>
                <a:t>6  MHz</a:t>
              </a:r>
            </a:p>
          </p:txBody>
        </p:sp>
        <p:sp>
          <p:nvSpPr>
            <p:cNvPr id="17424" name="Line 15"/>
            <p:cNvSpPr>
              <a:spLocks noChangeAspect="1" noChangeShapeType="1"/>
            </p:cNvSpPr>
            <p:nvPr/>
          </p:nvSpPr>
          <p:spPr bwMode="auto">
            <a:xfrm>
              <a:off x="2232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5" name="Line 16"/>
            <p:cNvSpPr>
              <a:spLocks noChangeAspect="1" noChangeShapeType="1"/>
            </p:cNvSpPr>
            <p:nvPr/>
          </p:nvSpPr>
          <p:spPr bwMode="auto">
            <a:xfrm flipH="1">
              <a:off x="1650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6" name="Text Box 17"/>
            <p:cNvSpPr txBox="1">
              <a:spLocks noChangeAspect="1" noChangeArrowheads="1"/>
            </p:cNvSpPr>
            <p:nvPr/>
          </p:nvSpPr>
          <p:spPr bwMode="auto">
            <a:xfrm>
              <a:off x="2461" y="2700"/>
              <a:ext cx="681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MHz</a:t>
              </a:r>
            </a:p>
          </p:txBody>
        </p:sp>
        <p:sp>
          <p:nvSpPr>
            <p:cNvPr id="17427" name="Line 18"/>
            <p:cNvSpPr>
              <a:spLocks noChangeAspect="1" noChangeShapeType="1"/>
            </p:cNvSpPr>
            <p:nvPr/>
          </p:nvSpPr>
          <p:spPr bwMode="auto">
            <a:xfrm>
              <a:off x="2996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8" name="Line 19"/>
            <p:cNvSpPr>
              <a:spLocks noChangeAspect="1" noChangeShapeType="1"/>
            </p:cNvSpPr>
            <p:nvPr/>
          </p:nvSpPr>
          <p:spPr bwMode="auto">
            <a:xfrm flipH="1">
              <a:off x="2415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9" name="Text Box 20"/>
            <p:cNvSpPr txBox="1">
              <a:spLocks noChangeAspect="1" noChangeArrowheads="1"/>
            </p:cNvSpPr>
            <p:nvPr/>
          </p:nvSpPr>
          <p:spPr bwMode="auto">
            <a:xfrm>
              <a:off x="3279" y="2700"/>
              <a:ext cx="656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MHz</a:t>
              </a:r>
            </a:p>
          </p:txBody>
        </p:sp>
        <p:sp>
          <p:nvSpPr>
            <p:cNvPr id="17430" name="Line 21"/>
            <p:cNvSpPr>
              <a:spLocks noChangeAspect="1" noChangeShapeType="1"/>
            </p:cNvSpPr>
            <p:nvPr/>
          </p:nvSpPr>
          <p:spPr bwMode="auto">
            <a:xfrm>
              <a:off x="3775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1" name="Line 22"/>
            <p:cNvSpPr>
              <a:spLocks noChangeAspect="1" noChangeShapeType="1"/>
            </p:cNvSpPr>
            <p:nvPr/>
          </p:nvSpPr>
          <p:spPr bwMode="auto">
            <a:xfrm flipH="1">
              <a:off x="3194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2" name="Text Box 23"/>
            <p:cNvSpPr txBox="1">
              <a:spLocks noChangeAspect="1" noChangeArrowheads="1"/>
            </p:cNvSpPr>
            <p:nvPr/>
          </p:nvSpPr>
          <p:spPr bwMode="auto">
            <a:xfrm>
              <a:off x="4042" y="2700"/>
              <a:ext cx="647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 MHz</a:t>
              </a:r>
            </a:p>
          </p:txBody>
        </p:sp>
        <p:sp>
          <p:nvSpPr>
            <p:cNvPr id="17433" name="Line 24"/>
            <p:cNvSpPr>
              <a:spLocks noChangeAspect="1" noChangeShapeType="1"/>
            </p:cNvSpPr>
            <p:nvPr/>
          </p:nvSpPr>
          <p:spPr bwMode="auto">
            <a:xfrm>
              <a:off x="4554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4" name="Line 25"/>
            <p:cNvSpPr>
              <a:spLocks noChangeAspect="1" noChangeShapeType="1"/>
            </p:cNvSpPr>
            <p:nvPr/>
          </p:nvSpPr>
          <p:spPr bwMode="auto">
            <a:xfrm flipH="1">
              <a:off x="3973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5" name="AutoShape 26"/>
            <p:cNvSpPr>
              <a:spLocks noChangeAspect="1" noChangeArrowheads="1"/>
            </p:cNvSpPr>
            <p:nvPr/>
          </p:nvSpPr>
          <p:spPr bwMode="auto">
            <a:xfrm>
              <a:off x="1842" y="2010"/>
              <a:ext cx="369" cy="719"/>
            </a:xfrm>
            <a:prstGeom prst="upArrow">
              <a:avLst>
                <a:gd name="adj1" fmla="val 50000"/>
                <a:gd name="adj2" fmla="val 44852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6" name="Text Box 27"/>
            <p:cNvSpPr txBox="1">
              <a:spLocks noChangeAspect="1" noChangeArrowheads="1"/>
            </p:cNvSpPr>
            <p:nvPr/>
          </p:nvSpPr>
          <p:spPr bwMode="auto">
            <a:xfrm rot="-5400000">
              <a:off x="1752" y="2300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37" name="AutoShape 28"/>
            <p:cNvSpPr>
              <a:spLocks noChangeAspect="1" noChangeArrowheads="1"/>
            </p:cNvSpPr>
            <p:nvPr/>
          </p:nvSpPr>
          <p:spPr bwMode="auto">
            <a:xfrm>
              <a:off x="2642" y="2010"/>
              <a:ext cx="369" cy="719"/>
            </a:xfrm>
            <a:prstGeom prst="upArrow">
              <a:avLst>
                <a:gd name="adj1" fmla="val 50000"/>
                <a:gd name="adj2" fmla="val 44716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8" name="Text Box 29"/>
            <p:cNvSpPr txBox="1">
              <a:spLocks noChangeAspect="1" noChangeArrowheads="1"/>
            </p:cNvSpPr>
            <p:nvPr/>
          </p:nvSpPr>
          <p:spPr bwMode="auto">
            <a:xfrm rot="-5400000">
              <a:off x="2554" y="2306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39" name="AutoShape 30"/>
            <p:cNvSpPr>
              <a:spLocks noChangeAspect="1" noChangeArrowheads="1"/>
            </p:cNvSpPr>
            <p:nvPr/>
          </p:nvSpPr>
          <p:spPr bwMode="auto">
            <a:xfrm>
              <a:off x="3414" y="2010"/>
              <a:ext cx="368" cy="719"/>
            </a:xfrm>
            <a:prstGeom prst="upArrow">
              <a:avLst>
                <a:gd name="adj1" fmla="val 50000"/>
                <a:gd name="adj2" fmla="val 44974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40" name="Text Box 31"/>
            <p:cNvSpPr txBox="1">
              <a:spLocks noChangeAspect="1" noChangeArrowheads="1"/>
            </p:cNvSpPr>
            <p:nvPr/>
          </p:nvSpPr>
          <p:spPr bwMode="auto">
            <a:xfrm rot="-5400000">
              <a:off x="3324" y="2312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41" name="AutoShape 32"/>
            <p:cNvSpPr>
              <a:spLocks noChangeAspect="1" noChangeArrowheads="1"/>
            </p:cNvSpPr>
            <p:nvPr/>
          </p:nvSpPr>
          <p:spPr bwMode="auto">
            <a:xfrm>
              <a:off x="4186" y="2010"/>
              <a:ext cx="368" cy="719"/>
            </a:xfrm>
            <a:prstGeom prst="upArrow">
              <a:avLst>
                <a:gd name="adj1" fmla="val 50000"/>
                <a:gd name="adj2" fmla="val 44838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42" name="Text Box 33"/>
            <p:cNvSpPr txBox="1">
              <a:spLocks noChangeAspect="1" noChangeArrowheads="1"/>
            </p:cNvSpPr>
            <p:nvPr/>
          </p:nvSpPr>
          <p:spPr bwMode="auto">
            <a:xfrm rot="-5400000">
              <a:off x="4100" y="2321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43" name="AutoShape 34"/>
            <p:cNvSpPr>
              <a:spLocks noChangeAspect="1" noChangeArrowheads="1"/>
            </p:cNvSpPr>
            <p:nvPr/>
          </p:nvSpPr>
          <p:spPr bwMode="auto">
            <a:xfrm>
              <a:off x="4695" y="1587"/>
              <a:ext cx="866" cy="524"/>
            </a:xfrm>
            <a:prstGeom prst="rightArrow">
              <a:avLst>
                <a:gd name="adj1" fmla="val 50000"/>
                <a:gd name="adj2" fmla="val 49205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152 Mbps</a:t>
              </a:r>
            </a:p>
          </p:txBody>
        </p:sp>
        <p:sp>
          <p:nvSpPr>
            <p:cNvPr id="17444" name="Rectangle 35"/>
            <p:cNvSpPr>
              <a:spLocks noChangeAspect="1" noChangeArrowheads="1"/>
            </p:cNvSpPr>
            <p:nvPr/>
          </p:nvSpPr>
          <p:spPr bwMode="auto">
            <a:xfrm>
              <a:off x="1678" y="1706"/>
              <a:ext cx="3024" cy="264"/>
            </a:xfrm>
            <a:prstGeom prst="rect">
              <a:avLst/>
            </a:prstGeom>
            <a:solidFill>
              <a:srgbClr val="FFB43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96C22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Logical Channel Bonding Technology</a:t>
              </a:r>
            </a:p>
          </p:txBody>
        </p:sp>
      </p:grpSp>
      <p:sp>
        <p:nvSpPr>
          <p:cNvPr id="17412" name="Rectangle 36"/>
          <p:cNvSpPr>
            <a:spLocks noChangeArrowheads="1"/>
          </p:cNvSpPr>
          <p:nvPr/>
        </p:nvSpPr>
        <p:spPr bwMode="black">
          <a:xfrm>
            <a:off x="838200" y="779463"/>
            <a:ext cx="5791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rgbClr val="5C697C"/>
                </a:solidFill>
              </a:rPr>
              <a:t>DOCSIS 3.0  is the next generation of the DOCSIS standard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38175" y="4343400"/>
            <a:ext cx="75914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5888" indent="-11588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DOCSIS 2.0 is limited to single channel’s capacity</a:t>
            </a:r>
            <a:br>
              <a:rPr lang="en-US" sz="1600" dirty="0">
                <a:solidFill>
                  <a:schemeClr val="tx1">
                    <a:lumMod val="85000"/>
                  </a:schemeClr>
                </a:solidFill>
              </a:rPr>
            </a:b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  <a:p>
            <a:pPr marL="115888" indent="-11588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DOCSIS 3.0 employs packet bonding across multiple channels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Initially will bond 4 channels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8 channel-capable silicon coming soon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Upstream bonding in 2010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Increased speeds 100Mbps+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1845-DA85-DD4E-BBFF-4EA213EA3C53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53018-83CC-AE4F-8814-7E2957D6FE0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Electronic and electro-optic costs are dropping rapidly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GigE</a:t>
            </a:r>
            <a:r>
              <a:rPr lang="en-US" dirty="0"/>
              <a:t> switch : 2001 - $15K   2003 - $1.2K  2009 - $600 (12 port)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GigE</a:t>
            </a:r>
            <a:r>
              <a:rPr lang="en-US" dirty="0"/>
              <a:t> transceivers      2001 - $750    2003 - $180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CWDM transceivers  $400-800 for 50-100km reach!</a:t>
            </a:r>
          </a:p>
          <a:p>
            <a:pPr>
              <a:lnSpc>
                <a:spcPct val="90000"/>
              </a:lnSpc>
            </a:pPr>
            <a:r>
              <a:rPr lang="en-US" dirty="0"/>
              <a:t>Direct fiber cost is relatively low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$60/fiber-km in 80-fiber bundle</a:t>
            </a:r>
          </a:p>
          <a:p>
            <a:pPr>
              <a:lnSpc>
                <a:spcPct val="90000"/>
              </a:lnSpc>
            </a:pPr>
            <a:r>
              <a:rPr lang="en-US" u="sng" dirty="0"/>
              <a:t>But</a:t>
            </a:r>
            <a:r>
              <a:rPr lang="en-US" dirty="0"/>
              <a:t> – </a:t>
            </a:r>
            <a:r>
              <a:rPr lang="en-US" dirty="0">
                <a:solidFill>
                  <a:schemeClr val="accent2"/>
                </a:solidFill>
              </a:rPr>
              <a:t>fiber installation cost is still tall pole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Europe: &gt;$20/m (or any populous wide-area)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U.S.:     &gt;$10m (in simplest desert environment)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6172200"/>
            <a:ext cx="1938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6A6A6"/>
                </a:solidFill>
              </a:rPr>
              <a:t>A. Whitney (2003, modified)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5B-C57D-7A46-BFC2-6CC50192832B}" type="datetime1">
              <a:rPr lang="en-US" smtClean="0"/>
              <a:t>9/6/18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installation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167284" cy="1460500"/>
          </a:xfrm>
        </p:spPr>
        <p:txBody>
          <a:bodyPr/>
          <a:lstStyle/>
          <a:p>
            <a:r>
              <a:rPr lang="en-US" dirty="0"/>
              <a:t>Construction cost (Oct, 2008) estimate for Northern California for a 1" fiber optic cable where aerial infrastructure (poles) are already in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3657600"/>
          <a:ext cx="3733800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$3.30/ft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Open trench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$10/ft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Rockwheel</a:t>
                      </a:r>
                      <a:r>
                        <a:rPr lang="en-US" sz="1600" dirty="0"/>
                        <a:t> (24” depth)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$28/ft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Light underground (trench or bore)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$38.93/ft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Heavy</a:t>
                      </a:r>
                      <a:r>
                        <a:rPr lang="en-US" sz="1600" baseline="0" dirty="0"/>
                        <a:t> underground (backhoe asphalt)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$72.93/ft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876800"/>
            <a:ext cx="2292350" cy="1227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429000"/>
            <a:ext cx="1871364" cy="137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3429000"/>
            <a:ext cx="1871364" cy="13779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267200" y="4876800"/>
            <a:ext cx="609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43DC-D82D-BB4A-892D-5CDCEA287087}" type="datetime1">
              <a:rPr lang="en-US" smtClean="0"/>
              <a:t>9/6/18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Optical Networks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88358" y="2044700"/>
            <a:ext cx="4879042" cy="40814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serves 16-128 premises</a:t>
            </a:r>
          </a:p>
          <a:p>
            <a:pPr lvl="1"/>
            <a:r>
              <a:rPr lang="en-US" dirty="0"/>
              <a:t>20-32 split common</a:t>
            </a:r>
          </a:p>
          <a:p>
            <a:pPr lvl="1"/>
            <a:r>
              <a:rPr lang="en-US" dirty="0"/>
              <a:t>1490 nm down, 1310 nm upstream</a:t>
            </a:r>
          </a:p>
          <a:p>
            <a:pPr>
              <a:spcBef>
                <a:spcPts val="600"/>
              </a:spcBef>
            </a:pPr>
            <a:r>
              <a:rPr lang="en-US" dirty="0"/>
              <a:t>ITU-T G.984</a:t>
            </a:r>
          </a:p>
          <a:p>
            <a:pPr lvl="1"/>
            <a:r>
              <a:rPr lang="en-US" dirty="0"/>
              <a:t>2.488 Gb/s down</a:t>
            </a:r>
          </a:p>
          <a:p>
            <a:pPr lvl="1"/>
            <a:r>
              <a:rPr lang="en-US" dirty="0"/>
              <a:t>1.244 Gb/s upstream</a:t>
            </a:r>
          </a:p>
          <a:p>
            <a:pPr lvl="1"/>
            <a:r>
              <a:rPr lang="en-US" dirty="0"/>
              <a:t>variable-length packets (GEM)</a:t>
            </a:r>
          </a:p>
          <a:p>
            <a:pPr>
              <a:spcBef>
                <a:spcPts val="600"/>
              </a:spcBef>
            </a:pPr>
            <a:r>
              <a:rPr lang="en-US" dirty="0"/>
              <a:t>G.987 (10G-PON): 10 Gb/2.5 Gb/s</a:t>
            </a:r>
          </a:p>
          <a:p>
            <a:pPr>
              <a:spcBef>
                <a:spcPts val="600"/>
              </a:spcBef>
            </a:pPr>
            <a:r>
              <a:rPr lang="en-US" dirty="0"/>
              <a:t>EPON: Ethernet 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1447800"/>
            <a:ext cx="3253740" cy="4648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3F07-B387-C140-9DA1-36969B19BDDD}" type="datetime1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2112073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81279"/>
          <a:lstStyle/>
          <a:p>
            <a:r>
              <a:rPr lang="en-US" dirty="0"/>
              <a:t>Example: </a:t>
            </a:r>
            <a:r>
              <a:rPr lang="en-US" dirty="0" err="1"/>
              <a:t>FiOS</a:t>
            </a:r>
            <a:r>
              <a:rPr lang="en-US" dirty="0"/>
              <a:t> TV architecture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9099" y="1295410"/>
            <a:ext cx="8361339" cy="2805103"/>
            <a:chOff x="79" y="11"/>
            <a:chExt cx="5266" cy="1766"/>
          </a:xfrm>
        </p:grpSpPr>
        <p:sp>
          <p:nvSpPr>
            <p:cNvPr id="12295" name="Oval 7"/>
            <p:cNvSpPr>
              <a:spLocks/>
            </p:cNvSpPr>
            <p:nvPr/>
          </p:nvSpPr>
          <p:spPr bwMode="auto">
            <a:xfrm>
              <a:off x="1855" y="327"/>
              <a:ext cx="960" cy="816"/>
            </a:xfrm>
            <a:prstGeom prst="ellipse">
              <a:avLst/>
            </a:prstGeom>
            <a:noFill/>
            <a:ln w="63500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6" name="Rectangle 8"/>
            <p:cNvSpPr>
              <a:spLocks/>
            </p:cNvSpPr>
            <p:nvPr/>
          </p:nvSpPr>
          <p:spPr bwMode="auto">
            <a:xfrm rot="-1319999">
              <a:off x="3620" y="358"/>
              <a:ext cx="568" cy="1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/>
              <a:r>
                <a:rPr lang="en-US" b="1">
                  <a:solidFill>
                    <a:schemeClr val="tx1"/>
                  </a:solidFill>
                  <a:ea typeface="Arial" pitchFamily="-111" charset="0"/>
                  <a:cs typeface="Arial" pitchFamily="-111" charset="0"/>
                </a:rPr>
                <a:t>Fiber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335" y="231"/>
              <a:ext cx="401" cy="240"/>
              <a:chOff x="0" y="0"/>
              <a:chExt cx="401" cy="240"/>
            </a:xfrm>
          </p:grpSpPr>
          <p:sp>
            <p:nvSpPr>
              <p:cNvPr id="12298" name="Rectangle 10"/>
              <p:cNvSpPr>
                <a:spLocks/>
              </p:cNvSpPr>
              <p:nvPr/>
            </p:nvSpPr>
            <p:spPr bwMode="auto">
              <a:xfrm>
                <a:off x="0" y="0"/>
                <a:ext cx="401" cy="240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9" name="Rectangle 11"/>
              <p:cNvSpPr>
                <a:spLocks/>
              </p:cNvSpPr>
              <p:nvPr/>
            </p:nvSpPr>
            <p:spPr bwMode="auto">
              <a:xfrm>
                <a:off x="24" y="13"/>
                <a:ext cx="352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1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Serving</a:t>
                </a:r>
              </a:p>
              <a:p>
                <a:pPr marL="39688" algn="ctr"/>
                <a:r>
                  <a:rPr lang="en-US" sz="11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Office</a:t>
                </a: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335" y="1047"/>
              <a:ext cx="401" cy="240"/>
              <a:chOff x="0" y="0"/>
              <a:chExt cx="401" cy="240"/>
            </a:xfrm>
          </p:grpSpPr>
          <p:sp>
            <p:nvSpPr>
              <p:cNvPr id="12301" name="Rectangle 13"/>
              <p:cNvSpPr>
                <a:spLocks/>
              </p:cNvSpPr>
              <p:nvPr/>
            </p:nvSpPr>
            <p:spPr bwMode="auto">
              <a:xfrm>
                <a:off x="0" y="0"/>
                <a:ext cx="401" cy="240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2" name="Rectangle 14"/>
              <p:cNvSpPr>
                <a:spLocks/>
              </p:cNvSpPr>
              <p:nvPr/>
            </p:nvSpPr>
            <p:spPr bwMode="auto">
              <a:xfrm>
                <a:off x="24" y="13"/>
                <a:ext cx="352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1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Serving</a:t>
                </a:r>
              </a:p>
              <a:p>
                <a:pPr marL="39688" algn="ctr"/>
                <a:r>
                  <a:rPr lang="en-US" sz="11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Office</a:t>
                </a:r>
              </a:p>
            </p:txBody>
          </p:sp>
        </p:grpSp>
        <p:sp>
          <p:nvSpPr>
            <p:cNvPr id="12303" name="Oval 15"/>
            <p:cNvSpPr>
              <a:spLocks/>
            </p:cNvSpPr>
            <p:nvPr/>
          </p:nvSpPr>
          <p:spPr bwMode="auto">
            <a:xfrm>
              <a:off x="271" y="135"/>
              <a:ext cx="1488" cy="1296"/>
            </a:xfrm>
            <a:prstGeom prst="ellipse">
              <a:avLst/>
            </a:prstGeom>
            <a:noFill/>
            <a:ln w="76200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663" y="615"/>
              <a:ext cx="480" cy="288"/>
              <a:chOff x="0" y="0"/>
              <a:chExt cx="480" cy="288"/>
            </a:xfrm>
          </p:grpSpPr>
          <p:sp>
            <p:nvSpPr>
              <p:cNvPr id="12305" name="Rectangle 17"/>
              <p:cNvSpPr>
                <a:spLocks/>
              </p:cNvSpPr>
              <p:nvPr/>
            </p:nvSpPr>
            <p:spPr bwMode="auto">
              <a:xfrm>
                <a:off x="0" y="0"/>
                <a:ext cx="480" cy="288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6" name="Rectangle 18"/>
              <p:cNvSpPr>
                <a:spLocks/>
              </p:cNvSpPr>
              <p:nvPr/>
            </p:nvSpPr>
            <p:spPr bwMode="auto">
              <a:xfrm>
                <a:off x="65" y="8"/>
                <a:ext cx="349" cy="27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4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Hub</a:t>
                </a:r>
              </a:p>
              <a:p>
                <a:pPr marL="39688" algn="ctr"/>
                <a:r>
                  <a:rPr lang="en-US" sz="14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Office</a:t>
                </a:r>
              </a:p>
            </p:txBody>
          </p: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82" y="600"/>
              <a:ext cx="480" cy="288"/>
              <a:chOff x="0" y="0"/>
              <a:chExt cx="480" cy="288"/>
            </a:xfrm>
          </p:grpSpPr>
          <p:sp>
            <p:nvSpPr>
              <p:cNvPr id="12308" name="Rectangle 20"/>
              <p:cNvSpPr>
                <a:spLocks/>
              </p:cNvSpPr>
              <p:nvPr/>
            </p:nvSpPr>
            <p:spPr bwMode="auto">
              <a:xfrm>
                <a:off x="0" y="0"/>
                <a:ext cx="480" cy="288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12309" name="Rectangle 21"/>
              <p:cNvSpPr>
                <a:spLocks/>
              </p:cNvSpPr>
              <p:nvPr/>
            </p:nvSpPr>
            <p:spPr bwMode="auto">
              <a:xfrm>
                <a:off x="39" y="37"/>
                <a:ext cx="401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1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Super</a:t>
                </a:r>
              </a:p>
              <a:p>
                <a:pPr marL="39688" algn="ctr"/>
                <a:r>
                  <a:rPr lang="en-US" sz="1100" b="1" dirty="0" err="1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Headend</a:t>
                </a:r>
                <a:endParaRPr lang="en-US" sz="1100" b="1" dirty="0">
                  <a:solidFill>
                    <a:srgbClr val="A6A6A6"/>
                  </a:solidFill>
                  <a:ea typeface="Arial" pitchFamily="-111" charset="0"/>
                  <a:cs typeface="Arial" pitchFamily="-111" charset="0"/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952" y="1268"/>
              <a:ext cx="1440" cy="509"/>
              <a:chOff x="0" y="0"/>
              <a:chExt cx="1440" cy="509"/>
            </a:xfrm>
          </p:grpSpPr>
          <p:sp>
            <p:nvSpPr>
              <p:cNvPr id="12311" name="Line 23"/>
              <p:cNvSpPr>
                <a:spLocks noChangeShapeType="1"/>
              </p:cNvSpPr>
              <p:nvPr/>
            </p:nvSpPr>
            <p:spPr bwMode="auto">
              <a:xfrm rot="10800000">
                <a:off x="960" y="508"/>
                <a:ext cx="480" cy="1"/>
              </a:xfrm>
              <a:prstGeom prst="line">
                <a:avLst/>
              </a:prstGeom>
              <a:noFill/>
              <a:ln w="63500">
                <a:solidFill>
                  <a:srgbClr val="CC0000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2" name="Line 24"/>
              <p:cNvSpPr>
                <a:spLocks noChangeShapeType="1"/>
              </p:cNvSpPr>
              <p:nvPr/>
            </p:nvSpPr>
            <p:spPr bwMode="auto">
              <a:xfrm rot="10800000">
                <a:off x="960" y="124"/>
                <a:ext cx="480" cy="1"/>
              </a:xfrm>
              <a:prstGeom prst="line">
                <a:avLst/>
              </a:prstGeom>
              <a:noFill/>
              <a:ln w="63500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3" name="Line 25"/>
              <p:cNvSpPr>
                <a:spLocks noChangeShapeType="1"/>
              </p:cNvSpPr>
              <p:nvPr/>
            </p:nvSpPr>
            <p:spPr bwMode="auto">
              <a:xfrm>
                <a:off x="960" y="316"/>
                <a:ext cx="480" cy="1"/>
              </a:xfrm>
              <a:prstGeom prst="line">
                <a:avLst/>
              </a:prstGeom>
              <a:noFill/>
              <a:ln w="63500">
                <a:solidFill>
                  <a:srgbClr val="0066FF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4" name="Rectangle 26"/>
              <p:cNvSpPr>
                <a:spLocks/>
              </p:cNvSpPr>
              <p:nvPr/>
            </p:nvSpPr>
            <p:spPr bwMode="auto">
              <a:xfrm>
                <a:off x="0" y="0"/>
                <a:ext cx="960" cy="40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algn="r">
                  <a:lnSpc>
                    <a:spcPct val="160000"/>
                  </a:lnSpc>
                </a:pPr>
                <a:r>
                  <a:rPr lang="en-US" sz="1100">
                    <a:solidFill>
                      <a:schemeClr val="tx1"/>
                    </a:solidFill>
                    <a:ea typeface="Arial" pitchFamily="-111" charset="0"/>
                    <a:cs typeface="Arial" pitchFamily="-111" charset="0"/>
                  </a:rPr>
                  <a:t>Broadcast Video</a:t>
                </a:r>
              </a:p>
              <a:p>
                <a:pPr marL="39688" algn="r">
                  <a:lnSpc>
                    <a:spcPct val="160000"/>
                  </a:lnSpc>
                </a:pPr>
                <a:r>
                  <a:rPr lang="en-US" sz="1100">
                    <a:solidFill>
                      <a:schemeClr val="tx1"/>
                    </a:solidFill>
                    <a:ea typeface="Arial" pitchFamily="-111" charset="0"/>
                    <a:cs typeface="Arial" pitchFamily="-111" charset="0"/>
                  </a:rPr>
                  <a:t>Voice, Data, IP TV</a:t>
                </a:r>
              </a:p>
              <a:p>
                <a:pPr marL="39688" algn="r">
                  <a:lnSpc>
                    <a:spcPct val="160000"/>
                  </a:lnSpc>
                </a:pPr>
                <a:r>
                  <a:rPr lang="en-US" sz="1100">
                    <a:solidFill>
                      <a:schemeClr val="tx1"/>
                    </a:solidFill>
                    <a:ea typeface="Arial" pitchFamily="-111" charset="0"/>
                    <a:cs typeface="Arial" pitchFamily="-111" charset="0"/>
                  </a:rPr>
                  <a:t>Voice, Data, IP TV</a:t>
                </a: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1262" y="1203"/>
              <a:ext cx="480" cy="288"/>
              <a:chOff x="0" y="0"/>
              <a:chExt cx="480" cy="288"/>
            </a:xfrm>
          </p:grpSpPr>
          <p:sp>
            <p:nvSpPr>
              <p:cNvPr id="12316" name="Rectangle 28"/>
              <p:cNvSpPr>
                <a:spLocks/>
              </p:cNvSpPr>
              <p:nvPr/>
            </p:nvSpPr>
            <p:spPr bwMode="auto">
              <a:xfrm>
                <a:off x="0" y="0"/>
                <a:ext cx="480" cy="288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7" name="Rectangle 29"/>
              <p:cNvSpPr>
                <a:spLocks/>
              </p:cNvSpPr>
              <p:nvPr/>
            </p:nvSpPr>
            <p:spPr bwMode="auto">
              <a:xfrm>
                <a:off x="22" y="28"/>
                <a:ext cx="435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200" b="1" dirty="0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Super</a:t>
                </a:r>
              </a:p>
              <a:p>
                <a:pPr marL="39688" algn="ctr"/>
                <a:r>
                  <a:rPr lang="en-US" sz="1200" b="1" dirty="0" err="1">
                    <a:solidFill>
                      <a:srgbClr val="A6A6A6"/>
                    </a:solidFill>
                    <a:ea typeface="Arial" pitchFamily="-111" charset="0"/>
                    <a:cs typeface="Arial" pitchFamily="-111" charset="0"/>
                  </a:rPr>
                  <a:t>Headend</a:t>
                </a:r>
                <a:endParaRPr lang="en-US" sz="1200" b="1" dirty="0">
                  <a:solidFill>
                    <a:srgbClr val="A6A6A6"/>
                  </a:solidFill>
                  <a:ea typeface="Arial" pitchFamily="-111" charset="0"/>
                  <a:cs typeface="Arial" pitchFamily="-111" charset="0"/>
                </a:endParaRPr>
              </a:p>
            </p:txBody>
          </p:sp>
        </p:grp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rot="10800000">
              <a:off x="2911" y="723"/>
              <a:ext cx="721" cy="1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9" name="Line 31"/>
            <p:cNvSpPr>
              <a:spLocks noChangeShapeType="1"/>
            </p:cNvSpPr>
            <p:nvPr/>
          </p:nvSpPr>
          <p:spPr bwMode="auto">
            <a:xfrm>
              <a:off x="2911" y="759"/>
              <a:ext cx="721" cy="1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0" name="Line 32"/>
            <p:cNvSpPr>
              <a:spLocks noChangeShapeType="1"/>
            </p:cNvSpPr>
            <p:nvPr/>
          </p:nvSpPr>
          <p:spPr bwMode="auto">
            <a:xfrm rot="10800000">
              <a:off x="2911" y="795"/>
              <a:ext cx="721" cy="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2527" y="615"/>
              <a:ext cx="401" cy="240"/>
              <a:chOff x="0" y="0"/>
              <a:chExt cx="401" cy="240"/>
            </a:xfrm>
          </p:grpSpPr>
          <p:sp>
            <p:nvSpPr>
              <p:cNvPr id="12322" name="Rectangle 34"/>
              <p:cNvSpPr>
                <a:spLocks/>
              </p:cNvSpPr>
              <p:nvPr/>
            </p:nvSpPr>
            <p:spPr bwMode="auto">
              <a:xfrm>
                <a:off x="0" y="0"/>
                <a:ext cx="401" cy="240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4D4D4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3" name="Rectangle 35"/>
              <p:cNvSpPr>
                <a:spLocks/>
              </p:cNvSpPr>
              <p:nvPr/>
            </p:nvSpPr>
            <p:spPr bwMode="auto">
              <a:xfrm>
                <a:off x="24" y="13"/>
                <a:ext cx="352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/>
                <a:r>
                  <a:rPr lang="en-US" sz="1100" b="1" dirty="0">
                    <a:solidFill>
                      <a:schemeClr val="tx1">
                        <a:lumMod val="65000"/>
                      </a:schemeClr>
                    </a:solidFill>
                    <a:ea typeface="Arial" pitchFamily="-111" charset="0"/>
                    <a:cs typeface="Arial" pitchFamily="-111" charset="0"/>
                  </a:rPr>
                  <a:t>Serving</a:t>
                </a:r>
              </a:p>
              <a:p>
                <a:pPr marL="39688" algn="ctr"/>
                <a:r>
                  <a:rPr lang="en-US" sz="1100" b="1" dirty="0">
                    <a:solidFill>
                      <a:schemeClr val="tx1">
                        <a:lumMod val="65000"/>
                      </a:schemeClr>
                    </a:solidFill>
                    <a:ea typeface="Arial" pitchFamily="-111" charset="0"/>
                    <a:cs typeface="Arial" pitchFamily="-111" charset="0"/>
                  </a:rPr>
                  <a:t>Office</a:t>
                </a:r>
              </a:p>
            </p:txBody>
          </p:sp>
        </p:grpSp>
        <p:sp>
          <p:nvSpPr>
            <p:cNvPr id="12324" name="Rectangle 36"/>
            <p:cNvSpPr>
              <a:spLocks/>
            </p:cNvSpPr>
            <p:nvPr/>
          </p:nvSpPr>
          <p:spPr bwMode="auto">
            <a:xfrm>
              <a:off x="3359" y="1025"/>
              <a:ext cx="424" cy="8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a typeface="Arial" pitchFamily="-111" charset="0"/>
                  <a:cs typeface="Arial" pitchFamily="-111" charset="0"/>
                </a:rPr>
                <a:t>Splitter</a:t>
              </a:r>
            </a:p>
          </p:txBody>
        </p: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 rot="-1260000">
              <a:off x="3629" y="407"/>
              <a:ext cx="1065" cy="92"/>
              <a:chOff x="0" y="0"/>
              <a:chExt cx="1065" cy="92"/>
            </a:xfrm>
          </p:grpSpPr>
          <p:sp>
            <p:nvSpPr>
              <p:cNvPr id="12326" name="Line 38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65" cy="2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7" name="Line 39"/>
              <p:cNvSpPr>
                <a:spLocks noChangeShapeType="1"/>
              </p:cNvSpPr>
              <p:nvPr/>
            </p:nvSpPr>
            <p:spPr bwMode="auto">
              <a:xfrm>
                <a:off x="0" y="45"/>
                <a:ext cx="1065" cy="2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8" name="Line 40"/>
              <p:cNvSpPr>
                <a:spLocks noChangeShapeType="1"/>
              </p:cNvSpPr>
              <p:nvPr/>
            </p:nvSpPr>
            <p:spPr bwMode="auto">
              <a:xfrm rot="10800000">
                <a:off x="0" y="90"/>
                <a:ext cx="1064" cy="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3648" y="685"/>
              <a:ext cx="1416" cy="82"/>
              <a:chOff x="0" y="0"/>
              <a:chExt cx="1416" cy="82"/>
            </a:xfrm>
          </p:grpSpPr>
          <p:sp>
            <p:nvSpPr>
              <p:cNvPr id="12330" name="Line 42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416" cy="1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1" name="Line 43"/>
              <p:cNvSpPr>
                <a:spLocks noChangeShapeType="1"/>
              </p:cNvSpPr>
              <p:nvPr/>
            </p:nvSpPr>
            <p:spPr bwMode="auto">
              <a:xfrm>
                <a:off x="0" y="39"/>
                <a:ext cx="1416" cy="2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2" name="Line 44"/>
              <p:cNvSpPr>
                <a:spLocks noChangeShapeType="1"/>
              </p:cNvSpPr>
              <p:nvPr/>
            </p:nvSpPr>
            <p:spPr bwMode="auto">
              <a:xfrm rot="10800000">
                <a:off x="0" y="81"/>
                <a:ext cx="1416" cy="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 rot="1260000">
              <a:off x="3632" y="992"/>
              <a:ext cx="938" cy="87"/>
              <a:chOff x="0" y="0"/>
              <a:chExt cx="938" cy="87"/>
            </a:xfrm>
          </p:grpSpPr>
          <p:sp>
            <p:nvSpPr>
              <p:cNvPr id="12334" name="Line 4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937" cy="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5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0" y="40"/>
                <a:ext cx="938" cy="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6" name="Line 48"/>
              <p:cNvSpPr>
                <a:spLocks noChangeShapeType="1"/>
              </p:cNvSpPr>
              <p:nvPr/>
            </p:nvSpPr>
            <p:spPr bwMode="auto">
              <a:xfrm flipH="1">
                <a:off x="0" y="80"/>
                <a:ext cx="938" cy="7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337" name="AutoShape 49"/>
            <p:cNvSpPr>
              <a:spLocks/>
            </p:cNvSpPr>
            <p:nvPr/>
          </p:nvSpPr>
          <p:spPr bwMode="auto">
            <a:xfrm rot="2700000">
              <a:off x="3526" y="617"/>
              <a:ext cx="291" cy="28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8" name="Rectangle 50"/>
            <p:cNvSpPr>
              <a:spLocks/>
            </p:cNvSpPr>
            <p:nvPr/>
          </p:nvSpPr>
          <p:spPr bwMode="auto">
            <a:xfrm>
              <a:off x="2929" y="569"/>
              <a:ext cx="568" cy="1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/>
              <a:r>
                <a:rPr lang="en-US" b="1">
                  <a:solidFill>
                    <a:schemeClr val="tx1"/>
                  </a:solidFill>
                  <a:ea typeface="Arial" pitchFamily="-111" charset="0"/>
                  <a:cs typeface="Arial" pitchFamily="-111" charset="0"/>
                </a:rPr>
                <a:t>Fiber</a:t>
              </a:r>
            </a:p>
          </p:txBody>
        </p:sp>
        <p:pic>
          <p:nvPicPr>
            <p:cNvPr id="12339" name="Picture 5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12" y="1083"/>
              <a:ext cx="422" cy="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340" name="Picture 5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2" y="587"/>
              <a:ext cx="403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341" name="Picture 5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18" y="98"/>
              <a:ext cx="419" cy="2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342" name="Picture 54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" y="403"/>
              <a:ext cx="190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2343" name="AutoShape 55"/>
            <p:cNvSpPr>
              <a:spLocks/>
            </p:cNvSpPr>
            <p:nvPr/>
          </p:nvSpPr>
          <p:spPr bwMode="auto">
            <a:xfrm rot="4019999">
              <a:off x="-65" y="155"/>
              <a:ext cx="437" cy="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193" y="7602"/>
                  </a:lnTo>
                  <a:lnTo>
                    <a:pt x="12279" y="8387"/>
                  </a:lnTo>
                  <a:lnTo>
                    <a:pt x="21600" y="0"/>
                  </a:lnTo>
                  <a:lnTo>
                    <a:pt x="3343" y="11584"/>
                  </a:lnTo>
                  <a:lnTo>
                    <a:pt x="10993" y="10378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344" name="Picture 56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9" y="1006"/>
              <a:ext cx="190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2345" name="AutoShape 57"/>
            <p:cNvSpPr>
              <a:spLocks/>
            </p:cNvSpPr>
            <p:nvPr/>
          </p:nvSpPr>
          <p:spPr bwMode="auto">
            <a:xfrm rot="4019999">
              <a:off x="895" y="786"/>
              <a:ext cx="438" cy="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193" y="7602"/>
                  </a:lnTo>
                  <a:lnTo>
                    <a:pt x="12279" y="8387"/>
                  </a:lnTo>
                  <a:lnTo>
                    <a:pt x="21600" y="0"/>
                  </a:lnTo>
                  <a:lnTo>
                    <a:pt x="3343" y="11584"/>
                  </a:lnTo>
                  <a:lnTo>
                    <a:pt x="10993" y="10378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46" name="Rectangle 58"/>
          <p:cNvSpPr>
            <a:spLocks/>
          </p:cNvSpPr>
          <p:nvPr/>
        </p:nvSpPr>
        <p:spPr bwMode="auto">
          <a:xfrm>
            <a:off x="896938" y="4610100"/>
            <a:ext cx="294322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J. Savage (Telecom ThinkTank), Nov. 2006</a:t>
            </a:r>
          </a:p>
        </p:txBody>
      </p:sp>
      <p:sp>
        <p:nvSpPr>
          <p:cNvPr id="12347" name="Rectangle 59"/>
          <p:cNvSpPr>
            <a:spLocks/>
          </p:cNvSpPr>
          <p:nvPr/>
        </p:nvSpPr>
        <p:spPr bwMode="auto">
          <a:xfrm>
            <a:off x="5545138" y="4408488"/>
            <a:ext cx="2674937" cy="876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268288" indent="-228600">
              <a:spcBef>
                <a:spcPts val="800"/>
              </a:spcBef>
              <a:buClr>
                <a:srgbClr val="000000"/>
              </a:buClr>
              <a:buSzPct val="100000"/>
              <a:buFont typeface="Arial Black" pitchFamily="-111" charset="0"/>
              <a:buChar char="●"/>
            </a:pPr>
            <a:r>
              <a:rPr lang="en-US" sz="16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2 national super headends</a:t>
            </a:r>
          </a:p>
          <a:p>
            <a:pPr marL="268288" indent="-228600">
              <a:spcBef>
                <a:spcPts val="800"/>
              </a:spcBef>
              <a:buClr>
                <a:srgbClr val="000000"/>
              </a:buClr>
              <a:buSzPct val="100000"/>
              <a:buFont typeface="Arial Black" pitchFamily="-111" charset="0"/>
              <a:buChar char="●"/>
            </a:pPr>
            <a:r>
              <a:rPr lang="en-US" sz="16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9 video hub offices </a:t>
            </a:r>
          </a:p>
          <a:p>
            <a:pPr marL="268288" indent="-228600">
              <a:spcBef>
                <a:spcPts val="800"/>
              </a:spcBef>
              <a:buClr>
                <a:srgbClr val="000000"/>
              </a:buClr>
              <a:buSzPct val="100000"/>
              <a:buFont typeface="Arial Black" pitchFamily="-111" charset="0"/>
              <a:buChar char="●"/>
            </a:pPr>
            <a:r>
              <a:rPr lang="en-US" sz="16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292 video serving offices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3A9B-46BF-1641-BB40-7C351C6469AF}" type="datetime1">
              <a:rPr lang="en-US" smtClean="0"/>
              <a:t>9/6/18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Circuits, VCs and packets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065579"/>
              </p:ext>
            </p:extLst>
          </p:nvPr>
        </p:nvGraphicFramePr>
        <p:xfrm>
          <a:off x="762000" y="1524000"/>
          <a:ext cx="7620000" cy="308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virtual</a:t>
                      </a:r>
                      <a:r>
                        <a:rPr lang="en-US" baseline="0" dirty="0"/>
                        <a:t> circuits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copper</a:t>
                      </a:r>
                      <a:r>
                        <a:rPr lang="en-US" sz="1400" baseline="0" dirty="0"/>
                        <a:t> circuit (space)</a:t>
                      </a:r>
                    </a:p>
                    <a:p>
                      <a:r>
                        <a:rPr lang="en-US" baseline="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switching</a:t>
                      </a:r>
                      <a:r>
                        <a:rPr lang="en-US" baseline="0" dirty="0"/>
                        <a:t> capacity (maybe)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  <a:br>
                        <a:rPr lang="en-US" dirty="0"/>
                      </a:br>
                      <a:r>
                        <a:rPr lang="en-US" sz="1400" dirty="0"/>
                        <a:t>(except with resource</a:t>
                      </a:r>
                      <a:r>
                        <a:rPr lang="en-US" sz="1400" baseline="0" dirty="0"/>
                        <a:t> reservation)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  <a:r>
                        <a:rPr lang="en-US" baseline="0" dirty="0"/>
                        <a:t>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bit,</a:t>
                      </a:r>
                      <a:r>
                        <a:rPr lang="en-US" sz="1400" baseline="0" dirty="0"/>
                        <a:t> byte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cell, 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packet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Routing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switched</a:t>
                      </a:r>
                    </a:p>
                    <a:p>
                      <a:r>
                        <a:rPr lang="en-US" sz="1400" dirty="0"/>
                        <a:t>(e.g., timeslot</a:t>
                      </a:r>
                      <a:r>
                        <a:rPr lang="en-US" sz="1400" baseline="0" dirty="0"/>
                        <a:t> 15 to timeslot 13)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VC</a:t>
                      </a:r>
                      <a:r>
                        <a:rPr lang="en-US" baseline="0" dirty="0"/>
                        <a:t> identifier</a:t>
                      </a:r>
                    </a:p>
                    <a:p>
                      <a:r>
                        <a:rPr lang="en-US" baseline="0" dirty="0"/>
                        <a:t>(switch-local)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 address</a:t>
                      </a:r>
                      <a:br>
                        <a:rPr lang="en-US" dirty="0"/>
                      </a:br>
                      <a:r>
                        <a:rPr lang="en-US" sz="1600" dirty="0"/>
                        <a:t>(network-global)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phone,</a:t>
                      </a:r>
                      <a:r>
                        <a:rPr lang="en-US" baseline="0" dirty="0"/>
                        <a:t> ISDN, X.21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ATM, MPLS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IP, Ethernet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876800"/>
            <a:ext cx="1943100" cy="945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800600"/>
            <a:ext cx="2231931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00600"/>
            <a:ext cx="2136523" cy="964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493126"/>
            <a:ext cx="2895600" cy="125106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8CE1-CBC4-7C4F-B9E1-54E3809A4086}" type="datetime1">
              <a:rPr lang="en-US" smtClean="0"/>
              <a:t>9/6/18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1446036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/>
          </p:cNvSpPr>
          <p:nvPr/>
        </p:nvSpPr>
        <p:spPr bwMode="auto">
          <a:xfrm rot="5400000">
            <a:off x="3183731" y="2448719"/>
            <a:ext cx="1169988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7162800" y="5410200"/>
            <a:ext cx="1588" cy="228600"/>
          </a:xfrm>
          <a:prstGeom prst="line">
            <a:avLst/>
          </a:prstGeom>
          <a:noFill/>
          <a:ln w="25400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3505200" y="4953000"/>
            <a:ext cx="2209800" cy="5334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6629400" y="2133600"/>
            <a:ext cx="6858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686800" y="25908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229600" y="2590800"/>
            <a:ext cx="1588" cy="762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7467600" y="25908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447800" y="2133600"/>
            <a:ext cx="4953000" cy="1588"/>
          </a:xfrm>
          <a:prstGeom prst="line">
            <a:avLst/>
          </a:prstGeom>
          <a:noFill/>
          <a:ln w="508000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81279"/>
          <a:lstStyle/>
          <a:p>
            <a:r>
              <a:rPr lang="en-US" dirty="0"/>
              <a:t>Verizon’s FTTP architecture</a:t>
            </a:r>
          </a:p>
        </p:txBody>
      </p:sp>
      <p:sp>
        <p:nvSpPr>
          <p:cNvPr id="14350" name="Rectangle 14"/>
          <p:cNvSpPr>
            <a:spLocks/>
          </p:cNvSpPr>
          <p:nvPr/>
        </p:nvSpPr>
        <p:spPr bwMode="auto">
          <a:xfrm>
            <a:off x="7239000" y="1600200"/>
            <a:ext cx="1600200" cy="9906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1" name="Rectangle 15"/>
          <p:cNvSpPr>
            <a:spLocks/>
          </p:cNvSpPr>
          <p:nvPr/>
        </p:nvSpPr>
        <p:spPr bwMode="auto">
          <a:xfrm>
            <a:off x="7239000" y="1676400"/>
            <a:ext cx="1600200" cy="965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550"/>
              </a:spcBef>
            </a:pPr>
            <a:r>
              <a:rPr lang="en-US" sz="16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ONT</a:t>
            </a:r>
          </a:p>
          <a:p>
            <a:pPr marL="39688" algn="ctr">
              <a:spcBef>
                <a:spcPts val="900"/>
              </a:spcBef>
            </a:pPr>
            <a:r>
              <a:rPr lang="en-US" sz="14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Network Terminal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524000" y="2057400"/>
            <a:ext cx="18288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1600200" y="2209800"/>
            <a:ext cx="22098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4114800" y="1981200"/>
            <a:ext cx="19812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4191000" y="2133600"/>
            <a:ext cx="19050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4191000" y="2286000"/>
            <a:ext cx="1905000" cy="1588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7" name="Rectangle 21"/>
          <p:cNvSpPr>
            <a:spLocks/>
          </p:cNvSpPr>
          <p:nvPr/>
        </p:nvSpPr>
        <p:spPr bwMode="auto">
          <a:xfrm>
            <a:off x="609600" y="1371600"/>
            <a:ext cx="990600" cy="16002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8" name="Rectangle 22"/>
          <p:cNvSpPr>
            <a:spLocks/>
          </p:cNvSpPr>
          <p:nvPr/>
        </p:nvSpPr>
        <p:spPr bwMode="auto">
          <a:xfrm>
            <a:off x="609600" y="1600200"/>
            <a:ext cx="990600" cy="965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550"/>
              </a:spcBef>
            </a:pPr>
            <a:r>
              <a:rPr lang="en-US" sz="14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OLT</a:t>
            </a:r>
          </a:p>
          <a:p>
            <a:pPr marL="39688" algn="ctr">
              <a:spcBef>
                <a:spcPts val="900"/>
              </a:spcBef>
            </a:pPr>
            <a:r>
              <a:rPr lang="en-US" sz="12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Line Terminal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52800" y="1828800"/>
            <a:ext cx="838200" cy="774700"/>
            <a:chOff x="0" y="0"/>
            <a:chExt cx="528" cy="488"/>
          </a:xfrm>
        </p:grpSpPr>
        <p:sp>
          <p:nvSpPr>
            <p:cNvPr id="14360" name="Rectangle 24"/>
            <p:cNvSpPr>
              <a:spLocks/>
            </p:cNvSpPr>
            <p:nvPr/>
          </p:nvSpPr>
          <p:spPr bwMode="auto">
            <a:xfrm>
              <a:off x="0" y="0"/>
              <a:ext cx="528" cy="488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1" name="Rectangle 25"/>
            <p:cNvSpPr>
              <a:spLocks/>
            </p:cNvSpPr>
            <p:nvPr/>
          </p:nvSpPr>
          <p:spPr bwMode="auto">
            <a:xfrm>
              <a:off x="0" y="0"/>
              <a:ext cx="528" cy="4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850"/>
                </a:spcBef>
              </a:pPr>
              <a:r>
                <a:rPr lang="en-US" sz="1100">
                  <a:solidFill>
                    <a:srgbClr val="FFFFFF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Optical Couplers (WDM)</a:t>
              </a:r>
            </a:p>
          </p:txBody>
        </p:sp>
      </p:grp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6324600" y="1981200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6248400" y="2286000"/>
            <a:ext cx="990600" cy="1588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4" name="Rectangle 28"/>
          <p:cNvSpPr>
            <a:spLocks/>
          </p:cNvSpPr>
          <p:nvPr/>
        </p:nvSpPr>
        <p:spPr bwMode="auto">
          <a:xfrm>
            <a:off x="1600200" y="1524000"/>
            <a:ext cx="19050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 &amp; Data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      Downstream 1490 nm</a:t>
            </a:r>
          </a:p>
        </p:txBody>
      </p:sp>
      <p:sp>
        <p:nvSpPr>
          <p:cNvPr id="14365" name="Rectangle 29"/>
          <p:cNvSpPr>
            <a:spLocks/>
          </p:cNvSpPr>
          <p:nvPr/>
        </p:nvSpPr>
        <p:spPr bwMode="auto">
          <a:xfrm>
            <a:off x="1600200" y="2362200"/>
            <a:ext cx="19050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Upstream 1310 nm</a:t>
            </a:r>
          </a:p>
        </p:txBody>
      </p:sp>
      <p:sp>
        <p:nvSpPr>
          <p:cNvPr id="14366" name="Rectangle 30"/>
          <p:cNvSpPr>
            <a:spLocks/>
          </p:cNvSpPr>
          <p:nvPr/>
        </p:nvSpPr>
        <p:spPr bwMode="auto">
          <a:xfrm>
            <a:off x="4191000" y="1524000"/>
            <a:ext cx="20574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Voice, Data &amp; Video         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1490 nm, 1310 nm, 1550 nm</a:t>
            </a: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6629400" y="24384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6629400" y="25146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>
            <a:off x="6629400" y="25908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0" name="Rectangle 34"/>
          <p:cNvSpPr>
            <a:spLocks/>
          </p:cNvSpPr>
          <p:nvPr/>
        </p:nvSpPr>
        <p:spPr bwMode="auto">
          <a:xfrm>
            <a:off x="6553200" y="2590800"/>
            <a:ext cx="6858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1x32</a:t>
            </a:r>
          </a:p>
        </p:txBody>
      </p:sp>
      <p:sp>
        <p:nvSpPr>
          <p:cNvPr id="14371" name="AutoShape 35"/>
          <p:cNvSpPr>
            <a:spLocks/>
          </p:cNvSpPr>
          <p:nvPr/>
        </p:nvSpPr>
        <p:spPr bwMode="auto">
          <a:xfrm rot="2700000">
            <a:off x="6172200" y="1598613"/>
            <a:ext cx="965200" cy="1003300"/>
          </a:xfrm>
          <a:prstGeom prst="rtTriangle">
            <a:avLst/>
          </a:prstGeom>
          <a:solidFill>
            <a:srgbClr val="CC99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2" name="Rectangle 36"/>
          <p:cNvSpPr>
            <a:spLocks/>
          </p:cNvSpPr>
          <p:nvPr/>
        </p:nvSpPr>
        <p:spPr bwMode="auto">
          <a:xfrm>
            <a:off x="6019800" y="1905000"/>
            <a:ext cx="685800" cy="431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850"/>
              </a:spcBef>
            </a:pPr>
            <a:r>
              <a:rPr lang="en-US" sz="11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Splitter</a:t>
            </a:r>
          </a:p>
        </p:txBody>
      </p:sp>
      <p:sp>
        <p:nvSpPr>
          <p:cNvPr id="14373" name="Rectangle 37"/>
          <p:cNvSpPr>
            <a:spLocks/>
          </p:cNvSpPr>
          <p:nvPr/>
        </p:nvSpPr>
        <p:spPr bwMode="auto">
          <a:xfrm>
            <a:off x="2590800" y="3048000"/>
            <a:ext cx="2362200" cy="6096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4" name="Rectangle 38"/>
          <p:cNvSpPr>
            <a:spLocks/>
          </p:cNvSpPr>
          <p:nvPr/>
        </p:nvSpPr>
        <p:spPr bwMode="auto">
          <a:xfrm>
            <a:off x="2514600" y="3048000"/>
            <a:ext cx="2514600" cy="622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EDFA</a:t>
            </a:r>
          </a:p>
          <a:p>
            <a:pPr marL="39688" algn="ctr"/>
            <a:r>
              <a:rPr lang="en-US" sz="1200" dirty="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Erbium Doped Fiber Amplifier</a:t>
            </a:r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 rot="10800000" flipH="1">
            <a:off x="3771900" y="2435225"/>
            <a:ext cx="1588" cy="612775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6" name="Rectangle 40"/>
          <p:cNvSpPr>
            <a:spLocks/>
          </p:cNvSpPr>
          <p:nvPr/>
        </p:nvSpPr>
        <p:spPr bwMode="auto">
          <a:xfrm>
            <a:off x="3810000" y="2590800"/>
            <a:ext cx="8382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Video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 1550 nm</a:t>
            </a:r>
          </a:p>
        </p:txBody>
      </p:sp>
      <p:sp>
        <p:nvSpPr>
          <p:cNvPr id="14377" name="Rectangle 41"/>
          <p:cNvSpPr>
            <a:spLocks/>
          </p:cNvSpPr>
          <p:nvPr/>
        </p:nvSpPr>
        <p:spPr bwMode="auto">
          <a:xfrm>
            <a:off x="2438400" y="3962400"/>
            <a:ext cx="4191000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2150"/>
              </a:spcBef>
            </a:pPr>
            <a:r>
              <a:rPr lang="en-US" sz="28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Bandwidth &amp; Services</a:t>
            </a:r>
          </a:p>
        </p:txBody>
      </p:sp>
      <p:sp>
        <p:nvSpPr>
          <p:cNvPr id="14378" name="Rectangle 42"/>
          <p:cNvSpPr>
            <a:spLocks/>
          </p:cNvSpPr>
          <p:nvPr/>
        </p:nvSpPr>
        <p:spPr bwMode="auto">
          <a:xfrm>
            <a:off x="1371600" y="4419600"/>
            <a:ext cx="1371600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250"/>
              </a:spcBef>
            </a:pPr>
            <a:r>
              <a:rPr lang="en-US" sz="16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Upstream</a:t>
            </a:r>
          </a:p>
        </p:txBody>
      </p:sp>
      <p:sp>
        <p:nvSpPr>
          <p:cNvPr id="14379" name="Rectangle 43"/>
          <p:cNvSpPr>
            <a:spLocks/>
          </p:cNvSpPr>
          <p:nvPr/>
        </p:nvSpPr>
        <p:spPr bwMode="auto">
          <a:xfrm>
            <a:off x="5029200" y="4419600"/>
            <a:ext cx="1600200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250"/>
              </a:spcBef>
            </a:pPr>
            <a:r>
              <a:rPr lang="en-US" sz="16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Downstream</a:t>
            </a:r>
          </a:p>
        </p:txBody>
      </p:sp>
      <p:sp>
        <p:nvSpPr>
          <p:cNvPr id="14380" name="Rectangle 44"/>
          <p:cNvSpPr>
            <a:spLocks/>
          </p:cNvSpPr>
          <p:nvPr/>
        </p:nvSpPr>
        <p:spPr bwMode="auto">
          <a:xfrm>
            <a:off x="3657600" y="4953000"/>
            <a:ext cx="19050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Voice, Data &amp; VOD                     at 622 Mbps</a:t>
            </a:r>
          </a:p>
        </p:txBody>
      </p:sp>
      <p:sp>
        <p:nvSpPr>
          <p:cNvPr id="14381" name="Rectangle 45"/>
          <p:cNvSpPr>
            <a:spLocks/>
          </p:cNvSpPr>
          <p:nvPr/>
        </p:nvSpPr>
        <p:spPr bwMode="auto">
          <a:xfrm>
            <a:off x="6019800" y="4953000"/>
            <a:ext cx="2209800" cy="533400"/>
          </a:xfrm>
          <a:prstGeom prst="rect">
            <a:avLst/>
          </a:prstGeom>
          <a:solidFill>
            <a:srgbClr val="00CC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2" name="Rectangle 46"/>
          <p:cNvSpPr>
            <a:spLocks/>
          </p:cNvSpPr>
          <p:nvPr/>
        </p:nvSpPr>
        <p:spPr bwMode="auto">
          <a:xfrm>
            <a:off x="914400" y="4953000"/>
            <a:ext cx="22098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3" name="Rectangle 47"/>
          <p:cNvSpPr>
            <a:spLocks/>
          </p:cNvSpPr>
          <p:nvPr/>
        </p:nvSpPr>
        <p:spPr bwMode="auto">
          <a:xfrm>
            <a:off x="990600" y="4953000"/>
            <a:ext cx="20574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 &amp; Data                      at 155 to 622 Mbps</a:t>
            </a:r>
          </a:p>
        </p:txBody>
      </p:sp>
      <p:sp>
        <p:nvSpPr>
          <p:cNvPr id="14384" name="Rectangle 48"/>
          <p:cNvSpPr>
            <a:spLocks/>
          </p:cNvSpPr>
          <p:nvPr/>
        </p:nvSpPr>
        <p:spPr bwMode="auto">
          <a:xfrm>
            <a:off x="6096000" y="5105400"/>
            <a:ext cx="2057400" cy="266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Broadcast Video</a:t>
            </a:r>
          </a:p>
        </p:txBody>
      </p:sp>
      <p:sp>
        <p:nvSpPr>
          <p:cNvPr id="14385" name="Line 49"/>
          <p:cNvSpPr>
            <a:spLocks noChangeShapeType="1"/>
          </p:cNvSpPr>
          <p:nvPr/>
        </p:nvSpPr>
        <p:spPr bwMode="auto">
          <a:xfrm flipH="1">
            <a:off x="762000" y="4572000"/>
            <a:ext cx="7620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6" name="Line 50"/>
          <p:cNvSpPr>
            <a:spLocks noChangeShapeType="1"/>
          </p:cNvSpPr>
          <p:nvPr/>
        </p:nvSpPr>
        <p:spPr bwMode="auto">
          <a:xfrm>
            <a:off x="2590800" y="4572000"/>
            <a:ext cx="685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7" name="Line 51"/>
          <p:cNvSpPr>
            <a:spLocks noChangeShapeType="1"/>
          </p:cNvSpPr>
          <p:nvPr/>
        </p:nvSpPr>
        <p:spPr bwMode="auto">
          <a:xfrm>
            <a:off x="3429000" y="4572000"/>
            <a:ext cx="16764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8" name="Line 52"/>
          <p:cNvSpPr>
            <a:spLocks noChangeShapeType="1"/>
          </p:cNvSpPr>
          <p:nvPr/>
        </p:nvSpPr>
        <p:spPr bwMode="auto">
          <a:xfrm>
            <a:off x="6553200" y="4572000"/>
            <a:ext cx="1828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9" name="Rectangle 53"/>
          <p:cNvSpPr>
            <a:spLocks/>
          </p:cNvSpPr>
          <p:nvPr/>
        </p:nvSpPr>
        <p:spPr bwMode="auto">
          <a:xfrm>
            <a:off x="16002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1310 nm</a:t>
            </a:r>
          </a:p>
        </p:txBody>
      </p:sp>
      <p:sp>
        <p:nvSpPr>
          <p:cNvPr id="14390" name="Rectangle 54"/>
          <p:cNvSpPr>
            <a:spLocks/>
          </p:cNvSpPr>
          <p:nvPr/>
        </p:nvSpPr>
        <p:spPr bwMode="auto">
          <a:xfrm>
            <a:off x="41910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1490 nm</a:t>
            </a:r>
          </a:p>
        </p:txBody>
      </p:sp>
      <p:sp>
        <p:nvSpPr>
          <p:cNvPr id="14391" name="Rectangle 55"/>
          <p:cNvSpPr>
            <a:spLocks/>
          </p:cNvSpPr>
          <p:nvPr/>
        </p:nvSpPr>
        <p:spPr bwMode="auto">
          <a:xfrm>
            <a:off x="67056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1550 nm</a:t>
            </a:r>
          </a:p>
        </p:txBody>
      </p:sp>
      <p:sp>
        <p:nvSpPr>
          <p:cNvPr id="14392" name="Rectangle 56"/>
          <p:cNvSpPr>
            <a:spLocks/>
          </p:cNvSpPr>
          <p:nvPr/>
        </p:nvSpPr>
        <p:spPr bwMode="auto">
          <a:xfrm>
            <a:off x="4876800" y="5638800"/>
            <a:ext cx="3886200" cy="457200"/>
          </a:xfrm>
          <a:prstGeom prst="rect">
            <a:avLst/>
          </a:prstGeom>
          <a:noFill/>
          <a:ln w="25400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876800" y="5867400"/>
            <a:ext cx="1752600" cy="355600"/>
            <a:chOff x="0" y="0"/>
            <a:chExt cx="1104" cy="224"/>
          </a:xfrm>
        </p:grpSpPr>
        <p:sp>
          <p:nvSpPr>
            <p:cNvPr id="14394" name="Rectangle 58"/>
            <p:cNvSpPr>
              <a:spLocks/>
            </p:cNvSpPr>
            <p:nvPr/>
          </p:nvSpPr>
          <p:spPr bwMode="auto">
            <a:xfrm>
              <a:off x="0" y="0"/>
              <a:ext cx="1104" cy="224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5" name="Rectangle 59"/>
            <p:cNvSpPr>
              <a:spLocks/>
            </p:cNvSpPr>
            <p:nvPr/>
          </p:nvSpPr>
          <p:spPr bwMode="auto">
            <a:xfrm>
              <a:off x="0" y="0"/>
              <a:ext cx="1104" cy="1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dirty="0">
                  <a:solidFill>
                    <a:schemeClr val="tx1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Analog TV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6629400" y="5867400"/>
            <a:ext cx="2120900" cy="355600"/>
            <a:chOff x="0" y="0"/>
            <a:chExt cx="1336" cy="224"/>
          </a:xfrm>
        </p:grpSpPr>
        <p:sp>
          <p:nvSpPr>
            <p:cNvPr id="14397" name="Rectangle 61"/>
            <p:cNvSpPr>
              <a:spLocks/>
            </p:cNvSpPr>
            <p:nvPr/>
          </p:nvSpPr>
          <p:spPr bwMode="auto">
            <a:xfrm>
              <a:off x="0" y="0"/>
              <a:ext cx="1336" cy="224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8" name="Rectangle 62"/>
            <p:cNvSpPr>
              <a:spLocks/>
            </p:cNvSpPr>
            <p:nvPr/>
          </p:nvSpPr>
          <p:spPr bwMode="auto">
            <a:xfrm>
              <a:off x="0" y="0"/>
              <a:ext cx="1336" cy="1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1400" dirty="0">
                  <a:solidFill>
                    <a:schemeClr val="tx1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Digital TV and HDTV</a:t>
              </a:r>
            </a:p>
          </p:txBody>
        </p:sp>
      </p:grpSp>
      <p:sp>
        <p:nvSpPr>
          <p:cNvPr id="14399" name="Rectangle 63"/>
          <p:cNvSpPr>
            <a:spLocks/>
          </p:cNvSpPr>
          <p:nvPr/>
        </p:nvSpPr>
        <p:spPr bwMode="auto">
          <a:xfrm>
            <a:off x="4876800" y="5638800"/>
            <a:ext cx="7620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54 MHz</a:t>
            </a:r>
          </a:p>
        </p:txBody>
      </p:sp>
      <p:sp>
        <p:nvSpPr>
          <p:cNvPr id="14400" name="Rectangle 64"/>
          <p:cNvSpPr>
            <a:spLocks/>
          </p:cNvSpPr>
          <p:nvPr/>
        </p:nvSpPr>
        <p:spPr bwMode="auto">
          <a:xfrm>
            <a:off x="7848600" y="56388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864 MHz</a:t>
            </a:r>
          </a:p>
        </p:txBody>
      </p:sp>
      <p:pic>
        <p:nvPicPr>
          <p:cNvPr id="14401" name="Picture 6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847975"/>
            <a:ext cx="11430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02" name="Picture 66">
            <a:hlinkClick r:id="rId4"/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200400"/>
            <a:ext cx="6858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03" name="Picture 67">
            <a:hlinkClick r:id="rId6"/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2819400"/>
            <a:ext cx="446088" cy="59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404" name="Rectangle 68"/>
          <p:cNvSpPr>
            <a:spLocks/>
          </p:cNvSpPr>
          <p:nvPr/>
        </p:nvSpPr>
        <p:spPr bwMode="auto">
          <a:xfrm>
            <a:off x="457200" y="3048000"/>
            <a:ext cx="12192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CENTRAL OFFICE</a:t>
            </a:r>
          </a:p>
        </p:txBody>
      </p:sp>
      <p:sp>
        <p:nvSpPr>
          <p:cNvPr id="14405" name="Rectangle 69"/>
          <p:cNvSpPr>
            <a:spLocks/>
          </p:cNvSpPr>
          <p:nvPr/>
        </p:nvSpPr>
        <p:spPr bwMode="auto">
          <a:xfrm>
            <a:off x="7239000" y="1066800"/>
            <a:ext cx="16002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 dirty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customer premise</a:t>
            </a:r>
          </a:p>
        </p:txBody>
      </p:sp>
      <p:sp>
        <p:nvSpPr>
          <p:cNvPr id="14406" name="Rectangle 70"/>
          <p:cNvSpPr>
            <a:spLocks/>
          </p:cNvSpPr>
          <p:nvPr/>
        </p:nvSpPr>
        <p:spPr bwMode="auto">
          <a:xfrm>
            <a:off x="365125" y="5930900"/>
            <a:ext cx="1308100" cy="139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Brian Whitton, Verizon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0A05-8F51-234E-A890-44CBD9DE8B8E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400"/>
              <a:t>Internet structure: network of networks</a:t>
            </a:r>
          </a:p>
        </p:txBody>
      </p:sp>
      <p:sp>
        <p:nvSpPr>
          <p:cNvPr id="87053" name="Rectangle 13"/>
          <p:cNvSpPr>
            <a:spLocks noGrp="1" noChangeArrowheads="1"/>
          </p:cNvSpPr>
          <p:nvPr>
            <p:ph idx="1"/>
          </p:nvPr>
        </p:nvSpPr>
        <p:spPr>
          <a:xfrm>
            <a:off x="1524000" y="1905000"/>
            <a:ext cx="7010400" cy="3009900"/>
          </a:xfrm>
          <a:ln/>
        </p:spPr>
        <p:txBody>
          <a:bodyPr rIns="132080"/>
          <a:lstStyle/>
          <a:p>
            <a:pPr>
              <a:lnSpc>
                <a:spcPct val="80000"/>
              </a:lnSpc>
            </a:pPr>
            <a:r>
              <a:rPr lang="en-US" sz="2100"/>
              <a:t>roughly hierarchical</a:t>
            </a:r>
          </a:p>
          <a:p>
            <a:pPr>
              <a:lnSpc>
                <a:spcPct val="80000"/>
              </a:lnSpc>
            </a:pPr>
            <a:r>
              <a:rPr lang="en-US" sz="2100">
                <a:solidFill>
                  <a:srgbClr val="FF0000"/>
                </a:solidFill>
              </a:rPr>
              <a:t>at center: “tier-1” ISPs </a:t>
            </a:r>
            <a:r>
              <a:rPr lang="en-US" sz="2100"/>
              <a:t>(e.g., UUNet, Level3, Sprint, AT&amp;T), national/international coverage</a:t>
            </a:r>
          </a:p>
          <a:p>
            <a:pPr marL="782638" lvl="1">
              <a:lnSpc>
                <a:spcPct val="80000"/>
              </a:lnSpc>
            </a:pPr>
            <a:r>
              <a:rPr lang="en-US" sz="2400"/>
              <a:t>treat each other as equals</a:t>
            </a:r>
          </a:p>
        </p:txBody>
      </p:sp>
      <p:sp>
        <p:nvSpPr>
          <p:cNvPr id="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7F9A-0616-3D48-801B-B8B9E306DE09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87054" name="Group 14"/>
          <p:cNvGrpSpPr>
            <a:grpSpLocks/>
          </p:cNvGrpSpPr>
          <p:nvPr/>
        </p:nvGrpSpPr>
        <p:grpSpPr bwMode="auto">
          <a:xfrm>
            <a:off x="2432050" y="4883150"/>
            <a:ext cx="1863725" cy="790575"/>
            <a:chOff x="0" y="0"/>
            <a:chExt cx="1174" cy="498"/>
          </a:xfrm>
        </p:grpSpPr>
        <p:sp>
          <p:nvSpPr>
            <p:cNvPr id="87055" name="Oval 15"/>
            <p:cNvSpPr>
              <a:spLocks/>
            </p:cNvSpPr>
            <p:nvPr/>
          </p:nvSpPr>
          <p:spPr bwMode="auto">
            <a:xfrm>
              <a:off x="0" y="0"/>
              <a:ext cx="1174" cy="49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6" name="Rectangle 16"/>
            <p:cNvSpPr>
              <a:spLocks/>
            </p:cNvSpPr>
            <p:nvPr/>
          </p:nvSpPr>
          <p:spPr bwMode="auto">
            <a:xfrm>
              <a:off x="85" y="93"/>
              <a:ext cx="1003" cy="3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Comic Sans MS" pitchFamily="-107" charset="0"/>
                  <a:ea typeface="Comic Sans MS" pitchFamily="-107" charset="0"/>
                  <a:cs typeface="Comic Sans MS" pitchFamily="-107" charset="0"/>
                  <a:sym typeface="Comic Sans MS" pitchFamily="-107" charset="0"/>
                </a:rPr>
                <a:t>Tier 1 ISP</a:t>
              </a:r>
            </a:p>
          </p:txBody>
        </p:sp>
      </p:grpSp>
      <p:grpSp>
        <p:nvGrpSpPr>
          <p:cNvPr id="87057" name="Group 17"/>
          <p:cNvGrpSpPr>
            <a:grpSpLocks/>
          </p:cNvGrpSpPr>
          <p:nvPr/>
        </p:nvGrpSpPr>
        <p:grpSpPr bwMode="auto">
          <a:xfrm>
            <a:off x="3530600" y="3679825"/>
            <a:ext cx="1863725" cy="790575"/>
            <a:chOff x="0" y="0"/>
            <a:chExt cx="1174" cy="498"/>
          </a:xfrm>
        </p:grpSpPr>
        <p:sp>
          <p:nvSpPr>
            <p:cNvPr id="87058" name="Oval 18"/>
            <p:cNvSpPr>
              <a:spLocks/>
            </p:cNvSpPr>
            <p:nvPr/>
          </p:nvSpPr>
          <p:spPr bwMode="auto">
            <a:xfrm>
              <a:off x="0" y="0"/>
              <a:ext cx="1174" cy="498"/>
            </a:xfrm>
            <a:prstGeom prst="ellipse">
              <a:avLst/>
            </a:prstGeom>
            <a:solidFill>
              <a:srgbClr val="CCCCCC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Rectangle 19"/>
            <p:cNvSpPr>
              <a:spLocks/>
            </p:cNvSpPr>
            <p:nvPr/>
          </p:nvSpPr>
          <p:spPr bwMode="auto">
            <a:xfrm>
              <a:off x="85" y="93"/>
              <a:ext cx="1003" cy="3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Comic Sans MS" pitchFamily="-107" charset="0"/>
                  <a:ea typeface="Comic Sans MS" pitchFamily="-107" charset="0"/>
                  <a:cs typeface="Comic Sans MS" pitchFamily="-107" charset="0"/>
                  <a:sym typeface="Comic Sans MS" pitchFamily="-107" charset="0"/>
                </a:rPr>
                <a:t>Tier 1 ISP</a:t>
              </a:r>
            </a:p>
          </p:txBody>
        </p:sp>
      </p:grpSp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4800600" y="4845050"/>
            <a:ext cx="1863725" cy="790575"/>
            <a:chOff x="0" y="0"/>
            <a:chExt cx="1174" cy="498"/>
          </a:xfrm>
        </p:grpSpPr>
        <p:sp>
          <p:nvSpPr>
            <p:cNvPr id="87061" name="Oval 21"/>
            <p:cNvSpPr>
              <a:spLocks/>
            </p:cNvSpPr>
            <p:nvPr/>
          </p:nvSpPr>
          <p:spPr bwMode="auto">
            <a:xfrm>
              <a:off x="0" y="0"/>
              <a:ext cx="1174" cy="49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2" name="Rectangle 22"/>
            <p:cNvSpPr>
              <a:spLocks/>
            </p:cNvSpPr>
            <p:nvPr/>
          </p:nvSpPr>
          <p:spPr bwMode="auto">
            <a:xfrm>
              <a:off x="85" y="93"/>
              <a:ext cx="1003" cy="3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Comic Sans MS" pitchFamily="-107" charset="0"/>
                  <a:ea typeface="Comic Sans MS" pitchFamily="-107" charset="0"/>
                  <a:cs typeface="Comic Sans MS" pitchFamily="-107" charset="0"/>
                  <a:sym typeface="Comic Sans MS" pitchFamily="-107" charset="0"/>
                </a:rPr>
                <a:t>Tier 1 ISP</a:t>
              </a:r>
            </a:p>
          </p:txBody>
        </p:sp>
      </p:grpSp>
      <p:grpSp>
        <p:nvGrpSpPr>
          <p:cNvPr id="87063" name="Group 23"/>
          <p:cNvGrpSpPr>
            <a:grpSpLocks/>
          </p:cNvGrpSpPr>
          <p:nvPr/>
        </p:nvGrpSpPr>
        <p:grpSpPr bwMode="auto">
          <a:xfrm>
            <a:off x="720725" y="3781425"/>
            <a:ext cx="4533900" cy="1689100"/>
            <a:chOff x="0" y="0"/>
            <a:chExt cx="2856" cy="1064"/>
          </a:xfrm>
        </p:grpSpPr>
        <p:sp>
          <p:nvSpPr>
            <p:cNvPr id="87064" name="Oval 24"/>
            <p:cNvSpPr>
              <a:spLocks/>
            </p:cNvSpPr>
            <p:nvPr/>
          </p:nvSpPr>
          <p:spPr bwMode="auto">
            <a:xfrm>
              <a:off x="2772" y="674"/>
              <a:ext cx="84" cy="9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5" name="Oval 25"/>
            <p:cNvSpPr>
              <a:spLocks/>
            </p:cNvSpPr>
            <p:nvPr/>
          </p:nvSpPr>
          <p:spPr bwMode="auto">
            <a:xfrm>
              <a:off x="2488" y="378"/>
              <a:ext cx="84" cy="90"/>
            </a:xfrm>
            <a:prstGeom prst="ellipse">
              <a:avLst/>
            </a:prstGeom>
            <a:solidFill>
              <a:srgbClr val="CCCCCC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6" name="Oval 26"/>
            <p:cNvSpPr>
              <a:spLocks/>
            </p:cNvSpPr>
            <p:nvPr/>
          </p:nvSpPr>
          <p:spPr bwMode="auto">
            <a:xfrm>
              <a:off x="2196" y="394"/>
              <a:ext cx="84" cy="90"/>
            </a:xfrm>
            <a:prstGeom prst="ellipse">
              <a:avLst/>
            </a:prstGeom>
            <a:solidFill>
              <a:srgbClr val="CCCCCC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Oval 27"/>
            <p:cNvSpPr>
              <a:spLocks/>
            </p:cNvSpPr>
            <p:nvPr/>
          </p:nvSpPr>
          <p:spPr bwMode="auto">
            <a:xfrm>
              <a:off x="1900" y="682"/>
              <a:ext cx="84" cy="9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Oval 28"/>
            <p:cNvSpPr>
              <a:spLocks/>
            </p:cNvSpPr>
            <p:nvPr/>
          </p:nvSpPr>
          <p:spPr bwMode="auto">
            <a:xfrm>
              <a:off x="2212" y="882"/>
              <a:ext cx="84" cy="9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Oval 29"/>
            <p:cNvSpPr>
              <a:spLocks/>
            </p:cNvSpPr>
            <p:nvPr/>
          </p:nvSpPr>
          <p:spPr bwMode="auto">
            <a:xfrm>
              <a:off x="2536" y="874"/>
              <a:ext cx="84" cy="9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0" name="Line 30"/>
            <p:cNvSpPr>
              <a:spLocks noChangeShapeType="1"/>
            </p:cNvSpPr>
            <p:nvPr/>
          </p:nvSpPr>
          <p:spPr bwMode="auto">
            <a:xfrm rot="10800000" flipH="1">
              <a:off x="2298" y="918"/>
              <a:ext cx="240" cy="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1" name="Line 31"/>
            <p:cNvSpPr>
              <a:spLocks noChangeShapeType="1"/>
            </p:cNvSpPr>
            <p:nvPr/>
          </p:nvSpPr>
          <p:spPr bwMode="auto">
            <a:xfrm>
              <a:off x="2556" y="450"/>
              <a:ext cx="232" cy="2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2" name="Line 32"/>
            <p:cNvSpPr>
              <a:spLocks noChangeShapeType="1"/>
            </p:cNvSpPr>
            <p:nvPr/>
          </p:nvSpPr>
          <p:spPr bwMode="auto">
            <a:xfrm rot="10800000" flipH="1">
              <a:off x="1962" y="470"/>
              <a:ext cx="248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3" name="Rectangle 33"/>
            <p:cNvSpPr>
              <a:spLocks/>
            </p:cNvSpPr>
            <p:nvPr/>
          </p:nvSpPr>
          <p:spPr bwMode="auto">
            <a:xfrm>
              <a:off x="0" y="0"/>
              <a:ext cx="984" cy="10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latin typeface="Comic Sans MS" pitchFamily="-107" charset="0"/>
                  <a:ea typeface="Comic Sans MS" pitchFamily="-107" charset="0"/>
                  <a:cs typeface="Comic Sans MS" pitchFamily="-107" charset="0"/>
                  <a:sym typeface="Comic Sans MS" pitchFamily="-107" charset="0"/>
                </a:rPr>
                <a:t>Tier-1 providers interconnect (peer) privately</a:t>
              </a:r>
            </a:p>
          </p:txBody>
        </p:sp>
        <p:sp>
          <p:nvSpPr>
            <p:cNvPr id="87074" name="Line 34"/>
            <p:cNvSpPr>
              <a:spLocks noChangeShapeType="1"/>
            </p:cNvSpPr>
            <p:nvPr/>
          </p:nvSpPr>
          <p:spPr bwMode="auto">
            <a:xfrm>
              <a:off x="537" y="102"/>
              <a:ext cx="1473" cy="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075" name="Group 35"/>
          <p:cNvGrpSpPr>
            <a:grpSpLocks/>
          </p:cNvGrpSpPr>
          <p:nvPr/>
        </p:nvGrpSpPr>
        <p:grpSpPr bwMode="auto">
          <a:xfrm>
            <a:off x="3876675" y="3286125"/>
            <a:ext cx="5272088" cy="1689100"/>
            <a:chOff x="0" y="0"/>
            <a:chExt cx="3321" cy="1064"/>
          </a:xfrm>
        </p:grpSpPr>
        <p:grpSp>
          <p:nvGrpSpPr>
            <p:cNvPr id="87076" name="Group 36"/>
            <p:cNvGrpSpPr>
              <a:grpSpLocks/>
            </p:cNvGrpSpPr>
            <p:nvPr/>
          </p:nvGrpSpPr>
          <p:grpSpPr bwMode="auto">
            <a:xfrm>
              <a:off x="1130" y="562"/>
              <a:ext cx="453" cy="288"/>
              <a:chOff x="0" y="0"/>
              <a:chExt cx="453" cy="288"/>
            </a:xfrm>
          </p:grpSpPr>
          <p:sp>
            <p:nvSpPr>
              <p:cNvPr id="87077" name="Rectangle 37"/>
              <p:cNvSpPr>
                <a:spLocks/>
              </p:cNvSpPr>
              <p:nvPr/>
            </p:nvSpPr>
            <p:spPr bwMode="auto">
              <a:xfrm>
                <a:off x="15" y="4"/>
                <a:ext cx="438" cy="198"/>
              </a:xfrm>
              <a:prstGeom prst="rect">
                <a:avLst/>
              </a:prstGeom>
              <a:solidFill>
                <a:srgbClr val="336666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78" name="Rectangle 38"/>
              <p:cNvSpPr>
                <a:spLocks/>
              </p:cNvSpPr>
              <p:nvPr/>
            </p:nvSpPr>
            <p:spPr bwMode="auto">
              <a:xfrm>
                <a:off x="0" y="0"/>
                <a:ext cx="42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2000">
                    <a:solidFill>
                      <a:srgbClr val="FFFFFF"/>
                    </a:solidFill>
                    <a:latin typeface="Comic Sans MS" pitchFamily="-107" charset="0"/>
                    <a:ea typeface="Comic Sans MS" pitchFamily="-107" charset="0"/>
                    <a:cs typeface="Comic Sans MS" pitchFamily="-107" charset="0"/>
                    <a:sym typeface="Comic Sans MS" pitchFamily="-107" charset="0"/>
                  </a:rPr>
                  <a:t>NAP</a:t>
                </a:r>
              </a:p>
            </p:txBody>
          </p:sp>
        </p:grpSp>
        <p:sp>
          <p:nvSpPr>
            <p:cNvPr id="87079" name="Line 39"/>
            <p:cNvSpPr>
              <a:spLocks noChangeShapeType="1"/>
            </p:cNvSpPr>
            <p:nvPr/>
          </p:nvSpPr>
          <p:spPr bwMode="auto">
            <a:xfrm flipH="1">
              <a:off x="848" y="730"/>
              <a:ext cx="316" cy="2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80" name="Line 40"/>
            <p:cNvSpPr>
              <a:spLocks noChangeShapeType="1"/>
            </p:cNvSpPr>
            <p:nvPr/>
          </p:nvSpPr>
          <p:spPr bwMode="auto">
            <a:xfrm flipH="1">
              <a:off x="576" y="678"/>
              <a:ext cx="568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81" name="Line 41"/>
            <p:cNvSpPr>
              <a:spLocks noChangeShapeType="1"/>
            </p:cNvSpPr>
            <p:nvPr/>
          </p:nvSpPr>
          <p:spPr bwMode="auto">
            <a:xfrm flipH="1">
              <a:off x="0" y="714"/>
              <a:ext cx="1144" cy="3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82" name="Rectangle 42"/>
            <p:cNvSpPr>
              <a:spLocks/>
            </p:cNvSpPr>
            <p:nvPr/>
          </p:nvSpPr>
          <p:spPr bwMode="auto">
            <a:xfrm>
              <a:off x="1929" y="0"/>
              <a:ext cx="1392" cy="10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latin typeface="Comic Sans MS" pitchFamily="-107" charset="0"/>
                  <a:ea typeface="Comic Sans MS" pitchFamily="-107" charset="0"/>
                  <a:cs typeface="Comic Sans MS" pitchFamily="-107" charset="0"/>
                  <a:sym typeface="Comic Sans MS" pitchFamily="-107" charset="0"/>
                </a:rPr>
                <a:t>Tier-1 providers also interconnect at public network access points (NAPs)</a:t>
              </a:r>
            </a:p>
          </p:txBody>
        </p:sp>
        <p:sp>
          <p:nvSpPr>
            <p:cNvPr id="87083" name="Line 43"/>
            <p:cNvSpPr>
              <a:spLocks noChangeShapeType="1"/>
            </p:cNvSpPr>
            <p:nvPr/>
          </p:nvSpPr>
          <p:spPr bwMode="auto">
            <a:xfrm flipH="1">
              <a:off x="1566" y="142"/>
              <a:ext cx="400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84" name="Rectangle 44"/>
          <p:cNvSpPr>
            <a:spLocks/>
          </p:cNvSpPr>
          <p:nvPr/>
        </p:nvSpPr>
        <p:spPr bwMode="auto">
          <a:xfrm>
            <a:off x="3032125" y="6284913"/>
            <a:ext cx="1462088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Kurose/Ross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ADCB-3204-3143-9B8B-CA480DFAA646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More precisely…</a:t>
            </a:r>
          </a:p>
        </p:txBody>
      </p:sp>
      <p:sp>
        <p:nvSpPr>
          <p:cNvPr id="88077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600"/>
              <a:t>Tier 1 = those ISPs that run no-default routing tables on their backbones</a:t>
            </a:r>
          </a:p>
          <a:p>
            <a:pPr marL="782638" lvl="1">
              <a:lnSpc>
                <a:spcPct val="90000"/>
              </a:lnSpc>
            </a:pPr>
            <a:r>
              <a:rPr lang="en-US" sz="2400"/>
              <a:t>operations in more than one country</a:t>
            </a:r>
          </a:p>
          <a:p>
            <a:pPr marL="782638" lvl="1">
              <a:lnSpc>
                <a:spcPct val="90000"/>
              </a:lnSpc>
            </a:pPr>
            <a:r>
              <a:rPr lang="en-US" sz="2400"/>
              <a:t>own and operate their own physical networks</a:t>
            </a:r>
          </a:p>
          <a:p>
            <a:pPr marL="782638" lvl="1">
              <a:lnSpc>
                <a:spcPct val="90000"/>
              </a:lnSpc>
            </a:pPr>
            <a:r>
              <a:rPr lang="en-US" sz="2400"/>
              <a:t>revenue-neutral peering agreements with other tier 1</a:t>
            </a:r>
          </a:p>
          <a:p>
            <a:pPr marL="782638" lvl="1">
              <a:lnSpc>
                <a:spcPct val="90000"/>
              </a:lnSpc>
            </a:pPr>
            <a:r>
              <a:rPr lang="en-US" sz="2400"/>
              <a:t>may only be tier-1 regionally</a:t>
            </a:r>
          </a:p>
          <a:p>
            <a:pPr>
              <a:lnSpc>
                <a:spcPct val="90000"/>
              </a:lnSpc>
            </a:pPr>
            <a:r>
              <a:rPr lang="en-US" sz="2600"/>
              <a:t>Tier-2 ISPs buy connectivity (upstream transit) from one or more Tier-1 ISPs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40A-200D-1D40-B5AA-A957AFB56554}" type="slidenum">
              <a:rPr lang="en-US"/>
              <a:pPr/>
              <a:t>42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127BF-8EDB-BA48-8F7D-6A86593E292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Tier-1 providers</a:t>
            </a:r>
          </a:p>
        </p:txBody>
      </p:sp>
      <p:sp>
        <p:nvSpPr>
          <p:cNvPr id="1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15F-DDA0-5E4A-A3AF-FB3EB419E5A2}" type="slidenum">
              <a:rPr lang="en-US"/>
              <a:pPr/>
              <a:t>43</a:t>
            </a:fld>
            <a:endParaRPr lang="en-US"/>
          </a:p>
        </p:txBody>
      </p:sp>
      <p:sp>
        <p:nvSpPr>
          <p:cNvPr id="89101" name="Rectangle 13"/>
          <p:cNvSpPr>
            <a:spLocks/>
          </p:cNvSpPr>
          <p:nvPr/>
        </p:nvSpPr>
        <p:spPr bwMode="auto">
          <a:xfrm>
            <a:off x="3184525" y="6361113"/>
            <a:ext cx="1144588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Wikipedia</a:t>
            </a:r>
          </a:p>
        </p:txBody>
      </p:sp>
      <p:graphicFrame>
        <p:nvGraphicFramePr>
          <p:cNvPr id="89102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43596"/>
              </p:ext>
            </p:extLst>
          </p:nvPr>
        </p:nvGraphicFramePr>
        <p:xfrm>
          <a:off x="838200" y="1524000"/>
          <a:ext cx="6400800" cy="4425633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398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Provider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AS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Degree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AOL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1668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74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AT&amp;T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7018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1382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Level 3 (with Global Crossing)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3356 / 3349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499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Verizon Business (was UUNET)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701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1452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NTT Communications (was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Verio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2914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254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Centurylink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 (was Qwest &amp;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Savvis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209 / 3561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itchFamily="-107" charset="0"/>
                        </a:rPr>
                        <a:t>828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Sprint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1239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880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Telecom Italia Sparkle (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Seabone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)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6762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TeliaSonera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 International Carrier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1299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Deutsche Telekom AG (DTAG)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3320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501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NTT Communications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2914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>
                          <a:tab pos="558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67600" y="3124200"/>
            <a:ext cx="14798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other major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carriers: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Cogent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XO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AboveNet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1818-A990-6F40-A1B6-4E93841E90BA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1901 “data” backbone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1901EasternTele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121112" cy="4953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A5B8-84BE-6E42-B9F1-294DC0F811BD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3817156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Submarine cable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0"/>
            <a:ext cx="7010400" cy="5047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04084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D9D9D9"/>
                </a:solidFill>
              </a:rPr>
              <a:t>http://</a:t>
            </a:r>
            <a:r>
              <a:rPr lang="en-US" sz="1050" dirty="0" err="1">
                <a:solidFill>
                  <a:srgbClr val="D9D9D9"/>
                </a:solidFill>
              </a:rPr>
              <a:t>www.telegeography.com</a:t>
            </a:r>
            <a:r>
              <a:rPr lang="en-US" sz="1050" dirty="0">
                <a:solidFill>
                  <a:srgbClr val="D9D9D9"/>
                </a:solidFill>
              </a:rPr>
              <a:t>/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3C2A-9DAF-F44D-8058-F0C7D432DAF9}" type="datetime1">
              <a:rPr lang="en-US" smtClean="0"/>
              <a:t>9/6/18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  <p:extLst>
      <p:ext uri="{BB962C8B-B14F-4D97-AF65-F5344CB8AC3E}">
        <p14:creationId xmlns:p14="http://schemas.microsoft.com/office/powerpoint/2010/main" val="914340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50" name="Rectangle 1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Backbone: Internet2 architecture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64A14-7A0A-2944-97C8-632AEBE50861}" type="slidenum">
              <a:rPr lang="en-US"/>
              <a:pPr/>
              <a:t>46</a:t>
            </a:fld>
            <a:endParaRPr lang="en-US"/>
          </a:p>
        </p:txBody>
      </p:sp>
      <p:pic>
        <p:nvPicPr>
          <p:cNvPr id="2" name="Picture 1" descr="Internet2CombinedInfrastructureTopology.pd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7395882" cy="449035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FC0-384F-B241-852F-9DCFBE8968AC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Internet2 loading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8C89E-D289-4545-9F1D-FFEDB50CD5C3}" type="slidenum">
              <a:rPr lang="en-US"/>
              <a:pPr/>
              <a:t>47</a:t>
            </a:fld>
            <a:endParaRPr lang="en-US"/>
          </a:p>
        </p:txBody>
      </p:sp>
      <p:sp>
        <p:nvSpPr>
          <p:cNvPr id="92174" name="Rectangle 14"/>
          <p:cNvSpPr>
            <a:spLocks/>
          </p:cNvSpPr>
          <p:nvPr/>
        </p:nvSpPr>
        <p:spPr bwMode="auto">
          <a:xfrm>
            <a:off x="2933700" y="6464300"/>
            <a:ext cx="3279775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u="sng" dirty="0">
                <a:solidFill>
                  <a:schemeClr val="tx1"/>
                </a:solidFill>
                <a:ea typeface="Arial" pitchFamily="-107" charset="0"/>
                <a:cs typeface="Arial" pitchFamily="-107" charset="0"/>
                <a:hlinkClick r:id="rId2"/>
              </a:rPr>
              <a:t>http://atlas.grnoc.iu.edu/I2.html</a:t>
            </a:r>
            <a:endParaRPr lang="en-US" u="sng" dirty="0">
              <a:solidFill>
                <a:schemeClr val="tx1"/>
              </a:solidFill>
              <a:ea typeface="Arial" pitchFamily="-107" charset="0"/>
              <a:cs typeface="Arial" pitchFamily="-107" charset="0"/>
            </a:endParaRPr>
          </a:p>
        </p:txBody>
      </p:sp>
      <p:pic>
        <p:nvPicPr>
          <p:cNvPr id="2" name="Picture 1" descr="i2-stat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591107" cy="4572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A18-2863-3443-AB43-22E43069150E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topology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5080000"/>
            <a:ext cx="8610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31775" indent="-179388"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AS (Autonomous System)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FFFF"/>
                </a:solidFill>
              </a:rPr>
              <a:t>- a collection of routers under the same technical and  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administrative domain.</a:t>
            </a:r>
          </a:p>
          <a:p>
            <a:pPr marL="231775" indent="-179388"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EGP (External Gateway Protocol)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FFFF"/>
                </a:solidFill>
              </a:rPr>
              <a:t>- used between two AS</a:t>
            </a:r>
            <a:r>
              <a:rPr lang="ja-JP" altLang="en-US" sz="1800" dirty="0">
                <a:solidFill>
                  <a:srgbClr val="FFFFFF"/>
                </a:solidFill>
                <a:latin typeface="Arial"/>
              </a:rPr>
              <a:t>’</a:t>
            </a:r>
            <a:r>
              <a:rPr lang="en-US" sz="1800" dirty="0">
                <a:solidFill>
                  <a:srgbClr val="FFFFFF"/>
                </a:solidFill>
              </a:rPr>
              <a:t>s to allow them to exchange routing information so that traffic can be forwarded across AS borders. Example: BGP</a:t>
            </a:r>
          </a:p>
        </p:txBody>
      </p: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444500" y="1638300"/>
            <a:ext cx="8153400" cy="3200400"/>
            <a:chOff x="384" y="720"/>
            <a:chExt cx="5136" cy="2016"/>
          </a:xfrm>
        </p:grpSpPr>
        <p:sp>
          <p:nvSpPr>
            <p:cNvPr id="80900" name="Oval 4"/>
            <p:cNvSpPr>
              <a:spLocks noChangeArrowheads="1"/>
            </p:cNvSpPr>
            <p:nvPr/>
          </p:nvSpPr>
          <p:spPr bwMode="auto">
            <a:xfrm>
              <a:off x="384" y="720"/>
              <a:ext cx="2016" cy="8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0906" name="Oval 10"/>
            <p:cNvSpPr>
              <a:spLocks noChangeArrowheads="1"/>
            </p:cNvSpPr>
            <p:nvPr/>
          </p:nvSpPr>
          <p:spPr bwMode="auto">
            <a:xfrm>
              <a:off x="3984" y="1008"/>
              <a:ext cx="1536" cy="15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0905" name="Text Box 9"/>
            <p:cNvSpPr txBox="1">
              <a:spLocks noChangeArrowheads="1"/>
            </p:cNvSpPr>
            <p:nvPr/>
          </p:nvSpPr>
          <p:spPr bwMode="auto">
            <a:xfrm>
              <a:off x="4272" y="1104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large ISP</a:t>
              </a:r>
            </a:p>
          </p:txBody>
        </p:sp>
        <p:sp>
          <p:nvSpPr>
            <p:cNvPr id="80908" name="Text Box 12"/>
            <p:cNvSpPr txBox="1">
              <a:spLocks noChangeArrowheads="1"/>
            </p:cNvSpPr>
            <p:nvPr/>
          </p:nvSpPr>
          <p:spPr bwMode="auto">
            <a:xfrm>
              <a:off x="1016" y="984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large ISP</a:t>
              </a:r>
            </a:p>
          </p:txBody>
        </p:sp>
        <p:grpSp>
          <p:nvGrpSpPr>
            <p:cNvPr id="80915" name="Group 19"/>
            <p:cNvGrpSpPr>
              <a:grpSpLocks/>
            </p:cNvGrpSpPr>
            <p:nvPr/>
          </p:nvGrpSpPr>
          <p:grpSpPr bwMode="auto">
            <a:xfrm>
              <a:off x="1968" y="1536"/>
              <a:ext cx="849" cy="576"/>
              <a:chOff x="2832" y="1152"/>
              <a:chExt cx="849" cy="576"/>
            </a:xfrm>
          </p:grpSpPr>
          <p:sp>
            <p:nvSpPr>
              <p:cNvPr id="80909" name="Oval 13"/>
              <p:cNvSpPr>
                <a:spLocks noChangeArrowheads="1"/>
              </p:cNvSpPr>
              <p:nvPr/>
            </p:nvSpPr>
            <p:spPr bwMode="auto">
              <a:xfrm>
                <a:off x="2832" y="1152"/>
                <a:ext cx="816" cy="576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Text Box 14"/>
              <p:cNvSpPr txBox="1">
                <a:spLocks noChangeArrowheads="1"/>
              </p:cNvSpPr>
              <p:nvPr/>
            </p:nvSpPr>
            <p:spPr bwMode="auto">
              <a:xfrm>
                <a:off x="2863" y="1334"/>
                <a:ext cx="81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medium ISP</a:t>
                </a:r>
              </a:p>
            </p:txBody>
          </p:sp>
        </p:grpSp>
        <p:grpSp>
          <p:nvGrpSpPr>
            <p:cNvPr id="80921" name="Group 25"/>
            <p:cNvGrpSpPr>
              <a:grpSpLocks/>
            </p:cNvGrpSpPr>
            <p:nvPr/>
          </p:nvGrpSpPr>
          <p:grpSpPr bwMode="auto">
            <a:xfrm>
              <a:off x="1008" y="2064"/>
              <a:ext cx="672" cy="672"/>
              <a:chOff x="1008" y="2064"/>
              <a:chExt cx="672" cy="672"/>
            </a:xfrm>
          </p:grpSpPr>
          <p:sp>
            <p:nvSpPr>
              <p:cNvPr id="80911" name="AutoShape 15"/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672" cy="6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Text Box 16"/>
              <p:cNvSpPr txBox="1">
                <a:spLocks noChangeArrowheads="1"/>
              </p:cNvSpPr>
              <p:nvPr/>
            </p:nvSpPr>
            <p:spPr bwMode="auto">
              <a:xfrm>
                <a:off x="1112" y="2280"/>
                <a:ext cx="48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WISP</a:t>
                </a:r>
              </a:p>
            </p:txBody>
          </p:sp>
        </p:grpSp>
        <p:sp>
          <p:nvSpPr>
            <p:cNvPr id="80913" name="Freeform 17"/>
            <p:cNvSpPr>
              <a:spLocks/>
            </p:cNvSpPr>
            <p:nvPr/>
          </p:nvSpPr>
          <p:spPr bwMode="auto">
            <a:xfrm>
              <a:off x="2928" y="2064"/>
              <a:ext cx="1008" cy="672"/>
            </a:xfrm>
            <a:custGeom>
              <a:avLst/>
              <a:gdLst>
                <a:gd name="T0" fmla="*/ 96 w 1008"/>
                <a:gd name="T1" fmla="*/ 432 h 672"/>
                <a:gd name="T2" fmla="*/ 240 w 1008"/>
                <a:gd name="T3" fmla="*/ 624 h 672"/>
                <a:gd name="T4" fmla="*/ 624 w 1008"/>
                <a:gd name="T5" fmla="*/ 672 h 672"/>
                <a:gd name="T6" fmla="*/ 912 w 1008"/>
                <a:gd name="T7" fmla="*/ 528 h 672"/>
                <a:gd name="T8" fmla="*/ 1008 w 1008"/>
                <a:gd name="T9" fmla="*/ 336 h 672"/>
                <a:gd name="T10" fmla="*/ 912 w 1008"/>
                <a:gd name="T11" fmla="*/ 96 h 672"/>
                <a:gd name="T12" fmla="*/ 624 w 1008"/>
                <a:gd name="T13" fmla="*/ 0 h 672"/>
                <a:gd name="T14" fmla="*/ 528 w 1008"/>
                <a:gd name="T15" fmla="*/ 144 h 672"/>
                <a:gd name="T16" fmla="*/ 432 w 1008"/>
                <a:gd name="T17" fmla="*/ 144 h 672"/>
                <a:gd name="T18" fmla="*/ 288 w 1008"/>
                <a:gd name="T19" fmla="*/ 48 h 672"/>
                <a:gd name="T20" fmla="*/ 96 w 1008"/>
                <a:gd name="T21" fmla="*/ 48 h 672"/>
                <a:gd name="T22" fmla="*/ 0 w 1008"/>
                <a:gd name="T23" fmla="*/ 144 h 672"/>
                <a:gd name="T24" fmla="*/ 0 w 1008"/>
                <a:gd name="T25" fmla="*/ 336 h 672"/>
                <a:gd name="T26" fmla="*/ 96 w 1008"/>
                <a:gd name="T27" fmla="*/ 43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8" h="672">
                  <a:moveTo>
                    <a:pt x="96" y="432"/>
                  </a:moveTo>
                  <a:lnTo>
                    <a:pt x="240" y="624"/>
                  </a:lnTo>
                  <a:lnTo>
                    <a:pt x="624" y="672"/>
                  </a:lnTo>
                  <a:lnTo>
                    <a:pt x="912" y="528"/>
                  </a:lnTo>
                  <a:lnTo>
                    <a:pt x="1008" y="336"/>
                  </a:lnTo>
                  <a:lnTo>
                    <a:pt x="912" y="96"/>
                  </a:lnTo>
                  <a:lnTo>
                    <a:pt x="624" y="0"/>
                  </a:lnTo>
                  <a:lnTo>
                    <a:pt x="528" y="144"/>
                  </a:lnTo>
                  <a:lnTo>
                    <a:pt x="432" y="144"/>
                  </a:lnTo>
                  <a:lnTo>
                    <a:pt x="288" y="48"/>
                  </a:lnTo>
                  <a:lnTo>
                    <a:pt x="96" y="48"/>
                  </a:lnTo>
                  <a:lnTo>
                    <a:pt x="0" y="144"/>
                  </a:lnTo>
                  <a:lnTo>
                    <a:pt x="0" y="336"/>
                  </a:lnTo>
                  <a:lnTo>
                    <a:pt x="96" y="432"/>
                  </a:ln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4" name="Text Box 18"/>
            <p:cNvSpPr txBox="1">
              <a:spLocks noChangeArrowheads="1"/>
            </p:cNvSpPr>
            <p:nvPr/>
          </p:nvSpPr>
          <p:spPr bwMode="auto">
            <a:xfrm>
              <a:off x="3120" y="2208"/>
              <a:ext cx="76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dedicated</a:t>
              </a:r>
            </a:p>
            <a:p>
              <a:r>
                <a:rPr lang="en-US" sz="1600" dirty="0"/>
                <a:t>access ISP</a:t>
              </a:r>
            </a:p>
          </p:txBody>
        </p:sp>
        <p:sp>
          <p:nvSpPr>
            <p:cNvPr id="80916" name="Line 20"/>
            <p:cNvSpPr>
              <a:spLocks noChangeShapeType="1"/>
            </p:cNvSpPr>
            <p:nvPr/>
          </p:nvSpPr>
          <p:spPr bwMode="auto">
            <a:xfrm>
              <a:off x="2400" y="1104"/>
              <a:ext cx="168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Line 21"/>
            <p:cNvSpPr>
              <a:spLocks noChangeShapeType="1"/>
            </p:cNvSpPr>
            <p:nvPr/>
          </p:nvSpPr>
          <p:spPr bwMode="auto">
            <a:xfrm>
              <a:off x="2064" y="144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Line 22"/>
            <p:cNvSpPr>
              <a:spLocks noChangeShapeType="1"/>
            </p:cNvSpPr>
            <p:nvPr/>
          </p:nvSpPr>
          <p:spPr bwMode="auto">
            <a:xfrm>
              <a:off x="2784" y="182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Line 23"/>
            <p:cNvSpPr>
              <a:spLocks noChangeShapeType="1"/>
            </p:cNvSpPr>
            <p:nvPr/>
          </p:nvSpPr>
          <p:spPr bwMode="auto">
            <a:xfrm flipV="1">
              <a:off x="3888" y="2208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Line 24"/>
            <p:cNvSpPr>
              <a:spLocks noChangeShapeType="1"/>
            </p:cNvSpPr>
            <p:nvPr/>
          </p:nvSpPr>
          <p:spPr bwMode="auto">
            <a:xfrm flipV="1">
              <a:off x="1584" y="201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Text Box 26"/>
            <p:cNvSpPr txBox="1">
              <a:spLocks noChangeArrowheads="1"/>
            </p:cNvSpPr>
            <p:nvPr/>
          </p:nvSpPr>
          <p:spPr bwMode="auto">
            <a:xfrm rot="695375">
              <a:off x="3062" y="1047"/>
              <a:ext cx="3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EGP</a:t>
              </a:r>
              <a:endParaRPr lang="en-US"/>
            </a:p>
          </p:txBody>
        </p:sp>
        <p:sp>
          <p:nvSpPr>
            <p:cNvPr id="80923" name="Line 27"/>
            <p:cNvSpPr>
              <a:spLocks noChangeShapeType="1"/>
            </p:cNvSpPr>
            <p:nvPr/>
          </p:nvSpPr>
          <p:spPr bwMode="auto">
            <a:xfrm>
              <a:off x="2448" y="1056"/>
              <a:ext cx="1632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>
              <a:off x="4272" y="14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>
              <a:off x="4656" y="220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Oval 30"/>
            <p:cNvSpPr>
              <a:spLocks noChangeArrowheads="1"/>
            </p:cNvSpPr>
            <p:nvPr/>
          </p:nvSpPr>
          <p:spPr bwMode="auto">
            <a:xfrm>
              <a:off x="4848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>
              <a:off x="4848" y="192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>
              <a:off x="4272" y="20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9" name="Line 33"/>
            <p:cNvSpPr>
              <a:spLocks noChangeShapeType="1"/>
            </p:cNvSpPr>
            <p:nvPr/>
          </p:nvSpPr>
          <p:spPr bwMode="auto">
            <a:xfrm>
              <a:off x="4416" y="1584"/>
              <a:ext cx="28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0" name="Line 34"/>
            <p:cNvSpPr>
              <a:spLocks noChangeShapeType="1"/>
            </p:cNvSpPr>
            <p:nvPr/>
          </p:nvSpPr>
          <p:spPr bwMode="auto">
            <a:xfrm flipV="1">
              <a:off x="4368" y="1440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1" name="Line 35"/>
            <p:cNvSpPr>
              <a:spLocks noChangeShapeType="1"/>
            </p:cNvSpPr>
            <p:nvPr/>
          </p:nvSpPr>
          <p:spPr bwMode="auto">
            <a:xfrm>
              <a:off x="4944" y="153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Line 36"/>
            <p:cNvSpPr>
              <a:spLocks noChangeShapeType="1"/>
            </p:cNvSpPr>
            <p:nvPr/>
          </p:nvSpPr>
          <p:spPr bwMode="auto">
            <a:xfrm flipV="1">
              <a:off x="4416" y="2016"/>
              <a:ext cx="48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3" name="Line 37"/>
            <p:cNvSpPr>
              <a:spLocks noChangeShapeType="1"/>
            </p:cNvSpPr>
            <p:nvPr/>
          </p:nvSpPr>
          <p:spPr bwMode="auto">
            <a:xfrm flipV="1">
              <a:off x="4800" y="2064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4" name="Line 38"/>
            <p:cNvSpPr>
              <a:spLocks noChangeShapeType="1"/>
            </p:cNvSpPr>
            <p:nvPr/>
          </p:nvSpPr>
          <p:spPr bwMode="auto">
            <a:xfrm>
              <a:off x="4320" y="163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141E-1683-6949-9E36-DC94A8F7C178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5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Purpose: to share connectivity information</a:t>
            </a:r>
          </a:p>
        </p:txBody>
      </p:sp>
      <p:sp>
        <p:nvSpPr>
          <p:cNvPr id="238595" name="Oval 3"/>
          <p:cNvSpPr>
            <a:spLocks noChangeArrowheads="1"/>
          </p:cNvSpPr>
          <p:nvPr/>
        </p:nvSpPr>
        <p:spPr bwMode="auto">
          <a:xfrm>
            <a:off x="1219200" y="2590800"/>
            <a:ext cx="2209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596" name="Oval 4"/>
          <p:cNvSpPr>
            <a:spLocks noChangeArrowheads="1"/>
          </p:cNvSpPr>
          <p:nvPr/>
        </p:nvSpPr>
        <p:spPr bwMode="auto">
          <a:xfrm>
            <a:off x="4648200" y="1905000"/>
            <a:ext cx="22098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8600" name="Group 8"/>
          <p:cNvGrpSpPr>
            <a:grpSpLocks/>
          </p:cNvGrpSpPr>
          <p:nvPr/>
        </p:nvGrpSpPr>
        <p:grpSpPr bwMode="auto">
          <a:xfrm>
            <a:off x="6400800" y="4724400"/>
            <a:ext cx="533400" cy="412750"/>
            <a:chOff x="1296" y="1248"/>
            <a:chExt cx="336" cy="260"/>
          </a:xfrm>
        </p:grpSpPr>
        <p:sp>
          <p:nvSpPr>
            <p:cNvPr id="238601" name="AutoShape 9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02" name="Text Box 10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/>
                <a:t>R</a:t>
              </a:r>
              <a:endParaRPr lang="en-US"/>
            </a:p>
          </p:txBody>
        </p:sp>
      </p:grpSp>
      <p:sp>
        <p:nvSpPr>
          <p:cNvPr id="238603" name="Text Box 11"/>
          <p:cNvSpPr txBox="1">
            <a:spLocks noChangeArrowheads="1"/>
          </p:cNvSpPr>
          <p:nvPr/>
        </p:nvSpPr>
        <p:spPr bwMode="auto">
          <a:xfrm>
            <a:off x="7086600" y="4676775"/>
            <a:ext cx="16722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border router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8604" name="AutoShape 12"/>
          <p:cNvSpPr>
            <a:spLocks noChangeArrowheads="1"/>
          </p:cNvSpPr>
          <p:nvPr/>
        </p:nvSpPr>
        <p:spPr bwMode="auto">
          <a:xfrm>
            <a:off x="6477000" y="5257800"/>
            <a:ext cx="304800" cy="304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05" name="Text Box 13"/>
          <p:cNvSpPr txBox="1">
            <a:spLocks noChangeArrowheads="1"/>
          </p:cNvSpPr>
          <p:nvPr/>
        </p:nvSpPr>
        <p:spPr bwMode="auto">
          <a:xfrm>
            <a:off x="7086600" y="5133975"/>
            <a:ext cx="17748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internal router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8607" name="Text Box 15"/>
          <p:cNvSpPr txBox="1">
            <a:spLocks noChangeArrowheads="1"/>
          </p:cNvSpPr>
          <p:nvPr/>
        </p:nvSpPr>
        <p:spPr bwMode="auto">
          <a:xfrm>
            <a:off x="3657600" y="2743200"/>
            <a:ext cx="577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99"/>
                </a:solidFill>
              </a:rPr>
              <a:t>BGP</a:t>
            </a:r>
            <a:endParaRPr lang="en-US"/>
          </a:p>
        </p:txBody>
      </p:sp>
      <p:grpSp>
        <p:nvGrpSpPr>
          <p:cNvPr id="238608" name="Group 16"/>
          <p:cNvGrpSpPr>
            <a:grpSpLocks/>
          </p:cNvGrpSpPr>
          <p:nvPr/>
        </p:nvGrpSpPr>
        <p:grpSpPr bwMode="auto">
          <a:xfrm>
            <a:off x="4495800" y="2895600"/>
            <a:ext cx="533400" cy="384175"/>
            <a:chOff x="1296" y="1248"/>
            <a:chExt cx="336" cy="242"/>
          </a:xfrm>
        </p:grpSpPr>
        <p:sp>
          <p:nvSpPr>
            <p:cNvPr id="238609" name="AutoShape 17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0" name="Text Box 18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/>
                <a:t>R2</a:t>
              </a:r>
              <a:endParaRPr lang="en-US" sz="1400" dirty="0"/>
            </a:p>
          </p:txBody>
        </p:sp>
      </p:grpSp>
      <p:grpSp>
        <p:nvGrpSpPr>
          <p:cNvPr id="238611" name="Group 19"/>
          <p:cNvGrpSpPr>
            <a:grpSpLocks/>
          </p:cNvGrpSpPr>
          <p:nvPr/>
        </p:nvGrpSpPr>
        <p:grpSpPr bwMode="auto">
          <a:xfrm>
            <a:off x="3200400" y="3276600"/>
            <a:ext cx="533400" cy="384175"/>
            <a:chOff x="1296" y="1248"/>
            <a:chExt cx="336" cy="242"/>
          </a:xfrm>
        </p:grpSpPr>
        <p:sp>
          <p:nvSpPr>
            <p:cNvPr id="238612" name="AutoShape 20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3" name="Text Box 21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/>
                <a:t>R1</a:t>
              </a:r>
              <a:endParaRPr lang="en-US" sz="1400" dirty="0"/>
            </a:p>
          </p:txBody>
        </p:sp>
      </p:grpSp>
      <p:sp>
        <p:nvSpPr>
          <p:cNvPr id="238614" name="AutoShape 22"/>
          <p:cNvSpPr>
            <a:spLocks noChangeArrowheads="1"/>
          </p:cNvSpPr>
          <p:nvPr/>
        </p:nvSpPr>
        <p:spPr bwMode="auto">
          <a:xfrm>
            <a:off x="5486400" y="2590800"/>
            <a:ext cx="304800" cy="304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15" name="AutoShape 23"/>
          <p:cNvSpPr>
            <a:spLocks noChangeArrowheads="1"/>
          </p:cNvSpPr>
          <p:nvPr/>
        </p:nvSpPr>
        <p:spPr bwMode="auto">
          <a:xfrm>
            <a:off x="5486400" y="3276600"/>
            <a:ext cx="304800" cy="304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8616" name="Group 24"/>
          <p:cNvGrpSpPr>
            <a:grpSpLocks/>
          </p:cNvGrpSpPr>
          <p:nvPr/>
        </p:nvGrpSpPr>
        <p:grpSpPr bwMode="auto">
          <a:xfrm>
            <a:off x="6629400" y="2819400"/>
            <a:ext cx="533400" cy="384175"/>
            <a:chOff x="1296" y="1248"/>
            <a:chExt cx="336" cy="242"/>
          </a:xfrm>
        </p:grpSpPr>
        <p:sp>
          <p:nvSpPr>
            <p:cNvPr id="238617" name="AutoShape 25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8" name="Text Box 26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/>
                <a:t>R3</a:t>
              </a:r>
              <a:endParaRPr lang="en-US" sz="1400" dirty="0"/>
            </a:p>
          </p:txBody>
        </p:sp>
      </p:grpSp>
      <p:sp>
        <p:nvSpPr>
          <p:cNvPr id="238619" name="Line 27"/>
          <p:cNvSpPr>
            <a:spLocks noChangeShapeType="1"/>
          </p:cNvSpPr>
          <p:nvPr/>
        </p:nvSpPr>
        <p:spPr bwMode="auto">
          <a:xfrm flipV="1">
            <a:off x="3733800" y="3048000"/>
            <a:ext cx="762000" cy="152400"/>
          </a:xfrm>
          <a:prstGeom prst="line">
            <a:avLst/>
          </a:prstGeom>
          <a:noFill/>
          <a:ln w="19050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0" name="Line 28"/>
          <p:cNvSpPr>
            <a:spLocks noChangeShapeType="1"/>
          </p:cNvSpPr>
          <p:nvPr/>
        </p:nvSpPr>
        <p:spPr bwMode="auto">
          <a:xfrm flipV="1">
            <a:off x="5029200" y="28194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1" name="Line 29"/>
          <p:cNvSpPr>
            <a:spLocks noChangeShapeType="1"/>
          </p:cNvSpPr>
          <p:nvPr/>
        </p:nvSpPr>
        <p:spPr bwMode="auto">
          <a:xfrm>
            <a:off x="5029200" y="3124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2" name="Line 30"/>
          <p:cNvSpPr>
            <a:spLocks noChangeShapeType="1"/>
          </p:cNvSpPr>
          <p:nvPr/>
        </p:nvSpPr>
        <p:spPr bwMode="auto">
          <a:xfrm>
            <a:off x="5791200" y="27432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3" name="Line 31"/>
          <p:cNvSpPr>
            <a:spLocks noChangeShapeType="1"/>
          </p:cNvSpPr>
          <p:nvPr/>
        </p:nvSpPr>
        <p:spPr bwMode="auto">
          <a:xfrm flipV="1">
            <a:off x="5791200" y="31242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4" name="Freeform 32"/>
          <p:cNvSpPr>
            <a:spLocks/>
          </p:cNvSpPr>
          <p:nvPr/>
        </p:nvSpPr>
        <p:spPr bwMode="auto">
          <a:xfrm>
            <a:off x="5715000" y="3657600"/>
            <a:ext cx="609600" cy="228600"/>
          </a:xfrm>
          <a:custGeom>
            <a:avLst/>
            <a:gdLst>
              <a:gd name="T0" fmla="*/ 0 w 384"/>
              <a:gd name="T1" fmla="*/ 144 h 144"/>
              <a:gd name="T2" fmla="*/ 96 w 384"/>
              <a:gd name="T3" fmla="*/ 48 h 144"/>
              <a:gd name="T4" fmla="*/ 240 w 384"/>
              <a:gd name="T5" fmla="*/ 96 h 144"/>
              <a:gd name="T6" fmla="*/ 384 w 384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144">
                <a:moveTo>
                  <a:pt x="0" y="144"/>
                </a:moveTo>
                <a:cubicBezTo>
                  <a:pt x="28" y="100"/>
                  <a:pt x="56" y="56"/>
                  <a:pt x="96" y="48"/>
                </a:cubicBezTo>
                <a:cubicBezTo>
                  <a:pt x="136" y="40"/>
                  <a:pt x="192" y="104"/>
                  <a:pt x="240" y="96"/>
                </a:cubicBezTo>
                <a:cubicBezTo>
                  <a:pt x="288" y="88"/>
                  <a:pt x="336" y="44"/>
                  <a:pt x="38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5" name="Line 33"/>
          <p:cNvSpPr>
            <a:spLocks noChangeShapeType="1"/>
          </p:cNvSpPr>
          <p:nvPr/>
        </p:nvSpPr>
        <p:spPr bwMode="auto">
          <a:xfrm>
            <a:off x="5638800" y="3581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6" name="Text Box 34"/>
          <p:cNvSpPr txBox="1">
            <a:spLocks noChangeArrowheads="1"/>
          </p:cNvSpPr>
          <p:nvPr/>
        </p:nvSpPr>
        <p:spPr bwMode="auto">
          <a:xfrm>
            <a:off x="6248400" y="3505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</a:schemeClr>
                </a:solidFill>
              </a:rPr>
              <a:t>A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38627" name="Text Box 35"/>
          <p:cNvSpPr txBox="1">
            <a:spLocks noChangeArrowheads="1"/>
          </p:cNvSpPr>
          <p:nvPr/>
        </p:nvSpPr>
        <p:spPr bwMode="auto">
          <a:xfrm>
            <a:off x="1981200" y="2743200"/>
            <a:ext cx="682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AS1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8628" name="Text Box 36"/>
          <p:cNvSpPr txBox="1">
            <a:spLocks noChangeArrowheads="1"/>
          </p:cNvSpPr>
          <p:nvPr/>
        </p:nvSpPr>
        <p:spPr bwMode="auto">
          <a:xfrm>
            <a:off x="5486400" y="1981200"/>
            <a:ext cx="682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AS2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38636" name="Group 44"/>
          <p:cNvGrpSpPr>
            <a:grpSpLocks/>
          </p:cNvGrpSpPr>
          <p:nvPr/>
        </p:nvGrpSpPr>
        <p:grpSpPr bwMode="auto">
          <a:xfrm>
            <a:off x="2895600" y="1524000"/>
            <a:ext cx="1676400" cy="1447800"/>
            <a:chOff x="1824" y="960"/>
            <a:chExt cx="1056" cy="912"/>
          </a:xfrm>
        </p:grpSpPr>
        <p:sp>
          <p:nvSpPr>
            <p:cNvPr id="238629" name="Freeform 37"/>
            <p:cNvSpPr>
              <a:spLocks/>
            </p:cNvSpPr>
            <p:nvPr/>
          </p:nvSpPr>
          <p:spPr bwMode="auto">
            <a:xfrm>
              <a:off x="2256" y="1536"/>
              <a:ext cx="624" cy="336"/>
            </a:xfrm>
            <a:custGeom>
              <a:avLst/>
              <a:gdLst>
                <a:gd name="T0" fmla="*/ 624 w 624"/>
                <a:gd name="T1" fmla="*/ 192 h 336"/>
                <a:gd name="T2" fmla="*/ 528 w 624"/>
                <a:gd name="T3" fmla="*/ 48 h 336"/>
                <a:gd name="T4" fmla="*/ 96 w 624"/>
                <a:gd name="T5" fmla="*/ 48 h 336"/>
                <a:gd name="T6" fmla="*/ 0 w 624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336">
                  <a:moveTo>
                    <a:pt x="624" y="192"/>
                  </a:moveTo>
                  <a:cubicBezTo>
                    <a:pt x="620" y="132"/>
                    <a:pt x="616" y="72"/>
                    <a:pt x="528" y="48"/>
                  </a:cubicBezTo>
                  <a:cubicBezTo>
                    <a:pt x="440" y="24"/>
                    <a:pt x="184" y="0"/>
                    <a:pt x="96" y="48"/>
                  </a:cubicBezTo>
                  <a:cubicBezTo>
                    <a:pt x="8" y="96"/>
                    <a:pt x="16" y="288"/>
                    <a:pt x="0" y="336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30" name="AutoShape 38"/>
            <p:cNvSpPr>
              <a:spLocks noChangeArrowheads="1"/>
            </p:cNvSpPr>
            <p:nvPr/>
          </p:nvSpPr>
          <p:spPr bwMode="auto">
            <a:xfrm flipH="1">
              <a:off x="1824" y="960"/>
              <a:ext cx="1056" cy="432"/>
            </a:xfrm>
            <a:prstGeom prst="wedgeRoundRectCallout">
              <a:avLst>
                <a:gd name="adj1" fmla="val -32389"/>
                <a:gd name="adj2" fmla="val 81014"/>
                <a:gd name="adj3" fmla="val 16667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accent2"/>
                  </a:solidFill>
                </a:rPr>
                <a:t>you can reach</a:t>
              </a:r>
              <a:br>
                <a:rPr lang="en-US" sz="2000">
                  <a:solidFill>
                    <a:schemeClr val="accent2"/>
                  </a:solidFill>
                </a:rPr>
              </a:br>
              <a:r>
                <a:rPr lang="en-US" sz="2000">
                  <a:solidFill>
                    <a:schemeClr val="accent2"/>
                  </a:solidFill>
                </a:rPr>
                <a:t>net A via me</a:t>
              </a:r>
              <a:endParaRPr lang="en-US" sz="2000"/>
            </a:p>
          </p:txBody>
        </p:sp>
      </p:grpSp>
      <p:grpSp>
        <p:nvGrpSpPr>
          <p:cNvPr id="238637" name="Group 45"/>
          <p:cNvGrpSpPr>
            <a:grpSpLocks/>
          </p:cNvGrpSpPr>
          <p:nvPr/>
        </p:nvGrpSpPr>
        <p:grpSpPr bwMode="auto">
          <a:xfrm>
            <a:off x="1676400" y="3200400"/>
            <a:ext cx="2743200" cy="431800"/>
            <a:chOff x="1056" y="2016"/>
            <a:chExt cx="1728" cy="272"/>
          </a:xfrm>
        </p:grpSpPr>
        <p:sp>
          <p:nvSpPr>
            <p:cNvPr id="238631" name="Text Box 39"/>
            <p:cNvSpPr txBox="1">
              <a:spLocks noChangeArrowheads="1"/>
            </p:cNvSpPr>
            <p:nvPr/>
          </p:nvSpPr>
          <p:spPr bwMode="auto">
            <a:xfrm>
              <a:off x="1056" y="2016"/>
              <a:ext cx="8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traffic to A</a:t>
              </a:r>
              <a:endParaRPr lang="en-US"/>
            </a:p>
          </p:txBody>
        </p:sp>
        <p:sp>
          <p:nvSpPr>
            <p:cNvPr id="238632" name="Freeform 40"/>
            <p:cNvSpPr>
              <a:spLocks/>
            </p:cNvSpPr>
            <p:nvPr/>
          </p:nvSpPr>
          <p:spPr bwMode="auto">
            <a:xfrm>
              <a:off x="1296" y="2064"/>
              <a:ext cx="1488" cy="224"/>
            </a:xfrm>
            <a:custGeom>
              <a:avLst/>
              <a:gdLst>
                <a:gd name="T0" fmla="*/ 0 w 1488"/>
                <a:gd name="T1" fmla="*/ 192 h 224"/>
                <a:gd name="T2" fmla="*/ 1152 w 1488"/>
                <a:gd name="T3" fmla="*/ 192 h 224"/>
                <a:gd name="T4" fmla="*/ 1488 w 1488"/>
                <a:gd name="T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8" h="224">
                  <a:moveTo>
                    <a:pt x="0" y="192"/>
                  </a:moveTo>
                  <a:cubicBezTo>
                    <a:pt x="452" y="208"/>
                    <a:pt x="904" y="224"/>
                    <a:pt x="1152" y="192"/>
                  </a:cubicBezTo>
                  <a:cubicBezTo>
                    <a:pt x="1400" y="160"/>
                    <a:pt x="1432" y="32"/>
                    <a:pt x="1488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35" name="Group 43"/>
          <p:cNvGrpSpPr>
            <a:grpSpLocks/>
          </p:cNvGrpSpPr>
          <p:nvPr/>
        </p:nvGrpSpPr>
        <p:grpSpPr bwMode="auto">
          <a:xfrm>
            <a:off x="2590800" y="4572000"/>
            <a:ext cx="1852613" cy="923926"/>
            <a:chOff x="1200" y="3312"/>
            <a:chExt cx="1167" cy="582"/>
          </a:xfrm>
        </p:grpSpPr>
        <p:sp>
          <p:nvSpPr>
            <p:cNvPr id="238633" name="Text Box 41"/>
            <p:cNvSpPr txBox="1">
              <a:spLocks noChangeArrowheads="1"/>
            </p:cNvSpPr>
            <p:nvPr/>
          </p:nvSpPr>
          <p:spPr bwMode="auto">
            <a:xfrm>
              <a:off x="1248" y="3312"/>
              <a:ext cx="1119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table at R1:</a:t>
              </a:r>
              <a:endParaRPr lang="en-US">
                <a:solidFill>
                  <a:srgbClr val="FFFFFF"/>
                </a:solidFill>
              </a:endParaRPr>
            </a:p>
            <a:p>
              <a:r>
                <a:rPr lang="en-US" sz="1800" u="sng">
                  <a:solidFill>
                    <a:srgbClr val="FFFFFF"/>
                  </a:solidFill>
                </a:rPr>
                <a:t>dest</a:t>
              </a:r>
              <a:r>
                <a:rPr lang="en-US" sz="1800">
                  <a:solidFill>
                    <a:srgbClr val="FFFFFF"/>
                  </a:solidFill>
                </a:rPr>
                <a:t>    </a:t>
              </a:r>
              <a:r>
                <a:rPr lang="en-US" sz="1800" u="sng">
                  <a:solidFill>
                    <a:srgbClr val="FFFFFF"/>
                  </a:solidFill>
                </a:rPr>
                <a:t>next hop</a:t>
              </a:r>
              <a:endParaRPr lang="en-US" sz="1800">
                <a:solidFill>
                  <a:srgbClr val="FFFFFF"/>
                </a:solidFill>
              </a:endParaRPr>
            </a:p>
            <a:p>
              <a:r>
                <a:rPr lang="en-US" sz="1800">
                  <a:solidFill>
                    <a:srgbClr val="FFFFFF"/>
                  </a:solidFill>
                </a:rPr>
                <a:t>A	R2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8634" name="Rectangle 42"/>
            <p:cNvSpPr>
              <a:spLocks noChangeArrowheads="1"/>
            </p:cNvSpPr>
            <p:nvPr/>
          </p:nvSpPr>
          <p:spPr bwMode="auto">
            <a:xfrm>
              <a:off x="1200" y="3504"/>
              <a:ext cx="1152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8333-F244-3E4E-A219-825012F52FB0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930" name="Group 34"/>
          <p:cNvGrpSpPr>
            <a:grpSpLocks/>
          </p:cNvGrpSpPr>
          <p:nvPr/>
        </p:nvGrpSpPr>
        <p:grpSpPr bwMode="auto">
          <a:xfrm>
            <a:off x="3976688" y="1876425"/>
            <a:ext cx="4716462" cy="3198813"/>
            <a:chOff x="2505" y="1182"/>
            <a:chExt cx="2971" cy="2015"/>
          </a:xfrm>
        </p:grpSpPr>
        <p:sp>
          <p:nvSpPr>
            <p:cNvPr id="1104899" name="Rectangle 3"/>
            <p:cNvSpPr>
              <a:spLocks noChangeArrowheads="1"/>
            </p:cNvSpPr>
            <p:nvPr/>
          </p:nvSpPr>
          <p:spPr bwMode="auto">
            <a:xfrm>
              <a:off x="2984" y="1182"/>
              <a:ext cx="2492" cy="15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0" name="Line 4"/>
            <p:cNvSpPr>
              <a:spLocks noChangeShapeType="1"/>
            </p:cNvSpPr>
            <p:nvPr/>
          </p:nvSpPr>
          <p:spPr bwMode="auto">
            <a:xfrm>
              <a:off x="2803" y="1798"/>
              <a:ext cx="24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1" name="Line 5"/>
            <p:cNvSpPr>
              <a:spLocks noChangeShapeType="1"/>
            </p:cNvSpPr>
            <p:nvPr/>
          </p:nvSpPr>
          <p:spPr bwMode="auto">
            <a:xfrm>
              <a:off x="2794" y="2545"/>
              <a:ext cx="24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2" name="Line 6"/>
            <p:cNvSpPr>
              <a:spLocks noChangeShapeType="1"/>
            </p:cNvSpPr>
            <p:nvPr/>
          </p:nvSpPr>
          <p:spPr bwMode="auto">
            <a:xfrm>
              <a:off x="2803" y="1489"/>
              <a:ext cx="24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3" name="Line 7"/>
            <p:cNvSpPr>
              <a:spLocks noChangeShapeType="1"/>
            </p:cNvSpPr>
            <p:nvPr/>
          </p:nvSpPr>
          <p:spPr bwMode="auto">
            <a:xfrm>
              <a:off x="3628" y="1493"/>
              <a:ext cx="0" cy="1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4" name="Line 8"/>
            <p:cNvSpPr>
              <a:spLocks noChangeShapeType="1"/>
            </p:cNvSpPr>
            <p:nvPr/>
          </p:nvSpPr>
          <p:spPr bwMode="auto">
            <a:xfrm>
              <a:off x="3201" y="1504"/>
              <a:ext cx="0" cy="1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5" name="Line 9"/>
            <p:cNvSpPr>
              <a:spLocks noChangeShapeType="1"/>
            </p:cNvSpPr>
            <p:nvPr/>
          </p:nvSpPr>
          <p:spPr bwMode="auto">
            <a:xfrm>
              <a:off x="5212" y="1493"/>
              <a:ext cx="0" cy="1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6" name="Oval 10"/>
            <p:cNvSpPr>
              <a:spLocks noChangeArrowheads="1"/>
            </p:cNvSpPr>
            <p:nvPr/>
          </p:nvSpPr>
          <p:spPr bwMode="auto">
            <a:xfrm>
              <a:off x="3577" y="1450"/>
              <a:ext cx="93" cy="12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7" name="Oval 11"/>
            <p:cNvSpPr>
              <a:spLocks noChangeArrowheads="1"/>
            </p:cNvSpPr>
            <p:nvPr/>
          </p:nvSpPr>
          <p:spPr bwMode="auto">
            <a:xfrm>
              <a:off x="3159" y="2485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8" name="Oval 12"/>
            <p:cNvSpPr>
              <a:spLocks noChangeArrowheads="1"/>
            </p:cNvSpPr>
            <p:nvPr/>
          </p:nvSpPr>
          <p:spPr bwMode="auto">
            <a:xfrm>
              <a:off x="3158" y="1738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09" name="Oval 13"/>
            <p:cNvSpPr>
              <a:spLocks noChangeArrowheads="1"/>
            </p:cNvSpPr>
            <p:nvPr/>
          </p:nvSpPr>
          <p:spPr bwMode="auto">
            <a:xfrm>
              <a:off x="3586" y="1728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10" name="Oval 14"/>
            <p:cNvSpPr>
              <a:spLocks noChangeArrowheads="1"/>
            </p:cNvSpPr>
            <p:nvPr/>
          </p:nvSpPr>
          <p:spPr bwMode="auto">
            <a:xfrm>
              <a:off x="3158" y="1429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11" name="Oval 15"/>
            <p:cNvSpPr>
              <a:spLocks noChangeArrowheads="1"/>
            </p:cNvSpPr>
            <p:nvPr/>
          </p:nvSpPr>
          <p:spPr bwMode="auto">
            <a:xfrm>
              <a:off x="3577" y="2485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12" name="Oval 16"/>
            <p:cNvSpPr>
              <a:spLocks noChangeArrowheads="1"/>
            </p:cNvSpPr>
            <p:nvPr/>
          </p:nvSpPr>
          <p:spPr bwMode="auto">
            <a:xfrm>
              <a:off x="5161" y="2475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13" name="Oval 17"/>
            <p:cNvSpPr>
              <a:spLocks noChangeArrowheads="1"/>
            </p:cNvSpPr>
            <p:nvPr/>
          </p:nvSpPr>
          <p:spPr bwMode="auto">
            <a:xfrm>
              <a:off x="5161" y="1429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14" name="Rectangle 18"/>
            <p:cNvSpPr>
              <a:spLocks noChangeArrowheads="1"/>
            </p:cNvSpPr>
            <p:nvPr/>
          </p:nvSpPr>
          <p:spPr bwMode="auto">
            <a:xfrm>
              <a:off x="2532" y="2415"/>
              <a:ext cx="26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 sz="2000" i="1" dirty="0">
                  <a:solidFill>
                    <a:srgbClr val="57576E"/>
                  </a:solidFill>
                </a:rPr>
                <a:t>N</a:t>
              </a:r>
              <a:endParaRPr lang="en-US" sz="2000" dirty="0">
                <a:solidFill>
                  <a:srgbClr val="57576E"/>
                </a:solidFill>
              </a:endParaRPr>
            </a:p>
          </p:txBody>
        </p:sp>
        <p:sp>
          <p:nvSpPr>
            <p:cNvPr id="1104915" name="Rectangle 19"/>
            <p:cNvSpPr>
              <a:spLocks noChangeArrowheads="1"/>
            </p:cNvSpPr>
            <p:nvPr/>
          </p:nvSpPr>
          <p:spPr bwMode="auto">
            <a:xfrm>
              <a:off x="3114" y="2949"/>
              <a:ext cx="20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 dirty="0">
                  <a:solidFill>
                    <a:srgbClr val="57576E"/>
                  </a:solidFill>
                </a:rPr>
                <a:t>1</a:t>
              </a:r>
            </a:p>
          </p:txBody>
        </p:sp>
        <p:sp>
          <p:nvSpPr>
            <p:cNvPr id="1104916" name="Rectangle 20"/>
            <p:cNvSpPr>
              <a:spLocks noChangeArrowheads="1"/>
            </p:cNvSpPr>
            <p:nvPr/>
          </p:nvSpPr>
          <p:spPr bwMode="auto">
            <a:xfrm>
              <a:off x="3543" y="2938"/>
              <a:ext cx="20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>
                  <a:solidFill>
                    <a:srgbClr val="57576E"/>
                  </a:solidFill>
                </a:rPr>
                <a:t>2</a:t>
              </a:r>
            </a:p>
          </p:txBody>
        </p:sp>
        <p:sp>
          <p:nvSpPr>
            <p:cNvPr id="1104917" name="Rectangle 21"/>
            <p:cNvSpPr>
              <a:spLocks noChangeArrowheads="1"/>
            </p:cNvSpPr>
            <p:nvPr/>
          </p:nvSpPr>
          <p:spPr bwMode="auto">
            <a:xfrm>
              <a:off x="2505" y="1349"/>
              <a:ext cx="20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 dirty="0">
                  <a:solidFill>
                    <a:srgbClr val="57576E"/>
                  </a:solidFill>
                </a:rPr>
                <a:t>1</a:t>
              </a:r>
            </a:p>
          </p:txBody>
        </p:sp>
        <p:sp>
          <p:nvSpPr>
            <p:cNvPr id="1104918" name="Rectangle 22"/>
            <p:cNvSpPr>
              <a:spLocks noChangeArrowheads="1"/>
            </p:cNvSpPr>
            <p:nvPr/>
          </p:nvSpPr>
          <p:spPr bwMode="auto">
            <a:xfrm>
              <a:off x="5135" y="2938"/>
              <a:ext cx="25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 sz="2000" i="1">
                  <a:solidFill>
                    <a:srgbClr val="57576E"/>
                  </a:solidFill>
                </a:rPr>
                <a:t>N</a:t>
              </a:r>
              <a:endParaRPr lang="en-US" sz="2000">
                <a:solidFill>
                  <a:srgbClr val="57576E"/>
                </a:solidFill>
              </a:endParaRPr>
            </a:p>
          </p:txBody>
        </p:sp>
        <p:sp>
          <p:nvSpPr>
            <p:cNvPr id="1104919" name="Rectangle 23"/>
            <p:cNvSpPr>
              <a:spLocks noChangeArrowheads="1"/>
            </p:cNvSpPr>
            <p:nvPr/>
          </p:nvSpPr>
          <p:spPr bwMode="auto">
            <a:xfrm>
              <a:off x="2514" y="1679"/>
              <a:ext cx="20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 dirty="0">
                  <a:solidFill>
                    <a:srgbClr val="57576E"/>
                  </a:solidFill>
                </a:rPr>
                <a:t>2</a:t>
              </a:r>
            </a:p>
          </p:txBody>
        </p:sp>
        <p:sp>
          <p:nvSpPr>
            <p:cNvPr id="1104920" name="Line 24"/>
            <p:cNvSpPr>
              <a:spLocks noChangeShapeType="1"/>
            </p:cNvSpPr>
            <p:nvPr/>
          </p:nvSpPr>
          <p:spPr bwMode="auto">
            <a:xfrm>
              <a:off x="4885" y="1509"/>
              <a:ext cx="0" cy="1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21" name="Oval 25"/>
            <p:cNvSpPr>
              <a:spLocks noChangeArrowheads="1"/>
            </p:cNvSpPr>
            <p:nvPr/>
          </p:nvSpPr>
          <p:spPr bwMode="auto">
            <a:xfrm>
              <a:off x="4833" y="2491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22" name="Oval 26"/>
            <p:cNvSpPr>
              <a:spLocks noChangeArrowheads="1"/>
            </p:cNvSpPr>
            <p:nvPr/>
          </p:nvSpPr>
          <p:spPr bwMode="auto">
            <a:xfrm>
              <a:off x="4833" y="1445"/>
              <a:ext cx="93" cy="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923" name="Rectangle 27"/>
            <p:cNvSpPr>
              <a:spLocks noChangeArrowheads="1"/>
            </p:cNvSpPr>
            <p:nvPr/>
          </p:nvSpPr>
          <p:spPr bwMode="auto">
            <a:xfrm>
              <a:off x="4641" y="2930"/>
              <a:ext cx="4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 i="1">
                  <a:solidFill>
                    <a:srgbClr val="57576E"/>
                  </a:solidFill>
                </a:rPr>
                <a:t>N </a:t>
              </a:r>
              <a:r>
                <a:rPr lang="en-US" sz="2000">
                  <a:solidFill>
                    <a:srgbClr val="57576E"/>
                  </a:solidFill>
                </a:rPr>
                <a:t>–1 </a:t>
              </a:r>
            </a:p>
          </p:txBody>
        </p:sp>
        <p:sp>
          <p:nvSpPr>
            <p:cNvPr id="1104924" name="Line 28"/>
            <p:cNvSpPr>
              <a:spLocks noChangeShapeType="1"/>
            </p:cNvSpPr>
            <p:nvPr/>
          </p:nvSpPr>
          <p:spPr bwMode="auto">
            <a:xfrm>
              <a:off x="2854" y="1526"/>
              <a:ext cx="717" cy="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04925" name="Line 29"/>
            <p:cNvSpPr>
              <a:spLocks noChangeShapeType="1"/>
            </p:cNvSpPr>
            <p:nvPr/>
          </p:nvSpPr>
          <p:spPr bwMode="auto">
            <a:xfrm>
              <a:off x="3557" y="1566"/>
              <a:ext cx="0" cy="14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04926" name="Text Box 30"/>
            <p:cNvSpPr txBox="1">
              <a:spLocks noChangeArrowheads="1"/>
            </p:cNvSpPr>
            <p:nvPr/>
          </p:nvSpPr>
          <p:spPr bwMode="auto">
            <a:xfrm rot="-5400000">
              <a:off x="4015" y="1901"/>
              <a:ext cx="399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cs typeface="Times New Roman" charset="0"/>
                </a:rPr>
                <a:t>…</a:t>
              </a:r>
            </a:p>
          </p:txBody>
        </p:sp>
        <p:sp>
          <p:nvSpPr>
            <p:cNvPr id="1104927" name="Text Box 31"/>
            <p:cNvSpPr txBox="1">
              <a:spLocks noChangeArrowheads="1"/>
            </p:cNvSpPr>
            <p:nvPr/>
          </p:nvSpPr>
          <p:spPr bwMode="auto">
            <a:xfrm>
              <a:off x="3966" y="2806"/>
              <a:ext cx="34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chemeClr val="accent2">
                      <a:lumMod val="20000"/>
                      <a:lumOff val="80000"/>
                    </a:schemeClr>
                  </a:solidFill>
                  <a:cs typeface="Times New Roman" charset="0"/>
                </a:rPr>
                <a:t>…</a:t>
              </a:r>
            </a:p>
          </p:txBody>
        </p:sp>
      </p:grpSp>
      <p:sp>
        <p:nvSpPr>
          <p:cNvPr id="1104928" name="Rectangle 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Circuit switching: crossbar space switch</a:t>
            </a:r>
          </a:p>
        </p:txBody>
      </p:sp>
      <p:sp>
        <p:nvSpPr>
          <p:cNvPr id="1104929" name="Rectangle 33"/>
          <p:cNvSpPr>
            <a:spLocks noChangeArrowheads="1"/>
          </p:cNvSpPr>
          <p:nvPr/>
        </p:nvSpPr>
        <p:spPr bwMode="auto">
          <a:xfrm>
            <a:off x="133350" y="1476375"/>
            <a:ext cx="3524250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600" i="1" dirty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CA" sz="2600" dirty="0">
                <a:solidFill>
                  <a:schemeClr val="accent5">
                    <a:lumMod val="50000"/>
                  </a:schemeClr>
                </a:solidFill>
              </a:rPr>
              <a:t> x </a:t>
            </a:r>
            <a:r>
              <a:rPr lang="en-US" sz="2600" i="1" dirty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array of crosspoints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Connect an input to an output by closing a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crosspoint</a:t>
            </a:r>
            <a:endParaRPr lang="en-US" sz="26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Non-blocking:  Any input can connect to idle output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Complexity: </a:t>
            </a:r>
            <a:r>
              <a:rPr lang="en-US" sz="2600" i="1" dirty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2600" baseline="30000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crosspoints</a:t>
            </a:r>
            <a:endParaRPr lang="en-US" sz="2600" baseline="30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None/>
            </a:pPr>
            <a:endParaRPr lang="en-US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4EC3-EFAD-7E4D-B3ED-0A3C4B1BD355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3907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sessions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2057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One router can participate in many BGP sessions.</a:t>
            </a:r>
          </a:p>
          <a:p>
            <a:pPr>
              <a:spcBef>
                <a:spcPts val="600"/>
              </a:spcBef>
            </a:pPr>
            <a:r>
              <a:rPr lang="en-US" i="1" dirty="0"/>
              <a:t>Initially </a:t>
            </a:r>
            <a:r>
              <a:rPr lang="en-US" dirty="0"/>
              <a:t>… node advertises ALL routes it wants neighbor to know (could be &gt;50K routes)</a:t>
            </a:r>
          </a:p>
          <a:p>
            <a:pPr>
              <a:spcBef>
                <a:spcPts val="600"/>
              </a:spcBef>
            </a:pPr>
            <a:r>
              <a:rPr lang="en-US" i="1" dirty="0"/>
              <a:t>Ongoing</a:t>
            </a:r>
            <a:r>
              <a:rPr lang="en-US" dirty="0"/>
              <a:t> … only inform neighbor of changes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6172200" y="51054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6172200" y="41910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3352800" y="49530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3429000" y="54102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657600" y="38100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1371600" y="4572000"/>
            <a:ext cx="2667000" cy="1524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2286000" y="3276600"/>
            <a:ext cx="1981200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6019800" y="3505200"/>
            <a:ext cx="1371600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962400" y="3962400"/>
            <a:ext cx="22098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4038600"/>
            <a:ext cx="22860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3657600" y="5029200"/>
            <a:ext cx="2438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3733800" y="5334000"/>
            <a:ext cx="23622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4327525" y="3519488"/>
            <a:ext cx="161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BGP Sessions</a:t>
            </a:r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>
            <a:off x="3581400" y="4114800"/>
            <a:ext cx="228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590800" y="3429000"/>
            <a:ext cx="1680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D9D9D9"/>
                </a:solidFill>
              </a:rPr>
              <a:t>AS1 (Level3)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5000" y="4800600"/>
            <a:ext cx="14944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AS2 (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UDel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6400800" y="3657600"/>
            <a:ext cx="809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D9D9D9"/>
                </a:solidFill>
              </a:rPr>
              <a:t>AS3</a:t>
            </a:r>
          </a:p>
          <a:p>
            <a:r>
              <a:rPr lang="en-US" sz="2000" dirty="0">
                <a:solidFill>
                  <a:srgbClr val="D9D9D9"/>
                </a:solidFill>
              </a:rPr>
              <a:t>(MIT)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BEEC7-ADD8-E24B-A9FE-BD2BE3D556FA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6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protocols</a:t>
            </a:r>
          </a:p>
        </p:txBody>
      </p:sp>
      <p:grpSp>
        <p:nvGrpSpPr>
          <p:cNvPr id="239658" name="Group 42"/>
          <p:cNvGrpSpPr>
            <a:grpSpLocks/>
          </p:cNvGrpSpPr>
          <p:nvPr/>
        </p:nvGrpSpPr>
        <p:grpSpPr bwMode="auto">
          <a:xfrm>
            <a:off x="685802" y="5486400"/>
            <a:ext cx="2460626" cy="885825"/>
            <a:chOff x="4032" y="2946"/>
            <a:chExt cx="1550" cy="558"/>
          </a:xfrm>
        </p:grpSpPr>
        <p:grpSp>
          <p:nvGrpSpPr>
            <p:cNvPr id="239621" name="Group 5"/>
            <p:cNvGrpSpPr>
              <a:grpSpLocks/>
            </p:cNvGrpSpPr>
            <p:nvPr/>
          </p:nvGrpSpPr>
          <p:grpSpPr bwMode="auto">
            <a:xfrm>
              <a:off x="4032" y="2976"/>
              <a:ext cx="336" cy="260"/>
              <a:chOff x="1296" y="1248"/>
              <a:chExt cx="336" cy="260"/>
            </a:xfrm>
          </p:grpSpPr>
          <p:sp>
            <p:nvSpPr>
              <p:cNvPr id="239622" name="AutoShape 6"/>
              <p:cNvSpPr>
                <a:spLocks noChangeArrowheads="1"/>
              </p:cNvSpPr>
              <p:nvPr/>
            </p:nvSpPr>
            <p:spPr bwMode="auto">
              <a:xfrm>
                <a:off x="1296" y="1248"/>
                <a:ext cx="336" cy="240"/>
              </a:xfrm>
              <a:prstGeom prst="cube">
                <a:avLst>
                  <a:gd name="adj" fmla="val 25000"/>
                </a:avLst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623" name="Text Box 7"/>
              <p:cNvSpPr txBox="1">
                <a:spLocks noChangeArrowheads="1"/>
              </p:cNvSpPr>
              <p:nvPr/>
            </p:nvSpPr>
            <p:spPr bwMode="auto">
              <a:xfrm>
                <a:off x="1296" y="1296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b="1"/>
                  <a:t>R</a:t>
                </a:r>
                <a:endParaRPr lang="en-US"/>
              </a:p>
            </p:txBody>
          </p:sp>
        </p:grpSp>
        <p:sp>
          <p:nvSpPr>
            <p:cNvPr id="239624" name="Text Box 8"/>
            <p:cNvSpPr txBox="1">
              <a:spLocks noChangeArrowheads="1"/>
            </p:cNvSpPr>
            <p:nvPr/>
          </p:nvSpPr>
          <p:spPr bwMode="auto">
            <a:xfrm>
              <a:off x="4464" y="2946"/>
              <a:ext cx="10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D9D9D9"/>
                  </a:solidFill>
                </a:rPr>
                <a:t>border router</a:t>
              </a:r>
              <a:endParaRPr lang="en-US" dirty="0">
                <a:solidFill>
                  <a:srgbClr val="D9D9D9"/>
                </a:solidFill>
              </a:endParaRPr>
            </a:p>
          </p:txBody>
        </p:sp>
        <p:sp>
          <p:nvSpPr>
            <p:cNvPr id="239625" name="AutoShape 9"/>
            <p:cNvSpPr>
              <a:spLocks noChangeArrowheads="1"/>
            </p:cNvSpPr>
            <p:nvPr/>
          </p:nvSpPr>
          <p:spPr bwMode="auto">
            <a:xfrm>
              <a:off x="4080" y="3312"/>
              <a:ext cx="192" cy="192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26" name="Text Box 10"/>
            <p:cNvSpPr txBox="1">
              <a:spLocks noChangeArrowheads="1"/>
            </p:cNvSpPr>
            <p:nvPr/>
          </p:nvSpPr>
          <p:spPr bwMode="auto">
            <a:xfrm>
              <a:off x="4464" y="3234"/>
              <a:ext cx="111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D9D9D9"/>
                  </a:solidFill>
                </a:rPr>
                <a:t>internal router</a:t>
              </a:r>
              <a:endParaRPr lang="en-US">
                <a:solidFill>
                  <a:srgbClr val="D9D9D9"/>
                </a:solidFill>
              </a:endParaRPr>
            </a:p>
          </p:txBody>
        </p:sp>
      </p:grpSp>
      <p:grpSp>
        <p:nvGrpSpPr>
          <p:cNvPr id="239692" name="Group 76"/>
          <p:cNvGrpSpPr>
            <a:grpSpLocks/>
          </p:cNvGrpSpPr>
          <p:nvPr/>
        </p:nvGrpSpPr>
        <p:grpSpPr bwMode="auto">
          <a:xfrm>
            <a:off x="304800" y="3429000"/>
            <a:ext cx="2133600" cy="1524000"/>
            <a:chOff x="432" y="1968"/>
            <a:chExt cx="1344" cy="960"/>
          </a:xfrm>
        </p:grpSpPr>
        <p:sp>
          <p:nvSpPr>
            <p:cNvPr id="239619" name="Oval 3"/>
            <p:cNvSpPr>
              <a:spLocks noChangeArrowheads="1"/>
            </p:cNvSpPr>
            <p:nvPr/>
          </p:nvSpPr>
          <p:spPr bwMode="auto">
            <a:xfrm>
              <a:off x="432" y="1968"/>
              <a:ext cx="1152" cy="9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9631" name="Group 15"/>
            <p:cNvGrpSpPr>
              <a:grpSpLocks/>
            </p:cNvGrpSpPr>
            <p:nvPr/>
          </p:nvGrpSpPr>
          <p:grpSpPr bwMode="auto">
            <a:xfrm>
              <a:off x="1440" y="2400"/>
              <a:ext cx="336" cy="242"/>
              <a:chOff x="1296" y="1248"/>
              <a:chExt cx="336" cy="242"/>
            </a:xfrm>
          </p:grpSpPr>
          <p:sp>
            <p:nvSpPr>
              <p:cNvPr id="239632" name="AutoShape 16"/>
              <p:cNvSpPr>
                <a:spLocks noChangeArrowheads="1"/>
              </p:cNvSpPr>
              <p:nvPr/>
            </p:nvSpPr>
            <p:spPr bwMode="auto">
              <a:xfrm>
                <a:off x="1296" y="1248"/>
                <a:ext cx="336" cy="240"/>
              </a:xfrm>
              <a:prstGeom prst="cube">
                <a:avLst>
                  <a:gd name="adj" fmla="val 25000"/>
                </a:avLst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633" name="Text Box 17"/>
              <p:cNvSpPr txBox="1">
                <a:spLocks noChangeArrowheads="1"/>
              </p:cNvSpPr>
              <p:nvPr/>
            </p:nvSpPr>
            <p:spPr bwMode="auto">
              <a:xfrm>
                <a:off x="1296" y="1296"/>
                <a:ext cx="28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400" b="1" dirty="0"/>
                  <a:t>R1</a:t>
                </a:r>
                <a:endParaRPr lang="en-US" dirty="0"/>
              </a:p>
            </p:txBody>
          </p:sp>
        </p:grpSp>
        <p:sp>
          <p:nvSpPr>
            <p:cNvPr id="239647" name="Text Box 31"/>
            <p:cNvSpPr txBox="1">
              <a:spLocks noChangeArrowheads="1"/>
            </p:cNvSpPr>
            <p:nvPr/>
          </p:nvSpPr>
          <p:spPr bwMode="auto">
            <a:xfrm>
              <a:off x="672" y="2064"/>
              <a:ext cx="43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D9D9D9"/>
                  </a:solidFill>
                </a:rPr>
                <a:t>AS1</a:t>
              </a:r>
              <a:endParaRPr lang="en-US" dirty="0">
                <a:solidFill>
                  <a:srgbClr val="D9D9D9"/>
                </a:solidFill>
              </a:endParaRPr>
            </a:p>
          </p:txBody>
        </p:sp>
      </p:grpSp>
      <p:grpSp>
        <p:nvGrpSpPr>
          <p:cNvPr id="239684" name="Group 68"/>
          <p:cNvGrpSpPr>
            <a:grpSpLocks/>
          </p:cNvGrpSpPr>
          <p:nvPr/>
        </p:nvGrpSpPr>
        <p:grpSpPr bwMode="auto">
          <a:xfrm>
            <a:off x="6096000" y="4648200"/>
            <a:ext cx="2895600" cy="1981200"/>
            <a:chOff x="1776" y="2880"/>
            <a:chExt cx="1824" cy="1248"/>
          </a:xfrm>
        </p:grpSpPr>
        <p:sp>
          <p:nvSpPr>
            <p:cNvPr id="239660" name="Oval 44"/>
            <p:cNvSpPr>
              <a:spLocks noChangeArrowheads="1"/>
            </p:cNvSpPr>
            <p:nvPr/>
          </p:nvSpPr>
          <p:spPr bwMode="auto">
            <a:xfrm>
              <a:off x="1920" y="2880"/>
              <a:ext cx="1632" cy="12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grpSp>
          <p:nvGrpSpPr>
            <p:cNvPr id="239661" name="Group 45"/>
            <p:cNvGrpSpPr>
              <a:grpSpLocks/>
            </p:cNvGrpSpPr>
            <p:nvPr/>
          </p:nvGrpSpPr>
          <p:grpSpPr bwMode="auto">
            <a:xfrm>
              <a:off x="1776" y="3168"/>
              <a:ext cx="336" cy="242"/>
              <a:chOff x="1296" y="1248"/>
              <a:chExt cx="336" cy="242"/>
            </a:xfrm>
          </p:grpSpPr>
          <p:sp>
            <p:nvSpPr>
              <p:cNvPr id="239662" name="AutoShape 46"/>
              <p:cNvSpPr>
                <a:spLocks noChangeArrowheads="1"/>
              </p:cNvSpPr>
              <p:nvPr/>
            </p:nvSpPr>
            <p:spPr bwMode="auto">
              <a:xfrm>
                <a:off x="1296" y="1248"/>
                <a:ext cx="336" cy="240"/>
              </a:xfrm>
              <a:prstGeom prst="cube">
                <a:avLst>
                  <a:gd name="adj" fmla="val 25000"/>
                </a:avLst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D9D9D9"/>
                  </a:solidFill>
                </a:endParaRPr>
              </a:p>
            </p:txBody>
          </p:sp>
          <p:sp>
            <p:nvSpPr>
              <p:cNvPr id="239663" name="Text Box 47"/>
              <p:cNvSpPr txBox="1">
                <a:spLocks noChangeArrowheads="1"/>
              </p:cNvSpPr>
              <p:nvPr/>
            </p:nvSpPr>
            <p:spPr bwMode="auto">
              <a:xfrm>
                <a:off x="1296" y="1296"/>
                <a:ext cx="28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rgbClr val="D9D9D9"/>
                    </a:solidFill>
                  </a:rPr>
                  <a:t>R4</a:t>
                </a:r>
                <a:endParaRPr lang="en-US" sz="1400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239664" name="Group 48"/>
            <p:cNvGrpSpPr>
              <a:grpSpLocks/>
            </p:cNvGrpSpPr>
            <p:nvPr/>
          </p:nvGrpSpPr>
          <p:grpSpPr bwMode="auto">
            <a:xfrm>
              <a:off x="3264" y="2976"/>
              <a:ext cx="336" cy="242"/>
              <a:chOff x="1296" y="1248"/>
              <a:chExt cx="336" cy="242"/>
            </a:xfrm>
          </p:grpSpPr>
          <p:sp>
            <p:nvSpPr>
              <p:cNvPr id="239665" name="AutoShape 49"/>
              <p:cNvSpPr>
                <a:spLocks noChangeArrowheads="1"/>
              </p:cNvSpPr>
              <p:nvPr/>
            </p:nvSpPr>
            <p:spPr bwMode="auto">
              <a:xfrm>
                <a:off x="1296" y="1248"/>
                <a:ext cx="336" cy="240"/>
              </a:xfrm>
              <a:prstGeom prst="cube">
                <a:avLst>
                  <a:gd name="adj" fmla="val 25000"/>
                </a:avLst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D9D9D9"/>
                  </a:solidFill>
                </a:endParaRPr>
              </a:p>
            </p:txBody>
          </p:sp>
          <p:sp>
            <p:nvSpPr>
              <p:cNvPr id="239666" name="Text Box 50"/>
              <p:cNvSpPr txBox="1">
                <a:spLocks noChangeArrowheads="1"/>
              </p:cNvSpPr>
              <p:nvPr/>
            </p:nvSpPr>
            <p:spPr bwMode="auto">
              <a:xfrm>
                <a:off x="1296" y="1296"/>
                <a:ext cx="28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rgbClr val="D9D9D9"/>
                    </a:solidFill>
                  </a:rPr>
                  <a:t>R5</a:t>
                </a:r>
                <a:endParaRPr lang="en-US" sz="1400" dirty="0">
                  <a:solidFill>
                    <a:srgbClr val="D9D9D9"/>
                  </a:solidFill>
                </a:endParaRPr>
              </a:p>
            </p:txBody>
          </p:sp>
        </p:grpSp>
        <p:sp>
          <p:nvSpPr>
            <p:cNvPr id="239667" name="AutoShape 51"/>
            <p:cNvSpPr>
              <a:spLocks noChangeArrowheads="1"/>
            </p:cNvSpPr>
            <p:nvPr/>
          </p:nvSpPr>
          <p:spPr bwMode="auto">
            <a:xfrm>
              <a:off x="2688" y="3504"/>
              <a:ext cx="192" cy="192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68" name="Line 52"/>
            <p:cNvSpPr>
              <a:spLocks noChangeShapeType="1"/>
            </p:cNvSpPr>
            <p:nvPr/>
          </p:nvSpPr>
          <p:spPr bwMode="auto">
            <a:xfrm>
              <a:off x="2112" y="3264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69" name="Line 53"/>
            <p:cNvSpPr>
              <a:spLocks noChangeShapeType="1"/>
            </p:cNvSpPr>
            <p:nvPr/>
          </p:nvSpPr>
          <p:spPr bwMode="auto">
            <a:xfrm flipV="1">
              <a:off x="2880" y="3168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70" name="Freeform 54"/>
            <p:cNvSpPr>
              <a:spLocks/>
            </p:cNvSpPr>
            <p:nvPr/>
          </p:nvSpPr>
          <p:spPr bwMode="auto">
            <a:xfrm>
              <a:off x="2736" y="3792"/>
              <a:ext cx="384" cy="144"/>
            </a:xfrm>
            <a:custGeom>
              <a:avLst/>
              <a:gdLst>
                <a:gd name="T0" fmla="*/ 0 w 384"/>
                <a:gd name="T1" fmla="*/ 144 h 144"/>
                <a:gd name="T2" fmla="*/ 96 w 384"/>
                <a:gd name="T3" fmla="*/ 48 h 144"/>
                <a:gd name="T4" fmla="*/ 240 w 384"/>
                <a:gd name="T5" fmla="*/ 96 h 144"/>
                <a:gd name="T6" fmla="*/ 384 w 384"/>
                <a:gd name="T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44">
                  <a:moveTo>
                    <a:pt x="0" y="144"/>
                  </a:moveTo>
                  <a:cubicBezTo>
                    <a:pt x="28" y="100"/>
                    <a:pt x="56" y="56"/>
                    <a:pt x="96" y="48"/>
                  </a:cubicBezTo>
                  <a:cubicBezTo>
                    <a:pt x="136" y="40"/>
                    <a:pt x="192" y="104"/>
                    <a:pt x="240" y="96"/>
                  </a:cubicBezTo>
                  <a:cubicBezTo>
                    <a:pt x="288" y="88"/>
                    <a:pt x="336" y="44"/>
                    <a:pt x="384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71" name="Text Box 55"/>
            <p:cNvSpPr txBox="1">
              <a:spLocks noChangeArrowheads="1"/>
            </p:cNvSpPr>
            <p:nvPr/>
          </p:nvSpPr>
          <p:spPr bwMode="auto">
            <a:xfrm>
              <a:off x="3072" y="3696"/>
              <a:ext cx="2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D9D9D9"/>
                  </a:solidFill>
                </a:rPr>
                <a:t>B</a:t>
              </a:r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72" name="Text Box 56"/>
            <p:cNvSpPr txBox="1">
              <a:spLocks noChangeArrowheads="1"/>
            </p:cNvSpPr>
            <p:nvPr/>
          </p:nvSpPr>
          <p:spPr bwMode="auto">
            <a:xfrm>
              <a:off x="2496" y="2928"/>
              <a:ext cx="43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D9D9D9"/>
                  </a:solidFill>
                </a:rPr>
                <a:t>AS3</a:t>
              </a:r>
              <a:endParaRPr lang="en-US" dirty="0">
                <a:solidFill>
                  <a:srgbClr val="D9D9D9"/>
                </a:solidFill>
              </a:endParaRPr>
            </a:p>
          </p:txBody>
        </p:sp>
        <p:sp>
          <p:nvSpPr>
            <p:cNvPr id="239673" name="Line 57"/>
            <p:cNvSpPr>
              <a:spLocks noChangeShapeType="1"/>
            </p:cNvSpPr>
            <p:nvPr/>
          </p:nvSpPr>
          <p:spPr bwMode="auto">
            <a:xfrm>
              <a:off x="2784" y="369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</p:grpSp>
      <p:sp>
        <p:nvSpPr>
          <p:cNvPr id="239675" name="Line 59"/>
          <p:cNvSpPr>
            <a:spLocks noChangeShapeType="1"/>
          </p:cNvSpPr>
          <p:nvPr/>
        </p:nvSpPr>
        <p:spPr bwMode="auto">
          <a:xfrm flipH="1">
            <a:off x="6248400" y="3124200"/>
            <a:ext cx="76200" cy="1905000"/>
          </a:xfrm>
          <a:prstGeom prst="line">
            <a:avLst/>
          </a:prstGeom>
          <a:noFill/>
          <a:ln w="19050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0" name="Oval 4"/>
          <p:cNvSpPr>
            <a:spLocks noChangeArrowheads="1"/>
          </p:cNvSpPr>
          <p:nvPr/>
        </p:nvSpPr>
        <p:spPr bwMode="auto">
          <a:xfrm>
            <a:off x="3048000" y="1524000"/>
            <a:ext cx="3200400" cy="2590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7" name="Text Box 11"/>
          <p:cNvSpPr txBox="1">
            <a:spLocks noChangeArrowheads="1"/>
          </p:cNvSpPr>
          <p:nvPr/>
        </p:nvSpPr>
        <p:spPr bwMode="auto">
          <a:xfrm>
            <a:off x="2590800" y="3657600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6699"/>
                </a:solidFill>
              </a:rPr>
              <a:t>E-BGP</a:t>
            </a:r>
            <a:endParaRPr lang="en-US"/>
          </a:p>
        </p:txBody>
      </p:sp>
      <p:grpSp>
        <p:nvGrpSpPr>
          <p:cNvPr id="239628" name="Group 12"/>
          <p:cNvGrpSpPr>
            <a:grpSpLocks/>
          </p:cNvGrpSpPr>
          <p:nvPr/>
        </p:nvGrpSpPr>
        <p:grpSpPr bwMode="auto">
          <a:xfrm>
            <a:off x="2895600" y="2743200"/>
            <a:ext cx="533400" cy="384175"/>
            <a:chOff x="1296" y="1248"/>
            <a:chExt cx="336" cy="242"/>
          </a:xfrm>
        </p:grpSpPr>
        <p:sp>
          <p:nvSpPr>
            <p:cNvPr id="239629" name="AutoShape 13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30" name="Text Box 14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/>
                <a:t>R2</a:t>
              </a:r>
              <a:endParaRPr lang="en-US" sz="1400" dirty="0"/>
            </a:p>
          </p:txBody>
        </p:sp>
      </p:grpSp>
      <p:sp>
        <p:nvSpPr>
          <p:cNvPr id="239634" name="AutoShape 18"/>
          <p:cNvSpPr>
            <a:spLocks noChangeArrowheads="1"/>
          </p:cNvSpPr>
          <p:nvPr/>
        </p:nvSpPr>
        <p:spPr bwMode="auto">
          <a:xfrm>
            <a:off x="4343400" y="2286000"/>
            <a:ext cx="304800" cy="304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9636" name="Group 20"/>
          <p:cNvGrpSpPr>
            <a:grpSpLocks/>
          </p:cNvGrpSpPr>
          <p:nvPr/>
        </p:nvGrpSpPr>
        <p:grpSpPr bwMode="auto">
          <a:xfrm>
            <a:off x="5943600" y="2590800"/>
            <a:ext cx="533400" cy="384175"/>
            <a:chOff x="1296" y="1248"/>
            <a:chExt cx="336" cy="242"/>
          </a:xfrm>
        </p:grpSpPr>
        <p:sp>
          <p:nvSpPr>
            <p:cNvPr id="239637" name="AutoShape 21"/>
            <p:cNvSpPr>
              <a:spLocks noChangeArrowheads="1"/>
            </p:cNvSpPr>
            <p:nvPr/>
          </p:nvSpPr>
          <p:spPr bwMode="auto">
            <a:xfrm>
              <a:off x="1296" y="1248"/>
              <a:ext cx="336" cy="240"/>
            </a:xfrm>
            <a:prstGeom prst="cube">
              <a:avLst>
                <a:gd name="adj" fmla="val 25000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D9D9D9"/>
                </a:solidFill>
              </a:endParaRPr>
            </a:p>
          </p:txBody>
        </p:sp>
        <p:sp>
          <p:nvSpPr>
            <p:cNvPr id="239638" name="Text Box 22"/>
            <p:cNvSpPr txBox="1">
              <a:spLocks noChangeArrowheads="1"/>
            </p:cNvSpPr>
            <p:nvPr/>
          </p:nvSpPr>
          <p:spPr bwMode="auto">
            <a:xfrm>
              <a:off x="1296" y="129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rgbClr val="D9D9D9"/>
                  </a:solidFill>
                </a:rPr>
                <a:t>R3</a:t>
              </a:r>
              <a:endParaRPr lang="en-US" sz="1400" dirty="0">
                <a:solidFill>
                  <a:srgbClr val="D9D9D9"/>
                </a:solidFill>
              </a:endParaRPr>
            </a:p>
          </p:txBody>
        </p:sp>
      </p:grpSp>
      <p:sp>
        <p:nvSpPr>
          <p:cNvPr id="239639" name="Line 23"/>
          <p:cNvSpPr>
            <a:spLocks noChangeShapeType="1"/>
          </p:cNvSpPr>
          <p:nvPr/>
        </p:nvSpPr>
        <p:spPr bwMode="auto">
          <a:xfrm flipV="1">
            <a:off x="2438400" y="3124200"/>
            <a:ext cx="609600" cy="838200"/>
          </a:xfrm>
          <a:prstGeom prst="line">
            <a:avLst/>
          </a:prstGeom>
          <a:noFill/>
          <a:ln w="19050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2" name="Line 26"/>
          <p:cNvSpPr>
            <a:spLocks noChangeShapeType="1"/>
          </p:cNvSpPr>
          <p:nvPr/>
        </p:nvSpPr>
        <p:spPr bwMode="auto">
          <a:xfrm>
            <a:off x="4648200" y="2438400"/>
            <a:ext cx="1295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35" name="AutoShape 19"/>
          <p:cNvSpPr>
            <a:spLocks noChangeArrowheads="1"/>
          </p:cNvSpPr>
          <p:nvPr/>
        </p:nvSpPr>
        <p:spPr bwMode="auto">
          <a:xfrm>
            <a:off x="4495800" y="3124200"/>
            <a:ext cx="304800" cy="304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1" name="Line 25"/>
          <p:cNvSpPr>
            <a:spLocks noChangeShapeType="1"/>
          </p:cNvSpPr>
          <p:nvPr/>
        </p:nvSpPr>
        <p:spPr bwMode="auto">
          <a:xfrm>
            <a:off x="3352800" y="3124200"/>
            <a:ext cx="1143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3" name="Line 27"/>
          <p:cNvSpPr>
            <a:spLocks noChangeShapeType="1"/>
          </p:cNvSpPr>
          <p:nvPr/>
        </p:nvSpPr>
        <p:spPr bwMode="auto">
          <a:xfrm flipV="1">
            <a:off x="4800600" y="2971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4" name="Freeform 28"/>
          <p:cNvSpPr>
            <a:spLocks/>
          </p:cNvSpPr>
          <p:nvPr/>
        </p:nvSpPr>
        <p:spPr bwMode="auto">
          <a:xfrm>
            <a:off x="4724400" y="3505200"/>
            <a:ext cx="609600" cy="228600"/>
          </a:xfrm>
          <a:custGeom>
            <a:avLst/>
            <a:gdLst>
              <a:gd name="T0" fmla="*/ 0 w 384"/>
              <a:gd name="T1" fmla="*/ 144 h 144"/>
              <a:gd name="T2" fmla="*/ 96 w 384"/>
              <a:gd name="T3" fmla="*/ 48 h 144"/>
              <a:gd name="T4" fmla="*/ 240 w 384"/>
              <a:gd name="T5" fmla="*/ 96 h 144"/>
              <a:gd name="T6" fmla="*/ 384 w 384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144">
                <a:moveTo>
                  <a:pt x="0" y="144"/>
                </a:moveTo>
                <a:cubicBezTo>
                  <a:pt x="28" y="100"/>
                  <a:pt x="56" y="56"/>
                  <a:pt x="96" y="48"/>
                </a:cubicBezTo>
                <a:cubicBezTo>
                  <a:pt x="136" y="40"/>
                  <a:pt x="192" y="104"/>
                  <a:pt x="240" y="96"/>
                </a:cubicBezTo>
                <a:cubicBezTo>
                  <a:pt x="288" y="88"/>
                  <a:pt x="336" y="44"/>
                  <a:pt x="38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5" name="Line 29"/>
          <p:cNvSpPr>
            <a:spLocks noChangeShapeType="1"/>
          </p:cNvSpPr>
          <p:nvPr/>
        </p:nvSpPr>
        <p:spPr bwMode="auto">
          <a:xfrm>
            <a:off x="4648200" y="34290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46" name="Text Box 30"/>
          <p:cNvSpPr txBox="1">
            <a:spLocks noChangeArrowheads="1"/>
          </p:cNvSpPr>
          <p:nvPr/>
        </p:nvSpPr>
        <p:spPr bwMode="auto">
          <a:xfrm>
            <a:off x="5257800" y="3328988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D9D9D9"/>
                </a:solidFill>
              </a:rPr>
              <a:t>A</a:t>
            </a:r>
            <a:endParaRPr lang="en-US">
              <a:solidFill>
                <a:srgbClr val="D9D9D9"/>
              </a:solidFill>
            </a:endParaRPr>
          </a:p>
        </p:txBody>
      </p:sp>
      <p:sp>
        <p:nvSpPr>
          <p:cNvPr id="239648" name="Text Box 32"/>
          <p:cNvSpPr txBox="1">
            <a:spLocks noChangeArrowheads="1"/>
          </p:cNvSpPr>
          <p:nvPr/>
        </p:nvSpPr>
        <p:spPr bwMode="auto">
          <a:xfrm>
            <a:off x="4191000" y="3733800"/>
            <a:ext cx="682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D9D9D9"/>
                </a:solidFill>
              </a:rPr>
              <a:t>AS2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9680" name="Freeform 64"/>
          <p:cNvSpPr>
            <a:spLocks/>
          </p:cNvSpPr>
          <p:nvPr/>
        </p:nvSpPr>
        <p:spPr bwMode="auto">
          <a:xfrm>
            <a:off x="3276600" y="2057400"/>
            <a:ext cx="2667000" cy="533400"/>
          </a:xfrm>
          <a:custGeom>
            <a:avLst/>
            <a:gdLst>
              <a:gd name="T0" fmla="*/ 1152 w 1152"/>
              <a:gd name="T1" fmla="*/ 248 h 296"/>
              <a:gd name="T2" fmla="*/ 576 w 1152"/>
              <a:gd name="T3" fmla="*/ 8 h 296"/>
              <a:gd name="T4" fmla="*/ 0 w 1152"/>
              <a:gd name="T5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296">
                <a:moveTo>
                  <a:pt x="1152" y="248"/>
                </a:moveTo>
                <a:cubicBezTo>
                  <a:pt x="960" y="124"/>
                  <a:pt x="768" y="0"/>
                  <a:pt x="576" y="8"/>
                </a:cubicBezTo>
                <a:cubicBezTo>
                  <a:pt x="384" y="16"/>
                  <a:pt x="192" y="156"/>
                  <a:pt x="0" y="29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86" name="Freeform 70"/>
          <p:cNvSpPr>
            <a:spLocks/>
          </p:cNvSpPr>
          <p:nvPr/>
        </p:nvSpPr>
        <p:spPr bwMode="auto">
          <a:xfrm>
            <a:off x="2133600" y="3048000"/>
            <a:ext cx="711200" cy="838200"/>
          </a:xfrm>
          <a:custGeom>
            <a:avLst/>
            <a:gdLst>
              <a:gd name="T0" fmla="*/ 448 w 448"/>
              <a:gd name="T1" fmla="*/ 0 h 528"/>
              <a:gd name="T2" fmla="*/ 64 w 448"/>
              <a:gd name="T3" fmla="*/ 144 h 528"/>
              <a:gd name="T4" fmla="*/ 64 w 44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8" h="528">
                <a:moveTo>
                  <a:pt x="448" y="0"/>
                </a:moveTo>
                <a:cubicBezTo>
                  <a:pt x="288" y="28"/>
                  <a:pt x="128" y="56"/>
                  <a:pt x="64" y="144"/>
                </a:cubicBezTo>
                <a:cubicBezTo>
                  <a:pt x="0" y="232"/>
                  <a:pt x="32" y="380"/>
                  <a:pt x="64" y="528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9700" name="Group 84"/>
          <p:cNvGrpSpPr>
            <a:grpSpLocks/>
          </p:cNvGrpSpPr>
          <p:nvPr/>
        </p:nvGrpSpPr>
        <p:grpSpPr bwMode="auto">
          <a:xfrm>
            <a:off x="6324600" y="2971800"/>
            <a:ext cx="1752600" cy="1981200"/>
            <a:chOff x="3984" y="1872"/>
            <a:chExt cx="1104" cy="1248"/>
          </a:xfrm>
        </p:grpSpPr>
        <p:sp>
          <p:nvSpPr>
            <p:cNvPr id="239677" name="AutoShape 61"/>
            <p:cNvSpPr>
              <a:spLocks noChangeArrowheads="1"/>
            </p:cNvSpPr>
            <p:nvPr/>
          </p:nvSpPr>
          <p:spPr bwMode="auto">
            <a:xfrm>
              <a:off x="4320" y="2304"/>
              <a:ext cx="768" cy="288"/>
            </a:xfrm>
            <a:prstGeom prst="wedgeRoundRectCallout">
              <a:avLst>
                <a:gd name="adj1" fmla="val -56509"/>
                <a:gd name="adj2" fmla="val 109028"/>
                <a:gd name="adj3" fmla="val 16667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>
                  <a:solidFill>
                    <a:schemeClr val="accent2"/>
                  </a:solidFill>
                </a:rPr>
                <a:t>announce B</a:t>
              </a:r>
            </a:p>
          </p:txBody>
        </p:sp>
        <p:sp>
          <p:nvSpPr>
            <p:cNvPr id="239687" name="Freeform 71"/>
            <p:cNvSpPr>
              <a:spLocks/>
            </p:cNvSpPr>
            <p:nvPr/>
          </p:nvSpPr>
          <p:spPr bwMode="auto">
            <a:xfrm>
              <a:off x="3984" y="1872"/>
              <a:ext cx="248" cy="1248"/>
            </a:xfrm>
            <a:custGeom>
              <a:avLst/>
              <a:gdLst>
                <a:gd name="T0" fmla="*/ 0 w 248"/>
                <a:gd name="T1" fmla="*/ 1248 h 1248"/>
                <a:gd name="T2" fmla="*/ 240 w 248"/>
                <a:gd name="T3" fmla="*/ 528 h 1248"/>
                <a:gd name="T4" fmla="*/ 48 w 248"/>
                <a:gd name="T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8" h="1248">
                  <a:moveTo>
                    <a:pt x="0" y="1248"/>
                  </a:moveTo>
                  <a:cubicBezTo>
                    <a:pt x="116" y="992"/>
                    <a:pt x="232" y="736"/>
                    <a:pt x="240" y="528"/>
                  </a:cubicBezTo>
                  <a:cubicBezTo>
                    <a:pt x="248" y="320"/>
                    <a:pt x="148" y="160"/>
                    <a:pt x="48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9640" name="Line 24"/>
          <p:cNvSpPr>
            <a:spLocks noChangeShapeType="1"/>
          </p:cNvSpPr>
          <p:nvPr/>
        </p:nvSpPr>
        <p:spPr bwMode="auto">
          <a:xfrm flipV="1">
            <a:off x="3429000" y="25146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9714" name="Group 98"/>
          <p:cNvGrpSpPr>
            <a:grpSpLocks/>
          </p:cNvGrpSpPr>
          <p:nvPr/>
        </p:nvGrpSpPr>
        <p:grpSpPr bwMode="auto">
          <a:xfrm>
            <a:off x="3530600" y="1519238"/>
            <a:ext cx="5440363" cy="1633537"/>
            <a:chOff x="2224" y="957"/>
            <a:chExt cx="3427" cy="1029"/>
          </a:xfrm>
        </p:grpSpPr>
        <p:sp>
          <p:nvSpPr>
            <p:cNvPr id="239703" name="Line 87"/>
            <p:cNvSpPr>
              <a:spLocks noChangeShapeType="1"/>
            </p:cNvSpPr>
            <p:nvPr/>
          </p:nvSpPr>
          <p:spPr bwMode="auto">
            <a:xfrm flipV="1">
              <a:off x="2224" y="1680"/>
              <a:ext cx="489" cy="14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04" name="Line 88"/>
            <p:cNvSpPr>
              <a:spLocks noChangeShapeType="1"/>
            </p:cNvSpPr>
            <p:nvPr/>
          </p:nvSpPr>
          <p:spPr bwMode="auto">
            <a:xfrm>
              <a:off x="2224" y="1824"/>
              <a:ext cx="538" cy="14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05" name="Line 89"/>
            <p:cNvSpPr>
              <a:spLocks noChangeShapeType="1"/>
            </p:cNvSpPr>
            <p:nvPr/>
          </p:nvSpPr>
          <p:spPr bwMode="auto">
            <a:xfrm flipV="1">
              <a:off x="2811" y="1848"/>
              <a:ext cx="781" cy="12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06" name="Oval 90"/>
            <p:cNvSpPr>
              <a:spLocks noChangeArrowheads="1"/>
            </p:cNvSpPr>
            <p:nvPr/>
          </p:nvSpPr>
          <p:spPr bwMode="auto">
            <a:xfrm flipH="1">
              <a:off x="2224" y="1800"/>
              <a:ext cx="49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07" name="Oval 91"/>
            <p:cNvSpPr>
              <a:spLocks noChangeArrowheads="1"/>
            </p:cNvSpPr>
            <p:nvPr/>
          </p:nvSpPr>
          <p:spPr bwMode="auto">
            <a:xfrm flipH="1">
              <a:off x="2762" y="1938"/>
              <a:ext cx="49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08" name="Text Box 92"/>
            <p:cNvSpPr txBox="1">
              <a:spLocks noChangeArrowheads="1"/>
            </p:cNvSpPr>
            <p:nvPr/>
          </p:nvSpPr>
          <p:spPr bwMode="auto">
            <a:xfrm>
              <a:off x="3866" y="957"/>
              <a:ext cx="1785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33CC33"/>
                  </a:solidFill>
                </a:rPr>
                <a:t>IGP: Interior Gateway Protocol</a:t>
              </a:r>
            </a:p>
            <a:p>
              <a:r>
                <a:rPr lang="en-US" dirty="0">
                  <a:solidFill>
                    <a:srgbClr val="33CC33"/>
                  </a:solidFill>
                </a:rPr>
                <a:t>Examples: IS-IS,  OSPF</a:t>
              </a:r>
              <a:endParaRPr lang="en-US" dirty="0"/>
            </a:p>
          </p:txBody>
        </p:sp>
      </p:grpSp>
      <p:grpSp>
        <p:nvGrpSpPr>
          <p:cNvPr id="239709" name="Group 93"/>
          <p:cNvGrpSpPr>
            <a:grpSpLocks/>
          </p:cNvGrpSpPr>
          <p:nvPr/>
        </p:nvGrpSpPr>
        <p:grpSpPr bwMode="auto">
          <a:xfrm>
            <a:off x="3276600" y="1524000"/>
            <a:ext cx="2819400" cy="838200"/>
            <a:chOff x="2304" y="1008"/>
            <a:chExt cx="1152" cy="488"/>
          </a:xfrm>
        </p:grpSpPr>
        <p:sp>
          <p:nvSpPr>
            <p:cNvPr id="239710" name="Freeform 94"/>
            <p:cNvSpPr>
              <a:spLocks/>
            </p:cNvSpPr>
            <p:nvPr/>
          </p:nvSpPr>
          <p:spPr bwMode="auto">
            <a:xfrm>
              <a:off x="2304" y="1200"/>
              <a:ext cx="1152" cy="296"/>
            </a:xfrm>
            <a:custGeom>
              <a:avLst/>
              <a:gdLst>
                <a:gd name="T0" fmla="*/ 1152 w 1152"/>
                <a:gd name="T1" fmla="*/ 248 h 296"/>
                <a:gd name="T2" fmla="*/ 576 w 1152"/>
                <a:gd name="T3" fmla="*/ 8 h 296"/>
                <a:gd name="T4" fmla="*/ 0 w 1152"/>
                <a:gd name="T5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2" h="296">
                  <a:moveTo>
                    <a:pt x="1152" y="248"/>
                  </a:moveTo>
                  <a:cubicBezTo>
                    <a:pt x="960" y="124"/>
                    <a:pt x="768" y="0"/>
                    <a:pt x="576" y="8"/>
                  </a:cubicBezTo>
                  <a:cubicBezTo>
                    <a:pt x="384" y="16"/>
                    <a:pt x="192" y="156"/>
                    <a:pt x="0" y="29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11" name="Text Box 95"/>
            <p:cNvSpPr txBox="1">
              <a:spLocks noChangeArrowheads="1"/>
            </p:cNvSpPr>
            <p:nvPr/>
          </p:nvSpPr>
          <p:spPr bwMode="auto">
            <a:xfrm>
              <a:off x="2640" y="1008"/>
              <a:ext cx="319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I-BGP</a:t>
              </a:r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1605-F509-FD41-AA3A-305A488B37B1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9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9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80" grpId="0" animBg="1"/>
      <p:bldP spid="2396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Address arithmetic: address blocks</a:t>
            </a:r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077200" cy="4495800"/>
          </a:xfrm>
        </p:spPr>
        <p:txBody>
          <a:bodyPr/>
          <a:lstStyle/>
          <a:p>
            <a:r>
              <a:rPr lang="en-US" dirty="0"/>
              <a:t>The &lt;address/prefix&gt; pair defines an address block: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128.15.0.0/16 =&gt; [ 128.15.0.0 - 128.15.255.255 ]</a:t>
            </a:r>
          </a:p>
          <a:p>
            <a:pPr lvl="1"/>
            <a:r>
              <a:rPr lang="en-US" dirty="0"/>
              <a:t>188.24.0.0/13 =&gt; [ 188.24.0.0 - 188.31.255.255 ]</a:t>
            </a:r>
            <a:br>
              <a:rPr lang="en-US" dirty="0"/>
            </a:br>
            <a:r>
              <a:rPr lang="en-US" dirty="0"/>
              <a:t>consider 2nd octet in binary: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Address block sizes</a:t>
            </a:r>
          </a:p>
          <a:p>
            <a:pPr lvl="1"/>
            <a:r>
              <a:rPr lang="en-US" dirty="0"/>
              <a:t>a /13 address block has 2</a:t>
            </a:r>
            <a:r>
              <a:rPr lang="en-US" baseline="30000" dirty="0"/>
              <a:t>32-13 </a:t>
            </a:r>
            <a:r>
              <a:rPr lang="en-US" dirty="0"/>
              <a:t>addresses (/16 has 2</a:t>
            </a:r>
            <a:r>
              <a:rPr lang="en-US" baseline="30000" dirty="0"/>
              <a:t>32-16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/13 address block is 8 times as big as a /16 address block</a:t>
            </a:r>
            <a:br>
              <a:rPr lang="en-US" dirty="0"/>
            </a:br>
            <a:r>
              <a:rPr lang="en-US" dirty="0"/>
              <a:t>because 2</a:t>
            </a:r>
            <a:r>
              <a:rPr lang="en-US" baseline="30000" dirty="0"/>
              <a:t>32-13</a:t>
            </a:r>
            <a:r>
              <a:rPr lang="en-US" dirty="0"/>
              <a:t> = 2</a:t>
            </a:r>
            <a:r>
              <a:rPr lang="en-US" baseline="30000" dirty="0"/>
              <a:t>32-16 </a:t>
            </a:r>
            <a:r>
              <a:rPr lang="en-US" dirty="0"/>
              <a:t>* 2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92164" name="Line 1028"/>
          <p:cNvSpPr>
            <a:spLocks noChangeShapeType="1"/>
          </p:cNvSpPr>
          <p:nvPr/>
        </p:nvSpPr>
        <p:spPr bwMode="auto">
          <a:xfrm flipV="1">
            <a:off x="6172200" y="40084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2166" name="Text Box 1030"/>
          <p:cNvSpPr txBox="1">
            <a:spLocks noChangeArrowheads="1"/>
          </p:cNvSpPr>
          <p:nvPr/>
        </p:nvSpPr>
        <p:spPr bwMode="auto">
          <a:xfrm>
            <a:off x="5410200" y="4343400"/>
            <a:ext cx="941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13th bit</a:t>
            </a:r>
          </a:p>
        </p:txBody>
      </p:sp>
      <p:sp>
        <p:nvSpPr>
          <p:cNvPr id="92167" name="Text Box 1031"/>
          <p:cNvSpPr txBox="1">
            <a:spLocks noChangeArrowheads="1"/>
          </p:cNvSpPr>
          <p:nvPr/>
        </p:nvSpPr>
        <p:spPr bwMode="auto">
          <a:xfrm>
            <a:off x="4953000" y="3657600"/>
            <a:ext cx="223837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198.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00011000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.0.0</a:t>
            </a:r>
          </a:p>
        </p:txBody>
      </p:sp>
      <p:sp>
        <p:nvSpPr>
          <p:cNvPr id="92168" name="Text Box 1032"/>
          <p:cNvSpPr txBox="1">
            <a:spLocks noChangeArrowheads="1"/>
          </p:cNvSpPr>
          <p:nvPr/>
        </p:nvSpPr>
        <p:spPr bwMode="auto">
          <a:xfrm>
            <a:off x="6172201" y="4191000"/>
            <a:ext cx="9937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settable</a:t>
            </a:r>
          </a:p>
        </p:txBody>
      </p:sp>
      <p:sp>
        <p:nvSpPr>
          <p:cNvPr id="92169" name="AutoShape 1033"/>
          <p:cNvSpPr>
            <a:spLocks/>
          </p:cNvSpPr>
          <p:nvPr/>
        </p:nvSpPr>
        <p:spPr bwMode="auto">
          <a:xfrm rot="16200000">
            <a:off x="6591300" y="3695700"/>
            <a:ext cx="152400" cy="838200"/>
          </a:xfrm>
          <a:prstGeom prst="lef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5E9EE-97DB-5B46-BC66-5A1293EBEEF6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39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CIDR: longest prefix match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8077200" cy="4495800"/>
          </a:xfrm>
        </p:spPr>
        <p:txBody>
          <a:bodyPr/>
          <a:lstStyle/>
          <a:p>
            <a:r>
              <a:rPr lang="en-US"/>
              <a:t>Because prefixes of arbitrary length allowed, overlapping prefixes can exist.</a:t>
            </a:r>
          </a:p>
          <a:p>
            <a:r>
              <a:rPr lang="en-US"/>
              <a:t>Example: </a:t>
            </a:r>
            <a:br>
              <a:rPr lang="en-US"/>
            </a:br>
            <a:r>
              <a:rPr lang="en-US"/>
              <a:t>router hears 124.39.0.0/16 from one neighbor</a:t>
            </a:r>
            <a:br>
              <a:rPr lang="en-US"/>
            </a:br>
            <a:r>
              <a:rPr lang="en-US"/>
              <a:t>and 124.39.11.0/24 from another neighbor</a:t>
            </a:r>
          </a:p>
          <a:p>
            <a:r>
              <a:rPr lang="en-US"/>
              <a:t>Router forwards packet according to most specific forwarding information, called </a:t>
            </a:r>
            <a:r>
              <a:rPr lang="en-US" i="1">
                <a:solidFill>
                  <a:srgbClr val="FF0000"/>
                </a:solidFill>
              </a:rPr>
              <a:t>longest prefix match</a:t>
            </a:r>
            <a:endParaRPr lang="en-US"/>
          </a:p>
          <a:p>
            <a:pPr lvl="1"/>
            <a:r>
              <a:rPr lang="en-US"/>
              <a:t>Packet with destination 124.39.11.32 will be forwarded using /24 entry.</a:t>
            </a:r>
          </a:p>
          <a:p>
            <a:pPr lvl="1"/>
            <a:r>
              <a:rPr lang="en-US"/>
              <a:t>Packet w/destination 124.39.22.45 will be forwarded using /16 entry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Nina Taft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5362-857D-2E48-98F0-0CF7D4FE513E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3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Basic Messages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/>
          <a:lstStyle/>
          <a:p>
            <a:r>
              <a:rPr lang="en-US" i="1"/>
              <a:t>Open</a:t>
            </a:r>
            <a:r>
              <a:rPr lang="en-US"/>
              <a:t>: </a:t>
            </a:r>
            <a:br>
              <a:rPr lang="en-US"/>
            </a:br>
            <a:r>
              <a:rPr lang="en-US"/>
              <a:t>Establishes BGP session (uses TCP port #179)</a:t>
            </a:r>
          </a:p>
          <a:p>
            <a:r>
              <a:rPr lang="en-US" i="1"/>
              <a:t>Notification</a:t>
            </a:r>
            <a:r>
              <a:rPr lang="en-US"/>
              <a:t>: </a:t>
            </a:r>
            <a:br>
              <a:rPr lang="en-US"/>
            </a:br>
            <a:r>
              <a:rPr lang="en-US"/>
              <a:t>Report unusual conditions</a:t>
            </a:r>
          </a:p>
          <a:p>
            <a:r>
              <a:rPr lang="en-US" i="1"/>
              <a:t>Update</a:t>
            </a:r>
            <a:r>
              <a:rPr lang="en-US"/>
              <a:t>:</a:t>
            </a:r>
            <a:br>
              <a:rPr lang="en-US"/>
            </a:br>
            <a:r>
              <a:rPr lang="en-US"/>
              <a:t>Inform neighbor of new routes that become active</a:t>
            </a:r>
            <a:br>
              <a:rPr lang="en-US"/>
            </a:br>
            <a:r>
              <a:rPr lang="en-US"/>
              <a:t>Inform neighbor of old routes that become inactive</a:t>
            </a:r>
          </a:p>
          <a:p>
            <a:r>
              <a:rPr lang="en-US" i="1"/>
              <a:t>Keepalive</a:t>
            </a:r>
            <a:r>
              <a:rPr lang="en-US"/>
              <a:t>: </a:t>
            </a:r>
            <a:br>
              <a:rPr lang="en-US"/>
            </a:br>
            <a:r>
              <a:rPr lang="en-US"/>
              <a:t>Inform neighbor that connection is still viable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5403-A60F-EB4A-AA34-F8549AEF155A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4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BGP attributes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772400" cy="4495800"/>
          </a:xfrm>
        </p:spPr>
        <p:txBody>
          <a:bodyPr/>
          <a:lstStyle/>
          <a:p>
            <a:r>
              <a:rPr lang="en-US" dirty="0"/>
              <a:t>ORIGIN: </a:t>
            </a:r>
          </a:p>
          <a:p>
            <a:pPr lvl="1"/>
            <a:r>
              <a:rPr lang="en-US" sz="2000" dirty="0"/>
              <a:t>Who originated the announcement? Where was a prefix </a:t>
            </a:r>
            <a:r>
              <a:rPr lang="en-US" sz="2000" i="1" dirty="0"/>
              <a:t>injected</a:t>
            </a:r>
            <a:r>
              <a:rPr lang="en-US" sz="2000" dirty="0"/>
              <a:t> into BGP?</a:t>
            </a:r>
          </a:p>
          <a:p>
            <a:pPr lvl="1"/>
            <a:r>
              <a:rPr lang="en-US" sz="2000" dirty="0"/>
              <a:t>IGP, EGP or Incomplete (often used for static routes)</a:t>
            </a:r>
          </a:p>
          <a:p>
            <a:r>
              <a:rPr lang="en-US" dirty="0"/>
              <a:t>AS-PATH:</a:t>
            </a:r>
          </a:p>
          <a:p>
            <a:pPr lvl="1"/>
            <a:r>
              <a:rPr lang="en-US" sz="2000" dirty="0"/>
              <a:t>a list of AS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through which the announcement for a prefix has passed</a:t>
            </a:r>
          </a:p>
          <a:p>
            <a:pPr lvl="1"/>
            <a:r>
              <a:rPr lang="en-US" sz="2000" dirty="0"/>
              <a:t>each AS prepends its AS # to the AS-PATH attribute when forwarding an announcement</a:t>
            </a:r>
          </a:p>
          <a:p>
            <a:pPr lvl="1"/>
            <a:r>
              <a:rPr lang="en-US" sz="2000" dirty="0"/>
              <a:t>pick shortest route</a:t>
            </a:r>
          </a:p>
          <a:p>
            <a:pPr lvl="1"/>
            <a:r>
              <a:rPr lang="en-US" sz="2000" dirty="0"/>
              <a:t>useful to detect and prevent loops</a:t>
            </a:r>
            <a:endParaRPr lang="en-US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279525" y="583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126569"/>
              </p:ext>
            </p:extLst>
          </p:nvPr>
        </p:nvGraphicFramePr>
        <p:xfrm>
          <a:off x="990600" y="5791200"/>
          <a:ext cx="6629400" cy="7416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</a:t>
                      </a:r>
                      <a:r>
                        <a:rPr lang="en-US" baseline="0" dirty="0"/>
                        <a:t>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Path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128.73.4.21/21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232.14.63.4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1239 701 3985 631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C8ED-05BE-7C47-AB8C-092F19C4B423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5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Wireless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DC5D6F0B-0041-EF42-9DC3-A211E8E5ED3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BC8EC-91BE-344D-A172-B23D6CBD61FC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AIS 2018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Licensed vs. unlicensed</a:t>
            </a:r>
          </a:p>
          <a:p>
            <a:pPr lvl="1"/>
            <a:r>
              <a:rPr lang="en-US" dirty="0"/>
              <a:t>Unlicensed =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ISM</a:t>
            </a:r>
            <a:r>
              <a:rPr lang="en-US" dirty="0"/>
              <a:t> (door openers to </a:t>
            </a:r>
            <a:r>
              <a:rPr lang="en-US" dirty="0" err="1"/>
              <a:t>WiFi</a:t>
            </a:r>
            <a:r>
              <a:rPr lang="en-US" dirty="0"/>
              <a:t>) + UNII</a:t>
            </a:r>
          </a:p>
          <a:p>
            <a:pPr lvl="2"/>
            <a:r>
              <a:rPr lang="en-US" dirty="0">
                <a:solidFill>
                  <a:srgbClr val="FAAB64"/>
                </a:solidFill>
              </a:rPr>
              <a:t>902-928 MHz </a:t>
            </a:r>
            <a:r>
              <a:rPr lang="en-US" dirty="0"/>
              <a:t>(26 MHz - UHF)</a:t>
            </a:r>
          </a:p>
          <a:p>
            <a:pPr lvl="2"/>
            <a:r>
              <a:rPr lang="en-US" dirty="0">
                <a:solidFill>
                  <a:srgbClr val="FAAB64"/>
                </a:solidFill>
              </a:rPr>
              <a:t>2.450 – 2.5 GHz </a:t>
            </a:r>
            <a:r>
              <a:rPr lang="en-US" dirty="0"/>
              <a:t>(50 MHz - 802.11b/g)</a:t>
            </a:r>
          </a:p>
          <a:p>
            <a:pPr lvl="2"/>
            <a:r>
              <a:rPr lang="en-US" dirty="0"/>
              <a:t>5.125-5.25 (125 MHz), 5.25-5.35, 5.5250-5.8250, </a:t>
            </a:r>
            <a:r>
              <a:rPr lang="en-US" dirty="0">
                <a:solidFill>
                  <a:srgbClr val="FAAB64"/>
                </a:solidFill>
              </a:rPr>
              <a:t>5.650 – 5.925 GHz</a:t>
            </a:r>
          </a:p>
          <a:p>
            <a:pPr lvl="1"/>
            <a:r>
              <a:rPr lang="en-US" dirty="0"/>
              <a:t>+ </a:t>
            </a:r>
            <a:r>
              <a:rPr lang="en-US" dirty="0" err="1"/>
              <a:t>whiteband</a:t>
            </a:r>
            <a:endParaRPr lang="en-US" dirty="0"/>
          </a:p>
          <a:p>
            <a:r>
              <a:rPr lang="en-US" dirty="0"/>
              <a:t>Roughly:</a:t>
            </a:r>
          </a:p>
          <a:p>
            <a:pPr lvl="1"/>
            <a:r>
              <a:rPr lang="en-US" dirty="0"/>
              <a:t>lower frequency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longer range</a:t>
            </a:r>
          </a:p>
          <a:p>
            <a:pPr lvl="1"/>
            <a:r>
              <a:rPr lang="en-US" dirty="0">
                <a:sym typeface="Wingdings"/>
              </a:rPr>
              <a:t>but smaller capacity (smaller bands)</a:t>
            </a:r>
          </a:p>
          <a:p>
            <a:pPr lvl="1"/>
            <a:r>
              <a:rPr lang="en-US" dirty="0">
                <a:sym typeface="Wingdings"/>
              </a:rPr>
              <a:t>2.45 GHz: microwave oven (interference)</a:t>
            </a:r>
            <a:endParaRPr lang="en-US" dirty="0"/>
          </a:p>
          <a:p>
            <a:pPr lvl="1"/>
            <a:r>
              <a:rPr lang="en-US" dirty="0"/>
              <a:t>2.5 GHz: foliage issues (beware pine needles!)</a:t>
            </a:r>
          </a:p>
          <a:p>
            <a:pPr lvl="2"/>
            <a:r>
              <a:rPr lang="en-US" dirty="0"/>
              <a:t>light-light (~380-750 nm = 400-789 THz)</a:t>
            </a:r>
          </a:p>
          <a:p>
            <a:r>
              <a:rPr lang="en-US" dirty="0"/>
              <a:t>Same technology may be used in different frequency bands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WiMAX</a:t>
            </a:r>
            <a:r>
              <a:rPr lang="en-US" dirty="0"/>
              <a:t>: 700 MHz, 2.3, 2.4, 2.5, 5.8 GHz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6702-A95A-9A42-B343-E8213BBA9297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spectrum 1-3 GHz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14600"/>
            <a:ext cx="8719996" cy="207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867400"/>
            <a:ext cx="3288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http://</a:t>
            </a:r>
            <a:r>
              <a:rPr lang="en-US" sz="1200" dirty="0" err="1">
                <a:solidFill>
                  <a:srgbClr val="7F7F7F"/>
                </a:solidFill>
              </a:rPr>
              <a:t>www.ntia.doc.gov/osmhome/allochrt.pdf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6CEC4-E3BF-864E-881B-050BB312793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often lightly used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72FE-C013-1148-967D-E71429F57D7D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32098" name="Picture 2" descr="List B plot960-1240# 1 day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025" y="1601788"/>
            <a:ext cx="5819775" cy="43637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096000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hlinkClick r:id="rId4"/>
              </a:rPr>
              <a:t>http://www.sharedspectrum.com/measurements/</a:t>
            </a:r>
            <a:endParaRPr lang="en-US" sz="1400" dirty="0">
              <a:solidFill>
                <a:srgbClr val="7F7F7F"/>
              </a:solidFill>
            </a:endParaRPr>
          </a:p>
          <a:p>
            <a:r>
              <a:rPr lang="en-US" sz="1400" dirty="0">
                <a:solidFill>
                  <a:srgbClr val="7F7F7F"/>
                </a:solidFill>
              </a:rPr>
              <a:t>NYC, August 2004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0354A-CDC7-6D42-9B16-5167DE2E6683}" type="datetime1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Line 2"/>
          <p:cNvSpPr>
            <a:spLocks noChangeShapeType="1"/>
          </p:cNvSpPr>
          <p:nvPr/>
        </p:nvSpPr>
        <p:spPr bwMode="auto">
          <a:xfrm>
            <a:off x="12274550" y="203200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5667" name="Line 3"/>
          <p:cNvSpPr>
            <a:spLocks noChangeShapeType="1"/>
          </p:cNvSpPr>
          <p:nvPr/>
        </p:nvSpPr>
        <p:spPr bwMode="auto">
          <a:xfrm>
            <a:off x="12274550" y="217170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5668" name="Line 4"/>
          <p:cNvSpPr>
            <a:spLocks noChangeShapeType="1"/>
          </p:cNvSpPr>
          <p:nvPr/>
        </p:nvSpPr>
        <p:spPr bwMode="auto">
          <a:xfrm>
            <a:off x="12261850" y="236220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5669" name="Rectangle 5"/>
          <p:cNvSpPr>
            <a:spLocks noChangeArrowheads="1"/>
          </p:cNvSpPr>
          <p:nvPr/>
        </p:nvSpPr>
        <p:spPr bwMode="auto">
          <a:xfrm>
            <a:off x="11403013" y="5122863"/>
            <a:ext cx="27622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000">
                <a:latin typeface="Wingdings" charset="0"/>
              </a:rPr>
              <a:t></a:t>
            </a:r>
          </a:p>
          <a:p>
            <a:pPr algn="l"/>
            <a:r>
              <a:rPr lang="en-US" sz="1000">
                <a:latin typeface="Wingdings" charset="0"/>
              </a:rPr>
              <a:t></a:t>
            </a:r>
          </a:p>
          <a:p>
            <a:pPr algn="l"/>
            <a:r>
              <a:rPr lang="en-US" sz="1000">
                <a:latin typeface="Wingdings" charset="0"/>
              </a:rPr>
              <a:t></a:t>
            </a:r>
          </a:p>
        </p:txBody>
      </p:sp>
      <p:grpSp>
        <p:nvGrpSpPr>
          <p:cNvPr id="1265670" name="Group 6"/>
          <p:cNvGrpSpPr>
            <a:grpSpLocks/>
          </p:cNvGrpSpPr>
          <p:nvPr/>
        </p:nvGrpSpPr>
        <p:grpSpPr bwMode="auto">
          <a:xfrm>
            <a:off x="777875" y="3065463"/>
            <a:ext cx="7942263" cy="3690937"/>
            <a:chOff x="406" y="527"/>
            <a:chExt cx="5003" cy="2779"/>
          </a:xfrm>
        </p:grpSpPr>
        <p:sp>
          <p:nvSpPr>
            <p:cNvPr id="1265671" name="Rectangle 7"/>
            <p:cNvSpPr>
              <a:spLocks noChangeArrowheads="1"/>
            </p:cNvSpPr>
            <p:nvPr/>
          </p:nvSpPr>
          <p:spPr bwMode="auto">
            <a:xfrm>
              <a:off x="1160" y="792"/>
              <a:ext cx="3440" cy="2488"/>
            </a:xfrm>
            <a:prstGeom prst="rect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72" name="Rectangle 8"/>
            <p:cNvSpPr>
              <a:spLocks noChangeArrowheads="1"/>
            </p:cNvSpPr>
            <p:nvPr/>
          </p:nvSpPr>
          <p:spPr bwMode="auto">
            <a:xfrm>
              <a:off x="1248" y="952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73" name="Rectangle 9"/>
            <p:cNvSpPr>
              <a:spLocks noChangeArrowheads="1"/>
            </p:cNvSpPr>
            <p:nvPr/>
          </p:nvSpPr>
          <p:spPr bwMode="auto">
            <a:xfrm>
              <a:off x="1223" y="956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n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k</a:t>
              </a:r>
            </a:p>
          </p:txBody>
        </p:sp>
        <p:sp>
          <p:nvSpPr>
            <p:cNvPr id="1265674" name="Rectangle 10"/>
            <p:cNvSpPr>
              <a:spLocks noChangeArrowheads="1"/>
            </p:cNvSpPr>
            <p:nvPr/>
          </p:nvSpPr>
          <p:spPr bwMode="auto">
            <a:xfrm>
              <a:off x="1256" y="1416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75" name="Rectangle 11"/>
            <p:cNvSpPr>
              <a:spLocks noChangeArrowheads="1"/>
            </p:cNvSpPr>
            <p:nvPr/>
          </p:nvSpPr>
          <p:spPr bwMode="auto">
            <a:xfrm>
              <a:off x="1239" y="1411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n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k</a:t>
              </a:r>
            </a:p>
          </p:txBody>
        </p:sp>
        <p:sp>
          <p:nvSpPr>
            <p:cNvPr id="1265676" name="Rectangle 12"/>
            <p:cNvSpPr>
              <a:spLocks noChangeArrowheads="1"/>
            </p:cNvSpPr>
            <p:nvPr/>
          </p:nvSpPr>
          <p:spPr bwMode="auto">
            <a:xfrm>
              <a:off x="1264" y="1880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77" name="Rectangle 13"/>
            <p:cNvSpPr>
              <a:spLocks noChangeArrowheads="1"/>
            </p:cNvSpPr>
            <p:nvPr/>
          </p:nvSpPr>
          <p:spPr bwMode="auto">
            <a:xfrm>
              <a:off x="1247" y="1844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n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k</a:t>
              </a:r>
            </a:p>
          </p:txBody>
        </p:sp>
        <p:sp>
          <p:nvSpPr>
            <p:cNvPr id="1265678" name="Rectangle 14"/>
            <p:cNvSpPr>
              <a:spLocks noChangeArrowheads="1"/>
            </p:cNvSpPr>
            <p:nvPr/>
          </p:nvSpPr>
          <p:spPr bwMode="auto">
            <a:xfrm>
              <a:off x="1280" y="2648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79" name="Rectangle 15"/>
            <p:cNvSpPr>
              <a:spLocks noChangeArrowheads="1"/>
            </p:cNvSpPr>
            <p:nvPr/>
          </p:nvSpPr>
          <p:spPr bwMode="auto">
            <a:xfrm>
              <a:off x="1271" y="2628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n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k</a:t>
              </a:r>
            </a:p>
          </p:txBody>
        </p:sp>
        <p:sp>
          <p:nvSpPr>
            <p:cNvPr id="1265680" name="Rectangle 16"/>
            <p:cNvSpPr>
              <a:spLocks noChangeArrowheads="1"/>
            </p:cNvSpPr>
            <p:nvPr/>
          </p:nvSpPr>
          <p:spPr bwMode="auto">
            <a:xfrm>
              <a:off x="2440" y="896"/>
              <a:ext cx="696" cy="472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5681" name="Rectangle 17"/>
            <p:cNvSpPr>
              <a:spLocks noChangeArrowheads="1"/>
            </p:cNvSpPr>
            <p:nvPr/>
          </p:nvSpPr>
          <p:spPr bwMode="auto">
            <a:xfrm>
              <a:off x="2423" y="1004"/>
              <a:ext cx="769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 dirty="0">
                  <a:solidFill>
                    <a:srgbClr val="FFFF00"/>
                  </a:solidFill>
                </a:rPr>
                <a:t>N/n </a:t>
              </a:r>
              <a:r>
                <a:rPr lang="en-US" dirty="0">
                  <a:solidFill>
                    <a:srgbClr val="FFFF00"/>
                  </a:solidFill>
                  <a:sym typeface="Symbol" charset="0"/>
                </a:rPr>
                <a:t>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N/n</a:t>
              </a:r>
            </a:p>
          </p:txBody>
        </p:sp>
        <p:sp>
          <p:nvSpPr>
            <p:cNvPr id="1265682" name="Rectangle 18"/>
            <p:cNvSpPr>
              <a:spLocks noChangeArrowheads="1"/>
            </p:cNvSpPr>
            <p:nvPr/>
          </p:nvSpPr>
          <p:spPr bwMode="auto">
            <a:xfrm>
              <a:off x="2440" y="1520"/>
              <a:ext cx="696" cy="472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5683" name="Rectangle 19"/>
            <p:cNvSpPr>
              <a:spLocks noChangeArrowheads="1"/>
            </p:cNvSpPr>
            <p:nvPr/>
          </p:nvSpPr>
          <p:spPr bwMode="auto">
            <a:xfrm>
              <a:off x="2423" y="1628"/>
              <a:ext cx="769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 dirty="0">
                  <a:solidFill>
                    <a:srgbClr val="FFFF00"/>
                  </a:solidFill>
                </a:rPr>
                <a:t>N/n </a:t>
              </a:r>
              <a:r>
                <a:rPr lang="en-US" dirty="0">
                  <a:solidFill>
                    <a:srgbClr val="FFFF00"/>
                  </a:solidFill>
                  <a:sym typeface="Symbol" charset="0"/>
                </a:rPr>
                <a:t>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N/n</a:t>
              </a:r>
            </a:p>
          </p:txBody>
        </p:sp>
        <p:sp>
          <p:nvSpPr>
            <p:cNvPr id="1265684" name="Rectangle 20"/>
            <p:cNvSpPr>
              <a:spLocks noChangeArrowheads="1"/>
            </p:cNvSpPr>
            <p:nvPr/>
          </p:nvSpPr>
          <p:spPr bwMode="auto">
            <a:xfrm>
              <a:off x="2464" y="2768"/>
              <a:ext cx="696" cy="472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5685" name="Rectangle 21"/>
            <p:cNvSpPr>
              <a:spLocks noChangeArrowheads="1"/>
            </p:cNvSpPr>
            <p:nvPr/>
          </p:nvSpPr>
          <p:spPr bwMode="auto">
            <a:xfrm>
              <a:off x="2447" y="2876"/>
              <a:ext cx="769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 dirty="0">
                  <a:solidFill>
                    <a:srgbClr val="FFFF00"/>
                  </a:solidFill>
                </a:rPr>
                <a:t>N/n </a:t>
              </a:r>
              <a:r>
                <a:rPr lang="en-US" dirty="0">
                  <a:solidFill>
                    <a:srgbClr val="FFFF00"/>
                  </a:solidFill>
                  <a:sym typeface="Symbol" charset="0"/>
                </a:rPr>
                <a:t>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N/n</a:t>
              </a:r>
            </a:p>
          </p:txBody>
        </p:sp>
        <p:sp>
          <p:nvSpPr>
            <p:cNvPr id="1265686" name="Rectangle 22"/>
            <p:cNvSpPr>
              <a:spLocks noChangeArrowheads="1"/>
            </p:cNvSpPr>
            <p:nvPr/>
          </p:nvSpPr>
          <p:spPr bwMode="auto">
            <a:xfrm>
              <a:off x="4184" y="936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87" name="Rectangle 23"/>
            <p:cNvSpPr>
              <a:spLocks noChangeArrowheads="1"/>
            </p:cNvSpPr>
            <p:nvPr/>
          </p:nvSpPr>
          <p:spPr bwMode="auto">
            <a:xfrm>
              <a:off x="4200" y="1400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88" name="Rectangle 24"/>
            <p:cNvSpPr>
              <a:spLocks noChangeArrowheads="1"/>
            </p:cNvSpPr>
            <p:nvPr/>
          </p:nvSpPr>
          <p:spPr bwMode="auto">
            <a:xfrm>
              <a:off x="4167" y="941"/>
              <a:ext cx="345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k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n</a:t>
              </a:r>
            </a:p>
          </p:txBody>
        </p:sp>
        <p:sp>
          <p:nvSpPr>
            <p:cNvPr id="1265689" name="Rectangle 25"/>
            <p:cNvSpPr>
              <a:spLocks noChangeArrowheads="1"/>
            </p:cNvSpPr>
            <p:nvPr/>
          </p:nvSpPr>
          <p:spPr bwMode="auto">
            <a:xfrm>
              <a:off x="4208" y="1864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0" name="Rectangle 26"/>
            <p:cNvSpPr>
              <a:spLocks noChangeArrowheads="1"/>
            </p:cNvSpPr>
            <p:nvPr/>
          </p:nvSpPr>
          <p:spPr bwMode="auto">
            <a:xfrm>
              <a:off x="4224" y="2632"/>
              <a:ext cx="296" cy="344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1" name="Line 27"/>
            <p:cNvSpPr>
              <a:spLocks noChangeShapeType="1"/>
            </p:cNvSpPr>
            <p:nvPr/>
          </p:nvSpPr>
          <p:spPr bwMode="auto">
            <a:xfrm>
              <a:off x="1060" y="103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2" name="Line 28"/>
            <p:cNvSpPr>
              <a:spLocks noChangeShapeType="1"/>
            </p:cNvSpPr>
            <p:nvPr/>
          </p:nvSpPr>
          <p:spPr bwMode="auto">
            <a:xfrm>
              <a:off x="1060" y="1120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3" name="Line 29"/>
            <p:cNvSpPr>
              <a:spLocks noChangeShapeType="1"/>
            </p:cNvSpPr>
            <p:nvPr/>
          </p:nvSpPr>
          <p:spPr bwMode="auto">
            <a:xfrm>
              <a:off x="1052" y="1240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4" name="Line 30"/>
            <p:cNvSpPr>
              <a:spLocks noChangeShapeType="1"/>
            </p:cNvSpPr>
            <p:nvPr/>
          </p:nvSpPr>
          <p:spPr bwMode="auto">
            <a:xfrm>
              <a:off x="1052" y="146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5" name="Line 31"/>
            <p:cNvSpPr>
              <a:spLocks noChangeShapeType="1"/>
            </p:cNvSpPr>
            <p:nvPr/>
          </p:nvSpPr>
          <p:spPr bwMode="auto">
            <a:xfrm>
              <a:off x="1052" y="155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6" name="Line 32"/>
            <p:cNvSpPr>
              <a:spLocks noChangeShapeType="1"/>
            </p:cNvSpPr>
            <p:nvPr/>
          </p:nvSpPr>
          <p:spPr bwMode="auto">
            <a:xfrm>
              <a:off x="1044" y="167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7" name="Line 33"/>
            <p:cNvSpPr>
              <a:spLocks noChangeShapeType="1"/>
            </p:cNvSpPr>
            <p:nvPr/>
          </p:nvSpPr>
          <p:spPr bwMode="auto">
            <a:xfrm>
              <a:off x="1068" y="1928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8" name="Line 34"/>
            <p:cNvSpPr>
              <a:spLocks noChangeShapeType="1"/>
            </p:cNvSpPr>
            <p:nvPr/>
          </p:nvSpPr>
          <p:spPr bwMode="auto">
            <a:xfrm>
              <a:off x="1068" y="2016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699" name="Line 35"/>
            <p:cNvSpPr>
              <a:spLocks noChangeShapeType="1"/>
            </p:cNvSpPr>
            <p:nvPr/>
          </p:nvSpPr>
          <p:spPr bwMode="auto">
            <a:xfrm>
              <a:off x="1060" y="2136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0" name="Line 36"/>
            <p:cNvSpPr>
              <a:spLocks noChangeShapeType="1"/>
            </p:cNvSpPr>
            <p:nvPr/>
          </p:nvSpPr>
          <p:spPr bwMode="auto">
            <a:xfrm>
              <a:off x="1076" y="270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1" name="Line 37"/>
            <p:cNvSpPr>
              <a:spLocks noChangeShapeType="1"/>
            </p:cNvSpPr>
            <p:nvPr/>
          </p:nvSpPr>
          <p:spPr bwMode="auto">
            <a:xfrm>
              <a:off x="1076" y="279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2" name="Line 38"/>
            <p:cNvSpPr>
              <a:spLocks noChangeShapeType="1"/>
            </p:cNvSpPr>
            <p:nvPr/>
          </p:nvSpPr>
          <p:spPr bwMode="auto">
            <a:xfrm>
              <a:off x="1068" y="291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3" name="Line 39"/>
            <p:cNvSpPr>
              <a:spLocks noChangeShapeType="1"/>
            </p:cNvSpPr>
            <p:nvPr/>
          </p:nvSpPr>
          <p:spPr bwMode="auto">
            <a:xfrm>
              <a:off x="4508" y="1016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4" name="Line 40"/>
            <p:cNvSpPr>
              <a:spLocks noChangeShapeType="1"/>
            </p:cNvSpPr>
            <p:nvPr/>
          </p:nvSpPr>
          <p:spPr bwMode="auto">
            <a:xfrm>
              <a:off x="4508" y="110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5" name="Line 41"/>
            <p:cNvSpPr>
              <a:spLocks noChangeShapeType="1"/>
            </p:cNvSpPr>
            <p:nvPr/>
          </p:nvSpPr>
          <p:spPr bwMode="auto">
            <a:xfrm>
              <a:off x="4500" y="122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6" name="Line 42"/>
            <p:cNvSpPr>
              <a:spLocks noChangeShapeType="1"/>
            </p:cNvSpPr>
            <p:nvPr/>
          </p:nvSpPr>
          <p:spPr bwMode="auto">
            <a:xfrm>
              <a:off x="4524" y="1456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7" name="Line 43"/>
            <p:cNvSpPr>
              <a:spLocks noChangeShapeType="1"/>
            </p:cNvSpPr>
            <p:nvPr/>
          </p:nvSpPr>
          <p:spPr bwMode="auto">
            <a:xfrm>
              <a:off x="4524" y="154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8" name="Line 44"/>
            <p:cNvSpPr>
              <a:spLocks noChangeShapeType="1"/>
            </p:cNvSpPr>
            <p:nvPr/>
          </p:nvSpPr>
          <p:spPr bwMode="auto">
            <a:xfrm>
              <a:off x="4516" y="166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09" name="Line 45"/>
            <p:cNvSpPr>
              <a:spLocks noChangeShapeType="1"/>
            </p:cNvSpPr>
            <p:nvPr/>
          </p:nvSpPr>
          <p:spPr bwMode="auto">
            <a:xfrm>
              <a:off x="4524" y="190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0" name="Line 46"/>
            <p:cNvSpPr>
              <a:spLocks noChangeShapeType="1"/>
            </p:cNvSpPr>
            <p:nvPr/>
          </p:nvSpPr>
          <p:spPr bwMode="auto">
            <a:xfrm>
              <a:off x="4524" y="199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1" name="Line 47"/>
            <p:cNvSpPr>
              <a:spLocks noChangeShapeType="1"/>
            </p:cNvSpPr>
            <p:nvPr/>
          </p:nvSpPr>
          <p:spPr bwMode="auto">
            <a:xfrm>
              <a:off x="4516" y="211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2" name="Line 48"/>
            <p:cNvSpPr>
              <a:spLocks noChangeShapeType="1"/>
            </p:cNvSpPr>
            <p:nvPr/>
          </p:nvSpPr>
          <p:spPr bwMode="auto">
            <a:xfrm>
              <a:off x="4540" y="2696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3" name="Line 49"/>
            <p:cNvSpPr>
              <a:spLocks noChangeShapeType="1"/>
            </p:cNvSpPr>
            <p:nvPr/>
          </p:nvSpPr>
          <p:spPr bwMode="auto">
            <a:xfrm>
              <a:off x="4540" y="278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4" name="Line 50"/>
            <p:cNvSpPr>
              <a:spLocks noChangeShapeType="1"/>
            </p:cNvSpPr>
            <p:nvPr/>
          </p:nvSpPr>
          <p:spPr bwMode="auto">
            <a:xfrm>
              <a:off x="4532" y="2904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5" name="Line 51"/>
            <p:cNvSpPr>
              <a:spLocks noChangeShapeType="1"/>
            </p:cNvSpPr>
            <p:nvPr/>
          </p:nvSpPr>
          <p:spPr bwMode="auto">
            <a:xfrm flipV="1">
              <a:off x="1564" y="1012"/>
              <a:ext cx="87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6" name="Line 52"/>
            <p:cNvSpPr>
              <a:spLocks noChangeShapeType="1"/>
            </p:cNvSpPr>
            <p:nvPr/>
          </p:nvSpPr>
          <p:spPr bwMode="auto">
            <a:xfrm>
              <a:off x="1556" y="1116"/>
              <a:ext cx="880" cy="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7" name="Line 53"/>
            <p:cNvSpPr>
              <a:spLocks noChangeShapeType="1"/>
            </p:cNvSpPr>
            <p:nvPr/>
          </p:nvSpPr>
          <p:spPr bwMode="auto">
            <a:xfrm>
              <a:off x="1548" y="1268"/>
              <a:ext cx="912" cy="15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8" name="Line 54"/>
            <p:cNvSpPr>
              <a:spLocks noChangeShapeType="1"/>
            </p:cNvSpPr>
            <p:nvPr/>
          </p:nvSpPr>
          <p:spPr bwMode="auto">
            <a:xfrm flipV="1">
              <a:off x="1564" y="1068"/>
              <a:ext cx="856" cy="4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19" name="Line 55"/>
            <p:cNvSpPr>
              <a:spLocks noChangeShapeType="1"/>
            </p:cNvSpPr>
            <p:nvPr/>
          </p:nvSpPr>
          <p:spPr bwMode="auto">
            <a:xfrm>
              <a:off x="1564" y="1548"/>
              <a:ext cx="864" cy="1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0" name="Line 56"/>
            <p:cNvSpPr>
              <a:spLocks noChangeShapeType="1"/>
            </p:cNvSpPr>
            <p:nvPr/>
          </p:nvSpPr>
          <p:spPr bwMode="auto">
            <a:xfrm>
              <a:off x="1564" y="1732"/>
              <a:ext cx="888" cy="1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1" name="Line 57"/>
            <p:cNvSpPr>
              <a:spLocks noChangeShapeType="1"/>
            </p:cNvSpPr>
            <p:nvPr/>
          </p:nvSpPr>
          <p:spPr bwMode="auto">
            <a:xfrm flipV="1">
              <a:off x="1556" y="1140"/>
              <a:ext cx="880" cy="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2" name="Line 58"/>
            <p:cNvSpPr>
              <a:spLocks noChangeShapeType="1"/>
            </p:cNvSpPr>
            <p:nvPr/>
          </p:nvSpPr>
          <p:spPr bwMode="auto">
            <a:xfrm flipV="1">
              <a:off x="1572" y="1740"/>
              <a:ext cx="86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3" name="Line 59"/>
            <p:cNvSpPr>
              <a:spLocks noChangeShapeType="1"/>
            </p:cNvSpPr>
            <p:nvPr/>
          </p:nvSpPr>
          <p:spPr bwMode="auto">
            <a:xfrm>
              <a:off x="1572" y="2196"/>
              <a:ext cx="880" cy="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4" name="Line 60"/>
            <p:cNvSpPr>
              <a:spLocks noChangeShapeType="1"/>
            </p:cNvSpPr>
            <p:nvPr/>
          </p:nvSpPr>
          <p:spPr bwMode="auto">
            <a:xfrm flipV="1">
              <a:off x="1588" y="1300"/>
              <a:ext cx="840" cy="14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5" name="Line 61"/>
            <p:cNvSpPr>
              <a:spLocks noChangeShapeType="1"/>
            </p:cNvSpPr>
            <p:nvPr/>
          </p:nvSpPr>
          <p:spPr bwMode="auto">
            <a:xfrm flipV="1">
              <a:off x="1588" y="1916"/>
              <a:ext cx="840" cy="8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6" name="Line 62"/>
            <p:cNvSpPr>
              <a:spLocks noChangeShapeType="1"/>
            </p:cNvSpPr>
            <p:nvPr/>
          </p:nvSpPr>
          <p:spPr bwMode="auto">
            <a:xfrm>
              <a:off x="1588" y="2948"/>
              <a:ext cx="872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7" name="Line 63"/>
            <p:cNvSpPr>
              <a:spLocks noChangeShapeType="1"/>
            </p:cNvSpPr>
            <p:nvPr/>
          </p:nvSpPr>
          <p:spPr bwMode="auto">
            <a:xfrm>
              <a:off x="3148" y="1004"/>
              <a:ext cx="10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8" name="Line 64"/>
            <p:cNvSpPr>
              <a:spLocks noChangeShapeType="1"/>
            </p:cNvSpPr>
            <p:nvPr/>
          </p:nvSpPr>
          <p:spPr bwMode="auto">
            <a:xfrm>
              <a:off x="3156" y="1060"/>
              <a:ext cx="1040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29" name="Line 65"/>
            <p:cNvSpPr>
              <a:spLocks noChangeShapeType="1"/>
            </p:cNvSpPr>
            <p:nvPr/>
          </p:nvSpPr>
          <p:spPr bwMode="auto">
            <a:xfrm>
              <a:off x="3148" y="1308"/>
              <a:ext cx="1072" cy="1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0" name="Line 66"/>
            <p:cNvSpPr>
              <a:spLocks noChangeShapeType="1"/>
            </p:cNvSpPr>
            <p:nvPr/>
          </p:nvSpPr>
          <p:spPr bwMode="auto">
            <a:xfrm flipH="1" flipV="1">
              <a:off x="3156" y="1108"/>
              <a:ext cx="1048" cy="8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1" name="Line 67"/>
            <p:cNvSpPr>
              <a:spLocks noChangeShapeType="1"/>
            </p:cNvSpPr>
            <p:nvPr/>
          </p:nvSpPr>
          <p:spPr bwMode="auto">
            <a:xfrm flipV="1">
              <a:off x="3156" y="1044"/>
              <a:ext cx="102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2" name="Line 68"/>
            <p:cNvSpPr>
              <a:spLocks noChangeShapeType="1"/>
            </p:cNvSpPr>
            <p:nvPr/>
          </p:nvSpPr>
          <p:spPr bwMode="auto">
            <a:xfrm flipV="1">
              <a:off x="3140" y="1492"/>
              <a:ext cx="10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3" name="Line 69"/>
            <p:cNvSpPr>
              <a:spLocks noChangeShapeType="1"/>
            </p:cNvSpPr>
            <p:nvPr/>
          </p:nvSpPr>
          <p:spPr bwMode="auto">
            <a:xfrm>
              <a:off x="3148" y="1700"/>
              <a:ext cx="1056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4" name="Line 70"/>
            <p:cNvSpPr>
              <a:spLocks noChangeShapeType="1"/>
            </p:cNvSpPr>
            <p:nvPr/>
          </p:nvSpPr>
          <p:spPr bwMode="auto">
            <a:xfrm>
              <a:off x="3148" y="1948"/>
              <a:ext cx="1072" cy="9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5" name="Line 71"/>
            <p:cNvSpPr>
              <a:spLocks noChangeShapeType="1"/>
            </p:cNvSpPr>
            <p:nvPr/>
          </p:nvSpPr>
          <p:spPr bwMode="auto">
            <a:xfrm flipV="1">
              <a:off x="3164" y="1236"/>
              <a:ext cx="1016" cy="15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6" name="Line 72"/>
            <p:cNvSpPr>
              <a:spLocks noChangeShapeType="1"/>
            </p:cNvSpPr>
            <p:nvPr/>
          </p:nvSpPr>
          <p:spPr bwMode="auto">
            <a:xfrm flipV="1">
              <a:off x="3172" y="1700"/>
              <a:ext cx="1032" cy="1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7" name="Line 73"/>
            <p:cNvSpPr>
              <a:spLocks noChangeShapeType="1"/>
            </p:cNvSpPr>
            <p:nvPr/>
          </p:nvSpPr>
          <p:spPr bwMode="auto">
            <a:xfrm flipV="1">
              <a:off x="3180" y="2164"/>
              <a:ext cx="1016" cy="8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8" name="Line 74"/>
            <p:cNvSpPr>
              <a:spLocks noChangeShapeType="1"/>
            </p:cNvSpPr>
            <p:nvPr/>
          </p:nvSpPr>
          <p:spPr bwMode="auto">
            <a:xfrm flipV="1">
              <a:off x="3164" y="2956"/>
              <a:ext cx="10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739" name="Rectangle 75"/>
            <p:cNvSpPr>
              <a:spLocks noChangeArrowheads="1"/>
            </p:cNvSpPr>
            <p:nvPr/>
          </p:nvSpPr>
          <p:spPr bwMode="auto">
            <a:xfrm>
              <a:off x="1319" y="1127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1</a:t>
              </a:r>
            </a:p>
          </p:txBody>
        </p:sp>
        <p:sp>
          <p:nvSpPr>
            <p:cNvPr id="1265740" name="Rectangle 76"/>
            <p:cNvSpPr>
              <a:spLocks noChangeArrowheads="1"/>
            </p:cNvSpPr>
            <p:nvPr/>
          </p:nvSpPr>
          <p:spPr bwMode="auto">
            <a:xfrm>
              <a:off x="1335" y="1582"/>
              <a:ext cx="17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2</a:t>
              </a:r>
            </a:p>
          </p:txBody>
        </p:sp>
        <p:sp>
          <p:nvSpPr>
            <p:cNvPr id="1265741" name="Rectangle 77"/>
            <p:cNvSpPr>
              <a:spLocks noChangeArrowheads="1"/>
            </p:cNvSpPr>
            <p:nvPr/>
          </p:nvSpPr>
          <p:spPr bwMode="auto">
            <a:xfrm>
              <a:off x="1295" y="2815"/>
              <a:ext cx="29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 i="1"/>
                <a:t>N/n</a:t>
              </a:r>
              <a:endParaRPr lang="en-US" sz="1400" b="1"/>
            </a:p>
          </p:txBody>
        </p:sp>
        <p:sp>
          <p:nvSpPr>
            <p:cNvPr id="1265742" name="Rectangle 78"/>
            <p:cNvSpPr>
              <a:spLocks noChangeArrowheads="1"/>
            </p:cNvSpPr>
            <p:nvPr/>
          </p:nvSpPr>
          <p:spPr bwMode="auto">
            <a:xfrm>
              <a:off x="406" y="1582"/>
              <a:ext cx="600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r>
                <a:rPr lang="en-US" sz="2000" i="1" dirty="0">
                  <a:solidFill>
                    <a:srgbClr val="57576E"/>
                  </a:solidFill>
                </a:rPr>
                <a:t>N</a:t>
              </a:r>
              <a:endParaRPr lang="en-US" sz="2000" dirty="0">
                <a:solidFill>
                  <a:srgbClr val="57576E"/>
                </a:solidFill>
              </a:endParaRPr>
            </a:p>
            <a:p>
              <a:r>
                <a:rPr lang="en-US" sz="2000" dirty="0">
                  <a:solidFill>
                    <a:srgbClr val="57576E"/>
                  </a:solidFill>
                </a:rPr>
                <a:t>inputs</a:t>
              </a:r>
            </a:p>
          </p:txBody>
        </p:sp>
        <p:sp>
          <p:nvSpPr>
            <p:cNvPr id="1265743" name="Rectangle 79"/>
            <p:cNvSpPr>
              <a:spLocks noChangeArrowheads="1"/>
            </p:cNvSpPr>
            <p:nvPr/>
          </p:nvSpPr>
          <p:spPr bwMode="auto">
            <a:xfrm>
              <a:off x="4255" y="1119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1</a:t>
              </a:r>
            </a:p>
          </p:txBody>
        </p:sp>
        <p:sp>
          <p:nvSpPr>
            <p:cNvPr id="1265744" name="Rectangle 80"/>
            <p:cNvSpPr>
              <a:spLocks noChangeArrowheads="1"/>
            </p:cNvSpPr>
            <p:nvPr/>
          </p:nvSpPr>
          <p:spPr bwMode="auto">
            <a:xfrm>
              <a:off x="4271" y="1567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2</a:t>
              </a:r>
            </a:p>
          </p:txBody>
        </p:sp>
        <p:sp>
          <p:nvSpPr>
            <p:cNvPr id="1265745" name="Rectangle 81"/>
            <p:cNvSpPr>
              <a:spLocks noChangeArrowheads="1"/>
            </p:cNvSpPr>
            <p:nvPr/>
          </p:nvSpPr>
          <p:spPr bwMode="auto">
            <a:xfrm>
              <a:off x="1319" y="2023"/>
              <a:ext cx="17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3</a:t>
              </a:r>
            </a:p>
          </p:txBody>
        </p:sp>
        <p:sp>
          <p:nvSpPr>
            <p:cNvPr id="1265746" name="Rectangle 82"/>
            <p:cNvSpPr>
              <a:spLocks noChangeArrowheads="1"/>
            </p:cNvSpPr>
            <p:nvPr/>
          </p:nvSpPr>
          <p:spPr bwMode="auto">
            <a:xfrm>
              <a:off x="4279" y="2047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3</a:t>
              </a:r>
            </a:p>
          </p:txBody>
        </p:sp>
        <p:sp>
          <p:nvSpPr>
            <p:cNvPr id="1265747" name="Rectangle 83"/>
            <p:cNvSpPr>
              <a:spLocks noChangeArrowheads="1"/>
            </p:cNvSpPr>
            <p:nvPr/>
          </p:nvSpPr>
          <p:spPr bwMode="auto">
            <a:xfrm>
              <a:off x="4223" y="2791"/>
              <a:ext cx="29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 i="1"/>
                <a:t>N/n</a:t>
              </a:r>
            </a:p>
          </p:txBody>
        </p:sp>
        <p:sp>
          <p:nvSpPr>
            <p:cNvPr id="1265748" name="Rectangle 84"/>
            <p:cNvSpPr>
              <a:spLocks noChangeArrowheads="1"/>
            </p:cNvSpPr>
            <p:nvPr/>
          </p:nvSpPr>
          <p:spPr bwMode="auto">
            <a:xfrm>
              <a:off x="4755" y="1575"/>
              <a:ext cx="654" cy="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 dirty="0">
                  <a:solidFill>
                    <a:srgbClr val="57576E"/>
                  </a:solidFill>
                </a:rPr>
                <a:t>N</a:t>
              </a:r>
              <a:endParaRPr lang="en-US" sz="2000" dirty="0">
                <a:solidFill>
                  <a:srgbClr val="57576E"/>
                </a:solidFill>
              </a:endParaRPr>
            </a:p>
            <a:p>
              <a:r>
                <a:rPr lang="en-US" sz="2000" dirty="0">
                  <a:solidFill>
                    <a:srgbClr val="57576E"/>
                  </a:solidFill>
                </a:rPr>
                <a:t>outputs</a:t>
              </a:r>
            </a:p>
          </p:txBody>
        </p:sp>
        <p:sp>
          <p:nvSpPr>
            <p:cNvPr id="1265749" name="Rectangle 85"/>
            <p:cNvSpPr>
              <a:spLocks noChangeArrowheads="1"/>
            </p:cNvSpPr>
            <p:nvPr/>
          </p:nvSpPr>
          <p:spPr bwMode="auto">
            <a:xfrm>
              <a:off x="2695" y="1207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1</a:t>
              </a:r>
            </a:p>
          </p:txBody>
        </p:sp>
        <p:sp>
          <p:nvSpPr>
            <p:cNvPr id="1265750" name="Rectangle 86"/>
            <p:cNvSpPr>
              <a:spLocks noChangeArrowheads="1"/>
            </p:cNvSpPr>
            <p:nvPr/>
          </p:nvSpPr>
          <p:spPr bwMode="auto">
            <a:xfrm>
              <a:off x="2719" y="1823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/>
                <a:t>2</a:t>
              </a:r>
            </a:p>
          </p:txBody>
        </p:sp>
        <p:sp>
          <p:nvSpPr>
            <p:cNvPr id="1265751" name="Rectangle 87"/>
            <p:cNvSpPr>
              <a:spLocks noChangeArrowheads="1"/>
            </p:cNvSpPr>
            <p:nvPr/>
          </p:nvSpPr>
          <p:spPr bwMode="auto">
            <a:xfrm>
              <a:off x="2735" y="3079"/>
              <a:ext cx="17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400" b="1" i="1"/>
                <a:t>k</a:t>
              </a:r>
              <a:endParaRPr lang="en-US" sz="1400" b="1"/>
            </a:p>
          </p:txBody>
        </p:sp>
        <p:sp>
          <p:nvSpPr>
            <p:cNvPr id="1265752" name="Rectangle 88"/>
            <p:cNvSpPr>
              <a:spLocks noChangeArrowheads="1"/>
            </p:cNvSpPr>
            <p:nvPr/>
          </p:nvSpPr>
          <p:spPr bwMode="auto">
            <a:xfrm>
              <a:off x="1823" y="527"/>
              <a:ext cx="2310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2000" dirty="0">
                  <a:solidFill>
                    <a:srgbClr val="57576E"/>
                  </a:solidFill>
                </a:rPr>
                <a:t>2(</a:t>
              </a:r>
              <a:r>
                <a:rPr lang="en-US" sz="2000" i="1" dirty="0">
                  <a:solidFill>
                    <a:srgbClr val="57576E"/>
                  </a:solidFill>
                </a:rPr>
                <a:t>N/n</a:t>
              </a:r>
              <a:r>
                <a:rPr lang="en-US" sz="2000" dirty="0">
                  <a:solidFill>
                    <a:srgbClr val="57576E"/>
                  </a:solidFill>
                </a:rPr>
                <a:t>)</a:t>
              </a:r>
              <a:r>
                <a:rPr lang="en-US" sz="2000" i="1" dirty="0" err="1">
                  <a:solidFill>
                    <a:srgbClr val="57576E"/>
                  </a:solidFill>
                </a:rPr>
                <a:t>nk</a:t>
              </a:r>
              <a:r>
                <a:rPr lang="en-US" sz="2000" dirty="0">
                  <a:solidFill>
                    <a:srgbClr val="57576E"/>
                  </a:solidFill>
                </a:rPr>
                <a:t> + </a:t>
              </a:r>
              <a:r>
                <a:rPr lang="en-US" sz="2000" i="1" dirty="0">
                  <a:solidFill>
                    <a:srgbClr val="57576E"/>
                  </a:solidFill>
                </a:rPr>
                <a:t>k</a:t>
              </a:r>
              <a:r>
                <a:rPr lang="en-US" sz="2000" dirty="0">
                  <a:solidFill>
                    <a:srgbClr val="57576E"/>
                  </a:solidFill>
                </a:rPr>
                <a:t> (</a:t>
              </a:r>
              <a:r>
                <a:rPr lang="en-US" sz="2000" i="1" dirty="0">
                  <a:solidFill>
                    <a:srgbClr val="57576E"/>
                  </a:solidFill>
                </a:rPr>
                <a:t>N/n</a:t>
              </a:r>
              <a:r>
                <a:rPr lang="en-US" sz="2000" dirty="0">
                  <a:solidFill>
                    <a:srgbClr val="57576E"/>
                  </a:solidFill>
                </a:rPr>
                <a:t>)</a:t>
              </a:r>
              <a:r>
                <a:rPr lang="en-US" sz="2000" baseline="30000" dirty="0">
                  <a:solidFill>
                    <a:srgbClr val="57576E"/>
                  </a:solidFill>
                </a:rPr>
                <a:t>2 </a:t>
              </a:r>
              <a:r>
                <a:rPr lang="en-US" sz="2000" dirty="0" err="1">
                  <a:solidFill>
                    <a:srgbClr val="57576E"/>
                  </a:solidFill>
                </a:rPr>
                <a:t>crosspoints</a:t>
              </a:r>
              <a:endParaRPr lang="en-US" sz="2000" dirty="0">
                <a:solidFill>
                  <a:srgbClr val="57576E"/>
                </a:solidFill>
              </a:endParaRPr>
            </a:p>
          </p:txBody>
        </p:sp>
        <p:sp>
          <p:nvSpPr>
            <p:cNvPr id="1265753" name="Rectangle 89"/>
            <p:cNvSpPr>
              <a:spLocks noChangeArrowheads="1"/>
            </p:cNvSpPr>
            <p:nvPr/>
          </p:nvSpPr>
          <p:spPr bwMode="auto">
            <a:xfrm>
              <a:off x="4175" y="1396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k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n</a:t>
              </a:r>
            </a:p>
          </p:txBody>
        </p:sp>
        <p:sp>
          <p:nvSpPr>
            <p:cNvPr id="1265754" name="Rectangle 90"/>
            <p:cNvSpPr>
              <a:spLocks noChangeArrowheads="1"/>
            </p:cNvSpPr>
            <p:nvPr/>
          </p:nvSpPr>
          <p:spPr bwMode="auto">
            <a:xfrm>
              <a:off x="4175" y="1828"/>
              <a:ext cx="345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k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n</a:t>
              </a:r>
            </a:p>
          </p:txBody>
        </p:sp>
        <p:sp>
          <p:nvSpPr>
            <p:cNvPr id="1265755" name="Rectangle 91"/>
            <p:cNvSpPr>
              <a:spLocks noChangeArrowheads="1"/>
            </p:cNvSpPr>
            <p:nvPr/>
          </p:nvSpPr>
          <p:spPr bwMode="auto">
            <a:xfrm>
              <a:off x="4183" y="2603"/>
              <a:ext cx="3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i="1"/>
                <a:t>k</a:t>
              </a:r>
              <a:r>
                <a:rPr lang="en-US">
                  <a:sym typeface="Symbol" charset="0"/>
                </a:rPr>
                <a:t></a:t>
              </a:r>
              <a:r>
                <a:rPr lang="en-US" i="1"/>
                <a:t>n</a:t>
              </a:r>
            </a:p>
          </p:txBody>
        </p:sp>
        <p:sp>
          <p:nvSpPr>
            <p:cNvPr id="1265756" name="Text Box 92"/>
            <p:cNvSpPr txBox="1">
              <a:spLocks noChangeArrowheads="1"/>
            </p:cNvSpPr>
            <p:nvPr/>
          </p:nvSpPr>
          <p:spPr bwMode="auto">
            <a:xfrm rot="-5400000">
              <a:off x="1167" y="2240"/>
              <a:ext cx="399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cs typeface="Times New Roman" charset="0"/>
                </a:rPr>
                <a:t>…</a:t>
              </a:r>
            </a:p>
          </p:txBody>
        </p:sp>
        <p:sp>
          <p:nvSpPr>
            <p:cNvPr id="1265757" name="Text Box 93"/>
            <p:cNvSpPr txBox="1">
              <a:spLocks noChangeArrowheads="1"/>
            </p:cNvSpPr>
            <p:nvPr/>
          </p:nvSpPr>
          <p:spPr bwMode="auto">
            <a:xfrm rot="-5400000">
              <a:off x="2567" y="2208"/>
              <a:ext cx="399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cs typeface="Times New Roman" charset="0"/>
                </a:rPr>
                <a:t>…</a:t>
              </a:r>
            </a:p>
          </p:txBody>
        </p:sp>
        <p:sp>
          <p:nvSpPr>
            <p:cNvPr id="1265758" name="Text Box 94"/>
            <p:cNvSpPr txBox="1">
              <a:spLocks noChangeArrowheads="1"/>
            </p:cNvSpPr>
            <p:nvPr/>
          </p:nvSpPr>
          <p:spPr bwMode="auto">
            <a:xfrm rot="-5400000">
              <a:off x="4119" y="2176"/>
              <a:ext cx="399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cs typeface="Times New Roman" charset="0"/>
                </a:rPr>
                <a:t>…</a:t>
              </a:r>
            </a:p>
          </p:txBody>
        </p:sp>
      </p:grpSp>
      <p:sp>
        <p:nvSpPr>
          <p:cNvPr id="1265759" name="Rectangle 9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CS: multistage space switch</a:t>
            </a:r>
          </a:p>
        </p:txBody>
      </p:sp>
      <p:sp>
        <p:nvSpPr>
          <p:cNvPr id="1265760" name="Rectangle 96"/>
          <p:cNvSpPr>
            <a:spLocks noGrp="1" noChangeArrowheads="1"/>
          </p:cNvSpPr>
          <p:nvPr>
            <p:ph idx="1"/>
          </p:nvPr>
        </p:nvSpPr>
        <p:spPr>
          <a:xfrm>
            <a:off x="180975" y="1228725"/>
            <a:ext cx="8772525" cy="17589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sz="2100" dirty="0"/>
              <a:t>Large switch built from multiple stages of small switches</a:t>
            </a:r>
          </a:p>
          <a:p>
            <a:pPr>
              <a:spcBef>
                <a:spcPts val="600"/>
              </a:spcBef>
            </a:pPr>
            <a:r>
              <a:rPr lang="en-US" sz="2100" i="1" dirty="0"/>
              <a:t>n</a:t>
            </a:r>
            <a:r>
              <a:rPr lang="en-US" sz="2100" dirty="0"/>
              <a:t> inputs to a first-stage switch share </a:t>
            </a:r>
            <a:r>
              <a:rPr lang="en-US" sz="2100" i="1" dirty="0"/>
              <a:t>k</a:t>
            </a:r>
            <a:r>
              <a:rPr lang="en-US" sz="2100" dirty="0"/>
              <a:t> paths through intermediate crossbar switches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Larger </a:t>
            </a:r>
            <a:r>
              <a:rPr lang="en-US" sz="2100" i="1" dirty="0"/>
              <a:t>k</a:t>
            </a:r>
            <a:r>
              <a:rPr lang="en-US" sz="2100" dirty="0"/>
              <a:t> (more intermediate switches) means more paths to output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In 1950s, Clos asked, </a:t>
            </a:r>
            <a:r>
              <a:rPr lang="ja-JP" altLang="en-US" sz="2100" dirty="0">
                <a:latin typeface="Arial"/>
              </a:rPr>
              <a:t>“</a:t>
            </a:r>
            <a:r>
              <a:rPr lang="en-US" sz="2100" dirty="0"/>
              <a:t>How many intermediate switches required to make switch non-blocking?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7CF9-3B51-C64F-A39A-003AFE430D35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048000"/>
            <a:ext cx="2271876" cy="58477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N/n first stage, each</a:t>
            </a:r>
          </a:p>
          <a:p>
            <a:r>
              <a:rPr lang="en-US" sz="1600" dirty="0"/>
              <a:t>with n inputs, k outputs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2743200"/>
            <a:ext cx="1634469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 intermediate</a:t>
            </a:r>
          </a:p>
        </p:txBody>
      </p:sp>
    </p:spTree>
    <p:extLst>
      <p:ext uri="{BB962C8B-B14F-4D97-AF65-F5344CB8AC3E}">
        <p14:creationId xmlns:p14="http://schemas.microsoft.com/office/powerpoint/2010/main" val="83783282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wireless “stack”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72FE-C013-1148-967D-E71429F57D7D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743200" y="2514600"/>
            <a:ext cx="2286000" cy="1143000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channel coding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3200" y="5029200"/>
            <a:ext cx="2286000" cy="1143000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7576E"/>
                </a:solidFill>
              </a:rPr>
              <a:t>sub-channels</a:t>
            </a:r>
          </a:p>
          <a:p>
            <a:pPr algn="ctr"/>
            <a:r>
              <a:rPr lang="en-US" dirty="0">
                <a:solidFill>
                  <a:srgbClr val="57576E"/>
                </a:solidFill>
              </a:rPr>
              <a:t>(OFDM)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43200" y="3733800"/>
            <a:ext cx="2286000" cy="1143000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modulation</a:t>
            </a:r>
          </a:p>
          <a:p>
            <a:pPr algn="ctr"/>
            <a:r>
              <a:rPr lang="en-US" dirty="0"/>
              <a:t>(QAM, PSK)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1752600"/>
            <a:ext cx="2362200" cy="609600"/>
          </a:xfrm>
          <a:prstGeom prst="roundRect">
            <a:avLst/>
          </a:prstGeom>
          <a:gradFill>
            <a:gsLst>
              <a:gs pos="0">
                <a:schemeClr val="accent1">
                  <a:shade val="60000"/>
                  <a:satMod val="130000"/>
                </a:schemeClr>
              </a:gs>
              <a:gs pos="100000">
                <a:schemeClr val="accent1">
                  <a:lumMod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multiple 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4114800"/>
            <a:ext cx="296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bits into frequency &amp; phase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3048000"/>
            <a:ext cx="267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protect against bit errors</a:t>
            </a:r>
          </a:p>
        </p:txBody>
      </p:sp>
      <p:sp>
        <p:nvSpPr>
          <p:cNvPr id="10" name="Left Brace 9"/>
          <p:cNvSpPr/>
          <p:nvPr/>
        </p:nvSpPr>
        <p:spPr>
          <a:xfrm>
            <a:off x="1981200" y="2590800"/>
            <a:ext cx="457200" cy="3581400"/>
          </a:xfrm>
          <a:prstGeom prst="leftBrac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0" y="41910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1905000"/>
            <a:ext cx="4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6248400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FDM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5410200"/>
            <a:ext cx="310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large number of orthogonal channels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036-3F6A-2644-9DCD-EA4C9061BFD4}" type="datetime1">
              <a:rPr lang="en-US" smtClean="0"/>
              <a:t>9/6/18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WiFi</a:t>
            </a:r>
          </a:p>
        </p:txBody>
      </p:sp>
      <p:sp>
        <p:nvSpPr>
          <p:cNvPr id="93197" name="Rectangle 13"/>
          <p:cNvSpPr>
            <a:spLocks noGrp="1" noChangeArrowheads="1"/>
          </p:cNvSpPr>
          <p:nvPr>
            <p:ph idx="1"/>
          </p:nvPr>
        </p:nvSpPr>
        <p:spPr>
          <a:xfrm>
            <a:off x="1219200" y="1295401"/>
            <a:ext cx="6858000" cy="3505200"/>
          </a:xfrm>
          <a:ln/>
        </p:spPr>
        <p:txBody>
          <a:bodyPr rIns="132080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802.11b: spread-spectrum</a:t>
            </a:r>
          </a:p>
          <a:p>
            <a:pPr marL="782638" lvl="1">
              <a:lnSpc>
                <a:spcPct val="120000"/>
              </a:lnSpc>
            </a:pPr>
            <a:r>
              <a:rPr lang="en-US" sz="1500" dirty="0"/>
              <a:t>83.5 MHz @ 2.4 GHz: CCK using QPSK</a:t>
            </a:r>
            <a:endParaRPr lang="en-US" sz="1300" dirty="0"/>
          </a:p>
          <a:p>
            <a:pPr marL="782638" lvl="1">
              <a:lnSpc>
                <a:spcPct val="120000"/>
              </a:lnSpc>
            </a:pPr>
            <a:r>
              <a:rPr lang="en-US" sz="1500" dirty="0"/>
              <a:t>1 Mb/</a:t>
            </a:r>
            <a:r>
              <a:rPr lang="en-US" sz="1500" dirty="0" err="1"/>
              <a:t>s</a:t>
            </a:r>
            <a:r>
              <a:rPr lang="en-US" sz="1500" dirty="0"/>
              <a:t> - 11 Mb/</a:t>
            </a:r>
            <a:r>
              <a:rPr lang="en-US" sz="1500" dirty="0" err="1"/>
              <a:t>s</a:t>
            </a:r>
            <a:r>
              <a:rPr lang="en-US" sz="1500" dirty="0"/>
              <a:t> nominal, 4.5 Mb/</a:t>
            </a:r>
            <a:r>
              <a:rPr lang="en-US" sz="1500" dirty="0" err="1"/>
              <a:t>s</a:t>
            </a:r>
            <a:r>
              <a:rPr lang="en-US" sz="1500" dirty="0"/>
              <a:t> typical</a:t>
            </a:r>
          </a:p>
          <a:p>
            <a:pPr marL="782638" lvl="1">
              <a:lnSpc>
                <a:spcPct val="120000"/>
              </a:lnSpc>
            </a:pPr>
            <a:r>
              <a:rPr lang="en-US" sz="1500" dirty="0"/>
              <a:t>11 channels, some countries 2, 4 or 14; 1-6-11 typical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802.11a: OFDM</a:t>
            </a:r>
          </a:p>
          <a:p>
            <a:pPr marL="782638" lvl="1">
              <a:lnSpc>
                <a:spcPct val="120000"/>
              </a:lnSpc>
            </a:pPr>
            <a:r>
              <a:rPr lang="en-US" sz="1500" dirty="0"/>
              <a:t>480 MHz in 24 (US) 20 MHz channels @ 5 GHz</a:t>
            </a:r>
          </a:p>
          <a:p>
            <a:pPr marL="782638" lvl="1">
              <a:lnSpc>
                <a:spcPct val="120000"/>
              </a:lnSpc>
            </a:pPr>
            <a:r>
              <a:rPr lang="en-US" sz="1500" dirty="0"/>
              <a:t>23 Mb/</a:t>
            </a:r>
            <a:r>
              <a:rPr lang="en-US" sz="1500" dirty="0" err="1"/>
              <a:t>s</a:t>
            </a:r>
            <a:r>
              <a:rPr lang="en-US" sz="1500" dirty="0"/>
              <a:t> typical, 54 Mb/</a:t>
            </a:r>
            <a:r>
              <a:rPr lang="en-US" sz="1500" dirty="0" err="1"/>
              <a:t>s</a:t>
            </a:r>
            <a:r>
              <a:rPr lang="en-US" sz="1500" dirty="0"/>
              <a:t> max.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802.11g</a:t>
            </a:r>
          </a:p>
          <a:p>
            <a:pPr marL="782638" lvl="1">
              <a:lnSpc>
                <a:spcPct val="120000"/>
              </a:lnSpc>
            </a:pPr>
            <a:r>
              <a:rPr lang="en-US" sz="1700" dirty="0"/>
              <a:t>2.4 GHz</a:t>
            </a:r>
          </a:p>
          <a:p>
            <a:pPr marL="782638" lvl="1">
              <a:lnSpc>
                <a:spcPct val="120000"/>
              </a:lnSpc>
            </a:pPr>
            <a:r>
              <a:rPr lang="en-US" sz="1700" dirty="0"/>
              <a:t>23 Mb/</a:t>
            </a:r>
            <a:r>
              <a:rPr lang="en-US" sz="1700" dirty="0" err="1"/>
              <a:t>s</a:t>
            </a:r>
            <a:r>
              <a:rPr lang="en-US" sz="1700" dirty="0"/>
              <a:t> typical, 54 Mb/</a:t>
            </a:r>
            <a:r>
              <a:rPr lang="en-US" sz="1700" dirty="0" err="1"/>
              <a:t>s</a:t>
            </a:r>
            <a:r>
              <a:rPr lang="en-US" sz="1700" dirty="0"/>
              <a:t> max.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802.11n: MIMO</a:t>
            </a:r>
          </a:p>
          <a:p>
            <a:pPr marL="782638" lvl="1">
              <a:lnSpc>
                <a:spcPct val="120000"/>
              </a:lnSpc>
            </a:pPr>
            <a:r>
              <a:rPr lang="en-US" sz="1700" dirty="0"/>
              <a:t>2.4 or 5 GHz</a:t>
            </a:r>
          </a:p>
          <a:p>
            <a:pPr marL="782638" lvl="1">
              <a:lnSpc>
                <a:spcPct val="120000"/>
              </a:lnSpc>
            </a:pPr>
            <a:r>
              <a:rPr lang="en-US" sz="1700" dirty="0"/>
              <a:t>74 Mb/</a:t>
            </a:r>
            <a:r>
              <a:rPr lang="en-US" sz="1700" dirty="0" err="1"/>
              <a:t>s</a:t>
            </a:r>
            <a:r>
              <a:rPr lang="en-US" sz="1700" dirty="0"/>
              <a:t> typical, 300 Mb/</a:t>
            </a:r>
            <a:r>
              <a:rPr lang="en-US" sz="1700" dirty="0" err="1"/>
              <a:t>s</a:t>
            </a:r>
            <a:r>
              <a:rPr lang="en-US" sz="1700" dirty="0"/>
              <a:t> max.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BB0C-9DBF-4C4D-A208-8E85FF355D44}" type="slidenum">
              <a:rPr lang="en-US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940300"/>
            <a:ext cx="7709347" cy="19177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67400" y="5029200"/>
            <a:ext cx="1828800" cy="762000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not in US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8FBF-FD5E-CF48-8BC5-64BD77FB07CA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Cellular wireless technologies</a:t>
            </a:r>
          </a:p>
        </p:txBody>
      </p:sp>
      <p:sp>
        <p:nvSpPr>
          <p:cNvPr id="94221" name="Rectangle 13"/>
          <p:cNvSpPr>
            <a:spLocks noGrp="1" noChangeArrowheads="1"/>
          </p:cNvSpPr>
          <p:nvPr>
            <p:ph idx="1"/>
          </p:nvPr>
        </p:nvSpPr>
        <p:spPr>
          <a:xfrm>
            <a:off x="1524000" y="1905000"/>
            <a:ext cx="6299200" cy="4330700"/>
          </a:xfrm>
          <a:ln/>
        </p:spPr>
        <p:txBody>
          <a:bodyPr rIns="132080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/>
              <a:t>Cell radius: hundreds of m to 35 km (GSM)</a:t>
            </a:r>
          </a:p>
          <a:p>
            <a:pPr marL="782638" lvl="1">
              <a:lnSpc>
                <a:spcPct val="110000"/>
              </a:lnSpc>
            </a:pPr>
            <a:r>
              <a:rPr lang="en-US" sz="1500" dirty="0"/>
              <a:t>power-controlled</a:t>
            </a:r>
          </a:p>
          <a:p>
            <a:pPr marL="782638" lvl="1">
              <a:lnSpc>
                <a:spcPct val="110000"/>
              </a:lnSpc>
            </a:pPr>
            <a:r>
              <a:rPr lang="en-US" sz="1500" dirty="0"/>
              <a:t>also: macro cell (tower), micro cell (below roof level), </a:t>
            </a:r>
            <a:r>
              <a:rPr lang="en-US" sz="1500" dirty="0" err="1"/>
              <a:t>pico</a:t>
            </a:r>
            <a:r>
              <a:rPr lang="en-US" sz="1500" dirty="0"/>
              <a:t> cell (indoor)</a:t>
            </a:r>
          </a:p>
          <a:p>
            <a:pPr marL="782638" lvl="1">
              <a:lnSpc>
                <a:spcPct val="110000"/>
              </a:lnSpc>
            </a:pPr>
            <a:r>
              <a:rPr lang="en-US" sz="1500" dirty="0"/>
              <a:t>900 or 1800 MHz</a:t>
            </a:r>
          </a:p>
          <a:p>
            <a:pPr marL="1182688" lvl="2">
              <a:lnSpc>
                <a:spcPct val="110000"/>
              </a:lnSpc>
            </a:pPr>
            <a:r>
              <a:rPr lang="en-US" sz="1500" dirty="0"/>
              <a:t>US: 850, 1900 MHz</a:t>
            </a:r>
          </a:p>
          <a:p>
            <a:pPr marL="1182688" lvl="2">
              <a:lnSpc>
                <a:spcPct val="110000"/>
              </a:lnSpc>
            </a:pPr>
            <a:r>
              <a:rPr lang="en-US" sz="1500" dirty="0"/>
              <a:t>Scandinavia: 400, 450 MHz (range!)</a:t>
            </a:r>
          </a:p>
          <a:p>
            <a:pPr marL="1182688" lvl="2">
              <a:lnSpc>
                <a:spcPct val="110000"/>
              </a:lnSpc>
            </a:pPr>
            <a:r>
              <a:rPr lang="en-US" sz="1500" dirty="0"/>
              <a:t>GSM: 25 MHz uplink + downlink, 200 kHz channels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/>
              <a:t>Generations:</a:t>
            </a:r>
          </a:p>
          <a:p>
            <a:pPr marL="782638" lvl="1">
              <a:lnSpc>
                <a:spcPct val="110000"/>
              </a:lnSpc>
            </a:pPr>
            <a:r>
              <a:rPr lang="en-US" sz="1500" dirty="0"/>
              <a:t>1G: analog</a:t>
            </a:r>
          </a:p>
          <a:p>
            <a:pPr marL="782638" lvl="1">
              <a:lnSpc>
                <a:spcPct val="110000"/>
              </a:lnSpc>
            </a:pPr>
            <a:r>
              <a:rPr lang="en-US" sz="1500" dirty="0"/>
              <a:t>2G:</a:t>
            </a:r>
          </a:p>
          <a:p>
            <a:pPr marL="1182688" lvl="2">
              <a:lnSpc>
                <a:spcPct val="110000"/>
              </a:lnSpc>
            </a:pPr>
            <a:r>
              <a:rPr lang="en-US" sz="1100" dirty="0"/>
              <a:t>TDMA (time-division multiple access)</a:t>
            </a:r>
          </a:p>
          <a:p>
            <a:pPr marL="1182688" lvl="2">
              <a:lnSpc>
                <a:spcPct val="110000"/>
              </a:lnSpc>
            </a:pPr>
            <a:r>
              <a:rPr lang="en-US" sz="1100" dirty="0"/>
              <a:t>CDMA (code-division multiple access)</a:t>
            </a:r>
          </a:p>
          <a:p>
            <a:pPr marL="1182688" lvl="2">
              <a:lnSpc>
                <a:spcPct val="110000"/>
              </a:lnSpc>
            </a:pPr>
            <a:r>
              <a:rPr lang="en-US" sz="1100" dirty="0"/>
              <a:t>GSM (Global System for Mobile Communications)</a:t>
            </a:r>
          </a:p>
          <a:p>
            <a:pPr marL="1182688" lvl="2">
              <a:lnSpc>
                <a:spcPct val="110000"/>
              </a:lnSpc>
            </a:pPr>
            <a:r>
              <a:rPr lang="en-US" sz="1100" dirty="0" err="1"/>
              <a:t>iDEN</a:t>
            </a:r>
            <a:r>
              <a:rPr lang="en-US" sz="1100" dirty="0"/>
              <a:t> (Integrated Enhanced Digital Network) - Nextel</a:t>
            </a:r>
            <a:endParaRPr lang="en-US" sz="17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647-651D-A34E-9897-583E5CB45FC6}" type="slidenum">
              <a:rPr lang="en-US"/>
              <a:pPr/>
              <a:t>62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A148-6595-8043-9001-7627F9309909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5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Wireless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0DFB-294F-034D-92D0-BEC40F7C7A08}" type="slidenum">
              <a:rPr lang="en-US"/>
              <a:pPr/>
              <a:t>63</a:t>
            </a:fld>
            <a:endParaRPr lang="en-US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00200"/>
            <a:ext cx="5110162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5246" name="Rectangle 14"/>
          <p:cNvSpPr>
            <a:spLocks/>
          </p:cNvSpPr>
          <p:nvPr/>
        </p:nvSpPr>
        <p:spPr bwMode="auto">
          <a:xfrm>
            <a:off x="3200400" y="6019800"/>
            <a:ext cx="2085015" cy="18466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 dirty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Markus </a:t>
            </a:r>
            <a:r>
              <a:rPr lang="en-US" sz="1200" u="sng" dirty="0" err="1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Isomäki</a:t>
            </a:r>
            <a:r>
              <a:rPr lang="en-US" sz="1200" u="sng" dirty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(Nokia), 2008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69B1-A435-CB45-8A78-A9437D9A265C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2.5G &amp; 3G wireless</a:t>
            </a:r>
          </a:p>
        </p:txBody>
      </p:sp>
      <p:sp>
        <p:nvSpPr>
          <p:cNvPr id="9626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1700"/>
              <a:t>CDMA</a:t>
            </a:r>
          </a:p>
          <a:p>
            <a:pPr marL="782638" lvl="1"/>
            <a:r>
              <a:rPr lang="en-US" sz="1500"/>
              <a:t>CDMA 1X, 1XEV-DO</a:t>
            </a:r>
          </a:p>
          <a:p>
            <a:pPr marL="1182688" lvl="2"/>
            <a:r>
              <a:rPr lang="en-US" sz="1400"/>
              <a:t>400 kb/s to 2 Mb/s total</a:t>
            </a:r>
          </a:p>
          <a:p>
            <a:pPr marL="1182688" lvl="2"/>
            <a:r>
              <a:rPr lang="en-US" sz="1400"/>
              <a:t>Verizon, Sprint/Nextel</a:t>
            </a:r>
          </a:p>
          <a:p>
            <a:r>
              <a:rPr lang="en-US" sz="1700"/>
              <a:t>TDMA - GSM</a:t>
            </a:r>
          </a:p>
          <a:p>
            <a:pPr marL="782638" lvl="1"/>
            <a:r>
              <a:rPr lang="en-US" sz="1500"/>
              <a:t>GPRS (General Packet Radio Services)</a:t>
            </a:r>
          </a:p>
          <a:p>
            <a:pPr marL="1182688" lvl="2"/>
            <a:r>
              <a:rPr lang="en-US" sz="1100"/>
              <a:t>up to 60 kb/s per subscriber</a:t>
            </a:r>
          </a:p>
          <a:p>
            <a:pPr marL="782638" lvl="1"/>
            <a:r>
              <a:rPr lang="en-US" sz="1500"/>
              <a:t>EDGE (Enhanced Data rates for GSM Evolution)</a:t>
            </a:r>
          </a:p>
          <a:p>
            <a:pPr marL="1182688" lvl="2"/>
            <a:r>
              <a:rPr lang="en-US" sz="1500"/>
              <a:t>up to 150 kb/s per subscriber</a:t>
            </a:r>
          </a:p>
          <a:p>
            <a:pPr marL="1182688" lvl="2"/>
            <a:r>
              <a:rPr lang="en-US" sz="1500"/>
              <a:t>AT&amp;T (iPhone), T-Mobile</a:t>
            </a:r>
          </a:p>
          <a:p>
            <a:pPr marL="782638" lvl="1"/>
            <a:r>
              <a:rPr lang="en-US" sz="1500"/>
              <a:t>HSDPA (High-Speed Downlink Packet Access)</a:t>
            </a:r>
          </a:p>
          <a:p>
            <a:pPr marL="1182688" lvl="2"/>
            <a:r>
              <a:rPr lang="en-US" sz="1500"/>
              <a:t>1.8 to 14.4 Mb/s</a:t>
            </a:r>
          </a:p>
          <a:p>
            <a:pPr marL="1182688" lvl="2"/>
            <a:r>
              <a:rPr lang="en-US" sz="1500"/>
              <a:t>South Korea</a:t>
            </a:r>
          </a:p>
          <a:p>
            <a:pPr marL="782638" lvl="1"/>
            <a:r>
              <a:rPr lang="en-US" sz="1500"/>
              <a:t>UMTS/WCDMA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B8A6-0409-6D42-A6F3-59E9162A8645}" type="slidenum">
              <a:rPr lang="en-US"/>
              <a:pPr/>
              <a:t>64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1960-F2A2-6447-B0A2-DBA58D35305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8" name="Rectangle 1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400"/>
              <a:t>Evolution of Wireless Technologies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EC10-44C8-0345-BF30-6F6F5789FD48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1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EFB0-92BE-764D-B19E-B03EF6E5D3F9}" type="slidenum">
              <a:rPr lang="en-US"/>
              <a:pPr/>
              <a:t>65</a:t>
            </a:fld>
            <a:endParaRPr lang="en-US"/>
          </a:p>
        </p:txBody>
      </p:sp>
      <p:sp>
        <p:nvSpPr>
          <p:cNvPr id="98309" name="AutoShape 5"/>
          <p:cNvSpPr>
            <a:spLocks/>
          </p:cNvSpPr>
          <p:nvPr/>
        </p:nvSpPr>
        <p:spPr bwMode="auto">
          <a:xfrm>
            <a:off x="2438400" y="5105400"/>
            <a:ext cx="5867400" cy="228600"/>
          </a:xfrm>
          <a:prstGeom prst="rightArrow">
            <a:avLst>
              <a:gd name="adj1" fmla="val 33333"/>
              <a:gd name="adj2" fmla="val 173963"/>
            </a:avLst>
          </a:prstGeom>
          <a:solidFill>
            <a:srgbClr val="C0C0C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0" name="AutoShape 6"/>
          <p:cNvSpPr>
            <a:spLocks/>
          </p:cNvSpPr>
          <p:nvPr/>
        </p:nvSpPr>
        <p:spPr bwMode="auto">
          <a:xfrm>
            <a:off x="2286000" y="1981200"/>
            <a:ext cx="1371600" cy="1371600"/>
          </a:xfrm>
          <a:prstGeom prst="roundRect">
            <a:avLst>
              <a:gd name="adj" fmla="val 16667"/>
            </a:avLst>
          </a:prstGeom>
          <a:solidFill>
            <a:srgbClr val="FF9F9F"/>
          </a:solid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1" name="AutoShape 7"/>
          <p:cNvSpPr>
            <a:spLocks/>
          </p:cNvSpPr>
          <p:nvPr/>
        </p:nvSpPr>
        <p:spPr bwMode="auto">
          <a:xfrm>
            <a:off x="2286000" y="3429000"/>
            <a:ext cx="1828800" cy="1066800"/>
          </a:xfrm>
          <a:prstGeom prst="roundRect">
            <a:avLst>
              <a:gd name="adj" fmla="val 16667"/>
            </a:avLst>
          </a:prstGeom>
          <a:solidFill>
            <a:srgbClr val="86FA86"/>
          </a:solid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2" name="AutoShape 8"/>
          <p:cNvSpPr>
            <a:spLocks/>
          </p:cNvSpPr>
          <p:nvPr/>
        </p:nvSpPr>
        <p:spPr bwMode="auto">
          <a:xfrm>
            <a:off x="3733800" y="2971800"/>
            <a:ext cx="1447800" cy="1524000"/>
          </a:xfrm>
          <a:prstGeom prst="roundRect">
            <a:avLst>
              <a:gd name="adj" fmla="val 16667"/>
            </a:avLst>
          </a:prstGeom>
          <a:solidFill>
            <a:srgbClr val="86FA86"/>
          </a:solid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3" name="AutoShape 9"/>
          <p:cNvSpPr>
            <a:spLocks/>
          </p:cNvSpPr>
          <p:nvPr/>
        </p:nvSpPr>
        <p:spPr bwMode="auto">
          <a:xfrm>
            <a:off x="3733800" y="1905000"/>
            <a:ext cx="2895600" cy="1524000"/>
          </a:xfrm>
          <a:prstGeom prst="roundRect">
            <a:avLst>
              <a:gd name="adj" fmla="val 16667"/>
            </a:avLst>
          </a:prstGeom>
          <a:solidFill>
            <a:srgbClr val="86FA86"/>
          </a:solid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4" name="AutoShape 10"/>
          <p:cNvSpPr>
            <a:spLocks/>
          </p:cNvSpPr>
          <p:nvPr/>
        </p:nvSpPr>
        <p:spPr bwMode="auto">
          <a:xfrm>
            <a:off x="5257800" y="3505200"/>
            <a:ext cx="1905000" cy="9906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315" name="Group 11"/>
          <p:cNvGrpSpPr>
            <a:grpSpLocks/>
          </p:cNvGrpSpPr>
          <p:nvPr/>
        </p:nvGrpSpPr>
        <p:grpSpPr bwMode="auto">
          <a:xfrm>
            <a:off x="6705600" y="1905000"/>
            <a:ext cx="1905000" cy="2590800"/>
            <a:chOff x="0" y="0"/>
            <a:chExt cx="1200" cy="1632"/>
          </a:xfrm>
        </p:grpSpPr>
        <p:sp>
          <p:nvSpPr>
            <p:cNvPr id="98316" name="AutoShape 12"/>
            <p:cNvSpPr>
              <a:spLocks/>
            </p:cNvSpPr>
            <p:nvPr/>
          </p:nvSpPr>
          <p:spPr bwMode="auto">
            <a:xfrm>
              <a:off x="0" y="0"/>
              <a:ext cx="1200" cy="1632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317" name="Rectangle 13"/>
            <p:cNvSpPr>
              <a:spLocks/>
            </p:cNvSpPr>
            <p:nvPr/>
          </p:nvSpPr>
          <p:spPr bwMode="auto">
            <a:xfrm>
              <a:off x="346" y="268"/>
              <a:ext cx="508" cy="109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6978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endParaRPr lang="en-US">
                <a:solidFill>
                  <a:srgbClr val="595959"/>
                </a:solidFill>
                <a:ea typeface="Arial" pitchFamily="-107" charset="0"/>
                <a:cs typeface="Arial" pitchFamily="-107" charset="0"/>
              </a:endParaRPr>
            </a:p>
            <a:p>
              <a:pPr marL="9525" algn="ctr"/>
              <a:endParaRPr lang="en-US">
                <a:solidFill>
                  <a:srgbClr val="595959"/>
                </a:solidFill>
                <a:ea typeface="Arial" pitchFamily="-107" charset="0"/>
                <a:cs typeface="Arial" pitchFamily="-107" charset="0"/>
              </a:endParaRPr>
            </a:p>
            <a:p>
              <a:pPr marL="9525" algn="ctr"/>
              <a:endParaRPr lang="en-US">
                <a:solidFill>
                  <a:srgbClr val="595959"/>
                </a:solidFill>
                <a:ea typeface="Arial" pitchFamily="-107" charset="0"/>
                <a:cs typeface="Arial" pitchFamily="-107" charset="0"/>
              </a:endParaRPr>
            </a:p>
            <a:p>
              <a:pPr marL="9525" algn="ctr"/>
              <a:endParaRPr lang="en-US">
                <a:solidFill>
                  <a:srgbClr val="595959"/>
                </a:solidFill>
                <a:ea typeface="Arial" pitchFamily="-107" charset="0"/>
                <a:cs typeface="Arial" pitchFamily="-107" charset="0"/>
              </a:endParaRPr>
            </a:p>
            <a:p>
              <a:pPr marL="9525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OFDM</a:t>
              </a:r>
            </a:p>
            <a:p>
              <a:pPr marL="9525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MIMO</a:t>
              </a:r>
            </a:p>
          </p:txBody>
        </p:sp>
      </p:grpSp>
      <p:graphicFrame>
        <p:nvGraphicFramePr>
          <p:cNvPr id="98321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01034"/>
              </p:ext>
            </p:extLst>
          </p:nvPr>
        </p:nvGraphicFramePr>
        <p:xfrm>
          <a:off x="381000" y="1447800"/>
          <a:ext cx="8077200" cy="4657726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15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CDMA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GSM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Other Technologies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Availability: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Now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Now through Mid-2007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2009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Benefits: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125000"/>
                        <a:buFont typeface="Arial" pitchFamily="-107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Higher speeds, lower costs, greater efficiencies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8422" name="Group 118"/>
          <p:cNvGrpSpPr>
            <a:grpSpLocks/>
          </p:cNvGrpSpPr>
          <p:nvPr/>
        </p:nvGrpSpPr>
        <p:grpSpPr bwMode="auto">
          <a:xfrm>
            <a:off x="2438400" y="2133600"/>
            <a:ext cx="1066800" cy="381000"/>
            <a:chOff x="0" y="0"/>
            <a:chExt cx="672" cy="240"/>
          </a:xfrm>
        </p:grpSpPr>
        <p:sp>
          <p:nvSpPr>
            <p:cNvPr id="98423" name="AutoShape 119"/>
            <p:cNvSpPr>
              <a:spLocks/>
            </p:cNvSpPr>
            <p:nvPr/>
          </p:nvSpPr>
          <p:spPr bwMode="auto">
            <a:xfrm>
              <a:off x="0" y="0"/>
              <a:ext cx="672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24" name="Rectangle 120"/>
            <p:cNvSpPr>
              <a:spLocks/>
            </p:cNvSpPr>
            <p:nvPr/>
          </p:nvSpPr>
          <p:spPr bwMode="auto">
            <a:xfrm>
              <a:off x="44" y="9"/>
              <a:ext cx="582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846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1X RTT</a:t>
              </a:r>
            </a:p>
          </p:txBody>
        </p:sp>
      </p:grpSp>
      <p:grpSp>
        <p:nvGrpSpPr>
          <p:cNvPr id="98425" name="Group 121"/>
          <p:cNvGrpSpPr>
            <a:grpSpLocks/>
          </p:cNvGrpSpPr>
          <p:nvPr/>
        </p:nvGrpSpPr>
        <p:grpSpPr bwMode="auto">
          <a:xfrm>
            <a:off x="3886200" y="2046287"/>
            <a:ext cx="1143000" cy="630238"/>
            <a:chOff x="0" y="-7"/>
            <a:chExt cx="720" cy="397"/>
          </a:xfrm>
        </p:grpSpPr>
        <p:sp>
          <p:nvSpPr>
            <p:cNvPr id="98426" name="AutoShape 122"/>
            <p:cNvSpPr>
              <a:spLocks/>
            </p:cNvSpPr>
            <p:nvPr/>
          </p:nvSpPr>
          <p:spPr bwMode="auto">
            <a:xfrm>
              <a:off x="0" y="0"/>
              <a:ext cx="720" cy="384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27" name="Rectangle 123"/>
            <p:cNvSpPr>
              <a:spLocks/>
            </p:cNvSpPr>
            <p:nvPr/>
          </p:nvSpPr>
          <p:spPr bwMode="auto">
            <a:xfrm>
              <a:off x="93" y="-7"/>
              <a:ext cx="533" cy="397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06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EV-DO</a:t>
              </a:r>
            </a:p>
            <a:p>
              <a:pPr marL="12700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Rev. 0</a:t>
              </a:r>
            </a:p>
          </p:txBody>
        </p:sp>
      </p:grpSp>
      <p:grpSp>
        <p:nvGrpSpPr>
          <p:cNvPr id="98428" name="Group 124"/>
          <p:cNvGrpSpPr>
            <a:grpSpLocks/>
          </p:cNvGrpSpPr>
          <p:nvPr/>
        </p:nvGrpSpPr>
        <p:grpSpPr bwMode="auto">
          <a:xfrm>
            <a:off x="5486400" y="2046287"/>
            <a:ext cx="1066800" cy="630238"/>
            <a:chOff x="0" y="-7"/>
            <a:chExt cx="672" cy="397"/>
          </a:xfrm>
        </p:grpSpPr>
        <p:sp>
          <p:nvSpPr>
            <p:cNvPr id="98429" name="AutoShape 125"/>
            <p:cNvSpPr>
              <a:spLocks/>
            </p:cNvSpPr>
            <p:nvPr/>
          </p:nvSpPr>
          <p:spPr bwMode="auto">
            <a:xfrm>
              <a:off x="0" y="0"/>
              <a:ext cx="672" cy="384"/>
            </a:xfrm>
            <a:prstGeom prst="roundRect">
              <a:avLst>
                <a:gd name="adj" fmla="val 16667"/>
              </a:avLst>
            </a:prstGeom>
            <a:solidFill>
              <a:srgbClr val="86FA86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30" name="Rectangle 126"/>
            <p:cNvSpPr>
              <a:spLocks/>
            </p:cNvSpPr>
            <p:nvPr/>
          </p:nvSpPr>
          <p:spPr bwMode="auto">
            <a:xfrm>
              <a:off x="69" y="-7"/>
              <a:ext cx="533" cy="397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8890" bIns="38100" anchor="ctr">
              <a:prstTxWarp prst="textNoShape">
                <a:avLst/>
              </a:prstTxWarp>
              <a:spAutoFit/>
            </a:bodyPr>
            <a:lstStyle/>
            <a:p>
              <a:pPr marL="11113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EV-DO</a:t>
              </a:r>
            </a:p>
            <a:p>
              <a:pPr marL="11113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Rev. A</a:t>
              </a:r>
            </a:p>
          </p:txBody>
        </p:sp>
      </p:grpSp>
      <p:grpSp>
        <p:nvGrpSpPr>
          <p:cNvPr id="98431" name="Group 127"/>
          <p:cNvGrpSpPr>
            <a:grpSpLocks/>
          </p:cNvGrpSpPr>
          <p:nvPr/>
        </p:nvGrpSpPr>
        <p:grpSpPr bwMode="auto">
          <a:xfrm>
            <a:off x="7162800" y="2133600"/>
            <a:ext cx="990600" cy="381000"/>
            <a:chOff x="0" y="0"/>
            <a:chExt cx="624" cy="240"/>
          </a:xfrm>
        </p:grpSpPr>
        <p:sp>
          <p:nvSpPr>
            <p:cNvPr id="98432" name="AutoShape 128"/>
            <p:cNvSpPr>
              <a:spLocks/>
            </p:cNvSpPr>
            <p:nvPr/>
          </p:nvSpPr>
          <p:spPr bwMode="auto">
            <a:xfrm>
              <a:off x="0" y="0"/>
              <a:ext cx="624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33" name="Rectangle 129"/>
            <p:cNvSpPr>
              <a:spLocks/>
            </p:cNvSpPr>
            <p:nvPr/>
          </p:nvSpPr>
          <p:spPr bwMode="auto">
            <a:xfrm>
              <a:off x="109" y="9"/>
              <a:ext cx="404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723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UMB</a:t>
              </a:r>
            </a:p>
          </p:txBody>
        </p:sp>
      </p:grpSp>
      <p:grpSp>
        <p:nvGrpSpPr>
          <p:cNvPr id="98434" name="Group 130"/>
          <p:cNvGrpSpPr>
            <a:grpSpLocks/>
          </p:cNvGrpSpPr>
          <p:nvPr/>
        </p:nvGrpSpPr>
        <p:grpSpPr bwMode="auto">
          <a:xfrm>
            <a:off x="2438400" y="2895600"/>
            <a:ext cx="1066800" cy="381000"/>
            <a:chOff x="0" y="0"/>
            <a:chExt cx="672" cy="240"/>
          </a:xfrm>
        </p:grpSpPr>
        <p:sp>
          <p:nvSpPr>
            <p:cNvPr id="98435" name="AutoShape 131"/>
            <p:cNvSpPr>
              <a:spLocks/>
            </p:cNvSpPr>
            <p:nvPr/>
          </p:nvSpPr>
          <p:spPr bwMode="auto">
            <a:xfrm>
              <a:off x="0" y="0"/>
              <a:ext cx="672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36" name="Rectangle 132"/>
            <p:cNvSpPr>
              <a:spLocks/>
            </p:cNvSpPr>
            <p:nvPr/>
          </p:nvSpPr>
          <p:spPr bwMode="auto">
            <a:xfrm>
              <a:off x="89" y="9"/>
              <a:ext cx="493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846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EDGE</a:t>
              </a:r>
            </a:p>
          </p:txBody>
        </p:sp>
      </p:grpSp>
      <p:grpSp>
        <p:nvGrpSpPr>
          <p:cNvPr id="98437" name="Group 133"/>
          <p:cNvGrpSpPr>
            <a:grpSpLocks/>
          </p:cNvGrpSpPr>
          <p:nvPr/>
        </p:nvGrpSpPr>
        <p:grpSpPr bwMode="auto">
          <a:xfrm>
            <a:off x="3886200" y="2895600"/>
            <a:ext cx="1143000" cy="381000"/>
            <a:chOff x="0" y="0"/>
            <a:chExt cx="720" cy="240"/>
          </a:xfrm>
        </p:grpSpPr>
        <p:sp>
          <p:nvSpPr>
            <p:cNvPr id="98438" name="AutoShape 134"/>
            <p:cNvSpPr>
              <a:spLocks/>
            </p:cNvSpPr>
            <p:nvPr/>
          </p:nvSpPr>
          <p:spPr bwMode="auto">
            <a:xfrm>
              <a:off x="0" y="0"/>
              <a:ext cx="720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39" name="Rectangle 135"/>
            <p:cNvSpPr>
              <a:spLocks/>
            </p:cNvSpPr>
            <p:nvPr/>
          </p:nvSpPr>
          <p:spPr bwMode="auto">
            <a:xfrm>
              <a:off x="72" y="9"/>
              <a:ext cx="574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952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HSDPA</a:t>
              </a:r>
            </a:p>
          </p:txBody>
        </p:sp>
      </p:grpSp>
      <p:grpSp>
        <p:nvGrpSpPr>
          <p:cNvPr id="98440" name="Group 136"/>
          <p:cNvGrpSpPr>
            <a:grpSpLocks/>
          </p:cNvGrpSpPr>
          <p:nvPr/>
        </p:nvGrpSpPr>
        <p:grpSpPr bwMode="auto">
          <a:xfrm>
            <a:off x="5486400" y="2895600"/>
            <a:ext cx="1066800" cy="381000"/>
            <a:chOff x="0" y="0"/>
            <a:chExt cx="672" cy="240"/>
          </a:xfrm>
        </p:grpSpPr>
        <p:sp>
          <p:nvSpPr>
            <p:cNvPr id="98441" name="AutoShape 137"/>
            <p:cNvSpPr>
              <a:spLocks/>
            </p:cNvSpPr>
            <p:nvPr/>
          </p:nvSpPr>
          <p:spPr bwMode="auto">
            <a:xfrm>
              <a:off x="0" y="0"/>
              <a:ext cx="672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42" name="Rectangle 138"/>
            <p:cNvSpPr>
              <a:spLocks/>
            </p:cNvSpPr>
            <p:nvPr/>
          </p:nvSpPr>
          <p:spPr bwMode="auto">
            <a:xfrm>
              <a:off x="57" y="9"/>
              <a:ext cx="558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846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HSPA+</a:t>
              </a:r>
            </a:p>
          </p:txBody>
        </p:sp>
      </p:grpSp>
      <p:grpSp>
        <p:nvGrpSpPr>
          <p:cNvPr id="98443" name="Group 139"/>
          <p:cNvGrpSpPr>
            <a:grpSpLocks/>
          </p:cNvGrpSpPr>
          <p:nvPr/>
        </p:nvGrpSpPr>
        <p:grpSpPr bwMode="auto">
          <a:xfrm>
            <a:off x="7162800" y="2895600"/>
            <a:ext cx="990600" cy="381000"/>
            <a:chOff x="0" y="0"/>
            <a:chExt cx="624" cy="240"/>
          </a:xfrm>
        </p:grpSpPr>
        <p:sp>
          <p:nvSpPr>
            <p:cNvPr id="98444" name="AutoShape 140"/>
            <p:cNvSpPr>
              <a:spLocks/>
            </p:cNvSpPr>
            <p:nvPr/>
          </p:nvSpPr>
          <p:spPr bwMode="auto">
            <a:xfrm>
              <a:off x="0" y="0"/>
              <a:ext cx="624" cy="2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45" name="Rectangle 141"/>
            <p:cNvSpPr>
              <a:spLocks/>
            </p:cNvSpPr>
            <p:nvPr/>
          </p:nvSpPr>
          <p:spPr bwMode="auto">
            <a:xfrm>
              <a:off x="143" y="9"/>
              <a:ext cx="337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723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LTE</a:t>
              </a:r>
            </a:p>
          </p:txBody>
        </p:sp>
      </p:grpSp>
      <p:grpSp>
        <p:nvGrpSpPr>
          <p:cNvPr id="98446" name="Group 142"/>
          <p:cNvGrpSpPr>
            <a:grpSpLocks/>
          </p:cNvGrpSpPr>
          <p:nvPr/>
        </p:nvGrpSpPr>
        <p:grpSpPr bwMode="auto">
          <a:xfrm>
            <a:off x="5461003" y="3646487"/>
            <a:ext cx="1116007" cy="630238"/>
            <a:chOff x="1" y="-7"/>
            <a:chExt cx="702" cy="397"/>
          </a:xfrm>
        </p:grpSpPr>
        <p:sp>
          <p:nvSpPr>
            <p:cNvPr id="98447" name="AutoShape 143"/>
            <p:cNvSpPr>
              <a:spLocks/>
            </p:cNvSpPr>
            <p:nvPr/>
          </p:nvSpPr>
          <p:spPr bwMode="auto">
            <a:xfrm>
              <a:off x="16" y="0"/>
              <a:ext cx="672" cy="384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  <p:sp>
          <p:nvSpPr>
            <p:cNvPr id="98448" name="Rectangle 144"/>
            <p:cNvSpPr>
              <a:spLocks/>
            </p:cNvSpPr>
            <p:nvPr/>
          </p:nvSpPr>
          <p:spPr bwMode="auto">
            <a:xfrm>
              <a:off x="1" y="-7"/>
              <a:ext cx="702" cy="397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8890" bIns="38100" anchor="ctr">
              <a:prstTxWarp prst="textNoShape">
                <a:avLst/>
              </a:prstTxWarp>
              <a:spAutoFit/>
            </a:bodyPr>
            <a:lstStyle/>
            <a:p>
              <a:pPr marL="11113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WiMAX</a:t>
              </a:r>
            </a:p>
            <a:p>
              <a:pPr marL="11113" algn="ctr"/>
              <a:r>
                <a:rPr lang="en-US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(802.16e)</a:t>
              </a:r>
            </a:p>
          </p:txBody>
        </p:sp>
      </p:grpSp>
      <p:grpSp>
        <p:nvGrpSpPr>
          <p:cNvPr id="98449" name="Group 145"/>
          <p:cNvGrpSpPr>
            <a:grpSpLocks/>
          </p:cNvGrpSpPr>
          <p:nvPr/>
        </p:nvGrpSpPr>
        <p:grpSpPr bwMode="auto">
          <a:xfrm>
            <a:off x="2362200" y="3657600"/>
            <a:ext cx="2667000" cy="609600"/>
            <a:chOff x="0" y="0"/>
            <a:chExt cx="1680" cy="384"/>
          </a:xfrm>
        </p:grpSpPr>
        <p:sp>
          <p:nvSpPr>
            <p:cNvPr id="98450" name="AutoShape 146"/>
            <p:cNvSpPr>
              <a:spLocks/>
            </p:cNvSpPr>
            <p:nvPr/>
          </p:nvSpPr>
          <p:spPr bwMode="auto">
            <a:xfrm>
              <a:off x="0" y="0"/>
              <a:ext cx="1680" cy="384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51" name="Rectangle 147"/>
            <p:cNvSpPr>
              <a:spLocks/>
            </p:cNvSpPr>
            <p:nvPr/>
          </p:nvSpPr>
          <p:spPr bwMode="auto">
            <a:xfrm>
              <a:off x="362" y="81"/>
              <a:ext cx="955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9042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New Entrants</a:t>
              </a:r>
            </a:p>
          </p:txBody>
        </p:sp>
      </p:grpSp>
      <p:sp>
        <p:nvSpPr>
          <p:cNvPr id="98452" name="AutoShape 148"/>
          <p:cNvSpPr>
            <a:spLocks/>
          </p:cNvSpPr>
          <p:nvPr/>
        </p:nvSpPr>
        <p:spPr bwMode="auto">
          <a:xfrm>
            <a:off x="3505200" y="2209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3" name="AutoShape 149"/>
          <p:cNvSpPr>
            <a:spLocks/>
          </p:cNvSpPr>
          <p:nvPr/>
        </p:nvSpPr>
        <p:spPr bwMode="auto">
          <a:xfrm>
            <a:off x="5029200" y="2209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4" name="AutoShape 150"/>
          <p:cNvSpPr>
            <a:spLocks/>
          </p:cNvSpPr>
          <p:nvPr/>
        </p:nvSpPr>
        <p:spPr bwMode="auto">
          <a:xfrm>
            <a:off x="6553200" y="22098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5" name="AutoShape 151"/>
          <p:cNvSpPr>
            <a:spLocks/>
          </p:cNvSpPr>
          <p:nvPr/>
        </p:nvSpPr>
        <p:spPr bwMode="auto">
          <a:xfrm>
            <a:off x="3505200" y="2971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6" name="AutoShape 152"/>
          <p:cNvSpPr>
            <a:spLocks/>
          </p:cNvSpPr>
          <p:nvPr/>
        </p:nvSpPr>
        <p:spPr bwMode="auto">
          <a:xfrm>
            <a:off x="5029200" y="2971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7" name="AutoShape 153"/>
          <p:cNvSpPr>
            <a:spLocks/>
          </p:cNvSpPr>
          <p:nvPr/>
        </p:nvSpPr>
        <p:spPr bwMode="auto">
          <a:xfrm>
            <a:off x="6553200" y="29718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58" name="AutoShape 154"/>
          <p:cNvSpPr>
            <a:spLocks/>
          </p:cNvSpPr>
          <p:nvPr/>
        </p:nvSpPr>
        <p:spPr bwMode="auto">
          <a:xfrm>
            <a:off x="5029200" y="3810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459" name="Group 155"/>
          <p:cNvGrpSpPr>
            <a:grpSpLocks/>
          </p:cNvGrpSpPr>
          <p:nvPr/>
        </p:nvGrpSpPr>
        <p:grpSpPr bwMode="auto">
          <a:xfrm>
            <a:off x="7391400" y="1462087"/>
            <a:ext cx="533400" cy="354013"/>
            <a:chOff x="0" y="-7"/>
            <a:chExt cx="336" cy="223"/>
          </a:xfrm>
        </p:grpSpPr>
        <p:sp>
          <p:nvSpPr>
            <p:cNvPr id="98460" name="AutoShape 156"/>
            <p:cNvSpPr>
              <a:spLocks/>
            </p:cNvSpPr>
            <p:nvPr/>
          </p:nvSpPr>
          <p:spPr bwMode="auto">
            <a:xfrm>
              <a:off x="0" y="31"/>
              <a:ext cx="336" cy="144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61" name="Rectangle 157"/>
            <p:cNvSpPr>
              <a:spLocks/>
            </p:cNvSpPr>
            <p:nvPr/>
          </p:nvSpPr>
          <p:spPr bwMode="auto">
            <a:xfrm>
              <a:off x="30" y="-7"/>
              <a:ext cx="275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527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rgbClr val="595959"/>
                  </a:solidFill>
                  <a:ea typeface="Arial" pitchFamily="-107" charset="0"/>
                  <a:cs typeface="Arial" pitchFamily="-107" charset="0"/>
                </a:rPr>
                <a:t>4G</a:t>
              </a:r>
            </a:p>
          </p:txBody>
        </p:sp>
      </p:grpSp>
      <p:grpSp>
        <p:nvGrpSpPr>
          <p:cNvPr id="98462" name="Group 158"/>
          <p:cNvGrpSpPr>
            <a:grpSpLocks/>
          </p:cNvGrpSpPr>
          <p:nvPr/>
        </p:nvGrpSpPr>
        <p:grpSpPr bwMode="auto">
          <a:xfrm>
            <a:off x="5029200" y="1473200"/>
            <a:ext cx="533400" cy="330200"/>
            <a:chOff x="0" y="0"/>
            <a:chExt cx="336" cy="208"/>
          </a:xfrm>
        </p:grpSpPr>
        <p:sp>
          <p:nvSpPr>
            <p:cNvPr id="98463" name="AutoShape 159"/>
            <p:cNvSpPr>
              <a:spLocks/>
            </p:cNvSpPr>
            <p:nvPr/>
          </p:nvSpPr>
          <p:spPr bwMode="auto">
            <a:xfrm>
              <a:off x="0" y="31"/>
              <a:ext cx="336" cy="144"/>
            </a:xfrm>
            <a:prstGeom prst="roundRect">
              <a:avLst>
                <a:gd name="adj" fmla="val 16667"/>
              </a:avLst>
            </a:prstGeom>
            <a:solidFill>
              <a:srgbClr val="86FA86"/>
            </a:solid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64" name="Rectangle 160"/>
            <p:cNvSpPr>
              <a:spLocks/>
            </p:cNvSpPr>
            <p:nvPr/>
          </p:nvSpPr>
          <p:spPr bwMode="auto">
            <a:xfrm>
              <a:off x="27" y="0"/>
              <a:ext cx="281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527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3G</a:t>
              </a:r>
            </a:p>
          </p:txBody>
        </p:sp>
      </p:grpSp>
      <p:grpSp>
        <p:nvGrpSpPr>
          <p:cNvPr id="98465" name="Group 161"/>
          <p:cNvGrpSpPr>
            <a:grpSpLocks/>
          </p:cNvGrpSpPr>
          <p:nvPr/>
        </p:nvGrpSpPr>
        <p:grpSpPr bwMode="auto">
          <a:xfrm>
            <a:off x="2590800" y="1473200"/>
            <a:ext cx="533400" cy="330200"/>
            <a:chOff x="0" y="0"/>
            <a:chExt cx="336" cy="208"/>
          </a:xfrm>
        </p:grpSpPr>
        <p:sp>
          <p:nvSpPr>
            <p:cNvPr id="98466" name="AutoShape 162"/>
            <p:cNvSpPr>
              <a:spLocks/>
            </p:cNvSpPr>
            <p:nvPr/>
          </p:nvSpPr>
          <p:spPr bwMode="auto">
            <a:xfrm>
              <a:off x="0" y="31"/>
              <a:ext cx="336" cy="144"/>
            </a:xfrm>
            <a:prstGeom prst="roundRect">
              <a:avLst>
                <a:gd name="adj" fmla="val 16667"/>
              </a:avLst>
            </a:prstGeom>
            <a:solidFill>
              <a:srgbClr val="FF9F9F"/>
            </a:solid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67" name="Rectangle 163"/>
            <p:cNvSpPr>
              <a:spLocks/>
            </p:cNvSpPr>
            <p:nvPr/>
          </p:nvSpPr>
          <p:spPr bwMode="auto">
            <a:xfrm>
              <a:off x="27" y="0"/>
              <a:ext cx="281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527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2G</a:t>
              </a:r>
            </a:p>
          </p:txBody>
        </p:sp>
      </p:grpSp>
      <p:sp>
        <p:nvSpPr>
          <p:cNvPr id="98468" name="Rectangle 164"/>
          <p:cNvSpPr>
            <a:spLocks/>
          </p:cNvSpPr>
          <p:nvPr/>
        </p:nvSpPr>
        <p:spPr bwMode="auto">
          <a:xfrm>
            <a:off x="4711700" y="6324600"/>
            <a:ext cx="1890713" cy="241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0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Paul Garnett, CTIA, June 2007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backhaul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6479242" cy="4081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= BS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backbone network</a:t>
            </a:r>
          </a:p>
          <a:p>
            <a:pPr lvl="1"/>
            <a:r>
              <a:rPr lang="en-US" dirty="0">
                <a:sym typeface="Wingdings"/>
              </a:rPr>
              <a:t>one of the largest carrier </a:t>
            </a:r>
            <a:r>
              <a:rPr lang="en-US" dirty="0" err="1">
                <a:sym typeface="Wingdings"/>
              </a:rPr>
              <a:t>OpEx</a:t>
            </a:r>
            <a:r>
              <a:rPr lang="en-US" dirty="0">
                <a:sym typeface="Wingdings"/>
              </a:rPr>
              <a:t> components (30-40%)</a:t>
            </a:r>
          </a:p>
          <a:p>
            <a:r>
              <a:rPr lang="en-US" dirty="0">
                <a:sym typeface="Wingdings"/>
              </a:rPr>
              <a:t>Traditional: T1 (1.5 Mb/</a:t>
            </a:r>
            <a:r>
              <a:rPr lang="en-US" dirty="0" err="1">
                <a:sym typeface="Wingdings"/>
              </a:rPr>
              <a:t>s</a:t>
            </a:r>
            <a:r>
              <a:rPr lang="en-US" dirty="0">
                <a:sym typeface="Wingdings"/>
              </a:rPr>
              <a:t>) - $600/month</a:t>
            </a:r>
          </a:p>
          <a:p>
            <a:r>
              <a:rPr lang="en-US" dirty="0">
                <a:sym typeface="Wingdings"/>
              </a:rPr>
              <a:t>New solutions:</a:t>
            </a:r>
          </a:p>
          <a:p>
            <a:pPr lvl="1"/>
            <a:r>
              <a:rPr lang="en-US" dirty="0">
                <a:sym typeface="Wingdings"/>
              </a:rPr>
              <a:t>microwave</a:t>
            </a:r>
          </a:p>
          <a:p>
            <a:pPr lvl="2"/>
            <a:r>
              <a:rPr lang="en-US" dirty="0">
                <a:sym typeface="Wingdings"/>
              </a:rPr>
              <a:t>800 Mb/</a:t>
            </a:r>
            <a:r>
              <a:rPr lang="en-US" dirty="0" err="1">
                <a:sym typeface="Wingdings"/>
              </a:rPr>
              <a:t>s</a:t>
            </a:r>
            <a:r>
              <a:rPr lang="en-US" dirty="0">
                <a:sym typeface="Wingdings"/>
              </a:rPr>
              <a:t> to 3 </a:t>
            </a:r>
            <a:r>
              <a:rPr lang="en-US" dirty="0" err="1">
                <a:sym typeface="Wingdings"/>
              </a:rPr>
              <a:t>Gb/s</a:t>
            </a:r>
            <a:r>
              <a:rPr lang="en-US" dirty="0">
                <a:sym typeface="Wingdings"/>
              </a:rPr>
              <a:t> (future)</a:t>
            </a:r>
          </a:p>
          <a:p>
            <a:pPr lvl="1"/>
            <a:r>
              <a:rPr lang="en-US" dirty="0" err="1">
                <a:sym typeface="Wingdings"/>
              </a:rPr>
              <a:t>CableCo</a:t>
            </a:r>
            <a:r>
              <a:rPr lang="en-US" dirty="0">
                <a:sym typeface="Wingdings"/>
              </a:rPr>
              <a:t> fiber ($100/month/Mb/s)</a:t>
            </a:r>
          </a:p>
          <a:p>
            <a:pPr lvl="1"/>
            <a:r>
              <a:rPr lang="en-US" dirty="0">
                <a:sym typeface="Wingdings"/>
              </a:rPr>
              <a:t>bonded DSL</a:t>
            </a:r>
          </a:p>
          <a:p>
            <a:pPr lvl="1"/>
            <a:r>
              <a:rPr lang="en-US" dirty="0" err="1">
                <a:sym typeface="Wingdings"/>
              </a:rPr>
              <a:t>FiOS</a:t>
            </a:r>
            <a:endParaRPr lang="en-US" dirty="0">
              <a:sym typeface="Wingdings"/>
            </a:endParaRPr>
          </a:p>
          <a:p>
            <a:pPr lvl="1"/>
            <a:r>
              <a:rPr lang="en-US" dirty="0" err="1">
                <a:sym typeface="Wingdings"/>
              </a:rPr>
              <a:t>Femtocells</a:t>
            </a:r>
            <a:r>
              <a:rPr lang="en-US" dirty="0">
                <a:sym typeface="Wingdings"/>
              </a:rPr>
              <a:t> – in subscriber home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3BBC-0E4A-F74B-86A7-A896B633F0FC}" type="datetime1">
              <a:rPr lang="en-US" smtClean="0"/>
              <a:t>9/6/18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CF00-586F-A940-8D30-EC8661C989A8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Picture 5" descr="femtoc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648200"/>
            <a:ext cx="2978150" cy="12781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5" name="Rectangle 3"/>
          <p:cNvSpPr>
            <a:spLocks noChangeArrowheads="1"/>
          </p:cNvSpPr>
          <p:nvPr/>
        </p:nvSpPr>
        <p:spPr bwMode="auto">
          <a:xfrm>
            <a:off x="1336675" y="2720975"/>
            <a:ext cx="5505450" cy="3997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7716" name="Line 4"/>
          <p:cNvSpPr>
            <a:spLocks noChangeShapeType="1"/>
          </p:cNvSpPr>
          <p:nvPr/>
        </p:nvSpPr>
        <p:spPr bwMode="auto">
          <a:xfrm flipV="1">
            <a:off x="2054225" y="4097338"/>
            <a:ext cx="1416050" cy="2873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17" name="Rectangle 5"/>
          <p:cNvSpPr>
            <a:spLocks noChangeArrowheads="1"/>
          </p:cNvSpPr>
          <p:nvPr/>
        </p:nvSpPr>
        <p:spPr bwMode="auto">
          <a:xfrm>
            <a:off x="1495425" y="2874963"/>
            <a:ext cx="469900" cy="43973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18" name="Rectangle 6"/>
          <p:cNvSpPr>
            <a:spLocks noChangeArrowheads="1"/>
          </p:cNvSpPr>
          <p:nvPr/>
        </p:nvSpPr>
        <p:spPr bwMode="auto">
          <a:xfrm>
            <a:off x="1455738" y="2879725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x</a:t>
            </a:r>
            <a:r>
              <a:rPr lang="en-US" i="1"/>
              <a:t>k</a:t>
            </a:r>
            <a:endParaRPr lang="en-US"/>
          </a:p>
        </p:txBody>
      </p:sp>
      <p:sp>
        <p:nvSpPr>
          <p:cNvPr id="1267719" name="Rectangle 7"/>
          <p:cNvSpPr>
            <a:spLocks noChangeArrowheads="1"/>
          </p:cNvSpPr>
          <p:nvPr/>
        </p:nvSpPr>
        <p:spPr bwMode="auto">
          <a:xfrm>
            <a:off x="1520825" y="4062413"/>
            <a:ext cx="469900" cy="43973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20" name="Rectangle 8"/>
          <p:cNvSpPr>
            <a:spLocks noChangeArrowheads="1"/>
          </p:cNvSpPr>
          <p:nvPr/>
        </p:nvSpPr>
        <p:spPr bwMode="auto">
          <a:xfrm>
            <a:off x="1493838" y="4016375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x</a:t>
            </a:r>
            <a:r>
              <a:rPr lang="en-US" i="1"/>
              <a:t>k</a:t>
            </a:r>
            <a:endParaRPr lang="en-US"/>
          </a:p>
        </p:txBody>
      </p:sp>
      <p:sp>
        <p:nvSpPr>
          <p:cNvPr id="1267721" name="Rectangle 9"/>
          <p:cNvSpPr>
            <a:spLocks noChangeArrowheads="1"/>
          </p:cNvSpPr>
          <p:nvPr/>
        </p:nvSpPr>
        <p:spPr bwMode="auto">
          <a:xfrm>
            <a:off x="1470025" y="5949950"/>
            <a:ext cx="469900" cy="44132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22" name="Rectangle 10"/>
          <p:cNvSpPr>
            <a:spLocks noChangeArrowheads="1"/>
          </p:cNvSpPr>
          <p:nvPr/>
        </p:nvSpPr>
        <p:spPr bwMode="auto">
          <a:xfrm>
            <a:off x="1455738" y="5924550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x</a:t>
            </a:r>
            <a:r>
              <a:rPr lang="en-US" i="1"/>
              <a:t>k</a:t>
            </a:r>
            <a:endParaRPr lang="en-US"/>
          </a:p>
        </p:txBody>
      </p:sp>
      <p:sp>
        <p:nvSpPr>
          <p:cNvPr id="1267723" name="Rectangle 11"/>
          <p:cNvSpPr>
            <a:spLocks noChangeArrowheads="1"/>
          </p:cNvSpPr>
          <p:nvPr/>
        </p:nvSpPr>
        <p:spPr bwMode="auto">
          <a:xfrm>
            <a:off x="3451225" y="2843213"/>
            <a:ext cx="1104900" cy="604837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24" name="Rectangle 12"/>
          <p:cNvSpPr>
            <a:spLocks noChangeArrowheads="1"/>
          </p:cNvSpPr>
          <p:nvPr/>
        </p:nvSpPr>
        <p:spPr bwMode="auto">
          <a:xfrm>
            <a:off x="3411538" y="2941638"/>
            <a:ext cx="1133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N/n</a:t>
            </a:r>
            <a:r>
              <a:rPr lang="en-US"/>
              <a:t> x </a:t>
            </a:r>
            <a:r>
              <a:rPr lang="en-US" i="1"/>
              <a:t>N/n</a:t>
            </a:r>
            <a:endParaRPr lang="en-US"/>
          </a:p>
        </p:txBody>
      </p:sp>
      <p:sp>
        <p:nvSpPr>
          <p:cNvPr id="1267725" name="Rectangle 13"/>
          <p:cNvSpPr>
            <a:spLocks noChangeArrowheads="1"/>
          </p:cNvSpPr>
          <p:nvPr/>
        </p:nvSpPr>
        <p:spPr bwMode="auto">
          <a:xfrm>
            <a:off x="3457575" y="3759200"/>
            <a:ext cx="1104900" cy="604838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26" name="Rectangle 14"/>
          <p:cNvSpPr>
            <a:spLocks noChangeArrowheads="1"/>
          </p:cNvSpPr>
          <p:nvPr/>
        </p:nvSpPr>
        <p:spPr bwMode="auto">
          <a:xfrm>
            <a:off x="3417888" y="3846513"/>
            <a:ext cx="1133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N/n</a:t>
            </a:r>
            <a:r>
              <a:rPr lang="en-US"/>
              <a:t> x </a:t>
            </a:r>
            <a:r>
              <a:rPr lang="en-US" i="1"/>
              <a:t>N/n</a:t>
            </a:r>
            <a:endParaRPr lang="en-US"/>
          </a:p>
        </p:txBody>
      </p:sp>
      <p:sp>
        <p:nvSpPr>
          <p:cNvPr id="1267727" name="Rectangle 15"/>
          <p:cNvSpPr>
            <a:spLocks noChangeArrowheads="1"/>
          </p:cNvSpPr>
          <p:nvPr/>
        </p:nvSpPr>
        <p:spPr bwMode="auto">
          <a:xfrm>
            <a:off x="3444875" y="5981700"/>
            <a:ext cx="1104900" cy="60325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28" name="Rectangle 16"/>
          <p:cNvSpPr>
            <a:spLocks noChangeArrowheads="1"/>
          </p:cNvSpPr>
          <p:nvPr/>
        </p:nvSpPr>
        <p:spPr bwMode="auto">
          <a:xfrm>
            <a:off x="3417888" y="6119813"/>
            <a:ext cx="1133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N/n</a:t>
            </a:r>
            <a:r>
              <a:rPr lang="en-US"/>
              <a:t> x </a:t>
            </a:r>
            <a:r>
              <a:rPr lang="en-US" i="1"/>
              <a:t>N/n</a:t>
            </a:r>
            <a:endParaRPr lang="en-US"/>
          </a:p>
        </p:txBody>
      </p:sp>
      <p:sp>
        <p:nvSpPr>
          <p:cNvPr id="1267729" name="Rectangle 17"/>
          <p:cNvSpPr>
            <a:spLocks noChangeArrowheads="1"/>
          </p:cNvSpPr>
          <p:nvPr/>
        </p:nvSpPr>
        <p:spPr bwMode="auto">
          <a:xfrm>
            <a:off x="6156325" y="2854325"/>
            <a:ext cx="469900" cy="439738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0" name="Rectangle 18"/>
          <p:cNvSpPr>
            <a:spLocks noChangeArrowheads="1"/>
          </p:cNvSpPr>
          <p:nvPr/>
        </p:nvSpPr>
        <p:spPr bwMode="auto">
          <a:xfrm>
            <a:off x="6129338" y="2857500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k</a:t>
            </a:r>
            <a:r>
              <a:rPr lang="en-US"/>
              <a:t>x</a:t>
            </a:r>
            <a:r>
              <a:rPr lang="en-US" i="1"/>
              <a:t>n</a:t>
            </a:r>
            <a:endParaRPr lang="en-US"/>
          </a:p>
        </p:txBody>
      </p:sp>
      <p:sp>
        <p:nvSpPr>
          <p:cNvPr id="1267731" name="Rectangle 19"/>
          <p:cNvSpPr>
            <a:spLocks noChangeArrowheads="1"/>
          </p:cNvSpPr>
          <p:nvPr/>
        </p:nvSpPr>
        <p:spPr bwMode="auto">
          <a:xfrm>
            <a:off x="6194425" y="4041775"/>
            <a:ext cx="469900" cy="439738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2" name="Rectangle 20"/>
          <p:cNvSpPr>
            <a:spLocks noChangeArrowheads="1"/>
          </p:cNvSpPr>
          <p:nvPr/>
        </p:nvSpPr>
        <p:spPr bwMode="auto">
          <a:xfrm>
            <a:off x="6257925" y="6069013"/>
            <a:ext cx="469900" cy="43973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3" name="Line 21"/>
          <p:cNvSpPr>
            <a:spLocks noChangeShapeType="1"/>
          </p:cNvSpPr>
          <p:nvPr/>
        </p:nvSpPr>
        <p:spPr bwMode="auto">
          <a:xfrm>
            <a:off x="1196975" y="2976563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4" name="Line 22"/>
          <p:cNvSpPr>
            <a:spLocks noChangeShapeType="1"/>
          </p:cNvSpPr>
          <p:nvPr/>
        </p:nvSpPr>
        <p:spPr bwMode="auto">
          <a:xfrm>
            <a:off x="1196975" y="308927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5" name="Line 23"/>
          <p:cNvSpPr>
            <a:spLocks noChangeShapeType="1"/>
          </p:cNvSpPr>
          <p:nvPr/>
        </p:nvSpPr>
        <p:spPr bwMode="auto">
          <a:xfrm>
            <a:off x="1184275" y="3243263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6" name="Line 24"/>
          <p:cNvSpPr>
            <a:spLocks noChangeShapeType="1"/>
          </p:cNvSpPr>
          <p:nvPr/>
        </p:nvSpPr>
        <p:spPr bwMode="auto">
          <a:xfrm>
            <a:off x="1209675" y="412273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7" name="Line 25"/>
          <p:cNvSpPr>
            <a:spLocks noChangeShapeType="1"/>
          </p:cNvSpPr>
          <p:nvPr/>
        </p:nvSpPr>
        <p:spPr bwMode="auto">
          <a:xfrm>
            <a:off x="1209675" y="423545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8" name="Line 26"/>
          <p:cNvSpPr>
            <a:spLocks noChangeShapeType="1"/>
          </p:cNvSpPr>
          <p:nvPr/>
        </p:nvSpPr>
        <p:spPr bwMode="auto">
          <a:xfrm>
            <a:off x="1196975" y="438943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39" name="Line 27"/>
          <p:cNvSpPr>
            <a:spLocks noChangeShapeType="1"/>
          </p:cNvSpPr>
          <p:nvPr/>
        </p:nvSpPr>
        <p:spPr bwMode="auto">
          <a:xfrm>
            <a:off x="1146175" y="602297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0" name="Line 28"/>
          <p:cNvSpPr>
            <a:spLocks noChangeShapeType="1"/>
          </p:cNvSpPr>
          <p:nvPr/>
        </p:nvSpPr>
        <p:spPr bwMode="auto">
          <a:xfrm>
            <a:off x="1146175" y="613410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1" name="Line 29"/>
          <p:cNvSpPr>
            <a:spLocks noChangeShapeType="1"/>
          </p:cNvSpPr>
          <p:nvPr/>
        </p:nvSpPr>
        <p:spPr bwMode="auto">
          <a:xfrm>
            <a:off x="1133475" y="62880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2" name="Line 30"/>
          <p:cNvSpPr>
            <a:spLocks noChangeShapeType="1"/>
          </p:cNvSpPr>
          <p:nvPr/>
        </p:nvSpPr>
        <p:spPr bwMode="auto">
          <a:xfrm>
            <a:off x="6670675" y="295592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3" name="Line 31"/>
          <p:cNvSpPr>
            <a:spLocks noChangeShapeType="1"/>
          </p:cNvSpPr>
          <p:nvPr/>
        </p:nvSpPr>
        <p:spPr bwMode="auto">
          <a:xfrm>
            <a:off x="6670675" y="306863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4" name="Line 32"/>
          <p:cNvSpPr>
            <a:spLocks noChangeShapeType="1"/>
          </p:cNvSpPr>
          <p:nvPr/>
        </p:nvSpPr>
        <p:spPr bwMode="auto">
          <a:xfrm>
            <a:off x="6657975" y="322262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8" name="Line 36"/>
          <p:cNvSpPr>
            <a:spLocks noChangeShapeType="1"/>
          </p:cNvSpPr>
          <p:nvPr/>
        </p:nvSpPr>
        <p:spPr bwMode="auto">
          <a:xfrm>
            <a:off x="6759575" y="614997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49" name="Line 37"/>
          <p:cNvSpPr>
            <a:spLocks noChangeShapeType="1"/>
          </p:cNvSpPr>
          <p:nvPr/>
        </p:nvSpPr>
        <p:spPr bwMode="auto">
          <a:xfrm>
            <a:off x="6759575" y="62626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50" name="Line 38"/>
          <p:cNvSpPr>
            <a:spLocks noChangeShapeType="1"/>
          </p:cNvSpPr>
          <p:nvPr/>
        </p:nvSpPr>
        <p:spPr bwMode="auto">
          <a:xfrm>
            <a:off x="6746875" y="641667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51" name="Line 39"/>
          <p:cNvSpPr>
            <a:spLocks noChangeShapeType="1"/>
          </p:cNvSpPr>
          <p:nvPr/>
        </p:nvSpPr>
        <p:spPr bwMode="auto">
          <a:xfrm flipV="1">
            <a:off x="2054225" y="3001963"/>
            <a:ext cx="1377950" cy="1182687"/>
          </a:xfrm>
          <a:prstGeom prst="line">
            <a:avLst/>
          </a:prstGeom>
          <a:noFill/>
          <a:ln w="28575">
            <a:solidFill>
              <a:srgbClr val="FFA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52" name="Line 40"/>
          <p:cNvSpPr>
            <a:spLocks noChangeShapeType="1"/>
          </p:cNvSpPr>
          <p:nvPr/>
        </p:nvSpPr>
        <p:spPr bwMode="auto">
          <a:xfrm flipV="1">
            <a:off x="4572000" y="4143375"/>
            <a:ext cx="1616075" cy="5127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53" name="Line 41"/>
          <p:cNvSpPr>
            <a:spLocks noChangeShapeType="1"/>
          </p:cNvSpPr>
          <p:nvPr/>
        </p:nvSpPr>
        <p:spPr bwMode="auto">
          <a:xfrm flipV="1">
            <a:off x="4537075" y="4256088"/>
            <a:ext cx="1670050" cy="14890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54" name="Rectangle 42"/>
          <p:cNvSpPr>
            <a:spLocks noChangeArrowheads="1"/>
          </p:cNvSpPr>
          <p:nvPr/>
        </p:nvSpPr>
        <p:spPr bwMode="auto">
          <a:xfrm>
            <a:off x="1608138" y="3100388"/>
            <a:ext cx="279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/>
              <a:t>1</a:t>
            </a:r>
          </a:p>
        </p:txBody>
      </p:sp>
      <p:sp>
        <p:nvSpPr>
          <p:cNvPr id="1267755" name="Rectangle 43"/>
          <p:cNvSpPr>
            <a:spLocks noChangeArrowheads="1"/>
          </p:cNvSpPr>
          <p:nvPr/>
        </p:nvSpPr>
        <p:spPr bwMode="auto">
          <a:xfrm>
            <a:off x="1493838" y="6164263"/>
            <a:ext cx="4667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 i="1"/>
              <a:t>N/n</a:t>
            </a:r>
            <a:endParaRPr lang="en-US" sz="1400" b="1"/>
          </a:p>
        </p:txBody>
      </p:sp>
      <p:sp>
        <p:nvSpPr>
          <p:cNvPr id="1267756" name="Rectangle 44"/>
          <p:cNvSpPr>
            <a:spLocks noChangeArrowheads="1"/>
          </p:cNvSpPr>
          <p:nvPr/>
        </p:nvSpPr>
        <p:spPr bwMode="auto">
          <a:xfrm>
            <a:off x="190500" y="3989388"/>
            <a:ext cx="10572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Desired</a:t>
            </a:r>
          </a:p>
          <a:p>
            <a:r>
              <a:rPr lang="en-US" sz="20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1267757" name="Rectangle 45"/>
          <p:cNvSpPr>
            <a:spLocks noChangeArrowheads="1"/>
          </p:cNvSpPr>
          <p:nvPr/>
        </p:nvSpPr>
        <p:spPr bwMode="auto">
          <a:xfrm>
            <a:off x="6269038" y="3087688"/>
            <a:ext cx="279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/>
              <a:t>1</a:t>
            </a:r>
          </a:p>
        </p:txBody>
      </p:sp>
      <p:sp>
        <p:nvSpPr>
          <p:cNvPr id="1267758" name="Rectangle 46"/>
          <p:cNvSpPr>
            <a:spLocks noChangeArrowheads="1"/>
          </p:cNvSpPr>
          <p:nvPr/>
        </p:nvSpPr>
        <p:spPr bwMode="auto">
          <a:xfrm>
            <a:off x="1608138" y="4243388"/>
            <a:ext cx="2968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/>
            <a:r>
              <a:rPr lang="en-US" sz="1400" b="1" i="1"/>
              <a:t>j</a:t>
            </a:r>
            <a:endParaRPr lang="en-US" sz="1400" b="1"/>
          </a:p>
        </p:txBody>
      </p:sp>
      <p:sp>
        <p:nvSpPr>
          <p:cNvPr id="1267759" name="Rectangle 47"/>
          <p:cNvSpPr>
            <a:spLocks noChangeArrowheads="1"/>
          </p:cNvSpPr>
          <p:nvPr/>
        </p:nvSpPr>
        <p:spPr bwMode="auto">
          <a:xfrm>
            <a:off x="6307138" y="4275138"/>
            <a:ext cx="3397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 i="1"/>
              <a:t>m</a:t>
            </a:r>
            <a:endParaRPr lang="en-US" sz="1400" b="1"/>
          </a:p>
        </p:txBody>
      </p:sp>
      <p:sp>
        <p:nvSpPr>
          <p:cNvPr id="1267760" name="Rectangle 48"/>
          <p:cNvSpPr>
            <a:spLocks noChangeArrowheads="1"/>
          </p:cNvSpPr>
          <p:nvPr/>
        </p:nvSpPr>
        <p:spPr bwMode="auto">
          <a:xfrm>
            <a:off x="6256338" y="6272213"/>
            <a:ext cx="4667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 i="1"/>
              <a:t>N/n</a:t>
            </a:r>
            <a:endParaRPr lang="en-US" sz="1400" b="1"/>
          </a:p>
        </p:txBody>
      </p:sp>
      <p:sp>
        <p:nvSpPr>
          <p:cNvPr id="1267761" name="Rectangle 49"/>
          <p:cNvSpPr>
            <a:spLocks noChangeArrowheads="1"/>
          </p:cNvSpPr>
          <p:nvPr/>
        </p:nvSpPr>
        <p:spPr bwMode="auto">
          <a:xfrm>
            <a:off x="7085013" y="3970338"/>
            <a:ext cx="10572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Desired</a:t>
            </a:r>
          </a:p>
          <a:p>
            <a:r>
              <a:rPr lang="en-US" sz="2000" dirty="0">
                <a:solidFill>
                  <a:schemeClr val="tx2"/>
                </a:solidFill>
              </a:rPr>
              <a:t>output</a:t>
            </a:r>
          </a:p>
        </p:txBody>
      </p:sp>
      <p:sp>
        <p:nvSpPr>
          <p:cNvPr id="1267762" name="Rectangle 50"/>
          <p:cNvSpPr>
            <a:spLocks noChangeArrowheads="1"/>
          </p:cNvSpPr>
          <p:nvPr/>
        </p:nvSpPr>
        <p:spPr bwMode="auto">
          <a:xfrm>
            <a:off x="3792538" y="3200400"/>
            <a:ext cx="279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 i="1"/>
              <a:t>1</a:t>
            </a:r>
            <a:endParaRPr lang="en-US" sz="1400" b="1"/>
          </a:p>
        </p:txBody>
      </p:sp>
      <p:sp>
        <p:nvSpPr>
          <p:cNvPr id="1267763" name="Rectangle 51"/>
          <p:cNvSpPr>
            <a:spLocks noChangeArrowheads="1"/>
          </p:cNvSpPr>
          <p:nvPr/>
        </p:nvSpPr>
        <p:spPr bwMode="auto">
          <a:xfrm>
            <a:off x="3741738" y="6348413"/>
            <a:ext cx="5445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b="1"/>
              <a:t>2</a:t>
            </a:r>
            <a:r>
              <a:rPr lang="en-US" sz="1400" b="1" i="1"/>
              <a:t>n</a:t>
            </a:r>
            <a:r>
              <a:rPr lang="en-US" sz="1400" b="1"/>
              <a:t>-1</a:t>
            </a:r>
          </a:p>
        </p:txBody>
      </p:sp>
      <p:sp>
        <p:nvSpPr>
          <p:cNvPr id="1267764" name="Rectangle 52"/>
          <p:cNvSpPr>
            <a:spLocks noChangeArrowheads="1"/>
          </p:cNvSpPr>
          <p:nvPr/>
        </p:nvSpPr>
        <p:spPr bwMode="auto">
          <a:xfrm>
            <a:off x="6142038" y="3997325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k</a:t>
            </a:r>
            <a:r>
              <a:rPr lang="en-US"/>
              <a:t>x</a:t>
            </a:r>
            <a:r>
              <a:rPr lang="en-US" i="1"/>
              <a:t>n</a:t>
            </a:r>
            <a:endParaRPr lang="en-US"/>
          </a:p>
        </p:txBody>
      </p:sp>
      <p:sp>
        <p:nvSpPr>
          <p:cNvPr id="1267765" name="Rectangle 53"/>
          <p:cNvSpPr>
            <a:spLocks noChangeArrowheads="1"/>
          </p:cNvSpPr>
          <p:nvPr/>
        </p:nvSpPr>
        <p:spPr bwMode="auto">
          <a:xfrm>
            <a:off x="6192838" y="6032500"/>
            <a:ext cx="536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k</a:t>
            </a:r>
            <a:r>
              <a:rPr lang="en-US"/>
              <a:t>x</a:t>
            </a:r>
            <a:r>
              <a:rPr lang="en-US" i="1"/>
              <a:t>n</a:t>
            </a:r>
            <a:endParaRPr lang="en-US"/>
          </a:p>
        </p:txBody>
      </p:sp>
      <p:sp>
        <p:nvSpPr>
          <p:cNvPr id="1267766" name="Rectangle 54"/>
          <p:cNvSpPr>
            <a:spLocks noChangeArrowheads="1"/>
          </p:cNvSpPr>
          <p:nvPr/>
        </p:nvSpPr>
        <p:spPr bwMode="auto">
          <a:xfrm>
            <a:off x="3767138" y="4075113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 cmpd="dbl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-1</a:t>
            </a:r>
          </a:p>
        </p:txBody>
      </p:sp>
      <p:sp>
        <p:nvSpPr>
          <p:cNvPr id="1267767" name="Rectangle 55"/>
          <p:cNvSpPr>
            <a:spLocks noChangeArrowheads="1"/>
          </p:cNvSpPr>
          <p:nvPr/>
        </p:nvSpPr>
        <p:spPr bwMode="auto">
          <a:xfrm>
            <a:off x="3451225" y="4522788"/>
            <a:ext cx="1104900" cy="60325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68" name="Rectangle 56"/>
          <p:cNvSpPr>
            <a:spLocks noChangeArrowheads="1"/>
          </p:cNvSpPr>
          <p:nvPr/>
        </p:nvSpPr>
        <p:spPr bwMode="auto">
          <a:xfrm>
            <a:off x="3436938" y="4600575"/>
            <a:ext cx="1133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N/n</a:t>
            </a:r>
            <a:r>
              <a:rPr lang="en-US"/>
              <a:t> x </a:t>
            </a:r>
            <a:r>
              <a:rPr lang="en-US" i="1"/>
              <a:t>N/n</a:t>
            </a:r>
            <a:endParaRPr lang="en-US"/>
          </a:p>
        </p:txBody>
      </p:sp>
      <p:sp>
        <p:nvSpPr>
          <p:cNvPr id="1267769" name="Rectangle 57"/>
          <p:cNvSpPr>
            <a:spLocks noChangeArrowheads="1"/>
          </p:cNvSpPr>
          <p:nvPr/>
        </p:nvSpPr>
        <p:spPr bwMode="auto">
          <a:xfrm>
            <a:off x="3824288" y="4827588"/>
            <a:ext cx="568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 cmpd="dbl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+1</a:t>
            </a:r>
          </a:p>
        </p:txBody>
      </p:sp>
      <p:sp>
        <p:nvSpPr>
          <p:cNvPr id="1267770" name="Rectangle 58"/>
          <p:cNvSpPr>
            <a:spLocks noChangeArrowheads="1"/>
          </p:cNvSpPr>
          <p:nvPr/>
        </p:nvSpPr>
        <p:spPr bwMode="auto">
          <a:xfrm>
            <a:off x="3451225" y="5249863"/>
            <a:ext cx="1104900" cy="60325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71" name="Rectangle 59"/>
          <p:cNvSpPr>
            <a:spLocks noChangeArrowheads="1"/>
          </p:cNvSpPr>
          <p:nvPr/>
        </p:nvSpPr>
        <p:spPr bwMode="auto">
          <a:xfrm>
            <a:off x="3398838" y="5337175"/>
            <a:ext cx="1133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N/n</a:t>
            </a:r>
            <a:r>
              <a:rPr lang="en-US"/>
              <a:t> x </a:t>
            </a:r>
            <a:r>
              <a:rPr lang="en-US" i="1"/>
              <a:t>N/n</a:t>
            </a:r>
            <a:endParaRPr lang="en-US"/>
          </a:p>
        </p:txBody>
      </p:sp>
      <p:sp>
        <p:nvSpPr>
          <p:cNvPr id="1267772" name="Rectangle 60"/>
          <p:cNvSpPr>
            <a:spLocks noChangeArrowheads="1"/>
          </p:cNvSpPr>
          <p:nvPr/>
        </p:nvSpPr>
        <p:spPr bwMode="auto">
          <a:xfrm>
            <a:off x="3786188" y="5564188"/>
            <a:ext cx="638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 cmpd="dbl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/>
              <a:t>2</a:t>
            </a:r>
            <a:r>
              <a:rPr lang="en-US" i="1"/>
              <a:t>n</a:t>
            </a:r>
            <a:r>
              <a:rPr lang="en-US"/>
              <a:t>-2</a:t>
            </a:r>
          </a:p>
        </p:txBody>
      </p:sp>
      <p:sp>
        <p:nvSpPr>
          <p:cNvPr id="1267773" name="Line 61"/>
          <p:cNvSpPr>
            <a:spLocks noChangeShapeType="1"/>
          </p:cNvSpPr>
          <p:nvPr/>
        </p:nvSpPr>
        <p:spPr bwMode="auto">
          <a:xfrm>
            <a:off x="2009775" y="4430713"/>
            <a:ext cx="1435100" cy="187325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74" name="Line 62"/>
          <p:cNvSpPr>
            <a:spLocks noChangeShapeType="1"/>
          </p:cNvSpPr>
          <p:nvPr/>
        </p:nvSpPr>
        <p:spPr bwMode="auto">
          <a:xfrm flipV="1">
            <a:off x="4543425" y="4437063"/>
            <a:ext cx="1612900" cy="1868487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76" name="Rectangle 64"/>
          <p:cNvSpPr>
            <a:spLocks noChangeArrowheads="1"/>
          </p:cNvSpPr>
          <p:nvPr/>
        </p:nvSpPr>
        <p:spPr bwMode="auto">
          <a:xfrm>
            <a:off x="2262188" y="6205538"/>
            <a:ext cx="11588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/>
              <a:t>Free path</a:t>
            </a:r>
          </a:p>
        </p:txBody>
      </p:sp>
      <p:sp>
        <p:nvSpPr>
          <p:cNvPr id="1267777" name="Line 65"/>
          <p:cNvSpPr>
            <a:spLocks noChangeShapeType="1"/>
          </p:cNvSpPr>
          <p:nvPr/>
        </p:nvSpPr>
        <p:spPr bwMode="auto">
          <a:xfrm flipH="1" flipV="1">
            <a:off x="5318125" y="5578475"/>
            <a:ext cx="298450" cy="655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78" name="Rectangle 66"/>
          <p:cNvSpPr>
            <a:spLocks noChangeArrowheads="1"/>
          </p:cNvSpPr>
          <p:nvPr/>
        </p:nvSpPr>
        <p:spPr bwMode="auto">
          <a:xfrm>
            <a:off x="4738688" y="6205538"/>
            <a:ext cx="1527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/>
            <a:r>
              <a:rPr lang="en-US"/>
              <a:t>Free path</a:t>
            </a:r>
          </a:p>
        </p:txBody>
      </p:sp>
      <p:sp>
        <p:nvSpPr>
          <p:cNvPr id="1267779" name="Rectangle 67"/>
          <p:cNvSpPr>
            <a:spLocks noChangeArrowheads="1"/>
          </p:cNvSpPr>
          <p:nvPr/>
        </p:nvSpPr>
        <p:spPr bwMode="auto">
          <a:xfrm>
            <a:off x="2414588" y="3660775"/>
            <a:ext cx="6635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 dirty="0"/>
              <a:t>n</a:t>
            </a:r>
            <a:r>
              <a:rPr lang="en-US" dirty="0"/>
              <a:t>-1</a:t>
            </a:r>
          </a:p>
          <a:p>
            <a:pPr algn="l"/>
            <a:r>
              <a:rPr lang="en-US" dirty="0"/>
              <a:t>busy</a:t>
            </a:r>
          </a:p>
        </p:txBody>
      </p:sp>
      <p:sp>
        <p:nvSpPr>
          <p:cNvPr id="1267780" name="Rectangle 68"/>
          <p:cNvSpPr>
            <a:spLocks noChangeArrowheads="1"/>
          </p:cNvSpPr>
          <p:nvPr/>
        </p:nvSpPr>
        <p:spPr bwMode="auto">
          <a:xfrm>
            <a:off x="4929188" y="4473575"/>
            <a:ext cx="6635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i="1"/>
              <a:t>n</a:t>
            </a:r>
            <a:r>
              <a:rPr lang="en-US"/>
              <a:t>-1</a:t>
            </a:r>
          </a:p>
          <a:p>
            <a:pPr algn="l"/>
            <a:r>
              <a:rPr lang="en-US"/>
              <a:t>busy</a:t>
            </a:r>
          </a:p>
        </p:txBody>
      </p:sp>
      <p:sp>
        <p:nvSpPr>
          <p:cNvPr id="1267781" name="Text Box 69"/>
          <p:cNvSpPr txBox="1">
            <a:spLocks noChangeArrowheads="1"/>
          </p:cNvSpPr>
          <p:nvPr/>
        </p:nvSpPr>
        <p:spPr bwMode="auto">
          <a:xfrm rot="-5400000">
            <a:off x="1397000" y="3463925"/>
            <a:ext cx="5095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charset="0"/>
              </a:rPr>
              <a:t>…</a:t>
            </a:r>
          </a:p>
        </p:txBody>
      </p:sp>
      <p:sp>
        <p:nvSpPr>
          <p:cNvPr id="1267782" name="Text Box 70"/>
          <p:cNvSpPr txBox="1">
            <a:spLocks noChangeArrowheads="1"/>
          </p:cNvSpPr>
          <p:nvPr/>
        </p:nvSpPr>
        <p:spPr bwMode="auto">
          <a:xfrm rot="-5400000">
            <a:off x="1447006" y="4825207"/>
            <a:ext cx="511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charset="0"/>
              </a:rPr>
              <a:t>…</a:t>
            </a:r>
          </a:p>
        </p:txBody>
      </p:sp>
      <p:sp>
        <p:nvSpPr>
          <p:cNvPr id="1267783" name="Text Box 71"/>
          <p:cNvSpPr txBox="1">
            <a:spLocks noChangeArrowheads="1"/>
          </p:cNvSpPr>
          <p:nvPr/>
        </p:nvSpPr>
        <p:spPr bwMode="auto">
          <a:xfrm rot="-5400000">
            <a:off x="6133306" y="4825207"/>
            <a:ext cx="511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charset="0"/>
              </a:rPr>
              <a:t>…</a:t>
            </a:r>
          </a:p>
        </p:txBody>
      </p:sp>
      <p:sp>
        <p:nvSpPr>
          <p:cNvPr id="1267784" name="Text Box 72"/>
          <p:cNvSpPr txBox="1">
            <a:spLocks noChangeArrowheads="1"/>
          </p:cNvSpPr>
          <p:nvPr/>
        </p:nvSpPr>
        <p:spPr bwMode="auto">
          <a:xfrm rot="-5400000">
            <a:off x="6133306" y="3474244"/>
            <a:ext cx="511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charset="0"/>
              </a:rPr>
              <a:t>…</a:t>
            </a:r>
          </a:p>
        </p:txBody>
      </p:sp>
      <p:sp>
        <p:nvSpPr>
          <p:cNvPr id="1267785" name="Rectangle 7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CS: Clos Non-Blocking Condition:  </a:t>
            </a:r>
            <a:r>
              <a:rPr lang="en-US" sz="3500" i="1" dirty="0"/>
              <a:t>k=2n-1</a:t>
            </a:r>
          </a:p>
        </p:txBody>
      </p:sp>
      <p:sp>
        <p:nvSpPr>
          <p:cNvPr id="1267790" name="Oval 78"/>
          <p:cNvSpPr>
            <a:spLocks noChangeArrowheads="1"/>
          </p:cNvSpPr>
          <p:nvPr/>
        </p:nvSpPr>
        <p:spPr bwMode="auto">
          <a:xfrm>
            <a:off x="5534025" y="4105275"/>
            <a:ext cx="161925" cy="81915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792" name="Rectangle 80"/>
          <p:cNvSpPr>
            <a:spLocks noChangeArrowheads="1"/>
          </p:cNvSpPr>
          <p:nvPr/>
        </p:nvSpPr>
        <p:spPr bwMode="auto">
          <a:xfrm>
            <a:off x="0" y="1190625"/>
            <a:ext cx="90201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dirty="0">
                <a:solidFill>
                  <a:schemeClr val="tx1"/>
                </a:solidFill>
              </a:rPr>
              <a:t>Request connection from last input to input switch j to last output in output switch m</a:t>
            </a:r>
          </a:p>
        </p:txBody>
      </p:sp>
      <p:sp>
        <p:nvSpPr>
          <p:cNvPr id="1267793" name="Rectangle 81"/>
          <p:cNvSpPr>
            <a:spLocks noChangeArrowheads="1"/>
          </p:cNvSpPr>
          <p:nvPr/>
        </p:nvSpPr>
        <p:spPr bwMode="auto">
          <a:xfrm>
            <a:off x="0" y="1628775"/>
            <a:ext cx="90201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dirty="0">
                <a:solidFill>
                  <a:schemeClr val="tx1"/>
                </a:solidFill>
              </a:rPr>
              <a:t>Worst Case:  All other inputs have seized top </a:t>
            </a:r>
            <a:r>
              <a:rPr lang="en-US" i="1" dirty="0">
                <a:solidFill>
                  <a:schemeClr val="tx1"/>
                </a:solidFill>
              </a:rPr>
              <a:t>n-1</a:t>
            </a:r>
            <a:r>
              <a:rPr lang="en-US" dirty="0">
                <a:solidFill>
                  <a:schemeClr val="tx1"/>
                </a:solidFill>
              </a:rPr>
              <a:t> middle switches AND all other outputs have seized next n-1 middle switches</a:t>
            </a:r>
          </a:p>
        </p:txBody>
      </p:sp>
      <p:sp>
        <p:nvSpPr>
          <p:cNvPr id="1267794" name="Rectangle 82"/>
          <p:cNvSpPr>
            <a:spLocks noChangeArrowheads="1"/>
          </p:cNvSpPr>
          <p:nvPr/>
        </p:nvSpPr>
        <p:spPr bwMode="auto">
          <a:xfrm>
            <a:off x="0" y="2200275"/>
            <a:ext cx="90201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dirty="0">
                <a:solidFill>
                  <a:schemeClr val="tx1"/>
                </a:solidFill>
              </a:rPr>
              <a:t>If </a:t>
            </a:r>
            <a:r>
              <a:rPr lang="en-US" b="1" i="1" dirty="0">
                <a:solidFill>
                  <a:schemeClr val="tx1"/>
                </a:solidFill>
              </a:rPr>
              <a:t>k=2n-1</a:t>
            </a:r>
            <a:r>
              <a:rPr lang="en-US" dirty="0">
                <a:solidFill>
                  <a:schemeClr val="tx1"/>
                </a:solidFill>
              </a:rPr>
              <a:t>, there is another path left to connect desired input to desired output</a:t>
            </a:r>
          </a:p>
        </p:txBody>
      </p:sp>
      <p:sp>
        <p:nvSpPr>
          <p:cNvPr id="1267789" name="Oval 77"/>
          <p:cNvSpPr>
            <a:spLocks noChangeArrowheads="1"/>
          </p:cNvSpPr>
          <p:nvPr/>
        </p:nvSpPr>
        <p:spPr bwMode="auto">
          <a:xfrm>
            <a:off x="2295525" y="3676650"/>
            <a:ext cx="161925" cy="81915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12" name="Line 100"/>
          <p:cNvSpPr>
            <a:spLocks noChangeShapeType="1"/>
          </p:cNvSpPr>
          <p:nvPr/>
        </p:nvSpPr>
        <p:spPr bwMode="auto">
          <a:xfrm flipV="1">
            <a:off x="2530475" y="5721350"/>
            <a:ext cx="27305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4" name="Line 132"/>
          <p:cNvSpPr>
            <a:spLocks noChangeShapeType="1"/>
          </p:cNvSpPr>
          <p:nvPr/>
        </p:nvSpPr>
        <p:spPr bwMode="auto">
          <a:xfrm>
            <a:off x="6670675" y="414655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5" name="Line 133"/>
          <p:cNvSpPr>
            <a:spLocks noChangeShapeType="1"/>
          </p:cNvSpPr>
          <p:nvPr/>
        </p:nvSpPr>
        <p:spPr bwMode="auto">
          <a:xfrm>
            <a:off x="6670675" y="4259263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6" name="Line 134"/>
          <p:cNvSpPr>
            <a:spLocks noChangeShapeType="1"/>
          </p:cNvSpPr>
          <p:nvPr/>
        </p:nvSpPr>
        <p:spPr bwMode="auto">
          <a:xfrm>
            <a:off x="6657975" y="4413250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8" name="Line 136"/>
          <p:cNvSpPr>
            <a:spLocks noChangeShapeType="1"/>
          </p:cNvSpPr>
          <p:nvPr/>
        </p:nvSpPr>
        <p:spPr bwMode="auto">
          <a:xfrm flipV="1">
            <a:off x="1123950" y="4391025"/>
            <a:ext cx="409575" cy="9525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7849" name="Line 137"/>
          <p:cNvSpPr>
            <a:spLocks noChangeShapeType="1"/>
          </p:cNvSpPr>
          <p:nvPr/>
        </p:nvSpPr>
        <p:spPr bwMode="auto">
          <a:xfrm flipV="1">
            <a:off x="6686550" y="4438650"/>
            <a:ext cx="409575" cy="9525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7855" name="Text Box 143"/>
          <p:cNvSpPr txBox="1">
            <a:spLocks noChangeArrowheads="1"/>
          </p:cNvSpPr>
          <p:nvPr/>
        </p:nvSpPr>
        <p:spPr bwMode="auto">
          <a:xfrm>
            <a:off x="7032625" y="5126038"/>
            <a:ext cx="2111375" cy="59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Wingdings" charset="0"/>
              <a:buNone/>
            </a:pPr>
            <a:r>
              <a:rPr lang="en-US" i="1">
                <a:solidFill>
                  <a:srgbClr val="D2533C"/>
                </a:solidFill>
              </a:rPr>
              <a:t># internal links = 2x # external links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110F-A812-7848-8250-12203AD2B97C}" type="datetime1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5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6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6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6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6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6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6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6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6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6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6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6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26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26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26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26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7716" grpId="0" animBg="1"/>
      <p:bldP spid="1267751" grpId="0" animBg="1"/>
      <p:bldP spid="1267752" grpId="0" animBg="1"/>
      <p:bldP spid="1267753" grpId="0" animBg="1"/>
      <p:bldP spid="1267773" grpId="0" animBg="1"/>
      <p:bldP spid="1267774" grpId="0" animBg="1"/>
      <p:bldP spid="1267776" grpId="0"/>
      <p:bldP spid="1267777" grpId="0" animBg="1"/>
      <p:bldP spid="1267778" grpId="0"/>
      <p:bldP spid="1267779" grpId="0"/>
      <p:bldP spid="1267780" grpId="0"/>
      <p:bldP spid="1267790" grpId="0" animBg="1"/>
      <p:bldP spid="1267792" grpId="0"/>
      <p:bldP spid="1267793" grpId="0"/>
      <p:bldP spid="1267794" grpId="0"/>
      <p:bldP spid="1267789" grpId="0" animBg="1"/>
      <p:bldP spid="1267812" grpId="0" animBg="1"/>
      <p:bldP spid="1267848" grpId="0" animBg="1"/>
      <p:bldP spid="1267849" grpId="0" animBg="1"/>
      <p:bldP spid="12678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514600"/>
            <a:ext cx="43942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Backbone router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0DEF-DA53-1A4B-A6D1-441604CA97AA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752600"/>
            <a:ext cx="4394200" cy="2832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cxnSp>
        <p:nvCxnSpPr>
          <p:cNvPr id="8" name="Straight Connector 7"/>
          <p:cNvCxnSpPr/>
          <p:nvPr/>
        </p:nvCxnSpPr>
        <p:spPr>
          <a:xfrm>
            <a:off x="1066800" y="19812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0" y="2133600"/>
            <a:ext cx="175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66800" y="2286000"/>
            <a:ext cx="175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66800" y="2438400"/>
            <a:ext cx="175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1600200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76400" y="1600200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1600200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6002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Bevel 16"/>
          <p:cNvSpPr/>
          <p:nvPr/>
        </p:nvSpPr>
        <p:spPr>
          <a:xfrm>
            <a:off x="1066800" y="3733800"/>
            <a:ext cx="2133600" cy="16764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Route processor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2971800"/>
            <a:ext cx="162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cross-connect</a:t>
            </a:r>
          </a:p>
          <a:p>
            <a:r>
              <a:rPr lang="en-US" dirty="0"/>
              <a:t>(“backplane”)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9800" y="2514600"/>
            <a:ext cx="123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E2619"/>
                </a:solidFill>
              </a:rPr>
              <a:t>may have</a:t>
            </a:r>
          </a:p>
          <a:p>
            <a:r>
              <a:rPr lang="en-US" i="1" dirty="0">
                <a:solidFill>
                  <a:srgbClr val="6E2619"/>
                </a:solidFill>
              </a:rPr>
              <a:t>buffers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2400" y="586740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TCAM = ternary content addressable memory</a:t>
            </a:r>
          </a:p>
        </p:txBody>
      </p:sp>
    </p:spTree>
    <p:extLst>
      <p:ext uri="{BB962C8B-B14F-4D97-AF65-F5344CB8AC3E}">
        <p14:creationId xmlns:p14="http://schemas.microsoft.com/office/powerpoint/2010/main" val="1891349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Cisco CRS-1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CB8DE-E46C-8346-A5C6-1C91A52EBA7A}" type="datetime1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520196"/>
            <a:ext cx="5346700" cy="53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2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Pages>0</Pages>
  <Words>4164</Words>
  <Characters>0</Characters>
  <Application>Microsoft Macintosh PowerPoint</Application>
  <PresentationFormat>On-screen Show (4:3)</PresentationFormat>
  <Lines>0</Lines>
  <Paragraphs>1177</Paragraphs>
  <Slides>66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ＭＳ Ｐゴシック</vt:lpstr>
      <vt:lpstr>ヒラギノ角ゴ ProN W3</vt:lpstr>
      <vt:lpstr>Arial</vt:lpstr>
      <vt:lpstr>Arial Black</vt:lpstr>
      <vt:lpstr>Comic Sans MS</vt:lpstr>
      <vt:lpstr>Lucida Sans Unicode</vt:lpstr>
      <vt:lpstr>Symbol</vt:lpstr>
      <vt:lpstr>Tahoma</vt:lpstr>
      <vt:lpstr>Times New Roman</vt:lpstr>
      <vt:lpstr>Verdana</vt:lpstr>
      <vt:lpstr>Wingdings</vt:lpstr>
      <vt:lpstr>Clarity</vt:lpstr>
      <vt:lpstr>Bitmap Image</vt:lpstr>
      <vt:lpstr>Image</vt:lpstr>
      <vt:lpstr>Internet access and backbone technology</vt:lpstr>
      <vt:lpstr>Key objectives</vt:lpstr>
      <vt:lpstr>Overview</vt:lpstr>
      <vt:lpstr>Circuits, VCs and packets</vt:lpstr>
      <vt:lpstr>Circuit switching: crossbar space switch</vt:lpstr>
      <vt:lpstr>CS: multistage space switch</vt:lpstr>
      <vt:lpstr>CS: Clos Non-Blocking Condition:  k=2n-1</vt:lpstr>
      <vt:lpstr>Backbone router </vt:lpstr>
      <vt:lpstr>Example: Cisco CRS-1</vt:lpstr>
      <vt:lpstr>Physical media: capacity</vt:lpstr>
      <vt:lpstr>Bypassing Shannon</vt:lpstr>
      <vt:lpstr>Modulation</vt:lpstr>
      <vt:lpstr>Mapping bits to symbol</vt:lpstr>
      <vt:lpstr>Spectral efficiency</vt:lpstr>
      <vt:lpstr>Broadband</vt:lpstr>
      <vt:lpstr>Cost for providing access</vt:lpstr>
      <vt:lpstr>Broadband Access Technologies</vt:lpstr>
      <vt:lpstr>Available access speeds</vt:lpstr>
      <vt:lpstr>Maximum Theoretical Broadband Download Speeds</vt:lpstr>
      <vt:lpstr>Access costs</vt:lpstr>
      <vt:lpstr>Access costs</vt:lpstr>
      <vt:lpstr>Residential access: DSL</vt:lpstr>
      <vt:lpstr>ADSL standards</vt:lpstr>
      <vt:lpstr>ADSL Range</vt:lpstr>
      <vt:lpstr>ADSL (ITU G.992.1)</vt:lpstr>
      <vt:lpstr>The DMT frequency bands</vt:lpstr>
      <vt:lpstr>Functional scheme of a DSLAM </vt:lpstr>
      <vt:lpstr>Residential access: cable modems</vt:lpstr>
      <vt:lpstr>Residential access: cable modems</vt:lpstr>
      <vt:lpstr>Cable network architecture</vt:lpstr>
      <vt:lpstr>Cable network architecture</vt:lpstr>
      <vt:lpstr>Cable network architecture</vt:lpstr>
      <vt:lpstr>Cable network architecture</vt:lpstr>
      <vt:lpstr>Simplified access network diagram</vt:lpstr>
      <vt:lpstr>DOCSIS 3.0 Channel Bonding</vt:lpstr>
      <vt:lpstr>Network cost</vt:lpstr>
      <vt:lpstr>Fiber installation cost</vt:lpstr>
      <vt:lpstr>Passive Optical Networks</vt:lpstr>
      <vt:lpstr>Example: FiOS TV architecture</vt:lpstr>
      <vt:lpstr>Verizon’s FTTP architecture</vt:lpstr>
      <vt:lpstr>Internet structure: network of networks</vt:lpstr>
      <vt:lpstr>More precisely…</vt:lpstr>
      <vt:lpstr>Tier-1 providers</vt:lpstr>
      <vt:lpstr>1901 “data” backbone</vt:lpstr>
      <vt:lpstr>Submarine cable map</vt:lpstr>
      <vt:lpstr>Backbone: Internet2 architecture</vt:lpstr>
      <vt:lpstr>Internet2 loading</vt:lpstr>
      <vt:lpstr>Internet topology</vt:lpstr>
      <vt:lpstr>Purpose: to share connectivity information</vt:lpstr>
      <vt:lpstr>BGP sessions</vt:lpstr>
      <vt:lpstr>Routing protocols</vt:lpstr>
      <vt:lpstr>Address arithmetic: address blocks</vt:lpstr>
      <vt:lpstr>CIDR: longest prefix match</vt:lpstr>
      <vt:lpstr>Four Basic Messages</vt:lpstr>
      <vt:lpstr>BGP attributes</vt:lpstr>
      <vt:lpstr>Wireless networks</vt:lpstr>
      <vt:lpstr>Frequencies</vt:lpstr>
      <vt:lpstr>Radio spectrum 1-3 GHz</vt:lpstr>
      <vt:lpstr>But often lightly used</vt:lpstr>
      <vt:lpstr>The wireless “stack”</vt:lpstr>
      <vt:lpstr>WiFi</vt:lpstr>
      <vt:lpstr>Cellular wireless technologies</vt:lpstr>
      <vt:lpstr>Wireless</vt:lpstr>
      <vt:lpstr>2.5G &amp; 3G wireless</vt:lpstr>
      <vt:lpstr>Evolution of Wireless Technologies</vt:lpstr>
      <vt:lpstr>Wireless backhaul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Internet architecture &amp; technology</dc:title>
  <dc:subject/>
  <dc:creator>Henning Schulzrinne</dc:creator>
  <cp:keywords/>
  <dc:description/>
  <cp:lastModifiedBy>Henning Schulzrinne</cp:lastModifiedBy>
  <cp:revision>42</cp:revision>
  <cp:lastPrinted>2009-09-29T20:17:55Z</cp:lastPrinted>
  <dcterms:created xsi:type="dcterms:W3CDTF">2009-09-29T21:34:52Z</dcterms:created>
  <dcterms:modified xsi:type="dcterms:W3CDTF">2018-09-07T03:02:35Z</dcterms:modified>
</cp:coreProperties>
</file>