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476" r:id="rId5"/>
    <p:sldId id="473" r:id="rId6"/>
    <p:sldId id="475" r:id="rId7"/>
    <p:sldId id="431" r:id="rId8"/>
    <p:sldId id="474" r:id="rId9"/>
    <p:sldId id="450" r:id="rId10"/>
    <p:sldId id="478" r:id="rId11"/>
    <p:sldId id="477" r:id="rId12"/>
    <p:sldId id="394" r:id="rId13"/>
    <p:sldId id="428" r:id="rId14"/>
    <p:sldId id="427" r:id="rId15"/>
    <p:sldId id="479" r:id="rId16"/>
    <p:sldId id="459" r:id="rId17"/>
    <p:sldId id="414" r:id="rId18"/>
    <p:sldId id="259" r:id="rId19"/>
    <p:sldId id="453" r:id="rId20"/>
    <p:sldId id="454" r:id="rId21"/>
    <p:sldId id="480" r:id="rId22"/>
    <p:sldId id="452" r:id="rId23"/>
    <p:sldId id="455" r:id="rId24"/>
    <p:sldId id="451" r:id="rId25"/>
    <p:sldId id="456" r:id="rId26"/>
    <p:sldId id="481" r:id="rId27"/>
    <p:sldId id="483" r:id="rId28"/>
    <p:sldId id="486" r:id="rId29"/>
    <p:sldId id="482" r:id="rId30"/>
    <p:sldId id="260" r:id="rId31"/>
    <p:sldId id="485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9"/>
    <p:restoredTop sz="94599"/>
  </p:normalViewPr>
  <p:slideViewPr>
    <p:cSldViewPr snapToGrid="0" snapToObjects="1">
      <p:cViewPr varScale="1">
        <p:scale>
          <a:sx n="88" d="100"/>
          <a:sy n="88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A5AC60-461D-2241-9484-14FABDC91BAF}" type="doc">
      <dgm:prSet loTypeId="urn:microsoft.com/office/officeart/2005/8/layout/arrow5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7B5771-03C0-0B49-8C89-48CDCA6FE74B}">
      <dgm:prSet phldrT="[Text]"/>
      <dgm:spPr/>
      <dgm:t>
        <a:bodyPr/>
        <a:lstStyle/>
        <a:p>
          <a:r>
            <a:rPr lang="en-US" dirty="0"/>
            <a:t>Municipalities</a:t>
          </a:r>
        </a:p>
      </dgm:t>
    </dgm:pt>
    <dgm:pt modelId="{748A2127-A05C-D744-BBA6-67843D46350E}" type="parTrans" cxnId="{CD8E39BD-A105-404D-81BF-90E7EA8D384C}">
      <dgm:prSet/>
      <dgm:spPr/>
      <dgm:t>
        <a:bodyPr/>
        <a:lstStyle/>
        <a:p>
          <a:endParaRPr lang="en-US"/>
        </a:p>
      </dgm:t>
    </dgm:pt>
    <dgm:pt modelId="{D10E5881-EDC3-E249-9C16-3F88280ABA6E}" type="sibTrans" cxnId="{CD8E39BD-A105-404D-81BF-90E7EA8D384C}">
      <dgm:prSet/>
      <dgm:spPr/>
      <dgm:t>
        <a:bodyPr/>
        <a:lstStyle/>
        <a:p>
          <a:endParaRPr lang="en-US"/>
        </a:p>
      </dgm:t>
    </dgm:pt>
    <dgm:pt modelId="{86B3FA5B-88FE-3442-96C9-76CE6510AF7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enables smart city deployments</a:t>
          </a:r>
        </a:p>
      </dgm:t>
    </dgm:pt>
    <dgm:pt modelId="{E98DBF28-C681-7C49-BB3C-E3725F415659}" type="parTrans" cxnId="{B8514982-FB55-D048-8DB8-CFCC1D7BDB44}">
      <dgm:prSet/>
      <dgm:spPr/>
      <dgm:t>
        <a:bodyPr/>
        <a:lstStyle/>
        <a:p>
          <a:endParaRPr lang="en-US"/>
        </a:p>
      </dgm:t>
    </dgm:pt>
    <dgm:pt modelId="{5140C8B1-5302-EA42-96E9-FB742A2DCCD9}" type="sibTrans" cxnId="{B8514982-FB55-D048-8DB8-CFCC1D7BDB44}">
      <dgm:prSet/>
      <dgm:spPr/>
      <dgm:t>
        <a:bodyPr/>
        <a:lstStyle/>
        <a:p>
          <a:endParaRPr lang="en-US"/>
        </a:p>
      </dgm:t>
    </dgm:pt>
    <dgm:pt modelId="{5808E2EC-A526-E446-B961-067B3372EAF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Carrier</a:t>
          </a:r>
        </a:p>
      </dgm:t>
    </dgm:pt>
    <dgm:pt modelId="{2ED45236-1E3F-624C-8E92-6BB2E50BC3AD}" type="parTrans" cxnId="{323DB870-449E-964F-BE29-D924D963C477}">
      <dgm:prSet/>
      <dgm:spPr/>
      <dgm:t>
        <a:bodyPr/>
        <a:lstStyle/>
        <a:p>
          <a:endParaRPr lang="en-US"/>
        </a:p>
      </dgm:t>
    </dgm:pt>
    <dgm:pt modelId="{D86B2C2B-93A7-044E-BD7C-7F2B77638DBE}" type="sibTrans" cxnId="{323DB870-449E-964F-BE29-D924D963C477}">
      <dgm:prSet/>
      <dgm:spPr/>
      <dgm:t>
        <a:bodyPr/>
        <a:lstStyle/>
        <a:p>
          <a:endParaRPr lang="en-US"/>
        </a:p>
      </dgm:t>
    </dgm:pt>
    <dgm:pt modelId="{2AA90DAF-866D-1845-AD3B-DF1D83C2784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5G deployment provides public benefit</a:t>
          </a:r>
        </a:p>
      </dgm:t>
    </dgm:pt>
    <dgm:pt modelId="{FF279A67-BD18-614E-9853-68D1BFAD6311}" type="parTrans" cxnId="{78727A0A-7BE2-804A-B95A-BA2701631771}">
      <dgm:prSet/>
      <dgm:spPr/>
      <dgm:t>
        <a:bodyPr/>
        <a:lstStyle/>
        <a:p>
          <a:endParaRPr lang="en-US"/>
        </a:p>
      </dgm:t>
    </dgm:pt>
    <dgm:pt modelId="{1257721E-B12E-094A-ABBC-6B5FCD4F52CC}" type="sibTrans" cxnId="{78727A0A-7BE2-804A-B95A-BA2701631771}">
      <dgm:prSet/>
      <dgm:spPr/>
      <dgm:t>
        <a:bodyPr/>
        <a:lstStyle/>
        <a:p>
          <a:endParaRPr lang="en-US"/>
        </a:p>
      </dgm:t>
    </dgm:pt>
    <dgm:pt modelId="{EA2F3905-AD64-8A48-9C57-DC36EE86A85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needed for US competitiveness</a:t>
          </a:r>
        </a:p>
      </dgm:t>
    </dgm:pt>
    <dgm:pt modelId="{052D3962-DC1C-4748-9C4A-C259F449D8AD}" type="parTrans" cxnId="{BFAE7719-3881-8D4A-9466-1184CCE48014}">
      <dgm:prSet/>
      <dgm:spPr/>
      <dgm:t>
        <a:bodyPr/>
        <a:lstStyle/>
        <a:p>
          <a:endParaRPr lang="en-US"/>
        </a:p>
      </dgm:t>
    </dgm:pt>
    <dgm:pt modelId="{40797B8F-5E23-854F-BB27-6E83E2415AE1}" type="sibTrans" cxnId="{BFAE7719-3881-8D4A-9466-1184CCE48014}">
      <dgm:prSet/>
      <dgm:spPr/>
      <dgm:t>
        <a:bodyPr/>
        <a:lstStyle/>
        <a:p>
          <a:endParaRPr lang="en-US"/>
        </a:p>
      </dgm:t>
    </dgm:pt>
    <dgm:pt modelId="{73362FB6-5D5A-2247-AD70-7673609F220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cities and tribes just extorting money</a:t>
          </a:r>
        </a:p>
      </dgm:t>
    </dgm:pt>
    <dgm:pt modelId="{DF4DA7BC-5FF2-1849-A8CE-E215DC07DA1D}" type="parTrans" cxnId="{5810B0E0-484B-8943-86BC-0EAF536CA7F3}">
      <dgm:prSet/>
      <dgm:spPr/>
      <dgm:t>
        <a:bodyPr/>
        <a:lstStyle/>
        <a:p>
          <a:endParaRPr lang="en-US"/>
        </a:p>
      </dgm:t>
    </dgm:pt>
    <dgm:pt modelId="{508817F9-0CBB-6545-96FE-B6BD95C138CE}" type="sibTrans" cxnId="{5810B0E0-484B-8943-86BC-0EAF536CA7F3}">
      <dgm:prSet/>
      <dgm:spPr/>
      <dgm:t>
        <a:bodyPr/>
        <a:lstStyle/>
        <a:p>
          <a:endParaRPr lang="en-US"/>
        </a:p>
      </dgm:t>
    </dgm:pt>
    <dgm:pt modelId="{078A41FA-3F1C-3042-AD3B-23236BF9ACE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fees should reflect cost of permitting</a:t>
          </a:r>
        </a:p>
      </dgm:t>
    </dgm:pt>
    <dgm:pt modelId="{6B6BCB64-C9F3-5942-A8BB-05FFB15D6434}" type="parTrans" cxnId="{186A75E0-8591-3845-9648-231858496B9A}">
      <dgm:prSet/>
      <dgm:spPr/>
      <dgm:t>
        <a:bodyPr/>
        <a:lstStyle/>
        <a:p>
          <a:endParaRPr lang="en-US"/>
        </a:p>
      </dgm:t>
    </dgm:pt>
    <dgm:pt modelId="{E84C32DC-3830-1E4B-975B-0856A51B4ADD}" type="sibTrans" cxnId="{186A75E0-8591-3845-9648-231858496B9A}">
      <dgm:prSet/>
      <dgm:spPr/>
      <dgm:t>
        <a:bodyPr/>
        <a:lstStyle/>
        <a:p>
          <a:endParaRPr lang="en-US"/>
        </a:p>
      </dgm:t>
    </dgm:pt>
    <dgm:pt modelId="{E3FF9C64-E069-B34F-A71C-9C0BAFED9DB5}">
      <dgm:prSet phldrT="[Text]"/>
      <dgm:spPr/>
      <dgm:t>
        <a:bodyPr/>
        <a:lstStyle/>
        <a:p>
          <a:r>
            <a:rPr lang="en-US" dirty="0"/>
            <a:t>carriers are not charities</a:t>
          </a:r>
        </a:p>
      </dgm:t>
    </dgm:pt>
    <dgm:pt modelId="{617F71B9-9F18-8E48-A742-6F703BB77D4F}" type="parTrans" cxnId="{CC25DBF8-84CE-5E48-9F11-D75743FED1F9}">
      <dgm:prSet/>
      <dgm:spPr/>
      <dgm:t>
        <a:bodyPr/>
        <a:lstStyle/>
        <a:p>
          <a:endParaRPr lang="en-US"/>
        </a:p>
      </dgm:t>
    </dgm:pt>
    <dgm:pt modelId="{791CB581-E934-CB49-999B-590AE65A9D1B}" type="sibTrans" cxnId="{CC25DBF8-84CE-5E48-9F11-D75743FED1F9}">
      <dgm:prSet/>
      <dgm:spPr/>
      <dgm:t>
        <a:bodyPr/>
        <a:lstStyle/>
        <a:p>
          <a:endParaRPr lang="en-US"/>
        </a:p>
      </dgm:t>
    </dgm:pt>
    <dgm:pt modelId="{4C751F64-5245-8D45-8256-0D2D642A13A5}">
      <dgm:prSet phldrT="[Text]"/>
      <dgm:spPr/>
      <dgm:t>
        <a:bodyPr/>
        <a:lstStyle/>
        <a:p>
          <a:r>
            <a:rPr lang="en-US" dirty="0"/>
            <a:t>concerns about visual blight</a:t>
          </a:r>
        </a:p>
      </dgm:t>
    </dgm:pt>
    <dgm:pt modelId="{765E8601-669B-9F45-B3A0-CF03013D882E}" type="parTrans" cxnId="{5F542ACC-EBEE-0242-9D23-5A55FC2A743E}">
      <dgm:prSet/>
      <dgm:spPr/>
      <dgm:t>
        <a:bodyPr/>
        <a:lstStyle/>
        <a:p>
          <a:endParaRPr lang="en-US"/>
        </a:p>
      </dgm:t>
    </dgm:pt>
    <dgm:pt modelId="{0B7EFAA8-E6DB-2446-99E3-FE3009B6B981}" type="sibTrans" cxnId="{5F542ACC-EBEE-0242-9D23-5A55FC2A743E}">
      <dgm:prSet/>
      <dgm:spPr/>
      <dgm:t>
        <a:bodyPr/>
        <a:lstStyle/>
        <a:p>
          <a:endParaRPr lang="en-US"/>
        </a:p>
      </dgm:t>
    </dgm:pt>
    <dgm:pt modelId="{5A142FB3-1351-0645-8568-4BEF5CF31488}">
      <dgm:prSet phldrT="[Text]"/>
      <dgm:spPr/>
      <dgm:t>
        <a:bodyPr/>
        <a:lstStyle/>
        <a:p>
          <a:r>
            <a:rPr lang="en-US" dirty="0"/>
            <a:t>what about digital inclusion?</a:t>
          </a:r>
        </a:p>
      </dgm:t>
    </dgm:pt>
    <dgm:pt modelId="{2176115D-E956-9D4E-8B4C-3D0AC0CB34A3}" type="parTrans" cxnId="{0CDE7CA1-4464-8740-8DD5-BB609C50C7CE}">
      <dgm:prSet/>
      <dgm:spPr/>
      <dgm:t>
        <a:bodyPr/>
        <a:lstStyle/>
        <a:p>
          <a:endParaRPr lang="en-US"/>
        </a:p>
      </dgm:t>
    </dgm:pt>
    <dgm:pt modelId="{8DAF4671-959F-B443-A5F3-B2BECA5682D2}" type="sibTrans" cxnId="{0CDE7CA1-4464-8740-8DD5-BB609C50C7CE}">
      <dgm:prSet/>
      <dgm:spPr/>
      <dgm:t>
        <a:bodyPr/>
        <a:lstStyle/>
        <a:p>
          <a:endParaRPr lang="en-US"/>
        </a:p>
      </dgm:t>
    </dgm:pt>
    <dgm:pt modelId="{B257465C-789C-BB42-B886-F5CE742C8D44}">
      <dgm:prSet phldrT="[Text]"/>
      <dgm:spPr/>
      <dgm:t>
        <a:bodyPr/>
        <a:lstStyle/>
        <a:p>
          <a:r>
            <a:rPr lang="en-US" dirty="0"/>
            <a:t>not a major cost factor</a:t>
          </a:r>
        </a:p>
      </dgm:t>
    </dgm:pt>
    <dgm:pt modelId="{1A3E3908-65F6-F54E-B049-B6E939A9562C}" type="parTrans" cxnId="{67E1DA05-7DD7-8549-BB3F-24B16BF0A0B6}">
      <dgm:prSet/>
      <dgm:spPr/>
      <dgm:t>
        <a:bodyPr/>
        <a:lstStyle/>
        <a:p>
          <a:endParaRPr lang="en-US"/>
        </a:p>
      </dgm:t>
    </dgm:pt>
    <dgm:pt modelId="{66D3CFA3-BC12-2E4A-BA56-954AE1A7571A}" type="sibTrans" cxnId="{67E1DA05-7DD7-8549-BB3F-24B16BF0A0B6}">
      <dgm:prSet/>
      <dgm:spPr/>
      <dgm:t>
        <a:bodyPr/>
        <a:lstStyle/>
        <a:p>
          <a:endParaRPr lang="en-US"/>
        </a:p>
      </dgm:t>
    </dgm:pt>
    <dgm:pt modelId="{A70F56FD-7A00-234A-B982-F9838717AE1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Federal preemption, please!</a:t>
          </a:r>
        </a:p>
      </dgm:t>
    </dgm:pt>
    <dgm:pt modelId="{6E622FFA-594C-9B49-B943-7165C13CC09E}" type="parTrans" cxnId="{AD34C047-6051-EA47-AA99-6DBE1EC2E534}">
      <dgm:prSet/>
      <dgm:spPr/>
    </dgm:pt>
    <dgm:pt modelId="{F57A75DE-1231-DF4B-BD06-654E7DD1195F}" type="sibTrans" cxnId="{AD34C047-6051-EA47-AA99-6DBE1EC2E534}">
      <dgm:prSet/>
      <dgm:spPr/>
    </dgm:pt>
    <dgm:pt modelId="{130FBF81-E04C-9542-9D74-51C20D0AFE29}">
      <dgm:prSet phldrT="[Text]"/>
      <dgm:spPr/>
      <dgm:t>
        <a:bodyPr/>
        <a:lstStyle/>
        <a:p>
          <a:r>
            <a:rPr lang="en-US" dirty="0"/>
            <a:t>it’s my city!</a:t>
          </a:r>
        </a:p>
      </dgm:t>
    </dgm:pt>
    <dgm:pt modelId="{12E26A70-DF7A-8546-9BBA-B559F9643DFE}" type="parTrans" cxnId="{C6E630CA-F347-0543-8D54-BADD03FFF647}">
      <dgm:prSet/>
      <dgm:spPr/>
    </dgm:pt>
    <dgm:pt modelId="{DE60998A-5313-754C-A079-4ECB0F047018}" type="sibTrans" cxnId="{C6E630CA-F347-0543-8D54-BADD03FFF647}">
      <dgm:prSet/>
      <dgm:spPr/>
    </dgm:pt>
    <dgm:pt modelId="{F91BCDEC-E4CC-4246-AAA7-00354BAD5D0F}" type="pres">
      <dgm:prSet presAssocID="{62A5AC60-461D-2241-9484-14FABDC91BAF}" presName="diagram" presStyleCnt="0">
        <dgm:presLayoutVars>
          <dgm:dir/>
          <dgm:resizeHandles val="exact"/>
        </dgm:presLayoutVars>
      </dgm:prSet>
      <dgm:spPr/>
    </dgm:pt>
    <dgm:pt modelId="{01382071-283D-0A48-88A4-0C439CA4059E}" type="pres">
      <dgm:prSet presAssocID="{5808E2EC-A526-E446-B961-067B3372EAF2}" presName="arrow" presStyleLbl="node1" presStyleIdx="0" presStyleCnt="2">
        <dgm:presLayoutVars>
          <dgm:bulletEnabled val="1"/>
        </dgm:presLayoutVars>
      </dgm:prSet>
      <dgm:spPr/>
    </dgm:pt>
    <dgm:pt modelId="{DB6A8858-6A27-3141-BEBF-E5AAA2C035F2}" type="pres">
      <dgm:prSet presAssocID="{247B5771-03C0-0B49-8C89-48CDCA6FE74B}" presName="arrow" presStyleLbl="node1" presStyleIdx="1" presStyleCnt="2">
        <dgm:presLayoutVars>
          <dgm:bulletEnabled val="1"/>
        </dgm:presLayoutVars>
      </dgm:prSet>
      <dgm:spPr/>
    </dgm:pt>
  </dgm:ptLst>
  <dgm:cxnLst>
    <dgm:cxn modelId="{A19ACD02-D464-6047-83CC-C7512A52BE6A}" type="presOf" srcId="{EA2F3905-AD64-8A48-9C57-DC36EE86A858}" destId="{01382071-283D-0A48-88A4-0C439CA4059E}" srcOrd="0" destOrd="3" presId="urn:microsoft.com/office/officeart/2005/8/layout/arrow5"/>
    <dgm:cxn modelId="{67E1DA05-7DD7-8549-BB3F-24B16BF0A0B6}" srcId="{247B5771-03C0-0B49-8C89-48CDCA6FE74B}" destId="{B257465C-789C-BB42-B886-F5CE742C8D44}" srcOrd="1" destOrd="0" parTransId="{1A3E3908-65F6-F54E-B049-B6E939A9562C}" sibTransId="{66D3CFA3-BC12-2E4A-BA56-954AE1A7571A}"/>
    <dgm:cxn modelId="{78727A0A-7BE2-804A-B95A-BA2701631771}" srcId="{5808E2EC-A526-E446-B961-067B3372EAF2}" destId="{2AA90DAF-866D-1845-AD3B-DF1D83C27849}" srcOrd="0" destOrd="0" parTransId="{FF279A67-BD18-614E-9853-68D1BFAD6311}" sibTransId="{1257721E-B12E-094A-ABBC-6B5FCD4F52CC}"/>
    <dgm:cxn modelId="{BFAE7719-3881-8D4A-9466-1184CCE48014}" srcId="{5808E2EC-A526-E446-B961-067B3372EAF2}" destId="{EA2F3905-AD64-8A48-9C57-DC36EE86A858}" srcOrd="2" destOrd="0" parTransId="{052D3962-DC1C-4748-9C4A-C259F449D8AD}" sibTransId="{40797B8F-5E23-854F-BB27-6E83E2415AE1}"/>
    <dgm:cxn modelId="{CA783520-9E2C-C84D-B6BC-B426232C5FF3}" type="presOf" srcId="{078A41FA-3F1C-3042-AD3B-23236BF9ACE0}" destId="{01382071-283D-0A48-88A4-0C439CA4059E}" srcOrd="0" destOrd="5" presId="urn:microsoft.com/office/officeart/2005/8/layout/arrow5"/>
    <dgm:cxn modelId="{6A47C629-6CB7-B54C-9EDF-3E11EB564EBC}" type="presOf" srcId="{73362FB6-5D5A-2247-AD70-7673609F2203}" destId="{01382071-283D-0A48-88A4-0C439CA4059E}" srcOrd="0" destOrd="4" presId="urn:microsoft.com/office/officeart/2005/8/layout/arrow5"/>
    <dgm:cxn modelId="{AD34C047-6051-EA47-AA99-6DBE1EC2E534}" srcId="{5808E2EC-A526-E446-B961-067B3372EAF2}" destId="{A70F56FD-7A00-234A-B982-F9838717AE18}" srcOrd="5" destOrd="0" parTransId="{6E622FFA-594C-9B49-B943-7165C13CC09E}" sibTransId="{F57A75DE-1231-DF4B-BD06-654E7DD1195F}"/>
    <dgm:cxn modelId="{0EED4351-6B74-A94F-83EE-751C08FAF62F}" type="presOf" srcId="{62A5AC60-461D-2241-9484-14FABDC91BAF}" destId="{F91BCDEC-E4CC-4246-AAA7-00354BAD5D0F}" srcOrd="0" destOrd="0" presId="urn:microsoft.com/office/officeart/2005/8/layout/arrow5"/>
    <dgm:cxn modelId="{1E80F960-CF60-1B4E-9222-16DCBD09A5CF}" type="presOf" srcId="{5A142FB3-1351-0645-8568-4BEF5CF31488}" destId="{DB6A8858-6A27-3141-BEBF-E5AAA2C035F2}" srcOrd="0" destOrd="3" presId="urn:microsoft.com/office/officeart/2005/8/layout/arrow5"/>
    <dgm:cxn modelId="{323DB870-449E-964F-BE29-D924D963C477}" srcId="{62A5AC60-461D-2241-9484-14FABDC91BAF}" destId="{5808E2EC-A526-E446-B961-067B3372EAF2}" srcOrd="0" destOrd="0" parTransId="{2ED45236-1E3F-624C-8E92-6BB2E50BC3AD}" sibTransId="{D86B2C2B-93A7-044E-BD7C-7F2B77638DBE}"/>
    <dgm:cxn modelId="{B8514982-FB55-D048-8DB8-CFCC1D7BDB44}" srcId="{5808E2EC-A526-E446-B961-067B3372EAF2}" destId="{86B3FA5B-88FE-3442-96C9-76CE6510AF71}" srcOrd="1" destOrd="0" parTransId="{E98DBF28-C681-7C49-BB3C-E3725F415659}" sibTransId="{5140C8B1-5302-EA42-96E9-FB742A2DCCD9}"/>
    <dgm:cxn modelId="{C89FA687-3215-C94A-9871-A1101165AE3B}" type="presOf" srcId="{247B5771-03C0-0B49-8C89-48CDCA6FE74B}" destId="{DB6A8858-6A27-3141-BEBF-E5AAA2C035F2}" srcOrd="0" destOrd="0" presId="urn:microsoft.com/office/officeart/2005/8/layout/arrow5"/>
    <dgm:cxn modelId="{529B54A0-3D78-4D4E-AEF7-8A05F4D8D6B3}" type="presOf" srcId="{2AA90DAF-866D-1845-AD3B-DF1D83C27849}" destId="{01382071-283D-0A48-88A4-0C439CA4059E}" srcOrd="0" destOrd="1" presId="urn:microsoft.com/office/officeart/2005/8/layout/arrow5"/>
    <dgm:cxn modelId="{0CDE7CA1-4464-8740-8DD5-BB609C50C7CE}" srcId="{247B5771-03C0-0B49-8C89-48CDCA6FE74B}" destId="{5A142FB3-1351-0645-8568-4BEF5CF31488}" srcOrd="2" destOrd="0" parTransId="{2176115D-E956-9D4E-8B4C-3D0AC0CB34A3}" sibTransId="{8DAF4671-959F-B443-A5F3-B2BECA5682D2}"/>
    <dgm:cxn modelId="{F7A825B1-39CF-7942-9A2F-EE4F35EBE2E3}" type="presOf" srcId="{130FBF81-E04C-9542-9D74-51C20D0AFE29}" destId="{DB6A8858-6A27-3141-BEBF-E5AAA2C035F2}" srcOrd="0" destOrd="5" presId="urn:microsoft.com/office/officeart/2005/8/layout/arrow5"/>
    <dgm:cxn modelId="{CD8E39BD-A105-404D-81BF-90E7EA8D384C}" srcId="{62A5AC60-461D-2241-9484-14FABDC91BAF}" destId="{247B5771-03C0-0B49-8C89-48CDCA6FE74B}" srcOrd="1" destOrd="0" parTransId="{748A2127-A05C-D744-BBA6-67843D46350E}" sibTransId="{D10E5881-EDC3-E249-9C16-3F88280ABA6E}"/>
    <dgm:cxn modelId="{CE0C3BBD-DE2A-4644-BE6A-E9EF33FCBB1B}" type="presOf" srcId="{86B3FA5B-88FE-3442-96C9-76CE6510AF71}" destId="{01382071-283D-0A48-88A4-0C439CA4059E}" srcOrd="0" destOrd="2" presId="urn:microsoft.com/office/officeart/2005/8/layout/arrow5"/>
    <dgm:cxn modelId="{C6E630CA-F347-0543-8D54-BADD03FFF647}" srcId="{247B5771-03C0-0B49-8C89-48CDCA6FE74B}" destId="{130FBF81-E04C-9542-9D74-51C20D0AFE29}" srcOrd="4" destOrd="0" parTransId="{12E26A70-DF7A-8546-9BBA-B559F9643DFE}" sibTransId="{DE60998A-5313-754C-A079-4ECB0F047018}"/>
    <dgm:cxn modelId="{5F542ACC-EBEE-0242-9D23-5A55FC2A743E}" srcId="{247B5771-03C0-0B49-8C89-48CDCA6FE74B}" destId="{4C751F64-5245-8D45-8256-0D2D642A13A5}" srcOrd="3" destOrd="0" parTransId="{765E8601-669B-9F45-B3A0-CF03013D882E}" sibTransId="{0B7EFAA8-E6DB-2446-99E3-FE3009B6B981}"/>
    <dgm:cxn modelId="{B70475D6-AC6B-CA43-8EAD-69D85D5A51BE}" type="presOf" srcId="{4C751F64-5245-8D45-8256-0D2D642A13A5}" destId="{DB6A8858-6A27-3141-BEBF-E5AAA2C035F2}" srcOrd="0" destOrd="4" presId="urn:microsoft.com/office/officeart/2005/8/layout/arrow5"/>
    <dgm:cxn modelId="{186A75E0-8591-3845-9648-231858496B9A}" srcId="{5808E2EC-A526-E446-B961-067B3372EAF2}" destId="{078A41FA-3F1C-3042-AD3B-23236BF9ACE0}" srcOrd="4" destOrd="0" parTransId="{6B6BCB64-C9F3-5942-A8BB-05FFB15D6434}" sibTransId="{E84C32DC-3830-1E4B-975B-0856A51B4ADD}"/>
    <dgm:cxn modelId="{5810B0E0-484B-8943-86BC-0EAF536CA7F3}" srcId="{5808E2EC-A526-E446-B961-067B3372EAF2}" destId="{73362FB6-5D5A-2247-AD70-7673609F2203}" srcOrd="3" destOrd="0" parTransId="{DF4DA7BC-5FF2-1849-A8CE-E215DC07DA1D}" sibTransId="{508817F9-0CBB-6545-96FE-B6BD95C138CE}"/>
    <dgm:cxn modelId="{D14C66E2-D67C-584C-A06D-8E216373E8D2}" type="presOf" srcId="{E3FF9C64-E069-B34F-A71C-9C0BAFED9DB5}" destId="{DB6A8858-6A27-3141-BEBF-E5AAA2C035F2}" srcOrd="0" destOrd="1" presId="urn:microsoft.com/office/officeart/2005/8/layout/arrow5"/>
    <dgm:cxn modelId="{CC25DBF8-84CE-5E48-9F11-D75743FED1F9}" srcId="{247B5771-03C0-0B49-8C89-48CDCA6FE74B}" destId="{E3FF9C64-E069-B34F-A71C-9C0BAFED9DB5}" srcOrd="0" destOrd="0" parTransId="{617F71B9-9F18-8E48-A742-6F703BB77D4F}" sibTransId="{791CB581-E934-CB49-999B-590AE65A9D1B}"/>
    <dgm:cxn modelId="{AD7020FB-B05E-584D-8811-7CBA62912462}" type="presOf" srcId="{A70F56FD-7A00-234A-B982-F9838717AE18}" destId="{01382071-283D-0A48-88A4-0C439CA4059E}" srcOrd="0" destOrd="6" presId="urn:microsoft.com/office/officeart/2005/8/layout/arrow5"/>
    <dgm:cxn modelId="{1658DAFB-B096-9B49-94C4-C438CF05C5FA}" type="presOf" srcId="{5808E2EC-A526-E446-B961-067B3372EAF2}" destId="{01382071-283D-0A48-88A4-0C439CA4059E}" srcOrd="0" destOrd="0" presId="urn:microsoft.com/office/officeart/2005/8/layout/arrow5"/>
    <dgm:cxn modelId="{E7E1A4FC-7B29-D34E-9C3F-3FF392218233}" type="presOf" srcId="{B257465C-789C-BB42-B886-F5CE742C8D44}" destId="{DB6A8858-6A27-3141-BEBF-E5AAA2C035F2}" srcOrd="0" destOrd="2" presId="urn:microsoft.com/office/officeart/2005/8/layout/arrow5"/>
    <dgm:cxn modelId="{421EEEA0-0541-DD41-97BF-5716C89DF50D}" type="presParOf" srcId="{F91BCDEC-E4CC-4246-AAA7-00354BAD5D0F}" destId="{01382071-283D-0A48-88A4-0C439CA4059E}" srcOrd="0" destOrd="0" presId="urn:microsoft.com/office/officeart/2005/8/layout/arrow5"/>
    <dgm:cxn modelId="{496C2EAB-15A0-F044-88C3-C5ABD64B63A6}" type="presParOf" srcId="{F91BCDEC-E4CC-4246-AAA7-00354BAD5D0F}" destId="{DB6A8858-6A27-3141-BEBF-E5AAA2C035F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82071-283D-0A48-88A4-0C439CA4059E}">
      <dsp:nvSpPr>
        <dsp:cNvPr id="0" name=""/>
        <dsp:cNvSpPr/>
      </dsp:nvSpPr>
      <dsp:spPr>
        <a:xfrm rot="16200000">
          <a:off x="1054" y="102093"/>
          <a:ext cx="5214480" cy="5214480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300" kern="1200" dirty="0"/>
            <a:t>Carrier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5G deployment provides public benefit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enables smart city deployments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needed for US competitiveness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cities and tribes just extorting money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fees should reflect cost of permitting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Federal preemption, please!</a:t>
          </a:r>
        </a:p>
      </dsp:txBody>
      <dsp:txXfrm rot="5400000">
        <a:off x="1054" y="1405713"/>
        <a:ext cx="4301946" cy="2607240"/>
      </dsp:txXfrm>
    </dsp:sp>
    <dsp:sp modelId="{DB6A8858-6A27-3141-BEBF-E5AAA2C035F2}">
      <dsp:nvSpPr>
        <dsp:cNvPr id="0" name=""/>
        <dsp:cNvSpPr/>
      </dsp:nvSpPr>
      <dsp:spPr>
        <a:xfrm rot="5400000">
          <a:off x="5485121" y="102093"/>
          <a:ext cx="5214480" cy="5214480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Municipalities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carriers are not charities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not a major cost factor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what about digital inclusion?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concerns about visual blight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it’s my city!</a:t>
          </a:r>
        </a:p>
      </dsp:txBody>
      <dsp:txXfrm rot="-5400000">
        <a:off x="6397655" y="1405713"/>
        <a:ext cx="4301946" cy="2607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52A72-857D-5543-94F3-964FE536317B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242AD-3C37-7C4D-91F7-22A293206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0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Wells Fargo Wireless Spectrum Primer,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0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ecfsapi.fcc.gov</a:t>
            </a:r>
            <a:r>
              <a:rPr lang="en-US" dirty="0"/>
              <a:t>/file/1022359695070/2018-02-23%20-%20ATT%20Ex%20Parte%20-%20WT%2017-79.pdf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242AD-3C37-7C4D-91F7-22A293206B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6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wirelessestimator.com</a:t>
            </a:r>
            <a:r>
              <a:rPr lang="en-US" dirty="0"/>
              <a:t>/articles/2018/atts-small-cell-rats-nest-of-cables-is-needlessly-messy-says-former-fcc-senior-exec/</a:t>
            </a:r>
          </a:p>
          <a:p>
            <a:r>
              <a:rPr lang="en-US" dirty="0"/>
              <a:t>http://</a:t>
            </a:r>
            <a:r>
              <a:rPr lang="en-US" dirty="0" err="1"/>
              <a:t>www.steelintheair.com</a:t>
            </a:r>
            <a:r>
              <a:rPr lang="en-US" dirty="0"/>
              <a:t>/Blog/2017/04/top-10-things-the-wireless-industry-doesnt-tell-you-about-small-cells.html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41339-8F08-044A-9BFD-FA77AF0770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9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newtmobile.com</a:t>
            </a:r>
            <a:r>
              <a:rPr lang="en-US" dirty="0"/>
              <a:t>/sparking-the-5g-economy/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242AD-3C37-7C4D-91F7-22A293206B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3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http://</a:t>
            </a:r>
            <a:r>
              <a:rPr lang="en-US" altLang="en-US" sz="1200" dirty="0" err="1"/>
              <a:t>hraunfoss.fcc.gov</a:t>
            </a:r>
            <a:r>
              <a:rPr lang="en-US" altLang="en-US" sz="1200" dirty="0"/>
              <a:t>/</a:t>
            </a:r>
            <a:r>
              <a:rPr lang="en-US" altLang="en-US" sz="1200" dirty="0" err="1"/>
              <a:t>edocs_public</a:t>
            </a:r>
            <a:r>
              <a:rPr lang="en-US" altLang="en-US" sz="1200" dirty="0"/>
              <a:t>/</a:t>
            </a:r>
            <a:r>
              <a:rPr lang="en-US" altLang="en-US" sz="1200" dirty="0" err="1"/>
              <a:t>attachmatch</a:t>
            </a:r>
            <a:r>
              <a:rPr lang="en-US" altLang="en-US" sz="1200" dirty="0"/>
              <a:t>/DOC-318485A1.pdf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https://www.connect802.com/802-11-channel-frequency-allocation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6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2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Mobile Broadband Spectrum Challenge: International Comparisons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Wireless Telecommunications Bureau Office of Engineering &amp; Technology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February 26, 2013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6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Wells-Fargo Research June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64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79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Wells Fargo Wireless Spectrum Primer,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7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docs.fcc.gov</a:t>
            </a:r>
            <a:r>
              <a:rPr lang="en-US" dirty="0"/>
              <a:t>/public/attachments/DOC-347449A1.pdf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2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4F39-71F0-1F45-8848-FA3DB3C29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DFC3F-B466-0749-9D04-B18830A1B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42AE1-60D1-8A4E-A4D1-9246A344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3EA1-1111-F347-A382-66E18CC64E70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7DD33-0E30-8F4B-9E66-C64B184B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EC76A-64A8-2242-ACB9-20C9C714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7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5F51-C855-8549-B754-B5512DD0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82015-71F6-3D44-A3DB-9525C3B65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C338-40CE-504A-BDCA-428CED07B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9121-4B79-D64F-8B18-257B1B17EF6B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83893-152E-D74C-9A9C-F26D6AB0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60BD5-98EA-1942-831B-38C87B6C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5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9D75C-D34B-514B-95B3-65177278C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FC96D-59AE-1143-99D6-8F799864C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C6476-4C03-6E40-8003-A3F5DB31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811F-27A0-9B44-A403-E219AE06DBEA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3F9BC-7AF5-7248-A705-4C9D75F8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75EC9-87D6-E44C-B6BF-A0DCC845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3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71DD-061E-1D4A-9598-C73D95F2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050D7-40C2-9248-B62E-4ABFC06A5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C2368-C687-3248-96AE-845836140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2FF4C-32DE-9F48-B669-F41AAC869F64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873A5-655C-6E4D-BF9B-268EF28B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6F5D0-7AD1-7D4D-A066-1963BE593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3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E861C-4B32-AF45-AEFC-670BB854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CC51-99C3-C142-A921-9E58C9ED3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3FF6E-422D-9C45-8FB4-B084FD06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8DE2-E32B-3C4D-939B-851F5A624B20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396-48ED-E645-8154-12C70F44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F8A5F-8E6A-D142-BC42-B4960BB6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2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AAEF-ACA2-7942-B94C-B1260069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FE14D-C914-944B-A67F-09C6154A6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1AC0E-12B3-0F43-B963-A3E85C51C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91FA8-AAB0-C044-8C8D-D8116CE6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2D067-7863-2F48-BF0A-AE2159FF1847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0D0F-A87D-3C47-B47A-6C09B86F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EB0E2-F9AA-AC47-821E-D720F82F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8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7EE6-69CD-5642-ACCD-5EA05D22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A7809-E87B-C645-BECD-1DFAF736A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D7D36-D993-AD45-9D92-CD164544F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BFC05-2C91-A24D-AA0A-8C661D831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D1DA3-7C71-734E-821C-2D9E0D690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D7345-9438-2346-A8F4-8A215545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5A67-BC57-CB42-B708-25AB84A6AF5C}" type="datetime1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1E85C-0987-C34F-942A-622DFD6A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79DDD-3984-BF48-81A8-D668D073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11D5-2B58-A646-A237-B9D6D3A6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00EB5B-5078-0245-8261-A0807B70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1D8F6-775D-4B41-BE4E-B98831B3B6EF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72367-6DDB-1B46-89B0-EAF1A714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61D84-B1AE-3641-8317-40225D04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4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8B81BD-434C-FD4E-812A-63BE1CB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08E47-F42F-7540-B743-974D00A78DAE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6981F-A0CF-0E47-A7B5-CFBAC3D2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E4608-CE51-0844-8076-4E3A02EA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3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8615-1643-EB43-8C7F-AD3F6BD0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7C9F3-0685-D244-AD64-1047372A9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2BC7A-452F-004A-BF79-32B5F2CF3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855FE-DD65-F346-B819-B0C83D6A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C1D1-552D-D54C-97CB-251281BA2148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A500D-985D-6247-ACC0-A5E2B73A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A633F-D9F3-B04B-9F0F-5D3DF367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5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B6D8A-DC28-E94C-8447-3E316393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DF87D6-574F-644B-8E87-FAC7FA983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66663-92A6-6C4E-8239-98CA514F1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4ABF9-44C4-6648-A04B-F50A7194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E3CA-C6EB-DB4B-BF6F-CB8029CF577D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B1DD9-D113-BF45-9200-0167FB06B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WifiUS Summer School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8BD49-C12D-3448-AB1C-610EDDC6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3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F9D8E-31B2-F448-A2BA-ECBB3EBD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11BA5-F9CD-344C-B6AB-92A486210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452E2-C10A-2A4A-8757-824DC1EA4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0FC2-EECE-6D47-93D6-93CE277E83AC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B5A16-18FA-314F-B040-69463C5A0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WifiUS Summer School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B7CE8-2C1C-8942-98C1-344157678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4A32-9C80-BC41-8430-A55C8E03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5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8425-3BAB-A645-B228-ABB6927D44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 Can Policies and Regulations Really Impact 5G Deployment?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7363D-3701-3B4F-AF23-508BA839F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dirty="0"/>
              <a:t>Columbia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AB659-8F15-4E45-912A-0C6043A0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6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8B1A-F4F6-8F46-B634-84154BC2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it take so long?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6D9E0-F352-474B-8377-C22EB419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56C555-4483-DB42-9ADD-C6F423A5B2EF}"/>
              </a:ext>
            </a:extLst>
          </p:cNvPr>
          <p:cNvSpPr/>
          <p:nvPr/>
        </p:nvSpPr>
        <p:spPr>
          <a:xfrm>
            <a:off x="2023597" y="2794209"/>
            <a:ext cx="1371600" cy="8695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Who are we going to pick on?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DE2CDD-701A-A34D-A79D-A1AA483DD641}"/>
              </a:ext>
            </a:extLst>
          </p:cNvPr>
          <p:cNvSpPr/>
          <p:nvPr/>
        </p:nvSpPr>
        <p:spPr>
          <a:xfrm>
            <a:off x="3759722" y="1690688"/>
            <a:ext cx="2524539" cy="1400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Decide auction modes, regions, band plan, blocks, bidder preferences, …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FA2E98-0245-D845-A0EC-7AEFEBB81FFC}"/>
              </a:ext>
            </a:extLst>
          </p:cNvPr>
          <p:cNvSpPr/>
          <p:nvPr/>
        </p:nvSpPr>
        <p:spPr>
          <a:xfrm>
            <a:off x="6847908" y="2061883"/>
            <a:ext cx="1057835" cy="8695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auction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B18DD5-B659-5145-ACC7-32A7CE2985C5}"/>
              </a:ext>
            </a:extLst>
          </p:cNvPr>
          <p:cNvSpPr/>
          <p:nvPr/>
        </p:nvSpPr>
        <p:spPr>
          <a:xfrm>
            <a:off x="3759722" y="3484491"/>
            <a:ext cx="2524539" cy="1440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ITU, 3GPP</a:t>
            </a:r>
          </a:p>
          <a:p>
            <a:pPr algn="ctr"/>
            <a:r>
              <a:rPr lang="en-US" dirty="0"/>
              <a:t>coordination</a:t>
            </a:r>
          </a:p>
          <a:p>
            <a:pPr algn="ctr"/>
            <a:r>
              <a:rPr lang="en-US" dirty="0"/>
              <a:t>(“this is my SAT band”)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F8E95D-D1AC-A74E-B3FC-605E1601F36B}"/>
              </a:ext>
            </a:extLst>
          </p:cNvPr>
          <p:cNvSpPr/>
          <p:nvPr/>
        </p:nvSpPr>
        <p:spPr>
          <a:xfrm>
            <a:off x="8183649" y="2614915"/>
            <a:ext cx="1057835" cy="8695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clearing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26C33E-0B4D-0C45-825C-1FAFD1401A36}"/>
              </a:ext>
            </a:extLst>
          </p:cNvPr>
          <p:cNvSpPr/>
          <p:nvPr/>
        </p:nvSpPr>
        <p:spPr>
          <a:xfrm>
            <a:off x="8420427" y="3714794"/>
            <a:ext cx="1057835" cy="8695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build-out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134BBB-704B-4942-87DD-45434CB82369}"/>
              </a:ext>
            </a:extLst>
          </p:cNvPr>
          <p:cNvSpPr/>
          <p:nvPr/>
        </p:nvSpPr>
        <p:spPr>
          <a:xfrm>
            <a:off x="8183648" y="4925119"/>
            <a:ext cx="1057835" cy="8695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end-user devices</a:t>
            </a:r>
          </a:p>
        </p:txBody>
      </p:sp>
      <p:pic>
        <p:nvPicPr>
          <p:cNvPr id="14" name="Graphic 13" descr="Satellite">
            <a:extLst>
              <a:ext uri="{FF2B5EF4-FFF2-40B4-BE49-F238E27FC236}">
                <a16:creationId xmlns:a16="http://schemas.microsoft.com/office/drawing/2014/main" id="{47C7C6A9-F38A-E545-9528-87B45832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4557" y="1937183"/>
            <a:ext cx="788894" cy="788894"/>
          </a:xfrm>
          <a:prstGeom prst="rect">
            <a:avLst/>
          </a:prstGeom>
        </p:spPr>
      </p:pic>
      <p:pic>
        <p:nvPicPr>
          <p:cNvPr id="16" name="Graphic 15" descr="Laptop">
            <a:extLst>
              <a:ext uri="{FF2B5EF4-FFF2-40B4-BE49-F238E27FC236}">
                <a16:creationId xmlns:a16="http://schemas.microsoft.com/office/drawing/2014/main" id="{CFF3C233-11C9-C148-952F-FBC4B61C5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9448" y="3663786"/>
            <a:ext cx="630219" cy="630219"/>
          </a:xfrm>
          <a:prstGeom prst="rect">
            <a:avLst/>
          </a:prstGeom>
        </p:spPr>
      </p:pic>
      <p:pic>
        <p:nvPicPr>
          <p:cNvPr id="18" name="Graphic 17" descr="SatelliteDish">
            <a:extLst>
              <a:ext uri="{FF2B5EF4-FFF2-40B4-BE49-F238E27FC236}">
                <a16:creationId xmlns:a16="http://schemas.microsoft.com/office/drawing/2014/main" id="{4EAF66EC-397C-584A-923E-53A105FFB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8187" y="3714794"/>
            <a:ext cx="506506" cy="50650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239367-27F0-0145-8BBA-725C5FC0FC0A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3395197" y="2391116"/>
            <a:ext cx="364525" cy="83788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FCA5B4-AB5B-9448-AC3C-CB0F01A64F7F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3395197" y="3228997"/>
            <a:ext cx="364525" cy="975808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6F4B04-E8DA-D94D-AD33-F22394128DB0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284261" y="2391116"/>
            <a:ext cx="563647" cy="10555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6430537-400D-DB42-A6B4-A5AC0A9FB1C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284261" y="4073069"/>
            <a:ext cx="1899387" cy="13173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SmartPhone">
            <a:extLst>
              <a:ext uri="{FF2B5EF4-FFF2-40B4-BE49-F238E27FC236}">
                <a16:creationId xmlns:a16="http://schemas.microsoft.com/office/drawing/2014/main" id="{CF07DB62-6BF5-EB4B-909F-D396AD0A7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3600" y="3692382"/>
            <a:ext cx="914400" cy="9144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BF149D-30BE-E442-96CA-E7C171AB3DC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9478262" y="4149582"/>
            <a:ext cx="420481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76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1F380-FF0F-444B-98E3-52CE4698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takes a long time to convert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27465-B37D-8A43-AA72-7DC486348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7AA62-F764-D840-BCE5-A1478989F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31" y="1690688"/>
            <a:ext cx="9955042" cy="401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8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3.5 GHz band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0640" y="5648870"/>
            <a:ext cx="30294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FSS: C Band (</a:t>
            </a:r>
            <a:r>
              <a:rPr lang="fi-FI" sz="2100" dirty="0"/>
              <a:t>3.625–4.200)</a:t>
            </a:r>
            <a:endParaRPr 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61" y="1679835"/>
            <a:ext cx="6955173" cy="41767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69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3.5 GHz user classes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385072" y="2303860"/>
            <a:ext cx="2625328" cy="7822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Federal users</a:t>
            </a:r>
          </a:p>
          <a:p>
            <a:pPr algn="ctr"/>
            <a:r>
              <a:rPr lang="en-US" sz="1350" dirty="0"/>
              <a:t>Fixed satellite users (FCC)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85073" y="3264694"/>
            <a:ext cx="2625327" cy="7822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Priority licenses (PAL)</a:t>
            </a:r>
          </a:p>
          <a:p>
            <a:pPr algn="ctr"/>
            <a:r>
              <a:rPr lang="en-US" sz="1350" dirty="0"/>
              <a:t>10 MHz channels in 3550-3650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5073" y="4225528"/>
            <a:ext cx="2625327" cy="7822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b="1" dirty="0"/>
              <a:t>General authorized use (GAL) </a:t>
            </a:r>
          </a:p>
        </p:txBody>
      </p:sp>
      <p:sp>
        <p:nvSpPr>
          <p:cNvPr id="7" name="32-Point Star 6"/>
          <p:cNvSpPr/>
          <p:nvPr/>
        </p:nvSpPr>
        <p:spPr>
          <a:xfrm>
            <a:off x="2820590" y="2384227"/>
            <a:ext cx="621506" cy="621506"/>
          </a:xfrm>
          <a:prstGeom prst="star3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1</a:t>
            </a:r>
          </a:p>
        </p:txBody>
      </p:sp>
      <p:sp>
        <p:nvSpPr>
          <p:cNvPr id="8" name="32-Point Star 7"/>
          <p:cNvSpPr/>
          <p:nvPr/>
        </p:nvSpPr>
        <p:spPr>
          <a:xfrm>
            <a:off x="2820589" y="3345061"/>
            <a:ext cx="621506" cy="621506"/>
          </a:xfrm>
          <a:prstGeom prst="star3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2</a:t>
            </a:r>
          </a:p>
        </p:txBody>
      </p:sp>
      <p:sp>
        <p:nvSpPr>
          <p:cNvPr id="9" name="32-Point Star 8"/>
          <p:cNvSpPr/>
          <p:nvPr/>
        </p:nvSpPr>
        <p:spPr>
          <a:xfrm>
            <a:off x="2820590" y="4305895"/>
            <a:ext cx="621506" cy="621506"/>
          </a:xfrm>
          <a:prstGeom prst="star3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8099" y="3086101"/>
            <a:ext cx="1712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census tract</a:t>
            </a:r>
          </a:p>
          <a:p>
            <a:r>
              <a:rPr lang="en-US" dirty="0"/>
              <a:t>≤ 70 MHz</a:t>
            </a:r>
          </a:p>
          <a:p>
            <a:r>
              <a:rPr lang="en-US" dirty="0"/>
              <a:t>3-year licenses</a:t>
            </a:r>
          </a:p>
          <a:p>
            <a:r>
              <a:rPr lang="en-US" dirty="0"/>
              <a:t>assigned via SAS</a:t>
            </a:r>
          </a:p>
        </p:txBody>
      </p:sp>
      <p:sp>
        <p:nvSpPr>
          <p:cNvPr id="12" name="Curved Left Arrow 11"/>
          <p:cNvSpPr/>
          <p:nvPr/>
        </p:nvSpPr>
        <p:spPr>
          <a:xfrm rot="10800000">
            <a:off x="4026098" y="3565553"/>
            <a:ext cx="267891" cy="102073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10800000">
            <a:off x="4015379" y="2496598"/>
            <a:ext cx="267891" cy="84846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4804" y="1958513"/>
            <a:ext cx="1468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must </a:t>
            </a:r>
            <a:r>
              <a:rPr lang="en-US" sz="1350"/>
              <a:t>not interfere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35644" y="5498953"/>
            <a:ext cx="4809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ESC (environmental sensing capability) allows commercial use in coastal and Great Lakes region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3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918" y="391886"/>
            <a:ext cx="7209215" cy="61268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4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1CE45-FD2A-BC42-A2DF-AAD151E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mmWave</a:t>
            </a:r>
            <a:r>
              <a:rPr lang="en-US" dirty="0"/>
              <a:t> bands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00CA3-37E7-C942-9158-ACBF79DC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A929B-295F-7B49-AFA8-B16CA2D4D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1" y="1301934"/>
            <a:ext cx="9151537" cy="1552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7E479-97D9-494A-9808-EC027111A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231" y="3073200"/>
            <a:ext cx="5500915" cy="3648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87101-95F4-9A40-A707-E66B97DC6D04}"/>
              </a:ext>
            </a:extLst>
          </p:cNvPr>
          <p:cNvSpPr txBox="1"/>
          <p:nvPr/>
        </p:nvSpPr>
        <p:spPr>
          <a:xfrm>
            <a:off x="7866743" y="3345652"/>
            <a:ext cx="222253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Unlicensed:</a:t>
            </a:r>
          </a:p>
          <a:p>
            <a:r>
              <a:rPr lang="en-US" dirty="0"/>
              <a:t>64-71 GHz</a:t>
            </a:r>
          </a:p>
          <a:p>
            <a:r>
              <a:rPr lang="en-US" dirty="0"/>
              <a:t>70-80 GHz (new uses)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A1674-F4BA-714A-93E0-0671EFCE62E4}"/>
              </a:ext>
            </a:extLst>
          </p:cNvPr>
          <p:cNvSpPr txBox="1"/>
          <p:nvPr/>
        </p:nvSpPr>
        <p:spPr>
          <a:xfrm>
            <a:off x="7866742" y="4789714"/>
            <a:ext cx="2805025" cy="14773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Satellite:</a:t>
            </a:r>
          </a:p>
          <a:p>
            <a:r>
              <a:rPr lang="en-US" dirty="0"/>
              <a:t>24.75-25.25 GHz (FSS earth)</a:t>
            </a:r>
          </a:p>
          <a:p>
            <a:r>
              <a:rPr lang="en-US" dirty="0"/>
              <a:t>40—42 GHz</a:t>
            </a:r>
          </a:p>
          <a:p>
            <a:r>
              <a:rPr lang="en-US" dirty="0"/>
              <a:t>48.2—50.2 GHz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61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B9CB-1B6C-084E-B634-73214BDFA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mmWave</a:t>
            </a:r>
            <a:r>
              <a:rPr lang="en-US" dirty="0"/>
              <a:t> bands for mobile systems (non-satellite)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7A6E0-EEBC-CE48-8E6F-4D37C00E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77ED61-1C27-E448-8105-1E7CE2705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536802"/>
              </p:ext>
            </p:extLst>
          </p:nvPr>
        </p:nvGraphicFramePr>
        <p:xfrm>
          <a:off x="348343" y="1690688"/>
          <a:ext cx="11277603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086">
                  <a:extLst>
                    <a:ext uri="{9D8B030D-6E8A-4147-A177-3AD203B41FA5}">
                      <a16:colId xmlns:a16="http://schemas.microsoft.com/office/drawing/2014/main" val="477424579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920757042"/>
                    </a:ext>
                  </a:extLst>
                </a:gridCol>
                <a:gridCol w="2627085">
                  <a:extLst>
                    <a:ext uri="{9D8B030D-6E8A-4147-A177-3AD203B41FA5}">
                      <a16:colId xmlns:a16="http://schemas.microsoft.com/office/drawing/2014/main" val="23709250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41774850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3337273400"/>
                    </a:ext>
                  </a:extLst>
                </a:gridCol>
                <a:gridCol w="1799775">
                  <a:extLst>
                    <a:ext uri="{9D8B030D-6E8A-4147-A177-3AD203B41FA5}">
                      <a16:colId xmlns:a16="http://schemas.microsoft.com/office/drawing/2014/main" val="2734559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Currently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Frequencies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Area,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533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12.2-12.7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Licensed to DISH (2004 &amp; 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575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24 GHz (UMFUS)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FiberTower</a:t>
                      </a:r>
                      <a:r>
                        <a:rPr lang="en-US" dirty="0"/>
                        <a:t>, AT&amp;T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24.25–24.45, 24.75–25.25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</a:t>
                      </a:r>
                      <a:br>
                        <a:rPr lang="en-US" dirty="0"/>
                      </a:br>
                      <a:r>
                        <a:rPr lang="en-US" dirty="0"/>
                        <a:t>clock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 x 100 MHz</a:t>
                      </a:r>
                    </a:p>
                    <a:p>
                      <a:r>
                        <a:rPr lang="en-US" dirty="0"/>
                        <a:t>(after 28 GHz)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234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28 GHz (LMDS)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Verizon (via XO)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27.5–28.35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County</a:t>
                      </a:r>
                      <a:br>
                        <a:rPr lang="en-US" dirty="0"/>
                      </a:br>
                      <a:r>
                        <a:rPr lang="en-US" dirty="0"/>
                        <a:t>SMR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x 425 MHz</a:t>
                      </a:r>
                    </a:p>
                    <a:p>
                      <a:r>
                        <a:rPr lang="en-US" dirty="0"/>
                        <a:t>(Nov. 2018)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59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37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Greenfield, federal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6 100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46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39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FSS (unused), 14 blocks of 50+50; </a:t>
                      </a:r>
                      <a:r>
                        <a:rPr lang="en-US" dirty="0" err="1"/>
                        <a:t>StraightPath</a:t>
                      </a:r>
                      <a:r>
                        <a:rPr lang="en-US" dirty="0"/>
                        <a:t> (VZ)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498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57-71 GHz (V-band)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unlicensed (</a:t>
                      </a:r>
                      <a:r>
                        <a:rPr lang="en-US" dirty="0" err="1"/>
                        <a:t>WiGig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866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71-76 + 81-86 GHz (E-band)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light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55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45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 txBox="1">
            <a:spLocks noGrp="1" noChangeArrowheads="1"/>
          </p:cNvSpPr>
          <p:nvPr/>
        </p:nvSpPr>
        <p:spPr bwMode="auto">
          <a:xfrm>
            <a:off x="7924800" y="5757862"/>
            <a:ext cx="16002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20DD6F00-65FB-4E8B-886B-67DC55F0A1B9}" type="slidenum">
              <a:rPr lang="en-US" sz="750"/>
              <a:pPr algn="r" eaLnBrk="1" hangingPunct="1"/>
              <a:t>17</a:t>
            </a:fld>
            <a:endParaRPr lang="en-US" sz="750" dirty="0"/>
          </a:p>
        </p:txBody>
      </p:sp>
      <p:sp>
        <p:nvSpPr>
          <p:cNvPr id="4099" name="Title 1"/>
          <p:cNvSpPr>
            <a:spLocks/>
          </p:cNvSpPr>
          <p:nvPr/>
        </p:nvSpPr>
        <p:spPr bwMode="auto">
          <a:xfrm>
            <a:off x="2993231" y="2027637"/>
            <a:ext cx="61722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b="1" dirty="0">
                <a:solidFill>
                  <a:schemeClr val="tx2"/>
                </a:solidFill>
              </a:rPr>
              <a:t>30-40GHz mmW – Spectrum Overview</a:t>
            </a:r>
            <a:endParaRPr lang="en-US" sz="1500" b="1" dirty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77605" y="5955461"/>
            <a:ext cx="6172200" cy="4744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dirty="0"/>
              <a:t>Note: The Commission’s Fixed Microwave (Part 101) and Satellite Communications (Part 25) service rules govern most of US Mobile allocations shown above </a:t>
            </a:r>
          </a:p>
          <a:p>
            <a:endParaRPr lang="en-US" sz="1200" dirty="0"/>
          </a:p>
          <a:p>
            <a:endParaRPr lang="en-US" sz="1200" dirty="0"/>
          </a:p>
          <a:p>
            <a:pPr lvl="1"/>
            <a:endParaRPr lang="en-US" sz="1050" dirty="0"/>
          </a:p>
          <a:p>
            <a:endParaRPr lang="en-US" dirty="0"/>
          </a:p>
          <a:p>
            <a:endParaRPr lang="en-US" sz="900" dirty="0"/>
          </a:p>
          <a:p>
            <a:pPr lvl="1"/>
            <a:endParaRPr lang="en-US" sz="675" dirty="0"/>
          </a:p>
        </p:txBody>
      </p:sp>
      <p:grpSp>
        <p:nvGrpSpPr>
          <p:cNvPr id="6" name="Group 5"/>
          <p:cNvGrpSpPr/>
          <p:nvPr/>
        </p:nvGrpSpPr>
        <p:grpSpPr>
          <a:xfrm>
            <a:off x="1741714" y="557144"/>
            <a:ext cx="8824686" cy="4909177"/>
            <a:chOff x="744162" y="1919306"/>
            <a:chExt cx="7302890" cy="3632422"/>
          </a:xfrm>
        </p:grpSpPr>
        <p:grpSp>
          <p:nvGrpSpPr>
            <p:cNvPr id="3" name="Group 2"/>
            <p:cNvGrpSpPr/>
            <p:nvPr/>
          </p:nvGrpSpPr>
          <p:grpSpPr>
            <a:xfrm>
              <a:off x="744162" y="1941435"/>
              <a:ext cx="7302890" cy="3610293"/>
              <a:chOff x="777964" y="1941435"/>
              <a:chExt cx="7302890" cy="361029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964" y="1941435"/>
                <a:ext cx="7302890" cy="3346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7964" y="5288263"/>
                <a:ext cx="6010275" cy="263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882403" y="1919306"/>
              <a:ext cx="29093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Source : Samsung Communications Research Team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44162" y="1941435"/>
              <a:ext cx="7302890" cy="361029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1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F21B-E8DB-A740-802F-F7371CF1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cell deployment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17992-BD88-B949-A55F-D77775F66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C87C6-E7A7-BE4D-8CCA-0BB44CBB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7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B2E6-DEB6-714F-82BA-DB225885C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perspectives on small cells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3DF68D4-145B-AA49-B3C5-0EA201E3B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9429532"/>
              </p:ext>
            </p:extLst>
          </p:nvPr>
        </p:nvGraphicFramePr>
        <p:xfrm>
          <a:off x="838199" y="1439333"/>
          <a:ext cx="107006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315B9-DE85-DF43-A3AD-1FF908AB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0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DD4D-D104-E646-A4FC-D327BB7C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026A-8B5D-D54C-B6A6-C943C9104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US-focused discussion, but problems are similar everywhere</a:t>
            </a:r>
          </a:p>
          <a:p>
            <a:r>
              <a:rPr lang="en-US" dirty="0"/>
              <a:t>Spectrum allocation</a:t>
            </a:r>
          </a:p>
          <a:p>
            <a:r>
              <a:rPr lang="en-US" dirty="0"/>
              <a:t>Small cell deployment</a:t>
            </a:r>
          </a:p>
          <a:p>
            <a:r>
              <a:rPr lang="en-US" dirty="0"/>
              <a:t>Impact on competition</a:t>
            </a:r>
          </a:p>
          <a:p>
            <a:r>
              <a:rPr lang="en-US"/>
              <a:t>5G </a:t>
            </a:r>
            <a:r>
              <a:rPr lang="en-US" dirty="0"/>
              <a:t>and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0DD43-A9BF-2144-84E6-378CA90D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58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0F84-3511-1541-9F21-B89554F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A3A38-E83D-E94B-9046-A248F7D12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FCC (or states) don’t approve cell towers or small cells </a:t>
            </a:r>
            <a:r>
              <a:rPr lang="en-US" dirty="0">
                <a:sym typeface="Wingdings" pitchFamily="2" charset="2"/>
              </a:rPr>
              <a:t> largely, local issue</a:t>
            </a:r>
            <a:endParaRPr lang="en-US" dirty="0"/>
          </a:p>
          <a:p>
            <a:r>
              <a:rPr lang="en-US" dirty="0"/>
              <a:t>National Environmental Policy Act (“NEPA”)</a:t>
            </a:r>
          </a:p>
          <a:p>
            <a:r>
              <a:rPr lang="en-US" dirty="0"/>
              <a:t>National Historic Preservation Act (“NHPA”) </a:t>
            </a:r>
          </a:p>
          <a:p>
            <a:r>
              <a:rPr lang="en-US" dirty="0"/>
              <a:t>Tribal review, according to AT&amp;T</a:t>
            </a:r>
          </a:p>
          <a:p>
            <a:pPr lvl="1"/>
            <a:r>
              <a:rPr lang="en-US" dirty="0"/>
              <a:t>“last three years AT&amp;T has spent $13 million in tribal fees”</a:t>
            </a:r>
          </a:p>
          <a:p>
            <a:pPr lvl="1"/>
            <a:r>
              <a:rPr lang="en-US" dirty="0"/>
              <a:t>“CTIA and WIA have explained that tribal review takes, on average, about 110 days”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055C7-4466-AE4A-8331-DC7D3C11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6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90AC-BA41-E940-AEF1-C9BFD33F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Deployment Advisory Committee (BDAC)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B7449-590F-5B4A-88BA-6724AF21F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Established April 2017</a:t>
            </a:r>
          </a:p>
          <a:p>
            <a:pPr lvl="1"/>
            <a:r>
              <a:rPr lang="en-US" i="1" dirty="0"/>
              <a:t>Model Code for Municipalities </a:t>
            </a:r>
          </a:p>
          <a:p>
            <a:pPr lvl="1"/>
            <a:r>
              <a:rPr lang="en-US" i="1" dirty="0"/>
              <a:t>Model Code for States </a:t>
            </a:r>
          </a:p>
          <a:p>
            <a:pPr lvl="1"/>
            <a:r>
              <a:rPr lang="en-US" i="1" dirty="0"/>
              <a:t>Competitive Access to Broadband Infrastructure </a:t>
            </a:r>
          </a:p>
          <a:p>
            <a:pPr lvl="1"/>
            <a:r>
              <a:rPr lang="en-US" i="1" dirty="0"/>
              <a:t>Removing State and Local Regulatory Barriers </a:t>
            </a:r>
          </a:p>
          <a:p>
            <a:pPr lvl="1"/>
            <a:r>
              <a:rPr lang="en-US" i="1" dirty="0"/>
              <a:t>Streamlining Federal Siting</a:t>
            </a:r>
          </a:p>
          <a:p>
            <a:r>
              <a:rPr lang="en-US" dirty="0"/>
              <a:t>Membership: 30 members, 3 of which represent municipalities</a:t>
            </a:r>
          </a:p>
          <a:p>
            <a:pPr lvl="1"/>
            <a:r>
              <a:rPr lang="en-US" dirty="0"/>
              <a:t>rest carries, industry associations, conservative academics</a:t>
            </a:r>
          </a:p>
          <a:p>
            <a:r>
              <a:rPr lang="en-US" dirty="0"/>
              <a:t>Significant leadership and membership churn</a:t>
            </a:r>
          </a:p>
          <a:p>
            <a:pPr lvl="1"/>
            <a:r>
              <a:rPr lang="en-US" dirty="0"/>
              <a:t>mayor of San Jose resigned</a:t>
            </a:r>
          </a:p>
          <a:p>
            <a:r>
              <a:rPr lang="en-US" dirty="0"/>
              <a:t>Goal: develop model agreement and guidelines for small-cell deployments</a:t>
            </a:r>
          </a:p>
          <a:p>
            <a:pPr lvl="1"/>
            <a:r>
              <a:rPr lang="en-US" dirty="0"/>
              <a:t>non-binding, but related to pole attachment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0B416-BA82-E846-9F6B-F10D651B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02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4ACC-09CC-184F-8698-5F012125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cell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78F0C-565B-8A4A-AFB6-496BFC24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2626" cy="4351338"/>
          </a:xfrm>
        </p:spPr>
        <p:txBody>
          <a:bodyPr/>
          <a:lstStyle/>
          <a:p>
            <a:r>
              <a:rPr lang="en-US" dirty="0"/>
              <a:t>“A wireless facility where each antenna, </a:t>
            </a:r>
            <a:r>
              <a:rPr lang="en-US" i="1" dirty="0"/>
              <a:t>excluding associated equipment</a:t>
            </a:r>
            <a:r>
              <a:rPr lang="en-US" dirty="0"/>
              <a:t>, comprises no more than three cubic feet in volume.” (AT&amp;T)</a:t>
            </a:r>
          </a:p>
          <a:p>
            <a:r>
              <a:rPr lang="en-US" dirty="0"/>
              <a:t>“17% of AT&amp;T costs to deploy each small cell node are directed to NEPA and NHPA compliance” (AT&amp;T)</a:t>
            </a:r>
          </a:p>
          <a:p>
            <a:endParaRPr lang="en-US" dirty="0"/>
          </a:p>
          <a:p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F8CA5-CB4F-384A-A6C7-2C978089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546" y="1223963"/>
            <a:ext cx="32131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74B38E-4AC0-D14E-856E-0DAACCDB9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356" y="5094514"/>
            <a:ext cx="2158452" cy="1668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27971-77B0-2A4D-86D2-DADF2ECB1214}"/>
              </a:ext>
            </a:extLst>
          </p:cNvPr>
          <p:cNvSpPr txBox="1"/>
          <p:nvPr/>
        </p:nvSpPr>
        <p:spPr>
          <a:xfrm>
            <a:off x="2885704" y="61769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 ft</a:t>
            </a:r>
            <a:r>
              <a:rPr lang="en-US" baseline="30000" dirty="0"/>
              <a:t>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2757D-FC12-BA44-A00D-C13D0BAE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FFB4-36AF-4441-B55B-EB1B9838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AT&amp;T examples of small cells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3F1AB-1282-FE4D-8E0F-A061F9BD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6786"/>
            <a:ext cx="7518400" cy="4648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B8BF0-014D-1940-891F-13DB0EB5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43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922C4-D8C7-E34C-BA23-F709722E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small cell – deployed reality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08917-DAEE-8446-979A-84950101B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79" y="1552121"/>
            <a:ext cx="3517900" cy="471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7C868-6062-5748-B8D2-91BBBF441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70528"/>
            <a:ext cx="2755900" cy="378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76A12-2DE6-9446-B380-7E8AD4F85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457" y="1845128"/>
            <a:ext cx="1422400" cy="383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37B77-4682-ED43-AF23-52A3F898F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043" y="1690688"/>
            <a:ext cx="2933700" cy="39116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9630E5-BB5A-054E-9434-BC8D17D2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ABC0-0B20-594E-8324-2F30128B41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3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DA09-2A5F-E241-A8ED-D37E62B8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San Jose (April 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DCF27-653A-EA4A-93A6-FAF9BD397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514" y="1690688"/>
            <a:ext cx="4318000" cy="1435100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C9B6BAD5-A05E-604C-B8DC-ABC066435C1C}"/>
              </a:ext>
            </a:extLst>
          </p:cNvPr>
          <p:cNvSpPr/>
          <p:nvPr/>
        </p:nvSpPr>
        <p:spPr>
          <a:xfrm>
            <a:off x="3451101" y="3220275"/>
            <a:ext cx="3391725" cy="1864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170 small cells</a:t>
            </a:r>
          </a:p>
          <a:p>
            <a:pPr algn="ctr"/>
            <a:r>
              <a:rPr lang="en-US" dirty="0"/>
              <a:t>+ </a:t>
            </a:r>
          </a:p>
          <a:p>
            <a:pPr algn="ctr"/>
            <a:r>
              <a:rPr lang="en-US" dirty="0"/>
              <a:t>$1M fund</a:t>
            </a:r>
          </a:p>
          <a:p>
            <a:pPr algn="ctr"/>
            <a:r>
              <a:rPr lang="en-US" dirty="0"/>
              <a:t>$850k prepay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199DF-A437-8E4C-AE3C-C3E1C9581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14" y="5228751"/>
            <a:ext cx="481330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E070E3-A8C6-AE40-AA8C-AA582A9D6B8B}"/>
              </a:ext>
            </a:extLst>
          </p:cNvPr>
          <p:cNvSpPr txBox="1"/>
          <p:nvPr/>
        </p:nvSpPr>
        <p:spPr>
          <a:xfrm>
            <a:off x="8220363" y="247006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day processing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3FD12-F208-7F4C-BF5F-9584E399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81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3A2A86-5976-C748-B6FA-725865FC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Competition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44EAB-D6A3-7946-8E3B-14D780312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2ED78B-F8F6-E949-8E29-5B6749B7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62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8BB8-34C9-9C4B-AC91-BC64E004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as hope for facilities-based competition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4A314-688C-4746-9CB5-5F79BA11E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B0AA1-6EC2-D744-B437-7DFDD17D1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7469"/>
            <a:ext cx="9664700" cy="13843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72F23-9613-1149-B62C-CA936FE7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82913"/>
            <a:ext cx="94234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AC86C4-DDB8-CA4D-A9E2-94ACAB07C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79" y="4405313"/>
            <a:ext cx="7571921" cy="23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35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4186-EB05-B747-B3D1-4F5CE173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2FF89-3409-274F-8B75-4F2EB3F9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F5EC4-73C5-794B-AEA5-3B71F3D50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4" y="1886858"/>
            <a:ext cx="6870417" cy="3417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D26021-A8F6-5E4A-9BEA-898918D1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1349829"/>
            <a:ext cx="6591300" cy="47371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97331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E5F8-B29A-7244-886B-67DE6409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models, 2020+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4687D3-9A93-3F42-8FBA-B25625D6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29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99C049-0243-3D4F-AD5A-036CB7EB26FD}"/>
              </a:ext>
            </a:extLst>
          </p:cNvPr>
          <p:cNvSpPr/>
          <p:nvPr/>
        </p:nvSpPr>
        <p:spPr>
          <a:xfrm>
            <a:off x="1059543" y="1872345"/>
            <a:ext cx="2627086" cy="153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4G/5G tethering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87B9D0-9D9F-964B-A0C2-4931BB3BC412}"/>
              </a:ext>
            </a:extLst>
          </p:cNvPr>
          <p:cNvSpPr/>
          <p:nvPr/>
        </p:nvSpPr>
        <p:spPr>
          <a:xfrm>
            <a:off x="4818744" y="1872345"/>
            <a:ext cx="2859314" cy="153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5G fixed</a:t>
            </a:r>
          </a:p>
          <a:p>
            <a:pPr algn="ctr"/>
            <a:r>
              <a:rPr lang="en-US" dirty="0"/>
              <a:t>wireless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5B95F4B-3965-6E40-9C89-F4A15F899154}"/>
              </a:ext>
            </a:extLst>
          </p:cNvPr>
          <p:cNvSpPr/>
          <p:nvPr/>
        </p:nvSpPr>
        <p:spPr>
          <a:xfrm>
            <a:off x="8476344" y="1872345"/>
            <a:ext cx="2583542" cy="711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HFC (cable)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9C6D27-6611-7E46-ACC4-A6756D98D6D7}"/>
              </a:ext>
            </a:extLst>
          </p:cNvPr>
          <p:cNvSpPr/>
          <p:nvPr/>
        </p:nvSpPr>
        <p:spPr>
          <a:xfrm>
            <a:off x="8476344" y="2765200"/>
            <a:ext cx="2583542" cy="711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FTTH (telco)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FEEC6B-6857-4D45-B2AC-AF6CF11BE799}"/>
              </a:ext>
            </a:extLst>
          </p:cNvPr>
          <p:cNvSpPr txBox="1"/>
          <p:nvPr/>
        </p:nvSpPr>
        <p:spPr>
          <a:xfrm rot="16200000">
            <a:off x="-125552" y="2379990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urban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BC70C-7028-094C-B778-66F906CD50CE}"/>
              </a:ext>
            </a:extLst>
          </p:cNvPr>
          <p:cNvSpPr txBox="1"/>
          <p:nvPr/>
        </p:nvSpPr>
        <p:spPr>
          <a:xfrm rot="16200000">
            <a:off x="-55309" y="4636565"/>
            <a:ext cx="969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rural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3453C83-77F7-7E42-A969-5D391E281FC4}"/>
              </a:ext>
            </a:extLst>
          </p:cNvPr>
          <p:cNvSpPr/>
          <p:nvPr/>
        </p:nvSpPr>
        <p:spPr>
          <a:xfrm>
            <a:off x="1059543" y="4048705"/>
            <a:ext cx="2627086" cy="436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DSL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5437B77-2361-B344-965F-2BF1AA73685D}"/>
              </a:ext>
            </a:extLst>
          </p:cNvPr>
          <p:cNvSpPr/>
          <p:nvPr/>
        </p:nvSpPr>
        <p:spPr>
          <a:xfrm>
            <a:off x="1059543" y="4558696"/>
            <a:ext cx="2627086" cy="3644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fixed wireless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EE63D5A-708A-7D4B-98F3-ED7594BA922B}"/>
              </a:ext>
            </a:extLst>
          </p:cNvPr>
          <p:cNvSpPr/>
          <p:nvPr/>
        </p:nvSpPr>
        <p:spPr>
          <a:xfrm>
            <a:off x="1059543" y="4996956"/>
            <a:ext cx="2627086" cy="392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4G tethering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C3B83BA-D28C-9E4F-8214-8B2895D4B8E9}"/>
              </a:ext>
            </a:extLst>
          </p:cNvPr>
          <p:cNvSpPr/>
          <p:nvPr/>
        </p:nvSpPr>
        <p:spPr>
          <a:xfrm>
            <a:off x="1059543" y="5462814"/>
            <a:ext cx="2627086" cy="3864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C3BA84B-4EB0-8341-A46F-EEB35A0EDC11}"/>
              </a:ext>
            </a:extLst>
          </p:cNvPr>
          <p:cNvSpPr/>
          <p:nvPr/>
        </p:nvSpPr>
        <p:spPr>
          <a:xfrm>
            <a:off x="8338458" y="4168552"/>
            <a:ext cx="2859314" cy="15385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FTTH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(limited availability)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AC198-F0C4-874B-8707-9B1C7B62B92C}"/>
              </a:ext>
            </a:extLst>
          </p:cNvPr>
          <p:cNvSpPr txBox="1"/>
          <p:nvPr/>
        </p:nvSpPr>
        <p:spPr>
          <a:xfrm>
            <a:off x="1059543" y="5995540"/>
            <a:ext cx="260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variable speed &lt; 10 Mb/s</a:t>
            </a:r>
          </a:p>
          <a:p>
            <a:r>
              <a:rPr lang="en-US" dirty="0"/>
              <a:t>few GB/month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F6D61-DA99-EE44-B582-E9A2993F7D54}"/>
              </a:ext>
            </a:extLst>
          </p:cNvPr>
          <p:cNvSpPr txBox="1"/>
          <p:nvPr/>
        </p:nvSpPr>
        <p:spPr>
          <a:xfrm>
            <a:off x="4944903" y="5995540"/>
            <a:ext cx="260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variable speed &lt; 50 Mb/s</a:t>
            </a:r>
          </a:p>
          <a:p>
            <a:r>
              <a:rPr lang="en-US" dirty="0"/>
              <a:t>few tens GB/month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2AEBE-234E-2548-9195-039FE40790A2}"/>
              </a:ext>
            </a:extLst>
          </p:cNvPr>
          <p:cNvSpPr txBox="1"/>
          <p:nvPr/>
        </p:nvSpPr>
        <p:spPr>
          <a:xfrm>
            <a:off x="8338458" y="5995540"/>
            <a:ext cx="2939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consistent speed  ≧100 Mb/s</a:t>
            </a:r>
          </a:p>
          <a:p>
            <a:r>
              <a:rPr lang="en-US" dirty="0"/>
              <a:t>TB/month</a:t>
            </a:r>
          </a:p>
        </p:txBody>
      </p:sp>
    </p:spTree>
    <p:extLst>
      <p:ext uri="{BB962C8B-B14F-4D97-AF65-F5344CB8AC3E}">
        <p14:creationId xmlns:p14="http://schemas.microsoft.com/office/powerpoint/2010/main" val="61496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7E7FB-AE88-F741-BEB9-0844DC21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A2EB3-C6BE-BB4D-B6AE-30F23E846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FDD21-78A7-8040-A7CA-D54F8DD6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54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260B-0261-E74A-B981-D048ECAF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FCC, 5G and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19980-547D-C243-A880-8B062D5C6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BB693-ACBC-2B40-ACA1-F9341D52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93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B99D-8FCD-5B4B-917F-487A9393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2017: 5G security NOI (Feb.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476C4-1661-6A46-850A-DC09B2E7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9A963-C382-E147-86CC-53D43406F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81575"/>
            <a:ext cx="8051800" cy="17399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578FE-1328-0844-98D0-1E803D38C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27087"/>
            <a:ext cx="8071638" cy="21771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7604C8-2C8B-D24E-9B32-A1670F3EC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33" y="1417183"/>
            <a:ext cx="6426200" cy="901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73180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0ABC-0131-BA47-AB9E-39F19486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BBD9-068B-0645-B47A-282DECF97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Spectrum policy gets messier</a:t>
            </a:r>
          </a:p>
          <a:p>
            <a:pPr lvl="1"/>
            <a:r>
              <a:rPr lang="en-US" dirty="0"/>
              <a:t>most 5G action seems to be at 3.5 GHz, not </a:t>
            </a:r>
            <a:r>
              <a:rPr lang="en-US" dirty="0" err="1"/>
              <a:t>mmW</a:t>
            </a:r>
            <a:endParaRPr lang="en-US" dirty="0"/>
          </a:p>
          <a:p>
            <a:pPr lvl="1"/>
            <a:r>
              <a:rPr lang="en-US" dirty="0"/>
              <a:t>can we make mobile vs. satellite discussions more rational?</a:t>
            </a:r>
          </a:p>
          <a:p>
            <a:pPr lvl="2"/>
            <a:r>
              <a:rPr lang="en-US" dirty="0"/>
              <a:t>little economic impact analysis</a:t>
            </a:r>
          </a:p>
          <a:p>
            <a:r>
              <a:rPr lang="en-US" dirty="0"/>
              <a:t> Towers: </a:t>
            </a:r>
            <a:r>
              <a:rPr lang="en-US" i="1" dirty="0"/>
              <a:t>not in my backyard </a:t>
            </a:r>
            <a:r>
              <a:rPr lang="en-US" dirty="0">
                <a:sym typeface="Wingdings" pitchFamily="2" charset="2"/>
              </a:rPr>
              <a:t> small cells: not on my lamp post (without a fee)</a:t>
            </a:r>
          </a:p>
          <a:p>
            <a:pPr lvl="1"/>
            <a:r>
              <a:rPr lang="en-US" dirty="0">
                <a:sym typeface="Wingdings" pitchFamily="2" charset="2"/>
              </a:rPr>
              <a:t>danger of carrier overreach</a:t>
            </a:r>
          </a:p>
          <a:p>
            <a:r>
              <a:rPr lang="en-US" dirty="0">
                <a:sym typeface="Wingdings" pitchFamily="2" charset="2"/>
              </a:rPr>
              <a:t>Impact of 5G on competition: HFC or another BPL?</a:t>
            </a:r>
          </a:p>
          <a:p>
            <a:r>
              <a:rPr lang="en-US" dirty="0">
                <a:sym typeface="Wingdings" pitchFamily="2" charset="2"/>
              </a:rPr>
              <a:t>Should there be other regulatory interventions</a:t>
            </a:r>
          </a:p>
          <a:p>
            <a:pPr lvl="1"/>
            <a:r>
              <a:rPr lang="en-US" dirty="0">
                <a:sym typeface="Wingdings" pitchFamily="2" charset="2"/>
              </a:rPr>
              <a:t>security? interoperability (bands)? receiver requirements?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0916A-40AE-FE49-BF99-4C01F9C4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4A32-9C80-BC41-8430-A55C8E0389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79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C1E0-8796-0D40-94F1-39F81AADF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in charge?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1E305-9454-174B-A537-E8465AF6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152F9-23B4-924D-919E-4AA7C1B8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59" y="1457544"/>
            <a:ext cx="6527481" cy="5131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7D05F-159E-C442-ABF0-D6B34BE2FB40}"/>
              </a:ext>
            </a:extLst>
          </p:cNvPr>
          <p:cNvSpPr txBox="1"/>
          <p:nvPr/>
        </p:nvSpPr>
        <p:spPr>
          <a:xfrm>
            <a:off x="9448021" y="1814286"/>
            <a:ext cx="203998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+ WRC designations</a:t>
            </a:r>
          </a:p>
        </p:txBody>
      </p:sp>
    </p:spTree>
    <p:extLst>
      <p:ext uri="{BB962C8B-B14F-4D97-AF65-F5344CB8AC3E}">
        <p14:creationId xmlns:p14="http://schemas.microsoft.com/office/powerpoint/2010/main" val="151462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8F7B0-9142-3D4B-8AD6-1167E1F3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">
            <a:extLst>
              <a:ext uri="{FF2B5EF4-FFF2-40B4-BE49-F238E27FC236}">
                <a16:creationId xmlns:a16="http://schemas.microsoft.com/office/drawing/2014/main" id="{43BC38A3-B7CF-A340-AA5E-1928D6D0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72" y="824665"/>
            <a:ext cx="8647473" cy="502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A83E2-E6EB-0941-90C0-9070532646C1}"/>
              </a:ext>
            </a:extLst>
          </p:cNvPr>
          <p:cNvSpPr txBox="1"/>
          <p:nvPr/>
        </p:nvSpPr>
        <p:spPr>
          <a:xfrm>
            <a:off x="5676452" y="5959736"/>
            <a:ext cx="110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2013</a:t>
            </a:r>
          </a:p>
        </p:txBody>
      </p:sp>
    </p:spTree>
    <p:extLst>
      <p:ext uri="{BB962C8B-B14F-4D97-AF65-F5344CB8AC3E}">
        <p14:creationId xmlns:p14="http://schemas.microsoft.com/office/powerpoint/2010/main" val="97990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CA20-B450-F941-B5A5-BC443FE5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5.8 GHz band is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EF347-40B4-694E-8982-88AEF8C1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061C3-D838-3B4F-8CCF-061569B34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1737362"/>
            <a:ext cx="9144000" cy="449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F470D-A75C-1B48-A922-FEB351034179}"/>
              </a:ext>
            </a:extLst>
          </p:cNvPr>
          <p:cNvSpPr txBox="1"/>
          <p:nvPr/>
        </p:nvSpPr>
        <p:spPr>
          <a:xfrm>
            <a:off x="3633356" y="2109355"/>
            <a:ext cx="1444336" cy="369332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702E9-3C13-664B-9C20-C238A959C293}"/>
              </a:ext>
            </a:extLst>
          </p:cNvPr>
          <p:cNvSpPr txBox="1"/>
          <p:nvPr/>
        </p:nvSpPr>
        <p:spPr>
          <a:xfrm flipH="1">
            <a:off x="5557932" y="1924689"/>
            <a:ext cx="3083841" cy="369332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DFS</a:t>
            </a:r>
          </a:p>
        </p:txBody>
      </p:sp>
    </p:spTree>
    <p:extLst>
      <p:ext uri="{BB962C8B-B14F-4D97-AF65-F5344CB8AC3E}">
        <p14:creationId xmlns:p14="http://schemas.microsoft.com/office/powerpoint/2010/main" val="1901958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 band support varies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995" y="1440662"/>
            <a:ext cx="5244997" cy="4915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2625" y="6511543"/>
            <a:ext cx="30938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www.frequencycheck.com</a:t>
            </a:r>
            <a:r>
              <a:rPr lang="en-US" sz="1100" dirty="0"/>
              <a:t>/interfaces/</a:t>
            </a:r>
            <a:r>
              <a:rPr lang="en-US" sz="1100" dirty="0" err="1"/>
              <a:t>lte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964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3D3B7-7EDE-2F4D-AA85-1AF07C27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4B1CC-E074-A84F-891D-0BB1F0F75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549" y="1"/>
            <a:ext cx="8613177" cy="62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5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9C76E-E383-0941-8C1B-658B36AE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license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C3182-3B34-3C4F-8B9C-52C04410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32364-EAC7-0841-8CA2-078F4F0C5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44" y="1323897"/>
            <a:ext cx="10072914" cy="5231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CC473-1DF7-E649-BD83-7B11ADE7C488}"/>
              </a:ext>
            </a:extLst>
          </p:cNvPr>
          <p:cNvSpPr txBox="1"/>
          <p:nvPr/>
        </p:nvSpPr>
        <p:spPr>
          <a:xfrm>
            <a:off x="9086127" y="176638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3,007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11380-16F1-D040-A0D5-E8D881D3FED8}"/>
              </a:ext>
            </a:extLst>
          </p:cNvPr>
          <p:cNvSpPr txBox="1"/>
          <p:nvPr/>
        </p:nvSpPr>
        <p:spPr>
          <a:xfrm>
            <a:off x="2341568" y="357031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AF95B-57FC-0E4E-AC9C-539D854B002A}"/>
              </a:ext>
            </a:extLst>
          </p:cNvPr>
          <p:cNvSpPr txBox="1"/>
          <p:nvPr/>
        </p:nvSpPr>
        <p:spPr>
          <a:xfrm>
            <a:off x="4024053" y="357031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088C5-2462-694F-8E9E-15910003EF54}"/>
              </a:ext>
            </a:extLst>
          </p:cNvPr>
          <p:cNvSpPr txBox="1"/>
          <p:nvPr/>
        </p:nvSpPr>
        <p:spPr>
          <a:xfrm>
            <a:off x="6234539" y="358396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929DD9-CFA3-0E47-853F-AC2A8B69D8AD}"/>
              </a:ext>
            </a:extLst>
          </p:cNvPr>
          <p:cNvSpPr txBox="1"/>
          <p:nvPr/>
        </p:nvSpPr>
        <p:spPr>
          <a:xfrm>
            <a:off x="5049397" y="4155086"/>
            <a:ext cx="4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4CEAD-7E25-2547-8323-6E36A6519020}"/>
              </a:ext>
            </a:extLst>
          </p:cNvPr>
          <p:cNvSpPr txBox="1"/>
          <p:nvPr/>
        </p:nvSpPr>
        <p:spPr>
          <a:xfrm>
            <a:off x="5049397" y="51126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EB54A-5EF8-044A-AACA-FC0E291951FF}"/>
              </a:ext>
            </a:extLst>
          </p:cNvPr>
          <p:cNvSpPr txBox="1"/>
          <p:nvPr/>
        </p:nvSpPr>
        <p:spPr>
          <a:xfrm>
            <a:off x="10384599" y="3939643"/>
            <a:ext cx="769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“DMA”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1853164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1053</Words>
  <Application>Microsoft Macintosh PowerPoint</Application>
  <PresentationFormat>Widescreen</PresentationFormat>
  <Paragraphs>248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MS PGothic</vt:lpstr>
      <vt:lpstr>Arial</vt:lpstr>
      <vt:lpstr>Calibri</vt:lpstr>
      <vt:lpstr>Calibri Light</vt:lpstr>
      <vt:lpstr>Wingdings</vt:lpstr>
      <vt:lpstr>Office Theme</vt:lpstr>
      <vt:lpstr> Can Policies and Regulations Really Impact 5G Deployment?</vt:lpstr>
      <vt:lpstr>Themes</vt:lpstr>
      <vt:lpstr>Spectrum</vt:lpstr>
      <vt:lpstr>Who is in charge?</vt:lpstr>
      <vt:lpstr>PowerPoint Presentation</vt:lpstr>
      <vt:lpstr>5.8 GHz band is complex</vt:lpstr>
      <vt:lpstr>LTE band support varies</vt:lpstr>
      <vt:lpstr>PowerPoint Presentation</vt:lpstr>
      <vt:lpstr>FCC license areas</vt:lpstr>
      <vt:lpstr>Why does it take so long?</vt:lpstr>
      <vt:lpstr>It takes a long time to convert spectrum</vt:lpstr>
      <vt:lpstr>3.5 GHz band</vt:lpstr>
      <vt:lpstr>3.5 GHz user classes</vt:lpstr>
      <vt:lpstr>PowerPoint Presentation</vt:lpstr>
      <vt:lpstr>mmWave bands</vt:lpstr>
      <vt:lpstr>mmWave bands for mobile systems (non-satellite)</vt:lpstr>
      <vt:lpstr>PowerPoint Presentation</vt:lpstr>
      <vt:lpstr>Small cell deployment</vt:lpstr>
      <vt:lpstr>Two perspectives on small cells</vt:lpstr>
      <vt:lpstr>Reviews</vt:lpstr>
      <vt:lpstr>Broadband Deployment Advisory Committee (BDAC)</vt:lpstr>
      <vt:lpstr>Small cell deployments</vt:lpstr>
      <vt:lpstr>AT&amp;T examples of small cells</vt:lpstr>
      <vt:lpstr>5G small cell – deployed reality</vt:lpstr>
      <vt:lpstr>Example: San Jose (April 2018)</vt:lpstr>
      <vt:lpstr>Impact on Competition</vt:lpstr>
      <vt:lpstr>5G as hope for facilities-based competition</vt:lpstr>
      <vt:lpstr>Financial model</vt:lpstr>
      <vt:lpstr>Competition models, 2020+</vt:lpstr>
      <vt:lpstr>FCC, 5G and security</vt:lpstr>
      <vt:lpstr>2017: 5G security NOI (Feb. 2017)</vt:lpstr>
      <vt:lpstr>Conclusion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Can Policies and Regulations Really Impact 5G Deployment?</dc:title>
  <dc:creator>Henning Schulzrinne</dc:creator>
  <cp:lastModifiedBy>Henning Schulzrinne</cp:lastModifiedBy>
  <cp:revision>31</cp:revision>
  <dcterms:created xsi:type="dcterms:W3CDTF">2018-07-08T01:28:30Z</dcterms:created>
  <dcterms:modified xsi:type="dcterms:W3CDTF">2018-07-09T04:42:55Z</dcterms:modified>
</cp:coreProperties>
</file>