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448" r:id="rId3"/>
    <p:sldId id="302" r:id="rId4"/>
    <p:sldId id="355" r:id="rId5"/>
    <p:sldId id="308" r:id="rId6"/>
    <p:sldId id="443" r:id="rId7"/>
    <p:sldId id="459" r:id="rId8"/>
    <p:sldId id="383" r:id="rId9"/>
    <p:sldId id="419" r:id="rId10"/>
    <p:sldId id="382" r:id="rId11"/>
    <p:sldId id="384" r:id="rId12"/>
    <p:sldId id="352" r:id="rId13"/>
    <p:sldId id="444" r:id="rId14"/>
    <p:sldId id="337" r:id="rId15"/>
    <p:sldId id="357" r:id="rId16"/>
    <p:sldId id="437" r:id="rId17"/>
    <p:sldId id="440" r:id="rId18"/>
    <p:sldId id="442" r:id="rId19"/>
    <p:sldId id="454" r:id="rId20"/>
    <p:sldId id="328" r:id="rId21"/>
    <p:sldId id="447" r:id="rId22"/>
    <p:sldId id="438" r:id="rId23"/>
    <p:sldId id="453" r:id="rId24"/>
    <p:sldId id="445" r:id="rId25"/>
    <p:sldId id="446" r:id="rId26"/>
    <p:sldId id="439" r:id="rId27"/>
    <p:sldId id="449" r:id="rId28"/>
    <p:sldId id="287" r:id="rId29"/>
    <p:sldId id="267" r:id="rId30"/>
    <p:sldId id="268" r:id="rId31"/>
    <p:sldId id="460" r:id="rId32"/>
    <p:sldId id="260" r:id="rId33"/>
    <p:sldId id="274" r:id="rId34"/>
    <p:sldId id="45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3"/>
    <p:restoredTop sz="94629"/>
  </p:normalViewPr>
  <p:slideViewPr>
    <p:cSldViewPr snapToGrid="0" snapToObjects="1">
      <p:cViewPr varScale="1">
        <p:scale>
          <a:sx n="109" d="100"/>
          <a:sy n="109" d="100"/>
        </p:scale>
        <p:origin x="192"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8CC315-84BD-B043-A325-9176D6798190}" type="doc">
      <dgm:prSet loTypeId="urn:microsoft.com/office/officeart/2005/8/layout/cycle5" loCatId="" qsTypeId="urn:microsoft.com/office/officeart/2005/8/quickstyle/simple4" qsCatId="simple" csTypeId="urn:microsoft.com/office/officeart/2005/8/colors/colorful1" csCatId="colorful" phldr="1"/>
      <dgm:spPr/>
      <dgm:t>
        <a:bodyPr/>
        <a:lstStyle/>
        <a:p>
          <a:endParaRPr lang="en-US"/>
        </a:p>
      </dgm:t>
    </dgm:pt>
    <dgm:pt modelId="{04041742-ABFE-1043-8848-82C05C405B9D}">
      <dgm:prSet phldrT="[Text]"/>
      <dgm:spPr/>
      <dgm:t>
        <a:bodyPr/>
        <a:lstStyle/>
        <a:p>
          <a:r>
            <a:rPr lang="en-US" dirty="0"/>
            <a:t>5G</a:t>
          </a:r>
        </a:p>
      </dgm:t>
    </dgm:pt>
    <dgm:pt modelId="{B3DC1949-BC8F-8843-B8EB-A8DDA286551E}" type="parTrans" cxnId="{65008E07-153D-6748-A3D2-94F51D01398D}">
      <dgm:prSet/>
      <dgm:spPr/>
      <dgm:t>
        <a:bodyPr/>
        <a:lstStyle/>
        <a:p>
          <a:endParaRPr lang="en-US"/>
        </a:p>
      </dgm:t>
    </dgm:pt>
    <dgm:pt modelId="{A259DA5F-96AD-6442-B287-D14AF6BEB360}" type="sibTrans" cxnId="{65008E07-153D-6748-A3D2-94F51D01398D}">
      <dgm:prSet/>
      <dgm:spPr>
        <a:ln w="57150" cmpd="sng"/>
      </dgm:spPr>
      <dgm:t>
        <a:bodyPr/>
        <a:lstStyle/>
        <a:p>
          <a:endParaRPr lang="en-US"/>
        </a:p>
      </dgm:t>
    </dgm:pt>
    <dgm:pt modelId="{AB48ECEF-67E4-D743-A527-E7269FE086F1}">
      <dgm:prSet phldrT="[Text]"/>
      <dgm:spPr/>
      <dgm:t>
        <a:bodyPr/>
        <a:lstStyle/>
        <a:p>
          <a:r>
            <a:rPr lang="en-US" dirty="0" err="1"/>
            <a:t>IoT</a:t>
          </a:r>
          <a:endParaRPr lang="en-US" dirty="0"/>
        </a:p>
      </dgm:t>
    </dgm:pt>
    <dgm:pt modelId="{A1F9367C-63A7-4548-9A1A-1149B409F279}" type="parTrans" cxnId="{DA52F307-F4C8-6841-AF33-71E291C6283A}">
      <dgm:prSet/>
      <dgm:spPr/>
      <dgm:t>
        <a:bodyPr/>
        <a:lstStyle/>
        <a:p>
          <a:endParaRPr lang="en-US"/>
        </a:p>
      </dgm:t>
    </dgm:pt>
    <dgm:pt modelId="{9E91F9A3-C156-2046-B0C2-1BD858EF3891}" type="sibTrans" cxnId="{DA52F307-F4C8-6841-AF33-71E291C6283A}">
      <dgm:prSet/>
      <dgm:spPr>
        <a:ln w="38100" cmpd="sng"/>
      </dgm:spPr>
      <dgm:t>
        <a:bodyPr/>
        <a:lstStyle/>
        <a:p>
          <a:endParaRPr lang="en-US"/>
        </a:p>
      </dgm:t>
    </dgm:pt>
    <dgm:pt modelId="{476D82A6-314A-BA47-BDC4-3AC65AB48B75}" type="pres">
      <dgm:prSet presAssocID="{DC8CC315-84BD-B043-A325-9176D6798190}" presName="cycle" presStyleCnt="0">
        <dgm:presLayoutVars>
          <dgm:dir/>
          <dgm:resizeHandles val="exact"/>
        </dgm:presLayoutVars>
      </dgm:prSet>
      <dgm:spPr/>
    </dgm:pt>
    <dgm:pt modelId="{8B547FAB-6F42-0E4F-8C85-64D60484F6A1}" type="pres">
      <dgm:prSet presAssocID="{04041742-ABFE-1043-8848-82C05C405B9D}" presName="node" presStyleLbl="node1" presStyleIdx="0" presStyleCnt="2">
        <dgm:presLayoutVars>
          <dgm:bulletEnabled val="1"/>
        </dgm:presLayoutVars>
      </dgm:prSet>
      <dgm:spPr/>
    </dgm:pt>
    <dgm:pt modelId="{FEDC271B-8598-9A40-AEF5-322FF6D4C16B}" type="pres">
      <dgm:prSet presAssocID="{04041742-ABFE-1043-8848-82C05C405B9D}" presName="spNode" presStyleCnt="0"/>
      <dgm:spPr/>
    </dgm:pt>
    <dgm:pt modelId="{3545CF42-6BF8-3C46-B1B1-4AED224C376E}" type="pres">
      <dgm:prSet presAssocID="{A259DA5F-96AD-6442-B287-D14AF6BEB360}" presName="sibTrans" presStyleLbl="sibTrans1D1" presStyleIdx="0" presStyleCnt="2"/>
      <dgm:spPr/>
    </dgm:pt>
    <dgm:pt modelId="{4BD90C0C-BC67-C54B-B09B-3900362ACBEE}" type="pres">
      <dgm:prSet presAssocID="{AB48ECEF-67E4-D743-A527-E7269FE086F1}" presName="node" presStyleLbl="node1" presStyleIdx="1" presStyleCnt="2">
        <dgm:presLayoutVars>
          <dgm:bulletEnabled val="1"/>
        </dgm:presLayoutVars>
      </dgm:prSet>
      <dgm:spPr/>
    </dgm:pt>
    <dgm:pt modelId="{D5DD478B-BF71-4140-8DDB-D74717DDBA68}" type="pres">
      <dgm:prSet presAssocID="{AB48ECEF-67E4-D743-A527-E7269FE086F1}" presName="spNode" presStyleCnt="0"/>
      <dgm:spPr/>
    </dgm:pt>
    <dgm:pt modelId="{E27790D5-F434-9543-8B23-8943F4C74A5F}" type="pres">
      <dgm:prSet presAssocID="{9E91F9A3-C156-2046-B0C2-1BD858EF3891}" presName="sibTrans" presStyleLbl="sibTrans1D1" presStyleIdx="1" presStyleCnt="2"/>
      <dgm:spPr/>
    </dgm:pt>
  </dgm:ptLst>
  <dgm:cxnLst>
    <dgm:cxn modelId="{65008E07-153D-6748-A3D2-94F51D01398D}" srcId="{DC8CC315-84BD-B043-A325-9176D6798190}" destId="{04041742-ABFE-1043-8848-82C05C405B9D}" srcOrd="0" destOrd="0" parTransId="{B3DC1949-BC8F-8843-B8EB-A8DDA286551E}" sibTransId="{A259DA5F-96AD-6442-B287-D14AF6BEB360}"/>
    <dgm:cxn modelId="{DA52F307-F4C8-6841-AF33-71E291C6283A}" srcId="{DC8CC315-84BD-B043-A325-9176D6798190}" destId="{AB48ECEF-67E4-D743-A527-E7269FE086F1}" srcOrd="1" destOrd="0" parTransId="{A1F9367C-63A7-4548-9A1A-1149B409F279}" sibTransId="{9E91F9A3-C156-2046-B0C2-1BD858EF3891}"/>
    <dgm:cxn modelId="{0DB15E17-213B-BF4F-B5C2-9A9A9AE3914F}" type="presOf" srcId="{AB48ECEF-67E4-D743-A527-E7269FE086F1}" destId="{4BD90C0C-BC67-C54B-B09B-3900362ACBEE}" srcOrd="0" destOrd="0" presId="urn:microsoft.com/office/officeart/2005/8/layout/cycle5"/>
    <dgm:cxn modelId="{1E778153-DE75-AF49-9F05-110B8FE9AAA3}" type="presOf" srcId="{DC8CC315-84BD-B043-A325-9176D6798190}" destId="{476D82A6-314A-BA47-BDC4-3AC65AB48B75}" srcOrd="0" destOrd="0" presId="urn:microsoft.com/office/officeart/2005/8/layout/cycle5"/>
    <dgm:cxn modelId="{FB055BC8-E7B8-EB40-A518-0D7C8DB327B2}" type="presOf" srcId="{A259DA5F-96AD-6442-B287-D14AF6BEB360}" destId="{3545CF42-6BF8-3C46-B1B1-4AED224C376E}" srcOrd="0" destOrd="0" presId="urn:microsoft.com/office/officeart/2005/8/layout/cycle5"/>
    <dgm:cxn modelId="{BBB1CECD-C7DD-9646-B067-9B423FE5207E}" type="presOf" srcId="{9E91F9A3-C156-2046-B0C2-1BD858EF3891}" destId="{E27790D5-F434-9543-8B23-8943F4C74A5F}" srcOrd="0" destOrd="0" presId="urn:microsoft.com/office/officeart/2005/8/layout/cycle5"/>
    <dgm:cxn modelId="{8D5C62DF-81CC-DF44-83C8-8BF08011A0FD}" type="presOf" srcId="{04041742-ABFE-1043-8848-82C05C405B9D}" destId="{8B547FAB-6F42-0E4F-8C85-64D60484F6A1}" srcOrd="0" destOrd="0" presId="urn:microsoft.com/office/officeart/2005/8/layout/cycle5"/>
    <dgm:cxn modelId="{13D73303-25F5-754C-86F5-228C38AE0000}" type="presParOf" srcId="{476D82A6-314A-BA47-BDC4-3AC65AB48B75}" destId="{8B547FAB-6F42-0E4F-8C85-64D60484F6A1}" srcOrd="0" destOrd="0" presId="urn:microsoft.com/office/officeart/2005/8/layout/cycle5"/>
    <dgm:cxn modelId="{7C7788AE-E459-C449-AF7A-BED9BB5A0A7D}" type="presParOf" srcId="{476D82A6-314A-BA47-BDC4-3AC65AB48B75}" destId="{FEDC271B-8598-9A40-AEF5-322FF6D4C16B}" srcOrd="1" destOrd="0" presId="urn:microsoft.com/office/officeart/2005/8/layout/cycle5"/>
    <dgm:cxn modelId="{06E86BBC-D78A-0E43-878E-CEB3861FEE91}" type="presParOf" srcId="{476D82A6-314A-BA47-BDC4-3AC65AB48B75}" destId="{3545CF42-6BF8-3C46-B1B1-4AED224C376E}" srcOrd="2" destOrd="0" presId="urn:microsoft.com/office/officeart/2005/8/layout/cycle5"/>
    <dgm:cxn modelId="{17DE5FB7-AD5A-3041-A427-D723C5A834F1}" type="presParOf" srcId="{476D82A6-314A-BA47-BDC4-3AC65AB48B75}" destId="{4BD90C0C-BC67-C54B-B09B-3900362ACBEE}" srcOrd="3" destOrd="0" presId="urn:microsoft.com/office/officeart/2005/8/layout/cycle5"/>
    <dgm:cxn modelId="{132817B0-E428-6C4C-AC4A-F7187DF3DF48}" type="presParOf" srcId="{476D82A6-314A-BA47-BDC4-3AC65AB48B75}" destId="{D5DD478B-BF71-4140-8DDB-D74717DDBA68}" srcOrd="4" destOrd="0" presId="urn:microsoft.com/office/officeart/2005/8/layout/cycle5"/>
    <dgm:cxn modelId="{18A4A5FC-16AD-AF4C-9E76-8A5E9280F74E}" type="presParOf" srcId="{476D82A6-314A-BA47-BDC4-3AC65AB48B75}" destId="{E27790D5-F434-9543-8B23-8943F4C74A5F}"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547FAB-6F42-0E4F-8C85-64D60484F6A1}">
      <dsp:nvSpPr>
        <dsp:cNvPr id="0" name=""/>
        <dsp:cNvSpPr/>
      </dsp:nvSpPr>
      <dsp:spPr>
        <a:xfrm>
          <a:off x="1371" y="1090736"/>
          <a:ext cx="2896195" cy="188252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t>5G</a:t>
          </a:r>
        </a:p>
      </dsp:txBody>
      <dsp:txXfrm>
        <a:off x="93268" y="1182633"/>
        <a:ext cx="2712401" cy="1698732"/>
      </dsp:txXfrm>
    </dsp:sp>
    <dsp:sp modelId="{3545CF42-6BF8-3C46-B1B1-4AED224C376E}">
      <dsp:nvSpPr>
        <dsp:cNvPr id="0" name=""/>
        <dsp:cNvSpPr/>
      </dsp:nvSpPr>
      <dsp:spPr>
        <a:xfrm>
          <a:off x="1449468" y="433468"/>
          <a:ext cx="3197062" cy="3197062"/>
        </a:xfrm>
        <a:custGeom>
          <a:avLst/>
          <a:gdLst/>
          <a:ahLst/>
          <a:cxnLst/>
          <a:rect l="0" t="0" r="0" b="0"/>
          <a:pathLst>
            <a:path>
              <a:moveTo>
                <a:pt x="672484" y="295557"/>
              </a:moveTo>
              <a:arcTo wR="1598531" hR="1598531" stAng="14075875" swAng="4248249"/>
            </a:path>
          </a:pathLst>
        </a:custGeom>
        <a:noFill/>
        <a:ln w="5715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4BD90C0C-BC67-C54B-B09B-3900362ACBEE}">
      <dsp:nvSpPr>
        <dsp:cNvPr id="0" name=""/>
        <dsp:cNvSpPr/>
      </dsp:nvSpPr>
      <dsp:spPr>
        <a:xfrm>
          <a:off x="3198433" y="1090736"/>
          <a:ext cx="2896195" cy="188252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err="1"/>
            <a:t>IoT</a:t>
          </a:r>
          <a:endParaRPr lang="en-US" sz="6500" kern="1200" dirty="0"/>
        </a:p>
      </dsp:txBody>
      <dsp:txXfrm>
        <a:off x="3290330" y="1182633"/>
        <a:ext cx="2712401" cy="1698732"/>
      </dsp:txXfrm>
    </dsp:sp>
    <dsp:sp modelId="{E27790D5-F434-9543-8B23-8943F4C74A5F}">
      <dsp:nvSpPr>
        <dsp:cNvPr id="0" name=""/>
        <dsp:cNvSpPr/>
      </dsp:nvSpPr>
      <dsp:spPr>
        <a:xfrm>
          <a:off x="1449468" y="433468"/>
          <a:ext cx="3197062" cy="3197062"/>
        </a:xfrm>
        <a:custGeom>
          <a:avLst/>
          <a:gdLst/>
          <a:ahLst/>
          <a:cxnLst/>
          <a:rect l="0" t="0" r="0" b="0"/>
          <a:pathLst>
            <a:path>
              <a:moveTo>
                <a:pt x="2524577" y="2901504"/>
              </a:moveTo>
              <a:arcTo wR="1598531" hR="1598531" stAng="3275875" swAng="4248249"/>
            </a:path>
          </a:pathLst>
        </a:custGeom>
        <a:noFill/>
        <a:ln w="381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EEC0F9-E3C4-0C49-B892-80DDF7B1C713}" type="datetimeFigureOut">
              <a:rPr lang="en-US" smtClean="0"/>
              <a:t>7/15/18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741339-8F08-044A-9BFD-FA77AF0770CF}" type="slidenum">
              <a:rPr lang="en-US" smtClean="0"/>
              <a:t>‹#›</a:t>
            </a:fld>
            <a:endParaRPr lang="en-US"/>
          </a:p>
        </p:txBody>
      </p:sp>
    </p:spTree>
    <p:extLst>
      <p:ext uri="{BB962C8B-B14F-4D97-AF65-F5344CB8AC3E}">
        <p14:creationId xmlns:p14="http://schemas.microsoft.com/office/powerpoint/2010/main" val="893101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spectrum.ieee.org</a:t>
            </a:r>
            <a:r>
              <a:rPr lang="en-US" dirty="0"/>
              <a:t>/tech-talk/telecom/internet/popular-internet-of-things-forecast-of-50-billion-devices-by-2020-is-outdated</a:t>
            </a:r>
          </a:p>
        </p:txBody>
      </p:sp>
      <p:sp>
        <p:nvSpPr>
          <p:cNvPr id="4" name="Slide Number Placeholder 3"/>
          <p:cNvSpPr>
            <a:spLocks noGrp="1"/>
          </p:cNvSpPr>
          <p:nvPr>
            <p:ph type="sldNum" sz="quarter" idx="10"/>
          </p:nvPr>
        </p:nvSpPr>
        <p:spPr/>
        <p:txBody>
          <a:bodyPr/>
          <a:lstStyle/>
          <a:p>
            <a:fld id="{25741339-8F08-044A-9BFD-FA77AF0770CF}" type="slidenum">
              <a:rPr lang="en-US" smtClean="0"/>
              <a:t>6</a:t>
            </a:fld>
            <a:endParaRPr lang="en-US"/>
          </a:p>
        </p:txBody>
      </p:sp>
    </p:spTree>
    <p:extLst>
      <p:ext uri="{BB962C8B-B14F-4D97-AF65-F5344CB8AC3E}">
        <p14:creationId xmlns:p14="http://schemas.microsoft.com/office/powerpoint/2010/main" val="1947529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www.cisco.com</a:t>
            </a:r>
            <a:r>
              <a:rPr lang="en-US" dirty="0"/>
              <a:t>/c/dam/</a:t>
            </a:r>
            <a:r>
              <a:rPr lang="en-US" dirty="0" err="1"/>
              <a:t>en</a:t>
            </a:r>
            <a:r>
              <a:rPr lang="en-US" dirty="0"/>
              <a:t>/us/products/collateral/se/internet-of-things/at-a-glance-c45-731471.pdf</a:t>
            </a:r>
          </a:p>
        </p:txBody>
      </p:sp>
      <p:sp>
        <p:nvSpPr>
          <p:cNvPr id="4" name="Slide Number Placeholder 3"/>
          <p:cNvSpPr>
            <a:spLocks noGrp="1"/>
          </p:cNvSpPr>
          <p:nvPr>
            <p:ph type="sldNum" sz="quarter" idx="10"/>
          </p:nvPr>
        </p:nvSpPr>
        <p:spPr/>
        <p:txBody>
          <a:bodyPr/>
          <a:lstStyle/>
          <a:p>
            <a:fld id="{25741339-8F08-044A-9BFD-FA77AF0770CF}" type="slidenum">
              <a:rPr lang="en-US" smtClean="0"/>
              <a:t>7</a:t>
            </a:fld>
            <a:endParaRPr lang="en-US"/>
          </a:p>
        </p:txBody>
      </p:sp>
    </p:spTree>
    <p:extLst>
      <p:ext uri="{BB962C8B-B14F-4D97-AF65-F5344CB8AC3E}">
        <p14:creationId xmlns:p14="http://schemas.microsoft.com/office/powerpoint/2010/main" val="59558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5E01B2-A4DF-E949-9ACF-FC77D3EEC206}" type="slidenum">
              <a:rPr lang="en-US" smtClean="0"/>
              <a:t>15</a:t>
            </a:fld>
            <a:endParaRPr lang="en-US"/>
          </a:p>
        </p:txBody>
      </p:sp>
    </p:spTree>
    <p:extLst>
      <p:ext uri="{BB962C8B-B14F-4D97-AF65-F5344CB8AC3E}">
        <p14:creationId xmlns:p14="http://schemas.microsoft.com/office/powerpoint/2010/main" val="769594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http://64.27.51.222/media/overview-of-the-us-parking-</a:t>
            </a:r>
            <a:r>
              <a:rPr lang="en-US" dirty="0" err="1"/>
              <a:t>industry.aspx</a:t>
            </a:r>
            <a:r>
              <a:rPr lang="en-US" dirty="0"/>
              <a:t> parking meters</a:t>
            </a:r>
          </a:p>
          <a:p>
            <a:r>
              <a:rPr lang="en-US" dirty="0"/>
              <a:t>https://www1.eere.energy.gov/buildings/publications/pdfs/</a:t>
            </a:r>
            <a:r>
              <a:rPr lang="en-US" dirty="0" err="1"/>
              <a:t>ssl</a:t>
            </a:r>
            <a:r>
              <a:rPr lang="en-US" dirty="0"/>
              <a:t>/nlc-streetlight2013_smalley.pdf</a:t>
            </a:r>
          </a:p>
        </p:txBody>
      </p:sp>
      <p:sp>
        <p:nvSpPr>
          <p:cNvPr id="4" name="Slide Number Placeholder 3"/>
          <p:cNvSpPr>
            <a:spLocks noGrp="1"/>
          </p:cNvSpPr>
          <p:nvPr>
            <p:ph type="sldNum" sz="quarter" idx="10"/>
          </p:nvPr>
        </p:nvSpPr>
        <p:spPr/>
        <p:txBody>
          <a:bodyPr/>
          <a:lstStyle/>
          <a:p>
            <a:fld id="{25741339-8F08-044A-9BFD-FA77AF0770CF}" type="slidenum">
              <a:rPr lang="en-US" smtClean="0"/>
              <a:t>17</a:t>
            </a:fld>
            <a:endParaRPr lang="en-US"/>
          </a:p>
        </p:txBody>
      </p:sp>
    </p:spTree>
    <p:extLst>
      <p:ext uri="{BB962C8B-B14F-4D97-AF65-F5344CB8AC3E}">
        <p14:creationId xmlns:p14="http://schemas.microsoft.com/office/powerpoint/2010/main" val="1835013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www.lightreading.com</a:t>
            </a:r>
            <a:r>
              <a:rPr lang="en-US" dirty="0"/>
              <a:t>/</a:t>
            </a:r>
            <a:r>
              <a:rPr lang="en-US" dirty="0" err="1"/>
              <a:t>iot</a:t>
            </a:r>
            <a:r>
              <a:rPr lang="en-US" dirty="0"/>
              <a:t>/</a:t>
            </a:r>
            <a:r>
              <a:rPr lang="en-US" dirty="0" err="1"/>
              <a:t>iot</a:t>
            </a:r>
            <a:r>
              <a:rPr lang="en-US" dirty="0"/>
              <a:t>-strategies/</a:t>
            </a:r>
            <a:r>
              <a:rPr lang="en-US" dirty="0" err="1"/>
              <a:t>sigfox</a:t>
            </a:r>
            <a:r>
              <a:rPr lang="en-US" dirty="0"/>
              <a:t>-said-to-face-customer-backlash/d/d-id/724292?page_number=3</a:t>
            </a:r>
          </a:p>
        </p:txBody>
      </p:sp>
      <p:sp>
        <p:nvSpPr>
          <p:cNvPr id="4" name="Slide Number Placeholder 3"/>
          <p:cNvSpPr>
            <a:spLocks noGrp="1"/>
          </p:cNvSpPr>
          <p:nvPr>
            <p:ph type="sldNum" sz="quarter" idx="10"/>
          </p:nvPr>
        </p:nvSpPr>
        <p:spPr/>
        <p:txBody>
          <a:bodyPr/>
          <a:lstStyle/>
          <a:p>
            <a:fld id="{25741339-8F08-044A-9BFD-FA77AF0770CF}" type="slidenum">
              <a:rPr lang="en-US" smtClean="0"/>
              <a:t>21</a:t>
            </a:fld>
            <a:endParaRPr lang="en-US"/>
          </a:p>
        </p:txBody>
      </p:sp>
    </p:spTree>
    <p:extLst>
      <p:ext uri="{BB962C8B-B14F-4D97-AF65-F5344CB8AC3E}">
        <p14:creationId xmlns:p14="http://schemas.microsoft.com/office/powerpoint/2010/main" val="898038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Bernstein, Sept. 2017</a:t>
            </a:r>
          </a:p>
          <a:p>
            <a:r>
              <a:rPr lang="en-US" sz="1200" b="1" kern="1200" dirty="0">
                <a:solidFill>
                  <a:schemeClr val="tx1"/>
                </a:solidFill>
                <a:effectLst/>
                <a:latin typeface="+mn-lt"/>
                <a:ea typeface="+mn-ea"/>
                <a:cs typeface="+mn-cs"/>
              </a:rPr>
              <a:t>Asian Semis &amp; </a:t>
            </a:r>
            <a:r>
              <a:rPr lang="en-US" sz="1200" b="1" kern="1200" dirty="0" err="1">
                <a:solidFill>
                  <a:schemeClr val="tx1"/>
                </a:solidFill>
                <a:effectLst/>
                <a:latin typeface="+mn-lt"/>
                <a:ea typeface="+mn-ea"/>
                <a:cs typeface="+mn-cs"/>
              </a:rPr>
              <a:t>Semicap</a:t>
            </a:r>
            <a:r>
              <a:rPr lang="en-US" sz="1200" b="1" kern="1200" dirty="0">
                <a:solidFill>
                  <a:schemeClr val="tx1"/>
                </a:solidFill>
                <a:effectLst/>
                <a:latin typeface="+mn-lt"/>
                <a:ea typeface="+mn-ea"/>
                <a:cs typeface="+mn-cs"/>
              </a:rPr>
              <a:t> &amp; APAC Telecom </a:t>
            </a:r>
            <a:endParaRPr lang="en-US" dirty="0"/>
          </a:p>
          <a:p>
            <a:r>
              <a:rPr lang="en-US" sz="1200" b="1" kern="1200" dirty="0">
                <a:solidFill>
                  <a:schemeClr val="tx1"/>
                </a:solidFill>
                <a:effectLst/>
                <a:latin typeface="+mn-lt"/>
                <a:ea typeface="+mn-ea"/>
                <a:cs typeface="+mn-cs"/>
              </a:rPr>
              <a:t>The Long View: The Dawn of the IoT Era (Part 2): NB-IoT &amp; Other Wide-area Technologies </a:t>
            </a:r>
            <a:endParaRPr lang="en-US" dirty="0"/>
          </a:p>
        </p:txBody>
      </p:sp>
      <p:sp>
        <p:nvSpPr>
          <p:cNvPr id="4" name="Slide Number Placeholder 3"/>
          <p:cNvSpPr>
            <a:spLocks noGrp="1"/>
          </p:cNvSpPr>
          <p:nvPr>
            <p:ph type="sldNum" sz="quarter" idx="10"/>
          </p:nvPr>
        </p:nvSpPr>
        <p:spPr/>
        <p:txBody>
          <a:bodyPr/>
          <a:lstStyle/>
          <a:p>
            <a:fld id="{25741339-8F08-044A-9BFD-FA77AF0770CF}" type="slidenum">
              <a:rPr lang="en-US" smtClean="0"/>
              <a:t>23</a:t>
            </a:fld>
            <a:endParaRPr lang="en-US"/>
          </a:p>
        </p:txBody>
      </p:sp>
    </p:spTree>
    <p:extLst>
      <p:ext uri="{BB962C8B-B14F-4D97-AF65-F5344CB8AC3E}">
        <p14:creationId xmlns:p14="http://schemas.microsoft.com/office/powerpoint/2010/main" val="1133561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www.oneweb.world</a:t>
            </a:r>
            <a:endParaRPr lang="en-US" dirty="0"/>
          </a:p>
          <a:p>
            <a:r>
              <a:rPr lang="en-US" dirty="0"/>
              <a:t>https://</a:t>
            </a:r>
            <a:r>
              <a:rPr lang="en-US" dirty="0" err="1"/>
              <a:t>www.iridiumnext.com</a:t>
            </a:r>
            <a:r>
              <a:rPr lang="en-US" dirty="0"/>
              <a:t>/2016/09/22/new-platform-new-possibilities/</a:t>
            </a:r>
          </a:p>
        </p:txBody>
      </p:sp>
      <p:sp>
        <p:nvSpPr>
          <p:cNvPr id="4" name="Slide Number Placeholder 3"/>
          <p:cNvSpPr>
            <a:spLocks noGrp="1"/>
          </p:cNvSpPr>
          <p:nvPr>
            <p:ph type="sldNum" sz="quarter" idx="10"/>
          </p:nvPr>
        </p:nvSpPr>
        <p:spPr/>
        <p:txBody>
          <a:bodyPr/>
          <a:lstStyle/>
          <a:p>
            <a:fld id="{25741339-8F08-044A-9BFD-FA77AF0770CF}" type="slidenum">
              <a:rPr lang="en-US" smtClean="0"/>
              <a:t>26</a:t>
            </a:fld>
            <a:endParaRPr lang="en-US"/>
          </a:p>
        </p:txBody>
      </p:sp>
    </p:spTree>
    <p:extLst>
      <p:ext uri="{BB962C8B-B14F-4D97-AF65-F5344CB8AC3E}">
        <p14:creationId xmlns:p14="http://schemas.microsoft.com/office/powerpoint/2010/main" val="2323929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7E275-0CA5-0B48-9D37-411E123B78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B701CE-7965-5940-B6BE-40948DBBCA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F9E0BC-6ECF-BF4E-AD4C-24E56CA5A477}"/>
              </a:ext>
            </a:extLst>
          </p:cNvPr>
          <p:cNvSpPr>
            <a:spLocks noGrp="1"/>
          </p:cNvSpPr>
          <p:nvPr>
            <p:ph type="dt" sz="half" idx="10"/>
          </p:nvPr>
        </p:nvSpPr>
        <p:spPr/>
        <p:txBody>
          <a:bodyPr/>
          <a:lstStyle/>
          <a:p>
            <a:fld id="{6EFB1D5F-8A8B-7445-99F0-04C1ABF2D3B3}" type="datetime1">
              <a:rPr lang="en-US" smtClean="0"/>
              <a:t>7/15/18</a:t>
            </a:fld>
            <a:endParaRPr lang="en-US"/>
          </a:p>
        </p:txBody>
      </p:sp>
      <p:sp>
        <p:nvSpPr>
          <p:cNvPr id="5" name="Footer Placeholder 4">
            <a:extLst>
              <a:ext uri="{FF2B5EF4-FFF2-40B4-BE49-F238E27FC236}">
                <a16:creationId xmlns:a16="http://schemas.microsoft.com/office/drawing/2014/main" id="{82B5AD19-758E-594B-B124-AF6E9112098F}"/>
              </a:ext>
            </a:extLst>
          </p:cNvPr>
          <p:cNvSpPr>
            <a:spLocks noGrp="1"/>
          </p:cNvSpPr>
          <p:nvPr>
            <p:ph type="ftr" sz="quarter" idx="11"/>
          </p:nvPr>
        </p:nvSpPr>
        <p:spPr/>
        <p:txBody>
          <a:bodyPr/>
          <a:lstStyle/>
          <a:p>
            <a:r>
              <a:rPr lang="en-US"/>
              <a:t>FUSECO 2015</a:t>
            </a:r>
          </a:p>
        </p:txBody>
      </p:sp>
      <p:sp>
        <p:nvSpPr>
          <p:cNvPr id="6" name="Slide Number Placeholder 5">
            <a:extLst>
              <a:ext uri="{FF2B5EF4-FFF2-40B4-BE49-F238E27FC236}">
                <a16:creationId xmlns:a16="http://schemas.microsoft.com/office/drawing/2014/main" id="{57B8E170-EBDB-7646-8D99-67FED572813A}"/>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1529859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5741-05A5-1B4D-84A2-B087340E60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5E5851-4432-CE4C-AD56-AD42C4499C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E162A-62BB-E144-8063-BC310AB006D7}"/>
              </a:ext>
            </a:extLst>
          </p:cNvPr>
          <p:cNvSpPr>
            <a:spLocks noGrp="1"/>
          </p:cNvSpPr>
          <p:nvPr>
            <p:ph type="dt" sz="half" idx="10"/>
          </p:nvPr>
        </p:nvSpPr>
        <p:spPr/>
        <p:txBody>
          <a:bodyPr/>
          <a:lstStyle/>
          <a:p>
            <a:fld id="{788495E4-4FA1-9A4D-BC61-79F4B2FB4DB3}" type="datetime1">
              <a:rPr lang="en-US" smtClean="0"/>
              <a:t>7/15/18</a:t>
            </a:fld>
            <a:endParaRPr lang="en-US"/>
          </a:p>
        </p:txBody>
      </p:sp>
      <p:sp>
        <p:nvSpPr>
          <p:cNvPr id="5" name="Footer Placeholder 4">
            <a:extLst>
              <a:ext uri="{FF2B5EF4-FFF2-40B4-BE49-F238E27FC236}">
                <a16:creationId xmlns:a16="http://schemas.microsoft.com/office/drawing/2014/main" id="{1C9E7345-DEFF-7741-99DC-DD980ECFF2CD}"/>
              </a:ext>
            </a:extLst>
          </p:cNvPr>
          <p:cNvSpPr>
            <a:spLocks noGrp="1"/>
          </p:cNvSpPr>
          <p:nvPr>
            <p:ph type="ftr" sz="quarter" idx="11"/>
          </p:nvPr>
        </p:nvSpPr>
        <p:spPr/>
        <p:txBody>
          <a:bodyPr/>
          <a:lstStyle/>
          <a:p>
            <a:r>
              <a:rPr lang="en-US"/>
              <a:t>FUSECO 2015</a:t>
            </a:r>
          </a:p>
        </p:txBody>
      </p:sp>
      <p:sp>
        <p:nvSpPr>
          <p:cNvPr id="6" name="Slide Number Placeholder 5">
            <a:extLst>
              <a:ext uri="{FF2B5EF4-FFF2-40B4-BE49-F238E27FC236}">
                <a16:creationId xmlns:a16="http://schemas.microsoft.com/office/drawing/2014/main" id="{3D8C4113-69BF-8644-9CC5-D1D5F7858B3E}"/>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329043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1B3F12-2B6F-6946-9C46-160F831991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69EB01-58E5-7843-A6AE-5AABED1EBC6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046ED-5FDF-494F-83DF-6723F4F39011}"/>
              </a:ext>
            </a:extLst>
          </p:cNvPr>
          <p:cNvSpPr>
            <a:spLocks noGrp="1"/>
          </p:cNvSpPr>
          <p:nvPr>
            <p:ph type="dt" sz="half" idx="10"/>
          </p:nvPr>
        </p:nvSpPr>
        <p:spPr/>
        <p:txBody>
          <a:bodyPr/>
          <a:lstStyle/>
          <a:p>
            <a:fld id="{1D668ACF-E717-B545-A706-404D57B4A054}" type="datetime1">
              <a:rPr lang="en-US" smtClean="0"/>
              <a:t>7/15/18</a:t>
            </a:fld>
            <a:endParaRPr lang="en-US"/>
          </a:p>
        </p:txBody>
      </p:sp>
      <p:sp>
        <p:nvSpPr>
          <p:cNvPr id="5" name="Footer Placeholder 4">
            <a:extLst>
              <a:ext uri="{FF2B5EF4-FFF2-40B4-BE49-F238E27FC236}">
                <a16:creationId xmlns:a16="http://schemas.microsoft.com/office/drawing/2014/main" id="{E37BF2BA-C07D-7348-9CCF-015E6C162D92}"/>
              </a:ext>
            </a:extLst>
          </p:cNvPr>
          <p:cNvSpPr>
            <a:spLocks noGrp="1"/>
          </p:cNvSpPr>
          <p:nvPr>
            <p:ph type="ftr" sz="quarter" idx="11"/>
          </p:nvPr>
        </p:nvSpPr>
        <p:spPr/>
        <p:txBody>
          <a:bodyPr/>
          <a:lstStyle/>
          <a:p>
            <a:r>
              <a:rPr lang="en-US"/>
              <a:t>FUSECO 2015</a:t>
            </a:r>
          </a:p>
        </p:txBody>
      </p:sp>
      <p:sp>
        <p:nvSpPr>
          <p:cNvPr id="6" name="Slide Number Placeholder 5">
            <a:extLst>
              <a:ext uri="{FF2B5EF4-FFF2-40B4-BE49-F238E27FC236}">
                <a16:creationId xmlns:a16="http://schemas.microsoft.com/office/drawing/2014/main" id="{82F3CA37-150E-F64F-B60A-BE2BA7273830}"/>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2525394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0983D-3971-A949-B974-A537219E7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B4ED6-8679-894C-9A3C-D42A7C0C6E0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7F996-C1E6-8B46-94C0-9BB6A718F980}"/>
              </a:ext>
            </a:extLst>
          </p:cNvPr>
          <p:cNvSpPr>
            <a:spLocks noGrp="1"/>
          </p:cNvSpPr>
          <p:nvPr>
            <p:ph type="dt" sz="half" idx="10"/>
          </p:nvPr>
        </p:nvSpPr>
        <p:spPr/>
        <p:txBody>
          <a:bodyPr/>
          <a:lstStyle/>
          <a:p>
            <a:fld id="{98DB87A8-DB9B-D14B-B126-AAC27E8CC6FD}" type="datetime1">
              <a:rPr lang="en-US" smtClean="0"/>
              <a:t>7/15/18</a:t>
            </a:fld>
            <a:endParaRPr lang="en-US"/>
          </a:p>
        </p:txBody>
      </p:sp>
      <p:sp>
        <p:nvSpPr>
          <p:cNvPr id="5" name="Footer Placeholder 4">
            <a:extLst>
              <a:ext uri="{FF2B5EF4-FFF2-40B4-BE49-F238E27FC236}">
                <a16:creationId xmlns:a16="http://schemas.microsoft.com/office/drawing/2014/main" id="{CF6312C1-97FA-C447-97E7-4CFF00B50003}"/>
              </a:ext>
            </a:extLst>
          </p:cNvPr>
          <p:cNvSpPr>
            <a:spLocks noGrp="1"/>
          </p:cNvSpPr>
          <p:nvPr>
            <p:ph type="ftr" sz="quarter" idx="11"/>
          </p:nvPr>
        </p:nvSpPr>
        <p:spPr/>
        <p:txBody>
          <a:bodyPr/>
          <a:lstStyle/>
          <a:p>
            <a:r>
              <a:rPr lang="en-US"/>
              <a:t>FUSECO 2015</a:t>
            </a:r>
          </a:p>
        </p:txBody>
      </p:sp>
      <p:sp>
        <p:nvSpPr>
          <p:cNvPr id="6" name="Slide Number Placeholder 5">
            <a:extLst>
              <a:ext uri="{FF2B5EF4-FFF2-40B4-BE49-F238E27FC236}">
                <a16:creationId xmlns:a16="http://schemas.microsoft.com/office/drawing/2014/main" id="{8281D1AA-BA7F-B642-B8A1-6CF737F5D54B}"/>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1880130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AD3D7-4BA5-FC42-B588-057F0D52EF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4E3F1-F7D6-3849-B54D-49EC368C78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47141EA-EEE5-FA4E-A975-C378E2E91452}"/>
              </a:ext>
            </a:extLst>
          </p:cNvPr>
          <p:cNvSpPr>
            <a:spLocks noGrp="1"/>
          </p:cNvSpPr>
          <p:nvPr>
            <p:ph type="dt" sz="half" idx="10"/>
          </p:nvPr>
        </p:nvSpPr>
        <p:spPr/>
        <p:txBody>
          <a:bodyPr/>
          <a:lstStyle/>
          <a:p>
            <a:fld id="{A57E8A02-2EC0-6C46-BEF3-A0157A2CBBDC}" type="datetime1">
              <a:rPr lang="en-US" smtClean="0"/>
              <a:t>7/15/18</a:t>
            </a:fld>
            <a:endParaRPr lang="en-US"/>
          </a:p>
        </p:txBody>
      </p:sp>
      <p:sp>
        <p:nvSpPr>
          <p:cNvPr id="5" name="Footer Placeholder 4">
            <a:extLst>
              <a:ext uri="{FF2B5EF4-FFF2-40B4-BE49-F238E27FC236}">
                <a16:creationId xmlns:a16="http://schemas.microsoft.com/office/drawing/2014/main" id="{DCAEB512-F991-8E44-9F48-859E2A2D6D3A}"/>
              </a:ext>
            </a:extLst>
          </p:cNvPr>
          <p:cNvSpPr>
            <a:spLocks noGrp="1"/>
          </p:cNvSpPr>
          <p:nvPr>
            <p:ph type="ftr" sz="quarter" idx="11"/>
          </p:nvPr>
        </p:nvSpPr>
        <p:spPr/>
        <p:txBody>
          <a:bodyPr/>
          <a:lstStyle/>
          <a:p>
            <a:r>
              <a:rPr lang="en-US"/>
              <a:t>FUSECO 2015</a:t>
            </a:r>
          </a:p>
        </p:txBody>
      </p:sp>
      <p:sp>
        <p:nvSpPr>
          <p:cNvPr id="6" name="Slide Number Placeholder 5">
            <a:extLst>
              <a:ext uri="{FF2B5EF4-FFF2-40B4-BE49-F238E27FC236}">
                <a16:creationId xmlns:a16="http://schemas.microsoft.com/office/drawing/2014/main" id="{E9208D44-9203-C241-BE76-86C64B8AEC25}"/>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3055690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AEC4-9773-DE46-B937-7AECCC5543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CA7469-1D4B-FA41-8960-46F757229F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94EA3E-07EC-B44D-8DB4-3850AED37F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778C3-C7B2-834E-969E-8C1C4422A914}"/>
              </a:ext>
            </a:extLst>
          </p:cNvPr>
          <p:cNvSpPr>
            <a:spLocks noGrp="1"/>
          </p:cNvSpPr>
          <p:nvPr>
            <p:ph type="dt" sz="half" idx="10"/>
          </p:nvPr>
        </p:nvSpPr>
        <p:spPr/>
        <p:txBody>
          <a:bodyPr/>
          <a:lstStyle/>
          <a:p>
            <a:fld id="{758B6844-0732-244A-B647-BDBBAB3C5DAE}" type="datetime1">
              <a:rPr lang="en-US" smtClean="0"/>
              <a:t>7/15/18</a:t>
            </a:fld>
            <a:endParaRPr lang="en-US"/>
          </a:p>
        </p:txBody>
      </p:sp>
      <p:sp>
        <p:nvSpPr>
          <p:cNvPr id="6" name="Footer Placeholder 5">
            <a:extLst>
              <a:ext uri="{FF2B5EF4-FFF2-40B4-BE49-F238E27FC236}">
                <a16:creationId xmlns:a16="http://schemas.microsoft.com/office/drawing/2014/main" id="{67470957-EB4B-7844-B2D2-65BEE3E4575C}"/>
              </a:ext>
            </a:extLst>
          </p:cNvPr>
          <p:cNvSpPr>
            <a:spLocks noGrp="1"/>
          </p:cNvSpPr>
          <p:nvPr>
            <p:ph type="ftr" sz="quarter" idx="11"/>
          </p:nvPr>
        </p:nvSpPr>
        <p:spPr/>
        <p:txBody>
          <a:bodyPr/>
          <a:lstStyle/>
          <a:p>
            <a:r>
              <a:rPr lang="en-US"/>
              <a:t>FUSECO 2015</a:t>
            </a:r>
          </a:p>
        </p:txBody>
      </p:sp>
      <p:sp>
        <p:nvSpPr>
          <p:cNvPr id="7" name="Slide Number Placeholder 6">
            <a:extLst>
              <a:ext uri="{FF2B5EF4-FFF2-40B4-BE49-F238E27FC236}">
                <a16:creationId xmlns:a16="http://schemas.microsoft.com/office/drawing/2014/main" id="{D9E6DAF8-BD15-234F-8160-74222EC23A7B}"/>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3637118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5D39E-7DAA-BE44-8468-1B32548C86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6F2527-CE90-554D-A1C2-0DD16B2F30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2F4E606-9989-B542-B4AB-28F5A950623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458B25-27E3-0747-8A58-C0589BAFB3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D9F2C2F-A8B0-FC47-AA20-D3272DE68B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B489DC-7790-5A45-8E4F-04187DADA1FD}"/>
              </a:ext>
            </a:extLst>
          </p:cNvPr>
          <p:cNvSpPr>
            <a:spLocks noGrp="1"/>
          </p:cNvSpPr>
          <p:nvPr>
            <p:ph type="dt" sz="half" idx="10"/>
          </p:nvPr>
        </p:nvSpPr>
        <p:spPr/>
        <p:txBody>
          <a:bodyPr/>
          <a:lstStyle/>
          <a:p>
            <a:fld id="{63C8718D-BCB0-0841-9DE5-12694B23D091}" type="datetime1">
              <a:rPr lang="en-US" smtClean="0"/>
              <a:t>7/15/18</a:t>
            </a:fld>
            <a:endParaRPr lang="en-US"/>
          </a:p>
        </p:txBody>
      </p:sp>
      <p:sp>
        <p:nvSpPr>
          <p:cNvPr id="8" name="Footer Placeholder 7">
            <a:extLst>
              <a:ext uri="{FF2B5EF4-FFF2-40B4-BE49-F238E27FC236}">
                <a16:creationId xmlns:a16="http://schemas.microsoft.com/office/drawing/2014/main" id="{1F3A5010-79D7-CE4C-8B4D-45683905CEE1}"/>
              </a:ext>
            </a:extLst>
          </p:cNvPr>
          <p:cNvSpPr>
            <a:spLocks noGrp="1"/>
          </p:cNvSpPr>
          <p:nvPr>
            <p:ph type="ftr" sz="quarter" idx="11"/>
          </p:nvPr>
        </p:nvSpPr>
        <p:spPr/>
        <p:txBody>
          <a:bodyPr/>
          <a:lstStyle/>
          <a:p>
            <a:r>
              <a:rPr lang="en-US"/>
              <a:t>FUSECO 2015</a:t>
            </a:r>
          </a:p>
        </p:txBody>
      </p:sp>
      <p:sp>
        <p:nvSpPr>
          <p:cNvPr id="9" name="Slide Number Placeholder 8">
            <a:extLst>
              <a:ext uri="{FF2B5EF4-FFF2-40B4-BE49-F238E27FC236}">
                <a16:creationId xmlns:a16="http://schemas.microsoft.com/office/drawing/2014/main" id="{73A6BFEA-4638-4D4E-BD2A-27C2A9C2664C}"/>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2211136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C00AA-BB9B-334E-B279-473D41719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6DE346-E5C8-4C47-9C4D-71A0AD9A4DC2}"/>
              </a:ext>
            </a:extLst>
          </p:cNvPr>
          <p:cNvSpPr>
            <a:spLocks noGrp="1"/>
          </p:cNvSpPr>
          <p:nvPr>
            <p:ph type="dt" sz="half" idx="10"/>
          </p:nvPr>
        </p:nvSpPr>
        <p:spPr/>
        <p:txBody>
          <a:bodyPr/>
          <a:lstStyle/>
          <a:p>
            <a:fld id="{DD957E0B-8E12-584A-ABE6-96FC99299DCF}" type="datetime1">
              <a:rPr lang="en-US" smtClean="0"/>
              <a:t>7/15/18</a:t>
            </a:fld>
            <a:endParaRPr lang="en-US"/>
          </a:p>
        </p:txBody>
      </p:sp>
      <p:sp>
        <p:nvSpPr>
          <p:cNvPr id="4" name="Footer Placeholder 3">
            <a:extLst>
              <a:ext uri="{FF2B5EF4-FFF2-40B4-BE49-F238E27FC236}">
                <a16:creationId xmlns:a16="http://schemas.microsoft.com/office/drawing/2014/main" id="{A101635F-0543-E341-B40E-24D6481CA00F}"/>
              </a:ext>
            </a:extLst>
          </p:cNvPr>
          <p:cNvSpPr>
            <a:spLocks noGrp="1"/>
          </p:cNvSpPr>
          <p:nvPr>
            <p:ph type="ftr" sz="quarter" idx="11"/>
          </p:nvPr>
        </p:nvSpPr>
        <p:spPr/>
        <p:txBody>
          <a:bodyPr/>
          <a:lstStyle/>
          <a:p>
            <a:r>
              <a:rPr lang="en-US"/>
              <a:t>FUSECO 2015</a:t>
            </a:r>
          </a:p>
        </p:txBody>
      </p:sp>
      <p:sp>
        <p:nvSpPr>
          <p:cNvPr id="5" name="Slide Number Placeholder 4">
            <a:extLst>
              <a:ext uri="{FF2B5EF4-FFF2-40B4-BE49-F238E27FC236}">
                <a16:creationId xmlns:a16="http://schemas.microsoft.com/office/drawing/2014/main" id="{257754B2-989D-4A43-B133-D3741107D9AE}"/>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3590508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C28B48-46C8-1947-98F7-255F4E296C61}"/>
              </a:ext>
            </a:extLst>
          </p:cNvPr>
          <p:cNvSpPr>
            <a:spLocks noGrp="1"/>
          </p:cNvSpPr>
          <p:nvPr>
            <p:ph type="dt" sz="half" idx="10"/>
          </p:nvPr>
        </p:nvSpPr>
        <p:spPr/>
        <p:txBody>
          <a:bodyPr/>
          <a:lstStyle/>
          <a:p>
            <a:fld id="{A794760D-AC0B-EA4D-870E-C9892135178D}" type="datetime1">
              <a:rPr lang="en-US" smtClean="0"/>
              <a:t>7/15/18</a:t>
            </a:fld>
            <a:endParaRPr lang="en-US"/>
          </a:p>
        </p:txBody>
      </p:sp>
      <p:sp>
        <p:nvSpPr>
          <p:cNvPr id="3" name="Footer Placeholder 2">
            <a:extLst>
              <a:ext uri="{FF2B5EF4-FFF2-40B4-BE49-F238E27FC236}">
                <a16:creationId xmlns:a16="http://schemas.microsoft.com/office/drawing/2014/main" id="{53F86B4E-B8A4-0844-A8D4-5998A3C4AF51}"/>
              </a:ext>
            </a:extLst>
          </p:cNvPr>
          <p:cNvSpPr>
            <a:spLocks noGrp="1"/>
          </p:cNvSpPr>
          <p:nvPr>
            <p:ph type="ftr" sz="quarter" idx="11"/>
          </p:nvPr>
        </p:nvSpPr>
        <p:spPr/>
        <p:txBody>
          <a:bodyPr/>
          <a:lstStyle/>
          <a:p>
            <a:r>
              <a:rPr lang="en-US"/>
              <a:t>FUSECO 2015</a:t>
            </a:r>
          </a:p>
        </p:txBody>
      </p:sp>
      <p:sp>
        <p:nvSpPr>
          <p:cNvPr id="4" name="Slide Number Placeholder 3">
            <a:extLst>
              <a:ext uri="{FF2B5EF4-FFF2-40B4-BE49-F238E27FC236}">
                <a16:creationId xmlns:a16="http://schemas.microsoft.com/office/drawing/2014/main" id="{9FA24BB0-852B-F442-BA74-644F8A6768FA}"/>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2271430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D0335-D531-7F40-A33F-38FE205DEB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E932DF-40F0-F845-B1A1-B1DAD4B287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282CE3-1F6D-8049-9060-B814B03ADC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EEA0FF-DB69-814B-9CA2-0BF1ECD7A5A7}"/>
              </a:ext>
            </a:extLst>
          </p:cNvPr>
          <p:cNvSpPr>
            <a:spLocks noGrp="1"/>
          </p:cNvSpPr>
          <p:nvPr>
            <p:ph type="dt" sz="half" idx="10"/>
          </p:nvPr>
        </p:nvSpPr>
        <p:spPr/>
        <p:txBody>
          <a:bodyPr/>
          <a:lstStyle/>
          <a:p>
            <a:fld id="{81C0D4C1-F49D-424F-9DF1-E9FF80C8FDE3}" type="datetime1">
              <a:rPr lang="en-US" smtClean="0"/>
              <a:t>7/15/18</a:t>
            </a:fld>
            <a:endParaRPr lang="en-US"/>
          </a:p>
        </p:txBody>
      </p:sp>
      <p:sp>
        <p:nvSpPr>
          <p:cNvPr id="6" name="Footer Placeholder 5">
            <a:extLst>
              <a:ext uri="{FF2B5EF4-FFF2-40B4-BE49-F238E27FC236}">
                <a16:creationId xmlns:a16="http://schemas.microsoft.com/office/drawing/2014/main" id="{E6A66F63-0C4B-1548-A539-28CDA1C6F95C}"/>
              </a:ext>
            </a:extLst>
          </p:cNvPr>
          <p:cNvSpPr>
            <a:spLocks noGrp="1"/>
          </p:cNvSpPr>
          <p:nvPr>
            <p:ph type="ftr" sz="quarter" idx="11"/>
          </p:nvPr>
        </p:nvSpPr>
        <p:spPr/>
        <p:txBody>
          <a:bodyPr/>
          <a:lstStyle/>
          <a:p>
            <a:r>
              <a:rPr lang="en-US"/>
              <a:t>FUSECO 2015</a:t>
            </a:r>
          </a:p>
        </p:txBody>
      </p:sp>
      <p:sp>
        <p:nvSpPr>
          <p:cNvPr id="7" name="Slide Number Placeholder 6">
            <a:extLst>
              <a:ext uri="{FF2B5EF4-FFF2-40B4-BE49-F238E27FC236}">
                <a16:creationId xmlns:a16="http://schemas.microsoft.com/office/drawing/2014/main" id="{532CB4B3-6AF8-9E4E-BE8D-24AC1BB0DD58}"/>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4003852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A2D89-503E-8946-8455-7A604C156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B09BCE-1AB9-8E4F-971A-EDBD78EC6C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EA6212-8240-1D48-B83E-6C56A6DEC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4F56C8-88A0-D04D-AED9-101C21D5D5A4}"/>
              </a:ext>
            </a:extLst>
          </p:cNvPr>
          <p:cNvSpPr>
            <a:spLocks noGrp="1"/>
          </p:cNvSpPr>
          <p:nvPr>
            <p:ph type="dt" sz="half" idx="10"/>
          </p:nvPr>
        </p:nvSpPr>
        <p:spPr/>
        <p:txBody>
          <a:bodyPr/>
          <a:lstStyle/>
          <a:p>
            <a:fld id="{3973BA94-5872-C141-9F1A-CCE9D41786CE}" type="datetime1">
              <a:rPr lang="en-US" smtClean="0"/>
              <a:t>7/15/18</a:t>
            </a:fld>
            <a:endParaRPr lang="en-US"/>
          </a:p>
        </p:txBody>
      </p:sp>
      <p:sp>
        <p:nvSpPr>
          <p:cNvPr id="6" name="Footer Placeholder 5">
            <a:extLst>
              <a:ext uri="{FF2B5EF4-FFF2-40B4-BE49-F238E27FC236}">
                <a16:creationId xmlns:a16="http://schemas.microsoft.com/office/drawing/2014/main" id="{D43C54B0-36F7-4F40-84A4-1E77FA47415F}"/>
              </a:ext>
            </a:extLst>
          </p:cNvPr>
          <p:cNvSpPr>
            <a:spLocks noGrp="1"/>
          </p:cNvSpPr>
          <p:nvPr>
            <p:ph type="ftr" sz="quarter" idx="11"/>
          </p:nvPr>
        </p:nvSpPr>
        <p:spPr/>
        <p:txBody>
          <a:bodyPr/>
          <a:lstStyle/>
          <a:p>
            <a:r>
              <a:rPr lang="en-US"/>
              <a:t>FUSECO 2015</a:t>
            </a:r>
          </a:p>
        </p:txBody>
      </p:sp>
      <p:sp>
        <p:nvSpPr>
          <p:cNvPr id="7" name="Slide Number Placeholder 6">
            <a:extLst>
              <a:ext uri="{FF2B5EF4-FFF2-40B4-BE49-F238E27FC236}">
                <a16:creationId xmlns:a16="http://schemas.microsoft.com/office/drawing/2014/main" id="{7CC8DAA4-2D03-284B-917B-BACF4DDC14AB}"/>
              </a:ext>
            </a:extLst>
          </p:cNvPr>
          <p:cNvSpPr>
            <a:spLocks noGrp="1"/>
          </p:cNvSpPr>
          <p:nvPr>
            <p:ph type="sldNum" sz="quarter" idx="12"/>
          </p:nvPr>
        </p:nvSpPr>
        <p:spPr/>
        <p:txBody>
          <a:bodyPr/>
          <a:lstStyle/>
          <a:p>
            <a:fld id="{6D00ABC0-0B20-594E-8324-2F30128B41A0}" type="slidenum">
              <a:rPr lang="en-US" smtClean="0"/>
              <a:t>‹#›</a:t>
            </a:fld>
            <a:endParaRPr lang="en-US"/>
          </a:p>
        </p:txBody>
      </p:sp>
    </p:spTree>
    <p:extLst>
      <p:ext uri="{BB962C8B-B14F-4D97-AF65-F5344CB8AC3E}">
        <p14:creationId xmlns:p14="http://schemas.microsoft.com/office/powerpoint/2010/main" val="678788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2AAC0-A283-2640-93CC-2EA5BF63F7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459136-6E53-FE47-A91E-F47281AE7D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0E4C7-34F3-ED44-89C7-F3C20FDD06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710AD-0570-4341-B998-F58172D50EEF}" type="datetime1">
              <a:rPr lang="en-US" smtClean="0"/>
              <a:t>7/15/18</a:t>
            </a:fld>
            <a:endParaRPr lang="en-US"/>
          </a:p>
        </p:txBody>
      </p:sp>
      <p:sp>
        <p:nvSpPr>
          <p:cNvPr id="5" name="Footer Placeholder 4">
            <a:extLst>
              <a:ext uri="{FF2B5EF4-FFF2-40B4-BE49-F238E27FC236}">
                <a16:creationId xmlns:a16="http://schemas.microsoft.com/office/drawing/2014/main" id="{E313A73E-29AE-254D-9711-F1AC5AA69F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FUSECO 2015</a:t>
            </a:r>
          </a:p>
        </p:txBody>
      </p:sp>
      <p:sp>
        <p:nvSpPr>
          <p:cNvPr id="6" name="Slide Number Placeholder 5">
            <a:extLst>
              <a:ext uri="{FF2B5EF4-FFF2-40B4-BE49-F238E27FC236}">
                <a16:creationId xmlns:a16="http://schemas.microsoft.com/office/drawing/2014/main" id="{CDF99B6F-EBFA-1F4F-9D18-4475D9A3E8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0ABC0-0B20-594E-8324-2F30128B41A0}" type="slidenum">
              <a:rPr lang="en-US" smtClean="0"/>
              <a:t>‹#›</a:t>
            </a:fld>
            <a:endParaRPr lang="en-US"/>
          </a:p>
        </p:txBody>
      </p:sp>
    </p:spTree>
    <p:extLst>
      <p:ext uri="{BB962C8B-B14F-4D97-AF65-F5344CB8AC3E}">
        <p14:creationId xmlns:p14="http://schemas.microsoft.com/office/powerpoint/2010/main" val="2495591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6.xml"/><Relationship Id="rId4" Type="http://schemas.openxmlformats.org/officeDocument/2006/relationships/image" Target="../media/image21.tiff"/></Relationships>
</file>

<file path=ppt/slides/_rels/slide11.xml.rels><?xml version="1.0" encoding="UTF-8" standalone="yes"?>
<Relationships xmlns="http://schemas.openxmlformats.org/package/2006/relationships"><Relationship Id="rId2" Type="http://schemas.openxmlformats.org/officeDocument/2006/relationships/hyperlink" Target="http://www2.meethue.com/en-us/the-range/hue-tap/"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24.tiff"/></Relationships>
</file>

<file path=ppt/slides/_rels/slide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2.tiff"/><Relationship Id="rId3" Type="http://schemas.openxmlformats.org/officeDocument/2006/relationships/image" Target="../media/image6.png"/><Relationship Id="rId7" Type="http://schemas.openxmlformats.org/officeDocument/2006/relationships/image" Target="../media/image41.tiff"/><Relationship Id="rId2" Type="http://schemas.openxmlformats.org/officeDocument/2006/relationships/image" Target="../media/image37.tiff"/><Relationship Id="rId1" Type="http://schemas.openxmlformats.org/officeDocument/2006/relationships/slideLayout" Target="../slideLayouts/slideLayout6.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6.xml"/><Relationship Id="rId4" Type="http://schemas.openxmlformats.org/officeDocument/2006/relationships/image" Target="../media/image45.tiff"/></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image" Target="../media/image49.tiff"/><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2.tiff"/><Relationship Id="rId5" Type="http://schemas.openxmlformats.org/officeDocument/2006/relationships/image" Target="../media/image51.tiff"/><Relationship Id="rId4" Type="http://schemas.openxmlformats.org/officeDocument/2006/relationships/image" Target="../media/image50.tiff"/></Relationships>
</file>

<file path=ppt/slides/_rels/slide2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6.xml"/><Relationship Id="rId4" Type="http://schemas.openxmlformats.org/officeDocument/2006/relationships/image" Target="../media/image57.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6"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0D5B-7522-EC4C-A133-7A50DCC2BF28}"/>
              </a:ext>
            </a:extLst>
          </p:cNvPr>
          <p:cNvSpPr>
            <a:spLocks noGrp="1"/>
          </p:cNvSpPr>
          <p:nvPr>
            <p:ph type="ctrTitle"/>
          </p:nvPr>
        </p:nvSpPr>
        <p:spPr/>
        <p:txBody>
          <a:bodyPr>
            <a:normAutofit/>
          </a:bodyPr>
          <a:lstStyle/>
          <a:p>
            <a:r>
              <a:rPr lang="en-US" b="1" dirty="0"/>
              <a:t>5G and IoT – Cousins, not Siblings</a:t>
            </a:r>
            <a:endParaRPr lang="en-US" dirty="0"/>
          </a:p>
        </p:txBody>
      </p:sp>
      <p:sp>
        <p:nvSpPr>
          <p:cNvPr id="3" name="Subtitle 2">
            <a:extLst>
              <a:ext uri="{FF2B5EF4-FFF2-40B4-BE49-F238E27FC236}">
                <a16:creationId xmlns:a16="http://schemas.microsoft.com/office/drawing/2014/main" id="{D11F8118-A811-984F-8AE3-44A236386297}"/>
              </a:ext>
            </a:extLst>
          </p:cNvPr>
          <p:cNvSpPr>
            <a:spLocks noGrp="1"/>
          </p:cNvSpPr>
          <p:nvPr>
            <p:ph type="subTitle" idx="1"/>
          </p:nvPr>
        </p:nvSpPr>
        <p:spPr/>
        <p:txBody>
          <a:bodyPr/>
          <a:lstStyle/>
          <a:p>
            <a:r>
              <a:rPr lang="en-US" dirty="0"/>
              <a:t>Henning Schulzrinne</a:t>
            </a:r>
          </a:p>
          <a:p>
            <a:r>
              <a:rPr lang="en-US" dirty="0"/>
              <a:t>Columbia University</a:t>
            </a:r>
          </a:p>
        </p:txBody>
      </p:sp>
      <p:sp>
        <p:nvSpPr>
          <p:cNvPr id="4" name="Slide Number Placeholder 3">
            <a:extLst>
              <a:ext uri="{FF2B5EF4-FFF2-40B4-BE49-F238E27FC236}">
                <a16:creationId xmlns:a16="http://schemas.microsoft.com/office/drawing/2014/main" id="{19BD77F9-4E0D-2B4E-99BA-DC3453A6B7CF}"/>
              </a:ext>
            </a:extLst>
          </p:cNvPr>
          <p:cNvSpPr>
            <a:spLocks noGrp="1"/>
          </p:cNvSpPr>
          <p:nvPr>
            <p:ph type="sldNum" sz="quarter" idx="12"/>
          </p:nvPr>
        </p:nvSpPr>
        <p:spPr/>
        <p:txBody>
          <a:bodyPr/>
          <a:lstStyle/>
          <a:p>
            <a:fld id="{6D00ABC0-0B20-594E-8324-2F30128B41A0}" type="slidenum">
              <a:rPr lang="en-US" smtClean="0"/>
              <a:t>1</a:t>
            </a:fld>
            <a:endParaRPr lang="en-US"/>
          </a:p>
        </p:txBody>
      </p:sp>
      <p:pic>
        <p:nvPicPr>
          <p:cNvPr id="5" name="Picture 4">
            <a:extLst>
              <a:ext uri="{FF2B5EF4-FFF2-40B4-BE49-F238E27FC236}">
                <a16:creationId xmlns:a16="http://schemas.microsoft.com/office/drawing/2014/main" id="{0890CACE-BA64-4643-920A-282207E495A6}"/>
              </a:ext>
            </a:extLst>
          </p:cNvPr>
          <p:cNvPicPr>
            <a:picLocks noChangeAspect="1"/>
          </p:cNvPicPr>
          <p:nvPr/>
        </p:nvPicPr>
        <p:blipFill>
          <a:blip r:embed="rId2"/>
          <a:stretch>
            <a:fillRect/>
          </a:stretch>
        </p:blipFill>
        <p:spPr>
          <a:xfrm>
            <a:off x="7841343" y="4584700"/>
            <a:ext cx="3065003" cy="1771650"/>
          </a:xfrm>
          <a:prstGeom prst="rect">
            <a:avLst/>
          </a:prstGeom>
        </p:spPr>
      </p:pic>
      <p:pic>
        <p:nvPicPr>
          <p:cNvPr id="6" name="Picture 5">
            <a:extLst>
              <a:ext uri="{FF2B5EF4-FFF2-40B4-BE49-F238E27FC236}">
                <a16:creationId xmlns:a16="http://schemas.microsoft.com/office/drawing/2014/main" id="{F7A144C2-9936-A945-BAD7-2372CF2127E8}"/>
              </a:ext>
            </a:extLst>
          </p:cNvPr>
          <p:cNvPicPr>
            <a:picLocks noChangeAspect="1"/>
          </p:cNvPicPr>
          <p:nvPr/>
        </p:nvPicPr>
        <p:blipFill>
          <a:blip r:embed="rId3"/>
          <a:stretch>
            <a:fillRect/>
          </a:stretch>
        </p:blipFill>
        <p:spPr>
          <a:xfrm>
            <a:off x="419374" y="4404519"/>
            <a:ext cx="1732559" cy="2019300"/>
          </a:xfrm>
          <a:prstGeom prst="rect">
            <a:avLst/>
          </a:prstGeom>
        </p:spPr>
      </p:pic>
      <p:sp>
        <p:nvSpPr>
          <p:cNvPr id="7" name="TextBox 6">
            <a:extLst>
              <a:ext uri="{FF2B5EF4-FFF2-40B4-BE49-F238E27FC236}">
                <a16:creationId xmlns:a16="http://schemas.microsoft.com/office/drawing/2014/main" id="{CF9856CE-67ED-8143-BAE4-2A4FF8B25FC5}"/>
              </a:ext>
            </a:extLst>
          </p:cNvPr>
          <p:cNvSpPr txBox="1"/>
          <p:nvPr/>
        </p:nvSpPr>
        <p:spPr>
          <a:xfrm>
            <a:off x="485049" y="6431302"/>
            <a:ext cx="1601208" cy="369332"/>
          </a:xfrm>
          <a:prstGeom prst="rect">
            <a:avLst/>
          </a:prstGeom>
          <a:noFill/>
        </p:spPr>
        <p:txBody>
          <a:bodyPr wrap="none" rtlCol="0">
            <a:spAutoFit/>
          </a:bodyPr>
          <a:lstStyle/>
          <a:p>
            <a:r>
              <a:rPr lang="en-US" dirty="0"/>
              <a:t>typical keynote</a:t>
            </a:r>
          </a:p>
        </p:txBody>
      </p:sp>
      <p:sp>
        <p:nvSpPr>
          <p:cNvPr id="8" name="TextBox 7">
            <a:extLst>
              <a:ext uri="{FF2B5EF4-FFF2-40B4-BE49-F238E27FC236}">
                <a16:creationId xmlns:a16="http://schemas.microsoft.com/office/drawing/2014/main" id="{7193AE2F-914D-8B4A-8EF4-E40BDB6A3570}"/>
              </a:ext>
            </a:extLst>
          </p:cNvPr>
          <p:cNvSpPr txBox="1"/>
          <p:nvPr/>
        </p:nvSpPr>
        <p:spPr>
          <a:xfrm>
            <a:off x="8474719" y="6416788"/>
            <a:ext cx="1798249" cy="369332"/>
          </a:xfrm>
          <a:prstGeom prst="rect">
            <a:avLst/>
          </a:prstGeom>
          <a:noFill/>
        </p:spPr>
        <p:txBody>
          <a:bodyPr wrap="none" rtlCol="0">
            <a:spAutoFit/>
          </a:bodyPr>
          <a:lstStyle/>
          <a:p>
            <a:r>
              <a:rPr lang="en-US" dirty="0"/>
              <a:t>closer to this one</a:t>
            </a:r>
          </a:p>
        </p:txBody>
      </p:sp>
      <p:sp>
        <p:nvSpPr>
          <p:cNvPr id="9" name="TextBox 8">
            <a:extLst>
              <a:ext uri="{FF2B5EF4-FFF2-40B4-BE49-F238E27FC236}">
                <a16:creationId xmlns:a16="http://schemas.microsoft.com/office/drawing/2014/main" id="{86F74B75-F694-7244-B868-38192AAF3684}"/>
              </a:ext>
            </a:extLst>
          </p:cNvPr>
          <p:cNvSpPr txBox="1"/>
          <p:nvPr/>
        </p:nvSpPr>
        <p:spPr>
          <a:xfrm>
            <a:off x="900826" y="210704"/>
            <a:ext cx="7603835" cy="577081"/>
          </a:xfrm>
          <a:prstGeom prst="rect">
            <a:avLst/>
          </a:prstGeom>
          <a:noFill/>
        </p:spPr>
        <p:txBody>
          <a:bodyPr wrap="square" rtlCol="0">
            <a:spAutoFit/>
          </a:bodyPr>
          <a:lstStyle/>
          <a:p>
            <a:r>
              <a:rPr lang="en-US" sz="1050" dirty="0"/>
              <a:t>This material is based upon work supported by the National Science Foundation under Grant No. 1702967. Any opinions, findings, and conclusions or recommendations expressed in this material are those of the author(s) and do not necessarily reflect the views of the National Science Foundation.</a:t>
            </a:r>
          </a:p>
        </p:txBody>
      </p:sp>
      <p:pic>
        <p:nvPicPr>
          <p:cNvPr id="10" name="Picture 9">
            <a:extLst>
              <a:ext uri="{FF2B5EF4-FFF2-40B4-BE49-F238E27FC236}">
                <a16:creationId xmlns:a16="http://schemas.microsoft.com/office/drawing/2014/main" id="{7916E6EA-DF0B-B148-A65A-E0DFC9DAE04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5049" y="290428"/>
            <a:ext cx="415776" cy="417632"/>
          </a:xfrm>
          <a:prstGeom prst="rect">
            <a:avLst/>
          </a:prstGeom>
        </p:spPr>
      </p:pic>
    </p:spTree>
    <p:extLst>
      <p:ext uri="{BB962C8B-B14F-4D97-AF65-F5344CB8AC3E}">
        <p14:creationId xmlns:p14="http://schemas.microsoft.com/office/powerpoint/2010/main" val="2245487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IoT</a:t>
            </a:r>
            <a:r>
              <a:rPr lang="en-US" dirty="0"/>
              <a:t> killer app</a:t>
            </a:r>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10</a:t>
            </a:fld>
            <a:endParaRPr lang="en-US"/>
          </a:p>
        </p:txBody>
      </p:sp>
      <p:pic>
        <p:nvPicPr>
          <p:cNvPr id="5" name="Picture 4"/>
          <p:cNvPicPr>
            <a:picLocks noChangeAspect="1"/>
          </p:cNvPicPr>
          <p:nvPr/>
        </p:nvPicPr>
        <p:blipFill>
          <a:blip r:embed="rId2"/>
          <a:stretch>
            <a:fillRect/>
          </a:stretch>
        </p:blipFill>
        <p:spPr>
          <a:xfrm>
            <a:off x="1828800" y="3895725"/>
            <a:ext cx="3810000" cy="2543175"/>
          </a:xfrm>
          <a:prstGeom prst="rect">
            <a:avLst/>
          </a:prstGeom>
        </p:spPr>
      </p:pic>
      <p:pic>
        <p:nvPicPr>
          <p:cNvPr id="6" name="Picture 5"/>
          <p:cNvPicPr>
            <a:picLocks noChangeAspect="1"/>
          </p:cNvPicPr>
          <p:nvPr/>
        </p:nvPicPr>
        <p:blipFill>
          <a:blip r:embed="rId3"/>
          <a:stretch>
            <a:fillRect/>
          </a:stretch>
        </p:blipFill>
        <p:spPr>
          <a:xfrm>
            <a:off x="7658101" y="4038600"/>
            <a:ext cx="1301327" cy="2209800"/>
          </a:xfrm>
          <a:prstGeom prst="rect">
            <a:avLst/>
          </a:prstGeom>
        </p:spPr>
      </p:pic>
      <p:pic>
        <p:nvPicPr>
          <p:cNvPr id="7" name="Picture 6"/>
          <p:cNvPicPr>
            <a:picLocks noChangeAspect="1"/>
          </p:cNvPicPr>
          <p:nvPr/>
        </p:nvPicPr>
        <p:blipFill>
          <a:blip r:embed="rId4"/>
          <a:stretch>
            <a:fillRect/>
          </a:stretch>
        </p:blipFill>
        <p:spPr>
          <a:xfrm>
            <a:off x="2057400" y="1649648"/>
            <a:ext cx="7620000" cy="1977555"/>
          </a:xfrm>
          <a:prstGeom prst="rect">
            <a:avLst/>
          </a:prstGeom>
        </p:spPr>
      </p:pic>
      <p:sp>
        <p:nvSpPr>
          <p:cNvPr id="8" name="Rectangle 7"/>
          <p:cNvSpPr/>
          <p:nvPr/>
        </p:nvSpPr>
        <p:spPr>
          <a:xfrm>
            <a:off x="7862502" y="6324333"/>
            <a:ext cx="2410596" cy="369332"/>
          </a:xfrm>
          <a:prstGeom prst="rect">
            <a:avLst/>
          </a:prstGeom>
        </p:spPr>
        <p:txBody>
          <a:bodyPr wrap="none">
            <a:spAutoFit/>
          </a:bodyPr>
          <a:lstStyle/>
          <a:p>
            <a:r>
              <a:rPr lang="en-US" dirty="0"/>
              <a:t>http://</a:t>
            </a:r>
            <a:r>
              <a:rPr lang="en-US" dirty="0" err="1"/>
              <a:t>www.traptec.eu</a:t>
            </a:r>
            <a:r>
              <a:rPr lang="en-US" dirty="0"/>
              <a:t>/</a:t>
            </a:r>
          </a:p>
        </p:txBody>
      </p:sp>
    </p:spTree>
    <p:extLst>
      <p:ext uri="{BB962C8B-B14F-4D97-AF65-F5344CB8AC3E}">
        <p14:creationId xmlns:p14="http://schemas.microsoft.com/office/powerpoint/2010/main" val="3358893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But controlling light switches is still not the best use</a:t>
            </a:r>
          </a:p>
        </p:txBody>
      </p:sp>
      <p:sp>
        <p:nvSpPr>
          <p:cNvPr id="5" name="Slide Number Placeholder 4"/>
          <p:cNvSpPr>
            <a:spLocks noGrp="1"/>
          </p:cNvSpPr>
          <p:nvPr>
            <p:ph type="sldNum" sz="quarter" idx="12"/>
          </p:nvPr>
        </p:nvSpPr>
        <p:spPr/>
        <p:txBody>
          <a:bodyPr/>
          <a:lstStyle/>
          <a:p>
            <a:pPr>
              <a:defRPr/>
            </a:pPr>
            <a:fld id="{2EE5017F-2046-9E41-83E0-078B60185F7A}" type="slidenum">
              <a:rPr lang="en-US" smtClean="0"/>
              <a:pPr>
                <a:defRPr/>
              </a:pPr>
              <a:t>11</a:t>
            </a:fld>
            <a:endParaRPr lang="en-US"/>
          </a:p>
        </p:txBody>
      </p:sp>
      <p:sp>
        <p:nvSpPr>
          <p:cNvPr id="6" name="Rectangle 5"/>
          <p:cNvSpPr/>
          <p:nvPr/>
        </p:nvSpPr>
        <p:spPr>
          <a:xfrm>
            <a:off x="1989667" y="1709738"/>
            <a:ext cx="8077200" cy="452431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n-US" sz="3200" dirty="0">
                <a:solidFill>
                  <a:srgbClr val="3E433E"/>
                </a:solidFill>
                <a:latin typeface="Open Sans" charset="0"/>
              </a:rPr>
              <a:t>Want to turn on the bedroom light? Sure, just pick up your smartphone, enter the unlock code, hit your home screen, find the Hue app, and flick the virtual switch. Suddenly, the smart home has turned a one-push task into a five-click endeavor, leaving Philips in the amusing position of launching a new product, </a:t>
            </a:r>
            <a:r>
              <a:rPr lang="en-US" sz="3200" dirty="0">
                <a:solidFill>
                  <a:srgbClr val="089E00"/>
                </a:solidFill>
                <a:latin typeface="Open Sans" charset="0"/>
                <a:hlinkClick r:id="rId2"/>
              </a:rPr>
              <a:t>Tap</a:t>
            </a:r>
            <a:r>
              <a:rPr lang="en-US" sz="3200" dirty="0">
                <a:solidFill>
                  <a:srgbClr val="3E433E"/>
                </a:solidFill>
                <a:latin typeface="Open Sans" charset="0"/>
              </a:rPr>
              <a:t>, to effectively replicate the wall switches we always had.</a:t>
            </a:r>
            <a:endParaRPr lang="en-US" sz="3200" dirty="0"/>
          </a:p>
        </p:txBody>
      </p:sp>
      <p:sp>
        <p:nvSpPr>
          <p:cNvPr id="7" name="Rectangle 6"/>
          <p:cNvSpPr/>
          <p:nvPr/>
        </p:nvSpPr>
        <p:spPr>
          <a:xfrm>
            <a:off x="1989667" y="6419789"/>
            <a:ext cx="8077200" cy="369332"/>
          </a:xfrm>
          <a:prstGeom prst="rect">
            <a:avLst/>
          </a:prstGeom>
        </p:spPr>
        <p:txBody>
          <a:bodyPr wrap="square">
            <a:spAutoFit/>
          </a:bodyPr>
          <a:lstStyle/>
          <a:p>
            <a:r>
              <a:rPr lang="en-US" dirty="0"/>
              <a:t>https://</a:t>
            </a:r>
            <a:r>
              <a:rPr lang="en-US" dirty="0" err="1"/>
              <a:t>techcrunch.com</a:t>
            </a:r>
            <a:r>
              <a:rPr lang="en-US" dirty="0"/>
              <a:t>/2014/12/04/the-problem-with-the-internet-of-things/</a:t>
            </a:r>
          </a:p>
        </p:txBody>
      </p:sp>
    </p:spTree>
    <p:extLst>
      <p:ext uri="{BB962C8B-B14F-4D97-AF65-F5344CB8AC3E}">
        <p14:creationId xmlns:p14="http://schemas.microsoft.com/office/powerpoint/2010/main" val="996549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Generational surprises</a:t>
            </a:r>
          </a:p>
        </p:txBody>
      </p:sp>
      <p:graphicFrame>
        <p:nvGraphicFramePr>
          <p:cNvPr id="5" name="Table 4"/>
          <p:cNvGraphicFramePr>
            <a:graphicFrameLocks noGrp="1"/>
          </p:cNvGraphicFramePr>
          <p:nvPr>
            <p:extLst>
              <p:ext uri="{D42A27DB-BD31-4B8C-83A1-F6EECF244321}">
                <p14:modId xmlns:p14="http://schemas.microsoft.com/office/powerpoint/2010/main" val="1787933638"/>
              </p:ext>
            </p:extLst>
          </p:nvPr>
        </p:nvGraphicFramePr>
        <p:xfrm>
          <a:off x="838200" y="1558434"/>
          <a:ext cx="10657112" cy="4032895"/>
        </p:xfrm>
        <a:graphic>
          <a:graphicData uri="http://schemas.openxmlformats.org/drawingml/2006/table">
            <a:tbl>
              <a:tblPr firstRow="1" bandRow="1">
                <a:tableStyleId>{69C7853C-536D-4A76-A0AE-DD22124D55A5}</a:tableStyleId>
              </a:tblPr>
              <a:tblGrid>
                <a:gridCol w="1763403">
                  <a:extLst>
                    <a:ext uri="{9D8B030D-6E8A-4147-A177-3AD203B41FA5}">
                      <a16:colId xmlns:a16="http://schemas.microsoft.com/office/drawing/2014/main" val="20000"/>
                    </a:ext>
                  </a:extLst>
                </a:gridCol>
                <a:gridCol w="4101753">
                  <a:extLst>
                    <a:ext uri="{9D8B030D-6E8A-4147-A177-3AD203B41FA5}">
                      <a16:colId xmlns:a16="http://schemas.microsoft.com/office/drawing/2014/main" val="20001"/>
                    </a:ext>
                  </a:extLst>
                </a:gridCol>
                <a:gridCol w="2994974">
                  <a:extLst>
                    <a:ext uri="{9D8B030D-6E8A-4147-A177-3AD203B41FA5}">
                      <a16:colId xmlns:a16="http://schemas.microsoft.com/office/drawing/2014/main" val="20002"/>
                    </a:ext>
                  </a:extLst>
                </a:gridCol>
                <a:gridCol w="1796982">
                  <a:extLst>
                    <a:ext uri="{9D8B030D-6E8A-4147-A177-3AD203B41FA5}">
                      <a16:colId xmlns:a16="http://schemas.microsoft.com/office/drawing/2014/main" val="20003"/>
                    </a:ext>
                  </a:extLst>
                </a:gridCol>
              </a:tblGrid>
              <a:tr h="477395">
                <a:tc>
                  <a:txBody>
                    <a:bodyPr/>
                    <a:lstStyle/>
                    <a:p>
                      <a:r>
                        <a:rPr lang="en-US" sz="2400" dirty="0"/>
                        <a:t>Generation</a:t>
                      </a:r>
                    </a:p>
                  </a:txBody>
                  <a:tcPr/>
                </a:tc>
                <a:tc>
                  <a:txBody>
                    <a:bodyPr/>
                    <a:lstStyle/>
                    <a:p>
                      <a:r>
                        <a:rPr lang="en-US" sz="2400" dirty="0"/>
                        <a:t>Expectation</a:t>
                      </a:r>
                    </a:p>
                  </a:txBody>
                  <a:tcPr/>
                </a:tc>
                <a:tc>
                  <a:txBody>
                    <a:bodyPr/>
                    <a:lstStyle/>
                    <a:p>
                      <a:r>
                        <a:rPr lang="en-US" sz="2400" dirty="0"/>
                        <a:t>Surprise</a:t>
                      </a:r>
                    </a:p>
                  </a:txBody>
                  <a:tcPr/>
                </a:tc>
                <a:tc>
                  <a:txBody>
                    <a:bodyPr/>
                    <a:lstStyle/>
                    <a:p>
                      <a:r>
                        <a:rPr lang="en-US" sz="2400" dirty="0"/>
                        <a:t>Cost</a:t>
                      </a:r>
                      <a:r>
                        <a:rPr lang="en-US" sz="2400" baseline="0" dirty="0"/>
                        <a:t> per GB</a:t>
                      </a:r>
                      <a:endParaRPr lang="en-US" sz="2400" dirty="0"/>
                    </a:p>
                  </a:txBody>
                  <a:tcPr/>
                </a:tc>
                <a:extLst>
                  <a:ext uri="{0D108BD9-81ED-4DB2-BD59-A6C34878D82A}">
                    <a16:rowId xmlns:a16="http://schemas.microsoft.com/office/drawing/2014/main" val="10000"/>
                  </a:ext>
                </a:extLst>
              </a:tr>
              <a:tr h="349919">
                <a:tc>
                  <a:txBody>
                    <a:bodyPr/>
                    <a:lstStyle/>
                    <a:p>
                      <a:r>
                        <a:rPr lang="en-US" sz="2400" b="1" dirty="0"/>
                        <a:t>0G</a:t>
                      </a:r>
                      <a:r>
                        <a:rPr lang="en-US" sz="2400" baseline="0" dirty="0"/>
                        <a:t> (landline)</a:t>
                      </a:r>
                      <a:endParaRPr lang="en-US" sz="2400" dirty="0"/>
                    </a:p>
                  </a:txBody>
                  <a:tcPr/>
                </a:tc>
                <a:tc>
                  <a:txBody>
                    <a:bodyPr/>
                    <a:lstStyle/>
                    <a:p>
                      <a:r>
                        <a:rPr lang="en-US" sz="2400" dirty="0"/>
                        <a:t>voice</a:t>
                      </a:r>
                    </a:p>
                  </a:txBody>
                  <a:tcPr/>
                </a:tc>
                <a:tc>
                  <a:txBody>
                    <a:bodyPr/>
                    <a:lstStyle/>
                    <a:p>
                      <a:r>
                        <a:rPr lang="en-US" sz="2400" dirty="0"/>
                        <a:t>fax &amp; modem</a:t>
                      </a:r>
                    </a:p>
                  </a:txBody>
                  <a:tcPr/>
                </a:tc>
                <a:tc>
                  <a:txBody>
                    <a:bodyPr/>
                    <a:lstStyle/>
                    <a:p>
                      <a:endParaRPr lang="en-US" sz="2400" dirty="0"/>
                    </a:p>
                  </a:txBody>
                  <a:tcPr/>
                </a:tc>
                <a:extLst>
                  <a:ext uri="{0D108BD9-81ED-4DB2-BD59-A6C34878D82A}">
                    <a16:rowId xmlns:a16="http://schemas.microsoft.com/office/drawing/2014/main" val="10001"/>
                  </a:ext>
                </a:extLst>
              </a:tr>
              <a:tr h="477395">
                <a:tc>
                  <a:txBody>
                    <a:bodyPr/>
                    <a:lstStyle/>
                    <a:p>
                      <a:r>
                        <a:rPr lang="en-US" sz="2400" dirty="0"/>
                        <a:t>1G</a:t>
                      </a:r>
                    </a:p>
                  </a:txBody>
                  <a:tcPr/>
                </a:tc>
                <a:tc>
                  <a:txBody>
                    <a:bodyPr/>
                    <a:lstStyle/>
                    <a:p>
                      <a:r>
                        <a:rPr lang="en-US" sz="2400" dirty="0"/>
                        <a:t>corporate</a:t>
                      </a:r>
                      <a:r>
                        <a:rPr lang="en-US" sz="2400" baseline="0" dirty="0"/>
                        <a:t> limousine</a:t>
                      </a:r>
                      <a:endParaRPr lang="en-US" sz="2400" dirty="0"/>
                    </a:p>
                  </a:txBody>
                  <a:tcPr/>
                </a:tc>
                <a:tc>
                  <a:txBody>
                    <a:bodyPr/>
                    <a:lstStyle/>
                    <a:p>
                      <a:r>
                        <a:rPr lang="en-US" sz="2400" dirty="0"/>
                        <a:t>eavesdropping</a:t>
                      </a:r>
                    </a:p>
                  </a:txBody>
                  <a:tcPr/>
                </a:tc>
                <a:tc>
                  <a:txBody>
                    <a:bodyPr/>
                    <a:lstStyle/>
                    <a:p>
                      <a:endParaRPr lang="en-US" sz="2400" dirty="0"/>
                    </a:p>
                  </a:txBody>
                  <a:tcPr/>
                </a:tc>
                <a:extLst>
                  <a:ext uri="{0D108BD9-81ED-4DB2-BD59-A6C34878D82A}">
                    <a16:rowId xmlns:a16="http://schemas.microsoft.com/office/drawing/2014/main" val="10002"/>
                  </a:ext>
                </a:extLst>
              </a:tr>
              <a:tr h="477395">
                <a:tc>
                  <a:txBody>
                    <a:bodyPr/>
                    <a:lstStyle/>
                    <a:p>
                      <a:r>
                        <a:rPr lang="en-US" sz="2400" b="1" dirty="0"/>
                        <a:t>2G</a:t>
                      </a:r>
                    </a:p>
                  </a:txBody>
                  <a:tcPr/>
                </a:tc>
                <a:tc>
                  <a:txBody>
                    <a:bodyPr/>
                    <a:lstStyle/>
                    <a:p>
                      <a:r>
                        <a:rPr lang="en-US" sz="2400" dirty="0"/>
                        <a:t>better</a:t>
                      </a:r>
                      <a:r>
                        <a:rPr lang="en-US" sz="2400" baseline="0" dirty="0"/>
                        <a:t> voice quality (“digital!”)</a:t>
                      </a:r>
                      <a:endParaRPr lang="en-US" sz="2400" dirty="0"/>
                    </a:p>
                  </a:txBody>
                  <a:tcPr/>
                </a:tc>
                <a:tc>
                  <a:txBody>
                    <a:bodyPr/>
                    <a:lstStyle/>
                    <a:p>
                      <a:r>
                        <a:rPr lang="en-US" sz="2400" dirty="0"/>
                        <a:t>SMS</a:t>
                      </a:r>
                    </a:p>
                  </a:txBody>
                  <a:tcPr/>
                </a:tc>
                <a:tc>
                  <a:txBody>
                    <a:bodyPr/>
                    <a:lstStyle/>
                    <a:p>
                      <a:r>
                        <a:rPr lang="en-US" sz="2400" dirty="0"/>
                        <a:t>$1000</a:t>
                      </a:r>
                    </a:p>
                  </a:txBody>
                  <a:tcPr/>
                </a:tc>
                <a:extLst>
                  <a:ext uri="{0D108BD9-81ED-4DB2-BD59-A6C34878D82A}">
                    <a16:rowId xmlns:a16="http://schemas.microsoft.com/office/drawing/2014/main" val="10003"/>
                  </a:ext>
                </a:extLst>
              </a:tr>
              <a:tr h="477395">
                <a:tc>
                  <a:txBody>
                    <a:bodyPr/>
                    <a:lstStyle/>
                    <a:p>
                      <a:r>
                        <a:rPr lang="en-US" sz="2400" dirty="0"/>
                        <a:t>3G</a:t>
                      </a:r>
                    </a:p>
                  </a:txBody>
                  <a:tcPr/>
                </a:tc>
                <a:tc>
                  <a:txBody>
                    <a:bodyPr/>
                    <a:lstStyle/>
                    <a:p>
                      <a:r>
                        <a:rPr lang="en-US" sz="2400" dirty="0"/>
                        <a:t>WAP</a:t>
                      </a:r>
                    </a:p>
                  </a:txBody>
                  <a:tcPr/>
                </a:tc>
                <a:tc>
                  <a:txBody>
                    <a:bodyPr/>
                    <a:lstStyle/>
                    <a:p>
                      <a:r>
                        <a:rPr lang="en-US" sz="2400" dirty="0"/>
                        <a:t>web</a:t>
                      </a:r>
                    </a:p>
                  </a:txBody>
                  <a:tcPr/>
                </a:tc>
                <a:tc>
                  <a:txBody>
                    <a:bodyPr/>
                    <a:lstStyle/>
                    <a:p>
                      <a:r>
                        <a:rPr lang="en-US" sz="2400" dirty="0"/>
                        <a:t>$100</a:t>
                      </a:r>
                    </a:p>
                  </a:txBody>
                  <a:tcPr/>
                </a:tc>
                <a:extLst>
                  <a:ext uri="{0D108BD9-81ED-4DB2-BD59-A6C34878D82A}">
                    <a16:rowId xmlns:a16="http://schemas.microsoft.com/office/drawing/2014/main" val="10004"/>
                  </a:ext>
                </a:extLst>
              </a:tr>
              <a:tr h="583974">
                <a:tc>
                  <a:txBody>
                    <a:bodyPr/>
                    <a:lstStyle/>
                    <a:p>
                      <a:r>
                        <a:rPr lang="en-US" sz="2400" b="1" dirty="0"/>
                        <a:t>4G</a:t>
                      </a:r>
                    </a:p>
                  </a:txBody>
                  <a:tcPr/>
                </a:tc>
                <a:tc>
                  <a:txBody>
                    <a:bodyPr/>
                    <a:lstStyle/>
                    <a:p>
                      <a:r>
                        <a:rPr lang="en-US" sz="2400" dirty="0"/>
                        <a:t>IMS</a:t>
                      </a:r>
                    </a:p>
                  </a:txBody>
                  <a:tcPr/>
                </a:tc>
                <a:tc>
                  <a:txBody>
                    <a:bodyPr/>
                    <a:lstStyle/>
                    <a:p>
                      <a:r>
                        <a:rPr lang="en-US" sz="2400" dirty="0"/>
                        <a:t>YouTube,</a:t>
                      </a:r>
                      <a:r>
                        <a:rPr lang="en-US" sz="2400" baseline="0" dirty="0"/>
                        <a:t> </a:t>
                      </a:r>
                      <a:r>
                        <a:rPr lang="en-US" sz="2400" baseline="0" dirty="0" err="1"/>
                        <a:t>WhatsApp</a:t>
                      </a:r>
                      <a:r>
                        <a:rPr lang="en-US" sz="2400" baseline="0" dirty="0"/>
                        <a:t>,</a:t>
                      </a:r>
                    </a:p>
                    <a:p>
                      <a:r>
                        <a:rPr lang="en-US" sz="2400" baseline="0" dirty="0"/>
                        <a:t>notifications</a:t>
                      </a:r>
                      <a:endParaRPr lang="en-US" sz="2400" dirty="0"/>
                    </a:p>
                  </a:txBody>
                  <a:tcPr/>
                </a:tc>
                <a:tc>
                  <a:txBody>
                    <a:bodyPr/>
                    <a:lstStyle/>
                    <a:p>
                      <a:r>
                        <a:rPr lang="en-US" sz="2400" dirty="0"/>
                        <a:t>$10</a:t>
                      </a:r>
                    </a:p>
                  </a:txBody>
                  <a:tcPr/>
                </a:tc>
                <a:extLst>
                  <a:ext uri="{0D108BD9-81ED-4DB2-BD59-A6C34878D82A}">
                    <a16:rowId xmlns:a16="http://schemas.microsoft.com/office/drawing/2014/main" val="10005"/>
                  </a:ext>
                </a:extLst>
              </a:tr>
              <a:tr h="477395">
                <a:tc>
                  <a:txBody>
                    <a:bodyPr/>
                    <a:lstStyle/>
                    <a:p>
                      <a:r>
                        <a:rPr lang="en-US" sz="2400" dirty="0"/>
                        <a:t>5G</a:t>
                      </a:r>
                    </a:p>
                  </a:txBody>
                  <a:tcPr/>
                </a:tc>
                <a:tc>
                  <a:txBody>
                    <a:bodyPr/>
                    <a:lstStyle/>
                    <a:p>
                      <a:r>
                        <a:rPr lang="en-US" sz="2400" dirty="0"/>
                        <a:t>IoT (low latency)</a:t>
                      </a:r>
                    </a:p>
                  </a:txBody>
                  <a:tcPr/>
                </a:tc>
                <a:tc>
                  <a:txBody>
                    <a:bodyPr/>
                    <a:lstStyle/>
                    <a:p>
                      <a:r>
                        <a:rPr lang="en-US" sz="2400" dirty="0"/>
                        <a:t>?</a:t>
                      </a:r>
                    </a:p>
                  </a:txBody>
                  <a:tcPr/>
                </a:tc>
                <a:tc>
                  <a:txBody>
                    <a:bodyPr/>
                    <a:lstStyle/>
                    <a:p>
                      <a:r>
                        <a:rPr lang="en-US" sz="2400" dirty="0"/>
                        <a:t>$1?</a:t>
                      </a:r>
                    </a:p>
                  </a:txBody>
                  <a:tcPr/>
                </a:tc>
                <a:extLst>
                  <a:ext uri="{0D108BD9-81ED-4DB2-BD59-A6C34878D82A}">
                    <a16:rowId xmlns:a16="http://schemas.microsoft.com/office/drawing/2014/main" val="10006"/>
                  </a:ext>
                </a:extLst>
              </a:tr>
            </a:tbl>
          </a:graphicData>
        </a:graphic>
      </p:graphicFrame>
      <p:sp>
        <p:nvSpPr>
          <p:cNvPr id="6" name="TextBox 5"/>
          <p:cNvSpPr txBox="1"/>
          <p:nvPr/>
        </p:nvSpPr>
        <p:spPr>
          <a:xfrm>
            <a:off x="3366278" y="6033184"/>
            <a:ext cx="5459443" cy="646331"/>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pPr marL="285750" indent="-285750">
              <a:buFont typeface="Arial" charset="0"/>
              <a:buChar char="•"/>
            </a:pPr>
            <a:r>
              <a:rPr lang="en-US" dirty="0"/>
              <a:t>underestimated cost and fixed-equivalence as drivers</a:t>
            </a:r>
          </a:p>
          <a:p>
            <a:pPr marL="285750" indent="-285750">
              <a:buFont typeface="Arial" charset="0"/>
              <a:buChar char="•"/>
            </a:pPr>
            <a:r>
              <a:rPr lang="en-US" dirty="0"/>
              <a:t>are the even generations the successful ones?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12</a:t>
            </a:fld>
            <a:endParaRPr lang="en-US"/>
          </a:p>
        </p:txBody>
      </p:sp>
    </p:spTree>
    <p:extLst>
      <p:ext uri="{BB962C8B-B14F-4D97-AF65-F5344CB8AC3E}">
        <p14:creationId xmlns:p14="http://schemas.microsoft.com/office/powerpoint/2010/main" val="1881884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C59CD-708A-DF43-8A18-F48BF9B3C73D}"/>
              </a:ext>
            </a:extLst>
          </p:cNvPr>
          <p:cNvSpPr>
            <a:spLocks noGrp="1"/>
          </p:cNvSpPr>
          <p:nvPr>
            <p:ph type="title"/>
          </p:nvPr>
        </p:nvSpPr>
        <p:spPr/>
        <p:txBody>
          <a:bodyPr/>
          <a:lstStyle/>
          <a:p>
            <a:r>
              <a:rPr lang="en-US" dirty="0"/>
              <a:t>20 billion devices ≠ 20 billion device 5G connections</a:t>
            </a:r>
          </a:p>
        </p:txBody>
      </p:sp>
      <p:pic>
        <p:nvPicPr>
          <p:cNvPr id="5" name="Picture 4">
            <a:extLst>
              <a:ext uri="{FF2B5EF4-FFF2-40B4-BE49-F238E27FC236}">
                <a16:creationId xmlns:a16="http://schemas.microsoft.com/office/drawing/2014/main" id="{CE6780E3-6C37-BA49-BAE7-10A38603994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10557" y="2543629"/>
            <a:ext cx="3009900" cy="2006600"/>
          </a:xfrm>
          <a:prstGeom prst="rect">
            <a:avLst/>
          </a:prstGeom>
        </p:spPr>
      </p:pic>
      <p:pic>
        <p:nvPicPr>
          <p:cNvPr id="6" name="Picture 5">
            <a:extLst>
              <a:ext uri="{FF2B5EF4-FFF2-40B4-BE49-F238E27FC236}">
                <a16:creationId xmlns:a16="http://schemas.microsoft.com/office/drawing/2014/main" id="{BC8FD914-2D89-774C-A007-D000E02EF40A}"/>
              </a:ext>
            </a:extLst>
          </p:cNvPr>
          <p:cNvPicPr>
            <a:picLocks noChangeAspect="1"/>
          </p:cNvPicPr>
          <p:nvPr/>
        </p:nvPicPr>
        <p:blipFill>
          <a:blip r:embed="rId3"/>
          <a:stretch>
            <a:fillRect/>
          </a:stretch>
        </p:blipFill>
        <p:spPr>
          <a:xfrm>
            <a:off x="5000378" y="2543629"/>
            <a:ext cx="2454151" cy="2431143"/>
          </a:xfrm>
          <a:prstGeom prst="rect">
            <a:avLst/>
          </a:prstGeom>
        </p:spPr>
      </p:pic>
      <p:pic>
        <p:nvPicPr>
          <p:cNvPr id="7" name="Picture 6">
            <a:extLst>
              <a:ext uri="{FF2B5EF4-FFF2-40B4-BE49-F238E27FC236}">
                <a16:creationId xmlns:a16="http://schemas.microsoft.com/office/drawing/2014/main" id="{0823E8AC-B283-9A42-A545-9AEDDB6AC65A}"/>
              </a:ext>
            </a:extLst>
          </p:cNvPr>
          <p:cNvPicPr>
            <a:picLocks noChangeAspect="1"/>
          </p:cNvPicPr>
          <p:nvPr/>
        </p:nvPicPr>
        <p:blipFill>
          <a:blip r:embed="rId4"/>
          <a:stretch>
            <a:fillRect/>
          </a:stretch>
        </p:blipFill>
        <p:spPr>
          <a:xfrm>
            <a:off x="7794010" y="2543629"/>
            <a:ext cx="4397990" cy="2336799"/>
          </a:xfrm>
          <a:prstGeom prst="rect">
            <a:avLst/>
          </a:prstGeom>
        </p:spPr>
      </p:pic>
      <p:sp>
        <p:nvSpPr>
          <p:cNvPr id="8" name="TextBox 7">
            <a:extLst>
              <a:ext uri="{FF2B5EF4-FFF2-40B4-BE49-F238E27FC236}">
                <a16:creationId xmlns:a16="http://schemas.microsoft.com/office/drawing/2014/main" id="{86B6DC12-7A97-234B-B236-40A1E8EE6CEC}"/>
              </a:ext>
            </a:extLst>
          </p:cNvPr>
          <p:cNvSpPr txBox="1"/>
          <p:nvPr/>
        </p:nvSpPr>
        <p:spPr>
          <a:xfrm>
            <a:off x="8418650" y="5165994"/>
            <a:ext cx="3701398" cy="830997"/>
          </a:xfrm>
          <a:prstGeom prst="rect">
            <a:avLst/>
          </a:prstGeom>
          <a:noFill/>
        </p:spPr>
        <p:txBody>
          <a:bodyPr wrap="none" rtlCol="0">
            <a:spAutoFit/>
          </a:bodyPr>
          <a:lstStyle/>
          <a:p>
            <a:pPr algn="ctr"/>
            <a:r>
              <a:rPr lang="en-US" sz="2400" dirty="0"/>
              <a:t>hybrid connectivity: cheap +</a:t>
            </a:r>
          </a:p>
          <a:p>
            <a:pPr algn="ctr"/>
            <a:r>
              <a:rPr lang="en-US" sz="2400" dirty="0"/>
              <a:t>ubiquitous</a:t>
            </a:r>
          </a:p>
        </p:txBody>
      </p:sp>
      <p:sp>
        <p:nvSpPr>
          <p:cNvPr id="9" name="TextBox 8">
            <a:extLst>
              <a:ext uri="{FF2B5EF4-FFF2-40B4-BE49-F238E27FC236}">
                <a16:creationId xmlns:a16="http://schemas.microsoft.com/office/drawing/2014/main" id="{C701C6F6-8BF6-C547-83E9-7B297281418C}"/>
              </a:ext>
            </a:extLst>
          </p:cNvPr>
          <p:cNvSpPr txBox="1"/>
          <p:nvPr/>
        </p:nvSpPr>
        <p:spPr>
          <a:xfrm>
            <a:off x="4759904" y="5304493"/>
            <a:ext cx="2935098" cy="461665"/>
          </a:xfrm>
          <a:prstGeom prst="rect">
            <a:avLst/>
          </a:prstGeom>
          <a:noFill/>
        </p:spPr>
        <p:txBody>
          <a:bodyPr wrap="none" rtlCol="0">
            <a:spAutoFit/>
          </a:bodyPr>
          <a:lstStyle/>
          <a:p>
            <a:pPr algn="ctr"/>
            <a:r>
              <a:rPr lang="en-US" sz="2400" dirty="0"/>
              <a:t>managed connectivity</a:t>
            </a:r>
          </a:p>
        </p:txBody>
      </p:sp>
      <p:sp>
        <p:nvSpPr>
          <p:cNvPr id="10" name="TextBox 9">
            <a:extLst>
              <a:ext uri="{FF2B5EF4-FFF2-40B4-BE49-F238E27FC236}">
                <a16:creationId xmlns:a16="http://schemas.microsoft.com/office/drawing/2014/main" id="{996498FE-9A13-F143-AD5C-6CA3E919DE8C}"/>
              </a:ext>
            </a:extLst>
          </p:cNvPr>
          <p:cNvSpPr txBox="1"/>
          <p:nvPr/>
        </p:nvSpPr>
        <p:spPr>
          <a:xfrm>
            <a:off x="1010557" y="5304492"/>
            <a:ext cx="2530500" cy="461665"/>
          </a:xfrm>
          <a:prstGeom prst="rect">
            <a:avLst/>
          </a:prstGeom>
          <a:noFill/>
        </p:spPr>
        <p:txBody>
          <a:bodyPr wrap="none" rtlCol="0">
            <a:spAutoFit/>
          </a:bodyPr>
          <a:lstStyle/>
          <a:p>
            <a:pPr algn="ctr"/>
            <a:r>
              <a:rPr lang="en-US" sz="2400" dirty="0"/>
              <a:t>cheap connectivity</a:t>
            </a:r>
          </a:p>
        </p:txBody>
      </p:sp>
      <p:sp>
        <p:nvSpPr>
          <p:cNvPr id="11" name="Slide Number Placeholder 10">
            <a:extLst>
              <a:ext uri="{FF2B5EF4-FFF2-40B4-BE49-F238E27FC236}">
                <a16:creationId xmlns:a16="http://schemas.microsoft.com/office/drawing/2014/main" id="{A1BE1CA4-FE6A-8247-B9C6-FBD77261CC94}"/>
              </a:ext>
            </a:extLst>
          </p:cNvPr>
          <p:cNvSpPr>
            <a:spLocks noGrp="1"/>
          </p:cNvSpPr>
          <p:nvPr>
            <p:ph type="sldNum" sz="quarter" idx="12"/>
          </p:nvPr>
        </p:nvSpPr>
        <p:spPr/>
        <p:txBody>
          <a:bodyPr/>
          <a:lstStyle/>
          <a:p>
            <a:fld id="{6D00ABC0-0B20-594E-8324-2F30128B41A0}" type="slidenum">
              <a:rPr lang="en-US" smtClean="0"/>
              <a:t>13</a:t>
            </a:fld>
            <a:endParaRPr lang="en-US"/>
          </a:p>
        </p:txBody>
      </p:sp>
    </p:spTree>
    <p:extLst>
      <p:ext uri="{BB962C8B-B14F-4D97-AF65-F5344CB8AC3E}">
        <p14:creationId xmlns:p14="http://schemas.microsoft.com/office/powerpoint/2010/main" val="2807524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IoT</a:t>
            </a:r>
            <a:r>
              <a:rPr lang="en-US" dirty="0"/>
              <a:t> requirements</a:t>
            </a:r>
          </a:p>
        </p:txBody>
      </p:sp>
      <p:sp>
        <p:nvSpPr>
          <p:cNvPr id="5" name="Slide Number Placeholder 4"/>
          <p:cNvSpPr>
            <a:spLocks noGrp="1"/>
          </p:cNvSpPr>
          <p:nvPr>
            <p:ph type="sldNum" sz="quarter" idx="12"/>
          </p:nvPr>
        </p:nvSpPr>
        <p:spPr/>
        <p:txBody>
          <a:bodyPr/>
          <a:lstStyle/>
          <a:p>
            <a:fld id="{6E2D2B3B-882E-40F3-A32F-6DD516915044}" type="slidenum">
              <a:rPr lang="en-US" smtClean="0"/>
              <a:pPr/>
              <a:t>14</a:t>
            </a:fld>
            <a:endParaRPr lang="en-US"/>
          </a:p>
        </p:txBody>
      </p:sp>
      <p:pic>
        <p:nvPicPr>
          <p:cNvPr id="6" name="Picture 5"/>
          <p:cNvPicPr>
            <a:picLocks noChangeAspect="1"/>
          </p:cNvPicPr>
          <p:nvPr/>
        </p:nvPicPr>
        <p:blipFill>
          <a:blip r:embed="rId2"/>
          <a:stretch>
            <a:fillRect/>
          </a:stretch>
        </p:blipFill>
        <p:spPr>
          <a:xfrm>
            <a:off x="2346960" y="1407886"/>
            <a:ext cx="7931764" cy="4820579"/>
          </a:xfrm>
          <a:prstGeom prst="rect">
            <a:avLst/>
          </a:prstGeom>
        </p:spPr>
      </p:pic>
      <p:sp>
        <p:nvSpPr>
          <p:cNvPr id="7" name="TextBox 6"/>
          <p:cNvSpPr txBox="1"/>
          <p:nvPr/>
        </p:nvSpPr>
        <p:spPr>
          <a:xfrm>
            <a:off x="1524001" y="6448660"/>
            <a:ext cx="6032999" cy="415498"/>
          </a:xfrm>
          <a:prstGeom prst="rect">
            <a:avLst/>
          </a:prstGeom>
          <a:noFill/>
        </p:spPr>
        <p:txBody>
          <a:bodyPr wrap="square" rtlCol="0">
            <a:spAutoFit/>
          </a:bodyPr>
          <a:lstStyle/>
          <a:p>
            <a:r>
              <a:rPr lang="en-US" sz="1050" i="1" dirty="0"/>
              <a:t>Wide-area Wireless Communication Challenges for the Internet of Things</a:t>
            </a:r>
          </a:p>
          <a:p>
            <a:r>
              <a:rPr lang="en-US" sz="1050" dirty="0" err="1"/>
              <a:t>Harpreet</a:t>
            </a:r>
            <a:r>
              <a:rPr lang="en-US" sz="1050" dirty="0"/>
              <a:t> S. Dhillon, Howard Huang, Harish Viswanathan</a:t>
            </a:r>
          </a:p>
        </p:txBody>
      </p:sp>
    </p:spTree>
    <p:extLst>
      <p:ext uri="{BB962C8B-B14F-4D97-AF65-F5344CB8AC3E}">
        <p14:creationId xmlns:p14="http://schemas.microsoft.com/office/powerpoint/2010/main" val="1859679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IoT</a:t>
            </a:r>
            <a:r>
              <a:rPr lang="en-US" dirty="0"/>
              <a:t> is not a helpful term</a:t>
            </a:r>
          </a:p>
        </p:txBody>
      </p:sp>
      <p:sp>
        <p:nvSpPr>
          <p:cNvPr id="5" name="Content Placeholder 4"/>
          <p:cNvSpPr>
            <a:spLocks noGrp="1"/>
          </p:cNvSpPr>
          <p:nvPr>
            <p:ph idx="1"/>
          </p:nvPr>
        </p:nvSpPr>
        <p:spPr>
          <a:xfrm>
            <a:off x="838200" y="1572622"/>
            <a:ext cx="10642600" cy="897466"/>
          </a:xfrm>
        </p:spPr>
        <p:txBody>
          <a:bodyPr>
            <a:normAutofit fontScale="92500" lnSpcReduction="10000"/>
          </a:bodyPr>
          <a:lstStyle/>
          <a:p>
            <a:r>
              <a:rPr lang="en-US" dirty="0"/>
              <a:t>The only common thread is what doesn’t matter: absence of a human</a:t>
            </a:r>
          </a:p>
          <a:p>
            <a:r>
              <a:rPr lang="en-US" dirty="0"/>
              <a:t>Otherwise, spans every dimension of networking </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15</a:t>
            </a:fld>
            <a:endParaRPr lang="en-US"/>
          </a:p>
        </p:txBody>
      </p:sp>
      <p:sp>
        <p:nvSpPr>
          <p:cNvPr id="6" name="Left-Right Arrow Callout 5"/>
          <p:cNvSpPr/>
          <p:nvPr/>
        </p:nvSpPr>
        <p:spPr>
          <a:xfrm>
            <a:off x="4084320" y="2717830"/>
            <a:ext cx="3438144" cy="632754"/>
          </a:xfrm>
          <a:prstGeom prst="leftRightArrowCallout">
            <a:avLst/>
          </a:prstGeom>
          <a:gradFill flip="none" rotWithShape="1">
            <a:gsLst>
              <a:gs pos="0">
                <a:srgbClr val="002060"/>
              </a:gs>
              <a:gs pos="50000">
                <a:srgbClr val="92D050"/>
              </a:gs>
              <a:gs pos="100000">
                <a:srgbClr val="FF0000"/>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mobility</a:t>
            </a:r>
          </a:p>
        </p:txBody>
      </p:sp>
      <p:sp>
        <p:nvSpPr>
          <p:cNvPr id="7" name="TextBox 6"/>
          <p:cNvSpPr txBox="1"/>
          <p:nvPr/>
        </p:nvSpPr>
        <p:spPr>
          <a:xfrm>
            <a:off x="7669466" y="2720083"/>
            <a:ext cx="1715726" cy="646331"/>
          </a:xfrm>
          <a:prstGeom prst="rect">
            <a:avLst/>
          </a:prstGeom>
          <a:noFill/>
        </p:spPr>
        <p:txBody>
          <a:bodyPr wrap="none" rtlCol="0">
            <a:spAutoFit/>
          </a:bodyPr>
          <a:lstStyle/>
          <a:p>
            <a:r>
              <a:rPr lang="en-US" dirty="0"/>
              <a:t>high-speed train</a:t>
            </a:r>
          </a:p>
          <a:p>
            <a:r>
              <a:rPr lang="en-US" dirty="0"/>
              <a:t>aeronautical</a:t>
            </a:r>
          </a:p>
        </p:txBody>
      </p:sp>
      <p:sp>
        <p:nvSpPr>
          <p:cNvPr id="8" name="TextBox 7"/>
          <p:cNvSpPr txBox="1"/>
          <p:nvPr/>
        </p:nvSpPr>
        <p:spPr>
          <a:xfrm>
            <a:off x="2060085" y="2870140"/>
            <a:ext cx="1977080" cy="369332"/>
          </a:xfrm>
          <a:prstGeom prst="rect">
            <a:avLst/>
          </a:prstGeom>
          <a:noFill/>
        </p:spPr>
        <p:txBody>
          <a:bodyPr wrap="none" rtlCol="0">
            <a:spAutoFit/>
          </a:bodyPr>
          <a:lstStyle/>
          <a:p>
            <a:pPr algn="r"/>
            <a:r>
              <a:rPr lang="en-US"/>
              <a:t>fixed infrastructure</a:t>
            </a:r>
            <a:endParaRPr lang="en-US" dirty="0"/>
          </a:p>
        </p:txBody>
      </p:sp>
      <p:sp>
        <p:nvSpPr>
          <p:cNvPr id="11" name="Left-Right Arrow Callout 10"/>
          <p:cNvSpPr/>
          <p:nvPr/>
        </p:nvSpPr>
        <p:spPr>
          <a:xfrm>
            <a:off x="4084320" y="3436665"/>
            <a:ext cx="3438144" cy="668623"/>
          </a:xfrm>
          <a:prstGeom prst="leftRightArrowCallout">
            <a:avLst/>
          </a:prstGeom>
          <a:gradFill flip="none" rotWithShape="1">
            <a:gsLst>
              <a:gs pos="0">
                <a:srgbClr val="002060"/>
              </a:gs>
              <a:gs pos="50000">
                <a:srgbClr val="92D050"/>
              </a:gs>
              <a:gs pos="100000">
                <a:srgbClr val="FF0000"/>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bandwidth</a:t>
            </a:r>
          </a:p>
        </p:txBody>
      </p:sp>
      <p:sp>
        <p:nvSpPr>
          <p:cNvPr id="12" name="Left-Right Arrow Callout 11"/>
          <p:cNvSpPr/>
          <p:nvPr/>
        </p:nvSpPr>
        <p:spPr>
          <a:xfrm>
            <a:off x="4084320" y="4187180"/>
            <a:ext cx="3438144" cy="573239"/>
          </a:xfrm>
          <a:prstGeom prst="leftRightArrowCallout">
            <a:avLst/>
          </a:prstGeom>
          <a:gradFill flip="none" rotWithShape="1">
            <a:gsLst>
              <a:gs pos="0">
                <a:srgbClr val="002060"/>
              </a:gs>
              <a:gs pos="50000">
                <a:srgbClr val="92D050"/>
              </a:gs>
              <a:gs pos="100000">
                <a:srgbClr val="FF0000"/>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latency</a:t>
            </a:r>
          </a:p>
        </p:txBody>
      </p:sp>
      <p:sp>
        <p:nvSpPr>
          <p:cNvPr id="13" name="Left-Right Arrow Callout 12"/>
          <p:cNvSpPr/>
          <p:nvPr/>
        </p:nvSpPr>
        <p:spPr>
          <a:xfrm>
            <a:off x="4084320" y="4839237"/>
            <a:ext cx="3438144" cy="525561"/>
          </a:xfrm>
          <a:prstGeom prst="leftRightArrowCallout">
            <a:avLst/>
          </a:prstGeom>
          <a:gradFill flip="none" rotWithShape="1">
            <a:gsLst>
              <a:gs pos="0">
                <a:srgbClr val="002060"/>
              </a:gs>
              <a:gs pos="50000">
                <a:srgbClr val="92D050"/>
              </a:gs>
              <a:gs pos="100000">
                <a:srgbClr val="FF0000"/>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geography</a:t>
            </a:r>
          </a:p>
        </p:txBody>
      </p:sp>
      <p:sp>
        <p:nvSpPr>
          <p:cNvPr id="14" name="TextBox 13"/>
          <p:cNvSpPr txBox="1"/>
          <p:nvPr/>
        </p:nvSpPr>
        <p:spPr>
          <a:xfrm>
            <a:off x="7669467" y="3560233"/>
            <a:ext cx="990977" cy="369332"/>
          </a:xfrm>
          <a:prstGeom prst="rect">
            <a:avLst/>
          </a:prstGeom>
          <a:noFill/>
        </p:spPr>
        <p:txBody>
          <a:bodyPr wrap="none" rtlCol="0">
            <a:spAutoFit/>
          </a:bodyPr>
          <a:lstStyle/>
          <a:p>
            <a:r>
              <a:rPr lang="en-US"/>
              <a:t>4K video</a:t>
            </a:r>
          </a:p>
        </p:txBody>
      </p:sp>
      <p:sp>
        <p:nvSpPr>
          <p:cNvPr id="15" name="TextBox 14"/>
          <p:cNvSpPr txBox="1"/>
          <p:nvPr/>
        </p:nvSpPr>
        <p:spPr>
          <a:xfrm>
            <a:off x="7669466" y="4183339"/>
            <a:ext cx="1753942" cy="646331"/>
          </a:xfrm>
          <a:prstGeom prst="rect">
            <a:avLst/>
          </a:prstGeom>
          <a:noFill/>
        </p:spPr>
        <p:txBody>
          <a:bodyPr wrap="none" rtlCol="0">
            <a:spAutoFit/>
          </a:bodyPr>
          <a:lstStyle/>
          <a:p>
            <a:r>
              <a:rPr lang="en-US" dirty="0"/>
              <a:t>10 </a:t>
            </a:r>
            <a:r>
              <a:rPr lang="en-US" dirty="0" err="1"/>
              <a:t>ms</a:t>
            </a:r>
            <a:r>
              <a:rPr lang="en-US" dirty="0"/>
              <a:t> protective</a:t>
            </a:r>
          </a:p>
          <a:p>
            <a:r>
              <a:rPr lang="en-US" dirty="0"/>
              <a:t>relay</a:t>
            </a:r>
          </a:p>
        </p:txBody>
      </p:sp>
      <p:sp>
        <p:nvSpPr>
          <p:cNvPr id="16" name="TextBox 15"/>
          <p:cNvSpPr txBox="1"/>
          <p:nvPr/>
        </p:nvSpPr>
        <p:spPr>
          <a:xfrm>
            <a:off x="7669466" y="4913033"/>
            <a:ext cx="1681358" cy="369332"/>
          </a:xfrm>
          <a:prstGeom prst="rect">
            <a:avLst/>
          </a:prstGeom>
          <a:noFill/>
        </p:spPr>
        <p:txBody>
          <a:bodyPr wrap="none" rtlCol="0">
            <a:spAutoFit/>
          </a:bodyPr>
          <a:lstStyle/>
          <a:p>
            <a:r>
              <a:rPr lang="en-US" dirty="0"/>
              <a:t>remote pipeline</a:t>
            </a:r>
          </a:p>
        </p:txBody>
      </p:sp>
      <p:sp>
        <p:nvSpPr>
          <p:cNvPr id="17" name="TextBox 16"/>
          <p:cNvSpPr txBox="1"/>
          <p:nvPr/>
        </p:nvSpPr>
        <p:spPr>
          <a:xfrm>
            <a:off x="2451987" y="3558244"/>
            <a:ext cx="1585178" cy="369332"/>
          </a:xfrm>
          <a:prstGeom prst="rect">
            <a:avLst/>
          </a:prstGeom>
          <a:noFill/>
        </p:spPr>
        <p:txBody>
          <a:bodyPr wrap="none" rtlCol="0">
            <a:spAutoFit/>
          </a:bodyPr>
          <a:lstStyle/>
          <a:p>
            <a:pPr algn="r"/>
            <a:r>
              <a:rPr lang="en-US" dirty="0"/>
              <a:t>message/week</a:t>
            </a:r>
          </a:p>
        </p:txBody>
      </p:sp>
      <p:sp>
        <p:nvSpPr>
          <p:cNvPr id="18" name="TextBox 17"/>
          <p:cNvSpPr txBox="1"/>
          <p:nvPr/>
        </p:nvSpPr>
        <p:spPr>
          <a:xfrm>
            <a:off x="3066131" y="4098204"/>
            <a:ext cx="971035" cy="646331"/>
          </a:xfrm>
          <a:prstGeom prst="rect">
            <a:avLst/>
          </a:prstGeom>
          <a:noFill/>
        </p:spPr>
        <p:txBody>
          <a:bodyPr wrap="none" rtlCol="0">
            <a:spAutoFit/>
          </a:bodyPr>
          <a:lstStyle/>
          <a:p>
            <a:pPr algn="just"/>
            <a:r>
              <a:rPr lang="en-US" dirty="0"/>
              <a:t>minutes</a:t>
            </a:r>
          </a:p>
          <a:p>
            <a:pPr algn="just"/>
            <a:r>
              <a:rPr lang="en-US" dirty="0"/>
              <a:t>or hours</a:t>
            </a:r>
          </a:p>
        </p:txBody>
      </p:sp>
      <p:sp>
        <p:nvSpPr>
          <p:cNvPr id="19" name="TextBox 18"/>
          <p:cNvSpPr txBox="1"/>
          <p:nvPr/>
        </p:nvSpPr>
        <p:spPr>
          <a:xfrm>
            <a:off x="2282261" y="4866818"/>
            <a:ext cx="1754904" cy="369332"/>
          </a:xfrm>
          <a:prstGeom prst="rect">
            <a:avLst/>
          </a:prstGeom>
          <a:noFill/>
        </p:spPr>
        <p:txBody>
          <a:bodyPr wrap="none" rtlCol="0">
            <a:spAutoFit/>
          </a:bodyPr>
          <a:lstStyle/>
          <a:p>
            <a:pPr algn="just"/>
            <a:r>
              <a:rPr lang="en-US"/>
              <a:t>indoors or urban</a:t>
            </a:r>
          </a:p>
        </p:txBody>
      </p:sp>
      <p:sp>
        <p:nvSpPr>
          <p:cNvPr id="20" name="TextBox 19"/>
          <p:cNvSpPr txBox="1"/>
          <p:nvPr/>
        </p:nvSpPr>
        <p:spPr>
          <a:xfrm>
            <a:off x="1743456" y="4283240"/>
            <a:ext cx="653384" cy="369332"/>
          </a:xfrm>
          <a:prstGeom prst="rect">
            <a:avLst/>
          </a:prstGeom>
          <a:solidFill>
            <a:srgbClr val="002060"/>
          </a:solidFill>
        </p:spPr>
        <p:txBody>
          <a:bodyPr wrap="none" rtlCol="0">
            <a:spAutoFit/>
          </a:bodyPr>
          <a:lstStyle/>
          <a:p>
            <a:r>
              <a:rPr lang="en-US">
                <a:solidFill>
                  <a:schemeClr val="bg1">
                    <a:lumMod val="85000"/>
                  </a:schemeClr>
                </a:solidFill>
              </a:rPr>
              <a:t>easy </a:t>
            </a:r>
          </a:p>
        </p:txBody>
      </p:sp>
      <p:sp>
        <p:nvSpPr>
          <p:cNvPr id="21" name="TextBox 20"/>
          <p:cNvSpPr txBox="1"/>
          <p:nvPr/>
        </p:nvSpPr>
        <p:spPr>
          <a:xfrm>
            <a:off x="9673605" y="4255160"/>
            <a:ext cx="668966" cy="369332"/>
          </a:xfrm>
          <a:prstGeom prst="rect">
            <a:avLst/>
          </a:prstGeom>
          <a:solidFill>
            <a:srgbClr val="C00000"/>
          </a:solidFill>
        </p:spPr>
        <p:txBody>
          <a:bodyPr wrap="none" rtlCol="0">
            <a:spAutoFit/>
          </a:bodyPr>
          <a:lstStyle/>
          <a:p>
            <a:r>
              <a:rPr lang="en-US">
                <a:solidFill>
                  <a:schemeClr val="bg1">
                    <a:lumMod val="85000"/>
                  </a:schemeClr>
                </a:solidFill>
              </a:rPr>
              <a:t>hard </a:t>
            </a:r>
          </a:p>
        </p:txBody>
      </p:sp>
      <p:sp>
        <p:nvSpPr>
          <p:cNvPr id="22" name="Left-Right Arrow Callout 21"/>
          <p:cNvSpPr/>
          <p:nvPr/>
        </p:nvSpPr>
        <p:spPr>
          <a:xfrm>
            <a:off x="4084320" y="5446864"/>
            <a:ext cx="3438144" cy="525561"/>
          </a:xfrm>
          <a:prstGeom prst="leftRightArrowCallout">
            <a:avLst/>
          </a:prstGeom>
          <a:gradFill flip="none" rotWithShape="1">
            <a:gsLst>
              <a:gs pos="0">
                <a:srgbClr val="002060"/>
              </a:gs>
              <a:gs pos="50000">
                <a:srgbClr val="92D050"/>
              </a:gs>
              <a:gs pos="100000">
                <a:srgbClr val="FF0000"/>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cost constraints</a:t>
            </a:r>
          </a:p>
        </p:txBody>
      </p:sp>
      <p:sp>
        <p:nvSpPr>
          <p:cNvPr id="23" name="TextBox 22"/>
          <p:cNvSpPr txBox="1"/>
          <p:nvPr/>
        </p:nvSpPr>
        <p:spPr>
          <a:xfrm>
            <a:off x="7669467" y="5397747"/>
            <a:ext cx="1115113" cy="646331"/>
          </a:xfrm>
          <a:prstGeom prst="rect">
            <a:avLst/>
          </a:prstGeom>
          <a:noFill/>
        </p:spPr>
        <p:txBody>
          <a:bodyPr wrap="none" rtlCol="0">
            <a:spAutoFit/>
          </a:bodyPr>
          <a:lstStyle/>
          <a:p>
            <a:r>
              <a:rPr lang="en-US" dirty="0"/>
              <a:t>$1/year</a:t>
            </a:r>
          </a:p>
          <a:p>
            <a:r>
              <a:rPr lang="en-US" dirty="0"/>
              <a:t>$5/device</a:t>
            </a:r>
          </a:p>
        </p:txBody>
      </p:sp>
      <p:sp>
        <p:nvSpPr>
          <p:cNvPr id="24" name="TextBox 23"/>
          <p:cNvSpPr txBox="1"/>
          <p:nvPr/>
        </p:nvSpPr>
        <p:spPr>
          <a:xfrm>
            <a:off x="2260973" y="5536950"/>
            <a:ext cx="1776192" cy="369332"/>
          </a:xfrm>
          <a:prstGeom prst="rect">
            <a:avLst/>
          </a:prstGeom>
          <a:noFill/>
        </p:spPr>
        <p:txBody>
          <a:bodyPr wrap="none" rtlCol="0">
            <a:spAutoFit/>
          </a:bodyPr>
          <a:lstStyle/>
          <a:p>
            <a:r>
              <a:rPr lang="en-US" dirty="0"/>
              <a:t>1% of $</a:t>
            </a:r>
            <a:r>
              <a:rPr lang="en-US"/>
              <a:t>1B bridge</a:t>
            </a:r>
          </a:p>
        </p:txBody>
      </p:sp>
    </p:spTree>
    <p:extLst>
      <p:ext uri="{BB962C8B-B14F-4D97-AF65-F5344CB8AC3E}">
        <p14:creationId xmlns:p14="http://schemas.microsoft.com/office/powerpoint/2010/main" val="2139278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B6D3B-7AF2-8948-B953-E8C28E626375}"/>
              </a:ext>
            </a:extLst>
          </p:cNvPr>
          <p:cNvSpPr>
            <a:spLocks noGrp="1"/>
          </p:cNvSpPr>
          <p:nvPr>
            <p:ph type="title"/>
          </p:nvPr>
        </p:nvSpPr>
        <p:spPr/>
        <p:txBody>
          <a:bodyPr/>
          <a:lstStyle/>
          <a:p>
            <a:r>
              <a:rPr lang="en-US" dirty="0"/>
              <a:t>What are likely cellular IoT applications?</a:t>
            </a:r>
          </a:p>
        </p:txBody>
      </p:sp>
      <p:pic>
        <p:nvPicPr>
          <p:cNvPr id="4" name="Picture 3">
            <a:extLst>
              <a:ext uri="{FF2B5EF4-FFF2-40B4-BE49-F238E27FC236}">
                <a16:creationId xmlns:a16="http://schemas.microsoft.com/office/drawing/2014/main" id="{E101EDF9-3420-9943-8065-F78C91C38E0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096000" y="1444719"/>
            <a:ext cx="3155043" cy="2103362"/>
          </a:xfrm>
          <a:prstGeom prst="rect">
            <a:avLst/>
          </a:prstGeom>
        </p:spPr>
      </p:pic>
      <p:pic>
        <p:nvPicPr>
          <p:cNvPr id="6" name="Picture 5">
            <a:extLst>
              <a:ext uri="{FF2B5EF4-FFF2-40B4-BE49-F238E27FC236}">
                <a16:creationId xmlns:a16="http://schemas.microsoft.com/office/drawing/2014/main" id="{154A67EC-AADE-314D-B633-76EB6D6D1C8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96000" y="3669036"/>
            <a:ext cx="3155043" cy="2366283"/>
          </a:xfrm>
          <a:prstGeom prst="rect">
            <a:avLst/>
          </a:prstGeom>
        </p:spPr>
      </p:pic>
      <p:pic>
        <p:nvPicPr>
          <p:cNvPr id="8" name="Picture 7">
            <a:extLst>
              <a:ext uri="{FF2B5EF4-FFF2-40B4-BE49-F238E27FC236}">
                <a16:creationId xmlns:a16="http://schemas.microsoft.com/office/drawing/2014/main" id="{F8D30C29-3141-B749-9AC5-8792800E4B0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2250" y="3804618"/>
            <a:ext cx="3171542" cy="2114361"/>
          </a:xfrm>
          <a:prstGeom prst="rect">
            <a:avLst/>
          </a:prstGeom>
        </p:spPr>
      </p:pic>
      <p:pic>
        <p:nvPicPr>
          <p:cNvPr id="10" name="Picture 9">
            <a:extLst>
              <a:ext uri="{FF2B5EF4-FFF2-40B4-BE49-F238E27FC236}">
                <a16:creationId xmlns:a16="http://schemas.microsoft.com/office/drawing/2014/main" id="{7A87CE26-6B56-A14C-8A36-21BA635B60E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2507" y="1399305"/>
            <a:ext cx="3291285" cy="2194190"/>
          </a:xfrm>
          <a:prstGeom prst="rect">
            <a:avLst/>
          </a:prstGeom>
        </p:spPr>
      </p:pic>
      <p:sp>
        <p:nvSpPr>
          <p:cNvPr id="11" name="TextBox 10">
            <a:extLst>
              <a:ext uri="{FF2B5EF4-FFF2-40B4-BE49-F238E27FC236}">
                <a16:creationId xmlns:a16="http://schemas.microsoft.com/office/drawing/2014/main" id="{34C36434-95A1-B44D-B5D5-DB509E5E72B6}"/>
              </a:ext>
            </a:extLst>
          </p:cNvPr>
          <p:cNvSpPr txBox="1"/>
          <p:nvPr/>
        </p:nvSpPr>
        <p:spPr>
          <a:xfrm>
            <a:off x="2458014" y="1901811"/>
            <a:ext cx="3441904" cy="923330"/>
          </a:xfrm>
          <a:prstGeom prst="rect">
            <a:avLst/>
          </a:prstGeom>
          <a:noFill/>
        </p:spPr>
        <p:txBody>
          <a:bodyPr wrap="none" rtlCol="0">
            <a:spAutoFit/>
          </a:bodyPr>
          <a:lstStyle/>
          <a:p>
            <a:r>
              <a:rPr lang="en-US" dirty="0"/>
              <a:t>single provider</a:t>
            </a:r>
          </a:p>
          <a:p>
            <a:r>
              <a:rPr lang="en-US" dirty="0"/>
              <a:t>no reliance on local Wi-Fi</a:t>
            </a:r>
          </a:p>
          <a:p>
            <a:r>
              <a:rPr lang="en-US" dirty="0"/>
              <a:t>but: license-free and regional only </a:t>
            </a:r>
          </a:p>
        </p:txBody>
      </p:sp>
      <p:sp>
        <p:nvSpPr>
          <p:cNvPr id="12" name="TextBox 11">
            <a:extLst>
              <a:ext uri="{FF2B5EF4-FFF2-40B4-BE49-F238E27FC236}">
                <a16:creationId xmlns:a16="http://schemas.microsoft.com/office/drawing/2014/main" id="{DD5F4809-B248-664B-AB30-32B39F4DA1B8}"/>
              </a:ext>
            </a:extLst>
          </p:cNvPr>
          <p:cNvSpPr txBox="1"/>
          <p:nvPr/>
        </p:nvSpPr>
        <p:spPr>
          <a:xfrm>
            <a:off x="3497943" y="4281714"/>
            <a:ext cx="2394823" cy="830997"/>
          </a:xfrm>
          <a:prstGeom prst="rect">
            <a:avLst/>
          </a:prstGeom>
          <a:noFill/>
        </p:spPr>
        <p:txBody>
          <a:bodyPr wrap="none" rtlCol="0">
            <a:spAutoFit/>
          </a:bodyPr>
          <a:lstStyle/>
          <a:p>
            <a:r>
              <a:rPr lang="en-US" sz="2400" dirty="0"/>
              <a:t>security cameras</a:t>
            </a:r>
          </a:p>
          <a:p>
            <a:r>
              <a:rPr lang="en-US" sz="2400" dirty="0"/>
              <a:t>(high BW density)</a:t>
            </a:r>
          </a:p>
        </p:txBody>
      </p:sp>
      <p:sp>
        <p:nvSpPr>
          <p:cNvPr id="14" name="TextBox 13">
            <a:extLst>
              <a:ext uri="{FF2B5EF4-FFF2-40B4-BE49-F238E27FC236}">
                <a16:creationId xmlns:a16="http://schemas.microsoft.com/office/drawing/2014/main" id="{00307687-C306-8147-98ED-6D5553E6958A}"/>
              </a:ext>
            </a:extLst>
          </p:cNvPr>
          <p:cNvSpPr txBox="1"/>
          <p:nvPr/>
        </p:nvSpPr>
        <p:spPr>
          <a:xfrm>
            <a:off x="9448800" y="4492466"/>
            <a:ext cx="2062039" cy="461665"/>
          </a:xfrm>
          <a:prstGeom prst="rect">
            <a:avLst/>
          </a:prstGeom>
          <a:noFill/>
        </p:spPr>
        <p:txBody>
          <a:bodyPr wrap="none" rtlCol="0">
            <a:spAutoFit/>
          </a:bodyPr>
          <a:lstStyle/>
          <a:p>
            <a:r>
              <a:rPr lang="en-US" sz="2400" dirty="0"/>
              <a:t>100% coverage</a:t>
            </a:r>
          </a:p>
        </p:txBody>
      </p:sp>
      <p:sp>
        <p:nvSpPr>
          <p:cNvPr id="15" name="TextBox 14">
            <a:extLst>
              <a:ext uri="{FF2B5EF4-FFF2-40B4-BE49-F238E27FC236}">
                <a16:creationId xmlns:a16="http://schemas.microsoft.com/office/drawing/2014/main" id="{248F0C50-C0CE-9D4D-9E69-C314E3A63F98}"/>
              </a:ext>
            </a:extLst>
          </p:cNvPr>
          <p:cNvSpPr txBox="1"/>
          <p:nvPr/>
        </p:nvSpPr>
        <p:spPr>
          <a:xfrm>
            <a:off x="9447125" y="2363476"/>
            <a:ext cx="1689886" cy="461665"/>
          </a:xfrm>
          <a:prstGeom prst="rect">
            <a:avLst/>
          </a:prstGeom>
          <a:noFill/>
        </p:spPr>
        <p:txBody>
          <a:bodyPr wrap="none" rtlCol="0">
            <a:spAutoFit/>
          </a:bodyPr>
          <a:lstStyle/>
          <a:p>
            <a:r>
              <a:rPr lang="en-US" sz="2400" dirty="0"/>
              <a:t>nodes / km</a:t>
            </a:r>
            <a:r>
              <a:rPr lang="en-US" sz="2400" baseline="30000" dirty="0"/>
              <a:t>2</a:t>
            </a:r>
          </a:p>
        </p:txBody>
      </p:sp>
      <p:sp>
        <p:nvSpPr>
          <p:cNvPr id="16" name="Slide Number Placeholder 15">
            <a:extLst>
              <a:ext uri="{FF2B5EF4-FFF2-40B4-BE49-F238E27FC236}">
                <a16:creationId xmlns:a16="http://schemas.microsoft.com/office/drawing/2014/main" id="{3FEDB410-5C4A-A04B-9483-1F6563A14CB6}"/>
              </a:ext>
            </a:extLst>
          </p:cNvPr>
          <p:cNvSpPr>
            <a:spLocks noGrp="1"/>
          </p:cNvSpPr>
          <p:nvPr>
            <p:ph type="sldNum" sz="quarter" idx="12"/>
          </p:nvPr>
        </p:nvSpPr>
        <p:spPr/>
        <p:txBody>
          <a:bodyPr/>
          <a:lstStyle/>
          <a:p>
            <a:fld id="{6D00ABC0-0B20-594E-8324-2F30128B41A0}" type="slidenum">
              <a:rPr lang="en-US" smtClean="0"/>
              <a:t>16</a:t>
            </a:fld>
            <a:endParaRPr lang="en-US"/>
          </a:p>
        </p:txBody>
      </p:sp>
    </p:spTree>
    <p:extLst>
      <p:ext uri="{BB962C8B-B14F-4D97-AF65-F5344CB8AC3E}">
        <p14:creationId xmlns:p14="http://schemas.microsoft.com/office/powerpoint/2010/main" val="720341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399B0-B80B-784A-A032-7DD255965BF7}"/>
              </a:ext>
            </a:extLst>
          </p:cNvPr>
          <p:cNvSpPr>
            <a:spLocks noGrp="1"/>
          </p:cNvSpPr>
          <p:nvPr>
            <p:ph type="title"/>
          </p:nvPr>
        </p:nvSpPr>
        <p:spPr/>
        <p:txBody>
          <a:bodyPr/>
          <a:lstStyle/>
          <a:p>
            <a:r>
              <a:rPr lang="en-US" dirty="0"/>
              <a:t>What is the scale of outdoor and distributed applications?</a:t>
            </a:r>
          </a:p>
        </p:txBody>
      </p:sp>
      <p:pic>
        <p:nvPicPr>
          <p:cNvPr id="3" name="Picture 18">
            <a:extLst>
              <a:ext uri="{FF2B5EF4-FFF2-40B4-BE49-F238E27FC236}">
                <a16:creationId xmlns:a16="http://schemas.microsoft.com/office/drawing/2014/main" id="{F5B0BED6-907A-5747-BA7D-610D75EDA22B}"/>
              </a:ext>
            </a:extLst>
          </p:cNvPr>
          <p:cNvPicPr>
            <a:picLocks noChangeAspect="1"/>
          </p:cNvPicPr>
          <p:nvPr/>
        </p:nvPicPr>
        <p:blipFill>
          <a:blip r:embed="rId3" cstate="print">
            <a:extLst>
              <a:ext uri="{28A0092B-C50C-407E-A947-70E740481C1C}">
                <a14:useLocalDpi xmlns:a14="http://schemas.microsoft.com/office/drawing/2010/main"/>
              </a:ext>
            </a:extLst>
          </a:blip>
          <a:srcRect l="17632" t="5548" r="17094" b="-2"/>
          <a:stretch>
            <a:fillRect/>
          </a:stretch>
        </p:blipFill>
        <p:spPr bwMode="auto">
          <a:xfrm>
            <a:off x="1071110" y="1895250"/>
            <a:ext cx="1468437" cy="1385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C6EFED72-5D3B-144D-82EF-BD887B72E464}"/>
              </a:ext>
            </a:extLst>
          </p:cNvPr>
          <p:cNvSpPr txBox="1"/>
          <p:nvPr/>
        </p:nvSpPr>
        <p:spPr>
          <a:xfrm>
            <a:off x="2539547" y="2188083"/>
            <a:ext cx="3411310" cy="1015663"/>
          </a:xfrm>
          <a:prstGeom prst="rect">
            <a:avLst/>
          </a:prstGeom>
          <a:noFill/>
        </p:spPr>
        <p:txBody>
          <a:bodyPr wrap="square" rtlCol="0">
            <a:spAutoFit/>
          </a:bodyPr>
          <a:lstStyle/>
          <a:p>
            <a:r>
              <a:rPr lang="en-US" sz="2000" dirty="0"/>
              <a:t>one per household or business (e.g., 136M housing units in US)</a:t>
            </a:r>
          </a:p>
        </p:txBody>
      </p:sp>
      <p:pic>
        <p:nvPicPr>
          <p:cNvPr id="5" name="Picture 9">
            <a:extLst>
              <a:ext uri="{FF2B5EF4-FFF2-40B4-BE49-F238E27FC236}">
                <a16:creationId xmlns:a16="http://schemas.microsoft.com/office/drawing/2014/main" id="{D412967C-2399-C54F-9EDC-01396756215E}"/>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04686" y="3304832"/>
            <a:ext cx="1103085" cy="1542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a:extLst>
              <a:ext uri="{FF2B5EF4-FFF2-40B4-BE49-F238E27FC236}">
                <a16:creationId xmlns:a16="http://schemas.microsoft.com/office/drawing/2014/main" id="{F5E2BEC4-D9C6-5A42-9806-233098B05220}"/>
              </a:ext>
            </a:extLst>
          </p:cNvPr>
          <p:cNvSpPr txBox="1"/>
          <p:nvPr/>
        </p:nvSpPr>
        <p:spPr>
          <a:xfrm>
            <a:off x="2539547" y="3568406"/>
            <a:ext cx="2641600" cy="1015663"/>
          </a:xfrm>
          <a:prstGeom prst="rect">
            <a:avLst/>
          </a:prstGeom>
          <a:noFill/>
        </p:spPr>
        <p:txBody>
          <a:bodyPr wrap="square" rtlCol="0">
            <a:spAutoFit/>
          </a:bodyPr>
          <a:lstStyle/>
          <a:p>
            <a:r>
              <a:rPr lang="en-US" sz="2000" dirty="0"/>
              <a:t>31,100 in US</a:t>
            </a:r>
          </a:p>
          <a:p>
            <a:r>
              <a:rPr lang="en-US" sz="2000" dirty="0"/>
              <a:t>but often connected to city fiber network</a:t>
            </a:r>
          </a:p>
        </p:txBody>
      </p:sp>
      <p:pic>
        <p:nvPicPr>
          <p:cNvPr id="7" name="Picture 17">
            <a:extLst>
              <a:ext uri="{FF2B5EF4-FFF2-40B4-BE49-F238E27FC236}">
                <a16:creationId xmlns:a16="http://schemas.microsoft.com/office/drawing/2014/main" id="{9AB52E29-E76C-7842-95B3-28CC2935D38C}"/>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04685" y="5093506"/>
            <a:ext cx="1103085" cy="1270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D01DEBDC-5E9D-8F45-B2D1-663DDCEA1F81}"/>
              </a:ext>
            </a:extLst>
          </p:cNvPr>
          <p:cNvSpPr txBox="1"/>
          <p:nvPr/>
        </p:nvSpPr>
        <p:spPr>
          <a:xfrm>
            <a:off x="2608214" y="5224135"/>
            <a:ext cx="1912255" cy="830997"/>
          </a:xfrm>
          <a:prstGeom prst="rect">
            <a:avLst/>
          </a:prstGeom>
          <a:noFill/>
        </p:spPr>
        <p:txBody>
          <a:bodyPr wrap="none" rtlCol="0">
            <a:spAutoFit/>
          </a:bodyPr>
          <a:lstStyle/>
          <a:p>
            <a:r>
              <a:rPr lang="en-US" sz="2400" dirty="0"/>
              <a:t>5 million (US)</a:t>
            </a:r>
          </a:p>
          <a:p>
            <a:r>
              <a:rPr lang="en-US" sz="2400" dirty="0"/>
              <a:t>62,000 in NYC</a:t>
            </a:r>
          </a:p>
        </p:txBody>
      </p:sp>
      <p:pic>
        <p:nvPicPr>
          <p:cNvPr id="9" name="Picture 4">
            <a:extLst>
              <a:ext uri="{FF2B5EF4-FFF2-40B4-BE49-F238E27FC236}">
                <a16:creationId xmlns:a16="http://schemas.microsoft.com/office/drawing/2014/main" id="{44204114-58BB-D941-BA0A-4B6CC2A7B538}"/>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393543" y="5093506"/>
            <a:ext cx="762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a:extLst>
              <a:ext uri="{FF2B5EF4-FFF2-40B4-BE49-F238E27FC236}">
                <a16:creationId xmlns:a16="http://schemas.microsoft.com/office/drawing/2014/main" id="{039E2EB5-65D9-6642-ADD1-8A6B6282430B}"/>
              </a:ext>
            </a:extLst>
          </p:cNvPr>
          <p:cNvSpPr txBox="1"/>
          <p:nvPr/>
        </p:nvSpPr>
        <p:spPr>
          <a:xfrm>
            <a:off x="7455987" y="5064841"/>
            <a:ext cx="3439211" cy="1200329"/>
          </a:xfrm>
          <a:prstGeom prst="rect">
            <a:avLst/>
          </a:prstGeom>
          <a:noFill/>
        </p:spPr>
        <p:txBody>
          <a:bodyPr wrap="none" rtlCol="0">
            <a:spAutoFit/>
          </a:bodyPr>
          <a:lstStyle/>
          <a:p>
            <a:r>
              <a:rPr lang="en-US" dirty="0"/>
              <a:t>26.5M (44M) in US</a:t>
            </a:r>
          </a:p>
          <a:p>
            <a:r>
              <a:rPr lang="en-US" dirty="0"/>
              <a:t>$2B energy cost / year</a:t>
            </a:r>
          </a:p>
          <a:p>
            <a:r>
              <a:rPr lang="en-US" dirty="0"/>
              <a:t>Boston: 64k street lights</a:t>
            </a:r>
          </a:p>
          <a:p>
            <a:r>
              <a:rPr lang="en-US" dirty="0"/>
              <a:t>but: often connected to fiber (5G!)</a:t>
            </a:r>
          </a:p>
        </p:txBody>
      </p:sp>
      <p:pic>
        <p:nvPicPr>
          <p:cNvPr id="11" name="Picture 5">
            <a:extLst>
              <a:ext uri="{FF2B5EF4-FFF2-40B4-BE49-F238E27FC236}">
                <a16:creationId xmlns:a16="http://schemas.microsoft.com/office/drawing/2014/main" id="{3BB7284E-E3B5-5E49-A37A-D53C321316B6}"/>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6279243" y="3130088"/>
            <a:ext cx="17526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a:extLst>
              <a:ext uri="{FF2B5EF4-FFF2-40B4-BE49-F238E27FC236}">
                <a16:creationId xmlns:a16="http://schemas.microsoft.com/office/drawing/2014/main" id="{5B9ADDFB-3CEB-694A-8B1A-26C9F243F5E9}"/>
              </a:ext>
            </a:extLst>
          </p:cNvPr>
          <p:cNvSpPr txBox="1"/>
          <p:nvPr/>
        </p:nvSpPr>
        <p:spPr>
          <a:xfrm>
            <a:off x="8129885" y="3978245"/>
            <a:ext cx="3569119" cy="461665"/>
          </a:xfrm>
          <a:prstGeom prst="rect">
            <a:avLst/>
          </a:prstGeom>
          <a:noFill/>
        </p:spPr>
        <p:txBody>
          <a:bodyPr wrap="none" rtlCol="0">
            <a:spAutoFit/>
          </a:bodyPr>
          <a:lstStyle/>
          <a:p>
            <a:r>
              <a:rPr lang="en-US" sz="2400" dirty="0"/>
              <a:t>268.8M (US) cars, trucks, …</a:t>
            </a:r>
          </a:p>
        </p:txBody>
      </p:sp>
      <p:pic>
        <p:nvPicPr>
          <p:cNvPr id="13" name="Picture 12">
            <a:extLst>
              <a:ext uri="{FF2B5EF4-FFF2-40B4-BE49-F238E27FC236}">
                <a16:creationId xmlns:a16="http://schemas.microsoft.com/office/drawing/2014/main" id="{36573C43-C357-9940-82A0-333472DA4F7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447291" y="4076238"/>
            <a:ext cx="1211808" cy="643874"/>
          </a:xfrm>
          <a:prstGeom prst="rect">
            <a:avLst/>
          </a:prstGeom>
        </p:spPr>
      </p:pic>
      <p:sp>
        <p:nvSpPr>
          <p:cNvPr id="14" name="Slide Number Placeholder 13">
            <a:extLst>
              <a:ext uri="{FF2B5EF4-FFF2-40B4-BE49-F238E27FC236}">
                <a16:creationId xmlns:a16="http://schemas.microsoft.com/office/drawing/2014/main" id="{AC51370E-DECC-9F41-A1C7-941854F71805}"/>
              </a:ext>
            </a:extLst>
          </p:cNvPr>
          <p:cNvSpPr>
            <a:spLocks noGrp="1"/>
          </p:cNvSpPr>
          <p:nvPr>
            <p:ph type="sldNum" sz="quarter" idx="12"/>
          </p:nvPr>
        </p:nvSpPr>
        <p:spPr/>
        <p:txBody>
          <a:bodyPr/>
          <a:lstStyle/>
          <a:p>
            <a:fld id="{6D00ABC0-0B20-594E-8324-2F30128B41A0}" type="slidenum">
              <a:rPr lang="en-US" smtClean="0"/>
              <a:t>17</a:t>
            </a:fld>
            <a:endParaRPr lang="en-US"/>
          </a:p>
        </p:txBody>
      </p:sp>
    </p:spTree>
    <p:extLst>
      <p:ext uri="{BB962C8B-B14F-4D97-AF65-F5344CB8AC3E}">
        <p14:creationId xmlns:p14="http://schemas.microsoft.com/office/powerpoint/2010/main" val="3267878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2377A-3C96-CE40-BF21-A5938F182E63}"/>
              </a:ext>
            </a:extLst>
          </p:cNvPr>
          <p:cNvSpPr>
            <a:spLocks noGrp="1"/>
          </p:cNvSpPr>
          <p:nvPr>
            <p:ph type="title"/>
          </p:nvPr>
        </p:nvSpPr>
        <p:spPr/>
        <p:txBody>
          <a:bodyPr/>
          <a:lstStyle/>
          <a:p>
            <a:r>
              <a:rPr lang="en-US" dirty="0"/>
              <a:t>What kind of communication networks?</a:t>
            </a:r>
          </a:p>
        </p:txBody>
      </p:sp>
      <p:graphicFrame>
        <p:nvGraphicFramePr>
          <p:cNvPr id="3" name="Table 2">
            <a:extLst>
              <a:ext uri="{FF2B5EF4-FFF2-40B4-BE49-F238E27FC236}">
                <a16:creationId xmlns:a16="http://schemas.microsoft.com/office/drawing/2014/main" id="{09C3E226-FDF5-B342-86B9-67F24BB1096E}"/>
              </a:ext>
            </a:extLst>
          </p:cNvPr>
          <p:cNvGraphicFramePr>
            <a:graphicFrameLocks noGrp="1"/>
          </p:cNvGraphicFramePr>
          <p:nvPr>
            <p:extLst>
              <p:ext uri="{D42A27DB-BD31-4B8C-83A1-F6EECF244321}">
                <p14:modId xmlns:p14="http://schemas.microsoft.com/office/powerpoint/2010/main" val="1288516758"/>
              </p:ext>
            </p:extLst>
          </p:nvPr>
        </p:nvGraphicFramePr>
        <p:xfrm>
          <a:off x="838200" y="1463040"/>
          <a:ext cx="10366830" cy="5111793"/>
        </p:xfrm>
        <a:graphic>
          <a:graphicData uri="http://schemas.openxmlformats.org/drawingml/2006/table">
            <a:tbl>
              <a:tblPr firstRow="1" bandRow="1">
                <a:tableStyleId>{5C22544A-7EE6-4342-B048-85BDC9FD1C3A}</a:tableStyleId>
              </a:tblPr>
              <a:tblGrid>
                <a:gridCol w="3455610">
                  <a:extLst>
                    <a:ext uri="{9D8B030D-6E8A-4147-A177-3AD203B41FA5}">
                      <a16:colId xmlns:a16="http://schemas.microsoft.com/office/drawing/2014/main" val="2254872261"/>
                    </a:ext>
                  </a:extLst>
                </a:gridCol>
                <a:gridCol w="3455610">
                  <a:extLst>
                    <a:ext uri="{9D8B030D-6E8A-4147-A177-3AD203B41FA5}">
                      <a16:colId xmlns:a16="http://schemas.microsoft.com/office/drawing/2014/main" val="184585791"/>
                    </a:ext>
                  </a:extLst>
                </a:gridCol>
                <a:gridCol w="3455610">
                  <a:extLst>
                    <a:ext uri="{9D8B030D-6E8A-4147-A177-3AD203B41FA5}">
                      <a16:colId xmlns:a16="http://schemas.microsoft.com/office/drawing/2014/main" val="293791463"/>
                    </a:ext>
                  </a:extLst>
                </a:gridCol>
              </a:tblGrid>
              <a:tr h="439013">
                <a:tc>
                  <a:txBody>
                    <a:bodyPr/>
                    <a:lstStyle/>
                    <a:p>
                      <a:r>
                        <a:rPr lang="en-US" sz="2000" dirty="0"/>
                        <a:t>Dominant challenge</a:t>
                      </a:r>
                    </a:p>
                  </a:txBody>
                  <a:tcPr/>
                </a:tc>
                <a:tc>
                  <a:txBody>
                    <a:bodyPr/>
                    <a:lstStyle/>
                    <a:p>
                      <a:r>
                        <a:rPr lang="en-US" sz="2000" dirty="0"/>
                        <a:t>Example</a:t>
                      </a:r>
                    </a:p>
                  </a:txBody>
                  <a:tcPr/>
                </a:tc>
                <a:tc>
                  <a:txBody>
                    <a:bodyPr/>
                    <a:lstStyle/>
                    <a:p>
                      <a:r>
                        <a:rPr lang="en-US" sz="2000" dirty="0"/>
                        <a:t>solution</a:t>
                      </a:r>
                    </a:p>
                  </a:txBody>
                  <a:tcPr/>
                </a:tc>
                <a:extLst>
                  <a:ext uri="{0D108BD9-81ED-4DB2-BD59-A6C34878D82A}">
                    <a16:rowId xmlns:a16="http://schemas.microsoft.com/office/drawing/2014/main" val="677843364"/>
                  </a:ext>
                </a:extLst>
              </a:tr>
              <a:tr h="439013">
                <a:tc>
                  <a:txBody>
                    <a:bodyPr/>
                    <a:lstStyle/>
                    <a:p>
                      <a:r>
                        <a:rPr lang="en-US" sz="2000" dirty="0"/>
                        <a:t>Low monthly cost</a:t>
                      </a:r>
                    </a:p>
                  </a:txBody>
                  <a:tcPr/>
                </a:tc>
                <a:tc>
                  <a:txBody>
                    <a:bodyPr/>
                    <a:lstStyle/>
                    <a:p>
                      <a:r>
                        <a:rPr lang="en-US" sz="2000" dirty="0"/>
                        <a:t>Residential</a:t>
                      </a:r>
                    </a:p>
                  </a:txBody>
                  <a:tcPr/>
                </a:tc>
                <a:tc>
                  <a:txBody>
                    <a:bodyPr/>
                    <a:lstStyle/>
                    <a:p>
                      <a:r>
                        <a:rPr lang="en-US" sz="2000" dirty="0"/>
                        <a:t>Wi-Fi</a:t>
                      </a:r>
                    </a:p>
                  </a:txBody>
                  <a:tcPr/>
                </a:tc>
                <a:extLst>
                  <a:ext uri="{0D108BD9-81ED-4DB2-BD59-A6C34878D82A}">
                    <a16:rowId xmlns:a16="http://schemas.microsoft.com/office/drawing/2014/main" val="2470920447"/>
                  </a:ext>
                </a:extLst>
              </a:tr>
              <a:tr h="439013">
                <a:tc>
                  <a:txBody>
                    <a:bodyPr/>
                    <a:lstStyle/>
                    <a:p>
                      <a:r>
                        <a:rPr lang="en-US" sz="2000" dirty="0"/>
                        <a:t>High bandwidth outdoors</a:t>
                      </a:r>
                    </a:p>
                  </a:txBody>
                  <a:tcPr/>
                </a:tc>
                <a:tc>
                  <a:txBody>
                    <a:bodyPr/>
                    <a:lstStyle/>
                    <a:p>
                      <a:r>
                        <a:rPr lang="en-US" sz="2000" dirty="0"/>
                        <a:t>Stadium (spectators, cameras)</a:t>
                      </a:r>
                    </a:p>
                  </a:txBody>
                  <a:tcPr/>
                </a:tc>
                <a:tc>
                  <a:txBody>
                    <a:bodyPr/>
                    <a:lstStyle/>
                    <a:p>
                      <a:r>
                        <a:rPr lang="en-US" sz="2000" dirty="0"/>
                        <a:t>5G </a:t>
                      </a:r>
                      <a:r>
                        <a:rPr lang="en-US" sz="2000" dirty="0" err="1"/>
                        <a:t>mmWave</a:t>
                      </a:r>
                      <a:endParaRPr lang="en-US" sz="2000" dirty="0"/>
                    </a:p>
                  </a:txBody>
                  <a:tcPr/>
                </a:tc>
                <a:extLst>
                  <a:ext uri="{0D108BD9-81ED-4DB2-BD59-A6C34878D82A}">
                    <a16:rowId xmlns:a16="http://schemas.microsoft.com/office/drawing/2014/main" val="3668589046"/>
                  </a:ext>
                </a:extLst>
              </a:tr>
              <a:tr h="439013">
                <a:tc>
                  <a:txBody>
                    <a:bodyPr/>
                    <a:lstStyle/>
                    <a:p>
                      <a:r>
                        <a:rPr lang="en-US" sz="2000" dirty="0"/>
                        <a:t>High bandwidth indoors</a:t>
                      </a:r>
                    </a:p>
                  </a:txBody>
                  <a:tcPr/>
                </a:tc>
                <a:tc>
                  <a:txBody>
                    <a:bodyPr/>
                    <a:lstStyle/>
                    <a:p>
                      <a:r>
                        <a:rPr lang="en-US" sz="2000" dirty="0"/>
                        <a:t>University lecture hall</a:t>
                      </a:r>
                    </a:p>
                  </a:txBody>
                  <a:tcPr/>
                </a:tc>
                <a:tc>
                  <a:txBody>
                    <a:bodyPr/>
                    <a:lstStyle/>
                    <a:p>
                      <a:r>
                        <a:rPr lang="en-US" sz="2000" dirty="0"/>
                        <a:t>Wi-Fi</a:t>
                      </a:r>
                    </a:p>
                  </a:txBody>
                  <a:tcPr/>
                </a:tc>
                <a:extLst>
                  <a:ext uri="{0D108BD9-81ED-4DB2-BD59-A6C34878D82A}">
                    <a16:rowId xmlns:a16="http://schemas.microsoft.com/office/drawing/2014/main" val="2454559840"/>
                  </a:ext>
                </a:extLst>
              </a:tr>
              <a:tr h="757748">
                <a:tc>
                  <a:txBody>
                    <a:bodyPr/>
                    <a:lstStyle/>
                    <a:p>
                      <a:r>
                        <a:rPr lang="en-US" sz="2000" dirty="0"/>
                        <a:t>Outdoor, but regional</a:t>
                      </a:r>
                    </a:p>
                  </a:txBody>
                  <a:tcPr/>
                </a:tc>
                <a:tc>
                  <a:txBody>
                    <a:bodyPr/>
                    <a:lstStyle/>
                    <a:p>
                      <a:r>
                        <a:rPr lang="en-US" sz="2000" dirty="0"/>
                        <a:t>Public transit, metering, traffic signage</a:t>
                      </a:r>
                    </a:p>
                  </a:txBody>
                  <a:tcPr/>
                </a:tc>
                <a:tc>
                  <a:txBody>
                    <a:bodyPr/>
                    <a:lstStyle/>
                    <a:p>
                      <a:r>
                        <a:rPr lang="en-US" sz="2000" dirty="0"/>
                        <a:t>NB-IoT, </a:t>
                      </a:r>
                      <a:r>
                        <a:rPr lang="en-US" sz="2000" dirty="0" err="1"/>
                        <a:t>LoRAWAN</a:t>
                      </a:r>
                      <a:endParaRPr lang="en-US" sz="2000" dirty="0"/>
                    </a:p>
                  </a:txBody>
                  <a:tcPr/>
                </a:tc>
                <a:extLst>
                  <a:ext uri="{0D108BD9-81ED-4DB2-BD59-A6C34878D82A}">
                    <a16:rowId xmlns:a16="http://schemas.microsoft.com/office/drawing/2014/main" val="2857711477"/>
                  </a:ext>
                </a:extLst>
              </a:tr>
              <a:tr h="757748">
                <a:tc>
                  <a:txBody>
                    <a:bodyPr/>
                    <a:lstStyle/>
                    <a:p>
                      <a:r>
                        <a:rPr lang="en-US" sz="2000" dirty="0"/>
                        <a:t>Outdoor, on major roads</a:t>
                      </a:r>
                    </a:p>
                  </a:txBody>
                  <a:tcPr/>
                </a:tc>
                <a:tc>
                  <a:txBody>
                    <a:bodyPr/>
                    <a:lstStyle/>
                    <a:p>
                      <a:r>
                        <a:rPr lang="en-US" sz="2000" dirty="0"/>
                        <a:t>Connected vehicles</a:t>
                      </a:r>
                    </a:p>
                  </a:txBody>
                  <a:tcPr/>
                </a:tc>
                <a:tc>
                  <a:txBody>
                    <a:bodyPr/>
                    <a:lstStyle/>
                    <a:p>
                      <a:r>
                        <a:rPr lang="en-US" sz="2000" dirty="0"/>
                        <a:t>DSRC + LTE?</a:t>
                      </a:r>
                    </a:p>
                  </a:txBody>
                  <a:tcPr/>
                </a:tc>
                <a:extLst>
                  <a:ext uri="{0D108BD9-81ED-4DB2-BD59-A6C34878D82A}">
                    <a16:rowId xmlns:a16="http://schemas.microsoft.com/office/drawing/2014/main" val="3157466550"/>
                  </a:ext>
                </a:extLst>
              </a:tr>
              <a:tr h="757748">
                <a:tc>
                  <a:txBody>
                    <a:bodyPr/>
                    <a:lstStyle/>
                    <a:p>
                      <a:r>
                        <a:rPr lang="en-US" sz="2000" dirty="0"/>
                        <a:t>Outdoor (including marine), 100% coverage, small antenna</a:t>
                      </a:r>
                    </a:p>
                  </a:txBody>
                  <a:tcPr/>
                </a:tc>
                <a:tc>
                  <a:txBody>
                    <a:bodyPr/>
                    <a:lstStyle/>
                    <a:p>
                      <a:r>
                        <a:rPr lang="en-US" sz="2000" dirty="0"/>
                        <a:t>Agriculture sensors</a:t>
                      </a:r>
                    </a:p>
                  </a:txBody>
                  <a:tcPr/>
                </a:tc>
                <a:tc>
                  <a:txBody>
                    <a:bodyPr/>
                    <a:lstStyle/>
                    <a:p>
                      <a:r>
                        <a:rPr lang="en-US" sz="2000" dirty="0"/>
                        <a:t>Iridium NEXT?</a:t>
                      </a:r>
                    </a:p>
                  </a:txBody>
                  <a:tcPr/>
                </a:tc>
                <a:extLst>
                  <a:ext uri="{0D108BD9-81ED-4DB2-BD59-A6C34878D82A}">
                    <a16:rowId xmlns:a16="http://schemas.microsoft.com/office/drawing/2014/main" val="3958305610"/>
                  </a:ext>
                </a:extLst>
              </a:tr>
              <a:tr h="1082497">
                <a:tc>
                  <a:txBody>
                    <a:bodyPr/>
                    <a:lstStyle/>
                    <a:p>
                      <a:r>
                        <a:rPr lang="en-US" sz="2000" dirty="0"/>
                        <a:t>Outdoor (including marine), 100% coverage, antenna size not limited</a:t>
                      </a:r>
                    </a:p>
                  </a:txBody>
                  <a:tcPr/>
                </a:tc>
                <a:tc>
                  <a:txBody>
                    <a:bodyPr/>
                    <a:lstStyle/>
                    <a:p>
                      <a:r>
                        <a:rPr lang="en-US" sz="2000" dirty="0"/>
                        <a:t>Agriculture machinery, construction, pipelines, shipping, logistics</a:t>
                      </a:r>
                    </a:p>
                  </a:txBody>
                  <a:tcPr/>
                </a:tc>
                <a:tc>
                  <a:txBody>
                    <a:bodyPr/>
                    <a:lstStyle/>
                    <a:p>
                      <a:r>
                        <a:rPr lang="en-US" sz="2000" dirty="0"/>
                        <a:t>LEO satellites?</a:t>
                      </a:r>
                    </a:p>
                  </a:txBody>
                  <a:tcPr/>
                </a:tc>
                <a:extLst>
                  <a:ext uri="{0D108BD9-81ED-4DB2-BD59-A6C34878D82A}">
                    <a16:rowId xmlns:a16="http://schemas.microsoft.com/office/drawing/2014/main" val="3561232385"/>
                  </a:ext>
                </a:extLst>
              </a:tr>
            </a:tbl>
          </a:graphicData>
        </a:graphic>
      </p:graphicFrame>
      <p:sp>
        <p:nvSpPr>
          <p:cNvPr id="5" name="Slide Number Placeholder 4">
            <a:extLst>
              <a:ext uri="{FF2B5EF4-FFF2-40B4-BE49-F238E27FC236}">
                <a16:creationId xmlns:a16="http://schemas.microsoft.com/office/drawing/2014/main" id="{6DFD2311-01E8-AA41-BD35-BE4AB15D9587}"/>
              </a:ext>
            </a:extLst>
          </p:cNvPr>
          <p:cNvSpPr>
            <a:spLocks noGrp="1"/>
          </p:cNvSpPr>
          <p:nvPr>
            <p:ph type="sldNum" sz="quarter" idx="12"/>
          </p:nvPr>
        </p:nvSpPr>
        <p:spPr/>
        <p:txBody>
          <a:bodyPr/>
          <a:lstStyle/>
          <a:p>
            <a:fld id="{6D00ABC0-0B20-594E-8324-2F30128B41A0}" type="slidenum">
              <a:rPr lang="en-US" smtClean="0"/>
              <a:t>18</a:t>
            </a:fld>
            <a:endParaRPr lang="en-US"/>
          </a:p>
        </p:txBody>
      </p:sp>
    </p:spTree>
    <p:extLst>
      <p:ext uri="{BB962C8B-B14F-4D97-AF65-F5344CB8AC3E}">
        <p14:creationId xmlns:p14="http://schemas.microsoft.com/office/powerpoint/2010/main" val="1777462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E88083-BDD9-0542-BBBC-CB3E6927B00F}"/>
              </a:ext>
            </a:extLst>
          </p:cNvPr>
          <p:cNvPicPr>
            <a:picLocks noChangeAspect="1"/>
          </p:cNvPicPr>
          <p:nvPr/>
        </p:nvPicPr>
        <p:blipFill>
          <a:blip r:embed="rId2"/>
          <a:stretch>
            <a:fillRect/>
          </a:stretch>
        </p:blipFill>
        <p:spPr>
          <a:xfrm>
            <a:off x="522514" y="580571"/>
            <a:ext cx="11421485" cy="5563148"/>
          </a:xfrm>
          <a:prstGeom prst="rect">
            <a:avLst/>
          </a:prstGeom>
        </p:spPr>
      </p:pic>
      <p:sp>
        <p:nvSpPr>
          <p:cNvPr id="3" name="Slide Number Placeholder 2">
            <a:extLst>
              <a:ext uri="{FF2B5EF4-FFF2-40B4-BE49-F238E27FC236}">
                <a16:creationId xmlns:a16="http://schemas.microsoft.com/office/drawing/2014/main" id="{E08010C7-23D8-9144-8DD0-E3389203D18D}"/>
              </a:ext>
            </a:extLst>
          </p:cNvPr>
          <p:cNvSpPr>
            <a:spLocks noGrp="1"/>
          </p:cNvSpPr>
          <p:nvPr>
            <p:ph type="sldNum" sz="quarter" idx="12"/>
          </p:nvPr>
        </p:nvSpPr>
        <p:spPr/>
        <p:txBody>
          <a:bodyPr/>
          <a:lstStyle/>
          <a:p>
            <a:fld id="{6D00ABC0-0B20-594E-8324-2F30128B41A0}" type="slidenum">
              <a:rPr lang="en-US" smtClean="0"/>
              <a:t>19</a:t>
            </a:fld>
            <a:endParaRPr lang="en-US"/>
          </a:p>
        </p:txBody>
      </p:sp>
    </p:spTree>
    <p:extLst>
      <p:ext uri="{BB962C8B-B14F-4D97-AF65-F5344CB8AC3E}">
        <p14:creationId xmlns:p14="http://schemas.microsoft.com/office/powerpoint/2010/main" val="90596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D1953-32A3-964A-BCE5-5CD2609CD7A0}"/>
              </a:ext>
            </a:extLst>
          </p:cNvPr>
          <p:cNvSpPr>
            <a:spLocks noGrp="1"/>
          </p:cNvSpPr>
          <p:nvPr>
            <p:ph type="title"/>
          </p:nvPr>
        </p:nvSpPr>
        <p:spPr/>
        <p:txBody>
          <a:bodyPr/>
          <a:lstStyle/>
          <a:p>
            <a:r>
              <a:rPr lang="en-US" dirty="0"/>
              <a:t>5G and IoT – buzzword cousins</a:t>
            </a:r>
          </a:p>
        </p:txBody>
      </p:sp>
      <p:sp>
        <p:nvSpPr>
          <p:cNvPr id="3" name="Content Placeholder 2">
            <a:extLst>
              <a:ext uri="{FF2B5EF4-FFF2-40B4-BE49-F238E27FC236}">
                <a16:creationId xmlns:a16="http://schemas.microsoft.com/office/drawing/2014/main" id="{C762AF8B-7E78-E949-A361-44EC31141A77}"/>
              </a:ext>
            </a:extLst>
          </p:cNvPr>
          <p:cNvSpPr>
            <a:spLocks noGrp="1"/>
          </p:cNvSpPr>
          <p:nvPr>
            <p:ph idx="1"/>
          </p:nvPr>
        </p:nvSpPr>
        <p:spPr/>
        <p:txBody>
          <a:bodyPr/>
          <a:lstStyle/>
          <a:p>
            <a:r>
              <a:rPr lang="en-US" dirty="0"/>
              <a:t>Looking back: IoT is old</a:t>
            </a:r>
          </a:p>
          <a:p>
            <a:r>
              <a:rPr lang="en-US" dirty="0"/>
              <a:t>Billions and billions of IoT devices justify 5G investment and hype</a:t>
            </a:r>
          </a:p>
          <a:p>
            <a:pPr lvl="1"/>
            <a:r>
              <a:rPr lang="en-US" dirty="0"/>
              <a:t>rather than 5G as minor efficiency tune-up for 4G</a:t>
            </a:r>
          </a:p>
          <a:p>
            <a:r>
              <a:rPr lang="en-US" dirty="0"/>
              <a:t>There is no single IoT network technology</a:t>
            </a:r>
          </a:p>
          <a:p>
            <a:r>
              <a:rPr lang="en-US" dirty="0"/>
              <a:t>Economics of edge/fog/dew/… computing</a:t>
            </a:r>
          </a:p>
        </p:txBody>
      </p:sp>
      <p:sp>
        <p:nvSpPr>
          <p:cNvPr id="4" name="Slide Number Placeholder 3">
            <a:extLst>
              <a:ext uri="{FF2B5EF4-FFF2-40B4-BE49-F238E27FC236}">
                <a16:creationId xmlns:a16="http://schemas.microsoft.com/office/drawing/2014/main" id="{9BE64714-9FAF-2147-AEF4-BF16A46D539B}"/>
              </a:ext>
            </a:extLst>
          </p:cNvPr>
          <p:cNvSpPr>
            <a:spLocks noGrp="1"/>
          </p:cNvSpPr>
          <p:nvPr>
            <p:ph type="sldNum" sz="quarter" idx="12"/>
          </p:nvPr>
        </p:nvSpPr>
        <p:spPr/>
        <p:txBody>
          <a:bodyPr/>
          <a:lstStyle/>
          <a:p>
            <a:fld id="{6D00ABC0-0B20-594E-8324-2F30128B41A0}" type="slidenum">
              <a:rPr lang="en-US" smtClean="0"/>
              <a:t>2</a:t>
            </a:fld>
            <a:endParaRPr lang="en-US"/>
          </a:p>
        </p:txBody>
      </p:sp>
    </p:spTree>
    <p:extLst>
      <p:ext uri="{BB962C8B-B14F-4D97-AF65-F5344CB8AC3E}">
        <p14:creationId xmlns:p14="http://schemas.microsoft.com/office/powerpoint/2010/main" val="651186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5G low latency</a:t>
            </a:r>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20</a:t>
            </a:fld>
            <a:endParaRPr lang="en-US"/>
          </a:p>
        </p:txBody>
      </p:sp>
      <p:pic>
        <p:nvPicPr>
          <p:cNvPr id="5" name="Picture 4"/>
          <p:cNvPicPr>
            <a:picLocks noChangeAspect="1"/>
          </p:cNvPicPr>
          <p:nvPr/>
        </p:nvPicPr>
        <p:blipFill>
          <a:blip r:embed="rId2"/>
          <a:stretch>
            <a:fillRect/>
          </a:stretch>
        </p:blipFill>
        <p:spPr>
          <a:xfrm>
            <a:off x="3124201" y="2071681"/>
            <a:ext cx="916757" cy="926306"/>
          </a:xfrm>
          <a:prstGeom prst="rect">
            <a:avLst/>
          </a:prstGeom>
        </p:spPr>
      </p:pic>
      <p:sp>
        <p:nvSpPr>
          <p:cNvPr id="7" name="TextBox 6"/>
          <p:cNvSpPr txBox="1"/>
          <p:nvPr/>
        </p:nvSpPr>
        <p:spPr>
          <a:xfrm>
            <a:off x="3238501" y="1900231"/>
            <a:ext cx="663964" cy="1200329"/>
          </a:xfrm>
          <a:prstGeom prst="rect">
            <a:avLst/>
          </a:prstGeom>
          <a:noFill/>
        </p:spPr>
        <p:txBody>
          <a:bodyPr wrap="none" rtlCol="0">
            <a:spAutoFit/>
          </a:bodyPr>
          <a:lstStyle/>
          <a:p>
            <a:r>
              <a:rPr lang="en-US" sz="7200" dirty="0">
                <a:solidFill>
                  <a:srgbClr val="FF0000"/>
                </a:solidFill>
              </a:rPr>
              <a:t>X</a:t>
            </a:r>
          </a:p>
        </p:txBody>
      </p:sp>
      <p:pic>
        <p:nvPicPr>
          <p:cNvPr id="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05665" y="1928985"/>
            <a:ext cx="1543050" cy="154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891416" y="2043286"/>
            <a:ext cx="663964" cy="1200329"/>
          </a:xfrm>
          <a:prstGeom prst="rect">
            <a:avLst/>
          </a:prstGeom>
          <a:noFill/>
        </p:spPr>
        <p:txBody>
          <a:bodyPr wrap="none" rtlCol="0">
            <a:spAutoFit/>
          </a:bodyPr>
          <a:lstStyle/>
          <a:p>
            <a:pPr lvl="0"/>
            <a:r>
              <a:rPr lang="en-US" sz="7200" dirty="0">
                <a:solidFill>
                  <a:srgbClr val="FF0000"/>
                </a:solidFill>
              </a:rPr>
              <a:t>X</a:t>
            </a: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10100" y="1957380"/>
            <a:ext cx="602754" cy="10287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38850" y="3829050"/>
            <a:ext cx="871538" cy="66192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24750" y="3886202"/>
            <a:ext cx="1077686" cy="550069"/>
          </a:xfrm>
          <a:prstGeom prst="rect">
            <a:avLst/>
          </a:prstGeom>
        </p:spPr>
      </p:pic>
      <p:sp>
        <p:nvSpPr>
          <p:cNvPr id="14" name="Cloud 13"/>
          <p:cNvSpPr/>
          <p:nvPr/>
        </p:nvSpPr>
        <p:spPr>
          <a:xfrm>
            <a:off x="6781800" y="2743200"/>
            <a:ext cx="1028700" cy="628650"/>
          </a:xfrm>
          <a:prstGeom prst="cloud">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cxnSp>
        <p:nvCxnSpPr>
          <p:cNvPr id="16" name="Curved Connector 15"/>
          <p:cNvCxnSpPr>
            <a:stCxn id="11" idx="0"/>
          </p:cNvCxnSpPr>
          <p:nvPr/>
        </p:nvCxnSpPr>
        <p:spPr>
          <a:xfrm rot="5400000" flipH="1" flipV="1">
            <a:off x="7371160" y="2932512"/>
            <a:ext cx="9525" cy="1793081"/>
          </a:xfrm>
          <a:prstGeom prst="curvedConnector4">
            <a:avLst>
              <a:gd name="adj1" fmla="val 8828575"/>
              <a:gd name="adj2" fmla="val 10331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896101" y="3486150"/>
            <a:ext cx="599844" cy="300082"/>
          </a:xfrm>
          <a:prstGeom prst="rect">
            <a:avLst/>
          </a:prstGeom>
          <a:noFill/>
        </p:spPr>
        <p:txBody>
          <a:bodyPr wrap="none" rtlCol="0">
            <a:spAutoFit/>
          </a:bodyPr>
          <a:lstStyle/>
          <a:p>
            <a:r>
              <a:rPr lang="en-US" sz="1350"/>
              <a:t>V2I2V</a:t>
            </a:r>
          </a:p>
        </p:txBody>
      </p:sp>
      <p:sp>
        <p:nvSpPr>
          <p:cNvPr id="23" name="TextBox 22"/>
          <p:cNvSpPr txBox="1"/>
          <p:nvPr/>
        </p:nvSpPr>
        <p:spPr>
          <a:xfrm>
            <a:off x="4610101" y="1900231"/>
            <a:ext cx="663964" cy="1200329"/>
          </a:xfrm>
          <a:prstGeom prst="rect">
            <a:avLst/>
          </a:prstGeom>
          <a:noFill/>
        </p:spPr>
        <p:txBody>
          <a:bodyPr wrap="none" rtlCol="0">
            <a:spAutoFit/>
          </a:bodyPr>
          <a:lstStyle/>
          <a:p>
            <a:r>
              <a:rPr lang="en-US" sz="7200" dirty="0">
                <a:solidFill>
                  <a:srgbClr val="FF0000"/>
                </a:solidFill>
              </a:rPr>
              <a:t>X</a:t>
            </a:r>
          </a:p>
        </p:txBody>
      </p:sp>
      <p:pic>
        <p:nvPicPr>
          <p:cNvPr id="24" name="Picture 2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96102" y="4914902"/>
            <a:ext cx="984613" cy="984613"/>
          </a:xfrm>
          <a:prstGeom prst="rect">
            <a:avLst/>
          </a:prstGeom>
        </p:spPr>
      </p:pic>
      <p:sp>
        <p:nvSpPr>
          <p:cNvPr id="25" name="Plaque 24"/>
          <p:cNvSpPr/>
          <p:nvPr/>
        </p:nvSpPr>
        <p:spPr>
          <a:xfrm>
            <a:off x="8210550" y="2057400"/>
            <a:ext cx="1028700" cy="85725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one-to-many!</a:t>
            </a:r>
          </a:p>
        </p:txBody>
      </p:sp>
      <p:sp>
        <p:nvSpPr>
          <p:cNvPr id="26" name="TextBox 25"/>
          <p:cNvSpPr txBox="1"/>
          <p:nvPr/>
        </p:nvSpPr>
        <p:spPr>
          <a:xfrm>
            <a:off x="7639050" y="4800602"/>
            <a:ext cx="609462" cy="507831"/>
          </a:xfrm>
          <a:prstGeom prst="rect">
            <a:avLst/>
          </a:prstGeom>
          <a:noFill/>
        </p:spPr>
        <p:txBody>
          <a:bodyPr wrap="none" rtlCol="0">
            <a:spAutoFit/>
          </a:bodyPr>
          <a:lstStyle/>
          <a:p>
            <a:r>
              <a:rPr lang="en-US" sz="1350" dirty="0"/>
              <a:t>EEW</a:t>
            </a:r>
          </a:p>
          <a:p>
            <a:r>
              <a:rPr lang="en-US" sz="1350" dirty="0"/>
              <a:t>(&lt; 5 s)</a:t>
            </a:r>
          </a:p>
        </p:txBody>
      </p:sp>
      <p:cxnSp>
        <p:nvCxnSpPr>
          <p:cNvPr id="28" name="Straight Arrow Connector 27"/>
          <p:cNvCxnSpPr/>
          <p:nvPr/>
        </p:nvCxnSpPr>
        <p:spPr>
          <a:xfrm>
            <a:off x="6953250" y="4114800"/>
            <a:ext cx="51435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19183" y="5857981"/>
            <a:ext cx="5707781" cy="369332"/>
          </a:xfrm>
          <a:prstGeom prst="rect">
            <a:avLst/>
          </a:prstGeom>
          <a:noFill/>
        </p:spPr>
        <p:txBody>
          <a:bodyPr wrap="none" rtlCol="0">
            <a:spAutoFit/>
          </a:bodyPr>
          <a:lstStyle/>
          <a:p>
            <a:r>
              <a:rPr lang="en-US" dirty="0"/>
              <a:t>tight control loop </a:t>
            </a:r>
            <a:r>
              <a:rPr lang="en-US" dirty="0">
                <a:sym typeface="Wingdings"/>
              </a:rPr>
              <a:t> near-100% availability in time &amp; </a:t>
            </a:r>
            <a:r>
              <a:rPr lang="en-US" b="1" dirty="0">
                <a:sym typeface="Wingdings"/>
              </a:rPr>
              <a:t>space</a:t>
            </a:r>
            <a:endParaRPr lang="en-US" b="1" dirty="0"/>
          </a:p>
        </p:txBody>
      </p:sp>
      <p:pic>
        <p:nvPicPr>
          <p:cNvPr id="12" name="Picture 11"/>
          <p:cNvPicPr>
            <a:picLocks noChangeAspect="1"/>
          </p:cNvPicPr>
          <p:nvPr/>
        </p:nvPicPr>
        <p:blipFill>
          <a:blip r:embed="rId8"/>
          <a:stretch>
            <a:fillRect/>
          </a:stretch>
        </p:blipFill>
        <p:spPr>
          <a:xfrm>
            <a:off x="1951848" y="3706170"/>
            <a:ext cx="2750052" cy="1545529"/>
          </a:xfrm>
          <a:prstGeom prst="rect">
            <a:avLst/>
          </a:prstGeom>
        </p:spPr>
      </p:pic>
      <p:sp>
        <p:nvSpPr>
          <p:cNvPr id="15" name="Rectangle 14"/>
          <p:cNvSpPr/>
          <p:nvPr/>
        </p:nvSpPr>
        <p:spPr>
          <a:xfrm>
            <a:off x="2681380" y="3125945"/>
            <a:ext cx="1289135" cy="2646878"/>
          </a:xfrm>
          <a:prstGeom prst="rect">
            <a:avLst/>
          </a:prstGeom>
        </p:spPr>
        <p:txBody>
          <a:bodyPr wrap="none">
            <a:spAutoFit/>
          </a:bodyPr>
          <a:lstStyle/>
          <a:p>
            <a:r>
              <a:rPr lang="en-US" sz="16600">
                <a:solidFill>
                  <a:srgbClr val="FF0000"/>
                </a:solidFill>
              </a:rPr>
              <a:t>X</a:t>
            </a:r>
            <a:endParaRPr lang="en-US" sz="16600" dirty="0">
              <a:solidFill>
                <a:srgbClr val="FF0000"/>
              </a:solidFill>
            </a:endParaRPr>
          </a:p>
        </p:txBody>
      </p:sp>
      <p:sp>
        <p:nvSpPr>
          <p:cNvPr id="17" name="TextBox 16"/>
          <p:cNvSpPr txBox="1"/>
          <p:nvPr/>
        </p:nvSpPr>
        <p:spPr>
          <a:xfrm>
            <a:off x="4827900" y="4657724"/>
            <a:ext cx="576787" cy="369332"/>
          </a:xfrm>
          <a:prstGeom prst="rect">
            <a:avLst/>
          </a:prstGeom>
          <a:noFill/>
        </p:spPr>
        <p:txBody>
          <a:bodyPr wrap="square" rtlCol="0">
            <a:spAutoFit/>
          </a:bodyPr>
          <a:lstStyle/>
          <a:p>
            <a:r>
              <a:rPr lang="en-US"/>
              <a:t>LAN</a:t>
            </a:r>
          </a:p>
        </p:txBody>
      </p:sp>
      <p:sp>
        <p:nvSpPr>
          <p:cNvPr id="18" name="TextBox 17"/>
          <p:cNvSpPr txBox="1"/>
          <p:nvPr/>
        </p:nvSpPr>
        <p:spPr>
          <a:xfrm>
            <a:off x="8421465" y="5007150"/>
            <a:ext cx="1139992" cy="646331"/>
          </a:xfrm>
          <a:prstGeom prst="rect">
            <a:avLst/>
          </a:prstGeom>
          <a:noFill/>
        </p:spPr>
        <p:txBody>
          <a:bodyPr wrap="none" rtlCol="0">
            <a:spAutoFit/>
          </a:bodyPr>
          <a:lstStyle/>
          <a:p>
            <a:r>
              <a:rPr lang="en-US" dirty="0"/>
              <a:t>protective</a:t>
            </a:r>
          </a:p>
          <a:p>
            <a:r>
              <a:rPr lang="en-US" dirty="0"/>
              <a:t>relay</a:t>
            </a:r>
          </a:p>
        </p:txBody>
      </p:sp>
    </p:spTree>
    <p:extLst>
      <p:ext uri="{BB962C8B-B14F-4D97-AF65-F5344CB8AC3E}">
        <p14:creationId xmlns:p14="http://schemas.microsoft.com/office/powerpoint/2010/main" val="1053076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F9FE5-74E3-2D45-8D2D-83DDBF0EFBC4}"/>
              </a:ext>
            </a:extLst>
          </p:cNvPr>
          <p:cNvSpPr>
            <a:spLocks noGrp="1"/>
          </p:cNvSpPr>
          <p:nvPr>
            <p:ph type="title"/>
          </p:nvPr>
        </p:nvSpPr>
        <p:spPr/>
        <p:txBody>
          <a:bodyPr/>
          <a:lstStyle/>
          <a:p>
            <a:r>
              <a:rPr lang="en-US" dirty="0"/>
              <a:t>Challenge for non-carrier IoT networks</a:t>
            </a:r>
          </a:p>
        </p:txBody>
      </p:sp>
      <p:sp>
        <p:nvSpPr>
          <p:cNvPr id="3" name="Content Placeholder 2">
            <a:extLst>
              <a:ext uri="{FF2B5EF4-FFF2-40B4-BE49-F238E27FC236}">
                <a16:creationId xmlns:a16="http://schemas.microsoft.com/office/drawing/2014/main" id="{2B9A691C-ABC6-2042-AD50-96B9481CF4BB}"/>
              </a:ext>
            </a:extLst>
          </p:cNvPr>
          <p:cNvSpPr>
            <a:spLocks noGrp="1"/>
          </p:cNvSpPr>
          <p:nvPr>
            <p:ph idx="1"/>
          </p:nvPr>
        </p:nvSpPr>
        <p:spPr/>
        <p:txBody>
          <a:bodyPr/>
          <a:lstStyle/>
          <a:p>
            <a:r>
              <a:rPr lang="en-US" dirty="0"/>
              <a:t>Need international and near-universal (road) coverage</a:t>
            </a:r>
          </a:p>
          <a:p>
            <a:pPr lvl="1"/>
            <a:r>
              <a:rPr lang="en-US" dirty="0" err="1"/>
              <a:t>Sigfox</a:t>
            </a:r>
            <a:r>
              <a:rPr lang="en-US" dirty="0"/>
              <a:t>: 7 million connections in 20 countries (2017)</a:t>
            </a:r>
          </a:p>
          <a:p>
            <a:pPr lvl="2"/>
            <a:r>
              <a:rPr lang="en-US" dirty="0"/>
              <a:t>goal: $1/year connectivity</a:t>
            </a:r>
          </a:p>
          <a:p>
            <a:pPr lvl="1"/>
            <a:r>
              <a:rPr lang="en-US" dirty="0"/>
              <a:t>compete with cellular aggregators</a:t>
            </a:r>
          </a:p>
          <a:p>
            <a:pPr lvl="1"/>
            <a:r>
              <a:rPr lang="en-US" dirty="0"/>
              <a:t>need to be everywhere before customers interested anywhere</a:t>
            </a:r>
          </a:p>
          <a:p>
            <a:r>
              <a:rPr lang="en-US" dirty="0"/>
              <a:t>Challenging pricing model</a:t>
            </a:r>
          </a:p>
          <a:p>
            <a:pPr lvl="1"/>
            <a:r>
              <a:rPr lang="en-US" dirty="0"/>
              <a:t>per month?</a:t>
            </a:r>
          </a:p>
          <a:p>
            <a:pPr lvl="1"/>
            <a:r>
              <a:rPr lang="en-US" dirty="0"/>
              <a:t>per message (e.g., for lost items &amp; problem reporting)?</a:t>
            </a:r>
          </a:p>
        </p:txBody>
      </p:sp>
      <p:sp>
        <p:nvSpPr>
          <p:cNvPr id="5" name="Slide Number Placeholder 4">
            <a:extLst>
              <a:ext uri="{FF2B5EF4-FFF2-40B4-BE49-F238E27FC236}">
                <a16:creationId xmlns:a16="http://schemas.microsoft.com/office/drawing/2014/main" id="{95BC907A-A556-B34F-95B6-70EB25480398}"/>
              </a:ext>
            </a:extLst>
          </p:cNvPr>
          <p:cNvSpPr>
            <a:spLocks noGrp="1"/>
          </p:cNvSpPr>
          <p:nvPr>
            <p:ph type="sldNum" sz="quarter" idx="12"/>
          </p:nvPr>
        </p:nvSpPr>
        <p:spPr/>
        <p:txBody>
          <a:bodyPr/>
          <a:lstStyle/>
          <a:p>
            <a:fld id="{6D00ABC0-0B20-594E-8324-2F30128B41A0}" type="slidenum">
              <a:rPr lang="en-US" smtClean="0"/>
              <a:t>21</a:t>
            </a:fld>
            <a:endParaRPr lang="en-US"/>
          </a:p>
        </p:txBody>
      </p:sp>
    </p:spTree>
    <p:extLst>
      <p:ext uri="{BB962C8B-B14F-4D97-AF65-F5344CB8AC3E}">
        <p14:creationId xmlns:p14="http://schemas.microsoft.com/office/powerpoint/2010/main" val="643271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5060-C2B6-EC4E-AF10-C017D74D25B7}"/>
              </a:ext>
            </a:extLst>
          </p:cNvPr>
          <p:cNvSpPr>
            <a:spLocks noGrp="1"/>
          </p:cNvSpPr>
          <p:nvPr>
            <p:ph type="title"/>
          </p:nvPr>
        </p:nvSpPr>
        <p:spPr/>
        <p:txBody>
          <a:bodyPr/>
          <a:lstStyle/>
          <a:p>
            <a:r>
              <a:rPr lang="en-US" dirty="0"/>
              <a:t>Example: gas meter using </a:t>
            </a:r>
            <a:r>
              <a:rPr lang="en-US" dirty="0" err="1"/>
              <a:t>LoRAWAN</a:t>
            </a:r>
            <a:endParaRPr lang="en-US" dirty="0"/>
          </a:p>
        </p:txBody>
      </p:sp>
      <p:pic>
        <p:nvPicPr>
          <p:cNvPr id="3" name="Picture 2">
            <a:extLst>
              <a:ext uri="{FF2B5EF4-FFF2-40B4-BE49-F238E27FC236}">
                <a16:creationId xmlns:a16="http://schemas.microsoft.com/office/drawing/2014/main" id="{816FDB6C-ACEA-0847-972F-B7820A4F04A3}"/>
              </a:ext>
            </a:extLst>
          </p:cNvPr>
          <p:cNvPicPr>
            <a:picLocks noChangeAspect="1"/>
          </p:cNvPicPr>
          <p:nvPr/>
        </p:nvPicPr>
        <p:blipFill>
          <a:blip r:embed="rId2"/>
          <a:stretch>
            <a:fillRect/>
          </a:stretch>
        </p:blipFill>
        <p:spPr>
          <a:xfrm>
            <a:off x="-203200" y="1627272"/>
            <a:ext cx="7518400" cy="3386667"/>
          </a:xfrm>
          <a:prstGeom prst="rect">
            <a:avLst/>
          </a:prstGeom>
        </p:spPr>
      </p:pic>
      <p:pic>
        <p:nvPicPr>
          <p:cNvPr id="4" name="Picture 3">
            <a:extLst>
              <a:ext uri="{FF2B5EF4-FFF2-40B4-BE49-F238E27FC236}">
                <a16:creationId xmlns:a16="http://schemas.microsoft.com/office/drawing/2014/main" id="{C70BA94B-6F6F-8443-8AB8-016C214F4471}"/>
              </a:ext>
            </a:extLst>
          </p:cNvPr>
          <p:cNvPicPr>
            <a:picLocks noChangeAspect="1"/>
          </p:cNvPicPr>
          <p:nvPr/>
        </p:nvPicPr>
        <p:blipFill>
          <a:blip r:embed="rId3"/>
          <a:stretch>
            <a:fillRect/>
          </a:stretch>
        </p:blipFill>
        <p:spPr>
          <a:xfrm>
            <a:off x="7454900" y="1472973"/>
            <a:ext cx="3759200" cy="2650236"/>
          </a:xfrm>
          <a:prstGeom prst="rect">
            <a:avLst/>
          </a:prstGeom>
        </p:spPr>
      </p:pic>
      <p:sp>
        <p:nvSpPr>
          <p:cNvPr id="5" name="TextBox 4">
            <a:extLst>
              <a:ext uri="{FF2B5EF4-FFF2-40B4-BE49-F238E27FC236}">
                <a16:creationId xmlns:a16="http://schemas.microsoft.com/office/drawing/2014/main" id="{984CB680-76AE-9342-941E-6607AEBCD2AE}"/>
              </a:ext>
            </a:extLst>
          </p:cNvPr>
          <p:cNvSpPr txBox="1"/>
          <p:nvPr/>
        </p:nvSpPr>
        <p:spPr>
          <a:xfrm>
            <a:off x="1320800" y="5588000"/>
            <a:ext cx="5922199" cy="646331"/>
          </a:xfrm>
          <a:prstGeom prst="rect">
            <a:avLst/>
          </a:prstGeom>
          <a:noFill/>
        </p:spPr>
        <p:txBody>
          <a:bodyPr wrap="none" rtlCol="0">
            <a:spAutoFit/>
          </a:bodyPr>
          <a:lstStyle/>
          <a:p>
            <a:r>
              <a:rPr lang="en-US" dirty="0">
                <a:sym typeface="Wingdings" pitchFamily="2" charset="2"/>
              </a:rPr>
              <a:t> works well for IoT applications that are inherently regional</a:t>
            </a:r>
          </a:p>
          <a:p>
            <a:r>
              <a:rPr lang="en-US" dirty="0">
                <a:sym typeface="Wingdings" pitchFamily="2" charset="2"/>
              </a:rPr>
              <a:t>(utilities, public transit signage)</a:t>
            </a:r>
          </a:p>
        </p:txBody>
      </p:sp>
      <p:pic>
        <p:nvPicPr>
          <p:cNvPr id="6" name="Picture 5">
            <a:extLst>
              <a:ext uri="{FF2B5EF4-FFF2-40B4-BE49-F238E27FC236}">
                <a16:creationId xmlns:a16="http://schemas.microsoft.com/office/drawing/2014/main" id="{9B60F67B-A108-E545-87B3-4EB3379AED2E}"/>
              </a:ext>
            </a:extLst>
          </p:cNvPr>
          <p:cNvPicPr>
            <a:picLocks noChangeAspect="1"/>
          </p:cNvPicPr>
          <p:nvPr/>
        </p:nvPicPr>
        <p:blipFill>
          <a:blip r:embed="rId4"/>
          <a:stretch>
            <a:fillRect/>
          </a:stretch>
        </p:blipFill>
        <p:spPr>
          <a:xfrm>
            <a:off x="8328781" y="4493140"/>
            <a:ext cx="3282647" cy="2189719"/>
          </a:xfrm>
          <a:prstGeom prst="rect">
            <a:avLst/>
          </a:prstGeom>
        </p:spPr>
      </p:pic>
      <p:sp>
        <p:nvSpPr>
          <p:cNvPr id="7" name="Slide Number Placeholder 6">
            <a:extLst>
              <a:ext uri="{FF2B5EF4-FFF2-40B4-BE49-F238E27FC236}">
                <a16:creationId xmlns:a16="http://schemas.microsoft.com/office/drawing/2014/main" id="{E11039BF-1312-FC45-9713-4C1814F9A78B}"/>
              </a:ext>
            </a:extLst>
          </p:cNvPr>
          <p:cNvSpPr>
            <a:spLocks noGrp="1"/>
          </p:cNvSpPr>
          <p:nvPr>
            <p:ph type="sldNum" sz="quarter" idx="12"/>
          </p:nvPr>
        </p:nvSpPr>
        <p:spPr/>
        <p:txBody>
          <a:bodyPr/>
          <a:lstStyle/>
          <a:p>
            <a:fld id="{6D00ABC0-0B20-594E-8324-2F30128B41A0}" type="slidenum">
              <a:rPr lang="en-US" smtClean="0"/>
              <a:t>22</a:t>
            </a:fld>
            <a:endParaRPr lang="en-US"/>
          </a:p>
        </p:txBody>
      </p:sp>
    </p:spTree>
    <p:extLst>
      <p:ext uri="{BB962C8B-B14F-4D97-AF65-F5344CB8AC3E}">
        <p14:creationId xmlns:p14="http://schemas.microsoft.com/office/powerpoint/2010/main" val="171666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5C597-158C-424D-A7AF-4F969B88991B}"/>
              </a:ext>
            </a:extLst>
          </p:cNvPr>
          <p:cNvSpPr>
            <a:spLocks noGrp="1"/>
          </p:cNvSpPr>
          <p:nvPr>
            <p:ph type="title"/>
          </p:nvPr>
        </p:nvSpPr>
        <p:spPr/>
        <p:txBody>
          <a:bodyPr/>
          <a:lstStyle/>
          <a:p>
            <a:r>
              <a:rPr lang="en-US" dirty="0"/>
              <a:t>Short &amp; long-range IoT networks</a:t>
            </a:r>
          </a:p>
        </p:txBody>
      </p:sp>
      <p:pic>
        <p:nvPicPr>
          <p:cNvPr id="3" name="Picture 2">
            <a:extLst>
              <a:ext uri="{FF2B5EF4-FFF2-40B4-BE49-F238E27FC236}">
                <a16:creationId xmlns:a16="http://schemas.microsoft.com/office/drawing/2014/main" id="{35B765B9-B3C9-D547-86C6-EBDDE20075EB}"/>
              </a:ext>
            </a:extLst>
          </p:cNvPr>
          <p:cNvPicPr>
            <a:picLocks noChangeAspect="1"/>
          </p:cNvPicPr>
          <p:nvPr/>
        </p:nvPicPr>
        <p:blipFill>
          <a:blip r:embed="rId3"/>
          <a:stretch>
            <a:fillRect/>
          </a:stretch>
        </p:blipFill>
        <p:spPr>
          <a:xfrm>
            <a:off x="470765" y="2061935"/>
            <a:ext cx="10883035" cy="4411436"/>
          </a:xfrm>
          <a:prstGeom prst="rect">
            <a:avLst/>
          </a:prstGeom>
        </p:spPr>
      </p:pic>
      <p:sp>
        <p:nvSpPr>
          <p:cNvPr id="4" name="Slide Number Placeholder 3">
            <a:extLst>
              <a:ext uri="{FF2B5EF4-FFF2-40B4-BE49-F238E27FC236}">
                <a16:creationId xmlns:a16="http://schemas.microsoft.com/office/drawing/2014/main" id="{C7853752-3865-2C43-A07C-D4A4891588F4}"/>
              </a:ext>
            </a:extLst>
          </p:cNvPr>
          <p:cNvSpPr>
            <a:spLocks noGrp="1"/>
          </p:cNvSpPr>
          <p:nvPr>
            <p:ph type="sldNum" sz="quarter" idx="12"/>
          </p:nvPr>
        </p:nvSpPr>
        <p:spPr/>
        <p:txBody>
          <a:bodyPr/>
          <a:lstStyle/>
          <a:p>
            <a:fld id="{6D00ABC0-0B20-594E-8324-2F30128B41A0}" type="slidenum">
              <a:rPr lang="en-US" smtClean="0"/>
              <a:t>23</a:t>
            </a:fld>
            <a:endParaRPr lang="en-US"/>
          </a:p>
        </p:txBody>
      </p:sp>
    </p:spTree>
    <p:extLst>
      <p:ext uri="{BB962C8B-B14F-4D97-AF65-F5344CB8AC3E}">
        <p14:creationId xmlns:p14="http://schemas.microsoft.com/office/powerpoint/2010/main" val="675924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6AB5FA-7B54-284D-B862-D9FCCD6CA1CF}"/>
              </a:ext>
            </a:extLst>
          </p:cNvPr>
          <p:cNvPicPr>
            <a:picLocks noChangeAspect="1"/>
          </p:cNvPicPr>
          <p:nvPr/>
        </p:nvPicPr>
        <p:blipFill>
          <a:blip r:embed="rId2"/>
          <a:stretch>
            <a:fillRect/>
          </a:stretch>
        </p:blipFill>
        <p:spPr>
          <a:xfrm>
            <a:off x="1124739" y="348343"/>
            <a:ext cx="10124617" cy="6052457"/>
          </a:xfrm>
          <a:prstGeom prst="rect">
            <a:avLst/>
          </a:prstGeom>
        </p:spPr>
      </p:pic>
      <p:sp>
        <p:nvSpPr>
          <p:cNvPr id="3" name="Slide Number Placeholder 2">
            <a:extLst>
              <a:ext uri="{FF2B5EF4-FFF2-40B4-BE49-F238E27FC236}">
                <a16:creationId xmlns:a16="http://schemas.microsoft.com/office/drawing/2014/main" id="{FF39662C-2F66-174C-AD87-4A7F4C637430}"/>
              </a:ext>
            </a:extLst>
          </p:cNvPr>
          <p:cNvSpPr>
            <a:spLocks noGrp="1"/>
          </p:cNvSpPr>
          <p:nvPr>
            <p:ph type="sldNum" sz="quarter" idx="12"/>
          </p:nvPr>
        </p:nvSpPr>
        <p:spPr/>
        <p:txBody>
          <a:bodyPr/>
          <a:lstStyle/>
          <a:p>
            <a:fld id="{6D00ABC0-0B20-594E-8324-2F30128B41A0}" type="slidenum">
              <a:rPr lang="en-US" smtClean="0"/>
              <a:t>24</a:t>
            </a:fld>
            <a:endParaRPr lang="en-US"/>
          </a:p>
        </p:txBody>
      </p:sp>
    </p:spTree>
    <p:extLst>
      <p:ext uri="{BB962C8B-B14F-4D97-AF65-F5344CB8AC3E}">
        <p14:creationId xmlns:p14="http://schemas.microsoft.com/office/powerpoint/2010/main" val="1867431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DE196-FB16-5342-8E9E-7E27853063F6}"/>
              </a:ext>
            </a:extLst>
          </p:cNvPr>
          <p:cNvSpPr>
            <a:spLocks noGrp="1"/>
          </p:cNvSpPr>
          <p:nvPr>
            <p:ph type="title"/>
          </p:nvPr>
        </p:nvSpPr>
        <p:spPr/>
        <p:txBody>
          <a:bodyPr/>
          <a:lstStyle/>
          <a:p>
            <a:r>
              <a:rPr lang="en-US" dirty="0"/>
              <a:t>Verizon telematics + IoT revenue</a:t>
            </a:r>
          </a:p>
        </p:txBody>
      </p:sp>
      <p:pic>
        <p:nvPicPr>
          <p:cNvPr id="3" name="Picture 2">
            <a:extLst>
              <a:ext uri="{FF2B5EF4-FFF2-40B4-BE49-F238E27FC236}">
                <a16:creationId xmlns:a16="http://schemas.microsoft.com/office/drawing/2014/main" id="{B6309D7D-4B78-EF4F-BDD2-00C324FC0D3E}"/>
              </a:ext>
            </a:extLst>
          </p:cNvPr>
          <p:cNvPicPr>
            <a:picLocks noChangeAspect="1"/>
          </p:cNvPicPr>
          <p:nvPr/>
        </p:nvPicPr>
        <p:blipFill>
          <a:blip r:embed="rId2"/>
          <a:stretch>
            <a:fillRect/>
          </a:stretch>
        </p:blipFill>
        <p:spPr>
          <a:xfrm>
            <a:off x="1694905" y="1349829"/>
            <a:ext cx="9479280" cy="5181600"/>
          </a:xfrm>
          <a:prstGeom prst="rect">
            <a:avLst/>
          </a:prstGeom>
        </p:spPr>
      </p:pic>
      <p:sp>
        <p:nvSpPr>
          <p:cNvPr id="4" name="TextBox 3">
            <a:extLst>
              <a:ext uri="{FF2B5EF4-FFF2-40B4-BE49-F238E27FC236}">
                <a16:creationId xmlns:a16="http://schemas.microsoft.com/office/drawing/2014/main" id="{6167FC79-D04B-E148-9B46-6CF5D3605343}"/>
              </a:ext>
            </a:extLst>
          </p:cNvPr>
          <p:cNvSpPr txBox="1"/>
          <p:nvPr/>
        </p:nvSpPr>
        <p:spPr>
          <a:xfrm>
            <a:off x="6749143" y="2152172"/>
            <a:ext cx="4113242" cy="523220"/>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2800" dirty="0"/>
              <a:t>VZ: $31.8B revenue (Q118)</a:t>
            </a:r>
          </a:p>
        </p:txBody>
      </p:sp>
      <p:sp>
        <p:nvSpPr>
          <p:cNvPr id="5" name="Slide Number Placeholder 4">
            <a:extLst>
              <a:ext uri="{FF2B5EF4-FFF2-40B4-BE49-F238E27FC236}">
                <a16:creationId xmlns:a16="http://schemas.microsoft.com/office/drawing/2014/main" id="{3FA039B2-841B-D64C-970F-D0A5E7BFC8BC}"/>
              </a:ext>
            </a:extLst>
          </p:cNvPr>
          <p:cNvSpPr>
            <a:spLocks noGrp="1"/>
          </p:cNvSpPr>
          <p:nvPr>
            <p:ph type="sldNum" sz="quarter" idx="12"/>
          </p:nvPr>
        </p:nvSpPr>
        <p:spPr/>
        <p:txBody>
          <a:bodyPr/>
          <a:lstStyle/>
          <a:p>
            <a:fld id="{6D00ABC0-0B20-594E-8324-2F30128B41A0}" type="slidenum">
              <a:rPr lang="en-US" smtClean="0"/>
              <a:t>25</a:t>
            </a:fld>
            <a:endParaRPr lang="en-US"/>
          </a:p>
        </p:txBody>
      </p:sp>
    </p:spTree>
    <p:extLst>
      <p:ext uri="{BB962C8B-B14F-4D97-AF65-F5344CB8AC3E}">
        <p14:creationId xmlns:p14="http://schemas.microsoft.com/office/powerpoint/2010/main" val="2557214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303F2-6A35-0143-AF2B-39D035619AE8}"/>
              </a:ext>
            </a:extLst>
          </p:cNvPr>
          <p:cNvSpPr>
            <a:spLocks noGrp="1"/>
          </p:cNvSpPr>
          <p:nvPr>
            <p:ph type="title"/>
          </p:nvPr>
        </p:nvSpPr>
        <p:spPr/>
        <p:txBody>
          <a:bodyPr/>
          <a:lstStyle/>
          <a:p>
            <a:r>
              <a:rPr lang="en-US" dirty="0"/>
              <a:t>Alternative: satellite communication</a:t>
            </a:r>
          </a:p>
        </p:txBody>
      </p:sp>
      <p:pic>
        <p:nvPicPr>
          <p:cNvPr id="3" name="Picture 2">
            <a:extLst>
              <a:ext uri="{FF2B5EF4-FFF2-40B4-BE49-F238E27FC236}">
                <a16:creationId xmlns:a16="http://schemas.microsoft.com/office/drawing/2014/main" id="{7CFD1187-D489-D548-A6BC-EA5F04A70F08}"/>
              </a:ext>
            </a:extLst>
          </p:cNvPr>
          <p:cNvPicPr>
            <a:picLocks noChangeAspect="1"/>
          </p:cNvPicPr>
          <p:nvPr/>
        </p:nvPicPr>
        <p:blipFill>
          <a:blip r:embed="rId3"/>
          <a:stretch>
            <a:fillRect/>
          </a:stretch>
        </p:blipFill>
        <p:spPr>
          <a:xfrm>
            <a:off x="838200" y="1690688"/>
            <a:ext cx="1880761" cy="3033486"/>
          </a:xfrm>
          <a:prstGeom prst="rect">
            <a:avLst/>
          </a:prstGeom>
        </p:spPr>
      </p:pic>
      <p:sp>
        <p:nvSpPr>
          <p:cNvPr id="4" name="TextBox 3">
            <a:extLst>
              <a:ext uri="{FF2B5EF4-FFF2-40B4-BE49-F238E27FC236}">
                <a16:creationId xmlns:a16="http://schemas.microsoft.com/office/drawing/2014/main" id="{A56A4078-81A9-A849-82EA-E5B1DBB674D7}"/>
              </a:ext>
            </a:extLst>
          </p:cNvPr>
          <p:cNvSpPr txBox="1"/>
          <p:nvPr/>
        </p:nvSpPr>
        <p:spPr>
          <a:xfrm>
            <a:off x="2436390" y="2693085"/>
            <a:ext cx="990015" cy="646331"/>
          </a:xfrm>
          <a:prstGeom prst="rect">
            <a:avLst/>
          </a:prstGeom>
          <a:noFill/>
        </p:spPr>
        <p:txBody>
          <a:bodyPr wrap="none" rtlCol="0">
            <a:spAutoFit/>
          </a:bodyPr>
          <a:lstStyle/>
          <a:p>
            <a:r>
              <a:rPr lang="en-US" dirty="0"/>
              <a:t>Iridium</a:t>
            </a:r>
          </a:p>
          <a:p>
            <a:r>
              <a:rPr lang="en-US" dirty="0"/>
              <a:t>two-way</a:t>
            </a:r>
          </a:p>
        </p:txBody>
      </p:sp>
      <p:pic>
        <p:nvPicPr>
          <p:cNvPr id="5" name="Picture 4">
            <a:extLst>
              <a:ext uri="{FF2B5EF4-FFF2-40B4-BE49-F238E27FC236}">
                <a16:creationId xmlns:a16="http://schemas.microsoft.com/office/drawing/2014/main" id="{DBA165F1-A5FD-5E4C-830D-B24D5EB0BD1E}"/>
              </a:ext>
            </a:extLst>
          </p:cNvPr>
          <p:cNvPicPr>
            <a:picLocks noChangeAspect="1"/>
          </p:cNvPicPr>
          <p:nvPr/>
        </p:nvPicPr>
        <p:blipFill>
          <a:blip r:embed="rId4"/>
          <a:stretch>
            <a:fillRect/>
          </a:stretch>
        </p:blipFill>
        <p:spPr>
          <a:xfrm>
            <a:off x="4133850" y="1682750"/>
            <a:ext cx="3924300" cy="3492500"/>
          </a:xfrm>
          <a:prstGeom prst="rect">
            <a:avLst/>
          </a:prstGeom>
        </p:spPr>
      </p:pic>
      <p:sp>
        <p:nvSpPr>
          <p:cNvPr id="6" name="TextBox 5">
            <a:extLst>
              <a:ext uri="{FF2B5EF4-FFF2-40B4-BE49-F238E27FC236}">
                <a16:creationId xmlns:a16="http://schemas.microsoft.com/office/drawing/2014/main" id="{8D957A13-3634-144C-BEB2-9ADE23170C13}"/>
              </a:ext>
            </a:extLst>
          </p:cNvPr>
          <p:cNvSpPr txBox="1"/>
          <p:nvPr/>
        </p:nvSpPr>
        <p:spPr>
          <a:xfrm>
            <a:off x="7204905" y="2685147"/>
            <a:ext cx="2501069" cy="646331"/>
          </a:xfrm>
          <a:prstGeom prst="rect">
            <a:avLst/>
          </a:prstGeom>
          <a:noFill/>
        </p:spPr>
        <p:txBody>
          <a:bodyPr wrap="none" rtlCol="0">
            <a:spAutoFit/>
          </a:bodyPr>
          <a:lstStyle/>
          <a:p>
            <a:r>
              <a:rPr lang="en-US" dirty="0" err="1"/>
              <a:t>GlobalStar</a:t>
            </a:r>
            <a:endParaRPr lang="en-US" dirty="0"/>
          </a:p>
          <a:p>
            <a:r>
              <a:rPr lang="en-US" dirty="0"/>
              <a:t>GPS fix every 10 minutes</a:t>
            </a:r>
          </a:p>
        </p:txBody>
      </p:sp>
      <p:pic>
        <p:nvPicPr>
          <p:cNvPr id="7" name="Picture 6">
            <a:extLst>
              <a:ext uri="{FF2B5EF4-FFF2-40B4-BE49-F238E27FC236}">
                <a16:creationId xmlns:a16="http://schemas.microsoft.com/office/drawing/2014/main" id="{09BF6087-8F4B-F64D-9028-1A3739E98D87}"/>
              </a:ext>
            </a:extLst>
          </p:cNvPr>
          <p:cNvPicPr>
            <a:picLocks noChangeAspect="1"/>
          </p:cNvPicPr>
          <p:nvPr/>
        </p:nvPicPr>
        <p:blipFill>
          <a:blip r:embed="rId5"/>
          <a:stretch>
            <a:fillRect/>
          </a:stretch>
        </p:blipFill>
        <p:spPr>
          <a:xfrm>
            <a:off x="725714" y="4746221"/>
            <a:ext cx="2931886" cy="1960699"/>
          </a:xfrm>
          <a:prstGeom prst="rect">
            <a:avLst/>
          </a:prstGeom>
        </p:spPr>
      </p:pic>
      <p:sp>
        <p:nvSpPr>
          <p:cNvPr id="8" name="TextBox 7">
            <a:extLst>
              <a:ext uri="{FF2B5EF4-FFF2-40B4-BE49-F238E27FC236}">
                <a16:creationId xmlns:a16="http://schemas.microsoft.com/office/drawing/2014/main" id="{ACE18198-17C5-C946-AA6D-C2C4E6CC62D0}"/>
              </a:ext>
            </a:extLst>
          </p:cNvPr>
          <p:cNvSpPr txBox="1"/>
          <p:nvPr/>
        </p:nvSpPr>
        <p:spPr>
          <a:xfrm>
            <a:off x="1778580" y="5197929"/>
            <a:ext cx="543354" cy="369332"/>
          </a:xfrm>
          <a:prstGeom prst="rect">
            <a:avLst/>
          </a:prstGeom>
          <a:noFill/>
        </p:spPr>
        <p:txBody>
          <a:bodyPr wrap="none" rtlCol="0">
            <a:spAutoFit/>
          </a:bodyPr>
          <a:lstStyle/>
          <a:p>
            <a:r>
              <a:rPr lang="en-US" dirty="0"/>
              <a:t>LEO</a:t>
            </a:r>
          </a:p>
        </p:txBody>
      </p:sp>
      <p:pic>
        <p:nvPicPr>
          <p:cNvPr id="9" name="Picture 8">
            <a:extLst>
              <a:ext uri="{FF2B5EF4-FFF2-40B4-BE49-F238E27FC236}">
                <a16:creationId xmlns:a16="http://schemas.microsoft.com/office/drawing/2014/main" id="{09FEB70E-6AEF-9A42-9A75-5CEC08F16CE8}"/>
              </a:ext>
            </a:extLst>
          </p:cNvPr>
          <p:cNvPicPr>
            <a:picLocks noChangeAspect="1"/>
          </p:cNvPicPr>
          <p:nvPr/>
        </p:nvPicPr>
        <p:blipFill>
          <a:blip r:embed="rId6"/>
          <a:stretch>
            <a:fillRect/>
          </a:stretch>
        </p:blipFill>
        <p:spPr>
          <a:xfrm>
            <a:off x="4133850" y="5155070"/>
            <a:ext cx="3302000" cy="1143000"/>
          </a:xfrm>
          <a:prstGeom prst="rect">
            <a:avLst/>
          </a:prstGeom>
        </p:spPr>
      </p:pic>
      <p:pic>
        <p:nvPicPr>
          <p:cNvPr id="10" name="Picture 9">
            <a:extLst>
              <a:ext uri="{FF2B5EF4-FFF2-40B4-BE49-F238E27FC236}">
                <a16:creationId xmlns:a16="http://schemas.microsoft.com/office/drawing/2014/main" id="{5D13DABC-BCA0-0B46-9B19-0BCD0C9FCB75}"/>
              </a:ext>
            </a:extLst>
          </p:cNvPr>
          <p:cNvPicPr>
            <a:picLocks noChangeAspect="1"/>
          </p:cNvPicPr>
          <p:nvPr/>
        </p:nvPicPr>
        <p:blipFill>
          <a:blip r:embed="rId7"/>
          <a:stretch>
            <a:fillRect/>
          </a:stretch>
        </p:blipFill>
        <p:spPr>
          <a:xfrm>
            <a:off x="7676160" y="5103404"/>
            <a:ext cx="4199331" cy="1145272"/>
          </a:xfrm>
          <a:prstGeom prst="rect">
            <a:avLst/>
          </a:prstGeom>
        </p:spPr>
      </p:pic>
      <p:pic>
        <p:nvPicPr>
          <p:cNvPr id="11" name="Picture 10">
            <a:extLst>
              <a:ext uri="{FF2B5EF4-FFF2-40B4-BE49-F238E27FC236}">
                <a16:creationId xmlns:a16="http://schemas.microsoft.com/office/drawing/2014/main" id="{3051E838-62A2-AF4B-A65C-9B99CE8F910B}"/>
              </a:ext>
            </a:extLst>
          </p:cNvPr>
          <p:cNvPicPr>
            <a:picLocks noChangeAspect="1"/>
          </p:cNvPicPr>
          <p:nvPr/>
        </p:nvPicPr>
        <p:blipFill>
          <a:blip r:embed="rId8"/>
          <a:stretch>
            <a:fillRect/>
          </a:stretch>
        </p:blipFill>
        <p:spPr>
          <a:xfrm>
            <a:off x="8580748" y="1585715"/>
            <a:ext cx="3294743" cy="889581"/>
          </a:xfrm>
          <a:prstGeom prst="rect">
            <a:avLst/>
          </a:prstGeom>
        </p:spPr>
        <p:style>
          <a:lnRef idx="1">
            <a:schemeClr val="accent5"/>
          </a:lnRef>
          <a:fillRef idx="2">
            <a:schemeClr val="accent5"/>
          </a:fillRef>
          <a:effectRef idx="1">
            <a:schemeClr val="accent5"/>
          </a:effectRef>
          <a:fontRef idx="minor">
            <a:schemeClr val="dk1"/>
          </a:fontRef>
        </p:style>
      </p:pic>
      <p:sp>
        <p:nvSpPr>
          <p:cNvPr id="12" name="TextBox 11">
            <a:extLst>
              <a:ext uri="{FF2B5EF4-FFF2-40B4-BE49-F238E27FC236}">
                <a16:creationId xmlns:a16="http://schemas.microsoft.com/office/drawing/2014/main" id="{A73937F3-F036-FE49-B11D-5B7E4132DBBC}"/>
              </a:ext>
            </a:extLst>
          </p:cNvPr>
          <p:cNvSpPr txBox="1"/>
          <p:nvPr/>
        </p:nvSpPr>
        <p:spPr>
          <a:xfrm>
            <a:off x="11160125" y="1579143"/>
            <a:ext cx="678391" cy="369332"/>
          </a:xfrm>
          <a:prstGeom prst="rect">
            <a:avLst/>
          </a:prstGeom>
          <a:noFill/>
        </p:spPr>
        <p:txBody>
          <a:bodyPr wrap="none" rtlCol="0">
            <a:spAutoFit/>
          </a:bodyPr>
          <a:lstStyle/>
          <a:p>
            <a:r>
              <a:rPr lang="en-US" dirty="0"/>
              <a:t>NEXT</a:t>
            </a:r>
          </a:p>
        </p:txBody>
      </p:sp>
      <p:sp>
        <p:nvSpPr>
          <p:cNvPr id="13" name="Slide Number Placeholder 12">
            <a:extLst>
              <a:ext uri="{FF2B5EF4-FFF2-40B4-BE49-F238E27FC236}">
                <a16:creationId xmlns:a16="http://schemas.microsoft.com/office/drawing/2014/main" id="{CBCBF49A-524F-2047-B0FA-0016574C86F5}"/>
              </a:ext>
            </a:extLst>
          </p:cNvPr>
          <p:cNvSpPr>
            <a:spLocks noGrp="1"/>
          </p:cNvSpPr>
          <p:nvPr>
            <p:ph type="sldNum" sz="quarter" idx="12"/>
          </p:nvPr>
        </p:nvSpPr>
        <p:spPr/>
        <p:txBody>
          <a:bodyPr/>
          <a:lstStyle/>
          <a:p>
            <a:fld id="{6D00ABC0-0B20-594E-8324-2F30128B41A0}" type="slidenum">
              <a:rPr lang="en-US" smtClean="0"/>
              <a:t>26</a:t>
            </a:fld>
            <a:endParaRPr lang="en-US"/>
          </a:p>
        </p:txBody>
      </p:sp>
    </p:spTree>
    <p:extLst>
      <p:ext uri="{BB962C8B-B14F-4D97-AF65-F5344CB8AC3E}">
        <p14:creationId xmlns:p14="http://schemas.microsoft.com/office/powerpoint/2010/main" val="4127557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9A77-51BA-8345-A1F7-8BE95A52BDA8}"/>
              </a:ext>
            </a:extLst>
          </p:cNvPr>
          <p:cNvSpPr>
            <a:spLocks noGrp="1"/>
          </p:cNvSpPr>
          <p:nvPr>
            <p:ph type="title"/>
          </p:nvPr>
        </p:nvSpPr>
        <p:spPr/>
        <p:txBody>
          <a:bodyPr/>
          <a:lstStyle/>
          <a:p>
            <a:r>
              <a:rPr lang="en-US" dirty="0"/>
              <a:t>(Dubious) economics of fog computing</a:t>
            </a:r>
          </a:p>
        </p:txBody>
      </p:sp>
      <p:pic>
        <p:nvPicPr>
          <p:cNvPr id="3" name="Picture 2">
            <a:extLst>
              <a:ext uri="{FF2B5EF4-FFF2-40B4-BE49-F238E27FC236}">
                <a16:creationId xmlns:a16="http://schemas.microsoft.com/office/drawing/2014/main" id="{D9665B81-742C-CE45-BED7-494B083A8FAF}"/>
              </a:ext>
            </a:extLst>
          </p:cNvPr>
          <p:cNvPicPr>
            <a:picLocks noChangeAspect="1"/>
          </p:cNvPicPr>
          <p:nvPr/>
        </p:nvPicPr>
        <p:blipFill>
          <a:blip r:embed="rId2"/>
          <a:stretch>
            <a:fillRect/>
          </a:stretch>
        </p:blipFill>
        <p:spPr>
          <a:xfrm>
            <a:off x="838200" y="1494972"/>
            <a:ext cx="1834243" cy="1834243"/>
          </a:xfrm>
          <a:prstGeom prst="rect">
            <a:avLst/>
          </a:prstGeom>
        </p:spPr>
      </p:pic>
      <p:pic>
        <p:nvPicPr>
          <p:cNvPr id="4" name="Picture 3">
            <a:extLst>
              <a:ext uri="{FF2B5EF4-FFF2-40B4-BE49-F238E27FC236}">
                <a16:creationId xmlns:a16="http://schemas.microsoft.com/office/drawing/2014/main" id="{3BB44E5D-072E-434E-8B49-949F9C8D0322}"/>
              </a:ext>
            </a:extLst>
          </p:cNvPr>
          <p:cNvPicPr>
            <a:picLocks noChangeAspect="1"/>
          </p:cNvPicPr>
          <p:nvPr/>
        </p:nvPicPr>
        <p:blipFill>
          <a:blip r:embed="rId3"/>
          <a:stretch>
            <a:fillRect/>
          </a:stretch>
        </p:blipFill>
        <p:spPr>
          <a:xfrm>
            <a:off x="3296516" y="1494972"/>
            <a:ext cx="2494684" cy="1859925"/>
          </a:xfrm>
          <a:prstGeom prst="rect">
            <a:avLst/>
          </a:prstGeom>
        </p:spPr>
      </p:pic>
      <p:sp>
        <p:nvSpPr>
          <p:cNvPr id="5" name="Cloud 4">
            <a:extLst>
              <a:ext uri="{FF2B5EF4-FFF2-40B4-BE49-F238E27FC236}">
                <a16:creationId xmlns:a16="http://schemas.microsoft.com/office/drawing/2014/main" id="{74EE913C-C784-7A4E-AF81-32EC934BE757}"/>
              </a:ext>
            </a:extLst>
          </p:cNvPr>
          <p:cNvSpPr/>
          <p:nvPr/>
        </p:nvSpPr>
        <p:spPr>
          <a:xfrm>
            <a:off x="9202057" y="1494972"/>
            <a:ext cx="2819400" cy="206102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hyperscale</a:t>
            </a:r>
          </a:p>
          <a:p>
            <a:pPr algn="ctr"/>
            <a:r>
              <a:rPr lang="en-US" dirty="0"/>
              <a:t>cloud providers</a:t>
            </a:r>
          </a:p>
        </p:txBody>
      </p:sp>
      <p:pic>
        <p:nvPicPr>
          <p:cNvPr id="6" name="Picture 5">
            <a:extLst>
              <a:ext uri="{FF2B5EF4-FFF2-40B4-BE49-F238E27FC236}">
                <a16:creationId xmlns:a16="http://schemas.microsoft.com/office/drawing/2014/main" id="{1BCBB308-8C14-6C41-BA6B-0F4414EB148E}"/>
              </a:ext>
            </a:extLst>
          </p:cNvPr>
          <p:cNvPicPr>
            <a:picLocks noChangeAspect="1"/>
          </p:cNvPicPr>
          <p:nvPr/>
        </p:nvPicPr>
        <p:blipFill>
          <a:blip r:embed="rId4"/>
          <a:stretch>
            <a:fillRect/>
          </a:stretch>
        </p:blipFill>
        <p:spPr>
          <a:xfrm>
            <a:off x="6211898" y="1494972"/>
            <a:ext cx="2667221" cy="1958503"/>
          </a:xfrm>
          <a:prstGeom prst="rect">
            <a:avLst/>
          </a:prstGeom>
        </p:spPr>
      </p:pic>
      <p:sp>
        <p:nvSpPr>
          <p:cNvPr id="7" name="Rounded Rectangle 6">
            <a:extLst>
              <a:ext uri="{FF2B5EF4-FFF2-40B4-BE49-F238E27FC236}">
                <a16:creationId xmlns:a16="http://schemas.microsoft.com/office/drawing/2014/main" id="{0C3991CE-569F-544E-8374-C844010BA215}"/>
              </a:ext>
            </a:extLst>
          </p:cNvPr>
          <p:cNvSpPr/>
          <p:nvPr/>
        </p:nvSpPr>
        <p:spPr>
          <a:xfrm>
            <a:off x="768350" y="3759202"/>
            <a:ext cx="1973942" cy="10014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free</a:t>
            </a:r>
          </a:p>
          <a:p>
            <a:pPr algn="ctr"/>
            <a:r>
              <a:rPr lang="en-US" dirty="0"/>
              <a:t>known to OEM</a:t>
            </a:r>
          </a:p>
        </p:txBody>
      </p:sp>
      <p:sp>
        <p:nvSpPr>
          <p:cNvPr id="8" name="Rounded Rectangle 7">
            <a:extLst>
              <a:ext uri="{FF2B5EF4-FFF2-40B4-BE49-F238E27FC236}">
                <a16:creationId xmlns:a16="http://schemas.microsoft.com/office/drawing/2014/main" id="{D7CB0246-5D0C-CE40-BFFE-F48F45CB0A15}"/>
              </a:ext>
            </a:extLst>
          </p:cNvPr>
          <p:cNvSpPr/>
          <p:nvPr/>
        </p:nvSpPr>
        <p:spPr>
          <a:xfrm>
            <a:off x="3296516" y="3759202"/>
            <a:ext cx="2494683" cy="10014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”free”</a:t>
            </a:r>
          </a:p>
          <a:p>
            <a:pPr algn="ctr"/>
            <a:r>
              <a:rPr lang="en-US" dirty="0"/>
              <a:t>privacy assurances</a:t>
            </a:r>
          </a:p>
          <a:p>
            <a:pPr algn="ctr"/>
            <a:r>
              <a:rPr lang="en-US" dirty="0"/>
              <a:t>save access BW</a:t>
            </a:r>
          </a:p>
        </p:txBody>
      </p:sp>
      <p:sp>
        <p:nvSpPr>
          <p:cNvPr id="9" name="Rounded Rectangle 8">
            <a:extLst>
              <a:ext uri="{FF2B5EF4-FFF2-40B4-BE49-F238E27FC236}">
                <a16:creationId xmlns:a16="http://schemas.microsoft.com/office/drawing/2014/main" id="{DFFF08AA-9BC0-4042-B85A-8A347B9F626E}"/>
              </a:ext>
            </a:extLst>
          </p:cNvPr>
          <p:cNvSpPr/>
          <p:nvPr/>
        </p:nvSpPr>
        <p:spPr>
          <a:xfrm>
            <a:off x="6211898" y="3810002"/>
            <a:ext cx="2667221" cy="10014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low latency</a:t>
            </a:r>
          </a:p>
          <a:p>
            <a:pPr algn="ctr"/>
            <a:r>
              <a:rPr lang="en-US" dirty="0"/>
              <a:t>save backhaul</a:t>
            </a:r>
          </a:p>
        </p:txBody>
      </p:sp>
      <p:sp>
        <p:nvSpPr>
          <p:cNvPr id="10" name="Rounded Rectangle 9">
            <a:extLst>
              <a:ext uri="{FF2B5EF4-FFF2-40B4-BE49-F238E27FC236}">
                <a16:creationId xmlns:a16="http://schemas.microsoft.com/office/drawing/2014/main" id="{A53712C3-7088-DE49-9775-41C396CD5687}"/>
              </a:ext>
            </a:extLst>
          </p:cNvPr>
          <p:cNvSpPr/>
          <p:nvPr/>
        </p:nvSpPr>
        <p:spPr>
          <a:xfrm>
            <a:off x="9202057" y="3810002"/>
            <a:ext cx="2819400" cy="100148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low cost (scale, mux.)</a:t>
            </a:r>
          </a:p>
          <a:p>
            <a:pPr algn="ctr"/>
            <a:r>
              <a:rPr lang="en-US" dirty="0"/>
              <a:t>well-known interfaces</a:t>
            </a:r>
          </a:p>
          <a:p>
            <a:pPr algn="ctr"/>
            <a:r>
              <a:rPr lang="en-US" sz="1400" dirty="0" err="1"/>
              <a:t>Paas</a:t>
            </a:r>
            <a:r>
              <a:rPr lang="en-US" sz="1400" dirty="0"/>
              <a:t>, SaaS, serverless, bare metal</a:t>
            </a:r>
          </a:p>
        </p:txBody>
      </p:sp>
      <p:sp>
        <p:nvSpPr>
          <p:cNvPr id="11" name="Rounded Rectangle 10">
            <a:extLst>
              <a:ext uri="{FF2B5EF4-FFF2-40B4-BE49-F238E27FC236}">
                <a16:creationId xmlns:a16="http://schemas.microsoft.com/office/drawing/2014/main" id="{D17ACA55-1EB7-0546-8F53-8F674BE2F79E}"/>
              </a:ext>
            </a:extLst>
          </p:cNvPr>
          <p:cNvSpPr/>
          <p:nvPr/>
        </p:nvSpPr>
        <p:spPr>
          <a:xfrm>
            <a:off x="796471" y="4956630"/>
            <a:ext cx="1973942" cy="1313540"/>
          </a:xfrm>
          <a:prstGeom prst="round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limited</a:t>
            </a:r>
          </a:p>
          <a:p>
            <a:pPr algn="ctr"/>
            <a:r>
              <a:rPr lang="en-US" dirty="0"/>
              <a:t>capacity</a:t>
            </a:r>
          </a:p>
        </p:txBody>
      </p:sp>
      <p:sp>
        <p:nvSpPr>
          <p:cNvPr id="12" name="Rounded Rectangle 11">
            <a:extLst>
              <a:ext uri="{FF2B5EF4-FFF2-40B4-BE49-F238E27FC236}">
                <a16:creationId xmlns:a16="http://schemas.microsoft.com/office/drawing/2014/main" id="{0DEF7277-4273-3542-B076-4D421C4C149C}"/>
              </a:ext>
            </a:extLst>
          </p:cNvPr>
          <p:cNvSpPr/>
          <p:nvPr/>
        </p:nvSpPr>
        <p:spPr>
          <a:xfrm>
            <a:off x="3296516" y="4956630"/>
            <a:ext cx="2494683" cy="1313540"/>
          </a:xfrm>
          <a:prstGeom prst="round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limited</a:t>
            </a:r>
          </a:p>
          <a:p>
            <a:pPr algn="ctr"/>
            <a:r>
              <a:rPr lang="en-US" dirty="0"/>
              <a:t>capacity</a:t>
            </a:r>
          </a:p>
        </p:txBody>
      </p:sp>
      <p:sp>
        <p:nvSpPr>
          <p:cNvPr id="13" name="Rounded Rectangle 12">
            <a:extLst>
              <a:ext uri="{FF2B5EF4-FFF2-40B4-BE49-F238E27FC236}">
                <a16:creationId xmlns:a16="http://schemas.microsoft.com/office/drawing/2014/main" id="{7E0499DD-8D92-1D41-AEF4-5E74BCE1B3D8}"/>
              </a:ext>
            </a:extLst>
          </p:cNvPr>
          <p:cNvSpPr/>
          <p:nvPr/>
        </p:nvSpPr>
        <p:spPr>
          <a:xfrm>
            <a:off x="6211898" y="4956629"/>
            <a:ext cx="2667221" cy="1313541"/>
          </a:xfrm>
          <a:prstGeom prst="round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limited capacity</a:t>
            </a:r>
          </a:p>
          <a:p>
            <a:pPr algn="ctr"/>
            <a:r>
              <a:rPr lang="en-US" dirty="0"/>
              <a:t>business model?</a:t>
            </a:r>
          </a:p>
          <a:p>
            <a:pPr algn="ctr"/>
            <a:r>
              <a:rPr lang="en-US" dirty="0"/>
              <a:t>heterogeneity</a:t>
            </a:r>
          </a:p>
          <a:p>
            <a:pPr algn="ctr"/>
            <a:r>
              <a:rPr lang="en-US" dirty="0"/>
              <a:t>programming model?</a:t>
            </a:r>
          </a:p>
        </p:txBody>
      </p:sp>
      <p:sp>
        <p:nvSpPr>
          <p:cNvPr id="14" name="Rounded Rectangle 13">
            <a:extLst>
              <a:ext uri="{FF2B5EF4-FFF2-40B4-BE49-F238E27FC236}">
                <a16:creationId xmlns:a16="http://schemas.microsoft.com/office/drawing/2014/main" id="{8F84C25A-2E41-1F44-AA12-D1B9A33FFC58}"/>
              </a:ext>
            </a:extLst>
          </p:cNvPr>
          <p:cNvSpPr/>
          <p:nvPr/>
        </p:nvSpPr>
        <p:spPr>
          <a:xfrm>
            <a:off x="9202057" y="4956630"/>
            <a:ext cx="2819399" cy="1313540"/>
          </a:xfrm>
          <a:prstGeom prst="round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&gt; 20 </a:t>
            </a:r>
            <a:r>
              <a:rPr lang="en-US" dirty="0" err="1"/>
              <a:t>ms</a:t>
            </a:r>
            <a:r>
              <a:rPr lang="en-US" dirty="0"/>
              <a:t> latency</a:t>
            </a:r>
          </a:p>
          <a:p>
            <a:pPr algn="ctr"/>
            <a:r>
              <a:rPr lang="en-US" dirty="0"/>
              <a:t>privacy concerns</a:t>
            </a:r>
          </a:p>
        </p:txBody>
      </p:sp>
      <p:sp>
        <p:nvSpPr>
          <p:cNvPr id="15" name="Slide Number Placeholder 14">
            <a:extLst>
              <a:ext uri="{FF2B5EF4-FFF2-40B4-BE49-F238E27FC236}">
                <a16:creationId xmlns:a16="http://schemas.microsoft.com/office/drawing/2014/main" id="{D450A627-5E51-3042-8CCD-483F3107C030}"/>
              </a:ext>
            </a:extLst>
          </p:cNvPr>
          <p:cNvSpPr>
            <a:spLocks noGrp="1"/>
          </p:cNvSpPr>
          <p:nvPr>
            <p:ph type="sldNum" sz="quarter" idx="12"/>
          </p:nvPr>
        </p:nvSpPr>
        <p:spPr/>
        <p:txBody>
          <a:bodyPr/>
          <a:lstStyle/>
          <a:p>
            <a:fld id="{6D00ABC0-0B20-594E-8324-2F30128B41A0}" type="slidenum">
              <a:rPr lang="en-US" smtClean="0"/>
              <a:t>27</a:t>
            </a:fld>
            <a:endParaRPr lang="en-US"/>
          </a:p>
        </p:txBody>
      </p:sp>
    </p:spTree>
    <p:extLst>
      <p:ext uri="{BB962C8B-B14F-4D97-AF65-F5344CB8AC3E}">
        <p14:creationId xmlns:p14="http://schemas.microsoft.com/office/powerpoint/2010/main" val="1867061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defRPr/>
            </a:pPr>
            <a:r>
              <a:rPr lang="en-US" dirty="0">
                <a:ea typeface="+mj-ea"/>
                <a:cs typeface="+mj-cs"/>
              </a:rPr>
              <a:t>Protocols matter, but programmability matters more</a:t>
            </a:r>
          </a:p>
        </p:txBody>
      </p:sp>
      <p:sp>
        <p:nvSpPr>
          <p:cNvPr id="59394" name="Content Placeholder 7"/>
          <p:cNvSpPr>
            <a:spLocks noGrp="1"/>
          </p:cNvSpPr>
          <p:nvPr>
            <p:ph idx="1"/>
          </p:nvPr>
        </p:nvSpPr>
        <p:spPr/>
        <p:txBody>
          <a:bodyPr>
            <a:normAutofit lnSpcReduction="10000"/>
          </a:bodyPr>
          <a:lstStyle/>
          <a:p>
            <a:pPr eaLnBrk="1" hangingPunct="1"/>
            <a:r>
              <a:rPr lang="en-US" dirty="0">
                <a:latin typeface="Arial" charset="0"/>
              </a:rPr>
              <a:t>Nobody wants to program raw protocols</a:t>
            </a:r>
          </a:p>
          <a:p>
            <a:pPr eaLnBrk="1" hangingPunct="1"/>
            <a:r>
              <a:rPr lang="en-US" dirty="0">
                <a:latin typeface="Arial" charset="0"/>
              </a:rPr>
              <a:t>Most significant network application creation advances:</a:t>
            </a:r>
          </a:p>
          <a:p>
            <a:pPr lvl="1" eaLnBrk="1" hangingPunct="1"/>
            <a:r>
              <a:rPr lang="en-US" dirty="0">
                <a:latin typeface="Arial" charset="0"/>
              </a:rPr>
              <a:t>1983: socket API </a:t>
            </a:r>
            <a:r>
              <a:rPr lang="en-US" dirty="0">
                <a:latin typeface="Arial" charset="0"/>
                <a:sym typeface="Wingdings" charset="0"/>
              </a:rPr>
              <a:t> abstract data stream or datagram</a:t>
            </a:r>
          </a:p>
          <a:p>
            <a:pPr lvl="1" eaLnBrk="1" hangingPunct="1"/>
            <a:r>
              <a:rPr lang="en-US" dirty="0">
                <a:latin typeface="Arial" charset="0"/>
                <a:sym typeface="Wingdings" charset="0"/>
              </a:rPr>
              <a:t>1998: Java network API  mostly names, HTTP, threads</a:t>
            </a:r>
          </a:p>
          <a:p>
            <a:pPr lvl="1" eaLnBrk="1" hangingPunct="1"/>
            <a:r>
              <a:rPr lang="en-US" dirty="0">
                <a:latin typeface="Arial" charset="0"/>
                <a:sym typeface="Wingdings" charset="0"/>
              </a:rPr>
              <a:t>1998: PHP  network input as script variables</a:t>
            </a:r>
          </a:p>
          <a:p>
            <a:pPr lvl="1" eaLnBrk="1" hangingPunct="1"/>
            <a:r>
              <a:rPr lang="en-US" dirty="0">
                <a:latin typeface="Arial" charset="0"/>
                <a:sym typeface="Wingdings" charset="0"/>
              </a:rPr>
              <a:t>2005: Ruby on Rails  simplify common patterns</a:t>
            </a:r>
          </a:p>
          <a:p>
            <a:pPr eaLnBrk="1" hangingPunct="1"/>
            <a:r>
              <a:rPr lang="en-US" dirty="0">
                <a:latin typeface="Arial" charset="0"/>
                <a:sym typeface="Wingdings" charset="0"/>
              </a:rPr>
              <a:t>Many fine protocols and frameworks failed the programmer hate test</a:t>
            </a:r>
          </a:p>
          <a:p>
            <a:pPr lvl="1" eaLnBrk="1" hangingPunct="1"/>
            <a:r>
              <a:rPr lang="en-US" dirty="0">
                <a:latin typeface="Arial" charset="0"/>
                <a:sym typeface="Wingdings" charset="0"/>
              </a:rPr>
              <a:t>e.g., JAIN for VoIP, SOAP for RPC</a:t>
            </a:r>
          </a:p>
          <a:p>
            <a:pPr eaLnBrk="1" hangingPunct="1"/>
            <a:r>
              <a:rPr lang="en-US" dirty="0">
                <a:latin typeface="Arial" charset="0"/>
                <a:sym typeface="Wingdings" charset="0"/>
              </a:rPr>
              <a:t>Most IoT programmers will not be computer scientists</a:t>
            </a:r>
          </a:p>
          <a:p>
            <a:pPr lvl="1" eaLnBrk="1" hangingPunct="1"/>
            <a:endParaRPr lang="en-US" dirty="0">
              <a:latin typeface="Arial" charset="0"/>
              <a:sym typeface="Wingdings" charset="0"/>
            </a:endParaRPr>
          </a:p>
          <a:p>
            <a:pPr lvl="1" eaLnBrk="1" hangingPunct="1"/>
            <a:endParaRPr lang="en-US" dirty="0">
              <a:latin typeface="Arial" charset="0"/>
              <a:sym typeface="Wingdings" charset="0"/>
            </a:endParaRPr>
          </a:p>
          <a:p>
            <a:pPr lvl="1" eaLnBrk="1" hangingPunct="1"/>
            <a:endParaRPr lang="en-US" dirty="0">
              <a:latin typeface="Arial" charset="0"/>
            </a:endParaRPr>
          </a:p>
        </p:txBody>
      </p:sp>
      <p:sp>
        <p:nvSpPr>
          <p:cNvPr id="59397"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80A4A98-6AE8-3946-8DFC-306C8353EDC9}" type="slidenum">
              <a:rPr lang="en-US" sz="1400">
                <a:solidFill>
                  <a:srgbClr val="FFFFFF"/>
                </a:solidFill>
                <a:cs typeface="Arial" charset="0"/>
              </a:rPr>
              <a:pPr eaLnBrk="1" hangingPunct="1"/>
              <a:t>28</a:t>
            </a:fld>
            <a:endParaRPr lang="en-US" sz="1400">
              <a:solidFill>
                <a:srgbClr val="FFFFFF"/>
              </a:solidFill>
              <a:cs typeface="Arial" charset="0"/>
            </a:endParaRPr>
          </a:p>
        </p:txBody>
      </p:sp>
    </p:spTree>
    <p:extLst>
      <p:ext uri="{BB962C8B-B14F-4D97-AF65-F5344CB8AC3E}">
        <p14:creationId xmlns:p14="http://schemas.microsoft.com/office/powerpoint/2010/main" val="651236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Callout 16"/>
          <p:cNvSpPr/>
          <p:nvPr/>
        </p:nvSpPr>
        <p:spPr>
          <a:xfrm>
            <a:off x="6861548" y="4168634"/>
            <a:ext cx="1223955" cy="1219965"/>
          </a:xfrm>
          <a:prstGeom prst="wedgeEllipseCallout">
            <a:avLst>
              <a:gd name="adj1" fmla="val -52651"/>
              <a:gd name="adj2" fmla="val -68749"/>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t>LTE-U</a:t>
            </a:r>
          </a:p>
          <a:p>
            <a:r>
              <a:rPr lang="en-US" sz="1400" dirty="0"/>
              <a:t>802.11n</a:t>
            </a:r>
          </a:p>
          <a:p>
            <a:r>
              <a:rPr lang="en-US" sz="1400" dirty="0"/>
              <a:t>LTE</a:t>
            </a:r>
          </a:p>
        </p:txBody>
      </p:sp>
      <p:sp>
        <p:nvSpPr>
          <p:cNvPr id="2" name="Title 1"/>
          <p:cNvSpPr>
            <a:spLocks noGrp="1"/>
          </p:cNvSpPr>
          <p:nvPr>
            <p:ph type="title"/>
          </p:nvPr>
        </p:nvSpPr>
        <p:spPr/>
        <p:txBody>
          <a:bodyPr/>
          <a:lstStyle/>
          <a:p>
            <a:r>
              <a:rPr lang="en-US" dirty="0"/>
              <a:t>5G – what exactly is a carrier?</a:t>
            </a:r>
          </a:p>
        </p:txBody>
      </p:sp>
      <p:sp>
        <p:nvSpPr>
          <p:cNvPr id="22" name="Slide Number Placeholder 21"/>
          <p:cNvSpPr>
            <a:spLocks noGrp="1"/>
          </p:cNvSpPr>
          <p:nvPr>
            <p:ph type="sldNum" sz="quarter" idx="12"/>
          </p:nvPr>
        </p:nvSpPr>
        <p:spPr/>
        <p:txBody>
          <a:bodyPr/>
          <a:lstStyle/>
          <a:p>
            <a:fld id="{6E2D2B3B-882E-40F3-A32F-6DD516915044}" type="slidenum">
              <a:rPr lang="en-US" smtClean="0"/>
              <a:pPr/>
              <a:t>29</a:t>
            </a:fld>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50391" y="2064412"/>
            <a:ext cx="1797906" cy="1027375"/>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4821" y="2917123"/>
            <a:ext cx="1338770" cy="2008398"/>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6890" y="3160649"/>
            <a:ext cx="1498181" cy="842727"/>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5147" y="3727972"/>
            <a:ext cx="1193406" cy="1409082"/>
          </a:xfrm>
          <a:prstGeom prst="rect">
            <a:avLst/>
          </a:prstGeom>
        </p:spPr>
      </p:pic>
      <p:pic>
        <p:nvPicPr>
          <p:cNvPr id="7" name="Picture 6" descr="fiberlight.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99101" y="4871441"/>
            <a:ext cx="2076450" cy="717550"/>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70700" y="2309772"/>
            <a:ext cx="1466627" cy="420433"/>
          </a:xfrm>
          <a:prstGeom prst="rect">
            <a:avLst/>
          </a:prstGeom>
        </p:spPr>
      </p:pic>
      <p:pic>
        <p:nvPicPr>
          <p:cNvPr id="9" name="Picture 8"/>
          <p:cNvPicPr>
            <a:picLocks noChangeAspect="1"/>
          </p:cNvPicPr>
          <p:nvPr/>
        </p:nvPicPr>
        <p:blipFill>
          <a:blip r:embed="rId8"/>
          <a:stretch>
            <a:fillRect/>
          </a:stretch>
        </p:blipFill>
        <p:spPr>
          <a:xfrm>
            <a:off x="1845950" y="1461188"/>
            <a:ext cx="1391376" cy="640033"/>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49939" y="3754914"/>
            <a:ext cx="1229368" cy="922026"/>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574762" y="1762512"/>
            <a:ext cx="800616" cy="533314"/>
          </a:xfrm>
          <a:prstGeom prst="rect">
            <a:avLst/>
          </a:prstGeom>
        </p:spPr>
      </p:pic>
      <p:pic>
        <p:nvPicPr>
          <p:cNvPr id="12" name="Picture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16798" y="3152580"/>
            <a:ext cx="1312082" cy="794903"/>
          </a:xfrm>
          <a:prstGeom prst="rect">
            <a:avLst/>
          </a:prstGeom>
        </p:spPr>
      </p:pic>
      <p:sp>
        <p:nvSpPr>
          <p:cNvPr id="13" name="Cloud 12"/>
          <p:cNvSpPr/>
          <p:nvPr/>
        </p:nvSpPr>
        <p:spPr>
          <a:xfrm>
            <a:off x="3986687" y="2821820"/>
            <a:ext cx="2063252" cy="1484849"/>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Level3</a:t>
            </a:r>
          </a:p>
          <a:p>
            <a:pPr algn="ctr"/>
            <a:r>
              <a:rPr lang="en-US" dirty="0"/>
              <a:t>Cogent</a:t>
            </a:r>
          </a:p>
        </p:txBody>
      </p:sp>
      <p:pic>
        <p:nvPicPr>
          <p:cNvPr id="14" name="Picture 13"/>
          <p:cNvPicPr>
            <a:picLocks noChangeAspect="1"/>
          </p:cNvPicPr>
          <p:nvPr/>
        </p:nvPicPr>
        <p:blipFill>
          <a:blip r:embed="rId12"/>
          <a:stretch>
            <a:fillRect/>
          </a:stretch>
        </p:blipFill>
        <p:spPr>
          <a:xfrm>
            <a:off x="2188013" y="5388599"/>
            <a:ext cx="2087539" cy="654303"/>
          </a:xfrm>
          <a:prstGeom prst="rect">
            <a:avLst/>
          </a:prstGeom>
        </p:spPr>
      </p:pic>
      <p:pic>
        <p:nvPicPr>
          <p:cNvPr id="15" name="Picture 1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361381" y="6084579"/>
            <a:ext cx="1578509" cy="507481"/>
          </a:xfrm>
          <a:prstGeom prst="rect">
            <a:avLst/>
          </a:prstGeom>
        </p:spPr>
      </p:pic>
      <p:pic>
        <p:nvPicPr>
          <p:cNvPr id="18" name="Picture 1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580226" y="4609218"/>
            <a:ext cx="2111187" cy="1558760"/>
          </a:xfrm>
          <a:prstGeom prst="rect">
            <a:avLst/>
          </a:prstGeom>
        </p:spPr>
      </p:pic>
      <p:sp>
        <p:nvSpPr>
          <p:cNvPr id="19" name="Can 18"/>
          <p:cNvSpPr/>
          <p:nvPr/>
        </p:nvSpPr>
        <p:spPr>
          <a:xfrm>
            <a:off x="5840051" y="1628804"/>
            <a:ext cx="1021496" cy="1101400"/>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a:t>Spectrum DB</a:t>
            </a:r>
          </a:p>
        </p:txBody>
      </p:sp>
      <p:sp>
        <p:nvSpPr>
          <p:cNvPr id="20" name="Can 19"/>
          <p:cNvSpPr/>
          <p:nvPr/>
        </p:nvSpPr>
        <p:spPr>
          <a:xfrm>
            <a:off x="5992451" y="1781204"/>
            <a:ext cx="1021496" cy="1101400"/>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a:t>Spectrum DB</a:t>
            </a:r>
          </a:p>
        </p:txBody>
      </p:sp>
      <p:pic>
        <p:nvPicPr>
          <p:cNvPr id="23" name="Picture 2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920774" y="5318953"/>
            <a:ext cx="1808106" cy="1447897"/>
          </a:xfrm>
          <a:prstGeom prst="rect">
            <a:avLst/>
          </a:prstGeom>
        </p:spPr>
      </p:pic>
      <p:pic>
        <p:nvPicPr>
          <p:cNvPr id="24" name="Picture 23"/>
          <p:cNvPicPr>
            <a:picLocks noChangeAspect="1"/>
          </p:cNvPicPr>
          <p:nvPr/>
        </p:nvPicPr>
        <p:blipFill>
          <a:blip r:embed="rId16"/>
          <a:stretch>
            <a:fillRect/>
          </a:stretch>
        </p:blipFill>
        <p:spPr>
          <a:xfrm>
            <a:off x="7448019" y="6045201"/>
            <a:ext cx="622626" cy="552471"/>
          </a:xfrm>
          <a:prstGeom prst="rect">
            <a:avLst/>
          </a:prstGeom>
        </p:spPr>
      </p:pic>
      <p:sp>
        <p:nvSpPr>
          <p:cNvPr id="16" name="TextBox 15"/>
          <p:cNvSpPr txBox="1"/>
          <p:nvPr/>
        </p:nvSpPr>
        <p:spPr>
          <a:xfrm>
            <a:off x="1981200" y="2067874"/>
            <a:ext cx="1368108" cy="253916"/>
          </a:xfrm>
          <a:prstGeom prst="rect">
            <a:avLst/>
          </a:prstGeom>
          <a:noFill/>
        </p:spPr>
        <p:txBody>
          <a:bodyPr wrap="none" rtlCol="0">
            <a:spAutoFit/>
          </a:bodyPr>
          <a:lstStyle/>
          <a:p>
            <a:r>
              <a:rPr lang="en-US" sz="1050" i="1" dirty="0"/>
              <a:t>40k towers each (US)</a:t>
            </a:r>
          </a:p>
        </p:txBody>
      </p:sp>
    </p:spTree>
    <p:extLst>
      <p:ext uri="{BB962C8B-B14F-4D97-AF65-F5344CB8AC3E}">
        <p14:creationId xmlns:p14="http://schemas.microsoft.com/office/powerpoint/2010/main" val="3892578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Hype feedback loop</a:t>
            </a:r>
          </a:p>
        </p:txBody>
      </p:sp>
      <p:sp>
        <p:nvSpPr>
          <p:cNvPr id="4" name="Slide Number Placeholder 3"/>
          <p:cNvSpPr>
            <a:spLocks noGrp="1"/>
          </p:cNvSpPr>
          <p:nvPr>
            <p:ph type="sldNum" sz="quarter" idx="12"/>
          </p:nvPr>
        </p:nvSpPr>
        <p:spPr/>
        <p:txBody>
          <a:bodyPr/>
          <a:lstStyle/>
          <a:p>
            <a:fld id="{6E2D2B3B-882E-40F3-A32F-6DD516915044}" type="slidenum">
              <a:rPr lang="en-US" smtClean="0"/>
              <a:pPr/>
              <a:t>3</a:t>
            </a:fld>
            <a:endParaRPr lang="en-US"/>
          </a:p>
        </p:txBody>
      </p:sp>
      <p:graphicFrame>
        <p:nvGraphicFramePr>
          <p:cNvPr id="5" name="Diagram 4"/>
          <p:cNvGraphicFramePr/>
          <p:nvPr>
            <p:extLst/>
          </p:nvPr>
        </p:nvGraphicFramePr>
        <p:xfrm>
          <a:off x="3048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5228472" y="5230615"/>
            <a:ext cx="2790508" cy="369332"/>
          </a:xfrm>
          <a:prstGeom prst="rect">
            <a:avLst/>
          </a:prstGeom>
          <a:noFill/>
        </p:spPr>
        <p:txBody>
          <a:bodyPr wrap="none" rtlCol="0">
            <a:spAutoFit/>
          </a:bodyPr>
          <a:lstStyle/>
          <a:p>
            <a:r>
              <a:rPr lang="en-US" dirty="0"/>
              <a:t>“</a:t>
            </a:r>
            <a:r>
              <a:rPr lang="en-US" dirty="0" err="1"/>
              <a:t>IoT</a:t>
            </a:r>
            <a:r>
              <a:rPr lang="en-US" dirty="0"/>
              <a:t> will drive 5G demand!”</a:t>
            </a:r>
          </a:p>
        </p:txBody>
      </p:sp>
      <p:sp>
        <p:nvSpPr>
          <p:cNvPr id="7" name="TextBox 6"/>
          <p:cNvSpPr txBox="1"/>
          <p:nvPr/>
        </p:nvSpPr>
        <p:spPr>
          <a:xfrm>
            <a:off x="4826896" y="1232972"/>
            <a:ext cx="2609083" cy="369332"/>
          </a:xfrm>
          <a:prstGeom prst="rect">
            <a:avLst/>
          </a:prstGeom>
          <a:noFill/>
        </p:spPr>
        <p:txBody>
          <a:bodyPr wrap="none" rtlCol="0">
            <a:spAutoFit/>
          </a:bodyPr>
          <a:lstStyle/>
          <a:p>
            <a:r>
              <a:rPr lang="en-US" dirty="0"/>
              <a:t>5G provides 1 </a:t>
            </a:r>
            <a:r>
              <a:rPr lang="en-US" dirty="0" err="1"/>
              <a:t>ms</a:t>
            </a:r>
            <a:r>
              <a:rPr lang="en-US" dirty="0"/>
              <a:t> latency!</a:t>
            </a:r>
          </a:p>
        </p:txBody>
      </p:sp>
      <p:sp>
        <p:nvSpPr>
          <p:cNvPr id="8" name="Cloud 7"/>
          <p:cNvSpPr/>
          <p:nvPr/>
        </p:nvSpPr>
        <p:spPr>
          <a:xfrm>
            <a:off x="2091490" y="4863591"/>
            <a:ext cx="3136982" cy="1864377"/>
          </a:xfrm>
          <a:prstGeom prst="cloud">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a:solidFill>
                  <a:schemeClr val="tx1"/>
                </a:solidFill>
              </a:rPr>
              <a:t>initial non-5G </a:t>
            </a:r>
            <a:r>
              <a:rPr lang="en-US" dirty="0" err="1">
                <a:solidFill>
                  <a:schemeClr val="tx1"/>
                </a:solidFill>
              </a:rPr>
              <a:t>IoT</a:t>
            </a:r>
            <a:r>
              <a:rPr lang="en-US" dirty="0">
                <a:solidFill>
                  <a:schemeClr val="tx1"/>
                </a:solidFill>
              </a:rPr>
              <a:t> networks: low complexity, very low speed</a:t>
            </a:r>
          </a:p>
        </p:txBody>
      </p:sp>
    </p:spTree>
    <p:extLst>
      <p:ext uri="{BB962C8B-B14F-4D97-AF65-F5344CB8AC3E}">
        <p14:creationId xmlns:p14="http://schemas.microsoft.com/office/powerpoint/2010/main" val="2893997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5G: Carriers as consumer brand</a:t>
            </a:r>
            <a:endParaRPr lang="en-US" dirty="0"/>
          </a:p>
        </p:txBody>
      </p:sp>
      <p:sp>
        <p:nvSpPr>
          <p:cNvPr id="9" name="Slide Number Placeholder 8"/>
          <p:cNvSpPr>
            <a:spLocks noGrp="1"/>
          </p:cNvSpPr>
          <p:nvPr>
            <p:ph type="sldNum" sz="quarter" idx="12"/>
          </p:nvPr>
        </p:nvSpPr>
        <p:spPr/>
        <p:txBody>
          <a:bodyPr/>
          <a:lstStyle/>
          <a:p>
            <a:fld id="{6E2D2B3B-882E-40F3-A32F-6DD516915044}" type="slidenum">
              <a:rPr lang="en-US" smtClean="0"/>
              <a:pPr/>
              <a:t>30</a:t>
            </a:fld>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9827" y="2537267"/>
            <a:ext cx="3162888" cy="2461682"/>
          </a:xfrm>
          <a:prstGeom prst="rect">
            <a:avLst/>
          </a:prstGeom>
        </p:spPr>
      </p:pic>
      <p:pic>
        <p:nvPicPr>
          <p:cNvPr id="5" name="Picture 4" descr="5741177872_27657f480a_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5707" y="2331698"/>
            <a:ext cx="3773093" cy="2523993"/>
          </a:xfrm>
          <a:prstGeom prst="rect">
            <a:avLst/>
          </a:prstGeom>
        </p:spPr>
      </p:pic>
      <p:sp>
        <p:nvSpPr>
          <p:cNvPr id="6" name="TextBox 5"/>
          <p:cNvSpPr txBox="1"/>
          <p:nvPr/>
        </p:nvSpPr>
        <p:spPr>
          <a:xfrm>
            <a:off x="3241174" y="1867228"/>
            <a:ext cx="915485" cy="369332"/>
          </a:xfrm>
          <a:prstGeom prst="rect">
            <a:avLst/>
          </a:prstGeom>
          <a:noFill/>
        </p:spPr>
        <p:txBody>
          <a:bodyPr wrap="none" rtlCol="0">
            <a:spAutoFit/>
          </a:bodyPr>
          <a:lstStyle/>
          <a:p>
            <a:r>
              <a:rPr lang="en-US" dirty="0"/>
              <a:t>Outside</a:t>
            </a:r>
          </a:p>
        </p:txBody>
      </p:sp>
      <p:sp>
        <p:nvSpPr>
          <p:cNvPr id="7" name="TextBox 6"/>
          <p:cNvSpPr txBox="1"/>
          <p:nvPr/>
        </p:nvSpPr>
        <p:spPr>
          <a:xfrm>
            <a:off x="7610622" y="1767982"/>
            <a:ext cx="743488" cy="369332"/>
          </a:xfrm>
          <a:prstGeom prst="rect">
            <a:avLst/>
          </a:prstGeom>
          <a:noFill/>
        </p:spPr>
        <p:txBody>
          <a:bodyPr wrap="none" rtlCol="0">
            <a:spAutoFit/>
          </a:bodyPr>
          <a:lstStyle/>
          <a:p>
            <a:r>
              <a:rPr lang="en-US" dirty="0"/>
              <a:t>Inside</a:t>
            </a: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09183" y="4950828"/>
            <a:ext cx="1579469" cy="1579469"/>
          </a:xfrm>
          <a:prstGeom prst="rect">
            <a:avLst/>
          </a:prstGeom>
        </p:spPr>
      </p:pic>
      <p:pic>
        <p:nvPicPr>
          <p:cNvPr id="12" name="Picture 11" descr="Untitl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34463" y="5171029"/>
            <a:ext cx="612584" cy="1124647"/>
          </a:xfrm>
          <a:prstGeom prst="rect">
            <a:avLst/>
          </a:prstGeom>
        </p:spPr>
      </p:pic>
    </p:spTree>
    <p:extLst>
      <p:ext uri="{BB962C8B-B14F-4D97-AF65-F5344CB8AC3E}">
        <p14:creationId xmlns:p14="http://schemas.microsoft.com/office/powerpoint/2010/main" val="34615370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are carriers good at?</a:t>
            </a:r>
            <a:endParaRPr lang="en-US" dirty="0"/>
          </a:p>
        </p:txBody>
      </p:sp>
      <p:sp>
        <p:nvSpPr>
          <p:cNvPr id="3" name="Content Placeholder 2"/>
          <p:cNvSpPr>
            <a:spLocks noGrp="1"/>
          </p:cNvSpPr>
          <p:nvPr>
            <p:ph idx="1"/>
          </p:nvPr>
        </p:nvSpPr>
        <p:spPr/>
        <p:txBody>
          <a:bodyPr/>
          <a:lstStyle/>
          <a:p>
            <a:r>
              <a:rPr lang="en-US"/>
              <a:t>Research?</a:t>
            </a:r>
          </a:p>
          <a:p>
            <a:r>
              <a:rPr lang="en-US"/>
              <a:t>Software development?</a:t>
            </a:r>
          </a:p>
          <a:p>
            <a:pPr lvl="1"/>
            <a:r>
              <a:rPr lang="en-US"/>
              <a:t>Who is going to develop those 5G SDN applications?</a:t>
            </a:r>
          </a:p>
          <a:p>
            <a:r>
              <a:rPr lang="en-US"/>
              <a:t>OTT applications?</a:t>
            </a:r>
          </a:p>
          <a:p>
            <a:r>
              <a:rPr lang="en-US"/>
              <a:t>API-based services?</a:t>
            </a:r>
          </a:p>
          <a:p>
            <a:pPr lvl="1"/>
            <a:r>
              <a:rPr lang="en-US"/>
              <a:t>Why did Twilio and Tropo offer voice service APIs and not the ILECs?</a:t>
            </a:r>
          </a:p>
          <a:p>
            <a:pPr lvl="1"/>
            <a:endParaRPr lang="en-US"/>
          </a:p>
          <a:p>
            <a:pPr lvl="1"/>
            <a:endParaRPr lang="en-US" dirty="0"/>
          </a:p>
        </p:txBody>
      </p:sp>
      <p:sp>
        <p:nvSpPr>
          <p:cNvPr id="5" name="Slide Number Placeholder 4"/>
          <p:cNvSpPr>
            <a:spLocks noGrp="1"/>
          </p:cNvSpPr>
          <p:nvPr>
            <p:ph type="sldNum" sz="quarter" idx="12"/>
          </p:nvPr>
        </p:nvSpPr>
        <p:spPr/>
        <p:txBody>
          <a:bodyPr/>
          <a:lstStyle/>
          <a:p>
            <a:fld id="{6E2D2B3B-882E-40F3-A32F-6DD516915044}" type="slidenum">
              <a:rPr lang="en-US" smtClean="0"/>
              <a:pPr/>
              <a:t>31</a:t>
            </a:fld>
            <a:endParaRPr lang="en-US"/>
          </a:p>
        </p:txBody>
      </p:sp>
    </p:spTree>
    <p:extLst>
      <p:ext uri="{BB962C8B-B14F-4D97-AF65-F5344CB8AC3E}">
        <p14:creationId xmlns:p14="http://schemas.microsoft.com/office/powerpoint/2010/main" val="1521021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law of new networks</a:t>
            </a:r>
            <a:endParaRPr lang="en-US" dirty="0"/>
          </a:p>
        </p:txBody>
      </p:sp>
      <p:sp>
        <p:nvSpPr>
          <p:cNvPr id="3" name="Content Placeholder 2"/>
          <p:cNvSpPr>
            <a:spLocks noGrp="1"/>
          </p:cNvSpPr>
          <p:nvPr>
            <p:ph idx="1"/>
          </p:nvPr>
        </p:nvSpPr>
        <p:spPr>
          <a:xfrm>
            <a:off x="838200" y="1825625"/>
            <a:ext cx="7772400" cy="4351338"/>
          </a:xfrm>
        </p:spPr>
        <p:txBody>
          <a:bodyPr/>
          <a:lstStyle/>
          <a:p>
            <a:r>
              <a:rPr lang="en-US" dirty="0"/>
              <a:t>“Any new network technology will be justified on (finally) providing QoS”</a:t>
            </a:r>
          </a:p>
          <a:p>
            <a:r>
              <a:rPr lang="en-US" dirty="0"/>
              <a:t>To succeed, they have to provide good-enough QoS for best effort</a:t>
            </a:r>
          </a:p>
          <a:p>
            <a:pPr lvl="1"/>
            <a:r>
              <a:rPr lang="en-US" dirty="0"/>
              <a:t>at least with competition</a:t>
            </a:r>
          </a:p>
          <a:p>
            <a:r>
              <a:rPr lang="en-US" dirty="0"/>
              <a:t>The business model for QoS is difficult</a:t>
            </a:r>
          </a:p>
          <a:p>
            <a:pPr lvl="1"/>
            <a:r>
              <a:rPr lang="en-US" dirty="0"/>
              <a:t>see bypass toll roads</a:t>
            </a:r>
          </a:p>
          <a:p>
            <a:r>
              <a:rPr lang="en-US" dirty="0"/>
              <a:t>QoS is usually not accessible to applications</a:t>
            </a:r>
          </a:p>
          <a:p>
            <a:pPr lvl="1"/>
            <a:r>
              <a:rPr lang="en-US" dirty="0"/>
              <a:t>or not end-to-end</a:t>
            </a:r>
          </a:p>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32</a:t>
            </a:fld>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64973" y="2339045"/>
            <a:ext cx="3310913" cy="3638422"/>
          </a:xfrm>
          <a:prstGeom prst="rect">
            <a:avLst/>
          </a:prstGeom>
        </p:spPr>
      </p:pic>
    </p:spTree>
    <p:extLst>
      <p:ext uri="{BB962C8B-B14F-4D97-AF65-F5344CB8AC3E}">
        <p14:creationId xmlns:p14="http://schemas.microsoft.com/office/powerpoint/2010/main" val="3008895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5G &amp; IoT prototype: </a:t>
            </a:r>
            <a:r>
              <a:rPr lang="en-US" dirty="0" err="1"/>
              <a:t>Eduroam</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33</a:t>
            </a:fld>
            <a:endParaRPr lang="en-US"/>
          </a:p>
        </p:txBody>
      </p:sp>
      <p:pic>
        <p:nvPicPr>
          <p:cNvPr id="3" name="Picture 2" descr="eduroam_mechanic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2609" y="1601197"/>
            <a:ext cx="4291908" cy="2864210"/>
          </a:xfrm>
          <a:prstGeom prst="rect">
            <a:avLst/>
          </a:prstGeom>
        </p:spPr>
      </p:pic>
      <p:pic>
        <p:nvPicPr>
          <p:cNvPr id="5" name="Picture 4"/>
          <p:cNvPicPr>
            <a:picLocks noChangeAspect="1"/>
          </p:cNvPicPr>
          <p:nvPr/>
        </p:nvPicPr>
        <p:blipFill>
          <a:blip r:embed="rId3"/>
          <a:stretch>
            <a:fillRect/>
          </a:stretch>
        </p:blipFill>
        <p:spPr>
          <a:xfrm>
            <a:off x="1629354" y="1749519"/>
            <a:ext cx="3098800" cy="1905000"/>
          </a:xfrm>
          <a:prstGeom prst="rect">
            <a:avLst/>
          </a:prstGeom>
        </p:spPr>
      </p:pic>
      <p:pic>
        <p:nvPicPr>
          <p:cNvPr id="4" name="Picture 3" descr="eduroam-network-routin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8817" y="4665556"/>
            <a:ext cx="7205701" cy="1636512"/>
          </a:xfrm>
          <a:prstGeom prst="rect">
            <a:avLst/>
          </a:prstGeom>
        </p:spPr>
      </p:pic>
    </p:spTree>
    <p:extLst>
      <p:ext uri="{BB962C8B-B14F-4D97-AF65-F5344CB8AC3E}">
        <p14:creationId xmlns:p14="http://schemas.microsoft.com/office/powerpoint/2010/main" val="2909612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1A9C4-0BE4-C848-B028-424CD7C35941}"/>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DC00D040-D0A6-A141-BB64-55B3449AF882}"/>
              </a:ext>
            </a:extLst>
          </p:cNvPr>
          <p:cNvSpPr>
            <a:spLocks noGrp="1"/>
          </p:cNvSpPr>
          <p:nvPr>
            <p:ph idx="1"/>
          </p:nvPr>
        </p:nvSpPr>
        <p:spPr/>
        <p:txBody>
          <a:bodyPr/>
          <a:lstStyle/>
          <a:p>
            <a:r>
              <a:rPr lang="en-US" dirty="0"/>
              <a:t>Treat predictions of market size with extreme caution</a:t>
            </a:r>
          </a:p>
          <a:p>
            <a:pPr lvl="1"/>
            <a:r>
              <a:rPr lang="en-US" dirty="0"/>
              <a:t>and IoT population ⋙ your favorite network technology share</a:t>
            </a:r>
          </a:p>
          <a:p>
            <a:pPr lvl="1"/>
            <a:r>
              <a:rPr lang="en-US" dirty="0"/>
              <a:t>you will not get your appendix removed via 5G</a:t>
            </a:r>
          </a:p>
          <a:p>
            <a:r>
              <a:rPr lang="en-US" dirty="0"/>
              <a:t>Economics challenging for 5G IoT and edge computing</a:t>
            </a:r>
          </a:p>
          <a:p>
            <a:r>
              <a:rPr lang="en-US" dirty="0"/>
              <a:t>Key challenges:</a:t>
            </a:r>
          </a:p>
          <a:p>
            <a:pPr lvl="1"/>
            <a:r>
              <a:rPr lang="en-US" dirty="0"/>
              <a:t>fragmentation of eco system (one app per device)</a:t>
            </a:r>
          </a:p>
          <a:p>
            <a:pPr lvl="1"/>
            <a:r>
              <a:rPr lang="en-US" dirty="0"/>
              <a:t>security and lifecycle</a:t>
            </a:r>
          </a:p>
          <a:p>
            <a:pPr lvl="1"/>
            <a:r>
              <a:rPr lang="en-US" dirty="0"/>
              <a:t>failure modes – fail safe?</a:t>
            </a:r>
          </a:p>
          <a:p>
            <a:pPr lvl="1"/>
            <a:endParaRPr lang="en-US" dirty="0"/>
          </a:p>
        </p:txBody>
      </p:sp>
      <p:sp>
        <p:nvSpPr>
          <p:cNvPr id="4" name="Slide Number Placeholder 3">
            <a:extLst>
              <a:ext uri="{FF2B5EF4-FFF2-40B4-BE49-F238E27FC236}">
                <a16:creationId xmlns:a16="http://schemas.microsoft.com/office/drawing/2014/main" id="{942F60FB-55CB-694B-B187-08EDE04A0F34}"/>
              </a:ext>
            </a:extLst>
          </p:cNvPr>
          <p:cNvSpPr>
            <a:spLocks noGrp="1"/>
          </p:cNvSpPr>
          <p:nvPr>
            <p:ph type="sldNum" sz="quarter" idx="12"/>
          </p:nvPr>
        </p:nvSpPr>
        <p:spPr/>
        <p:txBody>
          <a:bodyPr/>
          <a:lstStyle/>
          <a:p>
            <a:fld id="{6D00ABC0-0B20-594E-8324-2F30128B41A0}" type="slidenum">
              <a:rPr lang="en-US" smtClean="0"/>
              <a:t>34</a:t>
            </a:fld>
            <a:endParaRPr lang="en-US"/>
          </a:p>
        </p:txBody>
      </p:sp>
    </p:spTree>
    <p:extLst>
      <p:ext uri="{BB962C8B-B14F-4D97-AF65-F5344CB8AC3E}">
        <p14:creationId xmlns:p14="http://schemas.microsoft.com/office/powerpoint/2010/main" val="1150412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D98D8A-82BE-6B4F-8A36-3DF7D901F0DD}"/>
              </a:ext>
            </a:extLst>
          </p:cNvPr>
          <p:cNvPicPr>
            <a:picLocks noChangeAspect="1"/>
          </p:cNvPicPr>
          <p:nvPr/>
        </p:nvPicPr>
        <p:blipFill>
          <a:blip r:embed="rId2"/>
          <a:stretch>
            <a:fillRect/>
          </a:stretch>
        </p:blipFill>
        <p:spPr>
          <a:xfrm>
            <a:off x="2041385" y="0"/>
            <a:ext cx="8109229" cy="6858000"/>
          </a:xfrm>
          <a:prstGeom prst="rect">
            <a:avLst/>
          </a:prstGeom>
        </p:spPr>
      </p:pic>
      <p:sp>
        <p:nvSpPr>
          <p:cNvPr id="3" name="Down Arrow 2">
            <a:extLst>
              <a:ext uri="{FF2B5EF4-FFF2-40B4-BE49-F238E27FC236}">
                <a16:creationId xmlns:a16="http://schemas.microsoft.com/office/drawing/2014/main" id="{EF4B2E52-4C43-6A4A-93BA-82573B7B53EE}"/>
              </a:ext>
            </a:extLst>
          </p:cNvPr>
          <p:cNvSpPr/>
          <p:nvPr/>
        </p:nvSpPr>
        <p:spPr>
          <a:xfrm rot="3025757">
            <a:off x="5247685" y="614995"/>
            <a:ext cx="141610" cy="44910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a:extLst>
              <a:ext uri="{FF2B5EF4-FFF2-40B4-BE49-F238E27FC236}">
                <a16:creationId xmlns:a16="http://schemas.microsoft.com/office/drawing/2014/main" id="{DBEA8A00-665C-724F-8F0B-7A19AB0C0B02}"/>
              </a:ext>
            </a:extLst>
          </p:cNvPr>
          <p:cNvSpPr/>
          <p:nvPr/>
        </p:nvSpPr>
        <p:spPr>
          <a:xfrm rot="17005815">
            <a:off x="3229258" y="1006833"/>
            <a:ext cx="141610" cy="44910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a:extLst>
              <a:ext uri="{FF2B5EF4-FFF2-40B4-BE49-F238E27FC236}">
                <a16:creationId xmlns:a16="http://schemas.microsoft.com/office/drawing/2014/main" id="{C1E5DF77-1989-1148-B279-45FA5A021F52}"/>
              </a:ext>
            </a:extLst>
          </p:cNvPr>
          <p:cNvSpPr/>
          <p:nvPr/>
        </p:nvSpPr>
        <p:spPr>
          <a:xfrm rot="17005815">
            <a:off x="2994400" y="1300843"/>
            <a:ext cx="141610" cy="44910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a:extLst>
              <a:ext uri="{FF2B5EF4-FFF2-40B4-BE49-F238E27FC236}">
                <a16:creationId xmlns:a16="http://schemas.microsoft.com/office/drawing/2014/main" id="{AE71827E-2982-5D4C-882A-8265ACB76CE3}"/>
              </a:ext>
            </a:extLst>
          </p:cNvPr>
          <p:cNvSpPr/>
          <p:nvPr/>
        </p:nvSpPr>
        <p:spPr>
          <a:xfrm rot="17005815">
            <a:off x="3464115" y="2792473"/>
            <a:ext cx="141610" cy="44910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a16="http://schemas.microsoft.com/office/drawing/2014/main" id="{95B6714F-740A-3640-A87C-9879A2B2817E}"/>
              </a:ext>
            </a:extLst>
          </p:cNvPr>
          <p:cNvSpPr/>
          <p:nvPr/>
        </p:nvSpPr>
        <p:spPr>
          <a:xfrm rot="17005815">
            <a:off x="2560505" y="4296242"/>
            <a:ext cx="141610" cy="44910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C7647BCD-317F-CF44-A646-921556DF1E59}"/>
              </a:ext>
            </a:extLst>
          </p:cNvPr>
          <p:cNvSpPr>
            <a:spLocks noGrp="1"/>
          </p:cNvSpPr>
          <p:nvPr>
            <p:ph type="sldNum" sz="quarter" idx="12"/>
          </p:nvPr>
        </p:nvSpPr>
        <p:spPr/>
        <p:txBody>
          <a:bodyPr/>
          <a:lstStyle/>
          <a:p>
            <a:fld id="{6D00ABC0-0B20-594E-8324-2F30128B41A0}" type="slidenum">
              <a:rPr lang="en-US" smtClean="0"/>
              <a:t>4</a:t>
            </a:fld>
            <a:endParaRPr lang="en-US"/>
          </a:p>
        </p:txBody>
      </p:sp>
    </p:spTree>
    <p:extLst>
      <p:ext uri="{BB962C8B-B14F-4D97-AF65-F5344CB8AC3E}">
        <p14:creationId xmlns:p14="http://schemas.microsoft.com/office/powerpoint/2010/main" val="2185111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7816850" y="1828800"/>
            <a:ext cx="2819400" cy="43434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10" name="Rounded Rectangle 9"/>
          <p:cNvSpPr/>
          <p:nvPr/>
        </p:nvSpPr>
        <p:spPr>
          <a:xfrm>
            <a:off x="4800600" y="1828800"/>
            <a:ext cx="2819400" cy="4343400"/>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sp>
        <p:nvSpPr>
          <p:cNvPr id="9" name="Rounded Rectangle 8"/>
          <p:cNvSpPr/>
          <p:nvPr/>
        </p:nvSpPr>
        <p:spPr>
          <a:xfrm>
            <a:off x="1752600" y="1828800"/>
            <a:ext cx="2819400" cy="43434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2" name="Title 1"/>
          <p:cNvSpPr>
            <a:spLocks noGrp="1"/>
          </p:cNvSpPr>
          <p:nvPr>
            <p:ph type="title"/>
          </p:nvPr>
        </p:nvSpPr>
        <p:spPr/>
        <p:txBody>
          <a:bodyPr/>
          <a:lstStyle/>
          <a:p>
            <a:pPr eaLnBrk="1" hangingPunct="1">
              <a:defRPr/>
            </a:pPr>
            <a:r>
              <a:rPr lang="en-US" dirty="0"/>
              <a:t>Natural evolution</a:t>
            </a:r>
          </a:p>
        </p:txBody>
      </p:sp>
      <p:sp>
        <p:nvSpPr>
          <p:cNvPr id="19469" name="Slide Number Placeholder 1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A29E50F-3EBE-3842-8324-DF555E14C50A}" type="slidenum">
              <a:rPr lang="en-US" sz="1400">
                <a:solidFill>
                  <a:srgbClr val="FFFFFF"/>
                </a:solidFill>
                <a:cs typeface="Arial" charset="0"/>
              </a:rPr>
              <a:pPr eaLnBrk="1" hangingPunct="1"/>
              <a:t>5</a:t>
            </a:fld>
            <a:endParaRPr lang="en-US" sz="1400">
              <a:solidFill>
                <a:srgbClr val="FFFFFF"/>
              </a:solidFill>
              <a:cs typeface="Arial" charset="0"/>
            </a:endParaRPr>
          </a:p>
        </p:txBody>
      </p:sp>
      <p:pic>
        <p:nvPicPr>
          <p:cNvPr id="19461" name="Picture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00" y="2286000"/>
            <a:ext cx="20574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76800" y="2133600"/>
            <a:ext cx="25908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3" name="Picture 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458200" y="2590800"/>
            <a:ext cx="1468438" cy="97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4" name="Picture 5"/>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43200" y="4800601"/>
            <a:ext cx="1066800" cy="79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5" name="Picture 6"/>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43600" y="4800600"/>
            <a:ext cx="698500"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6" name="Picture 7"/>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8686800" y="4038600"/>
            <a:ext cx="954088"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triped Right Arrow 2"/>
          <p:cNvSpPr/>
          <p:nvPr/>
        </p:nvSpPr>
        <p:spPr>
          <a:xfrm>
            <a:off x="3276600" y="6219536"/>
            <a:ext cx="5410200" cy="409864"/>
          </a:xfrm>
          <a:prstGeom prst="stripedRightArrow">
            <a:avLst>
              <a:gd name="adj1" fmla="val 31972"/>
              <a:gd name="adj2" fmla="val 5000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395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F27F5-9774-5D4C-89B3-D23E5F8F21EF}"/>
              </a:ext>
            </a:extLst>
          </p:cNvPr>
          <p:cNvSpPr>
            <a:spLocks noGrp="1"/>
          </p:cNvSpPr>
          <p:nvPr>
            <p:ph type="title"/>
          </p:nvPr>
        </p:nvSpPr>
        <p:spPr/>
        <p:txBody>
          <a:bodyPr/>
          <a:lstStyle/>
          <a:p>
            <a:r>
              <a:rPr lang="en-US" dirty="0"/>
              <a:t>Billions and billions of devices</a:t>
            </a:r>
          </a:p>
        </p:txBody>
      </p:sp>
      <p:pic>
        <p:nvPicPr>
          <p:cNvPr id="3" name="Picture 2">
            <a:extLst>
              <a:ext uri="{FF2B5EF4-FFF2-40B4-BE49-F238E27FC236}">
                <a16:creationId xmlns:a16="http://schemas.microsoft.com/office/drawing/2014/main" id="{4E9F3E22-220A-3941-936D-EAB2AB3DF8DD}"/>
              </a:ext>
            </a:extLst>
          </p:cNvPr>
          <p:cNvPicPr>
            <a:picLocks noChangeAspect="1"/>
          </p:cNvPicPr>
          <p:nvPr/>
        </p:nvPicPr>
        <p:blipFill>
          <a:blip r:embed="rId3"/>
          <a:stretch>
            <a:fillRect/>
          </a:stretch>
        </p:blipFill>
        <p:spPr>
          <a:xfrm>
            <a:off x="838200" y="1690688"/>
            <a:ext cx="8216900" cy="4114800"/>
          </a:xfrm>
          <a:prstGeom prst="rect">
            <a:avLst/>
          </a:prstGeom>
        </p:spPr>
      </p:pic>
      <p:sp>
        <p:nvSpPr>
          <p:cNvPr id="4" name="Rectangle 3">
            <a:extLst>
              <a:ext uri="{FF2B5EF4-FFF2-40B4-BE49-F238E27FC236}">
                <a16:creationId xmlns:a16="http://schemas.microsoft.com/office/drawing/2014/main" id="{45DCE049-655F-7B43-AEE3-1DEB4CE7B485}"/>
              </a:ext>
            </a:extLst>
          </p:cNvPr>
          <p:cNvSpPr/>
          <p:nvPr/>
        </p:nvSpPr>
        <p:spPr>
          <a:xfrm>
            <a:off x="113724" y="6488668"/>
            <a:ext cx="4832926" cy="369332"/>
          </a:xfrm>
          <a:prstGeom prst="rect">
            <a:avLst/>
          </a:prstGeom>
        </p:spPr>
        <p:txBody>
          <a:bodyPr wrap="none">
            <a:spAutoFit/>
          </a:bodyPr>
          <a:lstStyle/>
          <a:p>
            <a:r>
              <a:rPr lang="en-US" dirty="0"/>
              <a:t>https://</a:t>
            </a:r>
            <a:r>
              <a:rPr lang="en-US" dirty="0" err="1"/>
              <a:t>www.gartner.com</a:t>
            </a:r>
            <a:r>
              <a:rPr lang="en-US" dirty="0"/>
              <a:t>/newsroom/id/3598917</a:t>
            </a:r>
          </a:p>
        </p:txBody>
      </p:sp>
      <p:sp>
        <p:nvSpPr>
          <p:cNvPr id="6" name="Cloud Callout 5">
            <a:extLst>
              <a:ext uri="{FF2B5EF4-FFF2-40B4-BE49-F238E27FC236}">
                <a16:creationId xmlns:a16="http://schemas.microsoft.com/office/drawing/2014/main" id="{A1FF40E4-3FFD-4D47-B013-B8454F531D09}"/>
              </a:ext>
            </a:extLst>
          </p:cNvPr>
          <p:cNvSpPr/>
          <p:nvPr/>
        </p:nvSpPr>
        <p:spPr>
          <a:xfrm>
            <a:off x="9143018" y="4238621"/>
            <a:ext cx="2351314" cy="1262743"/>
          </a:xfrm>
          <a:prstGeom prst="cloudCallout">
            <a:avLst>
              <a:gd name="adj1" fmla="val -90586"/>
              <a:gd name="adj2" fmla="val 61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roughly 3 devices per human</a:t>
            </a:r>
          </a:p>
        </p:txBody>
      </p:sp>
      <p:pic>
        <p:nvPicPr>
          <p:cNvPr id="7" name="Picture 6">
            <a:extLst>
              <a:ext uri="{FF2B5EF4-FFF2-40B4-BE49-F238E27FC236}">
                <a16:creationId xmlns:a16="http://schemas.microsoft.com/office/drawing/2014/main" id="{3BD5774A-455D-C746-B6CA-D3B0747FE73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73359" y="1273402"/>
            <a:ext cx="1620973" cy="2474686"/>
          </a:xfrm>
          <a:prstGeom prst="rect">
            <a:avLst/>
          </a:prstGeom>
        </p:spPr>
      </p:pic>
      <p:sp>
        <p:nvSpPr>
          <p:cNvPr id="8" name="Slide Number Placeholder 7">
            <a:extLst>
              <a:ext uri="{FF2B5EF4-FFF2-40B4-BE49-F238E27FC236}">
                <a16:creationId xmlns:a16="http://schemas.microsoft.com/office/drawing/2014/main" id="{45A5E9DB-096C-3344-B905-F4061A159F1A}"/>
              </a:ext>
            </a:extLst>
          </p:cNvPr>
          <p:cNvSpPr>
            <a:spLocks noGrp="1"/>
          </p:cNvSpPr>
          <p:nvPr>
            <p:ph type="sldNum" sz="quarter" idx="12"/>
          </p:nvPr>
        </p:nvSpPr>
        <p:spPr/>
        <p:txBody>
          <a:bodyPr/>
          <a:lstStyle/>
          <a:p>
            <a:fld id="{6D00ABC0-0B20-594E-8324-2F30128B41A0}" type="slidenum">
              <a:rPr lang="en-US" smtClean="0"/>
              <a:t>6</a:t>
            </a:fld>
            <a:endParaRPr lang="en-US"/>
          </a:p>
        </p:txBody>
      </p:sp>
    </p:spTree>
    <p:extLst>
      <p:ext uri="{BB962C8B-B14F-4D97-AF65-F5344CB8AC3E}">
        <p14:creationId xmlns:p14="http://schemas.microsoft.com/office/powerpoint/2010/main" val="138543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F14909-7A18-4442-8580-4723F8122B5D}"/>
              </a:ext>
            </a:extLst>
          </p:cNvPr>
          <p:cNvSpPr>
            <a:spLocks noGrp="1"/>
          </p:cNvSpPr>
          <p:nvPr>
            <p:ph type="title"/>
          </p:nvPr>
        </p:nvSpPr>
        <p:spPr/>
        <p:txBody>
          <a:bodyPr/>
          <a:lstStyle/>
          <a:p>
            <a:r>
              <a:rPr lang="en-US" dirty="0"/>
              <a:t>Pick your number</a:t>
            </a:r>
          </a:p>
        </p:txBody>
      </p:sp>
      <p:sp>
        <p:nvSpPr>
          <p:cNvPr id="2" name="Slide Number Placeholder 1">
            <a:extLst>
              <a:ext uri="{FF2B5EF4-FFF2-40B4-BE49-F238E27FC236}">
                <a16:creationId xmlns:a16="http://schemas.microsoft.com/office/drawing/2014/main" id="{28464EE0-795C-0F48-84FA-ABE9778B6980}"/>
              </a:ext>
            </a:extLst>
          </p:cNvPr>
          <p:cNvSpPr>
            <a:spLocks noGrp="1"/>
          </p:cNvSpPr>
          <p:nvPr>
            <p:ph type="sldNum" sz="quarter" idx="12"/>
          </p:nvPr>
        </p:nvSpPr>
        <p:spPr/>
        <p:txBody>
          <a:bodyPr/>
          <a:lstStyle/>
          <a:p>
            <a:fld id="{6D00ABC0-0B20-594E-8324-2F30128B41A0}" type="slidenum">
              <a:rPr lang="en-US" smtClean="0"/>
              <a:t>7</a:t>
            </a:fld>
            <a:endParaRPr lang="en-US"/>
          </a:p>
        </p:txBody>
      </p:sp>
      <p:pic>
        <p:nvPicPr>
          <p:cNvPr id="4" name="Picture 3">
            <a:extLst>
              <a:ext uri="{FF2B5EF4-FFF2-40B4-BE49-F238E27FC236}">
                <a16:creationId xmlns:a16="http://schemas.microsoft.com/office/drawing/2014/main" id="{C52935FE-F240-434D-B44A-63A0437E3EB3}"/>
              </a:ext>
            </a:extLst>
          </p:cNvPr>
          <p:cNvPicPr>
            <a:picLocks noChangeAspect="1"/>
          </p:cNvPicPr>
          <p:nvPr/>
        </p:nvPicPr>
        <p:blipFill>
          <a:blip r:embed="rId3"/>
          <a:stretch>
            <a:fillRect/>
          </a:stretch>
        </p:blipFill>
        <p:spPr>
          <a:xfrm>
            <a:off x="2922815" y="1690688"/>
            <a:ext cx="7164613" cy="4281023"/>
          </a:xfrm>
          <a:prstGeom prst="rect">
            <a:avLst/>
          </a:prstGeom>
        </p:spPr>
        <p:style>
          <a:lnRef idx="0">
            <a:schemeClr val="accent6"/>
          </a:lnRef>
          <a:fillRef idx="3">
            <a:schemeClr val="accent6"/>
          </a:fillRef>
          <a:effectRef idx="3">
            <a:schemeClr val="accent6"/>
          </a:effectRef>
          <a:fontRef idx="minor">
            <a:schemeClr val="lt1"/>
          </a:fontRef>
        </p:style>
      </p:pic>
      <p:pic>
        <p:nvPicPr>
          <p:cNvPr id="6" name="Picture 5">
            <a:extLst>
              <a:ext uri="{FF2B5EF4-FFF2-40B4-BE49-F238E27FC236}">
                <a16:creationId xmlns:a16="http://schemas.microsoft.com/office/drawing/2014/main" id="{D35B282A-4BC2-F34F-9DB8-6D422EBD5DAE}"/>
              </a:ext>
            </a:extLst>
          </p:cNvPr>
          <p:cNvPicPr>
            <a:picLocks noChangeAspect="1"/>
          </p:cNvPicPr>
          <p:nvPr/>
        </p:nvPicPr>
        <p:blipFill>
          <a:blip r:embed="rId4"/>
          <a:stretch>
            <a:fillRect/>
          </a:stretch>
        </p:blipFill>
        <p:spPr>
          <a:xfrm>
            <a:off x="5846774" y="143101"/>
            <a:ext cx="6153835" cy="1598160"/>
          </a:xfrm>
          <a:prstGeom prst="rect">
            <a:avLst/>
          </a:prstGeom>
        </p:spPr>
        <p:style>
          <a:lnRef idx="3">
            <a:schemeClr val="lt1"/>
          </a:lnRef>
          <a:fillRef idx="1">
            <a:schemeClr val="accent6"/>
          </a:fillRef>
          <a:effectRef idx="1">
            <a:schemeClr val="accent6"/>
          </a:effectRef>
          <a:fontRef idx="minor">
            <a:schemeClr val="lt1"/>
          </a:fontRef>
        </p:style>
      </p:pic>
      <p:pic>
        <p:nvPicPr>
          <p:cNvPr id="7" name="Picture 6">
            <a:extLst>
              <a:ext uri="{FF2B5EF4-FFF2-40B4-BE49-F238E27FC236}">
                <a16:creationId xmlns:a16="http://schemas.microsoft.com/office/drawing/2014/main" id="{813B88E8-EA11-EC49-A41D-9041C8CD0200}"/>
              </a:ext>
            </a:extLst>
          </p:cNvPr>
          <p:cNvPicPr>
            <a:picLocks noChangeAspect="1"/>
          </p:cNvPicPr>
          <p:nvPr/>
        </p:nvPicPr>
        <p:blipFill>
          <a:blip r:embed="rId5"/>
          <a:stretch>
            <a:fillRect/>
          </a:stretch>
        </p:blipFill>
        <p:spPr>
          <a:xfrm rot="16200000">
            <a:off x="-958850" y="3813010"/>
            <a:ext cx="4747078" cy="603580"/>
          </a:xfrm>
          <a:prstGeom prst="rect">
            <a:avLst/>
          </a:prstGeom>
        </p:spPr>
        <p:style>
          <a:lnRef idx="0">
            <a:schemeClr val="accent5"/>
          </a:lnRef>
          <a:fillRef idx="3">
            <a:schemeClr val="accent5"/>
          </a:fillRef>
          <a:effectRef idx="3">
            <a:schemeClr val="accent5"/>
          </a:effectRef>
          <a:fontRef idx="minor">
            <a:schemeClr val="lt1"/>
          </a:fontRef>
        </p:style>
      </p:pic>
      <p:sp>
        <p:nvSpPr>
          <p:cNvPr id="8" name="TextBox 7">
            <a:extLst>
              <a:ext uri="{FF2B5EF4-FFF2-40B4-BE49-F238E27FC236}">
                <a16:creationId xmlns:a16="http://schemas.microsoft.com/office/drawing/2014/main" id="{D8C7583B-C5C6-1048-9C50-4A7D8D3DADA5}"/>
              </a:ext>
            </a:extLst>
          </p:cNvPr>
          <p:cNvSpPr txBox="1"/>
          <p:nvPr/>
        </p:nvSpPr>
        <p:spPr>
          <a:xfrm>
            <a:off x="10118105" y="3231035"/>
            <a:ext cx="734496" cy="600164"/>
          </a:xfrm>
          <a:prstGeom prst="rect">
            <a:avLst/>
          </a:prstGeom>
          <a:noFill/>
        </p:spPr>
        <p:txBody>
          <a:bodyPr wrap="none" rtlCol="0">
            <a:spAutoFit/>
          </a:bodyPr>
          <a:lstStyle/>
          <a:p>
            <a:r>
              <a:rPr lang="en-US" sz="1100" i="1" dirty="0"/>
              <a:t>IEEE</a:t>
            </a:r>
          </a:p>
          <a:p>
            <a:r>
              <a:rPr lang="en-US" sz="1100" i="1" dirty="0"/>
              <a:t>Spectrum</a:t>
            </a:r>
          </a:p>
          <a:p>
            <a:r>
              <a:rPr lang="en-US" sz="1100" i="1" dirty="0"/>
              <a:t>8/2016</a:t>
            </a:r>
          </a:p>
        </p:txBody>
      </p:sp>
      <p:sp>
        <p:nvSpPr>
          <p:cNvPr id="9" name="TextBox 8">
            <a:extLst>
              <a:ext uri="{FF2B5EF4-FFF2-40B4-BE49-F238E27FC236}">
                <a16:creationId xmlns:a16="http://schemas.microsoft.com/office/drawing/2014/main" id="{3A240E51-5BA9-DE40-B702-B40E826EA345}"/>
              </a:ext>
            </a:extLst>
          </p:cNvPr>
          <p:cNvSpPr txBox="1"/>
          <p:nvPr/>
        </p:nvSpPr>
        <p:spPr>
          <a:xfrm>
            <a:off x="3062514" y="6356350"/>
            <a:ext cx="7370287" cy="369332"/>
          </a:xfrm>
          <a:prstGeom prst="rect">
            <a:avLst/>
          </a:prstGeom>
          <a:noFill/>
        </p:spPr>
        <p:txBody>
          <a:bodyPr wrap="none" rtlCol="0">
            <a:spAutoFit/>
          </a:bodyPr>
          <a:lstStyle/>
          <a:p>
            <a:r>
              <a:rPr lang="en-US" dirty="0">
                <a:sym typeface="Wingdings" pitchFamily="2" charset="2"/>
              </a:rPr>
              <a:t> the </a:t>
            </a:r>
            <a:r>
              <a:rPr lang="en-US" i="1" dirty="0">
                <a:sym typeface="Wingdings" pitchFamily="2" charset="2"/>
              </a:rPr>
              <a:t>keynote estimator</a:t>
            </a:r>
            <a:r>
              <a:rPr lang="en-US" dirty="0">
                <a:sym typeface="Wingdings" pitchFamily="2" charset="2"/>
              </a:rPr>
              <a:t>: the higher, the more likely to be cited in a keynote</a:t>
            </a:r>
            <a:endParaRPr lang="en-US" dirty="0"/>
          </a:p>
        </p:txBody>
      </p:sp>
    </p:spTree>
    <p:extLst>
      <p:ext uri="{BB962C8B-B14F-4D97-AF65-F5344CB8AC3E}">
        <p14:creationId xmlns:p14="http://schemas.microsoft.com/office/powerpoint/2010/main" val="1277318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IoT</a:t>
            </a:r>
            <a:r>
              <a:rPr lang="en-US" dirty="0"/>
              <a:t> is not exactly new (1978)</a:t>
            </a:r>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8</a:t>
            </a:fld>
            <a:endParaRPr lang="en-US"/>
          </a:p>
        </p:txBody>
      </p:sp>
      <p:pic>
        <p:nvPicPr>
          <p:cNvPr id="5" name="Picture 4"/>
          <p:cNvPicPr>
            <a:picLocks noChangeAspect="1"/>
          </p:cNvPicPr>
          <p:nvPr/>
        </p:nvPicPr>
        <p:blipFill>
          <a:blip r:embed="rId2"/>
          <a:stretch>
            <a:fillRect/>
          </a:stretch>
        </p:blipFill>
        <p:spPr>
          <a:xfrm>
            <a:off x="1917700" y="1598347"/>
            <a:ext cx="6616700" cy="4967553"/>
          </a:xfrm>
          <a:prstGeom prst="rect">
            <a:avLst/>
          </a:prstGeom>
        </p:spPr>
      </p:pic>
    </p:spTree>
    <p:extLst>
      <p:ext uri="{BB962C8B-B14F-4D97-AF65-F5344CB8AC3E}">
        <p14:creationId xmlns:p14="http://schemas.microsoft.com/office/powerpoint/2010/main" val="3931394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IoT</a:t>
            </a:r>
            <a:r>
              <a:rPr lang="en-US" dirty="0"/>
              <a:t> </a:t>
            </a:r>
            <a:r>
              <a:rPr lang="mr-IN" dirty="0"/>
              <a:t>–</a:t>
            </a:r>
            <a:r>
              <a:rPr lang="en-US" dirty="0"/>
              <a:t> an idea older than the web (1985)</a:t>
            </a:r>
          </a:p>
        </p:txBody>
      </p:sp>
      <p:sp>
        <p:nvSpPr>
          <p:cNvPr id="4" name="Slide Number Placeholder 3"/>
          <p:cNvSpPr>
            <a:spLocks noGrp="1"/>
          </p:cNvSpPr>
          <p:nvPr>
            <p:ph type="sldNum" sz="quarter" idx="12"/>
          </p:nvPr>
        </p:nvSpPr>
        <p:spPr/>
        <p:txBody>
          <a:bodyPr/>
          <a:lstStyle/>
          <a:p>
            <a:pPr>
              <a:defRPr/>
            </a:pPr>
            <a:fld id="{C29D5436-6D28-D54D-BCF8-A38B4DB6D7DF}" type="slidenum">
              <a:rPr lang="en-US" smtClean="0"/>
              <a:pPr>
                <a:defRPr/>
              </a:pPr>
              <a:t>9</a:t>
            </a:fld>
            <a:endParaRPr lang="en-US"/>
          </a:p>
        </p:txBody>
      </p:sp>
      <p:pic>
        <p:nvPicPr>
          <p:cNvPr id="6" name="Picture 5"/>
          <p:cNvPicPr>
            <a:picLocks noChangeAspect="1"/>
          </p:cNvPicPr>
          <p:nvPr/>
        </p:nvPicPr>
        <p:blipFill>
          <a:blip r:embed="rId2"/>
          <a:stretch>
            <a:fillRect/>
          </a:stretch>
        </p:blipFill>
        <p:spPr>
          <a:xfrm>
            <a:off x="7747000" y="2210463"/>
            <a:ext cx="2794000" cy="2679700"/>
          </a:xfrm>
          <a:prstGeom prst="rect">
            <a:avLst/>
          </a:prstGeom>
        </p:spPr>
      </p:pic>
      <p:pic>
        <p:nvPicPr>
          <p:cNvPr id="7" name="Picture 6"/>
          <p:cNvPicPr>
            <a:picLocks noChangeAspect="1"/>
          </p:cNvPicPr>
          <p:nvPr/>
        </p:nvPicPr>
        <p:blipFill>
          <a:blip r:embed="rId3"/>
          <a:stretch>
            <a:fillRect/>
          </a:stretch>
        </p:blipFill>
        <p:spPr>
          <a:xfrm>
            <a:off x="1901498" y="2083463"/>
            <a:ext cx="5458153" cy="3326737"/>
          </a:xfrm>
          <a:prstGeom prst="rect">
            <a:avLst/>
          </a:prstGeom>
        </p:spPr>
      </p:pic>
      <p:sp>
        <p:nvSpPr>
          <p:cNvPr id="8" name="TextBox 7"/>
          <p:cNvSpPr txBox="1"/>
          <p:nvPr/>
        </p:nvSpPr>
        <p:spPr>
          <a:xfrm>
            <a:off x="3276601" y="1524000"/>
            <a:ext cx="3506729" cy="369332"/>
          </a:xfrm>
          <a:prstGeom prst="rect">
            <a:avLst/>
          </a:prstGeom>
          <a:noFill/>
        </p:spPr>
        <p:txBody>
          <a:bodyPr wrap="none" rtlCol="0">
            <a:spAutoFit/>
          </a:bodyPr>
          <a:lstStyle/>
          <a:p>
            <a:r>
              <a:rPr lang="en-US" dirty="0"/>
              <a:t>Peter Lewis (panel discussion 1985)</a:t>
            </a:r>
          </a:p>
        </p:txBody>
      </p:sp>
      <p:sp>
        <p:nvSpPr>
          <p:cNvPr id="9" name="TextBox 8"/>
          <p:cNvSpPr txBox="1"/>
          <p:nvPr/>
        </p:nvSpPr>
        <p:spPr>
          <a:xfrm>
            <a:off x="2133601" y="6172200"/>
            <a:ext cx="3689215" cy="369332"/>
          </a:xfrm>
          <a:prstGeom prst="rect">
            <a:avLst/>
          </a:prstGeom>
          <a:noFill/>
        </p:spPr>
        <p:txBody>
          <a:bodyPr wrap="none" rtlCol="0">
            <a:spAutoFit/>
          </a:bodyPr>
          <a:lstStyle/>
          <a:p>
            <a:r>
              <a:rPr lang="de-DE" dirty="0" err="1"/>
              <a:t>F</a:t>
            </a:r>
            <a:r>
              <a:rPr lang="de-DE"/>
              <a:t>rom</a:t>
            </a:r>
            <a:r>
              <a:rPr lang="de-DE" dirty="0"/>
              <a:t> </a:t>
            </a:r>
            <a:r>
              <a:rPr lang="en-US" dirty="0"/>
              <a:t>Chetan Sharma Consulting 2016</a:t>
            </a:r>
          </a:p>
        </p:txBody>
      </p:sp>
    </p:spTree>
    <p:extLst>
      <p:ext uri="{BB962C8B-B14F-4D97-AF65-F5344CB8AC3E}">
        <p14:creationId xmlns:p14="http://schemas.microsoft.com/office/powerpoint/2010/main" val="16692713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594</TotalTime>
  <Words>1394</Words>
  <Application>Microsoft Macintosh PowerPoint</Application>
  <PresentationFormat>Widescreen</PresentationFormat>
  <Paragraphs>299</Paragraphs>
  <Slides>34</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ＭＳ Ｐゴシック</vt:lpstr>
      <vt:lpstr>Arial</vt:lpstr>
      <vt:lpstr>Calibri</vt:lpstr>
      <vt:lpstr>Calibri Light</vt:lpstr>
      <vt:lpstr>Mangal</vt:lpstr>
      <vt:lpstr>Open Sans</vt:lpstr>
      <vt:lpstr>Wingdings</vt:lpstr>
      <vt:lpstr>Office Theme</vt:lpstr>
      <vt:lpstr>5G and IoT – Cousins, not Siblings</vt:lpstr>
      <vt:lpstr>5G and IoT – buzzword cousins</vt:lpstr>
      <vt:lpstr>Hype feedback loop</vt:lpstr>
      <vt:lpstr>PowerPoint Presentation</vt:lpstr>
      <vt:lpstr>Natural evolution</vt:lpstr>
      <vt:lpstr>Billions and billions of devices</vt:lpstr>
      <vt:lpstr>Pick your number</vt:lpstr>
      <vt:lpstr>IoT is not exactly new (1978)</vt:lpstr>
      <vt:lpstr>IoT – an idea older than the web (1985)</vt:lpstr>
      <vt:lpstr>The IoT killer app</vt:lpstr>
      <vt:lpstr>But controlling light switches is still not the best use</vt:lpstr>
      <vt:lpstr>Generational surprises</vt:lpstr>
      <vt:lpstr>20 billion devices ≠ 20 billion device 5G connections</vt:lpstr>
      <vt:lpstr>IoT requirements</vt:lpstr>
      <vt:lpstr>IoT is not a helpful term</vt:lpstr>
      <vt:lpstr>What are likely cellular IoT applications?</vt:lpstr>
      <vt:lpstr>What is the scale of outdoor and distributed applications?</vt:lpstr>
      <vt:lpstr>What kind of communication networks?</vt:lpstr>
      <vt:lpstr>PowerPoint Presentation</vt:lpstr>
      <vt:lpstr>5G low latency</vt:lpstr>
      <vt:lpstr>Challenge for non-carrier IoT networks</vt:lpstr>
      <vt:lpstr>Example: gas meter using LoRAWAN</vt:lpstr>
      <vt:lpstr>Short &amp; long-range IoT networks</vt:lpstr>
      <vt:lpstr>PowerPoint Presentation</vt:lpstr>
      <vt:lpstr>Verizon telematics + IoT revenue</vt:lpstr>
      <vt:lpstr>Alternative: satellite communication</vt:lpstr>
      <vt:lpstr>(Dubious) economics of fog computing</vt:lpstr>
      <vt:lpstr>Protocols matter, but programmability matters more</vt:lpstr>
      <vt:lpstr>5G – what exactly is a carrier?</vt:lpstr>
      <vt:lpstr>5G: Carriers as consumer brand</vt:lpstr>
      <vt:lpstr>What are carriers good at?</vt:lpstr>
      <vt:lpstr>The law of new networks</vt:lpstr>
      <vt:lpstr>5G &amp; IoT prototype: Eduroam</vt:lpstr>
      <vt:lpstr>Conclusions</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5G and IoT - Separating Hype from Promise</dc:title>
  <dc:creator>Henning Schulzrinne</dc:creator>
  <cp:lastModifiedBy>Henning Schulzrinne</cp:lastModifiedBy>
  <cp:revision>31</cp:revision>
  <dcterms:created xsi:type="dcterms:W3CDTF">2018-06-29T13:05:16Z</dcterms:created>
  <dcterms:modified xsi:type="dcterms:W3CDTF">2018-07-15T16:21:47Z</dcterms:modified>
</cp:coreProperties>
</file>