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sldIdLst>
    <p:sldId id="351" r:id="rId2"/>
    <p:sldId id="357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855">
          <p15:clr>
            <a:srgbClr val="A4A3A4"/>
          </p15:clr>
        </p15:guide>
        <p15:guide id="4" pos="987">
          <p15:clr>
            <a:srgbClr val="A4A3A4"/>
          </p15:clr>
        </p15:guide>
        <p15:guide id="5" pos="3909">
          <p15:clr>
            <a:srgbClr val="A4A3A4"/>
          </p15:clr>
        </p15:guide>
        <p15:guide id="6" pos="3772">
          <p15:clr>
            <a:srgbClr val="A4A3A4"/>
          </p15:clr>
        </p15:guide>
        <p15:guide id="7" pos="7466">
          <p15:clr>
            <a:srgbClr val="A4A3A4"/>
          </p15:clr>
        </p15:guide>
        <p15:guide id="8" pos="2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8E"/>
    <a:srgbClr val="FEF200"/>
    <a:srgbClr val="01AEF0"/>
    <a:srgbClr val="4BBCAA"/>
    <a:srgbClr val="652D92"/>
    <a:srgbClr val="ED008C"/>
    <a:srgbClr val="FF8900"/>
    <a:srgbClr val="E8E8E8"/>
    <a:srgbClr val="FDECF4"/>
    <a:srgbClr val="C49A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9451" autoAdjust="0"/>
  </p:normalViewPr>
  <p:slideViewPr>
    <p:cSldViewPr snapToGrid="0">
      <p:cViewPr varScale="1">
        <p:scale>
          <a:sx n="80" d="100"/>
          <a:sy n="80" d="100"/>
        </p:scale>
        <p:origin x="86" y="192"/>
      </p:cViewPr>
      <p:guideLst>
        <p:guide orient="horz" pos="2160"/>
        <p:guide pos="3840"/>
        <p:guide pos="855"/>
        <p:guide pos="987"/>
        <p:guide pos="3909"/>
        <p:guide pos="3772"/>
        <p:guide pos="7466"/>
        <p:guide pos="2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522E-D2E0-436B-97BE-B99CEA7684CE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A9843-4B20-4852-82CF-3B465AE84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6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Date &amp; </a:t>
            </a:r>
            <a:r>
              <a:rPr lang="en-GB" noProof="0" dirty="0" err="1" smtClean="0"/>
              <a:t>Firstname</a:t>
            </a:r>
            <a:r>
              <a:rPr lang="en-GB" noProof="0" dirty="0" smtClean="0"/>
              <a:t> </a:t>
            </a:r>
            <a:r>
              <a:rPr lang="en-GB" noProof="0" dirty="0" err="1" smtClean="0"/>
              <a:t>Lastname</a:t>
            </a:r>
            <a:endParaRPr lang="en-GB" noProof="0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tx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6530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Ryhmä 3"/>
          <p:cNvGrpSpPr/>
          <p:nvPr userDrawn="1"/>
        </p:nvGrpSpPr>
        <p:grpSpPr bwMode="black">
          <a:xfrm>
            <a:off x="1559496" y="908720"/>
            <a:ext cx="3404531" cy="4784812"/>
            <a:chOff x="4053823" y="805616"/>
            <a:chExt cx="3746764" cy="5265795"/>
          </a:xfrm>
          <a:solidFill>
            <a:schemeClr val="bg1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10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1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Rectangle 1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3" name="Freeform 2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5" name="Rectangle 2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57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27" name="Päivämäärän paikkamerkki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F1AEE7EB-DEC8-4577-805D-DFE46495B9CD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30" name="Suora yhdysviiva 29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uora yhdysviiva 3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280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D8051BC6-5011-40D7-B5CC-BA65BEE532CE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3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3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A5EE8CD5-0DBD-4093-909E-FF26D92A10D9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72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4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823D6355-9421-41D7-9BBF-62B55399BCA9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20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A5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501008"/>
            <a:ext cx="11510962" cy="2656510"/>
          </a:xfrm>
        </p:spPr>
        <p:txBody>
          <a:bodyPr anchor="t" anchorCtr="0">
            <a:noAutofit/>
          </a:bodyPr>
          <a:lstStyle>
            <a:lvl1pPr algn="ctr"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9" name="Suora yhdysviiva 8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E3AE4C86-F355-4AAA-B9D8-7FD3D58FBD5B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433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EF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AF797561-166C-43D2-9EE4-B4264DDC443E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 smtClean="0">
                <a:solidFill>
                  <a:schemeClr val="tx2"/>
                </a:solidFill>
              </a:rPr>
              <a:t>University of Oulu</a:t>
            </a:r>
            <a:endParaRPr lang="en-GB" sz="6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72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EB008C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1548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23408E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1675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1AEF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925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2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Date &amp; </a:t>
            </a:r>
            <a:r>
              <a:rPr lang="en-GB" noProof="0" dirty="0" err="1" smtClean="0"/>
              <a:t>Firstname</a:t>
            </a:r>
            <a:r>
              <a:rPr lang="en-GB" noProof="0" dirty="0" smtClean="0"/>
              <a:t> </a:t>
            </a:r>
            <a:r>
              <a:rPr lang="en-GB" noProof="0" dirty="0" err="1" smtClean="0"/>
              <a:t>Lastname</a:t>
            </a:r>
            <a:endParaRPr lang="en-GB" noProof="0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rgbClr val="FF8900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8970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45250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07946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EF2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725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23408E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2380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F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4440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F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268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00B0F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4369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äliotsikko kuvall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3356992"/>
            <a:ext cx="11510962" cy="1147896"/>
          </a:xfrm>
        </p:spPr>
        <p:txBody>
          <a:bodyPr anchor="t" anchorCtr="0">
            <a:noAutofit/>
          </a:bodyPr>
          <a:lstStyle>
            <a:lvl1pPr algn="ctr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3791744" y="1268760"/>
            <a:ext cx="4621057" cy="2016652"/>
            <a:chOff x="2187936" y="908720"/>
            <a:chExt cx="2146016" cy="936532"/>
          </a:xfrm>
          <a:solidFill>
            <a:srgbClr val="FFFF00"/>
          </a:solidFill>
        </p:grpSpPr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437112"/>
            <a:ext cx="8534400" cy="1281421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82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681F9D33-6204-4577-AC02-06BC546968A4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 smtClean="0">
                <a:solidFill>
                  <a:schemeClr val="tx2"/>
                </a:solidFill>
              </a:rPr>
              <a:t>University of Oulu</a:t>
            </a:r>
            <a:endParaRPr lang="en-GB" sz="6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7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3943F80D-4736-404A-8EBF-F728418FCDA7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3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Date &amp; </a:t>
            </a:r>
            <a:r>
              <a:rPr lang="en-GB" noProof="0" dirty="0" err="1" smtClean="0"/>
              <a:t>Firstname</a:t>
            </a:r>
            <a:r>
              <a:rPr lang="en-GB" noProof="0" dirty="0" smtClean="0"/>
              <a:t> </a:t>
            </a:r>
            <a:r>
              <a:rPr lang="en-GB" noProof="0" dirty="0" err="1" smtClean="0"/>
              <a:t>Lastname</a:t>
            </a:r>
            <a:endParaRPr lang="en-GB" noProof="0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71371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89A92225-C3EB-4E77-9B50-CDF36A005F91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895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C03538E8-E141-489A-88C9-263B9011EF2B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39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554E8432-9AB6-4604-975F-DEAAD62CF96A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349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E1BFB32C-931A-4BB1-A7CE-A35CDFEA195D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8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graaf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F980C4F-45D7-4EF1-9DBC-AE05252811F2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Insert chart</a:t>
            </a:r>
            <a:endParaRPr lang="en-GB" noProof="0" dirty="0"/>
          </a:p>
        </p:txBody>
      </p:sp>
      <p:grpSp>
        <p:nvGrpSpPr>
          <p:cNvPr id="16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 smtClean="0">
                <a:solidFill>
                  <a:schemeClr val="tx2"/>
                </a:solidFill>
              </a:rPr>
              <a:t>University of Oulu</a:t>
            </a:r>
            <a:endParaRPr lang="en-GB" sz="6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68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BD5C9C5A-4549-4A85-822C-895DCBC183BD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Insert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5875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1AEFE65-B810-4B34-9AF7-41DC77595A97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Insert chart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4264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C070AFEF-3B7E-49DB-A4A5-EA1649945BD1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 smtClean="0"/>
              <a:t>Lisää</a:t>
            </a:r>
            <a:r>
              <a:rPr lang="en-GB" noProof="0" dirty="0" smtClean="0"/>
              <a:t> </a:t>
            </a:r>
            <a:r>
              <a:rPr lang="en-GB" noProof="0" dirty="0" err="1" smtClean="0"/>
              <a:t>kaavio</a:t>
            </a:r>
            <a:endParaRPr lang="en-GB" noProof="0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69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500007DA-7E08-419E-B4C1-0082D868A923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Insert chart</a:t>
            </a:r>
            <a:endParaRPr lang="en-GB" noProof="0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12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graafi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2AE0C9C6-6F69-4864-80E2-11F181CFFA88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E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1566863" y="576263"/>
            <a:ext cx="4421187" cy="57322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Insert chart</a:t>
            </a:r>
            <a:endParaRPr lang="en-GB" noProof="0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21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98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otsikko 4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341313" y="2516696"/>
            <a:ext cx="11510962" cy="2634143"/>
          </a:xfrm>
        </p:spPr>
        <p:txBody>
          <a:bodyPr anchor="t" anchorCtr="0">
            <a:noAutofit/>
          </a:bodyPr>
          <a:lstStyle>
            <a:lvl1pPr algn="ctr">
              <a:defRPr sz="7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1313" y="5157192"/>
            <a:ext cx="11510962" cy="1018502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Date &amp; </a:t>
            </a:r>
            <a:r>
              <a:rPr lang="en-GB" noProof="0" dirty="0" err="1" smtClean="0"/>
              <a:t>Firstname</a:t>
            </a:r>
            <a:r>
              <a:rPr lang="en-GB" noProof="0" dirty="0" smtClean="0"/>
              <a:t> </a:t>
            </a:r>
            <a:r>
              <a:rPr lang="en-GB" noProof="0" dirty="0" err="1" smtClean="0"/>
              <a:t>Lastname</a:t>
            </a:r>
            <a:endParaRPr lang="en-GB" noProof="0" dirty="0"/>
          </a:p>
        </p:txBody>
      </p:sp>
      <p:grpSp>
        <p:nvGrpSpPr>
          <p:cNvPr id="5" name="Ryhmä 3"/>
          <p:cNvGrpSpPr/>
          <p:nvPr userDrawn="1"/>
        </p:nvGrpSpPr>
        <p:grpSpPr>
          <a:xfrm>
            <a:off x="4187555" y="730515"/>
            <a:ext cx="3795061" cy="1656183"/>
            <a:chOff x="2187936" y="908720"/>
            <a:chExt cx="2146016" cy="936532"/>
          </a:xfrm>
          <a:solidFill>
            <a:schemeClr val="accent2"/>
          </a:solidFill>
        </p:grpSpPr>
        <p:sp>
          <p:nvSpPr>
            <p:cNvPr id="6" name="Freeform 7"/>
            <p:cNvSpPr>
              <a:spLocks/>
            </p:cNvSpPr>
            <p:nvPr userDrawn="1"/>
          </p:nvSpPr>
          <p:spPr bwMode="black">
            <a:xfrm>
              <a:off x="3641768" y="1153068"/>
              <a:ext cx="692184" cy="69218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black">
            <a:xfrm>
              <a:off x="2187936" y="1153068"/>
              <a:ext cx="692184" cy="69218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3165330" y="908720"/>
              <a:ext cx="184691" cy="791885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61166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ja 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rgbClr val="23408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58CD474A-8329-4E00-BC24-7DDEB7B4CA7D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8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 smtClean="0">
                <a:solidFill>
                  <a:schemeClr val="tx2"/>
                </a:solidFill>
              </a:rPr>
              <a:t>University of Oulu</a:t>
            </a:r>
            <a:endParaRPr lang="en-GB" sz="6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253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60A19D4D-E384-49B7-8C5C-9525224C3FD8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22767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A559388-04BE-4ED2-9AA7-8C6FBF1414E2}" type="datetime1">
              <a:rPr lang="en-US" smtClean="0"/>
              <a:t>6/7/2018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fi-FI" smtClean="0"/>
              <a:t>Replace footertext if needed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3619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5E7CF207-C6FD-4DD4-9CD0-3052914958DF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5171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1AD5EDF5-CB7C-4FCE-B8E7-E448C8E99B7A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1906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sisältö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60363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2pPr>
            <a:lvl3pPr marL="720725" indent="-360363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6B7F6D35-D4F2-4003-A0A7-CFE47E32EAF8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708025"/>
            <a:ext cx="3860800" cy="49371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4536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ve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rgbClr val="23408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4C2F009A-2785-4B5B-944A-B02A06F9A2BC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 smtClean="0">
                <a:solidFill>
                  <a:schemeClr val="tx2"/>
                </a:solidFill>
              </a:rPr>
              <a:t>University of Oulu</a:t>
            </a:r>
            <a:endParaRPr lang="en-GB" sz="600" b="1" noProof="0" dirty="0">
              <a:solidFill>
                <a:schemeClr val="tx2"/>
              </a:solidFill>
            </a:endParaRPr>
          </a:p>
        </p:txBody>
      </p:sp>
      <p:sp>
        <p:nvSpPr>
          <p:cNvPr id="16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53518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AAE341D4-0F61-4FDD-8B26-B05CC8EAE0FF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317329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3">
    <p:bg>
      <p:bgPr>
        <a:solidFill>
          <a:srgbClr val="2340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1E304215-B380-4D16-82D3-6C6EE38104DA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2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0711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4">
    <p:bg>
      <p:bgPr>
        <a:solidFill>
          <a:srgbClr val="01A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C85BD1F-1F19-46FF-9ADC-C6CCBFBCEED3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4789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rgbClr val="23408F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Ryhmä 3"/>
          <p:cNvGrpSpPr/>
          <p:nvPr userDrawn="1"/>
        </p:nvGrpSpPr>
        <p:grpSpPr bwMode="black">
          <a:xfrm>
            <a:off x="1559496" y="908720"/>
            <a:ext cx="3404531" cy="4784812"/>
            <a:chOff x="4053823" y="805616"/>
            <a:chExt cx="3746764" cy="5265795"/>
          </a:xfrm>
          <a:solidFill>
            <a:srgbClr val="01AEEF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10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1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Rectangle 1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3" name="Freeform 2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5" name="Rectangle 2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sp>
        <p:nvSpPr>
          <p:cNvPr id="69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 smtClean="0">
                <a:solidFill>
                  <a:schemeClr val="tx2"/>
                </a:solidFill>
              </a:rPr>
              <a:t>University of Oulu</a:t>
            </a:r>
            <a:endParaRPr lang="en-GB" sz="6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938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5">
    <p:bg>
      <p:bgPr>
        <a:solidFill>
          <a:srgbClr val="4BBC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77D7F8A-7C92-45D8-ABBB-F52B4B11F7C9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1821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10396361" cy="7130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9A21EFB-38EA-49D2-9CBA-D2F4E430080C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15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16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28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566863" y="1619076"/>
            <a:ext cx="10285412" cy="426999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0821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5A684873-B2DB-48D0-8137-5C8E386E4CCC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accent4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01AE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5"/>
          <p:cNvSpPr txBox="1"/>
          <p:nvPr userDrawn="1"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 smtClean="0">
                <a:solidFill>
                  <a:schemeClr val="tx2"/>
                </a:solidFill>
              </a:rPr>
              <a:t>University of Oulu</a:t>
            </a:r>
            <a:endParaRPr lang="en-GB" sz="600" b="1" noProof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773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DB62F196-BF62-45E9-9B1E-02810D7D83C8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73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4A1F889B-F9A1-4B62-A9DE-3959249D68DD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304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FBEA5E9E-47E3-4500-AC72-E43B8CC926E3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498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3C7E7578-657B-450F-83A4-3FD57CE61808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161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6">
    <p:bg>
      <p:bgPr>
        <a:solidFill>
          <a:srgbClr val="652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84706EC5-CC97-4131-BF51-33340FA69380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707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1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56C0236B-F6F6-4847-B481-E3229F1E06A3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89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89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728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lysluettelo 2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500"/>
              </a:spcAft>
              <a:buFontTx/>
              <a:buNone/>
              <a:defRPr b="1">
                <a:solidFill>
                  <a:srgbClr val="FFF200"/>
                </a:solidFill>
              </a:defRPr>
            </a:lvl1pPr>
            <a:lvl2pPr marL="896938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2pPr>
            <a:lvl3pPr marL="1073150" indent="-176213">
              <a:buFont typeface="Verdana" panose="020B0604030504040204" pitchFamily="34" charset="0"/>
              <a:buChar char="-"/>
              <a:defRPr b="1">
                <a:solidFill>
                  <a:srgbClr val="FFF200"/>
                </a:solidFill>
              </a:defRPr>
            </a:lvl3pPr>
            <a:lvl4pPr marL="1073150" indent="-352425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4pPr>
            <a:lvl5pPr marL="1435100" indent="-361950">
              <a:buFont typeface="Verdana" panose="020B0604030504040204" pitchFamily="34" charset="0"/>
              <a:buChar char="-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9CB88216-7451-44F7-B81F-F71AD0FB2FD4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200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7" name="Ryhmä 6"/>
          <p:cNvGrpSpPr/>
          <p:nvPr userDrawn="1"/>
        </p:nvGrpSpPr>
        <p:grpSpPr bwMode="black">
          <a:xfrm>
            <a:off x="575052" y="529409"/>
            <a:ext cx="446731" cy="634281"/>
            <a:chOff x="575052" y="529409"/>
            <a:chExt cx="446731" cy="634281"/>
          </a:xfrm>
          <a:solidFill>
            <a:srgbClr val="FFF200"/>
          </a:solidFill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black">
            <a:xfrm>
              <a:off x="575052" y="786828"/>
              <a:ext cx="446731" cy="376862"/>
            </a:xfrm>
            <a:custGeom>
              <a:avLst/>
              <a:gdLst>
                <a:gd name="T0" fmla="*/ 1042 w 4821"/>
                <a:gd name="T1" fmla="*/ 2420 h 4067"/>
                <a:gd name="T2" fmla="*/ 1227 w 4821"/>
                <a:gd name="T3" fmla="*/ 4067 h 4067"/>
                <a:gd name="T4" fmla="*/ 3594 w 4821"/>
                <a:gd name="T5" fmla="*/ 4067 h 4067"/>
                <a:gd name="T6" fmla="*/ 3777 w 4821"/>
                <a:gd name="T7" fmla="*/ 2420 h 4067"/>
                <a:gd name="T8" fmla="*/ 4151 w 4821"/>
                <a:gd name="T9" fmla="*/ 2420 h 4067"/>
                <a:gd name="T10" fmla="*/ 4821 w 4821"/>
                <a:gd name="T11" fmla="*/ 2420 h 4067"/>
                <a:gd name="T12" fmla="*/ 4821 w 4821"/>
                <a:gd name="T13" fmla="*/ 0 h 4067"/>
                <a:gd name="T14" fmla="*/ 3481 w 4821"/>
                <a:gd name="T15" fmla="*/ 0 h 4067"/>
                <a:gd name="T16" fmla="*/ 3481 w 4821"/>
                <a:gd name="T17" fmla="*/ 196 h 4067"/>
                <a:gd name="T18" fmla="*/ 3481 w 4821"/>
                <a:gd name="T19" fmla="*/ 932 h 4067"/>
                <a:gd name="T20" fmla="*/ 3080 w 4821"/>
                <a:gd name="T21" fmla="*/ 932 h 4067"/>
                <a:gd name="T22" fmla="*/ 3080 w 4821"/>
                <a:gd name="T23" fmla="*/ 0 h 4067"/>
                <a:gd name="T24" fmla="*/ 1739 w 4821"/>
                <a:gd name="T25" fmla="*/ 0 h 4067"/>
                <a:gd name="T26" fmla="*/ 1739 w 4821"/>
                <a:gd name="T27" fmla="*/ 932 h 4067"/>
                <a:gd name="T28" fmla="*/ 1338 w 4821"/>
                <a:gd name="T29" fmla="*/ 932 h 4067"/>
                <a:gd name="T30" fmla="*/ 1338 w 4821"/>
                <a:gd name="T31" fmla="*/ 0 h 4067"/>
                <a:gd name="T32" fmla="*/ 0 w 4821"/>
                <a:gd name="T33" fmla="*/ 0 h 4067"/>
                <a:gd name="T34" fmla="*/ 0 w 4821"/>
                <a:gd name="T35" fmla="*/ 2420 h 4067"/>
                <a:gd name="T36" fmla="*/ 741 w 4821"/>
                <a:gd name="T37" fmla="*/ 2420 h 4067"/>
                <a:gd name="T38" fmla="*/ 1042 w 4821"/>
                <a:gd name="T39" fmla="*/ 2420 h 4067"/>
                <a:gd name="T40" fmla="*/ 391 w 4821"/>
                <a:gd name="T41" fmla="*/ 392 h 4067"/>
                <a:gd name="T42" fmla="*/ 946 w 4821"/>
                <a:gd name="T43" fmla="*/ 392 h 4067"/>
                <a:gd name="T44" fmla="*/ 946 w 4821"/>
                <a:gd name="T45" fmla="*/ 1325 h 4067"/>
                <a:gd name="T46" fmla="*/ 1219 w 4821"/>
                <a:gd name="T47" fmla="*/ 1325 h 4067"/>
                <a:gd name="T48" fmla="*/ 2133 w 4821"/>
                <a:gd name="T49" fmla="*/ 1325 h 4067"/>
                <a:gd name="T50" fmla="*/ 2133 w 4821"/>
                <a:gd name="T51" fmla="*/ 392 h 4067"/>
                <a:gd name="T52" fmla="*/ 2688 w 4821"/>
                <a:gd name="T53" fmla="*/ 392 h 4067"/>
                <a:gd name="T54" fmla="*/ 2688 w 4821"/>
                <a:gd name="T55" fmla="*/ 1325 h 4067"/>
                <a:gd name="T56" fmla="*/ 2957 w 4821"/>
                <a:gd name="T57" fmla="*/ 1325 h 4067"/>
                <a:gd name="T58" fmla="*/ 3602 w 4821"/>
                <a:gd name="T59" fmla="*/ 1325 h 4067"/>
                <a:gd name="T60" fmla="*/ 3875 w 4821"/>
                <a:gd name="T61" fmla="*/ 1325 h 4067"/>
                <a:gd name="T62" fmla="*/ 3875 w 4821"/>
                <a:gd name="T63" fmla="*/ 392 h 4067"/>
                <a:gd name="T64" fmla="*/ 4430 w 4821"/>
                <a:gd name="T65" fmla="*/ 392 h 4067"/>
                <a:gd name="T66" fmla="*/ 4430 w 4821"/>
                <a:gd name="T67" fmla="*/ 2028 h 4067"/>
                <a:gd name="T68" fmla="*/ 4151 w 4821"/>
                <a:gd name="T69" fmla="*/ 2028 h 4067"/>
                <a:gd name="T70" fmla="*/ 3679 w 4821"/>
                <a:gd name="T71" fmla="*/ 2028 h 4067"/>
                <a:gd name="T72" fmla="*/ 3425 w 4821"/>
                <a:gd name="T73" fmla="*/ 2028 h 4067"/>
                <a:gd name="T74" fmla="*/ 3243 w 4821"/>
                <a:gd name="T75" fmla="*/ 3676 h 4067"/>
                <a:gd name="T76" fmla="*/ 1578 w 4821"/>
                <a:gd name="T77" fmla="*/ 3676 h 4067"/>
                <a:gd name="T78" fmla="*/ 1394 w 4821"/>
                <a:gd name="T79" fmla="*/ 2028 h 4067"/>
                <a:gd name="T80" fmla="*/ 1142 w 4821"/>
                <a:gd name="T81" fmla="*/ 2028 h 4067"/>
                <a:gd name="T82" fmla="*/ 741 w 4821"/>
                <a:gd name="T83" fmla="*/ 2028 h 4067"/>
                <a:gd name="T84" fmla="*/ 391 w 4821"/>
                <a:gd name="T85" fmla="*/ 2028 h 4067"/>
                <a:gd name="T86" fmla="*/ 391 w 4821"/>
                <a:gd name="T87" fmla="*/ 392 h 4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21" h="4067">
                  <a:moveTo>
                    <a:pt x="1042" y="2420"/>
                  </a:moveTo>
                  <a:lnTo>
                    <a:pt x="1227" y="4067"/>
                  </a:lnTo>
                  <a:lnTo>
                    <a:pt x="3594" y="4067"/>
                  </a:lnTo>
                  <a:lnTo>
                    <a:pt x="3777" y="2420"/>
                  </a:lnTo>
                  <a:lnTo>
                    <a:pt x="4151" y="2420"/>
                  </a:lnTo>
                  <a:lnTo>
                    <a:pt x="4821" y="2420"/>
                  </a:lnTo>
                  <a:lnTo>
                    <a:pt x="4821" y="0"/>
                  </a:lnTo>
                  <a:lnTo>
                    <a:pt x="3481" y="0"/>
                  </a:lnTo>
                  <a:lnTo>
                    <a:pt x="3481" y="196"/>
                  </a:lnTo>
                  <a:lnTo>
                    <a:pt x="3481" y="932"/>
                  </a:lnTo>
                  <a:lnTo>
                    <a:pt x="3080" y="932"/>
                  </a:lnTo>
                  <a:lnTo>
                    <a:pt x="3080" y="0"/>
                  </a:lnTo>
                  <a:lnTo>
                    <a:pt x="1739" y="0"/>
                  </a:lnTo>
                  <a:lnTo>
                    <a:pt x="1739" y="932"/>
                  </a:lnTo>
                  <a:lnTo>
                    <a:pt x="1338" y="932"/>
                  </a:lnTo>
                  <a:lnTo>
                    <a:pt x="1338" y="0"/>
                  </a:lnTo>
                  <a:lnTo>
                    <a:pt x="0" y="0"/>
                  </a:lnTo>
                  <a:lnTo>
                    <a:pt x="0" y="2420"/>
                  </a:lnTo>
                  <a:lnTo>
                    <a:pt x="741" y="2420"/>
                  </a:lnTo>
                  <a:lnTo>
                    <a:pt x="1042" y="2420"/>
                  </a:lnTo>
                  <a:close/>
                  <a:moveTo>
                    <a:pt x="391" y="392"/>
                  </a:moveTo>
                  <a:lnTo>
                    <a:pt x="946" y="392"/>
                  </a:lnTo>
                  <a:lnTo>
                    <a:pt x="946" y="1325"/>
                  </a:lnTo>
                  <a:lnTo>
                    <a:pt x="1219" y="1325"/>
                  </a:lnTo>
                  <a:lnTo>
                    <a:pt x="2133" y="1325"/>
                  </a:lnTo>
                  <a:lnTo>
                    <a:pt x="2133" y="392"/>
                  </a:lnTo>
                  <a:lnTo>
                    <a:pt x="2688" y="392"/>
                  </a:lnTo>
                  <a:lnTo>
                    <a:pt x="2688" y="1325"/>
                  </a:lnTo>
                  <a:lnTo>
                    <a:pt x="2957" y="1325"/>
                  </a:lnTo>
                  <a:lnTo>
                    <a:pt x="3602" y="1325"/>
                  </a:lnTo>
                  <a:lnTo>
                    <a:pt x="3875" y="1325"/>
                  </a:lnTo>
                  <a:lnTo>
                    <a:pt x="3875" y="392"/>
                  </a:lnTo>
                  <a:lnTo>
                    <a:pt x="4430" y="392"/>
                  </a:lnTo>
                  <a:lnTo>
                    <a:pt x="4430" y="2028"/>
                  </a:lnTo>
                  <a:lnTo>
                    <a:pt x="4151" y="2028"/>
                  </a:lnTo>
                  <a:lnTo>
                    <a:pt x="3679" y="2028"/>
                  </a:lnTo>
                  <a:lnTo>
                    <a:pt x="3425" y="2028"/>
                  </a:lnTo>
                  <a:lnTo>
                    <a:pt x="3243" y="3676"/>
                  </a:lnTo>
                  <a:lnTo>
                    <a:pt x="1578" y="3676"/>
                  </a:lnTo>
                  <a:lnTo>
                    <a:pt x="1394" y="2028"/>
                  </a:lnTo>
                  <a:lnTo>
                    <a:pt x="1142" y="2028"/>
                  </a:lnTo>
                  <a:lnTo>
                    <a:pt x="741" y="2028"/>
                  </a:lnTo>
                  <a:lnTo>
                    <a:pt x="391" y="2028"/>
                  </a:lnTo>
                  <a:lnTo>
                    <a:pt x="391" y="3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black">
            <a:xfrm>
              <a:off x="871297" y="576389"/>
              <a:ext cx="132324" cy="132138"/>
            </a:xfrm>
            <a:custGeom>
              <a:avLst/>
              <a:gdLst>
                <a:gd name="T0" fmla="*/ 1428 w 1428"/>
                <a:gd name="T1" fmla="*/ 268 h 1426"/>
                <a:gd name="T2" fmla="*/ 1160 w 1428"/>
                <a:gd name="T3" fmla="*/ 0 h 1426"/>
                <a:gd name="T4" fmla="*/ 1135 w 1428"/>
                <a:gd name="T5" fmla="*/ 25 h 1426"/>
                <a:gd name="T6" fmla="*/ 0 w 1428"/>
                <a:gd name="T7" fmla="*/ 1157 h 1426"/>
                <a:gd name="T8" fmla="*/ 271 w 1428"/>
                <a:gd name="T9" fmla="*/ 1426 h 1426"/>
                <a:gd name="T10" fmla="*/ 1428 w 1428"/>
                <a:gd name="T11" fmla="*/ 268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428" y="268"/>
                  </a:moveTo>
                  <a:lnTo>
                    <a:pt x="1160" y="0"/>
                  </a:lnTo>
                  <a:lnTo>
                    <a:pt x="1135" y="25"/>
                  </a:lnTo>
                  <a:lnTo>
                    <a:pt x="0" y="1157"/>
                  </a:lnTo>
                  <a:lnTo>
                    <a:pt x="271" y="1426"/>
                  </a:lnTo>
                  <a:lnTo>
                    <a:pt x="1428" y="2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593028" y="576389"/>
              <a:ext cx="132324" cy="132138"/>
            </a:xfrm>
            <a:custGeom>
              <a:avLst/>
              <a:gdLst>
                <a:gd name="T0" fmla="*/ 1159 w 1428"/>
                <a:gd name="T1" fmla="*/ 1426 h 1426"/>
                <a:gd name="T2" fmla="*/ 1428 w 1428"/>
                <a:gd name="T3" fmla="*/ 1157 h 1426"/>
                <a:gd name="T4" fmla="*/ 270 w 1428"/>
                <a:gd name="T5" fmla="*/ 0 h 1426"/>
                <a:gd name="T6" fmla="*/ 0 w 1428"/>
                <a:gd name="T7" fmla="*/ 268 h 1426"/>
                <a:gd name="T8" fmla="*/ 25 w 1428"/>
                <a:gd name="T9" fmla="*/ 293 h 1426"/>
                <a:gd name="T10" fmla="*/ 1159 w 1428"/>
                <a:gd name="T11" fmla="*/ 1426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426">
                  <a:moveTo>
                    <a:pt x="1159" y="1426"/>
                  </a:moveTo>
                  <a:lnTo>
                    <a:pt x="1428" y="1157"/>
                  </a:lnTo>
                  <a:lnTo>
                    <a:pt x="270" y="0"/>
                  </a:lnTo>
                  <a:lnTo>
                    <a:pt x="0" y="268"/>
                  </a:lnTo>
                  <a:lnTo>
                    <a:pt x="25" y="293"/>
                  </a:lnTo>
                  <a:lnTo>
                    <a:pt x="1159" y="14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780023" y="529409"/>
              <a:ext cx="35212" cy="151783"/>
            </a:xfrm>
            <a:custGeom>
              <a:avLst/>
              <a:gdLst>
                <a:gd name="T0" fmla="*/ 380 w 380"/>
                <a:gd name="T1" fmla="*/ 0 h 1638"/>
                <a:gd name="T2" fmla="*/ 0 w 380"/>
                <a:gd name="T3" fmla="*/ 0 h 1638"/>
                <a:gd name="T4" fmla="*/ 0 w 380"/>
                <a:gd name="T5" fmla="*/ 34 h 1638"/>
                <a:gd name="T6" fmla="*/ 0 w 380"/>
                <a:gd name="T7" fmla="*/ 1638 h 1638"/>
                <a:gd name="T8" fmla="*/ 380 w 380"/>
                <a:gd name="T9" fmla="*/ 1638 h 1638"/>
                <a:gd name="T10" fmla="*/ 380 w 380"/>
                <a:gd name="T11" fmla="*/ 0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1638">
                  <a:moveTo>
                    <a:pt x="380" y="0"/>
                  </a:moveTo>
                  <a:lnTo>
                    <a:pt x="0" y="0"/>
                  </a:lnTo>
                  <a:lnTo>
                    <a:pt x="0" y="34"/>
                  </a:lnTo>
                  <a:lnTo>
                    <a:pt x="0" y="1638"/>
                  </a:lnTo>
                  <a:lnTo>
                    <a:pt x="380" y="1638"/>
                  </a:lnTo>
                  <a:lnTo>
                    <a:pt x="3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  <p:cxnSp>
        <p:nvCxnSpPr>
          <p:cNvPr id="12" name="Suora yhdysviiva 11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65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Ryhmä 3"/>
          <p:cNvGrpSpPr/>
          <p:nvPr userDrawn="1"/>
        </p:nvGrpSpPr>
        <p:grpSpPr bwMode="black">
          <a:xfrm>
            <a:off x="1559496" y="908720"/>
            <a:ext cx="3404531" cy="4784812"/>
            <a:chOff x="4053823" y="805616"/>
            <a:chExt cx="3746764" cy="5265795"/>
          </a:xfrm>
          <a:solidFill>
            <a:schemeClr val="bg1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10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1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Rectangle 1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3" name="Freeform 2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5" name="Rectangle 2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43323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  <a:solidFill>
            <a:srgbClr val="23408F"/>
          </a:solidFill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1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9" name="Freeform 2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Rectangle 3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7" name="Freeform 3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Freeform 3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4717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solidFill>
          <a:srgbClr val="6768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3" name="Freeform 3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39" name="Freeform 3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1" name="Freeform 4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3" name="Rectangle 4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3024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1893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34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19437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63493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6">
    <p:bg>
      <p:bgPr>
        <a:solidFill>
          <a:srgbClr val="66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Ryhmä 26"/>
          <p:cNvGrpSpPr/>
          <p:nvPr userDrawn="1"/>
        </p:nvGrpSpPr>
        <p:grpSpPr bwMode="black">
          <a:xfrm>
            <a:off x="4218896" y="734641"/>
            <a:ext cx="3744416" cy="5262495"/>
            <a:chOff x="4053823" y="805616"/>
            <a:chExt cx="3746764" cy="5265795"/>
          </a:xfrm>
        </p:grpSpPr>
        <p:sp>
          <p:nvSpPr>
            <p:cNvPr id="23" name="Freeform 22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Rectangle 53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56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Rectangle 58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54180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3">
    <p:bg>
      <p:bgPr>
        <a:solidFill>
          <a:srgbClr val="23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8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Ryhmä 3"/>
          <p:cNvGrpSpPr/>
          <p:nvPr userDrawn="1"/>
        </p:nvGrpSpPr>
        <p:grpSpPr bwMode="black">
          <a:xfrm>
            <a:off x="1559496" y="908720"/>
            <a:ext cx="3404531" cy="4784812"/>
            <a:chOff x="4053823" y="805616"/>
            <a:chExt cx="3746764" cy="5265795"/>
          </a:xfrm>
          <a:solidFill>
            <a:schemeClr val="bg1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8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10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1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Rectangle 1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3" name="Freeform 2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5" name="Rectangle 2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6338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4">
    <p:bg>
      <p:bgPr>
        <a:solidFill>
          <a:srgbClr val="01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Ryhmä 3"/>
          <p:cNvGrpSpPr/>
          <p:nvPr userDrawn="1"/>
        </p:nvGrpSpPr>
        <p:grpSpPr bwMode="black">
          <a:xfrm>
            <a:off x="1559496" y="908720"/>
            <a:ext cx="3404531" cy="4784812"/>
            <a:chOff x="4053823" y="805616"/>
            <a:chExt cx="3746764" cy="5265795"/>
          </a:xfrm>
          <a:solidFill>
            <a:schemeClr val="bg1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10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1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Rectangle 1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3" name="Freeform 2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5" name="Rectangle 2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902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5">
    <p:bg>
      <p:bgPr>
        <a:solidFill>
          <a:srgbClr val="4BBC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5999" y="579600"/>
            <a:ext cx="5756275" cy="3564000"/>
          </a:xfrm>
        </p:spPr>
        <p:txBody>
          <a:bodyPr anchor="t" anchorCtr="0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cxnSp>
        <p:nvCxnSpPr>
          <p:cNvPr id="25" name="Suora yhdysviiva 24"/>
          <p:cNvCxnSpPr/>
          <p:nvPr userDrawn="1"/>
        </p:nvCxnSpPr>
        <p:spPr>
          <a:xfrm>
            <a:off x="341313" y="332656"/>
            <a:ext cx="1016000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 userDrawn="1"/>
        </p:nvCxnSpPr>
        <p:spPr>
          <a:xfrm>
            <a:off x="1566863" y="332656"/>
            <a:ext cx="4421187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 userDrawn="1"/>
        </p:nvCxnSpPr>
        <p:spPr>
          <a:xfrm>
            <a:off x="6205538" y="332656"/>
            <a:ext cx="5641974" cy="0"/>
          </a:xfrm>
          <a:prstGeom prst="line">
            <a:avLst/>
          </a:prstGeom>
          <a:ln w="22225">
            <a:solidFill>
              <a:srgbClr val="FFF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Ryhmä 3"/>
          <p:cNvGrpSpPr/>
          <p:nvPr userDrawn="1"/>
        </p:nvGrpSpPr>
        <p:grpSpPr bwMode="black">
          <a:xfrm>
            <a:off x="1559496" y="908720"/>
            <a:ext cx="3404531" cy="4784812"/>
            <a:chOff x="4053823" y="805616"/>
            <a:chExt cx="3746764" cy="5265795"/>
          </a:xfrm>
          <a:solidFill>
            <a:schemeClr val="bg1"/>
          </a:solidFill>
        </p:grpSpPr>
        <p:sp>
          <p:nvSpPr>
            <p:cNvPr id="49" name="Freeform 6"/>
            <p:cNvSpPr>
              <a:spLocks noEditPoints="1"/>
            </p:cNvSpPr>
            <p:nvPr userDrawn="1"/>
          </p:nvSpPr>
          <p:spPr bwMode="black">
            <a:xfrm>
              <a:off x="4642009" y="2285075"/>
              <a:ext cx="2570392" cy="2168375"/>
            </a:xfrm>
            <a:custGeom>
              <a:avLst/>
              <a:gdLst>
                <a:gd name="T0" fmla="*/ 618 w 2858"/>
                <a:gd name="T1" fmla="*/ 1434 h 2411"/>
                <a:gd name="T2" fmla="*/ 727 w 2858"/>
                <a:gd name="T3" fmla="*/ 2411 h 2411"/>
                <a:gd name="T4" fmla="*/ 2131 w 2858"/>
                <a:gd name="T5" fmla="*/ 2411 h 2411"/>
                <a:gd name="T6" fmla="*/ 2238 w 2858"/>
                <a:gd name="T7" fmla="*/ 1434 h 2411"/>
                <a:gd name="T8" fmla="*/ 2461 w 2858"/>
                <a:gd name="T9" fmla="*/ 1434 h 2411"/>
                <a:gd name="T10" fmla="*/ 2858 w 2858"/>
                <a:gd name="T11" fmla="*/ 1434 h 2411"/>
                <a:gd name="T12" fmla="*/ 2858 w 2858"/>
                <a:gd name="T13" fmla="*/ 0 h 2411"/>
                <a:gd name="T14" fmla="*/ 2063 w 2858"/>
                <a:gd name="T15" fmla="*/ 0 h 2411"/>
                <a:gd name="T16" fmla="*/ 2063 w 2858"/>
                <a:gd name="T17" fmla="*/ 117 h 2411"/>
                <a:gd name="T18" fmla="*/ 2063 w 2858"/>
                <a:gd name="T19" fmla="*/ 553 h 2411"/>
                <a:gd name="T20" fmla="*/ 1825 w 2858"/>
                <a:gd name="T21" fmla="*/ 553 h 2411"/>
                <a:gd name="T22" fmla="*/ 1825 w 2858"/>
                <a:gd name="T23" fmla="*/ 0 h 2411"/>
                <a:gd name="T24" fmla="*/ 1033 w 2858"/>
                <a:gd name="T25" fmla="*/ 0 h 2411"/>
                <a:gd name="T26" fmla="*/ 1033 w 2858"/>
                <a:gd name="T27" fmla="*/ 553 h 2411"/>
                <a:gd name="T28" fmla="*/ 793 w 2858"/>
                <a:gd name="T29" fmla="*/ 553 h 2411"/>
                <a:gd name="T30" fmla="*/ 793 w 2858"/>
                <a:gd name="T31" fmla="*/ 0 h 2411"/>
                <a:gd name="T32" fmla="*/ 0 w 2858"/>
                <a:gd name="T33" fmla="*/ 0 h 2411"/>
                <a:gd name="T34" fmla="*/ 0 w 2858"/>
                <a:gd name="T35" fmla="*/ 1434 h 2411"/>
                <a:gd name="T36" fmla="*/ 440 w 2858"/>
                <a:gd name="T37" fmla="*/ 1434 h 2411"/>
                <a:gd name="T38" fmla="*/ 618 w 2858"/>
                <a:gd name="T39" fmla="*/ 1434 h 2411"/>
                <a:gd name="T40" fmla="*/ 232 w 2858"/>
                <a:gd name="T41" fmla="*/ 234 h 2411"/>
                <a:gd name="T42" fmla="*/ 561 w 2858"/>
                <a:gd name="T43" fmla="*/ 234 h 2411"/>
                <a:gd name="T44" fmla="*/ 561 w 2858"/>
                <a:gd name="T45" fmla="*/ 785 h 2411"/>
                <a:gd name="T46" fmla="*/ 722 w 2858"/>
                <a:gd name="T47" fmla="*/ 785 h 2411"/>
                <a:gd name="T48" fmla="*/ 1265 w 2858"/>
                <a:gd name="T49" fmla="*/ 785 h 2411"/>
                <a:gd name="T50" fmla="*/ 1265 w 2858"/>
                <a:gd name="T51" fmla="*/ 234 h 2411"/>
                <a:gd name="T52" fmla="*/ 1593 w 2858"/>
                <a:gd name="T53" fmla="*/ 234 h 2411"/>
                <a:gd name="T54" fmla="*/ 1593 w 2858"/>
                <a:gd name="T55" fmla="*/ 785 h 2411"/>
                <a:gd name="T56" fmla="*/ 1752 w 2858"/>
                <a:gd name="T57" fmla="*/ 785 h 2411"/>
                <a:gd name="T58" fmla="*/ 2134 w 2858"/>
                <a:gd name="T59" fmla="*/ 785 h 2411"/>
                <a:gd name="T60" fmla="*/ 2296 w 2858"/>
                <a:gd name="T61" fmla="*/ 785 h 2411"/>
                <a:gd name="T62" fmla="*/ 2296 w 2858"/>
                <a:gd name="T63" fmla="*/ 234 h 2411"/>
                <a:gd name="T64" fmla="*/ 2624 w 2858"/>
                <a:gd name="T65" fmla="*/ 234 h 2411"/>
                <a:gd name="T66" fmla="*/ 2624 w 2858"/>
                <a:gd name="T67" fmla="*/ 1202 h 2411"/>
                <a:gd name="T68" fmla="*/ 2461 w 2858"/>
                <a:gd name="T69" fmla="*/ 1202 h 2411"/>
                <a:gd name="T70" fmla="*/ 2180 w 2858"/>
                <a:gd name="T71" fmla="*/ 1202 h 2411"/>
                <a:gd name="T72" fmla="*/ 2031 w 2858"/>
                <a:gd name="T73" fmla="*/ 1202 h 2411"/>
                <a:gd name="T74" fmla="*/ 1921 w 2858"/>
                <a:gd name="T75" fmla="*/ 2179 h 2411"/>
                <a:gd name="T76" fmla="*/ 935 w 2858"/>
                <a:gd name="T77" fmla="*/ 2179 h 2411"/>
                <a:gd name="T78" fmla="*/ 827 w 2858"/>
                <a:gd name="T79" fmla="*/ 1202 h 2411"/>
                <a:gd name="T80" fmla="*/ 678 w 2858"/>
                <a:gd name="T81" fmla="*/ 1202 h 2411"/>
                <a:gd name="T82" fmla="*/ 440 w 2858"/>
                <a:gd name="T83" fmla="*/ 1202 h 2411"/>
                <a:gd name="T84" fmla="*/ 232 w 2858"/>
                <a:gd name="T85" fmla="*/ 1202 h 2411"/>
                <a:gd name="T86" fmla="*/ 232 w 2858"/>
                <a:gd name="T87" fmla="*/ 234 h 2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58" h="2411">
                  <a:moveTo>
                    <a:pt x="618" y="1434"/>
                  </a:moveTo>
                  <a:lnTo>
                    <a:pt x="727" y="2411"/>
                  </a:lnTo>
                  <a:lnTo>
                    <a:pt x="2131" y="2411"/>
                  </a:lnTo>
                  <a:lnTo>
                    <a:pt x="2238" y="1434"/>
                  </a:lnTo>
                  <a:lnTo>
                    <a:pt x="2461" y="1434"/>
                  </a:lnTo>
                  <a:lnTo>
                    <a:pt x="2858" y="1434"/>
                  </a:lnTo>
                  <a:lnTo>
                    <a:pt x="2858" y="0"/>
                  </a:lnTo>
                  <a:lnTo>
                    <a:pt x="2063" y="0"/>
                  </a:lnTo>
                  <a:lnTo>
                    <a:pt x="2063" y="117"/>
                  </a:lnTo>
                  <a:lnTo>
                    <a:pt x="2063" y="553"/>
                  </a:lnTo>
                  <a:lnTo>
                    <a:pt x="1825" y="553"/>
                  </a:lnTo>
                  <a:lnTo>
                    <a:pt x="1825" y="0"/>
                  </a:lnTo>
                  <a:lnTo>
                    <a:pt x="1033" y="0"/>
                  </a:lnTo>
                  <a:lnTo>
                    <a:pt x="1033" y="553"/>
                  </a:lnTo>
                  <a:lnTo>
                    <a:pt x="793" y="553"/>
                  </a:lnTo>
                  <a:lnTo>
                    <a:pt x="793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440" y="1434"/>
                  </a:lnTo>
                  <a:lnTo>
                    <a:pt x="618" y="1434"/>
                  </a:lnTo>
                  <a:close/>
                  <a:moveTo>
                    <a:pt x="232" y="234"/>
                  </a:moveTo>
                  <a:lnTo>
                    <a:pt x="561" y="234"/>
                  </a:lnTo>
                  <a:lnTo>
                    <a:pt x="561" y="785"/>
                  </a:lnTo>
                  <a:lnTo>
                    <a:pt x="722" y="785"/>
                  </a:lnTo>
                  <a:lnTo>
                    <a:pt x="1265" y="785"/>
                  </a:lnTo>
                  <a:lnTo>
                    <a:pt x="1265" y="234"/>
                  </a:lnTo>
                  <a:lnTo>
                    <a:pt x="1593" y="234"/>
                  </a:lnTo>
                  <a:lnTo>
                    <a:pt x="1593" y="785"/>
                  </a:lnTo>
                  <a:lnTo>
                    <a:pt x="1752" y="785"/>
                  </a:lnTo>
                  <a:lnTo>
                    <a:pt x="2134" y="785"/>
                  </a:lnTo>
                  <a:lnTo>
                    <a:pt x="2296" y="785"/>
                  </a:lnTo>
                  <a:lnTo>
                    <a:pt x="2296" y="234"/>
                  </a:lnTo>
                  <a:lnTo>
                    <a:pt x="2624" y="234"/>
                  </a:lnTo>
                  <a:lnTo>
                    <a:pt x="2624" y="1202"/>
                  </a:lnTo>
                  <a:lnTo>
                    <a:pt x="2461" y="1202"/>
                  </a:lnTo>
                  <a:lnTo>
                    <a:pt x="2180" y="1202"/>
                  </a:lnTo>
                  <a:lnTo>
                    <a:pt x="2031" y="1202"/>
                  </a:lnTo>
                  <a:lnTo>
                    <a:pt x="1921" y="2179"/>
                  </a:lnTo>
                  <a:lnTo>
                    <a:pt x="935" y="2179"/>
                  </a:lnTo>
                  <a:lnTo>
                    <a:pt x="827" y="1202"/>
                  </a:lnTo>
                  <a:lnTo>
                    <a:pt x="678" y="1202"/>
                  </a:lnTo>
                  <a:lnTo>
                    <a:pt x="440" y="1202"/>
                  </a:lnTo>
                  <a:lnTo>
                    <a:pt x="232" y="1202"/>
                  </a:lnTo>
                  <a:lnTo>
                    <a:pt x="23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0" name="Freeform 7"/>
            <p:cNvSpPr>
              <a:spLocks/>
            </p:cNvSpPr>
            <p:nvPr userDrawn="1"/>
          </p:nvSpPr>
          <p:spPr bwMode="black">
            <a:xfrm>
              <a:off x="6345411" y="1074527"/>
              <a:ext cx="761764" cy="761764"/>
            </a:xfrm>
            <a:custGeom>
              <a:avLst/>
              <a:gdLst>
                <a:gd name="T0" fmla="*/ 847 w 847"/>
                <a:gd name="T1" fmla="*/ 159 h 847"/>
                <a:gd name="T2" fmla="*/ 688 w 847"/>
                <a:gd name="T3" fmla="*/ 0 h 847"/>
                <a:gd name="T4" fmla="*/ 672 w 847"/>
                <a:gd name="T5" fmla="*/ 15 h 847"/>
                <a:gd name="T6" fmla="*/ 0 w 847"/>
                <a:gd name="T7" fmla="*/ 687 h 847"/>
                <a:gd name="T8" fmla="*/ 160 w 847"/>
                <a:gd name="T9" fmla="*/ 847 h 847"/>
                <a:gd name="T10" fmla="*/ 847 w 847"/>
                <a:gd name="T11" fmla="*/ 15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847" y="159"/>
                  </a:moveTo>
                  <a:lnTo>
                    <a:pt x="688" y="0"/>
                  </a:lnTo>
                  <a:lnTo>
                    <a:pt x="672" y="15"/>
                  </a:lnTo>
                  <a:lnTo>
                    <a:pt x="0" y="687"/>
                  </a:lnTo>
                  <a:lnTo>
                    <a:pt x="160" y="847"/>
                  </a:lnTo>
                  <a:lnTo>
                    <a:pt x="847" y="159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1" name="Freeform 8"/>
            <p:cNvSpPr>
              <a:spLocks/>
            </p:cNvSpPr>
            <p:nvPr userDrawn="1"/>
          </p:nvSpPr>
          <p:spPr bwMode="black">
            <a:xfrm>
              <a:off x="4745436" y="1074527"/>
              <a:ext cx="761764" cy="761764"/>
            </a:xfrm>
            <a:custGeom>
              <a:avLst/>
              <a:gdLst>
                <a:gd name="T0" fmla="*/ 687 w 847"/>
                <a:gd name="T1" fmla="*/ 847 h 847"/>
                <a:gd name="T2" fmla="*/ 847 w 847"/>
                <a:gd name="T3" fmla="*/ 687 h 847"/>
                <a:gd name="T4" fmla="*/ 161 w 847"/>
                <a:gd name="T5" fmla="*/ 0 h 847"/>
                <a:gd name="T6" fmla="*/ 0 w 847"/>
                <a:gd name="T7" fmla="*/ 159 h 847"/>
                <a:gd name="T8" fmla="*/ 16 w 847"/>
                <a:gd name="T9" fmla="*/ 175 h 847"/>
                <a:gd name="T10" fmla="*/ 687 w 847"/>
                <a:gd name="T11" fmla="*/ 847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847">
                  <a:moveTo>
                    <a:pt x="687" y="847"/>
                  </a:moveTo>
                  <a:lnTo>
                    <a:pt x="847" y="687"/>
                  </a:lnTo>
                  <a:lnTo>
                    <a:pt x="161" y="0"/>
                  </a:lnTo>
                  <a:lnTo>
                    <a:pt x="0" y="159"/>
                  </a:lnTo>
                  <a:lnTo>
                    <a:pt x="16" y="175"/>
                  </a:lnTo>
                  <a:lnTo>
                    <a:pt x="687" y="847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2" name="Freeform 9"/>
            <p:cNvSpPr>
              <a:spLocks/>
            </p:cNvSpPr>
            <p:nvPr userDrawn="1"/>
          </p:nvSpPr>
          <p:spPr bwMode="black">
            <a:xfrm>
              <a:off x="5821080" y="805616"/>
              <a:ext cx="203257" cy="871487"/>
            </a:xfrm>
            <a:custGeom>
              <a:avLst/>
              <a:gdLst>
                <a:gd name="T0" fmla="*/ 226 w 226"/>
                <a:gd name="T1" fmla="*/ 0 h 969"/>
                <a:gd name="T2" fmla="*/ 0 w 226"/>
                <a:gd name="T3" fmla="*/ 0 h 969"/>
                <a:gd name="T4" fmla="*/ 0 w 226"/>
                <a:gd name="T5" fmla="*/ 19 h 969"/>
                <a:gd name="T6" fmla="*/ 0 w 226"/>
                <a:gd name="T7" fmla="*/ 969 h 969"/>
                <a:gd name="T8" fmla="*/ 226 w 226"/>
                <a:gd name="T9" fmla="*/ 969 h 969"/>
                <a:gd name="T10" fmla="*/ 226 w 226"/>
                <a:gd name="T11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969">
                  <a:moveTo>
                    <a:pt x="22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969"/>
                  </a:lnTo>
                  <a:lnTo>
                    <a:pt x="226" y="969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3" name="Freeform 10"/>
            <p:cNvSpPr>
              <a:spLocks noEditPoints="1"/>
            </p:cNvSpPr>
            <p:nvPr userDrawn="1"/>
          </p:nvSpPr>
          <p:spPr bwMode="black">
            <a:xfrm>
              <a:off x="4614129" y="5598344"/>
              <a:ext cx="362445" cy="473067"/>
            </a:xfrm>
            <a:custGeom>
              <a:avLst/>
              <a:gdLst>
                <a:gd name="T0" fmla="*/ 98 w 403"/>
                <a:gd name="T1" fmla="*/ 0 h 526"/>
                <a:gd name="T2" fmla="*/ 0 w 403"/>
                <a:gd name="T3" fmla="*/ 96 h 526"/>
                <a:gd name="T4" fmla="*/ 0 w 403"/>
                <a:gd name="T5" fmla="*/ 430 h 526"/>
                <a:gd name="T6" fmla="*/ 98 w 403"/>
                <a:gd name="T7" fmla="*/ 526 h 526"/>
                <a:gd name="T8" fmla="*/ 307 w 403"/>
                <a:gd name="T9" fmla="*/ 526 h 526"/>
                <a:gd name="T10" fmla="*/ 403 w 403"/>
                <a:gd name="T11" fmla="*/ 430 h 526"/>
                <a:gd name="T12" fmla="*/ 403 w 403"/>
                <a:gd name="T13" fmla="*/ 96 h 526"/>
                <a:gd name="T14" fmla="*/ 307 w 403"/>
                <a:gd name="T15" fmla="*/ 0 h 526"/>
                <a:gd name="T16" fmla="*/ 98 w 403"/>
                <a:gd name="T17" fmla="*/ 0 h 526"/>
                <a:gd name="T18" fmla="*/ 281 w 403"/>
                <a:gd name="T19" fmla="*/ 392 h 526"/>
                <a:gd name="T20" fmla="*/ 258 w 403"/>
                <a:gd name="T21" fmla="*/ 415 h 526"/>
                <a:gd name="T22" fmla="*/ 148 w 403"/>
                <a:gd name="T23" fmla="*/ 415 h 526"/>
                <a:gd name="T24" fmla="*/ 125 w 403"/>
                <a:gd name="T25" fmla="*/ 392 h 526"/>
                <a:gd name="T26" fmla="*/ 125 w 403"/>
                <a:gd name="T27" fmla="*/ 135 h 526"/>
                <a:gd name="T28" fmla="*/ 148 w 403"/>
                <a:gd name="T29" fmla="*/ 112 h 526"/>
                <a:gd name="T30" fmla="*/ 258 w 403"/>
                <a:gd name="T31" fmla="*/ 112 h 526"/>
                <a:gd name="T32" fmla="*/ 281 w 403"/>
                <a:gd name="T33" fmla="*/ 135 h 526"/>
                <a:gd name="T34" fmla="*/ 281 w 403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26">
                  <a:moveTo>
                    <a:pt x="98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8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96"/>
                  </a:lnTo>
                  <a:lnTo>
                    <a:pt x="307" y="0"/>
                  </a:lnTo>
                  <a:lnTo>
                    <a:pt x="98" y="0"/>
                  </a:lnTo>
                  <a:close/>
                  <a:moveTo>
                    <a:pt x="281" y="392"/>
                  </a:moveTo>
                  <a:lnTo>
                    <a:pt x="258" y="415"/>
                  </a:lnTo>
                  <a:lnTo>
                    <a:pt x="148" y="415"/>
                  </a:lnTo>
                  <a:lnTo>
                    <a:pt x="125" y="392"/>
                  </a:lnTo>
                  <a:lnTo>
                    <a:pt x="125" y="135"/>
                  </a:lnTo>
                  <a:lnTo>
                    <a:pt x="148" y="112"/>
                  </a:lnTo>
                  <a:lnTo>
                    <a:pt x="258" y="112"/>
                  </a:lnTo>
                  <a:lnTo>
                    <a:pt x="281" y="135"/>
                  </a:lnTo>
                  <a:lnTo>
                    <a:pt x="28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4" name="Freeform 11"/>
            <p:cNvSpPr>
              <a:spLocks/>
            </p:cNvSpPr>
            <p:nvPr userDrawn="1"/>
          </p:nvSpPr>
          <p:spPr bwMode="black">
            <a:xfrm>
              <a:off x="5039529" y="5598344"/>
              <a:ext cx="334565" cy="473067"/>
            </a:xfrm>
            <a:custGeom>
              <a:avLst/>
              <a:gdLst>
                <a:gd name="T0" fmla="*/ 0 w 372"/>
                <a:gd name="T1" fmla="*/ 526 h 526"/>
                <a:gd name="T2" fmla="*/ 122 w 372"/>
                <a:gd name="T3" fmla="*/ 526 h 526"/>
                <a:gd name="T4" fmla="*/ 122 w 372"/>
                <a:gd name="T5" fmla="*/ 331 h 526"/>
                <a:gd name="T6" fmla="*/ 309 w 372"/>
                <a:gd name="T7" fmla="*/ 331 h 526"/>
                <a:gd name="T8" fmla="*/ 309 w 372"/>
                <a:gd name="T9" fmla="*/ 219 h 526"/>
                <a:gd name="T10" fmla="*/ 122 w 372"/>
                <a:gd name="T11" fmla="*/ 219 h 526"/>
                <a:gd name="T12" fmla="*/ 122 w 372"/>
                <a:gd name="T13" fmla="*/ 112 h 526"/>
                <a:gd name="T14" fmla="*/ 372 w 372"/>
                <a:gd name="T15" fmla="*/ 112 h 526"/>
                <a:gd name="T16" fmla="*/ 372 w 372"/>
                <a:gd name="T17" fmla="*/ 0 h 526"/>
                <a:gd name="T18" fmla="*/ 0 w 372"/>
                <a:gd name="T19" fmla="*/ 0 h 526"/>
                <a:gd name="T20" fmla="*/ 0 w 372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526">
                  <a:moveTo>
                    <a:pt x="0" y="526"/>
                  </a:moveTo>
                  <a:lnTo>
                    <a:pt x="122" y="526"/>
                  </a:lnTo>
                  <a:lnTo>
                    <a:pt x="122" y="331"/>
                  </a:lnTo>
                  <a:lnTo>
                    <a:pt x="309" y="331"/>
                  </a:lnTo>
                  <a:lnTo>
                    <a:pt x="309" y="219"/>
                  </a:lnTo>
                  <a:lnTo>
                    <a:pt x="122" y="219"/>
                  </a:lnTo>
                  <a:lnTo>
                    <a:pt x="122" y="112"/>
                  </a:lnTo>
                  <a:lnTo>
                    <a:pt x="372" y="112"/>
                  </a:lnTo>
                  <a:lnTo>
                    <a:pt x="372" y="0"/>
                  </a:lnTo>
                  <a:lnTo>
                    <a:pt x="0" y="0"/>
                  </a:lnTo>
                  <a:lnTo>
                    <a:pt x="0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5" name="Freeform 12"/>
            <p:cNvSpPr>
              <a:spLocks noEditPoints="1"/>
            </p:cNvSpPr>
            <p:nvPr userDrawn="1"/>
          </p:nvSpPr>
          <p:spPr bwMode="black">
            <a:xfrm>
              <a:off x="5569257" y="5598344"/>
              <a:ext cx="360646" cy="473067"/>
            </a:xfrm>
            <a:custGeom>
              <a:avLst/>
              <a:gdLst>
                <a:gd name="T0" fmla="*/ 96 w 401"/>
                <a:gd name="T1" fmla="*/ 0 h 526"/>
                <a:gd name="T2" fmla="*/ 0 w 401"/>
                <a:gd name="T3" fmla="*/ 96 h 526"/>
                <a:gd name="T4" fmla="*/ 0 w 401"/>
                <a:gd name="T5" fmla="*/ 430 h 526"/>
                <a:gd name="T6" fmla="*/ 96 w 401"/>
                <a:gd name="T7" fmla="*/ 526 h 526"/>
                <a:gd name="T8" fmla="*/ 305 w 401"/>
                <a:gd name="T9" fmla="*/ 526 h 526"/>
                <a:gd name="T10" fmla="*/ 401 w 401"/>
                <a:gd name="T11" fmla="*/ 430 h 526"/>
                <a:gd name="T12" fmla="*/ 401 w 401"/>
                <a:gd name="T13" fmla="*/ 96 h 526"/>
                <a:gd name="T14" fmla="*/ 305 w 401"/>
                <a:gd name="T15" fmla="*/ 0 h 526"/>
                <a:gd name="T16" fmla="*/ 96 w 401"/>
                <a:gd name="T17" fmla="*/ 0 h 526"/>
                <a:gd name="T18" fmla="*/ 278 w 401"/>
                <a:gd name="T19" fmla="*/ 392 h 526"/>
                <a:gd name="T20" fmla="*/ 255 w 401"/>
                <a:gd name="T21" fmla="*/ 415 h 526"/>
                <a:gd name="T22" fmla="*/ 146 w 401"/>
                <a:gd name="T23" fmla="*/ 415 h 526"/>
                <a:gd name="T24" fmla="*/ 123 w 401"/>
                <a:gd name="T25" fmla="*/ 392 h 526"/>
                <a:gd name="T26" fmla="*/ 123 w 401"/>
                <a:gd name="T27" fmla="*/ 135 h 526"/>
                <a:gd name="T28" fmla="*/ 146 w 401"/>
                <a:gd name="T29" fmla="*/ 112 h 526"/>
                <a:gd name="T30" fmla="*/ 255 w 401"/>
                <a:gd name="T31" fmla="*/ 112 h 526"/>
                <a:gd name="T32" fmla="*/ 278 w 401"/>
                <a:gd name="T33" fmla="*/ 135 h 526"/>
                <a:gd name="T34" fmla="*/ 278 w 401"/>
                <a:gd name="T35" fmla="*/ 39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1" h="526">
                  <a:moveTo>
                    <a:pt x="96" y="0"/>
                  </a:moveTo>
                  <a:lnTo>
                    <a:pt x="0" y="96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96"/>
                  </a:lnTo>
                  <a:lnTo>
                    <a:pt x="305" y="0"/>
                  </a:lnTo>
                  <a:lnTo>
                    <a:pt x="96" y="0"/>
                  </a:lnTo>
                  <a:close/>
                  <a:moveTo>
                    <a:pt x="278" y="392"/>
                  </a:moveTo>
                  <a:lnTo>
                    <a:pt x="255" y="415"/>
                  </a:lnTo>
                  <a:lnTo>
                    <a:pt x="146" y="415"/>
                  </a:lnTo>
                  <a:lnTo>
                    <a:pt x="123" y="392"/>
                  </a:lnTo>
                  <a:lnTo>
                    <a:pt x="123" y="135"/>
                  </a:lnTo>
                  <a:lnTo>
                    <a:pt x="146" y="112"/>
                  </a:lnTo>
                  <a:lnTo>
                    <a:pt x="255" y="112"/>
                  </a:lnTo>
                  <a:lnTo>
                    <a:pt x="278" y="135"/>
                  </a:lnTo>
                  <a:lnTo>
                    <a:pt x="278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6" name="Freeform 13"/>
            <p:cNvSpPr>
              <a:spLocks/>
            </p:cNvSpPr>
            <p:nvPr userDrawn="1"/>
          </p:nvSpPr>
          <p:spPr bwMode="black">
            <a:xfrm>
              <a:off x="6418260" y="5598344"/>
              <a:ext cx="307584" cy="473067"/>
            </a:xfrm>
            <a:custGeom>
              <a:avLst/>
              <a:gdLst>
                <a:gd name="T0" fmla="*/ 125 w 342"/>
                <a:gd name="T1" fmla="*/ 0 h 526"/>
                <a:gd name="T2" fmla="*/ 0 w 342"/>
                <a:gd name="T3" fmla="*/ 0 h 526"/>
                <a:gd name="T4" fmla="*/ 0 w 342"/>
                <a:gd name="T5" fmla="*/ 526 h 526"/>
                <a:gd name="T6" fmla="*/ 342 w 342"/>
                <a:gd name="T7" fmla="*/ 526 h 526"/>
                <a:gd name="T8" fmla="*/ 342 w 342"/>
                <a:gd name="T9" fmla="*/ 415 h 526"/>
                <a:gd name="T10" fmla="*/ 125 w 342"/>
                <a:gd name="T11" fmla="*/ 415 h 526"/>
                <a:gd name="T12" fmla="*/ 125 w 342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2" h="526">
                  <a:moveTo>
                    <a:pt x="125" y="0"/>
                  </a:moveTo>
                  <a:lnTo>
                    <a:pt x="0" y="0"/>
                  </a:lnTo>
                  <a:lnTo>
                    <a:pt x="0" y="526"/>
                  </a:lnTo>
                  <a:lnTo>
                    <a:pt x="342" y="526"/>
                  </a:lnTo>
                  <a:lnTo>
                    <a:pt x="342" y="415"/>
                  </a:lnTo>
                  <a:lnTo>
                    <a:pt x="125" y="415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7" name="Freeform 14"/>
            <p:cNvSpPr>
              <a:spLocks/>
            </p:cNvSpPr>
            <p:nvPr userDrawn="1"/>
          </p:nvSpPr>
          <p:spPr bwMode="black">
            <a:xfrm>
              <a:off x="5988362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3 w 403"/>
                <a:gd name="T7" fmla="*/ 388 h 526"/>
                <a:gd name="T8" fmla="*/ 123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3" y="38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8" name="Freeform 15"/>
            <p:cNvSpPr>
              <a:spLocks/>
            </p:cNvSpPr>
            <p:nvPr userDrawn="1"/>
          </p:nvSpPr>
          <p:spPr bwMode="black">
            <a:xfrm>
              <a:off x="6765415" y="5598344"/>
              <a:ext cx="362445" cy="473067"/>
            </a:xfrm>
            <a:custGeom>
              <a:avLst/>
              <a:gdLst>
                <a:gd name="T0" fmla="*/ 278 w 403"/>
                <a:gd name="T1" fmla="*/ 388 h 526"/>
                <a:gd name="T2" fmla="*/ 255 w 403"/>
                <a:gd name="T3" fmla="*/ 411 h 526"/>
                <a:gd name="T4" fmla="*/ 148 w 403"/>
                <a:gd name="T5" fmla="*/ 411 h 526"/>
                <a:gd name="T6" fmla="*/ 125 w 403"/>
                <a:gd name="T7" fmla="*/ 388 h 526"/>
                <a:gd name="T8" fmla="*/ 125 w 403"/>
                <a:gd name="T9" fmla="*/ 0 h 526"/>
                <a:gd name="T10" fmla="*/ 0 w 403"/>
                <a:gd name="T11" fmla="*/ 0 h 526"/>
                <a:gd name="T12" fmla="*/ 0 w 403"/>
                <a:gd name="T13" fmla="*/ 430 h 526"/>
                <a:gd name="T14" fmla="*/ 96 w 403"/>
                <a:gd name="T15" fmla="*/ 526 h 526"/>
                <a:gd name="T16" fmla="*/ 307 w 403"/>
                <a:gd name="T17" fmla="*/ 526 h 526"/>
                <a:gd name="T18" fmla="*/ 403 w 403"/>
                <a:gd name="T19" fmla="*/ 430 h 526"/>
                <a:gd name="T20" fmla="*/ 403 w 403"/>
                <a:gd name="T21" fmla="*/ 0 h 526"/>
                <a:gd name="T22" fmla="*/ 278 w 403"/>
                <a:gd name="T23" fmla="*/ 0 h 526"/>
                <a:gd name="T24" fmla="*/ 278 w 403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26">
                  <a:moveTo>
                    <a:pt x="278" y="388"/>
                  </a:moveTo>
                  <a:lnTo>
                    <a:pt x="255" y="411"/>
                  </a:lnTo>
                  <a:lnTo>
                    <a:pt x="148" y="411"/>
                  </a:lnTo>
                  <a:lnTo>
                    <a:pt x="125" y="388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7" y="526"/>
                  </a:lnTo>
                  <a:lnTo>
                    <a:pt x="403" y="430"/>
                  </a:lnTo>
                  <a:lnTo>
                    <a:pt x="403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59" name="Freeform 16"/>
            <p:cNvSpPr>
              <a:spLocks/>
            </p:cNvSpPr>
            <p:nvPr userDrawn="1"/>
          </p:nvSpPr>
          <p:spPr bwMode="black">
            <a:xfrm>
              <a:off x="4483720" y="4993969"/>
              <a:ext cx="403816" cy="473067"/>
            </a:xfrm>
            <a:custGeom>
              <a:avLst/>
              <a:gdLst>
                <a:gd name="T0" fmla="*/ 314 w 449"/>
                <a:gd name="T1" fmla="*/ 526 h 526"/>
                <a:gd name="T2" fmla="*/ 449 w 449"/>
                <a:gd name="T3" fmla="*/ 526 h 526"/>
                <a:gd name="T4" fmla="*/ 449 w 449"/>
                <a:gd name="T5" fmla="*/ 0 h 526"/>
                <a:gd name="T6" fmla="*/ 324 w 449"/>
                <a:gd name="T7" fmla="*/ 0 h 526"/>
                <a:gd name="T8" fmla="*/ 332 w 449"/>
                <a:gd name="T9" fmla="*/ 333 h 526"/>
                <a:gd name="T10" fmla="*/ 134 w 449"/>
                <a:gd name="T11" fmla="*/ 0 h 526"/>
                <a:gd name="T12" fmla="*/ 0 w 449"/>
                <a:gd name="T13" fmla="*/ 0 h 526"/>
                <a:gd name="T14" fmla="*/ 0 w 449"/>
                <a:gd name="T15" fmla="*/ 526 h 526"/>
                <a:gd name="T16" fmla="*/ 122 w 449"/>
                <a:gd name="T17" fmla="*/ 526 h 526"/>
                <a:gd name="T18" fmla="*/ 115 w 449"/>
                <a:gd name="T19" fmla="*/ 194 h 526"/>
                <a:gd name="T20" fmla="*/ 314 w 449"/>
                <a:gd name="T21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9" h="526">
                  <a:moveTo>
                    <a:pt x="314" y="526"/>
                  </a:moveTo>
                  <a:lnTo>
                    <a:pt x="449" y="526"/>
                  </a:lnTo>
                  <a:lnTo>
                    <a:pt x="449" y="0"/>
                  </a:lnTo>
                  <a:lnTo>
                    <a:pt x="324" y="0"/>
                  </a:lnTo>
                  <a:lnTo>
                    <a:pt x="332" y="333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2" y="526"/>
                  </a:lnTo>
                  <a:lnTo>
                    <a:pt x="115" y="194"/>
                  </a:lnTo>
                  <a:lnTo>
                    <a:pt x="314" y="5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0" name="Rectangle 17"/>
            <p:cNvSpPr>
              <a:spLocks noChangeArrowheads="1"/>
            </p:cNvSpPr>
            <p:nvPr userDrawn="1"/>
          </p:nvSpPr>
          <p:spPr bwMode="black">
            <a:xfrm>
              <a:off x="4954089" y="4993969"/>
              <a:ext cx="112421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1" name="Freeform 18"/>
            <p:cNvSpPr>
              <a:spLocks/>
            </p:cNvSpPr>
            <p:nvPr userDrawn="1"/>
          </p:nvSpPr>
          <p:spPr bwMode="black">
            <a:xfrm>
              <a:off x="5099787" y="4993969"/>
              <a:ext cx="436193" cy="473067"/>
            </a:xfrm>
            <a:custGeom>
              <a:avLst/>
              <a:gdLst>
                <a:gd name="T0" fmla="*/ 243 w 485"/>
                <a:gd name="T1" fmla="*/ 415 h 526"/>
                <a:gd name="T2" fmla="*/ 242 w 485"/>
                <a:gd name="T3" fmla="*/ 415 h 526"/>
                <a:gd name="T4" fmla="*/ 126 w 485"/>
                <a:gd name="T5" fmla="*/ 0 h 526"/>
                <a:gd name="T6" fmla="*/ 0 w 485"/>
                <a:gd name="T7" fmla="*/ 0 h 526"/>
                <a:gd name="T8" fmla="*/ 147 w 485"/>
                <a:gd name="T9" fmla="*/ 526 h 526"/>
                <a:gd name="T10" fmla="*/ 337 w 485"/>
                <a:gd name="T11" fmla="*/ 526 h 526"/>
                <a:gd name="T12" fmla="*/ 485 w 485"/>
                <a:gd name="T13" fmla="*/ 0 h 526"/>
                <a:gd name="T14" fmla="*/ 361 w 485"/>
                <a:gd name="T15" fmla="*/ 0 h 526"/>
                <a:gd name="T16" fmla="*/ 243 w 485"/>
                <a:gd name="T17" fmla="*/ 41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5" h="526">
                  <a:moveTo>
                    <a:pt x="243" y="415"/>
                  </a:moveTo>
                  <a:lnTo>
                    <a:pt x="242" y="415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147" y="526"/>
                  </a:lnTo>
                  <a:lnTo>
                    <a:pt x="337" y="526"/>
                  </a:lnTo>
                  <a:lnTo>
                    <a:pt x="485" y="0"/>
                  </a:lnTo>
                  <a:lnTo>
                    <a:pt x="361" y="0"/>
                  </a:lnTo>
                  <a:lnTo>
                    <a:pt x="243" y="4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2" name="Freeform 19"/>
            <p:cNvSpPr>
              <a:spLocks/>
            </p:cNvSpPr>
            <p:nvPr userDrawn="1"/>
          </p:nvSpPr>
          <p:spPr bwMode="black">
            <a:xfrm>
              <a:off x="5569257" y="4993969"/>
              <a:ext cx="348055" cy="473067"/>
            </a:xfrm>
            <a:custGeom>
              <a:avLst/>
              <a:gdLst>
                <a:gd name="T0" fmla="*/ 387 w 387"/>
                <a:gd name="T1" fmla="*/ 112 h 526"/>
                <a:gd name="T2" fmla="*/ 387 w 387"/>
                <a:gd name="T3" fmla="*/ 0 h 526"/>
                <a:gd name="T4" fmla="*/ 0 w 387"/>
                <a:gd name="T5" fmla="*/ 0 h 526"/>
                <a:gd name="T6" fmla="*/ 0 w 387"/>
                <a:gd name="T7" fmla="*/ 526 h 526"/>
                <a:gd name="T8" fmla="*/ 387 w 387"/>
                <a:gd name="T9" fmla="*/ 526 h 526"/>
                <a:gd name="T10" fmla="*/ 387 w 387"/>
                <a:gd name="T11" fmla="*/ 415 h 526"/>
                <a:gd name="T12" fmla="*/ 124 w 387"/>
                <a:gd name="T13" fmla="*/ 415 h 526"/>
                <a:gd name="T14" fmla="*/ 124 w 387"/>
                <a:gd name="T15" fmla="*/ 315 h 526"/>
                <a:gd name="T16" fmla="*/ 326 w 387"/>
                <a:gd name="T17" fmla="*/ 315 h 526"/>
                <a:gd name="T18" fmla="*/ 326 w 387"/>
                <a:gd name="T19" fmla="*/ 204 h 526"/>
                <a:gd name="T20" fmla="*/ 124 w 387"/>
                <a:gd name="T21" fmla="*/ 204 h 526"/>
                <a:gd name="T22" fmla="*/ 124 w 387"/>
                <a:gd name="T23" fmla="*/ 112 h 526"/>
                <a:gd name="T24" fmla="*/ 387 w 387"/>
                <a:gd name="T25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7" h="526">
                  <a:moveTo>
                    <a:pt x="387" y="112"/>
                  </a:moveTo>
                  <a:lnTo>
                    <a:pt x="38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387" y="526"/>
                  </a:lnTo>
                  <a:lnTo>
                    <a:pt x="387" y="415"/>
                  </a:lnTo>
                  <a:lnTo>
                    <a:pt x="124" y="415"/>
                  </a:lnTo>
                  <a:lnTo>
                    <a:pt x="124" y="315"/>
                  </a:lnTo>
                  <a:lnTo>
                    <a:pt x="326" y="315"/>
                  </a:lnTo>
                  <a:lnTo>
                    <a:pt x="326" y="204"/>
                  </a:lnTo>
                  <a:lnTo>
                    <a:pt x="124" y="204"/>
                  </a:lnTo>
                  <a:lnTo>
                    <a:pt x="124" y="112"/>
                  </a:lnTo>
                  <a:lnTo>
                    <a:pt x="387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3" name="Freeform 20"/>
            <p:cNvSpPr>
              <a:spLocks noEditPoints="1"/>
            </p:cNvSpPr>
            <p:nvPr userDrawn="1"/>
          </p:nvSpPr>
          <p:spPr bwMode="black">
            <a:xfrm>
              <a:off x="5978469" y="4993969"/>
              <a:ext cx="375936" cy="473067"/>
            </a:xfrm>
            <a:custGeom>
              <a:avLst/>
              <a:gdLst>
                <a:gd name="T0" fmla="*/ 403 w 418"/>
                <a:gd name="T1" fmla="*/ 250 h 526"/>
                <a:gd name="T2" fmla="*/ 403 w 418"/>
                <a:gd name="T3" fmla="*/ 96 h 526"/>
                <a:gd name="T4" fmla="*/ 307 w 418"/>
                <a:gd name="T5" fmla="*/ 0 h 526"/>
                <a:gd name="T6" fmla="*/ 0 w 418"/>
                <a:gd name="T7" fmla="*/ 0 h 526"/>
                <a:gd name="T8" fmla="*/ 0 w 418"/>
                <a:gd name="T9" fmla="*/ 526 h 526"/>
                <a:gd name="T10" fmla="*/ 124 w 418"/>
                <a:gd name="T11" fmla="*/ 526 h 526"/>
                <a:gd name="T12" fmla="*/ 124 w 418"/>
                <a:gd name="T13" fmla="*/ 346 h 526"/>
                <a:gd name="T14" fmla="*/ 195 w 418"/>
                <a:gd name="T15" fmla="*/ 346 h 526"/>
                <a:gd name="T16" fmla="*/ 286 w 418"/>
                <a:gd name="T17" fmla="*/ 526 h 526"/>
                <a:gd name="T18" fmla="*/ 418 w 418"/>
                <a:gd name="T19" fmla="*/ 526 h 526"/>
                <a:gd name="T20" fmla="*/ 320 w 418"/>
                <a:gd name="T21" fmla="*/ 334 h 526"/>
                <a:gd name="T22" fmla="*/ 403 w 418"/>
                <a:gd name="T23" fmla="*/ 250 h 526"/>
                <a:gd name="T24" fmla="*/ 280 w 418"/>
                <a:gd name="T25" fmla="*/ 212 h 526"/>
                <a:gd name="T26" fmla="*/ 257 w 418"/>
                <a:gd name="T27" fmla="*/ 235 h 526"/>
                <a:gd name="T28" fmla="*/ 124 w 418"/>
                <a:gd name="T29" fmla="*/ 235 h 526"/>
                <a:gd name="T30" fmla="*/ 124 w 418"/>
                <a:gd name="T31" fmla="*/ 112 h 526"/>
                <a:gd name="T32" fmla="*/ 257 w 418"/>
                <a:gd name="T33" fmla="*/ 112 h 526"/>
                <a:gd name="T34" fmla="*/ 280 w 418"/>
                <a:gd name="T35" fmla="*/ 135 h 526"/>
                <a:gd name="T36" fmla="*/ 280 w 418"/>
                <a:gd name="T37" fmla="*/ 2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526">
                  <a:moveTo>
                    <a:pt x="403" y="250"/>
                  </a:moveTo>
                  <a:lnTo>
                    <a:pt x="403" y="96"/>
                  </a:lnTo>
                  <a:lnTo>
                    <a:pt x="307" y="0"/>
                  </a:lnTo>
                  <a:lnTo>
                    <a:pt x="0" y="0"/>
                  </a:lnTo>
                  <a:lnTo>
                    <a:pt x="0" y="526"/>
                  </a:lnTo>
                  <a:lnTo>
                    <a:pt x="124" y="526"/>
                  </a:lnTo>
                  <a:lnTo>
                    <a:pt x="124" y="346"/>
                  </a:lnTo>
                  <a:lnTo>
                    <a:pt x="195" y="346"/>
                  </a:lnTo>
                  <a:lnTo>
                    <a:pt x="286" y="526"/>
                  </a:lnTo>
                  <a:lnTo>
                    <a:pt x="418" y="526"/>
                  </a:lnTo>
                  <a:lnTo>
                    <a:pt x="320" y="334"/>
                  </a:lnTo>
                  <a:lnTo>
                    <a:pt x="403" y="250"/>
                  </a:lnTo>
                  <a:close/>
                  <a:moveTo>
                    <a:pt x="280" y="212"/>
                  </a:moveTo>
                  <a:lnTo>
                    <a:pt x="257" y="235"/>
                  </a:lnTo>
                  <a:lnTo>
                    <a:pt x="124" y="235"/>
                  </a:lnTo>
                  <a:lnTo>
                    <a:pt x="124" y="112"/>
                  </a:lnTo>
                  <a:lnTo>
                    <a:pt x="257" y="112"/>
                  </a:lnTo>
                  <a:lnTo>
                    <a:pt x="280" y="135"/>
                  </a:lnTo>
                  <a:lnTo>
                    <a:pt x="280" y="2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4" name="Freeform 21"/>
            <p:cNvSpPr>
              <a:spLocks/>
            </p:cNvSpPr>
            <p:nvPr userDrawn="1"/>
          </p:nvSpPr>
          <p:spPr bwMode="black">
            <a:xfrm>
              <a:off x="6385882" y="4993969"/>
              <a:ext cx="357049" cy="473067"/>
            </a:xfrm>
            <a:custGeom>
              <a:avLst/>
              <a:gdLst>
                <a:gd name="T0" fmla="*/ 134 w 397"/>
                <a:gd name="T1" fmla="*/ 185 h 526"/>
                <a:gd name="T2" fmla="*/ 134 w 397"/>
                <a:gd name="T3" fmla="*/ 135 h 526"/>
                <a:gd name="T4" fmla="*/ 157 w 397"/>
                <a:gd name="T5" fmla="*/ 112 h 526"/>
                <a:gd name="T6" fmla="*/ 387 w 397"/>
                <a:gd name="T7" fmla="*/ 112 h 526"/>
                <a:gd name="T8" fmla="*/ 387 w 397"/>
                <a:gd name="T9" fmla="*/ 0 h 526"/>
                <a:gd name="T10" fmla="*/ 105 w 397"/>
                <a:gd name="T11" fmla="*/ 0 h 526"/>
                <a:gd name="T12" fmla="*/ 9 w 397"/>
                <a:gd name="T13" fmla="*/ 96 h 526"/>
                <a:gd name="T14" fmla="*/ 9 w 397"/>
                <a:gd name="T15" fmla="*/ 219 h 526"/>
                <a:gd name="T16" fmla="*/ 65 w 397"/>
                <a:gd name="T17" fmla="*/ 286 h 526"/>
                <a:gd name="T18" fmla="*/ 274 w 397"/>
                <a:gd name="T19" fmla="*/ 342 h 526"/>
                <a:gd name="T20" fmla="*/ 274 w 397"/>
                <a:gd name="T21" fmla="*/ 392 h 526"/>
                <a:gd name="T22" fmla="*/ 249 w 397"/>
                <a:gd name="T23" fmla="*/ 415 h 526"/>
                <a:gd name="T24" fmla="*/ 0 w 397"/>
                <a:gd name="T25" fmla="*/ 415 h 526"/>
                <a:gd name="T26" fmla="*/ 0 w 397"/>
                <a:gd name="T27" fmla="*/ 526 h 526"/>
                <a:gd name="T28" fmla="*/ 301 w 397"/>
                <a:gd name="T29" fmla="*/ 526 h 526"/>
                <a:gd name="T30" fmla="*/ 397 w 397"/>
                <a:gd name="T31" fmla="*/ 430 h 526"/>
                <a:gd name="T32" fmla="*/ 397 w 397"/>
                <a:gd name="T33" fmla="*/ 308 h 526"/>
                <a:gd name="T34" fmla="*/ 343 w 397"/>
                <a:gd name="T35" fmla="*/ 242 h 526"/>
                <a:gd name="T36" fmla="*/ 134 w 397"/>
                <a:gd name="T37" fmla="*/ 185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7" h="526">
                  <a:moveTo>
                    <a:pt x="134" y="185"/>
                  </a:moveTo>
                  <a:lnTo>
                    <a:pt x="134" y="135"/>
                  </a:lnTo>
                  <a:lnTo>
                    <a:pt x="157" y="112"/>
                  </a:lnTo>
                  <a:lnTo>
                    <a:pt x="387" y="112"/>
                  </a:lnTo>
                  <a:lnTo>
                    <a:pt x="387" y="0"/>
                  </a:lnTo>
                  <a:lnTo>
                    <a:pt x="105" y="0"/>
                  </a:lnTo>
                  <a:lnTo>
                    <a:pt x="9" y="96"/>
                  </a:lnTo>
                  <a:lnTo>
                    <a:pt x="9" y="219"/>
                  </a:lnTo>
                  <a:lnTo>
                    <a:pt x="65" y="286"/>
                  </a:lnTo>
                  <a:lnTo>
                    <a:pt x="274" y="342"/>
                  </a:lnTo>
                  <a:lnTo>
                    <a:pt x="274" y="392"/>
                  </a:lnTo>
                  <a:lnTo>
                    <a:pt x="249" y="415"/>
                  </a:lnTo>
                  <a:lnTo>
                    <a:pt x="0" y="415"/>
                  </a:lnTo>
                  <a:lnTo>
                    <a:pt x="0" y="526"/>
                  </a:lnTo>
                  <a:lnTo>
                    <a:pt x="301" y="526"/>
                  </a:lnTo>
                  <a:lnTo>
                    <a:pt x="397" y="430"/>
                  </a:lnTo>
                  <a:lnTo>
                    <a:pt x="397" y="308"/>
                  </a:lnTo>
                  <a:lnTo>
                    <a:pt x="343" y="242"/>
                  </a:lnTo>
                  <a:lnTo>
                    <a:pt x="134" y="1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5" name="Rectangle 22"/>
            <p:cNvSpPr>
              <a:spLocks noChangeArrowheads="1"/>
            </p:cNvSpPr>
            <p:nvPr userDrawn="1"/>
          </p:nvSpPr>
          <p:spPr bwMode="black">
            <a:xfrm>
              <a:off x="6794195" y="4993969"/>
              <a:ext cx="110622" cy="4730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6" name="Freeform 23"/>
            <p:cNvSpPr>
              <a:spLocks/>
            </p:cNvSpPr>
            <p:nvPr userDrawn="1"/>
          </p:nvSpPr>
          <p:spPr bwMode="black">
            <a:xfrm>
              <a:off x="6951584" y="4993969"/>
              <a:ext cx="376835" cy="473067"/>
            </a:xfrm>
            <a:custGeom>
              <a:avLst/>
              <a:gdLst>
                <a:gd name="T0" fmla="*/ 0 w 419"/>
                <a:gd name="T1" fmla="*/ 112 h 526"/>
                <a:gd name="T2" fmla="*/ 148 w 419"/>
                <a:gd name="T3" fmla="*/ 112 h 526"/>
                <a:gd name="T4" fmla="*/ 148 w 419"/>
                <a:gd name="T5" fmla="*/ 526 h 526"/>
                <a:gd name="T6" fmla="*/ 273 w 419"/>
                <a:gd name="T7" fmla="*/ 526 h 526"/>
                <a:gd name="T8" fmla="*/ 273 w 419"/>
                <a:gd name="T9" fmla="*/ 112 h 526"/>
                <a:gd name="T10" fmla="*/ 419 w 419"/>
                <a:gd name="T11" fmla="*/ 112 h 526"/>
                <a:gd name="T12" fmla="*/ 419 w 419"/>
                <a:gd name="T13" fmla="*/ 0 h 526"/>
                <a:gd name="T14" fmla="*/ 0 w 419"/>
                <a:gd name="T15" fmla="*/ 0 h 526"/>
                <a:gd name="T16" fmla="*/ 0 w 419"/>
                <a:gd name="T17" fmla="*/ 11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526">
                  <a:moveTo>
                    <a:pt x="0" y="112"/>
                  </a:moveTo>
                  <a:lnTo>
                    <a:pt x="148" y="112"/>
                  </a:lnTo>
                  <a:lnTo>
                    <a:pt x="148" y="526"/>
                  </a:lnTo>
                  <a:lnTo>
                    <a:pt x="273" y="526"/>
                  </a:lnTo>
                  <a:lnTo>
                    <a:pt x="273" y="112"/>
                  </a:lnTo>
                  <a:lnTo>
                    <a:pt x="419" y="112"/>
                  </a:lnTo>
                  <a:lnTo>
                    <a:pt x="419" y="0"/>
                  </a:lnTo>
                  <a:lnTo>
                    <a:pt x="0" y="0"/>
                  </a:lnTo>
                  <a:lnTo>
                    <a:pt x="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7" name="Freeform 24"/>
            <p:cNvSpPr>
              <a:spLocks/>
            </p:cNvSpPr>
            <p:nvPr userDrawn="1"/>
          </p:nvSpPr>
          <p:spPr bwMode="black">
            <a:xfrm>
              <a:off x="7334715" y="4993969"/>
              <a:ext cx="465872" cy="473067"/>
            </a:xfrm>
            <a:custGeom>
              <a:avLst/>
              <a:gdLst>
                <a:gd name="T0" fmla="*/ 378 w 518"/>
                <a:gd name="T1" fmla="*/ 0 h 526"/>
                <a:gd name="T2" fmla="*/ 261 w 518"/>
                <a:gd name="T3" fmla="*/ 244 h 526"/>
                <a:gd name="T4" fmla="*/ 257 w 518"/>
                <a:gd name="T5" fmla="*/ 244 h 526"/>
                <a:gd name="T6" fmla="*/ 140 w 518"/>
                <a:gd name="T7" fmla="*/ 0 h 526"/>
                <a:gd name="T8" fmla="*/ 0 w 518"/>
                <a:gd name="T9" fmla="*/ 0 h 526"/>
                <a:gd name="T10" fmla="*/ 192 w 518"/>
                <a:gd name="T11" fmla="*/ 365 h 526"/>
                <a:gd name="T12" fmla="*/ 192 w 518"/>
                <a:gd name="T13" fmla="*/ 526 h 526"/>
                <a:gd name="T14" fmla="*/ 325 w 518"/>
                <a:gd name="T15" fmla="*/ 526 h 526"/>
                <a:gd name="T16" fmla="*/ 325 w 518"/>
                <a:gd name="T17" fmla="*/ 365 h 526"/>
                <a:gd name="T18" fmla="*/ 518 w 518"/>
                <a:gd name="T19" fmla="*/ 0 h 526"/>
                <a:gd name="T20" fmla="*/ 378 w 518"/>
                <a:gd name="T2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8" h="526">
                  <a:moveTo>
                    <a:pt x="378" y="0"/>
                  </a:moveTo>
                  <a:lnTo>
                    <a:pt x="261" y="244"/>
                  </a:lnTo>
                  <a:lnTo>
                    <a:pt x="257" y="244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192" y="365"/>
                  </a:lnTo>
                  <a:lnTo>
                    <a:pt x="192" y="526"/>
                  </a:lnTo>
                  <a:lnTo>
                    <a:pt x="325" y="526"/>
                  </a:lnTo>
                  <a:lnTo>
                    <a:pt x="325" y="365"/>
                  </a:lnTo>
                  <a:lnTo>
                    <a:pt x="518" y="0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68" name="Freeform 25"/>
            <p:cNvSpPr>
              <a:spLocks/>
            </p:cNvSpPr>
            <p:nvPr userDrawn="1"/>
          </p:nvSpPr>
          <p:spPr bwMode="black">
            <a:xfrm>
              <a:off x="4053823" y="4993969"/>
              <a:ext cx="360646" cy="473067"/>
            </a:xfrm>
            <a:custGeom>
              <a:avLst/>
              <a:gdLst>
                <a:gd name="T0" fmla="*/ 278 w 401"/>
                <a:gd name="T1" fmla="*/ 388 h 526"/>
                <a:gd name="T2" fmla="*/ 255 w 401"/>
                <a:gd name="T3" fmla="*/ 411 h 526"/>
                <a:gd name="T4" fmla="*/ 145 w 401"/>
                <a:gd name="T5" fmla="*/ 411 h 526"/>
                <a:gd name="T6" fmla="*/ 122 w 401"/>
                <a:gd name="T7" fmla="*/ 388 h 526"/>
                <a:gd name="T8" fmla="*/ 122 w 401"/>
                <a:gd name="T9" fmla="*/ 0 h 526"/>
                <a:gd name="T10" fmla="*/ 0 w 401"/>
                <a:gd name="T11" fmla="*/ 0 h 526"/>
                <a:gd name="T12" fmla="*/ 0 w 401"/>
                <a:gd name="T13" fmla="*/ 430 h 526"/>
                <a:gd name="T14" fmla="*/ 96 w 401"/>
                <a:gd name="T15" fmla="*/ 526 h 526"/>
                <a:gd name="T16" fmla="*/ 305 w 401"/>
                <a:gd name="T17" fmla="*/ 526 h 526"/>
                <a:gd name="T18" fmla="*/ 401 w 401"/>
                <a:gd name="T19" fmla="*/ 430 h 526"/>
                <a:gd name="T20" fmla="*/ 401 w 401"/>
                <a:gd name="T21" fmla="*/ 0 h 526"/>
                <a:gd name="T22" fmla="*/ 278 w 401"/>
                <a:gd name="T23" fmla="*/ 0 h 526"/>
                <a:gd name="T24" fmla="*/ 278 w 401"/>
                <a:gd name="T25" fmla="*/ 388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1" h="526">
                  <a:moveTo>
                    <a:pt x="278" y="388"/>
                  </a:moveTo>
                  <a:lnTo>
                    <a:pt x="255" y="411"/>
                  </a:lnTo>
                  <a:lnTo>
                    <a:pt x="145" y="411"/>
                  </a:lnTo>
                  <a:lnTo>
                    <a:pt x="122" y="388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430"/>
                  </a:lnTo>
                  <a:lnTo>
                    <a:pt x="96" y="526"/>
                  </a:lnTo>
                  <a:lnTo>
                    <a:pt x="305" y="526"/>
                  </a:lnTo>
                  <a:lnTo>
                    <a:pt x="401" y="430"/>
                  </a:lnTo>
                  <a:lnTo>
                    <a:pt x="401" y="0"/>
                  </a:lnTo>
                  <a:lnTo>
                    <a:pt x="278" y="0"/>
                  </a:lnTo>
                  <a:lnTo>
                    <a:pt x="278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90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451151" y="578840"/>
            <a:ext cx="4536900" cy="35653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5999" y="579600"/>
            <a:ext cx="5751513" cy="573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566863" y="6436800"/>
            <a:ext cx="66102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3B4C72BF-AA8A-4936-97B5-E410162DA4A8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239861" y="6436800"/>
            <a:ext cx="461876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41313" y="6436800"/>
            <a:ext cx="388529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>
                <a:solidFill>
                  <a:srgbClr val="01AEEF"/>
                </a:solidFill>
              </a:defRPr>
            </a:lvl1pPr>
          </a:lstStyle>
          <a:p>
            <a:fld id="{799663BE-0A7D-4715-8D39-0EC59974DD8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Tekstiruutu 25"/>
          <p:cNvSpPr txBox="1"/>
          <p:nvPr/>
        </p:nvSpPr>
        <p:spPr>
          <a:xfrm>
            <a:off x="9707213" y="6436800"/>
            <a:ext cx="2140299" cy="216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600" b="1" noProof="0" dirty="0" smtClean="0">
                <a:solidFill>
                  <a:schemeClr val="bg1"/>
                </a:solidFill>
              </a:rPr>
              <a:t>University of Oulu</a:t>
            </a:r>
            <a:endParaRPr lang="en-GB" sz="6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7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700" r:id="rId3"/>
    <p:sldLayoutId id="2147483701" r:id="rId4"/>
    <p:sldLayoutId id="2147483657" r:id="rId5"/>
    <p:sldLayoutId id="2147483661" r:id="rId6"/>
    <p:sldLayoutId id="2147483677" r:id="rId7"/>
    <p:sldLayoutId id="2147483662" r:id="rId8"/>
    <p:sldLayoutId id="2147483678" r:id="rId9"/>
    <p:sldLayoutId id="2147483679" r:id="rId10"/>
    <p:sldLayoutId id="2147483658" r:id="rId11"/>
    <p:sldLayoutId id="2147483680" r:id="rId12"/>
    <p:sldLayoutId id="2147483682" r:id="rId13"/>
    <p:sldLayoutId id="2147483683" r:id="rId14"/>
    <p:sldLayoutId id="2147483687" r:id="rId15"/>
    <p:sldLayoutId id="214748365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650" r:id="rId28"/>
    <p:sldLayoutId id="2147483685" r:id="rId29"/>
    <p:sldLayoutId id="2147483686" r:id="rId30"/>
    <p:sldLayoutId id="2147483689" r:id="rId31"/>
    <p:sldLayoutId id="2147483690" r:id="rId32"/>
    <p:sldLayoutId id="2147483691" r:id="rId33"/>
    <p:sldLayoutId id="2147483704" r:id="rId34"/>
    <p:sldLayoutId id="2147483703" r:id="rId35"/>
    <p:sldLayoutId id="2147483705" r:id="rId36"/>
    <p:sldLayoutId id="2147483706" r:id="rId37"/>
    <p:sldLayoutId id="2147483707" r:id="rId38"/>
    <p:sldLayoutId id="2147483708" r:id="rId39"/>
    <p:sldLayoutId id="2147483660" r:id="rId40"/>
    <p:sldLayoutId id="2147483663" r:id="rId41"/>
    <p:sldLayoutId id="2147483664" r:id="rId42"/>
    <p:sldLayoutId id="2147483665" r:id="rId43"/>
    <p:sldLayoutId id="2147483666" r:id="rId44"/>
    <p:sldLayoutId id="2147483667" r:id="rId45"/>
    <p:sldLayoutId id="2147483709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694" r:id="rId52"/>
    <p:sldLayoutId id="2147483695" r:id="rId53"/>
    <p:sldLayoutId id="2147483696" r:id="rId54"/>
    <p:sldLayoutId id="2147483697" r:id="rId55"/>
    <p:sldLayoutId id="2147483698" r:id="rId56"/>
    <p:sldLayoutId id="2147483699" r:id="rId57"/>
    <p:sldLayoutId id="2147483693" r:id="rId58"/>
    <p:sldLayoutId id="2147483692" r:id="rId59"/>
    <p:sldLayoutId id="2147483656" r:id="rId60"/>
    <p:sldLayoutId id="2147483668" r:id="rId61"/>
    <p:sldLayoutId id="2147483669" r:id="rId62"/>
    <p:sldLayoutId id="2147483670" r:id="rId63"/>
    <p:sldLayoutId id="2147483671" r:id="rId64"/>
    <p:sldLayoutId id="2147483673" r:id="rId6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Verdana" panose="020B0604030504040204" pitchFamily="34" charset="0"/>
        <a:buChar char="‒"/>
        <a:defRPr sz="205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Verdana" panose="020B0604030504040204" pitchFamily="34" charset="0"/>
        <a:buChar char="-"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720725" indent="-360363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1073150" indent="-352425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110000"/>
        </a:lnSpc>
        <a:spcBef>
          <a:spcPts val="0"/>
        </a:spcBef>
        <a:buFont typeface="Verdana" panose="020B0604030504040204" pitchFamily="34" charset="0"/>
        <a:buChar char="-"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982" userDrawn="1">
          <p15:clr>
            <a:srgbClr val="F26B43"/>
          </p15:clr>
        </p15:guide>
        <p15:guide id="4" pos="855" userDrawn="1">
          <p15:clr>
            <a:srgbClr val="F26B43"/>
          </p15:clr>
        </p15:guide>
        <p15:guide id="5" pos="209" userDrawn="1">
          <p15:clr>
            <a:srgbClr val="F26B43"/>
          </p15:clr>
        </p15:guide>
        <p15:guide id="6" pos="3779" userDrawn="1">
          <p15:clr>
            <a:srgbClr val="F26B43"/>
          </p15:clr>
        </p15:guide>
        <p15:guide id="7" pos="3912" userDrawn="1">
          <p15:clr>
            <a:srgbClr val="F26B43"/>
          </p15:clr>
        </p15:guide>
        <p15:guide id="8" pos="74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150" y="578840"/>
            <a:ext cx="4892499" cy="3565321"/>
          </a:xfrm>
        </p:spPr>
        <p:txBody>
          <a:bodyPr/>
          <a:lstStyle/>
          <a:p>
            <a:r>
              <a:rPr lang="fi-FI" dirty="0" err="1" smtClean="0"/>
              <a:t>Progress</a:t>
            </a:r>
            <a:r>
              <a:rPr lang="fi-FI" dirty="0" smtClean="0"/>
              <a:t> in </a:t>
            </a:r>
            <a:r>
              <a:rPr lang="fi-FI" dirty="0" err="1" smtClean="0"/>
              <a:t>brief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3649" y="578840"/>
            <a:ext cx="5587938" cy="2306403"/>
          </a:xfrm>
        </p:spPr>
        <p:txBody>
          <a:bodyPr>
            <a:normAutofit fontScale="62500" lnSpcReduction="20000"/>
          </a:bodyPr>
          <a:lstStyle/>
          <a:p>
            <a:pPr marL="266700" indent="-266700"/>
            <a:r>
              <a:rPr lang="en-US" sz="2300" dirty="0" smtClean="0"/>
              <a:t>Studies </a:t>
            </a:r>
            <a:r>
              <a:rPr lang="en-US" sz="2300" dirty="0"/>
              <a:t>for the integration of </a:t>
            </a:r>
            <a:r>
              <a:rPr lang="en-US" sz="2300" dirty="0" err="1"/>
              <a:t>IoT</a:t>
            </a:r>
            <a:r>
              <a:rPr lang="en-US" sz="2300" dirty="0"/>
              <a:t> and edge </a:t>
            </a:r>
            <a:r>
              <a:rPr lang="en-US" sz="2300" dirty="0" smtClean="0"/>
              <a:t>computing to achieve </a:t>
            </a:r>
            <a:r>
              <a:rPr lang="en-US" sz="2300" dirty="0"/>
              <a:t>high </a:t>
            </a:r>
            <a:r>
              <a:rPr lang="en-US" sz="2300" dirty="0" smtClean="0"/>
              <a:t>resource-efficiency </a:t>
            </a:r>
            <a:r>
              <a:rPr lang="en-US" sz="2300" dirty="0"/>
              <a:t>while maintaining sufficient level of security and </a:t>
            </a:r>
            <a:r>
              <a:rPr lang="en-US" sz="2300" dirty="0" smtClean="0"/>
              <a:t>privacy</a:t>
            </a:r>
          </a:p>
          <a:p>
            <a:pPr marL="541338" lvl="1" indent="-185738"/>
            <a:r>
              <a:rPr lang="en-US" sz="1900" dirty="0" smtClean="0"/>
              <a:t>A </a:t>
            </a:r>
            <a:r>
              <a:rPr lang="en-US" sz="1900" dirty="0"/>
              <a:t>three-level architecture for Edge-</a:t>
            </a:r>
            <a:r>
              <a:rPr lang="en-US" sz="1900" dirty="0" err="1"/>
              <a:t>IoT</a:t>
            </a:r>
            <a:r>
              <a:rPr lang="en-US" sz="1900" dirty="0"/>
              <a:t> communication and security has been </a:t>
            </a:r>
            <a:r>
              <a:rPr lang="en-US" sz="1900" dirty="0" smtClean="0"/>
              <a:t>defined</a:t>
            </a:r>
            <a:endParaRPr lang="en-US" sz="1400" dirty="0" smtClean="0"/>
          </a:p>
          <a:p>
            <a:pPr marL="541338" lvl="1" indent="-185738"/>
            <a:endParaRPr lang="en-US" sz="1400" dirty="0" smtClean="0"/>
          </a:p>
          <a:p>
            <a:pPr marL="266700" indent="-266700"/>
            <a:r>
              <a:rPr lang="fi-FI" sz="2400" dirty="0" err="1"/>
              <a:t>Joint</a:t>
            </a:r>
            <a:r>
              <a:rPr lang="fi-FI" sz="2400" dirty="0"/>
              <a:t> magazine </a:t>
            </a:r>
            <a:r>
              <a:rPr lang="fi-FI" sz="2400" dirty="0" err="1"/>
              <a:t>article</a:t>
            </a:r>
            <a:endParaRPr lang="fi-FI" sz="2400" dirty="0"/>
          </a:p>
          <a:p>
            <a:pPr marL="628650" lvl="1" indent="-266700"/>
            <a:r>
              <a:rPr lang="fi-FI" sz="1800" dirty="0" err="1"/>
              <a:t>Work</a:t>
            </a:r>
            <a:r>
              <a:rPr lang="fi-FI" sz="1800" dirty="0"/>
              <a:t> </a:t>
            </a:r>
            <a:r>
              <a:rPr lang="fi-FI" sz="1800" dirty="0" err="1"/>
              <a:t>name</a:t>
            </a:r>
            <a:r>
              <a:rPr lang="fi-FI" sz="1800" dirty="0"/>
              <a:t>: ”</a:t>
            </a:r>
            <a:r>
              <a:rPr lang="fi-FI" sz="1800" dirty="0" err="1"/>
              <a:t>Intelligent</a:t>
            </a:r>
            <a:r>
              <a:rPr lang="fi-FI" sz="1800" dirty="0"/>
              <a:t> Next </a:t>
            </a:r>
            <a:r>
              <a:rPr lang="fi-FI" sz="1800" dirty="0" err="1"/>
              <a:t>Generation</a:t>
            </a:r>
            <a:r>
              <a:rPr lang="fi-FI" sz="1800" dirty="0"/>
              <a:t> </a:t>
            </a:r>
            <a:r>
              <a:rPr lang="fi-FI" sz="1800" dirty="0" err="1"/>
              <a:t>Edge</a:t>
            </a:r>
            <a:r>
              <a:rPr lang="fi-FI" sz="1800" dirty="0"/>
              <a:t> </a:t>
            </a:r>
            <a:r>
              <a:rPr lang="fi-FI" sz="1800" dirty="0" err="1"/>
              <a:t>IoT</a:t>
            </a:r>
            <a:r>
              <a:rPr lang="fi-FI" sz="1800" dirty="0"/>
              <a:t> Systems”</a:t>
            </a:r>
          </a:p>
          <a:p>
            <a:pPr marL="628650" lvl="1" indent="-266700"/>
            <a:r>
              <a:rPr lang="fi-FI" sz="1800" dirty="0"/>
              <a:t>UO, VTT, Columbia, NYU</a:t>
            </a:r>
          </a:p>
          <a:p>
            <a:pPr marL="628650" lvl="1" indent="-266700"/>
            <a:r>
              <a:rPr lang="fi-FI" sz="1800" dirty="0" err="1"/>
              <a:t>Work</a:t>
            </a:r>
            <a:r>
              <a:rPr lang="fi-FI" sz="1800" dirty="0"/>
              <a:t> in </a:t>
            </a:r>
            <a:r>
              <a:rPr lang="fi-FI" sz="1800" dirty="0" err="1" smtClean="0"/>
              <a:t>progress</a:t>
            </a:r>
            <a:endParaRPr lang="fi-FI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9D33-6204-4577-AC02-06BC546968A4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1</a:t>
            </a:fld>
            <a:endParaRPr lang="en-GB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334" y="2345434"/>
            <a:ext cx="7670124" cy="40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2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Publications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579600"/>
            <a:ext cx="5751513" cy="6194062"/>
          </a:xfrm>
        </p:spPr>
        <p:txBody>
          <a:bodyPr>
            <a:normAutofit fontScale="62500" lnSpcReduction="20000"/>
          </a:bodyPr>
          <a:lstStyle/>
          <a:p>
            <a:pPr marL="177800" indent="-177800">
              <a:spcAft>
                <a:spcPts val="300"/>
              </a:spcAft>
            </a:pPr>
            <a:r>
              <a:rPr lang="fi-FI" sz="1900" dirty="0" err="1" smtClean="0"/>
              <a:t>Edited</a:t>
            </a:r>
            <a:r>
              <a:rPr lang="fi-FI" sz="1900" dirty="0" smtClean="0"/>
              <a:t> </a:t>
            </a:r>
            <a:r>
              <a:rPr lang="fi-FI" sz="1900" dirty="0" err="1"/>
              <a:t>Books</a:t>
            </a:r>
            <a:r>
              <a:rPr lang="fi-FI" sz="1900" dirty="0"/>
              <a:t> (1)</a:t>
            </a:r>
          </a:p>
          <a:p>
            <a:pPr marL="541338" lvl="1" indent="-185738"/>
            <a:r>
              <a:rPr lang="fi-FI" dirty="0"/>
              <a:t>M. Liyanage, I. Ahmad, A. </a:t>
            </a:r>
            <a:r>
              <a:rPr lang="fi-FI" dirty="0" err="1"/>
              <a:t>Abro</a:t>
            </a:r>
            <a:r>
              <a:rPr lang="fi-FI" dirty="0"/>
              <a:t>, A. </a:t>
            </a:r>
            <a:r>
              <a:rPr lang="fi-FI" dirty="0" err="1"/>
              <a:t>Gurtov</a:t>
            </a:r>
            <a:r>
              <a:rPr lang="fi-FI" dirty="0"/>
              <a:t>, M. Ylianttila,(</a:t>
            </a:r>
            <a:r>
              <a:rPr lang="fi-FI" dirty="0" err="1"/>
              <a:t>eds</a:t>
            </a:r>
            <a:r>
              <a:rPr lang="fi-FI" dirty="0"/>
              <a:t>). A </a:t>
            </a:r>
            <a:r>
              <a:rPr lang="fi-FI" dirty="0" err="1"/>
              <a:t>comprehensive</a:t>
            </a:r>
            <a:r>
              <a:rPr lang="fi-FI" dirty="0"/>
              <a:t> Guide to 5G Security, </a:t>
            </a:r>
            <a:r>
              <a:rPr lang="fi-FI" dirty="0" err="1"/>
              <a:t>Wiley</a:t>
            </a:r>
            <a:r>
              <a:rPr lang="fi-FI" dirty="0"/>
              <a:t> and </a:t>
            </a:r>
            <a:r>
              <a:rPr lang="fi-FI" dirty="0" err="1"/>
              <a:t>Sons</a:t>
            </a:r>
            <a:r>
              <a:rPr lang="fi-FI" dirty="0"/>
              <a:t>, 2018.</a:t>
            </a:r>
          </a:p>
          <a:p>
            <a:pPr marL="808038" lvl="1" indent="-266700"/>
            <a:endParaRPr lang="fi-FI" dirty="0"/>
          </a:p>
          <a:p>
            <a:pPr marL="177800" indent="-177800">
              <a:spcAft>
                <a:spcPts val="300"/>
              </a:spcAft>
            </a:pPr>
            <a:r>
              <a:rPr lang="fi-FI" sz="1900" dirty="0" err="1"/>
              <a:t>Book</a:t>
            </a:r>
            <a:r>
              <a:rPr lang="fi-FI" sz="1900" dirty="0"/>
              <a:t> </a:t>
            </a:r>
            <a:r>
              <a:rPr lang="fi-FI" sz="1900" dirty="0" err="1"/>
              <a:t>chapters</a:t>
            </a:r>
            <a:r>
              <a:rPr lang="fi-FI" sz="1900" dirty="0"/>
              <a:t> (1)</a:t>
            </a:r>
          </a:p>
          <a:p>
            <a:pPr marL="541338" lvl="1" indent="-185738"/>
            <a:r>
              <a:rPr lang="fi-FI" dirty="0"/>
              <a:t>E. Harjula, T. Mekonnen, M. Komu, P. Porambage, T. Kauppinen, J. </a:t>
            </a:r>
            <a:r>
              <a:rPr lang="fi-FI" dirty="0" err="1"/>
              <a:t>Kjällman</a:t>
            </a:r>
            <a:r>
              <a:rPr lang="fi-FI" dirty="0"/>
              <a:t>, M. Ylianttila. </a:t>
            </a:r>
            <a:r>
              <a:rPr lang="en-US" dirty="0"/>
              <a:t>Energy Efficiency in Wireless Multimedia Sensor Networking: Architecture, Management and Security. In, A </a:t>
            </a:r>
            <a:r>
              <a:rPr lang="en-US" dirty="0" err="1"/>
              <a:t>Popescu</a:t>
            </a:r>
            <a:r>
              <a:rPr lang="en-US" dirty="0"/>
              <a:t> (</a:t>
            </a:r>
            <a:r>
              <a:rPr lang="en-US" dirty="0" err="1"/>
              <a:t>eds</a:t>
            </a:r>
            <a:r>
              <a:rPr lang="en-US" dirty="0"/>
              <a:t>) Greening Video Distribution Networks: Energy-Efficient Internet Video Delivery, Springer, Heidelberg, 2018.</a:t>
            </a:r>
            <a:r>
              <a:rPr lang="fi-FI" dirty="0"/>
              <a:t> </a:t>
            </a:r>
          </a:p>
          <a:p>
            <a:pPr marL="808038" lvl="1" indent="-266700"/>
            <a:endParaRPr lang="fi-FI" dirty="0"/>
          </a:p>
          <a:p>
            <a:pPr marL="177800" indent="-177800">
              <a:spcAft>
                <a:spcPts val="300"/>
              </a:spcAft>
            </a:pPr>
            <a:r>
              <a:rPr lang="fi-FI" sz="1900" dirty="0"/>
              <a:t>Journal </a:t>
            </a:r>
            <a:r>
              <a:rPr lang="fi-FI" sz="1900" dirty="0" err="1"/>
              <a:t>Articles</a:t>
            </a:r>
            <a:r>
              <a:rPr lang="fi-FI" sz="1900" dirty="0"/>
              <a:t> (1)</a:t>
            </a:r>
          </a:p>
          <a:p>
            <a:pPr marL="541338" lvl="1" indent="-185738"/>
            <a:r>
              <a:rPr lang="fi-FI" dirty="0"/>
              <a:t>P. Porambage, J. Okwuibe, M. Liyanage, M. Ylianttila, T. </a:t>
            </a:r>
            <a:r>
              <a:rPr lang="fi-FI" dirty="0" err="1"/>
              <a:t>Taleb</a:t>
            </a:r>
            <a:r>
              <a:rPr lang="fi-FI" dirty="0"/>
              <a:t>. ” </a:t>
            </a:r>
            <a:r>
              <a:rPr lang="fi-FI" dirty="0" err="1"/>
              <a:t>Survey</a:t>
            </a:r>
            <a:r>
              <a:rPr lang="fi-FI" dirty="0"/>
              <a:t> on </a:t>
            </a:r>
            <a:r>
              <a:rPr lang="fi-FI" dirty="0" err="1"/>
              <a:t>Multi</a:t>
            </a:r>
            <a:r>
              <a:rPr lang="fi-FI" dirty="0"/>
              <a:t>-Access </a:t>
            </a:r>
            <a:r>
              <a:rPr lang="fi-FI" dirty="0" err="1"/>
              <a:t>Edge</a:t>
            </a:r>
            <a:r>
              <a:rPr lang="fi-FI" dirty="0"/>
              <a:t> Computing for Internet of </a:t>
            </a:r>
            <a:r>
              <a:rPr lang="fi-FI" dirty="0" err="1"/>
              <a:t>Things</a:t>
            </a:r>
            <a:r>
              <a:rPr lang="fi-FI" dirty="0"/>
              <a:t> </a:t>
            </a:r>
            <a:r>
              <a:rPr lang="fi-FI" dirty="0" err="1"/>
              <a:t>Realization</a:t>
            </a:r>
            <a:r>
              <a:rPr lang="fi-FI" dirty="0"/>
              <a:t>”. IEEE </a:t>
            </a:r>
            <a:r>
              <a:rPr lang="fi-FI" dirty="0" err="1"/>
              <a:t>Communications</a:t>
            </a:r>
            <a:r>
              <a:rPr lang="fi-FI" dirty="0"/>
              <a:t> </a:t>
            </a:r>
            <a:r>
              <a:rPr lang="fi-FI" dirty="0" err="1"/>
              <a:t>Surveys</a:t>
            </a:r>
            <a:r>
              <a:rPr lang="fi-FI" dirty="0"/>
              <a:t> &amp; </a:t>
            </a:r>
            <a:r>
              <a:rPr lang="fi-FI" dirty="0" err="1"/>
              <a:t>Tutorials</a:t>
            </a:r>
            <a:r>
              <a:rPr lang="fi-FI" dirty="0"/>
              <a:t>, 2018. </a:t>
            </a:r>
          </a:p>
          <a:p>
            <a:pPr marL="541338" lvl="1" indent="-185738"/>
            <a:r>
              <a:rPr lang="fi-FI" dirty="0"/>
              <a:t>T. Kumar, P. Porambage, I. Ahmad, M. Liyanage, E. Harjula, M. Ylianttila. "</a:t>
            </a:r>
            <a:r>
              <a:rPr lang="fi-FI" dirty="0" err="1"/>
              <a:t>Securing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Gadget-Free</a:t>
            </a:r>
            <a:r>
              <a:rPr lang="fi-FI" dirty="0"/>
              <a:t> Digital Services", IEEE Computer, 2018.</a:t>
            </a:r>
          </a:p>
          <a:p>
            <a:pPr marL="541338" lvl="1" indent="-185738"/>
            <a:r>
              <a:rPr lang="fi-FI" dirty="0"/>
              <a:t>I. Ahmad, T. Kumar, M. Liyanage, J. Okwuibe, M. Ylianttila and A. </a:t>
            </a:r>
            <a:r>
              <a:rPr lang="fi-FI" dirty="0" err="1"/>
              <a:t>Gurtov</a:t>
            </a:r>
            <a:r>
              <a:rPr lang="fi-FI" dirty="0"/>
              <a:t>, "</a:t>
            </a:r>
            <a:r>
              <a:rPr lang="fi-FI" dirty="0" err="1"/>
              <a:t>Overview</a:t>
            </a:r>
            <a:r>
              <a:rPr lang="fi-FI" dirty="0"/>
              <a:t> of 5G Security </a:t>
            </a:r>
            <a:r>
              <a:rPr lang="fi-FI" dirty="0" err="1"/>
              <a:t>Challenges</a:t>
            </a:r>
            <a:r>
              <a:rPr lang="fi-FI" dirty="0"/>
              <a:t> and Solutions," in IEEE </a:t>
            </a:r>
            <a:r>
              <a:rPr lang="fi-FI" dirty="0" err="1"/>
              <a:t>Communications</a:t>
            </a:r>
            <a:r>
              <a:rPr lang="fi-FI" dirty="0"/>
              <a:t> </a:t>
            </a:r>
            <a:r>
              <a:rPr lang="fi-FI" dirty="0" err="1"/>
              <a:t>Standards</a:t>
            </a:r>
            <a:r>
              <a:rPr lang="fi-FI" dirty="0"/>
              <a:t> Magazine, vol. 2, no. 1, </a:t>
            </a:r>
            <a:r>
              <a:rPr lang="fi-FI" dirty="0" err="1"/>
              <a:t>pp</a:t>
            </a:r>
            <a:r>
              <a:rPr lang="fi-FI" dirty="0"/>
              <a:t>. 36-43, 2018.</a:t>
            </a:r>
          </a:p>
          <a:p>
            <a:pPr marL="541338" lvl="1" indent="-185738"/>
            <a:r>
              <a:rPr lang="fi-FI" dirty="0"/>
              <a:t>T. Mekonnen, M. Komu, R. </a:t>
            </a:r>
            <a:r>
              <a:rPr lang="fi-FI" dirty="0" err="1"/>
              <a:t>Morabito</a:t>
            </a:r>
            <a:r>
              <a:rPr lang="fi-FI" dirty="0"/>
              <a:t>, R., T. Kauppinen, E. Harjula, T. Koskela and M. Ylianttila. "Energy </a:t>
            </a:r>
            <a:r>
              <a:rPr lang="fi-FI" dirty="0" err="1"/>
              <a:t>Consumption</a:t>
            </a:r>
            <a:r>
              <a:rPr lang="fi-FI" dirty="0"/>
              <a:t> Analysis of </a:t>
            </a:r>
            <a:r>
              <a:rPr lang="fi-FI" dirty="0" err="1"/>
              <a:t>Edge</a:t>
            </a:r>
            <a:r>
              <a:rPr lang="fi-FI" dirty="0"/>
              <a:t> </a:t>
            </a:r>
            <a:r>
              <a:rPr lang="fi-FI" dirty="0" err="1"/>
              <a:t>Orchestrated</a:t>
            </a:r>
            <a:r>
              <a:rPr lang="fi-FI" dirty="0"/>
              <a:t> </a:t>
            </a:r>
            <a:r>
              <a:rPr lang="fi-FI" dirty="0" err="1"/>
              <a:t>Virtualized</a:t>
            </a:r>
            <a:r>
              <a:rPr lang="fi-FI" dirty="0"/>
              <a:t> Wireless </a:t>
            </a:r>
            <a:r>
              <a:rPr lang="fi-FI" dirty="0" err="1"/>
              <a:t>Multimedia</a:t>
            </a:r>
            <a:r>
              <a:rPr lang="fi-FI" dirty="0"/>
              <a:t> </a:t>
            </a:r>
            <a:r>
              <a:rPr lang="fi-FI" dirty="0" err="1"/>
              <a:t>Sensor</a:t>
            </a:r>
            <a:r>
              <a:rPr lang="fi-FI" dirty="0"/>
              <a:t> Networks". IEEE Access, Vol.6, </a:t>
            </a:r>
            <a:r>
              <a:rPr lang="fi-FI" dirty="0" err="1"/>
              <a:t>pp</a:t>
            </a:r>
            <a:r>
              <a:rPr lang="fi-FI" dirty="0"/>
              <a:t>. 5090 – 5100, 2017. </a:t>
            </a:r>
            <a:endParaRPr lang="fi-FI" dirty="0" smtClean="0"/>
          </a:p>
          <a:p>
            <a:pPr marL="541338" lvl="1" indent="-185738"/>
            <a:endParaRPr lang="fi-FI" dirty="0"/>
          </a:p>
          <a:p>
            <a:pPr marL="177800" indent="-177800">
              <a:spcAft>
                <a:spcPts val="300"/>
              </a:spcAft>
            </a:pPr>
            <a:r>
              <a:rPr lang="fi-FI" sz="1900" dirty="0"/>
              <a:t>Conference </a:t>
            </a:r>
            <a:r>
              <a:rPr lang="fi-FI" sz="1900" dirty="0" err="1"/>
              <a:t>Papers</a:t>
            </a:r>
            <a:r>
              <a:rPr lang="fi-FI" sz="1900" dirty="0"/>
              <a:t> (3)</a:t>
            </a:r>
          </a:p>
          <a:p>
            <a:pPr marL="541338" lvl="1" indent="-185738"/>
            <a:r>
              <a:rPr lang="fi-FI" dirty="0"/>
              <a:t>T. Mekonnen, E. Harjula, A. Heikkinen, T. Koskela and M. Ylianttila, "Energy </a:t>
            </a:r>
            <a:r>
              <a:rPr lang="fi-FI" dirty="0" err="1"/>
              <a:t>Efficient</a:t>
            </a:r>
            <a:r>
              <a:rPr lang="fi-FI" dirty="0"/>
              <a:t> </a:t>
            </a:r>
            <a:r>
              <a:rPr lang="fi-FI" dirty="0" err="1"/>
              <a:t>Event</a:t>
            </a:r>
            <a:r>
              <a:rPr lang="fi-FI" dirty="0"/>
              <a:t> </a:t>
            </a:r>
            <a:r>
              <a:rPr lang="fi-FI" dirty="0" err="1"/>
              <a:t>Driven</a:t>
            </a:r>
            <a:r>
              <a:rPr lang="fi-FI" dirty="0"/>
              <a:t> Video </a:t>
            </a:r>
            <a:r>
              <a:rPr lang="fi-FI" dirty="0" err="1"/>
              <a:t>Streaming</a:t>
            </a:r>
            <a:r>
              <a:rPr lang="fi-FI" dirty="0"/>
              <a:t> </a:t>
            </a:r>
            <a:r>
              <a:rPr lang="fi-FI" dirty="0" err="1"/>
              <a:t>Surveillance</a:t>
            </a:r>
            <a:r>
              <a:rPr lang="fi-FI" dirty="0"/>
              <a:t> Using </a:t>
            </a:r>
            <a:r>
              <a:rPr lang="fi-FI" dirty="0" err="1"/>
              <a:t>SleepyCAM</a:t>
            </a:r>
            <a:r>
              <a:rPr lang="fi-FI" dirty="0"/>
              <a:t>," 2017 IEEE International Conference on Computer and </a:t>
            </a:r>
            <a:r>
              <a:rPr lang="fi-FI" dirty="0" err="1"/>
              <a:t>Information</a:t>
            </a:r>
            <a:r>
              <a:rPr lang="fi-FI" dirty="0"/>
              <a:t> Technology (CIT), </a:t>
            </a:r>
            <a:r>
              <a:rPr lang="fi-FI" dirty="0" err="1"/>
              <a:t>pp</a:t>
            </a:r>
            <a:r>
              <a:rPr lang="fi-FI" dirty="0"/>
              <a:t>. 107-113. Helsinki, August 2017.</a:t>
            </a:r>
          </a:p>
          <a:p>
            <a:pPr marL="541338" lvl="1" indent="-185738"/>
            <a:r>
              <a:rPr lang="fi-FI" dirty="0"/>
              <a:t>I. Ahmad, T. Kumar, M. Liyanage, J. Okwuibe, M. Ylianttila, A. </a:t>
            </a:r>
            <a:r>
              <a:rPr lang="fi-FI" dirty="0" err="1"/>
              <a:t>Gurtov</a:t>
            </a:r>
            <a:r>
              <a:rPr lang="fi-FI" dirty="0"/>
              <a:t>, "5G Security: Analysis of </a:t>
            </a:r>
            <a:r>
              <a:rPr lang="fi-FI" dirty="0" err="1"/>
              <a:t>Threats</a:t>
            </a:r>
            <a:r>
              <a:rPr lang="fi-FI" dirty="0"/>
              <a:t> and Solutions", </a:t>
            </a:r>
            <a:r>
              <a:rPr lang="fi-FI" dirty="0" err="1"/>
              <a:t>the</a:t>
            </a:r>
            <a:r>
              <a:rPr lang="fi-FI" dirty="0"/>
              <a:t> 2017 IEEE Conference on </a:t>
            </a:r>
            <a:r>
              <a:rPr lang="fi-FI" dirty="0" err="1"/>
              <a:t>Standards</a:t>
            </a:r>
            <a:r>
              <a:rPr lang="fi-FI" dirty="0"/>
              <a:t> for </a:t>
            </a:r>
            <a:r>
              <a:rPr lang="fi-FI" dirty="0" err="1"/>
              <a:t>Communications</a:t>
            </a:r>
            <a:r>
              <a:rPr lang="fi-FI" dirty="0"/>
              <a:t> and Networking (CSCN), Helsinki, Finland, </a:t>
            </a:r>
            <a:r>
              <a:rPr lang="fi-FI" dirty="0" err="1"/>
              <a:t>September</a:t>
            </a:r>
            <a:r>
              <a:rPr lang="fi-FI" dirty="0"/>
              <a:t> 2017 (Best </a:t>
            </a:r>
            <a:r>
              <a:rPr lang="fi-FI" dirty="0" err="1"/>
              <a:t>paper</a:t>
            </a:r>
            <a:r>
              <a:rPr lang="fi-FI" dirty="0"/>
              <a:t> </a:t>
            </a:r>
            <a:r>
              <a:rPr lang="fi-FI" dirty="0" err="1"/>
              <a:t>award</a:t>
            </a:r>
            <a:r>
              <a:rPr lang="fi-FI" dirty="0"/>
              <a:t>).</a:t>
            </a:r>
          </a:p>
          <a:p>
            <a:pPr marL="541338" lvl="1" indent="-185738"/>
            <a:r>
              <a:rPr lang="fi-FI" dirty="0"/>
              <a:t>M. Liyanage, M. </a:t>
            </a:r>
            <a:r>
              <a:rPr lang="fi-FI" dirty="0" err="1"/>
              <a:t>Dananjaya</a:t>
            </a:r>
            <a:r>
              <a:rPr lang="fi-FI" dirty="0"/>
              <a:t>, J. Okwuibe, M. Ylianttila, "SDN </a:t>
            </a:r>
            <a:r>
              <a:rPr lang="fi-FI" dirty="0" err="1"/>
              <a:t>based</a:t>
            </a:r>
            <a:r>
              <a:rPr lang="fi-FI" dirty="0"/>
              <a:t> </a:t>
            </a:r>
            <a:r>
              <a:rPr lang="fi-FI" dirty="0" err="1"/>
              <a:t>Operator</a:t>
            </a:r>
            <a:r>
              <a:rPr lang="fi-FI" dirty="0"/>
              <a:t> </a:t>
            </a:r>
            <a:r>
              <a:rPr lang="fi-FI" dirty="0" err="1"/>
              <a:t>Assisted</a:t>
            </a:r>
            <a:r>
              <a:rPr lang="fi-FI" dirty="0"/>
              <a:t> </a:t>
            </a:r>
            <a:r>
              <a:rPr lang="fi-FI" dirty="0" err="1"/>
              <a:t>Offloading</a:t>
            </a:r>
            <a:r>
              <a:rPr lang="fi-FI" dirty="0"/>
              <a:t> </a:t>
            </a:r>
            <a:r>
              <a:rPr lang="fi-FI" dirty="0" err="1"/>
              <a:t>Platform</a:t>
            </a:r>
            <a:r>
              <a:rPr lang="fi-FI" dirty="0"/>
              <a:t> for </a:t>
            </a:r>
            <a:r>
              <a:rPr lang="fi-FI" dirty="0" err="1"/>
              <a:t>Multi</a:t>
            </a:r>
            <a:r>
              <a:rPr lang="fi-FI" dirty="0"/>
              <a:t>-Controller 5G Networks" , in 23th IEEE International Symposium on </a:t>
            </a:r>
            <a:r>
              <a:rPr lang="fi-FI" dirty="0" err="1"/>
              <a:t>Local</a:t>
            </a:r>
            <a:r>
              <a:rPr lang="fi-FI" dirty="0"/>
              <a:t> and Metropolitan Area Networks (LANMAN), Osaka, Japan, 2017.</a:t>
            </a:r>
          </a:p>
          <a:p>
            <a:pPr marL="266700" indent="-266700"/>
            <a:endParaRPr lang="fi-FI" sz="1400" dirty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9D33-6204-4577-AC02-06BC546968A4}" type="datetime1">
              <a:rPr lang="en-US" noProof="0" smtClean="0"/>
              <a:t>6/7/2018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Replace footertext if needed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663BE-0A7D-4715-8D39-0EC59974DD85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9260879"/>
      </p:ext>
    </p:extLst>
  </p:cSld>
  <p:clrMapOvr>
    <a:masterClrMapping/>
  </p:clrMapOvr>
</p:sld>
</file>

<file path=ppt/theme/theme1.xml><?xml version="1.0" encoding="utf-8"?>
<a:theme xmlns:a="http://schemas.openxmlformats.org/drawingml/2006/main" name="Oulu_presentaatiomalli_ENG_kuvilla_v2016-04-13_jv02">
  <a:themeElements>
    <a:clrScheme name="Oulu">
      <a:dk1>
        <a:sysClr val="windowText" lastClr="000000"/>
      </a:dk1>
      <a:lt1>
        <a:sysClr val="window" lastClr="FFFFFF"/>
      </a:lt1>
      <a:dk2>
        <a:srgbClr val="23408F"/>
      </a:dk2>
      <a:lt2>
        <a:srgbClr val="67686A"/>
      </a:lt2>
      <a:accent1>
        <a:srgbClr val="FF8900"/>
      </a:accent1>
      <a:accent2>
        <a:srgbClr val="FFF200"/>
      </a:accent2>
      <a:accent3>
        <a:srgbClr val="662D91"/>
      </a:accent3>
      <a:accent4>
        <a:srgbClr val="00AEEF"/>
      </a:accent4>
      <a:accent5>
        <a:srgbClr val="23408F"/>
      </a:accent5>
      <a:accent6>
        <a:srgbClr val="4BBC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_PPT_template_ENG_06_2016.potx" id="{843AC6EA-E385-4E5A-842B-038FE798854E}" vid="{B054E968-F573-483E-A386-9975D15A449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Oulu_PPT_template_ENG_06_2016</Template>
  <TotalTime>0</TotalTime>
  <Words>536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Oulu_presentaatiomalli_ENG_kuvilla_v2016-04-13_jv02</vt:lpstr>
      <vt:lpstr>Progress in brief</vt:lpstr>
      <vt:lpstr>Publications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2017-09-11T00:39:08Z</dcterms:created>
  <dcterms:modified xsi:type="dcterms:W3CDTF">2018-06-07T10:58:23Z</dcterms:modified>
</cp:coreProperties>
</file>