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tiff" ContentType="image/tiff"/>
  <Default Extension="emf" ContentType="image/x-emf"/>
  <Default Extension="xlsx" ContentType="application/vnd.openxmlformats-officedocument.spreadsheetml.sheet"/>
  <Default Extension="jpeg" ContentType="image/jpeg"/>
  <Default Extension="mp3" ContentType="audio/mpeg"/>
  <Default Extension="rels" ContentType="application/vnd.openxmlformats-package.relationships+xml"/>
  <Default Extension="png" ContentType="image/png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</p:sldMasterIdLst>
  <p:notesMasterIdLst>
    <p:notesMasterId r:id="rId58"/>
  </p:notesMasterIdLst>
  <p:handoutMasterIdLst>
    <p:handoutMasterId r:id="rId59"/>
  </p:handoutMasterIdLst>
  <p:sldIdLst>
    <p:sldId id="324" r:id="rId2"/>
    <p:sldId id="354" r:id="rId3"/>
    <p:sldId id="356" r:id="rId4"/>
    <p:sldId id="398" r:id="rId5"/>
    <p:sldId id="399" r:id="rId6"/>
    <p:sldId id="348" r:id="rId7"/>
    <p:sldId id="400" r:id="rId8"/>
    <p:sldId id="397" r:id="rId9"/>
    <p:sldId id="353" r:id="rId10"/>
    <p:sldId id="351" r:id="rId11"/>
    <p:sldId id="361" r:id="rId12"/>
    <p:sldId id="363" r:id="rId13"/>
    <p:sldId id="364" r:id="rId14"/>
    <p:sldId id="365" r:id="rId15"/>
    <p:sldId id="372" r:id="rId16"/>
    <p:sldId id="362" r:id="rId17"/>
    <p:sldId id="366" r:id="rId18"/>
    <p:sldId id="360" r:id="rId19"/>
    <p:sldId id="367" r:id="rId20"/>
    <p:sldId id="405" r:id="rId21"/>
    <p:sldId id="401" r:id="rId22"/>
    <p:sldId id="368" r:id="rId23"/>
    <p:sldId id="373" r:id="rId24"/>
    <p:sldId id="369" r:id="rId25"/>
    <p:sldId id="402" r:id="rId26"/>
    <p:sldId id="403" r:id="rId27"/>
    <p:sldId id="404" r:id="rId28"/>
    <p:sldId id="371" r:id="rId29"/>
    <p:sldId id="374" r:id="rId30"/>
    <p:sldId id="375" r:id="rId31"/>
    <p:sldId id="406" r:id="rId32"/>
    <p:sldId id="407" r:id="rId33"/>
    <p:sldId id="408" r:id="rId34"/>
    <p:sldId id="357" r:id="rId35"/>
    <p:sldId id="355" r:id="rId36"/>
    <p:sldId id="388" r:id="rId37"/>
    <p:sldId id="389" r:id="rId38"/>
    <p:sldId id="390" r:id="rId39"/>
    <p:sldId id="391" r:id="rId40"/>
    <p:sldId id="392" r:id="rId41"/>
    <p:sldId id="395" r:id="rId42"/>
    <p:sldId id="393" r:id="rId43"/>
    <p:sldId id="394" r:id="rId44"/>
    <p:sldId id="358" r:id="rId45"/>
    <p:sldId id="377" r:id="rId46"/>
    <p:sldId id="396" r:id="rId47"/>
    <p:sldId id="387" r:id="rId48"/>
    <p:sldId id="379" r:id="rId49"/>
    <p:sldId id="359" r:id="rId50"/>
    <p:sldId id="384" r:id="rId51"/>
    <p:sldId id="385" r:id="rId52"/>
    <p:sldId id="381" r:id="rId53"/>
    <p:sldId id="386" r:id="rId54"/>
    <p:sldId id="382" r:id="rId55"/>
    <p:sldId id="383" r:id="rId56"/>
    <p:sldId id="380" r:id="rId5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1D1D"/>
    <a:srgbClr val="0574AC"/>
    <a:srgbClr val="FF09FF"/>
    <a:srgbClr val="FF40FF"/>
    <a:srgbClr val="FEFF7F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/>
    <p:restoredTop sz="93077"/>
  </p:normalViewPr>
  <p:slideViewPr>
    <p:cSldViewPr snapToGrid="0" snapToObjects="1">
      <p:cViewPr>
        <p:scale>
          <a:sx n="90" d="100"/>
          <a:sy n="90" d="100"/>
        </p:scale>
        <p:origin x="2232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%</a:t>
            </a:r>
            <a:r>
              <a:rPr lang="en-US" baseline="0" dirty="0" smtClean="0"/>
              <a:t> of revenue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Costs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Equipment</c:v>
                </c:pt>
                <c:pt idx="1">
                  <c:v>Construction</c:v>
                </c:pt>
                <c:pt idx="2">
                  <c:v>Operations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4.5</c:v>
                </c:pt>
                <c:pt idx="1">
                  <c:v>10.5</c:v>
                </c:pt>
                <c:pt idx="2">
                  <c:v>85.0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CF878C-5041-2C40-98E3-C4EF11A5E569}" type="doc">
      <dgm:prSet loTypeId="urn:microsoft.com/office/officeart/2005/8/layout/process1" loCatId="" qsTypeId="urn:microsoft.com/office/officeart/2005/8/quickstyle/simple4" qsCatId="simple" csTypeId="urn:microsoft.com/office/officeart/2005/8/colors/accent1_4" csCatId="accent1" phldr="1"/>
      <dgm:spPr/>
    </dgm:pt>
    <dgm:pt modelId="{5A718ECB-4FFC-E646-8FDE-F6DB2FBA5A7C}">
      <dgm:prSet phldrT="[Text]"/>
      <dgm:spPr/>
      <dgm:t>
        <a:bodyPr/>
        <a:lstStyle/>
        <a:p>
          <a:r>
            <a:rPr lang="en-US" dirty="0" smtClean="0"/>
            <a:t>Early (2003-2009)</a:t>
          </a:r>
          <a:endParaRPr lang="en-US" dirty="0"/>
        </a:p>
      </dgm:t>
    </dgm:pt>
    <dgm:pt modelId="{38439C04-71C3-7545-8ACA-69CD48B57EF0}" type="parTrans" cxnId="{7AC9CC7D-E676-EC49-BF9E-19B29943B6AD}">
      <dgm:prSet/>
      <dgm:spPr/>
      <dgm:t>
        <a:bodyPr/>
        <a:lstStyle/>
        <a:p>
          <a:endParaRPr lang="en-US"/>
        </a:p>
      </dgm:t>
    </dgm:pt>
    <dgm:pt modelId="{A8559ACB-2FAC-0940-81E6-3317C327D557}" type="sibTrans" cxnId="{7AC9CC7D-E676-EC49-BF9E-19B29943B6AD}">
      <dgm:prSet/>
      <dgm:spPr/>
      <dgm:t>
        <a:bodyPr/>
        <a:lstStyle/>
        <a:p>
          <a:endParaRPr lang="en-US"/>
        </a:p>
      </dgm:t>
    </dgm:pt>
    <dgm:pt modelId="{ADB2E10E-3BEC-8A48-AACC-1F14A930BF7E}">
      <dgm:prSet phldrT="[Text]"/>
      <dgm:spPr/>
      <dgm:t>
        <a:bodyPr/>
        <a:lstStyle/>
        <a:p>
          <a:r>
            <a:rPr lang="en-US" dirty="0" smtClean="0"/>
            <a:t>Intermediate (2010)</a:t>
          </a:r>
          <a:endParaRPr lang="en-US" dirty="0"/>
        </a:p>
      </dgm:t>
    </dgm:pt>
    <dgm:pt modelId="{28B0F9D0-FD90-5643-8894-9F243904F3E3}" type="parTrans" cxnId="{4992977D-7C39-544D-AA71-70732960F517}">
      <dgm:prSet/>
      <dgm:spPr/>
      <dgm:t>
        <a:bodyPr/>
        <a:lstStyle/>
        <a:p>
          <a:endParaRPr lang="en-US"/>
        </a:p>
      </dgm:t>
    </dgm:pt>
    <dgm:pt modelId="{E53F11A6-337D-8046-ADB9-609CB35AAFD0}" type="sibTrans" cxnId="{4992977D-7C39-544D-AA71-70732960F517}">
      <dgm:prSet/>
      <dgm:spPr/>
      <dgm:t>
        <a:bodyPr/>
        <a:lstStyle/>
        <a:p>
          <a:endParaRPr lang="en-US"/>
        </a:p>
      </dgm:t>
    </dgm:pt>
    <dgm:pt modelId="{AB1E85A7-33B9-D844-BA81-63AD5FF4D1C1}">
      <dgm:prSet phldrT="[Text]"/>
      <dgm:spPr/>
      <dgm:t>
        <a:bodyPr/>
        <a:lstStyle/>
        <a:p>
          <a:r>
            <a:rPr lang="en-US" dirty="0" smtClean="0"/>
            <a:t>Advanced (2015-)</a:t>
          </a:r>
          <a:endParaRPr lang="en-US" dirty="0"/>
        </a:p>
      </dgm:t>
    </dgm:pt>
    <dgm:pt modelId="{A2AE9BD7-DA98-F745-AA67-061F783C7174}" type="parTrans" cxnId="{F4A171CF-7DAD-BA4E-9ED8-606F9F09BFC0}">
      <dgm:prSet/>
      <dgm:spPr/>
      <dgm:t>
        <a:bodyPr/>
        <a:lstStyle/>
        <a:p>
          <a:endParaRPr lang="en-US"/>
        </a:p>
      </dgm:t>
    </dgm:pt>
    <dgm:pt modelId="{E2AEE625-6189-0C4C-9D9B-AC176191229E}" type="sibTrans" cxnId="{F4A171CF-7DAD-BA4E-9ED8-606F9F09BFC0}">
      <dgm:prSet/>
      <dgm:spPr/>
      <dgm:t>
        <a:bodyPr/>
        <a:lstStyle/>
        <a:p>
          <a:endParaRPr lang="en-US"/>
        </a:p>
      </dgm:t>
    </dgm:pt>
    <dgm:pt modelId="{53EC14FD-D65D-2E4A-829F-080862895C2C}">
      <dgm:prSet phldrT="[Text]"/>
      <dgm:spPr/>
      <dgm:t>
        <a:bodyPr/>
        <a:lstStyle/>
        <a:p>
          <a:r>
            <a:rPr lang="en-US" dirty="0" smtClean="0"/>
            <a:t>no blocking</a:t>
          </a:r>
          <a:endParaRPr lang="en-US" dirty="0"/>
        </a:p>
      </dgm:t>
    </dgm:pt>
    <dgm:pt modelId="{11DEBF81-00F2-5941-B7E4-BCD0CCB51F1C}" type="parTrans" cxnId="{DF2EB32E-84ED-C646-8D27-F476273177F7}">
      <dgm:prSet/>
      <dgm:spPr/>
      <dgm:t>
        <a:bodyPr/>
        <a:lstStyle/>
        <a:p>
          <a:endParaRPr lang="en-US"/>
        </a:p>
      </dgm:t>
    </dgm:pt>
    <dgm:pt modelId="{732B3722-C10A-E14E-867C-99BF40B3B373}" type="sibTrans" cxnId="{DF2EB32E-84ED-C646-8D27-F476273177F7}">
      <dgm:prSet/>
      <dgm:spPr/>
      <dgm:t>
        <a:bodyPr/>
        <a:lstStyle/>
        <a:p>
          <a:endParaRPr lang="en-US"/>
        </a:p>
      </dgm:t>
    </dgm:pt>
    <dgm:pt modelId="{5D61DBE7-67DB-C640-8710-A11930DF4B8B}">
      <dgm:prSet phldrT="[Text]"/>
      <dgm:spPr/>
      <dgm:t>
        <a:bodyPr/>
        <a:lstStyle/>
        <a:p>
          <a:r>
            <a:rPr lang="en-US" dirty="0" smtClean="0"/>
            <a:t>attach non-harmful devices</a:t>
          </a:r>
          <a:endParaRPr lang="en-US" dirty="0"/>
        </a:p>
      </dgm:t>
    </dgm:pt>
    <dgm:pt modelId="{C4B4F435-199B-A44D-90FE-2F5CD2329D72}" type="parTrans" cxnId="{6F6095A5-30BA-8C44-B0E6-C47ABD94875D}">
      <dgm:prSet/>
      <dgm:spPr/>
      <dgm:t>
        <a:bodyPr/>
        <a:lstStyle/>
        <a:p>
          <a:endParaRPr lang="en-US"/>
        </a:p>
      </dgm:t>
    </dgm:pt>
    <dgm:pt modelId="{C1E1463A-3A09-044C-99BE-E2CC28E425CB}" type="sibTrans" cxnId="{6F6095A5-30BA-8C44-B0E6-C47ABD94875D}">
      <dgm:prSet/>
      <dgm:spPr/>
      <dgm:t>
        <a:bodyPr/>
        <a:lstStyle/>
        <a:p>
          <a:endParaRPr lang="en-US"/>
        </a:p>
      </dgm:t>
    </dgm:pt>
    <dgm:pt modelId="{42F7CE5D-6C5C-134E-ABB9-3D9E638A2769}">
      <dgm:prSet phldrT="[Text]"/>
      <dgm:spPr/>
      <dgm:t>
        <a:bodyPr/>
        <a:lstStyle/>
        <a:p>
          <a:r>
            <a:rPr lang="en-US" dirty="0" smtClean="0"/>
            <a:t>competition</a:t>
          </a:r>
          <a:endParaRPr lang="en-US" dirty="0"/>
        </a:p>
      </dgm:t>
    </dgm:pt>
    <dgm:pt modelId="{5620B81D-EF72-904C-8ED3-DAF2DFE67D46}" type="parTrans" cxnId="{8CB80E59-D143-0A4B-8762-0B6623D80C93}">
      <dgm:prSet/>
      <dgm:spPr/>
      <dgm:t>
        <a:bodyPr/>
        <a:lstStyle/>
        <a:p>
          <a:endParaRPr lang="en-US"/>
        </a:p>
      </dgm:t>
    </dgm:pt>
    <dgm:pt modelId="{7244F68B-4BB9-4349-A00B-29CA1390AF6F}" type="sibTrans" cxnId="{8CB80E59-D143-0A4B-8762-0B6623D80C93}">
      <dgm:prSet/>
      <dgm:spPr/>
      <dgm:t>
        <a:bodyPr/>
        <a:lstStyle/>
        <a:p>
          <a:endParaRPr lang="en-US"/>
        </a:p>
      </dgm:t>
    </dgm:pt>
    <dgm:pt modelId="{C43122EF-820A-DC4C-8D43-FDA4D88ABC7B}">
      <dgm:prSet phldrT="[Text]"/>
      <dgm:spPr/>
      <dgm:t>
        <a:bodyPr/>
        <a:lstStyle/>
        <a:p>
          <a:r>
            <a:rPr lang="en-US" dirty="0" smtClean="0"/>
            <a:t>no blocking</a:t>
          </a:r>
          <a:endParaRPr lang="en-US" dirty="0"/>
        </a:p>
      </dgm:t>
    </dgm:pt>
    <dgm:pt modelId="{46F5B375-22A0-3240-8E20-9E10EA775F75}" type="parTrans" cxnId="{E91FE6B2-7575-BC41-88B2-15AABE335EA0}">
      <dgm:prSet/>
      <dgm:spPr/>
      <dgm:t>
        <a:bodyPr/>
        <a:lstStyle/>
        <a:p>
          <a:endParaRPr lang="en-US"/>
        </a:p>
      </dgm:t>
    </dgm:pt>
    <dgm:pt modelId="{A0F5E9DA-6593-914D-B8CE-E45AB94AE581}" type="sibTrans" cxnId="{E91FE6B2-7575-BC41-88B2-15AABE335EA0}">
      <dgm:prSet/>
      <dgm:spPr/>
      <dgm:t>
        <a:bodyPr/>
        <a:lstStyle/>
        <a:p>
          <a:endParaRPr lang="en-US"/>
        </a:p>
      </dgm:t>
    </dgm:pt>
    <dgm:pt modelId="{988ED5DD-C6BF-074E-BE9C-D2138F335450}">
      <dgm:prSet phldrT="[Text]"/>
      <dgm:spPr/>
      <dgm:t>
        <a:bodyPr/>
        <a:lstStyle/>
        <a:p>
          <a:r>
            <a:rPr lang="en-US" dirty="0" smtClean="0"/>
            <a:t>no discrimination</a:t>
          </a:r>
          <a:endParaRPr lang="en-US" dirty="0"/>
        </a:p>
      </dgm:t>
    </dgm:pt>
    <dgm:pt modelId="{11B50ABA-1935-DD4A-BE42-C6EDD8B7AA7C}" type="parTrans" cxnId="{C010D594-6888-8441-BD6F-46B5A1DBE518}">
      <dgm:prSet/>
      <dgm:spPr/>
      <dgm:t>
        <a:bodyPr/>
        <a:lstStyle/>
        <a:p>
          <a:endParaRPr lang="en-US"/>
        </a:p>
      </dgm:t>
    </dgm:pt>
    <dgm:pt modelId="{547DEB74-EEB4-3D4C-B3A9-1E4FE10DF661}" type="sibTrans" cxnId="{C010D594-6888-8441-BD6F-46B5A1DBE518}">
      <dgm:prSet/>
      <dgm:spPr/>
      <dgm:t>
        <a:bodyPr/>
        <a:lstStyle/>
        <a:p>
          <a:endParaRPr lang="en-US"/>
        </a:p>
      </dgm:t>
    </dgm:pt>
    <dgm:pt modelId="{C54EC63D-97E9-F346-A9D9-8EAF1BB2284F}">
      <dgm:prSet phldrT="[Text]"/>
      <dgm:spPr/>
      <dgm:t>
        <a:bodyPr/>
        <a:lstStyle/>
        <a:p>
          <a:r>
            <a:rPr lang="en-US" dirty="0" smtClean="0"/>
            <a:t>transparency</a:t>
          </a:r>
          <a:endParaRPr lang="en-US" dirty="0"/>
        </a:p>
      </dgm:t>
    </dgm:pt>
    <dgm:pt modelId="{614ECB0E-C599-0C48-8D1D-A3740E85A9AA}" type="parTrans" cxnId="{9CE23CB3-A8C6-F649-9439-7E67590DADBE}">
      <dgm:prSet/>
      <dgm:spPr/>
      <dgm:t>
        <a:bodyPr/>
        <a:lstStyle/>
        <a:p>
          <a:endParaRPr lang="en-US"/>
        </a:p>
      </dgm:t>
    </dgm:pt>
    <dgm:pt modelId="{E4013FDD-B4C4-DF48-A470-1C3B50BA1386}" type="sibTrans" cxnId="{9CE23CB3-A8C6-F649-9439-7E67590DADBE}">
      <dgm:prSet/>
      <dgm:spPr/>
      <dgm:t>
        <a:bodyPr/>
        <a:lstStyle/>
        <a:p>
          <a:endParaRPr lang="en-US"/>
        </a:p>
      </dgm:t>
    </dgm:pt>
    <dgm:pt modelId="{CA0B652B-3B80-D746-9FEC-A3D6C9EB5A32}">
      <dgm:prSet phldrT="[Text]"/>
      <dgm:spPr/>
      <dgm:t>
        <a:bodyPr/>
        <a:lstStyle/>
        <a:p>
          <a:r>
            <a:rPr lang="en-US" dirty="0" smtClean="0"/>
            <a:t>privacy</a:t>
          </a:r>
          <a:endParaRPr lang="en-US" dirty="0"/>
        </a:p>
      </dgm:t>
    </dgm:pt>
    <dgm:pt modelId="{3CCEB003-0628-AB40-9B32-DC88B4780547}" type="parTrans" cxnId="{88BAE738-D9DE-5B44-9A42-24A1947F271E}">
      <dgm:prSet/>
      <dgm:spPr/>
      <dgm:t>
        <a:bodyPr/>
        <a:lstStyle/>
        <a:p>
          <a:endParaRPr lang="en-US"/>
        </a:p>
      </dgm:t>
    </dgm:pt>
    <dgm:pt modelId="{5CBAB1EA-7D4D-6A4D-9DC9-A3CA8ECC9EC0}" type="sibTrans" cxnId="{88BAE738-D9DE-5B44-9A42-24A1947F271E}">
      <dgm:prSet/>
      <dgm:spPr/>
      <dgm:t>
        <a:bodyPr/>
        <a:lstStyle/>
        <a:p>
          <a:endParaRPr lang="en-US"/>
        </a:p>
      </dgm:t>
    </dgm:pt>
    <dgm:pt modelId="{9D6B7AB7-CE68-2F49-86E7-0883F5667F21}">
      <dgm:prSet phldrT="[Text]"/>
      <dgm:spPr/>
      <dgm:t>
        <a:bodyPr/>
        <a:lstStyle/>
        <a:p>
          <a:r>
            <a:rPr lang="en-US" dirty="0" smtClean="0"/>
            <a:t>interconnection</a:t>
          </a:r>
          <a:endParaRPr lang="en-US" dirty="0"/>
        </a:p>
      </dgm:t>
    </dgm:pt>
    <dgm:pt modelId="{BC0487CB-E480-524E-A166-D549C288261C}" type="parTrans" cxnId="{7499992E-4EC9-9A4B-B89B-BCD111303B62}">
      <dgm:prSet/>
      <dgm:spPr/>
      <dgm:t>
        <a:bodyPr/>
        <a:lstStyle/>
        <a:p>
          <a:endParaRPr lang="en-US"/>
        </a:p>
      </dgm:t>
    </dgm:pt>
    <dgm:pt modelId="{96FD71D5-FD6C-5E49-90BD-B1D222D97421}" type="sibTrans" cxnId="{7499992E-4EC9-9A4B-B89B-BCD111303B62}">
      <dgm:prSet/>
      <dgm:spPr/>
      <dgm:t>
        <a:bodyPr/>
        <a:lstStyle/>
        <a:p>
          <a:endParaRPr lang="en-US"/>
        </a:p>
      </dgm:t>
    </dgm:pt>
    <dgm:pt modelId="{E3EED931-A590-9949-9662-6B5E740C7013}">
      <dgm:prSet phldrT="[Text]"/>
      <dgm:spPr/>
      <dgm:t>
        <a:bodyPr/>
        <a:lstStyle/>
        <a:p>
          <a:r>
            <a:rPr lang="en-US" dirty="0" smtClean="0"/>
            <a:t>semi-voluntary?</a:t>
          </a:r>
          <a:endParaRPr lang="en-US" dirty="0"/>
        </a:p>
      </dgm:t>
    </dgm:pt>
    <dgm:pt modelId="{370F3EFF-2ACB-1540-8B73-915F823BCC65}" type="parTrans" cxnId="{03CF55BB-DC82-2E4F-BBCB-617FF0C2D1E9}">
      <dgm:prSet/>
      <dgm:spPr/>
      <dgm:t>
        <a:bodyPr/>
        <a:lstStyle/>
        <a:p>
          <a:endParaRPr lang="en-US"/>
        </a:p>
      </dgm:t>
    </dgm:pt>
    <dgm:pt modelId="{98D305ED-FA88-304C-8EAB-1BD21EB38C47}" type="sibTrans" cxnId="{03CF55BB-DC82-2E4F-BBCB-617FF0C2D1E9}">
      <dgm:prSet/>
      <dgm:spPr/>
      <dgm:t>
        <a:bodyPr/>
        <a:lstStyle/>
        <a:p>
          <a:endParaRPr lang="en-US"/>
        </a:p>
      </dgm:t>
    </dgm:pt>
    <dgm:pt modelId="{28DE382E-0695-7B49-A319-3D14908BD8A3}">
      <dgm:prSet phldrT="[Text]"/>
      <dgm:spPr/>
      <dgm:t>
        <a:bodyPr/>
        <a:lstStyle/>
        <a:p>
          <a:r>
            <a:rPr lang="en-US" dirty="0" smtClean="0"/>
            <a:t>Reversal (2017?)</a:t>
          </a:r>
          <a:endParaRPr lang="en-US" dirty="0"/>
        </a:p>
      </dgm:t>
    </dgm:pt>
    <dgm:pt modelId="{C60D39CA-1206-AB46-8D99-9B51A36FAE07}" type="parTrans" cxnId="{687F2F40-7F73-D545-AAB7-2ED4C6DBAEAB}">
      <dgm:prSet/>
      <dgm:spPr/>
      <dgm:t>
        <a:bodyPr/>
        <a:lstStyle/>
        <a:p>
          <a:endParaRPr lang="en-US"/>
        </a:p>
      </dgm:t>
    </dgm:pt>
    <dgm:pt modelId="{03D937C9-99E2-6746-925A-9386804A27F9}" type="sibTrans" cxnId="{687F2F40-7F73-D545-AAB7-2ED4C6DBAEAB}">
      <dgm:prSet/>
      <dgm:spPr/>
      <dgm:t>
        <a:bodyPr/>
        <a:lstStyle/>
        <a:p>
          <a:endParaRPr lang="en-US"/>
        </a:p>
      </dgm:t>
    </dgm:pt>
    <dgm:pt modelId="{1F615F2E-C1E8-9D4F-BB9D-FBD0E9FECB40}">
      <dgm:prSet phldrT="[Text]"/>
      <dgm:spPr/>
      <dgm:t>
        <a:bodyPr/>
        <a:lstStyle/>
        <a:p>
          <a:r>
            <a:rPr lang="en-US" dirty="0" smtClean="0"/>
            <a:t>zero rating &amp; caps</a:t>
          </a:r>
          <a:endParaRPr lang="en-US" dirty="0"/>
        </a:p>
      </dgm:t>
    </dgm:pt>
    <dgm:pt modelId="{37A9DF17-5243-AE49-BD1A-3F7307A543D9}" type="parTrans" cxnId="{DC9B6F74-DAEC-FF42-820F-81E3C797ABFB}">
      <dgm:prSet/>
      <dgm:spPr/>
      <dgm:t>
        <a:bodyPr/>
        <a:lstStyle/>
        <a:p>
          <a:endParaRPr lang="en-US"/>
        </a:p>
      </dgm:t>
    </dgm:pt>
    <dgm:pt modelId="{7777FEB6-698D-DB4A-B7C7-6CCF74324F22}" type="sibTrans" cxnId="{DC9B6F74-DAEC-FF42-820F-81E3C797ABFB}">
      <dgm:prSet/>
      <dgm:spPr/>
      <dgm:t>
        <a:bodyPr/>
        <a:lstStyle/>
        <a:p>
          <a:endParaRPr lang="en-US"/>
        </a:p>
      </dgm:t>
    </dgm:pt>
    <dgm:pt modelId="{00A8A9BF-7432-2C41-8CD9-374428F563ED}">
      <dgm:prSet phldrT="[Text]"/>
      <dgm:spPr/>
      <dgm:t>
        <a:bodyPr/>
        <a:lstStyle/>
        <a:p>
          <a:r>
            <a:rPr lang="en-US" dirty="0" smtClean="0"/>
            <a:t>anti-trust?</a:t>
          </a:r>
          <a:endParaRPr lang="en-US" dirty="0"/>
        </a:p>
      </dgm:t>
    </dgm:pt>
    <dgm:pt modelId="{C6801A24-0C25-8C48-B1D1-B4469AC20EE4}" type="parTrans" cxnId="{91833CFB-0D95-2343-A149-9FAE2CD660DE}">
      <dgm:prSet/>
      <dgm:spPr/>
      <dgm:t>
        <a:bodyPr/>
        <a:lstStyle/>
        <a:p>
          <a:endParaRPr lang="en-US"/>
        </a:p>
      </dgm:t>
    </dgm:pt>
    <dgm:pt modelId="{FCB9A484-CBCB-1745-B8AF-4A3F4961E1C9}" type="sibTrans" cxnId="{91833CFB-0D95-2343-A149-9FAE2CD660DE}">
      <dgm:prSet/>
      <dgm:spPr/>
      <dgm:t>
        <a:bodyPr/>
        <a:lstStyle/>
        <a:p>
          <a:endParaRPr lang="en-US"/>
        </a:p>
      </dgm:t>
    </dgm:pt>
    <dgm:pt modelId="{A69B2B55-F602-8F48-9586-37779B403B5C}">
      <dgm:prSet phldrT="[Text]"/>
      <dgm:spPr/>
      <dgm:t>
        <a:bodyPr/>
        <a:lstStyle/>
        <a:p>
          <a:r>
            <a:rPr lang="en-US" dirty="0" smtClean="0"/>
            <a:t>tethering</a:t>
          </a:r>
          <a:endParaRPr lang="en-US" dirty="0"/>
        </a:p>
      </dgm:t>
    </dgm:pt>
    <dgm:pt modelId="{E470A266-3257-4644-9F9B-75801134334C}" type="parTrans" cxnId="{D6BE59F3-91DC-FE4D-8547-4588C714D570}">
      <dgm:prSet/>
      <dgm:spPr/>
    </dgm:pt>
    <dgm:pt modelId="{7030A1DF-18DF-3A48-A28F-CFF6AD0DB98A}" type="sibTrans" cxnId="{D6BE59F3-91DC-FE4D-8547-4588C714D570}">
      <dgm:prSet/>
      <dgm:spPr/>
    </dgm:pt>
    <dgm:pt modelId="{E2DE6C36-EE51-B346-88E0-C05E292C6B9C}" type="pres">
      <dgm:prSet presAssocID="{06CF878C-5041-2C40-98E3-C4EF11A5E569}" presName="Name0" presStyleCnt="0">
        <dgm:presLayoutVars>
          <dgm:dir/>
          <dgm:resizeHandles val="exact"/>
        </dgm:presLayoutVars>
      </dgm:prSet>
      <dgm:spPr/>
    </dgm:pt>
    <dgm:pt modelId="{8C755F9C-20D6-B24C-9883-FBE31B8990D1}" type="pres">
      <dgm:prSet presAssocID="{5A718ECB-4FFC-E646-8FDE-F6DB2FBA5A7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ABEC99-A4F6-464D-AEFC-00FE6FB46C20}" type="pres">
      <dgm:prSet presAssocID="{A8559ACB-2FAC-0940-81E6-3317C327D557}" presName="sibTrans" presStyleLbl="sibTrans2D1" presStyleIdx="0" presStyleCnt="3"/>
      <dgm:spPr/>
      <dgm:t>
        <a:bodyPr/>
        <a:lstStyle/>
        <a:p>
          <a:endParaRPr lang="en-US"/>
        </a:p>
      </dgm:t>
    </dgm:pt>
    <dgm:pt modelId="{612D63B2-24D5-2A4F-8A3F-8DC2BD9CE867}" type="pres">
      <dgm:prSet presAssocID="{A8559ACB-2FAC-0940-81E6-3317C327D557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F7FBAD8B-964F-FF46-BBFE-0643599714E8}" type="pres">
      <dgm:prSet presAssocID="{ADB2E10E-3BEC-8A48-AACC-1F14A930BF7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07978-26BA-F243-B435-7BF7D561F4F8}" type="pres">
      <dgm:prSet presAssocID="{E53F11A6-337D-8046-ADB9-609CB35AAFD0}" presName="sibTrans" presStyleLbl="sibTrans2D1" presStyleIdx="1" presStyleCnt="3"/>
      <dgm:spPr/>
      <dgm:t>
        <a:bodyPr/>
        <a:lstStyle/>
        <a:p>
          <a:endParaRPr lang="en-US"/>
        </a:p>
      </dgm:t>
    </dgm:pt>
    <dgm:pt modelId="{38C37368-324B-1C48-9DAE-C75F98F7D190}" type="pres">
      <dgm:prSet presAssocID="{E53F11A6-337D-8046-ADB9-609CB35AAFD0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594C447E-1A5D-734D-A968-18522582414C}" type="pres">
      <dgm:prSet presAssocID="{AB1E85A7-33B9-D844-BA81-63AD5FF4D1C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B9E94E-4256-3D43-9200-452C9A6ACE8E}" type="pres">
      <dgm:prSet presAssocID="{E2AEE625-6189-0C4C-9D9B-AC176191229E}" presName="sibTrans" presStyleLbl="sibTrans2D1" presStyleIdx="2" presStyleCnt="3"/>
      <dgm:spPr/>
      <dgm:t>
        <a:bodyPr/>
        <a:lstStyle/>
        <a:p>
          <a:endParaRPr lang="en-US"/>
        </a:p>
      </dgm:t>
    </dgm:pt>
    <dgm:pt modelId="{17A42944-A93A-2A48-8022-B0F900542BCE}" type="pres">
      <dgm:prSet presAssocID="{E2AEE625-6189-0C4C-9D9B-AC176191229E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8BE3567D-41EB-904A-ADCE-658BAFBF3531}" type="pres">
      <dgm:prSet presAssocID="{28DE382E-0695-7B49-A319-3D14908BD8A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92977D-7C39-544D-AA71-70732960F517}" srcId="{06CF878C-5041-2C40-98E3-C4EF11A5E569}" destId="{ADB2E10E-3BEC-8A48-AACC-1F14A930BF7E}" srcOrd="1" destOrd="0" parTransId="{28B0F9D0-FD90-5643-8894-9F243904F3E3}" sibTransId="{E53F11A6-337D-8046-ADB9-609CB35AAFD0}"/>
    <dgm:cxn modelId="{DC9B6F74-DAEC-FF42-820F-81E3C797ABFB}" srcId="{AB1E85A7-33B9-D844-BA81-63AD5FF4D1C1}" destId="{1F615F2E-C1E8-9D4F-BB9D-FBD0E9FECB40}" srcOrd="2" destOrd="0" parTransId="{37A9DF17-5243-AE49-BD1A-3F7307A543D9}" sibTransId="{7777FEB6-698D-DB4A-B7C7-6CCF74324F22}"/>
    <dgm:cxn modelId="{76E5F45B-43D8-934B-B6F0-04187F019F1F}" type="presOf" srcId="{AB1E85A7-33B9-D844-BA81-63AD5FF4D1C1}" destId="{594C447E-1A5D-734D-A968-18522582414C}" srcOrd="0" destOrd="0" presId="urn:microsoft.com/office/officeart/2005/8/layout/process1"/>
    <dgm:cxn modelId="{C8AA1114-55C1-7B4D-9E97-4C81F37FAA83}" type="presOf" srcId="{CA0B652B-3B80-D746-9FEC-A3D6C9EB5A32}" destId="{594C447E-1A5D-734D-A968-18522582414C}" srcOrd="0" destOrd="1" presId="urn:microsoft.com/office/officeart/2005/8/layout/process1"/>
    <dgm:cxn modelId="{D34C26B7-A3CD-B245-A3DC-F4387C3EC401}" type="presOf" srcId="{E2AEE625-6189-0C4C-9D9B-AC176191229E}" destId="{17A42944-A93A-2A48-8022-B0F900542BCE}" srcOrd="1" destOrd="0" presId="urn:microsoft.com/office/officeart/2005/8/layout/process1"/>
    <dgm:cxn modelId="{DF2EB32E-84ED-C646-8D27-F476273177F7}" srcId="{5A718ECB-4FFC-E646-8FDE-F6DB2FBA5A7C}" destId="{53EC14FD-D65D-2E4A-829F-080862895C2C}" srcOrd="0" destOrd="0" parTransId="{11DEBF81-00F2-5941-B7E4-BCD0CCB51F1C}" sibTransId="{732B3722-C10A-E14E-867C-99BF40B3B373}"/>
    <dgm:cxn modelId="{D6BE59F3-91DC-FE4D-8547-4588C714D570}" srcId="{AB1E85A7-33B9-D844-BA81-63AD5FF4D1C1}" destId="{A69B2B55-F602-8F48-9586-37779B403B5C}" srcOrd="3" destOrd="0" parTransId="{E470A266-3257-4644-9F9B-75801134334C}" sibTransId="{7030A1DF-18DF-3A48-A28F-CFF6AD0DB98A}"/>
    <dgm:cxn modelId="{6447CD19-DA84-E840-A747-D6FDFBFEE296}" type="presOf" srcId="{E3EED931-A590-9949-9662-6B5E740C7013}" destId="{8BE3567D-41EB-904A-ADCE-658BAFBF3531}" srcOrd="0" destOrd="1" presId="urn:microsoft.com/office/officeart/2005/8/layout/process1"/>
    <dgm:cxn modelId="{6C5F5A67-EB1C-AC41-AA55-48FF43B82985}" type="presOf" srcId="{988ED5DD-C6BF-074E-BE9C-D2138F335450}" destId="{F7FBAD8B-964F-FF46-BBFE-0643599714E8}" srcOrd="0" destOrd="2" presId="urn:microsoft.com/office/officeart/2005/8/layout/process1"/>
    <dgm:cxn modelId="{330366BD-7BA6-3246-B9DB-D61BBDF101E8}" type="presOf" srcId="{E2AEE625-6189-0C4C-9D9B-AC176191229E}" destId="{E6B9E94E-4256-3D43-9200-452C9A6ACE8E}" srcOrd="0" destOrd="0" presId="urn:microsoft.com/office/officeart/2005/8/layout/process1"/>
    <dgm:cxn modelId="{60A82F5B-1B9B-324B-8BB9-056D55646F87}" type="presOf" srcId="{00A8A9BF-7432-2C41-8CD9-374428F563ED}" destId="{8BE3567D-41EB-904A-ADCE-658BAFBF3531}" srcOrd="0" destOrd="2" presId="urn:microsoft.com/office/officeart/2005/8/layout/process1"/>
    <dgm:cxn modelId="{08614E1D-68EE-3342-9AEE-63D7435BB1D5}" type="presOf" srcId="{9D6B7AB7-CE68-2F49-86E7-0883F5667F21}" destId="{594C447E-1A5D-734D-A968-18522582414C}" srcOrd="0" destOrd="2" presId="urn:microsoft.com/office/officeart/2005/8/layout/process1"/>
    <dgm:cxn modelId="{6F6095A5-30BA-8C44-B0E6-C47ABD94875D}" srcId="{5A718ECB-4FFC-E646-8FDE-F6DB2FBA5A7C}" destId="{5D61DBE7-67DB-C640-8710-A11930DF4B8B}" srcOrd="1" destOrd="0" parTransId="{C4B4F435-199B-A44D-90FE-2F5CD2329D72}" sibTransId="{C1E1463A-3A09-044C-99BE-E2CC28E425CB}"/>
    <dgm:cxn modelId="{03CF55BB-DC82-2E4F-BBCB-617FF0C2D1E9}" srcId="{28DE382E-0695-7B49-A319-3D14908BD8A3}" destId="{E3EED931-A590-9949-9662-6B5E740C7013}" srcOrd="0" destOrd="0" parTransId="{370F3EFF-2ACB-1540-8B73-915F823BCC65}" sibTransId="{98D305ED-FA88-304C-8EAB-1BD21EB38C47}"/>
    <dgm:cxn modelId="{2FA5011B-4D20-594F-B120-733371730333}" type="presOf" srcId="{C54EC63D-97E9-F346-A9D9-8EAF1BB2284F}" destId="{F7FBAD8B-964F-FF46-BBFE-0643599714E8}" srcOrd="0" destOrd="3" presId="urn:microsoft.com/office/officeart/2005/8/layout/process1"/>
    <dgm:cxn modelId="{26997739-2DB1-814E-83C4-EE834B9FEBC8}" type="presOf" srcId="{A8559ACB-2FAC-0940-81E6-3317C327D557}" destId="{612D63B2-24D5-2A4F-8A3F-8DC2BD9CE867}" srcOrd="1" destOrd="0" presId="urn:microsoft.com/office/officeart/2005/8/layout/process1"/>
    <dgm:cxn modelId="{034E1FCF-B0A4-C94A-A634-887C74E523A6}" type="presOf" srcId="{A8559ACB-2FAC-0940-81E6-3317C327D557}" destId="{E6ABEC99-A4F6-464D-AEFC-00FE6FB46C20}" srcOrd="0" destOrd="0" presId="urn:microsoft.com/office/officeart/2005/8/layout/process1"/>
    <dgm:cxn modelId="{E91FE6B2-7575-BC41-88B2-15AABE335EA0}" srcId="{ADB2E10E-3BEC-8A48-AACC-1F14A930BF7E}" destId="{C43122EF-820A-DC4C-8D43-FDA4D88ABC7B}" srcOrd="0" destOrd="0" parTransId="{46F5B375-22A0-3240-8E20-9E10EA775F75}" sibTransId="{A0F5E9DA-6593-914D-B8CE-E45AB94AE581}"/>
    <dgm:cxn modelId="{7AC9CC7D-E676-EC49-BF9E-19B29943B6AD}" srcId="{06CF878C-5041-2C40-98E3-C4EF11A5E569}" destId="{5A718ECB-4FFC-E646-8FDE-F6DB2FBA5A7C}" srcOrd="0" destOrd="0" parTransId="{38439C04-71C3-7545-8ACA-69CD48B57EF0}" sibTransId="{A8559ACB-2FAC-0940-81E6-3317C327D557}"/>
    <dgm:cxn modelId="{F4A171CF-7DAD-BA4E-9ED8-606F9F09BFC0}" srcId="{06CF878C-5041-2C40-98E3-C4EF11A5E569}" destId="{AB1E85A7-33B9-D844-BA81-63AD5FF4D1C1}" srcOrd="2" destOrd="0" parTransId="{A2AE9BD7-DA98-F745-AA67-061F783C7174}" sibTransId="{E2AEE625-6189-0C4C-9D9B-AC176191229E}"/>
    <dgm:cxn modelId="{84CF1C45-3F9D-BC4C-94B1-AD332B4341F3}" type="presOf" srcId="{28DE382E-0695-7B49-A319-3D14908BD8A3}" destId="{8BE3567D-41EB-904A-ADCE-658BAFBF3531}" srcOrd="0" destOrd="0" presId="urn:microsoft.com/office/officeart/2005/8/layout/process1"/>
    <dgm:cxn modelId="{1C6EB67D-C2E7-2A49-ABFD-8062AAAC28CD}" type="presOf" srcId="{06CF878C-5041-2C40-98E3-C4EF11A5E569}" destId="{E2DE6C36-EE51-B346-88E0-C05E292C6B9C}" srcOrd="0" destOrd="0" presId="urn:microsoft.com/office/officeart/2005/8/layout/process1"/>
    <dgm:cxn modelId="{7499992E-4EC9-9A4B-B89B-BCD111303B62}" srcId="{AB1E85A7-33B9-D844-BA81-63AD5FF4D1C1}" destId="{9D6B7AB7-CE68-2F49-86E7-0883F5667F21}" srcOrd="1" destOrd="0" parTransId="{BC0487CB-E480-524E-A166-D549C288261C}" sibTransId="{96FD71D5-FD6C-5E49-90BD-B1D222D97421}"/>
    <dgm:cxn modelId="{C03DB689-1CD4-6141-B00C-63411FF6193B}" type="presOf" srcId="{5A718ECB-4FFC-E646-8FDE-F6DB2FBA5A7C}" destId="{8C755F9C-20D6-B24C-9883-FBE31B8990D1}" srcOrd="0" destOrd="0" presId="urn:microsoft.com/office/officeart/2005/8/layout/process1"/>
    <dgm:cxn modelId="{C010D594-6888-8441-BD6F-46B5A1DBE518}" srcId="{ADB2E10E-3BEC-8A48-AACC-1F14A930BF7E}" destId="{988ED5DD-C6BF-074E-BE9C-D2138F335450}" srcOrd="1" destOrd="0" parTransId="{11B50ABA-1935-DD4A-BE42-C6EDD8B7AA7C}" sibTransId="{547DEB74-EEB4-3D4C-B3A9-1E4FE10DF661}"/>
    <dgm:cxn modelId="{580C0AE2-C573-C142-88E2-00C31216B855}" type="presOf" srcId="{42F7CE5D-6C5C-134E-ABB9-3D9E638A2769}" destId="{8C755F9C-20D6-B24C-9883-FBE31B8990D1}" srcOrd="0" destOrd="3" presId="urn:microsoft.com/office/officeart/2005/8/layout/process1"/>
    <dgm:cxn modelId="{8B8CD47F-BD19-654C-9ECD-570E86C34EB5}" type="presOf" srcId="{E53F11A6-337D-8046-ADB9-609CB35AAFD0}" destId="{38C37368-324B-1C48-9DAE-C75F98F7D190}" srcOrd="1" destOrd="0" presId="urn:microsoft.com/office/officeart/2005/8/layout/process1"/>
    <dgm:cxn modelId="{88BAE738-D9DE-5B44-9A42-24A1947F271E}" srcId="{AB1E85A7-33B9-D844-BA81-63AD5FF4D1C1}" destId="{CA0B652B-3B80-D746-9FEC-A3D6C9EB5A32}" srcOrd="0" destOrd="0" parTransId="{3CCEB003-0628-AB40-9B32-DC88B4780547}" sibTransId="{5CBAB1EA-7D4D-6A4D-9DC9-A3CA8ECC9EC0}"/>
    <dgm:cxn modelId="{687F2F40-7F73-D545-AAB7-2ED4C6DBAEAB}" srcId="{06CF878C-5041-2C40-98E3-C4EF11A5E569}" destId="{28DE382E-0695-7B49-A319-3D14908BD8A3}" srcOrd="3" destOrd="0" parTransId="{C60D39CA-1206-AB46-8D99-9B51A36FAE07}" sibTransId="{03D937C9-99E2-6746-925A-9386804A27F9}"/>
    <dgm:cxn modelId="{164693C3-F37E-CB47-879E-2AAAEA694DA2}" type="presOf" srcId="{53EC14FD-D65D-2E4A-829F-080862895C2C}" destId="{8C755F9C-20D6-B24C-9883-FBE31B8990D1}" srcOrd="0" destOrd="1" presId="urn:microsoft.com/office/officeart/2005/8/layout/process1"/>
    <dgm:cxn modelId="{82422E85-AC84-C743-B6DA-F895B4EC0D80}" type="presOf" srcId="{ADB2E10E-3BEC-8A48-AACC-1F14A930BF7E}" destId="{F7FBAD8B-964F-FF46-BBFE-0643599714E8}" srcOrd="0" destOrd="0" presId="urn:microsoft.com/office/officeart/2005/8/layout/process1"/>
    <dgm:cxn modelId="{E26ECE7B-07D1-0F43-9565-C866B8EE06E6}" type="presOf" srcId="{1F615F2E-C1E8-9D4F-BB9D-FBD0E9FECB40}" destId="{594C447E-1A5D-734D-A968-18522582414C}" srcOrd="0" destOrd="3" presId="urn:microsoft.com/office/officeart/2005/8/layout/process1"/>
    <dgm:cxn modelId="{947E5B1E-5F12-3644-81B9-D6FC4E82E4F2}" type="presOf" srcId="{A69B2B55-F602-8F48-9586-37779B403B5C}" destId="{594C447E-1A5D-734D-A968-18522582414C}" srcOrd="0" destOrd="4" presId="urn:microsoft.com/office/officeart/2005/8/layout/process1"/>
    <dgm:cxn modelId="{E7D071CB-5248-AD42-AA28-32757ABA428C}" type="presOf" srcId="{E53F11A6-337D-8046-ADB9-609CB35AAFD0}" destId="{DCD07978-26BA-F243-B435-7BF7D561F4F8}" srcOrd="0" destOrd="0" presId="urn:microsoft.com/office/officeart/2005/8/layout/process1"/>
    <dgm:cxn modelId="{9CE23CB3-A8C6-F649-9439-7E67590DADBE}" srcId="{ADB2E10E-3BEC-8A48-AACC-1F14A930BF7E}" destId="{C54EC63D-97E9-F346-A9D9-8EAF1BB2284F}" srcOrd="2" destOrd="0" parTransId="{614ECB0E-C599-0C48-8D1D-A3740E85A9AA}" sibTransId="{E4013FDD-B4C4-DF48-A470-1C3B50BA1386}"/>
    <dgm:cxn modelId="{91833CFB-0D95-2343-A149-9FAE2CD660DE}" srcId="{28DE382E-0695-7B49-A319-3D14908BD8A3}" destId="{00A8A9BF-7432-2C41-8CD9-374428F563ED}" srcOrd="1" destOrd="0" parTransId="{C6801A24-0C25-8C48-B1D1-B4469AC20EE4}" sibTransId="{FCB9A484-CBCB-1745-B8AF-4A3F4961E1C9}"/>
    <dgm:cxn modelId="{8CB80E59-D143-0A4B-8762-0B6623D80C93}" srcId="{5A718ECB-4FFC-E646-8FDE-F6DB2FBA5A7C}" destId="{42F7CE5D-6C5C-134E-ABB9-3D9E638A2769}" srcOrd="2" destOrd="0" parTransId="{5620B81D-EF72-904C-8ED3-DAF2DFE67D46}" sibTransId="{7244F68B-4BB9-4349-A00B-29CA1390AF6F}"/>
    <dgm:cxn modelId="{EF3ECBDE-B858-D844-B03E-47BA217A2701}" type="presOf" srcId="{C43122EF-820A-DC4C-8D43-FDA4D88ABC7B}" destId="{F7FBAD8B-964F-FF46-BBFE-0643599714E8}" srcOrd="0" destOrd="1" presId="urn:microsoft.com/office/officeart/2005/8/layout/process1"/>
    <dgm:cxn modelId="{61540F07-0B84-2B41-BA29-F8AE12C17218}" type="presOf" srcId="{5D61DBE7-67DB-C640-8710-A11930DF4B8B}" destId="{8C755F9C-20D6-B24C-9883-FBE31B8990D1}" srcOrd="0" destOrd="2" presId="urn:microsoft.com/office/officeart/2005/8/layout/process1"/>
    <dgm:cxn modelId="{198984EC-A4E6-F74F-8D96-28A2284449A9}" type="presParOf" srcId="{E2DE6C36-EE51-B346-88E0-C05E292C6B9C}" destId="{8C755F9C-20D6-B24C-9883-FBE31B8990D1}" srcOrd="0" destOrd="0" presId="urn:microsoft.com/office/officeart/2005/8/layout/process1"/>
    <dgm:cxn modelId="{98477E59-86F1-1C46-B969-0EE45D0D134D}" type="presParOf" srcId="{E2DE6C36-EE51-B346-88E0-C05E292C6B9C}" destId="{E6ABEC99-A4F6-464D-AEFC-00FE6FB46C20}" srcOrd="1" destOrd="0" presId="urn:microsoft.com/office/officeart/2005/8/layout/process1"/>
    <dgm:cxn modelId="{FB2F91DA-8790-4C44-B556-271969D94D69}" type="presParOf" srcId="{E6ABEC99-A4F6-464D-AEFC-00FE6FB46C20}" destId="{612D63B2-24D5-2A4F-8A3F-8DC2BD9CE867}" srcOrd="0" destOrd="0" presId="urn:microsoft.com/office/officeart/2005/8/layout/process1"/>
    <dgm:cxn modelId="{2F8F5F5E-FA88-3C4B-832D-DC099DDB1356}" type="presParOf" srcId="{E2DE6C36-EE51-B346-88E0-C05E292C6B9C}" destId="{F7FBAD8B-964F-FF46-BBFE-0643599714E8}" srcOrd="2" destOrd="0" presId="urn:microsoft.com/office/officeart/2005/8/layout/process1"/>
    <dgm:cxn modelId="{6D6D5ECC-A414-7146-AD17-C055603C577F}" type="presParOf" srcId="{E2DE6C36-EE51-B346-88E0-C05E292C6B9C}" destId="{DCD07978-26BA-F243-B435-7BF7D561F4F8}" srcOrd="3" destOrd="0" presId="urn:microsoft.com/office/officeart/2005/8/layout/process1"/>
    <dgm:cxn modelId="{BD451ECF-97FA-4948-80FE-D8BEDBB2A237}" type="presParOf" srcId="{DCD07978-26BA-F243-B435-7BF7D561F4F8}" destId="{38C37368-324B-1C48-9DAE-C75F98F7D190}" srcOrd="0" destOrd="0" presId="urn:microsoft.com/office/officeart/2005/8/layout/process1"/>
    <dgm:cxn modelId="{CDEB2170-FD2D-4541-B93B-01BFA3D7DD32}" type="presParOf" srcId="{E2DE6C36-EE51-B346-88E0-C05E292C6B9C}" destId="{594C447E-1A5D-734D-A968-18522582414C}" srcOrd="4" destOrd="0" presId="urn:microsoft.com/office/officeart/2005/8/layout/process1"/>
    <dgm:cxn modelId="{C180FBCB-D760-F446-AD65-E5EDCE66C1ED}" type="presParOf" srcId="{E2DE6C36-EE51-B346-88E0-C05E292C6B9C}" destId="{E6B9E94E-4256-3D43-9200-452C9A6ACE8E}" srcOrd="5" destOrd="0" presId="urn:microsoft.com/office/officeart/2005/8/layout/process1"/>
    <dgm:cxn modelId="{F6668546-1EB0-3348-B17C-B4FB52545FFC}" type="presParOf" srcId="{E6B9E94E-4256-3D43-9200-452C9A6ACE8E}" destId="{17A42944-A93A-2A48-8022-B0F900542BCE}" srcOrd="0" destOrd="0" presId="urn:microsoft.com/office/officeart/2005/8/layout/process1"/>
    <dgm:cxn modelId="{51BC7D0C-BE66-604B-91C3-372CE11AD225}" type="presParOf" srcId="{E2DE6C36-EE51-B346-88E0-C05E292C6B9C}" destId="{8BE3567D-41EB-904A-ADCE-658BAFBF353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227082-64A5-7144-A601-EC5EA2B30595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F10B0147-EF87-E640-A956-C334640C416D}">
      <dgm:prSet phldrT="[Text]"/>
      <dgm:spPr/>
      <dgm:t>
        <a:bodyPr/>
        <a:lstStyle/>
        <a:p>
          <a:r>
            <a:rPr lang="en-US" dirty="0" smtClean="0"/>
            <a:t>Unlicensed ~2000</a:t>
          </a:r>
          <a:endParaRPr lang="en-US" dirty="0"/>
        </a:p>
      </dgm:t>
    </dgm:pt>
    <dgm:pt modelId="{E0D0CC58-AF68-C848-9346-6D7D72416D51}" type="parTrans" cxnId="{118B3810-657F-0140-B12C-B4C84E67D051}">
      <dgm:prSet/>
      <dgm:spPr/>
      <dgm:t>
        <a:bodyPr/>
        <a:lstStyle/>
        <a:p>
          <a:endParaRPr lang="en-US"/>
        </a:p>
      </dgm:t>
    </dgm:pt>
    <dgm:pt modelId="{F22D4395-9E02-4747-A3DF-05599F27953F}" type="sibTrans" cxnId="{118B3810-657F-0140-B12C-B4C84E67D051}">
      <dgm:prSet/>
      <dgm:spPr/>
      <dgm:t>
        <a:bodyPr/>
        <a:lstStyle/>
        <a:p>
          <a:endParaRPr lang="en-US"/>
        </a:p>
      </dgm:t>
    </dgm:pt>
    <dgm:pt modelId="{37EFD46C-AF9B-CD44-B6C9-6F810813711F}">
      <dgm:prSet phldrT="[Text]"/>
      <dgm:spPr/>
      <dgm:t>
        <a:bodyPr/>
        <a:lstStyle/>
        <a:p>
          <a:r>
            <a:rPr lang="en-US" dirty="0" smtClean="0"/>
            <a:t>Unlicensed now</a:t>
          </a:r>
          <a:endParaRPr lang="en-US" dirty="0"/>
        </a:p>
      </dgm:t>
    </dgm:pt>
    <dgm:pt modelId="{936771D6-9E99-3F43-8373-F2F7CC837410}" type="parTrans" cxnId="{FA3066A9-F0DF-0848-93B2-A189E7491438}">
      <dgm:prSet/>
      <dgm:spPr/>
      <dgm:t>
        <a:bodyPr/>
        <a:lstStyle/>
        <a:p>
          <a:endParaRPr lang="en-US"/>
        </a:p>
      </dgm:t>
    </dgm:pt>
    <dgm:pt modelId="{88D289FD-F049-754B-8A85-C89FB4752088}" type="sibTrans" cxnId="{FA3066A9-F0DF-0848-93B2-A189E7491438}">
      <dgm:prSet/>
      <dgm:spPr/>
      <dgm:t>
        <a:bodyPr/>
        <a:lstStyle/>
        <a:p>
          <a:endParaRPr lang="en-US"/>
        </a:p>
      </dgm:t>
    </dgm:pt>
    <dgm:pt modelId="{99CD5867-8EDA-0E40-919E-AB77945E2817}">
      <dgm:prSet phldrT="[Text]"/>
      <dgm:spPr/>
      <dgm:t>
        <a:bodyPr/>
        <a:lstStyle/>
        <a:p>
          <a:r>
            <a:rPr lang="en-US" dirty="0" smtClean="0"/>
            <a:t>Unlicensed emerging</a:t>
          </a:r>
          <a:endParaRPr lang="en-US" dirty="0"/>
        </a:p>
      </dgm:t>
    </dgm:pt>
    <dgm:pt modelId="{966C1A43-136E-4A4F-A606-5743598ADDFF}" type="parTrans" cxnId="{1B45F644-8813-1E49-B642-28F94B70142D}">
      <dgm:prSet/>
      <dgm:spPr/>
      <dgm:t>
        <a:bodyPr/>
        <a:lstStyle/>
        <a:p>
          <a:endParaRPr lang="en-US"/>
        </a:p>
      </dgm:t>
    </dgm:pt>
    <dgm:pt modelId="{63704A28-1A89-E240-A6CA-5FA56261D9BC}" type="sibTrans" cxnId="{1B45F644-8813-1E49-B642-28F94B70142D}">
      <dgm:prSet/>
      <dgm:spPr/>
      <dgm:t>
        <a:bodyPr/>
        <a:lstStyle/>
        <a:p>
          <a:endParaRPr lang="en-US"/>
        </a:p>
      </dgm:t>
    </dgm:pt>
    <dgm:pt modelId="{93D274F9-FECC-FD45-9646-DC31CE2CEEBA}">
      <dgm:prSet phldrT="[Text]"/>
      <dgm:spPr/>
      <dgm:t>
        <a:bodyPr/>
        <a:lstStyle/>
        <a:p>
          <a:r>
            <a:rPr lang="en-US" dirty="0" smtClean="0"/>
            <a:t>indoor home</a:t>
          </a:r>
          <a:endParaRPr lang="en-US" dirty="0"/>
        </a:p>
      </dgm:t>
    </dgm:pt>
    <dgm:pt modelId="{F7CDC9DB-1F00-0D4B-8AD5-3534B5FEE523}" type="parTrans" cxnId="{009550AC-B5D0-2947-981B-42E05C06F38E}">
      <dgm:prSet/>
      <dgm:spPr/>
      <dgm:t>
        <a:bodyPr/>
        <a:lstStyle/>
        <a:p>
          <a:endParaRPr lang="en-US"/>
        </a:p>
      </dgm:t>
    </dgm:pt>
    <dgm:pt modelId="{29BC29FA-1D34-AB41-894D-431736793CA7}" type="sibTrans" cxnId="{009550AC-B5D0-2947-981B-42E05C06F38E}">
      <dgm:prSet/>
      <dgm:spPr/>
      <dgm:t>
        <a:bodyPr/>
        <a:lstStyle/>
        <a:p>
          <a:endParaRPr lang="en-US"/>
        </a:p>
      </dgm:t>
    </dgm:pt>
    <dgm:pt modelId="{A7DB5B72-E60F-4E49-A84D-62926FEEC431}">
      <dgm:prSet phldrT="[Text]"/>
      <dgm:spPr/>
      <dgm:t>
        <a:bodyPr/>
        <a:lstStyle/>
        <a:p>
          <a:r>
            <a:rPr lang="en-US" dirty="0" smtClean="0"/>
            <a:t>indoor enterprise</a:t>
          </a:r>
          <a:endParaRPr lang="en-US" dirty="0"/>
        </a:p>
      </dgm:t>
    </dgm:pt>
    <dgm:pt modelId="{229B7FD4-1776-4549-9953-5F0D8813A1E7}" type="parTrans" cxnId="{6965A2A7-F9E3-DD4B-BB2A-38248E5F3F27}">
      <dgm:prSet/>
      <dgm:spPr/>
      <dgm:t>
        <a:bodyPr/>
        <a:lstStyle/>
        <a:p>
          <a:endParaRPr lang="en-US"/>
        </a:p>
      </dgm:t>
    </dgm:pt>
    <dgm:pt modelId="{BFE4392B-573C-A94D-B184-F529F138FECE}" type="sibTrans" cxnId="{6965A2A7-F9E3-DD4B-BB2A-38248E5F3F27}">
      <dgm:prSet/>
      <dgm:spPr/>
      <dgm:t>
        <a:bodyPr/>
        <a:lstStyle/>
        <a:p>
          <a:endParaRPr lang="en-US"/>
        </a:p>
      </dgm:t>
    </dgm:pt>
    <dgm:pt modelId="{61F5EB35-EEB1-FD48-891D-B3A3F67B8966}">
      <dgm:prSet phldrT="[Text]"/>
      <dgm:spPr/>
      <dgm:t>
        <a:bodyPr/>
        <a:lstStyle/>
        <a:p>
          <a:r>
            <a:rPr lang="en-US" dirty="0" smtClean="0"/>
            <a:t>campus</a:t>
          </a:r>
          <a:endParaRPr lang="en-US" dirty="0"/>
        </a:p>
      </dgm:t>
    </dgm:pt>
    <dgm:pt modelId="{BCCFEECC-B22C-BF4A-BEBA-40C8ACA44906}" type="parTrans" cxnId="{39D2486A-0726-2745-A695-275428F2A54E}">
      <dgm:prSet/>
      <dgm:spPr/>
      <dgm:t>
        <a:bodyPr/>
        <a:lstStyle/>
        <a:p>
          <a:endParaRPr lang="en-US"/>
        </a:p>
      </dgm:t>
    </dgm:pt>
    <dgm:pt modelId="{60AF1894-BB64-1349-A18B-5A0F54606A93}" type="sibTrans" cxnId="{39D2486A-0726-2745-A695-275428F2A54E}">
      <dgm:prSet/>
      <dgm:spPr/>
      <dgm:t>
        <a:bodyPr/>
        <a:lstStyle/>
        <a:p>
          <a:endParaRPr lang="en-US"/>
        </a:p>
      </dgm:t>
    </dgm:pt>
    <dgm:pt modelId="{75A55C90-6D9D-8C4B-B51C-E709E33C1080}">
      <dgm:prSet phldrT="[Text]"/>
      <dgm:spPr/>
      <dgm:t>
        <a:bodyPr/>
        <a:lstStyle/>
        <a:p>
          <a:r>
            <a:rPr lang="en-US" dirty="0" smtClean="0"/>
            <a:t>--&gt; natural separation</a:t>
          </a:r>
          <a:endParaRPr lang="en-US" dirty="0"/>
        </a:p>
      </dgm:t>
    </dgm:pt>
    <dgm:pt modelId="{E6F36932-504F-954B-B4C4-C81DAED32578}" type="parTrans" cxnId="{E46D1E61-D835-9F4F-A1E3-5ED2555F8541}">
      <dgm:prSet/>
      <dgm:spPr/>
      <dgm:t>
        <a:bodyPr/>
        <a:lstStyle/>
        <a:p>
          <a:endParaRPr lang="en-US"/>
        </a:p>
      </dgm:t>
    </dgm:pt>
    <dgm:pt modelId="{921B739D-18C5-5943-8BE7-86E7C10A4721}" type="sibTrans" cxnId="{E46D1E61-D835-9F4F-A1E3-5ED2555F8541}">
      <dgm:prSet/>
      <dgm:spPr/>
      <dgm:t>
        <a:bodyPr/>
        <a:lstStyle/>
        <a:p>
          <a:endParaRPr lang="en-US"/>
        </a:p>
      </dgm:t>
    </dgm:pt>
    <dgm:pt modelId="{45AE3656-CC8B-A249-9D17-0879F72080B7}">
      <dgm:prSet phldrT="[Text]"/>
      <dgm:spPr/>
      <dgm:t>
        <a:bodyPr/>
        <a:lstStyle/>
        <a:p>
          <a:r>
            <a:rPr lang="en-US" dirty="0" smtClean="0"/>
            <a:t>secondary public SSID</a:t>
          </a:r>
          <a:endParaRPr lang="en-US" dirty="0"/>
        </a:p>
      </dgm:t>
    </dgm:pt>
    <dgm:pt modelId="{A61FE621-E0FB-574B-AFD8-BA0B2927F133}" type="parTrans" cxnId="{B0B72518-91B2-DF41-8309-27CB4D7F5034}">
      <dgm:prSet/>
      <dgm:spPr/>
      <dgm:t>
        <a:bodyPr/>
        <a:lstStyle/>
        <a:p>
          <a:endParaRPr lang="en-US"/>
        </a:p>
      </dgm:t>
    </dgm:pt>
    <dgm:pt modelId="{6A93BFD9-D2CB-234D-8261-C19D55E3333A}" type="sibTrans" cxnId="{B0B72518-91B2-DF41-8309-27CB4D7F5034}">
      <dgm:prSet/>
      <dgm:spPr/>
      <dgm:t>
        <a:bodyPr/>
        <a:lstStyle/>
        <a:p>
          <a:endParaRPr lang="en-US"/>
        </a:p>
      </dgm:t>
    </dgm:pt>
    <dgm:pt modelId="{AC9D4D46-6321-5844-97CD-45CF06AF5C02}">
      <dgm:prSet phldrT="[Text]"/>
      <dgm:spPr/>
      <dgm:t>
        <a:bodyPr/>
        <a:lstStyle/>
        <a:p>
          <a:r>
            <a:rPr lang="en-US" dirty="0" smtClean="0"/>
            <a:t>re-use HFC/FTTH backhaul</a:t>
          </a:r>
          <a:endParaRPr lang="en-US" dirty="0"/>
        </a:p>
      </dgm:t>
    </dgm:pt>
    <dgm:pt modelId="{6A77856B-933E-0A4C-A6E2-4DC497CB5310}" type="parTrans" cxnId="{5AFC35F7-0BF5-B240-BFAB-504EF7C97CBA}">
      <dgm:prSet/>
      <dgm:spPr/>
      <dgm:t>
        <a:bodyPr/>
        <a:lstStyle/>
        <a:p>
          <a:endParaRPr lang="en-US"/>
        </a:p>
      </dgm:t>
    </dgm:pt>
    <dgm:pt modelId="{2DDD47A6-DABC-2E42-B4C0-3FCBDA1CB892}" type="sibTrans" cxnId="{5AFC35F7-0BF5-B240-BFAB-504EF7C97CBA}">
      <dgm:prSet/>
      <dgm:spPr/>
      <dgm:t>
        <a:bodyPr/>
        <a:lstStyle/>
        <a:p>
          <a:endParaRPr lang="en-US"/>
        </a:p>
      </dgm:t>
    </dgm:pt>
    <dgm:pt modelId="{445EDF74-1F0C-5241-9BC7-99B112D8A5D4}">
      <dgm:prSet phldrT="[Text]"/>
      <dgm:spPr/>
      <dgm:t>
        <a:bodyPr/>
        <a:lstStyle/>
        <a:p>
          <a:r>
            <a:rPr lang="en-US" dirty="0" smtClean="0"/>
            <a:t>LTE-U, LAA</a:t>
          </a:r>
          <a:endParaRPr lang="en-US" dirty="0"/>
        </a:p>
      </dgm:t>
    </dgm:pt>
    <dgm:pt modelId="{20092E85-5F25-BA47-A0EF-16DA366BBBA8}" type="parTrans" cxnId="{A47AC3AC-F603-0741-A6CE-9CFFCD9627A8}">
      <dgm:prSet/>
      <dgm:spPr/>
      <dgm:t>
        <a:bodyPr/>
        <a:lstStyle/>
        <a:p>
          <a:endParaRPr lang="en-US"/>
        </a:p>
      </dgm:t>
    </dgm:pt>
    <dgm:pt modelId="{C937CCC1-AD8D-C049-A1E9-388A00BB26A7}" type="sibTrans" cxnId="{A47AC3AC-F603-0741-A6CE-9CFFCD9627A8}">
      <dgm:prSet/>
      <dgm:spPr/>
      <dgm:t>
        <a:bodyPr/>
        <a:lstStyle/>
        <a:p>
          <a:endParaRPr lang="en-US"/>
        </a:p>
      </dgm:t>
    </dgm:pt>
    <dgm:pt modelId="{DD5504B8-2EFE-4646-B8D1-AC55BAC3BBE1}">
      <dgm:prSet phldrT="[Text]"/>
      <dgm:spPr/>
      <dgm:t>
        <a:bodyPr/>
        <a:lstStyle/>
        <a:p>
          <a:r>
            <a:rPr lang="en-US" dirty="0" smtClean="0"/>
            <a:t>what are the</a:t>
          </a:r>
          <a:r>
            <a:rPr lang="en-US" baseline="0" dirty="0" smtClean="0"/>
            <a:t> “kindergarten” rules?</a:t>
          </a:r>
          <a:endParaRPr lang="en-US" dirty="0"/>
        </a:p>
      </dgm:t>
    </dgm:pt>
    <dgm:pt modelId="{64ABB328-9FB9-5A43-B92F-A6EBC438978A}" type="parTrans" cxnId="{7DE601EB-D3AA-6C44-9ECA-4CF3C03AE316}">
      <dgm:prSet/>
      <dgm:spPr/>
      <dgm:t>
        <a:bodyPr/>
        <a:lstStyle/>
        <a:p>
          <a:endParaRPr lang="en-US"/>
        </a:p>
      </dgm:t>
    </dgm:pt>
    <dgm:pt modelId="{D247B5E7-8D29-9748-9996-6E3E96D0E76E}" type="sibTrans" cxnId="{7DE601EB-D3AA-6C44-9ECA-4CF3C03AE316}">
      <dgm:prSet/>
      <dgm:spPr/>
      <dgm:t>
        <a:bodyPr/>
        <a:lstStyle/>
        <a:p>
          <a:endParaRPr lang="en-US"/>
        </a:p>
      </dgm:t>
    </dgm:pt>
    <dgm:pt modelId="{05C2518A-532B-E14A-B281-42DD97A7C748}">
      <dgm:prSet phldrT="[Text]"/>
      <dgm:spPr/>
      <dgm:t>
        <a:bodyPr/>
        <a:lstStyle/>
        <a:p>
          <a:r>
            <a:rPr lang="en-US" dirty="0" smtClean="0"/>
            <a:t>only power rules (no listen-before-talk (CS) required)</a:t>
          </a:r>
          <a:endParaRPr lang="en-US" dirty="0"/>
        </a:p>
      </dgm:t>
    </dgm:pt>
    <dgm:pt modelId="{743E0256-8369-0F4C-9398-2938F38BB34E}" type="parTrans" cxnId="{EE79F2D0-8C2D-774E-93EB-E01CFC8E660C}">
      <dgm:prSet/>
      <dgm:spPr/>
    </dgm:pt>
    <dgm:pt modelId="{2862D784-D29D-614F-8506-958C9FD92DEE}" type="sibTrans" cxnId="{EE79F2D0-8C2D-774E-93EB-E01CFC8E660C}">
      <dgm:prSet/>
      <dgm:spPr/>
    </dgm:pt>
    <dgm:pt modelId="{B23F8674-AED1-C943-84FD-C5CE596B2441}">
      <dgm:prSet phldrT="[Text]"/>
      <dgm:spPr/>
      <dgm:t>
        <a:bodyPr/>
        <a:lstStyle/>
        <a:p>
          <a:r>
            <a:rPr lang="en-US" dirty="0" smtClean="0"/>
            <a:t>e.g., </a:t>
          </a:r>
          <a:r>
            <a:rPr lang="en-US" dirty="0" err="1" smtClean="0"/>
            <a:t>CableWiFi</a:t>
          </a:r>
          <a:endParaRPr lang="en-US" dirty="0"/>
        </a:p>
      </dgm:t>
    </dgm:pt>
    <dgm:pt modelId="{1A83D2CD-6C5F-CE4F-B81C-14052CE04065}" type="parTrans" cxnId="{B97C1738-2D3C-5F48-A7BB-2113EC57EB6C}">
      <dgm:prSet/>
      <dgm:spPr/>
    </dgm:pt>
    <dgm:pt modelId="{1CFC1D9E-8D7F-4941-8241-93901CE515C4}" type="sibTrans" cxnId="{B97C1738-2D3C-5F48-A7BB-2113EC57EB6C}">
      <dgm:prSet/>
      <dgm:spPr/>
    </dgm:pt>
    <dgm:pt modelId="{C285CCDF-5317-874F-8261-19BAFB14F1CB}">
      <dgm:prSet phldrT="[Text]"/>
      <dgm:spPr/>
      <dgm:t>
        <a:bodyPr/>
        <a:lstStyle/>
        <a:p>
          <a:r>
            <a:rPr lang="en-US" dirty="0" smtClean="0"/>
            <a:t>One band, one channel</a:t>
          </a:r>
          <a:endParaRPr lang="en-US" dirty="0"/>
        </a:p>
      </dgm:t>
    </dgm:pt>
    <dgm:pt modelId="{9948BFBF-1B71-724B-90FB-836E8869D564}" type="parTrans" cxnId="{28A8A458-D21C-D446-B188-A84084263C4B}">
      <dgm:prSet/>
      <dgm:spPr/>
    </dgm:pt>
    <dgm:pt modelId="{890C1DF2-51F5-1C47-9CF4-F0B00D303752}" type="sibTrans" cxnId="{28A8A458-D21C-D446-B188-A84084263C4B}">
      <dgm:prSet/>
      <dgm:spPr/>
    </dgm:pt>
    <dgm:pt modelId="{5DF0D3F5-D303-AB4F-891A-683AF3CDB08C}" type="pres">
      <dgm:prSet presAssocID="{38227082-64A5-7144-A601-EC5EA2B30595}" presName="Name0" presStyleCnt="0">
        <dgm:presLayoutVars>
          <dgm:dir/>
          <dgm:resizeHandles val="exact"/>
        </dgm:presLayoutVars>
      </dgm:prSet>
      <dgm:spPr/>
    </dgm:pt>
    <dgm:pt modelId="{A085A84C-992A-B647-80FE-F40E548CF1AF}" type="pres">
      <dgm:prSet presAssocID="{F10B0147-EF87-E640-A956-C334640C416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16D1BE-07E3-C64B-80BB-88E063D50DFD}" type="pres">
      <dgm:prSet presAssocID="{F22D4395-9E02-4747-A3DF-05599F27953F}" presName="sibTrans" presStyleLbl="sibTrans2D1" presStyleIdx="0" presStyleCnt="2"/>
      <dgm:spPr/>
      <dgm:t>
        <a:bodyPr/>
        <a:lstStyle/>
        <a:p>
          <a:endParaRPr lang="en-US"/>
        </a:p>
      </dgm:t>
    </dgm:pt>
    <dgm:pt modelId="{6104F134-AC50-2047-8FBA-EB2A4501A728}" type="pres">
      <dgm:prSet presAssocID="{F22D4395-9E02-4747-A3DF-05599F27953F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B6A5E70A-FC23-EC4E-A8CB-57884C6845E0}" type="pres">
      <dgm:prSet presAssocID="{37EFD46C-AF9B-CD44-B6C9-6F810813711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27DF06-AE13-2040-9B64-BB3A07676D4D}" type="pres">
      <dgm:prSet presAssocID="{88D289FD-F049-754B-8A85-C89FB4752088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9A500E6-D51D-6C46-9712-C5B6DA8FFACF}" type="pres">
      <dgm:prSet presAssocID="{88D289FD-F049-754B-8A85-C89FB4752088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257523FF-3370-B949-BEF8-5760F2AD0696}" type="pres">
      <dgm:prSet presAssocID="{99CD5867-8EDA-0E40-919E-AB77945E281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3439C5-0A6D-F141-B8B0-494921EF4034}" type="presOf" srcId="{38227082-64A5-7144-A601-EC5EA2B30595}" destId="{5DF0D3F5-D303-AB4F-891A-683AF3CDB08C}" srcOrd="0" destOrd="0" presId="urn:microsoft.com/office/officeart/2005/8/layout/process1"/>
    <dgm:cxn modelId="{C2A1C711-BBFD-AB48-A4CB-E91DEE4EC45A}" type="presOf" srcId="{A7DB5B72-E60F-4E49-A84D-62926FEEC431}" destId="{A085A84C-992A-B647-80FE-F40E548CF1AF}" srcOrd="0" destOrd="2" presId="urn:microsoft.com/office/officeart/2005/8/layout/process1"/>
    <dgm:cxn modelId="{39D2486A-0726-2745-A695-275428F2A54E}" srcId="{F10B0147-EF87-E640-A956-C334640C416D}" destId="{61F5EB35-EEB1-FD48-891D-B3A3F67B8966}" srcOrd="2" destOrd="0" parTransId="{BCCFEECC-B22C-BF4A-BEBA-40C8ACA44906}" sibTransId="{60AF1894-BB64-1349-A18B-5A0F54606A93}"/>
    <dgm:cxn modelId="{2B38EA1F-4566-9E48-BDBD-963894952547}" type="presOf" srcId="{DD5504B8-2EFE-4646-B8D1-AC55BAC3BBE1}" destId="{257523FF-3370-B949-BEF8-5760F2AD0696}" srcOrd="0" destOrd="2" presId="urn:microsoft.com/office/officeart/2005/8/layout/process1"/>
    <dgm:cxn modelId="{8C5F8CA3-2A7B-0D4E-9F5A-29C6CDCF703B}" type="presOf" srcId="{F22D4395-9E02-4747-A3DF-05599F27953F}" destId="{0016D1BE-07E3-C64B-80BB-88E063D50DFD}" srcOrd="0" destOrd="0" presId="urn:microsoft.com/office/officeart/2005/8/layout/process1"/>
    <dgm:cxn modelId="{608BCC42-ED0B-1B44-BA16-6CD9EC9A5F18}" type="presOf" srcId="{AC9D4D46-6321-5844-97CD-45CF06AF5C02}" destId="{B6A5E70A-FC23-EC4E-A8CB-57884C6845E0}" srcOrd="0" destOrd="3" presId="urn:microsoft.com/office/officeart/2005/8/layout/process1"/>
    <dgm:cxn modelId="{B0B72518-91B2-DF41-8309-27CB4D7F5034}" srcId="{37EFD46C-AF9B-CD44-B6C9-6F810813711F}" destId="{45AE3656-CC8B-A249-9D17-0879F72080B7}" srcOrd="0" destOrd="0" parTransId="{A61FE621-E0FB-574B-AFD8-BA0B2927F133}" sibTransId="{6A93BFD9-D2CB-234D-8261-C19D55E3333A}"/>
    <dgm:cxn modelId="{FA3066A9-F0DF-0848-93B2-A189E7491438}" srcId="{38227082-64A5-7144-A601-EC5EA2B30595}" destId="{37EFD46C-AF9B-CD44-B6C9-6F810813711F}" srcOrd="1" destOrd="0" parTransId="{936771D6-9E99-3F43-8373-F2F7CC837410}" sibTransId="{88D289FD-F049-754B-8A85-C89FB4752088}"/>
    <dgm:cxn modelId="{009550AC-B5D0-2947-981B-42E05C06F38E}" srcId="{F10B0147-EF87-E640-A956-C334640C416D}" destId="{93D274F9-FECC-FD45-9646-DC31CE2CEEBA}" srcOrd="0" destOrd="0" parTransId="{F7CDC9DB-1F00-0D4B-8AD5-3534B5FEE523}" sibTransId="{29BC29FA-1D34-AB41-894D-431736793CA7}"/>
    <dgm:cxn modelId="{6965A2A7-F9E3-DD4B-BB2A-38248E5F3F27}" srcId="{F10B0147-EF87-E640-A956-C334640C416D}" destId="{A7DB5B72-E60F-4E49-A84D-62926FEEC431}" srcOrd="1" destOrd="0" parTransId="{229B7FD4-1776-4549-9953-5F0D8813A1E7}" sibTransId="{BFE4392B-573C-A94D-B184-F529F138FECE}"/>
    <dgm:cxn modelId="{CDF5C6F9-2887-014C-849E-9C48E6C0E5DE}" type="presOf" srcId="{05C2518A-532B-E14A-B281-42DD97A7C748}" destId="{A085A84C-992A-B647-80FE-F40E548CF1AF}" srcOrd="0" destOrd="5" presId="urn:microsoft.com/office/officeart/2005/8/layout/process1"/>
    <dgm:cxn modelId="{9CD7EE64-A8BD-BC4E-AAF1-2DFFF0D4A1E2}" type="presOf" srcId="{93D274F9-FECC-FD45-9646-DC31CE2CEEBA}" destId="{A085A84C-992A-B647-80FE-F40E548CF1AF}" srcOrd="0" destOrd="1" presId="urn:microsoft.com/office/officeart/2005/8/layout/process1"/>
    <dgm:cxn modelId="{B97C1738-2D3C-5F48-A7BB-2113EC57EB6C}" srcId="{45AE3656-CC8B-A249-9D17-0879F72080B7}" destId="{B23F8674-AED1-C943-84FD-C5CE596B2441}" srcOrd="0" destOrd="0" parTransId="{1A83D2CD-6C5F-CE4F-B81C-14052CE04065}" sibTransId="{1CFC1D9E-8D7F-4941-8241-93901CE515C4}"/>
    <dgm:cxn modelId="{4F7DB047-9D54-9242-9AC1-DF8FA0A84EF2}" type="presOf" srcId="{F10B0147-EF87-E640-A956-C334640C416D}" destId="{A085A84C-992A-B647-80FE-F40E548CF1AF}" srcOrd="0" destOrd="0" presId="urn:microsoft.com/office/officeart/2005/8/layout/process1"/>
    <dgm:cxn modelId="{1C9631D5-919E-7E44-9951-1093CD7055D1}" type="presOf" srcId="{61F5EB35-EEB1-FD48-891D-B3A3F67B8966}" destId="{A085A84C-992A-B647-80FE-F40E548CF1AF}" srcOrd="0" destOrd="3" presId="urn:microsoft.com/office/officeart/2005/8/layout/process1"/>
    <dgm:cxn modelId="{46D1ED83-DFD6-F14D-A3A5-B836B2758C12}" type="presOf" srcId="{99CD5867-8EDA-0E40-919E-AB77945E2817}" destId="{257523FF-3370-B949-BEF8-5760F2AD0696}" srcOrd="0" destOrd="0" presId="urn:microsoft.com/office/officeart/2005/8/layout/process1"/>
    <dgm:cxn modelId="{48196C18-CDCF-6747-B535-F1E0B13BC891}" type="presOf" srcId="{B23F8674-AED1-C943-84FD-C5CE596B2441}" destId="{B6A5E70A-FC23-EC4E-A8CB-57884C6845E0}" srcOrd="0" destOrd="2" presId="urn:microsoft.com/office/officeart/2005/8/layout/process1"/>
    <dgm:cxn modelId="{DAA611E7-E2FB-0F48-9A9F-B8A1794B0AFA}" type="presOf" srcId="{88D289FD-F049-754B-8A85-C89FB4752088}" destId="{69A500E6-D51D-6C46-9712-C5B6DA8FFACF}" srcOrd="1" destOrd="0" presId="urn:microsoft.com/office/officeart/2005/8/layout/process1"/>
    <dgm:cxn modelId="{7D2CE8C0-1058-104C-9EDB-CDBF9CFDF681}" type="presOf" srcId="{C285CCDF-5317-874F-8261-19BAFB14F1CB}" destId="{B6A5E70A-FC23-EC4E-A8CB-57884C6845E0}" srcOrd="0" destOrd="4" presId="urn:microsoft.com/office/officeart/2005/8/layout/process1"/>
    <dgm:cxn modelId="{1B45F644-8813-1E49-B642-28F94B70142D}" srcId="{38227082-64A5-7144-A601-EC5EA2B30595}" destId="{99CD5867-8EDA-0E40-919E-AB77945E2817}" srcOrd="2" destOrd="0" parTransId="{966C1A43-136E-4A4F-A606-5743598ADDFF}" sibTransId="{63704A28-1A89-E240-A6CA-5FA56261D9BC}"/>
    <dgm:cxn modelId="{118B3810-657F-0140-B12C-B4C84E67D051}" srcId="{38227082-64A5-7144-A601-EC5EA2B30595}" destId="{F10B0147-EF87-E640-A956-C334640C416D}" srcOrd="0" destOrd="0" parTransId="{E0D0CC58-AF68-C848-9346-6D7D72416D51}" sibTransId="{F22D4395-9E02-4747-A3DF-05599F27953F}"/>
    <dgm:cxn modelId="{7DE601EB-D3AA-6C44-9ECA-4CF3C03AE316}" srcId="{99CD5867-8EDA-0E40-919E-AB77945E2817}" destId="{DD5504B8-2EFE-4646-B8D1-AC55BAC3BBE1}" srcOrd="1" destOrd="0" parTransId="{64ABB328-9FB9-5A43-B92F-A6EBC438978A}" sibTransId="{D247B5E7-8D29-9748-9996-6E3E96D0E76E}"/>
    <dgm:cxn modelId="{EE79F2D0-8C2D-774E-93EB-E01CFC8E660C}" srcId="{F10B0147-EF87-E640-A956-C334640C416D}" destId="{05C2518A-532B-E14A-B281-42DD97A7C748}" srcOrd="4" destOrd="0" parTransId="{743E0256-8369-0F4C-9398-2938F38BB34E}" sibTransId="{2862D784-D29D-614F-8506-958C9FD92DEE}"/>
    <dgm:cxn modelId="{E46D1E61-D835-9F4F-A1E3-5ED2555F8541}" srcId="{F10B0147-EF87-E640-A956-C334640C416D}" destId="{75A55C90-6D9D-8C4B-B51C-E709E33C1080}" srcOrd="3" destOrd="0" parTransId="{E6F36932-504F-954B-B4C4-C81DAED32578}" sibTransId="{921B739D-18C5-5943-8BE7-86E7C10A4721}"/>
    <dgm:cxn modelId="{48BA99CE-4566-0F42-A1B3-C7DC4526AD66}" type="presOf" srcId="{F22D4395-9E02-4747-A3DF-05599F27953F}" destId="{6104F134-AC50-2047-8FBA-EB2A4501A728}" srcOrd="1" destOrd="0" presId="urn:microsoft.com/office/officeart/2005/8/layout/process1"/>
    <dgm:cxn modelId="{28A8A458-D21C-D446-B188-A84084263C4B}" srcId="{37EFD46C-AF9B-CD44-B6C9-6F810813711F}" destId="{C285CCDF-5317-874F-8261-19BAFB14F1CB}" srcOrd="2" destOrd="0" parTransId="{9948BFBF-1B71-724B-90FB-836E8869D564}" sibTransId="{890C1DF2-51F5-1C47-9CF4-F0B00D303752}"/>
    <dgm:cxn modelId="{BE0F4476-BCCF-8440-ABC7-761FF28B8CCE}" type="presOf" srcId="{75A55C90-6D9D-8C4B-B51C-E709E33C1080}" destId="{A085A84C-992A-B647-80FE-F40E548CF1AF}" srcOrd="0" destOrd="4" presId="urn:microsoft.com/office/officeart/2005/8/layout/process1"/>
    <dgm:cxn modelId="{E6A5F642-10BC-AE48-BD51-812B1A7A9AE9}" type="presOf" srcId="{37EFD46C-AF9B-CD44-B6C9-6F810813711F}" destId="{B6A5E70A-FC23-EC4E-A8CB-57884C6845E0}" srcOrd="0" destOrd="0" presId="urn:microsoft.com/office/officeart/2005/8/layout/process1"/>
    <dgm:cxn modelId="{E7D0BFE0-676E-9B43-9749-F1D3D3A1BB13}" type="presOf" srcId="{445EDF74-1F0C-5241-9BC7-99B112D8A5D4}" destId="{257523FF-3370-B949-BEF8-5760F2AD0696}" srcOrd="0" destOrd="1" presId="urn:microsoft.com/office/officeart/2005/8/layout/process1"/>
    <dgm:cxn modelId="{780E574E-4A95-054A-B915-21ECDFA0940E}" type="presOf" srcId="{88D289FD-F049-754B-8A85-C89FB4752088}" destId="{9827DF06-AE13-2040-9B64-BB3A07676D4D}" srcOrd="0" destOrd="0" presId="urn:microsoft.com/office/officeart/2005/8/layout/process1"/>
    <dgm:cxn modelId="{A47AC3AC-F603-0741-A6CE-9CFFCD9627A8}" srcId="{99CD5867-8EDA-0E40-919E-AB77945E2817}" destId="{445EDF74-1F0C-5241-9BC7-99B112D8A5D4}" srcOrd="0" destOrd="0" parTransId="{20092E85-5F25-BA47-A0EF-16DA366BBBA8}" sibTransId="{C937CCC1-AD8D-C049-A1E9-388A00BB26A7}"/>
    <dgm:cxn modelId="{58B93F80-201A-664C-8B65-A6973214787A}" type="presOf" srcId="{45AE3656-CC8B-A249-9D17-0879F72080B7}" destId="{B6A5E70A-FC23-EC4E-A8CB-57884C6845E0}" srcOrd="0" destOrd="1" presId="urn:microsoft.com/office/officeart/2005/8/layout/process1"/>
    <dgm:cxn modelId="{5AFC35F7-0BF5-B240-BFAB-504EF7C97CBA}" srcId="{37EFD46C-AF9B-CD44-B6C9-6F810813711F}" destId="{AC9D4D46-6321-5844-97CD-45CF06AF5C02}" srcOrd="1" destOrd="0" parTransId="{6A77856B-933E-0A4C-A6E2-4DC497CB5310}" sibTransId="{2DDD47A6-DABC-2E42-B4C0-3FCBDA1CB892}"/>
    <dgm:cxn modelId="{D21C81BF-74FC-7B4E-B413-81C720CD8E8A}" type="presParOf" srcId="{5DF0D3F5-D303-AB4F-891A-683AF3CDB08C}" destId="{A085A84C-992A-B647-80FE-F40E548CF1AF}" srcOrd="0" destOrd="0" presId="urn:microsoft.com/office/officeart/2005/8/layout/process1"/>
    <dgm:cxn modelId="{AF94714F-A1E1-3140-AB9B-A66A6F416447}" type="presParOf" srcId="{5DF0D3F5-D303-AB4F-891A-683AF3CDB08C}" destId="{0016D1BE-07E3-C64B-80BB-88E063D50DFD}" srcOrd="1" destOrd="0" presId="urn:microsoft.com/office/officeart/2005/8/layout/process1"/>
    <dgm:cxn modelId="{0F2C4F71-63C2-6C4E-A77B-FBCF58FEF808}" type="presParOf" srcId="{0016D1BE-07E3-C64B-80BB-88E063D50DFD}" destId="{6104F134-AC50-2047-8FBA-EB2A4501A728}" srcOrd="0" destOrd="0" presId="urn:microsoft.com/office/officeart/2005/8/layout/process1"/>
    <dgm:cxn modelId="{1020BE74-C8C3-1142-9C42-B7C9D37D75BE}" type="presParOf" srcId="{5DF0D3F5-D303-AB4F-891A-683AF3CDB08C}" destId="{B6A5E70A-FC23-EC4E-A8CB-57884C6845E0}" srcOrd="2" destOrd="0" presId="urn:microsoft.com/office/officeart/2005/8/layout/process1"/>
    <dgm:cxn modelId="{442E8F3B-6356-FB40-B6E9-98720598BDC9}" type="presParOf" srcId="{5DF0D3F5-D303-AB4F-891A-683AF3CDB08C}" destId="{9827DF06-AE13-2040-9B64-BB3A07676D4D}" srcOrd="3" destOrd="0" presId="urn:microsoft.com/office/officeart/2005/8/layout/process1"/>
    <dgm:cxn modelId="{2A915907-DB83-1849-9014-0FFEF52C6183}" type="presParOf" srcId="{9827DF06-AE13-2040-9B64-BB3A07676D4D}" destId="{69A500E6-D51D-6C46-9712-C5B6DA8FFACF}" srcOrd="0" destOrd="0" presId="urn:microsoft.com/office/officeart/2005/8/layout/process1"/>
    <dgm:cxn modelId="{2B2F7337-4D43-A640-847B-3B49FF23F283}" type="presParOf" srcId="{5DF0D3F5-D303-AB4F-891A-683AF3CDB08C}" destId="{257523FF-3370-B949-BEF8-5760F2AD069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755F9C-20D6-B24C-9883-FBE31B8990D1}">
      <dsp:nvSpPr>
        <dsp:cNvPr id="0" name=""/>
        <dsp:cNvSpPr/>
      </dsp:nvSpPr>
      <dsp:spPr>
        <a:xfrm>
          <a:off x="3884" y="1161236"/>
          <a:ext cx="1698404" cy="17415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Early (2003-2009)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no blocking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attach non-harmful devices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competition</a:t>
          </a:r>
          <a:endParaRPr lang="en-US" sz="1400" kern="1200" dirty="0"/>
        </a:p>
      </dsp:txBody>
      <dsp:txXfrm>
        <a:off x="53629" y="1210981"/>
        <a:ext cx="1598914" cy="1642037"/>
      </dsp:txXfrm>
    </dsp:sp>
    <dsp:sp modelId="{E6ABEC99-A4F6-464D-AEFC-00FE6FB46C20}">
      <dsp:nvSpPr>
        <dsp:cNvPr id="0" name=""/>
        <dsp:cNvSpPr/>
      </dsp:nvSpPr>
      <dsp:spPr>
        <a:xfrm>
          <a:off x="1872129" y="1821397"/>
          <a:ext cx="360061" cy="421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shade val="9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shade val="9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872129" y="1905638"/>
        <a:ext cx="252043" cy="252722"/>
      </dsp:txXfrm>
    </dsp:sp>
    <dsp:sp modelId="{F7FBAD8B-964F-FF46-BBFE-0643599714E8}">
      <dsp:nvSpPr>
        <dsp:cNvPr id="0" name=""/>
        <dsp:cNvSpPr/>
      </dsp:nvSpPr>
      <dsp:spPr>
        <a:xfrm>
          <a:off x="2381650" y="1161236"/>
          <a:ext cx="1698404" cy="17415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-376821"/>
                <a:satOff val="-10353"/>
                <a:lumOff val="23810"/>
                <a:alphaOff val="0"/>
                <a:shade val="85000"/>
                <a:satMod val="130000"/>
              </a:schemeClr>
            </a:gs>
            <a:gs pos="34000">
              <a:schemeClr val="accent1">
                <a:shade val="50000"/>
                <a:hueOff val="-376821"/>
                <a:satOff val="-10353"/>
                <a:lumOff val="23810"/>
                <a:alphaOff val="0"/>
                <a:shade val="87000"/>
                <a:satMod val="125000"/>
              </a:schemeClr>
            </a:gs>
            <a:gs pos="70000">
              <a:schemeClr val="accent1">
                <a:shade val="50000"/>
                <a:hueOff val="-376821"/>
                <a:satOff val="-10353"/>
                <a:lumOff val="2381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50000"/>
                <a:hueOff val="-376821"/>
                <a:satOff val="-10353"/>
                <a:lumOff val="2381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Intermediate (2010)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no blocking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no discrimination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transparency</a:t>
          </a:r>
          <a:endParaRPr lang="en-US" sz="1400" kern="1200" dirty="0"/>
        </a:p>
      </dsp:txBody>
      <dsp:txXfrm>
        <a:off x="2431395" y="1210981"/>
        <a:ext cx="1598914" cy="1642037"/>
      </dsp:txXfrm>
    </dsp:sp>
    <dsp:sp modelId="{DCD07978-26BA-F243-B435-7BF7D561F4F8}">
      <dsp:nvSpPr>
        <dsp:cNvPr id="0" name=""/>
        <dsp:cNvSpPr/>
      </dsp:nvSpPr>
      <dsp:spPr>
        <a:xfrm>
          <a:off x="4249895" y="1821397"/>
          <a:ext cx="360061" cy="421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-516777"/>
                <a:satOff val="-12216"/>
                <a:lumOff val="25595"/>
                <a:alphaOff val="0"/>
                <a:shade val="85000"/>
                <a:satMod val="130000"/>
              </a:schemeClr>
            </a:gs>
            <a:gs pos="34000">
              <a:schemeClr val="accent1">
                <a:shade val="90000"/>
                <a:hueOff val="-516777"/>
                <a:satOff val="-12216"/>
                <a:lumOff val="25595"/>
                <a:alphaOff val="0"/>
                <a:shade val="87000"/>
                <a:satMod val="125000"/>
              </a:schemeClr>
            </a:gs>
            <a:gs pos="70000">
              <a:schemeClr val="accent1">
                <a:shade val="90000"/>
                <a:hueOff val="-516777"/>
                <a:satOff val="-12216"/>
                <a:lumOff val="25595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90000"/>
                <a:hueOff val="-516777"/>
                <a:satOff val="-12216"/>
                <a:lumOff val="25595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249895" y="1905638"/>
        <a:ext cx="252043" cy="252722"/>
      </dsp:txXfrm>
    </dsp:sp>
    <dsp:sp modelId="{594C447E-1A5D-734D-A968-18522582414C}">
      <dsp:nvSpPr>
        <dsp:cNvPr id="0" name=""/>
        <dsp:cNvSpPr/>
      </dsp:nvSpPr>
      <dsp:spPr>
        <a:xfrm>
          <a:off x="4759416" y="1161236"/>
          <a:ext cx="1698404" cy="17415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-753641"/>
                <a:satOff val="-20705"/>
                <a:lumOff val="47620"/>
                <a:alphaOff val="0"/>
                <a:shade val="85000"/>
                <a:satMod val="130000"/>
              </a:schemeClr>
            </a:gs>
            <a:gs pos="34000">
              <a:schemeClr val="accent1">
                <a:shade val="50000"/>
                <a:hueOff val="-753641"/>
                <a:satOff val="-20705"/>
                <a:lumOff val="47620"/>
                <a:alphaOff val="0"/>
                <a:shade val="87000"/>
                <a:satMod val="125000"/>
              </a:schemeClr>
            </a:gs>
            <a:gs pos="70000">
              <a:schemeClr val="accent1">
                <a:shade val="50000"/>
                <a:hueOff val="-753641"/>
                <a:satOff val="-20705"/>
                <a:lumOff val="4762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50000"/>
                <a:hueOff val="-753641"/>
                <a:satOff val="-20705"/>
                <a:lumOff val="4762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Advanced (2015-)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privacy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interconnection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zero rating &amp; caps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tethering</a:t>
          </a:r>
          <a:endParaRPr lang="en-US" sz="1400" kern="1200" dirty="0"/>
        </a:p>
      </dsp:txBody>
      <dsp:txXfrm>
        <a:off x="4809161" y="1210981"/>
        <a:ext cx="1598914" cy="1642037"/>
      </dsp:txXfrm>
    </dsp:sp>
    <dsp:sp modelId="{E6B9E94E-4256-3D43-9200-452C9A6ACE8E}">
      <dsp:nvSpPr>
        <dsp:cNvPr id="0" name=""/>
        <dsp:cNvSpPr/>
      </dsp:nvSpPr>
      <dsp:spPr>
        <a:xfrm>
          <a:off x="6627661" y="1821397"/>
          <a:ext cx="360061" cy="421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-516777"/>
                <a:satOff val="-12216"/>
                <a:lumOff val="25595"/>
                <a:alphaOff val="0"/>
                <a:shade val="85000"/>
                <a:satMod val="130000"/>
              </a:schemeClr>
            </a:gs>
            <a:gs pos="34000">
              <a:schemeClr val="accent1">
                <a:shade val="90000"/>
                <a:hueOff val="-516777"/>
                <a:satOff val="-12216"/>
                <a:lumOff val="25595"/>
                <a:alphaOff val="0"/>
                <a:shade val="87000"/>
                <a:satMod val="125000"/>
              </a:schemeClr>
            </a:gs>
            <a:gs pos="70000">
              <a:schemeClr val="accent1">
                <a:shade val="90000"/>
                <a:hueOff val="-516777"/>
                <a:satOff val="-12216"/>
                <a:lumOff val="25595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90000"/>
                <a:hueOff val="-516777"/>
                <a:satOff val="-12216"/>
                <a:lumOff val="25595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6627661" y="1905638"/>
        <a:ext cx="252043" cy="252722"/>
      </dsp:txXfrm>
    </dsp:sp>
    <dsp:sp modelId="{8BE3567D-41EB-904A-ADCE-658BAFBF3531}">
      <dsp:nvSpPr>
        <dsp:cNvPr id="0" name=""/>
        <dsp:cNvSpPr/>
      </dsp:nvSpPr>
      <dsp:spPr>
        <a:xfrm>
          <a:off x="7137183" y="1161236"/>
          <a:ext cx="1698404" cy="17415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-376821"/>
                <a:satOff val="-10353"/>
                <a:lumOff val="23810"/>
                <a:alphaOff val="0"/>
                <a:shade val="85000"/>
                <a:satMod val="130000"/>
              </a:schemeClr>
            </a:gs>
            <a:gs pos="34000">
              <a:schemeClr val="accent1">
                <a:shade val="50000"/>
                <a:hueOff val="-376821"/>
                <a:satOff val="-10353"/>
                <a:lumOff val="23810"/>
                <a:alphaOff val="0"/>
                <a:shade val="87000"/>
                <a:satMod val="125000"/>
              </a:schemeClr>
            </a:gs>
            <a:gs pos="70000">
              <a:schemeClr val="accent1">
                <a:shade val="50000"/>
                <a:hueOff val="-376821"/>
                <a:satOff val="-10353"/>
                <a:lumOff val="2381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50000"/>
                <a:hueOff val="-376821"/>
                <a:satOff val="-10353"/>
                <a:lumOff val="2381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Reversal (2017?)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semi-voluntary?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anti-trust?</a:t>
          </a:r>
          <a:endParaRPr lang="en-US" sz="1400" kern="1200" dirty="0"/>
        </a:p>
      </dsp:txBody>
      <dsp:txXfrm>
        <a:off x="7186928" y="1210981"/>
        <a:ext cx="1598914" cy="16420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5A84C-992A-B647-80FE-F40E548CF1AF}">
      <dsp:nvSpPr>
        <dsp:cNvPr id="0" name=""/>
        <dsp:cNvSpPr/>
      </dsp:nvSpPr>
      <dsp:spPr>
        <a:xfrm>
          <a:off x="7638" y="961881"/>
          <a:ext cx="2282919" cy="21402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Unlicensed ~2000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indoor home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indoor enterprise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campus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--&gt; natural separation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only power rules (no listen-before-talk (CS) required)</a:t>
          </a:r>
          <a:endParaRPr lang="en-US" sz="1400" kern="1200" dirty="0"/>
        </a:p>
      </dsp:txBody>
      <dsp:txXfrm>
        <a:off x="70323" y="1024566"/>
        <a:ext cx="2157549" cy="2014867"/>
      </dsp:txXfrm>
    </dsp:sp>
    <dsp:sp modelId="{0016D1BE-07E3-C64B-80BB-88E063D50DFD}">
      <dsp:nvSpPr>
        <dsp:cNvPr id="0" name=""/>
        <dsp:cNvSpPr/>
      </dsp:nvSpPr>
      <dsp:spPr>
        <a:xfrm>
          <a:off x="2518850" y="1748917"/>
          <a:ext cx="483979" cy="5661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2518850" y="1862150"/>
        <a:ext cx="338785" cy="339698"/>
      </dsp:txXfrm>
    </dsp:sp>
    <dsp:sp modelId="{B6A5E70A-FC23-EC4E-A8CB-57884C6845E0}">
      <dsp:nvSpPr>
        <dsp:cNvPr id="0" name=""/>
        <dsp:cNvSpPr/>
      </dsp:nvSpPr>
      <dsp:spPr>
        <a:xfrm>
          <a:off x="3203726" y="961881"/>
          <a:ext cx="2282919" cy="21402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Unlicensed now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secondary public SSID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e.g., </a:t>
          </a:r>
          <a:r>
            <a:rPr lang="en-US" sz="1400" kern="1200" dirty="0" err="1" smtClean="0"/>
            <a:t>CableWiFi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re-use HFC/FTTH backhaul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One band, one channel</a:t>
          </a:r>
          <a:endParaRPr lang="en-US" sz="1400" kern="1200" dirty="0"/>
        </a:p>
      </dsp:txBody>
      <dsp:txXfrm>
        <a:off x="3266411" y="1024566"/>
        <a:ext cx="2157549" cy="2014867"/>
      </dsp:txXfrm>
    </dsp:sp>
    <dsp:sp modelId="{9827DF06-AE13-2040-9B64-BB3A07676D4D}">
      <dsp:nvSpPr>
        <dsp:cNvPr id="0" name=""/>
        <dsp:cNvSpPr/>
      </dsp:nvSpPr>
      <dsp:spPr>
        <a:xfrm>
          <a:off x="5714937" y="1748917"/>
          <a:ext cx="483979" cy="5661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5714937" y="1862150"/>
        <a:ext cx="338785" cy="339698"/>
      </dsp:txXfrm>
    </dsp:sp>
    <dsp:sp modelId="{257523FF-3370-B949-BEF8-5760F2AD0696}">
      <dsp:nvSpPr>
        <dsp:cNvPr id="0" name=""/>
        <dsp:cNvSpPr/>
      </dsp:nvSpPr>
      <dsp:spPr>
        <a:xfrm>
          <a:off x="6399813" y="961881"/>
          <a:ext cx="2282919" cy="21402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Unlicensed emerging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LTE-U, LAA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what are the</a:t>
          </a:r>
          <a:r>
            <a:rPr lang="en-US" sz="1400" kern="1200" baseline="0" dirty="0" smtClean="0"/>
            <a:t> “kindergarten” rules?</a:t>
          </a:r>
          <a:endParaRPr lang="en-US" sz="1400" kern="1200" dirty="0"/>
        </a:p>
      </dsp:txBody>
      <dsp:txXfrm>
        <a:off x="6462498" y="1024566"/>
        <a:ext cx="2157549" cy="20148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0.71212</cdr:x>
      <cdr:y>0.33684</cdr:y>
    </cdr:from>
    <cdr:to>
      <cdr:x>1</cdr:x>
      <cdr:y>0.9526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372091" y="1736803"/>
          <a:ext cx="2171709" cy="3174982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EE826-6D74-4949-B2AE-A0B8B3802DA3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A88CC-C4A5-BB40-85B1-18C44B9A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632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F329D-07CD-344A-A0DD-FDBA3E4CFAEA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E01B2-A4DF-E949-9ACF-FC77D3EEC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281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22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file:///Users/</a:t>
            </a:r>
            <a:r>
              <a:rPr lang="en-US" dirty="0" err="1" smtClean="0"/>
              <a:t>hgs</a:t>
            </a:r>
            <a:r>
              <a:rPr lang="en-US" dirty="0" smtClean="0"/>
              <a:t>/Downloads/1997_Mar_Trends.pdf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29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Deloitte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5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fivethirtyeight.com</a:t>
            </a:r>
            <a:r>
              <a:rPr lang="en-US" dirty="0" smtClean="0"/>
              <a:t>/features/the-worst-internet-in-</a:t>
            </a:r>
            <a:r>
              <a:rPr lang="en-US" dirty="0" err="1" smtClean="0"/>
              <a:t>america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28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remagazine.coop</a:t>
            </a:r>
            <a:r>
              <a:rPr lang="en-US" dirty="0" smtClean="0"/>
              <a:t>/flashbacks-rural-electrification-cartogram-numbers/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43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Assessing the Impact of Removing Regulatory Barriers on Next Generation Wireless and Wireline Broadband Infrastructure Investment”, 2017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www.greatachievements.org</a:t>
            </a:r>
            <a:r>
              <a:rPr lang="en-US" dirty="0" smtClean="0"/>
              <a:t>/?id=2990 (rural electric)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</a:t>
            </a:r>
            <a:r>
              <a:rPr lang="en-US" dirty="0" err="1" smtClean="0"/>
              <a:t>fas.org</a:t>
            </a:r>
            <a:r>
              <a:rPr lang="en-US" dirty="0" smtClean="0"/>
              <a:t>/</a:t>
            </a:r>
            <a:r>
              <a:rPr lang="en-US" dirty="0" err="1" smtClean="0"/>
              <a:t>sgp</a:t>
            </a:r>
            <a:r>
              <a:rPr lang="en-US" dirty="0" smtClean="0"/>
              <a:t>/</a:t>
            </a:r>
            <a:r>
              <a:rPr lang="en-US" dirty="0" err="1" smtClean="0"/>
              <a:t>crs</a:t>
            </a:r>
            <a:r>
              <a:rPr lang="en-US" dirty="0" smtClean="0"/>
              <a:t>/</a:t>
            </a:r>
            <a:r>
              <a:rPr lang="en-US" dirty="0" err="1" smtClean="0"/>
              <a:t>misc</a:t>
            </a:r>
            <a:r>
              <a:rPr lang="en-US" smtClean="0"/>
              <a:t>/RL33816.pdf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26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Manhattan: 508</a:t>
            </a:r>
            <a:r>
              <a:rPr lang="en-US" baseline="0" dirty="0" smtClean="0"/>
              <a:t> road miles - http://</a:t>
            </a:r>
            <a:r>
              <a:rPr lang="en-US" baseline="0" dirty="0" err="1" smtClean="0"/>
              <a:t>venus.fcny.org</a:t>
            </a:r>
            <a:r>
              <a:rPr lang="en-US" baseline="0" dirty="0" smtClean="0"/>
              <a:t>/</a:t>
            </a:r>
            <a:r>
              <a:rPr lang="en-US" baseline="0" dirty="0" err="1" smtClean="0"/>
              <a:t>cmgp</a:t>
            </a:r>
            <a:r>
              <a:rPr lang="en-US" baseline="0" dirty="0" smtClean="0"/>
              <a:t>/streets/pages/2001PDF/Report/</a:t>
            </a:r>
            <a:r>
              <a:rPr lang="en-US" baseline="0" dirty="0" err="1" smtClean="0"/>
              <a:t>DFMN.pdf</a:t>
            </a:r>
            <a:r>
              <a:rPr lang="en-US" baseline="0" dirty="0" smtClean="0"/>
              <a:t> ; Wikipedia: 738,644 households in Manhattan</a:t>
            </a:r>
          </a:p>
          <a:p>
            <a:r>
              <a:rPr lang="en-US" baseline="0" dirty="0" smtClean="0"/>
              <a:t>Alaska: 15,178 miles; 741,894 population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49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25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“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Priority-Based Classification of Spectrum Access Models”, August 2013</a:t>
            </a:r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2738B-45AF-EF4A-B4BD-2F145BA33A1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11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01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300117-0CD2-E048-89E4-37C5E3034324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986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i.imgur.com</a:t>
            </a:r>
            <a:r>
              <a:rPr lang="en-US" dirty="0" smtClean="0"/>
              <a:t>/Tvh6teU.jpg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subjunctive.net</a:t>
            </a:r>
            <a:r>
              <a:rPr lang="en-US" dirty="0" smtClean="0"/>
              <a:t>/</a:t>
            </a:r>
            <a:r>
              <a:rPr lang="en-US" dirty="0" err="1" smtClean="0"/>
              <a:t>klog</a:t>
            </a:r>
            <a:r>
              <a:rPr lang="en-US" dirty="0" smtClean="0"/>
              <a:t>/2008/12/</a:t>
            </a:r>
            <a:r>
              <a:rPr lang="en-US" dirty="0" err="1" smtClean="0"/>
              <a:t>graphical_history_of</a:t>
            </a:r>
            <a:r>
              <a:rPr lang="en-US" smtClean="0"/>
              <a:t>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24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7537E4-B40D-4518-A8A2-E668D5CAB2B2}" type="slidenum">
              <a:rPr lang="en-US" altLang="en-US" smtClean="0"/>
              <a:pPr/>
              <a:t>55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38225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https://451research.com/blog/1662-featured-data-1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23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www.businessinsider.com</a:t>
            </a:r>
            <a:r>
              <a:rPr lang="en-US" dirty="0" smtClean="0"/>
              <a:t>/chart-of-the-day-newspapers-classified-ads-revenue-2011-3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7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www.xfinity.com</a:t>
            </a:r>
            <a:r>
              <a:rPr lang="en-US" dirty="0" smtClean="0"/>
              <a:t>/support/internet/data-usage-average-network-usage/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27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64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opex</a:t>
            </a:r>
            <a:r>
              <a:rPr lang="en-US" dirty="0" smtClean="0"/>
              <a:t> ratios: Deloitte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6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www.oecd.org</a:t>
            </a:r>
            <a:r>
              <a:rPr lang="en-US" dirty="0" smtClean="0"/>
              <a:t>/</a:t>
            </a:r>
            <a:r>
              <a:rPr lang="en-US" dirty="0" err="1" smtClean="0"/>
              <a:t>sti</a:t>
            </a:r>
            <a:r>
              <a:rPr lang="en-US" dirty="0" smtClean="0"/>
              <a:t>/broadband/2-7.pdf loop</a:t>
            </a:r>
            <a:r>
              <a:rPr lang="en-US" baseline="0" dirty="0" smtClean="0"/>
              <a:t> unbundling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60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dx.doi.org</a:t>
            </a:r>
            <a:r>
              <a:rPr lang="en-US" dirty="0" smtClean="0"/>
              <a:t>/10.1787/20716826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www.oecd.org</a:t>
            </a:r>
            <a:r>
              <a:rPr lang="en-US" dirty="0" smtClean="0"/>
              <a:t>/</a:t>
            </a:r>
            <a:r>
              <a:rPr lang="en-US" dirty="0" err="1" smtClean="0"/>
              <a:t>sti</a:t>
            </a:r>
            <a:r>
              <a:rPr lang="en-US" smtClean="0"/>
              <a:t>/broadband/2-7.pdf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8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EB9F-592E-6D47-A9B8-F2DB00A59D5E}" type="datetime1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FFD07-37BE-3544-987F-43D07E045F85}" type="datetime1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98620-413B-5B40-9722-EB6A9E2B18BA}" type="datetime1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0188" indent="-230188">
              <a:buFont typeface="Courier New" charset="0"/>
              <a:buChar char="o"/>
              <a:tabLst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DC09-BB3F-AA4E-B57D-D14639524CD4}" type="datetime1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FEC6-5592-414C-B451-99E3B9B6B4D0}" type="datetime1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84CC-BE59-C54F-BF53-7528A41FB4DC}" type="datetime1">
              <a:rPr lang="en-US" smtClean="0"/>
              <a:t>10/26/17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2B2D-66AA-124C-B6EB-7C83811114D4}" type="datetime1">
              <a:rPr lang="en-US" smtClean="0"/>
              <a:t>10/26/17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F6B2-19BD-3443-B63B-35E61D9A05EE}" type="datetime1">
              <a:rPr lang="en-US" smtClean="0"/>
              <a:t>10/26/17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2C83B-7B2A-4345-84D4-5A8CF461598C}" type="datetime1">
              <a:rPr lang="en-US" smtClean="0"/>
              <a:t>10/26/17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BCDBD8E-2B65-C54B-80A3-092FEA2EF610}" type="datetime1">
              <a:rPr lang="en-US" smtClean="0"/>
              <a:t>10/26/17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976A-9B4B-FF4C-9CBB-F50893905228}" type="datetime1">
              <a:rPr lang="en-US" smtClean="0"/>
              <a:t>10/26/17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9BEA41A-D5F8-CE4E-907E-7CDB9DB00CD5}" type="datetime1">
              <a:rPr lang="en-US" smtClean="0"/>
              <a:t>10/26/17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Temple University Oct.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65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5" Type="http://schemas.openxmlformats.org/officeDocument/2006/relationships/image" Target="../media/image25.tiff"/><Relationship Id="rId6" Type="http://schemas.openxmlformats.org/officeDocument/2006/relationships/image" Target="../media/image26.tiff"/><Relationship Id="rId7" Type="http://schemas.openxmlformats.org/officeDocument/2006/relationships/image" Target="../media/image27.tiff"/><Relationship Id="rId8" Type="http://schemas.openxmlformats.org/officeDocument/2006/relationships/image" Target="../media/image28.tiff"/><Relationship Id="rId9" Type="http://schemas.openxmlformats.org/officeDocument/2006/relationships/image" Target="../media/image29.tiff"/><Relationship Id="rId10" Type="http://schemas.openxmlformats.org/officeDocument/2006/relationships/image" Target="../media/image30.tiff"/><Relationship Id="rId11" Type="http://schemas.openxmlformats.org/officeDocument/2006/relationships/image" Target="../media/image31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Relationship Id="rId3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44.tiff"/><Relationship Id="rId5" Type="http://schemas.openxmlformats.org/officeDocument/2006/relationships/image" Target="../media/image45.tiff"/><Relationship Id="rId6" Type="http://schemas.openxmlformats.org/officeDocument/2006/relationships/image" Target="../media/image46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tiff"/><Relationship Id="rId3" Type="http://schemas.openxmlformats.org/officeDocument/2006/relationships/image" Target="../media/image54.tif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tiff"/><Relationship Id="rId12" Type="http://schemas.openxmlformats.org/officeDocument/2006/relationships/image" Target="../media/image11.tiff"/><Relationship Id="rId13" Type="http://schemas.openxmlformats.org/officeDocument/2006/relationships/image" Target="../media/image12.tiff"/><Relationship Id="rId14" Type="http://schemas.openxmlformats.org/officeDocument/2006/relationships/image" Target="../media/image13.tiff"/><Relationship Id="rId15" Type="http://schemas.openxmlformats.org/officeDocument/2006/relationships/image" Target="../media/image1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tiff"/><Relationship Id="rId9" Type="http://schemas.openxmlformats.org/officeDocument/2006/relationships/image" Target="../media/image8.tiff"/><Relationship Id="rId10" Type="http://schemas.openxmlformats.org/officeDocument/2006/relationships/image" Target="../media/image9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tiff"/><Relationship Id="rId5" Type="http://schemas.openxmlformats.org/officeDocument/2006/relationships/image" Target="../media/image62.tiff"/><Relationship Id="rId6" Type="http://schemas.openxmlformats.org/officeDocument/2006/relationships/image" Target="../media/image63.tiff"/><Relationship Id="rId7" Type="http://schemas.openxmlformats.org/officeDocument/2006/relationships/image" Target="../media/image58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g"/><Relationship Id="rId5" Type="http://schemas.openxmlformats.org/officeDocument/2006/relationships/image" Target="../media/image67.png"/><Relationship Id="rId6" Type="http://schemas.openxmlformats.org/officeDocument/2006/relationships/image" Target="../media/image68.tiff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jpg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tiff"/><Relationship Id="rId12" Type="http://schemas.openxmlformats.org/officeDocument/2006/relationships/image" Target="../media/image77.tiff"/><Relationship Id="rId13" Type="http://schemas.openxmlformats.org/officeDocument/2006/relationships/image" Target="../media/image78.jpg"/><Relationship Id="rId14" Type="http://schemas.openxmlformats.org/officeDocument/2006/relationships/image" Target="../media/image79.png"/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19.xml"/><Relationship Id="rId7" Type="http://schemas.openxmlformats.org/officeDocument/2006/relationships/image" Target="../media/image72.wmf"/><Relationship Id="rId8" Type="http://schemas.openxmlformats.org/officeDocument/2006/relationships/image" Target="../media/image73.wmf"/><Relationship Id="rId9" Type="http://schemas.openxmlformats.org/officeDocument/2006/relationships/image" Target="../media/image74.wmf"/><Relationship Id="rId10" Type="http://schemas.openxmlformats.org/officeDocument/2006/relationships/image" Target="../media/image75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4" Type="http://schemas.openxmlformats.org/officeDocument/2006/relationships/image" Target="../media/image82.wmf"/><Relationship Id="rId5" Type="http://schemas.openxmlformats.org/officeDocument/2006/relationships/image" Target="../media/image83.jpeg"/><Relationship Id="rId6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jpg"/><Relationship Id="rId3" Type="http://schemas.openxmlformats.org/officeDocument/2006/relationships/image" Target="../media/image86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Telecom policy: competition, spectrum, access and technology transitions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Henning Schulzrinne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79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economics, (over)simplified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528056383"/>
              </p:ext>
            </p:extLst>
          </p:nvPr>
        </p:nvGraphicFramePr>
        <p:xfrm>
          <a:off x="1005309" y="1390797"/>
          <a:ext cx="7543800" cy="515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828800"/>
            <a:ext cx="2213254" cy="16123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1641" y="2219496"/>
            <a:ext cx="1248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70%</a:t>
            </a:r>
            <a:endParaRPr lang="en-US" sz="4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6" y="4504624"/>
            <a:ext cx="1614714" cy="15289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933" y="5131854"/>
            <a:ext cx="1886857" cy="14151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461" y="4807425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30%</a:t>
            </a:r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2934458" y="4715091"/>
            <a:ext cx="3726469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traditional: 12-15 staff/10k customers</a:t>
            </a:r>
          </a:p>
          <a:p>
            <a:r>
              <a:rPr lang="en-US" dirty="0" smtClean="0"/>
              <a:t>Iliad, FR: 3-4 staff/10k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35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Competition models: vertically integrated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975359" y="4383450"/>
            <a:ext cx="4227705" cy="79938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75359" y="5291070"/>
            <a:ext cx="4227705" cy="79938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935838" y="3391716"/>
            <a:ext cx="4267227" cy="768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35838" y="2275570"/>
            <a:ext cx="4267225" cy="738744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24" y="4501391"/>
            <a:ext cx="986128" cy="5635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769" y="4364564"/>
            <a:ext cx="1348795" cy="8182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669" y="3454674"/>
            <a:ext cx="3625564" cy="6422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94" y="5342187"/>
            <a:ext cx="547897" cy="7305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287" y="2345141"/>
            <a:ext cx="903565" cy="6231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24162" y="3591129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L2 (MAC)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5772" y="5322599"/>
            <a:ext cx="736326" cy="73632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399288" y="4567774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L1 (PHY)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420674" y="5451978"/>
            <a:ext cx="207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”L0” (infrastructure)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6236" y="5389717"/>
            <a:ext cx="1876827" cy="6020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6951" y="2372611"/>
            <a:ext cx="1175376" cy="5124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426" y="2339692"/>
            <a:ext cx="886927" cy="66519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07200" y="2479579"/>
            <a:ext cx="2299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content &amp; applications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307200" y="3035354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L3</a:t>
            </a:r>
            <a:r>
              <a:rPr lang="mr-IN" dirty="0" smtClean="0"/>
              <a:t>…</a:t>
            </a:r>
            <a:r>
              <a:rPr lang="en-US" dirty="0" smtClean="0"/>
              <a:t>L7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97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models: US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54036" y="449474"/>
            <a:ext cx="5529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sharing (incumbent + new entrant) vs. neutral third party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05658" y="2752168"/>
            <a:ext cx="1149655" cy="2850142"/>
          </a:xfrm>
          <a:prstGeom prst="roundRect">
            <a:avLst/>
          </a:prstGeom>
          <a:solidFill>
            <a:srgbClr val="0070C0">
              <a:alpha val="63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DSL</a:t>
            </a:r>
          </a:p>
          <a:p>
            <a:pPr algn="ctr"/>
            <a:r>
              <a:rPr lang="en-US" sz="1400" dirty="0" smtClean="0"/>
              <a:t>(ILEC)</a:t>
            </a:r>
            <a:endParaRPr lang="en-US" sz="1400" dirty="0"/>
          </a:p>
        </p:txBody>
      </p:sp>
      <p:sp>
        <p:nvSpPr>
          <p:cNvPr id="6" name="Rounded Rectangle 5"/>
          <p:cNvSpPr/>
          <p:nvPr/>
        </p:nvSpPr>
        <p:spPr>
          <a:xfrm>
            <a:off x="305658" y="5291070"/>
            <a:ext cx="3597831" cy="799384"/>
          </a:xfrm>
          <a:prstGeom prst="roundRect">
            <a:avLst/>
          </a:prstGeom>
          <a:solidFill>
            <a:schemeClr val="bg1">
              <a:lumMod val="50000"/>
              <a:alpha val="7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ducts &amp; poles</a:t>
            </a:r>
          </a:p>
          <a:p>
            <a:pPr algn="ctr"/>
            <a:r>
              <a:rPr lang="en-US" dirty="0" smtClean="0"/>
              <a:t>(electric utilities or ILEC)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048948" y="5291070"/>
            <a:ext cx="3648111" cy="79938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towers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753834" y="2743200"/>
            <a:ext cx="1149655" cy="24594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HFC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1517640" y="2752168"/>
            <a:ext cx="1149655" cy="2455083"/>
          </a:xfrm>
          <a:prstGeom prst="roundRect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fiber</a:t>
            </a:r>
          </a:p>
          <a:p>
            <a:pPr algn="ctr"/>
            <a:r>
              <a:rPr lang="en-US" sz="1200" dirty="0" smtClean="0"/>
              <a:t>(ILEC, CATV, </a:t>
            </a:r>
            <a:r>
              <a:rPr lang="en-US" sz="1200" dirty="0" err="1" smtClean="0"/>
              <a:t>overbuilder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5" name="Rounded Rectangle 14"/>
          <p:cNvSpPr/>
          <p:nvPr/>
        </p:nvSpPr>
        <p:spPr>
          <a:xfrm>
            <a:off x="4052355" y="2743200"/>
            <a:ext cx="841617" cy="2428699"/>
          </a:xfrm>
          <a:prstGeom prst="roundRect">
            <a:avLst/>
          </a:prstGeom>
          <a:solidFill>
            <a:srgbClr val="EF1D1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977945" y="2743200"/>
            <a:ext cx="841617" cy="2448602"/>
          </a:xfrm>
          <a:prstGeom prst="roundRect">
            <a:avLst/>
          </a:prstGeom>
          <a:solidFill>
            <a:srgbClr val="0574A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5923933" y="2752168"/>
            <a:ext cx="841617" cy="2439634"/>
          </a:xfrm>
          <a:prstGeom prst="roundRect">
            <a:avLst/>
          </a:prstGeom>
          <a:solidFill>
            <a:srgbClr val="FF09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855442" y="2752168"/>
            <a:ext cx="841617" cy="2439634"/>
          </a:xfrm>
          <a:prstGeom prst="round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786951" y="4802567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spectrum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786951" y="4433235"/>
            <a:ext cx="105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PHY (LTE)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46220" y="1996225"/>
            <a:ext cx="184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+ WISP </a:t>
            </a:r>
            <a:r>
              <a:rPr lang="en-US" i="1" smtClean="0"/>
              <a:t>&amp; satellite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045633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models: Canada, Europe, Australia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05658" y="4383450"/>
            <a:ext cx="1149655" cy="1218860"/>
          </a:xfrm>
          <a:prstGeom prst="roundRect">
            <a:avLst/>
          </a:prstGeom>
          <a:solidFill>
            <a:srgbClr val="0070C0">
              <a:alpha val="63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DSL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05658" y="5291070"/>
            <a:ext cx="3597831" cy="799384"/>
          </a:xfrm>
          <a:prstGeom prst="roundRect">
            <a:avLst/>
          </a:prstGeom>
          <a:solidFill>
            <a:schemeClr val="bg1">
              <a:lumMod val="50000"/>
              <a:alpha val="7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ducts &amp; poles</a:t>
            </a:r>
          </a:p>
          <a:p>
            <a:pPr algn="ctr"/>
            <a:r>
              <a:rPr lang="en-US" dirty="0" smtClean="0"/>
              <a:t>(electric utilities or ILEC)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048948" y="5291070"/>
            <a:ext cx="3648111" cy="79938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towers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753834" y="4403234"/>
            <a:ext cx="1149655" cy="79938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HFC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1517640" y="4407867"/>
            <a:ext cx="1149655" cy="79938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fiber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5658" y="3510793"/>
            <a:ext cx="324963" cy="768160"/>
          </a:xfrm>
          <a:prstGeom prst="roundRect">
            <a:avLst/>
          </a:prstGeom>
          <a:solidFill>
            <a:srgbClr val="0574AC">
              <a:alpha val="63000"/>
            </a:srgbClr>
          </a:solidFill>
          <a:ln>
            <a:solidFill>
              <a:srgbClr val="0574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40580" y="3517729"/>
            <a:ext cx="1149656" cy="768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/>
              <a:t>unbundling</a:t>
            </a:r>
            <a:endParaRPr lang="en-US" sz="1400" dirty="0" smtClean="0"/>
          </a:p>
          <a:p>
            <a:pPr algn="ctr"/>
            <a:r>
              <a:rPr lang="en-US" sz="1400" dirty="0" smtClean="0"/>
              <a:t>varies</a:t>
            </a:r>
            <a:endParaRPr lang="en-US" sz="1400" dirty="0"/>
          </a:p>
        </p:txBody>
      </p:sp>
      <p:sp>
        <p:nvSpPr>
          <p:cNvPr id="14" name="Rounded Rectangle 13"/>
          <p:cNvSpPr/>
          <p:nvPr/>
        </p:nvSpPr>
        <p:spPr>
          <a:xfrm>
            <a:off x="2775503" y="3522635"/>
            <a:ext cx="1149656" cy="768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mostly </a:t>
            </a:r>
            <a:r>
              <a:rPr lang="en-US" sz="1400" smtClean="0"/>
              <a:t>not unbundled</a:t>
            </a:r>
            <a:endParaRPr lang="en-US" sz="1400" dirty="0"/>
          </a:p>
        </p:txBody>
      </p:sp>
      <p:sp>
        <p:nvSpPr>
          <p:cNvPr id="15" name="Rounded Rectangle 14"/>
          <p:cNvSpPr/>
          <p:nvPr/>
        </p:nvSpPr>
        <p:spPr>
          <a:xfrm>
            <a:off x="4052355" y="2743200"/>
            <a:ext cx="841617" cy="2428699"/>
          </a:xfrm>
          <a:prstGeom prst="roundRect">
            <a:avLst/>
          </a:prstGeom>
          <a:solidFill>
            <a:srgbClr val="EF1D1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977945" y="2743200"/>
            <a:ext cx="841617" cy="2448602"/>
          </a:xfrm>
          <a:prstGeom prst="roundRect">
            <a:avLst/>
          </a:prstGeom>
          <a:solidFill>
            <a:srgbClr val="0574A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5923933" y="2752168"/>
            <a:ext cx="841617" cy="2439634"/>
          </a:xfrm>
          <a:prstGeom prst="roundRect">
            <a:avLst/>
          </a:prstGeom>
          <a:solidFill>
            <a:srgbClr val="FF09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855442" y="2752168"/>
            <a:ext cx="841617" cy="2439634"/>
          </a:xfrm>
          <a:prstGeom prst="round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786951" y="4802567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spectrum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786951" y="4433235"/>
            <a:ext cx="105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PHY (LTE)</a:t>
            </a:r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34992" y="3510793"/>
            <a:ext cx="295022" cy="768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105421" y="3510793"/>
            <a:ext cx="295022" cy="76816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0682" y="2867884"/>
            <a:ext cx="1205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usually</a:t>
            </a:r>
          </a:p>
          <a:p>
            <a:r>
              <a:rPr lang="en-US" dirty="0" smtClean="0"/>
              <a:t>unbundled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153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Accidental broadband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Pentagon 4"/>
          <p:cNvSpPr/>
          <p:nvPr/>
        </p:nvSpPr>
        <p:spPr>
          <a:xfrm>
            <a:off x="916362" y="2911366"/>
            <a:ext cx="5465380" cy="17867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4588" y="2438400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DSL patents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8516" y="1948362"/>
            <a:ext cx="1762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94.2% of US</a:t>
            </a:r>
          </a:p>
          <a:p>
            <a:r>
              <a:rPr lang="en-US" dirty="0" smtClean="0"/>
              <a:t>households have</a:t>
            </a:r>
          </a:p>
          <a:p>
            <a:r>
              <a:rPr lang="en-US" dirty="0" smtClean="0"/>
              <a:t>phone service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81500" y="2161401"/>
            <a:ext cx="914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G.992.2</a:t>
            </a:r>
          </a:p>
          <a:p>
            <a:r>
              <a:rPr lang="en-US" dirty="0" smtClean="0"/>
              <a:t>ADSL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4588" y="3193676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1988-1991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05826" y="319367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12144" y="31552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1999</a:t>
            </a:r>
            <a:endParaRPr lang="en-US"/>
          </a:p>
        </p:txBody>
      </p:sp>
      <p:sp>
        <p:nvSpPr>
          <p:cNvPr id="12" name="Pentagon 11"/>
          <p:cNvSpPr/>
          <p:nvPr/>
        </p:nvSpPr>
        <p:spPr>
          <a:xfrm>
            <a:off x="2451973" y="4776171"/>
            <a:ext cx="5465380" cy="178676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93475" y="49932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1995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14224" y="3833632"/>
            <a:ext cx="1762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62.1 million US</a:t>
            </a:r>
          </a:p>
          <a:p>
            <a:pPr algn="ctr"/>
            <a:r>
              <a:rPr lang="en-US" dirty="0" smtClean="0"/>
              <a:t>households have</a:t>
            </a:r>
          </a:p>
          <a:p>
            <a:pPr algn="ctr"/>
            <a:r>
              <a:rPr lang="en-US" dirty="0" smtClean="0"/>
              <a:t>cable TV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55370" y="49932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65551" y="3953894"/>
            <a:ext cx="1432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“peak CATV”:</a:t>
            </a:r>
          </a:p>
          <a:p>
            <a:pPr algn="ctr"/>
            <a:r>
              <a:rPr lang="en-US" dirty="0" smtClean="0"/>
              <a:t>82% of HH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048050" y="49932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1997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817369" y="4187231"/>
            <a:ext cx="1217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DOCSIS 1.0</a:t>
            </a:r>
          </a:p>
          <a:p>
            <a:r>
              <a:rPr lang="en-US" dirty="0" smtClean="0"/>
              <a:t>(40M/1M)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590981" y="49740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308852" y="4004560"/>
            <a:ext cx="1217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DOCSIS 3.1</a:t>
            </a:r>
          </a:p>
          <a:p>
            <a:r>
              <a:rPr lang="en-US" dirty="0" smtClean="0"/>
              <a:t>(10G/1G)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4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Rural wireline ILECs lack resources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1916899"/>
            <a:ext cx="6573097" cy="41748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50794" y="2318197"/>
            <a:ext cx="321793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Wireline </a:t>
            </a:r>
            <a:r>
              <a:rPr lang="en-US" dirty="0" smtClean="0"/>
              <a:t>share </a:t>
            </a:r>
            <a:r>
              <a:rPr lang="en-US" dirty="0"/>
              <a:t>of voice </a:t>
            </a:r>
            <a:r>
              <a:rPr lang="en-US" dirty="0" smtClean="0"/>
              <a:t>revenue:</a:t>
            </a:r>
          </a:p>
          <a:p>
            <a:r>
              <a:rPr lang="en-US" dirty="0" smtClean="0"/>
              <a:t>2005: 79%</a:t>
            </a:r>
          </a:p>
          <a:p>
            <a:r>
              <a:rPr lang="en-US" dirty="0" smtClean="0"/>
              <a:t>2015: 15%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00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OECD overview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6400"/>
            <a:ext cx="9144000" cy="348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2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Trade-offs across the world?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new deployment, predicted return on investment</a:t>
            </a:r>
          </a:p>
          <a:p>
            <a:pPr lvl="1"/>
            <a:r>
              <a:rPr lang="en-US" dirty="0" smtClean="0"/>
              <a:t>with unbundling: what is the wholesale price going to be?</a:t>
            </a:r>
          </a:p>
          <a:p>
            <a:pPr lvl="1"/>
            <a:r>
              <a:rPr lang="en-US" dirty="0" smtClean="0"/>
              <a:t>no magic algorithm --- margin squeeze</a:t>
            </a:r>
          </a:p>
          <a:p>
            <a:r>
              <a:rPr lang="en-US" dirty="0" smtClean="0"/>
              <a:t>Allow infrastructure owner to provide services?</a:t>
            </a:r>
          </a:p>
          <a:p>
            <a:r>
              <a:rPr lang="en-US" dirty="0" smtClean="0"/>
              <a:t>Impact on consumer surplus</a:t>
            </a:r>
          </a:p>
          <a:p>
            <a:r>
              <a:rPr lang="en-US" dirty="0" smtClean="0"/>
              <a:t>US: pole attachment problems</a:t>
            </a:r>
          </a:p>
          <a:p>
            <a:pPr lvl="1"/>
            <a:r>
              <a:rPr lang="en-US" dirty="0" smtClean="0"/>
              <a:t>if incumbents are pole owners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63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Rural broadband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4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Rural broadband US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95" y="1926481"/>
            <a:ext cx="7492753" cy="390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0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challenges </a:t>
            </a:r>
            <a:r>
              <a:rPr lang="mr-IN" dirty="0" smtClean="0"/>
              <a:t>–</a:t>
            </a:r>
            <a:r>
              <a:rPr lang="en-US" dirty="0" smtClean="0"/>
              <a:t> (nearly) everywhere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Costs, competition and investment are poorly understood</a:t>
            </a:r>
          </a:p>
          <a:p>
            <a:r>
              <a:rPr lang="en-US" dirty="0" smtClean="0"/>
              <a:t>Network neutrality is really about what rules apply to Internet services</a:t>
            </a:r>
          </a:p>
          <a:p>
            <a:r>
              <a:rPr lang="en-US" dirty="0" smtClean="0"/>
              <a:t>Spectrum is no longer just book-keeping</a:t>
            </a:r>
          </a:p>
          <a:p>
            <a:r>
              <a:rPr lang="en-US" dirty="0" smtClean="0"/>
              <a:t>Rural broadband is about finding the right levers</a:t>
            </a:r>
          </a:p>
          <a:p>
            <a:r>
              <a:rPr lang="en-US" dirty="0" smtClean="0"/>
              <a:t>Access for people with disabilities enables functionality for everybody</a:t>
            </a:r>
          </a:p>
          <a:p>
            <a:r>
              <a:rPr lang="en-US" dirty="0" smtClean="0"/>
              <a:t>Emergency services (112 &amp; 911) are mostly still stuck in pre-Internet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3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Broadband access by speed &amp; geography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104007"/>
            <a:ext cx="6623142" cy="1709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4250678"/>
            <a:ext cx="6692900" cy="2019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984" y="5810884"/>
            <a:ext cx="221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15% of US population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001" y="1737361"/>
            <a:ext cx="1377518" cy="72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3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1"/>
            <a:ext cx="91440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90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25/3 Mb/s providers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64" y="1890944"/>
            <a:ext cx="7411252" cy="408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8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population density, easier broadband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700" y="2582014"/>
            <a:ext cx="6432145" cy="3586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86788" y="2127284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2.91/km</a:t>
            </a:r>
            <a:r>
              <a:rPr lang="en-US" baseline="30000" smtClean="0"/>
              <a:t>2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77871" y="2139028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3.49/km</a:t>
            </a:r>
            <a:r>
              <a:rPr lang="en-US" baseline="30000" dirty="0" smtClean="0"/>
              <a:t>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78686" y="2139028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32.45/km</a:t>
            </a:r>
            <a:r>
              <a:rPr lang="en-US" baseline="30000" smtClean="0"/>
              <a:t>2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77240" y="5921689"/>
            <a:ext cx="9989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Deloitte, 2017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04560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levers for rural broadband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845734"/>
            <a:ext cx="5968458" cy="4023360"/>
          </a:xfrm>
        </p:spPr>
        <p:txBody>
          <a:bodyPr/>
          <a:lstStyle/>
          <a:p>
            <a:r>
              <a:rPr lang="en-US" dirty="0" smtClean="0"/>
              <a:t>Decrease cost of serving</a:t>
            </a:r>
          </a:p>
          <a:p>
            <a:pPr lvl="1"/>
            <a:r>
              <a:rPr lang="en-US" dirty="0" smtClean="0"/>
              <a:t>“dig once” </a:t>
            </a:r>
            <a:r>
              <a:rPr lang="mr-IN" dirty="0" smtClean="0"/>
              <a:t>–</a:t>
            </a:r>
            <a:r>
              <a:rPr lang="en-US" dirty="0" smtClean="0"/>
              <a:t> bury conduit or fiber during street (or other utility) repair &amp; construction</a:t>
            </a:r>
          </a:p>
          <a:p>
            <a:pPr lvl="1"/>
            <a:r>
              <a:rPr lang="en-US" dirty="0" smtClean="0"/>
              <a:t>pole attachment: make-ready, rates, shot clocks, 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Provide funding</a:t>
            </a:r>
          </a:p>
          <a:p>
            <a:pPr lvl="1"/>
            <a:r>
              <a:rPr lang="en-US" dirty="0" smtClean="0"/>
              <a:t>US: Universal Service Fund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541" y="1845734"/>
            <a:ext cx="2435794" cy="14436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96742" y="3397776"/>
            <a:ext cx="161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microtrenching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24" y="3857414"/>
            <a:ext cx="5275323" cy="2819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5743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History: rural electrification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Early 1920s, between </a:t>
            </a:r>
            <a:r>
              <a:rPr lang="en-US" dirty="0"/>
              <a:t>2 and </a:t>
            </a:r>
            <a:r>
              <a:rPr lang="en-US" dirty="0" smtClean="0"/>
              <a:t>3% of farms (likely less)</a:t>
            </a:r>
          </a:p>
          <a:p>
            <a:pPr lvl="1"/>
            <a:r>
              <a:rPr lang="en-US" dirty="0" smtClean="0"/>
              <a:t>1921: DC had 98.2%, MA 97.8%</a:t>
            </a:r>
          </a:p>
          <a:p>
            <a:r>
              <a:rPr lang="en-US" dirty="0" smtClean="0"/>
              <a:t> “In </a:t>
            </a:r>
            <a:r>
              <a:rPr lang="en-US" dirty="0"/>
              <a:t>1935, only </a:t>
            </a:r>
            <a:r>
              <a:rPr lang="en-US" dirty="0" smtClean="0"/>
              <a:t>10.9% of </a:t>
            </a:r>
            <a:r>
              <a:rPr lang="en-US" dirty="0"/>
              <a:t>American farms (744,000) enjoyed central station power, compared with Germany and Japan at </a:t>
            </a:r>
            <a:r>
              <a:rPr lang="en-US" dirty="0" smtClean="0"/>
              <a:t>90%, </a:t>
            </a:r>
            <a:r>
              <a:rPr lang="en-US" dirty="0"/>
              <a:t>France between 90 and </a:t>
            </a:r>
            <a:r>
              <a:rPr lang="en-US" dirty="0" smtClean="0"/>
              <a:t>95%, </a:t>
            </a:r>
            <a:r>
              <a:rPr lang="en-US" dirty="0"/>
              <a:t>and New Zealand at </a:t>
            </a:r>
            <a:r>
              <a:rPr lang="en-US" dirty="0" smtClean="0"/>
              <a:t>60%.”</a:t>
            </a:r>
          </a:p>
          <a:p>
            <a:r>
              <a:rPr lang="en-US" dirty="0" smtClean="0"/>
              <a:t>“In </a:t>
            </a:r>
            <a:r>
              <a:rPr lang="en-US" dirty="0"/>
              <a:t>1940, just four and a half years after Roosevelt signed Executive Order No. </a:t>
            </a:r>
            <a:r>
              <a:rPr lang="en-US" dirty="0" smtClean="0"/>
              <a:t>7037 (followed by 1936 ”Rural Electrification Act”), 25% </a:t>
            </a:r>
            <a:r>
              <a:rPr lang="en-US" dirty="0"/>
              <a:t>of American farms had been electrified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1950: 90% had </a:t>
            </a:r>
            <a:r>
              <a:rPr lang="en-US" dirty="0"/>
              <a:t>been electrified </a:t>
            </a:r>
            <a:r>
              <a:rPr lang="en-US" dirty="0" smtClean="0"/>
              <a:t>nationally</a:t>
            </a:r>
          </a:p>
          <a:p>
            <a:r>
              <a:rPr lang="en-US" dirty="0" smtClean="0"/>
              <a:t>Today: 850 distribution coops serving 14 M homes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09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Rural electrification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6536629" cy="4023360"/>
          </a:xfrm>
        </p:spPr>
        <p:txBody>
          <a:bodyPr>
            <a:normAutofit/>
          </a:bodyPr>
          <a:lstStyle/>
          <a:p>
            <a:r>
              <a:rPr lang="en-US" dirty="0" smtClean="0"/>
              <a:t>“In </a:t>
            </a:r>
            <a:r>
              <a:rPr lang="en-US" dirty="0"/>
              <a:t>1935, Morris Llewellyn Cooke, a mechanical </a:t>
            </a:r>
            <a:r>
              <a:rPr lang="en-US" dirty="0" smtClean="0"/>
              <a:t>engineer </a:t>
            </a:r>
            <a:r>
              <a:rPr lang="mr-IN" dirty="0" smtClean="0"/>
              <a:t>…</a:t>
            </a:r>
            <a:r>
              <a:rPr lang="en-US" dirty="0" smtClean="0"/>
              <a:t> appointed </a:t>
            </a:r>
            <a:r>
              <a:rPr lang="en-US" dirty="0"/>
              <a:t>by Roosevelt as the REA's first administrator, Cooke applied an engineer's approach to the problem, instituting what was known at the time as "scientific management"—essentially systems engineering. </a:t>
            </a:r>
            <a:r>
              <a:rPr lang="mr-IN" dirty="0" smtClean="0"/>
              <a:t>…</a:t>
            </a:r>
            <a:r>
              <a:rPr lang="en-US" dirty="0" smtClean="0"/>
              <a:t> By </a:t>
            </a:r>
            <a:r>
              <a:rPr lang="en-US" dirty="0"/>
              <a:t>1939 the cost of a mile of rural line had dropped from $2,000 to $600. Almost half of all farms were wired by 1942 and virtually all of them by the 1950s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Cost of aerial </a:t>
            </a:r>
            <a:r>
              <a:rPr lang="en-US" b="1" dirty="0" smtClean="0"/>
              <a:t>fiber</a:t>
            </a:r>
            <a:r>
              <a:rPr lang="en-US" dirty="0" smtClean="0"/>
              <a:t> installation: $14k/mile material, $39k/mile installation </a:t>
            </a:r>
            <a:r>
              <a:rPr lang="en-US" baseline="30000" dirty="0" smtClean="0"/>
              <a:t>(Singer, 2017)</a:t>
            </a:r>
            <a:endParaRPr lang="en-US" dirty="0" smtClean="0"/>
          </a:p>
          <a:p>
            <a:r>
              <a:rPr lang="en-US" dirty="0" smtClean="0"/>
              <a:t>USDA loans at 2.81% for 30 years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7359588" y="3271488"/>
            <a:ext cx="1784412" cy="585926"/>
          </a:xfrm>
          <a:prstGeom prst="cloudCallout">
            <a:avLst>
              <a:gd name="adj1" fmla="val -77834"/>
              <a:gd name="adj2" fmla="val -823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$10,958 in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34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Density determines network choices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27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914400" y="3959441"/>
            <a:ext cx="736846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14400" y="3755254"/>
            <a:ext cx="0" cy="40837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772400" y="3775968"/>
            <a:ext cx="0" cy="40837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486400" y="3775968"/>
            <a:ext cx="0" cy="40837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00400" y="3775968"/>
            <a:ext cx="0" cy="40837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3557" y="41843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91048" y="423770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218538" y="423770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446028" y="423770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1000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800600" y="3755254"/>
            <a:ext cx="0" cy="408373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36132" y="4237705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/>
              <a:t>5</a:t>
            </a:r>
            <a:r>
              <a:rPr lang="en-US" sz="1050" smtClean="0"/>
              <a:t>0</a:t>
            </a:r>
            <a:endParaRPr lang="en-US" sz="1050" dirty="0"/>
          </a:p>
        </p:txBody>
      </p:sp>
      <p:sp>
        <p:nvSpPr>
          <p:cNvPr id="22" name="TextBox 21"/>
          <p:cNvSpPr txBox="1"/>
          <p:nvPr/>
        </p:nvSpPr>
        <p:spPr>
          <a:xfrm rot="5400000">
            <a:off x="3024186" y="5302772"/>
            <a:ext cx="1760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Alaska </a:t>
            </a:r>
            <a:r>
              <a:rPr lang="en-US" dirty="0" err="1" smtClean="0"/>
              <a:t>roadmiles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3886200" y="3755253"/>
            <a:ext cx="0" cy="408373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19922" y="4237008"/>
            <a:ext cx="3225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20</a:t>
            </a:r>
            <a:endParaRPr lang="en-US" sz="105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8138160" y="3768567"/>
            <a:ext cx="0" cy="408373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087941" y="3986755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mtClean="0"/>
              <a:t>1454</a:t>
            </a:r>
            <a:endParaRPr lang="en-US" sz="80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834640" y="3768566"/>
            <a:ext cx="0" cy="408373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02782" y="4184341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7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507" y="4660401"/>
            <a:ext cx="969305" cy="6322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417" y="3107660"/>
            <a:ext cx="748365" cy="4993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879933"/>
            <a:ext cx="1020932" cy="76569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 rot="16200000">
            <a:off x="-178787" y="3696306"/>
            <a:ext cx="14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HH/road mile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706" y="3061578"/>
            <a:ext cx="952266" cy="618973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>
            <a:off x="3886200" y="1908699"/>
            <a:ext cx="45231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2840292" y="2132119"/>
            <a:ext cx="1110271" cy="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086252" y="2379216"/>
            <a:ext cx="27787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930759" y="1765295"/>
            <a:ext cx="51526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smtClean="0"/>
              <a:t>cable</a:t>
            </a:r>
            <a:endParaRPr lang="en-US" sz="120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5486400" y="2379216"/>
            <a:ext cx="29229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930758" y="2240716"/>
            <a:ext cx="50404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FTTH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3152117" y="2236284"/>
            <a:ext cx="1097160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DSL (common)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135109" y="1945312"/>
            <a:ext cx="42344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REC</a:t>
            </a:r>
            <a:endParaRPr lang="en-US" sz="1200" dirty="0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1922131" y="2624834"/>
            <a:ext cx="1110271" cy="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231249" y="2489175"/>
            <a:ext cx="510076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WISP</a:t>
            </a:r>
            <a:endParaRPr lang="en-US" sz="1200" dirty="0"/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961742" y="2131421"/>
            <a:ext cx="1802897" cy="12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274276" y="1961813"/>
            <a:ext cx="677108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satellite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5013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rural broadband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Who is going to build out?</a:t>
            </a:r>
          </a:p>
          <a:p>
            <a:pPr lvl="1"/>
            <a:r>
              <a:rPr lang="en-US" dirty="0" smtClean="0"/>
              <a:t>some incumbent local exchange carriers (ILECs) are not interested</a:t>
            </a:r>
          </a:p>
          <a:p>
            <a:pPr lvl="1"/>
            <a:r>
              <a:rPr lang="en-US" dirty="0" smtClean="0"/>
              <a:t>municipalities may be prohibited by state laws</a:t>
            </a:r>
          </a:p>
          <a:p>
            <a:pPr lvl="2"/>
            <a:r>
              <a:rPr lang="en-US" dirty="0" smtClean="0"/>
              <a:t>or hurdle is extremely high</a:t>
            </a:r>
          </a:p>
          <a:p>
            <a:pPr lvl="1"/>
            <a:r>
              <a:rPr lang="en-US" dirty="0" smtClean="0"/>
              <a:t>rural electric cooperatives </a:t>
            </a:r>
            <a:r>
              <a:rPr lang="mr-IN" dirty="0" smtClean="0"/>
              <a:t>–</a:t>
            </a:r>
            <a:r>
              <a:rPr lang="en-US" dirty="0" smtClean="0"/>
              <a:t> serve 14M homes in US (out of ~110M)</a:t>
            </a:r>
          </a:p>
          <a:p>
            <a:pPr lvl="2"/>
            <a:r>
              <a:rPr lang="en-US" dirty="0" smtClean="0"/>
              <a:t>average, 5.8 electric meters per mile</a:t>
            </a:r>
          </a:p>
          <a:p>
            <a:r>
              <a:rPr lang="en-US" dirty="0" smtClean="0"/>
              <a:t>Who is going to pay for broadband?</a:t>
            </a:r>
          </a:p>
          <a:p>
            <a:pPr lvl="1"/>
            <a:r>
              <a:rPr lang="en-US" dirty="0" smtClean="0"/>
              <a:t>pay once or pay forever?</a:t>
            </a:r>
          </a:p>
          <a:p>
            <a:r>
              <a:rPr lang="en-US" dirty="0" smtClean="0"/>
              <a:t>Are non-landline approaches scalable?</a:t>
            </a:r>
          </a:p>
          <a:p>
            <a:pPr lvl="1"/>
            <a:r>
              <a:rPr lang="en-US" dirty="0" smtClean="0"/>
              <a:t>TVWS</a:t>
            </a:r>
          </a:p>
          <a:p>
            <a:pPr lvl="1"/>
            <a:r>
              <a:rPr lang="en-US" dirty="0" smtClean="0"/>
              <a:t>satellite </a:t>
            </a:r>
            <a:r>
              <a:rPr lang="mr-IN" dirty="0" smtClean="0"/>
              <a:t>–</a:t>
            </a:r>
            <a:r>
              <a:rPr lang="en-US" dirty="0" smtClean="0"/>
              <a:t> NGS like </a:t>
            </a:r>
            <a:r>
              <a:rPr lang="en-US" dirty="0" err="1" smtClean="0"/>
              <a:t>OneWeb</a:t>
            </a:r>
            <a:r>
              <a:rPr lang="en-US" dirty="0" smtClean="0"/>
              <a:t> (600 satellites)</a:t>
            </a:r>
          </a:p>
          <a:p>
            <a:pPr lvl="2"/>
            <a:r>
              <a:rPr lang="en-US" dirty="0" smtClean="0"/>
              <a:t>currently, about 500k residential satellite subscribers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42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17" y="1765491"/>
            <a:ext cx="7381656" cy="4146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6" y="6389100"/>
            <a:ext cx="1628361" cy="50649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 for non-adoption</a:t>
            </a:r>
            <a:endParaRPr lang="en-US" dirty="0"/>
          </a:p>
        </p:txBody>
      </p:sp>
      <p:sp>
        <p:nvSpPr>
          <p:cNvPr id="5" name="Pentagon 4"/>
          <p:cNvSpPr/>
          <p:nvPr/>
        </p:nvSpPr>
        <p:spPr>
          <a:xfrm flipH="1">
            <a:off x="3478695" y="3838990"/>
            <a:ext cx="1252331" cy="71561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partially</a:t>
            </a:r>
          </a:p>
          <a:p>
            <a:pPr algn="ctr"/>
            <a:r>
              <a:rPr lang="en-US" sz="1350" dirty="0"/>
              <a:t>technology</a:t>
            </a:r>
          </a:p>
        </p:txBody>
      </p:sp>
      <p:sp>
        <p:nvSpPr>
          <p:cNvPr id="6" name="Right Brace 5"/>
          <p:cNvSpPr/>
          <p:nvPr/>
        </p:nvSpPr>
        <p:spPr>
          <a:xfrm>
            <a:off x="7302321" y="3304070"/>
            <a:ext cx="467139" cy="23555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7812933" y="4226604"/>
            <a:ext cx="1061701" cy="5078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dirty="0"/>
              <a:t>= economics</a:t>
            </a:r>
          </a:p>
          <a:p>
            <a:r>
              <a:rPr lang="en-US" sz="1350" dirty="0"/>
              <a:t>&amp; policy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969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Network economics, competition &amp; investment</a:t>
            </a:r>
            <a:endParaRPr lang="en-US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4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usage by income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Temple University Oct.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72" y="2296062"/>
            <a:ext cx="8189255" cy="29659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5641597"/>
            <a:ext cx="3429000" cy="4385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baseline="30000" dirty="0"/>
              <a:t>Computer and Internet Use in the United States: 2013</a:t>
            </a:r>
          </a:p>
          <a:p>
            <a:r>
              <a:rPr lang="en-US" sz="1350" baseline="30000" dirty="0"/>
              <a:t>American Community Survey Reports</a:t>
            </a:r>
            <a:endParaRPr lang="en-US" sz="13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123" y="1875514"/>
            <a:ext cx="1133475" cy="2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7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Open Internet </a:t>
            </a:r>
            <a:r>
              <a:rPr lang="en-US" sz="6600" dirty="0" smtClean="0"/>
              <a:t>(Network neutrality)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0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simplified evolution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97484735"/>
              </p:ext>
            </p:extLst>
          </p:nvPr>
        </p:nvGraphicFramePr>
        <p:xfrm>
          <a:off x="200025" y="1737361"/>
          <a:ext cx="88394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2545456" y="4886324"/>
            <a:ext cx="1724295" cy="771525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Section 706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00025" y="4886322"/>
            <a:ext cx="1603811" cy="771525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Authority unclear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011373" y="4886322"/>
            <a:ext cx="1562207" cy="771525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Title II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15201" y="4872670"/>
            <a:ext cx="1724296" cy="771525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Information service?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33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beyond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What are the rights and obligations of</a:t>
            </a:r>
          </a:p>
          <a:p>
            <a:pPr lvl="1"/>
            <a:r>
              <a:rPr lang="en-US" dirty="0" smtClean="0"/>
              <a:t>broadband Internet access providers?</a:t>
            </a:r>
          </a:p>
          <a:p>
            <a:pPr lvl="1"/>
            <a:r>
              <a:rPr lang="en-US" dirty="0" smtClean="0"/>
              <a:t>content providers that want to interconnect?</a:t>
            </a:r>
          </a:p>
          <a:p>
            <a:pPr lvl="1"/>
            <a:r>
              <a:rPr lang="en-US" dirty="0" smtClean="0"/>
              <a:t>handset vendors and application writers?</a:t>
            </a:r>
          </a:p>
          <a:p>
            <a:pPr lvl="1"/>
            <a:r>
              <a:rPr lang="en-US" dirty="0" smtClean="0"/>
              <a:t>consumers?</a:t>
            </a:r>
          </a:p>
          <a:p>
            <a:pPr lvl="1"/>
            <a:r>
              <a:rPr lang="en-US" dirty="0" smtClean="0"/>
              <a:t>right-of-way owners (poles and ducts)?</a:t>
            </a:r>
          </a:p>
          <a:p>
            <a:r>
              <a:rPr lang="en-US" dirty="0" smtClean="0"/>
              <a:t>What are the legal foundations?</a:t>
            </a:r>
          </a:p>
          <a:p>
            <a:r>
              <a:rPr lang="en-US" dirty="0" smtClean="0"/>
              <a:t>Are there any economic restrictions?</a:t>
            </a:r>
          </a:p>
          <a:p>
            <a:pPr lvl="1"/>
            <a:r>
              <a:rPr lang="en-US" dirty="0" smtClean="0"/>
              <a:t>Telecom: “just &amp; reasonable”</a:t>
            </a:r>
          </a:p>
          <a:p>
            <a:pPr lvl="1"/>
            <a:r>
              <a:rPr lang="en-US" dirty="0" smtClean="0"/>
              <a:t>or just anti—trust rules (largely, mergers &amp; acquisition, collusion, 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</a:p>
          <a:p>
            <a:r>
              <a:rPr lang="en-US" dirty="0" smtClean="0"/>
              <a:t>Who sets the rules?</a:t>
            </a:r>
          </a:p>
          <a:p>
            <a:pPr lvl="1"/>
            <a:r>
              <a:rPr lang="en-US" dirty="0" smtClean="0"/>
              <a:t>FTC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smtClean="0"/>
              <a:t>”</a:t>
            </a:r>
            <a:r>
              <a:rPr lang="en-US" smtClean="0"/>
              <a:t>unfair or deceptive trade </a:t>
            </a:r>
            <a:r>
              <a:rPr lang="en-US" dirty="0" smtClean="0"/>
              <a:t>practices”</a:t>
            </a:r>
          </a:p>
          <a:p>
            <a:pPr lvl="1"/>
            <a:r>
              <a:rPr lang="en-US" dirty="0" smtClean="0"/>
              <a:t>FCC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sector-specific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16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0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 sharing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404861"/>
            <a:ext cx="7988993" cy="248664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5282804" y="1448415"/>
            <a:ext cx="3283693" cy="1530529"/>
          </a:xfrm>
          <a:prstGeom prst="wedgeRoundRectCallout">
            <a:avLst>
              <a:gd name="adj1" fmla="val 10045"/>
              <a:gd name="adj2" fmla="val 155225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How </a:t>
            </a:r>
            <a:r>
              <a:rPr lang="en-US" dirty="0"/>
              <a:t>much politeness &amp; fairness is required?</a:t>
            </a:r>
          </a:p>
          <a:p>
            <a:r>
              <a:rPr lang="en-US" dirty="0">
                <a:sym typeface="Wingdings"/>
              </a:rPr>
              <a:t> LTE-U &amp; LTE-LAA (license-assisted, listen-before-talk)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2960" y="2813970"/>
            <a:ext cx="934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</a:t>
            </a:r>
          </a:p>
          <a:p>
            <a:r>
              <a:rPr lang="en-US" dirty="0" smtClean="0"/>
              <a:t>1990s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8625" y="5891501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US: since 1994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2960" y="5021481"/>
            <a:ext cx="1350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radio, TV,</a:t>
            </a:r>
          </a:p>
          <a:p>
            <a:r>
              <a:rPr lang="en-US" dirty="0" smtClean="0"/>
              <a:t>early mobile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11403" y="483681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Wi-Fi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2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 spectrum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Unused or cheap</a:t>
            </a:r>
          </a:p>
          <a:p>
            <a:r>
              <a:rPr lang="en-US" dirty="0" smtClean="0"/>
              <a:t>Available globally (</a:t>
            </a:r>
            <a:r>
              <a:rPr lang="en-US" dirty="0" smtClean="0">
                <a:sym typeface="Wingdings"/>
              </a:rPr>
              <a:t> important for consumer goods &amp; market size)</a:t>
            </a:r>
          </a:p>
          <a:p>
            <a:pPr lvl="1"/>
            <a:r>
              <a:rPr lang="en-US" dirty="0" smtClean="0">
                <a:sym typeface="Wingdings"/>
              </a:rPr>
              <a:t>preferably under similar licensing conditions</a:t>
            </a:r>
            <a:endParaRPr lang="en-US" dirty="0" smtClean="0"/>
          </a:p>
          <a:p>
            <a:r>
              <a:rPr lang="en-US" dirty="0" smtClean="0"/>
              <a:t>No noisy or sensitive neighbors</a:t>
            </a:r>
          </a:p>
          <a:p>
            <a:r>
              <a:rPr lang="en-US" dirty="0" smtClean="0"/>
              <a:t>Propagates indoors through walls and glass</a:t>
            </a:r>
          </a:p>
          <a:p>
            <a:r>
              <a:rPr lang="en-US" dirty="0" smtClean="0"/>
              <a:t>Not affected by rain or leaves outdoors</a:t>
            </a:r>
          </a:p>
          <a:p>
            <a:r>
              <a:rPr lang="en-US" dirty="0" smtClean="0"/>
              <a:t>Wide bands (≥ 5 MHz, preferably 20 MHz+)</a:t>
            </a:r>
          </a:p>
          <a:p>
            <a:r>
              <a:rPr lang="en-US" dirty="0" smtClean="0"/>
              <a:t>Is paired (uplink &amp; downlink)</a:t>
            </a:r>
          </a:p>
          <a:p>
            <a:r>
              <a:rPr lang="en-US" dirty="0" smtClean="0"/>
              <a:t>Can be processed with cheap electronics (Si, not GaAs)</a:t>
            </a:r>
          </a:p>
          <a:p>
            <a:r>
              <a:rPr lang="en-US" dirty="0" smtClean="0"/>
              <a:t>Allows small antennas🦄🦄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44000"/>
          </a:blip>
          <a:stretch>
            <a:fillRect/>
          </a:stretch>
        </p:blipFill>
        <p:spPr>
          <a:xfrm>
            <a:off x="948867" y="803985"/>
            <a:ext cx="7104222" cy="51435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2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 management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Until the 2000s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Single purpose</a:t>
            </a:r>
          </a:p>
          <a:p>
            <a:r>
              <a:rPr lang="en-US" dirty="0" smtClean="0"/>
              <a:t>Fixed technology (modulation)</a:t>
            </a:r>
          </a:p>
          <a:p>
            <a:r>
              <a:rPr lang="en-US" dirty="0" smtClean="0"/>
              <a:t>Exclusive use</a:t>
            </a:r>
          </a:p>
          <a:p>
            <a:r>
              <a:rPr lang="en-US" dirty="0" smtClean="0"/>
              <a:t>Narrow bands (except TV)</a:t>
            </a:r>
          </a:p>
          <a:p>
            <a:r>
              <a:rPr lang="en-US" dirty="0" smtClean="0"/>
              <a:t>Assume single radio per device</a:t>
            </a:r>
          </a:p>
          <a:p>
            <a:r>
              <a:rPr lang="en-US" dirty="0" smtClean="0"/>
              <a:t>Worry mostly about OOB to like</a:t>
            </a:r>
          </a:p>
          <a:p>
            <a:r>
              <a:rPr lang="en-US" dirty="0" smtClean="0"/>
              <a:t>Spectral efficiency secondary</a:t>
            </a:r>
          </a:p>
          <a:p>
            <a:r>
              <a:rPr lang="en-US" dirty="0" smtClean="0"/>
              <a:t>Single-country 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“Modern”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Flexible use</a:t>
            </a:r>
          </a:p>
          <a:p>
            <a:r>
              <a:rPr lang="en-US" dirty="0" smtClean="0"/>
              <a:t>Flexible technology</a:t>
            </a:r>
          </a:p>
          <a:p>
            <a:r>
              <a:rPr lang="en-US" dirty="0" smtClean="0"/>
              <a:t>Shared, over/underlay</a:t>
            </a:r>
          </a:p>
          <a:p>
            <a:r>
              <a:rPr lang="en-US" dirty="0" smtClean="0"/>
              <a:t>At least 5 MHz, preferably 100</a:t>
            </a:r>
          </a:p>
          <a:p>
            <a:r>
              <a:rPr lang="en-US" dirty="0" smtClean="0"/>
              <a:t>Multiple (&gt; 4) XTR/RCV</a:t>
            </a:r>
          </a:p>
          <a:p>
            <a:r>
              <a:rPr lang="en-US" dirty="0" smtClean="0"/>
              <a:t>Receiver requirements?</a:t>
            </a:r>
          </a:p>
          <a:p>
            <a:r>
              <a:rPr lang="en-US" dirty="0" smtClean="0"/>
              <a:t>Spectral efficiency matters</a:t>
            </a:r>
          </a:p>
          <a:p>
            <a:r>
              <a:rPr lang="en-US" dirty="0" smtClean="0"/>
              <a:t>International coordination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856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spectrum sharing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214312" y="1397000"/>
          <a:ext cx="86903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045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019" y="2729807"/>
            <a:ext cx="2960841" cy="1270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1" y="2686050"/>
            <a:ext cx="2021681" cy="1314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626" y="3195936"/>
            <a:ext cx="32733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vs.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3386" y="4063199"/>
            <a:ext cx="3551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“high tower, high power”</a:t>
            </a:r>
          </a:p>
          <a:p>
            <a:r>
              <a:rPr lang="en-US" sz="1600" dirty="0"/>
              <a:t>(TV, cellular downlink, radar transmitter)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20371" y="4088013"/>
            <a:ext cx="1510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0735" indent="-160735">
              <a:buFont typeface="Arial" charset="0"/>
              <a:buChar char="•"/>
            </a:pPr>
            <a:r>
              <a:rPr lang="en-US" sz="1600" dirty="0"/>
              <a:t>cellular uplink</a:t>
            </a:r>
          </a:p>
          <a:p>
            <a:pPr marL="160735" indent="-160735">
              <a:buFont typeface="Arial" charset="0"/>
              <a:buChar char="•"/>
            </a:pPr>
            <a:r>
              <a:rPr lang="en-US" sz="1600" dirty="0"/>
              <a:t>radar receiver</a:t>
            </a:r>
          </a:p>
          <a:p>
            <a:pPr marL="160735" indent="-160735">
              <a:buFont typeface="Arial" charset="0"/>
              <a:buChar char="•"/>
            </a:pPr>
            <a:r>
              <a:rPr lang="en-US" sz="1600" dirty="0"/>
              <a:t>GPS receiver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 co-existence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3472" y="5442981"/>
            <a:ext cx="479939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how do I quickly identify sources of interference?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2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industry is complicated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Temple University Oct.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502091" y="1850254"/>
            <a:ext cx="4448711" cy="2342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33591" y="2147299"/>
            <a:ext cx="1438382" cy="16027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cable</a:t>
            </a:r>
          </a:p>
          <a:p>
            <a:pPr algn="ctr"/>
            <a:r>
              <a:rPr lang="en-US" dirty="0" smtClean="0"/>
              <a:t>(CATV)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399461" y="2167848"/>
            <a:ext cx="1438382" cy="1602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satellite</a:t>
            </a:r>
          </a:p>
          <a:p>
            <a:pPr algn="ctr"/>
            <a:r>
              <a:rPr lang="en-US" dirty="0" smtClean="0"/>
              <a:t>(SAT)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113962" y="2178122"/>
            <a:ext cx="1438382" cy="1602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2344" y="3127943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B0F0"/>
                </a:solidFill>
              </a:rPr>
              <a:t>LEC</a:t>
            </a:r>
            <a:endParaRPr lang="en-US">
              <a:solidFill>
                <a:srgbClr val="00B0F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13962" y="2414427"/>
            <a:ext cx="1438382" cy="565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5415537" y="3105363"/>
            <a:ext cx="870732" cy="565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CLEC</a:t>
            </a:r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005014" y="2547454"/>
            <a:ext cx="577690" cy="447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smtClean="0"/>
              <a:t>RLEC</a:t>
            </a:r>
            <a:endParaRPr lang="en-US" sz="1000"/>
          </a:p>
        </p:txBody>
      </p:sp>
      <p:sp>
        <p:nvSpPr>
          <p:cNvPr id="16" name="TextBox 15"/>
          <p:cNvSpPr txBox="1"/>
          <p:nvPr/>
        </p:nvSpPr>
        <p:spPr>
          <a:xfrm>
            <a:off x="5198963" y="243321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ILEC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33591" y="1803384"/>
            <a:ext cx="437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MVPD (affects video rights </a:t>
            </a:r>
            <a:r>
              <a:rPr lang="en-US" smtClean="0"/>
              <a:t>&amp; obligations)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19191" y="4598859"/>
            <a:ext cx="7705618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all entities can serve as a </a:t>
            </a:r>
            <a:r>
              <a:rPr lang="en-US" i="1" dirty="0" smtClean="0"/>
              <a:t>Broadband Internet Access Service</a:t>
            </a:r>
            <a:r>
              <a:rPr lang="en-US" dirty="0" smtClean="0"/>
              <a:t> (BIAS), commonly known as </a:t>
            </a:r>
            <a:r>
              <a:rPr lang="en-US" i="1" dirty="0" smtClean="0"/>
              <a:t>ISP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almost all ”TV” distributors are MVPDs, but not all MVPDs are ISPs (e.g., satellite)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AT&amp;T, as an ILEC, owns a satellite MVPD (DirecTV)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Same company can be ILEC in one state &amp; CLEC in another (rare)</a:t>
            </a:r>
            <a:endParaRPr lang="en-US" dirty="0"/>
          </a:p>
        </p:txBody>
      </p:sp>
      <p:cxnSp>
        <p:nvCxnSpPr>
          <p:cNvPr id="22" name="Curved Connector 21"/>
          <p:cNvCxnSpPr/>
          <p:nvPr/>
        </p:nvCxnSpPr>
        <p:spPr>
          <a:xfrm rot="5400000">
            <a:off x="4716314" y="2830253"/>
            <a:ext cx="726936" cy="671516"/>
          </a:xfrm>
          <a:prstGeom prst="curvedConnector3">
            <a:avLst>
              <a:gd name="adj1" fmla="val 9501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57167" y="3536066"/>
            <a:ext cx="5148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owns</a:t>
            </a:r>
            <a:endParaRPr lang="en-US" sz="11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35" y="3458460"/>
            <a:ext cx="1356205" cy="3698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592" y="2243070"/>
            <a:ext cx="658863" cy="2861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914" y="2208337"/>
            <a:ext cx="1016000" cy="355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696" y="2481569"/>
            <a:ext cx="1068310" cy="3577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5043" y="2515628"/>
            <a:ext cx="864967" cy="353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537" y="1601375"/>
            <a:ext cx="864314" cy="5762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7043" y="1687947"/>
            <a:ext cx="1016000" cy="4191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4868" y="3822141"/>
            <a:ext cx="1154952" cy="3517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3023" y="3324125"/>
            <a:ext cx="1016000" cy="2794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491" y="2198067"/>
            <a:ext cx="776417" cy="34938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588" y="2563937"/>
            <a:ext cx="546221" cy="61176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3" y="3238443"/>
            <a:ext cx="1395110" cy="2976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5851" y="3796853"/>
            <a:ext cx="1039523" cy="3822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94413" y="4215128"/>
            <a:ext cx="903417" cy="29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24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 roles</a:t>
            </a:r>
            <a:endParaRPr lang="en-US" dirty="0"/>
          </a:p>
        </p:txBody>
      </p:sp>
      <p:sp>
        <p:nvSpPr>
          <p:cNvPr id="4" name="Striped Right Arrow 3"/>
          <p:cNvSpPr/>
          <p:nvPr/>
        </p:nvSpPr>
        <p:spPr>
          <a:xfrm>
            <a:off x="1232296" y="2228850"/>
            <a:ext cx="6943726" cy="1264444"/>
          </a:xfrm>
          <a:prstGeom prst="stripedRightArrow">
            <a:avLst/>
          </a:prstGeom>
          <a:gradFill>
            <a:gsLst>
              <a:gs pos="0">
                <a:srgbClr val="C00000"/>
              </a:gs>
              <a:gs pos="77000">
                <a:srgbClr val="00B050"/>
              </a:gs>
              <a:gs pos="50000">
                <a:srgbClr val="FFFF00"/>
              </a:gs>
              <a:gs pos="100000">
                <a:srgbClr val="0070C0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736297" y="3840264"/>
            <a:ext cx="2026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base-level </a:t>
            </a:r>
            <a:r>
              <a:rPr lang="en-US" dirty="0" smtClean="0"/>
              <a:t>coverage</a:t>
            </a:r>
          </a:p>
          <a:p>
            <a:r>
              <a:rPr lang="en-US" dirty="0" smtClean="0"/>
              <a:t>(particularly rural)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30591" y="3840264"/>
            <a:ext cx="156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urban capacity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5825" y="3840264"/>
            <a:ext cx="1838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indoor &amp; capacity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76496" y="3736390"/>
            <a:ext cx="118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directional</a:t>
            </a:r>
          </a:p>
          <a:p>
            <a:r>
              <a:rPr lang="en-US" dirty="0"/>
              <a:t>capacity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3337" y="2724369"/>
            <a:ext cx="135806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chemeClr val="bg2">
                    <a:lumMod val="50000"/>
                  </a:schemeClr>
                </a:solidFill>
              </a:rPr>
              <a:t>400 – 800 MHz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08588" y="2724369"/>
            <a:ext cx="9236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chemeClr val="bg2">
                    <a:lumMod val="50000"/>
                  </a:schemeClr>
                </a:solidFill>
              </a:rPr>
              <a:t>1 – 3 GHz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3405" y="2724369"/>
            <a:ext cx="8002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2">
                    <a:lumMod val="50000"/>
                  </a:schemeClr>
                </a:solidFill>
              </a:rPr>
              <a:t>3-6 GHz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60905" y="2724369"/>
            <a:ext cx="8803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FFC000"/>
                </a:solidFill>
              </a:rPr>
              <a:t>&gt; 10 GHz</a:t>
            </a:r>
            <a:endParaRPr lang="en-US" sz="1500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6298" y="4550812"/>
            <a:ext cx="2092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Digital dividend</a:t>
            </a:r>
          </a:p>
          <a:p>
            <a:r>
              <a:rPr lang="en-US" dirty="0"/>
              <a:t>TV incentive auction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08530" y="4654685"/>
            <a:ext cx="805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AWS-3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17847" y="465468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3.5 GHz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76497" y="4654685"/>
            <a:ext cx="156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mmWave</a:t>
            </a:r>
            <a:r>
              <a:rPr lang="en-US" dirty="0"/>
              <a:t> </a:t>
            </a:r>
            <a:r>
              <a:rPr lang="en-US" dirty="0" smtClean="0"/>
              <a:t>R&amp;O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2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TV incentive auction</a:t>
            </a:r>
            <a:endParaRPr lang="en-US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41</a:t>
            </a:fld>
            <a:endParaRPr lang="en-US" dirty="0"/>
          </a:p>
        </p:txBody>
      </p:sp>
      <p:sp>
        <p:nvSpPr>
          <p:cNvPr id="3" name="Alternate Process 2"/>
          <p:cNvSpPr/>
          <p:nvPr/>
        </p:nvSpPr>
        <p:spPr>
          <a:xfrm>
            <a:off x="150008" y="2786062"/>
            <a:ext cx="1157288" cy="985838"/>
          </a:xfrm>
          <a:prstGeom prst="flowChartAlternateProcess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initial</a:t>
            </a:r>
          </a:p>
          <a:p>
            <a:pPr algn="ctr"/>
            <a:r>
              <a:rPr lang="en-US" sz="1350" dirty="0"/>
              <a:t>clearing goal</a:t>
            </a:r>
          </a:p>
        </p:txBody>
      </p:sp>
      <p:sp>
        <p:nvSpPr>
          <p:cNvPr id="4" name="Alternate Process 3"/>
          <p:cNvSpPr/>
          <p:nvPr/>
        </p:nvSpPr>
        <p:spPr>
          <a:xfrm>
            <a:off x="1775212" y="2786062"/>
            <a:ext cx="1157288" cy="985838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reverse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auction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(TV stations)</a:t>
            </a:r>
          </a:p>
        </p:txBody>
      </p:sp>
      <p:sp>
        <p:nvSpPr>
          <p:cNvPr id="5" name="Alternate Process 4"/>
          <p:cNvSpPr/>
          <p:nvPr/>
        </p:nvSpPr>
        <p:spPr>
          <a:xfrm>
            <a:off x="3539718" y="2786062"/>
            <a:ext cx="1157288" cy="985838"/>
          </a:xfrm>
          <a:prstGeom prst="flowChartAlternateProcess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forward</a:t>
            </a:r>
          </a:p>
          <a:p>
            <a:pPr algn="ctr"/>
            <a:r>
              <a:rPr lang="en-US" sz="1350" dirty="0"/>
              <a:t>auction</a:t>
            </a:r>
          </a:p>
          <a:p>
            <a:pPr algn="ctr"/>
            <a:r>
              <a:rPr lang="en-US" sz="1350" dirty="0"/>
              <a:t>(carriers)</a:t>
            </a:r>
          </a:p>
        </p:txBody>
      </p:sp>
      <p:sp>
        <p:nvSpPr>
          <p:cNvPr id="6" name="Decision 5"/>
          <p:cNvSpPr/>
          <p:nvPr/>
        </p:nvSpPr>
        <p:spPr>
          <a:xfrm>
            <a:off x="5174447" y="2453879"/>
            <a:ext cx="2090747" cy="1650206"/>
          </a:xfrm>
          <a:prstGeom prst="flowChartDecision">
            <a:avLst/>
          </a:prstGeom>
          <a:solidFill>
            <a:srgbClr val="FE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2">
                    <a:lumMod val="50000"/>
                  </a:schemeClr>
                </a:solidFill>
              </a:rPr>
              <a:t>TV station participated &amp; got bid?</a:t>
            </a:r>
          </a:p>
        </p:txBody>
      </p:sp>
      <p:sp>
        <p:nvSpPr>
          <p:cNvPr id="7" name="Alternate Process 6"/>
          <p:cNvSpPr/>
          <p:nvPr/>
        </p:nvSpPr>
        <p:spPr>
          <a:xfrm>
            <a:off x="7125891" y="1632347"/>
            <a:ext cx="1768078" cy="98583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>
              <a:buFont typeface="+mj-lt"/>
              <a:buAutoNum type="arabicPeriod"/>
            </a:pPr>
            <a:r>
              <a:rPr lang="en-US" sz="1350" dirty="0"/>
              <a:t>go off-air (6 MHz)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350" dirty="0" smtClean="0"/>
              <a:t>multiplex (share)</a:t>
            </a:r>
            <a:endParaRPr lang="en-US" sz="1350" dirty="0"/>
          </a:p>
          <a:p>
            <a:pPr marL="257175" indent="-257175">
              <a:buFont typeface="+mj-lt"/>
              <a:buAutoNum type="arabicPeriod"/>
            </a:pPr>
            <a:r>
              <a:rPr lang="en-US" sz="1350" dirty="0"/>
              <a:t>VHF</a:t>
            </a:r>
          </a:p>
        </p:txBody>
      </p:sp>
      <p:sp>
        <p:nvSpPr>
          <p:cNvPr id="8" name="Alternate Process 7"/>
          <p:cNvSpPr/>
          <p:nvPr/>
        </p:nvSpPr>
        <p:spPr>
          <a:xfrm>
            <a:off x="7125891" y="4125519"/>
            <a:ext cx="1721570" cy="985838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repack</a:t>
            </a:r>
          </a:p>
          <a:p>
            <a:pPr algn="ctr"/>
            <a:r>
              <a:rPr lang="en-US" sz="1350" dirty="0"/>
              <a:t>(39 months)</a:t>
            </a:r>
          </a:p>
        </p:txBody>
      </p:sp>
      <p:cxnSp>
        <p:nvCxnSpPr>
          <p:cNvPr id="10" name="Elbow Connector 9"/>
          <p:cNvCxnSpPr/>
          <p:nvPr/>
        </p:nvCxnSpPr>
        <p:spPr>
          <a:xfrm rot="5400000">
            <a:off x="3251887" y="2894410"/>
            <a:ext cx="9525" cy="1764506"/>
          </a:xfrm>
          <a:prstGeom prst="bentConnector3">
            <a:avLst>
              <a:gd name="adj1" fmla="val 3825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36736" y="4190322"/>
            <a:ext cx="160325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forward bids</a:t>
            </a:r>
          </a:p>
          <a:p>
            <a:r>
              <a:rPr lang="en-US" sz="1350" dirty="0"/>
              <a:t>insufficient </a:t>
            </a:r>
            <a:r>
              <a:rPr lang="en-US" sz="1350" dirty="0">
                <a:sym typeface="Wingdings"/>
              </a:rPr>
              <a:t></a:t>
            </a:r>
          </a:p>
          <a:p>
            <a:r>
              <a:rPr lang="en-US" sz="1350" dirty="0">
                <a:sym typeface="Wingdings"/>
              </a:rPr>
              <a:t>reduce clearing goal</a:t>
            </a:r>
            <a:endParaRPr lang="en-US" sz="135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307296" y="3278981"/>
            <a:ext cx="4679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932499" y="3278981"/>
            <a:ext cx="641447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697006" y="3278981"/>
            <a:ext cx="4679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6" idx="0"/>
            <a:endCxn id="7" idx="1"/>
          </p:cNvCxnSpPr>
          <p:nvPr/>
        </p:nvCxnSpPr>
        <p:spPr>
          <a:xfrm rot="5400000" flipH="1" flipV="1">
            <a:off x="6508549" y="1836537"/>
            <a:ext cx="328613" cy="906071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6" idx="2"/>
          </p:cNvCxnSpPr>
          <p:nvPr/>
        </p:nvCxnSpPr>
        <p:spPr>
          <a:xfrm rot="16200000" flipH="1">
            <a:off x="6394249" y="3929656"/>
            <a:ext cx="557214" cy="906071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19081" y="3771900"/>
            <a:ext cx="98783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144 MHz</a:t>
            </a:r>
          </a:p>
          <a:p>
            <a:r>
              <a:rPr lang="en-US" sz="1350" dirty="0"/>
              <a:t>(May 2016)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82852" y="2156320"/>
            <a:ext cx="261475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descending clock auction</a:t>
            </a:r>
          </a:p>
          <a:p>
            <a:r>
              <a:rPr lang="en-US" sz="1350" dirty="0">
                <a:sym typeface="Wingdings"/>
              </a:rPr>
              <a:t> reduce until clearing target met</a:t>
            </a:r>
            <a:endParaRPr lang="en-US" sz="135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7397776" y="5198822"/>
            <a:ext cx="1224307" cy="8759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next step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247362" y="2592424"/>
            <a:ext cx="147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April </a:t>
            </a:r>
            <a:r>
              <a:rPr lang="en-US" smtClean="0"/>
              <a:t>2017 </a:t>
            </a:r>
            <a:r>
              <a:rPr lang="en-US" smtClean="0">
                <a:latin typeface="Apple Color Emoji" charset="0"/>
              </a:rPr>
              <a:t>✅</a:t>
            </a:r>
            <a:endParaRPr lang="en-US" dirty="0">
              <a:latin typeface="Apple Color Emoj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8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Incentive auction facts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1737362"/>
            <a:ext cx="8279623" cy="4090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76" y="1800972"/>
            <a:ext cx="8856006" cy="41784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9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3.5 GHz band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06639" y="5648870"/>
            <a:ext cx="30294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FSS: C Band (</a:t>
            </a:r>
            <a:r>
              <a:rPr lang="fi-FI" sz="2100" dirty="0"/>
              <a:t>3.625–4.200)</a:t>
            </a:r>
            <a:endParaRPr lang="en-US" sz="21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60" y="1679835"/>
            <a:ext cx="6955173" cy="41767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0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 access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211" y="0"/>
            <a:ext cx="1652789" cy="165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855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Goal: functional equivalence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Title IV of Americans with Disabilities Act (ADA):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term "telecommunications relay services" means telephone transmission services that provide the ability for an individual who has a hearing impairment or speech impairment to engage in communication by wire or radio with a hearing individual in a manner that is functionally equivalent to the ability of an individual who does not have a hearing impairment or speech impairment to communicate using voice communication services by wire or radio. Such term includes services that enable two-way communication between an individual who uses a TDD or other </a:t>
            </a:r>
            <a:r>
              <a:rPr lang="en-US" dirty="0" err="1"/>
              <a:t>nonvoice</a:t>
            </a:r>
            <a:r>
              <a:rPr lang="en-US" dirty="0"/>
              <a:t> terminal device and an individual who does not use such a device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37161" y="5486400"/>
            <a:ext cx="1252266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47 USC 225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7688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be done?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1737361"/>
            <a:ext cx="2538426" cy="1422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434" y="1915028"/>
            <a:ext cx="1419418" cy="1066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2900" y="1915028"/>
            <a:ext cx="2595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what about YouTube?</a:t>
            </a:r>
          </a:p>
          <a:p>
            <a:r>
              <a:rPr lang="en-US" dirty="0" smtClean="0"/>
              <a:t>Live events?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3242530"/>
            <a:ext cx="2871989" cy="1794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682" y="3026501"/>
            <a:ext cx="2847930" cy="23488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8346" y="2448492"/>
            <a:ext cx="2355654" cy="36983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9778" y="55524"/>
            <a:ext cx="1652789" cy="16527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2259" y="5407004"/>
            <a:ext cx="5284902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/>
              <a:t>Enable access by people with disabilities </a:t>
            </a:r>
            <a:r>
              <a:rPr lang="en-US">
                <a:sym typeface="Wingdings"/>
              </a:rPr>
              <a:t> provide new capabilities for </a:t>
            </a:r>
            <a:r>
              <a:rPr lang="en-US" smtClean="0">
                <a:sym typeface="Wingdings"/>
              </a:rPr>
              <a:t>everyone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Relay services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3639" y="2537138"/>
            <a:ext cx="105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text relay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2420" y="3957944"/>
            <a:ext cx="54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420" y="5378750"/>
            <a:ext cx="766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IP-CTS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404575" y="2215166"/>
            <a:ext cx="901521" cy="83712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404575" y="3706247"/>
            <a:ext cx="901521" cy="837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404574" y="5144854"/>
            <a:ext cx="901521" cy="83712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350" y="202223"/>
            <a:ext cx="3647004" cy="1358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190" y="2344710"/>
            <a:ext cx="578037" cy="5780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189" y="3836739"/>
            <a:ext cx="578037" cy="5780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016" y="5274398"/>
            <a:ext cx="578037" cy="5780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34" y="2046992"/>
            <a:ext cx="1349624" cy="13496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875" y="3557937"/>
            <a:ext cx="2069941" cy="11693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926" y="4888603"/>
            <a:ext cx="1997114" cy="18352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913" y="2906470"/>
            <a:ext cx="1086666" cy="2130718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8" idx="3"/>
            <a:endCxn id="18" idx="1"/>
          </p:cNvCxnSpPr>
          <p:nvPr/>
        </p:nvCxnSpPr>
        <p:spPr>
          <a:xfrm>
            <a:off x="5306096" y="2633730"/>
            <a:ext cx="1772817" cy="1338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9" idx="3"/>
          </p:cNvCxnSpPr>
          <p:nvPr/>
        </p:nvCxnSpPr>
        <p:spPr>
          <a:xfrm>
            <a:off x="5306096" y="4124811"/>
            <a:ext cx="1772817" cy="44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306095" y="4377151"/>
            <a:ext cx="1772818" cy="1192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Arrow 26"/>
          <p:cNvSpPr/>
          <p:nvPr/>
        </p:nvSpPr>
        <p:spPr>
          <a:xfrm>
            <a:off x="3528811" y="2463360"/>
            <a:ext cx="875763" cy="27274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3528650" y="3988331"/>
            <a:ext cx="875763" cy="27274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3567125" y="5424559"/>
            <a:ext cx="875763" cy="27274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0" y="2868325"/>
            <a:ext cx="1448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(legacy, may</a:t>
            </a:r>
          </a:p>
          <a:p>
            <a:r>
              <a:rPr lang="en-US" sz="1400" i="1" dirty="0" smtClean="0"/>
              <a:t>transition to RTT)</a:t>
            </a:r>
            <a:endParaRPr lang="en-US" sz="1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347" y="4312541"/>
            <a:ext cx="1640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(ASL as first language;</a:t>
            </a:r>
          </a:p>
          <a:p>
            <a:r>
              <a:rPr lang="en-US" sz="1200" i="1" dirty="0" smtClean="0"/>
              <a:t>mostly culturally Deaf)</a:t>
            </a:r>
            <a:endParaRPr lang="en-US" sz="12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5677858"/>
            <a:ext cx="1543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(Non-ASL;</a:t>
            </a:r>
          </a:p>
          <a:p>
            <a:r>
              <a:rPr lang="en-US" sz="1200" i="1" dirty="0" smtClean="0"/>
              <a:t>mostly late-deafened)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85584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video calling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" name="Picture 4" descr="C:\Users\jgruessing\Desktop\vrscall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" y="2894342"/>
            <a:ext cx="6243888" cy="33601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313645" y="1854558"/>
            <a:ext cx="6528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model: customer </a:t>
            </a:r>
            <a:r>
              <a:rPr lang="en-US" dirty="0" smtClean="0">
                <a:sym typeface="Wingdings"/>
              </a:rPr>
              <a:t> video interpreter  government agency</a:t>
            </a:r>
          </a:p>
          <a:p>
            <a:r>
              <a:rPr lang="en-US" dirty="0" smtClean="0">
                <a:sym typeface="Wingdings"/>
              </a:rPr>
              <a:t>new model: customer </a:t>
            </a:r>
            <a:r>
              <a:rPr lang="mr-IN" dirty="0" smtClean="0">
                <a:sym typeface="Wingdings"/>
              </a:rPr>
              <a:t>–</a:t>
            </a:r>
            <a:r>
              <a:rPr lang="en-US" dirty="0" smtClean="0">
                <a:sym typeface="Wingdings"/>
              </a:rPr>
              <a:t> (direct video calling) --- government agency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25344" y="3515932"/>
            <a:ext cx="15039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10% of VRS</a:t>
            </a:r>
          </a:p>
          <a:p>
            <a:r>
              <a:rPr lang="en-US" dirty="0" smtClean="0"/>
              <a:t>minutes are </a:t>
            </a:r>
          </a:p>
          <a:p>
            <a:r>
              <a:rPr lang="en-US" dirty="0" smtClean="0"/>
              <a:t>to small set of</a:t>
            </a:r>
          </a:p>
          <a:p>
            <a:r>
              <a:rPr lang="en-US" dirty="0" smtClean="0"/>
              <a:t>destinations, </a:t>
            </a:r>
          </a:p>
          <a:p>
            <a:r>
              <a:rPr lang="en-US" dirty="0" smtClean="0"/>
              <a:t>like SSA</a:t>
            </a:r>
          </a:p>
        </p:txBody>
      </p:sp>
    </p:spTree>
    <p:extLst>
      <p:ext uri="{BB962C8B-B14F-4D97-AF65-F5344CB8AC3E}">
        <p14:creationId xmlns:p14="http://schemas.microsoft.com/office/powerpoint/2010/main" val="411059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calling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8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Temple University Oct.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00"/>
            <a:ext cx="9144000" cy="4023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611779"/>
            <a:ext cx="11272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FreePress</a:t>
            </a:r>
            <a:r>
              <a:rPr lang="en-US" sz="1000" dirty="0" smtClean="0"/>
              <a:t>, 2008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88902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Text-to-911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15200" y="3103808"/>
            <a:ext cx="1416478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obligation</a:t>
            </a:r>
          </a:p>
          <a:p>
            <a:r>
              <a:rPr lang="en-US" dirty="0" smtClean="0"/>
              <a:t>for carriers</a:t>
            </a:r>
          </a:p>
          <a:p>
            <a:r>
              <a:rPr lang="en-US" dirty="0" smtClean="0"/>
              <a:t>by June 2015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8" y="1737361"/>
            <a:ext cx="6231636" cy="44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8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VoIP emergency communications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16387" name="Picture 3" descr="MCj0304701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678" y="4898803"/>
            <a:ext cx="685800" cy="68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j0240341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9079" y="3012853"/>
            <a:ext cx="797719" cy="58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PE02028_[1]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7979" y="3070002"/>
            <a:ext cx="532210" cy="44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PE00526_[1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0528" y="4670202"/>
            <a:ext cx="68103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391" name="AutoShape 7"/>
          <p:cNvCxnSpPr>
            <a:cxnSpLocks noChangeShapeType="1"/>
            <a:stCxn id="16388" idx="3"/>
            <a:endCxn id="16389" idx="1"/>
          </p:cNvCxnSpPr>
          <p:nvPr/>
        </p:nvCxnSpPr>
        <p:spPr bwMode="auto">
          <a:xfrm flipV="1">
            <a:off x="4696798" y="3292649"/>
            <a:ext cx="1831181" cy="13097"/>
          </a:xfrm>
          <a:prstGeom prst="straightConnector1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392" name="AutoShape 8"/>
          <p:cNvCxnSpPr>
            <a:cxnSpLocks noChangeShapeType="1"/>
            <a:stCxn id="16389" idx="2"/>
            <a:endCxn id="16387" idx="0"/>
          </p:cNvCxnSpPr>
          <p:nvPr/>
        </p:nvCxnSpPr>
        <p:spPr bwMode="auto">
          <a:xfrm flipH="1">
            <a:off x="6756578" y="3514105"/>
            <a:ext cx="38100" cy="1384697"/>
          </a:xfrm>
          <a:prstGeom prst="straightConnector1">
            <a:avLst/>
          </a:prstGeom>
          <a:noFill/>
          <a:ln w="3810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393" name="AutoShape 9"/>
          <p:cNvCxnSpPr>
            <a:cxnSpLocks noChangeShapeType="1"/>
            <a:stCxn id="16390" idx="3"/>
            <a:endCxn id="16387" idx="1"/>
          </p:cNvCxnSpPr>
          <p:nvPr/>
        </p:nvCxnSpPr>
        <p:spPr bwMode="auto">
          <a:xfrm>
            <a:off x="4751565" y="5113116"/>
            <a:ext cx="1662113" cy="127397"/>
          </a:xfrm>
          <a:prstGeom prst="straightConnector1">
            <a:avLst/>
          </a:prstGeom>
          <a:noFill/>
          <a:ln w="38100">
            <a:solidFill>
              <a:srgbClr val="339966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394" name="AutoShape 10"/>
          <p:cNvCxnSpPr>
            <a:cxnSpLocks noChangeShapeType="1"/>
            <a:stCxn id="16390" idx="0"/>
            <a:endCxn id="16388" idx="2"/>
          </p:cNvCxnSpPr>
          <p:nvPr/>
        </p:nvCxnSpPr>
        <p:spPr bwMode="auto">
          <a:xfrm flipH="1" flipV="1">
            <a:off x="4297938" y="3597450"/>
            <a:ext cx="113109" cy="1072753"/>
          </a:xfrm>
          <a:prstGeom prst="straightConnector1">
            <a:avLst/>
          </a:prstGeom>
          <a:noFill/>
          <a:ln w="38100">
            <a:solidFill>
              <a:srgbClr val="00CC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395" name="AutoShape 11"/>
          <p:cNvCxnSpPr>
            <a:cxnSpLocks noChangeShapeType="1"/>
            <a:stCxn id="16387" idx="1"/>
            <a:endCxn id="16388" idx="2"/>
          </p:cNvCxnSpPr>
          <p:nvPr/>
        </p:nvCxnSpPr>
        <p:spPr bwMode="auto">
          <a:xfrm flipH="1" flipV="1">
            <a:off x="4297939" y="3597449"/>
            <a:ext cx="2115740" cy="1643063"/>
          </a:xfrm>
          <a:prstGeom prst="straightConnector1">
            <a:avLst/>
          </a:prstGeom>
          <a:noFill/>
          <a:ln w="38100">
            <a:solidFill>
              <a:srgbClr val="00CC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4782849" y="2898552"/>
            <a:ext cx="1710276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i="1" dirty="0">
                <a:latin typeface="Tahoma" charset="0"/>
              </a:rPr>
              <a:t>emergency call</a:t>
            </a: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6916123" y="3952255"/>
            <a:ext cx="10294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i="1">
                <a:latin typeface="Tahoma" charset="0"/>
              </a:rPr>
              <a:t>dispatch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4699179" y="5298852"/>
            <a:ext cx="19422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i="1">
                <a:latin typeface="Tahoma" charset="0"/>
              </a:rPr>
              <a:t>civic coordination</a:t>
            </a:r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3887172" y="3952256"/>
            <a:ext cx="18332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dirty="0">
                <a:latin typeface="Tahoma" charset="0"/>
              </a:rPr>
              <a:t>emergency alert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836" y="3768495"/>
            <a:ext cx="1761367" cy="9907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0301" y="4759264"/>
            <a:ext cx="155619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90 characters</a:t>
            </a:r>
          </a:p>
          <a:p>
            <a:r>
              <a:rPr lang="en-US" sz="1350" dirty="0"/>
              <a:t>(360 in the future?)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5293" y="3271731"/>
            <a:ext cx="2007794" cy="507831"/>
          </a:xfrm>
          <a:prstGeom prst="rect">
            <a:avLst/>
          </a:prstGeom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350" dirty="0"/>
              <a:t>wireless emergency alerts</a:t>
            </a:r>
          </a:p>
          <a:p>
            <a:pPr algn="ctr"/>
            <a:r>
              <a:rPr lang="en-US" sz="1350" dirty="0"/>
              <a:t>(WEA)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5395" y="5241637"/>
            <a:ext cx="1570435" cy="840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312" y="2493183"/>
            <a:ext cx="1420415" cy="5326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17513" y="2275830"/>
            <a:ext cx="20837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phone &amp; SMS-based (local)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06971" y="5298852"/>
            <a:ext cx="72648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AM/FM</a:t>
            </a:r>
          </a:p>
          <a:p>
            <a:r>
              <a:rPr lang="en-US" sz="1350" dirty="0"/>
              <a:t>TV</a:t>
            </a:r>
          </a:p>
          <a:p>
            <a:r>
              <a:rPr lang="en-US" sz="1350" dirty="0"/>
              <a:t>cable</a:t>
            </a:r>
          </a:p>
        </p:txBody>
      </p:sp>
      <p:pic>
        <p:nvPicPr>
          <p:cNvPr id="14" name="Emergency_Alert_System_Attention_Signal_20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039" y="4712048"/>
            <a:ext cx="609600" cy="609600"/>
          </a:xfrm>
          <a:prstGeom prst="rect">
            <a:avLst/>
          </a:prstGeom>
        </p:spPr>
      </p:pic>
      <p:pic>
        <p:nvPicPr>
          <p:cNvPr id="15" name="EAS_Alert_Tornado_Warn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210" y="4000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4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distinguishes 911?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5,784 </a:t>
            </a:r>
            <a:r>
              <a:rPr lang="en-US" dirty="0"/>
              <a:t>PSAPs (in 3,135 U.S. counties)</a:t>
            </a:r>
          </a:p>
          <a:p>
            <a:pPr lvl="1"/>
            <a:r>
              <a:rPr lang="en-US" dirty="0"/>
              <a:t>some very large (NYC, LA, Chicago), some tiny</a:t>
            </a:r>
          </a:p>
          <a:p>
            <a:pPr lvl="1"/>
            <a:r>
              <a:rPr lang="en-US" dirty="0"/>
              <a:t>technical services </a:t>
            </a:r>
            <a:r>
              <a:rPr lang="en-US" dirty="0" smtClean="0"/>
              <a:t>by </a:t>
            </a:r>
            <a:r>
              <a:rPr lang="en-US" dirty="0"/>
              <a:t>contractors and “system service providers”</a:t>
            </a:r>
          </a:p>
          <a:p>
            <a:r>
              <a:rPr lang="en-US" dirty="0"/>
              <a:t>240 million 9-1-1 calls per </a:t>
            </a:r>
            <a:r>
              <a:rPr lang="en-US" dirty="0" smtClean="0"/>
              <a:t>year: 70</a:t>
            </a:r>
            <a:r>
              <a:rPr lang="en-US" dirty="0"/>
              <a:t>% cellular</a:t>
            </a:r>
          </a:p>
          <a:p>
            <a:r>
              <a:rPr lang="en-US" dirty="0"/>
              <a:t>L</a:t>
            </a:r>
            <a:r>
              <a:rPr lang="en-US" dirty="0" smtClean="0"/>
              <a:t>ocation </a:t>
            </a:r>
            <a:r>
              <a:rPr lang="en-US" dirty="0"/>
              <a:t>delivery</a:t>
            </a:r>
          </a:p>
          <a:p>
            <a:pPr lvl="1"/>
            <a:r>
              <a:rPr lang="en-US" dirty="0"/>
              <a:t>98.6% of population have some Phase II (July 2016</a:t>
            </a:r>
            <a:r>
              <a:rPr lang="en-US" dirty="0" smtClean="0"/>
              <a:t>) </a:t>
            </a:r>
            <a:r>
              <a:rPr lang="mr-IN" dirty="0" smtClean="0"/>
              <a:t>–</a:t>
            </a:r>
            <a:r>
              <a:rPr lang="en-US" dirty="0" smtClean="0"/>
              <a:t> outdoors!</a:t>
            </a:r>
            <a:endParaRPr lang="en-US" dirty="0"/>
          </a:p>
          <a:p>
            <a:pPr lvl="1"/>
            <a:r>
              <a:rPr lang="en-US" dirty="0"/>
              <a:t>most carriers use hybrid location (GPS + network-based such U-TDOA)</a:t>
            </a:r>
          </a:p>
          <a:p>
            <a:r>
              <a:rPr lang="en-US" dirty="0"/>
              <a:t>Funded by variety of add-on 9-1-1 charges on phone bills, not taxes</a:t>
            </a:r>
          </a:p>
          <a:p>
            <a:pPr lvl="1"/>
            <a:r>
              <a:rPr lang="en-US" dirty="0"/>
              <a:t>some </a:t>
            </a:r>
            <a:r>
              <a:rPr lang="en-US" dirty="0" smtClean="0"/>
              <a:t>diverted </a:t>
            </a:r>
            <a:r>
              <a:rPr lang="en-US" dirty="0"/>
              <a:t>to other purposes</a:t>
            </a:r>
          </a:p>
          <a:p>
            <a:r>
              <a:rPr lang="en-US" dirty="0"/>
              <a:t>Limited regulatory authority for FCC</a:t>
            </a:r>
          </a:p>
          <a:p>
            <a:pPr lvl="1"/>
            <a:r>
              <a:rPr lang="en-US" dirty="0"/>
              <a:t>Mostly, </a:t>
            </a:r>
            <a:r>
              <a:rPr lang="en-US" dirty="0" err="1"/>
              <a:t>iVoIP</a:t>
            </a:r>
            <a:r>
              <a:rPr lang="en-US" dirty="0"/>
              <a:t> and cellular providers, not PSAPs</a:t>
            </a:r>
          </a:p>
          <a:p>
            <a:pPr lvl="1"/>
            <a:r>
              <a:rPr lang="en-US" dirty="0"/>
              <a:t>some oversight by state public utilities commission or state 911 </a:t>
            </a:r>
            <a:r>
              <a:rPr lang="en-US" dirty="0" smtClean="0"/>
              <a:t>office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4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Wireless 911: Phase 2</a:t>
            </a:r>
          </a:p>
        </p:txBody>
      </p:sp>
      <p:sp>
        <p:nvSpPr>
          <p:cNvPr id="13315" name="Freeform 51"/>
          <p:cNvSpPr>
            <a:spLocks/>
          </p:cNvSpPr>
          <p:nvPr/>
        </p:nvSpPr>
        <p:spPr bwMode="auto">
          <a:xfrm>
            <a:off x="2126456" y="2751535"/>
            <a:ext cx="396479" cy="104775"/>
          </a:xfrm>
          <a:custGeom>
            <a:avLst/>
            <a:gdLst>
              <a:gd name="T0" fmla="*/ 2147483647 w 333"/>
              <a:gd name="T1" fmla="*/ 2147483647 h 88"/>
              <a:gd name="T2" fmla="*/ 2147483647 w 333"/>
              <a:gd name="T3" fmla="*/ 0 h 88"/>
              <a:gd name="T4" fmla="*/ 2147483647 w 333"/>
              <a:gd name="T5" fmla="*/ 2147483647 h 88"/>
              <a:gd name="T6" fmla="*/ 0 w 333"/>
              <a:gd name="T7" fmla="*/ 2147483647 h 88"/>
              <a:gd name="T8" fmla="*/ 2147483647 w 333"/>
              <a:gd name="T9" fmla="*/ 2147483647 h 88"/>
              <a:gd name="T10" fmla="*/ 2147483647 w 333"/>
              <a:gd name="T11" fmla="*/ 2147483647 h 88"/>
              <a:gd name="T12" fmla="*/ 2147483647 w 333"/>
              <a:gd name="T13" fmla="*/ 2147483647 h 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3"/>
              <a:gd name="T22" fmla="*/ 0 h 88"/>
              <a:gd name="T23" fmla="*/ 333 w 333"/>
              <a:gd name="T24" fmla="*/ 88 h 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3" h="88">
                <a:moveTo>
                  <a:pt x="333" y="83"/>
                </a:moveTo>
                <a:lnTo>
                  <a:pt x="138" y="0"/>
                </a:lnTo>
                <a:lnTo>
                  <a:pt x="155" y="56"/>
                </a:lnTo>
                <a:lnTo>
                  <a:pt x="0" y="5"/>
                </a:lnTo>
                <a:lnTo>
                  <a:pt x="194" y="88"/>
                </a:lnTo>
                <a:lnTo>
                  <a:pt x="178" y="31"/>
                </a:lnTo>
                <a:lnTo>
                  <a:pt x="333" y="83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1350"/>
          </a:p>
        </p:txBody>
      </p:sp>
      <p:sp>
        <p:nvSpPr>
          <p:cNvPr id="13316" name="Rectangle 78"/>
          <p:cNvSpPr>
            <a:spLocks noChangeArrowheads="1"/>
          </p:cNvSpPr>
          <p:nvPr/>
        </p:nvSpPr>
        <p:spPr bwMode="auto">
          <a:xfrm>
            <a:off x="5557837" y="2911080"/>
            <a:ext cx="6412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 b="1">
                <a:solidFill>
                  <a:srgbClr val="000000"/>
                </a:solidFill>
                <a:latin typeface="Arial" charset="0"/>
              </a:rPr>
              <a:t>y</a:t>
            </a:r>
            <a:endParaRPr lang="en-US" altLang="x-none"/>
          </a:p>
        </p:txBody>
      </p:sp>
      <p:sp>
        <p:nvSpPr>
          <p:cNvPr id="13317" name="Rectangle 79"/>
          <p:cNvSpPr>
            <a:spLocks noChangeArrowheads="1"/>
          </p:cNvSpPr>
          <p:nvPr/>
        </p:nvSpPr>
        <p:spPr bwMode="auto">
          <a:xfrm>
            <a:off x="5567364" y="2911080"/>
            <a:ext cx="3206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 b="1">
                <a:solidFill>
                  <a:srgbClr val="000000"/>
                </a:solidFill>
                <a:latin typeface="Arial" charset="0"/>
              </a:rPr>
              <a:t> </a:t>
            </a:r>
            <a:endParaRPr lang="en-US" altLang="x-none"/>
          </a:p>
        </p:txBody>
      </p:sp>
      <p:sp>
        <p:nvSpPr>
          <p:cNvPr id="13318" name="Rectangle 80"/>
          <p:cNvSpPr>
            <a:spLocks noChangeArrowheads="1"/>
          </p:cNvSpPr>
          <p:nvPr/>
        </p:nvSpPr>
        <p:spPr bwMode="auto">
          <a:xfrm>
            <a:off x="5568555" y="2911080"/>
            <a:ext cx="9618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 b="1">
                <a:solidFill>
                  <a:srgbClr val="000000"/>
                </a:solidFill>
                <a:latin typeface="Arial" charset="0"/>
              </a:rPr>
              <a:t>N</a:t>
            </a:r>
            <a:endParaRPr lang="en-US" altLang="x-none"/>
          </a:p>
        </p:txBody>
      </p:sp>
      <p:sp>
        <p:nvSpPr>
          <p:cNvPr id="13319" name="Rectangle 81"/>
          <p:cNvSpPr>
            <a:spLocks noChangeArrowheads="1"/>
          </p:cNvSpPr>
          <p:nvPr/>
        </p:nvSpPr>
        <p:spPr bwMode="auto">
          <a:xfrm>
            <a:off x="5579269" y="2911080"/>
            <a:ext cx="6412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 b="1">
                <a:solidFill>
                  <a:srgbClr val="000000"/>
                </a:solidFill>
                <a:latin typeface="Arial" charset="0"/>
              </a:rPr>
              <a:t>e</a:t>
            </a:r>
            <a:endParaRPr lang="en-US" altLang="x-none"/>
          </a:p>
        </p:txBody>
      </p:sp>
      <p:sp>
        <p:nvSpPr>
          <p:cNvPr id="13320" name="Rectangle 82"/>
          <p:cNvSpPr>
            <a:spLocks noChangeArrowheads="1"/>
          </p:cNvSpPr>
          <p:nvPr/>
        </p:nvSpPr>
        <p:spPr bwMode="auto">
          <a:xfrm>
            <a:off x="5586414" y="2911080"/>
            <a:ext cx="4810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 b="1">
                <a:solidFill>
                  <a:srgbClr val="000000"/>
                </a:solidFill>
                <a:latin typeface="Arial" charset="0"/>
              </a:rPr>
              <a:t>t</a:t>
            </a:r>
            <a:endParaRPr lang="en-US" altLang="x-none"/>
          </a:p>
        </p:txBody>
      </p:sp>
      <p:sp>
        <p:nvSpPr>
          <p:cNvPr id="13321" name="Rectangle 85"/>
          <p:cNvSpPr>
            <a:spLocks noChangeArrowheads="1"/>
          </p:cNvSpPr>
          <p:nvPr/>
        </p:nvSpPr>
        <p:spPr bwMode="auto">
          <a:xfrm>
            <a:off x="5607845" y="2911080"/>
            <a:ext cx="4810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 b="1">
                <a:solidFill>
                  <a:srgbClr val="000000"/>
                </a:solidFill>
                <a:latin typeface="Arial" charset="0"/>
              </a:rPr>
              <a:t>r</a:t>
            </a:r>
            <a:endParaRPr lang="en-US" altLang="x-none"/>
          </a:p>
        </p:txBody>
      </p:sp>
      <p:sp>
        <p:nvSpPr>
          <p:cNvPr id="13322" name="Rectangle 87"/>
          <p:cNvSpPr>
            <a:spLocks noChangeArrowheads="1"/>
          </p:cNvSpPr>
          <p:nvPr/>
        </p:nvSpPr>
        <p:spPr bwMode="auto">
          <a:xfrm>
            <a:off x="5619750" y="2911080"/>
            <a:ext cx="6412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 b="1">
                <a:solidFill>
                  <a:srgbClr val="000000"/>
                </a:solidFill>
                <a:latin typeface="Arial" charset="0"/>
              </a:rPr>
              <a:t>s</a:t>
            </a:r>
            <a:endParaRPr lang="en-US" altLang="x-none"/>
          </a:p>
        </p:txBody>
      </p:sp>
      <p:sp>
        <p:nvSpPr>
          <p:cNvPr id="13323" name="Rectangle 138"/>
          <p:cNvSpPr>
            <a:spLocks noChangeArrowheads="1"/>
          </p:cNvSpPr>
          <p:nvPr/>
        </p:nvSpPr>
        <p:spPr bwMode="auto">
          <a:xfrm rot="-5400000">
            <a:off x="5402025" y="3305541"/>
            <a:ext cx="8016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 b="1">
                <a:solidFill>
                  <a:srgbClr val="000000"/>
                </a:solidFill>
                <a:latin typeface="Arial" charset="0"/>
              </a:rPr>
              <a:t>r</a:t>
            </a:r>
            <a:endParaRPr lang="en-US" altLang="x-none"/>
          </a:p>
        </p:txBody>
      </p:sp>
      <p:sp>
        <p:nvSpPr>
          <p:cNvPr id="13324" name="Rectangle 149"/>
          <p:cNvSpPr>
            <a:spLocks noChangeArrowheads="1"/>
          </p:cNvSpPr>
          <p:nvPr/>
        </p:nvSpPr>
        <p:spPr bwMode="auto">
          <a:xfrm rot="-5400000">
            <a:off x="6051719" y="3401386"/>
            <a:ext cx="6412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 b="1">
                <a:solidFill>
                  <a:srgbClr val="FFFFFF"/>
                </a:solidFill>
                <a:latin typeface="Arial" charset="0"/>
              </a:rPr>
              <a:t>t</a:t>
            </a:r>
            <a:endParaRPr lang="en-US" altLang="x-none"/>
          </a:p>
        </p:txBody>
      </p:sp>
      <p:sp>
        <p:nvSpPr>
          <p:cNvPr id="13325" name="Rectangle 162"/>
          <p:cNvSpPr>
            <a:spLocks noChangeArrowheads="1"/>
          </p:cNvSpPr>
          <p:nvPr/>
        </p:nvSpPr>
        <p:spPr bwMode="auto">
          <a:xfrm rot="-5400000">
            <a:off x="6053709" y="3175763"/>
            <a:ext cx="4810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 b="1">
                <a:solidFill>
                  <a:srgbClr val="FFFFFF"/>
                </a:solidFill>
                <a:latin typeface="Arial" charset="0"/>
              </a:rPr>
              <a:t>i</a:t>
            </a:r>
            <a:endParaRPr lang="en-US" altLang="x-none"/>
          </a:p>
        </p:txBody>
      </p:sp>
      <p:sp>
        <p:nvSpPr>
          <p:cNvPr id="13326" name="Rectangle 176"/>
          <p:cNvSpPr>
            <a:spLocks noChangeArrowheads="1"/>
          </p:cNvSpPr>
          <p:nvPr/>
        </p:nvSpPr>
        <p:spPr bwMode="auto">
          <a:xfrm rot="-5400000">
            <a:off x="6052519" y="3334115"/>
            <a:ext cx="4810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>
                <a:solidFill>
                  <a:srgbClr val="FFFFFF"/>
                </a:solidFill>
                <a:latin typeface="Arial" charset="0"/>
              </a:rPr>
              <a:t> </a:t>
            </a:r>
            <a:endParaRPr lang="en-US" altLang="x-none"/>
          </a:p>
        </p:txBody>
      </p:sp>
      <p:sp>
        <p:nvSpPr>
          <p:cNvPr id="13327" name="Rectangle 178"/>
          <p:cNvSpPr>
            <a:spLocks noChangeArrowheads="1"/>
          </p:cNvSpPr>
          <p:nvPr/>
        </p:nvSpPr>
        <p:spPr bwMode="auto">
          <a:xfrm rot="-5400000">
            <a:off x="6052519" y="3312684"/>
            <a:ext cx="4810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>
                <a:solidFill>
                  <a:srgbClr val="FFFFFF"/>
                </a:solidFill>
                <a:latin typeface="Arial" charset="0"/>
              </a:rPr>
              <a:t>i</a:t>
            </a:r>
            <a:endParaRPr lang="en-US" altLang="x-none"/>
          </a:p>
        </p:txBody>
      </p:sp>
      <p:sp>
        <p:nvSpPr>
          <p:cNvPr id="13328" name="Rectangle 181"/>
          <p:cNvSpPr>
            <a:spLocks noChangeArrowheads="1"/>
          </p:cNvSpPr>
          <p:nvPr/>
        </p:nvSpPr>
        <p:spPr bwMode="auto">
          <a:xfrm rot="-5400000">
            <a:off x="6052519" y="3293634"/>
            <a:ext cx="4810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>
                <a:solidFill>
                  <a:srgbClr val="FFFFFF"/>
                </a:solidFill>
                <a:latin typeface="Arial" charset="0"/>
              </a:rPr>
              <a:t>l</a:t>
            </a:r>
            <a:endParaRPr lang="en-US" altLang="x-none"/>
          </a:p>
        </p:txBody>
      </p:sp>
      <p:sp>
        <p:nvSpPr>
          <p:cNvPr id="13329" name="Rectangle 187"/>
          <p:cNvSpPr>
            <a:spLocks noChangeArrowheads="1"/>
          </p:cNvSpPr>
          <p:nvPr/>
        </p:nvSpPr>
        <p:spPr bwMode="auto">
          <a:xfrm>
            <a:off x="2638425" y="4293395"/>
            <a:ext cx="6412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>
                <a:solidFill>
                  <a:srgbClr val="000000"/>
                </a:solidFill>
                <a:latin typeface="Times New Roman" charset="0"/>
              </a:rPr>
              <a:t>S</a:t>
            </a:r>
            <a:endParaRPr lang="en-US" altLang="x-none"/>
          </a:p>
        </p:txBody>
      </p:sp>
      <p:sp>
        <p:nvSpPr>
          <p:cNvPr id="13330" name="Rectangle 221"/>
          <p:cNvSpPr>
            <a:spLocks noChangeArrowheads="1"/>
          </p:cNvSpPr>
          <p:nvPr/>
        </p:nvSpPr>
        <p:spPr bwMode="auto">
          <a:xfrm>
            <a:off x="2491978" y="4491038"/>
            <a:ext cx="4810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>
                <a:solidFill>
                  <a:srgbClr val="000000"/>
                </a:solidFill>
                <a:latin typeface="Arial" charset="0"/>
              </a:rPr>
              <a:t>t</a:t>
            </a:r>
            <a:endParaRPr lang="en-US" altLang="x-none"/>
          </a:p>
        </p:txBody>
      </p:sp>
      <p:sp>
        <p:nvSpPr>
          <p:cNvPr id="13331" name="Rectangle 227"/>
          <p:cNvSpPr>
            <a:spLocks noChangeArrowheads="1"/>
          </p:cNvSpPr>
          <p:nvPr/>
        </p:nvSpPr>
        <p:spPr bwMode="auto">
          <a:xfrm>
            <a:off x="2470547" y="4537473"/>
            <a:ext cx="4810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>
                <a:solidFill>
                  <a:srgbClr val="000000"/>
                </a:solidFill>
                <a:latin typeface="Arial" charset="0"/>
              </a:rPr>
              <a:t> </a:t>
            </a:r>
            <a:endParaRPr lang="en-US" altLang="x-none"/>
          </a:p>
        </p:txBody>
      </p:sp>
      <p:sp>
        <p:nvSpPr>
          <p:cNvPr id="13332" name="Rectangle 229"/>
          <p:cNvSpPr>
            <a:spLocks noChangeArrowheads="1"/>
          </p:cNvSpPr>
          <p:nvPr/>
        </p:nvSpPr>
        <p:spPr bwMode="auto">
          <a:xfrm>
            <a:off x="2483644" y="4537473"/>
            <a:ext cx="4810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>
                <a:solidFill>
                  <a:srgbClr val="000000"/>
                </a:solidFill>
                <a:latin typeface="Arial" charset="0"/>
              </a:rPr>
              <a:t> </a:t>
            </a:r>
            <a:endParaRPr lang="en-US" altLang="x-none"/>
          </a:p>
        </p:txBody>
      </p:sp>
      <p:sp>
        <p:nvSpPr>
          <p:cNvPr id="13333" name="Rectangle 231"/>
          <p:cNvSpPr>
            <a:spLocks noChangeArrowheads="1"/>
          </p:cNvSpPr>
          <p:nvPr/>
        </p:nvSpPr>
        <p:spPr bwMode="auto">
          <a:xfrm>
            <a:off x="2502694" y="4537473"/>
            <a:ext cx="4810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>
                <a:solidFill>
                  <a:srgbClr val="000000"/>
                </a:solidFill>
                <a:latin typeface="Arial" charset="0"/>
              </a:rPr>
              <a:t> </a:t>
            </a:r>
            <a:endParaRPr lang="en-US" altLang="x-none"/>
          </a:p>
        </p:txBody>
      </p:sp>
      <p:sp>
        <p:nvSpPr>
          <p:cNvPr id="13334" name="Rectangle 233"/>
          <p:cNvSpPr>
            <a:spLocks noChangeArrowheads="1"/>
          </p:cNvSpPr>
          <p:nvPr/>
        </p:nvSpPr>
        <p:spPr bwMode="auto">
          <a:xfrm>
            <a:off x="2513410" y="4537473"/>
            <a:ext cx="4810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>
                <a:solidFill>
                  <a:srgbClr val="000000"/>
                </a:solidFill>
                <a:latin typeface="Arial" charset="0"/>
              </a:rPr>
              <a:t> </a:t>
            </a:r>
            <a:endParaRPr lang="en-US" altLang="x-none"/>
          </a:p>
        </p:txBody>
      </p:sp>
      <p:sp>
        <p:nvSpPr>
          <p:cNvPr id="13335" name="Rectangle 247"/>
          <p:cNvSpPr>
            <a:spLocks noChangeArrowheads="1"/>
          </p:cNvSpPr>
          <p:nvPr/>
        </p:nvSpPr>
        <p:spPr bwMode="auto">
          <a:xfrm>
            <a:off x="2472930" y="4681539"/>
            <a:ext cx="9618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>
                <a:solidFill>
                  <a:srgbClr val="000000"/>
                </a:solidFill>
                <a:latin typeface="Arial" charset="0"/>
              </a:rPr>
              <a:t>w</a:t>
            </a:r>
            <a:endParaRPr lang="en-US" altLang="x-none"/>
          </a:p>
        </p:txBody>
      </p:sp>
      <p:sp>
        <p:nvSpPr>
          <p:cNvPr id="13336" name="Rectangle 248"/>
          <p:cNvSpPr>
            <a:spLocks noChangeArrowheads="1"/>
          </p:cNvSpPr>
          <p:nvPr/>
        </p:nvSpPr>
        <p:spPr bwMode="auto">
          <a:xfrm>
            <a:off x="2481264" y="4681539"/>
            <a:ext cx="3206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>
                <a:solidFill>
                  <a:srgbClr val="000000"/>
                </a:solidFill>
                <a:latin typeface="Arial" charset="0"/>
              </a:rPr>
              <a:t>.</a:t>
            </a:r>
            <a:endParaRPr lang="en-US" altLang="x-none"/>
          </a:p>
        </p:txBody>
      </p:sp>
      <p:sp>
        <p:nvSpPr>
          <p:cNvPr id="13337" name="Rectangle 249"/>
          <p:cNvSpPr>
            <a:spLocks noChangeArrowheads="1"/>
          </p:cNvSpPr>
          <p:nvPr/>
        </p:nvSpPr>
        <p:spPr bwMode="auto">
          <a:xfrm>
            <a:off x="2483644" y="4681539"/>
            <a:ext cx="6412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>
                <a:solidFill>
                  <a:srgbClr val="000000"/>
                </a:solidFill>
                <a:latin typeface="Arial" charset="0"/>
              </a:rPr>
              <a:t>a</a:t>
            </a:r>
            <a:endParaRPr lang="en-US" altLang="x-none"/>
          </a:p>
        </p:txBody>
      </p:sp>
      <p:sp>
        <p:nvSpPr>
          <p:cNvPr id="13338" name="Rectangle 250"/>
          <p:cNvSpPr>
            <a:spLocks noChangeArrowheads="1"/>
          </p:cNvSpPr>
          <p:nvPr/>
        </p:nvSpPr>
        <p:spPr bwMode="auto">
          <a:xfrm>
            <a:off x="2491978" y="4681539"/>
            <a:ext cx="6412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>
                <a:solidFill>
                  <a:srgbClr val="000000"/>
                </a:solidFill>
                <a:latin typeface="Arial" charset="0"/>
              </a:rPr>
              <a:t>p</a:t>
            </a:r>
            <a:endParaRPr lang="en-US" altLang="x-none"/>
          </a:p>
        </p:txBody>
      </p:sp>
      <p:sp>
        <p:nvSpPr>
          <p:cNvPr id="13339" name="Rectangle 253"/>
          <p:cNvSpPr>
            <a:spLocks noChangeArrowheads="1"/>
          </p:cNvSpPr>
          <p:nvPr/>
        </p:nvSpPr>
        <p:spPr bwMode="auto">
          <a:xfrm>
            <a:off x="2512220" y="4681539"/>
            <a:ext cx="3206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>
                <a:solidFill>
                  <a:srgbClr val="000000"/>
                </a:solidFill>
                <a:latin typeface="Arial" charset="0"/>
              </a:rPr>
              <a:t>.</a:t>
            </a:r>
            <a:endParaRPr lang="en-US" altLang="x-none"/>
          </a:p>
        </p:txBody>
      </p:sp>
      <p:sp>
        <p:nvSpPr>
          <p:cNvPr id="13340" name="Rectangle 254"/>
          <p:cNvSpPr>
            <a:spLocks noChangeArrowheads="1"/>
          </p:cNvSpPr>
          <p:nvPr/>
        </p:nvSpPr>
        <p:spPr bwMode="auto">
          <a:xfrm>
            <a:off x="2513410" y="4681539"/>
            <a:ext cx="6412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>
                <a:solidFill>
                  <a:srgbClr val="000000"/>
                </a:solidFill>
                <a:latin typeface="Arial" charset="0"/>
              </a:rPr>
              <a:t>c</a:t>
            </a:r>
            <a:endParaRPr lang="en-US" altLang="x-none"/>
          </a:p>
        </p:txBody>
      </p:sp>
      <p:sp>
        <p:nvSpPr>
          <p:cNvPr id="13341" name="Rectangle 255"/>
          <p:cNvSpPr>
            <a:spLocks noChangeArrowheads="1"/>
          </p:cNvSpPr>
          <p:nvPr/>
        </p:nvSpPr>
        <p:spPr bwMode="auto">
          <a:xfrm>
            <a:off x="2520553" y="4681539"/>
            <a:ext cx="6412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>
                <a:solidFill>
                  <a:srgbClr val="000000"/>
                </a:solidFill>
                <a:latin typeface="Arial" charset="0"/>
              </a:rPr>
              <a:t>o</a:t>
            </a:r>
            <a:endParaRPr lang="en-US" altLang="x-none"/>
          </a:p>
        </p:txBody>
      </p:sp>
      <p:grpSp>
        <p:nvGrpSpPr>
          <p:cNvPr id="13342" name="Group 1397"/>
          <p:cNvGrpSpPr>
            <a:grpSpLocks/>
          </p:cNvGrpSpPr>
          <p:nvPr/>
        </p:nvGrpSpPr>
        <p:grpSpPr bwMode="auto">
          <a:xfrm>
            <a:off x="2574131" y="2328864"/>
            <a:ext cx="320279" cy="1141810"/>
            <a:chOff x="1202" y="1236"/>
            <a:chExt cx="269" cy="959"/>
          </a:xfrm>
        </p:grpSpPr>
        <p:sp>
          <p:nvSpPr>
            <p:cNvPr id="13386" name="Freeform 264"/>
            <p:cNvSpPr>
              <a:spLocks/>
            </p:cNvSpPr>
            <p:nvPr/>
          </p:nvSpPr>
          <p:spPr bwMode="auto">
            <a:xfrm>
              <a:off x="1202" y="1351"/>
              <a:ext cx="100" cy="34"/>
            </a:xfrm>
            <a:custGeom>
              <a:avLst/>
              <a:gdLst>
                <a:gd name="T0" fmla="*/ 100 w 100"/>
                <a:gd name="T1" fmla="*/ 34 h 34"/>
                <a:gd name="T2" fmla="*/ 32 w 100"/>
                <a:gd name="T3" fmla="*/ 29 h 34"/>
                <a:gd name="T4" fmla="*/ 68 w 100"/>
                <a:gd name="T5" fmla="*/ 5 h 34"/>
                <a:gd name="T6" fmla="*/ 0 w 100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"/>
                <a:gd name="T13" fmla="*/ 0 h 34"/>
                <a:gd name="T14" fmla="*/ 100 w 100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" h="34">
                  <a:moveTo>
                    <a:pt x="100" y="34"/>
                  </a:moveTo>
                  <a:lnTo>
                    <a:pt x="32" y="29"/>
                  </a:lnTo>
                  <a:lnTo>
                    <a:pt x="68" y="5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87" name="Freeform 265"/>
            <p:cNvSpPr>
              <a:spLocks/>
            </p:cNvSpPr>
            <p:nvPr/>
          </p:nvSpPr>
          <p:spPr bwMode="auto">
            <a:xfrm>
              <a:off x="1355" y="1347"/>
              <a:ext cx="116" cy="42"/>
            </a:xfrm>
            <a:custGeom>
              <a:avLst/>
              <a:gdLst>
                <a:gd name="T0" fmla="*/ 116 w 116"/>
                <a:gd name="T1" fmla="*/ 4 h 42"/>
                <a:gd name="T2" fmla="*/ 48 w 116"/>
                <a:gd name="T3" fmla="*/ 42 h 42"/>
                <a:gd name="T4" fmla="*/ 68 w 116"/>
                <a:gd name="T5" fmla="*/ 0 h 42"/>
                <a:gd name="T6" fmla="*/ 0 w 116"/>
                <a:gd name="T7" fmla="*/ 38 h 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"/>
                <a:gd name="T13" fmla="*/ 0 h 42"/>
                <a:gd name="T14" fmla="*/ 116 w 116"/>
                <a:gd name="T15" fmla="*/ 42 h 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" h="42">
                  <a:moveTo>
                    <a:pt x="116" y="4"/>
                  </a:moveTo>
                  <a:lnTo>
                    <a:pt x="48" y="42"/>
                  </a:lnTo>
                  <a:lnTo>
                    <a:pt x="68" y="0"/>
                  </a:lnTo>
                  <a:lnTo>
                    <a:pt x="0" y="38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88" name="Freeform 266"/>
            <p:cNvSpPr>
              <a:spLocks/>
            </p:cNvSpPr>
            <p:nvPr/>
          </p:nvSpPr>
          <p:spPr bwMode="auto">
            <a:xfrm>
              <a:off x="1320" y="1236"/>
              <a:ext cx="35" cy="131"/>
            </a:xfrm>
            <a:custGeom>
              <a:avLst/>
              <a:gdLst>
                <a:gd name="T0" fmla="*/ 17 w 35"/>
                <a:gd name="T1" fmla="*/ 131 h 131"/>
                <a:gd name="T2" fmla="*/ 0 w 35"/>
                <a:gd name="T3" fmla="*/ 50 h 131"/>
                <a:gd name="T4" fmla="*/ 35 w 35"/>
                <a:gd name="T5" fmla="*/ 83 h 131"/>
                <a:gd name="T6" fmla="*/ 17 w 35"/>
                <a:gd name="T7" fmla="*/ 0 h 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131"/>
                <a:gd name="T14" fmla="*/ 35 w 35"/>
                <a:gd name="T15" fmla="*/ 131 h 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131">
                  <a:moveTo>
                    <a:pt x="17" y="131"/>
                  </a:moveTo>
                  <a:lnTo>
                    <a:pt x="0" y="50"/>
                  </a:lnTo>
                  <a:lnTo>
                    <a:pt x="35" y="83"/>
                  </a:lnTo>
                  <a:lnTo>
                    <a:pt x="17" y="0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89" name="Freeform 267"/>
            <p:cNvSpPr>
              <a:spLocks/>
            </p:cNvSpPr>
            <p:nvPr/>
          </p:nvSpPr>
          <p:spPr bwMode="auto">
            <a:xfrm>
              <a:off x="1202" y="1389"/>
              <a:ext cx="269" cy="806"/>
            </a:xfrm>
            <a:custGeom>
              <a:avLst/>
              <a:gdLst>
                <a:gd name="T0" fmla="*/ 0 w 269"/>
                <a:gd name="T1" fmla="*/ 738 h 806"/>
                <a:gd name="T2" fmla="*/ 135 w 269"/>
                <a:gd name="T3" fmla="*/ 806 h 806"/>
                <a:gd name="T4" fmla="*/ 269 w 269"/>
                <a:gd name="T5" fmla="*/ 738 h 806"/>
                <a:gd name="T6" fmla="*/ 135 w 269"/>
                <a:gd name="T7" fmla="*/ 0 h 806"/>
                <a:gd name="T8" fmla="*/ 0 w 269"/>
                <a:gd name="T9" fmla="*/ 738 h 8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9"/>
                <a:gd name="T16" fmla="*/ 0 h 806"/>
                <a:gd name="T17" fmla="*/ 269 w 269"/>
                <a:gd name="T18" fmla="*/ 806 h 8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9" h="806">
                  <a:moveTo>
                    <a:pt x="0" y="738"/>
                  </a:moveTo>
                  <a:lnTo>
                    <a:pt x="135" y="806"/>
                  </a:lnTo>
                  <a:lnTo>
                    <a:pt x="269" y="738"/>
                  </a:lnTo>
                  <a:lnTo>
                    <a:pt x="135" y="0"/>
                  </a:lnTo>
                  <a:lnTo>
                    <a:pt x="0" y="73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90" name="Freeform 268"/>
            <p:cNvSpPr>
              <a:spLocks/>
            </p:cNvSpPr>
            <p:nvPr/>
          </p:nvSpPr>
          <p:spPr bwMode="auto">
            <a:xfrm>
              <a:off x="1311" y="1421"/>
              <a:ext cx="51" cy="84"/>
            </a:xfrm>
            <a:custGeom>
              <a:avLst/>
              <a:gdLst>
                <a:gd name="T0" fmla="*/ 9 w 51"/>
                <a:gd name="T1" fmla="*/ 18 h 84"/>
                <a:gd name="T2" fmla="*/ 26 w 51"/>
                <a:gd name="T3" fmla="*/ 0 h 84"/>
                <a:gd name="T4" fmla="*/ 44 w 51"/>
                <a:gd name="T5" fmla="*/ 18 h 84"/>
                <a:gd name="T6" fmla="*/ 51 w 51"/>
                <a:gd name="T7" fmla="*/ 68 h 84"/>
                <a:gd name="T8" fmla="*/ 26 w 51"/>
                <a:gd name="T9" fmla="*/ 84 h 84"/>
                <a:gd name="T10" fmla="*/ 0 w 51"/>
                <a:gd name="T11" fmla="*/ 68 h 84"/>
                <a:gd name="T12" fmla="*/ 9 w 51"/>
                <a:gd name="T13" fmla="*/ 18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"/>
                <a:gd name="T22" fmla="*/ 0 h 84"/>
                <a:gd name="T23" fmla="*/ 51 w 51"/>
                <a:gd name="T24" fmla="*/ 84 h 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" h="84">
                  <a:moveTo>
                    <a:pt x="9" y="18"/>
                  </a:moveTo>
                  <a:lnTo>
                    <a:pt x="26" y="0"/>
                  </a:lnTo>
                  <a:lnTo>
                    <a:pt x="44" y="18"/>
                  </a:lnTo>
                  <a:lnTo>
                    <a:pt x="51" y="68"/>
                  </a:lnTo>
                  <a:lnTo>
                    <a:pt x="26" y="84"/>
                  </a:lnTo>
                  <a:lnTo>
                    <a:pt x="0" y="68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91" name="Freeform 269"/>
            <p:cNvSpPr>
              <a:spLocks/>
            </p:cNvSpPr>
            <p:nvPr/>
          </p:nvSpPr>
          <p:spPr bwMode="auto">
            <a:xfrm>
              <a:off x="1202" y="2061"/>
              <a:ext cx="269" cy="66"/>
            </a:xfrm>
            <a:custGeom>
              <a:avLst/>
              <a:gdLst>
                <a:gd name="T0" fmla="*/ 0 w 269"/>
                <a:gd name="T1" fmla="*/ 66 h 66"/>
                <a:gd name="T2" fmla="*/ 135 w 269"/>
                <a:gd name="T3" fmla="*/ 0 h 66"/>
                <a:gd name="T4" fmla="*/ 269 w 269"/>
                <a:gd name="T5" fmla="*/ 66 h 66"/>
                <a:gd name="T6" fmla="*/ 0 60000 65536"/>
                <a:gd name="T7" fmla="*/ 0 60000 65536"/>
                <a:gd name="T8" fmla="*/ 0 60000 65536"/>
                <a:gd name="T9" fmla="*/ 0 w 269"/>
                <a:gd name="T10" fmla="*/ 0 h 66"/>
                <a:gd name="T11" fmla="*/ 269 w 269"/>
                <a:gd name="T12" fmla="*/ 66 h 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9" h="66">
                  <a:moveTo>
                    <a:pt x="0" y="66"/>
                  </a:moveTo>
                  <a:lnTo>
                    <a:pt x="135" y="0"/>
                  </a:lnTo>
                  <a:lnTo>
                    <a:pt x="269" y="6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92" name="Freeform 270"/>
            <p:cNvSpPr>
              <a:spLocks/>
            </p:cNvSpPr>
            <p:nvPr/>
          </p:nvSpPr>
          <p:spPr bwMode="auto">
            <a:xfrm>
              <a:off x="1202" y="1389"/>
              <a:ext cx="269" cy="806"/>
            </a:xfrm>
            <a:custGeom>
              <a:avLst/>
              <a:gdLst>
                <a:gd name="T0" fmla="*/ 135 w 269"/>
                <a:gd name="T1" fmla="*/ 0 h 806"/>
                <a:gd name="T2" fmla="*/ 135 w 269"/>
                <a:gd name="T3" fmla="*/ 806 h 806"/>
                <a:gd name="T4" fmla="*/ 0 w 269"/>
                <a:gd name="T5" fmla="*/ 738 h 806"/>
                <a:gd name="T6" fmla="*/ 135 w 269"/>
                <a:gd name="T7" fmla="*/ 0 h 806"/>
                <a:gd name="T8" fmla="*/ 269 w 269"/>
                <a:gd name="T9" fmla="*/ 738 h 806"/>
                <a:gd name="T10" fmla="*/ 135 w 269"/>
                <a:gd name="T11" fmla="*/ 806 h 8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9"/>
                <a:gd name="T19" fmla="*/ 0 h 806"/>
                <a:gd name="T20" fmla="*/ 269 w 269"/>
                <a:gd name="T21" fmla="*/ 806 h 8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9" h="806">
                  <a:moveTo>
                    <a:pt x="135" y="0"/>
                  </a:moveTo>
                  <a:lnTo>
                    <a:pt x="135" y="806"/>
                  </a:lnTo>
                  <a:lnTo>
                    <a:pt x="0" y="738"/>
                  </a:lnTo>
                  <a:lnTo>
                    <a:pt x="135" y="0"/>
                  </a:lnTo>
                  <a:lnTo>
                    <a:pt x="269" y="738"/>
                  </a:lnTo>
                  <a:lnTo>
                    <a:pt x="135" y="80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93" name="Freeform 271"/>
            <p:cNvSpPr>
              <a:spLocks/>
            </p:cNvSpPr>
            <p:nvPr/>
          </p:nvSpPr>
          <p:spPr bwMode="auto">
            <a:xfrm>
              <a:off x="1302" y="1573"/>
              <a:ext cx="69" cy="16"/>
            </a:xfrm>
            <a:custGeom>
              <a:avLst/>
              <a:gdLst>
                <a:gd name="T0" fmla="*/ 0 w 69"/>
                <a:gd name="T1" fmla="*/ 0 h 16"/>
                <a:gd name="T2" fmla="*/ 35 w 69"/>
                <a:gd name="T3" fmla="*/ 16 h 16"/>
                <a:gd name="T4" fmla="*/ 69 w 69"/>
                <a:gd name="T5" fmla="*/ 0 h 16"/>
                <a:gd name="T6" fmla="*/ 0 60000 65536"/>
                <a:gd name="T7" fmla="*/ 0 60000 65536"/>
                <a:gd name="T8" fmla="*/ 0 60000 65536"/>
                <a:gd name="T9" fmla="*/ 0 w 69"/>
                <a:gd name="T10" fmla="*/ 0 h 16"/>
                <a:gd name="T11" fmla="*/ 69 w 69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9" h="16">
                  <a:moveTo>
                    <a:pt x="0" y="0"/>
                  </a:moveTo>
                  <a:lnTo>
                    <a:pt x="35" y="16"/>
                  </a:lnTo>
                  <a:lnTo>
                    <a:pt x="6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94" name="Freeform 272"/>
            <p:cNvSpPr>
              <a:spLocks/>
            </p:cNvSpPr>
            <p:nvPr/>
          </p:nvSpPr>
          <p:spPr bwMode="auto">
            <a:xfrm>
              <a:off x="1292" y="1634"/>
              <a:ext cx="90" cy="23"/>
            </a:xfrm>
            <a:custGeom>
              <a:avLst/>
              <a:gdLst>
                <a:gd name="T0" fmla="*/ 0 w 90"/>
                <a:gd name="T1" fmla="*/ 0 h 23"/>
                <a:gd name="T2" fmla="*/ 45 w 90"/>
                <a:gd name="T3" fmla="*/ 23 h 23"/>
                <a:gd name="T4" fmla="*/ 90 w 90"/>
                <a:gd name="T5" fmla="*/ 0 h 23"/>
                <a:gd name="T6" fmla="*/ 0 60000 65536"/>
                <a:gd name="T7" fmla="*/ 0 60000 65536"/>
                <a:gd name="T8" fmla="*/ 0 60000 65536"/>
                <a:gd name="T9" fmla="*/ 0 w 90"/>
                <a:gd name="T10" fmla="*/ 0 h 23"/>
                <a:gd name="T11" fmla="*/ 90 w 90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23">
                  <a:moveTo>
                    <a:pt x="0" y="0"/>
                  </a:moveTo>
                  <a:lnTo>
                    <a:pt x="45" y="23"/>
                  </a:lnTo>
                  <a:lnTo>
                    <a:pt x="9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95" name="Freeform 273"/>
            <p:cNvSpPr>
              <a:spLocks/>
            </p:cNvSpPr>
            <p:nvPr/>
          </p:nvSpPr>
          <p:spPr bwMode="auto">
            <a:xfrm>
              <a:off x="1281" y="1695"/>
              <a:ext cx="111" cy="29"/>
            </a:xfrm>
            <a:custGeom>
              <a:avLst/>
              <a:gdLst>
                <a:gd name="T0" fmla="*/ 0 w 111"/>
                <a:gd name="T1" fmla="*/ 0 h 29"/>
                <a:gd name="T2" fmla="*/ 56 w 111"/>
                <a:gd name="T3" fmla="*/ 29 h 29"/>
                <a:gd name="T4" fmla="*/ 111 w 111"/>
                <a:gd name="T5" fmla="*/ 0 h 29"/>
                <a:gd name="T6" fmla="*/ 0 60000 65536"/>
                <a:gd name="T7" fmla="*/ 0 60000 65536"/>
                <a:gd name="T8" fmla="*/ 0 60000 65536"/>
                <a:gd name="T9" fmla="*/ 0 w 111"/>
                <a:gd name="T10" fmla="*/ 0 h 29"/>
                <a:gd name="T11" fmla="*/ 111 w 111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1" h="29">
                  <a:moveTo>
                    <a:pt x="0" y="0"/>
                  </a:moveTo>
                  <a:lnTo>
                    <a:pt x="56" y="29"/>
                  </a:lnTo>
                  <a:lnTo>
                    <a:pt x="11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96" name="Freeform 274"/>
            <p:cNvSpPr>
              <a:spLocks/>
            </p:cNvSpPr>
            <p:nvPr/>
          </p:nvSpPr>
          <p:spPr bwMode="auto">
            <a:xfrm>
              <a:off x="1270" y="1758"/>
              <a:ext cx="135" cy="34"/>
            </a:xfrm>
            <a:custGeom>
              <a:avLst/>
              <a:gdLst>
                <a:gd name="T0" fmla="*/ 0 w 135"/>
                <a:gd name="T1" fmla="*/ 0 h 34"/>
                <a:gd name="T2" fmla="*/ 67 w 135"/>
                <a:gd name="T3" fmla="*/ 34 h 34"/>
                <a:gd name="T4" fmla="*/ 135 w 135"/>
                <a:gd name="T5" fmla="*/ 0 h 34"/>
                <a:gd name="T6" fmla="*/ 0 60000 65536"/>
                <a:gd name="T7" fmla="*/ 0 60000 65536"/>
                <a:gd name="T8" fmla="*/ 0 60000 65536"/>
                <a:gd name="T9" fmla="*/ 0 w 135"/>
                <a:gd name="T10" fmla="*/ 0 h 34"/>
                <a:gd name="T11" fmla="*/ 135 w 135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5" h="34">
                  <a:moveTo>
                    <a:pt x="0" y="0"/>
                  </a:moveTo>
                  <a:lnTo>
                    <a:pt x="67" y="34"/>
                  </a:lnTo>
                  <a:lnTo>
                    <a:pt x="13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97" name="Freeform 275"/>
            <p:cNvSpPr>
              <a:spLocks/>
            </p:cNvSpPr>
            <p:nvPr/>
          </p:nvSpPr>
          <p:spPr bwMode="auto">
            <a:xfrm>
              <a:off x="1257" y="1819"/>
              <a:ext cx="159" cy="39"/>
            </a:xfrm>
            <a:custGeom>
              <a:avLst/>
              <a:gdLst>
                <a:gd name="T0" fmla="*/ 0 w 159"/>
                <a:gd name="T1" fmla="*/ 0 h 39"/>
                <a:gd name="T2" fmla="*/ 80 w 159"/>
                <a:gd name="T3" fmla="*/ 39 h 39"/>
                <a:gd name="T4" fmla="*/ 159 w 159"/>
                <a:gd name="T5" fmla="*/ 0 h 39"/>
                <a:gd name="T6" fmla="*/ 0 60000 65536"/>
                <a:gd name="T7" fmla="*/ 0 60000 65536"/>
                <a:gd name="T8" fmla="*/ 0 60000 65536"/>
                <a:gd name="T9" fmla="*/ 0 w 159"/>
                <a:gd name="T10" fmla="*/ 0 h 39"/>
                <a:gd name="T11" fmla="*/ 159 w 159"/>
                <a:gd name="T12" fmla="*/ 39 h 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" h="39">
                  <a:moveTo>
                    <a:pt x="0" y="0"/>
                  </a:moveTo>
                  <a:lnTo>
                    <a:pt x="80" y="39"/>
                  </a:lnTo>
                  <a:lnTo>
                    <a:pt x="15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98" name="Freeform 276"/>
            <p:cNvSpPr>
              <a:spLocks/>
            </p:cNvSpPr>
            <p:nvPr/>
          </p:nvSpPr>
          <p:spPr bwMode="auto">
            <a:xfrm>
              <a:off x="1247" y="1880"/>
              <a:ext cx="178" cy="46"/>
            </a:xfrm>
            <a:custGeom>
              <a:avLst/>
              <a:gdLst>
                <a:gd name="T0" fmla="*/ 0 w 178"/>
                <a:gd name="T1" fmla="*/ 1 h 46"/>
                <a:gd name="T2" fmla="*/ 90 w 178"/>
                <a:gd name="T3" fmla="*/ 46 h 46"/>
                <a:gd name="T4" fmla="*/ 178 w 178"/>
                <a:gd name="T5" fmla="*/ 0 h 46"/>
                <a:gd name="T6" fmla="*/ 0 60000 65536"/>
                <a:gd name="T7" fmla="*/ 0 60000 65536"/>
                <a:gd name="T8" fmla="*/ 0 60000 65536"/>
                <a:gd name="T9" fmla="*/ 0 w 178"/>
                <a:gd name="T10" fmla="*/ 0 h 46"/>
                <a:gd name="T11" fmla="*/ 178 w 178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8" h="46">
                  <a:moveTo>
                    <a:pt x="0" y="1"/>
                  </a:moveTo>
                  <a:lnTo>
                    <a:pt x="90" y="46"/>
                  </a:lnTo>
                  <a:lnTo>
                    <a:pt x="17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99" name="Freeform 277"/>
            <p:cNvSpPr>
              <a:spLocks/>
            </p:cNvSpPr>
            <p:nvPr/>
          </p:nvSpPr>
          <p:spPr bwMode="auto">
            <a:xfrm>
              <a:off x="1236" y="1942"/>
              <a:ext cx="201" cy="51"/>
            </a:xfrm>
            <a:custGeom>
              <a:avLst/>
              <a:gdLst>
                <a:gd name="T0" fmla="*/ 0 w 201"/>
                <a:gd name="T1" fmla="*/ 0 h 51"/>
                <a:gd name="T2" fmla="*/ 101 w 201"/>
                <a:gd name="T3" fmla="*/ 51 h 51"/>
                <a:gd name="T4" fmla="*/ 201 w 201"/>
                <a:gd name="T5" fmla="*/ 0 h 51"/>
                <a:gd name="T6" fmla="*/ 0 60000 65536"/>
                <a:gd name="T7" fmla="*/ 0 60000 65536"/>
                <a:gd name="T8" fmla="*/ 0 60000 65536"/>
                <a:gd name="T9" fmla="*/ 0 w 201"/>
                <a:gd name="T10" fmla="*/ 0 h 51"/>
                <a:gd name="T11" fmla="*/ 201 w 201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1" h="51">
                  <a:moveTo>
                    <a:pt x="0" y="0"/>
                  </a:moveTo>
                  <a:lnTo>
                    <a:pt x="101" y="51"/>
                  </a:lnTo>
                  <a:lnTo>
                    <a:pt x="20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400" name="Freeform 278"/>
            <p:cNvSpPr>
              <a:spLocks/>
            </p:cNvSpPr>
            <p:nvPr/>
          </p:nvSpPr>
          <p:spPr bwMode="auto">
            <a:xfrm>
              <a:off x="1225" y="2003"/>
              <a:ext cx="225" cy="58"/>
            </a:xfrm>
            <a:custGeom>
              <a:avLst/>
              <a:gdLst>
                <a:gd name="T0" fmla="*/ 0 w 225"/>
                <a:gd name="T1" fmla="*/ 0 h 58"/>
                <a:gd name="T2" fmla="*/ 112 w 225"/>
                <a:gd name="T3" fmla="*/ 58 h 58"/>
                <a:gd name="T4" fmla="*/ 225 w 225"/>
                <a:gd name="T5" fmla="*/ 2 h 58"/>
                <a:gd name="T6" fmla="*/ 0 60000 65536"/>
                <a:gd name="T7" fmla="*/ 0 60000 65536"/>
                <a:gd name="T8" fmla="*/ 0 60000 65536"/>
                <a:gd name="T9" fmla="*/ 0 w 225"/>
                <a:gd name="T10" fmla="*/ 0 h 58"/>
                <a:gd name="T11" fmla="*/ 225 w 225"/>
                <a:gd name="T12" fmla="*/ 58 h 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" h="58">
                  <a:moveTo>
                    <a:pt x="0" y="0"/>
                  </a:moveTo>
                  <a:lnTo>
                    <a:pt x="112" y="58"/>
                  </a:lnTo>
                  <a:lnTo>
                    <a:pt x="225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401" name="Freeform 279"/>
            <p:cNvSpPr>
              <a:spLocks/>
            </p:cNvSpPr>
            <p:nvPr/>
          </p:nvSpPr>
          <p:spPr bwMode="auto">
            <a:xfrm>
              <a:off x="1213" y="2064"/>
              <a:ext cx="246" cy="63"/>
            </a:xfrm>
            <a:custGeom>
              <a:avLst/>
              <a:gdLst>
                <a:gd name="T0" fmla="*/ 0 w 246"/>
                <a:gd name="T1" fmla="*/ 2 h 63"/>
                <a:gd name="T2" fmla="*/ 124 w 246"/>
                <a:gd name="T3" fmla="*/ 63 h 63"/>
                <a:gd name="T4" fmla="*/ 246 w 246"/>
                <a:gd name="T5" fmla="*/ 0 h 63"/>
                <a:gd name="T6" fmla="*/ 0 60000 65536"/>
                <a:gd name="T7" fmla="*/ 0 60000 65536"/>
                <a:gd name="T8" fmla="*/ 0 60000 65536"/>
                <a:gd name="T9" fmla="*/ 0 w 246"/>
                <a:gd name="T10" fmla="*/ 0 h 63"/>
                <a:gd name="T11" fmla="*/ 246 w 246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6" h="63">
                  <a:moveTo>
                    <a:pt x="0" y="2"/>
                  </a:moveTo>
                  <a:lnTo>
                    <a:pt x="124" y="63"/>
                  </a:lnTo>
                  <a:lnTo>
                    <a:pt x="24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402" name="Freeform 280"/>
            <p:cNvSpPr>
              <a:spLocks/>
            </p:cNvSpPr>
            <p:nvPr/>
          </p:nvSpPr>
          <p:spPr bwMode="auto">
            <a:xfrm>
              <a:off x="1311" y="1421"/>
              <a:ext cx="51" cy="84"/>
            </a:xfrm>
            <a:custGeom>
              <a:avLst/>
              <a:gdLst>
                <a:gd name="T0" fmla="*/ 9 w 51"/>
                <a:gd name="T1" fmla="*/ 18 h 84"/>
                <a:gd name="T2" fmla="*/ 26 w 51"/>
                <a:gd name="T3" fmla="*/ 0 h 84"/>
                <a:gd name="T4" fmla="*/ 44 w 51"/>
                <a:gd name="T5" fmla="*/ 18 h 84"/>
                <a:gd name="T6" fmla="*/ 51 w 51"/>
                <a:gd name="T7" fmla="*/ 68 h 84"/>
                <a:gd name="T8" fmla="*/ 26 w 51"/>
                <a:gd name="T9" fmla="*/ 84 h 84"/>
                <a:gd name="T10" fmla="*/ 0 w 51"/>
                <a:gd name="T11" fmla="*/ 68 h 84"/>
                <a:gd name="T12" fmla="*/ 9 w 51"/>
                <a:gd name="T13" fmla="*/ 18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"/>
                <a:gd name="T22" fmla="*/ 0 h 84"/>
                <a:gd name="T23" fmla="*/ 51 w 51"/>
                <a:gd name="T24" fmla="*/ 84 h 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" h="84">
                  <a:moveTo>
                    <a:pt x="9" y="18"/>
                  </a:moveTo>
                  <a:lnTo>
                    <a:pt x="26" y="0"/>
                  </a:lnTo>
                  <a:lnTo>
                    <a:pt x="44" y="18"/>
                  </a:lnTo>
                  <a:lnTo>
                    <a:pt x="51" y="68"/>
                  </a:lnTo>
                  <a:lnTo>
                    <a:pt x="26" y="84"/>
                  </a:lnTo>
                  <a:lnTo>
                    <a:pt x="0" y="68"/>
                  </a:lnTo>
                  <a:lnTo>
                    <a:pt x="9" y="1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403" name="Freeform 281"/>
            <p:cNvSpPr>
              <a:spLocks/>
            </p:cNvSpPr>
            <p:nvPr/>
          </p:nvSpPr>
          <p:spPr bwMode="auto">
            <a:xfrm>
              <a:off x="1202" y="1351"/>
              <a:ext cx="100" cy="34"/>
            </a:xfrm>
            <a:custGeom>
              <a:avLst/>
              <a:gdLst>
                <a:gd name="T0" fmla="*/ 100 w 100"/>
                <a:gd name="T1" fmla="*/ 34 h 34"/>
                <a:gd name="T2" fmla="*/ 32 w 100"/>
                <a:gd name="T3" fmla="*/ 29 h 34"/>
                <a:gd name="T4" fmla="*/ 68 w 100"/>
                <a:gd name="T5" fmla="*/ 5 h 34"/>
                <a:gd name="T6" fmla="*/ 0 w 100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"/>
                <a:gd name="T13" fmla="*/ 0 h 34"/>
                <a:gd name="T14" fmla="*/ 100 w 100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" h="34">
                  <a:moveTo>
                    <a:pt x="100" y="34"/>
                  </a:moveTo>
                  <a:lnTo>
                    <a:pt x="32" y="29"/>
                  </a:lnTo>
                  <a:lnTo>
                    <a:pt x="68" y="5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404" name="Freeform 282"/>
            <p:cNvSpPr>
              <a:spLocks/>
            </p:cNvSpPr>
            <p:nvPr/>
          </p:nvSpPr>
          <p:spPr bwMode="auto">
            <a:xfrm>
              <a:off x="1355" y="1347"/>
              <a:ext cx="116" cy="42"/>
            </a:xfrm>
            <a:custGeom>
              <a:avLst/>
              <a:gdLst>
                <a:gd name="T0" fmla="*/ 116 w 116"/>
                <a:gd name="T1" fmla="*/ 4 h 42"/>
                <a:gd name="T2" fmla="*/ 48 w 116"/>
                <a:gd name="T3" fmla="*/ 42 h 42"/>
                <a:gd name="T4" fmla="*/ 68 w 116"/>
                <a:gd name="T5" fmla="*/ 0 h 42"/>
                <a:gd name="T6" fmla="*/ 0 w 116"/>
                <a:gd name="T7" fmla="*/ 38 h 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"/>
                <a:gd name="T13" fmla="*/ 0 h 42"/>
                <a:gd name="T14" fmla="*/ 116 w 116"/>
                <a:gd name="T15" fmla="*/ 42 h 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" h="42">
                  <a:moveTo>
                    <a:pt x="116" y="4"/>
                  </a:moveTo>
                  <a:lnTo>
                    <a:pt x="48" y="42"/>
                  </a:lnTo>
                  <a:lnTo>
                    <a:pt x="68" y="0"/>
                  </a:lnTo>
                  <a:lnTo>
                    <a:pt x="0" y="38"/>
                  </a:lnTo>
                </a:path>
              </a:pathLst>
            </a:custGeom>
            <a:noFill/>
            <a:ln w="7938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405" name="Freeform 283"/>
            <p:cNvSpPr>
              <a:spLocks/>
            </p:cNvSpPr>
            <p:nvPr/>
          </p:nvSpPr>
          <p:spPr bwMode="auto">
            <a:xfrm>
              <a:off x="1320" y="1236"/>
              <a:ext cx="35" cy="131"/>
            </a:xfrm>
            <a:custGeom>
              <a:avLst/>
              <a:gdLst>
                <a:gd name="T0" fmla="*/ 17 w 35"/>
                <a:gd name="T1" fmla="*/ 131 h 131"/>
                <a:gd name="T2" fmla="*/ 0 w 35"/>
                <a:gd name="T3" fmla="*/ 50 h 131"/>
                <a:gd name="T4" fmla="*/ 35 w 35"/>
                <a:gd name="T5" fmla="*/ 83 h 131"/>
                <a:gd name="T6" fmla="*/ 17 w 35"/>
                <a:gd name="T7" fmla="*/ 0 h 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131"/>
                <a:gd name="T14" fmla="*/ 35 w 35"/>
                <a:gd name="T15" fmla="*/ 131 h 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131">
                  <a:moveTo>
                    <a:pt x="17" y="131"/>
                  </a:moveTo>
                  <a:lnTo>
                    <a:pt x="0" y="50"/>
                  </a:lnTo>
                  <a:lnTo>
                    <a:pt x="35" y="83"/>
                  </a:lnTo>
                  <a:lnTo>
                    <a:pt x="17" y="0"/>
                  </a:lnTo>
                </a:path>
              </a:pathLst>
            </a:custGeom>
            <a:noFill/>
            <a:ln w="7938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13343" name="Rectangle 284"/>
          <p:cNvSpPr>
            <a:spLocks noChangeArrowheads="1"/>
          </p:cNvSpPr>
          <p:nvPr/>
        </p:nvSpPr>
        <p:spPr bwMode="auto">
          <a:xfrm>
            <a:off x="2405063" y="3502820"/>
            <a:ext cx="634789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675" b="1">
                <a:solidFill>
                  <a:srgbClr val="000000"/>
                </a:solidFill>
                <a:latin typeface="Arial" charset="0"/>
              </a:rPr>
              <a:t>Wireless Tower</a:t>
            </a:r>
            <a:endParaRPr lang="en-US" altLang="x-none"/>
          </a:p>
        </p:txBody>
      </p:sp>
      <p:sp>
        <p:nvSpPr>
          <p:cNvPr id="13344" name="Freeform 301"/>
          <p:cNvSpPr>
            <a:spLocks noEditPoints="1"/>
          </p:cNvSpPr>
          <p:nvPr/>
        </p:nvSpPr>
        <p:spPr bwMode="auto">
          <a:xfrm>
            <a:off x="4007644" y="2875361"/>
            <a:ext cx="1191" cy="1190"/>
          </a:xfrm>
          <a:custGeom>
            <a:avLst/>
            <a:gdLst>
              <a:gd name="T0" fmla="*/ 0 w 1588"/>
              <a:gd name="T1" fmla="*/ 0 h 1587"/>
              <a:gd name="T2" fmla="*/ 0 w 1588"/>
              <a:gd name="T3" fmla="*/ 0 h 1587"/>
              <a:gd name="T4" fmla="*/ 0 w 1588"/>
              <a:gd name="T5" fmla="*/ 0 h 1587"/>
              <a:gd name="T6" fmla="*/ 0 w 1588"/>
              <a:gd name="T7" fmla="*/ 0 h 1587"/>
              <a:gd name="T8" fmla="*/ 0 w 1588"/>
              <a:gd name="T9" fmla="*/ 0 h 1587"/>
              <a:gd name="T10" fmla="*/ 0 w 1588"/>
              <a:gd name="T11" fmla="*/ 0 h 1587"/>
              <a:gd name="T12" fmla="*/ 0 w 1588"/>
              <a:gd name="T13" fmla="*/ 0 h 1587"/>
              <a:gd name="T14" fmla="*/ 0 w 1588"/>
              <a:gd name="T15" fmla="*/ 0 h 1587"/>
              <a:gd name="T16" fmla="*/ 0 w 1588"/>
              <a:gd name="T17" fmla="*/ 0 h 1587"/>
              <a:gd name="T18" fmla="*/ 0 w 1588"/>
              <a:gd name="T19" fmla="*/ 0 h 158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88"/>
              <a:gd name="T31" fmla="*/ 0 h 1587"/>
              <a:gd name="T32" fmla="*/ 1588 w 1588"/>
              <a:gd name="T33" fmla="*/ 1587 h 158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88" h="1587">
                <a:moveTo>
                  <a:pt x="0" y="0"/>
                </a:move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45" name="Freeform 313"/>
          <p:cNvSpPr>
            <a:spLocks noEditPoints="1"/>
          </p:cNvSpPr>
          <p:nvPr/>
        </p:nvSpPr>
        <p:spPr bwMode="auto">
          <a:xfrm>
            <a:off x="4007644" y="2875361"/>
            <a:ext cx="1191" cy="1190"/>
          </a:xfrm>
          <a:custGeom>
            <a:avLst/>
            <a:gdLst>
              <a:gd name="T0" fmla="*/ 0 w 1588"/>
              <a:gd name="T1" fmla="*/ 0 h 1587"/>
              <a:gd name="T2" fmla="*/ 0 w 1588"/>
              <a:gd name="T3" fmla="*/ 0 h 1587"/>
              <a:gd name="T4" fmla="*/ 0 w 1588"/>
              <a:gd name="T5" fmla="*/ 0 h 1587"/>
              <a:gd name="T6" fmla="*/ 0 w 1588"/>
              <a:gd name="T7" fmla="*/ 0 h 1587"/>
              <a:gd name="T8" fmla="*/ 0 w 1588"/>
              <a:gd name="T9" fmla="*/ 0 h 1587"/>
              <a:gd name="T10" fmla="*/ 0 w 1588"/>
              <a:gd name="T11" fmla="*/ 0 h 1587"/>
              <a:gd name="T12" fmla="*/ 0 w 1588"/>
              <a:gd name="T13" fmla="*/ 0 h 1587"/>
              <a:gd name="T14" fmla="*/ 0 w 1588"/>
              <a:gd name="T15" fmla="*/ 0 h 1587"/>
              <a:gd name="T16" fmla="*/ 0 w 1588"/>
              <a:gd name="T17" fmla="*/ 0 h 1587"/>
              <a:gd name="T18" fmla="*/ 0 w 1588"/>
              <a:gd name="T19" fmla="*/ 0 h 158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88"/>
              <a:gd name="T31" fmla="*/ 0 h 1587"/>
              <a:gd name="T32" fmla="*/ 1588 w 1588"/>
              <a:gd name="T33" fmla="*/ 1587 h 158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88" h="1587">
                <a:moveTo>
                  <a:pt x="0" y="0"/>
                </a:move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46" name="Freeform 330"/>
          <p:cNvSpPr>
            <a:spLocks noEditPoints="1"/>
          </p:cNvSpPr>
          <p:nvPr/>
        </p:nvSpPr>
        <p:spPr bwMode="auto">
          <a:xfrm>
            <a:off x="3915966" y="2875360"/>
            <a:ext cx="8334" cy="4763"/>
          </a:xfrm>
          <a:custGeom>
            <a:avLst/>
            <a:gdLst>
              <a:gd name="T0" fmla="*/ 0 w 7"/>
              <a:gd name="T1" fmla="*/ 0 h 4"/>
              <a:gd name="T2" fmla="*/ 2147483647 w 7"/>
              <a:gd name="T3" fmla="*/ 0 h 4"/>
              <a:gd name="T4" fmla="*/ 2147483647 w 7"/>
              <a:gd name="T5" fmla="*/ 2147483647 h 4"/>
              <a:gd name="T6" fmla="*/ 0 w 7"/>
              <a:gd name="T7" fmla="*/ 2147483647 h 4"/>
              <a:gd name="T8" fmla="*/ 0 w 7"/>
              <a:gd name="T9" fmla="*/ 0 h 4"/>
              <a:gd name="T10" fmla="*/ 0 w 7"/>
              <a:gd name="T11" fmla="*/ 0 h 4"/>
              <a:gd name="T12" fmla="*/ 2147483647 w 7"/>
              <a:gd name="T13" fmla="*/ 0 h 4"/>
              <a:gd name="T14" fmla="*/ 2147483647 w 7"/>
              <a:gd name="T15" fmla="*/ 2147483647 h 4"/>
              <a:gd name="T16" fmla="*/ 0 w 7"/>
              <a:gd name="T17" fmla="*/ 2147483647 h 4"/>
              <a:gd name="T18" fmla="*/ 0 w 7"/>
              <a:gd name="T19" fmla="*/ 0 h 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"/>
              <a:gd name="T31" fmla="*/ 0 h 4"/>
              <a:gd name="T32" fmla="*/ 7 w 7"/>
              <a:gd name="T33" fmla="*/ 4 h 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" h="4">
                <a:moveTo>
                  <a:pt x="0" y="0"/>
                </a:moveTo>
                <a:lnTo>
                  <a:pt x="7" y="0"/>
                </a:lnTo>
                <a:lnTo>
                  <a:pt x="7" y="4"/>
                </a:lnTo>
                <a:lnTo>
                  <a:pt x="0" y="4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4" y="0"/>
                </a:lnTo>
                <a:lnTo>
                  <a:pt x="4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FDF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47" name="Freeform 331"/>
          <p:cNvSpPr>
            <a:spLocks noEditPoints="1"/>
          </p:cNvSpPr>
          <p:nvPr/>
        </p:nvSpPr>
        <p:spPr bwMode="auto">
          <a:xfrm>
            <a:off x="3915966" y="2875361"/>
            <a:ext cx="4763" cy="2381"/>
          </a:xfrm>
          <a:custGeom>
            <a:avLst/>
            <a:gdLst>
              <a:gd name="T0" fmla="*/ 0 w 4"/>
              <a:gd name="T1" fmla="*/ 0 h 2"/>
              <a:gd name="T2" fmla="*/ 2147483647 w 4"/>
              <a:gd name="T3" fmla="*/ 0 h 2"/>
              <a:gd name="T4" fmla="*/ 2147483647 w 4"/>
              <a:gd name="T5" fmla="*/ 2147483647 h 2"/>
              <a:gd name="T6" fmla="*/ 0 w 4"/>
              <a:gd name="T7" fmla="*/ 2147483647 h 2"/>
              <a:gd name="T8" fmla="*/ 0 w 4"/>
              <a:gd name="T9" fmla="*/ 0 h 2"/>
              <a:gd name="T10" fmla="*/ 0 w 4"/>
              <a:gd name="T11" fmla="*/ 0 h 2"/>
              <a:gd name="T12" fmla="*/ 0 w 4"/>
              <a:gd name="T13" fmla="*/ 0 h 2"/>
              <a:gd name="T14" fmla="*/ 0 w 4"/>
              <a:gd name="T15" fmla="*/ 0 h 2"/>
              <a:gd name="T16" fmla="*/ 0 w 4"/>
              <a:gd name="T17" fmla="*/ 0 h 2"/>
              <a:gd name="T18" fmla="*/ 0 w 4"/>
              <a:gd name="T19" fmla="*/ 0 h 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"/>
              <a:gd name="T31" fmla="*/ 0 h 2"/>
              <a:gd name="T32" fmla="*/ 4 w 4"/>
              <a:gd name="T33" fmla="*/ 2 h 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" h="2">
                <a:moveTo>
                  <a:pt x="0" y="0"/>
                </a:moveTo>
                <a:lnTo>
                  <a:pt x="4" y="0"/>
                </a:lnTo>
                <a:lnTo>
                  <a:pt x="4" y="2"/>
                </a:lnTo>
                <a:lnTo>
                  <a:pt x="0" y="2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48" name="Freeform 348"/>
          <p:cNvSpPr>
            <a:spLocks noEditPoints="1"/>
          </p:cNvSpPr>
          <p:nvPr/>
        </p:nvSpPr>
        <p:spPr bwMode="auto">
          <a:xfrm>
            <a:off x="3915966" y="2875360"/>
            <a:ext cx="8334" cy="4763"/>
          </a:xfrm>
          <a:custGeom>
            <a:avLst/>
            <a:gdLst>
              <a:gd name="T0" fmla="*/ 0 w 7"/>
              <a:gd name="T1" fmla="*/ 0 h 4"/>
              <a:gd name="T2" fmla="*/ 2147483647 w 7"/>
              <a:gd name="T3" fmla="*/ 0 h 4"/>
              <a:gd name="T4" fmla="*/ 2147483647 w 7"/>
              <a:gd name="T5" fmla="*/ 2147483647 h 4"/>
              <a:gd name="T6" fmla="*/ 0 w 7"/>
              <a:gd name="T7" fmla="*/ 2147483647 h 4"/>
              <a:gd name="T8" fmla="*/ 0 w 7"/>
              <a:gd name="T9" fmla="*/ 0 h 4"/>
              <a:gd name="T10" fmla="*/ 0 w 7"/>
              <a:gd name="T11" fmla="*/ 0 h 4"/>
              <a:gd name="T12" fmla="*/ 2147483647 w 7"/>
              <a:gd name="T13" fmla="*/ 0 h 4"/>
              <a:gd name="T14" fmla="*/ 2147483647 w 7"/>
              <a:gd name="T15" fmla="*/ 2147483647 h 4"/>
              <a:gd name="T16" fmla="*/ 0 w 7"/>
              <a:gd name="T17" fmla="*/ 2147483647 h 4"/>
              <a:gd name="T18" fmla="*/ 0 w 7"/>
              <a:gd name="T19" fmla="*/ 0 h 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"/>
              <a:gd name="T31" fmla="*/ 0 h 4"/>
              <a:gd name="T32" fmla="*/ 7 w 7"/>
              <a:gd name="T33" fmla="*/ 4 h 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" h="4">
                <a:moveTo>
                  <a:pt x="0" y="0"/>
                </a:moveTo>
                <a:lnTo>
                  <a:pt x="7" y="0"/>
                </a:lnTo>
                <a:lnTo>
                  <a:pt x="7" y="4"/>
                </a:lnTo>
                <a:lnTo>
                  <a:pt x="0" y="4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4" y="0"/>
                </a:lnTo>
                <a:lnTo>
                  <a:pt x="4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FDF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49" name="Freeform 349"/>
          <p:cNvSpPr>
            <a:spLocks noEditPoints="1"/>
          </p:cNvSpPr>
          <p:nvPr/>
        </p:nvSpPr>
        <p:spPr bwMode="auto">
          <a:xfrm>
            <a:off x="3915966" y="2875361"/>
            <a:ext cx="4763" cy="2381"/>
          </a:xfrm>
          <a:custGeom>
            <a:avLst/>
            <a:gdLst>
              <a:gd name="T0" fmla="*/ 0 w 4"/>
              <a:gd name="T1" fmla="*/ 0 h 2"/>
              <a:gd name="T2" fmla="*/ 2147483647 w 4"/>
              <a:gd name="T3" fmla="*/ 0 h 2"/>
              <a:gd name="T4" fmla="*/ 2147483647 w 4"/>
              <a:gd name="T5" fmla="*/ 2147483647 h 2"/>
              <a:gd name="T6" fmla="*/ 0 w 4"/>
              <a:gd name="T7" fmla="*/ 2147483647 h 2"/>
              <a:gd name="T8" fmla="*/ 0 w 4"/>
              <a:gd name="T9" fmla="*/ 0 h 2"/>
              <a:gd name="T10" fmla="*/ 0 w 4"/>
              <a:gd name="T11" fmla="*/ 0 h 2"/>
              <a:gd name="T12" fmla="*/ 0 w 4"/>
              <a:gd name="T13" fmla="*/ 0 h 2"/>
              <a:gd name="T14" fmla="*/ 0 w 4"/>
              <a:gd name="T15" fmla="*/ 0 h 2"/>
              <a:gd name="T16" fmla="*/ 0 w 4"/>
              <a:gd name="T17" fmla="*/ 0 h 2"/>
              <a:gd name="T18" fmla="*/ 0 w 4"/>
              <a:gd name="T19" fmla="*/ 0 h 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"/>
              <a:gd name="T31" fmla="*/ 0 h 2"/>
              <a:gd name="T32" fmla="*/ 4 w 4"/>
              <a:gd name="T33" fmla="*/ 2 h 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" h="2">
                <a:moveTo>
                  <a:pt x="0" y="0"/>
                </a:moveTo>
                <a:lnTo>
                  <a:pt x="4" y="0"/>
                </a:lnTo>
                <a:lnTo>
                  <a:pt x="4" y="2"/>
                </a:lnTo>
                <a:lnTo>
                  <a:pt x="0" y="2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50" name="Freeform 1313"/>
          <p:cNvSpPr>
            <a:spLocks noEditPoints="1"/>
          </p:cNvSpPr>
          <p:nvPr/>
        </p:nvSpPr>
        <p:spPr bwMode="auto">
          <a:xfrm>
            <a:off x="7821217" y="3737374"/>
            <a:ext cx="1190" cy="1190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87"/>
              <a:gd name="T31" fmla="*/ 0 h 1587"/>
              <a:gd name="T32" fmla="*/ 1587 w 1587"/>
              <a:gd name="T33" fmla="*/ 1587 h 158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87" h="1587">
                <a:moveTo>
                  <a:pt x="0" y="0"/>
                </a:move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51" name="Freeform 1321"/>
          <p:cNvSpPr>
            <a:spLocks noEditPoints="1"/>
          </p:cNvSpPr>
          <p:nvPr/>
        </p:nvSpPr>
        <p:spPr bwMode="auto">
          <a:xfrm>
            <a:off x="7821217" y="3737374"/>
            <a:ext cx="1190" cy="1190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87"/>
              <a:gd name="T31" fmla="*/ 0 h 1587"/>
              <a:gd name="T32" fmla="*/ 1587 w 1587"/>
              <a:gd name="T33" fmla="*/ 1587 h 158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87" h="1587">
                <a:moveTo>
                  <a:pt x="0" y="0"/>
                </a:move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52" name="Freeform 1331"/>
          <p:cNvSpPr>
            <a:spLocks noEditPoints="1"/>
          </p:cNvSpPr>
          <p:nvPr/>
        </p:nvSpPr>
        <p:spPr bwMode="auto">
          <a:xfrm>
            <a:off x="7874794" y="3737374"/>
            <a:ext cx="1191" cy="1190"/>
          </a:xfrm>
          <a:custGeom>
            <a:avLst/>
            <a:gdLst>
              <a:gd name="T0" fmla="*/ 0 w 1588"/>
              <a:gd name="T1" fmla="*/ 0 h 1587"/>
              <a:gd name="T2" fmla="*/ 0 w 1588"/>
              <a:gd name="T3" fmla="*/ 0 h 1587"/>
              <a:gd name="T4" fmla="*/ 0 w 1588"/>
              <a:gd name="T5" fmla="*/ 0 h 1587"/>
              <a:gd name="T6" fmla="*/ 0 w 1588"/>
              <a:gd name="T7" fmla="*/ 0 h 1587"/>
              <a:gd name="T8" fmla="*/ 0 w 1588"/>
              <a:gd name="T9" fmla="*/ 0 h 1587"/>
              <a:gd name="T10" fmla="*/ 0 w 1588"/>
              <a:gd name="T11" fmla="*/ 0 h 1587"/>
              <a:gd name="T12" fmla="*/ 0 w 1588"/>
              <a:gd name="T13" fmla="*/ 0 h 1587"/>
              <a:gd name="T14" fmla="*/ 0 w 1588"/>
              <a:gd name="T15" fmla="*/ 0 h 1587"/>
              <a:gd name="T16" fmla="*/ 0 w 1588"/>
              <a:gd name="T17" fmla="*/ 0 h 1587"/>
              <a:gd name="T18" fmla="*/ 0 w 1588"/>
              <a:gd name="T19" fmla="*/ 0 h 158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88"/>
              <a:gd name="T31" fmla="*/ 0 h 1587"/>
              <a:gd name="T32" fmla="*/ 1588 w 1588"/>
              <a:gd name="T33" fmla="*/ 1587 h 158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88" h="1587">
                <a:moveTo>
                  <a:pt x="0" y="0"/>
                </a:move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53" name="Freeform 1339"/>
          <p:cNvSpPr>
            <a:spLocks noEditPoints="1"/>
          </p:cNvSpPr>
          <p:nvPr/>
        </p:nvSpPr>
        <p:spPr bwMode="auto">
          <a:xfrm>
            <a:off x="7874794" y="3737374"/>
            <a:ext cx="1191" cy="1190"/>
          </a:xfrm>
          <a:custGeom>
            <a:avLst/>
            <a:gdLst>
              <a:gd name="T0" fmla="*/ 0 w 1588"/>
              <a:gd name="T1" fmla="*/ 0 h 1587"/>
              <a:gd name="T2" fmla="*/ 0 w 1588"/>
              <a:gd name="T3" fmla="*/ 0 h 1587"/>
              <a:gd name="T4" fmla="*/ 0 w 1588"/>
              <a:gd name="T5" fmla="*/ 0 h 1587"/>
              <a:gd name="T6" fmla="*/ 0 w 1588"/>
              <a:gd name="T7" fmla="*/ 0 h 1587"/>
              <a:gd name="T8" fmla="*/ 0 w 1588"/>
              <a:gd name="T9" fmla="*/ 0 h 1587"/>
              <a:gd name="T10" fmla="*/ 0 w 1588"/>
              <a:gd name="T11" fmla="*/ 0 h 1587"/>
              <a:gd name="T12" fmla="*/ 0 w 1588"/>
              <a:gd name="T13" fmla="*/ 0 h 1587"/>
              <a:gd name="T14" fmla="*/ 0 w 1588"/>
              <a:gd name="T15" fmla="*/ 0 h 1587"/>
              <a:gd name="T16" fmla="*/ 0 w 1588"/>
              <a:gd name="T17" fmla="*/ 0 h 1587"/>
              <a:gd name="T18" fmla="*/ 0 w 1588"/>
              <a:gd name="T19" fmla="*/ 0 h 158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88"/>
              <a:gd name="T31" fmla="*/ 0 h 1587"/>
              <a:gd name="T32" fmla="*/ 1588 w 1588"/>
              <a:gd name="T33" fmla="*/ 1587 h 158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88" h="1587">
                <a:moveTo>
                  <a:pt x="0" y="0"/>
                </a:move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54" name="Freeform 1346"/>
          <p:cNvSpPr>
            <a:spLocks noEditPoints="1"/>
          </p:cNvSpPr>
          <p:nvPr/>
        </p:nvSpPr>
        <p:spPr bwMode="auto">
          <a:xfrm>
            <a:off x="7831932" y="3709989"/>
            <a:ext cx="8335" cy="2381"/>
          </a:xfrm>
          <a:custGeom>
            <a:avLst/>
            <a:gdLst>
              <a:gd name="T0" fmla="*/ 0 w 7"/>
              <a:gd name="T1" fmla="*/ 0 h 2"/>
              <a:gd name="T2" fmla="*/ 2147483647 w 7"/>
              <a:gd name="T3" fmla="*/ 0 h 2"/>
              <a:gd name="T4" fmla="*/ 2147483647 w 7"/>
              <a:gd name="T5" fmla="*/ 2147483647 h 2"/>
              <a:gd name="T6" fmla="*/ 0 w 7"/>
              <a:gd name="T7" fmla="*/ 2147483647 h 2"/>
              <a:gd name="T8" fmla="*/ 0 w 7"/>
              <a:gd name="T9" fmla="*/ 0 h 2"/>
              <a:gd name="T10" fmla="*/ 2147483647 w 7"/>
              <a:gd name="T11" fmla="*/ 2147483647 h 2"/>
              <a:gd name="T12" fmla="*/ 2147483647 w 7"/>
              <a:gd name="T13" fmla="*/ 2147483647 h 2"/>
              <a:gd name="T14" fmla="*/ 2147483647 w 7"/>
              <a:gd name="T15" fmla="*/ 2147483647 h 2"/>
              <a:gd name="T16" fmla="*/ 2147483647 w 7"/>
              <a:gd name="T17" fmla="*/ 2147483647 h 2"/>
              <a:gd name="T18" fmla="*/ 2147483647 w 7"/>
              <a:gd name="T19" fmla="*/ 2147483647 h 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"/>
              <a:gd name="T31" fmla="*/ 0 h 2"/>
              <a:gd name="T32" fmla="*/ 7 w 7"/>
              <a:gd name="T33" fmla="*/ 2 h 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" h="2">
                <a:moveTo>
                  <a:pt x="0" y="0"/>
                </a:moveTo>
                <a:lnTo>
                  <a:pt x="7" y="0"/>
                </a:lnTo>
                <a:lnTo>
                  <a:pt x="7" y="2"/>
                </a:lnTo>
                <a:lnTo>
                  <a:pt x="0" y="2"/>
                </a:lnTo>
                <a:lnTo>
                  <a:pt x="0" y="0"/>
                </a:lnTo>
                <a:close/>
                <a:moveTo>
                  <a:pt x="4" y="2"/>
                </a:moveTo>
                <a:lnTo>
                  <a:pt x="4" y="2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55" name="Freeform 1347"/>
          <p:cNvSpPr>
            <a:spLocks noEditPoints="1"/>
          </p:cNvSpPr>
          <p:nvPr/>
        </p:nvSpPr>
        <p:spPr bwMode="auto">
          <a:xfrm>
            <a:off x="7836694" y="3712369"/>
            <a:ext cx="1191" cy="1191"/>
          </a:xfrm>
          <a:custGeom>
            <a:avLst/>
            <a:gdLst>
              <a:gd name="T0" fmla="*/ 0 w 1588"/>
              <a:gd name="T1" fmla="*/ 0 h 1588"/>
              <a:gd name="T2" fmla="*/ 0 w 1588"/>
              <a:gd name="T3" fmla="*/ 0 h 1588"/>
              <a:gd name="T4" fmla="*/ 0 w 1588"/>
              <a:gd name="T5" fmla="*/ 0 h 1588"/>
              <a:gd name="T6" fmla="*/ 0 w 1588"/>
              <a:gd name="T7" fmla="*/ 0 h 1588"/>
              <a:gd name="T8" fmla="*/ 0 w 1588"/>
              <a:gd name="T9" fmla="*/ 0 h 1588"/>
              <a:gd name="T10" fmla="*/ 0 w 1588"/>
              <a:gd name="T11" fmla="*/ 0 h 1588"/>
              <a:gd name="T12" fmla="*/ 0 w 1588"/>
              <a:gd name="T13" fmla="*/ 0 h 1588"/>
              <a:gd name="T14" fmla="*/ 0 w 1588"/>
              <a:gd name="T15" fmla="*/ 0 h 1588"/>
              <a:gd name="T16" fmla="*/ 0 w 1588"/>
              <a:gd name="T17" fmla="*/ 0 h 1588"/>
              <a:gd name="T18" fmla="*/ 0 w 1588"/>
              <a:gd name="T19" fmla="*/ 0 h 15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88"/>
              <a:gd name="T31" fmla="*/ 0 h 1588"/>
              <a:gd name="T32" fmla="*/ 1588 w 1588"/>
              <a:gd name="T33" fmla="*/ 1588 h 158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88" h="1588">
                <a:moveTo>
                  <a:pt x="0" y="0"/>
                </a:move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56" name="Freeform 1354"/>
          <p:cNvSpPr>
            <a:spLocks noEditPoints="1"/>
          </p:cNvSpPr>
          <p:nvPr/>
        </p:nvSpPr>
        <p:spPr bwMode="auto">
          <a:xfrm>
            <a:off x="7831932" y="3709989"/>
            <a:ext cx="8335" cy="2381"/>
          </a:xfrm>
          <a:custGeom>
            <a:avLst/>
            <a:gdLst>
              <a:gd name="T0" fmla="*/ 0 w 7"/>
              <a:gd name="T1" fmla="*/ 0 h 2"/>
              <a:gd name="T2" fmla="*/ 2147483647 w 7"/>
              <a:gd name="T3" fmla="*/ 0 h 2"/>
              <a:gd name="T4" fmla="*/ 2147483647 w 7"/>
              <a:gd name="T5" fmla="*/ 2147483647 h 2"/>
              <a:gd name="T6" fmla="*/ 0 w 7"/>
              <a:gd name="T7" fmla="*/ 2147483647 h 2"/>
              <a:gd name="T8" fmla="*/ 0 w 7"/>
              <a:gd name="T9" fmla="*/ 0 h 2"/>
              <a:gd name="T10" fmla="*/ 2147483647 w 7"/>
              <a:gd name="T11" fmla="*/ 2147483647 h 2"/>
              <a:gd name="T12" fmla="*/ 2147483647 w 7"/>
              <a:gd name="T13" fmla="*/ 2147483647 h 2"/>
              <a:gd name="T14" fmla="*/ 2147483647 w 7"/>
              <a:gd name="T15" fmla="*/ 2147483647 h 2"/>
              <a:gd name="T16" fmla="*/ 2147483647 w 7"/>
              <a:gd name="T17" fmla="*/ 2147483647 h 2"/>
              <a:gd name="T18" fmla="*/ 2147483647 w 7"/>
              <a:gd name="T19" fmla="*/ 2147483647 h 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"/>
              <a:gd name="T31" fmla="*/ 0 h 2"/>
              <a:gd name="T32" fmla="*/ 7 w 7"/>
              <a:gd name="T33" fmla="*/ 2 h 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" h="2">
                <a:moveTo>
                  <a:pt x="0" y="0"/>
                </a:moveTo>
                <a:lnTo>
                  <a:pt x="7" y="0"/>
                </a:lnTo>
                <a:lnTo>
                  <a:pt x="7" y="2"/>
                </a:lnTo>
                <a:lnTo>
                  <a:pt x="0" y="2"/>
                </a:lnTo>
                <a:lnTo>
                  <a:pt x="0" y="0"/>
                </a:lnTo>
                <a:close/>
                <a:moveTo>
                  <a:pt x="4" y="2"/>
                </a:moveTo>
                <a:lnTo>
                  <a:pt x="4" y="2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57" name="Freeform 1355"/>
          <p:cNvSpPr>
            <a:spLocks noEditPoints="1"/>
          </p:cNvSpPr>
          <p:nvPr/>
        </p:nvSpPr>
        <p:spPr bwMode="auto">
          <a:xfrm>
            <a:off x="7836694" y="3712369"/>
            <a:ext cx="1191" cy="1191"/>
          </a:xfrm>
          <a:custGeom>
            <a:avLst/>
            <a:gdLst>
              <a:gd name="T0" fmla="*/ 0 w 1588"/>
              <a:gd name="T1" fmla="*/ 0 h 1588"/>
              <a:gd name="T2" fmla="*/ 0 w 1588"/>
              <a:gd name="T3" fmla="*/ 0 h 1588"/>
              <a:gd name="T4" fmla="*/ 0 w 1588"/>
              <a:gd name="T5" fmla="*/ 0 h 1588"/>
              <a:gd name="T6" fmla="*/ 0 w 1588"/>
              <a:gd name="T7" fmla="*/ 0 h 1588"/>
              <a:gd name="T8" fmla="*/ 0 w 1588"/>
              <a:gd name="T9" fmla="*/ 0 h 1588"/>
              <a:gd name="T10" fmla="*/ 0 w 1588"/>
              <a:gd name="T11" fmla="*/ 0 h 1588"/>
              <a:gd name="T12" fmla="*/ 0 w 1588"/>
              <a:gd name="T13" fmla="*/ 0 h 1588"/>
              <a:gd name="T14" fmla="*/ 0 w 1588"/>
              <a:gd name="T15" fmla="*/ 0 h 1588"/>
              <a:gd name="T16" fmla="*/ 0 w 1588"/>
              <a:gd name="T17" fmla="*/ 0 h 1588"/>
              <a:gd name="T18" fmla="*/ 0 w 1588"/>
              <a:gd name="T19" fmla="*/ 0 h 15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88"/>
              <a:gd name="T31" fmla="*/ 0 h 1588"/>
              <a:gd name="T32" fmla="*/ 1588 w 1588"/>
              <a:gd name="T33" fmla="*/ 1588 h 158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88" h="1588">
                <a:moveTo>
                  <a:pt x="0" y="0"/>
                </a:move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58" name="Freeform 1362"/>
          <p:cNvSpPr>
            <a:spLocks noEditPoints="1"/>
          </p:cNvSpPr>
          <p:nvPr/>
        </p:nvSpPr>
        <p:spPr bwMode="auto">
          <a:xfrm>
            <a:off x="7883129" y="3709989"/>
            <a:ext cx="8334" cy="2381"/>
          </a:xfrm>
          <a:custGeom>
            <a:avLst/>
            <a:gdLst>
              <a:gd name="T0" fmla="*/ 0 w 7"/>
              <a:gd name="T1" fmla="*/ 0 h 2"/>
              <a:gd name="T2" fmla="*/ 2147483647 w 7"/>
              <a:gd name="T3" fmla="*/ 0 h 2"/>
              <a:gd name="T4" fmla="*/ 2147483647 w 7"/>
              <a:gd name="T5" fmla="*/ 2147483647 h 2"/>
              <a:gd name="T6" fmla="*/ 0 w 7"/>
              <a:gd name="T7" fmla="*/ 2147483647 h 2"/>
              <a:gd name="T8" fmla="*/ 0 w 7"/>
              <a:gd name="T9" fmla="*/ 0 h 2"/>
              <a:gd name="T10" fmla="*/ 2147483647 w 7"/>
              <a:gd name="T11" fmla="*/ 2147483647 h 2"/>
              <a:gd name="T12" fmla="*/ 2147483647 w 7"/>
              <a:gd name="T13" fmla="*/ 2147483647 h 2"/>
              <a:gd name="T14" fmla="*/ 2147483647 w 7"/>
              <a:gd name="T15" fmla="*/ 2147483647 h 2"/>
              <a:gd name="T16" fmla="*/ 2147483647 w 7"/>
              <a:gd name="T17" fmla="*/ 2147483647 h 2"/>
              <a:gd name="T18" fmla="*/ 2147483647 w 7"/>
              <a:gd name="T19" fmla="*/ 2147483647 h 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"/>
              <a:gd name="T31" fmla="*/ 0 h 2"/>
              <a:gd name="T32" fmla="*/ 7 w 7"/>
              <a:gd name="T33" fmla="*/ 2 h 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" h="2">
                <a:moveTo>
                  <a:pt x="0" y="0"/>
                </a:moveTo>
                <a:lnTo>
                  <a:pt x="7" y="0"/>
                </a:lnTo>
                <a:lnTo>
                  <a:pt x="7" y="2"/>
                </a:lnTo>
                <a:lnTo>
                  <a:pt x="0" y="2"/>
                </a:lnTo>
                <a:lnTo>
                  <a:pt x="0" y="0"/>
                </a:lnTo>
                <a:close/>
                <a:moveTo>
                  <a:pt x="4" y="2"/>
                </a:moveTo>
                <a:lnTo>
                  <a:pt x="4" y="2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59" name="Freeform 1370"/>
          <p:cNvSpPr>
            <a:spLocks noEditPoints="1"/>
          </p:cNvSpPr>
          <p:nvPr/>
        </p:nvSpPr>
        <p:spPr bwMode="auto">
          <a:xfrm>
            <a:off x="7883129" y="3709989"/>
            <a:ext cx="8334" cy="2381"/>
          </a:xfrm>
          <a:custGeom>
            <a:avLst/>
            <a:gdLst>
              <a:gd name="T0" fmla="*/ 0 w 7"/>
              <a:gd name="T1" fmla="*/ 0 h 2"/>
              <a:gd name="T2" fmla="*/ 2147483647 w 7"/>
              <a:gd name="T3" fmla="*/ 0 h 2"/>
              <a:gd name="T4" fmla="*/ 2147483647 w 7"/>
              <a:gd name="T5" fmla="*/ 2147483647 h 2"/>
              <a:gd name="T6" fmla="*/ 0 w 7"/>
              <a:gd name="T7" fmla="*/ 2147483647 h 2"/>
              <a:gd name="T8" fmla="*/ 0 w 7"/>
              <a:gd name="T9" fmla="*/ 0 h 2"/>
              <a:gd name="T10" fmla="*/ 2147483647 w 7"/>
              <a:gd name="T11" fmla="*/ 2147483647 h 2"/>
              <a:gd name="T12" fmla="*/ 2147483647 w 7"/>
              <a:gd name="T13" fmla="*/ 2147483647 h 2"/>
              <a:gd name="T14" fmla="*/ 2147483647 w 7"/>
              <a:gd name="T15" fmla="*/ 2147483647 h 2"/>
              <a:gd name="T16" fmla="*/ 2147483647 w 7"/>
              <a:gd name="T17" fmla="*/ 2147483647 h 2"/>
              <a:gd name="T18" fmla="*/ 2147483647 w 7"/>
              <a:gd name="T19" fmla="*/ 2147483647 h 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"/>
              <a:gd name="T31" fmla="*/ 0 h 2"/>
              <a:gd name="T32" fmla="*/ 7 w 7"/>
              <a:gd name="T33" fmla="*/ 2 h 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" h="2">
                <a:moveTo>
                  <a:pt x="0" y="0"/>
                </a:moveTo>
                <a:lnTo>
                  <a:pt x="7" y="0"/>
                </a:lnTo>
                <a:lnTo>
                  <a:pt x="7" y="2"/>
                </a:lnTo>
                <a:lnTo>
                  <a:pt x="0" y="2"/>
                </a:lnTo>
                <a:lnTo>
                  <a:pt x="0" y="0"/>
                </a:lnTo>
                <a:close/>
                <a:moveTo>
                  <a:pt x="4" y="2"/>
                </a:moveTo>
                <a:lnTo>
                  <a:pt x="4" y="2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13360" name="Picture 1391" descr="cellph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2000251"/>
            <a:ext cx="291704" cy="120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61" name="AutoShape 1396"/>
          <p:cNvSpPr>
            <a:spLocks noChangeArrowheads="1"/>
          </p:cNvSpPr>
          <p:nvPr/>
        </p:nvSpPr>
        <p:spPr bwMode="auto">
          <a:xfrm>
            <a:off x="5200650" y="4229100"/>
            <a:ext cx="628650" cy="628650"/>
          </a:xfrm>
          <a:prstGeom prst="flowChartMagneticDis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r>
              <a:rPr lang="en-US" altLang="x-none" sz="1350"/>
              <a:t>ALI</a:t>
            </a:r>
          </a:p>
        </p:txBody>
      </p:sp>
      <p:grpSp>
        <p:nvGrpSpPr>
          <p:cNvPr id="13362" name="Group 1398"/>
          <p:cNvGrpSpPr>
            <a:grpSpLocks/>
          </p:cNvGrpSpPr>
          <p:nvPr/>
        </p:nvGrpSpPr>
        <p:grpSpPr bwMode="auto">
          <a:xfrm>
            <a:off x="6915150" y="2971801"/>
            <a:ext cx="406004" cy="740569"/>
            <a:chOff x="3408" y="3056"/>
            <a:chExt cx="341" cy="622"/>
          </a:xfrm>
        </p:grpSpPr>
        <p:pic>
          <p:nvPicPr>
            <p:cNvPr id="13384" name="Picture 1399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216"/>
              <a:ext cx="341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85" name="Picture 1400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" y="3056"/>
              <a:ext cx="121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63" name="Picture 1410" descr="Nortel DMS-1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1" y="2114550"/>
            <a:ext cx="964406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4" name="Picture 1412" descr="The image “http://www.chang-bao.com.tw/Image/Lucent%20MSC.jpg” cannot be displayed, because it contains errors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1850" y="2286001"/>
            <a:ext cx="971550" cy="74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65" name="Rectangle 1413"/>
          <p:cNvSpPr>
            <a:spLocks noChangeArrowheads="1"/>
          </p:cNvSpPr>
          <p:nvPr/>
        </p:nvSpPr>
        <p:spPr bwMode="auto">
          <a:xfrm>
            <a:off x="2400301" y="3714750"/>
            <a:ext cx="683419" cy="520304"/>
          </a:xfrm>
          <a:prstGeom prst="rect">
            <a:avLst/>
          </a:prstGeom>
          <a:solidFill>
            <a:srgbClr val="C0C0C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61913" tIns="30956" rIns="61913" bIns="30956" anchor="ctr"/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r>
              <a:rPr lang="en-US" altLang="x-none" sz="1050" b="1">
                <a:solidFill>
                  <a:schemeClr val="folHlink"/>
                </a:solidFill>
                <a:latin typeface="Arial" charset="0"/>
              </a:rPr>
              <a:t>PDE</a:t>
            </a:r>
          </a:p>
        </p:txBody>
      </p:sp>
      <p:sp>
        <p:nvSpPr>
          <p:cNvPr id="13366" name="Text Box 1414"/>
          <p:cNvSpPr txBox="1">
            <a:spLocks noChangeArrowheads="1"/>
          </p:cNvSpPr>
          <p:nvPr/>
        </p:nvSpPr>
        <p:spPr bwMode="auto">
          <a:xfrm>
            <a:off x="2187004" y="4310063"/>
            <a:ext cx="11112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r>
              <a:rPr lang="en-US" altLang="x-none" sz="900"/>
              <a:t>A-GPS, UTDOA, …</a:t>
            </a:r>
          </a:p>
        </p:txBody>
      </p:sp>
      <p:cxnSp>
        <p:nvCxnSpPr>
          <p:cNvPr id="13367" name="AutoShape 1415"/>
          <p:cNvCxnSpPr>
            <a:cxnSpLocks noChangeShapeType="1"/>
            <a:stCxn id="13395" idx="2"/>
          </p:cNvCxnSpPr>
          <p:nvPr/>
        </p:nvCxnSpPr>
        <p:spPr bwMode="auto">
          <a:xfrm flipV="1">
            <a:off x="2800350" y="2656285"/>
            <a:ext cx="571500" cy="219075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68" name="AutoShape 1416"/>
          <p:cNvCxnSpPr>
            <a:cxnSpLocks noChangeShapeType="1"/>
          </p:cNvCxnSpPr>
          <p:nvPr/>
        </p:nvCxnSpPr>
        <p:spPr bwMode="auto">
          <a:xfrm>
            <a:off x="4343400" y="2656286"/>
            <a:ext cx="685800" cy="101203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69" name="AutoShape 1417"/>
          <p:cNvCxnSpPr>
            <a:cxnSpLocks noChangeShapeType="1"/>
          </p:cNvCxnSpPr>
          <p:nvPr/>
        </p:nvCxnSpPr>
        <p:spPr bwMode="auto">
          <a:xfrm>
            <a:off x="5993607" y="2757489"/>
            <a:ext cx="921544" cy="679847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70" name="AutoShape 1418"/>
          <p:cNvCxnSpPr>
            <a:cxnSpLocks noChangeShapeType="1"/>
            <a:endCxn id="13361" idx="4"/>
          </p:cNvCxnSpPr>
          <p:nvPr/>
        </p:nvCxnSpPr>
        <p:spPr bwMode="auto">
          <a:xfrm rot="5400000">
            <a:off x="6058497" y="3483175"/>
            <a:ext cx="831056" cy="1289447"/>
          </a:xfrm>
          <a:prstGeom prst="curvedConnector2">
            <a:avLst/>
          </a:prstGeom>
          <a:noFill/>
          <a:ln w="28575">
            <a:solidFill>
              <a:schemeClr val="tx1"/>
            </a:solidFill>
            <a:prstDash val="sysDot"/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71" name="Rectangle 1419"/>
          <p:cNvSpPr>
            <a:spLocks noChangeArrowheads="1"/>
          </p:cNvSpPr>
          <p:nvPr/>
        </p:nvSpPr>
        <p:spPr bwMode="auto">
          <a:xfrm>
            <a:off x="3486151" y="3714750"/>
            <a:ext cx="683419" cy="520304"/>
          </a:xfrm>
          <a:prstGeom prst="rect">
            <a:avLst/>
          </a:prstGeom>
          <a:solidFill>
            <a:srgbClr val="C0C0C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61913" tIns="30956" rIns="61913" bIns="30956" anchor="ctr"/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r>
              <a:rPr lang="en-US" altLang="x-none" sz="900" b="1">
                <a:solidFill>
                  <a:schemeClr val="folHlink"/>
                </a:solidFill>
                <a:latin typeface="Arial" charset="0"/>
              </a:rPr>
              <a:t>MPC/SCP</a:t>
            </a:r>
          </a:p>
        </p:txBody>
      </p:sp>
      <p:sp>
        <p:nvSpPr>
          <p:cNvPr id="13372" name="Text Box 1420"/>
          <p:cNvSpPr txBox="1">
            <a:spLocks noChangeArrowheads="1"/>
          </p:cNvSpPr>
          <p:nvPr/>
        </p:nvSpPr>
        <p:spPr bwMode="auto">
          <a:xfrm>
            <a:off x="6217444" y="4520804"/>
            <a:ext cx="1495922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350"/>
              <a:t>ESRK or ESRD </a:t>
            </a:r>
            <a:r>
              <a:rPr lang="en-US" altLang="x-none" sz="1350">
                <a:sym typeface="Wingdings" charset="2"/>
              </a:rPr>
              <a:t></a:t>
            </a:r>
          </a:p>
          <a:p>
            <a:r>
              <a:rPr lang="en-US" altLang="x-none" sz="1350">
                <a:sym typeface="Wingdings" charset="2"/>
              </a:rPr>
              <a:t>coordinates</a:t>
            </a:r>
          </a:p>
          <a:p>
            <a:r>
              <a:rPr lang="en-US" altLang="x-none" sz="1350">
                <a:sym typeface="Wingdings" charset="2"/>
              </a:rPr>
              <a:t>callback number</a:t>
            </a:r>
            <a:endParaRPr lang="en-US" altLang="x-none" sz="1350"/>
          </a:p>
        </p:txBody>
      </p:sp>
      <p:sp>
        <p:nvSpPr>
          <p:cNvPr id="13373" name="Text Box 1421"/>
          <p:cNvSpPr txBox="1">
            <a:spLocks noChangeArrowheads="1"/>
          </p:cNvSpPr>
          <p:nvPr/>
        </p:nvSpPr>
        <p:spPr bwMode="auto">
          <a:xfrm>
            <a:off x="6400800" y="2343151"/>
            <a:ext cx="140294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350"/>
              <a:t>pANI</a:t>
            </a:r>
          </a:p>
          <a:p>
            <a:r>
              <a:rPr lang="en-US" altLang="x-none" sz="1350"/>
              <a:t>(ESRD or ESRK)</a:t>
            </a:r>
          </a:p>
        </p:txBody>
      </p:sp>
      <p:cxnSp>
        <p:nvCxnSpPr>
          <p:cNvPr id="13374" name="AutoShape 1422"/>
          <p:cNvCxnSpPr>
            <a:cxnSpLocks noChangeShapeType="1"/>
            <a:stCxn id="13371" idx="3"/>
            <a:endCxn id="13361" idx="2"/>
          </p:cNvCxnSpPr>
          <p:nvPr/>
        </p:nvCxnSpPr>
        <p:spPr bwMode="auto">
          <a:xfrm>
            <a:off x="4169570" y="3975498"/>
            <a:ext cx="1031081" cy="567928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75" name="AutoShape 1423"/>
          <p:cNvCxnSpPr>
            <a:cxnSpLocks noChangeShapeType="1"/>
            <a:stCxn id="13365" idx="3"/>
            <a:endCxn id="13371" idx="1"/>
          </p:cNvCxnSpPr>
          <p:nvPr/>
        </p:nvCxnSpPr>
        <p:spPr bwMode="auto">
          <a:xfrm>
            <a:off x="3083720" y="3975497"/>
            <a:ext cx="402431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76" name="AutoShape 1424"/>
          <p:cNvCxnSpPr>
            <a:cxnSpLocks noChangeShapeType="1"/>
            <a:endCxn id="13371" idx="0"/>
          </p:cNvCxnSpPr>
          <p:nvPr/>
        </p:nvCxnSpPr>
        <p:spPr bwMode="auto">
          <a:xfrm rot="5400000">
            <a:off x="3498653" y="3355778"/>
            <a:ext cx="688181" cy="29765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77" name="AutoShape 1425"/>
          <p:cNvCxnSpPr>
            <a:cxnSpLocks noChangeShapeType="1"/>
            <a:endCxn id="13361" idx="1"/>
          </p:cNvCxnSpPr>
          <p:nvPr/>
        </p:nvCxnSpPr>
        <p:spPr bwMode="auto">
          <a:xfrm rot="16200000" flipH="1">
            <a:off x="5098852" y="3812977"/>
            <a:ext cx="828675" cy="3572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78" name="Text Box 1426"/>
          <p:cNvSpPr txBox="1">
            <a:spLocks noChangeArrowheads="1"/>
          </p:cNvSpPr>
          <p:nvPr/>
        </p:nvSpPr>
        <p:spPr bwMode="auto">
          <a:xfrm>
            <a:off x="4594531" y="282416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endParaRPr lang="x-none" altLang="x-none" sz="1350">
              <a:solidFill>
                <a:schemeClr val="folHlink"/>
              </a:solidFill>
            </a:endParaRPr>
          </a:p>
        </p:txBody>
      </p:sp>
      <p:sp>
        <p:nvSpPr>
          <p:cNvPr id="13379" name="Text Box 1427"/>
          <p:cNvSpPr txBox="1">
            <a:spLocks noChangeArrowheads="1"/>
          </p:cNvSpPr>
          <p:nvPr/>
        </p:nvSpPr>
        <p:spPr bwMode="auto">
          <a:xfrm>
            <a:off x="5703094" y="3456385"/>
            <a:ext cx="9669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900" b="1">
                <a:latin typeface="Arial Unicode MS" charset="0"/>
              </a:rPr>
              <a:t>LEC</a:t>
            </a:r>
          </a:p>
          <a:p>
            <a:r>
              <a:rPr lang="en-US" altLang="x-none" sz="900" b="1">
                <a:latin typeface="Arial Unicode MS" charset="0"/>
              </a:rPr>
              <a:t>selective router</a:t>
            </a:r>
          </a:p>
        </p:txBody>
      </p:sp>
      <p:sp>
        <p:nvSpPr>
          <p:cNvPr id="13380" name="Text Box 1428"/>
          <p:cNvSpPr txBox="1">
            <a:spLocks noChangeArrowheads="1"/>
          </p:cNvSpPr>
          <p:nvPr/>
        </p:nvSpPr>
        <p:spPr bwMode="auto">
          <a:xfrm>
            <a:off x="3567784" y="1990726"/>
            <a:ext cx="5261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r>
              <a:rPr lang="en-US" altLang="x-none" sz="1200" b="1">
                <a:latin typeface="Arial Unicode MS" charset="0"/>
              </a:rPr>
              <a:t>MSC</a:t>
            </a:r>
          </a:p>
        </p:txBody>
      </p:sp>
      <p:sp>
        <p:nvSpPr>
          <p:cNvPr id="13381" name="Text Box 1429"/>
          <p:cNvSpPr txBox="1">
            <a:spLocks noChangeArrowheads="1"/>
          </p:cNvSpPr>
          <p:nvPr/>
        </p:nvSpPr>
        <p:spPr bwMode="auto">
          <a:xfrm>
            <a:off x="5984283" y="4005262"/>
            <a:ext cx="37702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r>
              <a:rPr lang="en-US" altLang="x-none" sz="1350">
                <a:solidFill>
                  <a:schemeClr val="folHlink"/>
                </a:solidFill>
              </a:rPr>
              <a:t>E2</a:t>
            </a:r>
          </a:p>
        </p:txBody>
      </p:sp>
      <p:sp>
        <p:nvSpPr>
          <p:cNvPr id="13382" name="Text Box 1430"/>
          <p:cNvSpPr txBox="1">
            <a:spLocks noChangeArrowheads="1"/>
          </p:cNvSpPr>
          <p:nvPr/>
        </p:nvSpPr>
        <p:spPr bwMode="auto">
          <a:xfrm>
            <a:off x="2114551" y="4800601"/>
            <a:ext cx="22686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350"/>
              <a:t>ESRK = unique for call</a:t>
            </a:r>
          </a:p>
          <a:p>
            <a:r>
              <a:rPr lang="en-US" altLang="x-none" sz="1350"/>
              <a:t>ESRD = unique for location</a:t>
            </a:r>
          </a:p>
        </p:txBody>
      </p:sp>
      <p:sp>
        <p:nvSpPr>
          <p:cNvPr id="13383" name="Text Box 1431"/>
          <p:cNvSpPr txBox="1">
            <a:spLocks noChangeArrowheads="1"/>
          </p:cNvSpPr>
          <p:nvPr/>
        </p:nvSpPr>
        <p:spPr bwMode="auto">
          <a:xfrm>
            <a:off x="4057650" y="4343400"/>
            <a:ext cx="606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900" i="1"/>
              <a:t>dynamic</a:t>
            </a:r>
          </a:p>
          <a:p>
            <a:r>
              <a:rPr lang="en-US" altLang="x-none" sz="900" i="1"/>
              <a:t>updates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7307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Switches are ageing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3118D-CD60-C448-AB88-7EFEB60ADC5A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" name="Picture 4" descr="dms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007" y="1737361"/>
            <a:ext cx="3244987" cy="43202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96539" y="2305119"/>
            <a:ext cx="1259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1979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237007" y="6096754"/>
            <a:ext cx="171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Nortel DMS-100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607062"/>
            <a:ext cx="2713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http://</a:t>
            </a:r>
            <a:r>
              <a:rPr lang="en-US" sz="1100" dirty="0" err="1"/>
              <a:t>www.phworld.org</a:t>
            </a:r>
            <a:r>
              <a:rPr lang="en-US" sz="1100" dirty="0"/>
              <a:t>/switch/</a:t>
            </a:r>
            <a:r>
              <a:rPr lang="en-US" sz="1100" dirty="0" err="1"/>
              <a:t>ntess.htm</a:t>
            </a:r>
            <a:endParaRPr lang="en-US" sz="1100" dirty="0"/>
          </a:p>
        </p:txBody>
      </p:sp>
      <p:pic>
        <p:nvPicPr>
          <p:cNvPr id="9" name="Picture 8" descr="nt6x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914" y="3393650"/>
            <a:ext cx="3208054" cy="24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7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2700" b="1" dirty="0"/>
              <a:t>March 8</a:t>
            </a:r>
            <a:r>
              <a:rPr lang="en-US" altLang="en-US" sz="2700" b="1" baseline="30000" dirty="0"/>
              <a:t>th </a:t>
            </a:r>
            <a:r>
              <a:rPr lang="en-US" altLang="en-US" sz="2700" b="1" dirty="0"/>
              <a:t>AT&amp;T Mobility </a:t>
            </a:r>
            <a:r>
              <a:rPr lang="en-US" altLang="en-US" sz="2700" b="1" dirty="0" err="1"/>
              <a:t>VoLTE</a:t>
            </a:r>
            <a:r>
              <a:rPr lang="en-US" altLang="en-US" sz="2700" b="1" dirty="0"/>
              <a:t> 911 Outage</a:t>
            </a:r>
            <a:endParaRPr lang="en-US" altLang="en-US" sz="2700" dirty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1800" b="1" dirty="0"/>
              <a:t>March 8, 2017: Significant adverse impact on </a:t>
            </a:r>
            <a:r>
              <a:rPr lang="en-US" altLang="en-US" sz="1800" b="1" dirty="0" err="1"/>
              <a:t>VoLTE</a:t>
            </a:r>
            <a:r>
              <a:rPr lang="en-US" altLang="en-US" sz="1800" b="1" dirty="0"/>
              <a:t> 911 services</a:t>
            </a:r>
          </a:p>
          <a:p>
            <a:pPr lvl="1"/>
            <a:r>
              <a:rPr lang="en-US" sz="1425" dirty="0"/>
              <a:t>Outage appeared to affect AT&amp;T Mobility </a:t>
            </a:r>
            <a:r>
              <a:rPr lang="en-US" sz="1425" dirty="0" err="1"/>
              <a:t>VoLTE</a:t>
            </a:r>
            <a:r>
              <a:rPr lang="en-US" sz="1425" dirty="0"/>
              <a:t> 911 service for approximately 5 hours in the Southeast, Central and portions of the Northeast Region of the US, and eventually, a significant portion of </a:t>
            </a:r>
            <a:r>
              <a:rPr lang="en-US" sz="1425" dirty="0" err="1"/>
              <a:t>VoLTE</a:t>
            </a:r>
            <a:r>
              <a:rPr lang="en-US" sz="1425" dirty="0"/>
              <a:t> 911 calls in the remaining portion of the country.</a:t>
            </a:r>
            <a:endParaRPr lang="en-US" sz="6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25" dirty="0"/>
              <a:t>According to AT&amp;T, on a normal day, it would expect its total </a:t>
            </a:r>
            <a:r>
              <a:rPr lang="en-US" sz="1425" dirty="0" err="1"/>
              <a:t>VoLTE</a:t>
            </a:r>
            <a:r>
              <a:rPr lang="en-US" sz="1425" dirty="0"/>
              <a:t> 911 call volume to be approximately 44,000 calls nationwide.  During the event, approximately 12,600 unique callers were not able to reach 911 directly.</a:t>
            </a:r>
            <a:endParaRPr lang="en-US" sz="6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25" dirty="0"/>
              <a:t>Changes to AT&amp;T’s network appeared to cause automated call routing for </a:t>
            </a:r>
            <a:r>
              <a:rPr lang="en-US" sz="1425" dirty="0" err="1"/>
              <a:t>VoLTE</a:t>
            </a:r>
            <a:r>
              <a:rPr lang="en-US" sz="1425" dirty="0"/>
              <a:t> 911 calls to fail.</a:t>
            </a:r>
            <a:endParaRPr lang="en-US" sz="6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25" dirty="0"/>
              <a:t>Small subset of calls were answered by a backup call center and routed to first responders. Volume of calls exceeded the call center’s capability to manually process them, resulting in a large number of calls being dropped.</a:t>
            </a:r>
            <a:endParaRPr lang="en-US" sz="6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25" dirty="0"/>
              <a:t>Some customers received fast busy signals when attempting to call 911.  Others report that calls to 911 rang repeatedly without being answered.</a:t>
            </a:r>
            <a:endParaRPr lang="en-US" altLang="en-US" sz="2250" dirty="0"/>
          </a:p>
        </p:txBody>
      </p:sp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0DBC7A-0A03-4F91-8B33-D5DC5846A26E}" type="slidenum">
              <a:rPr lang="en-US" altLang="en-US" sz="1050"/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05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9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Networks as infrastructure </a:t>
            </a:r>
            <a:r>
              <a:rPr lang="en-US" dirty="0" smtClean="0">
                <a:sym typeface="Wingdings"/>
              </a:rPr>
              <a:t> technology, economics &amp; policy</a:t>
            </a:r>
          </a:p>
          <a:p>
            <a:r>
              <a:rPr lang="en-US" dirty="0" smtClean="0">
                <a:sym typeface="Wingdings"/>
              </a:rPr>
              <a:t>Think in decades, not conference cycles</a:t>
            </a:r>
          </a:p>
          <a:p>
            <a:r>
              <a:rPr lang="en-US" dirty="0" smtClean="0">
                <a:sym typeface="Wingdings"/>
              </a:rPr>
              <a:t>Network performance is rarely the key problem</a:t>
            </a:r>
          </a:p>
          <a:p>
            <a:pPr lvl="1"/>
            <a:r>
              <a:rPr lang="en-US" dirty="0" smtClean="0">
                <a:sym typeface="Wingdings"/>
              </a:rPr>
              <a:t>except maybe at physical layer</a:t>
            </a:r>
          </a:p>
          <a:p>
            <a:r>
              <a:rPr lang="en-US" dirty="0" smtClean="0">
                <a:sym typeface="Wingdings"/>
              </a:rPr>
              <a:t>Many of the problems are incentive problems</a:t>
            </a:r>
            <a:endParaRPr lang="en-US" dirty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we know how to solve them, but levers are missing</a:t>
            </a:r>
          </a:p>
          <a:p>
            <a:pPr lvl="1"/>
            <a:r>
              <a:rPr lang="en-US" dirty="0" smtClean="0">
                <a:sym typeface="Wingdings"/>
              </a:rPr>
              <a:t>or are politically not feasible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57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Wireless revenue is falling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27329" y="1059345"/>
            <a:ext cx="3878742" cy="56874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1181" y="2803161"/>
            <a:ext cx="260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avg. about 2.1 GB/month</a:t>
            </a:r>
          </a:p>
          <a:p>
            <a:r>
              <a:rPr lang="en-US" dirty="0" smtClean="0"/>
              <a:t>T-Mobile: 10 GB tethering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206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Newspaper advertising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1785921"/>
            <a:ext cx="6049010" cy="45442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90" y="6411226"/>
            <a:ext cx="8744551" cy="369332"/>
          </a:xfrm>
          <a:prstGeom prst="rect">
            <a:avLst/>
          </a:prstGeom>
          <a:noFill/>
        </p:spPr>
        <p:txBody>
          <a:bodyPr wrap="square" rtlCol="0">
            <a:normAutofit fontScale="62500" lnSpcReduction="20000"/>
          </a:bodyPr>
          <a:lstStyle/>
          <a:p>
            <a:r>
              <a:rPr lang="en-US" dirty="0"/>
              <a:t>Twenty years ago classifieds provided more than a third of the revenue of </a:t>
            </a:r>
            <a:r>
              <a:rPr lang="en-US" i="1" dirty="0"/>
              <a:t>The Washington Post</a:t>
            </a:r>
            <a:r>
              <a:rPr lang="en-US" dirty="0"/>
              <a:t>. Craigslist has destroyed that business for the </a:t>
            </a:r>
            <a:r>
              <a:rPr lang="en-US" i="1" dirty="0"/>
              <a:t>Post</a:t>
            </a:r>
            <a:r>
              <a:rPr lang="en-US" dirty="0"/>
              <a:t> and every major paper in the country</a:t>
            </a:r>
            <a:r>
              <a:rPr lang="en-US" dirty="0" smtClean="0"/>
              <a:t>. (Brookings, 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268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likely capacity, not speed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27" y="1737361"/>
            <a:ext cx="7482925" cy="43683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96357" y="2749958"/>
            <a:ext cx="1540806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smtClean="0"/>
              <a:t>June 2017: 100 GB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647676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Metrics</a:t>
            </a:r>
            <a:r>
              <a:rPr lang="en-US" smtClean="0"/>
              <a:t>: not Gb/s or b/s/Hz, but $/</a:t>
            </a:r>
            <a:r>
              <a:rPr lang="en-US" dirty="0" smtClean="0"/>
              <a:t>GB and $/year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Consumer market: </a:t>
            </a:r>
            <a:r>
              <a:rPr lang="en-US" dirty="0" smtClean="0">
                <a:solidFill>
                  <a:srgbClr val="FF0000"/>
                </a:solidFill>
              </a:rPr>
              <a:t>$/GB delivered</a:t>
            </a:r>
          </a:p>
          <a:p>
            <a:pPr lvl="1"/>
            <a:r>
              <a:rPr lang="en-US" dirty="0" smtClean="0"/>
              <a:t>little willingness to pay for speed above 10 Mb/s for now</a:t>
            </a:r>
          </a:p>
          <a:p>
            <a:pPr lvl="1"/>
            <a:r>
              <a:rPr lang="en-US" dirty="0" smtClean="0"/>
              <a:t>unless $/GB </a:t>
            </a:r>
            <a:r>
              <a:rPr lang="en-US" dirty="0" smtClean="0">
                <a:sym typeface="Wingdings"/>
              </a:rPr>
              <a:t> 0, 1 Gb/s just threatens wallet</a:t>
            </a:r>
            <a:endParaRPr lang="en-US" dirty="0" smtClean="0"/>
          </a:p>
          <a:p>
            <a:r>
              <a:rPr lang="en-US" dirty="0" smtClean="0"/>
              <a:t>NB-</a:t>
            </a:r>
            <a:r>
              <a:rPr lang="en-US" dirty="0" err="1" smtClean="0"/>
              <a:t>IoT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$/device + $/year cost</a:t>
            </a:r>
          </a:p>
          <a:p>
            <a:pPr lvl="1"/>
            <a:r>
              <a:rPr lang="en-US" dirty="0" smtClean="0"/>
              <a:t>compete with $0 incremental cost BT/</a:t>
            </a:r>
            <a:r>
              <a:rPr lang="en-US" dirty="0" err="1" smtClean="0"/>
              <a:t>Zigbee</a:t>
            </a:r>
            <a:r>
              <a:rPr lang="en-US" dirty="0" smtClean="0"/>
              <a:t>/</a:t>
            </a:r>
            <a:r>
              <a:rPr lang="en-US" dirty="0" err="1" smtClean="0"/>
              <a:t>WiFi</a:t>
            </a:r>
            <a:r>
              <a:rPr lang="en-US" dirty="0" smtClean="0"/>
              <a:t> or LPWAN</a:t>
            </a:r>
          </a:p>
          <a:p>
            <a:pPr lvl="1"/>
            <a:r>
              <a:rPr lang="en-US" dirty="0" smtClean="0"/>
              <a:t>include amortized</a:t>
            </a:r>
          </a:p>
          <a:p>
            <a:pPr lvl="1"/>
            <a:r>
              <a:rPr lang="en-US" dirty="0" smtClean="0"/>
              <a:t>typically, &lt;&lt; $1/month</a:t>
            </a:r>
          </a:p>
          <a:p>
            <a:pPr lvl="1"/>
            <a:r>
              <a:rPr lang="en-US" dirty="0" smtClean="0"/>
              <a:t>predictable coverage &amp; international reach</a:t>
            </a:r>
          </a:p>
          <a:p>
            <a:pPr lvl="1"/>
            <a:r>
              <a:rPr lang="en-US" dirty="0" smtClean="0"/>
              <a:t>alternative for one-way: ATSC 3.0 (50+ miles reach, no incremental cost)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Temple University Oct.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8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1862</TotalTime>
  <Words>2689</Words>
  <Application>Microsoft Macintosh PowerPoint</Application>
  <PresentationFormat>On-screen Show (4:3)</PresentationFormat>
  <Paragraphs>601</Paragraphs>
  <Slides>56</Slides>
  <Notes>20</Notes>
  <HiddenSlides>1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Apple Color Emoji</vt:lpstr>
      <vt:lpstr>Arial Unicode MS</vt:lpstr>
      <vt:lpstr>Calibri</vt:lpstr>
      <vt:lpstr>Calibri Light</vt:lpstr>
      <vt:lpstr>Courier New</vt:lpstr>
      <vt:lpstr>Mangal</vt:lpstr>
      <vt:lpstr>ＭＳ Ｐゴシック</vt:lpstr>
      <vt:lpstr>Tahoma</vt:lpstr>
      <vt:lpstr>Times New Roman</vt:lpstr>
      <vt:lpstr>Wingdings</vt:lpstr>
      <vt:lpstr>Arial</vt:lpstr>
      <vt:lpstr>Retrospect</vt:lpstr>
      <vt:lpstr>Telecom policy: competition, spectrum, access and technology transitions</vt:lpstr>
      <vt:lpstr>Key challenges – (nearly) everywhere</vt:lpstr>
      <vt:lpstr>Network economics, competition &amp; investment</vt:lpstr>
      <vt:lpstr>The industry is complicated</vt:lpstr>
      <vt:lpstr>PowerPoint Presentation</vt:lpstr>
      <vt:lpstr>Wireless revenue is falling</vt:lpstr>
      <vt:lpstr>Newspaper advertising</vt:lpstr>
      <vt:lpstr>Problem likely capacity, not speed</vt:lpstr>
      <vt:lpstr>Metrics: not Gb/s or b/s/Hz, but $/GB and $/year</vt:lpstr>
      <vt:lpstr>Network economics, (over)simplified</vt:lpstr>
      <vt:lpstr>Competition models: vertically integrated</vt:lpstr>
      <vt:lpstr>Sharing models: US</vt:lpstr>
      <vt:lpstr>Sharing models: Canada, Europe, Australia</vt:lpstr>
      <vt:lpstr>Accidental broadband</vt:lpstr>
      <vt:lpstr>Rural wireline ILECs lack resources </vt:lpstr>
      <vt:lpstr>OECD overview</vt:lpstr>
      <vt:lpstr>Trade-offs across the world?</vt:lpstr>
      <vt:lpstr>Rural broadband</vt:lpstr>
      <vt:lpstr>Rural broadband US</vt:lpstr>
      <vt:lpstr>Broadband access by speed &amp; geography</vt:lpstr>
      <vt:lpstr>PowerPoint Presentation</vt:lpstr>
      <vt:lpstr>Number of 25/3 Mb/s providers</vt:lpstr>
      <vt:lpstr>Lower population density, easier broadband</vt:lpstr>
      <vt:lpstr>Policy levers for rural broadband</vt:lpstr>
      <vt:lpstr>History: rural electrification</vt:lpstr>
      <vt:lpstr>Rural electrification</vt:lpstr>
      <vt:lpstr>Density determines network choices</vt:lpstr>
      <vt:lpstr>Challenges for rural broadband</vt:lpstr>
      <vt:lpstr>Reason for non-adoption</vt:lpstr>
      <vt:lpstr>Internet usage by income</vt:lpstr>
      <vt:lpstr>Open Internet (Network neutrality)</vt:lpstr>
      <vt:lpstr>A simplified evolution</vt:lpstr>
      <vt:lpstr>Questions beyond </vt:lpstr>
      <vt:lpstr>Spectrum</vt:lpstr>
      <vt:lpstr>Spectrum sharing</vt:lpstr>
      <vt:lpstr>Ideal spectrum</vt:lpstr>
      <vt:lpstr>Spectrum management</vt:lpstr>
      <vt:lpstr>Challenges for spectrum sharing</vt:lpstr>
      <vt:lpstr>Spectrum co-existence</vt:lpstr>
      <vt:lpstr>Spectrum roles</vt:lpstr>
      <vt:lpstr>TV incentive auction</vt:lpstr>
      <vt:lpstr>Incentive auction facts</vt:lpstr>
      <vt:lpstr>3.5 GHz band</vt:lpstr>
      <vt:lpstr>Universal access</vt:lpstr>
      <vt:lpstr>Goal: functional equivalence</vt:lpstr>
      <vt:lpstr>What can be done?</vt:lpstr>
      <vt:lpstr>Relay services</vt:lpstr>
      <vt:lpstr>Direct video calling</vt:lpstr>
      <vt:lpstr>Emergency calling</vt:lpstr>
      <vt:lpstr>Text-to-911</vt:lpstr>
      <vt:lpstr>VoIP emergency communications</vt:lpstr>
      <vt:lpstr>What distinguishes 911?</vt:lpstr>
      <vt:lpstr>Wireless 911: Phase 2</vt:lpstr>
      <vt:lpstr>Switches are ageing</vt:lpstr>
      <vt:lpstr>March 8th AT&amp;T Mobility VoLTE 911 Outage</vt:lpstr>
      <vt:lpstr>Conclusions</vt:lpstr>
    </vt:vector>
  </TitlesOfParts>
  <Company>Columbia University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Henning Schulzrinne</dc:creator>
  <cp:lastModifiedBy>Henning Schulzrinne</cp:lastModifiedBy>
  <cp:revision>168</cp:revision>
  <cp:lastPrinted>2017-08-09T02:33:56Z</cp:lastPrinted>
  <dcterms:created xsi:type="dcterms:W3CDTF">2015-05-24T20:39:24Z</dcterms:created>
  <dcterms:modified xsi:type="dcterms:W3CDTF">2017-10-27T03:15:50Z</dcterms:modified>
</cp:coreProperties>
</file>