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2" r:id="rId1"/>
  </p:sldMasterIdLst>
  <p:notesMasterIdLst>
    <p:notesMasterId r:id="rId32"/>
  </p:notesMasterIdLst>
  <p:handoutMasterIdLst>
    <p:handoutMasterId r:id="rId33"/>
  </p:handoutMasterIdLst>
  <p:sldIdLst>
    <p:sldId id="324" r:id="rId2"/>
    <p:sldId id="354" r:id="rId3"/>
    <p:sldId id="384" r:id="rId4"/>
    <p:sldId id="385" r:id="rId5"/>
    <p:sldId id="382" r:id="rId6"/>
    <p:sldId id="367" r:id="rId7"/>
    <p:sldId id="368" r:id="rId8"/>
    <p:sldId id="381" r:id="rId9"/>
    <p:sldId id="388" r:id="rId10"/>
    <p:sldId id="389" r:id="rId11"/>
    <p:sldId id="365" r:id="rId12"/>
    <p:sldId id="366" r:id="rId13"/>
    <p:sldId id="369" r:id="rId14"/>
    <p:sldId id="371" r:id="rId15"/>
    <p:sldId id="372" r:id="rId16"/>
    <p:sldId id="351" r:id="rId17"/>
    <p:sldId id="383" r:id="rId18"/>
    <p:sldId id="386" r:id="rId19"/>
    <p:sldId id="349" r:id="rId20"/>
    <p:sldId id="387" r:id="rId21"/>
    <p:sldId id="370" r:id="rId22"/>
    <p:sldId id="374" r:id="rId23"/>
    <p:sldId id="380" r:id="rId24"/>
    <p:sldId id="373" r:id="rId25"/>
    <p:sldId id="362" r:id="rId26"/>
    <p:sldId id="353" r:id="rId27"/>
    <p:sldId id="363" r:id="rId28"/>
    <p:sldId id="364" r:id="rId29"/>
    <p:sldId id="376" r:id="rId30"/>
    <p:sldId id="375"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1D1D"/>
    <a:srgbClr val="0574AC"/>
    <a:srgbClr val="FF09FF"/>
    <a:srgbClr val="FF40FF"/>
    <a:srgbClr val="FEFF7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98"/>
    <p:restoredTop sz="93156"/>
  </p:normalViewPr>
  <p:slideViewPr>
    <p:cSldViewPr snapToGrid="0" snapToObjects="1">
      <p:cViewPr varScale="1">
        <p:scale>
          <a:sx n="157" d="100"/>
          <a:sy n="157" d="100"/>
        </p:scale>
        <p:origin x="2512"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9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4"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smtClean="0"/>
              <a:t>%</a:t>
            </a:r>
            <a:r>
              <a:rPr lang="en-US" baseline="0" dirty="0" smtClean="0"/>
              <a:t> of revenue</a:t>
            </a:r>
            <a:endParaRPr lang="en-US" dirty="0"/>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Costs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3"/>
                <c:pt idx="0">
                  <c:v>Equipment</c:v>
                </c:pt>
                <c:pt idx="1">
                  <c:v>Construction</c:v>
                </c:pt>
                <c:pt idx="2">
                  <c:v>Operations</c:v>
                </c:pt>
              </c:strCache>
            </c:strRef>
          </c:cat>
          <c:val>
            <c:numRef>
              <c:f>Sheet1!$B$2:$B$5</c:f>
              <c:numCache>
                <c:formatCode>General</c:formatCode>
                <c:ptCount val="4"/>
                <c:pt idx="0">
                  <c:v>4.5</c:v>
                </c:pt>
                <c:pt idx="1">
                  <c:v>10.5</c:v>
                </c:pt>
                <c:pt idx="2">
                  <c:v>85.0</c:v>
                </c:pt>
              </c:numCache>
            </c:numRef>
          </c:val>
        </c:ser>
        <c:dLbls>
          <c:dLblPos val="inEnd"/>
          <c:showLegendKey val="0"/>
          <c:showVal val="0"/>
          <c:showCatName val="1"/>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0.71212</cdr:x>
      <cdr:y>0.38424</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72100" y="1981200"/>
          <a:ext cx="2171700" cy="31750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A3EE826-6D74-4949-B2AE-A0B8B3802DA3}" type="datetimeFigureOut">
              <a:rPr lang="en-US" smtClean="0"/>
              <a:t>9/17/17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3AA88CC-C4A5-BB40-85B1-18C44B9AAA5A}" type="slidenum">
              <a:rPr lang="en-US" smtClean="0"/>
              <a:t>‹#›</a:t>
            </a:fld>
            <a:endParaRPr lang="en-US"/>
          </a:p>
        </p:txBody>
      </p:sp>
    </p:spTree>
    <p:extLst>
      <p:ext uri="{BB962C8B-B14F-4D97-AF65-F5344CB8AC3E}">
        <p14:creationId xmlns:p14="http://schemas.microsoft.com/office/powerpoint/2010/main" val="3446163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1AF329D-07CD-344A-A0DD-FDBA3E4CFAEA}" type="datetimeFigureOut">
              <a:rPr lang="en-US" smtClean="0"/>
              <a:t>9/17/17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B5E01B2-A4DF-E949-9ACF-FC77D3EEC206}" type="slidenum">
              <a:rPr lang="en-US" smtClean="0"/>
              <a:t>‹#›</a:t>
            </a:fld>
            <a:endParaRPr lang="en-US"/>
          </a:p>
        </p:txBody>
      </p:sp>
    </p:spTree>
    <p:extLst>
      <p:ext uri="{BB962C8B-B14F-4D97-AF65-F5344CB8AC3E}">
        <p14:creationId xmlns:p14="http://schemas.microsoft.com/office/powerpoint/2010/main" val="9836281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1</a:t>
            </a:fld>
            <a:endParaRPr lang="en-US"/>
          </a:p>
        </p:txBody>
      </p:sp>
    </p:spTree>
    <p:extLst>
      <p:ext uri="{BB962C8B-B14F-4D97-AF65-F5344CB8AC3E}">
        <p14:creationId xmlns:p14="http://schemas.microsoft.com/office/powerpoint/2010/main" val="55532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Manhattan: 508</a:t>
            </a:r>
            <a:r>
              <a:rPr lang="en-US" baseline="0" dirty="0" smtClean="0"/>
              <a:t> road miles - http://</a:t>
            </a:r>
            <a:r>
              <a:rPr lang="en-US" baseline="0" dirty="0" err="1" smtClean="0"/>
              <a:t>venus.fcny.org</a:t>
            </a:r>
            <a:r>
              <a:rPr lang="en-US" baseline="0" dirty="0" smtClean="0"/>
              <a:t>/</a:t>
            </a:r>
            <a:r>
              <a:rPr lang="en-US" baseline="0" dirty="0" err="1" smtClean="0"/>
              <a:t>cmgp</a:t>
            </a:r>
            <a:r>
              <a:rPr lang="en-US" baseline="0" dirty="0" smtClean="0"/>
              <a:t>/streets/pages/2001PDF/Report/</a:t>
            </a:r>
            <a:r>
              <a:rPr lang="en-US" baseline="0" dirty="0" err="1" smtClean="0"/>
              <a:t>DFMN.pdf</a:t>
            </a:r>
            <a:r>
              <a:rPr lang="en-US" baseline="0" dirty="0" smtClean="0"/>
              <a:t> ; Wikipedia: 738,644 households in Manhattan</a:t>
            </a:r>
          </a:p>
          <a:p>
            <a:r>
              <a:rPr lang="en-US" baseline="0" dirty="0" smtClean="0"/>
              <a:t>Alaska: 15,178 miles; 741,894 population</a:t>
            </a:r>
          </a:p>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17</a:t>
            </a:fld>
            <a:endParaRPr lang="en-US"/>
          </a:p>
        </p:txBody>
      </p:sp>
    </p:spTree>
    <p:extLst>
      <p:ext uri="{BB962C8B-B14F-4D97-AF65-F5344CB8AC3E}">
        <p14:creationId xmlns:p14="http://schemas.microsoft.com/office/powerpoint/2010/main" val="136637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19</a:t>
            </a:fld>
            <a:endParaRPr lang="en-US"/>
          </a:p>
        </p:txBody>
      </p:sp>
    </p:spTree>
    <p:extLst>
      <p:ext uri="{BB962C8B-B14F-4D97-AF65-F5344CB8AC3E}">
        <p14:creationId xmlns:p14="http://schemas.microsoft.com/office/powerpoint/2010/main" val="162738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26</a:t>
            </a:fld>
            <a:endParaRPr lang="en-US"/>
          </a:p>
        </p:txBody>
      </p:sp>
    </p:spTree>
    <p:extLst>
      <p:ext uri="{BB962C8B-B14F-4D97-AF65-F5344CB8AC3E}">
        <p14:creationId xmlns:p14="http://schemas.microsoft.com/office/powerpoint/2010/main" val="915464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dx.doi.org</a:t>
            </a:r>
            <a:r>
              <a:rPr lang="en-US" dirty="0" smtClean="0"/>
              <a:t>/10.1787/20716826</a:t>
            </a:r>
          </a:p>
          <a:p>
            <a:r>
              <a:rPr lang="en-US" dirty="0" smtClean="0"/>
              <a:t>http://</a:t>
            </a:r>
            <a:r>
              <a:rPr lang="en-US" dirty="0" err="1" smtClean="0"/>
              <a:t>www.oecd.org</a:t>
            </a:r>
            <a:r>
              <a:rPr lang="en-US" dirty="0" smtClean="0"/>
              <a:t>/</a:t>
            </a:r>
            <a:r>
              <a:rPr lang="en-US" dirty="0" err="1" smtClean="0"/>
              <a:t>sti</a:t>
            </a:r>
            <a:r>
              <a:rPr lang="en-US" smtClean="0"/>
              <a:t>/broadband/2-7.pdf</a:t>
            </a:r>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28</a:t>
            </a:fld>
            <a:endParaRPr lang="en-US"/>
          </a:p>
        </p:txBody>
      </p:sp>
    </p:spTree>
    <p:extLst>
      <p:ext uri="{BB962C8B-B14F-4D97-AF65-F5344CB8AC3E}">
        <p14:creationId xmlns:p14="http://schemas.microsoft.com/office/powerpoint/2010/main" val="102698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www.ers.usda.gov</a:t>
            </a:r>
            <a:r>
              <a:rPr lang="en-US" dirty="0" smtClean="0"/>
              <a:t>/topics/rural-economy-population/rural-classifications/what-is-</a:t>
            </a:r>
            <a:r>
              <a:rPr lang="en-US" dirty="0" err="1" smtClean="0"/>
              <a:t>rural.aspx</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4</a:t>
            </a:fld>
            <a:endParaRPr lang="en-US"/>
          </a:p>
        </p:txBody>
      </p:sp>
    </p:spTree>
    <p:extLst>
      <p:ext uri="{BB962C8B-B14F-4D97-AF65-F5344CB8AC3E}">
        <p14:creationId xmlns:p14="http://schemas.microsoft.com/office/powerpoint/2010/main" val="75086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fivethirtyeight.com</a:t>
            </a:r>
            <a:r>
              <a:rPr lang="en-US" dirty="0" smtClean="0"/>
              <a:t>/features/the-worst-internet-in-</a:t>
            </a:r>
            <a:r>
              <a:rPr lang="en-US" dirty="0" err="1" smtClean="0"/>
              <a:t>america</a:t>
            </a:r>
            <a:r>
              <a:rPr lang="en-US" dirty="0" smtClean="0"/>
              <a:t>/</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6</a:t>
            </a:fld>
            <a:endParaRPr lang="en-US"/>
          </a:p>
        </p:txBody>
      </p:sp>
    </p:spTree>
    <p:extLst>
      <p:ext uri="{BB962C8B-B14F-4D97-AF65-F5344CB8AC3E}">
        <p14:creationId xmlns:p14="http://schemas.microsoft.com/office/powerpoint/2010/main" val="66332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www.brookings.edu</a:t>
            </a:r>
            <a:r>
              <a:rPr lang="en-US" dirty="0" smtClean="0"/>
              <a:t>/research/signs-of-digital-distress-mapping-broadband-availability/</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8</a:t>
            </a:fld>
            <a:endParaRPr lang="en-US"/>
          </a:p>
        </p:txBody>
      </p:sp>
    </p:spTree>
    <p:extLst>
      <p:ext uri="{BB962C8B-B14F-4D97-AF65-F5344CB8AC3E}">
        <p14:creationId xmlns:p14="http://schemas.microsoft.com/office/powerpoint/2010/main" val="16981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remagazine.coop</a:t>
            </a:r>
            <a:r>
              <a:rPr lang="en-US" dirty="0" smtClean="0"/>
              <a:t>/flashbacks-rural-electrification-cartogram-numbers/</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9</a:t>
            </a:fld>
            <a:endParaRPr lang="en-US"/>
          </a:p>
        </p:txBody>
      </p:sp>
    </p:spTree>
    <p:extLst>
      <p:ext uri="{BB962C8B-B14F-4D97-AF65-F5344CB8AC3E}">
        <p14:creationId xmlns:p14="http://schemas.microsoft.com/office/powerpoint/2010/main" val="858007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sz="1200" kern="1200" dirty="0" smtClean="0">
                <a:solidFill>
                  <a:schemeClr val="tx1"/>
                </a:solidFill>
                <a:effectLst/>
                <a:latin typeface="+mn-lt"/>
                <a:ea typeface="+mn-ea"/>
                <a:cs typeface="+mn-cs"/>
              </a:rPr>
              <a:t>Assessing the Impact of Removing Regulatory Barriers on Next Generation Wireless and Wireline Broadband Infrastructure Investment”, 2017</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www.greatachievements.org</a:t>
            </a:r>
            <a:r>
              <a:rPr lang="en-US" dirty="0" smtClean="0"/>
              <a:t>/?id=2990 (rural electric)</a:t>
            </a:r>
          </a:p>
        </p:txBody>
      </p:sp>
      <p:sp>
        <p:nvSpPr>
          <p:cNvPr id="4" name="Slide Number Placeholder 3"/>
          <p:cNvSpPr>
            <a:spLocks noGrp="1"/>
          </p:cNvSpPr>
          <p:nvPr>
            <p:ph type="sldNum" sz="quarter" idx="10"/>
          </p:nvPr>
        </p:nvSpPr>
        <p:spPr/>
        <p:txBody>
          <a:bodyPr/>
          <a:lstStyle/>
          <a:p>
            <a:fld id="{3B5E01B2-A4DF-E949-9ACF-FC77D3EEC206}" type="slidenum">
              <a:rPr lang="en-US" smtClean="0"/>
              <a:t>10</a:t>
            </a:fld>
            <a:endParaRPr lang="en-US"/>
          </a:p>
        </p:txBody>
      </p:sp>
    </p:spTree>
    <p:extLst>
      <p:ext uri="{BB962C8B-B14F-4D97-AF65-F5344CB8AC3E}">
        <p14:creationId xmlns:p14="http://schemas.microsoft.com/office/powerpoint/2010/main" val="126504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file:///Users/</a:t>
            </a:r>
            <a:r>
              <a:rPr lang="en-US" dirty="0" err="1" smtClean="0"/>
              <a:t>hgs</a:t>
            </a:r>
            <a:r>
              <a:rPr lang="en-US" dirty="0" smtClean="0"/>
              <a:t>/Downloads/1997_Mar_Trends.pdf</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11</a:t>
            </a:fld>
            <a:endParaRPr lang="en-US"/>
          </a:p>
        </p:txBody>
      </p:sp>
    </p:spTree>
    <p:extLst>
      <p:ext uri="{BB962C8B-B14F-4D97-AF65-F5344CB8AC3E}">
        <p14:creationId xmlns:p14="http://schemas.microsoft.com/office/powerpoint/2010/main" val="65252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Deloitte</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15</a:t>
            </a:fld>
            <a:endParaRPr lang="en-US"/>
          </a:p>
        </p:txBody>
      </p:sp>
    </p:spTree>
    <p:extLst>
      <p:ext uri="{BB962C8B-B14F-4D97-AF65-F5344CB8AC3E}">
        <p14:creationId xmlns:p14="http://schemas.microsoft.com/office/powerpoint/2010/main" val="27405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opex</a:t>
            </a:r>
            <a:r>
              <a:rPr lang="en-US" dirty="0" smtClean="0"/>
              <a:t> ratios: Deloitte</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16</a:t>
            </a:fld>
            <a:endParaRPr lang="en-US"/>
          </a:p>
        </p:txBody>
      </p:sp>
    </p:spTree>
    <p:extLst>
      <p:ext uri="{BB962C8B-B14F-4D97-AF65-F5344CB8AC3E}">
        <p14:creationId xmlns:p14="http://schemas.microsoft.com/office/powerpoint/2010/main" val="17054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4E40B7-253E-F440-A873-595E9D1EC7E0}" type="datetime1">
              <a:rPr lang="en-US" smtClean="0"/>
              <a:t>9/17/17</a:t>
            </a:fld>
            <a:endParaRPr lang="en-US"/>
          </a:p>
        </p:txBody>
      </p:sp>
      <p:sp>
        <p:nvSpPr>
          <p:cNvPr id="5" name="Footer Placeholder 4"/>
          <p:cNvSpPr>
            <a:spLocks noGrp="1"/>
          </p:cNvSpPr>
          <p:nvPr>
            <p:ph type="ftr" sz="quarter" idx="11"/>
          </p:nvPr>
        </p:nvSpPr>
        <p:spPr/>
        <p:txBody>
          <a:bodyPr/>
          <a:lstStyle/>
          <a:p>
            <a:r>
              <a:rPr lang="en-US" smtClean="0"/>
              <a:t>Sarnoff 2017</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4BF2E-4E81-1440-B3B3-7DD3F12F0A64}" type="datetime1">
              <a:rPr lang="en-US" smtClean="0"/>
              <a:t>9/17/17</a:t>
            </a:fld>
            <a:endParaRPr lang="en-US"/>
          </a:p>
        </p:txBody>
      </p:sp>
      <p:sp>
        <p:nvSpPr>
          <p:cNvPr id="5" name="Footer Placeholder 4"/>
          <p:cNvSpPr>
            <a:spLocks noGrp="1"/>
          </p:cNvSpPr>
          <p:nvPr>
            <p:ph type="ftr" sz="quarter" idx="11"/>
          </p:nvPr>
        </p:nvSpPr>
        <p:spPr/>
        <p:txBody>
          <a:bodyPr/>
          <a:lstStyle/>
          <a:p>
            <a:r>
              <a:rPr lang="en-US" smtClean="0"/>
              <a:t>Sarnoff 2017</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1266E0-4F30-2C41-932B-A4463730CEE9}" type="datetime1">
              <a:rPr lang="en-US" smtClean="0"/>
              <a:t>9/17/17</a:t>
            </a:fld>
            <a:endParaRPr lang="en-US"/>
          </a:p>
        </p:txBody>
      </p:sp>
      <p:sp>
        <p:nvSpPr>
          <p:cNvPr id="5" name="Footer Placeholder 4"/>
          <p:cNvSpPr>
            <a:spLocks noGrp="1"/>
          </p:cNvSpPr>
          <p:nvPr>
            <p:ph type="ftr" sz="quarter" idx="11"/>
          </p:nvPr>
        </p:nvSpPr>
        <p:spPr/>
        <p:txBody>
          <a:bodyPr/>
          <a:lstStyle/>
          <a:p>
            <a:r>
              <a:rPr lang="en-US" smtClean="0"/>
              <a:t>Sarnoff 2017</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0188" indent="-230188">
              <a:buFont typeface="Courier New" charset="0"/>
              <a:buChar char="o"/>
              <a:tab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CE9CD2D-DDCB-C347-B5B1-9AF75835BA79}" type="datetime1">
              <a:rPr lang="en-US" smtClean="0"/>
              <a:t>9/17/17</a:t>
            </a:fld>
            <a:endParaRPr lang="en-US"/>
          </a:p>
        </p:txBody>
      </p:sp>
      <p:sp>
        <p:nvSpPr>
          <p:cNvPr id="5" name="Footer Placeholder 4"/>
          <p:cNvSpPr>
            <a:spLocks noGrp="1"/>
          </p:cNvSpPr>
          <p:nvPr>
            <p:ph type="ftr" sz="quarter" idx="11"/>
          </p:nvPr>
        </p:nvSpPr>
        <p:spPr/>
        <p:txBody>
          <a:bodyPr/>
          <a:lstStyle/>
          <a:p>
            <a:r>
              <a:rPr lang="en-US" smtClean="0"/>
              <a:t>Sarnoff 2017</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E068B4-BEA2-9546-B201-81B6E852441D}" type="datetime1">
              <a:rPr lang="en-US" smtClean="0"/>
              <a:t>9/17/17</a:t>
            </a:fld>
            <a:endParaRPr lang="en-US"/>
          </a:p>
        </p:txBody>
      </p:sp>
      <p:sp>
        <p:nvSpPr>
          <p:cNvPr id="5" name="Footer Placeholder 4"/>
          <p:cNvSpPr>
            <a:spLocks noGrp="1"/>
          </p:cNvSpPr>
          <p:nvPr>
            <p:ph type="ftr" sz="quarter" idx="11"/>
          </p:nvPr>
        </p:nvSpPr>
        <p:spPr/>
        <p:txBody>
          <a:bodyPr/>
          <a:lstStyle/>
          <a:p>
            <a:r>
              <a:rPr lang="en-US" smtClean="0"/>
              <a:t>Sarnoff 2017</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368FD4-EF7F-4B4C-9284-C1729AA49B25}" type="datetime1">
              <a:rPr lang="en-US" smtClean="0"/>
              <a:t>9/17/17</a:t>
            </a:fld>
            <a:endParaRPr lang="en-US"/>
          </a:p>
        </p:txBody>
      </p:sp>
      <p:sp>
        <p:nvSpPr>
          <p:cNvPr id="6" name="Footer Placeholder 5"/>
          <p:cNvSpPr>
            <a:spLocks noGrp="1"/>
          </p:cNvSpPr>
          <p:nvPr>
            <p:ph type="ftr" sz="quarter" idx="11"/>
          </p:nvPr>
        </p:nvSpPr>
        <p:spPr/>
        <p:txBody>
          <a:bodyPr/>
          <a:lstStyle/>
          <a:p>
            <a:r>
              <a:rPr lang="en-US" smtClean="0"/>
              <a:t>Sarnoff 2017</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D3EE352-36BB-594C-BFDF-ACFA66EE162D}" type="datetime1">
              <a:rPr lang="en-US" smtClean="0"/>
              <a:t>9/17/17</a:t>
            </a:fld>
            <a:endParaRPr lang="en-US"/>
          </a:p>
        </p:txBody>
      </p:sp>
      <p:sp>
        <p:nvSpPr>
          <p:cNvPr id="8" name="Footer Placeholder 7"/>
          <p:cNvSpPr>
            <a:spLocks noGrp="1"/>
          </p:cNvSpPr>
          <p:nvPr>
            <p:ph type="ftr" sz="quarter" idx="11"/>
          </p:nvPr>
        </p:nvSpPr>
        <p:spPr/>
        <p:txBody>
          <a:bodyPr/>
          <a:lstStyle/>
          <a:p>
            <a:r>
              <a:rPr lang="en-US" smtClean="0"/>
              <a:t>Sarnoff 2017</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FCCF92-0A4F-6648-83D6-5A52441462C8}" type="datetime1">
              <a:rPr lang="en-US" smtClean="0"/>
              <a:t>9/17/17</a:t>
            </a:fld>
            <a:endParaRPr lang="en-US"/>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CE65A9F-0DF2-9A48-9C89-957D2220524C}" type="datetime1">
              <a:rPr lang="en-US" smtClean="0"/>
              <a:t>9/17/17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Sarnoff 2017</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64113CB-324B-174C-91BF-B93F02D8A236}" type="datetime1">
              <a:rPr lang="en-US" smtClean="0"/>
              <a:t>9/17/17</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smtClean="0"/>
              <a:t>Sarnoff 2017</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F36FA-C908-834D-8134-1984C07071F4}" type="datetime1">
              <a:rPr lang="en-US" smtClean="0"/>
              <a:t>9/17/17</a:t>
            </a:fld>
            <a:endParaRPr lang="en-US" dirty="0"/>
          </a:p>
        </p:txBody>
      </p:sp>
      <p:sp>
        <p:nvSpPr>
          <p:cNvPr id="6" name="Footer Placeholder 5"/>
          <p:cNvSpPr>
            <a:spLocks noGrp="1"/>
          </p:cNvSpPr>
          <p:nvPr>
            <p:ph type="ftr" sz="quarter" idx="11"/>
          </p:nvPr>
        </p:nvSpPr>
        <p:spPr/>
        <p:txBody>
          <a:bodyPr/>
          <a:lstStyle/>
          <a:p>
            <a:r>
              <a:rPr lang="en-US" smtClean="0"/>
              <a:t>Sarnoff 2017</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9C77FCC-1903-2B4E-937E-9F40F29972E3}" type="datetime1">
              <a:rPr lang="en-US" smtClean="0"/>
              <a:t>9/17/17</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Sarnoff 2017</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E2D2B3B-882E-40F3-A32F-6DD516915044}"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5403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tif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tif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 Id="rId3"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emf"/><Relationship Id="rId3"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tiff"/><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a:t>The economics of networks: The challenges of rural </a:t>
            </a:r>
            <a:r>
              <a:rPr lang="en-US" sz="6600" b="1" dirty="0" err="1"/>
              <a:t>networkification</a:t>
            </a:r>
            <a:endParaRPr lang="en-US" sz="6600" b="1" dirty="0"/>
          </a:p>
        </p:txBody>
      </p:sp>
      <p:sp>
        <p:nvSpPr>
          <p:cNvPr id="3" name="Subtitle 2"/>
          <p:cNvSpPr>
            <a:spLocks noGrp="1"/>
          </p:cNvSpPr>
          <p:nvPr>
            <p:ph type="subTitle" idx="1"/>
          </p:nvPr>
        </p:nvSpPr>
        <p:spPr/>
        <p:txBody>
          <a:bodyPr/>
          <a:lstStyle/>
          <a:p>
            <a:r>
              <a:rPr lang="en-US" dirty="0" smtClean="0"/>
              <a:t>Henning Schulzrinne</a:t>
            </a:r>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2132792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electrification</a:t>
            </a:r>
            <a:endParaRPr lang="en-US" dirty="0"/>
          </a:p>
        </p:txBody>
      </p:sp>
      <p:sp>
        <p:nvSpPr>
          <p:cNvPr id="3" name="Content Placeholder 2"/>
          <p:cNvSpPr>
            <a:spLocks noGrp="1"/>
          </p:cNvSpPr>
          <p:nvPr>
            <p:ph idx="1"/>
          </p:nvPr>
        </p:nvSpPr>
        <p:spPr>
          <a:xfrm>
            <a:off x="822959" y="1845734"/>
            <a:ext cx="6536629" cy="4023360"/>
          </a:xfrm>
        </p:spPr>
        <p:txBody>
          <a:bodyPr>
            <a:normAutofit fontScale="92500" lnSpcReduction="20000"/>
          </a:bodyPr>
          <a:lstStyle/>
          <a:p>
            <a:r>
              <a:rPr lang="en-US" dirty="0" smtClean="0"/>
              <a:t>“In </a:t>
            </a:r>
            <a:r>
              <a:rPr lang="en-US" dirty="0"/>
              <a:t>1935, Morris Llewellyn Cooke, a mechanical engineer who had devised efficient rural distribution systems for power companies in New York and Pennsylvania, had written a report that detailed a plan for electrifying the nation's rural regions. Appointed by Roosevelt as the REA's first administrator, Cooke applied an engineer's approach to the problem, instituting what was known at the time as "scientific management"—essentially systems engineering. Rural electrification became one of the most successful government programs ever enacted. Within 2 years it helped bring electricity to some 1.5 million farms through 350 rural cooperatives in 45 of the 48 states. By 1939 the cost of a mile of rural line had dropped from $2,000 to $600. Almost half of all farms were wired by 1942 and virtually all of them by the 1950s</a:t>
            </a:r>
            <a:r>
              <a:rPr lang="en-US" dirty="0" smtClean="0"/>
              <a:t>.”</a:t>
            </a:r>
          </a:p>
          <a:p>
            <a:r>
              <a:rPr lang="en-US" dirty="0" smtClean="0"/>
              <a:t>Cost of aerial </a:t>
            </a:r>
            <a:r>
              <a:rPr lang="en-US" b="1" dirty="0" smtClean="0"/>
              <a:t>fiber</a:t>
            </a:r>
            <a:r>
              <a:rPr lang="en-US" dirty="0" smtClean="0"/>
              <a:t> installation: $14k/mile material, $39k/mile installation </a:t>
            </a:r>
            <a:r>
              <a:rPr lang="en-US" baseline="30000" dirty="0" smtClean="0"/>
              <a:t>(Singer, 2017)</a:t>
            </a:r>
            <a:r>
              <a:rPr lang="en-US" baseline="30000" dirty="0"/>
              <a:t/>
            </a:r>
            <a:br>
              <a:rPr lang="en-US" baseline="30000" dirty="0"/>
            </a:br>
            <a:endParaRPr lang="en-US" baseline="30000"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10</a:t>
            </a:fld>
            <a:endParaRPr lang="en-US"/>
          </a:p>
        </p:txBody>
      </p:sp>
      <p:sp>
        <p:nvSpPr>
          <p:cNvPr id="6" name="Cloud Callout 5"/>
          <p:cNvSpPr/>
          <p:nvPr/>
        </p:nvSpPr>
        <p:spPr>
          <a:xfrm>
            <a:off x="7359588" y="3271488"/>
            <a:ext cx="1784412" cy="585926"/>
          </a:xfrm>
          <a:prstGeom prst="cloudCallout">
            <a:avLst>
              <a:gd name="adj1" fmla="val -63486"/>
              <a:gd name="adj2" fmla="val 106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$10,958 in 2017</a:t>
            </a:r>
            <a:endParaRPr lang="en-US" dirty="0"/>
          </a:p>
        </p:txBody>
      </p:sp>
    </p:spTree>
    <p:extLst>
      <p:ext uri="{BB962C8B-B14F-4D97-AF65-F5344CB8AC3E}">
        <p14:creationId xmlns:p14="http://schemas.microsoft.com/office/powerpoint/2010/main" val="522330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Accidental broadband</a:t>
            </a:r>
            <a:endParaRPr lang="en-US"/>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11</a:t>
            </a:fld>
            <a:endParaRPr lang="en-US"/>
          </a:p>
        </p:txBody>
      </p:sp>
      <p:sp>
        <p:nvSpPr>
          <p:cNvPr id="5" name="Pentagon 4"/>
          <p:cNvSpPr/>
          <p:nvPr/>
        </p:nvSpPr>
        <p:spPr>
          <a:xfrm>
            <a:off x="916362" y="2911366"/>
            <a:ext cx="5465380" cy="1786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4588" y="2438400"/>
            <a:ext cx="1290738" cy="369332"/>
          </a:xfrm>
          <a:prstGeom prst="rect">
            <a:avLst/>
          </a:prstGeom>
          <a:noFill/>
        </p:spPr>
        <p:txBody>
          <a:bodyPr wrap="none" rtlCol="0">
            <a:spAutoFit/>
          </a:bodyPr>
          <a:lstStyle/>
          <a:p>
            <a:r>
              <a:rPr lang="en-US" dirty="0" smtClean="0"/>
              <a:t>DSL patents</a:t>
            </a:r>
            <a:endParaRPr lang="en-US" dirty="0"/>
          </a:p>
        </p:txBody>
      </p:sp>
      <p:sp>
        <p:nvSpPr>
          <p:cNvPr id="7" name="TextBox 6"/>
          <p:cNvSpPr txBox="1"/>
          <p:nvPr/>
        </p:nvSpPr>
        <p:spPr>
          <a:xfrm>
            <a:off x="2138516" y="1948362"/>
            <a:ext cx="1762662" cy="923330"/>
          </a:xfrm>
          <a:prstGeom prst="rect">
            <a:avLst/>
          </a:prstGeom>
          <a:noFill/>
        </p:spPr>
        <p:txBody>
          <a:bodyPr wrap="none" rtlCol="0">
            <a:spAutoFit/>
          </a:bodyPr>
          <a:lstStyle/>
          <a:p>
            <a:r>
              <a:rPr lang="en-US" dirty="0" smtClean="0"/>
              <a:t>94.2% of US</a:t>
            </a:r>
          </a:p>
          <a:p>
            <a:r>
              <a:rPr lang="en-US" dirty="0" smtClean="0"/>
              <a:t>households have</a:t>
            </a:r>
          </a:p>
          <a:p>
            <a:r>
              <a:rPr lang="en-US" dirty="0" smtClean="0"/>
              <a:t>phone service</a:t>
            </a:r>
            <a:endParaRPr lang="en-US" dirty="0"/>
          </a:p>
        </p:txBody>
      </p:sp>
      <p:sp>
        <p:nvSpPr>
          <p:cNvPr id="8" name="TextBox 7"/>
          <p:cNvSpPr txBox="1"/>
          <p:nvPr/>
        </p:nvSpPr>
        <p:spPr>
          <a:xfrm>
            <a:off x="5781500" y="2161401"/>
            <a:ext cx="914033" cy="646331"/>
          </a:xfrm>
          <a:prstGeom prst="rect">
            <a:avLst/>
          </a:prstGeom>
          <a:noFill/>
        </p:spPr>
        <p:txBody>
          <a:bodyPr wrap="none" rtlCol="0">
            <a:spAutoFit/>
          </a:bodyPr>
          <a:lstStyle/>
          <a:p>
            <a:r>
              <a:rPr lang="en-US" dirty="0" smtClean="0"/>
              <a:t>G.992.2</a:t>
            </a:r>
          </a:p>
          <a:p>
            <a:r>
              <a:rPr lang="en-US" dirty="0" smtClean="0"/>
              <a:t>ADSL</a:t>
            </a:r>
            <a:endParaRPr lang="en-US" dirty="0"/>
          </a:p>
        </p:txBody>
      </p:sp>
      <p:sp>
        <p:nvSpPr>
          <p:cNvPr id="9" name="TextBox 8"/>
          <p:cNvSpPr txBox="1"/>
          <p:nvPr/>
        </p:nvSpPr>
        <p:spPr>
          <a:xfrm>
            <a:off x="444588" y="3193676"/>
            <a:ext cx="1191352" cy="369332"/>
          </a:xfrm>
          <a:prstGeom prst="rect">
            <a:avLst/>
          </a:prstGeom>
          <a:noFill/>
        </p:spPr>
        <p:txBody>
          <a:bodyPr wrap="none" rtlCol="0">
            <a:spAutoFit/>
          </a:bodyPr>
          <a:lstStyle/>
          <a:p>
            <a:r>
              <a:rPr lang="en-US" dirty="0" smtClean="0"/>
              <a:t>1988-1991</a:t>
            </a:r>
          </a:p>
        </p:txBody>
      </p:sp>
      <p:sp>
        <p:nvSpPr>
          <p:cNvPr id="10" name="TextBox 9"/>
          <p:cNvSpPr txBox="1"/>
          <p:nvPr/>
        </p:nvSpPr>
        <p:spPr>
          <a:xfrm>
            <a:off x="2505826" y="3193676"/>
            <a:ext cx="652743" cy="369332"/>
          </a:xfrm>
          <a:prstGeom prst="rect">
            <a:avLst/>
          </a:prstGeom>
          <a:noFill/>
        </p:spPr>
        <p:txBody>
          <a:bodyPr wrap="none" rtlCol="0">
            <a:spAutoFit/>
          </a:bodyPr>
          <a:lstStyle/>
          <a:p>
            <a:r>
              <a:rPr lang="en-US" dirty="0" smtClean="0"/>
              <a:t>1993</a:t>
            </a:r>
            <a:endParaRPr lang="en-US" dirty="0"/>
          </a:p>
        </p:txBody>
      </p:sp>
      <p:sp>
        <p:nvSpPr>
          <p:cNvPr id="11" name="TextBox 10"/>
          <p:cNvSpPr txBox="1"/>
          <p:nvPr/>
        </p:nvSpPr>
        <p:spPr>
          <a:xfrm>
            <a:off x="5912144" y="3155258"/>
            <a:ext cx="652743" cy="369332"/>
          </a:xfrm>
          <a:prstGeom prst="rect">
            <a:avLst/>
          </a:prstGeom>
          <a:noFill/>
        </p:spPr>
        <p:txBody>
          <a:bodyPr wrap="none" rtlCol="0">
            <a:spAutoFit/>
          </a:bodyPr>
          <a:lstStyle/>
          <a:p>
            <a:r>
              <a:rPr lang="en-US" smtClean="0"/>
              <a:t>1999</a:t>
            </a:r>
            <a:endParaRPr lang="en-US"/>
          </a:p>
        </p:txBody>
      </p:sp>
      <p:sp>
        <p:nvSpPr>
          <p:cNvPr id="12" name="Pentagon 11"/>
          <p:cNvSpPr/>
          <p:nvPr/>
        </p:nvSpPr>
        <p:spPr>
          <a:xfrm>
            <a:off x="2451973" y="4776171"/>
            <a:ext cx="5465380" cy="178676"/>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2693475" y="4993265"/>
            <a:ext cx="652743" cy="369332"/>
          </a:xfrm>
          <a:prstGeom prst="rect">
            <a:avLst/>
          </a:prstGeom>
          <a:noFill/>
        </p:spPr>
        <p:txBody>
          <a:bodyPr wrap="none" rtlCol="0">
            <a:spAutoFit/>
          </a:bodyPr>
          <a:lstStyle/>
          <a:p>
            <a:r>
              <a:rPr lang="en-US" dirty="0" smtClean="0"/>
              <a:t>1995</a:t>
            </a:r>
            <a:endParaRPr lang="en-US" dirty="0"/>
          </a:p>
        </p:txBody>
      </p:sp>
      <p:sp>
        <p:nvSpPr>
          <p:cNvPr id="14" name="TextBox 13"/>
          <p:cNvSpPr txBox="1"/>
          <p:nvPr/>
        </p:nvSpPr>
        <p:spPr>
          <a:xfrm>
            <a:off x="2214224" y="3833632"/>
            <a:ext cx="1762662" cy="923330"/>
          </a:xfrm>
          <a:prstGeom prst="rect">
            <a:avLst/>
          </a:prstGeom>
          <a:noFill/>
        </p:spPr>
        <p:txBody>
          <a:bodyPr wrap="none" rtlCol="0">
            <a:spAutoFit/>
          </a:bodyPr>
          <a:lstStyle/>
          <a:p>
            <a:pPr algn="ctr"/>
            <a:r>
              <a:rPr lang="en-US" dirty="0" smtClean="0"/>
              <a:t>62.1 million US</a:t>
            </a:r>
          </a:p>
          <a:p>
            <a:pPr algn="ctr"/>
            <a:r>
              <a:rPr lang="en-US" dirty="0" smtClean="0"/>
              <a:t>households have</a:t>
            </a:r>
          </a:p>
          <a:p>
            <a:pPr algn="ctr"/>
            <a:r>
              <a:rPr lang="en-US" dirty="0" smtClean="0"/>
              <a:t>cable TV</a:t>
            </a:r>
            <a:endParaRPr lang="en-US" dirty="0"/>
          </a:p>
        </p:txBody>
      </p:sp>
      <p:sp>
        <p:nvSpPr>
          <p:cNvPr id="15" name="TextBox 14"/>
          <p:cNvSpPr txBox="1"/>
          <p:nvPr/>
        </p:nvSpPr>
        <p:spPr>
          <a:xfrm>
            <a:off x="6055370" y="4993265"/>
            <a:ext cx="652743" cy="369332"/>
          </a:xfrm>
          <a:prstGeom prst="rect">
            <a:avLst/>
          </a:prstGeom>
          <a:noFill/>
        </p:spPr>
        <p:txBody>
          <a:bodyPr wrap="none" rtlCol="0">
            <a:spAutoFit/>
          </a:bodyPr>
          <a:lstStyle/>
          <a:p>
            <a:r>
              <a:rPr lang="en-US" dirty="0" smtClean="0"/>
              <a:t>2008</a:t>
            </a:r>
            <a:endParaRPr lang="en-US" dirty="0"/>
          </a:p>
        </p:txBody>
      </p:sp>
      <p:sp>
        <p:nvSpPr>
          <p:cNvPr id="17" name="TextBox 16"/>
          <p:cNvSpPr txBox="1"/>
          <p:nvPr/>
        </p:nvSpPr>
        <p:spPr>
          <a:xfrm>
            <a:off x="5665551" y="3953894"/>
            <a:ext cx="1432380" cy="646331"/>
          </a:xfrm>
          <a:prstGeom prst="rect">
            <a:avLst/>
          </a:prstGeom>
          <a:noFill/>
        </p:spPr>
        <p:txBody>
          <a:bodyPr wrap="none" rtlCol="0">
            <a:spAutoFit/>
          </a:bodyPr>
          <a:lstStyle/>
          <a:p>
            <a:pPr algn="ctr"/>
            <a:r>
              <a:rPr lang="en-US" dirty="0" smtClean="0"/>
              <a:t>“peak CATV”:</a:t>
            </a:r>
          </a:p>
          <a:p>
            <a:pPr algn="ctr"/>
            <a:r>
              <a:rPr lang="en-US" dirty="0" smtClean="0"/>
              <a:t>82% of HH</a:t>
            </a:r>
            <a:endParaRPr lang="en-US" dirty="0"/>
          </a:p>
        </p:txBody>
      </p:sp>
      <p:sp>
        <p:nvSpPr>
          <p:cNvPr id="18" name="TextBox 17"/>
          <p:cNvSpPr txBox="1"/>
          <p:nvPr/>
        </p:nvSpPr>
        <p:spPr>
          <a:xfrm>
            <a:off x="4048050" y="4993265"/>
            <a:ext cx="652743" cy="369332"/>
          </a:xfrm>
          <a:prstGeom prst="rect">
            <a:avLst/>
          </a:prstGeom>
          <a:noFill/>
        </p:spPr>
        <p:txBody>
          <a:bodyPr wrap="none" rtlCol="0">
            <a:spAutoFit/>
          </a:bodyPr>
          <a:lstStyle/>
          <a:p>
            <a:r>
              <a:rPr lang="en-US" smtClean="0"/>
              <a:t>1997</a:t>
            </a:r>
            <a:endParaRPr lang="en-US"/>
          </a:p>
        </p:txBody>
      </p:sp>
      <p:sp>
        <p:nvSpPr>
          <p:cNvPr id="19" name="TextBox 18"/>
          <p:cNvSpPr txBox="1"/>
          <p:nvPr/>
        </p:nvSpPr>
        <p:spPr>
          <a:xfrm>
            <a:off x="3817369" y="4187231"/>
            <a:ext cx="1217000" cy="646331"/>
          </a:xfrm>
          <a:prstGeom prst="rect">
            <a:avLst/>
          </a:prstGeom>
          <a:noFill/>
        </p:spPr>
        <p:txBody>
          <a:bodyPr wrap="none" rtlCol="0">
            <a:spAutoFit/>
          </a:bodyPr>
          <a:lstStyle/>
          <a:p>
            <a:r>
              <a:rPr lang="en-US" dirty="0" smtClean="0"/>
              <a:t>DOCSIS 1.0</a:t>
            </a:r>
          </a:p>
          <a:p>
            <a:r>
              <a:rPr lang="en-US" dirty="0" smtClean="0"/>
              <a:t>(40M/1M)</a:t>
            </a:r>
            <a:endParaRPr lang="en-US" dirty="0"/>
          </a:p>
        </p:txBody>
      </p:sp>
      <p:sp>
        <p:nvSpPr>
          <p:cNvPr id="20" name="TextBox 19"/>
          <p:cNvSpPr txBox="1"/>
          <p:nvPr/>
        </p:nvSpPr>
        <p:spPr>
          <a:xfrm>
            <a:off x="7590981" y="4974056"/>
            <a:ext cx="652743" cy="369332"/>
          </a:xfrm>
          <a:prstGeom prst="rect">
            <a:avLst/>
          </a:prstGeom>
          <a:noFill/>
        </p:spPr>
        <p:txBody>
          <a:bodyPr wrap="none" rtlCol="0">
            <a:spAutoFit/>
          </a:bodyPr>
          <a:lstStyle/>
          <a:p>
            <a:r>
              <a:rPr lang="en-US" dirty="0" smtClean="0"/>
              <a:t>2016</a:t>
            </a:r>
            <a:endParaRPr lang="en-US" dirty="0"/>
          </a:p>
        </p:txBody>
      </p:sp>
      <p:sp>
        <p:nvSpPr>
          <p:cNvPr id="21" name="TextBox 20"/>
          <p:cNvSpPr txBox="1"/>
          <p:nvPr/>
        </p:nvSpPr>
        <p:spPr>
          <a:xfrm>
            <a:off x="7308852" y="4004560"/>
            <a:ext cx="1217000" cy="646331"/>
          </a:xfrm>
          <a:prstGeom prst="rect">
            <a:avLst/>
          </a:prstGeom>
          <a:noFill/>
        </p:spPr>
        <p:txBody>
          <a:bodyPr wrap="none" rtlCol="0">
            <a:spAutoFit/>
          </a:bodyPr>
          <a:lstStyle/>
          <a:p>
            <a:r>
              <a:rPr lang="en-US" dirty="0" smtClean="0"/>
              <a:t>DOCSIS 3.1</a:t>
            </a:r>
          </a:p>
          <a:p>
            <a:r>
              <a:rPr lang="en-US" dirty="0" smtClean="0"/>
              <a:t>(10G/1G)</a:t>
            </a:r>
            <a:endParaRPr lang="en-US" dirty="0"/>
          </a:p>
        </p:txBody>
      </p:sp>
    </p:spTree>
    <p:extLst>
      <p:ext uri="{BB962C8B-B14F-4D97-AF65-F5344CB8AC3E}">
        <p14:creationId xmlns:p14="http://schemas.microsoft.com/office/powerpoint/2010/main" val="1804461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 across the world?</a:t>
            </a:r>
            <a:endParaRPr lang="en-US" dirty="0"/>
          </a:p>
        </p:txBody>
      </p:sp>
      <p:sp>
        <p:nvSpPr>
          <p:cNvPr id="3" name="Content Placeholder 2"/>
          <p:cNvSpPr>
            <a:spLocks noGrp="1"/>
          </p:cNvSpPr>
          <p:nvPr>
            <p:ph idx="1"/>
          </p:nvPr>
        </p:nvSpPr>
        <p:spPr/>
        <p:txBody>
          <a:bodyPr/>
          <a:lstStyle/>
          <a:p>
            <a:r>
              <a:rPr lang="en-US" dirty="0" smtClean="0"/>
              <a:t>If new deployment, predicted return on investment</a:t>
            </a:r>
          </a:p>
          <a:p>
            <a:pPr lvl="1"/>
            <a:r>
              <a:rPr lang="en-US" dirty="0" smtClean="0"/>
              <a:t>with unbundling: what is the wholesale price going to be?</a:t>
            </a:r>
          </a:p>
          <a:p>
            <a:pPr lvl="1"/>
            <a:r>
              <a:rPr lang="en-US" dirty="0" smtClean="0"/>
              <a:t>no magic algorithm --- margin squeeze</a:t>
            </a:r>
          </a:p>
          <a:p>
            <a:r>
              <a:rPr lang="en-US" dirty="0" smtClean="0"/>
              <a:t>Allow infrastructure owner to provide services?</a:t>
            </a:r>
          </a:p>
          <a:p>
            <a:r>
              <a:rPr lang="en-US" dirty="0" smtClean="0"/>
              <a:t>Impact on consumer surplus</a:t>
            </a:r>
          </a:p>
          <a:p>
            <a:r>
              <a:rPr lang="en-US" dirty="0" smtClean="0"/>
              <a:t>US: pole attachment problems</a:t>
            </a:r>
          </a:p>
          <a:p>
            <a:pPr lvl="1"/>
            <a:r>
              <a:rPr lang="en-US" dirty="0" smtClean="0"/>
              <a:t>if incumbents are pole owners</a:t>
            </a:r>
          </a:p>
          <a:p>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12</a:t>
            </a:fld>
            <a:endParaRPr lang="en-US"/>
          </a:p>
        </p:txBody>
      </p:sp>
    </p:spTree>
    <p:extLst>
      <p:ext uri="{BB962C8B-B14F-4D97-AF65-F5344CB8AC3E}">
        <p14:creationId xmlns:p14="http://schemas.microsoft.com/office/powerpoint/2010/main" val="1835663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levers for rural broadband</a:t>
            </a:r>
            <a:endParaRPr lang="en-US" dirty="0"/>
          </a:p>
        </p:txBody>
      </p:sp>
      <p:sp>
        <p:nvSpPr>
          <p:cNvPr id="3" name="Content Placeholder 2"/>
          <p:cNvSpPr>
            <a:spLocks noGrp="1"/>
          </p:cNvSpPr>
          <p:nvPr>
            <p:ph idx="1"/>
          </p:nvPr>
        </p:nvSpPr>
        <p:spPr>
          <a:xfrm>
            <a:off x="822960" y="1845734"/>
            <a:ext cx="5968458" cy="4023360"/>
          </a:xfrm>
        </p:spPr>
        <p:txBody>
          <a:bodyPr/>
          <a:lstStyle/>
          <a:p>
            <a:r>
              <a:rPr lang="en-US" dirty="0" smtClean="0"/>
              <a:t>Decrease cost of serving</a:t>
            </a:r>
          </a:p>
          <a:p>
            <a:pPr lvl="1"/>
            <a:r>
              <a:rPr lang="en-US" dirty="0" smtClean="0"/>
              <a:t>“dig once” </a:t>
            </a:r>
            <a:r>
              <a:rPr lang="mr-IN" dirty="0" smtClean="0"/>
              <a:t>–</a:t>
            </a:r>
            <a:r>
              <a:rPr lang="en-US" dirty="0" smtClean="0"/>
              <a:t> bury conduit or fiber during street (or other utility) repair &amp; construction</a:t>
            </a:r>
          </a:p>
          <a:p>
            <a:pPr lvl="1"/>
            <a:r>
              <a:rPr lang="en-US" dirty="0" smtClean="0"/>
              <a:t>pole attachment: make-ready, rates, shot clocks, </a:t>
            </a:r>
            <a:r>
              <a:rPr lang="mr-IN" dirty="0" smtClean="0"/>
              <a:t>…</a:t>
            </a:r>
            <a:endParaRPr lang="en-US" dirty="0" smtClean="0"/>
          </a:p>
          <a:p>
            <a:r>
              <a:rPr lang="en-US" dirty="0" smtClean="0"/>
              <a:t>Provide funding</a:t>
            </a:r>
          </a:p>
          <a:p>
            <a:pPr lvl="1"/>
            <a:r>
              <a:rPr lang="en-US" dirty="0" smtClean="0"/>
              <a:t>US: Universal Service Fund</a:t>
            </a:r>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13</a:t>
            </a:fld>
            <a:endParaRPr lang="en-US"/>
          </a:p>
        </p:txBody>
      </p:sp>
      <p:pic>
        <p:nvPicPr>
          <p:cNvPr id="6" name="Picture 5"/>
          <p:cNvPicPr>
            <a:picLocks noChangeAspect="1"/>
          </p:cNvPicPr>
          <p:nvPr/>
        </p:nvPicPr>
        <p:blipFill>
          <a:blip r:embed="rId2"/>
          <a:stretch>
            <a:fillRect/>
          </a:stretch>
        </p:blipFill>
        <p:spPr>
          <a:xfrm>
            <a:off x="6596541" y="1845734"/>
            <a:ext cx="2435794" cy="1443669"/>
          </a:xfrm>
          <a:prstGeom prst="rect">
            <a:avLst/>
          </a:prstGeom>
        </p:spPr>
      </p:pic>
      <p:sp>
        <p:nvSpPr>
          <p:cNvPr id="7" name="TextBox 6"/>
          <p:cNvSpPr txBox="1"/>
          <p:nvPr/>
        </p:nvSpPr>
        <p:spPr>
          <a:xfrm>
            <a:off x="6796742" y="3397776"/>
            <a:ext cx="1612621" cy="369332"/>
          </a:xfrm>
          <a:prstGeom prst="rect">
            <a:avLst/>
          </a:prstGeom>
          <a:noFill/>
        </p:spPr>
        <p:txBody>
          <a:bodyPr wrap="none" rtlCol="0">
            <a:spAutoFit/>
          </a:bodyPr>
          <a:lstStyle/>
          <a:p>
            <a:r>
              <a:rPr lang="en-US" dirty="0" err="1" smtClean="0"/>
              <a:t>microtrenching</a:t>
            </a:r>
            <a:endParaRPr lang="en-US" dirty="0"/>
          </a:p>
        </p:txBody>
      </p:sp>
      <p:pic>
        <p:nvPicPr>
          <p:cNvPr id="8" name="Picture 7"/>
          <p:cNvPicPr>
            <a:picLocks noChangeAspect="1"/>
          </p:cNvPicPr>
          <p:nvPr/>
        </p:nvPicPr>
        <p:blipFill>
          <a:blip r:embed="rId3"/>
          <a:stretch>
            <a:fillRect/>
          </a:stretch>
        </p:blipFill>
        <p:spPr>
          <a:xfrm>
            <a:off x="974324" y="3857414"/>
            <a:ext cx="5275323" cy="2819400"/>
          </a:xfrm>
          <a:prstGeom prst="rect">
            <a:avLst/>
          </a:prstGeom>
          <a:solidFill>
            <a:schemeClr val="bg1">
              <a:lumMod val="85000"/>
            </a:schemeClr>
          </a:solidFill>
        </p:spPr>
      </p:pic>
    </p:spTree>
    <p:extLst>
      <p:ext uri="{BB962C8B-B14F-4D97-AF65-F5344CB8AC3E}">
        <p14:creationId xmlns:p14="http://schemas.microsoft.com/office/powerpoint/2010/main" val="457433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rural broadband</a:t>
            </a:r>
            <a:endParaRPr lang="en-US" dirty="0"/>
          </a:p>
        </p:txBody>
      </p:sp>
      <p:sp>
        <p:nvSpPr>
          <p:cNvPr id="3" name="Content Placeholder 2"/>
          <p:cNvSpPr>
            <a:spLocks noGrp="1"/>
          </p:cNvSpPr>
          <p:nvPr>
            <p:ph idx="1"/>
          </p:nvPr>
        </p:nvSpPr>
        <p:spPr/>
        <p:txBody>
          <a:bodyPr>
            <a:normAutofit lnSpcReduction="10000"/>
          </a:bodyPr>
          <a:lstStyle/>
          <a:p>
            <a:r>
              <a:rPr lang="en-US" dirty="0" smtClean="0"/>
              <a:t>Who is going to build out?</a:t>
            </a:r>
          </a:p>
          <a:p>
            <a:pPr lvl="1"/>
            <a:r>
              <a:rPr lang="en-US" dirty="0" smtClean="0"/>
              <a:t>some incumbent local exchange carriers (ILECs) are not interested</a:t>
            </a:r>
          </a:p>
          <a:p>
            <a:pPr lvl="1"/>
            <a:r>
              <a:rPr lang="en-US" dirty="0" smtClean="0"/>
              <a:t>municipalities may be prohibited by state laws</a:t>
            </a:r>
          </a:p>
          <a:p>
            <a:pPr lvl="2"/>
            <a:r>
              <a:rPr lang="en-US" dirty="0" smtClean="0"/>
              <a:t>or hurdle is extremely high</a:t>
            </a:r>
          </a:p>
          <a:p>
            <a:pPr lvl="1"/>
            <a:r>
              <a:rPr lang="en-US" dirty="0" smtClean="0"/>
              <a:t>rural electric cooperatives </a:t>
            </a:r>
            <a:r>
              <a:rPr lang="mr-IN" dirty="0" smtClean="0"/>
              <a:t>–</a:t>
            </a:r>
            <a:r>
              <a:rPr lang="en-US" dirty="0" smtClean="0"/>
              <a:t> serve 14M homes in US (out of ~110M)</a:t>
            </a:r>
          </a:p>
          <a:p>
            <a:pPr lvl="2"/>
            <a:r>
              <a:rPr lang="en-US" dirty="0" smtClean="0"/>
              <a:t>average, 5.8 electric meters per mile</a:t>
            </a:r>
          </a:p>
          <a:p>
            <a:r>
              <a:rPr lang="en-US" dirty="0" smtClean="0"/>
              <a:t>Who is going to pay for broadband?</a:t>
            </a:r>
          </a:p>
          <a:p>
            <a:pPr lvl="1"/>
            <a:r>
              <a:rPr lang="en-US" dirty="0" smtClean="0"/>
              <a:t>government support: pay once (build out) </a:t>
            </a:r>
            <a:r>
              <a:rPr lang="en-US" dirty="0" smtClean="0"/>
              <a:t>or pay forever</a:t>
            </a:r>
            <a:r>
              <a:rPr lang="en-US" dirty="0" smtClean="0"/>
              <a:t>?</a:t>
            </a:r>
          </a:p>
          <a:p>
            <a:pPr lvl="1"/>
            <a:r>
              <a:rPr lang="en-US" dirty="0" smtClean="0"/>
              <a:t>pay for middle mile or last mile or subsidize use?</a:t>
            </a:r>
            <a:endParaRPr lang="en-US" dirty="0" smtClean="0"/>
          </a:p>
          <a:p>
            <a:r>
              <a:rPr lang="en-US" dirty="0" smtClean="0"/>
              <a:t>Are non-landline approaches scalable?</a:t>
            </a:r>
          </a:p>
          <a:p>
            <a:pPr lvl="1"/>
            <a:r>
              <a:rPr lang="en-US" dirty="0" smtClean="0"/>
              <a:t>TV whitespaces</a:t>
            </a:r>
            <a:endParaRPr lang="en-US" dirty="0" smtClean="0"/>
          </a:p>
          <a:p>
            <a:pPr lvl="1"/>
            <a:r>
              <a:rPr lang="en-US" dirty="0" smtClean="0"/>
              <a:t>satellite </a:t>
            </a:r>
            <a:r>
              <a:rPr lang="mr-IN" dirty="0" smtClean="0"/>
              <a:t>–</a:t>
            </a:r>
            <a:r>
              <a:rPr lang="en-US" dirty="0" smtClean="0"/>
              <a:t> NGS like </a:t>
            </a:r>
            <a:r>
              <a:rPr lang="en-US" dirty="0" err="1" smtClean="0"/>
              <a:t>OneWeb</a:t>
            </a:r>
            <a:r>
              <a:rPr lang="en-US" dirty="0" smtClean="0"/>
              <a:t> (600 satellites)</a:t>
            </a:r>
          </a:p>
          <a:p>
            <a:pPr lvl="2"/>
            <a:r>
              <a:rPr lang="en-US" dirty="0" smtClean="0"/>
              <a:t>currently, about 500k residential satellite subscribers</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14</a:t>
            </a:fld>
            <a:endParaRPr lang="en-US"/>
          </a:p>
        </p:txBody>
      </p:sp>
    </p:spTree>
    <p:extLst>
      <p:ext uri="{BB962C8B-B14F-4D97-AF65-F5344CB8AC3E}">
        <p14:creationId xmlns:p14="http://schemas.microsoft.com/office/powerpoint/2010/main" val="50494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wireline ILECs lack resources </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15</a:t>
            </a:fld>
            <a:endParaRPr lang="en-US"/>
          </a:p>
        </p:txBody>
      </p:sp>
      <p:pic>
        <p:nvPicPr>
          <p:cNvPr id="5" name="Picture 4"/>
          <p:cNvPicPr>
            <a:picLocks noChangeAspect="1"/>
          </p:cNvPicPr>
          <p:nvPr/>
        </p:nvPicPr>
        <p:blipFill>
          <a:blip r:embed="rId3"/>
          <a:stretch>
            <a:fillRect/>
          </a:stretch>
        </p:blipFill>
        <p:spPr>
          <a:xfrm>
            <a:off x="822960" y="1916899"/>
            <a:ext cx="6573097" cy="4174805"/>
          </a:xfrm>
          <a:prstGeom prst="rect">
            <a:avLst/>
          </a:prstGeom>
        </p:spPr>
      </p:pic>
      <p:sp>
        <p:nvSpPr>
          <p:cNvPr id="6" name="TextBox 5"/>
          <p:cNvSpPr txBox="1"/>
          <p:nvPr/>
        </p:nvSpPr>
        <p:spPr>
          <a:xfrm>
            <a:off x="5550794" y="2318197"/>
            <a:ext cx="3217932"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Wireline </a:t>
            </a:r>
            <a:r>
              <a:rPr lang="en-US" dirty="0" smtClean="0"/>
              <a:t>share </a:t>
            </a:r>
            <a:r>
              <a:rPr lang="en-US" dirty="0"/>
              <a:t>of voice </a:t>
            </a:r>
            <a:r>
              <a:rPr lang="en-US" dirty="0" smtClean="0"/>
              <a:t>revenue:</a:t>
            </a:r>
          </a:p>
          <a:p>
            <a:r>
              <a:rPr lang="en-US" dirty="0" smtClean="0"/>
              <a:t>2005: 79%</a:t>
            </a:r>
          </a:p>
          <a:p>
            <a:r>
              <a:rPr lang="en-US" dirty="0" smtClean="0"/>
              <a:t>2015: 15%</a:t>
            </a:r>
            <a:endParaRPr lang="en-US" dirty="0"/>
          </a:p>
        </p:txBody>
      </p:sp>
    </p:spTree>
    <p:extLst>
      <p:ext uri="{BB962C8B-B14F-4D97-AF65-F5344CB8AC3E}">
        <p14:creationId xmlns:p14="http://schemas.microsoft.com/office/powerpoint/2010/main" val="893006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economics, (over)simplified</a:t>
            </a:r>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1DFC704A-5905-BB45-B847-BB7C2C18A0C5}" type="slidenum">
              <a:rPr lang="en-US" smtClean="0"/>
              <a:t>16</a:t>
            </a:fld>
            <a:endParaRPr lang="en-US"/>
          </a:p>
        </p:txBody>
      </p:sp>
      <p:graphicFrame>
        <p:nvGraphicFramePr>
          <p:cNvPr id="6" name="Chart 5"/>
          <p:cNvGraphicFramePr/>
          <p:nvPr>
            <p:extLst>
              <p:ext uri="{D42A27DB-BD31-4B8C-83A1-F6EECF244321}">
                <p14:modId xmlns:p14="http://schemas.microsoft.com/office/powerpoint/2010/main" val="713934032"/>
              </p:ext>
            </p:extLst>
          </p:nvPr>
        </p:nvGraphicFramePr>
        <p:xfrm>
          <a:off x="1005309" y="1390797"/>
          <a:ext cx="7543800" cy="5156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 y="1828800"/>
            <a:ext cx="2213254" cy="1612390"/>
          </a:xfrm>
          <a:prstGeom prst="rect">
            <a:avLst/>
          </a:prstGeom>
        </p:spPr>
      </p:pic>
      <p:sp>
        <p:nvSpPr>
          <p:cNvPr id="8" name="TextBox 7"/>
          <p:cNvSpPr txBox="1"/>
          <p:nvPr/>
        </p:nvSpPr>
        <p:spPr>
          <a:xfrm>
            <a:off x="651641" y="2219496"/>
            <a:ext cx="1248659" cy="830997"/>
          </a:xfrm>
          <a:prstGeom prst="rect">
            <a:avLst/>
          </a:prstGeom>
          <a:noFill/>
        </p:spPr>
        <p:txBody>
          <a:bodyPr wrap="none" rtlCol="0">
            <a:spAutoFit/>
          </a:bodyPr>
          <a:lstStyle/>
          <a:p>
            <a:r>
              <a:rPr lang="en-US" sz="4800" dirty="0" smtClean="0"/>
              <a:t>70%</a:t>
            </a:r>
            <a:endParaRPr lang="en-US" sz="4800" dirty="0"/>
          </a:p>
        </p:txBody>
      </p:sp>
      <p:pic>
        <p:nvPicPr>
          <p:cNvPr id="9" name="Picture 8"/>
          <p:cNvPicPr>
            <a:picLocks noChangeAspect="1"/>
          </p:cNvPicPr>
          <p:nvPr/>
        </p:nvPicPr>
        <p:blipFill>
          <a:blip r:embed="rId5"/>
          <a:stretch>
            <a:fillRect/>
          </a:stretch>
        </p:blipFill>
        <p:spPr>
          <a:xfrm>
            <a:off x="26276" y="4504624"/>
            <a:ext cx="1614714" cy="1528932"/>
          </a:xfrm>
          <a:prstGeom prst="rect">
            <a:avLst/>
          </a:prstGeom>
        </p:spPr>
      </p:pic>
      <p:pic>
        <p:nvPicPr>
          <p:cNvPr id="10" name="Picture 9"/>
          <p:cNvPicPr>
            <a:picLocks noChangeAspect="1"/>
          </p:cNvPicPr>
          <p:nvPr/>
        </p:nvPicPr>
        <p:blipFill>
          <a:blip r:embed="rId6"/>
          <a:stretch>
            <a:fillRect/>
          </a:stretch>
        </p:blipFill>
        <p:spPr>
          <a:xfrm>
            <a:off x="693933" y="5131854"/>
            <a:ext cx="1886857" cy="1415143"/>
          </a:xfrm>
          <a:prstGeom prst="rect">
            <a:avLst/>
          </a:prstGeom>
        </p:spPr>
      </p:pic>
      <p:sp>
        <p:nvSpPr>
          <p:cNvPr id="11" name="TextBox 10"/>
          <p:cNvSpPr txBox="1"/>
          <p:nvPr/>
        </p:nvSpPr>
        <p:spPr>
          <a:xfrm>
            <a:off x="157461" y="4807425"/>
            <a:ext cx="716663" cy="461665"/>
          </a:xfrm>
          <a:prstGeom prst="rect">
            <a:avLst/>
          </a:prstGeom>
          <a:noFill/>
        </p:spPr>
        <p:txBody>
          <a:bodyPr wrap="none" rtlCol="0">
            <a:spAutoFit/>
          </a:bodyPr>
          <a:lstStyle/>
          <a:p>
            <a:r>
              <a:rPr lang="en-US" sz="2400" smtClean="0"/>
              <a:t>30%</a:t>
            </a:r>
            <a:endParaRPr lang="en-US" sz="2400"/>
          </a:p>
        </p:txBody>
      </p:sp>
      <p:sp>
        <p:nvSpPr>
          <p:cNvPr id="3" name="TextBox 2"/>
          <p:cNvSpPr txBox="1"/>
          <p:nvPr/>
        </p:nvSpPr>
        <p:spPr>
          <a:xfrm>
            <a:off x="2934458" y="4715091"/>
            <a:ext cx="3726469" cy="646331"/>
          </a:xfrm>
          <a:prstGeom prst="rect">
            <a:avLst/>
          </a:prstGeom>
          <a:solidFill>
            <a:schemeClr val="bg1">
              <a:lumMod val="75000"/>
            </a:schemeClr>
          </a:solidFill>
        </p:spPr>
        <p:txBody>
          <a:bodyPr wrap="none" rtlCol="0">
            <a:spAutoFit/>
          </a:bodyPr>
          <a:lstStyle/>
          <a:p>
            <a:r>
              <a:rPr lang="en-US" dirty="0" smtClean="0"/>
              <a:t>traditional: 12-15 staff/10k customers</a:t>
            </a:r>
          </a:p>
          <a:p>
            <a:r>
              <a:rPr lang="en-US" dirty="0" smtClean="0"/>
              <a:t>Iliad, FR: 3-4 staff/10k</a:t>
            </a:r>
            <a:endParaRPr lang="en-US" dirty="0"/>
          </a:p>
        </p:txBody>
      </p:sp>
    </p:spTree>
    <p:extLst>
      <p:ext uri="{BB962C8B-B14F-4D97-AF65-F5344CB8AC3E}">
        <p14:creationId xmlns:p14="http://schemas.microsoft.com/office/powerpoint/2010/main" val="1582353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 determines network choices</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17</a:t>
            </a:fld>
            <a:endParaRPr lang="en-US"/>
          </a:p>
        </p:txBody>
      </p:sp>
      <p:cxnSp>
        <p:nvCxnSpPr>
          <p:cNvPr id="6" name="Straight Connector 5"/>
          <p:cNvCxnSpPr/>
          <p:nvPr/>
        </p:nvCxnSpPr>
        <p:spPr>
          <a:xfrm>
            <a:off x="914400" y="3959441"/>
            <a:ext cx="736846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4400" y="3755254"/>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2400" y="3775968"/>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86400" y="3775968"/>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0400" y="3775968"/>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3557" y="4184341"/>
            <a:ext cx="301686" cy="369332"/>
          </a:xfrm>
          <a:prstGeom prst="rect">
            <a:avLst/>
          </a:prstGeom>
          <a:noFill/>
        </p:spPr>
        <p:txBody>
          <a:bodyPr wrap="none" rtlCol="0">
            <a:spAutoFit/>
          </a:bodyPr>
          <a:lstStyle/>
          <a:p>
            <a:r>
              <a:rPr lang="en-US" dirty="0" smtClean="0"/>
              <a:t>1</a:t>
            </a:r>
            <a:endParaRPr lang="en-US" dirty="0"/>
          </a:p>
        </p:txBody>
      </p:sp>
      <p:sp>
        <p:nvSpPr>
          <p:cNvPr id="17" name="TextBox 16"/>
          <p:cNvSpPr txBox="1"/>
          <p:nvPr/>
        </p:nvSpPr>
        <p:spPr>
          <a:xfrm>
            <a:off x="2991048" y="4237705"/>
            <a:ext cx="418704" cy="369332"/>
          </a:xfrm>
          <a:prstGeom prst="rect">
            <a:avLst/>
          </a:prstGeom>
          <a:noFill/>
        </p:spPr>
        <p:txBody>
          <a:bodyPr wrap="none" rtlCol="0">
            <a:spAutoFit/>
          </a:bodyPr>
          <a:lstStyle/>
          <a:p>
            <a:pPr algn="ctr"/>
            <a:r>
              <a:rPr lang="en-US" dirty="0" smtClean="0"/>
              <a:t>10</a:t>
            </a:r>
            <a:endParaRPr lang="en-US" dirty="0"/>
          </a:p>
        </p:txBody>
      </p:sp>
      <p:sp>
        <p:nvSpPr>
          <p:cNvPr id="18" name="TextBox 17"/>
          <p:cNvSpPr txBox="1"/>
          <p:nvPr/>
        </p:nvSpPr>
        <p:spPr>
          <a:xfrm>
            <a:off x="5218538" y="4237705"/>
            <a:ext cx="535724" cy="369332"/>
          </a:xfrm>
          <a:prstGeom prst="rect">
            <a:avLst/>
          </a:prstGeom>
          <a:noFill/>
        </p:spPr>
        <p:txBody>
          <a:bodyPr wrap="none" rtlCol="0">
            <a:spAutoFit/>
          </a:bodyPr>
          <a:lstStyle/>
          <a:p>
            <a:pPr algn="ctr"/>
            <a:r>
              <a:rPr lang="en-US" dirty="0" smtClean="0"/>
              <a:t>100</a:t>
            </a:r>
            <a:endParaRPr lang="en-US" dirty="0"/>
          </a:p>
        </p:txBody>
      </p:sp>
      <p:sp>
        <p:nvSpPr>
          <p:cNvPr id="19" name="TextBox 18"/>
          <p:cNvSpPr txBox="1"/>
          <p:nvPr/>
        </p:nvSpPr>
        <p:spPr>
          <a:xfrm>
            <a:off x="7446028" y="4237705"/>
            <a:ext cx="652743" cy="369332"/>
          </a:xfrm>
          <a:prstGeom prst="rect">
            <a:avLst/>
          </a:prstGeom>
          <a:noFill/>
        </p:spPr>
        <p:txBody>
          <a:bodyPr wrap="none" rtlCol="0">
            <a:spAutoFit/>
          </a:bodyPr>
          <a:lstStyle/>
          <a:p>
            <a:pPr algn="ctr"/>
            <a:r>
              <a:rPr lang="en-US" dirty="0" smtClean="0"/>
              <a:t>1000</a:t>
            </a:r>
            <a:endParaRPr lang="en-US" dirty="0"/>
          </a:p>
        </p:txBody>
      </p:sp>
      <p:cxnSp>
        <p:nvCxnSpPr>
          <p:cNvPr id="20" name="Straight Connector 19"/>
          <p:cNvCxnSpPr/>
          <p:nvPr/>
        </p:nvCxnSpPr>
        <p:spPr>
          <a:xfrm>
            <a:off x="4800600" y="3755254"/>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36132" y="4237705"/>
            <a:ext cx="328936" cy="261610"/>
          </a:xfrm>
          <a:prstGeom prst="rect">
            <a:avLst/>
          </a:prstGeom>
          <a:noFill/>
        </p:spPr>
        <p:txBody>
          <a:bodyPr wrap="none" rtlCol="0">
            <a:spAutoFit/>
          </a:bodyPr>
          <a:lstStyle/>
          <a:p>
            <a:pPr algn="ctr"/>
            <a:r>
              <a:rPr lang="en-US" sz="1050"/>
              <a:t>5</a:t>
            </a:r>
            <a:r>
              <a:rPr lang="en-US" sz="1050" smtClean="0"/>
              <a:t>0</a:t>
            </a:r>
            <a:endParaRPr lang="en-US" sz="1050" dirty="0"/>
          </a:p>
        </p:txBody>
      </p:sp>
      <p:sp>
        <p:nvSpPr>
          <p:cNvPr id="22" name="TextBox 21"/>
          <p:cNvSpPr txBox="1"/>
          <p:nvPr/>
        </p:nvSpPr>
        <p:spPr>
          <a:xfrm rot="5400000">
            <a:off x="3024186" y="5302772"/>
            <a:ext cx="1760803" cy="369332"/>
          </a:xfrm>
          <a:prstGeom prst="rect">
            <a:avLst/>
          </a:prstGeom>
          <a:noFill/>
        </p:spPr>
        <p:txBody>
          <a:bodyPr wrap="none" rtlCol="0">
            <a:spAutoFit/>
          </a:bodyPr>
          <a:lstStyle/>
          <a:p>
            <a:r>
              <a:rPr lang="en-US" dirty="0" smtClean="0"/>
              <a:t>Alaska </a:t>
            </a:r>
            <a:r>
              <a:rPr lang="en-US" dirty="0" err="1" smtClean="0"/>
              <a:t>roadmiles</a:t>
            </a:r>
            <a:endParaRPr lang="en-US" dirty="0"/>
          </a:p>
        </p:txBody>
      </p:sp>
      <p:cxnSp>
        <p:nvCxnSpPr>
          <p:cNvPr id="23" name="Straight Connector 22"/>
          <p:cNvCxnSpPr/>
          <p:nvPr/>
        </p:nvCxnSpPr>
        <p:spPr>
          <a:xfrm>
            <a:off x="3886200" y="3755253"/>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19922" y="4237008"/>
            <a:ext cx="322525" cy="253916"/>
          </a:xfrm>
          <a:prstGeom prst="rect">
            <a:avLst/>
          </a:prstGeom>
          <a:noFill/>
        </p:spPr>
        <p:txBody>
          <a:bodyPr wrap="none" rtlCol="0">
            <a:spAutoFit/>
          </a:bodyPr>
          <a:lstStyle/>
          <a:p>
            <a:pPr algn="ctr"/>
            <a:r>
              <a:rPr lang="en-US" sz="1050" dirty="0" smtClean="0"/>
              <a:t>20</a:t>
            </a:r>
            <a:endParaRPr lang="en-US" sz="1050" dirty="0"/>
          </a:p>
        </p:txBody>
      </p:sp>
      <p:cxnSp>
        <p:nvCxnSpPr>
          <p:cNvPr id="26" name="Straight Connector 25"/>
          <p:cNvCxnSpPr/>
          <p:nvPr/>
        </p:nvCxnSpPr>
        <p:spPr>
          <a:xfrm>
            <a:off x="8138160" y="3768567"/>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87941" y="3986755"/>
            <a:ext cx="389850" cy="215444"/>
          </a:xfrm>
          <a:prstGeom prst="rect">
            <a:avLst/>
          </a:prstGeom>
          <a:noFill/>
        </p:spPr>
        <p:txBody>
          <a:bodyPr wrap="none" rtlCol="0">
            <a:spAutoFit/>
          </a:bodyPr>
          <a:lstStyle/>
          <a:p>
            <a:r>
              <a:rPr lang="en-US" sz="800" smtClean="0"/>
              <a:t>1454</a:t>
            </a:r>
            <a:endParaRPr lang="en-US" sz="800"/>
          </a:p>
        </p:txBody>
      </p:sp>
      <p:cxnSp>
        <p:nvCxnSpPr>
          <p:cNvPr id="28" name="Straight Connector 27"/>
          <p:cNvCxnSpPr/>
          <p:nvPr/>
        </p:nvCxnSpPr>
        <p:spPr>
          <a:xfrm>
            <a:off x="2834640" y="3768566"/>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02782" y="4184341"/>
            <a:ext cx="253596" cy="253916"/>
          </a:xfrm>
          <a:prstGeom prst="rect">
            <a:avLst/>
          </a:prstGeom>
          <a:noFill/>
        </p:spPr>
        <p:txBody>
          <a:bodyPr wrap="none" rtlCol="0">
            <a:spAutoFit/>
          </a:bodyPr>
          <a:lstStyle/>
          <a:p>
            <a:pPr algn="ctr"/>
            <a:r>
              <a:rPr lang="en-US" sz="1050" dirty="0"/>
              <a:t>7</a:t>
            </a:r>
          </a:p>
        </p:txBody>
      </p:sp>
      <p:pic>
        <p:nvPicPr>
          <p:cNvPr id="30" name="Picture 29"/>
          <p:cNvPicPr>
            <a:picLocks noChangeAspect="1"/>
          </p:cNvPicPr>
          <p:nvPr/>
        </p:nvPicPr>
        <p:blipFill>
          <a:blip r:embed="rId3"/>
          <a:stretch>
            <a:fillRect/>
          </a:stretch>
        </p:blipFill>
        <p:spPr>
          <a:xfrm>
            <a:off x="7653507" y="4660401"/>
            <a:ext cx="969305" cy="632285"/>
          </a:xfrm>
          <a:prstGeom prst="rect">
            <a:avLst/>
          </a:prstGeom>
        </p:spPr>
      </p:pic>
      <p:pic>
        <p:nvPicPr>
          <p:cNvPr id="32" name="Picture 31"/>
          <p:cNvPicPr>
            <a:picLocks noChangeAspect="1"/>
          </p:cNvPicPr>
          <p:nvPr/>
        </p:nvPicPr>
        <p:blipFill>
          <a:blip r:embed="rId4"/>
          <a:stretch>
            <a:fillRect/>
          </a:stretch>
        </p:blipFill>
        <p:spPr>
          <a:xfrm>
            <a:off x="4426417" y="3107660"/>
            <a:ext cx="748365" cy="499300"/>
          </a:xfrm>
          <a:prstGeom prst="rect">
            <a:avLst/>
          </a:prstGeom>
        </p:spPr>
      </p:pic>
      <p:pic>
        <p:nvPicPr>
          <p:cNvPr id="33" name="Picture 32"/>
          <p:cNvPicPr>
            <a:picLocks noChangeAspect="1"/>
          </p:cNvPicPr>
          <p:nvPr/>
        </p:nvPicPr>
        <p:blipFill>
          <a:blip r:embed="rId5"/>
          <a:stretch>
            <a:fillRect/>
          </a:stretch>
        </p:blipFill>
        <p:spPr>
          <a:xfrm>
            <a:off x="5486400" y="2879933"/>
            <a:ext cx="1020932" cy="765699"/>
          </a:xfrm>
          <a:prstGeom prst="rect">
            <a:avLst/>
          </a:prstGeom>
        </p:spPr>
      </p:pic>
      <p:sp>
        <p:nvSpPr>
          <p:cNvPr id="35" name="TextBox 34"/>
          <p:cNvSpPr txBox="1"/>
          <p:nvPr/>
        </p:nvSpPr>
        <p:spPr>
          <a:xfrm rot="16200000">
            <a:off x="-178787" y="3696306"/>
            <a:ext cx="1452129" cy="369332"/>
          </a:xfrm>
          <a:prstGeom prst="rect">
            <a:avLst/>
          </a:prstGeom>
          <a:noFill/>
        </p:spPr>
        <p:txBody>
          <a:bodyPr wrap="none" rtlCol="0">
            <a:spAutoFit/>
          </a:bodyPr>
          <a:lstStyle/>
          <a:p>
            <a:r>
              <a:rPr lang="en-US" smtClean="0"/>
              <a:t>HH/road mile</a:t>
            </a:r>
            <a:endParaRPr lang="en-US" dirty="0"/>
          </a:p>
        </p:txBody>
      </p:sp>
      <p:pic>
        <p:nvPicPr>
          <p:cNvPr id="36" name="Picture 35"/>
          <p:cNvPicPr>
            <a:picLocks noChangeAspect="1"/>
          </p:cNvPicPr>
          <p:nvPr/>
        </p:nvPicPr>
        <p:blipFill>
          <a:blip r:embed="rId6"/>
          <a:stretch>
            <a:fillRect/>
          </a:stretch>
        </p:blipFill>
        <p:spPr>
          <a:xfrm>
            <a:off x="1444706" y="3061578"/>
            <a:ext cx="952266" cy="618973"/>
          </a:xfrm>
          <a:prstGeom prst="rect">
            <a:avLst/>
          </a:prstGeom>
        </p:spPr>
      </p:pic>
      <p:cxnSp>
        <p:nvCxnSpPr>
          <p:cNvPr id="38" name="Straight Arrow Connector 37"/>
          <p:cNvCxnSpPr/>
          <p:nvPr/>
        </p:nvCxnSpPr>
        <p:spPr>
          <a:xfrm>
            <a:off x="3886200" y="1908699"/>
            <a:ext cx="45231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840292" y="2132119"/>
            <a:ext cx="1110271" cy="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086252" y="2379216"/>
            <a:ext cx="27787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930759" y="1765295"/>
            <a:ext cx="515269" cy="276999"/>
          </a:xfrm>
          <a:prstGeom prst="rect">
            <a:avLst/>
          </a:prstGeom>
          <a:solidFill>
            <a:schemeClr val="tx2">
              <a:lumMod val="20000"/>
              <a:lumOff val="80000"/>
            </a:schemeClr>
          </a:solidFill>
        </p:spPr>
        <p:txBody>
          <a:bodyPr wrap="none" rtlCol="0">
            <a:spAutoFit/>
          </a:bodyPr>
          <a:lstStyle/>
          <a:p>
            <a:r>
              <a:rPr lang="en-US" sz="1200" smtClean="0"/>
              <a:t>cable</a:t>
            </a:r>
            <a:endParaRPr lang="en-US" sz="1200"/>
          </a:p>
        </p:txBody>
      </p:sp>
      <p:cxnSp>
        <p:nvCxnSpPr>
          <p:cNvPr id="45" name="Straight Arrow Connector 44"/>
          <p:cNvCxnSpPr/>
          <p:nvPr/>
        </p:nvCxnSpPr>
        <p:spPr>
          <a:xfrm>
            <a:off x="5486400" y="2379216"/>
            <a:ext cx="29229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930758" y="2240716"/>
            <a:ext cx="504049" cy="276999"/>
          </a:xfrm>
          <a:prstGeom prst="rect">
            <a:avLst/>
          </a:prstGeom>
          <a:solidFill>
            <a:schemeClr val="tx2">
              <a:lumMod val="20000"/>
              <a:lumOff val="80000"/>
            </a:schemeClr>
          </a:solidFill>
        </p:spPr>
        <p:txBody>
          <a:bodyPr wrap="none" rtlCol="0">
            <a:spAutoFit/>
          </a:bodyPr>
          <a:lstStyle/>
          <a:p>
            <a:r>
              <a:rPr lang="en-US" sz="1200" dirty="0" smtClean="0"/>
              <a:t>FTTH</a:t>
            </a:r>
            <a:endParaRPr lang="en-US" sz="1200" dirty="0"/>
          </a:p>
        </p:txBody>
      </p:sp>
      <p:sp>
        <p:nvSpPr>
          <p:cNvPr id="47" name="TextBox 46"/>
          <p:cNvSpPr txBox="1"/>
          <p:nvPr/>
        </p:nvSpPr>
        <p:spPr>
          <a:xfrm>
            <a:off x="3152117" y="2236284"/>
            <a:ext cx="1097160" cy="276999"/>
          </a:xfrm>
          <a:prstGeom prst="rect">
            <a:avLst/>
          </a:prstGeom>
          <a:solidFill>
            <a:schemeClr val="tx2">
              <a:lumMod val="20000"/>
              <a:lumOff val="80000"/>
            </a:schemeClr>
          </a:solidFill>
        </p:spPr>
        <p:txBody>
          <a:bodyPr wrap="none" rtlCol="0">
            <a:spAutoFit/>
          </a:bodyPr>
          <a:lstStyle/>
          <a:p>
            <a:r>
              <a:rPr lang="en-US" sz="1200" dirty="0" smtClean="0"/>
              <a:t>DSL (common)</a:t>
            </a:r>
          </a:p>
        </p:txBody>
      </p:sp>
      <p:sp>
        <p:nvSpPr>
          <p:cNvPr id="48" name="TextBox 47"/>
          <p:cNvSpPr txBox="1"/>
          <p:nvPr/>
        </p:nvSpPr>
        <p:spPr>
          <a:xfrm>
            <a:off x="3135109" y="1945312"/>
            <a:ext cx="423449" cy="276999"/>
          </a:xfrm>
          <a:prstGeom prst="rect">
            <a:avLst/>
          </a:prstGeom>
          <a:solidFill>
            <a:schemeClr val="tx2">
              <a:lumMod val="20000"/>
              <a:lumOff val="80000"/>
            </a:schemeClr>
          </a:solidFill>
        </p:spPr>
        <p:txBody>
          <a:bodyPr wrap="none" rtlCol="0">
            <a:spAutoFit/>
          </a:bodyPr>
          <a:lstStyle/>
          <a:p>
            <a:r>
              <a:rPr lang="en-US" sz="1200" dirty="0" smtClean="0"/>
              <a:t>REC</a:t>
            </a:r>
            <a:endParaRPr lang="en-US" sz="1200" dirty="0"/>
          </a:p>
        </p:txBody>
      </p:sp>
      <p:cxnSp>
        <p:nvCxnSpPr>
          <p:cNvPr id="49" name="Straight Arrow Connector 48"/>
          <p:cNvCxnSpPr/>
          <p:nvPr/>
        </p:nvCxnSpPr>
        <p:spPr>
          <a:xfrm flipV="1">
            <a:off x="1922131" y="2624834"/>
            <a:ext cx="1110271" cy="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231249" y="2489175"/>
            <a:ext cx="510076" cy="276999"/>
          </a:xfrm>
          <a:prstGeom prst="rect">
            <a:avLst/>
          </a:prstGeom>
          <a:solidFill>
            <a:schemeClr val="tx2">
              <a:lumMod val="20000"/>
              <a:lumOff val="80000"/>
            </a:schemeClr>
          </a:solidFill>
        </p:spPr>
        <p:txBody>
          <a:bodyPr wrap="none" rtlCol="0">
            <a:spAutoFit/>
          </a:bodyPr>
          <a:lstStyle/>
          <a:p>
            <a:r>
              <a:rPr lang="en-US" sz="1200" dirty="0" smtClean="0"/>
              <a:t>WISP</a:t>
            </a:r>
            <a:endParaRPr lang="en-US" sz="1200" dirty="0"/>
          </a:p>
        </p:txBody>
      </p:sp>
      <p:cxnSp>
        <p:nvCxnSpPr>
          <p:cNvPr id="51" name="Straight Arrow Connector 50"/>
          <p:cNvCxnSpPr/>
          <p:nvPr/>
        </p:nvCxnSpPr>
        <p:spPr>
          <a:xfrm>
            <a:off x="961742" y="2131421"/>
            <a:ext cx="1802897" cy="12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274276" y="1961813"/>
            <a:ext cx="677108" cy="276999"/>
          </a:xfrm>
          <a:prstGeom prst="rect">
            <a:avLst/>
          </a:prstGeom>
          <a:solidFill>
            <a:schemeClr val="tx2">
              <a:lumMod val="20000"/>
              <a:lumOff val="80000"/>
            </a:schemeClr>
          </a:solidFill>
        </p:spPr>
        <p:txBody>
          <a:bodyPr wrap="none" rtlCol="0">
            <a:spAutoFit/>
          </a:bodyPr>
          <a:lstStyle/>
          <a:p>
            <a:r>
              <a:rPr lang="en-US" sz="1200" smtClean="0"/>
              <a:t>satellite</a:t>
            </a:r>
            <a:endParaRPr lang="en-US" sz="1200" dirty="0"/>
          </a:p>
        </p:txBody>
      </p:sp>
    </p:spTree>
    <p:extLst>
      <p:ext uri="{BB962C8B-B14F-4D97-AF65-F5344CB8AC3E}">
        <p14:creationId xmlns:p14="http://schemas.microsoft.com/office/powerpoint/2010/main" val="811142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deployment options</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18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74299845"/>
              </p:ext>
            </p:extLst>
          </p:nvPr>
        </p:nvGraphicFramePr>
        <p:xfrm>
          <a:off x="390616" y="1823125"/>
          <a:ext cx="8531444" cy="5029200"/>
        </p:xfrm>
        <a:graphic>
          <a:graphicData uri="http://schemas.openxmlformats.org/drawingml/2006/table">
            <a:tbl>
              <a:tblPr firstRow="1" bandRow="1">
                <a:tableStyleId>{5C22544A-7EE6-4342-B048-85BDC9FD1C3A}</a:tableStyleId>
              </a:tblPr>
              <a:tblGrid>
                <a:gridCol w="2132861"/>
                <a:gridCol w="1977502"/>
                <a:gridCol w="2288220"/>
                <a:gridCol w="2132861"/>
              </a:tblGrid>
              <a:tr h="610143">
                <a:tc>
                  <a:txBody>
                    <a:bodyPr/>
                    <a:lstStyle/>
                    <a:p>
                      <a:r>
                        <a:rPr lang="en-US" dirty="0" smtClean="0"/>
                        <a:t>Technology</a:t>
                      </a:r>
                      <a:endParaRPr lang="en-US" dirty="0"/>
                    </a:p>
                  </a:txBody>
                  <a:tcPr/>
                </a:tc>
                <a:tc>
                  <a:txBody>
                    <a:bodyPr/>
                    <a:lstStyle/>
                    <a:p>
                      <a:r>
                        <a:rPr lang="en-US" dirty="0" smtClean="0"/>
                        <a:t>Capacity in rural areas (typical)</a:t>
                      </a:r>
                      <a:endParaRPr lang="en-US" dirty="0"/>
                    </a:p>
                  </a:txBody>
                  <a:tcPr/>
                </a:tc>
                <a:tc>
                  <a:txBody>
                    <a:bodyPr/>
                    <a:lstStyle/>
                    <a:p>
                      <a:r>
                        <a:rPr lang="en-US" dirty="0" smtClean="0"/>
                        <a:t>Advantage</a:t>
                      </a:r>
                      <a:endParaRPr lang="en-US" dirty="0"/>
                    </a:p>
                  </a:txBody>
                  <a:tcPr/>
                </a:tc>
                <a:tc>
                  <a:txBody>
                    <a:bodyPr/>
                    <a:lstStyle/>
                    <a:p>
                      <a:r>
                        <a:rPr lang="en-US" dirty="0" smtClean="0"/>
                        <a:t>Disadvantage</a:t>
                      </a:r>
                      <a:endParaRPr lang="en-US" dirty="0"/>
                    </a:p>
                  </a:txBody>
                  <a:tcPr/>
                </a:tc>
              </a:tr>
              <a:tr h="610143">
                <a:tc>
                  <a:txBody>
                    <a:bodyPr/>
                    <a:lstStyle/>
                    <a:p>
                      <a:r>
                        <a:rPr lang="en-US" dirty="0" smtClean="0"/>
                        <a:t>DSL</a:t>
                      </a:r>
                      <a:endParaRPr lang="en-US" dirty="0"/>
                    </a:p>
                  </a:txBody>
                  <a:tcPr/>
                </a:tc>
                <a:tc>
                  <a:txBody>
                    <a:bodyPr/>
                    <a:lstStyle/>
                    <a:p>
                      <a:r>
                        <a:rPr lang="en-US" dirty="0" smtClean="0"/>
                        <a:t>&lt; 5</a:t>
                      </a:r>
                      <a:r>
                        <a:rPr lang="en-US" baseline="0" dirty="0" smtClean="0"/>
                        <a:t> Mb/s</a:t>
                      </a:r>
                      <a:endParaRPr lang="en-US" dirty="0"/>
                    </a:p>
                  </a:txBody>
                  <a:tcPr/>
                </a:tc>
                <a:tc>
                  <a:txBody>
                    <a:bodyPr/>
                    <a:lstStyle/>
                    <a:p>
                      <a:r>
                        <a:rPr lang="en-US" dirty="0" smtClean="0"/>
                        <a:t>mostly deployed</a:t>
                      </a:r>
                      <a:endParaRPr lang="en-US" dirty="0"/>
                    </a:p>
                  </a:txBody>
                  <a:tcPr/>
                </a:tc>
                <a:tc>
                  <a:txBody>
                    <a:bodyPr/>
                    <a:lstStyle/>
                    <a:p>
                      <a:r>
                        <a:rPr lang="en-US" dirty="0" smtClean="0"/>
                        <a:t>speed increase requires active</a:t>
                      </a:r>
                      <a:r>
                        <a:rPr lang="en-US" baseline="0" dirty="0" smtClean="0"/>
                        <a:t> components deep in network</a:t>
                      </a:r>
                      <a:endParaRPr lang="en-US" dirty="0"/>
                    </a:p>
                  </a:txBody>
                  <a:tcPr/>
                </a:tc>
              </a:tr>
              <a:tr h="610143">
                <a:tc>
                  <a:txBody>
                    <a:bodyPr/>
                    <a:lstStyle/>
                    <a:p>
                      <a:r>
                        <a:rPr lang="en-US" dirty="0" smtClean="0"/>
                        <a:t>4G LTE</a:t>
                      </a:r>
                      <a:endParaRPr lang="en-US" dirty="0"/>
                    </a:p>
                  </a:txBody>
                  <a:tcPr/>
                </a:tc>
                <a:tc>
                  <a:txBody>
                    <a:bodyPr/>
                    <a:lstStyle/>
                    <a:p>
                      <a:r>
                        <a:rPr lang="en-US" dirty="0" smtClean="0"/>
                        <a:t>~</a:t>
                      </a:r>
                      <a:r>
                        <a:rPr lang="en-US" baseline="0" dirty="0" smtClean="0"/>
                        <a:t> 5 Mb/s</a:t>
                      </a:r>
                      <a:endParaRPr lang="en-US" dirty="0"/>
                    </a:p>
                  </a:txBody>
                  <a:tcPr/>
                </a:tc>
                <a:tc>
                  <a:txBody>
                    <a:bodyPr/>
                    <a:lstStyle/>
                    <a:p>
                      <a:r>
                        <a:rPr lang="en-US" dirty="0" smtClean="0"/>
                        <a:t>existing</a:t>
                      </a:r>
                      <a:r>
                        <a:rPr lang="en-US" baseline="0" dirty="0" smtClean="0"/>
                        <a:t> deployment, MF II</a:t>
                      </a:r>
                      <a:endParaRPr lang="en-US" dirty="0"/>
                    </a:p>
                  </a:txBody>
                  <a:tcPr/>
                </a:tc>
                <a:tc>
                  <a:txBody>
                    <a:bodyPr/>
                    <a:lstStyle/>
                    <a:p>
                      <a:r>
                        <a:rPr lang="en-US" dirty="0" smtClean="0"/>
                        <a:t>limited capacity </a:t>
                      </a:r>
                      <a:r>
                        <a:rPr lang="en-US" sz="1100" dirty="0" smtClean="0"/>
                        <a:t>(current</a:t>
                      </a:r>
                      <a:r>
                        <a:rPr lang="en-US" sz="1100" baseline="0" dirty="0" smtClean="0"/>
                        <a:t> avg.: 2.1 GB/month)</a:t>
                      </a:r>
                      <a:endParaRPr lang="en-US" sz="1100" dirty="0"/>
                    </a:p>
                  </a:txBody>
                  <a:tcPr/>
                </a:tc>
              </a:tr>
              <a:tr h="610143">
                <a:tc>
                  <a:txBody>
                    <a:bodyPr/>
                    <a:lstStyle/>
                    <a:p>
                      <a:r>
                        <a:rPr lang="en-US" dirty="0" smtClean="0"/>
                        <a:t>5G</a:t>
                      </a:r>
                    </a:p>
                    <a:p>
                      <a:r>
                        <a:rPr lang="en-US" sz="1200" dirty="0" smtClean="0"/>
                        <a:t>(</a:t>
                      </a:r>
                      <a:r>
                        <a:rPr lang="en-US" sz="1200" baseline="0" dirty="0" smtClean="0"/>
                        <a:t>3.5 GHz, not </a:t>
                      </a:r>
                      <a:r>
                        <a:rPr lang="en-US" sz="1200" baseline="0" dirty="0" err="1" smtClean="0"/>
                        <a:t>mmWave</a:t>
                      </a:r>
                      <a:r>
                        <a:rPr lang="en-US" sz="1200" baseline="0" dirty="0" smtClean="0"/>
                        <a:t>)</a:t>
                      </a:r>
                      <a:endParaRPr lang="en-US" sz="1200" dirty="0"/>
                    </a:p>
                  </a:txBody>
                  <a:tcPr/>
                </a:tc>
                <a:tc>
                  <a:txBody>
                    <a:bodyPr/>
                    <a:lstStyle/>
                    <a:p>
                      <a:r>
                        <a:rPr lang="en-US" dirty="0" smtClean="0"/>
                        <a:t>depends</a:t>
                      </a:r>
                      <a:r>
                        <a:rPr lang="en-US" baseline="0" dirty="0" smtClean="0"/>
                        <a:t> on deployment model</a:t>
                      </a:r>
                      <a:endParaRPr lang="en-US" dirty="0"/>
                    </a:p>
                  </a:txBody>
                  <a:tcPr/>
                </a:tc>
                <a:tc>
                  <a:txBody>
                    <a:bodyPr/>
                    <a:lstStyle/>
                    <a:p>
                      <a:r>
                        <a:rPr lang="en-US" dirty="0" smtClean="0"/>
                        <a:t>saves</a:t>
                      </a:r>
                      <a:r>
                        <a:rPr lang="en-US" baseline="0" dirty="0" smtClean="0"/>
                        <a:t> fiber drop</a:t>
                      </a:r>
                      <a:endParaRPr lang="en-US" dirty="0"/>
                    </a:p>
                  </a:txBody>
                  <a:tcPr/>
                </a:tc>
                <a:tc>
                  <a:txBody>
                    <a:bodyPr/>
                    <a:lstStyle/>
                    <a:p>
                      <a:r>
                        <a:rPr lang="en-US" dirty="0" smtClean="0"/>
                        <a:t>spectrum</a:t>
                      </a:r>
                    </a:p>
                    <a:p>
                      <a:r>
                        <a:rPr lang="en-US" dirty="0" err="1" smtClean="0"/>
                        <a:t>OpEx</a:t>
                      </a:r>
                      <a:endParaRPr lang="en-US" dirty="0"/>
                    </a:p>
                  </a:txBody>
                  <a:tcPr/>
                </a:tc>
              </a:tr>
              <a:tr h="610143">
                <a:tc>
                  <a:txBody>
                    <a:bodyPr/>
                    <a:lstStyle/>
                    <a:p>
                      <a:r>
                        <a:rPr lang="en-US" dirty="0" smtClean="0"/>
                        <a:t>satellite</a:t>
                      </a:r>
                      <a:r>
                        <a:rPr lang="en-US" baseline="0" dirty="0" smtClean="0"/>
                        <a:t/>
                      </a:r>
                      <a:br>
                        <a:rPr lang="en-US" baseline="0" dirty="0" smtClean="0"/>
                      </a:br>
                      <a:r>
                        <a:rPr lang="en-US" sz="1400" baseline="0" dirty="0" smtClean="0"/>
                        <a:t>(current geo)</a:t>
                      </a:r>
                      <a:endParaRPr lang="en-US" dirty="0"/>
                    </a:p>
                  </a:txBody>
                  <a:tcPr/>
                </a:tc>
                <a:tc>
                  <a:txBody>
                    <a:bodyPr/>
                    <a:lstStyle/>
                    <a:p>
                      <a:r>
                        <a:rPr lang="en-US" dirty="0" smtClean="0"/>
                        <a:t>12 Mb/s</a:t>
                      </a:r>
                      <a:r>
                        <a:rPr lang="en-US" baseline="0" dirty="0" smtClean="0"/>
                        <a:t> nominal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a:t>
                      </a:r>
                      <a:r>
                        <a:rPr lang="en-US" baseline="0" dirty="0" smtClean="0"/>
                        <a:t> incremental deployment cost</a:t>
                      </a:r>
                      <a:endParaRPr lang="en-US" dirty="0" smtClean="0"/>
                    </a:p>
                  </a:txBody>
                  <a:tcPr/>
                </a:tc>
                <a:tc>
                  <a:txBody>
                    <a:bodyPr/>
                    <a:lstStyle/>
                    <a:p>
                      <a:r>
                        <a:rPr lang="en-US" dirty="0" smtClean="0"/>
                        <a:t>expensive,</a:t>
                      </a:r>
                      <a:r>
                        <a:rPr lang="en-US" baseline="0" dirty="0" smtClean="0"/>
                        <a:t> capacity-limited, latency</a:t>
                      </a:r>
                      <a:endParaRPr lang="en-US" dirty="0"/>
                    </a:p>
                  </a:txBody>
                  <a:tcPr/>
                </a:tc>
              </a:tr>
              <a:tr h="610143">
                <a:tc>
                  <a:txBody>
                    <a:bodyPr/>
                    <a:lstStyle/>
                    <a:p>
                      <a:r>
                        <a:rPr lang="en-US" dirty="0" smtClean="0"/>
                        <a:t>HFC (“cable”)</a:t>
                      </a:r>
                      <a:endParaRPr lang="en-US" dirty="0"/>
                    </a:p>
                  </a:txBody>
                  <a:tcPr/>
                </a:tc>
                <a:tc>
                  <a:txBody>
                    <a:bodyPr/>
                    <a:lstStyle/>
                    <a:p>
                      <a:r>
                        <a:rPr lang="en-US" dirty="0" smtClean="0"/>
                        <a:t>25-100</a:t>
                      </a:r>
                      <a:r>
                        <a:rPr lang="en-US" baseline="0" dirty="0" smtClean="0"/>
                        <a:t> Mb/s</a:t>
                      </a:r>
                      <a:endParaRPr lang="en-US" dirty="0"/>
                    </a:p>
                  </a:txBody>
                  <a:tcPr/>
                </a:tc>
                <a:tc>
                  <a:txBody>
                    <a:bodyPr/>
                    <a:lstStyle/>
                    <a:p>
                      <a:r>
                        <a:rPr lang="en-US" dirty="0" smtClean="0"/>
                        <a:t>low</a:t>
                      </a:r>
                      <a:r>
                        <a:rPr lang="en-US" baseline="0" dirty="0" smtClean="0"/>
                        <a:t> upgrade cost to 1 Gb/s+</a:t>
                      </a:r>
                      <a:endParaRPr lang="en-US" dirty="0"/>
                    </a:p>
                  </a:txBody>
                  <a:tcPr/>
                </a:tc>
                <a:tc>
                  <a:txBody>
                    <a:bodyPr/>
                    <a:lstStyle/>
                    <a:p>
                      <a:r>
                        <a:rPr lang="en-US" dirty="0" smtClean="0"/>
                        <a:t>85%</a:t>
                      </a:r>
                      <a:r>
                        <a:rPr lang="en-US" baseline="0" dirty="0" smtClean="0"/>
                        <a:t> of households</a:t>
                      </a:r>
                      <a:endParaRPr lang="en-US" dirty="0"/>
                    </a:p>
                  </a:txBody>
                  <a:tcPr/>
                </a:tc>
              </a:tr>
              <a:tr h="610143">
                <a:tc>
                  <a:txBody>
                    <a:bodyPr/>
                    <a:lstStyle/>
                    <a:p>
                      <a:r>
                        <a:rPr lang="en-US" dirty="0" smtClean="0"/>
                        <a:t>FTTH</a:t>
                      </a:r>
                      <a:r>
                        <a:rPr lang="en-US" baseline="0" dirty="0" smtClean="0"/>
                        <a:t> &amp; FTTC</a:t>
                      </a:r>
                      <a:endParaRPr lang="en-US" dirty="0"/>
                    </a:p>
                  </a:txBody>
                  <a:tcPr/>
                </a:tc>
                <a:tc>
                  <a:txBody>
                    <a:bodyPr/>
                    <a:lstStyle/>
                    <a:p>
                      <a:r>
                        <a:rPr lang="en-US" dirty="0" smtClean="0"/>
                        <a:t>100</a:t>
                      </a:r>
                      <a:r>
                        <a:rPr lang="en-US" baseline="0" dirty="0" smtClean="0"/>
                        <a:t> Mb/s </a:t>
                      </a:r>
                      <a:r>
                        <a:rPr lang="mr-IN" baseline="0" dirty="0" smtClean="0"/>
                        <a:t>–</a:t>
                      </a:r>
                      <a:r>
                        <a:rPr lang="en-US" baseline="0" dirty="0" smtClean="0"/>
                        <a:t> 1 Gb/s</a:t>
                      </a:r>
                      <a:endParaRPr lang="en-US" dirty="0"/>
                    </a:p>
                  </a:txBody>
                  <a:tcPr/>
                </a:tc>
                <a:tc>
                  <a:txBody>
                    <a:bodyPr/>
                    <a:lstStyle/>
                    <a:p>
                      <a:r>
                        <a:rPr lang="en-US" dirty="0" smtClean="0"/>
                        <a:t>2</a:t>
                      </a:r>
                      <a:r>
                        <a:rPr lang="en-US" baseline="0" dirty="0" smtClean="0"/>
                        <a:t>0 year life time</a:t>
                      </a:r>
                    </a:p>
                    <a:p>
                      <a:r>
                        <a:rPr lang="en-US" baseline="0" dirty="0" smtClean="0"/>
                        <a:t>passive outside plant</a:t>
                      </a:r>
                      <a:endParaRPr lang="en-US" dirty="0"/>
                    </a:p>
                  </a:txBody>
                  <a:tcPr/>
                </a:tc>
                <a:tc>
                  <a:txBody>
                    <a:bodyPr/>
                    <a:lstStyle/>
                    <a:p>
                      <a:r>
                        <a:rPr lang="en-US" dirty="0" smtClean="0"/>
                        <a:t>cost to deploy</a:t>
                      </a:r>
                      <a:endParaRPr lang="en-US" dirty="0"/>
                    </a:p>
                  </a:txBody>
                  <a:tcPr/>
                </a:tc>
              </a:tr>
            </a:tbl>
          </a:graphicData>
        </a:graphic>
      </p:graphicFrame>
    </p:spTree>
    <p:extLst>
      <p:ext uri="{BB962C8B-B14F-4D97-AF65-F5344CB8AC3E}">
        <p14:creationId xmlns:p14="http://schemas.microsoft.com/office/powerpoint/2010/main" val="1120577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likely capacity, not speed</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19</a:t>
            </a:fld>
            <a:endParaRPr lang="en-US"/>
          </a:p>
        </p:txBody>
      </p:sp>
      <p:pic>
        <p:nvPicPr>
          <p:cNvPr id="5" name="Picture 4"/>
          <p:cNvPicPr>
            <a:picLocks noChangeAspect="1"/>
          </p:cNvPicPr>
          <p:nvPr/>
        </p:nvPicPr>
        <p:blipFill>
          <a:blip r:embed="rId3"/>
          <a:stretch>
            <a:fillRect/>
          </a:stretch>
        </p:blipFill>
        <p:spPr>
          <a:xfrm>
            <a:off x="634727" y="1737361"/>
            <a:ext cx="7482925" cy="4368356"/>
          </a:xfrm>
          <a:prstGeom prst="rect">
            <a:avLst/>
          </a:prstGeom>
        </p:spPr>
      </p:pic>
      <p:sp>
        <p:nvSpPr>
          <p:cNvPr id="6" name="TextBox 5"/>
          <p:cNvSpPr txBox="1"/>
          <p:nvPr/>
        </p:nvSpPr>
        <p:spPr>
          <a:xfrm>
            <a:off x="7596357" y="2749958"/>
            <a:ext cx="1540806" cy="307777"/>
          </a:xfrm>
          <a:prstGeom prst="rect">
            <a:avLst/>
          </a:prstGeom>
          <a:solidFill>
            <a:schemeClr val="bg1">
              <a:lumMod val="85000"/>
            </a:schemeClr>
          </a:solidFill>
        </p:spPr>
        <p:txBody>
          <a:bodyPr wrap="none" rtlCol="0">
            <a:spAutoFit/>
          </a:bodyPr>
          <a:lstStyle/>
          <a:p>
            <a:r>
              <a:rPr lang="en-US" sz="1400" smtClean="0"/>
              <a:t>June 2017: 100 GB</a:t>
            </a:r>
            <a:endParaRPr lang="en-US" sz="1400"/>
          </a:p>
        </p:txBody>
      </p:sp>
    </p:spTree>
    <p:extLst>
      <p:ext uri="{BB962C8B-B14F-4D97-AF65-F5344CB8AC3E}">
        <p14:creationId xmlns:p14="http://schemas.microsoft.com/office/powerpoint/2010/main" val="151612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hard?</a:t>
            </a:r>
            <a:endParaRPr lang="en-US" dirty="0"/>
          </a:p>
        </p:txBody>
      </p:sp>
      <p:sp>
        <p:nvSpPr>
          <p:cNvPr id="3" name="Content Placeholder 2"/>
          <p:cNvSpPr>
            <a:spLocks noGrp="1"/>
          </p:cNvSpPr>
          <p:nvPr>
            <p:ph idx="1"/>
          </p:nvPr>
        </p:nvSpPr>
        <p:spPr/>
        <p:txBody>
          <a:bodyPr/>
          <a:lstStyle/>
          <a:p>
            <a:r>
              <a:rPr lang="en-US" dirty="0" smtClean="0"/>
              <a:t>What is rural?</a:t>
            </a:r>
          </a:p>
          <a:p>
            <a:r>
              <a:rPr lang="en-US" dirty="0" smtClean="0"/>
              <a:t>How far behin</a:t>
            </a:r>
            <a:r>
              <a:rPr lang="en-US" dirty="0" smtClean="0"/>
              <a:t>d are rural areas?</a:t>
            </a:r>
          </a:p>
          <a:p>
            <a:r>
              <a:rPr lang="en-US" dirty="0" smtClean="0"/>
              <a:t>We electrified rural America in the 1930s!</a:t>
            </a:r>
          </a:p>
          <a:p>
            <a:r>
              <a:rPr lang="en-US" dirty="0" smtClean="0"/>
              <a:t>What are the options and trade-offs?</a:t>
            </a:r>
          </a:p>
          <a:p>
            <a:r>
              <a:rPr lang="en-US" dirty="0" smtClean="0"/>
              <a:t>Adoption, not just construction</a:t>
            </a:r>
            <a:endParaRPr lang="en-US" dirty="0" smtClean="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2</a:t>
            </a:fld>
            <a:endParaRPr lang="en-US"/>
          </a:p>
        </p:txBody>
      </p:sp>
    </p:spTree>
    <p:extLst>
      <p:ext uri="{BB962C8B-B14F-4D97-AF65-F5344CB8AC3E}">
        <p14:creationId xmlns:p14="http://schemas.microsoft.com/office/powerpoint/2010/main" val="945931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options may be restricted</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20</a:t>
            </a:fld>
            <a:endParaRPr lang="en-US"/>
          </a:p>
        </p:txBody>
      </p:sp>
      <p:pic>
        <p:nvPicPr>
          <p:cNvPr id="5" name="Picture 4"/>
          <p:cNvPicPr>
            <a:picLocks noChangeAspect="1"/>
          </p:cNvPicPr>
          <p:nvPr/>
        </p:nvPicPr>
        <p:blipFill>
          <a:blip r:embed="rId2"/>
          <a:stretch>
            <a:fillRect/>
          </a:stretch>
        </p:blipFill>
        <p:spPr>
          <a:xfrm>
            <a:off x="822960" y="1737361"/>
            <a:ext cx="6437338" cy="1815249"/>
          </a:xfrm>
          <a:prstGeom prst="rect">
            <a:avLst/>
          </a:prstGeom>
        </p:spPr>
      </p:pic>
      <p:pic>
        <p:nvPicPr>
          <p:cNvPr id="6" name="Picture 5"/>
          <p:cNvPicPr>
            <a:picLocks noChangeAspect="1"/>
          </p:cNvPicPr>
          <p:nvPr/>
        </p:nvPicPr>
        <p:blipFill>
          <a:blip r:embed="rId3"/>
          <a:stretch>
            <a:fillRect/>
          </a:stretch>
        </p:blipFill>
        <p:spPr>
          <a:xfrm>
            <a:off x="1655939" y="3552610"/>
            <a:ext cx="2217399" cy="2568790"/>
          </a:xfrm>
          <a:prstGeom prst="rect">
            <a:avLst/>
          </a:prstGeom>
        </p:spPr>
      </p:pic>
      <p:sp>
        <p:nvSpPr>
          <p:cNvPr id="7" name="TextBox 6"/>
          <p:cNvSpPr txBox="1"/>
          <p:nvPr/>
        </p:nvSpPr>
        <p:spPr>
          <a:xfrm>
            <a:off x="2237089" y="4575395"/>
            <a:ext cx="1055097" cy="261610"/>
          </a:xfrm>
          <a:prstGeom prst="rect">
            <a:avLst/>
          </a:prstGeom>
          <a:noFill/>
        </p:spPr>
        <p:txBody>
          <a:bodyPr wrap="none" rtlCol="0">
            <a:spAutoFit/>
          </a:bodyPr>
          <a:lstStyle/>
          <a:p>
            <a:r>
              <a:rPr lang="en-US" sz="1100" smtClean="0"/>
              <a:t>Big Timber, MT</a:t>
            </a:r>
            <a:endParaRPr lang="en-US" sz="1100"/>
          </a:p>
        </p:txBody>
      </p:sp>
      <p:pic>
        <p:nvPicPr>
          <p:cNvPr id="8" name="Picture 7"/>
          <p:cNvPicPr>
            <a:picLocks noChangeAspect="1"/>
          </p:cNvPicPr>
          <p:nvPr/>
        </p:nvPicPr>
        <p:blipFill>
          <a:blip r:embed="rId4"/>
          <a:stretch>
            <a:fillRect/>
          </a:stretch>
        </p:blipFill>
        <p:spPr>
          <a:xfrm rot="16200000">
            <a:off x="207051" y="4383035"/>
            <a:ext cx="2064798" cy="750210"/>
          </a:xfrm>
          <a:prstGeom prst="rect">
            <a:avLst/>
          </a:prstGeom>
          <a:solidFill>
            <a:schemeClr val="bg1">
              <a:lumMod val="85000"/>
            </a:schemeClr>
          </a:solidFill>
        </p:spPr>
      </p:pic>
      <p:pic>
        <p:nvPicPr>
          <p:cNvPr id="9" name="Picture 8"/>
          <p:cNvPicPr>
            <a:picLocks noChangeAspect="1"/>
          </p:cNvPicPr>
          <p:nvPr/>
        </p:nvPicPr>
        <p:blipFill>
          <a:blip r:embed="rId5"/>
          <a:stretch>
            <a:fillRect/>
          </a:stretch>
        </p:blipFill>
        <p:spPr>
          <a:xfrm>
            <a:off x="6125592" y="3725741"/>
            <a:ext cx="2793262" cy="1195454"/>
          </a:xfrm>
          <a:prstGeom prst="rect">
            <a:avLst/>
          </a:prstGeom>
        </p:spPr>
      </p:pic>
      <p:pic>
        <p:nvPicPr>
          <p:cNvPr id="10" name="Picture 9"/>
          <p:cNvPicPr>
            <a:picLocks noChangeAspect="1"/>
          </p:cNvPicPr>
          <p:nvPr/>
        </p:nvPicPr>
        <p:blipFill>
          <a:blip r:embed="rId6"/>
          <a:stretch>
            <a:fillRect/>
          </a:stretch>
        </p:blipFill>
        <p:spPr>
          <a:xfrm>
            <a:off x="4821068" y="5081124"/>
            <a:ext cx="4161104" cy="1040276"/>
          </a:xfrm>
          <a:prstGeom prst="rect">
            <a:avLst/>
          </a:prstGeom>
        </p:spPr>
      </p:pic>
      <p:pic>
        <p:nvPicPr>
          <p:cNvPr id="11" name="Picture 10"/>
          <p:cNvPicPr>
            <a:picLocks noChangeAspect="1"/>
          </p:cNvPicPr>
          <p:nvPr/>
        </p:nvPicPr>
        <p:blipFill>
          <a:blip r:embed="rId7"/>
          <a:stretch>
            <a:fillRect/>
          </a:stretch>
        </p:blipFill>
        <p:spPr>
          <a:xfrm>
            <a:off x="4825842" y="3725741"/>
            <a:ext cx="1785726" cy="503359"/>
          </a:xfrm>
          <a:prstGeom prst="rect">
            <a:avLst/>
          </a:prstGeom>
        </p:spPr>
      </p:pic>
    </p:spTree>
    <p:extLst>
      <p:ext uri="{BB962C8B-B14F-4D97-AF65-F5344CB8AC3E}">
        <p14:creationId xmlns:p14="http://schemas.microsoft.com/office/powerpoint/2010/main" val="1703962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adoption</a:t>
            </a:r>
            <a:endParaRPr lang="en-US" dirty="0"/>
          </a:p>
        </p:txBody>
      </p:sp>
      <p:sp>
        <p:nvSpPr>
          <p:cNvPr id="3" name="Content Placeholder 2"/>
          <p:cNvSpPr>
            <a:spLocks noGrp="1"/>
          </p:cNvSpPr>
          <p:nvPr>
            <p:ph idx="1"/>
          </p:nvPr>
        </p:nvSpPr>
        <p:spPr>
          <a:xfrm>
            <a:off x="822960" y="1845734"/>
            <a:ext cx="3561760" cy="4023360"/>
          </a:xfrm>
        </p:spPr>
        <p:txBody>
          <a:bodyPr/>
          <a:lstStyle/>
          <a:p>
            <a:r>
              <a:rPr lang="en-US" dirty="0" smtClean="0"/>
              <a:t>Used to be simple binary: “are you on the Internet?”</a:t>
            </a:r>
          </a:p>
          <a:p>
            <a:r>
              <a:rPr lang="en-US" dirty="0" smtClean="0"/>
              <a:t>Now:</a:t>
            </a:r>
          </a:p>
          <a:p>
            <a:pPr lvl="1"/>
            <a:r>
              <a:rPr lang="en-US" dirty="0" smtClean="0"/>
              <a:t>low-speed landline Internet</a:t>
            </a:r>
          </a:p>
          <a:p>
            <a:pPr lvl="1"/>
            <a:r>
              <a:rPr lang="en-US" dirty="0" smtClean="0"/>
              <a:t>mobile Internet</a:t>
            </a:r>
          </a:p>
          <a:p>
            <a:pPr lvl="1"/>
            <a:r>
              <a:rPr lang="en-US" dirty="0" smtClean="0"/>
              <a:t>high-speed Internet</a:t>
            </a:r>
          </a:p>
          <a:p>
            <a:r>
              <a:rPr lang="en-US" dirty="0" smtClean="0"/>
              <a:t>What capabilities matter?</a:t>
            </a:r>
          </a:p>
          <a:p>
            <a:pPr lvl="1"/>
            <a:r>
              <a:rPr lang="en-US" dirty="0" smtClean="0"/>
              <a:t>Facebook and </a:t>
            </a:r>
            <a:r>
              <a:rPr lang="en-US" dirty="0" err="1" smtClean="0"/>
              <a:t>Whatsapp</a:t>
            </a:r>
            <a:r>
              <a:rPr lang="en-US" dirty="0" smtClean="0"/>
              <a:t> access?</a:t>
            </a:r>
          </a:p>
          <a:p>
            <a:pPr lvl="1"/>
            <a:r>
              <a:rPr lang="en-US" dirty="0" smtClean="0"/>
              <a:t>ability to fill out job form? </a:t>
            </a:r>
            <a:r>
              <a:rPr lang="en-US" dirty="0" smtClean="0">
                <a:sym typeface="Wingdings"/>
              </a:rPr>
              <a:t> mobile apps</a:t>
            </a:r>
          </a:p>
          <a:p>
            <a:pPr lvl="1"/>
            <a:r>
              <a:rPr lang="en-US" dirty="0" smtClean="0">
                <a:sym typeface="Wingdings"/>
              </a:rPr>
              <a:t>content creation  tethering ok?</a:t>
            </a:r>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21</a:t>
            </a:fld>
            <a:endParaRPr lang="en-US"/>
          </a:p>
        </p:txBody>
      </p:sp>
      <p:pic>
        <p:nvPicPr>
          <p:cNvPr id="6" name="Picture 5"/>
          <p:cNvPicPr>
            <a:picLocks noChangeAspect="1"/>
          </p:cNvPicPr>
          <p:nvPr/>
        </p:nvPicPr>
        <p:blipFill>
          <a:blip r:embed="rId2"/>
          <a:stretch>
            <a:fillRect/>
          </a:stretch>
        </p:blipFill>
        <p:spPr>
          <a:xfrm>
            <a:off x="4384720" y="1767174"/>
            <a:ext cx="4495800" cy="2463800"/>
          </a:xfrm>
          <a:prstGeom prst="rect">
            <a:avLst/>
          </a:prstGeom>
        </p:spPr>
      </p:pic>
    </p:spTree>
    <p:extLst>
      <p:ext uri="{BB962C8B-B14F-4D97-AF65-F5344CB8AC3E}">
        <p14:creationId xmlns:p14="http://schemas.microsoft.com/office/powerpoint/2010/main" val="1018276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7617" y="1765491"/>
            <a:ext cx="7381656" cy="4146997"/>
          </a:xfrm>
          <a:prstGeom prst="rect">
            <a:avLst/>
          </a:prstGeom>
        </p:spPr>
      </p:pic>
      <p:pic>
        <p:nvPicPr>
          <p:cNvPr id="3" name="Picture 2"/>
          <p:cNvPicPr>
            <a:picLocks noChangeAspect="1"/>
          </p:cNvPicPr>
          <p:nvPr/>
        </p:nvPicPr>
        <p:blipFill>
          <a:blip r:embed="rId3"/>
          <a:stretch>
            <a:fillRect/>
          </a:stretch>
        </p:blipFill>
        <p:spPr>
          <a:xfrm>
            <a:off x="92676" y="6389100"/>
            <a:ext cx="1628361" cy="506496"/>
          </a:xfrm>
          <a:prstGeom prst="rect">
            <a:avLst/>
          </a:prstGeom>
        </p:spPr>
      </p:pic>
      <p:sp>
        <p:nvSpPr>
          <p:cNvPr id="4" name="Title 3"/>
          <p:cNvSpPr>
            <a:spLocks noGrp="1"/>
          </p:cNvSpPr>
          <p:nvPr>
            <p:ph type="title"/>
          </p:nvPr>
        </p:nvSpPr>
        <p:spPr/>
        <p:txBody>
          <a:bodyPr/>
          <a:lstStyle/>
          <a:p>
            <a:r>
              <a:rPr lang="en-US" dirty="0" smtClean="0"/>
              <a:t>Reason for non-adoption</a:t>
            </a:r>
            <a:endParaRPr lang="en-US" dirty="0"/>
          </a:p>
        </p:txBody>
      </p:sp>
      <p:sp>
        <p:nvSpPr>
          <p:cNvPr id="5" name="Pentagon 4"/>
          <p:cNvSpPr/>
          <p:nvPr/>
        </p:nvSpPr>
        <p:spPr>
          <a:xfrm flipH="1">
            <a:off x="3478695" y="3838990"/>
            <a:ext cx="1252331" cy="71561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partially</a:t>
            </a:r>
          </a:p>
          <a:p>
            <a:pPr algn="ctr"/>
            <a:r>
              <a:rPr lang="en-US" sz="1350" dirty="0"/>
              <a:t>technology</a:t>
            </a:r>
          </a:p>
        </p:txBody>
      </p:sp>
      <p:sp>
        <p:nvSpPr>
          <p:cNvPr id="6" name="Right Brace 5"/>
          <p:cNvSpPr/>
          <p:nvPr/>
        </p:nvSpPr>
        <p:spPr>
          <a:xfrm>
            <a:off x="7302321" y="3304070"/>
            <a:ext cx="467139" cy="23555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 name="TextBox 6"/>
          <p:cNvSpPr txBox="1"/>
          <p:nvPr/>
        </p:nvSpPr>
        <p:spPr>
          <a:xfrm>
            <a:off x="7812933" y="4226604"/>
            <a:ext cx="1061701" cy="5078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1350" dirty="0"/>
              <a:t>= economics</a:t>
            </a:r>
          </a:p>
          <a:p>
            <a:r>
              <a:rPr lang="en-US" sz="1350" dirty="0"/>
              <a:t>&amp; policy</a:t>
            </a:r>
          </a:p>
        </p:txBody>
      </p:sp>
      <p:sp>
        <p:nvSpPr>
          <p:cNvPr id="8" name="Footer Placeholder 7"/>
          <p:cNvSpPr>
            <a:spLocks noGrp="1"/>
          </p:cNvSpPr>
          <p:nvPr>
            <p:ph type="ftr" sz="quarter" idx="11"/>
          </p:nvPr>
        </p:nvSpPr>
        <p:spPr/>
        <p:txBody>
          <a:bodyPr/>
          <a:lstStyle/>
          <a:p>
            <a:r>
              <a:rPr lang="en-US" smtClean="0"/>
              <a:t>Sarnoff 2017</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22</a:t>
            </a:fld>
            <a:endParaRPr lang="en-US" dirty="0"/>
          </a:p>
        </p:txBody>
      </p:sp>
    </p:spTree>
    <p:extLst>
      <p:ext uri="{BB962C8B-B14F-4D97-AF65-F5344CB8AC3E}">
        <p14:creationId xmlns:p14="http://schemas.microsoft.com/office/powerpoint/2010/main" val="836969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a:t>
            </a:r>
            <a:endParaRPr lang="en-US" dirty="0"/>
          </a:p>
        </p:txBody>
      </p:sp>
      <p:sp>
        <p:nvSpPr>
          <p:cNvPr id="7" name="Content Placeholder 6"/>
          <p:cNvSpPr>
            <a:spLocks noGrp="1"/>
          </p:cNvSpPr>
          <p:nvPr>
            <p:ph idx="1"/>
          </p:nvPr>
        </p:nvSpPr>
        <p:spPr/>
        <p:txBody>
          <a:bodyPr/>
          <a:lstStyle/>
          <a:p>
            <a:r>
              <a:rPr lang="en-US" dirty="0" smtClean="0">
                <a:sym typeface="Wingdings"/>
              </a:rPr>
              <a:t>We managed to electrify rural farms in a decade, but have been working on broadband for two already</a:t>
            </a:r>
            <a:endParaRPr lang="en-US" dirty="0" smtClean="0">
              <a:sym typeface="Wingdings"/>
            </a:endParaRPr>
          </a:p>
          <a:p>
            <a:r>
              <a:rPr lang="en-US" dirty="0" smtClean="0">
                <a:sym typeface="Wingdings"/>
              </a:rPr>
              <a:t>We have not made much progress in getting networks deployed cheaper and faster</a:t>
            </a:r>
          </a:p>
          <a:p>
            <a:pPr lvl="1"/>
            <a:r>
              <a:rPr lang="en-US" dirty="0" smtClean="0">
                <a:sym typeface="Wingdings"/>
              </a:rPr>
              <a:t>and operate them more efficiently</a:t>
            </a:r>
          </a:p>
          <a:p>
            <a:pPr lvl="1"/>
            <a:r>
              <a:rPr lang="en-US" dirty="0" smtClean="0">
                <a:sym typeface="Wingdings"/>
              </a:rPr>
              <a:t>consider these as broader-impact research opportunities</a:t>
            </a:r>
            <a:r>
              <a:rPr lang="mr-IN" dirty="0" smtClean="0">
                <a:sym typeface="Wingdings"/>
              </a:rPr>
              <a:t>…</a:t>
            </a:r>
            <a:endParaRPr lang="en-US" dirty="0" smtClean="0">
              <a:sym typeface="Wingdings"/>
            </a:endParaRPr>
          </a:p>
          <a:p>
            <a:r>
              <a:rPr lang="en-US" dirty="0" smtClean="0">
                <a:sym typeface="Wingdings"/>
              </a:rPr>
              <a:t>Adoption is probably harder than for electricity</a:t>
            </a:r>
            <a:endParaRPr lang="en-US" dirty="0" smtClean="0">
              <a:sym typeface="Wingdings"/>
            </a:endParaRPr>
          </a:p>
          <a:p>
            <a:r>
              <a:rPr lang="en-US" dirty="0" smtClean="0">
                <a:sym typeface="Wingdings"/>
              </a:rPr>
              <a:t>Many </a:t>
            </a:r>
            <a:r>
              <a:rPr lang="en-US" dirty="0" smtClean="0">
                <a:sym typeface="Wingdings"/>
              </a:rPr>
              <a:t>of the problems are </a:t>
            </a:r>
            <a:r>
              <a:rPr lang="en-US" dirty="0" smtClean="0">
                <a:sym typeface="Wingdings"/>
              </a:rPr>
              <a:t>incentive or non-incentive </a:t>
            </a:r>
            <a:r>
              <a:rPr lang="en-US" dirty="0" smtClean="0">
                <a:sym typeface="Wingdings"/>
              </a:rPr>
              <a:t>problems</a:t>
            </a:r>
            <a:endParaRPr lang="en-US" dirty="0">
              <a:sym typeface="Wingdings"/>
            </a:endParaRPr>
          </a:p>
          <a:p>
            <a:pPr lvl="1"/>
            <a:r>
              <a:rPr lang="en-US" dirty="0" smtClean="0">
                <a:sym typeface="Wingdings"/>
              </a:rPr>
              <a:t>we know how to solve them, but levers are missing</a:t>
            </a:r>
          </a:p>
          <a:p>
            <a:pPr lvl="1"/>
            <a:r>
              <a:rPr lang="en-US" dirty="0" smtClean="0">
                <a:sym typeface="Wingdings"/>
              </a:rPr>
              <a:t>or are politically not </a:t>
            </a:r>
            <a:r>
              <a:rPr lang="en-US" dirty="0" smtClean="0">
                <a:sym typeface="Wingdings"/>
              </a:rPr>
              <a:t>feasible</a:t>
            </a:r>
          </a:p>
          <a:p>
            <a:pPr lvl="1"/>
            <a:r>
              <a:rPr lang="en-US" dirty="0" smtClean="0">
                <a:sym typeface="Wingdings"/>
              </a:rPr>
              <a:t>or some actors have an active interest in things not happening</a:t>
            </a:r>
            <a:endParaRPr lang="en-US" dirty="0" smtClean="0">
              <a:sym typeface="Wingdings"/>
            </a:endParaRPr>
          </a:p>
          <a:p>
            <a:pPr lvl="1"/>
            <a:endParaRPr lang="en-US" dirty="0" smtClean="0">
              <a:sym typeface="Wingdings"/>
            </a:endParaRPr>
          </a:p>
          <a:p>
            <a:pPr lvl="1"/>
            <a:endParaRPr lang="en-US" dirty="0"/>
          </a:p>
        </p:txBody>
      </p:sp>
      <p:sp>
        <p:nvSpPr>
          <p:cNvPr id="4" name="Footer Placeholder 3"/>
          <p:cNvSpPr>
            <a:spLocks noGrp="1"/>
          </p:cNvSpPr>
          <p:nvPr>
            <p:ph type="ftr" sz="quarter" idx="11"/>
          </p:nvPr>
        </p:nvSpPr>
        <p:spPr/>
        <p:txBody>
          <a:bodyPr/>
          <a:lstStyle/>
          <a:p>
            <a:r>
              <a:rPr lang="en-US" smtClean="0"/>
              <a:t>Sarnoff 2017</a:t>
            </a:r>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23</a:t>
            </a:fld>
            <a:endParaRPr lang="en-US"/>
          </a:p>
        </p:txBody>
      </p:sp>
    </p:spTree>
    <p:extLst>
      <p:ext uri="{BB962C8B-B14F-4D97-AF65-F5344CB8AC3E}">
        <p14:creationId xmlns:p14="http://schemas.microsoft.com/office/powerpoint/2010/main" val="1836257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population density, easier broadband</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24</a:t>
            </a:fld>
            <a:endParaRPr lang="en-US"/>
          </a:p>
        </p:txBody>
      </p:sp>
      <p:pic>
        <p:nvPicPr>
          <p:cNvPr id="5" name="Picture 4"/>
          <p:cNvPicPr>
            <a:picLocks noChangeAspect="1"/>
          </p:cNvPicPr>
          <p:nvPr/>
        </p:nvPicPr>
        <p:blipFill>
          <a:blip r:embed="rId2"/>
          <a:stretch>
            <a:fillRect/>
          </a:stretch>
        </p:blipFill>
        <p:spPr>
          <a:xfrm>
            <a:off x="1220700" y="2582014"/>
            <a:ext cx="6432145" cy="3586408"/>
          </a:xfrm>
          <a:prstGeom prst="rect">
            <a:avLst/>
          </a:prstGeom>
        </p:spPr>
      </p:pic>
      <p:sp>
        <p:nvSpPr>
          <p:cNvPr id="6" name="TextBox 5"/>
          <p:cNvSpPr txBox="1"/>
          <p:nvPr/>
        </p:nvSpPr>
        <p:spPr>
          <a:xfrm>
            <a:off x="4686788" y="2127284"/>
            <a:ext cx="1050288" cy="369332"/>
          </a:xfrm>
          <a:prstGeom prst="rect">
            <a:avLst/>
          </a:prstGeom>
          <a:noFill/>
        </p:spPr>
        <p:txBody>
          <a:bodyPr wrap="none" rtlCol="0">
            <a:spAutoFit/>
          </a:bodyPr>
          <a:lstStyle/>
          <a:p>
            <a:r>
              <a:rPr lang="en-US" smtClean="0"/>
              <a:t>2.91/km</a:t>
            </a:r>
            <a:r>
              <a:rPr lang="en-US" baseline="30000" smtClean="0"/>
              <a:t>2</a:t>
            </a:r>
            <a:endParaRPr lang="en-US"/>
          </a:p>
        </p:txBody>
      </p:sp>
      <p:sp>
        <p:nvSpPr>
          <p:cNvPr id="7" name="TextBox 6"/>
          <p:cNvSpPr txBox="1"/>
          <p:nvPr/>
        </p:nvSpPr>
        <p:spPr>
          <a:xfrm>
            <a:off x="6077871" y="2139028"/>
            <a:ext cx="1050288" cy="369332"/>
          </a:xfrm>
          <a:prstGeom prst="rect">
            <a:avLst/>
          </a:prstGeom>
          <a:noFill/>
        </p:spPr>
        <p:txBody>
          <a:bodyPr wrap="none" rtlCol="0">
            <a:spAutoFit/>
          </a:bodyPr>
          <a:lstStyle/>
          <a:p>
            <a:r>
              <a:rPr lang="en-US" dirty="0" smtClean="0"/>
              <a:t>3.49/km</a:t>
            </a:r>
            <a:r>
              <a:rPr lang="en-US" baseline="30000" dirty="0" smtClean="0"/>
              <a:t>2</a:t>
            </a:r>
            <a:endParaRPr lang="en-US" dirty="0"/>
          </a:p>
        </p:txBody>
      </p:sp>
      <p:sp>
        <p:nvSpPr>
          <p:cNvPr id="8" name="TextBox 7"/>
          <p:cNvSpPr txBox="1"/>
          <p:nvPr/>
        </p:nvSpPr>
        <p:spPr>
          <a:xfrm>
            <a:off x="3178686" y="2139028"/>
            <a:ext cx="1167307" cy="369332"/>
          </a:xfrm>
          <a:prstGeom prst="rect">
            <a:avLst/>
          </a:prstGeom>
          <a:noFill/>
        </p:spPr>
        <p:txBody>
          <a:bodyPr wrap="none" rtlCol="0">
            <a:spAutoFit/>
          </a:bodyPr>
          <a:lstStyle/>
          <a:p>
            <a:r>
              <a:rPr lang="en-US" smtClean="0"/>
              <a:t>32.45/km</a:t>
            </a:r>
            <a:r>
              <a:rPr lang="en-US" baseline="30000" smtClean="0"/>
              <a:t>2</a:t>
            </a:r>
            <a:endParaRPr lang="en-US"/>
          </a:p>
        </p:txBody>
      </p:sp>
      <p:sp>
        <p:nvSpPr>
          <p:cNvPr id="9" name="TextBox 8"/>
          <p:cNvSpPr txBox="1"/>
          <p:nvPr/>
        </p:nvSpPr>
        <p:spPr>
          <a:xfrm>
            <a:off x="7977240" y="5921689"/>
            <a:ext cx="998991" cy="261610"/>
          </a:xfrm>
          <a:prstGeom prst="rect">
            <a:avLst/>
          </a:prstGeom>
          <a:noFill/>
        </p:spPr>
        <p:txBody>
          <a:bodyPr wrap="none" rtlCol="0">
            <a:spAutoFit/>
          </a:bodyPr>
          <a:lstStyle/>
          <a:p>
            <a:r>
              <a:rPr lang="en-US" sz="1100" smtClean="0"/>
              <a:t>Deloitte, 2017</a:t>
            </a:r>
            <a:endParaRPr lang="en-US" sz="1100"/>
          </a:p>
        </p:txBody>
      </p:sp>
    </p:spTree>
    <p:extLst>
      <p:ext uri="{BB962C8B-B14F-4D97-AF65-F5344CB8AC3E}">
        <p14:creationId xmlns:p14="http://schemas.microsoft.com/office/powerpoint/2010/main" val="2045604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OECD overview</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76400"/>
            <a:ext cx="9144000" cy="3481040"/>
          </a:xfrm>
          <a:prstGeom prst="rect">
            <a:avLst/>
          </a:prstGeom>
        </p:spPr>
      </p:pic>
    </p:spTree>
    <p:extLst>
      <p:ext uri="{BB962C8B-B14F-4D97-AF65-F5344CB8AC3E}">
        <p14:creationId xmlns:p14="http://schemas.microsoft.com/office/powerpoint/2010/main" val="1386528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r>
              <a:rPr lang="en-US" smtClean="0"/>
              <a:t>: not Gb/s or b/s/Hz, but $/</a:t>
            </a:r>
            <a:r>
              <a:rPr lang="en-US" dirty="0" smtClean="0"/>
              <a:t>GB and $/year</a:t>
            </a:r>
            <a:endParaRPr lang="en-US" dirty="0"/>
          </a:p>
        </p:txBody>
      </p:sp>
      <p:sp>
        <p:nvSpPr>
          <p:cNvPr id="5" name="Content Placeholder 4"/>
          <p:cNvSpPr>
            <a:spLocks noGrp="1"/>
          </p:cNvSpPr>
          <p:nvPr>
            <p:ph idx="1"/>
          </p:nvPr>
        </p:nvSpPr>
        <p:spPr/>
        <p:txBody>
          <a:bodyPr/>
          <a:lstStyle/>
          <a:p>
            <a:r>
              <a:rPr lang="en-US" dirty="0" smtClean="0"/>
              <a:t>Consumer market: </a:t>
            </a:r>
            <a:r>
              <a:rPr lang="en-US" dirty="0" smtClean="0">
                <a:solidFill>
                  <a:srgbClr val="FF0000"/>
                </a:solidFill>
              </a:rPr>
              <a:t>$/GB delivered</a:t>
            </a:r>
          </a:p>
          <a:p>
            <a:pPr lvl="1"/>
            <a:r>
              <a:rPr lang="en-US" dirty="0" smtClean="0"/>
              <a:t>little willingness to pay for speed above 10 Mb/s for now</a:t>
            </a:r>
          </a:p>
          <a:p>
            <a:pPr lvl="1"/>
            <a:r>
              <a:rPr lang="en-US" dirty="0" smtClean="0"/>
              <a:t>unless $/GB </a:t>
            </a:r>
            <a:r>
              <a:rPr lang="en-US" dirty="0" smtClean="0">
                <a:sym typeface="Wingdings"/>
              </a:rPr>
              <a:t> 0, 1 Gb/s just threatens wallet</a:t>
            </a:r>
            <a:endParaRPr lang="en-US" dirty="0" smtClean="0"/>
          </a:p>
          <a:p>
            <a:r>
              <a:rPr lang="en-US" dirty="0" smtClean="0"/>
              <a:t>NB-</a:t>
            </a:r>
            <a:r>
              <a:rPr lang="en-US" dirty="0" err="1" smtClean="0"/>
              <a:t>IoT</a:t>
            </a:r>
            <a:r>
              <a:rPr lang="en-US" dirty="0" smtClean="0"/>
              <a:t>: </a:t>
            </a:r>
            <a:r>
              <a:rPr lang="en-US" dirty="0" smtClean="0">
                <a:solidFill>
                  <a:srgbClr val="FF0000"/>
                </a:solidFill>
              </a:rPr>
              <a:t>$/device + $/year cost</a:t>
            </a:r>
          </a:p>
          <a:p>
            <a:pPr lvl="1"/>
            <a:r>
              <a:rPr lang="en-US" dirty="0" smtClean="0"/>
              <a:t>compete with $0 incremental cost BT/</a:t>
            </a:r>
            <a:r>
              <a:rPr lang="en-US" dirty="0" err="1" smtClean="0"/>
              <a:t>Zigbee</a:t>
            </a:r>
            <a:r>
              <a:rPr lang="en-US" dirty="0" smtClean="0"/>
              <a:t>/</a:t>
            </a:r>
            <a:r>
              <a:rPr lang="en-US" dirty="0" err="1" smtClean="0"/>
              <a:t>WiFi</a:t>
            </a:r>
            <a:r>
              <a:rPr lang="en-US" dirty="0" smtClean="0"/>
              <a:t> or LPWAN</a:t>
            </a:r>
          </a:p>
          <a:p>
            <a:pPr lvl="1"/>
            <a:r>
              <a:rPr lang="en-US" dirty="0" smtClean="0"/>
              <a:t>include amortized</a:t>
            </a:r>
          </a:p>
          <a:p>
            <a:pPr lvl="1"/>
            <a:r>
              <a:rPr lang="en-US" dirty="0" smtClean="0"/>
              <a:t>typically, &lt;&lt; $1/month</a:t>
            </a:r>
          </a:p>
          <a:p>
            <a:pPr lvl="1"/>
            <a:r>
              <a:rPr lang="en-US" dirty="0" smtClean="0"/>
              <a:t>predictable coverage &amp; international reach</a:t>
            </a:r>
          </a:p>
          <a:p>
            <a:pPr lvl="1"/>
            <a:r>
              <a:rPr lang="en-US" dirty="0" smtClean="0"/>
              <a:t>alternative for one-way: ATSC 3.0 (50+ miles reach, no incremental cost)</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26</a:t>
            </a:fld>
            <a:endParaRPr lang="en-US"/>
          </a:p>
        </p:txBody>
      </p:sp>
    </p:spTree>
    <p:extLst>
      <p:ext uri="{BB962C8B-B14F-4D97-AF65-F5344CB8AC3E}">
        <p14:creationId xmlns:p14="http://schemas.microsoft.com/office/powerpoint/2010/main" val="1864585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models: US</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27</a:t>
            </a:fld>
            <a:endParaRPr lang="en-US"/>
          </a:p>
        </p:txBody>
      </p:sp>
      <p:sp>
        <p:nvSpPr>
          <p:cNvPr id="5" name="TextBox 4"/>
          <p:cNvSpPr txBox="1"/>
          <p:nvPr/>
        </p:nvSpPr>
        <p:spPr>
          <a:xfrm>
            <a:off x="3154036" y="449474"/>
            <a:ext cx="5529719" cy="369332"/>
          </a:xfrm>
          <a:prstGeom prst="rect">
            <a:avLst/>
          </a:prstGeom>
          <a:noFill/>
        </p:spPr>
        <p:txBody>
          <a:bodyPr wrap="none" rtlCol="0">
            <a:spAutoFit/>
          </a:bodyPr>
          <a:lstStyle/>
          <a:p>
            <a:r>
              <a:rPr lang="en-US" dirty="0" smtClean="0"/>
              <a:t>sharing (incumbent + new entrant) vs. neutral third party</a:t>
            </a:r>
            <a:endParaRPr lang="en-US" dirty="0"/>
          </a:p>
        </p:txBody>
      </p:sp>
      <p:sp>
        <p:nvSpPr>
          <p:cNvPr id="7" name="Rounded Rectangle 6"/>
          <p:cNvSpPr/>
          <p:nvPr/>
        </p:nvSpPr>
        <p:spPr>
          <a:xfrm>
            <a:off x="305658" y="2752168"/>
            <a:ext cx="1149655" cy="2850142"/>
          </a:xfrm>
          <a:prstGeom prst="roundRect">
            <a:avLst/>
          </a:prstGeom>
          <a:solidFill>
            <a:srgbClr val="0070C0">
              <a:alpha val="6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DSL</a:t>
            </a:r>
          </a:p>
          <a:p>
            <a:pPr algn="ctr"/>
            <a:r>
              <a:rPr lang="en-US" sz="1400" dirty="0" smtClean="0"/>
              <a:t>(ILEC)</a:t>
            </a:r>
            <a:endParaRPr lang="en-US" sz="1400" dirty="0"/>
          </a:p>
        </p:txBody>
      </p:sp>
      <p:sp>
        <p:nvSpPr>
          <p:cNvPr id="6" name="Rounded Rectangle 5"/>
          <p:cNvSpPr/>
          <p:nvPr/>
        </p:nvSpPr>
        <p:spPr>
          <a:xfrm>
            <a:off x="305658" y="5291070"/>
            <a:ext cx="3597831" cy="799384"/>
          </a:xfrm>
          <a:prstGeom prst="roundRect">
            <a:avLst/>
          </a:prstGeom>
          <a:solidFill>
            <a:schemeClr val="bg1">
              <a:lumMod val="50000"/>
              <a:alpha val="79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ducts &amp; poles</a:t>
            </a:r>
          </a:p>
          <a:p>
            <a:pPr algn="ctr"/>
            <a:r>
              <a:rPr lang="en-US" dirty="0" smtClean="0"/>
              <a:t>(electric utilities or ILEC)</a:t>
            </a:r>
            <a:endParaRPr lang="en-US" dirty="0"/>
          </a:p>
        </p:txBody>
      </p:sp>
      <p:sp>
        <p:nvSpPr>
          <p:cNvPr id="8" name="Rounded Rectangle 7"/>
          <p:cNvSpPr/>
          <p:nvPr/>
        </p:nvSpPr>
        <p:spPr>
          <a:xfrm>
            <a:off x="4048948" y="5291070"/>
            <a:ext cx="3648111" cy="799384"/>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towers</a:t>
            </a:r>
            <a:endParaRPr lang="en-US" dirty="0"/>
          </a:p>
        </p:txBody>
      </p:sp>
      <p:sp>
        <p:nvSpPr>
          <p:cNvPr id="10" name="Rounded Rectangle 9"/>
          <p:cNvSpPr/>
          <p:nvPr/>
        </p:nvSpPr>
        <p:spPr>
          <a:xfrm>
            <a:off x="2753834" y="2743200"/>
            <a:ext cx="1149655" cy="2459418"/>
          </a:xfrm>
          <a:prstGeom prst="roundRect">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HFC</a:t>
            </a:r>
            <a:endParaRPr lang="en-US" dirty="0"/>
          </a:p>
        </p:txBody>
      </p:sp>
      <p:sp>
        <p:nvSpPr>
          <p:cNvPr id="11" name="Rounded Rectangle 10"/>
          <p:cNvSpPr/>
          <p:nvPr/>
        </p:nvSpPr>
        <p:spPr>
          <a:xfrm>
            <a:off x="1517640" y="2752168"/>
            <a:ext cx="1149655" cy="2455083"/>
          </a:xfrm>
          <a:prstGeom prst="roundRect">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fiber</a:t>
            </a:r>
          </a:p>
          <a:p>
            <a:pPr algn="ctr"/>
            <a:r>
              <a:rPr lang="en-US" sz="1200" dirty="0" smtClean="0"/>
              <a:t>(ILEC, CATV, </a:t>
            </a:r>
            <a:r>
              <a:rPr lang="en-US" sz="1200" dirty="0" err="1" smtClean="0"/>
              <a:t>overbuilder</a:t>
            </a:r>
            <a:r>
              <a:rPr lang="en-US" sz="1200" dirty="0" smtClean="0"/>
              <a:t>)</a:t>
            </a:r>
            <a:endParaRPr lang="en-US" sz="1200" dirty="0"/>
          </a:p>
        </p:txBody>
      </p:sp>
      <p:sp>
        <p:nvSpPr>
          <p:cNvPr id="15" name="Rounded Rectangle 14"/>
          <p:cNvSpPr/>
          <p:nvPr/>
        </p:nvSpPr>
        <p:spPr>
          <a:xfrm>
            <a:off x="4052355" y="2743200"/>
            <a:ext cx="841617" cy="2428699"/>
          </a:xfrm>
          <a:prstGeom prst="roundRect">
            <a:avLst/>
          </a:prstGeom>
          <a:solidFill>
            <a:srgbClr val="EF1D1D"/>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977945" y="2743200"/>
            <a:ext cx="841617" cy="2448602"/>
          </a:xfrm>
          <a:prstGeom prst="roundRect">
            <a:avLst/>
          </a:prstGeom>
          <a:solidFill>
            <a:srgbClr val="0574A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923933" y="2752168"/>
            <a:ext cx="841617" cy="2439634"/>
          </a:xfrm>
          <a:prstGeom prst="roundRect">
            <a:avLst/>
          </a:prstGeom>
          <a:solidFill>
            <a:srgbClr val="FF09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6855442" y="2752168"/>
            <a:ext cx="841617" cy="2439634"/>
          </a:xfrm>
          <a:prstGeom prst="roundRect">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786951" y="4802567"/>
            <a:ext cx="1072730" cy="369332"/>
          </a:xfrm>
          <a:prstGeom prst="rect">
            <a:avLst/>
          </a:prstGeom>
          <a:noFill/>
        </p:spPr>
        <p:txBody>
          <a:bodyPr wrap="none" rtlCol="0">
            <a:spAutoFit/>
          </a:bodyPr>
          <a:lstStyle/>
          <a:p>
            <a:r>
              <a:rPr lang="en-US" smtClean="0"/>
              <a:t>spectrum</a:t>
            </a:r>
            <a:endParaRPr lang="en-US"/>
          </a:p>
        </p:txBody>
      </p:sp>
      <p:sp>
        <p:nvSpPr>
          <p:cNvPr id="21" name="TextBox 20"/>
          <p:cNvSpPr txBox="1"/>
          <p:nvPr/>
        </p:nvSpPr>
        <p:spPr>
          <a:xfrm>
            <a:off x="7786951" y="4433235"/>
            <a:ext cx="1059072" cy="369332"/>
          </a:xfrm>
          <a:prstGeom prst="rect">
            <a:avLst/>
          </a:prstGeom>
          <a:noFill/>
        </p:spPr>
        <p:txBody>
          <a:bodyPr wrap="none" rtlCol="0">
            <a:spAutoFit/>
          </a:bodyPr>
          <a:lstStyle/>
          <a:p>
            <a:r>
              <a:rPr lang="en-US" smtClean="0"/>
              <a:t>PHY (LTE)</a:t>
            </a:r>
            <a:endParaRPr lang="en-US"/>
          </a:p>
        </p:txBody>
      </p:sp>
      <p:sp>
        <p:nvSpPr>
          <p:cNvPr id="9" name="TextBox 8"/>
          <p:cNvSpPr txBox="1"/>
          <p:nvPr/>
        </p:nvSpPr>
        <p:spPr>
          <a:xfrm>
            <a:off x="1146220" y="1996225"/>
            <a:ext cx="1840312" cy="369332"/>
          </a:xfrm>
          <a:prstGeom prst="rect">
            <a:avLst/>
          </a:prstGeom>
          <a:noFill/>
        </p:spPr>
        <p:txBody>
          <a:bodyPr wrap="none" rtlCol="0">
            <a:spAutoFit/>
          </a:bodyPr>
          <a:lstStyle/>
          <a:p>
            <a:r>
              <a:rPr lang="en-US" i="1" dirty="0" smtClean="0"/>
              <a:t>+ WISP </a:t>
            </a:r>
            <a:r>
              <a:rPr lang="en-US" i="1" smtClean="0"/>
              <a:t>&amp; satellite</a:t>
            </a:r>
            <a:endParaRPr lang="en-US" i="1"/>
          </a:p>
        </p:txBody>
      </p:sp>
    </p:spTree>
    <p:extLst>
      <p:ext uri="{BB962C8B-B14F-4D97-AF65-F5344CB8AC3E}">
        <p14:creationId xmlns:p14="http://schemas.microsoft.com/office/powerpoint/2010/main" val="104563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models: Canada, Europe, Australia</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28</a:t>
            </a:fld>
            <a:endParaRPr lang="en-US"/>
          </a:p>
        </p:txBody>
      </p:sp>
      <p:sp>
        <p:nvSpPr>
          <p:cNvPr id="7" name="Rounded Rectangle 6"/>
          <p:cNvSpPr/>
          <p:nvPr/>
        </p:nvSpPr>
        <p:spPr>
          <a:xfrm>
            <a:off x="305658" y="4383450"/>
            <a:ext cx="1149655" cy="1218860"/>
          </a:xfrm>
          <a:prstGeom prst="roundRect">
            <a:avLst/>
          </a:prstGeom>
          <a:solidFill>
            <a:srgbClr val="0070C0">
              <a:alpha val="6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DSL</a:t>
            </a:r>
            <a:endParaRPr lang="en-US" dirty="0"/>
          </a:p>
        </p:txBody>
      </p:sp>
      <p:sp>
        <p:nvSpPr>
          <p:cNvPr id="6" name="Rounded Rectangle 5"/>
          <p:cNvSpPr/>
          <p:nvPr/>
        </p:nvSpPr>
        <p:spPr>
          <a:xfrm>
            <a:off x="305658" y="5291070"/>
            <a:ext cx="3597831" cy="799384"/>
          </a:xfrm>
          <a:prstGeom prst="roundRect">
            <a:avLst/>
          </a:prstGeom>
          <a:solidFill>
            <a:schemeClr val="bg1">
              <a:lumMod val="50000"/>
              <a:alpha val="79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ducts &amp; poles</a:t>
            </a:r>
          </a:p>
          <a:p>
            <a:pPr algn="ctr"/>
            <a:r>
              <a:rPr lang="en-US" dirty="0" smtClean="0"/>
              <a:t>(electric utilities or ILEC)</a:t>
            </a:r>
            <a:endParaRPr lang="en-US" dirty="0"/>
          </a:p>
        </p:txBody>
      </p:sp>
      <p:sp>
        <p:nvSpPr>
          <p:cNvPr id="8" name="Rounded Rectangle 7"/>
          <p:cNvSpPr/>
          <p:nvPr/>
        </p:nvSpPr>
        <p:spPr>
          <a:xfrm>
            <a:off x="4048948" y="5291070"/>
            <a:ext cx="3648111" cy="799384"/>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towers</a:t>
            </a:r>
            <a:endParaRPr lang="en-US" dirty="0"/>
          </a:p>
        </p:txBody>
      </p:sp>
      <p:sp>
        <p:nvSpPr>
          <p:cNvPr id="10" name="Rounded Rectangle 9"/>
          <p:cNvSpPr/>
          <p:nvPr/>
        </p:nvSpPr>
        <p:spPr>
          <a:xfrm>
            <a:off x="2753834" y="4403234"/>
            <a:ext cx="1149655" cy="79938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HFC</a:t>
            </a:r>
            <a:endParaRPr lang="en-US" dirty="0"/>
          </a:p>
        </p:txBody>
      </p:sp>
      <p:sp>
        <p:nvSpPr>
          <p:cNvPr id="11" name="Rounded Rectangle 10"/>
          <p:cNvSpPr/>
          <p:nvPr/>
        </p:nvSpPr>
        <p:spPr>
          <a:xfrm>
            <a:off x="1517640" y="4407867"/>
            <a:ext cx="1149655" cy="79938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fiber</a:t>
            </a:r>
          </a:p>
        </p:txBody>
      </p:sp>
      <p:sp>
        <p:nvSpPr>
          <p:cNvPr id="12" name="Rounded Rectangle 11"/>
          <p:cNvSpPr/>
          <p:nvPr/>
        </p:nvSpPr>
        <p:spPr>
          <a:xfrm>
            <a:off x="305658" y="3510793"/>
            <a:ext cx="324963" cy="768160"/>
          </a:xfrm>
          <a:prstGeom prst="roundRect">
            <a:avLst/>
          </a:prstGeom>
          <a:solidFill>
            <a:srgbClr val="0574AC">
              <a:alpha val="63000"/>
            </a:srgbClr>
          </a:solidFill>
          <a:ln>
            <a:solidFill>
              <a:srgbClr val="057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40580" y="3517729"/>
            <a:ext cx="1149656" cy="76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unbundling</a:t>
            </a:r>
            <a:endParaRPr lang="en-US" sz="1400" dirty="0" smtClean="0"/>
          </a:p>
          <a:p>
            <a:pPr algn="ctr"/>
            <a:r>
              <a:rPr lang="en-US" sz="1400" dirty="0" smtClean="0"/>
              <a:t>varies</a:t>
            </a:r>
            <a:endParaRPr lang="en-US" sz="1400" dirty="0"/>
          </a:p>
        </p:txBody>
      </p:sp>
      <p:sp>
        <p:nvSpPr>
          <p:cNvPr id="14" name="Rounded Rectangle 13"/>
          <p:cNvSpPr/>
          <p:nvPr/>
        </p:nvSpPr>
        <p:spPr>
          <a:xfrm>
            <a:off x="2775503" y="3522635"/>
            <a:ext cx="1149656" cy="76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mostly </a:t>
            </a:r>
            <a:r>
              <a:rPr lang="en-US" sz="1400" smtClean="0"/>
              <a:t>not unbundled</a:t>
            </a:r>
            <a:endParaRPr lang="en-US" sz="1400" dirty="0"/>
          </a:p>
        </p:txBody>
      </p:sp>
      <p:sp>
        <p:nvSpPr>
          <p:cNvPr id="15" name="Rounded Rectangle 14"/>
          <p:cNvSpPr/>
          <p:nvPr/>
        </p:nvSpPr>
        <p:spPr>
          <a:xfrm>
            <a:off x="4052355" y="2743200"/>
            <a:ext cx="841617" cy="2428699"/>
          </a:xfrm>
          <a:prstGeom prst="roundRect">
            <a:avLst/>
          </a:prstGeom>
          <a:solidFill>
            <a:srgbClr val="EF1D1D"/>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977945" y="2743200"/>
            <a:ext cx="841617" cy="2448602"/>
          </a:xfrm>
          <a:prstGeom prst="roundRect">
            <a:avLst/>
          </a:prstGeom>
          <a:solidFill>
            <a:srgbClr val="0574A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923933" y="2752168"/>
            <a:ext cx="841617" cy="2439634"/>
          </a:xfrm>
          <a:prstGeom prst="roundRect">
            <a:avLst/>
          </a:prstGeom>
          <a:solidFill>
            <a:srgbClr val="FF09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6855442" y="2752168"/>
            <a:ext cx="841617" cy="2439634"/>
          </a:xfrm>
          <a:prstGeom prst="roundRect">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786951" y="4802567"/>
            <a:ext cx="1072730" cy="369332"/>
          </a:xfrm>
          <a:prstGeom prst="rect">
            <a:avLst/>
          </a:prstGeom>
          <a:noFill/>
        </p:spPr>
        <p:txBody>
          <a:bodyPr wrap="none" rtlCol="0">
            <a:spAutoFit/>
          </a:bodyPr>
          <a:lstStyle/>
          <a:p>
            <a:r>
              <a:rPr lang="en-US" smtClean="0"/>
              <a:t>spectrum</a:t>
            </a:r>
            <a:endParaRPr lang="en-US"/>
          </a:p>
        </p:txBody>
      </p:sp>
      <p:sp>
        <p:nvSpPr>
          <p:cNvPr id="21" name="TextBox 20"/>
          <p:cNvSpPr txBox="1"/>
          <p:nvPr/>
        </p:nvSpPr>
        <p:spPr>
          <a:xfrm>
            <a:off x="7786951" y="4433235"/>
            <a:ext cx="1059072" cy="369332"/>
          </a:xfrm>
          <a:prstGeom prst="rect">
            <a:avLst/>
          </a:prstGeom>
          <a:noFill/>
        </p:spPr>
        <p:txBody>
          <a:bodyPr wrap="none" rtlCol="0">
            <a:spAutoFit/>
          </a:bodyPr>
          <a:lstStyle/>
          <a:p>
            <a:r>
              <a:rPr lang="en-US" smtClean="0"/>
              <a:t>PHY (LTE)</a:t>
            </a:r>
            <a:endParaRPr lang="en-US"/>
          </a:p>
        </p:txBody>
      </p:sp>
      <p:sp>
        <p:nvSpPr>
          <p:cNvPr id="20" name="Rounded Rectangle 19"/>
          <p:cNvSpPr/>
          <p:nvPr/>
        </p:nvSpPr>
        <p:spPr>
          <a:xfrm>
            <a:off x="734992" y="3510793"/>
            <a:ext cx="295022" cy="76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105421" y="3510793"/>
            <a:ext cx="295022" cy="76816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682" y="2867884"/>
            <a:ext cx="1205779" cy="646331"/>
          </a:xfrm>
          <a:prstGeom prst="rect">
            <a:avLst/>
          </a:prstGeom>
          <a:noFill/>
        </p:spPr>
        <p:txBody>
          <a:bodyPr wrap="none" rtlCol="0">
            <a:spAutoFit/>
          </a:bodyPr>
          <a:lstStyle/>
          <a:p>
            <a:r>
              <a:rPr lang="en-US" dirty="0" smtClean="0"/>
              <a:t>usually</a:t>
            </a:r>
          </a:p>
          <a:p>
            <a:r>
              <a:rPr lang="en-US" dirty="0" smtClean="0"/>
              <a:t>unbundled</a:t>
            </a:r>
            <a:endParaRPr lang="en-US" dirty="0"/>
          </a:p>
        </p:txBody>
      </p:sp>
    </p:spTree>
    <p:extLst>
      <p:ext uri="{BB962C8B-B14F-4D97-AF65-F5344CB8AC3E}">
        <p14:creationId xmlns:p14="http://schemas.microsoft.com/office/powerpoint/2010/main" val="155915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Internet adoption</a:t>
            </a:r>
            <a:endParaRPr lang="en-US" dirty="0"/>
          </a:p>
        </p:txBody>
      </p:sp>
      <p:sp>
        <p:nvSpPr>
          <p:cNvPr id="4" name="Footer Placeholder 3"/>
          <p:cNvSpPr>
            <a:spLocks noGrp="1"/>
          </p:cNvSpPr>
          <p:nvPr>
            <p:ph type="ftr" sz="quarter" idx="11"/>
          </p:nvPr>
        </p:nvSpPr>
        <p:spPr/>
        <p:txBody>
          <a:bodyPr/>
          <a:lstStyle/>
          <a:p>
            <a:pPr algn="r"/>
            <a:r>
              <a:rPr lang="en-US" smtClean="0"/>
              <a:t>Sarnoff 2017</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29</a:t>
            </a:fld>
            <a:endParaRPr lang="en-US"/>
          </a:p>
        </p:txBody>
      </p:sp>
      <p:pic>
        <p:nvPicPr>
          <p:cNvPr id="3" name="Picture 2"/>
          <p:cNvPicPr>
            <a:picLocks noChangeAspect="1"/>
          </p:cNvPicPr>
          <p:nvPr/>
        </p:nvPicPr>
        <p:blipFill>
          <a:blip r:embed="rId2"/>
          <a:stretch>
            <a:fillRect/>
          </a:stretch>
        </p:blipFill>
        <p:spPr>
          <a:xfrm>
            <a:off x="822960" y="1737361"/>
            <a:ext cx="7004229" cy="4624802"/>
          </a:xfrm>
          <a:prstGeom prst="rect">
            <a:avLst/>
          </a:prstGeom>
        </p:spPr>
      </p:pic>
    </p:spTree>
    <p:extLst>
      <p:ext uri="{BB962C8B-B14F-4D97-AF65-F5344CB8AC3E}">
        <p14:creationId xmlns:p14="http://schemas.microsoft.com/office/powerpoint/2010/main" val="118448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rural?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Census:</a:t>
            </a:r>
          </a:p>
          <a:p>
            <a:pPr lvl="1"/>
            <a:r>
              <a:rPr lang="en-US" dirty="0" smtClean="0"/>
              <a:t>Urban = </a:t>
            </a:r>
            <a:r>
              <a:rPr lang="en-US" dirty="0"/>
              <a:t>Urbanized Areas (UAs) of 50,000 or more </a:t>
            </a:r>
            <a:r>
              <a:rPr lang="en-US" dirty="0" smtClean="0"/>
              <a:t>people</a:t>
            </a:r>
          </a:p>
          <a:p>
            <a:pPr lvl="2"/>
            <a:r>
              <a:rPr lang="en-US" dirty="0" smtClean="0"/>
              <a:t>OR </a:t>
            </a:r>
            <a:r>
              <a:rPr lang="en-US" dirty="0"/>
              <a:t>Urban Clusters (UCs) of </a:t>
            </a:r>
            <a:r>
              <a:rPr lang="en-US" b="1" dirty="0" smtClean="0"/>
              <a:t>2,500 to 50,000 </a:t>
            </a:r>
            <a:r>
              <a:rPr lang="en-US" dirty="0"/>
              <a:t>people</a:t>
            </a:r>
            <a:r>
              <a:rPr lang="en-US" dirty="0" smtClean="0"/>
              <a:t>.</a:t>
            </a:r>
          </a:p>
          <a:p>
            <a:pPr lvl="2"/>
            <a:r>
              <a:rPr lang="en-US" dirty="0" smtClean="0"/>
              <a:t>core of population density of 1000 people/mi</a:t>
            </a:r>
            <a:r>
              <a:rPr lang="en-US" baseline="30000" dirty="0" smtClean="0"/>
              <a:t>2</a:t>
            </a:r>
          </a:p>
          <a:p>
            <a:pPr lvl="3"/>
            <a:r>
              <a:rPr lang="en-US" dirty="0" smtClean="0"/>
              <a:t>all of NJ: 1210 / mi</a:t>
            </a:r>
            <a:r>
              <a:rPr lang="en-US" baseline="30000" dirty="0" smtClean="0"/>
              <a:t>2</a:t>
            </a:r>
            <a:endParaRPr lang="en-US" baseline="30000" dirty="0"/>
          </a:p>
          <a:p>
            <a:pPr lvl="1"/>
            <a:r>
              <a:rPr lang="en-US" dirty="0" smtClean="0"/>
              <a:t>Rural = everywhere else</a:t>
            </a:r>
            <a:endParaRPr lang="en-US" dirty="0"/>
          </a:p>
          <a:p>
            <a:r>
              <a:rPr lang="en-US" dirty="0" smtClean="0"/>
              <a:t>OMB:</a:t>
            </a:r>
          </a:p>
          <a:p>
            <a:pPr lvl="1"/>
            <a:r>
              <a:rPr lang="en-US" dirty="0"/>
              <a:t>Metropolitan Statistical </a:t>
            </a:r>
            <a:r>
              <a:rPr lang="en-US" dirty="0" smtClean="0"/>
              <a:t>Areas (MSAs): &gt;= one </a:t>
            </a:r>
            <a:r>
              <a:rPr lang="en-US" dirty="0"/>
              <a:t>urbanized area of </a:t>
            </a:r>
            <a:r>
              <a:rPr lang="en-US" dirty="0" smtClean="0"/>
              <a:t>&gt;= 50,000 population</a:t>
            </a:r>
            <a:r>
              <a:rPr lang="en-US" dirty="0"/>
              <a:t>, plus adjacent territory that has a high degree of social and economic integration with the core as measured by commuting ties.</a:t>
            </a:r>
          </a:p>
          <a:p>
            <a:pPr lvl="1"/>
            <a:r>
              <a:rPr lang="en-US" dirty="0" err="1"/>
              <a:t>Micropolitan</a:t>
            </a:r>
            <a:r>
              <a:rPr lang="en-US" dirty="0"/>
              <a:t> Statistical </a:t>
            </a:r>
            <a:r>
              <a:rPr lang="en-US" dirty="0" smtClean="0"/>
              <a:t>Areas: &gt;= </a:t>
            </a:r>
            <a:r>
              <a:rPr lang="en-US" dirty="0"/>
              <a:t>one urban cluster of at least 10,000 but less than 50,000 population, plus adjacent territory that has a high degree of social and economic </a:t>
            </a:r>
            <a:r>
              <a:rPr lang="en-US" dirty="0" smtClean="0"/>
              <a:t>integration.</a:t>
            </a:r>
          </a:p>
          <a:p>
            <a:r>
              <a:rPr lang="en-US" dirty="0" smtClean="0"/>
              <a:t>USDA</a:t>
            </a:r>
          </a:p>
          <a:p>
            <a:pPr lvl="1"/>
            <a:r>
              <a:rPr lang="en-US" dirty="0" smtClean="0"/>
              <a:t>based on counties</a:t>
            </a:r>
            <a:endParaRPr lang="en-US" dirty="0"/>
          </a:p>
          <a:p>
            <a:pPr lvl="1"/>
            <a:endParaRPr lang="en-US" dirty="0" smtClean="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801890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usage by income</a:t>
            </a:r>
            <a:endParaRPr lang="en-US" dirty="0"/>
          </a:p>
        </p:txBody>
      </p:sp>
      <p:sp>
        <p:nvSpPr>
          <p:cNvPr id="4" name="Footer Placeholder 3"/>
          <p:cNvSpPr>
            <a:spLocks noGrp="1"/>
          </p:cNvSpPr>
          <p:nvPr>
            <p:ph type="ftr" sz="quarter" idx="11"/>
          </p:nvPr>
        </p:nvSpPr>
        <p:spPr/>
        <p:txBody>
          <a:bodyPr/>
          <a:lstStyle/>
          <a:p>
            <a:pPr algn="r"/>
            <a:r>
              <a:rPr lang="en-US" smtClean="0"/>
              <a:t>Sarnoff 2017</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30</a:t>
            </a:fld>
            <a:endParaRPr lang="en-US"/>
          </a:p>
        </p:txBody>
      </p:sp>
      <p:pic>
        <p:nvPicPr>
          <p:cNvPr id="3" name="Picture 2"/>
          <p:cNvPicPr>
            <a:picLocks noChangeAspect="1"/>
          </p:cNvPicPr>
          <p:nvPr/>
        </p:nvPicPr>
        <p:blipFill>
          <a:blip r:embed="rId2"/>
          <a:stretch>
            <a:fillRect/>
          </a:stretch>
        </p:blipFill>
        <p:spPr>
          <a:xfrm>
            <a:off x="477372" y="2296062"/>
            <a:ext cx="8189255" cy="2965928"/>
          </a:xfrm>
          <a:prstGeom prst="rect">
            <a:avLst/>
          </a:prstGeom>
        </p:spPr>
      </p:pic>
      <p:sp>
        <p:nvSpPr>
          <p:cNvPr id="6" name="Rectangle 5"/>
          <p:cNvSpPr/>
          <p:nvPr/>
        </p:nvSpPr>
        <p:spPr>
          <a:xfrm>
            <a:off x="1143000" y="5641597"/>
            <a:ext cx="3429000" cy="438582"/>
          </a:xfrm>
          <a:prstGeom prst="rect">
            <a:avLst/>
          </a:prstGeom>
        </p:spPr>
        <p:txBody>
          <a:bodyPr>
            <a:spAutoFit/>
          </a:bodyPr>
          <a:lstStyle/>
          <a:p>
            <a:r>
              <a:rPr lang="en-US" sz="1350" baseline="30000" dirty="0"/>
              <a:t>Computer and Internet Use in the United States: 2013</a:t>
            </a:r>
          </a:p>
          <a:p>
            <a:r>
              <a:rPr lang="en-US" sz="1350" baseline="30000" dirty="0"/>
              <a:t>American Community Survey Reports</a:t>
            </a:r>
            <a:endParaRPr lang="en-US" sz="1350" dirty="0"/>
          </a:p>
        </p:txBody>
      </p:sp>
      <p:pic>
        <p:nvPicPr>
          <p:cNvPr id="7" name="Picture 6"/>
          <p:cNvPicPr>
            <a:picLocks noChangeAspect="1"/>
          </p:cNvPicPr>
          <p:nvPr/>
        </p:nvPicPr>
        <p:blipFill>
          <a:blip r:embed="rId3"/>
          <a:stretch>
            <a:fillRect/>
          </a:stretch>
        </p:blipFill>
        <p:spPr>
          <a:xfrm>
            <a:off x="7114123" y="1875514"/>
            <a:ext cx="1133475" cy="238125"/>
          </a:xfrm>
          <a:prstGeom prst="rect">
            <a:avLst/>
          </a:prstGeom>
        </p:spPr>
      </p:pic>
    </p:spTree>
    <p:extLst>
      <p:ext uri="{BB962C8B-B14F-4D97-AF65-F5344CB8AC3E}">
        <p14:creationId xmlns:p14="http://schemas.microsoft.com/office/powerpoint/2010/main" val="933070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areas (USDA)</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4</a:t>
            </a:fld>
            <a:endParaRPr lang="en-US"/>
          </a:p>
        </p:txBody>
      </p:sp>
      <p:pic>
        <p:nvPicPr>
          <p:cNvPr id="5" name="Picture 4"/>
          <p:cNvPicPr>
            <a:picLocks noChangeAspect="1"/>
          </p:cNvPicPr>
          <p:nvPr/>
        </p:nvPicPr>
        <p:blipFill>
          <a:blip r:embed="rId3"/>
          <a:stretch>
            <a:fillRect/>
          </a:stretch>
        </p:blipFill>
        <p:spPr>
          <a:xfrm>
            <a:off x="242903" y="1828800"/>
            <a:ext cx="4220900" cy="3376720"/>
          </a:xfrm>
          <a:prstGeom prst="rect">
            <a:avLst/>
          </a:prstGeom>
        </p:spPr>
      </p:pic>
      <p:pic>
        <p:nvPicPr>
          <p:cNvPr id="6" name="Picture 5"/>
          <p:cNvPicPr>
            <a:picLocks noChangeAspect="1"/>
          </p:cNvPicPr>
          <p:nvPr/>
        </p:nvPicPr>
        <p:blipFill>
          <a:blip r:embed="rId4"/>
          <a:stretch>
            <a:fillRect/>
          </a:stretch>
        </p:blipFill>
        <p:spPr>
          <a:xfrm>
            <a:off x="4594860" y="1828800"/>
            <a:ext cx="4376260" cy="3501008"/>
          </a:xfrm>
          <a:prstGeom prst="rect">
            <a:avLst/>
          </a:prstGeom>
        </p:spPr>
      </p:pic>
    </p:spTree>
    <p:extLst>
      <p:ext uri="{BB962C8B-B14F-4D97-AF65-F5344CB8AC3E}">
        <p14:creationId xmlns:p14="http://schemas.microsoft.com/office/powerpoint/2010/main" val="118038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access by speed &amp; geography</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2104007"/>
            <a:ext cx="6623142" cy="17091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4250678"/>
            <a:ext cx="6692900" cy="2019300"/>
          </a:xfrm>
          <a:prstGeom prst="rect">
            <a:avLst/>
          </a:prstGeom>
        </p:spPr>
      </p:pic>
      <p:sp>
        <p:nvSpPr>
          <p:cNvPr id="9" name="TextBox 8"/>
          <p:cNvSpPr txBox="1"/>
          <p:nvPr/>
        </p:nvSpPr>
        <p:spPr>
          <a:xfrm>
            <a:off x="363984" y="5810884"/>
            <a:ext cx="2210413" cy="369332"/>
          </a:xfrm>
          <a:prstGeom prst="rect">
            <a:avLst/>
          </a:prstGeom>
          <a:noFill/>
        </p:spPr>
        <p:txBody>
          <a:bodyPr wrap="none" rtlCol="0">
            <a:spAutoFit/>
          </a:bodyPr>
          <a:lstStyle/>
          <a:p>
            <a:r>
              <a:rPr lang="en-US" dirty="0" smtClean="0"/>
              <a:t>15% of US population</a:t>
            </a:r>
            <a:endParaRPr lang="en-US" dirty="0"/>
          </a:p>
        </p:txBody>
      </p:sp>
      <p:pic>
        <p:nvPicPr>
          <p:cNvPr id="10" name="Picture 9"/>
          <p:cNvPicPr>
            <a:picLocks noChangeAspect="1"/>
          </p:cNvPicPr>
          <p:nvPr/>
        </p:nvPicPr>
        <p:blipFill>
          <a:blip r:embed="rId4"/>
          <a:stretch>
            <a:fillRect/>
          </a:stretch>
        </p:blipFill>
        <p:spPr>
          <a:xfrm>
            <a:off x="7678001" y="1737361"/>
            <a:ext cx="1377518" cy="723197"/>
          </a:xfrm>
          <a:prstGeom prst="rect">
            <a:avLst/>
          </a:prstGeom>
        </p:spPr>
      </p:pic>
    </p:spTree>
    <p:extLst>
      <p:ext uri="{BB962C8B-B14F-4D97-AF65-F5344CB8AC3E}">
        <p14:creationId xmlns:p14="http://schemas.microsoft.com/office/powerpoint/2010/main" val="34517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broadband US</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6</a:t>
            </a:fld>
            <a:endParaRPr lang="en-US"/>
          </a:p>
        </p:txBody>
      </p:sp>
      <p:pic>
        <p:nvPicPr>
          <p:cNvPr id="5" name="Picture 4"/>
          <p:cNvPicPr>
            <a:picLocks noChangeAspect="1"/>
          </p:cNvPicPr>
          <p:nvPr/>
        </p:nvPicPr>
        <p:blipFill>
          <a:blip r:embed="rId3"/>
          <a:stretch>
            <a:fillRect/>
          </a:stretch>
        </p:blipFill>
        <p:spPr>
          <a:xfrm>
            <a:off x="399495" y="1926481"/>
            <a:ext cx="7492753" cy="3900036"/>
          </a:xfrm>
          <a:prstGeom prst="rect">
            <a:avLst/>
          </a:prstGeom>
        </p:spPr>
      </p:pic>
    </p:spTree>
    <p:extLst>
      <p:ext uri="{BB962C8B-B14F-4D97-AF65-F5344CB8AC3E}">
        <p14:creationId xmlns:p14="http://schemas.microsoft.com/office/powerpoint/2010/main" val="1433909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25/3 Mb/s providers</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7</a:t>
            </a:fld>
            <a:endParaRPr lang="en-US"/>
          </a:p>
        </p:txBody>
      </p:sp>
      <p:pic>
        <p:nvPicPr>
          <p:cNvPr id="5" name="Picture 4"/>
          <p:cNvPicPr>
            <a:picLocks noChangeAspect="1"/>
          </p:cNvPicPr>
          <p:nvPr/>
        </p:nvPicPr>
        <p:blipFill>
          <a:blip r:embed="rId2"/>
          <a:stretch>
            <a:fillRect/>
          </a:stretch>
        </p:blipFill>
        <p:spPr>
          <a:xfrm>
            <a:off x="867564" y="1890944"/>
            <a:ext cx="7411252" cy="4084280"/>
          </a:xfrm>
          <a:prstGeom prst="rect">
            <a:avLst/>
          </a:prstGeom>
        </p:spPr>
      </p:pic>
    </p:spTree>
    <p:extLst>
      <p:ext uri="{BB962C8B-B14F-4D97-AF65-F5344CB8AC3E}">
        <p14:creationId xmlns:p14="http://schemas.microsoft.com/office/powerpoint/2010/main" val="2038082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urban areas, too</a:t>
            </a:r>
            <a:endParaRPr lang="en-US" dirty="0"/>
          </a:p>
        </p:txBody>
      </p:sp>
      <p:sp>
        <p:nvSpPr>
          <p:cNvPr id="3" name="Footer Placeholder 2"/>
          <p:cNvSpPr>
            <a:spLocks noGrp="1"/>
          </p:cNvSpPr>
          <p:nvPr>
            <p:ph type="ftr" sz="quarter" idx="11"/>
          </p:nvPr>
        </p:nvSpPr>
        <p:spPr/>
        <p:txBody>
          <a:bodyPr/>
          <a:lstStyle/>
          <a:p>
            <a:r>
              <a:rPr lang="en-US" smtClean="0"/>
              <a:t>Sarnoff 2017</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8</a:t>
            </a:fld>
            <a:endParaRPr lang="en-US"/>
          </a:p>
        </p:txBody>
      </p:sp>
      <p:pic>
        <p:nvPicPr>
          <p:cNvPr id="5" name="Picture 4"/>
          <p:cNvPicPr>
            <a:picLocks noChangeAspect="1"/>
          </p:cNvPicPr>
          <p:nvPr/>
        </p:nvPicPr>
        <p:blipFill>
          <a:blip r:embed="rId3"/>
          <a:stretch>
            <a:fillRect/>
          </a:stretch>
        </p:blipFill>
        <p:spPr>
          <a:xfrm>
            <a:off x="2048572" y="1805400"/>
            <a:ext cx="3517727" cy="4422286"/>
          </a:xfrm>
          <a:prstGeom prst="rect">
            <a:avLst/>
          </a:prstGeom>
        </p:spPr>
      </p:pic>
      <p:sp>
        <p:nvSpPr>
          <p:cNvPr id="6" name="TextBox 5"/>
          <p:cNvSpPr txBox="1"/>
          <p:nvPr/>
        </p:nvSpPr>
        <p:spPr>
          <a:xfrm>
            <a:off x="5770485" y="2459115"/>
            <a:ext cx="2012154" cy="369332"/>
          </a:xfrm>
          <a:prstGeom prst="rect">
            <a:avLst/>
          </a:prstGeom>
          <a:noFill/>
        </p:spPr>
        <p:txBody>
          <a:bodyPr wrap="none" rtlCol="0">
            <a:spAutoFit/>
          </a:bodyPr>
          <a:lstStyle/>
          <a:p>
            <a:r>
              <a:rPr lang="en-US" dirty="0" smtClean="0"/>
              <a:t>Chicago metro area</a:t>
            </a:r>
            <a:endParaRPr lang="en-US" dirty="0"/>
          </a:p>
        </p:txBody>
      </p:sp>
    </p:spTree>
    <p:extLst>
      <p:ext uri="{BB962C8B-B14F-4D97-AF65-F5344CB8AC3E}">
        <p14:creationId xmlns:p14="http://schemas.microsoft.com/office/powerpoint/2010/main" val="175429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electrification</a:t>
            </a:r>
            <a:endParaRPr lang="en-US" dirty="0"/>
          </a:p>
        </p:txBody>
      </p:sp>
      <p:sp>
        <p:nvSpPr>
          <p:cNvPr id="3" name="Content Placeholder 2"/>
          <p:cNvSpPr>
            <a:spLocks noGrp="1"/>
          </p:cNvSpPr>
          <p:nvPr>
            <p:ph idx="1"/>
          </p:nvPr>
        </p:nvSpPr>
        <p:spPr/>
        <p:txBody>
          <a:bodyPr/>
          <a:lstStyle/>
          <a:p>
            <a:r>
              <a:rPr lang="en-US" dirty="0" smtClean="0"/>
              <a:t>Early 1920s, between </a:t>
            </a:r>
            <a:r>
              <a:rPr lang="en-US" dirty="0"/>
              <a:t>2 and </a:t>
            </a:r>
            <a:r>
              <a:rPr lang="en-US" dirty="0" smtClean="0"/>
              <a:t>3% (likely less)</a:t>
            </a:r>
          </a:p>
          <a:p>
            <a:pPr lvl="1"/>
            <a:r>
              <a:rPr lang="en-US" dirty="0" smtClean="0"/>
              <a:t>1921: DC had 98.2%, MA 97.8%</a:t>
            </a:r>
          </a:p>
          <a:p>
            <a:r>
              <a:rPr lang="en-US" dirty="0" smtClean="0"/>
              <a:t> “In </a:t>
            </a:r>
            <a:r>
              <a:rPr lang="en-US" dirty="0"/>
              <a:t>1935, only </a:t>
            </a:r>
            <a:r>
              <a:rPr lang="en-US" dirty="0" smtClean="0"/>
              <a:t>10.9% of </a:t>
            </a:r>
            <a:r>
              <a:rPr lang="en-US" dirty="0"/>
              <a:t>American farms (744,000) enjoyed central station power, compared with Germany and Japan at </a:t>
            </a:r>
            <a:r>
              <a:rPr lang="en-US" dirty="0" smtClean="0"/>
              <a:t>90%, </a:t>
            </a:r>
            <a:r>
              <a:rPr lang="en-US" dirty="0"/>
              <a:t>France between 90 and </a:t>
            </a:r>
            <a:r>
              <a:rPr lang="en-US" dirty="0" smtClean="0"/>
              <a:t>95%, </a:t>
            </a:r>
            <a:r>
              <a:rPr lang="en-US" dirty="0"/>
              <a:t>and New Zealand at </a:t>
            </a:r>
            <a:r>
              <a:rPr lang="en-US" dirty="0" smtClean="0"/>
              <a:t>60%.”</a:t>
            </a:r>
          </a:p>
          <a:p>
            <a:r>
              <a:rPr lang="en-US" dirty="0" smtClean="0"/>
              <a:t>“In </a:t>
            </a:r>
            <a:r>
              <a:rPr lang="en-US" dirty="0"/>
              <a:t>1940, just four and a half years after Roosevelt signed Executive Order No. </a:t>
            </a:r>
            <a:r>
              <a:rPr lang="en-US" dirty="0" smtClean="0"/>
              <a:t>7037 (followed by 1936 ”Rural Electrification Act”), 25% </a:t>
            </a:r>
            <a:r>
              <a:rPr lang="en-US" dirty="0"/>
              <a:t>of American farms had been electrified</a:t>
            </a:r>
            <a:r>
              <a:rPr lang="en-US" dirty="0" smtClean="0"/>
              <a:t>.”</a:t>
            </a:r>
          </a:p>
          <a:p>
            <a:r>
              <a:rPr lang="en-US" dirty="0" smtClean="0"/>
              <a:t>1950: 90% had </a:t>
            </a:r>
            <a:r>
              <a:rPr lang="en-US" dirty="0"/>
              <a:t>been electrified </a:t>
            </a:r>
            <a:r>
              <a:rPr lang="en-US" dirty="0" smtClean="0"/>
              <a:t>nationally</a:t>
            </a:r>
          </a:p>
          <a:p>
            <a:r>
              <a:rPr lang="en-US" dirty="0" smtClean="0"/>
              <a:t>Today: 850 distribution coops serving 14 M homes</a:t>
            </a:r>
          </a:p>
          <a:p>
            <a:endParaRPr lang="en-US" dirty="0"/>
          </a:p>
        </p:txBody>
      </p:sp>
      <p:sp>
        <p:nvSpPr>
          <p:cNvPr id="4" name="Footer Placeholder 3"/>
          <p:cNvSpPr>
            <a:spLocks noGrp="1"/>
          </p:cNvSpPr>
          <p:nvPr>
            <p:ph type="ftr" sz="quarter" idx="11"/>
          </p:nvPr>
        </p:nvSpPr>
        <p:spPr/>
        <p:txBody>
          <a:bodyPr/>
          <a:lstStyle/>
          <a:p>
            <a:r>
              <a:rPr lang="en-US" smtClean="0"/>
              <a:t>Sarnoff 2017</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9</a:t>
            </a:fld>
            <a:endParaRPr lang="en-US"/>
          </a:p>
        </p:txBody>
      </p:sp>
    </p:spTree>
    <p:extLst>
      <p:ext uri="{BB962C8B-B14F-4D97-AF65-F5344CB8AC3E}">
        <p14:creationId xmlns:p14="http://schemas.microsoft.com/office/powerpoint/2010/main" val="106637233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2949</TotalTime>
  <Words>1478</Words>
  <Application>Microsoft Macintosh PowerPoint</Application>
  <PresentationFormat>On-screen Show (4:3)</PresentationFormat>
  <Paragraphs>311</Paragraphs>
  <Slides>30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Calibri Light</vt:lpstr>
      <vt:lpstr>Courier New</vt:lpstr>
      <vt:lpstr>Mangal</vt:lpstr>
      <vt:lpstr>Wingdings</vt:lpstr>
      <vt:lpstr>Retrospect</vt:lpstr>
      <vt:lpstr>The economics of networks: The challenges of rural networkification</vt:lpstr>
      <vt:lpstr>Why is this hard?</vt:lpstr>
      <vt:lpstr>What is rural?</vt:lpstr>
      <vt:lpstr>Rural areas (USDA)</vt:lpstr>
      <vt:lpstr>Broadband access by speed &amp; geography</vt:lpstr>
      <vt:lpstr>Rural broadband US</vt:lpstr>
      <vt:lpstr>Number of 25/3 Mb/s providers</vt:lpstr>
      <vt:lpstr>Aside: urban areas, too</vt:lpstr>
      <vt:lpstr>Rural electrification</vt:lpstr>
      <vt:lpstr>Rural electrification</vt:lpstr>
      <vt:lpstr>Accidental broadband</vt:lpstr>
      <vt:lpstr>Trade-offs across the world?</vt:lpstr>
      <vt:lpstr>Policy levers for rural broadband</vt:lpstr>
      <vt:lpstr>Challenges for rural broadband</vt:lpstr>
      <vt:lpstr>Rural wireline ILECs lack resources </vt:lpstr>
      <vt:lpstr>Network economics, (over)simplified</vt:lpstr>
      <vt:lpstr>Density determines network choices</vt:lpstr>
      <vt:lpstr>Rural deployment options</vt:lpstr>
      <vt:lpstr>Problem likely capacity, not speed</vt:lpstr>
      <vt:lpstr>Rural options may be restricted</vt:lpstr>
      <vt:lpstr>Broadband adoption</vt:lpstr>
      <vt:lpstr>Reason for non-adoption</vt:lpstr>
      <vt:lpstr>Conclusions</vt:lpstr>
      <vt:lpstr>Lower population density, easier broadband</vt:lpstr>
      <vt:lpstr>OECD overview</vt:lpstr>
      <vt:lpstr>Metrics: not Gb/s or b/s/Hz, but $/GB and $/year</vt:lpstr>
      <vt:lpstr>Sharing models: US</vt:lpstr>
      <vt:lpstr>Sharing models: Canada, Europe, Australia</vt:lpstr>
      <vt:lpstr>Barriers to Internet adoption</vt:lpstr>
      <vt:lpstr>Internet usage by income</vt:lpstr>
    </vt:vector>
  </TitlesOfParts>
  <Company>Columbia University</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Henning Schulzrinne</dc:creator>
  <cp:lastModifiedBy>Henning Schulzrinne</cp:lastModifiedBy>
  <cp:revision>204</cp:revision>
  <cp:lastPrinted>2017-08-09T02:33:56Z</cp:lastPrinted>
  <dcterms:created xsi:type="dcterms:W3CDTF">2015-05-24T20:39:24Z</dcterms:created>
  <dcterms:modified xsi:type="dcterms:W3CDTF">2017-09-18T03:13:15Z</dcterms:modified>
</cp:coreProperties>
</file>