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</p:sldMasterIdLst>
  <p:notesMasterIdLst>
    <p:notesMasterId r:id="rId29"/>
  </p:notesMasterIdLst>
  <p:handoutMasterIdLst>
    <p:handoutMasterId r:id="rId30"/>
  </p:handoutMasterIdLst>
  <p:sldIdLst>
    <p:sldId id="324" r:id="rId2"/>
    <p:sldId id="257" r:id="rId3"/>
    <p:sldId id="281" r:id="rId4"/>
    <p:sldId id="282" r:id="rId5"/>
    <p:sldId id="279" r:id="rId6"/>
    <p:sldId id="271" r:id="rId7"/>
    <p:sldId id="325" r:id="rId8"/>
    <p:sldId id="297" r:id="rId9"/>
    <p:sldId id="301" r:id="rId10"/>
    <p:sldId id="305" r:id="rId11"/>
    <p:sldId id="336" r:id="rId12"/>
    <p:sldId id="337" r:id="rId13"/>
    <p:sldId id="329" r:id="rId14"/>
    <p:sldId id="306" r:id="rId15"/>
    <p:sldId id="308" r:id="rId16"/>
    <p:sldId id="311" r:id="rId17"/>
    <p:sldId id="312" r:id="rId18"/>
    <p:sldId id="322" r:id="rId19"/>
    <p:sldId id="335" r:id="rId20"/>
    <p:sldId id="331" r:id="rId21"/>
    <p:sldId id="330" r:id="rId22"/>
    <p:sldId id="313" r:id="rId23"/>
    <p:sldId id="314" r:id="rId24"/>
    <p:sldId id="315" r:id="rId25"/>
    <p:sldId id="296" r:id="rId26"/>
    <p:sldId id="323" r:id="rId27"/>
    <p:sldId id="338" r:id="rId2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7F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10"/>
    <p:restoredTop sz="93125"/>
  </p:normalViewPr>
  <p:slideViewPr>
    <p:cSldViewPr snapToGrid="0" snapToObjects="1">
      <p:cViewPr varScale="1">
        <p:scale>
          <a:sx n="98" d="100"/>
          <a:sy n="98" d="100"/>
        </p:scale>
        <p:origin x="197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227082-64A5-7144-A601-EC5EA2B30595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F10B0147-EF87-E640-A956-C334640C416D}">
      <dgm:prSet phldrT="[Text]"/>
      <dgm:spPr/>
      <dgm:t>
        <a:bodyPr/>
        <a:lstStyle/>
        <a:p>
          <a:r>
            <a:rPr lang="en-US" dirty="0" smtClean="0"/>
            <a:t>Unlicensed ~2000</a:t>
          </a:r>
          <a:endParaRPr lang="en-US" dirty="0"/>
        </a:p>
      </dgm:t>
    </dgm:pt>
    <dgm:pt modelId="{E0D0CC58-AF68-C848-9346-6D7D72416D51}" type="parTrans" cxnId="{118B3810-657F-0140-B12C-B4C84E67D051}">
      <dgm:prSet/>
      <dgm:spPr/>
      <dgm:t>
        <a:bodyPr/>
        <a:lstStyle/>
        <a:p>
          <a:endParaRPr lang="en-US"/>
        </a:p>
      </dgm:t>
    </dgm:pt>
    <dgm:pt modelId="{F22D4395-9E02-4747-A3DF-05599F27953F}" type="sibTrans" cxnId="{118B3810-657F-0140-B12C-B4C84E67D051}">
      <dgm:prSet/>
      <dgm:spPr/>
      <dgm:t>
        <a:bodyPr/>
        <a:lstStyle/>
        <a:p>
          <a:endParaRPr lang="en-US"/>
        </a:p>
      </dgm:t>
    </dgm:pt>
    <dgm:pt modelId="{37EFD46C-AF9B-CD44-B6C9-6F810813711F}">
      <dgm:prSet phldrT="[Text]"/>
      <dgm:spPr/>
      <dgm:t>
        <a:bodyPr/>
        <a:lstStyle/>
        <a:p>
          <a:r>
            <a:rPr lang="en-US" dirty="0" smtClean="0"/>
            <a:t>Unlicensed now</a:t>
          </a:r>
          <a:endParaRPr lang="en-US" dirty="0"/>
        </a:p>
      </dgm:t>
    </dgm:pt>
    <dgm:pt modelId="{936771D6-9E99-3F43-8373-F2F7CC837410}" type="parTrans" cxnId="{FA3066A9-F0DF-0848-93B2-A189E7491438}">
      <dgm:prSet/>
      <dgm:spPr/>
      <dgm:t>
        <a:bodyPr/>
        <a:lstStyle/>
        <a:p>
          <a:endParaRPr lang="en-US"/>
        </a:p>
      </dgm:t>
    </dgm:pt>
    <dgm:pt modelId="{88D289FD-F049-754B-8A85-C89FB4752088}" type="sibTrans" cxnId="{FA3066A9-F0DF-0848-93B2-A189E7491438}">
      <dgm:prSet/>
      <dgm:spPr/>
      <dgm:t>
        <a:bodyPr/>
        <a:lstStyle/>
        <a:p>
          <a:endParaRPr lang="en-US"/>
        </a:p>
      </dgm:t>
    </dgm:pt>
    <dgm:pt modelId="{99CD5867-8EDA-0E40-919E-AB77945E2817}">
      <dgm:prSet phldrT="[Text]"/>
      <dgm:spPr/>
      <dgm:t>
        <a:bodyPr/>
        <a:lstStyle/>
        <a:p>
          <a:r>
            <a:rPr lang="en-US" dirty="0" smtClean="0"/>
            <a:t>Unlicensed emerging</a:t>
          </a:r>
          <a:endParaRPr lang="en-US" dirty="0"/>
        </a:p>
      </dgm:t>
    </dgm:pt>
    <dgm:pt modelId="{966C1A43-136E-4A4F-A606-5743598ADDFF}" type="parTrans" cxnId="{1B45F644-8813-1E49-B642-28F94B70142D}">
      <dgm:prSet/>
      <dgm:spPr/>
      <dgm:t>
        <a:bodyPr/>
        <a:lstStyle/>
        <a:p>
          <a:endParaRPr lang="en-US"/>
        </a:p>
      </dgm:t>
    </dgm:pt>
    <dgm:pt modelId="{63704A28-1A89-E240-A6CA-5FA56261D9BC}" type="sibTrans" cxnId="{1B45F644-8813-1E49-B642-28F94B70142D}">
      <dgm:prSet/>
      <dgm:spPr/>
      <dgm:t>
        <a:bodyPr/>
        <a:lstStyle/>
        <a:p>
          <a:endParaRPr lang="en-US"/>
        </a:p>
      </dgm:t>
    </dgm:pt>
    <dgm:pt modelId="{93D274F9-FECC-FD45-9646-DC31CE2CEEBA}">
      <dgm:prSet phldrT="[Text]"/>
      <dgm:spPr/>
      <dgm:t>
        <a:bodyPr/>
        <a:lstStyle/>
        <a:p>
          <a:r>
            <a:rPr lang="en-US" dirty="0" smtClean="0"/>
            <a:t>indoor home</a:t>
          </a:r>
          <a:endParaRPr lang="en-US" dirty="0"/>
        </a:p>
      </dgm:t>
    </dgm:pt>
    <dgm:pt modelId="{F7CDC9DB-1F00-0D4B-8AD5-3534B5FEE523}" type="parTrans" cxnId="{009550AC-B5D0-2947-981B-42E05C06F38E}">
      <dgm:prSet/>
      <dgm:spPr/>
      <dgm:t>
        <a:bodyPr/>
        <a:lstStyle/>
        <a:p>
          <a:endParaRPr lang="en-US"/>
        </a:p>
      </dgm:t>
    </dgm:pt>
    <dgm:pt modelId="{29BC29FA-1D34-AB41-894D-431736793CA7}" type="sibTrans" cxnId="{009550AC-B5D0-2947-981B-42E05C06F38E}">
      <dgm:prSet/>
      <dgm:spPr/>
      <dgm:t>
        <a:bodyPr/>
        <a:lstStyle/>
        <a:p>
          <a:endParaRPr lang="en-US"/>
        </a:p>
      </dgm:t>
    </dgm:pt>
    <dgm:pt modelId="{A7DB5B72-E60F-4E49-A84D-62926FEEC431}">
      <dgm:prSet phldrT="[Text]"/>
      <dgm:spPr/>
      <dgm:t>
        <a:bodyPr/>
        <a:lstStyle/>
        <a:p>
          <a:r>
            <a:rPr lang="en-US" dirty="0" smtClean="0"/>
            <a:t>indoor enterprise</a:t>
          </a:r>
          <a:endParaRPr lang="en-US" dirty="0"/>
        </a:p>
      </dgm:t>
    </dgm:pt>
    <dgm:pt modelId="{229B7FD4-1776-4549-9953-5F0D8813A1E7}" type="parTrans" cxnId="{6965A2A7-F9E3-DD4B-BB2A-38248E5F3F27}">
      <dgm:prSet/>
      <dgm:spPr/>
      <dgm:t>
        <a:bodyPr/>
        <a:lstStyle/>
        <a:p>
          <a:endParaRPr lang="en-US"/>
        </a:p>
      </dgm:t>
    </dgm:pt>
    <dgm:pt modelId="{BFE4392B-573C-A94D-B184-F529F138FECE}" type="sibTrans" cxnId="{6965A2A7-F9E3-DD4B-BB2A-38248E5F3F27}">
      <dgm:prSet/>
      <dgm:spPr/>
      <dgm:t>
        <a:bodyPr/>
        <a:lstStyle/>
        <a:p>
          <a:endParaRPr lang="en-US"/>
        </a:p>
      </dgm:t>
    </dgm:pt>
    <dgm:pt modelId="{61F5EB35-EEB1-FD48-891D-B3A3F67B8966}">
      <dgm:prSet phldrT="[Text]"/>
      <dgm:spPr/>
      <dgm:t>
        <a:bodyPr/>
        <a:lstStyle/>
        <a:p>
          <a:r>
            <a:rPr lang="en-US" dirty="0" smtClean="0"/>
            <a:t>campus</a:t>
          </a:r>
          <a:endParaRPr lang="en-US" dirty="0"/>
        </a:p>
      </dgm:t>
    </dgm:pt>
    <dgm:pt modelId="{BCCFEECC-B22C-BF4A-BEBA-40C8ACA44906}" type="parTrans" cxnId="{39D2486A-0726-2745-A695-275428F2A54E}">
      <dgm:prSet/>
      <dgm:spPr/>
      <dgm:t>
        <a:bodyPr/>
        <a:lstStyle/>
        <a:p>
          <a:endParaRPr lang="en-US"/>
        </a:p>
      </dgm:t>
    </dgm:pt>
    <dgm:pt modelId="{60AF1894-BB64-1349-A18B-5A0F54606A93}" type="sibTrans" cxnId="{39D2486A-0726-2745-A695-275428F2A54E}">
      <dgm:prSet/>
      <dgm:spPr/>
      <dgm:t>
        <a:bodyPr/>
        <a:lstStyle/>
        <a:p>
          <a:endParaRPr lang="en-US"/>
        </a:p>
      </dgm:t>
    </dgm:pt>
    <dgm:pt modelId="{75A55C90-6D9D-8C4B-B51C-E709E33C1080}">
      <dgm:prSet phldrT="[Text]"/>
      <dgm:spPr/>
      <dgm:t>
        <a:bodyPr/>
        <a:lstStyle/>
        <a:p>
          <a:r>
            <a:rPr lang="en-US" dirty="0" smtClean="0"/>
            <a:t>--&gt; natural separation</a:t>
          </a:r>
          <a:endParaRPr lang="en-US" dirty="0"/>
        </a:p>
      </dgm:t>
    </dgm:pt>
    <dgm:pt modelId="{E6F36932-504F-954B-B4C4-C81DAED32578}" type="parTrans" cxnId="{E46D1E61-D835-9F4F-A1E3-5ED2555F8541}">
      <dgm:prSet/>
      <dgm:spPr/>
      <dgm:t>
        <a:bodyPr/>
        <a:lstStyle/>
        <a:p>
          <a:endParaRPr lang="en-US"/>
        </a:p>
      </dgm:t>
    </dgm:pt>
    <dgm:pt modelId="{921B739D-18C5-5943-8BE7-86E7C10A4721}" type="sibTrans" cxnId="{E46D1E61-D835-9F4F-A1E3-5ED2555F8541}">
      <dgm:prSet/>
      <dgm:spPr/>
      <dgm:t>
        <a:bodyPr/>
        <a:lstStyle/>
        <a:p>
          <a:endParaRPr lang="en-US"/>
        </a:p>
      </dgm:t>
    </dgm:pt>
    <dgm:pt modelId="{45AE3656-CC8B-A249-9D17-0879F72080B7}">
      <dgm:prSet phldrT="[Text]"/>
      <dgm:spPr/>
      <dgm:t>
        <a:bodyPr/>
        <a:lstStyle/>
        <a:p>
          <a:r>
            <a:rPr lang="en-US" dirty="0" smtClean="0"/>
            <a:t>secondary public SSID</a:t>
          </a:r>
          <a:endParaRPr lang="en-US" dirty="0"/>
        </a:p>
      </dgm:t>
    </dgm:pt>
    <dgm:pt modelId="{A61FE621-E0FB-574B-AFD8-BA0B2927F133}" type="parTrans" cxnId="{B0B72518-91B2-DF41-8309-27CB4D7F5034}">
      <dgm:prSet/>
      <dgm:spPr/>
      <dgm:t>
        <a:bodyPr/>
        <a:lstStyle/>
        <a:p>
          <a:endParaRPr lang="en-US"/>
        </a:p>
      </dgm:t>
    </dgm:pt>
    <dgm:pt modelId="{6A93BFD9-D2CB-234D-8261-C19D55E3333A}" type="sibTrans" cxnId="{B0B72518-91B2-DF41-8309-27CB4D7F5034}">
      <dgm:prSet/>
      <dgm:spPr/>
      <dgm:t>
        <a:bodyPr/>
        <a:lstStyle/>
        <a:p>
          <a:endParaRPr lang="en-US"/>
        </a:p>
      </dgm:t>
    </dgm:pt>
    <dgm:pt modelId="{AC9D4D46-6321-5844-97CD-45CF06AF5C02}">
      <dgm:prSet phldrT="[Text]"/>
      <dgm:spPr/>
      <dgm:t>
        <a:bodyPr/>
        <a:lstStyle/>
        <a:p>
          <a:r>
            <a:rPr lang="en-US" dirty="0" smtClean="0"/>
            <a:t>re-use HFC/FTTH backhaul</a:t>
          </a:r>
          <a:endParaRPr lang="en-US" dirty="0"/>
        </a:p>
      </dgm:t>
    </dgm:pt>
    <dgm:pt modelId="{6A77856B-933E-0A4C-A6E2-4DC497CB5310}" type="parTrans" cxnId="{5AFC35F7-0BF5-B240-BFAB-504EF7C97CBA}">
      <dgm:prSet/>
      <dgm:spPr/>
      <dgm:t>
        <a:bodyPr/>
        <a:lstStyle/>
        <a:p>
          <a:endParaRPr lang="en-US"/>
        </a:p>
      </dgm:t>
    </dgm:pt>
    <dgm:pt modelId="{2DDD47A6-DABC-2E42-B4C0-3FCBDA1CB892}" type="sibTrans" cxnId="{5AFC35F7-0BF5-B240-BFAB-504EF7C97CBA}">
      <dgm:prSet/>
      <dgm:spPr/>
      <dgm:t>
        <a:bodyPr/>
        <a:lstStyle/>
        <a:p>
          <a:endParaRPr lang="en-US"/>
        </a:p>
      </dgm:t>
    </dgm:pt>
    <dgm:pt modelId="{445EDF74-1F0C-5241-9BC7-99B112D8A5D4}">
      <dgm:prSet phldrT="[Text]"/>
      <dgm:spPr/>
      <dgm:t>
        <a:bodyPr/>
        <a:lstStyle/>
        <a:p>
          <a:r>
            <a:rPr lang="en-US" dirty="0" smtClean="0"/>
            <a:t>LTE-U, LAA</a:t>
          </a:r>
          <a:endParaRPr lang="en-US" dirty="0"/>
        </a:p>
      </dgm:t>
    </dgm:pt>
    <dgm:pt modelId="{20092E85-5F25-BA47-A0EF-16DA366BBBA8}" type="parTrans" cxnId="{A47AC3AC-F603-0741-A6CE-9CFFCD9627A8}">
      <dgm:prSet/>
      <dgm:spPr/>
      <dgm:t>
        <a:bodyPr/>
        <a:lstStyle/>
        <a:p>
          <a:endParaRPr lang="en-US"/>
        </a:p>
      </dgm:t>
    </dgm:pt>
    <dgm:pt modelId="{C937CCC1-AD8D-C049-A1E9-388A00BB26A7}" type="sibTrans" cxnId="{A47AC3AC-F603-0741-A6CE-9CFFCD9627A8}">
      <dgm:prSet/>
      <dgm:spPr/>
      <dgm:t>
        <a:bodyPr/>
        <a:lstStyle/>
        <a:p>
          <a:endParaRPr lang="en-US"/>
        </a:p>
      </dgm:t>
    </dgm:pt>
    <dgm:pt modelId="{DD5504B8-2EFE-4646-B8D1-AC55BAC3BBE1}">
      <dgm:prSet phldrT="[Text]"/>
      <dgm:spPr/>
      <dgm:t>
        <a:bodyPr/>
        <a:lstStyle/>
        <a:p>
          <a:r>
            <a:rPr lang="en-US" dirty="0" smtClean="0"/>
            <a:t>what are the</a:t>
          </a:r>
          <a:r>
            <a:rPr lang="en-US" baseline="0" dirty="0" smtClean="0"/>
            <a:t> “kindergarten” rules?</a:t>
          </a:r>
          <a:endParaRPr lang="en-US" dirty="0"/>
        </a:p>
      </dgm:t>
    </dgm:pt>
    <dgm:pt modelId="{64ABB328-9FB9-5A43-B92F-A6EBC438978A}" type="parTrans" cxnId="{7DE601EB-D3AA-6C44-9ECA-4CF3C03AE316}">
      <dgm:prSet/>
      <dgm:spPr/>
      <dgm:t>
        <a:bodyPr/>
        <a:lstStyle/>
        <a:p>
          <a:endParaRPr lang="en-US"/>
        </a:p>
      </dgm:t>
    </dgm:pt>
    <dgm:pt modelId="{D247B5E7-8D29-9748-9996-6E3E96D0E76E}" type="sibTrans" cxnId="{7DE601EB-D3AA-6C44-9ECA-4CF3C03AE316}">
      <dgm:prSet/>
      <dgm:spPr/>
      <dgm:t>
        <a:bodyPr/>
        <a:lstStyle/>
        <a:p>
          <a:endParaRPr lang="en-US"/>
        </a:p>
      </dgm:t>
    </dgm:pt>
    <dgm:pt modelId="{05C2518A-532B-E14A-B281-42DD97A7C748}">
      <dgm:prSet phldrT="[Text]"/>
      <dgm:spPr/>
      <dgm:t>
        <a:bodyPr/>
        <a:lstStyle/>
        <a:p>
          <a:r>
            <a:rPr lang="en-US" dirty="0" smtClean="0"/>
            <a:t>only power rules (no listen-before-talk (CS) required)</a:t>
          </a:r>
          <a:endParaRPr lang="en-US" dirty="0"/>
        </a:p>
      </dgm:t>
    </dgm:pt>
    <dgm:pt modelId="{743E0256-8369-0F4C-9398-2938F38BB34E}" type="parTrans" cxnId="{EE79F2D0-8C2D-774E-93EB-E01CFC8E660C}">
      <dgm:prSet/>
      <dgm:spPr/>
    </dgm:pt>
    <dgm:pt modelId="{2862D784-D29D-614F-8506-958C9FD92DEE}" type="sibTrans" cxnId="{EE79F2D0-8C2D-774E-93EB-E01CFC8E660C}">
      <dgm:prSet/>
      <dgm:spPr/>
    </dgm:pt>
    <dgm:pt modelId="{B23F8674-AED1-C943-84FD-C5CE596B2441}">
      <dgm:prSet phldrT="[Text]"/>
      <dgm:spPr/>
      <dgm:t>
        <a:bodyPr/>
        <a:lstStyle/>
        <a:p>
          <a:r>
            <a:rPr lang="en-US" dirty="0" smtClean="0"/>
            <a:t>e.g., </a:t>
          </a:r>
          <a:r>
            <a:rPr lang="en-US" dirty="0" err="1" smtClean="0"/>
            <a:t>CableWiFi</a:t>
          </a:r>
          <a:endParaRPr lang="en-US" dirty="0"/>
        </a:p>
      </dgm:t>
    </dgm:pt>
    <dgm:pt modelId="{1A83D2CD-6C5F-CE4F-B81C-14052CE04065}" type="parTrans" cxnId="{B97C1738-2D3C-5F48-A7BB-2113EC57EB6C}">
      <dgm:prSet/>
      <dgm:spPr/>
    </dgm:pt>
    <dgm:pt modelId="{1CFC1D9E-8D7F-4941-8241-93901CE515C4}" type="sibTrans" cxnId="{B97C1738-2D3C-5F48-A7BB-2113EC57EB6C}">
      <dgm:prSet/>
      <dgm:spPr/>
    </dgm:pt>
    <dgm:pt modelId="{C285CCDF-5317-874F-8261-19BAFB14F1CB}">
      <dgm:prSet phldrT="[Text]"/>
      <dgm:spPr/>
      <dgm:t>
        <a:bodyPr/>
        <a:lstStyle/>
        <a:p>
          <a:r>
            <a:rPr lang="en-US" dirty="0" smtClean="0"/>
            <a:t>One band, one channel</a:t>
          </a:r>
          <a:endParaRPr lang="en-US" dirty="0"/>
        </a:p>
      </dgm:t>
    </dgm:pt>
    <dgm:pt modelId="{9948BFBF-1B71-724B-90FB-836E8869D564}" type="parTrans" cxnId="{28A8A458-D21C-D446-B188-A84084263C4B}">
      <dgm:prSet/>
      <dgm:spPr/>
    </dgm:pt>
    <dgm:pt modelId="{890C1DF2-51F5-1C47-9CF4-F0B00D303752}" type="sibTrans" cxnId="{28A8A458-D21C-D446-B188-A84084263C4B}">
      <dgm:prSet/>
      <dgm:spPr/>
    </dgm:pt>
    <dgm:pt modelId="{5DF0D3F5-D303-AB4F-891A-683AF3CDB08C}" type="pres">
      <dgm:prSet presAssocID="{38227082-64A5-7144-A601-EC5EA2B30595}" presName="Name0" presStyleCnt="0">
        <dgm:presLayoutVars>
          <dgm:dir/>
          <dgm:resizeHandles val="exact"/>
        </dgm:presLayoutVars>
      </dgm:prSet>
      <dgm:spPr/>
    </dgm:pt>
    <dgm:pt modelId="{A085A84C-992A-B647-80FE-F40E548CF1AF}" type="pres">
      <dgm:prSet presAssocID="{F10B0147-EF87-E640-A956-C334640C416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16D1BE-07E3-C64B-80BB-88E063D50DFD}" type="pres">
      <dgm:prSet presAssocID="{F22D4395-9E02-4747-A3DF-05599F27953F}" presName="sibTrans" presStyleLbl="sibTrans2D1" presStyleIdx="0" presStyleCnt="2"/>
      <dgm:spPr/>
      <dgm:t>
        <a:bodyPr/>
        <a:lstStyle/>
        <a:p>
          <a:endParaRPr lang="en-US"/>
        </a:p>
      </dgm:t>
    </dgm:pt>
    <dgm:pt modelId="{6104F134-AC50-2047-8FBA-EB2A4501A728}" type="pres">
      <dgm:prSet presAssocID="{F22D4395-9E02-4747-A3DF-05599F27953F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B6A5E70A-FC23-EC4E-A8CB-57884C6845E0}" type="pres">
      <dgm:prSet presAssocID="{37EFD46C-AF9B-CD44-B6C9-6F810813711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27DF06-AE13-2040-9B64-BB3A07676D4D}" type="pres">
      <dgm:prSet presAssocID="{88D289FD-F049-754B-8A85-C89FB4752088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9A500E6-D51D-6C46-9712-C5B6DA8FFACF}" type="pres">
      <dgm:prSet presAssocID="{88D289FD-F049-754B-8A85-C89FB4752088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257523FF-3370-B949-BEF8-5760F2AD0696}" type="pres">
      <dgm:prSet presAssocID="{99CD5867-8EDA-0E40-919E-AB77945E281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777888-1050-114B-BBC8-1A3686B51D49}" type="presOf" srcId="{F22D4395-9E02-4747-A3DF-05599F27953F}" destId="{6104F134-AC50-2047-8FBA-EB2A4501A728}" srcOrd="1" destOrd="0" presId="urn:microsoft.com/office/officeart/2005/8/layout/process1"/>
    <dgm:cxn modelId="{A18F9DAB-D607-7A4B-9245-3DEC14D56185}" type="presOf" srcId="{F10B0147-EF87-E640-A956-C334640C416D}" destId="{A085A84C-992A-B647-80FE-F40E548CF1AF}" srcOrd="0" destOrd="0" presId="urn:microsoft.com/office/officeart/2005/8/layout/process1"/>
    <dgm:cxn modelId="{39D2486A-0726-2745-A695-275428F2A54E}" srcId="{F10B0147-EF87-E640-A956-C334640C416D}" destId="{61F5EB35-EEB1-FD48-891D-B3A3F67B8966}" srcOrd="2" destOrd="0" parTransId="{BCCFEECC-B22C-BF4A-BEBA-40C8ACA44906}" sibTransId="{60AF1894-BB64-1349-A18B-5A0F54606A93}"/>
    <dgm:cxn modelId="{105F63CF-E2AD-214C-9080-F61F01F247AA}" type="presOf" srcId="{88D289FD-F049-754B-8A85-C89FB4752088}" destId="{69A500E6-D51D-6C46-9712-C5B6DA8FFACF}" srcOrd="1" destOrd="0" presId="urn:microsoft.com/office/officeart/2005/8/layout/process1"/>
    <dgm:cxn modelId="{1C466EA9-46F6-164C-AF00-1DE7FD3DADF4}" type="presOf" srcId="{05C2518A-532B-E14A-B281-42DD97A7C748}" destId="{A085A84C-992A-B647-80FE-F40E548CF1AF}" srcOrd="0" destOrd="5" presId="urn:microsoft.com/office/officeart/2005/8/layout/process1"/>
    <dgm:cxn modelId="{2F343AA0-C404-1142-895F-BAE7C72AEE10}" type="presOf" srcId="{99CD5867-8EDA-0E40-919E-AB77945E2817}" destId="{257523FF-3370-B949-BEF8-5760F2AD0696}" srcOrd="0" destOrd="0" presId="urn:microsoft.com/office/officeart/2005/8/layout/process1"/>
    <dgm:cxn modelId="{B0B72518-91B2-DF41-8309-27CB4D7F5034}" srcId="{37EFD46C-AF9B-CD44-B6C9-6F810813711F}" destId="{45AE3656-CC8B-A249-9D17-0879F72080B7}" srcOrd="0" destOrd="0" parTransId="{A61FE621-E0FB-574B-AFD8-BA0B2927F133}" sibTransId="{6A93BFD9-D2CB-234D-8261-C19D55E3333A}"/>
    <dgm:cxn modelId="{009550AC-B5D0-2947-981B-42E05C06F38E}" srcId="{F10B0147-EF87-E640-A956-C334640C416D}" destId="{93D274F9-FECC-FD45-9646-DC31CE2CEEBA}" srcOrd="0" destOrd="0" parTransId="{F7CDC9DB-1F00-0D4B-8AD5-3534B5FEE523}" sibTransId="{29BC29FA-1D34-AB41-894D-431736793CA7}"/>
    <dgm:cxn modelId="{FA3066A9-F0DF-0848-93B2-A189E7491438}" srcId="{38227082-64A5-7144-A601-EC5EA2B30595}" destId="{37EFD46C-AF9B-CD44-B6C9-6F810813711F}" srcOrd="1" destOrd="0" parTransId="{936771D6-9E99-3F43-8373-F2F7CC837410}" sibTransId="{88D289FD-F049-754B-8A85-C89FB4752088}"/>
    <dgm:cxn modelId="{644DCA55-57ED-ED4C-A2BF-822EC444427D}" type="presOf" srcId="{75A55C90-6D9D-8C4B-B51C-E709E33C1080}" destId="{A085A84C-992A-B647-80FE-F40E548CF1AF}" srcOrd="0" destOrd="4" presId="urn:microsoft.com/office/officeart/2005/8/layout/process1"/>
    <dgm:cxn modelId="{5DEFBDAD-19ED-0740-8D8D-3D0B8C79E1E2}" type="presOf" srcId="{DD5504B8-2EFE-4646-B8D1-AC55BAC3BBE1}" destId="{257523FF-3370-B949-BEF8-5760F2AD0696}" srcOrd="0" destOrd="2" presId="urn:microsoft.com/office/officeart/2005/8/layout/process1"/>
    <dgm:cxn modelId="{02064183-50EC-4A4B-B737-C55C59C1C1EF}" type="presOf" srcId="{445EDF74-1F0C-5241-9BC7-99B112D8A5D4}" destId="{257523FF-3370-B949-BEF8-5760F2AD0696}" srcOrd="0" destOrd="1" presId="urn:microsoft.com/office/officeart/2005/8/layout/process1"/>
    <dgm:cxn modelId="{6965A2A7-F9E3-DD4B-BB2A-38248E5F3F27}" srcId="{F10B0147-EF87-E640-A956-C334640C416D}" destId="{A7DB5B72-E60F-4E49-A84D-62926FEEC431}" srcOrd="1" destOrd="0" parTransId="{229B7FD4-1776-4549-9953-5F0D8813A1E7}" sibTransId="{BFE4392B-573C-A94D-B184-F529F138FECE}"/>
    <dgm:cxn modelId="{5AA80C53-FBD9-384F-8677-ADA18845151E}" type="presOf" srcId="{C285CCDF-5317-874F-8261-19BAFB14F1CB}" destId="{B6A5E70A-FC23-EC4E-A8CB-57884C6845E0}" srcOrd="0" destOrd="4" presId="urn:microsoft.com/office/officeart/2005/8/layout/process1"/>
    <dgm:cxn modelId="{62906957-6E7C-3449-A934-5A6B272A9341}" type="presOf" srcId="{61F5EB35-EEB1-FD48-891D-B3A3F67B8966}" destId="{A085A84C-992A-B647-80FE-F40E548CF1AF}" srcOrd="0" destOrd="3" presId="urn:microsoft.com/office/officeart/2005/8/layout/process1"/>
    <dgm:cxn modelId="{24DFADE5-2D37-4744-BD5F-0D5535E6AD87}" type="presOf" srcId="{B23F8674-AED1-C943-84FD-C5CE596B2441}" destId="{B6A5E70A-FC23-EC4E-A8CB-57884C6845E0}" srcOrd="0" destOrd="2" presId="urn:microsoft.com/office/officeart/2005/8/layout/process1"/>
    <dgm:cxn modelId="{B97C1738-2D3C-5F48-A7BB-2113EC57EB6C}" srcId="{45AE3656-CC8B-A249-9D17-0879F72080B7}" destId="{B23F8674-AED1-C943-84FD-C5CE596B2441}" srcOrd="0" destOrd="0" parTransId="{1A83D2CD-6C5F-CE4F-B81C-14052CE04065}" sibTransId="{1CFC1D9E-8D7F-4941-8241-93901CE515C4}"/>
    <dgm:cxn modelId="{F83BE6D1-C099-494D-84D5-4F9BB852ED78}" type="presOf" srcId="{F22D4395-9E02-4747-A3DF-05599F27953F}" destId="{0016D1BE-07E3-C64B-80BB-88E063D50DFD}" srcOrd="0" destOrd="0" presId="urn:microsoft.com/office/officeart/2005/8/layout/process1"/>
    <dgm:cxn modelId="{118B3810-657F-0140-B12C-B4C84E67D051}" srcId="{38227082-64A5-7144-A601-EC5EA2B30595}" destId="{F10B0147-EF87-E640-A956-C334640C416D}" srcOrd="0" destOrd="0" parTransId="{E0D0CC58-AF68-C848-9346-6D7D72416D51}" sibTransId="{F22D4395-9E02-4747-A3DF-05599F27953F}"/>
    <dgm:cxn modelId="{1B45F644-8813-1E49-B642-28F94B70142D}" srcId="{38227082-64A5-7144-A601-EC5EA2B30595}" destId="{99CD5867-8EDA-0E40-919E-AB77945E2817}" srcOrd="2" destOrd="0" parTransId="{966C1A43-136E-4A4F-A606-5743598ADDFF}" sibTransId="{63704A28-1A89-E240-A6CA-5FA56261D9BC}"/>
    <dgm:cxn modelId="{7DE601EB-D3AA-6C44-9ECA-4CF3C03AE316}" srcId="{99CD5867-8EDA-0E40-919E-AB77945E2817}" destId="{DD5504B8-2EFE-4646-B8D1-AC55BAC3BBE1}" srcOrd="1" destOrd="0" parTransId="{64ABB328-9FB9-5A43-B92F-A6EBC438978A}" sibTransId="{D247B5E7-8D29-9748-9996-6E3E96D0E76E}"/>
    <dgm:cxn modelId="{EE79F2D0-8C2D-774E-93EB-E01CFC8E660C}" srcId="{F10B0147-EF87-E640-A956-C334640C416D}" destId="{05C2518A-532B-E14A-B281-42DD97A7C748}" srcOrd="4" destOrd="0" parTransId="{743E0256-8369-0F4C-9398-2938F38BB34E}" sibTransId="{2862D784-D29D-614F-8506-958C9FD92DEE}"/>
    <dgm:cxn modelId="{E46D1E61-D835-9F4F-A1E3-5ED2555F8541}" srcId="{F10B0147-EF87-E640-A956-C334640C416D}" destId="{75A55C90-6D9D-8C4B-B51C-E709E33C1080}" srcOrd="3" destOrd="0" parTransId="{E6F36932-504F-954B-B4C4-C81DAED32578}" sibTransId="{921B739D-18C5-5943-8BE7-86E7C10A4721}"/>
    <dgm:cxn modelId="{28A8A458-D21C-D446-B188-A84084263C4B}" srcId="{37EFD46C-AF9B-CD44-B6C9-6F810813711F}" destId="{C285CCDF-5317-874F-8261-19BAFB14F1CB}" srcOrd="2" destOrd="0" parTransId="{9948BFBF-1B71-724B-90FB-836E8869D564}" sibTransId="{890C1DF2-51F5-1C47-9CF4-F0B00D303752}"/>
    <dgm:cxn modelId="{B9024583-692C-1E41-9488-DB1F2173A200}" type="presOf" srcId="{38227082-64A5-7144-A601-EC5EA2B30595}" destId="{5DF0D3F5-D303-AB4F-891A-683AF3CDB08C}" srcOrd="0" destOrd="0" presId="urn:microsoft.com/office/officeart/2005/8/layout/process1"/>
    <dgm:cxn modelId="{8E58AA7A-A896-0F49-8D6C-E251168A91E2}" type="presOf" srcId="{AC9D4D46-6321-5844-97CD-45CF06AF5C02}" destId="{B6A5E70A-FC23-EC4E-A8CB-57884C6845E0}" srcOrd="0" destOrd="3" presId="urn:microsoft.com/office/officeart/2005/8/layout/process1"/>
    <dgm:cxn modelId="{4CC04790-0E6C-0D4C-82ED-DF7E6B125CA0}" type="presOf" srcId="{37EFD46C-AF9B-CD44-B6C9-6F810813711F}" destId="{B6A5E70A-FC23-EC4E-A8CB-57884C6845E0}" srcOrd="0" destOrd="0" presId="urn:microsoft.com/office/officeart/2005/8/layout/process1"/>
    <dgm:cxn modelId="{A47AC3AC-F603-0741-A6CE-9CFFCD9627A8}" srcId="{99CD5867-8EDA-0E40-919E-AB77945E2817}" destId="{445EDF74-1F0C-5241-9BC7-99B112D8A5D4}" srcOrd="0" destOrd="0" parTransId="{20092E85-5F25-BA47-A0EF-16DA366BBBA8}" sibTransId="{C937CCC1-AD8D-C049-A1E9-388A00BB26A7}"/>
    <dgm:cxn modelId="{5A404F38-E0F9-FB42-88EA-4CF32ADB9D0A}" type="presOf" srcId="{A7DB5B72-E60F-4E49-A84D-62926FEEC431}" destId="{A085A84C-992A-B647-80FE-F40E548CF1AF}" srcOrd="0" destOrd="2" presId="urn:microsoft.com/office/officeart/2005/8/layout/process1"/>
    <dgm:cxn modelId="{42B04555-A377-3545-9AF8-F9E958314398}" type="presOf" srcId="{88D289FD-F049-754B-8A85-C89FB4752088}" destId="{9827DF06-AE13-2040-9B64-BB3A07676D4D}" srcOrd="0" destOrd="0" presId="urn:microsoft.com/office/officeart/2005/8/layout/process1"/>
    <dgm:cxn modelId="{AD34B9D0-0C38-4849-93DB-2A0B8C4B5349}" type="presOf" srcId="{93D274F9-FECC-FD45-9646-DC31CE2CEEBA}" destId="{A085A84C-992A-B647-80FE-F40E548CF1AF}" srcOrd="0" destOrd="1" presId="urn:microsoft.com/office/officeart/2005/8/layout/process1"/>
    <dgm:cxn modelId="{29B04FA6-336D-2F40-9F24-A80DC7D77CF8}" type="presOf" srcId="{45AE3656-CC8B-A249-9D17-0879F72080B7}" destId="{B6A5E70A-FC23-EC4E-A8CB-57884C6845E0}" srcOrd="0" destOrd="1" presId="urn:microsoft.com/office/officeart/2005/8/layout/process1"/>
    <dgm:cxn modelId="{5AFC35F7-0BF5-B240-BFAB-504EF7C97CBA}" srcId="{37EFD46C-AF9B-CD44-B6C9-6F810813711F}" destId="{AC9D4D46-6321-5844-97CD-45CF06AF5C02}" srcOrd="1" destOrd="0" parTransId="{6A77856B-933E-0A4C-A6E2-4DC497CB5310}" sibTransId="{2DDD47A6-DABC-2E42-B4C0-3FCBDA1CB892}"/>
    <dgm:cxn modelId="{4EA4CCA6-32CD-AD4A-93A1-89A4EC9EFC09}" type="presParOf" srcId="{5DF0D3F5-D303-AB4F-891A-683AF3CDB08C}" destId="{A085A84C-992A-B647-80FE-F40E548CF1AF}" srcOrd="0" destOrd="0" presId="urn:microsoft.com/office/officeart/2005/8/layout/process1"/>
    <dgm:cxn modelId="{34206AB1-A800-4541-922A-58FB839E291F}" type="presParOf" srcId="{5DF0D3F5-D303-AB4F-891A-683AF3CDB08C}" destId="{0016D1BE-07E3-C64B-80BB-88E063D50DFD}" srcOrd="1" destOrd="0" presId="urn:microsoft.com/office/officeart/2005/8/layout/process1"/>
    <dgm:cxn modelId="{0A2D623C-B480-E64F-BDBD-95ECCDF0A23D}" type="presParOf" srcId="{0016D1BE-07E3-C64B-80BB-88E063D50DFD}" destId="{6104F134-AC50-2047-8FBA-EB2A4501A728}" srcOrd="0" destOrd="0" presId="urn:microsoft.com/office/officeart/2005/8/layout/process1"/>
    <dgm:cxn modelId="{34903E74-84D4-5441-A07E-862EB66D226C}" type="presParOf" srcId="{5DF0D3F5-D303-AB4F-891A-683AF3CDB08C}" destId="{B6A5E70A-FC23-EC4E-A8CB-57884C6845E0}" srcOrd="2" destOrd="0" presId="urn:microsoft.com/office/officeart/2005/8/layout/process1"/>
    <dgm:cxn modelId="{0F147FA5-6379-F345-B317-F69D06414D45}" type="presParOf" srcId="{5DF0D3F5-D303-AB4F-891A-683AF3CDB08C}" destId="{9827DF06-AE13-2040-9B64-BB3A07676D4D}" srcOrd="3" destOrd="0" presId="urn:microsoft.com/office/officeart/2005/8/layout/process1"/>
    <dgm:cxn modelId="{37BE9A0F-D192-BA44-9BF3-96FAF194C1BF}" type="presParOf" srcId="{9827DF06-AE13-2040-9B64-BB3A07676D4D}" destId="{69A500E6-D51D-6C46-9712-C5B6DA8FFACF}" srcOrd="0" destOrd="0" presId="urn:microsoft.com/office/officeart/2005/8/layout/process1"/>
    <dgm:cxn modelId="{7AC613BD-756E-2A4F-8EAA-EA8C8085C757}" type="presParOf" srcId="{5DF0D3F5-D303-AB4F-891A-683AF3CDB08C}" destId="{257523FF-3370-B949-BEF8-5760F2AD069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5A84C-992A-B647-80FE-F40E548CF1AF}">
      <dsp:nvSpPr>
        <dsp:cNvPr id="0" name=""/>
        <dsp:cNvSpPr/>
      </dsp:nvSpPr>
      <dsp:spPr>
        <a:xfrm>
          <a:off x="7638" y="961881"/>
          <a:ext cx="2282919" cy="21402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Unlicensed ~2000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indoor home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indoor enterprise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campus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--&gt; natural separation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only power rules (no listen-before-talk (CS) required)</a:t>
          </a:r>
          <a:endParaRPr lang="en-US" sz="1400" kern="1200" dirty="0"/>
        </a:p>
      </dsp:txBody>
      <dsp:txXfrm>
        <a:off x="70323" y="1024566"/>
        <a:ext cx="2157549" cy="2014867"/>
      </dsp:txXfrm>
    </dsp:sp>
    <dsp:sp modelId="{0016D1BE-07E3-C64B-80BB-88E063D50DFD}">
      <dsp:nvSpPr>
        <dsp:cNvPr id="0" name=""/>
        <dsp:cNvSpPr/>
      </dsp:nvSpPr>
      <dsp:spPr>
        <a:xfrm>
          <a:off x="2518850" y="1748917"/>
          <a:ext cx="483979" cy="5661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2518850" y="1862150"/>
        <a:ext cx="338785" cy="339698"/>
      </dsp:txXfrm>
    </dsp:sp>
    <dsp:sp modelId="{B6A5E70A-FC23-EC4E-A8CB-57884C6845E0}">
      <dsp:nvSpPr>
        <dsp:cNvPr id="0" name=""/>
        <dsp:cNvSpPr/>
      </dsp:nvSpPr>
      <dsp:spPr>
        <a:xfrm>
          <a:off x="3203726" y="961881"/>
          <a:ext cx="2282919" cy="21402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Unlicensed now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secondary public SSID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e.g., </a:t>
          </a:r>
          <a:r>
            <a:rPr lang="en-US" sz="1400" kern="1200" dirty="0" err="1" smtClean="0"/>
            <a:t>CableWiFi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re-use HFC/FTTH backhaul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One band, one channel</a:t>
          </a:r>
          <a:endParaRPr lang="en-US" sz="1400" kern="1200" dirty="0"/>
        </a:p>
      </dsp:txBody>
      <dsp:txXfrm>
        <a:off x="3266411" y="1024566"/>
        <a:ext cx="2157549" cy="2014867"/>
      </dsp:txXfrm>
    </dsp:sp>
    <dsp:sp modelId="{9827DF06-AE13-2040-9B64-BB3A07676D4D}">
      <dsp:nvSpPr>
        <dsp:cNvPr id="0" name=""/>
        <dsp:cNvSpPr/>
      </dsp:nvSpPr>
      <dsp:spPr>
        <a:xfrm>
          <a:off x="5714937" y="1748917"/>
          <a:ext cx="483979" cy="5661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5714937" y="1862150"/>
        <a:ext cx="338785" cy="339698"/>
      </dsp:txXfrm>
    </dsp:sp>
    <dsp:sp modelId="{257523FF-3370-B949-BEF8-5760F2AD0696}">
      <dsp:nvSpPr>
        <dsp:cNvPr id="0" name=""/>
        <dsp:cNvSpPr/>
      </dsp:nvSpPr>
      <dsp:spPr>
        <a:xfrm>
          <a:off x="6399813" y="961881"/>
          <a:ext cx="2282919" cy="21402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Unlicensed emerging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LTE-U, LAA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smtClean="0"/>
            <a:t>what are the</a:t>
          </a:r>
          <a:r>
            <a:rPr lang="en-US" sz="1400" kern="1200" baseline="0" dirty="0" smtClean="0"/>
            <a:t> “kindergarten” rules?</a:t>
          </a:r>
          <a:endParaRPr lang="en-US" sz="1400" kern="1200" dirty="0"/>
        </a:p>
      </dsp:txBody>
      <dsp:txXfrm>
        <a:off x="6462498" y="1024566"/>
        <a:ext cx="2157549" cy="20148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EE826-6D74-4949-B2AE-A0B8B3802DA3}" type="datetimeFigureOut">
              <a:rPr lang="en-US" smtClean="0"/>
              <a:t>6/2/17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A88CC-C4A5-BB40-85B1-18C44B9A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632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F329D-07CD-344A-A0DD-FDBA3E4CFAEA}" type="datetimeFigureOut">
              <a:rPr lang="en-US" smtClean="0"/>
              <a:t>6/2/17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E01B2-A4DF-E949-9ACF-FC77D3EEC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281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22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70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about.att.com</a:t>
            </a:r>
            <a:r>
              <a:rPr lang="en-US" smtClean="0"/>
              <a:t>/story/5g_evolution_to_over_20_metros_in_2017.html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94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“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Priority-Based Classification of Spectrum Access Models”, August 2013</a:t>
            </a:r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2738B-45AF-EF4A-B4BD-2F145BA33A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06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54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oem.bmj.com</a:t>
            </a:r>
            <a:r>
              <a:rPr lang="en-US" dirty="0" smtClean="0"/>
              <a:t>/content/61/9/769/T2.expansion.html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793F2-8E8C-3342-8F05-97A4BC3E69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53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law.duke.edu</a:t>
            </a:r>
            <a:r>
              <a:rPr lang="en-US" dirty="0" smtClean="0"/>
              <a:t>/</a:t>
            </a:r>
            <a:r>
              <a:rPr lang="en-US" dirty="0" err="1" smtClean="0"/>
              <a:t>innovationpolicy</a:t>
            </a:r>
            <a:r>
              <a:rPr lang="en-US" dirty="0" smtClean="0"/>
              <a:t>/spectrum-incentive-auction/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73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www.fiercewireless.com</a:t>
            </a:r>
            <a:r>
              <a:rPr lang="en-US" dirty="0" smtClean="0"/>
              <a:t>/wireless/mapping-t-mobile-dish-comcast-and-at-t-who-got-how-much-600-mhz-spectrum-and-where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39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81F1-09EB-1344-82D3-FEEDB6B611A5}" type="datetime1">
              <a:rPr lang="en-US" smtClean="0"/>
              <a:t>6/2/17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FC0D6-29E3-FC48-A141-7145F94246F1}" type="datetime1">
              <a:rPr lang="en-US" smtClean="0"/>
              <a:t>6/2/17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EE69-2A6F-DD49-B72D-99C71910E286}" type="datetime1">
              <a:rPr lang="en-US" smtClean="0"/>
              <a:t>6/2/17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D3F7A-1D58-1645-97EB-71AE8C36C4E7}" type="datetime1">
              <a:rPr lang="en-US" smtClean="0"/>
              <a:t>6/2/17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E459F-50B3-414C-97F2-14F8522F3DF0}" type="datetime1">
              <a:rPr lang="en-US" smtClean="0"/>
              <a:t>6/2/17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D4F8-35D4-A64A-A49D-4904EE254681}" type="datetime1">
              <a:rPr lang="en-US" smtClean="0"/>
              <a:t>6/2/17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A97B-D06F-4841-9028-59655B1BF88D}" type="datetime1">
              <a:rPr lang="en-US" smtClean="0"/>
              <a:t>6/2/17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9512-FFD4-5F43-8AC7-19B06D3625FD}" type="datetime1">
              <a:rPr lang="en-US" smtClean="0"/>
              <a:t>6/2/17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F127-B8FA-464C-BDB9-67DC27E9767F}" type="datetime1">
              <a:rPr lang="en-US" smtClean="0"/>
              <a:t>6/2/17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s-IS" smtClean="0"/>
              <a:t>IMS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0DC26188-5B25-2A40-A9F0-6E5D10C3B0E4}" type="datetime1">
              <a:rPr lang="en-US" smtClean="0"/>
              <a:t>6/2/17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is-IS" smtClean="0"/>
              <a:t>IMS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9151-2ABD-2948-9AA8-FED6A46C2E41}" type="datetime1">
              <a:rPr lang="en-US" smtClean="0"/>
              <a:t>6/2/17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FEB4C2F-F3A6-B247-A786-D85E31781965}" type="datetime1">
              <a:rPr lang="en-US" smtClean="0"/>
              <a:t>6/2/17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is-IS" smtClean="0"/>
              <a:t>IMS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65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cc.gov/document/spectrum-frontiers-ro-and-fnprm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5G: Enabled by technology, with Public Policy Assist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Henning Schulzrinne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75801" y="5210940"/>
            <a:ext cx="6049107" cy="103637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smtClean="0"/>
              <a:t>The views and opinions expressed in this presentation are those of the author and do not necessarily reflect the official  policy or position of any agency of the U.S. government. </a:t>
            </a:r>
            <a:r>
              <a:rPr lang="en-US" sz="1400" dirty="0" smtClean="0"/>
              <a:t>Any resemblance to actual policies, living or dead, or actual events is purely coincidental.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13279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 spectrum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Unused or cheap</a:t>
            </a:r>
          </a:p>
          <a:p>
            <a:r>
              <a:rPr lang="en-US" dirty="0" smtClean="0"/>
              <a:t>Available globally (</a:t>
            </a:r>
            <a:r>
              <a:rPr lang="en-US" dirty="0" smtClean="0">
                <a:sym typeface="Wingdings"/>
              </a:rPr>
              <a:t> important for consumer goods &amp; market size)</a:t>
            </a:r>
          </a:p>
          <a:p>
            <a:pPr lvl="1"/>
            <a:r>
              <a:rPr lang="en-US" dirty="0" smtClean="0">
                <a:sym typeface="Wingdings"/>
              </a:rPr>
              <a:t>preferably under similar licensing conditions</a:t>
            </a:r>
            <a:endParaRPr lang="en-US" dirty="0" smtClean="0"/>
          </a:p>
          <a:p>
            <a:r>
              <a:rPr lang="en-US" dirty="0" smtClean="0"/>
              <a:t>No noisy or sensitive neighbors</a:t>
            </a:r>
          </a:p>
          <a:p>
            <a:r>
              <a:rPr lang="en-US" dirty="0" smtClean="0"/>
              <a:t>Propagates indoors through walls and glass</a:t>
            </a:r>
          </a:p>
          <a:p>
            <a:r>
              <a:rPr lang="en-US" dirty="0" smtClean="0"/>
              <a:t>Not affected by rain or leaves outdoors</a:t>
            </a:r>
          </a:p>
          <a:p>
            <a:r>
              <a:rPr lang="en-US" dirty="0" smtClean="0"/>
              <a:t>Wide bands (≥ 5 MHz, preferably 20 MHz+)</a:t>
            </a:r>
          </a:p>
          <a:p>
            <a:r>
              <a:rPr lang="en-US" dirty="0" smtClean="0"/>
              <a:t>Is paired (uplink &amp; downlink)</a:t>
            </a:r>
          </a:p>
          <a:p>
            <a:r>
              <a:rPr lang="en-US" dirty="0" smtClean="0"/>
              <a:t>Can be processed with cheap electronics (Si, not GaAs)</a:t>
            </a:r>
          </a:p>
          <a:p>
            <a:r>
              <a:rPr lang="en-US" dirty="0" smtClean="0"/>
              <a:t>Allows small antennas🦄🦄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67" y="803985"/>
            <a:ext cx="7104222" cy="51435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 management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Until the 2000s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Single purpose</a:t>
            </a:r>
          </a:p>
          <a:p>
            <a:r>
              <a:rPr lang="en-US" dirty="0" smtClean="0"/>
              <a:t>Fixed technology (modulation)</a:t>
            </a:r>
          </a:p>
          <a:p>
            <a:r>
              <a:rPr lang="en-US" dirty="0" smtClean="0"/>
              <a:t>Exclusive use</a:t>
            </a:r>
          </a:p>
          <a:p>
            <a:r>
              <a:rPr lang="en-US" dirty="0" smtClean="0"/>
              <a:t>Narrow bands (except TV)</a:t>
            </a:r>
          </a:p>
          <a:p>
            <a:r>
              <a:rPr lang="en-US" dirty="0" smtClean="0"/>
              <a:t>Assume single radio per device</a:t>
            </a:r>
          </a:p>
          <a:p>
            <a:r>
              <a:rPr lang="en-US" dirty="0" smtClean="0"/>
              <a:t>Worry mostly about OOB to like</a:t>
            </a:r>
          </a:p>
          <a:p>
            <a:r>
              <a:rPr lang="en-US" dirty="0" smtClean="0"/>
              <a:t>Spectral efficiency secondary</a:t>
            </a:r>
          </a:p>
          <a:p>
            <a:r>
              <a:rPr lang="en-US" dirty="0" smtClean="0"/>
              <a:t>Single-country 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“Modern”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Flexible use</a:t>
            </a:r>
          </a:p>
          <a:p>
            <a:r>
              <a:rPr lang="en-US" dirty="0" smtClean="0"/>
              <a:t>Flexible technology</a:t>
            </a:r>
          </a:p>
          <a:p>
            <a:r>
              <a:rPr lang="en-US" dirty="0" smtClean="0"/>
              <a:t>Shared, over/underlay</a:t>
            </a:r>
          </a:p>
          <a:p>
            <a:r>
              <a:rPr lang="en-US" dirty="0" smtClean="0"/>
              <a:t>At least 5 MHz, preferably 100</a:t>
            </a:r>
          </a:p>
          <a:p>
            <a:r>
              <a:rPr lang="en-US" dirty="0" smtClean="0"/>
              <a:t>Multiple (&gt; 4) XTR/RCV</a:t>
            </a:r>
          </a:p>
          <a:p>
            <a:r>
              <a:rPr lang="en-US" dirty="0" smtClean="0"/>
              <a:t>Receiver requirements?</a:t>
            </a:r>
          </a:p>
          <a:p>
            <a:r>
              <a:rPr lang="en-US" dirty="0" smtClean="0"/>
              <a:t>Spectral efficiency matters</a:t>
            </a:r>
          </a:p>
          <a:p>
            <a:r>
              <a:rPr lang="en-US" dirty="0" smtClean="0"/>
              <a:t>International coordination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89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spectrum sharing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6947323"/>
              </p:ext>
            </p:extLst>
          </p:nvPr>
        </p:nvGraphicFramePr>
        <p:xfrm>
          <a:off x="214312" y="1397000"/>
          <a:ext cx="86903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26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019" y="2729807"/>
            <a:ext cx="2960841" cy="1270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1" y="2686050"/>
            <a:ext cx="2021681" cy="1314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626" y="3195936"/>
            <a:ext cx="32733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vs.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3386" y="4063199"/>
            <a:ext cx="3551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“high tower, high power”</a:t>
            </a:r>
          </a:p>
          <a:p>
            <a:r>
              <a:rPr lang="en-US" sz="1600" dirty="0"/>
              <a:t>(TV, cellular downlink, radar transmitter)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20371" y="4088013"/>
            <a:ext cx="1510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0735" indent="-160735">
              <a:buFont typeface="Arial" charset="0"/>
              <a:buChar char="•"/>
            </a:pPr>
            <a:r>
              <a:rPr lang="en-US" sz="1600" dirty="0"/>
              <a:t>cellular uplink</a:t>
            </a:r>
          </a:p>
          <a:p>
            <a:pPr marL="160735" indent="-160735">
              <a:buFont typeface="Arial" charset="0"/>
              <a:buChar char="•"/>
            </a:pPr>
            <a:r>
              <a:rPr lang="en-US" sz="1600" dirty="0"/>
              <a:t>radar receiver</a:t>
            </a:r>
          </a:p>
          <a:p>
            <a:pPr marL="160735" indent="-160735">
              <a:buFont typeface="Arial" charset="0"/>
              <a:buChar char="•"/>
            </a:pPr>
            <a:r>
              <a:rPr lang="en-US" sz="1600" dirty="0"/>
              <a:t>GPS receiver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 co-existence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8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 roles</a:t>
            </a:r>
            <a:endParaRPr lang="en-US" dirty="0"/>
          </a:p>
        </p:txBody>
      </p:sp>
      <p:sp>
        <p:nvSpPr>
          <p:cNvPr id="4" name="Striped Right Arrow 3"/>
          <p:cNvSpPr/>
          <p:nvPr/>
        </p:nvSpPr>
        <p:spPr>
          <a:xfrm>
            <a:off x="1232296" y="2228850"/>
            <a:ext cx="6943726" cy="1264444"/>
          </a:xfrm>
          <a:prstGeom prst="stripedRightArrow">
            <a:avLst/>
          </a:prstGeom>
          <a:gradFill>
            <a:gsLst>
              <a:gs pos="0">
                <a:srgbClr val="C00000"/>
              </a:gs>
              <a:gs pos="77000">
                <a:srgbClr val="00B050"/>
              </a:gs>
              <a:gs pos="50000">
                <a:srgbClr val="FFFF00"/>
              </a:gs>
              <a:gs pos="100000">
                <a:srgbClr val="0070C0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736297" y="3840264"/>
            <a:ext cx="2026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base-level </a:t>
            </a:r>
            <a:r>
              <a:rPr lang="en-US" dirty="0" smtClean="0"/>
              <a:t>coverage</a:t>
            </a:r>
          </a:p>
          <a:p>
            <a:r>
              <a:rPr lang="en-US" dirty="0" smtClean="0"/>
              <a:t>(particularly rural)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30591" y="3840264"/>
            <a:ext cx="156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urban capacity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5825" y="3840264"/>
            <a:ext cx="1838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indoor &amp; capacity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76496" y="3736390"/>
            <a:ext cx="118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directional</a:t>
            </a:r>
          </a:p>
          <a:p>
            <a:r>
              <a:rPr lang="en-US" dirty="0"/>
              <a:t>capacity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3337" y="2724369"/>
            <a:ext cx="135806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chemeClr val="bg2">
                    <a:lumMod val="50000"/>
                  </a:schemeClr>
                </a:solidFill>
              </a:rPr>
              <a:t>400 – 800 MHz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08588" y="2724369"/>
            <a:ext cx="9236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chemeClr val="bg2">
                    <a:lumMod val="50000"/>
                  </a:schemeClr>
                </a:solidFill>
              </a:rPr>
              <a:t>1 – 3 GHz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3405" y="2724369"/>
            <a:ext cx="8002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2">
                    <a:lumMod val="50000"/>
                  </a:schemeClr>
                </a:solidFill>
              </a:rPr>
              <a:t>3-6 GHz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60905" y="2724369"/>
            <a:ext cx="8803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FFC000"/>
                </a:solidFill>
              </a:rPr>
              <a:t>&gt; 10 GHz</a:t>
            </a:r>
            <a:endParaRPr lang="en-US" sz="1500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6298" y="4550812"/>
            <a:ext cx="2092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Digital dividend</a:t>
            </a:r>
          </a:p>
          <a:p>
            <a:r>
              <a:rPr lang="en-US" dirty="0"/>
              <a:t>TV incentive auction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08530" y="4654685"/>
            <a:ext cx="805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AWS-3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17847" y="465468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3.5 GHz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76497" y="4654685"/>
            <a:ext cx="156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mmWave</a:t>
            </a:r>
            <a:r>
              <a:rPr lang="en-US" dirty="0"/>
              <a:t> </a:t>
            </a:r>
            <a:r>
              <a:rPr lang="en-US" dirty="0" smtClean="0"/>
              <a:t>R&amp;O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7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310670" y="2576896"/>
            <a:ext cx="841615" cy="21782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licensed band</a:t>
            </a:r>
          </a:p>
          <a:p>
            <a:pPr algn="ctr"/>
            <a:r>
              <a:rPr lang="en-US" sz="1350" dirty="0"/>
              <a:t>user 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filter problem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14750" y="2576894"/>
            <a:ext cx="1352777" cy="21782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licensed band</a:t>
            </a:r>
          </a:p>
          <a:p>
            <a:pPr algn="ctr"/>
            <a:r>
              <a:rPr lang="en-US" sz="1350" dirty="0"/>
              <a:t>user 1</a:t>
            </a:r>
          </a:p>
        </p:txBody>
      </p:sp>
      <p:cxnSp>
        <p:nvCxnSpPr>
          <p:cNvPr id="9" name="Curved Connector 8"/>
          <p:cNvCxnSpPr/>
          <p:nvPr/>
        </p:nvCxnSpPr>
        <p:spPr>
          <a:xfrm rot="5400000" flipH="1" flipV="1">
            <a:off x="2849566" y="3207405"/>
            <a:ext cx="2090030" cy="1005386"/>
          </a:xfrm>
          <a:prstGeom prst="curvedConnector3">
            <a:avLst>
              <a:gd name="adj1" fmla="val 99789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6200000" flipV="1">
            <a:off x="3846224" y="3216133"/>
            <a:ext cx="2090030" cy="987927"/>
          </a:xfrm>
          <a:prstGeom prst="curvedConnector3">
            <a:avLst>
              <a:gd name="adj1" fmla="val 99789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26569" y="1889038"/>
            <a:ext cx="9871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guard band</a:t>
            </a:r>
          </a:p>
          <a:p>
            <a:r>
              <a:rPr lang="en-US" sz="1350" dirty="0"/>
              <a:t>(wasted)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67671" y="2497528"/>
            <a:ext cx="13724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filter</a:t>
            </a:r>
          </a:p>
          <a:p>
            <a:pPr algn="ctr"/>
            <a:r>
              <a:rPr lang="en-US" sz="1350" dirty="0">
                <a:solidFill>
                  <a:schemeClr val="tx2"/>
                </a:solidFill>
              </a:rPr>
              <a:t>(input or output)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40090" y="5046127"/>
            <a:ext cx="2574968" cy="71558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Power imbalance:</a:t>
            </a:r>
          </a:p>
          <a:p>
            <a:pPr marL="214313" indent="-214313">
              <a:buFont typeface="Arial"/>
              <a:buChar char="•"/>
            </a:pPr>
            <a:r>
              <a:rPr lang="en-US" sz="1350" dirty="0"/>
              <a:t>cell downlink: 100 W ERP</a:t>
            </a:r>
          </a:p>
          <a:p>
            <a:pPr marL="214313" indent="-214313">
              <a:buFont typeface="Arial"/>
              <a:buChar char="•"/>
            </a:pPr>
            <a:r>
              <a:rPr lang="en-US" sz="1350" dirty="0"/>
              <a:t>cell uplink: 0.05 – 2 W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TV incentive auction</a:t>
            </a:r>
            <a:endParaRPr lang="en-US" dirty="0"/>
          </a:p>
        </p:txBody>
      </p:sp>
      <p:sp>
        <p:nvSpPr>
          <p:cNvPr id="3" name="Alternate Process 2"/>
          <p:cNvSpPr/>
          <p:nvPr/>
        </p:nvSpPr>
        <p:spPr>
          <a:xfrm>
            <a:off x="150008" y="2786062"/>
            <a:ext cx="1157288" cy="985838"/>
          </a:xfrm>
          <a:prstGeom prst="flowChartAlternateProcess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initial</a:t>
            </a:r>
          </a:p>
          <a:p>
            <a:pPr algn="ctr"/>
            <a:r>
              <a:rPr lang="en-US" sz="1350" dirty="0"/>
              <a:t>clearing goal</a:t>
            </a:r>
          </a:p>
        </p:txBody>
      </p:sp>
      <p:sp>
        <p:nvSpPr>
          <p:cNvPr id="4" name="Alternate Process 3"/>
          <p:cNvSpPr/>
          <p:nvPr/>
        </p:nvSpPr>
        <p:spPr>
          <a:xfrm>
            <a:off x="1775212" y="2786062"/>
            <a:ext cx="1157288" cy="985838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reverse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auction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(TV stations)</a:t>
            </a:r>
          </a:p>
        </p:txBody>
      </p:sp>
      <p:sp>
        <p:nvSpPr>
          <p:cNvPr id="5" name="Alternate Process 4"/>
          <p:cNvSpPr/>
          <p:nvPr/>
        </p:nvSpPr>
        <p:spPr>
          <a:xfrm>
            <a:off x="3539718" y="2786062"/>
            <a:ext cx="1157288" cy="985838"/>
          </a:xfrm>
          <a:prstGeom prst="flowChartAlternateProcess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forward</a:t>
            </a:r>
          </a:p>
          <a:p>
            <a:pPr algn="ctr"/>
            <a:r>
              <a:rPr lang="en-US" sz="1350" dirty="0"/>
              <a:t>auction</a:t>
            </a:r>
          </a:p>
          <a:p>
            <a:pPr algn="ctr"/>
            <a:r>
              <a:rPr lang="en-US" sz="1350" dirty="0"/>
              <a:t>(carriers)</a:t>
            </a:r>
          </a:p>
        </p:txBody>
      </p:sp>
      <p:sp>
        <p:nvSpPr>
          <p:cNvPr id="6" name="Decision 5"/>
          <p:cNvSpPr/>
          <p:nvPr/>
        </p:nvSpPr>
        <p:spPr>
          <a:xfrm>
            <a:off x="5174447" y="2453879"/>
            <a:ext cx="2090747" cy="1650206"/>
          </a:xfrm>
          <a:prstGeom prst="flowChartDecision">
            <a:avLst/>
          </a:prstGeom>
          <a:solidFill>
            <a:srgbClr val="FE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2">
                    <a:lumMod val="50000"/>
                  </a:schemeClr>
                </a:solidFill>
              </a:rPr>
              <a:t>TV station participated &amp; got bid?</a:t>
            </a:r>
          </a:p>
        </p:txBody>
      </p:sp>
      <p:sp>
        <p:nvSpPr>
          <p:cNvPr id="7" name="Alternate Process 6"/>
          <p:cNvSpPr/>
          <p:nvPr/>
        </p:nvSpPr>
        <p:spPr>
          <a:xfrm>
            <a:off x="7125891" y="1632347"/>
            <a:ext cx="1768078" cy="98583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>
              <a:buFont typeface="+mj-lt"/>
              <a:buAutoNum type="arabicPeriod"/>
            </a:pPr>
            <a:r>
              <a:rPr lang="en-US" sz="1350" dirty="0"/>
              <a:t>go off-air (6 MHz)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350" dirty="0" smtClean="0"/>
              <a:t>multiplex (share)</a:t>
            </a:r>
            <a:endParaRPr lang="en-US" sz="1350" dirty="0"/>
          </a:p>
          <a:p>
            <a:pPr marL="257175" indent="-257175">
              <a:buFont typeface="+mj-lt"/>
              <a:buAutoNum type="arabicPeriod"/>
            </a:pPr>
            <a:r>
              <a:rPr lang="en-US" sz="1350" dirty="0"/>
              <a:t>VHF</a:t>
            </a:r>
          </a:p>
        </p:txBody>
      </p:sp>
      <p:sp>
        <p:nvSpPr>
          <p:cNvPr id="8" name="Alternate Process 7"/>
          <p:cNvSpPr/>
          <p:nvPr/>
        </p:nvSpPr>
        <p:spPr>
          <a:xfrm>
            <a:off x="7125891" y="4125519"/>
            <a:ext cx="1721570" cy="985838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repack</a:t>
            </a:r>
          </a:p>
          <a:p>
            <a:pPr algn="ctr"/>
            <a:r>
              <a:rPr lang="en-US" sz="1350" dirty="0"/>
              <a:t>(39 months)</a:t>
            </a:r>
          </a:p>
        </p:txBody>
      </p:sp>
      <p:cxnSp>
        <p:nvCxnSpPr>
          <p:cNvPr id="10" name="Elbow Connector 9"/>
          <p:cNvCxnSpPr/>
          <p:nvPr/>
        </p:nvCxnSpPr>
        <p:spPr>
          <a:xfrm rot="5400000">
            <a:off x="3251887" y="2894410"/>
            <a:ext cx="9525" cy="1764506"/>
          </a:xfrm>
          <a:prstGeom prst="bentConnector3">
            <a:avLst>
              <a:gd name="adj1" fmla="val 3825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36736" y="4190322"/>
            <a:ext cx="160325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forward bids</a:t>
            </a:r>
          </a:p>
          <a:p>
            <a:r>
              <a:rPr lang="en-US" sz="1350" dirty="0"/>
              <a:t>insufficient </a:t>
            </a:r>
            <a:r>
              <a:rPr lang="en-US" sz="1350" dirty="0">
                <a:sym typeface="Wingdings"/>
              </a:rPr>
              <a:t></a:t>
            </a:r>
          </a:p>
          <a:p>
            <a:r>
              <a:rPr lang="en-US" sz="1350" dirty="0">
                <a:sym typeface="Wingdings"/>
              </a:rPr>
              <a:t>reduce clearing goal</a:t>
            </a:r>
            <a:endParaRPr lang="en-US" sz="135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307296" y="3278981"/>
            <a:ext cx="4679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932499" y="3278981"/>
            <a:ext cx="641447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697006" y="3278981"/>
            <a:ext cx="4679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6" idx="0"/>
            <a:endCxn id="7" idx="1"/>
          </p:cNvCxnSpPr>
          <p:nvPr/>
        </p:nvCxnSpPr>
        <p:spPr>
          <a:xfrm rot="5400000" flipH="1" flipV="1">
            <a:off x="6508549" y="1836537"/>
            <a:ext cx="328613" cy="906071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6" idx="2"/>
          </p:cNvCxnSpPr>
          <p:nvPr/>
        </p:nvCxnSpPr>
        <p:spPr>
          <a:xfrm rot="16200000" flipH="1">
            <a:off x="6394249" y="3929656"/>
            <a:ext cx="557214" cy="906071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19081" y="3771900"/>
            <a:ext cx="98783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144 MHz</a:t>
            </a:r>
          </a:p>
          <a:p>
            <a:r>
              <a:rPr lang="en-US" sz="1350" dirty="0"/>
              <a:t>(May 2016)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82852" y="2156320"/>
            <a:ext cx="261475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descending clock auction</a:t>
            </a:r>
          </a:p>
          <a:p>
            <a:r>
              <a:rPr lang="en-US" sz="1350" dirty="0">
                <a:sym typeface="Wingdings"/>
              </a:rPr>
              <a:t> reduce until clearing target met</a:t>
            </a:r>
            <a:endParaRPr lang="en-US" sz="135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7397776" y="5198822"/>
            <a:ext cx="1224307" cy="8759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next step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247362" y="2592424"/>
            <a:ext cx="147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April </a:t>
            </a:r>
            <a:r>
              <a:rPr lang="en-US" smtClean="0"/>
              <a:t>2017 </a:t>
            </a:r>
            <a:r>
              <a:rPr lang="en-US" smtClean="0">
                <a:latin typeface="Apple Color Emoji" charset="0"/>
              </a:rPr>
              <a:t>✅</a:t>
            </a:r>
            <a:endParaRPr lang="en-US" dirty="0">
              <a:latin typeface="Apple Color Emoj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16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600 MHz incentive auction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10" y="1922212"/>
            <a:ext cx="8624143" cy="3346947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7254600" y="5356396"/>
            <a:ext cx="1194134" cy="747149"/>
          </a:xfrm>
          <a:prstGeom prst="wedgeRoundRectCallout">
            <a:avLst>
              <a:gd name="adj1" fmla="val 19854"/>
              <a:gd name="adj2" fmla="val -1407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5 MHz uplink </a:t>
            </a:r>
            <a:r>
              <a:rPr lang="en-US" sz="1350" dirty="0"/>
              <a:t>blocks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892296" y="5609497"/>
            <a:ext cx="1711612" cy="494048"/>
          </a:xfrm>
          <a:prstGeom prst="wedgeRoundRectCallout">
            <a:avLst>
              <a:gd name="adj1" fmla="val -35595"/>
              <a:gd name="adj2" fmla="val -204166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radio astronomy, medical monitoring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707577" y="5416627"/>
            <a:ext cx="1534027" cy="747149"/>
          </a:xfrm>
          <a:prstGeom prst="wedgeRoundRectCallout">
            <a:avLst>
              <a:gd name="adj1" fmla="val 20751"/>
              <a:gd name="adj2" fmla="val -1264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5 MHz downlink blocks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99104" y="1802904"/>
            <a:ext cx="8515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FirstNet</a:t>
            </a:r>
          </a:p>
          <a:p>
            <a:r>
              <a:rPr lang="en-US" sz="1350" dirty="0"/>
              <a:t>spectrum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22960" y="3333292"/>
            <a:ext cx="7454348" cy="262393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2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Incentive auction facts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1737362"/>
            <a:ext cx="8279623" cy="4090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76" y="1800972"/>
            <a:ext cx="8856006" cy="41784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3905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720"/>
            <a:ext cx="8903667" cy="54176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4236" y="6057655"/>
            <a:ext cx="66094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law.duke.edu</a:t>
            </a:r>
            <a:r>
              <a:rPr lang="en-US" sz="1200" dirty="0"/>
              <a:t>/</a:t>
            </a:r>
            <a:r>
              <a:rPr lang="en-US" sz="1200" dirty="0" err="1"/>
              <a:t>innovationpolicy</a:t>
            </a:r>
            <a:r>
              <a:rPr lang="en-US" sz="1200" dirty="0"/>
              <a:t>/spectrum-incentive-auction/</a:t>
            </a:r>
          </a:p>
        </p:txBody>
      </p:sp>
    </p:spTree>
    <p:extLst>
      <p:ext uri="{BB962C8B-B14F-4D97-AF65-F5344CB8AC3E}">
        <p14:creationId xmlns:p14="http://schemas.microsoft.com/office/powerpoint/2010/main" val="1950968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for 20 years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1801231"/>
            <a:ext cx="7330175" cy="397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7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auction: T-Mobile &amp; others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99" y="1737361"/>
            <a:ext cx="5273106" cy="45941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3973" y="2089867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$8B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04439" y="2136034"/>
            <a:ext cx="1324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$6.2B</a:t>
            </a:r>
          </a:p>
          <a:p>
            <a:r>
              <a:rPr lang="en-US" dirty="0" smtClean="0"/>
              <a:t>486 licenses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605" y="2240677"/>
            <a:ext cx="1012054" cy="4370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311" y="3777459"/>
            <a:ext cx="708734" cy="7087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04439" y="2867244"/>
            <a:ext cx="128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$1.7B</a:t>
            </a:r>
          </a:p>
          <a:p>
            <a:r>
              <a:rPr lang="en-US" dirty="0" smtClean="0"/>
              <a:t>145M POPS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0605" y="2913041"/>
            <a:ext cx="926146" cy="3287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04439" y="3625330"/>
            <a:ext cx="19672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$1B</a:t>
            </a:r>
          </a:p>
          <a:p>
            <a:r>
              <a:rPr lang="en-US" sz="1400" dirty="0" smtClean="0"/>
              <a:t>18 PEAs</a:t>
            </a:r>
          </a:p>
          <a:p>
            <a:r>
              <a:rPr lang="en-US" sz="1400" dirty="0" smtClean="0"/>
              <a:t>(has 700 MHz spectrum)</a:t>
            </a:r>
          </a:p>
          <a:p>
            <a:r>
              <a:rPr lang="en-US" sz="1400" dirty="0" smtClean="0"/>
              <a:t>FirstNet spectrum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90838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TV white spaces (US)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large-scale spectrum database</a:t>
            </a:r>
          </a:p>
          <a:p>
            <a:r>
              <a:rPr lang="en-US" dirty="0" smtClean="0"/>
              <a:t>But limited use in the US</a:t>
            </a:r>
          </a:p>
          <a:p>
            <a:pPr lvl="1"/>
            <a:r>
              <a:rPr lang="en-US" dirty="0" smtClean="0"/>
              <a:t>number of channels</a:t>
            </a:r>
          </a:p>
          <a:p>
            <a:pPr lvl="1"/>
            <a:r>
              <a:rPr lang="en-US" dirty="0" smtClean="0"/>
              <a:t>power levels</a:t>
            </a:r>
          </a:p>
          <a:p>
            <a:pPr lvl="1"/>
            <a:r>
              <a:rPr lang="en-US" dirty="0" smtClean="0"/>
              <a:t>equipment</a:t>
            </a:r>
          </a:p>
          <a:p>
            <a:pPr lvl="1"/>
            <a:r>
              <a:rPr lang="en-US" dirty="0" smtClean="0"/>
              <a:t>available mostly in rural areas, not urban</a:t>
            </a:r>
          </a:p>
          <a:p>
            <a:pPr lvl="1"/>
            <a:r>
              <a:rPr lang="en-US" dirty="0" smtClean="0"/>
              <a:t>change after incentive auction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481" y="2948470"/>
            <a:ext cx="2178844" cy="707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481" y="4246393"/>
            <a:ext cx="2228850" cy="1507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36481" y="2595848"/>
            <a:ext cx="72006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/>
              <a:t>Leonia, NJ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36481" y="3943997"/>
            <a:ext cx="88357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Amherst, MA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221" y="4583219"/>
            <a:ext cx="2135981" cy="1285875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3.5 GHz band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06639" y="5648870"/>
            <a:ext cx="30294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FSS: C Band (</a:t>
            </a:r>
            <a:r>
              <a:rPr lang="fi-FI" sz="2100" dirty="0"/>
              <a:t>3.625–4.200)</a:t>
            </a:r>
            <a:endParaRPr lang="en-US" sz="21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60" y="1679835"/>
            <a:ext cx="6955173" cy="417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6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17" y="391886"/>
            <a:ext cx="7209215" cy="612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3.5 GHz user classes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861072" y="2303860"/>
            <a:ext cx="2625328" cy="7822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Federal users</a:t>
            </a:r>
          </a:p>
          <a:p>
            <a:pPr algn="ctr"/>
            <a:r>
              <a:rPr lang="en-US" sz="1350" dirty="0"/>
              <a:t>Fixed satellite users (FCC)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61072" y="3264694"/>
            <a:ext cx="2625327" cy="7822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/>
              <a:t>Priority licenses (PAL)</a:t>
            </a:r>
          </a:p>
          <a:p>
            <a:pPr algn="ctr"/>
            <a:r>
              <a:rPr lang="en-US" sz="1350" dirty="0"/>
              <a:t>10 MHz channels in 3550-3650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861072" y="4225528"/>
            <a:ext cx="2625327" cy="78224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b="1" dirty="0"/>
              <a:t>General authorized use (GAL) </a:t>
            </a:r>
          </a:p>
        </p:txBody>
      </p:sp>
      <p:sp>
        <p:nvSpPr>
          <p:cNvPr id="7" name="32-Point Star 6"/>
          <p:cNvSpPr/>
          <p:nvPr/>
        </p:nvSpPr>
        <p:spPr>
          <a:xfrm>
            <a:off x="1296590" y="2384227"/>
            <a:ext cx="621506" cy="621506"/>
          </a:xfrm>
          <a:prstGeom prst="star32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1</a:t>
            </a:r>
          </a:p>
        </p:txBody>
      </p:sp>
      <p:sp>
        <p:nvSpPr>
          <p:cNvPr id="8" name="32-Point Star 7"/>
          <p:cNvSpPr/>
          <p:nvPr/>
        </p:nvSpPr>
        <p:spPr>
          <a:xfrm>
            <a:off x="1296589" y="3345061"/>
            <a:ext cx="621506" cy="621506"/>
          </a:xfrm>
          <a:prstGeom prst="star32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2</a:t>
            </a:r>
          </a:p>
        </p:txBody>
      </p:sp>
      <p:sp>
        <p:nvSpPr>
          <p:cNvPr id="9" name="32-Point Star 8"/>
          <p:cNvSpPr/>
          <p:nvPr/>
        </p:nvSpPr>
        <p:spPr>
          <a:xfrm>
            <a:off x="1296590" y="4305895"/>
            <a:ext cx="621506" cy="621506"/>
          </a:xfrm>
          <a:prstGeom prst="star32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94099" y="3086100"/>
            <a:ext cx="1712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census tract</a:t>
            </a:r>
          </a:p>
          <a:p>
            <a:r>
              <a:rPr lang="en-US" dirty="0" smtClean="0"/>
              <a:t>≤ </a:t>
            </a:r>
            <a:r>
              <a:rPr lang="en-US" dirty="0"/>
              <a:t>70 MHz</a:t>
            </a:r>
          </a:p>
          <a:p>
            <a:r>
              <a:rPr lang="en-US" dirty="0"/>
              <a:t>3-year licenses</a:t>
            </a:r>
          </a:p>
          <a:p>
            <a:r>
              <a:rPr lang="en-US" dirty="0"/>
              <a:t>assigned via </a:t>
            </a:r>
            <a:r>
              <a:rPr lang="en-US" dirty="0" smtClean="0"/>
              <a:t>SAS</a:t>
            </a:r>
            <a:endParaRPr lang="en-US" dirty="0"/>
          </a:p>
        </p:txBody>
      </p:sp>
      <p:sp>
        <p:nvSpPr>
          <p:cNvPr id="12" name="Curved Left Arrow 11"/>
          <p:cNvSpPr/>
          <p:nvPr/>
        </p:nvSpPr>
        <p:spPr>
          <a:xfrm rot="10800000">
            <a:off x="2502097" y="3565552"/>
            <a:ext cx="267891" cy="102073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 rot="10800000">
            <a:off x="2491378" y="2496598"/>
            <a:ext cx="267891" cy="84846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40803" y="1958513"/>
            <a:ext cx="14682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must </a:t>
            </a:r>
            <a:r>
              <a:rPr lang="en-US" sz="1350"/>
              <a:t>not interfere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11643" y="5498952"/>
            <a:ext cx="4809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ESC (environmental </a:t>
            </a:r>
            <a:r>
              <a:rPr lang="en-US"/>
              <a:t>sensing </a:t>
            </a:r>
            <a:r>
              <a:rPr lang="en-US" smtClean="0"/>
              <a:t>capability) allows </a:t>
            </a:r>
            <a:r>
              <a:rPr lang="en-US" dirty="0"/>
              <a:t>commercial use in coastal and Great Lakes region</a:t>
            </a:r>
          </a:p>
        </p:txBody>
      </p:sp>
    </p:spTree>
    <p:extLst>
      <p:ext uri="{BB962C8B-B14F-4D97-AF65-F5344CB8AC3E}">
        <p14:creationId xmlns:p14="http://schemas.microsoft.com/office/powerpoint/2010/main" val="17192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 txBox="1">
            <a:spLocks noGrp="1" noChangeArrowheads="1"/>
          </p:cNvSpPr>
          <p:nvPr/>
        </p:nvSpPr>
        <p:spPr bwMode="auto">
          <a:xfrm>
            <a:off x="7010400" y="6534150"/>
            <a:ext cx="21336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fld id="{20DD6F00-65FB-4E8B-886B-67DC55F0A1B9}" type="slidenum">
              <a:rPr lang="en-US" sz="1000"/>
              <a:pPr algn="r" eaLnBrk="1" hangingPunct="1"/>
              <a:t>25</a:t>
            </a:fld>
            <a:endParaRPr lang="en-US" sz="1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4298" y="5661248"/>
            <a:ext cx="8229600" cy="63263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dirty="0" smtClean="0"/>
              <a:t>Note: The Commission’s Fixed Microwave (Part 101) and Satellite Communications (Part 25) service rules govern most of US mobile allocations shown above 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pPr lvl="1"/>
            <a:endParaRPr lang="en-US" sz="1400" dirty="0" smtClean="0"/>
          </a:p>
          <a:p>
            <a:endParaRPr lang="en-US" sz="2400" dirty="0" smtClean="0"/>
          </a:p>
          <a:p>
            <a:endParaRPr lang="en-US" sz="1200" dirty="0" smtClean="0"/>
          </a:p>
          <a:p>
            <a:pPr lvl="1"/>
            <a:endParaRPr lang="en-US" sz="9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744162" y="1884810"/>
            <a:ext cx="7302890" cy="3632422"/>
            <a:chOff x="744162" y="1919306"/>
            <a:chExt cx="7302890" cy="3632422"/>
          </a:xfrm>
        </p:grpSpPr>
        <p:grpSp>
          <p:nvGrpSpPr>
            <p:cNvPr id="3" name="Group 2"/>
            <p:cNvGrpSpPr/>
            <p:nvPr/>
          </p:nvGrpSpPr>
          <p:grpSpPr>
            <a:xfrm>
              <a:off x="744162" y="1941435"/>
              <a:ext cx="7302890" cy="3610293"/>
              <a:chOff x="777964" y="1941435"/>
              <a:chExt cx="7302890" cy="3610293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7964" y="1941435"/>
                <a:ext cx="7302890" cy="33468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77964" y="5288263"/>
                <a:ext cx="6010275" cy="2634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882403" y="1919306"/>
              <a:ext cx="31646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Source : Samsung Communications Research Team</a:t>
              </a:r>
              <a:endParaRPr lang="en-US" sz="1000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4162" y="1941435"/>
              <a:ext cx="7302890" cy="3610293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30-40 GHz </a:t>
            </a:r>
            <a:r>
              <a:rPr lang="en-US" dirty="0" err="1" smtClean="0"/>
              <a:t>mmW</a:t>
            </a:r>
            <a:r>
              <a:rPr lang="en-US" dirty="0" smtClean="0"/>
              <a:t> overview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0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 smtClean="0"/>
              <a:t>MMW: Spectrum Frontiers R&amp;O</a:t>
            </a:r>
            <a:endParaRPr lang="en-US" altLang="en-US" sz="4400" dirty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en-US" dirty="0" smtClean="0"/>
              <a:t>Core Principles</a:t>
            </a:r>
          </a:p>
          <a:p>
            <a:pPr lvl="1"/>
            <a:r>
              <a:rPr lang="en-US" altLang="en-US" dirty="0" smtClean="0"/>
              <a:t>Identify substantial spectrum in MMW bands for new services</a:t>
            </a:r>
          </a:p>
          <a:p>
            <a:pPr lvl="1"/>
            <a:r>
              <a:rPr lang="en-US" altLang="en-US" dirty="0" smtClean="0"/>
              <a:t>Protect incumbent services against interference</a:t>
            </a:r>
          </a:p>
          <a:p>
            <a:pPr lvl="1"/>
            <a:r>
              <a:rPr lang="en-US" altLang="en-US" dirty="0" smtClean="0"/>
              <a:t>Flexible use:  enable market to determine highest valued use</a:t>
            </a:r>
          </a:p>
          <a:p>
            <a:pPr lvl="1"/>
            <a:r>
              <a:rPr lang="en-US" altLang="en-US" dirty="0" smtClean="0"/>
              <a:t>Overlay auctions where no existing assignments</a:t>
            </a:r>
          </a:p>
          <a:p>
            <a:pPr lvl="1"/>
            <a:r>
              <a:rPr lang="en-US" altLang="en-US" dirty="0" smtClean="0"/>
              <a:t>Provide spectrum for both licensed and unlicensed use</a:t>
            </a:r>
          </a:p>
          <a:p>
            <a:r>
              <a:rPr lang="en-US" altLang="en-US" dirty="0" smtClean="0">
                <a:hlinkClick r:id="rId2"/>
              </a:rPr>
              <a:t>R&amp;O</a:t>
            </a:r>
            <a:r>
              <a:rPr lang="en-US" altLang="en-US" dirty="0" smtClean="0"/>
              <a:t> – 10.85 GHz added for mobile service (July 2016)</a:t>
            </a:r>
          </a:p>
          <a:p>
            <a:pPr lvl="1"/>
            <a:r>
              <a:rPr lang="en-US" altLang="en-US" dirty="0" smtClean="0"/>
              <a:t>Licensed bands (3.85 GHz): 27.5-28.35 GHz; 37-38.6 GHz; 38.6-40 GHz </a:t>
            </a:r>
          </a:p>
          <a:p>
            <a:pPr lvl="1"/>
            <a:r>
              <a:rPr lang="en-US" altLang="en-US" dirty="0" smtClean="0"/>
              <a:t>Unlicensed bands (7 GHz): 64-71 GHz</a:t>
            </a:r>
          </a:p>
          <a:p>
            <a:r>
              <a:rPr lang="en-US" altLang="en-US" dirty="0" smtClean="0">
                <a:hlinkClick r:id="rId2"/>
              </a:rPr>
              <a:t>FNPRM</a:t>
            </a:r>
            <a:r>
              <a:rPr lang="en-US" altLang="en-US" dirty="0" smtClean="0"/>
              <a:t> – seeks comment on another 18 GHz &amp; above 95 GHz</a:t>
            </a:r>
          </a:p>
          <a:p>
            <a:pPr lvl="1"/>
            <a:r>
              <a:rPr lang="en-US" altLang="en-US" dirty="0" smtClean="0"/>
              <a:t>24.25-24.45 GHz; 24.75-25.25 GHz; 31.8-33.4 GHz; 42-42.5 GHz; 47.2-50.2 GHz; 50.4-52.6 GHz; 71-76 GHz; 81-86 GHz; bands above 95 GHz</a:t>
            </a:r>
          </a:p>
          <a:p>
            <a:r>
              <a:rPr lang="en-US" altLang="en-US" dirty="0" smtClean="0"/>
              <a:t>Licensing, operating and regulatory rules</a:t>
            </a:r>
          </a:p>
          <a:p>
            <a:pPr lvl="1"/>
            <a:r>
              <a:rPr lang="en-US" altLang="en-US" dirty="0" smtClean="0"/>
              <a:t>Part 30: Upper Microwave Flexible Use Service (UMFUS)</a:t>
            </a:r>
          </a:p>
          <a:p>
            <a:pPr lvl="1"/>
            <a:r>
              <a:rPr lang="en-US" altLang="en-US" dirty="0" smtClean="0"/>
              <a:t>Geographic </a:t>
            </a:r>
            <a:r>
              <a:rPr lang="en-US" altLang="en-US" dirty="0"/>
              <a:t>a</a:t>
            </a:r>
            <a:r>
              <a:rPr lang="en-US" altLang="en-US" dirty="0" smtClean="0"/>
              <a:t>rea licensing, area </a:t>
            </a:r>
            <a:r>
              <a:rPr lang="en-US" altLang="en-US" dirty="0"/>
              <a:t>s</a:t>
            </a:r>
            <a:r>
              <a:rPr lang="en-US" altLang="en-US" dirty="0" smtClean="0"/>
              <a:t>ize, </a:t>
            </a:r>
            <a:r>
              <a:rPr lang="en-US" altLang="en-US" dirty="0"/>
              <a:t>b</a:t>
            </a:r>
            <a:r>
              <a:rPr lang="en-US" altLang="en-US" dirty="0" smtClean="0"/>
              <a:t>and plan, license </a:t>
            </a:r>
            <a:r>
              <a:rPr lang="en-US" altLang="en-US" dirty="0"/>
              <a:t>t</a:t>
            </a:r>
            <a:r>
              <a:rPr lang="en-US" altLang="en-US" dirty="0" smtClean="0"/>
              <a:t>erm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8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5G is no one thing</a:t>
            </a:r>
          </a:p>
          <a:p>
            <a:pPr lvl="1"/>
            <a:r>
              <a:rPr lang="en-US" dirty="0" smtClean="0"/>
              <a:t>and some of the “things” may be secondary</a:t>
            </a:r>
          </a:p>
          <a:p>
            <a:pPr lvl="1"/>
            <a:r>
              <a:rPr lang="en-US" dirty="0" smtClean="0"/>
              <a:t>but reducing the cost per </a:t>
            </a:r>
          </a:p>
          <a:p>
            <a:r>
              <a:rPr lang="en-US" dirty="0" smtClean="0"/>
              <a:t>New spectrum is one key differentiator for 5G</a:t>
            </a:r>
          </a:p>
          <a:p>
            <a:r>
              <a:rPr lang="en-US" dirty="0" smtClean="0"/>
              <a:t>New bands may take 10+ years: policy negotiation + clearing/sharing + deployment</a:t>
            </a:r>
          </a:p>
          <a:p>
            <a:r>
              <a:rPr lang="en-US" dirty="0" smtClean="0"/>
              <a:t>Each band has unique challenges, but some tools emerging</a:t>
            </a:r>
          </a:p>
          <a:p>
            <a:pPr lvl="1"/>
            <a:r>
              <a:rPr lang="en-US" dirty="0" smtClean="0"/>
              <a:t>reverse auctions for clearing </a:t>
            </a:r>
          </a:p>
          <a:p>
            <a:pPr lvl="1"/>
            <a:r>
              <a:rPr lang="en-US" dirty="0" smtClean="0"/>
              <a:t>spectrum databases</a:t>
            </a:r>
            <a:r>
              <a:rPr lang="en-US" smtClean="0"/>
              <a:t>, enabled by multiple radios and GPS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96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Generations are distinct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98" y="1727110"/>
            <a:ext cx="7832314" cy="4074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15219" y="5660445"/>
            <a:ext cx="651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4G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245" y="5644543"/>
            <a:ext cx="6541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8613" y="5667513"/>
            <a:ext cx="6541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2G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3153" y="5493438"/>
            <a:ext cx="9284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land</a:t>
            </a:r>
          </a:p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line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872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Generations overlap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1118902" y="2146786"/>
            <a:ext cx="3311344" cy="74079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2G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2222683" y="3039979"/>
            <a:ext cx="2207563" cy="74079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3G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3614948" y="3780772"/>
            <a:ext cx="2765818" cy="740793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4G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4854812" y="4674488"/>
            <a:ext cx="2207563" cy="740793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17219" y="4394307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4.5G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510" y="4404097"/>
            <a:ext cx="1844612" cy="84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5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Generational surprises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788314"/>
              </p:ext>
            </p:extLst>
          </p:nvPr>
        </p:nvGraphicFramePr>
        <p:xfrm>
          <a:off x="1045461" y="1935479"/>
          <a:ext cx="6693982" cy="23977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509704"/>
                <a:gridCol w="3316137"/>
                <a:gridCol w="186814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Generation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Expectation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Surprise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better</a:t>
                      </a:r>
                      <a:r>
                        <a:rPr lang="en-US" baseline="0" dirty="0" smtClean="0"/>
                        <a:t> voice quality (“digital!”)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web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YouTube,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WhatsApp</a:t>
                      </a:r>
                      <a:r>
                        <a:rPr lang="en-US" baseline="0" dirty="0" smtClean="0"/>
                        <a:t>,</a:t>
                      </a:r>
                    </a:p>
                    <a:p>
                      <a:r>
                        <a:rPr lang="en-US" baseline="0" dirty="0" smtClean="0"/>
                        <a:t>notifications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IoT (low latency)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45461" y="4361261"/>
            <a:ext cx="530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underestimated cost and fixed-equivalence as drivers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98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Lessons, in brief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886743"/>
              </p:ext>
            </p:extLst>
          </p:nvPr>
        </p:nvGraphicFramePr>
        <p:xfrm>
          <a:off x="686556" y="1969290"/>
          <a:ext cx="7089697" cy="3478384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2230414"/>
                <a:gridCol w="4859283"/>
              </a:tblGrid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Experience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Lessons</a:t>
                      </a:r>
                      <a:endParaRPr lang="en-US" dirty="0"/>
                    </a:p>
                  </a:txBody>
                  <a:tcPr/>
                </a:tc>
              </a:tr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VoLTE, IMS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avoid</a:t>
                      </a:r>
                      <a:r>
                        <a:rPr lang="en-US" baseline="0" dirty="0" smtClean="0"/>
                        <a:t> complexity</a:t>
                      </a:r>
                    </a:p>
                    <a:p>
                      <a:r>
                        <a:rPr lang="en-US" baseline="0" dirty="0" smtClean="0"/>
                        <a:t>avoid entanglement</a:t>
                      </a:r>
                    </a:p>
                    <a:p>
                      <a:r>
                        <a:rPr lang="en-US" baseline="0" dirty="0" smtClean="0"/>
                        <a:t>plan intercarrier interfaces</a:t>
                      </a:r>
                      <a:endParaRPr lang="en-US" dirty="0"/>
                    </a:p>
                  </a:txBody>
                  <a:tcPr/>
                </a:tc>
              </a:tr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Wi-Fi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don’t trust the RAN/AP</a:t>
                      </a:r>
                      <a:endParaRPr lang="en-US" dirty="0"/>
                    </a:p>
                  </a:txBody>
                  <a:tcPr/>
                </a:tc>
              </a:tr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disaggregation of</a:t>
                      </a:r>
                      <a:r>
                        <a:rPr lang="en-US" baseline="0" dirty="0" smtClean="0"/>
                        <a:t> functions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clear &amp; simple interfaces</a:t>
                      </a:r>
                    </a:p>
                    <a:p>
                      <a:r>
                        <a:rPr lang="en-US" dirty="0" smtClean="0"/>
                        <a:t>don’t assume trust between elements</a:t>
                      </a:r>
                      <a:endParaRPr lang="en-US" dirty="0"/>
                    </a:p>
                  </a:txBody>
                  <a:tcPr/>
                </a:tc>
              </a:tr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app stores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keep</a:t>
                      </a:r>
                      <a:r>
                        <a:rPr lang="en-US" baseline="0" dirty="0" smtClean="0"/>
                        <a:t> it application-neutral</a:t>
                      </a:r>
                      <a:endParaRPr lang="en-US" dirty="0"/>
                    </a:p>
                  </a:txBody>
                  <a:tcPr/>
                </a:tc>
              </a:tr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FTTH, backhaul</a:t>
                      </a:r>
                      <a:r>
                        <a:rPr lang="en-US" baseline="0" dirty="0" smtClean="0"/>
                        <a:t> 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re-use backhaul</a:t>
                      </a:r>
                      <a:r>
                        <a:rPr lang="en-US" baseline="0" dirty="0" smtClean="0"/>
                        <a:t> where you can find it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098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5G is a systems standard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419057"/>
              </p:ext>
            </p:extLst>
          </p:nvPr>
        </p:nvGraphicFramePr>
        <p:xfrm>
          <a:off x="200937" y="1797228"/>
          <a:ext cx="8744506" cy="3522272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1632262"/>
                <a:gridCol w="3244828"/>
                <a:gridCol w="3867416"/>
              </a:tblGrid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Technology</a:t>
                      </a:r>
                      <a:r>
                        <a:rPr lang="en-US" baseline="0" dirty="0" smtClean="0"/>
                        <a:t> component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Proposed</a:t>
                      </a:r>
                      <a:r>
                        <a:rPr lang="en-US" baseline="0" dirty="0" smtClean="0"/>
                        <a:t> application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Less exciting, but likely</a:t>
                      </a:r>
                      <a:endParaRPr lang="en-US" dirty="0"/>
                    </a:p>
                  </a:txBody>
                  <a:tcPr/>
                </a:tc>
              </a:tr>
              <a:tr h="48097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mmWave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Gb/s user rates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capacity</a:t>
                      </a:r>
                      <a:r>
                        <a:rPr lang="en-US" baseline="0" dirty="0" smtClean="0"/>
                        <a:t> in stadiums</a:t>
                      </a:r>
                    </a:p>
                    <a:p>
                      <a:r>
                        <a:rPr lang="en-US" dirty="0" smtClean="0"/>
                        <a:t>fixed wireless?</a:t>
                      </a:r>
                      <a:endParaRPr lang="en-US" dirty="0"/>
                    </a:p>
                  </a:txBody>
                  <a:tcPr/>
                </a:tc>
              </a:tr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edge</a:t>
                      </a:r>
                      <a:r>
                        <a:rPr lang="en-US" baseline="0" dirty="0" smtClean="0"/>
                        <a:t> computing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video caching</a:t>
                      </a:r>
                      <a:endParaRPr lang="en-US" dirty="0"/>
                    </a:p>
                  </a:txBody>
                  <a:tcPr/>
                </a:tc>
              </a:tr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M2M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billions &amp; billions of devices!</a:t>
                      </a:r>
                    </a:p>
                    <a:p>
                      <a:r>
                        <a:rPr lang="en-US" dirty="0" smtClean="0"/>
                        <a:t>autonomous vehicles!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electric</a:t>
                      </a:r>
                      <a:r>
                        <a:rPr lang="en-US" baseline="0" dirty="0" smtClean="0"/>
                        <a:t> meters</a:t>
                      </a:r>
                      <a:endParaRPr lang="en-US" dirty="0"/>
                    </a:p>
                  </a:txBody>
                  <a:tcPr/>
                </a:tc>
              </a:tr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ms</a:t>
                      </a:r>
                      <a:r>
                        <a:rPr lang="en-US" baseline="0" dirty="0" smtClean="0"/>
                        <a:t> latency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autonomous vehicles!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keep</a:t>
                      </a:r>
                      <a:r>
                        <a:rPr lang="en-US" baseline="0" dirty="0" smtClean="0"/>
                        <a:t> it application-neutral</a:t>
                      </a:r>
                      <a:endParaRPr lang="en-US" dirty="0"/>
                    </a:p>
                  </a:txBody>
                  <a:tcPr/>
                </a:tc>
              </a:tr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slicing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QoS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</a:t>
                      </a:r>
                      <a:r>
                        <a:rPr lang="en-US" baseline="0" dirty="0" smtClean="0"/>
                        <a:t> networks, VPNs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0937" y="286604"/>
            <a:ext cx="689361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2G </a:t>
            </a:r>
            <a:r>
              <a:rPr lang="en-US" dirty="0" smtClean="0">
                <a:sym typeface="Wingdings"/>
              </a:rPr>
              <a:t> 3G  4G  5G  increasing number of technology components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723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spectrum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Except at highest frequencies, all new spectrum likely to be shared</a:t>
            </a:r>
          </a:p>
          <a:p>
            <a:pPr lvl="1"/>
            <a:r>
              <a:rPr lang="en-US" dirty="0" smtClean="0"/>
              <a:t>e.g., 3.5 GHz</a:t>
            </a:r>
          </a:p>
          <a:p>
            <a:pPr lvl="1"/>
            <a:r>
              <a:rPr lang="en-US" dirty="0" smtClean="0"/>
              <a:t>in time &amp; space</a:t>
            </a:r>
          </a:p>
          <a:p>
            <a:r>
              <a:rPr lang="en-US" dirty="0" smtClean="0">
                <a:sym typeface="Wingdings"/>
              </a:rPr>
              <a:t> need frequency-agile systems that can shift capacity to different bands, quickly</a:t>
            </a:r>
          </a:p>
          <a:p>
            <a:r>
              <a:rPr lang="en-US" dirty="0" smtClean="0">
                <a:sym typeface="Wingdings"/>
              </a:rPr>
              <a:t> few common bands for consulting spectrum database</a:t>
            </a:r>
          </a:p>
          <a:p>
            <a:pPr lvl="1"/>
            <a:r>
              <a:rPr lang="en-US" b="1" dirty="0" smtClean="0">
                <a:sym typeface="Wingdings"/>
              </a:rPr>
              <a:t>now</a:t>
            </a:r>
            <a:r>
              <a:rPr lang="en-US" dirty="0" smtClean="0">
                <a:sym typeface="Wingdings"/>
              </a:rPr>
              <a:t>: scan, pray &amp; wait</a:t>
            </a:r>
          </a:p>
          <a:p>
            <a:pPr lvl="1"/>
            <a:r>
              <a:rPr lang="en-US" b="1" dirty="0" smtClean="0">
                <a:sym typeface="Wingdings"/>
              </a:rPr>
              <a:t>5G</a:t>
            </a:r>
            <a:r>
              <a:rPr lang="en-US" dirty="0" smtClean="0">
                <a:sym typeface="Wingdings"/>
              </a:rPr>
              <a:t>: shared band  database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3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 sharing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404861"/>
            <a:ext cx="7988993" cy="248664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5282804" y="1448415"/>
            <a:ext cx="3283693" cy="1530529"/>
          </a:xfrm>
          <a:prstGeom prst="wedgeRoundRectCallout">
            <a:avLst>
              <a:gd name="adj1" fmla="val 10045"/>
              <a:gd name="adj2" fmla="val 155225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How </a:t>
            </a:r>
            <a:r>
              <a:rPr lang="en-US" dirty="0"/>
              <a:t>much politeness &amp; fairness is required?</a:t>
            </a:r>
          </a:p>
          <a:p>
            <a:r>
              <a:rPr lang="en-US" dirty="0">
                <a:sym typeface="Wingdings"/>
              </a:rPr>
              <a:t> LTE-U &amp; LTE-LAA (license-assisted, listen-before-talk)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IMS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9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1370</TotalTime>
  <Words>1160</Words>
  <Application>Microsoft Macintosh PowerPoint</Application>
  <PresentationFormat>On-screen Show (4:3)</PresentationFormat>
  <Paragraphs>305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Apple Color Emoji</vt:lpstr>
      <vt:lpstr>Calibri</vt:lpstr>
      <vt:lpstr>Calibri Light</vt:lpstr>
      <vt:lpstr>MS PGothic</vt:lpstr>
      <vt:lpstr>ＭＳ Ｐゴシック</vt:lpstr>
      <vt:lpstr>Wingdings</vt:lpstr>
      <vt:lpstr>Arial</vt:lpstr>
      <vt:lpstr>Retrospect</vt:lpstr>
      <vt:lpstr>5G: Enabled by technology, with Public Policy Assist</vt:lpstr>
      <vt:lpstr>Design for 20 years</vt:lpstr>
      <vt:lpstr>Generations are distinct</vt:lpstr>
      <vt:lpstr>Generations overlap</vt:lpstr>
      <vt:lpstr>Generational surprises</vt:lpstr>
      <vt:lpstr>Lessons, in brief </vt:lpstr>
      <vt:lpstr>5G is a systems standard</vt:lpstr>
      <vt:lpstr>Changing spectrum environment</vt:lpstr>
      <vt:lpstr>Spectrum sharing</vt:lpstr>
      <vt:lpstr>Ideal spectrum</vt:lpstr>
      <vt:lpstr>Spectrum management</vt:lpstr>
      <vt:lpstr>Challenges for spectrum sharing</vt:lpstr>
      <vt:lpstr>Spectrum co-existence</vt:lpstr>
      <vt:lpstr>Spectrum roles</vt:lpstr>
      <vt:lpstr>The filter problem</vt:lpstr>
      <vt:lpstr>TV incentive auction</vt:lpstr>
      <vt:lpstr>600 MHz incentive auction</vt:lpstr>
      <vt:lpstr>Incentive auction facts</vt:lpstr>
      <vt:lpstr>PowerPoint Presentation</vt:lpstr>
      <vt:lpstr>Forward auction: T-Mobile &amp; others</vt:lpstr>
      <vt:lpstr>TV white spaces (US)</vt:lpstr>
      <vt:lpstr>3.5 GHz band</vt:lpstr>
      <vt:lpstr>PowerPoint Presentation</vt:lpstr>
      <vt:lpstr>3.5 GHz user classes</vt:lpstr>
      <vt:lpstr>30-40 GHz mmW overview</vt:lpstr>
      <vt:lpstr>MMW: Spectrum Frontiers R&amp;O</vt:lpstr>
      <vt:lpstr>Conclusions</vt:lpstr>
    </vt:vector>
  </TitlesOfParts>
  <Company>Columbia University</Company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Henning Schulzrinne</dc:creator>
  <cp:lastModifiedBy>Henning Schulzrinne</cp:lastModifiedBy>
  <cp:revision>101</cp:revision>
  <dcterms:created xsi:type="dcterms:W3CDTF">2015-05-24T20:39:24Z</dcterms:created>
  <dcterms:modified xsi:type="dcterms:W3CDTF">2017-06-02T20:20:01Z</dcterms:modified>
</cp:coreProperties>
</file>