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81" r:id="rId4"/>
    <p:sldId id="282" r:id="rId5"/>
    <p:sldId id="279" r:id="rId6"/>
    <p:sldId id="271" r:id="rId7"/>
    <p:sldId id="276" r:id="rId8"/>
    <p:sldId id="283" r:id="rId9"/>
    <p:sldId id="284" r:id="rId10"/>
    <p:sldId id="287" r:id="rId11"/>
    <p:sldId id="285" r:id="rId12"/>
    <p:sldId id="291" r:id="rId13"/>
    <p:sldId id="289" r:id="rId14"/>
    <p:sldId id="288" r:id="rId15"/>
    <p:sldId id="286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66" r:id="rId24"/>
    <p:sldId id="258" r:id="rId25"/>
    <p:sldId id="267" r:id="rId26"/>
    <p:sldId id="268" r:id="rId27"/>
    <p:sldId id="277" r:id="rId28"/>
    <p:sldId id="290" r:id="rId29"/>
    <p:sldId id="269" r:id="rId30"/>
    <p:sldId id="270" r:id="rId31"/>
    <p:sldId id="272" r:id="rId32"/>
    <p:sldId id="273" r:id="rId33"/>
    <p:sldId id="260" r:id="rId34"/>
    <p:sldId id="299" r:id="rId35"/>
    <p:sldId id="300" r:id="rId36"/>
    <p:sldId id="261" r:id="rId37"/>
    <p:sldId id="262" r:id="rId38"/>
    <p:sldId id="263" r:id="rId39"/>
    <p:sldId id="264" r:id="rId40"/>
    <p:sldId id="265" r:id="rId41"/>
    <p:sldId id="274" r:id="rId42"/>
    <p:sldId id="275" r:id="rId43"/>
    <p:sldId id="278" r:id="rId44"/>
    <p:sldId id="259" r:id="rId45"/>
    <p:sldId id="280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EE826-6D74-4949-B2AE-A0B8B3802DA3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A88CC-C4A5-BB40-85B1-18C44B9A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3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F329D-07CD-344A-A0DD-FDBA3E4CFAEA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E01B2-A4DF-E949-9ACF-FC77D3E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2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7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voices.canonical.com</a:t>
            </a:r>
            <a:r>
              <a:rPr lang="en-US" dirty="0" smtClean="0"/>
              <a:t>/</a:t>
            </a:r>
            <a:r>
              <a:rPr lang="en-US" dirty="0" err="1" smtClean="0"/>
              <a:t>jussi.pakkanen</a:t>
            </a:r>
            <a:r>
              <a:rPr lang="en-US" dirty="0" smtClean="0"/>
              <a:t>/files/2012/01/</a:t>
            </a:r>
            <a:r>
              <a:rPr lang="en-US" dirty="0" err="1" smtClean="0"/>
              <a:t>synaptics-statemachine.png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/en/9/9c/</a:t>
            </a:r>
            <a:r>
              <a:rPr lang="en-US" dirty="0" err="1" smtClean="0"/>
              <a:t>TISPAN_IMS_Reference_Architecture.png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www.statisticbrain.com</a:t>
            </a:r>
            <a:r>
              <a:rPr lang="en-US" dirty="0" smtClean="0"/>
              <a:t>/cell-phone-tower-statistics/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ir.sbasite.com</a:t>
            </a:r>
            <a:r>
              <a:rPr lang="en-US" dirty="0" smtClean="0"/>
              <a:t>/</a:t>
            </a:r>
            <a:r>
              <a:rPr lang="en-US" dirty="0" err="1" smtClean="0"/>
              <a:t>releasedetail.cfm?ReleaseID</a:t>
            </a:r>
            <a:r>
              <a:rPr lang="en-US" dirty="0" smtClean="0"/>
              <a:t>=908348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3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Techcrunch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9857-1D11-8D42-9E06-999AECDD5A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5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9857-1D11-8D42-9E06-999AECDD5AE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T-Mobile 2010</a:t>
            </a:r>
          </a:p>
          <a:p>
            <a:r>
              <a:rPr lang="en-US" dirty="0" smtClean="0"/>
              <a:t>AT&amp;T</a:t>
            </a:r>
            <a:r>
              <a:rPr lang="en-US" baseline="0" dirty="0" smtClean="0"/>
              <a:t> data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www.nowsms.com</a:t>
            </a:r>
            <a:r>
              <a:rPr lang="en-US" dirty="0" smtClean="0"/>
              <a:t>/discus/messages/12/8500.html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93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alcatel-lucent.com</a:t>
            </a:r>
            <a:r>
              <a:rPr lang="en-US" dirty="0" smtClean="0"/>
              <a:t>/enrich/v1i12007/article_c4a4.html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7A2F-8D4E-7345-AE10-422CDD5C13D5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C7504-6C3C-9646-B5D6-ADAB2877B315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8B45-8DF7-E64D-B4A9-7C57F95D204C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318C-DD80-E94E-A52B-F4BA13554830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D80C1-F5D7-B640-9FBF-B9A91BA16414}" type="datetime1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C23A7-ACB8-D04B-8B61-A693990EB733}" type="datetime1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B509-84D3-394E-B236-91E0A09BB492}" type="datetime1">
              <a:rPr lang="en-US" smtClean="0"/>
              <a:t>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9E56C-8DA4-D44B-8D1C-54D84F50DA8F}" type="datetime1">
              <a:rPr lang="en-US" smtClean="0"/>
              <a:t>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96495-357F-0A43-B902-7AAD2D24CD7B}" type="datetime1">
              <a:rPr lang="en-US" smtClean="0"/>
              <a:t>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DB99-F6ED-5948-8586-151CEDE096DD}" type="datetime1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0846-BE75-B145-8389-C8B316939A8A}" type="datetime1">
              <a:rPr lang="en-US" smtClean="0"/>
              <a:t>1/11/16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hr-HR" smtClean="0"/>
              <a:t>IIIT-B Jan.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064929D-0CFA-3648-AF34-520979BA9851}" type="datetime1">
              <a:rPr lang="en-US" smtClean="0"/>
              <a:t>1/11/16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8.jpeg"/><Relationship Id="rId5" Type="http://schemas.openxmlformats.org/officeDocument/2006/relationships/image" Target="../media/image2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44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685800" y="2209953"/>
            <a:ext cx="6635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5G: What can we learn from the previous four generations?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3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SIGFOX, </a:t>
            </a:r>
            <a:r>
              <a:rPr lang="en-US" dirty="0" err="1" smtClean="0"/>
              <a:t>Ingenu</a:t>
            </a:r>
            <a:r>
              <a:rPr lang="en-US" dirty="0" smtClean="0"/>
              <a:t> and </a:t>
            </a:r>
            <a:r>
              <a:rPr lang="en-US" dirty="0" err="1" smtClean="0"/>
              <a:t>LoRa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4" y="1326929"/>
            <a:ext cx="7619577" cy="231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4" y="6200130"/>
            <a:ext cx="3625280" cy="657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924" y="3826916"/>
            <a:ext cx="3738199" cy="23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0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cellular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Fixed wireless </a:t>
            </a:r>
            <a:r>
              <a:rPr lang="en-US" dirty="0" smtClean="0">
                <a:sym typeface="Wingdings"/>
              </a:rPr>
              <a:t> compete with DSL and maybe cable</a:t>
            </a:r>
          </a:p>
          <a:p>
            <a:pPr lvl="1"/>
            <a:r>
              <a:rPr lang="en-US" dirty="0" smtClean="0">
                <a:sym typeface="Wingdings"/>
              </a:rPr>
              <a:t>&gt; 10 Mb/s bandwidth</a:t>
            </a:r>
          </a:p>
          <a:p>
            <a:pPr lvl="1"/>
            <a:r>
              <a:rPr lang="en-US" dirty="0" smtClean="0">
                <a:sym typeface="Wingdings"/>
              </a:rPr>
              <a:t>probably more rural than urban  ample spectrum available</a:t>
            </a:r>
          </a:p>
          <a:p>
            <a:pPr lvl="1"/>
            <a:r>
              <a:rPr lang="en-US" dirty="0" smtClean="0">
                <a:sym typeface="Wingdings"/>
              </a:rPr>
              <a:t>Comcast median usage:</a:t>
            </a:r>
          </a:p>
          <a:p>
            <a:pPr lvl="2"/>
            <a:r>
              <a:rPr lang="en-US" dirty="0" smtClean="0">
                <a:sym typeface="Wingdings"/>
              </a:rPr>
              <a:t>August 2013: 16 GB</a:t>
            </a:r>
          </a:p>
          <a:p>
            <a:pPr lvl="2"/>
            <a:r>
              <a:rPr lang="en-US" dirty="0" smtClean="0">
                <a:sym typeface="Wingdings"/>
              </a:rPr>
              <a:t>mid-2015: 40 GB  roughly 50% </a:t>
            </a:r>
            <a:r>
              <a:rPr lang="en-US" dirty="0" err="1" smtClean="0">
                <a:sym typeface="Wingdings"/>
              </a:rPr>
              <a:t>YoY</a:t>
            </a:r>
            <a:r>
              <a:rPr lang="en-US" dirty="0" smtClean="0">
                <a:sym typeface="Wingdings"/>
              </a:rPr>
              <a:t> growth</a:t>
            </a:r>
          </a:p>
          <a:p>
            <a:pPr lvl="2"/>
            <a:r>
              <a:rPr lang="en-US" dirty="0" smtClean="0">
                <a:sym typeface="Wingdings"/>
              </a:rPr>
              <a:t> 2020 usage of 300 GB</a:t>
            </a:r>
          </a:p>
          <a:p>
            <a:pPr lvl="1"/>
            <a:r>
              <a:rPr lang="en-US" dirty="0" smtClean="0">
                <a:sym typeface="Wingdings"/>
              </a:rPr>
              <a:t>typical cost: cellular $10/GB  $400 today, $3,000 in 2020</a:t>
            </a:r>
          </a:p>
          <a:p>
            <a:pPr lvl="2"/>
            <a:r>
              <a:rPr lang="en-US" dirty="0" smtClean="0">
                <a:sym typeface="Wingdings"/>
              </a:rPr>
              <a:t>median </a:t>
            </a:r>
            <a:r>
              <a:rPr lang="en-US" dirty="0" err="1" smtClean="0">
                <a:sym typeface="Wingdings"/>
              </a:rPr>
              <a:t>wireline</a:t>
            </a:r>
            <a:r>
              <a:rPr lang="en-US" dirty="0" smtClean="0">
                <a:sym typeface="Wingdings"/>
              </a:rPr>
              <a:t>: $55 month for unlimited</a:t>
            </a:r>
          </a:p>
          <a:p>
            <a:pPr lvl="2"/>
            <a:r>
              <a:rPr lang="en-US" dirty="0" smtClean="0">
                <a:sym typeface="Wingdings"/>
              </a:rPr>
              <a:t> cost problem (differentiate fixed from mobile)</a:t>
            </a:r>
          </a:p>
          <a:p>
            <a:r>
              <a:rPr lang="en-US" dirty="0" err="1" smtClean="0">
                <a:solidFill>
                  <a:srgbClr val="FF0000"/>
                </a:solidFill>
                <a:sym typeface="Wingdings"/>
              </a:rPr>
              <a:t>IoT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and other embedded applications</a:t>
            </a:r>
          </a:p>
          <a:p>
            <a:pPr lvl="1"/>
            <a:r>
              <a:rPr lang="en-US" dirty="0" smtClean="0">
                <a:sym typeface="Wingdings"/>
              </a:rPr>
              <a:t>many (most?) </a:t>
            </a:r>
            <a:r>
              <a:rPr lang="en-US" dirty="0" err="1" smtClean="0">
                <a:sym typeface="Wingdings"/>
              </a:rPr>
              <a:t>IoT</a:t>
            </a:r>
            <a:r>
              <a:rPr lang="en-US" dirty="0" smtClean="0">
                <a:sym typeface="Wingdings"/>
              </a:rPr>
              <a:t> applications are </a:t>
            </a:r>
            <a:r>
              <a:rPr lang="en-US" i="1" dirty="0" smtClean="0">
                <a:sym typeface="Wingdings"/>
              </a:rPr>
              <a:t>not</a:t>
            </a:r>
            <a:r>
              <a:rPr lang="en-US" dirty="0" smtClean="0">
                <a:sym typeface="Wingdings"/>
              </a:rPr>
              <a:t> mobile</a:t>
            </a:r>
          </a:p>
          <a:p>
            <a:pPr lvl="1"/>
            <a:r>
              <a:rPr lang="en-US" dirty="0" smtClean="0">
                <a:sym typeface="Wingdings"/>
              </a:rPr>
              <a:t>but are very cost-sensitive</a:t>
            </a:r>
          </a:p>
          <a:p>
            <a:pPr lvl="2"/>
            <a:endParaRPr lang="en-US" dirty="0" smtClean="0">
              <a:sym typeface="Wingdings"/>
            </a:endParaRPr>
          </a:p>
          <a:p>
            <a:pPr lvl="2"/>
            <a:endParaRPr lang="en-US" dirty="0" smtClean="0">
              <a:sym typeface="Wingdings"/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3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if this moves to IP?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7" y="1717140"/>
            <a:ext cx="9144000" cy="2396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069" y="4677823"/>
            <a:ext cx="657471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Thus, for 146 hours/month of HD </a:t>
            </a:r>
            <a:r>
              <a:rPr lang="en-US" dirty="0" smtClean="0">
                <a:sym typeface="Wingdings"/>
              </a:rPr>
              <a:t> 410 GB/month</a:t>
            </a:r>
          </a:p>
          <a:p>
            <a:r>
              <a:rPr lang="en-US" dirty="0" smtClean="0">
                <a:sym typeface="Wingdings"/>
              </a:rPr>
              <a:t>(does </a:t>
            </a:r>
            <a:r>
              <a:rPr lang="en-US" i="1" dirty="0" smtClean="0">
                <a:sym typeface="Wingdings"/>
              </a:rPr>
              <a:t>not</a:t>
            </a:r>
            <a:r>
              <a:rPr lang="en-US" dirty="0" smtClean="0">
                <a:sym typeface="Wingdings"/>
              </a:rPr>
              <a:t> count separate viewing among household members)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3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wireless plan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13" y="2728140"/>
            <a:ext cx="6668051" cy="1886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13" y="1782176"/>
            <a:ext cx="3341586" cy="7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0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" y="1417638"/>
            <a:ext cx="7949702" cy="4490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026484"/>
            <a:ext cx="80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Wide-</a:t>
            </a:r>
            <a:r>
              <a:rPr lang="en-US" sz="1400" i="1" dirty="0" smtClean="0"/>
              <a:t>area Wireless Communication Challenges for the Internet of Things</a:t>
            </a:r>
            <a:endParaRPr lang="en-US" sz="1400" i="1" dirty="0"/>
          </a:p>
          <a:p>
            <a:r>
              <a:rPr lang="en-US" sz="1400" dirty="0" err="1" smtClean="0"/>
              <a:t>Harpreet</a:t>
            </a:r>
            <a:r>
              <a:rPr lang="en-US" sz="1400" dirty="0" smtClean="0"/>
              <a:t> S. </a:t>
            </a:r>
            <a:r>
              <a:rPr lang="en-US" sz="1400" dirty="0" err="1" smtClean="0"/>
              <a:t>Dhillon</a:t>
            </a:r>
            <a:r>
              <a:rPr lang="en-US" sz="1400" dirty="0" smtClean="0"/>
              <a:t>, Howard </a:t>
            </a:r>
            <a:r>
              <a:rPr lang="en-US" sz="1400" dirty="0" err="1" smtClean="0"/>
              <a:t>sHuang</a:t>
            </a:r>
            <a:r>
              <a:rPr lang="en-US" sz="1400" dirty="0" smtClean="0"/>
              <a:t>, Harish </a:t>
            </a:r>
            <a:r>
              <a:rPr lang="en-US" sz="1400" dirty="0" err="1" smtClean="0"/>
              <a:t>Viswanathan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24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pricing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D8A6CFEA-B6B8-436E-B5F0-F670549A04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83790"/>
            <a:ext cx="7469427" cy="5092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02536"/>
            <a:ext cx="4249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www.newamerica.org</a:t>
            </a:r>
            <a:r>
              <a:rPr lang="en-US" sz="1200" dirty="0"/>
              <a:t>/</a:t>
            </a:r>
            <a:r>
              <a:rPr lang="en-US" sz="1200" dirty="0" err="1"/>
              <a:t>oti</a:t>
            </a:r>
            <a:r>
              <a:rPr lang="en-US" sz="1200" dirty="0"/>
              <a:t>/the-cost-of-connectivity-2014/</a:t>
            </a:r>
          </a:p>
        </p:txBody>
      </p:sp>
    </p:spTree>
    <p:extLst>
      <p:ext uri="{BB962C8B-B14F-4D97-AF65-F5344CB8AC3E}">
        <p14:creationId xmlns:p14="http://schemas.microsoft.com/office/powerpoint/2010/main" val="259996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Attenuation by frequency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16" y="1617579"/>
            <a:ext cx="6504987" cy="51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Rural (low density) </a:t>
            </a:r>
            <a:r>
              <a:rPr lang="en-US" dirty="0" smtClean="0">
                <a:sym typeface="Wingdings"/>
              </a:rPr>
              <a:t> coverage limited</a:t>
            </a:r>
          </a:p>
          <a:p>
            <a:pPr lvl="1"/>
            <a:r>
              <a:rPr lang="en-US" dirty="0" smtClean="0"/>
              <a:t>√ tower height (</a:t>
            </a:r>
            <a:r>
              <a:rPr lang="en-US" dirty="0" err="1" smtClean="0"/>
              <a:t>ft</a:t>
            </a:r>
            <a:r>
              <a:rPr lang="en-US" dirty="0" smtClean="0"/>
              <a:t>) ≈ coverage range (miles)</a:t>
            </a:r>
          </a:p>
          <a:p>
            <a:pPr lvl="1"/>
            <a:r>
              <a:rPr lang="en-US" dirty="0" smtClean="0"/>
              <a:t>e.g., 400 </a:t>
            </a:r>
            <a:r>
              <a:rPr lang="en-US" dirty="0" err="1" smtClean="0"/>
              <a:t>ft</a:t>
            </a:r>
            <a:r>
              <a:rPr lang="en-US" dirty="0" smtClean="0"/>
              <a:t> (120 m) tower </a:t>
            </a:r>
            <a:r>
              <a:rPr lang="en-US" dirty="0" smtClean="0">
                <a:sym typeface="Wingdings"/>
              </a:rPr>
              <a:t> 20 miles</a:t>
            </a:r>
          </a:p>
          <a:p>
            <a:pPr lvl="1"/>
            <a:r>
              <a:rPr lang="en-US" dirty="0" smtClean="0">
                <a:sym typeface="Wingdings"/>
              </a:rPr>
              <a:t>but 4-5 miles more typical</a:t>
            </a:r>
          </a:p>
          <a:p>
            <a:pPr lvl="1"/>
            <a:r>
              <a:rPr lang="en-US" dirty="0" smtClean="0">
                <a:sym typeface="Wingdings"/>
              </a:rPr>
              <a:t>GSM: timing advance  35 km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Urban outdoors</a:t>
            </a:r>
          </a:p>
          <a:p>
            <a:pPr lvl="1"/>
            <a:r>
              <a:rPr lang="en-US" dirty="0" smtClean="0">
                <a:sym typeface="Wingdings"/>
              </a:rPr>
              <a:t>cell spacing: 100 </a:t>
            </a:r>
            <a:r>
              <a:rPr lang="en-US" dirty="0" err="1" smtClean="0">
                <a:sym typeface="Wingdings"/>
              </a:rPr>
              <a:t>ft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capacity-limited</a:t>
            </a:r>
          </a:p>
          <a:p>
            <a:pPr lvl="1"/>
            <a:r>
              <a:rPr lang="en-US" dirty="0" smtClean="0">
                <a:sym typeface="Wingdings"/>
              </a:rPr>
              <a:t>power-limited (5-20 W base station, 2 W mobile)  5-8 miles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Urban indoors</a:t>
            </a:r>
          </a:p>
          <a:p>
            <a:pPr lvl="1"/>
            <a:r>
              <a:rPr lang="en-US" dirty="0" smtClean="0">
                <a:sym typeface="Wingdings"/>
              </a:rPr>
              <a:t>radio propagation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25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 GHz attenuation &amp; reflection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93" y="1746598"/>
            <a:ext cx="5528414" cy="283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92" y="4731916"/>
            <a:ext cx="4266577" cy="1461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2092" y="6402982"/>
            <a:ext cx="11878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Rappaport, 2013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5237301" y="4797386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multipath reflections</a:t>
            </a:r>
          </a:p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highly directional antennas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42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GHz+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60214"/>
          </a:xfrm>
        </p:spPr>
        <p:txBody>
          <a:bodyPr/>
          <a:lstStyle/>
          <a:p>
            <a:r>
              <a:rPr lang="en-US" dirty="0" smtClean="0"/>
              <a:t>Unlicensed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7" y="5083485"/>
            <a:ext cx="7518400" cy="147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99" y="4753285"/>
            <a:ext cx="2247900" cy="180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229" y="1600200"/>
            <a:ext cx="4301011" cy="29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2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20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9" y="1417638"/>
            <a:ext cx="8051800" cy="4368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7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 txBox="1">
            <a:spLocks noGrp="1" noChangeArrowheads="1"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20DD6F00-65FB-4E8B-886B-67DC55F0A1B9}" type="slidenum">
              <a:rPr lang="en-US" sz="1000"/>
              <a:pPr algn="r" eaLnBrk="1" hangingPunct="1"/>
              <a:t>20</a:t>
            </a:fld>
            <a:endParaRPr lang="en-US" sz="1000" dirty="0"/>
          </a:p>
        </p:txBody>
      </p:sp>
      <p:sp>
        <p:nvSpPr>
          <p:cNvPr id="4099" name="Title 1"/>
          <p:cNvSpPr>
            <a:spLocks/>
          </p:cNvSpPr>
          <p:nvPr/>
        </p:nvSpPr>
        <p:spPr bwMode="auto">
          <a:xfrm>
            <a:off x="434975" y="1560513"/>
            <a:ext cx="82296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400" b="1" dirty="0" smtClean="0">
                <a:solidFill>
                  <a:schemeClr val="tx2"/>
                </a:solidFill>
              </a:rPr>
              <a:t>30-40GHz mmW – Spectrum Overview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4298" y="5661248"/>
            <a:ext cx="8229600" cy="6326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/>
              <a:t>Note: The Commission’s Fixed Microwave (Part 101) and Satellite Communications (Part 25) service rules govern most of US Mobile allocations shown above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lvl="1"/>
            <a:endParaRPr lang="en-US" sz="1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pPr lvl="1"/>
            <a:endParaRPr lang="en-US" sz="9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744162" y="1884810"/>
            <a:ext cx="7302890" cy="3632422"/>
            <a:chOff x="744162" y="1919306"/>
            <a:chExt cx="7302890" cy="3632422"/>
          </a:xfrm>
        </p:grpSpPr>
        <p:grpSp>
          <p:nvGrpSpPr>
            <p:cNvPr id="3" name="Group 2"/>
            <p:cNvGrpSpPr/>
            <p:nvPr/>
          </p:nvGrpSpPr>
          <p:grpSpPr>
            <a:xfrm>
              <a:off x="744162" y="1941435"/>
              <a:ext cx="7302890" cy="3610293"/>
              <a:chOff x="777964" y="1941435"/>
              <a:chExt cx="7302890" cy="361029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964" y="1941435"/>
                <a:ext cx="7302890" cy="3346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8646"/>
              <a:stretch/>
            </p:blipFill>
            <p:spPr bwMode="auto">
              <a:xfrm>
                <a:off x="777964" y="5288263"/>
                <a:ext cx="6010275" cy="263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882403" y="1919306"/>
              <a:ext cx="31646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Source : Samsung Communications Research Team</a:t>
              </a:r>
              <a:endParaRPr lang="en-US" sz="1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4162" y="1941435"/>
              <a:ext cx="7302890" cy="361029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0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spectrum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Except at highest frequencies, all new spectrum likely to be shared</a:t>
            </a:r>
          </a:p>
          <a:p>
            <a:pPr lvl="1"/>
            <a:r>
              <a:rPr lang="en-US" dirty="0" smtClean="0"/>
              <a:t>e.g., 3.5 GHz</a:t>
            </a:r>
          </a:p>
          <a:p>
            <a:pPr lvl="1"/>
            <a:r>
              <a:rPr lang="en-US" dirty="0" smtClean="0"/>
              <a:t>in time &amp; space</a:t>
            </a:r>
          </a:p>
          <a:p>
            <a:r>
              <a:rPr lang="en-US" dirty="0" smtClean="0">
                <a:sym typeface="Wingdings"/>
              </a:rPr>
              <a:t> need frequency-agile systems that can shift capacity to different bands, quickly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3.5 GHz (April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150 MHz at 3.550 GHz </a:t>
            </a:r>
          </a:p>
          <a:p>
            <a:r>
              <a:rPr lang="en-US" dirty="0" smtClean="0"/>
              <a:t>incumbents: </a:t>
            </a:r>
            <a:r>
              <a:rPr lang="en-US" dirty="0" err="1" smtClean="0"/>
              <a:t>DoD</a:t>
            </a:r>
            <a:r>
              <a:rPr lang="en-US" dirty="0" smtClean="0"/>
              <a:t> radars + fixed satellite service (FSS) receive-only</a:t>
            </a:r>
          </a:p>
          <a:p>
            <a:r>
              <a:rPr lang="en-US" dirty="0" smtClean="0"/>
              <a:t>exclusion zones: 60% pop. unsuitable for </a:t>
            </a:r>
            <a:r>
              <a:rPr lang="en-US" dirty="0" err="1" smtClean="0"/>
              <a:t>macrocell</a:t>
            </a:r>
            <a:endParaRPr lang="en-US" dirty="0" smtClean="0"/>
          </a:p>
          <a:p>
            <a:r>
              <a:rPr lang="en-US" dirty="0" smtClean="0"/>
              <a:t>access: incumbent, priority (PAL), general authorized</a:t>
            </a:r>
          </a:p>
          <a:p>
            <a:pPr lvl="1"/>
            <a:r>
              <a:rPr lang="en-US" dirty="0"/>
              <a:t>Incumbent: authorized federal &amp;</a:t>
            </a:r>
            <a:r>
              <a:rPr lang="en-US" dirty="0" smtClean="0"/>
              <a:t> </a:t>
            </a:r>
            <a:r>
              <a:rPr lang="en-US" dirty="0"/>
              <a:t>grandfathered Fixed Satellite Service</a:t>
            </a:r>
          </a:p>
          <a:p>
            <a:pPr lvl="1"/>
            <a:r>
              <a:rPr lang="en-US" dirty="0" smtClean="0"/>
              <a:t>PAL: 3 years non-renewable, 10 MHz channel, census tract</a:t>
            </a:r>
          </a:p>
          <a:p>
            <a:pPr lvl="1"/>
            <a:r>
              <a:rPr lang="en-US" dirty="0" smtClean="0"/>
              <a:t>hospitals, utilities, state/local gov’t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6022495" y="6022477"/>
            <a:ext cx="2509293" cy="83552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 also TVWS, MBAN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E2E9-8F28-AD43-8875-6078F115E0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6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1295" y="1527578"/>
            <a:ext cx="7249487" cy="48311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1G through 4Gish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1" y="2917123"/>
            <a:ext cx="1338770" cy="2008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81" y="5125936"/>
            <a:ext cx="1459840" cy="967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03" y="1647208"/>
            <a:ext cx="851670" cy="141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619" y="5035949"/>
            <a:ext cx="1616287" cy="897937"/>
          </a:xfrm>
          <a:prstGeom prst="rect">
            <a:avLst/>
          </a:prstGeom>
        </p:spPr>
      </p:pic>
      <p:pic>
        <p:nvPicPr>
          <p:cNvPr id="11" name="Picture 10" descr="razr-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472" y="2993042"/>
            <a:ext cx="1326310" cy="1822051"/>
          </a:xfrm>
          <a:prstGeom prst="rect">
            <a:avLst/>
          </a:prstGeom>
        </p:spPr>
      </p:pic>
      <p:pic>
        <p:nvPicPr>
          <p:cNvPr id="12" name="Picture 11" descr="r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803" y="3090242"/>
            <a:ext cx="2919984" cy="13837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1521" y="1949453"/>
            <a:ext cx="162128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national carrier</a:t>
            </a:r>
            <a:endParaRPr lang="en-US" dirty="0"/>
          </a:p>
        </p:txBody>
      </p:sp>
      <p:pic>
        <p:nvPicPr>
          <p:cNvPr id="4" name="Picture 3" descr="90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460" y="1252310"/>
            <a:ext cx="2151953" cy="139428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656" y="4627837"/>
            <a:ext cx="1808106" cy="14478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3542" y="4076429"/>
            <a:ext cx="13252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one subscriber,</a:t>
            </a:r>
          </a:p>
          <a:p>
            <a:r>
              <a:rPr lang="en-US" sz="1400" i="1" dirty="0" smtClean="0"/>
              <a:t>one phone,</a:t>
            </a:r>
          </a:p>
          <a:p>
            <a:r>
              <a:rPr lang="en-US" sz="1400" i="1" dirty="0" smtClean="0"/>
              <a:t>one provider</a:t>
            </a:r>
          </a:p>
        </p:txBody>
      </p:sp>
    </p:spTree>
    <p:extLst>
      <p:ext uri="{BB962C8B-B14F-4D97-AF65-F5344CB8AC3E}">
        <p14:creationId xmlns:p14="http://schemas.microsoft.com/office/powerpoint/2010/main" val="23839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LTE – one carrier, plus roaming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710362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10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Callout 16"/>
          <p:cNvSpPr/>
          <p:nvPr/>
        </p:nvSpPr>
        <p:spPr>
          <a:xfrm>
            <a:off x="5337547" y="4168633"/>
            <a:ext cx="1223955" cy="1219965"/>
          </a:xfrm>
          <a:prstGeom prst="wedgeEllipseCallout">
            <a:avLst>
              <a:gd name="adj1" fmla="val -52651"/>
              <a:gd name="adj2" fmla="val -687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LTE-U</a:t>
            </a:r>
          </a:p>
          <a:p>
            <a:r>
              <a:rPr lang="en-US" sz="1400" dirty="0"/>
              <a:t>802.11n</a:t>
            </a:r>
          </a:p>
          <a:p>
            <a:r>
              <a:rPr lang="en-US" sz="1400" dirty="0"/>
              <a:t>LTE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– what exactly is a carrier?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294" y="1868062"/>
            <a:ext cx="1797906" cy="102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1" y="2917123"/>
            <a:ext cx="1338770" cy="2008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889" y="3160648"/>
            <a:ext cx="1498181" cy="842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147" y="3727972"/>
            <a:ext cx="1193406" cy="1409082"/>
          </a:xfrm>
          <a:prstGeom prst="rect">
            <a:avLst/>
          </a:prstGeom>
        </p:spPr>
      </p:pic>
      <p:pic>
        <p:nvPicPr>
          <p:cNvPr id="7" name="Picture 6" descr="fiberligh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01" y="4871441"/>
            <a:ext cx="2076450" cy="717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99" y="2309771"/>
            <a:ext cx="1466627" cy="420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50" y="1461187"/>
            <a:ext cx="1391376" cy="640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939" y="3754914"/>
            <a:ext cx="1229368" cy="922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019" y="1417638"/>
            <a:ext cx="800616" cy="533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798" y="3152579"/>
            <a:ext cx="1312082" cy="794903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2462687" y="2821819"/>
            <a:ext cx="2063252" cy="148484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Level3</a:t>
            </a:r>
          </a:p>
          <a:p>
            <a:pPr algn="ctr"/>
            <a:r>
              <a:rPr lang="en-US" dirty="0" smtClean="0"/>
              <a:t>Cogent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012" y="5388598"/>
            <a:ext cx="2087539" cy="654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80" y="6084578"/>
            <a:ext cx="1578509" cy="507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225" y="4609218"/>
            <a:ext cx="2111187" cy="1558760"/>
          </a:xfrm>
          <a:prstGeom prst="rect">
            <a:avLst/>
          </a:prstGeom>
        </p:spPr>
      </p:pic>
      <p:sp>
        <p:nvSpPr>
          <p:cNvPr id="19" name="Can 18"/>
          <p:cNvSpPr/>
          <p:nvPr/>
        </p:nvSpPr>
        <p:spPr>
          <a:xfrm>
            <a:off x="4316051" y="1628804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Spectrum DB</a:t>
            </a:r>
            <a:endParaRPr lang="en-US" sz="1600" dirty="0"/>
          </a:p>
        </p:txBody>
      </p:sp>
      <p:sp>
        <p:nvSpPr>
          <p:cNvPr id="20" name="Can 19"/>
          <p:cNvSpPr/>
          <p:nvPr/>
        </p:nvSpPr>
        <p:spPr>
          <a:xfrm>
            <a:off x="4468451" y="1781204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Spectrum DB</a:t>
            </a:r>
            <a:endParaRPr lang="en-US" sz="1600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774" y="5318952"/>
            <a:ext cx="1808106" cy="1447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4019" y="6045200"/>
            <a:ext cx="622626" cy="552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2067874"/>
            <a:ext cx="13681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40k towers each (US)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04601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5G: Carriers as consumer brand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910" y="2117012"/>
            <a:ext cx="3162888" cy="2461682"/>
          </a:xfrm>
          <a:prstGeom prst="rect">
            <a:avLst/>
          </a:prstGeom>
        </p:spPr>
      </p:pic>
      <p:pic>
        <p:nvPicPr>
          <p:cNvPr id="5" name="Picture 4" descr="5741177872_27657f480a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55" y="2117012"/>
            <a:ext cx="3773093" cy="2523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1262" y="1555186"/>
            <a:ext cx="91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73267" y="1579995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Inside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182" y="4950827"/>
            <a:ext cx="1579469" cy="1579469"/>
          </a:xfrm>
          <a:prstGeom prst="rect">
            <a:avLst/>
          </a:prstGeom>
        </p:spPr>
      </p:pic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463" y="5171028"/>
            <a:ext cx="612584" cy="11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towers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301138"/>
              </p:ext>
            </p:extLst>
          </p:nvPr>
        </p:nvGraphicFramePr>
        <p:xfrm>
          <a:off x="1524000" y="1397000"/>
          <a:ext cx="6096000" cy="4450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Tower</a:t>
                      </a:r>
                      <a:r>
                        <a:rPr lang="en-US" baseline="0" dirty="0" smtClean="0"/>
                        <a:t> owner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towers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Crown Castle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39,739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American Tower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40,000</a:t>
                      </a:r>
                      <a:r>
                        <a:rPr lang="en-US" baseline="0" dirty="0" smtClean="0"/>
                        <a:t> (with VZW)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SBA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15,151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United Cellular Co.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4,802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Verizon</a:t>
                      </a:r>
                      <a:r>
                        <a:rPr lang="en-US" baseline="0" dirty="0" smtClean="0"/>
                        <a:t> 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1,400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T-Mobile Towers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Warner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Mediacom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Charter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Diamond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Trillion Partners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6045200"/>
            <a:ext cx="190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cost/tower: $150k</a:t>
            </a:r>
          </a:p>
          <a:p>
            <a:r>
              <a:rPr lang="en-US" dirty="0" smtClean="0"/>
              <a:t>total US: 205k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67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carriers good 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Research?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Software development?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Who is going to develop those 5G SDN applications?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OTT applications?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API-based services?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Why did </a:t>
            </a:r>
            <a:r>
              <a:rPr lang="en-US" dirty="0" err="1" smtClean="0"/>
              <a:t>Twilio</a:t>
            </a:r>
            <a:r>
              <a:rPr lang="en-US" dirty="0" smtClean="0"/>
              <a:t> and </a:t>
            </a:r>
            <a:r>
              <a:rPr lang="en-US" dirty="0" err="1" smtClean="0"/>
              <a:t>Tropo</a:t>
            </a:r>
            <a:r>
              <a:rPr lang="en-US" dirty="0" smtClean="0"/>
              <a:t> offer voice service APIs and not the ILECs?</a:t>
            </a:r>
          </a:p>
          <a:p>
            <a:pPr lvl="1">
              <a:buFont typeface="Wingdings" charset="2"/>
              <a:buChar char="²"/>
            </a:pPr>
            <a:endParaRPr lang="en-US" dirty="0" smtClean="0"/>
          </a:p>
          <a:p>
            <a:pPr lvl="1">
              <a:buFont typeface="Wingdings" charset="2"/>
              <a:buChar char="²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5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simplest network?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4316051" y="1628804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AAA</a:t>
            </a:r>
            <a:endParaRPr lang="en-US" sz="1600" dirty="0"/>
          </a:p>
        </p:txBody>
      </p:sp>
      <p:sp>
        <p:nvSpPr>
          <p:cNvPr id="5" name="Can 4"/>
          <p:cNvSpPr/>
          <p:nvPr/>
        </p:nvSpPr>
        <p:spPr>
          <a:xfrm>
            <a:off x="5521696" y="1598948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HLR</a:t>
            </a:r>
          </a:p>
          <a:p>
            <a:pPr algn="ctr"/>
            <a:r>
              <a:rPr lang="en-US" sz="1600" dirty="0" smtClean="0"/>
              <a:t>(?)</a:t>
            </a:r>
            <a:endParaRPr lang="en-US" sz="1600" dirty="0"/>
          </a:p>
        </p:txBody>
      </p:sp>
      <p:sp>
        <p:nvSpPr>
          <p:cNvPr id="6" name="Cloud 5"/>
          <p:cNvSpPr/>
          <p:nvPr/>
        </p:nvSpPr>
        <p:spPr>
          <a:xfrm>
            <a:off x="1417211" y="3625699"/>
            <a:ext cx="2135018" cy="112267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IPv6 access</a:t>
            </a:r>
          </a:p>
          <a:p>
            <a:pPr algn="ctr"/>
            <a:r>
              <a:rPr lang="en-US" sz="1400" dirty="0" smtClean="0"/>
              <a:t>(any network)</a:t>
            </a:r>
            <a:endParaRPr lang="en-US" sz="1400" dirty="0"/>
          </a:p>
        </p:txBody>
      </p:sp>
      <p:sp>
        <p:nvSpPr>
          <p:cNvPr id="8" name="Can 7"/>
          <p:cNvSpPr/>
          <p:nvPr/>
        </p:nvSpPr>
        <p:spPr>
          <a:xfrm>
            <a:off x="2760799" y="4674757"/>
            <a:ext cx="727011" cy="530859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DHCP</a:t>
            </a:r>
            <a:endParaRPr lang="en-US" sz="16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5363" y="3401905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Can 10"/>
          <p:cNvSpPr/>
          <p:nvPr/>
        </p:nvSpPr>
        <p:spPr>
          <a:xfrm>
            <a:off x="7293669" y="3401905"/>
            <a:ext cx="905907" cy="775282"/>
          </a:xfrm>
          <a:prstGeom prst="ca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registrar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9" y="5103175"/>
            <a:ext cx="1312082" cy="794903"/>
          </a:xfrm>
          <a:prstGeom prst="rect">
            <a:avLst/>
          </a:prstGeom>
        </p:spPr>
      </p:pic>
      <p:sp>
        <p:nvSpPr>
          <p:cNvPr id="14" name="Bent Arrow 13"/>
          <p:cNvSpPr/>
          <p:nvPr/>
        </p:nvSpPr>
        <p:spPr>
          <a:xfrm>
            <a:off x="561363" y="3828149"/>
            <a:ext cx="1082016" cy="1205499"/>
          </a:xfrm>
          <a:custGeom>
            <a:avLst/>
            <a:gdLst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73382 w 1082016"/>
              <a:gd name="connsiteY8" fmla="*/ 405756 h 1205499"/>
              <a:gd name="connsiteX9" fmla="*/ 270504 w 1082016"/>
              <a:gd name="connsiteY9" fmla="*/ 608634 h 1205499"/>
              <a:gd name="connsiteX10" fmla="*/ 270504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73382 w 1082016"/>
              <a:gd name="connsiteY8" fmla="*/ 405756 h 1205499"/>
              <a:gd name="connsiteX9" fmla="*/ 169275 w 1082016"/>
              <a:gd name="connsiteY9" fmla="*/ 608634 h 1205499"/>
              <a:gd name="connsiteX10" fmla="*/ 270504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73382 w 1082016"/>
              <a:gd name="connsiteY8" fmla="*/ 405756 h 1205499"/>
              <a:gd name="connsiteX9" fmla="*/ 169275 w 1082016"/>
              <a:gd name="connsiteY9" fmla="*/ 608634 h 1205499"/>
              <a:gd name="connsiteX10" fmla="*/ 160072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82585 w 1082016"/>
              <a:gd name="connsiteY8" fmla="*/ 313734 h 1205499"/>
              <a:gd name="connsiteX9" fmla="*/ 169275 w 1082016"/>
              <a:gd name="connsiteY9" fmla="*/ 608634 h 1205499"/>
              <a:gd name="connsiteX10" fmla="*/ 160072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20715 w 1082016"/>
              <a:gd name="connsiteY7" fmla="*/ 313733 h 1205499"/>
              <a:gd name="connsiteX8" fmla="*/ 482585 w 1082016"/>
              <a:gd name="connsiteY8" fmla="*/ 313734 h 1205499"/>
              <a:gd name="connsiteX9" fmla="*/ 169275 w 1082016"/>
              <a:gd name="connsiteY9" fmla="*/ 608634 h 1205499"/>
              <a:gd name="connsiteX10" fmla="*/ 160072 w 1082016"/>
              <a:gd name="connsiteY10" fmla="*/ 1205499 h 1205499"/>
              <a:gd name="connsiteX11" fmla="*/ 0 w 1082016"/>
              <a:gd name="connsiteY11" fmla="*/ 1205499 h 120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2016" h="1205499">
                <a:moveTo>
                  <a:pt x="0" y="1205499"/>
                </a:moveTo>
                <a:lnTo>
                  <a:pt x="0" y="608634"/>
                </a:lnTo>
                <a:cubicBezTo>
                  <a:pt x="0" y="347192"/>
                  <a:pt x="211940" y="135252"/>
                  <a:pt x="473382" y="135252"/>
                </a:cubicBezTo>
                <a:lnTo>
                  <a:pt x="811512" y="135252"/>
                </a:lnTo>
                <a:lnTo>
                  <a:pt x="811512" y="0"/>
                </a:lnTo>
                <a:lnTo>
                  <a:pt x="1082016" y="270504"/>
                </a:lnTo>
                <a:lnTo>
                  <a:pt x="811512" y="541008"/>
                </a:lnTo>
                <a:lnTo>
                  <a:pt x="820715" y="313733"/>
                </a:lnTo>
                <a:lnTo>
                  <a:pt x="482585" y="313734"/>
                </a:lnTo>
                <a:cubicBezTo>
                  <a:pt x="370539" y="313734"/>
                  <a:pt x="169275" y="496588"/>
                  <a:pt x="169275" y="608634"/>
                </a:cubicBezTo>
                <a:lnTo>
                  <a:pt x="160072" y="1205499"/>
                </a:lnTo>
                <a:lnTo>
                  <a:pt x="0" y="1205499"/>
                </a:lnTo>
                <a:close/>
              </a:path>
            </a:pathLst>
          </a:cu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743" y="2509974"/>
            <a:ext cx="2948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characteristics (</a:t>
            </a:r>
            <a:r>
              <a:rPr lang="en-US" dirty="0" err="1" smtClean="0"/>
              <a:t>QoS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IP address</a:t>
            </a:r>
          </a:p>
          <a:p>
            <a:r>
              <a:rPr lang="en-US" dirty="0" smtClean="0"/>
              <a:t>AAA (incl. payment)</a:t>
            </a:r>
          </a:p>
          <a:p>
            <a:r>
              <a:rPr lang="en-US" dirty="0" smtClean="0"/>
              <a:t>discovery</a:t>
            </a:r>
            <a:endParaRPr lang="en-US" dirty="0"/>
          </a:p>
        </p:txBody>
      </p:sp>
      <p:sp>
        <p:nvSpPr>
          <p:cNvPr id="16" name="Can 15"/>
          <p:cNvSpPr/>
          <p:nvPr/>
        </p:nvSpPr>
        <p:spPr>
          <a:xfrm>
            <a:off x="4316051" y="4674757"/>
            <a:ext cx="1021496" cy="1101400"/>
          </a:xfrm>
          <a:prstGeom prst="can">
            <a:avLst/>
          </a:prstGeom>
          <a:solidFill>
            <a:srgbClr val="00808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network</a:t>
            </a:r>
          </a:p>
          <a:p>
            <a:pPr algn="ctr"/>
            <a:r>
              <a:rPr lang="en-US" sz="1600" dirty="0" smtClean="0"/>
              <a:t>resources</a:t>
            </a:r>
            <a:endParaRPr lang="en-US" sz="1600" dirty="0"/>
          </a:p>
        </p:txBody>
      </p:sp>
      <p:cxnSp>
        <p:nvCxnSpPr>
          <p:cNvPr id="18" name="Elbow Connector 17"/>
          <p:cNvCxnSpPr>
            <a:stCxn id="6" idx="0"/>
            <a:endCxn id="4" idx="3"/>
          </p:cNvCxnSpPr>
          <p:nvPr/>
        </p:nvCxnSpPr>
        <p:spPr>
          <a:xfrm flipV="1">
            <a:off x="3550450" y="2730204"/>
            <a:ext cx="1276349" cy="1456834"/>
          </a:xfrm>
          <a:prstGeom prst="bentConnector2">
            <a:avLst/>
          </a:prstGeom>
          <a:ln w="4445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6" idx="0"/>
            <a:endCxn id="5" idx="3"/>
          </p:cNvCxnSpPr>
          <p:nvPr/>
        </p:nvCxnSpPr>
        <p:spPr>
          <a:xfrm flipV="1">
            <a:off x="3550450" y="2700348"/>
            <a:ext cx="2481994" cy="1486690"/>
          </a:xfrm>
          <a:prstGeom prst="bentConnector2">
            <a:avLst/>
          </a:prstGeom>
          <a:ln w="4445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395784" y="3710303"/>
            <a:ext cx="2839579" cy="0"/>
          </a:xfrm>
          <a:prstGeom prst="straightConnector1">
            <a:avLst/>
          </a:prstGeom>
          <a:ln w="381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6" idx="0"/>
            <a:endCxn id="16" idx="1"/>
          </p:cNvCxnSpPr>
          <p:nvPr/>
        </p:nvCxnSpPr>
        <p:spPr>
          <a:xfrm>
            <a:off x="3550450" y="4187038"/>
            <a:ext cx="1276349" cy="487719"/>
          </a:xfrm>
          <a:prstGeom prst="bentConnector2">
            <a:avLst/>
          </a:prstGeom>
          <a:ln w="4445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1712" y="6229866"/>
            <a:ext cx="502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one subscriber, multiple devices, multiple providers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979" y="5336633"/>
            <a:ext cx="828800" cy="5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9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Generations are distinct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86" y="1340811"/>
            <a:ext cx="7832314" cy="4074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0939" y="5648960"/>
            <a:ext cx="651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6189" y="5648960"/>
            <a:ext cx="654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1198" y="5648960"/>
            <a:ext cx="654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4288" y="5506591"/>
            <a:ext cx="9284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land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line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72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need mobility?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972374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likely to have access provider diversity</a:t>
            </a:r>
          </a:p>
          <a:p>
            <a:pPr lvl="1"/>
            <a:r>
              <a:rPr lang="en-US" dirty="0" smtClean="0"/>
              <a:t>what is expected lifetime of IP address?</a:t>
            </a:r>
          </a:p>
          <a:p>
            <a:r>
              <a:rPr lang="en-US" dirty="0" smtClean="0"/>
              <a:t>PMIP and MIP complex</a:t>
            </a:r>
          </a:p>
          <a:p>
            <a:pPr lvl="1"/>
            <a:r>
              <a:rPr lang="en-US" dirty="0" smtClean="0"/>
              <a:t>need to re-create application-layer security at L3</a:t>
            </a:r>
          </a:p>
          <a:p>
            <a:r>
              <a:rPr lang="en-US" dirty="0" smtClean="0"/>
              <a:t>not really needed for HTTP video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mTCP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or HTTP restart?</a:t>
            </a:r>
          </a:p>
          <a:p>
            <a:r>
              <a:rPr lang="en-US" dirty="0" smtClean="0"/>
              <a:t>maybe not even for real-time media</a:t>
            </a:r>
          </a:p>
          <a:p>
            <a:pPr lvl="1"/>
            <a:r>
              <a:rPr lang="en-US" dirty="0" smtClean="0"/>
              <a:t>registrar for new-call reachability</a:t>
            </a:r>
          </a:p>
          <a:p>
            <a:pPr lvl="1"/>
            <a:r>
              <a:rPr lang="en-US" dirty="0" smtClean="0"/>
              <a:t>application layer (SIP) mobility for mid-call hand-off?</a:t>
            </a:r>
          </a:p>
          <a:p>
            <a:r>
              <a:rPr lang="en-US" dirty="0" smtClean="0"/>
              <a:t>or tunnels, tunnels everywhere?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99" y="1600200"/>
            <a:ext cx="3142374" cy="2356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144" y="2245357"/>
            <a:ext cx="1483867" cy="148386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Make the network location-aware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2G/3G/4G are location-ignorant: “I only know your cell sector”</a:t>
            </a:r>
          </a:p>
          <a:p>
            <a:r>
              <a:rPr lang="en-US" dirty="0" smtClean="0"/>
              <a:t>All mobile devices will be location-aware to the ~5 m</a:t>
            </a:r>
          </a:p>
          <a:p>
            <a:r>
              <a:rPr lang="en-US" dirty="0" smtClean="0"/>
              <a:t>Some know where they will likely be in the near future</a:t>
            </a:r>
          </a:p>
          <a:p>
            <a:pPr lvl="1"/>
            <a:r>
              <a:rPr lang="en-US" dirty="0" smtClean="0"/>
              <a:t>public transit</a:t>
            </a:r>
          </a:p>
          <a:p>
            <a:pPr lvl="1"/>
            <a:r>
              <a:rPr lang="en-US" dirty="0" smtClean="0"/>
              <a:t>road navigation systems</a:t>
            </a:r>
          </a:p>
          <a:p>
            <a:pPr lvl="1"/>
            <a:r>
              <a:rPr lang="en-US" dirty="0" smtClean="0">
                <a:sym typeface="Wingdings"/>
              </a:rPr>
              <a:t> predict access and hand-off</a:t>
            </a:r>
            <a:endParaRPr lang="en-US" dirty="0" smtClean="0"/>
          </a:p>
          <a:p>
            <a:r>
              <a:rPr lang="en-US" dirty="0" smtClean="0"/>
              <a:t>All devices will have multiple radios</a:t>
            </a:r>
          </a:p>
          <a:p>
            <a:pPr lvl="1"/>
            <a:r>
              <a:rPr lang="en-US" dirty="0" smtClean="0"/>
              <a:t>use macro cell network to query for local access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8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Simplify enrollment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07" y="1308474"/>
            <a:ext cx="1719046" cy="1087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149" y="1159488"/>
            <a:ext cx="1483867" cy="1483867"/>
          </a:xfrm>
          <a:prstGeom prst="rect">
            <a:avLst/>
          </a:prstGeom>
        </p:spPr>
      </p:pic>
      <p:pic>
        <p:nvPicPr>
          <p:cNvPr id="7" name="Picture 6" descr="Callcent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56" y="2538564"/>
            <a:ext cx="2788920" cy="2087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986" y="2720955"/>
            <a:ext cx="1483867" cy="1483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897" y="5494027"/>
            <a:ext cx="1459840" cy="967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870" y="5223444"/>
            <a:ext cx="1483867" cy="148386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935719" y="5223445"/>
            <a:ext cx="1969371" cy="1238520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614" y="5494027"/>
            <a:ext cx="1527627" cy="768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614" y="2492044"/>
            <a:ext cx="1095279" cy="820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169" y="2556348"/>
            <a:ext cx="1312082" cy="794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778" y="2054860"/>
            <a:ext cx="1921836" cy="1419077"/>
          </a:xfrm>
          <a:prstGeom prst="rect">
            <a:avLst/>
          </a:prstGeom>
        </p:spPr>
      </p:pic>
      <p:cxnSp>
        <p:nvCxnSpPr>
          <p:cNvPr id="17" name="Curved Connector 16"/>
          <p:cNvCxnSpPr>
            <a:stCxn id="14" idx="2"/>
            <a:endCxn id="15" idx="2"/>
          </p:cNvCxnSpPr>
          <p:nvPr/>
        </p:nvCxnSpPr>
        <p:spPr>
          <a:xfrm rot="5400000">
            <a:off x="6460110" y="2132837"/>
            <a:ext cx="122686" cy="2559514"/>
          </a:xfrm>
          <a:prstGeom prst="curvedConnector3">
            <a:avLst>
              <a:gd name="adj1" fmla="val 7063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35719" y="4204822"/>
            <a:ext cx="14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enable access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4881724"/>
            <a:ext cx="1800016" cy="1737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07" y="4881724"/>
            <a:ext cx="1483867" cy="1483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0056" y="3910045"/>
            <a:ext cx="1240813" cy="783415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96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 of new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0013" cy="48006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i="1" dirty="0" smtClean="0"/>
              <a:t>Any new network technology will be justified on (finally) providing </a:t>
            </a:r>
            <a:r>
              <a:rPr lang="en-US" i="1" dirty="0" err="1" smtClean="0"/>
              <a:t>QoS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To succeed, they have to provide good-enough </a:t>
            </a:r>
            <a:r>
              <a:rPr lang="en-US" dirty="0" err="1" smtClean="0"/>
              <a:t>QoS</a:t>
            </a:r>
            <a:r>
              <a:rPr lang="en-US" dirty="0" smtClean="0"/>
              <a:t> for best effort</a:t>
            </a:r>
          </a:p>
          <a:p>
            <a:pPr lvl="1"/>
            <a:r>
              <a:rPr lang="en-US" dirty="0" smtClean="0"/>
              <a:t>at least with competition</a:t>
            </a:r>
          </a:p>
          <a:p>
            <a:r>
              <a:rPr lang="en-US" dirty="0" smtClean="0"/>
              <a:t>The business model for </a:t>
            </a:r>
            <a:r>
              <a:rPr lang="en-US" dirty="0" err="1" smtClean="0"/>
              <a:t>QoS</a:t>
            </a:r>
            <a:r>
              <a:rPr lang="en-US" dirty="0"/>
              <a:t> </a:t>
            </a:r>
            <a:r>
              <a:rPr lang="en-US" dirty="0" smtClean="0"/>
              <a:t>is difficult</a:t>
            </a:r>
          </a:p>
          <a:p>
            <a:pPr lvl="1"/>
            <a:r>
              <a:rPr lang="en-US" dirty="0" smtClean="0"/>
              <a:t>see bypass toll roads</a:t>
            </a:r>
          </a:p>
          <a:p>
            <a:r>
              <a:rPr lang="en-US" dirty="0" err="1" smtClean="0"/>
              <a:t>QoS</a:t>
            </a:r>
            <a:r>
              <a:rPr lang="en-US" dirty="0" smtClean="0"/>
              <a:t> is usually not accessible to applications</a:t>
            </a:r>
          </a:p>
          <a:p>
            <a:pPr lvl="1"/>
            <a:r>
              <a:rPr lang="en-US" dirty="0" smtClean="0"/>
              <a:t>or not end-to-end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213" y="1159486"/>
            <a:ext cx="4658008" cy="511876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Providing a network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13619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Currently, applications can detect Wi-Fi vs. cellular</a:t>
            </a:r>
          </a:p>
          <a:p>
            <a:r>
              <a:rPr lang="en-US" dirty="0" smtClean="0"/>
              <a:t>What is the correct API for discovering network properties?</a:t>
            </a:r>
          </a:p>
          <a:p>
            <a:pPr lvl="1"/>
            <a:r>
              <a:rPr lang="en-US" dirty="0" smtClean="0"/>
              <a:t>available options (“BE”, “LBE”, “low latency”)</a:t>
            </a:r>
          </a:p>
          <a:p>
            <a:pPr lvl="1"/>
            <a:r>
              <a:rPr lang="en-US" dirty="0" smtClean="0"/>
              <a:t>not RSVP flow specs…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3" y="3927532"/>
            <a:ext cx="5019939" cy="2747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0375"/>
            <a:ext cx="7136780" cy="1047157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5597471" y="4003123"/>
            <a:ext cx="2479729" cy="88006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cost?</a:t>
            </a:r>
          </a:p>
          <a:p>
            <a:pPr algn="ctr"/>
            <a:r>
              <a:rPr lang="en-US" dirty="0" smtClean="0"/>
              <a:t>($ or count for bucket?)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5749871" y="5208930"/>
            <a:ext cx="2479729" cy="88006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predicted performance?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8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= events, not (just)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bandwidth, but </a:t>
            </a:r>
            <a:r>
              <a:rPr lang="en-US" dirty="0" err="1" smtClean="0"/>
              <a:t>wearables</a:t>
            </a:r>
            <a:r>
              <a:rPr lang="en-US" dirty="0" smtClean="0"/>
              <a:t> and </a:t>
            </a:r>
          </a:p>
          <a:p>
            <a:r>
              <a:rPr lang="en-US" dirty="0" smtClean="0"/>
              <a:t>Polling (outbound) and events (inbound)</a:t>
            </a:r>
          </a:p>
          <a:p>
            <a:pPr lvl="1"/>
            <a:r>
              <a:rPr lang="en-US" dirty="0" smtClean="0"/>
              <a:t>sleeping apps</a:t>
            </a:r>
          </a:p>
          <a:p>
            <a:r>
              <a:rPr lang="en-US" dirty="0" smtClean="0"/>
              <a:t>Current models difficult for developers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58" y="4322060"/>
            <a:ext cx="9144000" cy="1851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126" y="1485505"/>
            <a:ext cx="1709206" cy="2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6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IMS /VoLTE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0" y="2144618"/>
            <a:ext cx="5323706" cy="2263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97790"/>
            <a:ext cx="3720314" cy="16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273" y="4821995"/>
            <a:ext cx="3225333" cy="17286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754" y="1417638"/>
            <a:ext cx="392645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IMS = It Mostly Speaks</a:t>
            </a:r>
          </a:p>
          <a:p>
            <a:r>
              <a:rPr lang="en-US" dirty="0" smtClean="0"/>
              <a:t>VoLTE = Voice-Only Later than Expected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 pricing – non-telecom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59" y="1769996"/>
            <a:ext cx="4837499" cy="19846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8" y="4225002"/>
            <a:ext cx="6363981" cy="872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9" y="6025083"/>
            <a:ext cx="895484" cy="447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182" y="1104274"/>
            <a:ext cx="2094738" cy="563350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5526258" y="6514903"/>
            <a:ext cx="110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BI, 1/13/2015</a:t>
            </a:r>
            <a:endParaRPr lang="en-US" sz="12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hr-HR" smtClean="0"/>
              <a:t>IIIT-B Jan.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80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Aggressive competitors compete on simplicity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5643"/>
            <a:ext cx="9144000" cy="795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284" y="3088966"/>
            <a:ext cx="7566516" cy="1557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hr-HR" smtClean="0"/>
              <a:t>IIIT-B Jan.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5139124"/>
            <a:ext cx="5867400" cy="812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28685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investment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16390"/>
              </p:ext>
            </p:extLst>
          </p:nvPr>
        </p:nvGraphicFramePr>
        <p:xfrm>
          <a:off x="689244" y="1584076"/>
          <a:ext cx="7832344" cy="267902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958086"/>
                <a:gridCol w="1958086"/>
                <a:gridCol w="1958086"/>
                <a:gridCol w="1958086"/>
              </a:tblGrid>
              <a:tr h="758789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Capital expenditures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smtClean="0"/>
                        <a:t>Comcast (US)</a:t>
                      </a:r>
                    </a:p>
                    <a:p>
                      <a:r>
                        <a:rPr lang="en-US" dirty="0" smtClean="0"/>
                        <a:t>[3Q14]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$11.04B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$1.644B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14.9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smtClean="0"/>
                        <a:t>Telekom</a:t>
                      </a:r>
                      <a:r>
                        <a:rPr lang="en-US" baseline="0" dirty="0" smtClean="0"/>
                        <a:t> (DE)</a:t>
                      </a:r>
                    </a:p>
                    <a:p>
                      <a:r>
                        <a:rPr lang="en-US" baseline="0" dirty="0" smtClean="0"/>
                        <a:t>[3Q14]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€15.6B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$2.58B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Safaricom</a:t>
                      </a:r>
                      <a:r>
                        <a:rPr lang="en-US" baseline="0" dirty="0" smtClean="0"/>
                        <a:t> (KE)</a:t>
                      </a:r>
                    </a:p>
                    <a:p>
                      <a:r>
                        <a:rPr lang="en-US" baseline="0" dirty="0" smtClean="0"/>
                        <a:t>[H1FY15]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Ksh</a:t>
                      </a:r>
                      <a:r>
                        <a:rPr lang="en-US" dirty="0" smtClean="0"/>
                        <a:t> 79.34B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Ksh</a:t>
                      </a:r>
                      <a:r>
                        <a:rPr lang="en-US" dirty="0" smtClean="0"/>
                        <a:t> 12.37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44" y="4345002"/>
            <a:ext cx="5425114" cy="20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Generations overlap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118902" y="2146786"/>
            <a:ext cx="3311344" cy="74079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2G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222683" y="3039979"/>
            <a:ext cx="2207563" cy="7407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3G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614948" y="3780772"/>
            <a:ext cx="2765818" cy="740793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4G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854812" y="4674488"/>
            <a:ext cx="2207563" cy="740793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54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value of bits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43884"/>
          </a:xfrm>
        </p:spPr>
        <p:txBody>
          <a:bodyPr/>
          <a:lstStyle/>
          <a:p>
            <a:r>
              <a:rPr lang="en-US" dirty="0" smtClean="0"/>
              <a:t>Technologist: A bit is a bit is a bit</a:t>
            </a:r>
          </a:p>
          <a:p>
            <a:r>
              <a:rPr lang="en-US" dirty="0" smtClean="0"/>
              <a:t>Economist: Some bits are more valuable than other bits</a:t>
            </a:r>
          </a:p>
          <a:p>
            <a:pPr lvl="1"/>
            <a:r>
              <a:rPr lang="en-US" dirty="0" smtClean="0"/>
              <a:t>e.g., $/bit(email) &gt;&gt; $/bit(video)</a:t>
            </a:r>
          </a:p>
          <a:p>
            <a:pPr lvl="1"/>
            <a:r>
              <a:rPr lang="en-US" dirty="0" smtClean="0"/>
              <a:t>no-</a:t>
            </a:r>
            <a:r>
              <a:rPr lang="en-US" dirty="0" err="1" smtClean="0"/>
              <a:t>QoS</a:t>
            </a:r>
            <a:r>
              <a:rPr lang="en-US" dirty="0" smtClean="0"/>
              <a:t> bits dominate in volume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1E3B49D-3EAC-FA48-8317-73E198CCAC39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0597"/>
              </p:ext>
            </p:extLst>
          </p:nvPr>
        </p:nvGraphicFramePr>
        <p:xfrm>
          <a:off x="361613" y="3352192"/>
          <a:ext cx="7715589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945"/>
                <a:gridCol w="1673034"/>
                <a:gridCol w="1024374"/>
                <a:gridCol w="1543118"/>
                <a:gridCol w="15431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per 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/ 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/ TB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Cable video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660 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$0.06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Voice (13 kb/s GSM)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97.5 </a:t>
                      </a:r>
                      <a:r>
                        <a:rPr lang="en-US" dirty="0" err="1" smtClean="0"/>
                        <a:t>kB</a:t>
                      </a:r>
                      <a:r>
                        <a:rPr lang="en-US" dirty="0" smtClean="0"/>
                        <a:t>/minute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Mobile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$0.008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MMS (pictures)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300 KB, avg. 50 </a:t>
                      </a:r>
                      <a:r>
                        <a:rPr lang="en-US" dirty="0" err="1" smtClean="0"/>
                        <a:t>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160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$625M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4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prototype: </a:t>
            </a:r>
            <a:r>
              <a:rPr lang="en-US" dirty="0" err="1" smtClean="0"/>
              <a:t>Eduroam</a:t>
            </a:r>
            <a:endParaRPr lang="en-US" dirty="0"/>
          </a:p>
        </p:txBody>
      </p:sp>
      <p:pic>
        <p:nvPicPr>
          <p:cNvPr id="3" name="Picture 2" descr="eduroam_mechanic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609" y="1601197"/>
            <a:ext cx="4291908" cy="2864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4" y="1749519"/>
            <a:ext cx="3098800" cy="1905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 descr="eduroam-network-rout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16" y="4665556"/>
            <a:ext cx="7205701" cy="16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73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Growing-up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26360" cy="4800600"/>
          </a:xfrm>
        </p:spPr>
        <p:txBody>
          <a:bodyPr/>
          <a:lstStyle/>
          <a:p>
            <a:r>
              <a:rPr lang="en-US" dirty="0" smtClean="0"/>
              <a:t>Complexity kills</a:t>
            </a:r>
          </a:p>
          <a:p>
            <a:r>
              <a:rPr lang="en-US" dirty="0" smtClean="0"/>
              <a:t>Play fair</a:t>
            </a:r>
            <a:endParaRPr lang="en-US" dirty="0"/>
          </a:p>
          <a:p>
            <a:r>
              <a:rPr lang="en-US" dirty="0" err="1" smtClean="0"/>
              <a:t>CapEx</a:t>
            </a:r>
            <a:r>
              <a:rPr lang="en-US" dirty="0" smtClean="0"/>
              <a:t> is once, </a:t>
            </a:r>
            <a:r>
              <a:rPr lang="en-US" dirty="0" err="1" smtClean="0"/>
              <a:t>OpEx</a:t>
            </a:r>
            <a:r>
              <a:rPr lang="en-US" dirty="0" smtClean="0"/>
              <a:t> is forever</a:t>
            </a:r>
          </a:p>
          <a:p>
            <a:r>
              <a:rPr lang="en-US" dirty="0" smtClean="0"/>
              <a:t>Know where you are</a:t>
            </a:r>
          </a:p>
          <a:p>
            <a:r>
              <a:rPr lang="en-US" dirty="0" smtClean="0"/>
              <a:t>Share everything</a:t>
            </a:r>
          </a:p>
          <a:p>
            <a:r>
              <a:rPr lang="en-US" dirty="0" smtClean="0"/>
              <a:t>Don’t trust strangers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95" y="1012251"/>
            <a:ext cx="1796307" cy="26905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19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22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LTE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76" y="1889134"/>
            <a:ext cx="7620000" cy="4165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8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market evolution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3G 4G 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74866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2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Generational surprises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788314"/>
              </p:ext>
            </p:extLst>
          </p:nvPr>
        </p:nvGraphicFramePr>
        <p:xfrm>
          <a:off x="1045461" y="1935479"/>
          <a:ext cx="6693982" cy="239775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09704"/>
                <a:gridCol w="3316137"/>
                <a:gridCol w="186814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Surprise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</a:t>
                      </a:r>
                      <a:r>
                        <a:rPr lang="en-US" baseline="0" dirty="0" smtClean="0"/>
                        <a:t> voice quality (“digital!”)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YouTube,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WhatsApp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r>
                        <a:rPr lang="en-US" baseline="0" dirty="0" smtClean="0"/>
                        <a:t>notifications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IoT (low latency)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5461" y="4361261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underestimated cost and fixed-equivalence as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8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Lessons, in brief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86743"/>
              </p:ext>
            </p:extLst>
          </p:nvPr>
        </p:nvGraphicFramePr>
        <p:xfrm>
          <a:off x="686556" y="1969290"/>
          <a:ext cx="7089697" cy="3478383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230414"/>
                <a:gridCol w="4859283"/>
              </a:tblGrid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Experience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Lessons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VoLTE, 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avoid</a:t>
                      </a:r>
                      <a:r>
                        <a:rPr lang="en-US" baseline="0" dirty="0" smtClean="0"/>
                        <a:t> complexity</a:t>
                      </a:r>
                    </a:p>
                    <a:p>
                      <a:r>
                        <a:rPr lang="en-US" baseline="0" dirty="0" smtClean="0"/>
                        <a:t>avoid entanglement</a:t>
                      </a:r>
                    </a:p>
                    <a:p>
                      <a:r>
                        <a:rPr lang="en-US" baseline="0" dirty="0" smtClean="0"/>
                        <a:t>plan intercarrier interfaces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Wi-Fi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don’t trust the RAN/AP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disaggregation of</a:t>
                      </a:r>
                      <a:r>
                        <a:rPr lang="en-US" baseline="0" dirty="0" smtClean="0"/>
                        <a:t> functions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&amp; simple interfaces</a:t>
                      </a:r>
                    </a:p>
                    <a:p>
                      <a:r>
                        <a:rPr lang="en-US" dirty="0" smtClean="0"/>
                        <a:t>don’t assume trust between elements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app stores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keep</a:t>
                      </a:r>
                      <a:r>
                        <a:rPr lang="en-US" baseline="0" dirty="0" smtClean="0"/>
                        <a:t> it application-neutral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FTTH, backhaul</a:t>
                      </a:r>
                      <a:r>
                        <a:rPr lang="en-US" baseline="0" dirty="0" smtClean="0"/>
                        <a:t>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re-use backhaul</a:t>
                      </a:r>
                      <a:r>
                        <a:rPr lang="en-US" baseline="0" dirty="0" smtClean="0"/>
                        <a:t> where you can find it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8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kills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4467678" cy="3691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013" y="2668661"/>
            <a:ext cx="4923220" cy="3692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5486" y="6176410"/>
            <a:ext cx="54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1" y="999891"/>
            <a:ext cx="2476500" cy="247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 networks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090" y="3168945"/>
            <a:ext cx="3043377" cy="1129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47" y="4641170"/>
            <a:ext cx="3105751" cy="761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45" y="5646874"/>
            <a:ext cx="1860854" cy="1193738"/>
          </a:xfrm>
          <a:prstGeom prst="rect">
            <a:avLst/>
          </a:prstGeom>
        </p:spPr>
      </p:pic>
      <p:sp>
        <p:nvSpPr>
          <p:cNvPr id="11" name="Up Ribbon 10"/>
          <p:cNvSpPr/>
          <p:nvPr/>
        </p:nvSpPr>
        <p:spPr>
          <a:xfrm>
            <a:off x="4947298" y="1861723"/>
            <a:ext cx="3129902" cy="704061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range</a:t>
            </a:r>
            <a:endParaRPr lang="en-US" dirty="0"/>
          </a:p>
        </p:txBody>
      </p:sp>
      <p:sp>
        <p:nvSpPr>
          <p:cNvPr id="12" name="Up Ribbon 11"/>
          <p:cNvSpPr/>
          <p:nvPr/>
        </p:nvSpPr>
        <p:spPr>
          <a:xfrm>
            <a:off x="4947298" y="3168945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energy; mesh</a:t>
            </a:r>
            <a:endParaRPr lang="en-US" dirty="0"/>
          </a:p>
        </p:txBody>
      </p:sp>
      <p:sp>
        <p:nvSpPr>
          <p:cNvPr id="13" name="Up Ribbon 12"/>
          <p:cNvSpPr/>
          <p:nvPr/>
        </p:nvSpPr>
        <p:spPr>
          <a:xfrm>
            <a:off x="5099698" y="4456534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ubiquity; low cost</a:t>
            </a:r>
            <a:endParaRPr lang="en-US" dirty="0"/>
          </a:p>
        </p:txBody>
      </p:sp>
      <p:sp>
        <p:nvSpPr>
          <p:cNvPr id="14" name="Up Ribbon 13"/>
          <p:cNvSpPr/>
          <p:nvPr/>
        </p:nvSpPr>
        <p:spPr>
          <a:xfrm>
            <a:off x="5252098" y="5648960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speed; public 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6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Long-range networks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IIIT-B Jan.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6" y="1879600"/>
            <a:ext cx="6957499" cy="3895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026484"/>
            <a:ext cx="80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Wide-</a:t>
            </a:r>
            <a:r>
              <a:rPr lang="en-US" sz="1400" i="1" dirty="0" smtClean="0"/>
              <a:t>area Wireless Communication Challenges for the Internet of Things</a:t>
            </a:r>
            <a:endParaRPr lang="en-US" sz="1400" i="1" dirty="0"/>
          </a:p>
          <a:p>
            <a:r>
              <a:rPr lang="en-US" sz="1400" dirty="0" err="1" smtClean="0"/>
              <a:t>Harpreet</a:t>
            </a:r>
            <a:r>
              <a:rPr lang="en-US" sz="1400" dirty="0" smtClean="0"/>
              <a:t> S. </a:t>
            </a:r>
            <a:r>
              <a:rPr lang="en-US" sz="1400" dirty="0" err="1" smtClean="0"/>
              <a:t>Dhillon</a:t>
            </a:r>
            <a:r>
              <a:rPr lang="en-US" sz="1400" dirty="0" smtClean="0"/>
              <a:t>, Howard </a:t>
            </a:r>
            <a:r>
              <a:rPr lang="en-US" sz="1400" dirty="0" err="1" smtClean="0"/>
              <a:t>sHuang</a:t>
            </a:r>
            <a:r>
              <a:rPr lang="en-US" sz="1400" dirty="0" smtClean="0"/>
              <a:t>, Harish </a:t>
            </a:r>
            <a:r>
              <a:rPr lang="en-US" sz="1400" dirty="0" err="1" smtClean="0"/>
              <a:t>Viswanathan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850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591</TotalTime>
  <Words>1795</Words>
  <Application>Microsoft Macintosh PowerPoint</Application>
  <PresentationFormat>On-screen Show (4:3)</PresentationFormat>
  <Paragraphs>413</Paragraphs>
  <Slides>45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Adjacency</vt:lpstr>
      <vt:lpstr>5G: What can we learn from the previous four generations?</vt:lpstr>
      <vt:lpstr>Design for 20 years</vt:lpstr>
      <vt:lpstr>Generations are distinct</vt:lpstr>
      <vt:lpstr>Generations overlap</vt:lpstr>
      <vt:lpstr>Generational surprises</vt:lpstr>
      <vt:lpstr>Lessons, in brief </vt:lpstr>
      <vt:lpstr>Complexity kills</vt:lpstr>
      <vt:lpstr>Niche networks</vt:lpstr>
      <vt:lpstr>Long-range networks</vt:lpstr>
      <vt:lpstr>SIGFOX, Ingenu and LoRa</vt:lpstr>
      <vt:lpstr>New cellular domains</vt:lpstr>
      <vt:lpstr>What happens if this moves to IP?</vt:lpstr>
      <vt:lpstr>Example wireless plan</vt:lpstr>
      <vt:lpstr>IoT requirements</vt:lpstr>
      <vt:lpstr>Broadband pricing</vt:lpstr>
      <vt:lpstr>Attenuation by frequency</vt:lpstr>
      <vt:lpstr>Propagation issues</vt:lpstr>
      <vt:lpstr>28 GHz attenuation &amp; reflection</vt:lpstr>
      <vt:lpstr>10 GHz+</vt:lpstr>
      <vt:lpstr>PowerPoint Presentation</vt:lpstr>
      <vt:lpstr>Changing spectrum environment</vt:lpstr>
      <vt:lpstr>Example: 3.5 GHz (April 2015)</vt:lpstr>
      <vt:lpstr>Networks 1G through 4Gish</vt:lpstr>
      <vt:lpstr>LTE – one carrier, plus roaming</vt:lpstr>
      <vt:lpstr>5G – what exactly is a carrier?</vt:lpstr>
      <vt:lpstr>5G: Carriers as consumer brand</vt:lpstr>
      <vt:lpstr>Cell towers</vt:lpstr>
      <vt:lpstr>What are carriers good at?</vt:lpstr>
      <vt:lpstr>What’s the simplest network?</vt:lpstr>
      <vt:lpstr>Where do we need mobility?</vt:lpstr>
      <vt:lpstr>Make the network location-aware</vt:lpstr>
      <vt:lpstr>Simplify enrollment</vt:lpstr>
      <vt:lpstr>The law of new networks</vt:lpstr>
      <vt:lpstr>Providing a network API</vt:lpstr>
      <vt:lpstr>Mobile = events, not (just) video</vt:lpstr>
      <vt:lpstr>IMS /VoLTE</vt:lpstr>
      <vt:lpstr>Surge pricing – non-telecom</vt:lpstr>
      <vt:lpstr>Aggressive competitors compete on simplicity</vt:lpstr>
      <vt:lpstr>Capital investment</vt:lpstr>
      <vt:lpstr>The value of bits</vt:lpstr>
      <vt:lpstr>5G prototype: Eduroam</vt:lpstr>
      <vt:lpstr>Growing-up lessons</vt:lpstr>
      <vt:lpstr>Backup</vt:lpstr>
      <vt:lpstr>LTE architecture</vt:lpstr>
      <vt:lpstr>Wireless market evolution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 Schulzrinne</dc:creator>
  <cp:lastModifiedBy>Henning Schulzrinne</cp:lastModifiedBy>
  <cp:revision>45</cp:revision>
  <dcterms:created xsi:type="dcterms:W3CDTF">2015-05-24T20:39:24Z</dcterms:created>
  <dcterms:modified xsi:type="dcterms:W3CDTF">2016-01-11T09:54:50Z</dcterms:modified>
</cp:coreProperties>
</file>