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g"/>
  <Default Extension="emf" ContentType="image/x-emf"/>
  <Default Extension="rels" ContentType="application/vnd.openxmlformats-package.relationships+xml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handoutMasterIdLst>
    <p:handoutMasterId r:id="rId65"/>
  </p:handoutMasterIdLst>
  <p:sldIdLst>
    <p:sldId id="256" r:id="rId2"/>
    <p:sldId id="272" r:id="rId3"/>
    <p:sldId id="265" r:id="rId4"/>
    <p:sldId id="292" r:id="rId5"/>
    <p:sldId id="330" r:id="rId6"/>
    <p:sldId id="308" r:id="rId7"/>
    <p:sldId id="331" r:id="rId8"/>
    <p:sldId id="332" r:id="rId9"/>
    <p:sldId id="333" r:id="rId10"/>
    <p:sldId id="290" r:id="rId11"/>
    <p:sldId id="329" r:id="rId12"/>
    <p:sldId id="337" r:id="rId13"/>
    <p:sldId id="291" r:id="rId14"/>
    <p:sldId id="309" r:id="rId15"/>
    <p:sldId id="260" r:id="rId16"/>
    <p:sldId id="294" r:id="rId17"/>
    <p:sldId id="341" r:id="rId18"/>
    <p:sldId id="295" r:id="rId19"/>
    <p:sldId id="274" r:id="rId20"/>
    <p:sldId id="342" r:id="rId21"/>
    <p:sldId id="310" r:id="rId22"/>
    <p:sldId id="302" r:id="rId23"/>
    <p:sldId id="297" r:id="rId24"/>
    <p:sldId id="259" r:id="rId25"/>
    <p:sldId id="257" r:id="rId26"/>
    <p:sldId id="284" r:id="rId27"/>
    <p:sldId id="286" r:id="rId28"/>
    <p:sldId id="285" r:id="rId29"/>
    <p:sldId id="298" r:id="rId30"/>
    <p:sldId id="303" r:id="rId31"/>
    <p:sldId id="311" r:id="rId32"/>
    <p:sldId id="304" r:id="rId33"/>
    <p:sldId id="305" r:id="rId34"/>
    <p:sldId id="306" r:id="rId35"/>
    <p:sldId id="296" r:id="rId36"/>
    <p:sldId id="275" r:id="rId37"/>
    <p:sldId id="276" r:id="rId38"/>
    <p:sldId id="280" r:id="rId39"/>
    <p:sldId id="281" r:id="rId40"/>
    <p:sldId id="282" r:id="rId41"/>
    <p:sldId id="287" r:id="rId42"/>
    <p:sldId id="288" r:id="rId43"/>
    <p:sldId id="312" r:id="rId44"/>
    <p:sldId id="334" r:id="rId45"/>
    <p:sldId id="338" r:id="rId46"/>
    <p:sldId id="339" r:id="rId47"/>
    <p:sldId id="340" r:id="rId48"/>
    <p:sldId id="327" r:id="rId49"/>
    <p:sldId id="326" r:id="rId50"/>
    <p:sldId id="313" r:id="rId51"/>
    <p:sldId id="335" r:id="rId52"/>
    <p:sldId id="343" r:id="rId53"/>
    <p:sldId id="328" r:id="rId54"/>
    <p:sldId id="314" r:id="rId55"/>
    <p:sldId id="315" r:id="rId56"/>
    <p:sldId id="319" r:id="rId57"/>
    <p:sldId id="299" r:id="rId58"/>
    <p:sldId id="321" r:id="rId59"/>
    <p:sldId id="322" r:id="rId60"/>
    <p:sldId id="336" r:id="rId61"/>
    <p:sldId id="323" r:id="rId62"/>
    <p:sldId id="307" r:id="rId6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3" d="100"/>
          <a:sy n="143" d="100"/>
        </p:scale>
        <p:origin x="-752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handoutMaster" Target="handoutMasters/handout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image" Target="../media/image69.png"/><Relationship Id="rId3" Type="http://schemas.openxmlformats.org/officeDocument/2006/relationships/image" Target="../media/image70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image" Target="../media/image69.png"/><Relationship Id="rId3" Type="http://schemas.openxmlformats.org/officeDocument/2006/relationships/image" Target="../media/image7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A81A29-8D10-A24B-BCD6-2698AB9050E2}" type="doc">
      <dgm:prSet loTypeId="urn:microsoft.com/office/officeart/2005/8/layout/radial4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BB1A36C-4A9C-8C4E-8052-11AC6A96A455}">
      <dgm:prSet phldrT="[Text]"/>
      <dgm:spPr/>
      <dgm:t>
        <a:bodyPr/>
        <a:lstStyle/>
        <a:p>
          <a:r>
            <a:rPr lang="en-US" dirty="0" err="1" smtClean="0"/>
            <a:t>IoT</a:t>
          </a:r>
          <a:endParaRPr lang="en-US" dirty="0"/>
        </a:p>
      </dgm:t>
    </dgm:pt>
    <dgm:pt modelId="{A96E2CCB-B477-9540-9178-DF935F42B3AB}" type="parTrans" cxnId="{3D504F66-44B0-4B44-A262-2E5CF1D2DB78}">
      <dgm:prSet/>
      <dgm:spPr/>
      <dgm:t>
        <a:bodyPr/>
        <a:lstStyle/>
        <a:p>
          <a:endParaRPr lang="en-US"/>
        </a:p>
      </dgm:t>
    </dgm:pt>
    <dgm:pt modelId="{991ECED5-2127-7C4C-B44D-C13B18E1904E}" type="sibTrans" cxnId="{3D504F66-44B0-4B44-A262-2E5CF1D2DB78}">
      <dgm:prSet/>
      <dgm:spPr/>
      <dgm:t>
        <a:bodyPr/>
        <a:lstStyle/>
        <a:p>
          <a:endParaRPr lang="en-US"/>
        </a:p>
      </dgm:t>
    </dgm:pt>
    <dgm:pt modelId="{B347F398-813B-0F47-BE5D-BB8EEDB67B9D}">
      <dgm:prSet phldrT="[Text]"/>
      <dgm:spPr/>
      <dgm:t>
        <a:bodyPr/>
        <a:lstStyle/>
        <a:p>
          <a:r>
            <a:rPr lang="en-US" dirty="0" smtClean="0"/>
            <a:t>Cheap SOCs</a:t>
          </a:r>
          <a:endParaRPr lang="en-US" dirty="0"/>
        </a:p>
      </dgm:t>
    </dgm:pt>
    <dgm:pt modelId="{163EFBD3-02DF-414D-B1D1-B0D1C66D0B79}" type="parTrans" cxnId="{A47A8698-3B2A-5A49-A011-6466FCA22C89}">
      <dgm:prSet/>
      <dgm:spPr/>
      <dgm:t>
        <a:bodyPr/>
        <a:lstStyle/>
        <a:p>
          <a:endParaRPr lang="en-US"/>
        </a:p>
      </dgm:t>
    </dgm:pt>
    <dgm:pt modelId="{6A350C3F-EC0F-E54C-8E10-3AA181CC035F}" type="sibTrans" cxnId="{A47A8698-3B2A-5A49-A011-6466FCA22C89}">
      <dgm:prSet/>
      <dgm:spPr/>
      <dgm:t>
        <a:bodyPr/>
        <a:lstStyle/>
        <a:p>
          <a:endParaRPr lang="en-US"/>
        </a:p>
      </dgm:t>
    </dgm:pt>
    <dgm:pt modelId="{98304F84-1A22-CF41-A6A4-E7A043B42E3A}">
      <dgm:prSet phldrT="[Text]"/>
      <dgm:spPr/>
      <dgm:t>
        <a:bodyPr/>
        <a:lstStyle/>
        <a:p>
          <a:r>
            <a:rPr lang="en-US" dirty="0" smtClean="0"/>
            <a:t>Mature Internet protocols</a:t>
          </a:r>
          <a:endParaRPr lang="en-US" dirty="0"/>
        </a:p>
      </dgm:t>
    </dgm:pt>
    <dgm:pt modelId="{DFAAED3A-4454-B145-8273-50A60EF6BA7B}" type="parTrans" cxnId="{84D5AFA4-2A0D-FA42-85ED-CC3B1BBCD667}">
      <dgm:prSet/>
      <dgm:spPr/>
      <dgm:t>
        <a:bodyPr/>
        <a:lstStyle/>
        <a:p>
          <a:endParaRPr lang="en-US"/>
        </a:p>
      </dgm:t>
    </dgm:pt>
    <dgm:pt modelId="{35779B1E-E9A5-114C-8941-AC8A030C3A1F}" type="sibTrans" cxnId="{84D5AFA4-2A0D-FA42-85ED-CC3B1BBCD667}">
      <dgm:prSet/>
      <dgm:spPr/>
      <dgm:t>
        <a:bodyPr/>
        <a:lstStyle/>
        <a:p>
          <a:endParaRPr lang="en-US"/>
        </a:p>
      </dgm:t>
    </dgm:pt>
    <dgm:pt modelId="{6F1A37D1-DC82-2A4D-BFC7-E1D424701291}">
      <dgm:prSet phldrT="[Text]"/>
      <dgm:spPr/>
      <dgm:t>
        <a:bodyPr/>
        <a:lstStyle/>
        <a:p>
          <a:r>
            <a:rPr lang="en-US" dirty="0" smtClean="0"/>
            <a:t>Cellular connectivity</a:t>
          </a:r>
          <a:endParaRPr lang="en-US" dirty="0"/>
        </a:p>
      </dgm:t>
    </dgm:pt>
    <dgm:pt modelId="{C6A8591B-1DF2-4E4B-B430-4C4086AAC6EB}" type="parTrans" cxnId="{1E1DA048-F3B8-DF44-86B5-D599A177FE51}">
      <dgm:prSet/>
      <dgm:spPr/>
      <dgm:t>
        <a:bodyPr/>
        <a:lstStyle/>
        <a:p>
          <a:endParaRPr lang="en-US"/>
        </a:p>
      </dgm:t>
    </dgm:pt>
    <dgm:pt modelId="{AE1511E4-665E-9E4D-B25C-87DBFD69FF33}" type="sibTrans" cxnId="{1E1DA048-F3B8-DF44-86B5-D599A177FE51}">
      <dgm:prSet/>
      <dgm:spPr/>
      <dgm:t>
        <a:bodyPr/>
        <a:lstStyle/>
        <a:p>
          <a:endParaRPr lang="en-US"/>
        </a:p>
      </dgm:t>
    </dgm:pt>
    <dgm:pt modelId="{F3DE257B-E2F3-734E-BBDE-4512966C9C79}">
      <dgm:prSet phldrT="[Text]"/>
      <dgm:spPr/>
      <dgm:t>
        <a:bodyPr/>
        <a:lstStyle/>
        <a:p>
          <a:r>
            <a:rPr lang="en-US" dirty="0" smtClean="0"/>
            <a:t>Unlicensed</a:t>
          </a:r>
          <a:endParaRPr lang="en-US" dirty="0"/>
        </a:p>
      </dgm:t>
    </dgm:pt>
    <dgm:pt modelId="{292A0292-54DF-0548-B2BC-724B2766E186}" type="parTrans" cxnId="{8CE6AA84-C8DC-8247-A0BF-EF68D5764483}">
      <dgm:prSet/>
      <dgm:spPr/>
      <dgm:t>
        <a:bodyPr/>
        <a:lstStyle/>
        <a:p>
          <a:endParaRPr lang="en-US"/>
        </a:p>
      </dgm:t>
    </dgm:pt>
    <dgm:pt modelId="{C60C024E-EEF8-D041-BC8B-A40E1E812175}" type="sibTrans" cxnId="{8CE6AA84-C8DC-8247-A0BF-EF68D5764483}">
      <dgm:prSet/>
      <dgm:spPr/>
      <dgm:t>
        <a:bodyPr/>
        <a:lstStyle/>
        <a:p>
          <a:endParaRPr lang="en-US"/>
        </a:p>
      </dgm:t>
    </dgm:pt>
    <dgm:pt modelId="{7C41EF6C-E58B-6D47-9C57-B73D5E18B28F}">
      <dgm:prSet phldrT="[Text]"/>
      <dgm:spPr/>
      <dgm:t>
        <a:bodyPr/>
        <a:lstStyle/>
        <a:p>
          <a:r>
            <a:rPr lang="en-US" dirty="0" smtClean="0"/>
            <a:t>Analytics</a:t>
          </a:r>
        </a:p>
        <a:p>
          <a:r>
            <a:rPr lang="en-US" dirty="0" smtClean="0"/>
            <a:t>(“big data”)</a:t>
          </a:r>
          <a:endParaRPr lang="en-US" dirty="0"/>
        </a:p>
      </dgm:t>
    </dgm:pt>
    <dgm:pt modelId="{37062F47-C32B-F04B-BF2C-04D5BD0D9B76}" type="parTrans" cxnId="{1E4A0823-7FB4-594E-9A73-9C9E85F14263}">
      <dgm:prSet/>
      <dgm:spPr/>
      <dgm:t>
        <a:bodyPr/>
        <a:lstStyle/>
        <a:p>
          <a:endParaRPr lang="en-US"/>
        </a:p>
      </dgm:t>
    </dgm:pt>
    <dgm:pt modelId="{5609AD87-02AC-2544-8EFE-43AB1D8C05A4}" type="sibTrans" cxnId="{1E4A0823-7FB4-594E-9A73-9C9E85F14263}">
      <dgm:prSet/>
      <dgm:spPr/>
      <dgm:t>
        <a:bodyPr/>
        <a:lstStyle/>
        <a:p>
          <a:endParaRPr lang="en-US"/>
        </a:p>
      </dgm:t>
    </dgm:pt>
    <dgm:pt modelId="{D4A2F65A-B0F1-4549-B5C2-DD89809EB337}">
      <dgm:prSet phldrT="[Text]"/>
      <dgm:spPr/>
      <dgm:t>
        <a:bodyPr/>
        <a:lstStyle/>
        <a:p>
          <a:r>
            <a:rPr lang="en-US" dirty="0" smtClean="0"/>
            <a:t>Applications</a:t>
          </a:r>
          <a:endParaRPr lang="en-US" dirty="0"/>
        </a:p>
      </dgm:t>
    </dgm:pt>
    <dgm:pt modelId="{43E666AB-5C25-AE47-BE85-C263C22114B0}" type="parTrans" cxnId="{F8E002F0-6090-8243-AB27-90D46B9D8ACA}">
      <dgm:prSet/>
      <dgm:spPr/>
      <dgm:t>
        <a:bodyPr/>
        <a:lstStyle/>
        <a:p>
          <a:endParaRPr lang="en-US"/>
        </a:p>
      </dgm:t>
    </dgm:pt>
    <dgm:pt modelId="{74106536-17A4-7646-9C18-55AA6EDAC118}" type="sibTrans" cxnId="{F8E002F0-6090-8243-AB27-90D46B9D8ACA}">
      <dgm:prSet/>
      <dgm:spPr/>
      <dgm:t>
        <a:bodyPr/>
        <a:lstStyle/>
        <a:p>
          <a:endParaRPr lang="en-US"/>
        </a:p>
      </dgm:t>
    </dgm:pt>
    <dgm:pt modelId="{24C7F08F-354A-6F4D-9852-C37231885FA7}">
      <dgm:prSet phldrT="[Text]"/>
      <dgm:spPr/>
      <dgm:t>
        <a:bodyPr/>
        <a:lstStyle/>
        <a:p>
          <a:r>
            <a:rPr lang="en-US" dirty="0" smtClean="0"/>
            <a:t>Cloud-hosted applications &amp; data</a:t>
          </a:r>
          <a:endParaRPr lang="en-US" dirty="0"/>
        </a:p>
      </dgm:t>
    </dgm:pt>
    <dgm:pt modelId="{86E9A78D-7BB7-7445-A808-29EBADAD88C7}" type="parTrans" cxnId="{707C5714-FA81-A647-9E20-8D11AA687ED2}">
      <dgm:prSet/>
      <dgm:spPr/>
      <dgm:t>
        <a:bodyPr/>
        <a:lstStyle/>
        <a:p>
          <a:endParaRPr lang="en-US"/>
        </a:p>
      </dgm:t>
    </dgm:pt>
    <dgm:pt modelId="{0D793E5F-1EE3-0041-BF5E-5A323CC398FC}" type="sibTrans" cxnId="{707C5714-FA81-A647-9E20-8D11AA687ED2}">
      <dgm:prSet/>
      <dgm:spPr/>
      <dgm:t>
        <a:bodyPr/>
        <a:lstStyle/>
        <a:p>
          <a:endParaRPr lang="en-US"/>
        </a:p>
      </dgm:t>
    </dgm:pt>
    <dgm:pt modelId="{2708D707-053E-7D48-B53C-DBA19B4B5612}" type="pres">
      <dgm:prSet presAssocID="{D3A81A29-8D10-A24B-BCD6-2698AB9050E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8DE92A-8FB7-1245-A92E-38AA39E3F846}" type="pres">
      <dgm:prSet presAssocID="{2BB1A36C-4A9C-8C4E-8052-11AC6A96A455}" presName="centerShape" presStyleLbl="node0" presStyleIdx="0" presStyleCnt="1"/>
      <dgm:spPr/>
      <dgm:t>
        <a:bodyPr/>
        <a:lstStyle/>
        <a:p>
          <a:endParaRPr lang="en-US"/>
        </a:p>
      </dgm:t>
    </dgm:pt>
    <dgm:pt modelId="{8B4F0938-A10D-DB47-96D5-5421669749AB}" type="pres">
      <dgm:prSet presAssocID="{163EFBD3-02DF-414D-B1D1-B0D1C66D0B79}" presName="parTrans" presStyleLbl="bgSibTrans2D1" presStyleIdx="0" presStyleCnt="7"/>
      <dgm:spPr/>
      <dgm:t>
        <a:bodyPr/>
        <a:lstStyle/>
        <a:p>
          <a:endParaRPr lang="en-US"/>
        </a:p>
      </dgm:t>
    </dgm:pt>
    <dgm:pt modelId="{FE3053E1-F619-A14F-86EF-427350E61983}" type="pres">
      <dgm:prSet presAssocID="{B347F398-813B-0F47-BE5D-BB8EEDB67B9D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E7AFB5-FCB0-7748-AFB5-12A54FCCFC1D}" type="pres">
      <dgm:prSet presAssocID="{DFAAED3A-4454-B145-8273-50A60EF6BA7B}" presName="parTrans" presStyleLbl="bgSibTrans2D1" presStyleIdx="1" presStyleCnt="7"/>
      <dgm:spPr/>
      <dgm:t>
        <a:bodyPr/>
        <a:lstStyle/>
        <a:p>
          <a:endParaRPr lang="en-US"/>
        </a:p>
      </dgm:t>
    </dgm:pt>
    <dgm:pt modelId="{258048CB-92DE-EA4A-84EE-DC6EC1F9C1E6}" type="pres">
      <dgm:prSet presAssocID="{98304F84-1A22-CF41-A6A4-E7A043B42E3A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C503A0-CB3C-5B41-8D32-3BFEAA7426E3}" type="pres">
      <dgm:prSet presAssocID="{C6A8591B-1DF2-4E4B-B430-4C4086AAC6EB}" presName="parTrans" presStyleLbl="bgSibTrans2D1" presStyleIdx="2" presStyleCnt="7"/>
      <dgm:spPr/>
      <dgm:t>
        <a:bodyPr/>
        <a:lstStyle/>
        <a:p>
          <a:endParaRPr lang="en-US"/>
        </a:p>
      </dgm:t>
    </dgm:pt>
    <dgm:pt modelId="{84F70892-2E7D-6643-8CD5-8D9BC21B323E}" type="pres">
      <dgm:prSet presAssocID="{6F1A37D1-DC82-2A4D-BFC7-E1D424701291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994C97-F779-E145-9116-A172AE78C03D}" type="pres">
      <dgm:prSet presAssocID="{292A0292-54DF-0548-B2BC-724B2766E186}" presName="parTrans" presStyleLbl="bgSibTrans2D1" presStyleIdx="3" presStyleCnt="7"/>
      <dgm:spPr/>
      <dgm:t>
        <a:bodyPr/>
        <a:lstStyle/>
        <a:p>
          <a:endParaRPr lang="en-US"/>
        </a:p>
      </dgm:t>
    </dgm:pt>
    <dgm:pt modelId="{64E9BA1D-5E5B-534E-9A4B-5725A7C1812C}" type="pres">
      <dgm:prSet presAssocID="{F3DE257B-E2F3-734E-BBDE-4512966C9C79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7139E9-273A-B949-95E8-28B48BCBBB40}" type="pres">
      <dgm:prSet presAssocID="{37062F47-C32B-F04B-BF2C-04D5BD0D9B76}" presName="parTrans" presStyleLbl="bgSibTrans2D1" presStyleIdx="4" presStyleCnt="7"/>
      <dgm:spPr/>
      <dgm:t>
        <a:bodyPr/>
        <a:lstStyle/>
        <a:p>
          <a:endParaRPr lang="en-US"/>
        </a:p>
      </dgm:t>
    </dgm:pt>
    <dgm:pt modelId="{B669273F-3BFA-F543-B595-4C2B802EF082}" type="pres">
      <dgm:prSet presAssocID="{7C41EF6C-E58B-6D47-9C57-B73D5E18B28F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A25FA4-DE01-B94C-84CB-86E8773AB0BD}" type="pres">
      <dgm:prSet presAssocID="{43E666AB-5C25-AE47-BE85-C263C22114B0}" presName="parTrans" presStyleLbl="bgSibTrans2D1" presStyleIdx="5" presStyleCnt="7"/>
      <dgm:spPr/>
      <dgm:t>
        <a:bodyPr/>
        <a:lstStyle/>
        <a:p>
          <a:endParaRPr lang="en-US"/>
        </a:p>
      </dgm:t>
    </dgm:pt>
    <dgm:pt modelId="{2185CD82-2D57-0448-9052-C360D29F1204}" type="pres">
      <dgm:prSet presAssocID="{D4A2F65A-B0F1-4549-B5C2-DD89809EB337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14BE7C-CD32-3245-9C7F-A7269C3D351D}" type="pres">
      <dgm:prSet presAssocID="{86E9A78D-7BB7-7445-A808-29EBADAD88C7}" presName="parTrans" presStyleLbl="bgSibTrans2D1" presStyleIdx="6" presStyleCnt="7"/>
      <dgm:spPr/>
      <dgm:t>
        <a:bodyPr/>
        <a:lstStyle/>
        <a:p>
          <a:endParaRPr lang="en-US"/>
        </a:p>
      </dgm:t>
    </dgm:pt>
    <dgm:pt modelId="{AA81B48E-D7C4-834B-A918-B7D97FF75E47}" type="pres">
      <dgm:prSet presAssocID="{24C7F08F-354A-6F4D-9852-C37231885FA7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78D613C-9BFB-574F-AF2E-9D82A3D4F210}" type="presOf" srcId="{C6A8591B-1DF2-4E4B-B430-4C4086AAC6EB}" destId="{14C503A0-CB3C-5B41-8D32-3BFEAA7426E3}" srcOrd="0" destOrd="0" presId="urn:microsoft.com/office/officeart/2005/8/layout/radial4"/>
    <dgm:cxn modelId="{1E59BDB0-8162-E948-8C2C-39BD3DBD8AC8}" type="presOf" srcId="{7C41EF6C-E58B-6D47-9C57-B73D5E18B28F}" destId="{B669273F-3BFA-F543-B595-4C2B802EF082}" srcOrd="0" destOrd="0" presId="urn:microsoft.com/office/officeart/2005/8/layout/radial4"/>
    <dgm:cxn modelId="{707C5714-FA81-A647-9E20-8D11AA687ED2}" srcId="{2BB1A36C-4A9C-8C4E-8052-11AC6A96A455}" destId="{24C7F08F-354A-6F4D-9852-C37231885FA7}" srcOrd="6" destOrd="0" parTransId="{86E9A78D-7BB7-7445-A808-29EBADAD88C7}" sibTransId="{0D793E5F-1EE3-0041-BF5E-5A323CC398FC}"/>
    <dgm:cxn modelId="{A47A8698-3B2A-5A49-A011-6466FCA22C89}" srcId="{2BB1A36C-4A9C-8C4E-8052-11AC6A96A455}" destId="{B347F398-813B-0F47-BE5D-BB8EEDB67B9D}" srcOrd="0" destOrd="0" parTransId="{163EFBD3-02DF-414D-B1D1-B0D1C66D0B79}" sibTransId="{6A350C3F-EC0F-E54C-8E10-3AA181CC035F}"/>
    <dgm:cxn modelId="{66A4885E-F61E-FB48-A5C3-D9C74DA506ED}" type="presOf" srcId="{6F1A37D1-DC82-2A4D-BFC7-E1D424701291}" destId="{84F70892-2E7D-6643-8CD5-8D9BC21B323E}" srcOrd="0" destOrd="0" presId="urn:microsoft.com/office/officeart/2005/8/layout/radial4"/>
    <dgm:cxn modelId="{F8E002F0-6090-8243-AB27-90D46B9D8ACA}" srcId="{2BB1A36C-4A9C-8C4E-8052-11AC6A96A455}" destId="{D4A2F65A-B0F1-4549-B5C2-DD89809EB337}" srcOrd="5" destOrd="0" parTransId="{43E666AB-5C25-AE47-BE85-C263C22114B0}" sibTransId="{74106536-17A4-7646-9C18-55AA6EDAC118}"/>
    <dgm:cxn modelId="{22C18B82-0F8D-7741-9243-82B1851E0A8D}" type="presOf" srcId="{DFAAED3A-4454-B145-8273-50A60EF6BA7B}" destId="{48E7AFB5-FCB0-7748-AFB5-12A54FCCFC1D}" srcOrd="0" destOrd="0" presId="urn:microsoft.com/office/officeart/2005/8/layout/radial4"/>
    <dgm:cxn modelId="{052CE74E-6939-964D-95D5-4FB0A3C695FA}" type="presOf" srcId="{D3A81A29-8D10-A24B-BCD6-2698AB9050E2}" destId="{2708D707-053E-7D48-B53C-DBA19B4B5612}" srcOrd="0" destOrd="0" presId="urn:microsoft.com/office/officeart/2005/8/layout/radial4"/>
    <dgm:cxn modelId="{A785C0D2-1EBE-9A4C-8726-D946C300FA2D}" type="presOf" srcId="{B347F398-813B-0F47-BE5D-BB8EEDB67B9D}" destId="{FE3053E1-F619-A14F-86EF-427350E61983}" srcOrd="0" destOrd="0" presId="urn:microsoft.com/office/officeart/2005/8/layout/radial4"/>
    <dgm:cxn modelId="{0EA4989F-BB16-184C-AD87-1452F6D12B09}" type="presOf" srcId="{292A0292-54DF-0548-B2BC-724B2766E186}" destId="{61994C97-F779-E145-9116-A172AE78C03D}" srcOrd="0" destOrd="0" presId="urn:microsoft.com/office/officeart/2005/8/layout/radial4"/>
    <dgm:cxn modelId="{1E1DA048-F3B8-DF44-86B5-D599A177FE51}" srcId="{2BB1A36C-4A9C-8C4E-8052-11AC6A96A455}" destId="{6F1A37D1-DC82-2A4D-BFC7-E1D424701291}" srcOrd="2" destOrd="0" parTransId="{C6A8591B-1DF2-4E4B-B430-4C4086AAC6EB}" sibTransId="{AE1511E4-665E-9E4D-B25C-87DBFD69FF33}"/>
    <dgm:cxn modelId="{D954B132-319A-C24F-9C26-2E78C3688DAA}" type="presOf" srcId="{37062F47-C32B-F04B-BF2C-04D5BD0D9B76}" destId="{DE7139E9-273A-B949-95E8-28B48BCBBB40}" srcOrd="0" destOrd="0" presId="urn:microsoft.com/office/officeart/2005/8/layout/radial4"/>
    <dgm:cxn modelId="{0D92A24F-347D-1640-BE20-9CB1E040608F}" type="presOf" srcId="{D4A2F65A-B0F1-4549-B5C2-DD89809EB337}" destId="{2185CD82-2D57-0448-9052-C360D29F1204}" srcOrd="0" destOrd="0" presId="urn:microsoft.com/office/officeart/2005/8/layout/radial4"/>
    <dgm:cxn modelId="{8CE6AA84-C8DC-8247-A0BF-EF68D5764483}" srcId="{2BB1A36C-4A9C-8C4E-8052-11AC6A96A455}" destId="{F3DE257B-E2F3-734E-BBDE-4512966C9C79}" srcOrd="3" destOrd="0" parTransId="{292A0292-54DF-0548-B2BC-724B2766E186}" sibTransId="{C60C024E-EEF8-D041-BC8B-A40E1E812175}"/>
    <dgm:cxn modelId="{CF89489D-EF96-3142-923C-0DE5AD43EACE}" type="presOf" srcId="{98304F84-1A22-CF41-A6A4-E7A043B42E3A}" destId="{258048CB-92DE-EA4A-84EE-DC6EC1F9C1E6}" srcOrd="0" destOrd="0" presId="urn:microsoft.com/office/officeart/2005/8/layout/radial4"/>
    <dgm:cxn modelId="{910712F6-7C78-6949-A7FA-A68359A7B2A1}" type="presOf" srcId="{2BB1A36C-4A9C-8C4E-8052-11AC6A96A455}" destId="{B48DE92A-8FB7-1245-A92E-38AA39E3F846}" srcOrd="0" destOrd="0" presId="urn:microsoft.com/office/officeart/2005/8/layout/radial4"/>
    <dgm:cxn modelId="{9BA015C6-AACF-064E-9EFC-56B67B9F2F86}" type="presOf" srcId="{F3DE257B-E2F3-734E-BBDE-4512966C9C79}" destId="{64E9BA1D-5E5B-534E-9A4B-5725A7C1812C}" srcOrd="0" destOrd="0" presId="urn:microsoft.com/office/officeart/2005/8/layout/radial4"/>
    <dgm:cxn modelId="{A2A92956-1CCB-F246-8012-21A980FF7794}" type="presOf" srcId="{43E666AB-5C25-AE47-BE85-C263C22114B0}" destId="{12A25FA4-DE01-B94C-84CB-86E8773AB0BD}" srcOrd="0" destOrd="0" presId="urn:microsoft.com/office/officeart/2005/8/layout/radial4"/>
    <dgm:cxn modelId="{1E4A0823-7FB4-594E-9A73-9C9E85F14263}" srcId="{2BB1A36C-4A9C-8C4E-8052-11AC6A96A455}" destId="{7C41EF6C-E58B-6D47-9C57-B73D5E18B28F}" srcOrd="4" destOrd="0" parTransId="{37062F47-C32B-F04B-BF2C-04D5BD0D9B76}" sibTransId="{5609AD87-02AC-2544-8EFE-43AB1D8C05A4}"/>
    <dgm:cxn modelId="{5937F2C1-C31C-4A4C-942A-6014E65F6852}" type="presOf" srcId="{24C7F08F-354A-6F4D-9852-C37231885FA7}" destId="{AA81B48E-D7C4-834B-A918-B7D97FF75E47}" srcOrd="0" destOrd="0" presId="urn:microsoft.com/office/officeart/2005/8/layout/radial4"/>
    <dgm:cxn modelId="{3D504F66-44B0-4B44-A262-2E5CF1D2DB78}" srcId="{D3A81A29-8D10-A24B-BCD6-2698AB9050E2}" destId="{2BB1A36C-4A9C-8C4E-8052-11AC6A96A455}" srcOrd="0" destOrd="0" parTransId="{A96E2CCB-B477-9540-9178-DF935F42B3AB}" sibTransId="{991ECED5-2127-7C4C-B44D-C13B18E1904E}"/>
    <dgm:cxn modelId="{6A9B2C31-EE10-8B45-A5C6-4FCBB0264C14}" type="presOf" srcId="{86E9A78D-7BB7-7445-A808-29EBADAD88C7}" destId="{D514BE7C-CD32-3245-9C7F-A7269C3D351D}" srcOrd="0" destOrd="0" presId="urn:microsoft.com/office/officeart/2005/8/layout/radial4"/>
    <dgm:cxn modelId="{6BD18EFE-623C-DB4F-AC55-A97F903E619A}" type="presOf" srcId="{163EFBD3-02DF-414D-B1D1-B0D1C66D0B79}" destId="{8B4F0938-A10D-DB47-96D5-5421669749AB}" srcOrd="0" destOrd="0" presId="urn:microsoft.com/office/officeart/2005/8/layout/radial4"/>
    <dgm:cxn modelId="{84D5AFA4-2A0D-FA42-85ED-CC3B1BBCD667}" srcId="{2BB1A36C-4A9C-8C4E-8052-11AC6A96A455}" destId="{98304F84-1A22-CF41-A6A4-E7A043B42E3A}" srcOrd="1" destOrd="0" parTransId="{DFAAED3A-4454-B145-8273-50A60EF6BA7B}" sibTransId="{35779B1E-E9A5-114C-8941-AC8A030C3A1F}"/>
    <dgm:cxn modelId="{04571CD6-999C-ED41-B98D-847157251180}" type="presParOf" srcId="{2708D707-053E-7D48-B53C-DBA19B4B5612}" destId="{B48DE92A-8FB7-1245-A92E-38AA39E3F846}" srcOrd="0" destOrd="0" presId="urn:microsoft.com/office/officeart/2005/8/layout/radial4"/>
    <dgm:cxn modelId="{E62ED390-C510-4E43-BEB4-FAD58116C81D}" type="presParOf" srcId="{2708D707-053E-7D48-B53C-DBA19B4B5612}" destId="{8B4F0938-A10D-DB47-96D5-5421669749AB}" srcOrd="1" destOrd="0" presId="urn:microsoft.com/office/officeart/2005/8/layout/radial4"/>
    <dgm:cxn modelId="{5D597327-D695-1745-84D1-841AB35C30DD}" type="presParOf" srcId="{2708D707-053E-7D48-B53C-DBA19B4B5612}" destId="{FE3053E1-F619-A14F-86EF-427350E61983}" srcOrd="2" destOrd="0" presId="urn:microsoft.com/office/officeart/2005/8/layout/radial4"/>
    <dgm:cxn modelId="{49ED7CD7-62D1-F146-891B-7FC5D4AACDD2}" type="presParOf" srcId="{2708D707-053E-7D48-B53C-DBA19B4B5612}" destId="{48E7AFB5-FCB0-7748-AFB5-12A54FCCFC1D}" srcOrd="3" destOrd="0" presId="urn:microsoft.com/office/officeart/2005/8/layout/radial4"/>
    <dgm:cxn modelId="{3FC8FE2C-716F-5A42-990C-C57F3368151D}" type="presParOf" srcId="{2708D707-053E-7D48-B53C-DBA19B4B5612}" destId="{258048CB-92DE-EA4A-84EE-DC6EC1F9C1E6}" srcOrd="4" destOrd="0" presId="urn:microsoft.com/office/officeart/2005/8/layout/radial4"/>
    <dgm:cxn modelId="{9E55FE21-3AEC-C545-878E-3C1B95E670A2}" type="presParOf" srcId="{2708D707-053E-7D48-B53C-DBA19B4B5612}" destId="{14C503A0-CB3C-5B41-8D32-3BFEAA7426E3}" srcOrd="5" destOrd="0" presId="urn:microsoft.com/office/officeart/2005/8/layout/radial4"/>
    <dgm:cxn modelId="{55BE1130-E3D9-9F4A-8379-CEC616EC269B}" type="presParOf" srcId="{2708D707-053E-7D48-B53C-DBA19B4B5612}" destId="{84F70892-2E7D-6643-8CD5-8D9BC21B323E}" srcOrd="6" destOrd="0" presId="urn:microsoft.com/office/officeart/2005/8/layout/radial4"/>
    <dgm:cxn modelId="{FF27F9EC-8846-874D-9FA7-CB691F57524E}" type="presParOf" srcId="{2708D707-053E-7D48-B53C-DBA19B4B5612}" destId="{61994C97-F779-E145-9116-A172AE78C03D}" srcOrd="7" destOrd="0" presId="urn:microsoft.com/office/officeart/2005/8/layout/radial4"/>
    <dgm:cxn modelId="{10B05730-52A5-5744-A38A-670C1F2CCCFD}" type="presParOf" srcId="{2708D707-053E-7D48-B53C-DBA19B4B5612}" destId="{64E9BA1D-5E5B-534E-9A4B-5725A7C1812C}" srcOrd="8" destOrd="0" presId="urn:microsoft.com/office/officeart/2005/8/layout/radial4"/>
    <dgm:cxn modelId="{077F16A6-D1B4-F541-B268-126DF3EC5676}" type="presParOf" srcId="{2708D707-053E-7D48-B53C-DBA19B4B5612}" destId="{DE7139E9-273A-B949-95E8-28B48BCBBB40}" srcOrd="9" destOrd="0" presId="urn:microsoft.com/office/officeart/2005/8/layout/radial4"/>
    <dgm:cxn modelId="{A59C718E-3996-B649-BD26-E06542970509}" type="presParOf" srcId="{2708D707-053E-7D48-B53C-DBA19B4B5612}" destId="{B669273F-3BFA-F543-B595-4C2B802EF082}" srcOrd="10" destOrd="0" presId="urn:microsoft.com/office/officeart/2005/8/layout/radial4"/>
    <dgm:cxn modelId="{E87E1FF9-A4F0-EC4A-8EB4-D27C381C110B}" type="presParOf" srcId="{2708D707-053E-7D48-B53C-DBA19B4B5612}" destId="{12A25FA4-DE01-B94C-84CB-86E8773AB0BD}" srcOrd="11" destOrd="0" presId="urn:microsoft.com/office/officeart/2005/8/layout/radial4"/>
    <dgm:cxn modelId="{5885A8AC-EE55-6D40-A441-21BF42EDF030}" type="presParOf" srcId="{2708D707-053E-7D48-B53C-DBA19B4B5612}" destId="{2185CD82-2D57-0448-9052-C360D29F1204}" srcOrd="12" destOrd="0" presId="urn:microsoft.com/office/officeart/2005/8/layout/radial4"/>
    <dgm:cxn modelId="{64DB6C18-B563-294F-92FD-4D9703C9A101}" type="presParOf" srcId="{2708D707-053E-7D48-B53C-DBA19B4B5612}" destId="{D514BE7C-CD32-3245-9C7F-A7269C3D351D}" srcOrd="13" destOrd="0" presId="urn:microsoft.com/office/officeart/2005/8/layout/radial4"/>
    <dgm:cxn modelId="{70A03B38-4D20-424C-A303-2A638A5CA09E}" type="presParOf" srcId="{2708D707-053E-7D48-B53C-DBA19B4B5612}" destId="{AA81B48E-D7C4-834B-A918-B7D97FF75E47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12E2BD-8AEE-BB46-B74B-FB9FF44DB23A}" type="doc">
      <dgm:prSet loTypeId="urn:microsoft.com/office/officeart/2005/8/layout/vList3" loCatId="" qsTypeId="urn:microsoft.com/office/officeart/2005/8/quickstyle/simple4" qsCatId="simple" csTypeId="urn:microsoft.com/office/officeart/2005/8/colors/accent1_2" csCatId="accent1" phldr="1"/>
      <dgm:spPr/>
    </dgm:pt>
    <dgm:pt modelId="{61793154-C397-CC40-9BB0-0400F34D6AC2}">
      <dgm:prSet phldrT="[Text]"/>
      <dgm:spPr/>
      <dgm:t>
        <a:bodyPr/>
        <a:lstStyle/>
        <a:p>
          <a:r>
            <a:rPr lang="en-US" dirty="0" smtClean="0"/>
            <a:t>public sensors &amp; actuators</a:t>
          </a:r>
          <a:endParaRPr lang="en-US" dirty="0"/>
        </a:p>
      </dgm:t>
    </dgm:pt>
    <dgm:pt modelId="{F4E161DE-AFFE-6741-ACD3-0A53DF8E848B}" type="parTrans" cxnId="{2AD6BD93-68DA-AF48-A256-52C9BF281F2D}">
      <dgm:prSet/>
      <dgm:spPr/>
      <dgm:t>
        <a:bodyPr/>
        <a:lstStyle/>
        <a:p>
          <a:endParaRPr lang="en-US"/>
        </a:p>
      </dgm:t>
    </dgm:pt>
    <dgm:pt modelId="{06871B0E-F26F-1242-A817-E42E98A38020}" type="sibTrans" cxnId="{2AD6BD93-68DA-AF48-A256-52C9BF281F2D}">
      <dgm:prSet/>
      <dgm:spPr/>
      <dgm:t>
        <a:bodyPr/>
        <a:lstStyle/>
        <a:p>
          <a:endParaRPr lang="en-US"/>
        </a:p>
      </dgm:t>
    </dgm:pt>
    <dgm:pt modelId="{15E0809B-F3FA-6E4B-B3CE-3C5EAAE7439E}">
      <dgm:prSet phldrT="[Text]"/>
      <dgm:spPr/>
      <dgm:t>
        <a:bodyPr/>
        <a:lstStyle/>
        <a:p>
          <a:r>
            <a:rPr lang="en-US" dirty="0" smtClean="0"/>
            <a:t>semi-private</a:t>
          </a:r>
          <a:endParaRPr lang="en-US" dirty="0"/>
        </a:p>
      </dgm:t>
    </dgm:pt>
    <dgm:pt modelId="{CBBEE446-F105-A544-8668-511D031C6BC8}" type="parTrans" cxnId="{682250FF-9A48-B248-9F8D-3D3FBD4EE657}">
      <dgm:prSet/>
      <dgm:spPr/>
      <dgm:t>
        <a:bodyPr/>
        <a:lstStyle/>
        <a:p>
          <a:endParaRPr lang="en-US"/>
        </a:p>
      </dgm:t>
    </dgm:pt>
    <dgm:pt modelId="{36F6542E-6671-0643-9E63-BB4E1B6A1E8A}" type="sibTrans" cxnId="{682250FF-9A48-B248-9F8D-3D3FBD4EE657}">
      <dgm:prSet/>
      <dgm:spPr/>
      <dgm:t>
        <a:bodyPr/>
        <a:lstStyle/>
        <a:p>
          <a:endParaRPr lang="en-US"/>
        </a:p>
      </dgm:t>
    </dgm:pt>
    <dgm:pt modelId="{C069D435-2768-7A43-9EFE-A6F516A7EC9D}">
      <dgm:prSet phldrT="[Text]"/>
      <dgm:spPr/>
      <dgm:t>
        <a:bodyPr/>
        <a:lstStyle/>
        <a:p>
          <a:r>
            <a:rPr lang="en-US" dirty="0" smtClean="0"/>
            <a:t>private</a:t>
          </a:r>
          <a:endParaRPr lang="en-US" dirty="0"/>
        </a:p>
      </dgm:t>
    </dgm:pt>
    <dgm:pt modelId="{4A1B48B0-14E5-D94A-A532-77C620E48AC0}" type="parTrans" cxnId="{D6C207BD-D0E8-614C-BFB6-9AEE323808C8}">
      <dgm:prSet/>
      <dgm:spPr/>
      <dgm:t>
        <a:bodyPr/>
        <a:lstStyle/>
        <a:p>
          <a:endParaRPr lang="en-US"/>
        </a:p>
      </dgm:t>
    </dgm:pt>
    <dgm:pt modelId="{E247BB95-3F73-6045-BCEE-1F3A96E40AED}" type="sibTrans" cxnId="{D6C207BD-D0E8-614C-BFB6-9AEE323808C8}">
      <dgm:prSet/>
      <dgm:spPr/>
      <dgm:t>
        <a:bodyPr/>
        <a:lstStyle/>
        <a:p>
          <a:endParaRPr lang="en-US"/>
        </a:p>
      </dgm:t>
    </dgm:pt>
    <dgm:pt modelId="{7D4C66CD-79AE-AF42-9E7F-9B409B9AA539}" type="pres">
      <dgm:prSet presAssocID="{0812E2BD-8AEE-BB46-B74B-FB9FF44DB23A}" presName="linearFlow" presStyleCnt="0">
        <dgm:presLayoutVars>
          <dgm:dir/>
          <dgm:resizeHandles val="exact"/>
        </dgm:presLayoutVars>
      </dgm:prSet>
      <dgm:spPr/>
    </dgm:pt>
    <dgm:pt modelId="{363941A5-B72C-BA43-9C3B-7E63B5E59D75}" type="pres">
      <dgm:prSet presAssocID="{61793154-C397-CC40-9BB0-0400F34D6AC2}" presName="composite" presStyleCnt="0"/>
      <dgm:spPr/>
    </dgm:pt>
    <dgm:pt modelId="{FA1F4CDB-B9CA-014B-A698-A9C53BA4F244}" type="pres">
      <dgm:prSet presAssocID="{61793154-C397-CC40-9BB0-0400F34D6AC2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9A4AF36-1B6C-A547-AF4A-5B17E6A99929}" type="pres">
      <dgm:prSet presAssocID="{61793154-C397-CC40-9BB0-0400F34D6AC2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D26B6E-DC72-A845-8FC5-DD80883BFDAA}" type="pres">
      <dgm:prSet presAssocID="{06871B0E-F26F-1242-A817-E42E98A38020}" presName="spacing" presStyleCnt="0"/>
      <dgm:spPr/>
    </dgm:pt>
    <dgm:pt modelId="{8D053E1B-1DC0-684A-A7FE-0C403F46FB1A}" type="pres">
      <dgm:prSet presAssocID="{15E0809B-F3FA-6E4B-B3CE-3C5EAAE7439E}" presName="composite" presStyleCnt="0"/>
      <dgm:spPr/>
    </dgm:pt>
    <dgm:pt modelId="{2F94973A-8E8E-A040-9787-8E062F141939}" type="pres">
      <dgm:prSet presAssocID="{15E0809B-F3FA-6E4B-B3CE-3C5EAAE7439E}" presName="imgShp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7960C4C-3461-E545-AF91-ACA621B3A2F1}" type="pres">
      <dgm:prSet presAssocID="{15E0809B-F3FA-6E4B-B3CE-3C5EAAE7439E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F7C8E2-12B1-D54B-953A-29A957D56069}" type="pres">
      <dgm:prSet presAssocID="{36F6542E-6671-0643-9E63-BB4E1B6A1E8A}" presName="spacing" presStyleCnt="0"/>
      <dgm:spPr/>
    </dgm:pt>
    <dgm:pt modelId="{7F00EA88-740E-B442-9809-9F690F997A29}" type="pres">
      <dgm:prSet presAssocID="{C069D435-2768-7A43-9EFE-A6F516A7EC9D}" presName="composite" presStyleCnt="0"/>
      <dgm:spPr/>
    </dgm:pt>
    <dgm:pt modelId="{21DE043B-8A75-2E45-B520-D5D6A340428C}" type="pres">
      <dgm:prSet presAssocID="{C069D435-2768-7A43-9EFE-A6F516A7EC9D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E19C883-F522-E542-B285-13D0E263CBC8}" type="pres">
      <dgm:prSet presAssocID="{C069D435-2768-7A43-9EFE-A6F516A7EC9D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82250FF-9A48-B248-9F8D-3D3FBD4EE657}" srcId="{0812E2BD-8AEE-BB46-B74B-FB9FF44DB23A}" destId="{15E0809B-F3FA-6E4B-B3CE-3C5EAAE7439E}" srcOrd="1" destOrd="0" parTransId="{CBBEE446-F105-A544-8668-511D031C6BC8}" sibTransId="{36F6542E-6671-0643-9E63-BB4E1B6A1E8A}"/>
    <dgm:cxn modelId="{D6C207BD-D0E8-614C-BFB6-9AEE323808C8}" srcId="{0812E2BD-8AEE-BB46-B74B-FB9FF44DB23A}" destId="{C069D435-2768-7A43-9EFE-A6F516A7EC9D}" srcOrd="2" destOrd="0" parTransId="{4A1B48B0-14E5-D94A-A532-77C620E48AC0}" sibTransId="{E247BB95-3F73-6045-BCEE-1F3A96E40AED}"/>
    <dgm:cxn modelId="{C0C4DC04-4F7D-1D4A-B562-9AFB65D89581}" type="presOf" srcId="{0812E2BD-8AEE-BB46-B74B-FB9FF44DB23A}" destId="{7D4C66CD-79AE-AF42-9E7F-9B409B9AA539}" srcOrd="0" destOrd="0" presId="urn:microsoft.com/office/officeart/2005/8/layout/vList3"/>
    <dgm:cxn modelId="{B7A47098-FE4B-554C-93C7-362235F9D9FB}" type="presOf" srcId="{C069D435-2768-7A43-9EFE-A6F516A7EC9D}" destId="{7E19C883-F522-E542-B285-13D0E263CBC8}" srcOrd="0" destOrd="0" presId="urn:microsoft.com/office/officeart/2005/8/layout/vList3"/>
    <dgm:cxn modelId="{2AD6BD93-68DA-AF48-A256-52C9BF281F2D}" srcId="{0812E2BD-8AEE-BB46-B74B-FB9FF44DB23A}" destId="{61793154-C397-CC40-9BB0-0400F34D6AC2}" srcOrd="0" destOrd="0" parTransId="{F4E161DE-AFFE-6741-ACD3-0A53DF8E848B}" sibTransId="{06871B0E-F26F-1242-A817-E42E98A38020}"/>
    <dgm:cxn modelId="{1A10637A-D8EA-DB4E-9FAD-9191CD2CA355}" type="presOf" srcId="{15E0809B-F3FA-6E4B-B3CE-3C5EAAE7439E}" destId="{07960C4C-3461-E545-AF91-ACA621B3A2F1}" srcOrd="0" destOrd="0" presId="urn:microsoft.com/office/officeart/2005/8/layout/vList3"/>
    <dgm:cxn modelId="{8534A5EE-EE5A-5646-9AFB-6A8E830868E5}" type="presOf" srcId="{61793154-C397-CC40-9BB0-0400F34D6AC2}" destId="{79A4AF36-1B6C-A547-AF4A-5B17E6A99929}" srcOrd="0" destOrd="0" presId="urn:microsoft.com/office/officeart/2005/8/layout/vList3"/>
    <dgm:cxn modelId="{C71CE83D-A586-C94C-85AE-01EABA081F3E}" type="presParOf" srcId="{7D4C66CD-79AE-AF42-9E7F-9B409B9AA539}" destId="{363941A5-B72C-BA43-9C3B-7E63B5E59D75}" srcOrd="0" destOrd="0" presId="urn:microsoft.com/office/officeart/2005/8/layout/vList3"/>
    <dgm:cxn modelId="{C202F24A-87F7-E242-A468-CEF38A2347DA}" type="presParOf" srcId="{363941A5-B72C-BA43-9C3B-7E63B5E59D75}" destId="{FA1F4CDB-B9CA-014B-A698-A9C53BA4F244}" srcOrd="0" destOrd="0" presId="urn:microsoft.com/office/officeart/2005/8/layout/vList3"/>
    <dgm:cxn modelId="{9B43742E-0EE9-9748-BCA6-92CDA0B98367}" type="presParOf" srcId="{363941A5-B72C-BA43-9C3B-7E63B5E59D75}" destId="{79A4AF36-1B6C-A547-AF4A-5B17E6A99929}" srcOrd="1" destOrd="0" presId="urn:microsoft.com/office/officeart/2005/8/layout/vList3"/>
    <dgm:cxn modelId="{CCB99AC2-1D46-6D43-93DB-D95D73D6886F}" type="presParOf" srcId="{7D4C66CD-79AE-AF42-9E7F-9B409B9AA539}" destId="{60D26B6E-DC72-A845-8FC5-DD80883BFDAA}" srcOrd="1" destOrd="0" presId="urn:microsoft.com/office/officeart/2005/8/layout/vList3"/>
    <dgm:cxn modelId="{958F6FD9-9F78-0848-AC02-30E039AC4370}" type="presParOf" srcId="{7D4C66CD-79AE-AF42-9E7F-9B409B9AA539}" destId="{8D053E1B-1DC0-684A-A7FE-0C403F46FB1A}" srcOrd="2" destOrd="0" presId="urn:microsoft.com/office/officeart/2005/8/layout/vList3"/>
    <dgm:cxn modelId="{55780934-68B3-9549-85F9-59A3DB44A88C}" type="presParOf" srcId="{8D053E1B-1DC0-684A-A7FE-0C403F46FB1A}" destId="{2F94973A-8E8E-A040-9787-8E062F141939}" srcOrd="0" destOrd="0" presId="urn:microsoft.com/office/officeart/2005/8/layout/vList3"/>
    <dgm:cxn modelId="{1616ADE8-41B6-784B-BF71-4BE0CC0D8CC5}" type="presParOf" srcId="{8D053E1B-1DC0-684A-A7FE-0C403F46FB1A}" destId="{07960C4C-3461-E545-AF91-ACA621B3A2F1}" srcOrd="1" destOrd="0" presId="urn:microsoft.com/office/officeart/2005/8/layout/vList3"/>
    <dgm:cxn modelId="{5C432399-CC89-4742-922B-85ACDA38060C}" type="presParOf" srcId="{7D4C66CD-79AE-AF42-9E7F-9B409B9AA539}" destId="{65F7C8E2-12B1-D54B-953A-29A957D56069}" srcOrd="3" destOrd="0" presId="urn:microsoft.com/office/officeart/2005/8/layout/vList3"/>
    <dgm:cxn modelId="{4ACE4145-A1CA-654E-9F68-0C63AA18154B}" type="presParOf" srcId="{7D4C66CD-79AE-AF42-9E7F-9B409B9AA539}" destId="{7F00EA88-740E-B442-9809-9F690F997A29}" srcOrd="4" destOrd="0" presId="urn:microsoft.com/office/officeart/2005/8/layout/vList3"/>
    <dgm:cxn modelId="{C4176574-FEB6-5E41-AB24-7292727E3645}" type="presParOf" srcId="{7F00EA88-740E-B442-9809-9F690F997A29}" destId="{21DE043B-8A75-2E45-B520-D5D6A340428C}" srcOrd="0" destOrd="0" presId="urn:microsoft.com/office/officeart/2005/8/layout/vList3"/>
    <dgm:cxn modelId="{1ABBE462-57E3-F643-A337-BFE0AF5BEE64}" type="presParOf" srcId="{7F00EA88-740E-B442-9809-9F690F997A29}" destId="{7E19C883-F522-E542-B285-13D0E263CBC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8DE92A-8FB7-1245-A92E-38AA39E3F846}">
      <dsp:nvSpPr>
        <dsp:cNvPr id="0" name=""/>
        <dsp:cNvSpPr/>
      </dsp:nvSpPr>
      <dsp:spPr>
        <a:xfrm>
          <a:off x="3008969" y="2868157"/>
          <a:ext cx="1983060" cy="198306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err="1" smtClean="0"/>
            <a:t>IoT</a:t>
          </a:r>
          <a:endParaRPr lang="en-US" sz="6500" kern="1200" dirty="0"/>
        </a:p>
      </dsp:txBody>
      <dsp:txXfrm>
        <a:off x="3299381" y="3158569"/>
        <a:ext cx="1402236" cy="1402236"/>
      </dsp:txXfrm>
    </dsp:sp>
    <dsp:sp modelId="{8B4F0938-A10D-DB47-96D5-5421669749AB}">
      <dsp:nvSpPr>
        <dsp:cNvPr id="0" name=""/>
        <dsp:cNvSpPr/>
      </dsp:nvSpPr>
      <dsp:spPr>
        <a:xfrm rot="10800000">
          <a:off x="696250" y="3577101"/>
          <a:ext cx="2185519" cy="56517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3053E1-F619-A14F-86EF-427350E61983}">
      <dsp:nvSpPr>
        <dsp:cNvPr id="0" name=""/>
        <dsp:cNvSpPr/>
      </dsp:nvSpPr>
      <dsp:spPr>
        <a:xfrm>
          <a:off x="2179" y="3304431"/>
          <a:ext cx="1388142" cy="11105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Cheap SOCs</a:t>
          </a:r>
          <a:endParaRPr lang="en-US" sz="1700" kern="1200" dirty="0"/>
        </a:p>
      </dsp:txBody>
      <dsp:txXfrm>
        <a:off x="34705" y="3336957"/>
        <a:ext cx="1323090" cy="1045461"/>
      </dsp:txXfrm>
    </dsp:sp>
    <dsp:sp modelId="{48E7AFB5-FCB0-7748-AFB5-12A54FCCFC1D}">
      <dsp:nvSpPr>
        <dsp:cNvPr id="0" name=""/>
        <dsp:cNvSpPr/>
      </dsp:nvSpPr>
      <dsp:spPr>
        <a:xfrm rot="12600000">
          <a:off x="992533" y="2471357"/>
          <a:ext cx="2185519" cy="56517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8048CB-92DE-EA4A-84EE-DC6EC1F9C1E6}">
      <dsp:nvSpPr>
        <dsp:cNvPr id="0" name=""/>
        <dsp:cNvSpPr/>
      </dsp:nvSpPr>
      <dsp:spPr>
        <a:xfrm>
          <a:off x="444864" y="1652306"/>
          <a:ext cx="1388142" cy="11105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Mature Internet protocols</a:t>
          </a:r>
          <a:endParaRPr lang="en-US" sz="1700" kern="1200" dirty="0"/>
        </a:p>
      </dsp:txBody>
      <dsp:txXfrm>
        <a:off x="477390" y="1684832"/>
        <a:ext cx="1323090" cy="1045461"/>
      </dsp:txXfrm>
    </dsp:sp>
    <dsp:sp modelId="{14C503A0-CB3C-5B41-8D32-3BFEAA7426E3}">
      <dsp:nvSpPr>
        <dsp:cNvPr id="0" name=""/>
        <dsp:cNvSpPr/>
      </dsp:nvSpPr>
      <dsp:spPr>
        <a:xfrm rot="14400000">
          <a:off x="1801995" y="1661895"/>
          <a:ext cx="2185519" cy="56517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F70892-2E7D-6643-8CD5-8D9BC21B323E}">
      <dsp:nvSpPr>
        <dsp:cNvPr id="0" name=""/>
        <dsp:cNvSpPr/>
      </dsp:nvSpPr>
      <dsp:spPr>
        <a:xfrm>
          <a:off x="1654304" y="442867"/>
          <a:ext cx="1388142" cy="11105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Cellular connectivity</a:t>
          </a:r>
          <a:endParaRPr lang="en-US" sz="1700" kern="1200" dirty="0"/>
        </a:p>
      </dsp:txBody>
      <dsp:txXfrm>
        <a:off x="1686830" y="475393"/>
        <a:ext cx="1323090" cy="1045461"/>
      </dsp:txXfrm>
    </dsp:sp>
    <dsp:sp modelId="{61994C97-F779-E145-9116-A172AE78C03D}">
      <dsp:nvSpPr>
        <dsp:cNvPr id="0" name=""/>
        <dsp:cNvSpPr/>
      </dsp:nvSpPr>
      <dsp:spPr>
        <a:xfrm rot="16200000">
          <a:off x="2907740" y="1365612"/>
          <a:ext cx="2185519" cy="56517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E9BA1D-5E5B-534E-9A4B-5725A7C1812C}">
      <dsp:nvSpPr>
        <dsp:cNvPr id="0" name=""/>
        <dsp:cNvSpPr/>
      </dsp:nvSpPr>
      <dsp:spPr>
        <a:xfrm>
          <a:off x="3306428" y="181"/>
          <a:ext cx="1388142" cy="11105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Unlicensed</a:t>
          </a:r>
          <a:endParaRPr lang="en-US" sz="1700" kern="1200" dirty="0"/>
        </a:p>
      </dsp:txBody>
      <dsp:txXfrm>
        <a:off x="3338954" y="32707"/>
        <a:ext cx="1323090" cy="1045461"/>
      </dsp:txXfrm>
    </dsp:sp>
    <dsp:sp modelId="{DE7139E9-273A-B949-95E8-28B48BCBBB40}">
      <dsp:nvSpPr>
        <dsp:cNvPr id="0" name=""/>
        <dsp:cNvSpPr/>
      </dsp:nvSpPr>
      <dsp:spPr>
        <a:xfrm rot="18000000">
          <a:off x="4013484" y="1661895"/>
          <a:ext cx="2185519" cy="56517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6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69273F-3BFA-F543-B595-4C2B802EF082}">
      <dsp:nvSpPr>
        <dsp:cNvPr id="0" name=""/>
        <dsp:cNvSpPr/>
      </dsp:nvSpPr>
      <dsp:spPr>
        <a:xfrm>
          <a:off x="4958553" y="442867"/>
          <a:ext cx="1388142" cy="11105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6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Analytics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(“big data”)</a:t>
          </a:r>
          <a:endParaRPr lang="en-US" sz="1700" kern="1200" dirty="0"/>
        </a:p>
      </dsp:txBody>
      <dsp:txXfrm>
        <a:off x="4991079" y="475393"/>
        <a:ext cx="1323090" cy="1045461"/>
      </dsp:txXfrm>
    </dsp:sp>
    <dsp:sp modelId="{12A25FA4-DE01-B94C-84CB-86E8773AB0BD}">
      <dsp:nvSpPr>
        <dsp:cNvPr id="0" name=""/>
        <dsp:cNvSpPr/>
      </dsp:nvSpPr>
      <dsp:spPr>
        <a:xfrm rot="19800000">
          <a:off x="4822946" y="2471357"/>
          <a:ext cx="2185519" cy="56517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85CD82-2D57-0448-9052-C360D29F1204}">
      <dsp:nvSpPr>
        <dsp:cNvPr id="0" name=""/>
        <dsp:cNvSpPr/>
      </dsp:nvSpPr>
      <dsp:spPr>
        <a:xfrm>
          <a:off x="6167992" y="1652306"/>
          <a:ext cx="1388142" cy="11105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Applications</a:t>
          </a:r>
          <a:endParaRPr lang="en-US" sz="1700" kern="1200" dirty="0"/>
        </a:p>
      </dsp:txBody>
      <dsp:txXfrm>
        <a:off x="6200518" y="1684832"/>
        <a:ext cx="1323090" cy="1045461"/>
      </dsp:txXfrm>
    </dsp:sp>
    <dsp:sp modelId="{D514BE7C-CD32-3245-9C7F-A7269C3D351D}">
      <dsp:nvSpPr>
        <dsp:cNvPr id="0" name=""/>
        <dsp:cNvSpPr/>
      </dsp:nvSpPr>
      <dsp:spPr>
        <a:xfrm>
          <a:off x="5119229" y="3577101"/>
          <a:ext cx="2185519" cy="56517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81B48E-D7C4-834B-A918-B7D97FF75E47}">
      <dsp:nvSpPr>
        <dsp:cNvPr id="0" name=""/>
        <dsp:cNvSpPr/>
      </dsp:nvSpPr>
      <dsp:spPr>
        <a:xfrm>
          <a:off x="6610678" y="3304431"/>
          <a:ext cx="1388142" cy="11105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Cloud-hosted applications &amp; data</a:t>
          </a:r>
          <a:endParaRPr lang="en-US" sz="1700" kern="1200" dirty="0"/>
        </a:p>
      </dsp:txBody>
      <dsp:txXfrm>
        <a:off x="6643204" y="3336957"/>
        <a:ext cx="1323090" cy="10454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A4AF36-1B6C-A547-AF4A-5B17E6A99929}">
      <dsp:nvSpPr>
        <dsp:cNvPr id="0" name=""/>
        <dsp:cNvSpPr/>
      </dsp:nvSpPr>
      <dsp:spPr>
        <a:xfrm rot="10800000">
          <a:off x="1731149" y="2727"/>
          <a:ext cx="5472684" cy="141076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2108" tIns="148590" rIns="277368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public sensors &amp; actuators</a:t>
          </a:r>
          <a:endParaRPr lang="en-US" sz="3900" kern="1200" dirty="0"/>
        </a:p>
      </dsp:txBody>
      <dsp:txXfrm rot="10800000">
        <a:off x="2083840" y="2727"/>
        <a:ext cx="5119993" cy="1410765"/>
      </dsp:txXfrm>
    </dsp:sp>
    <dsp:sp modelId="{FA1F4CDB-B9CA-014B-A698-A9C53BA4F244}">
      <dsp:nvSpPr>
        <dsp:cNvPr id="0" name=""/>
        <dsp:cNvSpPr/>
      </dsp:nvSpPr>
      <dsp:spPr>
        <a:xfrm>
          <a:off x="1025766" y="2727"/>
          <a:ext cx="1410765" cy="141076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960C4C-3461-E545-AF91-ACA621B3A2F1}">
      <dsp:nvSpPr>
        <dsp:cNvPr id="0" name=""/>
        <dsp:cNvSpPr/>
      </dsp:nvSpPr>
      <dsp:spPr>
        <a:xfrm rot="10800000">
          <a:off x="1731149" y="1834617"/>
          <a:ext cx="5472684" cy="141076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2108" tIns="148590" rIns="277368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semi-private</a:t>
          </a:r>
          <a:endParaRPr lang="en-US" sz="3900" kern="1200" dirty="0"/>
        </a:p>
      </dsp:txBody>
      <dsp:txXfrm rot="10800000">
        <a:off x="2083840" y="1834617"/>
        <a:ext cx="5119993" cy="1410765"/>
      </dsp:txXfrm>
    </dsp:sp>
    <dsp:sp modelId="{2F94973A-8E8E-A040-9787-8E062F141939}">
      <dsp:nvSpPr>
        <dsp:cNvPr id="0" name=""/>
        <dsp:cNvSpPr/>
      </dsp:nvSpPr>
      <dsp:spPr>
        <a:xfrm>
          <a:off x="1025766" y="1834617"/>
          <a:ext cx="1410765" cy="1410765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E19C883-F522-E542-B285-13D0E263CBC8}">
      <dsp:nvSpPr>
        <dsp:cNvPr id="0" name=""/>
        <dsp:cNvSpPr/>
      </dsp:nvSpPr>
      <dsp:spPr>
        <a:xfrm rot="10800000">
          <a:off x="1731149" y="3666506"/>
          <a:ext cx="5472684" cy="141076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2108" tIns="148590" rIns="277368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private</a:t>
          </a:r>
          <a:endParaRPr lang="en-US" sz="3900" kern="1200" dirty="0"/>
        </a:p>
      </dsp:txBody>
      <dsp:txXfrm rot="10800000">
        <a:off x="2083840" y="3666506"/>
        <a:ext cx="5119993" cy="1410765"/>
      </dsp:txXfrm>
    </dsp:sp>
    <dsp:sp modelId="{21DE043B-8A75-2E45-B520-D5D6A340428C}">
      <dsp:nvSpPr>
        <dsp:cNvPr id="0" name=""/>
        <dsp:cNvSpPr/>
      </dsp:nvSpPr>
      <dsp:spPr>
        <a:xfrm>
          <a:off x="1025766" y="3666506"/>
          <a:ext cx="1410765" cy="1410765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D778DF2-3321-0542-AB6B-C65895649CCB}" type="datetimeFigureOut">
              <a:rPr lang="en-US"/>
              <a:pPr>
                <a:defRPr/>
              </a:pPr>
              <a:t>1/24/16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2C25BF8-8BFD-8E4B-9C88-0287DB3C6D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40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834066E8-918C-7944-AEFF-9F354CB03F02}" type="datetimeFigureOut">
              <a:rPr lang="en-US"/>
              <a:pPr>
                <a:defRPr/>
              </a:pPr>
              <a:t>1/24/16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399B21A5-C2F7-DF44-874E-69A7AE8397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74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</a:rPr>
              <a:t>http://www.sis.pitt.edu/~mweiss/papers/itelv3b.pdf</a:t>
            </a:r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483DDFF-19A4-AE4E-92A0-146638B8E2DA}" type="slidenum">
              <a:rPr lang="en-US" sz="1200"/>
              <a:pPr eaLnBrk="1" hangingPunct="1"/>
              <a:t>39</a:t>
            </a:fld>
            <a:endParaRPr 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798CD6B-690C-454A-98F5-FD51A5D560C3}" type="slidenum">
              <a:rPr lang="en-US" sz="1200"/>
              <a:pPr eaLnBrk="1" hangingPunct="1"/>
              <a:t>42</a:t>
            </a:fld>
            <a:endParaRPr lang="en-US" sz="1200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http://</a:t>
            </a:r>
            <a:r>
              <a:rPr lang="en-US" dirty="0" err="1">
                <a:latin typeface="Calibri" charset="0"/>
              </a:rPr>
              <a:t>www.libelium.com</a:t>
            </a:r>
            <a:r>
              <a:rPr lang="en-US" dirty="0">
                <a:latin typeface="Calibri" charset="0"/>
              </a:rPr>
              <a:t>/top_50_iot_sensor_applications_ranking/#</a:t>
            </a:r>
            <a:r>
              <a:rPr lang="en-US" dirty="0" err="1">
                <a:latin typeface="Calibri" charset="0"/>
              </a:rPr>
              <a:t>show_infographic</a:t>
            </a:r>
            <a:endParaRPr lang="en-US" dirty="0">
              <a:latin typeface="Calibri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4C23651-10C0-234B-A960-E0A0D6E8D2AB}" type="slidenum">
              <a:rPr lang="en-US" sz="1200">
                <a:cs typeface="Arial" charset="0"/>
              </a:rPr>
              <a:pPr eaLnBrk="1" hangingPunct="1"/>
              <a:t>11</a:t>
            </a:fld>
            <a:endParaRPr lang="en-US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www.pcworld.com</a:t>
            </a:r>
            <a:r>
              <a:rPr lang="en-US" dirty="0" smtClean="0"/>
              <a:t>/article/221086/</a:t>
            </a:r>
            <a:r>
              <a:rPr lang="en-US" smtClean="0"/>
              <a:t>article.html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9B21A5-C2F7-DF44-874E-69A7AE83970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332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</a:rPr>
              <a:t>http://www.nytimes.com/2012/10/02/world/europe/device-sends-message-to-swiss-farmer-when-cow-is-in-heat.html?pagewanted=all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A9B630B-C9A0-2A45-8B73-9EAC395094F0}" type="slidenum">
              <a:rPr lang="en-US" sz="1200"/>
              <a:pPr eaLnBrk="1" hangingPunct="1"/>
              <a:t>16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315FB72-A12A-454C-9A69-6E9671A65933}" type="slidenum">
              <a:rPr lang="en-US" sz="1200">
                <a:latin typeface="Arial" charset="0"/>
                <a:ea typeface="MS PGothic" charset="0"/>
                <a:cs typeface="MS PGothic" charset="0"/>
              </a:rPr>
              <a:pPr eaLnBrk="1" hangingPunct="1"/>
              <a:t>19</a:t>
            </a:fld>
            <a:endParaRPr lang="en-US" sz="1200">
              <a:latin typeface="Arial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http://blog.neustar.biz/neustar-insights/telephone-numbers-are-for-people-not-machines/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http://www.parking.org/media/overview-of-the-us-parking-industry.aspx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http://www.statisticbrain.com/e-reader-statistics/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http://www.ite.org/reportcard/TechnicalReport.pdf – 311k signals</a:t>
            </a:r>
          </a:p>
          <a:p>
            <a:pPr eaLnBrk="1" hangingPunct="1">
              <a:spcBef>
                <a:spcPct val="0"/>
              </a:spcBef>
            </a:pPr>
            <a:r>
              <a:rPr lang="en-US" i="1">
                <a:latin typeface="Calibri" charset="0"/>
              </a:rPr>
              <a:t>www.aceee.org/files/proceedings/2012/data/papers/0193-000144.pdf – 44.9 M street lights</a:t>
            </a:r>
            <a:endParaRPr lang="en-US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DDA131E-AE44-3542-AD44-BA9F052ECA47}" type="slidenum">
              <a:rPr lang="en-US" sz="1200"/>
              <a:pPr eaLnBrk="1" hangingPunct="1"/>
              <a:t>24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http://findmyfacebookid.com</a:t>
            </a: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E64F2E6-7E17-3744-8930-DB4789F958B7}" type="slidenum">
              <a:rPr lang="en-US" sz="1200"/>
              <a:pPr eaLnBrk="1" hangingPunct="1"/>
              <a:t>25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http://www.sigfox.com/en/#!/technology</a:t>
            </a:r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E8116A0-E1F1-6645-81EE-3A9389BC2E09}" type="slidenum">
              <a:rPr lang="en-US" sz="1200">
                <a:cs typeface="Arial" charset="0"/>
              </a:rPr>
              <a:pPr eaLnBrk="1" hangingPunct="1"/>
              <a:t>34</a:t>
            </a:fld>
            <a:endParaRPr lang="en-US" sz="120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339883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AD15A-03C4-3346-9961-928443AD7304}" type="datetime1">
              <a:rPr lang="en-US" smtClean="0"/>
              <a:t>1/24/16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COMSNETS 2016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6F2D9-AD6D-DA40-A9F7-5BC9D0FE42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29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5AD4E-5D69-054C-BCD2-B8C8B8EAE934}" type="datetime1">
              <a:rPr lang="en-US" smtClean="0"/>
              <a:t>1/24/16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COMSNETS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0270A-9B61-894C-861D-A83215372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123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A7811-EE7D-4243-8483-9FD33FB7BC36}" type="datetime1">
              <a:rPr lang="en-US" smtClean="0"/>
              <a:t>1/24/16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COMSNETS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1CF76-7285-4C4B-B700-9A05A34BE0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528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</p:spPr>
        <p:txBody>
          <a:bodyPr lIns="0" tIns="0" rIns="0" bIns="0"/>
          <a:lstStyle>
            <a:lvl1pPr defTabSz="410751">
              <a:defRPr sz="56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/>
            <a:r>
              <a:rPr/>
              <a:t>Title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669727" y="1830586"/>
            <a:ext cx="7804547" cy="4420195"/>
          </a:xfrm>
          <a:prstGeom prst="rect">
            <a:avLst/>
          </a:prstGeom>
        </p:spPr>
        <p:txBody>
          <a:bodyPr lIns="0" tIns="0" rIns="0" bIns="0" anchor="ctr"/>
          <a:lstStyle>
            <a:lvl1pPr marL="312528" indent="-312528" defTabSz="410751">
              <a:spcBef>
                <a:spcPts val="2953"/>
              </a:spcBef>
              <a:buSzPct val="75000"/>
              <a:buFontTx/>
              <a:defRPr sz="2500">
                <a:latin typeface="+mn-lt"/>
                <a:ea typeface="+mn-ea"/>
                <a:cs typeface="+mn-cs"/>
                <a:sym typeface="Helvetica Light"/>
              </a:defRPr>
            </a:lvl1pPr>
            <a:lvl2pPr marL="625056" indent="-312528" defTabSz="410751">
              <a:spcBef>
                <a:spcPts val="2953"/>
              </a:spcBef>
              <a:buSzPct val="75000"/>
              <a:buFontTx/>
              <a:buChar char="•"/>
              <a:defRPr sz="2500">
                <a:latin typeface="+mn-lt"/>
                <a:ea typeface="+mn-ea"/>
                <a:cs typeface="+mn-cs"/>
                <a:sym typeface="Helvetica Light"/>
              </a:defRPr>
            </a:lvl2pPr>
            <a:lvl3pPr indent="-312528" defTabSz="410751">
              <a:spcBef>
                <a:spcPts val="2953"/>
              </a:spcBef>
              <a:buSzPct val="75000"/>
              <a:buFontTx/>
              <a:defRPr sz="2500">
                <a:latin typeface="+mn-lt"/>
                <a:ea typeface="+mn-ea"/>
                <a:cs typeface="+mn-cs"/>
                <a:sym typeface="Helvetica Light"/>
              </a:defRPr>
            </a:lvl3pPr>
            <a:lvl4pPr marL="1250112" indent="-312528" defTabSz="410751">
              <a:spcBef>
                <a:spcPts val="2953"/>
              </a:spcBef>
              <a:buSzPct val="75000"/>
              <a:buFontTx/>
              <a:buChar char="•"/>
              <a:defRPr sz="2500">
                <a:latin typeface="+mn-lt"/>
                <a:ea typeface="+mn-ea"/>
                <a:cs typeface="+mn-cs"/>
                <a:sym typeface="Helvetica Light"/>
              </a:defRPr>
            </a:lvl4pPr>
            <a:lvl5pPr marL="1562640" indent="-312528" defTabSz="410751">
              <a:spcBef>
                <a:spcPts val="2953"/>
              </a:spcBef>
              <a:buSzPct val="75000"/>
              <a:buFontTx/>
              <a:buChar char="•"/>
              <a:defRPr sz="25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/>
            <a:r>
              <a:rPr/>
              <a:t>Body Level One</a:t>
            </a:r>
          </a:p>
          <a:p>
            <a:pPr lvl="1"/>
            <a:r>
              <a:rPr/>
              <a:t>Body Level Two</a:t>
            </a:r>
          </a:p>
          <a:p>
            <a:pPr lvl="2"/>
            <a:r>
              <a:rPr/>
              <a:t>Body Level Three</a:t>
            </a:r>
          </a:p>
          <a:p>
            <a:pPr lvl="3"/>
            <a:r>
              <a:rPr/>
              <a:t>Body Level Four</a:t>
            </a:r>
          </a:p>
          <a:p>
            <a:pPr lvl="4"/>
            <a:r>
              <a:rPr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386170410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</p:spPr>
        <p:txBody>
          <a:bodyPr lIns="0" tIns="0" rIns="0" bIns="0"/>
          <a:lstStyle>
            <a:lvl1pPr defTabSz="410751">
              <a:defRPr sz="56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/>
            <a:r>
              <a:rPr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625794316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4D095-A0BF-7946-926E-D8071E98163E}" type="datetime1">
              <a:rPr lang="en-US" smtClean="0"/>
              <a:t>1/24/16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COMSNETS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5017F-2046-9E41-83E0-078B60185F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1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31838" y="459898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/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31938-9DA7-8940-9D38-39A163AD9E3E}" type="datetime1">
              <a:rPr lang="en-US" smtClean="0"/>
              <a:t>1/24/16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COMSNETS 2016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FBA4A-F87B-E542-B2A1-97AAD5AFC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35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487B7-6978-DB41-894F-8B7841CCCA02}" type="datetime1">
              <a:rPr lang="en-US" smtClean="0"/>
              <a:t>1/24/16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COMSNETS 2016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CADC2-99EA-734F-9695-6155A99CD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179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>
            <a:off x="2218531" y="4045744"/>
            <a:ext cx="470852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512FE-6F3A-934A-9D3E-2612EEB0B826}" type="datetime1">
              <a:rPr lang="en-US" smtClean="0"/>
              <a:t>1/24/16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COMSNETS 2016</a:t>
            </a: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3E1A0-74F1-A54A-8084-09229D0F40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23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D0A0B-24CA-4B4C-9413-6E4A246059EB}" type="datetime1">
              <a:rPr lang="en-US" smtClean="0"/>
              <a:t>1/24/16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COMSNETS 2016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D5436-6D28-D54D-BCF8-A38B4DB6D7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873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C6E9A-8E22-0740-935D-CB7350F74D81}" type="datetime1">
              <a:rPr lang="en-US" smtClean="0"/>
              <a:t>1/24/16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COMSNETS 2016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4C895-3F4E-2545-8FE0-67A269A10C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384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5400000">
            <a:off x="-13494" y="3580607"/>
            <a:ext cx="557847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66B29-EAC5-324D-87AA-125B2CD98792}" type="datetime1">
              <a:rPr lang="en-US" smtClean="0"/>
              <a:t>1/24/16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COMSNETS 2016</a:t>
            </a: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CC1F7-FDAC-F64B-95F0-BE1410AF2D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33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4B28B-3C79-AD4C-9AFF-B4D7F1BF087A}" type="datetime1">
              <a:rPr lang="en-US" smtClean="0"/>
              <a:t>1/24/16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COMSNETS 2016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703CF-1830-0849-8580-4ED3CFAE8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746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663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cs typeface="Arial" charset="0"/>
              </a:defRPr>
            </a:lvl1pPr>
          </a:lstStyle>
          <a:p>
            <a:pPr>
              <a:defRPr/>
            </a:pPr>
            <a:fld id="{A850CA80-E313-604F-BCC7-375C0CA9EB3B}" type="datetime1">
              <a:rPr lang="en-US" smtClean="0"/>
              <a:t>1/24/16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COMSNETS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  <a:cs typeface="Arial" charset="0"/>
              </a:defRPr>
            </a:lvl1pPr>
          </a:lstStyle>
          <a:p>
            <a:pPr>
              <a:defRPr/>
            </a:pPr>
            <a:fld id="{5BA6CB20-8548-FA4C-82B4-B73CAC6106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1" r:id="rId2"/>
    <p:sldLayoutId id="2147483809" r:id="rId3"/>
    <p:sldLayoutId id="2147483802" r:id="rId4"/>
    <p:sldLayoutId id="2147483810" r:id="rId5"/>
    <p:sldLayoutId id="2147483803" r:id="rId6"/>
    <p:sldLayoutId id="2147483804" r:id="rId7"/>
    <p:sldLayoutId id="2147483811" r:id="rId8"/>
    <p:sldLayoutId id="2147483805" r:id="rId9"/>
    <p:sldLayoutId id="2147483806" r:id="rId10"/>
    <p:sldLayoutId id="2147483807" r:id="rId11"/>
    <p:sldLayoutId id="2147483812" r:id="rId12"/>
    <p:sldLayoutId id="2147483813" r:id="rId13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45720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73025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04888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187450" indent="-1365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3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jpeg"/><Relationship Id="rId12" Type="http://schemas.openxmlformats.org/officeDocument/2006/relationships/image" Target="../media/image47.png"/><Relationship Id="rId13" Type="http://schemas.openxmlformats.org/officeDocument/2006/relationships/image" Target="../media/image48.png"/><Relationship Id="rId14" Type="http://schemas.openxmlformats.org/officeDocument/2006/relationships/image" Target="../media/image49.png"/><Relationship Id="rId15" Type="http://schemas.openxmlformats.org/officeDocument/2006/relationships/image" Target="../media/image50.jpeg"/><Relationship Id="rId16" Type="http://schemas.openxmlformats.org/officeDocument/2006/relationships/image" Target="../media/image51.png"/><Relationship Id="rId17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7" Type="http://schemas.openxmlformats.org/officeDocument/2006/relationships/image" Target="../media/image42.png"/><Relationship Id="rId8" Type="http://schemas.openxmlformats.org/officeDocument/2006/relationships/image" Target="../media/image43.jpeg"/><Relationship Id="rId9" Type="http://schemas.openxmlformats.org/officeDocument/2006/relationships/image" Target="../media/image44.jpeg"/><Relationship Id="rId10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6.png"/><Relationship Id="rId1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9" Type="http://schemas.openxmlformats.org/officeDocument/2006/relationships/image" Target="../media/image64.png"/><Relationship Id="rId10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1.png"/><Relationship Id="rId1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8" Type="http://schemas.openxmlformats.org/officeDocument/2006/relationships/image" Target="../media/image78.png"/><Relationship Id="rId9" Type="http://schemas.openxmlformats.org/officeDocument/2006/relationships/image" Target="../media/image79.jpeg"/><Relationship Id="rId10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alice@smith.name" TargetMode="External"/><Relationship Id="rId4" Type="http://schemas.openxmlformats.org/officeDocument/2006/relationships/hyperlink" Target="mailto:alice@gmail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8.png"/><Relationship Id="rId12" Type="http://schemas.openxmlformats.org/officeDocument/2006/relationships/image" Target="../media/image109.png"/><Relationship Id="rId13" Type="http://schemas.openxmlformats.org/officeDocument/2006/relationships/image" Target="../media/image110.png"/><Relationship Id="rId14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7" Type="http://schemas.openxmlformats.org/officeDocument/2006/relationships/image" Target="../media/image104.png"/><Relationship Id="rId8" Type="http://schemas.openxmlformats.org/officeDocument/2006/relationships/image" Target="../media/image105.png"/><Relationship Id="rId9" Type="http://schemas.openxmlformats.org/officeDocument/2006/relationships/image" Target="../media/image106.png"/><Relationship Id="rId10" Type="http://schemas.openxmlformats.org/officeDocument/2006/relationships/image" Target="../media/image10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jpeg"/><Relationship Id="rId3" Type="http://schemas.openxmlformats.org/officeDocument/2006/relationships/image" Target="../media/image11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6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jpg"/><Relationship Id="rId5" Type="http://schemas.openxmlformats.org/officeDocument/2006/relationships/image" Target="../media/image127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4.png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5.png"/><Relationship Id="rId20" Type="http://schemas.openxmlformats.org/officeDocument/2006/relationships/image" Target="../media/image146.png"/><Relationship Id="rId21" Type="http://schemas.openxmlformats.org/officeDocument/2006/relationships/image" Target="../media/image147.png"/><Relationship Id="rId22" Type="http://schemas.openxmlformats.org/officeDocument/2006/relationships/image" Target="../media/image148.png"/><Relationship Id="rId23" Type="http://schemas.openxmlformats.org/officeDocument/2006/relationships/image" Target="../media/image149.png"/><Relationship Id="rId24" Type="http://schemas.openxmlformats.org/officeDocument/2006/relationships/image" Target="../media/image150.png"/><Relationship Id="rId25" Type="http://schemas.openxmlformats.org/officeDocument/2006/relationships/image" Target="../media/image151.png"/><Relationship Id="rId10" Type="http://schemas.openxmlformats.org/officeDocument/2006/relationships/image" Target="../media/image136.png"/><Relationship Id="rId11" Type="http://schemas.openxmlformats.org/officeDocument/2006/relationships/image" Target="../media/image137.png"/><Relationship Id="rId12" Type="http://schemas.openxmlformats.org/officeDocument/2006/relationships/image" Target="../media/image138.png"/><Relationship Id="rId13" Type="http://schemas.openxmlformats.org/officeDocument/2006/relationships/image" Target="../media/image139.png"/><Relationship Id="rId14" Type="http://schemas.openxmlformats.org/officeDocument/2006/relationships/image" Target="../media/image140.png"/><Relationship Id="rId15" Type="http://schemas.openxmlformats.org/officeDocument/2006/relationships/image" Target="../media/image141.png"/><Relationship Id="rId16" Type="http://schemas.openxmlformats.org/officeDocument/2006/relationships/image" Target="../media/image142.png"/><Relationship Id="rId17" Type="http://schemas.openxmlformats.org/officeDocument/2006/relationships/image" Target="../media/image143.png"/><Relationship Id="rId18" Type="http://schemas.openxmlformats.org/officeDocument/2006/relationships/image" Target="../media/image144.png"/><Relationship Id="rId19" Type="http://schemas.openxmlformats.org/officeDocument/2006/relationships/image" Target="../media/image14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8.png"/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5" Type="http://schemas.openxmlformats.org/officeDocument/2006/relationships/image" Target="../media/image131.png"/><Relationship Id="rId6" Type="http://schemas.openxmlformats.org/officeDocument/2006/relationships/image" Target="../media/image132.png"/><Relationship Id="rId7" Type="http://schemas.openxmlformats.org/officeDocument/2006/relationships/image" Target="../media/image133.png"/><Relationship Id="rId8" Type="http://schemas.openxmlformats.org/officeDocument/2006/relationships/image" Target="../media/image134.png"/></Relationships>
</file>

<file path=ppt/slides/_rels/slide4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9.png"/><Relationship Id="rId20" Type="http://schemas.openxmlformats.org/officeDocument/2006/relationships/hyperlink" Target="mailto:a@b.com" TargetMode="External"/><Relationship Id="rId21" Type="http://schemas.openxmlformats.org/officeDocument/2006/relationships/image" Target="../media/image170.png"/><Relationship Id="rId22" Type="http://schemas.openxmlformats.org/officeDocument/2006/relationships/image" Target="../media/image171.png"/><Relationship Id="rId23" Type="http://schemas.openxmlformats.org/officeDocument/2006/relationships/image" Target="../media/image172.png"/><Relationship Id="rId24" Type="http://schemas.openxmlformats.org/officeDocument/2006/relationships/image" Target="../media/image173.png"/><Relationship Id="rId25" Type="http://schemas.openxmlformats.org/officeDocument/2006/relationships/image" Target="../media/image174.png"/><Relationship Id="rId26" Type="http://schemas.openxmlformats.org/officeDocument/2006/relationships/image" Target="../media/image175.png"/><Relationship Id="rId10" Type="http://schemas.openxmlformats.org/officeDocument/2006/relationships/image" Target="../media/image160.png"/><Relationship Id="rId11" Type="http://schemas.openxmlformats.org/officeDocument/2006/relationships/image" Target="../media/image161.png"/><Relationship Id="rId12" Type="http://schemas.openxmlformats.org/officeDocument/2006/relationships/image" Target="../media/image162.png"/><Relationship Id="rId13" Type="http://schemas.openxmlformats.org/officeDocument/2006/relationships/image" Target="../media/image163.png"/><Relationship Id="rId14" Type="http://schemas.openxmlformats.org/officeDocument/2006/relationships/image" Target="../media/image164.png"/><Relationship Id="rId15" Type="http://schemas.openxmlformats.org/officeDocument/2006/relationships/image" Target="../media/image165.png"/><Relationship Id="rId16" Type="http://schemas.openxmlformats.org/officeDocument/2006/relationships/image" Target="../media/image166.png"/><Relationship Id="rId17" Type="http://schemas.openxmlformats.org/officeDocument/2006/relationships/image" Target="../media/image167.png"/><Relationship Id="rId18" Type="http://schemas.openxmlformats.org/officeDocument/2006/relationships/image" Target="../media/image168.png"/><Relationship Id="rId19" Type="http://schemas.openxmlformats.org/officeDocument/2006/relationships/image" Target="../media/image16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2.png"/><Relationship Id="rId3" Type="http://schemas.openxmlformats.org/officeDocument/2006/relationships/image" Target="../media/image153.png"/><Relationship Id="rId4" Type="http://schemas.openxmlformats.org/officeDocument/2006/relationships/image" Target="../media/image154.png"/><Relationship Id="rId5" Type="http://schemas.openxmlformats.org/officeDocument/2006/relationships/image" Target="../media/image155.png"/><Relationship Id="rId6" Type="http://schemas.openxmlformats.org/officeDocument/2006/relationships/image" Target="../media/image156.png"/><Relationship Id="rId7" Type="http://schemas.openxmlformats.org/officeDocument/2006/relationships/image" Target="../media/image157.png"/><Relationship Id="rId8" Type="http://schemas.openxmlformats.org/officeDocument/2006/relationships/image" Target="../media/image15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4" Type="http://schemas.openxmlformats.org/officeDocument/2006/relationships/image" Target="../media/image122.jpeg"/><Relationship Id="rId5" Type="http://schemas.openxmlformats.org/officeDocument/2006/relationships/image" Target="../media/image178.tif"/><Relationship Id="rId6" Type="http://schemas.openxmlformats.org/officeDocument/2006/relationships/image" Target="../media/image179.jpeg"/><Relationship Id="rId7" Type="http://schemas.openxmlformats.org/officeDocument/2006/relationships/image" Target="../media/image180.jpeg"/><Relationship Id="rId8" Type="http://schemas.openxmlformats.org/officeDocument/2006/relationships/image" Target="../media/image181.jpeg"/><Relationship Id="rId9" Type="http://schemas.openxmlformats.org/officeDocument/2006/relationships/image" Target="../media/image182.png"/><Relationship Id="rId10" Type="http://schemas.openxmlformats.org/officeDocument/2006/relationships/image" Target="../media/image183.png"/><Relationship Id="rId11" Type="http://schemas.openxmlformats.org/officeDocument/2006/relationships/image" Target="../media/image18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4" Type="http://schemas.openxmlformats.org/officeDocument/2006/relationships/image" Target="../media/image185.jpg"/><Relationship Id="rId5" Type="http://schemas.openxmlformats.org/officeDocument/2006/relationships/image" Target="../media/image186.jpg"/><Relationship Id="rId6" Type="http://schemas.openxmlformats.org/officeDocument/2006/relationships/image" Target="../media/image127.jpg"/><Relationship Id="rId7" Type="http://schemas.openxmlformats.org/officeDocument/2006/relationships/image" Target="../media/image18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8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4" Type="http://schemas.openxmlformats.org/officeDocument/2006/relationships/image" Target="../media/image194.png"/><Relationship Id="rId5" Type="http://schemas.openxmlformats.org/officeDocument/2006/relationships/image" Target="../media/image19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6.jpeg"/><Relationship Id="rId3" Type="http://schemas.openxmlformats.org/officeDocument/2006/relationships/image" Target="../media/image19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4" Type="http://schemas.openxmlformats.org/officeDocument/2006/relationships/image" Target="../media/image12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4" Type="http://schemas.openxmlformats.org/officeDocument/2006/relationships/image" Target="../media/image20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jp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Calibri" charset="0"/>
                <a:ea typeface="+mj-ea"/>
                <a:cs typeface="+mj-cs"/>
              </a:rPr>
              <a:t>Internet of </a:t>
            </a:r>
            <a:r>
              <a:rPr lang="en-US" dirty="0" smtClean="0">
                <a:latin typeface="Calibri" charset="0"/>
                <a:ea typeface="+mj-ea"/>
                <a:cs typeface="+mj-cs"/>
              </a:rPr>
              <a:t>Things – Internet in the small</a:t>
            </a:r>
            <a:endParaRPr lang="en-US" dirty="0">
              <a:latin typeface="Calibri" charset="0"/>
              <a:ea typeface="+mj-ea"/>
              <a:cs typeface="+mj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ea typeface="+mn-ea"/>
                <a:cs typeface="+mn-cs"/>
              </a:rPr>
              <a:t>H. Schulzrinne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ea typeface="+mn-ea"/>
                <a:cs typeface="+mn-cs"/>
              </a:rPr>
              <a:t>(+ Jan </a:t>
            </a:r>
            <a:r>
              <a:rPr lang="en-US" sz="2000" dirty="0" err="1" smtClean="0">
                <a:ea typeface="+mn-ea"/>
                <a:cs typeface="+mn-cs"/>
              </a:rPr>
              <a:t>Janak</a:t>
            </a:r>
            <a:r>
              <a:rPr lang="en-US" sz="2000" dirty="0" smtClean="0">
                <a:ea typeface="+mn-ea"/>
                <a:cs typeface="+mn-cs"/>
              </a:rPr>
              <a:t> &amp; other CUCS IRT contributors)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dirty="0" smtClean="0">
                <a:ea typeface="+mn-ea"/>
                <a:cs typeface="+mn-cs"/>
              </a:rPr>
              <a:t>COMSNETS 2016</a:t>
            </a:r>
          </a:p>
        </p:txBody>
      </p:sp>
      <p:sp>
        <p:nvSpPr>
          <p:cNvPr id="15364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  <a:cs typeface="Arial" charset="0"/>
              </a:rPr>
              <a:t>COMSNETS 2016</a:t>
            </a: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36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5DFB897-A269-9341-99E6-5F072738243D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1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AB3198-61A6-4B46-AAF7-36AACF483DBB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Key enablers</a:t>
            </a:r>
            <a:endParaRPr lang="en-US" dirty="0">
              <a:ea typeface="+mj-ea"/>
              <a:cs typeface="+mj-cs"/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609600" y="1397000"/>
          <a:ext cx="8001000" cy="485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483" name="Footer Placeholder 7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</a:rPr>
              <a:t>COMSNETS 2016</a:t>
            </a: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0485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69C2620F-D9DF-614E-AEA8-69815F60E295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10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06BAD5-B248-504B-B1F1-8EE6125F5AD3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Environmental sensing</a:t>
            </a:r>
            <a:endParaRPr lang="en-US" dirty="0"/>
          </a:p>
        </p:txBody>
      </p:sp>
      <p:sp>
        <p:nvSpPr>
          <p:cNvPr id="22531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  <a:cs typeface="Arial" charset="0"/>
              </a:rPr>
              <a:t>COMSNETS 2016</a:t>
            </a: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253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C3BF89-C4B1-334E-B1CF-D96D993A8755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11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253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7239000" cy="51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EB3BDC-CF93-534B-B0CF-4D5969AFB040}" type="datetime1">
              <a:rPr lang="en-US" smtClean="0"/>
              <a:t>1/24/16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6572498"/>
            <a:ext cx="3370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</a:t>
            </a:r>
            <a:r>
              <a:rPr lang="en-US" sz="700" dirty="0" err="1"/>
              <a:t>www.libelium.com</a:t>
            </a:r>
            <a:r>
              <a:rPr lang="en-US" sz="700" dirty="0"/>
              <a:t>/top_50_iot_sensor_applications_ranking/#</a:t>
            </a:r>
            <a:r>
              <a:rPr lang="en-US" sz="700" dirty="0" err="1"/>
              <a:t>show_infographic</a:t>
            </a:r>
            <a:endParaRPr lang="en-US" sz="700" dirty="0"/>
          </a:p>
          <a:p>
            <a:endParaRPr lang="en-US" sz="7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killer app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COMSNETS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9D5436-6D28-D54D-BCF8-A38B4DB6D7D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362200"/>
            <a:ext cx="3810000" cy="2311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05000" y="5791200"/>
            <a:ext cx="2348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energy-harvesting</a:t>
            </a:r>
            <a:endParaRPr lang="en-US" dirty="0"/>
          </a:p>
        </p:txBody>
      </p:sp>
      <p:cxnSp>
        <p:nvCxnSpPr>
          <p:cNvPr id="12" name="Elbow Connector 11"/>
          <p:cNvCxnSpPr/>
          <p:nvPr/>
        </p:nvCxnSpPr>
        <p:spPr>
          <a:xfrm rot="5400000" flipH="1" flipV="1">
            <a:off x="4876800" y="1981200"/>
            <a:ext cx="1219200" cy="609600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9531CE-6A70-6142-8D4B-FA339A4E122F}" type="datetime1">
              <a:rPr lang="en-US" smtClean="0"/>
              <a:t>1/24/16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59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ea typeface="+mj-ea"/>
                <a:cs typeface="+mj-cs"/>
              </a:rPr>
              <a:t>IoT</a:t>
            </a:r>
            <a:r>
              <a:rPr lang="en-US" dirty="0" smtClean="0">
                <a:ea typeface="+mj-ea"/>
                <a:cs typeface="+mj-cs"/>
              </a:rPr>
              <a:t> = cheap microcontrollers + network interfaces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2457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703388"/>
            <a:ext cx="3651250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4"/>
          <p:cNvSpPr txBox="1">
            <a:spLocks noChangeArrowheads="1"/>
          </p:cNvSpPr>
          <p:nvPr/>
        </p:nvSpPr>
        <p:spPr bwMode="auto">
          <a:xfrm>
            <a:off x="457200" y="1703388"/>
            <a:ext cx="1701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Raspberry PI ($35)</a:t>
            </a:r>
          </a:p>
        </p:txBody>
      </p:sp>
      <p:pic>
        <p:nvPicPr>
          <p:cNvPr id="2458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8863" y="2581275"/>
            <a:ext cx="27940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>
            <a:fillRect/>
          </a:stretch>
        </p:blipFill>
        <p:spPr bwMode="auto">
          <a:xfrm>
            <a:off x="619125" y="4252913"/>
            <a:ext cx="2411413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Box 7"/>
          <p:cNvSpPr txBox="1">
            <a:spLocks noChangeArrowheads="1"/>
          </p:cNvSpPr>
          <p:nvPr/>
        </p:nvSpPr>
        <p:spPr bwMode="auto">
          <a:xfrm>
            <a:off x="619125" y="5986463"/>
            <a:ext cx="3608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Gumstix (WiFi, BT): 58 mm, $199</a:t>
            </a:r>
          </a:p>
        </p:txBody>
      </p:sp>
      <p:pic>
        <p:nvPicPr>
          <p:cNvPr id="24583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1163" y="1703388"/>
            <a:ext cx="2401887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TextBox 9"/>
          <p:cNvSpPr txBox="1">
            <a:spLocks noChangeArrowheads="1"/>
          </p:cNvSpPr>
          <p:nvPr/>
        </p:nvSpPr>
        <p:spPr bwMode="auto">
          <a:xfrm>
            <a:off x="5491163" y="4148138"/>
            <a:ext cx="1993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Arduino Uno, €20</a:t>
            </a:r>
          </a:p>
        </p:txBody>
      </p:sp>
      <p:sp>
        <p:nvSpPr>
          <p:cNvPr id="24585" name="Footer Placeholder 10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</a:rPr>
              <a:t>COMSNETS 2016</a:t>
            </a: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458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83B517D-68BB-BA4A-A34B-2BDE171A7D61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13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5524FD-6E56-AA43-9DFD-21E67F468D11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Where does </a:t>
            </a:r>
            <a:r>
              <a:rPr lang="en-US" dirty="0" err="1" smtClean="0"/>
              <a:t>IoT</a:t>
            </a:r>
            <a:r>
              <a:rPr lang="en-US" dirty="0" smtClean="0"/>
              <a:t> make sense?</a:t>
            </a:r>
            <a:endParaRPr lang="en-US" dirty="0"/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Automate manual data extraction</a:t>
            </a:r>
          </a:p>
          <a:p>
            <a:pPr lvl="1" eaLnBrk="1" hangingPunct="1"/>
            <a:r>
              <a:rPr lang="en-US">
                <a:latin typeface="Arial" charset="0"/>
              </a:rPr>
              <a:t>health, car, electric/gas meter, …</a:t>
            </a:r>
          </a:p>
          <a:p>
            <a:pPr eaLnBrk="1" hangingPunct="1"/>
            <a:r>
              <a:rPr lang="en-US">
                <a:latin typeface="Arial" charset="0"/>
              </a:rPr>
              <a:t>Remote maintenance</a:t>
            </a:r>
          </a:p>
          <a:p>
            <a:pPr lvl="1" eaLnBrk="1" hangingPunct="1"/>
            <a:r>
              <a:rPr lang="en-US">
                <a:latin typeface="Arial" charset="0"/>
              </a:rPr>
              <a:t>vending machines, appliances, cars &amp; trucks, trains, pumps, …</a:t>
            </a:r>
          </a:p>
          <a:p>
            <a:pPr eaLnBrk="1" hangingPunct="1"/>
            <a:r>
              <a:rPr lang="en-US">
                <a:latin typeface="Arial" charset="0"/>
              </a:rPr>
              <a:t>Incorporate additional information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thermostats, light switches, traffic lights, parking meters, …</a:t>
            </a:r>
          </a:p>
          <a:p>
            <a:pPr eaLnBrk="1" hangingPunct="1"/>
            <a:r>
              <a:rPr lang="en-US">
                <a:latin typeface="Arial" charset="0"/>
                <a:sym typeface="Wingdings" charset="0"/>
              </a:rPr>
              <a:t>Software-Defined Mechanics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locks, light switches</a:t>
            </a:r>
          </a:p>
          <a:p>
            <a:pPr eaLnBrk="1" hangingPunct="1"/>
            <a:r>
              <a:rPr lang="en-US">
                <a:latin typeface="Arial" charset="0"/>
                <a:sym typeface="Wingdings" charset="0"/>
              </a:rPr>
              <a:t>But where does it solve more than 1</a:t>
            </a:r>
            <a:r>
              <a:rPr lang="en-US" baseline="30000">
                <a:latin typeface="Arial" charset="0"/>
                <a:sym typeface="Wingdings" charset="0"/>
              </a:rPr>
              <a:t>st</a:t>
            </a:r>
            <a:r>
              <a:rPr lang="en-US">
                <a:latin typeface="Arial" charset="0"/>
                <a:sym typeface="Wingdings" charset="0"/>
              </a:rPr>
              <a:t> world problems?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commercial maintenance savings?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in-home customizable assistive technology</a:t>
            </a:r>
            <a:endParaRPr lang="en-US">
              <a:latin typeface="Arial" charset="0"/>
            </a:endParaRPr>
          </a:p>
        </p:txBody>
      </p:sp>
      <p:sp>
        <p:nvSpPr>
          <p:cNvPr id="2560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  <a:cs typeface="Arial" charset="0"/>
              </a:rPr>
              <a:t>COMSNETS 2016</a:t>
            </a: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56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9FBAAD0-2D61-1B45-A639-EC01BDB63FBD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14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2113E2-A2B9-D84F-BD85-15F6650C6E10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latin typeface="Calibri" charset="0"/>
                <a:ea typeface="+mj-ea"/>
                <a:cs typeface="+mj-cs"/>
              </a:rPr>
              <a:t>Connectivity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marL="0" indent="0" eaLnBrk="1" fontAlgn="auto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b="1" dirty="0" smtClean="0">
                <a:ea typeface="+mn-ea"/>
                <a:cs typeface="+mn-cs"/>
              </a:rPr>
              <a:t>Three </a:t>
            </a:r>
            <a:r>
              <a:rPr lang="en-US" b="1" u="sng" dirty="0" smtClean="0">
                <a:ea typeface="+mn-ea"/>
                <a:cs typeface="+mn-cs"/>
              </a:rPr>
              <a:t>dominant</a:t>
            </a:r>
            <a:r>
              <a:rPr lang="en-US" b="1" dirty="0" smtClean="0">
                <a:ea typeface="+mn-ea"/>
                <a:cs typeface="+mn-cs"/>
              </a:rPr>
              <a:t> classes of wireless </a:t>
            </a:r>
            <a:r>
              <a:rPr lang="en-US" b="1" dirty="0" err="1" smtClean="0">
                <a:ea typeface="+mn-ea"/>
                <a:cs typeface="+mn-cs"/>
              </a:rPr>
              <a:t>IoT</a:t>
            </a:r>
            <a:r>
              <a:rPr lang="en-US" b="1" dirty="0" smtClean="0">
                <a:ea typeface="+mn-ea"/>
                <a:cs typeface="+mn-cs"/>
              </a:rPr>
              <a:t> links (there are others)</a:t>
            </a:r>
          </a:p>
          <a:p>
            <a:pPr marL="182880" indent="-18288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800" b="1" dirty="0" smtClean="0">
                <a:ea typeface="+mn-ea"/>
                <a:cs typeface="+mn-cs"/>
              </a:rPr>
              <a:t>Thing to Thing </a:t>
            </a:r>
            <a:r>
              <a:rPr lang="en-US" sz="1800" dirty="0" smtClean="0">
                <a:ea typeface="+mn-ea"/>
                <a:cs typeface="+mn-cs"/>
              </a:rPr>
              <a:t>(vehicles, sensors/actuators, etc.)</a:t>
            </a:r>
          </a:p>
          <a:p>
            <a:pPr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dirty="0" smtClean="0">
                <a:ea typeface="+mn-ea"/>
              </a:rPr>
              <a:t>LAN/PAN range; use spectrum suited to short distances; extensive spatial reuse</a:t>
            </a:r>
            <a:endParaRPr lang="en-US" sz="1600" dirty="0" smtClean="0">
              <a:ea typeface="+mn-ea"/>
            </a:endParaRPr>
          </a:p>
          <a:p>
            <a:pPr marL="182880" indent="-182880" eaLnBrk="1" fontAlgn="auto" hangingPunct="1">
              <a:spcBef>
                <a:spcPts val="9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800" b="1" dirty="0" smtClean="0">
                <a:ea typeface="+mn-ea"/>
                <a:cs typeface="+mn-cs"/>
              </a:rPr>
              <a:t>Thing to Proxy</a:t>
            </a:r>
            <a:r>
              <a:rPr lang="en-US" sz="1800" dirty="0" smtClean="0">
                <a:ea typeface="+mn-ea"/>
                <a:cs typeface="+mn-cs"/>
              </a:rPr>
              <a:t> (e.g., gateways, hubs, hubs within vehicles, etc.)</a:t>
            </a:r>
          </a:p>
          <a:p>
            <a:pPr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dirty="0" smtClean="0">
                <a:ea typeface="+mn-ea"/>
              </a:rPr>
              <a:t>LAN/PAN</a:t>
            </a:r>
            <a:r>
              <a:rPr lang="en-US" sz="1600" baseline="30000" dirty="0" smtClean="0">
                <a:ea typeface="+mn-ea"/>
              </a:rPr>
              <a:t>*</a:t>
            </a:r>
            <a:r>
              <a:rPr lang="en-US" sz="1800" dirty="0" smtClean="0">
                <a:ea typeface="+mn-ea"/>
              </a:rPr>
              <a:t> range</a:t>
            </a:r>
            <a:r>
              <a:rPr lang="en-US" sz="1800" dirty="0">
                <a:ea typeface="+mn-ea"/>
              </a:rPr>
              <a:t>; use spectrum suited to short </a:t>
            </a:r>
            <a:r>
              <a:rPr lang="en-US" sz="1800" dirty="0" smtClean="0">
                <a:ea typeface="+mn-ea"/>
              </a:rPr>
              <a:t>distances; extensive </a:t>
            </a:r>
            <a:r>
              <a:rPr lang="en-US" sz="1800" dirty="0">
                <a:ea typeface="+mn-ea"/>
              </a:rPr>
              <a:t>spatial </a:t>
            </a:r>
            <a:r>
              <a:rPr lang="en-US" sz="1800" dirty="0" smtClean="0">
                <a:ea typeface="+mn-ea"/>
              </a:rPr>
              <a:t>reuse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600" dirty="0" err="1" smtClean="0">
                <a:ea typeface="+mn-ea"/>
              </a:rPr>
              <a:t>IoT</a:t>
            </a:r>
            <a:r>
              <a:rPr lang="en-US" sz="1600" dirty="0" smtClean="0">
                <a:ea typeface="+mn-ea"/>
              </a:rPr>
              <a:t> adds significant load to </a:t>
            </a:r>
            <a:r>
              <a:rPr lang="en-US" sz="1600" u="sng" dirty="0">
                <a:ea typeface="+mn-ea"/>
              </a:rPr>
              <a:t>existing</a:t>
            </a:r>
            <a:r>
              <a:rPr lang="en-US" sz="1600" dirty="0">
                <a:ea typeface="+mn-ea"/>
              </a:rPr>
              <a:t> services, such as </a:t>
            </a:r>
            <a:r>
              <a:rPr lang="en-US" sz="1600" dirty="0" err="1">
                <a:ea typeface="+mn-ea"/>
              </a:rPr>
              <a:t>WiFi</a:t>
            </a:r>
            <a:r>
              <a:rPr lang="en-US" sz="1600" dirty="0">
                <a:ea typeface="+mn-ea"/>
              </a:rPr>
              <a:t> and </a:t>
            </a:r>
            <a:r>
              <a:rPr lang="en-US" sz="1600" dirty="0" smtClean="0">
                <a:ea typeface="+mn-ea"/>
              </a:rPr>
              <a:t>BT 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600" dirty="0" smtClean="0">
                <a:ea typeface="+mn-ea"/>
              </a:rPr>
              <a:t>Traffic </a:t>
            </a:r>
            <a:r>
              <a:rPr lang="en-US" sz="1600" u="sng" dirty="0" smtClean="0">
                <a:ea typeface="+mn-ea"/>
              </a:rPr>
              <a:t>upstream</a:t>
            </a:r>
            <a:r>
              <a:rPr lang="en-US" sz="1600" dirty="0" smtClean="0">
                <a:ea typeface="+mn-ea"/>
              </a:rPr>
              <a:t> from proxies shares allocations and adds significant load to </a:t>
            </a:r>
            <a:r>
              <a:rPr lang="en-US" sz="1600" u="sng" dirty="0" smtClean="0">
                <a:ea typeface="+mn-ea"/>
              </a:rPr>
              <a:t>existing</a:t>
            </a:r>
            <a:r>
              <a:rPr lang="en-US" sz="1600" dirty="0" smtClean="0">
                <a:ea typeface="+mn-ea"/>
              </a:rPr>
              <a:t> services used to link </a:t>
            </a:r>
            <a:r>
              <a:rPr lang="en-US" sz="1600" dirty="0" err="1" smtClean="0">
                <a:ea typeface="+mn-ea"/>
              </a:rPr>
              <a:t>WiFi</a:t>
            </a:r>
            <a:r>
              <a:rPr lang="en-US" sz="1600" dirty="0" smtClean="0">
                <a:ea typeface="+mn-ea"/>
              </a:rPr>
              <a:t>, etc. to core Internet.  </a:t>
            </a:r>
            <a:endParaRPr lang="en-US" sz="1200" u="sng" dirty="0" smtClean="0">
              <a:ea typeface="+mn-ea"/>
            </a:endParaRPr>
          </a:p>
          <a:p>
            <a:pPr marL="182880" indent="-182880" eaLnBrk="1" fontAlgn="auto" hangingPunct="1">
              <a:spcBef>
                <a:spcPts val="9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800" b="1" dirty="0" smtClean="0">
                <a:ea typeface="+mn-ea"/>
                <a:cs typeface="+mn-cs"/>
              </a:rPr>
              <a:t>Thing to Internet </a:t>
            </a:r>
            <a:r>
              <a:rPr lang="en-US" sz="1800" dirty="0" smtClean="0">
                <a:ea typeface="+mn-ea"/>
                <a:cs typeface="+mn-cs"/>
              </a:rPr>
              <a:t>(e.g., direct connection to 4G networks, WISPs, TVWS, etc.)</a:t>
            </a:r>
          </a:p>
          <a:p>
            <a:pPr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i="1" dirty="0" smtClean="0">
                <a:ea typeface="+mn-ea"/>
              </a:rPr>
              <a:t>last mile </a:t>
            </a:r>
            <a:r>
              <a:rPr lang="en-US" sz="1800" dirty="0" smtClean="0">
                <a:ea typeface="+mn-ea"/>
              </a:rPr>
              <a:t>range; share spectrum with and/or use other wide area services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600" dirty="0" err="1" smtClean="0">
                <a:ea typeface="+mn-ea"/>
              </a:rPr>
              <a:t>IoT</a:t>
            </a:r>
            <a:r>
              <a:rPr lang="en-US" sz="1600" dirty="0" smtClean="0">
                <a:ea typeface="+mn-ea"/>
              </a:rPr>
              <a:t> adds load to 4G/TVWS services </a:t>
            </a:r>
            <a:r>
              <a:rPr lang="en-US" sz="1600" u="sng" dirty="0" smtClean="0">
                <a:ea typeface="+mn-ea"/>
              </a:rPr>
              <a:t>and</a:t>
            </a:r>
            <a:r>
              <a:rPr lang="en-US" sz="1600" dirty="0" smtClean="0">
                <a:ea typeface="+mn-ea"/>
              </a:rPr>
              <a:t> poses challenges </a:t>
            </a:r>
            <a:r>
              <a:rPr lang="en-US" sz="1600" dirty="0" err="1" smtClean="0">
                <a:ea typeface="+mn-ea"/>
              </a:rPr>
              <a:t>wrt</a:t>
            </a:r>
            <a:r>
              <a:rPr lang="en-US" sz="1600" dirty="0" smtClean="0">
                <a:ea typeface="+mn-ea"/>
              </a:rPr>
              <a:t> long-lived things</a:t>
            </a:r>
          </a:p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200" baseline="30000" dirty="0">
                <a:ea typeface="+mn-ea"/>
                <a:cs typeface="+mn-cs"/>
              </a:rPr>
              <a:t>* </a:t>
            </a:r>
            <a:r>
              <a:rPr lang="en-US" sz="1200" dirty="0" smtClean="0">
                <a:ea typeface="+mn-ea"/>
                <a:cs typeface="+mn-cs"/>
              </a:rPr>
              <a:t>Personal </a:t>
            </a:r>
            <a:r>
              <a:rPr lang="en-US" sz="1200" smtClean="0">
                <a:ea typeface="+mn-ea"/>
                <a:cs typeface="+mn-cs"/>
              </a:rPr>
              <a:t>Area Network -- typically </a:t>
            </a:r>
            <a:r>
              <a:rPr lang="en-US" sz="1200" dirty="0" smtClean="0">
                <a:ea typeface="+mn-ea"/>
                <a:cs typeface="+mn-cs"/>
              </a:rPr>
              <a:t>operates within a range &lt; 10M</a:t>
            </a:r>
            <a:endParaRPr lang="en-US" sz="1200" dirty="0">
              <a:ea typeface="+mn-ea"/>
              <a:cs typeface="+mn-cs"/>
            </a:endParaRP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1600" dirty="0" smtClean="0">
              <a:ea typeface="+mn-ea"/>
            </a:endParaRPr>
          </a:p>
          <a:p>
            <a:pPr marL="731520" lvl="2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600" dirty="0" smtClean="0">
              <a:ea typeface="+mn-ea"/>
            </a:endParaRPr>
          </a:p>
        </p:txBody>
      </p:sp>
      <p:sp>
        <p:nvSpPr>
          <p:cNvPr id="27652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  <a:cs typeface="Arial" charset="0"/>
              </a:rPr>
              <a:t>COMSNETS 2016</a:t>
            </a: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765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1B40B50-0822-574D-ADE9-D9EC464C8044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15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C0860C-210A-4C45-A8DE-9FEE19F3B82E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ea typeface="+mj-ea"/>
                <a:cs typeface="+mj-cs"/>
              </a:rPr>
              <a:t>IoT</a:t>
            </a:r>
            <a:r>
              <a:rPr lang="en-US" dirty="0" smtClean="0">
                <a:ea typeface="+mj-ea"/>
                <a:cs typeface="+mj-cs"/>
              </a:rPr>
              <a:t> varies in communication needs</a:t>
            </a:r>
            <a:endParaRPr lang="en-US" dirty="0">
              <a:ea typeface="+mj-ea"/>
              <a:cs typeface="+mj-cs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455738" y="3992563"/>
            <a:ext cx="61182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1363663" y="4203700"/>
            <a:ext cx="83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1/hour</a:t>
            </a:r>
          </a:p>
        </p:txBody>
      </p:sp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2808288" y="4203700"/>
            <a:ext cx="1069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1/minute</a:t>
            </a:r>
          </a:p>
        </p:txBody>
      </p:sp>
      <p:sp>
        <p:nvSpPr>
          <p:cNvPr id="30725" name="TextBox 6"/>
          <p:cNvSpPr txBox="1">
            <a:spLocks noChangeArrowheads="1"/>
          </p:cNvSpPr>
          <p:nvPr/>
        </p:nvSpPr>
        <p:spPr bwMode="auto">
          <a:xfrm>
            <a:off x="4484688" y="4203700"/>
            <a:ext cx="1120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1/second</a:t>
            </a:r>
          </a:p>
        </p:txBody>
      </p:sp>
      <p:sp>
        <p:nvSpPr>
          <p:cNvPr id="30726" name="TextBox 7"/>
          <p:cNvSpPr txBox="1">
            <a:spLocks noChangeArrowheads="1"/>
          </p:cNvSpPr>
          <p:nvPr/>
        </p:nvSpPr>
        <p:spPr bwMode="auto">
          <a:xfrm>
            <a:off x="6211888" y="4203700"/>
            <a:ext cx="1249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10/second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736725" y="3852863"/>
            <a:ext cx="0" cy="31591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276600" y="3835400"/>
            <a:ext cx="0" cy="31591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013325" y="3857625"/>
            <a:ext cx="0" cy="31432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878638" y="3835400"/>
            <a:ext cx="0" cy="31591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31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8388" y="2519363"/>
            <a:ext cx="1166812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7450" y="2470150"/>
            <a:ext cx="8128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8288" y="1744663"/>
            <a:ext cx="820737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2792413"/>
            <a:ext cx="7620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9225" y="4689475"/>
            <a:ext cx="163195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6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2450" y="2128838"/>
            <a:ext cx="1058863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7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3" y="1724025"/>
            <a:ext cx="14732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8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3325" y="1870075"/>
            <a:ext cx="7397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9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9238" y="5426075"/>
            <a:ext cx="75088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0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8638" y="4575175"/>
            <a:ext cx="1482725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1" name="TextBox 24"/>
          <p:cNvSpPr txBox="1">
            <a:spLocks noChangeArrowheads="1"/>
          </p:cNvSpPr>
          <p:nvPr/>
        </p:nvSpPr>
        <p:spPr bwMode="auto">
          <a:xfrm>
            <a:off x="-39688" y="3321050"/>
            <a:ext cx="99377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sensors</a:t>
            </a:r>
          </a:p>
        </p:txBody>
      </p:sp>
      <p:sp>
        <p:nvSpPr>
          <p:cNvPr id="30742" name="TextBox 25"/>
          <p:cNvSpPr txBox="1">
            <a:spLocks noChangeArrowheads="1"/>
          </p:cNvSpPr>
          <p:nvPr/>
        </p:nvSpPr>
        <p:spPr bwMode="auto">
          <a:xfrm>
            <a:off x="0" y="5097463"/>
            <a:ext cx="1133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actuators</a:t>
            </a:r>
          </a:p>
        </p:txBody>
      </p:sp>
      <p:sp>
        <p:nvSpPr>
          <p:cNvPr id="30743" name="Footer Placeholder 8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</a:rPr>
              <a:t>COMSNETS 2016</a:t>
            </a:r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30744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5738" y="1454150"/>
            <a:ext cx="1119187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4F67C18-6DFF-FA40-8DF2-5766B32EA206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16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Oval Callout 2"/>
          <p:cNvSpPr/>
          <p:nvPr/>
        </p:nvSpPr>
        <p:spPr>
          <a:xfrm>
            <a:off x="7543800" y="3657600"/>
            <a:ext cx="1219200" cy="762000"/>
          </a:xfrm>
          <a:prstGeom prst="wedgeEllipseCallout">
            <a:avLst>
              <a:gd name="adj1" fmla="val -78580"/>
              <a:gd name="adj2" fmla="val -11783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CPS</a:t>
            </a:r>
            <a:endParaRPr lang="en-US" dirty="0"/>
          </a:p>
        </p:txBody>
      </p:sp>
      <p:sp>
        <p:nvSpPr>
          <p:cNvPr id="29" name="Oval Callout 28"/>
          <p:cNvSpPr/>
          <p:nvPr/>
        </p:nvSpPr>
        <p:spPr>
          <a:xfrm>
            <a:off x="1143000" y="5562600"/>
            <a:ext cx="1219200" cy="762000"/>
          </a:xfrm>
          <a:prstGeom prst="wedgeEllipseCallout">
            <a:avLst>
              <a:gd name="adj1" fmla="val 156936"/>
              <a:gd name="adj2" fmla="val -2509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IoT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66AA2-A0A5-1947-8B6C-5916BBFCE8BD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4G/5G and </a:t>
            </a:r>
            <a:r>
              <a:rPr lang="en-US" dirty="0" err="1" smtClean="0"/>
              <a:t>IoT</a:t>
            </a:r>
            <a:r>
              <a:rPr lang="en-US" dirty="0" smtClean="0"/>
              <a:t> scenarios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COMSNETS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498219"/>
              </p:ext>
            </p:extLst>
          </p:nvPr>
        </p:nvGraphicFramePr>
        <p:xfrm>
          <a:off x="581000" y="1396999"/>
          <a:ext cx="7809725" cy="4296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1945"/>
                <a:gridCol w="1561945"/>
                <a:gridCol w="1561945"/>
                <a:gridCol w="1561945"/>
                <a:gridCol w="1561945"/>
              </a:tblGrid>
              <a:tr h="10050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LPWANs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(2G) 4G/5G licensed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5G Wi-Fi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WLAN, WPAN</a:t>
                      </a:r>
                      <a:endParaRPr lang="en-US" dirty="0"/>
                    </a:p>
                  </a:txBody>
                  <a:tcPr/>
                </a:tc>
              </a:tr>
              <a:tr h="582291">
                <a:tc>
                  <a:txBody>
                    <a:bodyPr/>
                    <a:lstStyle/>
                    <a:p>
                      <a:r>
                        <a:rPr lang="en-US" dirty="0" smtClean="0"/>
                        <a:t>indoor, campus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r>
                        <a:rPr lang="en-US" baseline="30000" dirty="0" smtClean="0"/>
                        <a:t>rd</a:t>
                      </a:r>
                      <a:r>
                        <a:rPr lang="en-US" baseline="0" dirty="0" smtClean="0"/>
                        <a:t> party systems (utility metering)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home</a:t>
                      </a:r>
                      <a:r>
                        <a:rPr lang="en-US" baseline="0" dirty="0" smtClean="0"/>
                        <a:t> automation; machine monitoring</a:t>
                      </a:r>
                      <a:endParaRPr lang="en-US" dirty="0"/>
                    </a:p>
                  </a:txBody>
                  <a:tcPr/>
                </a:tc>
              </a:tr>
              <a:tr h="582291">
                <a:tc>
                  <a:txBody>
                    <a:bodyPr/>
                    <a:lstStyle/>
                    <a:p>
                      <a:r>
                        <a:rPr lang="en-US" dirty="0" smtClean="0"/>
                        <a:t>vehicle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tracking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V2I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in-vehicle,</a:t>
                      </a:r>
                      <a:r>
                        <a:rPr lang="en-US" baseline="0" dirty="0" smtClean="0"/>
                        <a:t> DSRC</a:t>
                      </a:r>
                      <a:endParaRPr lang="en-US" dirty="0"/>
                    </a:p>
                  </a:txBody>
                  <a:tcPr/>
                </a:tc>
              </a:tr>
              <a:tr h="582291">
                <a:tc>
                  <a:txBody>
                    <a:bodyPr/>
                    <a:lstStyle/>
                    <a:p>
                      <a:r>
                        <a:rPr lang="en-US" dirty="0" smtClean="0"/>
                        <a:t>outdoors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agriculture,</a:t>
                      </a:r>
                      <a:r>
                        <a:rPr lang="en-US" baseline="0" dirty="0" smtClean="0"/>
                        <a:t> traffic control, infrastructure monitoring; </a:t>
                      </a:r>
                      <a:r>
                        <a:rPr lang="en-US" baseline="0" dirty="0" err="1" smtClean="0"/>
                        <a:t>eHealth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surveillance</a:t>
                      </a:r>
                      <a:r>
                        <a:rPr lang="en-US" baseline="0" dirty="0" smtClean="0"/>
                        <a:t> video? </a:t>
                      </a:r>
                      <a:r>
                        <a:rPr lang="en-US" baseline="0" dirty="0" err="1" smtClean="0"/>
                        <a:t>eHealth</a:t>
                      </a:r>
                      <a:r>
                        <a:rPr lang="en-US" baseline="0" dirty="0" smtClean="0"/>
                        <a:t>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BT-LE connection</a:t>
                      </a:r>
                      <a:r>
                        <a:rPr lang="en-US" baseline="0" dirty="0" smtClean="0"/>
                        <a:t> to smartphone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7FC75E-C75C-534B-A56D-CEE27A23C299}" type="datetime1">
              <a:rPr lang="en-US" smtClean="0"/>
              <a:t>1/24/16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21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Not just cellular </a:t>
            </a:r>
            <a:r>
              <a:rPr lang="en-US" i="1" dirty="0" smtClean="0">
                <a:ea typeface="+mj-ea"/>
                <a:cs typeface="+mj-cs"/>
              </a:rPr>
              <a:t>or</a:t>
            </a:r>
            <a:r>
              <a:rPr lang="en-US" dirty="0" smtClean="0">
                <a:ea typeface="+mj-ea"/>
                <a:cs typeface="+mj-cs"/>
              </a:rPr>
              <a:t> unlicensed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2770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</a:rPr>
              <a:t>COMSNETS 2016</a:t>
            </a:r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32771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1513" y="2173288"/>
            <a:ext cx="1166812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1600" y="1524000"/>
            <a:ext cx="935038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1768475" y="2960688"/>
            <a:ext cx="1339850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438" y="4462463"/>
            <a:ext cx="981075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8863" y="4587875"/>
            <a:ext cx="823912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2525" y="4462463"/>
            <a:ext cx="652463" cy="122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1976438"/>
            <a:ext cx="38100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1A72915-F808-CA48-9FC3-BAC2468F6765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18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95BF68-7D72-C744-9865-AA301F582DBE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  <a:cs typeface="+mj-cs"/>
              </a:rPr>
              <a:t>IoT Connectivity Technologies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84150" y="2468563"/>
            <a:ext cx="1630363" cy="665162"/>
          </a:xfrm>
          <a:prstGeom prst="roundRect">
            <a:avLst/>
          </a:prstGeom>
          <a:solidFill>
            <a:srgbClr val="003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Wired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73263" y="2460625"/>
            <a:ext cx="2597150" cy="665163"/>
          </a:xfrm>
          <a:prstGeom prst="roundRect">
            <a:avLst/>
          </a:prstGeom>
          <a:solidFill>
            <a:srgbClr val="005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WPAN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70413" y="2468563"/>
            <a:ext cx="2652712" cy="66516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WLAN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367588" y="2468563"/>
            <a:ext cx="1630362" cy="66516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WWAN</a:t>
            </a:r>
          </a:p>
        </p:txBody>
      </p:sp>
      <p:sp>
        <p:nvSpPr>
          <p:cNvPr id="34822" name="TextBox 8"/>
          <p:cNvSpPr txBox="1">
            <a:spLocks noChangeArrowheads="1"/>
          </p:cNvSpPr>
          <p:nvPr/>
        </p:nvSpPr>
        <p:spPr bwMode="auto">
          <a:xfrm>
            <a:off x="7389813" y="3359150"/>
            <a:ext cx="1608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US" sz="1200">
                <a:latin typeface="Arial" charset="0"/>
                <a:ea typeface="MS PGothic" charset="0"/>
                <a:cs typeface="MS PGothic" charset="0"/>
              </a:rPr>
              <a:t>2G Cellular</a:t>
            </a:r>
          </a:p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GB" sz="1200">
                <a:latin typeface="Arial" charset="0"/>
                <a:ea typeface="MS PGothic" charset="0"/>
                <a:cs typeface="MS PGothic" charset="0"/>
              </a:rPr>
              <a:t>3G Cellular</a:t>
            </a:r>
          </a:p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GB" sz="1200">
                <a:latin typeface="Arial" charset="0"/>
                <a:ea typeface="MS PGothic" charset="0"/>
                <a:cs typeface="MS PGothic" charset="0"/>
              </a:rPr>
              <a:t>4G Cellular</a:t>
            </a:r>
            <a:endParaRPr lang="en-US" sz="1200"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34823" name="TextBox 9"/>
          <p:cNvSpPr txBox="1">
            <a:spLocks noChangeArrowheads="1"/>
          </p:cNvSpPr>
          <p:nvPr/>
        </p:nvSpPr>
        <p:spPr bwMode="auto">
          <a:xfrm>
            <a:off x="5627688" y="3351213"/>
            <a:ext cx="163036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US" sz="1200">
                <a:latin typeface="Arial" charset="0"/>
                <a:ea typeface="MS PGothic" charset="0"/>
                <a:cs typeface="MS PGothic" charset="0"/>
              </a:rPr>
              <a:t>802.11a/b/g</a:t>
            </a:r>
          </a:p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GB" sz="1200">
                <a:latin typeface="Arial" charset="0"/>
                <a:ea typeface="MS PGothic" charset="0"/>
                <a:cs typeface="MS PGothic" charset="0"/>
              </a:rPr>
              <a:t>802.11n</a:t>
            </a:r>
          </a:p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GB" sz="1200">
                <a:latin typeface="Arial" charset="0"/>
                <a:ea typeface="MS PGothic" charset="0"/>
                <a:cs typeface="MS PGothic" charset="0"/>
              </a:rPr>
              <a:t>802.11ac</a:t>
            </a:r>
          </a:p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GB" sz="1200">
                <a:latin typeface="Arial" charset="0"/>
                <a:ea typeface="MS PGothic" charset="0"/>
                <a:cs typeface="MS PGothic" charset="0"/>
              </a:rPr>
              <a:t>802.11ad</a:t>
            </a:r>
          </a:p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GB" sz="1200">
                <a:latin typeface="Arial" charset="0"/>
                <a:ea typeface="MS PGothic" charset="0"/>
                <a:cs typeface="MS PGothic" charset="0"/>
              </a:rPr>
              <a:t>Other 802.11</a:t>
            </a:r>
            <a:endParaRPr lang="en-US" sz="1200">
              <a:latin typeface="Arial" charset="0"/>
              <a:ea typeface="MS PGothic" charset="0"/>
              <a:cs typeface="MS PGothic" charset="0"/>
            </a:endParaRPr>
          </a:p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GB" sz="1200">
                <a:latin typeface="Arial" charset="0"/>
                <a:ea typeface="MS PGothic" charset="0"/>
                <a:cs typeface="MS PGothic" charset="0"/>
              </a:rPr>
              <a:t>DECT ULE</a:t>
            </a:r>
          </a:p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GB" sz="1200">
                <a:latin typeface="Arial" charset="0"/>
                <a:ea typeface="MS PGothic" charset="0"/>
                <a:cs typeface="MS PGothic" charset="0"/>
              </a:rPr>
              <a:t>Other 2.4GHz</a:t>
            </a:r>
          </a:p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GB" sz="1200">
                <a:latin typeface="Arial" charset="0"/>
                <a:ea typeface="MS PGothic" charset="0"/>
                <a:cs typeface="MS PGothic" charset="0"/>
              </a:rPr>
              <a:t>Other Sub-GHz</a:t>
            </a:r>
            <a:endParaRPr lang="en-US" sz="1200"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34824" name="TextBox 10"/>
          <p:cNvSpPr txBox="1">
            <a:spLocks noChangeArrowheads="1"/>
          </p:cNvSpPr>
          <p:nvPr/>
        </p:nvSpPr>
        <p:spPr bwMode="auto">
          <a:xfrm>
            <a:off x="1973263" y="3332163"/>
            <a:ext cx="16287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US" sz="1200">
                <a:latin typeface="Arial" charset="0"/>
                <a:ea typeface="MS PGothic" charset="0"/>
                <a:cs typeface="MS PGothic" charset="0"/>
              </a:rPr>
              <a:t>ANT+</a:t>
            </a:r>
          </a:p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GB" sz="1200">
                <a:latin typeface="Arial" charset="0"/>
                <a:ea typeface="MS PGothic" charset="0"/>
                <a:cs typeface="MS PGothic" charset="0"/>
              </a:rPr>
              <a:t>Bluetooth – Classic &amp; Smart Ready</a:t>
            </a:r>
          </a:p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GB" sz="1200">
                <a:latin typeface="Arial" charset="0"/>
                <a:ea typeface="MS PGothic" charset="0"/>
                <a:cs typeface="MS PGothic" charset="0"/>
              </a:rPr>
              <a:t>Bluetooth Smart</a:t>
            </a:r>
            <a:endParaRPr lang="en-US" sz="1200">
              <a:latin typeface="Arial" charset="0"/>
              <a:ea typeface="MS PGothic" charset="0"/>
              <a:cs typeface="MS PGothic" charset="0"/>
            </a:endParaRPr>
          </a:p>
        </p:txBody>
      </p:sp>
      <p:grpSp>
        <p:nvGrpSpPr>
          <p:cNvPr id="34825" name="Group 11"/>
          <p:cNvGrpSpPr>
            <a:grpSpLocks/>
          </p:cNvGrpSpPr>
          <p:nvPr/>
        </p:nvGrpSpPr>
        <p:grpSpPr bwMode="auto">
          <a:xfrm>
            <a:off x="173038" y="4537075"/>
            <a:ext cx="1685925" cy="1241425"/>
            <a:chOff x="645184" y="4189210"/>
            <a:chExt cx="1686023" cy="1090859"/>
          </a:xfrm>
        </p:grpSpPr>
        <p:pic>
          <p:nvPicPr>
            <p:cNvPr id="34846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6076" y="4737306"/>
              <a:ext cx="895131" cy="542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7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184" y="4718770"/>
              <a:ext cx="782588" cy="540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8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0680" y="4189210"/>
              <a:ext cx="814925" cy="540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826" name="Group 15"/>
          <p:cNvGrpSpPr>
            <a:grpSpLocks/>
          </p:cNvGrpSpPr>
          <p:nvPr/>
        </p:nvGrpSpPr>
        <p:grpSpPr bwMode="auto">
          <a:xfrm>
            <a:off x="7500938" y="4152900"/>
            <a:ext cx="1363662" cy="827088"/>
            <a:chOff x="7435010" y="4736626"/>
            <a:chExt cx="1365044" cy="727455"/>
          </a:xfrm>
        </p:grpSpPr>
        <p:pic>
          <p:nvPicPr>
            <p:cNvPr id="34844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5010" y="4736626"/>
              <a:ext cx="727455" cy="727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5" name="Picture 2" descr="C:\Users\wmorelli\AppData\Local\Microsoft\Windows\Temporary Internet Files\Content.IE5\1U87MXOC\MC910217005[1]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4725" y="4761441"/>
              <a:ext cx="485329" cy="597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827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538" y="4502150"/>
            <a:ext cx="5492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3850" y="4408488"/>
            <a:ext cx="7270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1438" y="5073650"/>
            <a:ext cx="54927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7563" y="5095875"/>
            <a:ext cx="728662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813175" y="3322638"/>
            <a:ext cx="1674813" cy="200025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171450" indent="-171450">
              <a:buClr>
                <a:srgbClr val="666666"/>
              </a:buClr>
              <a:buSzPct val="90000"/>
              <a:buFont typeface="Arial" panose="020B0604020202020204" pitchFamily="34" charset="0"/>
              <a:buChar char="•"/>
              <a:defRPr sz="1200"/>
            </a:lvl1pPr>
          </a:lstStyle>
          <a:p>
            <a:pPr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en-US" dirty="0">
                <a:cs typeface="Arial" charset="0"/>
              </a:rPr>
              <a:t>ZigBee PRO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en-GB" dirty="0">
                <a:cs typeface="Arial" charset="0"/>
              </a:rPr>
              <a:t>ZigBee RF4CE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en-GB" dirty="0">
                <a:cs typeface="Arial" charset="0"/>
              </a:rPr>
              <a:t>ZigBee Multi-Protocol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en-GB" dirty="0">
                <a:cs typeface="Arial" charset="0"/>
              </a:rPr>
              <a:t>EnOcean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en-GB" dirty="0">
                <a:cs typeface="Arial" charset="0"/>
              </a:rPr>
              <a:t>ISA100.11a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en-GB" dirty="0">
                <a:cs typeface="Arial" charset="0"/>
              </a:rPr>
              <a:t>WirelessHART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en-GB" dirty="0">
                <a:cs typeface="Arial" charset="0"/>
              </a:rPr>
              <a:t>Z-Wave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en-GB" dirty="0">
                <a:cs typeface="Arial" charset="0"/>
              </a:rPr>
              <a:t>Other 802.15.4</a:t>
            </a:r>
            <a:endParaRPr lang="en-US" dirty="0">
              <a:cs typeface="Arial" charset="0"/>
            </a:endParaRPr>
          </a:p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34832" name="TextBox 24"/>
          <p:cNvSpPr txBox="1">
            <a:spLocks noChangeArrowheads="1"/>
          </p:cNvSpPr>
          <p:nvPr/>
        </p:nvSpPr>
        <p:spPr bwMode="auto">
          <a:xfrm>
            <a:off x="261938" y="3344863"/>
            <a:ext cx="15875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US" sz="1200">
                <a:latin typeface="Arial" charset="0"/>
                <a:ea typeface="MS PGothic" charset="0"/>
                <a:cs typeface="MS PGothic" charset="0"/>
              </a:rPr>
              <a:t>Ethernet, Coax, Fiber, etc. considered as a single category </a:t>
            </a:r>
          </a:p>
        </p:txBody>
      </p:sp>
      <p:pic>
        <p:nvPicPr>
          <p:cNvPr id="3483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8475" y="5059363"/>
            <a:ext cx="90487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4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0338" y="5059363"/>
            <a:ext cx="7651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5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0775" y="5680075"/>
            <a:ext cx="1093788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6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0763" y="5721350"/>
            <a:ext cx="6937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7" name="Picture 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0313" y="6280150"/>
            <a:ext cx="1585912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8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14" r="16280"/>
          <a:stretch>
            <a:fillRect/>
          </a:stretch>
        </p:blipFill>
        <p:spPr bwMode="auto">
          <a:xfrm>
            <a:off x="5826125" y="5614988"/>
            <a:ext cx="1246188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ounded Rectangle 31"/>
          <p:cNvSpPr/>
          <p:nvPr/>
        </p:nvSpPr>
        <p:spPr>
          <a:xfrm>
            <a:off x="1874838" y="2354263"/>
            <a:ext cx="5495925" cy="4279900"/>
          </a:xfrm>
          <a:prstGeom prst="roundRect">
            <a:avLst>
              <a:gd name="adj" fmla="val 5330"/>
            </a:avLst>
          </a:prstGeom>
          <a:noFill/>
          <a:ln w="76200" cmpd="sng"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840" name="Rectangle 1"/>
          <p:cNvSpPr>
            <a:spLocks noChangeArrowheads="1"/>
          </p:cNvSpPr>
          <p:nvPr/>
        </p:nvSpPr>
        <p:spPr bwMode="auto">
          <a:xfrm>
            <a:off x="11113" y="6581775"/>
            <a:ext cx="19923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ea typeface="MS PGothic" charset="0"/>
                <a:cs typeface="MS PGothic" charset="0"/>
              </a:rPr>
              <a:t>Bill Morelli, IHS Technologies</a:t>
            </a:r>
            <a:endParaRPr lang="en-US" sz="1200"/>
          </a:p>
        </p:txBody>
      </p:sp>
      <p:sp>
        <p:nvSpPr>
          <p:cNvPr id="34842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  <a:cs typeface="Arial" charset="0"/>
              </a:rPr>
              <a:t>COMSNETS 2016</a:t>
            </a: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48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A9A11487-5049-5947-A8A3-381FEA4509C1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19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242A9C-F663-974A-A44C-67E805DF89CE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Overview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The Internet of Things is many things</a:t>
            </a:r>
          </a:p>
          <a:p>
            <a:pPr lvl="1" eaLnBrk="1" hangingPunct="1"/>
            <a:r>
              <a:rPr lang="en-US">
                <a:latin typeface="Arial" charset="0"/>
              </a:rPr>
              <a:t>Most of them aren’t new or exciting</a:t>
            </a:r>
          </a:p>
          <a:p>
            <a:pPr eaLnBrk="1" hangingPunct="1"/>
            <a:r>
              <a:rPr lang="en-US">
                <a:latin typeface="Arial" charset="0"/>
              </a:rPr>
              <a:t>The network part isn’t (all that) exciting</a:t>
            </a:r>
          </a:p>
          <a:p>
            <a:pPr lvl="1" eaLnBrk="1" hangingPunct="1"/>
            <a:r>
              <a:rPr lang="en-US">
                <a:latin typeface="Arial" charset="0"/>
              </a:rPr>
              <a:t>but usable security, software and system integration are</a:t>
            </a:r>
          </a:p>
          <a:p>
            <a:pPr eaLnBrk="1" hangingPunct="1"/>
            <a:r>
              <a:rPr lang="en-US">
                <a:latin typeface="Arial" charset="0"/>
              </a:rPr>
              <a:t>It’s a software thing </a:t>
            </a:r>
            <a:r>
              <a:rPr lang="en-US">
                <a:latin typeface="Arial" charset="0"/>
                <a:sym typeface="Wingdings" charset="0"/>
              </a:rPr>
              <a:t> multi-devices services, APIs, IFTTT, SECE, …</a:t>
            </a:r>
            <a:endParaRPr lang="en-US">
              <a:latin typeface="Arial" charset="0"/>
            </a:endParaRPr>
          </a:p>
          <a:p>
            <a:pPr eaLnBrk="1" hangingPunct="1"/>
            <a:r>
              <a:rPr lang="en-US">
                <a:latin typeface="Arial" charset="0"/>
              </a:rPr>
              <a:t>About being a nice IoT citizen</a:t>
            </a:r>
          </a:p>
          <a:p>
            <a:pPr eaLnBrk="1" hangingPunct="1"/>
            <a:r>
              <a:rPr lang="en-US">
                <a:latin typeface="Arial" charset="0"/>
              </a:rPr>
              <a:t>ShellShock for light switches?</a:t>
            </a:r>
          </a:p>
        </p:txBody>
      </p:sp>
      <p:sp>
        <p:nvSpPr>
          <p:cNvPr id="16388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  <a:cs typeface="Arial" charset="0"/>
              </a:rPr>
              <a:t>COMSNETS 2016</a:t>
            </a: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638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283CD23F-DF0C-8348-9D73-09D571E16716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2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2CACE7-F5BA-C546-880F-0A202FCE00A4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01" y="999891"/>
            <a:ext cx="2476500" cy="2476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Niche networks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COMSNETS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090" y="3168945"/>
            <a:ext cx="3043377" cy="11294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47" y="4641170"/>
            <a:ext cx="3105751" cy="7618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6445" y="5646874"/>
            <a:ext cx="1860854" cy="1193738"/>
          </a:xfrm>
          <a:prstGeom prst="rect">
            <a:avLst/>
          </a:prstGeom>
        </p:spPr>
      </p:pic>
      <p:sp>
        <p:nvSpPr>
          <p:cNvPr id="11" name="Up Ribbon 10"/>
          <p:cNvSpPr/>
          <p:nvPr/>
        </p:nvSpPr>
        <p:spPr>
          <a:xfrm>
            <a:off x="4947298" y="1861723"/>
            <a:ext cx="3129902" cy="704061"/>
          </a:xfrm>
          <a:prstGeom prst="ribbon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short range</a:t>
            </a:r>
            <a:endParaRPr lang="en-US" dirty="0"/>
          </a:p>
        </p:txBody>
      </p:sp>
      <p:sp>
        <p:nvSpPr>
          <p:cNvPr id="12" name="Up Ribbon 11"/>
          <p:cNvSpPr/>
          <p:nvPr/>
        </p:nvSpPr>
        <p:spPr>
          <a:xfrm>
            <a:off x="4947298" y="3168945"/>
            <a:ext cx="3129902" cy="958747"/>
          </a:xfrm>
          <a:prstGeom prst="ribbon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low energy; mesh</a:t>
            </a:r>
            <a:endParaRPr lang="en-US" dirty="0"/>
          </a:p>
        </p:txBody>
      </p:sp>
      <p:sp>
        <p:nvSpPr>
          <p:cNvPr id="13" name="Up Ribbon 12"/>
          <p:cNvSpPr/>
          <p:nvPr/>
        </p:nvSpPr>
        <p:spPr>
          <a:xfrm>
            <a:off x="5099698" y="4456534"/>
            <a:ext cx="3129902" cy="958747"/>
          </a:xfrm>
          <a:prstGeom prst="ribbon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ubiquity; low cost</a:t>
            </a:r>
            <a:endParaRPr lang="en-US" dirty="0"/>
          </a:p>
        </p:txBody>
      </p:sp>
      <p:sp>
        <p:nvSpPr>
          <p:cNvPr id="14" name="Up Ribbon 13"/>
          <p:cNvSpPr/>
          <p:nvPr/>
        </p:nvSpPr>
        <p:spPr>
          <a:xfrm>
            <a:off x="5252098" y="5648960"/>
            <a:ext cx="3129902" cy="958747"/>
          </a:xfrm>
          <a:prstGeom prst="ribbon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speed; public APs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72C446-0CBF-C64E-864A-9A277B333ABF}" type="datetime1">
              <a:rPr lang="en-US" smtClean="0"/>
              <a:t>1/24/16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24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1981200"/>
            <a:ext cx="1355725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2971800"/>
            <a:ext cx="28575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2833688"/>
            <a:ext cx="213360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81000" y="1752600"/>
            <a:ext cx="2057400" cy="3352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IoT</a:t>
            </a:r>
            <a:r>
              <a:rPr lang="en-US" dirty="0" smtClean="0"/>
              <a:t> islands vs. </a:t>
            </a:r>
            <a:r>
              <a:rPr lang="en-US" dirty="0" err="1" smtClean="0"/>
              <a:t>IoT</a:t>
            </a:r>
            <a:r>
              <a:rPr lang="en-US" dirty="0" smtClean="0"/>
              <a:t> eco system</a:t>
            </a:r>
            <a:endParaRPr lang="en-US" dirty="0"/>
          </a:p>
        </p:txBody>
      </p:sp>
      <p:sp>
        <p:nvSpPr>
          <p:cNvPr id="28679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  <a:cs typeface="Arial" charset="0"/>
              </a:rPr>
              <a:t>COMSNETS 2016</a:t>
            </a: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868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D9D2A32-FE37-1842-88C9-4C08F91D9529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21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8681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286000"/>
            <a:ext cx="14811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3733800"/>
            <a:ext cx="1014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>
            <a:stCxn id="28681" idx="2"/>
            <a:endCxn id="28682" idx="0"/>
          </p:cNvCxnSpPr>
          <p:nvPr/>
        </p:nvCxnSpPr>
        <p:spPr>
          <a:xfrm flipH="1">
            <a:off x="1422400" y="3276600"/>
            <a:ext cx="3175" cy="457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684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1752600"/>
            <a:ext cx="962025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4038600"/>
            <a:ext cx="11557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5181600"/>
            <a:ext cx="99695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58674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1295400"/>
            <a:ext cx="12144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3352800"/>
            <a:ext cx="8191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38C65B-9AB4-224F-94EF-768152D4015B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ea typeface="+mj-ea"/>
                <a:cs typeface="+mj-cs"/>
              </a:rPr>
              <a:t>IoT</a:t>
            </a:r>
            <a:r>
              <a:rPr lang="en-US" dirty="0" smtClean="0">
                <a:ea typeface="+mj-ea"/>
                <a:cs typeface="+mj-cs"/>
              </a:rPr>
              <a:t>: more than programmable light bulbs</a:t>
            </a:r>
            <a:endParaRPr lang="en-US" dirty="0">
              <a:ea typeface="+mj-ea"/>
              <a:cs typeface="+mj-cs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533400" y="1397000"/>
          <a:ext cx="8229600" cy="50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970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  <a:cs typeface="Arial" charset="0"/>
              </a:rPr>
              <a:t>COMSNETS 2016</a:t>
            </a: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70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C9D5460-60BC-7E4E-A889-B0B53697572D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22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489AC7-900D-A846-95D9-A85D5D7A1967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Network challenges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778625" cy="4876800"/>
          </a:xfrm>
        </p:spPr>
        <p:txBody>
          <a:bodyPr rtlCol="0">
            <a:normAutofit lnSpcReduction="10000"/>
          </a:bodyPr>
          <a:lstStyle/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Unlicensed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How do I attach and authenticate a device to a (home) network?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Credentials?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Licensed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Reliability </a:t>
            </a:r>
            <a:r>
              <a:rPr lang="en-US" dirty="0" smtClean="0">
                <a:ea typeface="+mn-ea"/>
                <a:sym typeface="Wingdings"/>
              </a:rPr>
              <a:t> multiple </a:t>
            </a:r>
            <a:r>
              <a:rPr lang="en-US" i="1" dirty="0" smtClean="0">
                <a:ea typeface="+mn-ea"/>
                <a:sym typeface="Wingdings"/>
              </a:rPr>
              <a:t>simultaneous</a:t>
            </a:r>
            <a:r>
              <a:rPr lang="en-US" dirty="0" smtClean="0">
                <a:ea typeface="+mn-ea"/>
                <a:sym typeface="Wingdings"/>
              </a:rPr>
              <a:t> providers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sym typeface="Wingdings"/>
              </a:rPr>
              <a:t>Mobility  different providers in different regions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Charging </a:t>
            </a:r>
            <a:r>
              <a:rPr lang="en-US" dirty="0" smtClean="0">
                <a:ea typeface="+mn-ea"/>
                <a:sym typeface="Wingdings"/>
              </a:rPr>
              <a:t> often low, intermittent usage, sometimes deferrable (“</a:t>
            </a:r>
            <a:r>
              <a:rPr lang="en-US" dirty="0" err="1" smtClean="0">
                <a:ea typeface="+mn-ea"/>
                <a:sym typeface="Wingdings"/>
              </a:rPr>
              <a:t>Whispernet</a:t>
            </a:r>
            <a:r>
              <a:rPr lang="en-US" dirty="0" smtClean="0">
                <a:ea typeface="+mn-ea"/>
                <a:sym typeface="Wingdings"/>
              </a:rPr>
              <a:t>”)</a:t>
            </a:r>
          </a:p>
          <a:p>
            <a:pPr marL="731520" lvl="2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sym typeface="Wingdings"/>
              </a:rPr>
              <a:t>From $50/device/month  &lt; $1/month?</a:t>
            </a:r>
            <a:endParaRPr lang="en-US" dirty="0" smtClean="0">
              <a:ea typeface="+mn-ea"/>
            </a:endParaRP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Authentication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Which devices can be used by whom and how?</a:t>
            </a:r>
          </a:p>
          <a:p>
            <a:pPr marL="731520" lvl="2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“Any employee can monitor the room temperature in any public space, but only Facilities staff can change it”</a:t>
            </a:r>
            <a:endParaRPr lang="en-US" dirty="0">
              <a:ea typeface="+mn-ea"/>
            </a:endParaRPr>
          </a:p>
        </p:txBody>
      </p:sp>
      <p:pic>
        <p:nvPicPr>
          <p:cNvPr id="36867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4988" y="3052763"/>
            <a:ext cx="212090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8900" y="2009775"/>
            <a:ext cx="11684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Footer Placeholder 6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</a:rPr>
              <a:t>COMSNETS 2016</a:t>
            </a: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3687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224EC57-5041-FA43-B0BF-38BD661DA49D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23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39E80D-50DD-0143-96D2-EB1B9D749468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latin typeface="Calibri" charset="0"/>
                <a:ea typeface="+mj-ea"/>
                <a:cs typeface="+mj-cs"/>
              </a:rPr>
              <a:t>Phone numbers for machines?</a:t>
            </a:r>
          </a:p>
        </p:txBody>
      </p:sp>
      <p:sp>
        <p:nvSpPr>
          <p:cNvPr id="37890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</a:rPr>
              <a:t>COMSNETS 2016</a:t>
            </a:r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37891" name="Picture 4" descr="tabletrevolutiongraph-300x24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2265363"/>
            <a:ext cx="3810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Box 8"/>
          <p:cNvSpPr txBox="1">
            <a:spLocks noChangeArrowheads="1"/>
          </p:cNvSpPr>
          <p:nvPr/>
        </p:nvSpPr>
        <p:spPr bwMode="auto">
          <a:xfrm>
            <a:off x="831850" y="1717675"/>
            <a:ext cx="1293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212 555 1212</a:t>
            </a:r>
          </a:p>
        </p:txBody>
      </p:sp>
      <p:cxnSp>
        <p:nvCxnSpPr>
          <p:cNvPr id="11" name="Straight Arrow Connector 10"/>
          <p:cNvCxnSpPr>
            <a:cxnSpLocks noChangeShapeType="1"/>
            <a:stCxn id="37892" idx="3"/>
          </p:cNvCxnSpPr>
          <p:nvPr/>
        </p:nvCxnSpPr>
        <p:spPr bwMode="auto">
          <a:xfrm flipV="1">
            <a:off x="2125663" y="1890713"/>
            <a:ext cx="884237" cy="11112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7894" name="Picture 11" descr="mens-fashion-195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9913" y="1231900"/>
            <a:ext cx="61595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TextBox 12"/>
          <p:cNvSpPr txBox="1">
            <a:spLocks noChangeArrowheads="1"/>
          </p:cNvSpPr>
          <p:nvPr/>
        </p:nvSpPr>
        <p:spPr bwMode="auto">
          <a:xfrm>
            <a:off x="2217738" y="1443038"/>
            <a:ext cx="792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&lt; 2010</a:t>
            </a:r>
          </a:p>
        </p:txBody>
      </p:sp>
      <p:sp>
        <p:nvSpPr>
          <p:cNvPr id="37896" name="TextBox 13"/>
          <p:cNvSpPr txBox="1">
            <a:spLocks noChangeArrowheads="1"/>
          </p:cNvSpPr>
          <p:nvPr/>
        </p:nvSpPr>
        <p:spPr bwMode="auto">
          <a:xfrm>
            <a:off x="914400" y="3444875"/>
            <a:ext cx="1423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500 123 4567</a:t>
            </a:r>
          </a:p>
          <a:p>
            <a:pPr eaLnBrk="1" hangingPunct="1"/>
            <a:r>
              <a:rPr lang="en-US" sz="1800"/>
              <a:t>533, 544</a:t>
            </a:r>
          </a:p>
        </p:txBody>
      </p:sp>
      <p:sp>
        <p:nvSpPr>
          <p:cNvPr id="37897" name="TextBox 14"/>
          <p:cNvSpPr txBox="1">
            <a:spLocks noChangeArrowheads="1"/>
          </p:cNvSpPr>
          <p:nvPr/>
        </p:nvSpPr>
        <p:spPr bwMode="auto">
          <a:xfrm>
            <a:off x="738188" y="5910263"/>
            <a:ext cx="29098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now: one 5XX code a year…</a:t>
            </a:r>
          </a:p>
          <a:p>
            <a:pPr eaLnBrk="1" hangingPunct="1"/>
            <a:r>
              <a:rPr lang="en-US" sz="1800"/>
              <a:t>(8M numbers)</a:t>
            </a:r>
          </a:p>
        </p:txBody>
      </p: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 flipV="1">
            <a:off x="2278063" y="3784600"/>
            <a:ext cx="884237" cy="1111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7899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2300" y="3248025"/>
            <a:ext cx="1100138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2200" y="3656013"/>
            <a:ext cx="9398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32" t="5548" r="17094" b="-2"/>
          <a:stretch>
            <a:fillRect/>
          </a:stretch>
        </p:blipFill>
        <p:spPr bwMode="auto">
          <a:xfrm>
            <a:off x="2522538" y="4348163"/>
            <a:ext cx="1468437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6975" y="4911725"/>
            <a:ext cx="132556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3" name="TextBox 20"/>
          <p:cNvSpPr txBox="1">
            <a:spLocks noChangeArrowheads="1"/>
          </p:cNvSpPr>
          <p:nvPr/>
        </p:nvSpPr>
        <p:spPr bwMode="auto">
          <a:xfrm>
            <a:off x="128588" y="6553200"/>
            <a:ext cx="175101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/>
              <a:t>see Tom McGarry, Neustar</a:t>
            </a:r>
          </a:p>
        </p:txBody>
      </p:sp>
      <p:sp>
        <p:nvSpPr>
          <p:cNvPr id="37904" name="TextBox 21"/>
          <p:cNvSpPr txBox="1">
            <a:spLocks noChangeArrowheads="1"/>
          </p:cNvSpPr>
          <p:nvPr/>
        </p:nvSpPr>
        <p:spPr bwMode="auto">
          <a:xfrm>
            <a:off x="387350" y="2573338"/>
            <a:ext cx="2774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500 123 4567</a:t>
            </a:r>
          </a:p>
          <a:p>
            <a:pPr eaLnBrk="1" hangingPunct="1"/>
            <a:r>
              <a:rPr lang="en-US" sz="1800"/>
              <a:t>(and geographic numbers)</a:t>
            </a:r>
          </a:p>
        </p:txBody>
      </p:sp>
      <p:pic>
        <p:nvPicPr>
          <p:cNvPr id="37905" name="Picture 22" descr="onstar-logo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2300" y="2660650"/>
            <a:ext cx="1176338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529263" y="5910263"/>
            <a:ext cx="2752725" cy="369887"/>
          </a:xfrm>
          <a:prstGeom prst="rect">
            <a:avLst/>
          </a:prstGeom>
          <a:gradFill rotWithShape="1">
            <a:gsLst>
              <a:gs pos="0">
                <a:srgbClr val="2787A0"/>
              </a:gs>
              <a:gs pos="80000">
                <a:srgbClr val="36B1D2"/>
              </a:gs>
              <a:gs pos="100000">
                <a:srgbClr val="34B3D6"/>
              </a:gs>
            </a:gsLst>
            <a:lin ang="16200000"/>
          </a:gradFill>
          <a:ln w="9525">
            <a:solidFill>
              <a:srgbClr val="46AAC5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10 billion +1 #’s available</a:t>
            </a:r>
          </a:p>
        </p:txBody>
      </p:sp>
      <p:sp>
        <p:nvSpPr>
          <p:cNvPr id="37907" name="TextBox 6"/>
          <p:cNvSpPr txBox="1">
            <a:spLocks noChangeArrowheads="1"/>
          </p:cNvSpPr>
          <p:nvPr/>
        </p:nvSpPr>
        <p:spPr bwMode="auto">
          <a:xfrm>
            <a:off x="4154488" y="4667250"/>
            <a:ext cx="54451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/>
              <a:t>5 mio.</a:t>
            </a:r>
          </a:p>
        </p:txBody>
      </p:sp>
      <p:sp>
        <p:nvSpPr>
          <p:cNvPr id="37908" name="TextBox 23"/>
          <p:cNvSpPr txBox="1">
            <a:spLocks noChangeArrowheads="1"/>
          </p:cNvSpPr>
          <p:nvPr/>
        </p:nvSpPr>
        <p:spPr bwMode="auto">
          <a:xfrm>
            <a:off x="2946400" y="5389563"/>
            <a:ext cx="6286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/>
              <a:t>64 mio.</a:t>
            </a:r>
          </a:p>
        </p:txBody>
      </p:sp>
      <p:sp>
        <p:nvSpPr>
          <p:cNvPr id="37909" name="TextBox 7"/>
          <p:cNvSpPr txBox="1">
            <a:spLocks noChangeArrowheads="1"/>
          </p:cNvSpPr>
          <p:nvPr/>
        </p:nvSpPr>
        <p:spPr bwMode="auto">
          <a:xfrm>
            <a:off x="4029075" y="3290888"/>
            <a:ext cx="1123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12% of adults</a:t>
            </a:r>
          </a:p>
        </p:txBody>
      </p:sp>
      <p:pic>
        <p:nvPicPr>
          <p:cNvPr id="379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938" y="4391025"/>
            <a:ext cx="696912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11" name="TextBox 24"/>
          <p:cNvSpPr txBox="1">
            <a:spLocks noChangeArrowheads="1"/>
          </p:cNvSpPr>
          <p:nvPr/>
        </p:nvSpPr>
        <p:spPr bwMode="auto">
          <a:xfrm>
            <a:off x="461963" y="5391150"/>
            <a:ext cx="6588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311,000</a:t>
            </a:r>
          </a:p>
        </p:txBody>
      </p:sp>
      <p:sp>
        <p:nvSpPr>
          <p:cNvPr id="3791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8CAB994-B60A-7344-92B7-E43AFEE1A64E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24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7914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5105400"/>
            <a:ext cx="76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15" name="TextBox 6"/>
          <p:cNvSpPr txBox="1">
            <a:spLocks noChangeArrowheads="1"/>
          </p:cNvSpPr>
          <p:nvPr/>
        </p:nvSpPr>
        <p:spPr bwMode="auto">
          <a:xfrm>
            <a:off x="4114800" y="6248400"/>
            <a:ext cx="7239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/>
              <a:t>44.9 mio.</a:t>
            </a:r>
          </a:p>
        </p:txBody>
      </p:sp>
      <p:pic>
        <p:nvPicPr>
          <p:cNvPr id="3791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1295400"/>
            <a:ext cx="1752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17" name="TextBox 6"/>
          <p:cNvSpPr txBox="1">
            <a:spLocks noChangeArrowheads="1"/>
          </p:cNvSpPr>
          <p:nvPr/>
        </p:nvSpPr>
        <p:spPr bwMode="auto">
          <a:xfrm>
            <a:off x="5105400" y="1447800"/>
            <a:ext cx="6858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/>
              <a:t>254 mio.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B3AE3C-CB8D-AD4B-BED7-8403824EFEE3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Calibri" charset="0"/>
                <a:ea typeface="+mj-ea"/>
                <a:cs typeface="+mj-cs"/>
              </a:rPr>
              <a:t>Communication identifiers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703263" y="1265238"/>
          <a:ext cx="7983537" cy="4329111"/>
        </p:xfrm>
        <a:graphic>
          <a:graphicData uri="http://schemas.openxmlformats.org/drawingml/2006/table">
            <a:tbl>
              <a:tblPr/>
              <a:tblGrid>
                <a:gridCol w="1258887"/>
                <a:gridCol w="1887538"/>
                <a:gridCol w="1643062"/>
                <a:gridCol w="1597025"/>
                <a:gridCol w="1597025"/>
              </a:tblGrid>
              <a:tr h="6557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Property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URL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owned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URL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provider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E.164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Service-specific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287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Example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hlinkClick r:id="rId3"/>
                        </a:rPr>
                        <a:t>alice@smith.name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sip:alice@smith.name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hlinkClick r:id="rId4"/>
                        </a:rPr>
                        <a:t>alice@gmail.com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sip:alice@ilec.com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+1 202 555 1010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www.facebook.com/alice.example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182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Protocol-independent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no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no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yes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yes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65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Multimedia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yes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yes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maybe (VRS)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maybe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65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Portable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yes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no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somewhat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no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334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Groups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yes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yes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bridge number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not generally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182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Trademark issues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yes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unlikely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unlikely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possible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943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Privacy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Depends on name chosen (pseudonym)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Depends on naming scheme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mostly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Depends on provider </a:t>
                      </a:r>
                      <a:r>
                        <a:rPr kumimoji="0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“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real name</a:t>
                      </a:r>
                      <a:r>
                        <a:rPr kumimoji="0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”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 policy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39994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</a:rPr>
              <a:t>COMSNETS 2016</a:t>
            </a: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3999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069B3C5-D72A-2948-B310-D2349EA634DC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25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5943600"/>
            <a:ext cx="74676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ym typeface="Wingdings"/>
              </a:rPr>
              <a:t> </a:t>
            </a:r>
            <a:r>
              <a:rPr lang="en-US" dirty="0" err="1">
                <a:sym typeface="Wingdings"/>
              </a:rPr>
              <a:t>IoT</a:t>
            </a:r>
            <a:r>
              <a:rPr lang="en-US" dirty="0">
                <a:sym typeface="Wingdings"/>
              </a:rPr>
              <a:t> will likely be assigned local IP address space and owner-based names (meter17.pseg.com) [if any]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FAC4E5-EABF-9047-A6A8-8BE340FEFE31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The age of application-specific {sensors, spectrum, OS, protocol …} is over</a:t>
            </a:r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115050" cy="4876800"/>
          </a:xfrm>
        </p:spPr>
        <p:txBody>
          <a:bodyPr/>
          <a:lstStyle/>
          <a:p>
            <a:pPr eaLnBrk="1" hangingPunct="1"/>
            <a:r>
              <a:rPr lang="en-US" i="1">
                <a:latin typeface="Arial" charset="0"/>
              </a:rPr>
              <a:t>Computing system</a:t>
            </a:r>
            <a:r>
              <a:rPr lang="en-US">
                <a:latin typeface="Arial" charset="0"/>
              </a:rPr>
              <a:t>: dedicated function </a:t>
            </a:r>
            <a:r>
              <a:rPr lang="en-US">
                <a:latin typeface="Arial" charset="0"/>
                <a:sym typeface="Wingdings" charset="0"/>
              </a:rPr>
              <a:t> OS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 abstract into generic components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e.g., USB human interface device (HID)</a:t>
            </a:r>
          </a:p>
          <a:p>
            <a:pPr eaLnBrk="1" hangingPunct="1"/>
            <a:r>
              <a:rPr lang="en-US">
                <a:latin typeface="Arial" charset="0"/>
                <a:sym typeface="Wingdings" charset="0"/>
              </a:rPr>
              <a:t>What are the equivalent sensor and actuator classes?</a:t>
            </a:r>
          </a:p>
          <a:p>
            <a:pPr eaLnBrk="1" hangingPunct="1"/>
            <a:r>
              <a:rPr lang="en-US" i="1">
                <a:latin typeface="Arial" charset="0"/>
                <a:sym typeface="Wingdings" charset="0"/>
              </a:rPr>
              <a:t>Networks</a:t>
            </a:r>
            <a:r>
              <a:rPr lang="en-US">
                <a:latin typeface="Arial" charset="0"/>
                <a:sym typeface="Wingdings" charset="0"/>
              </a:rPr>
              <a:t>: generic app protocols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request/response  HTTP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event notification  SMTP, SIP, XMPP</a:t>
            </a:r>
          </a:p>
          <a:p>
            <a:pPr eaLnBrk="1" hangingPunct="1"/>
            <a:r>
              <a:rPr lang="en-US" i="1">
                <a:latin typeface="Arial" charset="0"/>
                <a:sym typeface="Wingdings" charset="0"/>
              </a:rPr>
              <a:t>Spectrum</a:t>
            </a:r>
            <a:r>
              <a:rPr lang="en-US">
                <a:latin typeface="Arial" charset="0"/>
                <a:sym typeface="Wingdings" charset="0"/>
              </a:rPr>
              <a:t>: from </a:t>
            </a:r>
            <a:r>
              <a:rPr lang="en-US">
                <a:solidFill>
                  <a:srgbClr val="000090"/>
                </a:solidFill>
                <a:latin typeface="Arial" charset="0"/>
                <a:sym typeface="Wingdings" charset="0"/>
              </a:rPr>
              <a:t>new application = new spectrum</a:t>
            </a:r>
            <a:r>
              <a:rPr lang="en-US">
                <a:latin typeface="Arial" charset="0"/>
                <a:sym typeface="Wingdings" charset="0"/>
              </a:rPr>
              <a:t> to </a:t>
            </a:r>
            <a:r>
              <a:rPr lang="en-US">
                <a:solidFill>
                  <a:srgbClr val="008000"/>
                </a:solidFill>
                <a:latin typeface="Arial" charset="0"/>
                <a:sym typeface="Wingdings" charset="0"/>
              </a:rPr>
              <a:t>generic data transport</a:t>
            </a:r>
          </a:p>
        </p:txBody>
      </p:sp>
      <p:pic>
        <p:nvPicPr>
          <p:cNvPr id="4198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8138" y="1895475"/>
            <a:ext cx="2024062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 smtClean="0">
                <a:solidFill>
                  <a:srgbClr val="FFFFFF"/>
                </a:solidFill>
              </a:rPr>
              <a:t>COMSNETS 2016</a:t>
            </a: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4199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9EB1376-5DA8-A54D-B8D9-B927F9D30207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26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E3B740-8AD6-5F44-8881-999A0FFDC822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5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sk-SK" sz="1200" smtClean="0">
                <a:solidFill>
                  <a:srgbClr val="FFFFFF"/>
                </a:solidFill>
              </a:rPr>
              <a:t>COMSNETS 2016</a:t>
            </a: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4301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D3D561F-EF4A-DB4A-B037-24AF08290407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27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793C27-5519-7D4A-B74E-C30FB05F34B6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Post-spectrum world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44034" name="Text Placeholder 4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2238" cy="639763"/>
          </a:xfrm>
          <a:ln w="9525"/>
          <a:extLst>
            <a:ext uri="{91240B29-F687-4f45-9708-019B960494DF}">
              <a14:hiddenLine xmlns:a14="http://schemas.microsoft.com/office/drawing/2010/main" w="4445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Old (pre-2000)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2238" cy="3951288"/>
          </a:xfrm>
        </p:spPr>
        <p:txBody>
          <a:bodyPr rtlCol="0">
            <a:normAutofit fontScale="92500" lnSpcReduction="20000"/>
          </a:bodyPr>
          <a:lstStyle/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Mostly single-use, application-specific allocations (“radar”, “LMR”, “paging”)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Mostly federal OR non-federal use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Each band its own world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Static usage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Limited spectral efficiency concerns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Go west (up), young application!</a:t>
            </a:r>
            <a:endParaRPr lang="en-US" dirty="0">
              <a:ea typeface="+mn-ea"/>
              <a:cs typeface="+mn-cs"/>
            </a:endParaRPr>
          </a:p>
        </p:txBody>
      </p:sp>
      <p:sp>
        <p:nvSpPr>
          <p:cNvPr id="44036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754563" y="1676400"/>
            <a:ext cx="3932237" cy="639763"/>
          </a:xfrm>
          <a:ln w="9525"/>
          <a:extLst>
            <a:ext uri="{91240B29-F687-4f45-9708-019B960494DF}">
              <a14:hiddenLine xmlns:a14="http://schemas.microsoft.com/office/drawing/2010/main" w="4445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>
                <a:latin typeface="Arial" charset="0"/>
                <a:ea typeface="ＭＳ Ｐゴシック" charset="0"/>
                <a:cs typeface="ＭＳ Ｐゴシック" charset="0"/>
              </a:rPr>
              <a:t>Now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754563" y="2438400"/>
            <a:ext cx="3932237" cy="3951288"/>
          </a:xfrm>
        </p:spPr>
        <p:txBody>
          <a:bodyPr rtlCol="0">
            <a:normAutofit fontScale="92500" lnSpcReduction="20000"/>
          </a:bodyPr>
          <a:lstStyle/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No more unallocated bands (below 30+ GHz) </a:t>
            </a:r>
            <a:r>
              <a:rPr lang="en-US" dirty="0" smtClean="0">
                <a:ea typeface="+mn-ea"/>
                <a:cs typeface="+mn-cs"/>
                <a:sym typeface="Wingdings"/>
              </a:rPr>
              <a:t>multi-use, generic transport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  <a:sym typeface="Wingdings"/>
              </a:rPr>
              <a:t>Shared federal &amp; non-federal use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  <a:sym typeface="Wingdings"/>
              </a:rPr>
              <a:t>Neighbor “issues” (GPS, TV)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  <a:sym typeface="Wingdings"/>
              </a:rPr>
              <a:t>Usage may change (satellite  mobile)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  <a:sym typeface="Wingdings"/>
              </a:rPr>
              <a:t>Spectral efficiency – but how measured? (bits/s/Hz/km</a:t>
            </a:r>
            <a:r>
              <a:rPr lang="en-US" baseline="30000" dirty="0" smtClean="0">
                <a:ea typeface="+mn-ea"/>
                <a:cs typeface="+mn-cs"/>
                <a:sym typeface="Wingdings"/>
              </a:rPr>
              <a:t>2</a:t>
            </a:r>
            <a:r>
              <a:rPr lang="en-US" dirty="0" smtClean="0">
                <a:ea typeface="+mn-ea"/>
                <a:cs typeface="+mn-cs"/>
                <a:sym typeface="Wingdings"/>
              </a:rPr>
              <a:t>?)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  <a:sym typeface="Wingdings"/>
              </a:rPr>
              <a:t>Limited ability to go to higher frequencies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44038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sk-SK" sz="1200" smtClean="0">
                <a:solidFill>
                  <a:srgbClr val="FFFFFF"/>
                </a:solidFill>
              </a:rPr>
              <a:t>COMSNETS 2016</a:t>
            </a: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4404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C2DD0D5-CBE2-8E4E-8E6D-FEB68D0EFDF3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28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A67CCC-AA22-5D4A-8939-0641618CE8D8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Current unlicensed spectrum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45058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1768475"/>
            <a:ext cx="7845425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</a:rPr>
              <a:t>COMSNETS 2016</a:t>
            </a: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4988" y="5899150"/>
            <a:ext cx="6524625" cy="3698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Arial" charset="0"/>
              </a:rPr>
              <a:t>+ TV white spaces (in 476-692 MHz range) – availability varies</a:t>
            </a:r>
          </a:p>
        </p:txBody>
      </p:sp>
      <p:sp>
        <p:nvSpPr>
          <p:cNvPr id="4506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9CE98D7-8FA7-EA4C-8C6A-CE193E1F04E7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29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361FF7-282D-2042-B6B1-AC47B5D85732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latin typeface="Calibri" charset="0"/>
                <a:ea typeface="+mj-ea"/>
                <a:cs typeface="+mj-cs"/>
              </a:rPr>
              <a:t>Internet of Things (IoT)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200" dirty="0">
                <a:latin typeface="Calibri" charset="0"/>
              </a:rPr>
              <a:t>Also sometimes called</a:t>
            </a:r>
          </a:p>
          <a:p>
            <a:pPr lvl="1" eaLnBrk="1" hangingPunct="1">
              <a:lnSpc>
                <a:spcPct val="90000"/>
              </a:lnSpc>
            </a:pPr>
            <a:r>
              <a:rPr lang="ja-JP" altLang="en-US" sz="2800" dirty="0">
                <a:latin typeface="Calibri" charset="0"/>
              </a:rPr>
              <a:t>“</a:t>
            </a:r>
            <a:r>
              <a:rPr lang="en-US" altLang="ja-JP" sz="2800" dirty="0">
                <a:latin typeface="Calibri" charset="0"/>
              </a:rPr>
              <a:t>industrial Internet</a:t>
            </a:r>
            <a:r>
              <a:rPr lang="ja-JP" altLang="en-US" sz="2800" dirty="0">
                <a:latin typeface="Calibri" charset="0"/>
              </a:rPr>
              <a:t>”</a:t>
            </a:r>
            <a:r>
              <a:rPr lang="en-US" altLang="ja-JP" sz="2800" dirty="0">
                <a:latin typeface="Calibri" charset="0"/>
              </a:rPr>
              <a:t> (subset)</a:t>
            </a:r>
          </a:p>
          <a:p>
            <a:pPr lvl="1" eaLnBrk="1" hangingPunct="1">
              <a:lnSpc>
                <a:spcPct val="90000"/>
              </a:lnSpc>
            </a:pPr>
            <a:r>
              <a:rPr lang="ja-JP" altLang="en-US" sz="2800" dirty="0">
                <a:latin typeface="Calibri" charset="0"/>
              </a:rPr>
              <a:t>“</a:t>
            </a:r>
            <a:r>
              <a:rPr lang="en-US" altLang="ja-JP" sz="2800" dirty="0">
                <a:latin typeface="Calibri" charset="0"/>
              </a:rPr>
              <a:t>machine-to-machine</a:t>
            </a:r>
            <a:r>
              <a:rPr lang="ja-JP" altLang="en-US" sz="2800" dirty="0">
                <a:latin typeface="Calibri" charset="0"/>
              </a:rPr>
              <a:t>”</a:t>
            </a:r>
            <a:r>
              <a:rPr lang="en-US" altLang="ja-JP" sz="2800" dirty="0">
                <a:latin typeface="Calibri" charset="0"/>
              </a:rPr>
              <a:t> (M2M)</a:t>
            </a:r>
          </a:p>
          <a:p>
            <a:pPr lvl="1" eaLnBrk="1" hangingPunct="1">
              <a:lnSpc>
                <a:spcPct val="90000"/>
              </a:lnSpc>
            </a:pPr>
            <a:r>
              <a:rPr lang="ja-JP" altLang="en-US" sz="2800" dirty="0">
                <a:latin typeface="Calibri" charset="0"/>
              </a:rPr>
              <a:t>“</a:t>
            </a:r>
            <a:r>
              <a:rPr lang="en-US" altLang="ja-JP" sz="2800" dirty="0">
                <a:latin typeface="Calibri" charset="0"/>
              </a:rPr>
              <a:t>cyber-physical systems</a:t>
            </a:r>
            <a:r>
              <a:rPr lang="ja-JP" altLang="en-US" sz="2800" dirty="0">
                <a:latin typeface="Calibri" charset="0"/>
              </a:rPr>
              <a:t>”</a:t>
            </a:r>
            <a:r>
              <a:rPr lang="en-US" altLang="ja-JP" sz="2800" dirty="0">
                <a:latin typeface="Calibri" charset="0"/>
              </a:rPr>
              <a:t> (NSF)</a:t>
            </a:r>
          </a:p>
          <a:p>
            <a:pPr lvl="1" eaLnBrk="1" hangingPunct="1">
              <a:lnSpc>
                <a:spcPct val="90000"/>
              </a:lnSpc>
            </a:pPr>
            <a:r>
              <a:rPr lang="ja-JP" altLang="en-US" sz="2800" dirty="0">
                <a:latin typeface="Calibri" charset="0"/>
              </a:rPr>
              <a:t>“</a:t>
            </a:r>
            <a:r>
              <a:rPr lang="en-US" altLang="ja-JP" sz="2800" dirty="0">
                <a:latin typeface="Calibri" charset="0"/>
              </a:rPr>
              <a:t>smart city</a:t>
            </a:r>
            <a:r>
              <a:rPr lang="ja-JP" altLang="en-US" sz="2800" dirty="0">
                <a:latin typeface="Calibri" charset="0"/>
              </a:rPr>
              <a:t>”</a:t>
            </a:r>
            <a:r>
              <a:rPr lang="en-US" altLang="ja-JP" sz="2800" dirty="0">
                <a:latin typeface="Calibri" charset="0"/>
              </a:rPr>
              <a:t> (IBM)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dirty="0">
                <a:latin typeface="Calibri" charset="0"/>
              </a:rPr>
              <a:t>Concept dates to late 90’</a:t>
            </a:r>
            <a:r>
              <a:rPr lang="en-US" altLang="ja-JP" sz="3200" dirty="0">
                <a:latin typeface="Calibri" charset="0"/>
              </a:rPr>
              <a:t>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>
                <a:latin typeface="Calibri" charset="0"/>
              </a:rPr>
              <a:t>Initially, tag physical objects (RFID)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>
                <a:latin typeface="Calibri" charset="0"/>
              </a:rPr>
              <a:t>Now, </a:t>
            </a:r>
            <a:r>
              <a:rPr lang="en-US" sz="2800" b="1" dirty="0">
                <a:latin typeface="Calibri" charset="0"/>
              </a:rPr>
              <a:t>networked</a:t>
            </a:r>
            <a:r>
              <a:rPr lang="en-US" sz="2800" dirty="0">
                <a:latin typeface="Calibri" charset="0"/>
              </a:rPr>
              <a:t> sensors and control of previously mechanical or electrical objects</a:t>
            </a:r>
          </a:p>
          <a:p>
            <a:pPr eaLnBrk="1" hangingPunct="1">
              <a:lnSpc>
                <a:spcPct val="90000"/>
              </a:lnSpc>
            </a:pPr>
            <a:endParaRPr lang="en-US" sz="3200" dirty="0">
              <a:latin typeface="Calibri" charset="0"/>
            </a:endParaRPr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  <a:cs typeface="Arial" charset="0"/>
              </a:rPr>
              <a:t>COMSNETS 2016</a:t>
            </a: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67761F8-2706-2248-B3FB-D6496F932976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3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C9FFEB-D84F-B443-AF5F-CE6EAE8316FB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Challenge: enabling discovery &amp; access control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638800" cy="4876800"/>
          </a:xfrm>
        </p:spPr>
        <p:txBody>
          <a:bodyPr rtlCol="0">
            <a:normAutofit fontScale="92500" lnSpcReduction="20000"/>
          </a:bodyPr>
          <a:lstStyle/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Devices should be discoverable &amp; re-usable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e.g., provide audio interface to bus display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environmental probes (temperature, noise, rain, …)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location (</a:t>
            </a:r>
            <a:r>
              <a:rPr lang="en-US" dirty="0" err="1" smtClean="0">
                <a:ea typeface="+mn-ea"/>
              </a:rPr>
              <a:t>iBeacon</a:t>
            </a:r>
            <a:r>
              <a:rPr lang="en-US" dirty="0" smtClean="0">
                <a:ea typeface="+mn-ea"/>
              </a:rPr>
              <a:t>) </a:t>
            </a:r>
            <a:r>
              <a:rPr lang="en-US" dirty="0" smtClean="0">
                <a:ea typeface="+mn-ea"/>
                <a:sym typeface="Wingdings"/>
              </a:rPr>
              <a:t> 911</a:t>
            </a:r>
            <a:endParaRPr lang="en-US" dirty="0" smtClean="0">
              <a:ea typeface="+mn-ea"/>
            </a:endParaRP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Layers of functionality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anybody in vicinity can read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anyone in </a:t>
            </a:r>
            <a:r>
              <a:rPr lang="en-US" i="1" dirty="0" smtClean="0">
                <a:ea typeface="+mn-ea"/>
              </a:rPr>
              <a:t>family</a:t>
            </a:r>
            <a:r>
              <a:rPr lang="en-US" dirty="0" smtClean="0">
                <a:ea typeface="+mn-ea"/>
              </a:rPr>
              <a:t> can change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parents can re-program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Allow delegation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grant temporary access to somebody or something else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by message or physical proximity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Currently, all one-off solutions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 smtClean="0">
                <a:ea typeface="+mn-ea"/>
              </a:rPr>
              <a:t>OAuth</a:t>
            </a:r>
            <a:r>
              <a:rPr lang="en-US" dirty="0" smtClean="0">
                <a:ea typeface="+mn-ea"/>
              </a:rPr>
              <a:t>? NFC?</a:t>
            </a:r>
          </a:p>
        </p:txBody>
      </p:sp>
      <p:pic>
        <p:nvPicPr>
          <p:cNvPr id="4608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2590800"/>
            <a:ext cx="21161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4876800"/>
            <a:ext cx="24130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  <a:cs typeface="Arial" charset="0"/>
              </a:rPr>
              <a:t>COMSNETS 2016</a:t>
            </a: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608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12AD607-AD64-6649-9DCC-72B83611753A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30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71CC3A-968C-894E-A47E-98F0B80EB063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Device lifecycle</a:t>
            </a:r>
            <a:endParaRPr lang="en-US" dirty="0"/>
          </a:p>
        </p:txBody>
      </p:sp>
      <p:sp>
        <p:nvSpPr>
          <p:cNvPr id="47107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  <a:cs typeface="Arial" charset="0"/>
              </a:rPr>
              <a:t>COMSNETS 2016</a:t>
            </a: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710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EFC2B0-5453-2B4D-9228-E286655E6E62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31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676400"/>
            <a:ext cx="6997700" cy="3581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47110" name="TextBox 6"/>
          <p:cNvSpPr txBox="1">
            <a:spLocks noChangeArrowheads="1"/>
          </p:cNvSpPr>
          <p:nvPr/>
        </p:nvSpPr>
        <p:spPr bwMode="auto">
          <a:xfrm>
            <a:off x="12700" y="6596063"/>
            <a:ext cx="45450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/>
              <a:t>T. Heer et al., “Security Challenges in the IP-based Internet of Things”, 2011.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B9E8DB-AC44-124F-8B3C-E745B19368DE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Challenge: enrollment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4813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562600" cy="48768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Commercial buildings </a:t>
            </a:r>
            <a:r>
              <a:rPr lang="en-US">
                <a:latin typeface="Arial" charset="0"/>
                <a:sym typeface="Wingdings" charset="0"/>
              </a:rPr>
              <a:t> </a:t>
            </a:r>
            <a:r>
              <a:rPr lang="en-US">
                <a:latin typeface="Arial" charset="0"/>
              </a:rPr>
              <a:t>enroll 1,000s of devices at once</a:t>
            </a:r>
          </a:p>
          <a:p>
            <a:pPr eaLnBrk="1" hangingPunct="1"/>
            <a:r>
              <a:rPr lang="en-US">
                <a:latin typeface="Arial" charset="0"/>
              </a:rPr>
              <a:t>Home </a:t>
            </a:r>
            <a:r>
              <a:rPr lang="en-US">
                <a:latin typeface="Arial" charset="0"/>
                <a:sym typeface="Wingdings" charset="0"/>
              </a:rPr>
              <a:t> enroll one device at a time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current model: one app per device (class)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re-do if Wi-Fi password changes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common options:</a:t>
            </a:r>
          </a:p>
          <a:p>
            <a:pPr lvl="2" eaLnBrk="1" hangingPunct="1"/>
            <a:r>
              <a:rPr lang="en-US">
                <a:latin typeface="Arial" charset="0"/>
                <a:sym typeface="Wingdings" charset="0"/>
              </a:rPr>
              <a:t>QR code</a:t>
            </a:r>
          </a:p>
          <a:p>
            <a:pPr lvl="2" eaLnBrk="1" hangingPunct="1"/>
            <a:r>
              <a:rPr lang="en-US">
                <a:latin typeface="Arial" charset="0"/>
                <a:sym typeface="Wingdings" charset="0"/>
              </a:rPr>
              <a:t>P2P Wi-Fi (Wi-Fi Direct)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possibilities</a:t>
            </a:r>
          </a:p>
          <a:p>
            <a:pPr lvl="2" eaLnBrk="1" hangingPunct="1"/>
            <a:r>
              <a:rPr lang="en-US">
                <a:latin typeface="Arial" charset="0"/>
                <a:sym typeface="Wingdings" charset="0"/>
              </a:rPr>
              <a:t>“hi, I’m a Philips light bulb – add me!” (PKI)</a:t>
            </a:r>
          </a:p>
          <a:p>
            <a:pPr lvl="1" eaLnBrk="1" hangingPunct="1"/>
            <a:endParaRPr lang="en-US">
              <a:latin typeface="Arial" charset="0"/>
            </a:endParaRPr>
          </a:p>
        </p:txBody>
      </p:sp>
      <p:pic>
        <p:nvPicPr>
          <p:cNvPr id="4813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3800" y="2133600"/>
            <a:ext cx="11938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3505200"/>
            <a:ext cx="12319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3581400"/>
            <a:ext cx="13208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  <a:cs typeface="Arial" charset="0"/>
              </a:rPr>
              <a:t>COMSNETS 2016</a:t>
            </a: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813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44D58DC-E42E-5448-BAFA-1B01E710AE09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32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B65409-0DF4-7840-828E-2B23B519E4B2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Other introduction models</a:t>
            </a:r>
            <a:endParaRPr lang="en-US" dirty="0"/>
          </a:p>
        </p:txBody>
      </p:sp>
      <p:pic>
        <p:nvPicPr>
          <p:cNvPr id="4915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1676400"/>
            <a:ext cx="2212975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1828800"/>
            <a:ext cx="65405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6858000" y="198120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953000" y="2514600"/>
            <a:ext cx="2362200" cy="0"/>
          </a:xfrm>
          <a:prstGeom prst="straightConnector1">
            <a:avLst/>
          </a:prstGeom>
          <a:ln w="38100" cmpd="sng">
            <a:solidFill>
              <a:srgbClr val="008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>
            <a:stCxn id="49156" idx="2"/>
          </p:cNvCxnSpPr>
          <p:nvPr/>
        </p:nvCxnSpPr>
        <p:spPr>
          <a:xfrm rot="5400000" flipH="1" flipV="1">
            <a:off x="3829050" y="-438150"/>
            <a:ext cx="1219200" cy="6057900"/>
          </a:xfrm>
          <a:prstGeom prst="curvedConnector4">
            <a:avLst>
              <a:gd name="adj1" fmla="val -18750"/>
              <a:gd name="adj2" fmla="val 89342"/>
            </a:avLst>
          </a:prstGeom>
          <a:ln>
            <a:solidFill>
              <a:srgbClr val="3366FF"/>
            </a:solidFill>
            <a:prstDash val="dash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160" name="TextBox 16"/>
          <p:cNvSpPr txBox="1">
            <a:spLocks noChangeArrowheads="1"/>
          </p:cNvSpPr>
          <p:nvPr/>
        </p:nvSpPr>
        <p:spPr bwMode="auto">
          <a:xfrm>
            <a:off x="3200400" y="3810000"/>
            <a:ext cx="2879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light pattern with public key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5029200" y="1371600"/>
            <a:ext cx="1981200" cy="914400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please admit 74FA…</a:t>
            </a:r>
          </a:p>
        </p:txBody>
      </p:sp>
      <p:sp>
        <p:nvSpPr>
          <p:cNvPr id="19" name="Oval Callout 18"/>
          <p:cNvSpPr/>
          <p:nvPr/>
        </p:nvSpPr>
        <p:spPr>
          <a:xfrm>
            <a:off x="6934200" y="3352800"/>
            <a:ext cx="2209800" cy="914400"/>
          </a:xfrm>
          <a:prstGeom prst="wedgeEllipseCallout">
            <a:avLst>
              <a:gd name="adj1" fmla="val -33893"/>
              <a:gd name="adj2" fmla="val -12628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/>
              <a:t>Belkin</a:t>
            </a:r>
            <a:r>
              <a:rPr lang="en-US" dirty="0"/>
              <a:t> light bulb #42 wants to join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828800" y="2667000"/>
            <a:ext cx="1524000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828800" y="2438400"/>
            <a:ext cx="1524000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169" name="TextBox 23"/>
          <p:cNvSpPr txBox="1">
            <a:spLocks noChangeArrowheads="1"/>
          </p:cNvSpPr>
          <p:nvPr/>
        </p:nvSpPr>
        <p:spPr bwMode="auto">
          <a:xfrm>
            <a:off x="2133600" y="1981200"/>
            <a:ext cx="1138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/>
              <a:t>challenge</a:t>
            </a:r>
          </a:p>
        </p:txBody>
      </p:sp>
      <p:sp>
        <p:nvSpPr>
          <p:cNvPr id="49170" name="TextBox 24"/>
          <p:cNvSpPr txBox="1">
            <a:spLocks noChangeArrowheads="1"/>
          </p:cNvSpPr>
          <p:nvPr/>
        </p:nvSpPr>
        <p:spPr bwMode="auto">
          <a:xfrm>
            <a:off x="1905000" y="2743200"/>
            <a:ext cx="149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E</a:t>
            </a:r>
            <a:r>
              <a:rPr lang="en-US" sz="1800" baseline="-25000"/>
              <a:t>PK</a:t>
            </a:r>
            <a:r>
              <a:rPr lang="en-US" sz="1800"/>
              <a:t>(</a:t>
            </a:r>
            <a:r>
              <a:rPr lang="en-US" sz="1800" i="1"/>
              <a:t>challenge</a:t>
            </a:r>
            <a:r>
              <a:rPr lang="en-US" sz="1800"/>
              <a:t>)</a:t>
            </a:r>
          </a:p>
        </p:txBody>
      </p:sp>
      <p:pic>
        <p:nvPicPr>
          <p:cNvPr id="49171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43434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Curved Connector 27"/>
          <p:cNvCxnSpPr>
            <a:stCxn id="49171" idx="3"/>
            <a:endCxn id="49155" idx="2"/>
          </p:cNvCxnSpPr>
          <p:nvPr/>
        </p:nvCxnSpPr>
        <p:spPr>
          <a:xfrm flipV="1">
            <a:off x="2286000" y="3175000"/>
            <a:ext cx="5127625" cy="1930400"/>
          </a:xfrm>
          <a:prstGeom prst="curvedConnector2">
            <a:avLst/>
          </a:prstGeom>
          <a:ln w="38100" cmpd="sng">
            <a:solidFill>
              <a:srgbClr val="66006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173" name="TextBox 28"/>
          <p:cNvSpPr txBox="1">
            <a:spLocks noChangeArrowheads="1"/>
          </p:cNvSpPr>
          <p:nvPr/>
        </p:nvSpPr>
        <p:spPr bwMode="auto">
          <a:xfrm>
            <a:off x="3962400" y="5029200"/>
            <a:ext cx="1508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sound pattern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81400" y="6248400"/>
            <a:ext cx="494849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Avoid single password </a:t>
            </a:r>
            <a:r>
              <a:rPr lang="en-US" dirty="0">
                <a:sym typeface="Wingdings"/>
              </a:rPr>
              <a:t> allow device transfer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219200" y="2362200"/>
            <a:ext cx="4191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5"/>
                </a:solidFill>
              </a:rPr>
              <a:t>42</a:t>
            </a:r>
          </a:p>
        </p:txBody>
      </p:sp>
      <p:pic>
        <p:nvPicPr>
          <p:cNvPr id="49178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2819400"/>
            <a:ext cx="22542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80" name="Footer Placeholder 37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  <a:cs typeface="Arial" charset="0"/>
              </a:rPr>
              <a:t>COMSNETS 2016</a:t>
            </a: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9181" name="Slide Number Placeholder 3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2E5B172-1DE9-CF4C-933A-DF37837D8134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33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AB2E6B-8F32-6042-893C-48CED6AD7944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IoT</a:t>
            </a:r>
            <a:r>
              <a:rPr lang="en-US" dirty="0" smtClean="0"/>
              <a:t> good-citizen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934200" cy="3886200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Implement current best practices</a:t>
            </a:r>
          </a:p>
          <a:p>
            <a:pPr lvl="1" eaLnBrk="1" hangingPunct="1">
              <a:defRPr/>
            </a:pPr>
            <a:r>
              <a:rPr lang="en-US" dirty="0" smtClean="0"/>
              <a:t>no plain-text data or commands</a:t>
            </a:r>
          </a:p>
          <a:p>
            <a:pPr lvl="2" eaLnBrk="1" hangingPunct="1">
              <a:defRPr/>
            </a:pPr>
            <a:r>
              <a:rPr lang="en-US" dirty="0" smtClean="0"/>
              <a:t>low-power CPUs are no excuse – long-payback or infrequent crypto operations</a:t>
            </a:r>
          </a:p>
          <a:p>
            <a:pPr lvl="1" eaLnBrk="1" hangingPunct="1">
              <a:defRPr/>
            </a:pPr>
            <a:r>
              <a:rPr lang="en-US" dirty="0" smtClean="0"/>
              <a:t>no default passwords</a:t>
            </a:r>
          </a:p>
          <a:p>
            <a:pPr eaLnBrk="1" hangingPunct="1">
              <a:defRPr/>
            </a:pPr>
            <a:r>
              <a:rPr lang="en-US" dirty="0" smtClean="0"/>
              <a:t>Do not assume that your (cellular) network is around in &gt; 8 years</a:t>
            </a:r>
          </a:p>
          <a:p>
            <a:pPr lvl="1" eaLnBrk="1" hangingPunct="1">
              <a:defRPr/>
            </a:pPr>
            <a:r>
              <a:rPr lang="en-US" dirty="0" smtClean="0"/>
              <a:t>short-range unlicensed bands more likely a safe harbor</a:t>
            </a:r>
          </a:p>
          <a:p>
            <a:pPr eaLnBrk="1" hangingPunct="1">
              <a:defRPr/>
            </a:pPr>
            <a:r>
              <a:rPr lang="en-US" dirty="0" smtClean="0"/>
              <a:t>Update yourself securely</a:t>
            </a:r>
          </a:p>
          <a:p>
            <a:pPr eaLnBrk="1" hangingPunct="1">
              <a:defRPr/>
            </a:pPr>
            <a:r>
              <a:rPr lang="en-US" dirty="0" smtClean="0"/>
              <a:t>Don’t trust random APs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PassPoint</a:t>
            </a:r>
            <a:r>
              <a:rPr lang="en-US" dirty="0" smtClean="0">
                <a:sym typeface="Wingdings"/>
              </a:rPr>
              <a:t>, 802.1x?</a:t>
            </a:r>
          </a:p>
          <a:p>
            <a:pPr lvl="1" eaLnBrk="1" hangingPunct="1">
              <a:defRPr/>
            </a:pPr>
            <a:r>
              <a:rPr lang="en-US" dirty="0" smtClean="0">
                <a:sym typeface="Wingdings"/>
              </a:rPr>
              <a:t>matters mainly for DNS and denial-of-service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Go into fail-safe mode if no updates</a:t>
            </a:r>
          </a:p>
          <a:p>
            <a:pPr eaLnBrk="1" hangingPunct="1">
              <a:defRPr/>
            </a:pPr>
            <a:r>
              <a:rPr lang="en-US" dirty="0" smtClean="0"/>
              <a:t>Be nice to cellular network (signaling, white spaces, …)</a:t>
            </a:r>
          </a:p>
          <a:p>
            <a:pPr lvl="1" eaLnBrk="1" hangingPunct="1">
              <a:defRPr/>
            </a:pPr>
            <a:r>
              <a:rPr lang="en-US" dirty="0" smtClean="0"/>
              <a:t>and maybe “kill switch” if misbehaving (or stolen!)</a:t>
            </a:r>
          </a:p>
          <a:p>
            <a:pPr eaLnBrk="1" hangingPunct="1">
              <a:defRPr/>
            </a:pPr>
            <a:r>
              <a:rPr lang="en-US" dirty="0" smtClean="0">
                <a:latin typeface="Calibri" charset="0"/>
              </a:rPr>
              <a:t>Don’t ask for special spectrum</a:t>
            </a:r>
          </a:p>
          <a:p>
            <a:pPr lvl="1" eaLnBrk="1" hangingPunct="1">
              <a:defRPr/>
            </a:pPr>
            <a:r>
              <a:rPr lang="en-US" dirty="0" smtClean="0">
                <a:latin typeface="Calibri" charset="0"/>
              </a:rPr>
              <a:t>except maybe if you’re a health-and-safety device (but share nicely)</a:t>
            </a:r>
          </a:p>
          <a:p>
            <a:pPr lvl="1" eaLnBrk="1" hangingPunct="1">
              <a:defRPr/>
            </a:pPr>
            <a:r>
              <a:rPr lang="en-US" dirty="0" smtClean="0">
                <a:latin typeface="Calibri" charset="0"/>
              </a:rPr>
              <a:t>or maybe low-bandwidth narrowband spectrum</a:t>
            </a: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Oval Callout 3"/>
          <p:cNvSpPr/>
          <p:nvPr/>
        </p:nvSpPr>
        <p:spPr>
          <a:xfrm>
            <a:off x="5715000" y="609600"/>
            <a:ext cx="2971800" cy="990600"/>
          </a:xfrm>
          <a:prstGeom prst="wedgeEllipseCallout">
            <a:avLst>
              <a:gd name="adj1" fmla="val -36839"/>
              <a:gd name="adj2" fmla="val 7875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/>
              <a:t>FCC TAC recommendations +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5400" y="5867400"/>
            <a:ext cx="670560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200" dirty="0"/>
              <a:t>Example: SIGFOX (902 MHz, 100 bps) is a connectivity solution that focuses on low throughput devices. On SIGFOX you can send between 0 and 140 messages per day and each message can be up to 12 bytes of actual payload data.</a:t>
            </a:r>
          </a:p>
        </p:txBody>
      </p:sp>
      <p:sp>
        <p:nvSpPr>
          <p:cNvPr id="50186" name="Footer Placeholder 6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  <a:cs typeface="Arial" charset="0"/>
              </a:rPr>
              <a:t>COMSNETS 2016</a:t>
            </a: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0187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A60C639-9C96-AF4D-9409-B9B739C91C3B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34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21D64A-DCF8-1040-928E-B7A0114EBC75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ea typeface="+mj-ea"/>
                <a:cs typeface="+mj-cs"/>
              </a:rPr>
              <a:t>ShellShock</a:t>
            </a:r>
            <a:r>
              <a:rPr lang="en-US" dirty="0" smtClean="0">
                <a:ea typeface="+mj-ea"/>
                <a:cs typeface="+mj-cs"/>
              </a:rPr>
              <a:t> for light switches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222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781800" cy="48768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IoT risks: privacy, DDOS, extortion, …</a:t>
            </a:r>
          </a:p>
          <a:p>
            <a:pPr eaLnBrk="1" hangingPunct="1"/>
            <a:r>
              <a:rPr lang="en-US" i="1">
                <a:latin typeface="Arial" charset="0"/>
              </a:rPr>
              <a:t>Securely</a:t>
            </a:r>
            <a:r>
              <a:rPr lang="en-US">
                <a:latin typeface="Arial" charset="0"/>
              </a:rPr>
              <a:t> field updateable or no connection to Internet</a:t>
            </a:r>
          </a:p>
          <a:p>
            <a:pPr lvl="1" eaLnBrk="1" hangingPunct="1"/>
            <a:r>
              <a:rPr lang="en-US">
                <a:latin typeface="Arial" charset="0"/>
              </a:rPr>
              <a:t>still vulnerable if malware on home network</a:t>
            </a:r>
          </a:p>
          <a:p>
            <a:pPr eaLnBrk="1" hangingPunct="1"/>
            <a:r>
              <a:rPr lang="en-US">
                <a:latin typeface="Arial" charset="0"/>
              </a:rPr>
              <a:t>Lifetime of devices &gt; lifetime of company</a:t>
            </a:r>
          </a:p>
          <a:p>
            <a:pPr eaLnBrk="1" hangingPunct="1"/>
            <a:r>
              <a:rPr lang="en-US">
                <a:latin typeface="Arial" charset="0"/>
              </a:rPr>
              <a:t>Insurance model:</a:t>
            </a:r>
          </a:p>
          <a:p>
            <a:pPr lvl="1" eaLnBrk="1" hangingPunct="1"/>
            <a:r>
              <a:rPr lang="en-US">
                <a:latin typeface="Arial" charset="0"/>
              </a:rPr>
              <a:t>source code escrow + maintenance for N years</a:t>
            </a:r>
          </a:p>
          <a:p>
            <a:pPr eaLnBrk="1" hangingPunct="1"/>
            <a:r>
              <a:rPr lang="en-US">
                <a:latin typeface="Arial" charset="0"/>
              </a:rPr>
              <a:t>UL listing</a:t>
            </a:r>
          </a:p>
        </p:txBody>
      </p:sp>
      <p:pic>
        <p:nvPicPr>
          <p:cNvPr id="5222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304800"/>
            <a:ext cx="2795588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16002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  <a:cs typeface="Arial" charset="0"/>
              </a:rPr>
              <a:t>COMSNETS 2016</a:t>
            </a: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223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DEFC15E-114C-5741-8168-4065CF72BB2F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35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BF366-ED49-8D4E-A456-1DBCB3A116B0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Theses: Internet lessons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32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The Internet is about more than the Internet protocol</a:t>
            </a:r>
          </a:p>
          <a:p>
            <a:pPr eaLnBrk="1" hangingPunct="1"/>
            <a:r>
              <a:rPr lang="en-US">
                <a:latin typeface="Arial" charset="0"/>
              </a:rPr>
              <a:t>Reliability multiplies, costs add</a:t>
            </a:r>
          </a:p>
          <a:p>
            <a:pPr eaLnBrk="1" hangingPunct="1"/>
            <a:r>
              <a:rPr lang="en-US">
                <a:latin typeface="Arial" charset="0"/>
              </a:rPr>
              <a:t>Quality is no substitute for quantity</a:t>
            </a:r>
          </a:p>
          <a:p>
            <a:pPr eaLnBrk="1" hangingPunct="1"/>
            <a:r>
              <a:rPr lang="en-US">
                <a:latin typeface="Arial" charset="0"/>
              </a:rPr>
              <a:t>Data links layers come &amp; go, IP stays</a:t>
            </a:r>
          </a:p>
          <a:p>
            <a:pPr eaLnBrk="1" hangingPunct="1"/>
            <a:r>
              <a:rPr lang="en-US">
                <a:latin typeface="Arial" charset="0"/>
              </a:rPr>
              <a:t>The age of application-specific {sensors, spectrum, OS, protocol …} is over</a:t>
            </a:r>
          </a:p>
          <a:p>
            <a:pPr eaLnBrk="1" hangingPunct="1"/>
            <a:r>
              <a:rPr lang="en-US">
                <a:latin typeface="Arial" charset="0"/>
              </a:rPr>
              <a:t>Protocols matter, but programmability matters more</a:t>
            </a:r>
          </a:p>
        </p:txBody>
      </p:sp>
      <p:sp>
        <p:nvSpPr>
          <p:cNvPr id="53251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 smtClean="0">
                <a:solidFill>
                  <a:srgbClr val="FFFFFF"/>
                </a:solidFill>
              </a:rPr>
              <a:t>COMSNETS 2016</a:t>
            </a: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325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692D7D8B-47F5-BC43-BB42-10A24C8DC0E5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36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B13E72-DCBF-D741-A400-9BB5D392D69E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ea typeface="+mj-ea"/>
                <a:cs typeface="+mj-cs"/>
              </a:rPr>
              <a:t>Technology changes, interfaces are forever</a:t>
            </a:r>
            <a:endParaRPr lang="en-US" sz="3200" dirty="0">
              <a:ea typeface="+mj-ea"/>
              <a:cs typeface="+mj-cs"/>
            </a:endParaRPr>
          </a:p>
        </p:txBody>
      </p:sp>
      <p:pic>
        <p:nvPicPr>
          <p:cNvPr id="5427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1892300"/>
            <a:ext cx="11430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Box 5"/>
          <p:cNvSpPr txBox="1">
            <a:spLocks noChangeArrowheads="1"/>
          </p:cNvSpPr>
          <p:nvPr/>
        </p:nvSpPr>
        <p:spPr bwMode="auto">
          <a:xfrm>
            <a:off x="4419600" y="2897188"/>
            <a:ext cx="584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CF68"/>
                </a:solidFill>
              </a:rPr>
              <a:t>1904</a:t>
            </a:r>
          </a:p>
        </p:txBody>
      </p:sp>
      <p:pic>
        <p:nvPicPr>
          <p:cNvPr id="5427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163" y="1371600"/>
            <a:ext cx="769937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1371600"/>
            <a:ext cx="1651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4278" name="Straight Arrow Connector 9"/>
          <p:cNvCxnSpPr>
            <a:cxnSpLocks noChangeShapeType="1"/>
            <a:stCxn id="54276" idx="3"/>
            <a:endCxn id="54277" idx="1"/>
          </p:cNvCxnSpPr>
          <p:nvPr/>
        </p:nvCxnSpPr>
        <p:spPr bwMode="auto">
          <a:xfrm>
            <a:off x="1308100" y="1884363"/>
            <a:ext cx="749300" cy="254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4279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8963" y="1511300"/>
            <a:ext cx="1255712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0" name="TextBox 11"/>
          <p:cNvSpPr txBox="1">
            <a:spLocks noChangeArrowheads="1"/>
          </p:cNvSpPr>
          <p:nvPr/>
        </p:nvSpPr>
        <p:spPr bwMode="auto">
          <a:xfrm>
            <a:off x="6675438" y="1435100"/>
            <a:ext cx="4984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/>
              <a:t>1901</a:t>
            </a:r>
          </a:p>
        </p:txBody>
      </p:sp>
      <p:sp>
        <p:nvSpPr>
          <p:cNvPr id="54281" name="TextBox 12"/>
          <p:cNvSpPr txBox="1">
            <a:spLocks noChangeArrowheads="1"/>
          </p:cNvSpPr>
          <p:nvPr/>
        </p:nvSpPr>
        <p:spPr bwMode="auto">
          <a:xfrm>
            <a:off x="3962400" y="1511300"/>
            <a:ext cx="1479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110/220V</a:t>
            </a:r>
          </a:p>
        </p:txBody>
      </p:sp>
      <p:pic>
        <p:nvPicPr>
          <p:cNvPr id="54282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0138" y="1793875"/>
            <a:ext cx="965200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4283" name="Straight Arrow Connector 14"/>
          <p:cNvCxnSpPr>
            <a:cxnSpLocks noChangeShapeType="1"/>
            <a:stCxn id="54279" idx="3"/>
            <a:endCxn id="54282" idx="1"/>
          </p:cNvCxnSpPr>
          <p:nvPr/>
        </p:nvCxnSpPr>
        <p:spPr bwMode="auto">
          <a:xfrm>
            <a:off x="6924675" y="2212975"/>
            <a:ext cx="525463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4284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663" y="3548063"/>
            <a:ext cx="1665287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5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0825" y="4198938"/>
            <a:ext cx="11318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6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9200" y="3894138"/>
            <a:ext cx="12192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287" name="Group 17"/>
          <p:cNvGrpSpPr>
            <a:grpSpLocks/>
          </p:cNvGrpSpPr>
          <p:nvPr/>
        </p:nvGrpSpPr>
        <p:grpSpPr bwMode="auto">
          <a:xfrm>
            <a:off x="7907338" y="3063875"/>
            <a:ext cx="1016000" cy="1436688"/>
            <a:chOff x="6705600" y="1600200"/>
            <a:chExt cx="1016000" cy="1436132"/>
          </a:xfrm>
        </p:grpSpPr>
        <p:pic>
          <p:nvPicPr>
            <p:cNvPr id="54301" name="Picture 2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1600200"/>
              <a:ext cx="101600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302" name="TextBox 25"/>
            <p:cNvSpPr txBox="1">
              <a:spLocks noChangeArrowheads="1"/>
            </p:cNvSpPr>
            <p:nvPr/>
          </p:nvSpPr>
          <p:spPr bwMode="auto">
            <a:xfrm>
              <a:off x="6864511" y="2667000"/>
              <a:ext cx="6981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BFBFBF"/>
                  </a:solidFill>
                </a:rPr>
                <a:t>1993</a:t>
              </a:r>
            </a:p>
          </p:txBody>
        </p:sp>
      </p:grpSp>
      <p:pic>
        <p:nvPicPr>
          <p:cNvPr id="54288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600" y="5149850"/>
            <a:ext cx="1371600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289" name="Group 18"/>
          <p:cNvGrpSpPr>
            <a:grpSpLocks/>
          </p:cNvGrpSpPr>
          <p:nvPr/>
        </p:nvGrpSpPr>
        <p:grpSpPr bwMode="auto">
          <a:xfrm>
            <a:off x="6537325" y="4522788"/>
            <a:ext cx="1524000" cy="1924050"/>
            <a:chOff x="6553200" y="3505200"/>
            <a:chExt cx="1524000" cy="1924110"/>
          </a:xfrm>
        </p:grpSpPr>
        <p:pic>
          <p:nvPicPr>
            <p:cNvPr id="54299" name="Picture 2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3505200"/>
              <a:ext cx="15240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300" name="TextBox 29"/>
            <p:cNvSpPr txBox="1">
              <a:spLocks noChangeArrowheads="1"/>
            </p:cNvSpPr>
            <p:nvPr/>
          </p:nvSpPr>
          <p:spPr bwMode="auto">
            <a:xfrm>
              <a:off x="6937583" y="5029200"/>
              <a:ext cx="75523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BFBFBF"/>
                  </a:solidFill>
                </a:rPr>
                <a:t>1982</a:t>
              </a:r>
            </a:p>
          </p:txBody>
        </p:sp>
      </p:grpSp>
      <p:grpSp>
        <p:nvGrpSpPr>
          <p:cNvPr id="54290" name="Group 16"/>
          <p:cNvGrpSpPr>
            <a:grpSpLocks/>
          </p:cNvGrpSpPr>
          <p:nvPr/>
        </p:nvGrpSpPr>
        <p:grpSpPr bwMode="auto">
          <a:xfrm>
            <a:off x="5319713" y="4500563"/>
            <a:ext cx="698500" cy="1055687"/>
            <a:chOff x="4038600" y="4876800"/>
            <a:chExt cx="698178" cy="1055132"/>
          </a:xfrm>
        </p:grpSpPr>
        <p:pic>
          <p:nvPicPr>
            <p:cNvPr id="54297" name="Picture 3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4876800"/>
              <a:ext cx="6096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98" name="TextBox 32"/>
            <p:cNvSpPr txBox="1">
              <a:spLocks noChangeArrowheads="1"/>
            </p:cNvSpPr>
            <p:nvPr/>
          </p:nvSpPr>
          <p:spPr bwMode="auto">
            <a:xfrm>
              <a:off x="4038600" y="5562600"/>
              <a:ext cx="6981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BFBFBF"/>
                  </a:solidFill>
                </a:rPr>
                <a:t>1992</a:t>
              </a:r>
            </a:p>
          </p:txBody>
        </p:sp>
      </p:grpSp>
      <p:pic>
        <p:nvPicPr>
          <p:cNvPr id="54291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2375" y="5527675"/>
            <a:ext cx="1387475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92" name="TextBox 16"/>
          <p:cNvSpPr txBox="1">
            <a:spLocks noChangeArrowheads="1"/>
          </p:cNvSpPr>
          <p:nvPr/>
        </p:nvSpPr>
        <p:spPr bwMode="auto">
          <a:xfrm>
            <a:off x="2814638" y="6556375"/>
            <a:ext cx="698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1830</a:t>
            </a:r>
          </a:p>
        </p:txBody>
      </p:sp>
      <p:sp>
        <p:nvSpPr>
          <p:cNvPr id="54293" name="TextBox 36"/>
          <p:cNvSpPr txBox="1">
            <a:spLocks noChangeArrowheads="1"/>
          </p:cNvSpPr>
          <p:nvPr/>
        </p:nvSpPr>
        <p:spPr bwMode="auto">
          <a:xfrm>
            <a:off x="2622550" y="3578225"/>
            <a:ext cx="698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BFBFBF"/>
                </a:solidFill>
              </a:rPr>
              <a:t>1878</a:t>
            </a:r>
          </a:p>
        </p:txBody>
      </p:sp>
      <p:sp>
        <p:nvSpPr>
          <p:cNvPr id="54294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 smtClean="0">
                <a:solidFill>
                  <a:srgbClr val="FFFFFF"/>
                </a:solidFill>
              </a:rPr>
              <a:t>COMSNETS 2016</a:t>
            </a: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429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B383C04-5AF7-384C-AEB7-D69DBC349E0C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37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5A08BB-5C7A-A048-816A-FE9A2CE1B398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The Internet is about more than the Internet protocol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75238" cy="48768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Protocol hour glass</a:t>
            </a:r>
          </a:p>
          <a:p>
            <a:pPr eaLnBrk="1" hangingPunct="1"/>
            <a:r>
              <a:rPr lang="en-US">
                <a:latin typeface="Arial" charset="0"/>
              </a:rPr>
              <a:t>But ignores important (late) lessons:</a:t>
            </a:r>
          </a:p>
          <a:p>
            <a:pPr lvl="1" eaLnBrk="1" hangingPunct="1"/>
            <a:r>
              <a:rPr lang="en-US">
                <a:latin typeface="Arial" charset="0"/>
              </a:rPr>
              <a:t>naming matters: no consumer Internet without DNS</a:t>
            </a:r>
          </a:p>
          <a:p>
            <a:pPr lvl="1" eaLnBrk="1" hangingPunct="1"/>
            <a:r>
              <a:rPr lang="en-US">
                <a:latin typeface="Arial" charset="0"/>
              </a:rPr>
              <a:t>support auto-configuration: DHCP, DNS, netconf</a:t>
            </a:r>
          </a:p>
          <a:p>
            <a:pPr lvl="1" eaLnBrk="1" hangingPunct="1"/>
            <a:r>
              <a:rPr lang="en-US">
                <a:latin typeface="Arial" charset="0"/>
              </a:rPr>
              <a:t>network management &amp; diagnostics: ICMP, traceroute, SNMP</a:t>
            </a:r>
          </a:p>
          <a:p>
            <a:pPr eaLnBrk="1" hangingPunct="1"/>
            <a:r>
              <a:rPr lang="en-US">
                <a:latin typeface="Arial" charset="0"/>
              </a:rPr>
              <a:t>Common data coding layers:</a:t>
            </a:r>
          </a:p>
          <a:p>
            <a:pPr lvl="1" eaLnBrk="1" hangingPunct="1"/>
            <a:r>
              <a:rPr lang="en-US">
                <a:latin typeface="Arial" charset="0"/>
              </a:rPr>
              <a:t>initially ASN.1</a:t>
            </a:r>
          </a:p>
          <a:p>
            <a:pPr lvl="1" eaLnBrk="1" hangingPunct="1"/>
            <a:r>
              <a:rPr lang="en-US">
                <a:latin typeface="Arial" charset="0"/>
              </a:rPr>
              <a:t>then XML</a:t>
            </a:r>
          </a:p>
          <a:p>
            <a:pPr lvl="1" eaLnBrk="1" hangingPunct="1"/>
            <a:r>
              <a:rPr lang="en-US">
                <a:latin typeface="Arial" charset="0"/>
              </a:rPr>
              <a:t>now JSON</a:t>
            </a:r>
          </a:p>
        </p:txBody>
      </p:sp>
      <p:grpSp>
        <p:nvGrpSpPr>
          <p:cNvPr id="55299" name="Group 12"/>
          <p:cNvGrpSpPr>
            <a:grpSpLocks/>
          </p:cNvGrpSpPr>
          <p:nvPr/>
        </p:nvGrpSpPr>
        <p:grpSpPr bwMode="auto">
          <a:xfrm>
            <a:off x="5865813" y="973138"/>
            <a:ext cx="3200400" cy="5149850"/>
            <a:chOff x="0" y="0"/>
            <a:chExt cx="2015" cy="3244"/>
          </a:xfrm>
        </p:grpSpPr>
        <p:grpSp>
          <p:nvGrpSpPr>
            <p:cNvPr id="55303" name="Group 13"/>
            <p:cNvGrpSpPr>
              <a:grpSpLocks/>
            </p:cNvGrpSpPr>
            <p:nvPr/>
          </p:nvGrpSpPr>
          <p:grpSpPr bwMode="auto">
            <a:xfrm>
              <a:off x="96" y="192"/>
              <a:ext cx="1824" cy="2880"/>
              <a:chOff x="0" y="0"/>
              <a:chExt cx="1824" cy="2880"/>
            </a:xfrm>
          </p:grpSpPr>
          <p:sp>
            <p:nvSpPr>
              <p:cNvPr id="55315" name="Rectangle 14"/>
              <p:cNvSpPr>
                <a:spLocks/>
              </p:cNvSpPr>
              <p:nvPr/>
            </p:nvSpPr>
            <p:spPr bwMode="auto">
              <a:xfrm>
                <a:off x="0" y="1776"/>
                <a:ext cx="1824" cy="336"/>
              </a:xfrm>
              <a:prstGeom prst="rect">
                <a:avLst/>
              </a:prstGeom>
              <a:solidFill>
                <a:srgbClr val="66FFCC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5316" name="Rectangle 15"/>
              <p:cNvSpPr>
                <a:spLocks/>
              </p:cNvSpPr>
              <p:nvPr/>
            </p:nvSpPr>
            <p:spPr bwMode="auto">
              <a:xfrm>
                <a:off x="0" y="2112"/>
                <a:ext cx="1824" cy="336"/>
              </a:xfrm>
              <a:prstGeom prst="rect">
                <a:avLst/>
              </a:prstGeom>
              <a:solidFill>
                <a:srgbClr val="00666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5317" name="Rectangle 16"/>
              <p:cNvSpPr>
                <a:spLocks/>
              </p:cNvSpPr>
              <p:nvPr/>
            </p:nvSpPr>
            <p:spPr bwMode="auto">
              <a:xfrm>
                <a:off x="0" y="2448"/>
                <a:ext cx="1824" cy="432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5318" name="Rectangle 17"/>
              <p:cNvSpPr>
                <a:spLocks/>
              </p:cNvSpPr>
              <p:nvPr/>
            </p:nvSpPr>
            <p:spPr bwMode="auto">
              <a:xfrm>
                <a:off x="0" y="0"/>
                <a:ext cx="1824" cy="384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5319" name="Rectangle 18"/>
              <p:cNvSpPr>
                <a:spLocks/>
              </p:cNvSpPr>
              <p:nvPr/>
            </p:nvSpPr>
            <p:spPr bwMode="auto">
              <a:xfrm>
                <a:off x="0" y="768"/>
                <a:ext cx="1824" cy="336"/>
              </a:xfrm>
              <a:prstGeom prst="rect">
                <a:avLst/>
              </a:prstGeom>
              <a:solidFill>
                <a:srgbClr val="66FFCC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5320" name="Rectangle 19"/>
              <p:cNvSpPr>
                <a:spLocks/>
              </p:cNvSpPr>
              <p:nvPr/>
            </p:nvSpPr>
            <p:spPr bwMode="auto">
              <a:xfrm>
                <a:off x="0" y="1104"/>
                <a:ext cx="1824" cy="672"/>
              </a:xfrm>
              <a:prstGeom prst="rect">
                <a:avLst/>
              </a:prstGeom>
              <a:solidFill>
                <a:srgbClr val="FF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5321" name="Rectangle 20"/>
              <p:cNvSpPr>
                <a:spLocks/>
              </p:cNvSpPr>
              <p:nvPr/>
            </p:nvSpPr>
            <p:spPr bwMode="auto">
              <a:xfrm>
                <a:off x="0" y="384"/>
                <a:ext cx="1824" cy="384"/>
              </a:xfrm>
              <a:prstGeom prst="rect">
                <a:avLst/>
              </a:prstGeom>
              <a:solidFill>
                <a:srgbClr val="00666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7" name="Rectangle 21"/>
            <p:cNvSpPr>
              <a:spLocks/>
            </p:cNvSpPr>
            <p:nvPr/>
          </p:nvSpPr>
          <p:spPr bwMode="auto">
            <a:xfrm>
              <a:off x="48" y="305"/>
              <a:ext cx="1920" cy="2608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0639" bIns="0"/>
            <a:lstStyle/>
            <a:p>
              <a:pPr marL="39688" algn="ctr">
                <a:lnSpc>
                  <a:spcPct val="125000"/>
                </a:lnSpc>
                <a:spcBef>
                  <a:spcPts val="1200"/>
                </a:spcBef>
                <a:defRPr/>
              </a:pPr>
              <a:r>
                <a:rPr lang="en-US" sz="2000" dirty="0"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 </a:t>
              </a: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email  WWW  phone..</a:t>
              </a:r>
              <a:r>
                <a:rPr lang="en-US" sz="2000" dirty="0"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.</a:t>
              </a:r>
            </a:p>
            <a:p>
              <a:pPr marL="39688" algn="ctr">
                <a:lnSpc>
                  <a:spcPct val="125000"/>
                </a:lnSpc>
                <a:spcBef>
                  <a:spcPts val="1200"/>
                </a:spcBef>
                <a:defRPr/>
              </a:pPr>
              <a:r>
                <a:rPr lang="en-US" sz="2000" dirty="0">
                  <a:solidFill>
                    <a:srgbClr val="CCCCCC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SMTP  HTTP  RTP...</a:t>
              </a:r>
            </a:p>
            <a:p>
              <a:pPr marL="39688" algn="ctr">
                <a:lnSpc>
                  <a:spcPct val="125000"/>
                </a:lnSpc>
                <a:spcBef>
                  <a:spcPts val="1200"/>
                </a:spcBef>
                <a:defRPr/>
              </a:pPr>
              <a:r>
                <a:rPr lang="en-US" sz="2000" dirty="0"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TCP  UDP…</a:t>
              </a:r>
            </a:p>
            <a:p>
              <a:pPr marL="39688" algn="ctr">
                <a:lnSpc>
                  <a:spcPct val="125000"/>
                </a:lnSpc>
                <a:spcBef>
                  <a:spcPts val="600"/>
                </a:spcBef>
                <a:defRPr/>
              </a:pPr>
              <a:endParaRPr lang="en-US" sz="1000" dirty="0"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endParaRPr>
            </a:p>
            <a:p>
              <a:pPr marL="39688" algn="ctr">
                <a:lnSpc>
                  <a:spcPct val="125000"/>
                </a:lnSpc>
                <a:spcBef>
                  <a:spcPts val="1200"/>
                </a:spcBef>
                <a:defRPr/>
              </a:pPr>
              <a:r>
                <a:rPr lang="en-US" sz="2000" b="1" dirty="0">
                  <a:solidFill>
                    <a:schemeClr val="accent5">
                      <a:lumMod val="75000"/>
                    </a:schemeClr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IP</a:t>
              </a:r>
            </a:p>
            <a:p>
              <a:pPr marL="39688" algn="ctr">
                <a:lnSpc>
                  <a:spcPct val="125000"/>
                </a:lnSpc>
                <a:spcBef>
                  <a:spcPts val="600"/>
                </a:spcBef>
                <a:defRPr/>
              </a:pPr>
              <a:endParaRPr lang="en-US" sz="1000" dirty="0"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endParaRPr>
            </a:p>
            <a:p>
              <a:pPr marL="39688" algn="ctr">
                <a:lnSpc>
                  <a:spcPct val="125000"/>
                </a:lnSpc>
                <a:spcBef>
                  <a:spcPts val="1200"/>
                </a:spcBef>
                <a:defRPr/>
              </a:pPr>
              <a:r>
                <a:rPr lang="en-US" sz="2000" dirty="0"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  </a:t>
              </a:r>
              <a:r>
                <a:rPr lang="en-US" sz="2000" dirty="0" err="1"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ethernet</a:t>
              </a:r>
              <a:r>
                <a:rPr lang="en-US" sz="2000" dirty="0"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   PPP…</a:t>
              </a:r>
            </a:p>
            <a:p>
              <a:pPr marL="39688" algn="ctr">
                <a:lnSpc>
                  <a:spcPct val="125000"/>
                </a:lnSpc>
                <a:spcBef>
                  <a:spcPts val="1200"/>
                </a:spcBef>
                <a:defRPr/>
              </a:pPr>
              <a:r>
                <a:rPr lang="en-US" sz="2000" dirty="0">
                  <a:solidFill>
                    <a:srgbClr val="CCCCCC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CSMA  </a:t>
              </a:r>
              <a:r>
                <a:rPr lang="en-US" sz="2000" dirty="0" err="1">
                  <a:solidFill>
                    <a:srgbClr val="CCCCCC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async</a:t>
              </a:r>
              <a:r>
                <a:rPr lang="en-US" sz="2000" dirty="0">
                  <a:solidFill>
                    <a:srgbClr val="CCCCCC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  </a:t>
              </a:r>
              <a:r>
                <a:rPr lang="en-US" sz="2000" dirty="0" err="1">
                  <a:solidFill>
                    <a:srgbClr val="CCCCCC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sonet</a:t>
              </a:r>
              <a:r>
                <a:rPr lang="en-US" sz="2000" dirty="0">
                  <a:solidFill>
                    <a:srgbClr val="CCCCCC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...</a:t>
              </a:r>
            </a:p>
            <a:p>
              <a:pPr marL="39688" algn="ctr">
                <a:lnSpc>
                  <a:spcPct val="125000"/>
                </a:lnSpc>
                <a:spcBef>
                  <a:spcPts val="1200"/>
                </a:spcBef>
                <a:defRPr/>
              </a:pPr>
              <a:r>
                <a:rPr lang="en-US" sz="2000" dirty="0"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 </a:t>
              </a:r>
              <a:r>
                <a:rPr lang="en-US" sz="2000" dirty="0">
                  <a:solidFill>
                    <a:schemeClr val="accent5">
                      <a:lumMod val="50000"/>
                    </a:schemeClr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copper  fiber  radio...</a:t>
              </a:r>
            </a:p>
          </p:txBody>
        </p:sp>
        <p:sp>
          <p:nvSpPr>
            <p:cNvPr id="55305" name="AutoShape 22"/>
            <p:cNvSpPr>
              <a:spLocks/>
            </p:cNvSpPr>
            <p:nvPr/>
          </p:nvSpPr>
          <p:spPr bwMode="auto">
            <a:xfrm>
              <a:off x="95" y="181"/>
              <a:ext cx="781" cy="1440"/>
            </a:xfrm>
            <a:custGeom>
              <a:avLst/>
              <a:gdLst>
                <a:gd name="T0" fmla="*/ 0 w 21126"/>
                <a:gd name="T1" fmla="*/ 0 h 21600"/>
                <a:gd name="T2" fmla="*/ 0 w 21126"/>
                <a:gd name="T3" fmla="*/ 0 h 21600"/>
                <a:gd name="T4" fmla="*/ 0 w 21126"/>
                <a:gd name="T5" fmla="*/ 0 h 21600"/>
                <a:gd name="T6" fmla="*/ 0 w 21126"/>
                <a:gd name="T7" fmla="*/ 0 h 21600"/>
                <a:gd name="T8" fmla="*/ 0 w 21126"/>
                <a:gd name="T9" fmla="*/ 0 h 21600"/>
                <a:gd name="T10" fmla="*/ 0 w 21126"/>
                <a:gd name="T11" fmla="*/ 0 h 21600"/>
                <a:gd name="T12" fmla="*/ 0 w 21126"/>
                <a:gd name="T13" fmla="*/ 0 h 21600"/>
                <a:gd name="T14" fmla="*/ 0 w 21126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126" h="21600">
                  <a:moveTo>
                    <a:pt x="2893" y="0"/>
                  </a:moveTo>
                  <a:cubicBezTo>
                    <a:pt x="2055" y="975"/>
                    <a:pt x="81" y="8400"/>
                    <a:pt x="2893" y="11505"/>
                  </a:cubicBezTo>
                  <a:cubicBezTo>
                    <a:pt x="5866" y="14595"/>
                    <a:pt x="17599" y="17175"/>
                    <a:pt x="19600" y="18705"/>
                  </a:cubicBezTo>
                  <a:cubicBezTo>
                    <a:pt x="21600" y="20235"/>
                    <a:pt x="21059" y="20985"/>
                    <a:pt x="21059" y="21585"/>
                  </a:cubicBezTo>
                  <a:lnTo>
                    <a:pt x="0" y="21600"/>
                  </a:lnTo>
                  <a:lnTo>
                    <a:pt x="0" y="0"/>
                  </a:lnTo>
                  <a:lnTo>
                    <a:pt x="2893" y="0"/>
                  </a:lnTo>
                  <a:close/>
                  <a:moveTo>
                    <a:pt x="2893" y="0"/>
                  </a:moveTo>
                </a:path>
              </a:pathLst>
            </a:custGeom>
            <a:solidFill>
              <a:srgbClr val="FFFFFF"/>
            </a:solidFill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306" name="AutoShape 23"/>
            <p:cNvSpPr>
              <a:spLocks/>
            </p:cNvSpPr>
            <p:nvPr/>
          </p:nvSpPr>
          <p:spPr bwMode="auto">
            <a:xfrm rot="10800000" flipH="1">
              <a:off x="95" y="1621"/>
              <a:ext cx="781" cy="1440"/>
            </a:xfrm>
            <a:custGeom>
              <a:avLst/>
              <a:gdLst>
                <a:gd name="T0" fmla="*/ 0 w 21126"/>
                <a:gd name="T1" fmla="*/ 0 h 21600"/>
                <a:gd name="T2" fmla="*/ 0 w 21126"/>
                <a:gd name="T3" fmla="*/ 0 h 21600"/>
                <a:gd name="T4" fmla="*/ 0 w 21126"/>
                <a:gd name="T5" fmla="*/ 0 h 21600"/>
                <a:gd name="T6" fmla="*/ 0 w 21126"/>
                <a:gd name="T7" fmla="*/ 0 h 21600"/>
                <a:gd name="T8" fmla="*/ 0 w 21126"/>
                <a:gd name="T9" fmla="*/ 0 h 21600"/>
                <a:gd name="T10" fmla="*/ 0 w 21126"/>
                <a:gd name="T11" fmla="*/ 0 h 21600"/>
                <a:gd name="T12" fmla="*/ 0 w 21126"/>
                <a:gd name="T13" fmla="*/ 0 h 21600"/>
                <a:gd name="T14" fmla="*/ 0 w 21126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126" h="21600">
                  <a:moveTo>
                    <a:pt x="2893" y="0"/>
                  </a:moveTo>
                  <a:cubicBezTo>
                    <a:pt x="2055" y="975"/>
                    <a:pt x="81" y="8400"/>
                    <a:pt x="2893" y="11505"/>
                  </a:cubicBezTo>
                  <a:cubicBezTo>
                    <a:pt x="5866" y="14595"/>
                    <a:pt x="17599" y="17175"/>
                    <a:pt x="19600" y="18705"/>
                  </a:cubicBezTo>
                  <a:cubicBezTo>
                    <a:pt x="21600" y="20235"/>
                    <a:pt x="21059" y="20985"/>
                    <a:pt x="21059" y="21585"/>
                  </a:cubicBezTo>
                  <a:lnTo>
                    <a:pt x="0" y="21600"/>
                  </a:lnTo>
                  <a:lnTo>
                    <a:pt x="0" y="0"/>
                  </a:lnTo>
                  <a:lnTo>
                    <a:pt x="2893" y="0"/>
                  </a:lnTo>
                  <a:close/>
                  <a:moveTo>
                    <a:pt x="2893" y="0"/>
                  </a:moveTo>
                </a:path>
              </a:pathLst>
            </a:custGeom>
            <a:solidFill>
              <a:srgbClr val="FFFFFF"/>
            </a:solidFill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307" name="AutoShape 24"/>
            <p:cNvSpPr>
              <a:spLocks/>
            </p:cNvSpPr>
            <p:nvPr/>
          </p:nvSpPr>
          <p:spPr bwMode="auto">
            <a:xfrm flipH="1">
              <a:off x="1138" y="181"/>
              <a:ext cx="781" cy="1440"/>
            </a:xfrm>
            <a:custGeom>
              <a:avLst/>
              <a:gdLst>
                <a:gd name="T0" fmla="*/ 0 w 21126"/>
                <a:gd name="T1" fmla="*/ 0 h 21600"/>
                <a:gd name="T2" fmla="*/ 0 w 21126"/>
                <a:gd name="T3" fmla="*/ 0 h 21600"/>
                <a:gd name="T4" fmla="*/ 0 w 21126"/>
                <a:gd name="T5" fmla="*/ 0 h 21600"/>
                <a:gd name="T6" fmla="*/ 0 w 21126"/>
                <a:gd name="T7" fmla="*/ 0 h 21600"/>
                <a:gd name="T8" fmla="*/ 0 w 21126"/>
                <a:gd name="T9" fmla="*/ 0 h 21600"/>
                <a:gd name="T10" fmla="*/ 0 w 21126"/>
                <a:gd name="T11" fmla="*/ 0 h 21600"/>
                <a:gd name="T12" fmla="*/ 0 w 21126"/>
                <a:gd name="T13" fmla="*/ 0 h 21600"/>
                <a:gd name="T14" fmla="*/ 0 w 21126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126" h="21600">
                  <a:moveTo>
                    <a:pt x="2893" y="0"/>
                  </a:moveTo>
                  <a:cubicBezTo>
                    <a:pt x="2055" y="975"/>
                    <a:pt x="81" y="8400"/>
                    <a:pt x="2893" y="11505"/>
                  </a:cubicBezTo>
                  <a:cubicBezTo>
                    <a:pt x="5866" y="14595"/>
                    <a:pt x="17599" y="17175"/>
                    <a:pt x="19600" y="18705"/>
                  </a:cubicBezTo>
                  <a:cubicBezTo>
                    <a:pt x="21600" y="20235"/>
                    <a:pt x="21059" y="20985"/>
                    <a:pt x="21059" y="21585"/>
                  </a:cubicBezTo>
                  <a:lnTo>
                    <a:pt x="0" y="21600"/>
                  </a:lnTo>
                  <a:lnTo>
                    <a:pt x="0" y="0"/>
                  </a:lnTo>
                  <a:lnTo>
                    <a:pt x="2893" y="0"/>
                  </a:lnTo>
                  <a:close/>
                  <a:moveTo>
                    <a:pt x="2893" y="0"/>
                  </a:moveTo>
                </a:path>
              </a:pathLst>
            </a:custGeom>
            <a:solidFill>
              <a:srgbClr val="FFFFFF"/>
            </a:solidFill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308" name="AutoShape 25"/>
            <p:cNvSpPr>
              <a:spLocks/>
            </p:cNvSpPr>
            <p:nvPr/>
          </p:nvSpPr>
          <p:spPr bwMode="auto">
            <a:xfrm rot="10800000">
              <a:off x="1138" y="1621"/>
              <a:ext cx="781" cy="1440"/>
            </a:xfrm>
            <a:custGeom>
              <a:avLst/>
              <a:gdLst>
                <a:gd name="T0" fmla="*/ 0 w 21126"/>
                <a:gd name="T1" fmla="*/ 0 h 21600"/>
                <a:gd name="T2" fmla="*/ 0 w 21126"/>
                <a:gd name="T3" fmla="*/ 0 h 21600"/>
                <a:gd name="T4" fmla="*/ 0 w 21126"/>
                <a:gd name="T5" fmla="*/ 0 h 21600"/>
                <a:gd name="T6" fmla="*/ 0 w 21126"/>
                <a:gd name="T7" fmla="*/ 0 h 21600"/>
                <a:gd name="T8" fmla="*/ 0 w 21126"/>
                <a:gd name="T9" fmla="*/ 0 h 21600"/>
                <a:gd name="T10" fmla="*/ 0 w 21126"/>
                <a:gd name="T11" fmla="*/ 0 h 21600"/>
                <a:gd name="T12" fmla="*/ 0 w 21126"/>
                <a:gd name="T13" fmla="*/ 0 h 21600"/>
                <a:gd name="T14" fmla="*/ 0 w 21126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126" h="21600">
                  <a:moveTo>
                    <a:pt x="2893" y="0"/>
                  </a:moveTo>
                  <a:cubicBezTo>
                    <a:pt x="2055" y="975"/>
                    <a:pt x="81" y="8400"/>
                    <a:pt x="2893" y="11505"/>
                  </a:cubicBezTo>
                  <a:cubicBezTo>
                    <a:pt x="5866" y="14595"/>
                    <a:pt x="17599" y="17175"/>
                    <a:pt x="19600" y="18705"/>
                  </a:cubicBezTo>
                  <a:cubicBezTo>
                    <a:pt x="21600" y="20235"/>
                    <a:pt x="21059" y="20985"/>
                    <a:pt x="21059" y="21585"/>
                  </a:cubicBezTo>
                  <a:lnTo>
                    <a:pt x="0" y="21600"/>
                  </a:lnTo>
                  <a:lnTo>
                    <a:pt x="0" y="0"/>
                  </a:lnTo>
                  <a:lnTo>
                    <a:pt x="2893" y="0"/>
                  </a:lnTo>
                  <a:close/>
                  <a:moveTo>
                    <a:pt x="2893" y="0"/>
                  </a:moveTo>
                </a:path>
              </a:pathLst>
            </a:custGeom>
            <a:solidFill>
              <a:srgbClr val="FFFFFF"/>
            </a:solidFill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309" name="Rectangle 26"/>
            <p:cNvSpPr>
              <a:spLocks/>
            </p:cNvSpPr>
            <p:nvPr/>
          </p:nvSpPr>
          <p:spPr bwMode="auto">
            <a:xfrm>
              <a:off x="61" y="133"/>
              <a:ext cx="48" cy="29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310" name="Rectangle 27"/>
            <p:cNvSpPr>
              <a:spLocks/>
            </p:cNvSpPr>
            <p:nvPr/>
          </p:nvSpPr>
          <p:spPr bwMode="auto">
            <a:xfrm>
              <a:off x="1892" y="133"/>
              <a:ext cx="48" cy="29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311" name="AutoShape 28"/>
            <p:cNvSpPr>
              <a:spLocks/>
            </p:cNvSpPr>
            <p:nvPr/>
          </p:nvSpPr>
          <p:spPr bwMode="auto">
            <a:xfrm>
              <a:off x="0" y="0"/>
              <a:ext cx="2015" cy="192"/>
            </a:xfrm>
            <a:prstGeom prst="roundRect">
              <a:avLst>
                <a:gd name="adj" fmla="val 50000"/>
              </a:avLst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312" name="AutoShape 29"/>
            <p:cNvSpPr>
              <a:spLocks/>
            </p:cNvSpPr>
            <p:nvPr/>
          </p:nvSpPr>
          <p:spPr bwMode="auto">
            <a:xfrm>
              <a:off x="0" y="3052"/>
              <a:ext cx="2015" cy="192"/>
            </a:xfrm>
            <a:prstGeom prst="roundRect">
              <a:avLst>
                <a:gd name="adj" fmla="val 50000"/>
              </a:avLst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313" name="Rectangle 30"/>
            <p:cNvSpPr>
              <a:spLocks/>
            </p:cNvSpPr>
            <p:nvPr/>
          </p:nvSpPr>
          <p:spPr bwMode="auto">
            <a:xfrm>
              <a:off x="51" y="1573"/>
              <a:ext cx="816" cy="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314" name="Rectangle 31"/>
            <p:cNvSpPr>
              <a:spLocks/>
            </p:cNvSpPr>
            <p:nvPr/>
          </p:nvSpPr>
          <p:spPr bwMode="auto">
            <a:xfrm>
              <a:off x="1152" y="1573"/>
              <a:ext cx="816" cy="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55300" name="Footer Placeholder 2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 smtClean="0">
                <a:solidFill>
                  <a:srgbClr val="FFFFFF"/>
                </a:solidFill>
              </a:rPr>
              <a:t>COMSNETS 2016</a:t>
            </a: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53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6565A0BD-3B2C-9945-893E-180E228B627E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38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FD2FA9-EA74-8D4B-9F41-6F8A3653B749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Reliability multiplies, cost adds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781675" cy="4876800"/>
          </a:xfrm>
        </p:spPr>
        <p:txBody>
          <a:bodyPr rtlCol="0">
            <a:normAutofit fontScale="85000" lnSpcReduction="10000"/>
          </a:bodyPr>
          <a:lstStyle/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Pre-Internet (e.g., phone system):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Single switch, 5-nines reliability, $3M dollars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mostly hardware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specialty components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Internet: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assume that components fail </a:t>
            </a:r>
            <a:r>
              <a:rPr lang="en-US" dirty="0" smtClean="0">
                <a:ea typeface="+mn-ea"/>
                <a:sym typeface="Wingdings"/>
              </a:rPr>
              <a:t> compensate by redundancy</a:t>
            </a:r>
          </a:p>
          <a:p>
            <a:pPr marL="731520" lvl="2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sym typeface="Wingdings"/>
              </a:rPr>
              <a:t>cost for high-reliability components increases &gt;&gt; linear</a:t>
            </a:r>
          </a:p>
          <a:p>
            <a:pPr marL="731520" lvl="2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sym typeface="Wingdings"/>
              </a:rPr>
              <a:t>e.g., two paths with 99% reliability each</a:t>
            </a:r>
          </a:p>
          <a:p>
            <a:pPr marL="731520" lvl="2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sym typeface="Wingdings"/>
              </a:rPr>
              <a:t> generic transport (e.g., multiple 4G, fiber, DSL, cable, satellite)</a:t>
            </a:r>
            <a:endParaRPr lang="en-US" dirty="0" smtClean="0">
              <a:ea typeface="+mn-ea"/>
            </a:endParaRP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build control loops and protocols that expect failure</a:t>
            </a:r>
          </a:p>
          <a:p>
            <a:pPr marL="731520" lvl="2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retry, graceful degradation, adaptation, …</a:t>
            </a:r>
          </a:p>
          <a:p>
            <a:pPr marL="731520" lvl="2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end-to-end argument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as much software as possible </a:t>
            </a:r>
            <a:r>
              <a:rPr lang="en-US" dirty="0" smtClean="0">
                <a:ea typeface="+mn-ea"/>
                <a:sym typeface="Wingdings"/>
              </a:rPr>
              <a:t> </a:t>
            </a:r>
            <a:r>
              <a:rPr lang="en-US" i="1" dirty="0" smtClean="0">
                <a:ea typeface="+mn-ea"/>
                <a:sym typeface="Wingdings"/>
              </a:rPr>
              <a:t>software-defined networks &amp; infrastructure, </a:t>
            </a:r>
            <a:r>
              <a:rPr lang="en-US" i="1" dirty="0" err="1" smtClean="0">
                <a:ea typeface="+mn-ea"/>
                <a:sym typeface="Wingdings"/>
              </a:rPr>
              <a:t>IoT</a:t>
            </a:r>
            <a:endParaRPr lang="en-US" i="1" dirty="0" smtClean="0">
              <a:ea typeface="+mn-ea"/>
              <a:sym typeface="Wingdings"/>
            </a:endParaRPr>
          </a:p>
          <a:p>
            <a:pPr lvl="2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sym typeface="Wingdings"/>
              </a:rPr>
              <a:t>late bindings in functionality</a:t>
            </a:r>
            <a:endParaRPr lang="en-US" dirty="0">
              <a:ea typeface="+mn-ea"/>
            </a:endParaRPr>
          </a:p>
        </p:txBody>
      </p:sp>
      <p:pic>
        <p:nvPicPr>
          <p:cNvPr id="5632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0263" y="3271838"/>
            <a:ext cx="196373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8875" y="4764088"/>
            <a:ext cx="2905125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 smtClean="0">
                <a:solidFill>
                  <a:srgbClr val="FFFFFF"/>
                </a:solidFill>
              </a:rPr>
              <a:t>COMSNETS 2016</a:t>
            </a: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632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9CBC4AE-CC11-9348-BC4A-3547C0D54AAC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39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425903-5600-884B-85BF-7E2CD5C168B2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M2M/</a:t>
            </a:r>
            <a:r>
              <a:rPr lang="en-US" dirty="0" err="1" smtClean="0">
                <a:ea typeface="+mj-ea"/>
                <a:cs typeface="+mj-cs"/>
              </a:rPr>
              <a:t>IoT</a:t>
            </a:r>
            <a:r>
              <a:rPr lang="en-US" dirty="0" smtClean="0">
                <a:ea typeface="+mj-ea"/>
                <a:cs typeface="+mj-cs"/>
              </a:rPr>
              <a:t>/CPS is not…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isn’t just about fancy thermostats and $199 door bells</a:t>
            </a:r>
          </a:p>
          <a:p>
            <a:pPr eaLnBrk="1" hangingPunct="1"/>
            <a:r>
              <a:rPr lang="en-US">
                <a:latin typeface="Arial" charset="0"/>
              </a:rPr>
              <a:t>doesn’t always uses cellular networks</a:t>
            </a:r>
          </a:p>
          <a:p>
            <a:pPr eaLnBrk="1" hangingPunct="1"/>
            <a:r>
              <a:rPr lang="en-US">
                <a:latin typeface="Arial" charset="0"/>
              </a:rPr>
              <a:t>is not always energy-constrained</a:t>
            </a:r>
          </a:p>
          <a:p>
            <a:pPr eaLnBrk="1" hangingPunct="1"/>
            <a:r>
              <a:rPr lang="en-US">
                <a:latin typeface="Arial" charset="0"/>
              </a:rPr>
              <a:t>is not always cost-constrained</a:t>
            </a:r>
          </a:p>
          <a:p>
            <a:pPr eaLnBrk="1" hangingPunct="1"/>
            <a:r>
              <a:rPr lang="en-US">
                <a:latin typeface="Arial" charset="0"/>
              </a:rPr>
              <a:t>doesn’t always use puny microcontrollers</a:t>
            </a:r>
          </a:p>
          <a:p>
            <a:pPr eaLnBrk="1" hangingPunct="1"/>
            <a:r>
              <a:rPr lang="en-US">
                <a:latin typeface="Arial" charset="0"/>
              </a:rPr>
              <a:t>is not always run by large organizations</a:t>
            </a:r>
          </a:p>
          <a:p>
            <a:pPr lvl="1" eaLnBrk="1" hangingPunct="1"/>
            <a:r>
              <a:rPr lang="en-US">
                <a:latin typeface="Arial" charset="0"/>
              </a:rPr>
              <a:t>many small &amp; mid-sized providers</a:t>
            </a:r>
          </a:p>
          <a:p>
            <a:pPr lvl="1" eaLnBrk="1" hangingPunct="1"/>
            <a:r>
              <a:rPr lang="en-US">
                <a:latin typeface="Arial" charset="0"/>
              </a:rPr>
              <a:t>usually embedded into other products</a:t>
            </a:r>
          </a:p>
        </p:txBody>
      </p:sp>
      <p:sp>
        <p:nvSpPr>
          <p:cNvPr id="18435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</a:rPr>
              <a:t>COMSNETS 2016</a:t>
            </a: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1843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335686E-D8B9-7946-B786-9BB5254D53C7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4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7A6D69-1C66-2E44-8E8F-9597BACED30F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Quality is no substitute for quantity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759450" cy="4876800"/>
          </a:xfrm>
        </p:spPr>
        <p:txBody>
          <a:bodyPr rtlCol="0">
            <a:normAutofit lnSpcReduction="10000"/>
          </a:bodyPr>
          <a:lstStyle/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Hypothesis: every new networking area breeds </a:t>
            </a:r>
            <a:r>
              <a:rPr lang="en-US" dirty="0" err="1" smtClean="0">
                <a:ea typeface="+mn-ea"/>
                <a:cs typeface="+mn-cs"/>
              </a:rPr>
              <a:t>QoS</a:t>
            </a:r>
            <a:r>
              <a:rPr lang="en-US" dirty="0" smtClean="0">
                <a:ea typeface="+mn-ea"/>
                <a:cs typeface="+mn-cs"/>
              </a:rPr>
              <a:t> research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Outcome so far: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 smtClean="0">
                <a:ea typeface="+mn-ea"/>
              </a:rPr>
              <a:t>QoS</a:t>
            </a:r>
            <a:r>
              <a:rPr lang="en-US" dirty="0" smtClean="0">
                <a:ea typeface="+mn-ea"/>
              </a:rPr>
              <a:t> helps only when the network is </a:t>
            </a:r>
            <a:r>
              <a:rPr lang="en-US" i="1" dirty="0" smtClean="0">
                <a:ea typeface="+mn-ea"/>
              </a:rPr>
              <a:t>modestl</a:t>
            </a:r>
            <a:r>
              <a:rPr lang="en-US" dirty="0" smtClean="0">
                <a:ea typeface="+mn-ea"/>
              </a:rPr>
              <a:t>y overloaded</a:t>
            </a:r>
          </a:p>
          <a:p>
            <a:pPr marL="731520" lvl="2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but then YouTube doesn’t work, either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downed trees don’t respect reserved resources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adds complexity and security vulnerabilities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simple priority (e.g., for latency-sensitive applications) 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sym typeface="Wingdings"/>
              </a:rPr>
              <a:t> </a:t>
            </a:r>
            <a:r>
              <a:rPr lang="en-US" dirty="0" smtClean="0">
                <a:ea typeface="+mn-ea"/>
              </a:rPr>
              <a:t>avoid </a:t>
            </a:r>
            <a:r>
              <a:rPr lang="en-US" i="1" dirty="0" smtClean="0">
                <a:ea typeface="+mn-ea"/>
              </a:rPr>
              <a:t>buffer bloat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shared networks are better </a:t>
            </a:r>
            <a:r>
              <a:rPr lang="en-US" dirty="0" smtClean="0">
                <a:ea typeface="+mn-ea"/>
                <a:sym typeface="Wingdings"/>
              </a:rPr>
              <a:t> faster links  low queuing delays</a:t>
            </a:r>
            <a:endParaRPr lang="en-US" dirty="0" smtClean="0">
              <a:ea typeface="+mn-ea"/>
            </a:endParaRPr>
          </a:p>
        </p:txBody>
      </p:sp>
      <p:pic>
        <p:nvPicPr>
          <p:cNvPr id="58371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6650" y="2617788"/>
            <a:ext cx="2243138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 smtClean="0">
                <a:solidFill>
                  <a:srgbClr val="FFFFFF"/>
                </a:solidFill>
              </a:rPr>
              <a:t>COMSNETS 2016</a:t>
            </a: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837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645D28D-E90D-B543-8B80-0C3C0CBC8A9B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40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83CC6C-E68A-E244-B581-80311E1B7126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Protocols matter, but programmability matters </a:t>
            </a:r>
            <a:r>
              <a:rPr lang="en-US" dirty="0" smtClean="0">
                <a:ea typeface="+mj-ea"/>
                <a:cs typeface="+mj-cs"/>
              </a:rPr>
              <a:t>more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9394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Nobody wants to program raw protocols</a:t>
            </a:r>
          </a:p>
          <a:p>
            <a:pPr eaLnBrk="1" hangingPunct="1"/>
            <a:r>
              <a:rPr lang="en-US">
                <a:latin typeface="Arial" charset="0"/>
              </a:rPr>
              <a:t>Most significant network application creation advances:</a:t>
            </a:r>
          </a:p>
          <a:p>
            <a:pPr lvl="1" eaLnBrk="1" hangingPunct="1"/>
            <a:r>
              <a:rPr lang="en-US">
                <a:latin typeface="Arial" charset="0"/>
              </a:rPr>
              <a:t>1983: socket API </a:t>
            </a:r>
            <a:r>
              <a:rPr lang="en-US">
                <a:latin typeface="Arial" charset="0"/>
                <a:sym typeface="Wingdings" charset="0"/>
              </a:rPr>
              <a:t> abstract data stream or datagram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1998: Java network API  mostly names, HTTP, threads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1998: PHP  network input as script variables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2005: Ruby on Rails  simplify common patterns</a:t>
            </a:r>
          </a:p>
          <a:p>
            <a:pPr eaLnBrk="1" hangingPunct="1"/>
            <a:r>
              <a:rPr lang="en-US">
                <a:latin typeface="Arial" charset="0"/>
                <a:sym typeface="Wingdings" charset="0"/>
              </a:rPr>
              <a:t>Many fine protocols and frameworks failed the programmer hate test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e.g., JAIN for VoIP, SOAP for RPC</a:t>
            </a:r>
          </a:p>
          <a:p>
            <a:pPr lvl="1" eaLnBrk="1" hangingPunct="1"/>
            <a:endParaRPr lang="en-US">
              <a:latin typeface="Arial" charset="0"/>
              <a:sym typeface="Wingdings" charset="0"/>
            </a:endParaRPr>
          </a:p>
          <a:p>
            <a:pPr lvl="1" eaLnBrk="1" hangingPunct="1"/>
            <a:endParaRPr lang="en-US">
              <a:latin typeface="Arial" charset="0"/>
              <a:sym typeface="Wingdings" charset="0"/>
            </a:endParaRPr>
          </a:p>
          <a:p>
            <a:pPr lvl="1" eaLnBrk="1" hangingPunct="1"/>
            <a:endParaRPr lang="en-US">
              <a:latin typeface="Arial" charset="0"/>
            </a:endParaRPr>
          </a:p>
        </p:txBody>
      </p:sp>
      <p:sp>
        <p:nvSpPr>
          <p:cNvPr id="59395" name="Footer Placeholder 8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 smtClean="0">
                <a:solidFill>
                  <a:srgbClr val="FFFFFF"/>
                </a:solidFill>
              </a:rPr>
              <a:t>COMSNETS 2016</a:t>
            </a: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9397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80A4A98-6AE8-3946-8DFC-306C8353EDC9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41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6D9664-386A-2843-80CD-B372D4339EBC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  <a:cs typeface="+mj-cs"/>
              </a:rPr>
              <a:t>Building Internet applications</a:t>
            </a:r>
          </a:p>
        </p:txBody>
      </p:sp>
      <p:sp>
        <p:nvSpPr>
          <p:cNvPr id="60418" name="AutoShape 3"/>
          <p:cNvSpPr>
            <a:spLocks noChangeArrowheads="1"/>
          </p:cNvSpPr>
          <p:nvPr/>
        </p:nvSpPr>
        <p:spPr bwMode="auto">
          <a:xfrm>
            <a:off x="2133600" y="4953000"/>
            <a:ext cx="4572000" cy="1066800"/>
          </a:xfrm>
          <a:prstGeom prst="flowChartAlternateProcess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C/C++ with sockets</a:t>
            </a:r>
          </a:p>
          <a:p>
            <a:pPr algn="ctr"/>
            <a:r>
              <a:rPr lang="en-US" sz="2000" i="1">
                <a:solidFill>
                  <a:srgbClr val="EE944E"/>
                </a:solidFill>
              </a:rPr>
              <a:t>custom protocols on UDP, TCP</a:t>
            </a:r>
            <a:endParaRPr lang="en-US" sz="2000"/>
          </a:p>
        </p:txBody>
      </p:sp>
      <p:sp>
        <p:nvSpPr>
          <p:cNvPr id="60419" name="AutoShape 4"/>
          <p:cNvSpPr>
            <a:spLocks noChangeArrowheads="1"/>
          </p:cNvSpPr>
          <p:nvPr/>
        </p:nvSpPr>
        <p:spPr bwMode="auto">
          <a:xfrm>
            <a:off x="2590800" y="2209800"/>
            <a:ext cx="1981200" cy="914400"/>
          </a:xfrm>
          <a:prstGeom prst="flowChartAlternateProcess">
            <a:avLst/>
          </a:prstGeom>
          <a:solidFill>
            <a:srgbClr val="FF9900">
              <a:alpha val="4784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/>
              <a:t>extensible CMS, Wiki</a:t>
            </a:r>
          </a:p>
          <a:p>
            <a:pPr algn="ctr"/>
            <a:r>
              <a:rPr lang="en-US" sz="1000"/>
              <a:t>(Drupal, Mambo, Joomla, ...)</a:t>
            </a:r>
            <a:endParaRPr lang="en-US"/>
          </a:p>
        </p:txBody>
      </p:sp>
      <p:sp>
        <p:nvSpPr>
          <p:cNvPr id="60420" name="AutoShape 5"/>
          <p:cNvSpPr>
            <a:spLocks noChangeArrowheads="1"/>
          </p:cNvSpPr>
          <p:nvPr/>
        </p:nvSpPr>
        <p:spPr bwMode="auto">
          <a:xfrm>
            <a:off x="2438400" y="3124200"/>
            <a:ext cx="3962400" cy="914400"/>
          </a:xfrm>
          <a:prstGeom prst="flowChartAlternateProcess">
            <a:avLst/>
          </a:prstGeom>
          <a:solidFill>
            <a:srgbClr val="FFFF00">
              <a:alpha val="4588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Ruby on Rails, Spring, ...</a:t>
            </a:r>
          </a:p>
          <a:p>
            <a:pPr algn="ctr"/>
            <a:r>
              <a:rPr lang="en-US" sz="2000" i="1">
                <a:solidFill>
                  <a:srgbClr val="EE944E"/>
                </a:solidFill>
              </a:rPr>
              <a:t>Ajax, SOAP</a:t>
            </a:r>
            <a:endParaRPr lang="en-US" sz="2000" i="1"/>
          </a:p>
        </p:txBody>
      </p:sp>
      <p:sp>
        <p:nvSpPr>
          <p:cNvPr id="60421" name="AutoShape 6"/>
          <p:cNvSpPr>
            <a:spLocks noChangeArrowheads="1"/>
          </p:cNvSpPr>
          <p:nvPr/>
        </p:nvSpPr>
        <p:spPr bwMode="auto">
          <a:xfrm>
            <a:off x="2286000" y="4038600"/>
            <a:ext cx="4267200" cy="914400"/>
          </a:xfrm>
          <a:prstGeom prst="flowChartAlternateProcess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PHP, Java w/libraries</a:t>
            </a:r>
          </a:p>
          <a:p>
            <a:pPr algn="ctr"/>
            <a:r>
              <a:rPr lang="en-US" sz="2000" i="1">
                <a:solidFill>
                  <a:srgbClr val="EE944E"/>
                </a:solidFill>
              </a:rPr>
              <a:t>Java RMI, HTTP</a:t>
            </a:r>
            <a:endParaRPr lang="en-US" sz="2000"/>
          </a:p>
        </p:txBody>
      </p:sp>
      <p:sp>
        <p:nvSpPr>
          <p:cNvPr id="60422" name="AutoShape 7"/>
          <p:cNvSpPr>
            <a:spLocks noChangeArrowheads="1"/>
          </p:cNvSpPr>
          <p:nvPr/>
        </p:nvSpPr>
        <p:spPr bwMode="auto">
          <a:xfrm>
            <a:off x="4572000" y="1524000"/>
            <a:ext cx="1600200" cy="762000"/>
          </a:xfrm>
          <a:prstGeom prst="wedgeRoundRectCallout">
            <a:avLst>
              <a:gd name="adj1" fmla="val -58532"/>
              <a:gd name="adj2" fmla="val 73542"/>
              <a:gd name="adj3" fmla="val 16667"/>
            </a:avLst>
          </a:prstGeom>
          <a:solidFill>
            <a:srgbClr val="C0C0C0">
              <a:alpha val="2784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i="1"/>
              <a:t>80% care about this level</a:t>
            </a:r>
          </a:p>
        </p:txBody>
      </p:sp>
      <p:sp>
        <p:nvSpPr>
          <p:cNvPr id="60423" name="AutoShape 8"/>
          <p:cNvSpPr>
            <a:spLocks noChangeArrowheads="1"/>
          </p:cNvSpPr>
          <p:nvPr/>
        </p:nvSpPr>
        <p:spPr bwMode="auto">
          <a:xfrm>
            <a:off x="7086600" y="4800600"/>
            <a:ext cx="1600200" cy="762000"/>
          </a:xfrm>
          <a:prstGeom prst="wedgeRoundRectCallout">
            <a:avLst>
              <a:gd name="adj1" fmla="val -84426"/>
              <a:gd name="adj2" fmla="val 61875"/>
              <a:gd name="adj3" fmla="val 16667"/>
            </a:avLst>
          </a:prstGeom>
          <a:solidFill>
            <a:srgbClr val="C0C0C0">
              <a:alpha val="2784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i="1"/>
              <a:t>taught in Networking 101</a:t>
            </a:r>
          </a:p>
        </p:txBody>
      </p:sp>
      <p:sp>
        <p:nvSpPr>
          <p:cNvPr id="60424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 smtClean="0">
                <a:solidFill>
                  <a:srgbClr val="FFFFFF"/>
                </a:solidFill>
              </a:rPr>
              <a:t>COMSNETS 2016</a:t>
            </a: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6042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2F7534B-A83C-124B-8BDC-FB51F0FD0A57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42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EB3EF2-3197-BB48-B31E-815F55D6CD79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</a:t>
            </a:r>
            <a:r>
              <a:rPr lang="en-US" dirty="0" err="1" smtClean="0"/>
              <a:t>IoT</a:t>
            </a:r>
            <a:r>
              <a:rPr lang="en-US" dirty="0" smtClean="0"/>
              <a:t> integration problem</a:t>
            </a:r>
            <a:endParaRPr lang="en-US" dirty="0"/>
          </a:p>
        </p:txBody>
      </p:sp>
      <p:sp>
        <p:nvSpPr>
          <p:cNvPr id="62466" name="Shape 4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209800"/>
          </a:xfrm>
        </p:spPr>
        <p:txBody>
          <a:bodyPr/>
          <a:lstStyle/>
          <a:p>
            <a:r>
              <a:rPr lang="en-US">
                <a:latin typeface="Arial" charset="0"/>
                <a:sym typeface="Gill Sans" charset="0"/>
              </a:rPr>
              <a:t>Too many online services to use</a:t>
            </a:r>
          </a:p>
          <a:p>
            <a:r>
              <a:rPr lang="en-US">
                <a:latin typeface="Arial" charset="0"/>
                <a:sym typeface="Gill Sans" charset="0"/>
              </a:rPr>
              <a:t>Too many devices to interact with</a:t>
            </a:r>
          </a:p>
          <a:p>
            <a:r>
              <a:rPr lang="en-US">
                <a:latin typeface="Arial" charset="0"/>
                <a:sym typeface="Gill Sans" charset="0"/>
              </a:rPr>
              <a:t>Online and physical worlds disconnected</a:t>
            </a:r>
          </a:p>
          <a:p>
            <a:r>
              <a:rPr lang="en-US">
                <a:latin typeface="Arial" charset="0"/>
                <a:sym typeface="Gill Sans" charset="0"/>
              </a:rPr>
              <a:t>M2M communication with a human in the middle</a:t>
            </a:r>
          </a:p>
          <a:p>
            <a:r>
              <a:rPr lang="en-US">
                <a:latin typeface="Arial" charset="0"/>
                <a:sym typeface="Wingdings" charset="0"/>
              </a:rPr>
              <a:t> SECE (Sense Everything, Control Everything)</a:t>
            </a:r>
            <a:endParaRPr lang="en-US">
              <a:latin typeface="Arial" charset="0"/>
              <a:sym typeface="Gill Sans" charset="0"/>
            </a:endParaRPr>
          </a:p>
        </p:txBody>
      </p:sp>
      <p:sp>
        <p:nvSpPr>
          <p:cNvPr id="62467" name="Shape 4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3206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3206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3206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3206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3206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320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320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320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320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29C4BB6-562D-D147-9055-05B9B3260E9B}" type="slidenum">
              <a:rPr lang="en-US" sz="8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pPr eaLnBrk="1" hangingPunct="1"/>
              <a:t>43</a:t>
            </a:fld>
            <a:endParaRPr lang="en-US" sz="80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62468" name="Social-Bookmarking-WordPress-Plugins-300x2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4267200"/>
            <a:ext cx="2362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2469" name="woz_ba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3962400"/>
            <a:ext cx="3413125" cy="260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2471" name="Footer Placeholder 1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  <a:cs typeface="Arial" charset="0"/>
              </a:rPr>
              <a:t>COMSNETS 2016</a:t>
            </a: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668766-A7A1-FF43-AF8C-6559DAB5BC38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39578" y="634008"/>
            <a:ext cx="955477" cy="9554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45148" y="571500"/>
            <a:ext cx="1071563" cy="10715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57875" y="571500"/>
            <a:ext cx="1071563" cy="10715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174582" y="2291398"/>
            <a:ext cx="1818977" cy="9079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5900" b="1" spc="-39" dirty="0">
                <a:latin typeface="Gill Sans SemiBold"/>
                <a:cs typeface="Gill Sans SemiBold"/>
              </a:rPr>
              <a:t>SECE</a:t>
            </a:r>
            <a:endParaRPr sz="5900">
              <a:latin typeface="Gill Sans SemiBold"/>
              <a:cs typeface="Gill Sans Semi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57235" y="3330126"/>
            <a:ext cx="4829621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500" spc="-14" dirty="0">
                <a:latin typeface="Gill Sans"/>
                <a:cs typeface="Gill Sans"/>
              </a:rPr>
              <a:t>Sense</a:t>
            </a:r>
            <a:r>
              <a:rPr sz="2500" spc="-4" dirty="0">
                <a:latin typeface="Gill Sans"/>
                <a:cs typeface="Gill Sans"/>
              </a:rPr>
              <a:t> </a:t>
            </a:r>
            <a:r>
              <a:rPr sz="2500" spc="-14" dirty="0">
                <a:latin typeface="Gill Sans"/>
                <a:cs typeface="Gill Sans"/>
              </a:rPr>
              <a:t>E</a:t>
            </a:r>
            <a:r>
              <a:rPr sz="2500" spc="-67" dirty="0">
                <a:latin typeface="Gill Sans"/>
                <a:cs typeface="Gill Sans"/>
              </a:rPr>
              <a:t>v</a:t>
            </a:r>
            <a:r>
              <a:rPr sz="2500" dirty="0">
                <a:latin typeface="Gill Sans"/>
                <a:cs typeface="Gill Sans"/>
              </a:rPr>
              <a:t>e</a:t>
            </a:r>
            <a:r>
              <a:rPr sz="2500" spc="74" dirty="0">
                <a:latin typeface="Gill Sans"/>
                <a:cs typeface="Gill Sans"/>
              </a:rPr>
              <a:t>r</a:t>
            </a:r>
            <a:r>
              <a:rPr sz="2500" dirty="0">
                <a:latin typeface="Gill Sans"/>
                <a:cs typeface="Gill Sans"/>
              </a:rPr>
              <a:t>yth</a:t>
            </a:r>
            <a:r>
              <a:rPr sz="2500" spc="-4" dirty="0">
                <a:latin typeface="Gill Sans"/>
                <a:cs typeface="Gill Sans"/>
              </a:rPr>
              <a:t>i</a:t>
            </a:r>
            <a:r>
              <a:rPr sz="2500" spc="-14" dirty="0">
                <a:latin typeface="Gill Sans"/>
                <a:cs typeface="Gill Sans"/>
              </a:rPr>
              <a:t>ng</a:t>
            </a:r>
            <a:r>
              <a:rPr sz="2500" dirty="0">
                <a:latin typeface="Gill Sans"/>
                <a:cs typeface="Gill Sans"/>
              </a:rPr>
              <a:t>,</a:t>
            </a:r>
            <a:r>
              <a:rPr sz="2500" spc="-257" dirty="0">
                <a:latin typeface="Gill Sans"/>
                <a:cs typeface="Gill Sans"/>
              </a:rPr>
              <a:t> </a:t>
            </a:r>
            <a:r>
              <a:rPr sz="2500" spc="-18" dirty="0">
                <a:latin typeface="Gill Sans"/>
                <a:cs typeface="Gill Sans"/>
              </a:rPr>
              <a:t>Co</a:t>
            </a:r>
            <a:r>
              <a:rPr sz="2500" dirty="0">
                <a:latin typeface="Gill Sans"/>
                <a:cs typeface="Gill Sans"/>
              </a:rPr>
              <a:t>nt</a:t>
            </a:r>
            <a:r>
              <a:rPr sz="2500" spc="-63" dirty="0">
                <a:latin typeface="Gill Sans"/>
                <a:cs typeface="Gill Sans"/>
              </a:rPr>
              <a:t>r</a:t>
            </a:r>
            <a:r>
              <a:rPr sz="2500" spc="-14" dirty="0">
                <a:latin typeface="Gill Sans"/>
                <a:cs typeface="Gill Sans"/>
              </a:rPr>
              <a:t>o</a:t>
            </a:r>
            <a:r>
              <a:rPr sz="2500" dirty="0">
                <a:latin typeface="Gill Sans"/>
                <a:cs typeface="Gill Sans"/>
              </a:rPr>
              <a:t>l</a:t>
            </a:r>
            <a:r>
              <a:rPr sz="2500" spc="-4" dirty="0">
                <a:latin typeface="Gill Sans"/>
                <a:cs typeface="Gill Sans"/>
              </a:rPr>
              <a:t> </a:t>
            </a:r>
            <a:r>
              <a:rPr sz="2500" spc="-14" dirty="0">
                <a:latin typeface="Gill Sans"/>
                <a:cs typeface="Gill Sans"/>
              </a:rPr>
              <a:t>E</a:t>
            </a:r>
            <a:r>
              <a:rPr sz="2500" spc="-67" dirty="0">
                <a:latin typeface="Gill Sans"/>
                <a:cs typeface="Gill Sans"/>
              </a:rPr>
              <a:t>v</a:t>
            </a:r>
            <a:r>
              <a:rPr sz="2500" dirty="0">
                <a:latin typeface="Gill Sans"/>
                <a:cs typeface="Gill Sans"/>
              </a:rPr>
              <a:t>e</a:t>
            </a:r>
            <a:r>
              <a:rPr sz="2500" spc="74" dirty="0">
                <a:latin typeface="Gill Sans"/>
                <a:cs typeface="Gill Sans"/>
              </a:rPr>
              <a:t>r</a:t>
            </a:r>
            <a:r>
              <a:rPr sz="2500" dirty="0">
                <a:latin typeface="Gill Sans"/>
                <a:cs typeface="Gill Sans"/>
              </a:rPr>
              <a:t>yth</a:t>
            </a:r>
            <a:r>
              <a:rPr sz="2500" spc="-4" dirty="0">
                <a:latin typeface="Gill Sans"/>
                <a:cs typeface="Gill Sans"/>
              </a:rPr>
              <a:t>i</a:t>
            </a:r>
            <a:r>
              <a:rPr sz="2500" spc="-14" dirty="0">
                <a:latin typeface="Gill Sans"/>
                <a:cs typeface="Gill Sans"/>
              </a:rPr>
              <a:t>ng</a:t>
            </a:r>
            <a:endParaRPr sz="2500">
              <a:latin typeface="Gill Sans"/>
              <a:cs typeface="Gill San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39953" y="2259211"/>
            <a:ext cx="642938" cy="6429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COMSNETS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5017F-2046-9E41-83E0-078B60185F7A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743D48-2C15-5942-87D7-3A51CAC0AB3A}" type="datetime1">
              <a:rPr lang="en-US" smtClean="0"/>
              <a:t>1/24/16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476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Goal: An operating system for IoT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79" y="1825625"/>
            <a:ext cx="5577444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OS = </a:t>
            </a:r>
            <a:r>
              <a:rPr lang="en-US" b="1" dirty="0" smtClean="0"/>
              <a:t>abstract devices &amp; networks</a:t>
            </a:r>
          </a:p>
          <a:p>
            <a:r>
              <a:rPr lang="en-US" dirty="0" smtClean="0"/>
              <a:t>virtual devices act like physical devices</a:t>
            </a:r>
          </a:p>
          <a:p>
            <a:r>
              <a:rPr lang="en-US" dirty="0" smtClean="0"/>
              <a:t>program stays the same even as physical properties change</a:t>
            </a:r>
          </a:p>
          <a:p>
            <a:r>
              <a:rPr lang="en-US" dirty="0" smtClean="0"/>
              <a:t>abstract naming: by location, property, …</a:t>
            </a:r>
          </a:p>
          <a:p>
            <a:r>
              <a:rPr lang="en-US" dirty="0" smtClean="0"/>
              <a:t>manage shared access: permissions, logging, updates, …</a:t>
            </a:r>
          </a:p>
          <a:p>
            <a:r>
              <a:rPr lang="en-US" u="sng" dirty="0" smtClean="0"/>
              <a:t>not</a:t>
            </a:r>
            <a:r>
              <a:rPr lang="en-US" dirty="0" smtClean="0"/>
              <a:t> a node OS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IMG_20120531_16481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17429" y="2672477"/>
            <a:ext cx="2514600" cy="25146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884621" y="2240401"/>
            <a:ext cx="2471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one logical abstraction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COMSNETS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5017F-2046-9E41-83E0-078B60185F7A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A3EA55-1B21-D34B-A7F2-996393DFE85F}" type="datetime1">
              <a:rPr lang="en-US" smtClean="0"/>
              <a:t>1/24/16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277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906074" y="1920345"/>
            <a:ext cx="5037525" cy="379465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processing for privacy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9362" y="2322996"/>
            <a:ext cx="1295070" cy="1726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3287" y="4263989"/>
            <a:ext cx="1456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indoor</a:t>
            </a:r>
          </a:p>
          <a:p>
            <a:r>
              <a:rPr lang="en-US" dirty="0" smtClean="0"/>
              <a:t>thermometer</a:t>
            </a:r>
            <a:endParaRPr lang="en-US" dirty="0"/>
          </a:p>
        </p:txBody>
      </p:sp>
      <p:sp>
        <p:nvSpPr>
          <p:cNvPr id="6" name="Manual Operation 5"/>
          <p:cNvSpPr/>
          <p:nvPr/>
        </p:nvSpPr>
        <p:spPr>
          <a:xfrm>
            <a:off x="2826642" y="2438400"/>
            <a:ext cx="1897757" cy="1330018"/>
          </a:xfrm>
          <a:prstGeom prst="flowChartManualOperati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publicly visible script</a:t>
            </a:r>
            <a:endParaRPr lang="en-US" dirty="0"/>
          </a:p>
        </p:txBody>
      </p:sp>
      <p:sp>
        <p:nvSpPr>
          <p:cNvPr id="7" name="Cloud 6"/>
          <p:cNvSpPr/>
          <p:nvPr/>
        </p:nvSpPr>
        <p:spPr>
          <a:xfrm>
            <a:off x="6218617" y="2457215"/>
            <a:ext cx="1773428" cy="1352499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cloud storage and access</a:t>
            </a:r>
            <a:endParaRPr lang="en-US" dirty="0"/>
          </a:p>
        </p:txBody>
      </p:sp>
      <p:sp>
        <p:nvSpPr>
          <p:cNvPr id="8" name="Oval Callout 7"/>
          <p:cNvSpPr/>
          <p:nvPr/>
        </p:nvSpPr>
        <p:spPr>
          <a:xfrm>
            <a:off x="3275810" y="3747766"/>
            <a:ext cx="2134390" cy="1510034"/>
          </a:xfrm>
          <a:prstGeom prst="wedgeEllipseCallout">
            <a:avLst>
              <a:gd name="adj1" fmla="val -57580"/>
              <a:gd name="adj2" fmla="val -5910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fuzz</a:t>
            </a:r>
          </a:p>
          <a:p>
            <a:pPr algn="ctr"/>
            <a:r>
              <a:rPr lang="en-US" dirty="0" err="1" smtClean="0"/>
              <a:t>anonymize</a:t>
            </a:r>
            <a:endParaRPr lang="en-US" dirty="0" smtClean="0"/>
          </a:p>
          <a:p>
            <a:pPr algn="ctr"/>
            <a:r>
              <a:rPr lang="en-US" dirty="0" smtClean="0"/>
              <a:t>average</a:t>
            </a:r>
          </a:p>
          <a:p>
            <a:pPr algn="ctr"/>
            <a:r>
              <a:rPr lang="en-US" dirty="0" smtClean="0"/>
              <a:t>rate limit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43163" y="1940992"/>
            <a:ext cx="66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node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4452933" y="2921814"/>
            <a:ext cx="1548846" cy="39232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412224" y="3923282"/>
            <a:ext cx="1973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observable storage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COMSNETS 2016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9D5436-6D28-D54D-BCF8-A38B4DB6D7DF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590800" y="5867400"/>
            <a:ext cx="3303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fog computing model</a:t>
            </a:r>
            <a:endParaRPr lang="en-US" sz="2800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E18E6E-9877-E947-94F8-E8D9EEC43E38}" type="datetime1">
              <a:rPr lang="en-US" smtClean="0"/>
              <a:t>1/24/16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957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Challenge: integrate embedded, mobile &amp; virtual</a:t>
            </a:r>
            <a:endParaRPr lang="en-US" dirty="0"/>
          </a:p>
        </p:txBody>
      </p:sp>
      <p:pic>
        <p:nvPicPr>
          <p:cNvPr id="3" name="ipad_templa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7752" y="2571069"/>
            <a:ext cx="485775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" name="Screen Shot 2014-06-23 at 1.22.58 P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3902" y="3287844"/>
            <a:ext cx="3527822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object 2"/>
          <p:cNvSpPr/>
          <p:nvPr/>
        </p:nvSpPr>
        <p:spPr>
          <a:xfrm>
            <a:off x="2643692" y="2742043"/>
            <a:ext cx="2129731" cy="27324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404014" y="3037676"/>
            <a:ext cx="2310557" cy="23574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2837010" y="1868721"/>
            <a:ext cx="15953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magnetometer</a:t>
            </a:r>
          </a:p>
          <a:p>
            <a:pPr algn="ctr"/>
            <a:r>
              <a:rPr lang="en-US" dirty="0" smtClean="0"/>
              <a:t>accelerometer</a:t>
            </a:r>
          </a:p>
          <a:p>
            <a:pPr algn="ctr"/>
            <a:r>
              <a:rPr lang="en-US" dirty="0" smtClean="0"/>
              <a:t>location</a:t>
            </a:r>
          </a:p>
          <a:p>
            <a:pPr algn="ctr"/>
            <a:r>
              <a:rPr lang="en-US" dirty="0" smtClean="0"/>
              <a:t>gyroscope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COMSNETS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9D5436-6D28-D54D-BCF8-A38B4DB6D7DF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E2E2CA-C2C8-F248-9E54-D3419753311B}" type="datetime1">
              <a:rPr lang="en-US" smtClean="0"/>
              <a:t>1/24/16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518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asted-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295400"/>
            <a:ext cx="1444625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pSp>
        <p:nvGrpSpPr>
          <p:cNvPr id="63490" name="Group 36"/>
          <p:cNvGrpSpPr>
            <a:grpSpLocks/>
          </p:cNvGrpSpPr>
          <p:nvPr/>
        </p:nvGrpSpPr>
        <p:grpSpPr bwMode="auto">
          <a:xfrm>
            <a:off x="3055938" y="2808288"/>
            <a:ext cx="2947987" cy="1543050"/>
            <a:chOff x="0" y="0"/>
            <a:chExt cx="4192091" cy="2195037"/>
          </a:xfrm>
        </p:grpSpPr>
        <p:pic>
          <p:nvPicPr>
            <p:cNvPr id="63551" name="pasted-imag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192092" cy="2195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63552" name="Shape 34"/>
            <p:cNvSpPr>
              <a:spLocks noChangeArrowheads="1"/>
            </p:cNvSpPr>
            <p:nvPr/>
          </p:nvSpPr>
          <p:spPr bwMode="auto">
            <a:xfrm>
              <a:off x="1074885" y="820574"/>
              <a:ext cx="2042322" cy="7595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endParaRPr lang="en-US" sz="2400"/>
            </a:p>
          </p:txBody>
        </p:sp>
        <p:sp>
          <p:nvSpPr>
            <p:cNvPr id="63553" name="Shape 35"/>
            <p:cNvSpPr>
              <a:spLocks noChangeArrowheads="1"/>
            </p:cNvSpPr>
            <p:nvPr/>
          </p:nvSpPr>
          <p:spPr bwMode="auto">
            <a:xfrm>
              <a:off x="652170" y="271264"/>
              <a:ext cx="3142546" cy="1858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/>
            <a:p>
              <a:r>
                <a:rPr lang="en-US" sz="2500"/>
                <a:t>Personal</a:t>
              </a:r>
            </a:p>
            <a:p>
              <a:r>
                <a:rPr lang="en-US" sz="2500"/>
                <a:t>Smart Object</a:t>
              </a:r>
            </a:p>
            <a:p>
              <a:r>
                <a:rPr lang="en-US" sz="2500"/>
                <a:t>Cloud</a:t>
              </a:r>
            </a:p>
          </p:txBody>
        </p:sp>
      </p:grpSp>
      <p:pic>
        <p:nvPicPr>
          <p:cNvPr id="63491" name="pasted-ima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9150" y="5180013"/>
            <a:ext cx="1538288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pSp>
        <p:nvGrpSpPr>
          <p:cNvPr id="63492" name="Group 41"/>
          <p:cNvGrpSpPr>
            <a:grpSpLocks/>
          </p:cNvGrpSpPr>
          <p:nvPr/>
        </p:nvGrpSpPr>
        <p:grpSpPr bwMode="auto">
          <a:xfrm>
            <a:off x="3529013" y="4638675"/>
            <a:ext cx="1892300" cy="1670050"/>
            <a:chOff x="0" y="0"/>
            <a:chExt cx="2691257" cy="2374900"/>
          </a:xfrm>
        </p:grpSpPr>
        <p:pic>
          <p:nvPicPr>
            <p:cNvPr id="63549" name="pasted-imag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356" y="0"/>
              <a:ext cx="2374901" cy="237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40" name="Shape 40"/>
            <p:cNvSpPr/>
            <p:nvPr/>
          </p:nvSpPr>
          <p:spPr>
            <a:xfrm>
              <a:off x="0" y="568892"/>
              <a:ext cx="609597" cy="372490"/>
            </a:xfrm>
            <a:prstGeom prst="rect">
              <a:avLst/>
            </a:prstGeom>
            <a:blipFill rotWithShape="1">
              <a:blip r:embed="rId6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sz="1700">
                  <a:solidFill>
                    <a:srgbClr val="000000"/>
                  </a:solidFill>
                </a:rPr>
                <a:t>SECE</a:t>
              </a:r>
            </a:p>
          </p:txBody>
        </p:sp>
      </p:grpSp>
      <p:sp>
        <p:nvSpPr>
          <p:cNvPr id="63493" name="Shape 42"/>
          <p:cNvSpPr>
            <a:spLocks noChangeShapeType="1"/>
          </p:cNvSpPr>
          <p:nvPr/>
        </p:nvSpPr>
        <p:spPr bwMode="auto">
          <a:xfrm flipH="1" flipV="1">
            <a:off x="5353050" y="4262438"/>
            <a:ext cx="977900" cy="1131887"/>
          </a:xfrm>
          <a:prstGeom prst="line">
            <a:avLst/>
          </a:prstGeom>
          <a:noFill/>
          <a:ln w="25400">
            <a:solidFill>
              <a:srgbClr val="000000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7" tIns="35717" rIns="35717" bIns="35717" anchor="ctr"/>
          <a:lstStyle/>
          <a:p>
            <a:endParaRPr lang="en-US"/>
          </a:p>
        </p:txBody>
      </p:sp>
      <p:grpSp>
        <p:nvGrpSpPr>
          <p:cNvPr id="63494" name="Group 49"/>
          <p:cNvGrpSpPr>
            <a:grpSpLocks/>
          </p:cNvGrpSpPr>
          <p:nvPr/>
        </p:nvGrpSpPr>
        <p:grpSpPr bwMode="auto">
          <a:xfrm>
            <a:off x="319088" y="5094288"/>
            <a:ext cx="2498725" cy="1231900"/>
            <a:chOff x="-1" y="-1"/>
            <a:chExt cx="3552714" cy="1750942"/>
          </a:xfrm>
        </p:grpSpPr>
        <p:grpSp>
          <p:nvGrpSpPr>
            <p:cNvPr id="63543" name="Group 45"/>
            <p:cNvGrpSpPr>
              <a:grpSpLocks/>
            </p:cNvGrpSpPr>
            <p:nvPr/>
          </p:nvGrpSpPr>
          <p:grpSpPr bwMode="auto">
            <a:xfrm>
              <a:off x="1366215" y="-1"/>
              <a:ext cx="2186498" cy="1750942"/>
              <a:chOff x="0" y="0"/>
              <a:chExt cx="2186497" cy="1750940"/>
            </a:xfrm>
          </p:grpSpPr>
          <p:pic>
            <p:nvPicPr>
              <p:cNvPr id="63547" name="pasted-image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186497" cy="1750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</p:pic>
          <p:sp>
            <p:nvSpPr>
              <p:cNvPr id="44" name="Shape 44"/>
              <p:cNvSpPr/>
              <p:nvPr/>
            </p:nvSpPr>
            <p:spPr>
              <a:xfrm>
                <a:off x="647138" y="49640"/>
                <a:ext cx="609423" cy="372300"/>
              </a:xfrm>
              <a:prstGeom prst="rect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>
                  <a:defRPr sz="2400">
                    <a:solidFill>
                      <a:srgbClr val="FFFFFF"/>
                    </a:solidFill>
                  </a:defRPr>
                </a:lvl1pPr>
              </a:lstStyle>
              <a:p>
                <a:pPr>
                  <a:defRPr sz="1800">
                    <a:solidFill>
                      <a:srgbClr val="000000"/>
                    </a:solidFill>
                  </a:defRPr>
                </a:pPr>
                <a:r>
                  <a:rPr sz="1700">
                    <a:solidFill>
                      <a:srgbClr val="000000"/>
                    </a:solidFill>
                  </a:rPr>
                  <a:t>SECE</a:t>
                </a:r>
              </a:p>
            </p:txBody>
          </p:sp>
        </p:grpSp>
        <p:pic>
          <p:nvPicPr>
            <p:cNvPr id="63544" name="pasted-image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40" y="707946"/>
              <a:ext cx="921527" cy="921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63545" name="Shape 47"/>
            <p:cNvSpPr>
              <a:spLocks noChangeArrowheads="1"/>
            </p:cNvSpPr>
            <p:nvPr/>
          </p:nvSpPr>
          <p:spPr bwMode="auto">
            <a:xfrm>
              <a:off x="-1" y="178889"/>
              <a:ext cx="984884" cy="474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en-US" sz="1500"/>
                <a:t>Activity</a:t>
              </a:r>
            </a:p>
          </p:txBody>
        </p:sp>
        <p:sp>
          <p:nvSpPr>
            <p:cNvPr id="63546" name="Shape 48"/>
            <p:cNvSpPr>
              <a:spLocks noChangeShapeType="1"/>
            </p:cNvSpPr>
            <p:nvPr/>
          </p:nvSpPr>
          <p:spPr bwMode="auto">
            <a:xfrm>
              <a:off x="892877" y="1168709"/>
              <a:ext cx="563790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4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50800" tIns="50800" rIns="50800" bIns="50800" anchor="ctr"/>
            <a:lstStyle/>
            <a:p>
              <a:endParaRPr lang="en-US"/>
            </a:p>
          </p:txBody>
        </p:sp>
      </p:grpSp>
      <p:grpSp>
        <p:nvGrpSpPr>
          <p:cNvPr id="63495" name="Group 56"/>
          <p:cNvGrpSpPr>
            <a:grpSpLocks/>
          </p:cNvGrpSpPr>
          <p:nvPr/>
        </p:nvGrpSpPr>
        <p:grpSpPr bwMode="auto">
          <a:xfrm>
            <a:off x="550863" y="2762250"/>
            <a:ext cx="1903412" cy="1620838"/>
            <a:chOff x="0" y="-21202"/>
            <a:chExt cx="2707647" cy="2305051"/>
          </a:xfrm>
        </p:grpSpPr>
        <p:grpSp>
          <p:nvGrpSpPr>
            <p:cNvPr id="63537" name="Group 54"/>
            <p:cNvGrpSpPr>
              <a:grpSpLocks/>
            </p:cNvGrpSpPr>
            <p:nvPr/>
          </p:nvGrpSpPr>
          <p:grpSpPr bwMode="auto">
            <a:xfrm>
              <a:off x="0" y="408552"/>
              <a:ext cx="2707647" cy="1875297"/>
              <a:chOff x="0" y="0"/>
              <a:chExt cx="2707646" cy="1875296"/>
            </a:xfrm>
          </p:grpSpPr>
          <p:grpSp>
            <p:nvGrpSpPr>
              <p:cNvPr id="63539" name="Group 52"/>
              <p:cNvGrpSpPr>
                <a:grpSpLocks/>
              </p:cNvGrpSpPr>
              <p:nvPr/>
            </p:nvGrpSpPr>
            <p:grpSpPr bwMode="auto">
              <a:xfrm>
                <a:off x="0" y="0"/>
                <a:ext cx="2707646" cy="1875296"/>
                <a:chOff x="0" y="0"/>
                <a:chExt cx="2707645" cy="1875295"/>
              </a:xfrm>
            </p:grpSpPr>
            <p:pic>
              <p:nvPicPr>
                <p:cNvPr id="63541" name="pasted-image.png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707646" cy="18752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3542" name="Screen Shot 2014-06-23 at 1.22.58 PM.pn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5990" y="591328"/>
                  <a:ext cx="2115666" cy="8530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53" name="Shape 53"/>
              <p:cNvSpPr/>
              <p:nvPr/>
            </p:nvSpPr>
            <p:spPr>
              <a:xfrm>
                <a:off x="1700465" y="116595"/>
                <a:ext cx="609729" cy="372511"/>
              </a:xfrm>
              <a:prstGeom prst="rect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>
                  <a:defRPr sz="2400">
                    <a:solidFill>
                      <a:srgbClr val="FFFFFF"/>
                    </a:solidFill>
                  </a:defRPr>
                </a:lvl1pPr>
              </a:lstStyle>
              <a:p>
                <a:pPr>
                  <a:defRPr sz="1800">
                    <a:solidFill>
                      <a:srgbClr val="000000"/>
                    </a:solidFill>
                  </a:defRPr>
                </a:pPr>
                <a:r>
                  <a:rPr sz="1700">
                    <a:solidFill>
                      <a:srgbClr val="000000"/>
                    </a:solidFill>
                  </a:rPr>
                  <a:t>SECE</a:t>
                </a:r>
              </a:p>
            </p:txBody>
          </p:sp>
        </p:grpSp>
        <p:sp>
          <p:nvSpPr>
            <p:cNvPr id="63538" name="Shape 55"/>
            <p:cNvSpPr>
              <a:spLocks noChangeArrowheads="1"/>
            </p:cNvSpPr>
            <p:nvPr/>
          </p:nvSpPr>
          <p:spPr bwMode="auto">
            <a:xfrm>
              <a:off x="409020" y="-21202"/>
              <a:ext cx="1723930" cy="474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en-US" sz="1500"/>
                <a:t>User Interface</a:t>
              </a:r>
            </a:p>
          </p:txBody>
        </p:sp>
      </p:grpSp>
      <p:sp>
        <p:nvSpPr>
          <p:cNvPr id="63496" name="Shape 57"/>
          <p:cNvSpPr>
            <a:spLocks noChangeShapeType="1"/>
          </p:cNvSpPr>
          <p:nvPr/>
        </p:nvSpPr>
        <p:spPr bwMode="auto">
          <a:xfrm flipV="1">
            <a:off x="4475163" y="2119313"/>
            <a:ext cx="0" cy="765175"/>
          </a:xfrm>
          <a:prstGeom prst="line">
            <a:avLst/>
          </a:prstGeom>
          <a:noFill/>
          <a:ln w="25400">
            <a:solidFill>
              <a:srgbClr val="000000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7" tIns="35717" rIns="35717" bIns="35717" anchor="ctr"/>
          <a:lstStyle/>
          <a:p>
            <a:endParaRPr lang="en-US"/>
          </a:p>
        </p:txBody>
      </p:sp>
      <p:sp>
        <p:nvSpPr>
          <p:cNvPr id="63497" name="Shape 58"/>
          <p:cNvSpPr>
            <a:spLocks noChangeArrowheads="1"/>
          </p:cNvSpPr>
          <p:nvPr/>
        </p:nvSpPr>
        <p:spPr bwMode="auto">
          <a:xfrm>
            <a:off x="609600" y="1905000"/>
            <a:ext cx="931863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en-US" sz="1600"/>
              <a:t>SECE</a:t>
            </a:r>
          </a:p>
          <a:p>
            <a:r>
              <a:rPr lang="en-US" sz="1600"/>
              <a:t>app</a:t>
            </a:r>
          </a:p>
          <a:p>
            <a:r>
              <a:rPr lang="en-US" sz="1600"/>
              <a:t>repository</a:t>
            </a:r>
          </a:p>
        </p:txBody>
      </p:sp>
      <p:pic>
        <p:nvPicPr>
          <p:cNvPr id="63498" name="pasted-imag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914400"/>
            <a:ext cx="2643188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3499" name="pasted-imag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1488" y="1790700"/>
            <a:ext cx="581025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3500" name="pasted-imag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1100" y="1795463"/>
            <a:ext cx="58102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3501" name="pasted-imag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9325" y="1790700"/>
            <a:ext cx="579438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3502" name="Shape 63"/>
          <p:cNvSpPr>
            <a:spLocks noChangeArrowheads="1"/>
          </p:cNvSpPr>
          <p:nvPr/>
        </p:nvSpPr>
        <p:spPr bwMode="auto">
          <a:xfrm>
            <a:off x="4876800" y="1457325"/>
            <a:ext cx="9683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en-US" b="1"/>
              <a:t>SECE App</a:t>
            </a:r>
          </a:p>
          <a:p>
            <a:r>
              <a:rPr lang="en-US" b="1"/>
              <a:t>Servers</a:t>
            </a:r>
          </a:p>
        </p:txBody>
      </p:sp>
      <p:pic>
        <p:nvPicPr>
          <p:cNvPr id="63503" name="Picture 6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01564">
            <a:off x="2089150" y="1863725"/>
            <a:ext cx="1624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Shape 66"/>
          <p:cNvSpPr/>
          <p:nvPr/>
        </p:nvSpPr>
        <p:spPr>
          <a:xfrm>
            <a:off x="4216400" y="1974850"/>
            <a:ext cx="430213" cy="261938"/>
          </a:xfrm>
          <a:prstGeom prst="rect">
            <a:avLst/>
          </a:prstGeom>
          <a:blipFill>
            <a:blip r:embed="rId6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000000"/>
                </a:solidFill>
              </a:rPr>
              <a:t>SECE</a:t>
            </a:r>
          </a:p>
        </p:txBody>
      </p:sp>
      <p:grpSp>
        <p:nvGrpSpPr>
          <p:cNvPr id="63505" name="Group 72"/>
          <p:cNvGrpSpPr>
            <a:grpSpLocks/>
          </p:cNvGrpSpPr>
          <p:nvPr/>
        </p:nvGrpSpPr>
        <p:grpSpPr bwMode="auto">
          <a:xfrm>
            <a:off x="7194550" y="620713"/>
            <a:ext cx="1585913" cy="1831975"/>
            <a:chOff x="0" y="0"/>
            <a:chExt cx="2256571" cy="2604833"/>
          </a:xfrm>
        </p:grpSpPr>
        <p:pic>
          <p:nvPicPr>
            <p:cNvPr id="63532" name="pasted-image.pn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9" y="115040"/>
              <a:ext cx="852879" cy="852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63533" name="pasted-image.pn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5291" y="0"/>
              <a:ext cx="1088286" cy="1088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63534" name="pasted-image.pn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98" y="1111990"/>
              <a:ext cx="1134273" cy="1134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63535" name="Shape 70"/>
            <p:cNvSpPr>
              <a:spLocks noChangeArrowheads="1"/>
            </p:cNvSpPr>
            <p:nvPr/>
          </p:nvSpPr>
          <p:spPr bwMode="auto">
            <a:xfrm>
              <a:off x="29916" y="2130629"/>
              <a:ext cx="1842099" cy="474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en-US" sz="1500"/>
                <a:t>Online Services</a:t>
              </a:r>
            </a:p>
          </p:txBody>
        </p:sp>
        <p:pic>
          <p:nvPicPr>
            <p:cNvPr id="63536" name="pasted-image.pn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09358"/>
              <a:ext cx="939537" cy="93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grpSp>
        <p:nvGrpSpPr>
          <p:cNvPr id="63506" name="Group 75"/>
          <p:cNvGrpSpPr>
            <a:grpSpLocks/>
          </p:cNvGrpSpPr>
          <p:nvPr/>
        </p:nvGrpSpPr>
        <p:grpSpPr bwMode="auto">
          <a:xfrm>
            <a:off x="7277100" y="4902200"/>
            <a:ext cx="1143000" cy="1143000"/>
            <a:chOff x="0" y="0"/>
            <a:chExt cx="1625600" cy="1625600"/>
          </a:xfrm>
        </p:grpSpPr>
        <p:pic>
          <p:nvPicPr>
            <p:cNvPr id="63530" name="pasted-image.pn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25600" cy="162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74" name="Shape 74"/>
            <p:cNvSpPr/>
            <p:nvPr/>
          </p:nvSpPr>
          <p:spPr>
            <a:xfrm>
              <a:off x="946010" y="187396"/>
              <a:ext cx="609600" cy="372533"/>
            </a:xfrm>
            <a:prstGeom prst="rect">
              <a:avLst/>
            </a:prstGeom>
            <a:blipFill rotWithShape="1">
              <a:blip r:embed="rId6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sz="1700">
                  <a:solidFill>
                    <a:srgbClr val="000000"/>
                  </a:solidFill>
                </a:rPr>
                <a:t>SECE</a:t>
              </a:r>
            </a:p>
          </p:txBody>
        </p:sp>
      </p:grpSp>
      <p:grpSp>
        <p:nvGrpSpPr>
          <p:cNvPr id="63507" name="Group 79"/>
          <p:cNvGrpSpPr>
            <a:grpSpLocks/>
          </p:cNvGrpSpPr>
          <p:nvPr/>
        </p:nvGrpSpPr>
        <p:grpSpPr bwMode="auto">
          <a:xfrm>
            <a:off x="6159500" y="2765425"/>
            <a:ext cx="1820863" cy="1822450"/>
            <a:chOff x="0" y="0"/>
            <a:chExt cx="2590800" cy="2590800"/>
          </a:xfrm>
        </p:grpSpPr>
        <p:pic>
          <p:nvPicPr>
            <p:cNvPr id="63527" name="pasted-image.pn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590800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63528" name="pasted-image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0878" y="1128202"/>
              <a:ext cx="825400" cy="1280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78" name="Shape 78"/>
            <p:cNvSpPr/>
            <p:nvPr/>
          </p:nvSpPr>
          <p:spPr>
            <a:xfrm>
              <a:off x="1707624" y="1360848"/>
              <a:ext cx="609866" cy="370114"/>
            </a:xfrm>
            <a:prstGeom prst="rect">
              <a:avLst/>
            </a:prstGeom>
            <a:blipFill rotWithShape="1">
              <a:blip r:embed="rId6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sz="1700">
                  <a:solidFill>
                    <a:srgbClr val="000000"/>
                  </a:solidFill>
                </a:rPr>
                <a:t>SECE</a:t>
              </a:r>
            </a:p>
          </p:txBody>
        </p:sp>
      </p:grpSp>
      <p:sp>
        <p:nvSpPr>
          <p:cNvPr id="63508" name="Shape 80"/>
          <p:cNvSpPr>
            <a:spLocks noChangeArrowheads="1"/>
          </p:cNvSpPr>
          <p:nvPr/>
        </p:nvSpPr>
        <p:spPr bwMode="auto">
          <a:xfrm>
            <a:off x="3938588" y="6203950"/>
            <a:ext cx="982662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en-US"/>
              <a:t>Actuators</a:t>
            </a:r>
          </a:p>
        </p:txBody>
      </p:sp>
      <p:sp>
        <p:nvSpPr>
          <p:cNvPr id="63509" name="Shape 81"/>
          <p:cNvSpPr>
            <a:spLocks noChangeArrowheads="1"/>
          </p:cNvSpPr>
          <p:nvPr/>
        </p:nvSpPr>
        <p:spPr bwMode="auto">
          <a:xfrm>
            <a:off x="7045325" y="5970588"/>
            <a:ext cx="10382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en-US" sz="2400"/>
              <a:t>Sensors</a:t>
            </a:r>
          </a:p>
        </p:txBody>
      </p:sp>
      <p:sp>
        <p:nvSpPr>
          <p:cNvPr id="63510" name="Shape 82"/>
          <p:cNvSpPr>
            <a:spLocks noChangeArrowheads="1"/>
          </p:cNvSpPr>
          <p:nvPr/>
        </p:nvSpPr>
        <p:spPr bwMode="auto">
          <a:xfrm>
            <a:off x="8040688" y="3194050"/>
            <a:ext cx="752475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en-US" b="1"/>
              <a:t>Private</a:t>
            </a:r>
          </a:p>
          <a:p>
            <a:r>
              <a:rPr lang="en-US" b="1"/>
              <a:t>SECE</a:t>
            </a:r>
          </a:p>
          <a:p>
            <a:r>
              <a:rPr lang="en-US" b="1"/>
              <a:t>App</a:t>
            </a:r>
          </a:p>
          <a:p>
            <a:r>
              <a:rPr lang="en-US" b="1"/>
              <a:t>Server</a:t>
            </a:r>
          </a:p>
        </p:txBody>
      </p:sp>
      <p:pic>
        <p:nvPicPr>
          <p:cNvPr id="63511" name="pasted-image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2163" y="5861050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3512" name="Shape 84"/>
          <p:cNvSpPr>
            <a:spLocks noChangeShapeType="1"/>
          </p:cNvSpPr>
          <p:nvPr/>
        </p:nvSpPr>
        <p:spPr bwMode="auto">
          <a:xfrm flipV="1">
            <a:off x="3890963" y="5697538"/>
            <a:ext cx="234950" cy="234950"/>
          </a:xfrm>
          <a:prstGeom prst="line">
            <a:avLst/>
          </a:prstGeom>
          <a:noFill/>
          <a:ln w="25400">
            <a:solidFill>
              <a:srgbClr val="000000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7" tIns="35717" rIns="35717" bIns="35717" anchor="ctr"/>
          <a:lstStyle/>
          <a:p>
            <a:endParaRPr lang="en-US"/>
          </a:p>
        </p:txBody>
      </p:sp>
      <p:pic>
        <p:nvPicPr>
          <p:cNvPr id="63513" name="pasted-image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5563" y="5976938"/>
            <a:ext cx="77152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3514" name="Shape 86"/>
          <p:cNvSpPr>
            <a:spLocks noChangeShapeType="1"/>
          </p:cNvSpPr>
          <p:nvPr/>
        </p:nvSpPr>
        <p:spPr bwMode="auto">
          <a:xfrm flipH="1" flipV="1">
            <a:off x="4999038" y="5986463"/>
            <a:ext cx="269875" cy="112712"/>
          </a:xfrm>
          <a:prstGeom prst="line">
            <a:avLst/>
          </a:prstGeom>
          <a:noFill/>
          <a:ln w="25400">
            <a:solidFill>
              <a:srgbClr val="000000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7" tIns="35717" rIns="35717" bIns="35717" anchor="ctr"/>
          <a:lstStyle/>
          <a:p>
            <a:endParaRPr lang="en-US"/>
          </a:p>
        </p:txBody>
      </p:sp>
      <p:sp>
        <p:nvSpPr>
          <p:cNvPr id="63515" name="Shape 87"/>
          <p:cNvSpPr>
            <a:spLocks noChangeShapeType="1"/>
          </p:cNvSpPr>
          <p:nvPr/>
        </p:nvSpPr>
        <p:spPr bwMode="auto">
          <a:xfrm flipV="1">
            <a:off x="2465388" y="4184650"/>
            <a:ext cx="1162050" cy="1433513"/>
          </a:xfrm>
          <a:prstGeom prst="line">
            <a:avLst/>
          </a:prstGeom>
          <a:noFill/>
          <a:ln w="25400">
            <a:solidFill>
              <a:srgbClr val="000000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7" tIns="35717" rIns="35717" bIns="35717" anchor="ctr"/>
          <a:lstStyle/>
          <a:p>
            <a:endParaRPr lang="en-US"/>
          </a:p>
        </p:txBody>
      </p:sp>
      <p:sp>
        <p:nvSpPr>
          <p:cNvPr id="63516" name="Shape 88"/>
          <p:cNvSpPr>
            <a:spLocks noChangeShapeType="1"/>
          </p:cNvSpPr>
          <p:nvPr/>
        </p:nvSpPr>
        <p:spPr bwMode="auto">
          <a:xfrm flipV="1">
            <a:off x="4375150" y="4341813"/>
            <a:ext cx="0" cy="455612"/>
          </a:xfrm>
          <a:prstGeom prst="line">
            <a:avLst/>
          </a:prstGeom>
          <a:noFill/>
          <a:ln w="25400">
            <a:solidFill>
              <a:srgbClr val="000000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7" tIns="35717" rIns="35717" bIns="35717" anchor="ctr"/>
          <a:lstStyle/>
          <a:p>
            <a:endParaRPr lang="en-US"/>
          </a:p>
        </p:txBody>
      </p:sp>
      <p:sp>
        <p:nvSpPr>
          <p:cNvPr id="63517" name="Shape 89"/>
          <p:cNvSpPr>
            <a:spLocks noChangeShapeType="1"/>
          </p:cNvSpPr>
          <p:nvPr/>
        </p:nvSpPr>
        <p:spPr bwMode="auto">
          <a:xfrm>
            <a:off x="2408238" y="3692525"/>
            <a:ext cx="723900" cy="0"/>
          </a:xfrm>
          <a:prstGeom prst="line">
            <a:avLst/>
          </a:prstGeom>
          <a:noFill/>
          <a:ln w="25400">
            <a:solidFill>
              <a:srgbClr val="000000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7" tIns="35717" rIns="35717" bIns="35717" anchor="ctr"/>
          <a:lstStyle/>
          <a:p>
            <a:endParaRPr lang="en-US"/>
          </a:p>
        </p:txBody>
      </p:sp>
      <p:sp>
        <p:nvSpPr>
          <p:cNvPr id="63518" name="Shape 90"/>
          <p:cNvSpPr>
            <a:spLocks noChangeShapeType="1"/>
          </p:cNvSpPr>
          <p:nvPr/>
        </p:nvSpPr>
        <p:spPr bwMode="auto">
          <a:xfrm flipH="1" flipV="1">
            <a:off x="5767388" y="4144963"/>
            <a:ext cx="1882775" cy="1127125"/>
          </a:xfrm>
          <a:prstGeom prst="line">
            <a:avLst/>
          </a:prstGeom>
          <a:noFill/>
          <a:ln w="25400">
            <a:solidFill>
              <a:srgbClr val="000000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7" tIns="35717" rIns="35717" bIns="35717" anchor="ctr"/>
          <a:lstStyle/>
          <a:p>
            <a:endParaRPr lang="en-US"/>
          </a:p>
        </p:txBody>
      </p:sp>
      <p:sp>
        <p:nvSpPr>
          <p:cNvPr id="63519" name="Shape 91"/>
          <p:cNvSpPr>
            <a:spLocks noChangeShapeType="1"/>
          </p:cNvSpPr>
          <p:nvPr/>
        </p:nvSpPr>
        <p:spPr bwMode="auto">
          <a:xfrm>
            <a:off x="5902325" y="3846513"/>
            <a:ext cx="1443038" cy="152400"/>
          </a:xfrm>
          <a:prstGeom prst="line">
            <a:avLst/>
          </a:prstGeom>
          <a:noFill/>
          <a:ln w="25400">
            <a:solidFill>
              <a:srgbClr val="000000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7" tIns="35717" rIns="35717" bIns="35717" anchor="ctr"/>
          <a:lstStyle/>
          <a:p>
            <a:endParaRPr lang="en-US"/>
          </a:p>
        </p:txBody>
      </p:sp>
      <p:pic>
        <p:nvPicPr>
          <p:cNvPr id="63520" name="Picture 91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22023">
            <a:off x="1941513" y="2798763"/>
            <a:ext cx="57261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21" name="Shape 94"/>
          <p:cNvSpPr>
            <a:spLocks noChangeArrowheads="1"/>
          </p:cNvSpPr>
          <p:nvPr/>
        </p:nvSpPr>
        <p:spPr bwMode="auto">
          <a:xfrm>
            <a:off x="2314575" y="1473200"/>
            <a:ext cx="803275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en-US" sz="2000"/>
              <a:t>Deploy</a:t>
            </a:r>
          </a:p>
        </p:txBody>
      </p:sp>
      <p:pic>
        <p:nvPicPr>
          <p:cNvPr id="63522" name="Picture 94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39391">
            <a:off x="5389563" y="2032000"/>
            <a:ext cx="1754187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23" name="Picture 96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079791">
            <a:off x="7220744" y="2891632"/>
            <a:ext cx="1208087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24" name="Shape 99"/>
          <p:cNvSpPr>
            <a:spLocks noChangeArrowheads="1"/>
          </p:cNvSpPr>
          <p:nvPr/>
        </p:nvSpPr>
        <p:spPr bwMode="auto">
          <a:xfrm>
            <a:off x="5907088" y="2092325"/>
            <a:ext cx="8540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en-US"/>
              <a:t>Connect</a:t>
            </a:r>
          </a:p>
        </p:txBody>
      </p:sp>
      <p:sp>
        <p:nvSpPr>
          <p:cNvPr id="63525" name="Shape 100"/>
          <p:cNvSpPr>
            <a:spLocks noChangeArrowheads="1"/>
          </p:cNvSpPr>
          <p:nvPr/>
        </p:nvSpPr>
        <p:spPr bwMode="auto">
          <a:xfrm>
            <a:off x="7951788" y="2574925"/>
            <a:ext cx="8540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en-US"/>
              <a:t>Connect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SECE overview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COMSNETS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9D5436-6D28-D54D-BCF8-A38B4DB6D7DF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50934B-256C-F64A-8EE8-9690B6DB5B25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7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33863"/>
            <a:ext cx="1173163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SECE: The glue for Internet 			applications </a:t>
            </a:r>
            <a:endParaRPr lang="en-US" dirty="0"/>
          </a:p>
        </p:txBody>
      </p:sp>
      <p:sp>
        <p:nvSpPr>
          <p:cNvPr id="77" name="Rounded Rectangle 76"/>
          <p:cNvSpPr/>
          <p:nvPr/>
        </p:nvSpPr>
        <p:spPr>
          <a:xfrm>
            <a:off x="4146312" y="2937856"/>
            <a:ext cx="819401" cy="788600"/>
          </a:xfrm>
          <a:prstGeom prst="round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SECE</a:t>
            </a:r>
          </a:p>
        </p:txBody>
      </p:sp>
      <p:grpSp>
        <p:nvGrpSpPr>
          <p:cNvPr id="136" name="Group 135"/>
          <p:cNvGrpSpPr>
            <a:grpSpLocks/>
          </p:cNvGrpSpPr>
          <p:nvPr/>
        </p:nvGrpSpPr>
        <p:grpSpPr bwMode="auto">
          <a:xfrm>
            <a:off x="104775" y="2395538"/>
            <a:ext cx="1717675" cy="1806575"/>
            <a:chOff x="104313" y="2395991"/>
            <a:chExt cx="1717931" cy="1806550"/>
          </a:xfrm>
        </p:grpSpPr>
        <p:pic>
          <p:nvPicPr>
            <p:cNvPr id="64608" name="Picture 6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13" y="2395991"/>
              <a:ext cx="575816" cy="938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609" name="Picture 68" descr="android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447" y="3340087"/>
              <a:ext cx="456704" cy="862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1" name="Straight Arrow Connector 90"/>
            <p:cNvCxnSpPr>
              <a:stCxn id="64608" idx="3"/>
              <a:endCxn id="64604" idx="1"/>
            </p:cNvCxnSpPr>
            <p:nvPr/>
          </p:nvCxnSpPr>
          <p:spPr>
            <a:xfrm>
              <a:off x="680662" y="2865884"/>
              <a:ext cx="1141582" cy="36194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>
              <a:stCxn id="64609" idx="3"/>
              <a:endCxn id="64604" idx="1"/>
            </p:cNvCxnSpPr>
            <p:nvPr/>
          </p:nvCxnSpPr>
          <p:spPr>
            <a:xfrm flipV="1">
              <a:off x="645732" y="3227829"/>
              <a:ext cx="1176512" cy="54291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/>
          </p:nvSpPr>
          <p:spPr>
            <a:xfrm>
              <a:off x="995034" y="3202430"/>
              <a:ext cx="671612" cy="43020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/>
                <a:t>PUBLISH</a:t>
              </a:r>
            </a:p>
            <a:p>
              <a:pPr>
                <a:defRPr/>
              </a:pPr>
              <a:r>
                <a:rPr lang="en-US" sz="1050" dirty="0"/>
                <a:t>PIDF-LO</a:t>
              </a:r>
            </a:p>
          </p:txBody>
        </p:sp>
      </p:grpSp>
      <p:grpSp>
        <p:nvGrpSpPr>
          <p:cNvPr id="135" name="Group 134"/>
          <p:cNvGrpSpPr>
            <a:grpSpLocks/>
          </p:cNvGrpSpPr>
          <p:nvPr/>
        </p:nvGrpSpPr>
        <p:grpSpPr bwMode="auto">
          <a:xfrm>
            <a:off x="1822450" y="2892425"/>
            <a:ext cx="2324100" cy="788988"/>
            <a:chOff x="1822244" y="2892998"/>
            <a:chExt cx="2324068" cy="788600"/>
          </a:xfrm>
        </p:grpSpPr>
        <p:sp>
          <p:nvSpPr>
            <p:cNvPr id="70" name="Rounded Rectangle 69"/>
            <p:cNvSpPr/>
            <p:nvPr/>
          </p:nvSpPr>
          <p:spPr>
            <a:xfrm>
              <a:off x="1822244" y="2892998"/>
              <a:ext cx="955583" cy="7886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4604" name="Picture 7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2244" y="3100440"/>
              <a:ext cx="955583" cy="254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3" name="Straight Arrow Connector 92"/>
            <p:cNvCxnSpPr>
              <a:stCxn id="64604" idx="3"/>
            </p:cNvCxnSpPr>
            <p:nvPr/>
          </p:nvCxnSpPr>
          <p:spPr>
            <a:xfrm>
              <a:off x="2777906" y="3227796"/>
              <a:ext cx="1368406" cy="10472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rot="10800000">
              <a:off x="2777906" y="3354734"/>
              <a:ext cx="1039799" cy="12535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/>
            <p:cNvSpPr txBox="1"/>
            <p:nvPr/>
          </p:nvSpPr>
          <p:spPr>
            <a:xfrm>
              <a:off x="2914429" y="3043737"/>
              <a:ext cx="903276" cy="531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dirty="0"/>
                <a:t>SUB/NOT</a:t>
              </a:r>
            </a:p>
            <a:p>
              <a:pPr>
                <a:defRPr/>
              </a:pPr>
              <a:r>
                <a:rPr lang="en-US" sz="900" dirty="0"/>
                <a:t>PIDF-LO, RPID,</a:t>
              </a:r>
            </a:p>
            <a:p>
              <a:pPr>
                <a:defRPr/>
              </a:pPr>
              <a:r>
                <a:rPr lang="en-US" sz="900" dirty="0"/>
                <a:t>others</a:t>
              </a:r>
            </a:p>
          </p:txBody>
        </p:sp>
      </p:grpSp>
      <p:grpSp>
        <p:nvGrpSpPr>
          <p:cNvPr id="168" name="Group 167"/>
          <p:cNvGrpSpPr>
            <a:grpSpLocks/>
          </p:cNvGrpSpPr>
          <p:nvPr/>
        </p:nvGrpSpPr>
        <p:grpSpPr bwMode="auto">
          <a:xfrm>
            <a:off x="4968875" y="1895475"/>
            <a:ext cx="2262188" cy="1250950"/>
            <a:chOff x="923828" y="4349120"/>
            <a:chExt cx="2261551" cy="1251290"/>
          </a:xfrm>
        </p:grpSpPr>
        <p:pic>
          <p:nvPicPr>
            <p:cNvPr id="64598" name="Picture 8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0177" y="4349120"/>
              <a:ext cx="495300" cy="54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2" name="Shape 55"/>
            <p:cNvCxnSpPr>
              <a:endCxn id="112" idx="1"/>
            </p:cNvCxnSpPr>
            <p:nvPr/>
          </p:nvCxnSpPr>
          <p:spPr>
            <a:xfrm flipV="1">
              <a:off x="923828" y="5103388"/>
              <a:ext cx="1487069" cy="497022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>
              <a:off x="2410897" y="4895368"/>
              <a:ext cx="774482" cy="4160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 err="1"/>
                <a:t>geocoding</a:t>
              </a:r>
              <a:endParaRPr lang="en-US" sz="1050" dirty="0"/>
            </a:p>
            <a:p>
              <a:pPr>
                <a:defRPr/>
              </a:pPr>
              <a:r>
                <a:rPr lang="en-US" sz="1050" dirty="0"/>
                <a:t>travel time</a:t>
              </a:r>
            </a:p>
          </p:txBody>
        </p:sp>
      </p:grpSp>
      <p:grpSp>
        <p:nvGrpSpPr>
          <p:cNvPr id="132" name="Group 131"/>
          <p:cNvGrpSpPr>
            <a:grpSpLocks/>
          </p:cNvGrpSpPr>
          <p:nvPr/>
        </p:nvGrpSpPr>
        <p:grpSpPr bwMode="auto">
          <a:xfrm>
            <a:off x="4556125" y="1689100"/>
            <a:ext cx="1704975" cy="1293813"/>
            <a:chOff x="4219934" y="1646415"/>
            <a:chExt cx="1705154" cy="1294376"/>
          </a:xfrm>
        </p:grpSpPr>
        <p:pic>
          <p:nvPicPr>
            <p:cNvPr id="64593" name="Picture 8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5275" y="1750693"/>
              <a:ext cx="648219" cy="648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94" name="Picture 8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1757" y="1911203"/>
              <a:ext cx="6096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7" name="Straight Arrow Connector 96"/>
            <p:cNvCxnSpPr>
              <a:stCxn id="64593" idx="2"/>
            </p:cNvCxnSpPr>
            <p:nvPr/>
          </p:nvCxnSpPr>
          <p:spPr>
            <a:xfrm rot="5400000">
              <a:off x="4256369" y="2362783"/>
              <a:ext cx="497104" cy="569973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64594" idx="2"/>
            </p:cNvCxnSpPr>
            <p:nvPr/>
          </p:nvCxnSpPr>
          <p:spPr>
            <a:xfrm rot="5400000">
              <a:off x="4816828" y="2170703"/>
              <a:ext cx="419282" cy="1120893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/>
            <p:cNvSpPr txBox="1"/>
            <p:nvPr/>
          </p:nvSpPr>
          <p:spPr>
            <a:xfrm>
              <a:off x="5175709" y="1646415"/>
              <a:ext cx="749379" cy="25411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/>
                <a:t>next appt.</a:t>
              </a:r>
            </a:p>
          </p:txBody>
        </p:sp>
      </p:grpSp>
      <p:grpSp>
        <p:nvGrpSpPr>
          <p:cNvPr id="133" name="Group 132"/>
          <p:cNvGrpSpPr>
            <a:grpSpLocks/>
          </p:cNvGrpSpPr>
          <p:nvPr/>
        </p:nvGrpSpPr>
        <p:grpSpPr bwMode="auto">
          <a:xfrm>
            <a:off x="2447925" y="3706813"/>
            <a:ext cx="1698625" cy="2781300"/>
            <a:chOff x="2300038" y="3681599"/>
            <a:chExt cx="1698453" cy="2780829"/>
          </a:xfrm>
        </p:grpSpPr>
        <p:pic>
          <p:nvPicPr>
            <p:cNvPr id="64586" name="Picture 8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0038" y="5277640"/>
              <a:ext cx="1035051" cy="1035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87" name="Picture 6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9869" y="5468663"/>
              <a:ext cx="778622" cy="778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Rounded Rectangle 70"/>
            <p:cNvSpPr/>
            <p:nvPr/>
          </p:nvSpPr>
          <p:spPr>
            <a:xfrm>
              <a:off x="2399877" y="4074925"/>
              <a:ext cx="819401" cy="788600"/>
            </a:xfrm>
            <a:prstGeom prst="round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GW</a:t>
              </a:r>
            </a:p>
          </p:txBody>
        </p:sp>
        <p:cxnSp>
          <p:nvCxnSpPr>
            <p:cNvPr id="99" name="Straight Arrow Connector 98"/>
            <p:cNvCxnSpPr/>
            <p:nvPr/>
          </p:nvCxnSpPr>
          <p:spPr>
            <a:xfrm rot="16200000" flipH="1">
              <a:off x="2492914" y="3758571"/>
              <a:ext cx="393633" cy="239689"/>
            </a:xfrm>
            <a:prstGeom prst="straightConnector1">
              <a:avLst/>
            </a:prstGeom>
            <a:ln>
              <a:solidFill>
                <a:schemeClr val="accent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/>
            <p:cNvSpPr txBox="1"/>
            <p:nvPr/>
          </p:nvSpPr>
          <p:spPr>
            <a:xfrm>
              <a:off x="2514329" y="6208471"/>
              <a:ext cx="1182567" cy="25395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/>
                <a:t>control appliances</a:t>
              </a:r>
            </a:p>
          </p:txBody>
        </p:sp>
      </p:grpSp>
      <p:grpSp>
        <p:nvGrpSpPr>
          <p:cNvPr id="134" name="Group 133"/>
          <p:cNvGrpSpPr>
            <a:grpSpLocks/>
          </p:cNvGrpSpPr>
          <p:nvPr/>
        </p:nvGrpSpPr>
        <p:grpSpPr bwMode="auto">
          <a:xfrm>
            <a:off x="4965700" y="1452563"/>
            <a:ext cx="4125913" cy="4195762"/>
            <a:chOff x="4700915" y="1669687"/>
            <a:chExt cx="4125670" cy="4194793"/>
          </a:xfrm>
        </p:grpSpPr>
        <p:sp>
          <p:nvSpPr>
            <p:cNvPr id="66" name="Cloud 65"/>
            <p:cNvSpPr/>
            <p:nvPr/>
          </p:nvSpPr>
          <p:spPr>
            <a:xfrm>
              <a:off x="7415029" y="1669687"/>
              <a:ext cx="1411556" cy="4194793"/>
            </a:xfrm>
            <a:prstGeom prst="cloud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4579" name="Picture 7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2419" y="2927420"/>
              <a:ext cx="571500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80" name="Picture 7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9595" y="2197368"/>
              <a:ext cx="722424" cy="722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81" name="Picture 7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4319" y="3548925"/>
              <a:ext cx="6096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82" name="Picture 80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2419" y="4158525"/>
              <a:ext cx="6096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83" name="Picture 81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7819" y="4768125"/>
              <a:ext cx="546100" cy="54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1" name="Shape 52"/>
            <p:cNvCxnSpPr/>
            <p:nvPr/>
          </p:nvCxnSpPr>
          <p:spPr>
            <a:xfrm>
              <a:off x="4700915" y="3548853"/>
              <a:ext cx="2719228" cy="219024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/>
            <p:cNvSpPr txBox="1"/>
            <p:nvPr/>
          </p:nvSpPr>
          <p:spPr>
            <a:xfrm>
              <a:off x="5856547" y="3363158"/>
              <a:ext cx="1361995" cy="2539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/>
                <a:t>update </a:t>
              </a:r>
              <a:r>
                <a:rPr lang="en-US" sz="1050" dirty="0" err="1"/>
                <a:t>SNs</a:t>
              </a:r>
              <a:r>
                <a:rPr lang="en-US" sz="1050" dirty="0"/>
                <a:t>, , email…</a:t>
              </a:r>
            </a:p>
          </p:txBody>
        </p:sp>
      </p:grpSp>
      <p:grpSp>
        <p:nvGrpSpPr>
          <p:cNvPr id="128" name="Group 127"/>
          <p:cNvGrpSpPr>
            <a:grpSpLocks/>
          </p:cNvGrpSpPr>
          <p:nvPr/>
        </p:nvGrpSpPr>
        <p:grpSpPr bwMode="auto">
          <a:xfrm>
            <a:off x="4211638" y="3771900"/>
            <a:ext cx="2784475" cy="2825750"/>
            <a:chOff x="2711026" y="3875989"/>
            <a:chExt cx="2784307" cy="2826813"/>
          </a:xfrm>
        </p:grpSpPr>
        <p:grpSp>
          <p:nvGrpSpPr>
            <p:cNvPr id="64561" name="Group 71"/>
            <p:cNvGrpSpPr>
              <a:grpSpLocks/>
            </p:cNvGrpSpPr>
            <p:nvPr/>
          </p:nvGrpSpPr>
          <p:grpSpPr bwMode="auto">
            <a:xfrm>
              <a:off x="3826360" y="4895220"/>
              <a:ext cx="819401" cy="788600"/>
              <a:chOff x="3948980" y="3414581"/>
              <a:chExt cx="819401" cy="788600"/>
            </a:xfrm>
          </p:grpSpPr>
          <p:sp>
            <p:nvSpPr>
              <p:cNvPr id="73" name="Rounded Rectangle 72"/>
              <p:cNvSpPr/>
              <p:nvPr/>
            </p:nvSpPr>
            <p:spPr>
              <a:xfrm>
                <a:off x="3948980" y="3414581"/>
                <a:ext cx="819401" cy="788600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pic>
            <p:nvPicPr>
              <p:cNvPr id="64575" name="Picture 73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109" y="3593581"/>
                <a:ext cx="639208" cy="4236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4562" name="Picture 7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7697" y="5795166"/>
              <a:ext cx="907636" cy="907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" name="Rounded Rectangle 83"/>
            <p:cNvSpPr/>
            <p:nvPr/>
          </p:nvSpPr>
          <p:spPr>
            <a:xfrm>
              <a:off x="2998895" y="5746415"/>
              <a:ext cx="819401" cy="7886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/>
                <a:t>B2BUA</a:t>
              </a:r>
            </a:p>
          </p:txBody>
        </p:sp>
        <p:cxnSp>
          <p:nvCxnSpPr>
            <p:cNvPr id="103" name="Straight Arrow Connector 102"/>
            <p:cNvCxnSpPr/>
            <p:nvPr/>
          </p:nvCxnSpPr>
          <p:spPr>
            <a:xfrm rot="16200000" flipV="1">
              <a:off x="3312429" y="3971456"/>
              <a:ext cx="1019558" cy="828625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4109529" y="5688008"/>
              <a:ext cx="458760" cy="33191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 flipV="1">
              <a:off x="2711026" y="6534464"/>
              <a:ext cx="468284" cy="1683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>
              <a:off x="3819034" y="6140616"/>
              <a:ext cx="768304" cy="5081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/>
            <p:nvPr/>
          </p:nvCxnSpPr>
          <p:spPr>
            <a:xfrm rot="16200000" flipV="1">
              <a:off x="2459807" y="4798680"/>
              <a:ext cx="1870778" cy="25398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116"/>
            <p:cNvSpPr txBox="1"/>
            <p:nvPr/>
          </p:nvSpPr>
          <p:spPr>
            <a:xfrm>
              <a:off x="3282492" y="4223783"/>
              <a:ext cx="666710" cy="2540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/>
                <a:t>call state</a:t>
              </a:r>
            </a:p>
          </p:txBody>
        </p:sp>
      </p:grpSp>
      <p:grpSp>
        <p:nvGrpSpPr>
          <p:cNvPr id="131" name="Group 130"/>
          <p:cNvGrpSpPr>
            <a:grpSpLocks/>
          </p:cNvGrpSpPr>
          <p:nvPr/>
        </p:nvGrpSpPr>
        <p:grpSpPr bwMode="auto">
          <a:xfrm>
            <a:off x="3252788" y="1646238"/>
            <a:ext cx="1427162" cy="1336675"/>
            <a:chOff x="2923983" y="1601255"/>
            <a:chExt cx="1428596" cy="1336616"/>
          </a:xfrm>
        </p:grpSpPr>
        <p:pic>
          <p:nvPicPr>
            <p:cNvPr id="64556" name="Picture 85" descr="18_128x128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2047" y="1601255"/>
              <a:ext cx="752498" cy="752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57" name="Picture 88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3983" y="1707948"/>
              <a:ext cx="455817" cy="455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5" name="Straight Arrow Connector 94"/>
            <p:cNvCxnSpPr/>
            <p:nvPr/>
          </p:nvCxnSpPr>
          <p:spPr>
            <a:xfrm rot="5400000">
              <a:off x="3723586" y="2617209"/>
              <a:ext cx="550839" cy="1589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>
              <a:stCxn id="64557" idx="2"/>
            </p:cNvCxnSpPr>
            <p:nvPr/>
          </p:nvCxnSpPr>
          <p:spPr>
            <a:xfrm rot="16200000" flipH="1">
              <a:off x="3130177" y="2184251"/>
              <a:ext cx="774666" cy="732573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/>
            <p:cNvSpPr txBox="1"/>
            <p:nvPr/>
          </p:nvSpPr>
          <p:spPr>
            <a:xfrm>
              <a:off x="2923983" y="2163205"/>
              <a:ext cx="1428596" cy="4159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/>
                <a:t>Alice </a:t>
              </a:r>
              <a:r>
                <a:rPr lang="en-US" sz="1050" dirty="0" err="1">
                  <a:sym typeface="Wingdings"/>
                </a:rPr>
                <a:t></a:t>
              </a:r>
              <a:r>
                <a:rPr lang="en-US" sz="1050" dirty="0">
                  <a:sym typeface="Wingdings"/>
                </a:rPr>
                <a:t> </a:t>
              </a:r>
              <a:r>
                <a:rPr lang="en-US" sz="1050" dirty="0">
                  <a:sym typeface="Wingdings"/>
                  <a:hlinkClick r:id="rId20"/>
                </a:rPr>
                <a:t>a@b.com</a:t>
              </a:r>
              <a:r>
                <a:rPr lang="en-US" sz="1050" dirty="0">
                  <a:sym typeface="Wingdings"/>
                </a:rPr>
                <a:t>,</a:t>
              </a:r>
            </a:p>
            <a:p>
              <a:pPr>
                <a:defRPr/>
              </a:pPr>
              <a:r>
                <a:rPr lang="en-US" sz="1050" dirty="0">
                  <a:sym typeface="Wingdings"/>
                </a:rPr>
                <a:t>	</a:t>
              </a:r>
              <a:r>
                <a:rPr lang="en-US" sz="900" dirty="0">
                  <a:sym typeface="Wingdings"/>
                </a:rPr>
                <a:t>+1 212 555 1234</a:t>
              </a:r>
              <a:endParaRPr lang="en-US" sz="900" dirty="0"/>
            </a:p>
          </p:txBody>
        </p:sp>
      </p:grpSp>
      <p:grpSp>
        <p:nvGrpSpPr>
          <p:cNvPr id="144" name="Group 143"/>
          <p:cNvGrpSpPr>
            <a:grpSpLocks/>
          </p:cNvGrpSpPr>
          <p:nvPr/>
        </p:nvGrpSpPr>
        <p:grpSpPr bwMode="auto">
          <a:xfrm>
            <a:off x="88900" y="1643063"/>
            <a:ext cx="2287588" cy="1249362"/>
            <a:chOff x="88900" y="1643492"/>
            <a:chExt cx="2287555" cy="1249506"/>
          </a:xfrm>
        </p:grpSpPr>
        <p:pic>
          <p:nvPicPr>
            <p:cNvPr id="64548" name="Picture 121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12" y="1643492"/>
              <a:ext cx="451939" cy="376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9" name="Picture 122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128" y="1692726"/>
              <a:ext cx="525212" cy="705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4" name="Shape 123"/>
            <p:cNvCxnSpPr>
              <a:stCxn id="64549" idx="3"/>
            </p:cNvCxnSpPr>
            <p:nvPr/>
          </p:nvCxnSpPr>
          <p:spPr>
            <a:xfrm>
              <a:off x="1204897" y="2045175"/>
              <a:ext cx="352420" cy="3175"/>
            </a:xfrm>
            <a:prstGeom prst="curved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/>
            <p:cNvSpPr txBox="1"/>
            <p:nvPr/>
          </p:nvSpPr>
          <p:spPr>
            <a:xfrm>
              <a:off x="88900" y="2043588"/>
              <a:ext cx="555617" cy="25402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dirty="0"/>
                <a:t>RFID</a:t>
              </a:r>
            </a:p>
          </p:txBody>
        </p:sp>
        <p:sp>
          <p:nvSpPr>
            <p:cNvPr id="137" name="Rounded Rectangle 136"/>
            <p:cNvSpPr/>
            <p:nvPr/>
          </p:nvSpPr>
          <p:spPr>
            <a:xfrm>
              <a:off x="1557054" y="1653956"/>
              <a:ext cx="819401" cy="788600"/>
            </a:xfrm>
            <a:prstGeom prst="round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GW</a:t>
              </a:r>
            </a:p>
          </p:txBody>
        </p:sp>
        <p:cxnSp>
          <p:nvCxnSpPr>
            <p:cNvPr id="140" name="Shape 123"/>
            <p:cNvCxnSpPr/>
            <p:nvPr/>
          </p:nvCxnSpPr>
          <p:spPr>
            <a:xfrm rot="5400000">
              <a:off x="2074805" y="2667547"/>
              <a:ext cx="450902" cy="0"/>
            </a:xfrm>
            <a:prstGeom prst="curved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" name="Group 166"/>
          <p:cNvGrpSpPr>
            <a:grpSpLocks/>
          </p:cNvGrpSpPr>
          <p:nvPr/>
        </p:nvGrpSpPr>
        <p:grpSpPr bwMode="auto">
          <a:xfrm>
            <a:off x="465138" y="4084638"/>
            <a:ext cx="2124075" cy="2500312"/>
            <a:chOff x="104312" y="4019095"/>
            <a:chExt cx="2123104" cy="2501687"/>
          </a:xfrm>
        </p:grpSpPr>
        <p:pic>
          <p:nvPicPr>
            <p:cNvPr id="64541" name="Picture 84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12" y="5684763"/>
              <a:ext cx="1351142" cy="836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7" name="Straight Arrow Connector 106"/>
            <p:cNvCxnSpPr>
              <a:stCxn id="64541" idx="0"/>
            </p:cNvCxnSpPr>
            <p:nvPr/>
          </p:nvCxnSpPr>
          <p:spPr>
            <a:xfrm rot="5400000" flipH="1" flipV="1">
              <a:off x="684629" y="4902577"/>
              <a:ext cx="878370" cy="687073"/>
            </a:xfrm>
            <a:prstGeom prst="straightConnector1">
              <a:avLst/>
            </a:prstGeom>
            <a:ln>
              <a:solidFill>
                <a:schemeClr val="accent3">
                  <a:lumMod val="50000"/>
                </a:schemeClr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4543" name="Picture 107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204" y="4973268"/>
              <a:ext cx="558800" cy="54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TextBox 110"/>
            <p:cNvSpPr txBox="1"/>
            <p:nvPr/>
          </p:nvSpPr>
          <p:spPr>
            <a:xfrm>
              <a:off x="1196013" y="5380330"/>
              <a:ext cx="1031403" cy="414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/>
                <a:t>monitor energy</a:t>
              </a:r>
            </a:p>
            <a:p>
              <a:pPr>
                <a:defRPr/>
              </a:pPr>
              <a:r>
                <a:rPr lang="en-US" sz="1050" dirty="0"/>
                <a:t>usage</a:t>
              </a:r>
            </a:p>
          </p:txBody>
        </p:sp>
        <p:sp>
          <p:nvSpPr>
            <p:cNvPr id="146" name="Rounded Rectangle 145"/>
            <p:cNvSpPr/>
            <p:nvPr/>
          </p:nvSpPr>
          <p:spPr>
            <a:xfrm>
              <a:off x="1196177" y="4019095"/>
              <a:ext cx="819401" cy="788600"/>
            </a:xfrm>
            <a:prstGeom prst="round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GW</a:t>
              </a:r>
            </a:p>
          </p:txBody>
        </p:sp>
      </p:grpSp>
      <p:grpSp>
        <p:nvGrpSpPr>
          <p:cNvPr id="119" name="Group 118"/>
          <p:cNvGrpSpPr>
            <a:grpSpLocks/>
          </p:cNvGrpSpPr>
          <p:nvPr/>
        </p:nvGrpSpPr>
        <p:grpSpPr bwMode="auto">
          <a:xfrm>
            <a:off x="4965700" y="3549650"/>
            <a:ext cx="2971800" cy="2868613"/>
            <a:chOff x="3816263" y="3834105"/>
            <a:chExt cx="2972062" cy="2868409"/>
          </a:xfrm>
        </p:grpSpPr>
        <p:pic>
          <p:nvPicPr>
            <p:cNvPr id="64535" name="Picture 125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5333" y="4838795"/>
              <a:ext cx="737746" cy="793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9" name="Straight Arrow Connector 138"/>
            <p:cNvCxnSpPr>
              <a:stCxn id="64535" idx="1"/>
            </p:cNvCxnSpPr>
            <p:nvPr/>
          </p:nvCxnSpPr>
          <p:spPr>
            <a:xfrm rot="10800000">
              <a:off x="3816263" y="3834105"/>
              <a:ext cx="1679723" cy="1401663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4537" name="Picture 142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6330" y="6019225"/>
              <a:ext cx="861995" cy="683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5" name="Straight Arrow Connector 144"/>
            <p:cNvCxnSpPr/>
            <p:nvPr/>
          </p:nvCxnSpPr>
          <p:spPr>
            <a:xfrm rot="5400000" flipH="1" flipV="1">
              <a:off x="5287248" y="5841345"/>
              <a:ext cx="455581" cy="1428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/>
            <p:cNvCxnSpPr/>
            <p:nvPr/>
          </p:nvCxnSpPr>
          <p:spPr>
            <a:xfrm rot="5400000" flipH="1" flipV="1">
              <a:off x="5881029" y="5939774"/>
              <a:ext cx="50320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TextBox 155"/>
            <p:cNvSpPr txBox="1"/>
            <p:nvPr/>
          </p:nvSpPr>
          <p:spPr>
            <a:xfrm>
              <a:off x="4645011" y="4438900"/>
              <a:ext cx="1352669" cy="2539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/>
                <a:t>Call events, VM, SMS</a:t>
              </a:r>
            </a:p>
          </p:txBody>
        </p:sp>
      </p:grpSp>
      <p:cxnSp>
        <p:nvCxnSpPr>
          <p:cNvPr id="129" name="Shape 123"/>
          <p:cNvCxnSpPr/>
          <p:nvPr/>
        </p:nvCxnSpPr>
        <p:spPr>
          <a:xfrm rot="5400000" flipH="1" flipV="1">
            <a:off x="1741488" y="3859213"/>
            <a:ext cx="450850" cy="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 rot="16200000" flipV="1">
            <a:off x="2712244" y="4896644"/>
            <a:ext cx="827088" cy="41910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/>
          <p:nvPr/>
        </p:nvCxnSpPr>
        <p:spPr>
          <a:xfrm rot="5400000" flipH="1" flipV="1">
            <a:off x="719138" y="3457575"/>
            <a:ext cx="1174750" cy="1019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533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  <a:cs typeface="Arial" charset="0"/>
              </a:rPr>
              <a:t>COMSNETS 2016</a:t>
            </a: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453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A41A364-0CC7-A748-979C-15A9C247AE47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49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4DBD0A-8D79-D641-B7BA-A27E8B55CEE8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6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Internet of Things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Mostly about devices, not the Internet</a:t>
            </a:r>
          </a:p>
          <a:p>
            <a:r>
              <a:rPr lang="en-US" sz="3200" dirty="0" smtClean="0"/>
              <a:t>Network part not really new or exciting</a:t>
            </a:r>
          </a:p>
          <a:p>
            <a:r>
              <a:rPr lang="en-US" sz="3200" dirty="0" smtClean="0"/>
              <a:t>Software-controlled networked devices</a:t>
            </a:r>
          </a:p>
          <a:p>
            <a:r>
              <a:rPr lang="en-US" sz="3200" dirty="0" smtClean="0"/>
              <a:t>Challenges:</a:t>
            </a:r>
          </a:p>
          <a:p>
            <a:pPr lvl="1"/>
            <a:r>
              <a:rPr lang="en-US" sz="2800" dirty="0" smtClean="0"/>
              <a:t>lack of UI </a:t>
            </a:r>
            <a:r>
              <a:rPr lang="en-US" sz="2800" dirty="0" smtClean="0">
                <a:sym typeface="Wingdings"/>
              </a:rPr>
              <a:t> usability</a:t>
            </a:r>
          </a:p>
          <a:p>
            <a:pPr lvl="1"/>
            <a:r>
              <a:rPr lang="en-US" sz="2800" dirty="0" smtClean="0"/>
              <a:t>lack of UI </a:t>
            </a:r>
            <a:r>
              <a:rPr lang="en-US" sz="2800" dirty="0" smtClean="0">
                <a:sym typeface="Wingdings"/>
              </a:rPr>
              <a:t> </a:t>
            </a:r>
            <a:r>
              <a:rPr lang="en-US" sz="2800" dirty="0" smtClean="0"/>
              <a:t>usable security</a:t>
            </a:r>
          </a:p>
          <a:p>
            <a:pPr lvl="1"/>
            <a:r>
              <a:rPr lang="en-US" sz="2800" dirty="0" smtClean="0"/>
              <a:t>integration (service &amp; APIs)</a:t>
            </a:r>
          </a:p>
          <a:p>
            <a:pPr lvl="1"/>
            <a:r>
              <a:rPr lang="en-US" sz="2800" dirty="0" smtClean="0"/>
              <a:t>programming – beyond a single device</a:t>
            </a: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COMSNETS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5017F-2046-9E41-83E0-078B60185F7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1CD0E3-5544-0440-A141-D2AFB2448257}" type="datetime1">
              <a:rPr lang="en-US" smtClean="0"/>
              <a:t>1/24/16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1601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dropped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4088" y="5284788"/>
            <a:ext cx="1824037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5538" name="phidget_i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4950" y="3676650"/>
            <a:ext cx="23368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9" name="IMG_20120531_164819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2400" y="1371600"/>
            <a:ext cx="3352800" cy="25146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50" name="droppedImage.tif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5400000">
            <a:off x="5672932" y="1508918"/>
            <a:ext cx="3213100" cy="2411413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51" name="Shape 5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defTabSz="584200">
              <a:defRPr sz="4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/>
            </a:pPr>
            <a:r>
              <a:rPr lang="en-US" dirty="0" smtClean="0"/>
              <a:t>SECE hardware</a:t>
            </a:r>
            <a:endParaRPr lang="en-US" dirty="0"/>
          </a:p>
        </p:txBody>
      </p:sp>
      <p:pic>
        <p:nvPicPr>
          <p:cNvPr id="65542" name="xbe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1938" y="5338763"/>
            <a:ext cx="146526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5543" name="phidget_motio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3" y="3830638"/>
            <a:ext cx="1635125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5544" name="phidget_interface_ki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013" y="5559425"/>
            <a:ext cx="1552575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5545" name="droppedImag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2888" y="3917950"/>
            <a:ext cx="1463675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5546" name="droppedImage.tif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1524000"/>
            <a:ext cx="1724025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5547" name="droppedImage.tif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0225" y="5427663"/>
            <a:ext cx="2036763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5548" name="Shape 58"/>
          <p:cNvSpPr>
            <a:spLocks noChangeArrowheads="1"/>
          </p:cNvSpPr>
          <p:nvPr/>
        </p:nvSpPr>
        <p:spPr bwMode="auto">
          <a:xfrm>
            <a:off x="328613" y="4992688"/>
            <a:ext cx="1192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en-US" sz="2500"/>
              <a:t>Phidgets</a:t>
            </a:r>
          </a:p>
        </p:txBody>
      </p:sp>
      <p:sp>
        <p:nvSpPr>
          <p:cNvPr id="65549" name="Shape 59"/>
          <p:cNvSpPr>
            <a:spLocks noChangeArrowheads="1"/>
          </p:cNvSpPr>
          <p:nvPr/>
        </p:nvSpPr>
        <p:spPr bwMode="auto">
          <a:xfrm>
            <a:off x="3800475" y="3438525"/>
            <a:ext cx="1720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en-US" sz="2500"/>
              <a:t>BeagleBoard</a:t>
            </a:r>
          </a:p>
        </p:txBody>
      </p:sp>
      <p:sp>
        <p:nvSpPr>
          <p:cNvPr id="65550" name="Shape 60"/>
          <p:cNvSpPr>
            <a:spLocks noChangeArrowheads="1"/>
          </p:cNvSpPr>
          <p:nvPr/>
        </p:nvSpPr>
        <p:spPr bwMode="auto">
          <a:xfrm>
            <a:off x="3624263" y="6334125"/>
            <a:ext cx="11176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en-US" sz="2500"/>
              <a:t>Arduino</a:t>
            </a:r>
          </a:p>
        </p:txBody>
      </p:sp>
      <p:sp>
        <p:nvSpPr>
          <p:cNvPr id="65551" name="Shape 61"/>
          <p:cNvSpPr>
            <a:spLocks noChangeArrowheads="1"/>
          </p:cNvSpPr>
          <p:nvPr/>
        </p:nvSpPr>
        <p:spPr bwMode="auto">
          <a:xfrm>
            <a:off x="7340600" y="4843463"/>
            <a:ext cx="93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en-US" sz="2500"/>
              <a:t>ZigBee</a:t>
            </a:r>
          </a:p>
        </p:txBody>
      </p:sp>
      <p:sp>
        <p:nvSpPr>
          <p:cNvPr id="65553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  <a:cs typeface="Arial" charset="0"/>
              </a:rPr>
              <a:t>COMSNETS 2016</a:t>
            </a: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555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1696727-C54B-DE43-B7C9-CB4BBFDD0898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50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31E608-B4CD-8B49-97FF-4E1BD18B4782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98789" y="4125516"/>
            <a:ext cx="2839641" cy="27324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574729"/>
            <a:ext cx="8229600" cy="9079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55916"/>
            <a:r>
              <a:rPr sz="5900" spc="-190" dirty="0">
                <a:latin typeface="Gill Sans"/>
                <a:cs typeface="Gill Sans"/>
              </a:rPr>
              <a:t>A</a:t>
            </a:r>
            <a:r>
              <a:rPr sz="5900" spc="-28" dirty="0">
                <a:latin typeface="Gill Sans"/>
                <a:cs typeface="Gill Sans"/>
              </a:rPr>
              <a:t>va</a:t>
            </a:r>
            <a:r>
              <a:rPr sz="5900" spc="-4" dirty="0">
                <a:latin typeface="Gill Sans"/>
                <a:cs typeface="Gill Sans"/>
              </a:rPr>
              <a:t>il</a:t>
            </a:r>
            <a:r>
              <a:rPr sz="5900" spc="-28" dirty="0">
                <a:latin typeface="Gill Sans"/>
                <a:cs typeface="Gill Sans"/>
              </a:rPr>
              <a:t>a</a:t>
            </a:r>
            <a:r>
              <a:rPr sz="5900" dirty="0">
                <a:latin typeface="Gill Sans"/>
                <a:cs typeface="Gill Sans"/>
              </a:rPr>
              <a:t>b</a:t>
            </a:r>
            <a:r>
              <a:rPr sz="5900" spc="-4" dirty="0">
                <a:latin typeface="Gill Sans"/>
                <a:cs typeface="Gill Sans"/>
              </a:rPr>
              <a:t>l</a:t>
            </a:r>
            <a:r>
              <a:rPr sz="5900" dirty="0">
                <a:latin typeface="Gill Sans"/>
                <a:cs typeface="Gill Sans"/>
              </a:rPr>
              <a:t>e</a:t>
            </a:r>
            <a:r>
              <a:rPr sz="5900" spc="-4" dirty="0">
                <a:latin typeface="Gill Sans"/>
                <a:cs typeface="Gill Sans"/>
              </a:rPr>
              <a:t> </a:t>
            </a:r>
            <a:r>
              <a:rPr sz="5900" spc="-32" dirty="0">
                <a:latin typeface="Gill Sans"/>
                <a:cs typeface="Gill Sans"/>
              </a:rPr>
              <a:t>P</a:t>
            </a:r>
            <a:r>
              <a:rPr sz="5900" spc="-4" dirty="0">
                <a:latin typeface="Gill Sans"/>
                <a:cs typeface="Gill Sans"/>
              </a:rPr>
              <a:t>l</a:t>
            </a:r>
            <a:r>
              <a:rPr sz="5900" spc="-28" dirty="0">
                <a:latin typeface="Gill Sans"/>
                <a:cs typeface="Gill Sans"/>
              </a:rPr>
              <a:t>a</a:t>
            </a:r>
            <a:r>
              <a:rPr sz="5900" dirty="0">
                <a:latin typeface="Gill Sans"/>
                <a:cs typeface="Gill Sans"/>
              </a:rPr>
              <a:t>t</a:t>
            </a:r>
            <a:r>
              <a:rPr sz="5900" spc="-60" dirty="0">
                <a:latin typeface="Gill Sans"/>
                <a:cs typeface="Gill Sans"/>
              </a:rPr>
              <a:t>f</a:t>
            </a:r>
            <a:r>
              <a:rPr sz="5900" spc="-32" dirty="0">
                <a:latin typeface="Gill Sans"/>
                <a:cs typeface="Gill Sans"/>
              </a:rPr>
              <a:t>orms</a:t>
            </a:r>
            <a:endParaRPr sz="5900">
              <a:latin typeface="Gill Sans"/>
              <a:cs typeface="Gill San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78238" y="6558532"/>
            <a:ext cx="178594" cy="200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300" dirty="0">
                <a:latin typeface="Gill Sans"/>
                <a:cs typeface="Gill Sans"/>
              </a:rPr>
              <a:t>19</a:t>
            </a:r>
            <a:endParaRPr sz="1300">
              <a:latin typeface="Gill Sans"/>
              <a:cs typeface="Gill San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66117" y="1535906"/>
            <a:ext cx="1910953" cy="20448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82953" y="1509117"/>
            <a:ext cx="2107406" cy="21074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27164" y="1241226"/>
            <a:ext cx="3080742" cy="23574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37956" y="3775015"/>
            <a:ext cx="1902916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3000" spc="-14" dirty="0">
                <a:latin typeface="Gill Sans"/>
                <a:cs typeface="Gill Sans"/>
              </a:rPr>
              <a:t>Beag</a:t>
            </a:r>
            <a:r>
              <a:rPr sz="3000" spc="-4" dirty="0">
                <a:latin typeface="Gill Sans"/>
                <a:cs typeface="Gill Sans"/>
              </a:rPr>
              <a:t>l</a:t>
            </a:r>
            <a:r>
              <a:rPr sz="3000" spc="-18" dirty="0">
                <a:latin typeface="Gill Sans"/>
                <a:cs typeface="Gill Sans"/>
              </a:rPr>
              <a:t>eBoa</a:t>
            </a:r>
            <a:r>
              <a:rPr sz="3000" spc="-60" dirty="0">
                <a:latin typeface="Gill Sans"/>
                <a:cs typeface="Gill Sans"/>
              </a:rPr>
              <a:t>r</a:t>
            </a:r>
            <a:r>
              <a:rPr sz="3000" spc="-18" dirty="0">
                <a:latin typeface="Gill Sans"/>
                <a:cs typeface="Gill Sans"/>
              </a:rPr>
              <a:t>d</a:t>
            </a:r>
            <a:endParaRPr sz="3000">
              <a:latin typeface="Gill Sans"/>
              <a:cs typeface="Gill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87966" y="3775015"/>
            <a:ext cx="1490365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3000" spc="-4" dirty="0">
                <a:latin typeface="Gill Sans"/>
                <a:cs typeface="Gill Sans"/>
              </a:rPr>
              <a:t>O</a:t>
            </a:r>
            <a:r>
              <a:rPr sz="3000" spc="-74" dirty="0">
                <a:latin typeface="Gill Sans"/>
                <a:cs typeface="Gill Sans"/>
              </a:rPr>
              <a:t>v</a:t>
            </a:r>
            <a:r>
              <a:rPr sz="3000" dirty="0">
                <a:latin typeface="Gill Sans"/>
                <a:cs typeface="Gill Sans"/>
              </a:rPr>
              <a:t>e</a:t>
            </a:r>
            <a:r>
              <a:rPr sz="3000" spc="-88" dirty="0">
                <a:latin typeface="Gill Sans"/>
                <a:cs typeface="Gill Sans"/>
              </a:rPr>
              <a:t>r</a:t>
            </a:r>
            <a:r>
              <a:rPr sz="3000" spc="-18" dirty="0">
                <a:latin typeface="Gill Sans"/>
                <a:cs typeface="Gill Sans"/>
              </a:rPr>
              <a:t>o</a:t>
            </a:r>
            <a:r>
              <a:rPr sz="3000" dirty="0">
                <a:latin typeface="Gill Sans"/>
                <a:cs typeface="Gill Sans"/>
              </a:rPr>
              <a:t>A</a:t>
            </a:r>
            <a:r>
              <a:rPr sz="3000" spc="-4" dirty="0">
                <a:latin typeface="Gill Sans"/>
                <a:cs typeface="Gill Sans"/>
              </a:rPr>
              <a:t>i</a:t>
            </a:r>
            <a:r>
              <a:rPr sz="3000" spc="-14" dirty="0">
                <a:latin typeface="Gill Sans"/>
                <a:cs typeface="Gill Sans"/>
              </a:rPr>
              <a:t>r</a:t>
            </a:r>
            <a:endParaRPr sz="3000">
              <a:latin typeface="Gill Sans"/>
              <a:cs typeface="Gill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87624" y="3775015"/>
            <a:ext cx="1961852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3000" spc="-14" dirty="0">
                <a:latin typeface="Gill Sans"/>
                <a:cs typeface="Gill Sans"/>
              </a:rPr>
              <a:t>Raspbe</a:t>
            </a:r>
            <a:r>
              <a:rPr sz="3000" spc="-32" dirty="0">
                <a:latin typeface="Gill Sans"/>
                <a:cs typeface="Gill Sans"/>
              </a:rPr>
              <a:t>r</a:t>
            </a:r>
            <a:r>
              <a:rPr sz="3000" spc="74" dirty="0">
                <a:latin typeface="Gill Sans"/>
                <a:cs typeface="Gill Sans"/>
              </a:rPr>
              <a:t>r</a:t>
            </a:r>
            <a:r>
              <a:rPr sz="3000" spc="-14" dirty="0">
                <a:latin typeface="Gill Sans"/>
                <a:cs typeface="Gill Sans"/>
              </a:rPr>
              <a:t>y</a:t>
            </a:r>
            <a:r>
              <a:rPr sz="3000" spc="-4" dirty="0">
                <a:latin typeface="Gill Sans"/>
                <a:cs typeface="Gill Sans"/>
              </a:rPr>
              <a:t> </a:t>
            </a:r>
            <a:r>
              <a:rPr sz="3000" spc="-18" dirty="0">
                <a:latin typeface="Gill Sans"/>
                <a:cs typeface="Gill Sans"/>
              </a:rPr>
              <a:t>P</a:t>
            </a:r>
            <a:r>
              <a:rPr sz="3000" dirty="0">
                <a:latin typeface="Gill Sans"/>
                <a:cs typeface="Gill Sans"/>
              </a:rPr>
              <a:t>I</a:t>
            </a:r>
            <a:endParaRPr sz="3000">
              <a:latin typeface="Gill Sans"/>
              <a:cs typeface="Gill San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777008" y="4527351"/>
            <a:ext cx="2553891" cy="20716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783772" y="5145723"/>
            <a:ext cx="1266676" cy="886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950" marR="3572" indent="-29467">
              <a:lnSpc>
                <a:spcPts val="3445"/>
              </a:lnSpc>
            </a:pPr>
            <a:r>
              <a:rPr sz="3000" spc="-18" dirty="0">
                <a:latin typeface="Gill Sans"/>
                <a:cs typeface="Gill Sans"/>
              </a:rPr>
              <a:t>And</a:t>
            </a:r>
            <a:r>
              <a:rPr sz="3000" spc="-88" dirty="0">
                <a:latin typeface="Gill Sans"/>
                <a:cs typeface="Gill Sans"/>
              </a:rPr>
              <a:t>r</a:t>
            </a:r>
            <a:r>
              <a:rPr sz="3000" spc="-18" dirty="0">
                <a:latin typeface="Gill Sans"/>
                <a:cs typeface="Gill Sans"/>
              </a:rPr>
              <a:t>o</a:t>
            </a:r>
            <a:r>
              <a:rPr sz="3000" spc="-4" dirty="0">
                <a:latin typeface="Gill Sans"/>
                <a:cs typeface="Gill Sans"/>
              </a:rPr>
              <a:t>i</a:t>
            </a:r>
            <a:r>
              <a:rPr sz="3000" spc="-18" dirty="0">
                <a:latin typeface="Gill Sans"/>
                <a:cs typeface="Gill Sans"/>
              </a:rPr>
              <a:t>d</a:t>
            </a:r>
            <a:r>
              <a:rPr sz="3000" spc="-11" dirty="0">
                <a:latin typeface="Gill Sans"/>
                <a:cs typeface="Gill Sans"/>
              </a:rPr>
              <a:t> </a:t>
            </a:r>
            <a:r>
              <a:rPr sz="3000" dirty="0">
                <a:latin typeface="Gill Sans"/>
                <a:cs typeface="Gill Sans"/>
              </a:rPr>
              <a:t>D</a:t>
            </a:r>
            <a:r>
              <a:rPr sz="3000" spc="-46" dirty="0">
                <a:latin typeface="Gill Sans"/>
                <a:cs typeface="Gill Sans"/>
              </a:rPr>
              <a:t>e</a:t>
            </a:r>
            <a:r>
              <a:rPr sz="3000" dirty="0">
                <a:latin typeface="Gill Sans"/>
                <a:cs typeface="Gill Sans"/>
              </a:rPr>
              <a:t>v</a:t>
            </a:r>
            <a:r>
              <a:rPr sz="3000" spc="-4" dirty="0">
                <a:latin typeface="Gill Sans"/>
                <a:cs typeface="Gill Sans"/>
              </a:rPr>
              <a:t>i</a:t>
            </a:r>
            <a:r>
              <a:rPr sz="3000" spc="-14" dirty="0">
                <a:latin typeface="Gill Sans"/>
                <a:cs typeface="Gill Sans"/>
              </a:rPr>
              <a:t>ces</a:t>
            </a:r>
            <a:endParaRPr sz="3000">
              <a:latin typeface="Gill Sans"/>
              <a:cs typeface="Gill San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0116" y="5382359"/>
            <a:ext cx="1266676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3000" spc="-21" dirty="0">
                <a:latin typeface="Gill Sans"/>
                <a:cs typeface="Gill Sans"/>
              </a:rPr>
              <a:t>A</a:t>
            </a:r>
            <a:r>
              <a:rPr sz="3000" spc="-60" dirty="0">
                <a:latin typeface="Gill Sans"/>
                <a:cs typeface="Gill Sans"/>
              </a:rPr>
              <a:t>r</a:t>
            </a:r>
            <a:r>
              <a:rPr sz="3000" spc="-18" dirty="0">
                <a:latin typeface="Gill Sans"/>
                <a:cs typeface="Gill Sans"/>
              </a:rPr>
              <a:t>d</a:t>
            </a:r>
            <a:r>
              <a:rPr sz="3000" dirty="0">
                <a:latin typeface="Gill Sans"/>
                <a:cs typeface="Gill Sans"/>
              </a:rPr>
              <a:t>u</a:t>
            </a:r>
            <a:r>
              <a:rPr sz="3000" spc="-4" dirty="0">
                <a:latin typeface="Gill Sans"/>
                <a:cs typeface="Gill Sans"/>
              </a:rPr>
              <a:t>i</a:t>
            </a:r>
            <a:r>
              <a:rPr sz="3000" spc="-18" dirty="0">
                <a:latin typeface="Gill Sans"/>
                <a:cs typeface="Gill Sans"/>
              </a:rPr>
              <a:t>no</a:t>
            </a:r>
            <a:endParaRPr sz="3000">
              <a:latin typeface="Gill Sans"/>
              <a:cs typeface="Gill Sans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COMSNETS 2016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5017F-2046-9E41-83E0-078B60185F7A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63DEE5-6688-5F4C-AA68-3EBBD58215C5}" type="datetime1">
              <a:rPr lang="en-US" smtClean="0"/>
              <a:t>1/24/16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3771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IoT</a:t>
            </a:r>
            <a:r>
              <a:rPr lang="en-US" dirty="0" smtClean="0"/>
              <a:t> &amp; robotics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COMSNETS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7" name="Picture 6" descr="IMG_20151105_1008220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D0E6F7-4620-344E-A45F-581EEF26A48D}" type="datetime1">
              <a:rPr lang="en-US" smtClean="0"/>
              <a:t>1/24/16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292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asted-image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6553200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SECE system architecture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COMSNETS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9D5436-6D28-D54D-BCF8-A38B4DB6D7DF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6D9C2E-1269-7E45-87F4-558F0BC5F8D7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defTabSz="531622">
              <a:defRPr sz="7280"/>
            </a:lvl1pPr>
          </a:lstStyle>
          <a:p>
            <a:pPr>
              <a:defRPr sz="1800"/>
            </a:pPr>
            <a:r>
              <a:rPr sz="5100" dirty="0"/>
              <a:t>SECE </a:t>
            </a:r>
            <a:r>
              <a:rPr lang="en-US" sz="5100" dirty="0" smtClean="0"/>
              <a:t>s</a:t>
            </a:r>
            <a:r>
              <a:rPr sz="5100" dirty="0" smtClean="0"/>
              <a:t>ystem </a:t>
            </a:r>
            <a:r>
              <a:rPr lang="en-US" sz="5100" dirty="0"/>
              <a:t>a</a:t>
            </a:r>
            <a:r>
              <a:rPr sz="5100" dirty="0" smtClean="0"/>
              <a:t>rchitecture</a:t>
            </a:r>
            <a:endParaRPr sz="5100" dirty="0"/>
          </a:p>
        </p:txBody>
      </p:sp>
      <p:pic>
        <p:nvPicPr>
          <p:cNvPr id="67586" name="pasted-image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6275" y="1917700"/>
            <a:ext cx="4314825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7587" name="Shape 70"/>
          <p:cNvSpPr>
            <a:spLocks noChangeArrowheads="1"/>
          </p:cNvSpPr>
          <p:nvPr/>
        </p:nvSpPr>
        <p:spPr bwMode="auto">
          <a:xfrm>
            <a:off x="401638" y="1544638"/>
            <a:ext cx="392112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311150" indent="-311150">
              <a:buSzPct val="75000"/>
              <a:buFontTx/>
              <a:buChar char="•"/>
            </a:pPr>
            <a:r>
              <a:rPr lang="en-US" sz="1500" i="1">
                <a:solidFill>
                  <a:srgbClr val="000090"/>
                </a:solidFill>
              </a:rPr>
              <a:t>Application server</a:t>
            </a:r>
          </a:p>
          <a:p>
            <a:pPr marL="623888" lvl="1" indent="-311150">
              <a:buSzPct val="75000"/>
              <a:buFontTx/>
              <a:buChar char="•"/>
            </a:pPr>
            <a:r>
              <a:rPr lang="en-US" sz="1500"/>
              <a:t>Python + coroutines</a:t>
            </a:r>
          </a:p>
          <a:p>
            <a:pPr marL="623888" lvl="1" indent="-311150">
              <a:buSzPct val="75000"/>
              <a:buFontTx/>
              <a:buChar char="•"/>
            </a:pPr>
            <a:r>
              <a:rPr lang="en-US" sz="1500"/>
              <a:t>Custom object model</a:t>
            </a:r>
          </a:p>
          <a:p>
            <a:pPr marL="623888" lvl="1" indent="-311150">
              <a:buSzPct val="75000"/>
              <a:buFontTx/>
              <a:buChar char="•"/>
            </a:pPr>
            <a:r>
              <a:rPr lang="en-US" sz="1500"/>
              <a:t>App management via </a:t>
            </a:r>
            <a:r>
              <a:rPr lang="en-US" sz="1500" b="1"/>
              <a:t>git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1500" i="1">
                <a:solidFill>
                  <a:srgbClr val="000090"/>
                </a:solidFill>
              </a:rPr>
              <a:t>Smart object daemon</a:t>
            </a:r>
          </a:p>
          <a:p>
            <a:pPr marL="623888" lvl="1" indent="-311150">
              <a:buSzPct val="75000"/>
              <a:buFontTx/>
              <a:buChar char="•"/>
            </a:pPr>
            <a:r>
              <a:rPr lang="en-US" sz="1500"/>
              <a:t>time-series data management</a:t>
            </a:r>
          </a:p>
          <a:p>
            <a:pPr marL="623888" lvl="1" indent="-311150">
              <a:buSzPct val="75000"/>
              <a:buFontTx/>
              <a:buChar char="•"/>
            </a:pPr>
            <a:r>
              <a:rPr lang="en-US" sz="1500"/>
              <a:t>discovery + configuration</a:t>
            </a:r>
          </a:p>
          <a:p>
            <a:pPr marL="623888" lvl="1" indent="-311150">
              <a:buSzPct val="75000"/>
              <a:buFontTx/>
              <a:buChar char="•"/>
            </a:pPr>
            <a:r>
              <a:rPr lang="en-US" sz="1500"/>
              <a:t>network APIs</a:t>
            </a:r>
          </a:p>
          <a:p>
            <a:pPr marL="623888" lvl="1" indent="-311150">
              <a:buSzPct val="75000"/>
              <a:buFontTx/>
              <a:buChar char="•"/>
            </a:pPr>
            <a:r>
              <a:rPr lang="en-US" sz="1500"/>
              <a:t>platform drivers (Android, OSX, ZigBee, Phidgets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1500" i="1">
                <a:solidFill>
                  <a:srgbClr val="000090"/>
                </a:solidFill>
              </a:rPr>
              <a:t>HTML5 user interface</a:t>
            </a:r>
          </a:p>
          <a:p>
            <a:pPr marL="623888" lvl="1" indent="-311150">
              <a:buSzPct val="75000"/>
              <a:buFontTx/>
              <a:buChar char="•"/>
            </a:pPr>
            <a:r>
              <a:rPr lang="en-US" sz="1500"/>
              <a:t>virtual devices</a:t>
            </a:r>
          </a:p>
          <a:p>
            <a:pPr marL="623888" lvl="1" indent="-311150">
              <a:buSzPct val="75000"/>
              <a:buFontTx/>
              <a:buChar char="•"/>
            </a:pPr>
            <a:r>
              <a:rPr lang="en-US" sz="1500"/>
              <a:t>visual programming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1500">
                <a:solidFill>
                  <a:srgbClr val="000090"/>
                </a:solidFill>
              </a:rPr>
              <a:t>Overlay router</a:t>
            </a:r>
          </a:p>
          <a:p>
            <a:pPr marL="623888" lvl="1" indent="-311150">
              <a:buSzPct val="75000"/>
              <a:buFontTx/>
              <a:buChar char="•"/>
            </a:pPr>
            <a:r>
              <a:rPr lang="en-US" sz="1500"/>
              <a:t>link setup and management</a:t>
            </a:r>
          </a:p>
          <a:p>
            <a:pPr marL="623888" lvl="1" indent="-311150">
              <a:buSzPct val="75000"/>
              <a:buFontTx/>
              <a:buChar char="•"/>
            </a:pPr>
            <a:r>
              <a:rPr lang="en-US" sz="1500"/>
              <a:t>addressing + discovery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1500" i="1">
                <a:solidFill>
                  <a:srgbClr val="000090"/>
                </a:solidFill>
              </a:rPr>
              <a:t>Semantic naming</a:t>
            </a:r>
          </a:p>
          <a:p>
            <a:pPr marL="623888" lvl="1" indent="-311150">
              <a:buSzPct val="75000"/>
              <a:buFontTx/>
              <a:buChar char="•"/>
            </a:pPr>
            <a:r>
              <a:rPr lang="en-US" sz="1500"/>
              <a:t>knowledge base + query language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1500" i="1">
                <a:solidFill>
                  <a:srgbClr val="000090"/>
                </a:solidFill>
              </a:rPr>
              <a:t>Service gateways</a:t>
            </a:r>
          </a:p>
          <a:p>
            <a:pPr marL="623888" lvl="1" indent="-311150">
              <a:buSzPct val="75000"/>
              <a:buFontTx/>
              <a:buChar char="•"/>
            </a:pPr>
            <a:r>
              <a:rPr lang="en-US" sz="1500"/>
              <a:t>Facebook, Twilio, Google, Twitter</a:t>
            </a:r>
          </a:p>
        </p:txBody>
      </p:sp>
      <p:sp>
        <p:nvSpPr>
          <p:cNvPr id="67589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  <a:cs typeface="Arial" charset="0"/>
              </a:rPr>
              <a:t>COMSNETS 2016</a:t>
            </a: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759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E39AD47-EC7B-DD4D-AD82-6C192873C382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54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F345C5-12F6-A847-9916-4A8BC35B5020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Smart Object Model</a:t>
            </a:r>
            <a:endParaRPr lang="en-US" dirty="0"/>
          </a:p>
        </p:txBody>
      </p:sp>
      <p:sp>
        <p:nvSpPr>
          <p:cNvPr id="69634" name="Shape 7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3206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3206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3206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3206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3206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320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320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320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320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21BFDC2-71E3-0A4B-A8D6-C4A7FF795B36}" type="slidenum">
              <a:rPr lang="en-US" sz="8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pPr eaLnBrk="1" hangingPunct="1"/>
              <a:t>55</a:t>
            </a:fld>
            <a:endParaRPr lang="en-US" sz="80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69635" name="pasted-image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2888" y="1828800"/>
            <a:ext cx="3821112" cy="352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9636" name="TextBox 5"/>
          <p:cNvSpPr txBox="1">
            <a:spLocks noChangeArrowheads="1"/>
          </p:cNvSpPr>
          <p:nvPr/>
        </p:nvSpPr>
        <p:spPr bwMode="auto">
          <a:xfrm>
            <a:off x="304800" y="1447800"/>
            <a:ext cx="48768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600" i="1">
                <a:solidFill>
                  <a:srgbClr val="000090"/>
                </a:solidFill>
              </a:rPr>
              <a:t>Network interface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600"/>
              <a:t>connects the object to an IP-based overlay network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600"/>
              <a:t>communication protocols and interfaces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600"/>
              <a:t>node discovery, capability negotiation, configuration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i="1">
                <a:solidFill>
                  <a:srgbClr val="000090"/>
                </a:solidFill>
              </a:rPr>
              <a:t>Data storage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600"/>
              <a:t>time-series (history) of sensor data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600"/>
              <a:t>collection of named structured documents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600"/>
              <a:t>contents accessible over the network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i="1">
                <a:solidFill>
                  <a:srgbClr val="000090"/>
                </a:solidFill>
              </a:rPr>
              <a:t>Runtime environment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600"/>
              <a:t>data processing, programmatic filtering, feedback loops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600"/>
              <a:t>high-level scripting language (Lua, JavaScript)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600"/>
              <a:t>Smart Object Model (SOM) (~ HTML DOM)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i="1">
                <a:solidFill>
                  <a:srgbClr val="000090"/>
                </a:solidFill>
              </a:rPr>
              <a:t>Sensing and actuation points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600"/>
              <a:t>addressable components connected via a system bus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600"/>
              <a:t>internal: I2C, SPI, UART (smartphones)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600"/>
              <a:t>external: field bus, BACnet, X-10, XBee, Z-Wave</a:t>
            </a:r>
          </a:p>
        </p:txBody>
      </p:sp>
      <p:sp>
        <p:nvSpPr>
          <p:cNvPr id="69638" name="Footer Placeholder 7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  <a:cs typeface="Arial" charset="0"/>
              </a:rPr>
              <a:t>COMSNETS 2016</a:t>
            </a: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B89B75-A84A-2D48-BF55-77B1EFE5AE1C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SECE UI: Visual programming</a:t>
            </a:r>
            <a:endParaRPr lang="en-US" dirty="0"/>
          </a:p>
        </p:txBody>
      </p:sp>
      <p:pic>
        <p:nvPicPr>
          <p:cNvPr id="74754" name="pasted-image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8263" y="5430838"/>
            <a:ext cx="6467475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4755" name="pasted-image.pd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8763" y="1571625"/>
            <a:ext cx="196373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4756" name="pasted-image.pd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9438" y="2705100"/>
            <a:ext cx="293211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4757" name="pasted-image.pd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9438" y="3846513"/>
            <a:ext cx="293211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4758" name="Shape 105"/>
          <p:cNvSpPr>
            <a:spLocks noChangeArrowheads="1"/>
          </p:cNvSpPr>
          <p:nvPr/>
        </p:nvSpPr>
        <p:spPr bwMode="auto">
          <a:xfrm>
            <a:off x="250825" y="1470025"/>
            <a:ext cx="5126038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311150" indent="-311150">
              <a:buSzPct val="75000"/>
              <a:buFontTx/>
              <a:buChar char="•"/>
            </a:pPr>
            <a:r>
              <a:rPr lang="en-US" sz="2500"/>
              <a:t>User-friendly UI for programming smart objects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2500"/>
              <a:t>Inspired by MIT Scratch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2500"/>
              <a:t>Blocks represent devices or programs on an application server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2500"/>
              <a:t>Different latch-socket shapes represent different types of data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2500"/>
              <a:t>Drag&amp;drop HTML UI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2500"/>
              <a:t>Suitable for simple add-hoc applications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7391400" y="457200"/>
            <a:ext cx="1600200" cy="685800"/>
          </a:xfrm>
          <a:prstGeom prst="wedgeEllipseCallout">
            <a:avLst>
              <a:gd name="adj1" fmla="val -70227"/>
              <a:gd name="adj2" fmla="val 39191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in progress</a:t>
            </a:r>
          </a:p>
        </p:txBody>
      </p:sp>
      <p:sp>
        <p:nvSpPr>
          <p:cNvPr id="74761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  <a:cs typeface="Arial" charset="0"/>
              </a:rPr>
              <a:t>COMSNETS 2016</a:t>
            </a: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4762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528B1C8-6F86-4344-842D-35EF1C9C565A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56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69A16B-91E8-8E4A-9058-EE6F41CB96BC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SECE </a:t>
            </a:r>
            <a:r>
              <a:rPr lang="en-US" dirty="0" smtClean="0">
                <a:ea typeface="+mj-ea"/>
                <a:cs typeface="+mj-cs"/>
              </a:rPr>
              <a:t>UI: web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75" y="1881188"/>
            <a:ext cx="3840163" cy="4094162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738" y="1882775"/>
            <a:ext cx="3840162" cy="4094163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</a:rPr>
              <a:t>COMSNETS 2016</a:t>
            </a: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7578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F4FB6A0-6A4C-584D-BA1A-6FA28A95738C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57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B1EBB3-D8A3-1148-85FF-2409C113CFBF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asted-image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1371600"/>
            <a:ext cx="4102100" cy="271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6802" name="ipad_templa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75" y="3810000"/>
            <a:ext cx="647700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6803" name="Screen Shot 2014-06-23 at 1.22.58 P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4495800"/>
            <a:ext cx="4703763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6804" name="Shape 111"/>
          <p:cNvSpPr>
            <a:spLocks noChangeArrowheads="1"/>
          </p:cNvSpPr>
          <p:nvPr/>
        </p:nvSpPr>
        <p:spPr bwMode="auto">
          <a:xfrm>
            <a:off x="152400" y="1371600"/>
            <a:ext cx="2971800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311150" indent="-311150">
              <a:buSzPct val="75000"/>
              <a:buFontTx/>
              <a:buChar char="•"/>
            </a:pPr>
            <a:r>
              <a:rPr lang="en-US" sz="2500"/>
              <a:t>Virtual JavaScript smart objects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2500"/>
              <a:t>Emulate physical devices in browser (buttons, LEDs, switches, gauges)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2500"/>
              <a:t>Create via drag&amp;drop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2500"/>
              <a:t>Customizable IoT control panels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2500"/>
              <a:t>Programmable in JavaScript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SECE UI: Programmable control panel</a:t>
            </a:r>
            <a:endParaRPr lang="en-US" dirty="0"/>
          </a:p>
        </p:txBody>
      </p:sp>
      <p:sp>
        <p:nvSpPr>
          <p:cNvPr id="76807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  <a:cs typeface="Arial" charset="0"/>
              </a:rPr>
              <a:t>COMSNETS 2016</a:t>
            </a: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680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C42A2AA-4EF9-A54B-BAAD-A44704E8C4EA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58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D6735A-1DA4-924C-90BD-7E194A686604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SECE smart object cloud</a:t>
            </a:r>
            <a:endParaRPr lang="en-US" dirty="0"/>
          </a:p>
        </p:txBody>
      </p:sp>
      <p:pic>
        <p:nvPicPr>
          <p:cNvPr id="77826" name="pasted-image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3363" y="1296988"/>
            <a:ext cx="3133725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7827" name="Shape 115"/>
          <p:cNvSpPr>
            <a:spLocks noChangeArrowheads="1"/>
          </p:cNvSpPr>
          <p:nvPr/>
        </p:nvSpPr>
        <p:spPr bwMode="auto">
          <a:xfrm>
            <a:off x="263525" y="1470025"/>
            <a:ext cx="45370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311150" indent="-311150">
              <a:buSzPct val="75000"/>
              <a:buFontTx/>
              <a:buChar char="•"/>
            </a:pPr>
            <a:r>
              <a:rPr lang="en-US" sz="2500"/>
              <a:t>IPv6 overlay network architecture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2500"/>
              <a:t>Automatic tunnel links setup by router nodes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2500"/>
              <a:t>Spans multiple networks and sites of a SECE user (home office)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2500"/>
              <a:t>Supports shared local links (can coexist with other networks)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2500"/>
              <a:t>Similar to an IPv6 VPN</a:t>
            </a:r>
          </a:p>
        </p:txBody>
      </p:sp>
      <p:pic>
        <p:nvPicPr>
          <p:cNvPr id="77828" name="pasted-image.pd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1463" y="4217988"/>
            <a:ext cx="1882775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7829" name="pasted-image.pd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9513" y="4298950"/>
            <a:ext cx="2347912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7831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  <a:cs typeface="Arial" charset="0"/>
              </a:rPr>
              <a:t>COMSNETS 2016</a:t>
            </a: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783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91002DB-1CD4-D240-B7E2-C66522D2C686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59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10406B-7E7F-B44B-A145-E13579652672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6292850" y="1828800"/>
            <a:ext cx="2819400" cy="434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276600" y="1828800"/>
            <a:ext cx="2819400" cy="4343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28600" y="1828800"/>
            <a:ext cx="2819400" cy="4343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Natural evolution</a:t>
            </a:r>
            <a:endParaRPr lang="en-US" dirty="0"/>
          </a:p>
        </p:txBody>
      </p:sp>
      <p:pic>
        <p:nvPicPr>
          <p:cNvPr id="19461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2133600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2590800"/>
            <a:ext cx="1468438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4800600"/>
            <a:ext cx="106680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4800600"/>
            <a:ext cx="6985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4038600"/>
            <a:ext cx="9540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8" name="Footer Placeholder 1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  <a:cs typeface="Arial" charset="0"/>
              </a:rPr>
              <a:t>COMSNETS 2016</a:t>
            </a: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469" name="Slide Number Placeholder 1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A29E50F-3EBE-3842-8324-DF555E14C50A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6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123D80-4B7A-2848-80DA-9C60C5CE243E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SECE naming (in progress)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COMSNETS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5017F-2046-9E41-83E0-078B60185F7A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02118"/>
              </p:ext>
            </p:extLst>
          </p:nvPr>
        </p:nvGraphicFramePr>
        <p:xfrm>
          <a:off x="609600" y="2667000"/>
          <a:ext cx="8153400" cy="2666999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286000"/>
                <a:gridCol w="2514600"/>
                <a:gridCol w="3352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Identified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Changes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Example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Specific hardware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when replaced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MAC address or UUID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Specific device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new</a:t>
                      </a:r>
                      <a:r>
                        <a:rPr lang="en-US" baseline="0" dirty="0" smtClean="0"/>
                        <a:t> owner or location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sece</a:t>
                      </a:r>
                      <a:r>
                        <a:rPr lang="en-US" dirty="0" smtClean="0"/>
                        <a:t>://nest42.pseg.com/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Logical</a:t>
                      </a:r>
                      <a:r>
                        <a:rPr lang="en-US" baseline="0" dirty="0" smtClean="0"/>
                        <a:t> device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new</a:t>
                      </a:r>
                      <a:r>
                        <a:rPr lang="en-US" baseline="0" dirty="0" smtClean="0"/>
                        <a:t> location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sece</a:t>
                      </a:r>
                      <a:r>
                        <a:rPr lang="en-US" dirty="0" smtClean="0"/>
                        <a:t>://</a:t>
                      </a:r>
                      <a:r>
                        <a:rPr lang="en-US" dirty="0" err="1" smtClean="0"/>
                        <a:t>co.kitchen.schulzrinne.org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Function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constant (may not exist or may have multiple instances)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sece</a:t>
                      </a:r>
                      <a:r>
                        <a:rPr lang="en-US" dirty="0" smtClean="0"/>
                        <a:t>://</a:t>
                      </a:r>
                      <a:r>
                        <a:rPr lang="en-US" dirty="0" err="1" smtClean="0"/>
                        <a:t>cn</a:t>
                      </a:r>
                      <a:r>
                        <a:rPr lang="en-US" dirty="0" smtClean="0"/>
                        <a:t>=</a:t>
                      </a:r>
                      <a:r>
                        <a:rPr lang="en-US" dirty="0" err="1" smtClean="0"/>
                        <a:t>us;pr</a:t>
                      </a:r>
                      <a:r>
                        <a:rPr lang="en-US" dirty="0" smtClean="0"/>
                        <a:t>=</a:t>
                      </a:r>
                      <a:r>
                        <a:rPr lang="en-US" dirty="0" err="1" smtClean="0"/>
                        <a:t>nj;type</a:t>
                      </a:r>
                      <a:r>
                        <a:rPr lang="en-US" dirty="0" smtClean="0"/>
                        <a:t>=smoke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0B49D3-297D-C947-9543-78B6DD4E06E7}" type="datetime1">
              <a:rPr lang="en-US" smtClean="0"/>
              <a:t>1/24/16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575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Semantic naming</a:t>
            </a:r>
            <a:endParaRPr lang="en-US" dirty="0"/>
          </a:p>
        </p:txBody>
      </p:sp>
      <p:sp>
        <p:nvSpPr>
          <p:cNvPr id="120" name="Shape 120"/>
          <p:cNvSpPr>
            <a:spLocks noGrp="1"/>
          </p:cNvSpPr>
          <p:nvPr>
            <p:ph type="body" idx="4294967295"/>
          </p:nvPr>
        </p:nvSpPr>
        <p:spPr>
          <a:xfrm>
            <a:off x="228600" y="1604963"/>
            <a:ext cx="3352800" cy="4706937"/>
          </a:xfrm>
        </p:spPr>
        <p:txBody>
          <a:bodyPr lIns="32145" tIns="32145" rIns="32145" bIns="32145"/>
          <a:lstStyle/>
          <a:p>
            <a:pPr marL="238681" indent="-238681" defTabSz="636485">
              <a:lnSpc>
                <a:spcPct val="80000"/>
              </a:lnSpc>
              <a:spcBef>
                <a:spcPts val="352"/>
              </a:spcBef>
              <a:defRPr sz="1800"/>
            </a:pPr>
            <a:r>
              <a:rPr lang="en-US" sz="2000" dirty="0"/>
              <a:t>K</a:t>
            </a:r>
            <a:r>
              <a:rPr sz="2000" dirty="0" smtClean="0"/>
              <a:t>nowledge base</a:t>
            </a:r>
            <a:endParaRPr lang="en-US" sz="2000" dirty="0"/>
          </a:p>
          <a:p>
            <a:pPr marL="513318" lvl="1" indent="-238681" defTabSz="636485">
              <a:lnSpc>
                <a:spcPct val="80000"/>
              </a:lnSpc>
              <a:spcBef>
                <a:spcPts val="352"/>
              </a:spcBef>
              <a:defRPr sz="1800"/>
            </a:pPr>
            <a:r>
              <a:rPr sz="1600" dirty="0" smtClean="0"/>
              <a:t>abstract </a:t>
            </a:r>
            <a:r>
              <a:rPr sz="1600" dirty="0"/>
              <a:t>representations of </a:t>
            </a:r>
            <a:r>
              <a:rPr sz="1600" dirty="0" smtClean="0"/>
              <a:t>objects</a:t>
            </a:r>
            <a:endParaRPr lang="en-US" sz="1600" dirty="0" smtClean="0"/>
          </a:p>
          <a:p>
            <a:pPr marL="786368" lvl="2" indent="-238681" defTabSz="636485">
              <a:lnSpc>
                <a:spcPct val="80000"/>
              </a:lnSpc>
              <a:spcBef>
                <a:spcPts val="352"/>
              </a:spcBef>
              <a:defRPr sz="1800"/>
            </a:pPr>
            <a:r>
              <a:rPr sz="1400" dirty="0" smtClean="0"/>
              <a:t>sensors</a:t>
            </a:r>
            <a:r>
              <a:rPr sz="1400" dirty="0"/>
              <a:t>, actuators, </a:t>
            </a:r>
            <a:r>
              <a:rPr sz="1400" dirty="0" smtClean="0"/>
              <a:t>appliances</a:t>
            </a:r>
            <a:endParaRPr lang="en-US" sz="1400" dirty="0"/>
          </a:p>
          <a:p>
            <a:pPr marL="513318" lvl="1" indent="-238681" defTabSz="636485">
              <a:lnSpc>
                <a:spcPct val="80000"/>
              </a:lnSpc>
              <a:spcBef>
                <a:spcPts val="352"/>
              </a:spcBef>
              <a:defRPr sz="1800"/>
            </a:pPr>
            <a:r>
              <a:rPr sz="1600" dirty="0" smtClean="0"/>
              <a:t>through human </a:t>
            </a:r>
            <a:r>
              <a:rPr sz="1600" dirty="0"/>
              <a:t>readable query </a:t>
            </a:r>
            <a:r>
              <a:rPr sz="1600" dirty="0" smtClean="0"/>
              <a:t>language</a:t>
            </a:r>
            <a:endParaRPr sz="1600" dirty="0"/>
          </a:p>
          <a:p>
            <a:pPr defTabSz="636485">
              <a:lnSpc>
                <a:spcPct val="80000"/>
              </a:lnSpc>
              <a:spcBef>
                <a:spcPts val="352"/>
              </a:spcBef>
              <a:defRPr sz="1800"/>
            </a:pPr>
            <a:r>
              <a:rPr lang="en-US" sz="2000" dirty="0"/>
              <a:t>O</a:t>
            </a:r>
            <a:r>
              <a:rPr sz="2000" dirty="0" smtClean="0"/>
              <a:t>bjects </a:t>
            </a:r>
            <a:r>
              <a:rPr sz="2000" dirty="0"/>
              <a:t>can be </a:t>
            </a:r>
            <a:r>
              <a:rPr sz="2000" dirty="0" smtClean="0"/>
              <a:t>referenced</a:t>
            </a:r>
            <a:endParaRPr lang="en-US" sz="2000" dirty="0" smtClean="0"/>
          </a:p>
          <a:p>
            <a:pPr lvl="1" defTabSz="636485">
              <a:lnSpc>
                <a:spcPct val="80000"/>
              </a:lnSpc>
              <a:spcBef>
                <a:spcPts val="352"/>
              </a:spcBef>
              <a:defRPr sz="1800"/>
            </a:pPr>
            <a:r>
              <a:rPr sz="1600" dirty="0" smtClean="0"/>
              <a:t>through </a:t>
            </a:r>
            <a:r>
              <a:rPr sz="1600" dirty="0"/>
              <a:t>unique </a:t>
            </a:r>
            <a:r>
              <a:rPr sz="1600" dirty="0" smtClean="0"/>
              <a:t>IDs</a:t>
            </a:r>
            <a:endParaRPr lang="en-US" sz="1600" dirty="0" smtClean="0"/>
          </a:p>
          <a:p>
            <a:pPr lvl="1" defTabSz="636485">
              <a:lnSpc>
                <a:spcPct val="80000"/>
              </a:lnSpc>
              <a:spcBef>
                <a:spcPts val="352"/>
              </a:spcBef>
              <a:defRPr sz="1800"/>
            </a:pPr>
            <a:r>
              <a:rPr sz="1600" dirty="0" smtClean="0"/>
              <a:t>properties </a:t>
            </a:r>
            <a:r>
              <a:rPr sz="1600" dirty="0"/>
              <a:t>or context (e.g., location, point of network attachment)</a:t>
            </a:r>
          </a:p>
          <a:p>
            <a:pPr marL="238681" indent="-238681" defTabSz="636485">
              <a:lnSpc>
                <a:spcPct val="80000"/>
              </a:lnSpc>
              <a:spcBef>
                <a:spcPts val="352"/>
              </a:spcBef>
              <a:defRPr sz="1800"/>
            </a:pPr>
            <a:r>
              <a:rPr lang="en-US" sz="2000" dirty="0" smtClean="0"/>
              <a:t>Unlike SQL, </a:t>
            </a:r>
            <a:r>
              <a:rPr lang="en-US" sz="2000" dirty="0"/>
              <a:t>s</a:t>
            </a:r>
            <a:r>
              <a:rPr sz="2000" dirty="0" smtClean="0"/>
              <a:t>emantic </a:t>
            </a:r>
            <a:r>
              <a:rPr lang="en-US" sz="2000" dirty="0"/>
              <a:t>n</a:t>
            </a:r>
            <a:r>
              <a:rPr sz="2000" dirty="0" smtClean="0"/>
              <a:t>ame </a:t>
            </a:r>
            <a:r>
              <a:rPr lang="en-US" sz="2000" dirty="0"/>
              <a:t>r</a:t>
            </a:r>
            <a:r>
              <a:rPr sz="2000" dirty="0" smtClean="0"/>
              <a:t>esolver </a:t>
            </a:r>
            <a:r>
              <a:rPr lang="en-US" sz="2000" dirty="0" smtClean="0"/>
              <a:t>can </a:t>
            </a:r>
            <a:r>
              <a:rPr sz="2000" dirty="0" smtClean="0"/>
              <a:t>infer </a:t>
            </a:r>
            <a:r>
              <a:rPr sz="2000" dirty="0"/>
              <a:t>new </a:t>
            </a:r>
            <a:r>
              <a:rPr sz="2000" dirty="0" smtClean="0"/>
              <a:t>information</a:t>
            </a:r>
            <a:endParaRPr sz="2000" dirty="0"/>
          </a:p>
          <a:p>
            <a:pPr marL="517144" lvl="1" indent="-198901" defTabSz="636485">
              <a:lnSpc>
                <a:spcPct val="80000"/>
              </a:lnSpc>
              <a:spcBef>
                <a:spcPts val="281"/>
              </a:spcBef>
              <a:defRPr sz="1800"/>
            </a:pPr>
            <a:r>
              <a:rPr lang="en-US" sz="1800" dirty="0"/>
              <a:t>q</a:t>
            </a:r>
            <a:r>
              <a:rPr sz="1800" dirty="0" smtClean="0"/>
              <a:t>ueries </a:t>
            </a:r>
            <a:r>
              <a:rPr sz="1800" dirty="0"/>
              <a:t>return results </a:t>
            </a:r>
            <a:r>
              <a:rPr lang="en-US" sz="1800" dirty="0" smtClean="0"/>
              <a:t>incorporating </a:t>
            </a:r>
            <a:r>
              <a:rPr sz="1800" dirty="0" smtClean="0"/>
              <a:t>the </a:t>
            </a:r>
            <a:r>
              <a:rPr sz="1800" dirty="0"/>
              <a:t>inferred </a:t>
            </a:r>
            <a:r>
              <a:rPr sz="1800" dirty="0" smtClean="0"/>
              <a:t>information</a:t>
            </a:r>
            <a:endParaRPr sz="1800" dirty="0"/>
          </a:p>
        </p:txBody>
      </p:sp>
      <p:pic>
        <p:nvPicPr>
          <p:cNvPr id="78851" name="pasted-image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0138" y="1738313"/>
            <a:ext cx="5418137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8853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  <a:cs typeface="Arial" charset="0"/>
              </a:rPr>
              <a:t>COMSNETS 2016</a:t>
            </a: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8854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8898125-8F97-B44C-952D-5789CA4F0E74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61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BF8A42-D2D8-434D-827D-91655E322F69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819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IoT of things as natural progression</a:t>
            </a:r>
          </a:p>
          <a:p>
            <a:pPr lvl="1" eaLnBrk="1" hangingPunct="1"/>
            <a:r>
              <a:rPr lang="en-US">
                <a:latin typeface="Arial" charset="0"/>
              </a:rPr>
              <a:t>but limited mainstream in-home applications so far</a:t>
            </a:r>
          </a:p>
          <a:p>
            <a:pPr lvl="1" eaLnBrk="1" hangingPunct="1"/>
            <a:r>
              <a:rPr lang="en-US">
                <a:latin typeface="Arial" charset="0"/>
              </a:rPr>
              <a:t>boring commercial applications!</a:t>
            </a:r>
          </a:p>
          <a:p>
            <a:pPr eaLnBrk="1" hangingPunct="1"/>
            <a:r>
              <a:rPr lang="en-US">
                <a:latin typeface="Arial" charset="0"/>
              </a:rPr>
              <a:t>Network is (relatively) easy, security and software are much harder</a:t>
            </a:r>
          </a:p>
          <a:p>
            <a:pPr eaLnBrk="1" hangingPunct="1"/>
            <a:r>
              <a:rPr lang="en-US">
                <a:latin typeface="Arial" charset="0"/>
              </a:rPr>
              <a:t>Reaching beyond connectivity and software islands</a:t>
            </a:r>
          </a:p>
          <a:p>
            <a:pPr lvl="1" eaLnBrk="1" hangingPunct="1"/>
            <a:r>
              <a:rPr lang="en-US">
                <a:latin typeface="Arial" charset="0"/>
              </a:rPr>
              <a:t>plug-and-program</a:t>
            </a:r>
          </a:p>
        </p:txBody>
      </p:sp>
      <p:sp>
        <p:nvSpPr>
          <p:cNvPr id="8192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  <a:cs typeface="Arial" charset="0"/>
              </a:rPr>
              <a:t>COMSNETS 2016</a:t>
            </a: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192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23A93D8-CC9B-AF40-B8C9-40EF678E7B39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62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03B1CA-434A-F145-B417-E72F1AA9A35E}" type="datetime1">
              <a:rPr lang="en-US" smtClean="0"/>
              <a:t>1/24/16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6069" rIns="0" bIns="0" rtlCol="0">
            <a:spAutoFit/>
          </a:bodyPr>
          <a:lstStyle/>
          <a:p>
            <a:pPr marL="229485"/>
            <a:r>
              <a:rPr sz="5300" spc="-28" dirty="0">
                <a:latin typeface="Gill Sans"/>
                <a:cs typeface="Gill Sans"/>
              </a:rPr>
              <a:t>Soft</a:t>
            </a:r>
            <a:r>
              <a:rPr sz="5300" spc="-4" dirty="0">
                <a:latin typeface="Gill Sans"/>
                <a:cs typeface="Gill Sans"/>
              </a:rPr>
              <a:t>w</a:t>
            </a:r>
            <a:r>
              <a:rPr sz="5300" spc="-25" dirty="0">
                <a:latin typeface="Gill Sans"/>
                <a:cs typeface="Gill Sans"/>
              </a:rPr>
              <a:t>a</a:t>
            </a:r>
            <a:r>
              <a:rPr sz="5300" spc="-130" dirty="0">
                <a:latin typeface="Gill Sans"/>
                <a:cs typeface="Gill Sans"/>
              </a:rPr>
              <a:t>r</a:t>
            </a:r>
            <a:r>
              <a:rPr sz="5300" dirty="0">
                <a:latin typeface="Gill Sans"/>
                <a:cs typeface="Gill Sans"/>
              </a:rPr>
              <a:t>e</a:t>
            </a:r>
            <a:r>
              <a:rPr sz="5300" spc="-4" dirty="0">
                <a:latin typeface="Gill Sans"/>
                <a:cs typeface="Gill Sans"/>
              </a:rPr>
              <a:t> </a:t>
            </a:r>
            <a:r>
              <a:rPr sz="5300" dirty="0">
                <a:latin typeface="Gill Sans"/>
                <a:cs typeface="Gill Sans"/>
              </a:rPr>
              <a:t>Defined</a:t>
            </a:r>
            <a:r>
              <a:rPr sz="5300" spc="-4" dirty="0">
                <a:latin typeface="Gill Sans"/>
                <a:cs typeface="Gill Sans"/>
              </a:rPr>
              <a:t> </a:t>
            </a:r>
            <a:r>
              <a:rPr sz="5300" dirty="0">
                <a:latin typeface="Gill Sans"/>
                <a:cs typeface="Gill Sans"/>
              </a:rPr>
              <a:t>D</a:t>
            </a:r>
            <a:r>
              <a:rPr sz="5300" spc="-80" dirty="0">
                <a:latin typeface="Gill Sans"/>
                <a:cs typeface="Gill Sans"/>
              </a:rPr>
              <a:t>e</a:t>
            </a:r>
            <a:r>
              <a:rPr sz="5300" dirty="0">
                <a:latin typeface="Gill Sans"/>
                <a:cs typeface="Gill Sans"/>
              </a:rPr>
              <a:t>v</a:t>
            </a:r>
            <a:r>
              <a:rPr sz="5300" spc="-4" dirty="0">
                <a:latin typeface="Gill Sans"/>
                <a:cs typeface="Gill Sans"/>
              </a:rPr>
              <a:t>i</a:t>
            </a:r>
            <a:r>
              <a:rPr sz="5300" spc="-25" dirty="0">
                <a:latin typeface="Gill Sans"/>
                <a:cs typeface="Gill Sans"/>
              </a:rPr>
              <a:t>ces</a:t>
            </a:r>
            <a:endParaRPr sz="5300">
              <a:latin typeface="Gill Sans"/>
              <a:cs typeface="Gill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18422" y="6558532"/>
            <a:ext cx="98227" cy="200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300" dirty="0">
                <a:latin typeface="Gill Sans"/>
                <a:cs typeface="Gill Sans"/>
              </a:rPr>
              <a:t>7</a:t>
            </a:r>
            <a:endParaRPr sz="1300">
              <a:latin typeface="Gill Sans"/>
              <a:cs typeface="Gill San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18422" y="3777258"/>
            <a:ext cx="3464719" cy="25628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29125" y="3714750"/>
            <a:ext cx="3643313" cy="2794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461982" y="3127613"/>
            <a:ext cx="14350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3000" spc="-18" dirty="0">
                <a:latin typeface="Gill Sans"/>
                <a:cs typeface="Gill Sans"/>
              </a:rPr>
              <a:t>P</a:t>
            </a:r>
            <a:r>
              <a:rPr sz="3000" spc="-4" dirty="0">
                <a:latin typeface="Gill Sans"/>
                <a:cs typeface="Gill Sans"/>
              </a:rPr>
              <a:t>i</a:t>
            </a:r>
            <a:r>
              <a:rPr sz="3000" spc="-18" dirty="0">
                <a:latin typeface="Gill Sans"/>
                <a:cs typeface="Gill Sans"/>
              </a:rPr>
              <a:t>cob</a:t>
            </a:r>
            <a:r>
              <a:rPr sz="3000" spc="-74" dirty="0">
                <a:latin typeface="Gill Sans"/>
                <a:cs typeface="Gill Sans"/>
              </a:rPr>
              <a:t>r</a:t>
            </a:r>
            <a:r>
              <a:rPr sz="3000" spc="-46" dirty="0">
                <a:latin typeface="Gill Sans"/>
                <a:cs typeface="Gill Sans"/>
              </a:rPr>
              <a:t>e</a:t>
            </a:r>
            <a:r>
              <a:rPr sz="3000" dirty="0">
                <a:latin typeface="Gill Sans"/>
                <a:cs typeface="Gill Sans"/>
              </a:rPr>
              <a:t>w</a:t>
            </a:r>
            <a:endParaRPr sz="3000">
              <a:latin typeface="Gill Sans"/>
              <a:cs typeface="Gill San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75109" y="4393406"/>
            <a:ext cx="2509242" cy="19377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5812" y="4330898"/>
            <a:ext cx="2687836" cy="21699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73241" y="3328530"/>
            <a:ext cx="2711946" cy="13286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178141">
              <a:lnSpc>
                <a:spcPts val="3445"/>
              </a:lnSpc>
            </a:pPr>
            <a:r>
              <a:rPr sz="3000" spc="-18" dirty="0">
                <a:latin typeface="Gill Sans"/>
                <a:cs typeface="Gill Sans"/>
              </a:rPr>
              <a:t>PID</a:t>
            </a:r>
            <a:r>
              <a:rPr sz="3000" spc="-4" dirty="0">
                <a:latin typeface="Gill Sans"/>
                <a:cs typeface="Gill Sans"/>
              </a:rPr>
              <a:t> </a:t>
            </a:r>
            <a:r>
              <a:rPr sz="3000" spc="-21" dirty="0">
                <a:latin typeface="Gill Sans"/>
                <a:cs typeface="Gill Sans"/>
              </a:rPr>
              <a:t>Co</a:t>
            </a:r>
            <a:r>
              <a:rPr sz="3000" dirty="0">
                <a:latin typeface="Gill Sans"/>
                <a:cs typeface="Gill Sans"/>
              </a:rPr>
              <a:t>nt</a:t>
            </a:r>
            <a:r>
              <a:rPr sz="3000" spc="-88" dirty="0">
                <a:latin typeface="Gill Sans"/>
                <a:cs typeface="Gill Sans"/>
              </a:rPr>
              <a:t>r</a:t>
            </a:r>
            <a:r>
              <a:rPr sz="3000" spc="-18" dirty="0">
                <a:latin typeface="Gill Sans"/>
                <a:cs typeface="Gill Sans"/>
              </a:rPr>
              <a:t>o</a:t>
            </a:r>
            <a:r>
              <a:rPr sz="3000" spc="-4" dirty="0">
                <a:latin typeface="Gill Sans"/>
                <a:cs typeface="Gill Sans"/>
              </a:rPr>
              <a:t>ll</a:t>
            </a:r>
            <a:r>
              <a:rPr sz="3000" spc="-18" dirty="0">
                <a:latin typeface="Gill Sans"/>
                <a:cs typeface="Gill Sans"/>
              </a:rPr>
              <a:t>ed</a:t>
            </a:r>
            <a:r>
              <a:rPr sz="3000" spc="-14" dirty="0">
                <a:latin typeface="Gill Sans"/>
                <a:cs typeface="Gill Sans"/>
              </a:rPr>
              <a:t> Esp</a:t>
            </a:r>
            <a:r>
              <a:rPr sz="3000" spc="-74" dirty="0">
                <a:latin typeface="Gill Sans"/>
                <a:cs typeface="Gill Sans"/>
              </a:rPr>
              <a:t>r</a:t>
            </a:r>
            <a:r>
              <a:rPr sz="3000" spc="-14" dirty="0">
                <a:latin typeface="Gill Sans"/>
                <a:cs typeface="Gill Sans"/>
              </a:rPr>
              <a:t>esso</a:t>
            </a:r>
            <a:r>
              <a:rPr sz="3000" spc="-4" dirty="0">
                <a:latin typeface="Gill Sans"/>
                <a:cs typeface="Gill Sans"/>
              </a:rPr>
              <a:t> </a:t>
            </a:r>
            <a:r>
              <a:rPr sz="3000" spc="-21" dirty="0">
                <a:latin typeface="Gill Sans"/>
                <a:cs typeface="Gill Sans"/>
              </a:rPr>
              <a:t>Ma</a:t>
            </a:r>
            <a:r>
              <a:rPr sz="3000" dirty="0">
                <a:latin typeface="Gill Sans"/>
                <a:cs typeface="Gill Sans"/>
              </a:rPr>
              <a:t>ch</a:t>
            </a:r>
            <a:r>
              <a:rPr sz="3000" spc="-4" dirty="0">
                <a:latin typeface="Gill Sans"/>
                <a:cs typeface="Gill Sans"/>
              </a:rPr>
              <a:t>i</a:t>
            </a:r>
            <a:r>
              <a:rPr sz="3000" dirty="0">
                <a:latin typeface="Gill Sans"/>
                <a:cs typeface="Gill Sans"/>
              </a:rPr>
              <a:t>ne</a:t>
            </a:r>
            <a:endParaRPr sz="3000">
              <a:latin typeface="Gill Sans"/>
              <a:cs typeface="Gill San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884164" y="1401961"/>
            <a:ext cx="2214563" cy="14823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94867" y="1339453"/>
            <a:ext cx="2393156" cy="17145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397723" y="2019436"/>
            <a:ext cx="2741861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3000" spc="-14" dirty="0">
                <a:latin typeface="Gill Sans"/>
                <a:cs typeface="Gill Sans"/>
              </a:rPr>
              <a:t>Sous</a:t>
            </a:r>
            <a:r>
              <a:rPr sz="3000" spc="-4" dirty="0">
                <a:latin typeface="Gill Sans"/>
                <a:cs typeface="Gill Sans"/>
              </a:rPr>
              <a:t> </a:t>
            </a:r>
            <a:r>
              <a:rPr sz="3000" dirty="0">
                <a:latin typeface="Gill Sans"/>
                <a:cs typeface="Gill Sans"/>
              </a:rPr>
              <a:t>v</a:t>
            </a:r>
            <a:r>
              <a:rPr sz="3000" spc="-4" dirty="0">
                <a:latin typeface="Gill Sans"/>
                <a:cs typeface="Gill Sans"/>
              </a:rPr>
              <a:t>i</a:t>
            </a:r>
            <a:r>
              <a:rPr sz="3000" spc="-18" dirty="0">
                <a:latin typeface="Gill Sans"/>
                <a:cs typeface="Gill Sans"/>
              </a:rPr>
              <a:t>d</a:t>
            </a:r>
            <a:r>
              <a:rPr sz="3000" dirty="0">
                <a:latin typeface="Gill Sans"/>
                <a:cs typeface="Gill Sans"/>
              </a:rPr>
              <a:t>e</a:t>
            </a:r>
            <a:r>
              <a:rPr sz="3000" spc="-4" dirty="0">
                <a:latin typeface="Gill Sans"/>
                <a:cs typeface="Gill Sans"/>
              </a:rPr>
              <a:t> </a:t>
            </a:r>
            <a:r>
              <a:rPr sz="3000" spc="-18" dirty="0">
                <a:latin typeface="Gill Sans"/>
                <a:cs typeface="Gill Sans"/>
              </a:rPr>
              <a:t>coo</a:t>
            </a:r>
            <a:r>
              <a:rPr sz="3000" dirty="0">
                <a:latin typeface="Gill Sans"/>
                <a:cs typeface="Gill Sans"/>
              </a:rPr>
              <a:t>k</a:t>
            </a:r>
            <a:r>
              <a:rPr sz="3000" spc="-4" dirty="0">
                <a:latin typeface="Gill Sans"/>
                <a:cs typeface="Gill Sans"/>
              </a:rPr>
              <a:t>i</a:t>
            </a:r>
            <a:r>
              <a:rPr sz="3000" spc="-14" dirty="0">
                <a:latin typeface="Gill Sans"/>
                <a:cs typeface="Gill Sans"/>
              </a:rPr>
              <a:t>ng</a:t>
            </a:r>
            <a:endParaRPr sz="3000">
              <a:latin typeface="Gill Sans"/>
              <a:cs typeface="Gill San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COMSNETS 2016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5017F-2046-9E41-83E0-078B60185F7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FEA5D6-F158-6A48-AADD-E5837E616F36}" type="datetime1">
              <a:rPr lang="en-US" smtClean="0"/>
              <a:t>1/24/16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988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18422" y="6558532"/>
            <a:ext cx="98227" cy="200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300" dirty="0">
                <a:latin typeface="Gill Sans"/>
                <a:cs typeface="Gill Sans"/>
              </a:rPr>
              <a:t>8</a:t>
            </a:r>
            <a:endParaRPr sz="1300">
              <a:latin typeface="Gill Sans"/>
              <a:cs typeface="Gill San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60797" y="250031"/>
            <a:ext cx="7822406" cy="63579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COMSNETS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D4C895-3F4E-2545-8FE0-67A269A10CA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9030AE-3ADC-DC40-9E72-DA384899D13C}" type="datetime1">
              <a:rPr lang="en-US" smtClean="0"/>
              <a:t>1/24/16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41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CPS, WSN &amp; </a:t>
            </a:r>
            <a:r>
              <a:rPr lang="en-US" dirty="0" err="1" smtClean="0"/>
              <a:t>IoT</a:t>
            </a:r>
            <a:r>
              <a:rPr lang="en-US" dirty="0" smtClean="0"/>
              <a:t> challenges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COMSNETS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9D5436-6D28-D54D-BCF8-A38B4DB6D7D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292159"/>
              </p:ext>
            </p:extLst>
          </p:nvPr>
        </p:nvGraphicFramePr>
        <p:xfrm>
          <a:off x="685800" y="1981200"/>
          <a:ext cx="7924800" cy="3114039"/>
        </p:xfrm>
        <a:graphic>
          <a:graphicData uri="http://schemas.openxmlformats.org/drawingml/2006/table">
            <a:tbl>
              <a:tblPr firstRow="1" firstCol="1" bandRow="1">
                <a:tableStyleId>{69C7853C-536D-4A76-A0AE-DD22124D55A5}</a:tableStyleId>
              </a:tblPr>
              <a:tblGrid>
                <a:gridCol w="1066800"/>
                <a:gridCol w="1676400"/>
                <a:gridCol w="1828800"/>
                <a:gridCol w="1767840"/>
                <a:gridCol w="158496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Network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Program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Example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IoT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re-usability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interoperability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heterogeneous &amp; loosely coupled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VoIP</a:t>
                      </a:r>
                    </a:p>
                    <a:p>
                      <a:r>
                        <a:rPr lang="en-US" dirty="0" smtClean="0"/>
                        <a:t>thermostat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real-time guarantees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predictability</a:t>
                      </a:r>
                      <a:r>
                        <a:rPr lang="en-US" baseline="0" dirty="0" smtClean="0"/>
                        <a:t> &amp; redundancy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model verification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avionics</a:t>
                      </a:r>
                    </a:p>
                    <a:p>
                      <a:r>
                        <a:rPr lang="en-US" dirty="0" smtClean="0"/>
                        <a:t>industrial</a:t>
                      </a:r>
                      <a:r>
                        <a:rPr lang="en-US" baseline="0" dirty="0" smtClean="0"/>
                        <a:t> control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WSN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energy</a:t>
                      </a:r>
                      <a:r>
                        <a:rPr lang="en-US" baseline="0" dirty="0" smtClean="0"/>
                        <a:t> efficiency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minimize communication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homogeneous</a:t>
                      </a:r>
                    </a:p>
                    <a:p>
                      <a:r>
                        <a:rPr lang="en-US" dirty="0" smtClean="0"/>
                        <a:t>minimal 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structural</a:t>
                      </a:r>
                      <a:r>
                        <a:rPr lang="en-US" baseline="0" dirty="0" smtClean="0"/>
                        <a:t> monitoring</a:t>
                      </a:r>
                    </a:p>
                    <a:p>
                      <a:r>
                        <a:rPr lang="en-US" baseline="0" dirty="0" smtClean="0"/>
                        <a:t>(bridge)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48052E-5DD0-2649-9659-7CBC09F2CFC9}" type="datetime1">
              <a:rPr lang="en-US" smtClean="0"/>
              <a:t>1/24/16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3766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larity">
    <a:dk1>
      <a:srgbClr val="292934"/>
    </a:dk1>
    <a:lt1>
      <a:srgbClr val="FFFFFF"/>
    </a:lt1>
    <a:dk2>
      <a:srgbClr val="D2533C"/>
    </a:dk2>
    <a:lt2>
      <a:srgbClr val="F3F2DC"/>
    </a:lt2>
    <a:accent1>
      <a:srgbClr val="93A299"/>
    </a:accent1>
    <a:accent2>
      <a:srgbClr val="AD8F67"/>
    </a:accent2>
    <a:accent3>
      <a:srgbClr val="726056"/>
    </a:accent3>
    <a:accent4>
      <a:srgbClr val="4C5A6A"/>
    </a:accent4>
    <a:accent5>
      <a:srgbClr val="808DA0"/>
    </a:accent5>
    <a:accent6>
      <a:srgbClr val="79463D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1195</TotalTime>
  <Words>3485</Words>
  <Application>Microsoft Macintosh PowerPoint</Application>
  <PresentationFormat>On-screen Show (4:3)</PresentationFormat>
  <Paragraphs>816</Paragraphs>
  <Slides>62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Clarity</vt:lpstr>
      <vt:lpstr>Internet of Things – Internet in the small</vt:lpstr>
      <vt:lpstr>Overview</vt:lpstr>
      <vt:lpstr>Internet of Things (IoT)</vt:lpstr>
      <vt:lpstr>M2M/IoT/CPS is not…</vt:lpstr>
      <vt:lpstr>Internet of Things</vt:lpstr>
      <vt:lpstr>Natural evolution</vt:lpstr>
      <vt:lpstr>Software Defined Devices</vt:lpstr>
      <vt:lpstr>PowerPoint Presentation</vt:lpstr>
      <vt:lpstr>CPS, WSN &amp; IoT challenges</vt:lpstr>
      <vt:lpstr>Key enablers</vt:lpstr>
      <vt:lpstr>Environmental sensing</vt:lpstr>
      <vt:lpstr>The killer app</vt:lpstr>
      <vt:lpstr>IoT = cheap microcontrollers + network interfaces</vt:lpstr>
      <vt:lpstr>Where does IoT make sense?</vt:lpstr>
      <vt:lpstr>Connectivity Framework</vt:lpstr>
      <vt:lpstr>IoT varies in communication needs</vt:lpstr>
      <vt:lpstr>4G/5G and IoT scenarios</vt:lpstr>
      <vt:lpstr>Not just cellular or unlicensed</vt:lpstr>
      <vt:lpstr>IoT Connectivity Technologies</vt:lpstr>
      <vt:lpstr>Niche networks</vt:lpstr>
      <vt:lpstr>IoT islands vs. IoT eco system</vt:lpstr>
      <vt:lpstr>IoT: more than programmable light bulbs</vt:lpstr>
      <vt:lpstr>Network challenges</vt:lpstr>
      <vt:lpstr>Phone numbers for machines?</vt:lpstr>
      <vt:lpstr>Communication identifiers</vt:lpstr>
      <vt:lpstr>The age of application-specific {sensors, spectrum, OS, protocol …} is over</vt:lpstr>
      <vt:lpstr>PowerPoint Presentation</vt:lpstr>
      <vt:lpstr>Post-spectrum world</vt:lpstr>
      <vt:lpstr>Current unlicensed spectrum</vt:lpstr>
      <vt:lpstr>Challenge: enabling discovery &amp; access control</vt:lpstr>
      <vt:lpstr>Device lifecycle</vt:lpstr>
      <vt:lpstr>Challenge: enrollment</vt:lpstr>
      <vt:lpstr>Other introduction models</vt:lpstr>
      <vt:lpstr>IoT good-citizen rules</vt:lpstr>
      <vt:lpstr>ShellShock for light switches</vt:lpstr>
      <vt:lpstr>Theses: Internet lessons</vt:lpstr>
      <vt:lpstr>Technology changes, interfaces are forever</vt:lpstr>
      <vt:lpstr>The Internet is about more than the Internet protocol</vt:lpstr>
      <vt:lpstr>Reliability multiplies, cost adds</vt:lpstr>
      <vt:lpstr>Quality is no substitute for quantity</vt:lpstr>
      <vt:lpstr>Protocols matter, but programmability matters more</vt:lpstr>
      <vt:lpstr>Building Internet applications</vt:lpstr>
      <vt:lpstr>The IoT integration problem</vt:lpstr>
      <vt:lpstr>PowerPoint Presentation</vt:lpstr>
      <vt:lpstr>Goal: An operating system for IoT</vt:lpstr>
      <vt:lpstr>Local processing for privacy</vt:lpstr>
      <vt:lpstr>Challenge: integrate embedded, mobile &amp; virtual</vt:lpstr>
      <vt:lpstr>SECE overview</vt:lpstr>
      <vt:lpstr>SECE: The glue for Internet    applications </vt:lpstr>
      <vt:lpstr>SECE hardware</vt:lpstr>
      <vt:lpstr>Available Platforms</vt:lpstr>
      <vt:lpstr>IoT &amp; robotics</vt:lpstr>
      <vt:lpstr>SECE system architecture</vt:lpstr>
      <vt:lpstr>SECE system architecture</vt:lpstr>
      <vt:lpstr>Smart Object Model</vt:lpstr>
      <vt:lpstr>SECE UI: Visual programming</vt:lpstr>
      <vt:lpstr>SECE UI: web</vt:lpstr>
      <vt:lpstr>SECE UI: Programmable control panel</vt:lpstr>
      <vt:lpstr>SECE smart object cloud</vt:lpstr>
      <vt:lpstr>SECE naming (in progress)</vt:lpstr>
      <vt:lpstr>Semantic naming</vt:lpstr>
      <vt:lpstr>Conclusion</vt:lpstr>
    </vt:vector>
  </TitlesOfParts>
  <Company>Federal Communications Commission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Internet of Things</dc:title>
  <dc:creator>Henning Schulzrinne</dc:creator>
  <cp:lastModifiedBy>Henning Schulzrinne</cp:lastModifiedBy>
  <cp:revision>43</cp:revision>
  <dcterms:created xsi:type="dcterms:W3CDTF">2014-06-26T18:33:38Z</dcterms:created>
  <dcterms:modified xsi:type="dcterms:W3CDTF">2016-01-25T02:36:54Z</dcterms:modified>
</cp:coreProperties>
</file>