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</p:sldMasterIdLst>
  <p:notesMasterIdLst>
    <p:notesMasterId r:id="rId55"/>
  </p:notesMasterIdLst>
  <p:sldIdLst>
    <p:sldId id="256" r:id="rId2"/>
    <p:sldId id="269" r:id="rId3"/>
    <p:sldId id="286" r:id="rId4"/>
    <p:sldId id="290" r:id="rId5"/>
    <p:sldId id="289" r:id="rId6"/>
    <p:sldId id="287" r:id="rId7"/>
    <p:sldId id="288" r:id="rId8"/>
    <p:sldId id="270" r:id="rId9"/>
    <p:sldId id="272" r:id="rId10"/>
    <p:sldId id="291" r:id="rId11"/>
    <p:sldId id="258" r:id="rId12"/>
    <p:sldId id="259" r:id="rId13"/>
    <p:sldId id="306" r:id="rId14"/>
    <p:sldId id="307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57" r:id="rId23"/>
    <p:sldId id="267" r:id="rId24"/>
    <p:sldId id="296" r:id="rId25"/>
    <p:sldId id="268" r:id="rId26"/>
    <p:sldId id="308" r:id="rId27"/>
    <p:sldId id="273" r:id="rId28"/>
    <p:sldId id="301" r:id="rId29"/>
    <p:sldId id="284" r:id="rId30"/>
    <p:sldId id="283" r:id="rId31"/>
    <p:sldId id="280" r:id="rId32"/>
    <p:sldId id="282" r:id="rId33"/>
    <p:sldId id="278" r:id="rId34"/>
    <p:sldId id="281" r:id="rId35"/>
    <p:sldId id="277" r:id="rId36"/>
    <p:sldId id="285" r:id="rId37"/>
    <p:sldId id="276" r:id="rId38"/>
    <p:sldId id="279" r:id="rId39"/>
    <p:sldId id="298" r:id="rId40"/>
    <p:sldId id="275" r:id="rId41"/>
    <p:sldId id="294" r:id="rId42"/>
    <p:sldId id="299" r:id="rId43"/>
    <p:sldId id="297" r:id="rId44"/>
    <p:sldId id="292" r:id="rId45"/>
    <p:sldId id="293" r:id="rId46"/>
    <p:sldId id="309" r:id="rId47"/>
    <p:sldId id="274" r:id="rId48"/>
    <p:sldId id="303" r:id="rId49"/>
    <p:sldId id="304" r:id="rId50"/>
    <p:sldId id="302" r:id="rId51"/>
    <p:sldId id="305" r:id="rId52"/>
    <p:sldId id="271" r:id="rId53"/>
    <p:sldId id="295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54"/>
    <p:restoredTop sz="96234"/>
  </p:normalViewPr>
  <p:slideViewPr>
    <p:cSldViewPr snapToGrid="0" snapToObjects="1">
      <p:cViewPr varScale="1">
        <p:scale>
          <a:sx n="107" d="100"/>
          <a:sy n="107" d="100"/>
        </p:scale>
        <p:origin x="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C3824-6A55-1042-9D9D-E7DA90A07A11}" type="datetimeFigureOut">
              <a:rPr lang="en-US" smtClean="0"/>
              <a:t>6/22/16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7FD13-A73B-1A4C-97CB-4275D8034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findmyfacebookid.com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B09D1-A943-1A42-BBF1-C5AED0531A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7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/2015/03/25/</a:t>
            </a:r>
            <a:r>
              <a:rPr lang="en-US" dirty="0" err="1" smtClean="0"/>
              <a:t>nyregion</a:t>
            </a:r>
            <a:r>
              <a:rPr lang="en-US" dirty="0" smtClean="0"/>
              <a:t>/as-manhattan-area-codes-multiply-some-still-covet-a-212.html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541B1-E91E-6047-8AAB-193C839A06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www.nanpa.com</a:t>
            </a:r>
            <a:r>
              <a:rPr lang="en-US" dirty="0" smtClean="0"/>
              <a:t>/reports/faq.html#g1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B09D1-A943-1A42-BBF1-C5AED0531A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4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chinachannel.co</a:t>
            </a:r>
            <a:r>
              <a:rPr lang="en-US" dirty="0" smtClean="0"/>
              <a:t>/</a:t>
            </a:r>
            <a:r>
              <a:rPr lang="en-US" dirty="0" err="1" smtClean="0"/>
              <a:t>wechat</a:t>
            </a:r>
            <a:r>
              <a:rPr lang="en-US" dirty="0" smtClean="0"/>
              <a:t>-</a:t>
            </a:r>
            <a:r>
              <a:rPr lang="en-US" dirty="0" err="1" smtClean="0"/>
              <a:t>qr</a:t>
            </a:r>
            <a:r>
              <a:rPr lang="en-US" dirty="0" smtClean="0"/>
              <a:t>-codes-</a:t>
            </a:r>
            <a:r>
              <a:rPr lang="en-US" dirty="0" err="1" smtClean="0"/>
              <a:t>wechat</a:t>
            </a:r>
            <a:r>
              <a:rPr lang="en-US" dirty="0" smtClean="0"/>
              <a:t>-essential-tips/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7FD13-A73B-1A4C-97CB-4275D80348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7FD13-A73B-1A4C-97CB-4275D80348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3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7FD13-A73B-1A4C-97CB-4275D80348E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http://www.nytimes.com/2012/10/02/world/europe/device-sends-message-to-swiss-farmer-when-cow-is-in-heat.html?pagewanted=all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A9B630B-C9A0-2A45-8B73-9EAC395094F0}" type="slidenum">
              <a:rPr lang="en-US" sz="1200"/>
              <a:pPr eaLnBrk="1" hangingPunct="1"/>
              <a:t>49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76846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9B21A5-C2F7-DF44-874E-69A7AE83970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3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3712-49E2-F84D-89DB-64989D548F3F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6AD7-922B-A04B-AC36-BC7AEA78B97E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A773-A77D-A549-BD01-E1CE940F7DA1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380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0988" indent="-268288">
              <a:buFont typeface="Wingdings" charset="2"/>
              <a:buChar char="q"/>
              <a:tabLst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AB25-9162-594E-AD60-8FE5B5A3E8AE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0041-1718-6442-9AA2-454C16631831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418-20C5-8A47-92EB-34EA16958E95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634D-4890-C744-8557-4EB19BC60D0B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DCE0-1B01-DC48-92CF-1DECD584B6A2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4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611A-5DBD-9840-A5AE-D13CCE10B4E5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84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C92EAE-73DC-5C41-9CB2-AB6031313763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47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DC3D-3DCB-FE47-926D-71BD2FB61586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CA47E93-1C78-EF43-B741-E654B2BBBC58}" type="datetime1">
              <a:rPr lang="en-US" smtClean="0"/>
              <a:t>6/22/16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56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lice@smith.name" TargetMode="External"/><Relationship Id="rId4" Type="http://schemas.openxmlformats.org/officeDocument/2006/relationships/hyperlink" Target="mailto:alice@gmai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hgs+topic@cs.columbia.edu" TargetMode="External"/><Relationship Id="rId3" Type="http://schemas.openxmlformats.org/officeDocument/2006/relationships/hyperlink" Target="mailto:somebody@ieee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6" Type="http://schemas.openxmlformats.org/officeDocument/2006/relationships/image" Target="../media/image52.tiff"/><Relationship Id="rId7" Type="http://schemas.openxmlformats.org/officeDocument/2006/relationships/image" Target="../media/image53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tiff"/><Relationship Id="rId3" Type="http://schemas.openxmlformats.org/officeDocument/2006/relationships/image" Target="../media/image5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tiff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tiff"/><Relationship Id="rId5" Type="http://schemas.openxmlformats.org/officeDocument/2006/relationships/image" Target="../media/image62.tiff"/><Relationship Id="rId6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4" Type="http://schemas.openxmlformats.org/officeDocument/2006/relationships/image" Target="../media/image72.jp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tiff"/><Relationship Id="rId5" Type="http://schemas.openxmlformats.org/officeDocument/2006/relationships/image" Target="../media/image8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tiff"/><Relationship Id="rId3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4" Type="http://schemas.openxmlformats.org/officeDocument/2006/relationships/image" Target="../media/image102.tiff"/><Relationship Id="rId5" Type="http://schemas.openxmlformats.org/officeDocument/2006/relationships/image" Target="../media/image103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hyperlink" Target="http://www.lavaworld.com/cfm/catalog/productitem.cfm?ProductID=131" TargetMode="External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images.google.com/imgres?imgurl=www.apw.com/raptor/images/graphic341.jpg&amp;imgrefurl=http://www.apw.com/productsServices/productShowcase/raptor341.jsp&amp;h=273&amp;w=142&amp;prev=/images?q=Computer+server&amp;start=80&amp;num=20&amp;hl=zh-CN&amp;lr=lang_zh-CN|lang_zh-TW|lang_en&amp;sa=N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Frontiers in Multimedia </a:t>
            </a:r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we leave users with two choices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6649" y="3158967"/>
            <a:ext cx="1019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OR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4577652"/>
            <a:ext cx="2141046" cy="1741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" y="1737360"/>
            <a:ext cx="2438400" cy="148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520" y="2080546"/>
            <a:ext cx="2020824" cy="3368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56744" y="5460729"/>
            <a:ext cx="24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service as in 1950!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096" y="3335306"/>
            <a:ext cx="2168768" cy="11277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36" y="2338212"/>
            <a:ext cx="1755227" cy="3121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75449" y="5460729"/>
            <a:ext cx="24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service as in 1985!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Interoperable identifiers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132600"/>
              </p:ext>
            </p:extLst>
          </p:nvPr>
        </p:nvGraphicFramePr>
        <p:xfrm>
          <a:off x="1981201" y="1721944"/>
          <a:ext cx="8483599" cy="4326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167"/>
                <a:gridCol w="2006474"/>
                <a:gridCol w="1746520"/>
                <a:gridCol w="1696719"/>
                <a:gridCol w="1696719"/>
              </a:tblGrid>
              <a:tr h="65511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Property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URL</a:t>
                      </a:r>
                    </a:p>
                    <a:p>
                      <a:r>
                        <a:rPr lang="en-US" sz="1600" dirty="0" smtClean="0"/>
                        <a:t>owned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URL</a:t>
                      </a:r>
                    </a:p>
                    <a:p>
                      <a:r>
                        <a:rPr lang="en-US" sz="1600" dirty="0" smtClean="0"/>
                        <a:t>provider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E.164 phone number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Service-specific</a:t>
                      </a: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2806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hlinkClick r:id="rId3"/>
                        </a:rPr>
                        <a:t>alice@smith.name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sip:</a:t>
                      </a:r>
                      <a:r>
                        <a:rPr lang="en-US" sz="1400" baseline="0" dirty="0" err="1" smtClean="0"/>
                        <a:t>alice@smith.name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hlinkClick r:id="rId4"/>
                        </a:rPr>
                        <a:t>alice@gmail.com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sip:alice@ilec.com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+1</a:t>
                      </a:r>
                      <a:r>
                        <a:rPr lang="en-US" sz="1400" baseline="0" dirty="0" smtClean="0"/>
                        <a:t> 202 555 1010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www.facebook.com</a:t>
                      </a:r>
                      <a:r>
                        <a:rPr lang="en-US" sz="14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alice.example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2128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Protocol-independent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yes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741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Multimedia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maybe (VRS)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maybe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57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Portable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somewhat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no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28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Groups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bridge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not generally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278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Trademark</a:t>
                      </a:r>
                      <a:r>
                        <a:rPr lang="en-US" sz="1400" baseline="0" dirty="0" smtClean="0"/>
                        <a:t> issues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unlikely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unlikely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possible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4267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Privacy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Depends on name</a:t>
                      </a:r>
                      <a:r>
                        <a:rPr lang="en-US" baseline="0" dirty="0" smtClean="0"/>
                        <a:t> chosen (pseudonym)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Depends</a:t>
                      </a:r>
                      <a:r>
                        <a:rPr lang="en-US" baseline="0" dirty="0" smtClean="0"/>
                        <a:t> on naming scheme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Depends on provider</a:t>
                      </a:r>
                      <a:r>
                        <a:rPr lang="en-US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“real name” policy</a:t>
                      </a:r>
                      <a:endParaRPr lang="en-US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identifiers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2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8013702" y="2032001"/>
            <a:ext cx="2654299" cy="312737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32351" y="2032001"/>
            <a:ext cx="2654299" cy="312737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751" y="3808872"/>
            <a:ext cx="1965325" cy="11239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651001" y="2032001"/>
            <a:ext cx="2654299" cy="3127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number evolution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B6C6-3E46-2246-8646-704B7D7A975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1" y="2636994"/>
            <a:ext cx="2324099" cy="1549399"/>
          </a:xfrm>
          <a:prstGeom prst="rect">
            <a:avLst/>
          </a:prstGeom>
        </p:spPr>
      </p:pic>
      <p:pic>
        <p:nvPicPr>
          <p:cNvPr id="10" name="Picture 9" descr="Business-Card_SoutheastFam_900x9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750" y="2475068"/>
            <a:ext cx="1748420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876" y="2475067"/>
            <a:ext cx="2216963" cy="22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6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numbers are valuable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B6C6-3E46-2246-8646-704B7D7A975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326" y="1524000"/>
            <a:ext cx="4531403" cy="214312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50" y="3714748"/>
            <a:ext cx="6946900" cy="15875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524000" y="6488668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 Times, March 25, 2015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00" y="5466947"/>
            <a:ext cx="7937500" cy="9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Numbers vs. DNS &amp; IP addresses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126087"/>
              </p:ext>
            </p:extLst>
          </p:nvPr>
        </p:nvGraphicFramePr>
        <p:xfrm>
          <a:off x="1794934" y="1737360"/>
          <a:ext cx="8105524" cy="50292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525840"/>
                <a:gridCol w="2526922"/>
                <a:gridCol w="2026381"/>
                <a:gridCol w="2026381"/>
              </a:tblGrid>
              <a:tr h="328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Phone</a:t>
                      </a:r>
                      <a:r>
                        <a:rPr lang="en-US" baseline="0" dirty="0" smtClean="0"/>
                        <a:t>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 address</a:t>
                      </a:r>
                      <a:endParaRPr lang="en-US" dirty="0"/>
                    </a:p>
                  </a:txBody>
                  <a:tcPr/>
                </a:tc>
              </a:tr>
              <a:tr h="30153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Role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identifier</a:t>
                      </a:r>
                      <a:r>
                        <a:rPr lang="en-US" sz="1600" dirty="0" smtClean="0"/>
                        <a:t> +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200" baseline="0" dirty="0" smtClean="0"/>
                        <a:t>locator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identifier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locator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aseline="0" dirty="0" smtClean="0"/>
                        <a:t>(+ </a:t>
                      </a:r>
                      <a:r>
                        <a:rPr lang="en-US" sz="1200" baseline="0" dirty="0" smtClean="0"/>
                        <a:t>identifier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0153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Country-specific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mostly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optional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</a:t>
                      </a:r>
                      <a:endParaRPr lang="en-US" sz="1600" dirty="0"/>
                    </a:p>
                  </a:txBody>
                  <a:tcPr/>
                </a:tc>
              </a:tr>
              <a:tr h="3015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# of</a:t>
                      </a:r>
                      <a:r>
                        <a:rPr lang="en-US" sz="1400" baseline="0" dirty="0" smtClean="0"/>
                        <a:t> devices / 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r>
                        <a:rPr lang="en-US" sz="1600" baseline="0" dirty="0" smtClean="0"/>
                        <a:t> (except Google Voice)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(interface)</a:t>
                      </a:r>
                      <a:endParaRPr lang="en-US" sz="1600" dirty="0"/>
                    </a:p>
                  </a:txBody>
                  <a:tcPr/>
                </a:tc>
              </a:tr>
              <a:tr h="30153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names /device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r>
                        <a:rPr lang="en-US" sz="1600" baseline="0" dirty="0" smtClean="0"/>
                        <a:t> for mobile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any</a:t>
                      </a:r>
                      <a:endParaRPr lang="en-US" sz="1600" dirty="0"/>
                    </a:p>
                  </a:txBody>
                  <a:tcPr/>
                </a:tc>
              </a:tr>
              <a:tr h="74013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controlled</a:t>
                      </a:r>
                      <a:r>
                        <a:rPr lang="en-US" sz="1600" baseline="0" dirty="0" smtClean="0"/>
                        <a:t> by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carrier,</a:t>
                      </a:r>
                      <a:r>
                        <a:rPr lang="en-US" sz="1600" baseline="0" dirty="0" smtClean="0"/>
                        <a:t> but </a:t>
                      </a:r>
                      <a:r>
                        <a:rPr lang="en-US" sz="1600" dirty="0" smtClean="0"/>
                        <a:t>portability</a:t>
                      </a:r>
                    </a:p>
                    <a:p>
                      <a:r>
                        <a:rPr lang="en-US" sz="1600" dirty="0" smtClean="0"/>
                        <a:t>unclear</a:t>
                      </a:r>
                      <a:r>
                        <a:rPr lang="en-US" sz="1600" baseline="0" dirty="0" smtClean="0"/>
                        <a:t> (800#) and geo. limited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any</a:t>
                      </a:r>
                      <a:r>
                        <a:rPr lang="en-US" sz="1400" baseline="0" dirty="0" smtClean="0"/>
                        <a:t> entity</a:t>
                      </a:r>
                      <a:r>
                        <a:rPr lang="en-US" sz="1400" dirty="0" smtClean="0"/>
                        <a:t>,</a:t>
                      </a:r>
                      <a:r>
                        <a:rPr lang="en-US" sz="1400" baseline="0" dirty="0" smtClean="0"/>
                        <a:t> with trademark restrictions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any</a:t>
                      </a:r>
                      <a:r>
                        <a:rPr lang="en-US" sz="1600" baseline="0" dirty="0" smtClean="0"/>
                        <a:t> entity (ISP</a:t>
                      </a:r>
                      <a:r>
                        <a:rPr lang="en-US" sz="1600" baseline="0" smtClean="0"/>
                        <a:t>, organization)</a:t>
                      </a:r>
                      <a:endParaRPr lang="en-US" sz="1600" dirty="0"/>
                    </a:p>
                  </a:txBody>
                  <a:tcPr/>
                </a:tc>
              </a:tr>
              <a:tr h="52083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who</a:t>
                      </a:r>
                      <a:r>
                        <a:rPr lang="en-US" sz="1600" baseline="0" dirty="0" smtClean="0"/>
                        <a:t> can obtain?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geographically</a:t>
                      </a:r>
                      <a:r>
                        <a:rPr lang="en-US" sz="1600" baseline="0" dirty="0" smtClean="0"/>
                        <a:t>-constrained, currently carrier only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varies</a:t>
                      </a:r>
                      <a:r>
                        <a:rPr lang="en-US" sz="1600" baseline="0" dirty="0" smtClean="0"/>
                        <a:t> (e.g., .</a:t>
                      </a:r>
                      <a:r>
                        <a:rPr lang="en-US" sz="1600" baseline="0" dirty="0" err="1" smtClean="0"/>
                        <a:t>edu</a:t>
                      </a:r>
                      <a:r>
                        <a:rPr lang="en-US" sz="1600" baseline="0" dirty="0" smtClean="0"/>
                        <a:t> &amp; .mil, vs. .de)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enterprise,</a:t>
                      </a:r>
                      <a:r>
                        <a:rPr lang="en-US" sz="1600" baseline="0" dirty="0" smtClean="0"/>
                        <a:t> carrier</a:t>
                      </a:r>
                      <a:endParaRPr lang="en-US" sz="1600" dirty="0"/>
                    </a:p>
                  </a:txBody>
                  <a:tcPr/>
                </a:tc>
              </a:tr>
              <a:tr h="52083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porting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complex, often manual;</a:t>
                      </a:r>
                    </a:p>
                    <a:p>
                      <a:r>
                        <a:rPr lang="en-US" sz="1200" dirty="0" smtClean="0"/>
                        <a:t>wireless-to-wireline</a:t>
                      </a:r>
                      <a:r>
                        <a:rPr lang="en-US" sz="1200" baseline="0" dirty="0" smtClean="0"/>
                        <a:t> may not work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about one hour (DNS cache)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if</a:t>
                      </a:r>
                      <a:r>
                        <a:rPr lang="en-US" sz="1600" baseline="0" dirty="0" smtClean="0"/>
                        <a:t> entity has been assigned PIAs</a:t>
                      </a:r>
                      <a:endParaRPr lang="en-US" sz="1600" dirty="0"/>
                    </a:p>
                  </a:txBody>
                  <a:tcPr/>
                </a:tc>
              </a:tr>
              <a:tr h="30153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delegation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companies (number</a:t>
                      </a:r>
                      <a:r>
                        <a:rPr lang="en-US" sz="1600" baseline="0" dirty="0" smtClean="0"/>
                        <a:t> range)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anybody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subnets</a:t>
                      </a:r>
                      <a:endParaRPr lang="en-US" sz="1600" dirty="0"/>
                    </a:p>
                  </a:txBody>
                  <a:tcPr/>
                </a:tc>
              </a:tr>
              <a:tr h="52083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identity</a:t>
                      </a:r>
                      <a:r>
                        <a:rPr lang="en-US" sz="1600" baseline="0" dirty="0" smtClean="0"/>
                        <a:t> information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carrier</a:t>
                      </a:r>
                      <a:r>
                        <a:rPr lang="en-US" sz="1600" baseline="0" dirty="0" smtClean="0"/>
                        <a:t> (OCN)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billing name only </a:t>
                      </a:r>
                      <a:r>
                        <a:rPr lang="en-US" sz="1600" baseline="0" dirty="0" smtClean="0">
                          <a:sym typeface="Wingdings"/>
                        </a:rPr>
                        <a:t> LERG, LIDB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WHOIS data</a:t>
                      </a:r>
                    </a:p>
                    <a:p>
                      <a:r>
                        <a:rPr lang="en-US" sz="1600" dirty="0" smtClean="0"/>
                        <a:t>(unverified)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RPKI, </a:t>
                      </a:r>
                      <a:r>
                        <a:rPr lang="en-US" sz="1600" dirty="0" err="1" smtClean="0"/>
                        <a:t>whois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981200" y="1810772"/>
            <a:ext cx="8229600" cy="4091871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All problems in computer science can be solved by another level of indirection, except of course for the problem of too many indirections. (David Wheeler)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Humans vs. machines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641"/>
              </p:ext>
            </p:extLst>
          </p:nvPr>
        </p:nvGraphicFramePr>
        <p:xfrm>
          <a:off x="1982787" y="2671613"/>
          <a:ext cx="8229600" cy="174752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743200"/>
                <a:gridCol w="2743200"/>
                <a:gridCol w="2743200"/>
              </a:tblGrid>
              <a:tr h="1295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Human-visible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Machine-usable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(“Mom”)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Persistence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temporary (“dentist”,</a:t>
                      </a:r>
                      <a:r>
                        <a:rPr lang="en-US" baseline="0" dirty="0" smtClean="0"/>
                        <a:t> “babysitter”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often long-lived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short (4-10?)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embeddable</a:t>
                      </a:r>
                      <a:r>
                        <a:rPr lang="en-US" baseline="0" dirty="0" smtClean="0"/>
                        <a:t> (&lt; 200?)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88173" y="5156200"/>
            <a:ext cx="532081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many identifiers serve as both – but UI can hide details</a:t>
            </a:r>
          </a:p>
        </p:txBody>
      </p:sp>
    </p:spTree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modalities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8648700" y="2006600"/>
            <a:ext cx="2019300" cy="17907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Close family &amp; friends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18100" y="1968500"/>
            <a:ext cx="2019300" cy="1790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Professional</a:t>
            </a:r>
          </a:p>
          <a:p>
            <a:pPr algn="ctr"/>
            <a:r>
              <a:rPr lang="en-US" dirty="0"/>
              <a:t>Colleagues &amp; casual friends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16100" y="1906032"/>
            <a:ext cx="2019300" cy="1790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Car</a:t>
            </a:r>
          </a:p>
          <a:p>
            <a:pPr algn="ctr"/>
            <a:r>
              <a:rPr lang="en-US" dirty="0"/>
              <a:t>Insurance company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2059" y="1968500"/>
            <a:ext cx="967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 1/year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29326" y="2076922"/>
            <a:ext cx="105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 1/week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118100" y="4622800"/>
            <a:ext cx="2133600" cy="1435100"/>
          </a:xfrm>
          <a:prstGeom prst="cloudCallout">
            <a:avLst>
              <a:gd name="adj1" fmla="val -8928"/>
              <a:gd name="adj2" fmla="val -1029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“I know her email, but need to call her”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6700" y="1954579"/>
            <a:ext cx="149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unpredictable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8394700" y="4622800"/>
            <a:ext cx="2133600" cy="1435100"/>
          </a:xfrm>
          <a:prstGeom prst="cloudCallout">
            <a:avLst>
              <a:gd name="adj1" fmla="val -8928"/>
              <a:gd name="adj2" fmla="val -10298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“Alice and I always use Skype to chat.”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854200" y="4622800"/>
            <a:ext cx="2133600" cy="1435100"/>
          </a:xfrm>
          <a:prstGeom prst="cloudCallout">
            <a:avLst>
              <a:gd name="adj1" fmla="val -8928"/>
              <a:gd name="adj2" fmla="val -10298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“I have a refrigerator magnet”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6185" y="6057900"/>
            <a:ext cx="459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not all communication identifiers are persistent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86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Identity options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Universal communication app</a:t>
            </a:r>
          </a:p>
          <a:p>
            <a:pPr lvl="1"/>
            <a:r>
              <a:rPr lang="en-US" dirty="0" smtClean="0"/>
              <a:t>Winner take all (</a:t>
            </a:r>
            <a:r>
              <a:rPr lang="en-US" dirty="0" err="1" smtClean="0"/>
              <a:t>WeChat</a:t>
            </a:r>
            <a:r>
              <a:rPr lang="is-IS" dirty="0" smtClean="0"/>
              <a:t>…)</a:t>
            </a:r>
            <a:endParaRPr lang="en-US" dirty="0" smtClean="0"/>
          </a:p>
          <a:p>
            <a:r>
              <a:rPr lang="en-US" dirty="0" smtClean="0"/>
              <a:t>Directory intermediation?</a:t>
            </a:r>
          </a:p>
          <a:p>
            <a:pPr lvl="1"/>
            <a:r>
              <a:rPr lang="en-US" dirty="0" smtClean="0"/>
              <a:t>But no universal query protocol</a:t>
            </a:r>
          </a:p>
          <a:p>
            <a:pPr lvl="1"/>
            <a:r>
              <a:rPr lang="en-US" dirty="0" smtClean="0"/>
              <a:t>or update mechanism (tool publishes into address book)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3644901"/>
            <a:ext cx="3898900" cy="2145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0" y="5020061"/>
            <a:ext cx="2311400" cy="1609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92" y="3644900"/>
            <a:ext cx="1932709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5967444"/>
            <a:ext cx="2794000" cy="890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263" y="406400"/>
            <a:ext cx="1914525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7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push beyond 2001?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Phone numbers forever – or what should the communication identifier be?</a:t>
            </a:r>
          </a:p>
          <a:p>
            <a:r>
              <a:rPr lang="en-US" dirty="0" smtClean="0"/>
              <a:t>Interoperable messaging – can we get back from the silo?</a:t>
            </a:r>
          </a:p>
          <a:p>
            <a:r>
              <a:rPr lang="en-US" dirty="0" smtClean="0"/>
              <a:t>Interoperable real-time communication – VRS shows the way</a:t>
            </a:r>
          </a:p>
          <a:p>
            <a:r>
              <a:rPr lang="en-US" dirty="0" smtClean="0"/>
              <a:t>What role can SIP play in the Internet of Things?</a:t>
            </a:r>
          </a:p>
          <a:p>
            <a:r>
              <a:rPr lang="en-US" i="1" dirty="0" smtClean="0"/>
              <a:t>Mostly questions rather than answers</a:t>
            </a:r>
            <a:endParaRPr lang="en-US" i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Identifiers have social conventions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Identifier = access permission</a:t>
            </a:r>
          </a:p>
          <a:p>
            <a:pPr lvl="1"/>
            <a:r>
              <a:rPr lang="en-US" dirty="0" smtClean="0"/>
              <a:t>phone number, email address, …</a:t>
            </a:r>
          </a:p>
          <a:p>
            <a:r>
              <a:rPr lang="en-US" dirty="0" smtClean="0"/>
              <a:t>Identifier = “pairing” permission</a:t>
            </a:r>
          </a:p>
          <a:p>
            <a:pPr lvl="1"/>
            <a:r>
              <a:rPr lang="en-US" dirty="0" smtClean="0"/>
              <a:t>Skype: ask for permission</a:t>
            </a:r>
          </a:p>
          <a:p>
            <a:r>
              <a:rPr lang="en-US" dirty="0" smtClean="0"/>
              <a:t>Mutuality</a:t>
            </a:r>
          </a:p>
          <a:p>
            <a:pPr lvl="1"/>
            <a:r>
              <a:rPr lang="en-US" dirty="0" smtClean="0"/>
              <a:t>only mutual Twitter followers can direct message each other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08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Identifiers have social conventions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WhatsApp</a:t>
            </a:r>
            <a:r>
              <a:rPr lang="en-US" dirty="0" smtClean="0"/>
              <a:t> identifier is the phone number, but the expectation is that it will be used for messaging only, not calls.</a:t>
            </a:r>
          </a:p>
          <a:p>
            <a:r>
              <a:rPr lang="en-US" dirty="0" smtClean="0"/>
              <a:t>Pre-mobile days: friends only got your home number, colleagues only got your work number</a:t>
            </a:r>
          </a:p>
          <a:p>
            <a:pPr lvl="1"/>
            <a:r>
              <a:rPr lang="en-US" dirty="0" smtClean="0"/>
              <a:t>and friends or colleagues wouldn’t use the other</a:t>
            </a:r>
          </a:p>
          <a:p>
            <a:r>
              <a:rPr lang="en-US" dirty="0" smtClean="0"/>
              <a:t>Asking a person you met in a bar for their phone number has deep social connotations</a:t>
            </a:r>
          </a:p>
          <a:p>
            <a:r>
              <a:rPr lang="en-US" dirty="0" smtClean="0"/>
              <a:t>PO boxes and UPS “suites” provide semi-anonymity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WeChat</a:t>
            </a:r>
            <a:r>
              <a:rPr lang="en-US" dirty="0" smtClean="0"/>
              <a:t> QR code introduction &amp; NFC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042" y="1737360"/>
            <a:ext cx="2650945" cy="4704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6480" y="2286000"/>
            <a:ext cx="359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human readability doesn’t matter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4306186"/>
            <a:ext cx="4997726" cy="165587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425" y="3449882"/>
            <a:ext cx="1279036" cy="127903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Special-purpose identifiers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hgs+rfctopic@cs.columbia.edu</a:t>
            </a:r>
            <a:r>
              <a:rPr lang="en-US" dirty="0" smtClean="0"/>
              <a:t> identifiers spam scrape sources</a:t>
            </a:r>
          </a:p>
          <a:p>
            <a:r>
              <a:rPr lang="en-US" dirty="0" smtClean="0"/>
              <a:t>“burner” phone numbers</a:t>
            </a:r>
          </a:p>
          <a:p>
            <a:r>
              <a:rPr lang="en-US" dirty="0" smtClean="0"/>
              <a:t>one-time use email addresses</a:t>
            </a:r>
          </a:p>
          <a:p>
            <a:r>
              <a:rPr lang="en-US" dirty="0" smtClean="0"/>
              <a:t>forward-only email (</a:t>
            </a:r>
            <a:r>
              <a:rPr lang="en-US" dirty="0" smtClean="0">
                <a:hlinkClick r:id="rId3"/>
              </a:rPr>
              <a:t>somebody@ieee.org</a:t>
            </a:r>
            <a:r>
              <a:rPr lang="en-US" dirty="0" smtClean="0"/>
              <a:t>, </a:t>
            </a:r>
            <a:r>
              <a:rPr lang="en-US" dirty="0" err="1" smtClean="0"/>
              <a:t>braggard@alum.mit.edu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12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Impostors – fake identities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70" y="2181860"/>
            <a:ext cx="8089900" cy="383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2072640"/>
            <a:ext cx="1087120" cy="10871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059" y="1737360"/>
            <a:ext cx="3919022" cy="25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48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</a:t>
            </a:r>
            <a:r>
              <a:rPr lang="en-US" dirty="0"/>
              <a:t>≅</a:t>
            </a:r>
            <a:r>
              <a:rPr lang="en-US" dirty="0" smtClean="0"/>
              <a:t> identity assertion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be able to assert possession of identifiers</a:t>
            </a:r>
          </a:p>
          <a:p>
            <a:r>
              <a:rPr lang="en-US" dirty="0" smtClean="0"/>
              <a:t>Kind of works </a:t>
            </a:r>
            <a:r>
              <a:rPr lang="en-US" dirty="0"/>
              <a:t>for</a:t>
            </a:r>
            <a:r>
              <a:rPr lang="en-US" dirty="0" smtClean="0"/>
              <a:t>…</a:t>
            </a:r>
          </a:p>
          <a:p>
            <a:pPr lvl="1"/>
            <a:r>
              <a:rPr lang="en-US" i="1" dirty="0" smtClean="0"/>
              <a:t>phone/SMS</a:t>
            </a:r>
            <a:r>
              <a:rPr lang="en-US" dirty="0" smtClean="0"/>
              <a:t>: provide code</a:t>
            </a:r>
          </a:p>
          <a:p>
            <a:pPr lvl="1"/>
            <a:r>
              <a:rPr lang="en-US" i="1" dirty="0" smtClean="0"/>
              <a:t>email</a:t>
            </a:r>
            <a:r>
              <a:rPr lang="en-US" dirty="0" smtClean="0"/>
              <a:t>: clickable link</a:t>
            </a:r>
          </a:p>
          <a:p>
            <a:pPr lvl="1"/>
            <a:r>
              <a:rPr lang="en-US" i="1" dirty="0" smtClean="0"/>
              <a:t>domain name</a:t>
            </a:r>
            <a:r>
              <a:rPr lang="en-US" dirty="0" smtClean="0"/>
              <a:t>: modify DNS entry (for TLS certs)</a:t>
            </a:r>
          </a:p>
          <a:p>
            <a:pPr lvl="1"/>
            <a:r>
              <a:rPr lang="en-US" i="1" dirty="0" smtClean="0"/>
              <a:t>SIP URL</a:t>
            </a:r>
            <a:r>
              <a:rPr lang="en-US" dirty="0" smtClean="0"/>
              <a:t>: provide code?</a:t>
            </a:r>
          </a:p>
          <a:p>
            <a:r>
              <a:rPr lang="en-US" dirty="0" smtClean="0"/>
              <a:t>But third parties can’t validate this automatically</a:t>
            </a:r>
          </a:p>
          <a:p>
            <a:pPr lvl="1"/>
            <a:r>
              <a:rPr lang="en-US" dirty="0" smtClean="0">
                <a:sym typeface="Wingdings"/>
              </a:rPr>
              <a:t> need certs for these identifiers (see: STIR for phone numbers)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8728-E068-8E4B-AAE2-B94F0E7E4C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67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Identifiers in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Likely</a:t>
            </a:r>
          </a:p>
          <a:p>
            <a:pPr lvl="1"/>
            <a:r>
              <a:rPr lang="en-US" dirty="0" smtClean="0"/>
              <a:t>in some countries, single app (</a:t>
            </a:r>
            <a:r>
              <a:rPr lang="en-US" dirty="0" err="1" smtClean="0"/>
              <a:t>KakaoTalk</a:t>
            </a:r>
            <a:r>
              <a:rPr lang="en-US" dirty="0" smtClean="0"/>
              <a:t> in South Korea, LINE in Japan, ...)</a:t>
            </a:r>
          </a:p>
          <a:p>
            <a:pPr lvl="1"/>
            <a:r>
              <a:rPr lang="en-US" dirty="0" smtClean="0"/>
              <a:t>with phone number as back-up</a:t>
            </a:r>
          </a:p>
          <a:p>
            <a:r>
              <a:rPr lang="en-US" dirty="0" smtClean="0"/>
              <a:t>Opportunities for new approaches to identification for real-time use</a:t>
            </a:r>
          </a:p>
          <a:p>
            <a:pPr lvl="1"/>
            <a:r>
              <a:rPr lang="en-US" dirty="0" smtClean="0"/>
              <a:t>secured </a:t>
            </a:r>
            <a:r>
              <a:rPr lang="en-US" dirty="0" smtClean="0">
                <a:sym typeface="Wingdings"/>
              </a:rPr>
              <a:t> properties</a:t>
            </a:r>
          </a:p>
          <a:p>
            <a:pPr lvl="1"/>
            <a:r>
              <a:rPr lang="en-US" dirty="0" smtClean="0">
                <a:sym typeface="Wingdings"/>
              </a:rPr>
              <a:t>user friendly</a:t>
            </a:r>
          </a:p>
          <a:p>
            <a:pPr lvl="1"/>
            <a:r>
              <a:rPr lang="en-US" dirty="0" smtClean="0">
                <a:sym typeface="Wingdings"/>
              </a:rPr>
              <a:t>special use (e.g., one-time, traceable)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59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Interoperable team collaboration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87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(often unstated)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unstructured collaboration in (small-</a:t>
            </a:r>
            <a:r>
              <a:rPr lang="en-US" dirty="0" err="1" smtClean="0"/>
              <a:t>ish</a:t>
            </a:r>
            <a:r>
              <a:rPr lang="en-US" dirty="0" smtClean="0"/>
              <a:t>) groups of people</a:t>
            </a:r>
          </a:p>
          <a:p>
            <a:r>
              <a:rPr lang="en-US" dirty="0" smtClean="0"/>
              <a:t>Work teams (long-term or ad-hoc), projects (customer team + sales + engineering)</a:t>
            </a:r>
          </a:p>
          <a:p>
            <a:r>
              <a:rPr lang="en-US" dirty="0" smtClean="0"/>
              <a:t>Standards bodies, university classes, community organizations</a:t>
            </a:r>
          </a:p>
          <a:p>
            <a:r>
              <a:rPr lang="en-US" dirty="0" smtClean="0"/>
              <a:t>Often ad-hoc assembly of email, emailing documents, Google Drive/Dropbox, Doodle, </a:t>
            </a:r>
            <a:r>
              <a:rPr lang="is-IS" dirty="0" smtClean="0"/>
              <a:t>… + dial-in conference calls</a:t>
            </a:r>
          </a:p>
          <a:p>
            <a:r>
              <a:rPr lang="is-IS" dirty="0" smtClean="0"/>
              <a:t>Groups created by cc lists (“chain” in FCC parlance...)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62" y="4370119"/>
            <a:ext cx="3805446" cy="1938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445" y="4350644"/>
            <a:ext cx="2609698" cy="19773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7587" y="516576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3705" y="5161188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only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00904" y="516118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25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origins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1" y="2565400"/>
            <a:ext cx="238125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001" y="2687785"/>
            <a:ext cx="3212299" cy="1885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938" y="2514600"/>
            <a:ext cx="2960562" cy="223210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Internet vision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840" y="2058618"/>
            <a:ext cx="1864360" cy="145420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Cloud 4"/>
          <p:cNvSpPr/>
          <p:nvPr/>
        </p:nvSpPr>
        <p:spPr>
          <a:xfrm>
            <a:off x="4954905" y="2897215"/>
            <a:ext cx="3169920" cy="21793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840" y="4126230"/>
            <a:ext cx="2219960" cy="1664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920" y="2058618"/>
            <a:ext cx="1207770" cy="1207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320" y="3547507"/>
            <a:ext cx="1207770" cy="1157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930" y="5076535"/>
            <a:ext cx="873760" cy="873760"/>
          </a:xfrm>
          <a:prstGeom prst="rect">
            <a:avLst/>
          </a:prstGeom>
        </p:spPr>
      </p:pic>
      <p:cxnSp>
        <p:nvCxnSpPr>
          <p:cNvPr id="12" name="Curved Connector 11"/>
          <p:cNvCxnSpPr>
            <a:stCxn id="7" idx="3"/>
            <a:endCxn id="8" idx="1"/>
          </p:cNvCxnSpPr>
          <p:nvPr/>
        </p:nvCxnSpPr>
        <p:spPr>
          <a:xfrm flipV="1">
            <a:off x="3860800" y="2662503"/>
            <a:ext cx="5024120" cy="2296212"/>
          </a:xfrm>
          <a:prstGeom prst="curvedConnector3">
            <a:avLst/>
          </a:prstGeom>
          <a:ln w="57150"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62451" y="2391358"/>
            <a:ext cx="67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HTTP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52551" y="3705101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source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74012" y="5421868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5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PBX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006600"/>
            <a:ext cx="4635500" cy="3708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unified communications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579" y="2060091"/>
            <a:ext cx="1525921" cy="1089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0" y="1930399"/>
            <a:ext cx="12192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0" y="1854199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3654616"/>
            <a:ext cx="2566244" cy="2250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579" y="3854449"/>
            <a:ext cx="2298700" cy="229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3420" y="4102100"/>
            <a:ext cx="389452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call-focused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independent events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user-managed history and state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weak team &amp; project notion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Outlook &amp; webmail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001560"/>
            <a:ext cx="5173403" cy="4056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8100" y="20015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1996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43" y="2635092"/>
            <a:ext cx="4632485" cy="341645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“Outlook on the web”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49221"/>
            <a:ext cx="5905500" cy="2025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629" y="3378200"/>
            <a:ext cx="6898561" cy="2730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200" y="2017379"/>
            <a:ext cx="3580917" cy="1200329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email-focused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email folders (~projects)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loose integration </a:t>
            </a:r>
            <a:r>
              <a:rPr lang="en-US" dirty="0" smtClean="0">
                <a:sym typeface="Wingdings"/>
              </a:rPr>
              <a:t> flexible tools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internal </a:t>
            </a:r>
            <a:r>
              <a:rPr lang="en-US" dirty="0" smtClean="0">
                <a:sym typeface="Wingdings"/>
              </a:rPr>
              <a:t>≈ external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4281994"/>
            <a:ext cx="3389646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weak or no team concept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weak real-time communication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IRC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38" y="2159000"/>
            <a:ext cx="5019714" cy="378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2852" y="1789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1988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06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be assimilated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0" y="2184400"/>
            <a:ext cx="3960620" cy="2800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460" y="123563"/>
            <a:ext cx="3073636" cy="1613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184400"/>
            <a:ext cx="3911600" cy="244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300" y="2184400"/>
            <a:ext cx="304801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channels (teams, rooms, </a:t>
            </a:r>
            <a:r>
              <a:rPr lang="is-IS" dirty="0" smtClean="0"/>
              <a:t>…)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 smtClean="0"/>
              <a:t>timeline central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 smtClean="0"/>
              <a:t>short, rapid messages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300" y="3982819"/>
            <a:ext cx="284597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 file system integration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email as the enemy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must join to participate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 winner take all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962400" y="4706858"/>
            <a:ext cx="26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mainly text</a:t>
            </a:r>
          </a:p>
          <a:p>
            <a:r>
              <a:rPr lang="en-US" dirty="0" smtClean="0"/>
              <a:t>video external (</a:t>
            </a:r>
            <a:r>
              <a:rPr lang="en-US" dirty="0" err="1" smtClean="0"/>
              <a:t>BlueJeans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45400" y="4800084"/>
            <a:ext cx="255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text + video conferencing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907" y="1895991"/>
            <a:ext cx="1663700" cy="499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393" y="1783596"/>
            <a:ext cx="723900" cy="7239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everyone wants you in their garden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33015"/>
            <a:ext cx="9739423" cy="32884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20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162300"/>
            <a:ext cx="4970585" cy="2438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dream (and build)?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Interoperable using existing open standards (mostly) </a:t>
            </a:r>
            <a:r>
              <a:rPr lang="en-US" dirty="0" smtClean="0">
                <a:sym typeface="Wingdings"/>
              </a:rPr>
              <a:t> SIP, RTP or maybe HTTP layer?</a:t>
            </a:r>
          </a:p>
          <a:p>
            <a:pPr lvl="1"/>
            <a:r>
              <a:rPr lang="en-US" dirty="0" smtClean="0">
                <a:sym typeface="Wingdings"/>
              </a:rPr>
              <a:t>modularity could be improved</a:t>
            </a:r>
            <a:endParaRPr lang="en-US" dirty="0" smtClean="0"/>
          </a:p>
          <a:p>
            <a:r>
              <a:rPr lang="en-US" dirty="0" smtClean="0"/>
              <a:t>web client + standards-based clients</a:t>
            </a:r>
          </a:p>
          <a:p>
            <a:r>
              <a:rPr lang="en-US" dirty="0" smtClean="0"/>
              <a:t>no new accounts necessary </a:t>
            </a:r>
            <a:r>
              <a:rPr lang="en-US" dirty="0" smtClean="0">
                <a:sym typeface="Wingdings"/>
              </a:rPr>
              <a:t> use phone number or email address</a:t>
            </a:r>
            <a:endParaRPr lang="en-US" dirty="0" smtClean="0"/>
          </a:p>
          <a:p>
            <a:r>
              <a:rPr lang="en-US" dirty="0" smtClean="0"/>
              <a:t>internal users same as external</a:t>
            </a:r>
          </a:p>
          <a:p>
            <a:r>
              <a:rPr lang="en-US" dirty="0" smtClean="0"/>
              <a:t>file system integration: Dropbox, Google Drive, OneDrive, photo albums,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some people (still) like email </a:t>
            </a:r>
            <a:r>
              <a:rPr lang="en-US" dirty="0" smtClean="0">
                <a:sym typeface="Wingdings"/>
              </a:rPr>
              <a:t> treat as first-class citizen</a:t>
            </a:r>
          </a:p>
          <a:p>
            <a:pPr lvl="1"/>
            <a:r>
              <a:rPr lang="en-US" dirty="0" smtClean="0">
                <a:sym typeface="Wingdings"/>
              </a:rPr>
              <a:t>including setting up real email groups (digest, </a:t>
            </a:r>
            <a:r>
              <a:rPr lang="is-IS" dirty="0" smtClean="0">
                <a:sym typeface="Wingdings"/>
              </a:rPr>
              <a:t>…)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bots act like regular users (messaging)</a:t>
            </a:r>
          </a:p>
          <a:p>
            <a:r>
              <a:rPr lang="en-US" dirty="0" smtClean="0">
                <a:sym typeface="Wingdings"/>
              </a:rPr>
              <a:t>support open calendaring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54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Federated model</a:t>
            </a:r>
            <a:endParaRPr lang="en-US" dirty="0"/>
          </a:p>
        </p:txBody>
      </p:sp>
      <p:sp>
        <p:nvSpPr>
          <p:cNvPr id="3" name="Cloud 2"/>
          <p:cNvSpPr/>
          <p:nvPr/>
        </p:nvSpPr>
        <p:spPr>
          <a:xfrm>
            <a:off x="1137261" y="3140242"/>
            <a:ext cx="2225842" cy="1588168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domain,</a:t>
            </a:r>
          </a:p>
          <a:p>
            <a:pPr algn="ctr"/>
            <a:r>
              <a:rPr lang="en-US" dirty="0" smtClean="0"/>
              <a:t>similar setup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6280485" y="3128210"/>
            <a:ext cx="3284620" cy="24063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1573" y="3272590"/>
            <a:ext cx="673383" cy="6118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Folded Corner 5"/>
          <p:cNvSpPr/>
          <p:nvPr/>
        </p:nvSpPr>
        <p:spPr>
          <a:xfrm>
            <a:off x="7924925" y="3980699"/>
            <a:ext cx="1134853" cy="57927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calendar</a:t>
            </a:r>
            <a:endParaRPr lang="en-US" dirty="0"/>
          </a:p>
        </p:txBody>
      </p:sp>
      <p:sp>
        <p:nvSpPr>
          <p:cNvPr id="7" name="Multidocument 6"/>
          <p:cNvSpPr/>
          <p:nvPr/>
        </p:nvSpPr>
        <p:spPr>
          <a:xfrm>
            <a:off x="6773779" y="4078705"/>
            <a:ext cx="806116" cy="87830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</a:t>
            </a:r>
            <a:endParaRPr lang="en-US" dirty="0"/>
          </a:p>
        </p:txBody>
      </p:sp>
      <p:sp>
        <p:nvSpPr>
          <p:cNvPr id="8" name="Document 7"/>
          <p:cNvSpPr/>
          <p:nvPr/>
        </p:nvSpPr>
        <p:spPr>
          <a:xfrm>
            <a:off x="7736305" y="4702596"/>
            <a:ext cx="771959" cy="709862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44264" y="5630778"/>
            <a:ext cx="215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cloud-hosted </a:t>
            </a:r>
            <a:r>
              <a:rPr lang="en-US" smtClean="0"/>
              <a:t>or local</a:t>
            </a:r>
            <a:endParaRPr lang="en-US"/>
          </a:p>
        </p:txBody>
      </p:sp>
      <p:sp>
        <p:nvSpPr>
          <p:cNvPr id="10" name="Magnetic Disk 9"/>
          <p:cNvSpPr/>
          <p:nvPr/>
        </p:nvSpPr>
        <p:spPr>
          <a:xfrm>
            <a:off x="6424863" y="2490537"/>
            <a:ext cx="751974" cy="63767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483" y="2819653"/>
            <a:ext cx="907960" cy="870128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3546306" y="3884446"/>
            <a:ext cx="2507323" cy="53715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SIP, SMTP, HTTP, 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961" y="3881492"/>
            <a:ext cx="1774449" cy="2920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/>
            </a:solidFill>
          </a:ln>
        </p:spPr>
      </p:pic>
      <p:sp>
        <p:nvSpPr>
          <p:cNvPr id="14" name="Magnetic Disk 13"/>
          <p:cNvSpPr/>
          <p:nvPr/>
        </p:nvSpPr>
        <p:spPr>
          <a:xfrm>
            <a:off x="7922795" y="2021305"/>
            <a:ext cx="1136983" cy="9144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group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manager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Protocol installation, ca. 2000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14" y="2142116"/>
            <a:ext cx="4114800" cy="3671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1853748"/>
            <a:ext cx="5568206" cy="4264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20" y="2636520"/>
            <a:ext cx="2682240" cy="268224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70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Interoperable video calls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2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4465100" y="3084443"/>
            <a:ext cx="3830467" cy="2498259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relay service (VRS)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Serves about 200k people who use sign language</a:t>
            </a:r>
          </a:p>
          <a:p>
            <a:r>
              <a:rPr lang="en-US" dirty="0" smtClean="0"/>
              <a:t>Uses regular +1 NANP phone numbers – portable between providers</a:t>
            </a:r>
          </a:p>
          <a:p>
            <a:r>
              <a:rPr lang="en-US" dirty="0" smtClean="0"/>
              <a:t>Probably largest interoperable, standards-based multimedia service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6248" y="3752033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716" y="2540567"/>
            <a:ext cx="990959" cy="1282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500" y="3851842"/>
            <a:ext cx="1275233" cy="9163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8938682" y="2032000"/>
            <a:ext cx="69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</a:t>
            </a:r>
          </a:p>
        </p:txBody>
      </p:sp>
      <p:pic>
        <p:nvPicPr>
          <p:cNvPr id="13" name="Picture 4" descr="The image “http://www.2u.co.uk/cheapcalls/images/phone-old-black.gif” cannot be displayed, because it contains error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07081" y="5513355"/>
            <a:ext cx="1337186" cy="8716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34749" y="3269108"/>
            <a:ext cx="165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platform</a:t>
            </a:r>
          </a:p>
        </p:txBody>
      </p:sp>
      <p:pic>
        <p:nvPicPr>
          <p:cNvPr id="14" name="Picture 1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52" y="4738654"/>
            <a:ext cx="7842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urved Connector 15"/>
          <p:cNvCxnSpPr>
            <a:stCxn id="6" idx="3"/>
            <a:endCxn id="14" idx="0"/>
          </p:cNvCxnSpPr>
          <p:nvPr/>
        </p:nvCxnSpPr>
        <p:spPr>
          <a:xfrm>
            <a:off x="6894460" y="4178276"/>
            <a:ext cx="978304" cy="560378"/>
          </a:xfrm>
          <a:prstGeom prst="curvedConnector2">
            <a:avLst/>
          </a:prstGeom>
          <a:ln w="38100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4" idx="2"/>
            <a:endCxn id="13" idx="1"/>
          </p:cNvCxnSpPr>
          <p:nvPr/>
        </p:nvCxnSpPr>
        <p:spPr>
          <a:xfrm rot="16200000" flipH="1">
            <a:off x="8122020" y="5264098"/>
            <a:ext cx="435804" cy="934317"/>
          </a:xfrm>
          <a:prstGeom prst="curvedConnector2">
            <a:avLst/>
          </a:prstGeom>
          <a:ln w="38100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endCxn id="10" idx="1"/>
          </p:cNvCxnSpPr>
          <p:nvPr/>
        </p:nvCxnSpPr>
        <p:spPr>
          <a:xfrm flipV="1">
            <a:off x="6894461" y="3181776"/>
            <a:ext cx="1590255" cy="996501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8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11" idx="3"/>
          </p:cNvCxnSpPr>
          <p:nvPr/>
        </p:nvCxnSpPr>
        <p:spPr>
          <a:xfrm flipV="1">
            <a:off x="3568732" y="4178278"/>
            <a:ext cx="2387516" cy="131751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8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082" y="2692967"/>
            <a:ext cx="990959" cy="128241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86185" y="4617967"/>
            <a:ext cx="265792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now: SIP, H.323</a:t>
            </a:r>
          </a:p>
          <a:p>
            <a:r>
              <a:rPr lang="en-US" dirty="0" smtClean="0"/>
              <a:t>soon: SIP + legacy H.323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VRS architecture (SIP-based)</a:t>
            </a:r>
            <a:endParaRPr lang="en-US" dirty="0"/>
          </a:p>
        </p:txBody>
      </p:sp>
      <p:sp>
        <p:nvSpPr>
          <p:cNvPr id="3" name="Cloud 2"/>
          <p:cNvSpPr/>
          <p:nvPr/>
        </p:nvSpPr>
        <p:spPr>
          <a:xfrm>
            <a:off x="2923674" y="2646947"/>
            <a:ext cx="2358189" cy="1876927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provider A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7575884" y="2646946"/>
            <a:ext cx="2358189" cy="1876927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provider B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28659" y="5344391"/>
            <a:ext cx="514664" cy="688490"/>
            <a:chOff x="402771" y="1600201"/>
            <a:chExt cx="1643743" cy="219891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402771" y="1600201"/>
              <a:ext cx="1643743" cy="2198914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87400" y="1774398"/>
              <a:ext cx="1274481" cy="1855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888454" y="2352475"/>
              <a:ext cx="714042" cy="616670"/>
              <a:chOff x="685800" y="571499"/>
              <a:chExt cx="1143000" cy="876301"/>
            </a:xfrm>
          </p:grpSpPr>
          <p:sp>
            <p:nvSpPr>
              <p:cNvPr id="9" name="Rounded Rectangular Callout 8"/>
              <p:cNvSpPr/>
              <p:nvPr/>
            </p:nvSpPr>
            <p:spPr>
              <a:xfrm>
                <a:off x="685800" y="571499"/>
                <a:ext cx="1143000" cy="876301"/>
              </a:xfrm>
              <a:prstGeom prst="wedgeRoundRectCallout">
                <a:avLst>
                  <a:gd name="adj1" fmla="val -34112"/>
                  <a:gd name="adj2" fmla="val 7402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Isosceles Triangle 28"/>
              <p:cNvSpPr/>
              <p:nvPr/>
            </p:nvSpPr>
            <p:spPr>
              <a:xfrm rot="16200000">
                <a:off x="1304363" y="844441"/>
                <a:ext cx="457200" cy="33041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838200" y="723898"/>
                <a:ext cx="699885" cy="571501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840227" y="1958456"/>
            <a:ext cx="514664" cy="688490"/>
            <a:chOff x="402771" y="1600201"/>
            <a:chExt cx="1643743" cy="2198914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402771" y="1600201"/>
              <a:ext cx="1643743" cy="2198914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87400" y="1774398"/>
              <a:ext cx="1274481" cy="1855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888454" y="2352475"/>
              <a:ext cx="714042" cy="616670"/>
              <a:chOff x="685800" y="571499"/>
              <a:chExt cx="1143000" cy="876301"/>
            </a:xfrm>
          </p:grpSpPr>
          <p:sp>
            <p:nvSpPr>
              <p:cNvPr id="16" name="Rounded Rectangular Callout 15"/>
              <p:cNvSpPr/>
              <p:nvPr/>
            </p:nvSpPr>
            <p:spPr>
              <a:xfrm>
                <a:off x="685800" y="571499"/>
                <a:ext cx="1143000" cy="876301"/>
              </a:xfrm>
              <a:prstGeom prst="wedgeRoundRectCallout">
                <a:avLst>
                  <a:gd name="adj1" fmla="val -34112"/>
                  <a:gd name="adj2" fmla="val 7402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Isosceles Triangle 28"/>
              <p:cNvSpPr/>
              <p:nvPr/>
            </p:nvSpPr>
            <p:spPr>
              <a:xfrm rot="16200000">
                <a:off x="1304363" y="844441"/>
                <a:ext cx="457200" cy="33041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838200" y="723898"/>
                <a:ext cx="699885" cy="571501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9" name="Picture 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025" y="4851402"/>
            <a:ext cx="7842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Magnetic Disk 19"/>
          <p:cNvSpPr/>
          <p:nvPr/>
        </p:nvSpPr>
        <p:spPr>
          <a:xfrm>
            <a:off x="6126480" y="4235116"/>
            <a:ext cx="948088" cy="938463"/>
          </a:xfrm>
          <a:prstGeom prst="flowChartMagneticDisk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ENUM</a:t>
            </a:r>
            <a:endParaRPr lang="en-US" dirty="0"/>
          </a:p>
        </p:txBody>
      </p:sp>
      <p:cxnSp>
        <p:nvCxnSpPr>
          <p:cNvPr id="22" name="Elbow Connector 21"/>
          <p:cNvCxnSpPr>
            <a:stCxn id="3" idx="0"/>
            <a:endCxn id="20" idx="1"/>
          </p:cNvCxnSpPr>
          <p:nvPr/>
        </p:nvCxnSpPr>
        <p:spPr>
          <a:xfrm>
            <a:off x="5279898" y="3585411"/>
            <a:ext cx="1320626" cy="649705"/>
          </a:xfrm>
          <a:prstGeom prst="bentConnector2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3" idx="3"/>
            <a:endCxn id="6" idx="0"/>
          </p:cNvCxnSpPr>
          <p:nvPr/>
        </p:nvCxnSpPr>
        <p:spPr>
          <a:xfrm>
            <a:off x="2354891" y="2302701"/>
            <a:ext cx="1431100" cy="3041690"/>
          </a:xfrm>
          <a:prstGeom prst="curvedConnector2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497646" y="1883330"/>
            <a:ext cx="514664" cy="688490"/>
            <a:chOff x="402771" y="1600201"/>
            <a:chExt cx="1643743" cy="2198914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402771" y="1600201"/>
              <a:ext cx="1643743" cy="2198914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87400" y="1774398"/>
              <a:ext cx="1274481" cy="1855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888454" y="2352475"/>
              <a:ext cx="714042" cy="616670"/>
              <a:chOff x="685800" y="571499"/>
              <a:chExt cx="1143000" cy="876301"/>
            </a:xfrm>
          </p:grpSpPr>
          <p:sp>
            <p:nvSpPr>
              <p:cNvPr id="29" name="Rounded Rectangular Callout 28"/>
              <p:cNvSpPr/>
              <p:nvPr/>
            </p:nvSpPr>
            <p:spPr>
              <a:xfrm>
                <a:off x="685800" y="571499"/>
                <a:ext cx="1143000" cy="876301"/>
              </a:xfrm>
              <a:prstGeom prst="wedgeRoundRectCallout">
                <a:avLst>
                  <a:gd name="adj1" fmla="val -34112"/>
                  <a:gd name="adj2" fmla="val 7402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Isosceles Triangle 28"/>
              <p:cNvSpPr/>
              <p:nvPr/>
            </p:nvSpPr>
            <p:spPr>
              <a:xfrm rot="16200000">
                <a:off x="1304363" y="844441"/>
                <a:ext cx="457200" cy="33041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838200" y="723898"/>
                <a:ext cx="699885" cy="571501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33" name="Curved Connector 32"/>
          <p:cNvCxnSpPr>
            <a:stCxn id="13" idx="3"/>
            <a:endCxn id="26" idx="2"/>
          </p:cNvCxnSpPr>
          <p:nvPr/>
        </p:nvCxnSpPr>
        <p:spPr>
          <a:xfrm>
            <a:off x="2354891" y="2302701"/>
            <a:ext cx="6400087" cy="269119"/>
          </a:xfrm>
          <a:prstGeom prst="curvedConnector4">
            <a:avLst>
              <a:gd name="adj1" fmla="val 38402"/>
              <a:gd name="adj2" fmla="val 417422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05321" y="2477326"/>
            <a:ext cx="1967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SIPForum</a:t>
            </a:r>
            <a:r>
              <a:rPr lang="en-US" dirty="0"/>
              <a:t> </a:t>
            </a:r>
            <a:r>
              <a:rPr lang="en-US" dirty="0" smtClean="0"/>
              <a:t>VRS spec</a:t>
            </a:r>
          </a:p>
          <a:p>
            <a:r>
              <a:rPr lang="en-US" dirty="0" smtClean="0"/>
              <a:t>(near production)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340593" y="4645101"/>
            <a:ext cx="135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RUE spec</a:t>
            </a:r>
          </a:p>
          <a:p>
            <a:r>
              <a:rPr lang="en-US" dirty="0" smtClean="0"/>
              <a:t>(in progress)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288" y="3308277"/>
            <a:ext cx="1390259" cy="926839"/>
          </a:xfrm>
          <a:prstGeom prst="rect">
            <a:avLst/>
          </a:prstGeom>
        </p:spPr>
      </p:pic>
      <p:cxnSp>
        <p:nvCxnSpPr>
          <p:cNvPr id="42" name="Straight Arrow Connector 41"/>
          <p:cNvCxnSpPr>
            <a:stCxn id="4" idx="0"/>
          </p:cNvCxnSpPr>
          <p:nvPr/>
        </p:nvCxnSpPr>
        <p:spPr>
          <a:xfrm flipV="1">
            <a:off x="9932108" y="3585409"/>
            <a:ext cx="78218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021075" y="2862493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+ location</a:t>
            </a:r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54" y="4697427"/>
            <a:ext cx="1751274" cy="1075586"/>
          </a:xfrm>
          <a:prstGeom prst="rect">
            <a:avLst/>
          </a:prstGeom>
        </p:spPr>
      </p:pic>
      <p:cxnSp>
        <p:nvCxnSpPr>
          <p:cNvPr id="47" name="Curved Connector 46"/>
          <p:cNvCxnSpPr>
            <a:endCxn id="45" idx="1"/>
          </p:cNvCxnSpPr>
          <p:nvPr/>
        </p:nvCxnSpPr>
        <p:spPr>
          <a:xfrm rot="16200000" flipH="1">
            <a:off x="7798188" y="4477954"/>
            <a:ext cx="878262" cy="636269"/>
          </a:xfrm>
          <a:prstGeom prst="curvedConnector2">
            <a:avLst/>
          </a:prstGeom>
          <a:ln w="381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5" idx="3"/>
            <a:endCxn id="19" idx="1"/>
          </p:cNvCxnSpPr>
          <p:nvPr/>
        </p:nvCxnSpPr>
        <p:spPr>
          <a:xfrm>
            <a:off x="10306728" y="5235220"/>
            <a:ext cx="493297" cy="3532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425352" y="5579931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201 555 1234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131968" y="2012998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202 555 1111</a:t>
            </a:r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282595" y="5640742"/>
            <a:ext cx="789418" cy="678359"/>
            <a:chOff x="6365287" y="1298179"/>
            <a:chExt cx="1100954" cy="903971"/>
          </a:xfrm>
        </p:grpSpPr>
        <p:pic>
          <p:nvPicPr>
            <p:cNvPr id="53" name="Picture 52" descr="http://www.iconsdb.com/icons/preview/black/organization-xx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386" y="1298179"/>
              <a:ext cx="889855" cy="889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http://cdn.flaticon.com/png/256/3041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7" t="21429" r="21088" b="16518"/>
            <a:stretch/>
          </p:blipFill>
          <p:spPr bwMode="auto">
            <a:xfrm>
              <a:off x="6365287" y="1597002"/>
              <a:ext cx="597055" cy="605148"/>
            </a:xfrm>
            <a:prstGeom prst="rect">
              <a:avLst/>
            </a:prstGeom>
            <a:solidFill>
              <a:schemeClr val="bg1"/>
            </a:solidFill>
            <a:extLst/>
          </p:spPr>
        </p:pic>
      </p:grpSp>
      <p:cxnSp>
        <p:nvCxnSpPr>
          <p:cNvPr id="56" name="Curved Connector 55"/>
          <p:cNvCxnSpPr>
            <a:stCxn id="6" idx="0"/>
            <a:endCxn id="53" idx="0"/>
          </p:cNvCxnSpPr>
          <p:nvPr/>
        </p:nvCxnSpPr>
        <p:spPr>
          <a:xfrm rot="16200000" flipH="1">
            <a:off x="4621312" y="4509069"/>
            <a:ext cx="296351" cy="1966995"/>
          </a:xfrm>
          <a:prstGeom prst="curvedConnector3">
            <a:avLst>
              <a:gd name="adj1" fmla="val -466889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138768" y="5621961"/>
            <a:ext cx="254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direct ASL </a:t>
            </a:r>
            <a:r>
              <a:rPr lang="en-US" dirty="0" smtClean="0"/>
              <a:t>calls</a:t>
            </a:r>
          </a:p>
          <a:p>
            <a:r>
              <a:rPr lang="en-US" dirty="0" smtClean="0"/>
              <a:t>to gov’t, large companies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Telecommunication relay program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40" y="1737360"/>
            <a:ext cx="7779738" cy="477393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ACE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15" y="2112156"/>
            <a:ext cx="7898130" cy="380858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VRS client examples (not all SIP – yet)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921760"/>
            <a:ext cx="3322320" cy="221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80" y="2438400"/>
            <a:ext cx="2203821" cy="387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101" y="1737360"/>
            <a:ext cx="7059930" cy="4706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22" y="2159000"/>
            <a:ext cx="3966458" cy="159004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09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646"/>
            <a:ext cx="12192000" cy="5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7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Interoperable Internet of Things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42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816850" y="1828800"/>
            <a:ext cx="281940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00600" y="1828800"/>
            <a:ext cx="2819400" cy="434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52600" y="1828800"/>
            <a:ext cx="2819400" cy="434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Natural evolution</a:t>
            </a:r>
            <a:endParaRPr lang="en-US" dirty="0"/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2590800"/>
            <a:ext cx="14684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800601"/>
            <a:ext cx="10668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800600"/>
            <a:ext cx="698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00" y="4038600"/>
            <a:ext cx="954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  <a:cs typeface="Arial" charset="0"/>
              </a:rPr>
              <a:t>SIPNOC 2016</a:t>
            </a:r>
            <a:endParaRPr lang="en-US" sz="1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69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A29E50F-3EBE-3842-8324-DF555E14C50A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48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3276600" y="6219536"/>
            <a:ext cx="5410200" cy="409864"/>
          </a:xfrm>
          <a:prstGeom prst="stripedRightArrow">
            <a:avLst>
              <a:gd name="adj1" fmla="val 31972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a typeface="+mj-ea"/>
                <a:cs typeface="+mj-cs"/>
              </a:rPr>
              <a:t>IoT</a:t>
            </a:r>
            <a:r>
              <a:rPr lang="en-US" dirty="0" smtClean="0">
                <a:ea typeface="+mj-ea"/>
                <a:cs typeface="+mj-cs"/>
              </a:rPr>
              <a:t> varies in communication needs</a:t>
            </a:r>
            <a:endParaRPr lang="en-US" dirty="0"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79739" y="3992563"/>
            <a:ext cx="6118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887663" y="42037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1/hour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4332289" y="42037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1/minute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6008688" y="4203700"/>
            <a:ext cx="105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1/second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7735889" y="4203700"/>
            <a:ext cx="1170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10/second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260725" y="3852863"/>
            <a:ext cx="0" cy="3159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0600" y="3835401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37325" y="3857626"/>
            <a:ext cx="0" cy="3143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02638" y="3835401"/>
            <a:ext cx="0" cy="3159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88" y="2519364"/>
            <a:ext cx="1166812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450" y="2470151"/>
            <a:ext cx="8128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289" y="1744664"/>
            <a:ext cx="8207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792414"/>
            <a:ext cx="76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225" y="4689476"/>
            <a:ext cx="16319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6451" y="2128838"/>
            <a:ext cx="10588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013" y="1724025"/>
            <a:ext cx="1473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326" y="1870075"/>
            <a:ext cx="7397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371" y="4818063"/>
            <a:ext cx="7508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639" y="4575176"/>
            <a:ext cx="14827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TextBox 24"/>
          <p:cNvSpPr txBox="1">
            <a:spLocks noChangeArrowheads="1"/>
          </p:cNvSpPr>
          <p:nvPr/>
        </p:nvSpPr>
        <p:spPr bwMode="auto">
          <a:xfrm>
            <a:off x="1484312" y="3321050"/>
            <a:ext cx="8892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sensors</a:t>
            </a:r>
          </a:p>
        </p:txBody>
      </p:sp>
      <p:sp>
        <p:nvSpPr>
          <p:cNvPr id="30742" name="TextBox 25"/>
          <p:cNvSpPr txBox="1">
            <a:spLocks noChangeArrowheads="1"/>
          </p:cNvSpPr>
          <p:nvPr/>
        </p:nvSpPr>
        <p:spPr bwMode="auto">
          <a:xfrm>
            <a:off x="1524000" y="5097463"/>
            <a:ext cx="1063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actuators</a:t>
            </a:r>
          </a:p>
        </p:txBody>
      </p:sp>
      <p:sp>
        <p:nvSpPr>
          <p:cNvPr id="30743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SIPNOC 2016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0744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739" y="1454151"/>
            <a:ext cx="11191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F67C18-6DFF-FA40-8DF2-5766B32EA206}" type="slidenum">
              <a:rPr lang="en-US" sz="1400">
                <a:solidFill>
                  <a:srgbClr val="FFFFFF"/>
                </a:solidFill>
                <a:cs typeface="Arial" charset="0"/>
              </a:rPr>
              <a:pPr eaLnBrk="1" hangingPunct="1"/>
              <a:t>49</a:t>
            </a:fld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9067800" y="3657600"/>
            <a:ext cx="1219200" cy="762000"/>
          </a:xfrm>
          <a:prstGeom prst="wedgeEllipseCallout">
            <a:avLst>
              <a:gd name="adj1" fmla="val -78580"/>
              <a:gd name="adj2" fmla="val -11783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2941" y="3529384"/>
            <a:ext cx="162826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 </a:t>
            </a:r>
            <a:r>
              <a:rPr lang="en-US" dirty="0" smtClean="0"/>
              <a:t>notifications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063893" y="3505200"/>
            <a:ext cx="142943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streaming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0" y="335280"/>
            <a:ext cx="7534129" cy="5736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" y="5455920"/>
            <a:ext cx="2061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Rosenberg</a:t>
            </a:r>
          </a:p>
          <a:p>
            <a:r>
              <a:rPr lang="en-US" dirty="0" smtClean="0"/>
              <a:t>IETF plenary 3/2011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26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of Things – 3 main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8082346" cy="4023360"/>
          </a:xfrm>
        </p:spPr>
        <p:txBody>
          <a:bodyPr/>
          <a:lstStyle/>
          <a:p>
            <a:r>
              <a:rPr lang="en-US" dirty="0" smtClean="0"/>
              <a:t>Send commands to abstract “things”</a:t>
            </a:r>
          </a:p>
          <a:p>
            <a:pPr lvl="1"/>
            <a:r>
              <a:rPr lang="en-US" dirty="0" smtClean="0"/>
              <a:t>with changing network attachment point</a:t>
            </a:r>
          </a:p>
          <a:p>
            <a:r>
              <a:rPr lang="en-US" dirty="0" smtClean="0"/>
              <a:t>Get notifications when something interesting happens (“temperature too high”, “no more </a:t>
            </a:r>
            <a:r>
              <a:rPr lang="en-US" dirty="0" err="1" smtClean="0"/>
              <a:t>LeCroix</a:t>
            </a:r>
            <a:r>
              <a:rPr lang="en-US" dirty="0" smtClean="0"/>
              <a:t> water in vending machine”)</a:t>
            </a:r>
          </a:p>
          <a:p>
            <a:pPr lvl="1"/>
            <a:r>
              <a:rPr lang="en-US" dirty="0" smtClean="0"/>
              <a:t>how would MQTT compare?</a:t>
            </a:r>
          </a:p>
          <a:p>
            <a:r>
              <a:rPr lang="en-US" dirty="0" smtClean="0"/>
              <a:t>Send streams of data</a:t>
            </a:r>
          </a:p>
          <a:p>
            <a:pPr lvl="1"/>
            <a:r>
              <a:rPr lang="en-US" dirty="0" smtClean="0"/>
              <a:t>obviously, video (and audio): security, mainly</a:t>
            </a:r>
          </a:p>
          <a:p>
            <a:pPr lvl="1"/>
            <a:r>
              <a:rPr lang="en-US" dirty="0" smtClean="0"/>
              <a:t>but also industrial sensors (process control)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342" y="1845734"/>
            <a:ext cx="1815338" cy="1204857"/>
          </a:xfrm>
          <a:prstGeom prst="rect">
            <a:avLst/>
          </a:prstGeom>
        </p:spPr>
      </p:pic>
      <p:pic>
        <p:nvPicPr>
          <p:cNvPr id="7" name="Picture 6" descr="IMG_20151105_1008220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75" y="3442075"/>
            <a:ext cx="4735877" cy="26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9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should we name things?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528" y="2825442"/>
            <a:ext cx="1849582" cy="715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181" y="2335303"/>
            <a:ext cx="1695450" cy="1695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404" y="2637921"/>
            <a:ext cx="1766021" cy="1090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8657" y="4129500"/>
            <a:ext cx="18526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network interface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0132" y="4025627"/>
            <a:ext cx="261116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device</a:t>
            </a:r>
          </a:p>
          <a:p>
            <a:r>
              <a:rPr lang="en-US" dirty="0"/>
              <a:t>(independent of network)</a:t>
            </a:r>
          </a:p>
        </p:txBody>
      </p:sp>
      <p:sp>
        <p:nvSpPr>
          <p:cNvPr id="13" name="32-Point Star 12"/>
          <p:cNvSpPr/>
          <p:nvPr/>
        </p:nvSpPr>
        <p:spPr>
          <a:xfrm>
            <a:off x="1802825" y="4567388"/>
            <a:ext cx="1385455" cy="1272107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EUI-64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4640133" y="4654754"/>
            <a:ext cx="305288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domain name?  </a:t>
            </a:r>
            <a:r>
              <a:rPr lang="en-US" dirty="0">
                <a:sym typeface="Wingdings"/>
              </a:rPr>
              <a:t> portability?</a:t>
            </a:r>
            <a:endParaRPr lang="en-US" dirty="0"/>
          </a:p>
          <a:p>
            <a:r>
              <a:rPr lang="en-US" dirty="0"/>
              <a:t>phone number?</a:t>
            </a:r>
          </a:p>
        </p:txBody>
      </p:sp>
      <p:sp>
        <p:nvSpPr>
          <p:cNvPr id="15" name="32-Point Star 14"/>
          <p:cNvSpPr/>
          <p:nvPr/>
        </p:nvSpPr>
        <p:spPr>
          <a:xfrm>
            <a:off x="3275559" y="5183656"/>
            <a:ext cx="1364573" cy="1252934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IPv6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7516098" y="4671957"/>
            <a:ext cx="2516326" cy="1652643"/>
          </a:xfrm>
          <a:prstGeom prst="cloudCallout">
            <a:avLst>
              <a:gd name="adj1" fmla="val -39154"/>
              <a:gd name="adj2" fmla="val -9341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“ceiling lamp in kitchen”</a:t>
            </a:r>
          </a:p>
          <a:p>
            <a:pPr algn="ctr"/>
            <a:r>
              <a:rPr lang="en-US" dirty="0"/>
              <a:t>(used in programs)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D5436-6D28-D54D-BCF8-A38B4DB6D7D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16100" y="4290387"/>
            <a:ext cx="292330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device by </a:t>
            </a:r>
            <a:r>
              <a:rPr lang="en-US"/>
              <a:t>function &amp; location</a:t>
            </a:r>
          </a:p>
        </p:txBody>
      </p:sp>
    </p:spTree>
    <p:extLst>
      <p:ext uri="{BB962C8B-B14F-4D97-AF65-F5344CB8AC3E}">
        <p14:creationId xmlns:p14="http://schemas.microsoft.com/office/powerpoint/2010/main" val="485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graphic34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286001"/>
            <a:ext cx="1347788" cy="25765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0899" name="Picture 3" descr="751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2895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AM466 Appliance module 3 Prong Ground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876800"/>
            <a:ext cx="14287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device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505201"/>
            <a:ext cx="3352800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Line 6"/>
          <p:cNvSpPr>
            <a:spLocks noChangeShapeType="1"/>
          </p:cNvSpPr>
          <p:nvPr/>
        </p:nvSpPr>
        <p:spPr bwMode="auto">
          <a:xfrm flipV="1">
            <a:off x="5334000" y="2514600"/>
            <a:ext cx="11430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7467600" y="3581400"/>
            <a:ext cx="711200" cy="1447800"/>
          </a:xfrm>
          <a:custGeom>
            <a:avLst/>
            <a:gdLst>
              <a:gd name="T0" fmla="*/ 0 w 400"/>
              <a:gd name="T1" fmla="*/ 0 h 816"/>
              <a:gd name="T2" fmla="*/ 96 w 400"/>
              <a:gd name="T3" fmla="*/ 336 h 816"/>
              <a:gd name="T4" fmla="*/ 288 w 400"/>
              <a:gd name="T5" fmla="*/ 384 h 816"/>
              <a:gd name="T6" fmla="*/ 384 w 400"/>
              <a:gd name="T7" fmla="*/ 528 h 816"/>
              <a:gd name="T8" fmla="*/ 384 w 400"/>
              <a:gd name="T9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" h="816">
                <a:moveTo>
                  <a:pt x="0" y="0"/>
                </a:moveTo>
                <a:cubicBezTo>
                  <a:pt x="24" y="136"/>
                  <a:pt x="48" y="272"/>
                  <a:pt x="96" y="336"/>
                </a:cubicBezTo>
                <a:cubicBezTo>
                  <a:pt x="144" y="400"/>
                  <a:pt x="240" y="352"/>
                  <a:pt x="288" y="384"/>
                </a:cubicBezTo>
                <a:cubicBezTo>
                  <a:pt x="336" y="416"/>
                  <a:pt x="368" y="456"/>
                  <a:pt x="384" y="528"/>
                </a:cubicBezTo>
                <a:cubicBezTo>
                  <a:pt x="400" y="600"/>
                  <a:pt x="392" y="708"/>
                  <a:pt x="384" y="81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8153401" y="4267201"/>
            <a:ext cx="1535113" cy="1731963"/>
          </a:xfrm>
          <a:custGeom>
            <a:avLst/>
            <a:gdLst>
              <a:gd name="T0" fmla="*/ 0 w 967"/>
              <a:gd name="T1" fmla="*/ 840 h 1091"/>
              <a:gd name="T2" fmla="*/ 512 w 967"/>
              <a:gd name="T3" fmla="*/ 1000 h 1091"/>
              <a:gd name="T4" fmla="*/ 880 w 967"/>
              <a:gd name="T5" fmla="*/ 1048 h 1091"/>
              <a:gd name="T6" fmla="*/ 952 w 967"/>
              <a:gd name="T7" fmla="*/ 744 h 1091"/>
              <a:gd name="T8" fmla="*/ 960 w 967"/>
              <a:gd name="T9" fmla="*/ 528 h 1091"/>
              <a:gd name="T10" fmla="*/ 912 w 967"/>
              <a:gd name="T11" fmla="*/ 0 h 1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67" h="1091">
                <a:moveTo>
                  <a:pt x="0" y="840"/>
                </a:moveTo>
                <a:cubicBezTo>
                  <a:pt x="85" y="867"/>
                  <a:pt x="365" y="965"/>
                  <a:pt x="512" y="1000"/>
                </a:cubicBezTo>
                <a:cubicBezTo>
                  <a:pt x="659" y="1035"/>
                  <a:pt x="807" y="1091"/>
                  <a:pt x="880" y="1048"/>
                </a:cubicBezTo>
                <a:cubicBezTo>
                  <a:pt x="953" y="1005"/>
                  <a:pt x="939" y="831"/>
                  <a:pt x="952" y="744"/>
                </a:cubicBezTo>
                <a:cubicBezTo>
                  <a:pt x="965" y="657"/>
                  <a:pt x="967" y="652"/>
                  <a:pt x="960" y="528"/>
                </a:cubicBezTo>
                <a:cubicBezTo>
                  <a:pt x="953" y="404"/>
                  <a:pt x="952" y="192"/>
                  <a:pt x="912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209801" y="1828801"/>
            <a:ext cx="40862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latin typeface="Arial" charset="0"/>
                <a:ea typeface="SimSun" charset="0"/>
              </a:rPr>
              <a:t>Do sip:lamp@cs.columbia.edu SIP/2.0</a:t>
            </a:r>
          </a:p>
          <a:p>
            <a:r>
              <a:rPr lang="en-US" altLang="zh-CN">
                <a:latin typeface="Arial" charset="0"/>
                <a:ea typeface="SimSun" charset="0"/>
              </a:rPr>
              <a:t>…..</a:t>
            </a:r>
          </a:p>
          <a:p>
            <a:r>
              <a:rPr lang="en-US" altLang="zh-CN">
                <a:latin typeface="Arial" charset="0"/>
                <a:ea typeface="SimSun" charset="0"/>
              </a:rPr>
              <a:t>&lt;Control&gt;</a:t>
            </a:r>
          </a:p>
          <a:p>
            <a:r>
              <a:rPr lang="en-US" altLang="zh-CN">
                <a:latin typeface="Arial" charset="0"/>
                <a:ea typeface="SimSun" charset="0"/>
              </a:rPr>
              <a:t>&lt;Action&gt;turn lamp on&lt;/Action&gt;</a:t>
            </a:r>
          </a:p>
          <a:p>
            <a:r>
              <a:rPr lang="en-US" altLang="zh-CN">
                <a:latin typeface="Arial" charset="0"/>
                <a:ea typeface="SimSun" charset="0"/>
              </a:rPr>
              <a:t>&lt;/Control&gt;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7772400" y="3124201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latin typeface="Arial" charset="0"/>
                <a:ea typeface="SimSun" charset="0"/>
              </a:rPr>
              <a:t>serial port</a:t>
            </a:r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Device control</a:t>
            </a:r>
          </a:p>
        </p:txBody>
      </p:sp>
      <p:pic>
        <p:nvPicPr>
          <p:cNvPr id="80908" name="Picture 12" descr="E:\cinem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0" y="1"/>
            <a:ext cx="1143000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700" y="286603"/>
            <a:ext cx="65274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2001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72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standards work best as building blocks</a:t>
            </a:r>
          </a:p>
          <a:p>
            <a:r>
              <a:rPr lang="en-US" dirty="0" smtClean="0"/>
              <a:t>Potential for innovation on top: make standards invisible, but preserve openness</a:t>
            </a:r>
          </a:p>
          <a:p>
            <a:r>
              <a:rPr lang="en-US" dirty="0" smtClean="0"/>
              <a:t>What is the role of identifiers?</a:t>
            </a:r>
          </a:p>
          <a:p>
            <a:r>
              <a:rPr lang="en-US" dirty="0" smtClean="0"/>
              <a:t>Do we need secured identifiers </a:t>
            </a:r>
            <a:r>
              <a:rPr lang="en-US" dirty="0" smtClean="0">
                <a:sym typeface="Wingdings"/>
              </a:rPr>
              <a:t> like web certs?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1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reality (1)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20" y="2682240"/>
            <a:ext cx="2042806" cy="768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740" y="2482356"/>
            <a:ext cx="2567940" cy="122481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220652" y="2453876"/>
            <a:ext cx="1811655" cy="12817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>
            <a:stCxn id="3" idx="2"/>
          </p:cNvCxnSpPr>
          <p:nvPr/>
        </p:nvCxnSpPr>
        <p:spPr>
          <a:xfrm rot="16200000" flipH="1">
            <a:off x="4529489" y="1359568"/>
            <a:ext cx="1670305" cy="585183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edefined Process 7"/>
          <p:cNvSpPr/>
          <p:nvPr/>
        </p:nvSpPr>
        <p:spPr>
          <a:xfrm>
            <a:off x="8930640" y="4452167"/>
            <a:ext cx="1706880" cy="1506673"/>
          </a:xfrm>
          <a:prstGeom prst="flowChartPredefined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</a:t>
            </a:r>
          </a:p>
          <a:p>
            <a:pPr algn="ctr"/>
            <a:r>
              <a:rPr lang="en-US" dirty="0" smtClean="0"/>
              <a:t>program</a:t>
            </a:r>
            <a:endParaRPr lang="en-US" dirty="0"/>
          </a:p>
        </p:txBody>
      </p:sp>
      <p:cxnSp>
        <p:nvCxnSpPr>
          <p:cNvPr id="10" name="Straight Arrow Connector 9"/>
          <p:cNvCxnSpPr>
            <a:stCxn id="3" idx="3"/>
            <a:endCxn id="4" idx="1"/>
          </p:cNvCxnSpPr>
          <p:nvPr/>
        </p:nvCxnSpPr>
        <p:spPr>
          <a:xfrm>
            <a:off x="3460126" y="3066288"/>
            <a:ext cx="5127614" cy="2847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46585" y="2355865"/>
            <a:ext cx="1250471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proprietary</a:t>
            </a:r>
          </a:p>
          <a:p>
            <a:pPr algn="ctr"/>
            <a:r>
              <a:rPr lang="en-US" dirty="0" smtClean="0"/>
              <a:t>HTTP(S)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58947" y="4414546"/>
            <a:ext cx="2025747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HTTP GET/POST API</a:t>
            </a:r>
          </a:p>
          <a:p>
            <a:pPr algn="ctr"/>
            <a:r>
              <a:rPr lang="en-US" dirty="0" smtClean="0"/>
              <a:t>HTTP(S)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8884" y="5840422"/>
            <a:ext cx="540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See (e.g.,) draft-</a:t>
            </a:r>
            <a:r>
              <a:rPr lang="en-US" b="1" dirty="0" err="1" smtClean="0"/>
              <a:t>tschofenig</a:t>
            </a:r>
            <a:r>
              <a:rPr lang="en-US" b="1" dirty="0" smtClean="0"/>
              <a:t>-post-standardization (2012)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587740" y="1836023"/>
            <a:ext cx="2011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rapid app switching</a:t>
            </a:r>
          </a:p>
          <a:p>
            <a:r>
              <a:rPr lang="en-US" dirty="0" smtClean="0"/>
              <a:t>seamless download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6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reality (2)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20" y="2682240"/>
            <a:ext cx="2042806" cy="76809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220652" y="2453876"/>
            <a:ext cx="1811655" cy="12817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3" idx="3"/>
          </p:cNvCxnSpPr>
          <p:nvPr/>
        </p:nvCxnSpPr>
        <p:spPr>
          <a:xfrm>
            <a:off x="3460126" y="3066288"/>
            <a:ext cx="5127614" cy="2847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46585" y="2355865"/>
            <a:ext cx="1250471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proprietary</a:t>
            </a:r>
          </a:p>
          <a:p>
            <a:pPr algn="ctr"/>
            <a:r>
              <a:rPr lang="en-US" dirty="0" smtClean="0"/>
              <a:t>HTTP(S)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034" y="3673486"/>
            <a:ext cx="3086100" cy="50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199" y="2516040"/>
            <a:ext cx="1207770" cy="11574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021134" y="3265669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SDP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2001</a:t>
            </a:r>
            <a:endParaRPr lang="en-US" dirty="0"/>
          </a:p>
        </p:txBody>
      </p:sp>
      <p:pic>
        <p:nvPicPr>
          <p:cNvPr id="4" name="Picture 205" descr="E:\html\clipart\Computers\pc\Compaq-ipa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6100" y="1866900"/>
            <a:ext cx="1968500" cy="31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64" y="2082800"/>
            <a:ext cx="3986479" cy="405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2082800"/>
            <a:ext cx="3412067" cy="2559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9043" y="557530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sipc</a:t>
            </a:r>
            <a:endParaRPr lang="en-US" dirty="0"/>
          </a:p>
        </p:txBody>
      </p:sp>
      <p:pic>
        <p:nvPicPr>
          <p:cNvPr id="9" name="Picture 1061" descr="C:\tmp\main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583" y="4897953"/>
            <a:ext cx="1646238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800" y="1927775"/>
            <a:ext cx="2425700" cy="2409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2063919"/>
            <a:ext cx="36957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0" y="2063919"/>
            <a:ext cx="2527300" cy="25273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SIPNOC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546</TotalTime>
  <Words>1592</Words>
  <Application>Microsoft Macintosh PowerPoint</Application>
  <PresentationFormat>Widescreen</PresentationFormat>
  <Paragraphs>452</Paragraphs>
  <Slides>53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Calibri</vt:lpstr>
      <vt:lpstr>Calibri Light</vt:lpstr>
      <vt:lpstr>ＭＳ Ｐゴシック</vt:lpstr>
      <vt:lpstr>SimSun</vt:lpstr>
      <vt:lpstr>Wingdings</vt:lpstr>
      <vt:lpstr>Arial</vt:lpstr>
      <vt:lpstr>Retrospect</vt:lpstr>
      <vt:lpstr>New Frontiers in Multimedia Communications</vt:lpstr>
      <vt:lpstr>How can we push beyond 2001? </vt:lpstr>
      <vt:lpstr>Open Internet vision</vt:lpstr>
      <vt:lpstr>Protocol installation, ca. 2000</vt:lpstr>
      <vt:lpstr>PowerPoint Presentation</vt:lpstr>
      <vt:lpstr>2016 reality (1)</vt:lpstr>
      <vt:lpstr>2016 reality (2)</vt:lpstr>
      <vt:lpstr>2001</vt:lpstr>
      <vt:lpstr>2016</vt:lpstr>
      <vt:lpstr>But we leave users with two choices</vt:lpstr>
      <vt:lpstr>Interoperable identifiers</vt:lpstr>
      <vt:lpstr>Communication identifiers</vt:lpstr>
      <vt:lpstr>Phone number evolution</vt:lpstr>
      <vt:lpstr>Phone numbers are valuable</vt:lpstr>
      <vt:lpstr>Numbers vs. DNS &amp; IP addresses</vt:lpstr>
      <vt:lpstr>PowerPoint Presentation</vt:lpstr>
      <vt:lpstr>Humans vs. machines</vt:lpstr>
      <vt:lpstr>Communication modalities</vt:lpstr>
      <vt:lpstr>Identity options</vt:lpstr>
      <vt:lpstr>Identifiers have social conventions</vt:lpstr>
      <vt:lpstr>Identifiers have social conventions</vt:lpstr>
      <vt:lpstr>Example: WeChat QR code introduction &amp; NFC</vt:lpstr>
      <vt:lpstr>Special-purpose identifiers</vt:lpstr>
      <vt:lpstr>Impostors – fake identities</vt:lpstr>
      <vt:lpstr>Security ≅ identity assertion</vt:lpstr>
      <vt:lpstr>Identifiers in transition</vt:lpstr>
      <vt:lpstr>Interoperable team collaboration</vt:lpstr>
      <vt:lpstr>Goals (often unstated)</vt:lpstr>
      <vt:lpstr>Three origins</vt:lpstr>
      <vt:lpstr>From PBX…</vt:lpstr>
      <vt:lpstr>to unified communications</vt:lpstr>
      <vt:lpstr>From Outlook &amp; webmail…</vt:lpstr>
      <vt:lpstr>“Outlook on the web”</vt:lpstr>
      <vt:lpstr>From IRC…</vt:lpstr>
      <vt:lpstr>You will be assimilated</vt:lpstr>
      <vt:lpstr>And everyone wants you in their garden</vt:lpstr>
      <vt:lpstr>Bots</vt:lpstr>
      <vt:lpstr>Can we dream (and build)?</vt:lpstr>
      <vt:lpstr>Federated model</vt:lpstr>
      <vt:lpstr>Interoperable video calls</vt:lpstr>
      <vt:lpstr>Video relay service (VRS)</vt:lpstr>
      <vt:lpstr>VRS architecture (SIP-based)</vt:lpstr>
      <vt:lpstr>Telecommunication relay program</vt:lpstr>
      <vt:lpstr>ACE initiative</vt:lpstr>
      <vt:lpstr>VRS client examples (not all SIP – yet)</vt:lpstr>
      <vt:lpstr>PowerPoint Presentation</vt:lpstr>
      <vt:lpstr>Interoperable Internet of Things</vt:lpstr>
      <vt:lpstr>Natural evolution</vt:lpstr>
      <vt:lpstr>IoT varies in communication needs</vt:lpstr>
      <vt:lpstr>Internet of Things – 3 main modes</vt:lpstr>
      <vt:lpstr>How should we name things?</vt:lpstr>
      <vt:lpstr>Device control</vt:lpstr>
      <vt:lpstr>Conclusion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Frontiers in Multimedia Communications</dc:title>
  <dc:creator>Henning Schulzrinne</dc:creator>
  <cp:lastModifiedBy>Henning Schulzrinne</cp:lastModifiedBy>
  <cp:revision>40</cp:revision>
  <dcterms:created xsi:type="dcterms:W3CDTF">2016-06-21T17:55:26Z</dcterms:created>
  <dcterms:modified xsi:type="dcterms:W3CDTF">2016-06-22T17:13:47Z</dcterms:modified>
</cp:coreProperties>
</file>