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  <p:sldMasterId id="2147483838" r:id="rId2"/>
  </p:sldMasterIdLst>
  <p:notesMasterIdLst>
    <p:notesMasterId r:id="rId21"/>
  </p:notesMasterIdLst>
  <p:sldIdLst>
    <p:sldId id="256" r:id="rId3"/>
    <p:sldId id="264" r:id="rId4"/>
    <p:sldId id="265" r:id="rId5"/>
    <p:sldId id="284" r:id="rId6"/>
    <p:sldId id="268" r:id="rId7"/>
    <p:sldId id="285" r:id="rId8"/>
    <p:sldId id="258" r:id="rId9"/>
    <p:sldId id="257" r:id="rId10"/>
    <p:sldId id="278" r:id="rId11"/>
    <p:sldId id="279" r:id="rId12"/>
    <p:sldId id="276" r:id="rId13"/>
    <p:sldId id="277" r:id="rId14"/>
    <p:sldId id="292" r:id="rId15"/>
    <p:sldId id="259" r:id="rId16"/>
    <p:sldId id="281" r:id="rId17"/>
    <p:sldId id="291" r:id="rId18"/>
    <p:sldId id="266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09"/>
    <p:restoredTop sz="50000"/>
  </p:normalViewPr>
  <p:slideViewPr>
    <p:cSldViewPr snapToGrid="0" snapToObjects="1">
      <p:cViewPr varScale="1">
        <p:scale>
          <a:sx n="64" d="100"/>
          <a:sy n="64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5.0</c:v>
                </c:pt>
                <c:pt idx="3">
                  <c:v>6.0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40.0</c:v>
                </c:pt>
                <c:pt idx="1">
                  <c:v>50.0</c:v>
                </c:pt>
                <c:pt idx="2">
                  <c:v>70.0</c:v>
                </c:pt>
                <c:pt idx="3">
                  <c:v>80.0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9141824"/>
        <c:axId val="-2139119168"/>
      </c:lineChart>
      <c:catAx>
        <c:axId val="-2139141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9119168"/>
        <c:crosses val="autoZero"/>
        <c:auto val="1"/>
        <c:lblAlgn val="ctr"/>
        <c:lblOffset val="100"/>
        <c:noMultiLvlLbl val="0"/>
      </c:catAx>
      <c:valAx>
        <c:axId val="-2139119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of calls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914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281A-308D-EB45-924B-137DA9240E3C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1A882-9678-DB4B-85EE-7F48037B1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 2010:</a:t>
            </a:r>
            <a:r>
              <a:rPr lang="en-US" baseline="0" dirty="0" smtClean="0"/>
              <a:t> https://</a:t>
            </a:r>
            <a:r>
              <a:rPr lang="en-US" baseline="0" dirty="0" err="1" smtClean="0"/>
              <a:t>apps.fcc.gov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edocs_public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attachmatch</a:t>
            </a:r>
            <a:r>
              <a:rPr lang="en-US" baseline="0" dirty="0" smtClean="0"/>
              <a:t>/FCC-10-176A1.pdf location accuracy</a:t>
            </a:r>
            <a:endParaRPr lang="en-US" dirty="0" smtClean="0"/>
          </a:p>
          <a:p>
            <a:r>
              <a:rPr lang="en-US" dirty="0" smtClean="0"/>
              <a:t>Dec 2012:</a:t>
            </a:r>
            <a:r>
              <a:rPr lang="en-US" baseline="0" dirty="0" smtClean="0"/>
              <a:t> https://</a:t>
            </a:r>
            <a:r>
              <a:rPr lang="en-US" baseline="0" dirty="0" err="1" smtClean="0"/>
              <a:t>www.fcc.gov</a:t>
            </a:r>
            <a:r>
              <a:rPr lang="en-US" baseline="0" dirty="0" smtClean="0"/>
              <a:t>/document/text-911-further-notice-proposed-rulemaking</a:t>
            </a:r>
            <a:endParaRPr lang="en-US" dirty="0" smtClean="0"/>
          </a:p>
          <a:p>
            <a:r>
              <a:rPr lang="en-US" dirty="0" smtClean="0"/>
              <a:t>May 2013: https://</a:t>
            </a:r>
            <a:r>
              <a:rPr lang="en-US" dirty="0" err="1" smtClean="0"/>
              <a:t>www.fcc.gov</a:t>
            </a:r>
            <a:r>
              <a:rPr lang="en-US" dirty="0" smtClean="0"/>
              <a:t>/document/text-911-bounce-back-message-order</a:t>
            </a:r>
          </a:p>
          <a:p>
            <a:r>
              <a:rPr lang="en-US" dirty="0" smtClean="0"/>
              <a:t>Jan 2015: https://</a:t>
            </a:r>
            <a:r>
              <a:rPr lang="en-US" dirty="0" err="1" smtClean="0"/>
              <a:t>apps.fcc.gov</a:t>
            </a:r>
            <a:r>
              <a:rPr lang="en-US" dirty="0" smtClean="0"/>
              <a:t>/</a:t>
            </a:r>
            <a:r>
              <a:rPr lang="en-US" dirty="0" err="1" smtClean="0"/>
              <a:t>edocs_public</a:t>
            </a:r>
            <a:r>
              <a:rPr lang="en-US" dirty="0" smtClean="0"/>
              <a:t>/</a:t>
            </a:r>
            <a:r>
              <a:rPr lang="en-US" dirty="0" err="1" smtClean="0"/>
              <a:t>attachmatch</a:t>
            </a:r>
            <a:r>
              <a:rPr lang="en-US" dirty="0" smtClean="0"/>
              <a:t>/FCC-15-9A1.pdf</a:t>
            </a:r>
          </a:p>
          <a:p>
            <a:endParaRPr lang="en-US" dirty="0" smtClean="0"/>
          </a:p>
          <a:p>
            <a:r>
              <a:rPr lang="en-US" dirty="0" smtClean="0"/>
              <a:t>text-to-911: https://</a:t>
            </a:r>
            <a:r>
              <a:rPr lang="en-US" dirty="0" err="1" smtClean="0"/>
              <a:t>apps.fcc.gov</a:t>
            </a:r>
            <a:r>
              <a:rPr lang="en-US" dirty="0" smtClean="0"/>
              <a:t>/</a:t>
            </a:r>
            <a:r>
              <a:rPr lang="en-US" dirty="0" err="1" smtClean="0"/>
              <a:t>edocs_public</a:t>
            </a:r>
            <a:r>
              <a:rPr lang="en-US" dirty="0" smtClean="0"/>
              <a:t>/</a:t>
            </a:r>
            <a:r>
              <a:rPr lang="en-US" dirty="0" err="1" smtClean="0"/>
              <a:t>attachmatch</a:t>
            </a:r>
            <a:r>
              <a:rPr lang="en-US" dirty="0" smtClean="0"/>
              <a:t>/FCC-14-118A1.pdf (December 31,</a:t>
            </a:r>
            <a:r>
              <a:rPr lang="en-US" baseline="0" dirty="0" smtClean="0"/>
              <a:t> 2014)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1A882-9678-DB4B-85EE-7F48037B1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www.apcointl.org</a:t>
            </a:r>
            <a:r>
              <a:rPr lang="en-US" dirty="0" smtClean="0"/>
              <a:t>/doc/advocacy/623-the-status-of-9-1-1-apps/</a:t>
            </a:r>
            <a:r>
              <a:rPr lang="en-US" dirty="0" err="1" smtClean="0"/>
              <a:t>file.html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appcomm.org</a:t>
            </a:r>
            <a:r>
              <a:rPr lang="en-US" smtClean="0"/>
              <a:t>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1A882-9678-DB4B-85EE-7F48037B1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E4501-CCE0-BC45-B57F-51A3892E11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1A882-9678-DB4B-85EE-7F48037B18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www.law.cornell.edu</a:t>
            </a:r>
            <a:r>
              <a:rPr lang="en-US" dirty="0" smtClean="0"/>
              <a:t>/</a:t>
            </a:r>
            <a:r>
              <a:rPr lang="en-US" dirty="0" err="1" smtClean="0"/>
              <a:t>cfr</a:t>
            </a:r>
            <a:r>
              <a:rPr lang="en-US" dirty="0" smtClean="0"/>
              <a:t>/text/47/20.18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1A882-9678-DB4B-85EE-7F48037B18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9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1" name="Shape 7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https://apps.fcc.gov/edocs_public/attachmatch/DOC-338629A1.pdf</a:t>
            </a:r>
          </a:p>
        </p:txBody>
      </p:sp>
    </p:spTree>
    <p:extLst>
      <p:ext uri="{BB962C8B-B14F-4D97-AF65-F5344CB8AC3E}">
        <p14:creationId xmlns:p14="http://schemas.microsoft.com/office/powerpoint/2010/main" val="203350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9943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TEMU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292F760-6184-3548-AA30-AFC256E9C6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222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25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2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0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8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51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54" y="104989"/>
            <a:ext cx="11413066" cy="797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990" y="1311043"/>
            <a:ext cx="11389130" cy="4739817"/>
          </a:xfrm>
        </p:spPr>
        <p:txBody>
          <a:bodyPr/>
          <a:lstStyle>
            <a:lvl1pPr marL="406400" indent="-406400">
              <a:buFont typeface="Wingdings" charset="2"/>
              <a:buChar char="v"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06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3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601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460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67" y="126369"/>
            <a:ext cx="11413066" cy="79713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67" y="1049867"/>
            <a:ext cx="11413066" cy="48192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9467" y="907829"/>
            <a:ext cx="1141306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0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50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51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charset="2"/>
        <a:buChar char="v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TEMU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C445D-A741-6C4C-85A6-2290D894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tiff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NG911: Time to dispatch = 15 years and </a:t>
            </a:r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Columbia University &amp; FCC (with </a:t>
            </a:r>
            <a:r>
              <a:rPr lang="en-US" smtClean="0"/>
              <a:t>usual disclaimers)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/>
          </p:cNvSpPr>
          <p:nvPr>
            <p:ph type="title"/>
          </p:nvPr>
        </p:nvSpPr>
        <p:spPr>
          <a:xfrm>
            <a:off x="389466" y="126368"/>
            <a:ext cx="11413068" cy="79713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What are the causes?</a:t>
            </a:r>
          </a:p>
        </p:txBody>
      </p:sp>
      <p:sp>
        <p:nvSpPr>
          <p:cNvPr id="591" name="Shape 591"/>
          <p:cNvSpPr>
            <a:spLocks noGrp="1"/>
          </p:cNvSpPr>
          <p:nvPr>
            <p:ph type="body" idx="1"/>
          </p:nvPr>
        </p:nvSpPr>
        <p:spPr>
          <a:xfrm>
            <a:off x="389466" y="1049866"/>
            <a:ext cx="11413068" cy="48192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 sz="2300"/>
            </a:pPr>
            <a:r>
              <a:rPr dirty="0"/>
              <a:t>Bottom up: small groups of PSAPs get together</a:t>
            </a:r>
          </a:p>
          <a:p>
            <a:pPr marL="384047" lvl="1" indent="-182879">
              <a:lnSpc>
                <a:spcPct val="72000"/>
              </a:lnSpc>
              <a:spcBef>
                <a:spcPts val="400"/>
              </a:spcBef>
              <a:buFont typeface="Calibri"/>
              <a:defRPr sz="2000"/>
            </a:pPr>
            <a:r>
              <a:rPr dirty="0"/>
              <a:t>build (have built) their own ESInet</a:t>
            </a:r>
          </a:p>
          <a:p>
            <a:pPr marL="384047" lvl="1" indent="-182879">
              <a:lnSpc>
                <a:spcPct val="72000"/>
              </a:lnSpc>
              <a:spcBef>
                <a:spcPts val="400"/>
              </a:spcBef>
              <a:buFont typeface="Calibri"/>
              <a:defRPr sz="2000"/>
            </a:pPr>
            <a:r>
              <a:rPr dirty="0"/>
              <a:t>Deploy their own ESRP, ECRF, LNG</a:t>
            </a:r>
          </a:p>
          <a:p>
            <a:pPr marL="384047" lvl="1" indent="-182879">
              <a:lnSpc>
                <a:spcPct val="72000"/>
              </a:lnSpc>
              <a:spcBef>
                <a:spcPts val="400"/>
              </a:spcBef>
              <a:buFont typeface="Calibri"/>
              <a:defRPr sz="2000"/>
            </a:pPr>
            <a:r>
              <a:rPr dirty="0"/>
              <a:t>Each requires educating the late adopters, consultants, RFP, negotiation with carriers, coordinated funding, …</a:t>
            </a:r>
          </a:p>
          <a:p>
            <a:pPr>
              <a:lnSpc>
                <a:spcPct val="80000"/>
              </a:lnSpc>
              <a:defRPr sz="2300"/>
            </a:pPr>
            <a:r>
              <a:rPr dirty="0"/>
              <a:t>Engineered as one-offs</a:t>
            </a:r>
          </a:p>
          <a:p>
            <a:pPr marL="384047" lvl="1" indent="-182879">
              <a:lnSpc>
                <a:spcPct val="72000"/>
              </a:lnSpc>
              <a:spcBef>
                <a:spcPts val="400"/>
              </a:spcBef>
              <a:buFont typeface="Calibri"/>
              <a:defRPr sz="2000"/>
            </a:pPr>
            <a:r>
              <a:rPr dirty="0"/>
              <a:t>Custom interconnect, equipment, configuration, …</a:t>
            </a:r>
          </a:p>
          <a:p>
            <a:pPr>
              <a:lnSpc>
                <a:spcPct val="80000"/>
              </a:lnSpc>
              <a:defRPr sz="2300"/>
            </a:pPr>
            <a:r>
              <a:rPr dirty="0"/>
              <a:t>600 selective routers</a:t>
            </a:r>
          </a:p>
          <a:p>
            <a:pPr>
              <a:lnSpc>
                <a:spcPct val="80000"/>
              </a:lnSpc>
              <a:defRPr sz="2300"/>
            </a:pPr>
            <a:r>
              <a:rPr dirty="0"/>
              <a:t>Capital investment</a:t>
            </a:r>
          </a:p>
          <a:p>
            <a:pPr marL="384047" lvl="1" indent="-182879">
              <a:lnSpc>
                <a:spcPct val="72000"/>
              </a:lnSpc>
              <a:spcBef>
                <a:spcPts val="400"/>
              </a:spcBef>
              <a:buFont typeface="Calibri"/>
              <a:defRPr sz="2000"/>
            </a:pPr>
            <a:r>
              <a:rPr dirty="0"/>
              <a:t>But 911 entities typically cannot issue bonds</a:t>
            </a:r>
          </a:p>
          <a:p>
            <a:pPr marL="384047" lvl="1" indent="-182879">
              <a:lnSpc>
                <a:spcPct val="72000"/>
              </a:lnSpc>
              <a:spcBef>
                <a:spcPts val="400"/>
              </a:spcBef>
              <a:buFont typeface="Calibri"/>
              <a:defRPr sz="2000"/>
            </a:pPr>
            <a:r>
              <a:rPr dirty="0"/>
              <a:t>No significant national funding </a:t>
            </a:r>
            <a:r>
              <a:rPr dirty="0" smtClean="0"/>
              <a:t>sources</a:t>
            </a:r>
            <a:endParaRPr lang="en-US" dirty="0" smtClean="0"/>
          </a:p>
          <a:p>
            <a:pPr marL="384047" lvl="1" indent="-182879">
              <a:lnSpc>
                <a:spcPct val="72000"/>
              </a:lnSpc>
              <a:spcBef>
                <a:spcPts val="400"/>
              </a:spcBef>
              <a:buFont typeface="Calibri"/>
              <a:defRPr sz="2000"/>
            </a:pPr>
            <a:r>
              <a:rPr lang="en-US" dirty="0" smtClean="0"/>
              <a:t>Diversion of 911 fees collected by many U.S. states</a:t>
            </a:r>
            <a:endParaRPr dirty="0"/>
          </a:p>
          <a:p>
            <a:pPr>
              <a:lnSpc>
                <a:spcPct val="80000"/>
              </a:lnSpc>
              <a:defRPr sz="2300"/>
            </a:pPr>
            <a:r>
              <a:rPr dirty="0"/>
              <a:t>Expertise uneven (GIS, IP networks, cybersecurity, …)</a:t>
            </a:r>
          </a:p>
          <a:p>
            <a:pPr>
              <a:lnSpc>
                <a:spcPct val="80000"/>
              </a:lnSpc>
              <a:defRPr sz="2300"/>
            </a:pPr>
            <a:r>
              <a:rPr dirty="0"/>
              <a:t>Carrier obligations – </a:t>
            </a:r>
            <a:r>
              <a:rPr lang="en-US" dirty="0" smtClean="0"/>
              <a:t>make PSAPs </a:t>
            </a:r>
            <a:r>
              <a:rPr dirty="0" smtClean="0"/>
              <a:t>pay </a:t>
            </a:r>
            <a:r>
              <a:rPr dirty="0"/>
              <a:t>for legacy services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7/23/16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TEMU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F760-6184-3548-AA30-AFC256E9C6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20483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/>
          </p:cNvSpPr>
          <p:nvPr>
            <p:ph type="title"/>
          </p:nvPr>
        </p:nvSpPr>
        <p:spPr>
          <a:xfrm>
            <a:off x="389466" y="126368"/>
            <a:ext cx="11413068" cy="79713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Alternative network models</a:t>
            </a:r>
          </a:p>
        </p:txBody>
      </p:sp>
      <p:sp>
        <p:nvSpPr>
          <p:cNvPr id="519" name="Shape 519"/>
          <p:cNvSpPr>
            <a:spLocks noGrp="1"/>
          </p:cNvSpPr>
          <p:nvPr>
            <p:ph type="body" sz="half" idx="1"/>
          </p:nvPr>
        </p:nvSpPr>
        <p:spPr>
          <a:xfrm>
            <a:off x="2073275" y="1600200"/>
            <a:ext cx="5319126" cy="4343401"/>
          </a:xfrm>
          <a:prstGeom prst="rect">
            <a:avLst/>
          </a:prstGeom>
        </p:spPr>
        <p:txBody>
          <a:bodyPr/>
          <a:lstStyle/>
          <a:p>
            <a:r>
              <a:t>Current deployment model</a:t>
            </a:r>
          </a:p>
          <a:p>
            <a:pPr marL="384047" lvl="1" indent="-182879">
              <a:lnSpc>
                <a:spcPct val="90000"/>
              </a:lnSpc>
              <a:spcBef>
                <a:spcPts val="400"/>
              </a:spcBef>
              <a:buFont typeface="Calibri"/>
              <a:defRPr sz="2400"/>
            </a:pPr>
            <a:r>
              <a:t>network islands with SBC moats</a:t>
            </a:r>
          </a:p>
          <a:p>
            <a:pPr marL="384047" lvl="1" indent="-182879">
              <a:lnSpc>
                <a:spcPct val="90000"/>
              </a:lnSpc>
              <a:spcBef>
                <a:spcPts val="400"/>
              </a:spcBef>
              <a:buFont typeface="Calibri"/>
              <a:defRPr sz="2400"/>
            </a:pPr>
            <a:r>
              <a:t>one county, one network, one server rack, one purpose, one decade</a:t>
            </a:r>
          </a:p>
          <a:p>
            <a:r>
              <a:t>Similar to early academic Internet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Internet2</a:t>
            </a:r>
          </a:p>
          <a:p>
            <a:pPr marL="384047" lvl="1" indent="-182879">
              <a:lnSpc>
                <a:spcPct val="90000"/>
              </a:lnSpc>
              <a:spcBef>
                <a:spcPts val="400"/>
              </a:spcBef>
              <a:buFont typeface="Calibri"/>
              <a:defRPr sz="2400"/>
            </a:pPr>
            <a:r>
              <a:t>initially custom, then re-use dark fiber</a:t>
            </a:r>
          </a:p>
          <a:p>
            <a:pPr marL="384047" lvl="1" indent="-182879">
              <a:lnSpc>
                <a:spcPct val="90000"/>
              </a:lnSpc>
              <a:spcBef>
                <a:spcPts val="400"/>
              </a:spcBef>
              <a:buFont typeface="Calibri"/>
              <a:defRPr sz="2400"/>
            </a:pPr>
            <a:r>
              <a:t>membership model?</a:t>
            </a:r>
          </a:p>
        </p:txBody>
      </p:sp>
      <p:pic>
        <p:nvPicPr>
          <p:cNvPr id="521" name="image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6349" y="1444531"/>
            <a:ext cx="2805355" cy="1870238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 522"/>
          <p:cNvSpPr/>
          <p:nvPr/>
        </p:nvSpPr>
        <p:spPr>
          <a:xfrm>
            <a:off x="10581702" y="1442603"/>
            <a:ext cx="84773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Suomenlinna</a:t>
            </a:r>
          </a:p>
        </p:txBody>
      </p:sp>
      <p:pic>
        <p:nvPicPr>
          <p:cNvPr id="523" name="image2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264" y="3314767"/>
            <a:ext cx="2543846" cy="307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2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484" y="5049387"/>
            <a:ext cx="1914156" cy="125313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7/23/16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TEMU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F760-6184-3548-AA30-AFC256E9C6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8969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/>
          </p:cNvSpPr>
          <p:nvPr>
            <p:ph type="title"/>
          </p:nvPr>
        </p:nvSpPr>
        <p:spPr>
          <a:xfrm>
            <a:off x="389466" y="126368"/>
            <a:ext cx="11413068" cy="79713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Alternative network models</a:t>
            </a:r>
          </a:p>
        </p:txBody>
      </p:sp>
      <p:grpSp>
        <p:nvGrpSpPr>
          <p:cNvPr id="531" name="Group 531"/>
          <p:cNvGrpSpPr/>
          <p:nvPr/>
        </p:nvGrpSpPr>
        <p:grpSpPr>
          <a:xfrm>
            <a:off x="4999268" y="2362679"/>
            <a:ext cx="3943966" cy="2139079"/>
            <a:chOff x="0" y="0"/>
            <a:chExt cx="3943965" cy="2139077"/>
          </a:xfrm>
        </p:grpSpPr>
        <p:sp>
          <p:nvSpPr>
            <p:cNvPr id="528" name="Shape 528"/>
            <p:cNvSpPr/>
            <p:nvPr/>
          </p:nvSpPr>
          <p:spPr>
            <a:xfrm>
              <a:off x="0" y="0"/>
              <a:ext cx="3943966" cy="213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47B00"/>
                </a:gs>
                <a:gs pos="34000">
                  <a:srgbClr val="E77C00"/>
                </a:gs>
                <a:gs pos="70000">
                  <a:srgbClr val="EA7E00"/>
                </a:gs>
                <a:gs pos="100000">
                  <a:srgbClr val="EF8407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200266" y="108770"/>
              <a:ext cx="3613989" cy="181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546192" y="825681"/>
              <a:ext cx="257294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national network(s)</a:t>
              </a:r>
            </a:p>
          </p:txBody>
        </p:sp>
      </p:grpSp>
      <p:pic>
        <p:nvPicPr>
          <p:cNvPr id="532" name="image30.png" descr="ps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5567" y="3661383"/>
            <a:ext cx="143256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30.png" descr="ps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9994" y="2479451"/>
            <a:ext cx="143256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age3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997" y="1903159"/>
            <a:ext cx="1152587" cy="1152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3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046" y="3055745"/>
            <a:ext cx="673585" cy="673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3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046" y="4490713"/>
            <a:ext cx="1651981" cy="1238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0" name="Group 540"/>
          <p:cNvGrpSpPr/>
          <p:nvPr/>
        </p:nvGrpSpPr>
        <p:grpSpPr>
          <a:xfrm>
            <a:off x="5702011" y="4665557"/>
            <a:ext cx="588974" cy="680969"/>
            <a:chOff x="0" y="0"/>
            <a:chExt cx="588972" cy="680968"/>
          </a:xfrm>
        </p:grpSpPr>
        <p:sp>
          <p:nvSpPr>
            <p:cNvPr id="537" name="Shape 537"/>
            <p:cNvSpPr/>
            <p:nvPr/>
          </p:nvSpPr>
          <p:spPr>
            <a:xfrm>
              <a:off x="-1" y="-1"/>
              <a:ext cx="588973" cy="68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B66E"/>
                </a:gs>
                <a:gs pos="34000">
                  <a:srgbClr val="BEB770"/>
                </a:gs>
                <a:gs pos="70000">
                  <a:srgbClr val="C2BB71"/>
                </a:gs>
                <a:gs pos="100000">
                  <a:srgbClr val="C5BF7D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-1" y="-1"/>
              <a:ext cx="588973" cy="68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27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0" y="262611"/>
              <a:ext cx="588971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r>
                <a:t>LoST</a:t>
              </a:r>
            </a:p>
          </p:txBody>
        </p:sp>
      </p:grpSp>
      <p:grpSp>
        <p:nvGrpSpPr>
          <p:cNvPr id="544" name="Group 544"/>
          <p:cNvGrpSpPr/>
          <p:nvPr/>
        </p:nvGrpSpPr>
        <p:grpSpPr>
          <a:xfrm>
            <a:off x="5002608" y="4665557"/>
            <a:ext cx="588973" cy="680969"/>
            <a:chOff x="0" y="0"/>
            <a:chExt cx="588972" cy="680968"/>
          </a:xfrm>
        </p:grpSpPr>
        <p:sp>
          <p:nvSpPr>
            <p:cNvPr id="541" name="Shape 541"/>
            <p:cNvSpPr/>
            <p:nvPr/>
          </p:nvSpPr>
          <p:spPr>
            <a:xfrm>
              <a:off x="-1" y="-1"/>
              <a:ext cx="588973" cy="68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9987B"/>
                </a:gs>
                <a:gs pos="34000">
                  <a:srgbClr val="8B997D"/>
                </a:gs>
                <a:gs pos="70000">
                  <a:srgbClr val="8D9C7E"/>
                </a:gs>
                <a:gs pos="100000">
                  <a:srgbClr val="94A187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-1" y="-1"/>
              <a:ext cx="588973" cy="68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0" y="211810"/>
              <a:ext cx="58897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LIS</a:t>
              </a:r>
            </a:p>
          </p:txBody>
        </p:sp>
      </p:grpSp>
      <p:pic>
        <p:nvPicPr>
          <p:cNvPr id="545" name="image3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59720" y="2625579"/>
            <a:ext cx="675822" cy="614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3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96123" y="3729330"/>
            <a:ext cx="675822" cy="614072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>
            <a:off x="4496269" y="2544597"/>
            <a:ext cx="2963452" cy="348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4276892" y="2931769"/>
            <a:ext cx="618890" cy="797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3005630" y="3480496"/>
            <a:ext cx="1790494" cy="467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3984026" y="4220000"/>
            <a:ext cx="812098" cy="441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6296660" y="3959860"/>
            <a:ext cx="2978151" cy="1045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7432112" y="5006040"/>
            <a:ext cx="58891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VPNs</a:t>
            </a:r>
          </a:p>
        </p:txBody>
      </p:sp>
      <p:pic>
        <p:nvPicPr>
          <p:cNvPr id="553" name="image35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467" y="1903159"/>
            <a:ext cx="547767" cy="547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age35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361" y="4117790"/>
            <a:ext cx="547767" cy="547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age3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870" y="1591134"/>
            <a:ext cx="442938" cy="624050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6372860" y="1902460"/>
            <a:ext cx="1085851" cy="1029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13" y="0"/>
                </a:lnTo>
                <a:lnTo>
                  <a:pt x="10813" y="21600"/>
                </a:lnTo>
                <a:lnTo>
                  <a:pt x="21600" y="21600"/>
                </a:ln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4895782" y="5584664"/>
            <a:ext cx="3659917" cy="662941"/>
          </a:xfrm>
          <a:prstGeom prst="rect">
            <a:avLst/>
          </a:prstGeom>
          <a:gradFill>
            <a:gsLst>
              <a:gs pos="0">
                <a:schemeClr val="accent4">
                  <a:hueOff val="-201136"/>
                  <a:satOff val="-6589"/>
                  <a:lumOff val="21893"/>
                </a:schemeClr>
              </a:gs>
              <a:gs pos="45000">
                <a:srgbClr val="CCC0AF"/>
              </a:gs>
              <a:gs pos="100000">
                <a:schemeClr val="accent4">
                  <a:hueOff val="-221797"/>
                  <a:satOff val="-2922"/>
                  <a:lumOff val="29734"/>
                </a:schemeClr>
              </a:gs>
            </a:gsLst>
            <a:path path="circle">
              <a:fillToRect l="37721" t="-19636" r="62278" b="119636"/>
            </a:path>
          </a:gradFill>
          <a:ln w="12700">
            <a:solidFill>
              <a:schemeClr val="accent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major network interconnect points:</a:t>
            </a:r>
          </a:p>
          <a:p>
            <a:r>
              <a:t>SEA, LAX, SJC, DEN, CHI, BOS, DC, NYC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7788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911 apps emerging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4990" y="1311043"/>
            <a:ext cx="7519335" cy="4739817"/>
          </a:xfrm>
        </p:spPr>
        <p:txBody>
          <a:bodyPr/>
          <a:lstStyle/>
          <a:p>
            <a:r>
              <a:rPr lang="en-US" dirty="0" smtClean="0"/>
              <a:t>Offer advanced features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otify family &amp; friends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 images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 delays in the </a:t>
            </a:r>
            <a:r>
              <a:rPr lang="en-US" dirty="0" smtClean="0">
                <a:solidFill>
                  <a:srgbClr val="00B050"/>
                </a:solidFill>
              </a:rPr>
              <a:t>carrier – PSAPs – system service provider </a:t>
            </a:r>
            <a:r>
              <a:rPr lang="en-US" dirty="0" smtClean="0"/>
              <a:t>dependency circle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911 calls delivered to the right PSAP?</a:t>
            </a:r>
          </a:p>
          <a:p>
            <a:pPr lvl="1"/>
            <a:r>
              <a:rPr lang="en-US" dirty="0" smtClean="0"/>
              <a:t>911 features on handsets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unding model – consumer pays? PSAP pays?</a:t>
            </a:r>
          </a:p>
          <a:p>
            <a:pPr lvl="1"/>
            <a:r>
              <a:rPr lang="en-US" dirty="0" smtClean="0"/>
              <a:t>Privacy concerns</a:t>
            </a:r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623" y="1311043"/>
            <a:ext cx="2260600" cy="413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200" y="1054100"/>
            <a:ext cx="1565139" cy="2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8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</a:t>
            </a:r>
            <a:r>
              <a:rPr lang="en-US" dirty="0"/>
              <a:t>l</a:t>
            </a:r>
            <a:r>
              <a:rPr lang="en-US" dirty="0" smtClean="0"/>
              <a:t>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B6E4-96E3-6546-A6E6-E480C2CA2AD3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Builds on long history of FCC location accuracy requirements</a:t>
            </a:r>
          </a:p>
          <a:p>
            <a:pPr lvl="1"/>
            <a:r>
              <a:rPr lang="en-US" dirty="0" smtClean="0"/>
              <a:t>implicitly outdoor: 50m (67%)/150m (80%-90%) circles (1996), with geographic exclusions</a:t>
            </a:r>
          </a:p>
          <a:p>
            <a:r>
              <a:rPr lang="en-US" dirty="0" smtClean="0"/>
              <a:t>dispatchable location or x/y within 50 m</a:t>
            </a:r>
          </a:p>
          <a:p>
            <a:pPr lvl="1"/>
            <a:r>
              <a:rPr lang="en-US" dirty="0" smtClean="0"/>
              <a:t>~70% calls are wireless</a:t>
            </a:r>
          </a:p>
          <a:p>
            <a:pPr lvl="1"/>
            <a:r>
              <a:rPr lang="en-US" dirty="0" smtClean="0"/>
              <a:t>unknown % indoor</a:t>
            </a:r>
          </a:p>
          <a:p>
            <a:pPr lvl="1"/>
            <a:r>
              <a:rPr lang="en-US" dirty="0" smtClean="0"/>
              <a:t>residential indoor may allow GPS</a:t>
            </a:r>
          </a:p>
          <a:p>
            <a:r>
              <a:rPr lang="en-US" dirty="0" smtClean="0"/>
              <a:t>z axis:</a:t>
            </a:r>
          </a:p>
          <a:p>
            <a:pPr lvl="1"/>
            <a:r>
              <a:rPr lang="en-US" dirty="0" smtClean="0"/>
              <a:t>3 years: uncompensated barometric</a:t>
            </a:r>
          </a:p>
          <a:p>
            <a:pPr lvl="1"/>
            <a:r>
              <a:rPr lang="en-US" dirty="0" smtClean="0"/>
              <a:t>6 years: 80% of top 25 CMAs</a:t>
            </a:r>
          </a:p>
          <a:p>
            <a:r>
              <a:rPr lang="en-US" dirty="0" smtClean="0"/>
              <a:t>open issues:</a:t>
            </a:r>
          </a:p>
          <a:p>
            <a:pPr lvl="1"/>
            <a:r>
              <a:rPr lang="en-US" dirty="0" smtClean="0"/>
              <a:t>nomadic </a:t>
            </a:r>
            <a:r>
              <a:rPr lang="en-US" dirty="0" err="1" smtClean="0"/>
              <a:t>iVoIP</a:t>
            </a:r>
            <a:endParaRPr lang="en-US" dirty="0" smtClean="0"/>
          </a:p>
          <a:p>
            <a:pPr lvl="1"/>
            <a:r>
              <a:rPr lang="en-US" dirty="0" smtClean="0"/>
              <a:t>separation of location &amp; call delivery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eliable location w/o power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6475035" y="2236154"/>
          <a:ext cx="3640517" cy="322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3686185" y="6526777"/>
            <a:ext cx="482280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 cap="all">
                <a:solidFill>
                  <a:srgbClr val="FFFFFF"/>
                </a:solidFill>
              </a:defRPr>
            </a:lvl1pPr>
          </a:lstStyle>
          <a:p>
            <a:r>
              <a:t>TEMU 2016</a:t>
            </a:r>
          </a:p>
        </p:txBody>
      </p:sp>
      <p:sp>
        <p:nvSpPr>
          <p:cNvPr id="607" name="Shape 607"/>
          <p:cNvSpPr>
            <a:spLocks noGrp="1"/>
          </p:cNvSpPr>
          <p:nvPr>
            <p:ph type="title"/>
          </p:nvPr>
        </p:nvSpPr>
        <p:spPr>
          <a:xfrm>
            <a:off x="389466" y="126368"/>
            <a:ext cx="11413068" cy="79713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Indoor location</a:t>
            </a:r>
          </a:p>
        </p:txBody>
      </p:sp>
      <p:grpSp>
        <p:nvGrpSpPr>
          <p:cNvPr id="613" name="Group 613"/>
          <p:cNvGrpSpPr/>
          <p:nvPr/>
        </p:nvGrpSpPr>
        <p:grpSpPr>
          <a:xfrm>
            <a:off x="7858123" y="4436692"/>
            <a:ext cx="1000129" cy="1219201"/>
            <a:chOff x="-1" y="0"/>
            <a:chExt cx="1000127" cy="12192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0" name="Shape 610"/>
            <p:cNvSpPr/>
            <p:nvPr/>
          </p:nvSpPr>
          <p:spPr>
            <a:xfrm>
              <a:off x="-2" y="0"/>
              <a:ext cx="1000128" cy="12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-2" y="0"/>
              <a:ext cx="1000128" cy="12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grpFill/>
            <a:ln w="15875" cap="flat">
              <a:solidFill>
                <a:srgbClr val="A660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0" y="525779"/>
              <a:ext cx="1000125" cy="370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NEAD</a:t>
              </a:r>
            </a:p>
          </p:txBody>
        </p:sp>
      </p:grpSp>
      <p:pic>
        <p:nvPicPr>
          <p:cNvPr id="614" name="image4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05" y="5334300"/>
            <a:ext cx="1002626" cy="643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age4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420" y="2371013"/>
            <a:ext cx="3086100" cy="1543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8" name="Group 618"/>
          <p:cNvGrpSpPr/>
          <p:nvPr/>
        </p:nvGrpSpPr>
        <p:grpSpPr>
          <a:xfrm>
            <a:off x="923925" y="1627823"/>
            <a:ext cx="1988401" cy="1295401"/>
            <a:chOff x="0" y="0"/>
            <a:chExt cx="1988399" cy="1295400"/>
          </a:xfrm>
          <a:solidFill>
            <a:srgbClr val="92D050"/>
          </a:solidFill>
        </p:grpSpPr>
        <p:sp>
          <p:nvSpPr>
            <p:cNvPr id="616" name="Shape 616"/>
            <p:cNvSpPr/>
            <p:nvPr/>
          </p:nvSpPr>
          <p:spPr>
            <a:xfrm>
              <a:off x="0" y="0"/>
              <a:ext cx="1988401" cy="129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grpFill/>
            <a:ln w="15875" cap="flat">
              <a:solidFill>
                <a:srgbClr val="A660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497100" y="322580"/>
              <a:ext cx="994200" cy="6502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/>
                <a:t>indoor or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 smtClean="0"/>
                <a:t>outdoor</a:t>
              </a:r>
              <a:r>
                <a:rPr lang="en-US" dirty="0" smtClean="0"/>
                <a:t>?</a:t>
              </a:r>
              <a:endParaRPr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822" y="3285771"/>
            <a:ext cx="1278608" cy="1278608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1918126" y="2929854"/>
            <a:ext cx="0" cy="3559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613"/>
          <p:cNvGrpSpPr/>
          <p:nvPr/>
        </p:nvGrpSpPr>
        <p:grpSpPr>
          <a:xfrm>
            <a:off x="9963178" y="4436692"/>
            <a:ext cx="1000130" cy="1219202"/>
            <a:chOff x="-2" y="0"/>
            <a:chExt cx="1000128" cy="1219201"/>
          </a:xfrm>
          <a:solidFill>
            <a:srgbClr val="00B0F0"/>
          </a:solidFill>
        </p:grpSpPr>
        <p:sp>
          <p:nvSpPr>
            <p:cNvPr id="22" name="Shape 610"/>
            <p:cNvSpPr/>
            <p:nvPr/>
          </p:nvSpPr>
          <p:spPr>
            <a:xfrm>
              <a:off x="-2" y="0"/>
              <a:ext cx="1000128" cy="12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3" name="Shape 611"/>
            <p:cNvSpPr/>
            <p:nvPr/>
          </p:nvSpPr>
          <p:spPr>
            <a:xfrm>
              <a:off x="-2" y="0"/>
              <a:ext cx="1000128" cy="12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grpFill/>
            <a:ln w="15875" cap="flat">
              <a:solidFill>
                <a:srgbClr val="A660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4" name="Shape 612"/>
            <p:cNvSpPr/>
            <p:nvPr/>
          </p:nvSpPr>
          <p:spPr>
            <a:xfrm>
              <a:off x="0" y="480367"/>
              <a:ext cx="1000125" cy="46166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n-US" sz="1200" dirty="0" err="1" smtClean="0"/>
                <a:t>crowdsourced</a:t>
              </a:r>
              <a:r>
                <a:rPr lang="en-US" sz="1200" dirty="0" smtClean="0"/>
                <a:t> database</a:t>
              </a:r>
              <a:endParaRPr sz="1200" dirty="0"/>
            </a:p>
          </p:txBody>
        </p:sp>
      </p:grpSp>
      <p:grpSp>
        <p:nvGrpSpPr>
          <p:cNvPr id="25" name="Group 613"/>
          <p:cNvGrpSpPr/>
          <p:nvPr/>
        </p:nvGrpSpPr>
        <p:grpSpPr>
          <a:xfrm>
            <a:off x="5699440" y="4436692"/>
            <a:ext cx="1000130" cy="1219202"/>
            <a:chOff x="-2" y="0"/>
            <a:chExt cx="1000128" cy="1219201"/>
          </a:xfrm>
        </p:grpSpPr>
        <p:sp>
          <p:nvSpPr>
            <p:cNvPr id="26" name="Shape 610"/>
            <p:cNvSpPr/>
            <p:nvPr/>
          </p:nvSpPr>
          <p:spPr>
            <a:xfrm>
              <a:off x="-2" y="0"/>
              <a:ext cx="1000128" cy="12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7" name="Shape 611"/>
            <p:cNvSpPr/>
            <p:nvPr/>
          </p:nvSpPr>
          <p:spPr>
            <a:xfrm>
              <a:off x="-2" y="0"/>
              <a:ext cx="1000128" cy="12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15875" cap="flat">
              <a:solidFill>
                <a:srgbClr val="A660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8" name="Shape 612"/>
            <p:cNvSpPr/>
            <p:nvPr/>
          </p:nvSpPr>
          <p:spPr>
            <a:xfrm>
              <a:off x="0" y="388034"/>
              <a:ext cx="100012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n-US" sz="1200" dirty="0" smtClean="0"/>
                <a:t>commercial Wi-Fi database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08968" y="5684738"/>
            <a:ext cx="15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building/street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43818" y="588759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AP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284715" y="5702930"/>
            <a:ext cx="235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floor, apartment</a:t>
            </a:r>
            <a:r>
              <a:rPr lang="en-US" dirty="0" smtClean="0"/>
              <a:t>, office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41" y="4459788"/>
            <a:ext cx="1874276" cy="12431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569" y="5677341"/>
            <a:ext cx="694405" cy="5202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8144" y="4510153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GPS or GNSS</a:t>
            </a:r>
            <a:endParaRPr lang="en-US"/>
          </a:p>
        </p:txBody>
      </p:sp>
      <p:sp>
        <p:nvSpPr>
          <p:cNvPr id="41" name="Shape 616"/>
          <p:cNvSpPr/>
          <p:nvPr/>
        </p:nvSpPr>
        <p:spPr>
          <a:xfrm>
            <a:off x="5554104" y="1627822"/>
            <a:ext cx="1988403" cy="1295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5875" cap="flat">
            <a:solidFill>
              <a:srgbClr val="A6600D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dirty="0" smtClean="0"/>
              <a:t>known location?</a:t>
            </a:r>
            <a:endParaRPr dirty="0"/>
          </a:p>
        </p:txBody>
      </p:sp>
      <p:sp>
        <p:nvSpPr>
          <p:cNvPr id="13" name="Alternate Process 12"/>
          <p:cNvSpPr/>
          <p:nvPr/>
        </p:nvSpPr>
        <p:spPr>
          <a:xfrm>
            <a:off x="3492326" y="1650774"/>
            <a:ext cx="1564677" cy="12494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 = f(observed APs, barometer)</a:t>
            </a:r>
          </a:p>
        </p:txBody>
      </p:sp>
      <p:sp>
        <p:nvSpPr>
          <p:cNvPr id="44" name="Alternate Process 43"/>
          <p:cNvSpPr/>
          <p:nvPr/>
        </p:nvSpPr>
        <p:spPr>
          <a:xfrm>
            <a:off x="5988396" y="3362650"/>
            <a:ext cx="1134103" cy="8328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“where are you?”</a:t>
            </a:r>
          </a:p>
        </p:txBody>
      </p:sp>
      <p:sp>
        <p:nvSpPr>
          <p:cNvPr id="45" name="Alternate Process 44"/>
          <p:cNvSpPr/>
          <p:nvPr/>
        </p:nvSpPr>
        <p:spPr>
          <a:xfrm>
            <a:off x="7941937" y="978274"/>
            <a:ext cx="1506863" cy="8328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common locations?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12328" y="2282322"/>
            <a:ext cx="579998" cy="36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057003" y="2264047"/>
            <a:ext cx="497101" cy="22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4" idx="0"/>
          </p:cNvCxnSpPr>
          <p:nvPr/>
        </p:nvCxnSpPr>
        <p:spPr>
          <a:xfrm>
            <a:off x="6548305" y="2921879"/>
            <a:ext cx="7143" cy="440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45" idx="1"/>
          </p:cNvCxnSpPr>
          <p:nvPr/>
        </p:nvCxnSpPr>
        <p:spPr>
          <a:xfrm flipV="1">
            <a:off x="6548305" y="1394720"/>
            <a:ext cx="1393632" cy="233102"/>
          </a:xfrm>
          <a:prstGeom prst="bentConnector3">
            <a:avLst>
              <a:gd name="adj1" fmla="val -57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1984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location challenges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94011"/>
              </p:ext>
            </p:extLst>
          </p:nvPr>
        </p:nvGraphicFramePr>
        <p:xfrm>
          <a:off x="679450" y="1424516"/>
          <a:ext cx="10131424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/>
                <a:gridCol w="2914650"/>
                <a:gridCol w="2905918"/>
                <a:gridCol w="25328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approaches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GNSS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near-universal in handsets</a:t>
                      </a:r>
                    </a:p>
                    <a:p>
                      <a:r>
                        <a:rPr lang="en-US" dirty="0" smtClean="0"/>
                        <a:t>no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fails in dense urban canyons</a:t>
                      </a:r>
                    </a:p>
                    <a:p>
                      <a:r>
                        <a:rPr lang="en-US" dirty="0" smtClean="0"/>
                        <a:t>steel</a:t>
                      </a:r>
                      <a:r>
                        <a:rPr lang="en-US" baseline="0" dirty="0" smtClean="0"/>
                        <a:t> frame buildings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Long-term:</a:t>
                      </a:r>
                      <a:r>
                        <a:rPr lang="en-US" baseline="0" dirty="0" smtClean="0"/>
                        <a:t> L2C &amp; L1C GPS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near-universal</a:t>
                      </a:r>
                      <a:r>
                        <a:rPr lang="en-US" baseline="0" dirty="0" smtClean="0"/>
                        <a:t> in handsets</a:t>
                      </a:r>
                    </a:p>
                    <a:p>
                      <a:r>
                        <a:rPr lang="en-US" baseline="0" dirty="0" smtClean="0"/>
                        <a:t>existing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r>
                        <a:rPr lang="en-US" baseline="0" dirty="0" smtClean="0"/>
                        <a:t> truth (room-level)</a:t>
                      </a:r>
                    </a:p>
                    <a:p>
                      <a:r>
                        <a:rPr lang="en-US" baseline="0" dirty="0" smtClean="0"/>
                        <a:t>moves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crowdsourcing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BlueTooth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universal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dirty="0" smtClean="0"/>
                        <a:t>newer</a:t>
                      </a:r>
                      <a:r>
                        <a:rPr lang="en-US" baseline="0" dirty="0" smtClean="0"/>
                        <a:t> handsets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mapping</a:t>
                      </a:r>
                      <a:r>
                        <a:rPr lang="en-US" baseline="0" dirty="0" smtClean="0"/>
                        <a:t> beacons to location</a:t>
                      </a:r>
                    </a:p>
                    <a:p>
                      <a:r>
                        <a:rPr lang="en-US" baseline="0" dirty="0" smtClean="0"/>
                        <a:t>maintenance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crowdsourcing</a:t>
                      </a:r>
                    </a:p>
                    <a:p>
                      <a:r>
                        <a:rPr lang="en-US" dirty="0" smtClean="0"/>
                        <a:t>build into infrastructure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Barometric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cheap</a:t>
                      </a:r>
                      <a:r>
                        <a:rPr lang="en-US" baseline="0" dirty="0" smtClean="0"/>
                        <a:t> to 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handset availability</a:t>
                      </a:r>
                    </a:p>
                    <a:p>
                      <a:r>
                        <a:rPr lang="en-US" dirty="0" smtClean="0"/>
                        <a:t>indoor air</a:t>
                      </a:r>
                      <a:r>
                        <a:rPr lang="en-US" baseline="0" dirty="0" smtClean="0"/>
                        <a:t> pressure</a:t>
                      </a:r>
                    </a:p>
                    <a:p>
                      <a:r>
                        <a:rPr lang="en-US" baseline="0" dirty="0" smtClean="0"/>
                        <a:t>weather compensation</a:t>
                      </a:r>
                    </a:p>
                    <a:p>
                      <a:r>
                        <a:rPr lang="en-US" baseline="0" dirty="0" smtClean="0"/>
                        <a:t>mapping elevation to floor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building-level</a:t>
                      </a:r>
                      <a:r>
                        <a:rPr lang="en-US" baseline="0" dirty="0" smtClean="0"/>
                        <a:t> calibration</a:t>
                      </a:r>
                    </a:p>
                    <a:p>
                      <a:r>
                        <a:rPr lang="en-US" baseline="0" dirty="0" smtClean="0"/>
                        <a:t>combine with Wi-Fi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Accelerometer (dead reckoning)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near-universal in handsets</a:t>
                      </a:r>
                    </a:p>
                    <a:p>
                      <a:r>
                        <a:rPr lang="en-US" dirty="0" smtClean="0"/>
                        <a:t>no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&amp; mode detection</a:t>
                      </a:r>
                    </a:p>
                    <a:p>
                      <a:r>
                        <a:rPr lang="en-US" dirty="0" smtClean="0"/>
                        <a:t>mapping elevation to floor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in hybrid systems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25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E911 location accuracy requirements (9/2010)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17581"/>
              </p:ext>
            </p:extLst>
          </p:nvPr>
        </p:nvGraphicFramePr>
        <p:xfrm>
          <a:off x="389467" y="997441"/>
          <a:ext cx="11413065" cy="538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833"/>
                <a:gridCol w="2430780"/>
                <a:gridCol w="2533226"/>
                <a:gridCol w="2282613"/>
                <a:gridCol w="22826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Handset-based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Network-based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 m/</a:t>
                      </a:r>
                      <a:r>
                        <a:rPr lang="en-US" b="1" baseline="0" dirty="0" smtClean="0"/>
                        <a:t>67%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150m</a:t>
                      </a:r>
                      <a:r>
                        <a:rPr lang="en-US" b="1" baseline="0" dirty="0" smtClean="0"/>
                        <a:t>/80-90%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100m/67%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300m/90%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 1 – Jan.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r>
                        <a:rPr lang="en-US" baseline="0" dirty="0" smtClean="0"/>
                        <a:t> of counties covering 70% of pops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2 – Jan.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m/67% ea.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150m/80% ea.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Carriers must provide confidence and uncertainty data on a per call basis upon PSAP request 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4681">
                <a:tc>
                  <a:txBody>
                    <a:bodyPr/>
                    <a:lstStyle/>
                    <a:p>
                      <a:r>
                        <a:rPr lang="en-US" dirty="0" smtClean="0"/>
                        <a:t>Year 3 – Jan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 of counties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covering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80% of pops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(can use blended data)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 of counties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70% pops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(can use blended data)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5 – Jan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of counties</a:t>
                      </a:r>
                    </a:p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(can use blended or handset data)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 of counties with 80%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pops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(can use blended data)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8 – Jan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r>
                        <a:rPr lang="en-US" baseline="0" dirty="0" smtClean="0"/>
                        <a:t>m/90% ea.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 of counties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(can use blended or handset data) </a:t>
                      </a:r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Exclusions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exclude 15% of counties w/forestation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 sunset)</a:t>
                      </a:r>
                      <a:endParaRPr lang="en-US" sz="16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exclude counties where triangulation not feasible (&lt; 3 sites) – sunsets after Year 8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53360" y="6459785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 CFR 20.18(h)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/>
          <p:nvPr/>
        </p:nvSpPr>
        <p:spPr>
          <a:xfrm>
            <a:off x="3686185" y="6526777"/>
            <a:ext cx="482280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 cap="all">
                <a:solidFill>
                  <a:srgbClr val="FFFFFF"/>
                </a:solidFill>
              </a:defRPr>
            </a:lvl1pPr>
          </a:lstStyle>
          <a:p>
            <a:r>
              <a:t>TEMU 2016</a:t>
            </a:r>
          </a:p>
        </p:txBody>
      </p:sp>
      <p:sp>
        <p:nvSpPr>
          <p:cNvPr id="735" name="Shape 735"/>
          <p:cNvSpPr>
            <a:spLocks noGrp="1"/>
          </p:cNvSpPr>
          <p:nvPr>
            <p:ph type="title"/>
          </p:nvPr>
        </p:nvSpPr>
        <p:spPr>
          <a:xfrm>
            <a:off x="389466" y="126368"/>
            <a:ext cx="11413068" cy="79713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US voice telephony connections</a:t>
            </a:r>
          </a:p>
        </p:txBody>
      </p:sp>
      <p:sp>
        <p:nvSpPr>
          <p:cNvPr id="737" name="Shape 737"/>
          <p:cNvSpPr>
            <a:spLocks noGrp="1"/>
          </p:cNvSpPr>
          <p:nvPr>
            <p:ph type="sldNum" sz="quarter" idx="4294967295"/>
          </p:nvPr>
        </p:nvSpPr>
        <p:spPr>
          <a:xfrm>
            <a:off x="10979606" y="6514077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738" name="image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4315" y="1114425"/>
            <a:ext cx="7984604" cy="4924425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Shape 739"/>
          <p:cNvSpPr/>
          <p:nvPr/>
        </p:nvSpPr>
        <p:spPr>
          <a:xfrm>
            <a:off x="222328" y="6038850"/>
            <a:ext cx="458430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FCC </a:t>
            </a:r>
            <a:r>
              <a:rPr i="1"/>
              <a:t>Voice Telephone Services: Status as of December 31, 2014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6395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history of 911 in the 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9467" y="4703433"/>
            <a:ext cx="11686919" cy="34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0267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30543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20819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01371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91647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62475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81923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900000">
            <a:off x="-69250" y="2601598"/>
            <a:ext cx="487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proposal for national </a:t>
            </a:r>
            <a:r>
              <a:rPr lang="en-US" smtClean="0"/>
              <a:t>emergency number by NAFC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3895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1957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 rot="18900000">
            <a:off x="499518" y="2491150"/>
            <a:ext cx="515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Presidential Commission recommends single number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8900000">
            <a:off x="1439032" y="3329513"/>
            <a:ext cx="298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9-1-1 call in Haleyville, 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8900000">
            <a:off x="2731180" y="3623840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17% </a:t>
            </a:r>
            <a:r>
              <a:rPr lang="en-US" smtClean="0"/>
              <a:t>of US </a:t>
            </a:r>
            <a:r>
              <a:rPr lang="en-US" dirty="0" smtClean="0"/>
              <a:t>has 9-1-1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6966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1967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314524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1968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 rot="18900000">
            <a:off x="2043555" y="3463261"/>
            <a:ext cx="26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selective call routing trials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86241" y="4975668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1970s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494591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1976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 rot="18900000">
            <a:off x="3343236" y="3661032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of US has 9-1-1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69315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1987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670594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1998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842775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2001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070462" y="485255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Jan</a:t>
            </a:r>
          </a:p>
          <a:p>
            <a:pPr algn="ctr"/>
            <a:r>
              <a:rPr lang="en-US" sz="1600" dirty="0" smtClean="0"/>
              <a:t>2013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 rot="18900000">
            <a:off x="3498591" y="2644853"/>
            <a:ext cx="489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I for cellular</a:t>
            </a:r>
            <a:r>
              <a:rPr lang="en-US" smtClean="0"/>
              <a:t>: deliver tower &amp; sector to PSAP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13855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33303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752751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8900000">
            <a:off x="4538690" y="2274637"/>
            <a:ext cx="596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II for cellular: handset or network location (carrier req.)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8900000">
            <a:off x="5674750" y="361015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NENA NG911 i3 spec.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383945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2011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4271873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1999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 rot="18900000">
            <a:off x="4394480" y="3386396"/>
            <a:ext cx="278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National 911 Act (Congress)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572199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08604" y="4975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2015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 rot="18900000">
            <a:off x="7264949" y="3206339"/>
            <a:ext cx="333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Carriers </a:t>
            </a:r>
            <a:r>
              <a:rPr lang="en-US" smtClean="0"/>
              <a:t>must support text-to-911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523579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02257" y="485255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June</a:t>
            </a:r>
          </a:p>
          <a:p>
            <a:pPr algn="ctr"/>
            <a:r>
              <a:rPr lang="en-US" sz="1600" dirty="0" smtClean="0"/>
              <a:t>2013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 rot="18900000">
            <a:off x="6815934" y="3501024"/>
            <a:ext cx="250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Text-to-911 bounce-back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811714" y="485255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Aug.</a:t>
            </a:r>
          </a:p>
          <a:p>
            <a:pPr algn="ctr"/>
            <a:r>
              <a:rPr lang="en-US" sz="1600" dirty="0" smtClean="0"/>
              <a:t>2016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 rot="18900000">
            <a:off x="8074400" y="3752640"/>
            <a:ext cx="180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test bed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343027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211095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8900000">
            <a:off x="6134008" y="3333279"/>
            <a:ext cx="299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50/67%, 150m/80% (handset)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401567" y="485255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Feb.</a:t>
            </a:r>
          </a:p>
          <a:p>
            <a:pPr algn="ctr"/>
            <a:r>
              <a:rPr lang="en-US" sz="1600" dirty="0" smtClean="0"/>
              <a:t>2017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 rot="18900000">
            <a:off x="8518597" y="3358467"/>
            <a:ext cx="290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NEAD privacy &amp; security plan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8704131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968872" y="485255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Apr.</a:t>
            </a:r>
          </a:p>
          <a:p>
            <a:pPr algn="ctr"/>
            <a:r>
              <a:rPr lang="en-US" sz="1600" dirty="0" smtClean="0"/>
              <a:t>2017</a:t>
            </a:r>
            <a:endParaRPr lang="en-US" sz="1600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9294407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8900000">
            <a:off x="9244034" y="3611267"/>
            <a:ext cx="212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50 m for 40% of calls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573826" y="485255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Apr.</a:t>
            </a:r>
          </a:p>
          <a:p>
            <a:pPr algn="ctr"/>
            <a:r>
              <a:rPr lang="en-US" sz="1600" dirty="0" smtClean="0"/>
              <a:t>2018</a:t>
            </a:r>
            <a:endParaRPr lang="en-US" sz="1600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9884683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8900000">
            <a:off x="9827215" y="3606892"/>
            <a:ext cx="212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m for 50% of calls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0188803" y="485255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Aug.</a:t>
            </a:r>
          </a:p>
          <a:p>
            <a:pPr algn="ctr"/>
            <a:r>
              <a:rPr lang="en-US" sz="1600" dirty="0" smtClean="0"/>
              <a:t>2018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0474961" y="4557582"/>
            <a:ext cx="270933" cy="270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8900000">
            <a:off x="10458502" y="3756865"/>
            <a:ext cx="183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barometric </a:t>
            </a:r>
            <a:r>
              <a:rPr lang="en-US" sz="1400" dirty="0" smtClean="0"/>
              <a:t>data PSAPs</a:t>
            </a:r>
            <a:endParaRPr lang="en-US" sz="1400" dirty="0"/>
          </a:p>
        </p:txBody>
      </p:sp>
      <p:grpSp>
        <p:nvGrpSpPr>
          <p:cNvPr id="67" name="Group 334"/>
          <p:cNvGrpSpPr/>
          <p:nvPr/>
        </p:nvGrpSpPr>
        <p:grpSpPr>
          <a:xfrm>
            <a:off x="10745894" y="3976170"/>
            <a:ext cx="1332140" cy="1460585"/>
            <a:chOff x="31060" y="987734"/>
            <a:chExt cx="1332138" cy="1460584"/>
          </a:xfrm>
        </p:grpSpPr>
        <p:sp>
          <p:nvSpPr>
            <p:cNvPr id="68" name="Shape 331"/>
            <p:cNvSpPr/>
            <p:nvPr/>
          </p:nvSpPr>
          <p:spPr>
            <a:xfrm flipV="1">
              <a:off x="281045" y="1559205"/>
              <a:ext cx="270934" cy="27093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Shape 332"/>
            <p:cNvSpPr/>
            <p:nvPr/>
          </p:nvSpPr>
          <p:spPr>
            <a:xfrm>
              <a:off x="31060" y="1863545"/>
              <a:ext cx="5091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/>
              <a:r>
                <a:rPr sz="1600" dirty="0"/>
                <a:t>Apr.</a:t>
              </a:r>
            </a:p>
            <a:p>
              <a:pPr algn="ctr"/>
              <a:r>
                <a:rPr sz="1600" dirty="0"/>
                <a:t>2020</a:t>
              </a:r>
            </a:p>
          </p:txBody>
        </p:sp>
        <p:sp>
          <p:nvSpPr>
            <p:cNvPr id="70" name="Shape 333"/>
            <p:cNvSpPr/>
            <p:nvPr/>
          </p:nvSpPr>
          <p:spPr>
            <a:xfrm rot="18900000">
              <a:off x="400437" y="987734"/>
              <a:ext cx="96276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70</a:t>
              </a:r>
              <a:r>
                <a:rPr/>
                <a:t>% </a:t>
              </a:r>
              <a:r>
                <a:rPr smtClean="0"/>
                <a:t>50m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distinguishes US 911 from elsewhere?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5,894 PSAPs (in 3,135 U.S. counties)</a:t>
            </a:r>
          </a:p>
          <a:p>
            <a:pPr lvl="1"/>
            <a:r>
              <a:rPr lang="en-US" dirty="0" smtClean="0"/>
              <a:t>some very large (NYC, LA, Chicago), some tiny</a:t>
            </a:r>
          </a:p>
          <a:p>
            <a:pPr lvl="1"/>
            <a:r>
              <a:rPr lang="en-US" dirty="0" smtClean="0"/>
              <a:t>technical services provided by contractors and “system service providers”</a:t>
            </a:r>
          </a:p>
          <a:p>
            <a:r>
              <a:rPr lang="en-US" dirty="0" smtClean="0"/>
              <a:t>240 million 9-1-1 calls per year</a:t>
            </a:r>
          </a:p>
          <a:p>
            <a:pPr lvl="1"/>
            <a:r>
              <a:rPr lang="en-US" dirty="0" smtClean="0"/>
              <a:t>70% cellular</a:t>
            </a:r>
          </a:p>
          <a:p>
            <a:r>
              <a:rPr lang="en-US" dirty="0" smtClean="0"/>
              <a:t>Emphasis on location delivery</a:t>
            </a:r>
          </a:p>
          <a:p>
            <a:pPr lvl="1"/>
            <a:r>
              <a:rPr lang="en-US" dirty="0"/>
              <a:t>98.6% of </a:t>
            </a:r>
            <a:r>
              <a:rPr lang="en-US" dirty="0" smtClean="0"/>
              <a:t>population </a:t>
            </a:r>
            <a:r>
              <a:rPr lang="en-US" dirty="0"/>
              <a:t>have some Phase </a:t>
            </a:r>
            <a:r>
              <a:rPr lang="en-US" dirty="0" smtClean="0"/>
              <a:t>II (July 2016)</a:t>
            </a:r>
          </a:p>
          <a:p>
            <a:pPr lvl="1"/>
            <a:r>
              <a:rPr lang="en-US" dirty="0" smtClean="0"/>
              <a:t>most carriers use hybrid location (GPS + network-based such U-TDOA)</a:t>
            </a:r>
          </a:p>
          <a:p>
            <a:r>
              <a:rPr lang="en-US" dirty="0" smtClean="0"/>
              <a:t>Funded by variety of add-on 9-1-1 charges on phone bills, not taxes</a:t>
            </a:r>
          </a:p>
          <a:p>
            <a:pPr lvl="1"/>
            <a:r>
              <a:rPr lang="en-US" dirty="0" smtClean="0"/>
              <a:t>some of these charges are diverted to other purposes</a:t>
            </a:r>
          </a:p>
          <a:p>
            <a:r>
              <a:rPr lang="en-US" dirty="0" smtClean="0"/>
              <a:t>Limited regulatory authority for national regulator (FCC)</a:t>
            </a:r>
          </a:p>
          <a:p>
            <a:pPr lvl="1"/>
            <a:r>
              <a:rPr lang="en-US" dirty="0" smtClean="0"/>
              <a:t>Mostly, </a:t>
            </a:r>
            <a:r>
              <a:rPr lang="en-US" dirty="0" err="1" smtClean="0"/>
              <a:t>iVoIP</a:t>
            </a:r>
            <a:r>
              <a:rPr lang="en-US" dirty="0" smtClean="0"/>
              <a:t> and cellular providers, not PSAPs</a:t>
            </a:r>
          </a:p>
          <a:p>
            <a:pPr lvl="1"/>
            <a:r>
              <a:rPr lang="en-US" dirty="0" smtClean="0"/>
              <a:t>some oversight by state public utilities commission or state 911 office</a:t>
            </a:r>
          </a:p>
          <a:p>
            <a:r>
              <a:rPr lang="en-US" dirty="0" smtClean="0"/>
              <a:t>Strong professional associations (APCO &amp; NENA), with standard setting efforts and 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/>
          <p:nvPr/>
        </p:nvSpPr>
        <p:spPr>
          <a:xfrm>
            <a:off x="3686185" y="6526777"/>
            <a:ext cx="482280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 cap="all">
                <a:solidFill>
                  <a:srgbClr val="FFFFFF"/>
                </a:solidFill>
              </a:defRPr>
            </a:lvl1pPr>
          </a:lstStyle>
          <a:p>
            <a:r>
              <a:t>TEMU 2016</a:t>
            </a:r>
          </a:p>
        </p:txBody>
      </p:sp>
      <p:sp>
        <p:nvSpPr>
          <p:cNvPr id="744" name="Shape 744"/>
          <p:cNvSpPr>
            <a:spLocks noGrp="1"/>
          </p:cNvSpPr>
          <p:nvPr>
            <p:ph type="title"/>
          </p:nvPr>
        </p:nvSpPr>
        <p:spPr>
          <a:xfrm>
            <a:off x="389466" y="126368"/>
            <a:ext cx="11413068" cy="79713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US landline phone service</a:t>
            </a:r>
          </a:p>
        </p:txBody>
      </p:sp>
      <p:sp>
        <p:nvSpPr>
          <p:cNvPr id="746" name="Shape 746"/>
          <p:cNvSpPr>
            <a:spLocks noGrp="1"/>
          </p:cNvSpPr>
          <p:nvPr>
            <p:ph type="sldNum" sz="quarter" idx="4294967295"/>
          </p:nvPr>
        </p:nvSpPr>
        <p:spPr>
          <a:xfrm>
            <a:off x="10979606" y="6514077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747" name="image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475" y="857249"/>
            <a:ext cx="5248275" cy="5248276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Shape 748"/>
          <p:cNvSpPr/>
          <p:nvPr/>
        </p:nvSpPr>
        <p:spPr>
          <a:xfrm>
            <a:off x="222328" y="6038850"/>
            <a:ext cx="458430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FCC </a:t>
            </a:r>
            <a:r>
              <a:rPr i="1"/>
              <a:t>Voice Telephone Services: Status as of December 31, 2014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56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half of households are wireless-only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5" y="913149"/>
            <a:ext cx="8114033" cy="53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/>
        </p:nvSpPr>
        <p:spPr>
          <a:xfrm>
            <a:off x="3686185" y="6526777"/>
            <a:ext cx="482280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 cap="all">
                <a:solidFill>
                  <a:srgbClr val="FFFFFF"/>
                </a:solidFill>
              </a:defRPr>
            </a:lvl1pPr>
          </a:lstStyle>
          <a:p>
            <a:r>
              <a:t>TEMU 2016</a:t>
            </a:r>
          </a:p>
        </p:txBody>
      </p:sp>
      <p:sp>
        <p:nvSpPr>
          <p:cNvPr id="751" name="Shape 751"/>
          <p:cNvSpPr>
            <a:spLocks noGrp="1"/>
          </p:cNvSpPr>
          <p:nvPr>
            <p:ph type="title"/>
          </p:nvPr>
        </p:nvSpPr>
        <p:spPr>
          <a:xfrm>
            <a:off x="389466" y="126368"/>
            <a:ext cx="11413068" cy="7971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Text-to-911 architecture</a:t>
            </a:r>
            <a:endParaRPr dirty="0"/>
          </a:p>
        </p:txBody>
      </p:sp>
      <p:sp>
        <p:nvSpPr>
          <p:cNvPr id="753" name="Shape 753"/>
          <p:cNvSpPr>
            <a:spLocks noGrp="1"/>
          </p:cNvSpPr>
          <p:nvPr>
            <p:ph type="sldNum" sz="quarter" idx="4294967295"/>
          </p:nvPr>
        </p:nvSpPr>
        <p:spPr>
          <a:xfrm>
            <a:off x="10979606" y="6514077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754" name="image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5400" y="996950"/>
            <a:ext cx="7061200" cy="4864100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Shape 755"/>
          <p:cNvSpPr/>
          <p:nvPr/>
        </p:nvSpPr>
        <p:spPr>
          <a:xfrm>
            <a:off x="0" y="6033460"/>
            <a:ext cx="220516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Intrado, “Text-to-9-1-1 saves Lives”, 2013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7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60" y="0"/>
            <a:ext cx="9779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326033" y="1203231"/>
            <a:ext cx="7301833" cy="359298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Insanity is … Doing something 6,200 times and expecting a speedy result.</a:t>
            </a:r>
          </a:p>
          <a:p>
            <a:pPr algn="ctr"/>
            <a:r>
              <a:rPr lang="en-US" sz="2800" dirty="0"/>
              <a:t>(Einstein + Heisenberg)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355" y="690881"/>
            <a:ext cx="3867490" cy="904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2621" y="4587787"/>
            <a:ext cx="6429886" cy="1145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075" y="5733111"/>
            <a:ext cx="4475043" cy="1085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3686185" y="6526777"/>
            <a:ext cx="482280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 cap="all">
                <a:solidFill>
                  <a:srgbClr val="FFFFFF"/>
                </a:solidFill>
              </a:defRPr>
            </a:lvl1pPr>
          </a:lstStyle>
          <a:p>
            <a:r>
              <a:t>TEMU 2016</a:t>
            </a:r>
          </a:p>
        </p:txBody>
      </p:sp>
      <p:sp>
        <p:nvSpPr>
          <p:cNvPr id="585" name="Shape 585"/>
          <p:cNvSpPr>
            <a:spLocks noGrp="1"/>
          </p:cNvSpPr>
          <p:nvPr>
            <p:ph type="title"/>
          </p:nvPr>
        </p:nvSpPr>
        <p:spPr>
          <a:xfrm>
            <a:off x="389466" y="126368"/>
            <a:ext cx="11413068" cy="79713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US NG911 status</a:t>
            </a:r>
          </a:p>
        </p:txBody>
      </p:sp>
      <p:graphicFrame>
        <p:nvGraphicFramePr>
          <p:cNvPr id="588" name="Table 588"/>
          <p:cNvGraphicFramePr/>
          <p:nvPr>
            <p:extLst>
              <p:ext uri="{D42A27DB-BD31-4B8C-83A1-F6EECF244321}">
                <p14:modId xmlns:p14="http://schemas.microsoft.com/office/powerpoint/2010/main" val="1983228458"/>
              </p:ext>
            </p:extLst>
          </p:nvPr>
        </p:nvGraphicFramePr>
        <p:xfrm>
          <a:off x="1698625" y="1891240"/>
          <a:ext cx="812799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525"/>
                <a:gridCol w="2152650"/>
                <a:gridCol w="2282824"/>
              </a:tblGrid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/>
                        <a:t>2011
(27 responses)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/>
                        <a:t>2013
(39 responses)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Statewide NG911 plan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t>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t>15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Concept of operations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t>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t>12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Request for proposals released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t>13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Contracts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t>13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dirty="0"/>
                        <a:t>Testing parts, functions and components at state level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dirty="0"/>
                        <a:t>9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TEMU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722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3624</TotalTime>
  <Words>1192</Words>
  <Application>Microsoft Macintosh PowerPoint</Application>
  <PresentationFormat>Widescreen</PresentationFormat>
  <Paragraphs>299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Wingdings</vt:lpstr>
      <vt:lpstr>Arial</vt:lpstr>
      <vt:lpstr>Retrospect</vt:lpstr>
      <vt:lpstr>Custom Design</vt:lpstr>
      <vt:lpstr>NG911: Time to dispatch = 15 years and counting</vt:lpstr>
      <vt:lpstr>Quick history of 911 in the US</vt:lpstr>
      <vt:lpstr>What distinguishes US 911 from elsewhere?</vt:lpstr>
      <vt:lpstr>US landline phone service</vt:lpstr>
      <vt:lpstr>About half of households are wireless-only</vt:lpstr>
      <vt:lpstr>Text-to-911 architecture</vt:lpstr>
      <vt:lpstr>PowerPoint Presentation</vt:lpstr>
      <vt:lpstr>PowerPoint Presentation</vt:lpstr>
      <vt:lpstr>US NG911 status</vt:lpstr>
      <vt:lpstr>What are the causes?</vt:lpstr>
      <vt:lpstr>Alternative network models</vt:lpstr>
      <vt:lpstr>Alternative network models</vt:lpstr>
      <vt:lpstr>911 apps emerging</vt:lpstr>
      <vt:lpstr>Caller location</vt:lpstr>
      <vt:lpstr>Indoor location</vt:lpstr>
      <vt:lpstr>Indoor location challenges</vt:lpstr>
      <vt:lpstr>E911 location accuracy requirements (9/2010)</vt:lpstr>
      <vt:lpstr>US voice telephony connections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NG911: Time to dispatch = 15 years and counting</dc:title>
  <dc:creator>Henning Schulzrinne</dc:creator>
  <cp:lastModifiedBy>Henning Schulzrinne</cp:lastModifiedBy>
  <cp:revision>103</cp:revision>
  <dcterms:created xsi:type="dcterms:W3CDTF">2016-07-23T03:08:03Z</dcterms:created>
  <dcterms:modified xsi:type="dcterms:W3CDTF">2016-10-15T21:17:21Z</dcterms:modified>
</cp:coreProperties>
</file>