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media/image94.jpg" ContentType="image/jpg"/>
  <Override PartName="/ppt/media/image95.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56" r:id="rId2"/>
    <p:sldId id="308" r:id="rId3"/>
    <p:sldId id="373" r:id="rId4"/>
    <p:sldId id="380" r:id="rId5"/>
    <p:sldId id="381" r:id="rId6"/>
    <p:sldId id="407" r:id="rId7"/>
    <p:sldId id="382" r:id="rId8"/>
    <p:sldId id="392" r:id="rId9"/>
    <p:sldId id="397" r:id="rId10"/>
    <p:sldId id="383" r:id="rId11"/>
    <p:sldId id="384" r:id="rId12"/>
    <p:sldId id="386" r:id="rId13"/>
    <p:sldId id="385" r:id="rId14"/>
    <p:sldId id="387" r:id="rId15"/>
    <p:sldId id="410" r:id="rId16"/>
    <p:sldId id="374" r:id="rId17"/>
    <p:sldId id="375" r:id="rId18"/>
    <p:sldId id="388" r:id="rId19"/>
    <p:sldId id="408" r:id="rId20"/>
    <p:sldId id="376" r:id="rId21"/>
    <p:sldId id="377" r:id="rId22"/>
    <p:sldId id="379" r:id="rId23"/>
    <p:sldId id="378" r:id="rId24"/>
    <p:sldId id="306" r:id="rId25"/>
    <p:sldId id="399" r:id="rId26"/>
    <p:sldId id="400" r:id="rId27"/>
    <p:sldId id="406" r:id="rId28"/>
    <p:sldId id="401" r:id="rId29"/>
    <p:sldId id="402" r:id="rId30"/>
    <p:sldId id="403" r:id="rId31"/>
    <p:sldId id="404" r:id="rId32"/>
    <p:sldId id="405" r:id="rId33"/>
    <p:sldId id="398" r:id="rId34"/>
    <p:sldId id="372" r:id="rId35"/>
    <p:sldId id="348" r:id="rId36"/>
    <p:sldId id="350" r:id="rId37"/>
    <p:sldId id="284" r:id="rId38"/>
    <p:sldId id="294" r:id="rId39"/>
    <p:sldId id="368" r:id="rId40"/>
    <p:sldId id="342" r:id="rId41"/>
    <p:sldId id="357" r:id="rId42"/>
    <p:sldId id="287" r:id="rId43"/>
    <p:sldId id="351" r:id="rId44"/>
    <p:sldId id="340" r:id="rId45"/>
    <p:sldId id="394" r:id="rId46"/>
    <p:sldId id="391" r:id="rId47"/>
    <p:sldId id="393" r:id="rId48"/>
    <p:sldId id="390" r:id="rId49"/>
    <p:sldId id="389" r:id="rId50"/>
    <p:sldId id="395" r:id="rId51"/>
    <p:sldId id="363" r:id="rId52"/>
    <p:sldId id="346" r:id="rId53"/>
    <p:sldId id="349" r:id="rId54"/>
    <p:sldId id="364" r:id="rId55"/>
    <p:sldId id="366" r:id="rId56"/>
    <p:sldId id="396" r:id="rId57"/>
    <p:sldId id="411"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576" userDrawn="1">
          <p15:clr>
            <a:srgbClr val="A4A3A4"/>
          </p15:clr>
        </p15:guide>
        <p15:guide id="3" pos="5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87"/>
    <p:restoredTop sz="93314"/>
  </p:normalViewPr>
  <p:slideViewPr>
    <p:cSldViewPr>
      <p:cViewPr varScale="1">
        <p:scale>
          <a:sx n="104" d="100"/>
          <a:sy n="104" d="100"/>
        </p:scale>
        <p:origin x="984" y="200"/>
      </p:cViewPr>
      <p:guideLst>
        <p:guide orient="horz" pos="2160"/>
        <p:guide pos="576"/>
        <p:guide pos="5184"/>
      </p:guideLst>
    </p:cSldViewPr>
  </p:slideViewPr>
  <p:notesTextViewPr>
    <p:cViewPr>
      <p:scale>
        <a:sx n="1" d="1"/>
        <a:sy n="1" d="1"/>
      </p:scale>
      <p:origin x="0" y="0"/>
    </p:cViewPr>
  </p:notesTextViewPr>
  <p:sorterViewPr>
    <p:cViewPr>
      <p:scale>
        <a:sx n="97" d="100"/>
        <a:sy n="9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A81A29-8D10-A24B-BCD6-2698AB9050E2}"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2BB1A36C-4A9C-8C4E-8052-11AC6A96A455}">
      <dgm:prSet phldrT="[Text]"/>
      <dgm:spPr/>
      <dgm:t>
        <a:bodyPr/>
        <a:lstStyle/>
        <a:p>
          <a:r>
            <a:rPr lang="en-US" dirty="0" err="1" smtClean="0"/>
            <a:t>IoT</a:t>
          </a:r>
          <a:r>
            <a:rPr lang="en-US" dirty="0" smtClean="0"/>
            <a:t> insecurity</a:t>
          </a:r>
          <a:endParaRPr lang="en-US" dirty="0"/>
        </a:p>
      </dgm:t>
    </dgm:pt>
    <dgm:pt modelId="{A96E2CCB-B477-9540-9178-DF935F42B3AB}" type="parTrans" cxnId="{3D504F66-44B0-4B44-A262-2E5CF1D2DB78}">
      <dgm:prSet/>
      <dgm:spPr/>
      <dgm:t>
        <a:bodyPr/>
        <a:lstStyle/>
        <a:p>
          <a:endParaRPr lang="en-US"/>
        </a:p>
      </dgm:t>
    </dgm:pt>
    <dgm:pt modelId="{991ECED5-2127-7C4C-B44D-C13B18E1904E}" type="sibTrans" cxnId="{3D504F66-44B0-4B44-A262-2E5CF1D2DB78}">
      <dgm:prSet/>
      <dgm:spPr/>
      <dgm:t>
        <a:bodyPr/>
        <a:lstStyle/>
        <a:p>
          <a:endParaRPr lang="en-US"/>
        </a:p>
      </dgm:t>
    </dgm:pt>
    <dgm:pt modelId="{B347F398-813B-0F47-BE5D-BB8EEDB67B9D}">
      <dgm:prSet phldrT="[Text]"/>
      <dgm:spPr/>
      <dgm:t>
        <a:bodyPr/>
        <a:lstStyle/>
        <a:p>
          <a:r>
            <a:rPr lang="en-US" dirty="0" smtClean="0"/>
            <a:t>supply chain</a:t>
          </a:r>
          <a:endParaRPr lang="en-US" dirty="0"/>
        </a:p>
      </dgm:t>
    </dgm:pt>
    <dgm:pt modelId="{163EFBD3-02DF-414D-B1D1-B0D1C66D0B79}" type="parTrans" cxnId="{A47A8698-3B2A-5A49-A011-6466FCA22C89}">
      <dgm:prSet/>
      <dgm:spPr/>
      <dgm:t>
        <a:bodyPr/>
        <a:lstStyle/>
        <a:p>
          <a:endParaRPr lang="en-US"/>
        </a:p>
      </dgm:t>
    </dgm:pt>
    <dgm:pt modelId="{6A350C3F-EC0F-E54C-8E10-3AA181CC035F}" type="sibTrans" cxnId="{A47A8698-3B2A-5A49-A011-6466FCA22C89}">
      <dgm:prSet/>
      <dgm:spPr/>
      <dgm:t>
        <a:bodyPr/>
        <a:lstStyle/>
        <a:p>
          <a:endParaRPr lang="en-US"/>
        </a:p>
      </dgm:t>
    </dgm:pt>
    <dgm:pt modelId="{98304F84-1A22-CF41-A6A4-E7A043B42E3A}">
      <dgm:prSet phldrT="[Text]"/>
      <dgm:spPr/>
      <dgm:t>
        <a:bodyPr/>
        <a:lstStyle/>
        <a:p>
          <a:r>
            <a:rPr lang="en-US" dirty="0" smtClean="0"/>
            <a:t>long-lived device</a:t>
          </a:r>
          <a:endParaRPr lang="en-US" dirty="0"/>
        </a:p>
      </dgm:t>
    </dgm:pt>
    <dgm:pt modelId="{DFAAED3A-4454-B145-8273-50A60EF6BA7B}" type="parTrans" cxnId="{84D5AFA4-2A0D-FA42-85ED-CC3B1BBCD667}">
      <dgm:prSet/>
      <dgm:spPr/>
      <dgm:t>
        <a:bodyPr/>
        <a:lstStyle/>
        <a:p>
          <a:endParaRPr lang="en-US"/>
        </a:p>
      </dgm:t>
    </dgm:pt>
    <dgm:pt modelId="{35779B1E-E9A5-114C-8941-AC8A030C3A1F}" type="sibTrans" cxnId="{84D5AFA4-2A0D-FA42-85ED-CC3B1BBCD667}">
      <dgm:prSet/>
      <dgm:spPr/>
      <dgm:t>
        <a:bodyPr/>
        <a:lstStyle/>
        <a:p>
          <a:endParaRPr lang="en-US"/>
        </a:p>
      </dgm:t>
    </dgm:pt>
    <dgm:pt modelId="{6F1A37D1-DC82-2A4D-BFC7-E1D424701291}">
      <dgm:prSet phldrT="[Text]"/>
      <dgm:spPr/>
      <dgm:t>
        <a:bodyPr/>
        <a:lstStyle/>
        <a:p>
          <a:r>
            <a:rPr lang="en-US" dirty="0" smtClean="0"/>
            <a:t>one-time purchase</a:t>
          </a:r>
          <a:endParaRPr lang="en-US" dirty="0"/>
        </a:p>
      </dgm:t>
    </dgm:pt>
    <dgm:pt modelId="{C6A8591B-1DF2-4E4B-B430-4C4086AAC6EB}" type="parTrans" cxnId="{1E1DA048-F3B8-DF44-86B5-D599A177FE51}">
      <dgm:prSet/>
      <dgm:spPr/>
      <dgm:t>
        <a:bodyPr/>
        <a:lstStyle/>
        <a:p>
          <a:endParaRPr lang="en-US"/>
        </a:p>
      </dgm:t>
    </dgm:pt>
    <dgm:pt modelId="{AE1511E4-665E-9E4D-B25C-87DBFD69FF33}" type="sibTrans" cxnId="{1E1DA048-F3B8-DF44-86B5-D599A177FE51}">
      <dgm:prSet/>
      <dgm:spPr/>
      <dgm:t>
        <a:bodyPr/>
        <a:lstStyle/>
        <a:p>
          <a:endParaRPr lang="en-US"/>
        </a:p>
      </dgm:t>
    </dgm:pt>
    <dgm:pt modelId="{F3DE257B-E2F3-734E-BBDE-4512966C9C79}">
      <dgm:prSet phldrT="[Text]"/>
      <dgm:spPr/>
      <dgm:t>
        <a:bodyPr/>
        <a:lstStyle/>
        <a:p>
          <a:r>
            <a:rPr lang="en-US" dirty="0" smtClean="0"/>
            <a:t>mostly hardware expertise</a:t>
          </a:r>
          <a:endParaRPr lang="en-US" dirty="0"/>
        </a:p>
      </dgm:t>
    </dgm:pt>
    <dgm:pt modelId="{292A0292-54DF-0548-B2BC-724B2766E186}" type="parTrans" cxnId="{8CE6AA84-C8DC-8247-A0BF-EF68D5764483}">
      <dgm:prSet/>
      <dgm:spPr/>
      <dgm:t>
        <a:bodyPr/>
        <a:lstStyle/>
        <a:p>
          <a:endParaRPr lang="en-US"/>
        </a:p>
      </dgm:t>
    </dgm:pt>
    <dgm:pt modelId="{C60C024E-EEF8-D041-BC8B-A40E1E812175}" type="sibTrans" cxnId="{8CE6AA84-C8DC-8247-A0BF-EF68D5764483}">
      <dgm:prSet/>
      <dgm:spPr/>
      <dgm:t>
        <a:bodyPr/>
        <a:lstStyle/>
        <a:p>
          <a:endParaRPr lang="en-US"/>
        </a:p>
      </dgm:t>
    </dgm:pt>
    <dgm:pt modelId="{7C41EF6C-E58B-6D47-9C57-B73D5E18B28F}">
      <dgm:prSet phldrT="[Text]"/>
      <dgm:spPr/>
      <dgm:t>
        <a:bodyPr/>
        <a:lstStyle/>
        <a:p>
          <a:r>
            <a:rPr lang="en-US" dirty="0" smtClean="0"/>
            <a:t>millions of them</a:t>
          </a:r>
        </a:p>
      </dgm:t>
    </dgm:pt>
    <dgm:pt modelId="{37062F47-C32B-F04B-BF2C-04D5BD0D9B76}" type="parTrans" cxnId="{1E4A0823-7FB4-594E-9A73-9C9E85F14263}">
      <dgm:prSet/>
      <dgm:spPr/>
      <dgm:t>
        <a:bodyPr/>
        <a:lstStyle/>
        <a:p>
          <a:endParaRPr lang="en-US"/>
        </a:p>
      </dgm:t>
    </dgm:pt>
    <dgm:pt modelId="{5609AD87-02AC-2544-8EFE-43AB1D8C05A4}" type="sibTrans" cxnId="{1E4A0823-7FB4-594E-9A73-9C9E85F14263}">
      <dgm:prSet/>
      <dgm:spPr/>
      <dgm:t>
        <a:bodyPr/>
        <a:lstStyle/>
        <a:p>
          <a:endParaRPr lang="en-US"/>
        </a:p>
      </dgm:t>
    </dgm:pt>
    <dgm:pt modelId="{D4A2F65A-B0F1-4549-B5C2-DD89809EB337}">
      <dgm:prSet phldrT="[Text]"/>
      <dgm:spPr/>
      <dgm:t>
        <a:bodyPr/>
        <a:lstStyle/>
        <a:p>
          <a:r>
            <a:rPr lang="en-US" dirty="0" smtClean="0"/>
            <a:t>no liability</a:t>
          </a:r>
          <a:endParaRPr lang="en-US" dirty="0"/>
        </a:p>
      </dgm:t>
    </dgm:pt>
    <dgm:pt modelId="{43E666AB-5C25-AE47-BE85-C263C22114B0}" type="parTrans" cxnId="{F8E002F0-6090-8243-AB27-90D46B9D8ACA}">
      <dgm:prSet/>
      <dgm:spPr/>
      <dgm:t>
        <a:bodyPr/>
        <a:lstStyle/>
        <a:p>
          <a:endParaRPr lang="en-US"/>
        </a:p>
      </dgm:t>
    </dgm:pt>
    <dgm:pt modelId="{74106536-17A4-7646-9C18-55AA6EDAC118}" type="sibTrans" cxnId="{F8E002F0-6090-8243-AB27-90D46B9D8ACA}">
      <dgm:prSet/>
      <dgm:spPr/>
      <dgm:t>
        <a:bodyPr/>
        <a:lstStyle/>
        <a:p>
          <a:endParaRPr lang="en-US"/>
        </a:p>
      </dgm:t>
    </dgm:pt>
    <dgm:pt modelId="{CDE72AAB-D0E8-044D-ABFA-7DB63DBCF570}">
      <dgm:prSet phldrT="[Text]"/>
      <dgm:spPr/>
      <dgm:t>
        <a:bodyPr/>
        <a:lstStyle/>
        <a:p>
          <a:r>
            <a:rPr lang="en-US" dirty="0" smtClean="0"/>
            <a:t>assembly of software</a:t>
          </a:r>
          <a:endParaRPr lang="en-US" dirty="0"/>
        </a:p>
      </dgm:t>
    </dgm:pt>
    <dgm:pt modelId="{F26B368E-B817-0345-9180-7A4DBB29F5E5}" type="parTrans" cxnId="{C6F5C071-B0BD-1D47-97E1-1649D8728417}">
      <dgm:prSet/>
      <dgm:spPr/>
      <dgm:t>
        <a:bodyPr/>
        <a:lstStyle/>
        <a:p>
          <a:endParaRPr lang="en-US"/>
        </a:p>
      </dgm:t>
    </dgm:pt>
    <dgm:pt modelId="{2734DD70-49EC-6A4A-B2C4-43FD0B377C20}" type="sibTrans" cxnId="{C6F5C071-B0BD-1D47-97E1-1649D8728417}">
      <dgm:prSet/>
      <dgm:spPr/>
      <dgm:t>
        <a:bodyPr/>
        <a:lstStyle/>
        <a:p>
          <a:endParaRPr lang="en-US"/>
        </a:p>
      </dgm:t>
    </dgm:pt>
    <dgm:pt modelId="{A77721F3-7A6E-0D41-AA20-001110558991}">
      <dgm:prSet phldrT="[Text]"/>
      <dgm:spPr/>
      <dgm:t>
        <a:bodyPr/>
        <a:lstStyle/>
        <a:p>
          <a:r>
            <a:rPr lang="en-US" dirty="0" smtClean="0"/>
            <a:t>no UI</a:t>
          </a:r>
          <a:endParaRPr lang="en-US" dirty="0"/>
        </a:p>
      </dgm:t>
    </dgm:pt>
    <dgm:pt modelId="{2F7E10F8-1DBA-FA42-BA99-FC5724C745FB}" type="parTrans" cxnId="{5E1E3F32-55E1-1947-B76A-82FBDFCE4234}">
      <dgm:prSet/>
      <dgm:spPr/>
      <dgm:t>
        <a:bodyPr/>
        <a:lstStyle/>
        <a:p>
          <a:endParaRPr lang="en-US"/>
        </a:p>
      </dgm:t>
    </dgm:pt>
    <dgm:pt modelId="{C4522F5F-DD06-6A45-A122-694E8E748F21}" type="sibTrans" cxnId="{5E1E3F32-55E1-1947-B76A-82FBDFCE4234}">
      <dgm:prSet/>
      <dgm:spPr/>
      <dgm:t>
        <a:bodyPr/>
        <a:lstStyle/>
        <a:p>
          <a:endParaRPr lang="en-US"/>
        </a:p>
      </dgm:t>
    </dgm:pt>
    <dgm:pt modelId="{1B759213-0DC7-B24B-9408-2FBCB2A7A141}">
      <dgm:prSet phldrT="[Text]"/>
      <dgm:spPr/>
      <dgm:t>
        <a:bodyPr/>
        <a:lstStyle/>
        <a:p>
          <a:r>
            <a:rPr lang="en-US" dirty="0" smtClean="0"/>
            <a:t>no BCP38</a:t>
          </a:r>
          <a:endParaRPr lang="en-US" dirty="0"/>
        </a:p>
      </dgm:t>
    </dgm:pt>
    <dgm:pt modelId="{0BD14E02-A1DC-DF4E-96D9-54C10FB34A8E}" type="parTrans" cxnId="{8D06EE1D-D215-7C48-96E1-DC059FFC1508}">
      <dgm:prSet/>
      <dgm:spPr/>
      <dgm:t>
        <a:bodyPr/>
        <a:lstStyle/>
        <a:p>
          <a:endParaRPr lang="en-US"/>
        </a:p>
      </dgm:t>
    </dgm:pt>
    <dgm:pt modelId="{436066EA-5A0A-D046-98FF-81D435DDA619}" type="sibTrans" cxnId="{8D06EE1D-D215-7C48-96E1-DC059FFC1508}">
      <dgm:prSet/>
      <dgm:spPr/>
      <dgm:t>
        <a:bodyPr/>
        <a:lstStyle/>
        <a:p>
          <a:endParaRPr lang="en-US"/>
        </a:p>
      </dgm:t>
    </dgm:pt>
    <dgm:pt modelId="{2708D707-053E-7D48-B53C-DBA19B4B5612}" type="pres">
      <dgm:prSet presAssocID="{D3A81A29-8D10-A24B-BCD6-2698AB9050E2}" presName="cycle" presStyleCnt="0">
        <dgm:presLayoutVars>
          <dgm:chMax val="1"/>
          <dgm:dir/>
          <dgm:animLvl val="ctr"/>
          <dgm:resizeHandles val="exact"/>
        </dgm:presLayoutVars>
      </dgm:prSet>
      <dgm:spPr/>
      <dgm:t>
        <a:bodyPr/>
        <a:lstStyle/>
        <a:p>
          <a:endParaRPr lang="en-US"/>
        </a:p>
      </dgm:t>
    </dgm:pt>
    <dgm:pt modelId="{B48DE92A-8FB7-1245-A92E-38AA39E3F846}" type="pres">
      <dgm:prSet presAssocID="{2BB1A36C-4A9C-8C4E-8052-11AC6A96A455}" presName="centerShape" presStyleLbl="node0" presStyleIdx="0" presStyleCnt="1"/>
      <dgm:spPr/>
      <dgm:t>
        <a:bodyPr/>
        <a:lstStyle/>
        <a:p>
          <a:endParaRPr lang="en-US"/>
        </a:p>
      </dgm:t>
    </dgm:pt>
    <dgm:pt modelId="{8B4F0938-A10D-DB47-96D5-5421669749AB}" type="pres">
      <dgm:prSet presAssocID="{163EFBD3-02DF-414D-B1D1-B0D1C66D0B79}" presName="parTrans" presStyleLbl="bgSibTrans2D1" presStyleIdx="0" presStyleCnt="9"/>
      <dgm:spPr/>
      <dgm:t>
        <a:bodyPr/>
        <a:lstStyle/>
        <a:p>
          <a:endParaRPr lang="en-US"/>
        </a:p>
      </dgm:t>
    </dgm:pt>
    <dgm:pt modelId="{FE3053E1-F619-A14F-86EF-427350E61983}" type="pres">
      <dgm:prSet presAssocID="{B347F398-813B-0F47-BE5D-BB8EEDB67B9D}" presName="node" presStyleLbl="node1" presStyleIdx="0" presStyleCnt="9">
        <dgm:presLayoutVars>
          <dgm:bulletEnabled val="1"/>
        </dgm:presLayoutVars>
      </dgm:prSet>
      <dgm:spPr/>
      <dgm:t>
        <a:bodyPr/>
        <a:lstStyle/>
        <a:p>
          <a:endParaRPr lang="en-US"/>
        </a:p>
      </dgm:t>
    </dgm:pt>
    <dgm:pt modelId="{48E7AFB5-FCB0-7748-AFB5-12A54FCCFC1D}" type="pres">
      <dgm:prSet presAssocID="{DFAAED3A-4454-B145-8273-50A60EF6BA7B}" presName="parTrans" presStyleLbl="bgSibTrans2D1" presStyleIdx="1" presStyleCnt="9"/>
      <dgm:spPr/>
      <dgm:t>
        <a:bodyPr/>
        <a:lstStyle/>
        <a:p>
          <a:endParaRPr lang="en-US"/>
        </a:p>
      </dgm:t>
    </dgm:pt>
    <dgm:pt modelId="{258048CB-92DE-EA4A-84EE-DC6EC1F9C1E6}" type="pres">
      <dgm:prSet presAssocID="{98304F84-1A22-CF41-A6A4-E7A043B42E3A}" presName="node" presStyleLbl="node1" presStyleIdx="1" presStyleCnt="9">
        <dgm:presLayoutVars>
          <dgm:bulletEnabled val="1"/>
        </dgm:presLayoutVars>
      </dgm:prSet>
      <dgm:spPr/>
      <dgm:t>
        <a:bodyPr/>
        <a:lstStyle/>
        <a:p>
          <a:endParaRPr lang="en-US"/>
        </a:p>
      </dgm:t>
    </dgm:pt>
    <dgm:pt modelId="{14C503A0-CB3C-5B41-8D32-3BFEAA7426E3}" type="pres">
      <dgm:prSet presAssocID="{C6A8591B-1DF2-4E4B-B430-4C4086AAC6EB}" presName="parTrans" presStyleLbl="bgSibTrans2D1" presStyleIdx="2" presStyleCnt="9"/>
      <dgm:spPr/>
      <dgm:t>
        <a:bodyPr/>
        <a:lstStyle/>
        <a:p>
          <a:endParaRPr lang="en-US"/>
        </a:p>
      </dgm:t>
    </dgm:pt>
    <dgm:pt modelId="{84F70892-2E7D-6643-8CD5-8D9BC21B323E}" type="pres">
      <dgm:prSet presAssocID="{6F1A37D1-DC82-2A4D-BFC7-E1D424701291}" presName="node" presStyleLbl="node1" presStyleIdx="2" presStyleCnt="9">
        <dgm:presLayoutVars>
          <dgm:bulletEnabled val="1"/>
        </dgm:presLayoutVars>
      </dgm:prSet>
      <dgm:spPr/>
      <dgm:t>
        <a:bodyPr/>
        <a:lstStyle/>
        <a:p>
          <a:endParaRPr lang="en-US"/>
        </a:p>
      </dgm:t>
    </dgm:pt>
    <dgm:pt modelId="{61994C97-F779-E145-9116-A172AE78C03D}" type="pres">
      <dgm:prSet presAssocID="{292A0292-54DF-0548-B2BC-724B2766E186}" presName="parTrans" presStyleLbl="bgSibTrans2D1" presStyleIdx="3" presStyleCnt="9"/>
      <dgm:spPr/>
      <dgm:t>
        <a:bodyPr/>
        <a:lstStyle/>
        <a:p>
          <a:endParaRPr lang="en-US"/>
        </a:p>
      </dgm:t>
    </dgm:pt>
    <dgm:pt modelId="{64E9BA1D-5E5B-534E-9A4B-5725A7C1812C}" type="pres">
      <dgm:prSet presAssocID="{F3DE257B-E2F3-734E-BBDE-4512966C9C79}" presName="node" presStyleLbl="node1" presStyleIdx="3" presStyleCnt="9">
        <dgm:presLayoutVars>
          <dgm:bulletEnabled val="1"/>
        </dgm:presLayoutVars>
      </dgm:prSet>
      <dgm:spPr/>
      <dgm:t>
        <a:bodyPr/>
        <a:lstStyle/>
        <a:p>
          <a:endParaRPr lang="en-US"/>
        </a:p>
      </dgm:t>
    </dgm:pt>
    <dgm:pt modelId="{DE7139E9-273A-B949-95E8-28B48BCBBB40}" type="pres">
      <dgm:prSet presAssocID="{37062F47-C32B-F04B-BF2C-04D5BD0D9B76}" presName="parTrans" presStyleLbl="bgSibTrans2D1" presStyleIdx="4" presStyleCnt="9"/>
      <dgm:spPr/>
      <dgm:t>
        <a:bodyPr/>
        <a:lstStyle/>
        <a:p>
          <a:endParaRPr lang="en-US"/>
        </a:p>
      </dgm:t>
    </dgm:pt>
    <dgm:pt modelId="{B669273F-3BFA-F543-B595-4C2B802EF082}" type="pres">
      <dgm:prSet presAssocID="{7C41EF6C-E58B-6D47-9C57-B73D5E18B28F}" presName="node" presStyleLbl="node1" presStyleIdx="4" presStyleCnt="9">
        <dgm:presLayoutVars>
          <dgm:bulletEnabled val="1"/>
        </dgm:presLayoutVars>
      </dgm:prSet>
      <dgm:spPr/>
      <dgm:t>
        <a:bodyPr/>
        <a:lstStyle/>
        <a:p>
          <a:endParaRPr lang="en-US"/>
        </a:p>
      </dgm:t>
    </dgm:pt>
    <dgm:pt modelId="{12A25FA4-DE01-B94C-84CB-86E8773AB0BD}" type="pres">
      <dgm:prSet presAssocID="{43E666AB-5C25-AE47-BE85-C263C22114B0}" presName="parTrans" presStyleLbl="bgSibTrans2D1" presStyleIdx="5" presStyleCnt="9"/>
      <dgm:spPr/>
      <dgm:t>
        <a:bodyPr/>
        <a:lstStyle/>
        <a:p>
          <a:endParaRPr lang="en-US"/>
        </a:p>
      </dgm:t>
    </dgm:pt>
    <dgm:pt modelId="{2185CD82-2D57-0448-9052-C360D29F1204}" type="pres">
      <dgm:prSet presAssocID="{D4A2F65A-B0F1-4549-B5C2-DD89809EB337}" presName="node" presStyleLbl="node1" presStyleIdx="5" presStyleCnt="9">
        <dgm:presLayoutVars>
          <dgm:bulletEnabled val="1"/>
        </dgm:presLayoutVars>
      </dgm:prSet>
      <dgm:spPr/>
      <dgm:t>
        <a:bodyPr/>
        <a:lstStyle/>
        <a:p>
          <a:endParaRPr lang="en-US"/>
        </a:p>
      </dgm:t>
    </dgm:pt>
    <dgm:pt modelId="{4458AF66-64ED-2A4B-AC19-C2BEB67BDA09}" type="pres">
      <dgm:prSet presAssocID="{F26B368E-B817-0345-9180-7A4DBB29F5E5}" presName="parTrans" presStyleLbl="bgSibTrans2D1" presStyleIdx="6" presStyleCnt="9"/>
      <dgm:spPr/>
      <dgm:t>
        <a:bodyPr/>
        <a:lstStyle/>
        <a:p>
          <a:endParaRPr lang="en-US"/>
        </a:p>
      </dgm:t>
    </dgm:pt>
    <dgm:pt modelId="{680B6842-693C-374C-B5D5-A8D4ED0B222A}" type="pres">
      <dgm:prSet presAssocID="{CDE72AAB-D0E8-044D-ABFA-7DB63DBCF570}" presName="node" presStyleLbl="node1" presStyleIdx="6" presStyleCnt="9">
        <dgm:presLayoutVars>
          <dgm:bulletEnabled val="1"/>
        </dgm:presLayoutVars>
      </dgm:prSet>
      <dgm:spPr/>
      <dgm:t>
        <a:bodyPr/>
        <a:lstStyle/>
        <a:p>
          <a:endParaRPr lang="en-US"/>
        </a:p>
      </dgm:t>
    </dgm:pt>
    <dgm:pt modelId="{0FBDFB34-4CE7-C94D-B979-042BE08333C7}" type="pres">
      <dgm:prSet presAssocID="{2F7E10F8-1DBA-FA42-BA99-FC5724C745FB}" presName="parTrans" presStyleLbl="bgSibTrans2D1" presStyleIdx="7" presStyleCnt="9"/>
      <dgm:spPr/>
    </dgm:pt>
    <dgm:pt modelId="{307949AB-4450-FC4A-BF8B-708AC5E549FC}" type="pres">
      <dgm:prSet presAssocID="{A77721F3-7A6E-0D41-AA20-001110558991}" presName="node" presStyleLbl="node1" presStyleIdx="7" presStyleCnt="9">
        <dgm:presLayoutVars>
          <dgm:bulletEnabled val="1"/>
        </dgm:presLayoutVars>
      </dgm:prSet>
      <dgm:spPr/>
      <dgm:t>
        <a:bodyPr/>
        <a:lstStyle/>
        <a:p>
          <a:endParaRPr lang="en-US"/>
        </a:p>
      </dgm:t>
    </dgm:pt>
    <dgm:pt modelId="{95473FBA-05B6-1642-87CD-CB91D7748811}" type="pres">
      <dgm:prSet presAssocID="{0BD14E02-A1DC-DF4E-96D9-54C10FB34A8E}" presName="parTrans" presStyleLbl="bgSibTrans2D1" presStyleIdx="8" presStyleCnt="9"/>
      <dgm:spPr/>
    </dgm:pt>
    <dgm:pt modelId="{2698D5B9-625C-F14E-9F08-509C58250C1D}" type="pres">
      <dgm:prSet presAssocID="{1B759213-0DC7-B24B-9408-2FBCB2A7A141}" presName="node" presStyleLbl="node1" presStyleIdx="8" presStyleCnt="9">
        <dgm:presLayoutVars>
          <dgm:bulletEnabled val="1"/>
        </dgm:presLayoutVars>
      </dgm:prSet>
      <dgm:spPr/>
      <dgm:t>
        <a:bodyPr/>
        <a:lstStyle/>
        <a:p>
          <a:endParaRPr lang="en-US"/>
        </a:p>
      </dgm:t>
    </dgm:pt>
  </dgm:ptLst>
  <dgm:cxnLst>
    <dgm:cxn modelId="{B9C63113-615B-7B46-A4E9-D8516095F1E7}" type="presOf" srcId="{D3A81A29-8D10-A24B-BCD6-2698AB9050E2}" destId="{2708D707-053E-7D48-B53C-DBA19B4B5612}" srcOrd="0" destOrd="0" presId="urn:microsoft.com/office/officeart/2005/8/layout/radial4"/>
    <dgm:cxn modelId="{4645F7D8-D603-014D-A0D5-B90C3453A993}" type="presOf" srcId="{292A0292-54DF-0548-B2BC-724B2766E186}" destId="{61994C97-F779-E145-9116-A172AE78C03D}" srcOrd="0" destOrd="0" presId="urn:microsoft.com/office/officeart/2005/8/layout/radial4"/>
    <dgm:cxn modelId="{8D06EE1D-D215-7C48-96E1-DC059FFC1508}" srcId="{2BB1A36C-4A9C-8C4E-8052-11AC6A96A455}" destId="{1B759213-0DC7-B24B-9408-2FBCB2A7A141}" srcOrd="8" destOrd="0" parTransId="{0BD14E02-A1DC-DF4E-96D9-54C10FB34A8E}" sibTransId="{436066EA-5A0A-D046-98FF-81D435DDA619}"/>
    <dgm:cxn modelId="{3D504F66-44B0-4B44-A262-2E5CF1D2DB78}" srcId="{D3A81A29-8D10-A24B-BCD6-2698AB9050E2}" destId="{2BB1A36C-4A9C-8C4E-8052-11AC6A96A455}" srcOrd="0" destOrd="0" parTransId="{A96E2CCB-B477-9540-9178-DF935F42B3AB}" sibTransId="{991ECED5-2127-7C4C-B44D-C13B18E1904E}"/>
    <dgm:cxn modelId="{C6F5C071-B0BD-1D47-97E1-1649D8728417}" srcId="{2BB1A36C-4A9C-8C4E-8052-11AC6A96A455}" destId="{CDE72AAB-D0E8-044D-ABFA-7DB63DBCF570}" srcOrd="6" destOrd="0" parTransId="{F26B368E-B817-0345-9180-7A4DBB29F5E5}" sibTransId="{2734DD70-49EC-6A4A-B2C4-43FD0B377C20}"/>
    <dgm:cxn modelId="{84D5AFA4-2A0D-FA42-85ED-CC3B1BBCD667}" srcId="{2BB1A36C-4A9C-8C4E-8052-11AC6A96A455}" destId="{98304F84-1A22-CF41-A6A4-E7A043B42E3A}" srcOrd="1" destOrd="0" parTransId="{DFAAED3A-4454-B145-8273-50A60EF6BA7B}" sibTransId="{35779B1E-E9A5-114C-8941-AC8A030C3A1F}"/>
    <dgm:cxn modelId="{336C7BF0-D2AF-F54D-994D-280447572C97}" type="presOf" srcId="{1B759213-0DC7-B24B-9408-2FBCB2A7A141}" destId="{2698D5B9-625C-F14E-9F08-509C58250C1D}" srcOrd="0" destOrd="0" presId="urn:microsoft.com/office/officeart/2005/8/layout/radial4"/>
    <dgm:cxn modelId="{BFE4F15C-62C0-244A-A62E-27CB2B704A32}" type="presOf" srcId="{A77721F3-7A6E-0D41-AA20-001110558991}" destId="{307949AB-4450-FC4A-BF8B-708AC5E549FC}" srcOrd="0" destOrd="0" presId="urn:microsoft.com/office/officeart/2005/8/layout/radial4"/>
    <dgm:cxn modelId="{F8E002F0-6090-8243-AB27-90D46B9D8ACA}" srcId="{2BB1A36C-4A9C-8C4E-8052-11AC6A96A455}" destId="{D4A2F65A-B0F1-4549-B5C2-DD89809EB337}" srcOrd="5" destOrd="0" parTransId="{43E666AB-5C25-AE47-BE85-C263C22114B0}" sibTransId="{74106536-17A4-7646-9C18-55AA6EDAC118}"/>
    <dgm:cxn modelId="{1E4A0823-7FB4-594E-9A73-9C9E85F14263}" srcId="{2BB1A36C-4A9C-8C4E-8052-11AC6A96A455}" destId="{7C41EF6C-E58B-6D47-9C57-B73D5E18B28F}" srcOrd="4" destOrd="0" parTransId="{37062F47-C32B-F04B-BF2C-04D5BD0D9B76}" sibTransId="{5609AD87-02AC-2544-8EFE-43AB1D8C05A4}"/>
    <dgm:cxn modelId="{5E1E3F32-55E1-1947-B76A-82FBDFCE4234}" srcId="{2BB1A36C-4A9C-8C4E-8052-11AC6A96A455}" destId="{A77721F3-7A6E-0D41-AA20-001110558991}" srcOrd="7" destOrd="0" parTransId="{2F7E10F8-1DBA-FA42-BA99-FC5724C745FB}" sibTransId="{C4522F5F-DD06-6A45-A122-694E8E748F21}"/>
    <dgm:cxn modelId="{7B7CA8EB-D696-0345-BAF0-70E01F49D373}" type="presOf" srcId="{C6A8591B-1DF2-4E4B-B430-4C4086AAC6EB}" destId="{14C503A0-CB3C-5B41-8D32-3BFEAA7426E3}" srcOrd="0" destOrd="0" presId="urn:microsoft.com/office/officeart/2005/8/layout/radial4"/>
    <dgm:cxn modelId="{66142F37-5589-D642-808A-A3BFD7DDC000}" type="presOf" srcId="{F26B368E-B817-0345-9180-7A4DBB29F5E5}" destId="{4458AF66-64ED-2A4B-AC19-C2BEB67BDA09}" srcOrd="0" destOrd="0" presId="urn:microsoft.com/office/officeart/2005/8/layout/radial4"/>
    <dgm:cxn modelId="{48EE7E60-6F8A-4D4F-8A0C-D7706B96B01B}" type="presOf" srcId="{D4A2F65A-B0F1-4549-B5C2-DD89809EB337}" destId="{2185CD82-2D57-0448-9052-C360D29F1204}" srcOrd="0" destOrd="0" presId="urn:microsoft.com/office/officeart/2005/8/layout/radial4"/>
    <dgm:cxn modelId="{81284F20-7841-4242-9226-C44188353E7A}" type="presOf" srcId="{2BB1A36C-4A9C-8C4E-8052-11AC6A96A455}" destId="{B48DE92A-8FB7-1245-A92E-38AA39E3F846}" srcOrd="0" destOrd="0" presId="urn:microsoft.com/office/officeart/2005/8/layout/radial4"/>
    <dgm:cxn modelId="{72E11BE6-C9EF-1740-A966-622D6E03115B}" type="presOf" srcId="{CDE72AAB-D0E8-044D-ABFA-7DB63DBCF570}" destId="{680B6842-693C-374C-B5D5-A8D4ED0B222A}" srcOrd="0" destOrd="0" presId="urn:microsoft.com/office/officeart/2005/8/layout/radial4"/>
    <dgm:cxn modelId="{55EACB1C-AF40-1649-A9A6-E6B93A80EBA3}" type="presOf" srcId="{2F7E10F8-1DBA-FA42-BA99-FC5724C745FB}" destId="{0FBDFB34-4CE7-C94D-B979-042BE08333C7}" srcOrd="0" destOrd="0" presId="urn:microsoft.com/office/officeart/2005/8/layout/radial4"/>
    <dgm:cxn modelId="{C902DD3A-3D9A-3241-B46B-A4E442106242}" type="presOf" srcId="{0BD14E02-A1DC-DF4E-96D9-54C10FB34A8E}" destId="{95473FBA-05B6-1642-87CD-CB91D7748811}" srcOrd="0" destOrd="0" presId="urn:microsoft.com/office/officeart/2005/8/layout/radial4"/>
    <dgm:cxn modelId="{0D48354C-BFDA-0A4D-914B-AAEDD1B892C8}" type="presOf" srcId="{6F1A37D1-DC82-2A4D-BFC7-E1D424701291}" destId="{84F70892-2E7D-6643-8CD5-8D9BC21B323E}" srcOrd="0" destOrd="0" presId="urn:microsoft.com/office/officeart/2005/8/layout/radial4"/>
    <dgm:cxn modelId="{F6D2B3BA-43BA-4E46-97EF-C0C26D491D35}" type="presOf" srcId="{37062F47-C32B-F04B-BF2C-04D5BD0D9B76}" destId="{DE7139E9-273A-B949-95E8-28B48BCBBB40}" srcOrd="0" destOrd="0" presId="urn:microsoft.com/office/officeart/2005/8/layout/radial4"/>
    <dgm:cxn modelId="{4A9A45B2-DDCF-3046-A208-09A63339423C}" type="presOf" srcId="{F3DE257B-E2F3-734E-BBDE-4512966C9C79}" destId="{64E9BA1D-5E5B-534E-9A4B-5725A7C1812C}" srcOrd="0" destOrd="0" presId="urn:microsoft.com/office/officeart/2005/8/layout/radial4"/>
    <dgm:cxn modelId="{A47A8698-3B2A-5A49-A011-6466FCA22C89}" srcId="{2BB1A36C-4A9C-8C4E-8052-11AC6A96A455}" destId="{B347F398-813B-0F47-BE5D-BB8EEDB67B9D}" srcOrd="0" destOrd="0" parTransId="{163EFBD3-02DF-414D-B1D1-B0D1C66D0B79}" sibTransId="{6A350C3F-EC0F-E54C-8E10-3AA181CC035F}"/>
    <dgm:cxn modelId="{1E1DA048-F3B8-DF44-86B5-D599A177FE51}" srcId="{2BB1A36C-4A9C-8C4E-8052-11AC6A96A455}" destId="{6F1A37D1-DC82-2A4D-BFC7-E1D424701291}" srcOrd="2" destOrd="0" parTransId="{C6A8591B-1DF2-4E4B-B430-4C4086AAC6EB}" sibTransId="{AE1511E4-665E-9E4D-B25C-87DBFD69FF33}"/>
    <dgm:cxn modelId="{B55478A4-0500-E540-A5AB-07A9E68A4248}" type="presOf" srcId="{43E666AB-5C25-AE47-BE85-C263C22114B0}" destId="{12A25FA4-DE01-B94C-84CB-86E8773AB0BD}" srcOrd="0" destOrd="0" presId="urn:microsoft.com/office/officeart/2005/8/layout/radial4"/>
    <dgm:cxn modelId="{57740193-99A5-7947-A0D2-85B5E9E69DBC}" type="presOf" srcId="{163EFBD3-02DF-414D-B1D1-B0D1C66D0B79}" destId="{8B4F0938-A10D-DB47-96D5-5421669749AB}" srcOrd="0" destOrd="0" presId="urn:microsoft.com/office/officeart/2005/8/layout/radial4"/>
    <dgm:cxn modelId="{8CE6AA84-C8DC-8247-A0BF-EF68D5764483}" srcId="{2BB1A36C-4A9C-8C4E-8052-11AC6A96A455}" destId="{F3DE257B-E2F3-734E-BBDE-4512966C9C79}" srcOrd="3" destOrd="0" parTransId="{292A0292-54DF-0548-B2BC-724B2766E186}" sibTransId="{C60C024E-EEF8-D041-BC8B-A40E1E812175}"/>
    <dgm:cxn modelId="{565A639C-4326-E947-ADAB-956DC232F198}" type="presOf" srcId="{7C41EF6C-E58B-6D47-9C57-B73D5E18B28F}" destId="{B669273F-3BFA-F543-B595-4C2B802EF082}" srcOrd="0" destOrd="0" presId="urn:microsoft.com/office/officeart/2005/8/layout/radial4"/>
    <dgm:cxn modelId="{D5195370-18C7-AA4A-968D-68DF1D204D7E}" type="presOf" srcId="{DFAAED3A-4454-B145-8273-50A60EF6BA7B}" destId="{48E7AFB5-FCB0-7748-AFB5-12A54FCCFC1D}" srcOrd="0" destOrd="0" presId="urn:microsoft.com/office/officeart/2005/8/layout/radial4"/>
    <dgm:cxn modelId="{175EDB8C-F39E-3D47-ADD2-1FDD1DC4804F}" type="presOf" srcId="{98304F84-1A22-CF41-A6A4-E7A043B42E3A}" destId="{258048CB-92DE-EA4A-84EE-DC6EC1F9C1E6}" srcOrd="0" destOrd="0" presId="urn:microsoft.com/office/officeart/2005/8/layout/radial4"/>
    <dgm:cxn modelId="{DD9BB3DD-892F-954A-A169-B1195B45EC6D}" type="presOf" srcId="{B347F398-813B-0F47-BE5D-BB8EEDB67B9D}" destId="{FE3053E1-F619-A14F-86EF-427350E61983}" srcOrd="0" destOrd="0" presId="urn:microsoft.com/office/officeart/2005/8/layout/radial4"/>
    <dgm:cxn modelId="{F5549D09-918D-7144-8297-7348FB19D292}" type="presParOf" srcId="{2708D707-053E-7D48-B53C-DBA19B4B5612}" destId="{B48DE92A-8FB7-1245-A92E-38AA39E3F846}" srcOrd="0" destOrd="0" presId="urn:microsoft.com/office/officeart/2005/8/layout/radial4"/>
    <dgm:cxn modelId="{404DC10D-8FF4-3948-922E-91B6CF97DBF2}" type="presParOf" srcId="{2708D707-053E-7D48-B53C-DBA19B4B5612}" destId="{8B4F0938-A10D-DB47-96D5-5421669749AB}" srcOrd="1" destOrd="0" presId="urn:microsoft.com/office/officeart/2005/8/layout/radial4"/>
    <dgm:cxn modelId="{15ADE1E2-FE60-F04A-9280-BC72968CE6A5}" type="presParOf" srcId="{2708D707-053E-7D48-B53C-DBA19B4B5612}" destId="{FE3053E1-F619-A14F-86EF-427350E61983}" srcOrd="2" destOrd="0" presId="urn:microsoft.com/office/officeart/2005/8/layout/radial4"/>
    <dgm:cxn modelId="{9DB7AF72-3EFD-444F-B431-4C43746D77D9}" type="presParOf" srcId="{2708D707-053E-7D48-B53C-DBA19B4B5612}" destId="{48E7AFB5-FCB0-7748-AFB5-12A54FCCFC1D}" srcOrd="3" destOrd="0" presId="urn:microsoft.com/office/officeart/2005/8/layout/radial4"/>
    <dgm:cxn modelId="{B0FF82AD-B798-484F-A6B3-D95FCF82B264}" type="presParOf" srcId="{2708D707-053E-7D48-B53C-DBA19B4B5612}" destId="{258048CB-92DE-EA4A-84EE-DC6EC1F9C1E6}" srcOrd="4" destOrd="0" presId="urn:microsoft.com/office/officeart/2005/8/layout/radial4"/>
    <dgm:cxn modelId="{D2347FDD-0C78-D947-AE0A-360E4BADD72B}" type="presParOf" srcId="{2708D707-053E-7D48-B53C-DBA19B4B5612}" destId="{14C503A0-CB3C-5B41-8D32-3BFEAA7426E3}" srcOrd="5" destOrd="0" presId="urn:microsoft.com/office/officeart/2005/8/layout/radial4"/>
    <dgm:cxn modelId="{F510A2DA-6265-C541-9DE6-46F589095DDF}" type="presParOf" srcId="{2708D707-053E-7D48-B53C-DBA19B4B5612}" destId="{84F70892-2E7D-6643-8CD5-8D9BC21B323E}" srcOrd="6" destOrd="0" presId="urn:microsoft.com/office/officeart/2005/8/layout/radial4"/>
    <dgm:cxn modelId="{EE6CBE9B-9AEA-9344-AA41-091314661B88}" type="presParOf" srcId="{2708D707-053E-7D48-B53C-DBA19B4B5612}" destId="{61994C97-F779-E145-9116-A172AE78C03D}" srcOrd="7" destOrd="0" presId="urn:microsoft.com/office/officeart/2005/8/layout/radial4"/>
    <dgm:cxn modelId="{A1524EE2-F705-914D-86DB-DF75BEFF5E89}" type="presParOf" srcId="{2708D707-053E-7D48-B53C-DBA19B4B5612}" destId="{64E9BA1D-5E5B-534E-9A4B-5725A7C1812C}" srcOrd="8" destOrd="0" presId="urn:microsoft.com/office/officeart/2005/8/layout/radial4"/>
    <dgm:cxn modelId="{74389792-4F7D-8A4D-A88F-237E834A5B9C}" type="presParOf" srcId="{2708D707-053E-7D48-B53C-DBA19B4B5612}" destId="{DE7139E9-273A-B949-95E8-28B48BCBBB40}" srcOrd="9" destOrd="0" presId="urn:microsoft.com/office/officeart/2005/8/layout/radial4"/>
    <dgm:cxn modelId="{F21580CC-ADEB-854E-9BBC-D0A5DC4D84E6}" type="presParOf" srcId="{2708D707-053E-7D48-B53C-DBA19B4B5612}" destId="{B669273F-3BFA-F543-B595-4C2B802EF082}" srcOrd="10" destOrd="0" presId="urn:microsoft.com/office/officeart/2005/8/layout/radial4"/>
    <dgm:cxn modelId="{2BDBA396-DC8E-2E43-9882-EE9574DAF972}" type="presParOf" srcId="{2708D707-053E-7D48-B53C-DBA19B4B5612}" destId="{12A25FA4-DE01-B94C-84CB-86E8773AB0BD}" srcOrd="11" destOrd="0" presId="urn:microsoft.com/office/officeart/2005/8/layout/radial4"/>
    <dgm:cxn modelId="{1AB7B8FC-88E8-FC4B-835A-C9520BD28DFC}" type="presParOf" srcId="{2708D707-053E-7D48-B53C-DBA19B4B5612}" destId="{2185CD82-2D57-0448-9052-C360D29F1204}" srcOrd="12" destOrd="0" presId="urn:microsoft.com/office/officeart/2005/8/layout/radial4"/>
    <dgm:cxn modelId="{3AC3BB45-2947-1347-A57B-8FA641487161}" type="presParOf" srcId="{2708D707-053E-7D48-B53C-DBA19B4B5612}" destId="{4458AF66-64ED-2A4B-AC19-C2BEB67BDA09}" srcOrd="13" destOrd="0" presId="urn:microsoft.com/office/officeart/2005/8/layout/radial4"/>
    <dgm:cxn modelId="{A502EB33-8602-FE49-ADC8-20E5AD8DBC03}" type="presParOf" srcId="{2708D707-053E-7D48-B53C-DBA19B4B5612}" destId="{680B6842-693C-374C-B5D5-A8D4ED0B222A}" srcOrd="14" destOrd="0" presId="urn:microsoft.com/office/officeart/2005/8/layout/radial4"/>
    <dgm:cxn modelId="{EC6473AC-40DF-1741-869F-3792CB0AF8CD}" type="presParOf" srcId="{2708D707-053E-7D48-B53C-DBA19B4B5612}" destId="{0FBDFB34-4CE7-C94D-B979-042BE08333C7}" srcOrd="15" destOrd="0" presId="urn:microsoft.com/office/officeart/2005/8/layout/radial4"/>
    <dgm:cxn modelId="{E4B38EE4-19F1-764B-80C1-B2DF9E90C9C0}" type="presParOf" srcId="{2708D707-053E-7D48-B53C-DBA19B4B5612}" destId="{307949AB-4450-FC4A-BF8B-708AC5E549FC}" srcOrd="16" destOrd="0" presId="urn:microsoft.com/office/officeart/2005/8/layout/radial4"/>
    <dgm:cxn modelId="{118DB321-4606-FB49-8551-B313E261B85A}" type="presParOf" srcId="{2708D707-053E-7D48-B53C-DBA19B4B5612}" destId="{95473FBA-05B6-1642-87CD-CB91D7748811}" srcOrd="17" destOrd="0" presId="urn:microsoft.com/office/officeart/2005/8/layout/radial4"/>
    <dgm:cxn modelId="{45737DB9-00D9-1241-93EE-67BC8AE112A7}" type="presParOf" srcId="{2708D707-053E-7D48-B53C-DBA19B4B5612}" destId="{2698D5B9-625C-F14E-9F08-509C58250C1D}"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37C9AE-B287-3B4D-B325-C42577404F7C}" type="doc">
      <dgm:prSet loTypeId="urn:microsoft.com/office/officeart/2005/8/layout/lProcess3" loCatId="" qsTypeId="urn:microsoft.com/office/officeart/2005/8/quickstyle/simple4" qsCatId="simple" csTypeId="urn:microsoft.com/office/officeart/2005/8/colors/colorful5" csCatId="colorful" phldr="1"/>
      <dgm:spPr/>
      <dgm:t>
        <a:bodyPr/>
        <a:lstStyle/>
        <a:p>
          <a:endParaRPr lang="en-US"/>
        </a:p>
      </dgm:t>
    </dgm:pt>
    <dgm:pt modelId="{89F23DA6-4C65-3844-AB6A-95BC2E9025F2}">
      <dgm:prSet phldrT="[Text]"/>
      <dgm:spPr/>
      <dgm:t>
        <a:bodyPr/>
        <a:lstStyle/>
        <a:p>
          <a:r>
            <a:rPr lang="en-US" dirty="0" smtClean="0"/>
            <a:t>ATC</a:t>
          </a:r>
          <a:endParaRPr lang="en-US" dirty="0"/>
        </a:p>
      </dgm:t>
    </dgm:pt>
    <dgm:pt modelId="{BFDBEB50-2B16-0F4A-AA70-58B45E79C84C}" type="parTrans" cxnId="{D889BD50-B6A5-724A-BF8B-6DFA42A5CEB4}">
      <dgm:prSet/>
      <dgm:spPr/>
      <dgm:t>
        <a:bodyPr/>
        <a:lstStyle/>
        <a:p>
          <a:endParaRPr lang="en-US"/>
        </a:p>
      </dgm:t>
    </dgm:pt>
    <dgm:pt modelId="{422311B1-BD96-894D-BFF2-47D9EC401918}" type="sibTrans" cxnId="{D889BD50-B6A5-724A-BF8B-6DFA42A5CEB4}">
      <dgm:prSet/>
      <dgm:spPr/>
      <dgm:t>
        <a:bodyPr/>
        <a:lstStyle/>
        <a:p>
          <a:endParaRPr lang="en-US"/>
        </a:p>
      </dgm:t>
    </dgm:pt>
    <dgm:pt modelId="{1B1F7557-48CB-5E43-9085-5C7D10A8C6F6}">
      <dgm:prSet phldrT="[Text]"/>
      <dgm:spPr/>
      <dgm:t>
        <a:bodyPr/>
        <a:lstStyle/>
        <a:p>
          <a:r>
            <a:rPr lang="en-US" dirty="0" smtClean="0"/>
            <a:t>proprietary network architecture</a:t>
          </a:r>
          <a:endParaRPr lang="en-US" dirty="0"/>
        </a:p>
      </dgm:t>
    </dgm:pt>
    <dgm:pt modelId="{01079D8E-62A1-0C40-8547-136ED595B636}" type="parTrans" cxnId="{A1220A66-C09A-BE48-8212-F8DE78D6E6D2}">
      <dgm:prSet/>
      <dgm:spPr/>
      <dgm:t>
        <a:bodyPr/>
        <a:lstStyle/>
        <a:p>
          <a:endParaRPr lang="en-US"/>
        </a:p>
      </dgm:t>
    </dgm:pt>
    <dgm:pt modelId="{91F5337D-BEF9-0648-8062-D79758B4134A}" type="sibTrans" cxnId="{A1220A66-C09A-BE48-8212-F8DE78D6E6D2}">
      <dgm:prSet/>
      <dgm:spPr/>
      <dgm:t>
        <a:bodyPr/>
        <a:lstStyle/>
        <a:p>
          <a:endParaRPr lang="en-US"/>
        </a:p>
      </dgm:t>
    </dgm:pt>
    <dgm:pt modelId="{928B1625-C439-674C-B91F-B8BA302F21BB}">
      <dgm:prSet phldrT="[Text]"/>
      <dgm:spPr/>
      <dgm:t>
        <a:bodyPr/>
        <a:lstStyle/>
        <a:p>
          <a:r>
            <a:rPr lang="en-US" dirty="0" smtClean="0"/>
            <a:t>"Ongoing problems continue to threaten </a:t>
          </a:r>
          <a:r>
            <a:rPr lang="en-US" dirty="0" err="1" smtClean="0"/>
            <a:t>NextGen's</a:t>
          </a:r>
          <a:r>
            <a:rPr lang="en-US" dirty="0" smtClean="0"/>
            <a:t> costs and timeline."</a:t>
          </a:r>
          <a:endParaRPr lang="en-US" dirty="0"/>
        </a:p>
      </dgm:t>
    </dgm:pt>
    <dgm:pt modelId="{4ABD20B8-C41C-0D40-AC07-DC9BEF2D78C9}" type="parTrans" cxnId="{9D0B70DC-7E0F-7A4C-A782-428DF1599438}">
      <dgm:prSet/>
      <dgm:spPr/>
      <dgm:t>
        <a:bodyPr/>
        <a:lstStyle/>
        <a:p>
          <a:endParaRPr lang="en-US"/>
        </a:p>
      </dgm:t>
    </dgm:pt>
    <dgm:pt modelId="{1A995A37-C91C-C043-B105-D2B9682B8F17}" type="sibTrans" cxnId="{9D0B70DC-7E0F-7A4C-A782-428DF1599438}">
      <dgm:prSet/>
      <dgm:spPr/>
      <dgm:t>
        <a:bodyPr/>
        <a:lstStyle/>
        <a:p>
          <a:endParaRPr lang="en-US"/>
        </a:p>
      </dgm:t>
    </dgm:pt>
    <dgm:pt modelId="{923F1B49-4544-2E4C-8BA5-14EB0472C83D}">
      <dgm:prSet phldrT="[Text]"/>
      <dgm:spPr/>
      <dgm:t>
        <a:bodyPr/>
        <a:lstStyle/>
        <a:p>
          <a:r>
            <a:rPr lang="en-US" dirty="0" smtClean="0"/>
            <a:t>PTC</a:t>
          </a:r>
          <a:endParaRPr lang="en-US" dirty="0"/>
        </a:p>
      </dgm:t>
    </dgm:pt>
    <dgm:pt modelId="{20762BBC-7F38-DA4F-90BC-50198F153DB7}" type="parTrans" cxnId="{664A1C17-7BD7-0B47-BDC0-D974DF6F8399}">
      <dgm:prSet/>
      <dgm:spPr/>
      <dgm:t>
        <a:bodyPr/>
        <a:lstStyle/>
        <a:p>
          <a:endParaRPr lang="en-US"/>
        </a:p>
      </dgm:t>
    </dgm:pt>
    <dgm:pt modelId="{7F8F3B9F-B7A2-E44C-BD4B-C970865D62D2}" type="sibTrans" cxnId="{664A1C17-7BD7-0B47-BDC0-D974DF6F8399}">
      <dgm:prSet/>
      <dgm:spPr/>
      <dgm:t>
        <a:bodyPr/>
        <a:lstStyle/>
        <a:p>
          <a:endParaRPr lang="en-US"/>
        </a:p>
      </dgm:t>
    </dgm:pt>
    <dgm:pt modelId="{4F0C3EA8-2BAE-1746-B8AD-B318EF458E29}">
      <dgm:prSet phldrT="[Text]"/>
      <dgm:spPr/>
      <dgm:t>
        <a:bodyPr/>
        <a:lstStyle/>
        <a:p>
          <a:r>
            <a:rPr lang="en-US" dirty="0" smtClean="0"/>
            <a:t>220 MHz dedicated network</a:t>
          </a:r>
          <a:endParaRPr lang="en-US" dirty="0"/>
        </a:p>
      </dgm:t>
    </dgm:pt>
    <dgm:pt modelId="{A9E2CD91-8AAD-4D41-8B6A-DC940EF0019A}" type="parTrans" cxnId="{A23E3E8F-48DD-A54D-BD97-C501578F17E3}">
      <dgm:prSet/>
      <dgm:spPr/>
      <dgm:t>
        <a:bodyPr/>
        <a:lstStyle/>
        <a:p>
          <a:endParaRPr lang="en-US"/>
        </a:p>
      </dgm:t>
    </dgm:pt>
    <dgm:pt modelId="{293C1B06-0C1E-D046-A6CE-E756E0B9F30B}" type="sibTrans" cxnId="{A23E3E8F-48DD-A54D-BD97-C501578F17E3}">
      <dgm:prSet/>
      <dgm:spPr/>
      <dgm:t>
        <a:bodyPr/>
        <a:lstStyle/>
        <a:p>
          <a:endParaRPr lang="en-US"/>
        </a:p>
      </dgm:t>
    </dgm:pt>
    <dgm:pt modelId="{DE745129-E908-AC41-91A6-C11BFF8E764D}">
      <dgm:prSet phldrT="[Text]"/>
      <dgm:spPr/>
      <dgm:t>
        <a:bodyPr/>
        <a:lstStyle/>
        <a:p>
          <a:r>
            <a:rPr lang="en-US" dirty="0" smtClean="0"/>
            <a:t>"[NTSB] has advocated for some form of positive train control for more than 45 years."</a:t>
          </a:r>
          <a:endParaRPr lang="en-US" dirty="0"/>
        </a:p>
      </dgm:t>
    </dgm:pt>
    <dgm:pt modelId="{4825FBC4-D737-0548-9E57-C278CB122253}" type="parTrans" cxnId="{69F716B2-91B6-5041-8A11-F66557E34003}">
      <dgm:prSet/>
      <dgm:spPr/>
      <dgm:t>
        <a:bodyPr/>
        <a:lstStyle/>
        <a:p>
          <a:endParaRPr lang="en-US"/>
        </a:p>
      </dgm:t>
    </dgm:pt>
    <dgm:pt modelId="{E6A949EC-6C91-6E45-B69D-CEB3E9776ADF}" type="sibTrans" cxnId="{69F716B2-91B6-5041-8A11-F66557E34003}">
      <dgm:prSet/>
      <dgm:spPr/>
      <dgm:t>
        <a:bodyPr/>
        <a:lstStyle/>
        <a:p>
          <a:endParaRPr lang="en-US"/>
        </a:p>
      </dgm:t>
    </dgm:pt>
    <dgm:pt modelId="{4589CC78-1B2E-2046-8677-F2F04AF7FE46}">
      <dgm:prSet phldrT="[Text]"/>
      <dgm:spPr/>
      <dgm:t>
        <a:bodyPr/>
        <a:lstStyle/>
        <a:p>
          <a:r>
            <a:rPr lang="en-US" dirty="0" smtClean="0"/>
            <a:t>ITS</a:t>
          </a:r>
          <a:endParaRPr lang="en-US" dirty="0"/>
        </a:p>
      </dgm:t>
    </dgm:pt>
    <dgm:pt modelId="{22751103-55D4-9142-80C6-6F76DCBDF7DB}" type="parTrans" cxnId="{37543B06-6895-B748-A043-DE2054F66DBD}">
      <dgm:prSet/>
      <dgm:spPr/>
      <dgm:t>
        <a:bodyPr/>
        <a:lstStyle/>
        <a:p>
          <a:endParaRPr lang="en-US"/>
        </a:p>
      </dgm:t>
    </dgm:pt>
    <dgm:pt modelId="{FE853CFE-690D-8146-8306-4CA52F01749D}" type="sibTrans" cxnId="{37543B06-6895-B748-A043-DE2054F66DBD}">
      <dgm:prSet/>
      <dgm:spPr/>
      <dgm:t>
        <a:bodyPr/>
        <a:lstStyle/>
        <a:p>
          <a:endParaRPr lang="en-US"/>
        </a:p>
      </dgm:t>
    </dgm:pt>
    <dgm:pt modelId="{370853E0-972F-FB47-AEC5-6147461595F4}">
      <dgm:prSet phldrT="[Text]"/>
      <dgm:spPr/>
      <dgm:t>
        <a:bodyPr/>
        <a:lstStyle/>
        <a:p>
          <a:r>
            <a:rPr lang="en-US" dirty="0" smtClean="0"/>
            <a:t>5.9 GHz</a:t>
          </a:r>
          <a:endParaRPr lang="en-US" dirty="0"/>
        </a:p>
      </dgm:t>
    </dgm:pt>
    <dgm:pt modelId="{484D6A64-DA7E-4F46-8628-0230458F340D}" type="parTrans" cxnId="{E1E26A0D-E347-C548-98F4-1DD4C4C20A8E}">
      <dgm:prSet/>
      <dgm:spPr/>
      <dgm:t>
        <a:bodyPr/>
        <a:lstStyle/>
        <a:p>
          <a:endParaRPr lang="en-US"/>
        </a:p>
      </dgm:t>
    </dgm:pt>
    <dgm:pt modelId="{3916345B-0F8D-5943-B207-0C65DED02088}" type="sibTrans" cxnId="{E1E26A0D-E347-C548-98F4-1DD4C4C20A8E}">
      <dgm:prSet/>
      <dgm:spPr/>
      <dgm:t>
        <a:bodyPr/>
        <a:lstStyle/>
        <a:p>
          <a:endParaRPr lang="en-US"/>
        </a:p>
      </dgm:t>
    </dgm:pt>
    <dgm:pt modelId="{5B3F14F4-354B-0E4D-98A8-2E843D1F7001}">
      <dgm:prSet phldrT="[Text]"/>
      <dgm:spPr/>
      <dgm:t>
        <a:bodyPr/>
        <a:lstStyle/>
        <a:p>
          <a:r>
            <a:rPr lang="en-US" dirty="0" smtClean="0"/>
            <a:t>allocated in 1999</a:t>
          </a:r>
          <a:endParaRPr lang="en-US" dirty="0"/>
        </a:p>
      </dgm:t>
    </dgm:pt>
    <dgm:pt modelId="{88F504DB-1403-3548-8859-FF05305AA9E8}" type="parTrans" cxnId="{C38B0170-523D-DE40-95B2-B820F7D3D490}">
      <dgm:prSet/>
      <dgm:spPr/>
      <dgm:t>
        <a:bodyPr/>
        <a:lstStyle/>
        <a:p>
          <a:endParaRPr lang="en-US"/>
        </a:p>
      </dgm:t>
    </dgm:pt>
    <dgm:pt modelId="{99DD9BAD-C3DC-AF41-B628-A817202A27B3}" type="sibTrans" cxnId="{C38B0170-523D-DE40-95B2-B820F7D3D490}">
      <dgm:prSet/>
      <dgm:spPr/>
      <dgm:t>
        <a:bodyPr/>
        <a:lstStyle/>
        <a:p>
          <a:endParaRPr lang="en-US"/>
        </a:p>
      </dgm:t>
    </dgm:pt>
    <dgm:pt modelId="{85F3E2C5-14A7-C740-98B0-526BAD077F0A}" type="pres">
      <dgm:prSet presAssocID="{8437C9AE-B287-3B4D-B325-C42577404F7C}" presName="Name0" presStyleCnt="0">
        <dgm:presLayoutVars>
          <dgm:chPref val="3"/>
          <dgm:dir/>
          <dgm:animLvl val="lvl"/>
          <dgm:resizeHandles/>
        </dgm:presLayoutVars>
      </dgm:prSet>
      <dgm:spPr/>
      <dgm:t>
        <a:bodyPr/>
        <a:lstStyle/>
        <a:p>
          <a:endParaRPr lang="en-US"/>
        </a:p>
      </dgm:t>
    </dgm:pt>
    <dgm:pt modelId="{10A9BFEE-5F96-A643-982D-AA1F1B60B945}" type="pres">
      <dgm:prSet presAssocID="{89F23DA6-4C65-3844-AB6A-95BC2E9025F2}" presName="horFlow" presStyleCnt="0"/>
      <dgm:spPr/>
    </dgm:pt>
    <dgm:pt modelId="{37CF932F-9CCC-184D-80A0-E74D4EC51471}" type="pres">
      <dgm:prSet presAssocID="{89F23DA6-4C65-3844-AB6A-95BC2E9025F2}" presName="bigChev" presStyleLbl="node1" presStyleIdx="0" presStyleCnt="3"/>
      <dgm:spPr/>
      <dgm:t>
        <a:bodyPr/>
        <a:lstStyle/>
        <a:p>
          <a:endParaRPr lang="en-US"/>
        </a:p>
      </dgm:t>
    </dgm:pt>
    <dgm:pt modelId="{4BC1F6C5-3CF6-E740-9147-B648E3C9F658}" type="pres">
      <dgm:prSet presAssocID="{01079D8E-62A1-0C40-8547-136ED595B636}" presName="parTrans" presStyleCnt="0"/>
      <dgm:spPr/>
    </dgm:pt>
    <dgm:pt modelId="{4ED0BB5A-C758-4F41-8F1B-560B1FC0437F}" type="pres">
      <dgm:prSet presAssocID="{1B1F7557-48CB-5E43-9085-5C7D10A8C6F6}" presName="node" presStyleLbl="alignAccFollowNode1" presStyleIdx="0" presStyleCnt="6">
        <dgm:presLayoutVars>
          <dgm:bulletEnabled val="1"/>
        </dgm:presLayoutVars>
      </dgm:prSet>
      <dgm:spPr/>
      <dgm:t>
        <a:bodyPr/>
        <a:lstStyle/>
        <a:p>
          <a:endParaRPr lang="en-US"/>
        </a:p>
      </dgm:t>
    </dgm:pt>
    <dgm:pt modelId="{49D9DCC1-D7B5-D94A-B281-58D3772B3CD4}" type="pres">
      <dgm:prSet presAssocID="{91F5337D-BEF9-0648-8062-D79758B4134A}" presName="sibTrans" presStyleCnt="0"/>
      <dgm:spPr/>
    </dgm:pt>
    <dgm:pt modelId="{1ED45F88-97FC-A647-A55C-5F7EEF893C74}" type="pres">
      <dgm:prSet presAssocID="{928B1625-C439-674C-B91F-B8BA302F21BB}" presName="node" presStyleLbl="alignAccFollowNode1" presStyleIdx="1" presStyleCnt="6">
        <dgm:presLayoutVars>
          <dgm:bulletEnabled val="1"/>
        </dgm:presLayoutVars>
      </dgm:prSet>
      <dgm:spPr/>
      <dgm:t>
        <a:bodyPr/>
        <a:lstStyle/>
        <a:p>
          <a:endParaRPr lang="en-US"/>
        </a:p>
      </dgm:t>
    </dgm:pt>
    <dgm:pt modelId="{3C4A5C46-1A74-F244-8110-0E5B75EA9098}" type="pres">
      <dgm:prSet presAssocID="{89F23DA6-4C65-3844-AB6A-95BC2E9025F2}" presName="vSp" presStyleCnt="0"/>
      <dgm:spPr/>
    </dgm:pt>
    <dgm:pt modelId="{F7F0C0C4-58F6-E241-9145-9B11D5ABB3CF}" type="pres">
      <dgm:prSet presAssocID="{923F1B49-4544-2E4C-8BA5-14EB0472C83D}" presName="horFlow" presStyleCnt="0"/>
      <dgm:spPr/>
    </dgm:pt>
    <dgm:pt modelId="{EFE5CA25-CFB0-3C44-BD63-1439559C1720}" type="pres">
      <dgm:prSet presAssocID="{923F1B49-4544-2E4C-8BA5-14EB0472C83D}" presName="bigChev" presStyleLbl="node1" presStyleIdx="1" presStyleCnt="3"/>
      <dgm:spPr/>
      <dgm:t>
        <a:bodyPr/>
        <a:lstStyle/>
        <a:p>
          <a:endParaRPr lang="en-US"/>
        </a:p>
      </dgm:t>
    </dgm:pt>
    <dgm:pt modelId="{53B2B4F7-0214-1342-B1B2-A3CA23261224}" type="pres">
      <dgm:prSet presAssocID="{A9E2CD91-8AAD-4D41-8B6A-DC940EF0019A}" presName="parTrans" presStyleCnt="0"/>
      <dgm:spPr/>
    </dgm:pt>
    <dgm:pt modelId="{939ABC54-6E99-354B-8DAD-C11D133B5391}" type="pres">
      <dgm:prSet presAssocID="{4F0C3EA8-2BAE-1746-B8AD-B318EF458E29}" presName="node" presStyleLbl="alignAccFollowNode1" presStyleIdx="2" presStyleCnt="6">
        <dgm:presLayoutVars>
          <dgm:bulletEnabled val="1"/>
        </dgm:presLayoutVars>
      </dgm:prSet>
      <dgm:spPr/>
      <dgm:t>
        <a:bodyPr/>
        <a:lstStyle/>
        <a:p>
          <a:endParaRPr lang="en-US"/>
        </a:p>
      </dgm:t>
    </dgm:pt>
    <dgm:pt modelId="{207E7D7E-C6E4-E04A-87A1-775EFC06EFC9}" type="pres">
      <dgm:prSet presAssocID="{293C1B06-0C1E-D046-A6CE-E756E0B9F30B}" presName="sibTrans" presStyleCnt="0"/>
      <dgm:spPr/>
    </dgm:pt>
    <dgm:pt modelId="{C8EC999B-0C7D-BE4E-AEB0-FC9C9A6AAB10}" type="pres">
      <dgm:prSet presAssocID="{DE745129-E908-AC41-91A6-C11BFF8E764D}" presName="node" presStyleLbl="alignAccFollowNode1" presStyleIdx="3" presStyleCnt="6">
        <dgm:presLayoutVars>
          <dgm:bulletEnabled val="1"/>
        </dgm:presLayoutVars>
      </dgm:prSet>
      <dgm:spPr/>
      <dgm:t>
        <a:bodyPr/>
        <a:lstStyle/>
        <a:p>
          <a:endParaRPr lang="en-US"/>
        </a:p>
      </dgm:t>
    </dgm:pt>
    <dgm:pt modelId="{DE4B3E4F-A5AE-0443-A583-B072D94017E0}" type="pres">
      <dgm:prSet presAssocID="{923F1B49-4544-2E4C-8BA5-14EB0472C83D}" presName="vSp" presStyleCnt="0"/>
      <dgm:spPr/>
    </dgm:pt>
    <dgm:pt modelId="{B9CA6009-B3A3-A448-A556-FD3A902B5561}" type="pres">
      <dgm:prSet presAssocID="{4589CC78-1B2E-2046-8677-F2F04AF7FE46}" presName="horFlow" presStyleCnt="0"/>
      <dgm:spPr/>
    </dgm:pt>
    <dgm:pt modelId="{8B65DC17-E628-5E42-8F6F-6E610AF22527}" type="pres">
      <dgm:prSet presAssocID="{4589CC78-1B2E-2046-8677-F2F04AF7FE46}" presName="bigChev" presStyleLbl="node1" presStyleIdx="2" presStyleCnt="3"/>
      <dgm:spPr/>
      <dgm:t>
        <a:bodyPr/>
        <a:lstStyle/>
        <a:p>
          <a:endParaRPr lang="en-US"/>
        </a:p>
      </dgm:t>
    </dgm:pt>
    <dgm:pt modelId="{6627C68C-6FE7-0C48-BEF3-278E03404270}" type="pres">
      <dgm:prSet presAssocID="{484D6A64-DA7E-4F46-8628-0230458F340D}" presName="parTrans" presStyleCnt="0"/>
      <dgm:spPr/>
    </dgm:pt>
    <dgm:pt modelId="{FA10C8C1-1445-0B46-A278-A1C854CED73F}" type="pres">
      <dgm:prSet presAssocID="{370853E0-972F-FB47-AEC5-6147461595F4}" presName="node" presStyleLbl="alignAccFollowNode1" presStyleIdx="4" presStyleCnt="6">
        <dgm:presLayoutVars>
          <dgm:bulletEnabled val="1"/>
        </dgm:presLayoutVars>
      </dgm:prSet>
      <dgm:spPr/>
      <dgm:t>
        <a:bodyPr/>
        <a:lstStyle/>
        <a:p>
          <a:endParaRPr lang="en-US"/>
        </a:p>
      </dgm:t>
    </dgm:pt>
    <dgm:pt modelId="{AF759413-3528-034B-A102-DBD2F6A2A86A}" type="pres">
      <dgm:prSet presAssocID="{3916345B-0F8D-5943-B207-0C65DED02088}" presName="sibTrans" presStyleCnt="0"/>
      <dgm:spPr/>
    </dgm:pt>
    <dgm:pt modelId="{9AFEC19E-FDD7-C44D-8F36-B2F3F7913A17}" type="pres">
      <dgm:prSet presAssocID="{5B3F14F4-354B-0E4D-98A8-2E843D1F7001}" presName="node" presStyleLbl="alignAccFollowNode1" presStyleIdx="5" presStyleCnt="6">
        <dgm:presLayoutVars>
          <dgm:bulletEnabled val="1"/>
        </dgm:presLayoutVars>
      </dgm:prSet>
      <dgm:spPr/>
      <dgm:t>
        <a:bodyPr/>
        <a:lstStyle/>
        <a:p>
          <a:endParaRPr lang="en-US"/>
        </a:p>
      </dgm:t>
    </dgm:pt>
  </dgm:ptLst>
  <dgm:cxnLst>
    <dgm:cxn modelId="{A23E3E8F-48DD-A54D-BD97-C501578F17E3}" srcId="{923F1B49-4544-2E4C-8BA5-14EB0472C83D}" destId="{4F0C3EA8-2BAE-1746-B8AD-B318EF458E29}" srcOrd="0" destOrd="0" parTransId="{A9E2CD91-8AAD-4D41-8B6A-DC940EF0019A}" sibTransId="{293C1B06-0C1E-D046-A6CE-E756E0B9F30B}"/>
    <dgm:cxn modelId="{A1220A66-C09A-BE48-8212-F8DE78D6E6D2}" srcId="{89F23DA6-4C65-3844-AB6A-95BC2E9025F2}" destId="{1B1F7557-48CB-5E43-9085-5C7D10A8C6F6}" srcOrd="0" destOrd="0" parTransId="{01079D8E-62A1-0C40-8547-136ED595B636}" sibTransId="{91F5337D-BEF9-0648-8062-D79758B4134A}"/>
    <dgm:cxn modelId="{664A1C17-7BD7-0B47-BDC0-D974DF6F8399}" srcId="{8437C9AE-B287-3B4D-B325-C42577404F7C}" destId="{923F1B49-4544-2E4C-8BA5-14EB0472C83D}" srcOrd="1" destOrd="0" parTransId="{20762BBC-7F38-DA4F-90BC-50198F153DB7}" sibTransId="{7F8F3B9F-B7A2-E44C-BD4B-C970865D62D2}"/>
    <dgm:cxn modelId="{C38B0170-523D-DE40-95B2-B820F7D3D490}" srcId="{4589CC78-1B2E-2046-8677-F2F04AF7FE46}" destId="{5B3F14F4-354B-0E4D-98A8-2E843D1F7001}" srcOrd="1" destOrd="0" parTransId="{88F504DB-1403-3548-8859-FF05305AA9E8}" sibTransId="{99DD9BAD-C3DC-AF41-B628-A817202A27B3}"/>
    <dgm:cxn modelId="{A146E361-F832-E14C-B260-2C6EC59E6B95}" type="presOf" srcId="{923F1B49-4544-2E4C-8BA5-14EB0472C83D}" destId="{EFE5CA25-CFB0-3C44-BD63-1439559C1720}" srcOrd="0" destOrd="0" presId="urn:microsoft.com/office/officeart/2005/8/layout/lProcess3"/>
    <dgm:cxn modelId="{79424C39-16E7-7241-A3F2-41BE7289E755}" type="presOf" srcId="{4F0C3EA8-2BAE-1746-B8AD-B318EF458E29}" destId="{939ABC54-6E99-354B-8DAD-C11D133B5391}" srcOrd="0" destOrd="0" presId="urn:microsoft.com/office/officeart/2005/8/layout/lProcess3"/>
    <dgm:cxn modelId="{893063AE-DC53-7F48-87BF-019AAB8CDBA5}" type="presOf" srcId="{370853E0-972F-FB47-AEC5-6147461595F4}" destId="{FA10C8C1-1445-0B46-A278-A1C854CED73F}" srcOrd="0" destOrd="0" presId="urn:microsoft.com/office/officeart/2005/8/layout/lProcess3"/>
    <dgm:cxn modelId="{442D7A6F-8EAD-E048-A023-67C55A193DF7}" type="presOf" srcId="{DE745129-E908-AC41-91A6-C11BFF8E764D}" destId="{C8EC999B-0C7D-BE4E-AEB0-FC9C9A6AAB10}" srcOrd="0" destOrd="0" presId="urn:microsoft.com/office/officeart/2005/8/layout/lProcess3"/>
    <dgm:cxn modelId="{524330F5-E900-5B40-94E4-129661B49E5D}" type="presOf" srcId="{928B1625-C439-674C-B91F-B8BA302F21BB}" destId="{1ED45F88-97FC-A647-A55C-5F7EEF893C74}" srcOrd="0" destOrd="0" presId="urn:microsoft.com/office/officeart/2005/8/layout/lProcess3"/>
    <dgm:cxn modelId="{167CD5A9-66EC-1349-9FDA-31664883E823}" type="presOf" srcId="{1B1F7557-48CB-5E43-9085-5C7D10A8C6F6}" destId="{4ED0BB5A-C758-4F41-8F1B-560B1FC0437F}" srcOrd="0" destOrd="0" presId="urn:microsoft.com/office/officeart/2005/8/layout/lProcess3"/>
    <dgm:cxn modelId="{F794526B-8A89-A944-8569-33D7B258C447}" type="presOf" srcId="{4589CC78-1B2E-2046-8677-F2F04AF7FE46}" destId="{8B65DC17-E628-5E42-8F6F-6E610AF22527}" srcOrd="0" destOrd="0" presId="urn:microsoft.com/office/officeart/2005/8/layout/lProcess3"/>
    <dgm:cxn modelId="{E1E26A0D-E347-C548-98F4-1DD4C4C20A8E}" srcId="{4589CC78-1B2E-2046-8677-F2F04AF7FE46}" destId="{370853E0-972F-FB47-AEC5-6147461595F4}" srcOrd="0" destOrd="0" parTransId="{484D6A64-DA7E-4F46-8628-0230458F340D}" sibTransId="{3916345B-0F8D-5943-B207-0C65DED02088}"/>
    <dgm:cxn modelId="{69F716B2-91B6-5041-8A11-F66557E34003}" srcId="{923F1B49-4544-2E4C-8BA5-14EB0472C83D}" destId="{DE745129-E908-AC41-91A6-C11BFF8E764D}" srcOrd="1" destOrd="0" parTransId="{4825FBC4-D737-0548-9E57-C278CB122253}" sibTransId="{E6A949EC-6C91-6E45-B69D-CEB3E9776ADF}"/>
    <dgm:cxn modelId="{D889BD50-B6A5-724A-BF8B-6DFA42A5CEB4}" srcId="{8437C9AE-B287-3B4D-B325-C42577404F7C}" destId="{89F23DA6-4C65-3844-AB6A-95BC2E9025F2}" srcOrd="0" destOrd="0" parTransId="{BFDBEB50-2B16-0F4A-AA70-58B45E79C84C}" sibTransId="{422311B1-BD96-894D-BFF2-47D9EC401918}"/>
    <dgm:cxn modelId="{9D0B70DC-7E0F-7A4C-A782-428DF1599438}" srcId="{89F23DA6-4C65-3844-AB6A-95BC2E9025F2}" destId="{928B1625-C439-674C-B91F-B8BA302F21BB}" srcOrd="1" destOrd="0" parTransId="{4ABD20B8-C41C-0D40-AC07-DC9BEF2D78C9}" sibTransId="{1A995A37-C91C-C043-B105-D2B9682B8F17}"/>
    <dgm:cxn modelId="{B9A4C227-2429-7A42-9CB4-FB427755B26F}" type="presOf" srcId="{8437C9AE-B287-3B4D-B325-C42577404F7C}" destId="{85F3E2C5-14A7-C740-98B0-526BAD077F0A}" srcOrd="0" destOrd="0" presId="urn:microsoft.com/office/officeart/2005/8/layout/lProcess3"/>
    <dgm:cxn modelId="{EE7C30CB-1213-6B49-9532-41E290F55A81}" type="presOf" srcId="{5B3F14F4-354B-0E4D-98A8-2E843D1F7001}" destId="{9AFEC19E-FDD7-C44D-8F36-B2F3F7913A17}" srcOrd="0" destOrd="0" presId="urn:microsoft.com/office/officeart/2005/8/layout/lProcess3"/>
    <dgm:cxn modelId="{1E303CF4-EAE4-4745-BB50-159FC2DBC1BA}" type="presOf" srcId="{89F23DA6-4C65-3844-AB6A-95BC2E9025F2}" destId="{37CF932F-9CCC-184D-80A0-E74D4EC51471}" srcOrd="0" destOrd="0" presId="urn:microsoft.com/office/officeart/2005/8/layout/lProcess3"/>
    <dgm:cxn modelId="{37543B06-6895-B748-A043-DE2054F66DBD}" srcId="{8437C9AE-B287-3B4D-B325-C42577404F7C}" destId="{4589CC78-1B2E-2046-8677-F2F04AF7FE46}" srcOrd="2" destOrd="0" parTransId="{22751103-55D4-9142-80C6-6F76DCBDF7DB}" sibTransId="{FE853CFE-690D-8146-8306-4CA52F01749D}"/>
    <dgm:cxn modelId="{521C16F8-5C8D-9A40-AAF4-B6D09CA8C94D}" type="presParOf" srcId="{85F3E2C5-14A7-C740-98B0-526BAD077F0A}" destId="{10A9BFEE-5F96-A643-982D-AA1F1B60B945}" srcOrd="0" destOrd="0" presId="urn:microsoft.com/office/officeart/2005/8/layout/lProcess3"/>
    <dgm:cxn modelId="{72D24774-F85E-5340-849E-6FE37C6CB491}" type="presParOf" srcId="{10A9BFEE-5F96-A643-982D-AA1F1B60B945}" destId="{37CF932F-9CCC-184D-80A0-E74D4EC51471}" srcOrd="0" destOrd="0" presId="urn:microsoft.com/office/officeart/2005/8/layout/lProcess3"/>
    <dgm:cxn modelId="{3FB62D62-8FCF-0740-AFE7-FD1126C545B0}" type="presParOf" srcId="{10A9BFEE-5F96-A643-982D-AA1F1B60B945}" destId="{4BC1F6C5-3CF6-E740-9147-B648E3C9F658}" srcOrd="1" destOrd="0" presId="urn:microsoft.com/office/officeart/2005/8/layout/lProcess3"/>
    <dgm:cxn modelId="{6A36B952-425F-9C48-931D-A79C2231E191}" type="presParOf" srcId="{10A9BFEE-5F96-A643-982D-AA1F1B60B945}" destId="{4ED0BB5A-C758-4F41-8F1B-560B1FC0437F}" srcOrd="2" destOrd="0" presId="urn:microsoft.com/office/officeart/2005/8/layout/lProcess3"/>
    <dgm:cxn modelId="{BDFC36F7-9520-6741-87EC-E0D9FFF50011}" type="presParOf" srcId="{10A9BFEE-5F96-A643-982D-AA1F1B60B945}" destId="{49D9DCC1-D7B5-D94A-B281-58D3772B3CD4}" srcOrd="3" destOrd="0" presId="urn:microsoft.com/office/officeart/2005/8/layout/lProcess3"/>
    <dgm:cxn modelId="{A52CCA30-D13A-1348-A857-BA771CC93F61}" type="presParOf" srcId="{10A9BFEE-5F96-A643-982D-AA1F1B60B945}" destId="{1ED45F88-97FC-A647-A55C-5F7EEF893C74}" srcOrd="4" destOrd="0" presId="urn:microsoft.com/office/officeart/2005/8/layout/lProcess3"/>
    <dgm:cxn modelId="{806C39CF-E035-D341-91EB-2132745E0093}" type="presParOf" srcId="{85F3E2C5-14A7-C740-98B0-526BAD077F0A}" destId="{3C4A5C46-1A74-F244-8110-0E5B75EA9098}" srcOrd="1" destOrd="0" presId="urn:microsoft.com/office/officeart/2005/8/layout/lProcess3"/>
    <dgm:cxn modelId="{856FA883-EFC2-2B40-B1B9-A05E42C29A9B}" type="presParOf" srcId="{85F3E2C5-14A7-C740-98B0-526BAD077F0A}" destId="{F7F0C0C4-58F6-E241-9145-9B11D5ABB3CF}" srcOrd="2" destOrd="0" presId="urn:microsoft.com/office/officeart/2005/8/layout/lProcess3"/>
    <dgm:cxn modelId="{E27ECB5D-23FA-9540-B1F1-6650A0E45FEA}" type="presParOf" srcId="{F7F0C0C4-58F6-E241-9145-9B11D5ABB3CF}" destId="{EFE5CA25-CFB0-3C44-BD63-1439559C1720}" srcOrd="0" destOrd="0" presId="urn:microsoft.com/office/officeart/2005/8/layout/lProcess3"/>
    <dgm:cxn modelId="{74A6495A-1036-4A4E-B150-A40A7FB6E2D2}" type="presParOf" srcId="{F7F0C0C4-58F6-E241-9145-9B11D5ABB3CF}" destId="{53B2B4F7-0214-1342-B1B2-A3CA23261224}" srcOrd="1" destOrd="0" presId="urn:microsoft.com/office/officeart/2005/8/layout/lProcess3"/>
    <dgm:cxn modelId="{3EFD9DE2-EF8D-244E-AFF6-7970B92DFB4E}" type="presParOf" srcId="{F7F0C0C4-58F6-E241-9145-9B11D5ABB3CF}" destId="{939ABC54-6E99-354B-8DAD-C11D133B5391}" srcOrd="2" destOrd="0" presId="urn:microsoft.com/office/officeart/2005/8/layout/lProcess3"/>
    <dgm:cxn modelId="{BF7786FA-9A74-2042-9BBD-20EB60F81860}" type="presParOf" srcId="{F7F0C0C4-58F6-E241-9145-9B11D5ABB3CF}" destId="{207E7D7E-C6E4-E04A-87A1-775EFC06EFC9}" srcOrd="3" destOrd="0" presId="urn:microsoft.com/office/officeart/2005/8/layout/lProcess3"/>
    <dgm:cxn modelId="{6DD92442-7651-B34D-A76A-B56401573A16}" type="presParOf" srcId="{F7F0C0C4-58F6-E241-9145-9B11D5ABB3CF}" destId="{C8EC999B-0C7D-BE4E-AEB0-FC9C9A6AAB10}" srcOrd="4" destOrd="0" presId="urn:microsoft.com/office/officeart/2005/8/layout/lProcess3"/>
    <dgm:cxn modelId="{6AB4A01B-8108-8A41-BEBD-E65C877091A5}" type="presParOf" srcId="{85F3E2C5-14A7-C740-98B0-526BAD077F0A}" destId="{DE4B3E4F-A5AE-0443-A583-B072D94017E0}" srcOrd="3" destOrd="0" presId="urn:microsoft.com/office/officeart/2005/8/layout/lProcess3"/>
    <dgm:cxn modelId="{A28D13B0-C486-FD4E-9AAF-3FA45201F67D}" type="presParOf" srcId="{85F3E2C5-14A7-C740-98B0-526BAD077F0A}" destId="{B9CA6009-B3A3-A448-A556-FD3A902B5561}" srcOrd="4" destOrd="0" presId="urn:microsoft.com/office/officeart/2005/8/layout/lProcess3"/>
    <dgm:cxn modelId="{AC35B50D-7DF7-F944-9D9B-72B0B89E8C54}" type="presParOf" srcId="{B9CA6009-B3A3-A448-A556-FD3A902B5561}" destId="{8B65DC17-E628-5E42-8F6F-6E610AF22527}" srcOrd="0" destOrd="0" presId="urn:microsoft.com/office/officeart/2005/8/layout/lProcess3"/>
    <dgm:cxn modelId="{CD0DDF32-9071-CC4A-8B6A-5B1B1CF212CE}" type="presParOf" srcId="{B9CA6009-B3A3-A448-A556-FD3A902B5561}" destId="{6627C68C-6FE7-0C48-BEF3-278E03404270}" srcOrd="1" destOrd="0" presId="urn:microsoft.com/office/officeart/2005/8/layout/lProcess3"/>
    <dgm:cxn modelId="{61D2BEEE-5025-4F4F-AC46-856B958D1D3A}" type="presParOf" srcId="{B9CA6009-B3A3-A448-A556-FD3A902B5561}" destId="{FA10C8C1-1445-0B46-A278-A1C854CED73F}" srcOrd="2" destOrd="0" presId="urn:microsoft.com/office/officeart/2005/8/layout/lProcess3"/>
    <dgm:cxn modelId="{EFEAEA57-BB34-2644-946E-CBE8A6AFE394}" type="presParOf" srcId="{B9CA6009-B3A3-A448-A556-FD3A902B5561}" destId="{AF759413-3528-034B-A102-DBD2F6A2A86A}" srcOrd="3" destOrd="0" presId="urn:microsoft.com/office/officeart/2005/8/layout/lProcess3"/>
    <dgm:cxn modelId="{F4332D12-906A-1A41-A8B2-715C67B4A811}" type="presParOf" srcId="{B9CA6009-B3A3-A448-A556-FD3A902B5561}" destId="{9AFEC19E-FDD7-C44D-8F36-B2F3F7913A17}"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DE92A-8FB7-1245-A92E-38AA39E3F846}">
      <dsp:nvSpPr>
        <dsp:cNvPr id="0" name=""/>
        <dsp:cNvSpPr/>
      </dsp:nvSpPr>
      <dsp:spPr>
        <a:xfrm>
          <a:off x="3257907" y="3258661"/>
          <a:ext cx="1485185" cy="1485185"/>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smtClean="0"/>
            <a:t>IoT</a:t>
          </a:r>
          <a:r>
            <a:rPr lang="en-US" sz="1900" kern="1200" dirty="0" smtClean="0"/>
            <a:t> insecurity</a:t>
          </a:r>
          <a:endParaRPr lang="en-US" sz="1900" kern="1200" dirty="0"/>
        </a:p>
      </dsp:txBody>
      <dsp:txXfrm>
        <a:off x="3475407" y="3476161"/>
        <a:ext cx="1050185" cy="1050185"/>
      </dsp:txXfrm>
    </dsp:sp>
    <dsp:sp modelId="{8B4F0938-A10D-DB47-96D5-5421669749AB}">
      <dsp:nvSpPr>
        <dsp:cNvPr id="0" name=""/>
        <dsp:cNvSpPr/>
      </dsp:nvSpPr>
      <dsp:spPr>
        <a:xfrm rot="10800000">
          <a:off x="522651" y="3789614"/>
          <a:ext cx="2584816" cy="423277"/>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E3053E1-F619-A14F-86EF-427350E61983}">
      <dsp:nvSpPr>
        <dsp:cNvPr id="0" name=""/>
        <dsp:cNvSpPr/>
      </dsp:nvSpPr>
      <dsp:spPr>
        <a:xfrm>
          <a:off x="2836" y="3585401"/>
          <a:ext cx="1039629" cy="831703"/>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supply chain</a:t>
          </a:r>
          <a:endParaRPr lang="en-US" sz="1700" kern="1200" dirty="0"/>
        </a:p>
      </dsp:txBody>
      <dsp:txXfrm>
        <a:off x="27196" y="3609761"/>
        <a:ext cx="990909" cy="782983"/>
      </dsp:txXfrm>
    </dsp:sp>
    <dsp:sp modelId="{48E7AFB5-FCB0-7748-AFB5-12A54FCCFC1D}">
      <dsp:nvSpPr>
        <dsp:cNvPr id="0" name=""/>
        <dsp:cNvSpPr/>
      </dsp:nvSpPr>
      <dsp:spPr>
        <a:xfrm rot="12150000">
          <a:off x="689008" y="2953283"/>
          <a:ext cx="2584816" cy="423277"/>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58048CB-92DE-EA4A-84EE-DC6EC1F9C1E6}">
      <dsp:nvSpPr>
        <dsp:cNvPr id="0" name=""/>
        <dsp:cNvSpPr/>
      </dsp:nvSpPr>
      <dsp:spPr>
        <a:xfrm>
          <a:off x="267571" y="2254486"/>
          <a:ext cx="1039629" cy="831703"/>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long-lived device</a:t>
          </a:r>
          <a:endParaRPr lang="en-US" sz="1700" kern="1200" dirty="0"/>
        </a:p>
      </dsp:txBody>
      <dsp:txXfrm>
        <a:off x="291931" y="2278846"/>
        <a:ext cx="990909" cy="782983"/>
      </dsp:txXfrm>
    </dsp:sp>
    <dsp:sp modelId="{14C503A0-CB3C-5B41-8D32-3BFEAA7426E3}">
      <dsp:nvSpPr>
        <dsp:cNvPr id="0" name=""/>
        <dsp:cNvSpPr/>
      </dsp:nvSpPr>
      <dsp:spPr>
        <a:xfrm rot="13500000">
          <a:off x="1162752" y="2244275"/>
          <a:ext cx="2584816" cy="423277"/>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4F70892-2E7D-6643-8CD5-8D9BC21B323E}">
      <dsp:nvSpPr>
        <dsp:cNvPr id="0" name=""/>
        <dsp:cNvSpPr/>
      </dsp:nvSpPr>
      <dsp:spPr>
        <a:xfrm>
          <a:off x="1021474" y="1126191"/>
          <a:ext cx="1039629" cy="831703"/>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one-time purchase</a:t>
          </a:r>
          <a:endParaRPr lang="en-US" sz="1700" kern="1200" dirty="0"/>
        </a:p>
      </dsp:txBody>
      <dsp:txXfrm>
        <a:off x="1045834" y="1150551"/>
        <a:ext cx="990909" cy="782983"/>
      </dsp:txXfrm>
    </dsp:sp>
    <dsp:sp modelId="{61994C97-F779-E145-9116-A172AE78C03D}">
      <dsp:nvSpPr>
        <dsp:cNvPr id="0" name=""/>
        <dsp:cNvSpPr/>
      </dsp:nvSpPr>
      <dsp:spPr>
        <a:xfrm rot="14850000">
          <a:off x="1871759" y="1770531"/>
          <a:ext cx="2584816" cy="423277"/>
        </a:xfrm>
        <a:prstGeom prst="lef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4E9BA1D-5E5B-534E-9A4B-5725A7C1812C}">
      <dsp:nvSpPr>
        <dsp:cNvPr id="0" name=""/>
        <dsp:cNvSpPr/>
      </dsp:nvSpPr>
      <dsp:spPr>
        <a:xfrm>
          <a:off x="2149769" y="372288"/>
          <a:ext cx="1039629" cy="831703"/>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mostly hardware expertise</a:t>
          </a:r>
          <a:endParaRPr lang="en-US" sz="1700" kern="1200" dirty="0"/>
        </a:p>
      </dsp:txBody>
      <dsp:txXfrm>
        <a:off x="2174129" y="396648"/>
        <a:ext cx="990909" cy="782983"/>
      </dsp:txXfrm>
    </dsp:sp>
    <dsp:sp modelId="{DE7139E9-273A-B949-95E8-28B48BCBBB40}">
      <dsp:nvSpPr>
        <dsp:cNvPr id="0" name=""/>
        <dsp:cNvSpPr/>
      </dsp:nvSpPr>
      <dsp:spPr>
        <a:xfrm rot="16200000">
          <a:off x="2708091" y="1604174"/>
          <a:ext cx="2584816" cy="423277"/>
        </a:xfrm>
        <a:prstGeom prst="leftArrow">
          <a:avLst>
            <a:gd name="adj1" fmla="val 60000"/>
            <a:gd name="adj2" fmla="val 5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669273F-3BFA-F543-B595-4C2B802EF082}">
      <dsp:nvSpPr>
        <dsp:cNvPr id="0" name=""/>
        <dsp:cNvSpPr/>
      </dsp:nvSpPr>
      <dsp:spPr>
        <a:xfrm>
          <a:off x="3480685" y="107553"/>
          <a:ext cx="1039629" cy="831703"/>
        </a:xfrm>
        <a:prstGeom prst="roundRect">
          <a:avLst>
            <a:gd name="adj" fmla="val 1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millions of them</a:t>
          </a:r>
        </a:p>
      </dsp:txBody>
      <dsp:txXfrm>
        <a:off x="3505045" y="131913"/>
        <a:ext cx="990909" cy="782983"/>
      </dsp:txXfrm>
    </dsp:sp>
    <dsp:sp modelId="{12A25FA4-DE01-B94C-84CB-86E8773AB0BD}">
      <dsp:nvSpPr>
        <dsp:cNvPr id="0" name=""/>
        <dsp:cNvSpPr/>
      </dsp:nvSpPr>
      <dsp:spPr>
        <a:xfrm rot="17550000">
          <a:off x="3544423" y="1770531"/>
          <a:ext cx="2584816" cy="423277"/>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5CD82-2D57-0448-9052-C360D29F1204}">
      <dsp:nvSpPr>
        <dsp:cNvPr id="0" name=""/>
        <dsp:cNvSpPr/>
      </dsp:nvSpPr>
      <dsp:spPr>
        <a:xfrm>
          <a:off x="4811600" y="372288"/>
          <a:ext cx="1039629" cy="831703"/>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no liability</a:t>
          </a:r>
          <a:endParaRPr lang="en-US" sz="1700" kern="1200" dirty="0"/>
        </a:p>
      </dsp:txBody>
      <dsp:txXfrm>
        <a:off x="4835960" y="396648"/>
        <a:ext cx="990909" cy="782983"/>
      </dsp:txXfrm>
    </dsp:sp>
    <dsp:sp modelId="{4458AF66-64ED-2A4B-AC19-C2BEB67BDA09}">
      <dsp:nvSpPr>
        <dsp:cNvPr id="0" name=""/>
        <dsp:cNvSpPr/>
      </dsp:nvSpPr>
      <dsp:spPr>
        <a:xfrm rot="18900000">
          <a:off x="4253431" y="2244275"/>
          <a:ext cx="2584816" cy="423277"/>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80B6842-693C-374C-B5D5-A8D4ED0B222A}">
      <dsp:nvSpPr>
        <dsp:cNvPr id="0" name=""/>
        <dsp:cNvSpPr/>
      </dsp:nvSpPr>
      <dsp:spPr>
        <a:xfrm>
          <a:off x="5939895" y="1126191"/>
          <a:ext cx="1039629" cy="831703"/>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assembly of software</a:t>
          </a:r>
          <a:endParaRPr lang="en-US" sz="1700" kern="1200" dirty="0"/>
        </a:p>
      </dsp:txBody>
      <dsp:txXfrm>
        <a:off x="5964255" y="1150551"/>
        <a:ext cx="990909" cy="782983"/>
      </dsp:txXfrm>
    </dsp:sp>
    <dsp:sp modelId="{0FBDFB34-4CE7-C94D-B979-042BE08333C7}">
      <dsp:nvSpPr>
        <dsp:cNvPr id="0" name=""/>
        <dsp:cNvSpPr/>
      </dsp:nvSpPr>
      <dsp:spPr>
        <a:xfrm rot="20250000">
          <a:off x="4727175" y="2953283"/>
          <a:ext cx="2584816" cy="423277"/>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07949AB-4450-FC4A-BF8B-708AC5E549FC}">
      <dsp:nvSpPr>
        <dsp:cNvPr id="0" name=""/>
        <dsp:cNvSpPr/>
      </dsp:nvSpPr>
      <dsp:spPr>
        <a:xfrm>
          <a:off x="6693798" y="2254486"/>
          <a:ext cx="1039629" cy="831703"/>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no UI</a:t>
          </a:r>
          <a:endParaRPr lang="en-US" sz="1700" kern="1200" dirty="0"/>
        </a:p>
      </dsp:txBody>
      <dsp:txXfrm>
        <a:off x="6718158" y="2278846"/>
        <a:ext cx="990909" cy="782983"/>
      </dsp:txXfrm>
    </dsp:sp>
    <dsp:sp modelId="{95473FBA-05B6-1642-87CD-CB91D7748811}">
      <dsp:nvSpPr>
        <dsp:cNvPr id="0" name=""/>
        <dsp:cNvSpPr/>
      </dsp:nvSpPr>
      <dsp:spPr>
        <a:xfrm>
          <a:off x="4893531" y="3789614"/>
          <a:ext cx="2584816" cy="423277"/>
        </a:xfrm>
        <a:prstGeom prst="lef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698D5B9-625C-F14E-9F08-509C58250C1D}">
      <dsp:nvSpPr>
        <dsp:cNvPr id="0" name=""/>
        <dsp:cNvSpPr/>
      </dsp:nvSpPr>
      <dsp:spPr>
        <a:xfrm>
          <a:off x="6958533" y="3585401"/>
          <a:ext cx="1039629" cy="831703"/>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no BCP38</a:t>
          </a:r>
          <a:endParaRPr lang="en-US" sz="1700" kern="1200" dirty="0"/>
        </a:p>
      </dsp:txBody>
      <dsp:txXfrm>
        <a:off x="6982893" y="3609761"/>
        <a:ext cx="990909" cy="7829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F932F-9CCC-184D-80A0-E74D4EC51471}">
      <dsp:nvSpPr>
        <dsp:cNvPr id="0" name=""/>
        <dsp:cNvSpPr/>
      </dsp:nvSpPr>
      <dsp:spPr>
        <a:xfrm>
          <a:off x="2144" y="58464"/>
          <a:ext cx="3312914" cy="1325165"/>
        </a:xfrm>
        <a:prstGeom prst="chevron">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r>
            <a:rPr lang="en-US" sz="6500" kern="1200" dirty="0" smtClean="0"/>
            <a:t>ATC</a:t>
          </a:r>
          <a:endParaRPr lang="en-US" sz="6500" kern="1200" dirty="0"/>
        </a:p>
      </dsp:txBody>
      <dsp:txXfrm>
        <a:off x="664727" y="58464"/>
        <a:ext cx="1987749" cy="1325165"/>
      </dsp:txXfrm>
    </dsp:sp>
    <dsp:sp modelId="{4ED0BB5A-C758-4F41-8F1B-560B1FC0437F}">
      <dsp:nvSpPr>
        <dsp:cNvPr id="0" name=""/>
        <dsp:cNvSpPr/>
      </dsp:nvSpPr>
      <dsp:spPr>
        <a:xfrm>
          <a:off x="2884379" y="171103"/>
          <a:ext cx="2749718" cy="1099887"/>
        </a:xfrm>
        <a:prstGeom prst="chevron">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proprietary network architecture</a:t>
          </a:r>
          <a:endParaRPr lang="en-US" sz="1400" kern="1200" dirty="0"/>
        </a:p>
      </dsp:txBody>
      <dsp:txXfrm>
        <a:off x="3434323" y="171103"/>
        <a:ext cx="1649831" cy="1099887"/>
      </dsp:txXfrm>
    </dsp:sp>
    <dsp:sp modelId="{1ED45F88-97FC-A647-A55C-5F7EEF893C74}">
      <dsp:nvSpPr>
        <dsp:cNvPr id="0" name=""/>
        <dsp:cNvSpPr/>
      </dsp:nvSpPr>
      <dsp:spPr>
        <a:xfrm>
          <a:off x="5249137" y="171103"/>
          <a:ext cx="2749718" cy="1099887"/>
        </a:xfrm>
        <a:prstGeom prst="chevron">
          <a:avLst/>
        </a:prstGeom>
        <a:solidFill>
          <a:schemeClr val="accent5">
            <a:tint val="40000"/>
            <a:alpha val="90000"/>
            <a:hueOff val="-2533909"/>
            <a:satOff val="-224"/>
            <a:lumOff val="-727"/>
            <a:alphaOff val="0"/>
          </a:schemeClr>
        </a:solidFill>
        <a:ln w="9525" cap="flat" cmpd="sng" algn="ctr">
          <a:solidFill>
            <a:schemeClr val="accent5">
              <a:tint val="40000"/>
              <a:alpha val="90000"/>
              <a:hueOff val="-2533909"/>
              <a:satOff val="-224"/>
              <a:lumOff val="-72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"Ongoing problems continue to threaten </a:t>
          </a:r>
          <a:r>
            <a:rPr lang="en-US" sz="1400" kern="1200" dirty="0" err="1" smtClean="0"/>
            <a:t>NextGen's</a:t>
          </a:r>
          <a:r>
            <a:rPr lang="en-US" sz="1400" kern="1200" dirty="0" smtClean="0"/>
            <a:t> costs and timeline."</a:t>
          </a:r>
          <a:endParaRPr lang="en-US" sz="1400" kern="1200" dirty="0"/>
        </a:p>
      </dsp:txBody>
      <dsp:txXfrm>
        <a:off x="5799081" y="171103"/>
        <a:ext cx="1649831" cy="1099887"/>
      </dsp:txXfrm>
    </dsp:sp>
    <dsp:sp modelId="{EFE5CA25-CFB0-3C44-BD63-1439559C1720}">
      <dsp:nvSpPr>
        <dsp:cNvPr id="0" name=""/>
        <dsp:cNvSpPr/>
      </dsp:nvSpPr>
      <dsp:spPr>
        <a:xfrm>
          <a:off x="2144" y="1569153"/>
          <a:ext cx="3312914" cy="1325165"/>
        </a:xfrm>
        <a:prstGeom prst="chevron">
          <a:avLst/>
        </a:prstGeom>
        <a:gradFill rotWithShape="0">
          <a:gsLst>
            <a:gs pos="0">
              <a:schemeClr val="accent5">
                <a:hueOff val="-6198687"/>
                <a:satOff val="9275"/>
                <a:lumOff val="-10392"/>
                <a:alphaOff val="0"/>
                <a:shade val="70000"/>
                <a:satMod val="150000"/>
              </a:schemeClr>
            </a:gs>
            <a:gs pos="34000">
              <a:schemeClr val="accent5">
                <a:hueOff val="-6198687"/>
                <a:satOff val="9275"/>
                <a:lumOff val="-10392"/>
                <a:alphaOff val="0"/>
                <a:shade val="70000"/>
                <a:satMod val="140000"/>
              </a:schemeClr>
            </a:gs>
            <a:gs pos="70000">
              <a:schemeClr val="accent5">
                <a:hueOff val="-6198687"/>
                <a:satOff val="9275"/>
                <a:lumOff val="-10392"/>
                <a:alphaOff val="0"/>
                <a:tint val="100000"/>
                <a:shade val="90000"/>
                <a:satMod val="140000"/>
              </a:schemeClr>
            </a:gs>
            <a:gs pos="100000">
              <a:schemeClr val="accent5">
                <a:hueOff val="-6198687"/>
                <a:satOff val="9275"/>
                <a:lumOff val="-10392"/>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r>
            <a:rPr lang="en-US" sz="6500" kern="1200" dirty="0" smtClean="0"/>
            <a:t>PTC</a:t>
          </a:r>
          <a:endParaRPr lang="en-US" sz="6500" kern="1200" dirty="0"/>
        </a:p>
      </dsp:txBody>
      <dsp:txXfrm>
        <a:off x="664727" y="1569153"/>
        <a:ext cx="1987749" cy="1325165"/>
      </dsp:txXfrm>
    </dsp:sp>
    <dsp:sp modelId="{939ABC54-6E99-354B-8DAD-C11D133B5391}">
      <dsp:nvSpPr>
        <dsp:cNvPr id="0" name=""/>
        <dsp:cNvSpPr/>
      </dsp:nvSpPr>
      <dsp:spPr>
        <a:xfrm>
          <a:off x="2884379" y="1681792"/>
          <a:ext cx="2749718" cy="1099887"/>
        </a:xfrm>
        <a:prstGeom prst="chevron">
          <a:avLst/>
        </a:prstGeom>
        <a:solidFill>
          <a:schemeClr val="accent5">
            <a:tint val="40000"/>
            <a:alpha val="90000"/>
            <a:hueOff val="-5067818"/>
            <a:satOff val="-448"/>
            <a:lumOff val="-1453"/>
            <a:alphaOff val="0"/>
          </a:schemeClr>
        </a:solidFill>
        <a:ln w="9525" cap="flat" cmpd="sng" algn="ctr">
          <a:solidFill>
            <a:schemeClr val="accent5">
              <a:tint val="40000"/>
              <a:alpha val="90000"/>
              <a:hueOff val="-5067818"/>
              <a:satOff val="-448"/>
              <a:lumOff val="-14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220 MHz dedicated network</a:t>
          </a:r>
          <a:endParaRPr lang="en-US" sz="1400" kern="1200" dirty="0"/>
        </a:p>
      </dsp:txBody>
      <dsp:txXfrm>
        <a:off x="3434323" y="1681792"/>
        <a:ext cx="1649831" cy="1099887"/>
      </dsp:txXfrm>
    </dsp:sp>
    <dsp:sp modelId="{C8EC999B-0C7D-BE4E-AEB0-FC9C9A6AAB10}">
      <dsp:nvSpPr>
        <dsp:cNvPr id="0" name=""/>
        <dsp:cNvSpPr/>
      </dsp:nvSpPr>
      <dsp:spPr>
        <a:xfrm>
          <a:off x="5249137" y="1681792"/>
          <a:ext cx="2749718" cy="1099887"/>
        </a:xfrm>
        <a:prstGeom prst="chevron">
          <a:avLst/>
        </a:prstGeom>
        <a:solidFill>
          <a:schemeClr val="accent5">
            <a:tint val="40000"/>
            <a:alpha val="90000"/>
            <a:hueOff val="-7601727"/>
            <a:satOff val="-672"/>
            <a:lumOff val="-2180"/>
            <a:alphaOff val="0"/>
          </a:schemeClr>
        </a:solidFill>
        <a:ln w="9525" cap="flat" cmpd="sng" algn="ctr">
          <a:solidFill>
            <a:schemeClr val="accent5">
              <a:tint val="40000"/>
              <a:alpha val="90000"/>
              <a:hueOff val="-7601727"/>
              <a:satOff val="-672"/>
              <a:lumOff val="-218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"[NTSB] has advocated for some form of positive train control for more than 45 years."</a:t>
          </a:r>
          <a:endParaRPr lang="en-US" sz="1400" kern="1200" dirty="0"/>
        </a:p>
      </dsp:txBody>
      <dsp:txXfrm>
        <a:off x="5799081" y="1681792"/>
        <a:ext cx="1649831" cy="1099887"/>
      </dsp:txXfrm>
    </dsp:sp>
    <dsp:sp modelId="{8B65DC17-E628-5E42-8F6F-6E610AF22527}">
      <dsp:nvSpPr>
        <dsp:cNvPr id="0" name=""/>
        <dsp:cNvSpPr/>
      </dsp:nvSpPr>
      <dsp:spPr>
        <a:xfrm>
          <a:off x="2144" y="3079842"/>
          <a:ext cx="3312914" cy="1325165"/>
        </a:xfrm>
        <a:prstGeom prst="chevron">
          <a:avLst/>
        </a:prstGeom>
        <a:gradFill rotWithShape="0">
          <a:gsLst>
            <a:gs pos="0">
              <a:schemeClr val="accent5">
                <a:hueOff val="-12397374"/>
                <a:satOff val="18550"/>
                <a:lumOff val="-20783"/>
                <a:alphaOff val="0"/>
                <a:shade val="70000"/>
                <a:satMod val="150000"/>
              </a:schemeClr>
            </a:gs>
            <a:gs pos="34000">
              <a:schemeClr val="accent5">
                <a:hueOff val="-12397374"/>
                <a:satOff val="18550"/>
                <a:lumOff val="-20783"/>
                <a:alphaOff val="0"/>
                <a:shade val="70000"/>
                <a:satMod val="140000"/>
              </a:schemeClr>
            </a:gs>
            <a:gs pos="70000">
              <a:schemeClr val="accent5">
                <a:hueOff val="-12397374"/>
                <a:satOff val="18550"/>
                <a:lumOff val="-20783"/>
                <a:alphaOff val="0"/>
                <a:tint val="100000"/>
                <a:shade val="90000"/>
                <a:satMod val="140000"/>
              </a:schemeClr>
            </a:gs>
            <a:gs pos="100000">
              <a:schemeClr val="accent5">
                <a:hueOff val="-12397374"/>
                <a:satOff val="18550"/>
                <a:lumOff val="-2078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r>
            <a:rPr lang="en-US" sz="6500" kern="1200" dirty="0" smtClean="0"/>
            <a:t>ITS</a:t>
          </a:r>
          <a:endParaRPr lang="en-US" sz="6500" kern="1200" dirty="0"/>
        </a:p>
      </dsp:txBody>
      <dsp:txXfrm>
        <a:off x="664727" y="3079842"/>
        <a:ext cx="1987749" cy="1325165"/>
      </dsp:txXfrm>
    </dsp:sp>
    <dsp:sp modelId="{FA10C8C1-1445-0B46-A278-A1C854CED73F}">
      <dsp:nvSpPr>
        <dsp:cNvPr id="0" name=""/>
        <dsp:cNvSpPr/>
      </dsp:nvSpPr>
      <dsp:spPr>
        <a:xfrm>
          <a:off x="2884379" y="3192481"/>
          <a:ext cx="2749718" cy="1099887"/>
        </a:xfrm>
        <a:prstGeom prst="chevron">
          <a:avLst/>
        </a:prstGeom>
        <a:solidFill>
          <a:schemeClr val="accent5">
            <a:tint val="40000"/>
            <a:alpha val="90000"/>
            <a:hueOff val="-10135636"/>
            <a:satOff val="-896"/>
            <a:lumOff val="-2906"/>
            <a:alphaOff val="0"/>
          </a:schemeClr>
        </a:solidFill>
        <a:ln w="9525" cap="flat" cmpd="sng" algn="ctr">
          <a:solidFill>
            <a:schemeClr val="accent5">
              <a:tint val="40000"/>
              <a:alpha val="90000"/>
              <a:hueOff val="-10135636"/>
              <a:satOff val="-896"/>
              <a:lumOff val="-29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5.9 GHz</a:t>
          </a:r>
          <a:endParaRPr lang="en-US" sz="1400" kern="1200" dirty="0"/>
        </a:p>
      </dsp:txBody>
      <dsp:txXfrm>
        <a:off x="3434323" y="3192481"/>
        <a:ext cx="1649831" cy="1099887"/>
      </dsp:txXfrm>
    </dsp:sp>
    <dsp:sp modelId="{9AFEC19E-FDD7-C44D-8F36-B2F3F7913A17}">
      <dsp:nvSpPr>
        <dsp:cNvPr id="0" name=""/>
        <dsp:cNvSpPr/>
      </dsp:nvSpPr>
      <dsp:spPr>
        <a:xfrm>
          <a:off x="5249137" y="3192481"/>
          <a:ext cx="2749718" cy="1099887"/>
        </a:xfrm>
        <a:prstGeom prst="chevron">
          <a:avLst/>
        </a:prstGeom>
        <a:solidFill>
          <a:schemeClr val="accent5">
            <a:tint val="40000"/>
            <a:alpha val="90000"/>
            <a:hueOff val="-12669544"/>
            <a:satOff val="-1120"/>
            <a:lumOff val="-3633"/>
            <a:alphaOff val="0"/>
          </a:schemeClr>
        </a:solidFill>
        <a:ln w="9525" cap="flat" cmpd="sng" algn="ctr">
          <a:solidFill>
            <a:schemeClr val="accent5">
              <a:tint val="40000"/>
              <a:alpha val="90000"/>
              <a:hueOff val="-12669544"/>
              <a:satOff val="-1120"/>
              <a:lumOff val="-363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allocated in 1999</a:t>
          </a:r>
          <a:endParaRPr lang="en-US" sz="1400" kern="1200" dirty="0"/>
        </a:p>
      </dsp:txBody>
      <dsp:txXfrm>
        <a:off x="5799081" y="3192481"/>
        <a:ext cx="1649831" cy="109988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D778DF2-3321-0542-AB6B-C65895649CCB}" type="datetimeFigureOut">
              <a:rPr lang="en-US"/>
              <a:pPr>
                <a:defRPr/>
              </a:pPr>
              <a:t>10/19/16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2C25BF8-8BFD-8E4B-9C88-0287DB3C6DE8}" type="slidenum">
              <a:rPr lang="en-US"/>
              <a:pPr>
                <a:defRPr/>
              </a:pPr>
              <a:t>‹#›</a:t>
            </a:fld>
            <a:endParaRPr lang="en-US"/>
          </a:p>
        </p:txBody>
      </p:sp>
    </p:spTree>
    <p:extLst>
      <p:ext uri="{BB962C8B-B14F-4D97-AF65-F5344CB8AC3E}">
        <p14:creationId xmlns:p14="http://schemas.microsoft.com/office/powerpoint/2010/main" val="413654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834066E8-918C-7944-AEFF-9F354CB03F02}" type="datetimeFigureOut">
              <a:rPr lang="en-US"/>
              <a:pPr>
                <a:defRPr/>
              </a:pPr>
              <a:t>10/19/16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99B21A5-C2F7-DF44-874E-69A7AE839708}" type="slidenum">
              <a:rPr lang="en-US"/>
              <a:pPr>
                <a:defRPr/>
              </a:pPr>
              <a:t>‹#›</a:t>
            </a:fld>
            <a:endParaRPr lang="en-US"/>
          </a:p>
        </p:txBody>
      </p:sp>
    </p:spTree>
    <p:extLst>
      <p:ext uri="{BB962C8B-B14F-4D97-AF65-F5344CB8AC3E}">
        <p14:creationId xmlns:p14="http://schemas.microsoft.com/office/powerpoint/2010/main" val="2491674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1</a:t>
            </a:fld>
            <a:endParaRPr lang="en-US"/>
          </a:p>
        </p:txBody>
      </p:sp>
    </p:spTree>
    <p:extLst>
      <p:ext uri="{BB962C8B-B14F-4D97-AF65-F5344CB8AC3E}">
        <p14:creationId xmlns:p14="http://schemas.microsoft.com/office/powerpoint/2010/main" val="85563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53</a:t>
            </a:fld>
            <a:endParaRPr lang="en-US"/>
          </a:p>
        </p:txBody>
      </p:sp>
    </p:spTree>
    <p:extLst>
      <p:ext uri="{BB962C8B-B14F-4D97-AF65-F5344CB8AC3E}">
        <p14:creationId xmlns:p14="http://schemas.microsoft.com/office/powerpoint/2010/main" val="117622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54</a:t>
            </a:fld>
            <a:endParaRPr lang="en-US"/>
          </a:p>
        </p:txBody>
      </p:sp>
    </p:spTree>
    <p:extLst>
      <p:ext uri="{BB962C8B-B14F-4D97-AF65-F5344CB8AC3E}">
        <p14:creationId xmlns:p14="http://schemas.microsoft.com/office/powerpoint/2010/main" val="46348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twitter.com</a:t>
            </a:r>
            <a:r>
              <a:rPr lang="en-US" dirty="0" smtClean="0"/>
              <a:t>/</a:t>
            </a:r>
            <a:r>
              <a:rPr lang="en-US" dirty="0" err="1" smtClean="0"/>
              <a:t>internetofshit</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4</a:t>
            </a:fld>
            <a:endParaRPr lang="en-US"/>
          </a:p>
        </p:txBody>
      </p:sp>
    </p:spTree>
    <p:extLst>
      <p:ext uri="{BB962C8B-B14F-4D97-AF65-F5344CB8AC3E}">
        <p14:creationId xmlns:p14="http://schemas.microsoft.com/office/powerpoint/2010/main" val="124403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www.incapsula.com</a:t>
            </a:r>
            <a:r>
              <a:rPr lang="en-US" dirty="0" smtClean="0"/>
              <a:t>/blog/malware-analysis-</a:t>
            </a:r>
            <a:r>
              <a:rPr lang="en-US" dirty="0" err="1" smtClean="0"/>
              <a:t>mirai</a:t>
            </a:r>
            <a:r>
              <a:rPr lang="en-US" dirty="0" smtClean="0"/>
              <a:t>-</a:t>
            </a:r>
            <a:r>
              <a:rPr lang="en-US" dirty="0" err="1" smtClean="0"/>
              <a:t>ddos-botnet.html</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16</a:t>
            </a:fld>
            <a:endParaRPr lang="en-US"/>
          </a:p>
        </p:txBody>
      </p:sp>
    </p:spTree>
    <p:extLst>
      <p:ext uri="{BB962C8B-B14F-4D97-AF65-F5344CB8AC3E}">
        <p14:creationId xmlns:p14="http://schemas.microsoft.com/office/powerpoint/2010/main" val="151984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www.schneier.com</a:t>
            </a:r>
            <a:r>
              <a:rPr lang="en-US" dirty="0" smtClean="0"/>
              <a:t>/blog/archives/2016/10/security_econom_1.html</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20</a:t>
            </a:fld>
            <a:endParaRPr lang="en-US"/>
          </a:p>
        </p:txBody>
      </p:sp>
    </p:spTree>
    <p:extLst>
      <p:ext uri="{BB962C8B-B14F-4D97-AF65-F5344CB8AC3E}">
        <p14:creationId xmlns:p14="http://schemas.microsoft.com/office/powerpoint/2010/main" val="21623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http://www.sigfox.com/en/#!/technology</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E8116A0-E1F1-6645-81EE-3A9389BC2E09}" type="slidenum">
              <a:rPr lang="en-US" sz="1200">
                <a:cs typeface="Arial" charset="0"/>
              </a:rPr>
              <a:pPr eaLnBrk="1" hangingPunct="1"/>
              <a:t>24</a:t>
            </a:fld>
            <a:endParaRPr lang="en-US" sz="1200">
              <a:cs typeface="Arial" charset="0"/>
            </a:endParaRPr>
          </a:p>
        </p:txBody>
      </p:sp>
    </p:spTree>
    <p:extLst>
      <p:ext uri="{BB962C8B-B14F-4D97-AF65-F5344CB8AC3E}">
        <p14:creationId xmlns:p14="http://schemas.microsoft.com/office/powerpoint/2010/main" val="23366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www.ntia.doc.gov</a:t>
            </a:r>
            <a:r>
              <a:rPr lang="en-US" dirty="0" smtClean="0"/>
              <a:t>/blog/2016/lack-trust-internet-privacy-and-security-may-deter-economic-and-other-online-activities</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30</a:t>
            </a:fld>
            <a:endParaRPr lang="en-US"/>
          </a:p>
        </p:txBody>
      </p:sp>
    </p:spTree>
    <p:extLst>
      <p:ext uri="{BB962C8B-B14F-4D97-AF65-F5344CB8AC3E}">
        <p14:creationId xmlns:p14="http://schemas.microsoft.com/office/powerpoint/2010/main" val="160474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www.altimetergroup.com</a:t>
            </a:r>
            <a:r>
              <a:rPr lang="en-US" dirty="0" smtClean="0"/>
              <a:t>/pdf/reports/Consumer-Perceptions-Privacy-IoT-Altimeter-</a:t>
            </a:r>
            <a:r>
              <a:rPr lang="en-US" dirty="0" err="1" smtClean="0"/>
              <a:t>Group.pdf</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31</a:t>
            </a:fld>
            <a:endParaRPr lang="en-US"/>
          </a:p>
        </p:txBody>
      </p:sp>
    </p:spTree>
    <p:extLst>
      <p:ext uri="{BB962C8B-B14F-4D97-AF65-F5344CB8AC3E}">
        <p14:creationId xmlns:p14="http://schemas.microsoft.com/office/powerpoint/2010/main" val="200884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http://www.nytimes.com/2012/10/02/world/europe/device-sends-message-to-swiss-farmer-when-cow-is-in-heat.html?pagewanted=all</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A9B630B-C9A0-2A45-8B73-9EAC395094F0}" type="slidenum">
              <a:rPr lang="en-US" sz="1200"/>
              <a:pPr eaLnBrk="1" hangingPunct="1"/>
              <a:t>38</a:t>
            </a:fld>
            <a:endParaRPr lang="en-US" sz="1200"/>
          </a:p>
        </p:txBody>
      </p:sp>
    </p:spTree>
    <p:extLst>
      <p:ext uri="{BB962C8B-B14F-4D97-AF65-F5344CB8AC3E}">
        <p14:creationId xmlns:p14="http://schemas.microsoft.com/office/powerpoint/2010/main" val="196751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windows.microsoft.com</a:t>
            </a:r>
            <a:r>
              <a:rPr lang="en-US" dirty="0" smtClean="0"/>
              <a:t>/en-us/windows/lifecycle</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52</a:t>
            </a:fld>
            <a:endParaRPr lang="en-US"/>
          </a:p>
        </p:txBody>
      </p:sp>
    </p:spTree>
    <p:extLst>
      <p:ext uri="{BB962C8B-B14F-4D97-AF65-F5344CB8AC3E}">
        <p14:creationId xmlns:p14="http://schemas.microsoft.com/office/powerpoint/2010/main" val="859310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2B5EDACE-5C5E-4C4E-BA77-FAA3C62D5B71}" type="datetime1">
              <a:rPr lang="en-US" smtClean="0"/>
              <a:t>10/19/16</a:t>
            </a:fld>
            <a:endParaRPr lang="en-US"/>
          </a:p>
        </p:txBody>
      </p:sp>
      <p:sp>
        <p:nvSpPr>
          <p:cNvPr id="6"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7" name="Slide Number Placeholder 5"/>
          <p:cNvSpPr>
            <a:spLocks noGrp="1"/>
          </p:cNvSpPr>
          <p:nvPr>
            <p:ph type="sldNum" sz="quarter" idx="12"/>
          </p:nvPr>
        </p:nvSpPr>
        <p:spPr/>
        <p:txBody>
          <a:bodyPr/>
          <a:lstStyle>
            <a:lvl1pPr>
              <a:defRPr/>
            </a:lvl1pPr>
          </a:lstStyle>
          <a:p>
            <a:pPr>
              <a:defRPr/>
            </a:pPr>
            <a:fld id="{C856F2D9-AD6D-DA40-A9F7-5BC9D0FE422B}" type="slidenum">
              <a:rPr lang="en-US"/>
              <a:pPr>
                <a:defRPr/>
              </a:pPr>
              <a:t>‹#›</a:t>
            </a:fld>
            <a:endParaRPr lang="en-US"/>
          </a:p>
        </p:txBody>
      </p:sp>
    </p:spTree>
    <p:extLst>
      <p:ext uri="{BB962C8B-B14F-4D97-AF65-F5344CB8AC3E}">
        <p14:creationId xmlns:p14="http://schemas.microsoft.com/office/powerpoint/2010/main" val="2401229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6B28DB-82CD-6A40-811F-331E346338FE}" type="datetime1">
              <a:rPr lang="en-US" smtClean="0"/>
              <a:t>10/19/16</a:t>
            </a:fld>
            <a:endParaRPr lang="en-US"/>
          </a:p>
        </p:txBody>
      </p:sp>
      <p:sp>
        <p:nvSpPr>
          <p:cNvPr id="5"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A930270A-9B61-894C-861D-A83215372ABB}" type="slidenum">
              <a:rPr lang="en-US"/>
              <a:pPr>
                <a:defRPr/>
              </a:pPr>
              <a:t>‹#›</a:t>
            </a:fld>
            <a:endParaRPr lang="en-US"/>
          </a:p>
        </p:txBody>
      </p:sp>
    </p:spTree>
    <p:extLst>
      <p:ext uri="{BB962C8B-B14F-4D97-AF65-F5344CB8AC3E}">
        <p14:creationId xmlns:p14="http://schemas.microsoft.com/office/powerpoint/2010/main" val="3070123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7C0B626-B924-C547-8EE7-28E64CEF9B24}" type="datetime1">
              <a:rPr lang="en-US" smtClean="0"/>
              <a:t>10/19/16</a:t>
            </a:fld>
            <a:endParaRPr lang="en-US"/>
          </a:p>
        </p:txBody>
      </p:sp>
      <p:sp>
        <p:nvSpPr>
          <p:cNvPr id="5"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FE21CF76-7285-4C4B-B700-9A05A34BE042}" type="slidenum">
              <a:rPr lang="en-US"/>
              <a:pPr>
                <a:defRPr/>
              </a:pPr>
              <a:t>‹#›</a:t>
            </a:fld>
            <a:endParaRPr lang="en-US"/>
          </a:p>
        </p:txBody>
      </p:sp>
    </p:spTree>
    <p:extLst>
      <p:ext uri="{BB962C8B-B14F-4D97-AF65-F5344CB8AC3E}">
        <p14:creationId xmlns:p14="http://schemas.microsoft.com/office/powerpoint/2010/main" val="1097528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xfrm>
            <a:off x="669727" y="312539"/>
            <a:ext cx="7804547" cy="1518047"/>
          </a:xfrm>
          <a:prstGeom prst="rect">
            <a:avLst/>
          </a:prstGeom>
        </p:spPr>
        <p:txBody>
          <a:bodyPr lIns="0" tIns="0" rIns="0" bIns="0"/>
          <a:lstStyle>
            <a:lvl1pPr defTabSz="410751">
              <a:defRPr sz="5600">
                <a:latin typeface="+mn-lt"/>
                <a:ea typeface="+mn-ea"/>
                <a:cs typeface="+mn-cs"/>
                <a:sym typeface="Helvetica Light"/>
              </a:defRPr>
            </a:lvl1pPr>
          </a:lstStyle>
          <a:p>
            <a:pPr lvl="0"/>
            <a:r>
              <a:rPr lang="en-US" smtClean="0"/>
              <a:t>Click to edit Master title style</a:t>
            </a:r>
            <a:endParaRPr/>
          </a:p>
        </p:txBody>
      </p:sp>
      <p:sp>
        <p:nvSpPr>
          <p:cNvPr id="20" name="Shape 20"/>
          <p:cNvSpPr>
            <a:spLocks noGrp="1"/>
          </p:cNvSpPr>
          <p:nvPr>
            <p:ph type="body" idx="1"/>
          </p:nvPr>
        </p:nvSpPr>
        <p:spPr>
          <a:xfrm>
            <a:off x="669727" y="1830586"/>
            <a:ext cx="7804547" cy="4420195"/>
          </a:xfrm>
          <a:prstGeom prst="rect">
            <a:avLst/>
          </a:prstGeom>
        </p:spPr>
        <p:txBody>
          <a:bodyPr lIns="0" tIns="0" rIns="0" bIns="0" anchor="ctr"/>
          <a:lstStyle>
            <a:lvl1pPr marL="312528" indent="-312528" defTabSz="410751">
              <a:spcBef>
                <a:spcPts val="2953"/>
              </a:spcBef>
              <a:buSzPct val="75000"/>
              <a:buFontTx/>
              <a:defRPr sz="2500">
                <a:latin typeface="+mn-lt"/>
                <a:ea typeface="+mn-ea"/>
                <a:cs typeface="+mn-cs"/>
                <a:sym typeface="Helvetica Light"/>
              </a:defRPr>
            </a:lvl1pPr>
            <a:lvl2pPr marL="625056" indent="-312528" defTabSz="410751">
              <a:spcBef>
                <a:spcPts val="2953"/>
              </a:spcBef>
              <a:buSzPct val="75000"/>
              <a:buFontTx/>
              <a:buChar char="•"/>
              <a:defRPr sz="2500">
                <a:latin typeface="+mn-lt"/>
                <a:ea typeface="+mn-ea"/>
                <a:cs typeface="+mn-cs"/>
                <a:sym typeface="Helvetica Light"/>
              </a:defRPr>
            </a:lvl2pPr>
            <a:lvl3pPr indent="-312528" defTabSz="410751">
              <a:spcBef>
                <a:spcPts val="2953"/>
              </a:spcBef>
              <a:buSzPct val="75000"/>
              <a:buFontTx/>
              <a:defRPr sz="2500">
                <a:latin typeface="+mn-lt"/>
                <a:ea typeface="+mn-ea"/>
                <a:cs typeface="+mn-cs"/>
                <a:sym typeface="Helvetica Light"/>
              </a:defRPr>
            </a:lvl3pPr>
            <a:lvl4pPr marL="1250112" indent="-312528" defTabSz="410751">
              <a:spcBef>
                <a:spcPts val="2953"/>
              </a:spcBef>
              <a:buSzPct val="75000"/>
              <a:buFontTx/>
              <a:buChar char="•"/>
              <a:defRPr sz="2500">
                <a:latin typeface="+mn-lt"/>
                <a:ea typeface="+mn-ea"/>
                <a:cs typeface="+mn-cs"/>
                <a:sym typeface="Helvetica Light"/>
              </a:defRPr>
            </a:lvl4pPr>
            <a:lvl5pPr marL="1562640" indent="-312528" defTabSz="410751">
              <a:spcBef>
                <a:spcPts val="2953"/>
              </a:spcBef>
              <a:buSzPct val="75000"/>
              <a:buFontTx/>
              <a:buChar char="•"/>
              <a:defRPr sz="2500">
                <a:latin typeface="+mn-lt"/>
                <a:ea typeface="+mn-ea"/>
                <a:cs typeface="+mn-cs"/>
                <a:sym typeface="Helvetica 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3861704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669727" y="312539"/>
            <a:ext cx="7804547" cy="1518047"/>
          </a:xfrm>
          <a:prstGeom prst="rect">
            <a:avLst/>
          </a:prstGeom>
        </p:spPr>
        <p:txBody>
          <a:bodyPr lIns="0" tIns="0" rIns="0" bIns="0"/>
          <a:lstStyle>
            <a:lvl1pPr defTabSz="410751">
              <a:defRPr sz="5600">
                <a:latin typeface="+mn-lt"/>
                <a:ea typeface="+mn-ea"/>
                <a:cs typeface="+mn-cs"/>
                <a:sym typeface="Helvetica Light"/>
              </a:defRPr>
            </a:lvl1pPr>
          </a:lstStyle>
          <a:p>
            <a:pPr lvl="0"/>
            <a:r>
              <a:rPr lang="en-US" smtClean="0"/>
              <a:t>Click to edit Master title style</a:t>
            </a:r>
            <a:endParaRPr/>
          </a:p>
        </p:txBody>
      </p:sp>
    </p:spTree>
    <p:extLst>
      <p:ext uri="{BB962C8B-B14F-4D97-AF65-F5344CB8AC3E}">
        <p14:creationId xmlns:p14="http://schemas.microsoft.com/office/powerpoint/2010/main" val="36257943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E05AC4-EC7D-814A-97CD-2C2B28772225}" type="datetime1">
              <a:rPr lang="en-US" smtClean="0"/>
              <a:t>10/19/16</a:t>
            </a:fld>
            <a:endParaRPr lang="en-US"/>
          </a:p>
        </p:txBody>
      </p:sp>
      <p:sp>
        <p:nvSpPr>
          <p:cNvPr id="5"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2EE5017F-2046-9E41-83E0-078B60185F7A}" type="slidenum">
              <a:rPr lang="en-US"/>
              <a:pPr>
                <a:defRPr/>
              </a:pPr>
              <a:t>‹#›</a:t>
            </a:fld>
            <a:endParaRPr lang="en-US"/>
          </a:p>
        </p:txBody>
      </p:sp>
    </p:spTree>
    <p:extLst>
      <p:ext uri="{BB962C8B-B14F-4D97-AF65-F5344CB8AC3E}">
        <p14:creationId xmlns:p14="http://schemas.microsoft.com/office/powerpoint/2010/main" val="26957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157281-56CF-B342-8ACD-261C23D73114}" type="datetime1">
              <a:rPr lang="en-US" smtClean="0"/>
              <a:t>10/19/16</a:t>
            </a:fld>
            <a:endParaRPr lang="en-US"/>
          </a:p>
        </p:txBody>
      </p:sp>
      <p:sp>
        <p:nvSpPr>
          <p:cNvPr id="6"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7" name="Slide Number Placeholder 5"/>
          <p:cNvSpPr>
            <a:spLocks noGrp="1"/>
          </p:cNvSpPr>
          <p:nvPr>
            <p:ph type="sldNum" sz="quarter" idx="12"/>
          </p:nvPr>
        </p:nvSpPr>
        <p:spPr/>
        <p:txBody>
          <a:bodyPr/>
          <a:lstStyle>
            <a:lvl1pPr>
              <a:defRPr/>
            </a:lvl1pPr>
          </a:lstStyle>
          <a:p>
            <a:pPr>
              <a:defRPr/>
            </a:pPr>
            <a:fld id="{F91FBA4A-F87B-E542-B2A1-97AAD5AFC441}" type="slidenum">
              <a:rPr lang="en-US"/>
              <a:pPr>
                <a:defRPr/>
              </a:pPr>
              <a:t>‹#›</a:t>
            </a:fld>
            <a:endParaRPr lang="en-US"/>
          </a:p>
        </p:txBody>
      </p:sp>
    </p:spTree>
    <p:extLst>
      <p:ext uri="{BB962C8B-B14F-4D97-AF65-F5344CB8AC3E}">
        <p14:creationId xmlns:p14="http://schemas.microsoft.com/office/powerpoint/2010/main" val="327235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616ECD9-711B-6041-9615-5C6747CED20E}" type="datetime1">
              <a:rPr lang="en-US" smtClean="0"/>
              <a:t>10/19/16</a:t>
            </a:fld>
            <a:endParaRPr lang="en-US"/>
          </a:p>
        </p:txBody>
      </p:sp>
      <p:sp>
        <p:nvSpPr>
          <p:cNvPr id="6"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7" name="Slide Number Placeholder 5"/>
          <p:cNvSpPr>
            <a:spLocks noGrp="1"/>
          </p:cNvSpPr>
          <p:nvPr>
            <p:ph type="sldNum" sz="quarter" idx="12"/>
          </p:nvPr>
        </p:nvSpPr>
        <p:spPr/>
        <p:txBody>
          <a:bodyPr/>
          <a:lstStyle>
            <a:lvl1pPr>
              <a:defRPr/>
            </a:lvl1pPr>
          </a:lstStyle>
          <a:p>
            <a:pPr>
              <a:defRPr/>
            </a:pPr>
            <a:fld id="{52CCADC2-99EA-734F-9695-6155A99CDC74}" type="slidenum">
              <a:rPr lang="en-US"/>
              <a:pPr>
                <a:defRPr/>
              </a:pPr>
              <a:t>‹#›</a:t>
            </a:fld>
            <a:endParaRPr lang="en-US"/>
          </a:p>
        </p:txBody>
      </p:sp>
    </p:spTree>
    <p:extLst>
      <p:ext uri="{BB962C8B-B14F-4D97-AF65-F5344CB8AC3E}">
        <p14:creationId xmlns:p14="http://schemas.microsoft.com/office/powerpoint/2010/main" val="276417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A067A669-0793-7645-8E11-9989E557B388}" type="datetime1">
              <a:rPr lang="en-US" smtClean="0"/>
              <a:t>10/19/16</a:t>
            </a:fld>
            <a:endParaRPr lang="en-US"/>
          </a:p>
        </p:txBody>
      </p:sp>
      <p:sp>
        <p:nvSpPr>
          <p:cNvPr id="9" name="Footer Placeholder 7"/>
          <p:cNvSpPr>
            <a:spLocks noGrp="1"/>
          </p:cNvSpPr>
          <p:nvPr>
            <p:ph type="ftr" sz="quarter" idx="11"/>
          </p:nvPr>
        </p:nvSpPr>
        <p:spPr/>
        <p:txBody>
          <a:bodyPr/>
          <a:lstStyle>
            <a:lvl1pPr>
              <a:defRPr/>
            </a:lvl1pPr>
          </a:lstStyle>
          <a:p>
            <a:pPr>
              <a:defRPr/>
            </a:pPr>
            <a:r>
              <a:rPr lang="pt-BR" smtClean="0"/>
              <a:t>RTC 2016</a:t>
            </a:r>
            <a:endParaRPr lang="en-US"/>
          </a:p>
        </p:txBody>
      </p:sp>
      <p:sp>
        <p:nvSpPr>
          <p:cNvPr id="10" name="Slide Number Placeholder 8"/>
          <p:cNvSpPr>
            <a:spLocks noGrp="1"/>
          </p:cNvSpPr>
          <p:nvPr>
            <p:ph type="sldNum" sz="quarter" idx="12"/>
          </p:nvPr>
        </p:nvSpPr>
        <p:spPr/>
        <p:txBody>
          <a:bodyPr/>
          <a:lstStyle>
            <a:lvl1pPr>
              <a:defRPr/>
            </a:lvl1pPr>
          </a:lstStyle>
          <a:p>
            <a:pPr>
              <a:defRPr/>
            </a:pPr>
            <a:fld id="{BF13E1A0-74F1-A54A-8084-09229D0F4083}" type="slidenum">
              <a:rPr lang="en-US"/>
              <a:pPr>
                <a:defRPr/>
              </a:pPr>
              <a:t>‹#›</a:t>
            </a:fld>
            <a:endParaRPr lang="en-US"/>
          </a:p>
        </p:txBody>
      </p:sp>
    </p:spTree>
    <p:extLst>
      <p:ext uri="{BB962C8B-B14F-4D97-AF65-F5344CB8AC3E}">
        <p14:creationId xmlns:p14="http://schemas.microsoft.com/office/powerpoint/2010/main" val="410632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86792BD-3FE6-8D40-8A7F-36EB880E426C}" type="datetime1">
              <a:rPr lang="en-US" smtClean="0"/>
              <a:t>10/19/16</a:t>
            </a:fld>
            <a:endParaRPr lang="en-US"/>
          </a:p>
        </p:txBody>
      </p:sp>
      <p:sp>
        <p:nvSpPr>
          <p:cNvPr id="4"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5" name="Slide Number Placeholder 5"/>
          <p:cNvSpPr>
            <a:spLocks noGrp="1"/>
          </p:cNvSpPr>
          <p:nvPr>
            <p:ph type="sldNum" sz="quarter" idx="12"/>
          </p:nvPr>
        </p:nvSpPr>
        <p:spPr/>
        <p:txBody>
          <a:bodyPr/>
          <a:lstStyle>
            <a:lvl1pPr>
              <a:defRPr/>
            </a:lvl1pPr>
          </a:lstStyle>
          <a:p>
            <a:pPr>
              <a:defRPr/>
            </a:pPr>
            <a:fld id="{C29D5436-6D28-D54D-BCF8-A38B4DB6D7DF}" type="slidenum">
              <a:rPr lang="en-US"/>
              <a:pPr>
                <a:defRPr/>
              </a:pPr>
              <a:t>‹#›</a:t>
            </a:fld>
            <a:endParaRPr lang="en-US"/>
          </a:p>
        </p:txBody>
      </p:sp>
    </p:spTree>
    <p:extLst>
      <p:ext uri="{BB962C8B-B14F-4D97-AF65-F5344CB8AC3E}">
        <p14:creationId xmlns:p14="http://schemas.microsoft.com/office/powerpoint/2010/main" val="1713873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E20383-DA1C-8640-8729-87DA5E48A212}" type="datetime1">
              <a:rPr lang="en-US" smtClean="0"/>
              <a:t>10/19/16</a:t>
            </a:fld>
            <a:endParaRPr lang="en-US"/>
          </a:p>
        </p:txBody>
      </p:sp>
      <p:sp>
        <p:nvSpPr>
          <p:cNvPr id="3"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4" name="Slide Number Placeholder 5"/>
          <p:cNvSpPr>
            <a:spLocks noGrp="1"/>
          </p:cNvSpPr>
          <p:nvPr>
            <p:ph type="sldNum" sz="quarter" idx="12"/>
          </p:nvPr>
        </p:nvSpPr>
        <p:spPr/>
        <p:txBody>
          <a:bodyPr/>
          <a:lstStyle>
            <a:lvl1pPr>
              <a:defRPr/>
            </a:lvl1pPr>
          </a:lstStyle>
          <a:p>
            <a:pPr>
              <a:defRPr/>
            </a:pPr>
            <a:fld id="{72D4C895-3F4E-2545-8FE0-67A269A10CA0}" type="slidenum">
              <a:rPr lang="en-US"/>
              <a:pPr>
                <a:defRPr/>
              </a:pPr>
              <a:t>‹#›</a:t>
            </a:fld>
            <a:endParaRPr lang="en-US"/>
          </a:p>
        </p:txBody>
      </p:sp>
    </p:spTree>
    <p:extLst>
      <p:ext uri="{BB962C8B-B14F-4D97-AF65-F5344CB8AC3E}">
        <p14:creationId xmlns:p14="http://schemas.microsoft.com/office/powerpoint/2010/main" val="261138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4EE323F3-0725-1144-B6C9-A7A0C06FA31A}" type="datetime1">
              <a:rPr lang="en-US" smtClean="0"/>
              <a:t>10/19/16</a:t>
            </a:fld>
            <a:endParaRPr lang="en-US"/>
          </a:p>
        </p:txBody>
      </p:sp>
      <p:sp>
        <p:nvSpPr>
          <p:cNvPr id="7" name="Footer Placeholder 5"/>
          <p:cNvSpPr>
            <a:spLocks noGrp="1"/>
          </p:cNvSpPr>
          <p:nvPr>
            <p:ph type="ftr" sz="quarter" idx="11"/>
          </p:nvPr>
        </p:nvSpPr>
        <p:spPr/>
        <p:txBody>
          <a:bodyPr/>
          <a:lstStyle>
            <a:lvl1pPr>
              <a:defRPr/>
            </a:lvl1pPr>
          </a:lstStyle>
          <a:p>
            <a:pPr>
              <a:defRPr/>
            </a:pPr>
            <a:r>
              <a:rPr lang="pt-BR" smtClean="0"/>
              <a:t>RTC 2016</a:t>
            </a:r>
            <a:endParaRPr lang="en-US"/>
          </a:p>
        </p:txBody>
      </p:sp>
      <p:sp>
        <p:nvSpPr>
          <p:cNvPr id="8" name="Slide Number Placeholder 6"/>
          <p:cNvSpPr>
            <a:spLocks noGrp="1"/>
          </p:cNvSpPr>
          <p:nvPr>
            <p:ph type="sldNum" sz="quarter" idx="12"/>
          </p:nvPr>
        </p:nvSpPr>
        <p:spPr/>
        <p:txBody>
          <a:bodyPr/>
          <a:lstStyle>
            <a:lvl1pPr>
              <a:defRPr/>
            </a:lvl1pPr>
          </a:lstStyle>
          <a:p>
            <a:pPr>
              <a:defRPr/>
            </a:pPr>
            <a:fld id="{BE9CC1F7-FDAC-F64B-95F0-BE1410AF2D40}" type="slidenum">
              <a:rPr lang="en-US"/>
              <a:pPr>
                <a:defRPr/>
              </a:pPr>
              <a:t>‹#›</a:t>
            </a:fld>
            <a:endParaRPr lang="en-US"/>
          </a:p>
        </p:txBody>
      </p:sp>
    </p:spTree>
    <p:extLst>
      <p:ext uri="{BB962C8B-B14F-4D97-AF65-F5344CB8AC3E}">
        <p14:creationId xmlns:p14="http://schemas.microsoft.com/office/powerpoint/2010/main" val="2224133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3BA781-4354-554D-B598-D974D91054F2}" type="datetime1">
              <a:rPr lang="en-US" smtClean="0"/>
              <a:t>10/19/16</a:t>
            </a:fld>
            <a:endParaRPr lang="en-US"/>
          </a:p>
        </p:txBody>
      </p:sp>
      <p:sp>
        <p:nvSpPr>
          <p:cNvPr id="6" name="Footer Placeholder 4"/>
          <p:cNvSpPr>
            <a:spLocks noGrp="1"/>
          </p:cNvSpPr>
          <p:nvPr>
            <p:ph type="ftr" sz="quarter" idx="11"/>
          </p:nvPr>
        </p:nvSpPr>
        <p:spPr/>
        <p:txBody>
          <a:bodyPr/>
          <a:lstStyle>
            <a:lvl1pPr>
              <a:defRPr/>
            </a:lvl1pPr>
          </a:lstStyle>
          <a:p>
            <a:pPr>
              <a:defRPr/>
            </a:pPr>
            <a:r>
              <a:rPr lang="pt-BR" smtClean="0"/>
              <a:t>RTC 2016</a:t>
            </a:r>
            <a:endParaRPr lang="en-US"/>
          </a:p>
        </p:txBody>
      </p:sp>
      <p:sp>
        <p:nvSpPr>
          <p:cNvPr id="7" name="Slide Number Placeholder 5"/>
          <p:cNvSpPr>
            <a:spLocks noGrp="1"/>
          </p:cNvSpPr>
          <p:nvPr>
            <p:ph type="sldNum" sz="quarter" idx="12"/>
          </p:nvPr>
        </p:nvSpPr>
        <p:spPr/>
        <p:txBody>
          <a:bodyPr/>
          <a:lstStyle>
            <a:lvl1pPr>
              <a:defRPr/>
            </a:lvl1pPr>
          </a:lstStyle>
          <a:p>
            <a:pPr>
              <a:defRPr/>
            </a:pPr>
            <a:fld id="{D14703CF-1830-0849-8580-4ED3CFAE8D26}" type="slidenum">
              <a:rPr lang="en-US"/>
              <a:pPr>
                <a:defRPr/>
              </a:pPr>
              <a:t>‹#›</a:t>
            </a:fld>
            <a:endParaRPr lang="en-US"/>
          </a:p>
        </p:txBody>
      </p:sp>
    </p:spTree>
    <p:extLst>
      <p:ext uri="{BB962C8B-B14F-4D97-AF65-F5344CB8AC3E}">
        <p14:creationId xmlns:p14="http://schemas.microsoft.com/office/powerpoint/2010/main" val="37647462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cs typeface="Arial" charset="0"/>
              </a:defRPr>
            </a:lvl1pPr>
          </a:lstStyle>
          <a:p>
            <a:pPr>
              <a:defRPr/>
            </a:pPr>
            <a:fld id="{BB842A4D-C7B0-F848-9E79-348F7D259F49}" type="datetime1">
              <a:rPr lang="en-US" smtClean="0"/>
              <a:t>10/19/16</a:t>
            </a:fld>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cs typeface="Arial" charset="0"/>
              </a:defRPr>
            </a:lvl1pPr>
          </a:lstStyle>
          <a:p>
            <a:pPr>
              <a:defRPr/>
            </a:pPr>
            <a:r>
              <a:rPr lang="pt-BR" smtClean="0"/>
              <a:t>RTC 2016</a:t>
            </a: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cs typeface="Arial" charset="0"/>
              </a:defRPr>
            </a:lvl1pPr>
          </a:lstStyle>
          <a:p>
            <a:pPr>
              <a:defRPr/>
            </a:pPr>
            <a:fld id="{5BA6CB20-8548-FA4C-82B4-B73CAC6106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01" r:id="rId2"/>
    <p:sldLayoutId id="2147483809" r:id="rId3"/>
    <p:sldLayoutId id="2147483802" r:id="rId4"/>
    <p:sldLayoutId id="2147483810" r:id="rId5"/>
    <p:sldLayoutId id="2147483803" r:id="rId6"/>
    <p:sldLayoutId id="2147483804" r:id="rId7"/>
    <p:sldLayoutId id="2147483811" r:id="rId8"/>
    <p:sldLayoutId id="2147483805" r:id="rId9"/>
    <p:sldLayoutId id="2147483806" r:id="rId10"/>
    <p:sldLayoutId id="2147483807" r:id="rId11"/>
    <p:sldLayoutId id="2147483812" r:id="rId12"/>
    <p:sldLayoutId id="2147483813" r:id="rId13"/>
  </p:sldLayoutIdLst>
  <p:hf hdr="0" dt="0"/>
  <p:txStyles>
    <p:title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2.meethue.com/en-us/the-range/hue-ta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png"/><Relationship Id="rId5" Type="http://schemas.openxmlformats.org/officeDocument/2006/relationships/image" Target="../media/image38.tiff"/><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48.tiff"/></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36.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image" Target="../media/image49.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39.xml.rels><?xml version="1.0" encoding="UTF-8" standalone="yes"?>
<Relationships xmlns="http://schemas.openxmlformats.org/package/2006/relationships"><Relationship Id="rId11" Type="http://schemas.openxmlformats.org/officeDocument/2006/relationships/image" Target="../media/image74.tiff"/><Relationship Id="rId12" Type="http://schemas.openxmlformats.org/officeDocument/2006/relationships/image" Target="../media/image75.tiff"/><Relationship Id="rId13" Type="http://schemas.openxmlformats.org/officeDocument/2006/relationships/image" Target="../media/image76.tiff"/><Relationship Id="rId14" Type="http://schemas.openxmlformats.org/officeDocument/2006/relationships/image" Target="../media/image77.tiff"/><Relationship Id="rId1" Type="http://schemas.openxmlformats.org/officeDocument/2006/relationships/slideLayout" Target="../slideLayouts/slideLayout6.xml"/><Relationship Id="rId2" Type="http://schemas.openxmlformats.org/officeDocument/2006/relationships/image" Target="../media/image65.tiff"/><Relationship Id="rId3" Type="http://schemas.openxmlformats.org/officeDocument/2006/relationships/image" Target="../media/image66.tiff"/><Relationship Id="rId4" Type="http://schemas.openxmlformats.org/officeDocument/2006/relationships/image" Target="../media/image67.tiff"/><Relationship Id="rId5" Type="http://schemas.openxmlformats.org/officeDocument/2006/relationships/image" Target="../media/image68.tiff"/><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tiff"/><Relationship Id="rId10" Type="http://schemas.openxmlformats.org/officeDocument/2006/relationships/image" Target="../media/image7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0.png"/><Relationship Id="rId5"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2.tiff"/><Relationship Id="rId5" Type="http://schemas.openxmlformats.org/officeDocument/2006/relationships/image" Target="../media/image83.tiff"/><Relationship Id="rId6" Type="http://schemas.openxmlformats.org/officeDocument/2006/relationships/image" Target="../media/image84.tiff"/><Relationship Id="rId7" Type="http://schemas.openxmlformats.org/officeDocument/2006/relationships/image" Target="../media/image85.tiff"/><Relationship Id="rId1" Type="http://schemas.openxmlformats.org/officeDocument/2006/relationships/slideLayout" Target="../slideLayouts/slideLayout6.xml"/><Relationship Id="rId2" Type="http://schemas.openxmlformats.org/officeDocument/2006/relationships/image" Target="../media/image8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tiff"/><Relationship Id="rId4" Type="http://schemas.openxmlformats.org/officeDocument/2006/relationships/image" Target="../media/image37.png"/><Relationship Id="rId5" Type="http://schemas.openxmlformats.org/officeDocument/2006/relationships/image" Target="../media/image88.png"/><Relationship Id="rId6" Type="http://schemas.openxmlformats.org/officeDocument/2006/relationships/image" Target="../media/image89.tiff"/><Relationship Id="rId7" Type="http://schemas.openxmlformats.org/officeDocument/2006/relationships/image" Target="../media/image90.tiff"/><Relationship Id="rId8"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image" Target="../media/image86.tiff"/></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g"/><Relationship Id="rId5" Type="http://schemas.openxmlformats.org/officeDocument/2006/relationships/image" Target="../media/image95.jpg"/><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7.tiff"/><Relationship Id="rId4" Type="http://schemas.openxmlformats.org/officeDocument/2006/relationships/image" Target="../media/image98.tiff"/><Relationship Id="rId5" Type="http://schemas.openxmlformats.org/officeDocument/2006/relationships/image" Target="../media/image99.tiff"/><Relationship Id="rId6" Type="http://schemas.openxmlformats.org/officeDocument/2006/relationships/image" Target="../media/image100.tiff"/><Relationship Id="rId1" Type="http://schemas.openxmlformats.org/officeDocument/2006/relationships/slideLayout" Target="../slideLayouts/slideLayout2.xml"/><Relationship Id="rId2" Type="http://schemas.openxmlformats.org/officeDocument/2006/relationships/image" Target="../media/image96.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tiff"/><Relationship Id="rId3" Type="http://schemas.openxmlformats.org/officeDocument/2006/relationships/image" Target="../media/image103.tiff"/></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hyperlink" Target="http://www.lavaworld.com/cfm/catalog/productitem.cfm?ProductID=131" TargetMode="External"/><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hyperlink" Target="http://images.google.com/imgres?imgurl=www.apw.com/raptor/images/graphic341.jpg&amp;imgrefurl=http://www.apw.com/productsServices/productShowcase/raptor341.jsp&amp;h=273&amp;w=142&amp;prev=/images?q=Computer+server&amp;start=80&amp;num=20&amp;hl=zh-CN&amp;lr=lang_zh-CN|lang_zh-TW|lang_en&amp;sa=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9.tiff"/><Relationship Id="rId4" Type="http://schemas.openxmlformats.org/officeDocument/2006/relationships/image" Target="../media/image110.tiff"/><Relationship Id="rId5" Type="http://schemas.openxmlformats.org/officeDocument/2006/relationships/image" Target="../media/image111.tiff"/><Relationship Id="rId6" Type="http://schemas.openxmlformats.org/officeDocument/2006/relationships/image" Target="../media/image112.tiff"/><Relationship Id="rId7" Type="http://schemas.openxmlformats.org/officeDocument/2006/relationships/image" Target="../media/image113.tif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tiff"/><Relationship Id="rId4" Type="http://schemas.openxmlformats.org/officeDocument/2006/relationships/image" Target="../media/image117.tiff"/><Relationship Id="rId5" Type="http://schemas.openxmlformats.org/officeDocument/2006/relationships/image" Target="../media/image93.png"/><Relationship Id="rId6" Type="http://schemas.openxmlformats.org/officeDocument/2006/relationships/image" Target="../media/image118.tiff"/><Relationship Id="rId7" Type="http://schemas.openxmlformats.org/officeDocument/2006/relationships/image" Target="../media/image119.tiff"/><Relationship Id="rId1" Type="http://schemas.openxmlformats.org/officeDocument/2006/relationships/slideLayout" Target="../slideLayouts/slideLayout2.xml"/><Relationship Id="rId2" Type="http://schemas.openxmlformats.org/officeDocument/2006/relationships/image" Target="../media/image115.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f"/><Relationship Id="rId3"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fontAlgn="auto" hangingPunct="1">
              <a:spcAft>
                <a:spcPts val="0"/>
              </a:spcAft>
              <a:defRPr/>
            </a:pPr>
            <a:r>
              <a:rPr lang="en-US" sz="4000" dirty="0" smtClean="0">
                <a:latin typeface="Calibri" charset="0"/>
                <a:ea typeface="+mj-ea"/>
                <a:cs typeface="+mj-cs"/>
              </a:rPr>
              <a:t>A </a:t>
            </a:r>
            <a:r>
              <a:rPr lang="en-US" sz="4000" dirty="0" err="1" smtClean="0">
                <a:latin typeface="Calibri" charset="0"/>
                <a:ea typeface="+mj-ea"/>
                <a:cs typeface="+mj-cs"/>
              </a:rPr>
              <a:t>RiOT</a:t>
            </a:r>
            <a:r>
              <a:rPr lang="en-US" sz="4000" dirty="0" smtClean="0">
                <a:latin typeface="Calibri" charset="0"/>
                <a:ea typeface="+mj-ea"/>
                <a:cs typeface="+mj-cs"/>
              </a:rPr>
              <a:t> of opportunity: Integrating real-time data into the Internet of Things</a:t>
            </a:r>
            <a:endParaRPr lang="en-US" sz="4000" dirty="0">
              <a:latin typeface="Calibri" charset="0"/>
              <a:ea typeface="+mj-ea"/>
              <a:cs typeface="+mj-cs"/>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ea typeface="+mn-ea"/>
                <a:cs typeface="+mn-cs"/>
              </a:rPr>
              <a:t>Henning Schulzrinne</a:t>
            </a:r>
          </a:p>
          <a:p>
            <a:pPr eaLnBrk="1" fontAlgn="auto" hangingPunct="1">
              <a:spcAft>
                <a:spcPts val="0"/>
              </a:spcAft>
              <a:buFont typeface="Arial" pitchFamily="34" charset="0"/>
              <a:buNone/>
              <a:defRPr/>
            </a:pPr>
            <a:r>
              <a:rPr lang="en-US" sz="2000" dirty="0" smtClean="0">
                <a:ea typeface="+mn-ea"/>
                <a:cs typeface="+mn-cs"/>
              </a:rPr>
              <a:t>(+ Jan </a:t>
            </a:r>
            <a:r>
              <a:rPr lang="en-US" sz="2000" dirty="0" err="1" smtClean="0">
                <a:ea typeface="+mn-ea"/>
                <a:cs typeface="+mn-cs"/>
              </a:rPr>
              <a:t>Janak</a:t>
            </a:r>
            <a:r>
              <a:rPr lang="en-US" sz="2000" dirty="0" smtClean="0">
                <a:ea typeface="+mn-ea"/>
                <a:cs typeface="+mn-cs"/>
              </a:rPr>
              <a:t> &amp; other CUCS IRT contributors)</a:t>
            </a:r>
          </a:p>
          <a:p>
            <a:pPr eaLnBrk="1" fontAlgn="auto" hangingPunct="1">
              <a:spcAft>
                <a:spcPts val="0"/>
              </a:spcAft>
              <a:buFont typeface="Arial" pitchFamily="34" charset="0"/>
              <a:buNone/>
              <a:defRPr/>
            </a:pPr>
            <a:r>
              <a:rPr lang="en-US" sz="1100" dirty="0" smtClean="0">
                <a:ea typeface="+mn-ea"/>
                <a:cs typeface="+mn-cs"/>
              </a:rPr>
              <a:t>RTC 2016</a:t>
            </a:r>
          </a:p>
        </p:txBody>
      </p:sp>
      <p:sp>
        <p:nvSpPr>
          <p:cNvPr id="15364"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pt-BR" sz="1200" smtClean="0">
                <a:solidFill>
                  <a:srgbClr val="FFFFFF"/>
                </a:solidFill>
                <a:cs typeface="Arial" charset="0"/>
              </a:rPr>
              <a:t>RTC 2016</a:t>
            </a:r>
            <a:endParaRPr lang="en-US" sz="1200">
              <a:solidFill>
                <a:srgbClr val="FFFFFF"/>
              </a:solidFill>
              <a:cs typeface="Arial" charset="0"/>
            </a:endParaRPr>
          </a:p>
        </p:txBody>
      </p:sp>
      <p:sp>
        <p:nvSpPr>
          <p:cNvPr id="1536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5DFB897-A269-9341-99E6-5F072738243D}" type="slidenum">
              <a:rPr lang="en-US" sz="1400">
                <a:solidFill>
                  <a:srgbClr val="FFFFFF"/>
                </a:solidFill>
                <a:cs typeface="Arial" charset="0"/>
              </a:rPr>
              <a:pPr eaLnBrk="1" hangingPunct="1"/>
              <a:t>1</a:t>
            </a:fld>
            <a:endParaRPr lang="en-US" sz="1400">
              <a:solidFill>
                <a:srgbClr val="FFFFFF"/>
              </a:solidFill>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is not exactly new</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10</a:t>
            </a:fld>
            <a:endParaRPr lang="en-US"/>
          </a:p>
        </p:txBody>
      </p:sp>
      <p:pic>
        <p:nvPicPr>
          <p:cNvPr id="5" name="Picture 4"/>
          <p:cNvPicPr>
            <a:picLocks noChangeAspect="1"/>
          </p:cNvPicPr>
          <p:nvPr/>
        </p:nvPicPr>
        <p:blipFill>
          <a:blip r:embed="rId2"/>
          <a:stretch>
            <a:fillRect/>
          </a:stretch>
        </p:blipFill>
        <p:spPr>
          <a:xfrm>
            <a:off x="393700" y="1598346"/>
            <a:ext cx="6616700" cy="4967553"/>
          </a:xfrm>
          <a:prstGeom prst="rect">
            <a:avLst/>
          </a:prstGeom>
        </p:spPr>
      </p:pic>
    </p:spTree>
    <p:extLst>
      <p:ext uri="{BB962C8B-B14F-4D97-AF65-F5344CB8AC3E}">
        <p14:creationId xmlns:p14="http://schemas.microsoft.com/office/powerpoint/2010/main" val="46569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controlling light switches is still not the best use</a:t>
            </a:r>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11</a:t>
            </a:fld>
            <a:endParaRPr lang="en-US"/>
          </a:p>
        </p:txBody>
      </p:sp>
      <p:sp>
        <p:nvSpPr>
          <p:cNvPr id="6" name="Rectangle 5"/>
          <p:cNvSpPr/>
          <p:nvPr/>
        </p:nvSpPr>
        <p:spPr>
          <a:xfrm>
            <a:off x="465667" y="1709737"/>
            <a:ext cx="8077200"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solidFill>
                  <a:srgbClr val="3E433E"/>
                </a:solidFill>
                <a:latin typeface="Open Sans" charset="0"/>
              </a:rPr>
              <a:t>Want to turn on the bedroom light? Sure, just pick up your smartphone, enter the unlock code, hit your home screen, find the Hue app, and flick the virtual switch. Suddenly, the smart home has turned a one-push task into a five-click endeavor, leaving Philips in the amusing position of launching a new product, </a:t>
            </a:r>
            <a:r>
              <a:rPr lang="en-US" sz="3200" dirty="0">
                <a:solidFill>
                  <a:srgbClr val="089E00"/>
                </a:solidFill>
                <a:latin typeface="Open Sans" charset="0"/>
                <a:hlinkClick r:id="rId2"/>
              </a:rPr>
              <a:t>Tap</a:t>
            </a:r>
            <a:r>
              <a:rPr lang="en-US" sz="3200" dirty="0">
                <a:solidFill>
                  <a:srgbClr val="3E433E"/>
                </a:solidFill>
                <a:latin typeface="Open Sans" charset="0"/>
              </a:rPr>
              <a:t>, to effectively replicate the wall switches we always had.</a:t>
            </a:r>
            <a:endParaRPr lang="en-US" sz="3200" dirty="0"/>
          </a:p>
        </p:txBody>
      </p:sp>
      <p:sp>
        <p:nvSpPr>
          <p:cNvPr id="7" name="Rectangle 6"/>
          <p:cNvSpPr/>
          <p:nvPr/>
        </p:nvSpPr>
        <p:spPr>
          <a:xfrm>
            <a:off x="465667" y="6419789"/>
            <a:ext cx="8077200" cy="369332"/>
          </a:xfrm>
          <a:prstGeom prst="rect">
            <a:avLst/>
          </a:prstGeom>
        </p:spPr>
        <p:txBody>
          <a:bodyPr wrap="square">
            <a:spAutoFit/>
          </a:bodyPr>
          <a:lstStyle/>
          <a:p>
            <a:r>
              <a:rPr lang="en-US" dirty="0"/>
              <a:t>https://</a:t>
            </a:r>
            <a:r>
              <a:rPr lang="en-US" dirty="0" err="1"/>
              <a:t>techcrunch.com</a:t>
            </a:r>
            <a:r>
              <a:rPr lang="en-US" dirty="0"/>
              <a:t>/2014/12/04/the-problem-with-the-internet-of-things/</a:t>
            </a:r>
          </a:p>
        </p:txBody>
      </p:sp>
    </p:spTree>
    <p:extLst>
      <p:ext uri="{BB962C8B-B14F-4D97-AF65-F5344CB8AC3E}">
        <p14:creationId xmlns:p14="http://schemas.microsoft.com/office/powerpoint/2010/main" val="210544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a:t>
            </a:r>
            <a:r>
              <a:rPr lang="en-US" dirty="0" err="1" smtClean="0"/>
              <a:t>IoT</a:t>
            </a:r>
            <a:r>
              <a:rPr lang="en-US" dirty="0" smtClean="0"/>
              <a:t> make sense? </a:t>
            </a:r>
            <a:endParaRPr lang="en-US" dirty="0"/>
          </a:p>
        </p:txBody>
      </p:sp>
      <p:sp>
        <p:nvSpPr>
          <p:cNvPr id="6" name="Content Placeholder 5"/>
          <p:cNvSpPr>
            <a:spLocks noGrp="1"/>
          </p:cNvSpPr>
          <p:nvPr>
            <p:ph sz="half" idx="1"/>
          </p:nvPr>
        </p:nvSpPr>
        <p:spPr>
          <a:solidFill>
            <a:schemeClr val="bg2">
              <a:lumMod val="75000"/>
            </a:schemeClr>
          </a:solidFill>
        </p:spPr>
        <p:txBody>
          <a:bodyPr/>
          <a:lstStyle/>
          <a:p>
            <a:r>
              <a:rPr lang="en-US" dirty="0" smtClean="0"/>
              <a:t>Probably</a:t>
            </a:r>
          </a:p>
          <a:p>
            <a:pPr lvl="1"/>
            <a:r>
              <a:rPr lang="en-US" dirty="0" smtClean="0"/>
              <a:t>home security</a:t>
            </a:r>
          </a:p>
          <a:p>
            <a:pPr lvl="1"/>
            <a:r>
              <a:rPr lang="en-US" dirty="0" smtClean="0"/>
              <a:t>residential &amp; commercial locks</a:t>
            </a:r>
          </a:p>
          <a:p>
            <a:pPr lvl="1"/>
            <a:r>
              <a:rPr lang="en-US" dirty="0" smtClean="0"/>
              <a:t>home medical (recording)</a:t>
            </a:r>
          </a:p>
          <a:p>
            <a:pPr lvl="1"/>
            <a:r>
              <a:rPr lang="en-US" dirty="0" smtClean="0"/>
              <a:t>housekeeping (restroom supplies)</a:t>
            </a:r>
          </a:p>
          <a:p>
            <a:pPr lvl="1"/>
            <a:r>
              <a:rPr lang="en-US" dirty="0" smtClean="0"/>
              <a:t>outdoor lighting</a:t>
            </a:r>
          </a:p>
          <a:p>
            <a:pPr lvl="1"/>
            <a:r>
              <a:rPr lang="en-US" dirty="0" smtClean="0"/>
              <a:t>parking meters</a:t>
            </a:r>
          </a:p>
          <a:p>
            <a:pPr lvl="1"/>
            <a:r>
              <a:rPr lang="en-US" dirty="0" smtClean="0"/>
              <a:t>vending machines</a:t>
            </a:r>
            <a:endParaRPr lang="en-US" dirty="0"/>
          </a:p>
        </p:txBody>
      </p:sp>
      <p:sp>
        <p:nvSpPr>
          <p:cNvPr id="7" name="Content Placeholder 6"/>
          <p:cNvSpPr>
            <a:spLocks noGrp="1"/>
          </p:cNvSpPr>
          <p:nvPr>
            <p:ph sz="half" idx="2"/>
          </p:nvPr>
        </p:nvSpPr>
        <p:spPr>
          <a:solidFill>
            <a:schemeClr val="tx2">
              <a:lumMod val="60000"/>
              <a:lumOff val="40000"/>
            </a:schemeClr>
          </a:solidFill>
        </p:spPr>
        <p:txBody>
          <a:bodyPr/>
          <a:lstStyle/>
          <a:p>
            <a:r>
              <a:rPr lang="en-US" dirty="0" smtClean="0"/>
              <a:t>Not so much</a:t>
            </a:r>
          </a:p>
          <a:p>
            <a:pPr lvl="1"/>
            <a:r>
              <a:rPr lang="en-US" dirty="0" smtClean="0"/>
              <a:t>light switches</a:t>
            </a:r>
          </a:p>
          <a:p>
            <a:pPr lvl="1"/>
            <a:r>
              <a:rPr lang="en-US" dirty="0" smtClean="0"/>
              <a:t>most household appliances</a:t>
            </a:r>
          </a:p>
          <a:p>
            <a:pPr lvl="1"/>
            <a:r>
              <a:rPr lang="en-US" dirty="0" smtClean="0"/>
              <a:t>clothing</a:t>
            </a:r>
          </a:p>
          <a:p>
            <a:pPr lvl="1"/>
            <a:r>
              <a:rPr lang="en-US" dirty="0" smtClean="0"/>
              <a:t>smoke detectors?</a:t>
            </a:r>
          </a:p>
          <a:p>
            <a:pPr lvl="1"/>
            <a:endParaRPr lang="en-US" dirty="0" smtClean="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12</a:t>
            </a:fld>
            <a:endParaRPr lang="en-US"/>
          </a:p>
        </p:txBody>
      </p:sp>
      <p:sp>
        <p:nvSpPr>
          <p:cNvPr id="8" name="TextBox 7"/>
          <p:cNvSpPr txBox="1"/>
          <p:nvPr/>
        </p:nvSpPr>
        <p:spPr>
          <a:xfrm>
            <a:off x="4800600" y="6391656"/>
            <a:ext cx="3363678" cy="369332"/>
          </a:xfrm>
          <a:prstGeom prst="rect">
            <a:avLst/>
          </a:prstGeom>
          <a:noFill/>
        </p:spPr>
        <p:txBody>
          <a:bodyPr wrap="none" rtlCol="0">
            <a:spAutoFit/>
          </a:bodyPr>
          <a:lstStyle/>
          <a:p>
            <a:r>
              <a:rPr lang="en-US" dirty="0" smtClean="0"/>
              <a:t>not cost-effective, not just useless</a:t>
            </a:r>
            <a:endParaRPr lang="en-US" dirty="0"/>
          </a:p>
        </p:txBody>
      </p:sp>
    </p:spTree>
    <p:extLst>
      <p:ext uri="{BB962C8B-B14F-4D97-AF65-F5344CB8AC3E}">
        <p14:creationId xmlns:p14="http://schemas.microsoft.com/office/powerpoint/2010/main" val="533981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F91FBA4A-F87B-E542-B2A1-97AAD5AFC441}" type="slidenum">
              <a:rPr lang="en-US" smtClean="0"/>
              <a:pPr>
                <a:defRPr/>
              </a:pPr>
              <a:t>13</a:t>
            </a:fld>
            <a:endParaRPr lang="en-US"/>
          </a:p>
        </p:txBody>
      </p:sp>
    </p:spTree>
    <p:extLst>
      <p:ext uri="{BB962C8B-B14F-4D97-AF65-F5344CB8AC3E}">
        <p14:creationId xmlns:p14="http://schemas.microsoft.com/office/powerpoint/2010/main" val="211976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IoT</a:t>
            </a:r>
            <a:r>
              <a:rPr lang="en-US" dirty="0" smtClean="0"/>
              <a:t> security confluence</a:t>
            </a:r>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C856F2D9-AD6D-DA40-A9F7-5BC9D0FE422B}" type="slidenum">
              <a:rPr lang="en-US" smtClean="0"/>
              <a:pPr>
                <a:defRPr/>
              </a:pPr>
              <a:t>14</a:t>
            </a:fld>
            <a:endParaRPr lang="en-US"/>
          </a:p>
        </p:txBody>
      </p:sp>
      <p:graphicFrame>
        <p:nvGraphicFramePr>
          <p:cNvPr id="11" name="Diagram 10"/>
          <p:cNvGraphicFramePr/>
          <p:nvPr>
            <p:extLst>
              <p:ext uri="{D42A27DB-BD31-4B8C-83A1-F6EECF244321}">
                <p14:modId xmlns:p14="http://schemas.microsoft.com/office/powerpoint/2010/main" val="1162285963"/>
              </p:ext>
            </p:extLst>
          </p:nvPr>
        </p:nvGraphicFramePr>
        <p:xfrm>
          <a:off x="609600" y="1397000"/>
          <a:ext cx="8001000"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65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pt-BR" smtClean="0"/>
              <a:t>RTC 2016</a:t>
            </a:r>
            <a:endParaRPr lang="en-US"/>
          </a:p>
        </p:txBody>
      </p:sp>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15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24" y="34290"/>
            <a:ext cx="7795576" cy="6858000"/>
          </a:xfrm>
          <a:prstGeom prst="rect">
            <a:avLst/>
          </a:prstGeom>
        </p:spPr>
      </p:pic>
    </p:spTree>
    <p:extLst>
      <p:ext uri="{BB962C8B-B14F-4D97-AF65-F5344CB8AC3E}">
        <p14:creationId xmlns:p14="http://schemas.microsoft.com/office/powerpoint/2010/main" val="1026674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DDOS via </a:t>
            </a:r>
            <a:r>
              <a:rPr lang="en-US" dirty="0" err="1" smtClean="0"/>
              <a:t>IoT</a:t>
            </a:r>
            <a:endParaRPr lang="en-US" dirty="0"/>
          </a:p>
        </p:txBody>
      </p:sp>
      <p:sp>
        <p:nvSpPr>
          <p:cNvPr id="3" name="Content Placeholder 2"/>
          <p:cNvSpPr>
            <a:spLocks noGrp="1"/>
          </p:cNvSpPr>
          <p:nvPr>
            <p:ph idx="1"/>
          </p:nvPr>
        </p:nvSpPr>
        <p:spPr>
          <a:xfrm>
            <a:off x="457200" y="1600200"/>
            <a:ext cx="8382000" cy="1828800"/>
          </a:xfrm>
        </p:spPr>
        <p:txBody>
          <a:bodyPr/>
          <a:lstStyle/>
          <a:p>
            <a:r>
              <a:rPr lang="en-US" dirty="0" smtClean="0"/>
              <a:t>Krebs DDOS, 9/2016: </a:t>
            </a:r>
            <a:r>
              <a:rPr lang="en-US" b="1" dirty="0" smtClean="0"/>
              <a:t>620 Gb/s, total of &gt; 1.5 Tb/s</a:t>
            </a:r>
          </a:p>
          <a:p>
            <a:r>
              <a:rPr lang="en-US" dirty="0" smtClean="0"/>
              <a:t>GRE, SYN, HTTP GET, POST</a:t>
            </a:r>
          </a:p>
          <a:p>
            <a:r>
              <a:rPr lang="en-US" dirty="0" err="1" smtClean="0"/>
              <a:t>MiraiNet</a:t>
            </a:r>
            <a:r>
              <a:rPr lang="en-US" dirty="0" smtClean="0"/>
              <a:t>: “380k bots from telnet alone”</a:t>
            </a:r>
          </a:p>
          <a:p>
            <a:r>
              <a:rPr lang="en-US" dirty="0" smtClean="0"/>
              <a:t>Enabled by UPnP </a:t>
            </a:r>
            <a:r>
              <a:rPr lang="en-US" dirty="0" smtClean="0">
                <a:sym typeface="Wingdings"/>
              </a:rPr>
              <a:t> bypass NATs</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16</a:t>
            </a:fld>
            <a:endParaRPr lang="en-US"/>
          </a:p>
        </p:txBody>
      </p:sp>
      <p:pic>
        <p:nvPicPr>
          <p:cNvPr id="7" name="Picture 6"/>
          <p:cNvPicPr>
            <a:picLocks noChangeAspect="1"/>
          </p:cNvPicPr>
          <p:nvPr/>
        </p:nvPicPr>
        <p:blipFill>
          <a:blip r:embed="rId3"/>
          <a:stretch>
            <a:fillRect/>
          </a:stretch>
        </p:blipFill>
        <p:spPr>
          <a:xfrm>
            <a:off x="533400" y="3429000"/>
            <a:ext cx="5791200" cy="3315462"/>
          </a:xfrm>
          <a:prstGeom prst="rect">
            <a:avLst/>
          </a:prstGeom>
        </p:spPr>
      </p:pic>
      <p:sp>
        <p:nvSpPr>
          <p:cNvPr id="8" name="TextBox 7"/>
          <p:cNvSpPr txBox="1"/>
          <p:nvPr/>
        </p:nvSpPr>
        <p:spPr>
          <a:xfrm>
            <a:off x="7010401" y="3962400"/>
            <a:ext cx="1676399"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xc3511 </a:t>
            </a:r>
            <a:r>
              <a:rPr lang="en-US" dirty="0" err="1" smtClean="0"/>
              <a:t>vizxv</a:t>
            </a:r>
            <a:r>
              <a:rPr lang="en-US" dirty="0" smtClean="0"/>
              <a:t> admin </a:t>
            </a:r>
            <a:r>
              <a:rPr lang="en-US" dirty="0"/>
              <a:t>888888 </a:t>
            </a:r>
            <a:r>
              <a:rPr lang="en-US" dirty="0" err="1" smtClean="0"/>
              <a:t>xmhdipc</a:t>
            </a:r>
            <a:r>
              <a:rPr lang="en-US" dirty="0" smtClean="0"/>
              <a:t> default 123456 54321 support</a:t>
            </a:r>
            <a:endParaRPr lang="en-US" dirty="0"/>
          </a:p>
        </p:txBody>
      </p:sp>
    </p:spTree>
    <p:extLst>
      <p:ext uri="{BB962C8B-B14F-4D97-AF65-F5344CB8AC3E}">
        <p14:creationId xmlns:p14="http://schemas.microsoft.com/office/powerpoint/2010/main" val="88377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Mirai</a:t>
            </a:r>
            <a:r>
              <a:rPr lang="en-US" dirty="0" smtClean="0"/>
              <a:t> botnet</a:t>
            </a:r>
            <a:endParaRPr lang="en-US" dirty="0"/>
          </a:p>
        </p:txBody>
      </p:sp>
      <p:sp>
        <p:nvSpPr>
          <p:cNvPr id="3" name="Content Placeholder 2"/>
          <p:cNvSpPr>
            <a:spLocks noGrp="1"/>
          </p:cNvSpPr>
          <p:nvPr>
            <p:ph idx="1"/>
          </p:nvPr>
        </p:nvSpPr>
        <p:spPr/>
        <p:txBody>
          <a:bodyPr/>
          <a:lstStyle/>
          <a:p>
            <a:r>
              <a:rPr lang="en-US" dirty="0" smtClean="0"/>
              <a:t>Chinese manufacturer, used by lots of OEMs</a:t>
            </a:r>
          </a:p>
          <a:p>
            <a:r>
              <a:rPr lang="en-US" dirty="0" err="1" smtClean="0"/>
              <a:t>BusyBox</a:t>
            </a:r>
            <a:r>
              <a:rPr lang="en-US" dirty="0" smtClean="0"/>
              <a:t> Linux</a:t>
            </a:r>
          </a:p>
          <a:p>
            <a:r>
              <a:rPr lang="en-US" dirty="0" smtClean="0"/>
              <a:t>Brute-force </a:t>
            </a:r>
            <a:r>
              <a:rPr lang="en-US" dirty="0" err="1" smtClean="0"/>
              <a:t>ssh</a:t>
            </a:r>
            <a:r>
              <a:rPr lang="en-US" dirty="0" smtClean="0"/>
              <a:t> and telnet</a:t>
            </a:r>
          </a:p>
          <a:p>
            <a:r>
              <a:rPr lang="en-US" dirty="0" smtClean="0"/>
              <a:t>Web reset doesn’t change </a:t>
            </a:r>
            <a:r>
              <a:rPr lang="en-US" dirty="0" err="1" smtClean="0"/>
              <a:t>ssh</a:t>
            </a:r>
            <a:r>
              <a:rPr lang="en-US" dirty="0" smtClean="0"/>
              <a:t> or telnet </a:t>
            </a:r>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17</a:t>
            </a:fld>
            <a:endParaRPr lang="en-US"/>
          </a:p>
        </p:txBody>
      </p:sp>
      <p:pic>
        <p:nvPicPr>
          <p:cNvPr id="6" name="Picture 5"/>
          <p:cNvPicPr>
            <a:picLocks noChangeAspect="1"/>
          </p:cNvPicPr>
          <p:nvPr/>
        </p:nvPicPr>
        <p:blipFill>
          <a:blip r:embed="rId2"/>
          <a:stretch>
            <a:fillRect/>
          </a:stretch>
        </p:blipFill>
        <p:spPr>
          <a:xfrm>
            <a:off x="558800" y="3886200"/>
            <a:ext cx="8153400" cy="2825436"/>
          </a:xfrm>
          <a:prstGeom prst="rect">
            <a:avLst/>
          </a:prstGeom>
        </p:spPr>
      </p:pic>
      <p:pic>
        <p:nvPicPr>
          <p:cNvPr id="10" name="Picture 9"/>
          <p:cNvPicPr>
            <a:picLocks noChangeAspect="1"/>
          </p:cNvPicPr>
          <p:nvPr/>
        </p:nvPicPr>
        <p:blipFill rotWithShape="1">
          <a:blip r:embed="rId3"/>
          <a:srcRect l="57500" t="-2870"/>
          <a:stretch/>
        </p:blipFill>
        <p:spPr>
          <a:xfrm>
            <a:off x="7086600" y="1600200"/>
            <a:ext cx="1802666" cy="1719349"/>
          </a:xfrm>
          <a:prstGeom prst="rect">
            <a:avLst/>
          </a:prstGeom>
        </p:spPr>
      </p:pic>
    </p:spTree>
    <p:extLst>
      <p:ext uri="{BB962C8B-B14F-4D97-AF65-F5344CB8AC3E}">
        <p14:creationId xmlns:p14="http://schemas.microsoft.com/office/powerpoint/2010/main" val="440847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Linux kernel lines of code</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7315200" cy="4876800"/>
          </a:xfrm>
          <a:prstGeom prst="rect">
            <a:avLst/>
          </a:prstGeom>
        </p:spPr>
      </p:pic>
      <p:sp>
        <p:nvSpPr>
          <p:cNvPr id="6" name="TextBox 5"/>
          <p:cNvSpPr txBox="1"/>
          <p:nvPr/>
        </p:nvSpPr>
        <p:spPr>
          <a:xfrm>
            <a:off x="7543800" y="2133600"/>
            <a:ext cx="1471813" cy="646331"/>
          </a:xfrm>
          <a:prstGeom prst="rect">
            <a:avLst/>
          </a:prstGeom>
          <a:noFill/>
        </p:spPr>
        <p:txBody>
          <a:bodyPr wrap="none" rtlCol="0">
            <a:spAutoFit/>
          </a:bodyPr>
          <a:lstStyle/>
          <a:p>
            <a:r>
              <a:rPr lang="en-US" dirty="0" err="1" smtClean="0"/>
              <a:t>BusyBox</a:t>
            </a:r>
            <a:r>
              <a:rPr lang="en-US" dirty="0" smtClean="0"/>
              <a:t>:</a:t>
            </a:r>
          </a:p>
          <a:p>
            <a:r>
              <a:rPr lang="en-US" dirty="0" smtClean="0"/>
              <a:t>177,650 SLOC</a:t>
            </a:r>
            <a:endParaRPr lang="en-US" dirty="0"/>
          </a:p>
        </p:txBody>
      </p:sp>
    </p:spTree>
    <p:extLst>
      <p:ext uri="{BB962C8B-B14F-4D97-AF65-F5344CB8AC3E}">
        <p14:creationId xmlns:p14="http://schemas.microsoft.com/office/powerpoint/2010/main" val="1381824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cannot hide</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19</a:t>
            </a:fld>
            <a:endParaRPr lang="en-US"/>
          </a:p>
        </p:txBody>
      </p:sp>
      <p:sp>
        <p:nvSpPr>
          <p:cNvPr id="5" name="Rectangle 4"/>
          <p:cNvSpPr/>
          <p:nvPr/>
        </p:nvSpPr>
        <p:spPr>
          <a:xfrm>
            <a:off x="1066800" y="1447800"/>
            <a:ext cx="6705600" cy="440120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a:solidFill>
                  <a:srgbClr val="333333"/>
                </a:solidFill>
                <a:latin typeface="Open Sans" charset="0"/>
              </a:rPr>
              <a:t>Hackers worldwide currently probe </a:t>
            </a:r>
            <a:r>
              <a:rPr lang="en-US" sz="2800" dirty="0" err="1">
                <a:solidFill>
                  <a:srgbClr val="333333"/>
                </a:solidFill>
                <a:latin typeface="Open Sans" charset="0"/>
              </a:rPr>
              <a:t>IoT</a:t>
            </a:r>
            <a:r>
              <a:rPr lang="en-US" sz="2800" dirty="0">
                <a:solidFill>
                  <a:srgbClr val="333333"/>
                </a:solidFill>
                <a:latin typeface="Open Sans" charset="0"/>
              </a:rPr>
              <a:t> devices for vulnerabilities after they have been connected to the internet for six minutes. Each hour these devices are tested for vulnerabilities - at least 800 times per hour - with an average of 400 login attempts occurring daily. On average, hackers try to access one </a:t>
            </a:r>
            <a:r>
              <a:rPr lang="en-US" sz="2800" dirty="0" err="1">
                <a:solidFill>
                  <a:srgbClr val="333333"/>
                </a:solidFill>
                <a:latin typeface="Open Sans" charset="0"/>
              </a:rPr>
              <a:t>IoT</a:t>
            </a:r>
            <a:r>
              <a:rPr lang="en-US" sz="2800" dirty="0">
                <a:solidFill>
                  <a:srgbClr val="333333"/>
                </a:solidFill>
                <a:latin typeface="Open Sans" charset="0"/>
              </a:rPr>
              <a:t> device every five minutes and a total of 66 per cent of their attempts end up being successful.</a:t>
            </a:r>
            <a:endParaRPr lang="en-US" sz="2800" dirty="0"/>
          </a:p>
        </p:txBody>
      </p:sp>
      <p:sp>
        <p:nvSpPr>
          <p:cNvPr id="6" name="Rectangle 5"/>
          <p:cNvSpPr/>
          <p:nvPr/>
        </p:nvSpPr>
        <p:spPr>
          <a:xfrm>
            <a:off x="1143000" y="5934670"/>
            <a:ext cx="6629400" cy="646331"/>
          </a:xfrm>
          <a:prstGeom prst="rect">
            <a:avLst/>
          </a:prstGeom>
        </p:spPr>
        <p:txBody>
          <a:bodyPr wrap="square">
            <a:spAutoFit/>
          </a:bodyPr>
          <a:lstStyle/>
          <a:p>
            <a:r>
              <a:rPr lang="en-US" dirty="0"/>
              <a:t>http://</a:t>
            </a:r>
            <a:r>
              <a:rPr lang="en-US" dirty="0" err="1"/>
              <a:t>www.itproportal.com</a:t>
            </a:r>
            <a:r>
              <a:rPr lang="en-US" dirty="0"/>
              <a:t>/news/the-average-iot-device-is-compromised-after-being-online-for-6-minutes/</a:t>
            </a:r>
          </a:p>
        </p:txBody>
      </p:sp>
    </p:spTree>
    <p:extLst>
      <p:ext uri="{BB962C8B-B14F-4D97-AF65-F5344CB8AC3E}">
        <p14:creationId xmlns:p14="http://schemas.microsoft.com/office/powerpoint/2010/main" val="165424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292850" y="1828800"/>
            <a:ext cx="2819400" cy="4343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 name="Rounded Rectangle 9"/>
          <p:cNvSpPr/>
          <p:nvPr/>
        </p:nvSpPr>
        <p:spPr>
          <a:xfrm>
            <a:off x="3276600" y="1828800"/>
            <a:ext cx="2819400" cy="43434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9" name="Rounded Rectangle 8"/>
          <p:cNvSpPr/>
          <p:nvPr/>
        </p:nvSpPr>
        <p:spPr>
          <a:xfrm>
            <a:off x="228600" y="1828800"/>
            <a:ext cx="2819400" cy="4343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 name="Title 1"/>
          <p:cNvSpPr>
            <a:spLocks noGrp="1"/>
          </p:cNvSpPr>
          <p:nvPr>
            <p:ph type="title"/>
          </p:nvPr>
        </p:nvSpPr>
        <p:spPr/>
        <p:txBody>
          <a:bodyPr/>
          <a:lstStyle/>
          <a:p>
            <a:pPr eaLnBrk="1" hangingPunct="1">
              <a:defRPr/>
            </a:pPr>
            <a:r>
              <a:rPr lang="en-US" dirty="0" smtClean="0"/>
              <a:t>Natural evolution</a:t>
            </a:r>
            <a:endParaRPr lang="en-US" dirty="0"/>
          </a:p>
        </p:txBody>
      </p:sp>
      <p:sp>
        <p:nvSpPr>
          <p:cNvPr id="19468" name="Footer Placeholder 1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pt-BR" sz="1200" smtClean="0">
                <a:solidFill>
                  <a:srgbClr val="FFFFFF"/>
                </a:solidFill>
                <a:cs typeface="Arial" charset="0"/>
              </a:rPr>
              <a:t>RTC 2016</a:t>
            </a:r>
            <a:endParaRPr lang="en-US" sz="1200">
              <a:solidFill>
                <a:srgbClr val="FFFFFF"/>
              </a:solidFill>
              <a:cs typeface="Arial" charset="0"/>
            </a:endParaRPr>
          </a:p>
        </p:txBody>
      </p:sp>
      <p:sp>
        <p:nvSpPr>
          <p:cNvPr id="19469" name="Slide Number Placeholder 1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A29E50F-3EBE-3842-8324-DF555E14C50A}" type="slidenum">
              <a:rPr lang="en-US" sz="1400">
                <a:solidFill>
                  <a:srgbClr val="FFFFFF"/>
                </a:solidFill>
                <a:cs typeface="Arial" charset="0"/>
              </a:rPr>
              <a:pPr eaLnBrk="1" hangingPunct="1"/>
              <a:t>2</a:t>
            </a:fld>
            <a:endParaRPr lang="en-US" sz="1400">
              <a:solidFill>
                <a:srgbClr val="FFFFFF"/>
              </a:solidFill>
              <a:cs typeface="Arial" charset="0"/>
            </a:endParaRPr>
          </a:p>
        </p:txBody>
      </p:sp>
      <p:pic>
        <p:nvPicPr>
          <p:cNvPr id="19461"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22860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52800" y="2133600"/>
            <a:ext cx="2590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34200" y="2590800"/>
            <a:ext cx="1468438"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19200" y="4800600"/>
            <a:ext cx="1066800" cy="79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19600" y="4800600"/>
            <a:ext cx="6985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Picture 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62800" y="4038600"/>
            <a:ext cx="954088"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triped Right Arrow 2"/>
          <p:cNvSpPr/>
          <p:nvPr/>
        </p:nvSpPr>
        <p:spPr>
          <a:xfrm>
            <a:off x="1752600" y="6219536"/>
            <a:ext cx="5410200" cy="409864"/>
          </a:xfrm>
          <a:prstGeom prst="stripedRightArrow">
            <a:avLst>
              <a:gd name="adj1" fmla="val 31972"/>
              <a:gd name="adj2"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DDOS economics</a:t>
            </a:r>
            <a:endParaRPr lang="en-US" dirty="0"/>
          </a:p>
        </p:txBody>
      </p:sp>
      <p:sp>
        <p:nvSpPr>
          <p:cNvPr id="3" name="Content Placeholder 2"/>
          <p:cNvSpPr>
            <a:spLocks noGrp="1"/>
          </p:cNvSpPr>
          <p:nvPr>
            <p:ph idx="1"/>
          </p:nvPr>
        </p:nvSpPr>
        <p:spPr/>
        <p:txBody>
          <a:bodyPr/>
          <a:lstStyle/>
          <a:p>
            <a:r>
              <a:rPr lang="en-US" dirty="0" smtClean="0"/>
              <a:t>DDOS as externality</a:t>
            </a:r>
          </a:p>
          <a:p>
            <a:pPr lvl="1"/>
            <a:r>
              <a:rPr lang="en-US" dirty="0" smtClean="0"/>
              <a:t>device owners don’t care:</a:t>
            </a:r>
          </a:p>
          <a:p>
            <a:pPr lvl="2"/>
            <a:r>
              <a:rPr lang="en-US" dirty="0" smtClean="0"/>
              <a:t>barely slows down their Internet service</a:t>
            </a:r>
          </a:p>
          <a:p>
            <a:pPr lvl="2"/>
            <a:r>
              <a:rPr lang="en-US" dirty="0" smtClean="0"/>
              <a:t>device still functions normally</a:t>
            </a:r>
          </a:p>
          <a:p>
            <a:pPr lvl="2"/>
            <a:r>
              <a:rPr lang="en-US" dirty="0" smtClean="0"/>
              <a:t>don’t know victims, generally</a:t>
            </a:r>
          </a:p>
          <a:p>
            <a:pPr lvl="1"/>
            <a:r>
              <a:rPr lang="en-US" dirty="0" smtClean="0"/>
              <a:t>vendors don’t care (enough)</a:t>
            </a:r>
          </a:p>
          <a:p>
            <a:pPr lvl="2"/>
            <a:r>
              <a:rPr lang="en-US" dirty="0" smtClean="0"/>
              <a:t>not liable for damage (right now) – public nuisance?</a:t>
            </a:r>
          </a:p>
          <a:p>
            <a:pPr lvl="2"/>
            <a:r>
              <a:rPr lang="en-US" dirty="0" smtClean="0"/>
              <a:t>only marginally affects their business reputation</a:t>
            </a:r>
          </a:p>
          <a:p>
            <a:pPr lvl="1"/>
            <a:r>
              <a:rPr lang="en-US" dirty="0" smtClean="0"/>
              <a:t>ISP don’t care (much)</a:t>
            </a:r>
          </a:p>
          <a:p>
            <a:pPr lvl="2"/>
            <a:r>
              <a:rPr lang="en-US" dirty="0" smtClean="0"/>
              <a:t>individually, not much load – in lightly-loaded direction (outbound)</a:t>
            </a:r>
          </a:p>
          <a:p>
            <a:pPr lvl="2"/>
            <a:r>
              <a:rPr lang="en-US" dirty="0" smtClean="0"/>
              <a:t>hard to combat</a:t>
            </a:r>
          </a:p>
          <a:p>
            <a:pPr lvl="2"/>
            <a:r>
              <a:rPr lang="en-US" dirty="0" smtClean="0"/>
              <a:t>haven’t adopted BCP38 (egress address filtering)</a:t>
            </a:r>
          </a:p>
          <a:p>
            <a:pPr lvl="2"/>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20</a:t>
            </a:fld>
            <a:endParaRPr lang="en-US"/>
          </a:p>
        </p:txBody>
      </p:sp>
      <p:sp>
        <p:nvSpPr>
          <p:cNvPr id="6" name="Cloud Callout 5"/>
          <p:cNvSpPr/>
          <p:nvPr/>
        </p:nvSpPr>
        <p:spPr>
          <a:xfrm>
            <a:off x="6324600" y="914400"/>
            <a:ext cx="1905000" cy="1447800"/>
          </a:xfrm>
          <a:prstGeom prst="cloudCallout">
            <a:avLst>
              <a:gd name="adj1" fmla="val -88389"/>
              <a:gd name="adj2" fmla="val -228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Schneier</a:t>
            </a:r>
            <a:endParaRPr lang="en-US" dirty="0" smtClean="0"/>
          </a:p>
          <a:p>
            <a:pPr algn="ctr"/>
            <a:r>
              <a:rPr lang="en-US" dirty="0" smtClean="0"/>
              <a:t>Oct. 2016</a:t>
            </a:r>
          </a:p>
          <a:p>
            <a:pPr algn="ctr"/>
            <a:r>
              <a:rPr lang="en-US" dirty="0" smtClean="0"/>
              <a:t>Cohan</a:t>
            </a:r>
          </a:p>
          <a:p>
            <a:pPr algn="ctr"/>
            <a:r>
              <a:rPr lang="en-US" dirty="0" smtClean="0"/>
              <a:t>Apr. 2013</a:t>
            </a:r>
            <a:endParaRPr lang="en-US" dirty="0"/>
          </a:p>
        </p:txBody>
      </p:sp>
    </p:spTree>
    <p:extLst>
      <p:ext uri="{BB962C8B-B14F-4D97-AF65-F5344CB8AC3E}">
        <p14:creationId xmlns:p14="http://schemas.microsoft.com/office/powerpoint/2010/main" val="4261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lemons</a:t>
            </a:r>
            <a:endParaRPr lang="en-US" dirty="0"/>
          </a:p>
        </p:txBody>
      </p:sp>
      <p:sp>
        <p:nvSpPr>
          <p:cNvPr id="3" name="Content Placeholder 2"/>
          <p:cNvSpPr>
            <a:spLocks noGrp="1"/>
          </p:cNvSpPr>
          <p:nvPr>
            <p:ph idx="1"/>
          </p:nvPr>
        </p:nvSpPr>
        <p:spPr>
          <a:xfrm>
            <a:off x="457200" y="1600200"/>
            <a:ext cx="5638800" cy="4876800"/>
          </a:xfrm>
        </p:spPr>
        <p:txBody>
          <a:bodyPr/>
          <a:lstStyle/>
          <a:p>
            <a:r>
              <a:rPr lang="en-US" i="1" dirty="0" smtClean="0"/>
              <a:t>“The </a:t>
            </a:r>
            <a:r>
              <a:rPr lang="en-US" i="1" dirty="0"/>
              <a:t>Market for Lemons: Quality Uncertainty and the Market </a:t>
            </a:r>
            <a:r>
              <a:rPr lang="en-US" i="1" dirty="0" smtClean="0"/>
              <a:t>Mechanism</a:t>
            </a:r>
            <a:r>
              <a:rPr lang="en-US" b="1" dirty="0" smtClean="0"/>
              <a:t>” </a:t>
            </a:r>
            <a:r>
              <a:rPr lang="en-US" dirty="0" smtClean="0"/>
              <a:t>(</a:t>
            </a:r>
            <a:r>
              <a:rPr lang="en-US" dirty="0" err="1" smtClean="0"/>
              <a:t>Akerlof</a:t>
            </a:r>
            <a:r>
              <a:rPr lang="en-US" dirty="0" smtClean="0"/>
              <a:t>, 1970)</a:t>
            </a:r>
          </a:p>
          <a:p>
            <a:r>
              <a:rPr lang="en-US" dirty="0" smtClean="0"/>
              <a:t>Information asymmetry</a:t>
            </a:r>
          </a:p>
          <a:p>
            <a:pPr lvl="1"/>
            <a:r>
              <a:rPr lang="en-US" dirty="0" smtClean="0"/>
              <a:t>purchaser cannot judge invisible qualities</a:t>
            </a:r>
          </a:p>
          <a:p>
            <a:pPr lvl="1"/>
            <a:r>
              <a:rPr lang="en-US" dirty="0" smtClean="0"/>
              <a:t>pays only average price</a:t>
            </a:r>
          </a:p>
          <a:p>
            <a:pPr lvl="1"/>
            <a:r>
              <a:rPr lang="en-US" dirty="0" smtClean="0">
                <a:sym typeface="Wingdings"/>
              </a:rPr>
              <a:t> above-average-quality goods not marketed</a:t>
            </a:r>
          </a:p>
          <a:p>
            <a:r>
              <a:rPr lang="en-US" dirty="0" smtClean="0"/>
              <a:t>“defect </a:t>
            </a:r>
            <a:r>
              <a:rPr lang="en-US" dirty="0"/>
              <a:t>four or more times and the problem is still occurring, the car may be deemed to be </a:t>
            </a:r>
            <a:r>
              <a:rPr lang="en-US" dirty="0" smtClean="0"/>
              <a:t>a lemon” </a:t>
            </a:r>
            <a:r>
              <a:rPr lang="en-US" dirty="0" smtClean="0">
                <a:sym typeface="Wingdings"/>
              </a:rPr>
              <a:t> get purchase price back</a:t>
            </a:r>
          </a:p>
          <a:p>
            <a:pPr lvl="1"/>
            <a:r>
              <a:rPr lang="en-US" dirty="0" smtClean="0">
                <a:sym typeface="Wingdings"/>
              </a:rPr>
              <a:t>more than four patches?</a:t>
            </a:r>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21</a:t>
            </a:fld>
            <a:endParaRPr lang="en-US"/>
          </a:p>
        </p:txBody>
      </p:sp>
      <p:pic>
        <p:nvPicPr>
          <p:cNvPr id="6" name="Picture 5"/>
          <p:cNvPicPr>
            <a:picLocks noChangeAspect="1"/>
          </p:cNvPicPr>
          <p:nvPr/>
        </p:nvPicPr>
        <p:blipFill>
          <a:blip r:embed="rId2"/>
          <a:stretch>
            <a:fillRect/>
          </a:stretch>
        </p:blipFill>
        <p:spPr>
          <a:xfrm>
            <a:off x="6223000" y="2133600"/>
            <a:ext cx="2794000" cy="2552700"/>
          </a:xfrm>
          <a:prstGeom prst="rect">
            <a:avLst/>
          </a:prstGeom>
        </p:spPr>
      </p:pic>
    </p:spTree>
    <p:extLst>
      <p:ext uri="{BB962C8B-B14F-4D97-AF65-F5344CB8AC3E}">
        <p14:creationId xmlns:p14="http://schemas.microsoft.com/office/powerpoint/2010/main" val="1305098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Fixes for externalities and lemons</a:t>
            </a:r>
            <a:endParaRPr lang="en-US" dirty="0"/>
          </a:p>
        </p:txBody>
      </p:sp>
      <p:sp>
        <p:nvSpPr>
          <p:cNvPr id="3" name="Content Placeholder 2"/>
          <p:cNvSpPr>
            <a:spLocks noGrp="1"/>
          </p:cNvSpPr>
          <p:nvPr>
            <p:ph idx="1"/>
          </p:nvPr>
        </p:nvSpPr>
        <p:spPr>
          <a:xfrm>
            <a:off x="457200" y="1600200"/>
            <a:ext cx="5791200" cy="4876800"/>
          </a:xfrm>
        </p:spPr>
        <p:txBody>
          <a:bodyPr/>
          <a:lstStyle/>
          <a:p>
            <a:r>
              <a:rPr lang="en-US" dirty="0" smtClean="0"/>
              <a:t>Liability</a:t>
            </a:r>
          </a:p>
          <a:p>
            <a:pPr lvl="1"/>
            <a:r>
              <a:rPr lang="en-US" dirty="0" smtClean="0"/>
              <a:t>slow, one-by-one, uncertain standards of care</a:t>
            </a:r>
          </a:p>
          <a:p>
            <a:pPr lvl="1"/>
            <a:r>
              <a:rPr lang="en-US" dirty="0" smtClean="0"/>
              <a:t>what is “negligent”?</a:t>
            </a:r>
          </a:p>
          <a:p>
            <a:r>
              <a:rPr lang="en-US" dirty="0" smtClean="0"/>
              <a:t>Certification</a:t>
            </a:r>
          </a:p>
          <a:p>
            <a:pPr lvl="1"/>
            <a:r>
              <a:rPr lang="en-US" dirty="0" smtClean="0"/>
              <a:t>voluntary or mandatory</a:t>
            </a:r>
          </a:p>
          <a:p>
            <a:r>
              <a:rPr lang="en-US" dirty="0" smtClean="0"/>
              <a:t>Insurance liability</a:t>
            </a:r>
          </a:p>
          <a:p>
            <a:pPr lvl="1"/>
            <a:r>
              <a:rPr lang="en-US" dirty="0" smtClean="0"/>
              <a:t>homeowner’s insurance</a:t>
            </a:r>
          </a:p>
          <a:p>
            <a:r>
              <a:rPr lang="en-US" dirty="0" smtClean="0"/>
              <a:t>Regulation</a:t>
            </a:r>
          </a:p>
          <a:p>
            <a:pPr lvl="1"/>
            <a:r>
              <a:rPr lang="en-US" dirty="0" smtClean="0"/>
              <a:t>adherence to minimum performance standards</a:t>
            </a:r>
          </a:p>
          <a:p>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22</a:t>
            </a:fld>
            <a:endParaRPr lang="en-US"/>
          </a:p>
        </p:txBody>
      </p:sp>
      <p:pic>
        <p:nvPicPr>
          <p:cNvPr id="7" name="Picture 6"/>
          <p:cNvPicPr>
            <a:picLocks noChangeAspect="1"/>
          </p:cNvPicPr>
          <p:nvPr/>
        </p:nvPicPr>
        <p:blipFill rotWithShape="1">
          <a:blip r:embed="rId2"/>
          <a:srcRect l="26191" t="-2118" r="32143" b="1040"/>
          <a:stretch/>
        </p:blipFill>
        <p:spPr>
          <a:xfrm>
            <a:off x="6692115" y="1371600"/>
            <a:ext cx="2165168" cy="2952442"/>
          </a:xfrm>
          <a:prstGeom prst="rect">
            <a:avLst/>
          </a:prstGeom>
        </p:spPr>
      </p:pic>
      <p:pic>
        <p:nvPicPr>
          <p:cNvPr id="8" name="Picture 7"/>
          <p:cNvPicPr>
            <a:picLocks noChangeAspect="1"/>
          </p:cNvPicPr>
          <p:nvPr/>
        </p:nvPicPr>
        <p:blipFill>
          <a:blip r:embed="rId3"/>
          <a:stretch>
            <a:fillRect/>
          </a:stretch>
        </p:blipFill>
        <p:spPr>
          <a:xfrm>
            <a:off x="4247365" y="4596407"/>
            <a:ext cx="4889500" cy="2261593"/>
          </a:xfrm>
          <a:prstGeom prst="rect">
            <a:avLst/>
          </a:prstGeom>
        </p:spPr>
      </p:pic>
      <p:pic>
        <p:nvPicPr>
          <p:cNvPr id="10" name="Picture 9"/>
          <p:cNvPicPr>
            <a:picLocks noChangeAspect="1"/>
          </p:cNvPicPr>
          <p:nvPr/>
        </p:nvPicPr>
        <p:blipFill>
          <a:blip r:embed="rId4"/>
          <a:stretch>
            <a:fillRect/>
          </a:stretch>
        </p:blipFill>
        <p:spPr>
          <a:xfrm>
            <a:off x="3733800" y="5130800"/>
            <a:ext cx="1346200" cy="1346200"/>
          </a:xfrm>
          <a:prstGeom prst="rect">
            <a:avLst/>
          </a:prstGeom>
        </p:spPr>
      </p:pic>
    </p:spTree>
    <p:extLst>
      <p:ext uri="{BB962C8B-B14F-4D97-AF65-F5344CB8AC3E}">
        <p14:creationId xmlns:p14="http://schemas.microsoft.com/office/powerpoint/2010/main" val="162684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not </a:t>
            </a:r>
            <a:r>
              <a:rPr lang="en-US" b="1" dirty="0" smtClean="0"/>
              <a:t>that</a:t>
            </a:r>
            <a:r>
              <a:rPr lang="en-US" dirty="0" smtClean="0"/>
              <a:t> hard!</a:t>
            </a:r>
            <a:endParaRPr lang="en-US" dirty="0"/>
          </a:p>
        </p:txBody>
      </p:sp>
      <p:sp>
        <p:nvSpPr>
          <p:cNvPr id="3" name="Content Placeholder 2"/>
          <p:cNvSpPr>
            <a:spLocks noGrp="1"/>
          </p:cNvSpPr>
          <p:nvPr>
            <p:ph idx="1"/>
          </p:nvPr>
        </p:nvSpPr>
        <p:spPr>
          <a:xfrm>
            <a:off x="457200" y="1600200"/>
            <a:ext cx="5562600" cy="4876800"/>
          </a:xfrm>
        </p:spPr>
        <p:txBody>
          <a:bodyPr/>
          <a:lstStyle/>
          <a:p>
            <a:r>
              <a:rPr lang="en-US" dirty="0" smtClean="0"/>
              <a:t>No factory-default passwords</a:t>
            </a:r>
          </a:p>
          <a:p>
            <a:pPr lvl="1"/>
            <a:r>
              <a:rPr lang="en-US" dirty="0" smtClean="0"/>
              <a:t>long-term, no human-</a:t>
            </a:r>
            <a:r>
              <a:rPr lang="en-US" dirty="0" err="1" smtClean="0"/>
              <a:t>setable</a:t>
            </a:r>
            <a:r>
              <a:rPr lang="en-US" dirty="0" smtClean="0"/>
              <a:t> passwords at all </a:t>
            </a:r>
            <a:r>
              <a:rPr lang="en-US" dirty="0" smtClean="0">
                <a:sym typeface="Wingdings"/>
              </a:rPr>
              <a:t> client certs</a:t>
            </a:r>
            <a:endParaRPr lang="en-US" dirty="0" smtClean="0"/>
          </a:p>
          <a:p>
            <a:r>
              <a:rPr lang="en-US" dirty="0" smtClean="0"/>
              <a:t>No telnet, </a:t>
            </a:r>
            <a:r>
              <a:rPr lang="en-US" dirty="0" err="1" smtClean="0"/>
              <a:t>ssh</a:t>
            </a:r>
            <a:r>
              <a:rPr lang="en-US" dirty="0" smtClean="0"/>
              <a:t>, SNMP (typically)</a:t>
            </a:r>
          </a:p>
          <a:p>
            <a:r>
              <a:rPr lang="en-US" dirty="0" smtClean="0"/>
              <a:t>Only configure from local subset</a:t>
            </a:r>
          </a:p>
          <a:p>
            <a:r>
              <a:rPr lang="en-US" dirty="0" smtClean="0"/>
              <a:t>Automated, signed updates</a:t>
            </a:r>
          </a:p>
          <a:p>
            <a:r>
              <a:rPr lang="en-US" dirty="0" smtClean="0"/>
              <a:t>Web interfaces use non-root accounts</a:t>
            </a:r>
          </a:p>
          <a:p>
            <a:r>
              <a:rPr lang="en-US" dirty="0" smtClean="0"/>
              <a:t>Automated testing for XSS and SQL injection</a:t>
            </a:r>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23</a:t>
            </a:fld>
            <a:endParaRPr lang="en-US"/>
          </a:p>
        </p:txBody>
      </p:sp>
      <p:pic>
        <p:nvPicPr>
          <p:cNvPr id="6" name="Picture 5"/>
          <p:cNvPicPr>
            <a:picLocks noChangeAspect="1"/>
          </p:cNvPicPr>
          <p:nvPr/>
        </p:nvPicPr>
        <p:blipFill>
          <a:blip r:embed="rId2"/>
          <a:stretch>
            <a:fillRect/>
          </a:stretch>
        </p:blipFill>
        <p:spPr>
          <a:xfrm>
            <a:off x="6251002" y="1739900"/>
            <a:ext cx="2892998" cy="2298700"/>
          </a:xfrm>
          <a:prstGeom prst="rect">
            <a:avLst/>
          </a:prstGeom>
        </p:spPr>
      </p:pic>
      <p:pic>
        <p:nvPicPr>
          <p:cNvPr id="7" name="Picture 6"/>
          <p:cNvPicPr>
            <a:picLocks noChangeAspect="1"/>
          </p:cNvPicPr>
          <p:nvPr/>
        </p:nvPicPr>
        <p:blipFill>
          <a:blip r:embed="rId3"/>
          <a:stretch>
            <a:fillRect/>
          </a:stretch>
        </p:blipFill>
        <p:spPr>
          <a:xfrm>
            <a:off x="2781300" y="4978400"/>
            <a:ext cx="6362700" cy="1905000"/>
          </a:xfrm>
          <a:prstGeom prst="rect">
            <a:avLst/>
          </a:prstGeom>
        </p:spPr>
      </p:pic>
    </p:spTree>
    <p:extLst>
      <p:ext uri="{BB962C8B-B14F-4D97-AF65-F5344CB8AC3E}">
        <p14:creationId xmlns:p14="http://schemas.microsoft.com/office/powerpoint/2010/main" val="1672723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t>IoT</a:t>
            </a:r>
            <a:r>
              <a:rPr lang="en-US" dirty="0" smtClean="0"/>
              <a:t> good-citizen rules</a:t>
            </a:r>
            <a:endParaRPr lang="en-US" dirty="0"/>
          </a:p>
        </p:txBody>
      </p:sp>
      <p:sp>
        <p:nvSpPr>
          <p:cNvPr id="3" name="Content Placeholder 2"/>
          <p:cNvSpPr>
            <a:spLocks noGrp="1"/>
          </p:cNvSpPr>
          <p:nvPr>
            <p:ph idx="1"/>
          </p:nvPr>
        </p:nvSpPr>
        <p:spPr>
          <a:xfrm>
            <a:off x="457200" y="1600200"/>
            <a:ext cx="7848600" cy="4953000"/>
          </a:xfrm>
        </p:spPr>
        <p:txBody>
          <a:bodyPr>
            <a:normAutofit fontScale="85000" lnSpcReduction="10000"/>
          </a:bodyPr>
          <a:lstStyle/>
          <a:p>
            <a:pPr eaLnBrk="1" hangingPunct="1">
              <a:defRPr/>
            </a:pPr>
            <a:r>
              <a:rPr lang="en-US" dirty="0" smtClean="0"/>
              <a:t>Implement current best practices</a:t>
            </a:r>
          </a:p>
          <a:p>
            <a:pPr lvl="1" eaLnBrk="1" hangingPunct="1">
              <a:defRPr/>
            </a:pPr>
            <a:r>
              <a:rPr lang="en-US" dirty="0" smtClean="0"/>
              <a:t>no plain-text data or commands</a:t>
            </a:r>
          </a:p>
          <a:p>
            <a:pPr lvl="2" eaLnBrk="1" hangingPunct="1">
              <a:defRPr/>
            </a:pPr>
            <a:r>
              <a:rPr lang="en-US" dirty="0" smtClean="0"/>
              <a:t>low-power CPUs are no excuse – long-payback or infrequent crypto operations</a:t>
            </a:r>
          </a:p>
          <a:p>
            <a:pPr lvl="1" eaLnBrk="1" hangingPunct="1">
              <a:defRPr/>
            </a:pPr>
            <a:r>
              <a:rPr lang="en-US" dirty="0" smtClean="0"/>
              <a:t>no default passwords</a:t>
            </a:r>
          </a:p>
          <a:p>
            <a:pPr eaLnBrk="1" hangingPunct="1">
              <a:defRPr/>
            </a:pPr>
            <a:r>
              <a:rPr lang="en-US" dirty="0" smtClean="0"/>
              <a:t>Do not assume that your (cellular) network is around in &gt; 8 years</a:t>
            </a:r>
          </a:p>
          <a:p>
            <a:pPr lvl="1" eaLnBrk="1" hangingPunct="1">
              <a:defRPr/>
            </a:pPr>
            <a:r>
              <a:rPr lang="en-US" dirty="0" smtClean="0"/>
              <a:t>short-range unlicensed bands more likely a safe harbor</a:t>
            </a:r>
          </a:p>
          <a:p>
            <a:pPr eaLnBrk="1" hangingPunct="1">
              <a:defRPr/>
            </a:pPr>
            <a:r>
              <a:rPr lang="en-US" dirty="0" smtClean="0"/>
              <a:t>Update yourself securely</a:t>
            </a:r>
          </a:p>
          <a:p>
            <a:pPr eaLnBrk="1" hangingPunct="1">
              <a:defRPr/>
            </a:pPr>
            <a:r>
              <a:rPr lang="en-US" dirty="0" smtClean="0"/>
              <a:t>Don’t trust random APs </a:t>
            </a:r>
            <a:r>
              <a:rPr lang="en-US" dirty="0" smtClean="0">
                <a:sym typeface="Wingdings"/>
              </a:rPr>
              <a:t> </a:t>
            </a:r>
            <a:r>
              <a:rPr lang="en-US" dirty="0" err="1" smtClean="0">
                <a:sym typeface="Wingdings"/>
              </a:rPr>
              <a:t>PassPoint</a:t>
            </a:r>
            <a:r>
              <a:rPr lang="en-US" dirty="0" smtClean="0">
                <a:sym typeface="Wingdings"/>
              </a:rPr>
              <a:t>, 802.1x?</a:t>
            </a:r>
          </a:p>
          <a:p>
            <a:pPr lvl="1" eaLnBrk="1" hangingPunct="1">
              <a:defRPr/>
            </a:pPr>
            <a:r>
              <a:rPr lang="en-US" dirty="0" smtClean="0">
                <a:sym typeface="Wingdings"/>
              </a:rPr>
              <a:t>matters mainly for DNS and denial-of-service</a:t>
            </a:r>
            <a:endParaRPr lang="en-US" dirty="0" smtClean="0"/>
          </a:p>
          <a:p>
            <a:pPr eaLnBrk="1" hangingPunct="1">
              <a:defRPr/>
            </a:pPr>
            <a:r>
              <a:rPr lang="en-US" dirty="0" smtClean="0"/>
              <a:t>Go into fail-safe mode if no updates</a:t>
            </a:r>
          </a:p>
          <a:p>
            <a:pPr eaLnBrk="1" hangingPunct="1">
              <a:defRPr/>
            </a:pPr>
            <a:r>
              <a:rPr lang="en-US" dirty="0" smtClean="0"/>
              <a:t>Be nice to cellular network (signaling, white spaces, …)</a:t>
            </a:r>
          </a:p>
          <a:p>
            <a:pPr lvl="1" eaLnBrk="1" hangingPunct="1">
              <a:defRPr/>
            </a:pPr>
            <a:r>
              <a:rPr lang="en-US" dirty="0" smtClean="0"/>
              <a:t>and maybe “kill switch” if misbehaving (or stolen!)</a:t>
            </a:r>
          </a:p>
          <a:p>
            <a:pPr eaLnBrk="1" hangingPunct="1">
              <a:defRPr/>
            </a:pPr>
            <a:r>
              <a:rPr lang="en-US" dirty="0" smtClean="0">
                <a:latin typeface="Calibri" charset="0"/>
              </a:rPr>
              <a:t>Don’t ask for special spectrum</a:t>
            </a:r>
          </a:p>
          <a:p>
            <a:pPr lvl="1" eaLnBrk="1" hangingPunct="1">
              <a:defRPr/>
            </a:pPr>
            <a:r>
              <a:rPr lang="en-US" dirty="0" smtClean="0">
                <a:latin typeface="Calibri" charset="0"/>
              </a:rPr>
              <a:t>except maybe if you’re a health-and-safety device (but share nicely)</a:t>
            </a:r>
          </a:p>
          <a:p>
            <a:pPr lvl="1" eaLnBrk="1" hangingPunct="1">
              <a:defRPr/>
            </a:pPr>
            <a:r>
              <a:rPr lang="en-US" dirty="0" smtClean="0">
                <a:latin typeface="Calibri" charset="0"/>
              </a:rPr>
              <a:t>or maybe low-bandwidth narrowband spectrum</a:t>
            </a:r>
            <a:endParaRPr lang="en-US" dirty="0" smtClean="0"/>
          </a:p>
          <a:p>
            <a:pPr eaLnBrk="1" hangingPunct="1">
              <a:defRPr/>
            </a:pPr>
            <a:endParaRPr lang="en-US" dirty="0"/>
          </a:p>
        </p:txBody>
      </p:sp>
      <p:sp>
        <p:nvSpPr>
          <p:cNvPr id="50186" name="Footer Placeholder 6"/>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pt-BR" sz="1200" smtClean="0">
                <a:solidFill>
                  <a:srgbClr val="FFFFFF"/>
                </a:solidFill>
                <a:cs typeface="Arial" charset="0"/>
              </a:rPr>
              <a:t>RTC 2016</a:t>
            </a:r>
            <a:endParaRPr lang="en-US" sz="1200">
              <a:solidFill>
                <a:srgbClr val="FFFFFF"/>
              </a:solidFill>
              <a:cs typeface="Arial" charset="0"/>
            </a:endParaRPr>
          </a:p>
        </p:txBody>
      </p:sp>
      <p:sp>
        <p:nvSpPr>
          <p:cNvPr id="50187" name="Slide Number Placeholder 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A60C639-9C96-AF4D-9409-B9B739C91C3B}" type="slidenum">
              <a:rPr lang="en-US" sz="1400">
                <a:solidFill>
                  <a:srgbClr val="FFFFFF"/>
                </a:solidFill>
                <a:cs typeface="Arial" charset="0"/>
              </a:rPr>
              <a:pPr eaLnBrk="1" hangingPunct="1"/>
              <a:t>24</a:t>
            </a:fld>
            <a:endParaRPr lang="en-US" sz="1400">
              <a:solidFill>
                <a:srgbClr val="FFFFFF"/>
              </a:solidFill>
              <a:cs typeface="Arial" charset="0"/>
            </a:endParaRPr>
          </a:p>
        </p:txBody>
      </p:sp>
      <p:sp>
        <p:nvSpPr>
          <p:cNvPr id="4" name="Oval Callout 3"/>
          <p:cNvSpPr/>
          <p:nvPr/>
        </p:nvSpPr>
        <p:spPr>
          <a:xfrm>
            <a:off x="5715000" y="609600"/>
            <a:ext cx="2971800" cy="990600"/>
          </a:xfrm>
          <a:prstGeom prst="wedgeEllipseCallout">
            <a:avLst>
              <a:gd name="adj1" fmla="val -36839"/>
              <a:gd name="adj2" fmla="val 78752"/>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600" dirty="0"/>
              <a:t>FCC TAC recommendations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Challenge: enrollment</a:t>
            </a:r>
            <a:endParaRPr lang="en-US" dirty="0">
              <a:ea typeface="+mj-ea"/>
              <a:cs typeface="+mj-cs"/>
            </a:endParaRPr>
          </a:p>
        </p:txBody>
      </p:sp>
      <p:sp>
        <p:nvSpPr>
          <p:cNvPr id="48130" name="Content Placeholder 2"/>
          <p:cNvSpPr>
            <a:spLocks noGrp="1"/>
          </p:cNvSpPr>
          <p:nvPr>
            <p:ph idx="1"/>
          </p:nvPr>
        </p:nvSpPr>
        <p:spPr>
          <a:xfrm>
            <a:off x="457200" y="1600200"/>
            <a:ext cx="5562600" cy="4876800"/>
          </a:xfrm>
        </p:spPr>
        <p:txBody>
          <a:bodyPr/>
          <a:lstStyle/>
          <a:p>
            <a:pPr eaLnBrk="1" hangingPunct="1"/>
            <a:r>
              <a:rPr lang="en-US">
                <a:latin typeface="Arial" charset="0"/>
              </a:rPr>
              <a:t>Commercial buildings </a:t>
            </a:r>
            <a:r>
              <a:rPr lang="en-US">
                <a:latin typeface="Arial" charset="0"/>
                <a:sym typeface="Wingdings" charset="0"/>
              </a:rPr>
              <a:t> </a:t>
            </a:r>
            <a:r>
              <a:rPr lang="en-US">
                <a:latin typeface="Arial" charset="0"/>
              </a:rPr>
              <a:t>enroll 1,000s of devices at once</a:t>
            </a:r>
          </a:p>
          <a:p>
            <a:pPr eaLnBrk="1" hangingPunct="1"/>
            <a:r>
              <a:rPr lang="en-US">
                <a:latin typeface="Arial" charset="0"/>
              </a:rPr>
              <a:t>Home </a:t>
            </a:r>
            <a:r>
              <a:rPr lang="en-US">
                <a:latin typeface="Arial" charset="0"/>
                <a:sym typeface="Wingdings" charset="0"/>
              </a:rPr>
              <a:t> enroll one device at a time</a:t>
            </a:r>
          </a:p>
          <a:p>
            <a:pPr lvl="1" eaLnBrk="1" hangingPunct="1"/>
            <a:r>
              <a:rPr lang="en-US">
                <a:latin typeface="Arial" charset="0"/>
                <a:sym typeface="Wingdings" charset="0"/>
              </a:rPr>
              <a:t>current model: one app per device (class)</a:t>
            </a:r>
          </a:p>
          <a:p>
            <a:pPr lvl="1" eaLnBrk="1" hangingPunct="1"/>
            <a:r>
              <a:rPr lang="en-US">
                <a:latin typeface="Arial" charset="0"/>
                <a:sym typeface="Wingdings" charset="0"/>
              </a:rPr>
              <a:t>re-do if Wi-Fi password changes</a:t>
            </a:r>
          </a:p>
          <a:p>
            <a:pPr lvl="1" eaLnBrk="1" hangingPunct="1"/>
            <a:r>
              <a:rPr lang="en-US">
                <a:latin typeface="Arial" charset="0"/>
                <a:sym typeface="Wingdings" charset="0"/>
              </a:rPr>
              <a:t>common options:</a:t>
            </a:r>
          </a:p>
          <a:p>
            <a:pPr lvl="2" eaLnBrk="1" hangingPunct="1"/>
            <a:r>
              <a:rPr lang="en-US">
                <a:latin typeface="Arial" charset="0"/>
                <a:sym typeface="Wingdings" charset="0"/>
              </a:rPr>
              <a:t>QR code</a:t>
            </a:r>
          </a:p>
          <a:p>
            <a:pPr lvl="2" eaLnBrk="1" hangingPunct="1"/>
            <a:r>
              <a:rPr lang="en-US">
                <a:latin typeface="Arial" charset="0"/>
                <a:sym typeface="Wingdings" charset="0"/>
              </a:rPr>
              <a:t>P2P Wi-Fi (Wi-Fi Direct)</a:t>
            </a:r>
          </a:p>
          <a:p>
            <a:pPr lvl="1" eaLnBrk="1" hangingPunct="1"/>
            <a:r>
              <a:rPr lang="en-US">
                <a:latin typeface="Arial" charset="0"/>
                <a:sym typeface="Wingdings" charset="0"/>
              </a:rPr>
              <a:t>possibilities</a:t>
            </a:r>
          </a:p>
          <a:p>
            <a:pPr lvl="2" eaLnBrk="1" hangingPunct="1"/>
            <a:r>
              <a:rPr lang="en-US">
                <a:latin typeface="Arial" charset="0"/>
                <a:sym typeface="Wingdings" charset="0"/>
              </a:rPr>
              <a:t>“hi, I’m a Philips light bulb – add me!” (PKI)</a:t>
            </a:r>
          </a:p>
          <a:p>
            <a:pPr lvl="1" eaLnBrk="1" hangingPunct="1"/>
            <a:endParaRPr lang="en-US">
              <a:latin typeface="Arial" charset="0"/>
            </a:endParaRPr>
          </a:p>
        </p:txBody>
      </p:sp>
      <p:sp>
        <p:nvSpPr>
          <p:cNvPr id="48135"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pt-BR" sz="1200" smtClean="0">
                <a:solidFill>
                  <a:srgbClr val="FFFFFF"/>
                </a:solidFill>
                <a:cs typeface="Arial" charset="0"/>
              </a:rPr>
              <a:t>RTC 2016</a:t>
            </a:r>
            <a:endParaRPr lang="en-US" sz="1200">
              <a:solidFill>
                <a:srgbClr val="FFFFFF"/>
              </a:solidFill>
              <a:cs typeface="Arial" charset="0"/>
            </a:endParaRPr>
          </a:p>
        </p:txBody>
      </p:sp>
      <p:sp>
        <p:nvSpPr>
          <p:cNvPr id="4813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44D58DC-E42E-5448-BAFA-1B01E710AE09}" type="slidenum">
              <a:rPr lang="en-US" sz="1400">
                <a:solidFill>
                  <a:srgbClr val="FFFFFF"/>
                </a:solidFill>
                <a:cs typeface="Arial" charset="0"/>
              </a:rPr>
              <a:pPr eaLnBrk="1" hangingPunct="1"/>
              <a:t>25</a:t>
            </a:fld>
            <a:endParaRPr lang="en-US" sz="1400">
              <a:solidFill>
                <a:srgbClr val="FFFFFF"/>
              </a:solidFill>
              <a:cs typeface="Arial" charset="0"/>
            </a:endParaRPr>
          </a:p>
        </p:txBody>
      </p:sp>
      <p:pic>
        <p:nvPicPr>
          <p:cNvPr id="4813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43800" y="2133600"/>
            <a:ext cx="11938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86600" y="3505200"/>
            <a:ext cx="12319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91200" y="3581400"/>
            <a:ext cx="13208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5578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we secure things?</a:t>
            </a:r>
            <a:endParaRPr lang="en-US" dirty="0"/>
          </a:p>
        </p:txBody>
      </p:sp>
      <p:sp>
        <p:nvSpPr>
          <p:cNvPr id="3" name="Footer Placeholder 2"/>
          <p:cNvSpPr>
            <a:spLocks noGrp="1"/>
          </p:cNvSpPr>
          <p:nvPr>
            <p:ph type="ftr" sz="quarter" idx="11"/>
          </p:nvPr>
        </p:nvSpPr>
        <p:spPr/>
        <p:txBody>
          <a:bodyPr/>
          <a:lstStyle/>
          <a:p>
            <a:r>
              <a:rPr lang="pt-BR" smtClean="0"/>
              <a:t>RTC 2016</a:t>
            </a:r>
            <a:endParaRPr lang="en-US" dirty="0"/>
          </a:p>
        </p:txBody>
      </p:sp>
      <p:sp>
        <p:nvSpPr>
          <p:cNvPr id="8" name="Slide Number Placeholder 7"/>
          <p:cNvSpPr>
            <a:spLocks noGrp="1"/>
          </p:cNvSpPr>
          <p:nvPr>
            <p:ph type="sldNum" sz="quarter" idx="12"/>
          </p:nvPr>
        </p:nvSpPr>
        <p:spPr/>
        <p:txBody>
          <a:bodyPr/>
          <a:lstStyle/>
          <a:p>
            <a:pPr>
              <a:defRPr/>
            </a:pPr>
            <a:fld id="{C29D5436-6D28-D54D-BCF8-A38B4DB6D7DF}" type="slidenum">
              <a:rPr lang="en-US" smtClean="0"/>
              <a:pPr>
                <a:defRPr/>
              </a:pPr>
              <a:t>26</a:t>
            </a:fld>
            <a:endParaRPr lang="en-US"/>
          </a:p>
        </p:txBody>
      </p:sp>
      <p:pic>
        <p:nvPicPr>
          <p:cNvPr id="4" name="Picture 3"/>
          <p:cNvPicPr>
            <a:picLocks noChangeAspect="1"/>
          </p:cNvPicPr>
          <p:nvPr/>
        </p:nvPicPr>
        <p:blipFill>
          <a:blip r:embed="rId2"/>
          <a:stretch>
            <a:fillRect/>
          </a:stretch>
        </p:blipFill>
        <p:spPr>
          <a:xfrm>
            <a:off x="2100238" y="1984988"/>
            <a:ext cx="1857425" cy="15157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8329" y="1569158"/>
            <a:ext cx="1427018" cy="672345"/>
          </a:xfrm>
          <a:prstGeom prst="rect">
            <a:avLst/>
          </a:prstGeom>
        </p:spPr>
      </p:pic>
      <p:pic>
        <p:nvPicPr>
          <p:cNvPr id="6" name="Picture 13" descr="C:\Users\ecoffey\AppData\Local\Temp\Rar$DRa0.891\Cisco Icons November\30019_Device_database_3036\Png_256\30019_Device_database_3036_unknown_25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3243" y="2386637"/>
            <a:ext cx="1266626" cy="7124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8651" y="2456776"/>
            <a:ext cx="1160895" cy="369332"/>
          </a:xfrm>
          <a:prstGeom prst="rect">
            <a:avLst/>
          </a:prstGeom>
          <a:solidFill>
            <a:schemeClr val="accent4">
              <a:lumMod val="75000"/>
            </a:schemeClr>
          </a:solidFill>
        </p:spPr>
        <p:txBody>
          <a:bodyPr wrap="none" rtlCol="0">
            <a:spAutoFit/>
          </a:bodyPr>
          <a:lstStyle/>
          <a:p>
            <a:r>
              <a:rPr lang="en-US" dirty="0" smtClean="0">
                <a:solidFill>
                  <a:schemeClr val="bg2"/>
                </a:solidFill>
              </a:rPr>
              <a:t>Old model</a:t>
            </a:r>
            <a:endParaRPr lang="en-US" dirty="0">
              <a:solidFill>
                <a:schemeClr val="bg2"/>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7052" y="2808847"/>
            <a:ext cx="984539" cy="656359"/>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67358" y="3829468"/>
            <a:ext cx="1237384" cy="123738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81658" y="3943768"/>
            <a:ext cx="1237384" cy="123738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5958" y="4058068"/>
            <a:ext cx="1237384" cy="12373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10258" y="4172368"/>
            <a:ext cx="1237384" cy="1237384"/>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4558" y="4286668"/>
            <a:ext cx="1237384" cy="1237384"/>
          </a:xfrm>
          <a:prstGeom prst="rect">
            <a:avLst/>
          </a:prstGeom>
        </p:spPr>
      </p:pic>
      <p:sp>
        <p:nvSpPr>
          <p:cNvPr id="25" name="TextBox 24"/>
          <p:cNvSpPr txBox="1"/>
          <p:nvPr/>
        </p:nvSpPr>
        <p:spPr>
          <a:xfrm>
            <a:off x="628650" y="4286668"/>
            <a:ext cx="133882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mtClean="0"/>
              <a:t>New model</a:t>
            </a:r>
            <a:endParaRPr lang="en-US"/>
          </a:p>
        </p:txBody>
      </p:sp>
      <p:sp>
        <p:nvSpPr>
          <p:cNvPr id="26" name="Round Diagonal Corner Rectangle 25"/>
          <p:cNvSpPr/>
          <p:nvPr/>
        </p:nvSpPr>
        <p:spPr>
          <a:xfrm>
            <a:off x="4792531" y="4562459"/>
            <a:ext cx="1303735" cy="6858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commissioner</a:t>
            </a:r>
          </a:p>
        </p:txBody>
      </p:sp>
      <p:pic>
        <p:nvPicPr>
          <p:cNvPr id="27" name="Picture 10" descr="C:\Users\ecoffey\AppData\Local\Temp\Rar$DRa0.891\Cisco Icons November\30019_Device_database_3036\Png_256\30019_Device_database_3036_critical_256.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17810" y="4192883"/>
            <a:ext cx="1266626" cy="7124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ecoffey\AppData\Local\Temp\Rar$DRa0.882\Cisco Icons November\30103_Device_wireless_router_3140\Png_256\30103_Device_wireless_router_3140_unmanaged_256.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47893" y="2742875"/>
            <a:ext cx="670205" cy="8022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749407" y="4541724"/>
            <a:ext cx="1144865" cy="369332"/>
          </a:xfrm>
          <a:prstGeom prst="rect">
            <a:avLst/>
          </a:prstGeom>
          <a:noFill/>
        </p:spPr>
        <p:txBody>
          <a:bodyPr wrap="none" rtlCol="0">
            <a:spAutoFit/>
          </a:bodyPr>
          <a:lstStyle/>
          <a:p>
            <a:pPr algn="ctr"/>
            <a:r>
              <a:rPr lang="en-US" sz="900"/>
              <a:t>device authorization</a:t>
            </a:r>
          </a:p>
          <a:p>
            <a:pPr algn="ctr"/>
            <a:r>
              <a:rPr lang="en-US" sz="900" dirty="0"/>
              <a:t>database</a:t>
            </a:r>
          </a:p>
        </p:txBody>
      </p:sp>
      <p:cxnSp>
        <p:nvCxnSpPr>
          <p:cNvPr id="32" name="Curved Connector 31"/>
          <p:cNvCxnSpPr>
            <a:stCxn id="29" idx="3"/>
            <a:endCxn id="27" idx="1"/>
          </p:cNvCxnSpPr>
          <p:nvPr/>
        </p:nvCxnSpPr>
        <p:spPr>
          <a:xfrm>
            <a:off x="5618098" y="3143983"/>
            <a:ext cx="999713" cy="140513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96267" y="3872676"/>
            <a:ext cx="1176925" cy="369332"/>
          </a:xfrm>
          <a:prstGeom prst="rect">
            <a:avLst/>
          </a:prstGeom>
          <a:noFill/>
        </p:spPr>
        <p:txBody>
          <a:bodyPr wrap="none" rtlCol="0">
            <a:spAutoFit/>
          </a:bodyPr>
          <a:lstStyle/>
          <a:p>
            <a:r>
              <a:rPr lang="en-US" smtClean="0"/>
              <a:t>DIAMETER</a:t>
            </a:r>
            <a:endParaRPr lang="en-US"/>
          </a:p>
        </p:txBody>
      </p:sp>
      <p:cxnSp>
        <p:nvCxnSpPr>
          <p:cNvPr id="35" name="Curved Connector 34"/>
          <p:cNvCxnSpPr>
            <a:stCxn id="26" idx="1"/>
            <a:endCxn id="27" idx="2"/>
          </p:cNvCxnSpPr>
          <p:nvPr/>
        </p:nvCxnSpPr>
        <p:spPr>
          <a:xfrm rot="5400000" flipH="1" flipV="1">
            <a:off x="6176311" y="4173448"/>
            <a:ext cx="342899" cy="1806724"/>
          </a:xfrm>
          <a:prstGeom prst="curvedConnector3">
            <a:avLst>
              <a:gd name="adj1" fmla="val -66667"/>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856973" y="5271919"/>
            <a:ext cx="1476879" cy="369332"/>
          </a:xfrm>
          <a:prstGeom prst="rect">
            <a:avLst/>
          </a:prstGeom>
          <a:noFill/>
        </p:spPr>
        <p:txBody>
          <a:bodyPr wrap="none" rtlCol="0">
            <a:spAutoFit/>
          </a:bodyPr>
          <a:lstStyle/>
          <a:p>
            <a:r>
              <a:rPr lang="en-US" smtClean="0"/>
              <a:t>create entries</a:t>
            </a:r>
            <a:endParaRPr lang="en-US"/>
          </a:p>
        </p:txBody>
      </p:sp>
      <p:sp>
        <p:nvSpPr>
          <p:cNvPr id="37" name="Oval Callout 36"/>
          <p:cNvSpPr/>
          <p:nvPr/>
        </p:nvSpPr>
        <p:spPr>
          <a:xfrm>
            <a:off x="3647642" y="4058068"/>
            <a:ext cx="1315075" cy="1123084"/>
          </a:xfrm>
          <a:prstGeom prst="wedgeEllipseCallout">
            <a:avLst>
              <a:gd name="adj1" fmla="val -118763"/>
              <a:gd name="adj2" fmla="val -1785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t>“I want to join!”</a:t>
            </a:r>
            <a:endParaRPr lang="en-US"/>
          </a:p>
        </p:txBody>
      </p:sp>
      <p:cxnSp>
        <p:nvCxnSpPr>
          <p:cNvPr id="40" name="Curved Connector 39"/>
          <p:cNvCxnSpPr>
            <a:stCxn id="29" idx="3"/>
            <a:endCxn id="5" idx="1"/>
          </p:cNvCxnSpPr>
          <p:nvPr/>
        </p:nvCxnSpPr>
        <p:spPr>
          <a:xfrm flipV="1">
            <a:off x="5618098" y="1905330"/>
            <a:ext cx="990231" cy="123865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4" idx="3"/>
          </p:cNvCxnSpPr>
          <p:nvPr/>
        </p:nvCxnSpPr>
        <p:spPr>
          <a:xfrm>
            <a:off x="3957662" y="2742875"/>
            <a:ext cx="990231" cy="6074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07113" y="2780090"/>
            <a:ext cx="809837" cy="369332"/>
          </a:xfrm>
          <a:prstGeom prst="rect">
            <a:avLst/>
          </a:prstGeom>
          <a:noFill/>
        </p:spPr>
        <p:txBody>
          <a:bodyPr wrap="none" rtlCol="0">
            <a:spAutoFit/>
          </a:bodyPr>
          <a:lstStyle/>
          <a:p>
            <a:r>
              <a:rPr lang="en-US" smtClean="0"/>
              <a:t>802.1x</a:t>
            </a:r>
            <a:endParaRPr lang="en-US"/>
          </a:p>
        </p:txBody>
      </p:sp>
      <p:sp>
        <p:nvSpPr>
          <p:cNvPr id="44" name="TextBox 43"/>
          <p:cNvSpPr txBox="1"/>
          <p:nvPr/>
        </p:nvSpPr>
        <p:spPr>
          <a:xfrm>
            <a:off x="4300369" y="3350335"/>
            <a:ext cx="741678" cy="530915"/>
          </a:xfrm>
          <a:prstGeom prst="rect">
            <a:avLst/>
          </a:prstGeom>
          <a:noFill/>
        </p:spPr>
        <p:txBody>
          <a:bodyPr wrap="none" rtlCol="0">
            <a:spAutoFit/>
          </a:bodyPr>
          <a:lstStyle/>
          <a:p>
            <a:r>
              <a:rPr lang="en-US" dirty="0" smtClean="0"/>
              <a:t>WPA2</a:t>
            </a:r>
          </a:p>
          <a:p>
            <a:r>
              <a:rPr lang="en-US" sz="1050" dirty="0"/>
              <a:t>(P, E)</a:t>
            </a:r>
          </a:p>
        </p:txBody>
      </p:sp>
    </p:spTree>
    <p:extLst>
      <p:ext uri="{BB962C8B-B14F-4D97-AF65-F5344CB8AC3E}">
        <p14:creationId xmlns:p14="http://schemas.microsoft.com/office/powerpoint/2010/main" val="1466734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AllJoyn is doing something similar</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27</a:t>
            </a:fld>
            <a:endParaRPr lang="en-US"/>
          </a:p>
        </p:txBody>
      </p:sp>
      <p:pic>
        <p:nvPicPr>
          <p:cNvPr id="5" name="Picture 4"/>
          <p:cNvPicPr>
            <a:picLocks noChangeAspect="1"/>
          </p:cNvPicPr>
          <p:nvPr/>
        </p:nvPicPr>
        <p:blipFill>
          <a:blip r:embed="rId2"/>
          <a:stretch>
            <a:fillRect/>
          </a:stretch>
        </p:blipFill>
        <p:spPr>
          <a:xfrm>
            <a:off x="0" y="1725460"/>
            <a:ext cx="6858000" cy="5110619"/>
          </a:xfrm>
          <a:prstGeom prst="rect">
            <a:avLst/>
          </a:prstGeom>
        </p:spPr>
      </p:pic>
    </p:spTree>
    <p:extLst>
      <p:ext uri="{BB962C8B-B14F-4D97-AF65-F5344CB8AC3E}">
        <p14:creationId xmlns:p14="http://schemas.microsoft.com/office/powerpoint/2010/main" val="185885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F91FBA4A-F87B-E542-B2A1-97AAD5AFC441}" type="slidenum">
              <a:rPr lang="en-US" smtClean="0"/>
              <a:pPr>
                <a:defRPr/>
              </a:pPr>
              <a:t>28</a:t>
            </a:fld>
            <a:endParaRPr lang="en-US"/>
          </a:p>
        </p:txBody>
      </p:sp>
    </p:spTree>
    <p:extLst>
      <p:ext uri="{BB962C8B-B14F-4D97-AF65-F5344CB8AC3E}">
        <p14:creationId xmlns:p14="http://schemas.microsoft.com/office/powerpoint/2010/main" val="434915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pt-BR" smtClean="0"/>
              <a:t>RTC 2016</a:t>
            </a:r>
            <a:endParaRPr lang="en-US"/>
          </a:p>
        </p:txBody>
      </p:sp>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29</a:t>
            </a:fld>
            <a:endParaRPr lang="en-US"/>
          </a:p>
        </p:txBody>
      </p:sp>
      <p:sp>
        <p:nvSpPr>
          <p:cNvPr id="4" name="Rectangle 3"/>
          <p:cNvSpPr/>
          <p:nvPr/>
        </p:nvSpPr>
        <p:spPr>
          <a:xfrm>
            <a:off x="1143000" y="5562600"/>
            <a:ext cx="7391400" cy="369332"/>
          </a:xfrm>
          <a:prstGeom prst="rect">
            <a:avLst/>
          </a:prstGeom>
        </p:spPr>
        <p:txBody>
          <a:bodyPr wrap="square">
            <a:spAutoFit/>
          </a:bodyPr>
          <a:lstStyle/>
          <a:p>
            <a:r>
              <a:rPr lang="en-US">
                <a:solidFill>
                  <a:srgbClr val="292F33"/>
                </a:solidFill>
                <a:latin typeface="Helvetica Neue" charset="0"/>
              </a:rPr>
              <a:t>“Remember when, on the Internet, nobody knew who you were?”</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6399" y="990600"/>
            <a:ext cx="5550993" cy="4191000"/>
          </a:xfrm>
          <a:prstGeom prst="rect">
            <a:avLst/>
          </a:prstGeom>
        </p:spPr>
      </p:pic>
    </p:spTree>
    <p:extLst>
      <p:ext uri="{BB962C8B-B14F-4D97-AF65-F5344CB8AC3E}">
        <p14:creationId xmlns:p14="http://schemas.microsoft.com/office/powerpoint/2010/main" val="173718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pt-BR" smtClean="0"/>
              <a:t>RTC 2016</a:t>
            </a:r>
            <a:endParaRPr lang="en-US"/>
          </a:p>
        </p:txBody>
      </p:sp>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3</a:t>
            </a:fld>
            <a:endParaRPr lang="en-US"/>
          </a:p>
        </p:txBody>
      </p:sp>
      <p:pic>
        <p:nvPicPr>
          <p:cNvPr id="4" name="Picture 3"/>
          <p:cNvPicPr>
            <a:picLocks noChangeAspect="1"/>
          </p:cNvPicPr>
          <p:nvPr/>
        </p:nvPicPr>
        <p:blipFill>
          <a:blip r:embed="rId2"/>
          <a:stretch>
            <a:fillRect/>
          </a:stretch>
        </p:blipFill>
        <p:spPr>
          <a:xfrm>
            <a:off x="0" y="914400"/>
            <a:ext cx="8724900" cy="5816600"/>
          </a:xfrm>
          <a:prstGeom prst="rect">
            <a:avLst/>
          </a:prstGeom>
        </p:spPr>
      </p:pic>
      <p:sp>
        <p:nvSpPr>
          <p:cNvPr id="5" name="Pentagon 4"/>
          <p:cNvSpPr/>
          <p:nvPr/>
        </p:nvSpPr>
        <p:spPr>
          <a:xfrm>
            <a:off x="381000" y="1905000"/>
            <a:ext cx="1143000" cy="304800"/>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Pentagon 5"/>
          <p:cNvSpPr/>
          <p:nvPr/>
        </p:nvSpPr>
        <p:spPr>
          <a:xfrm rot="7200000">
            <a:off x="2632636" y="621139"/>
            <a:ext cx="1143000" cy="228600"/>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737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fears deter usage</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30</a:t>
            </a:fld>
            <a:endParaRPr lang="en-US"/>
          </a:p>
        </p:txBody>
      </p:sp>
      <p:pic>
        <p:nvPicPr>
          <p:cNvPr id="6" name="Picture 5"/>
          <p:cNvPicPr>
            <a:picLocks noChangeAspect="1"/>
          </p:cNvPicPr>
          <p:nvPr/>
        </p:nvPicPr>
        <p:blipFill>
          <a:blip r:embed="rId3"/>
          <a:stretch>
            <a:fillRect/>
          </a:stretch>
        </p:blipFill>
        <p:spPr>
          <a:xfrm>
            <a:off x="1143000" y="1600200"/>
            <a:ext cx="6019800" cy="3704492"/>
          </a:xfrm>
          <a:prstGeom prst="rect">
            <a:avLst/>
          </a:prstGeom>
        </p:spPr>
      </p:pic>
      <p:sp>
        <p:nvSpPr>
          <p:cNvPr id="7" name="TextBox 6"/>
          <p:cNvSpPr txBox="1"/>
          <p:nvPr/>
        </p:nvSpPr>
        <p:spPr>
          <a:xfrm>
            <a:off x="1219200" y="5486400"/>
            <a:ext cx="5977214" cy="646331"/>
          </a:xfrm>
          <a:prstGeom prst="rect">
            <a:avLst/>
          </a:prstGeom>
          <a:noFill/>
        </p:spPr>
        <p:txBody>
          <a:bodyPr wrap="none" rtlCol="0">
            <a:spAutoFit/>
          </a:bodyPr>
          <a:lstStyle/>
          <a:p>
            <a:r>
              <a:rPr lang="en-US" b="1"/>
              <a:t>Major Concerns Related to Online Privacy and Security Risks,</a:t>
            </a:r>
            <a:br>
              <a:rPr lang="en-US" b="1"/>
            </a:br>
            <a:r>
              <a:rPr lang="en-US" b="1"/>
              <a:t>Percent of Households with Internet Users, 2015</a:t>
            </a:r>
            <a:endParaRPr lang="en-US"/>
          </a:p>
        </p:txBody>
      </p:sp>
      <p:sp>
        <p:nvSpPr>
          <p:cNvPr id="8" name="TextBox 7"/>
          <p:cNvSpPr txBox="1"/>
          <p:nvPr/>
        </p:nvSpPr>
        <p:spPr>
          <a:xfrm>
            <a:off x="7239000" y="1905000"/>
            <a:ext cx="1113446"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NTIA</a:t>
            </a:r>
          </a:p>
          <a:p>
            <a:r>
              <a:rPr lang="en-US" dirty="0" smtClean="0"/>
              <a:t>May 2016</a:t>
            </a:r>
            <a:endParaRPr lang="en-US" dirty="0"/>
          </a:p>
        </p:txBody>
      </p:sp>
    </p:spTree>
    <p:extLst>
      <p:ext uri="{BB962C8B-B14F-4D97-AF65-F5344CB8AC3E}">
        <p14:creationId xmlns:p14="http://schemas.microsoft.com/office/powerpoint/2010/main" val="1822013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Roughly half of consumers uncomfortable</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31</a:t>
            </a:fld>
            <a:endParaRPr lang="en-US"/>
          </a:p>
        </p:txBody>
      </p:sp>
      <p:pic>
        <p:nvPicPr>
          <p:cNvPr id="5" name="Picture 4"/>
          <p:cNvPicPr>
            <a:picLocks noChangeAspect="1"/>
          </p:cNvPicPr>
          <p:nvPr/>
        </p:nvPicPr>
        <p:blipFill>
          <a:blip r:embed="rId3"/>
          <a:stretch>
            <a:fillRect/>
          </a:stretch>
        </p:blipFill>
        <p:spPr>
          <a:xfrm>
            <a:off x="939800" y="1418492"/>
            <a:ext cx="5765800" cy="5433158"/>
          </a:xfrm>
          <a:prstGeom prst="rect">
            <a:avLst/>
          </a:prstGeom>
        </p:spPr>
      </p:pic>
      <p:sp>
        <p:nvSpPr>
          <p:cNvPr id="6" name="TextBox 5"/>
          <p:cNvSpPr txBox="1"/>
          <p:nvPr/>
        </p:nvSpPr>
        <p:spPr>
          <a:xfrm>
            <a:off x="6705600" y="2514600"/>
            <a:ext cx="1709955"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smtClean="0"/>
              <a:t>Altimeter Group</a:t>
            </a:r>
          </a:p>
          <a:p>
            <a:r>
              <a:rPr lang="en-US" dirty="0" smtClean="0"/>
              <a:t>June 2015</a:t>
            </a:r>
            <a:endParaRPr lang="en-US" dirty="0"/>
          </a:p>
        </p:txBody>
      </p:sp>
    </p:spTree>
    <p:extLst>
      <p:ext uri="{BB962C8B-B14F-4D97-AF65-F5344CB8AC3E}">
        <p14:creationId xmlns:p14="http://schemas.microsoft.com/office/powerpoint/2010/main" val="757303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906074" y="1920345"/>
            <a:ext cx="5037525" cy="37946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smtClean="0"/>
              <a:t>Local processing for </a:t>
            </a:r>
            <a:r>
              <a:rPr lang="en-US" strike="sngStrike" dirty="0" smtClean="0"/>
              <a:t>efficiency </a:t>
            </a:r>
            <a:r>
              <a:rPr lang="en-US" dirty="0" smtClean="0"/>
              <a:t>privacy</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13" name="Slide Number Placeholder 12"/>
          <p:cNvSpPr>
            <a:spLocks noGrp="1"/>
          </p:cNvSpPr>
          <p:nvPr>
            <p:ph type="sldNum" sz="quarter" idx="12"/>
          </p:nvPr>
        </p:nvSpPr>
        <p:spPr/>
        <p:txBody>
          <a:bodyPr/>
          <a:lstStyle/>
          <a:p>
            <a:pPr>
              <a:defRPr/>
            </a:pPr>
            <a:fld id="{C29D5436-6D28-D54D-BCF8-A38B4DB6D7DF}" type="slidenum">
              <a:rPr lang="en-US" smtClean="0"/>
              <a:pPr>
                <a:defRPr/>
              </a:pPr>
              <a:t>32</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9362" y="2322996"/>
            <a:ext cx="1295070" cy="1726760"/>
          </a:xfrm>
          <a:prstGeom prst="rect">
            <a:avLst/>
          </a:prstGeom>
        </p:spPr>
      </p:pic>
      <p:sp>
        <p:nvSpPr>
          <p:cNvPr id="5" name="TextBox 4"/>
          <p:cNvSpPr txBox="1"/>
          <p:nvPr/>
        </p:nvSpPr>
        <p:spPr>
          <a:xfrm>
            <a:off x="1293287" y="4263989"/>
            <a:ext cx="1456611" cy="646331"/>
          </a:xfrm>
          <a:prstGeom prst="rect">
            <a:avLst/>
          </a:prstGeom>
          <a:noFill/>
        </p:spPr>
        <p:txBody>
          <a:bodyPr wrap="none" rtlCol="0">
            <a:spAutoFit/>
          </a:bodyPr>
          <a:lstStyle/>
          <a:p>
            <a:r>
              <a:rPr lang="en-US" dirty="0" smtClean="0"/>
              <a:t>indoor</a:t>
            </a:r>
          </a:p>
          <a:p>
            <a:r>
              <a:rPr lang="en-US" dirty="0" smtClean="0"/>
              <a:t>thermometer</a:t>
            </a:r>
            <a:endParaRPr lang="en-US" dirty="0"/>
          </a:p>
        </p:txBody>
      </p:sp>
      <p:sp>
        <p:nvSpPr>
          <p:cNvPr id="6" name="Manual Operation 5"/>
          <p:cNvSpPr/>
          <p:nvPr/>
        </p:nvSpPr>
        <p:spPr>
          <a:xfrm>
            <a:off x="2826642" y="2438400"/>
            <a:ext cx="1897757" cy="1330018"/>
          </a:xfrm>
          <a:prstGeom prst="flowChartManualOpe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publicly visible script</a:t>
            </a:r>
            <a:endParaRPr lang="en-US" dirty="0"/>
          </a:p>
        </p:txBody>
      </p:sp>
      <p:sp>
        <p:nvSpPr>
          <p:cNvPr id="7" name="Cloud 6"/>
          <p:cNvSpPr/>
          <p:nvPr/>
        </p:nvSpPr>
        <p:spPr>
          <a:xfrm>
            <a:off x="6218617" y="2457215"/>
            <a:ext cx="1773428" cy="135249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cloud storage and access</a:t>
            </a:r>
            <a:endParaRPr lang="en-US" dirty="0"/>
          </a:p>
        </p:txBody>
      </p:sp>
      <p:sp>
        <p:nvSpPr>
          <p:cNvPr id="8" name="Oval Callout 7"/>
          <p:cNvSpPr/>
          <p:nvPr/>
        </p:nvSpPr>
        <p:spPr>
          <a:xfrm>
            <a:off x="3275810" y="3747766"/>
            <a:ext cx="2134390" cy="1510034"/>
          </a:xfrm>
          <a:prstGeom prst="wedgeEllipseCallout">
            <a:avLst>
              <a:gd name="adj1" fmla="val -57580"/>
              <a:gd name="adj2" fmla="val -591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fuzz</a:t>
            </a:r>
          </a:p>
          <a:p>
            <a:pPr algn="ctr"/>
            <a:r>
              <a:rPr lang="en-US" dirty="0" err="1" smtClean="0"/>
              <a:t>anonymize</a:t>
            </a:r>
            <a:endParaRPr lang="en-US" dirty="0" smtClean="0"/>
          </a:p>
          <a:p>
            <a:pPr algn="ctr"/>
            <a:r>
              <a:rPr lang="en-US" dirty="0" smtClean="0"/>
              <a:t>average</a:t>
            </a:r>
          </a:p>
          <a:p>
            <a:pPr algn="ctr"/>
            <a:r>
              <a:rPr lang="en-US" dirty="0" smtClean="0"/>
              <a:t>rate limit</a:t>
            </a:r>
            <a:endParaRPr lang="en-US" dirty="0"/>
          </a:p>
        </p:txBody>
      </p:sp>
      <p:sp>
        <p:nvSpPr>
          <p:cNvPr id="10" name="TextBox 9"/>
          <p:cNvSpPr txBox="1"/>
          <p:nvPr/>
        </p:nvSpPr>
        <p:spPr>
          <a:xfrm>
            <a:off x="4143163" y="1940992"/>
            <a:ext cx="663801" cy="369332"/>
          </a:xfrm>
          <a:prstGeom prst="rect">
            <a:avLst/>
          </a:prstGeom>
          <a:noFill/>
        </p:spPr>
        <p:txBody>
          <a:bodyPr wrap="none" rtlCol="0">
            <a:spAutoFit/>
          </a:bodyPr>
          <a:lstStyle/>
          <a:p>
            <a:r>
              <a:rPr lang="en-US" dirty="0" smtClean="0"/>
              <a:t>node</a:t>
            </a:r>
            <a:endParaRPr lang="en-US" dirty="0"/>
          </a:p>
        </p:txBody>
      </p:sp>
      <p:sp>
        <p:nvSpPr>
          <p:cNvPr id="11" name="Right Arrow 10"/>
          <p:cNvSpPr/>
          <p:nvPr/>
        </p:nvSpPr>
        <p:spPr>
          <a:xfrm>
            <a:off x="4452933" y="2921814"/>
            <a:ext cx="1548846" cy="39232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6412224" y="3923282"/>
            <a:ext cx="1973279" cy="369332"/>
          </a:xfrm>
          <a:prstGeom prst="rect">
            <a:avLst/>
          </a:prstGeom>
          <a:noFill/>
        </p:spPr>
        <p:txBody>
          <a:bodyPr wrap="none" rtlCol="0">
            <a:spAutoFit/>
          </a:bodyPr>
          <a:lstStyle/>
          <a:p>
            <a:r>
              <a:rPr lang="en-US" dirty="0" smtClean="0"/>
              <a:t>observable storage</a:t>
            </a:r>
            <a:endParaRPr lang="en-US" dirty="0"/>
          </a:p>
        </p:txBody>
      </p:sp>
      <p:sp>
        <p:nvSpPr>
          <p:cNvPr id="14" name="TextBox 13"/>
          <p:cNvSpPr txBox="1"/>
          <p:nvPr/>
        </p:nvSpPr>
        <p:spPr>
          <a:xfrm>
            <a:off x="2590800" y="5867400"/>
            <a:ext cx="3303934" cy="523220"/>
          </a:xfrm>
          <a:prstGeom prst="rect">
            <a:avLst/>
          </a:prstGeom>
          <a:noFill/>
        </p:spPr>
        <p:txBody>
          <a:bodyPr wrap="none" rtlCol="0">
            <a:spAutoFit/>
          </a:bodyPr>
          <a:lstStyle/>
          <a:p>
            <a:r>
              <a:rPr lang="en-US" sz="2800" dirty="0" smtClean="0"/>
              <a:t>fog computing model</a:t>
            </a:r>
            <a:endParaRPr lang="en-US" sz="2800" dirty="0"/>
          </a:p>
        </p:txBody>
      </p:sp>
    </p:spTree>
    <p:extLst>
      <p:ext uri="{BB962C8B-B14F-4D97-AF65-F5344CB8AC3E}">
        <p14:creationId xmlns:p14="http://schemas.microsoft.com/office/powerpoint/2010/main" val="1995768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large </a:t>
            </a:r>
            <a:r>
              <a:rPr lang="en-US" dirty="0" err="1" smtClean="0"/>
              <a:t>IoT</a:t>
            </a:r>
            <a:r>
              <a:rPr lang="en-US" dirty="0" smtClean="0"/>
              <a:t> systems</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F91FBA4A-F87B-E542-B2A1-97AAD5AFC441}" type="slidenum">
              <a:rPr lang="en-US" smtClean="0"/>
              <a:pPr>
                <a:defRPr/>
              </a:pPr>
              <a:t>33</a:t>
            </a:fld>
            <a:endParaRPr lang="en-US"/>
          </a:p>
        </p:txBody>
      </p:sp>
    </p:spTree>
    <p:extLst>
      <p:ext uri="{BB962C8B-B14F-4D97-AF65-F5344CB8AC3E}">
        <p14:creationId xmlns:p14="http://schemas.microsoft.com/office/powerpoint/2010/main" val="1955337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IoT = Internet at scale</a:t>
            </a:r>
            <a:endParaRPr lang="en-US" dirty="0"/>
          </a:p>
        </p:txBody>
      </p:sp>
      <p:sp>
        <p:nvSpPr>
          <p:cNvPr id="3" name="Content Placeholder 2"/>
          <p:cNvSpPr>
            <a:spLocks noGrp="1"/>
          </p:cNvSpPr>
          <p:nvPr>
            <p:ph idx="1"/>
          </p:nvPr>
        </p:nvSpPr>
        <p:spPr>
          <a:xfrm>
            <a:off x="457200" y="1600200"/>
            <a:ext cx="6019800" cy="4876800"/>
          </a:xfrm>
        </p:spPr>
        <p:txBody>
          <a:bodyPr/>
          <a:lstStyle/>
          <a:p>
            <a:r>
              <a:rPr lang="en-US" i="1" dirty="0" smtClean="0"/>
              <a:t>Security</a:t>
            </a:r>
            <a:r>
              <a:rPr lang="en-US" dirty="0" smtClean="0"/>
              <a:t> at scale</a:t>
            </a:r>
          </a:p>
          <a:p>
            <a:pPr lvl="1"/>
            <a:r>
              <a:rPr lang="en-US" dirty="0" smtClean="0"/>
              <a:t>still largely “add password to configuration file”</a:t>
            </a:r>
          </a:p>
          <a:p>
            <a:pPr lvl="1"/>
            <a:r>
              <a:rPr lang="en-US" dirty="0" smtClean="0"/>
              <a:t>identify by IP address</a:t>
            </a:r>
          </a:p>
          <a:p>
            <a:r>
              <a:rPr lang="en-US" i="1" dirty="0" smtClean="0"/>
              <a:t>Management</a:t>
            </a:r>
            <a:r>
              <a:rPr lang="en-US" dirty="0" smtClean="0"/>
              <a:t> at scale</a:t>
            </a:r>
          </a:p>
          <a:p>
            <a:pPr lvl="1"/>
            <a:r>
              <a:rPr lang="en-US" dirty="0" smtClean="0"/>
              <a:t>device-focused</a:t>
            </a:r>
          </a:p>
          <a:p>
            <a:pPr lvl="1"/>
            <a:r>
              <a:rPr lang="en-US" dirty="0" smtClean="0"/>
              <a:t>SNMP, at best</a:t>
            </a:r>
          </a:p>
          <a:p>
            <a:pPr lvl="1"/>
            <a:r>
              <a:rPr lang="en-US" dirty="0" smtClean="0"/>
              <a:t>CLI, at worst</a:t>
            </a:r>
          </a:p>
          <a:p>
            <a:pPr lvl="1"/>
            <a:r>
              <a:rPr lang="en-US" dirty="0" smtClean="0"/>
              <a:t>no performance diagnostics capabilities (“why is this so slow?”</a:t>
            </a:r>
          </a:p>
          <a:p>
            <a:r>
              <a:rPr lang="en-US" i="1" dirty="0" smtClean="0"/>
              <a:t>Naming</a:t>
            </a:r>
            <a:r>
              <a:rPr lang="en-US" dirty="0" smtClean="0"/>
              <a:t> at scale</a:t>
            </a:r>
          </a:p>
          <a:p>
            <a:pPr lvl="1"/>
            <a:r>
              <a:rPr lang="en-US" dirty="0" smtClean="0"/>
              <a:t>identify by node name</a:t>
            </a:r>
          </a:p>
          <a:p>
            <a:r>
              <a:rPr lang="en-US" i="1" dirty="0" smtClean="0"/>
              <a:t>Programming</a:t>
            </a:r>
            <a:r>
              <a:rPr lang="en-US" dirty="0" smtClean="0"/>
              <a:t> at scale</a:t>
            </a:r>
          </a:p>
          <a:p>
            <a:pPr lvl="1"/>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34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81800" y="1553817"/>
            <a:ext cx="2057400" cy="1371600"/>
          </a:xfrm>
          <a:prstGeom prst="rect">
            <a:avLst/>
          </a:prstGeom>
        </p:spPr>
      </p:pic>
      <p:pic>
        <p:nvPicPr>
          <p:cNvPr id="7" name="Picture 6"/>
          <p:cNvPicPr>
            <a:picLocks noChangeAspect="1"/>
          </p:cNvPicPr>
          <p:nvPr/>
        </p:nvPicPr>
        <p:blipFill>
          <a:blip r:embed="rId3"/>
          <a:stretch>
            <a:fillRect/>
          </a:stretch>
        </p:blipFill>
        <p:spPr>
          <a:xfrm>
            <a:off x="7175500" y="4876800"/>
            <a:ext cx="1270000" cy="1270000"/>
          </a:xfrm>
          <a:prstGeom prst="rect">
            <a:avLst/>
          </a:prstGeom>
        </p:spPr>
      </p:pic>
      <p:sp>
        <p:nvSpPr>
          <p:cNvPr id="8" name="Down Arrow 7"/>
          <p:cNvSpPr/>
          <p:nvPr/>
        </p:nvSpPr>
        <p:spPr>
          <a:xfrm>
            <a:off x="7696200" y="3200400"/>
            <a:ext cx="190500" cy="15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08304" y="2877234"/>
            <a:ext cx="859723" cy="646331"/>
          </a:xfrm>
          <a:prstGeom prst="rect">
            <a:avLst/>
          </a:prstGeom>
          <a:noFill/>
        </p:spPr>
        <p:txBody>
          <a:bodyPr wrap="none" rtlCol="0">
            <a:spAutoFit/>
          </a:bodyPr>
          <a:lstStyle/>
          <a:p>
            <a:r>
              <a:rPr lang="en-US" dirty="0" smtClean="0"/>
              <a:t>system</a:t>
            </a:r>
          </a:p>
          <a:p>
            <a:r>
              <a:rPr lang="en-US" dirty="0" smtClean="0"/>
              <a:t>&amp; rack</a:t>
            </a:r>
            <a:endParaRPr lang="en-US" dirty="0"/>
          </a:p>
        </p:txBody>
      </p:sp>
      <p:sp>
        <p:nvSpPr>
          <p:cNvPr id="10" name="TextBox 9"/>
          <p:cNvSpPr txBox="1"/>
          <p:nvPr/>
        </p:nvSpPr>
        <p:spPr>
          <a:xfrm>
            <a:off x="7182539" y="6077635"/>
            <a:ext cx="1255921" cy="369332"/>
          </a:xfrm>
          <a:prstGeom prst="rect">
            <a:avLst/>
          </a:prstGeom>
          <a:noFill/>
        </p:spPr>
        <p:txBody>
          <a:bodyPr wrap="none" rtlCol="0">
            <a:spAutoFit/>
          </a:bodyPr>
          <a:lstStyle/>
          <a:p>
            <a:r>
              <a:rPr lang="en-US" smtClean="0"/>
              <a:t>data center</a:t>
            </a:r>
            <a:endParaRPr lang="en-US"/>
          </a:p>
        </p:txBody>
      </p:sp>
    </p:spTree>
    <p:extLst>
      <p:ext uri="{BB962C8B-B14F-4D97-AF65-F5344CB8AC3E}">
        <p14:creationId xmlns:p14="http://schemas.microsoft.com/office/powerpoint/2010/main" val="1125670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Lessons from early IoT (and cousins)</a:t>
            </a:r>
            <a:endParaRPr lang="en-US" dirty="0"/>
          </a:p>
        </p:txBody>
      </p:sp>
      <p:sp>
        <p:nvSpPr>
          <p:cNvPr id="4" name="Footer Placeholder 3"/>
          <p:cNvSpPr>
            <a:spLocks noGrp="1"/>
          </p:cNvSpPr>
          <p:nvPr>
            <p:ph type="ftr" sz="quarter" idx="11"/>
          </p:nvPr>
        </p:nvSpPr>
        <p:spPr/>
        <p:txBody>
          <a:bodyPr/>
          <a:lstStyle/>
          <a:p>
            <a:r>
              <a:rPr lang="pt-BR" smtClean="0"/>
              <a:t>RTC 2016</a:t>
            </a:r>
            <a:endParaRPr lang="en-US" dirty="0"/>
          </a:p>
        </p:txBody>
      </p:sp>
      <p:sp>
        <p:nvSpPr>
          <p:cNvPr id="7" name="Slide Number Placeholder 6"/>
          <p:cNvSpPr>
            <a:spLocks noGrp="1"/>
          </p:cNvSpPr>
          <p:nvPr>
            <p:ph type="sldNum" sz="quarter" idx="12"/>
          </p:nvPr>
        </p:nvSpPr>
        <p:spPr/>
        <p:txBody>
          <a:bodyPr/>
          <a:lstStyle/>
          <a:p>
            <a:pPr>
              <a:defRPr/>
            </a:pPr>
            <a:fld id="{C29D5436-6D28-D54D-BCF8-A38B4DB6D7DF}" type="slidenum">
              <a:rPr lang="en-US" smtClean="0"/>
              <a:pPr>
                <a:defRPr/>
              </a:pPr>
              <a:t>35</a:t>
            </a:fld>
            <a:endParaRPr lang="en-US"/>
          </a:p>
        </p:txBody>
      </p:sp>
      <p:graphicFrame>
        <p:nvGraphicFramePr>
          <p:cNvPr id="5" name="Diagram 4"/>
          <p:cNvGraphicFramePr/>
          <p:nvPr>
            <p:extLst>
              <p:ext uri="{D42A27DB-BD31-4B8C-83A1-F6EECF244321}">
                <p14:modId xmlns:p14="http://schemas.microsoft.com/office/powerpoint/2010/main" val="667748050"/>
              </p:ext>
            </p:extLst>
          </p:nvPr>
        </p:nvGraphicFramePr>
        <p:xfrm>
          <a:off x="685800" y="1730519"/>
          <a:ext cx="8001000" cy="4463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709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 sensor networks may be (tiny) niche</a:t>
            </a:r>
            <a:endParaRPr lang="en-US" dirty="0"/>
          </a:p>
        </p:txBody>
      </p:sp>
      <p:sp>
        <p:nvSpPr>
          <p:cNvPr id="3" name="Footer Placeholder 2"/>
          <p:cNvSpPr>
            <a:spLocks noGrp="1"/>
          </p:cNvSpPr>
          <p:nvPr>
            <p:ph type="ftr" sz="quarter" idx="11"/>
          </p:nvPr>
        </p:nvSpPr>
        <p:spPr/>
        <p:txBody>
          <a:bodyPr/>
          <a:lstStyle/>
          <a:p>
            <a:r>
              <a:rPr lang="pt-BR" smtClean="0"/>
              <a:t>RTC 2016</a:t>
            </a:r>
            <a:endParaRPr lang="en-US" dirty="0"/>
          </a:p>
        </p:txBody>
      </p:sp>
      <p:sp>
        <p:nvSpPr>
          <p:cNvPr id="12" name="Slide Number Placeholder 11"/>
          <p:cNvSpPr>
            <a:spLocks noGrp="1"/>
          </p:cNvSpPr>
          <p:nvPr>
            <p:ph type="sldNum" sz="quarter" idx="12"/>
          </p:nvPr>
        </p:nvSpPr>
        <p:spPr/>
        <p:txBody>
          <a:bodyPr/>
          <a:lstStyle/>
          <a:p>
            <a:pPr>
              <a:defRPr/>
            </a:pPr>
            <a:fld id="{C29D5436-6D28-D54D-BCF8-A38B4DB6D7DF}" type="slidenum">
              <a:rPr lang="en-US" smtClean="0"/>
              <a:pPr>
                <a:defRPr/>
              </a:pPr>
              <a:t>36</a:t>
            </a:fld>
            <a:endParaRPr lang="en-US"/>
          </a:p>
        </p:txBody>
      </p:sp>
      <p:pic>
        <p:nvPicPr>
          <p:cNvPr id="4" name="Picture 3"/>
          <p:cNvPicPr>
            <a:picLocks noChangeAspect="1"/>
          </p:cNvPicPr>
          <p:nvPr/>
        </p:nvPicPr>
        <p:blipFill>
          <a:blip r:embed="rId2"/>
          <a:stretch>
            <a:fillRect/>
          </a:stretch>
        </p:blipFill>
        <p:spPr>
          <a:xfrm>
            <a:off x="0" y="3413487"/>
            <a:ext cx="9144000" cy="441903"/>
          </a:xfrm>
          <a:prstGeom prst="rect">
            <a:avLst/>
          </a:prstGeom>
          <a:solidFill>
            <a:schemeClr val="accent2">
              <a:lumMod val="20000"/>
              <a:lumOff val="80000"/>
            </a:schemeClr>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0" y="4856301"/>
            <a:ext cx="3141746" cy="1803251"/>
          </a:xfrm>
          <a:prstGeom prst="rect">
            <a:avLst/>
          </a:prstGeom>
        </p:spPr>
      </p:pic>
      <p:pic>
        <p:nvPicPr>
          <p:cNvPr id="6" name="Picture 5"/>
          <p:cNvPicPr>
            <a:picLocks noChangeAspect="1"/>
          </p:cNvPicPr>
          <p:nvPr/>
        </p:nvPicPr>
        <p:blipFill>
          <a:blip r:embed="rId4"/>
          <a:stretch>
            <a:fillRect/>
          </a:stretch>
        </p:blipFill>
        <p:spPr>
          <a:xfrm>
            <a:off x="5919035" y="4266010"/>
            <a:ext cx="2276475" cy="933450"/>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pic>
      <p:sp>
        <p:nvSpPr>
          <p:cNvPr id="7" name="Rectangle 6"/>
          <p:cNvSpPr/>
          <p:nvPr/>
        </p:nvSpPr>
        <p:spPr>
          <a:xfrm>
            <a:off x="0" y="6474886"/>
            <a:ext cx="3705310" cy="369332"/>
          </a:xfrm>
          <a:prstGeom prst="rect">
            <a:avLst/>
          </a:prstGeom>
        </p:spPr>
        <p:txBody>
          <a:bodyPr wrap="none">
            <a:spAutoFit/>
          </a:bodyPr>
          <a:lstStyle/>
          <a:p>
            <a:r>
              <a:rPr lang="en-US" dirty="0"/>
              <a:t>http://</a:t>
            </a:r>
            <a:r>
              <a:rPr lang="en-US" dirty="0" err="1"/>
              <a:t>eschatologist.net</a:t>
            </a:r>
            <a:r>
              <a:rPr lang="en-US" dirty="0"/>
              <a:t>/blog/?p=266</a:t>
            </a: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194" y="3813846"/>
            <a:ext cx="1947589" cy="1947589"/>
          </a:xfrm>
          <a:prstGeom prst="rect">
            <a:avLst/>
          </a:prstGeom>
        </p:spPr>
      </p:pic>
      <p:sp>
        <p:nvSpPr>
          <p:cNvPr id="9" name="TextBox 8"/>
          <p:cNvSpPr txBox="1"/>
          <p:nvPr/>
        </p:nvSpPr>
        <p:spPr>
          <a:xfrm>
            <a:off x="739193" y="2125266"/>
            <a:ext cx="10687221" cy="1200329"/>
          </a:xfrm>
          <a:prstGeom prst="rect">
            <a:avLst/>
          </a:prstGeom>
          <a:noFill/>
        </p:spPr>
        <p:txBody>
          <a:bodyPr wrap="none" rtlCol="0">
            <a:spAutoFit/>
          </a:bodyPr>
          <a:lstStyle/>
          <a:p>
            <a:pPr marL="214313" indent="-214313">
              <a:buFont typeface="Arial" charset="0"/>
              <a:buChar char="•"/>
            </a:pPr>
            <a:r>
              <a:rPr lang="en-US" dirty="0" smtClean="0"/>
              <a:t>Most IoT systems will be near power since they’ll interact with energy-based systems (lights, motors, vehicles)</a:t>
            </a:r>
          </a:p>
          <a:p>
            <a:pPr marL="214313" indent="-214313">
              <a:buFont typeface="Arial" charset="0"/>
              <a:buChar char="•"/>
            </a:pPr>
            <a:r>
              <a:rPr lang="en-US" dirty="0" smtClean="0"/>
              <a:t>Most IoT systems will not be running </a:t>
            </a:r>
            <a:r>
              <a:rPr lang="en-US" dirty="0" err="1" smtClean="0"/>
              <a:t>TinyOS</a:t>
            </a:r>
            <a:r>
              <a:rPr lang="en-US" dirty="0" smtClean="0"/>
              <a:t> (or similar)</a:t>
            </a:r>
          </a:p>
          <a:p>
            <a:pPr marL="214313" indent="-214313">
              <a:buFont typeface="Arial" charset="0"/>
              <a:buChar char="•"/>
            </a:pPr>
            <a:r>
              <a:rPr lang="en-US" dirty="0" smtClean="0"/>
              <a:t>Protocol processing overhead is unlikely to matter</a:t>
            </a:r>
          </a:p>
          <a:p>
            <a:pPr marL="214313" indent="-214313">
              <a:buFont typeface="Arial" charset="0"/>
              <a:buChar char="•"/>
            </a:pPr>
            <a:r>
              <a:rPr lang="en-US" dirty="0" smtClean="0"/>
              <a:t>Low message volume </a:t>
            </a:r>
            <a:r>
              <a:rPr lang="en-US" dirty="0" smtClean="0">
                <a:sym typeface="Wingdings"/>
              </a:rPr>
              <a:t> </a:t>
            </a:r>
            <a:r>
              <a:rPr lang="en-US" dirty="0">
                <a:sym typeface="Wingdings"/>
              </a:rPr>
              <a:t>c</a:t>
            </a:r>
            <a:r>
              <a:rPr lang="en-US" dirty="0" smtClean="0"/>
              <a:t>ryptography overhead is unlikely to matter</a:t>
            </a:r>
            <a:endParaRPr lang="en-US" dirty="0"/>
          </a:p>
        </p:txBody>
      </p:sp>
      <p:sp>
        <p:nvSpPr>
          <p:cNvPr id="10" name="Rectangle 9"/>
          <p:cNvSpPr/>
          <p:nvPr/>
        </p:nvSpPr>
        <p:spPr>
          <a:xfrm>
            <a:off x="313248" y="4106930"/>
            <a:ext cx="889987" cy="369332"/>
          </a:xfrm>
          <a:prstGeom prst="rect">
            <a:avLst/>
          </a:prstGeom>
        </p:spPr>
        <p:txBody>
          <a:bodyPr wrap="none">
            <a:spAutoFit/>
          </a:bodyPr>
          <a:lstStyle/>
          <a:p>
            <a:r>
              <a:rPr lang="hr-HR" b="1" dirty="0">
                <a:solidFill>
                  <a:srgbClr val="333333"/>
                </a:solidFill>
                <a:latin typeface="Arial" charset="0"/>
              </a:rPr>
              <a:t>$</a:t>
            </a:r>
            <a:r>
              <a:rPr lang="hr-HR" b="1" dirty="0" smtClean="0">
                <a:solidFill>
                  <a:srgbClr val="333333"/>
                </a:solidFill>
                <a:latin typeface="Arial" charset="0"/>
              </a:rPr>
              <a:t>35.00</a:t>
            </a:r>
            <a:endParaRPr lang="en-US" dirty="0"/>
          </a:p>
        </p:txBody>
      </p:sp>
      <p:sp>
        <p:nvSpPr>
          <p:cNvPr id="11" name="Rectangle 10"/>
          <p:cNvSpPr/>
          <p:nvPr/>
        </p:nvSpPr>
        <p:spPr>
          <a:xfrm>
            <a:off x="109024" y="5463664"/>
            <a:ext cx="3487261" cy="923330"/>
          </a:xfrm>
          <a:prstGeom prst="rect">
            <a:avLst/>
          </a:prstGeom>
          <a:solidFill>
            <a:schemeClr val="accent4">
              <a:lumMod val="20000"/>
              <a:lumOff val="80000"/>
              <a:alpha val="34000"/>
            </a:schemeClr>
          </a:solidFill>
        </p:spPr>
        <p:txBody>
          <a:bodyPr wrap="square">
            <a:spAutoFit/>
          </a:bodyPr>
          <a:lstStyle/>
          <a:p>
            <a:pPr marL="23813" indent="139304">
              <a:buFont typeface="Arial" charset="0"/>
              <a:buChar char="•"/>
            </a:pPr>
            <a:r>
              <a:rPr lang="en-US" dirty="0">
                <a:solidFill>
                  <a:srgbClr val="222222"/>
                </a:solidFill>
                <a:latin typeface="Roboto" charset="0"/>
              </a:rPr>
              <a:t>A 900MHz quad-core ARM </a:t>
            </a:r>
            <a:r>
              <a:rPr lang="en-US" dirty="0" smtClean="0">
                <a:solidFill>
                  <a:srgbClr val="222222"/>
                </a:solidFill>
                <a:latin typeface="Roboto" charset="0"/>
              </a:rPr>
              <a:t>Cortex-A7</a:t>
            </a:r>
            <a:endParaRPr lang="en-US" dirty="0">
              <a:solidFill>
                <a:srgbClr val="222222"/>
              </a:solidFill>
              <a:latin typeface="Roboto" charset="0"/>
            </a:endParaRPr>
          </a:p>
          <a:p>
            <a:pPr indent="147638">
              <a:buFont typeface="Arial" charset="0"/>
              <a:buChar char="•"/>
            </a:pPr>
            <a:r>
              <a:rPr lang="en-US" dirty="0" smtClean="0">
                <a:solidFill>
                  <a:srgbClr val="222222"/>
                </a:solidFill>
                <a:latin typeface="Roboto" charset="0"/>
              </a:rPr>
              <a:t>1 GB </a:t>
            </a:r>
            <a:r>
              <a:rPr lang="en-US" dirty="0">
                <a:solidFill>
                  <a:srgbClr val="222222"/>
                </a:solidFill>
                <a:latin typeface="Roboto" charset="0"/>
              </a:rPr>
              <a:t>RAM</a:t>
            </a:r>
            <a:endParaRPr lang="en-US" b="0" i="0" dirty="0">
              <a:solidFill>
                <a:srgbClr val="222222"/>
              </a:solidFill>
              <a:effectLst/>
              <a:latin typeface="Roboto" charset="0"/>
            </a:endParaRPr>
          </a:p>
        </p:txBody>
      </p:sp>
    </p:spTree>
    <p:extLst>
      <p:ext uri="{BB962C8B-B14F-4D97-AF65-F5344CB8AC3E}">
        <p14:creationId xmlns:p14="http://schemas.microsoft.com/office/powerpoint/2010/main" val="13746009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ea typeface="+mj-ea"/>
                <a:cs typeface="+mj-cs"/>
              </a:rPr>
              <a:t>The age of application-specific {sensors, spectrum, OS, protocol …} is over</a:t>
            </a:r>
          </a:p>
        </p:txBody>
      </p:sp>
      <p:sp>
        <p:nvSpPr>
          <p:cNvPr id="41986" name="Content Placeholder 2"/>
          <p:cNvSpPr>
            <a:spLocks noGrp="1"/>
          </p:cNvSpPr>
          <p:nvPr>
            <p:ph idx="1"/>
          </p:nvPr>
        </p:nvSpPr>
        <p:spPr>
          <a:xfrm>
            <a:off x="457200" y="1600200"/>
            <a:ext cx="6115050" cy="4876800"/>
          </a:xfrm>
        </p:spPr>
        <p:txBody>
          <a:bodyPr/>
          <a:lstStyle/>
          <a:p>
            <a:pPr eaLnBrk="1" hangingPunct="1"/>
            <a:r>
              <a:rPr lang="en-US" i="1">
                <a:latin typeface="Arial" charset="0"/>
              </a:rPr>
              <a:t>Computing system</a:t>
            </a:r>
            <a:r>
              <a:rPr lang="en-US">
                <a:latin typeface="Arial" charset="0"/>
              </a:rPr>
              <a:t>: dedicated function </a:t>
            </a:r>
            <a:r>
              <a:rPr lang="en-US">
                <a:latin typeface="Arial" charset="0"/>
                <a:sym typeface="Wingdings" charset="0"/>
              </a:rPr>
              <a:t> OS</a:t>
            </a:r>
          </a:p>
          <a:p>
            <a:pPr lvl="1" eaLnBrk="1" hangingPunct="1"/>
            <a:r>
              <a:rPr lang="en-US">
                <a:latin typeface="Arial" charset="0"/>
                <a:sym typeface="Wingdings" charset="0"/>
              </a:rPr>
              <a:t> abstract into generic components</a:t>
            </a:r>
          </a:p>
          <a:p>
            <a:pPr lvl="1" eaLnBrk="1" hangingPunct="1"/>
            <a:r>
              <a:rPr lang="en-US">
                <a:latin typeface="Arial" charset="0"/>
                <a:sym typeface="Wingdings" charset="0"/>
              </a:rPr>
              <a:t>e.g., USB human interface device (HID)</a:t>
            </a:r>
          </a:p>
          <a:p>
            <a:pPr eaLnBrk="1" hangingPunct="1"/>
            <a:r>
              <a:rPr lang="en-US">
                <a:latin typeface="Arial" charset="0"/>
                <a:sym typeface="Wingdings" charset="0"/>
              </a:rPr>
              <a:t>What are the equivalent sensor and actuator classes?</a:t>
            </a:r>
          </a:p>
          <a:p>
            <a:pPr eaLnBrk="1" hangingPunct="1"/>
            <a:r>
              <a:rPr lang="en-US" i="1">
                <a:latin typeface="Arial" charset="0"/>
                <a:sym typeface="Wingdings" charset="0"/>
              </a:rPr>
              <a:t>Networks</a:t>
            </a:r>
            <a:r>
              <a:rPr lang="en-US">
                <a:latin typeface="Arial" charset="0"/>
                <a:sym typeface="Wingdings" charset="0"/>
              </a:rPr>
              <a:t>: generic app protocols</a:t>
            </a:r>
          </a:p>
          <a:p>
            <a:pPr lvl="1" eaLnBrk="1" hangingPunct="1"/>
            <a:r>
              <a:rPr lang="en-US">
                <a:latin typeface="Arial" charset="0"/>
                <a:sym typeface="Wingdings" charset="0"/>
              </a:rPr>
              <a:t>request/response  HTTP</a:t>
            </a:r>
          </a:p>
          <a:p>
            <a:pPr lvl="1" eaLnBrk="1" hangingPunct="1"/>
            <a:r>
              <a:rPr lang="en-US">
                <a:latin typeface="Arial" charset="0"/>
                <a:sym typeface="Wingdings" charset="0"/>
              </a:rPr>
              <a:t>event notification  SMTP, SIP, XMPP</a:t>
            </a:r>
          </a:p>
          <a:p>
            <a:pPr eaLnBrk="1" hangingPunct="1"/>
            <a:r>
              <a:rPr lang="en-US" i="1">
                <a:latin typeface="Arial" charset="0"/>
                <a:sym typeface="Wingdings" charset="0"/>
              </a:rPr>
              <a:t>Spectrum</a:t>
            </a:r>
            <a:r>
              <a:rPr lang="en-US">
                <a:latin typeface="Arial" charset="0"/>
                <a:sym typeface="Wingdings" charset="0"/>
              </a:rPr>
              <a:t>: from </a:t>
            </a:r>
            <a:r>
              <a:rPr lang="en-US">
                <a:solidFill>
                  <a:srgbClr val="000090"/>
                </a:solidFill>
                <a:latin typeface="Arial" charset="0"/>
                <a:sym typeface="Wingdings" charset="0"/>
              </a:rPr>
              <a:t>new application = new spectrum</a:t>
            </a:r>
            <a:r>
              <a:rPr lang="en-US">
                <a:latin typeface="Arial" charset="0"/>
                <a:sym typeface="Wingdings" charset="0"/>
              </a:rPr>
              <a:t> to </a:t>
            </a:r>
            <a:r>
              <a:rPr lang="en-US">
                <a:solidFill>
                  <a:srgbClr val="008000"/>
                </a:solidFill>
                <a:latin typeface="Arial" charset="0"/>
                <a:sym typeface="Wingdings" charset="0"/>
              </a:rPr>
              <a:t>generic data transport</a:t>
            </a:r>
          </a:p>
        </p:txBody>
      </p:sp>
      <p:sp>
        <p:nvSpPr>
          <p:cNvPr id="41988"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pt-BR" sz="1200" smtClean="0">
                <a:solidFill>
                  <a:srgbClr val="FFFFFF"/>
                </a:solidFill>
              </a:rPr>
              <a:t>RTC 2016</a:t>
            </a:r>
            <a:endParaRPr lang="en-US" sz="1200">
              <a:solidFill>
                <a:srgbClr val="FFFFFF"/>
              </a:solidFill>
            </a:endParaRPr>
          </a:p>
        </p:txBody>
      </p:sp>
      <p:sp>
        <p:nvSpPr>
          <p:cNvPr id="4199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9EB1376-5DA8-A54D-B8D9-B927F9D30207}" type="slidenum">
              <a:rPr lang="en-US" sz="1400">
                <a:solidFill>
                  <a:srgbClr val="FFFFFF"/>
                </a:solidFill>
                <a:cs typeface="Arial" charset="0"/>
              </a:rPr>
              <a:pPr eaLnBrk="1" hangingPunct="1"/>
              <a:t>37</a:t>
            </a:fld>
            <a:endParaRPr lang="en-US" sz="1400">
              <a:solidFill>
                <a:srgbClr val="FFFFFF"/>
              </a:solidFill>
              <a:cs typeface="Arial" charset="0"/>
            </a:endParaRPr>
          </a:p>
        </p:txBody>
      </p:sp>
      <p:pic>
        <p:nvPicPr>
          <p:cNvPr id="4198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88138" y="1895475"/>
            <a:ext cx="2024062" cy="202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smtClean="0">
                <a:ea typeface="+mj-ea"/>
                <a:cs typeface="+mj-cs"/>
              </a:rPr>
              <a:t>IoT</a:t>
            </a:r>
            <a:r>
              <a:rPr lang="en-US" dirty="0" smtClean="0">
                <a:ea typeface="+mj-ea"/>
                <a:cs typeface="+mj-cs"/>
              </a:rPr>
              <a:t> varies in communication needs</a:t>
            </a:r>
            <a:endParaRPr lang="en-US" dirty="0">
              <a:ea typeface="+mj-ea"/>
              <a:cs typeface="+mj-cs"/>
            </a:endParaRPr>
          </a:p>
        </p:txBody>
      </p:sp>
      <p:sp>
        <p:nvSpPr>
          <p:cNvPr id="30743" name="Footer Placeholder 8"/>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pt-BR" sz="1200" smtClean="0">
                <a:solidFill>
                  <a:srgbClr val="FFFFFF"/>
                </a:solidFill>
              </a:rPr>
              <a:t>RTC 2016</a:t>
            </a:r>
            <a:endParaRPr lang="en-US" sz="1200">
              <a:solidFill>
                <a:srgbClr val="FFFFFF"/>
              </a:solidFill>
            </a:endParaRPr>
          </a:p>
        </p:txBody>
      </p:sp>
      <p:sp>
        <p:nvSpPr>
          <p:cNvPr id="3074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4F67C18-6DFF-FA40-8DF2-5766B32EA206}" type="slidenum">
              <a:rPr lang="en-US" sz="1400">
                <a:solidFill>
                  <a:srgbClr val="FFFFFF"/>
                </a:solidFill>
                <a:cs typeface="Arial" charset="0"/>
              </a:rPr>
              <a:pPr eaLnBrk="1" hangingPunct="1"/>
              <a:t>38</a:t>
            </a:fld>
            <a:endParaRPr lang="en-US" sz="1400">
              <a:solidFill>
                <a:srgbClr val="FFFFFF"/>
              </a:solidFill>
              <a:cs typeface="Arial" charset="0"/>
            </a:endParaRPr>
          </a:p>
        </p:txBody>
      </p:sp>
      <p:cxnSp>
        <p:nvCxnSpPr>
          <p:cNvPr id="4" name="Straight Connector 3"/>
          <p:cNvCxnSpPr/>
          <p:nvPr/>
        </p:nvCxnSpPr>
        <p:spPr>
          <a:xfrm>
            <a:off x="1455738" y="3992563"/>
            <a:ext cx="6118225" cy="0"/>
          </a:xfrm>
          <a:prstGeom prst="line">
            <a:avLst/>
          </a:prstGeom>
        </p:spPr>
        <p:style>
          <a:lnRef idx="2">
            <a:schemeClr val="accent1"/>
          </a:lnRef>
          <a:fillRef idx="0">
            <a:schemeClr val="accent1"/>
          </a:fillRef>
          <a:effectRef idx="1">
            <a:schemeClr val="accent1"/>
          </a:effectRef>
          <a:fontRef idx="minor">
            <a:schemeClr val="tx1"/>
          </a:fontRef>
        </p:style>
      </p:cxnSp>
      <p:sp>
        <p:nvSpPr>
          <p:cNvPr id="30723" name="TextBox 4"/>
          <p:cNvSpPr txBox="1">
            <a:spLocks noChangeArrowheads="1"/>
          </p:cNvSpPr>
          <p:nvPr/>
        </p:nvSpPr>
        <p:spPr bwMode="auto">
          <a:xfrm>
            <a:off x="1363663" y="42037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1/hour</a:t>
            </a:r>
          </a:p>
        </p:txBody>
      </p:sp>
      <p:sp>
        <p:nvSpPr>
          <p:cNvPr id="30724" name="TextBox 5"/>
          <p:cNvSpPr txBox="1">
            <a:spLocks noChangeArrowheads="1"/>
          </p:cNvSpPr>
          <p:nvPr/>
        </p:nvSpPr>
        <p:spPr bwMode="auto">
          <a:xfrm>
            <a:off x="2808288" y="4203700"/>
            <a:ext cx="10699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1/minute</a:t>
            </a:r>
          </a:p>
        </p:txBody>
      </p:sp>
      <p:sp>
        <p:nvSpPr>
          <p:cNvPr id="30725" name="TextBox 6"/>
          <p:cNvSpPr txBox="1">
            <a:spLocks noChangeArrowheads="1"/>
          </p:cNvSpPr>
          <p:nvPr/>
        </p:nvSpPr>
        <p:spPr bwMode="auto">
          <a:xfrm>
            <a:off x="4484688" y="4203700"/>
            <a:ext cx="11207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1/second</a:t>
            </a:r>
          </a:p>
        </p:txBody>
      </p:sp>
      <p:sp>
        <p:nvSpPr>
          <p:cNvPr id="30726" name="TextBox 7"/>
          <p:cNvSpPr txBox="1">
            <a:spLocks noChangeArrowheads="1"/>
          </p:cNvSpPr>
          <p:nvPr/>
        </p:nvSpPr>
        <p:spPr bwMode="auto">
          <a:xfrm>
            <a:off x="6211888" y="4203700"/>
            <a:ext cx="1249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10/second</a:t>
            </a:r>
          </a:p>
        </p:txBody>
      </p:sp>
      <p:cxnSp>
        <p:nvCxnSpPr>
          <p:cNvPr id="10" name="Straight Connector 9"/>
          <p:cNvCxnSpPr/>
          <p:nvPr/>
        </p:nvCxnSpPr>
        <p:spPr>
          <a:xfrm>
            <a:off x="1736725" y="3852863"/>
            <a:ext cx="0" cy="31591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276600" y="3835400"/>
            <a:ext cx="0" cy="3159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013325" y="3857625"/>
            <a:ext cx="0" cy="3143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78638" y="3835400"/>
            <a:ext cx="0" cy="3159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30731" name="Picture 1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8388" y="2519363"/>
            <a:ext cx="1166812" cy="113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2" name="Picture 1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27450" y="2470150"/>
            <a:ext cx="81280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3" name="Picture 1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08288" y="1744663"/>
            <a:ext cx="820737" cy="82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4" name="Picture 17"/>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14600" y="2792413"/>
            <a:ext cx="762000" cy="85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5" name="Picture 1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689225" y="4689475"/>
            <a:ext cx="1631950" cy="112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6" name="Picture 19"/>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02450" y="2128838"/>
            <a:ext cx="1058863" cy="137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7" name="Picture 20"/>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0013" y="1724025"/>
            <a:ext cx="1473200" cy="79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8" name="Picture 21"/>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13325" y="1870075"/>
            <a:ext cx="739775"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9" name="Picture 22"/>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059238" y="5426075"/>
            <a:ext cx="750887"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0" name="Picture 23"/>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6878638" y="4575175"/>
            <a:ext cx="1482725"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1" name="TextBox 24"/>
          <p:cNvSpPr txBox="1">
            <a:spLocks noChangeArrowheads="1"/>
          </p:cNvSpPr>
          <p:nvPr/>
        </p:nvSpPr>
        <p:spPr bwMode="auto">
          <a:xfrm>
            <a:off x="-39688" y="3321050"/>
            <a:ext cx="993776"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sensors</a:t>
            </a:r>
          </a:p>
        </p:txBody>
      </p:sp>
      <p:sp>
        <p:nvSpPr>
          <p:cNvPr id="30742" name="TextBox 25"/>
          <p:cNvSpPr txBox="1">
            <a:spLocks noChangeArrowheads="1"/>
          </p:cNvSpPr>
          <p:nvPr/>
        </p:nvSpPr>
        <p:spPr bwMode="auto">
          <a:xfrm>
            <a:off x="0" y="5097463"/>
            <a:ext cx="11334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actuators</a:t>
            </a:r>
          </a:p>
        </p:txBody>
      </p:sp>
      <p:pic>
        <p:nvPicPr>
          <p:cNvPr id="30744" name="Picture 10"/>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1455738" y="1454150"/>
            <a:ext cx="1119187"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Callout 2"/>
          <p:cNvSpPr/>
          <p:nvPr/>
        </p:nvSpPr>
        <p:spPr>
          <a:xfrm>
            <a:off x="7543800" y="3657600"/>
            <a:ext cx="1219200" cy="762000"/>
          </a:xfrm>
          <a:prstGeom prst="wedgeEllipseCallout">
            <a:avLst>
              <a:gd name="adj1" fmla="val -78580"/>
              <a:gd name="adj2" fmla="val -1178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CPS</a:t>
            </a:r>
            <a:endParaRPr lang="en-US" dirty="0"/>
          </a:p>
        </p:txBody>
      </p:sp>
      <p:sp>
        <p:nvSpPr>
          <p:cNvPr id="29" name="Oval Callout 28"/>
          <p:cNvSpPr/>
          <p:nvPr/>
        </p:nvSpPr>
        <p:spPr>
          <a:xfrm>
            <a:off x="1143000" y="5562600"/>
            <a:ext cx="1219200" cy="762000"/>
          </a:xfrm>
          <a:prstGeom prst="wedgeEllipseCallout">
            <a:avLst>
              <a:gd name="adj1" fmla="val 156936"/>
              <a:gd name="adj2" fmla="val -250938"/>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err="1" smtClean="0"/>
              <a:t>IoT</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5G is not the only option</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39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 y="1718446"/>
            <a:ext cx="2057400" cy="137074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02822" y="1725345"/>
            <a:ext cx="1852355" cy="13707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1999" y="1884936"/>
            <a:ext cx="1923585" cy="10515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8869" y="1831596"/>
            <a:ext cx="1967931" cy="1104900"/>
          </a:xfrm>
          <a:prstGeom prst="rect">
            <a:avLst/>
          </a:prstGeom>
        </p:spPr>
      </p:pic>
      <p:sp>
        <p:nvSpPr>
          <p:cNvPr id="9" name="TextBox 8"/>
          <p:cNvSpPr txBox="1"/>
          <p:nvPr/>
        </p:nvSpPr>
        <p:spPr>
          <a:xfrm>
            <a:off x="457200" y="3102619"/>
            <a:ext cx="1300099" cy="646331"/>
          </a:xfrm>
          <a:prstGeom prst="rect">
            <a:avLst/>
          </a:prstGeom>
          <a:noFill/>
        </p:spPr>
        <p:txBody>
          <a:bodyPr wrap="none" rtlCol="0">
            <a:spAutoFit/>
          </a:bodyPr>
          <a:lstStyle/>
          <a:p>
            <a:r>
              <a:rPr lang="en-US" dirty="0" smtClean="0"/>
              <a:t>indoor</a:t>
            </a:r>
          </a:p>
          <a:p>
            <a:r>
              <a:rPr lang="en-US" dirty="0" smtClean="0"/>
              <a:t>unmanaged</a:t>
            </a:r>
            <a:endParaRPr lang="en-US" dirty="0"/>
          </a:p>
        </p:txBody>
      </p:sp>
      <p:sp>
        <p:nvSpPr>
          <p:cNvPr id="10" name="TextBox 9"/>
          <p:cNvSpPr txBox="1"/>
          <p:nvPr/>
        </p:nvSpPr>
        <p:spPr>
          <a:xfrm>
            <a:off x="2502822" y="3102619"/>
            <a:ext cx="1455783" cy="646331"/>
          </a:xfrm>
          <a:prstGeom prst="rect">
            <a:avLst/>
          </a:prstGeom>
          <a:noFill/>
        </p:spPr>
        <p:txBody>
          <a:bodyPr wrap="none" rtlCol="0">
            <a:spAutoFit/>
          </a:bodyPr>
          <a:lstStyle/>
          <a:p>
            <a:r>
              <a:rPr lang="en-US" dirty="0" smtClean="0"/>
              <a:t>indoor</a:t>
            </a:r>
          </a:p>
          <a:p>
            <a:r>
              <a:rPr lang="en-US" dirty="0" smtClean="0"/>
              <a:t>ext. managed</a:t>
            </a:r>
            <a:endParaRPr lang="en-US" dirty="0"/>
          </a:p>
        </p:txBody>
      </p:sp>
      <p:sp>
        <p:nvSpPr>
          <p:cNvPr id="11" name="TextBox 10"/>
          <p:cNvSpPr txBox="1"/>
          <p:nvPr/>
        </p:nvSpPr>
        <p:spPr>
          <a:xfrm>
            <a:off x="4616802" y="3102619"/>
            <a:ext cx="948337" cy="646331"/>
          </a:xfrm>
          <a:prstGeom prst="rect">
            <a:avLst/>
          </a:prstGeom>
          <a:noFill/>
        </p:spPr>
        <p:txBody>
          <a:bodyPr wrap="none" rtlCol="0">
            <a:spAutoFit/>
          </a:bodyPr>
          <a:lstStyle/>
          <a:p>
            <a:r>
              <a:rPr lang="en-US" dirty="0" smtClean="0"/>
              <a:t>outdoor</a:t>
            </a:r>
          </a:p>
          <a:p>
            <a:r>
              <a:rPr lang="en-US" dirty="0" smtClean="0"/>
              <a:t>urban</a:t>
            </a:r>
            <a:endParaRPr lang="en-US" dirty="0"/>
          </a:p>
        </p:txBody>
      </p:sp>
      <p:sp>
        <p:nvSpPr>
          <p:cNvPr id="12" name="TextBox 11"/>
          <p:cNvSpPr txBox="1"/>
          <p:nvPr/>
        </p:nvSpPr>
        <p:spPr>
          <a:xfrm>
            <a:off x="6718869" y="3102619"/>
            <a:ext cx="948337" cy="646331"/>
          </a:xfrm>
          <a:prstGeom prst="rect">
            <a:avLst/>
          </a:prstGeom>
          <a:noFill/>
        </p:spPr>
        <p:txBody>
          <a:bodyPr wrap="none" rtlCol="0">
            <a:spAutoFit/>
          </a:bodyPr>
          <a:lstStyle/>
          <a:p>
            <a:r>
              <a:rPr lang="en-US" dirty="0" smtClean="0"/>
              <a:t>outdoor</a:t>
            </a:r>
          </a:p>
          <a:p>
            <a:r>
              <a:rPr lang="en-US" dirty="0" smtClean="0"/>
              <a:t>rural</a:t>
            </a: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752" y="3835665"/>
            <a:ext cx="1521690" cy="56471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7200" y="4529983"/>
            <a:ext cx="1667413" cy="409037"/>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62245" y="5154902"/>
            <a:ext cx="1156550" cy="74192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37417" y="3733660"/>
            <a:ext cx="970518" cy="1211126"/>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49084" y="5146156"/>
            <a:ext cx="1758851" cy="502528"/>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97783" y="3902580"/>
            <a:ext cx="1223555" cy="698687"/>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23265" y="4084023"/>
            <a:ext cx="796735" cy="727059"/>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520428" y="3793489"/>
            <a:ext cx="796735" cy="727059"/>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680213" y="4711211"/>
            <a:ext cx="1120341" cy="686209"/>
          </a:xfrm>
          <a:prstGeom prst="rect">
            <a:avLst/>
          </a:prstGeom>
        </p:spPr>
      </p:pic>
      <p:sp>
        <p:nvSpPr>
          <p:cNvPr id="23" name="TextBox 22"/>
          <p:cNvSpPr txBox="1"/>
          <p:nvPr/>
        </p:nvSpPr>
        <p:spPr>
          <a:xfrm>
            <a:off x="7818554" y="3100265"/>
            <a:ext cx="982000" cy="646331"/>
          </a:xfrm>
          <a:prstGeom prst="rect">
            <a:avLst/>
          </a:prstGeom>
          <a:noFill/>
        </p:spPr>
        <p:txBody>
          <a:bodyPr wrap="none" rtlCol="0">
            <a:spAutoFit/>
          </a:bodyPr>
          <a:lstStyle/>
          <a:p>
            <a:r>
              <a:rPr lang="en-US" dirty="0" smtClean="0"/>
              <a:t>outdoor</a:t>
            </a:r>
          </a:p>
          <a:p>
            <a:r>
              <a:rPr lang="en-US" dirty="0" smtClean="0"/>
              <a:t>remote</a:t>
            </a:r>
            <a:endParaRPr lang="en-US" dirty="0"/>
          </a:p>
        </p:txBody>
      </p:sp>
      <p:pic>
        <p:nvPicPr>
          <p:cNvPr id="24" name="Picture 2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01000" y="1180342"/>
            <a:ext cx="1063858" cy="851086"/>
          </a:xfrm>
          <a:prstGeom prst="rect">
            <a:avLst/>
          </a:prstGeom>
        </p:spPr>
      </p:pic>
    </p:spTree>
    <p:extLst>
      <p:ext uri="{BB962C8B-B14F-4D97-AF65-F5344CB8AC3E}">
        <p14:creationId xmlns:p14="http://schemas.microsoft.com/office/powerpoint/2010/main" val="82572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Kids, don’t do this at home</a:t>
            </a:r>
            <a:endParaRPr lang="en-US" dirty="0"/>
          </a:p>
        </p:txBody>
      </p:sp>
      <p:sp>
        <p:nvSpPr>
          <p:cNvPr id="2" name="Footer Placeholder 1"/>
          <p:cNvSpPr>
            <a:spLocks noGrp="1"/>
          </p:cNvSpPr>
          <p:nvPr>
            <p:ph type="ftr" sz="quarter" idx="11"/>
          </p:nvPr>
        </p:nvSpPr>
        <p:spPr/>
        <p:txBody>
          <a:bodyPr/>
          <a:lstStyle/>
          <a:p>
            <a:pPr>
              <a:defRPr/>
            </a:pPr>
            <a:r>
              <a:rPr lang="pt-BR" smtClean="0"/>
              <a:t>RTC 2016</a:t>
            </a:r>
            <a:endParaRPr lang="en-US"/>
          </a:p>
        </p:txBody>
      </p:sp>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543369"/>
            <a:ext cx="5156200" cy="5314631"/>
          </a:xfrm>
          <a:prstGeom prst="rect">
            <a:avLst/>
          </a:prstGeom>
        </p:spPr>
      </p:pic>
    </p:spTree>
    <p:extLst>
      <p:ext uri="{BB962C8B-B14F-4D97-AF65-F5344CB8AC3E}">
        <p14:creationId xmlns:p14="http://schemas.microsoft.com/office/powerpoint/2010/main" val="952412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8701" y="999891"/>
            <a:ext cx="2476500" cy="2476500"/>
          </a:xfrm>
          <a:prstGeom prst="rect">
            <a:avLst/>
          </a:prstGeom>
        </p:spPr>
      </p:pic>
      <p:sp>
        <p:nvSpPr>
          <p:cNvPr id="2" name="Title 1"/>
          <p:cNvSpPr>
            <a:spLocks noGrp="1"/>
          </p:cNvSpPr>
          <p:nvPr>
            <p:ph type="title"/>
          </p:nvPr>
        </p:nvSpPr>
        <p:spPr/>
        <p:txBody>
          <a:bodyPr/>
          <a:lstStyle/>
          <a:p>
            <a:r>
              <a:rPr lang="en-US" dirty="0" smtClean="0"/>
              <a:t>Niche networks</a:t>
            </a:r>
            <a:endParaRPr lang="en-US" dirty="0"/>
          </a:p>
        </p:txBody>
      </p:sp>
      <p:sp>
        <p:nvSpPr>
          <p:cNvPr id="3" name="Footer Placeholder 2"/>
          <p:cNvSpPr>
            <a:spLocks noGrp="1"/>
          </p:cNvSpPr>
          <p:nvPr>
            <p:ph type="ftr" sz="quarter" idx="11"/>
          </p:nvPr>
        </p:nvSpPr>
        <p:spPr/>
        <p:txBody>
          <a:bodyPr/>
          <a:lstStyle/>
          <a:p>
            <a:r>
              <a:rPr lang="pt-BR" smtClean="0"/>
              <a:t>RTC 2016</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40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7090" y="3168945"/>
            <a:ext cx="3043377" cy="1129431"/>
          </a:xfrm>
          <a:prstGeom prst="rect">
            <a:avLst/>
          </a:prstGeom>
        </p:spPr>
      </p:pic>
      <p:pic>
        <p:nvPicPr>
          <p:cNvPr id="6" name="Picture 5"/>
          <p:cNvPicPr>
            <a:picLocks noChangeAspect="1"/>
          </p:cNvPicPr>
          <p:nvPr/>
        </p:nvPicPr>
        <p:blipFill>
          <a:blip r:embed="rId4"/>
          <a:stretch>
            <a:fillRect/>
          </a:stretch>
        </p:blipFill>
        <p:spPr>
          <a:xfrm>
            <a:off x="1841547" y="4641170"/>
            <a:ext cx="3105751" cy="76187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6445" y="5646874"/>
            <a:ext cx="1860854" cy="1193738"/>
          </a:xfrm>
          <a:prstGeom prst="rect">
            <a:avLst/>
          </a:prstGeom>
        </p:spPr>
      </p:pic>
      <p:sp>
        <p:nvSpPr>
          <p:cNvPr id="11" name="Up Ribbon 10"/>
          <p:cNvSpPr/>
          <p:nvPr/>
        </p:nvSpPr>
        <p:spPr>
          <a:xfrm>
            <a:off x="4947298" y="1861723"/>
            <a:ext cx="3129902" cy="704061"/>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short range</a:t>
            </a:r>
            <a:endParaRPr lang="en-US" dirty="0"/>
          </a:p>
        </p:txBody>
      </p:sp>
      <p:sp>
        <p:nvSpPr>
          <p:cNvPr id="12" name="Up Ribbon 11"/>
          <p:cNvSpPr/>
          <p:nvPr/>
        </p:nvSpPr>
        <p:spPr>
          <a:xfrm>
            <a:off x="4947298" y="3168945"/>
            <a:ext cx="3129902" cy="958747"/>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low energy; mesh</a:t>
            </a:r>
            <a:endParaRPr lang="en-US" dirty="0"/>
          </a:p>
        </p:txBody>
      </p:sp>
      <p:sp>
        <p:nvSpPr>
          <p:cNvPr id="13" name="Up Ribbon 12"/>
          <p:cNvSpPr/>
          <p:nvPr/>
        </p:nvSpPr>
        <p:spPr>
          <a:xfrm>
            <a:off x="5099698" y="4456534"/>
            <a:ext cx="3129902" cy="958747"/>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ubiquity; low cost</a:t>
            </a:r>
            <a:endParaRPr lang="en-US" dirty="0"/>
          </a:p>
        </p:txBody>
      </p:sp>
      <p:sp>
        <p:nvSpPr>
          <p:cNvPr id="14" name="Up Ribbon 13"/>
          <p:cNvSpPr/>
          <p:nvPr/>
        </p:nvSpPr>
        <p:spPr>
          <a:xfrm>
            <a:off x="5252098" y="5648960"/>
            <a:ext cx="3129902" cy="958747"/>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speed; public APs</a:t>
            </a:r>
            <a:endParaRPr lang="en-US" dirty="0"/>
          </a:p>
        </p:txBody>
      </p:sp>
    </p:spTree>
    <p:extLst>
      <p:ext uri="{BB962C8B-B14F-4D97-AF65-F5344CB8AC3E}">
        <p14:creationId xmlns:p14="http://schemas.microsoft.com/office/powerpoint/2010/main" val="14445248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5G = low latency + </a:t>
            </a:r>
            <a:r>
              <a:rPr lang="en-US" dirty="0" err="1" smtClean="0"/>
              <a:t>mmW</a:t>
            </a:r>
            <a:r>
              <a:rPr lang="en-US" dirty="0" smtClean="0"/>
              <a:t> + </a:t>
            </a:r>
            <a:r>
              <a:rPr lang="is-IS" dirty="0" smtClean="0"/>
              <a:t>…</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41</a:t>
            </a:fld>
            <a:endParaRPr lang="en-US"/>
          </a:p>
        </p:txBody>
      </p:sp>
      <p:pic>
        <p:nvPicPr>
          <p:cNvPr id="5" name="Picture 4"/>
          <p:cNvPicPr>
            <a:picLocks noChangeAspect="1"/>
          </p:cNvPicPr>
          <p:nvPr/>
        </p:nvPicPr>
        <p:blipFill>
          <a:blip r:embed="rId2"/>
          <a:stretch>
            <a:fillRect/>
          </a:stretch>
        </p:blipFill>
        <p:spPr>
          <a:xfrm>
            <a:off x="609600" y="2590800"/>
            <a:ext cx="1222342" cy="1235075"/>
          </a:xfrm>
          <a:prstGeom prst="rect">
            <a:avLst/>
          </a:prstGeom>
        </p:spPr>
      </p:pic>
      <p:sp>
        <p:nvSpPr>
          <p:cNvPr id="7" name="TextBox 6"/>
          <p:cNvSpPr txBox="1"/>
          <p:nvPr/>
        </p:nvSpPr>
        <p:spPr>
          <a:xfrm>
            <a:off x="762000" y="2362200"/>
            <a:ext cx="824265" cy="1569660"/>
          </a:xfrm>
          <a:prstGeom prst="rect">
            <a:avLst/>
          </a:prstGeom>
          <a:noFill/>
        </p:spPr>
        <p:txBody>
          <a:bodyPr wrap="none" rtlCol="0">
            <a:spAutoFit/>
          </a:bodyPr>
          <a:lstStyle/>
          <a:p>
            <a:r>
              <a:rPr lang="en-US" sz="9600" dirty="0" smtClean="0">
                <a:solidFill>
                  <a:schemeClr val="tx2"/>
                </a:solidFill>
              </a:rPr>
              <a:t>X</a:t>
            </a:r>
            <a:endParaRPr lang="en-US" sz="9600" dirty="0">
              <a:solidFill>
                <a:schemeClr val="tx2"/>
              </a:solidFill>
            </a:endParaRPr>
          </a:p>
        </p:txBody>
      </p:sp>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42672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762000" y="4419600"/>
            <a:ext cx="824265" cy="1569660"/>
          </a:xfrm>
          <a:prstGeom prst="rect">
            <a:avLst/>
          </a:prstGeom>
          <a:noFill/>
        </p:spPr>
        <p:txBody>
          <a:bodyPr wrap="none" rtlCol="0">
            <a:spAutoFit/>
          </a:bodyPr>
          <a:lstStyle/>
          <a:p>
            <a:r>
              <a:rPr lang="en-US" sz="9600" dirty="0" smtClean="0">
                <a:solidFill>
                  <a:schemeClr val="tx2"/>
                </a:solidFill>
              </a:rPr>
              <a:t>X</a:t>
            </a:r>
            <a:endParaRPr lang="en-US" sz="9600" dirty="0">
              <a:solidFill>
                <a:schemeClr val="tx2"/>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0800" y="2438400"/>
            <a:ext cx="803672" cy="13716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5800" y="3962400"/>
            <a:ext cx="1162050" cy="88257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0" y="4038600"/>
            <a:ext cx="1436914" cy="733425"/>
          </a:xfrm>
          <a:prstGeom prst="rect">
            <a:avLst/>
          </a:prstGeom>
        </p:spPr>
      </p:pic>
      <p:sp>
        <p:nvSpPr>
          <p:cNvPr id="14" name="Cloud 13"/>
          <p:cNvSpPr/>
          <p:nvPr/>
        </p:nvSpPr>
        <p:spPr>
          <a:xfrm>
            <a:off x="5486400" y="2514600"/>
            <a:ext cx="1371600" cy="838200"/>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6" name="Curved Connector 15"/>
          <p:cNvCxnSpPr>
            <a:stCxn id="11" idx="0"/>
          </p:cNvCxnSpPr>
          <p:nvPr/>
        </p:nvCxnSpPr>
        <p:spPr>
          <a:xfrm rot="5400000" flipH="1" flipV="1">
            <a:off x="6272212" y="2767013"/>
            <a:ext cx="12700" cy="2390775"/>
          </a:xfrm>
          <a:prstGeom prst="curvedConnector4">
            <a:avLst>
              <a:gd name="adj1" fmla="val 8828575"/>
              <a:gd name="adj2" fmla="val 10331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38800" y="3505200"/>
            <a:ext cx="739305" cy="369332"/>
          </a:xfrm>
          <a:prstGeom prst="rect">
            <a:avLst/>
          </a:prstGeom>
          <a:noFill/>
        </p:spPr>
        <p:txBody>
          <a:bodyPr wrap="none" rtlCol="0">
            <a:spAutoFit/>
          </a:bodyPr>
          <a:lstStyle/>
          <a:p>
            <a:r>
              <a:rPr lang="en-US" smtClean="0"/>
              <a:t>V2I2V</a:t>
            </a:r>
            <a:endParaRPr lang="en-US"/>
          </a:p>
        </p:txBody>
      </p:sp>
      <p:sp>
        <p:nvSpPr>
          <p:cNvPr id="23" name="TextBox 22"/>
          <p:cNvSpPr txBox="1"/>
          <p:nvPr/>
        </p:nvSpPr>
        <p:spPr>
          <a:xfrm>
            <a:off x="2590800" y="2362200"/>
            <a:ext cx="824265" cy="1569660"/>
          </a:xfrm>
          <a:prstGeom prst="rect">
            <a:avLst/>
          </a:prstGeom>
          <a:noFill/>
        </p:spPr>
        <p:txBody>
          <a:bodyPr wrap="none" rtlCol="0">
            <a:spAutoFit/>
          </a:bodyPr>
          <a:lstStyle/>
          <a:p>
            <a:r>
              <a:rPr lang="en-US" sz="9600" dirty="0" smtClean="0">
                <a:solidFill>
                  <a:schemeClr val="tx2"/>
                </a:solidFill>
              </a:rPr>
              <a:t>X</a:t>
            </a:r>
            <a:endParaRPr lang="en-US" sz="9600" dirty="0">
              <a:solidFill>
                <a:schemeClr val="tx2"/>
              </a:solidFill>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38800" y="5410200"/>
            <a:ext cx="1312817" cy="1312817"/>
          </a:xfrm>
          <a:prstGeom prst="rect">
            <a:avLst/>
          </a:prstGeom>
        </p:spPr>
      </p:pic>
      <p:sp>
        <p:nvSpPr>
          <p:cNvPr id="25" name="Plaque 24"/>
          <p:cNvSpPr/>
          <p:nvPr/>
        </p:nvSpPr>
        <p:spPr>
          <a:xfrm>
            <a:off x="7391400" y="1600200"/>
            <a:ext cx="1371600" cy="11430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one-to-many!</a:t>
            </a:r>
            <a:endParaRPr lang="en-US" dirty="0"/>
          </a:p>
        </p:txBody>
      </p:sp>
      <p:sp>
        <p:nvSpPr>
          <p:cNvPr id="26" name="TextBox 25"/>
          <p:cNvSpPr txBox="1"/>
          <p:nvPr/>
        </p:nvSpPr>
        <p:spPr>
          <a:xfrm>
            <a:off x="6629400" y="5257800"/>
            <a:ext cx="753732" cy="646331"/>
          </a:xfrm>
          <a:prstGeom prst="rect">
            <a:avLst/>
          </a:prstGeom>
          <a:noFill/>
        </p:spPr>
        <p:txBody>
          <a:bodyPr wrap="none" rtlCol="0">
            <a:spAutoFit/>
          </a:bodyPr>
          <a:lstStyle/>
          <a:p>
            <a:r>
              <a:rPr lang="en-US" dirty="0" smtClean="0"/>
              <a:t>EEW</a:t>
            </a:r>
          </a:p>
          <a:p>
            <a:r>
              <a:rPr lang="en-US" dirty="0" smtClean="0"/>
              <a:t>(&lt; 5 s)</a:t>
            </a:r>
            <a:endParaRPr lang="en-US" dirty="0"/>
          </a:p>
        </p:txBody>
      </p:sp>
      <p:cxnSp>
        <p:nvCxnSpPr>
          <p:cNvPr id="28" name="Straight Arrow Connector 27"/>
          <p:cNvCxnSpPr/>
          <p:nvPr/>
        </p:nvCxnSpPr>
        <p:spPr>
          <a:xfrm>
            <a:off x="5715000" y="4343400"/>
            <a:ext cx="685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268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eaLnBrk="1" fontAlgn="auto" hangingPunct="1">
              <a:spcAft>
                <a:spcPts val="0"/>
              </a:spcAft>
              <a:defRPr/>
            </a:pPr>
            <a:r>
              <a:rPr lang="en-US" dirty="0">
                <a:ea typeface="+mj-ea"/>
                <a:cs typeface="+mj-cs"/>
              </a:rPr>
              <a:t>Protocols matter, but programmability matters </a:t>
            </a:r>
            <a:r>
              <a:rPr lang="en-US" dirty="0" smtClean="0">
                <a:ea typeface="+mj-ea"/>
                <a:cs typeface="+mj-cs"/>
              </a:rPr>
              <a:t>more</a:t>
            </a:r>
            <a:endParaRPr lang="en-US" dirty="0">
              <a:ea typeface="+mj-ea"/>
              <a:cs typeface="+mj-cs"/>
            </a:endParaRPr>
          </a:p>
        </p:txBody>
      </p:sp>
      <p:sp>
        <p:nvSpPr>
          <p:cNvPr id="59394" name="Content Placeholder 7"/>
          <p:cNvSpPr>
            <a:spLocks noGrp="1"/>
          </p:cNvSpPr>
          <p:nvPr>
            <p:ph idx="1"/>
          </p:nvPr>
        </p:nvSpPr>
        <p:spPr/>
        <p:txBody>
          <a:bodyPr/>
          <a:lstStyle/>
          <a:p>
            <a:pPr eaLnBrk="1" hangingPunct="1"/>
            <a:r>
              <a:rPr lang="en-US" dirty="0">
                <a:latin typeface="Arial" charset="0"/>
              </a:rPr>
              <a:t>Nobody wants to program raw protocols</a:t>
            </a:r>
          </a:p>
          <a:p>
            <a:pPr eaLnBrk="1" hangingPunct="1"/>
            <a:r>
              <a:rPr lang="en-US" dirty="0">
                <a:latin typeface="Arial" charset="0"/>
              </a:rPr>
              <a:t>Most significant network application creation advances:</a:t>
            </a:r>
          </a:p>
          <a:p>
            <a:pPr lvl="1" eaLnBrk="1" hangingPunct="1"/>
            <a:r>
              <a:rPr lang="en-US" dirty="0">
                <a:latin typeface="Arial" charset="0"/>
              </a:rPr>
              <a:t>1983: socket API </a:t>
            </a:r>
            <a:r>
              <a:rPr lang="en-US" dirty="0">
                <a:latin typeface="Arial" charset="0"/>
                <a:sym typeface="Wingdings" charset="0"/>
              </a:rPr>
              <a:t> abstract data stream or datagram</a:t>
            </a:r>
          </a:p>
          <a:p>
            <a:pPr lvl="1" eaLnBrk="1" hangingPunct="1"/>
            <a:r>
              <a:rPr lang="en-US" dirty="0">
                <a:latin typeface="Arial" charset="0"/>
                <a:sym typeface="Wingdings" charset="0"/>
              </a:rPr>
              <a:t>1998: Java network API  mostly names, HTTP, threads</a:t>
            </a:r>
          </a:p>
          <a:p>
            <a:pPr lvl="1" eaLnBrk="1" hangingPunct="1"/>
            <a:r>
              <a:rPr lang="en-US" dirty="0">
                <a:latin typeface="Arial" charset="0"/>
                <a:sym typeface="Wingdings" charset="0"/>
              </a:rPr>
              <a:t>1998: PHP  network input as script variables</a:t>
            </a:r>
          </a:p>
          <a:p>
            <a:pPr lvl="1" eaLnBrk="1" hangingPunct="1"/>
            <a:r>
              <a:rPr lang="en-US" dirty="0">
                <a:latin typeface="Arial" charset="0"/>
                <a:sym typeface="Wingdings" charset="0"/>
              </a:rPr>
              <a:t>2005: Ruby on Rails  simplify common patterns</a:t>
            </a:r>
          </a:p>
          <a:p>
            <a:pPr eaLnBrk="1" hangingPunct="1"/>
            <a:r>
              <a:rPr lang="en-US" dirty="0">
                <a:latin typeface="Arial" charset="0"/>
                <a:sym typeface="Wingdings" charset="0"/>
              </a:rPr>
              <a:t>Many fine protocols and frameworks failed the programmer hate test</a:t>
            </a:r>
          </a:p>
          <a:p>
            <a:pPr lvl="1" eaLnBrk="1" hangingPunct="1"/>
            <a:r>
              <a:rPr lang="en-US" dirty="0">
                <a:latin typeface="Arial" charset="0"/>
                <a:sym typeface="Wingdings" charset="0"/>
              </a:rPr>
              <a:t>e.g., JAIN for VoIP, SOAP for </a:t>
            </a:r>
            <a:r>
              <a:rPr lang="en-US" dirty="0" smtClean="0">
                <a:latin typeface="Arial" charset="0"/>
                <a:sym typeface="Wingdings" charset="0"/>
              </a:rPr>
              <a:t>RPC</a:t>
            </a:r>
          </a:p>
          <a:p>
            <a:pPr eaLnBrk="1" hangingPunct="1"/>
            <a:r>
              <a:rPr lang="en-US" dirty="0" smtClean="0">
                <a:latin typeface="Arial" charset="0"/>
                <a:sym typeface="Wingdings" charset="0"/>
              </a:rPr>
              <a:t>Most IoT programmers will not be computer scientists</a:t>
            </a:r>
            <a:endParaRPr lang="en-US" dirty="0">
              <a:latin typeface="Arial" charset="0"/>
              <a:sym typeface="Wingdings" charset="0"/>
            </a:endParaRPr>
          </a:p>
          <a:p>
            <a:pPr lvl="1" eaLnBrk="1" hangingPunct="1"/>
            <a:endParaRPr lang="en-US" dirty="0">
              <a:latin typeface="Arial" charset="0"/>
              <a:sym typeface="Wingdings" charset="0"/>
            </a:endParaRPr>
          </a:p>
          <a:p>
            <a:pPr lvl="1" eaLnBrk="1" hangingPunct="1"/>
            <a:endParaRPr lang="en-US" dirty="0">
              <a:latin typeface="Arial" charset="0"/>
              <a:sym typeface="Wingdings" charset="0"/>
            </a:endParaRPr>
          </a:p>
          <a:p>
            <a:pPr lvl="1" eaLnBrk="1" hangingPunct="1"/>
            <a:endParaRPr lang="en-US" dirty="0">
              <a:latin typeface="Arial" charset="0"/>
            </a:endParaRPr>
          </a:p>
        </p:txBody>
      </p:sp>
      <p:sp>
        <p:nvSpPr>
          <p:cNvPr id="59395" name="Footer Placeholder 8"/>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pt-BR" sz="1200" smtClean="0">
                <a:solidFill>
                  <a:srgbClr val="FFFFFF"/>
                </a:solidFill>
              </a:rPr>
              <a:t>RTC 2016</a:t>
            </a:r>
            <a:endParaRPr lang="en-US" sz="1200">
              <a:solidFill>
                <a:srgbClr val="FFFFFF"/>
              </a:solidFill>
            </a:endParaRPr>
          </a:p>
        </p:txBody>
      </p:sp>
      <p:sp>
        <p:nvSpPr>
          <p:cNvPr id="5939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80A4A98-6AE8-3946-8DFC-306C8353EDC9}" type="slidenum">
              <a:rPr lang="en-US" sz="1400">
                <a:solidFill>
                  <a:srgbClr val="FFFFFF"/>
                </a:solidFill>
                <a:cs typeface="Arial" charset="0"/>
              </a:rPr>
              <a:pPr eaLnBrk="1" hangingPunct="1"/>
              <a:t>42</a:t>
            </a:fld>
            <a:endParaRPr lang="en-US" sz="1400">
              <a:solidFill>
                <a:srgbClr val="FFFFFF"/>
              </a:solidFill>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What is the best generic (simple) architecture?</a:t>
            </a:r>
            <a:endParaRPr lang="en-US" dirty="0"/>
          </a:p>
        </p:txBody>
      </p:sp>
      <p:sp>
        <p:nvSpPr>
          <p:cNvPr id="2" name="Footer Placeholder 1"/>
          <p:cNvSpPr>
            <a:spLocks noGrp="1"/>
          </p:cNvSpPr>
          <p:nvPr>
            <p:ph type="ftr" sz="quarter" idx="11"/>
          </p:nvPr>
        </p:nvSpPr>
        <p:spPr/>
        <p:txBody>
          <a:bodyPr/>
          <a:lstStyle/>
          <a:p>
            <a:r>
              <a:rPr lang="pt-BR" smtClean="0"/>
              <a:t>RTC 2016</a:t>
            </a:r>
            <a:endParaRPr lang="en-US" dirty="0"/>
          </a:p>
        </p:txBody>
      </p:sp>
      <p:sp>
        <p:nvSpPr>
          <p:cNvPr id="16" name="Slide Number Placeholder 15"/>
          <p:cNvSpPr>
            <a:spLocks noGrp="1"/>
          </p:cNvSpPr>
          <p:nvPr>
            <p:ph type="sldNum" sz="quarter" idx="12"/>
          </p:nvPr>
        </p:nvSpPr>
        <p:spPr/>
        <p:txBody>
          <a:bodyPr/>
          <a:lstStyle/>
          <a:p>
            <a:pPr>
              <a:defRPr/>
            </a:pPr>
            <a:fld id="{C29D5436-6D28-D54D-BCF8-A38B4DB6D7DF}" type="slidenum">
              <a:rPr lang="en-US" smtClean="0"/>
              <a:pPr>
                <a:defRPr/>
              </a:pPr>
              <a:t>43</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560" y="1911007"/>
            <a:ext cx="1309255" cy="130925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560" y="3299114"/>
            <a:ext cx="1651803" cy="913966"/>
          </a:xfrm>
          <a:prstGeom prst="rect">
            <a:avLst/>
          </a:prstGeom>
        </p:spPr>
      </p:pic>
      <p:pic>
        <p:nvPicPr>
          <p:cNvPr id="6" name="Picture 13" descr="C:\Users\ecoffey\AppData\Local\Temp\Rar$DRa0.891\Cisco Icons November\30019_Device_database_3036\Png_256\30019_Device_database_3036_unknown_25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97606" y="2547071"/>
            <a:ext cx="1780976" cy="1001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C:\Users\ecoffey\AppData\Local\Temp\Rar$DRa0.376\30028_Device_file_server_unreachable_256.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6574" y="3548870"/>
            <a:ext cx="1463040" cy="1463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02037" y="2280805"/>
            <a:ext cx="2660857" cy="369332"/>
          </a:xfrm>
          <a:prstGeom prst="rect">
            <a:avLst/>
          </a:prstGeom>
          <a:noFill/>
        </p:spPr>
        <p:txBody>
          <a:bodyPr wrap="none" rtlCol="0">
            <a:spAutoFit/>
          </a:bodyPr>
          <a:lstStyle/>
          <a:p>
            <a:r>
              <a:rPr lang="en-US" dirty="0" smtClean="0"/>
              <a:t>SQL (via HTTP </a:t>
            </a:r>
            <a:r>
              <a:rPr lang="en-US" dirty="0" err="1" smtClean="0"/>
              <a:t>RESTful</a:t>
            </a:r>
            <a:r>
              <a:rPr lang="en-US" dirty="0" smtClean="0"/>
              <a:t> API)</a:t>
            </a:r>
            <a:endParaRPr lang="en-US" dirty="0"/>
          </a:p>
        </p:txBody>
      </p:sp>
      <p:sp>
        <p:nvSpPr>
          <p:cNvPr id="9" name="TextBox 8"/>
          <p:cNvSpPr txBox="1"/>
          <p:nvPr/>
        </p:nvSpPr>
        <p:spPr>
          <a:xfrm>
            <a:off x="5902037" y="2909471"/>
            <a:ext cx="3589765" cy="369332"/>
          </a:xfrm>
          <a:prstGeom prst="rect">
            <a:avLst/>
          </a:prstGeom>
          <a:noFill/>
        </p:spPr>
        <p:txBody>
          <a:bodyPr wrap="none" rtlCol="0">
            <a:spAutoFit/>
          </a:bodyPr>
          <a:lstStyle/>
          <a:p>
            <a:r>
              <a:rPr lang="en-US" dirty="0" smtClean="0"/>
              <a:t>Streaming (JSON web stream </a:t>
            </a:r>
            <a:r>
              <a:rPr lang="is-IS" dirty="0" smtClean="0"/>
              <a:t>… RTP)</a:t>
            </a:r>
            <a:endParaRPr lang="en-US"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93245" y="4209084"/>
            <a:ext cx="798581" cy="539042"/>
          </a:xfrm>
          <a:prstGeom prst="rect">
            <a:avLst/>
          </a:prstGeom>
        </p:spPr>
      </p:pic>
      <p:sp>
        <p:nvSpPr>
          <p:cNvPr id="11" name="TextBox 10"/>
          <p:cNvSpPr txBox="1"/>
          <p:nvPr/>
        </p:nvSpPr>
        <p:spPr>
          <a:xfrm>
            <a:off x="3751118" y="2052849"/>
            <a:ext cx="1432956" cy="369332"/>
          </a:xfrm>
          <a:prstGeom prst="rect">
            <a:avLst/>
          </a:prstGeom>
          <a:noFill/>
        </p:spPr>
        <p:txBody>
          <a:bodyPr wrap="none" rtlCol="0">
            <a:spAutoFit/>
          </a:bodyPr>
          <a:lstStyle/>
          <a:p>
            <a:r>
              <a:rPr lang="en-US" dirty="0" smtClean="0"/>
              <a:t>cloud, fog, </a:t>
            </a:r>
            <a:r>
              <a:rPr lang="is-IS" dirty="0" smtClean="0"/>
              <a:t>…</a:t>
            </a:r>
            <a:r>
              <a:rPr lang="en-US" dirty="0" smtClean="0"/>
              <a:t> </a:t>
            </a:r>
            <a:endParaRPr lang="en-US" dirty="0"/>
          </a:p>
        </p:txBody>
      </p:sp>
      <p:sp>
        <p:nvSpPr>
          <p:cNvPr id="12" name="TextBox 11"/>
          <p:cNvSpPr txBox="1"/>
          <p:nvPr/>
        </p:nvSpPr>
        <p:spPr>
          <a:xfrm>
            <a:off x="5519095" y="5179712"/>
            <a:ext cx="2038571" cy="369332"/>
          </a:xfrm>
          <a:prstGeom prst="rect">
            <a:avLst/>
          </a:prstGeom>
          <a:noFill/>
        </p:spPr>
        <p:txBody>
          <a:bodyPr wrap="none" rtlCol="0">
            <a:spAutoFit/>
          </a:bodyPr>
          <a:lstStyle/>
          <a:p>
            <a:r>
              <a:rPr lang="en-US" smtClean="0"/>
              <a:t>user-delivered code</a:t>
            </a:r>
            <a:endParaRPr lang="en-US"/>
          </a:p>
        </p:txBody>
      </p:sp>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69690" y="3421747"/>
            <a:ext cx="1248641" cy="1248641"/>
          </a:xfrm>
          <a:prstGeom prst="rect">
            <a:avLst/>
          </a:prstGeom>
        </p:spPr>
      </p:pic>
      <p:cxnSp>
        <p:nvCxnSpPr>
          <p:cNvPr id="15" name="Curved Connector 14"/>
          <p:cNvCxnSpPr>
            <a:stCxn id="13" idx="1"/>
            <a:endCxn id="7" idx="2"/>
          </p:cNvCxnSpPr>
          <p:nvPr/>
        </p:nvCxnSpPr>
        <p:spPr>
          <a:xfrm rot="10800000" flipV="1">
            <a:off x="4388095" y="4046067"/>
            <a:ext cx="3181595" cy="965842"/>
          </a:xfrm>
          <a:prstGeom prst="curvedConnector4">
            <a:avLst>
              <a:gd name="adj1" fmla="val 38504"/>
              <a:gd name="adj2" fmla="val 11775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8" idx="1"/>
          </p:cNvCxnSpPr>
          <p:nvPr/>
        </p:nvCxnSpPr>
        <p:spPr>
          <a:xfrm flipV="1">
            <a:off x="5278582" y="2465471"/>
            <a:ext cx="623455" cy="58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3"/>
            <a:endCxn id="9" idx="1"/>
          </p:cNvCxnSpPr>
          <p:nvPr/>
        </p:nvCxnSpPr>
        <p:spPr>
          <a:xfrm>
            <a:off x="5278582" y="3047971"/>
            <a:ext cx="623455" cy="46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02037" y="3414415"/>
            <a:ext cx="1841273" cy="369332"/>
          </a:xfrm>
          <a:prstGeom prst="rect">
            <a:avLst/>
          </a:prstGeom>
          <a:noFill/>
        </p:spPr>
        <p:txBody>
          <a:bodyPr wrap="none" rtlCol="0">
            <a:spAutoFit/>
          </a:bodyPr>
          <a:lstStyle/>
          <a:p>
            <a:r>
              <a:rPr lang="en-US" smtClean="0"/>
              <a:t>event notification</a:t>
            </a:r>
            <a:endParaRPr lang="en-US"/>
          </a:p>
        </p:txBody>
      </p:sp>
      <p:cxnSp>
        <p:nvCxnSpPr>
          <p:cNvPr id="23" name="Straight Arrow Connector 22"/>
          <p:cNvCxnSpPr>
            <a:stCxn id="6" idx="3"/>
            <a:endCxn id="21" idx="1"/>
          </p:cNvCxnSpPr>
          <p:nvPr/>
        </p:nvCxnSpPr>
        <p:spPr>
          <a:xfrm>
            <a:off x="5278582" y="3047971"/>
            <a:ext cx="623455" cy="551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5" descr="C:\Users\ecoffey\AppData\Local\Temp\Rar$DRa0.349\30043_Device_lock_default_256.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334805" y="4357959"/>
            <a:ext cx="917497" cy="9174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497606" y="5275455"/>
            <a:ext cx="1611788" cy="369332"/>
          </a:xfrm>
          <a:prstGeom prst="rect">
            <a:avLst/>
          </a:prstGeom>
          <a:noFill/>
        </p:spPr>
        <p:txBody>
          <a:bodyPr wrap="none" rtlCol="0">
            <a:spAutoFit/>
          </a:bodyPr>
          <a:lstStyle/>
          <a:p>
            <a:r>
              <a:rPr lang="en-US" dirty="0" smtClean="0"/>
              <a:t>mediate access</a:t>
            </a:r>
            <a:endParaRPr lang="en-US" dirty="0"/>
          </a:p>
        </p:txBody>
      </p:sp>
      <p:cxnSp>
        <p:nvCxnSpPr>
          <p:cNvPr id="27" name="Straight Arrow Connector 26"/>
          <p:cNvCxnSpPr>
            <a:stCxn id="4" idx="3"/>
            <a:endCxn id="6" idx="1"/>
          </p:cNvCxnSpPr>
          <p:nvPr/>
        </p:nvCxnSpPr>
        <p:spPr>
          <a:xfrm>
            <a:off x="2041814" y="2565634"/>
            <a:ext cx="1455792" cy="482336"/>
          </a:xfrm>
          <a:prstGeom prst="straightConnector1">
            <a:avLst/>
          </a:prstGeom>
          <a:ln w="38100">
            <a:gradFill>
              <a:gsLst>
                <a:gs pos="0">
                  <a:schemeClr val="accent1">
                    <a:lumMod val="5000"/>
                    <a:lumOff val="95000"/>
                  </a:schemeClr>
                </a:gs>
                <a:gs pos="3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3"/>
            <a:endCxn id="6" idx="1"/>
          </p:cNvCxnSpPr>
          <p:nvPr/>
        </p:nvCxnSpPr>
        <p:spPr>
          <a:xfrm flipV="1">
            <a:off x="2384363" y="3047970"/>
            <a:ext cx="1113244" cy="708127"/>
          </a:xfrm>
          <a:prstGeom prst="straightConnector1">
            <a:avLst/>
          </a:prstGeom>
          <a:ln w="38100">
            <a:gradFill>
              <a:gsLst>
                <a:gs pos="0">
                  <a:schemeClr val="accent1">
                    <a:lumMod val="5000"/>
                    <a:lumOff val="95000"/>
                  </a:schemeClr>
                </a:gs>
                <a:gs pos="3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26" name="Picture 13" descr="C:\Users\ecoffey\AppData\Local\Temp\Rar$DRa0.891\Cisco Icons November\30019_Device_database_3036\Png_256\30019_Device_database_3036_unknown_25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11906" y="2661371"/>
            <a:ext cx="1780976" cy="10017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45019" y="2963168"/>
            <a:ext cx="954107" cy="369332"/>
          </a:xfrm>
          <a:prstGeom prst="rect">
            <a:avLst/>
          </a:prstGeom>
          <a:noFill/>
        </p:spPr>
        <p:txBody>
          <a:bodyPr wrap="none" rtlCol="0">
            <a:spAutoFit/>
          </a:bodyPr>
          <a:lstStyle/>
          <a:p>
            <a:r>
              <a:rPr lang="en-US" smtClean="0"/>
              <a:t>SENML?</a:t>
            </a:r>
            <a:endParaRPr lang="en-US"/>
          </a:p>
        </p:txBody>
      </p:sp>
    </p:spTree>
    <p:extLst>
      <p:ext uri="{BB962C8B-B14F-4D97-AF65-F5344CB8AC3E}">
        <p14:creationId xmlns:p14="http://schemas.microsoft.com/office/powerpoint/2010/main" val="18625587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 integrate embedded, mobile &amp; virtual</a:t>
            </a:r>
            <a:endParaRPr lang="en-US" dirty="0"/>
          </a:p>
        </p:txBody>
      </p:sp>
      <p:sp>
        <p:nvSpPr>
          <p:cNvPr id="8" name="Footer Placeholder 7"/>
          <p:cNvSpPr>
            <a:spLocks noGrp="1"/>
          </p:cNvSpPr>
          <p:nvPr>
            <p:ph type="ftr" sz="quarter" idx="11"/>
          </p:nvPr>
        </p:nvSpPr>
        <p:spPr/>
        <p:txBody>
          <a:bodyPr/>
          <a:lstStyle/>
          <a:p>
            <a:pPr>
              <a:defRPr/>
            </a:pPr>
            <a:r>
              <a:rPr lang="pt-BR" smtClean="0"/>
              <a:t>RTC 2016</a:t>
            </a:r>
            <a:endParaRPr lang="en-US"/>
          </a:p>
        </p:txBody>
      </p:sp>
      <p:sp>
        <p:nvSpPr>
          <p:cNvPr id="9" name="Slide Number Placeholder 8"/>
          <p:cNvSpPr>
            <a:spLocks noGrp="1"/>
          </p:cNvSpPr>
          <p:nvPr>
            <p:ph type="sldNum" sz="quarter" idx="12"/>
          </p:nvPr>
        </p:nvSpPr>
        <p:spPr/>
        <p:txBody>
          <a:bodyPr/>
          <a:lstStyle/>
          <a:p>
            <a:pPr>
              <a:defRPr/>
            </a:pPr>
            <a:fld id="{C29D5436-6D28-D54D-BCF8-A38B4DB6D7DF}" type="slidenum">
              <a:rPr lang="en-US" smtClean="0"/>
              <a:pPr>
                <a:defRPr/>
              </a:pPr>
              <a:t>44</a:t>
            </a:fld>
            <a:endParaRPr lang="en-US"/>
          </a:p>
        </p:txBody>
      </p:sp>
      <p:pic>
        <p:nvPicPr>
          <p:cNvPr id="3" name="ipad_templat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67752" y="2571069"/>
            <a:ext cx="48577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4" name="Screen Shot 2014-06-23 at 1.22.58 P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3902" y="3287844"/>
            <a:ext cx="3527822" cy="189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5" name="object 2"/>
          <p:cNvSpPr/>
          <p:nvPr/>
        </p:nvSpPr>
        <p:spPr>
          <a:xfrm>
            <a:off x="2643692" y="2742043"/>
            <a:ext cx="2129731" cy="2732484"/>
          </a:xfrm>
          <a:prstGeom prst="rect">
            <a:avLst/>
          </a:prstGeom>
          <a:blipFill>
            <a:blip r:embed="rId4" cstate="print"/>
            <a:stretch>
              <a:fillRect/>
            </a:stretch>
          </a:blipFill>
        </p:spPr>
        <p:txBody>
          <a:bodyPr wrap="square" lIns="0" tIns="0" rIns="0" bIns="0" rtlCol="0"/>
          <a:lstStyle/>
          <a:p>
            <a:endParaRPr/>
          </a:p>
        </p:txBody>
      </p:sp>
      <p:sp>
        <p:nvSpPr>
          <p:cNvPr id="6" name="object 7"/>
          <p:cNvSpPr/>
          <p:nvPr/>
        </p:nvSpPr>
        <p:spPr>
          <a:xfrm>
            <a:off x="404014" y="3037676"/>
            <a:ext cx="2310557" cy="2357438"/>
          </a:xfrm>
          <a:prstGeom prst="rect">
            <a:avLst/>
          </a:prstGeom>
          <a:blipFill>
            <a:blip r:embed="rId5" cstate="print"/>
            <a:stretch>
              <a:fillRect/>
            </a:stretch>
          </a:blipFill>
        </p:spPr>
        <p:txBody>
          <a:bodyPr wrap="square" lIns="0" tIns="0" rIns="0" bIns="0" rtlCol="0"/>
          <a:lstStyle/>
          <a:p>
            <a:endParaRPr/>
          </a:p>
        </p:txBody>
      </p:sp>
      <p:sp>
        <p:nvSpPr>
          <p:cNvPr id="7" name="TextBox 6"/>
          <p:cNvSpPr txBox="1"/>
          <p:nvPr/>
        </p:nvSpPr>
        <p:spPr>
          <a:xfrm>
            <a:off x="2837010" y="1868721"/>
            <a:ext cx="1595359" cy="1200329"/>
          </a:xfrm>
          <a:prstGeom prst="rect">
            <a:avLst/>
          </a:prstGeom>
          <a:noFill/>
        </p:spPr>
        <p:txBody>
          <a:bodyPr wrap="none" rtlCol="0">
            <a:spAutoFit/>
          </a:bodyPr>
          <a:lstStyle/>
          <a:p>
            <a:pPr algn="ctr"/>
            <a:r>
              <a:rPr lang="en-US" dirty="0" smtClean="0"/>
              <a:t>magnetometer</a:t>
            </a:r>
          </a:p>
          <a:p>
            <a:pPr algn="ctr"/>
            <a:r>
              <a:rPr lang="en-US" dirty="0" smtClean="0"/>
              <a:t>accelerometer</a:t>
            </a:r>
          </a:p>
          <a:p>
            <a:pPr algn="ctr"/>
            <a:r>
              <a:rPr lang="en-US" dirty="0" smtClean="0"/>
              <a:t>location</a:t>
            </a:r>
          </a:p>
          <a:p>
            <a:pPr algn="ctr"/>
            <a:r>
              <a:rPr lang="en-US" dirty="0" smtClean="0"/>
              <a:t>gyroscope</a:t>
            </a:r>
            <a:endParaRPr lang="en-US" dirty="0"/>
          </a:p>
        </p:txBody>
      </p:sp>
    </p:spTree>
    <p:extLst>
      <p:ext uri="{BB962C8B-B14F-4D97-AF65-F5344CB8AC3E}">
        <p14:creationId xmlns:p14="http://schemas.microsoft.com/office/powerpoint/2010/main" val="800551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a:t>
            </a:r>
            <a:r>
              <a:rPr lang="en-US" dirty="0" err="1" smtClean="0"/>
              <a:t>IoT</a:t>
            </a:r>
            <a:r>
              <a:rPr lang="en-US" dirty="0" smtClean="0"/>
              <a:t> is streaming</a:t>
            </a:r>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45</a:t>
            </a:fld>
            <a:endParaRPr lang="en-US"/>
          </a:p>
        </p:txBody>
      </p:sp>
      <p:pic>
        <p:nvPicPr>
          <p:cNvPr id="6" name="Picture 5"/>
          <p:cNvPicPr>
            <a:picLocks noChangeAspect="1"/>
          </p:cNvPicPr>
          <p:nvPr/>
        </p:nvPicPr>
        <p:blipFill>
          <a:blip r:embed="rId2"/>
          <a:stretch>
            <a:fillRect/>
          </a:stretch>
        </p:blipFill>
        <p:spPr>
          <a:xfrm>
            <a:off x="304800" y="1740217"/>
            <a:ext cx="3895052" cy="2192215"/>
          </a:xfrm>
          <a:prstGeom prst="rect">
            <a:avLst/>
          </a:prstGeom>
        </p:spPr>
      </p:pic>
      <p:pic>
        <p:nvPicPr>
          <p:cNvPr id="7" name="Picture 6"/>
          <p:cNvPicPr>
            <a:picLocks noChangeAspect="1"/>
          </p:cNvPicPr>
          <p:nvPr/>
        </p:nvPicPr>
        <p:blipFill>
          <a:blip r:embed="rId3"/>
          <a:stretch>
            <a:fillRect/>
          </a:stretch>
        </p:blipFill>
        <p:spPr>
          <a:xfrm>
            <a:off x="4756150" y="1709737"/>
            <a:ext cx="3048000" cy="2286000"/>
          </a:xfrm>
          <a:prstGeom prst="rect">
            <a:avLst/>
          </a:prstGeom>
        </p:spPr>
      </p:pic>
      <p:pic>
        <p:nvPicPr>
          <p:cNvPr id="8" name="Picture 7"/>
          <p:cNvPicPr>
            <a:picLocks noChangeAspect="1"/>
          </p:cNvPicPr>
          <p:nvPr/>
        </p:nvPicPr>
        <p:blipFill>
          <a:blip r:embed="rId4"/>
          <a:stretch>
            <a:fillRect/>
          </a:stretch>
        </p:blipFill>
        <p:spPr>
          <a:xfrm>
            <a:off x="6280150" y="3733800"/>
            <a:ext cx="2527300" cy="1574800"/>
          </a:xfrm>
          <a:prstGeom prst="rect">
            <a:avLst/>
          </a:prstGeom>
        </p:spPr>
      </p:pic>
      <p:pic>
        <p:nvPicPr>
          <p:cNvPr id="9" name="Picture 8"/>
          <p:cNvPicPr>
            <a:picLocks noChangeAspect="1"/>
          </p:cNvPicPr>
          <p:nvPr/>
        </p:nvPicPr>
        <p:blipFill>
          <a:blip r:embed="rId5"/>
          <a:stretch>
            <a:fillRect/>
          </a:stretch>
        </p:blipFill>
        <p:spPr>
          <a:xfrm>
            <a:off x="685800" y="4490720"/>
            <a:ext cx="2476500" cy="1930400"/>
          </a:xfrm>
          <a:prstGeom prst="rect">
            <a:avLst/>
          </a:prstGeom>
        </p:spPr>
      </p:pic>
      <p:sp>
        <p:nvSpPr>
          <p:cNvPr id="10" name="TextBox 9"/>
          <p:cNvSpPr txBox="1"/>
          <p:nvPr/>
        </p:nvSpPr>
        <p:spPr>
          <a:xfrm>
            <a:off x="3429000" y="5308600"/>
            <a:ext cx="2750112" cy="369332"/>
          </a:xfrm>
          <a:prstGeom prst="rect">
            <a:avLst/>
          </a:prstGeom>
          <a:noFill/>
        </p:spPr>
        <p:txBody>
          <a:bodyPr wrap="none" rtlCol="0">
            <a:spAutoFit/>
          </a:bodyPr>
          <a:lstStyle/>
          <a:p>
            <a:r>
              <a:rPr lang="en-US" dirty="0" smtClean="0"/>
              <a:t>update rate of 10 to 250 Hz</a:t>
            </a:r>
            <a:endParaRPr lang="en-US" dirty="0"/>
          </a:p>
        </p:txBody>
      </p:sp>
      <p:pic>
        <p:nvPicPr>
          <p:cNvPr id="11" name="Picture 10"/>
          <p:cNvPicPr>
            <a:picLocks noChangeAspect="1"/>
          </p:cNvPicPr>
          <p:nvPr/>
        </p:nvPicPr>
        <p:blipFill>
          <a:blip r:embed="rId6"/>
          <a:stretch>
            <a:fillRect/>
          </a:stretch>
        </p:blipFill>
        <p:spPr>
          <a:xfrm>
            <a:off x="996950" y="6365240"/>
            <a:ext cx="1854200" cy="330200"/>
          </a:xfrm>
          <a:prstGeom prst="rect">
            <a:avLst/>
          </a:prstGeom>
        </p:spPr>
      </p:pic>
    </p:spTree>
    <p:extLst>
      <p:ext uri="{BB962C8B-B14F-4D97-AF65-F5344CB8AC3E}">
        <p14:creationId xmlns:p14="http://schemas.microsoft.com/office/powerpoint/2010/main" val="561001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communication modalities</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46</a:t>
            </a:fld>
            <a:endParaRPr lang="en-US"/>
          </a:p>
        </p:txBody>
      </p:sp>
      <p:cxnSp>
        <p:nvCxnSpPr>
          <p:cNvPr id="6" name="Straight Arrow Connector 5"/>
          <p:cNvCxnSpPr/>
          <p:nvPr/>
        </p:nvCxnSpPr>
        <p:spPr>
          <a:xfrm>
            <a:off x="1371600" y="1828800"/>
            <a:ext cx="2209800" cy="0"/>
          </a:xfrm>
          <a:prstGeom prst="straightConnector1">
            <a:avLst/>
          </a:prstGeom>
          <a:ln w="38100">
            <a:solidFill>
              <a:schemeClr val="tx2">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371600" y="2133600"/>
            <a:ext cx="2209800" cy="0"/>
          </a:xfrm>
          <a:prstGeom prst="straightConnector1">
            <a:avLst/>
          </a:prstGeom>
          <a:ln w="38100">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371600" y="2819400"/>
            <a:ext cx="2209800" cy="0"/>
          </a:xfrm>
          <a:prstGeom prst="straightConnector1">
            <a:avLst/>
          </a:prstGeom>
          <a:ln w="38100">
            <a:solidFill>
              <a:schemeClr val="tx2">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71600" y="3124200"/>
            <a:ext cx="2209800" cy="0"/>
          </a:xfrm>
          <a:prstGeom prst="straightConnector1">
            <a:avLst/>
          </a:prstGeom>
          <a:ln w="38100">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5410200"/>
            <a:ext cx="2209800" cy="0"/>
          </a:xfrm>
          <a:prstGeom prst="straightConnector1">
            <a:avLst/>
          </a:prstGeom>
          <a:ln w="38100">
            <a:solidFill>
              <a:schemeClr val="tx2">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371600" y="5715000"/>
            <a:ext cx="2209800" cy="0"/>
          </a:xfrm>
          <a:prstGeom prst="straightConnector1">
            <a:avLst/>
          </a:prstGeom>
          <a:ln w="38100">
            <a:solidFill>
              <a:srgbClr val="0070C0"/>
            </a:solidFill>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71600" y="3962400"/>
            <a:ext cx="2209800" cy="0"/>
          </a:xfrm>
          <a:prstGeom prst="straightConnector1">
            <a:avLst/>
          </a:prstGeom>
          <a:ln w="38100">
            <a:solidFill>
              <a:schemeClr val="tx2">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371600" y="4267200"/>
            <a:ext cx="2209800" cy="0"/>
          </a:xfrm>
          <a:prstGeom prst="straightConnector1">
            <a:avLst/>
          </a:prstGeom>
          <a:ln w="38100">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371600" y="4495800"/>
            <a:ext cx="2209800" cy="0"/>
          </a:xfrm>
          <a:prstGeom prst="straightConnector1">
            <a:avLst/>
          </a:prstGeom>
          <a:ln w="38100">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71600" y="4724400"/>
            <a:ext cx="2209800" cy="0"/>
          </a:xfrm>
          <a:prstGeom prst="straightConnector1">
            <a:avLst/>
          </a:prstGeom>
          <a:ln w="38100">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 y="1828800"/>
            <a:ext cx="483017" cy="369332"/>
          </a:xfrm>
          <a:prstGeom prst="rect">
            <a:avLst/>
          </a:prstGeom>
          <a:noFill/>
        </p:spPr>
        <p:txBody>
          <a:bodyPr wrap="none" rtlCol="0">
            <a:spAutoFit/>
          </a:bodyPr>
          <a:lstStyle/>
          <a:p>
            <a:r>
              <a:rPr lang="en-US" dirty="0" smtClean="0"/>
              <a:t>get</a:t>
            </a:r>
            <a:endParaRPr lang="en-US" dirty="0"/>
          </a:p>
        </p:txBody>
      </p:sp>
      <p:sp>
        <p:nvSpPr>
          <p:cNvPr id="17" name="TextBox 16"/>
          <p:cNvSpPr txBox="1"/>
          <p:nvPr/>
        </p:nvSpPr>
        <p:spPr>
          <a:xfrm>
            <a:off x="474577" y="2775942"/>
            <a:ext cx="465640" cy="369332"/>
          </a:xfrm>
          <a:prstGeom prst="rect">
            <a:avLst/>
          </a:prstGeom>
          <a:noFill/>
        </p:spPr>
        <p:txBody>
          <a:bodyPr wrap="none" rtlCol="0">
            <a:spAutoFit/>
          </a:bodyPr>
          <a:lstStyle/>
          <a:p>
            <a:r>
              <a:rPr lang="en-US" dirty="0" smtClean="0"/>
              <a:t>set</a:t>
            </a:r>
          </a:p>
        </p:txBody>
      </p:sp>
      <p:sp>
        <p:nvSpPr>
          <p:cNvPr id="18" name="TextBox 17"/>
          <p:cNvSpPr txBox="1"/>
          <p:nvPr/>
        </p:nvSpPr>
        <p:spPr>
          <a:xfrm>
            <a:off x="4012783" y="1619056"/>
            <a:ext cx="1130822" cy="923330"/>
          </a:xfrm>
          <a:prstGeom prst="rect">
            <a:avLst/>
          </a:prstGeom>
          <a:noFill/>
        </p:spPr>
        <p:txBody>
          <a:bodyPr wrap="none" rtlCol="0">
            <a:spAutoFit/>
          </a:bodyPr>
          <a:lstStyle/>
          <a:p>
            <a:r>
              <a:rPr lang="en-US" dirty="0" smtClean="0"/>
              <a:t>HTTP GET</a:t>
            </a:r>
          </a:p>
          <a:p>
            <a:r>
              <a:rPr lang="en-US" dirty="0" smtClean="0"/>
              <a:t>COAP GET</a:t>
            </a:r>
          </a:p>
          <a:p>
            <a:r>
              <a:rPr lang="en-US" dirty="0" smtClean="0"/>
              <a:t>MQTT?</a:t>
            </a:r>
          </a:p>
        </p:txBody>
      </p:sp>
      <p:sp>
        <p:nvSpPr>
          <p:cNvPr id="19" name="TextBox 18"/>
          <p:cNvSpPr txBox="1"/>
          <p:nvPr/>
        </p:nvSpPr>
        <p:spPr>
          <a:xfrm>
            <a:off x="4012783" y="2619970"/>
            <a:ext cx="1215397" cy="923330"/>
          </a:xfrm>
          <a:prstGeom prst="rect">
            <a:avLst/>
          </a:prstGeom>
          <a:noFill/>
        </p:spPr>
        <p:txBody>
          <a:bodyPr wrap="none" rtlCol="0">
            <a:spAutoFit/>
          </a:bodyPr>
          <a:lstStyle/>
          <a:p>
            <a:r>
              <a:rPr lang="en-US" dirty="0" smtClean="0"/>
              <a:t>HTTP POST</a:t>
            </a:r>
          </a:p>
          <a:p>
            <a:r>
              <a:rPr lang="en-US" dirty="0" err="1" smtClean="0"/>
              <a:t>CoAP</a:t>
            </a:r>
            <a:r>
              <a:rPr lang="en-US" dirty="0" smtClean="0"/>
              <a:t> POST</a:t>
            </a:r>
          </a:p>
          <a:p>
            <a:r>
              <a:rPr lang="en-US" dirty="0" smtClean="0"/>
              <a:t>MQTT?</a:t>
            </a:r>
          </a:p>
        </p:txBody>
      </p:sp>
      <p:sp>
        <p:nvSpPr>
          <p:cNvPr id="20" name="TextBox 19"/>
          <p:cNvSpPr txBox="1"/>
          <p:nvPr/>
        </p:nvSpPr>
        <p:spPr>
          <a:xfrm>
            <a:off x="169878" y="3890724"/>
            <a:ext cx="1075038" cy="646331"/>
          </a:xfrm>
          <a:prstGeom prst="rect">
            <a:avLst/>
          </a:prstGeom>
          <a:noFill/>
        </p:spPr>
        <p:txBody>
          <a:bodyPr wrap="none" rtlCol="0">
            <a:spAutoFit/>
          </a:bodyPr>
          <a:lstStyle/>
          <a:p>
            <a:r>
              <a:rPr lang="en-US" smtClean="0"/>
              <a:t>subscribe</a:t>
            </a:r>
            <a:endParaRPr lang="en-US" dirty="0" smtClean="0"/>
          </a:p>
          <a:p>
            <a:r>
              <a:rPr lang="en-US" dirty="0" smtClean="0"/>
              <a:t>publish</a:t>
            </a:r>
            <a:endParaRPr lang="en-US" dirty="0"/>
          </a:p>
        </p:txBody>
      </p:sp>
      <p:sp>
        <p:nvSpPr>
          <p:cNvPr id="21" name="TextBox 20"/>
          <p:cNvSpPr txBox="1"/>
          <p:nvPr/>
        </p:nvSpPr>
        <p:spPr>
          <a:xfrm>
            <a:off x="3964301" y="3890724"/>
            <a:ext cx="1535805" cy="923330"/>
          </a:xfrm>
          <a:prstGeom prst="rect">
            <a:avLst/>
          </a:prstGeom>
          <a:noFill/>
        </p:spPr>
        <p:txBody>
          <a:bodyPr wrap="none" rtlCol="0">
            <a:spAutoFit/>
          </a:bodyPr>
          <a:lstStyle/>
          <a:p>
            <a:r>
              <a:rPr lang="en-US" dirty="0" smtClean="0"/>
              <a:t>HTTP long poll</a:t>
            </a:r>
          </a:p>
          <a:p>
            <a:r>
              <a:rPr lang="en-US" dirty="0" err="1" smtClean="0"/>
              <a:t>CoAP</a:t>
            </a:r>
            <a:r>
              <a:rPr lang="en-US" dirty="0" smtClean="0"/>
              <a:t> observe</a:t>
            </a:r>
          </a:p>
          <a:p>
            <a:r>
              <a:rPr lang="en-US" dirty="0" smtClean="0"/>
              <a:t>MQTT</a:t>
            </a:r>
          </a:p>
        </p:txBody>
      </p:sp>
      <p:sp>
        <p:nvSpPr>
          <p:cNvPr id="22" name="TextBox 21"/>
          <p:cNvSpPr txBox="1"/>
          <p:nvPr/>
        </p:nvSpPr>
        <p:spPr>
          <a:xfrm>
            <a:off x="280548" y="5410200"/>
            <a:ext cx="836319" cy="369332"/>
          </a:xfrm>
          <a:prstGeom prst="rect">
            <a:avLst/>
          </a:prstGeom>
          <a:noFill/>
        </p:spPr>
        <p:txBody>
          <a:bodyPr wrap="none" rtlCol="0">
            <a:spAutoFit/>
          </a:bodyPr>
          <a:lstStyle/>
          <a:p>
            <a:r>
              <a:rPr lang="en-US" smtClean="0"/>
              <a:t>stream</a:t>
            </a:r>
            <a:endParaRPr lang="en-US"/>
          </a:p>
        </p:txBody>
      </p:sp>
      <p:sp>
        <p:nvSpPr>
          <p:cNvPr id="23" name="TextBox 22"/>
          <p:cNvSpPr txBox="1"/>
          <p:nvPr/>
        </p:nvSpPr>
        <p:spPr>
          <a:xfrm>
            <a:off x="4012783" y="5225534"/>
            <a:ext cx="972767" cy="369332"/>
          </a:xfrm>
          <a:prstGeom prst="rect">
            <a:avLst/>
          </a:prstGeom>
          <a:noFill/>
        </p:spPr>
        <p:txBody>
          <a:bodyPr wrap="none" rtlCol="0">
            <a:spAutoFit/>
          </a:bodyPr>
          <a:lstStyle/>
          <a:p>
            <a:r>
              <a:rPr lang="en-US" dirty="0" err="1" smtClean="0"/>
              <a:t>WebRTC</a:t>
            </a:r>
            <a:endParaRPr lang="en-US" dirty="0"/>
          </a:p>
        </p:txBody>
      </p:sp>
      <p:sp>
        <p:nvSpPr>
          <p:cNvPr id="25" name="Rounded Rectangle 24"/>
          <p:cNvSpPr/>
          <p:nvPr/>
        </p:nvSpPr>
        <p:spPr>
          <a:xfrm>
            <a:off x="6270305" y="3916680"/>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SUBSCRIBE</a:t>
            </a:r>
          </a:p>
          <a:p>
            <a:pPr algn="ctr"/>
            <a:r>
              <a:rPr lang="en-US" dirty="0" smtClean="0"/>
              <a:t>PUBLISH</a:t>
            </a:r>
          </a:p>
          <a:p>
            <a:pPr algn="ctr"/>
            <a:r>
              <a:rPr lang="en-US" dirty="0" smtClean="0"/>
              <a:t>MSRP</a:t>
            </a:r>
            <a:endParaRPr lang="en-US" dirty="0"/>
          </a:p>
        </p:txBody>
      </p:sp>
      <p:sp>
        <p:nvSpPr>
          <p:cNvPr id="26" name="TextBox 25"/>
          <p:cNvSpPr txBox="1"/>
          <p:nvPr/>
        </p:nvSpPr>
        <p:spPr>
          <a:xfrm>
            <a:off x="6310111" y="1409105"/>
            <a:ext cx="1059457" cy="369332"/>
          </a:xfrm>
          <a:prstGeom prst="rect">
            <a:avLst/>
          </a:prstGeom>
          <a:noFill/>
        </p:spPr>
        <p:txBody>
          <a:bodyPr wrap="none" rtlCol="0">
            <a:spAutoFit/>
          </a:bodyPr>
          <a:lstStyle/>
          <a:p>
            <a:r>
              <a:rPr lang="en-US" smtClean="0"/>
              <a:t>SIP world</a:t>
            </a:r>
            <a:endParaRPr lang="en-US"/>
          </a:p>
        </p:txBody>
      </p:sp>
      <p:sp>
        <p:nvSpPr>
          <p:cNvPr id="27" name="Rounded Rectangle 26"/>
          <p:cNvSpPr/>
          <p:nvPr/>
        </p:nvSpPr>
        <p:spPr>
          <a:xfrm>
            <a:off x="6270305" y="5137666"/>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INVITE + RTP</a:t>
            </a:r>
          </a:p>
          <a:p>
            <a:pPr algn="ctr"/>
            <a:r>
              <a:rPr lang="en-US" dirty="0" smtClean="0"/>
              <a:t>RTSP</a:t>
            </a:r>
            <a:endParaRPr lang="en-US" dirty="0"/>
          </a:p>
        </p:txBody>
      </p:sp>
      <p:sp>
        <p:nvSpPr>
          <p:cNvPr id="28" name="Rounded Rectangle 27"/>
          <p:cNvSpPr/>
          <p:nvPr/>
        </p:nvSpPr>
        <p:spPr>
          <a:xfrm>
            <a:off x="6270305" y="2503408"/>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DO?</a:t>
            </a:r>
          </a:p>
          <a:p>
            <a:pPr algn="ctr"/>
            <a:r>
              <a:rPr lang="en-US" dirty="0" smtClean="0"/>
              <a:t>MESSAGE?</a:t>
            </a:r>
            <a:endParaRPr lang="en-US" dirty="0"/>
          </a:p>
        </p:txBody>
      </p:sp>
      <p:sp>
        <p:nvSpPr>
          <p:cNvPr id="29" name="Rounded Rectangle 28"/>
          <p:cNvSpPr/>
          <p:nvPr/>
        </p:nvSpPr>
        <p:spPr>
          <a:xfrm>
            <a:off x="6270305" y="1752600"/>
            <a:ext cx="1828800" cy="524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MESSAGE?</a:t>
            </a:r>
            <a:endParaRPr lang="en-US" dirty="0"/>
          </a:p>
        </p:txBody>
      </p:sp>
    </p:spTree>
    <p:extLst>
      <p:ext uri="{BB962C8B-B14F-4D97-AF65-F5344CB8AC3E}">
        <p14:creationId xmlns:p14="http://schemas.microsoft.com/office/powerpoint/2010/main" val="1083561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MQTT model</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47</a:t>
            </a:fld>
            <a:endParaRPr lang="en-US"/>
          </a:p>
        </p:txBody>
      </p:sp>
      <p:pic>
        <p:nvPicPr>
          <p:cNvPr id="5" name="Picture 4"/>
          <p:cNvPicPr>
            <a:picLocks noChangeAspect="1"/>
          </p:cNvPicPr>
          <p:nvPr/>
        </p:nvPicPr>
        <p:blipFill>
          <a:blip r:embed="rId2"/>
          <a:stretch>
            <a:fillRect/>
          </a:stretch>
        </p:blipFill>
        <p:spPr>
          <a:xfrm>
            <a:off x="1028700" y="1524000"/>
            <a:ext cx="4800600" cy="4432300"/>
          </a:xfrm>
          <a:prstGeom prst="rect">
            <a:avLst/>
          </a:prstGeom>
        </p:spPr>
      </p:pic>
      <p:sp>
        <p:nvSpPr>
          <p:cNvPr id="6" name="Rectangle 5"/>
          <p:cNvSpPr/>
          <p:nvPr/>
        </p:nvSpPr>
        <p:spPr>
          <a:xfrm>
            <a:off x="4267200" y="5934670"/>
            <a:ext cx="4572000" cy="923330"/>
          </a:xfrm>
          <a:prstGeom prst="rect">
            <a:avLst/>
          </a:prstGeom>
        </p:spPr>
        <p:txBody>
          <a:bodyPr>
            <a:spAutoFit/>
          </a:bodyPr>
          <a:lstStyle/>
          <a:p>
            <a:r>
              <a:rPr lang="en-US">
                <a:solidFill>
                  <a:srgbClr val="C7254E"/>
                </a:solidFill>
                <a:latin typeface="Menlo" charset="0"/>
              </a:rPr>
              <a:t>kitchen/+/temperature matches kitchen/foo/temperature but not kitchen/foo/bar/temperature</a:t>
            </a:r>
            <a:endParaRPr lang="en-US"/>
          </a:p>
        </p:txBody>
      </p:sp>
    </p:spTree>
    <p:extLst>
      <p:ext uri="{BB962C8B-B14F-4D97-AF65-F5344CB8AC3E}">
        <p14:creationId xmlns:p14="http://schemas.microsoft.com/office/powerpoint/2010/main" val="1754820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AllJoyn bus</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48</a:t>
            </a:fld>
            <a:endParaRPr lang="en-US"/>
          </a:p>
        </p:txBody>
      </p:sp>
      <p:pic>
        <p:nvPicPr>
          <p:cNvPr id="6" name="Picture 5"/>
          <p:cNvPicPr>
            <a:picLocks noChangeAspect="1"/>
          </p:cNvPicPr>
          <p:nvPr/>
        </p:nvPicPr>
        <p:blipFill>
          <a:blip r:embed="rId2"/>
          <a:stretch>
            <a:fillRect/>
          </a:stretch>
        </p:blipFill>
        <p:spPr>
          <a:xfrm>
            <a:off x="212651" y="1334427"/>
            <a:ext cx="4333949" cy="2946400"/>
          </a:xfrm>
          <a:prstGeom prst="rect">
            <a:avLst/>
          </a:prstGeom>
        </p:spPr>
      </p:pic>
      <p:pic>
        <p:nvPicPr>
          <p:cNvPr id="8" name="Picture 7"/>
          <p:cNvPicPr>
            <a:picLocks noChangeAspect="1"/>
          </p:cNvPicPr>
          <p:nvPr/>
        </p:nvPicPr>
        <p:blipFill>
          <a:blip r:embed="rId3"/>
          <a:stretch>
            <a:fillRect/>
          </a:stretch>
        </p:blipFill>
        <p:spPr>
          <a:xfrm>
            <a:off x="3695700" y="4216400"/>
            <a:ext cx="5473700" cy="2641600"/>
          </a:xfrm>
          <a:prstGeom prst="rect">
            <a:avLst/>
          </a:prstGeom>
        </p:spPr>
      </p:pic>
      <p:sp>
        <p:nvSpPr>
          <p:cNvPr id="9" name="TextBox 8"/>
          <p:cNvSpPr txBox="1"/>
          <p:nvPr/>
        </p:nvSpPr>
        <p:spPr>
          <a:xfrm>
            <a:off x="5486400" y="1752600"/>
            <a:ext cx="3364126" cy="369332"/>
          </a:xfrm>
          <a:prstGeom prst="rect">
            <a:avLst/>
          </a:prstGeom>
          <a:noFill/>
        </p:spPr>
        <p:txBody>
          <a:bodyPr wrap="none" rtlCol="0">
            <a:spAutoFit/>
          </a:bodyPr>
          <a:lstStyle/>
          <a:p>
            <a:r>
              <a:rPr lang="en-US" dirty="0" smtClean="0"/>
              <a:t>publish-subscribe model (implicit)</a:t>
            </a:r>
            <a:endParaRPr lang="en-US" dirty="0"/>
          </a:p>
        </p:txBody>
      </p:sp>
      <p:sp>
        <p:nvSpPr>
          <p:cNvPr id="10" name="TextBox 9"/>
          <p:cNvSpPr txBox="1"/>
          <p:nvPr/>
        </p:nvSpPr>
        <p:spPr>
          <a:xfrm>
            <a:off x="839833" y="4647737"/>
            <a:ext cx="1750967"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Wi-Fi</a:t>
            </a:r>
          </a:p>
          <a:p>
            <a:r>
              <a:rPr lang="en-US" dirty="0" smtClean="0"/>
              <a:t>UDP multicast</a:t>
            </a:r>
          </a:p>
          <a:p>
            <a:r>
              <a:rPr lang="en-US" dirty="0" smtClean="0"/>
              <a:t>BT SDP</a:t>
            </a:r>
          </a:p>
        </p:txBody>
      </p:sp>
    </p:spTree>
    <p:extLst>
      <p:ext uri="{BB962C8B-B14F-4D97-AF65-F5344CB8AC3E}">
        <p14:creationId xmlns:p14="http://schemas.microsoft.com/office/powerpoint/2010/main" val="398026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graphic341">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6300" y="2571751"/>
            <a:ext cx="1010841" cy="193238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0899" name="Picture 3" descr="7514">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3650" y="30289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AM466 Appliance module 3 Prong Grounde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00650" y="4514850"/>
            <a:ext cx="1071563" cy="1314450"/>
          </a:xfrm>
          <a:prstGeom prst="rect">
            <a:avLst/>
          </a:prstGeom>
          <a:noFill/>
          <a:extLst>
            <a:ext uri="{909E8E84-426E-40DD-AFC4-6F175D3DCCD1}">
              <a14:hiddenFill xmlns:a14="http://schemas.microsoft.com/office/drawing/2010/main">
                <a:solidFill>
                  <a:srgbClr val="FFFFFF"/>
                </a:solidFill>
              </a14:hiddenFill>
            </a:ext>
          </a:extLst>
        </p:spPr>
      </p:pic>
      <p:pic>
        <p:nvPicPr>
          <p:cNvPr id="80901" name="Picture 5" descr="device_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4550" y="3486151"/>
            <a:ext cx="2514600" cy="2361010"/>
          </a:xfrm>
          <a:prstGeom prst="rect">
            <a:avLst/>
          </a:prstGeom>
          <a:noFill/>
          <a:extLst>
            <a:ext uri="{909E8E84-426E-40DD-AFC4-6F175D3DCCD1}">
              <a14:hiddenFill xmlns:a14="http://schemas.microsoft.com/office/drawing/2010/main">
                <a:solidFill>
                  <a:srgbClr val="FFFFFF"/>
                </a:solidFill>
              </a14:hiddenFill>
            </a:ext>
          </a:extLst>
        </p:spPr>
      </p:pic>
      <p:sp>
        <p:nvSpPr>
          <p:cNvPr id="80902" name="Line 6"/>
          <p:cNvSpPr>
            <a:spLocks noChangeShapeType="1"/>
          </p:cNvSpPr>
          <p:nvPr/>
        </p:nvSpPr>
        <p:spPr bwMode="auto">
          <a:xfrm flipV="1">
            <a:off x="4000500" y="2743200"/>
            <a:ext cx="857250" cy="62865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903" name="Freeform 7"/>
          <p:cNvSpPr>
            <a:spLocks/>
          </p:cNvSpPr>
          <p:nvPr/>
        </p:nvSpPr>
        <p:spPr bwMode="auto">
          <a:xfrm>
            <a:off x="5600700" y="3543300"/>
            <a:ext cx="533400" cy="1085850"/>
          </a:xfrm>
          <a:custGeom>
            <a:avLst/>
            <a:gdLst>
              <a:gd name="T0" fmla="*/ 0 w 400"/>
              <a:gd name="T1" fmla="*/ 0 h 816"/>
              <a:gd name="T2" fmla="*/ 96 w 400"/>
              <a:gd name="T3" fmla="*/ 336 h 816"/>
              <a:gd name="T4" fmla="*/ 288 w 400"/>
              <a:gd name="T5" fmla="*/ 384 h 816"/>
              <a:gd name="T6" fmla="*/ 384 w 400"/>
              <a:gd name="T7" fmla="*/ 528 h 816"/>
              <a:gd name="T8" fmla="*/ 384 w 400"/>
              <a:gd name="T9" fmla="*/ 816 h 816"/>
            </a:gdLst>
            <a:ahLst/>
            <a:cxnLst>
              <a:cxn ang="0">
                <a:pos x="T0" y="T1"/>
              </a:cxn>
              <a:cxn ang="0">
                <a:pos x="T2" y="T3"/>
              </a:cxn>
              <a:cxn ang="0">
                <a:pos x="T4" y="T5"/>
              </a:cxn>
              <a:cxn ang="0">
                <a:pos x="T6" y="T7"/>
              </a:cxn>
              <a:cxn ang="0">
                <a:pos x="T8" y="T9"/>
              </a:cxn>
            </a:cxnLst>
            <a:rect l="0" t="0" r="r" b="b"/>
            <a:pathLst>
              <a:path w="400" h="816">
                <a:moveTo>
                  <a:pt x="0" y="0"/>
                </a:moveTo>
                <a:cubicBezTo>
                  <a:pt x="24" y="136"/>
                  <a:pt x="48" y="272"/>
                  <a:pt x="96" y="336"/>
                </a:cubicBezTo>
                <a:cubicBezTo>
                  <a:pt x="144" y="400"/>
                  <a:pt x="240" y="352"/>
                  <a:pt x="288" y="384"/>
                </a:cubicBezTo>
                <a:cubicBezTo>
                  <a:pt x="336" y="416"/>
                  <a:pt x="368" y="456"/>
                  <a:pt x="384" y="528"/>
                </a:cubicBezTo>
                <a:cubicBezTo>
                  <a:pt x="400" y="600"/>
                  <a:pt x="392" y="708"/>
                  <a:pt x="384" y="81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904" name="Freeform 8"/>
          <p:cNvSpPr>
            <a:spLocks/>
          </p:cNvSpPr>
          <p:nvPr/>
        </p:nvSpPr>
        <p:spPr bwMode="auto">
          <a:xfrm>
            <a:off x="6115051" y="4057651"/>
            <a:ext cx="1151335" cy="1298972"/>
          </a:xfrm>
          <a:custGeom>
            <a:avLst/>
            <a:gdLst>
              <a:gd name="T0" fmla="*/ 0 w 967"/>
              <a:gd name="T1" fmla="*/ 840 h 1091"/>
              <a:gd name="T2" fmla="*/ 512 w 967"/>
              <a:gd name="T3" fmla="*/ 1000 h 1091"/>
              <a:gd name="T4" fmla="*/ 880 w 967"/>
              <a:gd name="T5" fmla="*/ 1048 h 1091"/>
              <a:gd name="T6" fmla="*/ 952 w 967"/>
              <a:gd name="T7" fmla="*/ 744 h 1091"/>
              <a:gd name="T8" fmla="*/ 960 w 967"/>
              <a:gd name="T9" fmla="*/ 528 h 1091"/>
              <a:gd name="T10" fmla="*/ 912 w 967"/>
              <a:gd name="T11" fmla="*/ 0 h 1091"/>
            </a:gdLst>
            <a:ahLst/>
            <a:cxnLst>
              <a:cxn ang="0">
                <a:pos x="T0" y="T1"/>
              </a:cxn>
              <a:cxn ang="0">
                <a:pos x="T2" y="T3"/>
              </a:cxn>
              <a:cxn ang="0">
                <a:pos x="T4" y="T5"/>
              </a:cxn>
              <a:cxn ang="0">
                <a:pos x="T6" y="T7"/>
              </a:cxn>
              <a:cxn ang="0">
                <a:pos x="T8" y="T9"/>
              </a:cxn>
              <a:cxn ang="0">
                <a:pos x="T10" y="T11"/>
              </a:cxn>
            </a:cxnLst>
            <a:rect l="0" t="0" r="r" b="b"/>
            <a:pathLst>
              <a:path w="967" h="1091">
                <a:moveTo>
                  <a:pt x="0" y="840"/>
                </a:moveTo>
                <a:cubicBezTo>
                  <a:pt x="85" y="867"/>
                  <a:pt x="365" y="965"/>
                  <a:pt x="512" y="1000"/>
                </a:cubicBezTo>
                <a:cubicBezTo>
                  <a:pt x="659" y="1035"/>
                  <a:pt x="807" y="1091"/>
                  <a:pt x="880" y="1048"/>
                </a:cubicBezTo>
                <a:cubicBezTo>
                  <a:pt x="953" y="1005"/>
                  <a:pt x="939" y="831"/>
                  <a:pt x="952" y="744"/>
                </a:cubicBezTo>
                <a:cubicBezTo>
                  <a:pt x="965" y="657"/>
                  <a:pt x="967" y="652"/>
                  <a:pt x="960" y="528"/>
                </a:cubicBezTo>
                <a:cubicBezTo>
                  <a:pt x="953" y="404"/>
                  <a:pt x="952" y="192"/>
                  <a:pt x="912"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905" name="Text Box 9"/>
          <p:cNvSpPr txBox="1">
            <a:spLocks noChangeArrowheads="1"/>
          </p:cNvSpPr>
          <p:nvPr/>
        </p:nvSpPr>
        <p:spPr bwMode="auto">
          <a:xfrm>
            <a:off x="1657351" y="2228851"/>
            <a:ext cx="412484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a:latin typeface="Arial" charset="0"/>
                <a:ea typeface="SimSun" charset="0"/>
              </a:rPr>
              <a:t>Do sip:lamp@cs.columbia.edu SIP/2.0</a:t>
            </a:r>
          </a:p>
          <a:p>
            <a:r>
              <a:rPr lang="en-US" altLang="zh-CN">
                <a:latin typeface="Arial" charset="0"/>
                <a:ea typeface="SimSun" charset="0"/>
              </a:rPr>
              <a:t>…..</a:t>
            </a:r>
          </a:p>
          <a:p>
            <a:r>
              <a:rPr lang="en-US" altLang="zh-CN">
                <a:latin typeface="Arial" charset="0"/>
                <a:ea typeface="SimSun" charset="0"/>
              </a:rPr>
              <a:t>&lt;Control&gt;</a:t>
            </a:r>
          </a:p>
          <a:p>
            <a:r>
              <a:rPr lang="en-US" altLang="zh-CN">
                <a:latin typeface="Arial" charset="0"/>
                <a:ea typeface="SimSun" charset="0"/>
              </a:rPr>
              <a:t>&lt;Action&gt;turn lamp on&lt;/Action&gt;</a:t>
            </a:r>
          </a:p>
          <a:p>
            <a:r>
              <a:rPr lang="en-US" altLang="zh-CN">
                <a:latin typeface="Arial" charset="0"/>
                <a:ea typeface="SimSun" charset="0"/>
              </a:rPr>
              <a:t>&lt;/Control&gt;</a:t>
            </a:r>
          </a:p>
        </p:txBody>
      </p:sp>
      <p:sp>
        <p:nvSpPr>
          <p:cNvPr id="80906" name="Text Box 10"/>
          <p:cNvSpPr txBox="1">
            <a:spLocks noChangeArrowheads="1"/>
          </p:cNvSpPr>
          <p:nvPr/>
        </p:nvSpPr>
        <p:spPr bwMode="auto">
          <a:xfrm>
            <a:off x="5829300" y="3200401"/>
            <a:ext cx="11977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a:latin typeface="Arial" charset="0"/>
                <a:ea typeface="SimSun" charset="0"/>
              </a:rPr>
              <a:t>serial port</a:t>
            </a:r>
          </a:p>
        </p:txBody>
      </p:sp>
      <p:sp>
        <p:nvSpPr>
          <p:cNvPr id="80907" name="Rectangle 11"/>
          <p:cNvSpPr>
            <a:spLocks noGrp="1" noChangeArrowheads="1"/>
          </p:cNvSpPr>
          <p:nvPr>
            <p:ph type="title"/>
          </p:nvPr>
        </p:nvSpPr>
        <p:spPr/>
        <p:txBody>
          <a:bodyPr/>
          <a:lstStyle/>
          <a:p>
            <a:r>
              <a:rPr lang="en-US" altLang="en-US"/>
              <a:t>Device control</a:t>
            </a:r>
          </a:p>
        </p:txBody>
      </p:sp>
      <p:pic>
        <p:nvPicPr>
          <p:cNvPr id="80908" name="Picture 12" descr="E:\cinema.gif"/>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43750" y="857251"/>
            <a:ext cx="857250" cy="8834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0526" y="1072202"/>
            <a:ext cx="69762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mtClean="0"/>
              <a:t>2001</a:t>
            </a:r>
            <a:endParaRPr lang="en-US"/>
          </a:p>
        </p:txBody>
      </p:sp>
      <p:sp>
        <p:nvSpPr>
          <p:cNvPr id="3" name="Footer Placeholder 2"/>
          <p:cNvSpPr>
            <a:spLocks noGrp="1"/>
          </p:cNvSpPr>
          <p:nvPr>
            <p:ph type="ftr" sz="quarter" idx="11"/>
          </p:nvPr>
        </p:nvSpPr>
        <p:spPr/>
        <p:txBody>
          <a:bodyPr/>
          <a:lstStyle/>
          <a:p>
            <a:r>
              <a:rPr lang="en-US" smtClean="0"/>
              <a:t>SIPNOC 2016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814183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pt-BR" smtClean="0"/>
              <a:t>RTC 2016</a:t>
            </a:r>
            <a:endParaRPr lang="en-US"/>
          </a:p>
        </p:txBody>
      </p:sp>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5</a:t>
            </a:fld>
            <a:endParaRPr lang="en-US"/>
          </a:p>
        </p:txBody>
      </p:sp>
      <p:pic>
        <p:nvPicPr>
          <p:cNvPr id="4" name="Picture 3"/>
          <p:cNvPicPr>
            <a:picLocks noChangeAspect="1"/>
          </p:cNvPicPr>
          <p:nvPr/>
        </p:nvPicPr>
        <p:blipFill>
          <a:blip r:embed="rId2"/>
          <a:stretch>
            <a:fillRect/>
          </a:stretch>
        </p:blipFill>
        <p:spPr>
          <a:xfrm>
            <a:off x="762000" y="895350"/>
            <a:ext cx="7620000" cy="5067300"/>
          </a:xfrm>
          <a:prstGeom prst="rect">
            <a:avLst/>
          </a:prstGeom>
        </p:spPr>
      </p:pic>
      <p:sp>
        <p:nvSpPr>
          <p:cNvPr id="5" name="TextBox 4"/>
          <p:cNvSpPr txBox="1"/>
          <p:nvPr/>
        </p:nvSpPr>
        <p:spPr>
          <a:xfrm>
            <a:off x="0" y="6586007"/>
            <a:ext cx="2141933" cy="261610"/>
          </a:xfrm>
          <a:prstGeom prst="rect">
            <a:avLst/>
          </a:prstGeom>
          <a:noFill/>
        </p:spPr>
        <p:txBody>
          <a:bodyPr wrap="none" rtlCol="0">
            <a:spAutoFit/>
          </a:bodyPr>
          <a:lstStyle/>
          <a:p>
            <a:r>
              <a:rPr lang="en-US" sz="1100" dirty="0"/>
              <a:t>https://</a:t>
            </a:r>
            <a:r>
              <a:rPr lang="en-US" sz="1100" dirty="0" err="1"/>
              <a:t>twitter.com</a:t>
            </a:r>
            <a:r>
              <a:rPr lang="en-US" sz="1100" dirty="0"/>
              <a:t>/</a:t>
            </a:r>
            <a:r>
              <a:rPr lang="en-US" sz="1100" dirty="0" err="1"/>
              <a:t>internetofshit</a:t>
            </a:r>
            <a:endParaRPr lang="en-US" sz="1100" dirty="0"/>
          </a:p>
        </p:txBody>
      </p:sp>
    </p:spTree>
    <p:extLst>
      <p:ext uri="{BB962C8B-B14F-4D97-AF65-F5344CB8AC3E}">
        <p14:creationId xmlns:p14="http://schemas.microsoft.com/office/powerpoint/2010/main" val="695720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could do better</a:t>
            </a:r>
            <a:endParaRPr lang="en-US" dirty="0"/>
          </a:p>
        </p:txBody>
      </p:sp>
      <p:sp>
        <p:nvSpPr>
          <p:cNvPr id="3" name="Content Placeholder 2"/>
          <p:cNvSpPr>
            <a:spLocks noGrp="1"/>
          </p:cNvSpPr>
          <p:nvPr>
            <p:ph idx="1"/>
          </p:nvPr>
        </p:nvSpPr>
        <p:spPr/>
        <p:txBody>
          <a:bodyPr/>
          <a:lstStyle/>
          <a:p>
            <a:r>
              <a:rPr lang="en-US" dirty="0" smtClean="0"/>
              <a:t>Somewhat unsatisfactory</a:t>
            </a:r>
          </a:p>
          <a:p>
            <a:pPr lvl="1"/>
            <a:r>
              <a:rPr lang="en-US" dirty="0" smtClean="0"/>
              <a:t>AllJoyn model only for LAN operations</a:t>
            </a:r>
          </a:p>
          <a:p>
            <a:pPr lvl="1"/>
            <a:r>
              <a:rPr lang="en-US" dirty="0" err="1" smtClean="0"/>
              <a:t>CoAP</a:t>
            </a:r>
            <a:r>
              <a:rPr lang="en-US" dirty="0" smtClean="0"/>
              <a:t> &amp; HTTP better for get/set operations</a:t>
            </a:r>
          </a:p>
          <a:p>
            <a:pPr lvl="1"/>
            <a:r>
              <a:rPr lang="en-US" dirty="0" smtClean="0"/>
              <a:t>MQTT simpler for publish/subscribe</a:t>
            </a:r>
          </a:p>
          <a:p>
            <a:pPr lvl="1"/>
            <a:r>
              <a:rPr lang="en-US" dirty="0" smtClean="0"/>
              <a:t>SIP (or RTSP) better for media streaming</a:t>
            </a:r>
          </a:p>
          <a:p>
            <a:r>
              <a:rPr lang="en-US" dirty="0" smtClean="0"/>
              <a:t>Lots of proprietary network protocols</a:t>
            </a:r>
          </a:p>
          <a:p>
            <a:pPr lvl="1"/>
            <a:r>
              <a:rPr lang="en-US" dirty="0" smtClean="0"/>
              <a:t>BAC for building automation</a:t>
            </a:r>
          </a:p>
          <a:p>
            <a:pPr lvl="1"/>
            <a:endParaRPr lang="en-US" dirty="0" smtClean="0"/>
          </a:p>
          <a:p>
            <a:r>
              <a:rPr lang="en-US" dirty="0" smtClean="0"/>
              <a:t>Same device or source, multiple identifiers</a:t>
            </a:r>
          </a:p>
          <a:p>
            <a:pPr lvl="1"/>
            <a:r>
              <a:rPr lang="en-US" dirty="0" smtClean="0"/>
              <a:t>HTTP URL or SIP URL or MQTT IP address/domain name</a:t>
            </a:r>
          </a:p>
          <a:p>
            <a:pPr lvl="1"/>
            <a:r>
              <a:rPr lang="en-US" dirty="0" smtClean="0"/>
              <a:t>none are particularly useful or semantically meaningful</a:t>
            </a:r>
          </a:p>
          <a:p>
            <a:pPr lvl="2"/>
            <a:r>
              <a:rPr lang="en-US" dirty="0" smtClean="0"/>
              <a:t>e.g., likely change if device is replaced</a:t>
            </a:r>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50</a:t>
            </a:fld>
            <a:endParaRPr lang="en-US"/>
          </a:p>
        </p:txBody>
      </p:sp>
    </p:spTree>
    <p:extLst>
      <p:ext uri="{BB962C8B-B14F-4D97-AF65-F5344CB8AC3E}">
        <p14:creationId xmlns:p14="http://schemas.microsoft.com/office/powerpoint/2010/main" val="484869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Lifecycle</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F91FBA4A-F87B-E542-B2A1-97AAD5AFC441}" type="slidenum">
              <a:rPr lang="en-US" smtClean="0"/>
              <a:pPr>
                <a:defRPr/>
              </a:pPr>
              <a:t>51</a:t>
            </a:fld>
            <a:endParaRPr lang="en-US"/>
          </a:p>
        </p:txBody>
      </p:sp>
    </p:spTree>
    <p:extLst>
      <p:ext uri="{BB962C8B-B14F-4D97-AF65-F5344CB8AC3E}">
        <p14:creationId xmlns:p14="http://schemas.microsoft.com/office/powerpoint/2010/main" val="2116545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Windows XP, Corolla &amp; </a:t>
            </a:r>
            <a:r>
              <a:rPr lang="en-US" dirty="0" err="1" smtClean="0"/>
              <a:t>Revolv</a:t>
            </a:r>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52</a:t>
            </a:fld>
            <a:endParaRPr lang="en-US"/>
          </a:p>
        </p:txBody>
      </p:sp>
      <p:pic>
        <p:nvPicPr>
          <p:cNvPr id="7" name="Picture 6"/>
          <p:cNvPicPr>
            <a:picLocks noChangeAspect="1"/>
          </p:cNvPicPr>
          <p:nvPr/>
        </p:nvPicPr>
        <p:blipFill>
          <a:blip r:embed="rId3"/>
          <a:stretch>
            <a:fillRect/>
          </a:stretch>
        </p:blipFill>
        <p:spPr>
          <a:xfrm>
            <a:off x="304800" y="2819400"/>
            <a:ext cx="2844800" cy="2133600"/>
          </a:xfrm>
          <a:prstGeom prst="rect">
            <a:avLst/>
          </a:prstGeom>
        </p:spPr>
      </p:pic>
      <p:sp>
        <p:nvSpPr>
          <p:cNvPr id="8" name="Notched Right Arrow 7"/>
          <p:cNvSpPr/>
          <p:nvPr/>
        </p:nvSpPr>
        <p:spPr>
          <a:xfrm>
            <a:off x="934453" y="1447800"/>
            <a:ext cx="6781800"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6814" y="1981200"/>
            <a:ext cx="1095172" cy="646331"/>
          </a:xfrm>
          <a:prstGeom prst="rect">
            <a:avLst/>
          </a:prstGeom>
          <a:gradFill flip="none" rotWithShape="1">
            <a:gsLst>
              <a:gs pos="0">
                <a:schemeClr val="accent1">
                  <a:shade val="70000"/>
                  <a:satMod val="150000"/>
                </a:schemeClr>
              </a:gs>
              <a:gs pos="100000">
                <a:srgbClr val="00B050"/>
              </a:gs>
            </a:gsLst>
            <a:lin ang="0" scaled="0"/>
            <a:tileRect/>
          </a:gradFill>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en-US" dirty="0" smtClean="0"/>
              <a:t>available</a:t>
            </a:r>
          </a:p>
          <a:p>
            <a:pPr algn="ctr"/>
            <a:r>
              <a:rPr lang="en-US" dirty="0" smtClean="0"/>
              <a:t>12/2001</a:t>
            </a:r>
            <a:endParaRPr lang="en-US" dirty="0"/>
          </a:p>
        </p:txBody>
      </p:sp>
      <p:sp>
        <p:nvSpPr>
          <p:cNvPr id="10" name="TextBox 9"/>
          <p:cNvSpPr txBox="1"/>
          <p:nvPr/>
        </p:nvSpPr>
        <p:spPr>
          <a:xfrm>
            <a:off x="2209800" y="1981200"/>
            <a:ext cx="1428596" cy="646331"/>
          </a:xfrm>
          <a:prstGeom prst="rect">
            <a:avLst/>
          </a:prstGeom>
          <a:gradFill flip="none" rotWithShape="1">
            <a:gsLst>
              <a:gs pos="0">
                <a:srgbClr val="92D050"/>
              </a:gs>
              <a:gs pos="100000">
                <a:schemeClr val="bg1">
                  <a:lumMod val="85000"/>
                </a:schemeClr>
              </a:gs>
            </a:gsLst>
            <a:lin ang="0" scaled="0"/>
            <a:tileRect/>
          </a:gradFill>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dirty="0" smtClean="0"/>
              <a:t>end of sales</a:t>
            </a:r>
          </a:p>
          <a:p>
            <a:pPr algn="ctr"/>
            <a:r>
              <a:rPr lang="en-US" dirty="0" smtClean="0"/>
              <a:t>6/2008</a:t>
            </a:r>
            <a:endParaRPr lang="en-US" dirty="0"/>
          </a:p>
        </p:txBody>
      </p:sp>
      <p:sp>
        <p:nvSpPr>
          <p:cNvPr id="11" name="TextBox 10"/>
          <p:cNvSpPr txBox="1"/>
          <p:nvPr/>
        </p:nvSpPr>
        <p:spPr>
          <a:xfrm>
            <a:off x="5334000" y="1981200"/>
            <a:ext cx="1223412" cy="646331"/>
          </a:xfrm>
          <a:prstGeom prst="rect">
            <a:avLst/>
          </a:prstGeom>
          <a:gradFill flip="none" rotWithShape="1">
            <a:gsLst>
              <a:gs pos="0">
                <a:srgbClr val="FFFF00"/>
              </a:gs>
              <a:gs pos="100000">
                <a:srgbClr val="FFC000"/>
              </a:gs>
            </a:gsLst>
            <a:lin ang="0" scaled="0"/>
            <a:tileRect/>
          </a:gra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smtClean="0"/>
              <a:t>end install</a:t>
            </a:r>
          </a:p>
          <a:p>
            <a:pPr algn="ctr"/>
            <a:r>
              <a:rPr lang="en-US" dirty="0" smtClean="0"/>
              <a:t>10/2010</a:t>
            </a:r>
            <a:endParaRPr lang="en-US" dirty="0"/>
          </a:p>
        </p:txBody>
      </p:sp>
      <p:sp>
        <p:nvSpPr>
          <p:cNvPr id="12" name="TextBox 11"/>
          <p:cNvSpPr txBox="1"/>
          <p:nvPr/>
        </p:nvSpPr>
        <p:spPr>
          <a:xfrm>
            <a:off x="3886200" y="1981200"/>
            <a:ext cx="1402948" cy="646331"/>
          </a:xfrm>
          <a:prstGeom prst="rect">
            <a:avLst/>
          </a:prstGeom>
          <a:gradFill flip="none" rotWithShape="1">
            <a:gsLst>
              <a:gs pos="0">
                <a:schemeClr val="bg1">
                  <a:lumMod val="75000"/>
                </a:schemeClr>
              </a:gs>
              <a:gs pos="100000">
                <a:srgbClr val="FFFF00"/>
              </a:gs>
            </a:gsLst>
            <a:lin ang="0" scaled="0"/>
            <a:tileRect/>
          </a:gra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smtClean="0"/>
              <a:t>end support</a:t>
            </a:r>
          </a:p>
          <a:p>
            <a:pPr algn="ctr"/>
            <a:r>
              <a:rPr lang="en-US" dirty="0"/>
              <a:t>4</a:t>
            </a:r>
            <a:r>
              <a:rPr lang="en-US" dirty="0" smtClean="0"/>
              <a:t>/2009</a:t>
            </a:r>
            <a:endParaRPr lang="en-US" dirty="0"/>
          </a:p>
        </p:txBody>
      </p:sp>
      <p:sp>
        <p:nvSpPr>
          <p:cNvPr id="13" name="TextBox 12"/>
          <p:cNvSpPr txBox="1"/>
          <p:nvPr/>
        </p:nvSpPr>
        <p:spPr>
          <a:xfrm>
            <a:off x="6781800" y="1981200"/>
            <a:ext cx="1838965" cy="646331"/>
          </a:xfrm>
          <a:prstGeom prst="rect">
            <a:avLst/>
          </a:prstGeom>
          <a:gradFill flip="none" rotWithShape="1">
            <a:gsLst>
              <a:gs pos="0">
                <a:srgbClr val="FFC000"/>
              </a:gs>
              <a:gs pos="100000">
                <a:srgbClr val="C00000"/>
              </a:gs>
            </a:gsLst>
            <a:lin ang="0" scaled="0"/>
            <a:tileRect/>
          </a:gra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smtClean="0"/>
              <a:t>end ext. support</a:t>
            </a:r>
            <a:br>
              <a:rPr lang="en-US" dirty="0" smtClean="0"/>
            </a:br>
            <a:r>
              <a:rPr lang="en-US" dirty="0" smtClean="0"/>
              <a:t>4/2014</a:t>
            </a:r>
            <a:endParaRPr lang="en-US" dirty="0"/>
          </a:p>
        </p:txBody>
      </p:sp>
      <p:sp>
        <p:nvSpPr>
          <p:cNvPr id="14" name="TextBox 13"/>
          <p:cNvSpPr txBox="1"/>
          <p:nvPr/>
        </p:nvSpPr>
        <p:spPr>
          <a:xfrm>
            <a:off x="3810000" y="1508760"/>
            <a:ext cx="965072" cy="369332"/>
          </a:xfrm>
          <a:prstGeom prst="rect">
            <a:avLst/>
          </a:prstGeom>
          <a:noFill/>
        </p:spPr>
        <p:txBody>
          <a:bodyPr wrap="none" rtlCol="0">
            <a:spAutoFit/>
          </a:bodyPr>
          <a:lstStyle/>
          <a:p>
            <a:r>
              <a:rPr lang="en-US" dirty="0" smtClean="0">
                <a:solidFill>
                  <a:schemeClr val="bg2">
                    <a:lumMod val="90000"/>
                  </a:schemeClr>
                </a:solidFill>
              </a:rPr>
              <a:t>13 years</a:t>
            </a:r>
            <a:endParaRPr lang="en-US" dirty="0">
              <a:solidFill>
                <a:schemeClr val="bg2">
                  <a:lumMod val="90000"/>
                </a:schemeClr>
              </a:solidFill>
            </a:endParaRPr>
          </a:p>
        </p:txBody>
      </p:sp>
      <p:sp>
        <p:nvSpPr>
          <p:cNvPr id="16" name="TextBox 15"/>
          <p:cNvSpPr txBox="1"/>
          <p:nvPr/>
        </p:nvSpPr>
        <p:spPr>
          <a:xfrm>
            <a:off x="1219200" y="2819400"/>
            <a:ext cx="1895648" cy="646331"/>
          </a:xfrm>
          <a:prstGeom prst="rect">
            <a:avLst/>
          </a:prstGeom>
          <a:noFill/>
        </p:spPr>
        <p:txBody>
          <a:bodyPr wrap="none" rtlCol="0">
            <a:spAutoFit/>
          </a:bodyPr>
          <a:lstStyle/>
          <a:p>
            <a:pPr algn="ctr"/>
            <a:r>
              <a:rPr lang="en-US" dirty="0" smtClean="0"/>
              <a:t>1996 Corolla</a:t>
            </a:r>
          </a:p>
          <a:p>
            <a:pPr algn="ctr"/>
            <a:r>
              <a:rPr lang="en-US" dirty="0" smtClean="0"/>
              <a:t>- still can get parts</a:t>
            </a:r>
            <a:endParaRPr lang="en-US" dirty="0"/>
          </a:p>
        </p:txBody>
      </p:sp>
      <p:pic>
        <p:nvPicPr>
          <p:cNvPr id="17" name="Picture 16"/>
          <p:cNvPicPr>
            <a:picLocks noChangeAspect="1"/>
          </p:cNvPicPr>
          <p:nvPr/>
        </p:nvPicPr>
        <p:blipFill>
          <a:blip r:embed="rId4"/>
          <a:stretch>
            <a:fillRect/>
          </a:stretch>
        </p:blipFill>
        <p:spPr>
          <a:xfrm>
            <a:off x="5181600" y="2743200"/>
            <a:ext cx="3230880" cy="4038600"/>
          </a:xfrm>
          <a:prstGeom prst="rect">
            <a:avLst/>
          </a:prstGeom>
        </p:spPr>
      </p:pic>
      <p:sp>
        <p:nvSpPr>
          <p:cNvPr id="18" name="TextBox 17"/>
          <p:cNvSpPr txBox="1"/>
          <p:nvPr/>
        </p:nvSpPr>
        <p:spPr>
          <a:xfrm>
            <a:off x="2819400" y="5715000"/>
            <a:ext cx="2590800"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smtClean="0"/>
              <a:t>founded 2012</a:t>
            </a:r>
          </a:p>
          <a:p>
            <a:r>
              <a:rPr lang="en-US" dirty="0" smtClean="0"/>
              <a:t>acquired by Nest 2014</a:t>
            </a:r>
          </a:p>
          <a:p>
            <a:r>
              <a:rPr lang="en-US" dirty="0" smtClean="0"/>
              <a:t>shut down May 2016</a:t>
            </a:r>
            <a:endParaRPr lang="en-US" dirty="0"/>
          </a:p>
        </p:txBody>
      </p:sp>
      <p:sp>
        <p:nvSpPr>
          <p:cNvPr id="19" name="TextBox 18"/>
          <p:cNvSpPr txBox="1"/>
          <p:nvPr/>
        </p:nvSpPr>
        <p:spPr>
          <a:xfrm>
            <a:off x="304800" y="4572000"/>
            <a:ext cx="827471" cy="369332"/>
          </a:xfrm>
          <a:prstGeom prst="rect">
            <a:avLst/>
          </a:prstGeom>
          <a:noFill/>
        </p:spPr>
        <p:txBody>
          <a:bodyPr wrap="none" rtlCol="0">
            <a:spAutoFit/>
          </a:bodyPr>
          <a:lstStyle/>
          <a:p>
            <a:r>
              <a:rPr lang="en-US" smtClean="0"/>
              <a:t>$2,359</a:t>
            </a: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72400" y="1066800"/>
            <a:ext cx="1097114" cy="80645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7600" y="4724400"/>
            <a:ext cx="1475619" cy="101679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0400" y="3581400"/>
            <a:ext cx="711200" cy="947674"/>
          </a:xfrm>
          <a:prstGeom prst="rect">
            <a:avLst/>
          </a:prstGeom>
        </p:spPr>
      </p:pic>
    </p:spTree>
    <p:extLst>
      <p:ext uri="{BB962C8B-B14F-4D97-AF65-F5344CB8AC3E}">
        <p14:creationId xmlns:p14="http://schemas.microsoft.com/office/powerpoint/2010/main" val="2968648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for 20 years</a:t>
            </a:r>
            <a:endParaRPr lang="en-US" dirty="0"/>
          </a:p>
        </p:txBody>
      </p:sp>
      <p:sp>
        <p:nvSpPr>
          <p:cNvPr id="4" name="Footer Placeholder 3"/>
          <p:cNvSpPr>
            <a:spLocks noGrp="1"/>
          </p:cNvSpPr>
          <p:nvPr>
            <p:ph type="ftr" sz="quarter" idx="11"/>
          </p:nvPr>
        </p:nvSpPr>
        <p:spPr/>
        <p:txBody>
          <a:bodyPr/>
          <a:lstStyle/>
          <a:p>
            <a:r>
              <a:rPr lang="pt-BR" smtClean="0"/>
              <a:t>RTC 2016</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53</a:t>
            </a:fld>
            <a:endParaRPr lang="en-US"/>
          </a:p>
        </p:txBody>
      </p:sp>
      <p:pic>
        <p:nvPicPr>
          <p:cNvPr id="3" name="Picture 2"/>
          <p:cNvPicPr>
            <a:picLocks noChangeAspect="1"/>
          </p:cNvPicPr>
          <p:nvPr/>
        </p:nvPicPr>
        <p:blipFill>
          <a:blip r:embed="rId3"/>
          <a:stretch>
            <a:fillRect/>
          </a:stretch>
        </p:blipFill>
        <p:spPr>
          <a:xfrm>
            <a:off x="448491" y="1828800"/>
            <a:ext cx="8145426" cy="4419600"/>
          </a:xfrm>
          <a:prstGeom prst="rect">
            <a:avLst/>
          </a:prstGeom>
        </p:spPr>
      </p:pic>
    </p:spTree>
    <p:extLst>
      <p:ext uri="{BB962C8B-B14F-4D97-AF65-F5344CB8AC3E}">
        <p14:creationId xmlns:p14="http://schemas.microsoft.com/office/powerpoint/2010/main" val="5924562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 needs a life cycle model</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54</a:t>
            </a:fld>
            <a:endParaRPr lang="en-US"/>
          </a:p>
        </p:txBody>
      </p:sp>
      <p:sp>
        <p:nvSpPr>
          <p:cNvPr id="6" name="Alternate Process 5"/>
          <p:cNvSpPr/>
          <p:nvPr/>
        </p:nvSpPr>
        <p:spPr>
          <a:xfrm>
            <a:off x="533400" y="3733800"/>
            <a:ext cx="1066800" cy="609600"/>
          </a:xfrm>
          <a:prstGeom prst="flowChartAlternateProcess">
            <a:avLst/>
          </a:prstGeom>
          <a:solidFill>
            <a:srgbClr val="008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feature support</a:t>
            </a:r>
            <a:endParaRPr lang="en-US" sz="1600" dirty="0"/>
          </a:p>
        </p:txBody>
      </p:sp>
      <p:sp>
        <p:nvSpPr>
          <p:cNvPr id="7" name="Decision 6"/>
          <p:cNvSpPr/>
          <p:nvPr/>
        </p:nvSpPr>
        <p:spPr>
          <a:xfrm>
            <a:off x="2643496" y="3657600"/>
            <a:ext cx="1137313" cy="7620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t>EoL</a:t>
            </a:r>
            <a:r>
              <a:rPr lang="en-US" sz="1400" dirty="0" smtClean="0"/>
              <a:t>?</a:t>
            </a:r>
            <a:endParaRPr lang="en-US" sz="1400" dirty="0"/>
          </a:p>
        </p:txBody>
      </p:sp>
      <p:sp>
        <p:nvSpPr>
          <p:cNvPr id="8" name="Card 7"/>
          <p:cNvSpPr/>
          <p:nvPr/>
        </p:nvSpPr>
        <p:spPr>
          <a:xfrm>
            <a:off x="4824105" y="3619500"/>
            <a:ext cx="1143000" cy="838200"/>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security support</a:t>
            </a:r>
            <a:endParaRPr lang="en-US" dirty="0"/>
          </a:p>
        </p:txBody>
      </p:sp>
      <p:sp>
        <p:nvSpPr>
          <p:cNvPr id="9" name="Punched Tape 8"/>
          <p:cNvSpPr/>
          <p:nvPr/>
        </p:nvSpPr>
        <p:spPr>
          <a:xfrm>
            <a:off x="7010400" y="3505200"/>
            <a:ext cx="914400" cy="1066800"/>
          </a:xfrm>
          <a:prstGeom prst="flowChartPunchedTap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002060"/>
                </a:solidFill>
              </a:rPr>
              <a:t>safe mode</a:t>
            </a:r>
            <a:endParaRPr lang="en-US">
              <a:solidFill>
                <a:srgbClr val="002060"/>
              </a:solidFill>
            </a:endParaRPr>
          </a:p>
        </p:txBody>
      </p:sp>
      <p:sp>
        <p:nvSpPr>
          <p:cNvPr id="10" name="Card 9"/>
          <p:cNvSpPr/>
          <p:nvPr/>
        </p:nvSpPr>
        <p:spPr>
          <a:xfrm>
            <a:off x="4824104" y="4953000"/>
            <a:ext cx="1500496" cy="838200"/>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conservator</a:t>
            </a:r>
          </a:p>
          <a:p>
            <a:pPr algn="ctr"/>
            <a:r>
              <a:rPr lang="en-US" dirty="0" smtClean="0"/>
              <a:t>support</a:t>
            </a:r>
            <a:endParaRPr lang="en-US" dirty="0"/>
          </a:p>
        </p:txBody>
      </p:sp>
      <p:sp>
        <p:nvSpPr>
          <p:cNvPr id="16" name="U-Turn Arrow 15"/>
          <p:cNvSpPr/>
          <p:nvPr/>
        </p:nvSpPr>
        <p:spPr>
          <a:xfrm>
            <a:off x="773835" y="3229928"/>
            <a:ext cx="609600" cy="594836"/>
          </a:xfrm>
          <a:prstGeom prst="uturnArrow">
            <a:avLst>
              <a:gd name="adj1" fmla="val 10714"/>
              <a:gd name="adj2" fmla="val 25000"/>
              <a:gd name="adj3" fmla="val 28571"/>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 name="Straight Arrow Connector 17"/>
          <p:cNvCxnSpPr>
            <a:stCxn id="6" idx="3"/>
            <a:endCxn id="7" idx="1"/>
          </p:cNvCxnSpPr>
          <p:nvPr/>
        </p:nvCxnSpPr>
        <p:spPr>
          <a:xfrm>
            <a:off x="1600200" y="4038600"/>
            <a:ext cx="104329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780809" y="4038600"/>
            <a:ext cx="104329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967104" y="4038600"/>
            <a:ext cx="104329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7" idx="2"/>
            <a:endCxn id="10" idx="1"/>
          </p:cNvCxnSpPr>
          <p:nvPr/>
        </p:nvCxnSpPr>
        <p:spPr>
          <a:xfrm rot="16200000" flipH="1">
            <a:off x="3541878" y="4089874"/>
            <a:ext cx="952500" cy="1611951"/>
          </a:xfrm>
          <a:prstGeom prst="bentConnector2">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6" name="Cloud 25"/>
          <p:cNvSpPr/>
          <p:nvPr/>
        </p:nvSpPr>
        <p:spPr>
          <a:xfrm>
            <a:off x="6881504" y="2514600"/>
            <a:ext cx="1043296" cy="838200"/>
          </a:xfrm>
          <a:prstGeom prst="cloud">
            <a:avLst/>
          </a:prstGeom>
          <a:solidFill>
            <a:schemeClr val="bg1">
              <a:lumMod val="85000"/>
            </a:schemeClr>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smtClean="0">
                <a:solidFill>
                  <a:srgbClr val="002060"/>
                </a:solidFill>
              </a:rPr>
              <a:t>services</a:t>
            </a:r>
            <a:endParaRPr lang="en-US" sz="1050">
              <a:solidFill>
                <a:srgbClr val="002060"/>
              </a:solidFill>
            </a:endParaRPr>
          </a:p>
        </p:txBody>
      </p:sp>
      <p:sp>
        <p:nvSpPr>
          <p:cNvPr id="27" name="TextBox 26"/>
          <p:cNvSpPr txBox="1"/>
          <p:nvPr/>
        </p:nvSpPr>
        <p:spPr>
          <a:xfrm>
            <a:off x="1905000" y="5414554"/>
            <a:ext cx="2849883" cy="646331"/>
          </a:xfrm>
          <a:prstGeom prst="rect">
            <a:avLst/>
          </a:prstGeom>
          <a:noFill/>
        </p:spPr>
        <p:txBody>
          <a:bodyPr wrap="none" rtlCol="0">
            <a:spAutoFit/>
          </a:bodyPr>
          <a:lstStyle/>
          <a:p>
            <a:r>
              <a:rPr lang="en-US" i="1" dirty="0" smtClean="0"/>
              <a:t>company hands over control</a:t>
            </a:r>
          </a:p>
          <a:p>
            <a:r>
              <a:rPr lang="en-US" i="1" dirty="0" smtClean="0"/>
              <a:t>(bond or insurance model)</a:t>
            </a:r>
            <a:endParaRPr lang="en-US" i="1" dirty="0"/>
          </a:p>
        </p:txBody>
      </p:sp>
      <p:sp>
        <p:nvSpPr>
          <p:cNvPr id="28" name="TextBox 27"/>
          <p:cNvSpPr txBox="1"/>
          <p:nvPr/>
        </p:nvSpPr>
        <p:spPr>
          <a:xfrm>
            <a:off x="7010400" y="2098766"/>
            <a:ext cx="824265" cy="1569660"/>
          </a:xfrm>
          <a:prstGeom prst="rect">
            <a:avLst/>
          </a:prstGeom>
          <a:noFill/>
        </p:spPr>
        <p:txBody>
          <a:bodyPr wrap="none" rtlCol="0">
            <a:spAutoFit/>
          </a:bodyPr>
          <a:lstStyle/>
          <a:p>
            <a:r>
              <a:rPr lang="en-US" sz="9600" dirty="0" smtClean="0">
                <a:solidFill>
                  <a:schemeClr val="tx2"/>
                </a:solidFill>
              </a:rPr>
              <a:t>X</a:t>
            </a:r>
            <a:endParaRPr lang="en-US" sz="9600" dirty="0">
              <a:solidFill>
                <a:schemeClr val="tx2"/>
              </a:solidFill>
            </a:endParaRPr>
          </a:p>
        </p:txBody>
      </p:sp>
      <p:sp>
        <p:nvSpPr>
          <p:cNvPr id="29" name="Cloud 28"/>
          <p:cNvSpPr/>
          <p:nvPr/>
        </p:nvSpPr>
        <p:spPr>
          <a:xfrm>
            <a:off x="504208" y="4899519"/>
            <a:ext cx="1043296" cy="838200"/>
          </a:xfrm>
          <a:prstGeom prst="cloud">
            <a:avLst/>
          </a:prstGeom>
          <a:solidFill>
            <a:schemeClr val="bg1">
              <a:lumMod val="85000"/>
            </a:schemeClr>
          </a:solidFill>
          <a:ln>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smtClean="0">
                <a:solidFill>
                  <a:srgbClr val="002060"/>
                </a:solidFill>
              </a:rPr>
              <a:t>services</a:t>
            </a:r>
            <a:endParaRPr lang="en-US" sz="1050">
              <a:solidFill>
                <a:srgbClr val="002060"/>
              </a:solidFill>
            </a:endParaRPr>
          </a:p>
        </p:txBody>
      </p:sp>
      <p:sp>
        <p:nvSpPr>
          <p:cNvPr id="30" name="TextBox 29"/>
          <p:cNvSpPr txBox="1"/>
          <p:nvPr/>
        </p:nvSpPr>
        <p:spPr>
          <a:xfrm>
            <a:off x="7315200" y="4724400"/>
            <a:ext cx="1361014" cy="646331"/>
          </a:xfrm>
          <a:prstGeom prst="rect">
            <a:avLst/>
          </a:prstGeom>
          <a:noFill/>
        </p:spPr>
        <p:txBody>
          <a:bodyPr wrap="none" rtlCol="0">
            <a:spAutoFit/>
          </a:bodyPr>
          <a:lstStyle/>
          <a:p>
            <a:pPr marL="285750" indent="-285750">
              <a:buFont typeface="Arial" charset="0"/>
              <a:buChar char="•"/>
            </a:pPr>
            <a:r>
              <a:rPr lang="en-US" dirty="0" smtClean="0"/>
              <a:t>local only</a:t>
            </a:r>
          </a:p>
          <a:p>
            <a:pPr marL="285750" indent="-285750">
              <a:buFont typeface="Arial" charset="0"/>
              <a:buChar char="•"/>
            </a:pPr>
            <a:r>
              <a:rPr lang="en-US" dirty="0" smtClean="0"/>
              <a:t>guardian</a:t>
            </a:r>
            <a:endParaRPr lang="en-US" dirty="0"/>
          </a:p>
        </p:txBody>
      </p:sp>
    </p:spTree>
    <p:extLst>
      <p:ext uri="{BB962C8B-B14F-4D97-AF65-F5344CB8AC3E}">
        <p14:creationId xmlns:p14="http://schemas.microsoft.com/office/powerpoint/2010/main" val="2102497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 needs an economic model</a:t>
            </a:r>
            <a:endParaRPr lang="en-US" dirty="0"/>
          </a:p>
        </p:txBody>
      </p:sp>
      <p:sp>
        <p:nvSpPr>
          <p:cNvPr id="3" name="Content Placeholder 2"/>
          <p:cNvSpPr>
            <a:spLocks noGrp="1"/>
          </p:cNvSpPr>
          <p:nvPr>
            <p:ph idx="1"/>
          </p:nvPr>
        </p:nvSpPr>
        <p:spPr/>
        <p:txBody>
          <a:bodyPr/>
          <a:lstStyle/>
          <a:p>
            <a:pPr marL="285750" indent="-285750"/>
            <a:r>
              <a:rPr lang="en-US" dirty="0"/>
              <a:t>Do you own or rent a device</a:t>
            </a:r>
            <a:r>
              <a:rPr lang="en-US" dirty="0" smtClean="0"/>
              <a:t>?</a:t>
            </a:r>
          </a:p>
          <a:p>
            <a:pPr marL="560387" lvl="1" indent="-285750"/>
            <a:r>
              <a:rPr lang="en-US" dirty="0" smtClean="0"/>
              <a:t>and do you know what rights you have (transfer, sale, </a:t>
            </a:r>
            <a:r>
              <a:rPr lang="is-IS" dirty="0" smtClean="0"/>
              <a:t>…)?</a:t>
            </a:r>
          </a:p>
          <a:p>
            <a:pPr marL="560387" lvl="1" indent="-285750"/>
            <a:r>
              <a:rPr lang="is-IS" dirty="0" smtClean="0"/>
              <a:t>and for how long?</a:t>
            </a:r>
            <a:endParaRPr lang="en-US" dirty="0"/>
          </a:p>
          <a:p>
            <a:pPr marL="285750" indent="-285750"/>
            <a:r>
              <a:rPr lang="en-US" dirty="0"/>
              <a:t>What is expected lifetime</a:t>
            </a:r>
            <a:r>
              <a:rPr lang="en-US" dirty="0" smtClean="0"/>
              <a:t>?</a:t>
            </a:r>
          </a:p>
          <a:p>
            <a:pPr marL="560387" lvl="1" indent="-285750"/>
            <a:r>
              <a:rPr lang="en-US" dirty="0" smtClean="0"/>
              <a:t>in what mode?</a:t>
            </a:r>
          </a:p>
          <a:p>
            <a:pPr marL="560387" lvl="1" indent="-285750"/>
            <a:r>
              <a:rPr lang="en-US" dirty="0" smtClean="0"/>
              <a:t>with what enhancements?</a:t>
            </a:r>
            <a:endParaRPr lang="en-US" dirty="0"/>
          </a:p>
          <a:p>
            <a:pPr marL="285750" indent="-285750"/>
            <a:r>
              <a:rPr lang="en-US" dirty="0" smtClean="0"/>
              <a:t>Who pays for computation and storage?</a:t>
            </a:r>
          </a:p>
          <a:p>
            <a:pPr marL="560387" lvl="1" indent="-285750"/>
            <a:r>
              <a:rPr lang="en-US" dirty="0" smtClean="0"/>
              <a:t>printer </a:t>
            </a:r>
            <a:r>
              <a:rPr lang="en-US" dirty="0"/>
              <a:t>&amp; ink? stove &amp; electricity</a:t>
            </a:r>
            <a:r>
              <a:rPr lang="en-US" dirty="0" smtClean="0"/>
              <a:t>?</a:t>
            </a:r>
          </a:p>
          <a:p>
            <a:pPr marL="560387" lvl="1" indent="-285750"/>
            <a:r>
              <a:rPr lang="en-US" dirty="0" smtClean="0"/>
              <a:t>subscription model </a:t>
            </a:r>
            <a:r>
              <a:rPr lang="en-US" dirty="0" smtClean="0">
                <a:sym typeface="Wingdings"/>
              </a:rPr>
              <a:t> doesn’t scale except with aggregator</a:t>
            </a:r>
          </a:p>
          <a:p>
            <a:pPr marL="560387" lvl="1" indent="-285750"/>
            <a:r>
              <a:rPr lang="en-US" dirty="0" smtClean="0">
                <a:sym typeface="Wingdings"/>
              </a:rPr>
              <a:t>advertising model  creepiness-factor, no direct interaction</a:t>
            </a:r>
          </a:p>
          <a:p>
            <a:pPr marL="560387" lvl="1" indent="-285750"/>
            <a:r>
              <a:rPr lang="en-US" dirty="0" smtClean="0">
                <a:sym typeface="Wingdings"/>
              </a:rPr>
              <a:t>third party model: health or fire insurance, research (“your data for science”), electric utility</a:t>
            </a:r>
            <a:endParaRPr lang="en-US" dirty="0" smtClean="0"/>
          </a:p>
          <a:p>
            <a:pPr marL="285750" indent="-285750"/>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55</a:t>
            </a:fld>
            <a:endParaRPr lang="en-US"/>
          </a:p>
        </p:txBody>
      </p:sp>
    </p:spTree>
    <p:extLst>
      <p:ext uri="{BB962C8B-B14F-4D97-AF65-F5344CB8AC3E}">
        <p14:creationId xmlns:p14="http://schemas.microsoft.com/office/powerpoint/2010/main" val="739273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p:nvPr/>
        </p:nvSpPr>
        <p:spPr>
          <a:xfrm>
            <a:off x="3429000" y="3276601"/>
            <a:ext cx="3809999" cy="3051612"/>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network</a:t>
            </a:r>
          </a:p>
          <a:p>
            <a:pPr algn="ctr"/>
            <a:r>
              <a:rPr lang="en-US" dirty="0" smtClean="0"/>
              <a:t>emulation</a:t>
            </a:r>
            <a:endParaRPr lang="en-US" dirty="0"/>
          </a:p>
        </p:txBody>
      </p:sp>
      <p:sp>
        <p:nvSpPr>
          <p:cNvPr id="20" name="Rounded Rectangle 19"/>
          <p:cNvSpPr/>
          <p:nvPr/>
        </p:nvSpPr>
        <p:spPr>
          <a:xfrm>
            <a:off x="2252018" y="3874532"/>
            <a:ext cx="2700981" cy="6212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5756231" y="3461266"/>
            <a:ext cx="1060538" cy="127474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Rounded Rectangle 15"/>
          <p:cNvSpPr/>
          <p:nvPr/>
        </p:nvSpPr>
        <p:spPr>
          <a:xfrm>
            <a:off x="2743200" y="4953000"/>
            <a:ext cx="1981200" cy="160452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Development lifecycle</a:t>
            </a:r>
            <a:endParaRPr lang="en-US" dirty="0"/>
          </a:p>
        </p:txBody>
      </p:sp>
      <p:sp>
        <p:nvSpPr>
          <p:cNvPr id="3" name="Content Placeholder 2"/>
          <p:cNvSpPr>
            <a:spLocks noGrp="1"/>
          </p:cNvSpPr>
          <p:nvPr>
            <p:ph idx="1"/>
          </p:nvPr>
        </p:nvSpPr>
        <p:spPr>
          <a:xfrm>
            <a:off x="457200" y="1600200"/>
            <a:ext cx="8229600" cy="1447800"/>
          </a:xfrm>
        </p:spPr>
        <p:txBody>
          <a:bodyPr/>
          <a:lstStyle/>
          <a:p>
            <a:r>
              <a:rPr lang="en-US" dirty="0" smtClean="0"/>
              <a:t>Currently, hard to </a:t>
            </a:r>
            <a:r>
              <a:rPr lang="en-US" dirty="0" smtClean="0"/>
              <a:t>design </a:t>
            </a:r>
            <a:r>
              <a:rPr lang="en-US" dirty="0" smtClean="0"/>
              <a:t>large-scale reliable systems</a:t>
            </a:r>
          </a:p>
          <a:p>
            <a:pPr lvl="1"/>
            <a:r>
              <a:rPr lang="en-US" dirty="0" smtClean="0"/>
              <a:t>failure modes, server load, control algorithms, </a:t>
            </a:r>
            <a:r>
              <a:rPr lang="is-IS" dirty="0" smtClean="0"/>
              <a:t>…</a:t>
            </a:r>
            <a:r>
              <a:rPr lang="en-US" dirty="0" smtClean="0"/>
              <a:t> </a:t>
            </a:r>
            <a:endParaRPr lang="en-US" dirty="0" smtClean="0"/>
          </a:p>
          <a:p>
            <a:r>
              <a:rPr lang="en-US" dirty="0" smtClean="0"/>
              <a:t>See Jan </a:t>
            </a:r>
            <a:r>
              <a:rPr lang="en-US" dirty="0" err="1" smtClean="0"/>
              <a:t>Janak’s</a:t>
            </a:r>
            <a:r>
              <a:rPr lang="en-US" dirty="0" smtClean="0"/>
              <a:t> </a:t>
            </a:r>
            <a:r>
              <a:rPr lang="en-US" dirty="0" smtClean="0"/>
              <a:t>talk at 1.30 today</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56</a:t>
            </a:fld>
            <a:endParaRPr lang="en-US"/>
          </a:p>
        </p:txBody>
      </p:sp>
      <p:sp>
        <p:nvSpPr>
          <p:cNvPr id="6" name="Dodecagon 5"/>
          <p:cNvSpPr/>
          <p:nvPr/>
        </p:nvSpPr>
        <p:spPr>
          <a:xfrm>
            <a:off x="342900" y="3691555"/>
            <a:ext cx="1371600" cy="990600"/>
          </a:xfrm>
          <a:prstGeom prst="dodec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 = f(x)</a:t>
            </a:r>
          </a:p>
          <a:p>
            <a:pPr algn="ctr"/>
            <a:r>
              <a:rPr lang="en-US" dirty="0" smtClean="0"/>
              <a:t>y = f(t)</a:t>
            </a:r>
            <a:endParaRPr lang="en-US" dirty="0"/>
          </a:p>
        </p:txBody>
      </p:sp>
      <p:pic>
        <p:nvPicPr>
          <p:cNvPr id="7" name="Picture 6"/>
          <p:cNvPicPr>
            <a:picLocks noChangeAspect="1"/>
          </p:cNvPicPr>
          <p:nvPr/>
        </p:nvPicPr>
        <p:blipFill>
          <a:blip r:embed="rId2"/>
          <a:stretch>
            <a:fillRect/>
          </a:stretch>
        </p:blipFill>
        <p:spPr>
          <a:xfrm>
            <a:off x="2895600" y="5257800"/>
            <a:ext cx="1524000" cy="994833"/>
          </a:xfrm>
          <a:prstGeom prst="rect">
            <a:avLst/>
          </a:prstGeom>
        </p:spPr>
      </p:pic>
      <p:pic>
        <p:nvPicPr>
          <p:cNvPr id="9" name="Picture 8"/>
          <p:cNvPicPr>
            <a:picLocks noChangeAspect="1"/>
          </p:cNvPicPr>
          <p:nvPr/>
        </p:nvPicPr>
        <p:blipFill>
          <a:blip r:embed="rId3"/>
          <a:stretch>
            <a:fillRect/>
          </a:stretch>
        </p:blipFill>
        <p:spPr>
          <a:xfrm>
            <a:off x="5972219" y="3602309"/>
            <a:ext cx="844550" cy="1066800"/>
          </a:xfrm>
          <a:prstGeom prst="rect">
            <a:avLst/>
          </a:prstGeom>
        </p:spPr>
      </p:pic>
      <p:pic>
        <p:nvPicPr>
          <p:cNvPr id="11" name="Picture 10"/>
          <p:cNvPicPr>
            <a:picLocks noChangeAspect="1"/>
          </p:cNvPicPr>
          <p:nvPr/>
        </p:nvPicPr>
        <p:blipFill>
          <a:blip r:embed="rId4"/>
          <a:stretch>
            <a:fillRect/>
          </a:stretch>
        </p:blipFill>
        <p:spPr>
          <a:xfrm>
            <a:off x="2387497" y="3950732"/>
            <a:ext cx="2407920" cy="457200"/>
          </a:xfrm>
          <a:prstGeom prst="rect">
            <a:avLst/>
          </a:prstGeom>
        </p:spPr>
      </p:pic>
      <p:sp>
        <p:nvSpPr>
          <p:cNvPr id="12" name="TextBox 11"/>
          <p:cNvSpPr txBox="1"/>
          <p:nvPr/>
        </p:nvSpPr>
        <p:spPr>
          <a:xfrm>
            <a:off x="254252" y="3276600"/>
            <a:ext cx="1769331" cy="369332"/>
          </a:xfrm>
          <a:prstGeom prst="rect">
            <a:avLst/>
          </a:prstGeom>
          <a:noFill/>
        </p:spPr>
        <p:txBody>
          <a:bodyPr wrap="none" rtlCol="0">
            <a:spAutoFit/>
          </a:bodyPr>
          <a:lstStyle/>
          <a:p>
            <a:r>
              <a:rPr lang="en-US" dirty="0" smtClean="0"/>
              <a:t>physics emulator</a:t>
            </a:r>
            <a:endParaRPr lang="en-US" dirty="0"/>
          </a:p>
        </p:txBody>
      </p:sp>
      <p:pic>
        <p:nvPicPr>
          <p:cNvPr id="13" name="Screen Shot 2014-06-23 at 1.22.58 PM.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52751" y="5410200"/>
            <a:ext cx="2133600" cy="1147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5" name="Picture 14"/>
          <p:cNvPicPr>
            <a:picLocks noChangeAspect="1"/>
          </p:cNvPicPr>
          <p:nvPr/>
        </p:nvPicPr>
        <p:blipFill>
          <a:blip r:embed="rId6"/>
          <a:stretch>
            <a:fillRect/>
          </a:stretch>
        </p:blipFill>
        <p:spPr>
          <a:xfrm>
            <a:off x="7218403" y="4216954"/>
            <a:ext cx="1600200" cy="506730"/>
          </a:xfrm>
          <a:prstGeom prst="rect">
            <a:avLst/>
          </a:prstGeom>
        </p:spPr>
      </p:pic>
      <p:sp>
        <p:nvSpPr>
          <p:cNvPr id="17" name="TextBox 16"/>
          <p:cNvSpPr txBox="1"/>
          <p:nvPr/>
        </p:nvSpPr>
        <p:spPr>
          <a:xfrm>
            <a:off x="3982518" y="4921420"/>
            <a:ext cx="513282" cy="369332"/>
          </a:xfrm>
          <a:prstGeom prst="rect">
            <a:avLst/>
          </a:prstGeom>
          <a:noFill/>
        </p:spPr>
        <p:txBody>
          <a:bodyPr wrap="none" rtlCol="0">
            <a:spAutoFit/>
          </a:bodyPr>
          <a:lstStyle/>
          <a:p>
            <a:r>
              <a:rPr lang="en-US" smtClean="0"/>
              <a:t>VM</a:t>
            </a:r>
            <a:endParaRPr lang="en-US"/>
          </a:p>
        </p:txBody>
      </p:sp>
      <p:sp>
        <p:nvSpPr>
          <p:cNvPr id="18" name="TextBox 17"/>
          <p:cNvSpPr txBox="1"/>
          <p:nvPr/>
        </p:nvSpPr>
        <p:spPr>
          <a:xfrm>
            <a:off x="4896506" y="5799198"/>
            <a:ext cx="922497" cy="369332"/>
          </a:xfrm>
          <a:prstGeom prst="rect">
            <a:avLst/>
          </a:prstGeom>
          <a:noFill/>
        </p:spPr>
        <p:txBody>
          <a:bodyPr wrap="none" rtlCol="0">
            <a:spAutoFit/>
          </a:bodyPr>
          <a:lstStyle/>
          <a:p>
            <a:r>
              <a:rPr lang="en-US" smtClean="0">
                <a:solidFill>
                  <a:srgbClr val="FF0000"/>
                </a:solidFill>
              </a:rPr>
              <a:t>Mininet</a:t>
            </a:r>
            <a:endParaRPr lang="en-US" dirty="0">
              <a:solidFill>
                <a:srgbClr val="FF0000"/>
              </a:solidFill>
            </a:endParaRPr>
          </a:p>
        </p:txBody>
      </p:sp>
      <p:sp>
        <p:nvSpPr>
          <p:cNvPr id="21" name="Rectangle 20"/>
          <p:cNvSpPr/>
          <p:nvPr/>
        </p:nvSpPr>
        <p:spPr>
          <a:xfrm>
            <a:off x="71487" y="6488668"/>
            <a:ext cx="2007537" cy="369332"/>
          </a:xfrm>
          <a:prstGeom prst="rect">
            <a:avLst/>
          </a:prstGeom>
        </p:spPr>
        <p:txBody>
          <a:bodyPr wrap="none">
            <a:spAutoFit/>
          </a:bodyPr>
          <a:lstStyle/>
          <a:p>
            <a:r>
              <a:rPr lang="en-US" dirty="0"/>
              <a:t>http://</a:t>
            </a:r>
            <a:r>
              <a:rPr lang="en-US" dirty="0" err="1"/>
              <a:t>mininet.org</a:t>
            </a:r>
            <a:r>
              <a:rPr lang="en-US" dirty="0"/>
              <a:t>/</a:t>
            </a:r>
          </a:p>
        </p:txBody>
      </p:sp>
      <p:sp>
        <p:nvSpPr>
          <p:cNvPr id="22" name="Left-Right Arrow 21"/>
          <p:cNvSpPr/>
          <p:nvPr/>
        </p:nvSpPr>
        <p:spPr>
          <a:xfrm>
            <a:off x="1714500" y="4114800"/>
            <a:ext cx="537518" cy="1021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urved Connector 23"/>
          <p:cNvCxnSpPr>
            <a:stCxn id="15" idx="0"/>
          </p:cNvCxnSpPr>
          <p:nvPr/>
        </p:nvCxnSpPr>
        <p:spPr>
          <a:xfrm rot="16200000" flipV="1">
            <a:off x="6736322" y="2934772"/>
            <a:ext cx="940354" cy="162400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54987" y="3189043"/>
            <a:ext cx="1300805" cy="646331"/>
          </a:xfrm>
          <a:prstGeom prst="rect">
            <a:avLst/>
          </a:prstGeom>
          <a:noFill/>
        </p:spPr>
        <p:txBody>
          <a:bodyPr wrap="none" rtlCol="0">
            <a:spAutoFit/>
          </a:bodyPr>
          <a:lstStyle/>
          <a:p>
            <a:r>
              <a:rPr lang="en-US" dirty="0" smtClean="0"/>
              <a:t>set network</a:t>
            </a:r>
          </a:p>
          <a:p>
            <a:r>
              <a:rPr lang="en-US" dirty="0" smtClean="0"/>
              <a:t>parameters</a:t>
            </a:r>
            <a:endParaRPr lang="en-US" dirty="0"/>
          </a:p>
        </p:txBody>
      </p:sp>
      <p:sp>
        <p:nvSpPr>
          <p:cNvPr id="27" name="Rectangle 26"/>
          <p:cNvSpPr/>
          <p:nvPr/>
        </p:nvSpPr>
        <p:spPr>
          <a:xfrm>
            <a:off x="8171893" y="4467292"/>
            <a:ext cx="976549"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28" name="Picture 27"/>
          <p:cNvPicPr>
            <a:picLocks noChangeAspect="1"/>
          </p:cNvPicPr>
          <p:nvPr/>
        </p:nvPicPr>
        <p:blipFill>
          <a:blip r:embed="rId7"/>
          <a:stretch>
            <a:fillRect/>
          </a:stretch>
        </p:blipFill>
        <p:spPr>
          <a:xfrm>
            <a:off x="8608308" y="3944444"/>
            <a:ext cx="566584" cy="468376"/>
          </a:xfrm>
          <a:prstGeom prst="rect">
            <a:avLst/>
          </a:prstGeom>
        </p:spPr>
      </p:pic>
    </p:spTree>
    <p:extLst>
      <p:ext uri="{BB962C8B-B14F-4D97-AF65-F5344CB8AC3E}">
        <p14:creationId xmlns:p14="http://schemas.microsoft.com/office/powerpoint/2010/main" val="27163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err="1" smtClean="0"/>
              <a:t>IoT</a:t>
            </a:r>
            <a:r>
              <a:rPr lang="en-US" dirty="0" smtClean="0"/>
              <a:t> is finding lots of boring niches</a:t>
            </a:r>
          </a:p>
          <a:p>
            <a:r>
              <a:rPr lang="en-US" dirty="0" smtClean="0"/>
              <a:t>But </a:t>
            </a:r>
            <a:r>
              <a:rPr lang="en-US" dirty="0" err="1" smtClean="0"/>
              <a:t>IoT</a:t>
            </a:r>
            <a:r>
              <a:rPr lang="en-US" dirty="0" smtClean="0"/>
              <a:t> security is exposing almost all the security deficiencies of the Internet eco system</a:t>
            </a:r>
          </a:p>
          <a:p>
            <a:pPr lvl="1"/>
            <a:r>
              <a:rPr lang="en-US" dirty="0" smtClean="0"/>
              <a:t>“thoughts and prayers” approach</a:t>
            </a:r>
          </a:p>
          <a:p>
            <a:pPr lvl="1"/>
            <a:r>
              <a:rPr lang="en-US" dirty="0" smtClean="0"/>
              <a:t>continuing to do the same thing for the next 5 years and hoping for better results is not a strategy</a:t>
            </a:r>
          </a:p>
          <a:p>
            <a:r>
              <a:rPr lang="en-US" dirty="0" smtClean="0"/>
              <a:t>Start thinking beyond stove pipes of applications</a:t>
            </a:r>
          </a:p>
          <a:p>
            <a:r>
              <a:rPr lang="en-US" dirty="0" smtClean="0">
                <a:sym typeface="Wingdings"/>
              </a:rPr>
              <a:t> engineering large scale systems</a:t>
            </a:r>
            <a:endParaRPr lang="en-US" dirty="0"/>
          </a:p>
        </p:txBody>
      </p:sp>
      <p:sp>
        <p:nvSpPr>
          <p:cNvPr id="4" name="Footer Placeholder 3"/>
          <p:cNvSpPr>
            <a:spLocks noGrp="1"/>
          </p:cNvSpPr>
          <p:nvPr>
            <p:ph type="ftr" sz="quarter" idx="11"/>
          </p:nvPr>
        </p:nvSpPr>
        <p:spPr/>
        <p:txBody>
          <a:bodyPr/>
          <a:lstStyle/>
          <a:p>
            <a:pPr>
              <a:defRPr/>
            </a:pPr>
            <a:r>
              <a:rPr lang="pt-BR" smtClean="0"/>
              <a:t>RTC 2016</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57</a:t>
            </a:fld>
            <a:endParaRPr lang="en-US"/>
          </a:p>
        </p:txBody>
      </p:sp>
    </p:spTree>
    <p:extLst>
      <p:ext uri="{BB962C8B-B14F-4D97-AF65-F5344CB8AC3E}">
        <p14:creationId xmlns:p14="http://schemas.microsoft.com/office/powerpoint/2010/main" val="59721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Towel dispensers</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6</a:t>
            </a:fld>
            <a:endParaRPr lang="en-US"/>
          </a:p>
        </p:txBody>
      </p:sp>
      <p:pic>
        <p:nvPicPr>
          <p:cNvPr id="5" name="Picture 4"/>
          <p:cNvPicPr>
            <a:picLocks noChangeAspect="1"/>
          </p:cNvPicPr>
          <p:nvPr/>
        </p:nvPicPr>
        <p:blipFill>
          <a:blip r:embed="rId2"/>
          <a:stretch>
            <a:fillRect/>
          </a:stretch>
        </p:blipFill>
        <p:spPr>
          <a:xfrm>
            <a:off x="45720" y="1679257"/>
            <a:ext cx="6172200" cy="4305300"/>
          </a:xfrm>
          <a:prstGeom prst="rect">
            <a:avLst/>
          </a:prstGeom>
        </p:spPr>
        <p:style>
          <a:lnRef idx="1">
            <a:schemeClr val="accent6"/>
          </a:lnRef>
          <a:fillRef idx="3">
            <a:schemeClr val="accent6"/>
          </a:fillRef>
          <a:effectRef idx="2">
            <a:schemeClr val="accent6"/>
          </a:effectRef>
          <a:fontRef idx="minor">
            <a:schemeClr val="lt1"/>
          </a:fontRef>
        </p:style>
      </p:pic>
      <p:pic>
        <p:nvPicPr>
          <p:cNvPr id="6" name="Picture 5"/>
          <p:cNvPicPr>
            <a:picLocks noChangeAspect="1"/>
          </p:cNvPicPr>
          <p:nvPr/>
        </p:nvPicPr>
        <p:blipFill>
          <a:blip r:embed="rId3"/>
          <a:stretch>
            <a:fillRect/>
          </a:stretch>
        </p:blipFill>
        <p:spPr>
          <a:xfrm>
            <a:off x="7086600" y="2057400"/>
            <a:ext cx="2057400" cy="2057400"/>
          </a:xfrm>
          <a:prstGeom prst="rect">
            <a:avLst/>
          </a:prstGeom>
        </p:spPr>
      </p:pic>
      <p:pic>
        <p:nvPicPr>
          <p:cNvPr id="7" name="Picture 6"/>
          <p:cNvPicPr>
            <a:picLocks noChangeAspect="1"/>
          </p:cNvPicPr>
          <p:nvPr/>
        </p:nvPicPr>
        <p:blipFill>
          <a:blip r:embed="rId4"/>
          <a:stretch>
            <a:fillRect/>
          </a:stretch>
        </p:blipFill>
        <p:spPr>
          <a:xfrm>
            <a:off x="6096000" y="4495800"/>
            <a:ext cx="3048000" cy="2362200"/>
          </a:xfrm>
          <a:prstGeom prst="rect">
            <a:avLst/>
          </a:prstGeom>
        </p:spPr>
        <p:style>
          <a:lnRef idx="1">
            <a:schemeClr val="accent5"/>
          </a:lnRef>
          <a:fillRef idx="3">
            <a:schemeClr val="accent5"/>
          </a:fillRef>
          <a:effectRef idx="2">
            <a:schemeClr val="accent5"/>
          </a:effectRef>
          <a:fontRef idx="minor">
            <a:schemeClr val="lt1"/>
          </a:fontRef>
        </p:style>
      </p:pic>
    </p:spTree>
    <p:extLst>
      <p:ext uri="{BB962C8B-B14F-4D97-AF65-F5344CB8AC3E}">
        <p14:creationId xmlns:p14="http://schemas.microsoft.com/office/powerpoint/2010/main" val="1742659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IoT</a:t>
            </a:r>
            <a:r>
              <a:rPr lang="en-US" dirty="0" smtClean="0"/>
              <a:t> killer app</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7</a:t>
            </a:fld>
            <a:endParaRPr lang="en-US"/>
          </a:p>
        </p:txBody>
      </p:sp>
      <p:pic>
        <p:nvPicPr>
          <p:cNvPr id="5" name="Picture 4"/>
          <p:cNvPicPr>
            <a:picLocks noChangeAspect="1"/>
          </p:cNvPicPr>
          <p:nvPr/>
        </p:nvPicPr>
        <p:blipFill>
          <a:blip r:embed="rId2"/>
          <a:stretch>
            <a:fillRect/>
          </a:stretch>
        </p:blipFill>
        <p:spPr>
          <a:xfrm>
            <a:off x="304800" y="3895724"/>
            <a:ext cx="3810000" cy="2543175"/>
          </a:xfrm>
          <a:prstGeom prst="rect">
            <a:avLst/>
          </a:prstGeom>
        </p:spPr>
      </p:pic>
      <p:pic>
        <p:nvPicPr>
          <p:cNvPr id="6" name="Picture 5"/>
          <p:cNvPicPr>
            <a:picLocks noChangeAspect="1"/>
          </p:cNvPicPr>
          <p:nvPr/>
        </p:nvPicPr>
        <p:blipFill>
          <a:blip r:embed="rId3"/>
          <a:stretch>
            <a:fillRect/>
          </a:stretch>
        </p:blipFill>
        <p:spPr>
          <a:xfrm>
            <a:off x="6134100" y="4038600"/>
            <a:ext cx="1301327" cy="2209800"/>
          </a:xfrm>
          <a:prstGeom prst="rect">
            <a:avLst/>
          </a:prstGeom>
        </p:spPr>
      </p:pic>
      <p:pic>
        <p:nvPicPr>
          <p:cNvPr id="7" name="Picture 6"/>
          <p:cNvPicPr>
            <a:picLocks noChangeAspect="1"/>
          </p:cNvPicPr>
          <p:nvPr/>
        </p:nvPicPr>
        <p:blipFill>
          <a:blip r:embed="rId4"/>
          <a:stretch>
            <a:fillRect/>
          </a:stretch>
        </p:blipFill>
        <p:spPr>
          <a:xfrm>
            <a:off x="533400" y="1649647"/>
            <a:ext cx="7620000" cy="1977555"/>
          </a:xfrm>
          <a:prstGeom prst="rect">
            <a:avLst/>
          </a:prstGeom>
        </p:spPr>
      </p:pic>
      <p:sp>
        <p:nvSpPr>
          <p:cNvPr id="8" name="Rectangle 7"/>
          <p:cNvSpPr/>
          <p:nvPr/>
        </p:nvSpPr>
        <p:spPr>
          <a:xfrm>
            <a:off x="6338502" y="6324333"/>
            <a:ext cx="2410596" cy="369332"/>
          </a:xfrm>
          <a:prstGeom prst="rect">
            <a:avLst/>
          </a:prstGeom>
        </p:spPr>
        <p:txBody>
          <a:bodyPr wrap="none">
            <a:spAutoFit/>
          </a:bodyPr>
          <a:lstStyle/>
          <a:p>
            <a:r>
              <a:rPr lang="en-US" dirty="0"/>
              <a:t>http://</a:t>
            </a:r>
            <a:r>
              <a:rPr lang="en-US" dirty="0" err="1" smtClean="0"/>
              <a:t>www.traptec.eu</a:t>
            </a:r>
            <a:r>
              <a:rPr lang="en-US" dirty="0" smtClean="0"/>
              <a:t>/</a:t>
            </a:r>
            <a:endParaRPr lang="en-US" dirty="0"/>
          </a:p>
        </p:txBody>
      </p:sp>
    </p:spTree>
    <p:extLst>
      <p:ext uri="{BB962C8B-B14F-4D97-AF65-F5344CB8AC3E}">
        <p14:creationId xmlns:p14="http://schemas.microsoft.com/office/powerpoint/2010/main" val="1153013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Drones as part of the </a:t>
            </a:r>
            <a:r>
              <a:rPr lang="en-US" dirty="0" err="1" smtClean="0"/>
              <a:t>IoT</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8</a:t>
            </a:fld>
            <a:endParaRPr lang="en-US"/>
          </a:p>
        </p:txBody>
      </p:sp>
      <p:pic>
        <p:nvPicPr>
          <p:cNvPr id="6" name="Picture 5"/>
          <p:cNvPicPr>
            <a:picLocks noChangeAspect="1"/>
          </p:cNvPicPr>
          <p:nvPr/>
        </p:nvPicPr>
        <p:blipFill>
          <a:blip r:embed="rId2"/>
          <a:stretch>
            <a:fillRect/>
          </a:stretch>
        </p:blipFill>
        <p:spPr>
          <a:xfrm>
            <a:off x="635000" y="1855470"/>
            <a:ext cx="6299200" cy="4196080"/>
          </a:xfrm>
          <a:prstGeom prst="rect">
            <a:avLst/>
          </a:prstGeom>
        </p:spPr>
      </p:pic>
      <p:sp>
        <p:nvSpPr>
          <p:cNvPr id="7" name="TextBox 6"/>
          <p:cNvSpPr txBox="1"/>
          <p:nvPr/>
        </p:nvSpPr>
        <p:spPr>
          <a:xfrm>
            <a:off x="6934200" y="2362200"/>
            <a:ext cx="1308371" cy="1200329"/>
          </a:xfrm>
          <a:prstGeom prst="rect">
            <a:avLst/>
          </a:prstGeom>
          <a:noFill/>
        </p:spPr>
        <p:txBody>
          <a:bodyPr wrap="none" rtlCol="0">
            <a:spAutoFit/>
          </a:bodyPr>
          <a:lstStyle/>
          <a:p>
            <a:r>
              <a:rPr lang="en-US" sz="2400" dirty="0" smtClean="0"/>
              <a:t>images</a:t>
            </a:r>
          </a:p>
          <a:p>
            <a:r>
              <a:rPr lang="en-US" sz="2400" dirty="0" smtClean="0"/>
              <a:t>pollution</a:t>
            </a:r>
          </a:p>
          <a:p>
            <a:r>
              <a:rPr lang="en-US" sz="2400" dirty="0" smtClean="0"/>
              <a:t>noise</a:t>
            </a:r>
          </a:p>
        </p:txBody>
      </p:sp>
    </p:spTree>
    <p:extLst>
      <p:ext uri="{BB962C8B-B14F-4D97-AF65-F5344CB8AC3E}">
        <p14:creationId xmlns:p14="http://schemas.microsoft.com/office/powerpoint/2010/main" val="45464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link.nyc</a:t>
            </a:r>
            <a:r>
              <a:rPr lang="en-US" dirty="0" smtClean="0"/>
              <a:t> &amp; smart trash cans</a:t>
            </a:r>
            <a:endParaRPr lang="en-US" dirty="0"/>
          </a:p>
        </p:txBody>
      </p:sp>
      <p:sp>
        <p:nvSpPr>
          <p:cNvPr id="3" name="Footer Placeholder 2"/>
          <p:cNvSpPr>
            <a:spLocks noGrp="1"/>
          </p:cNvSpPr>
          <p:nvPr>
            <p:ph type="ftr" sz="quarter" idx="11"/>
          </p:nvPr>
        </p:nvSpPr>
        <p:spPr/>
        <p:txBody>
          <a:bodyPr/>
          <a:lstStyle/>
          <a:p>
            <a:pPr>
              <a:defRPr/>
            </a:pPr>
            <a:r>
              <a:rPr lang="pt-BR" smtClean="0"/>
              <a:t>RTC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9</a:t>
            </a:fld>
            <a:endParaRPr lang="en-US"/>
          </a:p>
        </p:txBody>
      </p:sp>
      <p:pic>
        <p:nvPicPr>
          <p:cNvPr id="5" name="Picture 4"/>
          <p:cNvPicPr>
            <a:picLocks noChangeAspect="1"/>
          </p:cNvPicPr>
          <p:nvPr/>
        </p:nvPicPr>
        <p:blipFill>
          <a:blip r:embed="rId2"/>
          <a:stretch>
            <a:fillRect/>
          </a:stretch>
        </p:blipFill>
        <p:spPr>
          <a:xfrm>
            <a:off x="861008" y="1371600"/>
            <a:ext cx="3726232" cy="5256328"/>
          </a:xfrm>
          <a:prstGeom prst="rect">
            <a:avLst/>
          </a:prstGeom>
        </p:spPr>
      </p:pic>
      <p:pic>
        <p:nvPicPr>
          <p:cNvPr id="7" name="Picture 6"/>
          <p:cNvPicPr>
            <a:picLocks noChangeAspect="1"/>
          </p:cNvPicPr>
          <p:nvPr/>
        </p:nvPicPr>
        <p:blipFill>
          <a:blip r:embed="rId3"/>
          <a:stretch>
            <a:fillRect/>
          </a:stretch>
        </p:blipFill>
        <p:spPr>
          <a:xfrm>
            <a:off x="5676900" y="1981200"/>
            <a:ext cx="2476500" cy="2590800"/>
          </a:xfrm>
          <a:prstGeom prst="rect">
            <a:avLst/>
          </a:prstGeom>
        </p:spPr>
      </p:pic>
      <p:sp>
        <p:nvSpPr>
          <p:cNvPr id="8" name="TextBox 7"/>
          <p:cNvSpPr txBox="1"/>
          <p:nvPr/>
        </p:nvSpPr>
        <p:spPr>
          <a:xfrm>
            <a:off x="5879578" y="4706034"/>
            <a:ext cx="2071144" cy="646331"/>
          </a:xfrm>
          <a:prstGeom prst="rect">
            <a:avLst/>
          </a:prstGeom>
          <a:noFill/>
        </p:spPr>
        <p:txBody>
          <a:bodyPr wrap="none" rtlCol="0">
            <a:spAutoFit/>
          </a:bodyPr>
          <a:lstStyle/>
          <a:p>
            <a:r>
              <a:rPr lang="en-US" dirty="0" smtClean="0"/>
              <a:t>GPRS or CDMA</a:t>
            </a:r>
          </a:p>
          <a:p>
            <a:r>
              <a:rPr lang="en-US" dirty="0" smtClean="0"/>
              <a:t>GPS location service</a:t>
            </a:r>
            <a:endParaRPr lang="en-US" dirty="0"/>
          </a:p>
        </p:txBody>
      </p:sp>
    </p:spTree>
    <p:extLst>
      <p:ext uri="{BB962C8B-B14F-4D97-AF65-F5344CB8AC3E}">
        <p14:creationId xmlns:p14="http://schemas.microsoft.com/office/powerpoint/2010/main" val="5700221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2016 ICC IOT" id="{68A1FFF2-1DDC-9A40-B840-3E2A899EA97C}" vid="{9F0A7802-21B1-0149-A4FF-D1F68A4827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2016 ICC IOT</Template>
  <TotalTime>1848</TotalTime>
  <Words>2041</Words>
  <Application>Microsoft Macintosh PowerPoint</Application>
  <PresentationFormat>On-screen Show (4:3)</PresentationFormat>
  <Paragraphs>526</Paragraphs>
  <Slides>57</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Calibri</vt:lpstr>
      <vt:lpstr>Helvetica Light</vt:lpstr>
      <vt:lpstr>Helvetica Neue</vt:lpstr>
      <vt:lpstr>Menlo</vt:lpstr>
      <vt:lpstr>ＭＳ Ｐゴシック</vt:lpstr>
      <vt:lpstr>Open Sans</vt:lpstr>
      <vt:lpstr>Roboto</vt:lpstr>
      <vt:lpstr>SimSun</vt:lpstr>
      <vt:lpstr>Wingdings</vt:lpstr>
      <vt:lpstr>Arial</vt:lpstr>
      <vt:lpstr>Clarity</vt:lpstr>
      <vt:lpstr>A RiOT of opportunity: Integrating real-time data into the Internet of Things</vt:lpstr>
      <vt:lpstr>Natural evolution</vt:lpstr>
      <vt:lpstr>PowerPoint Presentation</vt:lpstr>
      <vt:lpstr>Kids, don’t do this at home</vt:lpstr>
      <vt:lpstr>PowerPoint Presentation</vt:lpstr>
      <vt:lpstr>Towel dispensers</vt:lpstr>
      <vt:lpstr>The IoT killer app</vt:lpstr>
      <vt:lpstr>Drones as part of the IoT</vt:lpstr>
      <vt:lpstr>link.nyc &amp; smart trash cans</vt:lpstr>
      <vt:lpstr>IoT is not exactly new</vt:lpstr>
      <vt:lpstr>But controlling light switches is still not the best use</vt:lpstr>
      <vt:lpstr>Where does IoT make sense? </vt:lpstr>
      <vt:lpstr>Security</vt:lpstr>
      <vt:lpstr>IoT security confluence</vt:lpstr>
      <vt:lpstr>PowerPoint Presentation</vt:lpstr>
      <vt:lpstr>DDOS via IoT</vt:lpstr>
      <vt:lpstr>Mirai botnet</vt:lpstr>
      <vt:lpstr>Linux kernel lines of code</vt:lpstr>
      <vt:lpstr>You cannot hide</vt:lpstr>
      <vt:lpstr>IoT DDOS economics</vt:lpstr>
      <vt:lpstr>IoT lemons</vt:lpstr>
      <vt:lpstr>Fixes for externalities and lemons</vt:lpstr>
      <vt:lpstr>This is not that hard!</vt:lpstr>
      <vt:lpstr>IoT good-citizen rules</vt:lpstr>
      <vt:lpstr>Challenge: enrollment</vt:lpstr>
      <vt:lpstr>How should we secure things?</vt:lpstr>
      <vt:lpstr>AllJoyn is doing something similar</vt:lpstr>
      <vt:lpstr>Privacy</vt:lpstr>
      <vt:lpstr>PowerPoint Presentation</vt:lpstr>
      <vt:lpstr>Privacy fears deter usage</vt:lpstr>
      <vt:lpstr>Roughly half of consumers uncomfortable</vt:lpstr>
      <vt:lpstr>Local processing for efficiency privacy</vt:lpstr>
      <vt:lpstr>Building large IoT systems</vt:lpstr>
      <vt:lpstr>IoT = Internet at scale</vt:lpstr>
      <vt:lpstr>Lessons from early IoT (and cousins)</vt:lpstr>
      <vt:lpstr>Lesson: sensor networks may be (tiny) niche</vt:lpstr>
      <vt:lpstr>The age of application-specific {sensors, spectrum, OS, protocol …} is over</vt:lpstr>
      <vt:lpstr>IoT varies in communication needs</vt:lpstr>
      <vt:lpstr>5G is not the only option</vt:lpstr>
      <vt:lpstr>Niche networks</vt:lpstr>
      <vt:lpstr>5G = low latency + mmW + …</vt:lpstr>
      <vt:lpstr>Protocols matter, but programmability matters more</vt:lpstr>
      <vt:lpstr>What is the best generic (simple) architecture?</vt:lpstr>
      <vt:lpstr>Challenge: integrate embedded, mobile &amp; virtual</vt:lpstr>
      <vt:lpstr>Some of IoT is streaming</vt:lpstr>
      <vt:lpstr>IoT communication modalities</vt:lpstr>
      <vt:lpstr>MQTT model</vt:lpstr>
      <vt:lpstr>Example: AllJoyn bus</vt:lpstr>
      <vt:lpstr>Device control</vt:lpstr>
      <vt:lpstr>We could do better</vt:lpstr>
      <vt:lpstr>Lifecycle</vt:lpstr>
      <vt:lpstr>Windows XP, Corolla &amp; Revolv</vt:lpstr>
      <vt:lpstr>Design for 20 years</vt:lpstr>
      <vt:lpstr>IoT needs a life cycle model</vt:lpstr>
      <vt:lpstr>IoT needs an economic model</vt:lpstr>
      <vt:lpstr>Development lifecycle</vt:lpstr>
      <vt:lpstr>Conclusion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 of Things and Other Challenges to the Internet as We Know It</dc:title>
  <dc:creator>Henning Schulzrinne</dc:creator>
  <cp:lastModifiedBy>Henning Schulzrinne</cp:lastModifiedBy>
  <cp:revision>33</cp:revision>
  <dcterms:created xsi:type="dcterms:W3CDTF">2016-10-17T21:59:43Z</dcterms:created>
  <dcterms:modified xsi:type="dcterms:W3CDTF">2016-10-19T15:41:08Z</dcterms:modified>
</cp:coreProperties>
</file>