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3" r:id="rId1"/>
  </p:sldMasterIdLst>
  <p:notesMasterIdLst>
    <p:notesMasterId r:id="rId19"/>
  </p:notesMasterIdLst>
  <p:sldIdLst>
    <p:sldId id="256" r:id="rId2"/>
    <p:sldId id="265" r:id="rId3"/>
    <p:sldId id="266" r:id="rId4"/>
    <p:sldId id="267" r:id="rId5"/>
    <p:sldId id="258" r:id="rId6"/>
    <p:sldId id="259" r:id="rId7"/>
    <p:sldId id="260" r:id="rId8"/>
    <p:sldId id="270" r:id="rId9"/>
    <p:sldId id="261" r:id="rId10"/>
    <p:sldId id="262" r:id="rId11"/>
    <p:sldId id="263" r:id="rId12"/>
    <p:sldId id="264" r:id="rId13"/>
    <p:sldId id="269" r:id="rId14"/>
    <p:sldId id="272" r:id="rId15"/>
    <p:sldId id="271" r:id="rId16"/>
    <p:sldId id="25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54"/>
    <p:restoredTop sz="92901"/>
  </p:normalViewPr>
  <p:slideViewPr>
    <p:cSldViewPr snapToGrid="0" snapToObjects="1">
      <p:cViewPr varScale="1">
        <p:scale>
          <a:sx n="104" d="100"/>
          <a:sy n="104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2E2BD-8AEE-BB46-B74B-FB9FF44DB23A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61793154-C397-CC40-9BB0-0400F34D6AC2}">
      <dgm:prSet phldrT="[Text]"/>
      <dgm:spPr/>
      <dgm:t>
        <a:bodyPr/>
        <a:lstStyle/>
        <a:p>
          <a:r>
            <a:rPr lang="en-US" dirty="0" smtClean="0"/>
            <a:t>public sensors &amp; actuators</a:t>
          </a:r>
          <a:endParaRPr lang="en-US" dirty="0"/>
        </a:p>
      </dgm:t>
    </dgm:pt>
    <dgm:pt modelId="{F4E161DE-AFFE-6741-ACD3-0A53DF8E848B}" type="parTrans" cxnId="{2AD6BD93-68DA-AF48-A256-52C9BF281F2D}">
      <dgm:prSet/>
      <dgm:spPr/>
      <dgm:t>
        <a:bodyPr/>
        <a:lstStyle/>
        <a:p>
          <a:endParaRPr lang="en-US"/>
        </a:p>
      </dgm:t>
    </dgm:pt>
    <dgm:pt modelId="{06871B0E-F26F-1242-A817-E42E98A38020}" type="sibTrans" cxnId="{2AD6BD93-68DA-AF48-A256-52C9BF281F2D}">
      <dgm:prSet/>
      <dgm:spPr/>
      <dgm:t>
        <a:bodyPr/>
        <a:lstStyle/>
        <a:p>
          <a:endParaRPr lang="en-US"/>
        </a:p>
      </dgm:t>
    </dgm:pt>
    <dgm:pt modelId="{15E0809B-F3FA-6E4B-B3CE-3C5EAAE7439E}">
      <dgm:prSet phldrT="[Text]"/>
      <dgm:spPr/>
      <dgm:t>
        <a:bodyPr/>
        <a:lstStyle/>
        <a:p>
          <a:r>
            <a:rPr lang="en-US" dirty="0" smtClean="0"/>
            <a:t>semi-private</a:t>
          </a:r>
          <a:endParaRPr lang="en-US" dirty="0"/>
        </a:p>
      </dgm:t>
    </dgm:pt>
    <dgm:pt modelId="{CBBEE446-F105-A544-8668-511D031C6BC8}" type="parTrans" cxnId="{682250FF-9A48-B248-9F8D-3D3FBD4EE657}">
      <dgm:prSet/>
      <dgm:spPr/>
      <dgm:t>
        <a:bodyPr/>
        <a:lstStyle/>
        <a:p>
          <a:endParaRPr lang="en-US"/>
        </a:p>
      </dgm:t>
    </dgm:pt>
    <dgm:pt modelId="{36F6542E-6671-0643-9E63-BB4E1B6A1E8A}" type="sibTrans" cxnId="{682250FF-9A48-B248-9F8D-3D3FBD4EE657}">
      <dgm:prSet/>
      <dgm:spPr/>
      <dgm:t>
        <a:bodyPr/>
        <a:lstStyle/>
        <a:p>
          <a:endParaRPr lang="en-US"/>
        </a:p>
      </dgm:t>
    </dgm:pt>
    <dgm:pt modelId="{C069D435-2768-7A43-9EFE-A6F516A7EC9D}">
      <dgm:prSet phldrT="[Text]"/>
      <dgm:spPr/>
      <dgm:t>
        <a:bodyPr/>
        <a:lstStyle/>
        <a:p>
          <a:r>
            <a:rPr lang="en-US" dirty="0" smtClean="0"/>
            <a:t>private</a:t>
          </a:r>
          <a:endParaRPr lang="en-US" dirty="0"/>
        </a:p>
      </dgm:t>
    </dgm:pt>
    <dgm:pt modelId="{4A1B48B0-14E5-D94A-A532-77C620E48AC0}" type="parTrans" cxnId="{D6C207BD-D0E8-614C-BFB6-9AEE323808C8}">
      <dgm:prSet/>
      <dgm:spPr/>
      <dgm:t>
        <a:bodyPr/>
        <a:lstStyle/>
        <a:p>
          <a:endParaRPr lang="en-US"/>
        </a:p>
      </dgm:t>
    </dgm:pt>
    <dgm:pt modelId="{E247BB95-3F73-6045-BCEE-1F3A96E40AED}" type="sibTrans" cxnId="{D6C207BD-D0E8-614C-BFB6-9AEE323808C8}">
      <dgm:prSet/>
      <dgm:spPr/>
      <dgm:t>
        <a:bodyPr/>
        <a:lstStyle/>
        <a:p>
          <a:endParaRPr lang="en-US"/>
        </a:p>
      </dgm:t>
    </dgm:pt>
    <dgm:pt modelId="{7D4C66CD-79AE-AF42-9E7F-9B409B9AA539}" type="pres">
      <dgm:prSet presAssocID="{0812E2BD-8AEE-BB46-B74B-FB9FF44DB23A}" presName="linearFlow" presStyleCnt="0">
        <dgm:presLayoutVars>
          <dgm:dir/>
          <dgm:resizeHandles val="exact"/>
        </dgm:presLayoutVars>
      </dgm:prSet>
      <dgm:spPr/>
    </dgm:pt>
    <dgm:pt modelId="{363941A5-B72C-BA43-9C3B-7E63B5E59D75}" type="pres">
      <dgm:prSet presAssocID="{61793154-C397-CC40-9BB0-0400F34D6AC2}" presName="composite" presStyleCnt="0"/>
      <dgm:spPr/>
    </dgm:pt>
    <dgm:pt modelId="{FA1F4CDB-B9CA-014B-A698-A9C53BA4F244}" type="pres">
      <dgm:prSet presAssocID="{61793154-C397-CC40-9BB0-0400F34D6AC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A4AF36-1B6C-A547-AF4A-5B17E6A99929}" type="pres">
      <dgm:prSet presAssocID="{61793154-C397-CC40-9BB0-0400F34D6AC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26B6E-DC72-A845-8FC5-DD80883BFDAA}" type="pres">
      <dgm:prSet presAssocID="{06871B0E-F26F-1242-A817-E42E98A38020}" presName="spacing" presStyleCnt="0"/>
      <dgm:spPr/>
    </dgm:pt>
    <dgm:pt modelId="{8D053E1B-1DC0-684A-A7FE-0C403F46FB1A}" type="pres">
      <dgm:prSet presAssocID="{15E0809B-F3FA-6E4B-B3CE-3C5EAAE7439E}" presName="composite" presStyleCnt="0"/>
      <dgm:spPr/>
    </dgm:pt>
    <dgm:pt modelId="{2F94973A-8E8E-A040-9787-8E062F141939}" type="pres">
      <dgm:prSet presAssocID="{15E0809B-F3FA-6E4B-B3CE-3C5EAAE7439E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7960C4C-3461-E545-AF91-ACA621B3A2F1}" type="pres">
      <dgm:prSet presAssocID="{15E0809B-F3FA-6E4B-B3CE-3C5EAAE7439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7C8E2-12B1-D54B-953A-29A957D56069}" type="pres">
      <dgm:prSet presAssocID="{36F6542E-6671-0643-9E63-BB4E1B6A1E8A}" presName="spacing" presStyleCnt="0"/>
      <dgm:spPr/>
    </dgm:pt>
    <dgm:pt modelId="{7F00EA88-740E-B442-9809-9F690F997A29}" type="pres">
      <dgm:prSet presAssocID="{C069D435-2768-7A43-9EFE-A6F516A7EC9D}" presName="composite" presStyleCnt="0"/>
      <dgm:spPr/>
    </dgm:pt>
    <dgm:pt modelId="{21DE043B-8A75-2E45-B520-D5D6A340428C}" type="pres">
      <dgm:prSet presAssocID="{C069D435-2768-7A43-9EFE-A6F516A7EC9D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E19C883-F522-E542-B285-13D0E263CBC8}" type="pres">
      <dgm:prSet presAssocID="{C069D435-2768-7A43-9EFE-A6F516A7EC9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2250FF-9A48-B248-9F8D-3D3FBD4EE657}" srcId="{0812E2BD-8AEE-BB46-B74B-FB9FF44DB23A}" destId="{15E0809B-F3FA-6E4B-B3CE-3C5EAAE7439E}" srcOrd="1" destOrd="0" parTransId="{CBBEE446-F105-A544-8668-511D031C6BC8}" sibTransId="{36F6542E-6671-0643-9E63-BB4E1B6A1E8A}"/>
    <dgm:cxn modelId="{084F0741-610F-3D41-AB56-4B97450BFB60}" type="presOf" srcId="{15E0809B-F3FA-6E4B-B3CE-3C5EAAE7439E}" destId="{07960C4C-3461-E545-AF91-ACA621B3A2F1}" srcOrd="0" destOrd="0" presId="urn:microsoft.com/office/officeart/2005/8/layout/vList3"/>
    <dgm:cxn modelId="{D6C207BD-D0E8-614C-BFB6-9AEE323808C8}" srcId="{0812E2BD-8AEE-BB46-B74B-FB9FF44DB23A}" destId="{C069D435-2768-7A43-9EFE-A6F516A7EC9D}" srcOrd="2" destOrd="0" parTransId="{4A1B48B0-14E5-D94A-A532-77C620E48AC0}" sibTransId="{E247BB95-3F73-6045-BCEE-1F3A96E40AED}"/>
    <dgm:cxn modelId="{191B58EE-67B7-2F44-A401-0C0A9FC24C5C}" type="presOf" srcId="{C069D435-2768-7A43-9EFE-A6F516A7EC9D}" destId="{7E19C883-F522-E542-B285-13D0E263CBC8}" srcOrd="0" destOrd="0" presId="urn:microsoft.com/office/officeart/2005/8/layout/vList3"/>
    <dgm:cxn modelId="{42BA9EA3-AA8C-254D-84C9-8F686F72E59B}" type="presOf" srcId="{61793154-C397-CC40-9BB0-0400F34D6AC2}" destId="{79A4AF36-1B6C-A547-AF4A-5B17E6A99929}" srcOrd="0" destOrd="0" presId="urn:microsoft.com/office/officeart/2005/8/layout/vList3"/>
    <dgm:cxn modelId="{6CB59FB5-9823-2E42-A89D-81A91926DE7D}" type="presOf" srcId="{0812E2BD-8AEE-BB46-B74B-FB9FF44DB23A}" destId="{7D4C66CD-79AE-AF42-9E7F-9B409B9AA539}" srcOrd="0" destOrd="0" presId="urn:microsoft.com/office/officeart/2005/8/layout/vList3"/>
    <dgm:cxn modelId="{2AD6BD93-68DA-AF48-A256-52C9BF281F2D}" srcId="{0812E2BD-8AEE-BB46-B74B-FB9FF44DB23A}" destId="{61793154-C397-CC40-9BB0-0400F34D6AC2}" srcOrd="0" destOrd="0" parTransId="{F4E161DE-AFFE-6741-ACD3-0A53DF8E848B}" sibTransId="{06871B0E-F26F-1242-A817-E42E98A38020}"/>
    <dgm:cxn modelId="{A0046037-86B7-FA4C-A6EE-A22FCB988590}" type="presParOf" srcId="{7D4C66CD-79AE-AF42-9E7F-9B409B9AA539}" destId="{363941A5-B72C-BA43-9C3B-7E63B5E59D75}" srcOrd="0" destOrd="0" presId="urn:microsoft.com/office/officeart/2005/8/layout/vList3"/>
    <dgm:cxn modelId="{1BBED5EC-91E0-8D44-9B8C-B8A12F7B778B}" type="presParOf" srcId="{363941A5-B72C-BA43-9C3B-7E63B5E59D75}" destId="{FA1F4CDB-B9CA-014B-A698-A9C53BA4F244}" srcOrd="0" destOrd="0" presId="urn:microsoft.com/office/officeart/2005/8/layout/vList3"/>
    <dgm:cxn modelId="{A537C065-8306-9E46-8EE0-9B0EE6A81F41}" type="presParOf" srcId="{363941A5-B72C-BA43-9C3B-7E63B5E59D75}" destId="{79A4AF36-1B6C-A547-AF4A-5B17E6A99929}" srcOrd="1" destOrd="0" presId="urn:microsoft.com/office/officeart/2005/8/layout/vList3"/>
    <dgm:cxn modelId="{4C3E5C67-9737-EC44-BE85-70ED99DF0D8F}" type="presParOf" srcId="{7D4C66CD-79AE-AF42-9E7F-9B409B9AA539}" destId="{60D26B6E-DC72-A845-8FC5-DD80883BFDAA}" srcOrd="1" destOrd="0" presId="urn:microsoft.com/office/officeart/2005/8/layout/vList3"/>
    <dgm:cxn modelId="{C795608F-1BE3-1F48-9864-8FA8D70E91E2}" type="presParOf" srcId="{7D4C66CD-79AE-AF42-9E7F-9B409B9AA539}" destId="{8D053E1B-1DC0-684A-A7FE-0C403F46FB1A}" srcOrd="2" destOrd="0" presId="urn:microsoft.com/office/officeart/2005/8/layout/vList3"/>
    <dgm:cxn modelId="{2BF297CF-771E-8749-BCAB-638F62EDEAFE}" type="presParOf" srcId="{8D053E1B-1DC0-684A-A7FE-0C403F46FB1A}" destId="{2F94973A-8E8E-A040-9787-8E062F141939}" srcOrd="0" destOrd="0" presId="urn:microsoft.com/office/officeart/2005/8/layout/vList3"/>
    <dgm:cxn modelId="{DECFD7B6-F9E6-4648-83CE-5B4305C51F01}" type="presParOf" srcId="{8D053E1B-1DC0-684A-A7FE-0C403F46FB1A}" destId="{07960C4C-3461-E545-AF91-ACA621B3A2F1}" srcOrd="1" destOrd="0" presId="urn:microsoft.com/office/officeart/2005/8/layout/vList3"/>
    <dgm:cxn modelId="{8E9FFF17-3102-8545-866C-7F2B9B9D83EB}" type="presParOf" srcId="{7D4C66CD-79AE-AF42-9E7F-9B409B9AA539}" destId="{65F7C8E2-12B1-D54B-953A-29A957D56069}" srcOrd="3" destOrd="0" presId="urn:microsoft.com/office/officeart/2005/8/layout/vList3"/>
    <dgm:cxn modelId="{3C567415-A769-CB49-B4DF-228FA2DD9624}" type="presParOf" srcId="{7D4C66CD-79AE-AF42-9E7F-9B409B9AA539}" destId="{7F00EA88-740E-B442-9809-9F690F997A29}" srcOrd="4" destOrd="0" presId="urn:microsoft.com/office/officeart/2005/8/layout/vList3"/>
    <dgm:cxn modelId="{2EB00EFB-7052-D64F-8468-8C6F04A1AD87}" type="presParOf" srcId="{7F00EA88-740E-B442-9809-9F690F997A29}" destId="{21DE043B-8A75-2E45-B520-D5D6A340428C}" srcOrd="0" destOrd="0" presId="urn:microsoft.com/office/officeart/2005/8/layout/vList3"/>
    <dgm:cxn modelId="{DC02281D-9B94-F248-8438-E2787DA1CC14}" type="presParOf" srcId="{7F00EA88-740E-B442-9809-9F690F997A29}" destId="{7E19C883-F522-E542-B285-13D0E263CB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37C9AE-B287-3B4D-B325-C42577404F7C}" type="doc">
      <dgm:prSet loTypeId="urn:microsoft.com/office/officeart/2005/8/layout/lProcess3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F23DA6-4C65-3844-AB6A-95BC2E9025F2}">
      <dgm:prSet phldrT="[Text]"/>
      <dgm:spPr/>
      <dgm:t>
        <a:bodyPr/>
        <a:lstStyle/>
        <a:p>
          <a:r>
            <a:rPr lang="en-US" dirty="0" smtClean="0"/>
            <a:t>ATC</a:t>
          </a:r>
          <a:endParaRPr lang="en-US" dirty="0"/>
        </a:p>
      </dgm:t>
    </dgm:pt>
    <dgm:pt modelId="{BFDBEB50-2B16-0F4A-AA70-58B45E79C84C}" type="parTrans" cxnId="{D889BD50-B6A5-724A-BF8B-6DFA42A5CEB4}">
      <dgm:prSet/>
      <dgm:spPr/>
      <dgm:t>
        <a:bodyPr/>
        <a:lstStyle/>
        <a:p>
          <a:endParaRPr lang="en-US"/>
        </a:p>
      </dgm:t>
    </dgm:pt>
    <dgm:pt modelId="{422311B1-BD96-894D-BFF2-47D9EC401918}" type="sibTrans" cxnId="{D889BD50-B6A5-724A-BF8B-6DFA42A5CEB4}">
      <dgm:prSet/>
      <dgm:spPr/>
      <dgm:t>
        <a:bodyPr/>
        <a:lstStyle/>
        <a:p>
          <a:endParaRPr lang="en-US"/>
        </a:p>
      </dgm:t>
    </dgm:pt>
    <dgm:pt modelId="{1B1F7557-48CB-5E43-9085-5C7D10A8C6F6}">
      <dgm:prSet phldrT="[Text]"/>
      <dgm:spPr/>
      <dgm:t>
        <a:bodyPr/>
        <a:lstStyle/>
        <a:p>
          <a:r>
            <a:rPr lang="en-US" dirty="0" smtClean="0"/>
            <a:t>proprietary network architecture</a:t>
          </a:r>
          <a:endParaRPr lang="en-US" dirty="0"/>
        </a:p>
      </dgm:t>
    </dgm:pt>
    <dgm:pt modelId="{01079D8E-62A1-0C40-8547-136ED595B636}" type="parTrans" cxnId="{A1220A66-C09A-BE48-8212-F8DE78D6E6D2}">
      <dgm:prSet/>
      <dgm:spPr/>
      <dgm:t>
        <a:bodyPr/>
        <a:lstStyle/>
        <a:p>
          <a:endParaRPr lang="en-US"/>
        </a:p>
      </dgm:t>
    </dgm:pt>
    <dgm:pt modelId="{91F5337D-BEF9-0648-8062-D79758B4134A}" type="sibTrans" cxnId="{A1220A66-C09A-BE48-8212-F8DE78D6E6D2}">
      <dgm:prSet/>
      <dgm:spPr/>
      <dgm:t>
        <a:bodyPr/>
        <a:lstStyle/>
        <a:p>
          <a:endParaRPr lang="en-US"/>
        </a:p>
      </dgm:t>
    </dgm:pt>
    <dgm:pt modelId="{928B1625-C439-674C-B91F-B8BA302F21BB}">
      <dgm:prSet phldrT="[Text]"/>
      <dgm:spPr/>
      <dgm:t>
        <a:bodyPr/>
        <a:lstStyle/>
        <a:p>
          <a:r>
            <a:rPr lang="en-US" dirty="0" smtClean="0"/>
            <a:t>"Ongoing problems continue to threaten </a:t>
          </a:r>
          <a:r>
            <a:rPr lang="en-US" dirty="0" err="1" smtClean="0"/>
            <a:t>NextGen's</a:t>
          </a:r>
          <a:r>
            <a:rPr lang="en-US" dirty="0" smtClean="0"/>
            <a:t> costs and timeline."</a:t>
          </a:r>
          <a:endParaRPr lang="en-US" dirty="0"/>
        </a:p>
      </dgm:t>
    </dgm:pt>
    <dgm:pt modelId="{4ABD20B8-C41C-0D40-AC07-DC9BEF2D78C9}" type="parTrans" cxnId="{9D0B70DC-7E0F-7A4C-A782-428DF1599438}">
      <dgm:prSet/>
      <dgm:spPr/>
      <dgm:t>
        <a:bodyPr/>
        <a:lstStyle/>
        <a:p>
          <a:endParaRPr lang="en-US"/>
        </a:p>
      </dgm:t>
    </dgm:pt>
    <dgm:pt modelId="{1A995A37-C91C-C043-B105-D2B9682B8F17}" type="sibTrans" cxnId="{9D0B70DC-7E0F-7A4C-A782-428DF1599438}">
      <dgm:prSet/>
      <dgm:spPr/>
      <dgm:t>
        <a:bodyPr/>
        <a:lstStyle/>
        <a:p>
          <a:endParaRPr lang="en-US"/>
        </a:p>
      </dgm:t>
    </dgm:pt>
    <dgm:pt modelId="{923F1B49-4544-2E4C-8BA5-14EB0472C83D}">
      <dgm:prSet phldrT="[Text]"/>
      <dgm:spPr/>
      <dgm:t>
        <a:bodyPr/>
        <a:lstStyle/>
        <a:p>
          <a:r>
            <a:rPr lang="en-US" dirty="0" smtClean="0"/>
            <a:t>PTC</a:t>
          </a:r>
          <a:endParaRPr lang="en-US" dirty="0"/>
        </a:p>
      </dgm:t>
    </dgm:pt>
    <dgm:pt modelId="{20762BBC-7F38-DA4F-90BC-50198F153DB7}" type="parTrans" cxnId="{664A1C17-7BD7-0B47-BDC0-D974DF6F8399}">
      <dgm:prSet/>
      <dgm:spPr/>
      <dgm:t>
        <a:bodyPr/>
        <a:lstStyle/>
        <a:p>
          <a:endParaRPr lang="en-US"/>
        </a:p>
      </dgm:t>
    </dgm:pt>
    <dgm:pt modelId="{7F8F3B9F-B7A2-E44C-BD4B-C970865D62D2}" type="sibTrans" cxnId="{664A1C17-7BD7-0B47-BDC0-D974DF6F8399}">
      <dgm:prSet/>
      <dgm:spPr/>
      <dgm:t>
        <a:bodyPr/>
        <a:lstStyle/>
        <a:p>
          <a:endParaRPr lang="en-US"/>
        </a:p>
      </dgm:t>
    </dgm:pt>
    <dgm:pt modelId="{4F0C3EA8-2BAE-1746-B8AD-B318EF458E29}">
      <dgm:prSet phldrT="[Text]"/>
      <dgm:spPr/>
      <dgm:t>
        <a:bodyPr/>
        <a:lstStyle/>
        <a:p>
          <a:r>
            <a:rPr lang="en-US" dirty="0" smtClean="0"/>
            <a:t>220 MHz dedicated network</a:t>
          </a:r>
          <a:endParaRPr lang="en-US" dirty="0"/>
        </a:p>
      </dgm:t>
    </dgm:pt>
    <dgm:pt modelId="{A9E2CD91-8AAD-4D41-8B6A-DC940EF0019A}" type="parTrans" cxnId="{A23E3E8F-48DD-A54D-BD97-C501578F17E3}">
      <dgm:prSet/>
      <dgm:spPr/>
      <dgm:t>
        <a:bodyPr/>
        <a:lstStyle/>
        <a:p>
          <a:endParaRPr lang="en-US"/>
        </a:p>
      </dgm:t>
    </dgm:pt>
    <dgm:pt modelId="{293C1B06-0C1E-D046-A6CE-E756E0B9F30B}" type="sibTrans" cxnId="{A23E3E8F-48DD-A54D-BD97-C501578F17E3}">
      <dgm:prSet/>
      <dgm:spPr/>
      <dgm:t>
        <a:bodyPr/>
        <a:lstStyle/>
        <a:p>
          <a:endParaRPr lang="en-US"/>
        </a:p>
      </dgm:t>
    </dgm:pt>
    <dgm:pt modelId="{DE745129-E908-AC41-91A6-C11BFF8E764D}">
      <dgm:prSet phldrT="[Text]"/>
      <dgm:spPr/>
      <dgm:t>
        <a:bodyPr/>
        <a:lstStyle/>
        <a:p>
          <a:r>
            <a:rPr lang="en-US" dirty="0" smtClean="0"/>
            <a:t>"[NTSB] has advocated for some form of positive train control for more than 45 years."</a:t>
          </a:r>
          <a:endParaRPr lang="en-US" dirty="0"/>
        </a:p>
      </dgm:t>
    </dgm:pt>
    <dgm:pt modelId="{4825FBC4-D737-0548-9E57-C278CB122253}" type="parTrans" cxnId="{69F716B2-91B6-5041-8A11-F66557E34003}">
      <dgm:prSet/>
      <dgm:spPr/>
      <dgm:t>
        <a:bodyPr/>
        <a:lstStyle/>
        <a:p>
          <a:endParaRPr lang="en-US"/>
        </a:p>
      </dgm:t>
    </dgm:pt>
    <dgm:pt modelId="{E6A949EC-6C91-6E45-B69D-CEB3E9776ADF}" type="sibTrans" cxnId="{69F716B2-91B6-5041-8A11-F66557E34003}">
      <dgm:prSet/>
      <dgm:spPr/>
      <dgm:t>
        <a:bodyPr/>
        <a:lstStyle/>
        <a:p>
          <a:endParaRPr lang="en-US"/>
        </a:p>
      </dgm:t>
    </dgm:pt>
    <dgm:pt modelId="{4589CC78-1B2E-2046-8677-F2F04AF7FE46}">
      <dgm:prSet phldrT="[Text]"/>
      <dgm:spPr/>
      <dgm:t>
        <a:bodyPr/>
        <a:lstStyle/>
        <a:p>
          <a:r>
            <a:rPr lang="en-US" dirty="0" smtClean="0"/>
            <a:t>ITS</a:t>
          </a:r>
          <a:endParaRPr lang="en-US" dirty="0"/>
        </a:p>
      </dgm:t>
    </dgm:pt>
    <dgm:pt modelId="{22751103-55D4-9142-80C6-6F76DCBDF7DB}" type="parTrans" cxnId="{37543B06-6895-B748-A043-DE2054F66DBD}">
      <dgm:prSet/>
      <dgm:spPr/>
      <dgm:t>
        <a:bodyPr/>
        <a:lstStyle/>
        <a:p>
          <a:endParaRPr lang="en-US"/>
        </a:p>
      </dgm:t>
    </dgm:pt>
    <dgm:pt modelId="{FE853CFE-690D-8146-8306-4CA52F01749D}" type="sibTrans" cxnId="{37543B06-6895-B748-A043-DE2054F66DBD}">
      <dgm:prSet/>
      <dgm:spPr/>
      <dgm:t>
        <a:bodyPr/>
        <a:lstStyle/>
        <a:p>
          <a:endParaRPr lang="en-US"/>
        </a:p>
      </dgm:t>
    </dgm:pt>
    <dgm:pt modelId="{370853E0-972F-FB47-AEC5-6147461595F4}">
      <dgm:prSet phldrT="[Text]"/>
      <dgm:spPr/>
      <dgm:t>
        <a:bodyPr/>
        <a:lstStyle/>
        <a:p>
          <a:r>
            <a:rPr lang="en-US" dirty="0" smtClean="0"/>
            <a:t>5.9 GHz</a:t>
          </a:r>
          <a:endParaRPr lang="en-US" dirty="0"/>
        </a:p>
      </dgm:t>
    </dgm:pt>
    <dgm:pt modelId="{484D6A64-DA7E-4F46-8628-0230458F340D}" type="parTrans" cxnId="{E1E26A0D-E347-C548-98F4-1DD4C4C20A8E}">
      <dgm:prSet/>
      <dgm:spPr/>
      <dgm:t>
        <a:bodyPr/>
        <a:lstStyle/>
        <a:p>
          <a:endParaRPr lang="en-US"/>
        </a:p>
      </dgm:t>
    </dgm:pt>
    <dgm:pt modelId="{3916345B-0F8D-5943-B207-0C65DED02088}" type="sibTrans" cxnId="{E1E26A0D-E347-C548-98F4-1DD4C4C20A8E}">
      <dgm:prSet/>
      <dgm:spPr/>
      <dgm:t>
        <a:bodyPr/>
        <a:lstStyle/>
        <a:p>
          <a:endParaRPr lang="en-US"/>
        </a:p>
      </dgm:t>
    </dgm:pt>
    <dgm:pt modelId="{5B3F14F4-354B-0E4D-98A8-2E843D1F7001}">
      <dgm:prSet phldrT="[Text]"/>
      <dgm:spPr/>
      <dgm:t>
        <a:bodyPr/>
        <a:lstStyle/>
        <a:p>
          <a:r>
            <a:rPr lang="en-US" dirty="0" smtClean="0"/>
            <a:t>allocated in 1999</a:t>
          </a:r>
          <a:endParaRPr lang="en-US" dirty="0"/>
        </a:p>
      </dgm:t>
    </dgm:pt>
    <dgm:pt modelId="{88F504DB-1403-3548-8859-FF05305AA9E8}" type="parTrans" cxnId="{C38B0170-523D-DE40-95B2-B820F7D3D490}">
      <dgm:prSet/>
      <dgm:spPr/>
      <dgm:t>
        <a:bodyPr/>
        <a:lstStyle/>
        <a:p>
          <a:endParaRPr lang="en-US"/>
        </a:p>
      </dgm:t>
    </dgm:pt>
    <dgm:pt modelId="{99DD9BAD-C3DC-AF41-B628-A817202A27B3}" type="sibTrans" cxnId="{C38B0170-523D-DE40-95B2-B820F7D3D490}">
      <dgm:prSet/>
      <dgm:spPr/>
      <dgm:t>
        <a:bodyPr/>
        <a:lstStyle/>
        <a:p>
          <a:endParaRPr lang="en-US"/>
        </a:p>
      </dgm:t>
    </dgm:pt>
    <dgm:pt modelId="{85F3E2C5-14A7-C740-98B0-526BAD077F0A}" type="pres">
      <dgm:prSet presAssocID="{8437C9AE-B287-3B4D-B325-C42577404F7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0A9BFEE-5F96-A643-982D-AA1F1B60B945}" type="pres">
      <dgm:prSet presAssocID="{89F23DA6-4C65-3844-AB6A-95BC2E9025F2}" presName="horFlow" presStyleCnt="0"/>
      <dgm:spPr/>
    </dgm:pt>
    <dgm:pt modelId="{37CF932F-9CCC-184D-80A0-E74D4EC51471}" type="pres">
      <dgm:prSet presAssocID="{89F23DA6-4C65-3844-AB6A-95BC2E9025F2}" presName="bigChev" presStyleLbl="node1" presStyleIdx="0" presStyleCnt="3"/>
      <dgm:spPr/>
      <dgm:t>
        <a:bodyPr/>
        <a:lstStyle/>
        <a:p>
          <a:endParaRPr lang="en-US"/>
        </a:p>
      </dgm:t>
    </dgm:pt>
    <dgm:pt modelId="{4BC1F6C5-3CF6-E740-9147-B648E3C9F658}" type="pres">
      <dgm:prSet presAssocID="{01079D8E-62A1-0C40-8547-136ED595B636}" presName="parTrans" presStyleCnt="0"/>
      <dgm:spPr/>
    </dgm:pt>
    <dgm:pt modelId="{4ED0BB5A-C758-4F41-8F1B-560B1FC0437F}" type="pres">
      <dgm:prSet presAssocID="{1B1F7557-48CB-5E43-9085-5C7D10A8C6F6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9DCC1-D7B5-D94A-B281-58D3772B3CD4}" type="pres">
      <dgm:prSet presAssocID="{91F5337D-BEF9-0648-8062-D79758B4134A}" presName="sibTrans" presStyleCnt="0"/>
      <dgm:spPr/>
    </dgm:pt>
    <dgm:pt modelId="{1ED45F88-97FC-A647-A55C-5F7EEF893C74}" type="pres">
      <dgm:prSet presAssocID="{928B1625-C439-674C-B91F-B8BA302F21BB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A5C46-1A74-F244-8110-0E5B75EA9098}" type="pres">
      <dgm:prSet presAssocID="{89F23DA6-4C65-3844-AB6A-95BC2E9025F2}" presName="vSp" presStyleCnt="0"/>
      <dgm:spPr/>
    </dgm:pt>
    <dgm:pt modelId="{F7F0C0C4-58F6-E241-9145-9B11D5ABB3CF}" type="pres">
      <dgm:prSet presAssocID="{923F1B49-4544-2E4C-8BA5-14EB0472C83D}" presName="horFlow" presStyleCnt="0"/>
      <dgm:spPr/>
    </dgm:pt>
    <dgm:pt modelId="{EFE5CA25-CFB0-3C44-BD63-1439559C1720}" type="pres">
      <dgm:prSet presAssocID="{923F1B49-4544-2E4C-8BA5-14EB0472C83D}" presName="bigChev" presStyleLbl="node1" presStyleIdx="1" presStyleCnt="3"/>
      <dgm:spPr/>
      <dgm:t>
        <a:bodyPr/>
        <a:lstStyle/>
        <a:p>
          <a:endParaRPr lang="en-US"/>
        </a:p>
      </dgm:t>
    </dgm:pt>
    <dgm:pt modelId="{53B2B4F7-0214-1342-B1B2-A3CA23261224}" type="pres">
      <dgm:prSet presAssocID="{A9E2CD91-8AAD-4D41-8B6A-DC940EF0019A}" presName="parTrans" presStyleCnt="0"/>
      <dgm:spPr/>
    </dgm:pt>
    <dgm:pt modelId="{939ABC54-6E99-354B-8DAD-C11D133B5391}" type="pres">
      <dgm:prSet presAssocID="{4F0C3EA8-2BAE-1746-B8AD-B318EF458E29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E7D7E-C6E4-E04A-87A1-775EFC06EFC9}" type="pres">
      <dgm:prSet presAssocID="{293C1B06-0C1E-D046-A6CE-E756E0B9F30B}" presName="sibTrans" presStyleCnt="0"/>
      <dgm:spPr/>
    </dgm:pt>
    <dgm:pt modelId="{C8EC999B-0C7D-BE4E-AEB0-FC9C9A6AAB10}" type="pres">
      <dgm:prSet presAssocID="{DE745129-E908-AC41-91A6-C11BFF8E764D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B3E4F-A5AE-0443-A583-B072D94017E0}" type="pres">
      <dgm:prSet presAssocID="{923F1B49-4544-2E4C-8BA5-14EB0472C83D}" presName="vSp" presStyleCnt="0"/>
      <dgm:spPr/>
    </dgm:pt>
    <dgm:pt modelId="{B9CA6009-B3A3-A448-A556-FD3A902B5561}" type="pres">
      <dgm:prSet presAssocID="{4589CC78-1B2E-2046-8677-F2F04AF7FE46}" presName="horFlow" presStyleCnt="0"/>
      <dgm:spPr/>
    </dgm:pt>
    <dgm:pt modelId="{8B65DC17-E628-5E42-8F6F-6E610AF22527}" type="pres">
      <dgm:prSet presAssocID="{4589CC78-1B2E-2046-8677-F2F04AF7FE46}" presName="bigChev" presStyleLbl="node1" presStyleIdx="2" presStyleCnt="3"/>
      <dgm:spPr/>
      <dgm:t>
        <a:bodyPr/>
        <a:lstStyle/>
        <a:p>
          <a:endParaRPr lang="en-US"/>
        </a:p>
      </dgm:t>
    </dgm:pt>
    <dgm:pt modelId="{6627C68C-6FE7-0C48-BEF3-278E03404270}" type="pres">
      <dgm:prSet presAssocID="{484D6A64-DA7E-4F46-8628-0230458F340D}" presName="parTrans" presStyleCnt="0"/>
      <dgm:spPr/>
    </dgm:pt>
    <dgm:pt modelId="{FA10C8C1-1445-0B46-A278-A1C854CED73F}" type="pres">
      <dgm:prSet presAssocID="{370853E0-972F-FB47-AEC5-6147461595F4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59413-3528-034B-A102-DBD2F6A2A86A}" type="pres">
      <dgm:prSet presAssocID="{3916345B-0F8D-5943-B207-0C65DED02088}" presName="sibTrans" presStyleCnt="0"/>
      <dgm:spPr/>
    </dgm:pt>
    <dgm:pt modelId="{9AFEC19E-FDD7-C44D-8F36-B2F3F7913A17}" type="pres">
      <dgm:prSet presAssocID="{5B3F14F4-354B-0E4D-98A8-2E843D1F7001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BFCAC2-CBD8-954E-B653-0983E00B8541}" type="presOf" srcId="{5B3F14F4-354B-0E4D-98A8-2E843D1F7001}" destId="{9AFEC19E-FDD7-C44D-8F36-B2F3F7913A17}" srcOrd="0" destOrd="0" presId="urn:microsoft.com/office/officeart/2005/8/layout/lProcess3"/>
    <dgm:cxn modelId="{C38B0170-523D-DE40-95B2-B820F7D3D490}" srcId="{4589CC78-1B2E-2046-8677-F2F04AF7FE46}" destId="{5B3F14F4-354B-0E4D-98A8-2E843D1F7001}" srcOrd="1" destOrd="0" parTransId="{88F504DB-1403-3548-8859-FF05305AA9E8}" sibTransId="{99DD9BAD-C3DC-AF41-B628-A817202A27B3}"/>
    <dgm:cxn modelId="{F0DFDDA7-696A-BB4B-8C48-7420566924F1}" type="presOf" srcId="{928B1625-C439-674C-B91F-B8BA302F21BB}" destId="{1ED45F88-97FC-A647-A55C-5F7EEF893C74}" srcOrd="0" destOrd="0" presId="urn:microsoft.com/office/officeart/2005/8/layout/lProcess3"/>
    <dgm:cxn modelId="{99C868C9-BBD7-9147-BA06-78E77C41E8B1}" type="presOf" srcId="{DE745129-E908-AC41-91A6-C11BFF8E764D}" destId="{C8EC999B-0C7D-BE4E-AEB0-FC9C9A6AAB10}" srcOrd="0" destOrd="0" presId="urn:microsoft.com/office/officeart/2005/8/layout/lProcess3"/>
    <dgm:cxn modelId="{DBFF1C92-00AD-CF43-B16A-192410CF4CE5}" type="presOf" srcId="{370853E0-972F-FB47-AEC5-6147461595F4}" destId="{FA10C8C1-1445-0B46-A278-A1C854CED73F}" srcOrd="0" destOrd="0" presId="urn:microsoft.com/office/officeart/2005/8/layout/lProcess3"/>
    <dgm:cxn modelId="{87DB20A3-836F-C040-A7C8-993890A37AC3}" type="presOf" srcId="{4F0C3EA8-2BAE-1746-B8AD-B318EF458E29}" destId="{939ABC54-6E99-354B-8DAD-C11D133B5391}" srcOrd="0" destOrd="0" presId="urn:microsoft.com/office/officeart/2005/8/layout/lProcess3"/>
    <dgm:cxn modelId="{9D0B70DC-7E0F-7A4C-A782-428DF1599438}" srcId="{89F23DA6-4C65-3844-AB6A-95BC2E9025F2}" destId="{928B1625-C439-674C-B91F-B8BA302F21BB}" srcOrd="1" destOrd="0" parTransId="{4ABD20B8-C41C-0D40-AC07-DC9BEF2D78C9}" sibTransId="{1A995A37-C91C-C043-B105-D2B9682B8F17}"/>
    <dgm:cxn modelId="{3D4292F0-9570-FD47-87FB-FEAC8C14C2A2}" type="presOf" srcId="{923F1B49-4544-2E4C-8BA5-14EB0472C83D}" destId="{EFE5CA25-CFB0-3C44-BD63-1439559C1720}" srcOrd="0" destOrd="0" presId="urn:microsoft.com/office/officeart/2005/8/layout/lProcess3"/>
    <dgm:cxn modelId="{47912A5B-0B42-FC4C-9AF3-351BCC97AA3A}" type="presOf" srcId="{89F23DA6-4C65-3844-AB6A-95BC2E9025F2}" destId="{37CF932F-9CCC-184D-80A0-E74D4EC51471}" srcOrd="0" destOrd="0" presId="urn:microsoft.com/office/officeart/2005/8/layout/lProcess3"/>
    <dgm:cxn modelId="{A23E3E8F-48DD-A54D-BD97-C501578F17E3}" srcId="{923F1B49-4544-2E4C-8BA5-14EB0472C83D}" destId="{4F0C3EA8-2BAE-1746-B8AD-B318EF458E29}" srcOrd="0" destOrd="0" parTransId="{A9E2CD91-8AAD-4D41-8B6A-DC940EF0019A}" sibTransId="{293C1B06-0C1E-D046-A6CE-E756E0B9F30B}"/>
    <dgm:cxn modelId="{0D71EA1B-E498-7045-B423-B5306D5B17EC}" type="presOf" srcId="{4589CC78-1B2E-2046-8677-F2F04AF7FE46}" destId="{8B65DC17-E628-5E42-8F6F-6E610AF22527}" srcOrd="0" destOrd="0" presId="urn:microsoft.com/office/officeart/2005/8/layout/lProcess3"/>
    <dgm:cxn modelId="{2F47EB1D-6874-954A-AAED-78DF324FF342}" type="presOf" srcId="{8437C9AE-B287-3B4D-B325-C42577404F7C}" destId="{85F3E2C5-14A7-C740-98B0-526BAD077F0A}" srcOrd="0" destOrd="0" presId="urn:microsoft.com/office/officeart/2005/8/layout/lProcess3"/>
    <dgm:cxn modelId="{A1220A66-C09A-BE48-8212-F8DE78D6E6D2}" srcId="{89F23DA6-4C65-3844-AB6A-95BC2E9025F2}" destId="{1B1F7557-48CB-5E43-9085-5C7D10A8C6F6}" srcOrd="0" destOrd="0" parTransId="{01079D8E-62A1-0C40-8547-136ED595B636}" sibTransId="{91F5337D-BEF9-0648-8062-D79758B4134A}"/>
    <dgm:cxn modelId="{D889BD50-B6A5-724A-BF8B-6DFA42A5CEB4}" srcId="{8437C9AE-B287-3B4D-B325-C42577404F7C}" destId="{89F23DA6-4C65-3844-AB6A-95BC2E9025F2}" srcOrd="0" destOrd="0" parTransId="{BFDBEB50-2B16-0F4A-AA70-58B45E79C84C}" sibTransId="{422311B1-BD96-894D-BFF2-47D9EC401918}"/>
    <dgm:cxn modelId="{664A1C17-7BD7-0B47-BDC0-D974DF6F8399}" srcId="{8437C9AE-B287-3B4D-B325-C42577404F7C}" destId="{923F1B49-4544-2E4C-8BA5-14EB0472C83D}" srcOrd="1" destOrd="0" parTransId="{20762BBC-7F38-DA4F-90BC-50198F153DB7}" sibTransId="{7F8F3B9F-B7A2-E44C-BD4B-C970865D62D2}"/>
    <dgm:cxn modelId="{E1E26A0D-E347-C548-98F4-1DD4C4C20A8E}" srcId="{4589CC78-1B2E-2046-8677-F2F04AF7FE46}" destId="{370853E0-972F-FB47-AEC5-6147461595F4}" srcOrd="0" destOrd="0" parTransId="{484D6A64-DA7E-4F46-8628-0230458F340D}" sibTransId="{3916345B-0F8D-5943-B207-0C65DED02088}"/>
    <dgm:cxn modelId="{69F716B2-91B6-5041-8A11-F66557E34003}" srcId="{923F1B49-4544-2E4C-8BA5-14EB0472C83D}" destId="{DE745129-E908-AC41-91A6-C11BFF8E764D}" srcOrd="1" destOrd="0" parTransId="{4825FBC4-D737-0548-9E57-C278CB122253}" sibTransId="{E6A949EC-6C91-6E45-B69D-CEB3E9776ADF}"/>
    <dgm:cxn modelId="{37543B06-6895-B748-A043-DE2054F66DBD}" srcId="{8437C9AE-B287-3B4D-B325-C42577404F7C}" destId="{4589CC78-1B2E-2046-8677-F2F04AF7FE46}" srcOrd="2" destOrd="0" parTransId="{22751103-55D4-9142-80C6-6F76DCBDF7DB}" sibTransId="{FE853CFE-690D-8146-8306-4CA52F01749D}"/>
    <dgm:cxn modelId="{774B2DFE-533F-724A-8E50-113957ADB39F}" type="presOf" srcId="{1B1F7557-48CB-5E43-9085-5C7D10A8C6F6}" destId="{4ED0BB5A-C758-4F41-8F1B-560B1FC0437F}" srcOrd="0" destOrd="0" presId="urn:microsoft.com/office/officeart/2005/8/layout/lProcess3"/>
    <dgm:cxn modelId="{6CF58C30-C7E4-344F-9BB7-0289C61BDBD9}" type="presParOf" srcId="{85F3E2C5-14A7-C740-98B0-526BAD077F0A}" destId="{10A9BFEE-5F96-A643-982D-AA1F1B60B945}" srcOrd="0" destOrd="0" presId="urn:microsoft.com/office/officeart/2005/8/layout/lProcess3"/>
    <dgm:cxn modelId="{D13FE5F5-099B-FF4F-A59B-C4E7A15C743B}" type="presParOf" srcId="{10A9BFEE-5F96-A643-982D-AA1F1B60B945}" destId="{37CF932F-9CCC-184D-80A0-E74D4EC51471}" srcOrd="0" destOrd="0" presId="urn:microsoft.com/office/officeart/2005/8/layout/lProcess3"/>
    <dgm:cxn modelId="{B0C22B18-8EDC-3A47-B469-4618513D0FD6}" type="presParOf" srcId="{10A9BFEE-5F96-A643-982D-AA1F1B60B945}" destId="{4BC1F6C5-3CF6-E740-9147-B648E3C9F658}" srcOrd="1" destOrd="0" presId="urn:microsoft.com/office/officeart/2005/8/layout/lProcess3"/>
    <dgm:cxn modelId="{BA51B66A-A5D2-034E-968F-351FD8E584E2}" type="presParOf" srcId="{10A9BFEE-5F96-A643-982D-AA1F1B60B945}" destId="{4ED0BB5A-C758-4F41-8F1B-560B1FC0437F}" srcOrd="2" destOrd="0" presId="urn:microsoft.com/office/officeart/2005/8/layout/lProcess3"/>
    <dgm:cxn modelId="{048BF16A-E400-BE4D-8B20-C300AFCD5308}" type="presParOf" srcId="{10A9BFEE-5F96-A643-982D-AA1F1B60B945}" destId="{49D9DCC1-D7B5-D94A-B281-58D3772B3CD4}" srcOrd="3" destOrd="0" presId="urn:microsoft.com/office/officeart/2005/8/layout/lProcess3"/>
    <dgm:cxn modelId="{52409C9E-9A33-784E-82B9-F995E0ACE431}" type="presParOf" srcId="{10A9BFEE-5F96-A643-982D-AA1F1B60B945}" destId="{1ED45F88-97FC-A647-A55C-5F7EEF893C74}" srcOrd="4" destOrd="0" presId="urn:microsoft.com/office/officeart/2005/8/layout/lProcess3"/>
    <dgm:cxn modelId="{A6E6E698-12A0-624B-BFEF-BACDF156EB72}" type="presParOf" srcId="{85F3E2C5-14A7-C740-98B0-526BAD077F0A}" destId="{3C4A5C46-1A74-F244-8110-0E5B75EA9098}" srcOrd="1" destOrd="0" presId="urn:microsoft.com/office/officeart/2005/8/layout/lProcess3"/>
    <dgm:cxn modelId="{8E30E5C3-8FCF-BD49-B160-7BD7480422C4}" type="presParOf" srcId="{85F3E2C5-14A7-C740-98B0-526BAD077F0A}" destId="{F7F0C0C4-58F6-E241-9145-9B11D5ABB3CF}" srcOrd="2" destOrd="0" presId="urn:microsoft.com/office/officeart/2005/8/layout/lProcess3"/>
    <dgm:cxn modelId="{5D5F8692-F23B-F44C-85DE-D9EA9A20B6C3}" type="presParOf" srcId="{F7F0C0C4-58F6-E241-9145-9B11D5ABB3CF}" destId="{EFE5CA25-CFB0-3C44-BD63-1439559C1720}" srcOrd="0" destOrd="0" presId="urn:microsoft.com/office/officeart/2005/8/layout/lProcess3"/>
    <dgm:cxn modelId="{53FB2978-C6DD-5547-AFB3-EAEE6EAC9683}" type="presParOf" srcId="{F7F0C0C4-58F6-E241-9145-9B11D5ABB3CF}" destId="{53B2B4F7-0214-1342-B1B2-A3CA23261224}" srcOrd="1" destOrd="0" presId="urn:microsoft.com/office/officeart/2005/8/layout/lProcess3"/>
    <dgm:cxn modelId="{FA4D4B75-890B-C14F-9152-99A46E40C533}" type="presParOf" srcId="{F7F0C0C4-58F6-E241-9145-9B11D5ABB3CF}" destId="{939ABC54-6E99-354B-8DAD-C11D133B5391}" srcOrd="2" destOrd="0" presId="urn:microsoft.com/office/officeart/2005/8/layout/lProcess3"/>
    <dgm:cxn modelId="{04C7FA4E-F1BA-BC44-B5A6-7669B47F459F}" type="presParOf" srcId="{F7F0C0C4-58F6-E241-9145-9B11D5ABB3CF}" destId="{207E7D7E-C6E4-E04A-87A1-775EFC06EFC9}" srcOrd="3" destOrd="0" presId="urn:microsoft.com/office/officeart/2005/8/layout/lProcess3"/>
    <dgm:cxn modelId="{341B7D22-67C6-9548-867E-B98FE54D6C9E}" type="presParOf" srcId="{F7F0C0C4-58F6-E241-9145-9B11D5ABB3CF}" destId="{C8EC999B-0C7D-BE4E-AEB0-FC9C9A6AAB10}" srcOrd="4" destOrd="0" presId="urn:microsoft.com/office/officeart/2005/8/layout/lProcess3"/>
    <dgm:cxn modelId="{F4B47391-6E7D-EB48-92F7-549EEB769222}" type="presParOf" srcId="{85F3E2C5-14A7-C740-98B0-526BAD077F0A}" destId="{DE4B3E4F-A5AE-0443-A583-B072D94017E0}" srcOrd="3" destOrd="0" presId="urn:microsoft.com/office/officeart/2005/8/layout/lProcess3"/>
    <dgm:cxn modelId="{FE24BAA0-C8D5-0247-9909-717AD1936706}" type="presParOf" srcId="{85F3E2C5-14A7-C740-98B0-526BAD077F0A}" destId="{B9CA6009-B3A3-A448-A556-FD3A902B5561}" srcOrd="4" destOrd="0" presId="urn:microsoft.com/office/officeart/2005/8/layout/lProcess3"/>
    <dgm:cxn modelId="{5559BE37-6538-DF44-8812-7AAAE12813CD}" type="presParOf" srcId="{B9CA6009-B3A3-A448-A556-FD3A902B5561}" destId="{8B65DC17-E628-5E42-8F6F-6E610AF22527}" srcOrd="0" destOrd="0" presId="urn:microsoft.com/office/officeart/2005/8/layout/lProcess3"/>
    <dgm:cxn modelId="{56E98BB7-2716-E542-BD5D-45A27C15F533}" type="presParOf" srcId="{B9CA6009-B3A3-A448-A556-FD3A902B5561}" destId="{6627C68C-6FE7-0C48-BEF3-278E03404270}" srcOrd="1" destOrd="0" presId="urn:microsoft.com/office/officeart/2005/8/layout/lProcess3"/>
    <dgm:cxn modelId="{F0F8298B-E46D-6743-ADD0-6650AFA73891}" type="presParOf" srcId="{B9CA6009-B3A3-A448-A556-FD3A902B5561}" destId="{FA10C8C1-1445-0B46-A278-A1C854CED73F}" srcOrd="2" destOrd="0" presId="urn:microsoft.com/office/officeart/2005/8/layout/lProcess3"/>
    <dgm:cxn modelId="{AEA8BA17-C866-BE49-92B4-BBC86C930763}" type="presParOf" srcId="{B9CA6009-B3A3-A448-A556-FD3A902B5561}" destId="{AF759413-3528-034B-A102-DBD2F6A2A86A}" srcOrd="3" destOrd="0" presId="urn:microsoft.com/office/officeart/2005/8/layout/lProcess3"/>
    <dgm:cxn modelId="{83C91F71-21D8-344E-9388-03314FE5E611}" type="presParOf" srcId="{B9CA6009-B3A3-A448-A556-FD3A902B5561}" destId="{9AFEC19E-FDD7-C44D-8F36-B2F3F7913A1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AF36-1B6C-A547-AF4A-5B17E6A99929}">
      <dsp:nvSpPr>
        <dsp:cNvPr id="0" name=""/>
        <dsp:cNvSpPr/>
      </dsp:nvSpPr>
      <dsp:spPr>
        <a:xfrm rot="10800000">
          <a:off x="1731149" y="272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public sensors &amp; actuators</a:t>
          </a:r>
          <a:endParaRPr lang="en-US" sz="3900" kern="1200" dirty="0"/>
        </a:p>
      </dsp:txBody>
      <dsp:txXfrm rot="10800000">
        <a:off x="2083840" y="2727"/>
        <a:ext cx="5119993" cy="1410765"/>
      </dsp:txXfrm>
    </dsp:sp>
    <dsp:sp modelId="{FA1F4CDB-B9CA-014B-A698-A9C53BA4F244}">
      <dsp:nvSpPr>
        <dsp:cNvPr id="0" name=""/>
        <dsp:cNvSpPr/>
      </dsp:nvSpPr>
      <dsp:spPr>
        <a:xfrm>
          <a:off x="1025766" y="2727"/>
          <a:ext cx="1410765" cy="14107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960C4C-3461-E545-AF91-ACA621B3A2F1}">
      <dsp:nvSpPr>
        <dsp:cNvPr id="0" name=""/>
        <dsp:cNvSpPr/>
      </dsp:nvSpPr>
      <dsp:spPr>
        <a:xfrm rot="10800000">
          <a:off x="1731149" y="1834617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semi-private</a:t>
          </a:r>
          <a:endParaRPr lang="en-US" sz="3900" kern="1200" dirty="0"/>
        </a:p>
      </dsp:txBody>
      <dsp:txXfrm rot="10800000">
        <a:off x="2083840" y="1834617"/>
        <a:ext cx="5119993" cy="1410765"/>
      </dsp:txXfrm>
    </dsp:sp>
    <dsp:sp modelId="{2F94973A-8E8E-A040-9787-8E062F141939}">
      <dsp:nvSpPr>
        <dsp:cNvPr id="0" name=""/>
        <dsp:cNvSpPr/>
      </dsp:nvSpPr>
      <dsp:spPr>
        <a:xfrm>
          <a:off x="1025766" y="1834617"/>
          <a:ext cx="1410765" cy="141076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19C883-F522-E542-B285-13D0E263CBC8}">
      <dsp:nvSpPr>
        <dsp:cNvPr id="0" name=""/>
        <dsp:cNvSpPr/>
      </dsp:nvSpPr>
      <dsp:spPr>
        <a:xfrm rot="10800000">
          <a:off x="1731149" y="3666506"/>
          <a:ext cx="5472684" cy="14107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108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private</a:t>
          </a:r>
          <a:endParaRPr lang="en-US" sz="3900" kern="1200" dirty="0"/>
        </a:p>
      </dsp:txBody>
      <dsp:txXfrm rot="10800000">
        <a:off x="2083840" y="3666506"/>
        <a:ext cx="5119993" cy="1410765"/>
      </dsp:txXfrm>
    </dsp:sp>
    <dsp:sp modelId="{21DE043B-8A75-2E45-B520-D5D6A340428C}">
      <dsp:nvSpPr>
        <dsp:cNvPr id="0" name=""/>
        <dsp:cNvSpPr/>
      </dsp:nvSpPr>
      <dsp:spPr>
        <a:xfrm>
          <a:off x="1025766" y="3666506"/>
          <a:ext cx="1410765" cy="141076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F932F-9CCC-184D-80A0-E74D4EC51471}">
      <dsp:nvSpPr>
        <dsp:cNvPr id="0" name=""/>
        <dsp:cNvSpPr/>
      </dsp:nvSpPr>
      <dsp:spPr>
        <a:xfrm>
          <a:off x="2356" y="586617"/>
          <a:ext cx="3641815" cy="145672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ATC</a:t>
          </a:r>
          <a:endParaRPr lang="en-US" sz="6500" kern="1200" dirty="0"/>
        </a:p>
      </dsp:txBody>
      <dsp:txXfrm>
        <a:off x="730719" y="586617"/>
        <a:ext cx="2185089" cy="1456726"/>
      </dsp:txXfrm>
    </dsp:sp>
    <dsp:sp modelId="{4ED0BB5A-C758-4F41-8F1B-560B1FC0437F}">
      <dsp:nvSpPr>
        <dsp:cNvPr id="0" name=""/>
        <dsp:cNvSpPr/>
      </dsp:nvSpPr>
      <dsp:spPr>
        <a:xfrm>
          <a:off x="3170735" y="710439"/>
          <a:ext cx="3022706" cy="1209082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proprietary network architecture</a:t>
          </a:r>
          <a:endParaRPr lang="en-US" sz="1600" kern="1200" dirty="0"/>
        </a:p>
      </dsp:txBody>
      <dsp:txXfrm>
        <a:off x="3775276" y="710439"/>
        <a:ext cx="1813624" cy="1209082"/>
      </dsp:txXfrm>
    </dsp:sp>
    <dsp:sp modelId="{1ED45F88-97FC-A647-A55C-5F7EEF893C74}">
      <dsp:nvSpPr>
        <dsp:cNvPr id="0" name=""/>
        <dsp:cNvSpPr/>
      </dsp:nvSpPr>
      <dsp:spPr>
        <a:xfrm>
          <a:off x="5770263" y="710439"/>
          <a:ext cx="3022706" cy="1209082"/>
        </a:xfrm>
        <a:prstGeom prst="chevron">
          <a:avLst/>
        </a:prstGeom>
        <a:solidFill>
          <a:schemeClr val="accent5">
            <a:tint val="40000"/>
            <a:alpha val="90000"/>
            <a:hueOff val="-1478350"/>
            <a:satOff val="-2563"/>
            <a:lumOff val="-25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478350"/>
              <a:satOff val="-2563"/>
              <a:lumOff val="-25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"Ongoing problems continue to threaten </a:t>
          </a:r>
          <a:r>
            <a:rPr lang="en-US" sz="1600" kern="1200" dirty="0" err="1" smtClean="0"/>
            <a:t>NextGen's</a:t>
          </a:r>
          <a:r>
            <a:rPr lang="en-US" sz="1600" kern="1200" dirty="0" smtClean="0"/>
            <a:t> costs and timeline."</a:t>
          </a:r>
          <a:endParaRPr lang="en-US" sz="1600" kern="1200" dirty="0"/>
        </a:p>
      </dsp:txBody>
      <dsp:txXfrm>
        <a:off x="6374804" y="710439"/>
        <a:ext cx="1813624" cy="1209082"/>
      </dsp:txXfrm>
    </dsp:sp>
    <dsp:sp modelId="{EFE5CA25-CFB0-3C44-BD63-1439559C1720}">
      <dsp:nvSpPr>
        <dsp:cNvPr id="0" name=""/>
        <dsp:cNvSpPr/>
      </dsp:nvSpPr>
      <dsp:spPr>
        <a:xfrm>
          <a:off x="2356" y="2247285"/>
          <a:ext cx="3641815" cy="1456726"/>
        </a:xfrm>
        <a:prstGeom prst="chevron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PTC</a:t>
          </a:r>
          <a:endParaRPr lang="en-US" sz="6500" kern="1200" dirty="0"/>
        </a:p>
      </dsp:txBody>
      <dsp:txXfrm>
        <a:off x="730719" y="2247285"/>
        <a:ext cx="2185089" cy="1456726"/>
      </dsp:txXfrm>
    </dsp:sp>
    <dsp:sp modelId="{939ABC54-6E99-354B-8DAD-C11D133B5391}">
      <dsp:nvSpPr>
        <dsp:cNvPr id="0" name=""/>
        <dsp:cNvSpPr/>
      </dsp:nvSpPr>
      <dsp:spPr>
        <a:xfrm>
          <a:off x="3170735" y="2371107"/>
          <a:ext cx="3022706" cy="1209082"/>
        </a:xfrm>
        <a:prstGeom prst="chevron">
          <a:avLst/>
        </a:prstGeom>
        <a:solidFill>
          <a:schemeClr val="accent5">
            <a:tint val="40000"/>
            <a:alpha val="90000"/>
            <a:hueOff val="-2956701"/>
            <a:satOff val="-5126"/>
            <a:lumOff val="-51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956701"/>
              <a:satOff val="-5126"/>
              <a:lumOff val="-5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220 MHz dedicated network</a:t>
          </a:r>
          <a:endParaRPr lang="en-US" sz="1600" kern="1200" dirty="0"/>
        </a:p>
      </dsp:txBody>
      <dsp:txXfrm>
        <a:off x="3775276" y="2371107"/>
        <a:ext cx="1813624" cy="1209082"/>
      </dsp:txXfrm>
    </dsp:sp>
    <dsp:sp modelId="{C8EC999B-0C7D-BE4E-AEB0-FC9C9A6AAB10}">
      <dsp:nvSpPr>
        <dsp:cNvPr id="0" name=""/>
        <dsp:cNvSpPr/>
      </dsp:nvSpPr>
      <dsp:spPr>
        <a:xfrm>
          <a:off x="5770263" y="2371107"/>
          <a:ext cx="3022706" cy="1209082"/>
        </a:xfrm>
        <a:prstGeom prst="chevron">
          <a:avLst/>
        </a:prstGeom>
        <a:solidFill>
          <a:schemeClr val="accent5">
            <a:tint val="40000"/>
            <a:alpha val="90000"/>
            <a:hueOff val="-4435052"/>
            <a:satOff val="-7690"/>
            <a:lumOff val="-77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435052"/>
              <a:satOff val="-7690"/>
              <a:lumOff val="-7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"[NTSB] has advocated for some form of positive train control for more than 45 years."</a:t>
          </a:r>
          <a:endParaRPr lang="en-US" sz="1600" kern="1200" dirty="0"/>
        </a:p>
      </dsp:txBody>
      <dsp:txXfrm>
        <a:off x="6374804" y="2371107"/>
        <a:ext cx="1813624" cy="1209082"/>
      </dsp:txXfrm>
    </dsp:sp>
    <dsp:sp modelId="{8B65DC17-E628-5E42-8F6F-6E610AF22527}">
      <dsp:nvSpPr>
        <dsp:cNvPr id="0" name=""/>
        <dsp:cNvSpPr/>
      </dsp:nvSpPr>
      <dsp:spPr>
        <a:xfrm>
          <a:off x="2356" y="3907953"/>
          <a:ext cx="3641815" cy="1456726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ITS</a:t>
          </a:r>
          <a:endParaRPr lang="en-US" sz="6500" kern="1200" dirty="0"/>
        </a:p>
      </dsp:txBody>
      <dsp:txXfrm>
        <a:off x="730719" y="3907953"/>
        <a:ext cx="2185089" cy="1456726"/>
      </dsp:txXfrm>
    </dsp:sp>
    <dsp:sp modelId="{FA10C8C1-1445-0B46-A278-A1C854CED73F}">
      <dsp:nvSpPr>
        <dsp:cNvPr id="0" name=""/>
        <dsp:cNvSpPr/>
      </dsp:nvSpPr>
      <dsp:spPr>
        <a:xfrm>
          <a:off x="3170735" y="4031774"/>
          <a:ext cx="3022706" cy="1209082"/>
        </a:xfrm>
        <a:prstGeom prst="chevron">
          <a:avLst/>
        </a:prstGeom>
        <a:solidFill>
          <a:schemeClr val="accent5">
            <a:tint val="40000"/>
            <a:alpha val="90000"/>
            <a:hueOff val="-5913402"/>
            <a:satOff val="-10253"/>
            <a:lumOff val="-1031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913402"/>
              <a:satOff val="-10253"/>
              <a:lumOff val="-10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5.9 GHz</a:t>
          </a:r>
          <a:endParaRPr lang="en-US" sz="1600" kern="1200" dirty="0"/>
        </a:p>
      </dsp:txBody>
      <dsp:txXfrm>
        <a:off x="3775276" y="4031774"/>
        <a:ext cx="1813624" cy="1209082"/>
      </dsp:txXfrm>
    </dsp:sp>
    <dsp:sp modelId="{9AFEC19E-FDD7-C44D-8F36-B2F3F7913A17}">
      <dsp:nvSpPr>
        <dsp:cNvPr id="0" name=""/>
        <dsp:cNvSpPr/>
      </dsp:nvSpPr>
      <dsp:spPr>
        <a:xfrm>
          <a:off x="5770263" y="4031774"/>
          <a:ext cx="3022706" cy="1209082"/>
        </a:xfrm>
        <a:prstGeom prst="chevron">
          <a:avLst/>
        </a:prstGeom>
        <a:solidFill>
          <a:schemeClr val="accent5">
            <a:tint val="40000"/>
            <a:alpha val="90000"/>
            <a:hueOff val="-7391752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2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allocated in 1999</a:t>
          </a:r>
          <a:endParaRPr lang="en-US" sz="1600" kern="1200" dirty="0"/>
        </a:p>
      </dsp:txBody>
      <dsp:txXfrm>
        <a:off x="6374804" y="4031774"/>
        <a:ext cx="1813624" cy="1209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8E803-0101-3647-B165-79496912867F}" type="datetimeFigureOut">
              <a:rPr lang="en-US" smtClean="0"/>
              <a:t>2/2/16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EB9DA-BED2-464A-BB20-AE998203C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0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B9DA-BED2-464A-BB20-AE998203C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1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http://www.nytimes.com/2012/10/02/world/europe/device-sends-message-to-swiss-farmer-when-cow-is-in-heat.html?pagewanted=all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A9B630B-C9A0-2A45-8B73-9EAC395094F0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847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3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B9DA-BED2-464A-BB20-AE998203C0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66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http://blog.neustar.biz/neustar-insights/telephone-numbers-are-for-people-not-machines/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http://www.parking.org/media/overview-of-the-us-parking-industry.aspx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http://www.statisticbrain.com/e-reader-statistics/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http://www.ite.org/reportcard/TechnicalReport.pdf – 311k signals</a:t>
            </a:r>
          </a:p>
          <a:p>
            <a:pPr eaLnBrk="1" hangingPunct="1">
              <a:spcBef>
                <a:spcPct val="0"/>
              </a:spcBef>
            </a:pPr>
            <a:r>
              <a:rPr lang="en-US" i="1">
                <a:latin typeface="Calibri" charset="0"/>
              </a:rPr>
              <a:t>www.aceee.org/files/proceedings/2012/data/papers/0193-000144.pdf – 44.9 M street lights</a:t>
            </a: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DDA131E-AE44-3542-AD44-BA9F052ECA47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3698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9DAB-0D10-6C48-B624-730A1479BF3D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DB81-2D4C-D245-B54B-91699F49BB38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7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44B7-0998-D24C-B90E-039B5B2CCD70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5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B27F-2A67-614C-8C13-84B6EAEEB7F0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78B1-B8B2-A241-B831-1A824136CA25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1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9DE9-C8B0-5044-8986-3AD26E22970A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0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56C8-BFE8-5040-A422-78AAFE779D3F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21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E142-95AC-6544-B406-3287406E1CE2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2967-341E-F544-B0F6-83F272E0D06F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4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2B23-E4FD-854E-8967-14DC1F244852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9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A9E9-B5D3-6D4F-B573-A4DBBD2665C9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6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7D6A7-A36D-B647-983A-C8A437445F11}" type="datetime1">
              <a:rPr lang="en-US" smtClean="0"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NSF Future Wireless Cities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tiff"/><Relationship Id="rId7" Type="http://schemas.openxmlformats.org/officeDocument/2006/relationships/image" Target="../media/image36.tiff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jpeg"/><Relationship Id="rId10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33.png"/><Relationship Id="rId5" Type="http://schemas.openxmlformats.org/officeDocument/2006/relationships/image" Target="../media/image53.tiff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tif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75.png"/><Relationship Id="rId22" Type="http://schemas.openxmlformats.org/officeDocument/2006/relationships/image" Target="../media/image76.png"/><Relationship Id="rId23" Type="http://schemas.openxmlformats.org/officeDocument/2006/relationships/image" Target="../media/image77.png"/><Relationship Id="rId24" Type="http://schemas.openxmlformats.org/officeDocument/2006/relationships/image" Target="../media/image78.png"/><Relationship Id="rId25" Type="http://schemas.openxmlformats.org/officeDocument/2006/relationships/image" Target="../media/image79.png"/><Relationship Id="rId26" Type="http://schemas.openxmlformats.org/officeDocument/2006/relationships/image" Target="../media/image80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Thinking beyond the network &amp; Lessons from the not-so-past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Lessons, in brief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675551"/>
              </p:ext>
            </p:extLst>
          </p:nvPr>
        </p:nvGraphicFramePr>
        <p:xfrm>
          <a:off x="1724891" y="1690686"/>
          <a:ext cx="8146473" cy="4128222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2562875"/>
                <a:gridCol w="5583598"/>
              </a:tblGrid>
              <a:tr h="570833">
                <a:tc>
                  <a:txBody>
                    <a:bodyPr/>
                    <a:lstStyle/>
                    <a:p>
                      <a:r>
                        <a:rPr lang="en-US" dirty="0" smtClean="0"/>
                        <a:t>Experience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Lessons</a:t>
                      </a:r>
                      <a:endParaRPr lang="en-US" dirty="0"/>
                    </a:p>
                  </a:txBody>
                  <a:tcPr/>
                </a:tc>
              </a:tr>
              <a:tr h="1085230">
                <a:tc>
                  <a:txBody>
                    <a:bodyPr/>
                    <a:lstStyle/>
                    <a:p>
                      <a:r>
                        <a:rPr lang="en-US" dirty="0" smtClean="0"/>
                        <a:t>VoLTE, 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avoid</a:t>
                      </a:r>
                      <a:r>
                        <a:rPr lang="en-US" baseline="0" dirty="0" smtClean="0"/>
                        <a:t> complexity</a:t>
                      </a:r>
                    </a:p>
                    <a:p>
                      <a:r>
                        <a:rPr lang="en-US" baseline="0" dirty="0" smtClean="0"/>
                        <a:t>avoid layer entanglement</a:t>
                      </a:r>
                    </a:p>
                    <a:p>
                      <a:r>
                        <a:rPr lang="en-US" baseline="0" dirty="0" smtClean="0"/>
                        <a:t>plan intercarrier interfaces</a:t>
                      </a:r>
                      <a:endParaRPr lang="en-US" dirty="0"/>
                    </a:p>
                  </a:txBody>
                  <a:tcPr/>
                </a:tc>
              </a:tr>
              <a:tr h="570833">
                <a:tc>
                  <a:txBody>
                    <a:bodyPr/>
                    <a:lstStyle/>
                    <a:p>
                      <a:r>
                        <a:rPr lang="en-US" dirty="0" smtClean="0"/>
                        <a:t>Wi-Fi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don’t trust the RAN/AP</a:t>
                      </a:r>
                      <a:endParaRPr lang="en-US" dirty="0"/>
                    </a:p>
                  </a:txBody>
                  <a:tcPr/>
                </a:tc>
              </a:tr>
              <a:tr h="759660">
                <a:tc>
                  <a:txBody>
                    <a:bodyPr/>
                    <a:lstStyle/>
                    <a:p>
                      <a:r>
                        <a:rPr lang="en-US" dirty="0" smtClean="0"/>
                        <a:t>disaggregation of</a:t>
                      </a:r>
                      <a:r>
                        <a:rPr lang="en-US" baseline="0" dirty="0" smtClean="0"/>
                        <a:t> functions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&amp; simple interfaces</a:t>
                      </a:r>
                    </a:p>
                    <a:p>
                      <a:r>
                        <a:rPr lang="en-US" dirty="0" smtClean="0"/>
                        <a:t>don’t assume trust between elements</a:t>
                      </a:r>
                      <a:endParaRPr lang="en-US" dirty="0"/>
                    </a:p>
                  </a:txBody>
                  <a:tcPr/>
                </a:tc>
              </a:tr>
              <a:tr h="570833">
                <a:tc>
                  <a:txBody>
                    <a:bodyPr/>
                    <a:lstStyle/>
                    <a:p>
                      <a:r>
                        <a:rPr lang="en-US" dirty="0" smtClean="0"/>
                        <a:t>app stores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keep</a:t>
                      </a:r>
                      <a:r>
                        <a:rPr lang="en-US" baseline="0" dirty="0" smtClean="0"/>
                        <a:t> it application-neutral</a:t>
                      </a:r>
                      <a:endParaRPr lang="en-US" dirty="0"/>
                    </a:p>
                  </a:txBody>
                  <a:tcPr/>
                </a:tc>
              </a:tr>
              <a:tr h="570833">
                <a:tc>
                  <a:txBody>
                    <a:bodyPr/>
                    <a:lstStyle/>
                    <a:p>
                      <a:r>
                        <a:rPr lang="en-US" dirty="0" smtClean="0"/>
                        <a:t>FTTH, backhaul</a:t>
                      </a:r>
                      <a:r>
                        <a:rPr lang="en-US" baseline="0" dirty="0" smtClean="0"/>
                        <a:t>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re-use backhaul</a:t>
                      </a:r>
                      <a:r>
                        <a:rPr lang="en-US" baseline="0" dirty="0" smtClean="0"/>
                        <a:t> where you can find it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5707" y="5987018"/>
            <a:ext cx="55624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i="1" dirty="0"/>
              <a:t>Premature </a:t>
            </a:r>
            <a:r>
              <a:rPr lang="en-US" i="1" dirty="0" smtClean="0"/>
              <a:t>optimization </a:t>
            </a:r>
            <a:r>
              <a:rPr lang="en-US" i="1" dirty="0"/>
              <a:t>is the root of all </a:t>
            </a:r>
            <a:r>
              <a:rPr lang="en-US" i="1" dirty="0" smtClean="0"/>
              <a:t>evil </a:t>
            </a:r>
            <a:r>
              <a:rPr lang="en-US" i="1" smtClean="0"/>
              <a:t>(Knuth 1974)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Lesson: sensor networks may be (tiny) niche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4398"/>
            <a:ext cx="12192000" cy="5892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599" y="3952016"/>
            <a:ext cx="4188994" cy="2404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42" y="4095022"/>
            <a:ext cx="3035300" cy="12446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" name="Rectangle 6"/>
          <p:cNvSpPr/>
          <p:nvPr/>
        </p:nvSpPr>
        <p:spPr>
          <a:xfrm>
            <a:off x="0" y="6488087"/>
            <a:ext cx="3705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eschatologist.net</a:t>
            </a:r>
            <a:r>
              <a:rPr lang="en-US" dirty="0"/>
              <a:t>/blog/?p=266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91" y="3942127"/>
            <a:ext cx="2596785" cy="25967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5591" y="1690688"/>
            <a:ext cx="10759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Most IoT systems will be near power since they’ll interact with energy-based systems (lights, motors, vehicles)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Most IoT systems will not be running </a:t>
            </a:r>
            <a:r>
              <a:rPr lang="en-US" dirty="0" err="1" smtClean="0"/>
              <a:t>TinyOS</a:t>
            </a:r>
            <a:r>
              <a:rPr lang="en-US" dirty="0" smtClean="0"/>
              <a:t> (or similar)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Protocol processing overhead is unlikely to matter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Low message volume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c</a:t>
            </a:r>
            <a:r>
              <a:rPr lang="en-US" dirty="0" smtClean="0"/>
              <a:t>ryptography overhead is unlikely to matter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7663" y="4332906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rgbClr val="333333"/>
                </a:solidFill>
                <a:latin typeface="Arial" charset="0"/>
              </a:rPr>
              <a:t>$</a:t>
            </a:r>
            <a:r>
              <a:rPr lang="hr-HR" b="1" dirty="0" smtClean="0">
                <a:solidFill>
                  <a:srgbClr val="333333"/>
                </a:solidFill>
                <a:latin typeface="Arial" charset="0"/>
              </a:rPr>
              <a:t>35.00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5707" y="5564757"/>
            <a:ext cx="4649681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</p:spPr>
        <p:txBody>
          <a:bodyPr wrap="square">
            <a:spAutoFit/>
          </a:bodyPr>
          <a:lstStyle/>
          <a:p>
            <a:pPr marL="31750" indent="185738"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Roboto" charset="0"/>
              </a:rPr>
              <a:t>A 900MHz quad-core </a:t>
            </a:r>
            <a:r>
              <a:rPr lang="en-US">
                <a:solidFill>
                  <a:srgbClr val="222222"/>
                </a:solidFill>
                <a:latin typeface="Roboto" charset="0"/>
              </a:rPr>
              <a:t>ARM </a:t>
            </a:r>
            <a:r>
              <a:rPr lang="en-US" smtClean="0">
                <a:solidFill>
                  <a:srgbClr val="222222"/>
                </a:solidFill>
                <a:latin typeface="Roboto" charset="0"/>
              </a:rPr>
              <a:t>Cortex-A7</a:t>
            </a:r>
            <a:endParaRPr lang="en-US" dirty="0">
              <a:solidFill>
                <a:srgbClr val="222222"/>
              </a:solidFill>
              <a:latin typeface="Roboto" charset="0"/>
            </a:endParaRPr>
          </a:p>
          <a:p>
            <a:pPr indent="196850">
              <a:buFont typeface="Arial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Roboto" charset="0"/>
              </a:rPr>
              <a:t>1 GB </a:t>
            </a:r>
            <a:r>
              <a:rPr lang="en-US" dirty="0">
                <a:solidFill>
                  <a:srgbClr val="222222"/>
                </a:solidFill>
                <a:latin typeface="Roboto" charset="0"/>
              </a:rPr>
              <a:t>RAM</a:t>
            </a:r>
            <a:endParaRPr lang="en-US" b="0" i="0" dirty="0">
              <a:solidFill>
                <a:srgbClr val="222222"/>
              </a:solidFill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best generic (simple) architecture?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6" y="1405009"/>
            <a:ext cx="1745673" cy="1745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6" y="3255818"/>
            <a:ext cx="2202404" cy="1218621"/>
          </a:xfrm>
          <a:prstGeom prst="rect">
            <a:avLst/>
          </a:prstGeom>
        </p:spPr>
      </p:pic>
      <p:pic>
        <p:nvPicPr>
          <p:cNvPr id="6" name="Picture 13" descr="C:\Users\ecoffey\AppData\Local\Temp\Rar$DRa0.891\Cisco Icons November\30019_Device_database_3036\Png_256\30019_Device_database_3036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75" y="2253094"/>
            <a:ext cx="2374634" cy="13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C:\Users\ecoffey\AppData\Local\Temp\Rar$DRa0.376\30028_Device_file_server_unreachable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32" y="3588826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69382" y="1898073"/>
            <a:ext cx="266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SQL (via HTTP </a:t>
            </a:r>
            <a:r>
              <a:rPr lang="en-US" dirty="0" err="1" smtClean="0"/>
              <a:t>RESTful</a:t>
            </a:r>
            <a:r>
              <a:rPr lang="en-US" dirty="0" smtClean="0"/>
              <a:t> API)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69382" y="2736294"/>
            <a:ext cx="358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Streaming (JSON web stream </a:t>
            </a:r>
            <a:r>
              <a:rPr lang="is-IS" dirty="0" smtClean="0"/>
              <a:t>… RTP)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659" y="4469111"/>
            <a:ext cx="1064775" cy="7187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1491" y="1594132"/>
            <a:ext cx="144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cloud, fog, 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58793" y="5763282"/>
            <a:ext cx="203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user-delivered code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919" y="3419329"/>
            <a:ext cx="1664855" cy="1664855"/>
          </a:xfrm>
          <a:prstGeom prst="rect">
            <a:avLst/>
          </a:prstGeom>
        </p:spPr>
      </p:pic>
      <p:cxnSp>
        <p:nvCxnSpPr>
          <p:cNvPr id="15" name="Curved Connector 14"/>
          <p:cNvCxnSpPr>
            <a:stCxn id="13" idx="1"/>
            <a:endCxn id="7" idx="2"/>
          </p:cNvCxnSpPr>
          <p:nvPr/>
        </p:nvCxnSpPr>
        <p:spPr>
          <a:xfrm rot="10800000" flipV="1">
            <a:off x="5850793" y="4251756"/>
            <a:ext cx="4242127" cy="1287789"/>
          </a:xfrm>
          <a:prstGeom prst="curvedConnector4">
            <a:avLst>
              <a:gd name="adj1" fmla="val 38504"/>
              <a:gd name="adj2" fmla="val 11775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  <a:endCxn id="8" idx="1"/>
          </p:cNvCxnSpPr>
          <p:nvPr/>
        </p:nvCxnSpPr>
        <p:spPr>
          <a:xfrm flipV="1">
            <a:off x="7038109" y="2082739"/>
            <a:ext cx="831273" cy="838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3"/>
            <a:endCxn id="9" idx="1"/>
          </p:cNvCxnSpPr>
          <p:nvPr/>
        </p:nvCxnSpPr>
        <p:spPr>
          <a:xfrm>
            <a:off x="7038109" y="2920960"/>
            <a:ext cx="8312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69382" y="3409553"/>
            <a:ext cx="184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event notification</a:t>
            </a:r>
            <a:endParaRPr lang="en-US"/>
          </a:p>
        </p:txBody>
      </p:sp>
      <p:cxnSp>
        <p:nvCxnSpPr>
          <p:cNvPr id="23" name="Straight Arrow Connector 22"/>
          <p:cNvCxnSpPr>
            <a:stCxn id="6" idx="3"/>
            <a:endCxn id="21" idx="1"/>
          </p:cNvCxnSpPr>
          <p:nvPr/>
        </p:nvCxnSpPr>
        <p:spPr>
          <a:xfrm>
            <a:off x="7038109" y="2920960"/>
            <a:ext cx="831273" cy="673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5" descr="C:\Users\ecoffey\AppData\Local\Temp\Rar$DRa0.349\30043_Device_lock_default_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06" y="4667611"/>
            <a:ext cx="1223329" cy="12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63475" y="5890940"/>
            <a:ext cx="161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mediate access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4" idx="3"/>
            <a:endCxn id="6" idx="1"/>
          </p:cNvCxnSpPr>
          <p:nvPr/>
        </p:nvCxnSpPr>
        <p:spPr>
          <a:xfrm>
            <a:off x="2722419" y="2277846"/>
            <a:ext cx="1941056" cy="643114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" idx="3"/>
            <a:endCxn id="6" idx="1"/>
          </p:cNvCxnSpPr>
          <p:nvPr/>
        </p:nvCxnSpPr>
        <p:spPr>
          <a:xfrm flipV="1">
            <a:off x="3179150" y="2920960"/>
            <a:ext cx="1484325" cy="944169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3" descr="C:\Users\ecoffey\AppData\Local\Temp\Rar$DRa0.891\Cisco Icons November\30019_Device_database_3036\Png_256\30019_Device_database_3036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75" y="2405494"/>
            <a:ext cx="2374634" cy="13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60025" y="280789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SENML?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we name things?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405" y="2624256"/>
            <a:ext cx="2466109" cy="953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609" y="1970737"/>
            <a:ext cx="2260600" cy="226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905" y="2374227"/>
            <a:ext cx="2354695" cy="1453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3908" y="4363000"/>
            <a:ext cx="1852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interface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5877" y="4224501"/>
            <a:ext cx="261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device</a:t>
            </a:r>
          </a:p>
          <a:p>
            <a:r>
              <a:rPr lang="en-US" dirty="0" smtClean="0"/>
              <a:t>(independent of network)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30499" y="4577516"/>
            <a:ext cx="292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device by </a:t>
            </a:r>
            <a:r>
              <a:rPr lang="en-US" smtClean="0"/>
              <a:t>function &amp; location</a:t>
            </a:r>
            <a:endParaRPr lang="en-US"/>
          </a:p>
        </p:txBody>
      </p:sp>
      <p:sp>
        <p:nvSpPr>
          <p:cNvPr id="13" name="32-Point Star 12"/>
          <p:cNvSpPr/>
          <p:nvPr/>
        </p:nvSpPr>
        <p:spPr>
          <a:xfrm>
            <a:off x="1302905" y="4946849"/>
            <a:ext cx="1357168" cy="1246134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EUI-64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95877" y="5063336"/>
            <a:ext cx="305288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domain name?  </a:t>
            </a:r>
            <a:r>
              <a:rPr lang="en-US" dirty="0" smtClean="0">
                <a:sym typeface="Wingdings"/>
              </a:rPr>
              <a:t> portability?</a:t>
            </a:r>
            <a:endParaRPr lang="en-US" dirty="0" smtClean="0"/>
          </a:p>
          <a:p>
            <a:r>
              <a:rPr lang="en-US" dirty="0" smtClean="0"/>
              <a:t>phone number?</a:t>
            </a:r>
            <a:endParaRPr lang="en-US" dirty="0"/>
          </a:p>
        </p:txBody>
      </p:sp>
      <p:sp>
        <p:nvSpPr>
          <p:cNvPr id="15" name="32-Point Star 14"/>
          <p:cNvSpPr/>
          <p:nvPr/>
        </p:nvSpPr>
        <p:spPr>
          <a:xfrm>
            <a:off x="2660073" y="4946849"/>
            <a:ext cx="1357168" cy="1246134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IPv6</a:t>
            </a:r>
            <a:endParaRPr lang="en-US"/>
          </a:p>
        </p:txBody>
      </p:sp>
      <p:sp>
        <p:nvSpPr>
          <p:cNvPr id="16" name="Cloud Callout 15"/>
          <p:cNvSpPr/>
          <p:nvPr/>
        </p:nvSpPr>
        <p:spPr>
          <a:xfrm>
            <a:off x="8430499" y="5293027"/>
            <a:ext cx="3144974" cy="1063323"/>
          </a:xfrm>
          <a:prstGeom prst="cloudCallout">
            <a:avLst>
              <a:gd name="adj1" fmla="val -39154"/>
              <a:gd name="adj2" fmla="val -93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“ceiling lamp in kitchen”</a:t>
            </a:r>
          </a:p>
          <a:p>
            <a:pPr algn="ctr"/>
            <a:r>
              <a:rPr lang="en-US" dirty="0" smtClean="0"/>
              <a:t>(used in programs)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charset="0"/>
                <a:ea typeface="+mj-ea"/>
                <a:cs typeface="+mj-cs"/>
              </a:rPr>
              <a:t>Phone numbers for machines?</a:t>
            </a:r>
          </a:p>
        </p:txBody>
      </p:sp>
      <p:sp>
        <p:nvSpPr>
          <p:cNvPr id="3789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COMSNETS 2016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7891" name="Picture 4" descr="tabletrevolutiongraph-300x2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265363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2355850" y="1717675"/>
            <a:ext cx="1460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212 555 1212</a:t>
            </a:r>
          </a:p>
        </p:txBody>
      </p:sp>
      <p:cxnSp>
        <p:nvCxnSpPr>
          <p:cNvPr id="11" name="Straight Arrow Connector 10"/>
          <p:cNvCxnSpPr>
            <a:cxnSpLocks noChangeShapeType="1"/>
            <a:stCxn id="37892" idx="3"/>
          </p:cNvCxnSpPr>
          <p:nvPr/>
        </p:nvCxnSpPr>
        <p:spPr bwMode="auto">
          <a:xfrm flipV="1">
            <a:off x="3816506" y="1890713"/>
            <a:ext cx="717394" cy="1162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7894" name="Picture 11" descr="mens-fashion-19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913" y="1231900"/>
            <a:ext cx="6159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3741739" y="1443038"/>
            <a:ext cx="821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&lt; 2010</a:t>
            </a:r>
          </a:p>
        </p:txBody>
      </p: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2438400" y="3444876"/>
            <a:ext cx="14606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533, 544</a:t>
            </a:r>
          </a:p>
        </p:txBody>
      </p:sp>
      <p:sp>
        <p:nvSpPr>
          <p:cNvPr id="37897" name="TextBox 14"/>
          <p:cNvSpPr txBox="1">
            <a:spLocks noChangeArrowheads="1"/>
          </p:cNvSpPr>
          <p:nvPr/>
        </p:nvSpPr>
        <p:spPr bwMode="auto">
          <a:xfrm>
            <a:off x="2262188" y="5910264"/>
            <a:ext cx="27681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now: one 5XX code a year…</a:t>
            </a:r>
          </a:p>
          <a:p>
            <a:pPr eaLnBrk="1" hangingPunct="1"/>
            <a:r>
              <a:rPr lang="en-US" sz="1800"/>
              <a:t>(8M numbers)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3802064" y="3784601"/>
            <a:ext cx="884237" cy="111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789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3248025"/>
            <a:ext cx="11001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200" y="3656014"/>
            <a:ext cx="939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2" t="5548" r="17094" b="-2"/>
          <a:stretch>
            <a:fillRect/>
          </a:stretch>
        </p:blipFill>
        <p:spPr bwMode="auto">
          <a:xfrm>
            <a:off x="4046539" y="4348164"/>
            <a:ext cx="1468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976" y="4911726"/>
            <a:ext cx="13255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20"/>
          <p:cNvSpPr txBox="1">
            <a:spLocks noChangeArrowheads="1"/>
          </p:cNvSpPr>
          <p:nvPr/>
        </p:nvSpPr>
        <p:spPr bwMode="auto">
          <a:xfrm>
            <a:off x="1652588" y="6553200"/>
            <a:ext cx="17510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see Tom McGarry, Neustar</a:t>
            </a:r>
          </a:p>
        </p:txBody>
      </p:sp>
      <p:sp>
        <p:nvSpPr>
          <p:cNvPr id="37904" name="TextBox 21"/>
          <p:cNvSpPr txBox="1">
            <a:spLocks noChangeArrowheads="1"/>
          </p:cNvSpPr>
          <p:nvPr/>
        </p:nvSpPr>
        <p:spPr bwMode="auto">
          <a:xfrm>
            <a:off x="1911351" y="2573339"/>
            <a:ext cx="2650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500 123 4567</a:t>
            </a:r>
          </a:p>
          <a:p>
            <a:pPr eaLnBrk="1" hangingPunct="1"/>
            <a:r>
              <a:rPr lang="en-US" sz="1800"/>
              <a:t>(and geographic numbers)</a:t>
            </a:r>
          </a:p>
        </p:txBody>
      </p:sp>
      <p:pic>
        <p:nvPicPr>
          <p:cNvPr id="37905" name="Picture 22" descr="onstar-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2660651"/>
            <a:ext cx="11763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053264" y="5910263"/>
            <a:ext cx="2513637" cy="369332"/>
          </a:xfrm>
          <a:prstGeom prst="rect">
            <a:avLst/>
          </a:prstGeom>
          <a:gradFill rotWithShape="1"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lt1"/>
                </a:solidFill>
              </a:rPr>
              <a:t>10 billion +1 #’s available</a:t>
            </a:r>
          </a:p>
        </p:txBody>
      </p:sp>
      <p:sp>
        <p:nvSpPr>
          <p:cNvPr id="37907" name="TextBox 6"/>
          <p:cNvSpPr txBox="1">
            <a:spLocks noChangeArrowheads="1"/>
          </p:cNvSpPr>
          <p:nvPr/>
        </p:nvSpPr>
        <p:spPr bwMode="auto">
          <a:xfrm>
            <a:off x="5678488" y="4667250"/>
            <a:ext cx="544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5 mio.</a:t>
            </a:r>
          </a:p>
        </p:txBody>
      </p:sp>
      <p:sp>
        <p:nvSpPr>
          <p:cNvPr id="37908" name="TextBox 23"/>
          <p:cNvSpPr txBox="1">
            <a:spLocks noChangeArrowheads="1"/>
          </p:cNvSpPr>
          <p:nvPr/>
        </p:nvSpPr>
        <p:spPr bwMode="auto">
          <a:xfrm>
            <a:off x="4470400" y="5389564"/>
            <a:ext cx="6286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64 mio.</a:t>
            </a:r>
          </a:p>
        </p:txBody>
      </p:sp>
      <p:sp>
        <p:nvSpPr>
          <p:cNvPr id="37909" name="TextBox 7"/>
          <p:cNvSpPr txBox="1">
            <a:spLocks noChangeArrowheads="1"/>
          </p:cNvSpPr>
          <p:nvPr/>
        </p:nvSpPr>
        <p:spPr bwMode="auto">
          <a:xfrm>
            <a:off x="5553076" y="3290889"/>
            <a:ext cx="1173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12% of adults</a:t>
            </a:r>
          </a:p>
        </p:txBody>
      </p:sp>
      <p:pic>
        <p:nvPicPr>
          <p:cNvPr id="379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938" y="4391026"/>
            <a:ext cx="696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1" name="TextBox 24"/>
          <p:cNvSpPr txBox="1">
            <a:spLocks noChangeArrowheads="1"/>
          </p:cNvSpPr>
          <p:nvPr/>
        </p:nvSpPr>
        <p:spPr bwMode="auto">
          <a:xfrm>
            <a:off x="1985964" y="5391151"/>
            <a:ext cx="6944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311,000</a:t>
            </a:r>
          </a:p>
        </p:txBody>
      </p:sp>
      <p:sp>
        <p:nvSpPr>
          <p:cNvPr id="379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8CAB994-B60A-7344-92B7-E43AFEE1A64E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7914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5105400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5" name="TextBox 6"/>
          <p:cNvSpPr txBox="1">
            <a:spLocks noChangeArrowheads="1"/>
          </p:cNvSpPr>
          <p:nvPr/>
        </p:nvSpPr>
        <p:spPr bwMode="auto">
          <a:xfrm>
            <a:off x="5638800" y="6248400"/>
            <a:ext cx="7239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44.9 mio.</a:t>
            </a:r>
          </a:p>
        </p:txBody>
      </p:sp>
      <p:pic>
        <p:nvPicPr>
          <p:cNvPr id="3791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752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7" name="TextBox 6"/>
          <p:cNvSpPr txBox="1">
            <a:spLocks noChangeArrowheads="1"/>
          </p:cNvSpPr>
          <p:nvPr/>
        </p:nvSpPr>
        <p:spPr bwMode="auto">
          <a:xfrm>
            <a:off x="6629400" y="1447800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254 mio.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3AE3C-CB8D-AD4B-BED7-8403824EFEE3}" type="datetime1">
              <a:rPr lang="en-US" smtClean="0"/>
              <a:t>2/2/16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we secure things?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17" y="1503651"/>
            <a:ext cx="2476566" cy="202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105" y="949210"/>
            <a:ext cx="1902691" cy="896460"/>
          </a:xfrm>
          <a:prstGeom prst="rect">
            <a:avLst/>
          </a:prstGeom>
        </p:spPr>
      </p:pic>
      <p:pic>
        <p:nvPicPr>
          <p:cNvPr id="6" name="Picture 13" descr="C:\Users\ecoffey\AppData\Local\Temp\Rar$DRa0.891\Cisco Icons November\30019_Device_database_3036\Png_256\30019_Device_database_3036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324" y="2039182"/>
            <a:ext cx="1688834" cy="9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132701"/>
            <a:ext cx="116089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Old model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36" y="2602129"/>
            <a:ext cx="1312718" cy="8751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77" y="3962957"/>
            <a:ext cx="1649845" cy="16498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77" y="4115357"/>
            <a:ext cx="1649845" cy="16498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77" y="4267757"/>
            <a:ext cx="1649845" cy="16498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77" y="4420157"/>
            <a:ext cx="1649845" cy="16498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77" y="4572557"/>
            <a:ext cx="1649845" cy="16498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8200" y="4572557"/>
            <a:ext cx="126259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New model</a:t>
            </a:r>
            <a:endParaRPr lang="en-US"/>
          </a:p>
        </p:txBody>
      </p:sp>
      <p:sp>
        <p:nvSpPr>
          <p:cNvPr id="26" name="Round Diagonal Corner Rectangle 25"/>
          <p:cNvSpPr/>
          <p:nvPr/>
        </p:nvSpPr>
        <p:spPr>
          <a:xfrm>
            <a:off x="6390043" y="4940279"/>
            <a:ext cx="1269402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/>
              <a:t>commissioner</a:t>
            </a:r>
            <a:endParaRPr lang="en-US" sz="1200"/>
          </a:p>
        </p:txBody>
      </p:sp>
      <p:pic>
        <p:nvPicPr>
          <p:cNvPr id="27" name="Picture 10" descr="C:\Users\ecoffey\AppData\Local\Temp\Rar$DRa0.891\Cisco Icons November\30019_Device_database_3036\Png_256\30019_Device_database_3036_critical_25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747" y="4447510"/>
            <a:ext cx="1688834" cy="9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ecoffey\AppData\Local\Temp\Rar$DRa0.882\Cisco Icons November\30103_Device_wireless_router_3140\Png_256\30103_Device_wireless_router_3140_unmanaged_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91" y="2514166"/>
            <a:ext cx="893606" cy="10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033566" y="4912632"/>
            <a:ext cx="145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/>
              <a:t>device authorization</a:t>
            </a:r>
          </a:p>
          <a:p>
            <a:pPr algn="ctr"/>
            <a:r>
              <a:rPr lang="en-US" sz="1200" dirty="0" smtClean="0"/>
              <a:t>database</a:t>
            </a:r>
            <a:endParaRPr lang="en-US" sz="1200" dirty="0"/>
          </a:p>
        </p:txBody>
      </p:sp>
      <p:cxnSp>
        <p:nvCxnSpPr>
          <p:cNvPr id="32" name="Curved Connector 31"/>
          <p:cNvCxnSpPr>
            <a:stCxn id="29" idx="3"/>
            <a:endCxn id="27" idx="1"/>
          </p:cNvCxnSpPr>
          <p:nvPr/>
        </p:nvCxnSpPr>
        <p:spPr>
          <a:xfrm>
            <a:off x="7490797" y="3048976"/>
            <a:ext cx="1332950" cy="18735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128355" y="4020568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DIAMETER</a:t>
            </a:r>
            <a:endParaRPr lang="en-US"/>
          </a:p>
        </p:txBody>
      </p:sp>
      <p:cxnSp>
        <p:nvCxnSpPr>
          <p:cNvPr id="35" name="Curved Connector 34"/>
          <p:cNvCxnSpPr>
            <a:stCxn id="26" idx="1"/>
            <a:endCxn id="27" idx="2"/>
          </p:cNvCxnSpPr>
          <p:nvPr/>
        </p:nvCxnSpPr>
        <p:spPr>
          <a:xfrm rot="5400000" flipH="1" flipV="1">
            <a:off x="8117854" y="4304369"/>
            <a:ext cx="457200" cy="2643420"/>
          </a:xfrm>
          <a:prstGeom prst="curvedConnector3">
            <a:avLst>
              <a:gd name="adj1" fmla="val -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42630" y="5886225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create entries</a:t>
            </a:r>
            <a:endParaRPr lang="en-US"/>
          </a:p>
        </p:txBody>
      </p:sp>
      <p:sp>
        <p:nvSpPr>
          <p:cNvPr id="37" name="Oval Callout 36"/>
          <p:cNvSpPr/>
          <p:nvPr/>
        </p:nvSpPr>
        <p:spPr>
          <a:xfrm>
            <a:off x="4964543" y="4572557"/>
            <a:ext cx="1359927" cy="1192645"/>
          </a:xfrm>
          <a:prstGeom prst="wedgeEllipseCallout">
            <a:avLst>
              <a:gd name="adj1" fmla="val -118763"/>
              <a:gd name="adj2" fmla="val -178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“I want to join!”</a:t>
            </a:r>
            <a:endParaRPr lang="en-US"/>
          </a:p>
        </p:txBody>
      </p:sp>
      <p:cxnSp>
        <p:nvCxnSpPr>
          <p:cNvPr id="40" name="Curved Connector 39"/>
          <p:cNvCxnSpPr>
            <a:stCxn id="29" idx="3"/>
            <a:endCxn id="5" idx="1"/>
          </p:cNvCxnSpPr>
          <p:nvPr/>
        </p:nvCxnSpPr>
        <p:spPr>
          <a:xfrm flipV="1">
            <a:off x="7490797" y="1397440"/>
            <a:ext cx="1320308" cy="165153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4" idx="3"/>
          </p:cNvCxnSpPr>
          <p:nvPr/>
        </p:nvCxnSpPr>
        <p:spPr>
          <a:xfrm>
            <a:off x="5276883" y="2514167"/>
            <a:ext cx="1320308" cy="80994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76150" y="2563787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802.1x</a:t>
            </a: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733826" y="3324113"/>
            <a:ext cx="741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WPA2</a:t>
            </a:r>
          </a:p>
          <a:p>
            <a:r>
              <a:rPr lang="en-US" sz="1400" dirty="0" smtClean="0"/>
              <a:t>(P, 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85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4233864"/>
            <a:ext cx="11731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SECE (Sense Everything, Control Everything)</a:t>
            </a:r>
            <a:endParaRPr lang="en-US" dirty="0"/>
          </a:p>
        </p:txBody>
      </p:sp>
      <p:sp>
        <p:nvSpPr>
          <p:cNvPr id="6453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FUSECO 2015</a:t>
            </a:r>
          </a:p>
        </p:txBody>
      </p:sp>
      <p:sp>
        <p:nvSpPr>
          <p:cNvPr id="645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A41A364-0CC7-A748-979C-15A9C247AE47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16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5670313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SECE</a:t>
            </a:r>
          </a:p>
        </p:txBody>
      </p:sp>
      <p:grpSp>
        <p:nvGrpSpPr>
          <p:cNvPr id="136" name="Group 135"/>
          <p:cNvGrpSpPr>
            <a:grpSpLocks/>
          </p:cNvGrpSpPr>
          <p:nvPr/>
        </p:nvGrpSpPr>
        <p:grpSpPr bwMode="auto">
          <a:xfrm>
            <a:off x="1628776" y="2395539"/>
            <a:ext cx="1717675" cy="1806575"/>
            <a:chOff x="104313" y="2395991"/>
            <a:chExt cx="1717931" cy="1806550"/>
          </a:xfrm>
        </p:grpSpPr>
        <p:pic>
          <p:nvPicPr>
            <p:cNvPr id="64608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3" y="2395991"/>
              <a:ext cx="575816" cy="9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609" name="Picture 68" descr="androi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47" y="3340087"/>
              <a:ext cx="456704" cy="8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1" name="Straight Arrow Connector 90"/>
            <p:cNvCxnSpPr>
              <a:stCxn id="64608" idx="3"/>
              <a:endCxn id="64604" idx="1"/>
            </p:cNvCxnSpPr>
            <p:nvPr/>
          </p:nvCxnSpPr>
          <p:spPr>
            <a:xfrm>
              <a:off x="680662" y="2865884"/>
              <a:ext cx="1141582" cy="361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4609" idx="3"/>
              <a:endCxn id="64604" idx="1"/>
            </p:cNvCxnSpPr>
            <p:nvPr/>
          </p:nvCxnSpPr>
          <p:spPr>
            <a:xfrm flipV="1">
              <a:off x="645732" y="3227829"/>
              <a:ext cx="1176512" cy="5429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034" y="3202430"/>
              <a:ext cx="671612" cy="430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PUBLISH</a:t>
              </a:r>
            </a:p>
            <a:p>
              <a:pPr>
                <a:defRPr/>
              </a:pPr>
              <a:r>
                <a:rPr lang="en-US" sz="1050" dirty="0"/>
                <a:t>PIDF-LO</a:t>
              </a:r>
            </a:p>
          </p:txBody>
        </p:sp>
      </p:grpSp>
      <p:grpSp>
        <p:nvGrpSpPr>
          <p:cNvPr id="135" name="Group 134"/>
          <p:cNvGrpSpPr>
            <a:grpSpLocks/>
          </p:cNvGrpSpPr>
          <p:nvPr/>
        </p:nvGrpSpPr>
        <p:grpSpPr bwMode="auto">
          <a:xfrm>
            <a:off x="3346450" y="2892425"/>
            <a:ext cx="2324100" cy="788988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604" name="Picture 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244" y="3100440"/>
              <a:ext cx="955583" cy="25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3" name="Straight Arrow Connector 92"/>
            <p:cNvCxnSpPr>
              <a:stCxn id="64604" idx="3"/>
            </p:cNvCxnSpPr>
            <p:nvPr/>
          </p:nvCxnSpPr>
          <p:spPr>
            <a:xfrm>
              <a:off x="2777906" y="3227796"/>
              <a:ext cx="1368406" cy="1047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906" y="3354734"/>
              <a:ext cx="1039799" cy="1253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4429" y="3043737"/>
              <a:ext cx="903276" cy="531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SUB/NOT</a:t>
              </a:r>
            </a:p>
            <a:p>
              <a:pPr>
                <a:defRPr/>
              </a:pPr>
              <a:r>
                <a:rPr lang="en-US" sz="900" dirty="0"/>
                <a:t>PIDF-LO, RPID,</a:t>
              </a:r>
            </a:p>
            <a:p>
              <a:pPr>
                <a:defRPr/>
              </a:pPr>
              <a:r>
                <a:rPr lang="en-US" sz="900" dirty="0"/>
                <a:t>others</a:t>
              </a:r>
            </a:p>
          </p:txBody>
        </p:sp>
      </p:grpSp>
      <p:grpSp>
        <p:nvGrpSpPr>
          <p:cNvPr id="168" name="Group 167"/>
          <p:cNvGrpSpPr>
            <a:grpSpLocks/>
          </p:cNvGrpSpPr>
          <p:nvPr/>
        </p:nvGrpSpPr>
        <p:grpSpPr bwMode="auto">
          <a:xfrm>
            <a:off x="6492875" y="1895475"/>
            <a:ext cx="2262188" cy="1250950"/>
            <a:chOff x="923828" y="4349120"/>
            <a:chExt cx="2261551" cy="1251290"/>
          </a:xfrm>
        </p:grpSpPr>
        <p:pic>
          <p:nvPicPr>
            <p:cNvPr id="6459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177" y="4349120"/>
              <a:ext cx="4953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3388"/>
              <a:ext cx="1487069" cy="49702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97" y="4895368"/>
              <a:ext cx="774482" cy="4160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 err="1"/>
                <a:t>geocoding</a:t>
              </a:r>
              <a:endParaRPr lang="en-US" sz="1050" dirty="0"/>
            </a:p>
            <a:p>
              <a:pPr>
                <a:defRPr/>
              </a:pPr>
              <a:r>
                <a:rPr lang="en-US" sz="1050" dirty="0"/>
                <a:t>travel time</a:t>
              </a:r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 bwMode="auto">
          <a:xfrm>
            <a:off x="6080126" y="1689101"/>
            <a:ext cx="1704975" cy="1293813"/>
            <a:chOff x="4219934" y="1646415"/>
            <a:chExt cx="1705154" cy="1294376"/>
          </a:xfrm>
        </p:grpSpPr>
        <p:pic>
          <p:nvPicPr>
            <p:cNvPr id="64593" name="Picture 8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275" y="1750693"/>
              <a:ext cx="648219" cy="64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94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757" y="1911203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7" name="Straight Arrow Connector 96"/>
            <p:cNvCxnSpPr>
              <a:stCxn id="64593" idx="2"/>
            </p:cNvCxnSpPr>
            <p:nvPr/>
          </p:nvCxnSpPr>
          <p:spPr>
            <a:xfrm rot="5400000">
              <a:off x="4256369" y="2362783"/>
              <a:ext cx="497104" cy="5699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64594" idx="2"/>
            </p:cNvCxnSpPr>
            <p:nvPr/>
          </p:nvCxnSpPr>
          <p:spPr>
            <a:xfrm rot="5400000">
              <a:off x="4816828" y="2170703"/>
              <a:ext cx="419282" cy="112089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5709" y="1646415"/>
              <a:ext cx="749379" cy="254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next appt.</a:t>
              </a:r>
            </a:p>
          </p:txBody>
        </p:sp>
      </p:grpSp>
      <p:grpSp>
        <p:nvGrpSpPr>
          <p:cNvPr id="133" name="Group 132"/>
          <p:cNvGrpSpPr>
            <a:grpSpLocks/>
          </p:cNvGrpSpPr>
          <p:nvPr/>
        </p:nvGrpSpPr>
        <p:grpSpPr bwMode="auto">
          <a:xfrm>
            <a:off x="3971926" y="3706813"/>
            <a:ext cx="1698625" cy="2781300"/>
            <a:chOff x="2300038" y="3681599"/>
            <a:chExt cx="1698453" cy="2780829"/>
          </a:xfrm>
        </p:grpSpPr>
        <p:pic>
          <p:nvPicPr>
            <p:cNvPr id="64586" name="Pictur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038" y="5277640"/>
              <a:ext cx="1035051" cy="1035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869" y="5468663"/>
              <a:ext cx="778622" cy="77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rot="16200000" flipH="1">
              <a:off x="2492914" y="3758571"/>
              <a:ext cx="393633" cy="239689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4329" y="6208471"/>
              <a:ext cx="1182567" cy="2539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control appliances</a:t>
              </a:r>
            </a:p>
          </p:txBody>
        </p:sp>
      </p:grpSp>
      <p:grpSp>
        <p:nvGrpSpPr>
          <p:cNvPr id="134" name="Group 133"/>
          <p:cNvGrpSpPr>
            <a:grpSpLocks/>
          </p:cNvGrpSpPr>
          <p:nvPr/>
        </p:nvGrpSpPr>
        <p:grpSpPr bwMode="auto">
          <a:xfrm>
            <a:off x="6489701" y="1452563"/>
            <a:ext cx="4125913" cy="4195762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4579" name="Picture 7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2927420"/>
              <a:ext cx="5715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0" name="Picture 7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595" y="2197368"/>
              <a:ext cx="722424" cy="72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1" name="Picture 7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19" y="35489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2" name="Picture 8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9" y="4158525"/>
              <a:ext cx="609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3" name="Picture 8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819" y="4768125"/>
              <a:ext cx="5461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1" name="Shape 52"/>
            <p:cNvCxnSpPr/>
            <p:nvPr/>
          </p:nvCxnSpPr>
          <p:spPr>
            <a:xfrm>
              <a:off x="4700915" y="3548853"/>
              <a:ext cx="2719228" cy="21902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547" y="3363158"/>
              <a:ext cx="1361995" cy="253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update </a:t>
              </a:r>
              <a:r>
                <a:rPr lang="en-US" sz="1050" dirty="0" err="1"/>
                <a:t>SNs</a:t>
              </a:r>
              <a:r>
                <a:rPr lang="en-US" sz="1050" dirty="0"/>
                <a:t>, , email…</a:t>
              </a:r>
            </a:p>
          </p:txBody>
        </p: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5735639" y="3771900"/>
            <a:ext cx="2784475" cy="2825750"/>
            <a:chOff x="2711026" y="3875989"/>
            <a:chExt cx="2784307" cy="2826813"/>
          </a:xfrm>
        </p:grpSpPr>
        <p:grpSp>
          <p:nvGrpSpPr>
            <p:cNvPr id="64561" name="Group 71"/>
            <p:cNvGrpSpPr>
              <a:grpSpLocks/>
            </p:cNvGrpSpPr>
            <p:nvPr/>
          </p:nvGrpSpPr>
          <p:grpSpPr bwMode="auto"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64575" name="Picture 7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109" y="3593581"/>
                <a:ext cx="639208" cy="423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62" name="Picture 7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697" y="5795166"/>
              <a:ext cx="907636" cy="90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B2BUA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429" y="3971456"/>
              <a:ext cx="1019558" cy="82862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529" y="5688008"/>
              <a:ext cx="458760" cy="3319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4464"/>
              <a:ext cx="468284" cy="168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3819034" y="6140616"/>
              <a:ext cx="768304" cy="508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16200000" flipV="1">
              <a:off x="2459807" y="4798680"/>
              <a:ext cx="1870778" cy="253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492" y="4223783"/>
              <a:ext cx="666710" cy="25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state</a:t>
              </a:r>
            </a:p>
          </p:txBody>
        </p:sp>
      </p:grpSp>
      <p:grpSp>
        <p:nvGrpSpPr>
          <p:cNvPr id="131" name="Group 130"/>
          <p:cNvGrpSpPr>
            <a:grpSpLocks/>
          </p:cNvGrpSpPr>
          <p:nvPr/>
        </p:nvGrpSpPr>
        <p:grpSpPr bwMode="auto">
          <a:xfrm>
            <a:off x="4776788" y="1646239"/>
            <a:ext cx="1427162" cy="1336675"/>
            <a:chOff x="2923983" y="1601255"/>
            <a:chExt cx="1428596" cy="1336616"/>
          </a:xfrm>
        </p:grpSpPr>
        <p:pic>
          <p:nvPicPr>
            <p:cNvPr id="64556" name="Picture 85" descr="18_128x128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047" y="1601255"/>
              <a:ext cx="752498" cy="75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7" name="Picture 8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983" y="1707948"/>
              <a:ext cx="455817" cy="45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586" y="2617209"/>
              <a:ext cx="550839" cy="158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64557" idx="2"/>
            </p:cNvCxnSpPr>
            <p:nvPr/>
          </p:nvCxnSpPr>
          <p:spPr>
            <a:xfrm rot="16200000" flipH="1">
              <a:off x="3130177" y="2184251"/>
              <a:ext cx="774666" cy="73257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205"/>
              <a:ext cx="1428596" cy="4159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Alice </a:t>
              </a:r>
              <a:r>
                <a:rPr lang="en-US" sz="1050" dirty="0" err="1">
                  <a:sym typeface="Wingdings"/>
                </a:rPr>
                <a:t></a:t>
              </a:r>
              <a:r>
                <a:rPr lang="en-US" sz="1050" dirty="0">
                  <a:sym typeface="Wingdings"/>
                </a:rPr>
                <a:t> </a:t>
              </a:r>
              <a:r>
                <a:rPr lang="en-US" sz="1050" dirty="0">
                  <a:sym typeface="Wingdings"/>
                  <a:hlinkClick r:id="rId20"/>
                </a:rPr>
                <a:t>a@b.com</a:t>
              </a:r>
              <a:r>
                <a:rPr lang="en-US" sz="1050" dirty="0">
                  <a:sym typeface="Wingdings"/>
                </a:rPr>
                <a:t>,</a:t>
              </a:r>
            </a:p>
            <a:p>
              <a:pPr>
                <a:defRPr/>
              </a:pPr>
              <a:r>
                <a:rPr lang="en-US" sz="1050" dirty="0">
                  <a:sym typeface="Wingdings"/>
                </a:rPr>
                <a:t>	</a:t>
              </a:r>
              <a:r>
                <a:rPr lang="en-US" sz="900" dirty="0">
                  <a:sym typeface="Wingdings"/>
                </a:rPr>
                <a:t>+1 212 555 1234</a:t>
              </a:r>
              <a:endParaRPr lang="en-US" sz="900" dirty="0"/>
            </a:p>
          </p:txBody>
        </p:sp>
      </p:grpSp>
      <p:grpSp>
        <p:nvGrpSpPr>
          <p:cNvPr id="144" name="Group 143"/>
          <p:cNvGrpSpPr>
            <a:grpSpLocks/>
          </p:cNvGrpSpPr>
          <p:nvPr/>
        </p:nvGrpSpPr>
        <p:grpSpPr bwMode="auto">
          <a:xfrm>
            <a:off x="1612900" y="1643063"/>
            <a:ext cx="2287588" cy="1249362"/>
            <a:chOff x="88900" y="1643492"/>
            <a:chExt cx="2287555" cy="1249506"/>
          </a:xfrm>
        </p:grpSpPr>
        <p:pic>
          <p:nvPicPr>
            <p:cNvPr id="64548" name="Picture 1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1643492"/>
              <a:ext cx="451939" cy="37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9" name="Picture 12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28" y="1692726"/>
              <a:ext cx="525212" cy="7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4" name="Shape 123"/>
            <p:cNvCxnSpPr>
              <a:stCxn id="64549" idx="3"/>
            </p:cNvCxnSpPr>
            <p:nvPr/>
          </p:nvCxnSpPr>
          <p:spPr>
            <a:xfrm>
              <a:off x="1204897" y="2045175"/>
              <a:ext cx="352420" cy="3175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588"/>
              <a:ext cx="555617" cy="25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  <p:cxnSp>
          <p:nvCxnSpPr>
            <p:cNvPr id="140" name="Shape 123"/>
            <p:cNvCxnSpPr/>
            <p:nvPr/>
          </p:nvCxnSpPr>
          <p:spPr>
            <a:xfrm rot="5400000">
              <a:off x="2074805" y="2667547"/>
              <a:ext cx="450902" cy="0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>
            <a:grpSpLocks/>
          </p:cNvGrpSpPr>
          <p:nvPr/>
        </p:nvGrpSpPr>
        <p:grpSpPr bwMode="auto">
          <a:xfrm>
            <a:off x="1989139" y="4084638"/>
            <a:ext cx="2124075" cy="2500312"/>
            <a:chOff x="104312" y="4019095"/>
            <a:chExt cx="2123104" cy="2501687"/>
          </a:xfrm>
        </p:grpSpPr>
        <p:pic>
          <p:nvPicPr>
            <p:cNvPr id="64541" name="Picture 8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12" y="5684763"/>
              <a:ext cx="1351142" cy="836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7" name="Straight Arrow Connector 106"/>
            <p:cNvCxnSpPr>
              <a:stCxn id="64541" idx="0"/>
            </p:cNvCxnSpPr>
            <p:nvPr/>
          </p:nvCxnSpPr>
          <p:spPr>
            <a:xfrm rot="5400000" flipH="1" flipV="1">
              <a:off x="684629" y="4902577"/>
              <a:ext cx="878370" cy="687073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43" name="Picture 10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04" y="4973268"/>
              <a:ext cx="558800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1196013" y="5380330"/>
              <a:ext cx="1031403" cy="4145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monitor energy</a:t>
              </a:r>
            </a:p>
            <a:p>
              <a:pPr>
                <a:defRPr/>
              </a:pPr>
              <a:r>
                <a:rPr lang="en-US" sz="1050" dirty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GW</a:t>
              </a:r>
            </a:p>
          </p:txBody>
        </p:sp>
      </p:grp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6489700" y="3549651"/>
            <a:ext cx="2971800" cy="2868613"/>
            <a:chOff x="3816263" y="3834105"/>
            <a:chExt cx="2972062" cy="2868409"/>
          </a:xfrm>
        </p:grpSpPr>
        <p:pic>
          <p:nvPicPr>
            <p:cNvPr id="64535" name="Picture 12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333" y="4838795"/>
              <a:ext cx="737746" cy="79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9" name="Straight Arrow Connector 138"/>
            <p:cNvCxnSpPr>
              <a:stCxn id="64535" idx="1"/>
            </p:cNvCxnSpPr>
            <p:nvPr/>
          </p:nvCxnSpPr>
          <p:spPr>
            <a:xfrm rot="10800000">
              <a:off x="3816263" y="3834105"/>
              <a:ext cx="1679723" cy="140166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537" name="Picture 14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330" y="6019225"/>
              <a:ext cx="861995" cy="68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48" y="5841345"/>
              <a:ext cx="455581" cy="1428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029" y="5939774"/>
              <a:ext cx="50320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011" y="4438900"/>
              <a:ext cx="1352669" cy="2539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/>
                <a:t>Call events, VM, SMS</a:t>
              </a:r>
            </a:p>
          </p:txBody>
        </p:sp>
      </p:grpSp>
      <p:cxnSp>
        <p:nvCxnSpPr>
          <p:cNvPr id="129" name="Shape 123"/>
          <p:cNvCxnSpPr/>
          <p:nvPr/>
        </p:nvCxnSpPr>
        <p:spPr>
          <a:xfrm rot="5400000" flipH="1" flipV="1">
            <a:off x="3265488" y="3859213"/>
            <a:ext cx="450850" cy="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4236244" y="4896644"/>
            <a:ext cx="827088" cy="4191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2243138" y="3457576"/>
            <a:ext cx="1174750" cy="1019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for simplicity and generality, not performance</a:t>
            </a:r>
          </a:p>
          <a:p>
            <a:r>
              <a:rPr lang="en-US" dirty="0" smtClean="0"/>
              <a:t>Design for surprises</a:t>
            </a:r>
          </a:p>
          <a:p>
            <a:r>
              <a:rPr lang="en-US" dirty="0" smtClean="0"/>
              <a:t>Design for developers – what do they need and want?</a:t>
            </a:r>
          </a:p>
          <a:p>
            <a:r>
              <a:rPr lang="en-US" dirty="0" smtClean="0"/>
              <a:t>Design for L2 evolution and co-existence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816850" y="1828800"/>
            <a:ext cx="281940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00600" y="1828800"/>
            <a:ext cx="2819400" cy="434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52600" y="1828800"/>
            <a:ext cx="2819400" cy="434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Natural evolution</a:t>
            </a:r>
            <a:endParaRPr lang="en-US" dirty="0"/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2590800"/>
            <a:ext cx="14684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800601"/>
            <a:ext cx="10668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800600"/>
            <a:ext cx="698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4038600"/>
            <a:ext cx="954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COMSNETS 2016</a:t>
            </a:r>
          </a:p>
        </p:txBody>
      </p:sp>
      <p:sp>
        <p:nvSpPr>
          <p:cNvPr id="1946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A29E50F-3EBE-3842-8324-DF555E14C50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2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123D80-4B7A-2848-80DA-9C60C5CE243E}" type="datetime1">
              <a:rPr lang="en-US" smtClean="0"/>
              <a:t>2/2/16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varies in communication needs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79739" y="3992563"/>
            <a:ext cx="6118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887663" y="42037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1/hour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4332289" y="42037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1/minute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6008688" y="4203700"/>
            <a:ext cx="105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1/second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7735889" y="4203700"/>
            <a:ext cx="1170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10/second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260725" y="3852863"/>
            <a:ext cx="0" cy="3159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0600" y="3835401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37325" y="3857626"/>
            <a:ext cx="0" cy="3143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02638" y="3835401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2519364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450" y="2470151"/>
            <a:ext cx="812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289" y="1744664"/>
            <a:ext cx="8207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792414"/>
            <a:ext cx="76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225" y="4689476"/>
            <a:ext cx="16319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451" y="2128838"/>
            <a:ext cx="10588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013" y="1724025"/>
            <a:ext cx="1473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326" y="1870075"/>
            <a:ext cx="7397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3239" y="5426075"/>
            <a:ext cx="750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639" y="4575176"/>
            <a:ext cx="14827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TextBox 24"/>
          <p:cNvSpPr txBox="1">
            <a:spLocks noChangeArrowheads="1"/>
          </p:cNvSpPr>
          <p:nvPr/>
        </p:nvSpPr>
        <p:spPr bwMode="auto">
          <a:xfrm>
            <a:off x="1484312" y="3321050"/>
            <a:ext cx="889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30742" name="TextBox 25"/>
          <p:cNvSpPr txBox="1">
            <a:spLocks noChangeArrowheads="1"/>
          </p:cNvSpPr>
          <p:nvPr/>
        </p:nvSpPr>
        <p:spPr bwMode="auto">
          <a:xfrm>
            <a:off x="1524000" y="5097463"/>
            <a:ext cx="1063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actuators</a:t>
            </a:r>
          </a:p>
        </p:txBody>
      </p:sp>
      <p:sp>
        <p:nvSpPr>
          <p:cNvPr id="30743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COMSNETS 2016</a:t>
            </a:r>
          </a:p>
        </p:txBody>
      </p:sp>
      <p:pic>
        <p:nvPicPr>
          <p:cNvPr id="30744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739" y="1454151"/>
            <a:ext cx="11191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F67C18-6DFF-FA40-8DF2-5766B32EA20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3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9067800" y="3657600"/>
            <a:ext cx="1219200" cy="762000"/>
          </a:xfrm>
          <a:prstGeom prst="wedgeEllipseCallout">
            <a:avLst>
              <a:gd name="adj1" fmla="val -78580"/>
              <a:gd name="adj2" fmla="val -1178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CPS</a:t>
            </a:r>
          </a:p>
        </p:txBody>
      </p:sp>
      <p:sp>
        <p:nvSpPr>
          <p:cNvPr id="29" name="Oval Callout 28"/>
          <p:cNvSpPr/>
          <p:nvPr/>
        </p:nvSpPr>
        <p:spPr>
          <a:xfrm>
            <a:off x="2667000" y="5562600"/>
            <a:ext cx="1219200" cy="762000"/>
          </a:xfrm>
          <a:prstGeom prst="wedgeEllipseCallout">
            <a:avLst>
              <a:gd name="adj1" fmla="val 156936"/>
              <a:gd name="adj2" fmla="val -2509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IoT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66AA2-A0A5-1947-8B6C-5916BBFCE8BD}" type="datetime1">
              <a:rPr lang="en-US" smtClean="0"/>
              <a:t>2/2/16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: more than programmable light bulbs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057400" y="1397000"/>
          <a:ext cx="82296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cs typeface="Arial" charset="0"/>
              </a:rPr>
              <a:t>COMSNETS 2016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C9D5460-60BC-7E4E-A889-B0B53697572D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89AC7-900D-A846-95D9-A85D5D7A1967}" type="datetime1">
              <a:rPr lang="en-US" smtClean="0"/>
              <a:t>2/2/16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136" y="0"/>
            <a:ext cx="3661864" cy="2837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on our way to </a:t>
            </a:r>
            <a:r>
              <a:rPr lang="en-US" smtClean="0"/>
              <a:t>wireless 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don’t predict applications well</a:t>
            </a:r>
          </a:p>
          <a:p>
            <a:r>
              <a:rPr lang="en-US" dirty="0" smtClean="0"/>
              <a:t>Resource constraints are dollar constraints</a:t>
            </a:r>
          </a:p>
          <a:p>
            <a:pPr lvl="1"/>
            <a:r>
              <a:rPr lang="en-US" dirty="0" smtClean="0"/>
              <a:t>they mainly offer temptation to do </a:t>
            </a:r>
            <a:r>
              <a:rPr lang="en-US" dirty="0" err="1" smtClean="0"/>
              <a:t>QoS</a:t>
            </a:r>
            <a:r>
              <a:rPr lang="en-US" dirty="0" smtClean="0"/>
              <a:t> research (again)</a:t>
            </a:r>
          </a:p>
          <a:p>
            <a:r>
              <a:rPr lang="en-US" dirty="0" smtClean="0"/>
              <a:t>Internet lesson #1: L3 is forever, but don’t get too attached to L1/L2</a:t>
            </a:r>
          </a:p>
          <a:p>
            <a:pPr lvl="1"/>
            <a:r>
              <a:rPr lang="en-US" dirty="0" smtClean="0"/>
              <a:t>Cross-layer optimization may make for better papers, but confuse developers</a:t>
            </a:r>
          </a:p>
          <a:p>
            <a:r>
              <a:rPr lang="en-US" dirty="0" smtClean="0"/>
              <a:t>Security usability is more important than security sophistication</a:t>
            </a:r>
          </a:p>
          <a:p>
            <a:pPr lvl="1"/>
            <a:r>
              <a:rPr lang="en-US" dirty="0" smtClean="0"/>
              <a:t>Cliché: Internet not designed for security</a:t>
            </a:r>
          </a:p>
          <a:p>
            <a:pPr lvl="1"/>
            <a:r>
              <a:rPr lang="en-US" dirty="0" smtClean="0"/>
              <a:t>Network security is about naming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0" y="3289948"/>
            <a:ext cx="2598949" cy="1880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100" y="5680838"/>
            <a:ext cx="1736436" cy="496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236" y="5342226"/>
            <a:ext cx="2072184" cy="11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NSF Future Wireless Cities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92713933"/>
              </p:ext>
            </p:extLst>
          </p:nvPr>
        </p:nvGraphicFramePr>
        <p:xfrm>
          <a:off x="2031999" y="187036"/>
          <a:ext cx="8795327" cy="595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7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20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169" y="1417638"/>
            <a:ext cx="8051800" cy="4368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research for </a:t>
            </a:r>
            <a:r>
              <a:rPr lang="en-US" dirty="0" err="1" smtClean="0"/>
              <a:t>opex</a:t>
            </a:r>
            <a:r>
              <a:rPr lang="en-US" dirty="0" smtClean="0"/>
              <a:t>, not (just) capex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F925-1FD3-844B-9144-8310A708A0D9}" type="datetime1">
              <a:rPr lang="en-US" smtClean="0"/>
              <a:t>2/2/16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ITEP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13244" y="1584077"/>
          <a:ext cx="7832344" cy="267902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958086"/>
                <a:gridCol w="1958086"/>
                <a:gridCol w="1958086"/>
                <a:gridCol w="1958086"/>
              </a:tblGrid>
              <a:tr h="758789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Capital expenditures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smtClean="0"/>
                        <a:t>Comcast (US)</a:t>
                      </a:r>
                    </a:p>
                    <a:p>
                      <a:r>
                        <a:rPr lang="en-US" dirty="0" smtClean="0"/>
                        <a:t>[3Q14]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$11.04B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$1.644B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14.9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smtClean="0"/>
                        <a:t>Telekom</a:t>
                      </a:r>
                      <a:r>
                        <a:rPr lang="en-US" baseline="0" dirty="0" smtClean="0"/>
                        <a:t> (DE)</a:t>
                      </a:r>
                    </a:p>
                    <a:p>
                      <a:r>
                        <a:rPr lang="en-US" baseline="0" dirty="0" smtClean="0"/>
                        <a:t>[3Q14]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€15.6B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$2.58B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Safaricom</a:t>
                      </a:r>
                      <a:r>
                        <a:rPr lang="en-US" baseline="0" dirty="0" smtClean="0"/>
                        <a:t> (KE)</a:t>
                      </a:r>
                    </a:p>
                    <a:p>
                      <a:r>
                        <a:rPr lang="en-US" baseline="0" dirty="0" smtClean="0"/>
                        <a:t>[H1FY15]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Ksh</a:t>
                      </a:r>
                      <a:r>
                        <a:rPr lang="en-US" dirty="0" smtClean="0"/>
                        <a:t> 79.34B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Ksh</a:t>
                      </a:r>
                      <a:r>
                        <a:rPr lang="en-US" dirty="0" smtClean="0"/>
                        <a:t> 12.37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244" y="4345003"/>
            <a:ext cx="5425114" cy="20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Generational surprises in cellular networks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4387"/>
              </p:ext>
            </p:extLst>
          </p:nvPr>
        </p:nvGraphicFramePr>
        <p:xfrm>
          <a:off x="1517073" y="1935480"/>
          <a:ext cx="7746370" cy="262636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47051"/>
                <a:gridCol w="3837480"/>
                <a:gridCol w="2161839"/>
              </a:tblGrid>
              <a:tr h="496572">
                <a:tc>
                  <a:txBody>
                    <a:bodyPr/>
                    <a:lstStyle/>
                    <a:p>
                      <a:r>
                        <a:rPr lang="en-US" dirty="0" smtClean="0"/>
                        <a:t>Generation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Surprise</a:t>
                      </a:r>
                      <a:endParaRPr lang="en-US" dirty="0"/>
                    </a:p>
                  </a:txBody>
                  <a:tcPr/>
                </a:tc>
              </a:tr>
              <a:tr h="496572">
                <a:tc>
                  <a:txBody>
                    <a:bodyPr/>
                    <a:lstStyle/>
                    <a:p>
                      <a:r>
                        <a:rPr lang="en-US" dirty="0" smtClean="0"/>
                        <a:t>2G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</a:t>
                      </a:r>
                      <a:r>
                        <a:rPr lang="en-US" baseline="0" dirty="0" smtClean="0"/>
                        <a:t> voice quality (“digital!”)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</a:tr>
              <a:tr h="496572">
                <a:tc>
                  <a:txBody>
                    <a:bodyPr/>
                    <a:lstStyle/>
                    <a:p>
                      <a:r>
                        <a:rPr lang="en-US" dirty="0" smtClean="0"/>
                        <a:t>3G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</a:t>
                      </a:r>
                      <a:endParaRPr lang="en-US" dirty="0"/>
                    </a:p>
                  </a:txBody>
                  <a:tcPr/>
                </a:tc>
              </a:tr>
              <a:tr h="627259">
                <a:tc>
                  <a:txBody>
                    <a:bodyPr/>
                    <a:lstStyle/>
                    <a:p>
                      <a:r>
                        <a:rPr lang="en-US" dirty="0" smtClean="0"/>
                        <a:t>4G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YouTube,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WhatsApp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r>
                        <a:rPr lang="en-US" baseline="0" dirty="0" smtClean="0"/>
                        <a:t>notifications</a:t>
                      </a:r>
                      <a:endParaRPr lang="en-US" dirty="0"/>
                    </a:p>
                  </a:txBody>
                  <a:tcPr/>
                </a:tc>
              </a:tr>
              <a:tr h="496572">
                <a:tc>
                  <a:txBody>
                    <a:bodyPr/>
                    <a:lstStyle/>
                    <a:p>
                      <a:r>
                        <a:rPr lang="en-US" dirty="0" smtClean="0"/>
                        <a:t>5G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IoT (low latency)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69461" y="5566606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underestimated cost and fixed-equivalence as drivers</a:t>
            </a:r>
          </a:p>
        </p:txBody>
      </p:sp>
    </p:spTree>
    <p:extLst>
      <p:ext uri="{BB962C8B-B14F-4D97-AF65-F5344CB8AC3E}">
        <p14:creationId xmlns:p14="http://schemas.microsoft.com/office/powerpoint/2010/main" val="15146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745</Words>
  <Application>Microsoft Macintosh PowerPoint</Application>
  <PresentationFormat>Widescreen</PresentationFormat>
  <Paragraphs>217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ＭＳ Ｐゴシック</vt:lpstr>
      <vt:lpstr>Roboto</vt:lpstr>
      <vt:lpstr>Wingdings</vt:lpstr>
      <vt:lpstr>Office Theme</vt:lpstr>
      <vt:lpstr>Thinking beyond the network &amp; Lessons from the not-so-past</vt:lpstr>
      <vt:lpstr>Natural evolution</vt:lpstr>
      <vt:lpstr>IoT varies in communication needs</vt:lpstr>
      <vt:lpstr>IoT: more than programmable light bulbs</vt:lpstr>
      <vt:lpstr>Lessons on our way to wireless cities</vt:lpstr>
      <vt:lpstr>PowerPoint Presentation</vt:lpstr>
      <vt:lpstr>Design for 20 years</vt:lpstr>
      <vt:lpstr>We need research for opex, not (just) capex</vt:lpstr>
      <vt:lpstr>Generational surprises in cellular networks</vt:lpstr>
      <vt:lpstr>Lessons, in brief </vt:lpstr>
      <vt:lpstr>Lesson: sensor networks may be (tiny) niche</vt:lpstr>
      <vt:lpstr>What is the best generic (simple) architecture?</vt:lpstr>
      <vt:lpstr>How should we name things?</vt:lpstr>
      <vt:lpstr>Phone numbers for machines?</vt:lpstr>
      <vt:lpstr>How should we secure things?</vt:lpstr>
      <vt:lpstr>SECE (Sense Everything, Control Everything)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Thinking beyond the network</dc:title>
  <dc:creator>Microsoft Office User</dc:creator>
  <cp:lastModifiedBy>Henning Schulzrinne</cp:lastModifiedBy>
  <cp:revision>19</cp:revision>
  <dcterms:created xsi:type="dcterms:W3CDTF">2016-02-01T01:49:58Z</dcterms:created>
  <dcterms:modified xsi:type="dcterms:W3CDTF">2016-02-02T14:37:22Z</dcterms:modified>
</cp:coreProperties>
</file>