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1" d="100"/>
          <a:sy n="101" d="100"/>
        </p:scale>
        <p:origin x="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17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7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809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16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49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7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4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0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2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8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3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5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7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1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0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23C0EB5-860E-2248-832B-2A2C651AAD6A}" type="datetimeFigureOut">
              <a:rPr lang="en-US" smtClean="0"/>
              <a:t>6/12/16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68EA9A1-16FC-A84F-AD0B-49173DBED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442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Internet beyond the </a:t>
            </a:r>
            <a:r>
              <a:rPr lang="en-US" sz="5400" dirty="0" smtClean="0"/>
              <a:t>bits on the wire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3600" dirty="0" smtClean="0"/>
              <a:t>(Tampere, 2016)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Henning Schulzrinne</a:t>
            </a:r>
          </a:p>
          <a:p>
            <a:r>
              <a:rPr lang="en-US" dirty="0" smtClean="0"/>
              <a:t>Columbia University &amp; FCC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2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How </a:t>
            </a:r>
            <a:r>
              <a:rPr lang="en-US" dirty="0"/>
              <a:t>does the Internet work physically and what are challenges </a:t>
            </a: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deploying </a:t>
            </a:r>
            <a:r>
              <a:rPr lang="en-US" dirty="0"/>
              <a:t>new Internet access infrastructure, particularly in rural </a:t>
            </a:r>
            <a:r>
              <a:rPr lang="en-US" dirty="0" smtClean="0"/>
              <a:t>and</a:t>
            </a:r>
            <a:r>
              <a:rPr lang="en-US" dirty="0"/>
              <a:t> </a:t>
            </a:r>
            <a:r>
              <a:rPr lang="en-US" dirty="0" smtClean="0"/>
              <a:t>low-income areas?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do DOCSIS, GPON and VDSL compare? What are their </a:t>
            </a:r>
            <a:r>
              <a:rPr lang="en-US" dirty="0" smtClean="0"/>
              <a:t>limits?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is money routed in the Internet among the key players - </a:t>
            </a:r>
            <a:r>
              <a:rPr lang="en-US" dirty="0" smtClean="0"/>
              <a:t>carriers,</a:t>
            </a:r>
            <a:r>
              <a:rPr lang="en-US" dirty="0"/>
              <a:t> </a:t>
            </a:r>
            <a:r>
              <a:rPr lang="en-US" dirty="0" smtClean="0"/>
              <a:t>platform </a:t>
            </a:r>
            <a:r>
              <a:rPr lang="en-US" dirty="0"/>
              <a:t>providers and </a:t>
            </a:r>
            <a:r>
              <a:rPr lang="en-US" dirty="0" smtClean="0"/>
              <a:t>advertisers?</a:t>
            </a:r>
            <a:endParaRPr lang="en-US" dirty="0"/>
          </a:p>
          <a:p>
            <a:r>
              <a:rPr lang="en-US" dirty="0" smtClean="0"/>
              <a:t>Is </a:t>
            </a:r>
            <a:r>
              <a:rPr lang="en-US" dirty="0" err="1"/>
              <a:t>QoS</a:t>
            </a:r>
            <a:r>
              <a:rPr lang="en-US" dirty="0"/>
              <a:t> viable in the </a:t>
            </a:r>
            <a:r>
              <a:rPr lang="en-US" dirty="0" smtClean="0"/>
              <a:t>Internet?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are the trade-offs of implementing </a:t>
            </a:r>
            <a:r>
              <a:rPr lang="en-US" dirty="0" smtClean="0"/>
              <a:t>zero-rating?</a:t>
            </a:r>
            <a:endParaRPr lang="en-US" dirty="0"/>
          </a:p>
          <a:p>
            <a:r>
              <a:rPr lang="en-US" dirty="0" smtClean="0"/>
              <a:t>Can </a:t>
            </a:r>
            <a:r>
              <a:rPr lang="en-US" dirty="0"/>
              <a:t>we have an all-wireless Internet? What are key spectrum </a:t>
            </a:r>
            <a:r>
              <a:rPr lang="en-US" dirty="0" smtClean="0"/>
              <a:t>challenges?</a:t>
            </a:r>
            <a:endParaRPr lang="en-US" dirty="0"/>
          </a:p>
          <a:p>
            <a:r>
              <a:rPr lang="en-US" dirty="0" smtClean="0"/>
              <a:t>Most </a:t>
            </a:r>
            <a:r>
              <a:rPr lang="en-US" dirty="0"/>
              <a:t>countries have a very small number of facilities-based </a:t>
            </a:r>
            <a:r>
              <a:rPr lang="en-US" dirty="0" smtClean="0"/>
              <a:t>Internet</a:t>
            </a:r>
            <a:r>
              <a:rPr lang="en-US" dirty="0"/>
              <a:t> </a:t>
            </a:r>
            <a:r>
              <a:rPr lang="en-US" dirty="0" smtClean="0"/>
              <a:t>service </a:t>
            </a:r>
            <a:r>
              <a:rPr lang="en-US" dirty="0"/>
              <a:t>providers. Why is that? Can this change? What are the </a:t>
            </a:r>
            <a:r>
              <a:rPr lang="en-US" dirty="0" smtClean="0"/>
              <a:t>plausible</a:t>
            </a:r>
            <a:r>
              <a:rPr lang="en-US" dirty="0"/>
              <a:t> </a:t>
            </a:r>
            <a:r>
              <a:rPr lang="en-US" dirty="0" smtClean="0"/>
              <a:t>models </a:t>
            </a:r>
            <a:r>
              <a:rPr lang="en-US" dirty="0"/>
              <a:t>for competition and where do they face </a:t>
            </a:r>
            <a:r>
              <a:rPr lang="en-US" dirty="0" smtClean="0"/>
              <a:t>challenges?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is Internet peering and what are the economic and </a:t>
            </a:r>
            <a:r>
              <a:rPr lang="en-US" dirty="0" smtClean="0"/>
              <a:t>policy</a:t>
            </a:r>
            <a:r>
              <a:rPr lang="en-US" dirty="0"/>
              <a:t> </a:t>
            </a:r>
            <a:r>
              <a:rPr lang="en-US" dirty="0" smtClean="0"/>
              <a:t>considerations?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are definitions of the open Internet and how does this relate </a:t>
            </a: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network neutrality?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are key Internet policy questions and how are they </a:t>
            </a:r>
            <a:r>
              <a:rPr lang="en-US" dirty="0" smtClean="0"/>
              <a:t>decided?</a:t>
            </a:r>
            <a:endParaRPr lang="en-US" dirty="0"/>
          </a:p>
          <a:p>
            <a:r>
              <a:rPr lang="en-US" dirty="0" smtClean="0"/>
              <a:t>Can </a:t>
            </a:r>
            <a:r>
              <a:rPr lang="en-US" dirty="0"/>
              <a:t>we get a secure Internet? If not, what can we secure and how? </a:t>
            </a:r>
            <a:r>
              <a:rPr lang="en-US" dirty="0" smtClean="0"/>
              <a:t>Can</a:t>
            </a:r>
            <a:r>
              <a:rPr lang="en-US" dirty="0"/>
              <a:t> </a:t>
            </a:r>
            <a:r>
              <a:rPr lang="en-US" dirty="0" smtClean="0"/>
              <a:t>we </a:t>
            </a:r>
            <a:r>
              <a:rPr lang="en-US" dirty="0"/>
              <a:t>make Internet security usable by non-experts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98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– Monday, June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8:30 - 9:00 Registration and coffee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9:00 - 10:00 First </a:t>
            </a:r>
            <a:r>
              <a:rPr lang="en-US" dirty="0" smtClean="0"/>
              <a:t>session (overview)</a:t>
            </a:r>
            <a:br>
              <a:rPr lang="en-US" dirty="0" smtClean="0"/>
            </a:br>
            <a:r>
              <a:rPr lang="en-US" dirty="0"/>
              <a:t>10:00 - 10:15 Break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10:15 - 11:00 Second </a:t>
            </a:r>
            <a:r>
              <a:rPr lang="en-US" dirty="0" smtClean="0"/>
              <a:t>session (technology)</a:t>
            </a:r>
            <a:br>
              <a:rPr lang="en-US" dirty="0" smtClean="0"/>
            </a:br>
            <a:r>
              <a:rPr lang="en-US" dirty="0"/>
              <a:t>11:00 - 12:00 Lunch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12:00 - 13:00 Third </a:t>
            </a:r>
            <a:r>
              <a:rPr lang="en-US" dirty="0" smtClean="0"/>
              <a:t>session (technology)</a:t>
            </a:r>
            <a:br>
              <a:rPr lang="en-US" dirty="0" smtClean="0"/>
            </a:br>
            <a:r>
              <a:rPr lang="en-US" dirty="0"/>
              <a:t>13:00 - 13:15 Break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13:15 - 14:00 Fourth </a:t>
            </a:r>
            <a:r>
              <a:rPr lang="en-US" dirty="0" smtClean="0"/>
              <a:t>session (economics)</a:t>
            </a:r>
            <a:br>
              <a:rPr lang="en-US" dirty="0" smtClean="0"/>
            </a:br>
            <a:r>
              <a:rPr lang="en-US" dirty="0"/>
              <a:t>14:00 - 14:15 Coffee break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14:15 - 15:45 Fifth </a:t>
            </a:r>
            <a:r>
              <a:rPr lang="en-US" dirty="0" smtClean="0"/>
              <a:t>session (economics)</a:t>
            </a:r>
            <a:br>
              <a:rPr lang="en-US" dirty="0" smtClean="0"/>
            </a:br>
            <a:r>
              <a:rPr lang="en-US" dirty="0"/>
              <a:t>15:45 - 16:00 Break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16:00 - 17:00 Sixth </a:t>
            </a:r>
            <a:r>
              <a:rPr lang="en-US" dirty="0" smtClean="0"/>
              <a:t>session (economics)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22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– Tuesday, June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8:30 - </a:t>
            </a:r>
            <a:r>
              <a:rPr lang="en-US" dirty="0" smtClean="0"/>
              <a:t>10:00</a:t>
            </a:r>
            <a:r>
              <a:rPr lang="en-US" dirty="0"/>
              <a:t> First </a:t>
            </a:r>
            <a:r>
              <a:rPr lang="en-US" dirty="0" smtClean="0"/>
              <a:t>session (law)</a:t>
            </a:r>
            <a:br>
              <a:rPr lang="en-US" dirty="0" smtClean="0"/>
            </a:br>
            <a:r>
              <a:rPr lang="en-US" dirty="0"/>
              <a:t>10:00 - 10:15 Break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10:15 - 11:00 Second </a:t>
            </a:r>
            <a:r>
              <a:rPr lang="en-US" dirty="0" smtClean="0"/>
              <a:t>session (law)</a:t>
            </a:r>
            <a:br>
              <a:rPr lang="en-US" dirty="0" smtClean="0"/>
            </a:br>
            <a:r>
              <a:rPr lang="en-US" dirty="0"/>
              <a:t>11:00 - 12:00 Lunch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12:00 - 13:00 Third </a:t>
            </a:r>
            <a:r>
              <a:rPr lang="en-US" dirty="0" smtClean="0"/>
              <a:t>session (law)</a:t>
            </a:r>
            <a:br>
              <a:rPr lang="en-US" dirty="0" smtClean="0"/>
            </a:br>
            <a:r>
              <a:rPr lang="en-US" dirty="0"/>
              <a:t>13:00 - 13:15 Break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13:15 - 14:00 Fourth </a:t>
            </a:r>
            <a:r>
              <a:rPr lang="en-US" dirty="0" smtClean="0"/>
              <a:t>session (security)</a:t>
            </a:r>
            <a:br>
              <a:rPr lang="en-US" dirty="0" smtClean="0"/>
            </a:br>
            <a:r>
              <a:rPr lang="en-US" dirty="0"/>
              <a:t>14:00 - 14:15 Coffee break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14:15 - 15:45 Fifth </a:t>
            </a:r>
            <a:r>
              <a:rPr lang="en-US" dirty="0" smtClean="0"/>
              <a:t>session (security)</a:t>
            </a:r>
            <a:br>
              <a:rPr lang="en-US" dirty="0" smtClean="0"/>
            </a:br>
            <a:r>
              <a:rPr lang="en-US" dirty="0"/>
              <a:t>15:45 - 16:00 Break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16:00 - 17:00 </a:t>
            </a:r>
            <a:r>
              <a:rPr lang="en-US" dirty="0" smtClean="0"/>
              <a:t>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233771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7</TotalTime>
  <Words>38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Depth</vt:lpstr>
      <vt:lpstr>The Internet beyond the bits on the wire (Tampere, 2016)</vt:lpstr>
      <vt:lpstr>Summary of course</vt:lpstr>
      <vt:lpstr>Schedule – Monday, June 13</vt:lpstr>
      <vt:lpstr>Schedule – Tuesday, June 14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Internet beyond the wire</dc:title>
  <dc:creator>Henning Schulzrinne</dc:creator>
  <cp:lastModifiedBy>Henning Schulzrinne</cp:lastModifiedBy>
  <cp:revision>3</cp:revision>
  <dcterms:created xsi:type="dcterms:W3CDTF">2016-06-07T10:43:59Z</dcterms:created>
  <dcterms:modified xsi:type="dcterms:W3CDTF">2016-06-12T07:58:55Z</dcterms:modified>
</cp:coreProperties>
</file>