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7"/>
  </p:notesMasterIdLst>
  <p:handoutMasterIdLst>
    <p:handoutMasterId r:id="rId78"/>
  </p:handoutMasterIdLst>
  <p:sldIdLst>
    <p:sldId id="256" r:id="rId2"/>
    <p:sldId id="258" r:id="rId3"/>
    <p:sldId id="289" r:id="rId4"/>
    <p:sldId id="265" r:id="rId5"/>
    <p:sldId id="264" r:id="rId6"/>
    <p:sldId id="325" r:id="rId7"/>
    <p:sldId id="267" r:id="rId8"/>
    <p:sldId id="266" r:id="rId9"/>
    <p:sldId id="308" r:id="rId10"/>
    <p:sldId id="279" r:id="rId11"/>
    <p:sldId id="260" r:id="rId12"/>
    <p:sldId id="261" r:id="rId13"/>
    <p:sldId id="281" r:id="rId14"/>
    <p:sldId id="272" r:id="rId15"/>
    <p:sldId id="263" r:id="rId16"/>
    <p:sldId id="280" r:id="rId17"/>
    <p:sldId id="273" r:id="rId18"/>
    <p:sldId id="312" r:id="rId19"/>
    <p:sldId id="269" r:id="rId20"/>
    <p:sldId id="271" r:id="rId21"/>
    <p:sldId id="270" r:id="rId22"/>
    <p:sldId id="268" r:id="rId23"/>
    <p:sldId id="276" r:id="rId24"/>
    <p:sldId id="311" r:id="rId25"/>
    <p:sldId id="286" r:id="rId26"/>
    <p:sldId id="287" r:id="rId27"/>
    <p:sldId id="298" r:id="rId28"/>
    <p:sldId id="288" r:id="rId29"/>
    <p:sldId id="319" r:id="rId30"/>
    <p:sldId id="320" r:id="rId31"/>
    <p:sldId id="321" r:id="rId32"/>
    <p:sldId id="322" r:id="rId33"/>
    <p:sldId id="323" r:id="rId34"/>
    <p:sldId id="318" r:id="rId35"/>
    <p:sldId id="314" r:id="rId36"/>
    <p:sldId id="299" r:id="rId37"/>
    <p:sldId id="326" r:id="rId38"/>
    <p:sldId id="327" r:id="rId39"/>
    <p:sldId id="328" r:id="rId40"/>
    <p:sldId id="335" r:id="rId41"/>
    <p:sldId id="330" r:id="rId42"/>
    <p:sldId id="316" r:id="rId43"/>
    <p:sldId id="332" r:id="rId44"/>
    <p:sldId id="333" r:id="rId45"/>
    <p:sldId id="315" r:id="rId46"/>
    <p:sldId id="331" r:id="rId47"/>
    <p:sldId id="317" r:id="rId48"/>
    <p:sldId id="324" r:id="rId49"/>
    <p:sldId id="334" r:id="rId50"/>
    <p:sldId id="309" r:id="rId51"/>
    <p:sldId id="282" r:id="rId52"/>
    <p:sldId id="283" r:id="rId53"/>
    <p:sldId id="310" r:id="rId54"/>
    <p:sldId id="274" r:id="rId55"/>
    <p:sldId id="275" r:id="rId56"/>
    <p:sldId id="259" r:id="rId57"/>
    <p:sldId id="306" r:id="rId58"/>
    <p:sldId id="307" r:id="rId59"/>
    <p:sldId id="313" r:id="rId60"/>
    <p:sldId id="284" r:id="rId61"/>
    <p:sldId id="285" r:id="rId62"/>
    <p:sldId id="290" r:id="rId63"/>
    <p:sldId id="295" r:id="rId64"/>
    <p:sldId id="291" r:id="rId65"/>
    <p:sldId id="292" r:id="rId66"/>
    <p:sldId id="293" r:id="rId67"/>
    <p:sldId id="300" r:id="rId68"/>
    <p:sldId id="302" r:id="rId69"/>
    <p:sldId id="301" r:id="rId70"/>
    <p:sldId id="294" r:id="rId71"/>
    <p:sldId id="296" r:id="rId72"/>
    <p:sldId id="297" r:id="rId73"/>
    <p:sldId id="303" r:id="rId74"/>
    <p:sldId id="304" r:id="rId75"/>
    <p:sldId id="305"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F2BA22F-363D-4042-8C76-FF56FC3128E8}">
          <p14:sldIdLst>
            <p14:sldId id="256"/>
            <p14:sldId id="258"/>
            <p14:sldId id="289"/>
            <p14:sldId id="265"/>
            <p14:sldId id="264"/>
            <p14:sldId id="325"/>
            <p14:sldId id="267"/>
            <p14:sldId id="266"/>
          </p14:sldIdLst>
        </p14:section>
        <p14:section name="Authentication" id="{7397F165-AF12-B941-A81A-D586DDB3D7E2}">
          <p14:sldIdLst>
            <p14:sldId id="308"/>
            <p14:sldId id="279"/>
            <p14:sldId id="260"/>
            <p14:sldId id="261"/>
            <p14:sldId id="281"/>
            <p14:sldId id="272"/>
            <p14:sldId id="263"/>
            <p14:sldId id="280"/>
            <p14:sldId id="273"/>
          </p14:sldIdLst>
        </p14:section>
        <p14:section name="Securing the Internet" id="{8F8A42E6-3926-3B40-8904-0304069E2C00}">
          <p14:sldIdLst>
            <p14:sldId id="312"/>
            <p14:sldId id="269"/>
            <p14:sldId id="271"/>
            <p14:sldId id="270"/>
            <p14:sldId id="268"/>
            <p14:sldId id="276"/>
          </p14:sldIdLst>
        </p14:section>
        <p14:section name="Securing end systems" id="{2768DCA3-A2FC-3D4B-B9F6-09381CD0BD11}">
          <p14:sldIdLst>
            <p14:sldId id="311"/>
            <p14:sldId id="286"/>
            <p14:sldId id="287"/>
            <p14:sldId id="298"/>
            <p14:sldId id="288"/>
            <p14:sldId id="319"/>
            <p14:sldId id="320"/>
            <p14:sldId id="321"/>
            <p14:sldId id="322"/>
            <p14:sldId id="323"/>
            <p14:sldId id="318"/>
            <p14:sldId id="314"/>
            <p14:sldId id="299"/>
            <p14:sldId id="326"/>
            <p14:sldId id="327"/>
            <p14:sldId id="328"/>
          </p14:sldIdLst>
        </p14:section>
        <p14:section name="Privacy" id="{A63ACB87-3A26-B74A-AC52-2A2646A25BA5}">
          <p14:sldIdLst>
            <p14:sldId id="335"/>
            <p14:sldId id="330"/>
            <p14:sldId id="316"/>
            <p14:sldId id="332"/>
            <p14:sldId id="333"/>
            <p14:sldId id="315"/>
            <p14:sldId id="331"/>
            <p14:sldId id="317"/>
            <p14:sldId id="324"/>
            <p14:sldId id="334"/>
          </p14:sldIdLst>
        </p14:section>
        <p14:section name="FCC" id="{5D5C4A00-892E-D645-82F3-D6B37BBAAC0A}">
          <p14:sldIdLst>
            <p14:sldId id="309"/>
            <p14:sldId id="282"/>
            <p14:sldId id="283"/>
          </p14:sldIdLst>
        </p14:section>
        <p14:section name="Other security" id="{03F2ED01-DE5C-5F4E-A972-71D850DD22A9}">
          <p14:sldIdLst>
            <p14:sldId id="310"/>
            <p14:sldId id="274"/>
            <p14:sldId id="275"/>
            <p14:sldId id="259"/>
          </p14:sldIdLst>
        </p14:section>
        <p14:section name="Robocalls" id="{DEFE6AB0-84D5-1047-82B7-23FCD30E0B32}">
          <p14:sldIdLst>
            <p14:sldId id="306"/>
            <p14:sldId id="307"/>
            <p14:sldId id="313"/>
            <p14:sldId id="284"/>
            <p14:sldId id="285"/>
            <p14:sldId id="290"/>
            <p14:sldId id="295"/>
            <p14:sldId id="291"/>
            <p14:sldId id="292"/>
            <p14:sldId id="293"/>
            <p14:sldId id="300"/>
            <p14:sldId id="302"/>
            <p14:sldId id="301"/>
            <p14:sldId id="294"/>
            <p14:sldId id="296"/>
            <p14:sldId id="297"/>
            <p14:sldId id="303"/>
            <p14:sldId id="304"/>
            <p14:sldId id="305"/>
          </p14:sldIdLst>
        </p14:section>
        <p14:section name="Conclusion" id="{C4842922-CA2D-B24A-9DEB-5DFBC7DFB7B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01"/>
    <p:restoredTop sz="94712"/>
  </p:normalViewPr>
  <p:slideViewPr>
    <p:cSldViewPr snapToGrid="0" snapToObjects="1">
      <p:cViewPr varScale="1">
        <p:scale>
          <a:sx n="97" d="100"/>
          <a:sy n="97" d="100"/>
        </p:scale>
        <p:origin x="39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2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3.xml.rels><?xml version="1.0" encoding="UTF-8" standalone="yes"?>
<Relationships xmlns="http://schemas.openxmlformats.org/package/2006/relationships"><Relationship Id="rId1" Type="http://schemas.openxmlformats.org/officeDocument/2006/relationships/image" Target="../media/image71.jpeg"/><Relationship Id="rId2" Type="http://schemas.openxmlformats.org/officeDocument/2006/relationships/image" Target="../media/image72.png"/><Relationship Id="rId3" Type="http://schemas.openxmlformats.org/officeDocument/2006/relationships/image" Target="../media/image7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71.jpeg"/><Relationship Id="rId2" Type="http://schemas.openxmlformats.org/officeDocument/2006/relationships/image" Target="../media/image72.png"/><Relationship Id="rId3" Type="http://schemas.openxmlformats.org/officeDocument/2006/relationships/image" Target="../media/image73.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54AA98-7BD8-2041-BC7E-683B2E1218C2}"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DBAD5A8F-506D-F643-B372-A320547D6E2C}">
      <dgm:prSet phldrT="[Text]"/>
      <dgm:spPr/>
      <dgm:t>
        <a:bodyPr/>
        <a:lstStyle/>
        <a:p>
          <a:r>
            <a:rPr lang="en-US" dirty="0" smtClean="0"/>
            <a:t>Authentication</a:t>
          </a:r>
          <a:endParaRPr lang="en-US" dirty="0"/>
        </a:p>
      </dgm:t>
    </dgm:pt>
    <dgm:pt modelId="{523D2201-5AD1-0740-9E6D-09FDAD80E5A6}" type="parTrans" cxnId="{1933664B-43CC-E44B-AE7A-A77418DA5205}">
      <dgm:prSet/>
      <dgm:spPr/>
      <dgm:t>
        <a:bodyPr/>
        <a:lstStyle/>
        <a:p>
          <a:endParaRPr lang="en-US"/>
        </a:p>
      </dgm:t>
    </dgm:pt>
    <dgm:pt modelId="{835829BD-5793-4C42-9D30-C64E917802AE}" type="sibTrans" cxnId="{1933664B-43CC-E44B-AE7A-A77418DA5205}">
      <dgm:prSet/>
      <dgm:spPr/>
      <dgm:t>
        <a:bodyPr/>
        <a:lstStyle/>
        <a:p>
          <a:endParaRPr lang="en-US"/>
        </a:p>
      </dgm:t>
    </dgm:pt>
    <dgm:pt modelId="{15CA08E9-7BDB-8F4A-9B55-CCB374AB6A30}">
      <dgm:prSet phldrT="[Text]" custT="1"/>
      <dgm:spPr/>
      <dgm:t>
        <a:bodyPr/>
        <a:lstStyle/>
        <a:p>
          <a:r>
            <a:rPr lang="en-US" sz="2800" dirty="0" smtClean="0"/>
            <a:t>Something you know</a:t>
          </a:r>
          <a:br>
            <a:rPr lang="en-US" sz="2800" dirty="0" smtClean="0"/>
          </a:br>
          <a:r>
            <a:rPr lang="en-US" sz="2400" i="1" dirty="0" smtClean="0"/>
            <a:t>(password)</a:t>
          </a:r>
          <a:endParaRPr lang="en-US" sz="2400" i="1" dirty="0"/>
        </a:p>
      </dgm:t>
    </dgm:pt>
    <dgm:pt modelId="{9E1B6E3D-0D66-5443-8CBD-291522D342BA}" type="parTrans" cxnId="{8F9FCD6C-DF6D-374A-AC25-5B17C44122DF}">
      <dgm:prSet/>
      <dgm:spPr/>
      <dgm:t>
        <a:bodyPr/>
        <a:lstStyle/>
        <a:p>
          <a:endParaRPr lang="en-US"/>
        </a:p>
      </dgm:t>
    </dgm:pt>
    <dgm:pt modelId="{11A00998-2115-3D4E-A624-FDB8A4884C9C}" type="sibTrans" cxnId="{8F9FCD6C-DF6D-374A-AC25-5B17C44122DF}">
      <dgm:prSet/>
      <dgm:spPr/>
      <dgm:t>
        <a:bodyPr/>
        <a:lstStyle/>
        <a:p>
          <a:endParaRPr lang="en-US"/>
        </a:p>
      </dgm:t>
    </dgm:pt>
    <dgm:pt modelId="{7EAAD18A-F0F4-B142-9B77-07974946D490}">
      <dgm:prSet phldrT="[Text]" custT="1"/>
      <dgm:spPr/>
      <dgm:t>
        <a:bodyPr/>
        <a:lstStyle/>
        <a:p>
          <a:r>
            <a:rPr lang="en-US" sz="2400" dirty="0" smtClean="0"/>
            <a:t>Something you have</a:t>
          </a:r>
        </a:p>
        <a:p>
          <a:r>
            <a:rPr lang="en-US" sz="1800" i="1" dirty="0" smtClean="0"/>
            <a:t>(cell phone, fob)</a:t>
          </a:r>
          <a:endParaRPr lang="en-US" sz="1800" i="1" dirty="0"/>
        </a:p>
      </dgm:t>
    </dgm:pt>
    <dgm:pt modelId="{D9863639-382F-444C-88EA-2F7BDD6AB43A}" type="parTrans" cxnId="{4D538814-3147-824C-A2D6-5EB1DF391993}">
      <dgm:prSet/>
      <dgm:spPr/>
      <dgm:t>
        <a:bodyPr/>
        <a:lstStyle/>
        <a:p>
          <a:endParaRPr lang="en-US"/>
        </a:p>
      </dgm:t>
    </dgm:pt>
    <dgm:pt modelId="{911C1E54-87BD-F64D-BAF3-72FE9D4B84ED}" type="sibTrans" cxnId="{4D538814-3147-824C-A2D6-5EB1DF391993}">
      <dgm:prSet/>
      <dgm:spPr/>
      <dgm:t>
        <a:bodyPr/>
        <a:lstStyle/>
        <a:p>
          <a:endParaRPr lang="en-US"/>
        </a:p>
      </dgm:t>
    </dgm:pt>
    <dgm:pt modelId="{903A20D3-C400-C54F-8FF5-61CC01268779}">
      <dgm:prSet phldrT="[Text]" custT="1"/>
      <dgm:spPr/>
      <dgm:t>
        <a:bodyPr/>
        <a:lstStyle/>
        <a:p>
          <a:r>
            <a:rPr lang="en-US" sz="2400" dirty="0" smtClean="0"/>
            <a:t>Something you are</a:t>
          </a:r>
        </a:p>
        <a:p>
          <a:r>
            <a:rPr lang="en-US" sz="2000" i="1" dirty="0" smtClean="0"/>
            <a:t>(biometrics) </a:t>
          </a:r>
          <a:endParaRPr lang="en-US" sz="2000" i="1" dirty="0"/>
        </a:p>
      </dgm:t>
    </dgm:pt>
    <dgm:pt modelId="{A8E0E912-7A27-FE4F-BA7A-52E860201FDB}" type="parTrans" cxnId="{D45BD72C-4DBE-6C4A-BBD9-3B0F45D2142D}">
      <dgm:prSet/>
      <dgm:spPr/>
      <dgm:t>
        <a:bodyPr/>
        <a:lstStyle/>
        <a:p>
          <a:endParaRPr lang="en-US"/>
        </a:p>
      </dgm:t>
    </dgm:pt>
    <dgm:pt modelId="{F506F707-3B5B-0640-8487-F11D0A5688CC}" type="sibTrans" cxnId="{D45BD72C-4DBE-6C4A-BBD9-3B0F45D2142D}">
      <dgm:prSet/>
      <dgm:spPr/>
      <dgm:t>
        <a:bodyPr/>
        <a:lstStyle/>
        <a:p>
          <a:endParaRPr lang="en-US"/>
        </a:p>
      </dgm:t>
    </dgm:pt>
    <dgm:pt modelId="{31E10676-A73E-C647-A328-479838E1CE33}">
      <dgm:prSet phldrT="[Text]" custT="1"/>
      <dgm:spPr>
        <a:gradFill flip="none" rotWithShape="1">
          <a:gsLst>
            <a:gs pos="0">
              <a:schemeClr val="tx2"/>
            </a:gs>
            <a:gs pos="100000">
              <a:srgbClr val="FFFFFF"/>
            </a:gs>
          </a:gsLst>
          <a:path path="circle">
            <a:fillToRect l="100000" t="100000"/>
          </a:path>
          <a:tileRect r="-100000" b="-100000"/>
        </a:gradFill>
        <a:effectLst>
          <a:reflection stA="50000" endPos="7000" dist="38100" dir="5400000" sy="-100000" algn="bl" rotWithShape="0"/>
        </a:effectLst>
      </dgm:spPr>
      <dgm:t>
        <a:bodyPr/>
        <a:lstStyle/>
        <a:p>
          <a:r>
            <a:rPr lang="en-US" sz="2400" dirty="0" smtClean="0">
              <a:solidFill>
                <a:schemeClr val="accent4">
                  <a:lumMod val="75000"/>
                </a:schemeClr>
              </a:solidFill>
            </a:rPr>
            <a:t>Where you are</a:t>
          </a:r>
        </a:p>
        <a:p>
          <a:r>
            <a:rPr lang="en-US" sz="2000" i="1" dirty="0" smtClean="0">
              <a:solidFill>
                <a:schemeClr val="accent4">
                  <a:lumMod val="75000"/>
                </a:schemeClr>
              </a:solidFill>
            </a:rPr>
            <a:t>(light switch)</a:t>
          </a:r>
          <a:endParaRPr lang="en-US" sz="2000" i="1" dirty="0">
            <a:solidFill>
              <a:schemeClr val="accent4">
                <a:lumMod val="75000"/>
              </a:schemeClr>
            </a:solidFill>
          </a:endParaRPr>
        </a:p>
      </dgm:t>
    </dgm:pt>
    <dgm:pt modelId="{F69BD508-97A8-E84E-A326-C9D65028C3C2}" type="parTrans" cxnId="{BEB9A1B1-AADA-BA40-8DF3-7DD0FD6AAADD}">
      <dgm:prSet/>
      <dgm:spPr/>
      <dgm:t>
        <a:bodyPr/>
        <a:lstStyle/>
        <a:p>
          <a:endParaRPr lang="en-US"/>
        </a:p>
      </dgm:t>
    </dgm:pt>
    <dgm:pt modelId="{2CFBFB43-2AA0-AE4C-829E-DC2547968BFB}" type="sibTrans" cxnId="{BEB9A1B1-AADA-BA40-8DF3-7DD0FD6AAADD}">
      <dgm:prSet/>
      <dgm:spPr/>
      <dgm:t>
        <a:bodyPr/>
        <a:lstStyle/>
        <a:p>
          <a:endParaRPr lang="en-US"/>
        </a:p>
      </dgm:t>
    </dgm:pt>
    <dgm:pt modelId="{DEC4DA3F-9830-2F4E-9681-A5E5058EF7D2}" type="pres">
      <dgm:prSet presAssocID="{5054AA98-7BD8-2041-BC7E-683B2E1218C2}" presName="cycle" presStyleCnt="0">
        <dgm:presLayoutVars>
          <dgm:chMax val="1"/>
          <dgm:dir/>
          <dgm:animLvl val="ctr"/>
          <dgm:resizeHandles val="exact"/>
        </dgm:presLayoutVars>
      </dgm:prSet>
      <dgm:spPr/>
      <dgm:t>
        <a:bodyPr/>
        <a:lstStyle/>
        <a:p>
          <a:endParaRPr lang="en-US"/>
        </a:p>
      </dgm:t>
    </dgm:pt>
    <dgm:pt modelId="{2E5AF2BC-3859-7647-B904-D24A3156A554}" type="pres">
      <dgm:prSet presAssocID="{DBAD5A8F-506D-F643-B372-A320547D6E2C}" presName="centerShape" presStyleLbl="node0" presStyleIdx="0" presStyleCnt="1"/>
      <dgm:spPr/>
      <dgm:t>
        <a:bodyPr/>
        <a:lstStyle/>
        <a:p>
          <a:endParaRPr lang="en-US"/>
        </a:p>
      </dgm:t>
    </dgm:pt>
    <dgm:pt modelId="{67BDD0AF-3207-9D45-9D39-DDE8DA3BC794}" type="pres">
      <dgm:prSet presAssocID="{9E1B6E3D-0D66-5443-8CBD-291522D342BA}" presName="parTrans" presStyleLbl="bgSibTrans2D1" presStyleIdx="0" presStyleCnt="4"/>
      <dgm:spPr/>
      <dgm:t>
        <a:bodyPr/>
        <a:lstStyle/>
        <a:p>
          <a:endParaRPr lang="en-US"/>
        </a:p>
      </dgm:t>
    </dgm:pt>
    <dgm:pt modelId="{F7CCAF20-656D-8744-A573-350BB7714D1E}" type="pres">
      <dgm:prSet presAssocID="{15CA08E9-7BDB-8F4A-9B55-CCB374AB6A30}" presName="node" presStyleLbl="node1" presStyleIdx="0" presStyleCnt="4">
        <dgm:presLayoutVars>
          <dgm:bulletEnabled val="1"/>
        </dgm:presLayoutVars>
      </dgm:prSet>
      <dgm:spPr/>
      <dgm:t>
        <a:bodyPr/>
        <a:lstStyle/>
        <a:p>
          <a:endParaRPr lang="en-US"/>
        </a:p>
      </dgm:t>
    </dgm:pt>
    <dgm:pt modelId="{9AEA98BB-EAF0-224E-99BE-FC2EF9782F7F}" type="pres">
      <dgm:prSet presAssocID="{D9863639-382F-444C-88EA-2F7BDD6AB43A}" presName="parTrans" presStyleLbl="bgSibTrans2D1" presStyleIdx="1" presStyleCnt="4"/>
      <dgm:spPr/>
      <dgm:t>
        <a:bodyPr/>
        <a:lstStyle/>
        <a:p>
          <a:endParaRPr lang="en-US"/>
        </a:p>
      </dgm:t>
    </dgm:pt>
    <dgm:pt modelId="{EC123126-8CFD-F242-BAF3-2021BB68E1B6}" type="pres">
      <dgm:prSet presAssocID="{7EAAD18A-F0F4-B142-9B77-07974946D490}" presName="node" presStyleLbl="node1" presStyleIdx="1" presStyleCnt="4">
        <dgm:presLayoutVars>
          <dgm:bulletEnabled val="1"/>
        </dgm:presLayoutVars>
      </dgm:prSet>
      <dgm:spPr/>
      <dgm:t>
        <a:bodyPr/>
        <a:lstStyle/>
        <a:p>
          <a:endParaRPr lang="en-US"/>
        </a:p>
      </dgm:t>
    </dgm:pt>
    <dgm:pt modelId="{0DF3F178-6C14-3347-950B-5C64A2C5B9D0}" type="pres">
      <dgm:prSet presAssocID="{A8E0E912-7A27-FE4F-BA7A-52E860201FDB}" presName="parTrans" presStyleLbl="bgSibTrans2D1" presStyleIdx="2" presStyleCnt="4"/>
      <dgm:spPr/>
      <dgm:t>
        <a:bodyPr/>
        <a:lstStyle/>
        <a:p>
          <a:endParaRPr lang="en-US"/>
        </a:p>
      </dgm:t>
    </dgm:pt>
    <dgm:pt modelId="{6B82BB9A-0A46-504E-8324-C73981DC83E1}" type="pres">
      <dgm:prSet presAssocID="{903A20D3-C400-C54F-8FF5-61CC01268779}" presName="node" presStyleLbl="node1" presStyleIdx="2" presStyleCnt="4">
        <dgm:presLayoutVars>
          <dgm:bulletEnabled val="1"/>
        </dgm:presLayoutVars>
      </dgm:prSet>
      <dgm:spPr/>
      <dgm:t>
        <a:bodyPr/>
        <a:lstStyle/>
        <a:p>
          <a:endParaRPr lang="en-US"/>
        </a:p>
      </dgm:t>
    </dgm:pt>
    <dgm:pt modelId="{2D733D31-9460-E145-8BF4-E7DF97524490}" type="pres">
      <dgm:prSet presAssocID="{F69BD508-97A8-E84E-A326-C9D65028C3C2}" presName="parTrans" presStyleLbl="bgSibTrans2D1" presStyleIdx="3" presStyleCnt="4"/>
      <dgm:spPr/>
      <dgm:t>
        <a:bodyPr/>
        <a:lstStyle/>
        <a:p>
          <a:endParaRPr lang="en-US"/>
        </a:p>
      </dgm:t>
    </dgm:pt>
    <dgm:pt modelId="{E045D1C1-1278-A945-8F3B-D4CEE4E7E85A}" type="pres">
      <dgm:prSet presAssocID="{31E10676-A73E-C647-A328-479838E1CE33}" presName="node" presStyleLbl="node1" presStyleIdx="3" presStyleCnt="4">
        <dgm:presLayoutVars>
          <dgm:bulletEnabled val="1"/>
        </dgm:presLayoutVars>
      </dgm:prSet>
      <dgm:spPr/>
      <dgm:t>
        <a:bodyPr/>
        <a:lstStyle/>
        <a:p>
          <a:endParaRPr lang="en-US"/>
        </a:p>
      </dgm:t>
    </dgm:pt>
  </dgm:ptLst>
  <dgm:cxnLst>
    <dgm:cxn modelId="{D45BD72C-4DBE-6C4A-BBD9-3B0F45D2142D}" srcId="{DBAD5A8F-506D-F643-B372-A320547D6E2C}" destId="{903A20D3-C400-C54F-8FF5-61CC01268779}" srcOrd="2" destOrd="0" parTransId="{A8E0E912-7A27-FE4F-BA7A-52E860201FDB}" sibTransId="{F506F707-3B5B-0640-8487-F11D0A5688CC}"/>
    <dgm:cxn modelId="{1933664B-43CC-E44B-AE7A-A77418DA5205}" srcId="{5054AA98-7BD8-2041-BC7E-683B2E1218C2}" destId="{DBAD5A8F-506D-F643-B372-A320547D6E2C}" srcOrd="0" destOrd="0" parTransId="{523D2201-5AD1-0740-9E6D-09FDAD80E5A6}" sibTransId="{835829BD-5793-4C42-9D30-C64E917802AE}"/>
    <dgm:cxn modelId="{8F9FCD6C-DF6D-374A-AC25-5B17C44122DF}" srcId="{DBAD5A8F-506D-F643-B372-A320547D6E2C}" destId="{15CA08E9-7BDB-8F4A-9B55-CCB374AB6A30}" srcOrd="0" destOrd="0" parTransId="{9E1B6E3D-0D66-5443-8CBD-291522D342BA}" sibTransId="{11A00998-2115-3D4E-A624-FDB8A4884C9C}"/>
    <dgm:cxn modelId="{7257FD83-FDB5-D841-9742-084A512ED5C9}" type="presOf" srcId="{903A20D3-C400-C54F-8FF5-61CC01268779}" destId="{6B82BB9A-0A46-504E-8324-C73981DC83E1}" srcOrd="0" destOrd="0" presId="urn:microsoft.com/office/officeart/2005/8/layout/radial4"/>
    <dgm:cxn modelId="{9208DD7D-EFD9-EB44-B9FB-B7D804966BF5}" type="presOf" srcId="{5054AA98-7BD8-2041-BC7E-683B2E1218C2}" destId="{DEC4DA3F-9830-2F4E-9681-A5E5058EF7D2}" srcOrd="0" destOrd="0" presId="urn:microsoft.com/office/officeart/2005/8/layout/radial4"/>
    <dgm:cxn modelId="{8C092AE8-F46F-F140-8E1A-AC0DD52D7651}" type="presOf" srcId="{D9863639-382F-444C-88EA-2F7BDD6AB43A}" destId="{9AEA98BB-EAF0-224E-99BE-FC2EF9782F7F}" srcOrd="0" destOrd="0" presId="urn:microsoft.com/office/officeart/2005/8/layout/radial4"/>
    <dgm:cxn modelId="{096543F6-C15E-2F48-B721-2220C6D554F7}" type="presOf" srcId="{31E10676-A73E-C647-A328-479838E1CE33}" destId="{E045D1C1-1278-A945-8F3B-D4CEE4E7E85A}" srcOrd="0" destOrd="0" presId="urn:microsoft.com/office/officeart/2005/8/layout/radial4"/>
    <dgm:cxn modelId="{38C9F514-7AAC-9E43-9446-04193201CBB6}" type="presOf" srcId="{7EAAD18A-F0F4-B142-9B77-07974946D490}" destId="{EC123126-8CFD-F242-BAF3-2021BB68E1B6}" srcOrd="0" destOrd="0" presId="urn:microsoft.com/office/officeart/2005/8/layout/radial4"/>
    <dgm:cxn modelId="{8A67EBEB-98F4-8641-9D72-3BBDC6139E7A}" type="presOf" srcId="{15CA08E9-7BDB-8F4A-9B55-CCB374AB6A30}" destId="{F7CCAF20-656D-8744-A573-350BB7714D1E}" srcOrd="0" destOrd="0" presId="urn:microsoft.com/office/officeart/2005/8/layout/radial4"/>
    <dgm:cxn modelId="{BEB9A1B1-AADA-BA40-8DF3-7DD0FD6AAADD}" srcId="{DBAD5A8F-506D-F643-B372-A320547D6E2C}" destId="{31E10676-A73E-C647-A328-479838E1CE33}" srcOrd="3" destOrd="0" parTransId="{F69BD508-97A8-E84E-A326-C9D65028C3C2}" sibTransId="{2CFBFB43-2AA0-AE4C-829E-DC2547968BFB}"/>
    <dgm:cxn modelId="{4D538814-3147-824C-A2D6-5EB1DF391993}" srcId="{DBAD5A8F-506D-F643-B372-A320547D6E2C}" destId="{7EAAD18A-F0F4-B142-9B77-07974946D490}" srcOrd="1" destOrd="0" parTransId="{D9863639-382F-444C-88EA-2F7BDD6AB43A}" sibTransId="{911C1E54-87BD-F64D-BAF3-72FE9D4B84ED}"/>
    <dgm:cxn modelId="{AF019B0A-8D7B-4A44-8871-182F530CE818}" type="presOf" srcId="{DBAD5A8F-506D-F643-B372-A320547D6E2C}" destId="{2E5AF2BC-3859-7647-B904-D24A3156A554}" srcOrd="0" destOrd="0" presId="urn:microsoft.com/office/officeart/2005/8/layout/radial4"/>
    <dgm:cxn modelId="{C46A8DF7-46E9-664C-A2FC-8D838B807D30}" type="presOf" srcId="{F69BD508-97A8-E84E-A326-C9D65028C3C2}" destId="{2D733D31-9460-E145-8BF4-E7DF97524490}" srcOrd="0" destOrd="0" presId="urn:microsoft.com/office/officeart/2005/8/layout/radial4"/>
    <dgm:cxn modelId="{930C0FF3-2148-B143-9F6F-FD1AAB9190FD}" type="presOf" srcId="{A8E0E912-7A27-FE4F-BA7A-52E860201FDB}" destId="{0DF3F178-6C14-3347-950B-5C64A2C5B9D0}" srcOrd="0" destOrd="0" presId="urn:microsoft.com/office/officeart/2005/8/layout/radial4"/>
    <dgm:cxn modelId="{75CA03D6-4E2C-BF46-A2FF-45A1E6177271}" type="presOf" srcId="{9E1B6E3D-0D66-5443-8CBD-291522D342BA}" destId="{67BDD0AF-3207-9D45-9D39-DDE8DA3BC794}" srcOrd="0" destOrd="0" presId="urn:microsoft.com/office/officeart/2005/8/layout/radial4"/>
    <dgm:cxn modelId="{7D54C416-68F2-0C4E-A709-487D62861487}" type="presParOf" srcId="{DEC4DA3F-9830-2F4E-9681-A5E5058EF7D2}" destId="{2E5AF2BC-3859-7647-B904-D24A3156A554}" srcOrd="0" destOrd="0" presId="urn:microsoft.com/office/officeart/2005/8/layout/radial4"/>
    <dgm:cxn modelId="{23CCAB88-4BEF-0640-906E-319D4CF61A7D}" type="presParOf" srcId="{DEC4DA3F-9830-2F4E-9681-A5E5058EF7D2}" destId="{67BDD0AF-3207-9D45-9D39-DDE8DA3BC794}" srcOrd="1" destOrd="0" presId="urn:microsoft.com/office/officeart/2005/8/layout/radial4"/>
    <dgm:cxn modelId="{A85A9F1F-AC72-014D-9C61-3D93109C83A3}" type="presParOf" srcId="{DEC4DA3F-9830-2F4E-9681-A5E5058EF7D2}" destId="{F7CCAF20-656D-8744-A573-350BB7714D1E}" srcOrd="2" destOrd="0" presId="urn:microsoft.com/office/officeart/2005/8/layout/radial4"/>
    <dgm:cxn modelId="{0F18468C-C4D2-E042-B5F6-22F342EAE8CC}" type="presParOf" srcId="{DEC4DA3F-9830-2F4E-9681-A5E5058EF7D2}" destId="{9AEA98BB-EAF0-224E-99BE-FC2EF9782F7F}" srcOrd="3" destOrd="0" presId="urn:microsoft.com/office/officeart/2005/8/layout/radial4"/>
    <dgm:cxn modelId="{E799108C-83FF-AA43-A543-BD64AEBDED13}" type="presParOf" srcId="{DEC4DA3F-9830-2F4E-9681-A5E5058EF7D2}" destId="{EC123126-8CFD-F242-BAF3-2021BB68E1B6}" srcOrd="4" destOrd="0" presId="urn:microsoft.com/office/officeart/2005/8/layout/radial4"/>
    <dgm:cxn modelId="{E76C3EB6-879F-894D-9A0E-66942598837D}" type="presParOf" srcId="{DEC4DA3F-9830-2F4E-9681-A5E5058EF7D2}" destId="{0DF3F178-6C14-3347-950B-5C64A2C5B9D0}" srcOrd="5" destOrd="0" presId="urn:microsoft.com/office/officeart/2005/8/layout/radial4"/>
    <dgm:cxn modelId="{2DFD8EED-B07E-5645-9DFA-4556DEE98B0E}" type="presParOf" srcId="{DEC4DA3F-9830-2F4E-9681-A5E5058EF7D2}" destId="{6B82BB9A-0A46-504E-8324-C73981DC83E1}" srcOrd="6" destOrd="0" presId="urn:microsoft.com/office/officeart/2005/8/layout/radial4"/>
    <dgm:cxn modelId="{DEA311C9-DB0A-F241-8AFA-F8894DCCBCBC}" type="presParOf" srcId="{DEC4DA3F-9830-2F4E-9681-A5E5058EF7D2}" destId="{2D733D31-9460-E145-8BF4-E7DF97524490}" srcOrd="7" destOrd="0" presId="urn:microsoft.com/office/officeart/2005/8/layout/radial4"/>
    <dgm:cxn modelId="{EE503ACE-96B8-B64B-87F6-D40C61B02DEE}" type="presParOf" srcId="{DEC4DA3F-9830-2F4E-9681-A5E5058EF7D2}" destId="{E045D1C1-1278-A945-8F3B-D4CEE4E7E85A}"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B90075-8913-4F47-A0B4-774C5F457DF4}" type="doc">
      <dgm:prSet loTypeId="urn:microsoft.com/office/officeart/2005/8/layout/vList5" loCatId="" qsTypeId="urn:microsoft.com/office/officeart/2005/8/quickstyle/simple4" qsCatId="simple" csTypeId="urn:microsoft.com/office/officeart/2005/8/colors/colorful1" csCatId="colorful" phldr="1"/>
      <dgm:spPr/>
      <dgm:t>
        <a:bodyPr/>
        <a:lstStyle/>
        <a:p>
          <a:endParaRPr lang="en-US"/>
        </a:p>
      </dgm:t>
    </dgm:pt>
    <dgm:pt modelId="{C18C4EAB-B96D-314E-8067-2680A37D4FEF}">
      <dgm:prSet/>
      <dgm:spPr/>
      <dgm:t>
        <a:bodyPr/>
        <a:lstStyle/>
        <a:p>
          <a:pPr rtl="0"/>
          <a:r>
            <a:rPr lang="en-US" dirty="0" smtClean="0"/>
            <a:t>Internet layer</a:t>
          </a:r>
          <a:endParaRPr lang="en-US" dirty="0"/>
        </a:p>
      </dgm:t>
    </dgm:pt>
    <dgm:pt modelId="{7C0506F3-65C9-7A43-AAB2-918D0BFA0D4D}" type="parTrans" cxnId="{125E6AEF-D3AF-2542-8963-2DB5F02BBFD2}">
      <dgm:prSet/>
      <dgm:spPr/>
      <dgm:t>
        <a:bodyPr/>
        <a:lstStyle/>
        <a:p>
          <a:endParaRPr lang="en-US"/>
        </a:p>
      </dgm:t>
    </dgm:pt>
    <dgm:pt modelId="{932FFAAD-1315-BD4A-9F42-6FD01D3CF0FE}" type="sibTrans" cxnId="{125E6AEF-D3AF-2542-8963-2DB5F02BBFD2}">
      <dgm:prSet/>
      <dgm:spPr/>
      <dgm:t>
        <a:bodyPr/>
        <a:lstStyle/>
        <a:p>
          <a:endParaRPr lang="en-US"/>
        </a:p>
      </dgm:t>
    </dgm:pt>
    <dgm:pt modelId="{20CA811B-9F50-E34F-81AC-BF323F4594A3}">
      <dgm:prSet/>
      <dgm:spPr/>
      <dgm:t>
        <a:bodyPr/>
        <a:lstStyle/>
        <a:p>
          <a:pPr rtl="0"/>
          <a:r>
            <a:rPr lang="en-US" dirty="0" err="1" smtClean="0"/>
            <a:t>deployability</a:t>
          </a:r>
          <a:endParaRPr lang="en-US" dirty="0"/>
        </a:p>
      </dgm:t>
    </dgm:pt>
    <dgm:pt modelId="{DE1E6D95-B00E-644C-A982-EABFF89A5F51}" type="parTrans" cxnId="{C10147D3-3204-154E-8DDC-558FD23FEA81}">
      <dgm:prSet/>
      <dgm:spPr/>
      <dgm:t>
        <a:bodyPr/>
        <a:lstStyle/>
        <a:p>
          <a:endParaRPr lang="en-US"/>
        </a:p>
      </dgm:t>
    </dgm:pt>
    <dgm:pt modelId="{93E4334C-C766-E448-AB76-D34804578019}" type="sibTrans" cxnId="{C10147D3-3204-154E-8DDC-558FD23FEA81}">
      <dgm:prSet/>
      <dgm:spPr/>
      <dgm:t>
        <a:bodyPr/>
        <a:lstStyle/>
        <a:p>
          <a:endParaRPr lang="en-US"/>
        </a:p>
      </dgm:t>
    </dgm:pt>
    <dgm:pt modelId="{D8F99BDD-A264-0144-BF1A-26B4E49B8782}">
      <dgm:prSet/>
      <dgm:spPr/>
      <dgm:t>
        <a:bodyPr/>
        <a:lstStyle/>
        <a:p>
          <a:pPr rtl="0"/>
          <a:r>
            <a:rPr lang="en-US" smtClean="0"/>
            <a:t>doesn’t know user &amp; desired operation</a:t>
          </a:r>
          <a:endParaRPr lang="en-US"/>
        </a:p>
      </dgm:t>
    </dgm:pt>
    <dgm:pt modelId="{B26A3604-D311-B14C-97DF-A5BE63B5D339}" type="parTrans" cxnId="{0BF2880F-34BE-124C-AAF6-C36A875EF746}">
      <dgm:prSet/>
      <dgm:spPr/>
      <dgm:t>
        <a:bodyPr/>
        <a:lstStyle/>
        <a:p>
          <a:endParaRPr lang="en-US"/>
        </a:p>
      </dgm:t>
    </dgm:pt>
    <dgm:pt modelId="{18B41DA7-BBE0-FF46-9419-C8CD6762D1BF}" type="sibTrans" cxnId="{0BF2880F-34BE-124C-AAF6-C36A875EF746}">
      <dgm:prSet/>
      <dgm:spPr/>
      <dgm:t>
        <a:bodyPr/>
        <a:lstStyle/>
        <a:p>
          <a:endParaRPr lang="en-US"/>
        </a:p>
      </dgm:t>
    </dgm:pt>
    <dgm:pt modelId="{09FED1E6-C30D-7E4E-BC06-2CC928B99FB5}">
      <dgm:prSet/>
      <dgm:spPr/>
      <dgm:t>
        <a:bodyPr/>
        <a:lstStyle/>
        <a:p>
          <a:pPr rtl="0"/>
          <a:r>
            <a:rPr lang="en-US" smtClean="0"/>
            <a:t>changes with mobility</a:t>
          </a:r>
          <a:endParaRPr lang="en-US"/>
        </a:p>
      </dgm:t>
    </dgm:pt>
    <dgm:pt modelId="{BB4572AD-6604-5740-A59D-A76375881AE6}" type="parTrans" cxnId="{4D38931D-96B0-4E41-A516-1D9E3A4764DE}">
      <dgm:prSet/>
      <dgm:spPr/>
      <dgm:t>
        <a:bodyPr/>
        <a:lstStyle/>
        <a:p>
          <a:endParaRPr lang="en-US"/>
        </a:p>
      </dgm:t>
    </dgm:pt>
    <dgm:pt modelId="{54BBCF8C-4164-774C-805F-419E9996A239}" type="sibTrans" cxnId="{4D38931D-96B0-4E41-A516-1D9E3A4764DE}">
      <dgm:prSet/>
      <dgm:spPr/>
      <dgm:t>
        <a:bodyPr/>
        <a:lstStyle/>
        <a:p>
          <a:endParaRPr lang="en-US"/>
        </a:p>
      </dgm:t>
    </dgm:pt>
    <dgm:pt modelId="{6C6CCC10-5877-944B-8002-6115F16ADD35}">
      <dgm:prSet/>
      <dgm:spPr/>
      <dgm:t>
        <a:bodyPr/>
        <a:lstStyle/>
        <a:p>
          <a:pPr rtl="0"/>
          <a:r>
            <a:rPr lang="en-US" dirty="0" smtClean="0"/>
            <a:t>IP layer as introducer </a:t>
          </a:r>
          <a:r>
            <a:rPr lang="en-US" dirty="0" smtClean="0">
              <a:sym typeface="Wingdings"/>
            </a:rPr>
            <a:t></a:t>
          </a:r>
          <a:r>
            <a:rPr lang="en-US" dirty="0" smtClean="0"/>
            <a:t> by definition, parties may not know each other</a:t>
          </a:r>
          <a:endParaRPr lang="en-US" dirty="0"/>
        </a:p>
      </dgm:t>
    </dgm:pt>
    <dgm:pt modelId="{9585B887-76B2-6846-994C-A1DDE5305188}" type="parTrans" cxnId="{A3C57716-53AD-9A4F-B6C3-A7D9E7871CA9}">
      <dgm:prSet/>
      <dgm:spPr/>
      <dgm:t>
        <a:bodyPr/>
        <a:lstStyle/>
        <a:p>
          <a:endParaRPr lang="en-US"/>
        </a:p>
      </dgm:t>
    </dgm:pt>
    <dgm:pt modelId="{CA005CCB-B26E-0648-8F5E-4ACA125DB684}" type="sibTrans" cxnId="{A3C57716-53AD-9A4F-B6C3-A7D9E7871CA9}">
      <dgm:prSet/>
      <dgm:spPr/>
      <dgm:t>
        <a:bodyPr/>
        <a:lstStyle/>
        <a:p>
          <a:endParaRPr lang="en-US"/>
        </a:p>
      </dgm:t>
    </dgm:pt>
    <dgm:pt modelId="{39E1CE33-0649-1542-8CDB-C04CE0887F9D}">
      <dgm:prSet/>
      <dgm:spPr/>
      <dgm:t>
        <a:bodyPr/>
        <a:lstStyle/>
        <a:p>
          <a:pPr rtl="0"/>
          <a:r>
            <a:rPr lang="en-US" dirty="0" smtClean="0"/>
            <a:t>Transport layer: TLS, DTLS</a:t>
          </a:r>
          <a:endParaRPr lang="en-US" dirty="0"/>
        </a:p>
      </dgm:t>
    </dgm:pt>
    <dgm:pt modelId="{1439469F-4522-CF40-ACD3-4D7A4C7C75AE}" type="parTrans" cxnId="{E44A9D18-CCF0-C043-A487-840F9477594F}">
      <dgm:prSet/>
      <dgm:spPr/>
      <dgm:t>
        <a:bodyPr/>
        <a:lstStyle/>
        <a:p>
          <a:endParaRPr lang="en-US"/>
        </a:p>
      </dgm:t>
    </dgm:pt>
    <dgm:pt modelId="{D01EDDD9-53DA-AA42-95CD-04F9F4783629}" type="sibTrans" cxnId="{E44A9D18-CCF0-C043-A487-840F9477594F}">
      <dgm:prSet/>
      <dgm:spPr/>
      <dgm:t>
        <a:bodyPr/>
        <a:lstStyle/>
        <a:p>
          <a:endParaRPr lang="en-US"/>
        </a:p>
      </dgm:t>
    </dgm:pt>
    <dgm:pt modelId="{3FCE39FA-F11B-FE49-86FD-6D3F252C0E6E}">
      <dgm:prSet custT="1"/>
      <dgm:spPr/>
      <dgm:t>
        <a:bodyPr/>
        <a:lstStyle/>
        <a:p>
          <a:pPr rtl="0"/>
          <a:r>
            <a:rPr lang="en-US" sz="1600" dirty="0" smtClean="0"/>
            <a:t>certificate validation often wrong</a:t>
          </a:r>
          <a:endParaRPr lang="en-US" sz="1600" dirty="0"/>
        </a:p>
      </dgm:t>
    </dgm:pt>
    <dgm:pt modelId="{79E0A546-102F-F94C-BB4E-457C36AC57D2}" type="parTrans" cxnId="{62893ABC-0502-8E40-89A0-1A412B0ED2DF}">
      <dgm:prSet/>
      <dgm:spPr/>
      <dgm:t>
        <a:bodyPr/>
        <a:lstStyle/>
        <a:p>
          <a:endParaRPr lang="en-US"/>
        </a:p>
      </dgm:t>
    </dgm:pt>
    <dgm:pt modelId="{7863BC4E-893E-C842-9370-AF7D1DB403DC}" type="sibTrans" cxnId="{62893ABC-0502-8E40-89A0-1A412B0ED2DF}">
      <dgm:prSet/>
      <dgm:spPr/>
      <dgm:t>
        <a:bodyPr/>
        <a:lstStyle/>
        <a:p>
          <a:endParaRPr lang="en-US"/>
        </a:p>
      </dgm:t>
    </dgm:pt>
    <dgm:pt modelId="{DDFD7F93-1D69-D74C-90BC-E8E7222D0E58}">
      <dgm:prSet custT="1"/>
      <dgm:spPr/>
      <dgm:t>
        <a:bodyPr/>
        <a:lstStyle/>
        <a:p>
          <a:pPr rtl="0"/>
          <a:r>
            <a:rPr lang="en-US" sz="1600" dirty="0" smtClean="0"/>
            <a:t>no client certificates (domain vs. user)</a:t>
          </a:r>
          <a:endParaRPr lang="en-US" sz="1600" dirty="0"/>
        </a:p>
      </dgm:t>
    </dgm:pt>
    <dgm:pt modelId="{1790D5C4-1ECA-6746-BD19-01ADECD9652C}" type="parTrans" cxnId="{41AC1E44-F34D-5349-8613-773EFA50BC22}">
      <dgm:prSet/>
      <dgm:spPr/>
      <dgm:t>
        <a:bodyPr/>
        <a:lstStyle/>
        <a:p>
          <a:endParaRPr lang="en-US"/>
        </a:p>
      </dgm:t>
    </dgm:pt>
    <dgm:pt modelId="{67564BA7-A9E7-3545-8787-2B0D1A6F45E1}" type="sibTrans" cxnId="{41AC1E44-F34D-5349-8613-773EFA50BC22}">
      <dgm:prSet/>
      <dgm:spPr/>
      <dgm:t>
        <a:bodyPr/>
        <a:lstStyle/>
        <a:p>
          <a:endParaRPr lang="en-US"/>
        </a:p>
      </dgm:t>
    </dgm:pt>
    <dgm:pt modelId="{9FC287DF-A343-254E-9F25-F8A6C22BEC64}">
      <dgm:prSet custT="1"/>
      <dgm:spPr/>
      <dgm:t>
        <a:bodyPr/>
        <a:lstStyle/>
        <a:p>
          <a:pPr rtl="0"/>
          <a:r>
            <a:rPr lang="en-US" sz="1600" dirty="0" smtClean="0"/>
            <a:t>integrated transport &amp; security layer?</a:t>
          </a:r>
          <a:endParaRPr lang="en-US" sz="1600" dirty="0"/>
        </a:p>
      </dgm:t>
    </dgm:pt>
    <dgm:pt modelId="{C1104829-E097-E848-BE48-2A3C441EFE0A}" type="parTrans" cxnId="{07699032-B581-CD4A-BE87-7DFF6662B0C0}">
      <dgm:prSet/>
      <dgm:spPr/>
      <dgm:t>
        <a:bodyPr/>
        <a:lstStyle/>
        <a:p>
          <a:endParaRPr lang="en-US"/>
        </a:p>
      </dgm:t>
    </dgm:pt>
    <dgm:pt modelId="{C0F68355-BF68-8D4D-9798-FD31EE36E74E}" type="sibTrans" cxnId="{07699032-B581-CD4A-BE87-7DFF6662B0C0}">
      <dgm:prSet/>
      <dgm:spPr/>
      <dgm:t>
        <a:bodyPr/>
        <a:lstStyle/>
        <a:p>
          <a:endParaRPr lang="en-US"/>
        </a:p>
      </dgm:t>
    </dgm:pt>
    <dgm:pt modelId="{387BC40B-7A14-294A-8B43-9F6B8B2631F0}">
      <dgm:prSet/>
      <dgm:spPr/>
      <dgm:t>
        <a:bodyPr/>
        <a:lstStyle/>
        <a:p>
          <a:pPr rtl="0"/>
          <a:r>
            <a:rPr lang="en-US" dirty="0" smtClean="0"/>
            <a:t>Application layer</a:t>
          </a:r>
          <a:endParaRPr lang="en-US" dirty="0"/>
        </a:p>
      </dgm:t>
    </dgm:pt>
    <dgm:pt modelId="{54694A1D-1D97-5A45-B20D-6680A0DCB6BD}" type="parTrans" cxnId="{639BF140-938A-174B-AA5D-7B822BDCA9AD}">
      <dgm:prSet/>
      <dgm:spPr/>
      <dgm:t>
        <a:bodyPr/>
        <a:lstStyle/>
        <a:p>
          <a:endParaRPr lang="en-US"/>
        </a:p>
      </dgm:t>
    </dgm:pt>
    <dgm:pt modelId="{D772C160-7E8E-1347-95C6-6855678A1C49}" type="sibTrans" cxnId="{639BF140-938A-174B-AA5D-7B822BDCA9AD}">
      <dgm:prSet/>
      <dgm:spPr/>
      <dgm:t>
        <a:bodyPr/>
        <a:lstStyle/>
        <a:p>
          <a:endParaRPr lang="en-US"/>
        </a:p>
      </dgm:t>
    </dgm:pt>
    <dgm:pt modelId="{FC2F3A8B-A333-E045-A00B-CC11EA54B3F5}">
      <dgm:prSet custT="1"/>
      <dgm:spPr/>
      <dgm:t>
        <a:bodyPr/>
        <a:lstStyle/>
        <a:p>
          <a:pPr rtl="0"/>
          <a:r>
            <a:rPr lang="en-US" sz="2400" dirty="0" smtClean="0"/>
            <a:t>knows the what &amp; who</a:t>
          </a:r>
          <a:endParaRPr lang="en-US" sz="2400" dirty="0"/>
        </a:p>
      </dgm:t>
    </dgm:pt>
    <dgm:pt modelId="{D8ED4C20-C88C-344E-9EEB-A847800CDD9A}" type="parTrans" cxnId="{EAF37E33-8937-254F-8F7B-B17E8FD74EBF}">
      <dgm:prSet/>
      <dgm:spPr/>
      <dgm:t>
        <a:bodyPr/>
        <a:lstStyle/>
        <a:p>
          <a:endParaRPr lang="en-US"/>
        </a:p>
      </dgm:t>
    </dgm:pt>
    <dgm:pt modelId="{C652CE2A-D6AB-BD45-AC0A-A0CFF44C79C2}" type="sibTrans" cxnId="{EAF37E33-8937-254F-8F7B-B17E8FD74EBF}">
      <dgm:prSet/>
      <dgm:spPr/>
      <dgm:t>
        <a:bodyPr/>
        <a:lstStyle/>
        <a:p>
          <a:endParaRPr lang="en-US"/>
        </a:p>
      </dgm:t>
    </dgm:pt>
    <dgm:pt modelId="{3F045E23-F395-934A-A0A8-9C4032D0C42A}">
      <dgm:prSet/>
      <dgm:spPr/>
      <dgm:t>
        <a:bodyPr/>
        <a:lstStyle/>
        <a:p>
          <a:pPr rtl="0"/>
          <a:r>
            <a:rPr lang="en-US" dirty="0" smtClean="0">
              <a:sym typeface="Wingdings"/>
            </a:rPr>
            <a:t> secure </a:t>
          </a:r>
          <a:r>
            <a:rPr lang="en-US" i="1" dirty="0" smtClean="0">
              <a:sym typeface="Wingdings"/>
            </a:rPr>
            <a:t>infrastructure</a:t>
          </a:r>
          <a:endParaRPr lang="en-US" i="1" dirty="0"/>
        </a:p>
      </dgm:t>
    </dgm:pt>
    <dgm:pt modelId="{4066BDAD-8E06-8F4F-AFF7-16A70FF8039E}" type="parTrans" cxnId="{CBED0701-2038-244D-A30C-83662077BF3E}">
      <dgm:prSet/>
      <dgm:spPr/>
      <dgm:t>
        <a:bodyPr/>
        <a:lstStyle/>
        <a:p>
          <a:endParaRPr lang="en-US"/>
        </a:p>
      </dgm:t>
    </dgm:pt>
    <dgm:pt modelId="{88F765E7-AFAD-144F-B239-7BF1E402D509}" type="sibTrans" cxnId="{CBED0701-2038-244D-A30C-83662077BF3E}">
      <dgm:prSet/>
      <dgm:spPr/>
      <dgm:t>
        <a:bodyPr/>
        <a:lstStyle/>
        <a:p>
          <a:endParaRPr lang="en-US"/>
        </a:p>
      </dgm:t>
    </dgm:pt>
    <dgm:pt modelId="{0FDBE995-E622-D446-881A-231AE14B247A}" type="pres">
      <dgm:prSet presAssocID="{05B90075-8913-4F47-A0B4-774C5F457DF4}" presName="Name0" presStyleCnt="0">
        <dgm:presLayoutVars>
          <dgm:dir/>
          <dgm:animLvl val="lvl"/>
          <dgm:resizeHandles val="exact"/>
        </dgm:presLayoutVars>
      </dgm:prSet>
      <dgm:spPr/>
      <dgm:t>
        <a:bodyPr/>
        <a:lstStyle/>
        <a:p>
          <a:endParaRPr lang="en-US"/>
        </a:p>
      </dgm:t>
    </dgm:pt>
    <dgm:pt modelId="{9A768737-D1D5-474A-8D57-441C4C46869E}" type="pres">
      <dgm:prSet presAssocID="{387BC40B-7A14-294A-8B43-9F6B8B2631F0}" presName="linNode" presStyleCnt="0"/>
      <dgm:spPr/>
    </dgm:pt>
    <dgm:pt modelId="{732B57ED-9A55-3646-86C1-90D3F3D4C2D6}" type="pres">
      <dgm:prSet presAssocID="{387BC40B-7A14-294A-8B43-9F6B8B2631F0}" presName="parentText" presStyleLbl="node1" presStyleIdx="0" presStyleCnt="3">
        <dgm:presLayoutVars>
          <dgm:chMax val="1"/>
          <dgm:bulletEnabled val="1"/>
        </dgm:presLayoutVars>
      </dgm:prSet>
      <dgm:spPr/>
      <dgm:t>
        <a:bodyPr/>
        <a:lstStyle/>
        <a:p>
          <a:endParaRPr lang="en-US"/>
        </a:p>
      </dgm:t>
    </dgm:pt>
    <dgm:pt modelId="{1F1105F2-F807-1140-9B40-757A4DBE6F5B}" type="pres">
      <dgm:prSet presAssocID="{387BC40B-7A14-294A-8B43-9F6B8B2631F0}" presName="descendantText" presStyleLbl="alignAccFollowNode1" presStyleIdx="0" presStyleCnt="3">
        <dgm:presLayoutVars>
          <dgm:bulletEnabled val="1"/>
        </dgm:presLayoutVars>
      </dgm:prSet>
      <dgm:spPr/>
      <dgm:t>
        <a:bodyPr/>
        <a:lstStyle/>
        <a:p>
          <a:endParaRPr lang="en-US"/>
        </a:p>
      </dgm:t>
    </dgm:pt>
    <dgm:pt modelId="{AE06DF55-B6E5-AA4C-9E64-A53BE22256EC}" type="pres">
      <dgm:prSet presAssocID="{D772C160-7E8E-1347-95C6-6855678A1C49}" presName="sp" presStyleCnt="0"/>
      <dgm:spPr/>
    </dgm:pt>
    <dgm:pt modelId="{4B10944A-891F-BC40-8383-22A7ED831014}" type="pres">
      <dgm:prSet presAssocID="{39E1CE33-0649-1542-8CDB-C04CE0887F9D}" presName="linNode" presStyleCnt="0"/>
      <dgm:spPr/>
    </dgm:pt>
    <dgm:pt modelId="{48A895AC-B2EF-E54F-9CFD-D051653D816A}" type="pres">
      <dgm:prSet presAssocID="{39E1CE33-0649-1542-8CDB-C04CE0887F9D}" presName="parentText" presStyleLbl="node1" presStyleIdx="1" presStyleCnt="3">
        <dgm:presLayoutVars>
          <dgm:chMax val="1"/>
          <dgm:bulletEnabled val="1"/>
        </dgm:presLayoutVars>
      </dgm:prSet>
      <dgm:spPr/>
      <dgm:t>
        <a:bodyPr/>
        <a:lstStyle/>
        <a:p>
          <a:endParaRPr lang="en-US"/>
        </a:p>
      </dgm:t>
    </dgm:pt>
    <dgm:pt modelId="{71C723B4-808C-AB45-8F33-3C707D77CC0F}" type="pres">
      <dgm:prSet presAssocID="{39E1CE33-0649-1542-8CDB-C04CE0887F9D}" presName="descendantText" presStyleLbl="alignAccFollowNode1" presStyleIdx="1" presStyleCnt="3">
        <dgm:presLayoutVars>
          <dgm:bulletEnabled val="1"/>
        </dgm:presLayoutVars>
      </dgm:prSet>
      <dgm:spPr/>
      <dgm:t>
        <a:bodyPr/>
        <a:lstStyle/>
        <a:p>
          <a:endParaRPr lang="en-US"/>
        </a:p>
      </dgm:t>
    </dgm:pt>
    <dgm:pt modelId="{A5F72BE0-B736-094E-B527-97E43C0BD519}" type="pres">
      <dgm:prSet presAssocID="{D01EDDD9-53DA-AA42-95CD-04F9F4783629}" presName="sp" presStyleCnt="0"/>
      <dgm:spPr/>
    </dgm:pt>
    <dgm:pt modelId="{B892B9F3-0E0F-2E49-B897-CC5FD4C40843}" type="pres">
      <dgm:prSet presAssocID="{C18C4EAB-B96D-314E-8067-2680A37D4FEF}" presName="linNode" presStyleCnt="0"/>
      <dgm:spPr/>
    </dgm:pt>
    <dgm:pt modelId="{3C344112-E32E-1F47-9DDF-5210CE89F58C}" type="pres">
      <dgm:prSet presAssocID="{C18C4EAB-B96D-314E-8067-2680A37D4FEF}" presName="parentText" presStyleLbl="node1" presStyleIdx="2" presStyleCnt="3">
        <dgm:presLayoutVars>
          <dgm:chMax val="1"/>
          <dgm:bulletEnabled val="1"/>
        </dgm:presLayoutVars>
      </dgm:prSet>
      <dgm:spPr/>
      <dgm:t>
        <a:bodyPr/>
        <a:lstStyle/>
        <a:p>
          <a:endParaRPr lang="en-US"/>
        </a:p>
      </dgm:t>
    </dgm:pt>
    <dgm:pt modelId="{A7B8A94D-A015-864B-BF59-237DFAC957B8}" type="pres">
      <dgm:prSet presAssocID="{C18C4EAB-B96D-314E-8067-2680A37D4FEF}" presName="descendantText" presStyleLbl="alignAccFollowNode1" presStyleIdx="2" presStyleCnt="3" custScaleY="136511">
        <dgm:presLayoutVars>
          <dgm:bulletEnabled val="1"/>
        </dgm:presLayoutVars>
      </dgm:prSet>
      <dgm:spPr/>
      <dgm:t>
        <a:bodyPr/>
        <a:lstStyle/>
        <a:p>
          <a:endParaRPr lang="en-US"/>
        </a:p>
      </dgm:t>
    </dgm:pt>
  </dgm:ptLst>
  <dgm:cxnLst>
    <dgm:cxn modelId="{41AC1E44-F34D-5349-8613-773EFA50BC22}" srcId="{39E1CE33-0649-1542-8CDB-C04CE0887F9D}" destId="{DDFD7F93-1D69-D74C-90BC-E8E7222D0E58}" srcOrd="1" destOrd="0" parTransId="{1790D5C4-1ECA-6746-BD19-01ADECD9652C}" sibTransId="{67564BA7-A9E7-3545-8787-2B0D1A6F45E1}"/>
    <dgm:cxn modelId="{4D38931D-96B0-4E41-A516-1D9E3A4764DE}" srcId="{C18C4EAB-B96D-314E-8067-2680A37D4FEF}" destId="{09FED1E6-C30D-7E4E-BC06-2CC928B99FB5}" srcOrd="2" destOrd="0" parTransId="{BB4572AD-6604-5740-A59D-A76375881AE6}" sibTransId="{54BBCF8C-4164-774C-805F-419E9996A239}"/>
    <dgm:cxn modelId="{62893ABC-0502-8E40-89A0-1A412B0ED2DF}" srcId="{39E1CE33-0649-1542-8CDB-C04CE0887F9D}" destId="{3FCE39FA-F11B-FE49-86FD-6D3F252C0E6E}" srcOrd="0" destOrd="0" parTransId="{79E0A546-102F-F94C-BB4E-457C36AC57D2}" sibTransId="{7863BC4E-893E-C842-9370-AF7D1DB403DC}"/>
    <dgm:cxn modelId="{E0804155-838D-F34E-83AC-56A92372B5D3}" type="presOf" srcId="{387BC40B-7A14-294A-8B43-9F6B8B2631F0}" destId="{732B57ED-9A55-3646-86C1-90D3F3D4C2D6}" srcOrd="0" destOrd="0" presId="urn:microsoft.com/office/officeart/2005/8/layout/vList5"/>
    <dgm:cxn modelId="{42F99349-72A0-EF42-A713-990C02079436}" type="presOf" srcId="{D8F99BDD-A264-0144-BF1A-26B4E49B8782}" destId="{A7B8A94D-A015-864B-BF59-237DFAC957B8}" srcOrd="0" destOrd="1" presId="urn:microsoft.com/office/officeart/2005/8/layout/vList5"/>
    <dgm:cxn modelId="{0EA3C60D-7D5E-844D-80C1-8F907E3E5A77}" type="presOf" srcId="{6C6CCC10-5877-944B-8002-6115F16ADD35}" destId="{A7B8A94D-A015-864B-BF59-237DFAC957B8}" srcOrd="0" destOrd="3" presId="urn:microsoft.com/office/officeart/2005/8/layout/vList5"/>
    <dgm:cxn modelId="{001F309F-6678-7F40-84A1-65FC6DDFE9E6}" type="presOf" srcId="{9FC287DF-A343-254E-9F25-F8A6C22BEC64}" destId="{71C723B4-808C-AB45-8F33-3C707D77CC0F}" srcOrd="0" destOrd="2" presId="urn:microsoft.com/office/officeart/2005/8/layout/vList5"/>
    <dgm:cxn modelId="{A3C57716-53AD-9A4F-B6C3-A7D9E7871CA9}" srcId="{C18C4EAB-B96D-314E-8067-2680A37D4FEF}" destId="{6C6CCC10-5877-944B-8002-6115F16ADD35}" srcOrd="3" destOrd="0" parTransId="{9585B887-76B2-6846-994C-A1DDE5305188}" sibTransId="{CA005CCB-B26E-0648-8F5E-4ACA125DB684}"/>
    <dgm:cxn modelId="{C5A03445-BEFF-AF45-B71E-FF82BA03FB01}" type="presOf" srcId="{20CA811B-9F50-E34F-81AC-BF323F4594A3}" destId="{A7B8A94D-A015-864B-BF59-237DFAC957B8}" srcOrd="0" destOrd="0" presId="urn:microsoft.com/office/officeart/2005/8/layout/vList5"/>
    <dgm:cxn modelId="{EAF37E33-8937-254F-8F7B-B17E8FD74EBF}" srcId="{387BC40B-7A14-294A-8B43-9F6B8B2631F0}" destId="{FC2F3A8B-A333-E045-A00B-CC11EA54B3F5}" srcOrd="0" destOrd="0" parTransId="{D8ED4C20-C88C-344E-9EEB-A847800CDD9A}" sibTransId="{C652CE2A-D6AB-BD45-AC0A-A0CFF44C79C2}"/>
    <dgm:cxn modelId="{639BF140-938A-174B-AA5D-7B822BDCA9AD}" srcId="{05B90075-8913-4F47-A0B4-774C5F457DF4}" destId="{387BC40B-7A14-294A-8B43-9F6B8B2631F0}" srcOrd="0" destOrd="0" parTransId="{54694A1D-1D97-5A45-B20D-6680A0DCB6BD}" sibTransId="{D772C160-7E8E-1347-95C6-6855678A1C49}"/>
    <dgm:cxn modelId="{F8A1E552-B642-B249-A4BC-8A24FE0AC9A6}" type="presOf" srcId="{3F045E23-F395-934A-A0A8-9C4032D0C42A}" destId="{A7B8A94D-A015-864B-BF59-237DFAC957B8}" srcOrd="0" destOrd="4" presId="urn:microsoft.com/office/officeart/2005/8/layout/vList5"/>
    <dgm:cxn modelId="{125E6AEF-D3AF-2542-8963-2DB5F02BBFD2}" srcId="{05B90075-8913-4F47-A0B4-774C5F457DF4}" destId="{C18C4EAB-B96D-314E-8067-2680A37D4FEF}" srcOrd="2" destOrd="0" parTransId="{7C0506F3-65C9-7A43-AAB2-918D0BFA0D4D}" sibTransId="{932FFAAD-1315-BD4A-9F42-6FD01D3CF0FE}"/>
    <dgm:cxn modelId="{9F80335A-557E-F443-8B05-D9959A95478B}" type="presOf" srcId="{39E1CE33-0649-1542-8CDB-C04CE0887F9D}" destId="{48A895AC-B2EF-E54F-9CFD-D051653D816A}" srcOrd="0" destOrd="0" presId="urn:microsoft.com/office/officeart/2005/8/layout/vList5"/>
    <dgm:cxn modelId="{07699032-B581-CD4A-BE87-7DFF6662B0C0}" srcId="{39E1CE33-0649-1542-8CDB-C04CE0887F9D}" destId="{9FC287DF-A343-254E-9F25-F8A6C22BEC64}" srcOrd="2" destOrd="0" parTransId="{C1104829-E097-E848-BE48-2A3C441EFE0A}" sibTransId="{C0F68355-BF68-8D4D-9798-FD31EE36E74E}"/>
    <dgm:cxn modelId="{AA38A9D9-D29E-C443-A482-3708AD7175AE}" type="presOf" srcId="{FC2F3A8B-A333-E045-A00B-CC11EA54B3F5}" destId="{1F1105F2-F807-1140-9B40-757A4DBE6F5B}" srcOrd="0" destOrd="0" presId="urn:microsoft.com/office/officeart/2005/8/layout/vList5"/>
    <dgm:cxn modelId="{CB6D8639-EC87-A24D-90CB-342372B23062}" type="presOf" srcId="{DDFD7F93-1D69-D74C-90BC-E8E7222D0E58}" destId="{71C723B4-808C-AB45-8F33-3C707D77CC0F}" srcOrd="0" destOrd="1" presId="urn:microsoft.com/office/officeart/2005/8/layout/vList5"/>
    <dgm:cxn modelId="{0BF2880F-34BE-124C-AAF6-C36A875EF746}" srcId="{C18C4EAB-B96D-314E-8067-2680A37D4FEF}" destId="{D8F99BDD-A264-0144-BF1A-26B4E49B8782}" srcOrd="1" destOrd="0" parTransId="{B26A3604-D311-B14C-97DF-A5BE63B5D339}" sibTransId="{18B41DA7-BBE0-FF46-9419-C8CD6762D1BF}"/>
    <dgm:cxn modelId="{C3CFA44C-305B-244F-9EAB-987CF2F02AA8}" type="presOf" srcId="{05B90075-8913-4F47-A0B4-774C5F457DF4}" destId="{0FDBE995-E622-D446-881A-231AE14B247A}" srcOrd="0" destOrd="0" presId="urn:microsoft.com/office/officeart/2005/8/layout/vList5"/>
    <dgm:cxn modelId="{C10147D3-3204-154E-8DDC-558FD23FEA81}" srcId="{C18C4EAB-B96D-314E-8067-2680A37D4FEF}" destId="{20CA811B-9F50-E34F-81AC-BF323F4594A3}" srcOrd="0" destOrd="0" parTransId="{DE1E6D95-B00E-644C-A982-EABFF89A5F51}" sibTransId="{93E4334C-C766-E448-AB76-D34804578019}"/>
    <dgm:cxn modelId="{E44A9D18-CCF0-C043-A487-840F9477594F}" srcId="{05B90075-8913-4F47-A0B4-774C5F457DF4}" destId="{39E1CE33-0649-1542-8CDB-C04CE0887F9D}" srcOrd="1" destOrd="0" parTransId="{1439469F-4522-CF40-ACD3-4D7A4C7C75AE}" sibTransId="{D01EDDD9-53DA-AA42-95CD-04F9F4783629}"/>
    <dgm:cxn modelId="{CBED0701-2038-244D-A30C-83662077BF3E}" srcId="{C18C4EAB-B96D-314E-8067-2680A37D4FEF}" destId="{3F045E23-F395-934A-A0A8-9C4032D0C42A}" srcOrd="4" destOrd="0" parTransId="{4066BDAD-8E06-8F4F-AFF7-16A70FF8039E}" sibTransId="{88F765E7-AFAD-144F-B239-7BF1E402D509}"/>
    <dgm:cxn modelId="{97C61FBA-92EA-B147-B21A-9DFFDF43D800}" type="presOf" srcId="{C18C4EAB-B96D-314E-8067-2680A37D4FEF}" destId="{3C344112-E32E-1F47-9DDF-5210CE89F58C}" srcOrd="0" destOrd="0" presId="urn:microsoft.com/office/officeart/2005/8/layout/vList5"/>
    <dgm:cxn modelId="{78F918A0-B27F-5E46-B8CC-F78C351C4DE8}" type="presOf" srcId="{3FCE39FA-F11B-FE49-86FD-6D3F252C0E6E}" destId="{71C723B4-808C-AB45-8F33-3C707D77CC0F}" srcOrd="0" destOrd="0" presId="urn:microsoft.com/office/officeart/2005/8/layout/vList5"/>
    <dgm:cxn modelId="{D93877E7-A8CA-834A-ADF3-148F440354B6}" type="presOf" srcId="{09FED1E6-C30D-7E4E-BC06-2CC928B99FB5}" destId="{A7B8A94D-A015-864B-BF59-237DFAC957B8}" srcOrd="0" destOrd="2" presId="urn:microsoft.com/office/officeart/2005/8/layout/vList5"/>
    <dgm:cxn modelId="{BD487AF7-D5DC-E24C-9791-B8E8329AE4DA}" type="presParOf" srcId="{0FDBE995-E622-D446-881A-231AE14B247A}" destId="{9A768737-D1D5-474A-8D57-441C4C46869E}" srcOrd="0" destOrd="0" presId="urn:microsoft.com/office/officeart/2005/8/layout/vList5"/>
    <dgm:cxn modelId="{C321F8C9-9EED-1649-913D-8CEBDAE1A86E}" type="presParOf" srcId="{9A768737-D1D5-474A-8D57-441C4C46869E}" destId="{732B57ED-9A55-3646-86C1-90D3F3D4C2D6}" srcOrd="0" destOrd="0" presId="urn:microsoft.com/office/officeart/2005/8/layout/vList5"/>
    <dgm:cxn modelId="{FA6526EA-E013-4F40-B9DB-161BEA793570}" type="presParOf" srcId="{9A768737-D1D5-474A-8D57-441C4C46869E}" destId="{1F1105F2-F807-1140-9B40-757A4DBE6F5B}" srcOrd="1" destOrd="0" presId="urn:microsoft.com/office/officeart/2005/8/layout/vList5"/>
    <dgm:cxn modelId="{657C7A08-0A41-EC40-BD14-E9BB200D90BE}" type="presParOf" srcId="{0FDBE995-E622-D446-881A-231AE14B247A}" destId="{AE06DF55-B6E5-AA4C-9E64-A53BE22256EC}" srcOrd="1" destOrd="0" presId="urn:microsoft.com/office/officeart/2005/8/layout/vList5"/>
    <dgm:cxn modelId="{631B20DC-F913-A141-9E04-6F1CD6E7FF77}" type="presParOf" srcId="{0FDBE995-E622-D446-881A-231AE14B247A}" destId="{4B10944A-891F-BC40-8383-22A7ED831014}" srcOrd="2" destOrd="0" presId="urn:microsoft.com/office/officeart/2005/8/layout/vList5"/>
    <dgm:cxn modelId="{CF9D704D-7A59-9440-8899-F7B36062270B}" type="presParOf" srcId="{4B10944A-891F-BC40-8383-22A7ED831014}" destId="{48A895AC-B2EF-E54F-9CFD-D051653D816A}" srcOrd="0" destOrd="0" presId="urn:microsoft.com/office/officeart/2005/8/layout/vList5"/>
    <dgm:cxn modelId="{0AB6FD32-1352-6E43-9B68-C8A422260832}" type="presParOf" srcId="{4B10944A-891F-BC40-8383-22A7ED831014}" destId="{71C723B4-808C-AB45-8F33-3C707D77CC0F}" srcOrd="1" destOrd="0" presId="urn:microsoft.com/office/officeart/2005/8/layout/vList5"/>
    <dgm:cxn modelId="{BA9C4122-F48D-C845-A1DD-6B8B49002B0D}" type="presParOf" srcId="{0FDBE995-E622-D446-881A-231AE14B247A}" destId="{A5F72BE0-B736-094E-B527-97E43C0BD519}" srcOrd="3" destOrd="0" presId="urn:microsoft.com/office/officeart/2005/8/layout/vList5"/>
    <dgm:cxn modelId="{2E71B10C-C8BB-8A4A-8D94-C9E10A612E71}" type="presParOf" srcId="{0FDBE995-E622-D446-881A-231AE14B247A}" destId="{B892B9F3-0E0F-2E49-B897-CC5FD4C40843}" srcOrd="4" destOrd="0" presId="urn:microsoft.com/office/officeart/2005/8/layout/vList5"/>
    <dgm:cxn modelId="{725CA7E6-FA67-7349-83E0-012424276888}" type="presParOf" srcId="{B892B9F3-0E0F-2E49-B897-CC5FD4C40843}" destId="{3C344112-E32E-1F47-9DDF-5210CE89F58C}" srcOrd="0" destOrd="0" presId="urn:microsoft.com/office/officeart/2005/8/layout/vList5"/>
    <dgm:cxn modelId="{AA8FB94D-FF74-AA4B-A466-7FED2DF06F41}" type="presParOf" srcId="{B892B9F3-0E0F-2E49-B897-CC5FD4C40843}" destId="{A7B8A94D-A015-864B-BF59-237DFAC957B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12E2BD-8AEE-BB46-B74B-FB9FF44DB23A}" type="doc">
      <dgm:prSet loTypeId="urn:microsoft.com/office/officeart/2005/8/layout/vList3" loCatId="" qsTypeId="urn:microsoft.com/office/officeart/2005/8/quickstyle/simple4" qsCatId="simple" csTypeId="urn:microsoft.com/office/officeart/2005/8/colors/accent1_2" csCatId="accent1" phldr="1"/>
      <dgm:spPr/>
    </dgm:pt>
    <dgm:pt modelId="{61793154-C397-CC40-9BB0-0400F34D6AC2}">
      <dgm:prSet phldrT="[Text]"/>
      <dgm:spPr/>
      <dgm:t>
        <a:bodyPr/>
        <a:lstStyle/>
        <a:p>
          <a:r>
            <a:rPr lang="en-US" dirty="0" smtClean="0"/>
            <a:t>public sensors &amp; actuators</a:t>
          </a:r>
          <a:endParaRPr lang="en-US" dirty="0"/>
        </a:p>
      </dgm:t>
    </dgm:pt>
    <dgm:pt modelId="{F4E161DE-AFFE-6741-ACD3-0A53DF8E848B}" type="parTrans" cxnId="{2AD6BD93-68DA-AF48-A256-52C9BF281F2D}">
      <dgm:prSet/>
      <dgm:spPr/>
      <dgm:t>
        <a:bodyPr/>
        <a:lstStyle/>
        <a:p>
          <a:endParaRPr lang="en-US"/>
        </a:p>
      </dgm:t>
    </dgm:pt>
    <dgm:pt modelId="{06871B0E-F26F-1242-A817-E42E98A38020}" type="sibTrans" cxnId="{2AD6BD93-68DA-AF48-A256-52C9BF281F2D}">
      <dgm:prSet/>
      <dgm:spPr/>
      <dgm:t>
        <a:bodyPr/>
        <a:lstStyle/>
        <a:p>
          <a:endParaRPr lang="en-US"/>
        </a:p>
      </dgm:t>
    </dgm:pt>
    <dgm:pt modelId="{15E0809B-F3FA-6E4B-B3CE-3C5EAAE7439E}">
      <dgm:prSet phldrT="[Text]"/>
      <dgm:spPr/>
      <dgm:t>
        <a:bodyPr/>
        <a:lstStyle/>
        <a:p>
          <a:r>
            <a:rPr lang="en-US" dirty="0" smtClean="0"/>
            <a:t>semi-private</a:t>
          </a:r>
          <a:endParaRPr lang="en-US" dirty="0"/>
        </a:p>
      </dgm:t>
    </dgm:pt>
    <dgm:pt modelId="{CBBEE446-F105-A544-8668-511D031C6BC8}" type="parTrans" cxnId="{682250FF-9A48-B248-9F8D-3D3FBD4EE657}">
      <dgm:prSet/>
      <dgm:spPr/>
      <dgm:t>
        <a:bodyPr/>
        <a:lstStyle/>
        <a:p>
          <a:endParaRPr lang="en-US"/>
        </a:p>
      </dgm:t>
    </dgm:pt>
    <dgm:pt modelId="{36F6542E-6671-0643-9E63-BB4E1B6A1E8A}" type="sibTrans" cxnId="{682250FF-9A48-B248-9F8D-3D3FBD4EE657}">
      <dgm:prSet/>
      <dgm:spPr/>
      <dgm:t>
        <a:bodyPr/>
        <a:lstStyle/>
        <a:p>
          <a:endParaRPr lang="en-US"/>
        </a:p>
      </dgm:t>
    </dgm:pt>
    <dgm:pt modelId="{C069D435-2768-7A43-9EFE-A6F516A7EC9D}">
      <dgm:prSet phldrT="[Text]"/>
      <dgm:spPr/>
      <dgm:t>
        <a:bodyPr/>
        <a:lstStyle/>
        <a:p>
          <a:r>
            <a:rPr lang="en-US" dirty="0" smtClean="0"/>
            <a:t>private</a:t>
          </a:r>
          <a:endParaRPr lang="en-US" dirty="0"/>
        </a:p>
      </dgm:t>
    </dgm:pt>
    <dgm:pt modelId="{4A1B48B0-14E5-D94A-A532-77C620E48AC0}" type="parTrans" cxnId="{D6C207BD-D0E8-614C-BFB6-9AEE323808C8}">
      <dgm:prSet/>
      <dgm:spPr/>
      <dgm:t>
        <a:bodyPr/>
        <a:lstStyle/>
        <a:p>
          <a:endParaRPr lang="en-US"/>
        </a:p>
      </dgm:t>
    </dgm:pt>
    <dgm:pt modelId="{E247BB95-3F73-6045-BCEE-1F3A96E40AED}" type="sibTrans" cxnId="{D6C207BD-D0E8-614C-BFB6-9AEE323808C8}">
      <dgm:prSet/>
      <dgm:spPr/>
      <dgm:t>
        <a:bodyPr/>
        <a:lstStyle/>
        <a:p>
          <a:endParaRPr lang="en-US"/>
        </a:p>
      </dgm:t>
    </dgm:pt>
    <dgm:pt modelId="{7D4C66CD-79AE-AF42-9E7F-9B409B9AA539}" type="pres">
      <dgm:prSet presAssocID="{0812E2BD-8AEE-BB46-B74B-FB9FF44DB23A}" presName="linearFlow" presStyleCnt="0">
        <dgm:presLayoutVars>
          <dgm:dir/>
          <dgm:resizeHandles val="exact"/>
        </dgm:presLayoutVars>
      </dgm:prSet>
      <dgm:spPr/>
    </dgm:pt>
    <dgm:pt modelId="{363941A5-B72C-BA43-9C3B-7E63B5E59D75}" type="pres">
      <dgm:prSet presAssocID="{61793154-C397-CC40-9BB0-0400F34D6AC2}" presName="composite" presStyleCnt="0"/>
      <dgm:spPr/>
    </dgm:pt>
    <dgm:pt modelId="{FA1F4CDB-B9CA-014B-A698-A9C53BA4F244}" type="pres">
      <dgm:prSet presAssocID="{61793154-C397-CC40-9BB0-0400F34D6AC2}"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79A4AF36-1B6C-A547-AF4A-5B17E6A99929}" type="pres">
      <dgm:prSet presAssocID="{61793154-C397-CC40-9BB0-0400F34D6AC2}" presName="txShp" presStyleLbl="node1" presStyleIdx="0" presStyleCnt="3">
        <dgm:presLayoutVars>
          <dgm:bulletEnabled val="1"/>
        </dgm:presLayoutVars>
      </dgm:prSet>
      <dgm:spPr/>
      <dgm:t>
        <a:bodyPr/>
        <a:lstStyle/>
        <a:p>
          <a:endParaRPr lang="en-US"/>
        </a:p>
      </dgm:t>
    </dgm:pt>
    <dgm:pt modelId="{60D26B6E-DC72-A845-8FC5-DD80883BFDAA}" type="pres">
      <dgm:prSet presAssocID="{06871B0E-F26F-1242-A817-E42E98A38020}" presName="spacing" presStyleCnt="0"/>
      <dgm:spPr/>
    </dgm:pt>
    <dgm:pt modelId="{8D053E1B-1DC0-684A-A7FE-0C403F46FB1A}" type="pres">
      <dgm:prSet presAssocID="{15E0809B-F3FA-6E4B-B3CE-3C5EAAE7439E}" presName="composite" presStyleCnt="0"/>
      <dgm:spPr/>
    </dgm:pt>
    <dgm:pt modelId="{2F94973A-8E8E-A040-9787-8E062F141939}" type="pres">
      <dgm:prSet presAssocID="{15E0809B-F3FA-6E4B-B3CE-3C5EAAE7439E}"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07960C4C-3461-E545-AF91-ACA621B3A2F1}" type="pres">
      <dgm:prSet presAssocID="{15E0809B-F3FA-6E4B-B3CE-3C5EAAE7439E}" presName="txShp" presStyleLbl="node1" presStyleIdx="1" presStyleCnt="3">
        <dgm:presLayoutVars>
          <dgm:bulletEnabled val="1"/>
        </dgm:presLayoutVars>
      </dgm:prSet>
      <dgm:spPr/>
      <dgm:t>
        <a:bodyPr/>
        <a:lstStyle/>
        <a:p>
          <a:endParaRPr lang="en-US"/>
        </a:p>
      </dgm:t>
    </dgm:pt>
    <dgm:pt modelId="{65F7C8E2-12B1-D54B-953A-29A957D56069}" type="pres">
      <dgm:prSet presAssocID="{36F6542E-6671-0643-9E63-BB4E1B6A1E8A}" presName="spacing" presStyleCnt="0"/>
      <dgm:spPr/>
    </dgm:pt>
    <dgm:pt modelId="{7F00EA88-740E-B442-9809-9F690F997A29}" type="pres">
      <dgm:prSet presAssocID="{C069D435-2768-7A43-9EFE-A6F516A7EC9D}" presName="composite" presStyleCnt="0"/>
      <dgm:spPr/>
    </dgm:pt>
    <dgm:pt modelId="{21DE043B-8A75-2E45-B520-D5D6A340428C}" type="pres">
      <dgm:prSet presAssocID="{C069D435-2768-7A43-9EFE-A6F516A7EC9D}"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7E19C883-F522-E542-B285-13D0E263CBC8}" type="pres">
      <dgm:prSet presAssocID="{C069D435-2768-7A43-9EFE-A6F516A7EC9D}" presName="txShp" presStyleLbl="node1" presStyleIdx="2" presStyleCnt="3">
        <dgm:presLayoutVars>
          <dgm:bulletEnabled val="1"/>
        </dgm:presLayoutVars>
      </dgm:prSet>
      <dgm:spPr/>
      <dgm:t>
        <a:bodyPr/>
        <a:lstStyle/>
        <a:p>
          <a:endParaRPr lang="en-US"/>
        </a:p>
      </dgm:t>
    </dgm:pt>
  </dgm:ptLst>
  <dgm:cxnLst>
    <dgm:cxn modelId="{682250FF-9A48-B248-9F8D-3D3FBD4EE657}" srcId="{0812E2BD-8AEE-BB46-B74B-FB9FF44DB23A}" destId="{15E0809B-F3FA-6E4B-B3CE-3C5EAAE7439E}" srcOrd="1" destOrd="0" parTransId="{CBBEE446-F105-A544-8668-511D031C6BC8}" sibTransId="{36F6542E-6671-0643-9E63-BB4E1B6A1E8A}"/>
    <dgm:cxn modelId="{C81351BA-AA37-8645-BB57-2FA37DB703EC}" type="presOf" srcId="{0812E2BD-8AEE-BB46-B74B-FB9FF44DB23A}" destId="{7D4C66CD-79AE-AF42-9E7F-9B409B9AA539}" srcOrd="0" destOrd="0" presId="urn:microsoft.com/office/officeart/2005/8/layout/vList3"/>
    <dgm:cxn modelId="{DE1069D1-FAF6-EA44-8240-7FA9EF7347E0}" type="presOf" srcId="{15E0809B-F3FA-6E4B-B3CE-3C5EAAE7439E}" destId="{07960C4C-3461-E545-AF91-ACA621B3A2F1}" srcOrd="0" destOrd="0" presId="urn:microsoft.com/office/officeart/2005/8/layout/vList3"/>
    <dgm:cxn modelId="{F5C4A1D9-2B2E-1546-B374-4E76A5842FD9}" type="presOf" srcId="{C069D435-2768-7A43-9EFE-A6F516A7EC9D}" destId="{7E19C883-F522-E542-B285-13D0E263CBC8}" srcOrd="0" destOrd="0" presId="urn:microsoft.com/office/officeart/2005/8/layout/vList3"/>
    <dgm:cxn modelId="{D6C207BD-D0E8-614C-BFB6-9AEE323808C8}" srcId="{0812E2BD-8AEE-BB46-B74B-FB9FF44DB23A}" destId="{C069D435-2768-7A43-9EFE-A6F516A7EC9D}" srcOrd="2" destOrd="0" parTransId="{4A1B48B0-14E5-D94A-A532-77C620E48AC0}" sibTransId="{E247BB95-3F73-6045-BCEE-1F3A96E40AED}"/>
    <dgm:cxn modelId="{8FEB9187-AC2A-A34E-A685-0C82E3FD0734}" type="presOf" srcId="{61793154-C397-CC40-9BB0-0400F34D6AC2}" destId="{79A4AF36-1B6C-A547-AF4A-5B17E6A99929}" srcOrd="0" destOrd="0" presId="urn:microsoft.com/office/officeart/2005/8/layout/vList3"/>
    <dgm:cxn modelId="{2AD6BD93-68DA-AF48-A256-52C9BF281F2D}" srcId="{0812E2BD-8AEE-BB46-B74B-FB9FF44DB23A}" destId="{61793154-C397-CC40-9BB0-0400F34D6AC2}" srcOrd="0" destOrd="0" parTransId="{F4E161DE-AFFE-6741-ACD3-0A53DF8E848B}" sibTransId="{06871B0E-F26F-1242-A817-E42E98A38020}"/>
    <dgm:cxn modelId="{F4579B4A-CC6B-9D4D-AC96-B926EB861DF8}" type="presParOf" srcId="{7D4C66CD-79AE-AF42-9E7F-9B409B9AA539}" destId="{363941A5-B72C-BA43-9C3B-7E63B5E59D75}" srcOrd="0" destOrd="0" presId="urn:microsoft.com/office/officeart/2005/8/layout/vList3"/>
    <dgm:cxn modelId="{B03D7A3B-9706-5647-A729-E0DE2DD37607}" type="presParOf" srcId="{363941A5-B72C-BA43-9C3B-7E63B5E59D75}" destId="{FA1F4CDB-B9CA-014B-A698-A9C53BA4F244}" srcOrd="0" destOrd="0" presId="urn:microsoft.com/office/officeart/2005/8/layout/vList3"/>
    <dgm:cxn modelId="{70D9292C-8E4A-AC42-9800-B9530076B563}" type="presParOf" srcId="{363941A5-B72C-BA43-9C3B-7E63B5E59D75}" destId="{79A4AF36-1B6C-A547-AF4A-5B17E6A99929}" srcOrd="1" destOrd="0" presId="urn:microsoft.com/office/officeart/2005/8/layout/vList3"/>
    <dgm:cxn modelId="{BD870F88-72E0-EF4E-A0F8-680FF4D54D1C}" type="presParOf" srcId="{7D4C66CD-79AE-AF42-9E7F-9B409B9AA539}" destId="{60D26B6E-DC72-A845-8FC5-DD80883BFDAA}" srcOrd="1" destOrd="0" presId="urn:microsoft.com/office/officeart/2005/8/layout/vList3"/>
    <dgm:cxn modelId="{D222598C-3205-424B-A619-7316AA79FE20}" type="presParOf" srcId="{7D4C66CD-79AE-AF42-9E7F-9B409B9AA539}" destId="{8D053E1B-1DC0-684A-A7FE-0C403F46FB1A}" srcOrd="2" destOrd="0" presId="urn:microsoft.com/office/officeart/2005/8/layout/vList3"/>
    <dgm:cxn modelId="{21EC8085-225E-8B47-AA3A-E3B61A49E48C}" type="presParOf" srcId="{8D053E1B-1DC0-684A-A7FE-0C403F46FB1A}" destId="{2F94973A-8E8E-A040-9787-8E062F141939}" srcOrd="0" destOrd="0" presId="urn:microsoft.com/office/officeart/2005/8/layout/vList3"/>
    <dgm:cxn modelId="{09BCEDE2-E718-2046-9157-BC90CC8FBA31}" type="presParOf" srcId="{8D053E1B-1DC0-684A-A7FE-0C403F46FB1A}" destId="{07960C4C-3461-E545-AF91-ACA621B3A2F1}" srcOrd="1" destOrd="0" presId="urn:microsoft.com/office/officeart/2005/8/layout/vList3"/>
    <dgm:cxn modelId="{E38B3F2F-197E-6143-9E35-A97861561F93}" type="presParOf" srcId="{7D4C66CD-79AE-AF42-9E7F-9B409B9AA539}" destId="{65F7C8E2-12B1-D54B-953A-29A957D56069}" srcOrd="3" destOrd="0" presId="urn:microsoft.com/office/officeart/2005/8/layout/vList3"/>
    <dgm:cxn modelId="{9D3B5E45-4C3C-EA43-91B8-2C8C5B230E66}" type="presParOf" srcId="{7D4C66CD-79AE-AF42-9E7F-9B409B9AA539}" destId="{7F00EA88-740E-B442-9809-9F690F997A29}" srcOrd="4" destOrd="0" presId="urn:microsoft.com/office/officeart/2005/8/layout/vList3"/>
    <dgm:cxn modelId="{06C37450-9D66-6344-9539-2B6BE5C33C1D}" type="presParOf" srcId="{7F00EA88-740E-B442-9809-9F690F997A29}" destId="{21DE043B-8A75-2E45-B520-D5D6A340428C}" srcOrd="0" destOrd="0" presId="urn:microsoft.com/office/officeart/2005/8/layout/vList3"/>
    <dgm:cxn modelId="{125EA930-BF7D-F742-993B-71336854ACC2}" type="presParOf" srcId="{7F00EA88-740E-B442-9809-9F690F997A29}" destId="{7E19C883-F522-E542-B285-13D0E263CBC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FA56C7-54AE-004F-B261-55602A0CEBB4}" type="doc">
      <dgm:prSet loTypeId="urn:microsoft.com/office/officeart/2005/8/layout/chevron2" loCatId="" qsTypeId="urn:microsoft.com/office/officeart/2005/8/quickstyle/simple4" qsCatId="simple" csTypeId="urn:microsoft.com/office/officeart/2005/8/colors/colorful3" csCatId="colorful" phldr="1"/>
      <dgm:spPr/>
      <dgm:t>
        <a:bodyPr/>
        <a:lstStyle/>
        <a:p>
          <a:endParaRPr lang="en-US"/>
        </a:p>
      </dgm:t>
    </dgm:pt>
    <dgm:pt modelId="{63C6325A-B818-CE4B-9936-78624CBD02A7}">
      <dgm:prSet phldrT="[Text]"/>
      <dgm:spPr/>
      <dgm:t>
        <a:bodyPr/>
        <a:lstStyle/>
        <a:p>
          <a:r>
            <a:rPr lang="en-US" dirty="0" smtClean="0"/>
            <a:t>Do not call (national)</a:t>
          </a:r>
          <a:endParaRPr lang="en-US" dirty="0"/>
        </a:p>
      </dgm:t>
    </dgm:pt>
    <dgm:pt modelId="{2F9442E5-3238-C34D-8906-6EFED69C19B0}" type="parTrans" cxnId="{E0E8E4D0-AFA0-9943-9E91-FC1557DA3072}">
      <dgm:prSet/>
      <dgm:spPr/>
      <dgm:t>
        <a:bodyPr/>
        <a:lstStyle/>
        <a:p>
          <a:endParaRPr lang="en-US"/>
        </a:p>
      </dgm:t>
    </dgm:pt>
    <dgm:pt modelId="{5C482AD7-003F-1742-9A18-F918388BB98D}" type="sibTrans" cxnId="{E0E8E4D0-AFA0-9943-9E91-FC1557DA3072}">
      <dgm:prSet/>
      <dgm:spPr/>
      <dgm:t>
        <a:bodyPr/>
        <a:lstStyle/>
        <a:p>
          <a:endParaRPr lang="en-US"/>
        </a:p>
      </dgm:t>
    </dgm:pt>
    <dgm:pt modelId="{8141FB05-EF89-7C4E-99EE-6524D33BA74D}">
      <dgm:prSet phldrT="[Text]" custT="1"/>
      <dgm:spPr/>
      <dgm:t>
        <a:bodyPr/>
        <a:lstStyle/>
        <a:p>
          <a:r>
            <a:rPr lang="en-US" sz="2800" dirty="0" smtClean="0"/>
            <a:t>no sales calls to users on do-not-call list</a:t>
          </a:r>
          <a:endParaRPr lang="en-US" sz="2800" dirty="0"/>
        </a:p>
      </dgm:t>
    </dgm:pt>
    <dgm:pt modelId="{D2EB0FDA-CB29-4643-B001-338DD3A325D6}" type="parTrans" cxnId="{60AC8785-92DF-E54C-8D2F-4E675483FBBB}">
      <dgm:prSet/>
      <dgm:spPr/>
      <dgm:t>
        <a:bodyPr/>
        <a:lstStyle/>
        <a:p>
          <a:endParaRPr lang="en-US"/>
        </a:p>
      </dgm:t>
    </dgm:pt>
    <dgm:pt modelId="{E807C633-21A3-C04E-B047-875F8581A2BA}" type="sibTrans" cxnId="{60AC8785-92DF-E54C-8D2F-4E675483FBBB}">
      <dgm:prSet/>
      <dgm:spPr/>
      <dgm:t>
        <a:bodyPr/>
        <a:lstStyle/>
        <a:p>
          <a:endParaRPr lang="en-US"/>
        </a:p>
      </dgm:t>
    </dgm:pt>
    <dgm:pt modelId="{F5D7305C-57B5-4E46-989C-0BA681765141}">
      <dgm:prSet phldrT="[Text]"/>
      <dgm:spPr/>
      <dgm:t>
        <a:bodyPr/>
        <a:lstStyle/>
        <a:p>
          <a:r>
            <a:rPr lang="en-US" dirty="0" smtClean="0"/>
            <a:t>Do not call (entity-specific)</a:t>
          </a:r>
          <a:endParaRPr lang="en-US" dirty="0"/>
        </a:p>
      </dgm:t>
    </dgm:pt>
    <dgm:pt modelId="{962CE98B-2A4E-744E-8E05-C4F4C29C9488}" type="parTrans" cxnId="{13EF3DC2-768C-1449-8142-7056E27F8577}">
      <dgm:prSet/>
      <dgm:spPr/>
      <dgm:t>
        <a:bodyPr/>
        <a:lstStyle/>
        <a:p>
          <a:endParaRPr lang="en-US"/>
        </a:p>
      </dgm:t>
    </dgm:pt>
    <dgm:pt modelId="{B802AC43-92E6-E14C-ABB6-58968CF00B5E}" type="sibTrans" cxnId="{13EF3DC2-768C-1449-8142-7056E27F8577}">
      <dgm:prSet/>
      <dgm:spPr/>
      <dgm:t>
        <a:bodyPr/>
        <a:lstStyle/>
        <a:p>
          <a:endParaRPr lang="en-US"/>
        </a:p>
      </dgm:t>
    </dgm:pt>
    <dgm:pt modelId="{F691053F-FA09-0E4C-9C79-0689E1D63B63}">
      <dgm:prSet phldrT="[Text]" custT="1"/>
      <dgm:spPr/>
      <dgm:t>
        <a:bodyPr/>
        <a:lstStyle/>
        <a:p>
          <a:r>
            <a:rPr lang="en-US" sz="1800" dirty="0" smtClean="0"/>
            <a:t>businesses and for‐profit fundraisers can’t make sales or solicitation calls  to consumers who have previously requested not to receive calls from that company.</a:t>
          </a:r>
          <a:endParaRPr lang="en-US" sz="1800" dirty="0"/>
        </a:p>
      </dgm:t>
    </dgm:pt>
    <dgm:pt modelId="{43D513B8-CA93-6D41-833E-08F39995BBB5}" type="parTrans" cxnId="{3F28FD71-1360-824E-87B8-361F34B4A6D1}">
      <dgm:prSet/>
      <dgm:spPr/>
      <dgm:t>
        <a:bodyPr/>
        <a:lstStyle/>
        <a:p>
          <a:endParaRPr lang="en-US"/>
        </a:p>
      </dgm:t>
    </dgm:pt>
    <dgm:pt modelId="{099781E0-F81F-6A4B-84C0-FFC3584AB3F0}" type="sibTrans" cxnId="{3F28FD71-1360-824E-87B8-361F34B4A6D1}">
      <dgm:prSet/>
      <dgm:spPr/>
      <dgm:t>
        <a:bodyPr/>
        <a:lstStyle/>
        <a:p>
          <a:endParaRPr lang="en-US"/>
        </a:p>
      </dgm:t>
    </dgm:pt>
    <dgm:pt modelId="{BB07099C-EA08-4B49-8994-5017D761F27C}">
      <dgm:prSet phldrT="[Text]"/>
      <dgm:spPr/>
      <dgm:t>
        <a:bodyPr/>
        <a:lstStyle/>
        <a:p>
          <a:r>
            <a:rPr lang="en-US" dirty="0" err="1" smtClean="0"/>
            <a:t>Robocalls</a:t>
          </a:r>
          <a:endParaRPr lang="en-US" dirty="0"/>
        </a:p>
      </dgm:t>
    </dgm:pt>
    <dgm:pt modelId="{FC277A77-E8F5-A04F-A173-B27985E9DB36}" type="parTrans" cxnId="{62371703-4F71-FA4B-9E89-09204D51E990}">
      <dgm:prSet/>
      <dgm:spPr/>
      <dgm:t>
        <a:bodyPr/>
        <a:lstStyle/>
        <a:p>
          <a:endParaRPr lang="en-US"/>
        </a:p>
      </dgm:t>
    </dgm:pt>
    <dgm:pt modelId="{BCA0CF9A-9866-B74B-8A0A-0704831F2F24}" type="sibTrans" cxnId="{62371703-4F71-FA4B-9E89-09204D51E990}">
      <dgm:prSet/>
      <dgm:spPr/>
      <dgm:t>
        <a:bodyPr/>
        <a:lstStyle/>
        <a:p>
          <a:endParaRPr lang="en-US"/>
        </a:p>
      </dgm:t>
    </dgm:pt>
    <dgm:pt modelId="{EDE56962-4EDB-E445-8046-C7D06F591CEE}">
      <dgm:prSet phldrT="[Text]" custT="1"/>
      <dgm:spPr/>
      <dgm:t>
        <a:bodyPr/>
        <a:lstStyle/>
        <a:p>
          <a:r>
            <a:rPr lang="en-US" sz="1600" dirty="0" smtClean="0"/>
            <a:t>businesses can’t make sales calls to consumers</a:t>
          </a:r>
          <a:endParaRPr lang="en-US" sz="1600" dirty="0"/>
        </a:p>
      </dgm:t>
    </dgm:pt>
    <dgm:pt modelId="{E0C302B4-AC0A-9843-BE57-430A6C972199}" type="parTrans" cxnId="{B9DFDA2E-1F85-C442-87FE-87AF656859A0}">
      <dgm:prSet/>
      <dgm:spPr/>
      <dgm:t>
        <a:bodyPr/>
        <a:lstStyle/>
        <a:p>
          <a:endParaRPr lang="en-US"/>
        </a:p>
      </dgm:t>
    </dgm:pt>
    <dgm:pt modelId="{2E2D30F2-B89C-6240-8262-71E58CC3CC2E}" type="sibTrans" cxnId="{B9DFDA2E-1F85-C442-87FE-87AF656859A0}">
      <dgm:prSet/>
      <dgm:spPr/>
      <dgm:t>
        <a:bodyPr/>
        <a:lstStyle/>
        <a:p>
          <a:endParaRPr lang="en-US"/>
        </a:p>
      </dgm:t>
    </dgm:pt>
    <dgm:pt modelId="{3787F476-B916-CE4B-9807-1F0CE5298CF9}">
      <dgm:prSet phldrT="[Text]" custT="1"/>
      <dgm:spPr/>
      <dgm:t>
        <a:bodyPr/>
        <a:lstStyle/>
        <a:p>
          <a:r>
            <a:rPr lang="en-US" sz="1600" dirty="0" smtClean="0"/>
            <a:t>prohibited even if the consumer’s phone number is not on the Do Not Call Registry</a:t>
          </a:r>
          <a:endParaRPr lang="en-US" sz="1600" dirty="0"/>
        </a:p>
      </dgm:t>
    </dgm:pt>
    <dgm:pt modelId="{39623AE8-100F-574F-ACDF-AD8E5CE32E46}" type="parTrans" cxnId="{2F1359DD-A4B9-3C43-BFED-66B66512FAE4}">
      <dgm:prSet/>
      <dgm:spPr/>
      <dgm:t>
        <a:bodyPr/>
        <a:lstStyle/>
        <a:p>
          <a:endParaRPr lang="en-US"/>
        </a:p>
      </dgm:t>
    </dgm:pt>
    <dgm:pt modelId="{9FBEB11D-7F88-BB49-AE48-7CF65E386D28}" type="sibTrans" cxnId="{2F1359DD-A4B9-3C43-BFED-66B66512FAE4}">
      <dgm:prSet/>
      <dgm:spPr/>
      <dgm:t>
        <a:bodyPr/>
        <a:lstStyle/>
        <a:p>
          <a:endParaRPr lang="en-US"/>
        </a:p>
      </dgm:t>
    </dgm:pt>
    <dgm:pt modelId="{69B60970-27F2-6C4B-97FF-280CEE1446FD}">
      <dgm:prSet phldrT="[Text]" custT="1"/>
      <dgm:spPr/>
      <dgm:t>
        <a:bodyPr/>
        <a:lstStyle/>
        <a:p>
          <a:r>
            <a:rPr lang="en-US" sz="1600" dirty="0" smtClean="0"/>
            <a:t>except written permission</a:t>
          </a:r>
          <a:endParaRPr lang="en-US" sz="1600" dirty="0"/>
        </a:p>
      </dgm:t>
    </dgm:pt>
    <dgm:pt modelId="{D0B5E060-A32A-C640-BC54-7E1FE634FF97}" type="parTrans" cxnId="{C9DD7621-ED9D-DC48-AB97-AF03D880309B}">
      <dgm:prSet/>
      <dgm:spPr/>
      <dgm:t>
        <a:bodyPr/>
        <a:lstStyle/>
        <a:p>
          <a:endParaRPr lang="en-US"/>
        </a:p>
      </dgm:t>
    </dgm:pt>
    <dgm:pt modelId="{F61B38E2-8C43-524D-AD8A-7C0D6D56A710}" type="sibTrans" cxnId="{C9DD7621-ED9D-DC48-AB97-AF03D880309B}">
      <dgm:prSet/>
      <dgm:spPr/>
      <dgm:t>
        <a:bodyPr/>
        <a:lstStyle/>
        <a:p>
          <a:endParaRPr lang="en-US"/>
        </a:p>
      </dgm:t>
    </dgm:pt>
    <dgm:pt modelId="{09A475D2-D7F2-3C4D-91AA-19BD7F3FAB91}">
      <dgm:prSet phldrT="[Text]"/>
      <dgm:spPr/>
      <dgm:t>
        <a:bodyPr/>
        <a:lstStyle/>
        <a:p>
          <a:r>
            <a:rPr lang="en-US" sz="1400" dirty="0" smtClean="0">
              <a:solidFill>
                <a:srgbClr val="FF0000"/>
              </a:solidFill>
            </a:rPr>
            <a:t>does not include politicians</a:t>
          </a:r>
          <a:endParaRPr lang="en-US" sz="1400" dirty="0">
            <a:solidFill>
              <a:srgbClr val="FF0000"/>
            </a:solidFill>
          </a:endParaRPr>
        </a:p>
      </dgm:t>
    </dgm:pt>
    <dgm:pt modelId="{36F48D0D-5C75-5844-AB89-7CFF9EB0C00C}" type="parTrans" cxnId="{71788073-14A2-3E4E-81C7-88341B717E4A}">
      <dgm:prSet/>
      <dgm:spPr/>
      <dgm:t>
        <a:bodyPr/>
        <a:lstStyle/>
        <a:p>
          <a:endParaRPr lang="en-US"/>
        </a:p>
      </dgm:t>
    </dgm:pt>
    <dgm:pt modelId="{48941B74-BF25-BF47-96C9-56279C67F099}" type="sibTrans" cxnId="{71788073-14A2-3E4E-81C7-88341B717E4A}">
      <dgm:prSet/>
      <dgm:spPr/>
      <dgm:t>
        <a:bodyPr/>
        <a:lstStyle/>
        <a:p>
          <a:endParaRPr lang="en-US"/>
        </a:p>
      </dgm:t>
    </dgm:pt>
    <dgm:pt modelId="{AB71CA32-173D-6540-99A2-48A6AF2AAF51}" type="pres">
      <dgm:prSet presAssocID="{A2FA56C7-54AE-004F-B261-55602A0CEBB4}" presName="linearFlow" presStyleCnt="0">
        <dgm:presLayoutVars>
          <dgm:dir/>
          <dgm:animLvl val="lvl"/>
          <dgm:resizeHandles val="exact"/>
        </dgm:presLayoutVars>
      </dgm:prSet>
      <dgm:spPr/>
      <dgm:t>
        <a:bodyPr/>
        <a:lstStyle/>
        <a:p>
          <a:endParaRPr lang="en-US"/>
        </a:p>
      </dgm:t>
    </dgm:pt>
    <dgm:pt modelId="{5E67FF9C-859E-1945-AAC8-DA0D1213146F}" type="pres">
      <dgm:prSet presAssocID="{63C6325A-B818-CE4B-9936-78624CBD02A7}" presName="composite" presStyleCnt="0"/>
      <dgm:spPr/>
    </dgm:pt>
    <dgm:pt modelId="{F057BEC4-1991-0941-A7A7-E2D798C2AF09}" type="pres">
      <dgm:prSet presAssocID="{63C6325A-B818-CE4B-9936-78624CBD02A7}" presName="parentText" presStyleLbl="alignNode1" presStyleIdx="0" presStyleCnt="3">
        <dgm:presLayoutVars>
          <dgm:chMax val="1"/>
          <dgm:bulletEnabled val="1"/>
        </dgm:presLayoutVars>
      </dgm:prSet>
      <dgm:spPr/>
      <dgm:t>
        <a:bodyPr/>
        <a:lstStyle/>
        <a:p>
          <a:endParaRPr lang="en-US"/>
        </a:p>
      </dgm:t>
    </dgm:pt>
    <dgm:pt modelId="{C2BF3C3F-865E-B54F-9E73-16051CEB6E4C}" type="pres">
      <dgm:prSet presAssocID="{63C6325A-B818-CE4B-9936-78624CBD02A7}" presName="descendantText" presStyleLbl="alignAcc1" presStyleIdx="0" presStyleCnt="3">
        <dgm:presLayoutVars>
          <dgm:bulletEnabled val="1"/>
        </dgm:presLayoutVars>
      </dgm:prSet>
      <dgm:spPr/>
      <dgm:t>
        <a:bodyPr/>
        <a:lstStyle/>
        <a:p>
          <a:endParaRPr lang="en-US"/>
        </a:p>
      </dgm:t>
    </dgm:pt>
    <dgm:pt modelId="{2E5B53C3-7181-6F47-8FAC-574FCAF78DF0}" type="pres">
      <dgm:prSet presAssocID="{5C482AD7-003F-1742-9A18-F918388BB98D}" presName="sp" presStyleCnt="0"/>
      <dgm:spPr/>
    </dgm:pt>
    <dgm:pt modelId="{8AC98289-F085-E249-A871-DC06AA257384}" type="pres">
      <dgm:prSet presAssocID="{F5D7305C-57B5-4E46-989C-0BA681765141}" presName="composite" presStyleCnt="0"/>
      <dgm:spPr/>
    </dgm:pt>
    <dgm:pt modelId="{87B88283-28FB-AB4A-BAF2-69188FA80DA7}" type="pres">
      <dgm:prSet presAssocID="{F5D7305C-57B5-4E46-989C-0BA681765141}" presName="parentText" presStyleLbl="alignNode1" presStyleIdx="1" presStyleCnt="3">
        <dgm:presLayoutVars>
          <dgm:chMax val="1"/>
          <dgm:bulletEnabled val="1"/>
        </dgm:presLayoutVars>
      </dgm:prSet>
      <dgm:spPr/>
      <dgm:t>
        <a:bodyPr/>
        <a:lstStyle/>
        <a:p>
          <a:endParaRPr lang="en-US"/>
        </a:p>
      </dgm:t>
    </dgm:pt>
    <dgm:pt modelId="{BF0995BC-7860-A748-8DC6-41FA4932F59B}" type="pres">
      <dgm:prSet presAssocID="{F5D7305C-57B5-4E46-989C-0BA681765141}" presName="descendantText" presStyleLbl="alignAcc1" presStyleIdx="1" presStyleCnt="3">
        <dgm:presLayoutVars>
          <dgm:bulletEnabled val="1"/>
        </dgm:presLayoutVars>
      </dgm:prSet>
      <dgm:spPr/>
      <dgm:t>
        <a:bodyPr/>
        <a:lstStyle/>
        <a:p>
          <a:endParaRPr lang="en-US"/>
        </a:p>
      </dgm:t>
    </dgm:pt>
    <dgm:pt modelId="{3244F247-83D1-2E46-9A4E-D80E00BA16D0}" type="pres">
      <dgm:prSet presAssocID="{B802AC43-92E6-E14C-ABB6-58968CF00B5E}" presName="sp" presStyleCnt="0"/>
      <dgm:spPr/>
    </dgm:pt>
    <dgm:pt modelId="{23C1FD7C-CA68-5B4D-9BF1-149FFD4D80C4}" type="pres">
      <dgm:prSet presAssocID="{BB07099C-EA08-4B49-8994-5017D761F27C}" presName="composite" presStyleCnt="0"/>
      <dgm:spPr/>
    </dgm:pt>
    <dgm:pt modelId="{9679311C-9A92-6142-B3FC-BDBF545F932A}" type="pres">
      <dgm:prSet presAssocID="{BB07099C-EA08-4B49-8994-5017D761F27C}" presName="parentText" presStyleLbl="alignNode1" presStyleIdx="2" presStyleCnt="3">
        <dgm:presLayoutVars>
          <dgm:chMax val="1"/>
          <dgm:bulletEnabled val="1"/>
        </dgm:presLayoutVars>
      </dgm:prSet>
      <dgm:spPr/>
      <dgm:t>
        <a:bodyPr/>
        <a:lstStyle/>
        <a:p>
          <a:endParaRPr lang="en-US"/>
        </a:p>
      </dgm:t>
    </dgm:pt>
    <dgm:pt modelId="{9E8E045A-3DB6-CF45-88B9-F322AAAE8186}" type="pres">
      <dgm:prSet presAssocID="{BB07099C-EA08-4B49-8994-5017D761F27C}" presName="descendantText" presStyleLbl="alignAcc1" presStyleIdx="2" presStyleCnt="3" custScaleY="129358">
        <dgm:presLayoutVars>
          <dgm:bulletEnabled val="1"/>
        </dgm:presLayoutVars>
      </dgm:prSet>
      <dgm:spPr/>
      <dgm:t>
        <a:bodyPr/>
        <a:lstStyle/>
        <a:p>
          <a:endParaRPr lang="en-US"/>
        </a:p>
      </dgm:t>
    </dgm:pt>
  </dgm:ptLst>
  <dgm:cxnLst>
    <dgm:cxn modelId="{2F1359DD-A4B9-3C43-BFED-66B66512FAE4}" srcId="{BB07099C-EA08-4B49-8994-5017D761F27C}" destId="{3787F476-B916-CE4B-9807-1F0CE5298CF9}" srcOrd="1" destOrd="0" parTransId="{39623AE8-100F-574F-ACDF-AD8E5CE32E46}" sibTransId="{9FBEB11D-7F88-BB49-AE48-7CF65E386D28}"/>
    <dgm:cxn modelId="{E0E8E4D0-AFA0-9943-9E91-FC1557DA3072}" srcId="{A2FA56C7-54AE-004F-B261-55602A0CEBB4}" destId="{63C6325A-B818-CE4B-9936-78624CBD02A7}" srcOrd="0" destOrd="0" parTransId="{2F9442E5-3238-C34D-8906-6EFED69C19B0}" sibTransId="{5C482AD7-003F-1742-9A18-F918388BB98D}"/>
    <dgm:cxn modelId="{B9DFDA2E-1F85-C442-87FE-87AF656859A0}" srcId="{BB07099C-EA08-4B49-8994-5017D761F27C}" destId="{EDE56962-4EDB-E445-8046-C7D06F591CEE}" srcOrd="0" destOrd="0" parTransId="{E0C302B4-AC0A-9843-BE57-430A6C972199}" sibTransId="{2E2D30F2-B89C-6240-8262-71E58CC3CC2E}"/>
    <dgm:cxn modelId="{284FD084-719F-294C-9676-005B2F93A4D1}" type="presOf" srcId="{F5D7305C-57B5-4E46-989C-0BA681765141}" destId="{87B88283-28FB-AB4A-BAF2-69188FA80DA7}" srcOrd="0" destOrd="0" presId="urn:microsoft.com/office/officeart/2005/8/layout/chevron2"/>
    <dgm:cxn modelId="{13EF3DC2-768C-1449-8142-7056E27F8577}" srcId="{A2FA56C7-54AE-004F-B261-55602A0CEBB4}" destId="{F5D7305C-57B5-4E46-989C-0BA681765141}" srcOrd="1" destOrd="0" parTransId="{962CE98B-2A4E-744E-8E05-C4F4C29C9488}" sibTransId="{B802AC43-92E6-E14C-ABB6-58968CF00B5E}"/>
    <dgm:cxn modelId="{A4156398-8EF0-3244-AD98-C37EC7E47F84}" type="presOf" srcId="{3787F476-B916-CE4B-9807-1F0CE5298CF9}" destId="{9E8E045A-3DB6-CF45-88B9-F322AAAE8186}" srcOrd="0" destOrd="2" presId="urn:microsoft.com/office/officeart/2005/8/layout/chevron2"/>
    <dgm:cxn modelId="{E3535323-5A78-0548-BB32-12EAF79188E6}" type="presOf" srcId="{69B60970-27F2-6C4B-97FF-280CEE1446FD}" destId="{9E8E045A-3DB6-CF45-88B9-F322AAAE8186}" srcOrd="0" destOrd="3" presId="urn:microsoft.com/office/officeart/2005/8/layout/chevron2"/>
    <dgm:cxn modelId="{C9DD7621-ED9D-DC48-AB97-AF03D880309B}" srcId="{BB07099C-EA08-4B49-8994-5017D761F27C}" destId="{69B60970-27F2-6C4B-97FF-280CEE1446FD}" srcOrd="2" destOrd="0" parTransId="{D0B5E060-A32A-C640-BC54-7E1FE634FF97}" sibTransId="{F61B38E2-8C43-524D-AD8A-7C0D6D56A710}"/>
    <dgm:cxn modelId="{0237CB8C-EEC8-6C4D-8D90-917BC4290E4C}" type="presOf" srcId="{F691053F-FA09-0E4C-9C79-0689E1D63B63}" destId="{BF0995BC-7860-A748-8DC6-41FA4932F59B}" srcOrd="0" destOrd="0" presId="urn:microsoft.com/office/officeart/2005/8/layout/chevron2"/>
    <dgm:cxn modelId="{876D4F0B-08EC-3744-9ABC-71142F58A0B5}" type="presOf" srcId="{EDE56962-4EDB-E445-8046-C7D06F591CEE}" destId="{9E8E045A-3DB6-CF45-88B9-F322AAAE8186}" srcOrd="0" destOrd="0" presId="urn:microsoft.com/office/officeart/2005/8/layout/chevron2"/>
    <dgm:cxn modelId="{3F28FD71-1360-824E-87B8-361F34B4A6D1}" srcId="{F5D7305C-57B5-4E46-989C-0BA681765141}" destId="{F691053F-FA09-0E4C-9C79-0689E1D63B63}" srcOrd="0" destOrd="0" parTransId="{43D513B8-CA93-6D41-833E-08F39995BBB5}" sibTransId="{099781E0-F81F-6A4B-84C0-FFC3584AB3F0}"/>
    <dgm:cxn modelId="{29E16286-AD5C-7B4A-BAEE-C1FA77A5534E}" type="presOf" srcId="{63C6325A-B818-CE4B-9936-78624CBD02A7}" destId="{F057BEC4-1991-0941-A7A7-E2D798C2AF09}" srcOrd="0" destOrd="0" presId="urn:microsoft.com/office/officeart/2005/8/layout/chevron2"/>
    <dgm:cxn modelId="{71788073-14A2-3E4E-81C7-88341B717E4A}" srcId="{EDE56962-4EDB-E445-8046-C7D06F591CEE}" destId="{09A475D2-D7F2-3C4D-91AA-19BD7F3FAB91}" srcOrd="0" destOrd="0" parTransId="{36F48D0D-5C75-5844-AB89-7CFF9EB0C00C}" sibTransId="{48941B74-BF25-BF47-96C9-56279C67F099}"/>
    <dgm:cxn modelId="{62371703-4F71-FA4B-9E89-09204D51E990}" srcId="{A2FA56C7-54AE-004F-B261-55602A0CEBB4}" destId="{BB07099C-EA08-4B49-8994-5017D761F27C}" srcOrd="2" destOrd="0" parTransId="{FC277A77-E8F5-A04F-A173-B27985E9DB36}" sibTransId="{BCA0CF9A-9866-B74B-8A0A-0704831F2F24}"/>
    <dgm:cxn modelId="{6C01C8E1-78A4-D94B-AE06-0EE833302B6E}" type="presOf" srcId="{BB07099C-EA08-4B49-8994-5017D761F27C}" destId="{9679311C-9A92-6142-B3FC-BDBF545F932A}" srcOrd="0" destOrd="0" presId="urn:microsoft.com/office/officeart/2005/8/layout/chevron2"/>
    <dgm:cxn modelId="{DD1882D1-21DE-9544-9C9C-DD31D62D2C47}" type="presOf" srcId="{09A475D2-D7F2-3C4D-91AA-19BD7F3FAB91}" destId="{9E8E045A-3DB6-CF45-88B9-F322AAAE8186}" srcOrd="0" destOrd="1" presId="urn:microsoft.com/office/officeart/2005/8/layout/chevron2"/>
    <dgm:cxn modelId="{22797A1D-BB91-D945-94E1-DC058189E8B7}" type="presOf" srcId="{A2FA56C7-54AE-004F-B261-55602A0CEBB4}" destId="{AB71CA32-173D-6540-99A2-48A6AF2AAF51}" srcOrd="0" destOrd="0" presId="urn:microsoft.com/office/officeart/2005/8/layout/chevron2"/>
    <dgm:cxn modelId="{60AC8785-92DF-E54C-8D2F-4E675483FBBB}" srcId="{63C6325A-B818-CE4B-9936-78624CBD02A7}" destId="{8141FB05-EF89-7C4E-99EE-6524D33BA74D}" srcOrd="0" destOrd="0" parTransId="{D2EB0FDA-CB29-4643-B001-338DD3A325D6}" sibTransId="{E807C633-21A3-C04E-B047-875F8581A2BA}"/>
    <dgm:cxn modelId="{BF992D3B-C91C-2642-B8CA-AAF0483CC819}" type="presOf" srcId="{8141FB05-EF89-7C4E-99EE-6524D33BA74D}" destId="{C2BF3C3F-865E-B54F-9E73-16051CEB6E4C}" srcOrd="0" destOrd="0" presId="urn:microsoft.com/office/officeart/2005/8/layout/chevron2"/>
    <dgm:cxn modelId="{6B3FBB71-2E69-A544-B5E4-60D26D8D64B1}" type="presParOf" srcId="{AB71CA32-173D-6540-99A2-48A6AF2AAF51}" destId="{5E67FF9C-859E-1945-AAC8-DA0D1213146F}" srcOrd="0" destOrd="0" presId="urn:microsoft.com/office/officeart/2005/8/layout/chevron2"/>
    <dgm:cxn modelId="{99C84FA9-0AA7-B442-A7B8-18FFF6935027}" type="presParOf" srcId="{5E67FF9C-859E-1945-AAC8-DA0D1213146F}" destId="{F057BEC4-1991-0941-A7A7-E2D798C2AF09}" srcOrd="0" destOrd="0" presId="urn:microsoft.com/office/officeart/2005/8/layout/chevron2"/>
    <dgm:cxn modelId="{C13FC17F-0798-B64F-B70F-593632566223}" type="presParOf" srcId="{5E67FF9C-859E-1945-AAC8-DA0D1213146F}" destId="{C2BF3C3F-865E-B54F-9E73-16051CEB6E4C}" srcOrd="1" destOrd="0" presId="urn:microsoft.com/office/officeart/2005/8/layout/chevron2"/>
    <dgm:cxn modelId="{B84E5ACD-FB59-C34E-BC13-075C84C36A8E}" type="presParOf" srcId="{AB71CA32-173D-6540-99A2-48A6AF2AAF51}" destId="{2E5B53C3-7181-6F47-8FAC-574FCAF78DF0}" srcOrd="1" destOrd="0" presId="urn:microsoft.com/office/officeart/2005/8/layout/chevron2"/>
    <dgm:cxn modelId="{F764CE9C-C48D-7946-9D68-27F320560784}" type="presParOf" srcId="{AB71CA32-173D-6540-99A2-48A6AF2AAF51}" destId="{8AC98289-F085-E249-A871-DC06AA257384}" srcOrd="2" destOrd="0" presId="urn:microsoft.com/office/officeart/2005/8/layout/chevron2"/>
    <dgm:cxn modelId="{58678CC4-6285-6F4A-8106-7EB1ACA0CF68}" type="presParOf" srcId="{8AC98289-F085-E249-A871-DC06AA257384}" destId="{87B88283-28FB-AB4A-BAF2-69188FA80DA7}" srcOrd="0" destOrd="0" presId="urn:microsoft.com/office/officeart/2005/8/layout/chevron2"/>
    <dgm:cxn modelId="{8545305F-7846-5B46-BB09-FA9C98EB90C1}" type="presParOf" srcId="{8AC98289-F085-E249-A871-DC06AA257384}" destId="{BF0995BC-7860-A748-8DC6-41FA4932F59B}" srcOrd="1" destOrd="0" presId="urn:microsoft.com/office/officeart/2005/8/layout/chevron2"/>
    <dgm:cxn modelId="{0AB3B560-3225-6347-B4F9-8C0DACC4E35A}" type="presParOf" srcId="{AB71CA32-173D-6540-99A2-48A6AF2AAF51}" destId="{3244F247-83D1-2E46-9A4E-D80E00BA16D0}" srcOrd="3" destOrd="0" presId="urn:microsoft.com/office/officeart/2005/8/layout/chevron2"/>
    <dgm:cxn modelId="{0388BB92-689D-A34F-B32C-A7C7783C9B25}" type="presParOf" srcId="{AB71CA32-173D-6540-99A2-48A6AF2AAF51}" destId="{23C1FD7C-CA68-5B4D-9BF1-149FFD4D80C4}" srcOrd="4" destOrd="0" presId="urn:microsoft.com/office/officeart/2005/8/layout/chevron2"/>
    <dgm:cxn modelId="{F31EF8C0-EE45-4243-B233-9B3E60F80F5E}" type="presParOf" srcId="{23C1FD7C-CA68-5B4D-9BF1-149FFD4D80C4}" destId="{9679311C-9A92-6142-B3FC-BDBF545F932A}" srcOrd="0" destOrd="0" presId="urn:microsoft.com/office/officeart/2005/8/layout/chevron2"/>
    <dgm:cxn modelId="{D26F86DA-D1E5-1A4E-9234-121900B4E164}" type="presParOf" srcId="{23C1FD7C-CA68-5B4D-9BF1-149FFD4D80C4}" destId="{9E8E045A-3DB6-CF45-88B9-F322AAAE818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D7A1D0-C8F8-A540-900C-5A7AD49D3420}"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ABF48AAA-D473-4743-B00B-7088790F721F}">
      <dgm:prSet phldrT="[Text]"/>
      <dgm:spPr/>
      <dgm:t>
        <a:bodyPr/>
        <a:lstStyle/>
        <a:p>
          <a:r>
            <a:rPr lang="en-US" dirty="0" err="1" smtClean="0"/>
            <a:t>Robocalling</a:t>
          </a:r>
          <a:endParaRPr lang="en-US" dirty="0"/>
        </a:p>
      </dgm:t>
    </dgm:pt>
    <dgm:pt modelId="{42FC3CC4-A61D-2F40-835D-121FC71AD900}" type="parTrans" cxnId="{F2FCC6D9-5C78-9F49-B5B6-306B7A71F1BD}">
      <dgm:prSet/>
      <dgm:spPr/>
      <dgm:t>
        <a:bodyPr/>
        <a:lstStyle/>
        <a:p>
          <a:endParaRPr lang="en-US"/>
        </a:p>
      </dgm:t>
    </dgm:pt>
    <dgm:pt modelId="{07204C60-4FDA-7A49-9949-BCBB48E4F222}" type="sibTrans" cxnId="{F2FCC6D9-5C78-9F49-B5B6-306B7A71F1BD}">
      <dgm:prSet/>
      <dgm:spPr/>
      <dgm:t>
        <a:bodyPr/>
        <a:lstStyle/>
        <a:p>
          <a:endParaRPr lang="en-US"/>
        </a:p>
      </dgm:t>
    </dgm:pt>
    <dgm:pt modelId="{EA283DF2-1477-9A46-AE5D-EDA896945AA6}">
      <dgm:prSet phldrT="[Text]"/>
      <dgm:spPr/>
      <dgm:t>
        <a:bodyPr/>
        <a:lstStyle/>
        <a:p>
          <a:r>
            <a:rPr lang="en-US" dirty="0" smtClean="0"/>
            <a:t>Cheap VoIP</a:t>
          </a:r>
          <a:endParaRPr lang="en-US" dirty="0"/>
        </a:p>
      </dgm:t>
    </dgm:pt>
    <dgm:pt modelId="{8A7B8C8F-C4E9-B149-8C29-EBC28BD763E3}" type="parTrans" cxnId="{84DC9409-FE76-F14A-AA6A-AC6118F17103}">
      <dgm:prSet/>
      <dgm:spPr/>
      <dgm:t>
        <a:bodyPr/>
        <a:lstStyle/>
        <a:p>
          <a:endParaRPr lang="en-US"/>
        </a:p>
      </dgm:t>
    </dgm:pt>
    <dgm:pt modelId="{29B813B8-C841-6C44-8CD6-B807F2F006B3}" type="sibTrans" cxnId="{84DC9409-FE76-F14A-AA6A-AC6118F17103}">
      <dgm:prSet/>
      <dgm:spPr/>
      <dgm:t>
        <a:bodyPr/>
        <a:lstStyle/>
        <a:p>
          <a:endParaRPr lang="en-US"/>
        </a:p>
      </dgm:t>
    </dgm:pt>
    <dgm:pt modelId="{F5089349-9242-9C4A-9A1D-520604E3DD80}">
      <dgm:prSet phldrT="[Text]"/>
      <dgm:spPr/>
      <dgm:t>
        <a:bodyPr/>
        <a:lstStyle/>
        <a:p>
          <a:r>
            <a:rPr lang="en-US" dirty="0" smtClean="0"/>
            <a:t>Number spoofing</a:t>
          </a:r>
          <a:endParaRPr lang="en-US" dirty="0"/>
        </a:p>
      </dgm:t>
    </dgm:pt>
    <dgm:pt modelId="{FA3AFCB2-09D1-1846-88CC-C11E965D39E6}" type="parTrans" cxnId="{A0668CBF-2E37-4F44-A77B-EF1ADC67966F}">
      <dgm:prSet/>
      <dgm:spPr/>
      <dgm:t>
        <a:bodyPr/>
        <a:lstStyle/>
        <a:p>
          <a:endParaRPr lang="en-US"/>
        </a:p>
      </dgm:t>
    </dgm:pt>
    <dgm:pt modelId="{BAE05C7F-D521-3340-AA62-CA8565FF879E}" type="sibTrans" cxnId="{A0668CBF-2E37-4F44-A77B-EF1ADC67966F}">
      <dgm:prSet/>
      <dgm:spPr/>
      <dgm:t>
        <a:bodyPr/>
        <a:lstStyle/>
        <a:p>
          <a:endParaRPr lang="en-US"/>
        </a:p>
      </dgm:t>
    </dgm:pt>
    <dgm:pt modelId="{75BF686D-F920-E149-8F96-D247AABAACCE}">
      <dgm:prSet phldrT="[Text]"/>
      <dgm:spPr/>
      <dgm:t>
        <a:bodyPr/>
        <a:lstStyle/>
        <a:p>
          <a:r>
            <a:rPr lang="en-US" dirty="0" smtClean="0"/>
            <a:t>Cheap labor</a:t>
          </a:r>
          <a:endParaRPr lang="en-US" dirty="0"/>
        </a:p>
      </dgm:t>
    </dgm:pt>
    <dgm:pt modelId="{6584D61A-3325-0943-95F3-FD741E932062}" type="parTrans" cxnId="{D8977BD5-3001-0F4A-A8D8-EEC56C9D1434}">
      <dgm:prSet/>
      <dgm:spPr/>
      <dgm:t>
        <a:bodyPr/>
        <a:lstStyle/>
        <a:p>
          <a:endParaRPr lang="en-US"/>
        </a:p>
      </dgm:t>
    </dgm:pt>
    <dgm:pt modelId="{38D0E4ED-620E-DF46-A9FA-A321D2C1D845}" type="sibTrans" cxnId="{D8977BD5-3001-0F4A-A8D8-EEC56C9D1434}">
      <dgm:prSet/>
      <dgm:spPr/>
      <dgm:t>
        <a:bodyPr/>
        <a:lstStyle/>
        <a:p>
          <a:endParaRPr lang="en-US"/>
        </a:p>
      </dgm:t>
    </dgm:pt>
    <dgm:pt modelId="{73C621E2-7B7C-1549-B8DC-448B82C46EE8}" type="pres">
      <dgm:prSet presAssocID="{FDD7A1D0-C8F8-A540-900C-5A7AD49D3420}" presName="cycle" presStyleCnt="0">
        <dgm:presLayoutVars>
          <dgm:chMax val="1"/>
          <dgm:dir/>
          <dgm:animLvl val="ctr"/>
          <dgm:resizeHandles val="exact"/>
        </dgm:presLayoutVars>
      </dgm:prSet>
      <dgm:spPr/>
      <dgm:t>
        <a:bodyPr/>
        <a:lstStyle/>
        <a:p>
          <a:endParaRPr lang="en-US"/>
        </a:p>
      </dgm:t>
    </dgm:pt>
    <dgm:pt modelId="{DE6F0198-54E5-7747-B442-26F1F097AC97}" type="pres">
      <dgm:prSet presAssocID="{ABF48AAA-D473-4743-B00B-7088790F721F}" presName="centerShape" presStyleLbl="node0" presStyleIdx="0" presStyleCnt="1" custScaleX="122651"/>
      <dgm:spPr/>
      <dgm:t>
        <a:bodyPr/>
        <a:lstStyle/>
        <a:p>
          <a:endParaRPr lang="en-US"/>
        </a:p>
      </dgm:t>
    </dgm:pt>
    <dgm:pt modelId="{A580F204-3D00-624F-98EE-0B3B7E331B86}" type="pres">
      <dgm:prSet presAssocID="{8A7B8C8F-C4E9-B149-8C29-EBC28BD763E3}" presName="parTrans" presStyleLbl="bgSibTrans2D1" presStyleIdx="0" presStyleCnt="3"/>
      <dgm:spPr/>
      <dgm:t>
        <a:bodyPr/>
        <a:lstStyle/>
        <a:p>
          <a:endParaRPr lang="en-US"/>
        </a:p>
      </dgm:t>
    </dgm:pt>
    <dgm:pt modelId="{157445B9-FBA2-0543-90FB-B82FCF2CCD75}" type="pres">
      <dgm:prSet presAssocID="{EA283DF2-1477-9A46-AE5D-EDA896945AA6}" presName="node" presStyleLbl="node1" presStyleIdx="0" presStyleCnt="3">
        <dgm:presLayoutVars>
          <dgm:bulletEnabled val="1"/>
        </dgm:presLayoutVars>
      </dgm:prSet>
      <dgm:spPr/>
      <dgm:t>
        <a:bodyPr/>
        <a:lstStyle/>
        <a:p>
          <a:endParaRPr lang="en-US"/>
        </a:p>
      </dgm:t>
    </dgm:pt>
    <dgm:pt modelId="{8307916B-765F-8742-AD0B-BCEAE00D9B6C}" type="pres">
      <dgm:prSet presAssocID="{FA3AFCB2-09D1-1846-88CC-C11E965D39E6}" presName="parTrans" presStyleLbl="bgSibTrans2D1" presStyleIdx="1" presStyleCnt="3"/>
      <dgm:spPr/>
      <dgm:t>
        <a:bodyPr/>
        <a:lstStyle/>
        <a:p>
          <a:endParaRPr lang="en-US"/>
        </a:p>
      </dgm:t>
    </dgm:pt>
    <dgm:pt modelId="{3F202817-64C1-9D40-BC8F-5E1D99D414FB}" type="pres">
      <dgm:prSet presAssocID="{F5089349-9242-9C4A-9A1D-520604E3DD80}" presName="node" presStyleLbl="node1" presStyleIdx="1" presStyleCnt="3">
        <dgm:presLayoutVars>
          <dgm:bulletEnabled val="1"/>
        </dgm:presLayoutVars>
      </dgm:prSet>
      <dgm:spPr/>
      <dgm:t>
        <a:bodyPr/>
        <a:lstStyle/>
        <a:p>
          <a:endParaRPr lang="en-US"/>
        </a:p>
      </dgm:t>
    </dgm:pt>
    <dgm:pt modelId="{6D317449-BCA0-4B4B-B6FF-63FC82CB6C7F}" type="pres">
      <dgm:prSet presAssocID="{6584D61A-3325-0943-95F3-FD741E932062}" presName="parTrans" presStyleLbl="bgSibTrans2D1" presStyleIdx="2" presStyleCnt="3"/>
      <dgm:spPr/>
      <dgm:t>
        <a:bodyPr/>
        <a:lstStyle/>
        <a:p>
          <a:endParaRPr lang="en-US"/>
        </a:p>
      </dgm:t>
    </dgm:pt>
    <dgm:pt modelId="{766B8D67-F9DF-684F-96AD-193B70CCEEB6}" type="pres">
      <dgm:prSet presAssocID="{75BF686D-F920-E149-8F96-D247AABAACCE}" presName="node" presStyleLbl="node1" presStyleIdx="2" presStyleCnt="3">
        <dgm:presLayoutVars>
          <dgm:bulletEnabled val="1"/>
        </dgm:presLayoutVars>
      </dgm:prSet>
      <dgm:spPr/>
      <dgm:t>
        <a:bodyPr/>
        <a:lstStyle/>
        <a:p>
          <a:endParaRPr lang="en-US"/>
        </a:p>
      </dgm:t>
    </dgm:pt>
  </dgm:ptLst>
  <dgm:cxnLst>
    <dgm:cxn modelId="{D0FDC733-728D-864D-9C89-624400732C24}" type="presOf" srcId="{FDD7A1D0-C8F8-A540-900C-5A7AD49D3420}" destId="{73C621E2-7B7C-1549-B8DC-448B82C46EE8}" srcOrd="0" destOrd="0" presId="urn:microsoft.com/office/officeart/2005/8/layout/radial4"/>
    <dgm:cxn modelId="{95D9D5E5-0573-9142-8CEF-A3B6CBAEA5FE}" type="presOf" srcId="{EA283DF2-1477-9A46-AE5D-EDA896945AA6}" destId="{157445B9-FBA2-0543-90FB-B82FCF2CCD75}" srcOrd="0" destOrd="0" presId="urn:microsoft.com/office/officeart/2005/8/layout/radial4"/>
    <dgm:cxn modelId="{AB632B41-3830-7840-B4B9-8CB0093DB58D}" type="presOf" srcId="{6584D61A-3325-0943-95F3-FD741E932062}" destId="{6D317449-BCA0-4B4B-B6FF-63FC82CB6C7F}" srcOrd="0" destOrd="0" presId="urn:microsoft.com/office/officeart/2005/8/layout/radial4"/>
    <dgm:cxn modelId="{D8977BD5-3001-0F4A-A8D8-EEC56C9D1434}" srcId="{ABF48AAA-D473-4743-B00B-7088790F721F}" destId="{75BF686D-F920-E149-8F96-D247AABAACCE}" srcOrd="2" destOrd="0" parTransId="{6584D61A-3325-0943-95F3-FD741E932062}" sibTransId="{38D0E4ED-620E-DF46-A9FA-A321D2C1D845}"/>
    <dgm:cxn modelId="{D0092AB8-EAF6-D447-9871-29B95DFF1921}" type="presOf" srcId="{75BF686D-F920-E149-8F96-D247AABAACCE}" destId="{766B8D67-F9DF-684F-96AD-193B70CCEEB6}" srcOrd="0" destOrd="0" presId="urn:microsoft.com/office/officeart/2005/8/layout/radial4"/>
    <dgm:cxn modelId="{CE9D9DCE-12BB-6C48-9E6A-D6A6783FE64B}" type="presOf" srcId="{8A7B8C8F-C4E9-B149-8C29-EBC28BD763E3}" destId="{A580F204-3D00-624F-98EE-0B3B7E331B86}" srcOrd="0" destOrd="0" presId="urn:microsoft.com/office/officeart/2005/8/layout/radial4"/>
    <dgm:cxn modelId="{84DC9409-FE76-F14A-AA6A-AC6118F17103}" srcId="{ABF48AAA-D473-4743-B00B-7088790F721F}" destId="{EA283DF2-1477-9A46-AE5D-EDA896945AA6}" srcOrd="0" destOrd="0" parTransId="{8A7B8C8F-C4E9-B149-8C29-EBC28BD763E3}" sibTransId="{29B813B8-C841-6C44-8CD6-B807F2F006B3}"/>
    <dgm:cxn modelId="{F2FCC6D9-5C78-9F49-B5B6-306B7A71F1BD}" srcId="{FDD7A1D0-C8F8-A540-900C-5A7AD49D3420}" destId="{ABF48AAA-D473-4743-B00B-7088790F721F}" srcOrd="0" destOrd="0" parTransId="{42FC3CC4-A61D-2F40-835D-121FC71AD900}" sibTransId="{07204C60-4FDA-7A49-9949-BCBB48E4F222}"/>
    <dgm:cxn modelId="{AE07EB3E-33C9-614A-B59A-804AEB2D2E3F}" type="presOf" srcId="{ABF48AAA-D473-4743-B00B-7088790F721F}" destId="{DE6F0198-54E5-7747-B442-26F1F097AC97}" srcOrd="0" destOrd="0" presId="urn:microsoft.com/office/officeart/2005/8/layout/radial4"/>
    <dgm:cxn modelId="{A0668CBF-2E37-4F44-A77B-EF1ADC67966F}" srcId="{ABF48AAA-D473-4743-B00B-7088790F721F}" destId="{F5089349-9242-9C4A-9A1D-520604E3DD80}" srcOrd="1" destOrd="0" parTransId="{FA3AFCB2-09D1-1846-88CC-C11E965D39E6}" sibTransId="{BAE05C7F-D521-3340-AA62-CA8565FF879E}"/>
    <dgm:cxn modelId="{B4A699AA-2574-1E4B-A176-1A68B4A6C5C9}" type="presOf" srcId="{FA3AFCB2-09D1-1846-88CC-C11E965D39E6}" destId="{8307916B-765F-8742-AD0B-BCEAE00D9B6C}" srcOrd="0" destOrd="0" presId="urn:microsoft.com/office/officeart/2005/8/layout/radial4"/>
    <dgm:cxn modelId="{28261AAC-B6A7-334E-8F38-6F692038E083}" type="presOf" srcId="{F5089349-9242-9C4A-9A1D-520604E3DD80}" destId="{3F202817-64C1-9D40-BC8F-5E1D99D414FB}" srcOrd="0" destOrd="0" presId="urn:microsoft.com/office/officeart/2005/8/layout/radial4"/>
    <dgm:cxn modelId="{57614753-B918-7740-9F11-88727D314134}" type="presParOf" srcId="{73C621E2-7B7C-1549-B8DC-448B82C46EE8}" destId="{DE6F0198-54E5-7747-B442-26F1F097AC97}" srcOrd="0" destOrd="0" presId="urn:microsoft.com/office/officeart/2005/8/layout/radial4"/>
    <dgm:cxn modelId="{330DFEBC-0CA4-BB4A-81BD-E3687DD9EBEC}" type="presParOf" srcId="{73C621E2-7B7C-1549-B8DC-448B82C46EE8}" destId="{A580F204-3D00-624F-98EE-0B3B7E331B86}" srcOrd="1" destOrd="0" presId="urn:microsoft.com/office/officeart/2005/8/layout/radial4"/>
    <dgm:cxn modelId="{E4BFEE57-5324-FD47-9B61-D9C968A00BE0}" type="presParOf" srcId="{73C621E2-7B7C-1549-B8DC-448B82C46EE8}" destId="{157445B9-FBA2-0543-90FB-B82FCF2CCD75}" srcOrd="2" destOrd="0" presId="urn:microsoft.com/office/officeart/2005/8/layout/radial4"/>
    <dgm:cxn modelId="{00D7A36D-2A8A-BE4E-903E-B1081A67B510}" type="presParOf" srcId="{73C621E2-7B7C-1549-B8DC-448B82C46EE8}" destId="{8307916B-765F-8742-AD0B-BCEAE00D9B6C}" srcOrd="3" destOrd="0" presId="urn:microsoft.com/office/officeart/2005/8/layout/radial4"/>
    <dgm:cxn modelId="{58874F66-99BC-5F4D-95F6-7E613E9516AB}" type="presParOf" srcId="{73C621E2-7B7C-1549-B8DC-448B82C46EE8}" destId="{3F202817-64C1-9D40-BC8F-5E1D99D414FB}" srcOrd="4" destOrd="0" presId="urn:microsoft.com/office/officeart/2005/8/layout/radial4"/>
    <dgm:cxn modelId="{7EC1613F-C4D5-904E-94F7-11C3DC93E3B5}" type="presParOf" srcId="{73C621E2-7B7C-1549-B8DC-448B82C46EE8}" destId="{6D317449-BCA0-4B4B-B6FF-63FC82CB6C7F}" srcOrd="5" destOrd="0" presId="urn:microsoft.com/office/officeart/2005/8/layout/radial4"/>
    <dgm:cxn modelId="{4A94056F-6F53-7948-9E58-75A4847FCF4A}" type="presParOf" srcId="{73C621E2-7B7C-1549-B8DC-448B82C46EE8}" destId="{766B8D67-F9DF-684F-96AD-193B70CCEEB6}"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AF2BC-3859-7647-B904-D24A3156A554}">
      <dsp:nvSpPr>
        <dsp:cNvPr id="0" name=""/>
        <dsp:cNvSpPr/>
      </dsp:nvSpPr>
      <dsp:spPr>
        <a:xfrm>
          <a:off x="2781517" y="2574072"/>
          <a:ext cx="2057560" cy="2057560"/>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Authentication</a:t>
          </a:r>
          <a:endParaRPr lang="en-US" sz="1700" kern="1200" dirty="0"/>
        </a:p>
      </dsp:txBody>
      <dsp:txXfrm>
        <a:off x="3082840" y="2875395"/>
        <a:ext cx="1454914" cy="1454914"/>
      </dsp:txXfrm>
    </dsp:sp>
    <dsp:sp modelId="{67BDD0AF-3207-9D45-9D39-DDE8DA3BC794}">
      <dsp:nvSpPr>
        <dsp:cNvPr id="0" name=""/>
        <dsp:cNvSpPr/>
      </dsp:nvSpPr>
      <dsp:spPr>
        <a:xfrm rot="11700000">
          <a:off x="947986" y="2783601"/>
          <a:ext cx="1798133" cy="586404"/>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7CCAF20-656D-8744-A573-350BB7714D1E}">
      <dsp:nvSpPr>
        <dsp:cNvPr id="0" name=""/>
        <dsp:cNvSpPr/>
      </dsp:nvSpPr>
      <dsp:spPr>
        <a:xfrm>
          <a:off x="1280" y="2062234"/>
          <a:ext cx="1954682" cy="1563746"/>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Something you know</a:t>
          </a:r>
          <a:br>
            <a:rPr lang="en-US" sz="2800" kern="1200" dirty="0" smtClean="0"/>
          </a:br>
          <a:r>
            <a:rPr lang="en-US" sz="2400" i="1" kern="1200" dirty="0" smtClean="0"/>
            <a:t>(password)</a:t>
          </a:r>
          <a:endParaRPr lang="en-US" sz="2400" i="1" kern="1200" dirty="0"/>
        </a:p>
      </dsp:txBody>
      <dsp:txXfrm>
        <a:off x="47081" y="2108035"/>
        <a:ext cx="1863080" cy="1472144"/>
      </dsp:txXfrm>
    </dsp:sp>
    <dsp:sp modelId="{9AEA98BB-EAF0-224E-99BE-FC2EF9782F7F}">
      <dsp:nvSpPr>
        <dsp:cNvPr id="0" name=""/>
        <dsp:cNvSpPr/>
      </dsp:nvSpPr>
      <dsp:spPr>
        <a:xfrm rot="14700000">
          <a:off x="2052259" y="1467580"/>
          <a:ext cx="1798133" cy="586404"/>
        </a:xfrm>
        <a:prstGeom prst="leftArrow">
          <a:avLst>
            <a:gd name="adj1" fmla="val 60000"/>
            <a:gd name="adj2" fmla="val 50000"/>
          </a:avLst>
        </a:prstGeom>
        <a:gradFill rotWithShape="0">
          <a:gsLst>
            <a:gs pos="0">
              <a:schemeClr val="accent3">
                <a:hueOff val="3811475"/>
                <a:satOff val="828"/>
                <a:lumOff val="-1177"/>
                <a:alphaOff val="0"/>
                <a:shade val="70000"/>
                <a:satMod val="150000"/>
              </a:schemeClr>
            </a:gs>
            <a:gs pos="34000">
              <a:schemeClr val="accent3">
                <a:hueOff val="3811475"/>
                <a:satOff val="828"/>
                <a:lumOff val="-1177"/>
                <a:alphaOff val="0"/>
                <a:shade val="70000"/>
                <a:satMod val="140000"/>
              </a:schemeClr>
            </a:gs>
            <a:gs pos="70000">
              <a:schemeClr val="accent3">
                <a:hueOff val="3811475"/>
                <a:satOff val="828"/>
                <a:lumOff val="-1177"/>
                <a:alphaOff val="0"/>
                <a:tint val="100000"/>
                <a:shade val="90000"/>
                <a:satMod val="140000"/>
              </a:schemeClr>
            </a:gs>
            <a:gs pos="100000">
              <a:schemeClr val="accent3">
                <a:hueOff val="3811475"/>
                <a:satOff val="828"/>
                <a:lumOff val="-117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C123126-8CFD-F242-BAF3-2021BB68E1B6}">
      <dsp:nvSpPr>
        <dsp:cNvPr id="0" name=""/>
        <dsp:cNvSpPr/>
      </dsp:nvSpPr>
      <dsp:spPr>
        <a:xfrm>
          <a:off x="1594022" y="164078"/>
          <a:ext cx="1954682" cy="1563746"/>
        </a:xfrm>
        <a:prstGeom prst="roundRect">
          <a:avLst>
            <a:gd name="adj" fmla="val 10000"/>
          </a:avLst>
        </a:prstGeom>
        <a:gradFill rotWithShape="0">
          <a:gsLst>
            <a:gs pos="0">
              <a:schemeClr val="accent3">
                <a:hueOff val="3811475"/>
                <a:satOff val="828"/>
                <a:lumOff val="-1177"/>
                <a:alphaOff val="0"/>
                <a:shade val="70000"/>
                <a:satMod val="150000"/>
              </a:schemeClr>
            </a:gs>
            <a:gs pos="34000">
              <a:schemeClr val="accent3">
                <a:hueOff val="3811475"/>
                <a:satOff val="828"/>
                <a:lumOff val="-1177"/>
                <a:alphaOff val="0"/>
                <a:shade val="70000"/>
                <a:satMod val="140000"/>
              </a:schemeClr>
            </a:gs>
            <a:gs pos="70000">
              <a:schemeClr val="accent3">
                <a:hueOff val="3811475"/>
                <a:satOff val="828"/>
                <a:lumOff val="-1177"/>
                <a:alphaOff val="0"/>
                <a:tint val="100000"/>
                <a:shade val="90000"/>
                <a:satMod val="140000"/>
              </a:schemeClr>
            </a:gs>
            <a:gs pos="100000">
              <a:schemeClr val="accent3">
                <a:hueOff val="3811475"/>
                <a:satOff val="828"/>
                <a:lumOff val="-117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Something you have</a:t>
          </a:r>
        </a:p>
        <a:p>
          <a:pPr lvl="0" algn="ctr" defTabSz="1066800">
            <a:lnSpc>
              <a:spcPct val="90000"/>
            </a:lnSpc>
            <a:spcBef>
              <a:spcPct val="0"/>
            </a:spcBef>
            <a:spcAft>
              <a:spcPct val="35000"/>
            </a:spcAft>
          </a:pPr>
          <a:r>
            <a:rPr lang="en-US" sz="1800" i="1" kern="1200" dirty="0" smtClean="0"/>
            <a:t>(cell phone, fob)</a:t>
          </a:r>
          <a:endParaRPr lang="en-US" sz="1800" i="1" kern="1200" dirty="0"/>
        </a:p>
      </dsp:txBody>
      <dsp:txXfrm>
        <a:off x="1639823" y="209879"/>
        <a:ext cx="1863080" cy="1472144"/>
      </dsp:txXfrm>
    </dsp:sp>
    <dsp:sp modelId="{0DF3F178-6C14-3347-950B-5C64A2C5B9D0}">
      <dsp:nvSpPr>
        <dsp:cNvPr id="0" name=""/>
        <dsp:cNvSpPr/>
      </dsp:nvSpPr>
      <dsp:spPr>
        <a:xfrm rot="17700000">
          <a:off x="3770202" y="1467580"/>
          <a:ext cx="1798133" cy="586404"/>
        </a:xfrm>
        <a:prstGeom prst="leftArrow">
          <a:avLst>
            <a:gd name="adj1" fmla="val 60000"/>
            <a:gd name="adj2" fmla="val 50000"/>
          </a:avLst>
        </a:prstGeom>
        <a:gradFill rotWithShape="0">
          <a:gsLst>
            <a:gs pos="0">
              <a:schemeClr val="accent3">
                <a:hueOff val="7622949"/>
                <a:satOff val="1656"/>
                <a:lumOff val="-2353"/>
                <a:alphaOff val="0"/>
                <a:shade val="70000"/>
                <a:satMod val="150000"/>
              </a:schemeClr>
            </a:gs>
            <a:gs pos="34000">
              <a:schemeClr val="accent3">
                <a:hueOff val="7622949"/>
                <a:satOff val="1656"/>
                <a:lumOff val="-2353"/>
                <a:alphaOff val="0"/>
                <a:shade val="70000"/>
                <a:satMod val="140000"/>
              </a:schemeClr>
            </a:gs>
            <a:gs pos="70000">
              <a:schemeClr val="accent3">
                <a:hueOff val="7622949"/>
                <a:satOff val="1656"/>
                <a:lumOff val="-2353"/>
                <a:alphaOff val="0"/>
                <a:tint val="100000"/>
                <a:shade val="90000"/>
                <a:satMod val="140000"/>
              </a:schemeClr>
            </a:gs>
            <a:gs pos="100000">
              <a:schemeClr val="accent3">
                <a:hueOff val="7622949"/>
                <a:satOff val="1656"/>
                <a:lumOff val="-235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B82BB9A-0A46-504E-8324-C73981DC83E1}">
      <dsp:nvSpPr>
        <dsp:cNvPr id="0" name=""/>
        <dsp:cNvSpPr/>
      </dsp:nvSpPr>
      <dsp:spPr>
        <a:xfrm>
          <a:off x="4071889" y="164078"/>
          <a:ext cx="1954682" cy="1563746"/>
        </a:xfrm>
        <a:prstGeom prst="roundRect">
          <a:avLst>
            <a:gd name="adj" fmla="val 10000"/>
          </a:avLst>
        </a:prstGeom>
        <a:gradFill rotWithShape="0">
          <a:gsLst>
            <a:gs pos="0">
              <a:schemeClr val="accent3">
                <a:hueOff val="7622949"/>
                <a:satOff val="1656"/>
                <a:lumOff val="-2353"/>
                <a:alphaOff val="0"/>
                <a:shade val="70000"/>
                <a:satMod val="150000"/>
              </a:schemeClr>
            </a:gs>
            <a:gs pos="34000">
              <a:schemeClr val="accent3">
                <a:hueOff val="7622949"/>
                <a:satOff val="1656"/>
                <a:lumOff val="-2353"/>
                <a:alphaOff val="0"/>
                <a:shade val="70000"/>
                <a:satMod val="140000"/>
              </a:schemeClr>
            </a:gs>
            <a:gs pos="70000">
              <a:schemeClr val="accent3">
                <a:hueOff val="7622949"/>
                <a:satOff val="1656"/>
                <a:lumOff val="-2353"/>
                <a:alphaOff val="0"/>
                <a:tint val="100000"/>
                <a:shade val="90000"/>
                <a:satMod val="140000"/>
              </a:schemeClr>
            </a:gs>
            <a:gs pos="100000">
              <a:schemeClr val="accent3">
                <a:hueOff val="7622949"/>
                <a:satOff val="1656"/>
                <a:lumOff val="-235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Something you are</a:t>
          </a:r>
        </a:p>
        <a:p>
          <a:pPr lvl="0" algn="ctr" defTabSz="1066800">
            <a:lnSpc>
              <a:spcPct val="90000"/>
            </a:lnSpc>
            <a:spcBef>
              <a:spcPct val="0"/>
            </a:spcBef>
            <a:spcAft>
              <a:spcPct val="35000"/>
            </a:spcAft>
          </a:pPr>
          <a:r>
            <a:rPr lang="en-US" sz="2000" i="1" kern="1200" dirty="0" smtClean="0"/>
            <a:t>(biometrics) </a:t>
          </a:r>
          <a:endParaRPr lang="en-US" sz="2000" i="1" kern="1200" dirty="0"/>
        </a:p>
      </dsp:txBody>
      <dsp:txXfrm>
        <a:off x="4117690" y="209879"/>
        <a:ext cx="1863080" cy="1472144"/>
      </dsp:txXfrm>
    </dsp:sp>
    <dsp:sp modelId="{2D733D31-9460-E145-8BF4-E7DF97524490}">
      <dsp:nvSpPr>
        <dsp:cNvPr id="0" name=""/>
        <dsp:cNvSpPr/>
      </dsp:nvSpPr>
      <dsp:spPr>
        <a:xfrm rot="20700000">
          <a:off x="4874475" y="2783601"/>
          <a:ext cx="1798133" cy="586404"/>
        </a:xfrm>
        <a:prstGeom prst="leftArrow">
          <a:avLst>
            <a:gd name="adj1" fmla="val 60000"/>
            <a:gd name="adj2" fmla="val 50000"/>
          </a:avLst>
        </a:prstGeom>
        <a:gradFill rotWithShape="0">
          <a:gsLst>
            <a:gs pos="0">
              <a:schemeClr val="accent3">
                <a:hueOff val="11434424"/>
                <a:satOff val="2484"/>
                <a:lumOff val="-3530"/>
                <a:alphaOff val="0"/>
                <a:shade val="70000"/>
                <a:satMod val="150000"/>
              </a:schemeClr>
            </a:gs>
            <a:gs pos="34000">
              <a:schemeClr val="accent3">
                <a:hueOff val="11434424"/>
                <a:satOff val="2484"/>
                <a:lumOff val="-3530"/>
                <a:alphaOff val="0"/>
                <a:shade val="70000"/>
                <a:satMod val="140000"/>
              </a:schemeClr>
            </a:gs>
            <a:gs pos="70000">
              <a:schemeClr val="accent3">
                <a:hueOff val="11434424"/>
                <a:satOff val="2484"/>
                <a:lumOff val="-3530"/>
                <a:alphaOff val="0"/>
                <a:tint val="100000"/>
                <a:shade val="90000"/>
                <a:satMod val="140000"/>
              </a:schemeClr>
            </a:gs>
            <a:gs pos="100000">
              <a:schemeClr val="accent3">
                <a:hueOff val="11434424"/>
                <a:satOff val="2484"/>
                <a:lumOff val="-353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045D1C1-1278-A945-8F3B-D4CEE4E7E85A}">
      <dsp:nvSpPr>
        <dsp:cNvPr id="0" name=""/>
        <dsp:cNvSpPr/>
      </dsp:nvSpPr>
      <dsp:spPr>
        <a:xfrm>
          <a:off x="5664632" y="2062234"/>
          <a:ext cx="1954682" cy="1563746"/>
        </a:xfrm>
        <a:prstGeom prst="roundRect">
          <a:avLst>
            <a:gd name="adj" fmla="val 10000"/>
          </a:avLst>
        </a:prstGeom>
        <a:gradFill flip="none" rotWithShape="1">
          <a:gsLst>
            <a:gs pos="0">
              <a:schemeClr val="tx2"/>
            </a:gs>
            <a:gs pos="100000">
              <a:srgbClr val="FFFFFF"/>
            </a:gs>
          </a:gsLst>
          <a:path path="circle">
            <a:fillToRect l="100000" t="100000"/>
          </a:path>
          <a:tileRect r="-100000" b="-100000"/>
        </a:gradFill>
        <a:ln>
          <a:noFill/>
        </a:ln>
        <a:effectLst>
          <a:reflection stA="50000" endPos="7000" dist="381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accent4">
                  <a:lumMod val="75000"/>
                </a:schemeClr>
              </a:solidFill>
            </a:rPr>
            <a:t>Where you are</a:t>
          </a:r>
        </a:p>
        <a:p>
          <a:pPr lvl="0" algn="ctr" defTabSz="1066800">
            <a:lnSpc>
              <a:spcPct val="90000"/>
            </a:lnSpc>
            <a:spcBef>
              <a:spcPct val="0"/>
            </a:spcBef>
            <a:spcAft>
              <a:spcPct val="35000"/>
            </a:spcAft>
          </a:pPr>
          <a:r>
            <a:rPr lang="en-US" sz="2000" i="1" kern="1200" dirty="0" smtClean="0">
              <a:solidFill>
                <a:schemeClr val="accent4">
                  <a:lumMod val="75000"/>
                </a:schemeClr>
              </a:solidFill>
            </a:rPr>
            <a:t>(light switch)</a:t>
          </a:r>
          <a:endParaRPr lang="en-US" sz="2000" i="1" kern="1200" dirty="0">
            <a:solidFill>
              <a:schemeClr val="accent4">
                <a:lumMod val="75000"/>
              </a:schemeClr>
            </a:solidFill>
          </a:endParaRPr>
        </a:p>
      </dsp:txBody>
      <dsp:txXfrm>
        <a:off x="5710433" y="2108035"/>
        <a:ext cx="1863080" cy="1472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05F2-F807-1140-9B40-757A4DBE6F5B}">
      <dsp:nvSpPr>
        <dsp:cNvPr id="0" name=""/>
        <dsp:cNvSpPr/>
      </dsp:nvSpPr>
      <dsp:spPr>
        <a:xfrm rot="5400000">
          <a:off x="4985575" y="-1868053"/>
          <a:ext cx="1221104" cy="5266944"/>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t>knows the what &amp; who</a:t>
          </a:r>
          <a:endParaRPr lang="en-US" sz="2400" kern="1200" dirty="0"/>
        </a:p>
      </dsp:txBody>
      <dsp:txXfrm rot="-5400000">
        <a:off x="2962656" y="214475"/>
        <a:ext cx="5207335" cy="1101886"/>
      </dsp:txXfrm>
    </dsp:sp>
    <dsp:sp modelId="{732B57ED-9A55-3646-86C1-90D3F3D4C2D6}">
      <dsp:nvSpPr>
        <dsp:cNvPr id="0" name=""/>
        <dsp:cNvSpPr/>
      </dsp:nvSpPr>
      <dsp:spPr>
        <a:xfrm>
          <a:off x="0" y="2228"/>
          <a:ext cx="2962656" cy="1526381"/>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0">
            <a:lnSpc>
              <a:spcPct val="90000"/>
            </a:lnSpc>
            <a:spcBef>
              <a:spcPct val="0"/>
            </a:spcBef>
            <a:spcAft>
              <a:spcPct val="35000"/>
            </a:spcAft>
          </a:pPr>
          <a:r>
            <a:rPr lang="en-US" sz="3100" kern="1200" dirty="0" smtClean="0"/>
            <a:t>Application layer</a:t>
          </a:r>
          <a:endParaRPr lang="en-US" sz="3100" kern="1200" dirty="0"/>
        </a:p>
      </dsp:txBody>
      <dsp:txXfrm>
        <a:off x="74512" y="76740"/>
        <a:ext cx="2813632" cy="1377357"/>
      </dsp:txXfrm>
    </dsp:sp>
    <dsp:sp modelId="{71C723B4-808C-AB45-8F33-3C707D77CC0F}">
      <dsp:nvSpPr>
        <dsp:cNvPr id="0" name=""/>
        <dsp:cNvSpPr/>
      </dsp:nvSpPr>
      <dsp:spPr>
        <a:xfrm rot="5400000">
          <a:off x="4985575" y="-265352"/>
          <a:ext cx="1221104" cy="5266944"/>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smtClean="0"/>
            <a:t>certificate validation often wrong</a:t>
          </a:r>
          <a:endParaRPr lang="en-US" sz="1600" kern="1200" dirty="0"/>
        </a:p>
        <a:p>
          <a:pPr marL="171450" lvl="1" indent="-171450" algn="l" defTabSz="711200" rtl="0">
            <a:lnSpc>
              <a:spcPct val="90000"/>
            </a:lnSpc>
            <a:spcBef>
              <a:spcPct val="0"/>
            </a:spcBef>
            <a:spcAft>
              <a:spcPct val="15000"/>
            </a:spcAft>
            <a:buChar char="••"/>
          </a:pPr>
          <a:r>
            <a:rPr lang="en-US" sz="1600" kern="1200" dirty="0" smtClean="0"/>
            <a:t>no client certificates (domain vs. user)</a:t>
          </a:r>
          <a:endParaRPr lang="en-US" sz="1600" kern="1200" dirty="0"/>
        </a:p>
        <a:p>
          <a:pPr marL="171450" lvl="1" indent="-171450" algn="l" defTabSz="711200" rtl="0">
            <a:lnSpc>
              <a:spcPct val="90000"/>
            </a:lnSpc>
            <a:spcBef>
              <a:spcPct val="0"/>
            </a:spcBef>
            <a:spcAft>
              <a:spcPct val="15000"/>
            </a:spcAft>
            <a:buChar char="••"/>
          </a:pPr>
          <a:r>
            <a:rPr lang="en-US" sz="1600" kern="1200" dirty="0" smtClean="0"/>
            <a:t>integrated transport &amp; security layer?</a:t>
          </a:r>
          <a:endParaRPr lang="en-US" sz="1600" kern="1200" dirty="0"/>
        </a:p>
      </dsp:txBody>
      <dsp:txXfrm rot="-5400000">
        <a:off x="2962656" y="1817176"/>
        <a:ext cx="5207335" cy="1101886"/>
      </dsp:txXfrm>
    </dsp:sp>
    <dsp:sp modelId="{48A895AC-B2EF-E54F-9CFD-D051653D816A}">
      <dsp:nvSpPr>
        <dsp:cNvPr id="0" name=""/>
        <dsp:cNvSpPr/>
      </dsp:nvSpPr>
      <dsp:spPr>
        <a:xfrm>
          <a:off x="0" y="1604928"/>
          <a:ext cx="2962656" cy="1526381"/>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0">
            <a:lnSpc>
              <a:spcPct val="90000"/>
            </a:lnSpc>
            <a:spcBef>
              <a:spcPct val="0"/>
            </a:spcBef>
            <a:spcAft>
              <a:spcPct val="35000"/>
            </a:spcAft>
          </a:pPr>
          <a:r>
            <a:rPr lang="en-US" sz="3100" kern="1200" dirty="0" smtClean="0"/>
            <a:t>Transport layer: TLS, DTLS</a:t>
          </a:r>
          <a:endParaRPr lang="en-US" sz="3100" kern="1200" dirty="0"/>
        </a:p>
      </dsp:txBody>
      <dsp:txXfrm>
        <a:off x="74512" y="1679440"/>
        <a:ext cx="2813632" cy="1377357"/>
      </dsp:txXfrm>
    </dsp:sp>
    <dsp:sp modelId="{A7B8A94D-A015-864B-BF59-237DFAC957B8}">
      <dsp:nvSpPr>
        <dsp:cNvPr id="0" name=""/>
        <dsp:cNvSpPr/>
      </dsp:nvSpPr>
      <dsp:spPr>
        <a:xfrm rot="5400000">
          <a:off x="4757191" y="1410200"/>
          <a:ext cx="1666942" cy="5261800"/>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err="1" smtClean="0"/>
            <a:t>deployability</a:t>
          </a:r>
          <a:endParaRPr lang="en-US" sz="1600" kern="1200" dirty="0"/>
        </a:p>
        <a:p>
          <a:pPr marL="171450" lvl="1" indent="-171450" algn="l" defTabSz="711200" rtl="0">
            <a:lnSpc>
              <a:spcPct val="90000"/>
            </a:lnSpc>
            <a:spcBef>
              <a:spcPct val="0"/>
            </a:spcBef>
            <a:spcAft>
              <a:spcPct val="15000"/>
            </a:spcAft>
            <a:buChar char="••"/>
          </a:pPr>
          <a:r>
            <a:rPr lang="en-US" sz="1600" kern="1200" smtClean="0"/>
            <a:t>doesn’t know user &amp; desired operation</a:t>
          </a:r>
          <a:endParaRPr lang="en-US" sz="1600" kern="1200"/>
        </a:p>
        <a:p>
          <a:pPr marL="171450" lvl="1" indent="-171450" algn="l" defTabSz="711200" rtl="0">
            <a:lnSpc>
              <a:spcPct val="90000"/>
            </a:lnSpc>
            <a:spcBef>
              <a:spcPct val="0"/>
            </a:spcBef>
            <a:spcAft>
              <a:spcPct val="15000"/>
            </a:spcAft>
            <a:buChar char="••"/>
          </a:pPr>
          <a:r>
            <a:rPr lang="en-US" sz="1600" kern="1200" smtClean="0"/>
            <a:t>changes with mobility</a:t>
          </a:r>
          <a:endParaRPr lang="en-US" sz="1600" kern="1200"/>
        </a:p>
        <a:p>
          <a:pPr marL="171450" lvl="1" indent="-171450" algn="l" defTabSz="711200" rtl="0">
            <a:lnSpc>
              <a:spcPct val="90000"/>
            </a:lnSpc>
            <a:spcBef>
              <a:spcPct val="0"/>
            </a:spcBef>
            <a:spcAft>
              <a:spcPct val="15000"/>
            </a:spcAft>
            <a:buChar char="••"/>
          </a:pPr>
          <a:r>
            <a:rPr lang="en-US" sz="1600" kern="1200" dirty="0" smtClean="0"/>
            <a:t>IP layer as introducer </a:t>
          </a:r>
          <a:r>
            <a:rPr lang="en-US" sz="1600" kern="1200" dirty="0" smtClean="0">
              <a:sym typeface="Wingdings"/>
            </a:rPr>
            <a:t></a:t>
          </a:r>
          <a:r>
            <a:rPr lang="en-US" sz="1600" kern="1200" dirty="0" smtClean="0"/>
            <a:t> by definition, parties may not know each other</a:t>
          </a:r>
          <a:endParaRPr lang="en-US" sz="1600" kern="1200" dirty="0"/>
        </a:p>
        <a:p>
          <a:pPr marL="171450" lvl="1" indent="-171450" algn="l" defTabSz="711200" rtl="0">
            <a:lnSpc>
              <a:spcPct val="90000"/>
            </a:lnSpc>
            <a:spcBef>
              <a:spcPct val="0"/>
            </a:spcBef>
            <a:spcAft>
              <a:spcPct val="15000"/>
            </a:spcAft>
            <a:buChar char="••"/>
          </a:pPr>
          <a:r>
            <a:rPr lang="en-US" sz="1600" kern="1200" dirty="0" smtClean="0">
              <a:sym typeface="Wingdings"/>
            </a:rPr>
            <a:t> secure </a:t>
          </a:r>
          <a:r>
            <a:rPr lang="en-US" sz="1600" i="1" kern="1200" dirty="0" smtClean="0">
              <a:sym typeface="Wingdings"/>
            </a:rPr>
            <a:t>infrastructure</a:t>
          </a:r>
          <a:endParaRPr lang="en-US" sz="1600" i="1" kern="1200" dirty="0"/>
        </a:p>
      </dsp:txBody>
      <dsp:txXfrm rot="-5400000">
        <a:off x="2959763" y="3289002"/>
        <a:ext cx="5180427" cy="1504196"/>
      </dsp:txXfrm>
    </dsp:sp>
    <dsp:sp modelId="{3C344112-E32E-1F47-9DDF-5210CE89F58C}">
      <dsp:nvSpPr>
        <dsp:cNvPr id="0" name=""/>
        <dsp:cNvSpPr/>
      </dsp:nvSpPr>
      <dsp:spPr>
        <a:xfrm>
          <a:off x="0" y="3277909"/>
          <a:ext cx="2959762" cy="1526381"/>
        </a:xfrm>
        <a:prstGeom prst="roundRect">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0">
            <a:lnSpc>
              <a:spcPct val="90000"/>
            </a:lnSpc>
            <a:spcBef>
              <a:spcPct val="0"/>
            </a:spcBef>
            <a:spcAft>
              <a:spcPct val="35000"/>
            </a:spcAft>
          </a:pPr>
          <a:r>
            <a:rPr lang="en-US" sz="3100" kern="1200" dirty="0" smtClean="0"/>
            <a:t>Internet layer</a:t>
          </a:r>
          <a:endParaRPr lang="en-US" sz="3100" kern="1200" dirty="0"/>
        </a:p>
      </dsp:txBody>
      <dsp:txXfrm>
        <a:off x="74512" y="3352421"/>
        <a:ext cx="2810738" cy="13773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4AF36-1B6C-A547-AF4A-5B17E6A99929}">
      <dsp:nvSpPr>
        <dsp:cNvPr id="0" name=""/>
        <dsp:cNvSpPr/>
      </dsp:nvSpPr>
      <dsp:spPr>
        <a:xfrm rot="10800000">
          <a:off x="1731149" y="2727"/>
          <a:ext cx="5472684" cy="1410765"/>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2108" tIns="156210" rIns="291592" bIns="156210" numCol="1" spcCol="1270" anchor="ctr" anchorCtr="0">
          <a:noAutofit/>
        </a:bodyPr>
        <a:lstStyle/>
        <a:p>
          <a:pPr lvl="0" algn="ctr" defTabSz="1822450">
            <a:lnSpc>
              <a:spcPct val="90000"/>
            </a:lnSpc>
            <a:spcBef>
              <a:spcPct val="0"/>
            </a:spcBef>
            <a:spcAft>
              <a:spcPct val="35000"/>
            </a:spcAft>
          </a:pPr>
          <a:r>
            <a:rPr lang="en-US" sz="4100" kern="1200" dirty="0" smtClean="0"/>
            <a:t>public sensors &amp; actuators</a:t>
          </a:r>
          <a:endParaRPr lang="en-US" sz="4100" kern="1200" dirty="0"/>
        </a:p>
      </dsp:txBody>
      <dsp:txXfrm rot="10800000">
        <a:off x="2083840" y="2727"/>
        <a:ext cx="5119993" cy="1410765"/>
      </dsp:txXfrm>
    </dsp:sp>
    <dsp:sp modelId="{FA1F4CDB-B9CA-014B-A698-A9C53BA4F244}">
      <dsp:nvSpPr>
        <dsp:cNvPr id="0" name=""/>
        <dsp:cNvSpPr/>
      </dsp:nvSpPr>
      <dsp:spPr>
        <a:xfrm>
          <a:off x="1025766" y="2727"/>
          <a:ext cx="1410765" cy="1410765"/>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07960C4C-3461-E545-AF91-ACA621B3A2F1}">
      <dsp:nvSpPr>
        <dsp:cNvPr id="0" name=""/>
        <dsp:cNvSpPr/>
      </dsp:nvSpPr>
      <dsp:spPr>
        <a:xfrm rot="10800000">
          <a:off x="1731149" y="1834617"/>
          <a:ext cx="5472684" cy="1410765"/>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2108" tIns="156210" rIns="291592" bIns="156210" numCol="1" spcCol="1270" anchor="ctr" anchorCtr="0">
          <a:noAutofit/>
        </a:bodyPr>
        <a:lstStyle/>
        <a:p>
          <a:pPr lvl="0" algn="ctr" defTabSz="1822450">
            <a:lnSpc>
              <a:spcPct val="90000"/>
            </a:lnSpc>
            <a:spcBef>
              <a:spcPct val="0"/>
            </a:spcBef>
            <a:spcAft>
              <a:spcPct val="35000"/>
            </a:spcAft>
          </a:pPr>
          <a:r>
            <a:rPr lang="en-US" sz="4100" kern="1200" dirty="0" smtClean="0"/>
            <a:t>semi-private</a:t>
          </a:r>
          <a:endParaRPr lang="en-US" sz="4100" kern="1200" dirty="0"/>
        </a:p>
      </dsp:txBody>
      <dsp:txXfrm rot="10800000">
        <a:off x="2083840" y="1834617"/>
        <a:ext cx="5119993" cy="1410765"/>
      </dsp:txXfrm>
    </dsp:sp>
    <dsp:sp modelId="{2F94973A-8E8E-A040-9787-8E062F141939}">
      <dsp:nvSpPr>
        <dsp:cNvPr id="0" name=""/>
        <dsp:cNvSpPr/>
      </dsp:nvSpPr>
      <dsp:spPr>
        <a:xfrm>
          <a:off x="1025766" y="1834617"/>
          <a:ext cx="1410765" cy="1410765"/>
        </a:xfrm>
        <a:prstGeom prst="ellipse">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7E19C883-F522-E542-B285-13D0E263CBC8}">
      <dsp:nvSpPr>
        <dsp:cNvPr id="0" name=""/>
        <dsp:cNvSpPr/>
      </dsp:nvSpPr>
      <dsp:spPr>
        <a:xfrm rot="10800000">
          <a:off x="1731149" y="3666506"/>
          <a:ext cx="5472684" cy="1410765"/>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22108" tIns="156210" rIns="291592" bIns="156210" numCol="1" spcCol="1270" anchor="ctr" anchorCtr="0">
          <a:noAutofit/>
        </a:bodyPr>
        <a:lstStyle/>
        <a:p>
          <a:pPr lvl="0" algn="ctr" defTabSz="1822450">
            <a:lnSpc>
              <a:spcPct val="90000"/>
            </a:lnSpc>
            <a:spcBef>
              <a:spcPct val="0"/>
            </a:spcBef>
            <a:spcAft>
              <a:spcPct val="35000"/>
            </a:spcAft>
          </a:pPr>
          <a:r>
            <a:rPr lang="en-US" sz="4100" kern="1200" dirty="0" smtClean="0"/>
            <a:t>private</a:t>
          </a:r>
          <a:endParaRPr lang="en-US" sz="4100" kern="1200" dirty="0"/>
        </a:p>
      </dsp:txBody>
      <dsp:txXfrm rot="10800000">
        <a:off x="2083840" y="3666506"/>
        <a:ext cx="5119993" cy="1410765"/>
      </dsp:txXfrm>
    </dsp:sp>
    <dsp:sp modelId="{21DE043B-8A75-2E45-B520-D5D6A340428C}">
      <dsp:nvSpPr>
        <dsp:cNvPr id="0" name=""/>
        <dsp:cNvSpPr/>
      </dsp:nvSpPr>
      <dsp:spPr>
        <a:xfrm>
          <a:off x="1025766" y="3666506"/>
          <a:ext cx="1410765" cy="1410765"/>
        </a:xfrm>
        <a:prstGeom prst="ellipse">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7BEC4-1991-0941-A7A7-E2D798C2AF09}">
      <dsp:nvSpPr>
        <dsp:cNvPr id="0" name=""/>
        <dsp:cNvSpPr/>
      </dsp:nvSpPr>
      <dsp:spPr>
        <a:xfrm rot="5400000">
          <a:off x="-255903" y="260728"/>
          <a:ext cx="1706021" cy="1194215"/>
        </a:xfrm>
        <a:prstGeom prst="chevron">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Do not call (national)</a:t>
          </a:r>
          <a:endParaRPr lang="en-US" sz="1300" kern="1200" dirty="0"/>
        </a:p>
      </dsp:txBody>
      <dsp:txXfrm rot="-5400000">
        <a:off x="1" y="601933"/>
        <a:ext cx="1194215" cy="511806"/>
      </dsp:txXfrm>
    </dsp:sp>
    <dsp:sp modelId="{C2BF3C3F-865E-B54F-9E73-16051CEB6E4C}">
      <dsp:nvSpPr>
        <dsp:cNvPr id="0" name=""/>
        <dsp:cNvSpPr/>
      </dsp:nvSpPr>
      <dsp:spPr>
        <a:xfrm rot="5400000">
          <a:off x="4189693" y="-2990653"/>
          <a:ext cx="1108914" cy="7099870"/>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no sales calls to users on do-not-call list</a:t>
          </a:r>
          <a:endParaRPr lang="en-US" sz="2800" kern="1200" dirty="0"/>
        </a:p>
      </dsp:txBody>
      <dsp:txXfrm rot="-5400000">
        <a:off x="1194216" y="58957"/>
        <a:ext cx="7045737" cy="1000648"/>
      </dsp:txXfrm>
    </dsp:sp>
    <dsp:sp modelId="{87B88283-28FB-AB4A-BAF2-69188FA80DA7}">
      <dsp:nvSpPr>
        <dsp:cNvPr id="0" name=""/>
        <dsp:cNvSpPr/>
      </dsp:nvSpPr>
      <dsp:spPr>
        <a:xfrm rot="5400000">
          <a:off x="-255903" y="1780960"/>
          <a:ext cx="1706021" cy="1194215"/>
        </a:xfrm>
        <a:prstGeom prst="chevron">
          <a:avLst/>
        </a:prstGeom>
        <a:gradFill rotWithShape="0">
          <a:gsLst>
            <a:gs pos="0">
              <a:schemeClr val="accent3">
                <a:hueOff val="5717212"/>
                <a:satOff val="1242"/>
                <a:lumOff val="-1765"/>
                <a:alphaOff val="0"/>
                <a:shade val="70000"/>
                <a:satMod val="150000"/>
              </a:schemeClr>
            </a:gs>
            <a:gs pos="34000">
              <a:schemeClr val="accent3">
                <a:hueOff val="5717212"/>
                <a:satOff val="1242"/>
                <a:lumOff val="-1765"/>
                <a:alphaOff val="0"/>
                <a:shade val="70000"/>
                <a:satMod val="140000"/>
              </a:schemeClr>
            </a:gs>
            <a:gs pos="70000">
              <a:schemeClr val="accent3">
                <a:hueOff val="5717212"/>
                <a:satOff val="1242"/>
                <a:lumOff val="-1765"/>
                <a:alphaOff val="0"/>
                <a:tint val="100000"/>
                <a:shade val="90000"/>
                <a:satMod val="140000"/>
              </a:schemeClr>
            </a:gs>
            <a:gs pos="100000">
              <a:schemeClr val="accent3">
                <a:hueOff val="5717212"/>
                <a:satOff val="1242"/>
                <a:lumOff val="-1765"/>
                <a:alphaOff val="0"/>
                <a:tint val="100000"/>
                <a:shade val="100000"/>
                <a:satMod val="100000"/>
              </a:schemeClr>
            </a:gs>
          </a:gsLst>
          <a:path path="circle">
            <a:fillToRect l="100000" t="100000" r="100000" b="100000"/>
          </a:path>
        </a:gradFill>
        <a:ln w="9525" cap="flat" cmpd="sng" algn="ctr">
          <a:solidFill>
            <a:schemeClr val="accent3">
              <a:hueOff val="5717212"/>
              <a:satOff val="1242"/>
              <a:lumOff val="-1765"/>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Do not call (entity-specific)</a:t>
          </a:r>
          <a:endParaRPr lang="en-US" sz="1300" kern="1200" dirty="0"/>
        </a:p>
      </dsp:txBody>
      <dsp:txXfrm rot="-5400000">
        <a:off x="1" y="2122165"/>
        <a:ext cx="1194215" cy="511806"/>
      </dsp:txXfrm>
    </dsp:sp>
    <dsp:sp modelId="{BF0995BC-7860-A748-8DC6-41FA4932F59B}">
      <dsp:nvSpPr>
        <dsp:cNvPr id="0" name=""/>
        <dsp:cNvSpPr/>
      </dsp:nvSpPr>
      <dsp:spPr>
        <a:xfrm rot="5400000">
          <a:off x="4189693" y="-1470420"/>
          <a:ext cx="1108914" cy="7099870"/>
        </a:xfrm>
        <a:prstGeom prst="round2SameRect">
          <a:avLst/>
        </a:prstGeom>
        <a:solidFill>
          <a:schemeClr val="lt1">
            <a:alpha val="90000"/>
            <a:hueOff val="0"/>
            <a:satOff val="0"/>
            <a:lumOff val="0"/>
            <a:alphaOff val="0"/>
          </a:schemeClr>
        </a:solidFill>
        <a:ln w="9525" cap="flat" cmpd="sng" algn="ctr">
          <a:solidFill>
            <a:schemeClr val="accent3">
              <a:hueOff val="5717212"/>
              <a:satOff val="1242"/>
              <a:lumOff val="-176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businesses and for‐profit fundraisers can’t make sales or solicitation calls  to consumers who have previously requested not to receive calls from that company.</a:t>
          </a:r>
          <a:endParaRPr lang="en-US" sz="1800" kern="1200" dirty="0"/>
        </a:p>
      </dsp:txBody>
      <dsp:txXfrm rot="-5400000">
        <a:off x="1194216" y="1579190"/>
        <a:ext cx="7045737" cy="1000648"/>
      </dsp:txXfrm>
    </dsp:sp>
    <dsp:sp modelId="{9679311C-9A92-6142-B3FC-BDBF545F932A}">
      <dsp:nvSpPr>
        <dsp:cNvPr id="0" name=""/>
        <dsp:cNvSpPr/>
      </dsp:nvSpPr>
      <dsp:spPr>
        <a:xfrm rot="5400000">
          <a:off x="-255903" y="3463970"/>
          <a:ext cx="1706021" cy="1194215"/>
        </a:xfrm>
        <a:prstGeom prst="chevron">
          <a:avLst/>
        </a:prstGeom>
        <a:gradFill rotWithShape="0">
          <a:gsLst>
            <a:gs pos="0">
              <a:schemeClr val="accent3">
                <a:hueOff val="11434424"/>
                <a:satOff val="2484"/>
                <a:lumOff val="-3530"/>
                <a:alphaOff val="0"/>
                <a:shade val="70000"/>
                <a:satMod val="150000"/>
              </a:schemeClr>
            </a:gs>
            <a:gs pos="34000">
              <a:schemeClr val="accent3">
                <a:hueOff val="11434424"/>
                <a:satOff val="2484"/>
                <a:lumOff val="-3530"/>
                <a:alphaOff val="0"/>
                <a:shade val="70000"/>
                <a:satMod val="140000"/>
              </a:schemeClr>
            </a:gs>
            <a:gs pos="70000">
              <a:schemeClr val="accent3">
                <a:hueOff val="11434424"/>
                <a:satOff val="2484"/>
                <a:lumOff val="-3530"/>
                <a:alphaOff val="0"/>
                <a:tint val="100000"/>
                <a:shade val="90000"/>
                <a:satMod val="140000"/>
              </a:schemeClr>
            </a:gs>
            <a:gs pos="100000">
              <a:schemeClr val="accent3">
                <a:hueOff val="11434424"/>
                <a:satOff val="2484"/>
                <a:lumOff val="-3530"/>
                <a:alphaOff val="0"/>
                <a:tint val="100000"/>
                <a:shade val="100000"/>
                <a:satMod val="100000"/>
              </a:schemeClr>
            </a:gs>
          </a:gsLst>
          <a:path path="circle">
            <a:fillToRect l="100000" t="100000" r="100000" b="100000"/>
          </a:path>
        </a:gradFill>
        <a:ln w="9525" cap="flat" cmpd="sng" algn="ctr">
          <a:solidFill>
            <a:schemeClr val="accent3">
              <a:hueOff val="11434424"/>
              <a:satOff val="2484"/>
              <a:lumOff val="-353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err="1" smtClean="0"/>
            <a:t>Robocalls</a:t>
          </a:r>
          <a:endParaRPr lang="en-US" sz="1300" kern="1200" dirty="0"/>
        </a:p>
      </dsp:txBody>
      <dsp:txXfrm rot="-5400000">
        <a:off x="1" y="3805175"/>
        <a:ext cx="1194215" cy="511806"/>
      </dsp:txXfrm>
    </dsp:sp>
    <dsp:sp modelId="{9E8E045A-3DB6-CF45-88B9-F322AAAE8186}">
      <dsp:nvSpPr>
        <dsp:cNvPr id="0" name=""/>
        <dsp:cNvSpPr/>
      </dsp:nvSpPr>
      <dsp:spPr>
        <a:xfrm rot="5400000">
          <a:off x="4026916" y="212588"/>
          <a:ext cx="1434469" cy="7099870"/>
        </a:xfrm>
        <a:prstGeom prst="round2SameRect">
          <a:avLst/>
        </a:prstGeom>
        <a:solidFill>
          <a:schemeClr val="lt1">
            <a:alpha val="90000"/>
            <a:hueOff val="0"/>
            <a:satOff val="0"/>
            <a:lumOff val="0"/>
            <a:alphaOff val="0"/>
          </a:schemeClr>
        </a:solidFill>
        <a:ln w="9525" cap="flat" cmpd="sng" algn="ctr">
          <a:solidFill>
            <a:schemeClr val="accent3">
              <a:hueOff val="11434424"/>
              <a:satOff val="2484"/>
              <a:lumOff val="-35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businesses can’t make sales calls to consumers</a:t>
          </a:r>
          <a:endParaRPr lang="en-US" sz="1600" kern="1200" dirty="0"/>
        </a:p>
        <a:p>
          <a:pPr marL="228600" lvl="2" indent="-114300" algn="l" defTabSz="622300">
            <a:lnSpc>
              <a:spcPct val="90000"/>
            </a:lnSpc>
            <a:spcBef>
              <a:spcPct val="0"/>
            </a:spcBef>
            <a:spcAft>
              <a:spcPct val="15000"/>
            </a:spcAft>
            <a:buChar char="••"/>
          </a:pPr>
          <a:r>
            <a:rPr lang="en-US" sz="1400" kern="1200" dirty="0" smtClean="0">
              <a:solidFill>
                <a:srgbClr val="FF0000"/>
              </a:solidFill>
            </a:rPr>
            <a:t>does not include politicians</a:t>
          </a:r>
          <a:endParaRPr lang="en-US" sz="1400" kern="1200" dirty="0">
            <a:solidFill>
              <a:srgbClr val="FF0000"/>
            </a:solidFill>
          </a:endParaRPr>
        </a:p>
        <a:p>
          <a:pPr marL="171450" lvl="1" indent="-171450" algn="l" defTabSz="711200">
            <a:lnSpc>
              <a:spcPct val="90000"/>
            </a:lnSpc>
            <a:spcBef>
              <a:spcPct val="0"/>
            </a:spcBef>
            <a:spcAft>
              <a:spcPct val="15000"/>
            </a:spcAft>
            <a:buChar char="••"/>
          </a:pPr>
          <a:r>
            <a:rPr lang="en-US" sz="1600" kern="1200" dirty="0" smtClean="0"/>
            <a:t>prohibited even if the consumer’s phone number is not on the Do Not Call Registry</a:t>
          </a:r>
          <a:endParaRPr lang="en-US" sz="1600" kern="1200" dirty="0"/>
        </a:p>
        <a:p>
          <a:pPr marL="171450" lvl="1" indent="-171450" algn="l" defTabSz="711200">
            <a:lnSpc>
              <a:spcPct val="90000"/>
            </a:lnSpc>
            <a:spcBef>
              <a:spcPct val="0"/>
            </a:spcBef>
            <a:spcAft>
              <a:spcPct val="15000"/>
            </a:spcAft>
            <a:buChar char="••"/>
          </a:pPr>
          <a:r>
            <a:rPr lang="en-US" sz="1600" kern="1200" dirty="0" smtClean="0"/>
            <a:t>except written permission</a:t>
          </a:r>
          <a:endParaRPr lang="en-US" sz="1600" kern="1200" dirty="0"/>
        </a:p>
      </dsp:txBody>
      <dsp:txXfrm rot="-5400000">
        <a:off x="1194216" y="3115314"/>
        <a:ext cx="7029845" cy="12944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F0198-54E5-7747-B442-26F1F097AC97}">
      <dsp:nvSpPr>
        <dsp:cNvPr id="0" name=""/>
        <dsp:cNvSpPr/>
      </dsp:nvSpPr>
      <dsp:spPr>
        <a:xfrm>
          <a:off x="2760136" y="2631033"/>
          <a:ext cx="2709326" cy="2208972"/>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t>Robocalling</a:t>
          </a:r>
          <a:endParaRPr lang="en-US" sz="2800" kern="1200" dirty="0"/>
        </a:p>
      </dsp:txBody>
      <dsp:txXfrm>
        <a:off x="3156908" y="2954529"/>
        <a:ext cx="1915782" cy="1561980"/>
      </dsp:txXfrm>
    </dsp:sp>
    <dsp:sp modelId="{A580F204-3D00-624F-98EE-0B3B7E331B86}">
      <dsp:nvSpPr>
        <dsp:cNvPr id="0" name=""/>
        <dsp:cNvSpPr/>
      </dsp:nvSpPr>
      <dsp:spPr>
        <a:xfrm rot="12900000">
          <a:off x="1603174" y="2204814"/>
          <a:ext cx="1550204" cy="629557"/>
        </a:xfrm>
        <a:prstGeom prst="lef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57445B9-FBA2-0543-90FB-B82FCF2CCD75}">
      <dsp:nvSpPr>
        <dsp:cNvPr id="0" name=""/>
        <dsp:cNvSpPr/>
      </dsp:nvSpPr>
      <dsp:spPr>
        <a:xfrm>
          <a:off x="694088" y="1235602"/>
          <a:ext cx="2098523" cy="1678819"/>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lang="en-US" sz="3800" kern="1200" dirty="0" smtClean="0"/>
            <a:t>Cheap VoIP</a:t>
          </a:r>
          <a:endParaRPr lang="en-US" sz="3800" kern="1200" dirty="0"/>
        </a:p>
      </dsp:txBody>
      <dsp:txXfrm>
        <a:off x="743259" y="1284773"/>
        <a:ext cx="2000181" cy="1580477"/>
      </dsp:txXfrm>
    </dsp:sp>
    <dsp:sp modelId="{8307916B-765F-8742-AD0B-BCEAE00D9B6C}">
      <dsp:nvSpPr>
        <dsp:cNvPr id="0" name=""/>
        <dsp:cNvSpPr/>
      </dsp:nvSpPr>
      <dsp:spPr>
        <a:xfrm rot="16200000">
          <a:off x="3268779" y="1371755"/>
          <a:ext cx="1692040" cy="629557"/>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F202817-64C1-9D40-BC8F-5E1D99D414FB}">
      <dsp:nvSpPr>
        <dsp:cNvPr id="0" name=""/>
        <dsp:cNvSpPr/>
      </dsp:nvSpPr>
      <dsp:spPr>
        <a:xfrm>
          <a:off x="3065538" y="1104"/>
          <a:ext cx="2098523" cy="1678819"/>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lang="en-US" sz="3800" kern="1200" dirty="0" smtClean="0"/>
            <a:t>Number spoofing</a:t>
          </a:r>
          <a:endParaRPr lang="en-US" sz="3800" kern="1200" dirty="0"/>
        </a:p>
      </dsp:txBody>
      <dsp:txXfrm>
        <a:off x="3114709" y="50275"/>
        <a:ext cx="2000181" cy="1580477"/>
      </dsp:txXfrm>
    </dsp:sp>
    <dsp:sp modelId="{6D317449-BCA0-4B4B-B6FF-63FC82CB6C7F}">
      <dsp:nvSpPr>
        <dsp:cNvPr id="0" name=""/>
        <dsp:cNvSpPr/>
      </dsp:nvSpPr>
      <dsp:spPr>
        <a:xfrm rot="19500000">
          <a:off x="5076220" y="2204814"/>
          <a:ext cx="1550204" cy="629557"/>
        </a:xfrm>
        <a:prstGeom prst="leftArrow">
          <a:avLst>
            <a:gd name="adj1" fmla="val 60000"/>
            <a:gd name="adj2" fmla="val 5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66B8D67-F9DF-684F-96AD-193B70CCEEB6}">
      <dsp:nvSpPr>
        <dsp:cNvPr id="0" name=""/>
        <dsp:cNvSpPr/>
      </dsp:nvSpPr>
      <dsp:spPr>
        <a:xfrm>
          <a:off x="5436987" y="1235602"/>
          <a:ext cx="2098523" cy="1678819"/>
        </a:xfrm>
        <a:prstGeom prst="roundRect">
          <a:avLst>
            <a:gd name="adj" fmla="val 1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lang="en-US" sz="3800" kern="1200" dirty="0" smtClean="0"/>
            <a:t>Cheap labor</a:t>
          </a:r>
          <a:endParaRPr lang="en-US" sz="3800" kern="1200" dirty="0"/>
        </a:p>
      </dsp:txBody>
      <dsp:txXfrm>
        <a:off x="5486158" y="1284773"/>
        <a:ext cx="2000181" cy="158047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6CDD74-0771-A942-A2A0-9F5F9C99056D}" type="datetimeFigureOut">
              <a:rPr lang="en-US" smtClean="0"/>
              <a:t>6/12/16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E567B7-D087-B347-BAEF-94A6ECDD7E1F}" type="slidenum">
              <a:rPr lang="en-US" smtClean="0"/>
              <a:t>‹#›</a:t>
            </a:fld>
            <a:endParaRPr lang="en-US"/>
          </a:p>
        </p:txBody>
      </p:sp>
    </p:spTree>
    <p:extLst>
      <p:ext uri="{BB962C8B-B14F-4D97-AF65-F5344CB8AC3E}">
        <p14:creationId xmlns:p14="http://schemas.microsoft.com/office/powerpoint/2010/main" val="33843223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8ED14D-42D2-7949-832A-68DB6D5084F4}" type="datetimeFigureOut">
              <a:rPr lang="en-US" smtClean="0"/>
              <a:t>6/12/16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F8A753-41FD-124A-BE36-F40F801D8BBC}" type="slidenum">
              <a:rPr lang="en-US" smtClean="0"/>
              <a:t>‹#›</a:t>
            </a:fld>
            <a:endParaRPr lang="en-US"/>
          </a:p>
        </p:txBody>
      </p:sp>
    </p:spTree>
    <p:extLst>
      <p:ext uri="{BB962C8B-B14F-4D97-AF65-F5344CB8AC3E}">
        <p14:creationId xmlns:p14="http://schemas.microsoft.com/office/powerpoint/2010/main" val="29290745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F8A753-41FD-124A-BE36-F40F801D8BBC}" type="slidenum">
              <a:rPr lang="en-US" smtClean="0"/>
              <a:t>1</a:t>
            </a:fld>
            <a:endParaRPr lang="en-US"/>
          </a:p>
        </p:txBody>
      </p:sp>
    </p:spTree>
    <p:extLst>
      <p:ext uri="{BB962C8B-B14F-4D97-AF65-F5344CB8AC3E}">
        <p14:creationId xmlns:p14="http://schemas.microsoft.com/office/powerpoint/2010/main" val="1552943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www.altimetergroup.com</a:t>
            </a:r>
            <a:r>
              <a:rPr lang="en-US" dirty="0" smtClean="0"/>
              <a:t>/pdf/reports/Consumer-Perceptions-Privacy-IoT-Altimeter-</a:t>
            </a:r>
            <a:r>
              <a:rPr lang="en-US" dirty="0" err="1" smtClean="0"/>
              <a:t>Group.pdf</a:t>
            </a:r>
            <a:endParaRPr lang="en-US" dirty="0"/>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44</a:t>
            </a:fld>
            <a:endParaRPr lang="en-US"/>
          </a:p>
        </p:txBody>
      </p:sp>
    </p:spTree>
    <p:extLst>
      <p:ext uri="{BB962C8B-B14F-4D97-AF65-F5344CB8AC3E}">
        <p14:creationId xmlns:p14="http://schemas.microsoft.com/office/powerpoint/2010/main" val="59289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www.ftc.gov</a:t>
            </a:r>
            <a:r>
              <a:rPr lang="en-US" dirty="0" smtClean="0"/>
              <a:t>/</a:t>
            </a:r>
            <a:r>
              <a:rPr lang="en-US" dirty="0" err="1" smtClean="0"/>
              <a:t>os</a:t>
            </a:r>
            <a:r>
              <a:rPr lang="en-US" dirty="0" smtClean="0"/>
              <a:t>/2013/02/130201mobileprivacyreport.pdf</a:t>
            </a:r>
            <a:endParaRPr lang="en-US" dirty="0"/>
          </a:p>
        </p:txBody>
      </p:sp>
      <p:sp>
        <p:nvSpPr>
          <p:cNvPr id="4" name="Slide Number Placeholder 3"/>
          <p:cNvSpPr>
            <a:spLocks noGrp="1"/>
          </p:cNvSpPr>
          <p:nvPr>
            <p:ph type="sldNum" sz="quarter" idx="10"/>
          </p:nvPr>
        </p:nvSpPr>
        <p:spPr/>
        <p:txBody>
          <a:bodyPr/>
          <a:lstStyle/>
          <a:p>
            <a:fld id="{86F8A753-41FD-124A-BE36-F40F801D8BBC}" type="slidenum">
              <a:rPr lang="en-US" smtClean="0"/>
              <a:t>45</a:t>
            </a:fld>
            <a:endParaRPr lang="en-US"/>
          </a:p>
        </p:txBody>
      </p:sp>
    </p:spTree>
    <p:extLst>
      <p:ext uri="{BB962C8B-B14F-4D97-AF65-F5344CB8AC3E}">
        <p14:creationId xmlns:p14="http://schemas.microsoft.com/office/powerpoint/2010/main" val="2960485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1512" eaLnBrk="0" hangingPunct="0">
              <a:defRPr>
                <a:solidFill>
                  <a:schemeClr val="tx1"/>
                </a:solidFill>
                <a:latin typeface="Arial" charset="0"/>
                <a:ea typeface="ＭＳ Ｐゴシック" charset="0"/>
              </a:defRPr>
            </a:lvl1pPr>
            <a:lvl2pPr marL="720587" indent="-277149" defTabSz="911512" eaLnBrk="0" hangingPunct="0">
              <a:defRPr>
                <a:solidFill>
                  <a:schemeClr val="tx1"/>
                </a:solidFill>
                <a:latin typeface="Arial" charset="0"/>
                <a:ea typeface="ＭＳ Ｐゴシック" charset="0"/>
              </a:defRPr>
            </a:lvl2pPr>
            <a:lvl3pPr marL="1108596" indent="-221719" defTabSz="911512" eaLnBrk="0" hangingPunct="0">
              <a:defRPr>
                <a:solidFill>
                  <a:schemeClr val="tx1"/>
                </a:solidFill>
                <a:latin typeface="Arial" charset="0"/>
                <a:ea typeface="ＭＳ Ｐゴシック" charset="0"/>
              </a:defRPr>
            </a:lvl3pPr>
            <a:lvl4pPr marL="1552034" indent="-221719" defTabSz="911512" eaLnBrk="0" hangingPunct="0">
              <a:defRPr>
                <a:solidFill>
                  <a:schemeClr val="tx1"/>
                </a:solidFill>
                <a:latin typeface="Arial" charset="0"/>
                <a:ea typeface="ＭＳ Ｐゴシック" charset="0"/>
              </a:defRPr>
            </a:lvl4pPr>
            <a:lvl5pPr marL="1995472" indent="-221719" defTabSz="911512" eaLnBrk="0" hangingPunct="0">
              <a:defRPr>
                <a:solidFill>
                  <a:schemeClr val="tx1"/>
                </a:solidFill>
                <a:latin typeface="Arial" charset="0"/>
                <a:ea typeface="ＭＳ Ｐゴシック" charset="0"/>
              </a:defRPr>
            </a:lvl5pPr>
            <a:lvl6pPr marL="2438911" indent="-221719" defTabSz="911512" eaLnBrk="0" fontAlgn="base" hangingPunct="0">
              <a:spcBef>
                <a:spcPct val="0"/>
              </a:spcBef>
              <a:spcAft>
                <a:spcPct val="0"/>
              </a:spcAft>
              <a:defRPr>
                <a:solidFill>
                  <a:schemeClr val="tx1"/>
                </a:solidFill>
                <a:latin typeface="Arial" charset="0"/>
                <a:ea typeface="ＭＳ Ｐゴシック" charset="0"/>
              </a:defRPr>
            </a:lvl6pPr>
            <a:lvl7pPr marL="2882349" indent="-221719" defTabSz="911512" eaLnBrk="0" fontAlgn="base" hangingPunct="0">
              <a:spcBef>
                <a:spcPct val="0"/>
              </a:spcBef>
              <a:spcAft>
                <a:spcPct val="0"/>
              </a:spcAft>
              <a:defRPr>
                <a:solidFill>
                  <a:schemeClr val="tx1"/>
                </a:solidFill>
                <a:latin typeface="Arial" charset="0"/>
                <a:ea typeface="ＭＳ Ｐゴシック" charset="0"/>
              </a:defRPr>
            </a:lvl7pPr>
            <a:lvl8pPr marL="3325787" indent="-221719" defTabSz="911512" eaLnBrk="0" fontAlgn="base" hangingPunct="0">
              <a:spcBef>
                <a:spcPct val="0"/>
              </a:spcBef>
              <a:spcAft>
                <a:spcPct val="0"/>
              </a:spcAft>
              <a:defRPr>
                <a:solidFill>
                  <a:schemeClr val="tx1"/>
                </a:solidFill>
                <a:latin typeface="Arial" charset="0"/>
                <a:ea typeface="ＭＳ Ｐゴシック" charset="0"/>
              </a:defRPr>
            </a:lvl8pPr>
            <a:lvl9pPr marL="3769225" indent="-221719" defTabSz="91151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92880EB-469F-DF49-9F66-30B9E086F31A}" type="slidenum">
              <a:rPr lang="en-US"/>
              <a:pPr eaLnBrk="1" hangingPunct="1"/>
              <a:t>69</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48184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7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endParaRPr lang="en-US">
              <a:latin typeface="Helvetica" charset="0"/>
              <a:cs typeface="Helvetica" charset="0"/>
              <a:sym typeface="Helvetica" charset="0"/>
            </a:endParaRPr>
          </a:p>
          <a:p>
            <a:endParaRPr lang="en-US">
              <a:latin typeface="Helvetica" charset="0"/>
              <a:cs typeface="Helvetica" charset="0"/>
              <a:sym typeface="Helvetica" charset="0"/>
            </a:endParaRPr>
          </a:p>
        </p:txBody>
      </p:sp>
    </p:spTree>
    <p:extLst>
      <p:ext uri="{BB962C8B-B14F-4D97-AF65-F5344CB8AC3E}">
        <p14:creationId xmlns:p14="http://schemas.microsoft.com/office/powerpoint/2010/main" val="1560674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blog.imperva.com</a:t>
            </a:r>
            <a:r>
              <a:rPr lang="en-US" dirty="0" smtClean="0"/>
              <a:t>/2011/10/current-value-of-credit-cards-on-the-black-</a:t>
            </a:r>
            <a:r>
              <a:rPr lang="en-US" dirty="0" err="1" smtClean="0"/>
              <a:t>market.html</a:t>
            </a:r>
            <a:endParaRPr lang="en-US" dirty="0" smtClean="0"/>
          </a:p>
          <a:p>
            <a:r>
              <a:rPr lang="en-US" dirty="0" smtClean="0"/>
              <a:t>http://</a:t>
            </a:r>
            <a:r>
              <a:rPr lang="en-US" dirty="0" err="1" smtClean="0"/>
              <a:t>iseclab.org</a:t>
            </a:r>
            <a:r>
              <a:rPr lang="en-US" dirty="0" smtClean="0"/>
              <a:t>/papers/cutwail-LEET11.pdf</a:t>
            </a:r>
            <a:endParaRPr lang="en-US" dirty="0"/>
          </a:p>
        </p:txBody>
      </p:sp>
      <p:sp>
        <p:nvSpPr>
          <p:cNvPr id="4" name="Slide Number Placeholder 3"/>
          <p:cNvSpPr>
            <a:spLocks noGrp="1"/>
          </p:cNvSpPr>
          <p:nvPr>
            <p:ph type="sldNum" sz="quarter" idx="10"/>
          </p:nvPr>
        </p:nvSpPr>
        <p:spPr/>
        <p:txBody>
          <a:bodyPr/>
          <a:lstStyle/>
          <a:p>
            <a:fld id="{86F8A753-41FD-124A-BE36-F40F801D8BBC}" type="slidenum">
              <a:rPr lang="en-US" smtClean="0"/>
              <a:t>4</a:t>
            </a:fld>
            <a:endParaRPr lang="en-US"/>
          </a:p>
        </p:txBody>
      </p:sp>
    </p:spTree>
    <p:extLst>
      <p:ext uri="{BB962C8B-B14F-4D97-AF65-F5344CB8AC3E}">
        <p14:creationId xmlns:p14="http://schemas.microsoft.com/office/powerpoint/2010/main" val="2568473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papers.ssrn.com</a:t>
            </a:r>
            <a:r>
              <a:rPr lang="en-US" dirty="0" smtClean="0"/>
              <a:t>/sol3/</a:t>
            </a:r>
            <a:r>
              <a:rPr lang="en-US" dirty="0" err="1" smtClean="0"/>
              <a:t>papers.cfm?abstract_id</a:t>
            </a:r>
            <a:r>
              <a:rPr lang="en-US" dirty="0" smtClean="0"/>
              <a:t>=969441#</a:t>
            </a:r>
          </a:p>
          <a:p>
            <a:r>
              <a:rPr lang="en-US" dirty="0" smtClean="0"/>
              <a:t>http://</a:t>
            </a:r>
            <a:r>
              <a:rPr lang="en-US" dirty="0" err="1" smtClean="0"/>
              <a:t>geek.thinkunique.org</a:t>
            </a:r>
            <a:r>
              <a:rPr lang="en-US" dirty="0" smtClean="0"/>
              <a:t>/</a:t>
            </a:r>
            <a:r>
              <a:rPr lang="en-US" dirty="0" err="1" smtClean="0"/>
              <a:t>wp</a:t>
            </a:r>
            <a:r>
              <a:rPr lang="en-US" dirty="0" smtClean="0"/>
              <a:t>-content/uploads/2008/10/atm_skimmer2.jpg</a:t>
            </a:r>
            <a:endParaRPr lang="en-US" dirty="0"/>
          </a:p>
        </p:txBody>
      </p:sp>
      <p:sp>
        <p:nvSpPr>
          <p:cNvPr id="4" name="Slide Number Placeholder 3"/>
          <p:cNvSpPr>
            <a:spLocks noGrp="1"/>
          </p:cNvSpPr>
          <p:nvPr>
            <p:ph type="sldNum" sz="quarter" idx="10"/>
          </p:nvPr>
        </p:nvSpPr>
        <p:spPr/>
        <p:txBody>
          <a:bodyPr/>
          <a:lstStyle/>
          <a:p>
            <a:fld id="{86F8A753-41FD-124A-BE36-F40F801D8BBC}" type="slidenum">
              <a:rPr lang="en-US" smtClean="0"/>
              <a:t>8</a:t>
            </a:fld>
            <a:endParaRPr lang="en-US"/>
          </a:p>
        </p:txBody>
      </p:sp>
    </p:spTree>
    <p:extLst>
      <p:ext uri="{BB962C8B-B14F-4D97-AF65-F5344CB8AC3E}">
        <p14:creationId xmlns:p14="http://schemas.microsoft.com/office/powerpoint/2010/main" val="225915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jeremy.zawodny.com</a:t>
            </a:r>
            <a:r>
              <a:rPr lang="en-US" dirty="0" smtClean="0"/>
              <a:t>/</a:t>
            </a:r>
            <a:r>
              <a:rPr lang="en-US" dirty="0" err="1" smtClean="0"/>
              <a:t>i</a:t>
            </a:r>
            <a:r>
              <a:rPr lang="en-US" dirty="0" smtClean="0"/>
              <a:t>/password-</a:t>
            </a:r>
            <a:r>
              <a:rPr lang="en-US" dirty="0" err="1" smtClean="0"/>
              <a:t>insanity.png</a:t>
            </a:r>
            <a:endParaRPr lang="en-US" dirty="0" smtClean="0"/>
          </a:p>
          <a:p>
            <a:r>
              <a:rPr lang="en-US" dirty="0" smtClean="0"/>
              <a:t>http://</a:t>
            </a:r>
            <a:r>
              <a:rPr lang="en-US" dirty="0" err="1" smtClean="0"/>
              <a:t>www.nytimes.com</a:t>
            </a:r>
            <a:r>
              <a:rPr lang="en-US" dirty="0" smtClean="0"/>
              <a:t>/2012/11/08/technology/</a:t>
            </a:r>
            <a:r>
              <a:rPr lang="en-US" dirty="0" err="1" smtClean="0"/>
              <a:t>personaltech</a:t>
            </a:r>
            <a:r>
              <a:rPr lang="en-US" dirty="0" smtClean="0"/>
              <a:t>/how-to-devise-passwords-that-drive-hackers-</a:t>
            </a:r>
            <a:r>
              <a:rPr lang="en-US" dirty="0" err="1" smtClean="0"/>
              <a:t>away.html</a:t>
            </a:r>
            <a:endParaRPr lang="en-US" dirty="0"/>
          </a:p>
        </p:txBody>
      </p:sp>
      <p:sp>
        <p:nvSpPr>
          <p:cNvPr id="4" name="Slide Number Placeholder 3"/>
          <p:cNvSpPr>
            <a:spLocks noGrp="1"/>
          </p:cNvSpPr>
          <p:nvPr>
            <p:ph type="sldNum" sz="quarter" idx="10"/>
          </p:nvPr>
        </p:nvSpPr>
        <p:spPr/>
        <p:txBody>
          <a:bodyPr/>
          <a:lstStyle/>
          <a:p>
            <a:fld id="{86F8A753-41FD-124A-BE36-F40F801D8BBC}" type="slidenum">
              <a:rPr lang="en-US" smtClean="0"/>
              <a:t>11</a:t>
            </a:fld>
            <a:endParaRPr lang="en-US"/>
          </a:p>
        </p:txBody>
      </p:sp>
    </p:spTree>
    <p:extLst>
      <p:ext uri="{BB962C8B-B14F-4D97-AF65-F5344CB8AC3E}">
        <p14:creationId xmlns:p14="http://schemas.microsoft.com/office/powerpoint/2010/main" val="3040149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www.smartplanet.com</a:t>
            </a:r>
            <a:r>
              <a:rPr lang="en-US" dirty="0" smtClean="0"/>
              <a:t>/blog/business-brains/goodbye-passwords-new-alternatives-emerge-but-passwords-persist/21304</a:t>
            </a:r>
            <a:endParaRPr lang="en-US" dirty="0"/>
          </a:p>
        </p:txBody>
      </p:sp>
      <p:sp>
        <p:nvSpPr>
          <p:cNvPr id="4" name="Slide Number Placeholder 3"/>
          <p:cNvSpPr>
            <a:spLocks noGrp="1"/>
          </p:cNvSpPr>
          <p:nvPr>
            <p:ph type="sldNum" sz="quarter" idx="10"/>
          </p:nvPr>
        </p:nvSpPr>
        <p:spPr/>
        <p:txBody>
          <a:bodyPr/>
          <a:lstStyle/>
          <a:p>
            <a:fld id="{86F8A753-41FD-124A-BE36-F40F801D8BBC}" type="slidenum">
              <a:rPr lang="en-US" smtClean="0"/>
              <a:t>15</a:t>
            </a:fld>
            <a:endParaRPr lang="en-US"/>
          </a:p>
        </p:txBody>
      </p:sp>
    </p:spTree>
    <p:extLst>
      <p:ext uri="{BB962C8B-B14F-4D97-AF65-F5344CB8AC3E}">
        <p14:creationId xmlns:p14="http://schemas.microsoft.com/office/powerpoint/2010/main" val="1324301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www.deutschepost.de</a:t>
            </a:r>
            <a:r>
              <a:rPr lang="en-US" dirty="0" smtClean="0"/>
              <a:t>/</a:t>
            </a:r>
            <a:r>
              <a:rPr lang="en-US" dirty="0" err="1" smtClean="0"/>
              <a:t>dpag?xmlFile</a:t>
            </a:r>
            <a:r>
              <a:rPr lang="en-US" dirty="0" smtClean="0"/>
              <a:t>=1015469</a:t>
            </a:r>
            <a:endParaRPr lang="en-US" dirty="0"/>
          </a:p>
        </p:txBody>
      </p:sp>
      <p:sp>
        <p:nvSpPr>
          <p:cNvPr id="4" name="Slide Number Placeholder 3"/>
          <p:cNvSpPr>
            <a:spLocks noGrp="1"/>
          </p:cNvSpPr>
          <p:nvPr>
            <p:ph type="sldNum" sz="quarter" idx="10"/>
          </p:nvPr>
        </p:nvSpPr>
        <p:spPr/>
        <p:txBody>
          <a:bodyPr/>
          <a:lstStyle/>
          <a:p>
            <a:fld id="{86F8A753-41FD-124A-BE36-F40F801D8BBC}" type="slidenum">
              <a:rPr lang="en-US" smtClean="0"/>
              <a:t>17</a:t>
            </a:fld>
            <a:endParaRPr lang="en-US"/>
          </a:p>
        </p:txBody>
      </p:sp>
    </p:spTree>
    <p:extLst>
      <p:ext uri="{BB962C8B-B14F-4D97-AF65-F5344CB8AC3E}">
        <p14:creationId xmlns:p14="http://schemas.microsoft.com/office/powerpoint/2010/main" val="174842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www.accuvant.com</a:t>
            </a:r>
            <a:r>
              <a:rPr lang="en-US" dirty="0" smtClean="0"/>
              <a:t>/sites/default/files/</a:t>
            </a:r>
            <a:r>
              <a:rPr lang="en-US" dirty="0" err="1" smtClean="0"/>
              <a:t>AccuvantBrowserSecCompar_FINAL.pdf</a:t>
            </a:r>
            <a:endParaRPr lang="en-US" dirty="0"/>
          </a:p>
        </p:txBody>
      </p:sp>
      <p:sp>
        <p:nvSpPr>
          <p:cNvPr id="4" name="Slide Number Placeholder 3"/>
          <p:cNvSpPr>
            <a:spLocks noGrp="1"/>
          </p:cNvSpPr>
          <p:nvPr>
            <p:ph type="sldNum" sz="quarter" idx="10"/>
          </p:nvPr>
        </p:nvSpPr>
        <p:spPr/>
        <p:txBody>
          <a:bodyPr/>
          <a:lstStyle/>
          <a:p>
            <a:fld id="{86F8A753-41FD-124A-BE36-F40F801D8BBC}" type="slidenum">
              <a:rPr lang="en-US" smtClean="0"/>
              <a:t>27</a:t>
            </a:fld>
            <a:endParaRPr lang="en-US"/>
          </a:p>
        </p:txBody>
      </p:sp>
    </p:spTree>
    <p:extLst>
      <p:ext uri="{BB962C8B-B14F-4D97-AF65-F5344CB8AC3E}">
        <p14:creationId xmlns:p14="http://schemas.microsoft.com/office/powerpoint/2010/main" val="2643139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www.ranum.com</a:t>
            </a:r>
            <a:r>
              <a:rPr lang="en-US" dirty="0" smtClean="0"/>
              <a:t>/security/</a:t>
            </a:r>
            <a:r>
              <a:rPr lang="en-US" dirty="0" err="1" smtClean="0"/>
              <a:t>computer_security</a:t>
            </a:r>
            <a:r>
              <a:rPr lang="en-US" dirty="0" smtClean="0"/>
              <a:t>/editorials/dumb/</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86F8A753-41FD-124A-BE36-F40F801D8BBC}" type="slidenum">
              <a:rPr lang="en-US" smtClean="0"/>
              <a:t>34</a:t>
            </a:fld>
            <a:endParaRPr lang="en-US"/>
          </a:p>
        </p:txBody>
      </p:sp>
    </p:spTree>
    <p:extLst>
      <p:ext uri="{BB962C8B-B14F-4D97-AF65-F5344CB8AC3E}">
        <p14:creationId xmlns:p14="http://schemas.microsoft.com/office/powerpoint/2010/main" val="742861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www.ntia.doc.gov</a:t>
            </a:r>
            <a:r>
              <a:rPr lang="en-US" dirty="0" smtClean="0"/>
              <a:t>/blog/2016/lack-trust-internet-privacy-and-security-may-deter-economic-and-other-online-activities</a:t>
            </a:r>
            <a:endParaRPr lang="en-US" dirty="0"/>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43</a:t>
            </a:fld>
            <a:endParaRPr lang="en-US"/>
          </a:p>
        </p:txBody>
      </p:sp>
    </p:spTree>
    <p:extLst>
      <p:ext uri="{BB962C8B-B14F-4D97-AF65-F5344CB8AC3E}">
        <p14:creationId xmlns:p14="http://schemas.microsoft.com/office/powerpoint/2010/main" val="1738848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7359F3-2E31-5E41-BB16-394FF97DF9AF}"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a:t>
            </a:r>
            <a:endParaRPr lang="en-US"/>
          </a:p>
        </p:txBody>
      </p:sp>
      <p:sp>
        <p:nvSpPr>
          <p:cNvPr id="6" name="Slide Number Placeholder 5"/>
          <p:cNvSpPr>
            <a:spLocks noGrp="1"/>
          </p:cNvSpPr>
          <p:nvPr>
            <p:ph type="sldNum" sz="quarter" idx="12"/>
          </p:nvPr>
        </p:nvSpPr>
        <p:spPr/>
        <p:txBody>
          <a:bodyPr/>
          <a:lstStyle/>
          <a:p>
            <a:fld id="{BD37F936-0DB1-A647-807E-B2EFF0725AC4}"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E300D-37EB-1B47-A57A-030DCB13720D}"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a:t>
            </a:r>
            <a:endParaRPr lang="en-US"/>
          </a:p>
        </p:txBody>
      </p:sp>
      <p:sp>
        <p:nvSpPr>
          <p:cNvPr id="6" name="Slide Number Placeholder 5"/>
          <p:cNvSpPr>
            <a:spLocks noGrp="1"/>
          </p:cNvSpPr>
          <p:nvPr>
            <p:ph type="sldNum" sz="quarter" idx="12"/>
          </p:nvPr>
        </p:nvSpPr>
        <p:spPr/>
        <p:txBody>
          <a:bodyPr/>
          <a:lstStyle/>
          <a:p>
            <a:fld id="{BD37F936-0DB1-A647-807E-B2EFF0725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357A94-0793-AA4A-8F10-6768D6EDD3AB}"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a:t>
            </a:r>
            <a:endParaRPr lang="en-US"/>
          </a:p>
        </p:txBody>
      </p:sp>
      <p:sp>
        <p:nvSpPr>
          <p:cNvPr id="6" name="Slide Number Placeholder 5"/>
          <p:cNvSpPr>
            <a:spLocks noGrp="1"/>
          </p:cNvSpPr>
          <p:nvPr>
            <p:ph type="sldNum" sz="quarter" idx="12"/>
          </p:nvPr>
        </p:nvSpPr>
        <p:spPr/>
        <p:txBody>
          <a:bodyPr/>
          <a:lstStyle/>
          <a:p>
            <a:fld id="{BD37F936-0DB1-A647-807E-B2EFF0725AC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A4D52-95BE-AF47-9E3B-CA72B7C0020A}"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a:t>
            </a:r>
            <a:endParaRPr lang="en-US"/>
          </a:p>
        </p:txBody>
      </p:sp>
      <p:sp>
        <p:nvSpPr>
          <p:cNvPr id="6" name="Slide Number Placeholder 5"/>
          <p:cNvSpPr>
            <a:spLocks noGrp="1"/>
          </p:cNvSpPr>
          <p:nvPr>
            <p:ph type="sldNum" sz="quarter" idx="12"/>
          </p:nvPr>
        </p:nvSpPr>
        <p:spPr/>
        <p:txBody>
          <a:bodyPr/>
          <a:lstStyle/>
          <a:p>
            <a:fld id="{BD37F936-0DB1-A647-807E-B2EFF0725AC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41945C-5EA0-234D-818A-17C0EEEEA82E}"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a:t>
            </a:r>
            <a:endParaRPr lang="en-US"/>
          </a:p>
        </p:txBody>
      </p:sp>
      <p:sp>
        <p:nvSpPr>
          <p:cNvPr id="6" name="Slide Number Placeholder 5"/>
          <p:cNvSpPr>
            <a:spLocks noGrp="1"/>
          </p:cNvSpPr>
          <p:nvPr>
            <p:ph type="sldNum" sz="quarter" idx="12"/>
          </p:nvPr>
        </p:nvSpPr>
        <p:spPr/>
        <p:txBody>
          <a:bodyPr/>
          <a:lstStyle/>
          <a:p>
            <a:fld id="{BD37F936-0DB1-A647-807E-B2EFF0725AC4}"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301E536-BCB8-5F45-B8A9-68EF9E5E63D5}"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
        <p:nvSpPr>
          <p:cNvPr id="7" name="Slide Number Placeholder 6"/>
          <p:cNvSpPr>
            <a:spLocks noGrp="1"/>
          </p:cNvSpPr>
          <p:nvPr>
            <p:ph type="sldNum" sz="quarter" idx="12"/>
          </p:nvPr>
        </p:nvSpPr>
        <p:spPr/>
        <p:txBody>
          <a:bodyPr/>
          <a:lstStyle/>
          <a:p>
            <a:fld id="{BD37F936-0DB1-A647-807E-B2EFF0725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45F56EC-358C-9743-8D5F-78399197E535}" type="datetime1">
              <a:rPr lang="en-US" smtClean="0"/>
              <a:t>6/12/16</a:t>
            </a:fld>
            <a:endParaRPr lang="en-US"/>
          </a:p>
        </p:txBody>
      </p:sp>
      <p:sp>
        <p:nvSpPr>
          <p:cNvPr id="8" name="Footer Placeholder 7"/>
          <p:cNvSpPr>
            <a:spLocks noGrp="1"/>
          </p:cNvSpPr>
          <p:nvPr>
            <p:ph type="ftr" sz="quarter" idx="11"/>
          </p:nvPr>
        </p:nvSpPr>
        <p:spPr/>
        <p:txBody>
          <a:bodyPr/>
          <a:lstStyle/>
          <a:p>
            <a:r>
              <a:rPr lang="en-US" smtClean="0"/>
              <a:t>INFORTE IBW 2016</a:t>
            </a:r>
            <a:endParaRPr lang="en-US"/>
          </a:p>
        </p:txBody>
      </p:sp>
      <p:sp>
        <p:nvSpPr>
          <p:cNvPr id="9" name="Slide Number Placeholder 8"/>
          <p:cNvSpPr>
            <a:spLocks noGrp="1"/>
          </p:cNvSpPr>
          <p:nvPr>
            <p:ph type="sldNum" sz="quarter" idx="12"/>
          </p:nvPr>
        </p:nvSpPr>
        <p:spPr/>
        <p:txBody>
          <a:bodyPr/>
          <a:lstStyle/>
          <a:p>
            <a:fld id="{BD37F936-0DB1-A647-807E-B2EFF0725AC4}"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00764C-A60A-9841-A056-732870850EDC}"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
        <p:nvSpPr>
          <p:cNvPr id="5" name="Slide Number Placeholder 4"/>
          <p:cNvSpPr>
            <a:spLocks noGrp="1"/>
          </p:cNvSpPr>
          <p:nvPr>
            <p:ph type="sldNum" sz="quarter" idx="12"/>
          </p:nvPr>
        </p:nvSpPr>
        <p:spPr/>
        <p:txBody>
          <a:bodyPr/>
          <a:lstStyle/>
          <a:p>
            <a:fld id="{BD37F936-0DB1-A647-807E-B2EFF0725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FD92C-60EF-DD4A-81D7-28D541DB84FB}"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a:t>
            </a:r>
            <a:endParaRPr lang="en-US"/>
          </a:p>
        </p:txBody>
      </p:sp>
      <p:sp>
        <p:nvSpPr>
          <p:cNvPr id="4" name="Slide Number Placeholder 3"/>
          <p:cNvSpPr>
            <a:spLocks noGrp="1"/>
          </p:cNvSpPr>
          <p:nvPr>
            <p:ph type="sldNum" sz="quarter" idx="12"/>
          </p:nvPr>
        </p:nvSpPr>
        <p:spPr/>
        <p:txBody>
          <a:bodyPr/>
          <a:lstStyle/>
          <a:p>
            <a:fld id="{BD37F936-0DB1-A647-807E-B2EFF0725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584D8B-463E-4345-8BFA-8A87E871A5CB}"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
        <p:nvSpPr>
          <p:cNvPr id="7" name="Slide Number Placeholder 6"/>
          <p:cNvSpPr>
            <a:spLocks noGrp="1"/>
          </p:cNvSpPr>
          <p:nvPr>
            <p:ph type="sldNum" sz="quarter" idx="12"/>
          </p:nvPr>
        </p:nvSpPr>
        <p:spPr/>
        <p:txBody>
          <a:bodyPr/>
          <a:lstStyle/>
          <a:p>
            <a:fld id="{BD37F936-0DB1-A647-807E-B2EFF0725AC4}"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27EADB-7A2F-E042-8159-6BFDEEB8E2C8}"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
        <p:nvSpPr>
          <p:cNvPr id="7" name="Slide Number Placeholder 6"/>
          <p:cNvSpPr>
            <a:spLocks noGrp="1"/>
          </p:cNvSpPr>
          <p:nvPr>
            <p:ph type="sldNum" sz="quarter" idx="12"/>
          </p:nvPr>
        </p:nvSpPr>
        <p:spPr/>
        <p:txBody>
          <a:bodyPr/>
          <a:lstStyle/>
          <a:p>
            <a:fld id="{BD37F936-0DB1-A647-807E-B2EFF0725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080DA4B-A4D8-F343-8228-CC1C3B32AE2B}" type="datetime1">
              <a:rPr lang="en-US" smtClean="0"/>
              <a:t>6/12/16</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lang="en-US" smtClean="0"/>
              <a:t>INFORTE IBW 2016</a:t>
            </a:r>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BD37F936-0DB1-A647-807E-B2EFF0725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8.png"/><Relationship Id="rId5" Type="http://schemas.openxmlformats.org/officeDocument/2006/relationships/image" Target="../media/image59.tiff"/><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image" Target="../media/image56.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5.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jpeg"/><Relationship Id="rId7"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jpeg"/></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6.xml"/><Relationship Id="rId2" Type="http://schemas.openxmlformats.org/officeDocument/2006/relationships/diagramData" Target="../diagrams/data5.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image" Target="../media/image9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eg"/><Relationship Id="rId5"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1" Type="http://schemas.openxmlformats.org/officeDocument/2006/relationships/slideLayout" Target="../slideLayouts/slideLayout6.xml"/><Relationship Id="rId2"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08.png"/><Relationship Id="rId5"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image" Target="../media/image107.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hyperlink" Target="mailto:bob@example.com" TargetMode="External"/><Relationship Id="rId8" Type="http://schemas.openxmlformats.org/officeDocument/2006/relationships/hyperlink" Target="https://members.ieee.org/arid"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smtClean="0"/>
              <a:t>The Internet is Insecure and Will Likely Remain So - What now?</a:t>
            </a:r>
            <a:endParaRPr lang="en-US" sz="4400" dirty="0"/>
          </a:p>
        </p:txBody>
      </p:sp>
      <p:sp>
        <p:nvSpPr>
          <p:cNvPr id="3" name="Subtitle 2"/>
          <p:cNvSpPr>
            <a:spLocks noGrp="1"/>
          </p:cNvSpPr>
          <p:nvPr>
            <p:ph type="subTitle" idx="1"/>
          </p:nvPr>
        </p:nvSpPr>
        <p:spPr/>
        <p:txBody>
          <a:bodyPr/>
          <a:lstStyle/>
          <a:p>
            <a:r>
              <a:rPr lang="en-US" dirty="0" smtClean="0"/>
              <a:t>Henning Schulzrinne</a:t>
            </a:r>
          </a:p>
          <a:p>
            <a:r>
              <a:rPr lang="en-US" dirty="0" smtClean="0"/>
              <a:t>Columbia University</a:t>
            </a:r>
          </a:p>
        </p:txBody>
      </p:sp>
      <p:sp>
        <p:nvSpPr>
          <p:cNvPr id="4" name="TextBox 3"/>
          <p:cNvSpPr txBox="1"/>
          <p:nvPr/>
        </p:nvSpPr>
        <p:spPr>
          <a:xfrm>
            <a:off x="685800" y="6221691"/>
            <a:ext cx="2385589" cy="261610"/>
          </a:xfrm>
          <a:prstGeom prst="rect">
            <a:avLst/>
          </a:prstGeom>
          <a:noFill/>
        </p:spPr>
        <p:txBody>
          <a:bodyPr wrap="none" rtlCol="0">
            <a:spAutoFit/>
          </a:bodyPr>
          <a:lstStyle/>
          <a:p>
            <a:r>
              <a:rPr lang="en-US" sz="1100" dirty="0" smtClean="0"/>
              <a:t>February 2015, updated June 2016</a:t>
            </a:r>
            <a:endParaRPr lang="en-US" sz="1100" dirty="0"/>
          </a:p>
        </p:txBody>
      </p:sp>
    </p:spTree>
    <p:extLst>
      <p:ext uri="{BB962C8B-B14F-4D97-AF65-F5344CB8AC3E}">
        <p14:creationId xmlns:p14="http://schemas.microsoft.com/office/powerpoint/2010/main" val="995276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authentication</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10</a:t>
            </a:fld>
            <a:endParaRPr lang="en-US"/>
          </a:p>
        </p:txBody>
      </p:sp>
      <p:graphicFrame>
        <p:nvGraphicFramePr>
          <p:cNvPr id="5" name="Diagram 4"/>
          <p:cNvGraphicFramePr/>
          <p:nvPr>
            <p:extLst>
              <p:ext uri="{D42A27DB-BD31-4B8C-83A1-F6EECF244321}">
                <p14:modId xmlns:p14="http://schemas.microsoft.com/office/powerpoint/2010/main" val="3728463688"/>
              </p:ext>
            </p:extLst>
          </p:nvPr>
        </p:nvGraphicFramePr>
        <p:xfrm>
          <a:off x="899059" y="1397000"/>
          <a:ext cx="7620595" cy="4795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p:cNvSpPr>
            <a:spLocks noGrp="1"/>
          </p:cNvSpPr>
          <p:nvPr>
            <p:ph type="dt" sz="half" idx="10"/>
          </p:nvPr>
        </p:nvSpPr>
        <p:spPr/>
        <p:txBody>
          <a:bodyPr/>
          <a:lstStyle/>
          <a:p>
            <a:fld id="{075B396F-9878-AB47-8EBC-A2639A94C77C}"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474359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policies gone amuck</a:t>
            </a:r>
            <a:endParaRPr lang="en-US" dirty="0"/>
          </a:p>
        </p:txBody>
      </p:sp>
      <p:pic>
        <p:nvPicPr>
          <p:cNvPr id="4" name="Picture 3"/>
          <p:cNvPicPr>
            <a:picLocks noChangeAspect="1"/>
          </p:cNvPicPr>
          <p:nvPr/>
        </p:nvPicPr>
        <p:blipFill>
          <a:blip r:embed="rId3"/>
          <a:stretch>
            <a:fillRect/>
          </a:stretch>
        </p:blipFill>
        <p:spPr>
          <a:xfrm>
            <a:off x="679893" y="1689693"/>
            <a:ext cx="4637980" cy="4521914"/>
          </a:xfrm>
          <a:prstGeom prst="rect">
            <a:avLst/>
          </a:prstGeom>
        </p:spPr>
      </p:pic>
      <p:sp>
        <p:nvSpPr>
          <p:cNvPr id="5" name="TextBox 4"/>
          <p:cNvSpPr txBox="1"/>
          <p:nvPr/>
        </p:nvSpPr>
        <p:spPr>
          <a:xfrm>
            <a:off x="5397667" y="1927837"/>
            <a:ext cx="3289133" cy="2031325"/>
          </a:xfrm>
          <a:prstGeom prst="rect">
            <a:avLst/>
          </a:prstGeom>
          <a:noFill/>
        </p:spPr>
        <p:txBody>
          <a:bodyPr wrap="square" rtlCol="0">
            <a:spAutoFit/>
          </a:bodyPr>
          <a:lstStyle/>
          <a:p>
            <a:pPr marL="285750" indent="-285750">
              <a:buFont typeface="Arial"/>
              <a:buChar char="•"/>
            </a:pPr>
            <a:r>
              <a:rPr lang="en-US" dirty="0" smtClean="0"/>
              <a:t>Contradictory policies</a:t>
            </a:r>
          </a:p>
          <a:p>
            <a:pPr marL="742950" lvl="1" indent="-285750">
              <a:buFont typeface="Arial"/>
              <a:buChar char="•"/>
            </a:pPr>
            <a:r>
              <a:rPr lang="en-US" dirty="0" smtClean="0"/>
              <a:t>Strong passwords don’t work everywhere</a:t>
            </a:r>
          </a:p>
          <a:p>
            <a:pPr marL="285750" indent="-285750">
              <a:buFont typeface="Arial"/>
              <a:buChar char="•"/>
            </a:pPr>
            <a:r>
              <a:rPr lang="en-US" dirty="0" smtClean="0"/>
              <a:t>Password expiration</a:t>
            </a:r>
          </a:p>
          <a:p>
            <a:pPr marL="742950" lvl="1" indent="-285750">
              <a:buFont typeface="Arial"/>
              <a:buChar char="•"/>
            </a:pPr>
            <a:r>
              <a:rPr lang="en-US" dirty="0" smtClean="0"/>
              <a:t>and can’t use old one</a:t>
            </a:r>
          </a:p>
          <a:p>
            <a:pPr marL="285750" indent="-285750">
              <a:buFont typeface="Arial"/>
              <a:buChar char="•"/>
            </a:pPr>
            <a:r>
              <a:rPr lang="en-US" dirty="0" smtClean="0"/>
              <a:t>Don’t re-use password across sites</a:t>
            </a:r>
          </a:p>
        </p:txBody>
      </p:sp>
      <p:pic>
        <p:nvPicPr>
          <p:cNvPr id="6" name="Picture 5"/>
          <p:cNvPicPr>
            <a:picLocks noChangeAspect="1"/>
          </p:cNvPicPr>
          <p:nvPr/>
        </p:nvPicPr>
        <p:blipFill>
          <a:blip r:embed="rId4"/>
          <a:stretch>
            <a:fillRect/>
          </a:stretch>
        </p:blipFill>
        <p:spPr>
          <a:xfrm>
            <a:off x="2633497" y="3959162"/>
            <a:ext cx="4737267" cy="2806985"/>
          </a:xfrm>
          <a:prstGeom prst="rect">
            <a:avLst/>
          </a:prstGeom>
        </p:spPr>
      </p:pic>
      <p:sp>
        <p:nvSpPr>
          <p:cNvPr id="7" name="TextBox 6"/>
          <p:cNvSpPr txBox="1"/>
          <p:nvPr/>
        </p:nvSpPr>
        <p:spPr>
          <a:xfrm>
            <a:off x="895831" y="6454218"/>
            <a:ext cx="1453097" cy="246221"/>
          </a:xfrm>
          <a:prstGeom prst="rect">
            <a:avLst/>
          </a:prstGeom>
          <a:noFill/>
        </p:spPr>
        <p:txBody>
          <a:bodyPr wrap="none" rtlCol="0">
            <a:spAutoFit/>
          </a:bodyPr>
          <a:lstStyle/>
          <a:p>
            <a:r>
              <a:rPr lang="en-US" sz="1000" i="1" dirty="0" smtClean="0"/>
              <a:t>NY Times</a:t>
            </a:r>
            <a:r>
              <a:rPr lang="en-US" sz="1000" dirty="0" smtClean="0"/>
              <a:t>, 11/07/2012 </a:t>
            </a:r>
            <a:endParaRPr lang="en-US" sz="1000" dirty="0"/>
          </a:p>
        </p:txBody>
      </p:sp>
      <p:sp>
        <p:nvSpPr>
          <p:cNvPr id="8" name="Slide Number Placeholder 7"/>
          <p:cNvSpPr>
            <a:spLocks noGrp="1"/>
          </p:cNvSpPr>
          <p:nvPr>
            <p:ph type="sldNum" sz="quarter" idx="12"/>
          </p:nvPr>
        </p:nvSpPr>
        <p:spPr/>
        <p:txBody>
          <a:bodyPr/>
          <a:lstStyle/>
          <a:p>
            <a:fld id="{BD37F936-0DB1-A647-807E-B2EFF0725AC4}" type="slidenum">
              <a:rPr lang="en-US" smtClean="0"/>
              <a:t>11</a:t>
            </a:fld>
            <a:endParaRPr lang="en-US"/>
          </a:p>
        </p:txBody>
      </p:sp>
      <p:sp>
        <p:nvSpPr>
          <p:cNvPr id="3" name="Date Placeholder 2"/>
          <p:cNvSpPr>
            <a:spLocks noGrp="1"/>
          </p:cNvSpPr>
          <p:nvPr>
            <p:ph type="dt" sz="half" idx="10"/>
          </p:nvPr>
        </p:nvSpPr>
        <p:spPr/>
        <p:txBody>
          <a:bodyPr/>
          <a:lstStyle/>
          <a:p>
            <a:fld id="{AFB2CB29-899F-D741-8A8D-B9B7F5C75F3A}" type="datetime1">
              <a:rPr lang="en-US" smtClean="0"/>
              <a:t>6/12/16</a:t>
            </a:fld>
            <a:endParaRPr lang="en-US"/>
          </a:p>
        </p:txBody>
      </p:sp>
      <p:sp>
        <p:nvSpPr>
          <p:cNvPr id="9" name="Footer Placeholder 8"/>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625409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advice</a:t>
            </a:r>
            <a:endParaRPr lang="en-US" dirty="0"/>
          </a:p>
        </p:txBody>
      </p:sp>
      <p:sp>
        <p:nvSpPr>
          <p:cNvPr id="5" name="Content Placeholder 4"/>
          <p:cNvSpPr>
            <a:spLocks noGrp="1"/>
          </p:cNvSpPr>
          <p:nvPr>
            <p:ph idx="1"/>
          </p:nvPr>
        </p:nvSpPr>
        <p:spPr>
          <a:xfrm>
            <a:off x="457199" y="1600200"/>
            <a:ext cx="5966883" cy="4876800"/>
          </a:xfrm>
        </p:spPr>
        <p:txBody>
          <a:bodyPr/>
          <a:lstStyle/>
          <a:p>
            <a:r>
              <a:rPr lang="en-US" dirty="0" smtClean="0"/>
              <a:t>Unless you’re the CIA director, writing down passwords is safe</a:t>
            </a:r>
          </a:p>
          <a:p>
            <a:pPr lvl="1"/>
            <a:r>
              <a:rPr lang="en-US" dirty="0" smtClean="0"/>
              <a:t>you’ll pick safer ones if you do</a:t>
            </a:r>
          </a:p>
          <a:p>
            <a:r>
              <a:rPr lang="en-US" dirty="0" smtClean="0"/>
              <a:t>Stop blaming users </a:t>
            </a:r>
            <a:r>
              <a:rPr lang="en-US" dirty="0" smtClean="0">
                <a:sym typeface="Wingdings"/>
              </a:rPr>
              <a:t> </a:t>
            </a:r>
            <a:r>
              <a:rPr lang="en-US" dirty="0">
                <a:sym typeface="Wingdings"/>
              </a:rPr>
              <a:t>w</a:t>
            </a:r>
            <a:r>
              <a:rPr lang="en-US" dirty="0" smtClean="0"/>
              <a:t>eb sites need to tell us what they do</a:t>
            </a:r>
          </a:p>
          <a:p>
            <a:pPr lvl="1"/>
            <a:r>
              <a:rPr lang="en-US" dirty="0" smtClean="0">
                <a:solidFill>
                  <a:srgbClr val="FF0000"/>
                </a:solidFill>
              </a:rPr>
              <a:t>bad: plain text, silly rules</a:t>
            </a:r>
          </a:p>
          <a:p>
            <a:pPr lvl="1"/>
            <a:r>
              <a:rPr lang="en-US" dirty="0" smtClean="0">
                <a:solidFill>
                  <a:schemeClr val="bg2">
                    <a:lumMod val="75000"/>
                  </a:schemeClr>
                </a:solidFill>
              </a:rPr>
              <a:t>not much better: hashed</a:t>
            </a:r>
          </a:p>
          <a:p>
            <a:pPr lvl="1"/>
            <a:r>
              <a:rPr lang="en-US" dirty="0" smtClean="0">
                <a:solidFill>
                  <a:srgbClr val="008000"/>
                </a:solidFill>
              </a:rPr>
              <a:t>good: salted hash, single sign-on</a:t>
            </a:r>
          </a:p>
          <a:p>
            <a:r>
              <a:rPr lang="en-US" dirty="0" smtClean="0"/>
              <a:t>Impacts password recovery</a:t>
            </a:r>
          </a:p>
          <a:p>
            <a:pPr lvl="1"/>
            <a:r>
              <a:rPr lang="en-US" dirty="0" smtClean="0">
                <a:solidFill>
                  <a:schemeClr val="tx2"/>
                </a:solidFill>
              </a:rPr>
              <a:t>bad: your dog’s name</a:t>
            </a:r>
          </a:p>
          <a:p>
            <a:pPr lvl="1"/>
            <a:r>
              <a:rPr lang="en-US" dirty="0" smtClean="0">
                <a:solidFill>
                  <a:srgbClr val="FF6600"/>
                </a:solidFill>
              </a:rPr>
              <a:t>not great: send password to email</a:t>
            </a:r>
          </a:p>
          <a:p>
            <a:pPr lvl="1"/>
            <a:r>
              <a:rPr lang="en-US" dirty="0" smtClean="0">
                <a:solidFill>
                  <a:srgbClr val="008000"/>
                </a:solidFill>
              </a:rPr>
              <a:t>ok: time-limited reset link</a:t>
            </a:r>
          </a:p>
          <a:p>
            <a:pPr lvl="1"/>
            <a:endParaRPr lang="en-US" dirty="0" smtClean="0"/>
          </a:p>
        </p:txBody>
      </p:sp>
      <p:pic>
        <p:nvPicPr>
          <p:cNvPr id="6" name="Picture 5"/>
          <p:cNvPicPr>
            <a:picLocks noChangeAspect="1"/>
          </p:cNvPicPr>
          <p:nvPr/>
        </p:nvPicPr>
        <p:blipFill>
          <a:blip r:embed="rId2"/>
          <a:stretch>
            <a:fillRect/>
          </a:stretch>
        </p:blipFill>
        <p:spPr>
          <a:xfrm>
            <a:off x="6424083" y="1700647"/>
            <a:ext cx="1886540" cy="1649276"/>
          </a:xfrm>
          <a:prstGeom prst="rect">
            <a:avLst/>
          </a:prstGeom>
        </p:spPr>
      </p:pic>
      <p:sp>
        <p:nvSpPr>
          <p:cNvPr id="7" name="Slide Number Placeholder 6"/>
          <p:cNvSpPr>
            <a:spLocks noGrp="1"/>
          </p:cNvSpPr>
          <p:nvPr>
            <p:ph type="sldNum" sz="quarter" idx="12"/>
          </p:nvPr>
        </p:nvSpPr>
        <p:spPr/>
        <p:txBody>
          <a:bodyPr/>
          <a:lstStyle/>
          <a:p>
            <a:fld id="{BD37F936-0DB1-A647-807E-B2EFF0725AC4}" type="slidenum">
              <a:rPr lang="en-US" smtClean="0"/>
              <a:t>12</a:t>
            </a:fld>
            <a:endParaRPr lang="en-US"/>
          </a:p>
        </p:txBody>
      </p:sp>
      <p:sp>
        <p:nvSpPr>
          <p:cNvPr id="3" name="Date Placeholder 2"/>
          <p:cNvSpPr>
            <a:spLocks noGrp="1"/>
          </p:cNvSpPr>
          <p:nvPr>
            <p:ph type="dt" sz="half" idx="10"/>
          </p:nvPr>
        </p:nvSpPr>
        <p:spPr/>
        <p:txBody>
          <a:bodyPr/>
          <a:lstStyle/>
          <a:p>
            <a:fld id="{309B3899-5EBE-6545-9F95-5D65BFCFB188}"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221816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password issues</a:t>
            </a:r>
            <a:endParaRPr lang="en-US" dirty="0"/>
          </a:p>
        </p:txBody>
      </p:sp>
      <p:sp>
        <p:nvSpPr>
          <p:cNvPr id="3" name="Content Placeholder 2"/>
          <p:cNvSpPr>
            <a:spLocks noGrp="1"/>
          </p:cNvSpPr>
          <p:nvPr>
            <p:ph idx="1"/>
          </p:nvPr>
        </p:nvSpPr>
        <p:spPr>
          <a:xfrm>
            <a:off x="457200" y="1600200"/>
            <a:ext cx="8229600" cy="2452173"/>
          </a:xfrm>
        </p:spPr>
        <p:txBody>
          <a:bodyPr/>
          <a:lstStyle/>
          <a:p>
            <a:endParaRPr lang="en-US" dirty="0" smtClean="0"/>
          </a:p>
          <a:p>
            <a:r>
              <a:rPr lang="en-US" dirty="0" smtClean="0"/>
              <a:t>With rainbow tables, only length matters</a:t>
            </a:r>
          </a:p>
          <a:p>
            <a:pPr lvl="1"/>
            <a:r>
              <a:rPr lang="en-US" dirty="0" smtClean="0"/>
              <a:t>12+ characters likely safe</a:t>
            </a:r>
          </a:p>
          <a:p>
            <a:pPr lvl="1"/>
            <a:r>
              <a:rPr lang="en-US" dirty="0" smtClean="0"/>
              <a:t>except for dictionary word combinations</a:t>
            </a:r>
          </a:p>
          <a:p>
            <a:pPr lvl="1"/>
            <a:r>
              <a:rPr lang="en-US" dirty="0" smtClean="0"/>
              <a:t>brute force via GPU: billions of guesses a second</a:t>
            </a:r>
          </a:p>
          <a:p>
            <a:r>
              <a:rPr lang="en-US" dirty="0" smtClean="0"/>
              <a:t>Always next year: single sign on</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13</a:t>
            </a:fld>
            <a:endParaRPr lang="en-US"/>
          </a:p>
        </p:txBody>
      </p:sp>
      <p:pic>
        <p:nvPicPr>
          <p:cNvPr id="5" name="Picture 4"/>
          <p:cNvPicPr>
            <a:picLocks noChangeAspect="1"/>
          </p:cNvPicPr>
          <p:nvPr/>
        </p:nvPicPr>
        <p:blipFill>
          <a:blip r:embed="rId2"/>
          <a:stretch>
            <a:fillRect/>
          </a:stretch>
        </p:blipFill>
        <p:spPr>
          <a:xfrm>
            <a:off x="1299647" y="4364027"/>
            <a:ext cx="1993900" cy="571500"/>
          </a:xfrm>
          <a:prstGeom prst="rect">
            <a:avLst/>
          </a:prstGeom>
        </p:spPr>
      </p:pic>
      <p:pic>
        <p:nvPicPr>
          <p:cNvPr id="6" name="Picture 5"/>
          <p:cNvPicPr>
            <a:picLocks noChangeAspect="1"/>
          </p:cNvPicPr>
          <p:nvPr/>
        </p:nvPicPr>
        <p:blipFill>
          <a:blip r:embed="rId3"/>
          <a:stretch>
            <a:fillRect/>
          </a:stretch>
        </p:blipFill>
        <p:spPr>
          <a:xfrm>
            <a:off x="4671390" y="4052373"/>
            <a:ext cx="4233574" cy="2574875"/>
          </a:xfrm>
          <a:prstGeom prst="rect">
            <a:avLst/>
          </a:prstGeom>
        </p:spPr>
      </p:pic>
      <p:pic>
        <p:nvPicPr>
          <p:cNvPr id="7" name="Picture 6"/>
          <p:cNvPicPr>
            <a:picLocks noChangeAspect="1"/>
          </p:cNvPicPr>
          <p:nvPr/>
        </p:nvPicPr>
        <p:blipFill>
          <a:blip r:embed="rId4"/>
          <a:stretch>
            <a:fillRect/>
          </a:stretch>
        </p:blipFill>
        <p:spPr>
          <a:xfrm>
            <a:off x="6491964" y="852683"/>
            <a:ext cx="2413000" cy="2413000"/>
          </a:xfrm>
          <a:prstGeom prst="rect">
            <a:avLst/>
          </a:prstGeom>
        </p:spPr>
      </p:pic>
      <p:sp>
        <p:nvSpPr>
          <p:cNvPr id="8" name="Date Placeholder 7"/>
          <p:cNvSpPr>
            <a:spLocks noGrp="1"/>
          </p:cNvSpPr>
          <p:nvPr>
            <p:ph type="dt" sz="half" idx="10"/>
          </p:nvPr>
        </p:nvSpPr>
        <p:spPr/>
        <p:txBody>
          <a:bodyPr/>
          <a:lstStyle/>
          <a:p>
            <a:fld id="{08E2D6EF-FBCD-F54D-A4B8-A51610640BE3}" type="datetime1">
              <a:rPr lang="en-US" smtClean="0"/>
              <a:t>6/12/16</a:t>
            </a:fld>
            <a:endParaRPr lang="en-US"/>
          </a:p>
        </p:txBody>
      </p:sp>
      <p:sp>
        <p:nvSpPr>
          <p:cNvPr id="9" name="Footer Placeholder 8"/>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033510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value of goods</a:t>
            </a:r>
            <a:endParaRPr lang="en-US" dirty="0"/>
          </a:p>
        </p:txBody>
      </p:sp>
      <p:sp>
        <p:nvSpPr>
          <p:cNvPr id="3" name="Content Placeholder 2"/>
          <p:cNvSpPr>
            <a:spLocks noGrp="1"/>
          </p:cNvSpPr>
          <p:nvPr>
            <p:ph idx="1"/>
          </p:nvPr>
        </p:nvSpPr>
        <p:spPr>
          <a:xfrm>
            <a:off x="457200" y="1600200"/>
            <a:ext cx="8229600" cy="1053412"/>
          </a:xfrm>
        </p:spPr>
        <p:txBody>
          <a:bodyPr/>
          <a:lstStyle/>
          <a:p>
            <a:r>
              <a:rPr lang="en-US" dirty="0" smtClean="0"/>
              <a:t>Particularly single-factor goods</a:t>
            </a:r>
          </a:p>
          <a:p>
            <a:pPr lvl="1"/>
            <a:r>
              <a:rPr lang="en-US" dirty="0" smtClean="0"/>
              <a:t>if you can’t tell that they are gone</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14</a:t>
            </a:fld>
            <a:endParaRPr lang="en-US"/>
          </a:p>
        </p:txBody>
      </p:sp>
      <p:pic>
        <p:nvPicPr>
          <p:cNvPr id="5" name="Picture 4"/>
          <p:cNvPicPr>
            <a:picLocks noChangeAspect="1"/>
          </p:cNvPicPr>
          <p:nvPr/>
        </p:nvPicPr>
        <p:blipFill>
          <a:blip r:embed="rId2"/>
          <a:stretch>
            <a:fillRect/>
          </a:stretch>
        </p:blipFill>
        <p:spPr>
          <a:xfrm>
            <a:off x="875397" y="2890358"/>
            <a:ext cx="2540000" cy="1562100"/>
          </a:xfrm>
          <a:prstGeom prst="rect">
            <a:avLst/>
          </a:prstGeom>
        </p:spPr>
      </p:pic>
      <p:pic>
        <p:nvPicPr>
          <p:cNvPr id="6" name="Picture 5"/>
          <p:cNvPicPr>
            <a:picLocks noChangeAspect="1"/>
          </p:cNvPicPr>
          <p:nvPr/>
        </p:nvPicPr>
        <p:blipFill>
          <a:blip r:embed="rId3"/>
          <a:stretch>
            <a:fillRect/>
          </a:stretch>
        </p:blipFill>
        <p:spPr>
          <a:xfrm>
            <a:off x="4649251" y="2731494"/>
            <a:ext cx="2154531" cy="939914"/>
          </a:xfrm>
          <a:prstGeom prst="rect">
            <a:avLst/>
          </a:prstGeom>
        </p:spPr>
      </p:pic>
      <p:pic>
        <p:nvPicPr>
          <p:cNvPr id="7" name="Picture 6"/>
          <p:cNvPicPr>
            <a:picLocks noChangeAspect="1"/>
          </p:cNvPicPr>
          <p:nvPr/>
        </p:nvPicPr>
        <p:blipFill>
          <a:blip r:embed="rId4"/>
          <a:stretch>
            <a:fillRect/>
          </a:stretch>
        </p:blipFill>
        <p:spPr>
          <a:xfrm>
            <a:off x="6238986" y="3766545"/>
            <a:ext cx="2163685" cy="1622764"/>
          </a:xfrm>
          <a:prstGeom prst="rect">
            <a:avLst/>
          </a:prstGeom>
        </p:spPr>
      </p:pic>
      <p:pic>
        <p:nvPicPr>
          <p:cNvPr id="8" name="Picture 7"/>
          <p:cNvPicPr>
            <a:picLocks noChangeAspect="1"/>
          </p:cNvPicPr>
          <p:nvPr/>
        </p:nvPicPr>
        <p:blipFill>
          <a:blip r:embed="rId5"/>
          <a:stretch>
            <a:fillRect/>
          </a:stretch>
        </p:blipFill>
        <p:spPr>
          <a:xfrm>
            <a:off x="3314710" y="4728871"/>
            <a:ext cx="1893742" cy="1725069"/>
          </a:xfrm>
          <a:prstGeom prst="rect">
            <a:avLst/>
          </a:prstGeom>
        </p:spPr>
      </p:pic>
      <p:sp>
        <p:nvSpPr>
          <p:cNvPr id="9" name="Date Placeholder 8"/>
          <p:cNvSpPr>
            <a:spLocks noGrp="1"/>
          </p:cNvSpPr>
          <p:nvPr>
            <p:ph type="dt" sz="half" idx="10"/>
          </p:nvPr>
        </p:nvSpPr>
        <p:spPr/>
        <p:txBody>
          <a:bodyPr/>
          <a:lstStyle/>
          <a:p>
            <a:fld id="{A3C1AF38-56D9-BD42-927E-0D705C1210CB}" type="datetime1">
              <a:rPr lang="en-US" smtClean="0"/>
              <a:t>6/12/16</a:t>
            </a:fld>
            <a:endParaRPr lang="en-US"/>
          </a:p>
        </p:txBody>
      </p:sp>
      <p:sp>
        <p:nvSpPr>
          <p:cNvPr id="10" name="Footer Placeholder 9"/>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419432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non-passwords?</a:t>
            </a:r>
            <a:endParaRPr lang="en-US" dirty="0"/>
          </a:p>
        </p:txBody>
      </p:sp>
      <p:sp>
        <p:nvSpPr>
          <p:cNvPr id="3" name="Content Placeholder 2"/>
          <p:cNvSpPr>
            <a:spLocks noGrp="1"/>
          </p:cNvSpPr>
          <p:nvPr>
            <p:ph idx="1"/>
          </p:nvPr>
        </p:nvSpPr>
        <p:spPr>
          <a:xfrm>
            <a:off x="457200" y="1600200"/>
            <a:ext cx="4396165" cy="4876800"/>
          </a:xfrm>
        </p:spPr>
        <p:txBody>
          <a:bodyPr>
            <a:normAutofit fontScale="85000" lnSpcReduction="20000"/>
          </a:bodyPr>
          <a:lstStyle/>
          <a:p>
            <a:r>
              <a:rPr lang="en-US" dirty="0" smtClean="0"/>
              <a:t>Replacements have been suggested:</a:t>
            </a:r>
          </a:p>
          <a:p>
            <a:pPr lvl="1"/>
            <a:r>
              <a:rPr lang="en-US" dirty="0" smtClean="0"/>
              <a:t>Swipe pattern (Android)</a:t>
            </a:r>
          </a:p>
          <a:p>
            <a:pPr lvl="1"/>
            <a:r>
              <a:rPr lang="en-US" dirty="0" smtClean="0"/>
              <a:t>Voice pattern</a:t>
            </a:r>
          </a:p>
          <a:p>
            <a:pPr lvl="1"/>
            <a:r>
              <a:rPr lang="en-US" dirty="0" smtClean="0"/>
              <a:t>Fingerprints (</a:t>
            </a:r>
            <a:r>
              <a:rPr lang="en-US" dirty="0" err="1" smtClean="0"/>
              <a:t>TouchID</a:t>
            </a:r>
            <a:r>
              <a:rPr lang="en-US" dirty="0" smtClean="0"/>
              <a:t>)</a:t>
            </a:r>
          </a:p>
          <a:p>
            <a:pPr lvl="1"/>
            <a:r>
              <a:rPr lang="en-US" dirty="0" smtClean="0"/>
              <a:t>Keyboard typing or swiping</a:t>
            </a:r>
          </a:p>
          <a:p>
            <a:pPr lvl="1"/>
            <a:r>
              <a:rPr lang="en-US" dirty="0" smtClean="0"/>
              <a:t>Face recognition</a:t>
            </a:r>
          </a:p>
          <a:p>
            <a:r>
              <a:rPr lang="en-US" dirty="0" smtClean="0"/>
              <a:t>Problems:</a:t>
            </a:r>
          </a:p>
          <a:p>
            <a:pPr lvl="1"/>
            <a:r>
              <a:rPr lang="en-US" dirty="0" smtClean="0"/>
              <a:t>not generalizable</a:t>
            </a:r>
          </a:p>
          <a:p>
            <a:pPr lvl="2"/>
            <a:r>
              <a:rPr lang="en-US" dirty="0" smtClean="0"/>
              <a:t>only works on some devices</a:t>
            </a:r>
          </a:p>
          <a:p>
            <a:pPr lvl="1"/>
            <a:r>
              <a:rPr lang="en-US" dirty="0" smtClean="0"/>
              <a:t>not precisely representable</a:t>
            </a:r>
          </a:p>
          <a:p>
            <a:pPr lvl="2"/>
            <a:r>
              <a:rPr lang="en-US" dirty="0" smtClean="0"/>
              <a:t>doomed if you have a cold or are in a noisy airport</a:t>
            </a:r>
          </a:p>
          <a:p>
            <a:pPr lvl="2"/>
            <a:r>
              <a:rPr lang="en-US" dirty="0" smtClean="0"/>
              <a:t>likely need password backup</a:t>
            </a:r>
          </a:p>
          <a:p>
            <a:pPr lvl="1"/>
            <a:r>
              <a:rPr lang="en-US" dirty="0" smtClean="0"/>
              <a:t>hard to have different ones </a:t>
            </a:r>
            <a:r>
              <a:rPr lang="en-US" dirty="0" smtClean="0">
                <a:sym typeface="Wingdings"/>
              </a:rPr>
              <a:t> bad if </a:t>
            </a:r>
            <a:r>
              <a:rPr lang="en-US" dirty="0" err="1" smtClean="0">
                <a:sym typeface="Wingdings"/>
              </a:rPr>
              <a:t>clonable</a:t>
            </a:r>
            <a:endParaRPr lang="en-US" dirty="0" smtClean="0">
              <a:sym typeface="Wingdings"/>
            </a:endParaRPr>
          </a:p>
          <a:p>
            <a:r>
              <a:rPr lang="en-US" dirty="0" smtClean="0">
                <a:sym typeface="Wingdings"/>
              </a:rPr>
              <a:t>Useful as supplement for high-value transactions</a:t>
            </a:r>
            <a:endParaRPr lang="en-US" dirty="0" smtClean="0"/>
          </a:p>
          <a:p>
            <a:pPr lvl="1"/>
            <a:endParaRPr lang="en-US" dirty="0" smtClean="0"/>
          </a:p>
          <a:p>
            <a:endParaRPr lang="en-US" dirty="0" smtClean="0"/>
          </a:p>
          <a:p>
            <a:endParaRPr lang="en-US" dirty="0"/>
          </a:p>
        </p:txBody>
      </p:sp>
      <p:pic>
        <p:nvPicPr>
          <p:cNvPr id="4" name="Picture 3"/>
          <p:cNvPicPr>
            <a:picLocks noChangeAspect="1"/>
          </p:cNvPicPr>
          <p:nvPr/>
        </p:nvPicPr>
        <p:blipFill>
          <a:blip r:embed="rId3"/>
          <a:stretch>
            <a:fillRect/>
          </a:stretch>
        </p:blipFill>
        <p:spPr>
          <a:xfrm>
            <a:off x="5281851" y="1421938"/>
            <a:ext cx="2091198" cy="3059025"/>
          </a:xfrm>
          <a:prstGeom prst="rect">
            <a:avLst/>
          </a:prstGeom>
        </p:spPr>
      </p:pic>
      <p:pic>
        <p:nvPicPr>
          <p:cNvPr id="5" name="Picture 4"/>
          <p:cNvPicPr>
            <a:picLocks noChangeAspect="1"/>
          </p:cNvPicPr>
          <p:nvPr/>
        </p:nvPicPr>
        <p:blipFill>
          <a:blip r:embed="rId4"/>
          <a:stretch>
            <a:fillRect/>
          </a:stretch>
        </p:blipFill>
        <p:spPr>
          <a:xfrm>
            <a:off x="6731000" y="2582775"/>
            <a:ext cx="2413000" cy="1333500"/>
          </a:xfrm>
          <a:prstGeom prst="rect">
            <a:avLst/>
          </a:prstGeom>
        </p:spPr>
      </p:pic>
      <p:sp>
        <p:nvSpPr>
          <p:cNvPr id="6" name="Slide Number Placeholder 5"/>
          <p:cNvSpPr>
            <a:spLocks noGrp="1"/>
          </p:cNvSpPr>
          <p:nvPr>
            <p:ph type="sldNum" sz="quarter" idx="12"/>
          </p:nvPr>
        </p:nvSpPr>
        <p:spPr/>
        <p:txBody>
          <a:bodyPr/>
          <a:lstStyle/>
          <a:p>
            <a:fld id="{BD37F936-0DB1-A647-807E-B2EFF0725AC4}" type="slidenum">
              <a:rPr lang="en-US" smtClean="0"/>
              <a:t>15</a:t>
            </a:fld>
            <a:endParaRPr lang="en-US"/>
          </a:p>
        </p:txBody>
      </p:sp>
      <p:pic>
        <p:nvPicPr>
          <p:cNvPr id="7" name="Picture 6"/>
          <p:cNvPicPr>
            <a:picLocks noChangeAspect="1"/>
          </p:cNvPicPr>
          <p:nvPr/>
        </p:nvPicPr>
        <p:blipFill>
          <a:blip r:embed="rId5"/>
          <a:stretch>
            <a:fillRect/>
          </a:stretch>
        </p:blipFill>
        <p:spPr>
          <a:xfrm>
            <a:off x="5281851" y="4723012"/>
            <a:ext cx="3262629" cy="1485950"/>
          </a:xfrm>
          <a:prstGeom prst="rect">
            <a:avLst/>
          </a:prstGeom>
        </p:spPr>
      </p:pic>
      <p:sp>
        <p:nvSpPr>
          <p:cNvPr id="8" name="Date Placeholder 7"/>
          <p:cNvSpPr>
            <a:spLocks noGrp="1"/>
          </p:cNvSpPr>
          <p:nvPr>
            <p:ph type="dt" sz="half" idx="10"/>
          </p:nvPr>
        </p:nvSpPr>
        <p:spPr/>
        <p:txBody>
          <a:bodyPr/>
          <a:lstStyle/>
          <a:p>
            <a:fld id="{0E775206-8C34-5F45-BBC5-EC0B97B993D0}" type="datetime1">
              <a:rPr lang="en-US" smtClean="0"/>
              <a:t>6/12/16</a:t>
            </a:fld>
            <a:endParaRPr lang="en-US"/>
          </a:p>
        </p:txBody>
      </p:sp>
      <p:sp>
        <p:nvSpPr>
          <p:cNvPr id="9" name="Footer Placeholder 8"/>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581502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convergence to “what you have”</a:t>
            </a:r>
            <a:endParaRPr lang="en-US" dirty="0"/>
          </a:p>
        </p:txBody>
      </p:sp>
      <p:sp>
        <p:nvSpPr>
          <p:cNvPr id="3" name="Content Placeholder 2"/>
          <p:cNvSpPr>
            <a:spLocks noGrp="1"/>
          </p:cNvSpPr>
          <p:nvPr>
            <p:ph idx="1"/>
          </p:nvPr>
        </p:nvSpPr>
        <p:spPr>
          <a:xfrm>
            <a:off x="457200" y="1600200"/>
            <a:ext cx="5536526" cy="4876800"/>
          </a:xfrm>
        </p:spPr>
        <p:txBody>
          <a:bodyPr/>
          <a:lstStyle/>
          <a:p>
            <a:r>
              <a:rPr lang="en-US" dirty="0" smtClean="0"/>
              <a:t>Two-factor authentication</a:t>
            </a:r>
          </a:p>
          <a:p>
            <a:r>
              <a:rPr lang="en-US" dirty="0" smtClean="0"/>
              <a:t>Advantages:</a:t>
            </a:r>
          </a:p>
          <a:p>
            <a:pPr lvl="1"/>
            <a:r>
              <a:rPr lang="en-US" dirty="0" smtClean="0">
                <a:solidFill>
                  <a:srgbClr val="FF0000"/>
                </a:solidFill>
              </a:rPr>
              <a:t>easy to recognize when lost</a:t>
            </a:r>
          </a:p>
          <a:p>
            <a:pPr lvl="1"/>
            <a:r>
              <a:rPr lang="en-US" dirty="0" smtClean="0"/>
              <a:t>hard to scale theft (but: see RSA)</a:t>
            </a:r>
          </a:p>
          <a:p>
            <a:pPr lvl="1"/>
            <a:r>
              <a:rPr lang="en-US" dirty="0" smtClean="0"/>
              <a:t>separate data path</a:t>
            </a:r>
          </a:p>
          <a:p>
            <a:pPr lvl="2"/>
            <a:r>
              <a:rPr lang="en-US" dirty="0" smtClean="0"/>
              <a:t>voice path vs. data path</a:t>
            </a:r>
          </a:p>
          <a:p>
            <a:pPr lvl="2"/>
            <a:r>
              <a:rPr lang="en-US" dirty="0" smtClean="0"/>
              <a:t>postal mail</a:t>
            </a:r>
          </a:p>
          <a:p>
            <a:pPr lvl="1"/>
            <a:r>
              <a:rPr lang="en-US" dirty="0" smtClean="0"/>
              <a:t>related: host recognition (e.g., via cookies)</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16</a:t>
            </a:fld>
            <a:endParaRPr lang="en-US"/>
          </a:p>
        </p:txBody>
      </p:sp>
      <p:pic>
        <p:nvPicPr>
          <p:cNvPr id="5" name="Picture 4"/>
          <p:cNvPicPr>
            <a:picLocks noChangeAspect="1"/>
          </p:cNvPicPr>
          <p:nvPr/>
        </p:nvPicPr>
        <p:blipFill>
          <a:blip r:embed="rId2"/>
          <a:stretch>
            <a:fillRect/>
          </a:stretch>
        </p:blipFill>
        <p:spPr>
          <a:xfrm>
            <a:off x="5910083" y="1600200"/>
            <a:ext cx="3233917" cy="1819078"/>
          </a:xfrm>
          <a:prstGeom prst="rect">
            <a:avLst/>
          </a:prstGeom>
        </p:spPr>
      </p:pic>
      <p:pic>
        <p:nvPicPr>
          <p:cNvPr id="6" name="Picture 5"/>
          <p:cNvPicPr>
            <a:picLocks noChangeAspect="1"/>
          </p:cNvPicPr>
          <p:nvPr/>
        </p:nvPicPr>
        <p:blipFill>
          <a:blip r:embed="rId3"/>
          <a:stretch>
            <a:fillRect/>
          </a:stretch>
        </p:blipFill>
        <p:spPr>
          <a:xfrm>
            <a:off x="6234794" y="3875883"/>
            <a:ext cx="2227777" cy="1229733"/>
          </a:xfrm>
          <a:prstGeom prst="rect">
            <a:avLst/>
          </a:prstGeom>
        </p:spPr>
      </p:pic>
      <p:pic>
        <p:nvPicPr>
          <p:cNvPr id="7" name="Picture 6"/>
          <p:cNvPicPr>
            <a:picLocks noChangeAspect="1"/>
          </p:cNvPicPr>
          <p:nvPr/>
        </p:nvPicPr>
        <p:blipFill>
          <a:blip r:embed="rId4"/>
          <a:stretch>
            <a:fillRect/>
          </a:stretch>
        </p:blipFill>
        <p:spPr>
          <a:xfrm>
            <a:off x="2744809" y="4942684"/>
            <a:ext cx="2289219" cy="1534316"/>
          </a:xfrm>
          <a:prstGeom prst="rect">
            <a:avLst/>
          </a:prstGeom>
        </p:spPr>
      </p:pic>
      <p:sp>
        <p:nvSpPr>
          <p:cNvPr id="8" name="Date Placeholder 7"/>
          <p:cNvSpPr>
            <a:spLocks noGrp="1"/>
          </p:cNvSpPr>
          <p:nvPr>
            <p:ph type="dt" sz="half" idx="10"/>
          </p:nvPr>
        </p:nvSpPr>
        <p:spPr/>
        <p:txBody>
          <a:bodyPr/>
          <a:lstStyle/>
          <a:p>
            <a:fld id="{395B46F8-6BE8-2142-93E7-C5255B7F1A22}" type="datetime1">
              <a:rPr lang="en-US" smtClean="0"/>
              <a:t>6/12/16</a:t>
            </a:fld>
            <a:endParaRPr lang="en-US"/>
          </a:p>
        </p:txBody>
      </p:sp>
      <p:sp>
        <p:nvSpPr>
          <p:cNvPr id="9" name="Footer Placeholder 8"/>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463575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physical validation services</a:t>
            </a:r>
            <a:endParaRPr lang="en-US" dirty="0"/>
          </a:p>
        </p:txBody>
      </p:sp>
      <p:sp>
        <p:nvSpPr>
          <p:cNvPr id="3" name="Content Placeholder 2"/>
          <p:cNvSpPr>
            <a:spLocks noGrp="1"/>
          </p:cNvSpPr>
          <p:nvPr>
            <p:ph idx="1"/>
          </p:nvPr>
        </p:nvSpPr>
        <p:spPr>
          <a:xfrm>
            <a:off x="457200" y="1600200"/>
            <a:ext cx="8229600" cy="1654444"/>
          </a:xfrm>
        </p:spPr>
        <p:txBody>
          <a:bodyPr>
            <a:normAutofit fontScale="92500" lnSpcReduction="20000"/>
          </a:bodyPr>
          <a:lstStyle/>
          <a:p>
            <a:r>
              <a:rPr lang="en-US" dirty="0" smtClean="0"/>
              <a:t>Goals:</a:t>
            </a:r>
          </a:p>
          <a:p>
            <a:pPr lvl="1"/>
            <a:r>
              <a:rPr lang="en-US" dirty="0" smtClean="0"/>
              <a:t>make scaling hard for bad guy</a:t>
            </a:r>
            <a:endParaRPr lang="en-US" dirty="0"/>
          </a:p>
          <a:p>
            <a:pPr lvl="1"/>
            <a:r>
              <a:rPr lang="en-US" dirty="0" smtClean="0"/>
              <a:t>increase risk of arrest</a:t>
            </a:r>
          </a:p>
          <a:p>
            <a:pPr lvl="1"/>
            <a:r>
              <a:rPr lang="en-US" dirty="0" smtClean="0"/>
              <a:t>make geography matter</a:t>
            </a:r>
          </a:p>
          <a:p>
            <a:r>
              <a:rPr lang="en-US" dirty="0" smtClean="0"/>
              <a:t>But generally not integrated with digital processes!</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17</a:t>
            </a:fld>
            <a:endParaRPr lang="en-US"/>
          </a:p>
        </p:txBody>
      </p:sp>
      <p:pic>
        <p:nvPicPr>
          <p:cNvPr id="5" name="Picture 4"/>
          <p:cNvPicPr>
            <a:picLocks noChangeAspect="1"/>
          </p:cNvPicPr>
          <p:nvPr/>
        </p:nvPicPr>
        <p:blipFill>
          <a:blip r:embed="rId3"/>
          <a:stretch>
            <a:fillRect/>
          </a:stretch>
        </p:blipFill>
        <p:spPr>
          <a:xfrm>
            <a:off x="629995" y="3583511"/>
            <a:ext cx="3406916" cy="2449488"/>
          </a:xfrm>
          <a:prstGeom prst="rect">
            <a:avLst/>
          </a:prstGeom>
        </p:spPr>
      </p:pic>
      <p:pic>
        <p:nvPicPr>
          <p:cNvPr id="6" name="Picture 5"/>
          <p:cNvPicPr>
            <a:picLocks noChangeAspect="1"/>
          </p:cNvPicPr>
          <p:nvPr/>
        </p:nvPicPr>
        <p:blipFill>
          <a:blip r:embed="rId4"/>
          <a:stretch>
            <a:fillRect/>
          </a:stretch>
        </p:blipFill>
        <p:spPr>
          <a:xfrm>
            <a:off x="4197851" y="3953398"/>
            <a:ext cx="1936893" cy="1898155"/>
          </a:xfrm>
          <a:prstGeom prst="rect">
            <a:avLst/>
          </a:prstGeom>
        </p:spPr>
      </p:pic>
      <p:pic>
        <p:nvPicPr>
          <p:cNvPr id="7" name="Picture 6"/>
          <p:cNvPicPr>
            <a:picLocks noChangeAspect="1"/>
          </p:cNvPicPr>
          <p:nvPr/>
        </p:nvPicPr>
        <p:blipFill>
          <a:blip r:embed="rId5"/>
          <a:stretch>
            <a:fillRect/>
          </a:stretch>
        </p:blipFill>
        <p:spPr>
          <a:xfrm>
            <a:off x="6491836" y="3583511"/>
            <a:ext cx="2652164" cy="2566977"/>
          </a:xfrm>
          <a:prstGeom prst="rect">
            <a:avLst/>
          </a:prstGeom>
        </p:spPr>
      </p:pic>
      <p:pic>
        <p:nvPicPr>
          <p:cNvPr id="8" name="Picture 7"/>
          <p:cNvPicPr>
            <a:picLocks noChangeAspect="1"/>
          </p:cNvPicPr>
          <p:nvPr/>
        </p:nvPicPr>
        <p:blipFill>
          <a:blip r:embed="rId6"/>
          <a:stretch>
            <a:fillRect/>
          </a:stretch>
        </p:blipFill>
        <p:spPr>
          <a:xfrm>
            <a:off x="6615439" y="3157150"/>
            <a:ext cx="2286000" cy="381000"/>
          </a:xfrm>
          <a:prstGeom prst="rect">
            <a:avLst/>
          </a:prstGeom>
        </p:spPr>
      </p:pic>
      <p:sp>
        <p:nvSpPr>
          <p:cNvPr id="9" name="Date Placeholder 8"/>
          <p:cNvSpPr>
            <a:spLocks noGrp="1"/>
          </p:cNvSpPr>
          <p:nvPr>
            <p:ph type="dt" sz="half" idx="10"/>
          </p:nvPr>
        </p:nvSpPr>
        <p:spPr/>
        <p:txBody>
          <a:bodyPr/>
          <a:lstStyle/>
          <a:p>
            <a:fld id="{AF9D15B0-6543-FE44-AA09-E71FF875E3F1}" type="datetime1">
              <a:rPr lang="en-US" smtClean="0"/>
              <a:t>6/12/16</a:t>
            </a:fld>
            <a:endParaRPr lang="en-US"/>
          </a:p>
        </p:txBody>
      </p:sp>
      <p:sp>
        <p:nvSpPr>
          <p:cNvPr id="10" name="Footer Placeholder 9"/>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588582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Securing the Internet</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D37F936-0DB1-A647-807E-B2EFF0725AC4}" type="slidenum">
              <a:rPr lang="en-US" smtClean="0"/>
              <a:t>18</a:t>
            </a:fld>
            <a:endParaRPr lang="en-US"/>
          </a:p>
        </p:txBody>
      </p:sp>
      <p:sp>
        <p:nvSpPr>
          <p:cNvPr id="2" name="Date Placeholder 1"/>
          <p:cNvSpPr>
            <a:spLocks noGrp="1"/>
          </p:cNvSpPr>
          <p:nvPr>
            <p:ph type="dt" sz="half" idx="10"/>
          </p:nvPr>
        </p:nvSpPr>
        <p:spPr/>
        <p:txBody>
          <a:bodyPr/>
          <a:lstStyle/>
          <a:p>
            <a:fld id="{A342AE0E-0C62-E34E-B472-A3FB1278615D}"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056137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must make the Internet secure!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54673305"/>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BD37F936-0DB1-A647-807E-B2EFF0725AC4}" type="slidenum">
              <a:rPr lang="en-US" smtClean="0"/>
              <a:t>19</a:t>
            </a:fld>
            <a:endParaRPr lang="en-US"/>
          </a:p>
        </p:txBody>
      </p:sp>
      <p:sp>
        <p:nvSpPr>
          <p:cNvPr id="3" name="Date Placeholder 2"/>
          <p:cNvSpPr>
            <a:spLocks noGrp="1"/>
          </p:cNvSpPr>
          <p:nvPr>
            <p:ph type="dt" sz="half" idx="10"/>
          </p:nvPr>
        </p:nvSpPr>
        <p:spPr/>
        <p:txBody>
          <a:bodyPr/>
          <a:lstStyle/>
          <a:p>
            <a:fld id="{DDF0B4B3-D392-8A43-8091-682DC74EEBA6}"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471841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Security fallacies</a:t>
            </a:r>
          </a:p>
          <a:p>
            <a:pPr lvl="1"/>
            <a:r>
              <a:rPr lang="en-US" dirty="0" smtClean="0">
                <a:solidFill>
                  <a:srgbClr val="FF6600"/>
                </a:solidFill>
              </a:rPr>
              <a:t>Stop blaming (and “educating”) users</a:t>
            </a:r>
          </a:p>
          <a:p>
            <a:pPr lvl="1"/>
            <a:r>
              <a:rPr lang="en-US" dirty="0" smtClean="0"/>
              <a:t>Reduce the value of targets</a:t>
            </a:r>
          </a:p>
          <a:p>
            <a:pPr lvl="1"/>
            <a:r>
              <a:rPr lang="en-US" dirty="0" smtClean="0"/>
              <a:t>Avoid “small mistake, huge cost”</a:t>
            </a:r>
          </a:p>
          <a:p>
            <a:pPr lvl="1"/>
            <a:r>
              <a:rPr lang="en-US" dirty="0" smtClean="0"/>
              <a:t>Secure key identifiers</a:t>
            </a:r>
          </a:p>
          <a:p>
            <a:pPr lvl="1"/>
            <a:r>
              <a:rPr lang="en-US" dirty="0" smtClean="0"/>
              <a:t>Make it hard to scale attacks</a:t>
            </a:r>
          </a:p>
          <a:p>
            <a:pPr lvl="1"/>
            <a:r>
              <a:rPr lang="en-US" dirty="0" smtClean="0"/>
              <a:t>Make it easy to detect loss</a:t>
            </a:r>
          </a:p>
          <a:p>
            <a:pPr lvl="1"/>
            <a:r>
              <a:rPr lang="en-US" dirty="0" smtClean="0"/>
              <a:t>Design fraud-resistant systems</a:t>
            </a:r>
          </a:p>
          <a:p>
            <a:pPr lvl="1"/>
            <a:r>
              <a:rPr lang="en-US" dirty="0" smtClean="0"/>
              <a:t>Worry about DOS attacks on humans</a:t>
            </a:r>
          </a:p>
          <a:p>
            <a:r>
              <a:rPr lang="en-US" dirty="0" err="1" smtClean="0"/>
              <a:t>Robo</a:t>
            </a:r>
            <a:r>
              <a:rPr lang="en-US" dirty="0" smtClean="0"/>
              <a:t>-calling and caller ID spoofing</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2</a:t>
            </a:fld>
            <a:endParaRPr lang="en-US"/>
          </a:p>
        </p:txBody>
      </p:sp>
      <p:sp>
        <p:nvSpPr>
          <p:cNvPr id="5" name="Date Placeholder 4"/>
          <p:cNvSpPr>
            <a:spLocks noGrp="1"/>
          </p:cNvSpPr>
          <p:nvPr>
            <p:ph type="dt" sz="half" idx="10"/>
          </p:nvPr>
        </p:nvSpPr>
        <p:spPr/>
        <p:txBody>
          <a:bodyPr/>
          <a:lstStyle/>
          <a:p>
            <a:fld id="{CCD03B19-3869-3D4D-B6E4-FC3C4529E111}"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334710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Securing the Internet – once and for all!</a:t>
            </a:r>
            <a:endParaRPr lang="en-US" dirty="0"/>
          </a:p>
        </p:txBody>
      </p:sp>
      <p:sp>
        <p:nvSpPr>
          <p:cNvPr id="3" name="Content Placeholder 2"/>
          <p:cNvSpPr>
            <a:spLocks noGrp="1"/>
          </p:cNvSpPr>
          <p:nvPr>
            <p:ph idx="1"/>
          </p:nvPr>
        </p:nvSpPr>
        <p:spPr>
          <a:xfrm>
            <a:off x="457201" y="1600200"/>
            <a:ext cx="5568244" cy="4625583"/>
          </a:xfrm>
        </p:spPr>
        <p:txBody>
          <a:bodyPr>
            <a:normAutofit lnSpcReduction="10000"/>
          </a:bodyPr>
          <a:lstStyle/>
          <a:p>
            <a:r>
              <a:rPr lang="en-US" dirty="0" smtClean="0"/>
              <a:t>Dream of a security layer that lets everybody else do nothing</a:t>
            </a:r>
          </a:p>
          <a:p>
            <a:r>
              <a:rPr lang="en-US" dirty="0" smtClean="0"/>
              <a:t>Suggested: “Internet passport”</a:t>
            </a:r>
          </a:p>
          <a:p>
            <a:pPr lvl="1"/>
            <a:r>
              <a:rPr lang="en-US" dirty="0" smtClean="0"/>
              <a:t>no more unauthenticated packets!</a:t>
            </a:r>
          </a:p>
          <a:p>
            <a:pPr lvl="1"/>
            <a:r>
              <a:rPr lang="en-US" dirty="0" smtClean="0"/>
              <a:t>what about compromised machines?</a:t>
            </a:r>
          </a:p>
          <a:p>
            <a:r>
              <a:rPr lang="en-US" dirty="0" smtClean="0"/>
              <a:t>Possible:</a:t>
            </a:r>
          </a:p>
          <a:p>
            <a:pPr lvl="1"/>
            <a:r>
              <a:rPr lang="en-US" dirty="0" smtClean="0"/>
              <a:t>“don’t talk to me unless I talked to you”</a:t>
            </a:r>
          </a:p>
          <a:p>
            <a:pPr lvl="1"/>
            <a:r>
              <a:rPr lang="en-US" dirty="0" smtClean="0">
                <a:sym typeface="Wingdings"/>
              </a:rPr>
              <a:t> </a:t>
            </a:r>
            <a:r>
              <a:rPr lang="en-US" dirty="0" smtClean="0"/>
              <a:t>permission-based sending</a:t>
            </a:r>
          </a:p>
          <a:p>
            <a:pPr lvl="1"/>
            <a:r>
              <a:rPr lang="en-US" dirty="0" smtClean="0"/>
              <a:t>most useful for small-group DOS attacks</a:t>
            </a:r>
          </a:p>
          <a:p>
            <a:pPr lvl="2"/>
            <a:r>
              <a:rPr lang="en-US" dirty="0" smtClean="0"/>
              <a:t>but most are now trickle attacks</a:t>
            </a:r>
          </a:p>
          <a:p>
            <a:pPr lvl="1"/>
            <a:r>
              <a:rPr lang="en-US" dirty="0" smtClean="0"/>
              <a:t>keep out packets at coarse level</a:t>
            </a:r>
          </a:p>
          <a:p>
            <a:pPr lvl="2"/>
            <a:r>
              <a:rPr lang="en-US" dirty="0" smtClean="0"/>
              <a:t>“not interested in packets from </a:t>
            </a:r>
            <a:r>
              <a:rPr lang="en-US" dirty="0" err="1" smtClean="0"/>
              <a:t>Elbonia</a:t>
            </a:r>
            <a:r>
              <a:rPr lang="en-US" dirty="0" smtClean="0"/>
              <a:t>”</a:t>
            </a:r>
          </a:p>
          <a:p>
            <a:pPr lvl="3"/>
            <a:r>
              <a:rPr lang="en-US" dirty="0" smtClean="0"/>
              <a:t>but easily spoofed</a:t>
            </a:r>
            <a:endParaRPr lang="en-US" dirty="0"/>
          </a:p>
        </p:txBody>
      </p:sp>
      <p:pic>
        <p:nvPicPr>
          <p:cNvPr id="4" name="Picture 3"/>
          <p:cNvPicPr>
            <a:picLocks noChangeAspect="1"/>
          </p:cNvPicPr>
          <p:nvPr/>
        </p:nvPicPr>
        <p:blipFill>
          <a:blip r:embed="rId2"/>
          <a:stretch>
            <a:fillRect/>
          </a:stretch>
        </p:blipFill>
        <p:spPr>
          <a:xfrm>
            <a:off x="7102964" y="1524000"/>
            <a:ext cx="1739176" cy="1739176"/>
          </a:xfrm>
          <a:prstGeom prst="rect">
            <a:avLst/>
          </a:prstGeom>
        </p:spPr>
      </p:pic>
      <p:sp>
        <p:nvSpPr>
          <p:cNvPr id="5" name="Slide Number Placeholder 4"/>
          <p:cNvSpPr>
            <a:spLocks noGrp="1"/>
          </p:cNvSpPr>
          <p:nvPr>
            <p:ph type="sldNum" sz="quarter" idx="12"/>
          </p:nvPr>
        </p:nvSpPr>
        <p:spPr/>
        <p:txBody>
          <a:bodyPr/>
          <a:lstStyle/>
          <a:p>
            <a:fld id="{BD37F936-0DB1-A647-807E-B2EFF0725AC4}" type="slidenum">
              <a:rPr lang="en-US" smtClean="0"/>
              <a:t>20</a:t>
            </a:fld>
            <a:endParaRPr lang="en-US"/>
          </a:p>
        </p:txBody>
      </p:sp>
      <p:pic>
        <p:nvPicPr>
          <p:cNvPr id="6" name="Picture 5"/>
          <p:cNvPicPr>
            <a:picLocks noChangeAspect="1"/>
          </p:cNvPicPr>
          <p:nvPr/>
        </p:nvPicPr>
        <p:blipFill>
          <a:blip r:embed="rId3"/>
          <a:stretch>
            <a:fillRect/>
          </a:stretch>
        </p:blipFill>
        <p:spPr>
          <a:xfrm>
            <a:off x="5662789" y="3418398"/>
            <a:ext cx="3481211" cy="2241237"/>
          </a:xfrm>
          <a:prstGeom prst="rect">
            <a:avLst/>
          </a:prstGeom>
        </p:spPr>
      </p:pic>
      <p:sp>
        <p:nvSpPr>
          <p:cNvPr id="7" name="Date Placeholder 6"/>
          <p:cNvSpPr>
            <a:spLocks noGrp="1"/>
          </p:cNvSpPr>
          <p:nvPr>
            <p:ph type="dt" sz="half" idx="10"/>
          </p:nvPr>
        </p:nvSpPr>
        <p:spPr/>
        <p:txBody>
          <a:bodyPr/>
          <a:lstStyle/>
          <a:p>
            <a:fld id="{6D626B80-6F11-2642-B43A-F72DF30F68FF}" type="datetime1">
              <a:rPr lang="en-US" smtClean="0"/>
              <a:t>6/12/16</a:t>
            </a:fld>
            <a:endParaRPr lang="en-US"/>
          </a:p>
        </p:txBody>
      </p:sp>
      <p:sp>
        <p:nvSpPr>
          <p:cNvPr id="8" name="Footer Placeholder 7"/>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222886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92" name="Rectangle 12"/>
          <p:cNvSpPr>
            <a:spLocks noGrp="1" noChangeArrowheads="1"/>
          </p:cNvSpPr>
          <p:nvPr>
            <p:ph type="title"/>
          </p:nvPr>
        </p:nvSpPr>
        <p:spPr>
          <a:ln/>
        </p:spPr>
        <p:txBody>
          <a:bodyPr rIns="132080">
            <a:normAutofit/>
          </a:bodyPr>
          <a:lstStyle/>
          <a:p>
            <a:r>
              <a:rPr lang="en-US" sz="3800"/>
              <a:t>Cause of death for the next big thing</a:t>
            </a:r>
          </a:p>
        </p:txBody>
      </p:sp>
      <p:sp>
        <p:nvSpPr>
          <p:cNvPr id="176" name="Slide Number Placeholder 3"/>
          <p:cNvSpPr>
            <a:spLocks noGrp="1"/>
          </p:cNvSpPr>
          <p:nvPr>
            <p:ph type="sldNum" sz="quarter" idx="12"/>
          </p:nvPr>
        </p:nvSpPr>
        <p:spPr/>
        <p:txBody>
          <a:bodyPr/>
          <a:lstStyle/>
          <a:p>
            <a:fld id="{28AF0F22-CF36-3848-9A28-236943A1D486}" type="slidenum">
              <a:rPr lang="en-US"/>
              <a:pPr/>
              <a:t>21</a:t>
            </a:fld>
            <a:endParaRPr lang="en-US"/>
          </a:p>
        </p:txBody>
      </p:sp>
      <p:graphicFrame>
        <p:nvGraphicFramePr>
          <p:cNvPr id="46093" name="Group 13"/>
          <p:cNvGraphicFramePr>
            <a:graphicFrameLocks noGrp="1"/>
          </p:cNvGraphicFramePr>
          <p:nvPr/>
        </p:nvGraphicFramePr>
        <p:xfrm>
          <a:off x="533400" y="1752600"/>
          <a:ext cx="8077200" cy="4406902"/>
        </p:xfrm>
        <a:graphic>
          <a:graphicData uri="http://schemas.openxmlformats.org/drawingml/2006/table">
            <a:tbl>
              <a:tblPr/>
              <a:tblGrid>
                <a:gridCol w="3048000"/>
                <a:gridCol w="685800"/>
                <a:gridCol w="838200"/>
                <a:gridCol w="914400"/>
                <a:gridCol w="1143000"/>
                <a:gridCol w="762000"/>
                <a:gridCol w="685800"/>
              </a:tblGrid>
              <a:tr h="706438">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endParaRPr kumimoji="0" lang="en-US" sz="2600" b="0" i="0" u="none" strike="noStrike" cap="none" normalizeH="0" baseline="0" dirty="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lnL w="28575"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28575"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FFFF99"/>
                    </a:solidFill>
                  </a:tcPr>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QoS</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28575"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FFFF99"/>
                    </a:solidFill>
                  </a:tcPr>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multi-</a:t>
                      </a:r>
                    </a:p>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cast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28575"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FFFF99"/>
                    </a:solidFill>
                  </a:tcPr>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mobile IP</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28575"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FFFF99"/>
                    </a:solidFill>
                  </a:tcPr>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active networks</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28575"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FFFF99"/>
                    </a:solidFill>
                  </a:tcPr>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IPsec</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28575"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FFFF99"/>
                    </a:solidFill>
                  </a:tcPr>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IPv6</a:t>
                      </a:r>
                    </a:p>
                  </a:txBody>
                  <a:tcPr marL="50800" marR="50800" marT="50800" marB="50800" horzOverflow="overflow">
                    <a:lnL w="12700" cap="flat" cmpd="sng" algn="ctr">
                      <a:solidFill>
                        <a:srgbClr val="336666"/>
                      </a:solidFill>
                      <a:prstDash val="solid"/>
                      <a:round/>
                      <a:headEnd type="none" w="med" len="med"/>
                      <a:tailEnd type="none" w="med" len="med"/>
                    </a:lnL>
                    <a:lnR w="28575" cap="flat" cmpd="sng" algn="ctr">
                      <a:solidFill>
                        <a:srgbClr val="336666"/>
                      </a:solidFill>
                      <a:prstDash val="solid"/>
                      <a:round/>
                      <a:headEnd type="none" w="med" len="med"/>
                      <a:tailEnd type="none" w="med" len="med"/>
                    </a:lnR>
                    <a:lnT w="28575"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FFFF99"/>
                    </a:solidFill>
                  </a:tcPr>
                </a:tc>
              </a:tr>
              <a:tr h="685800">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not manageable across competing domains</a:t>
                      </a:r>
                    </a:p>
                  </a:txBody>
                  <a:tcPr marL="50800" marR="50800" marT="50800" marB="50800" horzOverflow="overflow">
                    <a:lnL w="28575"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endParaRPr kumimoji="0" lang="en-US" sz="26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endParaRPr kumimoji="0" lang="en-US" sz="26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lnL w="12700" cap="flat" cmpd="sng" algn="ctr">
                      <a:solidFill>
                        <a:srgbClr val="336666"/>
                      </a:solidFill>
                      <a:prstDash val="solid"/>
                      <a:round/>
                      <a:headEnd type="none" w="med" len="med"/>
                      <a:tailEnd type="none" w="med" len="med"/>
                    </a:lnL>
                    <a:lnR w="28575"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r>
              <a:tr h="639763">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not configurable by normal users (or apps writers)</a:t>
                      </a:r>
                    </a:p>
                  </a:txBody>
                  <a:tcPr marL="50800" marR="50800" marT="50800" marB="50800" horzOverflow="overflow">
                    <a:lnL w="28575"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endParaRPr kumimoji="0" lang="en-US" sz="26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endParaRPr kumimoji="0" lang="en-US" sz="26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endParaRPr kumimoji="0" lang="en-US" sz="26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lnL w="12700" cap="flat" cmpd="sng" algn="ctr">
                      <a:solidFill>
                        <a:srgbClr val="336666"/>
                      </a:solidFill>
                      <a:prstDash val="solid"/>
                      <a:round/>
                      <a:headEnd type="none" w="med" len="med"/>
                      <a:tailEnd type="none" w="med" len="med"/>
                    </a:lnL>
                    <a:lnR w="28575"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r>
              <a:tr h="517525">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no business model for ISPs</a:t>
                      </a:r>
                    </a:p>
                  </a:txBody>
                  <a:tcPr marL="50800" marR="50800" marT="50800" marB="50800" horzOverflow="overflow">
                    <a:lnL w="28575"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28575"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r>
              <a:tr h="517525">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no initial gain</a:t>
                      </a:r>
                    </a:p>
                  </a:txBody>
                  <a:tcPr marL="50800" marR="50800" marT="50800" marB="50800" horzOverflow="overflow">
                    <a:lnL w="28575"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endParaRPr kumimoji="0" lang="en-US" sz="26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28575"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EAEAEA"/>
                    </a:solidFill>
                  </a:tcPr>
                </a:tc>
              </a:tr>
              <a:tr h="700088">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80% solution in existing system</a:t>
                      </a:r>
                    </a:p>
                  </a:txBody>
                  <a:tcPr marL="50800" marR="50800" marT="50800" marB="50800" horzOverflow="overflow">
                    <a:lnL w="28575"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r>
                        <a:rPr kumimoji="0" lang="en-US" sz="26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 </a:t>
                      </a:r>
                      <a:r>
                        <a:rPr kumimoji="0" lang="en-US" sz="11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(NAT)</a:t>
                      </a:r>
                    </a:p>
                  </a:txBody>
                  <a:tcPr marL="50800" marR="50800" marT="50800" marB="50800" horzOverflow="overflow">
                    <a:lnL w="12700" cap="flat" cmpd="sng" algn="ctr">
                      <a:solidFill>
                        <a:srgbClr val="336666"/>
                      </a:solidFill>
                      <a:prstDash val="solid"/>
                      <a:round/>
                      <a:headEnd type="none" w="med" len="med"/>
                      <a:tailEnd type="none" w="med" len="med"/>
                    </a:lnL>
                    <a:lnR w="28575"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12700" cap="flat" cmpd="sng" algn="ctr">
                      <a:solidFill>
                        <a:srgbClr val="336666"/>
                      </a:solidFill>
                      <a:prstDash val="solid"/>
                      <a:round/>
                      <a:headEnd type="none" w="med" len="med"/>
                      <a:tailEnd type="none" w="med" len="med"/>
                    </a:lnB>
                    <a:lnTlToBr>
                      <a:noFill/>
                    </a:lnTlToBr>
                    <a:lnBlToTr>
                      <a:noFill/>
                    </a:lnBlToTr>
                    <a:solidFill>
                      <a:srgbClr val="CCCCFF"/>
                    </a:solidFill>
                  </a:tcPr>
                </a:tc>
              </a:tr>
              <a:tr h="639763">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17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increase system vulnerability</a:t>
                      </a:r>
                    </a:p>
                  </a:txBody>
                  <a:tcPr marL="50800" marR="50800" marT="50800" marB="50800" horzOverflow="overflow">
                    <a:lnL w="28575"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28575"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28575"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28575"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28575"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a:ln>
                            <a:noFill/>
                          </a:ln>
                          <a:solidFill>
                            <a:srgbClr val="000000"/>
                          </a:solidFill>
                          <a:effectLst/>
                          <a:latin typeface="Wingdings" pitchFamily="-107" charset="2"/>
                          <a:ea typeface="Wingdings" pitchFamily="-107" charset="2"/>
                          <a:cs typeface="Wingdings" pitchFamily="-107" charset="2"/>
                          <a:sym typeface="Wingdings" pitchFamily="-107" charset="2"/>
                        </a:rPr>
                        <a:t></a:t>
                      </a: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28575"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endParaRPr kumimoji="0" lang="en-US" sz="2600" b="0" i="0" u="none" strike="noStrike" cap="none" normalizeH="0" baseline="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lnL w="12700" cap="flat" cmpd="sng" algn="ctr">
                      <a:solidFill>
                        <a:srgbClr val="336666"/>
                      </a:solidFill>
                      <a:prstDash val="solid"/>
                      <a:round/>
                      <a:headEnd type="none" w="med" len="med"/>
                      <a:tailEnd type="none" w="med" len="med"/>
                    </a:lnL>
                    <a:lnR w="12700"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28575" cap="flat" cmpd="sng" algn="ctr">
                      <a:solidFill>
                        <a:srgbClr val="336666"/>
                      </a:solidFill>
                      <a:prstDash val="solid"/>
                      <a:round/>
                      <a:headEnd type="none" w="med" len="med"/>
                      <a:tailEnd type="none" w="med" len="med"/>
                    </a:lnB>
                    <a:lnTlToBr>
                      <a:noFill/>
                    </a:lnTlToBr>
                    <a:lnBlToTr>
                      <a:noFill/>
                    </a:lnBlToTr>
                    <a:solidFill>
                      <a:srgbClr val="EAEAEA"/>
                    </a:solidFill>
                  </a:tcPr>
                </a:tc>
                <a:tc>
                  <a:txBody>
                    <a:bodyPr/>
                    <a:lstStyle/>
                    <a:p>
                      <a:pPr marL="39688" marR="0" lvl="0" indent="0" algn="ctr"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endParaRPr kumimoji="0" lang="en-US" sz="2600" b="0" i="0" u="none" strike="noStrike" cap="none" normalizeH="0" baseline="0" dirty="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lnL w="12700" cap="flat" cmpd="sng" algn="ctr">
                      <a:solidFill>
                        <a:srgbClr val="336666"/>
                      </a:solidFill>
                      <a:prstDash val="solid"/>
                      <a:round/>
                      <a:headEnd type="none" w="med" len="med"/>
                      <a:tailEnd type="none" w="med" len="med"/>
                    </a:lnL>
                    <a:lnR w="28575" cap="flat" cmpd="sng" algn="ctr">
                      <a:solidFill>
                        <a:srgbClr val="336666"/>
                      </a:solidFill>
                      <a:prstDash val="solid"/>
                      <a:round/>
                      <a:headEnd type="none" w="med" len="med"/>
                      <a:tailEnd type="none" w="med" len="med"/>
                    </a:lnR>
                    <a:lnT w="12700" cap="flat" cmpd="sng" algn="ctr">
                      <a:solidFill>
                        <a:srgbClr val="336666"/>
                      </a:solidFill>
                      <a:prstDash val="solid"/>
                      <a:round/>
                      <a:headEnd type="none" w="med" len="med"/>
                      <a:tailEnd type="none" w="med" len="med"/>
                    </a:lnT>
                    <a:lnB w="28575" cap="flat" cmpd="sng" algn="ctr">
                      <a:solidFill>
                        <a:srgbClr val="336666"/>
                      </a:solidFill>
                      <a:prstDash val="solid"/>
                      <a:round/>
                      <a:headEnd type="none" w="med" len="med"/>
                      <a:tailEnd type="none" w="med" len="med"/>
                    </a:lnB>
                    <a:lnTlToBr>
                      <a:noFill/>
                    </a:lnTlToBr>
                    <a:lnBlToTr>
                      <a:noFill/>
                    </a:lnBlToTr>
                    <a:solidFill>
                      <a:srgbClr val="EAEAEA"/>
                    </a:solidFill>
                  </a:tcPr>
                </a:tc>
              </a:tr>
            </a:tbl>
          </a:graphicData>
        </a:graphic>
      </p:graphicFrame>
      <p:sp>
        <p:nvSpPr>
          <p:cNvPr id="2" name="Date Placeholder 1"/>
          <p:cNvSpPr>
            <a:spLocks noGrp="1"/>
          </p:cNvSpPr>
          <p:nvPr>
            <p:ph type="dt" sz="half" idx="10"/>
          </p:nvPr>
        </p:nvSpPr>
        <p:spPr/>
        <p:txBody>
          <a:bodyPr/>
          <a:lstStyle/>
          <a:p>
            <a:fld id="{BE34F5C6-8B35-4C4E-8434-BB98805DC0F2}"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4794674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key identifiers</a:t>
            </a:r>
            <a:endParaRPr lang="en-US" dirty="0"/>
          </a:p>
        </p:txBody>
      </p:sp>
      <p:sp>
        <p:nvSpPr>
          <p:cNvPr id="3" name="Content Placeholder 2"/>
          <p:cNvSpPr>
            <a:spLocks noGrp="1"/>
          </p:cNvSpPr>
          <p:nvPr>
            <p:ph idx="1"/>
          </p:nvPr>
        </p:nvSpPr>
        <p:spPr>
          <a:xfrm>
            <a:off x="457200" y="1600200"/>
            <a:ext cx="5473430" cy="1563722"/>
          </a:xfrm>
        </p:spPr>
        <p:txBody>
          <a:bodyPr/>
          <a:lstStyle/>
          <a:p>
            <a:r>
              <a:rPr lang="en-US" dirty="0" smtClean="0"/>
              <a:t>Security by:</a:t>
            </a:r>
          </a:p>
          <a:p>
            <a:pPr lvl="1"/>
            <a:r>
              <a:rPr lang="en-US" dirty="0" smtClean="0"/>
              <a:t>return </a:t>
            </a:r>
            <a:r>
              <a:rPr lang="en-US" dirty="0" err="1" smtClean="0"/>
              <a:t>routability</a:t>
            </a:r>
            <a:endParaRPr lang="en-US" dirty="0" smtClean="0"/>
          </a:p>
          <a:p>
            <a:pPr lvl="1"/>
            <a:r>
              <a:rPr lang="en-US" dirty="0" smtClean="0"/>
              <a:t>cryptographic proof of ownership</a:t>
            </a:r>
          </a:p>
          <a:p>
            <a:pPr lvl="1"/>
            <a:r>
              <a:rPr lang="en-US" dirty="0" smtClean="0"/>
              <a:t>keeping them secret (SSN)</a:t>
            </a:r>
          </a:p>
        </p:txBody>
      </p:sp>
      <p:graphicFrame>
        <p:nvGraphicFramePr>
          <p:cNvPr id="4" name="Table 3"/>
          <p:cNvGraphicFramePr>
            <a:graphicFrameLocks noGrp="1"/>
          </p:cNvGraphicFramePr>
          <p:nvPr>
            <p:extLst>
              <p:ext uri="{D42A27DB-BD31-4B8C-83A1-F6EECF244321}">
                <p14:modId xmlns:p14="http://schemas.microsoft.com/office/powerpoint/2010/main" val="1056997262"/>
              </p:ext>
            </p:extLst>
          </p:nvPr>
        </p:nvGraphicFramePr>
        <p:xfrm>
          <a:off x="457200" y="3438240"/>
          <a:ext cx="8421735" cy="2865120"/>
        </p:xfrm>
        <a:graphic>
          <a:graphicData uri="http://schemas.openxmlformats.org/drawingml/2006/table">
            <a:tbl>
              <a:tblPr firstRow="1" bandRow="1">
                <a:tableStyleId>{F5AB1C69-6EDB-4FF4-983F-18BD219EF322}</a:tableStyleId>
              </a:tblPr>
              <a:tblGrid>
                <a:gridCol w="1720440"/>
                <a:gridCol w="1530421"/>
                <a:gridCol w="2562758"/>
                <a:gridCol w="2608116"/>
              </a:tblGrid>
              <a:tr h="370840">
                <a:tc>
                  <a:txBody>
                    <a:bodyPr/>
                    <a:lstStyle/>
                    <a:p>
                      <a:r>
                        <a:rPr lang="en-US" dirty="0" smtClean="0"/>
                        <a:t>Identifier</a:t>
                      </a:r>
                      <a:endParaRPr lang="en-US" dirty="0"/>
                    </a:p>
                  </a:txBody>
                  <a:tcPr/>
                </a:tc>
                <a:tc>
                  <a:txBody>
                    <a:bodyPr/>
                    <a:lstStyle/>
                    <a:p>
                      <a:r>
                        <a:rPr lang="en-US" dirty="0" smtClean="0"/>
                        <a:t>Proof</a:t>
                      </a:r>
                      <a:r>
                        <a:rPr lang="en-US" baseline="0" dirty="0" smtClean="0"/>
                        <a:t> of ownership</a:t>
                      </a:r>
                      <a:endParaRPr lang="en-US" dirty="0"/>
                    </a:p>
                  </a:txBody>
                  <a:tcPr/>
                </a:tc>
                <a:tc>
                  <a:txBody>
                    <a:bodyPr/>
                    <a:lstStyle/>
                    <a:p>
                      <a:r>
                        <a:rPr lang="en-US" dirty="0" err="1" smtClean="0"/>
                        <a:t>Spoofable</a:t>
                      </a:r>
                      <a:endParaRPr lang="en-US" dirty="0"/>
                    </a:p>
                  </a:txBody>
                  <a:tcPr/>
                </a:tc>
                <a:tc>
                  <a:txBody>
                    <a:bodyPr/>
                    <a:lstStyle/>
                    <a:p>
                      <a:r>
                        <a:rPr lang="en-US" dirty="0" smtClean="0"/>
                        <a:t>Critical for</a:t>
                      </a:r>
                      <a:endParaRPr lang="en-US" dirty="0"/>
                    </a:p>
                  </a:txBody>
                  <a:tcPr/>
                </a:tc>
              </a:tr>
              <a:tr h="370840">
                <a:tc>
                  <a:txBody>
                    <a:bodyPr/>
                    <a:lstStyle/>
                    <a:p>
                      <a:r>
                        <a:rPr lang="en-US" dirty="0" smtClean="0"/>
                        <a:t>IP address</a:t>
                      </a:r>
                      <a:endParaRPr lang="en-US" dirty="0"/>
                    </a:p>
                  </a:txBody>
                  <a:tcPr/>
                </a:tc>
                <a:tc>
                  <a:txBody>
                    <a:bodyPr/>
                    <a:lstStyle/>
                    <a:p>
                      <a:r>
                        <a:rPr lang="en-US" dirty="0" smtClean="0"/>
                        <a:t>RR,</a:t>
                      </a:r>
                      <a:r>
                        <a:rPr lang="en-US" baseline="0" dirty="0" smtClean="0"/>
                        <a:t> RPKI (?)</a:t>
                      </a:r>
                      <a:endParaRPr lang="en-US" dirty="0"/>
                    </a:p>
                  </a:txBody>
                  <a:tcPr/>
                </a:tc>
                <a:tc>
                  <a:txBody>
                    <a:bodyPr/>
                    <a:lstStyle/>
                    <a:p>
                      <a:r>
                        <a:rPr lang="en-US" dirty="0" smtClean="0"/>
                        <a:t>egress filtering</a:t>
                      </a:r>
                      <a:r>
                        <a:rPr lang="en-US" baseline="0" dirty="0" smtClean="0"/>
                        <a:t> </a:t>
                      </a:r>
                      <a:r>
                        <a:rPr lang="en-US" sz="1200" baseline="0" dirty="0" smtClean="0"/>
                        <a:t>(RFC 3013)</a:t>
                      </a:r>
                      <a:endParaRPr lang="en-US" sz="1200" dirty="0"/>
                    </a:p>
                  </a:txBody>
                  <a:tcPr/>
                </a:tc>
                <a:tc>
                  <a:txBody>
                    <a:bodyPr/>
                    <a:lstStyle/>
                    <a:p>
                      <a:r>
                        <a:rPr lang="en-US" dirty="0" smtClean="0"/>
                        <a:t>everything…</a:t>
                      </a:r>
                      <a:endParaRPr lang="en-US" dirty="0"/>
                    </a:p>
                  </a:txBody>
                  <a:tcPr/>
                </a:tc>
              </a:tr>
              <a:tr h="370840">
                <a:tc>
                  <a:txBody>
                    <a:bodyPr/>
                    <a:lstStyle/>
                    <a:p>
                      <a:r>
                        <a:rPr lang="en-US" dirty="0" smtClean="0"/>
                        <a:t>AS number</a:t>
                      </a:r>
                      <a:endParaRPr lang="en-US" dirty="0"/>
                    </a:p>
                  </a:txBody>
                  <a:tcPr/>
                </a:tc>
                <a:tc>
                  <a:txBody>
                    <a:bodyPr/>
                    <a:lstStyle/>
                    <a:p>
                      <a:r>
                        <a:rPr lang="en-US" dirty="0" smtClean="0"/>
                        <a:t>RPKI?</a:t>
                      </a:r>
                      <a:endParaRPr lang="en-US" dirty="0"/>
                    </a:p>
                  </a:txBody>
                  <a:tcPr/>
                </a:tc>
                <a:tc>
                  <a:txBody>
                    <a:bodyPr/>
                    <a:lstStyle/>
                    <a:p>
                      <a:r>
                        <a:rPr lang="en-US" dirty="0" smtClean="0"/>
                        <a:t>yes (BGP)</a:t>
                      </a:r>
                      <a:endParaRPr lang="en-US" dirty="0"/>
                    </a:p>
                  </a:txBody>
                  <a:tcPr/>
                </a:tc>
                <a:tc>
                  <a:txBody>
                    <a:bodyPr/>
                    <a:lstStyle/>
                    <a:p>
                      <a:r>
                        <a:rPr lang="en-US" dirty="0" smtClean="0"/>
                        <a:t>routing</a:t>
                      </a:r>
                      <a:endParaRPr lang="en-US" dirty="0"/>
                    </a:p>
                  </a:txBody>
                  <a:tcPr/>
                </a:tc>
              </a:tr>
              <a:tr h="370840">
                <a:tc>
                  <a:txBody>
                    <a:bodyPr/>
                    <a:lstStyle/>
                    <a:p>
                      <a:r>
                        <a:rPr lang="en-US" dirty="0" smtClean="0"/>
                        <a:t>domain</a:t>
                      </a:r>
                      <a:r>
                        <a:rPr lang="en-US" baseline="0" dirty="0" smtClean="0"/>
                        <a:t> name</a:t>
                      </a:r>
                      <a:endParaRPr lang="en-US" dirty="0"/>
                    </a:p>
                  </a:txBody>
                  <a:tcPr/>
                </a:tc>
                <a:tc>
                  <a:txBody>
                    <a:bodyPr/>
                    <a:lstStyle/>
                    <a:p>
                      <a:r>
                        <a:rPr lang="en-US" dirty="0" smtClean="0"/>
                        <a:t>TLS</a:t>
                      </a:r>
                      <a:endParaRPr lang="en-US" dirty="0"/>
                    </a:p>
                  </a:txBody>
                  <a:tcPr/>
                </a:tc>
                <a:tc>
                  <a:txBody>
                    <a:bodyPr/>
                    <a:lstStyle/>
                    <a:p>
                      <a:r>
                        <a:rPr lang="en-US" dirty="0" smtClean="0"/>
                        <a:t>TLS failures</a:t>
                      </a:r>
                      <a:r>
                        <a:rPr lang="en-US" baseline="0" dirty="0" smtClean="0"/>
                        <a:t> </a:t>
                      </a:r>
                      <a:r>
                        <a:rPr lang="en-US" baseline="0" dirty="0" smtClean="0">
                          <a:sym typeface="Wingdings"/>
                        </a:rPr>
                        <a:t> DANE</a:t>
                      </a:r>
                      <a:endParaRPr lang="en-US" dirty="0"/>
                    </a:p>
                  </a:txBody>
                  <a:tcPr/>
                </a:tc>
                <a:tc>
                  <a:txBody>
                    <a:bodyPr/>
                    <a:lstStyle/>
                    <a:p>
                      <a:r>
                        <a:rPr lang="en-US" dirty="0" smtClean="0"/>
                        <a:t>web sites</a:t>
                      </a:r>
                      <a:endParaRPr lang="en-US" dirty="0"/>
                    </a:p>
                  </a:txBody>
                  <a:tcPr/>
                </a:tc>
              </a:tr>
              <a:tr h="370840">
                <a:tc>
                  <a:txBody>
                    <a:bodyPr/>
                    <a:lstStyle/>
                    <a:p>
                      <a:r>
                        <a:rPr lang="en-US" dirty="0" smtClean="0"/>
                        <a:t>email address</a:t>
                      </a:r>
                      <a:endParaRPr lang="en-US" dirty="0"/>
                    </a:p>
                  </a:txBody>
                  <a:tcPr/>
                </a:tc>
                <a:tc>
                  <a:txBody>
                    <a:bodyPr/>
                    <a:lstStyle/>
                    <a:p>
                      <a:r>
                        <a:rPr lang="en-US" dirty="0" smtClean="0"/>
                        <a:t>RR</a:t>
                      </a:r>
                      <a:endParaRPr lang="en-US" dirty="0"/>
                    </a:p>
                  </a:txBody>
                  <a:tcPr/>
                </a:tc>
                <a:tc>
                  <a:txBody>
                    <a:bodyPr/>
                    <a:lstStyle/>
                    <a:p>
                      <a:r>
                        <a:rPr lang="en-US" dirty="0" smtClean="0"/>
                        <a:t>mostly</a:t>
                      </a:r>
                      <a:endParaRPr lang="en-US" dirty="0"/>
                    </a:p>
                  </a:txBody>
                  <a:tcPr/>
                </a:tc>
                <a:tc>
                  <a:txBody>
                    <a:bodyPr/>
                    <a:lstStyle/>
                    <a:p>
                      <a:r>
                        <a:rPr lang="en-US" dirty="0" smtClean="0"/>
                        <a:t>password</a:t>
                      </a:r>
                      <a:r>
                        <a:rPr lang="en-US" baseline="0" dirty="0" smtClean="0"/>
                        <a:t> recovery</a:t>
                      </a:r>
                      <a:endParaRPr lang="en-US" dirty="0"/>
                    </a:p>
                  </a:txBody>
                  <a:tcPr/>
                </a:tc>
              </a:tr>
              <a:tr h="370840">
                <a:tc>
                  <a:txBody>
                    <a:bodyPr/>
                    <a:lstStyle/>
                    <a:p>
                      <a:r>
                        <a:rPr lang="en-US" dirty="0" smtClean="0"/>
                        <a:t>phone number</a:t>
                      </a:r>
                      <a:endParaRPr lang="en-US" dirty="0"/>
                    </a:p>
                  </a:txBody>
                  <a:tcPr/>
                </a:tc>
                <a:tc>
                  <a:txBody>
                    <a:bodyPr/>
                    <a:lstStyle/>
                    <a:p>
                      <a:r>
                        <a:rPr lang="en-US" dirty="0" smtClean="0"/>
                        <a:t>RR</a:t>
                      </a:r>
                      <a:endParaRPr lang="en-US" dirty="0"/>
                    </a:p>
                  </a:txBody>
                  <a:tcPr/>
                </a:tc>
                <a:tc>
                  <a:txBody>
                    <a:bodyPr/>
                    <a:lstStyle/>
                    <a:p>
                      <a:r>
                        <a:rPr lang="en-US" dirty="0" smtClean="0"/>
                        <a:t>caller-ID</a:t>
                      </a:r>
                      <a:r>
                        <a:rPr lang="en-US" baseline="0" dirty="0" smtClean="0"/>
                        <a:t> spoofing</a:t>
                      </a:r>
                      <a:endParaRPr lang="en-US" dirty="0"/>
                    </a:p>
                  </a:txBody>
                  <a:tcPr/>
                </a:tc>
                <a:tc>
                  <a:txBody>
                    <a:bodyPr/>
                    <a:lstStyle/>
                    <a:p>
                      <a:r>
                        <a:rPr lang="en-US" dirty="0" smtClean="0"/>
                        <a:t>2-factor authentication</a:t>
                      </a:r>
                      <a:endParaRPr lang="en-US" dirty="0"/>
                    </a:p>
                  </a:txBody>
                  <a:tcPr/>
                </a:tc>
              </a:tr>
              <a:tr h="370840">
                <a:tc>
                  <a:txBody>
                    <a:bodyPr/>
                    <a:lstStyle/>
                    <a:p>
                      <a:r>
                        <a:rPr lang="en-US" dirty="0" smtClean="0"/>
                        <a:t>location</a:t>
                      </a:r>
                      <a:endParaRPr lang="en-US" dirty="0"/>
                    </a:p>
                  </a:txBody>
                  <a:tcPr/>
                </a:tc>
                <a:tc>
                  <a:txBody>
                    <a:bodyPr/>
                    <a:lstStyle/>
                    <a:p>
                      <a:r>
                        <a:rPr lang="en-US" dirty="0" smtClean="0"/>
                        <a:t>?</a:t>
                      </a:r>
                      <a:endParaRPr lang="en-US" dirty="0"/>
                    </a:p>
                  </a:txBody>
                  <a:tcPr/>
                </a:tc>
                <a:tc>
                  <a:txBody>
                    <a:bodyPr/>
                    <a:lstStyle/>
                    <a:p>
                      <a:r>
                        <a:rPr lang="en-US" dirty="0" smtClean="0"/>
                        <a:t>yes</a:t>
                      </a:r>
                      <a:endParaRPr lang="en-US" dirty="0"/>
                    </a:p>
                  </a:txBody>
                  <a:tcPr/>
                </a:tc>
                <a:tc>
                  <a:txBody>
                    <a:bodyPr/>
                    <a:lstStyle/>
                    <a:p>
                      <a:r>
                        <a:rPr lang="en-US" dirty="0" smtClean="0"/>
                        <a:t>authentication</a:t>
                      </a:r>
                      <a:endParaRPr lang="en-US" dirty="0"/>
                    </a:p>
                  </a:txBody>
                  <a:tcPr/>
                </a:tc>
              </a:tr>
            </a:tbl>
          </a:graphicData>
        </a:graphic>
      </p:graphicFrame>
      <p:pic>
        <p:nvPicPr>
          <p:cNvPr id="5" name="Picture 4"/>
          <p:cNvPicPr>
            <a:picLocks noChangeAspect="1"/>
          </p:cNvPicPr>
          <p:nvPr/>
        </p:nvPicPr>
        <p:blipFill>
          <a:blip r:embed="rId2"/>
          <a:stretch>
            <a:fillRect/>
          </a:stretch>
        </p:blipFill>
        <p:spPr>
          <a:xfrm>
            <a:off x="6066627" y="1600200"/>
            <a:ext cx="2041213" cy="1632970"/>
          </a:xfrm>
          <a:prstGeom prst="rect">
            <a:avLst/>
          </a:prstGeom>
        </p:spPr>
      </p:pic>
      <p:cxnSp>
        <p:nvCxnSpPr>
          <p:cNvPr id="7" name="Straight Arrow Connector 6"/>
          <p:cNvCxnSpPr>
            <a:stCxn id="5" idx="1"/>
          </p:cNvCxnSpPr>
          <p:nvPr/>
        </p:nvCxnSpPr>
        <p:spPr>
          <a:xfrm flipH="1">
            <a:off x="4354421" y="2416685"/>
            <a:ext cx="1712206" cy="577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BD37F936-0DB1-A647-807E-B2EFF0725AC4}" type="slidenum">
              <a:rPr lang="en-US" smtClean="0"/>
              <a:t>22</a:t>
            </a:fld>
            <a:endParaRPr lang="en-US"/>
          </a:p>
        </p:txBody>
      </p:sp>
      <p:sp>
        <p:nvSpPr>
          <p:cNvPr id="6" name="Date Placeholder 5"/>
          <p:cNvSpPr>
            <a:spLocks noGrp="1"/>
          </p:cNvSpPr>
          <p:nvPr>
            <p:ph type="dt" sz="half" idx="10"/>
          </p:nvPr>
        </p:nvSpPr>
        <p:spPr/>
        <p:txBody>
          <a:bodyPr/>
          <a:lstStyle/>
          <a:p>
            <a:fld id="{43740411-CE25-884B-900C-29980ABD585C}" type="datetime1">
              <a:rPr lang="en-US" smtClean="0"/>
              <a:t>6/12/16</a:t>
            </a:fld>
            <a:endParaRPr lang="en-US"/>
          </a:p>
        </p:txBody>
      </p:sp>
      <p:sp>
        <p:nvSpPr>
          <p:cNvPr id="9" name="Footer Placeholder 8"/>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722806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Avoid single-failure = catastrophic failure</a:t>
            </a:r>
            <a:endParaRPr lang="en-US" dirty="0"/>
          </a:p>
        </p:txBody>
      </p:sp>
      <p:sp>
        <p:nvSpPr>
          <p:cNvPr id="3" name="Content Placeholder 2"/>
          <p:cNvSpPr>
            <a:spLocks noGrp="1"/>
          </p:cNvSpPr>
          <p:nvPr>
            <p:ph idx="1"/>
          </p:nvPr>
        </p:nvSpPr>
        <p:spPr/>
        <p:txBody>
          <a:bodyPr>
            <a:normAutofit lnSpcReduction="10000"/>
          </a:bodyPr>
          <a:lstStyle/>
          <a:p>
            <a:r>
              <a:rPr lang="en-US" dirty="0" smtClean="0"/>
              <a:t>Download the wrong application </a:t>
            </a:r>
            <a:r>
              <a:rPr lang="en-US" dirty="0" smtClean="0">
                <a:sym typeface="Wingdings"/>
              </a:rPr>
              <a:t> bank account gone</a:t>
            </a:r>
          </a:p>
          <a:p>
            <a:r>
              <a:rPr lang="en-US" dirty="0"/>
              <a:t>Attacker advantage: one flaw, hundreds of thousands of </a:t>
            </a:r>
            <a:r>
              <a:rPr lang="en-US" dirty="0" smtClean="0"/>
              <a:t>victims</a:t>
            </a:r>
          </a:p>
          <a:p>
            <a:r>
              <a:rPr lang="en-US" dirty="0" smtClean="0">
                <a:sym typeface="Wingdings"/>
              </a:rPr>
              <a:t> Make it hard to scale attacks</a:t>
            </a:r>
            <a:endParaRPr lang="en-US" dirty="0"/>
          </a:p>
          <a:p>
            <a:pPr lvl="1"/>
            <a:r>
              <a:rPr lang="en-US" dirty="0" smtClean="0"/>
              <a:t>require access to physical world</a:t>
            </a:r>
          </a:p>
          <a:p>
            <a:pPr lvl="1"/>
            <a:r>
              <a:rPr lang="en-US" dirty="0" smtClean="0"/>
              <a:t>multiple </a:t>
            </a:r>
            <a:r>
              <a:rPr lang="en-US" dirty="0"/>
              <a:t>paths that are unpredictable </a:t>
            </a:r>
            <a:r>
              <a:rPr lang="en-US" dirty="0" smtClean="0"/>
              <a:t>to far-away </a:t>
            </a:r>
            <a:r>
              <a:rPr lang="en-US" dirty="0"/>
              <a:t>third party</a:t>
            </a:r>
          </a:p>
          <a:p>
            <a:pPr lvl="1"/>
            <a:r>
              <a:rPr lang="en-US" dirty="0"/>
              <a:t>Honey pots (e.g., trap spam senders</a:t>
            </a:r>
            <a:r>
              <a:rPr lang="en-US" dirty="0" smtClean="0"/>
              <a:t>)</a:t>
            </a:r>
            <a:endParaRPr lang="en-US" dirty="0" smtClean="0">
              <a:sym typeface="Wingdings"/>
            </a:endParaRPr>
          </a:p>
          <a:p>
            <a:r>
              <a:rPr lang="en-US" dirty="0" smtClean="0">
                <a:sym typeface="Wingdings"/>
              </a:rPr>
              <a:t>System design:</a:t>
            </a:r>
          </a:p>
          <a:p>
            <a:pPr lvl="1"/>
            <a:r>
              <a:rPr lang="en-US" dirty="0" smtClean="0">
                <a:sym typeface="Wingdings"/>
              </a:rPr>
              <a:t>separate systems for high-value transactions</a:t>
            </a:r>
          </a:p>
          <a:p>
            <a:pPr lvl="2"/>
            <a:r>
              <a:rPr lang="en-US" dirty="0" smtClean="0">
                <a:sym typeface="Wingdings"/>
              </a:rPr>
              <a:t>separate web browser</a:t>
            </a:r>
          </a:p>
          <a:p>
            <a:pPr lvl="2"/>
            <a:r>
              <a:rPr lang="en-US" dirty="0" smtClean="0">
                <a:sym typeface="Wingdings"/>
              </a:rPr>
              <a:t>separate VM</a:t>
            </a:r>
          </a:p>
          <a:p>
            <a:pPr lvl="2"/>
            <a:r>
              <a:rPr lang="en-US" dirty="0" smtClean="0">
                <a:sym typeface="Wingdings"/>
              </a:rPr>
              <a:t>single-purpose computer</a:t>
            </a:r>
          </a:p>
          <a:p>
            <a:pPr lvl="2"/>
            <a:r>
              <a:rPr lang="en-US" dirty="0" smtClean="0">
                <a:sym typeface="Wingdings"/>
              </a:rPr>
              <a:t>second independent path: SMS</a:t>
            </a:r>
          </a:p>
        </p:txBody>
      </p:sp>
      <p:sp>
        <p:nvSpPr>
          <p:cNvPr id="4" name="Slide Number Placeholder 3"/>
          <p:cNvSpPr>
            <a:spLocks noGrp="1"/>
          </p:cNvSpPr>
          <p:nvPr>
            <p:ph type="sldNum" sz="quarter" idx="12"/>
          </p:nvPr>
        </p:nvSpPr>
        <p:spPr/>
        <p:txBody>
          <a:bodyPr/>
          <a:lstStyle/>
          <a:p>
            <a:fld id="{BD37F936-0DB1-A647-807E-B2EFF0725AC4}" type="slidenum">
              <a:rPr lang="en-US" smtClean="0"/>
              <a:t>23</a:t>
            </a:fld>
            <a:endParaRPr lang="en-US"/>
          </a:p>
        </p:txBody>
      </p:sp>
      <p:pic>
        <p:nvPicPr>
          <p:cNvPr id="5" name="Picture 4"/>
          <p:cNvPicPr>
            <a:picLocks noChangeAspect="1"/>
          </p:cNvPicPr>
          <p:nvPr/>
        </p:nvPicPr>
        <p:blipFill>
          <a:blip r:embed="rId2"/>
          <a:stretch>
            <a:fillRect/>
          </a:stretch>
        </p:blipFill>
        <p:spPr>
          <a:xfrm>
            <a:off x="6040552" y="4826000"/>
            <a:ext cx="2286000" cy="1651000"/>
          </a:xfrm>
          <a:prstGeom prst="rect">
            <a:avLst/>
          </a:prstGeom>
        </p:spPr>
      </p:pic>
      <p:sp>
        <p:nvSpPr>
          <p:cNvPr id="6" name="Date Placeholder 5"/>
          <p:cNvSpPr>
            <a:spLocks noGrp="1"/>
          </p:cNvSpPr>
          <p:nvPr>
            <p:ph type="dt" sz="half" idx="10"/>
          </p:nvPr>
        </p:nvSpPr>
        <p:spPr/>
        <p:txBody>
          <a:bodyPr/>
          <a:lstStyle/>
          <a:p>
            <a:fld id="{ABA9277F-E0FB-0740-B3F9-39C3B2174073}" type="datetime1">
              <a:rPr lang="en-US" smtClean="0"/>
              <a:t>6/12/16</a:t>
            </a:fld>
            <a:endParaRPr lang="en-US"/>
          </a:p>
        </p:txBody>
      </p:sp>
      <p:sp>
        <p:nvSpPr>
          <p:cNvPr id="7" name="Footer Placeholder 6"/>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8263527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Securing end systems</a:t>
            </a:r>
            <a:endParaRPr lang="en-US" dirty="0"/>
          </a:p>
        </p:txBody>
      </p:sp>
      <p:sp>
        <p:nvSpPr>
          <p:cNvPr id="5" name="Text Placeholder 4"/>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BD37F936-0DB1-A647-807E-B2EFF0725AC4}" type="slidenum">
              <a:rPr lang="en-US" smtClean="0"/>
              <a:t>24</a:t>
            </a:fld>
            <a:endParaRPr lang="en-US"/>
          </a:p>
        </p:txBody>
      </p:sp>
      <p:sp>
        <p:nvSpPr>
          <p:cNvPr id="2" name="Date Placeholder 1"/>
          <p:cNvSpPr>
            <a:spLocks noGrp="1"/>
          </p:cNvSpPr>
          <p:nvPr>
            <p:ph type="dt" sz="half" idx="10"/>
          </p:nvPr>
        </p:nvSpPr>
        <p:spPr/>
        <p:txBody>
          <a:bodyPr/>
          <a:lstStyle/>
          <a:p>
            <a:fld id="{BDBCE737-DE83-4F4E-9778-EB09A9ABED3C}"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101476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old attack model</a:t>
            </a:r>
            <a:endParaRPr lang="en-US" dirty="0"/>
          </a:p>
        </p:txBody>
      </p:sp>
      <p:sp>
        <p:nvSpPr>
          <p:cNvPr id="3" name="Slide Number Placeholder 2"/>
          <p:cNvSpPr>
            <a:spLocks noGrp="1"/>
          </p:cNvSpPr>
          <p:nvPr>
            <p:ph type="sldNum" sz="quarter" idx="12"/>
          </p:nvPr>
        </p:nvSpPr>
        <p:spPr/>
        <p:txBody>
          <a:bodyPr/>
          <a:lstStyle/>
          <a:p>
            <a:fld id="{BD37F936-0DB1-A647-807E-B2EFF0725AC4}" type="slidenum">
              <a:rPr lang="en-US" smtClean="0"/>
              <a:t>25</a:t>
            </a:fld>
            <a:endParaRPr lang="en-US"/>
          </a:p>
        </p:txBody>
      </p:sp>
      <p:pic>
        <p:nvPicPr>
          <p:cNvPr id="4" name="Picture 3"/>
          <p:cNvPicPr>
            <a:picLocks noChangeAspect="1"/>
          </p:cNvPicPr>
          <p:nvPr/>
        </p:nvPicPr>
        <p:blipFill>
          <a:blip r:embed="rId2"/>
          <a:stretch>
            <a:fillRect/>
          </a:stretch>
        </p:blipFill>
        <p:spPr>
          <a:xfrm>
            <a:off x="5058504" y="2191485"/>
            <a:ext cx="2785824" cy="2089368"/>
          </a:xfrm>
          <a:prstGeom prst="rect">
            <a:avLst/>
          </a:prstGeom>
        </p:spPr>
      </p:pic>
      <p:cxnSp>
        <p:nvCxnSpPr>
          <p:cNvPr id="6" name="Straight Arrow Connector 5"/>
          <p:cNvCxnSpPr/>
          <p:nvPr/>
        </p:nvCxnSpPr>
        <p:spPr>
          <a:xfrm>
            <a:off x="1785808" y="2191485"/>
            <a:ext cx="3272696" cy="520625"/>
          </a:xfrm>
          <a:prstGeom prst="straightConnector1">
            <a:avLst/>
          </a:prstGeom>
          <a:ln w="57150" cmpd="sng">
            <a:solidFill>
              <a:schemeClr val="tx2"/>
            </a:solidFill>
            <a:tailEnd type="diamon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738239" y="1648075"/>
            <a:ext cx="1031690" cy="646331"/>
          </a:xfrm>
          <a:prstGeom prst="rect">
            <a:avLst/>
          </a:prstGeom>
          <a:noFill/>
        </p:spPr>
        <p:txBody>
          <a:bodyPr wrap="none" rtlCol="0">
            <a:spAutoFit/>
          </a:bodyPr>
          <a:lstStyle/>
          <a:p>
            <a:r>
              <a:rPr lang="en-US" dirty="0" smtClean="0"/>
              <a:t>port 135</a:t>
            </a:r>
          </a:p>
          <a:p>
            <a:r>
              <a:rPr lang="en-US" dirty="0" smtClean="0"/>
              <a:t>(DCE)</a:t>
            </a:r>
            <a:endParaRPr lang="en-US" dirty="0"/>
          </a:p>
        </p:txBody>
      </p:sp>
      <p:pic>
        <p:nvPicPr>
          <p:cNvPr id="8" name="Picture 7"/>
          <p:cNvPicPr>
            <a:picLocks noChangeAspect="1"/>
          </p:cNvPicPr>
          <p:nvPr/>
        </p:nvPicPr>
        <p:blipFill>
          <a:blip r:embed="rId3"/>
          <a:stretch>
            <a:fillRect/>
          </a:stretch>
        </p:blipFill>
        <p:spPr>
          <a:xfrm>
            <a:off x="1366973" y="2473973"/>
            <a:ext cx="1325427" cy="1101537"/>
          </a:xfrm>
          <a:prstGeom prst="rect">
            <a:avLst/>
          </a:prstGeom>
        </p:spPr>
      </p:pic>
      <p:cxnSp>
        <p:nvCxnSpPr>
          <p:cNvPr id="9" name="Straight Arrow Connector 8"/>
          <p:cNvCxnSpPr/>
          <p:nvPr/>
        </p:nvCxnSpPr>
        <p:spPr>
          <a:xfrm flipV="1">
            <a:off x="1785808" y="4002273"/>
            <a:ext cx="3425096" cy="442941"/>
          </a:xfrm>
          <a:prstGeom prst="straightConnector1">
            <a:avLst/>
          </a:prstGeom>
          <a:ln w="57150" cmpd="sng">
            <a:solidFill>
              <a:schemeClr val="tx2"/>
            </a:solidFill>
            <a:tailEnd type="diamon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460502" y="4484903"/>
            <a:ext cx="1801845" cy="646331"/>
          </a:xfrm>
          <a:prstGeom prst="rect">
            <a:avLst/>
          </a:prstGeom>
          <a:noFill/>
        </p:spPr>
        <p:txBody>
          <a:bodyPr wrap="none" rtlCol="0">
            <a:spAutoFit/>
          </a:bodyPr>
          <a:lstStyle/>
          <a:p>
            <a:r>
              <a:rPr lang="en-US" dirty="0" smtClean="0"/>
              <a:t>port 1433, 1434</a:t>
            </a:r>
          </a:p>
          <a:p>
            <a:r>
              <a:rPr lang="en-US" dirty="0" smtClean="0"/>
              <a:t>(MS SQL)</a:t>
            </a:r>
            <a:endParaRPr lang="en-US" dirty="0"/>
          </a:p>
        </p:txBody>
      </p:sp>
      <p:cxnSp>
        <p:nvCxnSpPr>
          <p:cNvPr id="12" name="Straight Arrow Connector 11"/>
          <p:cNvCxnSpPr/>
          <p:nvPr/>
        </p:nvCxnSpPr>
        <p:spPr>
          <a:xfrm flipV="1">
            <a:off x="1785808" y="3385135"/>
            <a:ext cx="3325498" cy="190375"/>
          </a:xfrm>
          <a:prstGeom prst="straightConnector1">
            <a:avLst/>
          </a:prstGeom>
          <a:ln w="57150" cmpd="sng">
            <a:solidFill>
              <a:schemeClr val="tx2"/>
            </a:solidFill>
            <a:tailEnd type="diamon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60502" y="3575510"/>
            <a:ext cx="1545089" cy="646331"/>
          </a:xfrm>
          <a:prstGeom prst="rect">
            <a:avLst/>
          </a:prstGeom>
          <a:noFill/>
        </p:spPr>
        <p:txBody>
          <a:bodyPr wrap="none" rtlCol="0">
            <a:spAutoFit/>
          </a:bodyPr>
          <a:lstStyle/>
          <a:p>
            <a:r>
              <a:rPr lang="en-US" dirty="0" smtClean="0"/>
              <a:t>port 137, 139</a:t>
            </a:r>
          </a:p>
          <a:p>
            <a:r>
              <a:rPr lang="en-US" dirty="0" smtClean="0"/>
              <a:t>(NetBIOS)</a:t>
            </a:r>
            <a:endParaRPr lang="en-US" dirty="0"/>
          </a:p>
        </p:txBody>
      </p:sp>
      <p:sp>
        <p:nvSpPr>
          <p:cNvPr id="15" name="Cloud 14"/>
          <p:cNvSpPr/>
          <p:nvPr/>
        </p:nvSpPr>
        <p:spPr>
          <a:xfrm>
            <a:off x="145510" y="2191485"/>
            <a:ext cx="1494788" cy="225372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Internet</a:t>
            </a:r>
            <a:endParaRPr lang="en-US" dirty="0"/>
          </a:p>
        </p:txBody>
      </p:sp>
      <p:sp>
        <p:nvSpPr>
          <p:cNvPr id="5" name="Date Placeholder 4"/>
          <p:cNvSpPr>
            <a:spLocks noGrp="1"/>
          </p:cNvSpPr>
          <p:nvPr>
            <p:ph type="dt" sz="half" idx="10"/>
          </p:nvPr>
        </p:nvSpPr>
        <p:spPr/>
        <p:txBody>
          <a:bodyPr/>
          <a:lstStyle/>
          <a:p>
            <a:fld id="{E3B5E80A-1459-3A47-B0C8-C5565703A279}" type="datetime1">
              <a:rPr lang="en-US" smtClean="0"/>
              <a:t>6/12/16</a:t>
            </a:fld>
            <a:endParaRPr lang="en-US"/>
          </a:p>
        </p:txBody>
      </p:sp>
      <p:sp>
        <p:nvSpPr>
          <p:cNvPr id="10" name="Footer Placeholder 9"/>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170607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and now</a:t>
            </a:r>
            <a:endParaRPr lang="en-US" dirty="0"/>
          </a:p>
        </p:txBody>
      </p:sp>
      <p:sp>
        <p:nvSpPr>
          <p:cNvPr id="3" name="Slide Number Placeholder 2"/>
          <p:cNvSpPr>
            <a:spLocks noGrp="1"/>
          </p:cNvSpPr>
          <p:nvPr>
            <p:ph type="sldNum" sz="quarter" idx="12"/>
          </p:nvPr>
        </p:nvSpPr>
        <p:spPr/>
        <p:txBody>
          <a:bodyPr/>
          <a:lstStyle/>
          <a:p>
            <a:fld id="{BD37F936-0DB1-A647-807E-B2EFF0725AC4}" type="slidenum">
              <a:rPr lang="en-US" smtClean="0"/>
              <a:t>26</a:t>
            </a:fld>
            <a:endParaRPr lang="en-US"/>
          </a:p>
        </p:txBody>
      </p:sp>
      <p:pic>
        <p:nvPicPr>
          <p:cNvPr id="4" name="Picture 3"/>
          <p:cNvPicPr>
            <a:picLocks noChangeAspect="1"/>
          </p:cNvPicPr>
          <p:nvPr/>
        </p:nvPicPr>
        <p:blipFill>
          <a:blip r:embed="rId2"/>
          <a:stretch>
            <a:fillRect/>
          </a:stretch>
        </p:blipFill>
        <p:spPr>
          <a:xfrm>
            <a:off x="3807749" y="1627266"/>
            <a:ext cx="838207" cy="774984"/>
          </a:xfrm>
          <a:prstGeom prst="rect">
            <a:avLst/>
          </a:prstGeom>
        </p:spPr>
      </p:pic>
      <p:pic>
        <p:nvPicPr>
          <p:cNvPr id="5" name="Picture 4"/>
          <p:cNvPicPr>
            <a:picLocks noChangeAspect="1"/>
          </p:cNvPicPr>
          <p:nvPr/>
        </p:nvPicPr>
        <p:blipFill>
          <a:blip r:embed="rId3"/>
          <a:stretch>
            <a:fillRect/>
          </a:stretch>
        </p:blipFill>
        <p:spPr>
          <a:xfrm>
            <a:off x="3807749" y="2579812"/>
            <a:ext cx="886715" cy="851246"/>
          </a:xfrm>
          <a:prstGeom prst="rect">
            <a:avLst/>
          </a:prstGeom>
        </p:spPr>
      </p:pic>
      <p:pic>
        <p:nvPicPr>
          <p:cNvPr id="6" name="Picture 5"/>
          <p:cNvPicPr>
            <a:picLocks noChangeAspect="1"/>
          </p:cNvPicPr>
          <p:nvPr/>
        </p:nvPicPr>
        <p:blipFill>
          <a:blip r:embed="rId4"/>
          <a:stretch>
            <a:fillRect/>
          </a:stretch>
        </p:blipFill>
        <p:spPr>
          <a:xfrm>
            <a:off x="4694464" y="1926572"/>
            <a:ext cx="884464" cy="951356"/>
          </a:xfrm>
          <a:prstGeom prst="rect">
            <a:avLst/>
          </a:prstGeom>
        </p:spPr>
      </p:pic>
      <p:pic>
        <p:nvPicPr>
          <p:cNvPr id="7" name="Picture 6"/>
          <p:cNvPicPr>
            <a:picLocks noChangeAspect="1"/>
          </p:cNvPicPr>
          <p:nvPr/>
        </p:nvPicPr>
        <p:blipFill>
          <a:blip r:embed="rId5"/>
          <a:stretch>
            <a:fillRect/>
          </a:stretch>
        </p:blipFill>
        <p:spPr>
          <a:xfrm>
            <a:off x="2419531" y="3651326"/>
            <a:ext cx="4452849" cy="2907763"/>
          </a:xfrm>
          <a:prstGeom prst="rect">
            <a:avLst/>
          </a:prstGeom>
        </p:spPr>
      </p:pic>
      <p:sp>
        <p:nvSpPr>
          <p:cNvPr id="8" name="Folded Corner 7"/>
          <p:cNvSpPr/>
          <p:nvPr/>
        </p:nvSpPr>
        <p:spPr>
          <a:xfrm>
            <a:off x="873062" y="2037390"/>
            <a:ext cx="1600613" cy="1243602"/>
          </a:xfrm>
          <a:prstGeom prst="foldedCorne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downloaded documents</a:t>
            </a:r>
            <a:endParaRPr lang="en-US" dirty="0"/>
          </a:p>
        </p:txBody>
      </p:sp>
      <p:cxnSp>
        <p:nvCxnSpPr>
          <p:cNvPr id="10" name="Straight Arrow Connector 9"/>
          <p:cNvCxnSpPr>
            <a:stCxn id="8" idx="3"/>
          </p:cNvCxnSpPr>
          <p:nvPr/>
        </p:nvCxnSpPr>
        <p:spPr>
          <a:xfrm flipV="1">
            <a:off x="2473675" y="2169688"/>
            <a:ext cx="1334074" cy="4895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3"/>
            <a:endCxn id="5" idx="1"/>
          </p:cNvCxnSpPr>
          <p:nvPr/>
        </p:nvCxnSpPr>
        <p:spPr>
          <a:xfrm>
            <a:off x="2473675" y="2659191"/>
            <a:ext cx="1334074" cy="3462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6"/>
          <a:stretch>
            <a:fillRect/>
          </a:stretch>
        </p:blipFill>
        <p:spPr>
          <a:xfrm>
            <a:off x="5722027" y="1524000"/>
            <a:ext cx="911627" cy="911627"/>
          </a:xfrm>
          <a:prstGeom prst="rect">
            <a:avLst/>
          </a:prstGeom>
        </p:spPr>
      </p:pic>
      <p:sp>
        <p:nvSpPr>
          <p:cNvPr id="9" name="Date Placeholder 8"/>
          <p:cNvSpPr>
            <a:spLocks noGrp="1"/>
          </p:cNvSpPr>
          <p:nvPr>
            <p:ph type="dt" sz="half" idx="10"/>
          </p:nvPr>
        </p:nvSpPr>
        <p:spPr/>
        <p:txBody>
          <a:bodyPr/>
          <a:lstStyle/>
          <a:p>
            <a:fld id="{F873A07A-5C81-F54C-AF74-40CD86A04689}" type="datetime1">
              <a:rPr lang="en-US" smtClean="0"/>
              <a:t>6/12/16</a:t>
            </a:fld>
            <a:endParaRPr lang="en-US"/>
          </a:p>
        </p:txBody>
      </p:sp>
      <p:sp>
        <p:nvSpPr>
          <p:cNvPr id="11" name="Footer Placeholder 10"/>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3201145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Vulnerabilities 2011</a:t>
            </a:r>
            <a:endParaRPr lang="en-US" dirty="0"/>
          </a:p>
        </p:txBody>
      </p:sp>
      <p:sp>
        <p:nvSpPr>
          <p:cNvPr id="3" name="Slide Number Placeholder 2"/>
          <p:cNvSpPr>
            <a:spLocks noGrp="1"/>
          </p:cNvSpPr>
          <p:nvPr>
            <p:ph type="sldNum" sz="quarter" idx="12"/>
          </p:nvPr>
        </p:nvSpPr>
        <p:spPr/>
        <p:txBody>
          <a:bodyPr/>
          <a:lstStyle/>
          <a:p>
            <a:fld id="{BD37F936-0DB1-A647-807E-B2EFF0725AC4}" type="slidenum">
              <a:rPr lang="en-US" smtClean="0"/>
              <a:t>27</a:t>
            </a:fld>
            <a:endParaRPr lang="en-US"/>
          </a:p>
        </p:txBody>
      </p:sp>
      <p:pic>
        <p:nvPicPr>
          <p:cNvPr id="4" name="Picture 3"/>
          <p:cNvPicPr>
            <a:picLocks noChangeAspect="1"/>
          </p:cNvPicPr>
          <p:nvPr/>
        </p:nvPicPr>
        <p:blipFill>
          <a:blip r:embed="rId3"/>
          <a:stretch>
            <a:fillRect/>
          </a:stretch>
        </p:blipFill>
        <p:spPr>
          <a:xfrm>
            <a:off x="863554" y="1524000"/>
            <a:ext cx="6583928" cy="5206078"/>
          </a:xfrm>
          <a:prstGeom prst="rect">
            <a:avLst/>
          </a:prstGeom>
        </p:spPr>
      </p:pic>
      <p:sp>
        <p:nvSpPr>
          <p:cNvPr id="5" name="Oval Callout 4"/>
          <p:cNvSpPr/>
          <p:nvPr/>
        </p:nvSpPr>
        <p:spPr>
          <a:xfrm>
            <a:off x="6799300" y="533400"/>
            <a:ext cx="1719667" cy="990600"/>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dubious metric?</a:t>
            </a:r>
            <a:endParaRPr lang="en-US" dirty="0"/>
          </a:p>
        </p:txBody>
      </p:sp>
      <p:sp>
        <p:nvSpPr>
          <p:cNvPr id="6" name="Date Placeholder 5"/>
          <p:cNvSpPr>
            <a:spLocks noGrp="1"/>
          </p:cNvSpPr>
          <p:nvPr>
            <p:ph type="dt" sz="half" idx="10"/>
          </p:nvPr>
        </p:nvSpPr>
        <p:spPr/>
        <p:txBody>
          <a:bodyPr/>
          <a:lstStyle/>
          <a:p>
            <a:fld id="{E35779A4-803D-8A4C-B533-93A3ABAC4391}" type="datetime1">
              <a:rPr lang="en-US" smtClean="0"/>
              <a:t>6/12/16</a:t>
            </a:fld>
            <a:endParaRPr lang="en-US"/>
          </a:p>
        </p:txBody>
      </p:sp>
      <p:sp>
        <p:nvSpPr>
          <p:cNvPr id="7" name="Footer Placeholder 6"/>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568679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be done?</a:t>
            </a:r>
            <a:endParaRPr lang="en-US" dirty="0"/>
          </a:p>
        </p:txBody>
      </p:sp>
      <p:sp>
        <p:nvSpPr>
          <p:cNvPr id="4" name="Content Placeholder 3"/>
          <p:cNvSpPr>
            <a:spLocks noGrp="1"/>
          </p:cNvSpPr>
          <p:nvPr>
            <p:ph idx="1"/>
          </p:nvPr>
        </p:nvSpPr>
        <p:spPr/>
        <p:txBody>
          <a:bodyPr>
            <a:normAutofit lnSpcReduction="10000"/>
          </a:bodyPr>
          <a:lstStyle/>
          <a:p>
            <a:r>
              <a:rPr lang="en-US" dirty="0" smtClean="0"/>
              <a:t>Harden key libraries</a:t>
            </a:r>
          </a:p>
          <a:p>
            <a:pPr lvl="1"/>
            <a:r>
              <a:rPr lang="en-US" dirty="0" smtClean="0"/>
              <a:t>protocols (HTTP, IMAP, SIP, …)</a:t>
            </a:r>
          </a:p>
          <a:p>
            <a:pPr lvl="1"/>
            <a:r>
              <a:rPr lang="en-US" dirty="0" smtClean="0"/>
              <a:t>file type parsing</a:t>
            </a:r>
          </a:p>
          <a:p>
            <a:pPr lvl="1"/>
            <a:r>
              <a:rPr lang="en-US" dirty="0" smtClean="0">
                <a:sym typeface="Wingdings"/>
              </a:rPr>
              <a:t> fuzzing</a:t>
            </a:r>
            <a:endParaRPr lang="en-US" dirty="0" smtClean="0"/>
          </a:p>
          <a:p>
            <a:r>
              <a:rPr lang="en-US" dirty="0" smtClean="0"/>
              <a:t>Separate parsing &amp; system access via pipe</a:t>
            </a:r>
          </a:p>
          <a:p>
            <a:pPr lvl="1"/>
            <a:r>
              <a:rPr lang="en-US" dirty="0" smtClean="0"/>
              <a:t>e.g., Google Chrome</a:t>
            </a:r>
          </a:p>
          <a:p>
            <a:r>
              <a:rPr lang="en-US" dirty="0" smtClean="0"/>
              <a:t>Separate VM for enterprise applications</a:t>
            </a:r>
          </a:p>
          <a:p>
            <a:r>
              <a:rPr lang="en-US" dirty="0" smtClean="0"/>
              <a:t>Restrict privileges</a:t>
            </a:r>
          </a:p>
          <a:p>
            <a:pPr lvl="1"/>
            <a:r>
              <a:rPr lang="en-US" dirty="0" smtClean="0"/>
              <a:t>Android: each app has separate user ID</a:t>
            </a:r>
          </a:p>
          <a:p>
            <a:pPr lvl="1"/>
            <a:r>
              <a:rPr lang="en-US" dirty="0" smtClean="0"/>
              <a:t>Permission restriction</a:t>
            </a:r>
          </a:p>
          <a:p>
            <a:pPr lvl="2"/>
            <a:r>
              <a:rPr lang="en-US" dirty="0" smtClean="0"/>
              <a:t>App store, rather than browser, for installing software</a:t>
            </a:r>
          </a:p>
          <a:p>
            <a:pPr lvl="2"/>
            <a:r>
              <a:rPr lang="en-US" dirty="0" smtClean="0"/>
              <a:t>No need to store files in system areas</a:t>
            </a:r>
          </a:p>
          <a:p>
            <a:pPr lvl="2"/>
            <a:r>
              <a:rPr lang="en-US" dirty="0" smtClean="0"/>
              <a:t>Limited system permissions</a:t>
            </a:r>
          </a:p>
          <a:p>
            <a:pPr lvl="3"/>
            <a:r>
              <a:rPr lang="en-US" dirty="0" smtClean="0"/>
              <a:t>harder with HTML5, </a:t>
            </a:r>
            <a:r>
              <a:rPr lang="en-US" dirty="0" err="1" smtClean="0"/>
              <a:t>WebRTC</a:t>
            </a:r>
            <a:r>
              <a:rPr lang="en-US" dirty="0" smtClean="0"/>
              <a:t>, SVG, …</a:t>
            </a:r>
          </a:p>
        </p:txBody>
      </p:sp>
      <p:sp>
        <p:nvSpPr>
          <p:cNvPr id="3" name="Slide Number Placeholder 2"/>
          <p:cNvSpPr>
            <a:spLocks noGrp="1"/>
          </p:cNvSpPr>
          <p:nvPr>
            <p:ph type="sldNum" sz="quarter" idx="12"/>
          </p:nvPr>
        </p:nvSpPr>
        <p:spPr/>
        <p:txBody>
          <a:bodyPr/>
          <a:lstStyle/>
          <a:p>
            <a:fld id="{BD37F936-0DB1-A647-807E-B2EFF0725AC4}" type="slidenum">
              <a:rPr lang="en-US" smtClean="0"/>
              <a:t>28</a:t>
            </a:fld>
            <a:endParaRPr lang="en-US"/>
          </a:p>
        </p:txBody>
      </p:sp>
      <p:sp>
        <p:nvSpPr>
          <p:cNvPr id="5" name="Date Placeholder 4"/>
          <p:cNvSpPr>
            <a:spLocks noGrp="1"/>
          </p:cNvSpPr>
          <p:nvPr>
            <p:ph type="dt" sz="half" idx="10"/>
          </p:nvPr>
        </p:nvSpPr>
        <p:spPr/>
        <p:txBody>
          <a:bodyPr/>
          <a:lstStyle/>
          <a:p>
            <a:fld id="{C05F83E0-56FC-0A4A-B881-83C07FC2F82E}"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7337850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All systems must update automatically</a:t>
            </a:r>
            <a:endParaRPr lang="en-US" dirty="0"/>
          </a:p>
        </p:txBody>
      </p:sp>
      <p:sp>
        <p:nvSpPr>
          <p:cNvPr id="3" name="Content Placeholder 2"/>
          <p:cNvSpPr>
            <a:spLocks noGrp="1"/>
          </p:cNvSpPr>
          <p:nvPr>
            <p:ph idx="1"/>
          </p:nvPr>
        </p:nvSpPr>
        <p:spPr/>
        <p:txBody>
          <a:bodyPr/>
          <a:lstStyle/>
          <a:p>
            <a:r>
              <a:rPr lang="en-US" dirty="0" smtClean="0"/>
              <a:t>Manual updates </a:t>
            </a:r>
            <a:r>
              <a:rPr lang="en-US" dirty="0" smtClean="0">
                <a:sym typeface="Wingdings"/>
              </a:rPr>
              <a:t> compromise (see Adobe Flash)</a:t>
            </a:r>
          </a:p>
          <a:p>
            <a:pPr lvl="1"/>
            <a:r>
              <a:rPr lang="en-US" dirty="0" smtClean="0">
                <a:sym typeface="Wingdings"/>
              </a:rPr>
              <a:t>Microsoft “patch Tuesdays”</a:t>
            </a:r>
            <a:endParaRPr lang="en-US" dirty="0" smtClean="0"/>
          </a:p>
          <a:p>
            <a:r>
              <a:rPr lang="en-US" dirty="0" smtClean="0"/>
              <a:t>“</a:t>
            </a:r>
            <a:r>
              <a:rPr lang="en-US" i="1" dirty="0" smtClean="0"/>
              <a:t>Evergreen browsers</a:t>
            </a:r>
            <a:r>
              <a:rPr lang="en-US" dirty="0" smtClean="0"/>
              <a:t>”: Firefox, Chrome</a:t>
            </a:r>
          </a:p>
          <a:p>
            <a:r>
              <a:rPr lang="en-US" dirty="0" err="1" smtClean="0"/>
              <a:t>MacOS</a:t>
            </a:r>
            <a:r>
              <a:rPr lang="en-US" dirty="0" smtClean="0"/>
              <a:t> transitioning to automatic updates</a:t>
            </a:r>
          </a:p>
          <a:p>
            <a:r>
              <a:rPr lang="en-US" dirty="0" smtClean="0"/>
              <a:t>yum on </a:t>
            </a:r>
            <a:r>
              <a:rPr lang="en-US" dirty="0" err="1" smtClean="0"/>
              <a:t>CentOS</a:t>
            </a:r>
            <a:r>
              <a:rPr lang="en-US" dirty="0" smtClean="0"/>
              <a:t> and </a:t>
            </a:r>
            <a:r>
              <a:rPr lang="en-US" dirty="0" err="1" smtClean="0"/>
              <a:t>RedHat</a:t>
            </a:r>
            <a:r>
              <a:rPr lang="en-US" dirty="0" smtClean="0"/>
              <a:t> EL</a:t>
            </a:r>
          </a:p>
          <a:p>
            <a:r>
              <a:rPr lang="en-US" dirty="0" smtClean="0"/>
              <a:t>Google policy on </a:t>
            </a:r>
            <a:r>
              <a:rPr lang="en-US" smtClean="0"/>
              <a:t>responsible disclosure</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pPr/>
              <a:t>29</a:t>
            </a:fld>
            <a:endParaRPr lang="en-US"/>
          </a:p>
        </p:txBody>
      </p:sp>
      <p:sp>
        <p:nvSpPr>
          <p:cNvPr id="5" name="Date Placeholder 4"/>
          <p:cNvSpPr>
            <a:spLocks noGrp="1"/>
          </p:cNvSpPr>
          <p:nvPr>
            <p:ph type="dt" sz="half" idx="10"/>
          </p:nvPr>
        </p:nvSpPr>
        <p:spPr/>
        <p:txBody>
          <a:bodyPr/>
          <a:lstStyle/>
          <a:p>
            <a:fld id="{3E03E7BD-CAAA-CF4C-85F5-52F9C33D4C27}"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274465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approach: blame the victim</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3</a:t>
            </a:fld>
            <a:endParaRPr lang="en-US"/>
          </a:p>
        </p:txBody>
      </p:sp>
      <p:sp>
        <p:nvSpPr>
          <p:cNvPr id="5" name="Horizontal Scroll 4"/>
          <p:cNvSpPr/>
          <p:nvPr/>
        </p:nvSpPr>
        <p:spPr>
          <a:xfrm>
            <a:off x="4866094" y="1343909"/>
            <a:ext cx="2465964" cy="1343910"/>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Run 10 anti-virus systems!</a:t>
            </a:r>
            <a:endParaRPr lang="en-US" dirty="0"/>
          </a:p>
        </p:txBody>
      </p:sp>
      <p:sp>
        <p:nvSpPr>
          <p:cNvPr id="6" name="Horizontal Scroll 5"/>
          <p:cNvSpPr/>
          <p:nvPr/>
        </p:nvSpPr>
        <p:spPr>
          <a:xfrm>
            <a:off x="5382913" y="3214144"/>
            <a:ext cx="2465964" cy="1343910"/>
          </a:xfrm>
          <a:prstGeom prst="horizontalScroll">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Pay cash!</a:t>
            </a:r>
            <a:endParaRPr lang="en-US" dirty="0"/>
          </a:p>
        </p:txBody>
      </p:sp>
      <p:sp>
        <p:nvSpPr>
          <p:cNvPr id="7" name="Horizontal Scroll 6"/>
          <p:cNvSpPr/>
          <p:nvPr/>
        </p:nvSpPr>
        <p:spPr>
          <a:xfrm>
            <a:off x="1514155" y="1870234"/>
            <a:ext cx="2465964" cy="1343910"/>
          </a:xfrm>
          <a:prstGeom prst="horizontalScrol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Choose passwords you can’t remember!</a:t>
            </a:r>
            <a:endParaRPr lang="en-US" dirty="0"/>
          </a:p>
        </p:txBody>
      </p:sp>
      <p:sp>
        <p:nvSpPr>
          <p:cNvPr id="8" name="Horizontal Scroll 7"/>
          <p:cNvSpPr/>
          <p:nvPr/>
        </p:nvSpPr>
        <p:spPr>
          <a:xfrm>
            <a:off x="2747137" y="5259543"/>
            <a:ext cx="2465964" cy="1343910"/>
          </a:xfrm>
          <a:prstGeom prst="horizontalScroll">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Choose another operating system!</a:t>
            </a:r>
            <a:endParaRPr lang="en-US" dirty="0"/>
          </a:p>
        </p:txBody>
      </p:sp>
      <p:sp>
        <p:nvSpPr>
          <p:cNvPr id="9" name="Horizontal Scroll 8"/>
          <p:cNvSpPr/>
          <p:nvPr/>
        </p:nvSpPr>
        <p:spPr>
          <a:xfrm>
            <a:off x="1202895" y="3624987"/>
            <a:ext cx="2465964" cy="1343910"/>
          </a:xfrm>
          <a:prstGeom prst="horizontalScroll">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Don’t click on that link!</a:t>
            </a:r>
            <a:endParaRPr lang="en-US" dirty="0"/>
          </a:p>
        </p:txBody>
      </p:sp>
      <p:sp>
        <p:nvSpPr>
          <p:cNvPr id="3" name="Date Placeholder 2"/>
          <p:cNvSpPr>
            <a:spLocks noGrp="1"/>
          </p:cNvSpPr>
          <p:nvPr>
            <p:ph type="dt" sz="half" idx="10"/>
          </p:nvPr>
        </p:nvSpPr>
        <p:spPr/>
        <p:txBody>
          <a:bodyPr/>
          <a:lstStyle/>
          <a:p>
            <a:fld id="{910DC014-98BC-0C45-8C7F-3D8CA49D5231}" type="datetime1">
              <a:rPr lang="en-US" smtClean="0"/>
              <a:t>6/12/16</a:t>
            </a:fld>
            <a:endParaRPr lang="en-US"/>
          </a:p>
        </p:txBody>
      </p:sp>
      <p:sp>
        <p:nvSpPr>
          <p:cNvPr id="10" name="Footer Placeholder 9"/>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24823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37F936-0DB1-A647-807E-B2EFF0725AC4}" type="slidenum">
              <a:rPr lang="en-US" smtClean="0"/>
              <a:t>30</a:t>
            </a:fld>
            <a:endParaRPr lang="en-US"/>
          </a:p>
        </p:txBody>
      </p:sp>
      <p:pic>
        <p:nvPicPr>
          <p:cNvPr id="3" name="Picture 2" descr="embedded_Page_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019" y="682302"/>
            <a:ext cx="8233438" cy="6169480"/>
          </a:xfrm>
          <a:prstGeom prst="rect">
            <a:avLst/>
          </a:prstGeom>
        </p:spPr>
      </p:pic>
      <p:sp>
        <p:nvSpPr>
          <p:cNvPr id="4" name="TextBox 3"/>
          <p:cNvSpPr txBox="1"/>
          <p:nvPr/>
        </p:nvSpPr>
        <p:spPr>
          <a:xfrm>
            <a:off x="0" y="6581001"/>
            <a:ext cx="1775471" cy="276999"/>
          </a:xfrm>
          <a:prstGeom prst="rect">
            <a:avLst/>
          </a:prstGeom>
          <a:noFill/>
        </p:spPr>
        <p:txBody>
          <a:bodyPr wrap="none" rtlCol="0">
            <a:spAutoFit/>
          </a:bodyPr>
          <a:lstStyle/>
          <a:p>
            <a:r>
              <a:rPr lang="en-US" sz="1200" dirty="0" smtClean="0">
                <a:solidFill>
                  <a:schemeClr val="bg1">
                    <a:lumMod val="65000"/>
                  </a:schemeClr>
                </a:solidFill>
              </a:rPr>
              <a:t>Jim </a:t>
            </a:r>
            <a:r>
              <a:rPr lang="en-US" sz="1200" dirty="0" err="1" smtClean="0">
                <a:solidFill>
                  <a:schemeClr val="bg1">
                    <a:lumMod val="65000"/>
                  </a:schemeClr>
                </a:solidFill>
              </a:rPr>
              <a:t>Gettys</a:t>
            </a:r>
            <a:r>
              <a:rPr lang="en-US" sz="1200" dirty="0" smtClean="0">
                <a:solidFill>
                  <a:schemeClr val="bg1">
                    <a:lumMod val="65000"/>
                  </a:schemeClr>
                </a:solidFill>
              </a:rPr>
              <a:t> (June 2014)</a:t>
            </a:r>
            <a:endParaRPr lang="en-US" sz="1200" dirty="0">
              <a:solidFill>
                <a:schemeClr val="bg1">
                  <a:lumMod val="65000"/>
                </a:schemeClr>
              </a:solidFill>
            </a:endParaRPr>
          </a:p>
        </p:txBody>
      </p:sp>
      <p:sp>
        <p:nvSpPr>
          <p:cNvPr id="5" name="Date Placeholder 4"/>
          <p:cNvSpPr>
            <a:spLocks noGrp="1"/>
          </p:cNvSpPr>
          <p:nvPr>
            <p:ph type="dt" sz="half" idx="10"/>
          </p:nvPr>
        </p:nvSpPr>
        <p:spPr/>
        <p:txBody>
          <a:bodyPr/>
          <a:lstStyle/>
          <a:p>
            <a:fld id="{33E33EC3-E5B7-BD4D-9994-DDF0DEFADD04}"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7815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37F936-0DB1-A647-807E-B2EFF0725AC4}" type="slidenum">
              <a:rPr lang="en-US" smtClean="0"/>
              <a:t>31</a:t>
            </a:fld>
            <a:endParaRPr lang="en-US"/>
          </a:p>
        </p:txBody>
      </p:sp>
      <p:pic>
        <p:nvPicPr>
          <p:cNvPr id="3" name="Picture 2" descr="embedded_Page_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84" y="781578"/>
            <a:ext cx="8101093" cy="6071143"/>
          </a:xfrm>
          <a:prstGeom prst="rect">
            <a:avLst/>
          </a:prstGeom>
        </p:spPr>
      </p:pic>
      <p:sp>
        <p:nvSpPr>
          <p:cNvPr id="4" name="TextBox 3"/>
          <p:cNvSpPr txBox="1"/>
          <p:nvPr/>
        </p:nvSpPr>
        <p:spPr>
          <a:xfrm>
            <a:off x="0" y="6581001"/>
            <a:ext cx="1775471" cy="276999"/>
          </a:xfrm>
          <a:prstGeom prst="rect">
            <a:avLst/>
          </a:prstGeom>
          <a:noFill/>
        </p:spPr>
        <p:txBody>
          <a:bodyPr wrap="none" rtlCol="0">
            <a:spAutoFit/>
          </a:bodyPr>
          <a:lstStyle/>
          <a:p>
            <a:r>
              <a:rPr lang="en-US" sz="1200" dirty="0" smtClean="0">
                <a:solidFill>
                  <a:schemeClr val="bg1">
                    <a:lumMod val="65000"/>
                  </a:schemeClr>
                </a:solidFill>
              </a:rPr>
              <a:t>Jim </a:t>
            </a:r>
            <a:r>
              <a:rPr lang="en-US" sz="1200" dirty="0" err="1" smtClean="0">
                <a:solidFill>
                  <a:schemeClr val="bg1">
                    <a:lumMod val="65000"/>
                  </a:schemeClr>
                </a:solidFill>
              </a:rPr>
              <a:t>Gettys</a:t>
            </a:r>
            <a:r>
              <a:rPr lang="en-US" sz="1200" dirty="0" smtClean="0">
                <a:solidFill>
                  <a:schemeClr val="bg1">
                    <a:lumMod val="65000"/>
                  </a:schemeClr>
                </a:solidFill>
              </a:rPr>
              <a:t> (June 2014)</a:t>
            </a:r>
            <a:endParaRPr lang="en-US" sz="1200" dirty="0">
              <a:solidFill>
                <a:schemeClr val="bg1">
                  <a:lumMod val="65000"/>
                </a:schemeClr>
              </a:solidFill>
            </a:endParaRPr>
          </a:p>
        </p:txBody>
      </p:sp>
      <p:sp>
        <p:nvSpPr>
          <p:cNvPr id="5" name="Date Placeholder 4"/>
          <p:cNvSpPr>
            <a:spLocks noGrp="1"/>
          </p:cNvSpPr>
          <p:nvPr>
            <p:ph type="dt" sz="half" idx="10"/>
          </p:nvPr>
        </p:nvSpPr>
        <p:spPr/>
        <p:txBody>
          <a:bodyPr/>
          <a:lstStyle/>
          <a:p>
            <a:fld id="{C39F951D-308A-BD40-AA04-62BECF397172}"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42716833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37F936-0DB1-A647-807E-B2EFF0725AC4}" type="slidenum">
              <a:rPr lang="en-US" smtClean="0"/>
              <a:t>32</a:t>
            </a:fld>
            <a:endParaRPr lang="en-US"/>
          </a:p>
        </p:txBody>
      </p:sp>
      <p:pic>
        <p:nvPicPr>
          <p:cNvPr id="3" name="Picture 2" descr="embedded_Page_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65" y="697838"/>
            <a:ext cx="8221003" cy="6160162"/>
          </a:xfrm>
          <a:prstGeom prst="rect">
            <a:avLst/>
          </a:prstGeom>
        </p:spPr>
      </p:pic>
      <p:sp>
        <p:nvSpPr>
          <p:cNvPr id="4" name="TextBox 3"/>
          <p:cNvSpPr txBox="1"/>
          <p:nvPr/>
        </p:nvSpPr>
        <p:spPr>
          <a:xfrm>
            <a:off x="0" y="6581001"/>
            <a:ext cx="1775471" cy="276999"/>
          </a:xfrm>
          <a:prstGeom prst="rect">
            <a:avLst/>
          </a:prstGeom>
          <a:noFill/>
        </p:spPr>
        <p:txBody>
          <a:bodyPr wrap="none" rtlCol="0">
            <a:spAutoFit/>
          </a:bodyPr>
          <a:lstStyle/>
          <a:p>
            <a:r>
              <a:rPr lang="en-US" sz="1200" dirty="0" smtClean="0">
                <a:solidFill>
                  <a:schemeClr val="bg1">
                    <a:lumMod val="65000"/>
                  </a:schemeClr>
                </a:solidFill>
              </a:rPr>
              <a:t>Jim </a:t>
            </a:r>
            <a:r>
              <a:rPr lang="en-US" sz="1200" dirty="0" err="1" smtClean="0">
                <a:solidFill>
                  <a:schemeClr val="bg1">
                    <a:lumMod val="65000"/>
                  </a:schemeClr>
                </a:solidFill>
              </a:rPr>
              <a:t>Gettys</a:t>
            </a:r>
            <a:r>
              <a:rPr lang="en-US" sz="1200" dirty="0" smtClean="0">
                <a:solidFill>
                  <a:schemeClr val="bg1">
                    <a:lumMod val="65000"/>
                  </a:schemeClr>
                </a:solidFill>
              </a:rPr>
              <a:t> (June 2014)</a:t>
            </a:r>
            <a:endParaRPr lang="en-US" sz="1200" dirty="0">
              <a:solidFill>
                <a:schemeClr val="bg1">
                  <a:lumMod val="65000"/>
                </a:schemeClr>
              </a:solidFill>
            </a:endParaRPr>
          </a:p>
        </p:txBody>
      </p:sp>
      <p:sp>
        <p:nvSpPr>
          <p:cNvPr id="5" name="Date Placeholder 4"/>
          <p:cNvSpPr>
            <a:spLocks noGrp="1"/>
          </p:cNvSpPr>
          <p:nvPr>
            <p:ph type="dt" sz="half" idx="10"/>
          </p:nvPr>
        </p:nvSpPr>
        <p:spPr/>
        <p:txBody>
          <a:bodyPr/>
          <a:lstStyle/>
          <a:p>
            <a:fld id="{45B7F052-42B6-2641-8487-4169D6A82B93}"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5976148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37F936-0DB1-A647-807E-B2EFF0725AC4}" type="slidenum">
              <a:rPr lang="en-US" smtClean="0"/>
              <a:t>33</a:t>
            </a:fld>
            <a:endParaRPr lang="en-US"/>
          </a:p>
        </p:txBody>
      </p:sp>
      <p:pic>
        <p:nvPicPr>
          <p:cNvPr id="3" name="Picture 2" descr="embedded_Page_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740" y="629889"/>
            <a:ext cx="8135753" cy="6096282"/>
          </a:xfrm>
          <a:prstGeom prst="rect">
            <a:avLst/>
          </a:prstGeom>
        </p:spPr>
      </p:pic>
      <p:sp>
        <p:nvSpPr>
          <p:cNvPr id="4" name="TextBox 3"/>
          <p:cNvSpPr txBox="1"/>
          <p:nvPr/>
        </p:nvSpPr>
        <p:spPr>
          <a:xfrm>
            <a:off x="5595947" y="5889750"/>
            <a:ext cx="2560492" cy="400110"/>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2000" dirty="0" smtClean="0"/>
              <a:t>NTP reflection attack</a:t>
            </a:r>
            <a:endParaRPr lang="en-US" sz="2000" dirty="0"/>
          </a:p>
        </p:txBody>
      </p:sp>
      <p:sp>
        <p:nvSpPr>
          <p:cNvPr id="5" name="TextBox 4"/>
          <p:cNvSpPr txBox="1"/>
          <p:nvPr/>
        </p:nvSpPr>
        <p:spPr>
          <a:xfrm>
            <a:off x="0" y="6488668"/>
            <a:ext cx="2570874" cy="369332"/>
          </a:xfrm>
          <a:prstGeom prst="rect">
            <a:avLst/>
          </a:prstGeom>
          <a:noFill/>
        </p:spPr>
        <p:txBody>
          <a:bodyPr wrap="none" rtlCol="0">
            <a:spAutoFit/>
          </a:bodyPr>
          <a:lstStyle/>
          <a:p>
            <a:r>
              <a:rPr lang="en-US" dirty="0" smtClean="0"/>
              <a:t>Jim </a:t>
            </a:r>
            <a:r>
              <a:rPr lang="en-US" dirty="0" err="1" smtClean="0"/>
              <a:t>Gettys</a:t>
            </a:r>
            <a:r>
              <a:rPr lang="en-US" dirty="0" smtClean="0"/>
              <a:t> (June 2014)</a:t>
            </a:r>
            <a:endParaRPr lang="en-US" dirty="0"/>
          </a:p>
        </p:txBody>
      </p:sp>
      <p:sp>
        <p:nvSpPr>
          <p:cNvPr id="6" name="Date Placeholder 5"/>
          <p:cNvSpPr>
            <a:spLocks noGrp="1"/>
          </p:cNvSpPr>
          <p:nvPr>
            <p:ph type="dt" sz="half" idx="10"/>
          </p:nvPr>
        </p:nvSpPr>
        <p:spPr/>
        <p:txBody>
          <a:bodyPr/>
          <a:lstStyle/>
          <a:p>
            <a:fld id="{2DE64078-EF90-754F-88A4-E98BABCE8488}" type="datetime1">
              <a:rPr lang="en-US" smtClean="0"/>
              <a:t>6/12/16</a:t>
            </a:fld>
            <a:endParaRPr lang="en-US"/>
          </a:p>
        </p:txBody>
      </p:sp>
      <p:sp>
        <p:nvSpPr>
          <p:cNvPr id="7" name="Footer Placeholder 6"/>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777235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Six dumbest ideas in </a:t>
            </a:r>
            <a:r>
              <a:rPr lang="en-US" dirty="0" err="1" smtClean="0"/>
              <a:t>cybersecurity</a:t>
            </a:r>
            <a:r>
              <a:rPr lang="en-US" dirty="0" smtClean="0"/>
              <a:t> (2005!)</a:t>
            </a:r>
            <a:endParaRPr lang="en-US" dirty="0"/>
          </a:p>
        </p:txBody>
      </p:sp>
      <p:sp>
        <p:nvSpPr>
          <p:cNvPr id="3" name="Content Placeholder 2"/>
          <p:cNvSpPr>
            <a:spLocks noGrp="1"/>
          </p:cNvSpPr>
          <p:nvPr>
            <p:ph idx="1"/>
          </p:nvPr>
        </p:nvSpPr>
        <p:spPr>
          <a:xfrm>
            <a:off x="457200" y="1600200"/>
            <a:ext cx="4883426" cy="4876800"/>
          </a:xfrm>
        </p:spPr>
        <p:txBody>
          <a:bodyPr/>
          <a:lstStyle/>
          <a:p>
            <a:pPr marL="457200" indent="-457200">
              <a:buFont typeface="+mj-lt"/>
              <a:buAutoNum type="arabicPeriod"/>
            </a:pPr>
            <a:r>
              <a:rPr lang="en-US" dirty="0" smtClean="0"/>
              <a:t>Default permit</a:t>
            </a:r>
          </a:p>
          <a:p>
            <a:pPr lvl="1"/>
            <a:r>
              <a:rPr lang="en-US" dirty="0" smtClean="0"/>
              <a:t>firewall rules</a:t>
            </a:r>
          </a:p>
          <a:p>
            <a:pPr lvl="1"/>
            <a:r>
              <a:rPr lang="en-US" dirty="0" smtClean="0"/>
              <a:t>execution</a:t>
            </a:r>
          </a:p>
          <a:p>
            <a:pPr marL="457200" indent="-457200">
              <a:buFont typeface="+mj-lt"/>
              <a:buAutoNum type="arabicPeriod"/>
            </a:pPr>
            <a:r>
              <a:rPr lang="en-US" dirty="0" smtClean="0"/>
              <a:t>Enumerating badness</a:t>
            </a:r>
          </a:p>
          <a:p>
            <a:pPr lvl="1"/>
            <a:r>
              <a:rPr lang="en-US" dirty="0" smtClean="0"/>
              <a:t>anti-virus, intrusion detection, deep packet inspection, </a:t>
            </a:r>
            <a:r>
              <a:rPr lang="is-IS" dirty="0" smtClean="0"/>
              <a:t>…</a:t>
            </a:r>
          </a:p>
          <a:p>
            <a:pPr marL="457200" indent="-457200">
              <a:buFont typeface="+mj-lt"/>
              <a:buAutoNum type="arabicPeriod"/>
            </a:pPr>
            <a:r>
              <a:rPr lang="is-IS" dirty="0" smtClean="0"/>
              <a:t>Penetrate and patch</a:t>
            </a:r>
          </a:p>
          <a:p>
            <a:pPr marL="457200" indent="-457200">
              <a:buFont typeface="+mj-lt"/>
              <a:buAutoNum type="arabicPeriod"/>
            </a:pPr>
            <a:r>
              <a:rPr lang="is-IS" dirty="0" smtClean="0"/>
              <a:t>Hacking is cool</a:t>
            </a:r>
            <a:endParaRPr lang="en-US" dirty="0" smtClean="0"/>
          </a:p>
          <a:p>
            <a:pPr marL="457200" indent="-457200">
              <a:buFont typeface="+mj-lt"/>
              <a:buAutoNum type="arabicPeriod"/>
            </a:pPr>
            <a:r>
              <a:rPr lang="en-US" dirty="0" smtClean="0"/>
              <a:t>Educating users</a:t>
            </a:r>
          </a:p>
          <a:p>
            <a:pPr lvl="1"/>
            <a:r>
              <a:rPr lang="en-US" dirty="0" smtClean="0"/>
              <a:t>“</a:t>
            </a:r>
            <a:r>
              <a:rPr lang="en-US" dirty="0"/>
              <a:t>you should expect to have to </a:t>
            </a:r>
            <a:r>
              <a:rPr lang="en-US" dirty="0" smtClean="0"/>
              <a:t>‘patch’ </a:t>
            </a:r>
            <a:r>
              <a:rPr lang="en-US" dirty="0"/>
              <a:t>your users every </a:t>
            </a:r>
            <a:r>
              <a:rPr lang="en-US" dirty="0" smtClean="0"/>
              <a:t>week”</a:t>
            </a:r>
          </a:p>
          <a:p>
            <a:pPr marL="457200" indent="-457200">
              <a:buFont typeface="+mj-lt"/>
              <a:buAutoNum type="arabicPeriod"/>
            </a:pPr>
            <a:r>
              <a:rPr lang="en-US" dirty="0" smtClean="0"/>
              <a:t>Action is better than inaction</a:t>
            </a:r>
          </a:p>
          <a:p>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34</a:t>
            </a:fld>
            <a:endParaRPr lang="en-US"/>
          </a:p>
        </p:txBody>
      </p:sp>
      <p:sp>
        <p:nvSpPr>
          <p:cNvPr id="5" name="Date Placeholder 4"/>
          <p:cNvSpPr>
            <a:spLocks noGrp="1"/>
          </p:cNvSpPr>
          <p:nvPr>
            <p:ph type="dt" sz="half" idx="10"/>
          </p:nvPr>
        </p:nvSpPr>
        <p:spPr/>
        <p:txBody>
          <a:bodyPr/>
          <a:lstStyle/>
          <a:p>
            <a:fld id="{F939B54E-2C8B-E543-82B5-B922D1787E06}"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
        <p:nvSpPr>
          <p:cNvPr id="7" name="TextBox 6"/>
          <p:cNvSpPr txBox="1"/>
          <p:nvPr/>
        </p:nvSpPr>
        <p:spPr>
          <a:xfrm>
            <a:off x="5711687" y="1524000"/>
            <a:ext cx="3140766" cy="3539430"/>
          </a:xfrm>
          <a:prstGeom prst="rect">
            <a:avLst/>
          </a:prstGeom>
          <a:noFill/>
        </p:spPr>
        <p:txBody>
          <a:bodyPr wrap="square" rtlCol="0">
            <a:spAutoFit/>
          </a:bodyPr>
          <a:lstStyle/>
          <a:p>
            <a:r>
              <a:rPr lang="en-US" sz="1400" i="1" dirty="0"/>
              <a:t>Remote computing freed criminals from the historic requirement of proximity to their crimes. Anonymity and freedom from personal victim confrontation increased the emotional ease of crime, i.e., the victim was only an inanimate computer, not a real person or enterprise. Timid people could become criminals. The proliferation of identical systems and means of use and the automation of business made possible and improved the economics of automating crimes and constructing powerful criminal tools and scripts with great leverage.</a:t>
            </a:r>
            <a:endParaRPr lang="en-US" sz="1400" dirty="0"/>
          </a:p>
        </p:txBody>
      </p:sp>
    </p:spTree>
    <p:extLst>
      <p:ext uri="{BB962C8B-B14F-4D97-AF65-F5344CB8AC3E}">
        <p14:creationId xmlns:p14="http://schemas.microsoft.com/office/powerpoint/2010/main" val="1110959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pattern: process separation</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35</a:t>
            </a:fld>
            <a:endParaRPr lang="en-US"/>
          </a:p>
        </p:txBody>
      </p:sp>
      <p:pic>
        <p:nvPicPr>
          <p:cNvPr id="5" name="Picture 4"/>
          <p:cNvPicPr>
            <a:picLocks noChangeAspect="1"/>
          </p:cNvPicPr>
          <p:nvPr/>
        </p:nvPicPr>
        <p:blipFill>
          <a:blip r:embed="rId2"/>
          <a:stretch>
            <a:fillRect/>
          </a:stretch>
        </p:blipFill>
        <p:spPr>
          <a:xfrm>
            <a:off x="3107267" y="1344441"/>
            <a:ext cx="5825067" cy="5400670"/>
          </a:xfrm>
          <a:prstGeom prst="rect">
            <a:avLst/>
          </a:prstGeom>
        </p:spPr>
      </p:pic>
      <p:pic>
        <p:nvPicPr>
          <p:cNvPr id="7" name="Picture 6"/>
          <p:cNvPicPr>
            <a:picLocks noChangeAspect="1"/>
          </p:cNvPicPr>
          <p:nvPr/>
        </p:nvPicPr>
        <p:blipFill rotWithShape="1">
          <a:blip r:embed="rId3"/>
          <a:srcRect l="22760" r="24076"/>
          <a:stretch/>
        </p:blipFill>
        <p:spPr>
          <a:xfrm>
            <a:off x="457200" y="1806221"/>
            <a:ext cx="2145420" cy="2017889"/>
          </a:xfrm>
          <a:prstGeom prst="rect">
            <a:avLst/>
          </a:prstGeom>
        </p:spPr>
      </p:pic>
      <p:sp>
        <p:nvSpPr>
          <p:cNvPr id="3" name="Date Placeholder 2"/>
          <p:cNvSpPr>
            <a:spLocks noGrp="1"/>
          </p:cNvSpPr>
          <p:nvPr>
            <p:ph type="dt" sz="half" idx="10"/>
          </p:nvPr>
        </p:nvSpPr>
        <p:spPr/>
        <p:txBody>
          <a:bodyPr/>
          <a:lstStyle/>
          <a:p>
            <a:fld id="{E5460790-415D-3040-9F94-E31AD62B9319}"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1212035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 permissions are not sufficient</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36</a:t>
            </a:fld>
            <a:endParaRPr lang="en-US"/>
          </a:p>
        </p:txBody>
      </p:sp>
      <p:pic>
        <p:nvPicPr>
          <p:cNvPr id="6" name="Picture 5"/>
          <p:cNvPicPr>
            <a:picLocks noChangeAspect="1"/>
          </p:cNvPicPr>
          <p:nvPr/>
        </p:nvPicPr>
        <p:blipFill>
          <a:blip r:embed="rId2"/>
          <a:stretch>
            <a:fillRect/>
          </a:stretch>
        </p:blipFill>
        <p:spPr>
          <a:xfrm>
            <a:off x="192888" y="1700180"/>
            <a:ext cx="3365500" cy="2095500"/>
          </a:xfrm>
          <a:prstGeom prst="rect">
            <a:avLst/>
          </a:prstGeom>
        </p:spPr>
      </p:pic>
      <p:pic>
        <p:nvPicPr>
          <p:cNvPr id="7" name="Picture 6"/>
          <p:cNvPicPr>
            <a:picLocks noChangeAspect="1"/>
          </p:cNvPicPr>
          <p:nvPr/>
        </p:nvPicPr>
        <p:blipFill>
          <a:blip r:embed="rId3"/>
          <a:stretch>
            <a:fillRect/>
          </a:stretch>
        </p:blipFill>
        <p:spPr>
          <a:xfrm>
            <a:off x="3558388" y="2743329"/>
            <a:ext cx="5344197" cy="1789281"/>
          </a:xfrm>
          <a:prstGeom prst="rect">
            <a:avLst/>
          </a:prstGeom>
          <a:ln/>
        </p:spPr>
        <p:style>
          <a:lnRef idx="2">
            <a:schemeClr val="accent6">
              <a:shade val="50000"/>
            </a:schemeClr>
          </a:lnRef>
          <a:fillRef idx="1">
            <a:schemeClr val="accent6"/>
          </a:fillRef>
          <a:effectRef idx="0">
            <a:schemeClr val="accent6"/>
          </a:effectRef>
          <a:fontRef idx="minor">
            <a:schemeClr val="lt1"/>
          </a:fontRef>
        </p:style>
      </p:pic>
      <p:pic>
        <p:nvPicPr>
          <p:cNvPr id="8" name="Picture 7"/>
          <p:cNvPicPr>
            <a:picLocks noChangeAspect="1"/>
          </p:cNvPicPr>
          <p:nvPr/>
        </p:nvPicPr>
        <p:blipFill>
          <a:blip r:embed="rId4"/>
          <a:stretch>
            <a:fillRect/>
          </a:stretch>
        </p:blipFill>
        <p:spPr>
          <a:xfrm>
            <a:off x="692643" y="4237215"/>
            <a:ext cx="5008715" cy="2041398"/>
          </a:xfrm>
          <a:prstGeom prst="rect">
            <a:avLst/>
          </a:prstGeom>
          <a:ln/>
        </p:spPr>
        <p:style>
          <a:lnRef idx="2">
            <a:schemeClr val="accent5">
              <a:shade val="50000"/>
            </a:schemeClr>
          </a:lnRef>
          <a:fillRef idx="1">
            <a:schemeClr val="accent5"/>
          </a:fillRef>
          <a:effectRef idx="0">
            <a:schemeClr val="accent5"/>
          </a:effectRef>
          <a:fontRef idx="minor">
            <a:schemeClr val="lt1"/>
          </a:fontRef>
        </p:style>
      </p:pic>
      <p:sp>
        <p:nvSpPr>
          <p:cNvPr id="3" name="Date Placeholder 2"/>
          <p:cNvSpPr>
            <a:spLocks noGrp="1"/>
          </p:cNvSpPr>
          <p:nvPr>
            <p:ph type="dt" sz="half" idx="10"/>
          </p:nvPr>
        </p:nvSpPr>
        <p:spPr/>
        <p:txBody>
          <a:bodyPr/>
          <a:lstStyle/>
          <a:p>
            <a:fld id="{16033F67-3AD9-9B49-AA70-3368C87B56DB}"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951407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err="1" smtClean="0">
                <a:ea typeface="+mj-ea"/>
                <a:cs typeface="+mj-cs"/>
              </a:rPr>
              <a:t>ShellShock</a:t>
            </a:r>
            <a:r>
              <a:rPr lang="en-US" dirty="0" smtClean="0">
                <a:ea typeface="+mj-ea"/>
                <a:cs typeface="+mj-cs"/>
              </a:rPr>
              <a:t> for light switches</a:t>
            </a:r>
            <a:endParaRPr lang="en-US" dirty="0">
              <a:ea typeface="+mj-ea"/>
              <a:cs typeface="+mj-cs"/>
            </a:endParaRPr>
          </a:p>
        </p:txBody>
      </p:sp>
      <p:sp>
        <p:nvSpPr>
          <p:cNvPr id="52226" name="Content Placeholder 2"/>
          <p:cNvSpPr>
            <a:spLocks noGrp="1"/>
          </p:cNvSpPr>
          <p:nvPr>
            <p:ph idx="1"/>
          </p:nvPr>
        </p:nvSpPr>
        <p:spPr>
          <a:xfrm>
            <a:off x="457200" y="1600200"/>
            <a:ext cx="6781800" cy="4876800"/>
          </a:xfrm>
        </p:spPr>
        <p:txBody>
          <a:bodyPr/>
          <a:lstStyle/>
          <a:p>
            <a:pPr eaLnBrk="1" hangingPunct="1"/>
            <a:r>
              <a:rPr lang="en-US" dirty="0">
                <a:latin typeface="Arial" charset="0"/>
              </a:rPr>
              <a:t>IoT risks: privacy, DDOS, </a:t>
            </a:r>
            <a:r>
              <a:rPr lang="en-US" dirty="0" smtClean="0">
                <a:latin typeface="Arial" charset="0"/>
              </a:rPr>
              <a:t>extortion (ransomware for your freezer), </a:t>
            </a:r>
            <a:r>
              <a:rPr lang="en-US" dirty="0">
                <a:latin typeface="Arial" charset="0"/>
              </a:rPr>
              <a:t>…</a:t>
            </a:r>
          </a:p>
          <a:p>
            <a:pPr eaLnBrk="1" hangingPunct="1"/>
            <a:r>
              <a:rPr lang="en-US" i="1" dirty="0">
                <a:latin typeface="Arial" charset="0"/>
              </a:rPr>
              <a:t>Securely</a:t>
            </a:r>
            <a:r>
              <a:rPr lang="en-US" dirty="0">
                <a:latin typeface="Arial" charset="0"/>
              </a:rPr>
              <a:t> field updateable or no connection to Internet</a:t>
            </a:r>
          </a:p>
          <a:p>
            <a:pPr lvl="1" eaLnBrk="1" hangingPunct="1"/>
            <a:r>
              <a:rPr lang="en-US" dirty="0">
                <a:latin typeface="Arial" charset="0"/>
              </a:rPr>
              <a:t>still vulnerable if malware on home network</a:t>
            </a:r>
          </a:p>
          <a:p>
            <a:pPr eaLnBrk="1" hangingPunct="1"/>
            <a:r>
              <a:rPr lang="en-US" dirty="0">
                <a:latin typeface="Arial" charset="0"/>
              </a:rPr>
              <a:t>Lifetime of devices &gt; lifetime of company</a:t>
            </a:r>
          </a:p>
          <a:p>
            <a:pPr eaLnBrk="1" hangingPunct="1"/>
            <a:r>
              <a:rPr lang="en-US" dirty="0">
                <a:latin typeface="Arial" charset="0"/>
              </a:rPr>
              <a:t>Insurance model:</a:t>
            </a:r>
          </a:p>
          <a:p>
            <a:pPr lvl="1" eaLnBrk="1" hangingPunct="1"/>
            <a:r>
              <a:rPr lang="en-US" dirty="0">
                <a:latin typeface="Arial" charset="0"/>
              </a:rPr>
              <a:t>source code escrow + maintenance for N years</a:t>
            </a:r>
          </a:p>
          <a:p>
            <a:pPr eaLnBrk="1" hangingPunct="1"/>
            <a:r>
              <a:rPr lang="en-US" dirty="0">
                <a:latin typeface="Arial" charset="0"/>
              </a:rPr>
              <a:t>UL listing</a:t>
            </a:r>
          </a:p>
        </p:txBody>
      </p:sp>
      <p:pic>
        <p:nvPicPr>
          <p:cNvPr id="5222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77000" y="304800"/>
            <a:ext cx="2795588"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0" y="1600200"/>
            <a:ext cx="1447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0" name="Footer Placeholder 5"/>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s-IS" sz="1200" smtClean="0">
                <a:solidFill>
                  <a:srgbClr val="FFFFFF"/>
                </a:solidFill>
                <a:cs typeface="Arial" charset="0"/>
              </a:rPr>
              <a:t>ICC 2016</a:t>
            </a:r>
            <a:endParaRPr lang="en-US" sz="1200">
              <a:solidFill>
                <a:srgbClr val="FFFFFF"/>
              </a:solidFill>
              <a:cs typeface="Arial" charset="0"/>
            </a:endParaRPr>
          </a:p>
        </p:txBody>
      </p:sp>
      <p:sp>
        <p:nvSpPr>
          <p:cNvPr id="52231"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DEFC15E-114C-5741-8168-4065CF72BB2F}" type="slidenum">
              <a:rPr lang="en-US" sz="1400">
                <a:solidFill>
                  <a:srgbClr val="FFFFFF"/>
                </a:solidFill>
                <a:cs typeface="Arial" charset="0"/>
              </a:rPr>
              <a:pPr eaLnBrk="1" hangingPunct="1"/>
              <a:t>37</a:t>
            </a:fld>
            <a:endParaRPr lang="en-US" sz="1400">
              <a:solidFill>
                <a:srgbClr val="FFFFFF"/>
              </a:solidFill>
              <a:cs typeface="Arial" charset="0"/>
            </a:endParaRPr>
          </a:p>
        </p:txBody>
      </p:sp>
      <p:pic>
        <p:nvPicPr>
          <p:cNvPr id="3" name="Picture 2"/>
          <p:cNvPicPr>
            <a:picLocks noChangeAspect="1"/>
          </p:cNvPicPr>
          <p:nvPr/>
        </p:nvPicPr>
        <p:blipFill>
          <a:blip r:embed="rId4"/>
          <a:stretch>
            <a:fillRect/>
          </a:stretch>
        </p:blipFill>
        <p:spPr>
          <a:xfrm>
            <a:off x="6848061" y="3733800"/>
            <a:ext cx="2209800" cy="1755849"/>
          </a:xfrm>
          <a:prstGeom prst="rect">
            <a:avLst/>
          </a:prstGeom>
        </p:spPr>
      </p:pic>
    </p:spTree>
    <p:extLst>
      <p:ext uri="{BB962C8B-B14F-4D97-AF65-F5344CB8AC3E}">
        <p14:creationId xmlns:p14="http://schemas.microsoft.com/office/powerpoint/2010/main" val="289762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cs typeface="+mj-cs"/>
              </a:rPr>
              <a:t>Challenge: enrollment</a:t>
            </a:r>
            <a:endParaRPr lang="en-US" dirty="0">
              <a:ea typeface="+mj-ea"/>
              <a:cs typeface="+mj-cs"/>
            </a:endParaRPr>
          </a:p>
        </p:txBody>
      </p:sp>
      <p:sp>
        <p:nvSpPr>
          <p:cNvPr id="48130" name="Content Placeholder 2"/>
          <p:cNvSpPr>
            <a:spLocks noGrp="1"/>
          </p:cNvSpPr>
          <p:nvPr>
            <p:ph idx="1"/>
          </p:nvPr>
        </p:nvSpPr>
        <p:spPr>
          <a:xfrm>
            <a:off x="457200" y="1600200"/>
            <a:ext cx="5562600" cy="4876800"/>
          </a:xfrm>
        </p:spPr>
        <p:txBody>
          <a:bodyPr/>
          <a:lstStyle/>
          <a:p>
            <a:pPr eaLnBrk="1" hangingPunct="1"/>
            <a:r>
              <a:rPr lang="en-US">
                <a:latin typeface="Arial" charset="0"/>
              </a:rPr>
              <a:t>Commercial buildings </a:t>
            </a:r>
            <a:r>
              <a:rPr lang="en-US">
                <a:latin typeface="Arial" charset="0"/>
                <a:sym typeface="Wingdings" charset="0"/>
              </a:rPr>
              <a:t> </a:t>
            </a:r>
            <a:r>
              <a:rPr lang="en-US">
                <a:latin typeface="Arial" charset="0"/>
              </a:rPr>
              <a:t>enroll 1,000s of devices at once</a:t>
            </a:r>
          </a:p>
          <a:p>
            <a:pPr eaLnBrk="1" hangingPunct="1"/>
            <a:r>
              <a:rPr lang="en-US">
                <a:latin typeface="Arial" charset="0"/>
              </a:rPr>
              <a:t>Home </a:t>
            </a:r>
            <a:r>
              <a:rPr lang="en-US">
                <a:latin typeface="Arial" charset="0"/>
                <a:sym typeface="Wingdings" charset="0"/>
              </a:rPr>
              <a:t> enroll one device at a time</a:t>
            </a:r>
          </a:p>
          <a:p>
            <a:pPr lvl="1" eaLnBrk="1" hangingPunct="1"/>
            <a:r>
              <a:rPr lang="en-US">
                <a:latin typeface="Arial" charset="0"/>
                <a:sym typeface="Wingdings" charset="0"/>
              </a:rPr>
              <a:t>current model: one app per device (class)</a:t>
            </a:r>
          </a:p>
          <a:p>
            <a:pPr lvl="1" eaLnBrk="1" hangingPunct="1"/>
            <a:r>
              <a:rPr lang="en-US">
                <a:latin typeface="Arial" charset="0"/>
                <a:sym typeface="Wingdings" charset="0"/>
              </a:rPr>
              <a:t>re-do if Wi-Fi password changes</a:t>
            </a:r>
          </a:p>
          <a:p>
            <a:pPr lvl="1" eaLnBrk="1" hangingPunct="1"/>
            <a:r>
              <a:rPr lang="en-US">
                <a:latin typeface="Arial" charset="0"/>
                <a:sym typeface="Wingdings" charset="0"/>
              </a:rPr>
              <a:t>common options:</a:t>
            </a:r>
          </a:p>
          <a:p>
            <a:pPr lvl="2" eaLnBrk="1" hangingPunct="1"/>
            <a:r>
              <a:rPr lang="en-US">
                <a:latin typeface="Arial" charset="0"/>
                <a:sym typeface="Wingdings" charset="0"/>
              </a:rPr>
              <a:t>QR code</a:t>
            </a:r>
          </a:p>
          <a:p>
            <a:pPr lvl="2" eaLnBrk="1" hangingPunct="1"/>
            <a:r>
              <a:rPr lang="en-US">
                <a:latin typeface="Arial" charset="0"/>
                <a:sym typeface="Wingdings" charset="0"/>
              </a:rPr>
              <a:t>P2P Wi-Fi (Wi-Fi Direct)</a:t>
            </a:r>
          </a:p>
          <a:p>
            <a:pPr lvl="1" eaLnBrk="1" hangingPunct="1"/>
            <a:r>
              <a:rPr lang="en-US">
                <a:latin typeface="Arial" charset="0"/>
                <a:sym typeface="Wingdings" charset="0"/>
              </a:rPr>
              <a:t>possibilities</a:t>
            </a:r>
          </a:p>
          <a:p>
            <a:pPr lvl="2" eaLnBrk="1" hangingPunct="1"/>
            <a:r>
              <a:rPr lang="en-US">
                <a:latin typeface="Arial" charset="0"/>
                <a:sym typeface="Wingdings" charset="0"/>
              </a:rPr>
              <a:t>“hi, I’m a Philips light bulb – add me!” (PKI)</a:t>
            </a:r>
          </a:p>
          <a:p>
            <a:pPr lvl="1" eaLnBrk="1" hangingPunct="1"/>
            <a:endParaRPr lang="en-US">
              <a:latin typeface="Arial" charset="0"/>
            </a:endParaRPr>
          </a:p>
        </p:txBody>
      </p:sp>
      <p:pic>
        <p:nvPicPr>
          <p:cNvPr id="4813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43800" y="2133600"/>
            <a:ext cx="11938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86600" y="3505200"/>
            <a:ext cx="1231900"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91200" y="3581400"/>
            <a:ext cx="13208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s-IS" sz="1200" smtClean="0">
                <a:solidFill>
                  <a:srgbClr val="FFFFFF"/>
                </a:solidFill>
                <a:cs typeface="Arial" charset="0"/>
              </a:rPr>
              <a:t>ICC 2016</a:t>
            </a:r>
            <a:endParaRPr lang="en-US" sz="1200">
              <a:solidFill>
                <a:srgbClr val="FFFFFF"/>
              </a:solidFill>
              <a:cs typeface="Arial" charset="0"/>
            </a:endParaRPr>
          </a:p>
        </p:txBody>
      </p:sp>
      <p:sp>
        <p:nvSpPr>
          <p:cNvPr id="4813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44D58DC-E42E-5448-BAFA-1B01E710AE09}" type="slidenum">
              <a:rPr lang="en-US" sz="1400">
                <a:solidFill>
                  <a:srgbClr val="FFFFFF"/>
                </a:solidFill>
                <a:cs typeface="Arial" charset="0"/>
              </a:rPr>
              <a:pPr eaLnBrk="1" hangingPunct="1"/>
              <a:t>38</a:t>
            </a:fld>
            <a:endParaRPr lang="en-US" sz="1400">
              <a:solidFill>
                <a:srgbClr val="FFFFFF"/>
              </a:solidFill>
              <a:cs typeface="Arial" charset="0"/>
            </a:endParaRPr>
          </a:p>
        </p:txBody>
      </p:sp>
    </p:spTree>
    <p:extLst>
      <p:ext uri="{BB962C8B-B14F-4D97-AF65-F5344CB8AC3E}">
        <p14:creationId xmlns:p14="http://schemas.microsoft.com/office/powerpoint/2010/main" val="16883382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we secure things?</a:t>
            </a:r>
            <a:endParaRPr lang="en-US" dirty="0"/>
          </a:p>
        </p:txBody>
      </p:sp>
      <p:sp>
        <p:nvSpPr>
          <p:cNvPr id="3" name="Footer Placeholder 2"/>
          <p:cNvSpPr>
            <a:spLocks noGrp="1"/>
          </p:cNvSpPr>
          <p:nvPr>
            <p:ph type="ftr" sz="quarter" idx="11"/>
          </p:nvPr>
        </p:nvSpPr>
        <p:spPr/>
        <p:txBody>
          <a:bodyPr/>
          <a:lstStyle/>
          <a:p>
            <a:r>
              <a:rPr lang="is-IS" smtClean="0"/>
              <a:t>ICC 2016</a:t>
            </a:r>
            <a:endParaRPr lang="en-US" dirty="0"/>
          </a:p>
        </p:txBody>
      </p:sp>
      <p:pic>
        <p:nvPicPr>
          <p:cNvPr id="4" name="Picture 3"/>
          <p:cNvPicPr>
            <a:picLocks noChangeAspect="1"/>
          </p:cNvPicPr>
          <p:nvPr/>
        </p:nvPicPr>
        <p:blipFill>
          <a:blip r:embed="rId2"/>
          <a:stretch>
            <a:fillRect/>
          </a:stretch>
        </p:blipFill>
        <p:spPr>
          <a:xfrm>
            <a:off x="2100238" y="1984988"/>
            <a:ext cx="1857425" cy="151577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08329" y="1569158"/>
            <a:ext cx="1427018" cy="672345"/>
          </a:xfrm>
          <a:prstGeom prst="rect">
            <a:avLst/>
          </a:prstGeom>
        </p:spPr>
      </p:pic>
      <p:pic>
        <p:nvPicPr>
          <p:cNvPr id="6" name="Picture 13" descr="C:\Users\ecoffey\AppData\Local\Temp\Rar$DRa0.891\Cisco Icons November\30019_Device_database_3036\Png_256\30019_Device_database_3036_unknown_25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3243" y="2386637"/>
            <a:ext cx="1266626" cy="7124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8651" y="2456776"/>
            <a:ext cx="1160895" cy="369332"/>
          </a:xfrm>
          <a:prstGeom prst="rect">
            <a:avLst/>
          </a:prstGeom>
          <a:solidFill>
            <a:schemeClr val="accent4">
              <a:lumMod val="75000"/>
            </a:schemeClr>
          </a:solidFill>
        </p:spPr>
        <p:txBody>
          <a:bodyPr wrap="none" rtlCol="0">
            <a:spAutoFit/>
          </a:bodyPr>
          <a:lstStyle/>
          <a:p>
            <a:r>
              <a:rPr lang="en-US" dirty="0" smtClean="0">
                <a:solidFill>
                  <a:schemeClr val="bg2"/>
                </a:solidFill>
              </a:rPr>
              <a:t>Old model</a:t>
            </a:r>
            <a:endParaRPr lang="en-US" dirty="0">
              <a:solidFill>
                <a:schemeClr val="bg2"/>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7052" y="2808847"/>
            <a:ext cx="984539" cy="656359"/>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67358" y="3829468"/>
            <a:ext cx="1237384" cy="123738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81658" y="3943768"/>
            <a:ext cx="1237384" cy="1237384"/>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95958" y="4058068"/>
            <a:ext cx="1237384" cy="1237384"/>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10258" y="4172368"/>
            <a:ext cx="1237384" cy="1237384"/>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4558" y="4286668"/>
            <a:ext cx="1237384" cy="1237384"/>
          </a:xfrm>
          <a:prstGeom prst="rect">
            <a:avLst/>
          </a:prstGeom>
        </p:spPr>
      </p:pic>
      <p:sp>
        <p:nvSpPr>
          <p:cNvPr id="25" name="TextBox 24"/>
          <p:cNvSpPr txBox="1"/>
          <p:nvPr/>
        </p:nvSpPr>
        <p:spPr>
          <a:xfrm>
            <a:off x="628650" y="4286668"/>
            <a:ext cx="1338828"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mtClean="0"/>
              <a:t>New model</a:t>
            </a:r>
            <a:endParaRPr lang="en-US"/>
          </a:p>
        </p:txBody>
      </p:sp>
      <p:sp>
        <p:nvSpPr>
          <p:cNvPr id="26" name="Round Diagonal Corner Rectangle 25"/>
          <p:cNvSpPr/>
          <p:nvPr/>
        </p:nvSpPr>
        <p:spPr>
          <a:xfrm>
            <a:off x="4792532" y="4562459"/>
            <a:ext cx="952052" cy="6858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commissioner</a:t>
            </a:r>
          </a:p>
        </p:txBody>
      </p:sp>
      <p:pic>
        <p:nvPicPr>
          <p:cNvPr id="27" name="Picture 10" descr="C:\Users\ecoffey\AppData\Local\Temp\Rar$DRa0.891\Cisco Icons November\30019_Device_database_3036\Png_256\30019_Device_database_3036_critical_256.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17810" y="4192883"/>
            <a:ext cx="1266626" cy="7124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ecoffey\AppData\Local\Temp\Rar$DRa0.882\Cisco Icons November\30103_Device_wireless_router_3140\Png_256\30103_Device_wireless_router_3140_unmanaged_256.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47893" y="2742875"/>
            <a:ext cx="670205" cy="8022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749407" y="4541724"/>
            <a:ext cx="1144865" cy="369332"/>
          </a:xfrm>
          <a:prstGeom prst="rect">
            <a:avLst/>
          </a:prstGeom>
          <a:noFill/>
        </p:spPr>
        <p:txBody>
          <a:bodyPr wrap="none" rtlCol="0">
            <a:spAutoFit/>
          </a:bodyPr>
          <a:lstStyle/>
          <a:p>
            <a:pPr algn="ctr"/>
            <a:r>
              <a:rPr lang="en-US" sz="900"/>
              <a:t>device authorization</a:t>
            </a:r>
          </a:p>
          <a:p>
            <a:pPr algn="ctr"/>
            <a:r>
              <a:rPr lang="en-US" sz="900" dirty="0"/>
              <a:t>database</a:t>
            </a:r>
          </a:p>
        </p:txBody>
      </p:sp>
      <p:cxnSp>
        <p:nvCxnSpPr>
          <p:cNvPr id="32" name="Curved Connector 31"/>
          <p:cNvCxnSpPr>
            <a:stCxn id="29" idx="3"/>
            <a:endCxn id="27" idx="1"/>
          </p:cNvCxnSpPr>
          <p:nvPr/>
        </p:nvCxnSpPr>
        <p:spPr>
          <a:xfrm>
            <a:off x="5618098" y="3143983"/>
            <a:ext cx="999713" cy="140513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96267" y="3872676"/>
            <a:ext cx="1176925" cy="369332"/>
          </a:xfrm>
          <a:prstGeom prst="rect">
            <a:avLst/>
          </a:prstGeom>
          <a:noFill/>
        </p:spPr>
        <p:txBody>
          <a:bodyPr wrap="none" rtlCol="0">
            <a:spAutoFit/>
          </a:bodyPr>
          <a:lstStyle/>
          <a:p>
            <a:r>
              <a:rPr lang="en-US" smtClean="0"/>
              <a:t>DIAMETER</a:t>
            </a:r>
            <a:endParaRPr lang="en-US"/>
          </a:p>
        </p:txBody>
      </p:sp>
      <p:cxnSp>
        <p:nvCxnSpPr>
          <p:cNvPr id="35" name="Curved Connector 34"/>
          <p:cNvCxnSpPr>
            <a:stCxn id="26" idx="1"/>
            <a:endCxn id="27" idx="2"/>
          </p:cNvCxnSpPr>
          <p:nvPr/>
        </p:nvCxnSpPr>
        <p:spPr>
          <a:xfrm rot="5400000" flipH="1" flipV="1">
            <a:off x="6088391" y="4085527"/>
            <a:ext cx="342900" cy="198256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856973" y="5271919"/>
            <a:ext cx="1476879" cy="369332"/>
          </a:xfrm>
          <a:prstGeom prst="rect">
            <a:avLst/>
          </a:prstGeom>
          <a:noFill/>
        </p:spPr>
        <p:txBody>
          <a:bodyPr wrap="none" rtlCol="0">
            <a:spAutoFit/>
          </a:bodyPr>
          <a:lstStyle/>
          <a:p>
            <a:r>
              <a:rPr lang="en-US" smtClean="0"/>
              <a:t>create entries</a:t>
            </a:r>
            <a:endParaRPr lang="en-US"/>
          </a:p>
        </p:txBody>
      </p:sp>
      <p:sp>
        <p:nvSpPr>
          <p:cNvPr id="37" name="Oval Callout 36"/>
          <p:cNvSpPr/>
          <p:nvPr/>
        </p:nvSpPr>
        <p:spPr>
          <a:xfrm>
            <a:off x="3723408" y="4286668"/>
            <a:ext cx="1019945" cy="894484"/>
          </a:xfrm>
          <a:prstGeom prst="wedgeEllipseCallout">
            <a:avLst>
              <a:gd name="adj1" fmla="val -118763"/>
              <a:gd name="adj2" fmla="val -1785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mtClean="0"/>
              <a:t>“I want to join!”</a:t>
            </a:r>
            <a:endParaRPr lang="en-US"/>
          </a:p>
        </p:txBody>
      </p:sp>
      <p:cxnSp>
        <p:nvCxnSpPr>
          <p:cNvPr id="40" name="Curved Connector 39"/>
          <p:cNvCxnSpPr>
            <a:stCxn id="29" idx="3"/>
            <a:endCxn id="5" idx="1"/>
          </p:cNvCxnSpPr>
          <p:nvPr/>
        </p:nvCxnSpPr>
        <p:spPr>
          <a:xfrm flipV="1">
            <a:off x="5618098" y="1905330"/>
            <a:ext cx="990231" cy="123865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4" idx="3"/>
          </p:cNvCxnSpPr>
          <p:nvPr/>
        </p:nvCxnSpPr>
        <p:spPr>
          <a:xfrm>
            <a:off x="3957662" y="2742875"/>
            <a:ext cx="990231" cy="60746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107113" y="2780090"/>
            <a:ext cx="809837" cy="369332"/>
          </a:xfrm>
          <a:prstGeom prst="rect">
            <a:avLst/>
          </a:prstGeom>
          <a:noFill/>
        </p:spPr>
        <p:txBody>
          <a:bodyPr wrap="none" rtlCol="0">
            <a:spAutoFit/>
          </a:bodyPr>
          <a:lstStyle/>
          <a:p>
            <a:r>
              <a:rPr lang="en-US" smtClean="0"/>
              <a:t>802.1x</a:t>
            </a:r>
            <a:endParaRPr lang="en-US"/>
          </a:p>
        </p:txBody>
      </p:sp>
      <p:sp>
        <p:nvSpPr>
          <p:cNvPr id="44" name="TextBox 43"/>
          <p:cNvSpPr txBox="1"/>
          <p:nvPr/>
        </p:nvSpPr>
        <p:spPr>
          <a:xfrm>
            <a:off x="4300369" y="3350335"/>
            <a:ext cx="741678" cy="530915"/>
          </a:xfrm>
          <a:prstGeom prst="rect">
            <a:avLst/>
          </a:prstGeom>
          <a:noFill/>
        </p:spPr>
        <p:txBody>
          <a:bodyPr wrap="none" rtlCol="0">
            <a:spAutoFit/>
          </a:bodyPr>
          <a:lstStyle/>
          <a:p>
            <a:r>
              <a:rPr lang="en-US" dirty="0" smtClean="0"/>
              <a:t>WPA2</a:t>
            </a:r>
          </a:p>
          <a:p>
            <a:r>
              <a:rPr lang="en-US" sz="1050" dirty="0"/>
              <a:t>(P, E)</a:t>
            </a:r>
          </a:p>
        </p:txBody>
      </p:sp>
      <p:sp>
        <p:nvSpPr>
          <p:cNvPr id="8" name="Slide Number Placeholder 7"/>
          <p:cNvSpPr>
            <a:spLocks noGrp="1"/>
          </p:cNvSpPr>
          <p:nvPr>
            <p:ph type="sldNum" sz="quarter" idx="12"/>
          </p:nvPr>
        </p:nvSpPr>
        <p:spPr/>
        <p:txBody>
          <a:bodyPr/>
          <a:lstStyle/>
          <a:p>
            <a:pPr>
              <a:defRPr/>
            </a:pPr>
            <a:fld id="{C29D5436-6D28-D54D-BCF8-A38B4DB6D7DF}" type="slidenum">
              <a:rPr lang="en-US" smtClean="0"/>
              <a:pPr>
                <a:defRPr/>
              </a:pPr>
              <a:t>39</a:t>
            </a:fld>
            <a:endParaRPr lang="en-US"/>
          </a:p>
        </p:txBody>
      </p:sp>
    </p:spTree>
    <p:extLst>
      <p:ext uri="{BB962C8B-B14F-4D97-AF65-F5344CB8AC3E}">
        <p14:creationId xmlns:p14="http://schemas.microsoft.com/office/powerpoint/2010/main" val="1199489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Nobody cares about you!</a:t>
            </a:r>
            <a:endParaRPr lang="en-US" dirty="0"/>
          </a:p>
        </p:txBody>
      </p:sp>
      <p:sp>
        <p:nvSpPr>
          <p:cNvPr id="3" name="Content Placeholder 2"/>
          <p:cNvSpPr>
            <a:spLocks noGrp="1"/>
          </p:cNvSpPr>
          <p:nvPr>
            <p:ph idx="1"/>
          </p:nvPr>
        </p:nvSpPr>
        <p:spPr>
          <a:xfrm>
            <a:off x="457199" y="1600200"/>
            <a:ext cx="4033983" cy="4876800"/>
          </a:xfrm>
        </p:spPr>
        <p:txBody>
          <a:bodyPr>
            <a:normAutofit fontScale="92500" lnSpcReduction="20000"/>
          </a:bodyPr>
          <a:lstStyle/>
          <a:p>
            <a:r>
              <a:rPr lang="en-US" dirty="0" smtClean="0"/>
              <a:t>Unless you have access to high-value information</a:t>
            </a:r>
          </a:p>
          <a:p>
            <a:pPr lvl="1"/>
            <a:r>
              <a:rPr lang="en-US" dirty="0" smtClean="0"/>
              <a:t>sometimes for individualized identity theft</a:t>
            </a:r>
          </a:p>
          <a:p>
            <a:r>
              <a:rPr lang="en-US" dirty="0" smtClean="0"/>
              <a:t>You are only valuable as</a:t>
            </a:r>
          </a:p>
          <a:p>
            <a:pPr lvl="1"/>
            <a:r>
              <a:rPr lang="en-US" dirty="0" smtClean="0"/>
              <a:t>a credit card number that can be resold in bulk ($2-$8)</a:t>
            </a:r>
          </a:p>
          <a:p>
            <a:pPr lvl="1"/>
            <a:r>
              <a:rPr lang="en-US" dirty="0" smtClean="0"/>
              <a:t>a machine usable for …</a:t>
            </a:r>
          </a:p>
          <a:p>
            <a:pPr lvl="2"/>
            <a:r>
              <a:rPr lang="en-US" dirty="0" smtClean="0"/>
              <a:t>DOS attacks</a:t>
            </a:r>
            <a:endParaRPr lang="en-US" dirty="0"/>
          </a:p>
          <a:p>
            <a:pPr lvl="2"/>
            <a:r>
              <a:rPr lang="en-US" dirty="0" smtClean="0"/>
              <a:t>email spam</a:t>
            </a:r>
          </a:p>
          <a:p>
            <a:pPr lvl="3"/>
            <a:r>
              <a:rPr lang="en-US" dirty="0" smtClean="0"/>
              <a:t>88% of spam sent by botnet</a:t>
            </a:r>
          </a:p>
          <a:p>
            <a:pPr lvl="2"/>
            <a:r>
              <a:rPr lang="en-US" dirty="0" smtClean="0"/>
              <a:t>a machine usable for advertising click fraud</a:t>
            </a:r>
          </a:p>
          <a:p>
            <a:pPr lvl="3"/>
            <a:r>
              <a:rPr lang="en-US" dirty="0" smtClean="0"/>
              <a:t>watch highlighted links!</a:t>
            </a:r>
          </a:p>
          <a:p>
            <a:pPr lvl="3"/>
            <a:r>
              <a:rPr lang="en-US" dirty="0" smtClean="0"/>
              <a:t>$0.002-0.003/click </a:t>
            </a:r>
            <a:r>
              <a:rPr lang="en-US" dirty="0" smtClean="0">
                <a:sym typeface="Wingdings"/>
              </a:rPr>
              <a:t> </a:t>
            </a:r>
            <a:r>
              <a:rPr lang="en-US" dirty="0" smtClean="0"/>
              <a:t>$0.50-$2 CPM</a:t>
            </a:r>
          </a:p>
          <a:p>
            <a:pPr lvl="1"/>
            <a:r>
              <a:rPr lang="en-US" dirty="0" smtClean="0"/>
              <a:t>extortion (ransomware)</a:t>
            </a:r>
          </a:p>
          <a:p>
            <a:pPr lvl="2"/>
            <a:r>
              <a:rPr lang="en-US" dirty="0" smtClean="0"/>
              <a:t>$100-$500 (via </a:t>
            </a:r>
            <a:r>
              <a:rPr lang="en-US" dirty="0" err="1" smtClean="0"/>
              <a:t>BitCoin</a:t>
            </a:r>
            <a:r>
              <a:rPr lang="en-US" dirty="0" smtClean="0"/>
              <a:t>)</a:t>
            </a:r>
          </a:p>
          <a:p>
            <a:pPr lvl="1"/>
            <a:endParaRPr lang="en-US" dirty="0" smtClean="0"/>
          </a:p>
          <a:p>
            <a:pPr lvl="1"/>
            <a:endParaRPr lang="en-US" dirty="0"/>
          </a:p>
        </p:txBody>
      </p:sp>
      <p:pic>
        <p:nvPicPr>
          <p:cNvPr id="4" name="Picture 3"/>
          <p:cNvPicPr>
            <a:picLocks noChangeAspect="1"/>
          </p:cNvPicPr>
          <p:nvPr/>
        </p:nvPicPr>
        <p:blipFill>
          <a:blip r:embed="rId3"/>
          <a:stretch>
            <a:fillRect/>
          </a:stretch>
        </p:blipFill>
        <p:spPr>
          <a:xfrm>
            <a:off x="5657272" y="1524000"/>
            <a:ext cx="2770909" cy="2798619"/>
          </a:xfrm>
          <a:prstGeom prst="rect">
            <a:avLst/>
          </a:prstGeom>
        </p:spPr>
      </p:pic>
      <p:pic>
        <p:nvPicPr>
          <p:cNvPr id="5" name="Picture 4" descr="resolveErro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545" y="4322619"/>
            <a:ext cx="4269253" cy="2401455"/>
          </a:xfrm>
          <a:prstGeom prst="rect">
            <a:avLst/>
          </a:prstGeom>
        </p:spPr>
      </p:pic>
      <p:sp>
        <p:nvSpPr>
          <p:cNvPr id="6" name="Slide Number Placeholder 5"/>
          <p:cNvSpPr>
            <a:spLocks noGrp="1"/>
          </p:cNvSpPr>
          <p:nvPr>
            <p:ph type="sldNum" sz="quarter" idx="12"/>
          </p:nvPr>
        </p:nvSpPr>
        <p:spPr/>
        <p:txBody>
          <a:bodyPr/>
          <a:lstStyle/>
          <a:p>
            <a:fld id="{BD37F936-0DB1-A647-807E-B2EFF0725AC4}" type="slidenum">
              <a:rPr lang="en-US" smtClean="0"/>
              <a:t>4</a:t>
            </a:fld>
            <a:endParaRPr lang="en-US"/>
          </a:p>
        </p:txBody>
      </p:sp>
      <p:sp>
        <p:nvSpPr>
          <p:cNvPr id="7" name="Date Placeholder 6"/>
          <p:cNvSpPr>
            <a:spLocks noGrp="1"/>
          </p:cNvSpPr>
          <p:nvPr>
            <p:ph type="dt" sz="half" idx="10"/>
          </p:nvPr>
        </p:nvSpPr>
        <p:spPr/>
        <p:txBody>
          <a:bodyPr/>
          <a:lstStyle/>
          <a:p>
            <a:fld id="{B95A5412-4DE2-2A46-9D85-9A2D30BCEDD0}" type="datetime1">
              <a:rPr lang="en-US" smtClean="0"/>
              <a:t>6/12/16</a:t>
            </a:fld>
            <a:endParaRPr lang="en-US"/>
          </a:p>
        </p:txBody>
      </p:sp>
      <p:sp>
        <p:nvSpPr>
          <p:cNvPr id="8" name="Footer Placeholder 7"/>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4188816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2C41945C-5EA0-234D-818A-17C0EEEEA82E}"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a:t>
            </a:r>
            <a:endParaRPr lang="en-US"/>
          </a:p>
        </p:txBody>
      </p:sp>
      <p:sp>
        <p:nvSpPr>
          <p:cNvPr id="6" name="Slide Number Placeholder 5"/>
          <p:cNvSpPr>
            <a:spLocks noGrp="1"/>
          </p:cNvSpPr>
          <p:nvPr>
            <p:ph type="sldNum" sz="quarter" idx="12"/>
          </p:nvPr>
        </p:nvSpPr>
        <p:spPr/>
        <p:txBody>
          <a:bodyPr/>
          <a:lstStyle/>
          <a:p>
            <a:fld id="{BD37F936-0DB1-A647-807E-B2EFF0725AC4}" type="slidenum">
              <a:rPr lang="en-US" smtClean="0"/>
              <a:t>40</a:t>
            </a:fld>
            <a:endParaRPr lang="en-US"/>
          </a:p>
        </p:txBody>
      </p:sp>
    </p:spTree>
    <p:extLst>
      <p:ext uri="{BB962C8B-B14F-4D97-AF65-F5344CB8AC3E}">
        <p14:creationId xmlns:p14="http://schemas.microsoft.com/office/powerpoint/2010/main" val="542047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is-IS" smtClean="0"/>
              <a:t>ICC 2016</a:t>
            </a:r>
            <a:endParaRPr lang="en-US"/>
          </a:p>
        </p:txBody>
      </p:sp>
      <p:sp>
        <p:nvSpPr>
          <p:cNvPr id="3" name="Slide Number Placeholder 2"/>
          <p:cNvSpPr>
            <a:spLocks noGrp="1"/>
          </p:cNvSpPr>
          <p:nvPr>
            <p:ph type="sldNum" sz="quarter" idx="12"/>
          </p:nvPr>
        </p:nvSpPr>
        <p:spPr/>
        <p:txBody>
          <a:bodyPr/>
          <a:lstStyle/>
          <a:p>
            <a:pPr>
              <a:defRPr/>
            </a:pPr>
            <a:fld id="{72D4C895-3F4E-2545-8FE0-67A269A10CA0}" type="slidenum">
              <a:rPr lang="en-US" smtClean="0"/>
              <a:pPr>
                <a:defRPr/>
              </a:pPr>
              <a:t>41</a:t>
            </a:fld>
            <a:endParaRPr lang="en-US"/>
          </a:p>
        </p:txBody>
      </p:sp>
      <p:sp>
        <p:nvSpPr>
          <p:cNvPr id="4" name="Rectangle 3"/>
          <p:cNvSpPr/>
          <p:nvPr/>
        </p:nvSpPr>
        <p:spPr>
          <a:xfrm>
            <a:off x="1143000" y="5562600"/>
            <a:ext cx="7391400" cy="369332"/>
          </a:xfrm>
          <a:prstGeom prst="rect">
            <a:avLst/>
          </a:prstGeom>
        </p:spPr>
        <p:txBody>
          <a:bodyPr wrap="square">
            <a:spAutoFit/>
          </a:bodyPr>
          <a:lstStyle/>
          <a:p>
            <a:r>
              <a:rPr lang="en-US">
                <a:solidFill>
                  <a:srgbClr val="292F33"/>
                </a:solidFill>
                <a:latin typeface="Helvetica Neue" charset="0"/>
              </a:rPr>
              <a:t>“Remember when, on the Internet, nobody knew who you were?”</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6399" y="990600"/>
            <a:ext cx="5550993" cy="4191000"/>
          </a:xfrm>
          <a:prstGeom prst="rect">
            <a:avLst/>
          </a:prstGeom>
        </p:spPr>
      </p:pic>
    </p:spTree>
    <p:extLst>
      <p:ext uri="{BB962C8B-B14F-4D97-AF65-F5344CB8AC3E}">
        <p14:creationId xmlns:p14="http://schemas.microsoft.com/office/powerpoint/2010/main" val="211811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threats</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42</a:t>
            </a:fld>
            <a:endParaRPr lang="en-US"/>
          </a:p>
        </p:txBody>
      </p:sp>
      <p:pic>
        <p:nvPicPr>
          <p:cNvPr id="5" name="Picture 4"/>
          <p:cNvPicPr>
            <a:picLocks noChangeAspect="1"/>
          </p:cNvPicPr>
          <p:nvPr/>
        </p:nvPicPr>
        <p:blipFill>
          <a:blip r:embed="rId2"/>
          <a:stretch>
            <a:fillRect/>
          </a:stretch>
        </p:blipFill>
        <p:spPr>
          <a:xfrm>
            <a:off x="457200" y="1669232"/>
            <a:ext cx="6350000" cy="4762500"/>
          </a:xfrm>
          <a:prstGeom prst="rect">
            <a:avLst/>
          </a:prstGeom>
        </p:spPr>
      </p:pic>
      <p:sp>
        <p:nvSpPr>
          <p:cNvPr id="6" name="TextBox 5"/>
          <p:cNvSpPr txBox="1"/>
          <p:nvPr/>
        </p:nvSpPr>
        <p:spPr>
          <a:xfrm>
            <a:off x="5587548" y="2525599"/>
            <a:ext cx="2032452" cy="369332"/>
          </a:xfrm>
          <a:prstGeom prst="rect">
            <a:avLst/>
          </a:prstGeom>
          <a:noFill/>
        </p:spPr>
        <p:txBody>
          <a:bodyPr wrap="none" rtlCol="0">
            <a:spAutoFit/>
          </a:bodyPr>
          <a:lstStyle/>
          <a:p>
            <a:r>
              <a:rPr lang="en-US" dirty="0" smtClean="0"/>
              <a:t>fear of exploration</a:t>
            </a:r>
            <a:endParaRPr lang="en-US" dirty="0"/>
          </a:p>
        </p:txBody>
      </p:sp>
      <p:sp>
        <p:nvSpPr>
          <p:cNvPr id="7" name="TextBox 6"/>
          <p:cNvSpPr txBox="1"/>
          <p:nvPr/>
        </p:nvSpPr>
        <p:spPr>
          <a:xfrm>
            <a:off x="6506880" y="4803647"/>
            <a:ext cx="2711850" cy="923330"/>
          </a:xfrm>
          <a:prstGeom prst="rect">
            <a:avLst/>
          </a:prstGeom>
          <a:noFill/>
        </p:spPr>
        <p:txBody>
          <a:bodyPr wrap="none" rtlCol="0">
            <a:spAutoFit/>
          </a:bodyPr>
          <a:lstStyle/>
          <a:p>
            <a:r>
              <a:rPr lang="en-US" dirty="0" smtClean="0"/>
              <a:t>“we regret to inform you”</a:t>
            </a:r>
          </a:p>
          <a:p>
            <a:r>
              <a:rPr lang="en-US" dirty="0" smtClean="0"/>
              <a:t>pre-existing condition</a:t>
            </a:r>
          </a:p>
          <a:p>
            <a:r>
              <a:rPr lang="en-US" dirty="0" smtClean="0"/>
              <a:t>vacation burglary</a:t>
            </a:r>
            <a:endParaRPr lang="en-US" dirty="0"/>
          </a:p>
        </p:txBody>
      </p:sp>
      <p:sp>
        <p:nvSpPr>
          <p:cNvPr id="8" name="TextBox 7"/>
          <p:cNvSpPr txBox="1"/>
          <p:nvPr/>
        </p:nvSpPr>
        <p:spPr>
          <a:xfrm>
            <a:off x="6506880" y="4393998"/>
            <a:ext cx="1595584" cy="369332"/>
          </a:xfrm>
          <a:prstGeom prst="rect">
            <a:avLst/>
          </a:prstGeom>
          <a:noFill/>
        </p:spPr>
        <p:txBody>
          <a:bodyPr wrap="none" rtlCol="0">
            <a:spAutoFit/>
          </a:bodyPr>
          <a:lstStyle/>
          <a:p>
            <a:r>
              <a:rPr lang="en-US" dirty="0" smtClean="0"/>
              <a:t>family secrets</a:t>
            </a:r>
            <a:endParaRPr lang="en-US" dirty="0"/>
          </a:p>
        </p:txBody>
      </p:sp>
      <p:sp>
        <p:nvSpPr>
          <p:cNvPr id="9" name="TextBox 8"/>
          <p:cNvSpPr txBox="1"/>
          <p:nvPr/>
        </p:nvSpPr>
        <p:spPr>
          <a:xfrm>
            <a:off x="6506880" y="3938222"/>
            <a:ext cx="1788207" cy="369332"/>
          </a:xfrm>
          <a:prstGeom prst="rect">
            <a:avLst/>
          </a:prstGeom>
          <a:noFill/>
        </p:spPr>
        <p:txBody>
          <a:bodyPr wrap="none" rtlCol="0">
            <a:spAutoFit/>
          </a:bodyPr>
          <a:lstStyle/>
          <a:p>
            <a:r>
              <a:rPr lang="en-US" dirty="0" smtClean="0"/>
              <a:t>embarrassment</a:t>
            </a:r>
            <a:endParaRPr lang="en-US" dirty="0"/>
          </a:p>
        </p:txBody>
      </p:sp>
      <p:sp>
        <p:nvSpPr>
          <p:cNvPr id="10" name="TextBox 9"/>
          <p:cNvSpPr txBox="1"/>
          <p:nvPr/>
        </p:nvSpPr>
        <p:spPr>
          <a:xfrm>
            <a:off x="7136334" y="5679860"/>
            <a:ext cx="967332" cy="369332"/>
          </a:xfrm>
          <a:prstGeom prst="rect">
            <a:avLst/>
          </a:prstGeom>
          <a:noFill/>
        </p:spPr>
        <p:txBody>
          <a:bodyPr wrap="none" rtlCol="0">
            <a:spAutoFit/>
          </a:bodyPr>
          <a:lstStyle/>
          <a:p>
            <a:r>
              <a:rPr lang="en-US" dirty="0" smtClean="0"/>
              <a:t>stalking</a:t>
            </a:r>
            <a:endParaRPr lang="en-US" dirty="0"/>
          </a:p>
        </p:txBody>
      </p:sp>
      <p:sp>
        <p:nvSpPr>
          <p:cNvPr id="3" name="Date Placeholder 2"/>
          <p:cNvSpPr>
            <a:spLocks noGrp="1"/>
          </p:cNvSpPr>
          <p:nvPr>
            <p:ph type="dt" sz="half" idx="10"/>
          </p:nvPr>
        </p:nvSpPr>
        <p:spPr/>
        <p:txBody>
          <a:bodyPr/>
          <a:lstStyle/>
          <a:p>
            <a:fld id="{4D4EF5D8-FC26-0D44-86E5-1D10D3DB39FF}" type="datetime1">
              <a:rPr lang="en-US" smtClean="0"/>
              <a:t>6/12/16</a:t>
            </a:fld>
            <a:endParaRPr lang="en-US"/>
          </a:p>
        </p:txBody>
      </p:sp>
      <p:sp>
        <p:nvSpPr>
          <p:cNvPr id="11" name="Footer Placeholder 10"/>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992474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fears deter usage</a:t>
            </a:r>
            <a:endParaRPr lang="en-US" dirty="0"/>
          </a:p>
        </p:txBody>
      </p:sp>
      <p:sp>
        <p:nvSpPr>
          <p:cNvPr id="3" name="Footer Placeholder 2"/>
          <p:cNvSpPr>
            <a:spLocks noGrp="1"/>
          </p:cNvSpPr>
          <p:nvPr>
            <p:ph type="ftr" sz="quarter" idx="11"/>
          </p:nvPr>
        </p:nvSpPr>
        <p:spPr/>
        <p:txBody>
          <a:bodyPr/>
          <a:lstStyle/>
          <a:p>
            <a:pPr>
              <a:defRPr/>
            </a:pPr>
            <a:r>
              <a:rPr lang="is-IS" smtClean="0"/>
              <a:t>ICC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43</a:t>
            </a:fld>
            <a:endParaRPr lang="en-US"/>
          </a:p>
        </p:txBody>
      </p:sp>
      <p:pic>
        <p:nvPicPr>
          <p:cNvPr id="6" name="Picture 5"/>
          <p:cNvPicPr>
            <a:picLocks noChangeAspect="1"/>
          </p:cNvPicPr>
          <p:nvPr/>
        </p:nvPicPr>
        <p:blipFill>
          <a:blip r:embed="rId3"/>
          <a:stretch>
            <a:fillRect/>
          </a:stretch>
        </p:blipFill>
        <p:spPr>
          <a:xfrm>
            <a:off x="1143000" y="1600200"/>
            <a:ext cx="6019800" cy="3704492"/>
          </a:xfrm>
          <a:prstGeom prst="rect">
            <a:avLst/>
          </a:prstGeom>
        </p:spPr>
      </p:pic>
      <p:sp>
        <p:nvSpPr>
          <p:cNvPr id="7" name="TextBox 6"/>
          <p:cNvSpPr txBox="1"/>
          <p:nvPr/>
        </p:nvSpPr>
        <p:spPr>
          <a:xfrm>
            <a:off x="1219200" y="5486400"/>
            <a:ext cx="5977214" cy="646331"/>
          </a:xfrm>
          <a:prstGeom prst="rect">
            <a:avLst/>
          </a:prstGeom>
          <a:noFill/>
        </p:spPr>
        <p:txBody>
          <a:bodyPr wrap="none" rtlCol="0">
            <a:spAutoFit/>
          </a:bodyPr>
          <a:lstStyle/>
          <a:p>
            <a:r>
              <a:rPr lang="en-US" b="1"/>
              <a:t>Major Concerns Related to Online Privacy and Security Risks,</a:t>
            </a:r>
            <a:br>
              <a:rPr lang="en-US" b="1"/>
            </a:br>
            <a:r>
              <a:rPr lang="en-US" b="1"/>
              <a:t>Percent of Households with Internet Users, 2015</a:t>
            </a:r>
            <a:endParaRPr lang="en-US"/>
          </a:p>
        </p:txBody>
      </p:sp>
      <p:sp>
        <p:nvSpPr>
          <p:cNvPr id="8" name="TextBox 7"/>
          <p:cNvSpPr txBox="1"/>
          <p:nvPr/>
        </p:nvSpPr>
        <p:spPr>
          <a:xfrm>
            <a:off x="7239000" y="1905000"/>
            <a:ext cx="1113446"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NTIA</a:t>
            </a:r>
          </a:p>
          <a:p>
            <a:r>
              <a:rPr lang="en-US" dirty="0" smtClean="0"/>
              <a:t>May 2016</a:t>
            </a:r>
            <a:endParaRPr lang="en-US" dirty="0"/>
          </a:p>
        </p:txBody>
      </p:sp>
    </p:spTree>
    <p:extLst>
      <p:ext uri="{BB962C8B-B14F-4D97-AF65-F5344CB8AC3E}">
        <p14:creationId xmlns:p14="http://schemas.microsoft.com/office/powerpoint/2010/main" val="1442023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Roughly half of consumers uncomfortable</a:t>
            </a:r>
            <a:endParaRPr lang="en-US" dirty="0"/>
          </a:p>
        </p:txBody>
      </p:sp>
      <p:sp>
        <p:nvSpPr>
          <p:cNvPr id="3" name="Footer Placeholder 2"/>
          <p:cNvSpPr>
            <a:spLocks noGrp="1"/>
          </p:cNvSpPr>
          <p:nvPr>
            <p:ph type="ftr" sz="quarter" idx="11"/>
          </p:nvPr>
        </p:nvSpPr>
        <p:spPr/>
        <p:txBody>
          <a:bodyPr/>
          <a:lstStyle/>
          <a:p>
            <a:pPr>
              <a:defRPr/>
            </a:pPr>
            <a:r>
              <a:rPr lang="is-IS" smtClean="0"/>
              <a:t>ICC 2016</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44</a:t>
            </a:fld>
            <a:endParaRPr lang="en-US"/>
          </a:p>
        </p:txBody>
      </p:sp>
      <p:pic>
        <p:nvPicPr>
          <p:cNvPr id="5" name="Picture 4"/>
          <p:cNvPicPr>
            <a:picLocks noChangeAspect="1"/>
          </p:cNvPicPr>
          <p:nvPr/>
        </p:nvPicPr>
        <p:blipFill>
          <a:blip r:embed="rId3"/>
          <a:stretch>
            <a:fillRect/>
          </a:stretch>
        </p:blipFill>
        <p:spPr>
          <a:xfrm>
            <a:off x="939800" y="1418492"/>
            <a:ext cx="5765800" cy="5433158"/>
          </a:xfrm>
          <a:prstGeom prst="rect">
            <a:avLst/>
          </a:prstGeom>
        </p:spPr>
      </p:pic>
      <p:sp>
        <p:nvSpPr>
          <p:cNvPr id="6" name="TextBox 5"/>
          <p:cNvSpPr txBox="1"/>
          <p:nvPr/>
        </p:nvSpPr>
        <p:spPr>
          <a:xfrm>
            <a:off x="6705600" y="2514600"/>
            <a:ext cx="1709955"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smtClean="0"/>
              <a:t>Altimeter Group</a:t>
            </a:r>
          </a:p>
          <a:p>
            <a:r>
              <a:rPr lang="en-US" dirty="0" smtClean="0"/>
              <a:t>June 2015</a:t>
            </a:r>
            <a:endParaRPr lang="en-US" dirty="0"/>
          </a:p>
        </p:txBody>
      </p:sp>
    </p:spTree>
    <p:extLst>
      <p:ext uri="{BB962C8B-B14F-4D97-AF65-F5344CB8AC3E}">
        <p14:creationId xmlns:p14="http://schemas.microsoft.com/office/powerpoint/2010/main" val="1869069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a:t>
            </a:r>
            <a:endParaRPr lang="en-US" dirty="0"/>
          </a:p>
        </p:txBody>
      </p:sp>
      <p:sp>
        <p:nvSpPr>
          <p:cNvPr id="3" name="Content Placeholder 2"/>
          <p:cNvSpPr>
            <a:spLocks noGrp="1"/>
          </p:cNvSpPr>
          <p:nvPr>
            <p:ph idx="1"/>
          </p:nvPr>
        </p:nvSpPr>
        <p:spPr>
          <a:xfrm>
            <a:off x="457200" y="1600200"/>
            <a:ext cx="6392773" cy="4876800"/>
          </a:xfrm>
        </p:spPr>
        <p:txBody>
          <a:bodyPr/>
          <a:lstStyle/>
          <a:p>
            <a:r>
              <a:rPr lang="en-US" dirty="0" smtClean="0"/>
              <a:t>Difficulty of defining privacy</a:t>
            </a:r>
          </a:p>
          <a:p>
            <a:pPr lvl="1"/>
            <a:r>
              <a:rPr lang="en-US" dirty="0" smtClean="0"/>
              <a:t>specific threats (“harm”) vs. just fear of threat</a:t>
            </a:r>
          </a:p>
          <a:p>
            <a:pPr lvl="1"/>
            <a:r>
              <a:rPr lang="en-US" dirty="0" smtClean="0"/>
              <a:t>current vs. future (e.g., job search, insurance)</a:t>
            </a:r>
          </a:p>
          <a:p>
            <a:pPr lvl="2"/>
            <a:r>
              <a:rPr lang="en-US" dirty="0" smtClean="0"/>
              <a:t>algorithmic scoring of consumers</a:t>
            </a:r>
          </a:p>
          <a:p>
            <a:r>
              <a:rPr lang="en-US" dirty="0" smtClean="0"/>
              <a:t>Emphasis on data gathering unhelpful</a:t>
            </a:r>
          </a:p>
          <a:p>
            <a:pPr lvl="1"/>
            <a:r>
              <a:rPr lang="en-US" dirty="0" smtClean="0">
                <a:sym typeface="Wingdings"/>
              </a:rPr>
              <a:t> same information can be used for low-risk and high-risk activities</a:t>
            </a:r>
          </a:p>
          <a:p>
            <a:r>
              <a:rPr lang="en-US" dirty="0" smtClean="0">
                <a:sym typeface="Wingdings"/>
              </a:rPr>
              <a:t>IETF GEOPRIV approach:</a:t>
            </a:r>
          </a:p>
          <a:p>
            <a:pPr lvl="1"/>
            <a:r>
              <a:rPr lang="en-US" dirty="0" smtClean="0">
                <a:sym typeface="Wingdings"/>
              </a:rPr>
              <a:t>how long is data stored?</a:t>
            </a:r>
          </a:p>
          <a:p>
            <a:pPr lvl="1"/>
            <a:r>
              <a:rPr lang="en-US" dirty="0" smtClean="0">
                <a:sym typeface="Wingdings"/>
              </a:rPr>
              <a:t>is it shared with third parties?</a:t>
            </a:r>
          </a:p>
          <a:p>
            <a:pPr lvl="2"/>
            <a:r>
              <a:rPr lang="en-US" dirty="0" smtClean="0">
                <a:sym typeface="Wingdings"/>
              </a:rPr>
              <a:t>(but what are third parties?)</a:t>
            </a:r>
          </a:p>
          <a:p>
            <a:pPr lvl="1"/>
            <a:endParaRPr lang="en-US" dirty="0" smtClean="0">
              <a:sym typeface="Wingdings"/>
            </a:endParaRPr>
          </a:p>
          <a:p>
            <a:pPr lvl="1"/>
            <a:endParaRPr lang="en-US" dirty="0" smtClean="0"/>
          </a:p>
        </p:txBody>
      </p:sp>
      <p:sp>
        <p:nvSpPr>
          <p:cNvPr id="4" name="Slide Number Placeholder 3"/>
          <p:cNvSpPr>
            <a:spLocks noGrp="1"/>
          </p:cNvSpPr>
          <p:nvPr>
            <p:ph type="sldNum" sz="quarter" idx="12"/>
          </p:nvPr>
        </p:nvSpPr>
        <p:spPr/>
        <p:txBody>
          <a:bodyPr/>
          <a:lstStyle/>
          <a:p>
            <a:fld id="{BD37F936-0DB1-A647-807E-B2EFF0725AC4}" type="slidenum">
              <a:rPr lang="en-US" smtClean="0"/>
              <a:t>45</a:t>
            </a:fld>
            <a:endParaRPr lang="en-US"/>
          </a:p>
        </p:txBody>
      </p:sp>
      <p:pic>
        <p:nvPicPr>
          <p:cNvPr id="5" name="Picture 4"/>
          <p:cNvPicPr>
            <a:picLocks noChangeAspect="1"/>
          </p:cNvPicPr>
          <p:nvPr/>
        </p:nvPicPr>
        <p:blipFill>
          <a:blip r:embed="rId3"/>
          <a:stretch>
            <a:fillRect/>
          </a:stretch>
        </p:blipFill>
        <p:spPr>
          <a:xfrm>
            <a:off x="6849973" y="1269933"/>
            <a:ext cx="1715585" cy="1296663"/>
          </a:xfrm>
          <a:prstGeom prst="rect">
            <a:avLst/>
          </a:prstGeom>
        </p:spPr>
      </p:pic>
      <p:pic>
        <p:nvPicPr>
          <p:cNvPr id="6" name="Picture 5"/>
          <p:cNvPicPr>
            <a:picLocks noChangeAspect="1"/>
          </p:cNvPicPr>
          <p:nvPr/>
        </p:nvPicPr>
        <p:blipFill>
          <a:blip r:embed="rId4"/>
          <a:stretch>
            <a:fillRect/>
          </a:stretch>
        </p:blipFill>
        <p:spPr>
          <a:xfrm>
            <a:off x="6988310" y="2996472"/>
            <a:ext cx="1263380" cy="1501193"/>
          </a:xfrm>
          <a:prstGeom prst="rect">
            <a:avLst/>
          </a:prstGeom>
        </p:spPr>
      </p:pic>
      <p:pic>
        <p:nvPicPr>
          <p:cNvPr id="7" name="Picture 6"/>
          <p:cNvPicPr>
            <a:picLocks noChangeAspect="1"/>
          </p:cNvPicPr>
          <p:nvPr/>
        </p:nvPicPr>
        <p:blipFill>
          <a:blip r:embed="rId5"/>
          <a:stretch>
            <a:fillRect/>
          </a:stretch>
        </p:blipFill>
        <p:spPr>
          <a:xfrm>
            <a:off x="6591840" y="4894240"/>
            <a:ext cx="2094960" cy="1278559"/>
          </a:xfrm>
          <a:prstGeom prst="rect">
            <a:avLst/>
          </a:prstGeom>
        </p:spPr>
      </p:pic>
      <p:pic>
        <p:nvPicPr>
          <p:cNvPr id="8" name="Picture 7"/>
          <p:cNvPicPr>
            <a:picLocks noChangeAspect="1"/>
          </p:cNvPicPr>
          <p:nvPr/>
        </p:nvPicPr>
        <p:blipFill>
          <a:blip r:embed="rId6"/>
          <a:stretch>
            <a:fillRect/>
          </a:stretch>
        </p:blipFill>
        <p:spPr>
          <a:xfrm>
            <a:off x="457200" y="5663428"/>
            <a:ext cx="4527738" cy="1018741"/>
          </a:xfrm>
          <a:prstGeom prst="rect">
            <a:avLst/>
          </a:prstGeom>
        </p:spPr>
      </p:pic>
      <p:sp>
        <p:nvSpPr>
          <p:cNvPr id="9" name="Date Placeholder 8"/>
          <p:cNvSpPr>
            <a:spLocks noGrp="1"/>
          </p:cNvSpPr>
          <p:nvPr>
            <p:ph type="dt" sz="half" idx="10"/>
          </p:nvPr>
        </p:nvSpPr>
        <p:spPr/>
        <p:txBody>
          <a:bodyPr/>
          <a:lstStyle/>
          <a:p>
            <a:fld id="{E435E41A-EF5C-3044-BD54-02606765EC3D}" type="datetime1">
              <a:rPr lang="en-US" smtClean="0"/>
              <a:t>6/12/16</a:t>
            </a:fld>
            <a:endParaRPr lang="en-US"/>
          </a:p>
        </p:txBody>
      </p:sp>
      <p:sp>
        <p:nvSpPr>
          <p:cNvPr id="10" name="Footer Placeholder 9"/>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1590920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err="1" smtClean="0">
                <a:ea typeface="+mj-ea"/>
                <a:cs typeface="+mj-cs"/>
              </a:rPr>
              <a:t>IoT</a:t>
            </a:r>
            <a:r>
              <a:rPr lang="en-US" dirty="0" smtClean="0">
                <a:ea typeface="+mj-ea"/>
                <a:cs typeface="+mj-cs"/>
              </a:rPr>
              <a:t>: more than programmable light bulbs</a:t>
            </a:r>
            <a:endParaRPr lang="en-US" dirty="0">
              <a:ea typeface="+mj-ea"/>
              <a:cs typeface="+mj-cs"/>
            </a:endParaRPr>
          </a:p>
        </p:txBody>
      </p:sp>
      <p:graphicFrame>
        <p:nvGraphicFramePr>
          <p:cNvPr id="4" name="Diagram 3"/>
          <p:cNvGraphicFramePr/>
          <p:nvPr/>
        </p:nvGraphicFramePr>
        <p:xfrm>
          <a:off x="533400" y="1397000"/>
          <a:ext cx="82296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700"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s-IS" sz="1200" smtClean="0">
                <a:solidFill>
                  <a:srgbClr val="FFFFFF"/>
                </a:solidFill>
                <a:cs typeface="Arial" charset="0"/>
              </a:rPr>
              <a:t>ICC 2016</a:t>
            </a:r>
            <a:endParaRPr lang="en-US" sz="1200">
              <a:solidFill>
                <a:srgbClr val="FFFFFF"/>
              </a:solidFill>
              <a:cs typeface="Arial" charset="0"/>
            </a:endParaRPr>
          </a:p>
        </p:txBody>
      </p:sp>
      <p:sp>
        <p:nvSpPr>
          <p:cNvPr id="2970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C9D5460-60BC-7E4E-A889-B0B53697572D}" type="slidenum">
              <a:rPr lang="en-US" sz="1400">
                <a:solidFill>
                  <a:srgbClr val="FFFFFF"/>
                </a:solidFill>
                <a:cs typeface="Arial" charset="0"/>
              </a:rPr>
              <a:pPr eaLnBrk="1" hangingPunct="1"/>
              <a:t>46</a:t>
            </a:fld>
            <a:endParaRPr lang="en-US" sz="1400">
              <a:solidFill>
                <a:srgbClr val="FFFFFF"/>
              </a:solidFill>
              <a:cs typeface="Arial" charset="0"/>
            </a:endParaRPr>
          </a:p>
        </p:txBody>
      </p:sp>
    </p:spTree>
    <p:extLst>
      <p:ext uri="{BB962C8B-B14F-4D97-AF65-F5344CB8AC3E}">
        <p14:creationId xmlns:p14="http://schemas.microsoft.com/office/powerpoint/2010/main" val="15417968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 other approaches</a:t>
            </a:r>
            <a:endParaRPr lang="en-US" dirty="0"/>
          </a:p>
        </p:txBody>
      </p:sp>
      <p:sp>
        <p:nvSpPr>
          <p:cNvPr id="3" name="Content Placeholder 2"/>
          <p:cNvSpPr>
            <a:spLocks noGrp="1"/>
          </p:cNvSpPr>
          <p:nvPr>
            <p:ph idx="1"/>
          </p:nvPr>
        </p:nvSpPr>
        <p:spPr/>
        <p:txBody>
          <a:bodyPr/>
          <a:lstStyle/>
          <a:p>
            <a:r>
              <a:rPr lang="en-US" dirty="0" smtClean="0"/>
              <a:t>Hiding &amp; obfuscation</a:t>
            </a:r>
          </a:p>
          <a:p>
            <a:pPr lvl="1"/>
            <a:r>
              <a:rPr lang="en-US" dirty="0" smtClean="0"/>
              <a:t>e.g., pretend that location is unavailable</a:t>
            </a:r>
          </a:p>
          <a:p>
            <a:pPr lvl="1"/>
            <a:r>
              <a:rPr lang="en-US" dirty="0" smtClean="0"/>
              <a:t>fuzz location</a:t>
            </a:r>
          </a:p>
          <a:p>
            <a:r>
              <a:rPr lang="en-US" dirty="0" smtClean="0"/>
              <a:t>Restrict sensitive information to approved purposes</a:t>
            </a:r>
          </a:p>
          <a:p>
            <a:pPr lvl="1"/>
            <a:r>
              <a:rPr lang="en-US" dirty="0" smtClean="0"/>
              <a:t>expose location to well-known ad network, not unknown </a:t>
            </a:r>
          </a:p>
          <a:p>
            <a:r>
              <a:rPr lang="en-US" dirty="0" smtClean="0"/>
              <a:t>Third-party privacy evaluation</a:t>
            </a:r>
          </a:p>
          <a:p>
            <a:r>
              <a:rPr lang="en-US" dirty="0" smtClean="0"/>
              <a:t>FTC Section 5 enforcement (“unfair or deceptive practices”)</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47</a:t>
            </a:fld>
            <a:endParaRPr lang="en-US"/>
          </a:p>
        </p:txBody>
      </p:sp>
      <p:pic>
        <p:nvPicPr>
          <p:cNvPr id="5" name="Picture 4"/>
          <p:cNvPicPr>
            <a:picLocks noChangeAspect="1"/>
          </p:cNvPicPr>
          <p:nvPr/>
        </p:nvPicPr>
        <p:blipFill>
          <a:blip r:embed="rId2"/>
          <a:stretch>
            <a:fillRect/>
          </a:stretch>
        </p:blipFill>
        <p:spPr>
          <a:xfrm>
            <a:off x="7429797" y="4095181"/>
            <a:ext cx="1142454" cy="1142454"/>
          </a:xfrm>
          <a:prstGeom prst="rect">
            <a:avLst/>
          </a:prstGeom>
        </p:spPr>
      </p:pic>
      <p:sp>
        <p:nvSpPr>
          <p:cNvPr id="6" name="Date Placeholder 5"/>
          <p:cNvSpPr>
            <a:spLocks noGrp="1"/>
          </p:cNvSpPr>
          <p:nvPr>
            <p:ph type="dt" sz="half" idx="10"/>
          </p:nvPr>
        </p:nvSpPr>
        <p:spPr/>
        <p:txBody>
          <a:bodyPr/>
          <a:lstStyle/>
          <a:p>
            <a:fld id="{5EC28873-98E3-4645-A019-F793DAC41824}" type="datetime1">
              <a:rPr lang="en-US" smtClean="0"/>
              <a:t>6/12/16</a:t>
            </a:fld>
            <a:endParaRPr lang="en-US"/>
          </a:p>
        </p:txBody>
      </p:sp>
      <p:sp>
        <p:nvSpPr>
          <p:cNvPr id="7" name="Footer Placeholder 6"/>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1456694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“flow of information in accordance with social norms, as governed by context” (</a:t>
            </a:r>
            <a:r>
              <a:rPr lang="en-US" dirty="0" err="1" smtClean="0"/>
              <a:t>Nissenbaum</a:t>
            </a:r>
            <a:r>
              <a:rPr lang="en-US" dirty="0" smtClean="0"/>
              <a:t>, 2009)</a:t>
            </a:r>
          </a:p>
          <a:p>
            <a:r>
              <a:rPr lang="en-US" dirty="0" smtClean="0">
                <a:sym typeface="Wingdings"/>
              </a:rPr>
              <a:t> confidentiality + fair use</a:t>
            </a:r>
          </a:p>
          <a:p>
            <a:r>
              <a:rPr lang="en-US" dirty="0" smtClean="0">
                <a:sym typeface="Wingdings"/>
              </a:rPr>
              <a:t>classical responses:</a:t>
            </a:r>
          </a:p>
          <a:p>
            <a:pPr lvl="1"/>
            <a:r>
              <a:rPr lang="en-US" dirty="0" smtClean="0">
                <a:sym typeface="Wingdings"/>
              </a:rPr>
              <a:t>C-PET (confidentiality-oriented Privacy Enhancing Technologies) [JP </a:t>
            </a:r>
            <a:r>
              <a:rPr lang="en-US" dirty="0" err="1" smtClean="0">
                <a:sym typeface="Wingdings"/>
              </a:rPr>
              <a:t>Hubaux</a:t>
            </a:r>
            <a:r>
              <a:rPr lang="en-US" dirty="0" smtClean="0">
                <a:sym typeface="Wingdings"/>
              </a:rPr>
              <a:t>/A </a:t>
            </a:r>
            <a:r>
              <a:rPr lang="en-US" dirty="0" err="1" smtClean="0">
                <a:sym typeface="Wingdings"/>
              </a:rPr>
              <a:t>Juels</a:t>
            </a:r>
            <a:r>
              <a:rPr lang="en-US" dirty="0" smtClean="0">
                <a:sym typeface="Wingdings"/>
              </a:rPr>
              <a:t>, 2016]</a:t>
            </a:r>
          </a:p>
          <a:p>
            <a:pPr lvl="2"/>
            <a:r>
              <a:rPr lang="en-US" dirty="0" smtClean="0">
                <a:sym typeface="Wingdings"/>
              </a:rPr>
              <a:t>encryption, proxies, cookie blocking, identifier randomization, </a:t>
            </a:r>
            <a:r>
              <a:rPr lang="is-IS" dirty="0" smtClean="0">
                <a:sym typeface="Wingdings"/>
              </a:rPr>
              <a:t>…</a:t>
            </a:r>
            <a:endParaRPr lang="en-US" dirty="0" smtClean="0">
              <a:sym typeface="Wingdings"/>
            </a:endParaRPr>
          </a:p>
          <a:p>
            <a:pPr lvl="1"/>
            <a:r>
              <a:rPr lang="en-US" dirty="0" smtClean="0">
                <a:sym typeface="Wingdings"/>
              </a:rPr>
              <a:t>laws and regulations</a:t>
            </a:r>
          </a:p>
          <a:p>
            <a:pPr lvl="2"/>
            <a:r>
              <a:rPr lang="en-US" dirty="0" smtClean="0">
                <a:sym typeface="Wingdings"/>
              </a:rPr>
              <a:t>EU: general data protection rules (access, deletion, retention, </a:t>
            </a:r>
            <a:r>
              <a:rPr lang="is-IS" dirty="0" smtClean="0">
                <a:sym typeface="Wingdings"/>
              </a:rPr>
              <a:t>…)</a:t>
            </a:r>
          </a:p>
          <a:p>
            <a:pPr lvl="2"/>
            <a:r>
              <a:rPr lang="is-IS" dirty="0" smtClean="0">
                <a:sym typeface="Wingdings"/>
              </a:rPr>
              <a:t>US: sector-specific laws (health, education, finance) + notice-and-consent</a:t>
            </a:r>
          </a:p>
          <a:p>
            <a:r>
              <a:rPr lang="is-IS" dirty="0" smtClean="0">
                <a:sym typeface="Wingdings"/>
              </a:rPr>
              <a:t>but increasingly hard to maintain</a:t>
            </a:r>
          </a:p>
          <a:p>
            <a:pPr lvl="1"/>
            <a:r>
              <a:rPr lang="is-IS" dirty="0" smtClean="0">
                <a:sym typeface="Wingdings"/>
              </a:rPr>
              <a:t>consensual sharing</a:t>
            </a:r>
          </a:p>
          <a:p>
            <a:pPr lvl="1"/>
            <a:r>
              <a:rPr lang="is-IS" dirty="0" smtClean="0">
                <a:sym typeface="Wingdings"/>
              </a:rPr>
              <a:t>second-hand data leakage (e.g., picture tagging)</a:t>
            </a:r>
          </a:p>
          <a:p>
            <a:pPr lvl="1"/>
            <a:r>
              <a:rPr lang="is-IS" dirty="0" smtClean="0">
                <a:sym typeface="Wingdings"/>
              </a:rPr>
              <a:t>leaks &amp; malware</a:t>
            </a:r>
          </a:p>
          <a:p>
            <a:pPr lvl="1"/>
            <a:r>
              <a:rPr lang="is-IS" dirty="0" smtClean="0">
                <a:sym typeface="Wingdings"/>
              </a:rPr>
              <a:t>lack of plausible alternatives (e.g., search or BIAS)</a:t>
            </a:r>
          </a:p>
          <a:p>
            <a:pPr lvl="1"/>
            <a:r>
              <a:rPr lang="is-IS" dirty="0" smtClean="0">
                <a:sym typeface="Wingdings"/>
              </a:rPr>
              <a:t>combinations of semi-public data sources</a:t>
            </a:r>
            <a:endParaRPr lang="en-US" dirty="0" smtClean="0">
              <a:sym typeface="Wingdings"/>
            </a:endParaRPr>
          </a:p>
          <a:p>
            <a:pPr lvl="1"/>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48</a:t>
            </a:fld>
            <a:endParaRPr lang="en-US"/>
          </a:p>
        </p:txBody>
      </p:sp>
      <p:sp>
        <p:nvSpPr>
          <p:cNvPr id="5" name="TextBox 4"/>
          <p:cNvSpPr txBox="1"/>
          <p:nvPr/>
        </p:nvSpPr>
        <p:spPr>
          <a:xfrm>
            <a:off x="6502400" y="6477000"/>
            <a:ext cx="2473754" cy="261610"/>
          </a:xfrm>
          <a:prstGeom prst="rect">
            <a:avLst/>
          </a:prstGeom>
          <a:noFill/>
        </p:spPr>
        <p:txBody>
          <a:bodyPr wrap="none" rtlCol="0">
            <a:spAutoFit/>
          </a:bodyPr>
          <a:lstStyle/>
          <a:p>
            <a:r>
              <a:rPr lang="en-US" sz="1100" dirty="0" smtClean="0"/>
              <a:t>JP </a:t>
            </a:r>
            <a:r>
              <a:rPr lang="en-US" sz="1100" dirty="0" err="1" smtClean="0"/>
              <a:t>Hubaux</a:t>
            </a:r>
            <a:r>
              <a:rPr lang="en-US" sz="1100" dirty="0"/>
              <a:t> </a:t>
            </a:r>
            <a:r>
              <a:rPr lang="en-US" sz="1100" dirty="0" smtClean="0"/>
              <a:t>&amp; A </a:t>
            </a:r>
            <a:r>
              <a:rPr lang="en-US" sz="1100" dirty="0" err="1" smtClean="0"/>
              <a:t>Juels</a:t>
            </a:r>
            <a:r>
              <a:rPr lang="en-US" sz="1100" dirty="0" smtClean="0"/>
              <a:t>, CACM 6/2016</a:t>
            </a:r>
            <a:endParaRPr lang="en-US" sz="1100" dirty="0"/>
          </a:p>
        </p:txBody>
      </p:sp>
      <p:sp>
        <p:nvSpPr>
          <p:cNvPr id="6" name="Date Placeholder 5"/>
          <p:cNvSpPr>
            <a:spLocks noGrp="1"/>
          </p:cNvSpPr>
          <p:nvPr>
            <p:ph type="dt" sz="half" idx="10"/>
          </p:nvPr>
        </p:nvSpPr>
        <p:spPr/>
        <p:txBody>
          <a:bodyPr/>
          <a:lstStyle/>
          <a:p>
            <a:fld id="{FA6BA7DB-2AF6-6F49-877F-E0F4768DA0F2}" type="datetime1">
              <a:rPr lang="en-US" smtClean="0"/>
              <a:t>6/12/16</a:t>
            </a:fld>
            <a:endParaRPr lang="en-US"/>
          </a:p>
        </p:txBody>
      </p:sp>
      <p:sp>
        <p:nvSpPr>
          <p:cNvPr id="7" name="Footer Placeholder 6"/>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382370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906074" y="1920345"/>
            <a:ext cx="5037525" cy="379465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dirty="0" smtClean="0"/>
              <a:t>Local processing for </a:t>
            </a:r>
            <a:r>
              <a:rPr lang="en-US" strike="sngStrike" dirty="0" smtClean="0"/>
              <a:t>efficiency </a:t>
            </a:r>
            <a:r>
              <a:rPr lang="en-US" dirty="0" smtClean="0"/>
              <a:t>privacy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9362" y="2322996"/>
            <a:ext cx="1295070" cy="1726760"/>
          </a:xfrm>
          <a:prstGeom prst="rect">
            <a:avLst/>
          </a:prstGeom>
        </p:spPr>
      </p:pic>
      <p:sp>
        <p:nvSpPr>
          <p:cNvPr id="5" name="TextBox 4"/>
          <p:cNvSpPr txBox="1"/>
          <p:nvPr/>
        </p:nvSpPr>
        <p:spPr>
          <a:xfrm>
            <a:off x="1293287" y="4263989"/>
            <a:ext cx="1456611" cy="646331"/>
          </a:xfrm>
          <a:prstGeom prst="rect">
            <a:avLst/>
          </a:prstGeom>
          <a:noFill/>
        </p:spPr>
        <p:txBody>
          <a:bodyPr wrap="none" rtlCol="0">
            <a:spAutoFit/>
          </a:bodyPr>
          <a:lstStyle/>
          <a:p>
            <a:r>
              <a:rPr lang="en-US" dirty="0" smtClean="0"/>
              <a:t>indoor</a:t>
            </a:r>
          </a:p>
          <a:p>
            <a:r>
              <a:rPr lang="en-US" dirty="0" smtClean="0"/>
              <a:t>thermometer</a:t>
            </a:r>
            <a:endParaRPr lang="en-US" dirty="0"/>
          </a:p>
        </p:txBody>
      </p:sp>
      <p:sp>
        <p:nvSpPr>
          <p:cNvPr id="6" name="Manual Operation 5"/>
          <p:cNvSpPr/>
          <p:nvPr/>
        </p:nvSpPr>
        <p:spPr>
          <a:xfrm>
            <a:off x="2826642" y="2438400"/>
            <a:ext cx="1897757" cy="1330018"/>
          </a:xfrm>
          <a:prstGeom prst="flowChartManualOpe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publicly visible script</a:t>
            </a:r>
            <a:endParaRPr lang="en-US" dirty="0"/>
          </a:p>
        </p:txBody>
      </p:sp>
      <p:sp>
        <p:nvSpPr>
          <p:cNvPr id="7" name="Cloud 6"/>
          <p:cNvSpPr/>
          <p:nvPr/>
        </p:nvSpPr>
        <p:spPr>
          <a:xfrm>
            <a:off x="6218617" y="2457215"/>
            <a:ext cx="1773428" cy="135249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cloud storage and access</a:t>
            </a:r>
            <a:endParaRPr lang="en-US" dirty="0"/>
          </a:p>
        </p:txBody>
      </p:sp>
      <p:sp>
        <p:nvSpPr>
          <p:cNvPr id="8" name="Oval Callout 7"/>
          <p:cNvSpPr/>
          <p:nvPr/>
        </p:nvSpPr>
        <p:spPr>
          <a:xfrm>
            <a:off x="3275810" y="3747766"/>
            <a:ext cx="2134390" cy="1510034"/>
          </a:xfrm>
          <a:prstGeom prst="wedgeEllipseCallout">
            <a:avLst>
              <a:gd name="adj1" fmla="val -57580"/>
              <a:gd name="adj2" fmla="val -591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fuzz</a:t>
            </a:r>
          </a:p>
          <a:p>
            <a:pPr algn="ctr"/>
            <a:r>
              <a:rPr lang="en-US" dirty="0" err="1" smtClean="0"/>
              <a:t>anonymize</a:t>
            </a:r>
            <a:endParaRPr lang="en-US" dirty="0" smtClean="0"/>
          </a:p>
          <a:p>
            <a:pPr algn="ctr"/>
            <a:r>
              <a:rPr lang="en-US" dirty="0" smtClean="0"/>
              <a:t>average</a:t>
            </a:r>
          </a:p>
          <a:p>
            <a:pPr algn="ctr"/>
            <a:r>
              <a:rPr lang="en-US" dirty="0" smtClean="0"/>
              <a:t>rate limit</a:t>
            </a:r>
            <a:endParaRPr lang="en-US" dirty="0"/>
          </a:p>
        </p:txBody>
      </p:sp>
      <p:sp>
        <p:nvSpPr>
          <p:cNvPr id="10" name="TextBox 9"/>
          <p:cNvSpPr txBox="1"/>
          <p:nvPr/>
        </p:nvSpPr>
        <p:spPr>
          <a:xfrm>
            <a:off x="4143163" y="1940992"/>
            <a:ext cx="663801" cy="369332"/>
          </a:xfrm>
          <a:prstGeom prst="rect">
            <a:avLst/>
          </a:prstGeom>
          <a:noFill/>
        </p:spPr>
        <p:txBody>
          <a:bodyPr wrap="none" rtlCol="0">
            <a:spAutoFit/>
          </a:bodyPr>
          <a:lstStyle/>
          <a:p>
            <a:r>
              <a:rPr lang="en-US" dirty="0" smtClean="0"/>
              <a:t>node</a:t>
            </a:r>
            <a:endParaRPr lang="en-US" dirty="0"/>
          </a:p>
        </p:txBody>
      </p:sp>
      <p:sp>
        <p:nvSpPr>
          <p:cNvPr id="11" name="Right Arrow 10"/>
          <p:cNvSpPr/>
          <p:nvPr/>
        </p:nvSpPr>
        <p:spPr>
          <a:xfrm>
            <a:off x="4452933" y="2921814"/>
            <a:ext cx="1548846" cy="39232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Box 11"/>
          <p:cNvSpPr txBox="1"/>
          <p:nvPr/>
        </p:nvSpPr>
        <p:spPr>
          <a:xfrm>
            <a:off x="6412224" y="3923282"/>
            <a:ext cx="1973279" cy="369332"/>
          </a:xfrm>
          <a:prstGeom prst="rect">
            <a:avLst/>
          </a:prstGeom>
          <a:noFill/>
        </p:spPr>
        <p:txBody>
          <a:bodyPr wrap="none" rtlCol="0">
            <a:spAutoFit/>
          </a:bodyPr>
          <a:lstStyle/>
          <a:p>
            <a:r>
              <a:rPr lang="en-US" dirty="0" smtClean="0"/>
              <a:t>observable storage</a:t>
            </a:r>
            <a:endParaRPr lang="en-US" dirty="0"/>
          </a:p>
        </p:txBody>
      </p:sp>
      <p:sp>
        <p:nvSpPr>
          <p:cNvPr id="3" name="Footer Placeholder 2"/>
          <p:cNvSpPr>
            <a:spLocks noGrp="1"/>
          </p:cNvSpPr>
          <p:nvPr>
            <p:ph type="ftr" sz="quarter" idx="11"/>
          </p:nvPr>
        </p:nvSpPr>
        <p:spPr/>
        <p:txBody>
          <a:bodyPr/>
          <a:lstStyle/>
          <a:p>
            <a:pPr>
              <a:defRPr/>
            </a:pPr>
            <a:r>
              <a:rPr lang="is-IS" smtClean="0"/>
              <a:t>ICC 2016</a:t>
            </a:r>
            <a:endParaRPr lang="en-US"/>
          </a:p>
        </p:txBody>
      </p:sp>
      <p:sp>
        <p:nvSpPr>
          <p:cNvPr id="13" name="Slide Number Placeholder 12"/>
          <p:cNvSpPr>
            <a:spLocks noGrp="1"/>
          </p:cNvSpPr>
          <p:nvPr>
            <p:ph type="sldNum" sz="quarter" idx="12"/>
          </p:nvPr>
        </p:nvSpPr>
        <p:spPr/>
        <p:txBody>
          <a:bodyPr/>
          <a:lstStyle/>
          <a:p>
            <a:pPr>
              <a:defRPr/>
            </a:pPr>
            <a:fld id="{C29D5436-6D28-D54D-BCF8-A38B4DB6D7DF}" type="slidenum">
              <a:rPr lang="en-US" smtClean="0"/>
              <a:pPr>
                <a:defRPr/>
              </a:pPr>
              <a:t>49</a:t>
            </a:fld>
            <a:endParaRPr lang="en-US"/>
          </a:p>
        </p:txBody>
      </p:sp>
      <p:sp>
        <p:nvSpPr>
          <p:cNvPr id="14" name="TextBox 13"/>
          <p:cNvSpPr txBox="1"/>
          <p:nvPr/>
        </p:nvSpPr>
        <p:spPr>
          <a:xfrm>
            <a:off x="2590800" y="5867400"/>
            <a:ext cx="3303934" cy="523220"/>
          </a:xfrm>
          <a:prstGeom prst="rect">
            <a:avLst/>
          </a:prstGeom>
          <a:noFill/>
        </p:spPr>
        <p:txBody>
          <a:bodyPr wrap="none" rtlCol="0">
            <a:spAutoFit/>
          </a:bodyPr>
          <a:lstStyle/>
          <a:p>
            <a:r>
              <a:rPr lang="en-US" sz="2800" dirty="0" smtClean="0"/>
              <a:t>fog computing model</a:t>
            </a:r>
            <a:endParaRPr lang="en-US" sz="2800" dirty="0"/>
          </a:p>
        </p:txBody>
      </p:sp>
    </p:spTree>
    <p:extLst>
      <p:ext uri="{BB962C8B-B14F-4D97-AF65-F5344CB8AC3E}">
        <p14:creationId xmlns:p14="http://schemas.microsoft.com/office/powerpoint/2010/main" val="50651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are (mostly) on your own</a:t>
            </a:r>
            <a:endParaRPr lang="en-US" dirty="0"/>
          </a:p>
        </p:txBody>
      </p:sp>
      <p:sp>
        <p:nvSpPr>
          <p:cNvPr id="3" name="Content Placeholder 2"/>
          <p:cNvSpPr>
            <a:spLocks noGrp="1"/>
          </p:cNvSpPr>
          <p:nvPr>
            <p:ph idx="1"/>
          </p:nvPr>
        </p:nvSpPr>
        <p:spPr>
          <a:xfrm>
            <a:off x="457201" y="1600200"/>
            <a:ext cx="4486882" cy="4876800"/>
          </a:xfrm>
        </p:spPr>
        <p:txBody>
          <a:bodyPr>
            <a:normAutofit fontScale="92500" lnSpcReduction="10000"/>
          </a:bodyPr>
          <a:lstStyle/>
          <a:p>
            <a:r>
              <a:rPr lang="en-US" dirty="0" smtClean="0"/>
              <a:t>Credit card</a:t>
            </a:r>
          </a:p>
          <a:p>
            <a:pPr lvl="1"/>
            <a:r>
              <a:rPr lang="en-US" dirty="0" smtClean="0"/>
              <a:t>liability limited to $50</a:t>
            </a:r>
          </a:p>
          <a:p>
            <a:pPr lvl="1"/>
            <a:r>
              <a:rPr lang="en-US" dirty="0" smtClean="0"/>
              <a:t>US: mag stripe vs. chip &amp; PIN</a:t>
            </a:r>
          </a:p>
          <a:p>
            <a:r>
              <a:rPr lang="en-US" dirty="0" smtClean="0"/>
              <a:t>Debit card</a:t>
            </a:r>
          </a:p>
          <a:p>
            <a:pPr lvl="1"/>
            <a:r>
              <a:rPr lang="en-US" dirty="0" smtClean="0"/>
              <a:t>two days </a:t>
            </a:r>
            <a:r>
              <a:rPr lang="en-US" dirty="0" smtClean="0">
                <a:sym typeface="Wingdings"/>
              </a:rPr>
              <a:t></a:t>
            </a:r>
            <a:r>
              <a:rPr lang="en-US" dirty="0" smtClean="0"/>
              <a:t> $50, otherwise $500</a:t>
            </a:r>
          </a:p>
          <a:p>
            <a:r>
              <a:rPr lang="en-US" dirty="0" smtClean="0"/>
              <a:t>Checks</a:t>
            </a:r>
          </a:p>
          <a:p>
            <a:pPr lvl="1"/>
            <a:r>
              <a:rPr lang="en-US" dirty="0" smtClean="0"/>
              <a:t>no, your bank does </a:t>
            </a:r>
            <a:r>
              <a:rPr lang="en-US" i="1" dirty="0" smtClean="0"/>
              <a:t>not</a:t>
            </a:r>
            <a:r>
              <a:rPr lang="en-US" dirty="0" smtClean="0"/>
              <a:t> check your signature (or your address)</a:t>
            </a:r>
          </a:p>
          <a:p>
            <a:r>
              <a:rPr lang="en-US" dirty="0" smtClean="0"/>
              <a:t>Consumer bank account </a:t>
            </a:r>
            <a:r>
              <a:rPr lang="en-US" dirty="0" smtClean="0">
                <a:sym typeface="Wingdings"/>
              </a:rPr>
              <a:t> Regulation E</a:t>
            </a:r>
          </a:p>
          <a:p>
            <a:pPr lvl="1"/>
            <a:r>
              <a:rPr lang="en-US" dirty="0" smtClean="0">
                <a:sym typeface="Wingdings"/>
              </a:rPr>
              <a:t>no liability if reported within 60 days </a:t>
            </a:r>
          </a:p>
          <a:p>
            <a:r>
              <a:rPr lang="en-US" dirty="0" smtClean="0">
                <a:sym typeface="Wingdings"/>
              </a:rPr>
              <a:t>Small business account</a:t>
            </a:r>
          </a:p>
          <a:p>
            <a:pPr lvl="1"/>
            <a:r>
              <a:rPr lang="en-US" dirty="0" smtClean="0">
                <a:sym typeface="Wingdings"/>
              </a:rPr>
              <a:t>No protection, no loss bound</a:t>
            </a:r>
          </a:p>
          <a:p>
            <a:pPr lvl="1"/>
            <a:r>
              <a:rPr lang="en-US" dirty="0" smtClean="0">
                <a:sym typeface="Wingdings"/>
              </a:rPr>
              <a:t>ACH fraud common</a:t>
            </a:r>
            <a:endParaRPr lang="en-US" dirty="0"/>
          </a:p>
        </p:txBody>
      </p:sp>
      <p:pic>
        <p:nvPicPr>
          <p:cNvPr id="4" name="Picture 3"/>
          <p:cNvPicPr>
            <a:picLocks noChangeAspect="1"/>
          </p:cNvPicPr>
          <p:nvPr/>
        </p:nvPicPr>
        <p:blipFill>
          <a:blip r:embed="rId2"/>
          <a:stretch>
            <a:fillRect/>
          </a:stretch>
        </p:blipFill>
        <p:spPr>
          <a:xfrm>
            <a:off x="6978326" y="1600200"/>
            <a:ext cx="1994113" cy="1257935"/>
          </a:xfrm>
          <a:prstGeom prst="rect">
            <a:avLst/>
          </a:prstGeom>
        </p:spPr>
      </p:pic>
      <p:pic>
        <p:nvPicPr>
          <p:cNvPr id="5" name="Picture 4"/>
          <p:cNvPicPr>
            <a:picLocks noChangeAspect="1"/>
          </p:cNvPicPr>
          <p:nvPr/>
        </p:nvPicPr>
        <p:blipFill>
          <a:blip r:embed="rId3"/>
          <a:stretch>
            <a:fillRect/>
          </a:stretch>
        </p:blipFill>
        <p:spPr>
          <a:xfrm>
            <a:off x="4755826" y="2858135"/>
            <a:ext cx="4445000" cy="2235200"/>
          </a:xfrm>
          <a:prstGeom prst="rect">
            <a:avLst/>
          </a:prstGeom>
        </p:spPr>
      </p:pic>
      <p:sp>
        <p:nvSpPr>
          <p:cNvPr id="6" name="Slide Number Placeholder 5"/>
          <p:cNvSpPr>
            <a:spLocks noGrp="1"/>
          </p:cNvSpPr>
          <p:nvPr>
            <p:ph type="sldNum" sz="quarter" idx="12"/>
          </p:nvPr>
        </p:nvSpPr>
        <p:spPr/>
        <p:txBody>
          <a:bodyPr/>
          <a:lstStyle/>
          <a:p>
            <a:fld id="{BD37F936-0DB1-A647-807E-B2EFF0725AC4}" type="slidenum">
              <a:rPr lang="en-US" smtClean="0"/>
              <a:t>5</a:t>
            </a:fld>
            <a:endParaRPr lang="en-US"/>
          </a:p>
        </p:txBody>
      </p:sp>
      <p:sp>
        <p:nvSpPr>
          <p:cNvPr id="7" name="Date Placeholder 6"/>
          <p:cNvSpPr>
            <a:spLocks noGrp="1"/>
          </p:cNvSpPr>
          <p:nvPr>
            <p:ph type="dt" sz="half" idx="10"/>
          </p:nvPr>
        </p:nvSpPr>
        <p:spPr/>
        <p:txBody>
          <a:bodyPr/>
          <a:lstStyle/>
          <a:p>
            <a:fld id="{7EF2FC44-3730-7D42-A150-98AA44E7AB01}" type="datetime1">
              <a:rPr lang="en-US" smtClean="0"/>
              <a:t>6/12/16</a:t>
            </a:fld>
            <a:endParaRPr lang="en-US"/>
          </a:p>
        </p:txBody>
      </p:sp>
      <p:sp>
        <p:nvSpPr>
          <p:cNvPr id="8" name="Footer Placeholder 7"/>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540001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Infrastructure security</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D37F936-0DB1-A647-807E-B2EFF0725AC4}" type="slidenum">
              <a:rPr lang="en-US" smtClean="0"/>
              <a:t>50</a:t>
            </a:fld>
            <a:endParaRPr lang="en-US"/>
          </a:p>
        </p:txBody>
      </p:sp>
      <p:sp>
        <p:nvSpPr>
          <p:cNvPr id="2" name="Date Placeholder 1"/>
          <p:cNvSpPr>
            <a:spLocks noGrp="1"/>
          </p:cNvSpPr>
          <p:nvPr>
            <p:ph type="dt" sz="half" idx="10"/>
          </p:nvPr>
        </p:nvSpPr>
        <p:spPr/>
        <p:txBody>
          <a:bodyPr/>
          <a:lstStyle/>
          <a:p>
            <a:fld id="{E7E9441A-7215-A942-9BDC-DCA25F09995A}"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647708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7848600" y="6400800"/>
            <a:ext cx="1295400" cy="457200"/>
          </a:xfrm>
          <a:prstGeom prst="rect">
            <a:avLst/>
          </a:prstGeom>
          <a:noFill/>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fld id="{438C7FDC-CE60-F345-B612-6185090DD8D7}" type="slidenum">
              <a:rPr lang="en-US" sz="1400" b="0">
                <a:solidFill>
                  <a:schemeClr val="tx2"/>
                </a:solidFill>
                <a:cs typeface="+mn-cs"/>
              </a:rPr>
              <a:pPr eaLnBrk="1" hangingPunct="1">
                <a:defRPr/>
              </a:pPr>
              <a:t>51</a:t>
            </a:fld>
            <a:endParaRPr lang="en-US" sz="1400" b="0">
              <a:solidFill>
                <a:schemeClr val="tx2"/>
              </a:solidFill>
              <a:cs typeface="+mn-cs"/>
            </a:endParaRPr>
          </a:p>
        </p:txBody>
      </p:sp>
      <p:sp>
        <p:nvSpPr>
          <p:cNvPr id="3" name="Title 2"/>
          <p:cNvSpPr>
            <a:spLocks noGrp="1"/>
          </p:cNvSpPr>
          <p:nvPr>
            <p:ph type="title"/>
          </p:nvPr>
        </p:nvSpPr>
        <p:spPr/>
        <p:txBody>
          <a:bodyPr>
            <a:normAutofit fontScale="90000"/>
          </a:bodyPr>
          <a:lstStyle/>
          <a:p>
            <a:r>
              <a:rPr lang="en-US" dirty="0" smtClean="0"/>
              <a:t>Improving network infrastructure security</a:t>
            </a:r>
            <a:endParaRPr lang="en-US" dirty="0"/>
          </a:p>
        </p:txBody>
      </p:sp>
      <p:sp>
        <p:nvSpPr>
          <p:cNvPr id="101379" name="Rectangle 3"/>
          <p:cNvSpPr>
            <a:spLocks noGrp="1" noChangeArrowheads="1"/>
          </p:cNvSpPr>
          <p:nvPr>
            <p:ph type="body" idx="1"/>
          </p:nvPr>
        </p:nvSpPr>
        <p:spPr/>
        <p:txBody>
          <a:bodyPr>
            <a:normAutofit fontScale="92500" lnSpcReduction="10000"/>
          </a:bodyPr>
          <a:lstStyle/>
          <a:p>
            <a:r>
              <a:rPr lang="en-US" dirty="0" smtClean="0"/>
              <a:t>FCC + industry for six months </a:t>
            </a:r>
            <a:r>
              <a:rPr lang="en-US" dirty="0" smtClean="0">
                <a:sym typeface="Wingdings"/>
              </a:rPr>
              <a:t> </a:t>
            </a:r>
            <a:r>
              <a:rPr lang="en-US" dirty="0" smtClean="0"/>
              <a:t>three critical threats to the Internet:</a:t>
            </a:r>
          </a:p>
          <a:p>
            <a:pPr lvl="1"/>
            <a:r>
              <a:rPr lang="en-US" dirty="0" smtClean="0"/>
              <a:t>Domain Name System security</a:t>
            </a:r>
          </a:p>
          <a:p>
            <a:pPr lvl="1"/>
            <a:r>
              <a:rPr lang="en-US" dirty="0" smtClean="0"/>
              <a:t>Routing security</a:t>
            </a:r>
          </a:p>
          <a:p>
            <a:pPr lvl="1"/>
            <a:r>
              <a:rPr lang="en-US" dirty="0" smtClean="0"/>
              <a:t>Botnets</a:t>
            </a:r>
          </a:p>
          <a:p>
            <a:r>
              <a:rPr lang="en-US" dirty="0" smtClean="0"/>
              <a:t>Specific voluntary recommendations approved by CSRIC in March 2011 to advance deployment of DNSSEC, BGPSEC, and a domestic ISP Code of Conduct to fight botnets.</a:t>
            </a:r>
          </a:p>
          <a:p>
            <a:r>
              <a:rPr lang="en-US" dirty="0" smtClean="0"/>
              <a:t>Nine of the largest ISPs, representing nearly 90% of the domestic user base, publicly announced their intent to deploy the recommendations.</a:t>
            </a:r>
          </a:p>
          <a:p>
            <a:r>
              <a:rPr lang="en-US" dirty="0" smtClean="0"/>
              <a:t>Next step: measure deployment &amp; impact </a:t>
            </a:r>
            <a:r>
              <a:rPr lang="en-US" dirty="0" smtClean="0">
                <a:sym typeface="Wingdings"/>
              </a:rPr>
              <a:t> </a:t>
            </a:r>
            <a:r>
              <a:rPr lang="en-US" i="1" dirty="0" smtClean="0">
                <a:sym typeface="Wingdings"/>
              </a:rPr>
              <a:t>Measuring Broadband America</a:t>
            </a:r>
          </a:p>
          <a:p>
            <a:pPr lvl="1"/>
            <a:r>
              <a:rPr lang="en-US" i="1" dirty="0" smtClean="0">
                <a:sym typeface="Wingdings"/>
              </a:rPr>
              <a:t>not much as of 2016</a:t>
            </a:r>
            <a:endParaRPr lang="en-US" i="1" dirty="0"/>
          </a:p>
        </p:txBody>
      </p:sp>
      <p:sp>
        <p:nvSpPr>
          <p:cNvPr id="2" name="Slide Number Placeholder 1"/>
          <p:cNvSpPr>
            <a:spLocks noGrp="1"/>
          </p:cNvSpPr>
          <p:nvPr>
            <p:ph type="sldNum" sz="quarter" idx="12"/>
          </p:nvPr>
        </p:nvSpPr>
        <p:spPr/>
        <p:txBody>
          <a:bodyPr/>
          <a:lstStyle/>
          <a:p>
            <a:fld id="{BD37F936-0DB1-A647-807E-B2EFF0725AC4}" type="slidenum">
              <a:rPr lang="en-US" smtClean="0"/>
              <a:t>51</a:t>
            </a:fld>
            <a:endParaRPr lang="en-US"/>
          </a:p>
        </p:txBody>
      </p:sp>
      <p:sp>
        <p:nvSpPr>
          <p:cNvPr id="5" name="Date Placeholder 4"/>
          <p:cNvSpPr>
            <a:spLocks noGrp="1"/>
          </p:cNvSpPr>
          <p:nvPr>
            <p:ph type="dt" sz="half" idx="10"/>
          </p:nvPr>
        </p:nvSpPr>
        <p:spPr/>
        <p:txBody>
          <a:bodyPr/>
          <a:lstStyle/>
          <a:p>
            <a:fld id="{11DF7687-289E-1E4C-BED1-9180EEBA37CF}"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690999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AutoShape 5" descr="Description: OTA Botnet Ecoystem"/>
          <p:cNvSpPr>
            <a:spLocks noChangeAspect="1" noChangeArrowheads="1"/>
          </p:cNvSpPr>
          <p:nvPr/>
        </p:nvSpPr>
        <p:spPr bwMode="auto">
          <a:xfrm>
            <a:off x="2762250" y="2066925"/>
            <a:ext cx="3619500" cy="272415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0598" name="AutoShape 6" descr="Description: OTA Botnet Ecoystem"/>
          <p:cNvSpPr>
            <a:spLocks noChangeAspect="1" noChangeArrowheads="1"/>
          </p:cNvSpPr>
          <p:nvPr/>
        </p:nvSpPr>
        <p:spPr bwMode="auto">
          <a:xfrm>
            <a:off x="2762250" y="2066925"/>
            <a:ext cx="3619500" cy="272415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0599" name="AutoShape 7" descr="Description: OTA Botnet Ecoystem"/>
          <p:cNvSpPr>
            <a:spLocks noChangeAspect="1" noChangeArrowheads="1"/>
          </p:cNvSpPr>
          <p:nvPr/>
        </p:nvSpPr>
        <p:spPr bwMode="auto">
          <a:xfrm>
            <a:off x="2762250" y="2066925"/>
            <a:ext cx="3619500" cy="272415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0600" name="AutoShape 8" descr="Description: OTA Botnet Ecoystem"/>
          <p:cNvSpPr>
            <a:spLocks noChangeAspect="1" noChangeArrowheads="1"/>
          </p:cNvSpPr>
          <p:nvPr/>
        </p:nvSpPr>
        <p:spPr bwMode="auto">
          <a:xfrm>
            <a:off x="2762250" y="2066925"/>
            <a:ext cx="3619500" cy="272415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0603" name="AutoShape 11" descr="Description: OTA Botnet Ecoystem"/>
          <p:cNvSpPr>
            <a:spLocks noChangeAspect="1" noChangeArrowheads="1"/>
          </p:cNvSpPr>
          <p:nvPr/>
        </p:nvSpPr>
        <p:spPr bwMode="auto">
          <a:xfrm>
            <a:off x="2762250" y="2066925"/>
            <a:ext cx="3619500" cy="272415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pic>
        <p:nvPicPr>
          <p:cNvPr id="110605" name="Picture 13" descr="botneteco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388717"/>
            <a:ext cx="7108825" cy="53228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Anti-botnet ecosystem</a:t>
            </a:r>
            <a:endParaRPr lang="en-US" dirty="0"/>
          </a:p>
        </p:txBody>
      </p:sp>
      <p:sp>
        <p:nvSpPr>
          <p:cNvPr id="5" name="Slide Number Placeholder 4"/>
          <p:cNvSpPr>
            <a:spLocks noGrp="1"/>
          </p:cNvSpPr>
          <p:nvPr>
            <p:ph type="sldNum" sz="quarter" idx="12"/>
          </p:nvPr>
        </p:nvSpPr>
        <p:spPr/>
        <p:txBody>
          <a:bodyPr/>
          <a:lstStyle/>
          <a:p>
            <a:fld id="{BD37F936-0DB1-A647-807E-B2EFF0725AC4}" type="slidenum">
              <a:rPr lang="en-US" smtClean="0"/>
              <a:t>52</a:t>
            </a:fld>
            <a:endParaRPr lang="en-US"/>
          </a:p>
        </p:txBody>
      </p:sp>
      <p:sp>
        <p:nvSpPr>
          <p:cNvPr id="3" name="Date Placeholder 2"/>
          <p:cNvSpPr>
            <a:spLocks noGrp="1"/>
          </p:cNvSpPr>
          <p:nvPr>
            <p:ph type="dt" sz="half" idx="10"/>
          </p:nvPr>
        </p:nvSpPr>
        <p:spPr/>
        <p:txBody>
          <a:bodyPr/>
          <a:lstStyle/>
          <a:p>
            <a:fld id="{B74D989F-A273-464B-B83C-F0F44CDADA77}"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98386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Security beyond viruses and Phishing: Fraud &amp; Human DOS attacks</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D37F936-0DB1-A647-807E-B2EFF0725AC4}" type="slidenum">
              <a:rPr lang="en-US" smtClean="0"/>
              <a:t>53</a:t>
            </a:fld>
            <a:endParaRPr lang="en-US"/>
          </a:p>
        </p:txBody>
      </p:sp>
      <p:sp>
        <p:nvSpPr>
          <p:cNvPr id="2" name="Date Placeholder 1"/>
          <p:cNvSpPr>
            <a:spLocks noGrp="1"/>
          </p:cNvSpPr>
          <p:nvPr>
            <p:ph type="dt" sz="half" idx="10"/>
          </p:nvPr>
        </p:nvSpPr>
        <p:spPr/>
        <p:txBody>
          <a:bodyPr/>
          <a:lstStyle/>
          <a:p>
            <a:fld id="{9653B8F4-6261-1040-840B-E773E394491D}"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0697270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Fraud in TRS (text relay service)</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54</a:t>
            </a:fld>
            <a:endParaRPr lang="en-US"/>
          </a:p>
        </p:txBody>
      </p:sp>
      <p:pic>
        <p:nvPicPr>
          <p:cNvPr id="5" name="Picture 4"/>
          <p:cNvPicPr>
            <a:picLocks noChangeAspect="1"/>
          </p:cNvPicPr>
          <p:nvPr/>
        </p:nvPicPr>
        <p:blipFill>
          <a:blip r:embed="rId2"/>
          <a:stretch>
            <a:fillRect/>
          </a:stretch>
        </p:blipFill>
        <p:spPr>
          <a:xfrm>
            <a:off x="1041400" y="5969000"/>
            <a:ext cx="6578600" cy="889000"/>
          </a:xfrm>
          <a:prstGeom prst="rect">
            <a:avLst/>
          </a:prstGeom>
        </p:spPr>
      </p:pic>
      <p:pic>
        <p:nvPicPr>
          <p:cNvPr id="7" name="Picture 6"/>
          <p:cNvPicPr>
            <a:picLocks noChangeAspect="1"/>
          </p:cNvPicPr>
          <p:nvPr/>
        </p:nvPicPr>
        <p:blipFill>
          <a:blip r:embed="rId3"/>
          <a:stretch>
            <a:fillRect/>
          </a:stretch>
        </p:blipFill>
        <p:spPr>
          <a:xfrm>
            <a:off x="457200" y="1814436"/>
            <a:ext cx="1729246" cy="1443920"/>
          </a:xfrm>
          <a:prstGeom prst="rect">
            <a:avLst/>
          </a:prstGeom>
        </p:spPr>
      </p:pic>
      <p:pic>
        <p:nvPicPr>
          <p:cNvPr id="8" name="Picture 7"/>
          <p:cNvPicPr>
            <a:picLocks noChangeAspect="1"/>
          </p:cNvPicPr>
          <p:nvPr/>
        </p:nvPicPr>
        <p:blipFill>
          <a:blip r:embed="rId4"/>
          <a:stretch>
            <a:fillRect/>
          </a:stretch>
        </p:blipFill>
        <p:spPr>
          <a:xfrm>
            <a:off x="1491123" y="2953733"/>
            <a:ext cx="442324" cy="221162"/>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7196530" y="2196921"/>
            <a:ext cx="1274180" cy="845456"/>
          </a:xfrm>
          <a:prstGeom prst="rect">
            <a:avLst/>
          </a:prstGeom>
        </p:spPr>
      </p:pic>
      <p:pic>
        <p:nvPicPr>
          <p:cNvPr id="11" name="Picture 10" descr="sprintipimg.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5383" y="1406187"/>
            <a:ext cx="3791978" cy="4079645"/>
          </a:xfrm>
          <a:prstGeom prst="rect">
            <a:avLst/>
          </a:prstGeom>
        </p:spPr>
      </p:pic>
      <p:pic>
        <p:nvPicPr>
          <p:cNvPr id="12" name="Picture 11"/>
          <p:cNvPicPr>
            <a:picLocks noChangeAspect="1"/>
          </p:cNvPicPr>
          <p:nvPr/>
        </p:nvPicPr>
        <p:blipFill>
          <a:blip r:embed="rId7"/>
          <a:stretch>
            <a:fillRect/>
          </a:stretch>
        </p:blipFill>
        <p:spPr>
          <a:xfrm>
            <a:off x="8028463" y="2032639"/>
            <a:ext cx="625835" cy="328563"/>
          </a:xfrm>
          <a:prstGeom prst="rect">
            <a:avLst/>
          </a:prstGeom>
        </p:spPr>
      </p:pic>
      <p:cxnSp>
        <p:nvCxnSpPr>
          <p:cNvPr id="6" name="Curved Connector 5"/>
          <p:cNvCxnSpPr>
            <a:stCxn id="7" idx="2"/>
          </p:cNvCxnSpPr>
          <p:nvPr/>
        </p:nvCxnSpPr>
        <p:spPr>
          <a:xfrm rot="5400000" flipH="1" flipV="1">
            <a:off x="1414563" y="2104180"/>
            <a:ext cx="1061435" cy="1246917"/>
          </a:xfrm>
          <a:prstGeom prst="curvedConnector4">
            <a:avLst>
              <a:gd name="adj1" fmla="val -21537"/>
              <a:gd name="adj2" fmla="val 84670"/>
            </a:avLst>
          </a:prstGeom>
          <a:ln w="57150" cmpd="sng">
            <a:solidFill>
              <a:schemeClr val="tx2">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Curved Connector 12"/>
          <p:cNvCxnSpPr>
            <a:endCxn id="9" idx="2"/>
          </p:cNvCxnSpPr>
          <p:nvPr/>
        </p:nvCxnSpPr>
        <p:spPr>
          <a:xfrm flipV="1">
            <a:off x="6467361" y="3042377"/>
            <a:ext cx="1366259" cy="824501"/>
          </a:xfrm>
          <a:prstGeom prst="curvedConnector2">
            <a:avLst/>
          </a:prstGeom>
          <a:ln w="5715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730274" y="3923954"/>
            <a:ext cx="1924024" cy="369332"/>
          </a:xfrm>
          <a:prstGeom prst="rect">
            <a:avLst/>
          </a:prstGeom>
          <a:noFill/>
        </p:spPr>
        <p:txBody>
          <a:bodyPr wrap="none" rtlCol="0">
            <a:spAutoFit/>
          </a:bodyPr>
          <a:lstStyle/>
          <a:p>
            <a:r>
              <a:rPr lang="en-US" dirty="0" smtClean="0"/>
              <a:t>+1 201 555 1234</a:t>
            </a:r>
            <a:endParaRPr lang="en-US" dirty="0"/>
          </a:p>
        </p:txBody>
      </p:sp>
      <p:cxnSp>
        <p:nvCxnSpPr>
          <p:cNvPr id="16" name="Straight Arrow Connector 15"/>
          <p:cNvCxnSpPr>
            <a:stCxn id="5" idx="0"/>
          </p:cNvCxnSpPr>
          <p:nvPr/>
        </p:nvCxnSpPr>
        <p:spPr>
          <a:xfrm flipV="1">
            <a:off x="4330700" y="5485832"/>
            <a:ext cx="21887" cy="483168"/>
          </a:xfrm>
          <a:prstGeom prst="straightConnector1">
            <a:avLst/>
          </a:prstGeom>
          <a:ln w="76200" cmpd="sng">
            <a:solidFill>
              <a:schemeClr val="bg2">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50BB16FC-717B-D34F-B376-CF77FD109BD3}" type="datetime1">
              <a:rPr lang="en-US" smtClean="0"/>
              <a:t>6/12/16</a:t>
            </a:fld>
            <a:endParaRPr lang="en-US"/>
          </a:p>
        </p:txBody>
      </p:sp>
      <p:sp>
        <p:nvSpPr>
          <p:cNvPr id="10" name="Footer Placeholder 9"/>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6985163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DOS attacks on humans: 9-1-1</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55</a:t>
            </a:fld>
            <a:endParaRPr lang="en-US"/>
          </a:p>
        </p:txBody>
      </p:sp>
      <p:pic>
        <p:nvPicPr>
          <p:cNvPr id="5" name="Picture 4"/>
          <p:cNvPicPr>
            <a:picLocks noChangeAspect="1"/>
          </p:cNvPicPr>
          <p:nvPr/>
        </p:nvPicPr>
        <p:blipFill>
          <a:blip r:embed="rId2"/>
          <a:stretch>
            <a:fillRect/>
          </a:stretch>
        </p:blipFill>
        <p:spPr>
          <a:xfrm>
            <a:off x="457201" y="1569011"/>
            <a:ext cx="4569520" cy="4021178"/>
          </a:xfrm>
          <a:prstGeom prst="rect">
            <a:avLst/>
          </a:prstGeom>
        </p:spPr>
      </p:pic>
      <p:pic>
        <p:nvPicPr>
          <p:cNvPr id="6" name="Picture 5"/>
          <p:cNvPicPr>
            <a:picLocks noChangeAspect="1"/>
          </p:cNvPicPr>
          <p:nvPr/>
        </p:nvPicPr>
        <p:blipFill>
          <a:blip r:embed="rId3"/>
          <a:stretch>
            <a:fillRect/>
          </a:stretch>
        </p:blipFill>
        <p:spPr>
          <a:xfrm>
            <a:off x="4067031" y="3476512"/>
            <a:ext cx="4619769" cy="2869280"/>
          </a:xfrm>
          <a:prstGeom prst="rect">
            <a:avLst/>
          </a:prstGeom>
        </p:spPr>
      </p:pic>
      <p:sp>
        <p:nvSpPr>
          <p:cNvPr id="3" name="Date Placeholder 2"/>
          <p:cNvSpPr>
            <a:spLocks noGrp="1"/>
          </p:cNvSpPr>
          <p:nvPr>
            <p:ph type="dt" sz="half" idx="10"/>
          </p:nvPr>
        </p:nvSpPr>
        <p:spPr/>
        <p:txBody>
          <a:bodyPr/>
          <a:lstStyle/>
          <a:p>
            <a:fld id="{2130B19B-3DB9-6542-9A2F-E40EF9F3B67D}" type="datetime1">
              <a:rPr lang="en-US" smtClean="0"/>
              <a:t>6/12/16</a:t>
            </a:fld>
            <a:endParaRPr lang="en-US"/>
          </a:p>
        </p:txBody>
      </p:sp>
      <p:sp>
        <p:nvSpPr>
          <p:cNvPr id="7" name="Footer Placeholder 6"/>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40975975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Internet security is a </a:t>
            </a:r>
            <a:r>
              <a:rPr lang="en-US" i="1" dirty="0" smtClean="0"/>
              <a:t>systems</a:t>
            </a:r>
            <a:r>
              <a:rPr lang="en-US" dirty="0" smtClean="0"/>
              <a:t> problem, not (primarily) a crypto or protocol problem</a:t>
            </a:r>
          </a:p>
          <a:p>
            <a:r>
              <a:rPr lang="en-US" dirty="0" smtClean="0"/>
              <a:t>Treat security as system failures </a:t>
            </a:r>
            <a:r>
              <a:rPr lang="en-US" dirty="0" smtClean="0">
                <a:sym typeface="Wingdings"/>
              </a:rPr>
              <a:t> redundancy, time-to-repair</a:t>
            </a:r>
          </a:p>
          <a:p>
            <a:r>
              <a:rPr lang="en-US" dirty="0" smtClean="0">
                <a:sym typeface="Wingdings"/>
              </a:rPr>
              <a:t>Don’t wait for the Internet to be secure</a:t>
            </a:r>
            <a:endParaRPr lang="en-US" dirty="0" smtClean="0"/>
          </a:p>
          <a:p>
            <a:r>
              <a:rPr lang="en-US" dirty="0" smtClean="0"/>
              <a:t>Global optimization:</a:t>
            </a:r>
          </a:p>
          <a:p>
            <a:pPr lvl="1"/>
            <a:r>
              <a:rPr lang="en-US" dirty="0" smtClean="0"/>
              <a:t>change processes</a:t>
            </a:r>
          </a:p>
          <a:p>
            <a:pPr lvl="1"/>
            <a:r>
              <a:rPr lang="en-US" dirty="0" smtClean="0"/>
              <a:t>encourage transparency and informed consumer choice</a:t>
            </a:r>
          </a:p>
          <a:p>
            <a:pPr lvl="1"/>
            <a:r>
              <a:rPr lang="en-US" dirty="0" smtClean="0"/>
              <a:t>economics: externalities – make cause of problem bear the cost</a:t>
            </a:r>
          </a:p>
        </p:txBody>
      </p:sp>
      <p:sp>
        <p:nvSpPr>
          <p:cNvPr id="4" name="Slide Number Placeholder 3"/>
          <p:cNvSpPr>
            <a:spLocks noGrp="1"/>
          </p:cNvSpPr>
          <p:nvPr>
            <p:ph type="sldNum" sz="quarter" idx="12"/>
          </p:nvPr>
        </p:nvSpPr>
        <p:spPr/>
        <p:txBody>
          <a:bodyPr/>
          <a:lstStyle/>
          <a:p>
            <a:fld id="{BD37F936-0DB1-A647-807E-B2EFF0725AC4}" type="slidenum">
              <a:rPr lang="en-US" smtClean="0"/>
              <a:t>56</a:t>
            </a:fld>
            <a:endParaRPr lang="en-US"/>
          </a:p>
        </p:txBody>
      </p:sp>
      <p:sp>
        <p:nvSpPr>
          <p:cNvPr id="5" name="Date Placeholder 4"/>
          <p:cNvSpPr>
            <a:spLocks noGrp="1"/>
          </p:cNvSpPr>
          <p:nvPr>
            <p:ph type="dt" sz="half" idx="10"/>
          </p:nvPr>
        </p:nvSpPr>
        <p:spPr/>
        <p:txBody>
          <a:bodyPr/>
          <a:lstStyle/>
          <a:p>
            <a:fld id="{98F149A9-BD10-894D-A4A3-BED1B100A6BE}"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3175899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Robocalls</a:t>
            </a:r>
            <a:r>
              <a:rPr lang="en-US" dirty="0" smtClean="0"/>
              <a:t> &amp; Caller-ID spoofing</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D37F936-0DB1-A647-807E-B2EFF0725AC4}" type="slidenum">
              <a:rPr lang="en-US" smtClean="0"/>
              <a:t>57</a:t>
            </a:fld>
            <a:endParaRPr lang="en-US"/>
          </a:p>
        </p:txBody>
      </p:sp>
      <p:sp>
        <p:nvSpPr>
          <p:cNvPr id="2" name="Date Placeholder 1"/>
          <p:cNvSpPr>
            <a:spLocks noGrp="1"/>
          </p:cNvSpPr>
          <p:nvPr>
            <p:ph type="dt" sz="half" idx="10"/>
          </p:nvPr>
        </p:nvSpPr>
        <p:spPr/>
        <p:txBody>
          <a:bodyPr/>
          <a:lstStyle/>
          <a:p>
            <a:fld id="{464112D1-FB98-1945-89A1-B5CABFC194AA}"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450983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The Telemarketing Sales Rule: Three Protections</a:t>
            </a:r>
          </a:p>
        </p:txBody>
      </p:sp>
      <p:sp>
        <p:nvSpPr>
          <p:cNvPr id="4" name="Slide Number Placeholder 3"/>
          <p:cNvSpPr>
            <a:spLocks noGrp="1"/>
          </p:cNvSpPr>
          <p:nvPr>
            <p:ph type="sldNum" sz="quarter" idx="12"/>
          </p:nvPr>
        </p:nvSpPr>
        <p:spPr/>
        <p:txBody>
          <a:bodyPr/>
          <a:lstStyle/>
          <a:p>
            <a:fld id="{BD37F936-0DB1-A647-807E-B2EFF0725AC4}" type="slidenum">
              <a:rPr lang="en-US" smtClean="0"/>
              <a:t>58</a:t>
            </a:fld>
            <a:endParaRPr lang="en-US"/>
          </a:p>
        </p:txBody>
      </p:sp>
      <p:graphicFrame>
        <p:nvGraphicFramePr>
          <p:cNvPr id="8" name="Diagram 7"/>
          <p:cNvGraphicFramePr/>
          <p:nvPr>
            <p:extLst>
              <p:ext uri="{D42A27DB-BD31-4B8C-83A1-F6EECF244321}">
                <p14:modId xmlns:p14="http://schemas.microsoft.com/office/powerpoint/2010/main" val="2182744379"/>
              </p:ext>
            </p:extLst>
          </p:nvPr>
        </p:nvGraphicFramePr>
        <p:xfrm>
          <a:off x="608499" y="1524000"/>
          <a:ext cx="8294086" cy="4918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7257696" y="6581001"/>
            <a:ext cx="1886304" cy="276999"/>
          </a:xfrm>
          <a:prstGeom prst="rect">
            <a:avLst/>
          </a:prstGeom>
          <a:noFill/>
        </p:spPr>
        <p:txBody>
          <a:bodyPr wrap="none" rtlCol="0">
            <a:spAutoFit/>
          </a:bodyPr>
          <a:lstStyle/>
          <a:p>
            <a:r>
              <a:rPr lang="en-US" sz="1200" dirty="0" smtClean="0"/>
              <a:t>FTC (Will </a:t>
            </a:r>
            <a:r>
              <a:rPr lang="en-US" sz="1200" dirty="0" err="1" smtClean="0"/>
              <a:t>Maxson</a:t>
            </a:r>
            <a:r>
              <a:rPr lang="en-US" sz="1200" dirty="0" smtClean="0"/>
              <a:t>, 2012)</a:t>
            </a:r>
            <a:endParaRPr lang="en-US" sz="1200" dirty="0"/>
          </a:p>
        </p:txBody>
      </p:sp>
      <p:sp>
        <p:nvSpPr>
          <p:cNvPr id="2" name="Date Placeholder 1"/>
          <p:cNvSpPr>
            <a:spLocks noGrp="1"/>
          </p:cNvSpPr>
          <p:nvPr>
            <p:ph type="dt" sz="half" idx="10"/>
          </p:nvPr>
        </p:nvSpPr>
        <p:spPr/>
        <p:txBody>
          <a:bodyPr/>
          <a:lstStyle/>
          <a:p>
            <a:fld id="{9FF72630-26E0-6D45-9160-CC789F2B6CD2}"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998538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calls are </a:t>
            </a:r>
            <a:r>
              <a:rPr lang="en-US" b="1" dirty="0" smtClean="0"/>
              <a:t>not </a:t>
            </a:r>
            <a:r>
              <a:rPr lang="en-US" dirty="0" smtClean="0"/>
              <a:t>covered?</a:t>
            </a:r>
            <a:endParaRPr lang="en-US" dirty="0"/>
          </a:p>
        </p:txBody>
      </p:sp>
      <p:sp>
        <p:nvSpPr>
          <p:cNvPr id="3" name="Content Placeholder 2"/>
          <p:cNvSpPr>
            <a:spLocks noGrp="1"/>
          </p:cNvSpPr>
          <p:nvPr>
            <p:ph idx="1"/>
          </p:nvPr>
        </p:nvSpPr>
        <p:spPr>
          <a:gradFill flip="none" rotWithShape="1">
            <a:gsLst>
              <a:gs pos="0">
                <a:srgbClr val="008000">
                  <a:alpha val="39000"/>
                </a:srgbClr>
              </a:gs>
              <a:gs pos="100000">
                <a:srgbClr val="FFFFFF">
                  <a:alpha val="39000"/>
                </a:srgbClr>
              </a:gs>
            </a:gsLst>
            <a:lin ang="4860000" scaled="0"/>
            <a:tileRect/>
          </a:gradFill>
        </p:spPr>
        <p:txBody>
          <a:bodyPr>
            <a:normAutofit/>
          </a:bodyPr>
          <a:lstStyle/>
          <a:p>
            <a:r>
              <a:rPr lang="en-US" dirty="0"/>
              <a:t>Most business to businesses </a:t>
            </a:r>
            <a:r>
              <a:rPr lang="en-US" dirty="0" smtClean="0"/>
              <a:t>telemarketing</a:t>
            </a:r>
            <a:endParaRPr lang="en-US" dirty="0"/>
          </a:p>
          <a:p>
            <a:r>
              <a:rPr lang="en-US" dirty="0" smtClean="0"/>
              <a:t>Debt </a:t>
            </a:r>
            <a:r>
              <a:rPr lang="en-US" dirty="0"/>
              <a:t>collection </a:t>
            </a:r>
            <a:r>
              <a:rPr lang="en-US" dirty="0" smtClean="0"/>
              <a:t>calls</a:t>
            </a:r>
            <a:endParaRPr lang="en-US" dirty="0"/>
          </a:p>
          <a:p>
            <a:r>
              <a:rPr lang="en-US" dirty="0" smtClean="0"/>
              <a:t>Customer </a:t>
            </a:r>
            <a:r>
              <a:rPr lang="en-US" dirty="0"/>
              <a:t>service or customer satisfaction </a:t>
            </a:r>
            <a:r>
              <a:rPr lang="en-US" dirty="0" smtClean="0"/>
              <a:t>calls</a:t>
            </a:r>
            <a:endParaRPr lang="en-US" dirty="0"/>
          </a:p>
          <a:p>
            <a:r>
              <a:rPr lang="en-US" dirty="0" smtClean="0"/>
              <a:t>Market </a:t>
            </a:r>
            <a:r>
              <a:rPr lang="en-US" dirty="0"/>
              <a:t>research/survey calls (only if no sales pitch</a:t>
            </a:r>
            <a:r>
              <a:rPr lang="en-US" dirty="0" smtClean="0"/>
              <a:t>)</a:t>
            </a:r>
            <a:endParaRPr lang="en-US" dirty="0"/>
          </a:p>
          <a:p>
            <a:r>
              <a:rPr lang="en-US" dirty="0" smtClean="0"/>
              <a:t>Polling</a:t>
            </a:r>
            <a:r>
              <a:rPr lang="en-US" dirty="0"/>
              <a:t>/political calls (get out the vote, contribution requests</a:t>
            </a:r>
            <a:r>
              <a:rPr lang="en-US" dirty="0" smtClean="0"/>
              <a:t>)</a:t>
            </a:r>
            <a:endParaRPr lang="en-US" dirty="0"/>
          </a:p>
          <a:p>
            <a:r>
              <a:rPr lang="en-US" dirty="0" smtClean="0"/>
              <a:t>Calls </a:t>
            </a:r>
            <a:r>
              <a:rPr lang="en-US" dirty="0"/>
              <a:t>made by companies subject to special federal /</a:t>
            </a:r>
            <a:r>
              <a:rPr lang="en-US" dirty="0" smtClean="0"/>
              <a:t>state regulation </a:t>
            </a:r>
            <a:r>
              <a:rPr lang="en-US" dirty="0"/>
              <a:t>(banks, phone companies, insurance companies</a:t>
            </a:r>
            <a:r>
              <a:rPr lang="en-US" dirty="0" smtClean="0"/>
              <a:t>)</a:t>
            </a:r>
            <a:endParaRPr lang="en-US" dirty="0"/>
          </a:p>
          <a:p>
            <a:r>
              <a:rPr lang="en-US" dirty="0" err="1" smtClean="0"/>
              <a:t>Robocalls</a:t>
            </a:r>
            <a:r>
              <a:rPr lang="en-US" dirty="0" smtClean="0"/>
              <a:t> </a:t>
            </a:r>
            <a:r>
              <a:rPr lang="en-US" dirty="0"/>
              <a:t>delivering a healthcare message made by or for </a:t>
            </a:r>
            <a:r>
              <a:rPr lang="en-US" dirty="0" smtClean="0"/>
              <a:t>a covered </a:t>
            </a:r>
            <a:r>
              <a:rPr lang="en-US" dirty="0"/>
              <a:t>entity, as defined by the HIPAA Privacy Rule</a:t>
            </a:r>
          </a:p>
        </p:txBody>
      </p:sp>
      <p:sp>
        <p:nvSpPr>
          <p:cNvPr id="4" name="Slide Number Placeholder 3"/>
          <p:cNvSpPr>
            <a:spLocks noGrp="1"/>
          </p:cNvSpPr>
          <p:nvPr>
            <p:ph type="sldNum" sz="quarter" idx="12"/>
          </p:nvPr>
        </p:nvSpPr>
        <p:spPr/>
        <p:txBody>
          <a:bodyPr/>
          <a:lstStyle/>
          <a:p>
            <a:fld id="{BD37F936-0DB1-A647-807E-B2EFF0725AC4}" type="slidenum">
              <a:rPr lang="en-US" smtClean="0"/>
              <a:t>59</a:t>
            </a:fld>
            <a:endParaRPr lang="en-US"/>
          </a:p>
        </p:txBody>
      </p:sp>
      <p:sp>
        <p:nvSpPr>
          <p:cNvPr id="5" name="TextBox 4"/>
          <p:cNvSpPr txBox="1"/>
          <p:nvPr/>
        </p:nvSpPr>
        <p:spPr>
          <a:xfrm>
            <a:off x="7257696" y="6581001"/>
            <a:ext cx="1886304" cy="276999"/>
          </a:xfrm>
          <a:prstGeom prst="rect">
            <a:avLst/>
          </a:prstGeom>
          <a:noFill/>
        </p:spPr>
        <p:txBody>
          <a:bodyPr wrap="none" rtlCol="0">
            <a:spAutoFit/>
          </a:bodyPr>
          <a:lstStyle/>
          <a:p>
            <a:r>
              <a:rPr lang="en-US" sz="1200" dirty="0" smtClean="0"/>
              <a:t>FTC (Will </a:t>
            </a:r>
            <a:r>
              <a:rPr lang="en-US" sz="1200" dirty="0" err="1" smtClean="0"/>
              <a:t>Maxson</a:t>
            </a:r>
            <a:r>
              <a:rPr lang="en-US" sz="1200" dirty="0" smtClean="0"/>
              <a:t>, 2012)</a:t>
            </a:r>
            <a:endParaRPr lang="en-US" sz="1200" dirty="0"/>
          </a:p>
        </p:txBody>
      </p:sp>
      <p:sp>
        <p:nvSpPr>
          <p:cNvPr id="6" name="Date Placeholder 5"/>
          <p:cNvSpPr>
            <a:spLocks noGrp="1"/>
          </p:cNvSpPr>
          <p:nvPr>
            <p:ph type="dt" sz="half" idx="10"/>
          </p:nvPr>
        </p:nvSpPr>
        <p:spPr/>
        <p:txBody>
          <a:bodyPr/>
          <a:lstStyle/>
          <a:p>
            <a:fld id="{51771567-FFC1-4F46-91E7-DA58E0D04B73}" type="datetime1">
              <a:rPr lang="en-US" smtClean="0"/>
              <a:t>6/12/16</a:t>
            </a:fld>
            <a:endParaRPr lang="en-US"/>
          </a:p>
        </p:txBody>
      </p:sp>
      <p:sp>
        <p:nvSpPr>
          <p:cNvPr id="7" name="Footer Placeholder 6"/>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588351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FTC CTO identity theft</a:t>
            </a:r>
            <a:endParaRPr lang="en-US" dirty="0"/>
          </a:p>
        </p:txBody>
      </p:sp>
      <p:sp>
        <p:nvSpPr>
          <p:cNvPr id="3" name="Content Placeholder 2"/>
          <p:cNvSpPr>
            <a:spLocks noGrp="1"/>
          </p:cNvSpPr>
          <p:nvPr>
            <p:ph idx="1"/>
          </p:nvPr>
        </p:nvSpPr>
        <p:spPr/>
        <p:txBody>
          <a:bodyPr/>
          <a:lstStyle/>
          <a:p>
            <a:r>
              <a:rPr lang="en-US" dirty="0" smtClean="0"/>
              <a:t>Walk into cell phone store &amp; replace phones</a:t>
            </a:r>
          </a:p>
          <a:p>
            <a:pPr lvl="1"/>
            <a:r>
              <a:rPr lang="en-US" dirty="0" smtClean="0"/>
              <a:t>charged to existing phone number</a:t>
            </a:r>
          </a:p>
          <a:p>
            <a:pPr lvl="1"/>
            <a:r>
              <a:rPr lang="en-US" dirty="0" smtClean="0"/>
              <a:t>requires only crude fake ID</a:t>
            </a:r>
          </a:p>
          <a:p>
            <a:pPr lvl="1"/>
            <a:r>
              <a:rPr lang="en-US" dirty="0" smtClean="0"/>
              <a:t>now access to 2FA via SMS</a:t>
            </a:r>
            <a:endParaRPr lang="en-US" dirty="0"/>
          </a:p>
        </p:txBody>
      </p:sp>
      <p:sp>
        <p:nvSpPr>
          <p:cNvPr id="4" name="Slide Number Placeholder 3"/>
          <p:cNvSpPr>
            <a:spLocks noGrp="1"/>
          </p:cNvSpPr>
          <p:nvPr>
            <p:ph type="sldNum" sz="quarter" idx="12"/>
          </p:nvPr>
        </p:nvSpPr>
        <p:spPr/>
        <p:txBody>
          <a:bodyPr/>
          <a:lstStyle/>
          <a:p>
            <a:fld id="{BD37F936-0DB1-A647-807E-B2EFF0725AC4}" type="slidenum">
              <a:rPr lang="en-US" smtClean="0"/>
              <a:t>6</a:t>
            </a:fld>
            <a:endParaRPr lang="en-US"/>
          </a:p>
        </p:txBody>
      </p:sp>
      <p:sp>
        <p:nvSpPr>
          <p:cNvPr id="5" name="Date Placeholder 4"/>
          <p:cNvSpPr>
            <a:spLocks noGrp="1"/>
          </p:cNvSpPr>
          <p:nvPr>
            <p:ph type="dt" sz="half" idx="10"/>
          </p:nvPr>
        </p:nvSpPr>
        <p:spPr/>
        <p:txBody>
          <a:bodyPr/>
          <a:lstStyle/>
          <a:p>
            <a:fld id="{3863A129-57A6-A147-B98A-704F8A92DC1A}"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639590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dirty="0" smtClean="0"/>
              <a:t>How do </a:t>
            </a:r>
            <a:r>
              <a:rPr lang="en-US" dirty="0" err="1" smtClean="0"/>
              <a:t>robocalls</a:t>
            </a:r>
            <a:r>
              <a:rPr lang="en-US" dirty="0" smtClean="0"/>
              <a:t> work?</a:t>
            </a:r>
            <a:endParaRPr lang="en-US" dirty="0"/>
          </a:p>
        </p:txBody>
      </p:sp>
      <p:pic>
        <p:nvPicPr>
          <p:cNvPr id="53250" name="Picture 2" descr="technolog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81918"/>
            <a:ext cx="9144000" cy="346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D37F936-0DB1-A647-807E-B2EFF0725AC4}" type="slidenum">
              <a:rPr lang="en-US" smtClean="0"/>
              <a:t>60</a:t>
            </a:fld>
            <a:endParaRPr lang="en-US"/>
          </a:p>
        </p:txBody>
      </p:sp>
      <p:sp>
        <p:nvSpPr>
          <p:cNvPr id="5" name="TextBox 4"/>
          <p:cNvSpPr txBox="1"/>
          <p:nvPr/>
        </p:nvSpPr>
        <p:spPr>
          <a:xfrm>
            <a:off x="8252351" y="6581001"/>
            <a:ext cx="868898" cy="276999"/>
          </a:xfrm>
          <a:prstGeom prst="rect">
            <a:avLst/>
          </a:prstGeom>
          <a:noFill/>
        </p:spPr>
        <p:txBody>
          <a:bodyPr wrap="none" rtlCol="0">
            <a:spAutoFit/>
          </a:bodyPr>
          <a:lstStyle/>
          <a:p>
            <a:r>
              <a:rPr lang="en-US" sz="1200" dirty="0" smtClean="0"/>
              <a:t>FTC 2012</a:t>
            </a:r>
            <a:endParaRPr lang="en-US" sz="1200" dirty="0"/>
          </a:p>
        </p:txBody>
      </p:sp>
      <p:sp>
        <p:nvSpPr>
          <p:cNvPr id="2" name="Date Placeholder 1"/>
          <p:cNvSpPr>
            <a:spLocks noGrp="1"/>
          </p:cNvSpPr>
          <p:nvPr>
            <p:ph type="dt" sz="half" idx="10"/>
          </p:nvPr>
        </p:nvSpPr>
        <p:spPr/>
        <p:txBody>
          <a:bodyPr/>
          <a:lstStyle/>
          <a:p>
            <a:fld id="{7CE6C971-D109-2C4A-9E89-BDFD7EF5F8A8}"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560970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dirty="0" smtClean="0">
                <a:solidFill>
                  <a:srgbClr val="FF0000"/>
                </a:solidFill>
              </a:rPr>
              <a:t>The geography of </a:t>
            </a:r>
            <a:r>
              <a:rPr lang="en-US" dirty="0" err="1" smtClean="0">
                <a:solidFill>
                  <a:srgbClr val="FF0000"/>
                </a:solidFill>
              </a:rPr>
              <a:t>robo</a:t>
            </a:r>
            <a:r>
              <a:rPr lang="en-US" dirty="0" smtClean="0">
                <a:solidFill>
                  <a:srgbClr val="FF0000"/>
                </a:solidFill>
              </a:rPr>
              <a:t>-calling</a:t>
            </a:r>
            <a:endParaRPr lang="en-US" dirty="0">
              <a:solidFill>
                <a:srgbClr val="FF0000"/>
              </a:solidFill>
            </a:endParaRPr>
          </a:p>
        </p:txBody>
      </p:sp>
      <p:pic>
        <p:nvPicPr>
          <p:cNvPr id="54274" name="Picture 2" descr="geograph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68425"/>
            <a:ext cx="9144000" cy="548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D37F936-0DB1-A647-807E-B2EFF0725AC4}" type="slidenum">
              <a:rPr lang="en-US" smtClean="0"/>
              <a:t>61</a:t>
            </a:fld>
            <a:endParaRPr lang="en-US"/>
          </a:p>
        </p:txBody>
      </p:sp>
      <p:sp>
        <p:nvSpPr>
          <p:cNvPr id="5" name="TextBox 4"/>
          <p:cNvSpPr txBox="1"/>
          <p:nvPr/>
        </p:nvSpPr>
        <p:spPr>
          <a:xfrm>
            <a:off x="8252351" y="6581001"/>
            <a:ext cx="868898" cy="276999"/>
          </a:xfrm>
          <a:prstGeom prst="rect">
            <a:avLst/>
          </a:prstGeom>
          <a:noFill/>
        </p:spPr>
        <p:txBody>
          <a:bodyPr wrap="none" rtlCol="0">
            <a:spAutoFit/>
          </a:bodyPr>
          <a:lstStyle/>
          <a:p>
            <a:r>
              <a:rPr lang="en-US" sz="1200" dirty="0" smtClean="0"/>
              <a:t>FTC 2012</a:t>
            </a:r>
            <a:endParaRPr lang="en-US" sz="1200" dirty="0"/>
          </a:p>
        </p:txBody>
      </p:sp>
      <p:sp>
        <p:nvSpPr>
          <p:cNvPr id="2" name="Date Placeholder 1"/>
          <p:cNvSpPr>
            <a:spLocks noGrp="1"/>
          </p:cNvSpPr>
          <p:nvPr>
            <p:ph type="dt" sz="half" idx="10"/>
          </p:nvPr>
        </p:nvSpPr>
        <p:spPr/>
        <p:txBody>
          <a:bodyPr/>
          <a:lstStyle/>
          <a:p>
            <a:fld id="{E03B49C8-4D32-0343-82DE-890D66D177AB}"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819753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dirty="0" err="1" smtClean="0"/>
              <a:t>Robocall</a:t>
            </a:r>
            <a:r>
              <a:rPr lang="en-US" dirty="0" smtClean="0"/>
              <a:t> eco system</a:t>
            </a:r>
            <a:endParaRPr lang="en-US" dirty="0"/>
          </a:p>
        </p:txBody>
      </p:sp>
      <p:pic>
        <p:nvPicPr>
          <p:cNvPr id="55298" name="Picture 2" descr="themone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1" y="1711600"/>
            <a:ext cx="9058275" cy="431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D37F936-0DB1-A647-807E-B2EFF0725AC4}" type="slidenum">
              <a:rPr lang="en-US" smtClean="0"/>
              <a:t>62</a:t>
            </a:fld>
            <a:endParaRPr lang="en-US"/>
          </a:p>
        </p:txBody>
      </p:sp>
      <p:sp>
        <p:nvSpPr>
          <p:cNvPr id="5" name="TextBox 4"/>
          <p:cNvSpPr txBox="1"/>
          <p:nvPr/>
        </p:nvSpPr>
        <p:spPr>
          <a:xfrm>
            <a:off x="8252351" y="6581001"/>
            <a:ext cx="868898" cy="276999"/>
          </a:xfrm>
          <a:prstGeom prst="rect">
            <a:avLst/>
          </a:prstGeom>
          <a:noFill/>
        </p:spPr>
        <p:txBody>
          <a:bodyPr wrap="none" rtlCol="0">
            <a:spAutoFit/>
          </a:bodyPr>
          <a:lstStyle/>
          <a:p>
            <a:r>
              <a:rPr lang="en-US" sz="1200" dirty="0" smtClean="0"/>
              <a:t>FTC 2012</a:t>
            </a:r>
            <a:endParaRPr lang="en-US" sz="1200" dirty="0"/>
          </a:p>
        </p:txBody>
      </p:sp>
      <p:sp>
        <p:nvSpPr>
          <p:cNvPr id="2" name="Date Placeholder 1"/>
          <p:cNvSpPr>
            <a:spLocks noGrp="1"/>
          </p:cNvSpPr>
          <p:nvPr>
            <p:ph type="dt" sz="half" idx="10"/>
          </p:nvPr>
        </p:nvSpPr>
        <p:spPr/>
        <p:txBody>
          <a:bodyPr/>
          <a:lstStyle/>
          <a:p>
            <a:fld id="{8E1BD1C4-B634-6A4B-8E98-4C88E88AC274}"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541203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dirty="0" smtClean="0">
                <a:latin typeface="Calibri" charset="0"/>
              </a:rPr>
              <a:t>What you can do when </a:t>
            </a:r>
            <a:r>
              <a:rPr lang="en-US" dirty="0" err="1" smtClean="0">
                <a:latin typeface="Calibri" charset="0"/>
              </a:rPr>
              <a:t>robo</a:t>
            </a:r>
            <a:r>
              <a:rPr lang="en-US" dirty="0" smtClean="0">
                <a:latin typeface="Calibri" charset="0"/>
              </a:rPr>
              <a:t>-called</a:t>
            </a:r>
            <a:endParaRPr lang="en-US" dirty="0">
              <a:latin typeface="Calibri" charset="0"/>
            </a:endParaRPr>
          </a:p>
        </p:txBody>
      </p:sp>
      <p:pic>
        <p:nvPicPr>
          <p:cNvPr id="56322" name="Picture 2" descr="thephonec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44228"/>
            <a:ext cx="9144000" cy="479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D37F936-0DB1-A647-807E-B2EFF0725AC4}" type="slidenum">
              <a:rPr lang="en-US" smtClean="0"/>
              <a:t>63</a:t>
            </a:fld>
            <a:endParaRPr lang="en-US"/>
          </a:p>
        </p:txBody>
      </p:sp>
      <p:sp>
        <p:nvSpPr>
          <p:cNvPr id="3" name="Date Placeholder 2"/>
          <p:cNvSpPr>
            <a:spLocks noGrp="1"/>
          </p:cNvSpPr>
          <p:nvPr>
            <p:ph type="dt" sz="half" idx="10"/>
          </p:nvPr>
        </p:nvSpPr>
        <p:spPr/>
        <p:txBody>
          <a:bodyPr/>
          <a:lstStyle/>
          <a:p>
            <a:fld id="{B6AA8AE8-C7F5-0F40-AC4C-DF8FED5DC218}"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455455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r>
              <a:rPr lang="en-US" dirty="0" smtClean="0"/>
              <a:t>The enablers </a:t>
            </a:r>
            <a:endParaRPr lang="en-US" dirty="0"/>
          </a:p>
        </p:txBody>
      </p:sp>
      <p:graphicFrame>
        <p:nvGraphicFramePr>
          <p:cNvPr id="2" name="Diagram 1"/>
          <p:cNvGraphicFramePr/>
          <p:nvPr>
            <p:extLst>
              <p:ext uri="{D42A27DB-BD31-4B8C-83A1-F6EECF244321}">
                <p14:modId xmlns:p14="http://schemas.microsoft.com/office/powerpoint/2010/main" val="2750935287"/>
              </p:ext>
            </p:extLst>
          </p:nvPr>
        </p:nvGraphicFramePr>
        <p:xfrm>
          <a:off x="457200" y="1524000"/>
          <a:ext cx="8229600" cy="4841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BD37F936-0DB1-A647-807E-B2EFF0725AC4}" type="slidenum">
              <a:rPr lang="en-US" smtClean="0"/>
              <a:t>64</a:t>
            </a:fld>
            <a:endParaRPr lang="en-US"/>
          </a:p>
        </p:txBody>
      </p:sp>
      <p:sp>
        <p:nvSpPr>
          <p:cNvPr id="3" name="Date Placeholder 2"/>
          <p:cNvSpPr>
            <a:spLocks noGrp="1"/>
          </p:cNvSpPr>
          <p:nvPr>
            <p:ph type="dt" sz="half" idx="10"/>
          </p:nvPr>
        </p:nvSpPr>
        <p:spPr/>
        <p:txBody>
          <a:bodyPr/>
          <a:lstStyle/>
          <a:p>
            <a:fld id="{EC68CCE0-9B90-5D46-9EF7-9F239439E908}"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4165479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r>
              <a:rPr lang="en-US" smtClean="0"/>
              <a:t>Law enforcement vs. robocallers</a:t>
            </a:r>
            <a:endParaRPr lang="en-US" dirty="0"/>
          </a:p>
        </p:txBody>
      </p:sp>
      <p:pic>
        <p:nvPicPr>
          <p:cNvPr id="358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267200"/>
            <a:ext cx="190500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191000"/>
            <a:ext cx="2438400" cy="188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5" name="TextBox 7"/>
          <p:cNvSpPr txBox="1">
            <a:spLocks noChangeArrowheads="1"/>
          </p:cNvSpPr>
          <p:nvPr/>
        </p:nvSpPr>
        <p:spPr bwMode="auto">
          <a:xfrm>
            <a:off x="6324600" y="2286000"/>
            <a:ext cx="2608263"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Agile numbering</a:t>
            </a:r>
          </a:p>
          <a:p>
            <a:pPr eaLnBrk="1" hangingPunct="1">
              <a:buFont typeface="Arial" charset="0"/>
              <a:buChar char="•"/>
            </a:pPr>
            <a:r>
              <a:rPr lang="en-US" sz="1800"/>
              <a:t>Automated customer acquisition</a:t>
            </a:r>
          </a:p>
          <a:p>
            <a:pPr eaLnBrk="1" hangingPunct="1">
              <a:buFont typeface="Arial" charset="0"/>
              <a:buChar char="•"/>
            </a:pPr>
            <a:r>
              <a:rPr lang="en-US" sz="1800"/>
              <a:t>Transnational</a:t>
            </a:r>
          </a:p>
        </p:txBody>
      </p:sp>
      <p:sp>
        <p:nvSpPr>
          <p:cNvPr id="35846" name="TextBox 11"/>
          <p:cNvSpPr txBox="1">
            <a:spLocks noChangeArrowheads="1"/>
          </p:cNvSpPr>
          <p:nvPr/>
        </p:nvSpPr>
        <p:spPr bwMode="auto">
          <a:xfrm>
            <a:off x="6324600" y="4419600"/>
            <a:ext cx="2608263"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One faxed subpoena at a time</a:t>
            </a:r>
          </a:p>
          <a:p>
            <a:pPr eaLnBrk="1" hangingPunct="1">
              <a:buFont typeface="Arial" charset="0"/>
              <a:buChar char="•"/>
            </a:pPr>
            <a:r>
              <a:rPr lang="en-US" sz="1800"/>
              <a:t>Manual trace-back</a:t>
            </a:r>
          </a:p>
          <a:p>
            <a:pPr eaLnBrk="1" hangingPunct="1">
              <a:buFont typeface="Arial" charset="0"/>
              <a:buChar char="•"/>
            </a:pPr>
            <a:r>
              <a:rPr lang="en-US" sz="1800"/>
              <a:t>Largely domestic</a:t>
            </a:r>
          </a:p>
          <a:p>
            <a:pPr eaLnBrk="1" hangingPunct="1">
              <a:buFont typeface="Arial" charset="0"/>
              <a:buChar char="•"/>
            </a:pPr>
            <a:endParaRPr lang="en-US" sz="1800"/>
          </a:p>
          <a:p>
            <a:pPr eaLnBrk="1" hangingPunct="1">
              <a:buFont typeface="Arial" charset="0"/>
              <a:buChar char="•"/>
            </a:pPr>
            <a:endParaRPr lang="en-US" sz="1800"/>
          </a:p>
        </p:txBody>
      </p:sp>
      <p:pic>
        <p:nvPicPr>
          <p:cNvPr id="3584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600200"/>
            <a:ext cx="2692400" cy="216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D37F936-0DB1-A647-807E-B2EFF0725AC4}" type="slidenum">
              <a:rPr lang="en-US" smtClean="0"/>
              <a:t>65</a:t>
            </a:fld>
            <a:endParaRPr lang="en-US"/>
          </a:p>
        </p:txBody>
      </p:sp>
      <p:sp>
        <p:nvSpPr>
          <p:cNvPr id="2" name="Date Placeholder 1"/>
          <p:cNvSpPr>
            <a:spLocks noGrp="1"/>
          </p:cNvSpPr>
          <p:nvPr>
            <p:ph type="dt" sz="half" idx="10"/>
          </p:nvPr>
        </p:nvSpPr>
        <p:spPr/>
        <p:txBody>
          <a:bodyPr/>
          <a:lstStyle/>
          <a:p>
            <a:fld id="{C8678D44-99D6-9646-907E-27B3EC5136E8}"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38686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US" smtClean="0"/>
              <a:t>What has changed?</a:t>
            </a:r>
            <a:endParaRPr lang="en-US" dirty="0"/>
          </a:p>
        </p:txBody>
      </p:sp>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65088"/>
            <a:ext cx="160020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760288"/>
            <a:ext cx="2667000"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TextBox 3"/>
          <p:cNvSpPr txBox="1">
            <a:spLocks noChangeArrowheads="1"/>
          </p:cNvSpPr>
          <p:nvPr/>
        </p:nvSpPr>
        <p:spPr bwMode="auto">
          <a:xfrm>
            <a:off x="990600" y="3512888"/>
            <a:ext cx="11334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customer</a:t>
            </a:r>
          </a:p>
        </p:txBody>
      </p:sp>
      <p:sp>
        <p:nvSpPr>
          <p:cNvPr id="36869" name="TextBox 6"/>
          <p:cNvSpPr txBox="1">
            <a:spLocks noChangeArrowheads="1"/>
          </p:cNvSpPr>
          <p:nvPr/>
        </p:nvSpPr>
        <p:spPr bwMode="auto">
          <a:xfrm>
            <a:off x="4114800" y="3817688"/>
            <a:ext cx="24431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local exchange carrier</a:t>
            </a:r>
          </a:p>
        </p:txBody>
      </p:sp>
      <p:cxnSp>
        <p:nvCxnSpPr>
          <p:cNvPr id="6" name="Straight Arrow Connector 5"/>
          <p:cNvCxnSpPr>
            <a:stCxn id="36866" idx="3"/>
            <a:endCxn id="36867" idx="1"/>
          </p:cNvCxnSpPr>
          <p:nvPr/>
        </p:nvCxnSpPr>
        <p:spPr>
          <a:xfrm>
            <a:off x="2362200" y="2752476"/>
            <a:ext cx="1752600" cy="79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68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648200"/>
            <a:ext cx="9382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6872"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267200"/>
            <a:ext cx="1676400" cy="164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648200"/>
            <a:ext cx="9382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687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648200"/>
            <a:ext cx="9382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2" name="Rounded Rectangular Callout 11"/>
          <p:cNvSpPr/>
          <p:nvPr/>
        </p:nvSpPr>
        <p:spPr>
          <a:xfrm>
            <a:off x="2895600" y="1531688"/>
            <a:ext cx="1371600" cy="1066800"/>
          </a:xfrm>
          <a:prstGeom prst="wedgeRoundRectCallout">
            <a:avLst>
              <a:gd name="adj1" fmla="val -63317"/>
              <a:gd name="adj2" fmla="val 62500"/>
              <a:gd name="adj3" fmla="val 16667"/>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n-US" dirty="0"/>
              <a:t>one assigned</a:t>
            </a:r>
          </a:p>
          <a:p>
            <a:pPr>
              <a:defRPr/>
            </a:pPr>
            <a:r>
              <a:rPr lang="en-US" dirty="0"/>
              <a:t>number</a:t>
            </a:r>
          </a:p>
        </p:txBody>
      </p:sp>
      <p:cxnSp>
        <p:nvCxnSpPr>
          <p:cNvPr id="16" name="Straight Arrow Connector 15"/>
          <p:cNvCxnSpPr/>
          <p:nvPr/>
        </p:nvCxnSpPr>
        <p:spPr>
          <a:xfrm flipV="1">
            <a:off x="2438400" y="5067300"/>
            <a:ext cx="762000" cy="142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138613" y="5073650"/>
            <a:ext cx="96678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6043613" y="5051425"/>
            <a:ext cx="966787" cy="460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Cloud Callout 21"/>
          <p:cNvSpPr/>
          <p:nvPr/>
        </p:nvSpPr>
        <p:spPr>
          <a:xfrm>
            <a:off x="4419600" y="5181600"/>
            <a:ext cx="3581400" cy="1524000"/>
          </a:xfrm>
          <a:prstGeom prst="cloudCallout">
            <a:avLst>
              <a:gd name="adj1" fmla="val -53746"/>
              <a:gd name="adj2" fmla="val -55147"/>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n-US" dirty="0"/>
              <a:t>can’t tell end user from provider </a:t>
            </a:r>
            <a:r>
              <a:rPr lang="en-US" dirty="0">
                <a:sym typeface="Wingdings"/>
              </a:rPr>
              <a:t> can use any number</a:t>
            </a:r>
            <a:endParaRPr lang="en-US" dirty="0"/>
          </a:p>
        </p:txBody>
      </p:sp>
      <p:sp>
        <p:nvSpPr>
          <p:cNvPr id="3" name="Slide Number Placeholder 2"/>
          <p:cNvSpPr>
            <a:spLocks noGrp="1"/>
          </p:cNvSpPr>
          <p:nvPr>
            <p:ph type="sldNum" sz="quarter" idx="12"/>
          </p:nvPr>
        </p:nvSpPr>
        <p:spPr/>
        <p:txBody>
          <a:bodyPr/>
          <a:lstStyle/>
          <a:p>
            <a:fld id="{BD37F936-0DB1-A647-807E-B2EFF0725AC4}" type="slidenum">
              <a:rPr lang="en-US" smtClean="0"/>
              <a:t>66</a:t>
            </a:fld>
            <a:endParaRPr lang="en-US"/>
          </a:p>
        </p:txBody>
      </p:sp>
      <p:sp>
        <p:nvSpPr>
          <p:cNvPr id="2" name="Date Placeholder 1"/>
          <p:cNvSpPr>
            <a:spLocks noGrp="1"/>
          </p:cNvSpPr>
          <p:nvPr>
            <p:ph type="dt" sz="half" idx="10"/>
          </p:nvPr>
        </p:nvSpPr>
        <p:spPr/>
        <p:txBody>
          <a:bodyPr/>
          <a:lstStyle/>
          <a:p>
            <a:fld id="{FD3D8285-797B-2547-BBFE-CC3C7D76BA55}"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214614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Caller ID Act of 2009: </a:t>
            </a:r>
            <a:r>
              <a:rPr lang="en-US" i="1" dirty="0" smtClean="0"/>
              <a:t>Prohibit </a:t>
            </a:r>
            <a:r>
              <a:rPr lang="en-US" i="1" dirty="0"/>
              <a:t>any person or entity for transmitting misleading or inaccurate caller ID information with the intent to defraud, cause harm, or wrongfully obtain anything of value.</a:t>
            </a:r>
          </a:p>
        </p:txBody>
      </p:sp>
      <p:sp>
        <p:nvSpPr>
          <p:cNvPr id="3" name="Slide Number Placeholder 2"/>
          <p:cNvSpPr>
            <a:spLocks noGrp="1"/>
          </p:cNvSpPr>
          <p:nvPr>
            <p:ph type="sldNum" sz="quarter" idx="12"/>
          </p:nvPr>
        </p:nvSpPr>
        <p:spPr/>
        <p:txBody>
          <a:bodyPr/>
          <a:lstStyle/>
          <a:p>
            <a:fld id="{75C3118D-CD60-C448-AB88-7EFEB60ADC5A}" type="slidenum">
              <a:rPr lang="en-US" smtClean="0"/>
              <a:t>67</a:t>
            </a:fld>
            <a:endParaRPr lang="en-US"/>
          </a:p>
        </p:txBody>
      </p:sp>
      <p:sp>
        <p:nvSpPr>
          <p:cNvPr id="4" name="Title 3"/>
          <p:cNvSpPr>
            <a:spLocks noGrp="1"/>
          </p:cNvSpPr>
          <p:nvPr>
            <p:ph type="title"/>
          </p:nvPr>
        </p:nvSpPr>
        <p:spPr/>
        <p:txBody>
          <a:bodyPr/>
          <a:lstStyle/>
          <a:p>
            <a:r>
              <a:rPr lang="en-US" dirty="0" smtClean="0"/>
              <a:t>Caller ID spoofing</a:t>
            </a:r>
            <a:endParaRPr lang="en-US" dirty="0"/>
          </a:p>
        </p:txBody>
      </p:sp>
      <p:pic>
        <p:nvPicPr>
          <p:cNvPr id="5" name="Picture 4"/>
          <p:cNvPicPr>
            <a:picLocks noChangeAspect="1"/>
          </p:cNvPicPr>
          <p:nvPr/>
        </p:nvPicPr>
        <p:blipFill>
          <a:blip r:embed="rId2"/>
          <a:stretch>
            <a:fillRect/>
          </a:stretch>
        </p:blipFill>
        <p:spPr>
          <a:xfrm>
            <a:off x="534041" y="3764191"/>
            <a:ext cx="4233266" cy="2001413"/>
          </a:xfrm>
          <a:prstGeom prst="rect">
            <a:avLst/>
          </a:prstGeom>
        </p:spPr>
      </p:pic>
      <p:sp>
        <p:nvSpPr>
          <p:cNvPr id="6" name="Date Placeholder 5"/>
          <p:cNvSpPr>
            <a:spLocks noGrp="1"/>
          </p:cNvSpPr>
          <p:nvPr>
            <p:ph type="dt" sz="half" idx="10"/>
          </p:nvPr>
        </p:nvSpPr>
        <p:spPr/>
        <p:txBody>
          <a:bodyPr/>
          <a:lstStyle/>
          <a:p>
            <a:fld id="{3CDA7714-225F-B54C-AA74-B1DA5DE2E19B}" type="datetime1">
              <a:rPr lang="en-US" smtClean="0"/>
              <a:t>6/12/16</a:t>
            </a:fld>
            <a:endParaRPr lang="en-US"/>
          </a:p>
        </p:txBody>
      </p:sp>
      <p:sp>
        <p:nvSpPr>
          <p:cNvPr id="7" name="Footer Placeholder 6"/>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93144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lvl="0"/>
            <a:r>
              <a:rPr lang="en-US" dirty="0" smtClean="0"/>
              <a:t>enhances </a:t>
            </a:r>
            <a:r>
              <a:rPr lang="en-US" dirty="0"/>
              <a:t>theft and sale customer information through </a:t>
            </a:r>
            <a:r>
              <a:rPr lang="en-US" dirty="0" smtClean="0"/>
              <a:t>pretexting</a:t>
            </a:r>
            <a:endParaRPr lang="en-US" dirty="0"/>
          </a:p>
          <a:p>
            <a:pPr lvl="0"/>
            <a:r>
              <a:rPr lang="en-US" dirty="0" smtClean="0"/>
              <a:t>harass </a:t>
            </a:r>
            <a:r>
              <a:rPr lang="en-US" dirty="0"/>
              <a:t>and </a:t>
            </a:r>
            <a:r>
              <a:rPr lang="en-US" dirty="0" smtClean="0"/>
              <a:t>intimidate </a:t>
            </a:r>
            <a:r>
              <a:rPr lang="en-US" dirty="0"/>
              <a:t>(bomb threats, disconnecting services</a:t>
            </a:r>
            <a:r>
              <a:rPr lang="en-US" dirty="0" smtClean="0"/>
              <a:t>)</a:t>
            </a:r>
            <a:endParaRPr lang="en-US" dirty="0"/>
          </a:p>
          <a:p>
            <a:pPr lvl="0"/>
            <a:r>
              <a:rPr lang="en-US" dirty="0" smtClean="0"/>
              <a:t>enables </a:t>
            </a:r>
            <a:r>
              <a:rPr lang="en-US" dirty="0"/>
              <a:t>identity theft and theft of </a:t>
            </a:r>
            <a:r>
              <a:rPr lang="en-US" dirty="0" smtClean="0"/>
              <a:t>services</a:t>
            </a:r>
            <a:endParaRPr lang="en-US" dirty="0"/>
          </a:p>
          <a:p>
            <a:pPr lvl="0"/>
            <a:r>
              <a:rPr lang="en-US" dirty="0" smtClean="0"/>
              <a:t>compromises </a:t>
            </a:r>
            <a:r>
              <a:rPr lang="en-US" dirty="0"/>
              <a:t>and can give access to voice mail </a:t>
            </a:r>
            <a:r>
              <a:rPr lang="en-US" dirty="0" smtClean="0"/>
              <a:t>boxes</a:t>
            </a:r>
            <a:endParaRPr lang="en-US" dirty="0"/>
          </a:p>
          <a:p>
            <a:pPr lvl="0"/>
            <a:r>
              <a:rPr lang="en-US" dirty="0" smtClean="0"/>
              <a:t>can </a:t>
            </a:r>
            <a:r>
              <a:rPr lang="en-US" dirty="0"/>
              <a:t>result in free calls over toll free dial-around </a:t>
            </a:r>
            <a:r>
              <a:rPr lang="en-US" dirty="0" smtClean="0"/>
              <a:t>services</a:t>
            </a:r>
            <a:endParaRPr lang="en-US" dirty="0"/>
          </a:p>
          <a:p>
            <a:pPr lvl="0"/>
            <a:r>
              <a:rPr lang="en-US" dirty="0" smtClean="0"/>
              <a:t>facilitates </a:t>
            </a:r>
            <a:r>
              <a:rPr lang="en-US" dirty="0"/>
              <a:t>identification of the name (CNAM) for unlisted </a:t>
            </a:r>
            <a:r>
              <a:rPr lang="en-US" dirty="0" smtClean="0"/>
              <a:t>numbers</a:t>
            </a:r>
            <a:endParaRPr lang="en-US" dirty="0"/>
          </a:p>
          <a:p>
            <a:pPr lvl="0"/>
            <a:r>
              <a:rPr lang="en-US" dirty="0" smtClean="0"/>
              <a:t>activate </a:t>
            </a:r>
            <a:r>
              <a:rPr lang="en-US" dirty="0"/>
              <a:t>stolen credit </a:t>
            </a:r>
            <a:r>
              <a:rPr lang="en-US" dirty="0" smtClean="0"/>
              <a:t>cards</a:t>
            </a:r>
            <a:endParaRPr lang="en-US" dirty="0"/>
          </a:p>
          <a:p>
            <a:pPr lvl="0"/>
            <a:r>
              <a:rPr lang="en-US" dirty="0" smtClean="0"/>
              <a:t>causes </a:t>
            </a:r>
            <a:r>
              <a:rPr lang="en-US" dirty="0"/>
              <a:t>incorrect billing because the jurisdiction is incorrect</a:t>
            </a:r>
          </a:p>
          <a:p>
            <a:pPr lvl="0"/>
            <a:r>
              <a:rPr lang="en-US" dirty="0" smtClean="0"/>
              <a:t>impairs </a:t>
            </a:r>
            <a:r>
              <a:rPr lang="en-US" dirty="0"/>
              <a:t>assistance to law enforcement in criminal and anti-terrorist </a:t>
            </a:r>
            <a:r>
              <a:rPr lang="en-US" dirty="0" smtClean="0"/>
              <a:t>investigations</a:t>
            </a:r>
            <a:endParaRPr lang="en-US" dirty="0"/>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68</a:t>
            </a:fld>
            <a:endParaRPr lang="en-US"/>
          </a:p>
        </p:txBody>
      </p:sp>
      <p:sp>
        <p:nvSpPr>
          <p:cNvPr id="4" name="Title 3"/>
          <p:cNvSpPr>
            <a:spLocks noGrp="1"/>
          </p:cNvSpPr>
          <p:nvPr>
            <p:ph type="title"/>
          </p:nvPr>
        </p:nvSpPr>
        <p:spPr/>
        <p:txBody>
          <a:bodyPr/>
          <a:lstStyle/>
          <a:p>
            <a:r>
              <a:rPr lang="en-US" dirty="0" smtClean="0"/>
              <a:t>Caller ID spoofing</a:t>
            </a:r>
            <a:endParaRPr lang="en-US" dirty="0"/>
          </a:p>
        </p:txBody>
      </p:sp>
      <p:sp>
        <p:nvSpPr>
          <p:cNvPr id="5" name="TextBox 4"/>
          <p:cNvSpPr txBox="1"/>
          <p:nvPr/>
        </p:nvSpPr>
        <p:spPr>
          <a:xfrm>
            <a:off x="7548691" y="6550223"/>
            <a:ext cx="1595309" cy="307777"/>
          </a:xfrm>
          <a:prstGeom prst="rect">
            <a:avLst/>
          </a:prstGeom>
          <a:noFill/>
        </p:spPr>
        <p:txBody>
          <a:bodyPr wrap="none" rtlCol="0">
            <a:spAutoFit/>
          </a:bodyPr>
          <a:lstStyle/>
          <a:p>
            <a:r>
              <a:rPr lang="en-US" sz="1400" dirty="0" smtClean="0"/>
              <a:t>A. </a:t>
            </a:r>
            <a:r>
              <a:rPr lang="en-US" sz="1400" dirty="0" err="1" smtClean="0"/>
              <a:t>Panagia</a:t>
            </a:r>
            <a:r>
              <a:rPr lang="en-US" sz="1400" dirty="0" smtClean="0"/>
              <a:t>, AT&amp;T</a:t>
            </a:r>
            <a:endParaRPr lang="en-US" sz="1400" dirty="0"/>
          </a:p>
        </p:txBody>
      </p:sp>
      <p:sp>
        <p:nvSpPr>
          <p:cNvPr id="6" name="Date Placeholder 5"/>
          <p:cNvSpPr>
            <a:spLocks noGrp="1"/>
          </p:cNvSpPr>
          <p:nvPr>
            <p:ph type="dt" sz="half" idx="10"/>
          </p:nvPr>
        </p:nvSpPr>
        <p:spPr/>
        <p:txBody>
          <a:bodyPr/>
          <a:lstStyle/>
          <a:p>
            <a:fld id="{F1B22F0F-D06A-4E40-9E8C-49C321D414AB}" type="datetime1">
              <a:rPr lang="en-US" smtClean="0"/>
              <a:t>6/12/16</a:t>
            </a:fld>
            <a:endParaRPr lang="en-US"/>
          </a:p>
        </p:txBody>
      </p:sp>
      <p:sp>
        <p:nvSpPr>
          <p:cNvPr id="7" name="Footer Placeholder 6"/>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58355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8"/>
          <p:cNvSpPr>
            <a:spLocks noChangeArrowheads="1"/>
          </p:cNvSpPr>
          <p:nvPr/>
        </p:nvSpPr>
        <p:spPr bwMode="auto">
          <a:xfrm>
            <a:off x="8235950" y="3968750"/>
            <a:ext cx="762000" cy="685800"/>
          </a:xfrm>
          <a:prstGeom prst="cube">
            <a:avLst>
              <a:gd name="adj" fmla="val 25000"/>
            </a:avLst>
          </a:prstGeom>
          <a:solidFill>
            <a:srgbClr val="00B0F0"/>
          </a:solidFill>
          <a:ln w="9525">
            <a:solidFill>
              <a:schemeClr val="tx1"/>
            </a:solidFill>
            <a:miter lim="800000"/>
            <a:headEnd/>
            <a:tailEnd/>
          </a:ln>
        </p:spPr>
        <p:txBody>
          <a:bodyPr wrap="none" anchor="ctr"/>
          <a:lstStyle/>
          <a:p>
            <a:endParaRPr lang="en-US">
              <a:cs typeface="Arial" charset="0"/>
            </a:endParaRPr>
          </a:p>
        </p:txBody>
      </p:sp>
      <p:pic>
        <p:nvPicPr>
          <p:cNvPr id="35844" name="Picture 5" descr="tele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5672138"/>
            <a:ext cx="569912" cy="38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5" name="Oval 7"/>
          <p:cNvSpPr>
            <a:spLocks noChangeArrowheads="1"/>
          </p:cNvSpPr>
          <p:nvPr/>
        </p:nvSpPr>
        <p:spPr bwMode="auto">
          <a:xfrm>
            <a:off x="646113" y="3841750"/>
            <a:ext cx="1136650" cy="1066800"/>
          </a:xfrm>
          <a:prstGeom prst="ellipse">
            <a:avLst/>
          </a:prstGeom>
          <a:solidFill>
            <a:srgbClr val="00B0F0"/>
          </a:solidFill>
          <a:ln w="9525">
            <a:solidFill>
              <a:schemeClr val="tx1"/>
            </a:solidFill>
            <a:round/>
            <a:headEnd/>
            <a:tailEnd/>
          </a:ln>
        </p:spPr>
        <p:txBody>
          <a:bodyPr wrap="none" anchor="ctr"/>
          <a:lstStyle/>
          <a:p>
            <a:endParaRPr lang="en-US">
              <a:cs typeface="Arial" charset="0"/>
            </a:endParaRPr>
          </a:p>
        </p:txBody>
      </p:sp>
      <p:sp>
        <p:nvSpPr>
          <p:cNvPr id="35846" name="Text Box 8"/>
          <p:cNvSpPr txBox="1">
            <a:spLocks noChangeArrowheads="1"/>
          </p:cNvSpPr>
          <p:nvPr/>
        </p:nvSpPr>
        <p:spPr bwMode="auto">
          <a:xfrm>
            <a:off x="631825" y="4068763"/>
            <a:ext cx="1136650" cy="56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60000"/>
              </a:lnSpc>
              <a:spcBef>
                <a:spcPct val="50000"/>
              </a:spcBef>
            </a:pPr>
            <a:r>
              <a:rPr lang="en-US" b="1">
                <a:cs typeface="Arial" charset="0"/>
              </a:rPr>
              <a:t>Switch</a:t>
            </a:r>
          </a:p>
          <a:p>
            <a:pPr algn="ctr" eaLnBrk="1" hangingPunct="1">
              <a:lnSpc>
                <a:spcPct val="60000"/>
              </a:lnSpc>
              <a:spcBef>
                <a:spcPct val="50000"/>
              </a:spcBef>
            </a:pPr>
            <a:r>
              <a:rPr lang="en-US" b="1">
                <a:cs typeface="Arial" charset="0"/>
              </a:rPr>
              <a:t>A</a:t>
            </a:r>
          </a:p>
        </p:txBody>
      </p:sp>
      <p:sp>
        <p:nvSpPr>
          <p:cNvPr id="35847" name="Text Box 10"/>
          <p:cNvSpPr txBox="1">
            <a:spLocks noChangeArrowheads="1"/>
          </p:cNvSpPr>
          <p:nvPr/>
        </p:nvSpPr>
        <p:spPr bwMode="auto">
          <a:xfrm>
            <a:off x="136525" y="6300788"/>
            <a:ext cx="15287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a:cs typeface="Arial" charset="0"/>
              </a:rPr>
              <a:t>SPOOFER</a:t>
            </a:r>
          </a:p>
        </p:txBody>
      </p:sp>
      <p:sp>
        <p:nvSpPr>
          <p:cNvPr id="35848" name="Text Box 15"/>
          <p:cNvSpPr txBox="1">
            <a:spLocks noChangeArrowheads="1"/>
          </p:cNvSpPr>
          <p:nvPr/>
        </p:nvSpPr>
        <p:spPr bwMode="auto">
          <a:xfrm>
            <a:off x="6694488" y="6283325"/>
            <a:ext cx="15287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a:cs typeface="Arial" charset="0"/>
              </a:rPr>
              <a:t>SPOOFEE</a:t>
            </a:r>
          </a:p>
        </p:txBody>
      </p:sp>
      <p:pic>
        <p:nvPicPr>
          <p:cNvPr id="35849" name="Picture 17" descr="B00005NGR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738" y="5803900"/>
            <a:ext cx="2587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0" name="Oval 18"/>
          <p:cNvSpPr>
            <a:spLocks noChangeArrowheads="1"/>
          </p:cNvSpPr>
          <p:nvPr/>
        </p:nvSpPr>
        <p:spPr bwMode="auto">
          <a:xfrm>
            <a:off x="6561138" y="3713163"/>
            <a:ext cx="1143000" cy="1066800"/>
          </a:xfrm>
          <a:prstGeom prst="ellipse">
            <a:avLst/>
          </a:prstGeom>
          <a:solidFill>
            <a:srgbClr val="00B0F0"/>
          </a:solidFill>
          <a:ln w="9525">
            <a:solidFill>
              <a:schemeClr val="tx1"/>
            </a:solidFill>
            <a:round/>
            <a:headEnd/>
            <a:tailEnd/>
          </a:ln>
        </p:spPr>
        <p:txBody>
          <a:bodyPr wrap="none" anchor="ctr"/>
          <a:lstStyle/>
          <a:p>
            <a:endParaRPr lang="en-US">
              <a:cs typeface="Arial" charset="0"/>
            </a:endParaRPr>
          </a:p>
        </p:txBody>
      </p:sp>
      <p:pic>
        <p:nvPicPr>
          <p:cNvPr id="35851" name="Picture 20" descr="tele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5770563"/>
            <a:ext cx="563563" cy="38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2" name="Text Box 22"/>
          <p:cNvSpPr txBox="1">
            <a:spLocks noChangeArrowheads="1"/>
          </p:cNvSpPr>
          <p:nvPr/>
        </p:nvSpPr>
        <p:spPr bwMode="auto">
          <a:xfrm>
            <a:off x="6561138" y="4040188"/>
            <a:ext cx="1143000" cy="61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70000"/>
              </a:lnSpc>
              <a:spcBef>
                <a:spcPct val="50000"/>
              </a:spcBef>
            </a:pPr>
            <a:r>
              <a:rPr lang="en-US" b="1">
                <a:cs typeface="Arial" charset="0"/>
              </a:rPr>
              <a:t>Switch</a:t>
            </a:r>
          </a:p>
          <a:p>
            <a:pPr algn="ctr" eaLnBrk="1" hangingPunct="1">
              <a:lnSpc>
                <a:spcPct val="70000"/>
              </a:lnSpc>
              <a:spcBef>
                <a:spcPct val="50000"/>
              </a:spcBef>
            </a:pPr>
            <a:r>
              <a:rPr lang="en-US" b="1">
                <a:cs typeface="Arial" charset="0"/>
              </a:rPr>
              <a:t>B</a:t>
            </a:r>
          </a:p>
        </p:txBody>
      </p:sp>
      <p:sp>
        <p:nvSpPr>
          <p:cNvPr id="35853" name="Text Box 23"/>
          <p:cNvSpPr txBox="1">
            <a:spLocks noChangeArrowheads="1"/>
          </p:cNvSpPr>
          <p:nvPr/>
        </p:nvSpPr>
        <p:spPr bwMode="auto">
          <a:xfrm>
            <a:off x="8255000" y="4195763"/>
            <a:ext cx="533400" cy="304800"/>
          </a:xfrm>
          <a:prstGeom prst="rect">
            <a:avLst/>
          </a:prstGeom>
          <a:solidFill>
            <a:srgbClr val="00B0F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400" b="1">
                <a:latin typeface="Times New Roman" charset="0"/>
                <a:cs typeface="Arial" charset="0"/>
              </a:rPr>
              <a:t>STP</a:t>
            </a:r>
          </a:p>
        </p:txBody>
      </p:sp>
      <p:sp>
        <p:nvSpPr>
          <p:cNvPr id="35854" name="AutoShape 24"/>
          <p:cNvSpPr>
            <a:spLocks noChangeArrowheads="1"/>
          </p:cNvSpPr>
          <p:nvPr/>
        </p:nvSpPr>
        <p:spPr bwMode="auto">
          <a:xfrm>
            <a:off x="8147050" y="4992688"/>
            <a:ext cx="762000" cy="1066800"/>
          </a:xfrm>
          <a:prstGeom prst="can">
            <a:avLst>
              <a:gd name="adj" fmla="val 35000"/>
            </a:avLst>
          </a:prstGeom>
          <a:solidFill>
            <a:srgbClr val="00B0F0"/>
          </a:solidFill>
          <a:ln w="9525">
            <a:solidFill>
              <a:schemeClr val="tx1"/>
            </a:solidFill>
            <a:round/>
            <a:headEnd/>
            <a:tailEnd/>
          </a:ln>
        </p:spPr>
        <p:txBody>
          <a:bodyPr wrap="none" anchor="ctr"/>
          <a:lstStyle/>
          <a:p>
            <a:endParaRPr lang="en-US">
              <a:cs typeface="Arial" charset="0"/>
            </a:endParaRPr>
          </a:p>
        </p:txBody>
      </p:sp>
      <p:sp>
        <p:nvSpPr>
          <p:cNvPr id="35855" name="Text Box 25"/>
          <p:cNvSpPr txBox="1">
            <a:spLocks noChangeArrowheads="1"/>
          </p:cNvSpPr>
          <p:nvPr/>
        </p:nvSpPr>
        <p:spPr bwMode="auto">
          <a:xfrm>
            <a:off x="8142288" y="5484813"/>
            <a:ext cx="838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b="1">
                <a:cs typeface="Arial" charset="0"/>
              </a:rPr>
              <a:t>CNAM</a:t>
            </a:r>
          </a:p>
        </p:txBody>
      </p:sp>
      <p:sp>
        <p:nvSpPr>
          <p:cNvPr id="35856" name="Text Box 30"/>
          <p:cNvSpPr txBox="1">
            <a:spLocks noChangeArrowheads="1"/>
          </p:cNvSpPr>
          <p:nvPr/>
        </p:nvSpPr>
        <p:spPr bwMode="auto">
          <a:xfrm>
            <a:off x="3743325" y="3427413"/>
            <a:ext cx="1655763" cy="650875"/>
          </a:xfrm>
          <a:prstGeom prst="rect">
            <a:avLst/>
          </a:prstGeom>
          <a:solidFill>
            <a:srgbClr val="FF9900"/>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a:cs typeface="Arial" charset="0"/>
              </a:rPr>
              <a:t>VoIP Application</a:t>
            </a:r>
          </a:p>
        </p:txBody>
      </p:sp>
      <p:pic>
        <p:nvPicPr>
          <p:cNvPr id="35857" name="Picture 33" descr="COMPU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463" y="5121275"/>
            <a:ext cx="1404937"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5858" name="AutoShape 36"/>
          <p:cNvCxnSpPr>
            <a:cxnSpLocks noChangeShapeType="1"/>
            <a:stCxn id="35850" idx="4"/>
          </p:cNvCxnSpPr>
          <p:nvPr/>
        </p:nvCxnSpPr>
        <p:spPr bwMode="auto">
          <a:xfrm rot="5400000">
            <a:off x="6634957" y="5272881"/>
            <a:ext cx="990600" cy="4763"/>
          </a:xfrm>
          <a:prstGeom prst="bentConnector3">
            <a:avLst>
              <a:gd name="adj1" fmla="val 50000"/>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grpSp>
        <p:nvGrpSpPr>
          <p:cNvPr id="35859" name="Group 48"/>
          <p:cNvGrpSpPr>
            <a:grpSpLocks/>
          </p:cNvGrpSpPr>
          <p:nvPr/>
        </p:nvGrpSpPr>
        <p:grpSpPr bwMode="auto">
          <a:xfrm>
            <a:off x="3878263" y="4559300"/>
            <a:ext cx="1387475" cy="930275"/>
            <a:chOff x="2443" y="2640"/>
            <a:chExt cx="874" cy="586"/>
          </a:xfrm>
        </p:grpSpPr>
        <p:sp>
          <p:nvSpPr>
            <p:cNvPr id="21533" name="Cloud"/>
            <p:cNvSpPr>
              <a:spLocks noChangeAspect="1" noEditPoints="1" noChangeArrowheads="1"/>
            </p:cNvSpPr>
            <p:nvPr/>
          </p:nvSpPr>
          <p:spPr bwMode="auto">
            <a:xfrm>
              <a:off x="2443" y="2640"/>
              <a:ext cx="874" cy="586"/>
            </a:xfrm>
            <a:custGeom>
              <a:avLst/>
              <a:gdLst>
                <a:gd name="T0" fmla="*/ 3 w 21600"/>
                <a:gd name="T1" fmla="*/ 293 h 21600"/>
                <a:gd name="T2" fmla="*/ 437 w 21600"/>
                <a:gd name="T3" fmla="*/ 585 h 21600"/>
                <a:gd name="T4" fmla="*/ 873 w 21600"/>
                <a:gd name="T5" fmla="*/ 293 h 21600"/>
                <a:gd name="T6" fmla="*/ 437 w 21600"/>
                <a:gd name="T7" fmla="*/ 34 h 21600"/>
                <a:gd name="T8" fmla="*/ 0 60000 65536"/>
                <a:gd name="T9" fmla="*/ 0 60000 65536"/>
                <a:gd name="T10" fmla="*/ 0 60000 65536"/>
                <a:gd name="T11" fmla="*/ 0 60000 65536"/>
                <a:gd name="T12" fmla="*/ 2966 w 21600"/>
                <a:gd name="T13" fmla="*/ 3244 h 21600"/>
                <a:gd name="T14" fmla="*/ 17077 w 21600"/>
                <a:gd name="T15" fmla="*/ 17324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808080"/>
              </a:outerShdw>
            </a:effectLst>
          </p:spPr>
          <p:txBody>
            <a:bodyPr/>
            <a:lstStyle/>
            <a:p>
              <a:endParaRPr lang="en-US"/>
            </a:p>
          </p:txBody>
        </p:sp>
        <p:sp>
          <p:nvSpPr>
            <p:cNvPr id="35872" name="Text Box 43"/>
            <p:cNvSpPr txBox="1">
              <a:spLocks noChangeArrowheads="1"/>
            </p:cNvSpPr>
            <p:nvPr/>
          </p:nvSpPr>
          <p:spPr bwMode="auto">
            <a:xfrm>
              <a:off x="2676" y="2811"/>
              <a:ext cx="40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a:cs typeface="Arial" charset="0"/>
                </a:rPr>
                <a:t>IP</a:t>
              </a:r>
            </a:p>
          </p:txBody>
        </p:sp>
      </p:grpSp>
      <p:cxnSp>
        <p:nvCxnSpPr>
          <p:cNvPr id="35860" name="AutoShape 44"/>
          <p:cNvCxnSpPr>
            <a:cxnSpLocks noChangeShapeType="1"/>
            <a:endCxn id="21533" idx="0"/>
          </p:cNvCxnSpPr>
          <p:nvPr/>
        </p:nvCxnSpPr>
        <p:spPr bwMode="auto">
          <a:xfrm rot="-5400000">
            <a:off x="3142456" y="4380707"/>
            <a:ext cx="96837" cy="1384300"/>
          </a:xfrm>
          <a:prstGeom prst="bentConnector2">
            <a:avLst/>
          </a:prstGeom>
          <a:noFill/>
          <a:ln w="9525">
            <a:solidFill>
              <a:schemeClr val="tx1"/>
            </a:solidFill>
            <a:miter lim="800000"/>
            <a:headEnd type="triangle" w="med" len="med"/>
            <a:tailEnd type="triangle" w="med" len="med"/>
          </a:ln>
          <a:extLst>
            <a:ext uri="{909E8E84-426E-40dd-AFC4-6F175D3DCCD1}">
              <a14:hiddenFill xmlns="" xmlns:a14="http://schemas.microsoft.com/office/drawing/2010/main">
                <a:noFill/>
              </a14:hiddenFill>
            </a:ext>
          </a:extLst>
        </p:spPr>
      </p:cxnSp>
      <p:grpSp>
        <p:nvGrpSpPr>
          <p:cNvPr id="35861" name="Group 50"/>
          <p:cNvGrpSpPr>
            <a:grpSpLocks/>
          </p:cNvGrpSpPr>
          <p:nvPr/>
        </p:nvGrpSpPr>
        <p:grpSpPr bwMode="auto">
          <a:xfrm>
            <a:off x="2513013" y="1717675"/>
            <a:ext cx="4129087" cy="1330325"/>
            <a:chOff x="1567" y="1186"/>
            <a:chExt cx="2601" cy="838"/>
          </a:xfrm>
        </p:grpSpPr>
        <p:sp>
          <p:nvSpPr>
            <p:cNvPr id="21550" name="Cloud"/>
            <p:cNvSpPr>
              <a:spLocks noChangeAspect="1" noEditPoints="1" noChangeArrowheads="1"/>
            </p:cNvSpPr>
            <p:nvPr/>
          </p:nvSpPr>
          <p:spPr bwMode="auto">
            <a:xfrm>
              <a:off x="1567" y="1186"/>
              <a:ext cx="2601" cy="838"/>
            </a:xfrm>
            <a:custGeom>
              <a:avLst/>
              <a:gdLst>
                <a:gd name="T0" fmla="*/ 8 w 21600"/>
                <a:gd name="T1" fmla="*/ 419 h 21600"/>
                <a:gd name="T2" fmla="*/ 1301 w 21600"/>
                <a:gd name="T3" fmla="*/ 837 h 21600"/>
                <a:gd name="T4" fmla="*/ 2599 w 21600"/>
                <a:gd name="T5" fmla="*/ 419 h 21600"/>
                <a:gd name="T6" fmla="*/ 1301 w 21600"/>
                <a:gd name="T7" fmla="*/ 48 h 21600"/>
                <a:gd name="T8" fmla="*/ 0 60000 65536"/>
                <a:gd name="T9" fmla="*/ 0 60000 65536"/>
                <a:gd name="T10" fmla="*/ 0 60000 65536"/>
                <a:gd name="T11" fmla="*/ 0 60000 65536"/>
                <a:gd name="T12" fmla="*/ 2973 w 21600"/>
                <a:gd name="T13" fmla="*/ 3274 h 21600"/>
                <a:gd name="T14" fmla="*/ 17091 w 21600"/>
                <a:gd name="T15" fmla="*/ 1734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BFBFBF"/>
            </a:solidFill>
            <a:ln w="9525">
              <a:solidFill>
                <a:srgbClr val="000000"/>
              </a:solidFill>
              <a:miter lim="800000"/>
              <a:headEnd/>
              <a:tailEnd/>
            </a:ln>
            <a:effectLst>
              <a:outerShdw blurRad="63500" dist="107763" dir="2700000" algn="ctr" rotWithShape="0">
                <a:srgbClr val="808080"/>
              </a:outerShdw>
            </a:effectLst>
          </p:spPr>
          <p:txBody>
            <a:bodyPr/>
            <a:lstStyle/>
            <a:p>
              <a:endParaRPr lang="en-US"/>
            </a:p>
          </p:txBody>
        </p:sp>
        <p:sp>
          <p:nvSpPr>
            <p:cNvPr id="35870" name="Text Box 47"/>
            <p:cNvSpPr txBox="1">
              <a:spLocks noChangeArrowheads="1"/>
            </p:cNvSpPr>
            <p:nvPr/>
          </p:nvSpPr>
          <p:spPr bwMode="auto">
            <a:xfrm>
              <a:off x="2332" y="1478"/>
              <a:ext cx="108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400" b="1">
                  <a:cs typeface="Arial" charset="0"/>
                </a:rPr>
                <a:t>PSTN</a:t>
              </a:r>
            </a:p>
          </p:txBody>
        </p:sp>
      </p:grpSp>
      <p:cxnSp>
        <p:nvCxnSpPr>
          <p:cNvPr id="35862" name="AutoShape 49"/>
          <p:cNvCxnSpPr>
            <a:cxnSpLocks noChangeShapeType="1"/>
            <a:stCxn id="21533" idx="3"/>
            <a:endCxn id="35856" idx="2"/>
          </p:cNvCxnSpPr>
          <p:nvPr/>
        </p:nvCxnSpPr>
        <p:spPr bwMode="auto">
          <a:xfrm rot="-5400000">
            <a:off x="4304506" y="4345782"/>
            <a:ext cx="534987" cy="0"/>
          </a:xfrm>
          <a:prstGeom prst="straightConnector1">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cxnSp>
        <p:nvCxnSpPr>
          <p:cNvPr id="35863" name="AutoShape 51"/>
          <p:cNvCxnSpPr>
            <a:cxnSpLocks noChangeShapeType="1"/>
            <a:stCxn id="35856" idx="0"/>
            <a:endCxn id="21550" idx="1"/>
          </p:cNvCxnSpPr>
          <p:nvPr/>
        </p:nvCxnSpPr>
        <p:spPr bwMode="auto">
          <a:xfrm rot="-5400000">
            <a:off x="4384675" y="3233738"/>
            <a:ext cx="381000" cy="6350"/>
          </a:xfrm>
          <a:prstGeom prst="bentConnector3">
            <a:avLst>
              <a:gd name="adj1" fmla="val 49583"/>
            </a:avLst>
          </a:prstGeom>
          <a:noFill/>
          <a:ln w="9525">
            <a:solidFill>
              <a:schemeClr val="tx1"/>
            </a:solidFill>
            <a:miter lim="800000"/>
            <a:headEnd type="triangle" w="med" len="med"/>
            <a:tailEnd type="triangle" w="med" len="med"/>
          </a:ln>
          <a:extLst>
            <a:ext uri="{909E8E84-426E-40dd-AFC4-6F175D3DCCD1}">
              <a14:hiddenFill xmlns="" xmlns:a14="http://schemas.microsoft.com/office/drawing/2010/main">
                <a:noFill/>
              </a14:hiddenFill>
            </a:ext>
          </a:extLst>
        </p:spPr>
      </p:cxnSp>
      <p:cxnSp>
        <p:nvCxnSpPr>
          <p:cNvPr id="35864" name="AutoShape 52"/>
          <p:cNvCxnSpPr>
            <a:cxnSpLocks noChangeShapeType="1"/>
            <a:stCxn id="35845" idx="0"/>
            <a:endCxn id="21550" idx="0"/>
          </p:cNvCxnSpPr>
          <p:nvPr/>
        </p:nvCxnSpPr>
        <p:spPr bwMode="auto">
          <a:xfrm rot="-5400000">
            <a:off x="1140620" y="2456656"/>
            <a:ext cx="1458912" cy="1311275"/>
          </a:xfrm>
          <a:prstGeom prst="bentConnector2">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5865" name="AutoShape 53"/>
          <p:cNvCxnSpPr>
            <a:cxnSpLocks noChangeShapeType="1"/>
            <a:endCxn id="35845" idx="4"/>
          </p:cNvCxnSpPr>
          <p:nvPr/>
        </p:nvCxnSpPr>
        <p:spPr bwMode="auto">
          <a:xfrm rot="5400000" flipH="1" flipV="1">
            <a:off x="354013" y="5200650"/>
            <a:ext cx="1152525" cy="568325"/>
          </a:xfrm>
          <a:prstGeom prst="bentConnector3">
            <a:avLst>
              <a:gd name="adj1" fmla="val -19699"/>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5866" name="AutoShape 54"/>
          <p:cNvCxnSpPr>
            <a:cxnSpLocks noChangeShapeType="1"/>
            <a:stCxn id="21550" idx="2"/>
            <a:endCxn id="35850" idx="0"/>
          </p:cNvCxnSpPr>
          <p:nvPr/>
        </p:nvCxnSpPr>
        <p:spPr bwMode="auto">
          <a:xfrm>
            <a:off x="6638925" y="2382838"/>
            <a:ext cx="493713" cy="1330325"/>
          </a:xfrm>
          <a:prstGeom prst="bentConnector2">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5867" name="AutoShape 55"/>
          <p:cNvCxnSpPr>
            <a:cxnSpLocks noChangeShapeType="1"/>
            <a:stCxn id="35852" idx="3"/>
            <a:endCxn id="35853" idx="1"/>
          </p:cNvCxnSpPr>
          <p:nvPr/>
        </p:nvCxnSpPr>
        <p:spPr bwMode="auto">
          <a:xfrm>
            <a:off x="7704138" y="4348163"/>
            <a:ext cx="550862" cy="0"/>
          </a:xfrm>
          <a:prstGeom prst="straightConnector1">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cxnSp>
        <p:nvCxnSpPr>
          <p:cNvPr id="35868" name="AutoShape 56"/>
          <p:cNvCxnSpPr>
            <a:cxnSpLocks noChangeShapeType="1"/>
            <a:stCxn id="35842" idx="3"/>
            <a:endCxn id="35854" idx="1"/>
          </p:cNvCxnSpPr>
          <p:nvPr/>
        </p:nvCxnSpPr>
        <p:spPr bwMode="auto">
          <a:xfrm rot="5400000">
            <a:off x="8360569" y="4822031"/>
            <a:ext cx="338138" cy="3175"/>
          </a:xfrm>
          <a:prstGeom prst="bentConnector3">
            <a:avLst>
              <a:gd name="adj1" fmla="val 49764"/>
            </a:avLst>
          </a:prstGeom>
          <a:noFill/>
          <a:ln w="9525">
            <a:solidFill>
              <a:schemeClr val="tx1"/>
            </a:solidFill>
            <a:miter lim="800000"/>
            <a:headEnd type="triangle" w="med" len="med"/>
            <a:tailEnd type="triangle" w="med" len="med"/>
          </a:ln>
          <a:extLst>
            <a:ext uri="{909E8E84-426E-40dd-AFC4-6F175D3DCCD1}">
              <a14:hiddenFill xmlns="" xmlns:a14="http://schemas.microsoft.com/office/drawing/2010/main">
                <a:noFill/>
              </a14:hiddenFill>
            </a:ext>
          </a:extLst>
        </p:spPr>
      </p:cxnSp>
      <p:sp>
        <p:nvSpPr>
          <p:cNvPr id="33" name="TextBox 32"/>
          <p:cNvSpPr txBox="1"/>
          <p:nvPr/>
        </p:nvSpPr>
        <p:spPr>
          <a:xfrm>
            <a:off x="6935095" y="1452685"/>
            <a:ext cx="1839716" cy="369332"/>
          </a:xfrm>
          <a:prstGeom prst="rect">
            <a:avLst/>
          </a:prstGeom>
          <a:noFill/>
        </p:spPr>
        <p:txBody>
          <a:bodyPr wrap="none" rtlCol="0">
            <a:spAutoFit/>
          </a:bodyPr>
          <a:lstStyle/>
          <a:p>
            <a:r>
              <a:rPr lang="en-US" dirty="0" smtClean="0"/>
              <a:t>A. </a:t>
            </a:r>
            <a:r>
              <a:rPr lang="en-US" dirty="0" err="1" smtClean="0"/>
              <a:t>Panagia</a:t>
            </a:r>
            <a:r>
              <a:rPr lang="en-US" dirty="0" smtClean="0"/>
              <a:t>, AT&amp;T</a:t>
            </a:r>
            <a:endParaRPr lang="en-US" dirty="0"/>
          </a:p>
        </p:txBody>
      </p:sp>
      <p:sp>
        <p:nvSpPr>
          <p:cNvPr id="2" name="Title 1"/>
          <p:cNvSpPr>
            <a:spLocks noGrp="1"/>
          </p:cNvSpPr>
          <p:nvPr>
            <p:ph type="title"/>
          </p:nvPr>
        </p:nvSpPr>
        <p:spPr/>
        <p:txBody>
          <a:bodyPr>
            <a:normAutofit/>
          </a:bodyPr>
          <a:lstStyle/>
          <a:p>
            <a:r>
              <a:rPr lang="en-US" dirty="0" smtClean="0"/>
              <a:t>VoIP spoofing</a:t>
            </a:r>
            <a:endParaRPr lang="en-US" dirty="0"/>
          </a:p>
        </p:txBody>
      </p:sp>
      <p:sp>
        <p:nvSpPr>
          <p:cNvPr id="3" name="Slide Number Placeholder 2"/>
          <p:cNvSpPr>
            <a:spLocks noGrp="1"/>
          </p:cNvSpPr>
          <p:nvPr>
            <p:ph type="sldNum" sz="quarter" idx="12"/>
          </p:nvPr>
        </p:nvSpPr>
        <p:spPr/>
        <p:txBody>
          <a:bodyPr/>
          <a:lstStyle/>
          <a:p>
            <a:fld id="{BD37F936-0DB1-A647-807E-B2EFF0725AC4}" type="slidenum">
              <a:rPr lang="en-US" smtClean="0"/>
              <a:t>69</a:t>
            </a:fld>
            <a:endParaRPr lang="en-US"/>
          </a:p>
        </p:txBody>
      </p:sp>
      <p:sp>
        <p:nvSpPr>
          <p:cNvPr id="4" name="Date Placeholder 3"/>
          <p:cNvSpPr>
            <a:spLocks noGrp="1"/>
          </p:cNvSpPr>
          <p:nvPr>
            <p:ph type="dt" sz="half" idx="10"/>
          </p:nvPr>
        </p:nvSpPr>
        <p:spPr/>
        <p:txBody>
          <a:bodyPr/>
          <a:lstStyle/>
          <a:p>
            <a:fld id="{9CE56B91-2B24-A34D-A918-FEBFBD2FE271}"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645263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err="1" smtClean="0"/>
              <a:t>ZeroAccess</a:t>
            </a:r>
            <a:endParaRPr lang="en-US" dirty="0"/>
          </a:p>
        </p:txBody>
      </p:sp>
      <p:sp>
        <p:nvSpPr>
          <p:cNvPr id="4" name="Folded Corner 3"/>
          <p:cNvSpPr/>
          <p:nvPr/>
        </p:nvSpPr>
        <p:spPr>
          <a:xfrm>
            <a:off x="578959" y="1701034"/>
            <a:ext cx="8107841" cy="4014438"/>
          </a:xfrm>
          <a:prstGeom prst="foldedCorner">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accent5">
                    <a:lumMod val="75000"/>
                  </a:schemeClr>
                </a:solidFill>
              </a:rPr>
              <a:t>The </a:t>
            </a:r>
            <a:r>
              <a:rPr lang="en-US" sz="1400" dirty="0" err="1">
                <a:solidFill>
                  <a:schemeClr val="accent5">
                    <a:lumMod val="75000"/>
                  </a:schemeClr>
                </a:solidFill>
              </a:rPr>
              <a:t>ZeroAccess</a:t>
            </a:r>
            <a:r>
              <a:rPr lang="en-US" sz="1400" dirty="0">
                <a:solidFill>
                  <a:schemeClr val="accent5">
                    <a:lumMod val="75000"/>
                  </a:schemeClr>
                </a:solidFill>
              </a:rPr>
              <a:t> botnet infected 2.2 million home networks worldwide during </a:t>
            </a:r>
            <a:r>
              <a:rPr lang="en-US" sz="1400" dirty="0" smtClean="0">
                <a:solidFill>
                  <a:schemeClr val="accent5">
                    <a:lumMod val="75000"/>
                  </a:schemeClr>
                </a:solidFill>
              </a:rPr>
              <a:t>Q3 [2012], </a:t>
            </a:r>
            <a:r>
              <a:rPr lang="en-US" sz="1400" dirty="0">
                <a:solidFill>
                  <a:schemeClr val="accent5">
                    <a:lumMod val="75000"/>
                  </a:schemeClr>
                </a:solidFill>
              </a:rPr>
              <a:t>making it </a:t>
            </a:r>
            <a:r>
              <a:rPr lang="en-US" sz="1400" dirty="0" smtClean="0">
                <a:solidFill>
                  <a:schemeClr val="accent5">
                    <a:lumMod val="75000"/>
                  </a:schemeClr>
                </a:solidFill>
              </a:rPr>
              <a:t>the most </a:t>
            </a:r>
            <a:r>
              <a:rPr lang="en-US" sz="1400" dirty="0">
                <a:solidFill>
                  <a:schemeClr val="accent5">
                    <a:lumMod val="75000"/>
                  </a:schemeClr>
                </a:solidFill>
              </a:rPr>
              <a:t>active botnet for the year thus far, said a malware report from security analysis firm </a:t>
            </a:r>
            <a:r>
              <a:rPr lang="en-US" sz="1400" dirty="0" err="1">
                <a:solidFill>
                  <a:schemeClr val="accent5">
                    <a:lumMod val="75000"/>
                  </a:schemeClr>
                </a:solidFill>
              </a:rPr>
              <a:t>Kindsight</a:t>
            </a:r>
            <a:r>
              <a:rPr lang="en-US" sz="1400" dirty="0">
                <a:solidFill>
                  <a:schemeClr val="accent5">
                    <a:lumMod val="75000"/>
                  </a:schemeClr>
                </a:solidFill>
              </a:rPr>
              <a:t>. </a:t>
            </a:r>
            <a:r>
              <a:rPr lang="en-US" sz="1400" dirty="0" smtClean="0">
                <a:solidFill>
                  <a:schemeClr val="accent5">
                    <a:lumMod val="75000"/>
                  </a:schemeClr>
                </a:solidFill>
              </a:rPr>
              <a:t>The Alcatel</a:t>
            </a:r>
            <a:r>
              <a:rPr lang="en-US" sz="1400" dirty="0">
                <a:solidFill>
                  <a:schemeClr val="accent5">
                    <a:lumMod val="75000"/>
                  </a:schemeClr>
                </a:solidFill>
              </a:rPr>
              <a:t>-Lucent subsidiary's Security Labs team found </a:t>
            </a:r>
            <a:r>
              <a:rPr lang="en-US" sz="1400" dirty="0" err="1">
                <a:solidFill>
                  <a:schemeClr val="accent5">
                    <a:lumMod val="75000"/>
                  </a:schemeClr>
                </a:solidFill>
              </a:rPr>
              <a:t>ZeroAccess</a:t>
            </a:r>
            <a:r>
              <a:rPr lang="en-US" sz="1400" dirty="0">
                <a:solidFill>
                  <a:schemeClr val="accent5">
                    <a:lumMod val="75000"/>
                  </a:schemeClr>
                </a:solidFill>
              </a:rPr>
              <a:t> infected one in 125 home networks </a:t>
            </a:r>
            <a:r>
              <a:rPr lang="en-US" sz="1400" dirty="0" smtClean="0">
                <a:solidFill>
                  <a:schemeClr val="accent5">
                    <a:lumMod val="75000"/>
                  </a:schemeClr>
                </a:solidFill>
              </a:rPr>
              <a:t>during the </a:t>
            </a:r>
            <a:r>
              <a:rPr lang="en-US" sz="1400" dirty="0">
                <a:solidFill>
                  <a:schemeClr val="accent5">
                    <a:lumMod val="75000"/>
                  </a:schemeClr>
                </a:solidFill>
              </a:rPr>
              <a:t>quarter. “Cybercriminals are primarily using it to take over victim computers and conduct ad-</a:t>
            </a:r>
            <a:r>
              <a:rPr lang="en-US" sz="1400" dirty="0" smtClean="0">
                <a:solidFill>
                  <a:schemeClr val="accent5">
                    <a:lumMod val="75000"/>
                  </a:schemeClr>
                </a:solidFill>
              </a:rPr>
              <a:t>click fraud</a:t>
            </a:r>
            <a:r>
              <a:rPr lang="en-US" sz="1400" dirty="0">
                <a:solidFill>
                  <a:schemeClr val="accent5">
                    <a:lumMod val="75000"/>
                  </a:schemeClr>
                </a:solidFill>
              </a:rPr>
              <a:t>,” </a:t>
            </a:r>
            <a:r>
              <a:rPr lang="en-US" sz="1400" dirty="0" err="1">
                <a:solidFill>
                  <a:schemeClr val="accent5">
                    <a:lumMod val="75000"/>
                  </a:schemeClr>
                </a:solidFill>
              </a:rPr>
              <a:t>Kindsight</a:t>
            </a:r>
            <a:r>
              <a:rPr lang="en-US" sz="1400" dirty="0">
                <a:solidFill>
                  <a:schemeClr val="accent5">
                    <a:lumMod val="75000"/>
                  </a:schemeClr>
                </a:solidFill>
              </a:rPr>
              <a:t> Security Labs security architect Kevin McNamee said Tuesday in a news release. “</a:t>
            </a:r>
            <a:r>
              <a:rPr lang="en-US" sz="1400" dirty="0" smtClean="0">
                <a:solidFill>
                  <a:schemeClr val="accent5">
                    <a:lumMod val="75000"/>
                  </a:schemeClr>
                </a:solidFill>
              </a:rPr>
              <a:t>With </a:t>
            </a:r>
            <a:r>
              <a:rPr lang="en-US" sz="1400" dirty="0" err="1" smtClean="0">
                <a:solidFill>
                  <a:schemeClr val="accent5">
                    <a:lumMod val="75000"/>
                  </a:schemeClr>
                </a:solidFill>
              </a:rPr>
              <a:t>ZeroAccess</a:t>
            </a:r>
            <a:r>
              <a:rPr lang="en-US" sz="1400" dirty="0">
                <a:solidFill>
                  <a:schemeClr val="accent5">
                    <a:lumMod val="75000"/>
                  </a:schemeClr>
                </a:solidFill>
              </a:rPr>
              <a:t>, they can mimic the human behavior of clicking online ads, resulting in millions of dollars </a:t>
            </a:r>
            <a:r>
              <a:rPr lang="en-US" sz="1400" dirty="0" smtClean="0">
                <a:solidFill>
                  <a:schemeClr val="accent5">
                    <a:lumMod val="75000"/>
                  </a:schemeClr>
                </a:solidFill>
              </a:rPr>
              <a:t>of fraud</a:t>
            </a:r>
            <a:r>
              <a:rPr lang="en-US" sz="1400" dirty="0">
                <a:solidFill>
                  <a:schemeClr val="accent5">
                    <a:lumMod val="75000"/>
                  </a:schemeClr>
                </a:solidFill>
              </a:rPr>
              <a:t>.” The botnet may be costing advertisers $900,000 per day in ad-click fraud, </a:t>
            </a:r>
            <a:r>
              <a:rPr lang="en-US" sz="1400" dirty="0" err="1">
                <a:solidFill>
                  <a:schemeClr val="accent5">
                    <a:lumMod val="75000"/>
                  </a:schemeClr>
                </a:solidFill>
              </a:rPr>
              <a:t>Kindsight</a:t>
            </a:r>
            <a:r>
              <a:rPr lang="en-US" sz="1400" dirty="0">
                <a:solidFill>
                  <a:schemeClr val="accent5">
                    <a:lumMod val="75000"/>
                  </a:schemeClr>
                </a:solidFill>
              </a:rPr>
              <a:t> said. </a:t>
            </a:r>
            <a:r>
              <a:rPr lang="en-US" sz="1400" dirty="0" smtClean="0">
                <a:solidFill>
                  <a:schemeClr val="accent5">
                    <a:lumMod val="75000"/>
                  </a:schemeClr>
                </a:solidFill>
              </a:rPr>
              <a:t>About 13 </a:t>
            </a:r>
            <a:r>
              <a:rPr lang="en-US" sz="1400" dirty="0">
                <a:solidFill>
                  <a:schemeClr val="accent5">
                    <a:lumMod val="75000"/>
                  </a:schemeClr>
                </a:solidFill>
              </a:rPr>
              <a:t>percent of home networks in North America were infected in Q3, with 6.5 percent of all home </a:t>
            </a:r>
            <a:r>
              <a:rPr lang="en-US" sz="1400" dirty="0" smtClean="0">
                <a:solidFill>
                  <a:schemeClr val="accent5">
                    <a:lumMod val="75000"/>
                  </a:schemeClr>
                </a:solidFill>
              </a:rPr>
              <a:t>networks having </a:t>
            </a:r>
            <a:r>
              <a:rPr lang="en-US" sz="1400" dirty="0">
                <a:solidFill>
                  <a:schemeClr val="accent5">
                    <a:lumMod val="75000"/>
                  </a:schemeClr>
                </a:solidFill>
              </a:rPr>
              <a:t>high-level threats like bots and banking Trojans, </a:t>
            </a:r>
            <a:r>
              <a:rPr lang="en-US" sz="1400" dirty="0" err="1">
                <a:solidFill>
                  <a:schemeClr val="accent5">
                    <a:lumMod val="75000"/>
                  </a:schemeClr>
                </a:solidFill>
              </a:rPr>
              <a:t>Kindsight</a:t>
            </a:r>
            <a:r>
              <a:rPr lang="en-US" sz="1400" dirty="0">
                <a:solidFill>
                  <a:schemeClr val="accent5">
                    <a:lumMod val="75000"/>
                  </a:schemeClr>
                </a:solidFill>
              </a:rPr>
              <a:t> said (http://</a:t>
            </a:r>
            <a:r>
              <a:rPr lang="en-US" sz="1400" dirty="0" err="1">
                <a:solidFill>
                  <a:schemeClr val="accent5">
                    <a:lumMod val="75000"/>
                  </a:schemeClr>
                </a:solidFill>
              </a:rPr>
              <a:t>xrl.us</a:t>
            </a:r>
            <a:r>
              <a:rPr lang="en-US" sz="1400" dirty="0">
                <a:solidFill>
                  <a:schemeClr val="accent5">
                    <a:lumMod val="75000"/>
                  </a:schemeClr>
                </a:solidFill>
              </a:rPr>
              <a:t>/bnww7h).</a:t>
            </a:r>
          </a:p>
        </p:txBody>
      </p:sp>
      <p:sp>
        <p:nvSpPr>
          <p:cNvPr id="5" name="Slide Number Placeholder 4"/>
          <p:cNvSpPr>
            <a:spLocks noGrp="1"/>
          </p:cNvSpPr>
          <p:nvPr>
            <p:ph type="sldNum" sz="quarter" idx="12"/>
          </p:nvPr>
        </p:nvSpPr>
        <p:spPr/>
        <p:txBody>
          <a:bodyPr/>
          <a:lstStyle/>
          <a:p>
            <a:fld id="{BD37F936-0DB1-A647-807E-B2EFF0725AC4}" type="slidenum">
              <a:rPr lang="en-US" smtClean="0"/>
              <a:t>7</a:t>
            </a:fld>
            <a:endParaRPr lang="en-US"/>
          </a:p>
        </p:txBody>
      </p:sp>
      <p:sp>
        <p:nvSpPr>
          <p:cNvPr id="3" name="Date Placeholder 2"/>
          <p:cNvSpPr>
            <a:spLocks noGrp="1"/>
          </p:cNvSpPr>
          <p:nvPr>
            <p:ph type="dt" sz="half" idx="10"/>
          </p:nvPr>
        </p:nvSpPr>
        <p:spPr/>
        <p:txBody>
          <a:bodyPr/>
          <a:lstStyle/>
          <a:p>
            <a:fld id="{44D9520D-53BB-2947-B2EC-8DDAAFEBE489}"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524227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normAutofit fontScale="90000"/>
          </a:bodyPr>
          <a:lstStyle/>
          <a:p>
            <a:r>
              <a:rPr lang="en-US" dirty="0" smtClean="0"/>
              <a:t>Why not use email spam filtering techniques?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939860486"/>
              </p:ext>
            </p:extLst>
          </p:nvPr>
        </p:nvGraphicFramePr>
        <p:xfrm>
          <a:off x="59064" y="1743574"/>
          <a:ext cx="8966805" cy="4765971"/>
        </p:xfrm>
        <a:graphic>
          <a:graphicData uri="http://schemas.openxmlformats.org/drawingml/2006/table">
            <a:tbl>
              <a:tblPr firstRow="1" bandRow="1">
                <a:tableStyleId>{3C2FFA5D-87B4-456A-9821-1D502468CF0F}</a:tableStyleId>
              </a:tblPr>
              <a:tblGrid>
                <a:gridCol w="2368590"/>
                <a:gridCol w="3609280"/>
                <a:gridCol w="2988935"/>
              </a:tblGrid>
              <a:tr h="445205">
                <a:tc>
                  <a:txBody>
                    <a:bodyPr/>
                    <a:lstStyle/>
                    <a:p>
                      <a:endParaRPr lang="en-US" sz="1800" dirty="0"/>
                    </a:p>
                  </a:txBody>
                  <a:tcPr/>
                </a:tc>
                <a:tc>
                  <a:txBody>
                    <a:bodyPr/>
                    <a:lstStyle/>
                    <a:p>
                      <a:r>
                        <a:rPr lang="en-US" sz="2400" dirty="0" smtClean="0"/>
                        <a:t>Email</a:t>
                      </a:r>
                      <a:endParaRPr lang="en-US" sz="2400" dirty="0"/>
                    </a:p>
                  </a:txBody>
                  <a:tcPr/>
                </a:tc>
                <a:tc>
                  <a:txBody>
                    <a:bodyPr/>
                    <a:lstStyle/>
                    <a:p>
                      <a:r>
                        <a:rPr lang="en-US" sz="2400" dirty="0" smtClean="0"/>
                        <a:t>Phone</a:t>
                      </a:r>
                      <a:r>
                        <a:rPr lang="en-US" sz="2400" baseline="0" dirty="0" smtClean="0"/>
                        <a:t> calls</a:t>
                      </a:r>
                      <a:endParaRPr lang="en-US" sz="2400" dirty="0"/>
                    </a:p>
                  </a:txBody>
                  <a:tcPr/>
                </a:tc>
              </a:tr>
              <a:tr h="356164">
                <a:tc>
                  <a:txBody>
                    <a:bodyPr/>
                    <a:lstStyle/>
                    <a:p>
                      <a:r>
                        <a:rPr lang="en-US" sz="1800" dirty="0" smtClean="0"/>
                        <a:t>Name</a:t>
                      </a:r>
                      <a:r>
                        <a:rPr lang="en-US" sz="1800" baseline="0" dirty="0" smtClean="0"/>
                        <a:t> space</a:t>
                      </a:r>
                      <a:endParaRPr lang="en-US" sz="1800" dirty="0"/>
                    </a:p>
                  </a:txBody>
                  <a:tcPr/>
                </a:tc>
                <a:tc>
                  <a:txBody>
                    <a:bodyPr/>
                    <a:lstStyle/>
                    <a:p>
                      <a:r>
                        <a:rPr lang="en-US" sz="1800" dirty="0" smtClean="0"/>
                        <a:t>infinite</a:t>
                      </a:r>
                      <a:endParaRPr lang="en-US" sz="1800" dirty="0"/>
                    </a:p>
                  </a:txBody>
                  <a:tcPr/>
                </a:tc>
                <a:tc>
                  <a:txBody>
                    <a:bodyPr/>
                    <a:lstStyle/>
                    <a:p>
                      <a:r>
                        <a:rPr lang="en-US" sz="1800" dirty="0" smtClean="0"/>
                        <a:t>relatively</a:t>
                      </a:r>
                      <a:r>
                        <a:rPr lang="en-US" sz="1800" baseline="0" dirty="0" smtClean="0"/>
                        <a:t> small</a:t>
                      </a:r>
                      <a:endParaRPr lang="en-US" sz="1800" dirty="0"/>
                    </a:p>
                  </a:txBody>
                  <a:tcPr/>
                </a:tc>
              </a:tr>
              <a:tr h="356164">
                <a:tc>
                  <a:txBody>
                    <a:bodyPr/>
                    <a:lstStyle/>
                    <a:p>
                      <a:r>
                        <a:rPr lang="en-US" sz="1800" dirty="0" smtClean="0"/>
                        <a:t>Content inspection</a:t>
                      </a:r>
                      <a:endParaRPr lang="en-US" sz="1800" dirty="0"/>
                    </a:p>
                  </a:txBody>
                  <a:tcPr/>
                </a:tc>
                <a:tc>
                  <a:txBody>
                    <a:bodyPr/>
                    <a:lstStyle/>
                    <a:p>
                      <a:r>
                        <a:rPr lang="en-US" sz="1800" dirty="0" smtClean="0"/>
                        <a:t>common</a:t>
                      </a:r>
                      <a:endParaRPr lang="en-US" sz="1800" dirty="0"/>
                    </a:p>
                  </a:txBody>
                  <a:tcPr/>
                </a:tc>
                <a:tc>
                  <a:txBody>
                    <a:bodyPr/>
                    <a:lstStyle/>
                    <a:p>
                      <a:r>
                        <a:rPr lang="en-US" sz="1800" dirty="0" smtClean="0"/>
                        <a:t>not possible</a:t>
                      </a:r>
                      <a:endParaRPr lang="en-US" sz="1800" dirty="0"/>
                    </a:p>
                  </a:txBody>
                  <a:tcPr/>
                </a:tc>
              </a:tr>
              <a:tr h="733981">
                <a:tc>
                  <a:txBody>
                    <a:bodyPr/>
                    <a:lstStyle/>
                    <a:p>
                      <a:r>
                        <a:rPr lang="en-US" sz="1800" dirty="0" smtClean="0"/>
                        <a:t>Addresses</a:t>
                      </a:r>
                      <a:endParaRPr lang="en-US" sz="1800" dirty="0"/>
                    </a:p>
                  </a:txBody>
                  <a:tcPr/>
                </a:tc>
                <a:tc>
                  <a:txBody>
                    <a:bodyPr/>
                    <a:lstStyle/>
                    <a:p>
                      <a:pPr marL="0" indent="0">
                        <a:buFont typeface="Arial"/>
                        <a:buNone/>
                      </a:pPr>
                      <a:r>
                        <a:rPr lang="en-US" sz="1800" i="1" baseline="0" dirty="0" smtClean="0"/>
                        <a:t>IP address</a:t>
                      </a:r>
                      <a:r>
                        <a:rPr lang="en-US" sz="1800" baseline="0" dirty="0" smtClean="0"/>
                        <a:t> – non-</a:t>
                      </a:r>
                      <a:r>
                        <a:rPr lang="en-US" sz="1800" baseline="0" dirty="0" err="1" smtClean="0"/>
                        <a:t>spoofable</a:t>
                      </a:r>
                      <a:r>
                        <a:rPr lang="en-US" sz="1800" baseline="0" dirty="0" smtClean="0"/>
                        <a:t> for TCP</a:t>
                      </a:r>
                    </a:p>
                    <a:p>
                      <a:pPr marL="0" indent="0">
                        <a:buFont typeface="Arial"/>
                        <a:buNone/>
                      </a:pPr>
                      <a:r>
                        <a:rPr lang="en-US" sz="1800" i="1" baseline="0" dirty="0" smtClean="0"/>
                        <a:t>Email address </a:t>
                      </a:r>
                      <a:r>
                        <a:rPr lang="en-US" sz="1800" baseline="0" dirty="0" smtClean="0"/>
                        <a:t>– easily </a:t>
                      </a:r>
                      <a:r>
                        <a:rPr lang="en-US" sz="1800" baseline="0" dirty="0" err="1" smtClean="0"/>
                        <a:t>spoofable</a:t>
                      </a:r>
                      <a:endParaRPr lang="en-US" sz="1800" baseline="0" dirty="0" smtClean="0"/>
                    </a:p>
                  </a:txBody>
                  <a:tcPr/>
                </a:tc>
                <a:tc>
                  <a:txBody>
                    <a:bodyPr/>
                    <a:lstStyle/>
                    <a:p>
                      <a:r>
                        <a:rPr lang="en-US" sz="1800" i="1" dirty="0" smtClean="0"/>
                        <a:t>Phone</a:t>
                      </a:r>
                      <a:r>
                        <a:rPr lang="en-US" sz="1800" i="1" baseline="0" dirty="0" smtClean="0"/>
                        <a:t> number </a:t>
                      </a:r>
                      <a:r>
                        <a:rPr lang="en-US" sz="1800" baseline="0" dirty="0" smtClean="0"/>
                        <a:t>-- </a:t>
                      </a:r>
                      <a:r>
                        <a:rPr lang="en-US" sz="1800" baseline="0" dirty="0" err="1" smtClean="0"/>
                        <a:t>spoofable</a:t>
                      </a:r>
                      <a:endParaRPr lang="en-US" sz="1800" dirty="0"/>
                    </a:p>
                  </a:txBody>
                  <a:tcPr/>
                </a:tc>
              </a:tr>
              <a:tr h="1016931">
                <a:tc>
                  <a:txBody>
                    <a:bodyPr/>
                    <a:lstStyle/>
                    <a:p>
                      <a:r>
                        <a:rPr lang="en-US" sz="1800" dirty="0" smtClean="0"/>
                        <a:t>Delivery</a:t>
                      </a:r>
                      <a:endParaRPr lang="en-US" sz="1800" dirty="0"/>
                    </a:p>
                  </a:txBody>
                  <a:tcPr/>
                </a:tc>
                <a:tc>
                  <a:txBody>
                    <a:bodyPr/>
                    <a:lstStyle/>
                    <a:p>
                      <a:r>
                        <a:rPr lang="en-US" sz="1800" dirty="0" smtClean="0"/>
                        <a:t>filtered</a:t>
                      </a:r>
                      <a:r>
                        <a:rPr lang="en-US" sz="1800" baseline="0" dirty="0" smtClean="0"/>
                        <a:t> by provider:</a:t>
                      </a:r>
                    </a:p>
                    <a:p>
                      <a:pPr marL="285750" indent="-285750">
                        <a:buFont typeface="Arial"/>
                        <a:buChar char="•"/>
                      </a:pPr>
                      <a:r>
                        <a:rPr lang="en-US" sz="1800" baseline="0" dirty="0" smtClean="0"/>
                        <a:t>block lists (e.g., </a:t>
                      </a:r>
                      <a:r>
                        <a:rPr lang="en-US" sz="1800" baseline="0" dirty="0" err="1" smtClean="0"/>
                        <a:t>Spamhaus</a:t>
                      </a:r>
                      <a:r>
                        <a:rPr lang="en-US" sz="1800" baseline="0" dirty="0" smtClean="0"/>
                        <a:t>)</a:t>
                      </a:r>
                    </a:p>
                    <a:p>
                      <a:pPr marL="285750" indent="-285750">
                        <a:buFont typeface="Arial"/>
                        <a:buChar char="•"/>
                      </a:pPr>
                      <a:r>
                        <a:rPr lang="en-US" sz="1800" baseline="0" dirty="0" smtClean="0"/>
                        <a:t>SPF, DKIM</a:t>
                      </a:r>
                    </a:p>
                  </a:txBody>
                  <a:tcPr/>
                </a:tc>
                <a:tc>
                  <a:txBody>
                    <a:bodyPr/>
                    <a:lstStyle/>
                    <a:p>
                      <a:r>
                        <a:rPr lang="en-US" sz="1800" dirty="0" smtClean="0"/>
                        <a:t>interconnection and delivery</a:t>
                      </a:r>
                      <a:r>
                        <a:rPr lang="en-US" sz="1800" baseline="0" dirty="0" smtClean="0"/>
                        <a:t> obligations</a:t>
                      </a:r>
                      <a:endParaRPr lang="en-US" sz="1800" dirty="0"/>
                    </a:p>
                  </a:txBody>
                  <a:tcPr/>
                </a:tc>
              </a:tr>
              <a:tr h="623287">
                <a:tc>
                  <a:txBody>
                    <a:bodyPr/>
                    <a:lstStyle/>
                    <a:p>
                      <a:r>
                        <a:rPr lang="en-US" sz="1800" dirty="0" smtClean="0"/>
                        <a:t>Delivery trace</a:t>
                      </a:r>
                      <a:endParaRPr lang="en-US" sz="1800" dirty="0"/>
                    </a:p>
                  </a:txBody>
                  <a:tcPr/>
                </a:tc>
                <a:tc>
                  <a:txBody>
                    <a:bodyPr/>
                    <a:lstStyle/>
                    <a:p>
                      <a:pPr marL="0" indent="0">
                        <a:buFont typeface="Arial"/>
                        <a:buNone/>
                      </a:pPr>
                      <a:r>
                        <a:rPr lang="en-US" sz="1800" b="1" baseline="0" dirty="0" smtClean="0"/>
                        <a:t>Received-by</a:t>
                      </a:r>
                      <a:r>
                        <a:rPr lang="en-US" sz="1800" baseline="0" dirty="0" smtClean="0"/>
                        <a:t> headers</a:t>
                      </a:r>
                    </a:p>
                  </a:txBody>
                  <a:tcPr/>
                </a:tc>
                <a:tc>
                  <a:txBody>
                    <a:bodyPr/>
                    <a:lstStyle/>
                    <a:p>
                      <a:r>
                        <a:rPr lang="en-US" sz="1800" b="1" dirty="0" smtClean="0"/>
                        <a:t>Via</a:t>
                      </a:r>
                      <a:r>
                        <a:rPr lang="en-US" sz="1800" baseline="0" dirty="0" smtClean="0"/>
                        <a:t> headers – only for end-to-end VoIP calls</a:t>
                      </a:r>
                      <a:endParaRPr lang="en-US" sz="1800" dirty="0"/>
                    </a:p>
                  </a:txBody>
                  <a:tcPr/>
                </a:tc>
              </a:tr>
              <a:tr h="156282">
                <a:tc>
                  <a:txBody>
                    <a:bodyPr/>
                    <a:lstStyle/>
                    <a:p>
                      <a:r>
                        <a:rPr lang="en-US" sz="1800" dirty="0" smtClean="0"/>
                        <a:t>Limited-use address </a:t>
                      </a:r>
                      <a:endParaRPr lang="en-US" sz="1800" dirty="0"/>
                    </a:p>
                  </a:txBody>
                  <a:tcPr/>
                </a:tc>
                <a:tc>
                  <a:txBody>
                    <a:bodyPr/>
                    <a:lstStyle/>
                    <a:p>
                      <a:r>
                        <a:rPr lang="en-US" sz="1800" dirty="0" smtClean="0"/>
                        <a:t>easy (e.g., web mail)</a:t>
                      </a:r>
                      <a:endParaRPr lang="en-US" sz="1800" dirty="0"/>
                    </a:p>
                  </a:txBody>
                  <a:tcPr/>
                </a:tc>
                <a:tc>
                  <a:txBody>
                    <a:bodyPr/>
                    <a:lstStyle/>
                    <a:p>
                      <a:r>
                        <a:rPr lang="en-US" sz="1800" dirty="0" smtClean="0"/>
                        <a:t>not</a:t>
                      </a:r>
                      <a:r>
                        <a:rPr lang="en-US" sz="1800" baseline="0" dirty="0" smtClean="0"/>
                        <a:t> feasible</a:t>
                      </a:r>
                      <a:endParaRPr lang="en-US" sz="1800" dirty="0"/>
                    </a:p>
                  </a:txBody>
                  <a:tcPr/>
                </a:tc>
              </a:tr>
              <a:tr h="623287">
                <a:tc>
                  <a:txBody>
                    <a:bodyPr/>
                    <a:lstStyle/>
                    <a:p>
                      <a:r>
                        <a:rPr lang="en-US" sz="1800" dirty="0" smtClean="0"/>
                        <a:t>Consent-based</a:t>
                      </a:r>
                      <a:endParaRPr lang="en-US" sz="1800" dirty="0"/>
                    </a:p>
                  </a:txBody>
                  <a:tcPr/>
                </a:tc>
                <a:tc>
                  <a:txBody>
                    <a:bodyPr/>
                    <a:lstStyle/>
                    <a:p>
                      <a:r>
                        <a:rPr lang="en-US" sz="1800" dirty="0" smtClean="0"/>
                        <a:t>CAPTCHA</a:t>
                      </a:r>
                      <a:r>
                        <a:rPr lang="en-US" sz="1800" baseline="0" dirty="0" smtClean="0"/>
                        <a:t> systems (not common)</a:t>
                      </a:r>
                      <a:endParaRPr lang="en-US" sz="1800" dirty="0"/>
                    </a:p>
                  </a:txBody>
                  <a:tcPr/>
                </a:tc>
                <a:tc>
                  <a:txBody>
                    <a:bodyPr/>
                    <a:lstStyle/>
                    <a:p>
                      <a:r>
                        <a:rPr lang="en-US" sz="1800" dirty="0" smtClean="0"/>
                        <a:t>likely</a:t>
                      </a:r>
                      <a:r>
                        <a:rPr lang="en-US" sz="1800" baseline="0" dirty="0" smtClean="0"/>
                        <a:t> too annoying</a:t>
                      </a:r>
                      <a:endParaRPr lang="en-US" sz="1800" dirty="0"/>
                    </a:p>
                  </a:txBody>
                  <a:tcPr/>
                </a:tc>
              </a:tr>
            </a:tbl>
          </a:graphicData>
        </a:graphic>
      </p:graphicFrame>
      <p:sp>
        <p:nvSpPr>
          <p:cNvPr id="37892" name="TextBox 3"/>
          <p:cNvSpPr txBox="1">
            <a:spLocks noChangeArrowheads="1"/>
          </p:cNvSpPr>
          <p:nvPr/>
        </p:nvSpPr>
        <p:spPr bwMode="auto">
          <a:xfrm>
            <a:off x="457200" y="6509544"/>
            <a:ext cx="21605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see also RFC 5039</a:t>
            </a:r>
          </a:p>
        </p:txBody>
      </p:sp>
      <p:sp>
        <p:nvSpPr>
          <p:cNvPr id="9" name="Slide Number Placeholder 8"/>
          <p:cNvSpPr>
            <a:spLocks noGrp="1"/>
          </p:cNvSpPr>
          <p:nvPr>
            <p:ph type="sldNum" sz="quarter" idx="12"/>
          </p:nvPr>
        </p:nvSpPr>
        <p:spPr/>
        <p:txBody>
          <a:bodyPr/>
          <a:lstStyle/>
          <a:p>
            <a:fld id="{BD37F936-0DB1-A647-807E-B2EFF0725AC4}" type="slidenum">
              <a:rPr lang="en-US" smtClean="0"/>
              <a:t>70</a:t>
            </a:fld>
            <a:endParaRPr lang="en-US"/>
          </a:p>
        </p:txBody>
      </p:sp>
      <p:sp>
        <p:nvSpPr>
          <p:cNvPr id="3" name="Date Placeholder 2"/>
          <p:cNvSpPr>
            <a:spLocks noGrp="1"/>
          </p:cNvSpPr>
          <p:nvPr>
            <p:ph type="dt" sz="half" idx="10"/>
          </p:nvPr>
        </p:nvSpPr>
        <p:spPr/>
        <p:txBody>
          <a:bodyPr/>
          <a:lstStyle/>
          <a:p>
            <a:fld id="{BC1CD458-5C0F-7049-9F97-2EE3FCC92923}" type="datetime1">
              <a:rPr lang="en-US" smtClean="0"/>
              <a:t>6/12/16</a:t>
            </a:fld>
            <a:endParaRPr lang="en-US"/>
          </a:p>
        </p:txBody>
      </p:sp>
      <p:sp>
        <p:nvSpPr>
          <p:cNvPr id="4" name="Footer Placeholder 3"/>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81906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normAutofit fontScale="90000"/>
          </a:bodyPr>
          <a:lstStyle/>
          <a:p>
            <a:r>
              <a:rPr lang="en-US" dirty="0" smtClean="0"/>
              <a:t>Future, part 1: trustable phone numbers</a:t>
            </a:r>
            <a:endParaRPr lang="en-US" dirty="0"/>
          </a:p>
        </p:txBody>
      </p:sp>
      <p:pic>
        <p:nvPicPr>
          <p:cNvPr id="3891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438400"/>
            <a:ext cx="226060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352800"/>
            <a:ext cx="1219200"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1638" y="1828800"/>
            <a:ext cx="3568700" cy="207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Straight Arrow Connector 10"/>
          <p:cNvCxnSpPr/>
          <p:nvPr/>
        </p:nvCxnSpPr>
        <p:spPr>
          <a:xfrm flipV="1">
            <a:off x="3429000" y="2514600"/>
            <a:ext cx="2362200" cy="106680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2" name="Oval Callout 11"/>
          <p:cNvSpPr/>
          <p:nvPr/>
        </p:nvSpPr>
        <p:spPr>
          <a:xfrm>
            <a:off x="3810000" y="1295400"/>
            <a:ext cx="2057400" cy="1371600"/>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previous contact</a:t>
            </a:r>
          </a:p>
        </p:txBody>
      </p:sp>
      <p:pic>
        <p:nvPicPr>
          <p:cNvPr id="38920"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895600"/>
            <a:ext cx="12192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279900"/>
            <a:ext cx="20320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Curved Connector 6"/>
          <p:cNvCxnSpPr/>
          <p:nvPr/>
        </p:nvCxnSpPr>
        <p:spPr>
          <a:xfrm>
            <a:off x="3505200" y="3657600"/>
            <a:ext cx="2743200" cy="2209800"/>
          </a:xfrm>
          <a:prstGeom prst="curvedConnector3">
            <a:avLst>
              <a:gd name="adj1" fmla="val 39479"/>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pic>
        <p:nvPicPr>
          <p:cNvPr id="38923"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876800"/>
            <a:ext cx="2349500"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BD37F936-0DB1-A647-807E-B2EFF0725AC4}" type="slidenum">
              <a:rPr lang="en-US" smtClean="0"/>
              <a:t>71</a:t>
            </a:fld>
            <a:endParaRPr lang="en-US"/>
          </a:p>
        </p:txBody>
      </p:sp>
      <p:sp>
        <p:nvSpPr>
          <p:cNvPr id="2" name="Date Placeholder 1"/>
          <p:cNvSpPr>
            <a:spLocks noGrp="1"/>
          </p:cNvSpPr>
          <p:nvPr>
            <p:ph type="dt" sz="half" idx="10"/>
          </p:nvPr>
        </p:nvSpPr>
        <p:spPr/>
        <p:txBody>
          <a:bodyPr/>
          <a:lstStyle/>
          <a:p>
            <a:fld id="{2F0979D9-D50D-0F40-828C-9B2155A4E14A}"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3721126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latin typeface="Calibri" charset="0"/>
              </a:rPr>
              <a:t>IP-based PSTN: build in security!</a:t>
            </a:r>
            <a:endParaRPr lang="en-US" dirty="0">
              <a:latin typeface="Calibri" charset="0"/>
            </a:endParaRPr>
          </a:p>
        </p:txBody>
      </p:sp>
      <p:sp>
        <p:nvSpPr>
          <p:cNvPr id="39938" name="Rectangle 2"/>
          <p:cNvSpPr>
            <a:spLocks noChangeArrowheads="1"/>
          </p:cNvSpPr>
          <p:nvPr/>
        </p:nvSpPr>
        <p:spPr bwMode="auto">
          <a:xfrm>
            <a:off x="2209800" y="1828800"/>
            <a:ext cx="4572000" cy="923925"/>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dirty="0"/>
              <a:t>Via: SIP/2.0/TLS client.biloxi.example.com:5061;branch=z9hG4bKnashds7</a:t>
            </a:r>
          </a:p>
          <a:p>
            <a:pPr>
              <a:defRPr/>
            </a:pPr>
            <a:r>
              <a:rPr lang="en-US" dirty="0"/>
              <a:t>    ;received=192.0.2.201</a:t>
            </a:r>
          </a:p>
        </p:txBody>
      </p:sp>
      <p:sp>
        <p:nvSpPr>
          <p:cNvPr id="6" name="Oval Callout 5"/>
          <p:cNvSpPr/>
          <p:nvPr/>
        </p:nvSpPr>
        <p:spPr>
          <a:xfrm>
            <a:off x="6934200" y="1752600"/>
            <a:ext cx="2057400" cy="1371600"/>
          </a:xfrm>
          <a:prstGeom prst="wedgeEllipseCallout">
            <a:avLst>
              <a:gd name="adj1" fmla="val -54264"/>
              <a:gd name="adj2" fmla="val 9421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trace call route</a:t>
            </a:r>
          </a:p>
        </p:txBody>
      </p:sp>
      <p:pic>
        <p:nvPicPr>
          <p:cNvPr id="3994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876800"/>
            <a:ext cx="990600" cy="139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429000"/>
            <a:ext cx="9382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994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600" y="3429000"/>
            <a:ext cx="9382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99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3429000"/>
            <a:ext cx="9382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994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352800"/>
            <a:ext cx="1143000" cy="93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4953000"/>
            <a:ext cx="1295400" cy="102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Arrow Connector 3"/>
          <p:cNvCxnSpPr>
            <a:stCxn id="39941" idx="3"/>
            <a:endCxn id="39942" idx="1"/>
          </p:cNvCxnSpPr>
          <p:nvPr/>
        </p:nvCxnSpPr>
        <p:spPr>
          <a:xfrm>
            <a:off x="2157413" y="3856038"/>
            <a:ext cx="124618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39942" idx="3"/>
            <a:endCxn id="39943" idx="1"/>
          </p:cNvCxnSpPr>
          <p:nvPr/>
        </p:nvCxnSpPr>
        <p:spPr>
          <a:xfrm>
            <a:off x="4341813" y="3856038"/>
            <a:ext cx="124618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39943" idx="3"/>
            <a:endCxn id="39944" idx="1"/>
          </p:cNvCxnSpPr>
          <p:nvPr/>
        </p:nvCxnSpPr>
        <p:spPr>
          <a:xfrm flipV="1">
            <a:off x="6526213" y="3817938"/>
            <a:ext cx="1246187" cy="3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3429000" y="4419600"/>
            <a:ext cx="914400" cy="3810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ounded Rectangle 20"/>
          <p:cNvSpPr/>
          <p:nvPr/>
        </p:nvSpPr>
        <p:spPr>
          <a:xfrm>
            <a:off x="1219200" y="4419600"/>
            <a:ext cx="914400" cy="3810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Rounded Rectangle 21"/>
          <p:cNvSpPr/>
          <p:nvPr/>
        </p:nvSpPr>
        <p:spPr>
          <a:xfrm>
            <a:off x="5638800" y="4419600"/>
            <a:ext cx="914400" cy="3810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 name="Curved Connector 16"/>
          <p:cNvCxnSpPr>
            <a:stCxn id="22" idx="2"/>
            <a:endCxn id="15" idx="2"/>
          </p:cNvCxnSpPr>
          <p:nvPr/>
        </p:nvCxnSpPr>
        <p:spPr>
          <a:xfrm rot="5400000">
            <a:off x="4991100" y="3695700"/>
            <a:ext cx="12700" cy="2209800"/>
          </a:xfrm>
          <a:prstGeom prst="curvedConnector3">
            <a:avLst>
              <a:gd name="adj1" fmla="val 418611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rot="5400000">
            <a:off x="2698750" y="3702050"/>
            <a:ext cx="12700" cy="2209800"/>
          </a:xfrm>
          <a:prstGeom prst="curvedConnector3">
            <a:avLst>
              <a:gd name="adj1" fmla="val 4186110"/>
            </a:avLst>
          </a:prstGeom>
          <a:ln>
            <a:tailEnd type="arrow"/>
          </a:ln>
        </p:spPr>
        <p:style>
          <a:lnRef idx="2">
            <a:schemeClr val="accent1"/>
          </a:lnRef>
          <a:fillRef idx="0">
            <a:schemeClr val="accent1"/>
          </a:fillRef>
          <a:effectRef idx="1">
            <a:schemeClr val="accent1"/>
          </a:effectRef>
          <a:fontRef idx="minor">
            <a:schemeClr val="tx1"/>
          </a:fontRef>
        </p:style>
      </p:cxnSp>
      <p:sp>
        <p:nvSpPr>
          <p:cNvPr id="39954" name="TextBox 18"/>
          <p:cNvSpPr txBox="1">
            <a:spLocks noChangeArrowheads="1"/>
          </p:cNvSpPr>
          <p:nvPr/>
        </p:nvSpPr>
        <p:spPr bwMode="auto">
          <a:xfrm>
            <a:off x="1219200" y="5638800"/>
            <a:ext cx="3200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automatically route subpoena</a:t>
            </a:r>
          </a:p>
        </p:txBody>
      </p:sp>
      <p:sp>
        <p:nvSpPr>
          <p:cNvPr id="39955" name="Rectangle 29"/>
          <p:cNvSpPr>
            <a:spLocks noChangeArrowheads="1"/>
          </p:cNvSpPr>
          <p:nvPr/>
        </p:nvSpPr>
        <p:spPr bwMode="auto">
          <a:xfrm>
            <a:off x="5943600" y="4419600"/>
            <a:ext cx="312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t>§</a:t>
            </a:r>
          </a:p>
        </p:txBody>
      </p:sp>
      <p:sp>
        <p:nvSpPr>
          <p:cNvPr id="39956" name="Rectangle 30"/>
          <p:cNvSpPr>
            <a:spLocks noChangeArrowheads="1"/>
          </p:cNvSpPr>
          <p:nvPr/>
        </p:nvSpPr>
        <p:spPr bwMode="auto">
          <a:xfrm>
            <a:off x="3733800" y="4419600"/>
            <a:ext cx="312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t>§</a:t>
            </a:r>
          </a:p>
        </p:txBody>
      </p:sp>
      <p:sp>
        <p:nvSpPr>
          <p:cNvPr id="39957" name="Rectangle 31"/>
          <p:cNvSpPr>
            <a:spLocks noChangeArrowheads="1"/>
          </p:cNvSpPr>
          <p:nvPr/>
        </p:nvSpPr>
        <p:spPr bwMode="auto">
          <a:xfrm>
            <a:off x="1524000" y="4419600"/>
            <a:ext cx="312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t>§</a:t>
            </a:r>
          </a:p>
        </p:txBody>
      </p:sp>
      <p:sp>
        <p:nvSpPr>
          <p:cNvPr id="39958" name="TextBox 23"/>
          <p:cNvSpPr txBox="1">
            <a:spLocks noChangeArrowheads="1"/>
          </p:cNvSpPr>
          <p:nvPr/>
        </p:nvSpPr>
        <p:spPr bwMode="auto">
          <a:xfrm>
            <a:off x="762000" y="2971800"/>
            <a:ext cx="17875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VoIP provider A</a:t>
            </a:r>
          </a:p>
        </p:txBody>
      </p:sp>
      <p:sp>
        <p:nvSpPr>
          <p:cNvPr id="39959" name="TextBox 33"/>
          <p:cNvSpPr txBox="1">
            <a:spLocks noChangeArrowheads="1"/>
          </p:cNvSpPr>
          <p:nvPr/>
        </p:nvSpPr>
        <p:spPr bwMode="auto">
          <a:xfrm>
            <a:off x="2971800" y="2971800"/>
            <a:ext cx="1797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VoIP provider B</a:t>
            </a:r>
          </a:p>
        </p:txBody>
      </p:sp>
      <p:sp>
        <p:nvSpPr>
          <p:cNvPr id="2" name="Slide Number Placeholder 1"/>
          <p:cNvSpPr>
            <a:spLocks noGrp="1"/>
          </p:cNvSpPr>
          <p:nvPr>
            <p:ph type="sldNum" sz="quarter" idx="12"/>
          </p:nvPr>
        </p:nvSpPr>
        <p:spPr/>
        <p:txBody>
          <a:bodyPr/>
          <a:lstStyle/>
          <a:p>
            <a:fld id="{BD37F936-0DB1-A647-807E-B2EFF0725AC4}" type="slidenum">
              <a:rPr lang="en-US" smtClean="0"/>
              <a:t>72</a:t>
            </a:fld>
            <a:endParaRPr lang="en-US"/>
          </a:p>
        </p:txBody>
      </p:sp>
      <p:sp>
        <p:nvSpPr>
          <p:cNvPr id="3" name="Date Placeholder 2"/>
          <p:cNvSpPr>
            <a:spLocks noGrp="1"/>
          </p:cNvSpPr>
          <p:nvPr>
            <p:ph type="dt" sz="half" idx="10"/>
          </p:nvPr>
        </p:nvSpPr>
        <p:spPr/>
        <p:txBody>
          <a:bodyPr/>
          <a:lstStyle/>
          <a:p>
            <a:fld id="{930D1B21-19B4-A247-87B1-AC3CF559B679}" type="datetime1">
              <a:rPr lang="en-US" smtClean="0"/>
              <a:t>6/12/16</a:t>
            </a:fld>
            <a:endParaRPr lang="en-US"/>
          </a:p>
        </p:txBody>
      </p:sp>
      <p:sp>
        <p:nvSpPr>
          <p:cNvPr id="5" name="Footer Placeholder 4"/>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546511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5C3118D-CD60-C448-AB88-7EFEB60ADC5A}" type="slidenum">
              <a:rPr lang="en-US" smtClean="0"/>
              <a:t>73</a:t>
            </a:fld>
            <a:endParaRPr lang="en-US"/>
          </a:p>
        </p:txBody>
      </p:sp>
      <p:sp>
        <p:nvSpPr>
          <p:cNvPr id="4" name="Title 3"/>
          <p:cNvSpPr>
            <a:spLocks noGrp="1"/>
          </p:cNvSpPr>
          <p:nvPr>
            <p:ph type="title"/>
          </p:nvPr>
        </p:nvSpPr>
        <p:spPr/>
        <p:txBody>
          <a:bodyPr/>
          <a:lstStyle/>
          <a:p>
            <a:r>
              <a:rPr lang="en-US" dirty="0" smtClean="0"/>
              <a:t>Caller identification</a:t>
            </a:r>
            <a:endParaRPr lang="en-US" dirty="0"/>
          </a:p>
        </p:txBody>
      </p:sp>
      <p:pic>
        <p:nvPicPr>
          <p:cNvPr id="5" name="Picture 4"/>
          <p:cNvPicPr>
            <a:picLocks noChangeAspect="1"/>
          </p:cNvPicPr>
          <p:nvPr/>
        </p:nvPicPr>
        <p:blipFill>
          <a:blip r:embed="rId2"/>
          <a:stretch>
            <a:fillRect/>
          </a:stretch>
        </p:blipFill>
        <p:spPr>
          <a:xfrm>
            <a:off x="1243606" y="1790732"/>
            <a:ext cx="686794" cy="891940"/>
          </a:xfrm>
          <a:prstGeom prst="rect">
            <a:avLst/>
          </a:prstGeom>
        </p:spPr>
      </p:pic>
      <p:pic>
        <p:nvPicPr>
          <p:cNvPr id="6" name="Picture 5"/>
          <p:cNvPicPr>
            <a:picLocks noChangeAspect="1"/>
          </p:cNvPicPr>
          <p:nvPr/>
        </p:nvPicPr>
        <p:blipFill>
          <a:blip r:embed="rId3"/>
          <a:stretch>
            <a:fillRect/>
          </a:stretch>
        </p:blipFill>
        <p:spPr>
          <a:xfrm>
            <a:off x="1255529" y="3627125"/>
            <a:ext cx="1411471" cy="592818"/>
          </a:xfrm>
          <a:prstGeom prst="rect">
            <a:avLst/>
          </a:prstGeom>
        </p:spPr>
      </p:pic>
      <p:pic>
        <p:nvPicPr>
          <p:cNvPr id="7" name="Picture 6"/>
          <p:cNvPicPr>
            <a:picLocks noChangeAspect="1"/>
          </p:cNvPicPr>
          <p:nvPr/>
        </p:nvPicPr>
        <p:blipFill>
          <a:blip r:embed="rId4"/>
          <a:stretch>
            <a:fillRect/>
          </a:stretch>
        </p:blipFill>
        <p:spPr>
          <a:xfrm>
            <a:off x="697453" y="3477656"/>
            <a:ext cx="442527" cy="585353"/>
          </a:xfrm>
          <a:prstGeom prst="rect">
            <a:avLst/>
          </a:prstGeom>
        </p:spPr>
      </p:pic>
      <p:pic>
        <p:nvPicPr>
          <p:cNvPr id="8" name="Picture 7"/>
          <p:cNvPicPr>
            <a:picLocks noChangeAspect="1"/>
          </p:cNvPicPr>
          <p:nvPr/>
        </p:nvPicPr>
        <p:blipFill>
          <a:blip r:embed="rId5"/>
          <a:stretch>
            <a:fillRect/>
          </a:stretch>
        </p:blipFill>
        <p:spPr>
          <a:xfrm>
            <a:off x="1108057" y="4721879"/>
            <a:ext cx="1644686" cy="585234"/>
          </a:xfrm>
          <a:prstGeom prst="rect">
            <a:avLst/>
          </a:prstGeom>
        </p:spPr>
      </p:pic>
      <p:cxnSp>
        <p:nvCxnSpPr>
          <p:cNvPr id="10" name="Straight Arrow Connector 9"/>
          <p:cNvCxnSpPr/>
          <p:nvPr/>
        </p:nvCxnSpPr>
        <p:spPr>
          <a:xfrm>
            <a:off x="3118698" y="3730362"/>
            <a:ext cx="2948368"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31534" y="3309985"/>
            <a:ext cx="2351926" cy="923330"/>
          </a:xfrm>
          <a:prstGeom prst="rect">
            <a:avLst/>
          </a:prstGeom>
          <a:gradFill flip="none" rotWithShape="1">
            <a:gsLst>
              <a:gs pos="0">
                <a:schemeClr val="bg1">
                  <a:lumMod val="75000"/>
                </a:schemeClr>
              </a:gs>
              <a:gs pos="100000">
                <a:srgbClr val="FFFFFF"/>
              </a:gs>
            </a:gsLst>
            <a:path path="circle">
              <a:fillToRect l="100000" t="100000"/>
            </a:path>
            <a:tileRect r="-100000" b="-100000"/>
          </a:gradFill>
        </p:spPr>
        <p:txBody>
          <a:bodyPr wrap="none" rtlCol="0">
            <a:spAutoFit/>
          </a:bodyPr>
          <a:lstStyle/>
          <a:p>
            <a:pPr marL="285750" indent="-285750">
              <a:buFont typeface="Arial"/>
              <a:buChar char="•"/>
            </a:pPr>
            <a:r>
              <a:rPr lang="en-US" dirty="0" smtClean="0"/>
              <a:t>name unimportant</a:t>
            </a:r>
          </a:p>
          <a:p>
            <a:pPr marL="285750" indent="-285750">
              <a:buFont typeface="Arial"/>
              <a:buChar char="•"/>
            </a:pPr>
            <a:r>
              <a:rPr lang="en-US" dirty="0" smtClean="0"/>
              <a:t>bank </a:t>
            </a:r>
            <a:r>
              <a:rPr lang="en-US" dirty="0" smtClean="0">
                <a:solidFill>
                  <a:schemeClr val="accent3">
                    <a:lumMod val="75000"/>
                  </a:schemeClr>
                </a:solidFill>
                <a:latin typeface="ArialUnicodeMS"/>
              </a:rPr>
              <a:t>✔</a:t>
            </a:r>
            <a:endParaRPr lang="en-US" dirty="0" smtClean="0">
              <a:solidFill>
                <a:schemeClr val="accent3">
                  <a:lumMod val="75000"/>
                </a:schemeClr>
              </a:solidFill>
            </a:endParaRPr>
          </a:p>
          <a:p>
            <a:pPr marL="285750" indent="-285750">
              <a:buFont typeface="Arial"/>
              <a:buChar char="•"/>
            </a:pPr>
            <a:r>
              <a:rPr lang="en-US" dirty="0" smtClean="0"/>
              <a:t>credit card office </a:t>
            </a:r>
            <a:r>
              <a:rPr lang="en-US" dirty="0">
                <a:solidFill>
                  <a:schemeClr val="accent3">
                    <a:lumMod val="75000"/>
                  </a:schemeClr>
                </a:solidFill>
                <a:latin typeface="ArialUnicodeMS"/>
              </a:rPr>
              <a:t>✔</a:t>
            </a:r>
            <a:endParaRPr lang="en-US" dirty="0"/>
          </a:p>
        </p:txBody>
      </p:sp>
      <p:pic>
        <p:nvPicPr>
          <p:cNvPr id="12" name="Picture 11"/>
          <p:cNvPicPr>
            <a:picLocks noChangeAspect="1"/>
          </p:cNvPicPr>
          <p:nvPr/>
        </p:nvPicPr>
        <p:blipFill>
          <a:blip r:embed="rId6"/>
          <a:stretch>
            <a:fillRect/>
          </a:stretch>
        </p:blipFill>
        <p:spPr>
          <a:xfrm>
            <a:off x="3857932" y="1632488"/>
            <a:ext cx="987960" cy="1029125"/>
          </a:xfrm>
          <a:prstGeom prst="rect">
            <a:avLst/>
          </a:prstGeom>
        </p:spPr>
      </p:pic>
      <p:cxnSp>
        <p:nvCxnSpPr>
          <p:cNvPr id="14" name="Straight Arrow Connector 13"/>
          <p:cNvCxnSpPr/>
          <p:nvPr/>
        </p:nvCxnSpPr>
        <p:spPr>
          <a:xfrm>
            <a:off x="2019310" y="2147051"/>
            <a:ext cx="1617275"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231534" y="1717641"/>
            <a:ext cx="1941557" cy="923330"/>
          </a:xfrm>
          <a:prstGeom prst="rect">
            <a:avLst/>
          </a:prstGeom>
          <a:gradFill flip="none" rotWithShape="1">
            <a:gsLst>
              <a:gs pos="0">
                <a:schemeClr val="accent3">
                  <a:lumMod val="40000"/>
                  <a:lumOff val="60000"/>
                </a:schemeClr>
              </a:gs>
              <a:gs pos="100000">
                <a:srgbClr val="FFFFFF"/>
              </a:gs>
            </a:gsLst>
            <a:path path="circle">
              <a:fillToRect l="100000" t="100000"/>
            </a:path>
            <a:tileRect r="-100000" b="-100000"/>
          </a:gradFill>
        </p:spPr>
        <p:txBody>
          <a:bodyPr wrap="none" rtlCol="0">
            <a:spAutoFit/>
          </a:bodyPr>
          <a:lstStyle/>
          <a:p>
            <a:pPr marL="285750" indent="-285750">
              <a:buFont typeface="Arial"/>
              <a:buChar char="•"/>
            </a:pPr>
            <a:r>
              <a:rPr lang="en-US" dirty="0" smtClean="0"/>
              <a:t>known caller</a:t>
            </a:r>
          </a:p>
          <a:p>
            <a:pPr marL="285750" indent="-285750">
              <a:buFont typeface="Arial"/>
              <a:buChar char="•"/>
            </a:pPr>
            <a:r>
              <a:rPr lang="en-US" dirty="0" smtClean="0"/>
              <a:t>previous calls</a:t>
            </a:r>
          </a:p>
          <a:p>
            <a:pPr marL="285750" indent="-285750">
              <a:buFont typeface="Arial"/>
              <a:buChar char="•"/>
            </a:pPr>
            <a:r>
              <a:rPr lang="en-US" dirty="0" smtClean="0"/>
              <a:t>sent her emails</a:t>
            </a:r>
          </a:p>
        </p:txBody>
      </p:sp>
      <p:cxnSp>
        <p:nvCxnSpPr>
          <p:cNvPr id="16" name="Straight Arrow Connector 15"/>
          <p:cNvCxnSpPr/>
          <p:nvPr/>
        </p:nvCxnSpPr>
        <p:spPr>
          <a:xfrm>
            <a:off x="3198001" y="5183544"/>
            <a:ext cx="2869065"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7" name="Cloud Callout 16"/>
          <p:cNvSpPr/>
          <p:nvPr/>
        </p:nvSpPr>
        <p:spPr>
          <a:xfrm>
            <a:off x="3636585" y="3953081"/>
            <a:ext cx="1946212" cy="102624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can you recommend student X?</a:t>
            </a:r>
            <a:endParaRPr lang="en-US" sz="1600" dirty="0"/>
          </a:p>
        </p:txBody>
      </p:sp>
      <p:sp>
        <p:nvSpPr>
          <p:cNvPr id="18" name="TextBox 17"/>
          <p:cNvSpPr txBox="1"/>
          <p:nvPr/>
        </p:nvSpPr>
        <p:spPr>
          <a:xfrm>
            <a:off x="6146369" y="4721879"/>
            <a:ext cx="2377574" cy="923330"/>
          </a:xfrm>
          <a:prstGeom prst="rect">
            <a:avLst/>
          </a:prstGeom>
          <a:gradFill flip="none" rotWithShape="1">
            <a:gsLst>
              <a:gs pos="0">
                <a:schemeClr val="accent5">
                  <a:lumMod val="40000"/>
                  <a:lumOff val="60000"/>
                </a:schemeClr>
              </a:gs>
              <a:gs pos="100000">
                <a:srgbClr val="FFFFFF"/>
              </a:gs>
            </a:gsLst>
            <a:path path="circle">
              <a:fillToRect l="100000" t="100000"/>
            </a:path>
            <a:tileRect r="-100000" b="-100000"/>
          </a:gradFill>
        </p:spPr>
        <p:txBody>
          <a:bodyPr wrap="none" rtlCol="0">
            <a:spAutoFit/>
          </a:bodyPr>
          <a:lstStyle/>
          <a:p>
            <a:pPr marL="285750" indent="-285750">
              <a:buFont typeface="Arial"/>
              <a:buChar char="•"/>
            </a:pPr>
            <a:r>
              <a:rPr lang="en-US" dirty="0" smtClean="0"/>
              <a:t>name unimportant</a:t>
            </a:r>
          </a:p>
          <a:p>
            <a:pPr marL="285750" indent="-285750">
              <a:buFont typeface="Arial"/>
              <a:buChar char="•"/>
            </a:pPr>
            <a:r>
              <a:rPr lang="en-US" dirty="0" smtClean="0"/>
              <a:t>IEEE </a:t>
            </a:r>
            <a:r>
              <a:rPr lang="en-US" dirty="0" smtClean="0">
                <a:solidFill>
                  <a:schemeClr val="accent3">
                    <a:lumMod val="75000"/>
                  </a:schemeClr>
                </a:solidFill>
                <a:latin typeface="ArialUnicodeMS"/>
              </a:rPr>
              <a:t>✔</a:t>
            </a:r>
            <a:endParaRPr lang="en-US" dirty="0" smtClean="0">
              <a:solidFill>
                <a:schemeClr val="accent3">
                  <a:lumMod val="75000"/>
                </a:schemeClr>
              </a:solidFill>
            </a:endParaRPr>
          </a:p>
          <a:p>
            <a:pPr marL="285750" indent="-285750">
              <a:buFont typeface="Arial"/>
              <a:buChar char="•"/>
            </a:pPr>
            <a:r>
              <a:rPr lang="en-US" dirty="0" smtClean="0"/>
              <a:t>known university </a:t>
            </a:r>
            <a:r>
              <a:rPr lang="en-US" dirty="0">
                <a:solidFill>
                  <a:schemeClr val="accent3">
                    <a:lumMod val="75000"/>
                  </a:schemeClr>
                </a:solidFill>
                <a:latin typeface="ArialUnicodeMS"/>
              </a:rPr>
              <a:t>✔</a:t>
            </a:r>
            <a:endParaRPr lang="en-US" dirty="0"/>
          </a:p>
        </p:txBody>
      </p:sp>
      <p:pic>
        <p:nvPicPr>
          <p:cNvPr id="19" name="Picture 18"/>
          <p:cNvPicPr>
            <a:picLocks noChangeAspect="1"/>
          </p:cNvPicPr>
          <p:nvPr/>
        </p:nvPicPr>
        <p:blipFill>
          <a:blip r:embed="rId7"/>
          <a:stretch>
            <a:fillRect/>
          </a:stretch>
        </p:blipFill>
        <p:spPr>
          <a:xfrm>
            <a:off x="1605314" y="5312804"/>
            <a:ext cx="827991" cy="664810"/>
          </a:xfrm>
          <a:prstGeom prst="rect">
            <a:avLst/>
          </a:prstGeom>
        </p:spPr>
      </p:pic>
      <p:sp>
        <p:nvSpPr>
          <p:cNvPr id="22" name="Cloud Callout 21"/>
          <p:cNvSpPr/>
          <p:nvPr/>
        </p:nvSpPr>
        <p:spPr>
          <a:xfrm>
            <a:off x="3627011" y="2635078"/>
            <a:ext cx="1946212" cy="102624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what’s your SSN?</a:t>
            </a:r>
            <a:endParaRPr lang="en-US" sz="1600" dirty="0"/>
          </a:p>
        </p:txBody>
      </p:sp>
      <p:sp>
        <p:nvSpPr>
          <p:cNvPr id="2" name="Date Placeholder 1"/>
          <p:cNvSpPr>
            <a:spLocks noGrp="1"/>
          </p:cNvSpPr>
          <p:nvPr>
            <p:ph type="dt" sz="half" idx="10"/>
          </p:nvPr>
        </p:nvSpPr>
        <p:spPr/>
        <p:txBody>
          <a:bodyPr/>
          <a:lstStyle/>
          <a:p>
            <a:fld id="{0955AC3C-035F-0948-8E24-EEDFD5C7B84E}" type="datetime1">
              <a:rPr lang="en-US" smtClean="0"/>
              <a:t>6/12/16</a:t>
            </a:fld>
            <a:endParaRPr lang="en-US"/>
          </a:p>
        </p:txBody>
      </p:sp>
      <p:sp>
        <p:nvSpPr>
          <p:cNvPr id="9" name="Footer Placeholder 8"/>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143910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For </a:t>
            </a:r>
            <a:r>
              <a:rPr lang="en-US" i="1" dirty="0" smtClean="0"/>
              <a:t>unknown</a:t>
            </a:r>
            <a:r>
              <a:rPr lang="en-US" dirty="0" smtClean="0"/>
              <a:t> callers, care about attributes, not name</a:t>
            </a:r>
          </a:p>
          <a:p>
            <a:r>
              <a:rPr lang="en-US" dirty="0" smtClean="0"/>
              <a:t>SIP address-of-record (AOR) </a:t>
            </a:r>
            <a:r>
              <a:rPr lang="en-US" dirty="0" smtClean="0">
                <a:sym typeface="Wingdings"/>
              </a:rPr>
              <a:t> attributes</a:t>
            </a:r>
          </a:p>
          <a:p>
            <a:pPr lvl="1"/>
            <a:r>
              <a:rPr lang="en-US" dirty="0" smtClean="0">
                <a:sym typeface="Wingdings"/>
              </a:rPr>
              <a:t>employment (bank, registered 501c3)</a:t>
            </a:r>
          </a:p>
          <a:p>
            <a:pPr lvl="1"/>
            <a:r>
              <a:rPr lang="en-US" dirty="0" smtClean="0">
                <a:sym typeface="Wingdings"/>
              </a:rPr>
              <a:t>membership (professional)</a:t>
            </a:r>
          </a:p>
          <a:p>
            <a:pPr lvl="1"/>
            <a:r>
              <a:rPr lang="en-US" dirty="0" smtClean="0">
                <a:sym typeface="Wingdings"/>
              </a:rPr>
              <a:t>age (e.g., for mail order of restricted items)</a:t>
            </a:r>
          </a:p>
          <a:p>
            <a:pPr lvl="1"/>
            <a:r>
              <a:rPr lang="en-US" dirty="0" smtClean="0">
                <a:sym typeface="Wingdings"/>
              </a:rPr>
              <a:t>geographic location</a:t>
            </a:r>
          </a:p>
          <a:p>
            <a:r>
              <a:rPr lang="en-US" dirty="0" smtClean="0">
                <a:sym typeface="Wingdings"/>
              </a:rPr>
              <a:t>Privacy</a:t>
            </a:r>
          </a:p>
          <a:p>
            <a:pPr lvl="1"/>
            <a:r>
              <a:rPr lang="en-US" dirty="0" smtClean="0">
                <a:sym typeface="Wingdings"/>
              </a:rPr>
              <a:t> selective disclosure</a:t>
            </a:r>
          </a:p>
          <a:p>
            <a:pPr lvl="1"/>
            <a:r>
              <a:rPr lang="en-US" dirty="0" smtClean="0">
                <a:sym typeface="Wingdings"/>
              </a:rPr>
              <a:t>no need to </a:t>
            </a:r>
            <a:r>
              <a:rPr lang="en-US" smtClean="0">
                <a:sym typeface="Wingdings"/>
              </a:rPr>
              <a:t>disclose identity</a:t>
            </a:r>
            <a:endParaRPr lang="en-US" dirty="0" smtClean="0">
              <a:sym typeface="Wingdings"/>
            </a:endParaRPr>
          </a:p>
          <a:p>
            <a:endParaRPr lang="en-US" dirty="0"/>
          </a:p>
        </p:txBody>
      </p:sp>
      <p:sp>
        <p:nvSpPr>
          <p:cNvPr id="3" name="Slide Number Placeholder 2"/>
          <p:cNvSpPr>
            <a:spLocks noGrp="1"/>
          </p:cNvSpPr>
          <p:nvPr>
            <p:ph type="sldNum" sz="quarter" idx="12"/>
          </p:nvPr>
        </p:nvSpPr>
        <p:spPr/>
        <p:txBody>
          <a:bodyPr/>
          <a:lstStyle/>
          <a:p>
            <a:fld id="{75C3118D-CD60-C448-AB88-7EFEB60ADC5A}" type="slidenum">
              <a:rPr lang="en-US" smtClean="0"/>
              <a:t>74</a:t>
            </a:fld>
            <a:endParaRPr lang="en-US"/>
          </a:p>
        </p:txBody>
      </p:sp>
      <p:sp>
        <p:nvSpPr>
          <p:cNvPr id="4" name="Title 3"/>
          <p:cNvSpPr>
            <a:spLocks noGrp="1"/>
          </p:cNvSpPr>
          <p:nvPr>
            <p:ph type="title"/>
          </p:nvPr>
        </p:nvSpPr>
        <p:spPr/>
        <p:txBody>
          <a:bodyPr/>
          <a:lstStyle/>
          <a:p>
            <a:r>
              <a:rPr lang="en-US" dirty="0" smtClean="0"/>
              <a:t>Attribute validation</a:t>
            </a:r>
            <a:endParaRPr lang="en-US" dirty="0"/>
          </a:p>
        </p:txBody>
      </p:sp>
      <p:sp>
        <p:nvSpPr>
          <p:cNvPr id="5" name="Date Placeholder 4"/>
          <p:cNvSpPr>
            <a:spLocks noGrp="1"/>
          </p:cNvSpPr>
          <p:nvPr>
            <p:ph type="dt" sz="half" idx="10"/>
          </p:nvPr>
        </p:nvSpPr>
        <p:spPr/>
        <p:txBody>
          <a:bodyPr/>
          <a:lstStyle/>
          <a:p>
            <a:fld id="{6DB5CE8C-7200-A643-903D-D9F5A0A2011A}" type="datetime1">
              <a:rPr lang="en-US" smtClean="0"/>
              <a:t>6/12/16</a:t>
            </a:fld>
            <a:endParaRPr lang="en-US"/>
          </a:p>
        </p:txBody>
      </p:sp>
      <p:sp>
        <p:nvSpPr>
          <p:cNvPr id="6" name="Footer Placeholder 5"/>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007768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79C38622-109C-B245-A7FB-6D710CC72998}" type="slidenum">
              <a:rPr lang="en-US"/>
              <a:pPr/>
              <a:t>75</a:t>
            </a:fld>
            <a:endParaRPr lang="en-US"/>
          </a:p>
        </p:txBody>
      </p:sp>
      <p:sp>
        <p:nvSpPr>
          <p:cNvPr id="28673" name="Rectangle 1"/>
          <p:cNvSpPr>
            <a:spLocks noGrp="1" noChangeArrowheads="1"/>
          </p:cNvSpPr>
          <p:nvPr>
            <p:ph type="title"/>
          </p:nvPr>
        </p:nvSpPr>
        <p:spPr>
          <a:xfrm>
            <a:off x="892969" y="160734"/>
            <a:ext cx="7358063" cy="1109224"/>
          </a:xfrm>
          <a:ln/>
        </p:spPr>
        <p:txBody>
          <a:bodyPr>
            <a:normAutofit/>
          </a:bodyPr>
          <a:lstStyle/>
          <a:p>
            <a:r>
              <a:rPr lang="en-US" sz="4800" dirty="0"/>
              <a:t>Attribute Validation Service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828" y="2759273"/>
            <a:ext cx="5715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28675" name="Rectangle 3"/>
          <p:cNvSpPr>
            <a:spLocks/>
          </p:cNvSpPr>
          <p:nvPr/>
        </p:nvSpPr>
        <p:spPr bwMode="auto">
          <a:xfrm>
            <a:off x="2759274" y="2099815"/>
            <a:ext cx="33085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500" b="1">
                <a:ea typeface="ＭＳ Ｐゴシック" charset="0"/>
                <a:cs typeface="Gill Sans" charset="0"/>
              </a:rPr>
              <a:t>Attribute Validation Server (AVS): Issuer</a:t>
            </a:r>
          </a:p>
          <a:p>
            <a:pPr algn="l"/>
            <a:r>
              <a:rPr lang="en-US" sz="1500">
                <a:ea typeface="ＭＳ Ｐゴシック" charset="0"/>
                <a:cs typeface="Gill Sans" charset="0"/>
              </a:rPr>
              <a:t>e.g., members.ieee.org</a:t>
            </a:r>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9469" y="5089922"/>
            <a:ext cx="276820" cy="276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7898" y="4875609"/>
            <a:ext cx="428625"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4902398"/>
            <a:ext cx="428625"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28679" name="Rectangle 7"/>
          <p:cNvSpPr>
            <a:spLocks/>
          </p:cNvSpPr>
          <p:nvPr/>
        </p:nvSpPr>
        <p:spPr bwMode="auto">
          <a:xfrm>
            <a:off x="2224609" y="5565874"/>
            <a:ext cx="227820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500" b="1">
                <a:ea typeface="ＭＳ Ｐゴシック" charset="0"/>
                <a:cs typeface="Gill Sans" charset="0"/>
              </a:rPr>
              <a:t>Caller: Principal</a:t>
            </a:r>
          </a:p>
          <a:p>
            <a:pPr algn="l"/>
            <a:r>
              <a:rPr lang="en-US" sz="1500" i="1">
                <a:ea typeface="ＭＳ Ｐゴシック" charset="0"/>
                <a:cs typeface="Gill Sans" charset="0"/>
              </a:rPr>
              <a:t>Alice</a:t>
            </a:r>
          </a:p>
          <a:p>
            <a:pPr algn="l"/>
            <a:r>
              <a:rPr lang="en-US" sz="1500">
                <a:ea typeface="ＭＳ Ｐゴシック" charset="0"/>
                <a:cs typeface="Gill Sans" charset="0"/>
              </a:rPr>
              <a:t>Student member in ieee.org</a:t>
            </a:r>
          </a:p>
          <a:p>
            <a:pPr algn="l"/>
            <a:r>
              <a:rPr lang="en-US" sz="1500">
                <a:ea typeface="ＭＳ Ｐゴシック" charset="0"/>
                <a:cs typeface="Gill Sans" charset="0"/>
              </a:rPr>
              <a:t>tel:+12345678</a:t>
            </a:r>
          </a:p>
        </p:txBody>
      </p:sp>
      <p:sp>
        <p:nvSpPr>
          <p:cNvPr id="28680" name="Rectangle 8"/>
          <p:cNvSpPr>
            <a:spLocks/>
          </p:cNvSpPr>
          <p:nvPr/>
        </p:nvSpPr>
        <p:spPr bwMode="auto">
          <a:xfrm>
            <a:off x="5462736" y="5500687"/>
            <a:ext cx="3714750" cy="1410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500" b="1">
                <a:ea typeface="ＭＳ Ｐゴシック" charset="0"/>
                <a:cs typeface="Gill Sans" charset="0"/>
              </a:rPr>
              <a:t>Callee: Relying Party</a:t>
            </a:r>
          </a:p>
          <a:p>
            <a:pPr algn="l"/>
            <a:r>
              <a:rPr lang="en-US" sz="1500" i="1">
                <a:ea typeface="ＭＳ Ｐゴシック" charset="0"/>
                <a:cs typeface="Gill Sans" charset="0"/>
              </a:rPr>
              <a:t>Bob</a:t>
            </a:r>
          </a:p>
          <a:p>
            <a:pPr algn="l"/>
            <a:r>
              <a:rPr lang="en-US" sz="1500">
                <a:ea typeface="ＭＳ Ｐゴシック" charset="0"/>
                <a:cs typeface="Gill Sans" charset="0"/>
              </a:rPr>
              <a:t>Accepts calls from members in ieee.org; </a:t>
            </a:r>
          </a:p>
          <a:p>
            <a:pPr algn="l"/>
            <a:r>
              <a:rPr lang="en-US" sz="1500">
                <a:ea typeface="ＭＳ Ｐゴシック" charset="0"/>
                <a:cs typeface="Gill Sans" charset="0"/>
              </a:rPr>
              <a:t>does not know Alice</a:t>
            </a:r>
            <a:r>
              <a:rPr lang="ja-JP" altLang="en-US" sz="1500">
                <a:latin typeface="Arial"/>
                <a:ea typeface="ＭＳ Ｐゴシック" charset="0"/>
                <a:cs typeface="Gill Sans" charset="0"/>
              </a:rPr>
              <a:t>’</a:t>
            </a:r>
            <a:r>
              <a:rPr lang="en-US" sz="1500">
                <a:ea typeface="ＭＳ Ｐゴシック" charset="0"/>
                <a:cs typeface="Gill Sans" charset="0"/>
              </a:rPr>
              <a:t>s phone number</a:t>
            </a:r>
          </a:p>
          <a:p>
            <a:pPr algn="l"/>
            <a:r>
              <a:rPr lang="en-US" sz="1500">
                <a:ea typeface="ＭＳ Ｐゴシック" charset="0"/>
                <a:cs typeface="Gill Sans" charset="0"/>
                <a:hlinkClick r:id="rId7"/>
              </a:rPr>
              <a:t>sips:bob@example.com</a:t>
            </a:r>
            <a:endParaRPr lang="en-US" sz="1500">
              <a:ea typeface="ＭＳ Ｐゴシック" charset="0"/>
              <a:cs typeface="Gill Sans" charset="0"/>
            </a:endParaRPr>
          </a:p>
          <a:p>
            <a:pPr algn="l"/>
            <a:endParaRPr lang="en-US" sz="1500">
              <a:ea typeface="ＭＳ Ｐゴシック" charset="0"/>
              <a:cs typeface="Gill Sans" charset="0"/>
            </a:endParaRPr>
          </a:p>
        </p:txBody>
      </p:sp>
      <p:grpSp>
        <p:nvGrpSpPr>
          <p:cNvPr id="28683" name="Group 11"/>
          <p:cNvGrpSpPr>
            <a:grpSpLocks/>
          </p:cNvGrpSpPr>
          <p:nvPr/>
        </p:nvGrpSpPr>
        <p:grpSpPr bwMode="auto">
          <a:xfrm>
            <a:off x="3725913" y="5005090"/>
            <a:ext cx="2878708" cy="634008"/>
            <a:chOff x="0" y="0"/>
            <a:chExt cx="2579" cy="568"/>
          </a:xfrm>
        </p:grpSpPr>
        <p:sp>
          <p:nvSpPr>
            <p:cNvPr id="28681" name="Line 9"/>
            <p:cNvSpPr>
              <a:spLocks noChangeShapeType="1"/>
            </p:cNvSpPr>
            <p:nvPr/>
          </p:nvSpPr>
          <p:spPr bwMode="auto">
            <a:xfrm flipH="1">
              <a:off x="0" y="44"/>
              <a:ext cx="2579" cy="0"/>
            </a:xfrm>
            <a:prstGeom prst="line">
              <a:avLst/>
            </a:prstGeom>
            <a:noFill/>
            <a:ln w="38100" cap="flat">
              <a:solidFill>
                <a:schemeClr val="tx1"/>
              </a:solidFill>
              <a:prstDash val="sysDot"/>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8682" name="Rectangle 10"/>
            <p:cNvSpPr>
              <a:spLocks/>
            </p:cNvSpPr>
            <p:nvPr/>
          </p:nvSpPr>
          <p:spPr bwMode="auto">
            <a:xfrm>
              <a:off x="72" y="0"/>
              <a:ext cx="2504" cy="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500">
                  <a:ea typeface="ＭＳ Ｐゴシック" charset="0"/>
                  <a:cs typeface="Gill Sans" charset="0"/>
                </a:rPr>
                <a:t>2. Makes a call with the ARID and </a:t>
              </a:r>
              <a:r>
                <a:rPr lang="en-US" sz="1500">
                  <a:solidFill>
                    <a:srgbClr val="002D99"/>
                  </a:solidFill>
                  <a:ea typeface="ＭＳ Ｐゴシック" charset="0"/>
                  <a:cs typeface="Gill Sans" charset="0"/>
                </a:rPr>
                <a:t>part of access code</a:t>
              </a:r>
            </a:p>
          </p:txBody>
        </p:sp>
      </p:grpSp>
      <p:sp>
        <p:nvSpPr>
          <p:cNvPr id="28684" name="Line 12"/>
          <p:cNvSpPr>
            <a:spLocks noChangeShapeType="1"/>
          </p:cNvSpPr>
          <p:nvPr/>
        </p:nvSpPr>
        <p:spPr bwMode="auto">
          <a:xfrm>
            <a:off x="8930" y="5107781"/>
            <a:ext cx="705445" cy="0"/>
          </a:xfrm>
          <a:prstGeom prst="line">
            <a:avLst/>
          </a:prstGeom>
          <a:noFill/>
          <a:ln w="38100" cap="flat">
            <a:solidFill>
              <a:srgbClr val="002D99"/>
            </a:solidFill>
            <a:prstDash val="solid"/>
            <a:miter lim="800000"/>
            <a:headEnd type="none" w="med" len="med"/>
            <a:tailEnd type="stealth"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8685" name="Line 13"/>
          <p:cNvSpPr>
            <a:spLocks noChangeShapeType="1"/>
          </p:cNvSpPr>
          <p:nvPr/>
        </p:nvSpPr>
        <p:spPr bwMode="auto">
          <a:xfrm flipH="1">
            <a:off x="8930" y="5304234"/>
            <a:ext cx="705445" cy="0"/>
          </a:xfrm>
          <a:prstGeom prst="line">
            <a:avLst/>
          </a:prstGeom>
          <a:noFill/>
          <a:ln w="38100" cap="flat">
            <a:solidFill>
              <a:schemeClr val="tx1"/>
            </a:solidFill>
            <a:prstDash val="sysDot"/>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8686" name="Rectangle 14"/>
          <p:cNvSpPr>
            <a:spLocks/>
          </p:cNvSpPr>
          <p:nvPr/>
        </p:nvSpPr>
        <p:spPr bwMode="auto">
          <a:xfrm>
            <a:off x="793626" y="4973836"/>
            <a:ext cx="1321594" cy="517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500">
                <a:ea typeface="ＭＳ Ｐゴシック" charset="0"/>
                <a:cs typeface="Gill Sans" charset="0"/>
              </a:rPr>
              <a:t>HTTP over TLS</a:t>
            </a:r>
          </a:p>
          <a:p>
            <a:pPr algn="l"/>
            <a:r>
              <a:rPr lang="en-US" sz="1500">
                <a:ea typeface="ＭＳ Ｐゴシック" charset="0"/>
                <a:cs typeface="Gill Sans" charset="0"/>
              </a:rPr>
              <a:t>SIP over TLS</a:t>
            </a:r>
          </a:p>
        </p:txBody>
      </p:sp>
      <p:grpSp>
        <p:nvGrpSpPr>
          <p:cNvPr id="28690" name="Group 18"/>
          <p:cNvGrpSpPr>
            <a:grpSpLocks/>
          </p:cNvGrpSpPr>
          <p:nvPr/>
        </p:nvGrpSpPr>
        <p:grpSpPr bwMode="auto">
          <a:xfrm>
            <a:off x="3848695" y="3195713"/>
            <a:ext cx="3996035" cy="1688827"/>
            <a:chOff x="0" y="0"/>
            <a:chExt cx="3580" cy="1512"/>
          </a:xfrm>
        </p:grpSpPr>
        <p:sp>
          <p:nvSpPr>
            <p:cNvPr id="28687" name="Line 15"/>
            <p:cNvSpPr>
              <a:spLocks noChangeShapeType="1"/>
            </p:cNvSpPr>
            <p:nvPr/>
          </p:nvSpPr>
          <p:spPr bwMode="auto">
            <a:xfrm>
              <a:off x="152" y="144"/>
              <a:ext cx="2469" cy="1304"/>
            </a:xfrm>
            <a:prstGeom prst="line">
              <a:avLst/>
            </a:prstGeom>
            <a:noFill/>
            <a:ln w="38100" cap="flat">
              <a:solidFill>
                <a:srgbClr val="002D99"/>
              </a:solidFill>
              <a:prstDash val="solid"/>
              <a:miter lim="800000"/>
              <a:headEnd type="none" w="med" len="med"/>
              <a:tailEnd type="stealth"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8688" name="Rectangle 16"/>
            <p:cNvSpPr>
              <a:spLocks/>
            </p:cNvSpPr>
            <p:nvPr/>
          </p:nvSpPr>
          <p:spPr bwMode="auto">
            <a:xfrm>
              <a:off x="1044" y="0"/>
              <a:ext cx="2536" cy="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500">
                  <a:ea typeface="ＭＳ Ｐゴシック" charset="0"/>
                  <a:cs typeface="Gill Sans" charset="0"/>
                </a:rPr>
                <a:t>3. Establishes the validity of the     </a:t>
              </a:r>
            </a:p>
            <a:p>
              <a:r>
                <a:rPr lang="en-US" sz="1500">
                  <a:ea typeface="ＭＳ Ｐゴシック" charset="0"/>
                  <a:cs typeface="Gill Sans" charset="0"/>
                </a:rPr>
                <a:t>    ARID with </a:t>
              </a:r>
              <a:r>
                <a:rPr lang="en-US" sz="1500">
                  <a:solidFill>
                    <a:srgbClr val="002D99"/>
                  </a:solidFill>
                  <a:ea typeface="ＭＳ Ｐゴシック" charset="0"/>
                  <a:cs typeface="Gill Sans" charset="0"/>
                </a:rPr>
                <a:t>access code</a:t>
              </a:r>
              <a:r>
                <a:rPr lang="en-US" sz="1500">
                  <a:ea typeface="ＭＳ Ｐゴシック" charset="0"/>
                  <a:cs typeface="Gill Sans" charset="0"/>
                </a:rPr>
                <a:t> and retrieves </a:t>
              </a:r>
              <a:r>
                <a:rPr lang="en-US" sz="1500">
                  <a:solidFill>
                    <a:srgbClr val="002D99"/>
                  </a:solidFill>
                  <a:ea typeface="ＭＳ Ｐゴシック" charset="0"/>
                  <a:cs typeface="Gill Sans" charset="0"/>
                </a:rPr>
                <a:t>selected attributes </a:t>
              </a:r>
              <a:r>
                <a:rPr lang="en-US" sz="1500">
                  <a:ea typeface="ＭＳ Ｐゴシック" charset="0"/>
                  <a:cs typeface="Gill Sans" charset="0"/>
                </a:rPr>
                <a:t>e.g., Alice</a:t>
              </a:r>
              <a:r>
                <a:rPr lang="ja-JP" altLang="en-US" sz="1500">
                  <a:latin typeface="Arial"/>
                  <a:ea typeface="ＭＳ Ｐゴシック" charset="0"/>
                  <a:cs typeface="Gill Sans" charset="0"/>
                </a:rPr>
                <a:t>’</a:t>
              </a:r>
              <a:r>
                <a:rPr lang="en-US" sz="1500">
                  <a:ea typeface="ＭＳ Ｐゴシック" charset="0"/>
                  <a:cs typeface="Gill Sans" charset="0"/>
                </a:rPr>
                <a:t>s role</a:t>
              </a:r>
            </a:p>
          </p:txBody>
        </p:sp>
        <p:sp>
          <p:nvSpPr>
            <p:cNvPr id="28689" name="Line 17"/>
            <p:cNvSpPr>
              <a:spLocks noChangeShapeType="1"/>
            </p:cNvSpPr>
            <p:nvPr/>
          </p:nvSpPr>
          <p:spPr bwMode="auto">
            <a:xfrm>
              <a:off x="0" y="208"/>
              <a:ext cx="2468" cy="1304"/>
            </a:xfrm>
            <a:prstGeom prst="line">
              <a:avLst/>
            </a:prstGeom>
            <a:noFill/>
            <a:ln w="38100" cap="flat">
              <a:solidFill>
                <a:srgbClr val="002D99"/>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sp>
        <p:nvSpPr>
          <p:cNvPr id="28691" name="Rectangle 19"/>
          <p:cNvSpPr>
            <a:spLocks/>
          </p:cNvSpPr>
          <p:nvPr/>
        </p:nvSpPr>
        <p:spPr bwMode="auto">
          <a:xfrm>
            <a:off x="3839766" y="2763738"/>
            <a:ext cx="3902273" cy="294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500">
                <a:ea typeface="ＭＳ Ｐゴシック" charset="0"/>
                <a:cs typeface="Gill Sans" charset="0"/>
              </a:rPr>
              <a:t>{Alice</a:t>
            </a:r>
            <a:r>
              <a:rPr lang="ja-JP" altLang="en-US" sz="1500">
                <a:latin typeface="Arial"/>
                <a:ea typeface="ＭＳ Ｐゴシック" charset="0"/>
                <a:cs typeface="Gill Sans" charset="0"/>
              </a:rPr>
              <a:t>’</a:t>
            </a:r>
            <a:r>
              <a:rPr lang="en-US" sz="1500">
                <a:ea typeface="ＭＳ Ｐゴシック" charset="0"/>
                <a:cs typeface="Gill Sans" charset="0"/>
              </a:rPr>
              <a:t>s username, credentials, user ID, role}</a:t>
            </a:r>
          </a:p>
        </p:txBody>
      </p:sp>
      <p:grpSp>
        <p:nvGrpSpPr>
          <p:cNvPr id="28695" name="Group 23"/>
          <p:cNvGrpSpPr>
            <a:grpSpLocks/>
          </p:cNvGrpSpPr>
          <p:nvPr/>
        </p:nvGrpSpPr>
        <p:grpSpPr bwMode="auto">
          <a:xfrm>
            <a:off x="1549301" y="3455789"/>
            <a:ext cx="1968996" cy="1330523"/>
            <a:chOff x="0" y="0"/>
            <a:chExt cx="1763" cy="1191"/>
          </a:xfrm>
        </p:grpSpPr>
        <p:sp>
          <p:nvSpPr>
            <p:cNvPr id="28692" name="Line 20"/>
            <p:cNvSpPr>
              <a:spLocks noChangeShapeType="1"/>
            </p:cNvSpPr>
            <p:nvPr/>
          </p:nvSpPr>
          <p:spPr bwMode="auto">
            <a:xfrm>
              <a:off x="1619" y="0"/>
              <a:ext cx="0" cy="1176"/>
            </a:xfrm>
            <a:prstGeom prst="line">
              <a:avLst/>
            </a:prstGeom>
            <a:noFill/>
            <a:ln w="38100" cap="flat">
              <a:solidFill>
                <a:srgbClr val="002D99"/>
              </a:solidFill>
              <a:prstDash val="solid"/>
              <a:miter lim="800000"/>
              <a:headEnd type="stealth"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8693" name="Line 21"/>
            <p:cNvSpPr>
              <a:spLocks noChangeShapeType="1"/>
            </p:cNvSpPr>
            <p:nvPr/>
          </p:nvSpPr>
          <p:spPr bwMode="auto">
            <a:xfrm>
              <a:off x="1763" y="8"/>
              <a:ext cx="0" cy="1183"/>
            </a:xfrm>
            <a:prstGeom prst="line">
              <a:avLst/>
            </a:prstGeom>
            <a:noFill/>
            <a:ln w="38100" cap="flat">
              <a:solidFill>
                <a:srgbClr val="002D99"/>
              </a:solidFill>
              <a:prstDash val="solid"/>
              <a:miter lim="800000"/>
              <a:headEnd type="none" w="med" len="med"/>
              <a:tailEnd type="stealth"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8694" name="Rectangle 22"/>
            <p:cNvSpPr>
              <a:spLocks/>
            </p:cNvSpPr>
            <p:nvPr/>
          </p:nvSpPr>
          <p:spPr bwMode="auto">
            <a:xfrm>
              <a:off x="0" y="456"/>
              <a:ext cx="1584" cy="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r"/>
              <a:r>
                <a:rPr lang="en-US" sz="1500">
                  <a:ea typeface="ＭＳ Ｐゴシック" charset="0"/>
                  <a:cs typeface="Gill Sans" charset="0"/>
                </a:rPr>
                <a:t>1. Requests an ARID</a:t>
              </a:r>
              <a:r>
                <a:rPr lang="en-US" sz="1500">
                  <a:solidFill>
                    <a:srgbClr val="002D99"/>
                  </a:solidFill>
                  <a:ea typeface="ＭＳ Ｐゴシック" charset="0"/>
                  <a:cs typeface="Gill Sans" charset="0"/>
                </a:rPr>
                <a:t>,</a:t>
              </a:r>
            </a:p>
            <a:p>
              <a:pPr algn="r"/>
              <a:r>
                <a:rPr lang="en-US" sz="1500">
                  <a:solidFill>
                    <a:srgbClr val="002D99"/>
                  </a:solidFill>
                  <a:ea typeface="ＭＳ Ｐゴシック" charset="0"/>
                  <a:cs typeface="Gill Sans" charset="0"/>
                </a:rPr>
                <a:t>selecting attributes to disclose</a:t>
              </a:r>
            </a:p>
          </p:txBody>
        </p:sp>
      </p:grpSp>
      <p:sp>
        <p:nvSpPr>
          <p:cNvPr id="28696" name="Rectangle 24"/>
          <p:cNvSpPr>
            <a:spLocks/>
          </p:cNvSpPr>
          <p:nvPr/>
        </p:nvSpPr>
        <p:spPr bwMode="auto">
          <a:xfrm>
            <a:off x="43533" y="2553890"/>
            <a:ext cx="3286125" cy="1410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500" b="1">
                <a:ea typeface="ＭＳ Ｐゴシック" charset="0"/>
                <a:cs typeface="Gill Sans" charset="0"/>
              </a:rPr>
              <a:t>Attribute Reference ID</a:t>
            </a:r>
          </a:p>
          <a:p>
            <a:pPr algn="l"/>
            <a:r>
              <a:rPr lang="en-US" sz="1500" b="1">
                <a:ea typeface="ＭＳ Ｐゴシック" charset="0"/>
                <a:cs typeface="Gill Sans" charset="0"/>
              </a:rPr>
              <a:t>(ARID) </a:t>
            </a:r>
          </a:p>
          <a:p>
            <a:pPr algn="l"/>
            <a:r>
              <a:rPr lang="en-US" sz="1500">
                <a:ea typeface="ＭＳ Ｐゴシック" charset="0"/>
                <a:cs typeface="Gill Sans" charset="0"/>
              </a:rPr>
              <a:t>e.g., </a:t>
            </a:r>
          </a:p>
          <a:p>
            <a:pPr algn="l"/>
            <a:r>
              <a:rPr lang="en-US" sz="1500">
                <a:solidFill>
                  <a:srgbClr val="002D99"/>
                </a:solidFill>
                <a:ea typeface="ＭＳ Ｐゴシック" charset="0"/>
                <a:cs typeface="Gill Sans" charset="0"/>
                <a:hlinkClick r:id="rId8"/>
              </a:rPr>
              <a:t>https</a:t>
            </a:r>
            <a:r>
              <a:rPr lang="en-US" sz="1500">
                <a:ea typeface="ＭＳ Ｐゴシック" charset="0"/>
                <a:cs typeface="Gill Sans" charset="0"/>
                <a:hlinkClick r:id="rId8"/>
              </a:rPr>
              <a:t>://members.ieee.org/arid</a:t>
            </a:r>
            <a:r>
              <a:rPr lang="en-US" sz="1500">
                <a:ea typeface="ＭＳ Ｐゴシック" charset="0"/>
                <a:cs typeface="Gill Sans" charset="0"/>
              </a:rPr>
              <a:t>/4163</a:t>
            </a:r>
          </a:p>
          <a:p>
            <a:pPr algn="l"/>
            <a:r>
              <a:rPr lang="en-US" sz="1500">
                <a:ea typeface="ＭＳ Ｐゴシック" charset="0"/>
                <a:cs typeface="Gill Sans" charset="0"/>
              </a:rPr>
              <a:t>c78e9b8d1ad58eb3f4b5344a4c0d5a</a:t>
            </a:r>
          </a:p>
          <a:p>
            <a:pPr algn="l"/>
            <a:r>
              <a:rPr lang="en-US" sz="1500">
                <a:ea typeface="ＭＳ Ｐゴシック" charset="0"/>
                <a:cs typeface="Gill Sans" charset="0"/>
              </a:rPr>
              <a:t>35a023</a:t>
            </a:r>
          </a:p>
        </p:txBody>
      </p:sp>
      <p:sp>
        <p:nvSpPr>
          <p:cNvPr id="28698" name="Text Box 26"/>
          <p:cNvSpPr txBox="1">
            <a:spLocks noChangeArrowheads="1"/>
          </p:cNvSpPr>
          <p:nvPr/>
        </p:nvSpPr>
        <p:spPr bwMode="auto">
          <a:xfrm>
            <a:off x="8853785" y="6572250"/>
            <a:ext cx="160734" cy="2589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4291" tIns="32146" rIns="64291" bIns="32146"/>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E22CD59B-2E16-D442-892B-3D1391B6F66A}" type="slidenum">
              <a:rPr lang="en-US" sz="1300">
                <a:cs typeface="Gill Sans" charset="0"/>
              </a:rPr>
              <a:pPr algn="ctr"/>
              <a:t>75</a:t>
            </a:fld>
            <a:endParaRPr lang="en-US" sz="1300">
              <a:cs typeface="Gill Sans" charset="0"/>
            </a:endParaRPr>
          </a:p>
        </p:txBody>
      </p:sp>
      <p:sp>
        <p:nvSpPr>
          <p:cNvPr id="2" name="Date Placeholder 1"/>
          <p:cNvSpPr>
            <a:spLocks noGrp="1"/>
          </p:cNvSpPr>
          <p:nvPr>
            <p:ph type="dt" sz="half" idx="10"/>
          </p:nvPr>
        </p:nvSpPr>
        <p:spPr/>
        <p:txBody>
          <a:bodyPr/>
          <a:lstStyle/>
          <a:p>
            <a:fld id="{A7D97E27-CFC8-F244-BBF0-789FE45F685F}"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613573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695"/>
                                        </p:tgtEl>
                                        <p:attrNameLst>
                                          <p:attrName>style.visibility</p:attrName>
                                        </p:attrNameLst>
                                      </p:cBhvr>
                                      <p:to>
                                        <p:strVal val="visible"/>
                                      </p:to>
                                    </p:set>
                                    <p:animEffect transition="in" filter="wipe(down)">
                                      <p:cBhvr>
                                        <p:cTn id="7" dur="500"/>
                                        <p:tgtEl>
                                          <p:spTgt spid="286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8683"/>
                                        </p:tgtEl>
                                        <p:attrNameLst>
                                          <p:attrName>style.visibility</p:attrName>
                                        </p:attrNameLst>
                                      </p:cBhvr>
                                      <p:to>
                                        <p:strVal val="visible"/>
                                      </p:to>
                                    </p:set>
                                    <p:animEffect transition="in" filter="wipe(left)">
                                      <p:cBhvr>
                                        <p:cTn id="12" dur="500"/>
                                        <p:tgtEl>
                                          <p:spTgt spid="286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8690"/>
                                        </p:tgtEl>
                                        <p:attrNameLst>
                                          <p:attrName>style.visibility</p:attrName>
                                        </p:attrNameLst>
                                      </p:cBhvr>
                                      <p:to>
                                        <p:strVal val="visible"/>
                                      </p:to>
                                    </p:set>
                                    <p:animEffect transition="in" filter="wipe(down)">
                                      <p:cBhvr>
                                        <p:cTn id="17"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Identity theft is often analog</a:t>
            </a:r>
            <a:endParaRPr lang="en-US" dirty="0"/>
          </a:p>
        </p:txBody>
      </p:sp>
      <p:pic>
        <p:nvPicPr>
          <p:cNvPr id="4" name="Picture 3"/>
          <p:cNvPicPr>
            <a:picLocks noChangeAspect="1"/>
          </p:cNvPicPr>
          <p:nvPr/>
        </p:nvPicPr>
        <p:blipFill>
          <a:blip r:embed="rId3"/>
          <a:stretch>
            <a:fillRect/>
          </a:stretch>
        </p:blipFill>
        <p:spPr>
          <a:xfrm>
            <a:off x="811908" y="1837116"/>
            <a:ext cx="3425342" cy="2314701"/>
          </a:xfrm>
          <a:prstGeom prst="rect">
            <a:avLst/>
          </a:prstGeom>
        </p:spPr>
      </p:pic>
      <p:sp>
        <p:nvSpPr>
          <p:cNvPr id="5" name="TextBox 4"/>
          <p:cNvSpPr txBox="1"/>
          <p:nvPr/>
        </p:nvSpPr>
        <p:spPr>
          <a:xfrm>
            <a:off x="0" y="6488668"/>
            <a:ext cx="3377848" cy="246221"/>
          </a:xfrm>
          <a:prstGeom prst="rect">
            <a:avLst/>
          </a:prstGeom>
          <a:noFill/>
        </p:spPr>
        <p:txBody>
          <a:bodyPr wrap="none" rtlCol="0">
            <a:spAutoFit/>
          </a:bodyPr>
          <a:lstStyle/>
          <a:p>
            <a:r>
              <a:rPr lang="en-US" sz="1000" dirty="0"/>
              <a:t>http://</a:t>
            </a:r>
            <a:r>
              <a:rPr lang="en-US" sz="1000" dirty="0" err="1"/>
              <a:t>www.wired.com</a:t>
            </a:r>
            <a:r>
              <a:rPr lang="en-US" sz="1000" dirty="0"/>
              <a:t>/</a:t>
            </a:r>
            <a:r>
              <a:rPr lang="en-US" sz="1000" dirty="0" err="1"/>
              <a:t>threatlevel</a:t>
            </a:r>
            <a:r>
              <a:rPr lang="en-US" sz="1000" dirty="0"/>
              <a:t>/2009/02/stolen-wallets/</a:t>
            </a:r>
          </a:p>
        </p:txBody>
      </p:sp>
      <p:pic>
        <p:nvPicPr>
          <p:cNvPr id="6" name="Picture 5"/>
          <p:cNvPicPr>
            <a:picLocks noChangeAspect="1"/>
          </p:cNvPicPr>
          <p:nvPr/>
        </p:nvPicPr>
        <p:blipFill>
          <a:blip r:embed="rId4"/>
          <a:stretch>
            <a:fillRect/>
          </a:stretch>
        </p:blipFill>
        <p:spPr>
          <a:xfrm>
            <a:off x="2909740" y="3300004"/>
            <a:ext cx="4621441" cy="3333039"/>
          </a:xfrm>
          <a:prstGeom prst="rect">
            <a:avLst/>
          </a:prstGeom>
        </p:spPr>
      </p:pic>
      <p:pic>
        <p:nvPicPr>
          <p:cNvPr id="7" name="Picture 6"/>
          <p:cNvPicPr>
            <a:picLocks noChangeAspect="1"/>
          </p:cNvPicPr>
          <p:nvPr/>
        </p:nvPicPr>
        <p:blipFill>
          <a:blip r:embed="rId5"/>
          <a:stretch>
            <a:fillRect/>
          </a:stretch>
        </p:blipFill>
        <p:spPr>
          <a:xfrm>
            <a:off x="6266904" y="1612735"/>
            <a:ext cx="2419896" cy="1607887"/>
          </a:xfrm>
          <a:prstGeom prst="rect">
            <a:avLst/>
          </a:prstGeom>
        </p:spPr>
      </p:pic>
      <p:sp>
        <p:nvSpPr>
          <p:cNvPr id="8" name="Slide Number Placeholder 7"/>
          <p:cNvSpPr>
            <a:spLocks noGrp="1"/>
          </p:cNvSpPr>
          <p:nvPr>
            <p:ph type="sldNum" sz="quarter" idx="12"/>
          </p:nvPr>
        </p:nvSpPr>
        <p:spPr/>
        <p:txBody>
          <a:bodyPr/>
          <a:lstStyle/>
          <a:p>
            <a:fld id="{BD37F936-0DB1-A647-807E-B2EFF0725AC4}" type="slidenum">
              <a:rPr lang="en-US" smtClean="0"/>
              <a:t>8</a:t>
            </a:fld>
            <a:endParaRPr lang="en-US"/>
          </a:p>
        </p:txBody>
      </p:sp>
      <p:sp>
        <p:nvSpPr>
          <p:cNvPr id="3" name="Date Placeholder 2"/>
          <p:cNvSpPr>
            <a:spLocks noGrp="1"/>
          </p:cNvSpPr>
          <p:nvPr>
            <p:ph type="dt" sz="half" idx="10"/>
          </p:nvPr>
        </p:nvSpPr>
        <p:spPr/>
        <p:txBody>
          <a:bodyPr/>
          <a:lstStyle/>
          <a:p>
            <a:fld id="{C703A50D-A84A-0048-8EAB-1AFEB5E873EE}" type="datetime1">
              <a:rPr lang="en-US" smtClean="0"/>
              <a:t>6/12/16</a:t>
            </a:fld>
            <a:endParaRPr lang="en-US"/>
          </a:p>
        </p:txBody>
      </p:sp>
      <p:sp>
        <p:nvSpPr>
          <p:cNvPr id="9" name="Footer Placeholder 8"/>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1518321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Authentication</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D37F936-0DB1-A647-807E-B2EFF0725AC4}" type="slidenum">
              <a:rPr lang="en-US" smtClean="0"/>
              <a:t>9</a:t>
            </a:fld>
            <a:endParaRPr lang="en-US"/>
          </a:p>
        </p:txBody>
      </p:sp>
      <p:sp>
        <p:nvSpPr>
          <p:cNvPr id="2" name="Date Placeholder 1"/>
          <p:cNvSpPr>
            <a:spLocks noGrp="1"/>
          </p:cNvSpPr>
          <p:nvPr>
            <p:ph type="dt" sz="half" idx="10"/>
          </p:nvPr>
        </p:nvSpPr>
        <p:spPr/>
        <p:txBody>
          <a:bodyPr/>
          <a:lstStyle/>
          <a:p>
            <a:fld id="{D591E338-0BAE-0040-B037-507212808A34}" type="datetime1">
              <a:rPr lang="en-US" smtClean="0"/>
              <a:t>6/12/16</a:t>
            </a:fld>
            <a:endParaRPr lang="en-US"/>
          </a:p>
        </p:txBody>
      </p:sp>
      <p:sp>
        <p:nvSpPr>
          <p:cNvPr id="3" name="Footer Placeholder 2"/>
          <p:cNvSpPr>
            <a:spLocks noGrp="1"/>
          </p:cNvSpPr>
          <p:nvPr>
            <p:ph type="ftr" sz="quarter" idx="11"/>
          </p:nvPr>
        </p:nvSpPr>
        <p:spPr/>
        <p:txBody>
          <a:bodyPr/>
          <a:lstStyle/>
          <a:p>
            <a:r>
              <a:rPr lang="en-US" smtClean="0"/>
              <a:t>INFORTE IBW 2016</a:t>
            </a:r>
            <a:endParaRPr lang="en-US"/>
          </a:p>
        </p:txBody>
      </p:sp>
    </p:spTree>
    <p:extLst>
      <p:ext uri="{BB962C8B-B14F-4D97-AF65-F5344CB8AC3E}">
        <p14:creationId xmlns:p14="http://schemas.microsoft.com/office/powerpoint/2010/main" val="22918370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2004</TotalTime>
  <Words>3326</Words>
  <Application>Microsoft Macintosh PowerPoint</Application>
  <PresentationFormat>On-screen Show (4:3)</PresentationFormat>
  <Paragraphs>818</Paragraphs>
  <Slides>75</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75</vt:i4>
      </vt:variant>
    </vt:vector>
  </HeadingPairs>
  <TitlesOfParts>
    <vt:vector size="86" baseType="lpstr">
      <vt:lpstr>ArialUnicodeMS</vt:lpstr>
      <vt:lpstr>Calibri</vt:lpstr>
      <vt:lpstr>Gill Sans</vt:lpstr>
      <vt:lpstr>Helvetica</vt:lpstr>
      <vt:lpstr>Helvetica Neue</vt:lpstr>
      <vt:lpstr>ＭＳ Ｐゴシック</vt:lpstr>
      <vt:lpstr>Times New Roman</vt:lpstr>
      <vt:lpstr>Wingdings</vt:lpstr>
      <vt:lpstr>ヒラギノ角ゴ ProN W3</vt:lpstr>
      <vt:lpstr>Arial</vt:lpstr>
      <vt:lpstr>Clarity</vt:lpstr>
      <vt:lpstr>The Internet is Insecure and Will Likely Remain So - What now?</vt:lpstr>
      <vt:lpstr>Overview</vt:lpstr>
      <vt:lpstr>Security approach: blame the victim</vt:lpstr>
      <vt:lpstr>Nobody cares about you!</vt:lpstr>
      <vt:lpstr>You are (mostly) on your own</vt:lpstr>
      <vt:lpstr>Example: FTC CTO identity theft</vt:lpstr>
      <vt:lpstr>Example: ZeroAccess</vt:lpstr>
      <vt:lpstr>Identity theft is often analog</vt:lpstr>
      <vt:lpstr>Authentication</vt:lpstr>
      <vt:lpstr>Traditional authentication</vt:lpstr>
      <vt:lpstr>Password policies gone amuck</vt:lpstr>
      <vt:lpstr>Password advice</vt:lpstr>
      <vt:lpstr>More password issues</vt:lpstr>
      <vt:lpstr>Reduce value of goods</vt:lpstr>
      <vt:lpstr>What about non-passwords?</vt:lpstr>
      <vt:lpstr>The convergence to “what you have”</vt:lpstr>
      <vt:lpstr>Provide physical validation services</vt:lpstr>
      <vt:lpstr>Securing the Internet</vt:lpstr>
      <vt:lpstr>We must make the Internet secure!</vt:lpstr>
      <vt:lpstr>Securing the Internet – once and for all!</vt:lpstr>
      <vt:lpstr>Cause of death for the next big thing</vt:lpstr>
      <vt:lpstr>Secure key identifiers</vt:lpstr>
      <vt:lpstr>Avoid single-failure = catastrophic failure</vt:lpstr>
      <vt:lpstr>Securing end systems</vt:lpstr>
      <vt:lpstr>The old attack model</vt:lpstr>
      <vt:lpstr>… and now</vt:lpstr>
      <vt:lpstr>Vulnerabilities 2011</vt:lpstr>
      <vt:lpstr>What can be done?</vt:lpstr>
      <vt:lpstr>All systems must update automatically</vt:lpstr>
      <vt:lpstr>PowerPoint Presentation</vt:lpstr>
      <vt:lpstr>PowerPoint Presentation</vt:lpstr>
      <vt:lpstr>PowerPoint Presentation</vt:lpstr>
      <vt:lpstr>PowerPoint Presentation</vt:lpstr>
      <vt:lpstr>Six dumbest ideas in cybersecurity (2005!)</vt:lpstr>
      <vt:lpstr>Design pattern: process separation</vt:lpstr>
      <vt:lpstr>App permissions are not sufficient</vt:lpstr>
      <vt:lpstr>ShellShock for light switches</vt:lpstr>
      <vt:lpstr>Challenge: enrollment</vt:lpstr>
      <vt:lpstr>How should we secure things?</vt:lpstr>
      <vt:lpstr>Privacy</vt:lpstr>
      <vt:lpstr>PowerPoint Presentation</vt:lpstr>
      <vt:lpstr>Privacy threats</vt:lpstr>
      <vt:lpstr>Privacy fears deter usage</vt:lpstr>
      <vt:lpstr>Roughly half of consumers uncomfortable</vt:lpstr>
      <vt:lpstr>Privacy</vt:lpstr>
      <vt:lpstr>IoT: more than programmable light bulbs</vt:lpstr>
      <vt:lpstr>Privacy – other approaches</vt:lpstr>
      <vt:lpstr>Privacy</vt:lpstr>
      <vt:lpstr>Local processing for efficiency privacy</vt:lpstr>
      <vt:lpstr>Infrastructure security</vt:lpstr>
      <vt:lpstr>Improving network infrastructure security</vt:lpstr>
      <vt:lpstr>Anti-botnet ecosystem</vt:lpstr>
      <vt:lpstr>Security beyond viruses and Phishing: Fraud &amp; Human DOS attacks</vt:lpstr>
      <vt:lpstr>Fraud in TRS (text relay service)</vt:lpstr>
      <vt:lpstr>DOS attacks on humans: 9-1-1</vt:lpstr>
      <vt:lpstr>Conclusion</vt:lpstr>
      <vt:lpstr>Robocalls &amp; Caller-ID spoofing</vt:lpstr>
      <vt:lpstr>The Telemarketing Sales Rule: Three Protections</vt:lpstr>
      <vt:lpstr>What calls are not covered?</vt:lpstr>
      <vt:lpstr>How do robocalls work?</vt:lpstr>
      <vt:lpstr>The geography of robo-calling</vt:lpstr>
      <vt:lpstr>Robocall eco system</vt:lpstr>
      <vt:lpstr>What you can do when robo-called</vt:lpstr>
      <vt:lpstr>The enablers </vt:lpstr>
      <vt:lpstr>Law enforcement vs. robocallers</vt:lpstr>
      <vt:lpstr>What has changed?</vt:lpstr>
      <vt:lpstr>Caller ID spoofing</vt:lpstr>
      <vt:lpstr>Caller ID spoofing</vt:lpstr>
      <vt:lpstr>VoIP spoofing</vt:lpstr>
      <vt:lpstr>Why not use email spam filtering techniques?</vt:lpstr>
      <vt:lpstr>Future, part 1: trustable phone numbers</vt:lpstr>
      <vt:lpstr>IP-based PSTN: build in security!</vt:lpstr>
      <vt:lpstr>Caller identification</vt:lpstr>
      <vt:lpstr>Attribute validation</vt:lpstr>
      <vt:lpstr>Attribute Validation Service</vt:lpstr>
    </vt:vector>
  </TitlesOfParts>
  <Company>Columbia University</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Internet is Insecure and Will Likely Remain So - What now?</dc:title>
  <dc:creator>Henning Schulzrinne</dc:creator>
  <cp:lastModifiedBy>Henning Schulzrinne</cp:lastModifiedBy>
  <cp:revision>57</cp:revision>
  <dcterms:created xsi:type="dcterms:W3CDTF">2012-11-05T02:30:49Z</dcterms:created>
  <dcterms:modified xsi:type="dcterms:W3CDTF">2016-06-12T08:53:07Z</dcterms:modified>
</cp:coreProperties>
</file>