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15" r:id="rId3"/>
    <p:sldId id="274" r:id="rId4"/>
    <p:sldId id="271" r:id="rId5"/>
    <p:sldId id="292" r:id="rId6"/>
    <p:sldId id="316" r:id="rId7"/>
    <p:sldId id="263" r:id="rId8"/>
    <p:sldId id="275" r:id="rId9"/>
    <p:sldId id="267" r:id="rId10"/>
    <p:sldId id="317" r:id="rId11"/>
    <p:sldId id="337" r:id="rId12"/>
    <p:sldId id="338" r:id="rId13"/>
    <p:sldId id="326" r:id="rId14"/>
    <p:sldId id="328" r:id="rId15"/>
    <p:sldId id="329" r:id="rId16"/>
    <p:sldId id="318" r:id="rId17"/>
    <p:sldId id="324" r:id="rId18"/>
    <p:sldId id="319" r:id="rId19"/>
    <p:sldId id="327" r:id="rId20"/>
    <p:sldId id="325" r:id="rId21"/>
    <p:sldId id="330" r:id="rId22"/>
    <p:sldId id="331" r:id="rId23"/>
    <p:sldId id="332" r:id="rId24"/>
    <p:sldId id="335" r:id="rId25"/>
    <p:sldId id="336" r:id="rId26"/>
    <p:sldId id="333" r:id="rId27"/>
    <p:sldId id="321" r:id="rId28"/>
    <p:sldId id="322" r:id="rId29"/>
    <p:sldId id="323" r:id="rId30"/>
    <p:sldId id="264" r:id="rId31"/>
    <p:sldId id="265" r:id="rId32"/>
    <p:sldId id="266" r:id="rId33"/>
    <p:sldId id="258" r:id="rId34"/>
    <p:sldId id="272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99"/>
  </p:normalViewPr>
  <p:slideViewPr>
    <p:cSldViewPr snapToGrid="0" snapToObjects="1">
      <p:cViewPr varScale="1">
        <p:scale>
          <a:sx n="101" d="100"/>
          <a:sy n="101" d="100"/>
        </p:scale>
        <p:origin x="18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DC03D-9DC4-A646-867C-5850D913BD32}" type="datetimeFigureOut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5A26F-1134-9244-883E-C53100C8F7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031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3861-3C78-6F45-A5CB-25D9EEBA116E}" type="datetimeFigureOut">
              <a:rPr lang="en-US" smtClean="0"/>
              <a:t>6/12/16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7A73-B34B-2545-8E93-2CFD529B4D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654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64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938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webgilde.com</a:t>
            </a:r>
            <a:r>
              <a:rPr lang="en-US" dirty="0" smtClean="0"/>
              <a:t>/en/how-much-does-</a:t>
            </a:r>
            <a:r>
              <a:rPr lang="en-US" dirty="0" err="1" smtClean="0"/>
              <a:t>adsense</a:t>
            </a:r>
            <a:r>
              <a:rPr lang="en-US" dirty="0" smtClean="0"/>
              <a:t>-pay/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www.eff.org</a:t>
            </a:r>
            <a:r>
              <a:rPr lang="en-US" dirty="0" smtClean="0"/>
              <a:t>/</a:t>
            </a:r>
            <a:r>
              <a:rPr lang="en-US" dirty="0" err="1" smtClean="0"/>
              <a:t>privacybadger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56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whatsmyuseragent.com</a:t>
            </a:r>
            <a:r>
              <a:rPr lang="en-US" dirty="0" smtClean="0"/>
              <a:t>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84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www.iab.net</a:t>
            </a:r>
            <a:r>
              <a:rPr lang="en-US" dirty="0" smtClean="0"/>
              <a:t>/media/file/PwC_IAB_Webinar_Presentation_FY2014_PWC.pdf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6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www.pewinternet.org</a:t>
            </a:r>
            <a:r>
              <a:rPr lang="en-US" dirty="0" smtClean="0"/>
              <a:t>/2013/08/26/home-broadband-2013/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30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www.tradingeconomics.com</a:t>
            </a:r>
            <a:r>
              <a:rPr lang="en-US" dirty="0" smtClean="0"/>
              <a:t>/united-states/consumer-spending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1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digiday.com</a:t>
            </a:r>
            <a:r>
              <a:rPr lang="en-US" dirty="0" smtClean="0"/>
              <a:t>/platforms/what-is-over-the-top-</a:t>
            </a:r>
            <a:r>
              <a:rPr lang="en-US" dirty="0" err="1" smtClean="0"/>
              <a:t>ott</a:t>
            </a:r>
            <a:r>
              <a:rPr lang="en-US" dirty="0" smtClean="0"/>
              <a:t>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www.lightreading.com</a:t>
            </a:r>
            <a:r>
              <a:rPr lang="en-US" dirty="0" smtClean="0"/>
              <a:t>/video/</a:t>
            </a:r>
            <a:r>
              <a:rPr lang="en-US" dirty="0" err="1" smtClean="0"/>
              <a:t>ott</a:t>
            </a:r>
            <a:r>
              <a:rPr lang="en-US" dirty="0" smtClean="0"/>
              <a:t>/to-be-or-not-to-be-an-</a:t>
            </a:r>
            <a:r>
              <a:rPr lang="en-US" dirty="0" err="1" smtClean="0"/>
              <a:t>mvpd</a:t>
            </a:r>
            <a:r>
              <a:rPr lang="en-US" dirty="0" smtClean="0"/>
              <a:t>/d/d-id/714880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files.shareholder.com</a:t>
            </a:r>
            <a:r>
              <a:rPr lang="en-US" dirty="0" smtClean="0"/>
              <a:t>/downloads/NFLX/716284934x0x826035/b69e6840-a84e-425e-9ea3-a0ff4c507e58/SEC-NFLX-1065280-15-6.pdf</a:t>
            </a:r>
          </a:p>
          <a:p>
            <a:r>
              <a:rPr lang="en-US" dirty="0" smtClean="0"/>
              <a:t>http://clients1.ibisworld.com/reports/us/bed/</a:t>
            </a:r>
            <a:r>
              <a:rPr lang="en-US" dirty="0" err="1" smtClean="0"/>
              <a:t>default.aspx?bedid</a:t>
            </a:r>
            <a:r>
              <a:rPr lang="en-US" dirty="0" smtClean="0"/>
              <a:t>=4625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www.statista.com</a:t>
            </a:r>
            <a:r>
              <a:rPr lang="en-US" dirty="0" smtClean="0"/>
              <a:t>/statistics/293486/revenue-of-cable-networks-in-the-us/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selectusa.commerce.gov</a:t>
            </a:r>
            <a:r>
              <a:rPr lang="en-US" dirty="0" smtClean="0"/>
              <a:t>/industry-snapshots/media-entertainment-industry-united-</a:t>
            </a:r>
            <a:r>
              <a:rPr lang="en-US" dirty="0" err="1" smtClean="0"/>
              <a:t>states.html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www.techtimes.com</a:t>
            </a:r>
            <a:r>
              <a:rPr lang="en-US" dirty="0" smtClean="0"/>
              <a:t>/articles/9270/20140627/</a:t>
            </a:r>
            <a:r>
              <a:rPr lang="en-US" dirty="0" err="1" smtClean="0"/>
              <a:t>america</a:t>
            </a:r>
            <a:r>
              <a:rPr lang="en-US" dirty="0" smtClean="0"/>
              <a:t>-china-japan-video-games-</a:t>
            </a:r>
            <a:r>
              <a:rPr lang="en-US" dirty="0" err="1" smtClean="0"/>
              <a:t>revenue.htm</a:t>
            </a:r>
            <a:endParaRPr lang="en-US" dirty="0" smtClean="0"/>
          </a:p>
          <a:p>
            <a:r>
              <a:rPr lang="en-US" dirty="0" smtClean="0"/>
              <a:t>http://</a:t>
            </a:r>
            <a:r>
              <a:rPr lang="en-US" dirty="0" err="1" smtClean="0"/>
              <a:t>www.statista.com</a:t>
            </a:r>
            <a:r>
              <a:rPr lang="en-US" dirty="0" smtClean="0"/>
              <a:t>/statistics/293490/revenue-of-wireless-telecommunication-carriers-in-the-us/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investor.google.com</a:t>
            </a:r>
            <a:r>
              <a:rPr lang="en-US" dirty="0" smtClean="0"/>
              <a:t>/earnings/2014/Q4_google_earnings.html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apps.fcc.gov</a:t>
            </a:r>
            <a:r>
              <a:rPr lang="en-US" dirty="0" smtClean="0"/>
              <a:t>/</a:t>
            </a:r>
            <a:r>
              <a:rPr lang="en-US" dirty="0" err="1" smtClean="0"/>
              <a:t>edocs_public</a:t>
            </a:r>
            <a:r>
              <a:rPr lang="en-US" dirty="0" smtClean="0"/>
              <a:t>/</a:t>
            </a:r>
            <a:r>
              <a:rPr lang="en-US" dirty="0" err="1" smtClean="0"/>
              <a:t>attachmatch</a:t>
            </a:r>
            <a:r>
              <a:rPr lang="en-US" smtClean="0"/>
              <a:t>/FCC-15-41A1.pdf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803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www.journalism.org</a:t>
            </a:r>
            <a:r>
              <a:rPr lang="en-US" dirty="0" smtClean="0"/>
              <a:t>/2015/04/29/newspapers-fact-sheet/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www.journalism.org</a:t>
            </a:r>
            <a:r>
              <a:rPr lang="en-US" dirty="0" smtClean="0"/>
              <a:t>/2014/03/26/industry-breakdown-newspapers-still-largest-revenue-segment/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60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www.iab.net</a:t>
            </a:r>
            <a:r>
              <a:rPr lang="en-US" dirty="0" smtClean="0"/>
              <a:t>/</a:t>
            </a:r>
            <a:r>
              <a:rPr lang="en-US" dirty="0" err="1" smtClean="0"/>
              <a:t>about_the_iab</a:t>
            </a:r>
            <a:r>
              <a:rPr lang="en-US" dirty="0" smtClean="0"/>
              <a:t>/</a:t>
            </a:r>
            <a:r>
              <a:rPr lang="en-US" dirty="0" err="1" smtClean="0"/>
              <a:t>recent_press_releases</a:t>
            </a:r>
            <a:r>
              <a:rPr lang="en-US" dirty="0" smtClean="0"/>
              <a:t>/</a:t>
            </a:r>
            <a:r>
              <a:rPr lang="en-US" dirty="0" err="1" smtClean="0"/>
              <a:t>press_release_archive</a:t>
            </a:r>
            <a:r>
              <a:rPr lang="en-US" dirty="0" smtClean="0"/>
              <a:t>/</a:t>
            </a:r>
            <a:r>
              <a:rPr lang="en-US" dirty="0" err="1" smtClean="0"/>
              <a:t>press_release</a:t>
            </a:r>
            <a:r>
              <a:rPr lang="en-US" dirty="0" smtClean="0"/>
              <a:t>/pr-061115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98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www.iab.net</a:t>
            </a:r>
            <a:r>
              <a:rPr lang="en-US" dirty="0" smtClean="0"/>
              <a:t>/media/file/PwC_IAB_Webinar_Presentation_FY2014_PWC.pdf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681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www.statista.com</a:t>
            </a:r>
            <a:r>
              <a:rPr lang="en-US" dirty="0" smtClean="0"/>
              <a:t>/statistics/243789/number-of-</a:t>
            </a:r>
            <a:r>
              <a:rPr lang="en-US" dirty="0" err="1" smtClean="0"/>
              <a:t>tv</a:t>
            </a:r>
            <a:r>
              <a:rPr lang="en-US" dirty="0" smtClean="0"/>
              <a:t>-households-in-the-us/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www.allbusiness.com</a:t>
            </a:r>
            <a:r>
              <a:rPr lang="en-US" dirty="0" smtClean="0"/>
              <a:t>/web-advertising-and-cpm-a-quick-guide-for-small-businesses-2646-1.html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monetizepros.com</a:t>
            </a:r>
            <a:r>
              <a:rPr lang="en-US" dirty="0" smtClean="0"/>
              <a:t>/display-advertising/average-</a:t>
            </a:r>
            <a:r>
              <a:rPr lang="en-US" dirty="0" err="1" smtClean="0"/>
              <a:t>cpm</a:t>
            </a:r>
            <a:r>
              <a:rPr lang="en-US" dirty="0" smtClean="0"/>
              <a:t>-rates/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webgilde.com</a:t>
            </a:r>
            <a:r>
              <a:rPr lang="en-US" dirty="0" smtClean="0"/>
              <a:t>/en/how-much-does-</a:t>
            </a:r>
            <a:r>
              <a:rPr lang="en-US" dirty="0" err="1" smtClean="0"/>
              <a:t>adsense</a:t>
            </a:r>
            <a:r>
              <a:rPr lang="en-US" dirty="0" smtClean="0"/>
              <a:t>-pay/</a:t>
            </a:r>
          </a:p>
          <a:p>
            <a:r>
              <a:rPr lang="en-US" dirty="0" smtClean="0"/>
              <a:t>http://</a:t>
            </a:r>
            <a:r>
              <a:rPr lang="en-US" dirty="0" err="1" smtClean="0"/>
              <a:t>fitsmallbusiness.com</a:t>
            </a:r>
            <a:r>
              <a:rPr lang="en-US" dirty="0" smtClean="0"/>
              <a:t>/radio-advertising-costs/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3F7A73-B34B-2545-8E93-2CFD529B4D2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6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50AAC-A9B6-984D-97B8-197E4BE5333E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614D-CA00-F34B-8439-9A6C4E0E7153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48C25-FD32-0E44-853F-056954F1615E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EF5BD-0558-0E4F-9571-BD9D45044276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C43F5-2FC1-0441-B092-2CB16B714C24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C7C7-4AF1-2344-A4B9-DB8208588164}" type="datetime1">
              <a:rPr lang="en-US" smtClean="0"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A6ED0-C353-D34A-8C2C-5495BAB2B09F}" type="datetime1">
              <a:rPr lang="en-US" smtClean="0"/>
              <a:t>6/12/16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AAABB-33C2-DD42-9097-7C42F385427E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6A523-145E-D843-9C82-398B208C175A}" type="datetime1">
              <a:rPr lang="en-US" smtClean="0"/>
              <a:t>6/12/16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4DEA3-7435-464A-88C1-39937BCFD133}" type="datetime1">
              <a:rPr lang="en-US" smtClean="0"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4BFFD-0EEF-FE43-804E-196C5E82CC3F}" type="datetime1">
              <a:rPr lang="en-US" smtClean="0"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92CA37-FA18-4740-8C81-39F41C7789B4}" type="datetime1">
              <a:rPr lang="en-US" smtClean="0"/>
              <a:t>6/12/16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2.png"/><Relationship Id="rId12" Type="http://schemas.openxmlformats.org/officeDocument/2006/relationships/image" Target="../media/image23.png"/><Relationship Id="rId13" Type="http://schemas.openxmlformats.org/officeDocument/2006/relationships/image" Target="../media/image17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3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Internet Technology, Economics and Policy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/>
          <a:p>
            <a:r>
              <a:rPr lang="en-US" dirty="0" smtClean="0"/>
              <a:t>Henning Schulzrinne</a:t>
            </a:r>
          </a:p>
          <a:p>
            <a:r>
              <a:rPr lang="en-US" b="1" dirty="0" smtClean="0"/>
              <a:t>http://</a:t>
            </a:r>
            <a:r>
              <a:rPr lang="en-US" b="1" dirty="0" err="1" smtClean="0"/>
              <a:t>www.cs.columbia.edu</a:t>
            </a:r>
            <a:r>
              <a:rPr lang="en-US" b="1" dirty="0" smtClean="0"/>
              <a:t>/~</a:t>
            </a:r>
            <a:r>
              <a:rPr lang="en-US" b="1" dirty="0" err="1" smtClean="0"/>
              <a:t>hgs</a:t>
            </a:r>
            <a:r>
              <a:rPr lang="en-US" b="1" dirty="0" smtClean="0"/>
              <a:t>/teaching/</a:t>
            </a:r>
            <a:r>
              <a:rPr lang="en-US" b="1" dirty="0" err="1" smtClean="0"/>
              <a:t>itep</a:t>
            </a:r>
            <a:r>
              <a:rPr lang="en-US" b="1" dirty="0" smtClean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5227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Internet money routing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199" y="1524000"/>
            <a:ext cx="1450169" cy="13551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70" y="4091683"/>
            <a:ext cx="1468398" cy="48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381" y="5058781"/>
            <a:ext cx="1168357" cy="965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302" y="4709266"/>
            <a:ext cx="1210436" cy="497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04324" y="1616175"/>
            <a:ext cx="1893029" cy="126300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56283" y="3345643"/>
            <a:ext cx="2141070" cy="1226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content &amp; service aggregators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1284" y="4835345"/>
            <a:ext cx="1041743" cy="7420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49664" y="5670930"/>
            <a:ext cx="1425628" cy="1073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7353" y="5670930"/>
            <a:ext cx="1067902" cy="10679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44018" y="3174769"/>
            <a:ext cx="1392185" cy="12265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stCxn id="3" idx="3"/>
            <a:endCxn id="7" idx="1"/>
          </p:cNvCxnSpPr>
          <p:nvPr/>
        </p:nvCxnSpPr>
        <p:spPr>
          <a:xfrm>
            <a:off x="2184368" y="2201590"/>
            <a:ext cx="1319956" cy="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3" idx="2"/>
          </p:cNvCxnSpPr>
          <p:nvPr/>
        </p:nvCxnSpPr>
        <p:spPr>
          <a:xfrm>
            <a:off x="1459284" y="2879180"/>
            <a:ext cx="0" cy="1099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84368" y="2879180"/>
            <a:ext cx="1169135" cy="861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8" idx="6"/>
          </p:cNvCxnSpPr>
          <p:nvPr/>
        </p:nvCxnSpPr>
        <p:spPr>
          <a:xfrm>
            <a:off x="5397353" y="3959113"/>
            <a:ext cx="1546665" cy="192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Freeform 35"/>
          <p:cNvSpPr/>
          <p:nvPr/>
        </p:nvSpPr>
        <p:spPr>
          <a:xfrm>
            <a:off x="2313029" y="2464328"/>
            <a:ext cx="1191295" cy="3164849"/>
          </a:xfrm>
          <a:custGeom>
            <a:avLst/>
            <a:gdLst>
              <a:gd name="connsiteX0" fmla="*/ 1191295 w 1191295"/>
              <a:gd name="connsiteY0" fmla="*/ 0 h 3164849"/>
              <a:gd name="connsiteX1" fmla="*/ 702 w 1191295"/>
              <a:gd name="connsiteY1" fmla="*/ 1180618 h 3164849"/>
              <a:gd name="connsiteX2" fmla="*/ 1002785 w 1191295"/>
              <a:gd name="connsiteY2" fmla="*/ 3164849 h 316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1295" h="3164849">
                <a:moveTo>
                  <a:pt x="1191295" y="0"/>
                </a:moveTo>
                <a:cubicBezTo>
                  <a:pt x="611707" y="326571"/>
                  <a:pt x="32120" y="653143"/>
                  <a:pt x="702" y="1180618"/>
                </a:cubicBezTo>
                <a:cubicBezTo>
                  <a:pt x="-30716" y="1708093"/>
                  <a:pt x="1002785" y="3164849"/>
                  <a:pt x="1002785" y="3164849"/>
                </a:cubicBezTo>
              </a:path>
            </a:pathLst>
          </a:custGeom>
          <a:ln w="38100" cmpd="sng"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386058" y="1524000"/>
            <a:ext cx="967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Internet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493027" y="2879180"/>
            <a:ext cx="1450991" cy="466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97353" y="3232444"/>
            <a:ext cx="158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OTT</a:t>
            </a:r>
          </a:p>
          <a:p>
            <a:r>
              <a:rPr lang="en-US" dirty="0" smtClean="0"/>
              <a:t>(over-the-top)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184368" y="4176807"/>
            <a:ext cx="1071915" cy="65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0830" y="2897770"/>
            <a:ext cx="1230279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consumer spending</a:t>
            </a:r>
          </a:p>
          <a:p>
            <a:r>
              <a:rPr lang="en-US" dirty="0" smtClean="0"/>
              <a:t>($11.2T)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774375" y="1524000"/>
            <a:ext cx="928077" cy="5568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32841" y="2165452"/>
            <a:ext cx="2222353" cy="474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36203" y="1707275"/>
            <a:ext cx="598924" cy="91635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02452" y="1524000"/>
            <a:ext cx="1508163" cy="52785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175006" y="1256612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ISP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A1EE9-555C-ED45-99DF-DE32D2EFE1E1}" type="datetime1">
              <a:rPr lang="en-US" smtClean="0"/>
              <a:t>6/12/16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713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OTT, VOD, SVOD,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OTT = delivery of services (interactive voice, entertainment video) over the Internet without subscribing to traditional cable or telephone service</a:t>
            </a:r>
          </a:p>
          <a:p>
            <a:pPr lvl="1"/>
            <a:r>
              <a:rPr lang="en-US" dirty="0" smtClean="0"/>
              <a:t>Video: Netflix, </a:t>
            </a:r>
            <a:r>
              <a:rPr lang="en-US" dirty="0" err="1" smtClean="0"/>
              <a:t>Hulu</a:t>
            </a:r>
            <a:r>
              <a:rPr lang="en-US" dirty="0" smtClean="0"/>
              <a:t>, HBO Go, YouTube, </a:t>
            </a:r>
            <a:r>
              <a:rPr lang="en-US" dirty="0" err="1" smtClean="0"/>
              <a:t>Vimeo</a:t>
            </a:r>
            <a:r>
              <a:rPr lang="en-US" dirty="0" smtClean="0"/>
              <a:t>, Go90</a:t>
            </a:r>
          </a:p>
          <a:p>
            <a:pPr lvl="1"/>
            <a:r>
              <a:rPr lang="en-US" dirty="0" smtClean="0"/>
              <a:t>Voice: Skype, Vonage, </a:t>
            </a:r>
            <a:r>
              <a:rPr lang="en-US" dirty="0" err="1" smtClean="0"/>
              <a:t>FaceTime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OVD = online video distribution (linear, scheduled [not VOD])</a:t>
            </a:r>
          </a:p>
          <a:p>
            <a:r>
              <a:rPr lang="en-US" dirty="0" smtClean="0"/>
              <a:t>SVOD = streaming/subscription video on demand</a:t>
            </a:r>
          </a:p>
          <a:p>
            <a:r>
              <a:rPr lang="en-US" dirty="0" smtClean="0"/>
              <a:t>AVOD = ad-supported video-on-demand</a:t>
            </a:r>
          </a:p>
          <a:p>
            <a:r>
              <a:rPr lang="en-US" dirty="0" smtClean="0"/>
              <a:t>TVOD = transactional; “pay TV”</a:t>
            </a:r>
          </a:p>
          <a:p>
            <a:r>
              <a:rPr lang="en-US" dirty="0" smtClean="0"/>
              <a:t>MVPD = multi-channel video programming distributor</a:t>
            </a:r>
          </a:p>
          <a:p>
            <a:pPr lvl="1"/>
            <a:r>
              <a:rPr lang="en-US" dirty="0" smtClean="0"/>
              <a:t>typically, linear = “live TV”</a:t>
            </a:r>
          </a:p>
          <a:p>
            <a:r>
              <a:rPr lang="en-US" dirty="0" smtClean="0"/>
              <a:t>TV Everywhere = cable service over IP (same bundle)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D53E8-DBD2-664B-8832-E736B7B4751D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615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OTT, SVOD, 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046ED-170E-9C4A-BD46-EBF45F565348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01997"/>
              </p:ext>
            </p:extLst>
          </p:nvPr>
        </p:nvGraphicFramePr>
        <p:xfrm>
          <a:off x="438772" y="1620833"/>
          <a:ext cx="8229600" cy="4485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vs. on-demand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bundle</a:t>
                      </a:r>
                      <a:r>
                        <a:rPr lang="en-US" baseline="0" dirty="0" smtClean="0"/>
                        <a:t> or individual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payment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OVD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MVPD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 (may offer VOD)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bundles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cable TV, satellite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TV</a:t>
                      </a:r>
                      <a:r>
                        <a:rPr lang="en-US" baseline="0" dirty="0" smtClean="0"/>
                        <a:t> Everywhere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subset</a:t>
                      </a:r>
                      <a:r>
                        <a:rPr lang="en-US" baseline="0" dirty="0" smtClean="0"/>
                        <a:t> of TV bundle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Comcast,</a:t>
                      </a:r>
                      <a:r>
                        <a:rPr lang="en-US" baseline="0" dirty="0" smtClean="0"/>
                        <a:t> TWC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SVOD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on demand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bundle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monthly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Netlfix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HBO Go, </a:t>
                      </a:r>
                      <a:r>
                        <a:rPr lang="en-US" baseline="0" dirty="0" err="1" smtClean="0"/>
                        <a:t>Hulu</a:t>
                      </a:r>
                      <a:r>
                        <a:rPr lang="en-US" baseline="0" dirty="0" smtClean="0"/>
                        <a:t> Plus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TVOD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Amazon Instant</a:t>
                      </a:r>
                      <a:r>
                        <a:rPr lang="en-US" baseline="0" dirty="0" smtClean="0"/>
                        <a:t> Video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AVOD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</a:t>
                      </a:r>
                      <a:r>
                        <a:rPr lang="en-US" baseline="0" dirty="0" smtClean="0"/>
                        <a:t> form content, movie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ad-supported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YouTube,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Vimeo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Hulu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75018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video money routing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70" y="4091683"/>
            <a:ext cx="1468398" cy="48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81" y="5058781"/>
            <a:ext cx="1168357" cy="965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302" y="4709266"/>
            <a:ext cx="1210436" cy="497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4324" y="1616175"/>
            <a:ext cx="1893029" cy="126300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56283" y="3345643"/>
            <a:ext cx="2141070" cy="12269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cable channels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057" y="5411325"/>
            <a:ext cx="1392185" cy="1226595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endCxn id="7" idx="1"/>
          </p:cNvCxnSpPr>
          <p:nvPr/>
        </p:nvCxnSpPr>
        <p:spPr>
          <a:xfrm>
            <a:off x="2184368" y="2201590"/>
            <a:ext cx="1319956" cy="460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459284" y="2879180"/>
            <a:ext cx="0" cy="1099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84368" y="2879180"/>
            <a:ext cx="1169135" cy="861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386058" y="1800841"/>
            <a:ext cx="736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</a:t>
            </a:r>
            <a:endParaRPr lang="en-US" dirty="0"/>
          </a:p>
        </p:txBody>
      </p:sp>
      <p:cxnSp>
        <p:nvCxnSpPr>
          <p:cNvPr id="39" name="Straight Arrow Connector 38"/>
          <p:cNvCxnSpPr>
            <a:stCxn id="8" idx="4"/>
            <a:endCxn id="12" idx="1"/>
          </p:cNvCxnSpPr>
          <p:nvPr/>
        </p:nvCxnSpPr>
        <p:spPr>
          <a:xfrm>
            <a:off x="4326818" y="4572583"/>
            <a:ext cx="1866239" cy="1452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4018" y="2058114"/>
            <a:ext cx="1912069" cy="1074715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5397353" y="2170331"/>
            <a:ext cx="1546665" cy="2939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540494" y="1616175"/>
            <a:ext cx="305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retransmission consent fees</a:t>
            </a:r>
            <a:endParaRPr lang="en-US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184368" y="4176807"/>
            <a:ext cx="1071915" cy="6585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00830" y="2897770"/>
            <a:ext cx="1510137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consumer spending</a:t>
            </a:r>
          </a:p>
          <a:p>
            <a:r>
              <a:rPr lang="en-US" dirty="0" smtClean="0"/>
              <a:t>($11.2T </a:t>
            </a:r>
            <a:r>
              <a:rPr lang="en-US" sz="1000" dirty="0" smtClean="0"/>
              <a:t>2Q15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" y="1681728"/>
            <a:ext cx="1509200" cy="11319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8280" y="3978384"/>
            <a:ext cx="1186962" cy="34659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75193" y="3803331"/>
            <a:ext cx="857115" cy="7851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11566" y="4542483"/>
            <a:ext cx="641224" cy="6412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75193" y="4691050"/>
            <a:ext cx="1133112" cy="492657"/>
          </a:xfrm>
          <a:prstGeom prst="rect">
            <a:avLst/>
          </a:prstGeom>
        </p:spPr>
      </p:pic>
      <p:cxnSp>
        <p:nvCxnSpPr>
          <p:cNvPr id="28" name="Elbow Connector 27"/>
          <p:cNvCxnSpPr>
            <a:stCxn id="24" idx="2"/>
            <a:endCxn id="12" idx="3"/>
          </p:cNvCxnSpPr>
          <p:nvPr/>
        </p:nvCxnSpPr>
        <p:spPr>
          <a:xfrm rot="5400000">
            <a:off x="7543038" y="5225912"/>
            <a:ext cx="840916" cy="75650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0" idx="2"/>
          </p:cNvCxnSpPr>
          <p:nvPr/>
        </p:nvCxnSpPr>
        <p:spPr>
          <a:xfrm>
            <a:off x="7900053" y="3132829"/>
            <a:ext cx="3255" cy="6705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38920" y="3257720"/>
            <a:ext cx="24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reverse compensation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40538" y="4653753"/>
            <a:ext cx="1508163" cy="5278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3962" y="5246225"/>
            <a:ext cx="3175000" cy="3302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08654" y="5734538"/>
            <a:ext cx="1905000" cy="7493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504324" y="1339334"/>
            <a:ext cx="1441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MSO/MVPD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2336768" y="4542483"/>
            <a:ext cx="4061512" cy="4452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184368" y="2588847"/>
            <a:ext cx="4627198" cy="23988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F5DE-AE71-5447-8755-0D707E9E8F12}" type="datetime1">
              <a:rPr lang="en-US" smtClean="0"/>
              <a:t>6/12/16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3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industry revenues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87B48-06E4-0349-9226-9E4295566C1F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09370"/>
              </p:ext>
            </p:extLst>
          </p:nvPr>
        </p:nvGraphicFramePr>
        <p:xfrm>
          <a:off x="1447800" y="1655682"/>
          <a:ext cx="6096000" cy="3606800"/>
        </p:xfrm>
        <a:graphic>
          <a:graphicData uri="http://schemas.openxmlformats.org/drawingml/2006/table">
            <a:tbl>
              <a:tblPr firstRow="1" firstCol="1" bandRow="1">
                <a:tableStyleId>{327F97BB-C833-4FB7-BDE5-3F7075034690}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Company</a:t>
                      </a:r>
                      <a:r>
                        <a:rPr lang="en-US" baseline="0" dirty="0" smtClean="0"/>
                        <a:t> or 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 domestic</a:t>
                      </a:r>
                      <a:r>
                        <a:rPr lang="en-US" baseline="0" dirty="0" smtClean="0"/>
                        <a:t> revenue, 2014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Netflix (US)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$3.4B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Cisco (Americas)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$27.8B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 cable</a:t>
                      </a:r>
                      <a:r>
                        <a:rPr lang="en-US" baseline="0" dirty="0" smtClean="0"/>
                        <a:t> TV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$56B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 film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$31B (2013)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 music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$10B (2013)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 Games (software)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$20.5B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 Wireless telecom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$205B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Google (worldwide)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$66B (56% international)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6581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Cable TV subscriptions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93BD-8D3C-004E-9ECE-9C0B80AFE929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2879" y="1775737"/>
            <a:ext cx="6458767" cy="363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8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 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33882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2012: $38.6B for 1,400 US dailies</a:t>
            </a:r>
          </a:p>
          <a:p>
            <a:pPr lvl="1"/>
            <a:r>
              <a:rPr lang="en-US" dirty="0" smtClean="0"/>
              <a:t>2/3 ($25.2B) from advertising</a:t>
            </a:r>
          </a:p>
          <a:p>
            <a:pPr lvl="1"/>
            <a:r>
              <a:rPr lang="en-US" dirty="0" smtClean="0"/>
              <a:t>¼ ($10.4B) digital &amp; print circulation</a:t>
            </a:r>
          </a:p>
          <a:p>
            <a:pPr lvl="1"/>
            <a:r>
              <a:rPr lang="en-US" dirty="0" smtClean="0"/>
              <a:t>rest: events, commercial printing, e-commerce, …</a:t>
            </a:r>
          </a:p>
          <a:p>
            <a:r>
              <a:rPr lang="en-US" dirty="0" smtClean="0"/>
              <a:t>12 cable news channels, 3 broadcast networks news, 800 news-producing local TV stations</a:t>
            </a:r>
          </a:p>
          <a:p>
            <a:pPr lvl="1"/>
            <a:r>
              <a:rPr lang="en-US" dirty="0" smtClean="0"/>
              <a:t>$16.4B revenue</a:t>
            </a:r>
          </a:p>
          <a:p>
            <a:pPr lvl="1"/>
            <a:r>
              <a:rPr lang="en-US" dirty="0" smtClean="0"/>
              <a:t>total of about 2,200 TV stations</a:t>
            </a:r>
          </a:p>
          <a:p>
            <a:pPr lvl="1"/>
            <a:r>
              <a:rPr lang="en-US" dirty="0" smtClean="0"/>
              <a:t>3 news networks: $691M average</a:t>
            </a:r>
          </a:p>
          <a:p>
            <a:r>
              <a:rPr lang="en-US" dirty="0" smtClean="0"/>
              <a:t>Non-commercial sector: $1.9B</a:t>
            </a:r>
          </a:p>
          <a:p>
            <a:pPr lvl="1"/>
            <a:r>
              <a:rPr lang="en-US" dirty="0" smtClean="0"/>
              <a:t>includes 1,000 local public radio stations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8059" y="1524000"/>
            <a:ext cx="3240616" cy="181943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BB7FE-4908-7F4B-BC58-71A41A09A136}" type="datetime1">
              <a:rPr lang="en-US" smtClean="0"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432" y="3468684"/>
            <a:ext cx="1926543" cy="324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30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U.S. Advertising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90" y="1650999"/>
            <a:ext cx="7718228" cy="42223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9DF0-29EE-D846-BAFA-B6F410DFB7BC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89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advertising revenue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70A03-2857-F045-8066-998032C17079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974" y="1524000"/>
            <a:ext cx="7713826" cy="483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9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advertising?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98F0E-3531-4749-B0FB-0A0E3461615B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781" y="1541543"/>
            <a:ext cx="6973472" cy="494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E2958-D7A5-504B-A258-8DE45B0E26EA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9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advertising?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7018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Display ads</a:t>
            </a:r>
          </a:p>
          <a:p>
            <a:pPr lvl="1"/>
            <a:r>
              <a:rPr lang="en-US" dirty="0" smtClean="0"/>
              <a:t>brand awareness, mostly</a:t>
            </a:r>
          </a:p>
          <a:p>
            <a:pPr lvl="1"/>
            <a:r>
              <a:rPr lang="en-US" dirty="0" smtClean="0"/>
              <a:t>fixed cost or bidding for pages</a:t>
            </a:r>
          </a:p>
          <a:p>
            <a:pPr lvl="1"/>
            <a:r>
              <a:rPr lang="en-US" dirty="0" smtClean="0"/>
              <a:t>pop-ups, inline, interstitial (before &amp; after)</a:t>
            </a:r>
          </a:p>
          <a:p>
            <a:r>
              <a:rPr lang="en-US" dirty="0" smtClean="0"/>
              <a:t>Search ads</a:t>
            </a:r>
          </a:p>
          <a:p>
            <a:pPr lvl="1"/>
            <a:r>
              <a:rPr lang="en-US" dirty="0" smtClean="0"/>
              <a:t>bidding for key words</a:t>
            </a:r>
          </a:p>
          <a:p>
            <a:r>
              <a:rPr lang="en-US" dirty="0" smtClean="0"/>
              <a:t>Location-based (push) advertising</a:t>
            </a:r>
          </a:p>
          <a:p>
            <a:r>
              <a:rPr lang="en-US" dirty="0" smtClean="0"/>
              <a:t>Email-based</a:t>
            </a:r>
          </a:p>
          <a:p>
            <a:r>
              <a:rPr lang="en-US" dirty="0" smtClean="0"/>
              <a:t>Sponsored content</a:t>
            </a:r>
          </a:p>
          <a:p>
            <a:r>
              <a:rPr lang="en-US" dirty="0" smtClean="0"/>
              <a:t>Video ads</a:t>
            </a:r>
          </a:p>
          <a:p>
            <a:pPr lvl="1"/>
            <a:r>
              <a:rPr lang="en-US" dirty="0" smtClean="0"/>
              <a:t>Pre-roll &amp; insert</a:t>
            </a:r>
          </a:p>
          <a:p>
            <a:r>
              <a:rPr lang="en-US" dirty="0" smtClean="0"/>
              <a:t>Classifieds (e.g., Craigslist)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318" y="2242180"/>
            <a:ext cx="2754526" cy="2435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204" y="4950658"/>
            <a:ext cx="2469219" cy="1155468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6C32-CE8D-8A4D-A137-F7FB7FB6A733}" type="datetime1">
              <a:rPr lang="en-US" smtClean="0"/>
              <a:t>6/12/16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90991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Classical</a:t>
            </a:r>
          </a:p>
          <a:p>
            <a:pPr lvl="1"/>
            <a:r>
              <a:rPr lang="en-US" dirty="0" smtClean="0"/>
              <a:t>TV, radio: rating points – 1% of TV households (116.3 M in 2014)</a:t>
            </a:r>
          </a:p>
          <a:p>
            <a:pPr lvl="2"/>
            <a:r>
              <a:rPr lang="en-US" dirty="0" smtClean="0"/>
              <a:t>particular A18-49 (adults 18 to 49)</a:t>
            </a:r>
          </a:p>
          <a:p>
            <a:pPr lvl="2"/>
            <a:r>
              <a:rPr lang="en-US" dirty="0" smtClean="0"/>
              <a:t>Live, </a:t>
            </a:r>
            <a:r>
              <a:rPr lang="en-US" dirty="0" err="1" smtClean="0"/>
              <a:t>Live+SD</a:t>
            </a:r>
            <a:r>
              <a:rPr lang="en-US" dirty="0" smtClean="0"/>
              <a:t>, Live+7</a:t>
            </a:r>
          </a:p>
          <a:p>
            <a:pPr lvl="1"/>
            <a:r>
              <a:rPr lang="en-US" dirty="0" smtClean="0"/>
              <a:t>Newspaper: circulation</a:t>
            </a:r>
          </a:p>
          <a:p>
            <a:r>
              <a:rPr lang="en-US" dirty="0" smtClean="0"/>
              <a:t>Digital</a:t>
            </a:r>
          </a:p>
          <a:p>
            <a:pPr lvl="1"/>
            <a:r>
              <a:rPr lang="en-US" dirty="0" smtClean="0"/>
              <a:t>CPM: thousand </a:t>
            </a:r>
            <a:r>
              <a:rPr lang="en-US" i="1" dirty="0" smtClean="0"/>
              <a:t>impressions</a:t>
            </a:r>
          </a:p>
          <a:p>
            <a:pPr lvl="2"/>
            <a:r>
              <a:rPr lang="en-US" dirty="0" smtClean="0"/>
              <a:t>$2.80 display ads; $5 email; $3 video</a:t>
            </a:r>
          </a:p>
          <a:p>
            <a:pPr lvl="1"/>
            <a:r>
              <a:rPr lang="en-US" dirty="0" smtClean="0"/>
              <a:t>CPC: thousand </a:t>
            </a:r>
            <a:r>
              <a:rPr lang="en-US" i="1" dirty="0" smtClean="0"/>
              <a:t>clicks</a:t>
            </a:r>
          </a:p>
          <a:p>
            <a:pPr lvl="2"/>
            <a:r>
              <a:rPr lang="en-US" i="1" dirty="0" smtClean="0">
                <a:sym typeface="Wingdings"/>
              </a:rPr>
              <a:t> CTR: click-through rate </a:t>
            </a:r>
            <a:r>
              <a:rPr lang="en-US" dirty="0" smtClean="0">
                <a:sym typeface="Wingdings"/>
              </a:rPr>
              <a:t>(relevance for mobile?)</a:t>
            </a:r>
          </a:p>
          <a:p>
            <a:pPr lvl="1"/>
            <a:r>
              <a:rPr lang="en-US" dirty="0" smtClean="0">
                <a:sym typeface="Wingdings"/>
              </a:rPr>
              <a:t>Google AdSense: 68% to publisher, 32% to Google</a:t>
            </a:r>
            <a:endParaRPr lang="en-US" dirty="0" smtClean="0"/>
          </a:p>
          <a:p>
            <a:pPr lvl="1"/>
            <a:endParaRPr lang="en-US" i="1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A1FC2-7ECE-5F4B-A99F-92AA958A930E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528" y="1908122"/>
            <a:ext cx="5349073" cy="27815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52884" y="1563384"/>
            <a:ext cx="1111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TV CPM</a:t>
            </a:r>
            <a:endParaRPr lang="en-US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927" y="5500959"/>
            <a:ext cx="5148022" cy="12306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49725" y="4925787"/>
            <a:ext cx="206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Radio CPM: ~$20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78612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can you make on web ads?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62CB-0D7A-8A41-B419-4B06981A7756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81610"/>
            <a:ext cx="7784379" cy="47017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7292" y="6467038"/>
            <a:ext cx="43251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buysellads.com</a:t>
            </a:r>
            <a:r>
              <a:rPr lang="en-US" sz="1200" dirty="0"/>
              <a:t>/buy/leaderboard/id/17/</a:t>
            </a:r>
            <a:r>
              <a:rPr lang="en-US" sz="1200" dirty="0" err="1"/>
              <a:t>soldout</a:t>
            </a:r>
            <a:r>
              <a:rPr lang="en-US" sz="1200" dirty="0"/>
              <a:t>/1/</a:t>
            </a:r>
            <a:r>
              <a:rPr lang="en-US" sz="1200" dirty="0" err="1"/>
              <a:t>ch</a:t>
            </a:r>
            <a:r>
              <a:rPr lang="en-US" sz="1200" dirty="0"/>
              <a:t>/47</a:t>
            </a:r>
          </a:p>
        </p:txBody>
      </p:sp>
    </p:spTree>
    <p:extLst>
      <p:ext uri="{BB962C8B-B14F-4D97-AF65-F5344CB8AC3E}">
        <p14:creationId xmlns:p14="http://schemas.microsoft.com/office/powerpoint/2010/main" val="188690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and mobile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just CPM – multiple ads per page</a:t>
            </a:r>
          </a:p>
          <a:p>
            <a:pPr lvl="1"/>
            <a:r>
              <a:rPr lang="en-US" dirty="0" smtClean="0"/>
              <a:t>“$48/1000 visits”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$0.25-$3 for generic sites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$1-$10 for content rich sites</a:t>
            </a:r>
          </a:p>
          <a:p>
            <a:pPr lvl="1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$10 for product-related sites</a:t>
            </a:r>
          </a:p>
          <a:p>
            <a:r>
              <a:rPr lang="en-US" dirty="0" smtClean="0"/>
              <a:t>Ad tracking</a:t>
            </a:r>
          </a:p>
          <a:p>
            <a:pPr lvl="1"/>
            <a:r>
              <a:rPr lang="en-US" dirty="0" smtClean="0"/>
              <a:t>cross-site cookies – embedded frames or images</a:t>
            </a:r>
          </a:p>
          <a:p>
            <a:pPr lvl="2"/>
            <a:r>
              <a:rPr lang="en-US" dirty="0" smtClean="0"/>
              <a:t>or track by IP address, browser characteristics, etc.</a:t>
            </a:r>
          </a:p>
          <a:p>
            <a:pPr lvl="1"/>
            <a:r>
              <a:rPr lang="en-US" dirty="0" smtClean="0"/>
              <a:t>effectiveness?</a:t>
            </a:r>
          </a:p>
          <a:p>
            <a:r>
              <a:rPr lang="en-US" dirty="0" smtClean="0"/>
              <a:t>Impact of ad blocking?</a:t>
            </a:r>
          </a:p>
          <a:p>
            <a:pPr lvl="1"/>
            <a:r>
              <a:rPr lang="en-US" dirty="0" smtClean="0"/>
              <a:t>IOS9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E820-3AE2-FB49-BA9D-554C3ABC0DC1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745" y="3645524"/>
            <a:ext cx="2254255" cy="1292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25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trackers (New York Times)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50286-3860-B24D-974D-F004FC1BA64F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5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786" y="1693188"/>
            <a:ext cx="4525491" cy="488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8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Tracking users and households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Cookies (“same origin policy”)</a:t>
            </a:r>
          </a:p>
          <a:p>
            <a:r>
              <a:rPr lang="en-US" dirty="0" smtClean="0"/>
              <a:t>IP address</a:t>
            </a:r>
          </a:p>
          <a:p>
            <a:r>
              <a:rPr lang="en-US" dirty="0" smtClean="0"/>
              <a:t>Browser characteristics</a:t>
            </a:r>
          </a:p>
          <a:p>
            <a:pPr lvl="1"/>
            <a:r>
              <a:rPr lang="en-US" dirty="0" smtClean="0"/>
              <a:t>e.g., user agent, links visited</a:t>
            </a:r>
          </a:p>
          <a:p>
            <a:r>
              <a:rPr lang="en-US" dirty="0" smtClean="0"/>
              <a:t>“Super cookies”</a:t>
            </a:r>
          </a:p>
          <a:p>
            <a:r>
              <a:rPr lang="en-US" dirty="0" smtClean="0"/>
              <a:t>ISP-based tracking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55284-E7DA-364E-97ED-D76E794FB08B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905" y="3943455"/>
            <a:ext cx="5479639" cy="276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Browser strings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597E-78BE-ED41-B9C6-35BD18536AB1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0802"/>
            <a:ext cx="7854933" cy="4755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kind of advertising?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6210644"/>
            <a:ext cx="3193951" cy="52969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Real-time brokered: $2B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9FBD-C993-4541-A27F-B8A67756B5B8}" type="datetime1">
              <a:rPr lang="en-US" smtClean="0"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104" y="1374982"/>
            <a:ext cx="6822489" cy="483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20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dominates marketing</a:t>
            </a:r>
            <a:endParaRPr lang="en-US" dirty="0"/>
          </a:p>
        </p:txBody>
      </p:sp>
      <p:pic>
        <p:nvPicPr>
          <p:cNvPr id="4" name="Picture 3" descr="screen-shot-2013-09-30-at-10-06-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5501"/>
            <a:ext cx="9144000" cy="4303716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4B215-3FF9-F746-A12D-88BA1D2AC31E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5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ad spending by medium</a:t>
            </a:r>
            <a:endParaRPr lang="en-US" dirty="0"/>
          </a:p>
        </p:txBody>
      </p:sp>
      <p:pic>
        <p:nvPicPr>
          <p:cNvPr id="3" name="Picture 2" descr="screen-shot-2013-09-30-at-10-09-21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80" y="1831801"/>
            <a:ext cx="7054262" cy="364737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78179-4C11-6F4A-A5BA-6E8986E1256B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2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Internet work, technically?</a:t>
            </a:r>
          </a:p>
          <a:p>
            <a:r>
              <a:rPr lang="en-US" dirty="0" smtClean="0"/>
              <a:t>How come your Internet bill is so high (or low)?</a:t>
            </a:r>
          </a:p>
          <a:p>
            <a:r>
              <a:rPr lang="en-US" dirty="0" smtClean="0"/>
              <a:t>What’s hard about extending the Internet to rural areas?</a:t>
            </a:r>
          </a:p>
          <a:p>
            <a:r>
              <a:rPr lang="en-US" dirty="0" smtClean="0"/>
              <a:t>Is the Internet local, national or international?</a:t>
            </a:r>
          </a:p>
          <a:p>
            <a:r>
              <a:rPr lang="en-US" dirty="0" smtClean="0"/>
              <a:t>What does it mean for the Internet to be “open” or “neutral”?</a:t>
            </a:r>
          </a:p>
          <a:p>
            <a:r>
              <a:rPr lang="en-US" dirty="0" smtClean="0"/>
              <a:t>How can we make the Internet useful for public safety, people with disabilities?</a:t>
            </a:r>
          </a:p>
          <a:p>
            <a:r>
              <a:rPr lang="en-US" dirty="0" smtClean="0"/>
              <a:t>Why do carriers pay billions of dollars for spectrum?</a:t>
            </a:r>
          </a:p>
          <a:p>
            <a:r>
              <a:rPr lang="en-US" dirty="0" smtClean="0"/>
              <a:t>What makes “cyber security” hard?</a:t>
            </a:r>
          </a:p>
          <a:p>
            <a:r>
              <a:rPr lang="en-US" smtClean="0"/>
              <a:t>What is privacy?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F2B2D-B2E9-7143-B14C-42A64DE0478E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6359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Converging communities</a:t>
            </a:r>
          </a:p>
        </p:txBody>
      </p:sp>
      <p:sp>
        <p:nvSpPr>
          <p:cNvPr id="5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51D19-9495-F843-8984-3E483C9596C8}" type="slidenum">
              <a:rPr lang="en-US"/>
              <a:pPr/>
              <a:t>30</a:t>
            </a:fld>
            <a:endParaRPr lang="en-US"/>
          </a:p>
        </p:txBody>
      </p:sp>
      <p:grpSp>
        <p:nvGrpSpPr>
          <p:cNvPr id="5133" name="Group 13"/>
          <p:cNvGrpSpPr>
            <a:grpSpLocks/>
          </p:cNvGrpSpPr>
          <p:nvPr/>
        </p:nvGrpSpPr>
        <p:grpSpPr bwMode="auto">
          <a:xfrm>
            <a:off x="762000" y="2940050"/>
            <a:ext cx="1522413" cy="1370013"/>
            <a:chOff x="0" y="0"/>
            <a:chExt cx="959" cy="863"/>
          </a:xfrm>
        </p:grpSpPr>
        <p:sp>
          <p:nvSpPr>
            <p:cNvPr id="5134" name="AutoShape 14"/>
            <p:cNvSpPr>
              <a:spLocks/>
            </p:cNvSpPr>
            <p:nvPr/>
          </p:nvSpPr>
          <p:spPr bwMode="auto">
            <a:xfrm>
              <a:off x="0" y="0"/>
              <a:ext cx="959" cy="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Rectangle 15"/>
            <p:cNvSpPr>
              <a:spLocks/>
            </p:cNvSpPr>
            <p:nvPr/>
          </p:nvSpPr>
          <p:spPr bwMode="auto">
            <a:xfrm>
              <a:off x="295" y="242"/>
              <a:ext cx="369" cy="20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data</a:t>
              </a:r>
            </a:p>
          </p:txBody>
        </p:sp>
      </p:grpSp>
      <p:grpSp>
        <p:nvGrpSpPr>
          <p:cNvPr id="5136" name="Group 16"/>
          <p:cNvGrpSpPr>
            <a:grpSpLocks/>
          </p:cNvGrpSpPr>
          <p:nvPr/>
        </p:nvGrpSpPr>
        <p:grpSpPr bwMode="auto">
          <a:xfrm>
            <a:off x="6781800" y="2940050"/>
            <a:ext cx="1522413" cy="1370013"/>
            <a:chOff x="0" y="0"/>
            <a:chExt cx="959" cy="863"/>
          </a:xfrm>
        </p:grpSpPr>
        <p:sp>
          <p:nvSpPr>
            <p:cNvPr id="5137" name="AutoShape 17"/>
            <p:cNvSpPr>
              <a:spLocks/>
            </p:cNvSpPr>
            <p:nvPr/>
          </p:nvSpPr>
          <p:spPr bwMode="auto">
            <a:xfrm>
              <a:off x="0" y="0"/>
              <a:ext cx="959" cy="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solidFill>
              <a:srgbClr val="FFCC99">
                <a:alpha val="48627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Rectangle 18"/>
            <p:cNvSpPr>
              <a:spLocks/>
            </p:cNvSpPr>
            <p:nvPr/>
          </p:nvSpPr>
          <p:spPr bwMode="auto">
            <a:xfrm>
              <a:off x="70" y="158"/>
              <a:ext cx="819" cy="37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voice</a:t>
              </a:r>
            </a:p>
            <a:p>
              <a:pPr marL="14288" algn="ctr"/>
              <a:r>
                <a:rPr lang="en-US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(telephone)</a:t>
              </a:r>
            </a:p>
          </p:txBody>
        </p:sp>
      </p:grpSp>
      <p:grpSp>
        <p:nvGrpSpPr>
          <p:cNvPr id="5139" name="Group 19"/>
          <p:cNvGrpSpPr>
            <a:grpSpLocks/>
          </p:cNvGrpSpPr>
          <p:nvPr/>
        </p:nvGrpSpPr>
        <p:grpSpPr bwMode="auto">
          <a:xfrm>
            <a:off x="3810000" y="2940050"/>
            <a:ext cx="1522413" cy="1370013"/>
            <a:chOff x="0" y="0"/>
            <a:chExt cx="959" cy="863"/>
          </a:xfrm>
        </p:grpSpPr>
        <p:sp>
          <p:nvSpPr>
            <p:cNvPr id="5140" name="AutoShape 20"/>
            <p:cNvSpPr>
              <a:spLocks/>
            </p:cNvSpPr>
            <p:nvPr/>
          </p:nvSpPr>
          <p:spPr bwMode="auto">
            <a:xfrm>
              <a:off x="0" y="0"/>
              <a:ext cx="959" cy="86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solidFill>
              <a:srgbClr val="00CCFF">
                <a:alpha val="57646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Rectangle 21"/>
            <p:cNvSpPr>
              <a:spLocks/>
            </p:cNvSpPr>
            <p:nvPr/>
          </p:nvSpPr>
          <p:spPr bwMode="auto">
            <a:xfrm>
              <a:off x="96" y="158"/>
              <a:ext cx="767" cy="37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broadcast</a:t>
              </a:r>
            </a:p>
            <a:p>
              <a:pPr marL="14288" algn="ctr"/>
              <a:r>
                <a:rPr lang="en-US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(radio, TV)</a:t>
              </a:r>
            </a:p>
          </p:txBody>
        </p:sp>
      </p:grpSp>
      <p:sp>
        <p:nvSpPr>
          <p:cNvPr id="5142" name="Rectangle 22"/>
          <p:cNvSpPr>
            <a:spLocks/>
          </p:cNvSpPr>
          <p:nvPr/>
        </p:nvSpPr>
        <p:spPr bwMode="auto">
          <a:xfrm>
            <a:off x="838200" y="4464050"/>
            <a:ext cx="1614488" cy="889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generality</a:t>
            </a:r>
          </a:p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data integrity</a:t>
            </a:r>
          </a:p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access control</a:t>
            </a:r>
          </a:p>
        </p:txBody>
      </p:sp>
      <p:grpSp>
        <p:nvGrpSpPr>
          <p:cNvPr id="5143" name="Group 23"/>
          <p:cNvGrpSpPr>
            <a:grpSpLocks/>
          </p:cNvGrpSpPr>
          <p:nvPr/>
        </p:nvGrpSpPr>
        <p:grpSpPr bwMode="auto">
          <a:xfrm>
            <a:off x="1446213" y="2208213"/>
            <a:ext cx="1373187" cy="738187"/>
            <a:chOff x="0" y="0"/>
            <a:chExt cx="864" cy="465"/>
          </a:xfrm>
        </p:grpSpPr>
        <p:sp>
          <p:nvSpPr>
            <p:cNvPr id="5144" name="AutoShape 24"/>
            <p:cNvSpPr>
              <a:spLocks/>
            </p:cNvSpPr>
            <p:nvPr/>
          </p:nvSpPr>
          <p:spPr bwMode="auto">
            <a:xfrm>
              <a:off x="0" y="0"/>
              <a:ext cx="864" cy="465"/>
            </a:xfrm>
            <a:custGeom>
              <a:avLst/>
              <a:gdLst/>
              <a:ahLst/>
              <a:cxnLst/>
              <a:rect l="0" t="0" r="r" b="b"/>
              <a:pathLst>
                <a:path w="19320" h="20596">
                  <a:moveTo>
                    <a:pt x="6815" y="16632"/>
                  </a:moveTo>
                  <a:cubicBezTo>
                    <a:pt x="1718" y="15248"/>
                    <a:pt x="-1140" y="10489"/>
                    <a:pt x="431" y="6001"/>
                  </a:cubicBezTo>
                  <a:cubicBezTo>
                    <a:pt x="2002" y="1513"/>
                    <a:pt x="7408" y="-1004"/>
                    <a:pt x="12505" y="379"/>
                  </a:cubicBezTo>
                  <a:cubicBezTo>
                    <a:pt x="17602" y="1763"/>
                    <a:pt x="20460" y="6522"/>
                    <a:pt x="18889" y="11010"/>
                  </a:cubicBezTo>
                  <a:cubicBezTo>
                    <a:pt x="17729" y="14323"/>
                    <a:pt x="14402" y="16684"/>
                    <a:pt x="10479" y="16978"/>
                  </a:cubicBezTo>
                  <a:lnTo>
                    <a:pt x="8185" y="20596"/>
                  </a:lnTo>
                  <a:close/>
                  <a:moveTo>
                    <a:pt x="6815" y="16632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Rectangle 25"/>
            <p:cNvSpPr>
              <a:spLocks/>
            </p:cNvSpPr>
            <p:nvPr/>
          </p:nvSpPr>
          <p:spPr bwMode="auto">
            <a:xfrm>
              <a:off x="128" y="56"/>
              <a:ext cx="608" cy="28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 algn="ctr"/>
              <a:r>
                <a:rPr lang="en-US" sz="12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machine </a:t>
              </a:r>
              <a:r>
                <a:rPr lang="en-US" sz="1200">
                  <a:solidFill>
                    <a:schemeClr val="tx1"/>
                  </a:solidFill>
                  <a:latin typeface="Wingdings" pitchFamily="-107" charset="2"/>
                  <a:ea typeface="Wingdings" pitchFamily="-107" charset="2"/>
                  <a:cs typeface="Wingdings" pitchFamily="-107" charset="2"/>
                  <a:sym typeface="Wingdings" pitchFamily="-107" charset="2"/>
                </a:rPr>
                <a:t></a:t>
              </a:r>
              <a:r>
                <a:rPr lang="en-US" sz="12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 machine</a:t>
              </a:r>
            </a:p>
          </p:txBody>
        </p:sp>
      </p:grpSp>
      <p:grpSp>
        <p:nvGrpSpPr>
          <p:cNvPr id="5146" name="Group 26"/>
          <p:cNvGrpSpPr>
            <a:grpSpLocks/>
          </p:cNvGrpSpPr>
          <p:nvPr/>
        </p:nvGrpSpPr>
        <p:grpSpPr bwMode="auto">
          <a:xfrm>
            <a:off x="4695825" y="2284413"/>
            <a:ext cx="1400175" cy="692150"/>
            <a:chOff x="0" y="0"/>
            <a:chExt cx="882" cy="435"/>
          </a:xfrm>
        </p:grpSpPr>
        <p:sp>
          <p:nvSpPr>
            <p:cNvPr id="5147" name="AutoShape 27"/>
            <p:cNvSpPr>
              <a:spLocks/>
            </p:cNvSpPr>
            <p:nvPr/>
          </p:nvSpPr>
          <p:spPr bwMode="auto">
            <a:xfrm>
              <a:off x="0" y="0"/>
              <a:ext cx="882" cy="435"/>
            </a:xfrm>
            <a:custGeom>
              <a:avLst/>
              <a:gdLst/>
              <a:ahLst/>
              <a:cxnLst/>
              <a:rect l="0" t="0" r="r" b="b"/>
              <a:pathLst>
                <a:path w="20368" h="20352">
                  <a:moveTo>
                    <a:pt x="4088" y="13915"/>
                  </a:moveTo>
                  <a:cubicBezTo>
                    <a:pt x="1400" y="9769"/>
                    <a:pt x="2538" y="4199"/>
                    <a:pt x="6631" y="1476"/>
                  </a:cubicBezTo>
                  <a:cubicBezTo>
                    <a:pt x="10725" y="-1248"/>
                    <a:pt x="16222" y="-95"/>
                    <a:pt x="18911" y="4052"/>
                  </a:cubicBezTo>
                  <a:cubicBezTo>
                    <a:pt x="21600" y="8198"/>
                    <a:pt x="20461" y="13767"/>
                    <a:pt x="16368" y="16491"/>
                  </a:cubicBezTo>
                  <a:cubicBezTo>
                    <a:pt x="13347" y="18501"/>
                    <a:pt x="9424" y="18453"/>
                    <a:pt x="6452" y="16369"/>
                  </a:cubicBezTo>
                  <a:lnTo>
                    <a:pt x="0" y="20352"/>
                  </a:lnTo>
                  <a:close/>
                  <a:moveTo>
                    <a:pt x="4088" y="13915"/>
                  </a:moveTo>
                </a:path>
              </a:pathLst>
            </a:custGeom>
            <a:solidFill>
              <a:srgbClr val="00CCFF">
                <a:alpha val="57646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Rectangle 28"/>
            <p:cNvSpPr>
              <a:spLocks/>
            </p:cNvSpPr>
            <p:nvPr/>
          </p:nvSpPr>
          <p:spPr bwMode="auto">
            <a:xfrm>
              <a:off x="225" y="56"/>
              <a:ext cx="544" cy="28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 algn="ctr"/>
              <a:r>
                <a:rPr lang="en-US" sz="12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machine </a:t>
              </a:r>
              <a:r>
                <a:rPr lang="en-US" sz="1200">
                  <a:solidFill>
                    <a:schemeClr val="tx1"/>
                  </a:solidFill>
                  <a:latin typeface="Wingdings" pitchFamily="-107" charset="2"/>
                  <a:ea typeface="Wingdings" pitchFamily="-107" charset="2"/>
                  <a:cs typeface="Wingdings" pitchFamily="-107" charset="2"/>
                  <a:sym typeface="Wingdings" pitchFamily="-107" charset="2"/>
                </a:rPr>
                <a:t></a:t>
              </a:r>
              <a:r>
                <a:rPr lang="en-US" sz="12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 human</a:t>
              </a:r>
            </a:p>
          </p:txBody>
        </p:sp>
      </p:grpSp>
      <p:grpSp>
        <p:nvGrpSpPr>
          <p:cNvPr id="5149" name="Group 29"/>
          <p:cNvGrpSpPr>
            <a:grpSpLocks/>
          </p:cNvGrpSpPr>
          <p:nvPr/>
        </p:nvGrpSpPr>
        <p:grpSpPr bwMode="auto">
          <a:xfrm>
            <a:off x="6932613" y="2208213"/>
            <a:ext cx="1220787" cy="719137"/>
            <a:chOff x="0" y="0"/>
            <a:chExt cx="768" cy="453"/>
          </a:xfrm>
        </p:grpSpPr>
        <p:sp>
          <p:nvSpPr>
            <p:cNvPr id="5150" name="AutoShape 30"/>
            <p:cNvSpPr>
              <a:spLocks/>
            </p:cNvSpPr>
            <p:nvPr/>
          </p:nvSpPr>
          <p:spPr bwMode="auto">
            <a:xfrm>
              <a:off x="0" y="0"/>
              <a:ext cx="768" cy="453"/>
            </a:xfrm>
            <a:custGeom>
              <a:avLst/>
              <a:gdLst/>
              <a:ahLst/>
              <a:cxnLst/>
              <a:rect l="0" t="0" r="r" b="b"/>
              <a:pathLst>
                <a:path w="18984" h="20408">
                  <a:moveTo>
                    <a:pt x="5641" y="16556"/>
                  </a:moveTo>
                  <a:cubicBezTo>
                    <a:pt x="851" y="14617"/>
                    <a:pt x="-1308" y="9507"/>
                    <a:pt x="819" y="5141"/>
                  </a:cubicBezTo>
                  <a:cubicBezTo>
                    <a:pt x="2946" y="775"/>
                    <a:pt x="8553" y="-1192"/>
                    <a:pt x="13343" y="747"/>
                  </a:cubicBezTo>
                  <a:cubicBezTo>
                    <a:pt x="18133" y="2685"/>
                    <a:pt x="20292" y="7796"/>
                    <a:pt x="18165" y="12161"/>
                  </a:cubicBezTo>
                  <a:cubicBezTo>
                    <a:pt x="16595" y="15383"/>
                    <a:pt x="13036" y="17415"/>
                    <a:pt x="9170" y="17295"/>
                  </a:cubicBezTo>
                  <a:lnTo>
                    <a:pt x="6526" y="20408"/>
                  </a:lnTo>
                  <a:close/>
                  <a:moveTo>
                    <a:pt x="5641" y="16556"/>
                  </a:moveTo>
                </a:path>
              </a:pathLst>
            </a:custGeom>
            <a:solidFill>
              <a:srgbClr val="FFCC99">
                <a:alpha val="48627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Rectangle 31"/>
            <p:cNvSpPr>
              <a:spLocks/>
            </p:cNvSpPr>
            <p:nvPr/>
          </p:nvSpPr>
          <p:spPr bwMode="auto">
            <a:xfrm>
              <a:off x="112" y="56"/>
              <a:ext cx="544" cy="28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78049" bIns="38100">
              <a:prstTxWarp prst="textNoShape">
                <a:avLst/>
              </a:prstTxWarp>
            </a:bodyPr>
            <a:lstStyle/>
            <a:p>
              <a:pPr marL="1588" algn="ctr"/>
              <a:r>
                <a:rPr lang="en-US" sz="12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human </a:t>
              </a:r>
              <a:r>
                <a:rPr lang="en-US" sz="1200">
                  <a:solidFill>
                    <a:schemeClr val="tx1"/>
                  </a:solidFill>
                  <a:latin typeface="Wingdings" pitchFamily="-107" charset="2"/>
                  <a:ea typeface="Wingdings" pitchFamily="-107" charset="2"/>
                  <a:cs typeface="Wingdings" pitchFamily="-107" charset="2"/>
                  <a:sym typeface="Wingdings" pitchFamily="-107" charset="2"/>
                </a:rPr>
                <a:t></a:t>
              </a:r>
              <a:r>
                <a:rPr lang="en-US" sz="12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 human</a:t>
              </a:r>
            </a:p>
          </p:txBody>
        </p:sp>
      </p:grpSp>
      <p:sp>
        <p:nvSpPr>
          <p:cNvPr id="5152" name="Rectangle 32"/>
          <p:cNvSpPr>
            <a:spLocks/>
          </p:cNvSpPr>
          <p:nvPr/>
        </p:nvSpPr>
        <p:spPr bwMode="auto">
          <a:xfrm>
            <a:off x="4191000" y="4343400"/>
            <a:ext cx="2338388" cy="889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low cost</a:t>
            </a:r>
          </a:p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scalability</a:t>
            </a:r>
          </a:p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copyright prot. (DRM)</a:t>
            </a:r>
          </a:p>
        </p:txBody>
      </p:sp>
      <p:sp>
        <p:nvSpPr>
          <p:cNvPr id="5153" name="Rectangle 33"/>
          <p:cNvSpPr>
            <a:spLocks/>
          </p:cNvSpPr>
          <p:nvPr/>
        </p:nvSpPr>
        <p:spPr bwMode="auto">
          <a:xfrm>
            <a:off x="6781800" y="4572000"/>
            <a:ext cx="1336675" cy="11557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ease of use</a:t>
            </a:r>
          </a:p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universality</a:t>
            </a:r>
          </a:p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reliability</a:t>
            </a:r>
          </a:p>
          <a:p>
            <a:pPr marL="39688"/>
            <a:r>
              <a:rPr lang="en-US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privacy</a:t>
            </a:r>
          </a:p>
        </p:txBody>
      </p:sp>
      <p:sp>
        <p:nvSpPr>
          <p:cNvPr id="5154" name="Rectangle 34"/>
          <p:cNvSpPr>
            <a:spLocks/>
          </p:cNvSpPr>
          <p:nvPr/>
        </p:nvSpPr>
        <p:spPr bwMode="auto">
          <a:xfrm>
            <a:off x="2209800" y="1371600"/>
            <a:ext cx="5783263" cy="3556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i="1">
                <a:solidFill>
                  <a:schemeClr val="tx1"/>
                </a:solidFill>
                <a:ea typeface="Arial" pitchFamily="-107" charset="0"/>
                <a:cs typeface="Arial" pitchFamily="-107" charset="0"/>
              </a:rPr>
              <a:t>since 1900: separate networks, companies, professions</a:t>
            </a:r>
          </a:p>
        </p:txBody>
      </p:sp>
      <p:pic>
        <p:nvPicPr>
          <p:cNvPr id="5155" name="Picture 3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5410200"/>
            <a:ext cx="1968500" cy="13255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156" name="Rectangle 36"/>
          <p:cNvSpPr>
            <a:spLocks/>
          </p:cNvSpPr>
          <p:nvPr/>
        </p:nvSpPr>
        <p:spPr bwMode="auto">
          <a:xfrm>
            <a:off x="3962400" y="5791200"/>
            <a:ext cx="823815" cy="276999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dirty="0">
                <a:solidFill>
                  <a:srgbClr val="FF0000"/>
                </a:solidFill>
                <a:ea typeface="Arial" pitchFamily="-107" charset="0"/>
                <a:cs typeface="Arial" pitchFamily="-107" charset="0"/>
              </a:rPr>
              <a:t>Internet</a:t>
            </a:r>
          </a:p>
        </p:txBody>
      </p:sp>
      <p:sp>
        <p:nvSpPr>
          <p:cNvPr id="5157" name="AutoShape 37"/>
          <p:cNvSpPr>
            <a:spLocks/>
          </p:cNvSpPr>
          <p:nvPr/>
        </p:nvSpPr>
        <p:spPr bwMode="auto">
          <a:xfrm rot="16200000" flipH="1">
            <a:off x="2234407" y="4802981"/>
            <a:ext cx="693738" cy="184467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8" name="AutoShape 38"/>
          <p:cNvSpPr>
            <a:spLocks/>
          </p:cNvSpPr>
          <p:nvPr/>
        </p:nvSpPr>
        <p:spPr bwMode="auto">
          <a:xfrm rot="5400000">
            <a:off x="6313488" y="4922837"/>
            <a:ext cx="311150" cy="1990725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10800" y="0"/>
                  <a:pt x="21600" y="10800"/>
                  <a:pt x="21600" y="216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59" name="AutoShape 39"/>
          <p:cNvSpPr>
            <a:spLocks/>
          </p:cNvSpPr>
          <p:nvPr/>
        </p:nvSpPr>
        <p:spPr bwMode="auto">
          <a:xfrm rot="16200000" flipH="1">
            <a:off x="3997325" y="4918075"/>
            <a:ext cx="609600" cy="3746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cubicBezTo>
                  <a:pt x="7762" y="0"/>
                  <a:pt x="15525" y="5400"/>
                  <a:pt x="15525" y="10800"/>
                </a:cubicBezTo>
                <a:cubicBezTo>
                  <a:pt x="15525" y="16200"/>
                  <a:pt x="18562" y="21600"/>
                  <a:pt x="21600" y="216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304800" y="2514600"/>
            <a:ext cx="609600" cy="381000"/>
            <a:chOff x="0" y="0"/>
            <a:chExt cx="384" cy="240"/>
          </a:xfrm>
        </p:grpSpPr>
        <p:sp>
          <p:nvSpPr>
            <p:cNvPr id="5161" name="AutoShape 41"/>
            <p:cNvSpPr>
              <a:spLocks/>
            </p:cNvSpPr>
            <p:nvPr/>
          </p:nvSpPr>
          <p:spPr bwMode="auto">
            <a:xfrm>
              <a:off x="0" y="0"/>
              <a:ext cx="384" cy="2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8900" y="21600"/>
                  </a:lnTo>
                  <a:lnTo>
                    <a:pt x="21600" y="189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AutoShape 42"/>
            <p:cNvSpPr>
              <a:spLocks/>
            </p:cNvSpPr>
            <p:nvPr/>
          </p:nvSpPr>
          <p:spPr bwMode="auto">
            <a:xfrm>
              <a:off x="336" y="210"/>
              <a:ext cx="48" cy="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584" y="736"/>
                  </a:lnTo>
                  <a:cubicBezTo>
                    <a:pt x="7752" y="4048"/>
                    <a:pt x="13496" y="4048"/>
                    <a:pt x="21600" y="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7AA3A3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AutoShape 43"/>
            <p:cNvSpPr>
              <a:spLocks/>
            </p:cNvSpPr>
            <p:nvPr/>
          </p:nvSpPr>
          <p:spPr bwMode="auto">
            <a:xfrm>
              <a:off x="336" y="210"/>
              <a:ext cx="48" cy="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584" y="736"/>
                  </a:lnTo>
                  <a:cubicBezTo>
                    <a:pt x="7752" y="4048"/>
                    <a:pt x="13496" y="4048"/>
                    <a:pt x="2160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Rectangle 44"/>
            <p:cNvSpPr>
              <a:spLocks/>
            </p:cNvSpPr>
            <p:nvPr/>
          </p:nvSpPr>
          <p:spPr bwMode="auto">
            <a:xfrm>
              <a:off x="38" y="39"/>
              <a:ext cx="307" cy="13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0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1960s</a:t>
              </a:r>
            </a:p>
          </p:txBody>
        </p:sp>
      </p:grpSp>
      <p:grpSp>
        <p:nvGrpSpPr>
          <p:cNvPr id="5165" name="Group 45"/>
          <p:cNvGrpSpPr>
            <a:grpSpLocks/>
          </p:cNvGrpSpPr>
          <p:nvPr/>
        </p:nvGrpSpPr>
        <p:grpSpPr bwMode="auto">
          <a:xfrm>
            <a:off x="3352800" y="2506663"/>
            <a:ext cx="609600" cy="387350"/>
            <a:chOff x="0" y="0"/>
            <a:chExt cx="384" cy="244"/>
          </a:xfrm>
        </p:grpSpPr>
        <p:sp>
          <p:nvSpPr>
            <p:cNvPr id="5166" name="AutoShape 46"/>
            <p:cNvSpPr>
              <a:spLocks/>
            </p:cNvSpPr>
            <p:nvPr/>
          </p:nvSpPr>
          <p:spPr bwMode="auto">
            <a:xfrm>
              <a:off x="0" y="4"/>
              <a:ext cx="384" cy="2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8900" y="21600"/>
                  </a:lnTo>
                  <a:lnTo>
                    <a:pt x="21600" y="189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AutoShape 47"/>
            <p:cNvSpPr>
              <a:spLocks/>
            </p:cNvSpPr>
            <p:nvPr/>
          </p:nvSpPr>
          <p:spPr bwMode="auto">
            <a:xfrm>
              <a:off x="336" y="214"/>
              <a:ext cx="48" cy="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584" y="736"/>
                  </a:lnTo>
                  <a:cubicBezTo>
                    <a:pt x="7752" y="4048"/>
                    <a:pt x="13496" y="4048"/>
                    <a:pt x="21600" y="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00A3CC"/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AutoShape 48"/>
            <p:cNvSpPr>
              <a:spLocks/>
            </p:cNvSpPr>
            <p:nvPr/>
          </p:nvSpPr>
          <p:spPr bwMode="auto">
            <a:xfrm>
              <a:off x="336" y="214"/>
              <a:ext cx="48" cy="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584" y="736"/>
                  </a:lnTo>
                  <a:cubicBezTo>
                    <a:pt x="7752" y="4048"/>
                    <a:pt x="13496" y="4048"/>
                    <a:pt x="2160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Rectangle 49"/>
            <p:cNvSpPr>
              <a:spLocks/>
            </p:cNvSpPr>
            <p:nvPr/>
          </p:nvSpPr>
          <p:spPr bwMode="auto">
            <a:xfrm>
              <a:off x="58" y="0"/>
              <a:ext cx="267" cy="22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0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1896</a:t>
              </a:r>
            </a:p>
            <a:p>
              <a:pPr marL="14288" algn="ctr"/>
              <a:r>
                <a:rPr lang="en-US" sz="10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1915</a:t>
              </a:r>
            </a:p>
          </p:txBody>
        </p:sp>
      </p:grpSp>
      <p:grpSp>
        <p:nvGrpSpPr>
          <p:cNvPr id="5170" name="Group 50"/>
          <p:cNvGrpSpPr>
            <a:grpSpLocks/>
          </p:cNvGrpSpPr>
          <p:nvPr/>
        </p:nvGrpSpPr>
        <p:grpSpPr bwMode="auto">
          <a:xfrm>
            <a:off x="6248400" y="2514600"/>
            <a:ext cx="609600" cy="381000"/>
            <a:chOff x="0" y="0"/>
            <a:chExt cx="384" cy="240"/>
          </a:xfrm>
        </p:grpSpPr>
        <p:sp>
          <p:nvSpPr>
            <p:cNvPr id="5171" name="AutoShape 51"/>
            <p:cNvSpPr>
              <a:spLocks/>
            </p:cNvSpPr>
            <p:nvPr/>
          </p:nvSpPr>
          <p:spPr bwMode="auto">
            <a:xfrm>
              <a:off x="0" y="0"/>
              <a:ext cx="384" cy="24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18900" y="21600"/>
                  </a:lnTo>
                  <a:lnTo>
                    <a:pt x="21600" y="189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CB63">
                <a:alpha val="46666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AutoShape 52"/>
            <p:cNvSpPr>
              <a:spLocks/>
            </p:cNvSpPr>
            <p:nvPr/>
          </p:nvSpPr>
          <p:spPr bwMode="auto">
            <a:xfrm>
              <a:off x="336" y="210"/>
              <a:ext cx="48" cy="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584" y="736"/>
                  </a:lnTo>
                  <a:cubicBezTo>
                    <a:pt x="7752" y="4048"/>
                    <a:pt x="13496" y="4048"/>
                    <a:pt x="21600" y="0"/>
                  </a:cubicBezTo>
                  <a:close/>
                  <a:moveTo>
                    <a:pt x="0" y="21600"/>
                  </a:moveTo>
                </a:path>
              </a:pathLst>
            </a:custGeom>
            <a:solidFill>
              <a:srgbClr val="CCA24F">
                <a:alpha val="46666"/>
              </a:srgbClr>
            </a:solidFill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AutoShape 53"/>
            <p:cNvSpPr>
              <a:spLocks/>
            </p:cNvSpPr>
            <p:nvPr/>
          </p:nvSpPr>
          <p:spPr bwMode="auto">
            <a:xfrm>
              <a:off x="336" y="210"/>
              <a:ext cx="48" cy="3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5584" y="736"/>
                  </a:lnTo>
                  <a:cubicBezTo>
                    <a:pt x="7752" y="4048"/>
                    <a:pt x="13496" y="4048"/>
                    <a:pt x="2160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Rectangle 54"/>
            <p:cNvSpPr>
              <a:spLocks/>
            </p:cNvSpPr>
            <p:nvPr/>
          </p:nvSpPr>
          <p:spPr bwMode="auto">
            <a:xfrm>
              <a:off x="58" y="39"/>
              <a:ext cx="267" cy="13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000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1876</a:t>
              </a:r>
            </a:p>
          </p:txBody>
        </p:sp>
      </p:grpSp>
      <p:grpSp>
        <p:nvGrpSpPr>
          <p:cNvPr id="5175" name="Group 55"/>
          <p:cNvGrpSpPr>
            <a:grpSpLocks/>
          </p:cNvGrpSpPr>
          <p:nvPr/>
        </p:nvGrpSpPr>
        <p:grpSpPr bwMode="auto">
          <a:xfrm>
            <a:off x="6019800" y="3429000"/>
            <a:ext cx="684213" cy="608013"/>
            <a:chOff x="0" y="0"/>
            <a:chExt cx="431" cy="383"/>
          </a:xfrm>
        </p:grpSpPr>
        <p:sp>
          <p:nvSpPr>
            <p:cNvPr id="5176" name="AutoShape 56"/>
            <p:cNvSpPr>
              <a:spLocks/>
            </p:cNvSpPr>
            <p:nvPr/>
          </p:nvSpPr>
          <p:spPr bwMode="auto">
            <a:xfrm>
              <a:off x="0" y="0"/>
              <a:ext cx="431" cy="38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175"/>
                  </a:moveTo>
                  <a:cubicBezTo>
                    <a:pt x="945" y="20575"/>
                    <a:pt x="1887" y="20803"/>
                    <a:pt x="2795" y="21088"/>
                  </a:cubicBezTo>
                  <a:cubicBezTo>
                    <a:pt x="3587" y="21315"/>
                    <a:pt x="4343" y="21373"/>
                    <a:pt x="5061" y="21600"/>
                  </a:cubicBezTo>
                  <a:cubicBezTo>
                    <a:pt x="7098" y="21600"/>
                    <a:pt x="7628" y="21373"/>
                    <a:pt x="8156" y="21315"/>
                  </a:cubicBezTo>
                  <a:cubicBezTo>
                    <a:pt x="8723" y="21200"/>
                    <a:pt x="9326" y="20973"/>
                    <a:pt x="9856" y="20803"/>
                  </a:cubicBezTo>
                  <a:cubicBezTo>
                    <a:pt x="10346" y="20575"/>
                    <a:pt x="10802" y="20403"/>
                    <a:pt x="11329" y="20063"/>
                  </a:cubicBezTo>
                  <a:cubicBezTo>
                    <a:pt x="11819" y="19890"/>
                    <a:pt x="12349" y="19663"/>
                    <a:pt x="12877" y="19378"/>
                  </a:cubicBezTo>
                  <a:cubicBezTo>
                    <a:pt x="13444" y="19150"/>
                    <a:pt x="13972" y="18865"/>
                    <a:pt x="14577" y="18638"/>
                  </a:cubicBezTo>
                  <a:cubicBezTo>
                    <a:pt x="15179" y="18465"/>
                    <a:pt x="15784" y="18125"/>
                    <a:pt x="16539" y="17952"/>
                  </a:cubicBezTo>
                  <a:cubicBezTo>
                    <a:pt x="17257" y="17839"/>
                    <a:pt x="17937" y="17554"/>
                    <a:pt x="18768" y="17439"/>
                  </a:cubicBezTo>
                  <a:cubicBezTo>
                    <a:pt x="19638" y="17439"/>
                    <a:pt x="20580" y="17324"/>
                    <a:pt x="21600" y="17324"/>
                  </a:cubicBezTo>
                  <a:lnTo>
                    <a:pt x="21600" y="0"/>
                  </a:lnTo>
                  <a:lnTo>
                    <a:pt x="0" y="0"/>
                  </a:lnTo>
                  <a:close/>
                  <a:moveTo>
                    <a:pt x="0" y="20175"/>
                  </a:moveTo>
                </a:path>
              </a:pathLst>
            </a:custGeom>
            <a:solidFill>
              <a:srgbClr val="FFCB63">
                <a:alpha val="47842"/>
              </a:srgbClr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Rectangle 57"/>
            <p:cNvSpPr>
              <a:spLocks/>
            </p:cNvSpPr>
            <p:nvPr/>
          </p:nvSpPr>
          <p:spPr bwMode="auto">
            <a:xfrm>
              <a:off x="91" y="49"/>
              <a:ext cx="249" cy="20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>
                  <a:solidFill>
                    <a:schemeClr val="tx1"/>
                  </a:solidFill>
                  <a:ea typeface="Arial" pitchFamily="-107" charset="0"/>
                  <a:cs typeface="Arial" pitchFamily="-107" charset="0"/>
                </a:rPr>
                <a:t>IM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34B6D-685E-4746-9828-07449D8C4C0F}" type="datetime1">
              <a:rPr lang="en-US" smtClean="0"/>
              <a:t>6/12/16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16562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4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/>
          <a:lstStyle/>
          <a:p>
            <a:r>
              <a:rPr lang="en-US"/>
              <a:t>Lifecycle of technologies</a:t>
            </a:r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60713-97C0-B048-9ACE-3F27D69094A7}" type="slidenum">
              <a:rPr lang="en-US"/>
              <a:pPr/>
              <a:t>31</a:t>
            </a:fld>
            <a:endParaRPr lang="en-US"/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990600" y="2362200"/>
            <a:ext cx="1676400" cy="914400"/>
            <a:chOff x="0" y="0"/>
            <a:chExt cx="1056" cy="576"/>
          </a:xfrm>
        </p:grpSpPr>
        <p:sp>
          <p:nvSpPr>
            <p:cNvPr id="18446" name="AutoShape 14"/>
            <p:cNvSpPr>
              <a:spLocks/>
            </p:cNvSpPr>
            <p:nvPr/>
          </p:nvSpPr>
          <p:spPr bwMode="auto">
            <a:xfrm>
              <a:off x="0" y="0"/>
              <a:ext cx="1056" cy="5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99CC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47" name="Rectangle 15"/>
            <p:cNvSpPr>
              <a:spLocks/>
            </p:cNvSpPr>
            <p:nvPr/>
          </p:nvSpPr>
          <p:spPr bwMode="auto">
            <a:xfrm>
              <a:off x="167" y="140"/>
              <a:ext cx="721" cy="29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24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military</a:t>
              </a:r>
            </a:p>
          </p:txBody>
        </p:sp>
      </p:grpSp>
      <p:grpSp>
        <p:nvGrpSpPr>
          <p:cNvPr id="18448" name="Group 16"/>
          <p:cNvGrpSpPr>
            <a:grpSpLocks/>
          </p:cNvGrpSpPr>
          <p:nvPr/>
        </p:nvGrpSpPr>
        <p:grpSpPr bwMode="auto">
          <a:xfrm>
            <a:off x="3733800" y="2362200"/>
            <a:ext cx="1676400" cy="914400"/>
            <a:chOff x="0" y="0"/>
            <a:chExt cx="1056" cy="576"/>
          </a:xfrm>
        </p:grpSpPr>
        <p:sp>
          <p:nvSpPr>
            <p:cNvPr id="18449" name="AutoShape 17"/>
            <p:cNvSpPr>
              <a:spLocks/>
            </p:cNvSpPr>
            <p:nvPr/>
          </p:nvSpPr>
          <p:spPr bwMode="auto">
            <a:xfrm>
              <a:off x="0" y="0"/>
              <a:ext cx="1056" cy="5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B2B2B2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0" name="Rectangle 18"/>
            <p:cNvSpPr>
              <a:spLocks/>
            </p:cNvSpPr>
            <p:nvPr/>
          </p:nvSpPr>
          <p:spPr bwMode="auto">
            <a:xfrm>
              <a:off x="77" y="140"/>
              <a:ext cx="901" cy="29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2400" dirty="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corporate</a:t>
              </a:r>
            </a:p>
          </p:txBody>
        </p:sp>
      </p:grpSp>
      <p:grpSp>
        <p:nvGrpSpPr>
          <p:cNvPr id="18451" name="Group 19"/>
          <p:cNvGrpSpPr>
            <a:grpSpLocks/>
          </p:cNvGrpSpPr>
          <p:nvPr/>
        </p:nvGrpSpPr>
        <p:grpSpPr bwMode="auto">
          <a:xfrm>
            <a:off x="6400800" y="2362200"/>
            <a:ext cx="1676400" cy="914400"/>
            <a:chOff x="0" y="0"/>
            <a:chExt cx="1056" cy="576"/>
          </a:xfrm>
        </p:grpSpPr>
        <p:sp>
          <p:nvSpPr>
            <p:cNvPr id="18452" name="AutoShape 20"/>
            <p:cNvSpPr>
              <a:spLocks/>
            </p:cNvSpPr>
            <p:nvPr/>
          </p:nvSpPr>
          <p:spPr bwMode="auto">
            <a:xfrm>
              <a:off x="0" y="0"/>
              <a:ext cx="1056" cy="57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F2020"/>
                </a:solidFill>
              </a:endParaRPr>
            </a:p>
          </p:txBody>
        </p:sp>
        <p:sp>
          <p:nvSpPr>
            <p:cNvPr id="18453" name="Rectangle 21"/>
            <p:cNvSpPr>
              <a:spLocks/>
            </p:cNvSpPr>
            <p:nvPr/>
          </p:nvSpPr>
          <p:spPr bwMode="auto">
            <a:xfrm>
              <a:off x="98" y="172"/>
              <a:ext cx="858" cy="233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40639" bIns="0" anchor="ctr">
              <a:prstTxWarp prst="textNoShape">
                <a:avLst/>
              </a:prstTxWarp>
              <a:spAutoFit/>
            </a:bodyPr>
            <a:lstStyle/>
            <a:p>
              <a:pPr marL="39688" algn="ctr"/>
              <a:r>
                <a:rPr lang="en-US" sz="2400" dirty="0">
                  <a:solidFill>
                    <a:srgbClr val="8F2020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consumer</a:t>
              </a:r>
            </a:p>
          </p:txBody>
        </p:sp>
      </p:grpSp>
      <p:sp>
        <p:nvSpPr>
          <p:cNvPr id="18454" name="Rectangle 22"/>
          <p:cNvSpPr>
            <a:spLocks/>
          </p:cNvSpPr>
          <p:nvPr/>
        </p:nvSpPr>
        <p:spPr bwMode="auto">
          <a:xfrm>
            <a:off x="974725" y="1600200"/>
            <a:ext cx="4864100" cy="4699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4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traditional technology propagation:</a:t>
            </a:r>
          </a:p>
        </p:txBody>
      </p:sp>
      <p:grpSp>
        <p:nvGrpSpPr>
          <p:cNvPr id="18455" name="Group 23"/>
          <p:cNvGrpSpPr>
            <a:grpSpLocks/>
          </p:cNvGrpSpPr>
          <p:nvPr/>
        </p:nvGrpSpPr>
        <p:grpSpPr bwMode="auto">
          <a:xfrm>
            <a:off x="1679575" y="3243263"/>
            <a:ext cx="1749425" cy="1938337"/>
            <a:chOff x="0" y="0"/>
            <a:chExt cx="1101" cy="1220"/>
          </a:xfrm>
        </p:grpSpPr>
        <p:sp>
          <p:nvSpPr>
            <p:cNvPr id="18456" name="AutoShape 24"/>
            <p:cNvSpPr>
              <a:spLocks/>
            </p:cNvSpPr>
            <p:nvPr/>
          </p:nvSpPr>
          <p:spPr bwMode="auto">
            <a:xfrm>
              <a:off x="0" y="0"/>
              <a:ext cx="1101" cy="12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35" y="2054"/>
                  </a:moveTo>
                  <a:cubicBezTo>
                    <a:pt x="3317" y="2054"/>
                    <a:pt x="1842" y="3513"/>
                    <a:pt x="1842" y="5312"/>
                  </a:cubicBezTo>
                  <a:lnTo>
                    <a:pt x="1842" y="10198"/>
                  </a:lnTo>
                  <a:lnTo>
                    <a:pt x="1842" y="18342"/>
                  </a:lnTo>
                  <a:cubicBezTo>
                    <a:pt x="1842" y="20142"/>
                    <a:pt x="3317" y="21600"/>
                    <a:pt x="5135" y="21600"/>
                  </a:cubicBezTo>
                  <a:lnTo>
                    <a:pt x="10075" y="21600"/>
                  </a:lnTo>
                  <a:lnTo>
                    <a:pt x="18307" y="21600"/>
                  </a:lnTo>
                  <a:cubicBezTo>
                    <a:pt x="20126" y="21600"/>
                    <a:pt x="21600" y="20142"/>
                    <a:pt x="21600" y="18342"/>
                  </a:cubicBezTo>
                  <a:lnTo>
                    <a:pt x="21600" y="10198"/>
                  </a:lnTo>
                  <a:lnTo>
                    <a:pt x="21600" y="5312"/>
                  </a:lnTo>
                  <a:cubicBezTo>
                    <a:pt x="21600" y="3513"/>
                    <a:pt x="20126" y="2054"/>
                    <a:pt x="18307" y="2054"/>
                  </a:cubicBezTo>
                  <a:lnTo>
                    <a:pt x="10075" y="2054"/>
                  </a:lnTo>
                  <a:lnTo>
                    <a:pt x="0" y="0"/>
                  </a:lnTo>
                  <a:lnTo>
                    <a:pt x="5135" y="2054"/>
                  </a:lnTo>
                  <a:close/>
                  <a:moveTo>
                    <a:pt x="5135" y="2054"/>
                  </a:moveTo>
                </a:path>
              </a:pathLst>
            </a:custGeom>
            <a:solidFill>
              <a:srgbClr val="99CC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57" name="Rectangle 25"/>
            <p:cNvSpPr>
              <a:spLocks/>
            </p:cNvSpPr>
            <p:nvPr/>
          </p:nvSpPr>
          <p:spPr bwMode="auto">
            <a:xfrm>
              <a:off x="129" y="156"/>
              <a:ext cx="936" cy="92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88091" bIns="38100">
              <a:prstTxWarp prst="textNoShape">
                <a:avLst/>
              </a:prstTxWarp>
            </a:bodyPr>
            <a:lstStyle/>
            <a:p>
              <a:pPr marL="11113" algn="ctr"/>
              <a:r>
                <a:rPr lang="en-US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opex/capex doesn’t matter;</a:t>
              </a:r>
            </a:p>
            <a:p>
              <a:pPr marL="11113" algn="ctr"/>
              <a:r>
                <a:rPr lang="en-US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expert support</a:t>
              </a:r>
            </a:p>
          </p:txBody>
        </p:sp>
      </p:grpSp>
      <p:grpSp>
        <p:nvGrpSpPr>
          <p:cNvPr id="18458" name="Group 26"/>
          <p:cNvGrpSpPr>
            <a:grpSpLocks/>
          </p:cNvGrpSpPr>
          <p:nvPr/>
        </p:nvGrpSpPr>
        <p:grpSpPr bwMode="auto">
          <a:xfrm>
            <a:off x="4422775" y="3243263"/>
            <a:ext cx="1749425" cy="2001837"/>
            <a:chOff x="0" y="0"/>
            <a:chExt cx="1101" cy="1260"/>
          </a:xfrm>
        </p:grpSpPr>
        <p:sp>
          <p:nvSpPr>
            <p:cNvPr id="18459" name="AutoShape 27"/>
            <p:cNvSpPr>
              <a:spLocks/>
            </p:cNvSpPr>
            <p:nvPr/>
          </p:nvSpPr>
          <p:spPr bwMode="auto">
            <a:xfrm>
              <a:off x="0" y="0"/>
              <a:ext cx="1101" cy="12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35" y="2054"/>
                  </a:moveTo>
                  <a:cubicBezTo>
                    <a:pt x="3317" y="2054"/>
                    <a:pt x="1842" y="3513"/>
                    <a:pt x="1842" y="5312"/>
                  </a:cubicBezTo>
                  <a:lnTo>
                    <a:pt x="1842" y="10198"/>
                  </a:lnTo>
                  <a:lnTo>
                    <a:pt x="1842" y="18342"/>
                  </a:lnTo>
                  <a:cubicBezTo>
                    <a:pt x="1842" y="20142"/>
                    <a:pt x="3317" y="21600"/>
                    <a:pt x="5135" y="21600"/>
                  </a:cubicBezTo>
                  <a:lnTo>
                    <a:pt x="10075" y="21600"/>
                  </a:lnTo>
                  <a:lnTo>
                    <a:pt x="18307" y="21600"/>
                  </a:lnTo>
                  <a:cubicBezTo>
                    <a:pt x="20126" y="21600"/>
                    <a:pt x="21600" y="20142"/>
                    <a:pt x="21600" y="18342"/>
                  </a:cubicBezTo>
                  <a:lnTo>
                    <a:pt x="21600" y="10198"/>
                  </a:lnTo>
                  <a:lnTo>
                    <a:pt x="21600" y="5312"/>
                  </a:lnTo>
                  <a:cubicBezTo>
                    <a:pt x="21600" y="3513"/>
                    <a:pt x="20126" y="2054"/>
                    <a:pt x="18307" y="2054"/>
                  </a:cubicBezTo>
                  <a:lnTo>
                    <a:pt x="10075" y="2054"/>
                  </a:lnTo>
                  <a:lnTo>
                    <a:pt x="0" y="0"/>
                  </a:lnTo>
                  <a:lnTo>
                    <a:pt x="5135" y="2054"/>
                  </a:lnTo>
                  <a:close/>
                  <a:moveTo>
                    <a:pt x="5135" y="2054"/>
                  </a:moveTo>
                </a:path>
              </a:pathLst>
            </a:custGeom>
            <a:solidFill>
              <a:srgbClr val="B2B2B2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60" name="Rectangle 28"/>
            <p:cNvSpPr>
              <a:spLocks/>
            </p:cNvSpPr>
            <p:nvPr/>
          </p:nvSpPr>
          <p:spPr bwMode="auto">
            <a:xfrm>
              <a:off x="129" y="156"/>
              <a:ext cx="936" cy="110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88091" bIns="38100">
              <a:prstTxWarp prst="textNoShape">
                <a:avLst/>
              </a:prstTxWarp>
            </a:bodyPr>
            <a:lstStyle/>
            <a:p>
              <a:pPr marL="11113" algn="ctr"/>
              <a:r>
                <a:rPr lang="en-US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capex/opex sensitive, but amortized;</a:t>
              </a:r>
            </a:p>
            <a:p>
              <a:pPr marL="11113" algn="ctr"/>
              <a:r>
                <a:rPr lang="en-US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expert support</a:t>
              </a:r>
            </a:p>
          </p:txBody>
        </p:sp>
      </p:grpSp>
      <p:grpSp>
        <p:nvGrpSpPr>
          <p:cNvPr id="18461" name="Group 29"/>
          <p:cNvGrpSpPr>
            <a:grpSpLocks/>
          </p:cNvGrpSpPr>
          <p:nvPr/>
        </p:nvGrpSpPr>
        <p:grpSpPr bwMode="auto">
          <a:xfrm>
            <a:off x="6937375" y="3243263"/>
            <a:ext cx="1749425" cy="1938337"/>
            <a:chOff x="0" y="0"/>
            <a:chExt cx="1101" cy="1220"/>
          </a:xfrm>
        </p:grpSpPr>
        <p:sp>
          <p:nvSpPr>
            <p:cNvPr id="18462" name="AutoShape 30"/>
            <p:cNvSpPr>
              <a:spLocks/>
            </p:cNvSpPr>
            <p:nvPr/>
          </p:nvSpPr>
          <p:spPr bwMode="auto">
            <a:xfrm>
              <a:off x="0" y="0"/>
              <a:ext cx="1101" cy="12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5135" y="2054"/>
                  </a:moveTo>
                  <a:cubicBezTo>
                    <a:pt x="3317" y="2054"/>
                    <a:pt x="1842" y="3513"/>
                    <a:pt x="1842" y="5312"/>
                  </a:cubicBezTo>
                  <a:lnTo>
                    <a:pt x="1842" y="10198"/>
                  </a:lnTo>
                  <a:lnTo>
                    <a:pt x="1842" y="18342"/>
                  </a:lnTo>
                  <a:cubicBezTo>
                    <a:pt x="1842" y="20142"/>
                    <a:pt x="3317" y="21600"/>
                    <a:pt x="5135" y="21600"/>
                  </a:cubicBezTo>
                  <a:lnTo>
                    <a:pt x="10075" y="21600"/>
                  </a:lnTo>
                  <a:lnTo>
                    <a:pt x="18307" y="21600"/>
                  </a:lnTo>
                  <a:cubicBezTo>
                    <a:pt x="20126" y="21600"/>
                    <a:pt x="21600" y="20142"/>
                    <a:pt x="21600" y="18342"/>
                  </a:cubicBezTo>
                  <a:lnTo>
                    <a:pt x="21600" y="10198"/>
                  </a:lnTo>
                  <a:lnTo>
                    <a:pt x="21600" y="5312"/>
                  </a:lnTo>
                  <a:cubicBezTo>
                    <a:pt x="21600" y="3513"/>
                    <a:pt x="20126" y="2054"/>
                    <a:pt x="18307" y="2054"/>
                  </a:cubicBezTo>
                  <a:lnTo>
                    <a:pt x="10075" y="2054"/>
                  </a:lnTo>
                  <a:lnTo>
                    <a:pt x="0" y="0"/>
                  </a:lnTo>
                  <a:lnTo>
                    <a:pt x="5135" y="2054"/>
                  </a:lnTo>
                  <a:close/>
                  <a:moveTo>
                    <a:pt x="5135" y="2054"/>
                  </a:moveTo>
                </a:path>
              </a:pathLst>
            </a:custGeom>
            <a:solidFill>
              <a:srgbClr val="FF99CC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F2020"/>
                </a:solidFill>
              </a:endParaRPr>
            </a:p>
          </p:txBody>
        </p:sp>
        <p:sp>
          <p:nvSpPr>
            <p:cNvPr id="18463" name="Rectangle 31"/>
            <p:cNvSpPr>
              <a:spLocks/>
            </p:cNvSpPr>
            <p:nvPr/>
          </p:nvSpPr>
          <p:spPr bwMode="auto">
            <a:xfrm>
              <a:off x="129" y="156"/>
              <a:ext cx="936" cy="57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88091" bIns="38100">
              <a:prstTxWarp prst="textNoShape">
                <a:avLst/>
              </a:prstTxWarp>
            </a:bodyPr>
            <a:lstStyle/>
            <a:p>
              <a:pPr marL="11113" algn="ctr"/>
              <a:r>
                <a:rPr lang="en-US">
                  <a:solidFill>
                    <a:srgbClr val="8F2020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capex sensitive;</a:t>
              </a:r>
            </a:p>
            <a:p>
              <a:pPr marL="11113" algn="ctr"/>
              <a:r>
                <a:rPr lang="en-US">
                  <a:solidFill>
                    <a:srgbClr val="8F2020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amateur</a:t>
              </a:r>
            </a:p>
          </p:txBody>
        </p:sp>
      </p:grpSp>
      <p:sp>
        <p:nvSpPr>
          <p:cNvPr id="18464" name="Line 32"/>
          <p:cNvSpPr>
            <a:spLocks noChangeShapeType="1"/>
          </p:cNvSpPr>
          <p:nvPr/>
        </p:nvSpPr>
        <p:spPr bwMode="auto">
          <a:xfrm>
            <a:off x="2667000" y="2819400"/>
            <a:ext cx="1066800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5" name="Line 33"/>
          <p:cNvSpPr>
            <a:spLocks noChangeShapeType="1"/>
          </p:cNvSpPr>
          <p:nvPr/>
        </p:nvSpPr>
        <p:spPr bwMode="auto">
          <a:xfrm>
            <a:off x="5410200" y="2819400"/>
            <a:ext cx="990600" cy="1588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66" name="Rectangle 34"/>
          <p:cNvSpPr>
            <a:spLocks/>
          </p:cNvSpPr>
          <p:nvPr/>
        </p:nvSpPr>
        <p:spPr bwMode="auto">
          <a:xfrm>
            <a:off x="1350963" y="5629275"/>
            <a:ext cx="1911350" cy="4064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Can it be done?</a:t>
            </a:r>
          </a:p>
        </p:txBody>
      </p:sp>
      <p:sp>
        <p:nvSpPr>
          <p:cNvPr id="18467" name="Rectangle 35"/>
          <p:cNvSpPr>
            <a:spLocks/>
          </p:cNvSpPr>
          <p:nvPr/>
        </p:nvSpPr>
        <p:spPr bwMode="auto">
          <a:xfrm>
            <a:off x="3968750" y="5627688"/>
            <a:ext cx="1838325" cy="4064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Can I afford it?</a:t>
            </a:r>
          </a:p>
        </p:txBody>
      </p:sp>
      <p:sp>
        <p:nvSpPr>
          <p:cNvPr id="18468" name="Rectangle 36"/>
          <p:cNvSpPr>
            <a:spLocks/>
          </p:cNvSpPr>
          <p:nvPr/>
        </p:nvSpPr>
        <p:spPr bwMode="auto">
          <a:xfrm>
            <a:off x="6399213" y="5629275"/>
            <a:ext cx="2693987" cy="4064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20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Can my mother use it?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0090-F0D1-C44A-A6BA-92958D1F66B9}" type="datetime1">
              <a:rPr lang="en-US" smtClean="0"/>
              <a:t>6/12/16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11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4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132080">
            <a:normAutofit/>
          </a:bodyPr>
          <a:lstStyle/>
          <a:p>
            <a:r>
              <a:rPr lang="en-US"/>
              <a:t>Internet and networks timeline</a:t>
            </a:r>
          </a:p>
        </p:txBody>
      </p:sp>
      <p:sp>
        <p:nvSpPr>
          <p:cNvPr id="8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1F24A-09FE-464A-8BCA-9CFA8F55FD3F}" type="slidenum">
              <a:rPr lang="en-US"/>
              <a:pPr/>
              <a:t>32</a:t>
            </a:fld>
            <a:endParaRPr lang="en-US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457199" y="2514600"/>
            <a:ext cx="853760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57200" y="22860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8229600" y="23622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6400800" y="22860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2743200" y="22860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4572000" y="22860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1524000" y="2286000"/>
            <a:ext cx="1588" cy="381000"/>
          </a:xfrm>
          <a:prstGeom prst="line">
            <a:avLst/>
          </a:prstGeom>
          <a:noFill/>
          <a:ln w="25400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12" name="Rectangle 20"/>
          <p:cNvSpPr>
            <a:spLocks/>
          </p:cNvSpPr>
          <p:nvPr/>
        </p:nvSpPr>
        <p:spPr bwMode="auto">
          <a:xfrm>
            <a:off x="90488" y="2705100"/>
            <a:ext cx="655637" cy="381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1960</a:t>
            </a:r>
          </a:p>
        </p:txBody>
      </p:sp>
      <p:sp>
        <p:nvSpPr>
          <p:cNvPr id="33813" name="Rectangle 21"/>
          <p:cNvSpPr>
            <a:spLocks/>
          </p:cNvSpPr>
          <p:nvPr/>
        </p:nvSpPr>
        <p:spPr bwMode="auto">
          <a:xfrm>
            <a:off x="1157288" y="2705100"/>
            <a:ext cx="655637" cy="381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1970</a:t>
            </a:r>
          </a:p>
        </p:txBody>
      </p:sp>
      <p:sp>
        <p:nvSpPr>
          <p:cNvPr id="33814" name="Rectangle 22"/>
          <p:cNvSpPr>
            <a:spLocks/>
          </p:cNvSpPr>
          <p:nvPr/>
        </p:nvSpPr>
        <p:spPr bwMode="auto">
          <a:xfrm>
            <a:off x="2409825" y="2705100"/>
            <a:ext cx="655638" cy="381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1980</a:t>
            </a:r>
          </a:p>
        </p:txBody>
      </p:sp>
      <p:sp>
        <p:nvSpPr>
          <p:cNvPr id="33815" name="Rectangle 23"/>
          <p:cNvSpPr>
            <a:spLocks/>
          </p:cNvSpPr>
          <p:nvPr/>
        </p:nvSpPr>
        <p:spPr bwMode="auto">
          <a:xfrm>
            <a:off x="4238625" y="2705100"/>
            <a:ext cx="655638" cy="381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1990</a:t>
            </a:r>
          </a:p>
        </p:txBody>
      </p:sp>
      <p:sp>
        <p:nvSpPr>
          <p:cNvPr id="33816" name="Rectangle 24"/>
          <p:cNvSpPr>
            <a:spLocks/>
          </p:cNvSpPr>
          <p:nvPr/>
        </p:nvSpPr>
        <p:spPr bwMode="auto">
          <a:xfrm>
            <a:off x="6062663" y="2705100"/>
            <a:ext cx="655637" cy="381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2000</a:t>
            </a:r>
          </a:p>
        </p:txBody>
      </p:sp>
      <p:sp>
        <p:nvSpPr>
          <p:cNvPr id="33817" name="Rectangle 25"/>
          <p:cNvSpPr>
            <a:spLocks/>
          </p:cNvSpPr>
          <p:nvPr/>
        </p:nvSpPr>
        <p:spPr bwMode="auto">
          <a:xfrm>
            <a:off x="7905750" y="2705100"/>
            <a:ext cx="655638" cy="3810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2010</a:t>
            </a:r>
          </a:p>
        </p:txBody>
      </p:sp>
      <p:sp>
        <p:nvSpPr>
          <p:cNvPr id="33818" name="Rectangle 26"/>
          <p:cNvSpPr>
            <a:spLocks/>
          </p:cNvSpPr>
          <p:nvPr/>
        </p:nvSpPr>
        <p:spPr bwMode="auto">
          <a:xfrm>
            <a:off x="623888" y="2090738"/>
            <a:ext cx="727075" cy="3429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theory</a:t>
            </a:r>
          </a:p>
        </p:txBody>
      </p:sp>
      <p:sp>
        <p:nvSpPr>
          <p:cNvPr id="33819" name="Rectangle 27"/>
          <p:cNvSpPr>
            <a:spLocks/>
          </p:cNvSpPr>
          <p:nvPr/>
        </p:nvSpPr>
        <p:spPr bwMode="auto">
          <a:xfrm>
            <a:off x="1555750" y="1817688"/>
            <a:ext cx="1106488" cy="584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university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prototypes</a:t>
            </a:r>
          </a:p>
        </p:txBody>
      </p:sp>
      <p:sp>
        <p:nvSpPr>
          <p:cNvPr id="33820" name="Rectangle 28"/>
          <p:cNvSpPr>
            <a:spLocks/>
          </p:cNvSpPr>
          <p:nvPr/>
        </p:nvSpPr>
        <p:spPr bwMode="auto">
          <a:xfrm>
            <a:off x="2992438" y="1828800"/>
            <a:ext cx="1481137" cy="584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production use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in research</a:t>
            </a:r>
          </a:p>
        </p:txBody>
      </p:sp>
      <p:sp>
        <p:nvSpPr>
          <p:cNvPr id="33821" name="Rectangle 29"/>
          <p:cNvSpPr>
            <a:spLocks/>
          </p:cNvSpPr>
          <p:nvPr/>
        </p:nvSpPr>
        <p:spPr bwMode="auto">
          <a:xfrm>
            <a:off x="4708525" y="1828800"/>
            <a:ext cx="1568450" cy="584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commercial</a:t>
            </a:r>
          </a:p>
          <a:p>
            <a:pPr marL="39688" algn="ctr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early residential</a:t>
            </a:r>
          </a:p>
        </p:txBody>
      </p:sp>
      <p:sp>
        <p:nvSpPr>
          <p:cNvPr id="33822" name="Rectangle 30"/>
          <p:cNvSpPr>
            <a:spLocks/>
          </p:cNvSpPr>
          <p:nvPr/>
        </p:nvSpPr>
        <p:spPr bwMode="auto">
          <a:xfrm>
            <a:off x="6837363" y="1828800"/>
            <a:ext cx="1114425" cy="584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 dirty="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broadband</a:t>
            </a:r>
          </a:p>
          <a:p>
            <a:pPr marL="39688" algn="ctr"/>
            <a:r>
              <a:rPr lang="en-US" sz="1600" dirty="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home</a:t>
            </a:r>
          </a:p>
        </p:txBody>
      </p:sp>
      <p:sp>
        <p:nvSpPr>
          <p:cNvPr id="33823" name="AutoShape 31"/>
          <p:cNvSpPr>
            <a:spLocks/>
          </p:cNvSpPr>
          <p:nvPr/>
        </p:nvSpPr>
        <p:spPr bwMode="auto">
          <a:xfrm rot="5400000" flipH="1">
            <a:off x="2133600" y="2438400"/>
            <a:ext cx="76200" cy="1295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824" name="Group 32"/>
          <p:cNvGrpSpPr>
            <a:grpSpLocks/>
          </p:cNvGrpSpPr>
          <p:nvPr/>
        </p:nvGrpSpPr>
        <p:grpSpPr bwMode="auto">
          <a:xfrm>
            <a:off x="1600200" y="3657600"/>
            <a:ext cx="1143000" cy="1752600"/>
            <a:chOff x="0" y="0"/>
            <a:chExt cx="720" cy="1104"/>
          </a:xfrm>
        </p:grpSpPr>
        <p:sp>
          <p:nvSpPr>
            <p:cNvPr id="33825" name="AutoShape 33"/>
            <p:cNvSpPr>
              <a:spLocks/>
            </p:cNvSpPr>
            <p:nvPr/>
          </p:nvSpPr>
          <p:spPr bwMode="auto">
            <a:xfrm>
              <a:off x="0" y="0"/>
              <a:ext cx="720" cy="110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700" y="0"/>
                  </a:moveTo>
                  <a:cubicBezTo>
                    <a:pt x="1209" y="0"/>
                    <a:pt x="0" y="788"/>
                    <a:pt x="0" y="1761"/>
                  </a:cubicBezTo>
                  <a:lnTo>
                    <a:pt x="0" y="19839"/>
                  </a:lnTo>
                  <a:cubicBezTo>
                    <a:pt x="0" y="20812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812"/>
                    <a:pt x="21600" y="19839"/>
                  </a:cubicBezTo>
                  <a:lnTo>
                    <a:pt x="21600" y="1761"/>
                  </a:lnTo>
                  <a:cubicBezTo>
                    <a:pt x="21600" y="788"/>
                    <a:pt x="20391" y="0"/>
                    <a:pt x="18900" y="0"/>
                  </a:cubicBezTo>
                  <a:close/>
                  <a:moveTo>
                    <a:pt x="2700" y="0"/>
                  </a:moveTo>
                </a:path>
              </a:pathLst>
            </a:custGeom>
            <a:solidFill>
              <a:srgbClr val="C0C0C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6" name="Rectangle 34"/>
            <p:cNvSpPr>
              <a:spLocks/>
            </p:cNvSpPr>
            <p:nvPr/>
          </p:nvSpPr>
          <p:spPr bwMode="auto">
            <a:xfrm>
              <a:off x="143" y="344"/>
              <a:ext cx="433" cy="416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37295" bIns="0" anchor="ctr">
              <a:prstTxWarp prst="textNoShape">
                <a:avLst/>
              </a:prstTxWarp>
              <a:spAutoFit/>
            </a:bodyPr>
            <a:lstStyle/>
            <a:p>
              <a:pPr marL="36513" algn="ctr"/>
              <a:r>
                <a:rPr lang="en-US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email</a:t>
              </a:r>
            </a:p>
            <a:p>
              <a:pPr marL="36513" algn="ctr"/>
              <a:r>
                <a:rPr lang="en-US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ftp</a:t>
              </a:r>
            </a:p>
          </p:txBody>
        </p:sp>
      </p:grpSp>
      <p:grpSp>
        <p:nvGrpSpPr>
          <p:cNvPr id="33827" name="Group 35"/>
          <p:cNvGrpSpPr>
            <a:grpSpLocks/>
          </p:cNvGrpSpPr>
          <p:nvPr/>
        </p:nvGrpSpPr>
        <p:grpSpPr bwMode="auto">
          <a:xfrm>
            <a:off x="3200400" y="3657600"/>
            <a:ext cx="1143000" cy="1828800"/>
            <a:chOff x="0" y="0"/>
            <a:chExt cx="720" cy="1152"/>
          </a:xfrm>
        </p:grpSpPr>
        <p:sp>
          <p:nvSpPr>
            <p:cNvPr id="33828" name="AutoShape 36"/>
            <p:cNvSpPr>
              <a:spLocks/>
            </p:cNvSpPr>
            <p:nvPr/>
          </p:nvSpPr>
          <p:spPr bwMode="auto">
            <a:xfrm>
              <a:off x="0" y="0"/>
              <a:ext cx="720" cy="115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700" y="0"/>
                  </a:moveTo>
                  <a:cubicBezTo>
                    <a:pt x="1209" y="0"/>
                    <a:pt x="0" y="756"/>
                    <a:pt x="0" y="1688"/>
                  </a:cubicBezTo>
                  <a:lnTo>
                    <a:pt x="0" y="19913"/>
                  </a:lnTo>
                  <a:cubicBezTo>
                    <a:pt x="0" y="20844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844"/>
                    <a:pt x="21600" y="19913"/>
                  </a:cubicBezTo>
                  <a:lnTo>
                    <a:pt x="21600" y="1688"/>
                  </a:lnTo>
                  <a:cubicBezTo>
                    <a:pt x="21600" y="756"/>
                    <a:pt x="20391" y="0"/>
                    <a:pt x="18900" y="0"/>
                  </a:cubicBezTo>
                  <a:close/>
                  <a:moveTo>
                    <a:pt x="2700" y="0"/>
                  </a:moveTo>
                </a:path>
              </a:pathLst>
            </a:custGeom>
            <a:solidFill>
              <a:srgbClr val="CC99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29" name="Rectangle 37"/>
            <p:cNvSpPr>
              <a:spLocks/>
            </p:cNvSpPr>
            <p:nvPr/>
          </p:nvSpPr>
          <p:spPr bwMode="auto">
            <a:xfrm>
              <a:off x="149" y="12"/>
              <a:ext cx="421" cy="112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37295" bIns="0" anchor="ctr">
              <a:prstTxWarp prst="textNoShape">
                <a:avLst/>
              </a:prstTxWarp>
              <a:spAutoFit/>
            </a:bodyPr>
            <a:lstStyle/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DNS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RIP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UDP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TCP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SMTP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SNMP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finger</a:t>
              </a:r>
            </a:p>
          </p:txBody>
        </p:sp>
      </p:grpSp>
      <p:grpSp>
        <p:nvGrpSpPr>
          <p:cNvPr id="33830" name="Group 38"/>
          <p:cNvGrpSpPr>
            <a:grpSpLocks/>
          </p:cNvGrpSpPr>
          <p:nvPr/>
        </p:nvGrpSpPr>
        <p:grpSpPr bwMode="auto">
          <a:xfrm>
            <a:off x="4876800" y="3600450"/>
            <a:ext cx="1143000" cy="1790700"/>
            <a:chOff x="0" y="0"/>
            <a:chExt cx="720" cy="1128"/>
          </a:xfrm>
        </p:grpSpPr>
        <p:sp>
          <p:nvSpPr>
            <p:cNvPr id="33831" name="AutoShape 39"/>
            <p:cNvSpPr>
              <a:spLocks/>
            </p:cNvSpPr>
            <p:nvPr/>
          </p:nvSpPr>
          <p:spPr bwMode="auto">
            <a:xfrm>
              <a:off x="0" y="36"/>
              <a:ext cx="720" cy="105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700" y="0"/>
                  </a:moveTo>
                  <a:cubicBezTo>
                    <a:pt x="1209" y="0"/>
                    <a:pt x="0" y="824"/>
                    <a:pt x="0" y="1841"/>
                  </a:cubicBezTo>
                  <a:lnTo>
                    <a:pt x="0" y="19759"/>
                  </a:lnTo>
                  <a:cubicBezTo>
                    <a:pt x="0" y="20776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776"/>
                    <a:pt x="21600" y="19759"/>
                  </a:cubicBezTo>
                  <a:lnTo>
                    <a:pt x="21600" y="1841"/>
                  </a:lnTo>
                  <a:cubicBezTo>
                    <a:pt x="21600" y="824"/>
                    <a:pt x="20391" y="0"/>
                    <a:pt x="18900" y="0"/>
                  </a:cubicBezTo>
                  <a:close/>
                  <a:moveTo>
                    <a:pt x="2700" y="0"/>
                  </a:moveTo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2" name="Rectangle 40"/>
            <p:cNvSpPr>
              <a:spLocks/>
            </p:cNvSpPr>
            <p:nvPr/>
          </p:nvSpPr>
          <p:spPr bwMode="auto">
            <a:xfrm>
              <a:off x="16" y="0"/>
              <a:ext cx="687" cy="1128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37295" bIns="0" anchor="ctr">
              <a:prstTxWarp prst="textNoShape">
                <a:avLst/>
              </a:prstTxWarp>
              <a:spAutoFit/>
            </a:bodyPr>
            <a:lstStyle/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ATM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BGP, OSPF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Mbone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IPsec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HTTP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HTML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RTP</a:t>
              </a:r>
            </a:p>
          </p:txBody>
        </p:sp>
      </p:grpSp>
      <p:sp>
        <p:nvSpPr>
          <p:cNvPr id="33833" name="AutoShape 41"/>
          <p:cNvSpPr>
            <a:spLocks/>
          </p:cNvSpPr>
          <p:nvPr/>
        </p:nvSpPr>
        <p:spPr bwMode="auto">
          <a:xfrm rot="5400000" flipH="1">
            <a:off x="3657600" y="2438400"/>
            <a:ext cx="76200" cy="1295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4" name="AutoShape 42"/>
          <p:cNvSpPr>
            <a:spLocks/>
          </p:cNvSpPr>
          <p:nvPr/>
        </p:nvSpPr>
        <p:spPr bwMode="auto">
          <a:xfrm rot="5400000" flipH="1">
            <a:off x="5410200" y="2438400"/>
            <a:ext cx="76200" cy="1295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35" name="AutoShape 43"/>
          <p:cNvSpPr>
            <a:spLocks/>
          </p:cNvSpPr>
          <p:nvPr/>
        </p:nvSpPr>
        <p:spPr bwMode="auto">
          <a:xfrm rot="5400000" flipH="1">
            <a:off x="7315200" y="2438400"/>
            <a:ext cx="76200" cy="129540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21600" y="0"/>
                </a:moveTo>
                <a:cubicBezTo>
                  <a:pt x="15635" y="0"/>
                  <a:pt x="10800" y="806"/>
                  <a:pt x="10800" y="1800"/>
                </a:cubicBezTo>
                <a:lnTo>
                  <a:pt x="10800" y="9000"/>
                </a:lnTo>
                <a:cubicBezTo>
                  <a:pt x="10800" y="9994"/>
                  <a:pt x="5965" y="10800"/>
                  <a:pt x="0" y="10800"/>
                </a:cubicBezTo>
                <a:cubicBezTo>
                  <a:pt x="5965" y="10800"/>
                  <a:pt x="10800" y="11606"/>
                  <a:pt x="10800" y="12600"/>
                </a:cubicBezTo>
                <a:lnTo>
                  <a:pt x="10800" y="19800"/>
                </a:lnTo>
                <a:cubicBezTo>
                  <a:pt x="10800" y="20794"/>
                  <a:pt x="15635" y="21600"/>
                  <a:pt x="21600" y="21600"/>
                </a:cubicBezTo>
              </a:path>
            </a:pathLst>
          </a:custGeom>
          <a:noFill/>
          <a:ln w="12700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836" name="Group 44"/>
          <p:cNvGrpSpPr>
            <a:grpSpLocks/>
          </p:cNvGrpSpPr>
          <p:nvPr/>
        </p:nvGrpSpPr>
        <p:grpSpPr bwMode="auto">
          <a:xfrm>
            <a:off x="1676400" y="3194050"/>
            <a:ext cx="990600" cy="317500"/>
            <a:chOff x="0" y="0"/>
            <a:chExt cx="624" cy="200"/>
          </a:xfrm>
        </p:grpSpPr>
        <p:sp>
          <p:nvSpPr>
            <p:cNvPr id="33837" name="AutoShape 45"/>
            <p:cNvSpPr>
              <a:spLocks/>
            </p:cNvSpPr>
            <p:nvPr/>
          </p:nvSpPr>
          <p:spPr bwMode="auto">
            <a:xfrm>
              <a:off x="0" y="4"/>
              <a:ext cx="624" cy="1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475" y="0"/>
                  </a:moveTo>
                  <a:cubicBezTo>
                    <a:pt x="1556" y="0"/>
                    <a:pt x="0" y="4835"/>
                    <a:pt x="0" y="10800"/>
                  </a:cubicBezTo>
                  <a:cubicBezTo>
                    <a:pt x="0" y="16765"/>
                    <a:pt x="1556" y="21600"/>
                    <a:pt x="3475" y="21600"/>
                  </a:cubicBezTo>
                  <a:lnTo>
                    <a:pt x="18125" y="21600"/>
                  </a:lnTo>
                  <a:cubicBezTo>
                    <a:pt x="20044" y="21600"/>
                    <a:pt x="21600" y="16765"/>
                    <a:pt x="21600" y="10800"/>
                  </a:cubicBezTo>
                  <a:cubicBezTo>
                    <a:pt x="21600" y="4835"/>
                    <a:pt x="20044" y="0"/>
                    <a:pt x="18125" y="0"/>
                  </a:cubicBezTo>
                  <a:close/>
                  <a:moveTo>
                    <a:pt x="3475" y="0"/>
                  </a:moveTo>
                </a:path>
              </a:pathLst>
            </a:custGeom>
            <a:solidFill>
              <a:srgbClr val="C0C0C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38" name="Rectangle 46"/>
            <p:cNvSpPr>
              <a:spLocks/>
            </p:cNvSpPr>
            <p:nvPr/>
          </p:nvSpPr>
          <p:spPr bwMode="auto">
            <a:xfrm>
              <a:off x="23" y="0"/>
              <a:ext cx="577" cy="2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87130" bIns="38100" anchor="ctr">
              <a:prstTxWarp prst="textNoShape">
                <a:avLst/>
              </a:prstTxWarp>
              <a:spAutoFit/>
            </a:bodyPr>
            <a:lstStyle/>
            <a:p>
              <a:pPr marL="9525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100 kb/s</a:t>
              </a:r>
            </a:p>
          </p:txBody>
        </p:sp>
      </p:grpSp>
      <p:grpSp>
        <p:nvGrpSpPr>
          <p:cNvPr id="33839" name="Group 47"/>
          <p:cNvGrpSpPr>
            <a:grpSpLocks/>
          </p:cNvGrpSpPr>
          <p:nvPr/>
        </p:nvGrpSpPr>
        <p:grpSpPr bwMode="auto">
          <a:xfrm>
            <a:off x="2971800" y="3194050"/>
            <a:ext cx="990600" cy="317500"/>
            <a:chOff x="0" y="0"/>
            <a:chExt cx="624" cy="200"/>
          </a:xfrm>
        </p:grpSpPr>
        <p:sp>
          <p:nvSpPr>
            <p:cNvPr id="33840" name="AutoShape 48"/>
            <p:cNvSpPr>
              <a:spLocks/>
            </p:cNvSpPr>
            <p:nvPr/>
          </p:nvSpPr>
          <p:spPr bwMode="auto">
            <a:xfrm>
              <a:off x="0" y="4"/>
              <a:ext cx="624" cy="1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475" y="0"/>
                  </a:moveTo>
                  <a:cubicBezTo>
                    <a:pt x="1556" y="0"/>
                    <a:pt x="0" y="4835"/>
                    <a:pt x="0" y="10800"/>
                  </a:cubicBezTo>
                  <a:cubicBezTo>
                    <a:pt x="0" y="16765"/>
                    <a:pt x="1556" y="21600"/>
                    <a:pt x="3475" y="21600"/>
                  </a:cubicBezTo>
                  <a:lnTo>
                    <a:pt x="18125" y="21600"/>
                  </a:lnTo>
                  <a:cubicBezTo>
                    <a:pt x="20044" y="21600"/>
                    <a:pt x="21600" y="16765"/>
                    <a:pt x="21600" y="10800"/>
                  </a:cubicBezTo>
                  <a:cubicBezTo>
                    <a:pt x="21600" y="4835"/>
                    <a:pt x="20044" y="0"/>
                    <a:pt x="18125" y="0"/>
                  </a:cubicBezTo>
                  <a:close/>
                  <a:moveTo>
                    <a:pt x="3475" y="0"/>
                  </a:moveTo>
                </a:path>
              </a:pathLst>
            </a:custGeom>
            <a:solidFill>
              <a:srgbClr val="CC99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1" name="Rectangle 49"/>
            <p:cNvSpPr>
              <a:spLocks/>
            </p:cNvSpPr>
            <p:nvPr/>
          </p:nvSpPr>
          <p:spPr bwMode="auto">
            <a:xfrm>
              <a:off x="75" y="0"/>
              <a:ext cx="473" cy="2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87130" bIns="38100" anchor="ctr">
              <a:prstTxWarp prst="textNoShape">
                <a:avLst/>
              </a:prstTxWarp>
              <a:spAutoFit/>
            </a:bodyPr>
            <a:lstStyle/>
            <a:p>
              <a:pPr marL="9525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1 Mb/s</a:t>
              </a:r>
            </a:p>
          </p:txBody>
        </p:sp>
      </p:grpSp>
      <p:grpSp>
        <p:nvGrpSpPr>
          <p:cNvPr id="33842" name="Group 50"/>
          <p:cNvGrpSpPr>
            <a:grpSpLocks/>
          </p:cNvGrpSpPr>
          <p:nvPr/>
        </p:nvGrpSpPr>
        <p:grpSpPr bwMode="auto">
          <a:xfrm>
            <a:off x="4267200" y="3194050"/>
            <a:ext cx="990600" cy="317500"/>
            <a:chOff x="0" y="0"/>
            <a:chExt cx="624" cy="200"/>
          </a:xfrm>
        </p:grpSpPr>
        <p:sp>
          <p:nvSpPr>
            <p:cNvPr id="33843" name="AutoShape 51"/>
            <p:cNvSpPr>
              <a:spLocks/>
            </p:cNvSpPr>
            <p:nvPr/>
          </p:nvSpPr>
          <p:spPr bwMode="auto">
            <a:xfrm>
              <a:off x="0" y="4"/>
              <a:ext cx="624" cy="1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475" y="0"/>
                  </a:moveTo>
                  <a:cubicBezTo>
                    <a:pt x="1556" y="0"/>
                    <a:pt x="0" y="4835"/>
                    <a:pt x="0" y="10800"/>
                  </a:cubicBezTo>
                  <a:cubicBezTo>
                    <a:pt x="0" y="16765"/>
                    <a:pt x="1556" y="21600"/>
                    <a:pt x="3475" y="21600"/>
                  </a:cubicBezTo>
                  <a:lnTo>
                    <a:pt x="18125" y="21600"/>
                  </a:lnTo>
                  <a:cubicBezTo>
                    <a:pt x="20044" y="21600"/>
                    <a:pt x="21600" y="16765"/>
                    <a:pt x="21600" y="10800"/>
                  </a:cubicBezTo>
                  <a:cubicBezTo>
                    <a:pt x="21600" y="4835"/>
                    <a:pt x="20044" y="0"/>
                    <a:pt x="18125" y="0"/>
                  </a:cubicBezTo>
                  <a:close/>
                  <a:moveTo>
                    <a:pt x="3475" y="0"/>
                  </a:moveTo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4" name="Rectangle 52"/>
            <p:cNvSpPr>
              <a:spLocks/>
            </p:cNvSpPr>
            <p:nvPr/>
          </p:nvSpPr>
          <p:spPr bwMode="auto">
            <a:xfrm>
              <a:off x="40" y="0"/>
              <a:ext cx="543" cy="2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87130" bIns="38100" anchor="ctr">
              <a:prstTxWarp prst="textNoShape">
                <a:avLst/>
              </a:prstTxWarp>
              <a:spAutoFit/>
            </a:bodyPr>
            <a:lstStyle/>
            <a:p>
              <a:pPr marL="9525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10 Mb/s</a:t>
              </a:r>
            </a:p>
          </p:txBody>
        </p:sp>
      </p:grpSp>
      <p:grpSp>
        <p:nvGrpSpPr>
          <p:cNvPr id="33845" name="Group 53"/>
          <p:cNvGrpSpPr>
            <a:grpSpLocks/>
          </p:cNvGrpSpPr>
          <p:nvPr/>
        </p:nvGrpSpPr>
        <p:grpSpPr bwMode="auto">
          <a:xfrm>
            <a:off x="6705600" y="3657600"/>
            <a:ext cx="1143000" cy="1676400"/>
            <a:chOff x="0" y="0"/>
            <a:chExt cx="720" cy="1056"/>
          </a:xfrm>
        </p:grpSpPr>
        <p:sp>
          <p:nvSpPr>
            <p:cNvPr id="33846" name="AutoShape 54"/>
            <p:cNvSpPr>
              <a:spLocks/>
            </p:cNvSpPr>
            <p:nvPr/>
          </p:nvSpPr>
          <p:spPr bwMode="auto">
            <a:xfrm>
              <a:off x="0" y="0"/>
              <a:ext cx="720" cy="105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2700" y="0"/>
                  </a:moveTo>
                  <a:cubicBezTo>
                    <a:pt x="1209" y="0"/>
                    <a:pt x="0" y="824"/>
                    <a:pt x="0" y="1841"/>
                  </a:cubicBezTo>
                  <a:lnTo>
                    <a:pt x="0" y="19759"/>
                  </a:lnTo>
                  <a:cubicBezTo>
                    <a:pt x="0" y="20776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776"/>
                    <a:pt x="21600" y="19759"/>
                  </a:cubicBezTo>
                  <a:lnTo>
                    <a:pt x="21600" y="1841"/>
                  </a:lnTo>
                  <a:cubicBezTo>
                    <a:pt x="21600" y="824"/>
                    <a:pt x="20391" y="0"/>
                    <a:pt x="18900" y="0"/>
                  </a:cubicBezTo>
                  <a:close/>
                  <a:moveTo>
                    <a:pt x="2700" y="0"/>
                  </a:moveTo>
                </a:path>
              </a:pathLst>
            </a:cu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47" name="Rectangle 55"/>
            <p:cNvSpPr>
              <a:spLocks/>
            </p:cNvSpPr>
            <p:nvPr/>
          </p:nvSpPr>
          <p:spPr bwMode="auto">
            <a:xfrm>
              <a:off x="124" y="192"/>
              <a:ext cx="471" cy="672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37295" bIns="0" anchor="ctr">
              <a:prstTxWarp prst="textNoShape">
                <a:avLst/>
              </a:prstTxWarp>
              <a:spAutoFit/>
            </a:bodyPr>
            <a:lstStyle/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XML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OWL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SIP</a:t>
              </a:r>
            </a:p>
            <a:p>
              <a:pPr marL="36513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Jabber</a:t>
              </a:r>
            </a:p>
          </p:txBody>
        </p:sp>
      </p:grpSp>
      <p:grpSp>
        <p:nvGrpSpPr>
          <p:cNvPr id="33848" name="Group 56"/>
          <p:cNvGrpSpPr>
            <a:grpSpLocks/>
          </p:cNvGrpSpPr>
          <p:nvPr/>
        </p:nvGrpSpPr>
        <p:grpSpPr bwMode="auto">
          <a:xfrm>
            <a:off x="5791200" y="3194050"/>
            <a:ext cx="990600" cy="317500"/>
            <a:chOff x="0" y="0"/>
            <a:chExt cx="624" cy="200"/>
          </a:xfrm>
        </p:grpSpPr>
        <p:sp>
          <p:nvSpPr>
            <p:cNvPr id="33849" name="AutoShape 57"/>
            <p:cNvSpPr>
              <a:spLocks/>
            </p:cNvSpPr>
            <p:nvPr/>
          </p:nvSpPr>
          <p:spPr bwMode="auto">
            <a:xfrm>
              <a:off x="0" y="4"/>
              <a:ext cx="624" cy="1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475" y="0"/>
                  </a:moveTo>
                  <a:cubicBezTo>
                    <a:pt x="1556" y="0"/>
                    <a:pt x="0" y="4835"/>
                    <a:pt x="0" y="10800"/>
                  </a:cubicBezTo>
                  <a:cubicBezTo>
                    <a:pt x="0" y="16765"/>
                    <a:pt x="1556" y="21600"/>
                    <a:pt x="3475" y="21600"/>
                  </a:cubicBezTo>
                  <a:lnTo>
                    <a:pt x="18125" y="21600"/>
                  </a:lnTo>
                  <a:cubicBezTo>
                    <a:pt x="20044" y="21600"/>
                    <a:pt x="21600" y="16765"/>
                    <a:pt x="21600" y="10800"/>
                  </a:cubicBezTo>
                  <a:cubicBezTo>
                    <a:pt x="21600" y="4835"/>
                    <a:pt x="20044" y="0"/>
                    <a:pt x="18125" y="0"/>
                  </a:cubicBezTo>
                  <a:close/>
                  <a:moveTo>
                    <a:pt x="3475" y="0"/>
                  </a:moveTo>
                </a:path>
              </a:pathLst>
            </a:cu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0" name="Rectangle 58"/>
            <p:cNvSpPr>
              <a:spLocks/>
            </p:cNvSpPr>
            <p:nvPr/>
          </p:nvSpPr>
          <p:spPr bwMode="auto">
            <a:xfrm>
              <a:off x="6" y="0"/>
              <a:ext cx="611" cy="2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87130" bIns="38100" anchor="ctr">
              <a:prstTxWarp prst="textNoShape">
                <a:avLst/>
              </a:prstTxWarp>
              <a:spAutoFit/>
            </a:bodyPr>
            <a:lstStyle/>
            <a:p>
              <a:pPr marL="9525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100 Mb/s</a:t>
              </a:r>
            </a:p>
          </p:txBody>
        </p:sp>
      </p:grpSp>
      <p:grpSp>
        <p:nvGrpSpPr>
          <p:cNvPr id="33851" name="Group 59"/>
          <p:cNvGrpSpPr>
            <a:grpSpLocks/>
          </p:cNvGrpSpPr>
          <p:nvPr/>
        </p:nvGrpSpPr>
        <p:grpSpPr bwMode="auto">
          <a:xfrm>
            <a:off x="7391400" y="3194050"/>
            <a:ext cx="990600" cy="317500"/>
            <a:chOff x="0" y="0"/>
            <a:chExt cx="624" cy="200"/>
          </a:xfrm>
        </p:grpSpPr>
        <p:sp>
          <p:nvSpPr>
            <p:cNvPr id="33852" name="AutoShape 60"/>
            <p:cNvSpPr>
              <a:spLocks/>
            </p:cNvSpPr>
            <p:nvPr/>
          </p:nvSpPr>
          <p:spPr bwMode="auto">
            <a:xfrm>
              <a:off x="0" y="4"/>
              <a:ext cx="624" cy="192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3475" y="0"/>
                  </a:moveTo>
                  <a:cubicBezTo>
                    <a:pt x="1556" y="0"/>
                    <a:pt x="0" y="4835"/>
                    <a:pt x="0" y="10800"/>
                  </a:cubicBezTo>
                  <a:cubicBezTo>
                    <a:pt x="0" y="16765"/>
                    <a:pt x="1556" y="21600"/>
                    <a:pt x="3475" y="21600"/>
                  </a:cubicBezTo>
                  <a:lnTo>
                    <a:pt x="18125" y="21600"/>
                  </a:lnTo>
                  <a:cubicBezTo>
                    <a:pt x="20044" y="21600"/>
                    <a:pt x="21600" y="16765"/>
                    <a:pt x="21600" y="10800"/>
                  </a:cubicBezTo>
                  <a:cubicBezTo>
                    <a:pt x="21600" y="4835"/>
                    <a:pt x="20044" y="0"/>
                    <a:pt x="18125" y="0"/>
                  </a:cubicBezTo>
                  <a:close/>
                  <a:moveTo>
                    <a:pt x="3475" y="0"/>
                  </a:moveTo>
                </a:path>
              </a:pathLst>
            </a:cu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3" name="Rectangle 61"/>
            <p:cNvSpPr>
              <a:spLocks/>
            </p:cNvSpPr>
            <p:nvPr/>
          </p:nvSpPr>
          <p:spPr bwMode="auto">
            <a:xfrm>
              <a:off x="82" y="0"/>
              <a:ext cx="459" cy="200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87130" bIns="38100" anchor="ctr">
              <a:prstTxWarp prst="textNoShape">
                <a:avLst/>
              </a:prstTxWarp>
              <a:spAutoFit/>
            </a:bodyPr>
            <a:lstStyle/>
            <a:p>
              <a:pPr marL="9525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1 Gb/s</a:t>
              </a:r>
            </a:p>
          </p:txBody>
        </p:sp>
      </p:grpSp>
      <p:sp>
        <p:nvSpPr>
          <p:cNvPr id="33854" name="Rectangle 62"/>
          <p:cNvSpPr>
            <a:spLocks/>
          </p:cNvSpPr>
          <p:nvPr/>
        </p:nvSpPr>
        <p:spPr bwMode="auto">
          <a:xfrm>
            <a:off x="415925" y="3124200"/>
            <a:ext cx="774700" cy="584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port</a:t>
            </a:r>
          </a:p>
          <a:p>
            <a:pPr marL="39688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speeds</a:t>
            </a:r>
          </a:p>
        </p:txBody>
      </p:sp>
      <p:sp>
        <p:nvSpPr>
          <p:cNvPr id="33855" name="Rectangle 63"/>
          <p:cNvSpPr>
            <a:spLocks/>
          </p:cNvSpPr>
          <p:nvPr/>
        </p:nvSpPr>
        <p:spPr bwMode="auto">
          <a:xfrm>
            <a:off x="457200" y="4067175"/>
            <a:ext cx="968375" cy="58420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Internet</a:t>
            </a:r>
          </a:p>
          <a:p>
            <a:pPr marL="39688"/>
            <a:r>
              <a:rPr lang="en-US" sz="160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protocols</a:t>
            </a:r>
          </a:p>
        </p:txBody>
      </p:sp>
      <p:grpSp>
        <p:nvGrpSpPr>
          <p:cNvPr id="33856" name="Group 64"/>
          <p:cNvGrpSpPr>
            <a:grpSpLocks/>
          </p:cNvGrpSpPr>
          <p:nvPr/>
        </p:nvGrpSpPr>
        <p:grpSpPr bwMode="auto">
          <a:xfrm>
            <a:off x="1587500" y="5638800"/>
            <a:ext cx="1382713" cy="989013"/>
            <a:chOff x="0" y="0"/>
            <a:chExt cx="871" cy="623"/>
          </a:xfrm>
        </p:grpSpPr>
        <p:sp>
          <p:nvSpPr>
            <p:cNvPr id="33857" name="AutoShape 65"/>
            <p:cNvSpPr>
              <a:spLocks/>
            </p:cNvSpPr>
            <p:nvPr/>
          </p:nvSpPr>
          <p:spPr bwMode="auto">
            <a:xfrm>
              <a:off x="7" y="0"/>
              <a:ext cx="864" cy="6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rgbClr val="C0C0C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8" name="AutoShape 66"/>
            <p:cNvSpPr>
              <a:spLocks/>
            </p:cNvSpPr>
            <p:nvPr/>
          </p:nvSpPr>
          <p:spPr bwMode="auto">
            <a:xfrm>
              <a:off x="68" y="52"/>
              <a:ext cx="739" cy="4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64"/>
                  </a:moveTo>
                  <a:lnTo>
                    <a:pt x="19957" y="2764"/>
                  </a:lnTo>
                  <a:lnTo>
                    <a:pt x="19957" y="21600"/>
                  </a:lnTo>
                  <a:moveTo>
                    <a:pt x="1684" y="0"/>
                  </a:moveTo>
                  <a:lnTo>
                    <a:pt x="21600" y="0"/>
                  </a:lnTo>
                  <a:lnTo>
                    <a:pt x="21600" y="1879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59" name="Rectangle 67"/>
            <p:cNvSpPr>
              <a:spLocks/>
            </p:cNvSpPr>
            <p:nvPr/>
          </p:nvSpPr>
          <p:spPr bwMode="auto">
            <a:xfrm>
              <a:off x="0" y="137"/>
              <a:ext cx="758" cy="352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queuing</a:t>
              </a:r>
            </a:p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architecture</a:t>
              </a:r>
            </a:p>
          </p:txBody>
        </p:sp>
      </p:grpSp>
      <p:grpSp>
        <p:nvGrpSpPr>
          <p:cNvPr id="33860" name="Group 68"/>
          <p:cNvGrpSpPr>
            <a:grpSpLocks/>
          </p:cNvGrpSpPr>
          <p:nvPr/>
        </p:nvGrpSpPr>
        <p:grpSpPr bwMode="auto">
          <a:xfrm>
            <a:off x="2981325" y="5638800"/>
            <a:ext cx="1436688" cy="989013"/>
            <a:chOff x="0" y="0"/>
            <a:chExt cx="904" cy="623"/>
          </a:xfrm>
        </p:grpSpPr>
        <p:sp>
          <p:nvSpPr>
            <p:cNvPr id="33861" name="AutoShape 69"/>
            <p:cNvSpPr>
              <a:spLocks/>
            </p:cNvSpPr>
            <p:nvPr/>
          </p:nvSpPr>
          <p:spPr bwMode="auto">
            <a:xfrm>
              <a:off x="41" y="0"/>
              <a:ext cx="863" cy="6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rgbClr val="CC99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2" name="AutoShape 70"/>
            <p:cNvSpPr>
              <a:spLocks/>
            </p:cNvSpPr>
            <p:nvPr/>
          </p:nvSpPr>
          <p:spPr bwMode="auto">
            <a:xfrm>
              <a:off x="102" y="52"/>
              <a:ext cx="739" cy="4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64"/>
                  </a:moveTo>
                  <a:lnTo>
                    <a:pt x="19957" y="2764"/>
                  </a:lnTo>
                  <a:lnTo>
                    <a:pt x="19957" y="21600"/>
                  </a:lnTo>
                  <a:moveTo>
                    <a:pt x="1684" y="0"/>
                  </a:moveTo>
                  <a:lnTo>
                    <a:pt x="21600" y="0"/>
                  </a:lnTo>
                  <a:lnTo>
                    <a:pt x="21600" y="1879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3" name="Rectangle 71"/>
            <p:cNvSpPr>
              <a:spLocks/>
            </p:cNvSpPr>
            <p:nvPr/>
          </p:nvSpPr>
          <p:spPr bwMode="auto">
            <a:xfrm>
              <a:off x="0" y="137"/>
              <a:ext cx="826" cy="352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routing</a:t>
              </a:r>
            </a:p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cong. control</a:t>
              </a:r>
            </a:p>
          </p:txBody>
        </p:sp>
      </p:grpSp>
      <p:grpSp>
        <p:nvGrpSpPr>
          <p:cNvPr id="33864" name="Group 72"/>
          <p:cNvGrpSpPr>
            <a:grpSpLocks/>
          </p:cNvGrpSpPr>
          <p:nvPr/>
        </p:nvGrpSpPr>
        <p:grpSpPr bwMode="auto">
          <a:xfrm>
            <a:off x="4795838" y="5638800"/>
            <a:ext cx="1374775" cy="989013"/>
            <a:chOff x="0" y="0"/>
            <a:chExt cx="866" cy="623"/>
          </a:xfrm>
        </p:grpSpPr>
        <p:sp>
          <p:nvSpPr>
            <p:cNvPr id="33865" name="AutoShape 73"/>
            <p:cNvSpPr>
              <a:spLocks/>
            </p:cNvSpPr>
            <p:nvPr/>
          </p:nvSpPr>
          <p:spPr bwMode="auto">
            <a:xfrm>
              <a:off x="2" y="0"/>
              <a:ext cx="864" cy="6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6" name="AutoShape 74"/>
            <p:cNvSpPr>
              <a:spLocks/>
            </p:cNvSpPr>
            <p:nvPr/>
          </p:nvSpPr>
          <p:spPr bwMode="auto">
            <a:xfrm>
              <a:off x="64" y="52"/>
              <a:ext cx="738" cy="4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64"/>
                  </a:moveTo>
                  <a:lnTo>
                    <a:pt x="19957" y="2764"/>
                  </a:lnTo>
                  <a:lnTo>
                    <a:pt x="19957" y="21600"/>
                  </a:lnTo>
                  <a:moveTo>
                    <a:pt x="1684" y="0"/>
                  </a:moveTo>
                  <a:lnTo>
                    <a:pt x="21600" y="0"/>
                  </a:lnTo>
                  <a:lnTo>
                    <a:pt x="21600" y="1879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67" name="Rectangle 75"/>
            <p:cNvSpPr>
              <a:spLocks/>
            </p:cNvSpPr>
            <p:nvPr/>
          </p:nvSpPr>
          <p:spPr bwMode="auto">
            <a:xfrm>
              <a:off x="0" y="61"/>
              <a:ext cx="749" cy="50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DQDB, ATM</a:t>
              </a:r>
            </a:p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QoS</a:t>
              </a:r>
            </a:p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VoD</a:t>
              </a:r>
            </a:p>
          </p:txBody>
        </p:sp>
      </p:grpSp>
      <p:grpSp>
        <p:nvGrpSpPr>
          <p:cNvPr id="33868" name="Group 76"/>
          <p:cNvGrpSpPr>
            <a:grpSpLocks/>
          </p:cNvGrpSpPr>
          <p:nvPr/>
        </p:nvGrpSpPr>
        <p:grpSpPr bwMode="auto">
          <a:xfrm>
            <a:off x="6553200" y="5638800"/>
            <a:ext cx="1370013" cy="989013"/>
            <a:chOff x="0" y="0"/>
            <a:chExt cx="863" cy="623"/>
          </a:xfrm>
        </p:grpSpPr>
        <p:sp>
          <p:nvSpPr>
            <p:cNvPr id="33869" name="AutoShape 77"/>
            <p:cNvSpPr>
              <a:spLocks/>
            </p:cNvSpPr>
            <p:nvPr/>
          </p:nvSpPr>
          <p:spPr bwMode="auto">
            <a:xfrm>
              <a:off x="0" y="0"/>
              <a:ext cx="863" cy="623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0468"/>
                  </a:moveTo>
                  <a:cubicBezTo>
                    <a:pt x="810" y="20785"/>
                    <a:pt x="1620" y="20920"/>
                    <a:pt x="2397" y="21193"/>
                  </a:cubicBezTo>
                  <a:cubicBezTo>
                    <a:pt x="3077" y="21328"/>
                    <a:pt x="3791" y="21420"/>
                    <a:pt x="4406" y="21600"/>
                  </a:cubicBezTo>
                  <a:cubicBezTo>
                    <a:pt x="6026" y="21600"/>
                    <a:pt x="6608" y="21420"/>
                    <a:pt x="7063" y="21328"/>
                  </a:cubicBezTo>
                  <a:cubicBezTo>
                    <a:pt x="7581" y="21283"/>
                    <a:pt x="8003" y="21013"/>
                    <a:pt x="8456" y="20920"/>
                  </a:cubicBezTo>
                  <a:cubicBezTo>
                    <a:pt x="8878" y="20785"/>
                    <a:pt x="9266" y="20515"/>
                    <a:pt x="9783" y="20378"/>
                  </a:cubicBezTo>
                  <a:cubicBezTo>
                    <a:pt x="10206" y="20153"/>
                    <a:pt x="10658" y="19970"/>
                    <a:pt x="11082" y="19745"/>
                  </a:cubicBezTo>
                  <a:cubicBezTo>
                    <a:pt x="11599" y="19563"/>
                    <a:pt x="12052" y="19338"/>
                    <a:pt x="12507" y="19155"/>
                  </a:cubicBezTo>
                  <a:cubicBezTo>
                    <a:pt x="13089" y="19020"/>
                    <a:pt x="13607" y="18748"/>
                    <a:pt x="14257" y="18613"/>
                  </a:cubicBezTo>
                  <a:cubicBezTo>
                    <a:pt x="14872" y="18433"/>
                    <a:pt x="15519" y="18295"/>
                    <a:pt x="16199" y="18205"/>
                  </a:cubicBezTo>
                  <a:cubicBezTo>
                    <a:pt x="16977" y="18205"/>
                    <a:pt x="17787" y="18025"/>
                    <a:pt x="18598" y="18025"/>
                  </a:cubicBezTo>
                  <a:lnTo>
                    <a:pt x="18598" y="16354"/>
                  </a:lnTo>
                  <a:lnTo>
                    <a:pt x="19195" y="16254"/>
                  </a:lnTo>
                  <a:lnTo>
                    <a:pt x="20003" y="16254"/>
                  </a:lnTo>
                  <a:lnTo>
                    <a:pt x="20003" y="14469"/>
                  </a:lnTo>
                  <a:lnTo>
                    <a:pt x="20725" y="14394"/>
                  </a:lnTo>
                  <a:lnTo>
                    <a:pt x="21600" y="14394"/>
                  </a:lnTo>
                  <a:lnTo>
                    <a:pt x="21600" y="0"/>
                  </a:lnTo>
                  <a:lnTo>
                    <a:pt x="2972" y="0"/>
                  </a:lnTo>
                  <a:lnTo>
                    <a:pt x="2972" y="1815"/>
                  </a:lnTo>
                  <a:lnTo>
                    <a:pt x="1532" y="1815"/>
                  </a:lnTo>
                  <a:lnTo>
                    <a:pt x="1532" y="3676"/>
                  </a:lnTo>
                  <a:lnTo>
                    <a:pt x="0" y="3676"/>
                  </a:lnTo>
                  <a:lnTo>
                    <a:pt x="0" y="20468"/>
                  </a:lnTo>
                  <a:close/>
                  <a:moveTo>
                    <a:pt x="0" y="20468"/>
                  </a:moveTo>
                </a:path>
              </a:pathLst>
            </a:custGeom>
            <a:solidFill>
              <a:srgbClr val="00CCFF"/>
            </a:solidFill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0" name="AutoShape 78"/>
            <p:cNvSpPr>
              <a:spLocks/>
            </p:cNvSpPr>
            <p:nvPr/>
          </p:nvSpPr>
          <p:spPr bwMode="auto">
            <a:xfrm>
              <a:off x="61" y="52"/>
              <a:ext cx="739" cy="420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0" y="2764"/>
                  </a:moveTo>
                  <a:lnTo>
                    <a:pt x="19957" y="2764"/>
                  </a:lnTo>
                  <a:lnTo>
                    <a:pt x="19957" y="21600"/>
                  </a:lnTo>
                  <a:moveTo>
                    <a:pt x="1684" y="0"/>
                  </a:moveTo>
                  <a:lnTo>
                    <a:pt x="21600" y="0"/>
                  </a:lnTo>
                  <a:lnTo>
                    <a:pt x="21600" y="1879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71" name="Rectangle 79"/>
            <p:cNvSpPr>
              <a:spLocks/>
            </p:cNvSpPr>
            <p:nvPr/>
          </p:nvSpPr>
          <p:spPr bwMode="auto">
            <a:xfrm>
              <a:off x="134" y="61"/>
              <a:ext cx="474" cy="504"/>
            </a:xfrm>
            <a:prstGeom prst="rect">
              <a:avLst/>
            </a:prstGeom>
            <a:noFill/>
            <a:ln w="12700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78718" bIns="38100" anchor="ctr">
              <a:prstTxWarp prst="textNoShape">
                <a:avLst/>
              </a:prstTxWarp>
              <a:spAutoFit/>
            </a:bodyPr>
            <a:lstStyle/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p2p</a:t>
              </a:r>
            </a:p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ad-hoc</a:t>
              </a:r>
            </a:p>
            <a:p>
              <a:pPr marL="14288" algn="ctr"/>
              <a:r>
                <a:rPr lang="en-US" sz="1600">
                  <a:solidFill>
                    <a:schemeClr val="tx1"/>
                  </a:solidFill>
                  <a:latin typeface="Tahoma" pitchFamily="-107" charset="0"/>
                  <a:ea typeface="Tahoma" pitchFamily="-107" charset="0"/>
                  <a:cs typeface="Tahoma" pitchFamily="-107" charset="0"/>
                  <a:sym typeface="Tahoma" pitchFamily="-107" charset="0"/>
                </a:rPr>
                <a:t>sensor</a:t>
              </a:r>
            </a:p>
          </p:txBody>
        </p:sp>
      </p:grpSp>
      <p:sp>
        <p:nvSpPr>
          <p:cNvPr id="71" name="Rectangle 30"/>
          <p:cNvSpPr>
            <a:spLocks/>
          </p:cNvSpPr>
          <p:nvPr/>
        </p:nvSpPr>
        <p:spPr bwMode="auto">
          <a:xfrm>
            <a:off x="8042090" y="1851100"/>
            <a:ext cx="1089400" cy="492443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0639" bIns="0">
            <a:prstTxWarp prst="textNoShape">
              <a:avLst/>
            </a:prstTxWarp>
            <a:spAutoFit/>
          </a:bodyPr>
          <a:lstStyle/>
          <a:p>
            <a:pPr marL="39688" algn="ctr"/>
            <a:r>
              <a:rPr lang="en-US" sz="1600" dirty="0" smtClean="0"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Internet</a:t>
            </a:r>
          </a:p>
          <a:p>
            <a:pPr marL="39688" algn="ctr"/>
            <a:r>
              <a:rPr lang="en-US" sz="1600" dirty="0" smtClean="0">
                <a:solidFill>
                  <a:schemeClr val="tx1"/>
                </a:solidFill>
                <a:latin typeface="Tahoma" pitchFamily="-107" charset="0"/>
                <a:ea typeface="Tahoma" pitchFamily="-107" charset="0"/>
                <a:cs typeface="Tahoma" pitchFamily="-107" charset="0"/>
                <a:sym typeface="Tahoma" pitchFamily="-107" charset="0"/>
              </a:rPr>
              <a:t>everywhere</a:t>
            </a:r>
            <a:endParaRPr lang="en-US" sz="1600" dirty="0">
              <a:solidFill>
                <a:schemeClr val="tx1"/>
              </a:solidFill>
              <a:latin typeface="Tahoma" pitchFamily="-107" charset="0"/>
              <a:ea typeface="Tahoma" pitchFamily="-107" charset="0"/>
              <a:cs typeface="Tahoma" pitchFamily="-107" charset="0"/>
              <a:sym typeface="Tahoma" pitchFamily="-107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E802C-E35C-E84E-9410-A84AD7205700}" type="datetime1">
              <a:rPr lang="en-US" smtClean="0"/>
              <a:t>6/12/16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379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changed?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761838"/>
              </p:ext>
            </p:extLst>
          </p:nvPr>
        </p:nvGraphicFramePr>
        <p:xfrm>
          <a:off x="381944" y="1565154"/>
          <a:ext cx="8371696" cy="468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5848"/>
                <a:gridCol w="41858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1980s/1990s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2000s+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Rapid</a:t>
                      </a:r>
                      <a:r>
                        <a:rPr lang="en-US" baseline="0" dirty="0" smtClean="0"/>
                        <a:t> technology evolution in network 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Relatively stable core technology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 </a:t>
                      </a:r>
                      <a:r>
                        <a:rPr lang="en-US" dirty="0" err="1" smtClean="0"/>
                        <a:t>exceptionalism</a:t>
                      </a:r>
                      <a:r>
                        <a:rPr lang="en-US" dirty="0" smtClean="0"/>
                        <a:t> (no distance! no borders!)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National</a:t>
                      </a:r>
                      <a:r>
                        <a:rPr lang="en-US" baseline="0" dirty="0" smtClean="0"/>
                        <a:t> laws &amp; customs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  <a:r>
                        <a:rPr lang="en-US" baseline="0" dirty="0" smtClean="0"/>
                        <a:t> utopianism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“Big Switch”,</a:t>
                      </a:r>
                      <a:r>
                        <a:rPr lang="en-US" baseline="0" dirty="0" smtClean="0"/>
                        <a:t> harms &amp; limitations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Performance</a:t>
                      </a:r>
                      <a:r>
                        <a:rPr lang="en-US" baseline="0" dirty="0" smtClean="0"/>
                        <a:t>!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Reliability?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Cost-insensitive (and “free” phone access)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Deployment</a:t>
                      </a:r>
                      <a:r>
                        <a:rPr lang="en-US" baseline="0" dirty="0" smtClean="0"/>
                        <a:t> cost barriers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Separated from commercial media (newspaper,</a:t>
                      </a:r>
                      <a:r>
                        <a:rPr lang="en-US" baseline="0" dirty="0" smtClean="0"/>
                        <a:t> magazines, radio, TV)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Affects</a:t>
                      </a:r>
                      <a:r>
                        <a:rPr lang="en-US" baseline="0" dirty="0" smtClean="0"/>
                        <a:t> all media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Self-revealed</a:t>
                      </a:r>
                      <a:r>
                        <a:rPr lang="en-US" baseline="0" dirty="0" smtClean="0"/>
                        <a:t> data (email, BBS)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Intimate</a:t>
                      </a:r>
                      <a:r>
                        <a:rPr lang="en-US" baseline="0" dirty="0" smtClean="0"/>
                        <a:t> data (information access, behavioral)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Little</a:t>
                      </a:r>
                      <a:r>
                        <a:rPr lang="en-US" baseline="0" dirty="0" smtClean="0"/>
                        <a:t> economic impact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One</a:t>
                      </a:r>
                      <a:r>
                        <a:rPr lang="en-US" baseline="0" dirty="0" smtClean="0"/>
                        <a:t> of the largest US exports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27F-8498-EC40-B051-65F9819CB810}" type="datetime1">
              <a:rPr lang="en-US" smtClean="0"/>
              <a:t>6/12/16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485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different?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59025"/>
              </p:ext>
            </p:extLst>
          </p:nvPr>
        </p:nvGraphicFramePr>
        <p:xfrm>
          <a:off x="457200" y="1397000"/>
          <a:ext cx="814483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6208"/>
                <a:gridCol w="2036208"/>
                <a:gridCol w="2036208"/>
                <a:gridCol w="20362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Utilities (gas, water,</a:t>
                      </a:r>
                      <a:r>
                        <a:rPr lang="en-US" baseline="0" dirty="0" smtClean="0"/>
                        <a:t> electricity)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</a:t>
                      </a:r>
                      <a:r>
                        <a:rPr lang="en-US" baseline="0" dirty="0" smtClean="0"/>
                        <a:t> electronics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Geographic scope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local, national, international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mostly international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Economics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enabler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entry, competition, enabler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Trade,</a:t>
                      </a:r>
                      <a:r>
                        <a:rPr lang="en-US" sz="1600" baseline="0" dirty="0" smtClean="0"/>
                        <a:t> patents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Impact</a:t>
                      </a:r>
                      <a:r>
                        <a:rPr lang="en-US" sz="1600" baseline="0" dirty="0" smtClean="0"/>
                        <a:t> on culture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minimal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foundational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rarely (Walkman,</a:t>
                      </a:r>
                      <a:r>
                        <a:rPr lang="en-US" sz="1600" baseline="0" dirty="0" smtClean="0"/>
                        <a:t> iPhone)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Impact on domestic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politics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LDCs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jobs,</a:t>
                      </a:r>
                      <a:r>
                        <a:rPr lang="en-US" sz="1600" baseline="0" dirty="0" smtClean="0"/>
                        <a:t> education, health, transportation, copyright, income inequality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health</a:t>
                      </a:r>
                      <a:r>
                        <a:rPr lang="en-US" sz="1600" baseline="0" dirty="0" smtClean="0"/>
                        <a:t> &amp; education (smartphones)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Impact</a:t>
                      </a:r>
                      <a:r>
                        <a:rPr lang="en-US" sz="1600" baseline="0" dirty="0" smtClean="0"/>
                        <a:t> on international politics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water</a:t>
                      </a:r>
                      <a:r>
                        <a:rPr lang="en-US" sz="1600" baseline="0" dirty="0" smtClean="0"/>
                        <a:t> rights?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trade, espionage,</a:t>
                      </a:r>
                      <a:r>
                        <a:rPr lang="en-US" sz="1600" baseline="0" dirty="0" smtClean="0"/>
                        <a:t> propaganda, </a:t>
                      </a:r>
                      <a:r>
                        <a:rPr lang="en-US" sz="1600" baseline="0" dirty="0" err="1" smtClean="0"/>
                        <a:t>cyberattacks</a:t>
                      </a:r>
                      <a:r>
                        <a:rPr lang="en-US" sz="1600" baseline="0" dirty="0" smtClean="0"/>
                        <a:t>, copyright, 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trade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2BF23-25FA-514C-A2BF-B5EB17CF3F56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90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should you be able to do after taking the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Elevator pitch</a:t>
            </a:r>
          </a:p>
          <a:p>
            <a:pPr lvl="1"/>
            <a:r>
              <a:rPr lang="en-US" dirty="0" smtClean="0"/>
              <a:t>“What is spectrum and why is it hard to find” – in 2 minutes</a:t>
            </a:r>
          </a:p>
          <a:p>
            <a:r>
              <a:rPr lang="en-US" dirty="0" smtClean="0"/>
              <a:t>In-depth survey</a:t>
            </a:r>
          </a:p>
          <a:p>
            <a:pPr lvl="1"/>
            <a:r>
              <a:rPr lang="en-US" dirty="0" smtClean="0"/>
              <a:t>“The economics of Internet adoption in rural and urban areas”</a:t>
            </a:r>
          </a:p>
          <a:p>
            <a:r>
              <a:rPr lang="en-US" dirty="0" smtClean="0"/>
              <a:t>Research</a:t>
            </a:r>
          </a:p>
          <a:p>
            <a:pPr lvl="1"/>
            <a:r>
              <a:rPr lang="en-US" dirty="0" smtClean="0"/>
              <a:t>Know sources and approaches</a:t>
            </a:r>
          </a:p>
          <a:p>
            <a:pPr lvl="2"/>
            <a:r>
              <a:rPr lang="en-US" dirty="0" smtClean="0"/>
              <a:t>engineering models vs. economic models vs. legal analysis</a:t>
            </a:r>
          </a:p>
          <a:p>
            <a:pPr lvl="1"/>
            <a:r>
              <a:rPr lang="en-US" dirty="0" smtClean="0"/>
              <a:t>Appreciate need to consider</a:t>
            </a:r>
          </a:p>
          <a:p>
            <a:pPr lvl="2"/>
            <a:r>
              <a:rPr lang="en-US" dirty="0" smtClean="0"/>
              <a:t>technical feasibility</a:t>
            </a:r>
          </a:p>
          <a:p>
            <a:pPr lvl="2"/>
            <a:r>
              <a:rPr lang="en-US" dirty="0" smtClean="0"/>
              <a:t>economic factors</a:t>
            </a:r>
          </a:p>
          <a:p>
            <a:pPr lvl="2"/>
            <a:r>
              <a:rPr lang="en-US" dirty="0" smtClean="0"/>
              <a:t>policy enablers and constraints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617DF-6930-1D49-9B72-0784D99FE165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24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formal text book, but draws from</a:t>
            </a:r>
          </a:p>
          <a:p>
            <a:pPr lvl="1"/>
            <a:r>
              <a:rPr lang="en-US" dirty="0" smtClean="0"/>
              <a:t>“Telecommunications Law &amp; Policy” (S. Benjamin, </a:t>
            </a:r>
            <a:r>
              <a:rPr lang="en-US" dirty="0" err="1" smtClean="0"/>
              <a:t>Shelanski</a:t>
            </a:r>
            <a:r>
              <a:rPr lang="en-US" dirty="0" smtClean="0"/>
              <a:t>, </a:t>
            </a:r>
            <a:r>
              <a:rPr lang="en-US" dirty="0" err="1" smtClean="0"/>
              <a:t>Speta</a:t>
            </a:r>
            <a:r>
              <a:rPr lang="en-US" dirty="0" smtClean="0"/>
              <a:t>, Weiser), 2012.</a:t>
            </a:r>
          </a:p>
          <a:p>
            <a:pPr lvl="1"/>
            <a:r>
              <a:rPr lang="en-US" dirty="0" smtClean="0"/>
              <a:t>“The Master Switch” (T. Wu).</a:t>
            </a:r>
          </a:p>
          <a:p>
            <a:pPr lvl="1"/>
            <a:r>
              <a:rPr lang="en-US" dirty="0" smtClean="0"/>
              <a:t>“Computer </a:t>
            </a:r>
            <a:r>
              <a:rPr lang="en-US" dirty="0"/>
              <a:t>Networking: A Top-Down </a:t>
            </a:r>
            <a:r>
              <a:rPr lang="en-US" dirty="0" smtClean="0"/>
              <a:t>Approach” (J. Kurose, K. Ross), </a:t>
            </a:r>
            <a:r>
              <a:rPr lang="en-US" dirty="0"/>
              <a:t>6th edition, Addison-Wesley, </a:t>
            </a:r>
            <a:r>
              <a:rPr lang="en-US" dirty="0" smtClean="0"/>
              <a:t>2013.</a:t>
            </a:r>
          </a:p>
          <a:p>
            <a:r>
              <a:rPr lang="en-US" dirty="0" smtClean="0"/>
              <a:t>Other materials:</a:t>
            </a:r>
          </a:p>
          <a:p>
            <a:pPr lvl="1"/>
            <a:r>
              <a:rPr lang="en-US" dirty="0" smtClean="0"/>
              <a:t>Technical papers (IEEE, ACM, tech reports, …)</a:t>
            </a:r>
          </a:p>
          <a:p>
            <a:pPr lvl="1"/>
            <a:r>
              <a:rPr lang="en-US" dirty="0" smtClean="0"/>
              <a:t>White papers</a:t>
            </a:r>
          </a:p>
          <a:p>
            <a:pPr lvl="1"/>
            <a:r>
              <a:rPr lang="en-US" dirty="0" smtClean="0"/>
              <a:t>Industry analysis reports</a:t>
            </a:r>
          </a:p>
          <a:p>
            <a:pPr lvl="1"/>
            <a:r>
              <a:rPr lang="en-US" dirty="0" smtClean="0"/>
              <a:t>Regulatory filings (FCC, </a:t>
            </a:r>
            <a:r>
              <a:rPr lang="en-US" dirty="0" err="1" smtClean="0"/>
              <a:t>Ofcom</a:t>
            </a:r>
            <a:r>
              <a:rPr lang="en-US" dirty="0" smtClean="0"/>
              <a:t>, BEREC, …)</a:t>
            </a:r>
          </a:p>
          <a:p>
            <a:pPr lvl="1"/>
            <a:r>
              <a:rPr lang="en-US" dirty="0" smtClean="0"/>
              <a:t>Laws &amp; regulations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88098-E5F0-8640-8357-E7907003D198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50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B422-E34D-404E-AE30-ABE5502BEEA1}" type="datetime1">
              <a:rPr lang="en-US" smtClean="0"/>
              <a:t>6/12/16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27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growth – classical view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33" y="1632742"/>
            <a:ext cx="7076138" cy="45673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8512-8AAB-B54C-8395-F2A539BF544B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72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Internet use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0106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Pew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C13F7-3675-8B48-BE5F-07BEDAD2B577}" type="datetime1">
              <a:rPr lang="en-US" smtClean="0"/>
              <a:t>6/12/16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500" y="1746012"/>
            <a:ext cx="5401991" cy="4464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841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not all are happy about this…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F274D-7D20-8948-885D-A9B9D9513826}" type="datetime1">
              <a:rPr lang="en-US" smtClean="0"/>
              <a:t>6/12/16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INFORTE IBW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574800"/>
            <a:ext cx="7493000" cy="5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438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10475</TotalTime>
  <Words>1565</Words>
  <Application>Microsoft Macintosh PowerPoint</Application>
  <PresentationFormat>On-screen Show (4:3)</PresentationFormat>
  <Paragraphs>468</Paragraphs>
  <Slides>34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Tahoma</vt:lpstr>
      <vt:lpstr>Wingdings</vt:lpstr>
      <vt:lpstr>Arial</vt:lpstr>
      <vt:lpstr>Clarity</vt:lpstr>
      <vt:lpstr>Internet Technology, Economics and Policy</vt:lpstr>
      <vt:lpstr>Class overview</vt:lpstr>
      <vt:lpstr>Big questions</vt:lpstr>
      <vt:lpstr>What should you be able to do after taking the class?</vt:lpstr>
      <vt:lpstr>Materials</vt:lpstr>
      <vt:lpstr>Why do we care?</vt:lpstr>
      <vt:lpstr>Internet growth – classical view</vt:lpstr>
      <vt:lpstr>US Internet use</vt:lpstr>
      <vt:lpstr>But not all are happy about this…</vt:lpstr>
      <vt:lpstr>Basic Internet money routing</vt:lpstr>
      <vt:lpstr>OTT, VOD, SVOD, …</vt:lpstr>
      <vt:lpstr>OTT, SVOD, …</vt:lpstr>
      <vt:lpstr>Basic video money routing</vt:lpstr>
      <vt:lpstr>More industry revenues</vt:lpstr>
      <vt:lpstr>Cable TV subscriptions</vt:lpstr>
      <vt:lpstr>News revenue</vt:lpstr>
      <vt:lpstr>2014 U.S. Advertising</vt:lpstr>
      <vt:lpstr>Digital advertising revenue</vt:lpstr>
      <vt:lpstr>Who is advertising?</vt:lpstr>
      <vt:lpstr>What kind of advertising?</vt:lpstr>
      <vt:lpstr>Advertising reach</vt:lpstr>
      <vt:lpstr>How much can you make on web ads?</vt:lpstr>
      <vt:lpstr>Web and mobile advertising</vt:lpstr>
      <vt:lpstr>Example trackers (New York Times)</vt:lpstr>
      <vt:lpstr>Tracking users and households</vt:lpstr>
      <vt:lpstr>Browser strings</vt:lpstr>
      <vt:lpstr>What kind of advertising?</vt:lpstr>
      <vt:lpstr>US dominates marketing</vt:lpstr>
      <vt:lpstr>Global ad spending by medium</vt:lpstr>
      <vt:lpstr>Converging communities</vt:lpstr>
      <vt:lpstr>Lifecycle of technologies</vt:lpstr>
      <vt:lpstr>Internet and networks timeline</vt:lpstr>
      <vt:lpstr>What has changed?</vt:lpstr>
      <vt:lpstr>What’s different?</vt:lpstr>
    </vt:vector>
  </TitlesOfParts>
  <Company>Columbia University</Company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Technology, Economics and Policy</dc:title>
  <dc:creator>Henning Schulzrinne</dc:creator>
  <cp:lastModifiedBy>Henning Schulzrinne</cp:lastModifiedBy>
  <cp:revision>54</cp:revision>
  <dcterms:created xsi:type="dcterms:W3CDTF">2014-09-02T02:18:32Z</dcterms:created>
  <dcterms:modified xsi:type="dcterms:W3CDTF">2016-06-12T07:37:54Z</dcterms:modified>
</cp:coreProperties>
</file>