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xlsx" ContentType="application/vnd.openxmlformats-officedocument.spreadsheetml.sheet"/>
  <Default Extension="vml" ContentType="application/vnd.openxmlformats-officedocument.vmlDrawing"/>
  <Default Extension="rels" ContentType="application/vnd.openxmlformats-package.relationships+xml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2"/>
  </p:notesMasterIdLst>
  <p:handoutMasterIdLst>
    <p:handoutMasterId r:id="rId133"/>
  </p:handoutMasterIdLst>
  <p:sldIdLst>
    <p:sldId id="256" r:id="rId2"/>
    <p:sldId id="340" r:id="rId3"/>
    <p:sldId id="257" r:id="rId4"/>
    <p:sldId id="337" r:id="rId5"/>
    <p:sldId id="338" r:id="rId6"/>
    <p:sldId id="258" r:id="rId7"/>
    <p:sldId id="336" r:id="rId8"/>
    <p:sldId id="339" r:id="rId9"/>
    <p:sldId id="378" r:id="rId10"/>
    <p:sldId id="379" r:id="rId11"/>
    <p:sldId id="380" r:id="rId12"/>
    <p:sldId id="260" r:id="rId13"/>
    <p:sldId id="294" r:id="rId14"/>
    <p:sldId id="295" r:id="rId15"/>
    <p:sldId id="261" r:id="rId16"/>
    <p:sldId id="262" r:id="rId17"/>
    <p:sldId id="265" r:id="rId18"/>
    <p:sldId id="367" r:id="rId19"/>
    <p:sldId id="259" r:id="rId20"/>
    <p:sldId id="366" r:id="rId21"/>
    <p:sldId id="304" r:id="rId22"/>
    <p:sldId id="275" r:id="rId23"/>
    <p:sldId id="319" r:id="rId24"/>
    <p:sldId id="368" r:id="rId25"/>
    <p:sldId id="312" r:id="rId26"/>
    <p:sldId id="313" r:id="rId27"/>
    <p:sldId id="311" r:id="rId28"/>
    <p:sldId id="376" r:id="rId29"/>
    <p:sldId id="277" r:id="rId30"/>
    <p:sldId id="278" r:id="rId31"/>
    <p:sldId id="279" r:id="rId32"/>
    <p:sldId id="303" r:id="rId33"/>
    <p:sldId id="302" r:id="rId34"/>
    <p:sldId id="326" r:id="rId35"/>
    <p:sldId id="327" r:id="rId36"/>
    <p:sldId id="307" r:id="rId37"/>
    <p:sldId id="297" r:id="rId38"/>
    <p:sldId id="306" r:id="rId39"/>
    <p:sldId id="308" r:id="rId40"/>
    <p:sldId id="309" r:id="rId41"/>
    <p:sldId id="298" r:id="rId42"/>
    <p:sldId id="398" r:id="rId43"/>
    <p:sldId id="382" r:id="rId44"/>
    <p:sldId id="412" r:id="rId45"/>
    <p:sldId id="413" r:id="rId46"/>
    <p:sldId id="383" r:id="rId47"/>
    <p:sldId id="384" r:id="rId48"/>
    <p:sldId id="385" r:id="rId49"/>
    <p:sldId id="386" r:id="rId50"/>
    <p:sldId id="387" r:id="rId51"/>
    <p:sldId id="388" r:id="rId52"/>
    <p:sldId id="411" r:id="rId53"/>
    <p:sldId id="416" r:id="rId54"/>
    <p:sldId id="417" r:id="rId55"/>
    <p:sldId id="418" r:id="rId56"/>
    <p:sldId id="414" r:id="rId57"/>
    <p:sldId id="389" r:id="rId58"/>
    <p:sldId id="415" r:id="rId59"/>
    <p:sldId id="390" r:id="rId60"/>
    <p:sldId id="391" r:id="rId61"/>
    <p:sldId id="392" r:id="rId62"/>
    <p:sldId id="393" r:id="rId63"/>
    <p:sldId id="394" r:id="rId64"/>
    <p:sldId id="395" r:id="rId65"/>
    <p:sldId id="396" r:id="rId66"/>
    <p:sldId id="397" r:id="rId67"/>
    <p:sldId id="399" r:id="rId68"/>
    <p:sldId id="400" r:id="rId69"/>
    <p:sldId id="401" r:id="rId70"/>
    <p:sldId id="402" r:id="rId71"/>
    <p:sldId id="403" r:id="rId72"/>
    <p:sldId id="404" r:id="rId73"/>
    <p:sldId id="405" r:id="rId74"/>
    <p:sldId id="406" r:id="rId75"/>
    <p:sldId id="407" r:id="rId76"/>
    <p:sldId id="408" r:id="rId77"/>
    <p:sldId id="409" r:id="rId78"/>
    <p:sldId id="410" r:id="rId79"/>
    <p:sldId id="296" r:id="rId80"/>
    <p:sldId id="281" r:id="rId81"/>
    <p:sldId id="283" r:id="rId82"/>
    <p:sldId id="284" r:id="rId83"/>
    <p:sldId id="285" r:id="rId84"/>
    <p:sldId id="369" r:id="rId85"/>
    <p:sldId id="370" r:id="rId86"/>
    <p:sldId id="286" r:id="rId87"/>
    <p:sldId id="287" r:id="rId88"/>
    <p:sldId id="325" r:id="rId89"/>
    <p:sldId id="321" r:id="rId90"/>
    <p:sldId id="322" r:id="rId91"/>
    <p:sldId id="323" r:id="rId92"/>
    <p:sldId id="324" r:id="rId93"/>
    <p:sldId id="328" r:id="rId94"/>
    <p:sldId id="329" r:id="rId95"/>
    <p:sldId id="330" r:id="rId96"/>
    <p:sldId id="335" r:id="rId97"/>
    <p:sldId id="331" r:id="rId98"/>
    <p:sldId id="332" r:id="rId99"/>
    <p:sldId id="333" r:id="rId100"/>
    <p:sldId id="334" r:id="rId101"/>
    <p:sldId id="341" r:id="rId102"/>
    <p:sldId id="360" r:id="rId103"/>
    <p:sldId id="374" r:id="rId104"/>
    <p:sldId id="371" r:id="rId105"/>
    <p:sldId id="372" r:id="rId106"/>
    <p:sldId id="373" r:id="rId107"/>
    <p:sldId id="361" r:id="rId108"/>
    <p:sldId id="342" r:id="rId109"/>
    <p:sldId id="343" r:id="rId110"/>
    <p:sldId id="344" r:id="rId111"/>
    <p:sldId id="345" r:id="rId112"/>
    <p:sldId id="346" r:id="rId113"/>
    <p:sldId id="347" r:id="rId114"/>
    <p:sldId id="349" r:id="rId115"/>
    <p:sldId id="348" r:id="rId116"/>
    <p:sldId id="363" r:id="rId117"/>
    <p:sldId id="362" r:id="rId118"/>
    <p:sldId id="377" r:id="rId119"/>
    <p:sldId id="364" r:id="rId120"/>
    <p:sldId id="365" r:id="rId121"/>
    <p:sldId id="350" r:id="rId122"/>
    <p:sldId id="351" r:id="rId123"/>
    <p:sldId id="352" r:id="rId124"/>
    <p:sldId id="353" r:id="rId125"/>
    <p:sldId id="354" r:id="rId126"/>
    <p:sldId id="381" r:id="rId127"/>
    <p:sldId id="355" r:id="rId128"/>
    <p:sldId id="356" r:id="rId129"/>
    <p:sldId id="357" r:id="rId130"/>
    <p:sldId id="358" r:id="rId1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99"/>
    <p:restoredTop sz="94502"/>
  </p:normalViewPr>
  <p:slideViewPr>
    <p:cSldViewPr snapToGrid="0" snapToObjects="1">
      <p:cViewPr>
        <p:scale>
          <a:sx n="105" d="100"/>
          <a:sy n="105" d="100"/>
        </p:scale>
        <p:origin x="125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notesMaster" Target="notesMasters/notesMaster1.xml"/><Relationship Id="rId133" Type="http://schemas.openxmlformats.org/officeDocument/2006/relationships/handoutMaster" Target="handoutMasters/handoutMaster1.xml"/><Relationship Id="rId134" Type="http://schemas.openxmlformats.org/officeDocument/2006/relationships/presProps" Target="presProps.xml"/><Relationship Id="rId135" Type="http://schemas.openxmlformats.org/officeDocument/2006/relationships/viewProps" Target="viewProps.xml"/><Relationship Id="rId136" Type="http://schemas.openxmlformats.org/officeDocument/2006/relationships/theme" Target="theme/theme1.xml"/><Relationship Id="rId13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title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$/Mbps</c:v>
                </c:pt>
              </c:strCache>
            </c:strRef>
          </c:tx>
          <c:marker>
            <c:symbol val="none"/>
          </c:marker>
          <c:cat>
            <c:numRef>
              <c:f>Sheet1!$A$2:$A$19</c:f>
              <c:numCache>
                <c:formatCode>General</c:formatCode>
                <c:ptCount val="18"/>
                <c:pt idx="0">
                  <c:v>1998.0</c:v>
                </c:pt>
                <c:pt idx="1">
                  <c:v>1999.0</c:v>
                </c:pt>
                <c:pt idx="2">
                  <c:v>2000.0</c:v>
                </c:pt>
                <c:pt idx="3">
                  <c:v>2001.0</c:v>
                </c:pt>
                <c:pt idx="4">
                  <c:v>2002.0</c:v>
                </c:pt>
                <c:pt idx="5">
                  <c:v>2003.0</c:v>
                </c:pt>
                <c:pt idx="6">
                  <c:v>2004.0</c:v>
                </c:pt>
                <c:pt idx="7">
                  <c:v>2005.0</c:v>
                </c:pt>
                <c:pt idx="8">
                  <c:v>2006.0</c:v>
                </c:pt>
                <c:pt idx="9">
                  <c:v>2007.0</c:v>
                </c:pt>
                <c:pt idx="10">
                  <c:v>2008.0</c:v>
                </c:pt>
                <c:pt idx="11">
                  <c:v>2009.0</c:v>
                </c:pt>
                <c:pt idx="12">
                  <c:v>2010.0</c:v>
                </c:pt>
                <c:pt idx="13">
                  <c:v>2011.0</c:v>
                </c:pt>
                <c:pt idx="14">
                  <c:v>2012.0</c:v>
                </c:pt>
                <c:pt idx="15">
                  <c:v>2013.0</c:v>
                </c:pt>
                <c:pt idx="16">
                  <c:v>2014.0</c:v>
                </c:pt>
                <c:pt idx="17">
                  <c:v>2015.0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1200.0</c:v>
                </c:pt>
                <c:pt idx="1">
                  <c:v>800.0</c:v>
                </c:pt>
                <c:pt idx="2">
                  <c:v>675.0</c:v>
                </c:pt>
                <c:pt idx="3">
                  <c:v>400.0</c:v>
                </c:pt>
                <c:pt idx="4">
                  <c:v>200.0</c:v>
                </c:pt>
                <c:pt idx="5">
                  <c:v>120.0</c:v>
                </c:pt>
                <c:pt idx="6">
                  <c:v>90.0</c:v>
                </c:pt>
                <c:pt idx="7">
                  <c:v>75.0</c:v>
                </c:pt>
                <c:pt idx="8">
                  <c:v>50.0</c:v>
                </c:pt>
                <c:pt idx="9">
                  <c:v>25.0</c:v>
                </c:pt>
                <c:pt idx="10">
                  <c:v>12.0</c:v>
                </c:pt>
                <c:pt idx="11">
                  <c:v>9.0</c:v>
                </c:pt>
                <c:pt idx="12">
                  <c:v>5.0</c:v>
                </c:pt>
                <c:pt idx="13">
                  <c:v>3.25</c:v>
                </c:pt>
                <c:pt idx="14">
                  <c:v>2.34</c:v>
                </c:pt>
                <c:pt idx="15">
                  <c:v>1.57</c:v>
                </c:pt>
                <c:pt idx="16">
                  <c:v>0.94</c:v>
                </c:pt>
                <c:pt idx="17">
                  <c:v>0.63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97290032"/>
        <c:axId val="1797292816"/>
      </c:lineChart>
      <c:catAx>
        <c:axId val="1797290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97292816"/>
        <c:crosses val="autoZero"/>
        <c:auto val="1"/>
        <c:lblAlgn val="ctr"/>
        <c:lblOffset val="100"/>
        <c:noMultiLvlLbl val="0"/>
      </c:catAx>
      <c:valAx>
        <c:axId val="1797292816"/>
        <c:scaling>
          <c:logBase val="10.0"/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97290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227082-64A5-7144-A601-EC5EA2B30595}" type="doc">
      <dgm:prSet loTypeId="urn:microsoft.com/office/officeart/2005/8/layout/process1" loCatId="" qsTypeId="urn:microsoft.com/office/officeart/2005/8/quickstyle/simple4" qsCatId="simple" csTypeId="urn:microsoft.com/office/officeart/2005/8/colors/colorful1" csCatId="colorful" phldr="1"/>
      <dgm:spPr/>
    </dgm:pt>
    <dgm:pt modelId="{F10B0147-EF87-E640-A956-C334640C416D}">
      <dgm:prSet phldrT="[Text]"/>
      <dgm:spPr/>
      <dgm:t>
        <a:bodyPr/>
        <a:lstStyle/>
        <a:p>
          <a:r>
            <a:rPr lang="en-US" smtClean="0"/>
            <a:t>Unlicensed ~2000</a:t>
          </a:r>
          <a:endParaRPr lang="en-US"/>
        </a:p>
      </dgm:t>
    </dgm:pt>
    <dgm:pt modelId="{E0D0CC58-AF68-C848-9346-6D7D72416D51}" type="parTrans" cxnId="{118B3810-657F-0140-B12C-B4C84E67D051}">
      <dgm:prSet/>
      <dgm:spPr/>
      <dgm:t>
        <a:bodyPr/>
        <a:lstStyle/>
        <a:p>
          <a:endParaRPr lang="en-US"/>
        </a:p>
      </dgm:t>
    </dgm:pt>
    <dgm:pt modelId="{F22D4395-9E02-4747-A3DF-05599F27953F}" type="sibTrans" cxnId="{118B3810-657F-0140-B12C-B4C84E67D051}">
      <dgm:prSet/>
      <dgm:spPr/>
      <dgm:t>
        <a:bodyPr/>
        <a:lstStyle/>
        <a:p>
          <a:endParaRPr lang="en-US"/>
        </a:p>
      </dgm:t>
    </dgm:pt>
    <dgm:pt modelId="{37EFD46C-AF9B-CD44-B6C9-6F810813711F}">
      <dgm:prSet phldrT="[Text]"/>
      <dgm:spPr/>
      <dgm:t>
        <a:bodyPr/>
        <a:lstStyle/>
        <a:p>
          <a:r>
            <a:rPr lang="en-US" smtClean="0"/>
            <a:t>Unlicensed now</a:t>
          </a:r>
          <a:endParaRPr lang="en-US"/>
        </a:p>
      </dgm:t>
    </dgm:pt>
    <dgm:pt modelId="{936771D6-9E99-3F43-8373-F2F7CC837410}" type="parTrans" cxnId="{FA3066A9-F0DF-0848-93B2-A189E7491438}">
      <dgm:prSet/>
      <dgm:spPr/>
      <dgm:t>
        <a:bodyPr/>
        <a:lstStyle/>
        <a:p>
          <a:endParaRPr lang="en-US"/>
        </a:p>
      </dgm:t>
    </dgm:pt>
    <dgm:pt modelId="{88D289FD-F049-754B-8A85-C89FB4752088}" type="sibTrans" cxnId="{FA3066A9-F0DF-0848-93B2-A189E7491438}">
      <dgm:prSet/>
      <dgm:spPr/>
      <dgm:t>
        <a:bodyPr/>
        <a:lstStyle/>
        <a:p>
          <a:endParaRPr lang="en-US"/>
        </a:p>
      </dgm:t>
    </dgm:pt>
    <dgm:pt modelId="{99CD5867-8EDA-0E40-919E-AB77945E2817}">
      <dgm:prSet phldrT="[Text]"/>
      <dgm:spPr/>
      <dgm:t>
        <a:bodyPr/>
        <a:lstStyle/>
        <a:p>
          <a:r>
            <a:rPr lang="en-US" smtClean="0"/>
            <a:t>Unlicensed emerging</a:t>
          </a:r>
          <a:endParaRPr lang="en-US"/>
        </a:p>
      </dgm:t>
    </dgm:pt>
    <dgm:pt modelId="{966C1A43-136E-4A4F-A606-5743598ADDFF}" type="parTrans" cxnId="{1B45F644-8813-1E49-B642-28F94B70142D}">
      <dgm:prSet/>
      <dgm:spPr/>
      <dgm:t>
        <a:bodyPr/>
        <a:lstStyle/>
        <a:p>
          <a:endParaRPr lang="en-US"/>
        </a:p>
      </dgm:t>
    </dgm:pt>
    <dgm:pt modelId="{63704A28-1A89-E240-A6CA-5FA56261D9BC}" type="sibTrans" cxnId="{1B45F644-8813-1E49-B642-28F94B70142D}">
      <dgm:prSet/>
      <dgm:spPr/>
      <dgm:t>
        <a:bodyPr/>
        <a:lstStyle/>
        <a:p>
          <a:endParaRPr lang="en-US"/>
        </a:p>
      </dgm:t>
    </dgm:pt>
    <dgm:pt modelId="{93D274F9-FECC-FD45-9646-DC31CE2CEEBA}">
      <dgm:prSet phldrT="[Text]"/>
      <dgm:spPr/>
      <dgm:t>
        <a:bodyPr/>
        <a:lstStyle/>
        <a:p>
          <a:r>
            <a:rPr lang="en-US" smtClean="0"/>
            <a:t>indoor home</a:t>
          </a:r>
          <a:endParaRPr lang="en-US"/>
        </a:p>
      </dgm:t>
    </dgm:pt>
    <dgm:pt modelId="{F7CDC9DB-1F00-0D4B-8AD5-3534B5FEE523}" type="parTrans" cxnId="{009550AC-B5D0-2947-981B-42E05C06F38E}">
      <dgm:prSet/>
      <dgm:spPr/>
      <dgm:t>
        <a:bodyPr/>
        <a:lstStyle/>
        <a:p>
          <a:endParaRPr lang="en-US"/>
        </a:p>
      </dgm:t>
    </dgm:pt>
    <dgm:pt modelId="{29BC29FA-1D34-AB41-894D-431736793CA7}" type="sibTrans" cxnId="{009550AC-B5D0-2947-981B-42E05C06F38E}">
      <dgm:prSet/>
      <dgm:spPr/>
      <dgm:t>
        <a:bodyPr/>
        <a:lstStyle/>
        <a:p>
          <a:endParaRPr lang="en-US"/>
        </a:p>
      </dgm:t>
    </dgm:pt>
    <dgm:pt modelId="{A7DB5B72-E60F-4E49-A84D-62926FEEC431}">
      <dgm:prSet phldrT="[Text]"/>
      <dgm:spPr/>
      <dgm:t>
        <a:bodyPr/>
        <a:lstStyle/>
        <a:p>
          <a:r>
            <a:rPr lang="en-US" smtClean="0"/>
            <a:t>indoor enterprise</a:t>
          </a:r>
          <a:endParaRPr lang="en-US"/>
        </a:p>
      </dgm:t>
    </dgm:pt>
    <dgm:pt modelId="{229B7FD4-1776-4549-9953-5F0D8813A1E7}" type="parTrans" cxnId="{6965A2A7-F9E3-DD4B-BB2A-38248E5F3F27}">
      <dgm:prSet/>
      <dgm:spPr/>
      <dgm:t>
        <a:bodyPr/>
        <a:lstStyle/>
        <a:p>
          <a:endParaRPr lang="en-US"/>
        </a:p>
      </dgm:t>
    </dgm:pt>
    <dgm:pt modelId="{BFE4392B-573C-A94D-B184-F529F138FECE}" type="sibTrans" cxnId="{6965A2A7-F9E3-DD4B-BB2A-38248E5F3F27}">
      <dgm:prSet/>
      <dgm:spPr/>
      <dgm:t>
        <a:bodyPr/>
        <a:lstStyle/>
        <a:p>
          <a:endParaRPr lang="en-US"/>
        </a:p>
      </dgm:t>
    </dgm:pt>
    <dgm:pt modelId="{61F5EB35-EEB1-FD48-891D-B3A3F67B8966}">
      <dgm:prSet phldrT="[Text]"/>
      <dgm:spPr/>
      <dgm:t>
        <a:bodyPr/>
        <a:lstStyle/>
        <a:p>
          <a:r>
            <a:rPr lang="en-US" smtClean="0"/>
            <a:t>campus</a:t>
          </a:r>
          <a:endParaRPr lang="en-US"/>
        </a:p>
      </dgm:t>
    </dgm:pt>
    <dgm:pt modelId="{BCCFEECC-B22C-BF4A-BEBA-40C8ACA44906}" type="parTrans" cxnId="{39D2486A-0726-2745-A695-275428F2A54E}">
      <dgm:prSet/>
      <dgm:spPr/>
      <dgm:t>
        <a:bodyPr/>
        <a:lstStyle/>
        <a:p>
          <a:endParaRPr lang="en-US"/>
        </a:p>
      </dgm:t>
    </dgm:pt>
    <dgm:pt modelId="{60AF1894-BB64-1349-A18B-5A0F54606A93}" type="sibTrans" cxnId="{39D2486A-0726-2745-A695-275428F2A54E}">
      <dgm:prSet/>
      <dgm:spPr/>
      <dgm:t>
        <a:bodyPr/>
        <a:lstStyle/>
        <a:p>
          <a:endParaRPr lang="en-US"/>
        </a:p>
      </dgm:t>
    </dgm:pt>
    <dgm:pt modelId="{75A55C90-6D9D-8C4B-B51C-E709E33C1080}">
      <dgm:prSet phldrT="[Text]"/>
      <dgm:spPr/>
      <dgm:t>
        <a:bodyPr/>
        <a:lstStyle/>
        <a:p>
          <a:r>
            <a:rPr lang="en-US" smtClean="0"/>
            <a:t>--&gt; natural separation</a:t>
          </a:r>
          <a:endParaRPr lang="en-US"/>
        </a:p>
      </dgm:t>
    </dgm:pt>
    <dgm:pt modelId="{E6F36932-504F-954B-B4C4-C81DAED32578}" type="parTrans" cxnId="{E46D1E61-D835-9F4F-A1E3-5ED2555F8541}">
      <dgm:prSet/>
      <dgm:spPr/>
      <dgm:t>
        <a:bodyPr/>
        <a:lstStyle/>
        <a:p>
          <a:endParaRPr lang="en-US"/>
        </a:p>
      </dgm:t>
    </dgm:pt>
    <dgm:pt modelId="{921B739D-18C5-5943-8BE7-86E7C10A4721}" type="sibTrans" cxnId="{E46D1E61-D835-9F4F-A1E3-5ED2555F8541}">
      <dgm:prSet/>
      <dgm:spPr/>
      <dgm:t>
        <a:bodyPr/>
        <a:lstStyle/>
        <a:p>
          <a:endParaRPr lang="en-US"/>
        </a:p>
      </dgm:t>
    </dgm:pt>
    <dgm:pt modelId="{45AE3656-CC8B-A249-9D17-0879F72080B7}">
      <dgm:prSet phldrT="[Text]"/>
      <dgm:spPr/>
      <dgm:t>
        <a:bodyPr/>
        <a:lstStyle/>
        <a:p>
          <a:r>
            <a:rPr lang="en-US" smtClean="0"/>
            <a:t>secondary public SSID</a:t>
          </a:r>
          <a:endParaRPr lang="en-US"/>
        </a:p>
      </dgm:t>
    </dgm:pt>
    <dgm:pt modelId="{A61FE621-E0FB-574B-AFD8-BA0B2927F133}" type="parTrans" cxnId="{B0B72518-91B2-DF41-8309-27CB4D7F5034}">
      <dgm:prSet/>
      <dgm:spPr/>
      <dgm:t>
        <a:bodyPr/>
        <a:lstStyle/>
        <a:p>
          <a:endParaRPr lang="en-US"/>
        </a:p>
      </dgm:t>
    </dgm:pt>
    <dgm:pt modelId="{6A93BFD9-D2CB-234D-8261-C19D55E3333A}" type="sibTrans" cxnId="{B0B72518-91B2-DF41-8309-27CB4D7F5034}">
      <dgm:prSet/>
      <dgm:spPr/>
      <dgm:t>
        <a:bodyPr/>
        <a:lstStyle/>
        <a:p>
          <a:endParaRPr lang="en-US"/>
        </a:p>
      </dgm:t>
    </dgm:pt>
    <dgm:pt modelId="{AC9D4D46-6321-5844-97CD-45CF06AF5C02}">
      <dgm:prSet phldrT="[Text]"/>
      <dgm:spPr/>
      <dgm:t>
        <a:bodyPr/>
        <a:lstStyle/>
        <a:p>
          <a:r>
            <a:rPr lang="en-US" smtClean="0"/>
            <a:t>re-use HFC/FTTH backhaul</a:t>
          </a:r>
          <a:endParaRPr lang="en-US"/>
        </a:p>
      </dgm:t>
    </dgm:pt>
    <dgm:pt modelId="{6A77856B-933E-0A4C-A6E2-4DC497CB5310}" type="parTrans" cxnId="{5AFC35F7-0BF5-B240-BFAB-504EF7C97CBA}">
      <dgm:prSet/>
      <dgm:spPr/>
      <dgm:t>
        <a:bodyPr/>
        <a:lstStyle/>
        <a:p>
          <a:endParaRPr lang="en-US"/>
        </a:p>
      </dgm:t>
    </dgm:pt>
    <dgm:pt modelId="{2DDD47A6-DABC-2E42-B4C0-3FCBDA1CB892}" type="sibTrans" cxnId="{5AFC35F7-0BF5-B240-BFAB-504EF7C97CBA}">
      <dgm:prSet/>
      <dgm:spPr/>
      <dgm:t>
        <a:bodyPr/>
        <a:lstStyle/>
        <a:p>
          <a:endParaRPr lang="en-US"/>
        </a:p>
      </dgm:t>
    </dgm:pt>
    <dgm:pt modelId="{445EDF74-1F0C-5241-9BC7-99B112D8A5D4}">
      <dgm:prSet phldrT="[Text]"/>
      <dgm:spPr/>
      <dgm:t>
        <a:bodyPr/>
        <a:lstStyle/>
        <a:p>
          <a:r>
            <a:rPr lang="en-US" smtClean="0"/>
            <a:t>LTE-U, LAA</a:t>
          </a:r>
          <a:endParaRPr lang="en-US"/>
        </a:p>
      </dgm:t>
    </dgm:pt>
    <dgm:pt modelId="{20092E85-5F25-BA47-A0EF-16DA366BBBA8}" type="parTrans" cxnId="{A47AC3AC-F603-0741-A6CE-9CFFCD9627A8}">
      <dgm:prSet/>
      <dgm:spPr/>
      <dgm:t>
        <a:bodyPr/>
        <a:lstStyle/>
        <a:p>
          <a:endParaRPr lang="en-US"/>
        </a:p>
      </dgm:t>
    </dgm:pt>
    <dgm:pt modelId="{C937CCC1-AD8D-C049-A1E9-388A00BB26A7}" type="sibTrans" cxnId="{A47AC3AC-F603-0741-A6CE-9CFFCD9627A8}">
      <dgm:prSet/>
      <dgm:spPr/>
      <dgm:t>
        <a:bodyPr/>
        <a:lstStyle/>
        <a:p>
          <a:endParaRPr lang="en-US"/>
        </a:p>
      </dgm:t>
    </dgm:pt>
    <dgm:pt modelId="{DD5504B8-2EFE-4646-B8D1-AC55BAC3BBE1}">
      <dgm:prSet phldrT="[Text]"/>
      <dgm:spPr/>
      <dgm:t>
        <a:bodyPr/>
        <a:lstStyle/>
        <a:p>
          <a:r>
            <a:rPr lang="en-US" smtClean="0"/>
            <a:t>what are the</a:t>
          </a:r>
          <a:r>
            <a:rPr lang="en-US" baseline="0" smtClean="0"/>
            <a:t> “kindergarten” rules?</a:t>
          </a:r>
          <a:endParaRPr lang="en-US"/>
        </a:p>
      </dgm:t>
    </dgm:pt>
    <dgm:pt modelId="{64ABB328-9FB9-5A43-B92F-A6EBC438978A}" type="parTrans" cxnId="{7DE601EB-D3AA-6C44-9ECA-4CF3C03AE316}">
      <dgm:prSet/>
      <dgm:spPr/>
      <dgm:t>
        <a:bodyPr/>
        <a:lstStyle/>
        <a:p>
          <a:endParaRPr lang="en-US"/>
        </a:p>
      </dgm:t>
    </dgm:pt>
    <dgm:pt modelId="{D247B5E7-8D29-9748-9996-6E3E96D0E76E}" type="sibTrans" cxnId="{7DE601EB-D3AA-6C44-9ECA-4CF3C03AE316}">
      <dgm:prSet/>
      <dgm:spPr/>
      <dgm:t>
        <a:bodyPr/>
        <a:lstStyle/>
        <a:p>
          <a:endParaRPr lang="en-US"/>
        </a:p>
      </dgm:t>
    </dgm:pt>
    <dgm:pt modelId="{05C2518A-532B-E14A-B281-42DD97A7C748}">
      <dgm:prSet phldrT="[Text]"/>
      <dgm:spPr/>
      <dgm:t>
        <a:bodyPr/>
        <a:lstStyle/>
        <a:p>
          <a:r>
            <a:rPr lang="en-US" smtClean="0"/>
            <a:t>only power rules (no listen-before-talk (CS) required)</a:t>
          </a:r>
          <a:endParaRPr lang="en-US"/>
        </a:p>
      </dgm:t>
    </dgm:pt>
    <dgm:pt modelId="{743E0256-8369-0F4C-9398-2938F38BB34E}" type="parTrans" cxnId="{EE79F2D0-8C2D-774E-93EB-E01CFC8E660C}">
      <dgm:prSet/>
      <dgm:spPr/>
      <dgm:t>
        <a:bodyPr/>
        <a:lstStyle/>
        <a:p>
          <a:endParaRPr lang="en-US"/>
        </a:p>
      </dgm:t>
    </dgm:pt>
    <dgm:pt modelId="{2862D784-D29D-614F-8506-958C9FD92DEE}" type="sibTrans" cxnId="{EE79F2D0-8C2D-774E-93EB-E01CFC8E660C}">
      <dgm:prSet/>
      <dgm:spPr/>
      <dgm:t>
        <a:bodyPr/>
        <a:lstStyle/>
        <a:p>
          <a:endParaRPr lang="en-US"/>
        </a:p>
      </dgm:t>
    </dgm:pt>
    <dgm:pt modelId="{5DF0D3F5-D303-AB4F-891A-683AF3CDB08C}" type="pres">
      <dgm:prSet presAssocID="{38227082-64A5-7144-A601-EC5EA2B30595}" presName="Name0" presStyleCnt="0">
        <dgm:presLayoutVars>
          <dgm:dir/>
          <dgm:resizeHandles val="exact"/>
        </dgm:presLayoutVars>
      </dgm:prSet>
      <dgm:spPr/>
    </dgm:pt>
    <dgm:pt modelId="{A085A84C-992A-B647-80FE-F40E548CF1AF}" type="pres">
      <dgm:prSet presAssocID="{F10B0147-EF87-E640-A956-C334640C416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16D1BE-07E3-C64B-80BB-88E063D50DFD}" type="pres">
      <dgm:prSet presAssocID="{F22D4395-9E02-4747-A3DF-05599F27953F}" presName="sibTrans" presStyleLbl="sibTrans2D1" presStyleIdx="0" presStyleCnt="2"/>
      <dgm:spPr/>
      <dgm:t>
        <a:bodyPr/>
        <a:lstStyle/>
        <a:p>
          <a:endParaRPr lang="en-US"/>
        </a:p>
      </dgm:t>
    </dgm:pt>
    <dgm:pt modelId="{6104F134-AC50-2047-8FBA-EB2A4501A728}" type="pres">
      <dgm:prSet presAssocID="{F22D4395-9E02-4747-A3DF-05599F27953F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B6A5E70A-FC23-EC4E-A8CB-57884C6845E0}" type="pres">
      <dgm:prSet presAssocID="{37EFD46C-AF9B-CD44-B6C9-6F810813711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27DF06-AE13-2040-9B64-BB3A07676D4D}" type="pres">
      <dgm:prSet presAssocID="{88D289FD-F049-754B-8A85-C89FB4752088}" presName="sibTrans" presStyleLbl="sibTrans2D1" presStyleIdx="1" presStyleCnt="2"/>
      <dgm:spPr/>
      <dgm:t>
        <a:bodyPr/>
        <a:lstStyle/>
        <a:p>
          <a:endParaRPr lang="en-US"/>
        </a:p>
      </dgm:t>
    </dgm:pt>
    <dgm:pt modelId="{69A500E6-D51D-6C46-9712-C5B6DA8FFACF}" type="pres">
      <dgm:prSet presAssocID="{88D289FD-F049-754B-8A85-C89FB4752088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257523FF-3370-B949-BEF8-5760F2AD0696}" type="pres">
      <dgm:prSet presAssocID="{99CD5867-8EDA-0E40-919E-AB77945E281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B72518-91B2-DF41-8309-27CB4D7F5034}" srcId="{37EFD46C-AF9B-CD44-B6C9-6F810813711F}" destId="{45AE3656-CC8B-A249-9D17-0879F72080B7}" srcOrd="0" destOrd="0" parTransId="{A61FE621-E0FB-574B-AFD8-BA0B2927F133}" sibTransId="{6A93BFD9-D2CB-234D-8261-C19D55E3333A}"/>
    <dgm:cxn modelId="{3E38D760-D115-A748-AC3C-0BDF9A51DEA1}" type="presOf" srcId="{45AE3656-CC8B-A249-9D17-0879F72080B7}" destId="{B6A5E70A-FC23-EC4E-A8CB-57884C6845E0}" srcOrd="0" destOrd="1" presId="urn:microsoft.com/office/officeart/2005/8/layout/process1"/>
    <dgm:cxn modelId="{EE79F2D0-8C2D-774E-93EB-E01CFC8E660C}" srcId="{F10B0147-EF87-E640-A956-C334640C416D}" destId="{05C2518A-532B-E14A-B281-42DD97A7C748}" srcOrd="4" destOrd="0" parTransId="{743E0256-8369-0F4C-9398-2938F38BB34E}" sibTransId="{2862D784-D29D-614F-8506-958C9FD92DEE}"/>
    <dgm:cxn modelId="{2AAB3940-2CED-2B41-9B43-B25BD3CF05A7}" type="presOf" srcId="{445EDF74-1F0C-5241-9BC7-99B112D8A5D4}" destId="{257523FF-3370-B949-BEF8-5760F2AD0696}" srcOrd="0" destOrd="1" presId="urn:microsoft.com/office/officeart/2005/8/layout/process1"/>
    <dgm:cxn modelId="{D13BAD71-8D6D-5142-B946-9CCAA763F89E}" type="presOf" srcId="{05C2518A-532B-E14A-B281-42DD97A7C748}" destId="{A085A84C-992A-B647-80FE-F40E548CF1AF}" srcOrd="0" destOrd="5" presId="urn:microsoft.com/office/officeart/2005/8/layout/process1"/>
    <dgm:cxn modelId="{E46D1E61-D835-9F4F-A1E3-5ED2555F8541}" srcId="{F10B0147-EF87-E640-A956-C334640C416D}" destId="{75A55C90-6D9D-8C4B-B51C-E709E33C1080}" srcOrd="3" destOrd="0" parTransId="{E6F36932-504F-954B-B4C4-C81DAED32578}" sibTransId="{921B739D-18C5-5943-8BE7-86E7C10A4721}"/>
    <dgm:cxn modelId="{5293A3E0-9F54-F44F-BF5F-ED805D0D037E}" type="presOf" srcId="{A7DB5B72-E60F-4E49-A84D-62926FEEC431}" destId="{A085A84C-992A-B647-80FE-F40E548CF1AF}" srcOrd="0" destOrd="2" presId="urn:microsoft.com/office/officeart/2005/8/layout/process1"/>
    <dgm:cxn modelId="{009550AC-B5D0-2947-981B-42E05C06F38E}" srcId="{F10B0147-EF87-E640-A956-C334640C416D}" destId="{93D274F9-FECC-FD45-9646-DC31CE2CEEBA}" srcOrd="0" destOrd="0" parTransId="{F7CDC9DB-1F00-0D4B-8AD5-3534B5FEE523}" sibTransId="{29BC29FA-1D34-AB41-894D-431736793CA7}"/>
    <dgm:cxn modelId="{118B3810-657F-0140-B12C-B4C84E67D051}" srcId="{38227082-64A5-7144-A601-EC5EA2B30595}" destId="{F10B0147-EF87-E640-A956-C334640C416D}" srcOrd="0" destOrd="0" parTransId="{E0D0CC58-AF68-C848-9346-6D7D72416D51}" sibTransId="{F22D4395-9E02-4747-A3DF-05599F27953F}"/>
    <dgm:cxn modelId="{6D6FF3AF-4B36-CD4D-BBE1-3E36C3124475}" type="presOf" srcId="{AC9D4D46-6321-5844-97CD-45CF06AF5C02}" destId="{B6A5E70A-FC23-EC4E-A8CB-57884C6845E0}" srcOrd="0" destOrd="2" presId="urn:microsoft.com/office/officeart/2005/8/layout/process1"/>
    <dgm:cxn modelId="{7DE601EB-D3AA-6C44-9ECA-4CF3C03AE316}" srcId="{99CD5867-8EDA-0E40-919E-AB77945E2817}" destId="{DD5504B8-2EFE-4646-B8D1-AC55BAC3BBE1}" srcOrd="1" destOrd="0" parTransId="{64ABB328-9FB9-5A43-B92F-A6EBC438978A}" sibTransId="{D247B5E7-8D29-9748-9996-6E3E96D0E76E}"/>
    <dgm:cxn modelId="{D047529A-AE78-614B-9EB1-BDEF653D49EC}" type="presOf" srcId="{F22D4395-9E02-4747-A3DF-05599F27953F}" destId="{6104F134-AC50-2047-8FBA-EB2A4501A728}" srcOrd="1" destOrd="0" presId="urn:microsoft.com/office/officeart/2005/8/layout/process1"/>
    <dgm:cxn modelId="{EC8E4159-8E4D-9B4E-860C-F980EDD69D0B}" type="presOf" srcId="{99CD5867-8EDA-0E40-919E-AB77945E2817}" destId="{257523FF-3370-B949-BEF8-5760F2AD0696}" srcOrd="0" destOrd="0" presId="urn:microsoft.com/office/officeart/2005/8/layout/process1"/>
    <dgm:cxn modelId="{E03B8CAA-6078-374D-A103-73E797708CFA}" type="presOf" srcId="{88D289FD-F049-754B-8A85-C89FB4752088}" destId="{9827DF06-AE13-2040-9B64-BB3A07676D4D}" srcOrd="0" destOrd="0" presId="urn:microsoft.com/office/officeart/2005/8/layout/process1"/>
    <dgm:cxn modelId="{FA3066A9-F0DF-0848-93B2-A189E7491438}" srcId="{38227082-64A5-7144-A601-EC5EA2B30595}" destId="{37EFD46C-AF9B-CD44-B6C9-6F810813711F}" srcOrd="1" destOrd="0" parTransId="{936771D6-9E99-3F43-8373-F2F7CC837410}" sibTransId="{88D289FD-F049-754B-8A85-C89FB4752088}"/>
    <dgm:cxn modelId="{1B45F644-8813-1E49-B642-28F94B70142D}" srcId="{38227082-64A5-7144-A601-EC5EA2B30595}" destId="{99CD5867-8EDA-0E40-919E-AB77945E2817}" srcOrd="2" destOrd="0" parTransId="{966C1A43-136E-4A4F-A606-5743598ADDFF}" sibTransId="{63704A28-1A89-E240-A6CA-5FA56261D9BC}"/>
    <dgm:cxn modelId="{E84CAB1E-2A57-134E-9259-C435DAD73C2C}" type="presOf" srcId="{88D289FD-F049-754B-8A85-C89FB4752088}" destId="{69A500E6-D51D-6C46-9712-C5B6DA8FFACF}" srcOrd="1" destOrd="0" presId="urn:microsoft.com/office/officeart/2005/8/layout/process1"/>
    <dgm:cxn modelId="{E8E9715E-2BFA-434A-A252-18F1D76CEE26}" type="presOf" srcId="{37EFD46C-AF9B-CD44-B6C9-6F810813711F}" destId="{B6A5E70A-FC23-EC4E-A8CB-57884C6845E0}" srcOrd="0" destOrd="0" presId="urn:microsoft.com/office/officeart/2005/8/layout/process1"/>
    <dgm:cxn modelId="{5F2CD5AB-8BE4-CC47-AB86-A5FF734E0B34}" type="presOf" srcId="{DD5504B8-2EFE-4646-B8D1-AC55BAC3BBE1}" destId="{257523FF-3370-B949-BEF8-5760F2AD0696}" srcOrd="0" destOrd="2" presId="urn:microsoft.com/office/officeart/2005/8/layout/process1"/>
    <dgm:cxn modelId="{A65401C5-93C4-5645-8F19-DC72E2D2F3B2}" type="presOf" srcId="{61F5EB35-EEB1-FD48-891D-B3A3F67B8966}" destId="{A085A84C-992A-B647-80FE-F40E548CF1AF}" srcOrd="0" destOrd="3" presId="urn:microsoft.com/office/officeart/2005/8/layout/process1"/>
    <dgm:cxn modelId="{82A34051-7970-9D4E-9A5F-066B73B465EB}" type="presOf" srcId="{75A55C90-6D9D-8C4B-B51C-E709E33C1080}" destId="{A085A84C-992A-B647-80FE-F40E548CF1AF}" srcOrd="0" destOrd="4" presId="urn:microsoft.com/office/officeart/2005/8/layout/process1"/>
    <dgm:cxn modelId="{39D2486A-0726-2745-A695-275428F2A54E}" srcId="{F10B0147-EF87-E640-A956-C334640C416D}" destId="{61F5EB35-EEB1-FD48-891D-B3A3F67B8966}" srcOrd="2" destOrd="0" parTransId="{BCCFEECC-B22C-BF4A-BEBA-40C8ACA44906}" sibTransId="{60AF1894-BB64-1349-A18B-5A0F54606A93}"/>
    <dgm:cxn modelId="{8801182F-A821-B74F-8AF8-14A63E619758}" type="presOf" srcId="{93D274F9-FECC-FD45-9646-DC31CE2CEEBA}" destId="{A085A84C-992A-B647-80FE-F40E548CF1AF}" srcOrd="0" destOrd="1" presId="urn:microsoft.com/office/officeart/2005/8/layout/process1"/>
    <dgm:cxn modelId="{6965A2A7-F9E3-DD4B-BB2A-38248E5F3F27}" srcId="{F10B0147-EF87-E640-A956-C334640C416D}" destId="{A7DB5B72-E60F-4E49-A84D-62926FEEC431}" srcOrd="1" destOrd="0" parTransId="{229B7FD4-1776-4549-9953-5F0D8813A1E7}" sibTransId="{BFE4392B-573C-A94D-B184-F529F138FECE}"/>
    <dgm:cxn modelId="{7636845D-0111-6A4C-AFC3-326B7AE8B254}" type="presOf" srcId="{F10B0147-EF87-E640-A956-C334640C416D}" destId="{A085A84C-992A-B647-80FE-F40E548CF1AF}" srcOrd="0" destOrd="0" presId="urn:microsoft.com/office/officeart/2005/8/layout/process1"/>
    <dgm:cxn modelId="{A47AC3AC-F603-0741-A6CE-9CFFCD9627A8}" srcId="{99CD5867-8EDA-0E40-919E-AB77945E2817}" destId="{445EDF74-1F0C-5241-9BC7-99B112D8A5D4}" srcOrd="0" destOrd="0" parTransId="{20092E85-5F25-BA47-A0EF-16DA366BBBA8}" sibTransId="{C937CCC1-AD8D-C049-A1E9-388A00BB26A7}"/>
    <dgm:cxn modelId="{5AFC35F7-0BF5-B240-BFAB-504EF7C97CBA}" srcId="{37EFD46C-AF9B-CD44-B6C9-6F810813711F}" destId="{AC9D4D46-6321-5844-97CD-45CF06AF5C02}" srcOrd="1" destOrd="0" parTransId="{6A77856B-933E-0A4C-A6E2-4DC497CB5310}" sibTransId="{2DDD47A6-DABC-2E42-B4C0-3FCBDA1CB892}"/>
    <dgm:cxn modelId="{4FFE65BC-A2F1-5E4B-B815-048456E9487D}" type="presOf" srcId="{F22D4395-9E02-4747-A3DF-05599F27953F}" destId="{0016D1BE-07E3-C64B-80BB-88E063D50DFD}" srcOrd="0" destOrd="0" presId="urn:microsoft.com/office/officeart/2005/8/layout/process1"/>
    <dgm:cxn modelId="{2884E861-6891-F846-BD3F-121CE39E7BAC}" type="presOf" srcId="{38227082-64A5-7144-A601-EC5EA2B30595}" destId="{5DF0D3F5-D303-AB4F-891A-683AF3CDB08C}" srcOrd="0" destOrd="0" presId="urn:microsoft.com/office/officeart/2005/8/layout/process1"/>
    <dgm:cxn modelId="{40F8864D-7B35-0F46-871C-E83E53109F09}" type="presParOf" srcId="{5DF0D3F5-D303-AB4F-891A-683AF3CDB08C}" destId="{A085A84C-992A-B647-80FE-F40E548CF1AF}" srcOrd="0" destOrd="0" presId="urn:microsoft.com/office/officeart/2005/8/layout/process1"/>
    <dgm:cxn modelId="{6C7A4D20-FAED-2C44-9CCA-DBD718890804}" type="presParOf" srcId="{5DF0D3F5-D303-AB4F-891A-683AF3CDB08C}" destId="{0016D1BE-07E3-C64B-80BB-88E063D50DFD}" srcOrd="1" destOrd="0" presId="urn:microsoft.com/office/officeart/2005/8/layout/process1"/>
    <dgm:cxn modelId="{D7A93149-95E6-2248-B10B-C60533080380}" type="presParOf" srcId="{0016D1BE-07E3-C64B-80BB-88E063D50DFD}" destId="{6104F134-AC50-2047-8FBA-EB2A4501A728}" srcOrd="0" destOrd="0" presId="urn:microsoft.com/office/officeart/2005/8/layout/process1"/>
    <dgm:cxn modelId="{5AFA2942-D734-D743-9FAE-A9159895024B}" type="presParOf" srcId="{5DF0D3F5-D303-AB4F-891A-683AF3CDB08C}" destId="{B6A5E70A-FC23-EC4E-A8CB-57884C6845E0}" srcOrd="2" destOrd="0" presId="urn:microsoft.com/office/officeart/2005/8/layout/process1"/>
    <dgm:cxn modelId="{7A785D6F-BC73-2449-A635-FDC0F0C97A8B}" type="presParOf" srcId="{5DF0D3F5-D303-AB4F-891A-683AF3CDB08C}" destId="{9827DF06-AE13-2040-9B64-BB3A07676D4D}" srcOrd="3" destOrd="0" presId="urn:microsoft.com/office/officeart/2005/8/layout/process1"/>
    <dgm:cxn modelId="{B4ACA03D-3B9A-3E4D-9634-BDBC9374E553}" type="presParOf" srcId="{9827DF06-AE13-2040-9B64-BB3A07676D4D}" destId="{69A500E6-D51D-6C46-9712-C5B6DA8FFACF}" srcOrd="0" destOrd="0" presId="urn:microsoft.com/office/officeart/2005/8/layout/process1"/>
    <dgm:cxn modelId="{BE149C4E-345B-D046-9565-2C9EA75B4B32}" type="presParOf" srcId="{5DF0D3F5-D303-AB4F-891A-683AF3CDB08C}" destId="{257523FF-3370-B949-BEF8-5760F2AD069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85A84C-992A-B647-80FE-F40E548CF1AF}">
      <dsp:nvSpPr>
        <dsp:cNvPr id="0" name=""/>
        <dsp:cNvSpPr/>
      </dsp:nvSpPr>
      <dsp:spPr>
        <a:xfrm>
          <a:off x="7638" y="1026088"/>
          <a:ext cx="2282919" cy="20118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Unlicensed ~2000</a:t>
          </a:r>
          <a:endParaRPr lang="en-US" sz="18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indoor home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indoor enterprise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campus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--&gt; natural separation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only power rules (no listen-before-talk (CS) required)</a:t>
          </a:r>
          <a:endParaRPr lang="en-US" sz="1400" kern="1200"/>
        </a:p>
      </dsp:txBody>
      <dsp:txXfrm>
        <a:off x="66562" y="1085012"/>
        <a:ext cx="2165071" cy="1893975"/>
      </dsp:txXfrm>
    </dsp:sp>
    <dsp:sp modelId="{0016D1BE-07E3-C64B-80BB-88E063D50DFD}">
      <dsp:nvSpPr>
        <dsp:cNvPr id="0" name=""/>
        <dsp:cNvSpPr/>
      </dsp:nvSpPr>
      <dsp:spPr>
        <a:xfrm>
          <a:off x="2518850" y="1748917"/>
          <a:ext cx="483979" cy="5661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2518850" y="1862150"/>
        <a:ext cx="338785" cy="339698"/>
      </dsp:txXfrm>
    </dsp:sp>
    <dsp:sp modelId="{B6A5E70A-FC23-EC4E-A8CB-57884C6845E0}">
      <dsp:nvSpPr>
        <dsp:cNvPr id="0" name=""/>
        <dsp:cNvSpPr/>
      </dsp:nvSpPr>
      <dsp:spPr>
        <a:xfrm>
          <a:off x="3203726" y="1026088"/>
          <a:ext cx="2282919" cy="20118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Unlicensed now</a:t>
          </a:r>
          <a:endParaRPr lang="en-US" sz="18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secondary public SSID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re-use HFC/FTTH backhaul</a:t>
          </a:r>
          <a:endParaRPr lang="en-US" sz="1400" kern="1200"/>
        </a:p>
      </dsp:txBody>
      <dsp:txXfrm>
        <a:off x="3262650" y="1085012"/>
        <a:ext cx="2165071" cy="1893975"/>
      </dsp:txXfrm>
    </dsp:sp>
    <dsp:sp modelId="{9827DF06-AE13-2040-9B64-BB3A07676D4D}">
      <dsp:nvSpPr>
        <dsp:cNvPr id="0" name=""/>
        <dsp:cNvSpPr/>
      </dsp:nvSpPr>
      <dsp:spPr>
        <a:xfrm>
          <a:off x="5714937" y="1748917"/>
          <a:ext cx="483979" cy="5661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5714937" y="1862150"/>
        <a:ext cx="338785" cy="339698"/>
      </dsp:txXfrm>
    </dsp:sp>
    <dsp:sp modelId="{257523FF-3370-B949-BEF8-5760F2AD0696}">
      <dsp:nvSpPr>
        <dsp:cNvPr id="0" name=""/>
        <dsp:cNvSpPr/>
      </dsp:nvSpPr>
      <dsp:spPr>
        <a:xfrm>
          <a:off x="6399813" y="1026088"/>
          <a:ext cx="2282919" cy="20118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Unlicensed emerging</a:t>
          </a:r>
          <a:endParaRPr lang="en-US" sz="18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LTE-U, LAA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what are the</a:t>
          </a:r>
          <a:r>
            <a:rPr lang="en-US" sz="1400" kern="1200" baseline="0" smtClean="0"/>
            <a:t> “kindergarten” rules?</a:t>
          </a:r>
          <a:endParaRPr lang="en-US" sz="1400" kern="1200"/>
        </a:p>
      </dsp:txBody>
      <dsp:txXfrm>
        <a:off x="6458737" y="1085012"/>
        <a:ext cx="2165071" cy="1893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CCBF3-5B9D-E942-91C1-A535B9F2CADD}" type="datetimeFigureOut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DF4D4-1D6B-854D-A1E7-CCB708AB7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060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885A4-2128-5146-B61C-DA2EF71FD191}" type="datetimeFigureOut">
              <a:rPr lang="en-US" smtClean="0"/>
              <a:t>6/12/16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793F2-8E8C-3342-8F05-97A4BC3E6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21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793F2-8E8C-3342-8F05-97A4BC3E69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62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smtClean="0"/>
              <a:t>“</a:t>
            </a:r>
            <a:r>
              <a:rPr lang="en-US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Priority-Based Classification of Spectrum Access Models”, August 2013</a:t>
            </a:r>
            <a:endParaRPr lang="en-US" b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2738B-45AF-EF4A-B4BD-2F145BA33A1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37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telecoms.com</a:t>
            </a:r>
            <a:r>
              <a:rPr lang="en-US" dirty="0" smtClean="0"/>
              <a:t>/opinion/the-</a:t>
            </a:r>
            <a:r>
              <a:rPr lang="en-US" dirty="0" err="1" smtClean="0"/>
              <a:t>german</a:t>
            </a:r>
            <a:r>
              <a:rPr lang="en-US" dirty="0" smtClean="0"/>
              <a:t>-spectrum-auction-failure-to-negotiate/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793F2-8E8C-3342-8F05-97A4BC3E691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8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793F2-8E8C-3342-8F05-97A4BC3E691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43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www.radio-electronics.com</a:t>
            </a:r>
            <a:r>
              <a:rPr lang="en-US" dirty="0" smtClean="0"/>
              <a:t>/info/</a:t>
            </a:r>
            <a:r>
              <a:rPr lang="en-US" dirty="0" err="1" smtClean="0"/>
              <a:t>cellulartelecomms</a:t>
            </a:r>
            <a:r>
              <a:rPr lang="en-US" dirty="0" smtClean="0"/>
              <a:t>/</a:t>
            </a:r>
            <a:r>
              <a:rPr lang="en-US" dirty="0" err="1" smtClean="0"/>
              <a:t>lte</a:t>
            </a:r>
            <a:r>
              <a:rPr lang="en-US" dirty="0" smtClean="0"/>
              <a:t>-long-term-evolution/</a:t>
            </a:r>
            <a:r>
              <a:rPr lang="en-US" dirty="0" err="1" smtClean="0"/>
              <a:t>lte</a:t>
            </a:r>
            <a:r>
              <a:rPr lang="en-US" dirty="0" smtClean="0"/>
              <a:t>-frequency-</a:t>
            </a:r>
            <a:r>
              <a:rPr lang="en-US" dirty="0" err="1" smtClean="0"/>
              <a:t>spectrum.php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793F2-8E8C-3342-8F05-97A4BC3E691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3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www.radio-electronics.com</a:t>
            </a:r>
            <a:r>
              <a:rPr lang="en-US" dirty="0" smtClean="0"/>
              <a:t>/info/</a:t>
            </a:r>
            <a:r>
              <a:rPr lang="en-US" dirty="0" err="1" smtClean="0"/>
              <a:t>cellulartelecomms</a:t>
            </a:r>
            <a:r>
              <a:rPr lang="en-US" dirty="0" smtClean="0"/>
              <a:t>/</a:t>
            </a:r>
            <a:r>
              <a:rPr lang="en-US" dirty="0" err="1" smtClean="0"/>
              <a:t>lte</a:t>
            </a:r>
            <a:r>
              <a:rPr lang="en-US" dirty="0" smtClean="0"/>
              <a:t>-long-term-evolution/</a:t>
            </a:r>
            <a:r>
              <a:rPr lang="en-US" dirty="0" err="1" smtClean="0"/>
              <a:t>lte</a:t>
            </a:r>
            <a:r>
              <a:rPr lang="en-US" dirty="0" smtClean="0"/>
              <a:t>-frequency-</a:t>
            </a:r>
            <a:r>
              <a:rPr lang="en-US" dirty="0" err="1" smtClean="0"/>
              <a:t>spectrum.php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793F2-8E8C-3342-8F05-97A4BC3E691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93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www.fiercewireless.com</a:t>
            </a:r>
            <a:r>
              <a:rPr lang="en-US" dirty="0" smtClean="0"/>
              <a:t>/special-reports/2015-how-much-lte-spectrum-do-verizon-att-t-mobile-and-sprint-have-and-wher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793F2-8E8C-3342-8F05-97A4BC3E691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17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www.radio-electronics.com</a:t>
            </a:r>
            <a:r>
              <a:rPr lang="en-US" dirty="0" smtClean="0"/>
              <a:t>/info/wireless/</a:t>
            </a:r>
            <a:r>
              <a:rPr lang="en-US" dirty="0" err="1" smtClean="0"/>
              <a:t>wi-fi</a:t>
            </a:r>
            <a:r>
              <a:rPr lang="en-US" dirty="0" smtClean="0"/>
              <a:t>/80211-channels-number-frequencies-bandwidth.php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793F2-8E8C-3342-8F05-97A4BC3E691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70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</a:t>
            </a:r>
            <a:r>
              <a:rPr lang="en-US" err="1" smtClean="0"/>
              <a:t>oem.bmj.com</a:t>
            </a:r>
            <a:r>
              <a:rPr lang="en-US" smtClean="0"/>
              <a:t>/content/61/9/769/T2.expansion.html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793F2-8E8C-3342-8F05-97A4BC3E691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04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5F8210-DAAB-40B0-8D83-AFA7D032042B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52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3884414" y="8684381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 anchor="b">
            <a:prstTxWarp prst="textNoShape">
              <a:avLst/>
            </a:prstTxWarp>
          </a:bodyPr>
          <a:lstStyle/>
          <a:p>
            <a:pPr algn="r" defTabSz="914485"/>
            <a:fld id="{7943BD77-923D-4E47-9D33-7170D676B743}" type="slidenum">
              <a:rPr lang="en-US" sz="1100"/>
              <a:pPr algn="r" defTabSz="914485"/>
              <a:t>90</a:t>
            </a:fld>
            <a:endParaRPr lang="en-US" sz="11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-109" charset="0"/>
                <a:ea typeface="ＭＳ Ｐゴシック" pitchFamily="-109" charset="-128"/>
              </a:rPr>
              <a:t>http://</a:t>
            </a:r>
            <a:r>
              <a:rPr lang="en-US" err="1" smtClean="0">
                <a:latin typeface="Arial" pitchFamily="-109" charset="0"/>
                <a:ea typeface="ＭＳ Ｐゴシック" pitchFamily="-109" charset="-128"/>
              </a:rPr>
              <a:t>www.broadband.gov/ws_fixed_bb.html</a:t>
            </a:r>
            <a:endParaRPr lang="en-US">
              <a:latin typeface="Arial" pitchFamily="-109" charset="0"/>
              <a:ea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4322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9pPr>
          </a:lstStyle>
          <a:p>
            <a:pPr eaLnBrk="1" hangingPunct="1"/>
            <a:fld id="{B93E095D-FC88-3B4F-8529-A6446FFD326A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10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90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884414" y="8684381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 anchor="b">
            <a:prstTxWarp prst="textNoShape">
              <a:avLst/>
            </a:prstTxWarp>
          </a:bodyPr>
          <a:lstStyle/>
          <a:p>
            <a:pPr algn="r" defTabSz="914485"/>
            <a:fld id="{972C1DF6-EB19-0440-BCE8-292F0B843AC7}" type="slidenum">
              <a:rPr lang="en-US" sz="1100"/>
              <a:pPr algn="r" defTabSz="914485"/>
              <a:t>91</a:t>
            </a:fld>
            <a:endParaRPr lang="en-US" sz="11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9" charset="0"/>
              <a:ea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755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9375">
              <a:spcBef>
                <a:spcPts val="413"/>
              </a:spcBef>
            </a:pPr>
            <a:r>
              <a:rPr lang="en-US">
                <a:solidFill>
                  <a:srgbClr val="000000"/>
                </a:solidFill>
                <a:ea typeface="Arial" pitchFamily="-111" charset="0"/>
                <a:cs typeface="Arial" pitchFamily="-111" charset="0"/>
                <a:sym typeface="Arial" pitchFamily="-111" charset="0"/>
              </a:rPr>
              <a:t>by Brian Whitton, Verizon Networks</a:t>
            </a:r>
          </a:p>
        </p:txBody>
      </p:sp>
    </p:spTree>
    <p:extLst>
      <p:ext uri="{BB962C8B-B14F-4D97-AF65-F5344CB8AC3E}">
        <p14:creationId xmlns:p14="http://schemas.microsoft.com/office/powerpoint/2010/main" val="623973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https://</a:t>
            </a:r>
            <a:r>
              <a:rPr lang="en-US" err="1" smtClean="0"/>
              <a:t>aws.amazon.com</a:t>
            </a:r>
            <a:r>
              <a:rPr lang="en-US" smtClean="0"/>
              <a:t>/blogs/</a:t>
            </a:r>
            <a:r>
              <a:rPr lang="en-US" err="1" smtClean="0"/>
              <a:t>aws</a:t>
            </a:r>
            <a:r>
              <a:rPr lang="en-US" smtClean="0"/>
              <a:t>/aws-importexport-snowball-transfer-1-petabyte-per-week-using-amazon-owned-storage-appliances/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793F2-8E8C-3342-8F05-97A4BC3E6913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32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FedEx and EC2 prices as of 09/15/09</a:t>
            </a:r>
          </a:p>
          <a:p>
            <a:r>
              <a:rPr lang="en-US" smtClean="0"/>
              <a:t>CDN: http://</a:t>
            </a:r>
            <a:r>
              <a:rPr lang="en-US" err="1" smtClean="0"/>
              <a:t>www.mindbranch.com</a:t>
            </a:r>
            <a:r>
              <a:rPr lang="en-US" smtClean="0"/>
              <a:t>/listing/product/R678-29.html</a:t>
            </a:r>
          </a:p>
          <a:p>
            <a:r>
              <a:rPr lang="en-US" smtClean="0"/>
              <a:t>http://</a:t>
            </a:r>
            <a:r>
              <a:rPr lang="en-US" err="1" smtClean="0"/>
              <a:t>www.cdnpricing.com</a:t>
            </a:r>
            <a:r>
              <a:rPr lang="en-US" smtClean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641789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F06E4-1E70-6448-B485-85C3438B8AB9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792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Morgan Stanley, </a:t>
            </a:r>
            <a:r>
              <a:rPr lang="en-US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Macro Meets Micro: A Five- Year View of the Telecom Services Industry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July 2014.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en-US" sz="1200" kern="1200" baseline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online.wsj.com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/articles/SB10000872396390444083304578018731890309450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en-US" sz="1200" kern="1200" baseline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www.bls.gov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baseline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opub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baseline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btn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/archive/consumer-spending-in-2010-pdf.pdf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09AF6-0FA6-0B42-8C3C-8325ACE56238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696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T-Mobile 2010</a:t>
            </a:r>
          </a:p>
          <a:p>
            <a:r>
              <a:rPr lang="en-US" smtClean="0"/>
              <a:t>AT&amp;T</a:t>
            </a:r>
            <a:r>
              <a:rPr lang="en-US" baseline="0" smtClean="0"/>
              <a:t> data</a:t>
            </a:r>
          </a:p>
          <a:p>
            <a:r>
              <a:rPr lang="en-US" smtClean="0"/>
              <a:t>http://</a:t>
            </a:r>
            <a:r>
              <a:rPr lang="en-US" err="1" smtClean="0"/>
              <a:t>www.nowsms.com</a:t>
            </a:r>
            <a:r>
              <a:rPr lang="en-US" smtClean="0"/>
              <a:t>/discus/messages/12/8500.html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BCDD2-3C63-734A-8707-CED556459E65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93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9pPr>
          </a:lstStyle>
          <a:p>
            <a:pPr eaLnBrk="1" hangingPunct="1"/>
            <a:fld id="{EA3CAC67-3DD6-4041-A574-1AE1BE556CBA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11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640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Benjamin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32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</a:t>
            </a:r>
            <a:r>
              <a:rPr lang="en-US" err="1" smtClean="0"/>
              <a:t>www.cpcstech.com</a:t>
            </a:r>
            <a:r>
              <a:rPr lang="en-US" smtClean="0"/>
              <a:t>/</a:t>
            </a:r>
            <a:r>
              <a:rPr lang="en-US" err="1" smtClean="0"/>
              <a:t>usoc</a:t>
            </a:r>
            <a:r>
              <a:rPr lang="en-US" smtClean="0"/>
              <a:t>-universal-service-ordering-code-</a:t>
            </a:r>
            <a:r>
              <a:rPr lang="en-US" err="1" smtClean="0"/>
              <a:t>information.htm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9B21A5-C2F7-DF44-874E-69A7AE83970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5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Charles-Guillaume Étienne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78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</a:t>
            </a:r>
            <a:r>
              <a:rPr lang="en-US" err="1" smtClean="0"/>
              <a:t>www.telegeography.com</a:t>
            </a:r>
            <a:r>
              <a:rPr lang="en-US" smtClean="0"/>
              <a:t>/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91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</a:t>
            </a:r>
            <a:r>
              <a:rPr lang="en-US" err="1" smtClean="0"/>
              <a:t>www.voipsupply.com</a:t>
            </a:r>
            <a:r>
              <a:rPr lang="en-US" smtClean="0"/>
              <a:t>/images/</a:t>
            </a:r>
            <a:r>
              <a:rPr lang="en-US" err="1" smtClean="0"/>
              <a:t>voice_freq_range.jpg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793F2-8E8C-3342-8F05-97A4BC3E691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44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</a:t>
            </a:r>
            <a:r>
              <a:rPr lang="en-US" err="1" smtClean="0"/>
              <a:t>hackadaycom.files.wordpress.com</a:t>
            </a:r>
            <a:r>
              <a:rPr lang="en-US" smtClean="0"/>
              <a:t>/2013/01/dial-up-handshake-</a:t>
            </a:r>
            <a:r>
              <a:rPr lang="en-US" err="1" smtClean="0"/>
              <a:t>infographic.png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793F2-8E8C-3342-8F05-97A4BC3E691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04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2E3C-D52B-6940-8569-563E897906D4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EC415-7DBB-3445-BB07-69C5AE7688A9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FEC6-8580-8048-A2F7-8241C6A36FA2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8901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5" name="Picture 5" descr="LOGO CE-EN-NEG-quadri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5" y="3175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4262438" y="6669088"/>
            <a:ext cx="596900" cy="198437"/>
          </a:xfrm>
          <a:prstGeom prst="rect">
            <a:avLst/>
          </a:prstGeom>
          <a:solidFill>
            <a:srgbClr val="133176"/>
          </a:solidFill>
          <a:ln w="9525">
            <a:solidFill>
              <a:srgbClr val="133176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defTabSz="4572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1pPr>
            <a:lvl2pPr marL="742950" indent="-285750" defTabSz="4572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2pPr>
            <a:lvl3pPr marL="1143000" indent="-228600" defTabSz="4572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3pPr>
            <a:lvl4pPr marL="1600200" indent="-228600" defTabSz="4572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4pPr>
            <a:lvl5pPr marL="2057400" indent="-228600" defTabSz="4572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556273"/>
            <a:ext cx="8229600" cy="9366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633788"/>
          </a:xfrm>
        </p:spPr>
        <p:txBody>
          <a:bodyPr/>
          <a:lstStyle>
            <a:lvl1pPr marL="342900" indent="-342900">
              <a:buClr>
                <a:srgbClr val="0F5494"/>
              </a:buClr>
              <a:buFont typeface="Arial" pitchFamily="34" charset="0"/>
              <a:buChar char="•"/>
              <a:defRPr i="0"/>
            </a:lvl1pPr>
            <a:lvl2pPr>
              <a:buClr>
                <a:srgbClr val="0F5494"/>
              </a:buCl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B7B98BA6-098C-074A-BEAD-377843AA48AC}" type="datetime1">
              <a:rPr lang="en-US" smtClean="0"/>
              <a:t>6/12/16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37288"/>
            <a:ext cx="2895600" cy="484187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smtClean="0"/>
              <a:t>INFORTE IBW 2016</a:t>
            </a:r>
            <a:endParaRPr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C2E990-065D-8F42-883A-1AB008FE3CA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145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9007-3D0C-BD44-9241-62E46D913496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10914-A8D3-F84E-8522-CB958C647983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34314-BAE4-5746-9431-5D93579A6366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42B9F-2BA5-174C-AC6A-29D3FEB4ADA7}" type="datetime1">
              <a:rPr lang="en-US" smtClean="0"/>
              <a:t>6/12/16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C6B-3D16-AE49-8416-A179BD403B3B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4B7F-D0BC-434B-A01C-22BC5EC52D84}" type="datetime1">
              <a:rPr lang="en-US" smtClean="0"/>
              <a:t>6/12/16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E0469-76C9-8C48-899D-C211D537054D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4C915-2ACC-5743-B8DB-4D9F43B8F0A1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6E68DD4-F017-1943-9676-C3D47DB6AB1B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DFC704A-5905-BB45-B847-BB7C2C18A0C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1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5.em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6.emf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7.e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4" Type="http://schemas.openxmlformats.org/officeDocument/2006/relationships/image" Target="../media/image180.png"/><Relationship Id="rId5" Type="http://schemas.openxmlformats.org/officeDocument/2006/relationships/image" Target="../media/image181.png"/><Relationship Id="rId6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png"/><Relationship Id="rId3" Type="http://schemas.openxmlformats.org/officeDocument/2006/relationships/image" Target="../media/image18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e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6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7.emf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8.emf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9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0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4" Type="http://schemas.openxmlformats.org/officeDocument/2006/relationships/image" Target="../media/image192.png"/><Relationship Id="rId5" Type="http://schemas.openxmlformats.org/officeDocument/2006/relationships/image" Target="../media/image193.png"/><Relationship Id="rId6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chart" Target="../charts/char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4" Type="http://schemas.openxmlformats.org/officeDocument/2006/relationships/image" Target="../media/image19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7.emf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tiff"/><Relationship Id="rId12" Type="http://schemas.openxmlformats.org/officeDocument/2006/relationships/image" Target="../media/image56.tiff"/><Relationship Id="rId13" Type="http://schemas.openxmlformats.org/officeDocument/2006/relationships/image" Target="../media/image57.tiff"/><Relationship Id="rId14" Type="http://schemas.openxmlformats.org/officeDocument/2006/relationships/image" Target="../media/image58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7.png"/><Relationship Id="rId4" Type="http://schemas.openxmlformats.org/officeDocument/2006/relationships/image" Target="../media/image48.tiff"/><Relationship Id="rId5" Type="http://schemas.openxmlformats.org/officeDocument/2006/relationships/image" Target="../media/image49.tiff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etickets@amtrak.com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4" Type="http://schemas.openxmlformats.org/officeDocument/2006/relationships/image" Target="../media/image69.wmf"/><Relationship Id="rId5" Type="http://schemas.openxmlformats.org/officeDocument/2006/relationships/image" Target="../media/image70.emf"/><Relationship Id="rId6" Type="http://schemas.openxmlformats.org/officeDocument/2006/relationships/image" Target="../media/image71.wmf"/><Relationship Id="rId7" Type="http://schemas.openxmlformats.org/officeDocument/2006/relationships/image" Target="../media/image72.wmf"/><Relationship Id="rId8" Type="http://schemas.openxmlformats.org/officeDocument/2006/relationships/image" Target="../media/image73.png"/><Relationship Id="rId9" Type="http://schemas.openxmlformats.org/officeDocument/2006/relationships/image" Target="../media/image74.jpeg"/><Relationship Id="rId10" Type="http://schemas.openxmlformats.org/officeDocument/2006/relationships/image" Target="../media/image75.png"/><Relationship Id="rId11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2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2.png"/><Relationship Id="rId12" Type="http://schemas.openxmlformats.org/officeDocument/2006/relationships/image" Target="../media/image103.png"/><Relationship Id="rId13" Type="http://schemas.openxmlformats.org/officeDocument/2006/relationships/image" Target="../media/image104.png"/><Relationship Id="rId14" Type="http://schemas.openxmlformats.org/officeDocument/2006/relationships/image" Target="../media/image105.png"/><Relationship Id="rId15" Type="http://schemas.openxmlformats.org/officeDocument/2006/relationships/image" Target="../media/image106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8" Type="http://schemas.openxmlformats.org/officeDocument/2006/relationships/image" Target="../media/image99.png"/><Relationship Id="rId9" Type="http://schemas.openxmlformats.org/officeDocument/2006/relationships/image" Target="../media/image100.png"/><Relationship Id="rId10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9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tiff"/><Relationship Id="rId3" Type="http://schemas.openxmlformats.org/officeDocument/2006/relationships/image" Target="../media/image112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4" Type="http://schemas.openxmlformats.org/officeDocument/2006/relationships/image" Target="../media/image114.tiff"/><Relationship Id="rId5" Type="http://schemas.openxmlformats.org/officeDocument/2006/relationships/image" Target="../media/image115.emf"/><Relationship Id="rId6" Type="http://schemas.openxmlformats.org/officeDocument/2006/relationships/image" Target="../media/image116.tiff"/><Relationship Id="rId7" Type="http://schemas.openxmlformats.org/officeDocument/2006/relationships/image" Target="../media/image117.tiff"/><Relationship Id="rId8" Type="http://schemas.openxmlformats.org/officeDocument/2006/relationships/image" Target="../media/image118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f"/><Relationship Id="rId4" Type="http://schemas.openxmlformats.org/officeDocument/2006/relationships/image" Target="../media/image12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1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2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4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tiff"/><Relationship Id="rId3" Type="http://schemas.openxmlformats.org/officeDocument/2006/relationships/image" Target="../media/image128.tif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tiff"/><Relationship Id="rId4" Type="http://schemas.openxmlformats.org/officeDocument/2006/relationships/image" Target="../media/image13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tif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4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5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8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5.jpeg"/><Relationship Id="rId12" Type="http://schemas.openxmlformats.org/officeDocument/2006/relationships/image" Target="../media/image146.png"/><Relationship Id="rId13" Type="http://schemas.openxmlformats.org/officeDocument/2006/relationships/image" Target="../media/image14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6.png"/><Relationship Id="rId3" Type="http://schemas.openxmlformats.org/officeDocument/2006/relationships/image" Target="../media/image137.jpeg"/><Relationship Id="rId4" Type="http://schemas.openxmlformats.org/officeDocument/2006/relationships/image" Target="../media/image138.wmf"/><Relationship Id="rId5" Type="http://schemas.openxmlformats.org/officeDocument/2006/relationships/image" Target="../media/image139.jpeg"/><Relationship Id="rId6" Type="http://schemas.openxmlformats.org/officeDocument/2006/relationships/image" Target="../media/image140.jpeg"/><Relationship Id="rId7" Type="http://schemas.openxmlformats.org/officeDocument/2006/relationships/image" Target="../media/image141.png"/><Relationship Id="rId8" Type="http://schemas.openxmlformats.org/officeDocument/2006/relationships/image" Target="../media/image142.jpeg"/><Relationship Id="rId9" Type="http://schemas.openxmlformats.org/officeDocument/2006/relationships/image" Target="../media/image143.jpeg"/><Relationship Id="rId10" Type="http://schemas.openxmlformats.org/officeDocument/2006/relationships/image" Target="../media/image144.w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1.e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2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5" Type="http://schemas.openxmlformats.org/officeDocument/2006/relationships/image" Target="../media/image15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9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4" Type="http://schemas.openxmlformats.org/officeDocument/2006/relationships/hyperlink" Target="http://image.abcaz.co.uk/productimages/108/5332332.jpg" TargetMode="External"/><Relationship Id="rId5" Type="http://schemas.openxmlformats.org/officeDocument/2006/relationships/image" Target="../media/image161.png"/><Relationship Id="rId6" Type="http://schemas.openxmlformats.org/officeDocument/2006/relationships/hyperlink" Target="http://www.pmctelecom.co.uk/images/digital-dect-phone-telephone.jpg" TargetMode="External"/><Relationship Id="rId7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6.emf"/><Relationship Id="rId3" Type="http://schemas.openxmlformats.org/officeDocument/2006/relationships/image" Target="../media/image167.emf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png"/><Relationship Id="rId3" Type="http://schemas.openxmlformats.org/officeDocument/2006/relationships/image" Target="../media/image169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0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Network technology review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Henning Schulzrinne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42FC-5AC0-044E-B18D-12B9ADCC497D}" type="datetime1">
              <a:rPr lang="en-US" smtClean="0"/>
              <a:t>6/12/16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6488668"/>
            <a:ext cx="39637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material drawn from various online sources, reports &amp; author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48998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Box 1"/>
          <p:cNvSpPr txBox="1">
            <a:spLocks noChangeArrowheads="1"/>
          </p:cNvSpPr>
          <p:nvPr/>
        </p:nvSpPr>
        <p:spPr bwMode="auto">
          <a:xfrm>
            <a:off x="0" y="1341438"/>
            <a:ext cx="90217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rgbClr val="0F5494"/>
                </a:solidFill>
              </a:rPr>
              <a:t>Where does Europe stand compared </a:t>
            </a:r>
            <a:br>
              <a:rPr lang="en-GB" altLang="en-US" sz="2400">
                <a:solidFill>
                  <a:srgbClr val="0F5494"/>
                </a:solidFill>
              </a:rPr>
            </a:br>
            <a:r>
              <a:rPr lang="en-GB" altLang="en-US" sz="2400">
                <a:solidFill>
                  <a:srgbClr val="0F5494"/>
                </a:solidFill>
              </a:rPr>
              <a:t>to the rest of the world ?                3</a:t>
            </a:r>
          </a:p>
        </p:txBody>
      </p:sp>
      <p:sp>
        <p:nvSpPr>
          <p:cNvPr id="1028" name="TextBox 2"/>
          <p:cNvSpPr txBox="1">
            <a:spLocks noChangeArrowheads="1"/>
          </p:cNvSpPr>
          <p:nvPr/>
        </p:nvSpPr>
        <p:spPr bwMode="auto">
          <a:xfrm>
            <a:off x="250825" y="1801813"/>
            <a:ext cx="8353425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  <a:buFont typeface="Verdana" charset="0"/>
              <a:buAutoNum type="arabicPeriod"/>
            </a:pPr>
            <a:endParaRPr lang="en-GB" altLang="en-US" sz="1400">
              <a:solidFill>
                <a:srgbClr val="0F5494"/>
              </a:solidFill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endParaRPr lang="en-GB" altLang="en-US" sz="1400">
              <a:solidFill>
                <a:srgbClr val="0F5494"/>
              </a:solidFill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GB" altLang="en-US" sz="1400">
                <a:solidFill>
                  <a:srgbClr val="0F5494"/>
                </a:solidFill>
              </a:rPr>
              <a:t>3.  A global transformation to a digital economy, fierce competition  :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GB" altLang="en-US" sz="1400">
                <a:solidFill>
                  <a:srgbClr val="0F5494"/>
                </a:solidFill>
              </a:rPr>
              <a:t>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GB" altLang="en-US" sz="1400" b="0">
                <a:solidFill>
                  <a:srgbClr val="0F5494"/>
                </a:solidFill>
              </a:rPr>
              <a:t>	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GB" altLang="en-US" sz="1400" b="0">
                <a:solidFill>
                  <a:srgbClr val="0F5494"/>
                </a:solidFill>
              </a:rPr>
              <a:t>	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1547813" y="2997200"/>
          <a:ext cx="5926137" cy="356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Document" r:id="rId4" imgW="5926039" imgH="3565526" progId="Word.Document.12">
                  <p:embed/>
                </p:oleObj>
              </mc:Choice>
              <mc:Fallback>
                <p:oleObj name="Document" r:id="rId4" imgW="5926039" imgH="3565526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2997200"/>
                        <a:ext cx="5926137" cy="356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6426200" y="121334"/>
            <a:ext cx="2595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>
                <a:solidFill>
                  <a:schemeClr val="bg2"/>
                </a:solidFill>
              </a:rPr>
              <a:t>Gerard de </a:t>
            </a:r>
            <a:r>
              <a:rPr lang="en-GB" altLang="en-US" err="1">
                <a:solidFill>
                  <a:schemeClr val="bg2"/>
                </a:solidFill>
              </a:rPr>
              <a:t>Graaf</a:t>
            </a:r>
            <a:r>
              <a:rPr lang="en-GB" altLang="en-US">
                <a:solidFill>
                  <a:schemeClr val="bg2"/>
                </a:solidFill>
              </a:rPr>
              <a:t/>
            </a:r>
            <a:br>
              <a:rPr lang="en-GB" altLang="en-US">
                <a:solidFill>
                  <a:schemeClr val="bg2"/>
                </a:solidFill>
              </a:rPr>
            </a:br>
            <a:r>
              <a:rPr lang="en-GB" altLang="en-US">
                <a:solidFill>
                  <a:schemeClr val="bg2"/>
                </a:solidFill>
              </a:rPr>
              <a:t>European Commission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340752-4B37-7A47-811C-E53F32DB37AD}" type="datetime1">
              <a:rPr lang="en-US" smtClean="0"/>
              <a:t>6/12/16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INFORTE IBW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2E990-065D-8F42-883A-1AB008FE3CAA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0066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</a:t>
            </a:r>
            <a:r>
              <a:rPr lang="en-US" err="1" smtClean="0"/>
              <a:t>Exede</a:t>
            </a:r>
            <a:r>
              <a:rPr lang="en-US" smtClean="0"/>
              <a:t> satellite plans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5070-6F07-AC4C-A6EB-916D5D993CE0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100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1892300"/>
            <a:ext cx="75184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3697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cost of networks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CC80-8907-0743-8D56-F55887CD0273}" type="slidenum">
              <a:rPr lang="en-US" smtClean="0"/>
              <a:t>101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F9DD-A174-E84A-8A9D-E9DAEE4D05EE}" type="datetime1">
              <a:rPr lang="en-US" smtClean="0"/>
              <a:t>6/12/16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3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Broadband cost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97000"/>
            <a:ext cx="5107083" cy="37205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6429" y="2413000"/>
            <a:ext cx="1248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/>
              <a:t>70%</a:t>
            </a:r>
            <a:endParaRPr lang="en-US" sz="48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286" y="3454911"/>
            <a:ext cx="1614714" cy="1528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943" y="4082141"/>
            <a:ext cx="1886857" cy="14151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99943" y="2249714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30%</a:t>
            </a:r>
            <a:endParaRPr lang="en-US" sz="24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CC80-8907-0743-8D56-F55887CD0273}" type="slidenum">
              <a:rPr lang="en-US" smtClean="0"/>
              <a:t>102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984B3-AE29-5141-87D0-BBD64FE3E5AA}" type="datetime1">
              <a:rPr lang="en-US" smtClean="0"/>
              <a:t>6/12/16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0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Rural broadband geo types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75791"/>
            <a:ext cx="8147246" cy="20010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2122" y="4015408"/>
            <a:ext cx="8123582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90513" indent="-225425">
              <a:buFont typeface="Arial" charset="0"/>
              <a:buChar char="•"/>
            </a:pPr>
            <a:r>
              <a:rPr lang="en-US" b="1" smtClean="0"/>
              <a:t>OECD</a:t>
            </a:r>
            <a:r>
              <a:rPr lang="en-US" smtClean="0"/>
              <a:t>: &lt; 150 inhabitants/km</a:t>
            </a:r>
            <a:r>
              <a:rPr lang="en-US" baseline="30000" smtClean="0"/>
              <a:t>2</a:t>
            </a:r>
          </a:p>
          <a:p>
            <a:pPr marL="290513" indent="-225425">
              <a:buFont typeface="Arial" charset="0"/>
              <a:buChar char="•"/>
            </a:pPr>
            <a:r>
              <a:rPr lang="en-US" b="1" smtClean="0"/>
              <a:t>EC rural broadband</a:t>
            </a:r>
            <a:r>
              <a:rPr lang="en-US" smtClean="0"/>
              <a:t>: &lt; 100 / km</a:t>
            </a:r>
            <a:r>
              <a:rPr lang="en-US" baseline="30000" smtClean="0"/>
              <a:t>2</a:t>
            </a:r>
          </a:p>
          <a:p>
            <a:pPr marL="290513" indent="-225425">
              <a:buFont typeface="Arial" charset="0"/>
              <a:buChar char="•"/>
            </a:pPr>
            <a:r>
              <a:rPr lang="en-US" b="1"/>
              <a:t>EC combined</a:t>
            </a:r>
            <a:r>
              <a:rPr lang="en-US"/>
              <a:t>: 50% of the population lives in rural grid cells. Rural grid cells exist outside urban clusters, whereas urban clusters are “clusters of contiguous grid cells of 1 km2 with a density of at least 300 inhabitants per km2 and a minimum population of </a:t>
            </a:r>
            <a:r>
              <a:rPr lang="en-US" smtClean="0"/>
              <a:t>5000 [2014]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70002" y="6008274"/>
            <a:ext cx="209570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Finland: 18/km</a:t>
            </a:r>
            <a:r>
              <a:rPr lang="en-US" baseline="30000" smtClean="0"/>
              <a:t>2</a:t>
            </a:r>
          </a:p>
          <a:p>
            <a:r>
              <a:rPr lang="en-US" smtClean="0"/>
              <a:t>Tampere: 430/km</a:t>
            </a:r>
            <a:r>
              <a:rPr lang="en-US" baseline="30000" smtClean="0"/>
              <a:t>2</a:t>
            </a:r>
            <a:endParaRPr lang="en-US" baseline="3000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21862-9334-214A-A981-91ADEE819271}" type="datetime1">
              <a:rPr lang="en-US" smtClean="0"/>
              <a:t>6/12/16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0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CAPEX and OPEX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CAPEX</a:t>
            </a:r>
          </a:p>
          <a:p>
            <a:pPr lvl="1"/>
            <a:r>
              <a:rPr lang="en-US"/>
              <a:t>the cost of </a:t>
            </a:r>
            <a:r>
              <a:rPr lang="en-US" smtClean="0"/>
              <a:t>digging</a:t>
            </a:r>
          </a:p>
          <a:p>
            <a:pPr lvl="1"/>
            <a:r>
              <a:rPr lang="en-US" smtClean="0"/>
              <a:t>deployment </a:t>
            </a:r>
            <a:r>
              <a:rPr lang="en-US"/>
              <a:t>of </a:t>
            </a:r>
            <a:r>
              <a:rPr lang="en-US" smtClean="0"/>
              <a:t>ducts</a:t>
            </a:r>
          </a:p>
          <a:p>
            <a:pPr lvl="1"/>
            <a:r>
              <a:rPr lang="en-US" smtClean="0"/>
              <a:t>the </a:t>
            </a:r>
            <a:r>
              <a:rPr lang="en-US"/>
              <a:t>rollout of </a:t>
            </a:r>
            <a:r>
              <a:rPr lang="en-US" smtClean="0"/>
              <a:t>fiber (installation, fiber)</a:t>
            </a:r>
          </a:p>
          <a:p>
            <a:pPr lvl="1"/>
            <a:r>
              <a:rPr lang="en-US" smtClean="0"/>
              <a:t>manholes</a:t>
            </a:r>
          </a:p>
          <a:p>
            <a:r>
              <a:rPr lang="en-US" smtClean="0"/>
              <a:t>OPEX</a:t>
            </a:r>
          </a:p>
          <a:p>
            <a:pPr lvl="1"/>
            <a:r>
              <a:rPr lang="en-US" smtClean="0"/>
              <a:t>7.5% for active elements</a:t>
            </a:r>
          </a:p>
          <a:p>
            <a:pPr lvl="1"/>
            <a:r>
              <a:rPr lang="en-US" smtClean="0"/>
              <a:t>1% for passive elements</a:t>
            </a:r>
          </a:p>
          <a:p>
            <a:pPr lvl="1"/>
            <a:r>
              <a:rPr lang="en-US"/>
              <a:t>€0.8, €0.3, €1.1 and €</a:t>
            </a:r>
            <a:r>
              <a:rPr lang="en-US" smtClean="0"/>
              <a:t>0.8/month </a:t>
            </a:r>
            <a:r>
              <a:rPr lang="en-US"/>
              <a:t>for the in-building, drop, distribution and feeder segments, </a:t>
            </a:r>
            <a:r>
              <a:rPr lang="en-US" smtClean="0"/>
              <a:t>respectively</a:t>
            </a:r>
          </a:p>
          <a:p>
            <a:r>
              <a:rPr lang="en-US" smtClean="0"/>
              <a:t>Lifetimes</a:t>
            </a:r>
          </a:p>
          <a:p>
            <a:pPr lvl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4837F-F8EF-7E43-835F-4D4B5A6D6E30}" type="datetime1">
              <a:rPr lang="en-US" smtClean="0"/>
              <a:t>6/12/16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1200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CAPEX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31836"/>
            <a:ext cx="8354456" cy="16534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66052" y="3697357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per-home </a:t>
            </a:r>
            <a:r>
              <a:rPr lang="en-US" b="1" smtClean="0"/>
              <a:t>passed</a:t>
            </a:r>
            <a:endParaRPr lang="en-US" b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64FCB-A37E-CD4F-B602-D9BC82DE7BE3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5414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Investment per home connected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08" y="2098536"/>
            <a:ext cx="7574118" cy="418884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0FFFE-194D-774A-A90D-B75DCCA0E1B6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148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Fiber deployment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CC80-8907-0743-8D56-F55887CD0273}" type="slidenum">
              <a:rPr lang="en-US" smtClean="0"/>
              <a:t>107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58" y="1728603"/>
            <a:ext cx="2292350" cy="1227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698950"/>
            <a:ext cx="1871364" cy="1377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12" y="3195500"/>
            <a:ext cx="1871364" cy="1377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0003" y="1728603"/>
            <a:ext cx="2978696" cy="2236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40003" y="4016800"/>
            <a:ext cx="1865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wastewater pipe</a:t>
            </a:r>
          </a:p>
          <a:p>
            <a:r>
              <a:rPr lang="en-US" smtClean="0"/>
              <a:t>(3-5 km/week)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7613" y="4389732"/>
            <a:ext cx="2601280" cy="174642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11688-2A8E-E943-877E-142EF37B864E}" type="datetime1">
              <a:rPr lang="en-US" smtClean="0"/>
              <a:t>6/12/16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7351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Broadband network cost - FTTP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CC80-8907-0743-8D56-F55887CD0273}" type="slidenum">
              <a:rPr lang="en-US" smtClean="0"/>
              <a:t>108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609996"/>
              </p:ext>
            </p:extLst>
          </p:nvPr>
        </p:nvGraphicFramePr>
        <p:xfrm>
          <a:off x="457200" y="1653124"/>
          <a:ext cx="8305244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6895"/>
                <a:gridCol w="3139934"/>
                <a:gridCol w="276841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Details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Outside plant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FTTP</a:t>
                      </a:r>
                      <a:r>
                        <a:rPr lang="en-US" baseline="0" smtClean="0"/>
                        <a:t> in existing right-of-way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All underground, not including drops or electronics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$1,200…$1,300 per passing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40% aerial, 60% underground, </a:t>
                      </a:r>
                    </a:p>
                    <a:p>
                      <a:r>
                        <a:rPr lang="en-US" sz="18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including drops or electronics</a:t>
                      </a:r>
                      <a:r>
                        <a:rPr lang="en-US" smtClean="0">
                          <a:effectLst/>
                        </a:rPr>
                        <a:t>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$1,000…$1,100</a:t>
                      </a:r>
                      <a:r>
                        <a:rPr lang="en-US" baseline="0" smtClean="0"/>
                        <a:t> per passing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FTTP drops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Range of distances and complexity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$300…$700 per connected home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3645" y="5912207"/>
            <a:ext cx="4610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200"/>
              <a:t>Crown </a:t>
            </a:r>
            <a:r>
              <a:rPr lang="en-US" sz="1200" err="1"/>
              <a:t>Fibre</a:t>
            </a:r>
            <a:r>
              <a:rPr lang="en-US" sz="1200"/>
              <a:t> Holdings (Govt. of New Zealand</a:t>
            </a:r>
            <a:r>
              <a:rPr lang="en-US" sz="1200" smtClean="0"/>
              <a:t>); provided by CTC</a:t>
            </a:r>
            <a:endParaRPr lang="en-US" sz="12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42860-1CBA-FF42-91BE-11B2DAA21005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9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Broadband network cost – Fiber middle mile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CC80-8907-0743-8D56-F55887CD0273}" type="slidenum">
              <a:rPr lang="en-US" smtClean="0"/>
              <a:t>109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100755"/>
              </p:ext>
            </p:extLst>
          </p:nvPr>
        </p:nvGraphicFramePr>
        <p:xfrm>
          <a:off x="457201" y="1653124"/>
          <a:ext cx="6650946" cy="475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598"/>
                <a:gridCol w="1885874"/>
                <a:gridCol w="1662737"/>
                <a:gridCol w="166273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Details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Outside plant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Source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aerial,</a:t>
                      </a:r>
                      <a:r>
                        <a:rPr lang="en-US" baseline="0" smtClean="0"/>
                        <a:t> new attachment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Northeastern city municipal utility; </a:t>
                      </a:r>
                    </a:p>
                    <a:p>
                      <a:r>
                        <a:rPr lang="en-US" sz="18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96% aerial, 4% underground; 87.6 miles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$30,000/mile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Public utility (actual</a:t>
                      </a:r>
                      <a:r>
                        <a:rPr lang="en-US" baseline="0" smtClean="0"/>
                        <a:t> cost)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aerial</a:t>
                      </a:r>
                      <a:r>
                        <a:rPr lang="en-US" baseline="0" smtClean="0"/>
                        <a:t> </a:t>
                      </a:r>
                      <a:r>
                        <a:rPr lang="en-US" baseline="0" err="1" smtClean="0"/>
                        <a:t>overlash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Major metropolitan area (U.S. east coast)</a:t>
                      </a:r>
                      <a:r>
                        <a:rPr lang="en-US" smtClean="0">
                          <a:effectLst/>
                        </a:rPr>
                        <a:t>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$15,000/mile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buried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Mixed suburban/urban locations and pot/bore construction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$89,000/mile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Washington, D.C.-area BTOP project </a:t>
                      </a:r>
                    </a:p>
                    <a:p>
                      <a:r>
                        <a:rPr lang="en-US" sz="18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(actual cost)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6581001"/>
            <a:ext cx="4610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200" smtClean="0"/>
              <a:t>Data provided by CTC</a:t>
            </a:r>
            <a:endParaRPr lang="en-US" sz="1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578" y="3414994"/>
            <a:ext cx="1447222" cy="952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008" y="4524866"/>
            <a:ext cx="1996992" cy="198014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E7EC-A9C1-0B4B-8BBC-2F91A5F9C3B1}" type="datetime1">
              <a:rPr lang="en-US" smtClean="0"/>
              <a:t>6/12/16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0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0" y="1341438"/>
            <a:ext cx="90217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rgbClr val="0F5494"/>
                </a:solidFill>
              </a:rPr>
              <a:t>Where does Europe stand compared </a:t>
            </a:r>
            <a:br>
              <a:rPr lang="en-GB" altLang="en-US" sz="2400">
                <a:solidFill>
                  <a:srgbClr val="0F5494"/>
                </a:solidFill>
              </a:rPr>
            </a:br>
            <a:r>
              <a:rPr lang="en-GB" altLang="en-US" sz="2400">
                <a:solidFill>
                  <a:srgbClr val="0F5494"/>
                </a:solidFill>
              </a:rPr>
              <a:t>to the rest of the world ?             1</a:t>
            </a:r>
          </a:p>
        </p:txBody>
      </p:sp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250825" y="1801813"/>
            <a:ext cx="8353425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  <a:buFont typeface="Verdana" charset="0"/>
              <a:buAutoNum type="arabicPeriod"/>
            </a:pPr>
            <a:endParaRPr lang="en-GB" altLang="en-US" sz="1400">
              <a:solidFill>
                <a:srgbClr val="0F5494"/>
              </a:solidFill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Verdana" charset="0"/>
              <a:buAutoNum type="arabicPeriod"/>
            </a:pPr>
            <a:endParaRPr lang="en-GB" altLang="en-US" sz="1400">
              <a:solidFill>
                <a:srgbClr val="0F5494"/>
              </a:solidFill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Tx/>
              <a:buAutoNum type="arabicPeriod"/>
            </a:pPr>
            <a:r>
              <a:rPr lang="en-GB" altLang="en-US" sz="1400">
                <a:solidFill>
                  <a:srgbClr val="0F5494"/>
                </a:solidFill>
              </a:rPr>
              <a:t>A global transformation to a digital economy, fierce competition :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GB" altLang="en-US" sz="1400">
                <a:solidFill>
                  <a:srgbClr val="0F5494"/>
                </a:solidFill>
              </a:rPr>
              <a:t>  - fixed access to the internet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GB" altLang="en-US" sz="1400" b="0">
                <a:solidFill>
                  <a:srgbClr val="0F5494"/>
                </a:solidFill>
              </a:rPr>
              <a:t>	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GB" altLang="en-US" sz="1400" b="0">
                <a:solidFill>
                  <a:srgbClr val="0F5494"/>
                </a:solidFill>
              </a:rPr>
              <a:t>	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068638"/>
            <a:ext cx="6907213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782763" y="6375400"/>
          <a:ext cx="4464050" cy="190500"/>
        </p:xfrm>
        <a:graphic>
          <a:graphicData uri="http://schemas.openxmlformats.org/drawingml/2006/table">
            <a:tbl>
              <a:tblPr/>
              <a:tblGrid>
                <a:gridCol w="4464050"/>
              </a:tblGrid>
              <a:tr h="190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000" i="1">
                          <a:solidFill>
                            <a:srgbClr val="0F5494"/>
                          </a:solidFill>
                          <a:latin typeface="Verdana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9FBA"/>
                        </a:buClr>
                        <a:defRPr b="1">
                          <a:solidFill>
                            <a:srgbClr val="0F5494"/>
                          </a:solidFill>
                          <a:latin typeface="Verdana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0F5494"/>
                          </a:solidFill>
                          <a:latin typeface="Verdana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European Commission, OECD</a:t>
                      </a:r>
                      <a:endParaRPr kumimoji="0" lang="en-GB" alt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426200" y="121334"/>
            <a:ext cx="2595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>
                <a:solidFill>
                  <a:schemeClr val="bg2"/>
                </a:solidFill>
              </a:rPr>
              <a:t>Gerard de </a:t>
            </a:r>
            <a:r>
              <a:rPr lang="en-GB" altLang="en-US" err="1">
                <a:solidFill>
                  <a:schemeClr val="bg2"/>
                </a:solidFill>
              </a:rPr>
              <a:t>Graaf</a:t>
            </a:r>
            <a:r>
              <a:rPr lang="en-GB" altLang="en-US">
                <a:solidFill>
                  <a:schemeClr val="bg2"/>
                </a:solidFill>
              </a:rPr>
              <a:t/>
            </a:r>
            <a:br>
              <a:rPr lang="en-GB" altLang="en-US">
                <a:solidFill>
                  <a:schemeClr val="bg2"/>
                </a:solidFill>
              </a:rPr>
            </a:br>
            <a:r>
              <a:rPr lang="en-GB" altLang="en-US">
                <a:solidFill>
                  <a:schemeClr val="bg2"/>
                </a:solidFill>
              </a:rPr>
              <a:t>European Commission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4A1FB4-8DA0-1F4F-8A53-C8CD3D9AF218}" type="datetime1">
              <a:rPr lang="en-US" smtClean="0"/>
              <a:t>6/12/16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2E990-065D-8F42-883A-1AB008FE3CAA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2677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Middle mile cost example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CC80-8907-0743-8D56-F55887CD0273}" type="slidenum">
              <a:rPr lang="en-US" smtClean="0"/>
              <a:t>110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13" y="1313750"/>
            <a:ext cx="61214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305" y="6179003"/>
            <a:ext cx="86757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mtClean="0"/>
              <a:t>CTC, 2009 (“</a:t>
            </a:r>
            <a:r>
              <a:rPr lang="en-US" sz="1100"/>
              <a:t>Brief Engineering Assessment: Efficiencies available through simultaneous construction and co-location of communications conduit and </a:t>
            </a:r>
            <a:r>
              <a:rPr lang="en-US" sz="1100" smtClean="0"/>
              <a:t>fiber”)</a:t>
            </a:r>
            <a:endParaRPr lang="en-US" sz="11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8C085-2614-1349-8DF8-4B61E946EB7B}" type="datetime1">
              <a:rPr lang="en-US" smtClean="0"/>
              <a:t>6/12/16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7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fiber observations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Fiber middle-mile cost: $50-70k/mile</a:t>
            </a:r>
          </a:p>
          <a:p>
            <a:r>
              <a:rPr lang="en-US" smtClean="0"/>
              <a:t>Fiber cost: 144 strands = $10k/mile, 48 strands = $4.7k/mile</a:t>
            </a:r>
          </a:p>
          <a:p>
            <a:r>
              <a:rPr lang="en-US" smtClean="0"/>
              <a:t>Common characteristics:</a:t>
            </a:r>
          </a:p>
          <a:p>
            <a:pPr lvl="1"/>
            <a:r>
              <a:rPr lang="en-US" smtClean="0"/>
              <a:t>avoid active elements in network </a:t>
            </a:r>
            <a:r>
              <a:rPr lang="en-US" smtClean="0">
                <a:sym typeface="Wingdings"/>
              </a:rPr>
              <a:t> power, maintenance  PON</a:t>
            </a:r>
          </a:p>
          <a:p>
            <a:pPr lvl="1"/>
            <a:r>
              <a:rPr lang="en-US" smtClean="0">
                <a:sym typeface="Wingdings"/>
              </a:rPr>
              <a:t>recently: avoid anything except fiber (including splitters)</a:t>
            </a:r>
          </a:p>
          <a:p>
            <a:pPr lvl="2"/>
            <a:r>
              <a:rPr lang="en-US" smtClean="0">
                <a:sym typeface="Wingdings"/>
              </a:rPr>
              <a:t>cf. wireless last mile approach</a:t>
            </a:r>
          </a:p>
          <a:p>
            <a:pPr lvl="1"/>
            <a:r>
              <a:rPr lang="en-US" smtClean="0">
                <a:sym typeface="Wingdings"/>
              </a:rPr>
              <a:t>fiber home run, even if PON (Google Fiber, Stockholm)</a:t>
            </a:r>
          </a:p>
          <a:p>
            <a:r>
              <a:rPr lang="en-US" smtClean="0">
                <a:sym typeface="Wingdings"/>
              </a:rPr>
              <a:t>Fiber cost higher for buried, but cheaper if conduit or aerial</a:t>
            </a:r>
          </a:p>
          <a:p>
            <a:r>
              <a:rPr lang="en-US" smtClean="0">
                <a:sym typeface="Wingdings"/>
              </a:rPr>
              <a:t>Recent FTTH:</a:t>
            </a:r>
          </a:p>
          <a:p>
            <a:pPr lvl="1"/>
            <a:r>
              <a:rPr lang="en-US" smtClean="0">
                <a:sym typeface="Wingdings"/>
              </a:rPr>
              <a:t>avoid indoor installation (cf. Verizon </a:t>
            </a:r>
            <a:r>
              <a:rPr lang="en-US" err="1" smtClean="0">
                <a:sym typeface="Wingdings"/>
              </a:rPr>
              <a:t>FiOS</a:t>
            </a:r>
            <a:r>
              <a:rPr lang="en-US" smtClean="0">
                <a:sym typeface="Wingdings"/>
              </a:rPr>
              <a:t>)</a:t>
            </a:r>
          </a:p>
          <a:p>
            <a:pPr lvl="1"/>
            <a:r>
              <a:rPr lang="en-US" smtClean="0">
                <a:sym typeface="Wingdings"/>
              </a:rPr>
              <a:t>one box in home (ONT + 802.11ac), not ONT + </a:t>
            </a:r>
            <a:r>
              <a:rPr lang="en-US" err="1" smtClean="0">
                <a:sym typeface="Wingdings"/>
              </a:rPr>
              <a:t>MoCa</a:t>
            </a:r>
            <a:r>
              <a:rPr lang="en-US" smtClean="0">
                <a:sym typeface="Wingdings"/>
              </a:rPr>
              <a:t> STB</a:t>
            </a:r>
          </a:p>
          <a:p>
            <a:pPr lvl="1"/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CC80-8907-0743-8D56-F55887CD0273}" type="slidenum">
              <a:rPr lang="en-US" smtClean="0"/>
              <a:t>111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AE8C-149A-204F-BCCA-923B7F2296C7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0014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FTTH estimates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Bell Alliant in Western Canada has now passed over half a million homes with fiber home, the largest deployment in North America after Verizon. Their latest financial report showed </a:t>
            </a:r>
            <a:r>
              <a:rPr lang="en-US" err="1"/>
              <a:t>capex</a:t>
            </a:r>
            <a:r>
              <a:rPr lang="en-US"/>
              <a:t> of less than $500 per home </a:t>
            </a:r>
            <a:r>
              <a:rPr lang="en-US" smtClean="0"/>
              <a:t>passed.</a:t>
            </a:r>
          </a:p>
          <a:p>
            <a:r>
              <a:rPr lang="en-US" smtClean="0"/>
              <a:t>Verizon </a:t>
            </a:r>
            <a:r>
              <a:rPr lang="en-US"/>
              <a:t>reported costs fell below $700/home passed several years ago and headed to $600. Add the cost of actually installing a large fraction of those homes, and your cost per home passed by the network comes closer to $1,000</a:t>
            </a:r>
            <a:r>
              <a:rPr lang="en-US" smtClean="0"/>
              <a:t>.</a:t>
            </a:r>
          </a:p>
          <a:p>
            <a:r>
              <a:rPr lang="en-US" smtClean="0"/>
              <a:t>Installing </a:t>
            </a:r>
            <a:r>
              <a:rPr lang="en-US"/>
              <a:t>each home at Verizon added $500-600. Digging lawns and drilling holes into the homes is labor intensive.</a:t>
            </a:r>
          </a:p>
          <a:p>
            <a:r>
              <a:rPr lang="en-US" smtClean="0"/>
              <a:t>Includes </a:t>
            </a:r>
            <a:r>
              <a:rPr lang="en-US"/>
              <a:t>equipment whose price is rapidly dropping. Early Verizon gear cost $300-400/home, but today they are probably paying half </a:t>
            </a:r>
            <a:r>
              <a:rPr lang="en-US" smtClean="0"/>
              <a:t>that.</a:t>
            </a:r>
          </a:p>
          <a:p>
            <a:pPr lvl="1"/>
            <a:r>
              <a:rPr lang="en-US" smtClean="0"/>
              <a:t>Very </a:t>
            </a:r>
            <a:r>
              <a:rPr lang="en-US"/>
              <a:t>large fiber builds in China are paying less than $100/</a:t>
            </a:r>
            <a:r>
              <a:rPr lang="en-US" smtClean="0"/>
              <a:t>home.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DB1A5-2145-3A42-B638-425838A96102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360C-E43B-1840-BD98-03E3E99080E6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8519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 smtClean="0"/>
              <a:t>FTTx</a:t>
            </a:r>
            <a:r>
              <a:rPr lang="en-US" smtClean="0"/>
              <a:t> cost vs. DSL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48ADA-70D1-614A-9AEB-E6900FDEC8FB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360C-E43B-1840-BD98-03E3E99080E6}" type="slidenum">
              <a:rPr lang="en-US" smtClean="0"/>
              <a:t>113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780" y="1549400"/>
            <a:ext cx="6348120" cy="41158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3429" y="5966021"/>
            <a:ext cx="2302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Alcatel-Lucent,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5804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Capital investment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F6E5-880E-B846-B4AB-A7B06A2B0481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360C-E43B-1840-BD98-03E3E99080E6}" type="slidenum">
              <a:rPr lang="en-US" smtClean="0"/>
              <a:t>114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051810"/>
              </p:ext>
            </p:extLst>
          </p:nvPr>
        </p:nvGraphicFramePr>
        <p:xfrm>
          <a:off x="689244" y="1584076"/>
          <a:ext cx="7832344" cy="2679029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958086"/>
                <a:gridCol w="1958086"/>
                <a:gridCol w="1958086"/>
                <a:gridCol w="1958086"/>
              </a:tblGrid>
              <a:tr h="758789">
                <a:tc>
                  <a:txBody>
                    <a:bodyPr/>
                    <a:lstStyle/>
                    <a:p>
                      <a:r>
                        <a:rPr lang="en-US" smtClean="0"/>
                        <a:t>Company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Revenue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Capital expenditures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%</a:t>
                      </a:r>
                      <a:endParaRPr lang="en-US"/>
                    </a:p>
                  </a:txBody>
                  <a:tcPr/>
                </a:tc>
              </a:tr>
              <a:tr h="585222">
                <a:tc>
                  <a:txBody>
                    <a:bodyPr/>
                    <a:lstStyle/>
                    <a:p>
                      <a:r>
                        <a:rPr lang="en-US" smtClean="0"/>
                        <a:t>Comcast (US)</a:t>
                      </a:r>
                    </a:p>
                    <a:p>
                      <a:r>
                        <a:rPr lang="en-US" smtClean="0"/>
                        <a:t>[3Q14]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$11.04B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$1.644B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14.9</a:t>
                      </a:r>
                      <a:endParaRPr lang="en-US"/>
                    </a:p>
                  </a:txBody>
                  <a:tcPr/>
                </a:tc>
              </a:tr>
              <a:tr h="585222">
                <a:tc>
                  <a:txBody>
                    <a:bodyPr/>
                    <a:lstStyle/>
                    <a:p>
                      <a:r>
                        <a:rPr lang="en-US" smtClean="0"/>
                        <a:t>Telekom</a:t>
                      </a:r>
                      <a:r>
                        <a:rPr lang="en-US" baseline="0" smtClean="0"/>
                        <a:t> (DE)</a:t>
                      </a:r>
                    </a:p>
                    <a:p>
                      <a:r>
                        <a:rPr lang="en-US" baseline="0" smtClean="0"/>
                        <a:t>[3Q14]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€15.6B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$2.58B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16.5</a:t>
                      </a:r>
                      <a:endParaRPr lang="en-US"/>
                    </a:p>
                  </a:txBody>
                  <a:tcPr/>
                </a:tc>
              </a:tr>
              <a:tr h="585222">
                <a:tc>
                  <a:txBody>
                    <a:bodyPr/>
                    <a:lstStyle/>
                    <a:p>
                      <a:r>
                        <a:rPr lang="en-US" err="1" smtClean="0"/>
                        <a:t>Safaricom</a:t>
                      </a:r>
                      <a:r>
                        <a:rPr lang="en-US" baseline="0" smtClean="0"/>
                        <a:t> (KE)</a:t>
                      </a:r>
                    </a:p>
                    <a:p>
                      <a:r>
                        <a:rPr lang="en-US" baseline="0" smtClean="0"/>
                        <a:t>[H1FY15]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 smtClean="0"/>
                        <a:t>Ksh</a:t>
                      </a:r>
                      <a:r>
                        <a:rPr lang="en-US" smtClean="0"/>
                        <a:t> 79.34B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 smtClean="0"/>
                        <a:t>Ksh</a:t>
                      </a:r>
                      <a:r>
                        <a:rPr lang="en-US" smtClean="0"/>
                        <a:t> 12.37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15.5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44" y="4345002"/>
            <a:ext cx="5425114" cy="208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4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Engineering and business opportunities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Capital investment surprisingly small</a:t>
            </a:r>
          </a:p>
          <a:p>
            <a:r>
              <a:rPr lang="en-US" smtClean="0"/>
              <a:t>Academic and industry research focuses on 15%, rather than 85%</a:t>
            </a:r>
          </a:p>
          <a:p>
            <a:r>
              <a:rPr lang="en-US" smtClean="0"/>
              <a:t>Three likely models in different countries: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mtClean="0"/>
              <a:t>public conduits (&amp; fiber) + private Internet access</a:t>
            </a:r>
          </a:p>
          <a:p>
            <a:pPr lvl="2"/>
            <a:r>
              <a:rPr lang="en-US" smtClean="0"/>
              <a:t>community &amp; electric utilities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mtClean="0"/>
              <a:t>structurally-separated into transmission, interconnection &amp; connect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mtClean="0"/>
              <a:t>vertically integrated (monopoly &amp; duopoly) provider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115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5DB5-2C8A-4845-9B9B-301C380F26AC}" type="datetime1">
              <a:rPr lang="en-US" smtClean="0"/>
              <a:t>6/12/16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4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Network competition models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9984-1155-5D45-B1F6-13E751FA2CBB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116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140611" y="1693188"/>
            <a:ext cx="1164130" cy="32687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single provider</a:t>
            </a:r>
          </a:p>
          <a:p>
            <a:pPr algn="ctr"/>
            <a:r>
              <a:rPr lang="en-US" sz="1200" smtClean="0"/>
              <a:t>(any technology)</a:t>
            </a:r>
            <a:endParaRPr lang="en-US" sz="1200"/>
          </a:p>
        </p:txBody>
      </p:sp>
      <p:sp>
        <p:nvSpPr>
          <p:cNvPr id="7" name="Rounded Rectangle 6"/>
          <p:cNvSpPr/>
          <p:nvPr/>
        </p:nvSpPr>
        <p:spPr>
          <a:xfrm>
            <a:off x="2877618" y="1693189"/>
            <a:ext cx="1164130" cy="290082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cable</a:t>
            </a: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164984" y="1693189"/>
            <a:ext cx="1164130" cy="29008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copper, fiber</a:t>
            </a: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061238" y="3997805"/>
            <a:ext cx="1728556" cy="9641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shared copper, fiber</a:t>
            </a: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061825" y="1693190"/>
            <a:ext cx="340763" cy="211648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707744" y="1693188"/>
            <a:ext cx="435544" cy="2116485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437272" y="1693190"/>
            <a:ext cx="365456" cy="211648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7622" y="422467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PHY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3154592"/>
            <a:ext cx="1211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MAC</a:t>
            </a:r>
          </a:p>
          <a:p>
            <a:r>
              <a:rPr lang="en-US" smtClean="0"/>
              <a:t>(Ethernet)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4467" y="1978395"/>
            <a:ext cx="39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IP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28952" y="5573411"/>
            <a:ext cx="3441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mtClean="0"/>
              <a:t>regulated: pricing? behavior?</a:t>
            </a:r>
          </a:p>
          <a:p>
            <a:pPr marL="285750" indent="-285750">
              <a:buFont typeface="Arial"/>
              <a:buChar char="•"/>
            </a:pPr>
            <a:r>
              <a:rPr lang="en-US" smtClean="0"/>
              <a:t>how many entrants? where?</a:t>
            </a:r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877618" y="4715059"/>
            <a:ext cx="2451496" cy="3762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poles &amp; conduits</a:t>
            </a: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8083300" y="2904288"/>
            <a:ext cx="888726" cy="20576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/>
              <a:t>“bit stream”</a:t>
            </a:r>
            <a:endParaRPr lang="en-US" sz="1400"/>
          </a:p>
        </p:txBody>
      </p:sp>
      <p:sp>
        <p:nvSpPr>
          <p:cNvPr id="19" name="Rounded Rectangle 18"/>
          <p:cNvSpPr/>
          <p:nvPr/>
        </p:nvSpPr>
        <p:spPr>
          <a:xfrm>
            <a:off x="8083300" y="1693188"/>
            <a:ext cx="324300" cy="10464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628006" y="1693190"/>
            <a:ext cx="324300" cy="1046485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2551677" y="1422748"/>
            <a:ext cx="0" cy="3856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726109" y="1422748"/>
            <a:ext cx="0" cy="3856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995573" y="1422748"/>
            <a:ext cx="0" cy="3856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61238" y="5643961"/>
            <a:ext cx="1881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margin squeeze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98420942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Broadband competition challenges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73" y="1551020"/>
            <a:ext cx="8215204" cy="496078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117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F719-E02D-EE4E-937C-C0BA61B8F04A}" type="datetime1">
              <a:rPr lang="en-US" smtClean="0"/>
              <a:t>6/12/16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5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 cellular market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9" y="1524000"/>
            <a:ext cx="7127042" cy="529539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CA88-55E8-254F-88D0-B8110AE935D6}" type="datetime1">
              <a:rPr lang="en-US" smtClean="0"/>
              <a:t>6/12/16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0244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difficulty of competition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Static vs. dynamic (new entrants)</a:t>
            </a:r>
          </a:p>
          <a:p>
            <a:pPr lvl="1"/>
            <a:r>
              <a:rPr lang="en-US" smtClean="0"/>
              <a:t>existing, converging infrastructures</a:t>
            </a:r>
          </a:p>
          <a:p>
            <a:pPr lvl="2"/>
            <a:r>
              <a:rPr lang="en-US" smtClean="0"/>
              <a:t>coax cable + copper + wireless</a:t>
            </a:r>
          </a:p>
          <a:p>
            <a:r>
              <a:rPr lang="en-US" smtClean="0"/>
              <a:t>Difficulties for new entrants (“</a:t>
            </a:r>
            <a:r>
              <a:rPr lang="en-US" err="1" smtClean="0"/>
              <a:t>overbuilder</a:t>
            </a:r>
            <a:r>
              <a:rPr lang="en-US" smtClean="0"/>
              <a:t>”)</a:t>
            </a:r>
          </a:p>
          <a:p>
            <a:pPr lvl="1"/>
            <a:r>
              <a:rPr lang="en-US" smtClean="0"/>
              <a:t>capital investment vs. amortized network</a:t>
            </a:r>
          </a:p>
          <a:p>
            <a:pPr lvl="1"/>
            <a:r>
              <a:rPr lang="en-US" smtClean="0"/>
              <a:t>legal barriers</a:t>
            </a:r>
          </a:p>
          <a:p>
            <a:pPr lvl="1"/>
            <a:r>
              <a:rPr lang="en-US" smtClean="0"/>
              <a:t>customer acquisition (“sticky” customers)</a:t>
            </a:r>
          </a:p>
          <a:p>
            <a:pPr lvl="1"/>
            <a:r>
              <a:rPr lang="en-US" smtClean="0"/>
              <a:t>incumbent pricing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A1C2-6239-314B-9664-3D7BC6CAE550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10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What do communications networks do that’s different?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Any-to-any: multiparty, coordination &amp; cooperation, conflict</a:t>
            </a:r>
          </a:p>
          <a:p>
            <a:pPr lvl="1"/>
            <a:r>
              <a:rPr lang="en-US" smtClean="0"/>
              <a:t>less of a concern in (say) civil engineering</a:t>
            </a:r>
          </a:p>
          <a:p>
            <a:r>
              <a:rPr lang="en-US" smtClean="0"/>
              <a:t>Economics: network effect, scale effects</a:t>
            </a:r>
          </a:p>
          <a:p>
            <a:r>
              <a:rPr lang="en-US" smtClean="0"/>
              <a:t>Challenges:</a:t>
            </a:r>
          </a:p>
          <a:p>
            <a:pPr lvl="1"/>
            <a:r>
              <a:rPr lang="en-US" smtClean="0"/>
              <a:t>geographic distribution</a:t>
            </a:r>
          </a:p>
          <a:p>
            <a:pPr lvl="1"/>
            <a:r>
              <a:rPr lang="en-US" smtClean="0"/>
              <a:t>long-lived</a:t>
            </a:r>
          </a:p>
          <a:p>
            <a:pPr lvl="1"/>
            <a:r>
              <a:rPr lang="en-US" smtClean="0"/>
              <a:t>different industries participating</a:t>
            </a:r>
          </a:p>
          <a:p>
            <a:pPr lvl="1"/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0040-5951-A14D-BDC4-A4044FAEC7B9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4819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Google Fiber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C933-B214-7542-9871-AA4A3C77018D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120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77" y="1524000"/>
            <a:ext cx="7620000" cy="466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0787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Network costs</a:t>
            </a:r>
            <a:endParaRPr lang="en-US"/>
          </a:p>
        </p:txBody>
      </p:sp>
      <p:sp>
        <p:nvSpPr>
          <p:cNvPr id="3" name="Cloud 2"/>
          <p:cNvSpPr/>
          <p:nvPr/>
        </p:nvSpPr>
        <p:spPr>
          <a:xfrm>
            <a:off x="2907366" y="2490020"/>
            <a:ext cx="3208128" cy="210565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middle mile</a:t>
            </a:r>
            <a:endParaRPr lang="en-US"/>
          </a:p>
        </p:txBody>
      </p:sp>
      <p:sp>
        <p:nvSpPr>
          <p:cNvPr id="4" name="Cloud 3"/>
          <p:cNvSpPr/>
          <p:nvPr/>
        </p:nvSpPr>
        <p:spPr>
          <a:xfrm>
            <a:off x="457200" y="2642420"/>
            <a:ext cx="3208128" cy="2105655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backbone</a:t>
            </a:r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5699788" y="2490020"/>
            <a:ext cx="3208128" cy="2105655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last mile</a:t>
            </a:r>
            <a:endParaRPr lang="en-US"/>
          </a:p>
        </p:txBody>
      </p:sp>
      <p:sp>
        <p:nvSpPr>
          <p:cNvPr id="6" name="Can 5"/>
          <p:cNvSpPr/>
          <p:nvPr/>
        </p:nvSpPr>
        <p:spPr>
          <a:xfrm>
            <a:off x="3220242" y="3292175"/>
            <a:ext cx="451143" cy="701885"/>
          </a:xfrm>
          <a:prstGeom prst="ca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smtClean="0"/>
              <a:t>CDN</a:t>
            </a:r>
            <a:endParaRPr lang="en-US" sz="900"/>
          </a:p>
        </p:txBody>
      </p:sp>
      <p:sp>
        <p:nvSpPr>
          <p:cNvPr id="7" name="TextBox 6"/>
          <p:cNvSpPr txBox="1"/>
          <p:nvPr/>
        </p:nvSpPr>
        <p:spPr>
          <a:xfrm>
            <a:off x="3671385" y="1843689"/>
            <a:ext cx="1736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yes, but mostly</a:t>
            </a:r>
          </a:p>
          <a:p>
            <a:r>
              <a:rPr lang="en-US" smtClean="0"/>
              <a:t>electronics</a:t>
            </a:r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922819"/>
              </p:ext>
            </p:extLst>
          </p:nvPr>
        </p:nvGraphicFramePr>
        <p:xfrm>
          <a:off x="5699788" y="4791440"/>
          <a:ext cx="3425346" cy="1483360"/>
        </p:xfrm>
        <a:graphic>
          <a:graphicData uri="http://schemas.openxmlformats.org/drawingml/2006/table">
            <a:tbl>
              <a:tblPr bandRow="1">
                <a:tableStyleId>{638B1855-1B75-4FBE-930C-398BA8C253C6}</a:tableStyleId>
              </a:tblPr>
              <a:tblGrid>
                <a:gridCol w="1035959"/>
                <a:gridCol w="238938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DSL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no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HFC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homes/service</a:t>
                      </a:r>
                      <a:r>
                        <a:rPr lang="en-US" baseline="0" smtClean="0"/>
                        <a:t> node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fiber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no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cellular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densification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84815" y="4824863"/>
            <a:ext cx="2002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largely unaffected</a:t>
            </a:r>
          </a:p>
          <a:p>
            <a:r>
              <a:rPr lang="en-US" smtClean="0"/>
              <a:t>by video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71385" y="4824863"/>
            <a:ext cx="131380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ISP-owned</a:t>
            </a:r>
          </a:p>
          <a:p>
            <a:r>
              <a:rPr lang="en-US" smtClean="0"/>
              <a:t>vs. leased!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88481" y="5892238"/>
            <a:ext cx="2352665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lack of IXPs in LDCs! </a:t>
            </a:r>
            <a:endParaRPr lang="en-US"/>
          </a:p>
        </p:txBody>
      </p:sp>
      <p:sp>
        <p:nvSpPr>
          <p:cNvPr id="12" name="Summing Junction 11"/>
          <p:cNvSpPr/>
          <p:nvPr/>
        </p:nvSpPr>
        <p:spPr>
          <a:xfrm>
            <a:off x="3220242" y="2816178"/>
            <a:ext cx="445086" cy="347516"/>
          </a:xfrm>
          <a:prstGeom prst="flowChartSummingJuncti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0C857-FDAE-7C42-9BEC-B2C1F03A6E11}" type="datetime1">
              <a:rPr lang="en-US" smtClean="0"/>
              <a:t>6/12/16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360C-E43B-1840-BD98-03E3E99080E6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2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Bandwidth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smtClean="0"/>
              <a:t>Amazon EC2</a:t>
            </a:r>
          </a:p>
          <a:p>
            <a:pPr lvl="1">
              <a:defRPr/>
            </a:pPr>
            <a:r>
              <a:rPr lang="en-US" smtClean="0">
                <a:solidFill>
                  <a:srgbClr val="FFCF68"/>
                </a:solidFill>
              </a:rPr>
              <a:t>$50 - $120/TB </a:t>
            </a:r>
            <a:r>
              <a:rPr lang="en-US" smtClean="0"/>
              <a:t>out, $0/TB in</a:t>
            </a:r>
          </a:p>
          <a:p>
            <a:pPr>
              <a:defRPr/>
            </a:pPr>
            <a:r>
              <a:rPr lang="en-US" smtClean="0"/>
              <a:t>CDN (Internet radio)</a:t>
            </a:r>
          </a:p>
          <a:p>
            <a:pPr lvl="1">
              <a:defRPr/>
            </a:pPr>
            <a:r>
              <a:rPr lang="en-US" smtClean="0"/>
              <a:t>$600/TB (2007)</a:t>
            </a:r>
          </a:p>
          <a:p>
            <a:pPr lvl="1">
              <a:defRPr/>
            </a:pPr>
            <a:r>
              <a:rPr lang="en-US" smtClean="0">
                <a:solidFill>
                  <a:srgbClr val="FFCF68"/>
                </a:solidFill>
              </a:rPr>
              <a:t>$</a:t>
            </a:r>
            <a:r>
              <a:rPr lang="en-US">
                <a:solidFill>
                  <a:srgbClr val="FFCF68"/>
                </a:solidFill>
              </a:rPr>
              <a:t>7</a:t>
            </a:r>
            <a:r>
              <a:rPr lang="en-US" smtClean="0">
                <a:solidFill>
                  <a:srgbClr val="FFCF68"/>
                </a:solidFill>
              </a:rPr>
              <a:t>-20/TB </a:t>
            </a:r>
            <a:r>
              <a:rPr lang="en-US" smtClean="0"/>
              <a:t>(Q1 2014 – </a:t>
            </a:r>
            <a:r>
              <a:rPr lang="en-US" err="1" smtClean="0"/>
              <a:t>CDNpricing.com</a:t>
            </a:r>
            <a:r>
              <a:rPr lang="en-US" smtClean="0"/>
              <a:t>)</a:t>
            </a:r>
          </a:p>
          <a:p>
            <a:pPr>
              <a:defRPr/>
            </a:pPr>
            <a:r>
              <a:rPr lang="en-US" err="1" smtClean="0"/>
              <a:t>NetFlix</a:t>
            </a:r>
            <a:r>
              <a:rPr lang="en-US" smtClean="0"/>
              <a:t> (7 GB DVD)</a:t>
            </a:r>
          </a:p>
          <a:p>
            <a:pPr lvl="1">
              <a:defRPr/>
            </a:pPr>
            <a:r>
              <a:rPr lang="en-US" smtClean="0"/>
              <a:t>postage $0.70 round-trip </a:t>
            </a:r>
            <a:r>
              <a:rPr lang="en-US" err="1" smtClean="0">
                <a:sym typeface="Wingdings"/>
              </a:rPr>
              <a:t></a:t>
            </a:r>
            <a:r>
              <a:rPr lang="en-US" smtClean="0">
                <a:sym typeface="Wingdings"/>
              </a:rPr>
              <a:t> </a:t>
            </a:r>
            <a:r>
              <a:rPr lang="en-US" smtClean="0">
                <a:solidFill>
                  <a:srgbClr val="FFCF68"/>
                </a:solidFill>
                <a:sym typeface="Wingdings"/>
              </a:rPr>
              <a:t>$100/TB</a:t>
            </a:r>
            <a:endParaRPr lang="en-US" smtClean="0">
              <a:solidFill>
                <a:srgbClr val="FFCF68"/>
              </a:solidFill>
            </a:endParaRPr>
          </a:p>
          <a:p>
            <a:pPr>
              <a:defRPr/>
            </a:pPr>
            <a:r>
              <a:rPr lang="en-US" smtClean="0"/>
              <a:t>FedEx – 2 lb disk</a:t>
            </a:r>
          </a:p>
          <a:p>
            <a:pPr lvl="1">
              <a:defRPr/>
            </a:pPr>
            <a:r>
              <a:rPr lang="en-US" smtClean="0"/>
              <a:t>5 business days: $6.55</a:t>
            </a:r>
          </a:p>
          <a:p>
            <a:pPr lvl="1">
              <a:defRPr/>
            </a:pPr>
            <a:r>
              <a:rPr lang="en-US" smtClean="0"/>
              <a:t>Standard overnight: $43.68</a:t>
            </a:r>
          </a:p>
          <a:p>
            <a:pPr lvl="1">
              <a:defRPr/>
            </a:pPr>
            <a:r>
              <a:rPr lang="en-US" smtClean="0"/>
              <a:t>Barracuda disk: </a:t>
            </a:r>
            <a:r>
              <a:rPr lang="en-US" smtClean="0">
                <a:solidFill>
                  <a:srgbClr val="FFCF68"/>
                </a:solidFill>
              </a:rPr>
              <a:t>$91 - $116/TB</a:t>
            </a:r>
          </a:p>
          <a:p>
            <a:pPr>
              <a:defRPr/>
            </a:pPr>
            <a:r>
              <a:rPr lang="en-US" smtClean="0"/>
              <a:t>DVD-R (7 GB)</a:t>
            </a:r>
          </a:p>
          <a:p>
            <a:pPr lvl="1">
              <a:defRPr/>
            </a:pPr>
            <a:r>
              <a:rPr lang="en-US" smtClean="0">
                <a:solidFill>
                  <a:srgbClr val="292934"/>
                </a:solidFill>
              </a:rPr>
              <a:t>$0.25/disk </a:t>
            </a:r>
            <a:r>
              <a:rPr lang="en-US" smtClean="0">
                <a:solidFill>
                  <a:srgbClr val="292934"/>
                </a:solidFill>
                <a:sym typeface="Wingdings"/>
              </a:rPr>
              <a:t> </a:t>
            </a:r>
            <a:r>
              <a:rPr lang="en-US" smtClean="0">
                <a:solidFill>
                  <a:srgbClr val="FFCF68"/>
                </a:solidFill>
                <a:sym typeface="Wingdings"/>
              </a:rPr>
              <a:t>$35/TB</a:t>
            </a:r>
            <a:endParaRPr lang="en-US" smtClean="0">
              <a:solidFill>
                <a:srgbClr val="FFCF68"/>
              </a:solidFill>
            </a:endParaRPr>
          </a:p>
          <a:p>
            <a:pPr>
              <a:defRPr/>
            </a:pPr>
            <a:endParaRPr 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>
            <a:normAutofit/>
          </a:bodyPr>
          <a:lstStyle/>
          <a:p>
            <a:fld id="{63FE5476-CBF9-9546-88DF-146BF3E006CA}" type="slidenum">
              <a:rPr lang="en-US" smtClean="0"/>
              <a:pPr/>
              <a:t>122</a:t>
            </a:fld>
            <a:endParaRPr lang="en-US" smtClean="0"/>
          </a:p>
        </p:txBody>
      </p:sp>
      <p:pic>
        <p:nvPicPr>
          <p:cNvPr id="2048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0500" y="4724400"/>
            <a:ext cx="2603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61200" y="1981200"/>
            <a:ext cx="208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3810000"/>
            <a:ext cx="18288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E3C2-6F9F-8541-9FB6-5EACF43D7EB4}" type="datetime1">
              <a:rPr lang="en-US" smtClean="0"/>
              <a:t>6/12/16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231" y="455348"/>
            <a:ext cx="2220536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2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Transit prices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8DB3-7906-FE49-941C-A177E89EF2E4}" type="slidenum">
              <a:rPr lang="en-US" smtClean="0"/>
              <a:t>123</a:t>
            </a:fld>
            <a:endParaRPr lang="en-US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175817940"/>
              </p:ext>
            </p:extLst>
          </p:nvPr>
        </p:nvGraphicFramePr>
        <p:xfrm>
          <a:off x="594512" y="1397000"/>
          <a:ext cx="7877284" cy="4601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6444257"/>
            <a:ext cx="6012283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/>
              <a:t>http://</a:t>
            </a:r>
            <a:r>
              <a:rPr lang="en-US" sz="1200" err="1"/>
              <a:t>drpeering.net</a:t>
            </a:r>
            <a:r>
              <a:rPr lang="en-US" sz="1200"/>
              <a:t>/white-papers/Internet-Transit-Pricing-Historical-And-</a:t>
            </a:r>
            <a:r>
              <a:rPr lang="en-US" sz="1200" err="1"/>
              <a:t>Projected.php</a:t>
            </a:r>
            <a:endParaRPr lang="en-US" sz="12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8B340-79EC-5242-A87D-747E74CD63D4}" type="datetime1">
              <a:rPr lang="en-US" smtClean="0"/>
              <a:t>6/12/16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0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cost recovery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28529-AEAC-7F4F-85ED-37AB0D28FD0B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360C-E43B-1840-BD98-03E3E99080E6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8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expenditures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0614-9BBB-DF4D-A44B-E2C73C6BD189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360C-E43B-1840-BD98-03E3E99080E6}" type="slidenum">
              <a:rPr lang="en-US" smtClean="0"/>
              <a:t>125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164" y="1757239"/>
            <a:ext cx="3441700" cy="2006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633" y="3618308"/>
            <a:ext cx="5176367" cy="32396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572" y="1780668"/>
            <a:ext cx="3839061" cy="28007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smtClean="0"/>
              <a:t>“Americans </a:t>
            </a:r>
            <a:r>
              <a:rPr lang="en-US" sz="1600"/>
              <a:t>spent $116 more a year on telephone services in 2011 than they did in 2007, according to the Labor Department, even as total household expenditures increased by just $67.</a:t>
            </a:r>
          </a:p>
          <a:p>
            <a:endParaRPr lang="en-US" sz="1600"/>
          </a:p>
          <a:p>
            <a:r>
              <a:rPr lang="en-US" sz="1600"/>
              <a:t>Meanwhile, spending on food away from home fell by $48, apparel spending declined by $141, and entertainment spending dropped by $126. The figures aren't adjusted for inflation</a:t>
            </a:r>
            <a:r>
              <a:rPr lang="en-US" sz="1600" smtClean="0"/>
              <a:t>.” (WSJ 2012)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63165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Mobile ARPU – US vs. EU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3900"/>
            <a:ext cx="9006923" cy="34671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EC67-B783-194C-9378-B61E2C3E11B4}" type="datetime1">
              <a:rPr lang="en-US" smtClean="0"/>
              <a:t>6/12/16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7488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value of bits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43884"/>
          </a:xfrm>
        </p:spPr>
        <p:txBody>
          <a:bodyPr/>
          <a:lstStyle/>
          <a:p>
            <a:r>
              <a:rPr lang="en-US" smtClean="0"/>
              <a:t>Technologist: A bit is a bit is a bit</a:t>
            </a:r>
          </a:p>
          <a:p>
            <a:r>
              <a:rPr lang="en-US" smtClean="0"/>
              <a:t>Economist: Some bits are more valuable than other bits</a:t>
            </a:r>
          </a:p>
          <a:p>
            <a:pPr lvl="1"/>
            <a:r>
              <a:rPr lang="en-US" smtClean="0"/>
              <a:t>e.g., $(email) &gt;&gt; $(video)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1E3B49D-3EAC-FA48-8317-73E198CCAC39}" type="slidenum">
              <a:rPr lang="en-US" smtClean="0"/>
              <a:pPr/>
              <a:t>127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13270"/>
              </p:ext>
            </p:extLst>
          </p:nvPr>
        </p:nvGraphicFramePr>
        <p:xfrm>
          <a:off x="457200" y="3963670"/>
          <a:ext cx="8466585" cy="2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9991"/>
                <a:gridCol w="1835879"/>
                <a:gridCol w="1124081"/>
                <a:gridCol w="1693317"/>
                <a:gridCol w="169331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Application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Volume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Cost per unit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Cost / MB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Cost / TB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Voice (13 kb/s GSM)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97.5 </a:t>
                      </a:r>
                      <a:r>
                        <a:rPr lang="en-US" err="1" smtClean="0"/>
                        <a:t>kB</a:t>
                      </a:r>
                      <a:r>
                        <a:rPr lang="en-US" smtClean="0"/>
                        <a:t>/minute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10c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$1.02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$1M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Mobile</a:t>
                      </a:r>
                      <a:r>
                        <a:rPr lang="en-US" baseline="0" smtClean="0"/>
                        <a:t> data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5</a:t>
                      </a:r>
                      <a:r>
                        <a:rPr lang="en-US" baseline="0" smtClean="0"/>
                        <a:t> </a:t>
                      </a:r>
                      <a:r>
                        <a:rPr lang="en-US" smtClean="0"/>
                        <a:t>GB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$40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$0.008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$8,000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MMS (pictures)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&lt; 300 KB, avg. 50 </a:t>
                      </a:r>
                      <a:r>
                        <a:rPr lang="en-US" err="1" smtClean="0"/>
                        <a:t>kB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25c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$5.00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$5M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SMS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160 B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10c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$625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$625M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7F1F-70C5-2F47-B05F-8F20F41755EE}" type="datetime1">
              <a:rPr lang="en-US" smtClean="0"/>
              <a:t>6/12/16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4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The challenges of service differentiation</a:t>
            </a:r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438122"/>
              </p:ext>
            </p:extLst>
          </p:nvPr>
        </p:nvGraphicFramePr>
        <p:xfrm>
          <a:off x="0" y="1524000"/>
          <a:ext cx="9144000" cy="46939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828800"/>
                <a:gridCol w="1028439"/>
                <a:gridCol w="2071916"/>
                <a:gridCol w="2460400"/>
                <a:gridCol w="1754445"/>
              </a:tblGrid>
              <a:tr h="544254">
                <a:tc>
                  <a:txBody>
                    <a:bodyPr/>
                    <a:lstStyle/>
                    <a:p>
                      <a:r>
                        <a:rPr lang="en-US" smtClean="0"/>
                        <a:t>Method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Used by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Advantage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Drawbacks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Customer dislike</a:t>
                      </a:r>
                      <a:r>
                        <a:rPr lang="en-US" baseline="0" smtClean="0"/>
                        <a:t> estimate</a:t>
                      </a:r>
                      <a:endParaRPr lang="en-US"/>
                    </a:p>
                  </a:txBody>
                  <a:tcPr/>
                </a:tc>
              </a:tr>
              <a:tr h="544254">
                <a:tc>
                  <a:txBody>
                    <a:bodyPr/>
                    <a:lstStyle/>
                    <a:p>
                      <a:r>
                        <a:rPr lang="en-US" smtClean="0"/>
                        <a:t>Speed tiers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C, DSL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Differentiates</a:t>
                      </a:r>
                      <a:r>
                        <a:rPr lang="en-US" sz="1600" baseline="0" smtClean="0"/>
                        <a:t> basic usage modes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Less</a:t>
                      </a:r>
                      <a:r>
                        <a:rPr lang="en-US" sz="1600" baseline="0" smtClean="0"/>
                        <a:t> effective above 10 Mb/s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/>
                        </a:rPr>
                        <a:t>😦</a:t>
                      </a:r>
                      <a:endParaRPr lang="en-US" sz="1600"/>
                    </a:p>
                  </a:txBody>
                  <a:tcPr/>
                </a:tc>
              </a:tr>
              <a:tr h="544254">
                <a:tc>
                  <a:txBody>
                    <a:bodyPr/>
                    <a:lstStyle/>
                    <a:p>
                      <a:r>
                        <a:rPr lang="en-US" smtClean="0"/>
                        <a:t>Usage-based charging (caps,</a:t>
                      </a:r>
                      <a:r>
                        <a:rPr lang="en-US" baseline="0" smtClean="0"/>
                        <a:t> metered)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600" smtClean="0"/>
                        <a:t>M,</a:t>
                      </a:r>
                      <a:r>
                        <a:rPr lang="en-US" sz="1600" baseline="0" smtClean="0"/>
                        <a:t> (C, DSL), LD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smtClean="0"/>
                        <a:t>heavy</a:t>
                      </a:r>
                      <a:r>
                        <a:rPr lang="en-US" sz="1600" baseline="0" smtClean="0"/>
                        <a:t> vs. light users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aseline="0" smtClean="0"/>
                        <a:t>encourages Wi-Fi use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smtClean="0"/>
                        <a:t>complaints</a:t>
                      </a:r>
                      <a:r>
                        <a:rPr lang="en-US" sz="1600" baseline="0" smtClean="0"/>
                        <a:t> about meter accuracy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aseline="0" smtClean="0"/>
                        <a:t>adaptive applications (4G bill shock)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aseline="0" smtClean="0"/>
                        <a:t>pay for ads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aseline="0" smtClean="0"/>
                        <a:t>hard to predict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/>
                        </a:rPr>
                        <a:t>😦😦😦</a:t>
                      </a:r>
                      <a:endParaRPr lang="en-US" sz="1600"/>
                    </a:p>
                  </a:txBody>
                  <a:tcPr/>
                </a:tc>
              </a:tr>
              <a:tr h="544254">
                <a:tc>
                  <a:txBody>
                    <a:bodyPr/>
                    <a:lstStyle/>
                    <a:p>
                      <a:r>
                        <a:rPr lang="en-US" smtClean="0"/>
                        <a:t>Application-based charging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600" smtClean="0"/>
                        <a:t>M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smtClean="0"/>
                        <a:t>Easier to predict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smtClean="0"/>
                        <a:t>Business</a:t>
                      </a:r>
                      <a:r>
                        <a:rPr lang="en-US" sz="1600" baseline="0" smtClean="0"/>
                        <a:t> model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smtClean="0"/>
                        <a:t>Affects</a:t>
                      </a:r>
                      <a:r>
                        <a:rPr lang="en-US" sz="1600" baseline="0" smtClean="0"/>
                        <a:t> content competition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aseline="0" smtClean="0"/>
                        <a:t>barriers to entry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/>
                        </a:rPr>
                        <a:t>😦😦😦</a:t>
                      </a:r>
                      <a:endParaRPr lang="en-US" sz="1600"/>
                    </a:p>
                  </a:txBody>
                  <a:tcPr/>
                </a:tc>
              </a:tr>
              <a:tr h="544254">
                <a:tc>
                  <a:txBody>
                    <a:bodyPr/>
                    <a:lstStyle/>
                    <a:p>
                      <a:r>
                        <a:rPr lang="en-US" smtClean="0"/>
                        <a:t>Differentiated</a:t>
                      </a:r>
                      <a:r>
                        <a:rPr lang="en-US" baseline="0" smtClean="0"/>
                        <a:t> privacy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600" smtClean="0"/>
                        <a:t>AT&amp;T, NetZero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smtClean="0"/>
                        <a:t>Full</a:t>
                      </a:r>
                      <a:r>
                        <a:rPr lang="en-US" sz="1600" baseline="0" smtClean="0"/>
                        <a:t> functionality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smtClean="0"/>
                        <a:t>Low-income</a:t>
                      </a:r>
                      <a:r>
                        <a:rPr lang="en-US" sz="1600" baseline="0" smtClean="0"/>
                        <a:t> users may not be attractive to advertisers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mtClean="0">
                          <a:solidFill>
                            <a:prstClr val="black"/>
                          </a:solidFill>
                          <a:latin typeface="AppleColorEmoji"/>
                        </a:rPr>
                        <a:t>😦 or </a:t>
                      </a:r>
                      <a:r>
                        <a:rPr lang="en-US" sz="1400" smtClean="0">
                          <a:solidFill>
                            <a:prstClr val="black"/>
                          </a:solidFill>
                          <a:latin typeface="AppleColorEmoji"/>
                        </a:rPr>
                        <a:t>😦😦😦</a:t>
                      </a:r>
                      <a:endParaRPr lang="en-US" sz="120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smtClean="0"/>
                    </a:p>
                    <a:p>
                      <a:endParaRPr lang="en-US" sz="16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4CB8-0BB6-F94F-BB42-844101DE3305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360C-E43B-1840-BD98-03E3E99080E6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2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The challenges of service differentiation</a:t>
            </a:r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914613"/>
              </p:ext>
            </p:extLst>
          </p:nvPr>
        </p:nvGraphicFramePr>
        <p:xfrm>
          <a:off x="0" y="1524000"/>
          <a:ext cx="9144000" cy="29260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653686"/>
                <a:gridCol w="896722"/>
                <a:gridCol w="2311911"/>
                <a:gridCol w="2339260"/>
                <a:gridCol w="1942421"/>
              </a:tblGrid>
              <a:tr h="544254">
                <a:tc>
                  <a:txBody>
                    <a:bodyPr/>
                    <a:lstStyle/>
                    <a:p>
                      <a:r>
                        <a:rPr lang="en-US" smtClean="0"/>
                        <a:t>Method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Used</a:t>
                      </a:r>
                      <a:r>
                        <a:rPr lang="en-US" baseline="0" smtClean="0"/>
                        <a:t> by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Advantage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Drawbacks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Customer dislike estimate</a:t>
                      </a:r>
                      <a:endParaRPr lang="en-US"/>
                    </a:p>
                  </a:txBody>
                  <a:tcPr/>
                </a:tc>
              </a:tr>
              <a:tr h="544254">
                <a:tc>
                  <a:txBody>
                    <a:bodyPr/>
                    <a:lstStyle/>
                    <a:p>
                      <a:r>
                        <a:rPr lang="en-US" smtClean="0"/>
                        <a:t>Priority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?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Better</a:t>
                      </a:r>
                      <a:r>
                        <a:rPr lang="en-US" sz="1600" baseline="0" smtClean="0"/>
                        <a:t> experience for VoIP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Other</a:t>
                      </a:r>
                      <a:r>
                        <a:rPr lang="en-US" sz="1600" baseline="0" smtClean="0"/>
                        <a:t> experience must be bad </a:t>
                      </a:r>
                      <a:r>
                        <a:rPr lang="en-US" sz="1600" baseline="0" smtClean="0">
                          <a:sym typeface="Wingdings"/>
                        </a:rPr>
                        <a:t> economy class in airline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?</a:t>
                      </a:r>
                      <a:endParaRPr lang="en-US" sz="1600"/>
                    </a:p>
                  </a:txBody>
                  <a:tcPr/>
                </a:tc>
              </a:tr>
              <a:tr h="544254">
                <a:tc>
                  <a:txBody>
                    <a:bodyPr/>
                    <a:lstStyle/>
                    <a:p>
                      <a:r>
                        <a:rPr lang="en-US" smtClean="0"/>
                        <a:t>Time-of-day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LD, Sat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smtClean="0"/>
                        <a:t>Approximates</a:t>
                      </a:r>
                      <a:r>
                        <a:rPr lang="en-US" sz="1600" baseline="0" smtClean="0"/>
                        <a:t> congestion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aseline="0" smtClean="0"/>
                        <a:t>Easy to understand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smtClean="0"/>
                        <a:t>Not optimally</a:t>
                      </a:r>
                      <a:r>
                        <a:rPr lang="en-US" sz="1600" baseline="0" smtClean="0"/>
                        <a:t> efficient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aseline="0" smtClean="0"/>
                        <a:t>Possible bill shock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/>
                        </a:rPr>
                        <a:t>😦😦</a:t>
                      </a:r>
                      <a:endParaRPr lang="en-US" sz="1600"/>
                    </a:p>
                  </a:txBody>
                  <a:tcPr/>
                </a:tc>
              </a:tr>
              <a:tr h="544254">
                <a:tc>
                  <a:txBody>
                    <a:bodyPr/>
                    <a:lstStyle/>
                    <a:p>
                      <a:r>
                        <a:rPr lang="en-US" smtClean="0"/>
                        <a:t>Congestion-based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?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Encourages time shifting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smtClean="0"/>
                        <a:t>Limited</a:t>
                      </a:r>
                      <a:r>
                        <a:rPr lang="en-US" sz="1600" baseline="0" smtClean="0"/>
                        <a:t> shift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aseline="0" smtClean="0"/>
                        <a:t>Unpredictability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/>
                        </a:rPr>
                        <a:t>😦😦😦😦</a:t>
                      </a:r>
                      <a:endParaRPr lang="en-US" sz="16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01523" y="6233406"/>
            <a:ext cx="780310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The words you won't say on your deathbed are, "If only I had spent more time </a:t>
            </a:r>
            <a:r>
              <a:rPr lang="en-US" smtClean="0"/>
              <a:t>watching the bandwidth meter (or phone bill).</a:t>
            </a:r>
            <a:r>
              <a:rPr lang="en-US"/>
              <a:t>"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6F0B-7926-CE47-A87B-A2ECACC6E194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360C-E43B-1840-BD98-03E3E99080E6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problems do networks solve?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5337018" cy="4876800"/>
          </a:xfrm>
        </p:spPr>
        <p:txBody>
          <a:bodyPr>
            <a:normAutofit fontScale="92500" lnSpcReduction="10000"/>
          </a:bodyPr>
          <a:lstStyle/>
          <a:p>
            <a:r>
              <a:rPr lang="en-US" smtClean="0"/>
              <a:t>Diversity in technologies</a:t>
            </a:r>
          </a:p>
          <a:p>
            <a:pPr lvl="1"/>
            <a:r>
              <a:rPr lang="en-US" smtClean="0"/>
              <a:t>wired vs. terrestrial wireless vs. satellite</a:t>
            </a:r>
          </a:p>
          <a:p>
            <a:pPr lvl="1"/>
            <a:r>
              <a:rPr lang="en-US" smtClean="0"/>
              <a:t>trade-off capacity vs. cost vs. distance</a:t>
            </a:r>
          </a:p>
          <a:p>
            <a:r>
              <a:rPr lang="en-US" smtClean="0"/>
              <a:t>Variation in load</a:t>
            </a:r>
          </a:p>
          <a:p>
            <a:pPr lvl="1"/>
            <a:r>
              <a:rPr lang="en-US"/>
              <a:t>intermittent demand </a:t>
            </a:r>
            <a:r>
              <a:rPr lang="en-US">
                <a:sym typeface="Wingdings"/>
              </a:rPr>
              <a:t> </a:t>
            </a:r>
            <a:r>
              <a:rPr lang="en-US"/>
              <a:t>shared </a:t>
            </a:r>
            <a:r>
              <a:rPr lang="en-US" smtClean="0"/>
              <a:t>networks</a:t>
            </a:r>
          </a:p>
          <a:p>
            <a:pPr lvl="1"/>
            <a:r>
              <a:rPr lang="en-US" smtClean="0"/>
              <a:t>cannot design capacity for top 5 minutes of load</a:t>
            </a:r>
          </a:p>
          <a:p>
            <a:r>
              <a:rPr lang="en-US" smtClean="0"/>
              <a:t>“Noise”</a:t>
            </a:r>
          </a:p>
          <a:p>
            <a:pPr lvl="1"/>
            <a:r>
              <a:rPr lang="en-US" smtClean="0"/>
              <a:t>electric noise</a:t>
            </a:r>
          </a:p>
          <a:p>
            <a:pPr lvl="1"/>
            <a:r>
              <a:rPr lang="en-US" smtClean="0"/>
              <a:t>radio interference</a:t>
            </a:r>
          </a:p>
          <a:p>
            <a:r>
              <a:rPr lang="en-US" smtClean="0"/>
              <a:t>Human adversaries</a:t>
            </a:r>
          </a:p>
          <a:p>
            <a:pPr lvl="1"/>
            <a:r>
              <a:rPr lang="en-US" smtClean="0"/>
              <a:t>denial-of-service attacks</a:t>
            </a:r>
          </a:p>
          <a:p>
            <a:pPr lvl="1"/>
            <a:r>
              <a:rPr lang="en-US" smtClean="0"/>
              <a:t>information theft</a:t>
            </a:r>
          </a:p>
          <a:p>
            <a:pPr lvl="1"/>
            <a:r>
              <a:rPr lang="en-US" smtClean="0"/>
              <a:t>impersonation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E2AB-D08C-8741-A6E6-6AF812F7CD17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4588" y="1600200"/>
            <a:ext cx="2777483" cy="186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0949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Cable TV vs. Internet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Bundle of all possible channels</a:t>
            </a:r>
          </a:p>
          <a:p>
            <a:pPr lvl="1"/>
            <a:r>
              <a:rPr lang="en-US" smtClean="0">
                <a:sym typeface="Wingdings"/>
              </a:rPr>
              <a:t> “skinny bundles” (few channels)</a:t>
            </a:r>
            <a:endParaRPr lang="en-US" smtClean="0"/>
          </a:p>
          <a:p>
            <a:r>
              <a:rPr lang="en-US" smtClean="0"/>
              <a:t>Lots of advocates of “fairness” for metering</a:t>
            </a:r>
          </a:p>
          <a:p>
            <a:r>
              <a:rPr lang="en-US" smtClean="0"/>
              <a:t>Very few advocate scaling the monthly TV fee (Europe) or the cable TV fee by hours watched</a:t>
            </a:r>
          </a:p>
          <a:p>
            <a:pPr lvl="1"/>
            <a:r>
              <a:rPr lang="en-US" smtClean="0"/>
              <a:t>eminently feasible with STBs</a:t>
            </a:r>
          </a:p>
          <a:p>
            <a:pPr lvl="1"/>
            <a:r>
              <a:rPr lang="en-US" smtClean="0"/>
              <a:t>content tiers but not viewing tiers</a:t>
            </a:r>
          </a:p>
          <a:p>
            <a:r>
              <a:rPr lang="en-US" smtClean="0"/>
              <a:t>“but cost of cable TV does not depend on viewers”</a:t>
            </a:r>
          </a:p>
          <a:p>
            <a:r>
              <a:rPr lang="en-US" smtClean="0"/>
              <a:t>not really: content cost to MVPD is based on popularity</a:t>
            </a:r>
          </a:p>
          <a:p>
            <a:pPr lvl="1"/>
            <a:endParaRPr lang="en-US" smtClean="0"/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4523-C52D-0F4F-9297-0EBF0ADDC2F4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360C-E43B-1840-BD98-03E3E99080E6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98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106589" y="1899165"/>
            <a:ext cx="4324694" cy="215884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70000"/>
                  <a:satMod val="150000"/>
                  <a:alpha val="5000"/>
                </a:schemeClr>
              </a:gs>
              <a:gs pos="34000">
                <a:schemeClr val="accent1">
                  <a:shade val="70000"/>
                  <a:satMod val="140000"/>
                  <a:alpha val="5000"/>
                </a:schemeClr>
              </a:gs>
              <a:gs pos="70000">
                <a:schemeClr val="accent1">
                  <a:tint val="100000"/>
                  <a:shade val="90000"/>
                  <a:satMod val="140000"/>
                  <a:alpha val="5000"/>
                </a:schemeClr>
              </a:gs>
              <a:gs pos="100000">
                <a:schemeClr val="accent1">
                  <a:tint val="100000"/>
                  <a:shade val="100000"/>
                  <a:satMod val="100000"/>
                  <a:alpha val="5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Network trade-offs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CBA8-7D27-7B4C-815A-02CCE033DE1F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14</a:t>
            </a:fld>
            <a:endParaRPr lang="en-US"/>
          </a:p>
        </p:txBody>
      </p:sp>
      <p:cxnSp>
        <p:nvCxnSpPr>
          <p:cNvPr id="14" name="Elbow Connector 13"/>
          <p:cNvCxnSpPr/>
          <p:nvPr/>
        </p:nvCxnSpPr>
        <p:spPr>
          <a:xfrm>
            <a:off x="1299730" y="1899165"/>
            <a:ext cx="5417197" cy="4119718"/>
          </a:xfrm>
          <a:prstGeom prst="bentConnector3">
            <a:avLst>
              <a:gd name="adj1" fmla="val 0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892471" y="6073999"/>
            <a:ext cx="194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capacity per user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65868" y="1529833"/>
            <a:ext cx="1518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cost per user</a:t>
            </a:r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696" y="4963335"/>
            <a:ext cx="1056419" cy="8873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589" y="3200035"/>
            <a:ext cx="1956290" cy="8579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651" y="2559087"/>
            <a:ext cx="915640" cy="6409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560" y="1899165"/>
            <a:ext cx="1082367" cy="9496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017" y="4058008"/>
            <a:ext cx="576890" cy="7691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68681" y="4058008"/>
            <a:ext cx="3297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* incremental cost assuming legacy networks;</a:t>
            </a:r>
          </a:p>
          <a:p>
            <a:r>
              <a:rPr lang="en-US" sz="1200" smtClean="0"/>
              <a:t>“green field” cost is roughly the same 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38425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bit of (US) history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4518236" cy="4876800"/>
          </a:xfrm>
        </p:spPr>
        <p:txBody>
          <a:bodyPr>
            <a:normAutofit/>
          </a:bodyPr>
          <a:lstStyle/>
          <a:p>
            <a:r>
              <a:rPr lang="en-US" smtClean="0"/>
              <a:t>1895-1901: G. Marconi demonstrates wireless communications</a:t>
            </a:r>
          </a:p>
          <a:p>
            <a:r>
              <a:rPr lang="en-US" smtClean="0"/>
              <a:t>1912: </a:t>
            </a:r>
            <a:r>
              <a:rPr lang="en-US" i="1" smtClean="0"/>
              <a:t>Titanic</a:t>
            </a:r>
          </a:p>
          <a:p>
            <a:r>
              <a:rPr lang="en-US" smtClean="0"/>
              <a:t>Radio Act of 1912</a:t>
            </a:r>
          </a:p>
          <a:p>
            <a:pPr lvl="1"/>
            <a:r>
              <a:rPr lang="en-US" smtClean="0"/>
              <a:t>all radio stations licensed</a:t>
            </a:r>
          </a:p>
          <a:p>
            <a:pPr lvl="1"/>
            <a:r>
              <a:rPr lang="en-US" smtClean="0"/>
              <a:t>monitor distress channel (500 kHz)</a:t>
            </a:r>
          </a:p>
          <a:p>
            <a:r>
              <a:rPr lang="en-US" smtClean="0"/>
              <a:t>Radio Act of 1927</a:t>
            </a:r>
          </a:p>
          <a:p>
            <a:pPr lvl="1"/>
            <a:r>
              <a:rPr lang="en-US" smtClean="0"/>
              <a:t>deal with AM (“medium wave”) chaos </a:t>
            </a:r>
            <a:r>
              <a:rPr lang="en-US" smtClean="0">
                <a:sym typeface="Wingdings"/>
              </a:rPr>
              <a:t> licensing “in the public interest”</a:t>
            </a:r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24A0-5713-9C4B-8EEA-420FE26C46C5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627" y="1600200"/>
            <a:ext cx="3810000" cy="260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627" y="4831698"/>
            <a:ext cx="1741779" cy="17417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406" y="3303000"/>
            <a:ext cx="2044700" cy="20066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FFD4D-58EE-AD48-B190-7A918C15E228}" type="datetime1">
              <a:rPr lang="en-US" smtClean="0"/>
              <a:t>6/12/16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5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Communications as a </a:t>
            </a:r>
            <a:r>
              <a:rPr lang="en-US" i="1" smtClean="0"/>
              <a:t>regulated industry</a:t>
            </a:r>
            <a:endParaRPr lang="en-US" i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free-market economies, subject to government regulation</a:t>
            </a:r>
          </a:p>
          <a:p>
            <a:pPr lvl="1"/>
            <a:r>
              <a:rPr lang="en-US" smtClean="0"/>
              <a:t>“why” (and objections) later</a:t>
            </a:r>
          </a:p>
          <a:p>
            <a:r>
              <a:rPr lang="en-US" smtClean="0"/>
              <a:t>telephony: federally regulated since 1910</a:t>
            </a:r>
          </a:p>
          <a:p>
            <a:r>
              <a:rPr lang="en-US" smtClean="0"/>
              <a:t>broadcasting: 1927</a:t>
            </a:r>
          </a:p>
          <a:p>
            <a:r>
              <a:rPr lang="en-US" smtClean="0"/>
              <a:t>telecommunications: 1934</a:t>
            </a:r>
          </a:p>
          <a:p>
            <a:pPr lvl="1"/>
            <a:r>
              <a:rPr lang="en-US" smtClean="0"/>
              <a:t>but dates back to Interstate Commerce Act of 1887 (railroads)</a:t>
            </a:r>
          </a:p>
          <a:p>
            <a:pPr lvl="1"/>
            <a:r>
              <a:rPr lang="en-US" smtClean="0"/>
              <a:t>cousins: railroads, electricity, air service, …</a:t>
            </a:r>
          </a:p>
          <a:p>
            <a:pPr lvl="1"/>
            <a:r>
              <a:rPr lang="en-US" smtClean="0"/>
              <a:t>specialized administrative agency for sector-specific regulation</a:t>
            </a:r>
          </a:p>
          <a:p>
            <a:pPr lvl="2"/>
            <a:r>
              <a:rPr lang="en-US" smtClean="0"/>
              <a:t>vs. general regulation (environmental, safety, employment, contracts, consumer protection, …)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71508" y="110124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8175-2F00-A34A-A8F8-975B6865E622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04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The Internet as core civil infrastructure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Involved in all information exchange</a:t>
            </a:r>
          </a:p>
          <a:p>
            <a:pPr lvl="1"/>
            <a:r>
              <a:rPr lang="en-US" smtClean="0"/>
              <a:t>(in a few years)</a:t>
            </a:r>
          </a:p>
          <a:p>
            <a:r>
              <a:rPr lang="en-US" smtClean="0"/>
              <a:t>Crucial to</a:t>
            </a:r>
          </a:p>
          <a:p>
            <a:pPr lvl="1"/>
            <a:r>
              <a:rPr lang="en-US" smtClean="0"/>
              <a:t>commerce</a:t>
            </a:r>
          </a:p>
          <a:p>
            <a:pPr lvl="1"/>
            <a:r>
              <a:rPr lang="en-US" smtClean="0"/>
              <a:t>governance</a:t>
            </a:r>
          </a:p>
          <a:p>
            <a:pPr lvl="1"/>
            <a:r>
              <a:rPr lang="en-US" smtClean="0"/>
              <a:t>coordination</a:t>
            </a:r>
          </a:p>
          <a:p>
            <a:pPr lvl="1"/>
            <a:r>
              <a:rPr lang="en-US" smtClean="0"/>
              <a:t>inter-personal communication</a:t>
            </a:r>
          </a:p>
          <a:p>
            <a:r>
              <a:rPr lang="en-US" smtClean="0"/>
              <a:t>Assumed to just be there</a:t>
            </a:r>
          </a:p>
          <a:p>
            <a:pPr lvl="1"/>
            <a:r>
              <a:rPr lang="en-US" smtClean="0"/>
              <a:t>“plumbing”, “pipes”, …</a:t>
            </a:r>
          </a:p>
          <a:p>
            <a:pPr lvl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6988DB3-7906-FE49-941C-A177E89EF2E4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2CC7-6DC3-DB43-891D-746FB36B640C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latin typeface="Gill Sans MT" charset="0"/>
              </a:rPr>
              <a:t>Technology comes &amp; goes, interfaces are forever</a:t>
            </a:r>
            <a:endParaRPr lang="en-US">
              <a:latin typeface="Gill Sans MT" charset="0"/>
            </a:endParaRPr>
          </a:p>
        </p:txBody>
      </p:sp>
      <p:pic>
        <p:nvPicPr>
          <p:cNvPr id="17715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11430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5" name="TextBox 5"/>
          <p:cNvSpPr txBox="1">
            <a:spLocks noChangeArrowheads="1"/>
          </p:cNvSpPr>
          <p:nvPr/>
        </p:nvSpPr>
        <p:spPr bwMode="auto">
          <a:xfrm>
            <a:off x="685800" y="2771775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t>1904</a:t>
            </a:r>
            <a:endParaRPr lang="en-US" sz="280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INFORTE IBW 2016</a:t>
            </a:r>
            <a:endParaRPr lang="en-US"/>
          </a:p>
        </p:txBody>
      </p:sp>
      <p:sp>
        <p:nvSpPr>
          <p:cNvPr id="177169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545F5B-06A5-5749-985D-3EBA4FE54D1F}" type="slidenum">
              <a:rPr lang="en-US" sz="1200">
                <a:latin typeface="Tahoma" charset="0"/>
              </a:rPr>
              <a:pPr/>
              <a:t>18</a:t>
            </a:fld>
            <a:endParaRPr lang="en-US" sz="1200"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1600200"/>
            <a:ext cx="1270000" cy="1270000"/>
          </a:xfrm>
          <a:prstGeom prst="rect">
            <a:avLst/>
          </a:prstGeom>
        </p:spPr>
      </p:pic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4114800" y="2743200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1947</a:t>
            </a:r>
            <a:endParaRPr lang="en-US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1600200"/>
            <a:ext cx="712010" cy="1181100"/>
          </a:xfrm>
          <a:prstGeom prst="rect">
            <a:avLst/>
          </a:prstGeom>
        </p:spPr>
      </p:pic>
      <p:sp>
        <p:nvSpPr>
          <p:cNvPr id="23" name="TextBox 5"/>
          <p:cNvSpPr txBox="1">
            <a:spLocks noChangeArrowheads="1"/>
          </p:cNvSpPr>
          <p:nvPr/>
        </p:nvSpPr>
        <p:spPr bwMode="auto">
          <a:xfrm>
            <a:off x="2209800" y="2743200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1908</a:t>
            </a:r>
            <a:endParaRPr lang="en-US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12192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990600" y="4648200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t>1878</a:t>
            </a:r>
          </a:p>
        </p:txBody>
      </p:sp>
      <p:pic>
        <p:nvPicPr>
          <p:cNvPr id="2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914400"/>
            <a:ext cx="1016000" cy="101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8"/>
          <p:cNvSpPr txBox="1">
            <a:spLocks noChangeArrowheads="1"/>
          </p:cNvSpPr>
          <p:nvPr/>
        </p:nvSpPr>
        <p:spPr bwMode="auto">
          <a:xfrm>
            <a:off x="8159911" y="1981613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t>1993</a:t>
            </a:r>
          </a:p>
        </p:txBody>
      </p:sp>
      <p:pic>
        <p:nvPicPr>
          <p:cNvPr id="3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5257800"/>
            <a:ext cx="13716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10"/>
          <p:cNvSpPr txBox="1">
            <a:spLocks noChangeArrowheads="1"/>
          </p:cNvSpPr>
          <p:nvPr/>
        </p:nvSpPr>
        <p:spPr bwMode="auto">
          <a:xfrm>
            <a:off x="1905000" y="6172200"/>
            <a:ext cx="12875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solidFill>
                  <a:schemeClr val="tx1">
                    <a:lumMod val="90000"/>
                    <a:lumOff val="10000"/>
                  </a:schemeClr>
                </a:solidFill>
              </a:rPr>
              <a:t>fuel </a:t>
            </a:r>
            <a:r>
              <a:rPr lang="en-US" sz="180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nozzle</a:t>
            </a:r>
          </a:p>
          <a:p>
            <a:pPr algn="ctr"/>
            <a:r>
              <a:rPr lang="en-US" sz="180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1885?</a:t>
            </a:r>
            <a:endParaRPr lang="en-US" sz="180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3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4648200"/>
            <a:ext cx="1524000" cy="152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12"/>
          <p:cNvSpPr txBox="1">
            <a:spLocks noChangeArrowheads="1"/>
          </p:cNvSpPr>
          <p:nvPr/>
        </p:nvSpPr>
        <p:spPr bwMode="auto">
          <a:xfrm>
            <a:off x="7696200" y="4724400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t>1982</a:t>
            </a:r>
          </a:p>
        </p:txBody>
      </p:sp>
      <p:sp>
        <p:nvSpPr>
          <p:cNvPr id="35" name="TextBox 13"/>
          <p:cNvSpPr txBox="1">
            <a:spLocks noChangeArrowheads="1"/>
          </p:cNvSpPr>
          <p:nvPr/>
        </p:nvSpPr>
        <p:spPr bwMode="auto">
          <a:xfrm>
            <a:off x="4191000" y="6172200"/>
            <a:ext cx="9861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1974</a:t>
            </a:r>
            <a:endParaRPr lang="en-US" sz="180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867400" y="6172561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t>1992</a:t>
            </a:r>
          </a:p>
        </p:txBody>
      </p:sp>
      <p:pic>
        <p:nvPicPr>
          <p:cNvPr id="39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3048000"/>
            <a:ext cx="11318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4600" y="2362200"/>
            <a:ext cx="1986797" cy="1651000"/>
          </a:xfrm>
          <a:prstGeom prst="rect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4572000" y="3581400"/>
            <a:ext cx="9861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1956</a:t>
            </a:r>
            <a:endParaRPr lang="en-US" sz="280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5257800"/>
            <a:ext cx="1778000" cy="933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9800" y="5486400"/>
            <a:ext cx="543346" cy="673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52" y="5227703"/>
            <a:ext cx="1158248" cy="770235"/>
          </a:xfrm>
          <a:prstGeom prst="rect">
            <a:avLst/>
          </a:prstGeom>
        </p:spPr>
      </p:pic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457200" y="5978586"/>
            <a:ext cx="10246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1970s</a:t>
            </a:r>
            <a:endParaRPr lang="en-US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796D0-A476-034F-BF9A-8C1A088B5505}" type="datetime1">
              <a:rPr lang="en-US" smtClean="0"/>
              <a:t>6/12/16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2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two-layer model</a:t>
            </a: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08010" y="2321551"/>
            <a:ext cx="3115384" cy="15080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content</a:t>
            </a:r>
          </a:p>
          <a:p>
            <a:pPr algn="ctr"/>
            <a:r>
              <a:rPr lang="en-US" smtClean="0"/>
              <a:t>apps &amp; software</a:t>
            </a:r>
          </a:p>
          <a:p>
            <a:pPr algn="ctr"/>
            <a:r>
              <a:rPr lang="en-US" smtClean="0"/>
              <a:t>services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8010" y="3962124"/>
            <a:ext cx="3115384" cy="15080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“Lower layers”</a:t>
            </a:r>
          </a:p>
          <a:p>
            <a:pPr algn="ctr"/>
            <a:r>
              <a:rPr lang="en-US" smtClean="0"/>
              <a:t>infrastructure</a:t>
            </a:r>
          </a:p>
          <a:p>
            <a:pPr algn="ctr"/>
            <a:r>
              <a:rPr lang="en-US" smtClean="0"/>
              <a:t>“the network”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3680916" y="2946584"/>
            <a:ext cx="112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copyright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4121809" y="5345641"/>
            <a:ext cx="1903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universal service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5676418" y="3063110"/>
            <a:ext cx="185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disability access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5468866" y="3777458"/>
            <a:ext cx="130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investment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6191363" y="3903058"/>
            <a:ext cx="241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technology innovation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4139968" y="3772547"/>
            <a:ext cx="941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patents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6066276" y="3777457"/>
            <a:ext cx="192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resource scarcity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4913064" y="2851496"/>
            <a:ext cx="1429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data privacy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4762948" y="4917646"/>
            <a:ext cx="177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location privacy</a:t>
            </a: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3484310"/>
            <a:ext cx="826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IP</a:t>
            </a:r>
            <a:endParaRPr lang="en-US" sz="5400" b="1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7511193" y="2946584"/>
            <a:ext cx="1147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data theft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7492033" y="4749273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disruption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9BC1-78E4-2041-A8AE-D97B9ABF5E15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14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0D32-AE9C-B449-83A4-1786D99D484B}" type="datetime1">
              <a:rPr lang="en-US" smtClean="0"/>
              <a:t>6/12/16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 descr="11917492_10105477172978260_3382032146754474615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887" y="479120"/>
            <a:ext cx="5279553" cy="6037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978" y="3634280"/>
            <a:ext cx="4420843" cy="304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56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Layering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1A1B4-2B3B-F04E-AA9B-4F6A21BAA244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20</a:t>
            </a:fld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2234188" y="2151760"/>
            <a:ext cx="2375294" cy="317472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000" smtClean="0"/>
              <a:t>generality</a:t>
            </a:r>
            <a:endParaRPr lang="en-US" sz="2000"/>
          </a:p>
        </p:txBody>
      </p:sp>
      <p:sp>
        <p:nvSpPr>
          <p:cNvPr id="9" name="Isosceles Triangle 8"/>
          <p:cNvSpPr/>
          <p:nvPr/>
        </p:nvSpPr>
        <p:spPr>
          <a:xfrm flipV="1">
            <a:off x="5232703" y="1869562"/>
            <a:ext cx="2046045" cy="3456926"/>
          </a:xfrm>
          <a:prstGeom prst="triangl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mtClean="0"/>
              <a:t>functionality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60863" y="1782428"/>
            <a:ext cx="73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email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02773" y="5350005"/>
            <a:ext cx="1852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any digital</a:t>
            </a:r>
          </a:p>
          <a:p>
            <a:pPr algn="ctr"/>
            <a:r>
              <a:rPr lang="en-US" smtClean="0"/>
              <a:t>communications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44362" y="5424020"/>
            <a:ext cx="1608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unreliable bits</a:t>
            </a:r>
          </a:p>
          <a:p>
            <a:pPr algn="ctr"/>
            <a:r>
              <a:rPr lang="en-US" smtClean="0"/>
              <a:t>over one link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707104" y="1436612"/>
            <a:ext cx="298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secure, reliable, world-wide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70256" y="215176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L7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46803" y="4973283"/>
            <a:ext cx="112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PHY (L1)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45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real model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F4CD-E7E9-A44F-A6D9-D3EAC04F6035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52" y="1706439"/>
            <a:ext cx="4903532" cy="4903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784" y="1706439"/>
            <a:ext cx="3591321" cy="47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45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20" name="Rectangle 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Internet Protocol Hourglass</a:t>
            </a:r>
            <a:endParaRPr lang="en-US"/>
          </a:p>
        </p:txBody>
      </p:sp>
      <p:sp>
        <p:nvSpPr>
          <p:cNvPr id="3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E55AB6F-293B-DF4B-94A3-68BA818F181F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63500" name="Group 12"/>
          <p:cNvGrpSpPr>
            <a:grpSpLocks/>
          </p:cNvGrpSpPr>
          <p:nvPr/>
        </p:nvGrpSpPr>
        <p:grpSpPr bwMode="auto">
          <a:xfrm>
            <a:off x="5261737" y="1219200"/>
            <a:ext cx="3198813" cy="5149850"/>
            <a:chOff x="0" y="0"/>
            <a:chExt cx="2015" cy="3244"/>
          </a:xfrm>
        </p:grpSpPr>
        <p:grpSp>
          <p:nvGrpSpPr>
            <p:cNvPr id="63501" name="Group 13"/>
            <p:cNvGrpSpPr>
              <a:grpSpLocks/>
            </p:cNvGrpSpPr>
            <p:nvPr/>
          </p:nvGrpSpPr>
          <p:grpSpPr bwMode="auto">
            <a:xfrm>
              <a:off x="96" y="192"/>
              <a:ext cx="1824" cy="2880"/>
              <a:chOff x="0" y="0"/>
              <a:chExt cx="1824" cy="2880"/>
            </a:xfrm>
          </p:grpSpPr>
          <p:sp>
            <p:nvSpPr>
              <p:cNvPr id="63502" name="Rectangle 14"/>
              <p:cNvSpPr>
                <a:spLocks/>
              </p:cNvSpPr>
              <p:nvPr/>
            </p:nvSpPr>
            <p:spPr bwMode="auto">
              <a:xfrm>
                <a:off x="0" y="1776"/>
                <a:ext cx="1824" cy="336"/>
              </a:xfrm>
              <a:prstGeom prst="rect">
                <a:avLst/>
              </a:prstGeom>
              <a:solidFill>
                <a:srgbClr val="66FFCC"/>
              </a:solidFill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03" name="Rectangle 15"/>
              <p:cNvSpPr>
                <a:spLocks/>
              </p:cNvSpPr>
              <p:nvPr/>
            </p:nvSpPr>
            <p:spPr bwMode="auto">
              <a:xfrm>
                <a:off x="0" y="2112"/>
                <a:ext cx="1824" cy="336"/>
              </a:xfrm>
              <a:prstGeom prst="rect">
                <a:avLst/>
              </a:prstGeom>
              <a:solidFill>
                <a:srgbClr val="006666"/>
              </a:solidFill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04" name="Rectangle 16"/>
              <p:cNvSpPr>
                <a:spLocks/>
              </p:cNvSpPr>
              <p:nvPr/>
            </p:nvSpPr>
            <p:spPr bwMode="auto">
              <a:xfrm>
                <a:off x="0" y="2448"/>
                <a:ext cx="1824" cy="432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05" name="Rectangle 17"/>
              <p:cNvSpPr>
                <a:spLocks/>
              </p:cNvSpPr>
              <p:nvPr/>
            </p:nvSpPr>
            <p:spPr bwMode="auto">
              <a:xfrm>
                <a:off x="0" y="0"/>
                <a:ext cx="1824" cy="384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06" name="Rectangle 18"/>
              <p:cNvSpPr>
                <a:spLocks/>
              </p:cNvSpPr>
              <p:nvPr/>
            </p:nvSpPr>
            <p:spPr bwMode="auto">
              <a:xfrm>
                <a:off x="0" y="768"/>
                <a:ext cx="1824" cy="336"/>
              </a:xfrm>
              <a:prstGeom prst="rect">
                <a:avLst/>
              </a:prstGeom>
              <a:solidFill>
                <a:srgbClr val="66FFCC"/>
              </a:solidFill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07" name="Rectangle 19"/>
              <p:cNvSpPr>
                <a:spLocks/>
              </p:cNvSpPr>
              <p:nvPr/>
            </p:nvSpPr>
            <p:spPr bwMode="auto">
              <a:xfrm>
                <a:off x="0" y="1104"/>
                <a:ext cx="1824" cy="672"/>
              </a:xfrm>
              <a:prstGeom prst="rect">
                <a:avLst/>
              </a:prstGeom>
              <a:solidFill>
                <a:srgbClr val="FFCCFF"/>
              </a:solidFill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08" name="Rectangle 20"/>
              <p:cNvSpPr>
                <a:spLocks/>
              </p:cNvSpPr>
              <p:nvPr/>
            </p:nvSpPr>
            <p:spPr bwMode="auto">
              <a:xfrm>
                <a:off x="0" y="384"/>
                <a:ext cx="1824" cy="384"/>
              </a:xfrm>
              <a:prstGeom prst="rect">
                <a:avLst/>
              </a:prstGeom>
              <a:solidFill>
                <a:srgbClr val="006666"/>
              </a:solidFill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3509" name="Rectangle 21"/>
            <p:cNvSpPr>
              <a:spLocks/>
            </p:cNvSpPr>
            <p:nvPr/>
          </p:nvSpPr>
          <p:spPr bwMode="auto">
            <a:xfrm>
              <a:off x="48" y="305"/>
              <a:ext cx="1920" cy="260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algn="ctr">
                <a:lnSpc>
                  <a:spcPct val="125000"/>
                </a:lnSpc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email  WWW  phone..</a:t>
              </a:r>
              <a:r>
                <a:rPr lang="en-US" sz="2000" dirty="0">
                  <a:solidFill>
                    <a:schemeClr val="tx1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.</a:t>
              </a: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</a:pPr>
              <a:r>
                <a:rPr lang="en-US" sz="2000" dirty="0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SMTP  HTTP  RTP...</a:t>
              </a: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TCP  UDP…</a:t>
              </a:r>
            </a:p>
            <a:p>
              <a:pPr marL="39688" algn="ctr">
                <a:lnSpc>
                  <a:spcPct val="125000"/>
                </a:lnSpc>
                <a:spcBef>
                  <a:spcPts val="600"/>
                </a:spcBef>
              </a:pPr>
              <a:endParaRPr lang="en-US" sz="1000" dirty="0">
                <a:solidFill>
                  <a:schemeClr val="tx1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endParaRP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</a:pPr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IP</a:t>
              </a:r>
            </a:p>
            <a:p>
              <a:pPr marL="39688" algn="ctr">
                <a:lnSpc>
                  <a:spcPct val="125000"/>
                </a:lnSpc>
                <a:spcBef>
                  <a:spcPts val="600"/>
                </a:spcBef>
              </a:pPr>
              <a:endParaRPr lang="en-US" sz="1000" dirty="0">
                <a:solidFill>
                  <a:schemeClr val="tx1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endParaRP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 </a:t>
              </a:r>
              <a:r>
                <a:rPr lang="en-US" sz="2000" dirty="0" err="1">
                  <a:solidFill>
                    <a:schemeClr val="tx1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ethernet</a:t>
              </a:r>
              <a:r>
                <a:rPr lang="en-US" sz="2000" dirty="0">
                  <a:solidFill>
                    <a:schemeClr val="tx1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  PPP…</a:t>
              </a: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</a:pPr>
              <a:r>
                <a:rPr lang="en-US" sz="2000" dirty="0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CSMA  </a:t>
              </a:r>
              <a:r>
                <a:rPr lang="en-US" sz="2000" dirty="0" err="1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async</a:t>
              </a:r>
              <a:r>
                <a:rPr lang="en-US" sz="2000" dirty="0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 </a:t>
              </a:r>
              <a:r>
                <a:rPr lang="en-US" sz="2000" dirty="0" err="1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sonet</a:t>
              </a:r>
              <a:r>
                <a:rPr lang="en-US" sz="2000" dirty="0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...</a:t>
              </a: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</a:t>
              </a:r>
              <a:r>
                <a:rPr lang="en-US" sz="2000" dirty="0">
                  <a:solidFill>
                    <a:schemeClr val="accent5">
                      <a:lumMod val="50000"/>
                    </a:schemeClr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copper  fiber  radio...</a:t>
              </a:r>
            </a:p>
          </p:txBody>
        </p:sp>
        <p:sp>
          <p:nvSpPr>
            <p:cNvPr id="63510" name="AutoShape 22"/>
            <p:cNvSpPr>
              <a:spLocks/>
            </p:cNvSpPr>
            <p:nvPr/>
          </p:nvSpPr>
          <p:spPr bwMode="auto">
            <a:xfrm>
              <a:off x="95" y="181"/>
              <a:ext cx="781" cy="1440"/>
            </a:xfrm>
            <a:custGeom>
              <a:avLst/>
              <a:gdLst/>
              <a:ahLst/>
              <a:cxnLst/>
              <a:rect l="0" t="0" r="r" b="b"/>
              <a:pathLst>
                <a:path w="21126" h="21600">
                  <a:moveTo>
                    <a:pt x="2893" y="0"/>
                  </a:moveTo>
                  <a:cubicBezTo>
                    <a:pt x="2055" y="975"/>
                    <a:pt x="81" y="8400"/>
                    <a:pt x="2893" y="11505"/>
                  </a:cubicBezTo>
                  <a:cubicBezTo>
                    <a:pt x="5866" y="14595"/>
                    <a:pt x="17599" y="17175"/>
                    <a:pt x="19600" y="18705"/>
                  </a:cubicBezTo>
                  <a:cubicBezTo>
                    <a:pt x="21600" y="20235"/>
                    <a:pt x="21059" y="20985"/>
                    <a:pt x="21059" y="21585"/>
                  </a:cubicBezTo>
                  <a:lnTo>
                    <a:pt x="0" y="21600"/>
                  </a:lnTo>
                  <a:lnTo>
                    <a:pt x="0" y="0"/>
                  </a:lnTo>
                  <a:lnTo>
                    <a:pt x="2893" y="0"/>
                  </a:lnTo>
                  <a:close/>
                  <a:moveTo>
                    <a:pt x="2893" y="0"/>
                  </a:moveTo>
                </a:path>
              </a:pathLst>
            </a:custGeom>
            <a:solidFill>
              <a:srgbClr val="FFFFFF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1" name="AutoShape 23"/>
            <p:cNvSpPr>
              <a:spLocks/>
            </p:cNvSpPr>
            <p:nvPr/>
          </p:nvSpPr>
          <p:spPr bwMode="auto">
            <a:xfrm rot="10800000" flipH="1">
              <a:off x="95" y="1621"/>
              <a:ext cx="781" cy="1440"/>
            </a:xfrm>
            <a:custGeom>
              <a:avLst/>
              <a:gdLst/>
              <a:ahLst/>
              <a:cxnLst/>
              <a:rect l="0" t="0" r="r" b="b"/>
              <a:pathLst>
                <a:path w="21126" h="21600">
                  <a:moveTo>
                    <a:pt x="2893" y="0"/>
                  </a:moveTo>
                  <a:cubicBezTo>
                    <a:pt x="2055" y="975"/>
                    <a:pt x="81" y="8400"/>
                    <a:pt x="2893" y="11505"/>
                  </a:cubicBezTo>
                  <a:cubicBezTo>
                    <a:pt x="5866" y="14595"/>
                    <a:pt x="17599" y="17175"/>
                    <a:pt x="19600" y="18705"/>
                  </a:cubicBezTo>
                  <a:cubicBezTo>
                    <a:pt x="21600" y="20235"/>
                    <a:pt x="21059" y="20985"/>
                    <a:pt x="21059" y="21585"/>
                  </a:cubicBezTo>
                  <a:lnTo>
                    <a:pt x="0" y="21600"/>
                  </a:lnTo>
                  <a:lnTo>
                    <a:pt x="0" y="0"/>
                  </a:lnTo>
                  <a:lnTo>
                    <a:pt x="2893" y="0"/>
                  </a:lnTo>
                  <a:close/>
                  <a:moveTo>
                    <a:pt x="2893" y="0"/>
                  </a:moveTo>
                </a:path>
              </a:pathLst>
            </a:custGeom>
            <a:solidFill>
              <a:srgbClr val="FFFFFF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2" name="AutoShape 24"/>
            <p:cNvSpPr>
              <a:spLocks/>
            </p:cNvSpPr>
            <p:nvPr/>
          </p:nvSpPr>
          <p:spPr bwMode="auto">
            <a:xfrm flipH="1">
              <a:off x="1138" y="181"/>
              <a:ext cx="781" cy="1440"/>
            </a:xfrm>
            <a:custGeom>
              <a:avLst/>
              <a:gdLst/>
              <a:ahLst/>
              <a:cxnLst/>
              <a:rect l="0" t="0" r="r" b="b"/>
              <a:pathLst>
                <a:path w="21126" h="21600">
                  <a:moveTo>
                    <a:pt x="2893" y="0"/>
                  </a:moveTo>
                  <a:cubicBezTo>
                    <a:pt x="2055" y="975"/>
                    <a:pt x="81" y="8400"/>
                    <a:pt x="2893" y="11505"/>
                  </a:cubicBezTo>
                  <a:cubicBezTo>
                    <a:pt x="5866" y="14595"/>
                    <a:pt x="17599" y="17175"/>
                    <a:pt x="19600" y="18705"/>
                  </a:cubicBezTo>
                  <a:cubicBezTo>
                    <a:pt x="21600" y="20235"/>
                    <a:pt x="21059" y="20985"/>
                    <a:pt x="21059" y="21585"/>
                  </a:cubicBezTo>
                  <a:lnTo>
                    <a:pt x="0" y="21600"/>
                  </a:lnTo>
                  <a:lnTo>
                    <a:pt x="0" y="0"/>
                  </a:lnTo>
                  <a:lnTo>
                    <a:pt x="2893" y="0"/>
                  </a:lnTo>
                  <a:close/>
                  <a:moveTo>
                    <a:pt x="2893" y="0"/>
                  </a:moveTo>
                </a:path>
              </a:pathLst>
            </a:custGeom>
            <a:solidFill>
              <a:srgbClr val="FFFFFF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3" name="AutoShape 25"/>
            <p:cNvSpPr>
              <a:spLocks/>
            </p:cNvSpPr>
            <p:nvPr/>
          </p:nvSpPr>
          <p:spPr bwMode="auto">
            <a:xfrm rot="10800000">
              <a:off x="1138" y="1621"/>
              <a:ext cx="781" cy="1440"/>
            </a:xfrm>
            <a:custGeom>
              <a:avLst/>
              <a:gdLst/>
              <a:ahLst/>
              <a:cxnLst/>
              <a:rect l="0" t="0" r="r" b="b"/>
              <a:pathLst>
                <a:path w="21126" h="21600">
                  <a:moveTo>
                    <a:pt x="2893" y="0"/>
                  </a:moveTo>
                  <a:cubicBezTo>
                    <a:pt x="2055" y="975"/>
                    <a:pt x="81" y="8400"/>
                    <a:pt x="2893" y="11505"/>
                  </a:cubicBezTo>
                  <a:cubicBezTo>
                    <a:pt x="5866" y="14595"/>
                    <a:pt x="17599" y="17175"/>
                    <a:pt x="19600" y="18705"/>
                  </a:cubicBezTo>
                  <a:cubicBezTo>
                    <a:pt x="21600" y="20235"/>
                    <a:pt x="21059" y="20985"/>
                    <a:pt x="21059" y="21585"/>
                  </a:cubicBezTo>
                  <a:lnTo>
                    <a:pt x="0" y="21600"/>
                  </a:lnTo>
                  <a:lnTo>
                    <a:pt x="0" y="0"/>
                  </a:lnTo>
                  <a:lnTo>
                    <a:pt x="2893" y="0"/>
                  </a:lnTo>
                  <a:close/>
                  <a:moveTo>
                    <a:pt x="2893" y="0"/>
                  </a:moveTo>
                </a:path>
              </a:pathLst>
            </a:custGeom>
            <a:solidFill>
              <a:srgbClr val="FFFFFF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4" name="Rectangle 26"/>
            <p:cNvSpPr>
              <a:spLocks/>
            </p:cNvSpPr>
            <p:nvPr/>
          </p:nvSpPr>
          <p:spPr bwMode="auto">
            <a:xfrm>
              <a:off x="61" y="133"/>
              <a:ext cx="48" cy="2976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5" name="Rectangle 27"/>
            <p:cNvSpPr>
              <a:spLocks/>
            </p:cNvSpPr>
            <p:nvPr/>
          </p:nvSpPr>
          <p:spPr bwMode="auto">
            <a:xfrm>
              <a:off x="1892" y="133"/>
              <a:ext cx="48" cy="2976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6" name="AutoShape 28"/>
            <p:cNvSpPr>
              <a:spLocks/>
            </p:cNvSpPr>
            <p:nvPr/>
          </p:nvSpPr>
          <p:spPr bwMode="auto">
            <a:xfrm>
              <a:off x="0" y="0"/>
              <a:ext cx="2015" cy="192"/>
            </a:xfrm>
            <a:prstGeom prst="roundRect">
              <a:avLst>
                <a:gd name="adj" fmla="val 50000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7" name="AutoShape 29"/>
            <p:cNvSpPr>
              <a:spLocks/>
            </p:cNvSpPr>
            <p:nvPr/>
          </p:nvSpPr>
          <p:spPr bwMode="auto">
            <a:xfrm>
              <a:off x="0" y="3052"/>
              <a:ext cx="2015" cy="192"/>
            </a:xfrm>
            <a:prstGeom prst="roundRect">
              <a:avLst>
                <a:gd name="adj" fmla="val 50000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8" name="Rectangle 30"/>
            <p:cNvSpPr>
              <a:spLocks/>
            </p:cNvSpPr>
            <p:nvPr/>
          </p:nvSpPr>
          <p:spPr bwMode="auto">
            <a:xfrm>
              <a:off x="51" y="1573"/>
              <a:ext cx="816" cy="96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9" name="Rectangle 31"/>
            <p:cNvSpPr>
              <a:spLocks/>
            </p:cNvSpPr>
            <p:nvPr/>
          </p:nvSpPr>
          <p:spPr bwMode="auto">
            <a:xfrm>
              <a:off x="1152" y="1573"/>
              <a:ext cx="816" cy="96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3400" y="3455417"/>
            <a:ext cx="5504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small number of long-term stable interfaces</a:t>
            </a:r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7420774" y="6455316"/>
            <a:ext cx="1135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S. </a:t>
            </a:r>
            <a:r>
              <a:rPr lang="en-US" err="1" smtClean="0"/>
              <a:t>Deering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C8CED-EA6D-B64D-85BF-AE9DEC18DB01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5491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four (core) layers?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142370"/>
              </p:ext>
            </p:extLst>
          </p:nvPr>
        </p:nvGraphicFramePr>
        <p:xfrm>
          <a:off x="533399" y="1397000"/>
          <a:ext cx="8001001" cy="313436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00138"/>
                <a:gridCol w="2100263"/>
                <a:gridCol w="4800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Layer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Colloquial</a:t>
                      </a:r>
                      <a:r>
                        <a:rPr lang="en-US" baseline="0" smtClean="0"/>
                        <a:t> name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Function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PHY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photons</a:t>
                      </a:r>
                      <a:r>
                        <a:rPr lang="en-US" baseline="0" smtClean="0"/>
                        <a:t> &amp; electrons </a:t>
                      </a:r>
                      <a:r>
                        <a:rPr lang="en-US" baseline="0" smtClean="0">
                          <a:sym typeface="Wingdings"/>
                        </a:rPr>
                        <a:t> </a:t>
                      </a:r>
                      <a:r>
                        <a:rPr lang="en-US" b="1" baseline="0" smtClean="0">
                          <a:sym typeface="Wingdings"/>
                        </a:rPr>
                        <a:t>bits</a:t>
                      </a:r>
                      <a:endParaRPr lang="en-US" b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2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MAC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bits </a:t>
                      </a:r>
                      <a:r>
                        <a:rPr lang="en-US" smtClean="0">
                          <a:sym typeface="Wingdings"/>
                        </a:rPr>
                        <a:t> </a:t>
                      </a:r>
                      <a:r>
                        <a:rPr lang="en-US" b="1" smtClean="0">
                          <a:sym typeface="Wingdings"/>
                        </a:rPr>
                        <a:t>packets</a:t>
                      </a:r>
                      <a:r>
                        <a:rPr lang="en-US" smtClean="0">
                          <a:sym typeface="Wingdings"/>
                        </a:rPr>
                        <a:t> on</a:t>
                      </a:r>
                      <a:r>
                        <a:rPr lang="en-US" baseline="0" smtClean="0">
                          <a:sym typeface="Wingdings"/>
                        </a:rPr>
                        <a:t> one technology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3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L3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packets</a:t>
                      </a:r>
                      <a:r>
                        <a:rPr lang="en-US" baseline="0" smtClean="0"/>
                        <a:t> </a:t>
                      </a:r>
                      <a:r>
                        <a:rPr lang="en-US" b="1" baseline="0" smtClean="0"/>
                        <a:t>end-to-end</a:t>
                      </a:r>
                      <a:r>
                        <a:rPr lang="en-US" baseline="0" smtClean="0"/>
                        <a:t>, on heterogeneous technologies, to </a:t>
                      </a:r>
                      <a:r>
                        <a:rPr lang="en-US" b="1" baseline="0" smtClean="0"/>
                        <a:t>interface</a:t>
                      </a:r>
                      <a:endParaRPr lang="en-US" b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4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L4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unreliable </a:t>
                      </a:r>
                      <a:r>
                        <a:rPr lang="en-US" smtClean="0">
                          <a:sym typeface="Wingdings"/>
                        </a:rPr>
                        <a:t> </a:t>
                      </a:r>
                      <a:r>
                        <a:rPr lang="en-US" b="1" smtClean="0">
                          <a:sym typeface="Wingdings"/>
                        </a:rPr>
                        <a:t>reliable</a:t>
                      </a:r>
                    </a:p>
                    <a:p>
                      <a:r>
                        <a:rPr lang="en-US" smtClean="0">
                          <a:sym typeface="Wingdings"/>
                        </a:rPr>
                        <a:t>host/interface  </a:t>
                      </a:r>
                      <a:r>
                        <a:rPr lang="en-US" b="1" smtClean="0">
                          <a:sym typeface="Wingdings"/>
                        </a:rPr>
                        <a:t>application</a:t>
                      </a:r>
                      <a:endParaRPr lang="en-US" b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(5)</a:t>
                      </a:r>
                      <a:endParaRPr lang="en-US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Presentation, data</a:t>
                      </a:r>
                      <a:endParaRPr lang="en-US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application</a:t>
                      </a:r>
                      <a:r>
                        <a:rPr lang="en-US" baseline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data structure encoding</a:t>
                      </a:r>
                      <a:endParaRPr lang="en-US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7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Application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Application</a:t>
                      </a:r>
                      <a:r>
                        <a:rPr lang="en-US" baseline="0" smtClean="0"/>
                        <a:t> behavior (email, web)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976B-F25B-8442-A122-B555E900E443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74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History of the Internet: serialization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A581-D2FB-C545-A216-92080F541F2A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24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71479" y="2214563"/>
            <a:ext cx="1440649" cy="132873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ad-hoc</a:t>
            </a:r>
          </a:p>
          <a:p>
            <a:pPr algn="ctr"/>
            <a:r>
              <a:rPr lang="en-US" smtClean="0"/>
              <a:t>binary</a:t>
            </a: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096671" y="2214563"/>
            <a:ext cx="1462095" cy="132873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ASN.1</a:t>
            </a: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588777" y="1559717"/>
            <a:ext cx="1409708" cy="132873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TLV</a:t>
            </a: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574490" y="3500437"/>
            <a:ext cx="1423995" cy="132873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XML</a:t>
            </a:r>
            <a:endParaRPr lang="en-US" b="1"/>
          </a:p>
        </p:txBody>
      </p:sp>
      <p:sp>
        <p:nvSpPr>
          <p:cNvPr id="11" name="Rounded Rectangle 10"/>
          <p:cNvSpPr/>
          <p:nvPr/>
        </p:nvSpPr>
        <p:spPr>
          <a:xfrm>
            <a:off x="7331869" y="3500437"/>
            <a:ext cx="1354931" cy="132873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JSON</a:t>
            </a:r>
            <a:endParaRPr lang="en-US" b="1"/>
          </a:p>
        </p:txBody>
      </p:sp>
      <p:sp>
        <p:nvSpPr>
          <p:cNvPr id="12" name="Rounded Rectangle 11"/>
          <p:cNvSpPr/>
          <p:nvPr/>
        </p:nvSpPr>
        <p:spPr>
          <a:xfrm>
            <a:off x="7331869" y="1524000"/>
            <a:ext cx="1354931" cy="132873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CBOR</a:t>
            </a:r>
            <a:endParaRPr lang="en-US" b="1"/>
          </a:p>
        </p:txBody>
      </p:sp>
      <p:sp>
        <p:nvSpPr>
          <p:cNvPr id="15" name="Rounded Rectangle 14"/>
          <p:cNvSpPr/>
          <p:nvPr/>
        </p:nvSpPr>
        <p:spPr>
          <a:xfrm>
            <a:off x="3842724" y="3500437"/>
            <a:ext cx="1462095" cy="132873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RFC822</a:t>
            </a:r>
            <a:endParaRPr lang="en-US"/>
          </a:p>
        </p:txBody>
      </p:sp>
      <p:cxnSp>
        <p:nvCxnSpPr>
          <p:cNvPr id="21" name="Elbow Connector 20"/>
          <p:cNvCxnSpPr>
            <a:stCxn id="15" idx="2"/>
            <a:endCxn id="6" idx="2"/>
          </p:cNvCxnSpPr>
          <p:nvPr/>
        </p:nvCxnSpPr>
        <p:spPr>
          <a:xfrm rot="5400000" flipH="1">
            <a:off x="2239851" y="2495253"/>
            <a:ext cx="1285874" cy="3381968"/>
          </a:xfrm>
          <a:prstGeom prst="bentConnector3">
            <a:avLst>
              <a:gd name="adj1" fmla="val -42222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96730" y="5562599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HTTP/2.0</a:t>
            </a:r>
            <a:endParaRPr lang="en-US"/>
          </a:p>
        </p:txBody>
      </p:sp>
      <p:cxnSp>
        <p:nvCxnSpPr>
          <p:cNvPr id="25" name="Elbow Connector 24"/>
          <p:cNvCxnSpPr>
            <a:stCxn id="7" idx="3"/>
            <a:endCxn id="8" idx="1"/>
          </p:cNvCxnSpPr>
          <p:nvPr/>
        </p:nvCxnSpPr>
        <p:spPr>
          <a:xfrm flipV="1">
            <a:off x="3558766" y="2224086"/>
            <a:ext cx="2030011" cy="654846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7" idx="2"/>
            <a:endCxn id="15" idx="1"/>
          </p:cNvCxnSpPr>
          <p:nvPr/>
        </p:nvCxnSpPr>
        <p:spPr>
          <a:xfrm rot="16200000" flipH="1">
            <a:off x="3024468" y="3346550"/>
            <a:ext cx="621506" cy="1015005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202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Serialization: ASN.1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8F1B-206C-AF48-BB46-0060B12D0758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27" y="1795729"/>
            <a:ext cx="3373326" cy="26116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554" y="3947633"/>
            <a:ext cx="4495800" cy="1244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2126" y="5708501"/>
            <a:ext cx="673774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/>
              <a:t>30 13 02 01 05 16 0e 41 6e 79 62 6f 64 79 20 74 68 65 72 65 3f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84577" y="1795729"/>
            <a:ext cx="4335367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serialization = convert data structure into</a:t>
            </a:r>
          </a:p>
          <a:p>
            <a:r>
              <a:rPr lang="en-US" smtClean="0"/>
              <a:t>(linear) byte stream</a:t>
            </a:r>
            <a:endParaRPr lang="en-US"/>
          </a:p>
        </p:txBody>
      </p:sp>
      <p:sp>
        <p:nvSpPr>
          <p:cNvPr id="11" name="Oval Callout 10"/>
          <p:cNvSpPr/>
          <p:nvPr/>
        </p:nvSpPr>
        <p:spPr>
          <a:xfrm>
            <a:off x="6399436" y="2648950"/>
            <a:ext cx="2093459" cy="1041722"/>
          </a:xfrm>
          <a:prstGeom prst="wedgeEllipseCallout">
            <a:avLst>
              <a:gd name="adj1" fmla="val -83501"/>
              <a:gd name="adj2" fmla="val -8083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like C, without pointers…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08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Serialization: RFC 822 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02AB1-C8AC-B742-BF5C-CCCC0C1D8A5C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7579" y="1524000"/>
            <a:ext cx="7896024" cy="48013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Delivered-To: hgs10@lionmailmx.cc.columbia.edu</a:t>
            </a:r>
          </a:p>
          <a:p>
            <a:r>
              <a:rPr lang="en-US"/>
              <a:t>Received: by 10.140.158.132 with SMTP id e126csp131562qhe;</a:t>
            </a:r>
          </a:p>
          <a:p>
            <a:r>
              <a:rPr lang="en-US"/>
              <a:t>        Thu, 28 Aug 2014 14:01:48 -0700 (PDT)</a:t>
            </a:r>
          </a:p>
          <a:p>
            <a:r>
              <a:rPr lang="en-US" smtClean="0"/>
              <a:t>Return</a:t>
            </a:r>
            <a:r>
              <a:rPr lang="en-US"/>
              <a:t>-Path: </a:t>
            </a:r>
            <a:r>
              <a:rPr lang="en-US" smtClean="0">
                <a:hlinkClick r:id="rId2"/>
              </a:rPr>
              <a:t>etickets</a:t>
            </a:r>
            <a:r>
              <a:rPr lang="en-US">
                <a:hlinkClick r:id="rId2"/>
              </a:rPr>
              <a:t>@</a:t>
            </a:r>
            <a:r>
              <a:rPr lang="en-US" smtClean="0">
                <a:hlinkClick r:id="rId2"/>
              </a:rPr>
              <a:t>amtrak.com</a:t>
            </a:r>
            <a:endParaRPr lang="en-US"/>
          </a:p>
          <a:p>
            <a:r>
              <a:rPr lang="en-US" smtClean="0"/>
              <a:t>Return</a:t>
            </a:r>
            <a:r>
              <a:rPr lang="en-US"/>
              <a:t>-Path: </a:t>
            </a:r>
            <a:r>
              <a:rPr lang="en-US" smtClean="0">
                <a:hlinkClick r:id="rId2"/>
              </a:rPr>
              <a:t>etickets</a:t>
            </a:r>
            <a:r>
              <a:rPr lang="en-US">
                <a:hlinkClick r:id="rId2"/>
              </a:rPr>
              <a:t>@</a:t>
            </a:r>
            <a:r>
              <a:rPr lang="en-US" smtClean="0">
                <a:hlinkClick r:id="rId2"/>
              </a:rPr>
              <a:t>amtrak.com</a:t>
            </a:r>
            <a:endParaRPr lang="en-US"/>
          </a:p>
          <a:p>
            <a:r>
              <a:rPr lang="de-DE" err="1" smtClean="0"/>
              <a:t>Received</a:t>
            </a:r>
            <a:r>
              <a:rPr lang="de-DE"/>
              <a:t>: </a:t>
            </a:r>
            <a:r>
              <a:rPr lang="de-DE" err="1"/>
              <a:t>from</a:t>
            </a:r>
            <a:r>
              <a:rPr lang="de-DE"/>
              <a:t> </a:t>
            </a:r>
            <a:r>
              <a:rPr lang="de-DE" err="1"/>
              <a:t>unknown</a:t>
            </a:r>
            <a:r>
              <a:rPr lang="de-DE"/>
              <a:t> (HELO etvswas01p) ([10.14.128.202])</a:t>
            </a:r>
          </a:p>
          <a:p>
            <a:r>
              <a:rPr lang="en-US"/>
              <a:t>  </a:t>
            </a:r>
            <a:r>
              <a:rPr lang="en-US" smtClean="0"/>
              <a:t> by </a:t>
            </a:r>
            <a:r>
              <a:rPr lang="en-US"/>
              <a:t>phlsmtprelay01.amtrak.com with ESMTP; 28 Aug 2014 16:55:42 -0400</a:t>
            </a:r>
          </a:p>
          <a:p>
            <a:r>
              <a:rPr lang="en-US"/>
              <a:t>Date: Thu, 28 Aug 2014 17:01:30 -0400 (EDT)</a:t>
            </a:r>
          </a:p>
          <a:p>
            <a:r>
              <a:rPr lang="en-US"/>
              <a:t>From: </a:t>
            </a:r>
            <a:r>
              <a:rPr lang="en-US" err="1"/>
              <a:t>etickets@amtrak.com</a:t>
            </a:r>
            <a:endParaRPr lang="en-US"/>
          </a:p>
          <a:p>
            <a:r>
              <a:rPr lang="en-US"/>
              <a:t>To: </a:t>
            </a:r>
            <a:r>
              <a:rPr lang="en-US" err="1"/>
              <a:t>HGS@cs.columbia.edu</a:t>
            </a:r>
            <a:r>
              <a:rPr lang="en-US"/>
              <a:t>, HENNING.SCHULZRINNE@FCC.GOV</a:t>
            </a:r>
          </a:p>
          <a:p>
            <a:r>
              <a:rPr lang="hu-HU"/>
              <a:t>Message-ID: &lt;</a:t>
            </a:r>
            <a:r>
              <a:rPr lang="hu-HU" smtClean="0"/>
              <a:t>633700356.</a:t>
            </a:r>
            <a:r>
              <a:rPr lang="hu-HU"/>
              <a:t>JavaMail.TDDServerProd@amtrak.com&gt;</a:t>
            </a:r>
          </a:p>
          <a:p>
            <a:r>
              <a:rPr lang="en-US"/>
              <a:t>Subject: Amtrak: </a:t>
            </a:r>
            <a:r>
              <a:rPr lang="en-US" err="1"/>
              <a:t>eTicket</a:t>
            </a:r>
            <a:r>
              <a:rPr lang="en-US"/>
              <a:t> and Receipt for Your 09/10/2014 </a:t>
            </a:r>
            <a:r>
              <a:rPr lang="en-US" smtClean="0"/>
              <a:t>Trip</a:t>
            </a:r>
          </a:p>
          <a:p>
            <a:r>
              <a:rPr lang="en-US" smtClean="0"/>
              <a:t>MIME</a:t>
            </a:r>
            <a:r>
              <a:rPr lang="en-US"/>
              <a:t>-Version: 1.0</a:t>
            </a:r>
          </a:p>
          <a:p>
            <a:r>
              <a:rPr lang="en-US"/>
              <a:t>Content-Type: multipart/mixed; </a:t>
            </a:r>
          </a:p>
          <a:p>
            <a:r>
              <a:rPr lang="en-US"/>
              <a:t>	boundary="----=</a:t>
            </a:r>
            <a:r>
              <a:rPr lang="en-US" smtClean="0"/>
              <a:t>_Part.1409259690306”</a:t>
            </a:r>
            <a:endParaRPr lang="en-US"/>
          </a:p>
          <a:p>
            <a:r>
              <a:rPr lang="en-US"/>
              <a:t>MIME-Version: 1.0</a:t>
            </a:r>
          </a:p>
          <a:p>
            <a:r>
              <a:rPr lang="en-US"/>
              <a:t>Content-Type: multipart/mixed; </a:t>
            </a:r>
          </a:p>
        </p:txBody>
      </p:sp>
    </p:spTree>
    <p:extLst>
      <p:ext uri="{BB962C8B-B14F-4D97-AF65-F5344CB8AC3E}">
        <p14:creationId xmlns:p14="http://schemas.microsoft.com/office/powerpoint/2010/main" val="2643809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Serialization: converting data structures into a byte stream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A84B9-34FA-D440-8326-547446ADACD4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515" y="1994151"/>
            <a:ext cx="3260708" cy="38768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09" y="2032481"/>
            <a:ext cx="4088923" cy="36698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06515" y="6115269"/>
            <a:ext cx="80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JSON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31409" y="6083003"/>
            <a:ext cx="65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XML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90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makes a good serialization?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D2840-BBDE-2F47-BE90-D6BD5E270E90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973351"/>
              </p:ext>
            </p:extLst>
          </p:nvPr>
        </p:nvGraphicFramePr>
        <p:xfrm>
          <a:off x="585784" y="1397000"/>
          <a:ext cx="8272466" cy="328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316"/>
                <a:gridCol w="928688"/>
                <a:gridCol w="900112"/>
                <a:gridCol w="1128713"/>
                <a:gridCol w="855463"/>
                <a:gridCol w="1034058"/>
                <a:gridCol w="1034058"/>
                <a:gridCol w="1034058"/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Binary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ASN.1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RFC822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TLV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XML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JSON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CBOR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Schema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informal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✅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ABNF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/>
                        <a:t>informal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XSD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/>
                        <a:t>in 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?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Compact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✅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?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❌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✅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❌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😐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✅</a:t>
                      </a:r>
                      <a:endParaRPr lang="en-US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Secure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✅</a:t>
                      </a:r>
                      <a:r>
                        <a:rPr lang="en-US" sz="1800" smtClean="0">
                          <a:solidFill>
                            <a:schemeClr val="dk1"/>
                          </a:solidFill>
                          <a:latin typeface="+mn-lt"/>
                        </a:rPr>
                        <a:t>?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?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❌(BO)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✅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?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✅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?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Fast</a:t>
                      </a:r>
                      <a:r>
                        <a:rPr lang="en-US" baseline="0" smtClean="0"/>
                        <a:t> (parsing)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✅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❌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✅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✅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❌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😐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✅</a:t>
                      </a:r>
                      <a:endParaRPr lang="en-US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Extensible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❌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✅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✅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✅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✅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✅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✅</a:t>
                      </a:r>
                      <a:endParaRPr lang="en-US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Self-describing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❌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✅</a:t>
                      </a:r>
                      <a:r>
                        <a:rPr lang="en-US" sz="1800" baseline="0" smtClean="0">
                          <a:solidFill>
                            <a:schemeClr val="dk1"/>
                          </a:solidFill>
                          <a:latin typeface="+mn-lt"/>
                        </a:rPr>
                        <a:t> (not ERs)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✅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❌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✅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✅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latin typeface="AppleColorEmoji" charset="0"/>
                        </a:rPr>
                        <a:t>❌</a:t>
                      </a:r>
                      <a:endParaRPr lang="en-US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71525" y="4986338"/>
            <a:ext cx="6566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Security: loops (recursion), buffer overflows (length &amp; pointers)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3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problems with layering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59213" cy="4876800"/>
          </a:xfrm>
        </p:spPr>
        <p:txBody>
          <a:bodyPr/>
          <a:lstStyle/>
          <a:p>
            <a:r>
              <a:rPr lang="en-US" smtClean="0"/>
              <a:t>Doesn’t capture whole story</a:t>
            </a:r>
          </a:p>
          <a:p>
            <a:pPr lvl="1"/>
            <a:r>
              <a:rPr lang="en-US" smtClean="0"/>
              <a:t>control protocols</a:t>
            </a:r>
          </a:p>
          <a:p>
            <a:r>
              <a:rPr lang="en-US" smtClean="0"/>
              <a:t>Information hiding</a:t>
            </a:r>
          </a:p>
          <a:p>
            <a:pPr lvl="1"/>
            <a:r>
              <a:rPr lang="en-US" smtClean="0"/>
              <a:t>inefficiency: more than needed</a:t>
            </a:r>
          </a:p>
          <a:p>
            <a:r>
              <a:rPr lang="en-US" smtClean="0"/>
              <a:t>Information and implementation leakage</a:t>
            </a:r>
          </a:p>
          <a:p>
            <a:r>
              <a:rPr lang="en-US" smtClean="0"/>
              <a:t>Ossification</a:t>
            </a:r>
          </a:p>
          <a:p>
            <a:r>
              <a:rPr lang="en-US" smtClean="0"/>
              <a:t>Duplication</a:t>
            </a:r>
          </a:p>
          <a:p>
            <a:pPr lvl="1"/>
            <a:r>
              <a:rPr lang="en-US" smtClean="0"/>
              <a:t>“If you want it done right, you have to do it yourself”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401" y="1600200"/>
            <a:ext cx="2510849" cy="336189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8BC2-62D7-A84E-BE7B-8DA676D8E9B3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16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Dividing the problem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33618-FC7C-BB4C-8600-A0DB5CFB4534}" type="datetime1">
              <a:rPr lang="en-US" smtClean="0"/>
              <a:t>6/12/16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580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Internet architecture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B75D7-113B-A942-9C3E-FDDC08DCC7A8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95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Internet traffic flows today</a:t>
            </a:r>
          </a:p>
        </p:txBody>
      </p:sp>
      <p:sp>
        <p:nvSpPr>
          <p:cNvPr id="3" name="Slide Number Placeholder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CCFCFEC-E0D0-44DC-B4CC-39DA728A3476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28677" name="Picture 1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2463800"/>
            <a:ext cx="1797050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2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9613" y="2559050"/>
            <a:ext cx="2490787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2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275" y="2559050"/>
            <a:ext cx="1735138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Box 7"/>
          <p:cNvSpPr txBox="1">
            <a:spLocks noChangeArrowheads="1"/>
          </p:cNvSpPr>
          <p:nvPr/>
        </p:nvSpPr>
        <p:spPr bwMode="auto">
          <a:xfrm>
            <a:off x="3559175" y="2905125"/>
            <a:ext cx="1900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Calibri" pitchFamily="34" charset="0"/>
              </a:rPr>
              <a:t>backbone (transit)</a:t>
            </a:r>
          </a:p>
        </p:txBody>
      </p:sp>
      <p:sp>
        <p:nvSpPr>
          <p:cNvPr id="28681" name="TextBox 8"/>
          <p:cNvSpPr txBox="1">
            <a:spLocks noChangeArrowheads="1"/>
          </p:cNvSpPr>
          <p:nvPr/>
        </p:nvSpPr>
        <p:spPr bwMode="auto">
          <a:xfrm>
            <a:off x="685800" y="2646363"/>
            <a:ext cx="17811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rgbClr val="FFFF00"/>
                </a:solidFill>
                <a:latin typeface="Calibri" pitchFamily="34" charset="0"/>
              </a:rPr>
              <a:t>content</a:t>
            </a:r>
          </a:p>
          <a:p>
            <a:pPr algn="ctr"/>
            <a:r>
              <a:rPr lang="en-US" sz="1400">
                <a:solidFill>
                  <a:srgbClr val="FFFF00"/>
                </a:solidFill>
                <a:latin typeface="Calibri" pitchFamily="34" charset="0"/>
              </a:rPr>
              <a:t>access network</a:t>
            </a:r>
          </a:p>
          <a:p>
            <a:pPr algn="ctr"/>
            <a:r>
              <a:rPr lang="en-US" sz="1400">
                <a:solidFill>
                  <a:srgbClr val="FFFF00"/>
                </a:solidFill>
                <a:latin typeface="Calibri" pitchFamily="34" charset="0"/>
              </a:rPr>
              <a:t>(data center provider)</a:t>
            </a:r>
          </a:p>
        </p:txBody>
      </p:sp>
      <p:sp>
        <p:nvSpPr>
          <p:cNvPr id="28682" name="TextBox 9"/>
          <p:cNvSpPr txBox="1">
            <a:spLocks noChangeArrowheads="1"/>
          </p:cNvSpPr>
          <p:nvPr/>
        </p:nvSpPr>
        <p:spPr bwMode="auto">
          <a:xfrm>
            <a:off x="7026275" y="3140075"/>
            <a:ext cx="1192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eyeball ISP</a:t>
            </a:r>
          </a:p>
        </p:txBody>
      </p:sp>
      <p:pic>
        <p:nvPicPr>
          <p:cNvPr id="28683" name="Picture 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04188" y="4691063"/>
            <a:ext cx="70485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34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85150" y="1508125"/>
            <a:ext cx="9096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Picture 37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59413" y="3400425"/>
            <a:ext cx="906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37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06838" y="3667125"/>
            <a:ext cx="906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Magnetic Disk 15"/>
          <p:cNvSpPr/>
          <p:nvPr/>
        </p:nvSpPr>
        <p:spPr>
          <a:xfrm>
            <a:off x="6519863" y="3846513"/>
            <a:ext cx="725487" cy="690562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smtClean="0"/>
              <a:t>comm.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smtClean="0"/>
              <a:t>CDN</a:t>
            </a:r>
            <a:endParaRPr lang="en-US" sz="1400"/>
          </a:p>
        </p:txBody>
      </p:sp>
      <p:pic>
        <p:nvPicPr>
          <p:cNvPr id="28688" name="Picture 37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95588" y="3133725"/>
            <a:ext cx="906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Magnetic Disk 17"/>
          <p:cNvSpPr/>
          <p:nvPr/>
        </p:nvSpPr>
        <p:spPr>
          <a:xfrm>
            <a:off x="6816725" y="2449513"/>
            <a:ext cx="725488" cy="690562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CDN</a:t>
            </a:r>
          </a:p>
        </p:txBody>
      </p:sp>
      <p:sp>
        <p:nvSpPr>
          <p:cNvPr id="19" name="Right Arrow 18"/>
          <p:cNvSpPr/>
          <p:nvPr/>
        </p:nvSpPr>
        <p:spPr>
          <a:xfrm rot="17202207">
            <a:off x="200820" y="3520281"/>
            <a:ext cx="1027112" cy="8413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Left Arrow 19"/>
          <p:cNvSpPr/>
          <p:nvPr/>
        </p:nvSpPr>
        <p:spPr>
          <a:xfrm rot="17236158" flipV="1">
            <a:off x="427038" y="4354512"/>
            <a:ext cx="1276350" cy="117475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5443538" y="1716088"/>
            <a:ext cx="1027112" cy="8429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flipV="1">
            <a:off x="5276850" y="2559050"/>
            <a:ext cx="1276350" cy="117475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2497138" y="1803400"/>
            <a:ext cx="1027112" cy="8429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Left Arrow 23"/>
          <p:cNvSpPr/>
          <p:nvPr/>
        </p:nvSpPr>
        <p:spPr>
          <a:xfrm flipV="1">
            <a:off x="2411413" y="2684463"/>
            <a:ext cx="1274762" cy="117475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697" name="Text Box 25"/>
          <p:cNvSpPr txBox="1">
            <a:spLocks noChangeArrowheads="1"/>
          </p:cNvSpPr>
          <p:nvPr/>
        </p:nvSpPr>
        <p:spPr bwMode="auto">
          <a:xfrm>
            <a:off x="4347840" y="4230603"/>
            <a:ext cx="92901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mtClean="0"/>
              <a:t>Level3</a:t>
            </a:r>
          </a:p>
          <a:p>
            <a:r>
              <a:rPr lang="en-US" smtClean="0"/>
              <a:t>Cogent</a:t>
            </a:r>
            <a:endParaRPr lang="en-US"/>
          </a:p>
        </p:txBody>
      </p:sp>
      <p:sp>
        <p:nvSpPr>
          <p:cNvPr id="28698" name="Text Box 27"/>
          <p:cNvSpPr txBox="1">
            <a:spLocks noChangeArrowheads="1"/>
          </p:cNvSpPr>
          <p:nvPr/>
        </p:nvSpPr>
        <p:spPr bwMode="auto">
          <a:xfrm>
            <a:off x="7132638" y="3427413"/>
            <a:ext cx="1085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Comcast</a:t>
            </a:r>
          </a:p>
        </p:txBody>
      </p:sp>
      <p:sp>
        <p:nvSpPr>
          <p:cNvPr id="28699" name="Text Box 28"/>
          <p:cNvSpPr txBox="1">
            <a:spLocks noChangeArrowheads="1"/>
          </p:cNvSpPr>
          <p:nvPr/>
        </p:nvSpPr>
        <p:spPr bwMode="auto">
          <a:xfrm>
            <a:off x="1576388" y="3525838"/>
            <a:ext cx="11874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Google</a:t>
            </a:r>
          </a:p>
          <a:p>
            <a:r>
              <a:rPr lang="en-US">
                <a:solidFill>
                  <a:schemeClr val="accent2"/>
                </a:solidFill>
              </a:rPr>
              <a:t>Facebook</a:t>
            </a:r>
          </a:p>
          <a:p>
            <a:r>
              <a:rPr lang="en-US">
                <a:solidFill>
                  <a:schemeClr val="accent2"/>
                </a:solidFill>
              </a:rPr>
              <a:t>YouTube</a:t>
            </a:r>
          </a:p>
          <a:p>
            <a:r>
              <a:rPr lang="en-US">
                <a:solidFill>
                  <a:schemeClr val="accent2"/>
                </a:solidFill>
              </a:rPr>
              <a:t>Yahoo</a:t>
            </a:r>
          </a:p>
          <a:p>
            <a:r>
              <a:rPr lang="en-US">
                <a:solidFill>
                  <a:schemeClr val="accent2"/>
                </a:solidFill>
              </a:rPr>
              <a:t>Live</a:t>
            </a:r>
          </a:p>
          <a:p>
            <a:r>
              <a:rPr lang="en-US">
                <a:solidFill>
                  <a:schemeClr val="accent2"/>
                </a:solidFill>
              </a:rPr>
              <a:t>Baidu</a:t>
            </a:r>
          </a:p>
        </p:txBody>
      </p:sp>
      <p:sp>
        <p:nvSpPr>
          <p:cNvPr id="28700" name="Text Box 29"/>
          <p:cNvSpPr txBox="1">
            <a:spLocks noChangeArrowheads="1"/>
          </p:cNvSpPr>
          <p:nvPr/>
        </p:nvSpPr>
        <p:spPr bwMode="auto">
          <a:xfrm>
            <a:off x="6470650" y="4537075"/>
            <a:ext cx="94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Akamai</a:t>
            </a:r>
          </a:p>
        </p:txBody>
      </p:sp>
      <p:sp>
        <p:nvSpPr>
          <p:cNvPr id="28701" name="Text Box 29"/>
          <p:cNvSpPr txBox="1">
            <a:spLocks noChangeArrowheads="1"/>
          </p:cNvSpPr>
          <p:nvPr/>
        </p:nvSpPr>
        <p:spPr bwMode="auto">
          <a:xfrm>
            <a:off x="236538" y="6000750"/>
            <a:ext cx="1339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/>
              <a:t>server farm</a:t>
            </a:r>
          </a:p>
        </p:txBody>
      </p:sp>
      <p:pic>
        <p:nvPicPr>
          <p:cNvPr id="28702" name="Picture 31" descr="server_ra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5051425"/>
            <a:ext cx="1000125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03" name="Text Box 32"/>
          <p:cNvSpPr txBox="1">
            <a:spLocks noChangeArrowheads="1"/>
          </p:cNvSpPr>
          <p:nvPr/>
        </p:nvSpPr>
        <p:spPr bwMode="auto">
          <a:xfrm>
            <a:off x="8034338" y="5238750"/>
            <a:ext cx="906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1000"/>
              <a:t>video</a:t>
            </a:r>
          </a:p>
          <a:p>
            <a:pPr algn="ctr" defTabSz="914400"/>
            <a:r>
              <a:rPr lang="en-US" sz="1000"/>
              <a:t>conferencing</a:t>
            </a:r>
          </a:p>
        </p:txBody>
      </p:sp>
      <p:sp>
        <p:nvSpPr>
          <p:cNvPr id="2" name="Right Arrow 20"/>
          <p:cNvSpPr>
            <a:spLocks noChangeArrowheads="1"/>
          </p:cNvSpPr>
          <p:nvPr/>
        </p:nvSpPr>
        <p:spPr bwMode="auto">
          <a:xfrm rot="-2251512">
            <a:off x="7461250" y="2008188"/>
            <a:ext cx="1027113" cy="433387"/>
          </a:xfrm>
          <a:prstGeom prst="rightArrow">
            <a:avLst>
              <a:gd name="adj1" fmla="val 50000"/>
              <a:gd name="adj2" fmla="val 97256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 algn="ctr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Left Arrow 21"/>
          <p:cNvSpPr>
            <a:spLocks noChangeArrowheads="1"/>
          </p:cNvSpPr>
          <p:nvPr/>
        </p:nvSpPr>
        <p:spPr bwMode="auto">
          <a:xfrm rot="19389967" flipV="1">
            <a:off x="7562850" y="2382838"/>
            <a:ext cx="987425" cy="84137"/>
          </a:xfrm>
          <a:prstGeom prst="leftArrow">
            <a:avLst>
              <a:gd name="adj1" fmla="val 50000"/>
              <a:gd name="adj2" fmla="val 54007"/>
            </a:avLst>
          </a:prstGeom>
          <a:solidFill>
            <a:srgbClr val="D99694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ight Arrow 20"/>
          <p:cNvSpPr>
            <a:spLocks noChangeArrowheads="1"/>
          </p:cNvSpPr>
          <p:nvPr/>
        </p:nvSpPr>
        <p:spPr bwMode="auto">
          <a:xfrm rot="3691582">
            <a:off x="7683501" y="4289425"/>
            <a:ext cx="1027112" cy="141287"/>
          </a:xfrm>
          <a:prstGeom prst="rightArrow">
            <a:avLst>
              <a:gd name="adj1" fmla="val 50000"/>
              <a:gd name="adj2" fmla="val 298326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 algn="ctr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Left Arrow 21"/>
          <p:cNvSpPr>
            <a:spLocks noChangeArrowheads="1"/>
          </p:cNvSpPr>
          <p:nvPr/>
        </p:nvSpPr>
        <p:spPr bwMode="auto">
          <a:xfrm rot="3617468" flipV="1">
            <a:off x="7642226" y="4400550"/>
            <a:ext cx="876300" cy="92075"/>
          </a:xfrm>
          <a:prstGeom prst="leftArrow">
            <a:avLst>
              <a:gd name="adj1" fmla="val 50000"/>
              <a:gd name="adj2" fmla="val 43797"/>
            </a:avLst>
          </a:prstGeom>
          <a:solidFill>
            <a:srgbClr val="D99694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28708" name="Picture 38" descr="3606295240_51f643dd5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0413" y="1651000"/>
            <a:ext cx="428625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9" name="Picture 40" descr="skype_logo_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5488" y="4386263"/>
            <a:ext cx="681037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Magnetic Disk 38"/>
          <p:cNvSpPr/>
          <p:nvPr/>
        </p:nvSpPr>
        <p:spPr>
          <a:xfrm>
            <a:off x="5740400" y="4945063"/>
            <a:ext cx="725487" cy="690562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mtClean="0"/>
              <a:t>content CDN</a:t>
            </a:r>
            <a:endParaRPr lang="en-US" sz="1200"/>
          </a:p>
        </p:txBody>
      </p:sp>
      <p:sp>
        <p:nvSpPr>
          <p:cNvPr id="40" name="Text Box 29"/>
          <p:cNvSpPr txBox="1">
            <a:spLocks noChangeArrowheads="1"/>
          </p:cNvSpPr>
          <p:nvPr/>
        </p:nvSpPr>
        <p:spPr bwMode="auto">
          <a:xfrm>
            <a:off x="5740400" y="5722363"/>
            <a:ext cx="8259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accent2"/>
                </a:solidFill>
              </a:rPr>
              <a:t>Netflix</a:t>
            </a:r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0" y="5783578"/>
            <a:ext cx="1576388" cy="885668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151C-2EB1-814D-A4FE-993FAE7EF19E}" type="datetime1">
              <a:rPr lang="en-US" smtClean="0"/>
              <a:t>6/12/16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Network types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Access</a:t>
            </a:r>
          </a:p>
          <a:p>
            <a:pPr lvl="1"/>
            <a:r>
              <a:rPr lang="en-US" smtClean="0"/>
              <a:t>“last mile”</a:t>
            </a:r>
          </a:p>
          <a:p>
            <a:r>
              <a:rPr lang="en-US" smtClean="0"/>
              <a:t>Regional or metro</a:t>
            </a:r>
          </a:p>
          <a:p>
            <a:pPr lvl="1"/>
            <a:r>
              <a:rPr lang="en-US" smtClean="0"/>
              <a:t>“metro fiber”, “metro Ethernet”</a:t>
            </a:r>
          </a:p>
          <a:p>
            <a:r>
              <a:rPr lang="en-US" smtClean="0"/>
              <a:t>Wholesale</a:t>
            </a:r>
          </a:p>
          <a:p>
            <a:pPr lvl="1"/>
            <a:r>
              <a:rPr lang="en-US" smtClean="0"/>
              <a:t>connect points-of-presence across </a:t>
            </a:r>
          </a:p>
          <a:p>
            <a:pPr lvl="1"/>
            <a:r>
              <a:rPr lang="en-US" smtClean="0"/>
              <a:t>may also provide access to commercial buildings &amp; data centers</a:t>
            </a:r>
          </a:p>
          <a:p>
            <a:r>
              <a:rPr lang="en-US" smtClean="0"/>
              <a:t>Trans-oceanic</a:t>
            </a:r>
          </a:p>
          <a:p>
            <a:pPr lvl="1"/>
            <a:r>
              <a:rPr lang="en-US" smtClean="0"/>
              <a:t>often, owned separately (consortium), but integrated into wholesale networks</a:t>
            </a:r>
          </a:p>
          <a:p>
            <a:pPr lvl="1"/>
            <a:endParaRPr lang="en-US" smtClean="0"/>
          </a:p>
          <a:p>
            <a:pPr lvl="1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ECBB9-1F3F-3E49-AE9F-890EC30FB936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48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backbone network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0688-7AAC-AF4F-897F-8CF6895A9AE4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78" y="1618557"/>
            <a:ext cx="6664111" cy="506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0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1901 “data” backbone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 descr="1901EasternTelegrap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295400"/>
            <a:ext cx="6121112" cy="4953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1F222-37A1-BE41-9FCD-183CF5D7859B}" type="datetime1">
              <a:rPr lang="en-US" smtClean="0"/>
              <a:t>6/12/16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1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Submarine cable map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1524000"/>
            <a:ext cx="7010400" cy="5047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604084"/>
            <a:ext cx="20185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rgbClr val="D9D9D9"/>
                </a:solidFill>
              </a:rPr>
              <a:t>http://</a:t>
            </a:r>
            <a:r>
              <a:rPr lang="en-US" sz="1050" err="1">
                <a:solidFill>
                  <a:srgbClr val="D9D9D9"/>
                </a:solidFill>
              </a:rPr>
              <a:t>www.telegeography.com</a:t>
            </a:r>
            <a:r>
              <a:rPr lang="en-US" sz="1050">
                <a:solidFill>
                  <a:srgbClr val="D9D9D9"/>
                </a:solidFill>
              </a:rPr>
              <a:t>/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00E3-B1F0-D042-B979-54343BFEAC5E}" type="datetime1">
              <a:rPr lang="en-US" smtClean="0"/>
              <a:t>6/12/16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1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It’s all spectrum - phone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0767-411A-9E4F-8C26-D2A97C889974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00" y="1935935"/>
            <a:ext cx="61214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36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It’s all spectrum - wires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6AE3-DD0B-AA4A-ADFF-6BBA2FBA8407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554" y="1756338"/>
            <a:ext cx="3551094" cy="1775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014" y="2059102"/>
            <a:ext cx="1956290" cy="8579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338" y="3718981"/>
            <a:ext cx="3375310" cy="12994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528" y="3403456"/>
            <a:ext cx="2691698" cy="16150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2338" y="5146904"/>
            <a:ext cx="2578164" cy="16295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16074" y="5301734"/>
            <a:ext cx="1643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200 - 347 THz 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820381" y="3942535"/>
            <a:ext cx="83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 GHz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947207" y="2535980"/>
            <a:ext cx="97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10 MHz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243" y="5212516"/>
            <a:ext cx="3207054" cy="148690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72774" y="1874436"/>
            <a:ext cx="8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copper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086109" y="1387006"/>
            <a:ext cx="7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4 kHz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221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It’s all spectrum - modem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920CE-170F-AD44-9D47-36B8783B5D56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6670"/>
            <a:ext cx="9144000" cy="475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945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Fundamental limit to channel capacity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C1AA7-D7B5-9644-8594-EF5EA5147D89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157" y="1631663"/>
            <a:ext cx="2197100" cy="546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9651" y="2695385"/>
            <a:ext cx="1904187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channel capacity</a:t>
            </a:r>
          </a:p>
          <a:p>
            <a:r>
              <a:rPr lang="en-US" smtClean="0"/>
              <a:t>(bits/second)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54726" y="2695385"/>
            <a:ext cx="123705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bandwidth</a:t>
            </a:r>
          </a:p>
          <a:p>
            <a:r>
              <a:rPr lang="en-US" smtClean="0"/>
              <a:t>(Hz)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33045" y="2695385"/>
            <a:ext cx="219904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signal-to-noise ratio</a:t>
            </a:r>
          </a:p>
          <a:p>
            <a:r>
              <a:rPr lang="en-US" smtClean="0"/>
              <a:t>(typically, dB)</a:t>
            </a:r>
            <a:endParaRPr lang="en-US"/>
          </a:p>
        </p:txBody>
      </p:sp>
      <p:cxnSp>
        <p:nvCxnSpPr>
          <p:cNvPr id="11" name="Straight Arrow Connector 10"/>
          <p:cNvCxnSpPr>
            <a:stCxn id="7" idx="0"/>
          </p:cNvCxnSpPr>
          <p:nvPr/>
        </p:nvCxnSpPr>
        <p:spPr>
          <a:xfrm flipV="1">
            <a:off x="2261745" y="2023916"/>
            <a:ext cx="818412" cy="6714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0"/>
          </p:cNvCxnSpPr>
          <p:nvPr/>
        </p:nvCxnSpPr>
        <p:spPr>
          <a:xfrm flipH="1" flipV="1">
            <a:off x="3730525" y="2023916"/>
            <a:ext cx="542726" cy="6714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0"/>
          </p:cNvCxnSpPr>
          <p:nvPr/>
        </p:nvCxnSpPr>
        <p:spPr>
          <a:xfrm flipH="1" flipV="1">
            <a:off x="4891777" y="2177764"/>
            <a:ext cx="1340788" cy="5176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22513" y="3670828"/>
            <a:ext cx="239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Shannon-Hartley limit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751" y="4318000"/>
            <a:ext cx="3683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31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great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600200"/>
            <a:ext cx="8153400" cy="272410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Technical structures that support a society </a:t>
            </a:r>
            <a:r>
              <a:rPr lang="en-US" dirty="0" smtClean="0">
                <a:sym typeface="Wingdings"/>
              </a:rPr>
              <a:t> “civil infrastructure”</a:t>
            </a:r>
          </a:p>
          <a:p>
            <a:pPr lvl="1"/>
            <a:r>
              <a:rPr lang="en-US" dirty="0" smtClean="0">
                <a:sym typeface="Wingdings"/>
              </a:rPr>
              <a:t>Large</a:t>
            </a:r>
          </a:p>
          <a:p>
            <a:pPr lvl="1"/>
            <a:r>
              <a:rPr lang="en-US" dirty="0" smtClean="0">
                <a:sym typeface="Wingdings"/>
              </a:rPr>
              <a:t>Constructed over generations</a:t>
            </a:r>
          </a:p>
          <a:p>
            <a:pPr lvl="1"/>
            <a:r>
              <a:rPr lang="en-US" dirty="0" smtClean="0">
                <a:sym typeface="Wingdings"/>
              </a:rPr>
              <a:t>Not often replaced as a whole system</a:t>
            </a:r>
          </a:p>
          <a:p>
            <a:pPr lvl="1"/>
            <a:r>
              <a:rPr lang="en-US" dirty="0" smtClean="0">
                <a:sym typeface="Wingdings"/>
              </a:rPr>
              <a:t>Continual refurbishment of components</a:t>
            </a:r>
          </a:p>
          <a:p>
            <a:pPr lvl="1"/>
            <a:r>
              <a:rPr lang="en-US" dirty="0" smtClean="0">
                <a:sym typeface="Wingdings"/>
              </a:rPr>
              <a:t>Interdependent components with well-defined interfaces</a:t>
            </a:r>
          </a:p>
          <a:p>
            <a:pPr lvl="1"/>
            <a:r>
              <a:rPr lang="en-US" dirty="0" smtClean="0">
                <a:sym typeface="Wingdings"/>
              </a:rPr>
              <a:t>High initial cost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184" y="5861051"/>
            <a:ext cx="1320800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724400"/>
            <a:ext cx="1270000" cy="127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4743510"/>
            <a:ext cx="1447800" cy="915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584" y="4724401"/>
            <a:ext cx="1524000" cy="1136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584" y="4799652"/>
            <a:ext cx="1295400" cy="1029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2348" y="5638800"/>
            <a:ext cx="1451452" cy="1079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999274"/>
            <a:ext cx="1447800" cy="8587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4324306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water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0" y="4324306"/>
            <a:ext cx="968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energy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49584" y="4324306"/>
            <a:ext cx="175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transportation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2453" y="4804526"/>
            <a:ext cx="1750547" cy="11947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12453" y="4324306"/>
            <a:ext cx="1909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communication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263" y="6053996"/>
            <a:ext cx="996845" cy="664304"/>
          </a:xfrm>
          <a:prstGeom prst="rect">
            <a:avLst/>
          </a:prstGeom>
        </p:spPr>
      </p:pic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3AEEB-EC19-1942-8257-207341A6219E}" type="datetime1">
              <a:rPr lang="en-US" smtClean="0"/>
              <a:t>6/12/16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95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Shannon examples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SNR (dB) = 10 log</a:t>
            </a:r>
            <a:r>
              <a:rPr lang="en-US" baseline="-25000" smtClean="0"/>
              <a:t>10</a:t>
            </a:r>
            <a:r>
              <a:rPr lang="en-US" smtClean="0"/>
              <a:t> (S/N)</a:t>
            </a:r>
          </a:p>
          <a:p>
            <a:r>
              <a:rPr lang="en-US" smtClean="0"/>
              <a:t>Telephone modem: SNR = 20 dB (1:100); frequency 4 kHz </a:t>
            </a:r>
            <a:r>
              <a:rPr lang="en-US" smtClean="0">
                <a:sym typeface="Wingdings"/>
              </a:rPr>
              <a:t> 4,000 log</a:t>
            </a:r>
            <a:r>
              <a:rPr lang="en-US" baseline="-25000" smtClean="0">
                <a:sym typeface="Wingdings"/>
              </a:rPr>
              <a:t>2</a:t>
            </a:r>
            <a:r>
              <a:rPr lang="en-US" smtClean="0">
                <a:sym typeface="Wingdings"/>
              </a:rPr>
              <a:t> (101) = 26.63 kb/s</a:t>
            </a:r>
          </a:p>
          <a:p>
            <a:r>
              <a:rPr lang="en-US" smtClean="0"/>
              <a:t>Noise can be larger than signal!</a:t>
            </a:r>
          </a:p>
          <a:p>
            <a:pPr lvl="1"/>
            <a:r>
              <a:rPr lang="en-US" smtClean="0">
                <a:sym typeface="Wingdings"/>
              </a:rPr>
              <a:t> negative SNR</a:t>
            </a:r>
          </a:p>
          <a:p>
            <a:r>
              <a:rPr lang="en-US" smtClean="0">
                <a:sym typeface="Wingdings"/>
              </a:rPr>
              <a:t>Less noise  higher signal power</a:t>
            </a:r>
          </a:p>
          <a:p>
            <a:r>
              <a:rPr lang="en-US" smtClean="0">
                <a:sym typeface="Wingdings"/>
              </a:rPr>
              <a:t>Only true for simple channel models</a:t>
            </a:r>
          </a:p>
          <a:p>
            <a:pPr lvl="1"/>
            <a:r>
              <a:rPr lang="en-US" smtClean="0">
                <a:sym typeface="Wingdings"/>
              </a:rPr>
              <a:t>“additive Gaussian white noise” (AWGN)</a:t>
            </a:r>
            <a:endParaRPr lang="en-US" smtClean="0"/>
          </a:p>
          <a:p>
            <a:r>
              <a:rPr lang="en-US" smtClean="0"/>
              <a:t>Spectral efficiency: bits per second per Hz</a:t>
            </a:r>
          </a:p>
          <a:p>
            <a:pPr lvl="1"/>
            <a:r>
              <a:rPr lang="en-US" smtClean="0"/>
              <a:t>often, around 1-2 b/s/Hz, but can be much higher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F21F-5392-7440-8C54-2909E70815BE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604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It’s all spectrum - radio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D9074-C28D-C448-B90F-1E31DA5CA278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125" y="2008161"/>
            <a:ext cx="5283200" cy="355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30769" y="5801628"/>
            <a:ext cx="218630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typical cell channel:</a:t>
            </a:r>
          </a:p>
          <a:p>
            <a:r>
              <a:rPr lang="en-US" smtClean="0"/>
              <a:t>5-20 MHz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96251" y="2189821"/>
            <a:ext cx="207043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FM radio: 100 kHz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25747" y="6181708"/>
            <a:ext cx="172813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TV: 5 or 6 MHz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29077" y="5715414"/>
            <a:ext cx="242973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AM radio: 9 or 10 kHz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911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is spectrum allocated?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24A0-5713-9C4B-8EEA-420FE26C46C5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268" y="1864519"/>
            <a:ext cx="6540398" cy="3398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298469" y="5512179"/>
            <a:ext cx="4635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ITU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3810" y="5372419"/>
            <a:ext cx="25154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AWS3 (2014): $2.65 MHz-Pop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DA00-B46A-CC4F-90BF-E17FE1985DBE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3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Spectrum sharing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24A0-5713-9C4B-8EEA-420FE26C46C5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404861"/>
            <a:ext cx="7988993" cy="248664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5282804" y="1448415"/>
            <a:ext cx="3283693" cy="1530529"/>
          </a:xfrm>
          <a:prstGeom prst="wedgeRoundRectCallout">
            <a:avLst>
              <a:gd name="adj1" fmla="val 10045"/>
              <a:gd name="adj2" fmla="val 155225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How much politeness &amp; fairness is required?</a:t>
            </a:r>
          </a:p>
          <a:p>
            <a:r>
              <a:rPr lang="en-US">
                <a:sym typeface="Wingdings"/>
              </a:rPr>
              <a:t> LTE-U &amp; LTE-LAA (license-assisted, listen-before-talk)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F6D4C-BC08-5B40-BC4D-682C0ED61B63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0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value of spectrum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Spectrum auction prices vary dramatically:</a:t>
            </a:r>
          </a:p>
          <a:p>
            <a:pPr lvl="1"/>
            <a:r>
              <a:rPr lang="en-US" dirty="0" smtClean="0"/>
              <a:t>Germany June 2015: 0.23€ MHz per unit of population (pop)</a:t>
            </a:r>
          </a:p>
          <a:p>
            <a:pPr lvl="2"/>
            <a:r>
              <a:rPr lang="en-US" dirty="0" smtClean="0"/>
              <a:t>700, 900, 1500, 1800 MHz bands</a:t>
            </a:r>
          </a:p>
          <a:p>
            <a:pPr lvl="1"/>
            <a:r>
              <a:rPr lang="en-US" dirty="0" smtClean="0"/>
              <a:t>US February 2015: 2.71 US$/MHz/pop</a:t>
            </a:r>
          </a:p>
          <a:p>
            <a:pPr lvl="2"/>
            <a:r>
              <a:rPr lang="en-US" dirty="0" smtClean="0"/>
              <a:t>65 MHz:</a:t>
            </a:r>
          </a:p>
          <a:p>
            <a:pPr lvl="3"/>
            <a:r>
              <a:rPr lang="en-US" dirty="0" smtClean="0"/>
              <a:t>50 MHz paired in 1755-1780 &amp; 2155-2180 MHz</a:t>
            </a:r>
          </a:p>
          <a:p>
            <a:pPr lvl="3"/>
            <a:r>
              <a:rPr lang="en-US" dirty="0" smtClean="0"/>
              <a:t>15 MHz unpaired in 1695-1710 MHz</a:t>
            </a:r>
          </a:p>
          <a:p>
            <a:r>
              <a:rPr lang="en-US" dirty="0" smtClean="0"/>
              <a:t>Depends on</a:t>
            </a:r>
          </a:p>
          <a:p>
            <a:pPr lvl="1"/>
            <a:r>
              <a:rPr lang="en-US" dirty="0" smtClean="0"/>
              <a:t>timing – other auctions past and future</a:t>
            </a:r>
          </a:p>
          <a:p>
            <a:pPr lvl="1"/>
            <a:r>
              <a:rPr lang="en-US" dirty="0" smtClean="0"/>
              <a:t>competition (foreclosure, entry)</a:t>
            </a:r>
          </a:p>
          <a:p>
            <a:pPr lvl="1"/>
            <a:r>
              <a:rPr lang="en-US" dirty="0" smtClean="0"/>
              <a:t>encumbrances</a:t>
            </a:r>
          </a:p>
          <a:p>
            <a:pPr lvl="1"/>
            <a:r>
              <a:rPr lang="en-US" dirty="0" smtClean="0"/>
              <a:t>alternatives – densification</a:t>
            </a:r>
          </a:p>
          <a:p>
            <a:pPr lvl="1"/>
            <a:r>
              <a:rPr lang="en-US" dirty="0" smtClean="0"/>
              <a:t>availability in devices (bands)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8DA30-1E52-3247-999F-0582ABB82DE0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492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economic value of spectrum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B87C-2FCD-6F4C-8F52-C1536CE9F714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45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50" y="1709928"/>
            <a:ext cx="7455493" cy="39304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7250" y="6029325"/>
            <a:ext cx="4746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Valuing the use of spectrum in the EU</a:t>
            </a:r>
            <a:r>
              <a:rPr lang="en-US" sz="1400" dirty="0" smtClean="0"/>
              <a:t>, GSMA, June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802284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Auctions have limitations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One-time estimate of value</a:t>
            </a:r>
          </a:p>
          <a:p>
            <a:pPr lvl="1"/>
            <a:r>
              <a:rPr lang="en-US" smtClean="0"/>
              <a:t>most spectrum is licensed indefinitely (US) or long-term (EU)</a:t>
            </a:r>
          </a:p>
          <a:p>
            <a:pPr lvl="1"/>
            <a:r>
              <a:rPr lang="en-US" smtClean="0"/>
              <a:t>technology may change value – up or down</a:t>
            </a:r>
          </a:p>
          <a:p>
            <a:pPr lvl="2"/>
            <a:r>
              <a:rPr lang="en-US" smtClean="0"/>
              <a:t>e.g., small cells, MIMO</a:t>
            </a:r>
          </a:p>
          <a:p>
            <a:pPr lvl="1"/>
            <a:r>
              <a:rPr lang="en-US" smtClean="0"/>
              <a:t>new neighbors may change value</a:t>
            </a:r>
          </a:p>
          <a:p>
            <a:pPr lvl="1"/>
            <a:r>
              <a:rPr lang="en-US" smtClean="0"/>
              <a:t>typical spectrum value: </a:t>
            </a:r>
          </a:p>
          <a:p>
            <a:r>
              <a:rPr lang="en-US" smtClean="0"/>
              <a:t>May encourage speculation</a:t>
            </a:r>
          </a:p>
          <a:p>
            <a:pPr lvl="1"/>
            <a:r>
              <a:rPr lang="en-US" smtClean="0"/>
              <a:t>build-out requirements help (and common), but can be 3-10 years</a:t>
            </a:r>
          </a:p>
          <a:p>
            <a:r>
              <a:rPr lang="en-US" smtClean="0"/>
              <a:t>Relies on small (3-4) number of carriers</a:t>
            </a:r>
          </a:p>
          <a:p>
            <a:pPr lvl="1"/>
            <a:r>
              <a:rPr lang="en-US" smtClean="0"/>
              <a:t>only subscription model</a:t>
            </a:r>
          </a:p>
          <a:p>
            <a:pPr lvl="1"/>
            <a:r>
              <a:rPr lang="en-US" smtClean="0"/>
              <a:t>how do you aggregate the value of 5.8 GHz spectrum?</a:t>
            </a:r>
          </a:p>
          <a:p>
            <a:r>
              <a:rPr lang="en-US" smtClean="0"/>
              <a:t>Likely necessary where spectrum requires nationwide multi-$B investment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3CA74-0B46-CA49-AB1A-C377C01C736E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2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Alternative models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mtClean="0"/>
              <a:t>Sharing by usage</a:t>
            </a:r>
          </a:p>
          <a:p>
            <a:pPr lvl="1"/>
            <a:r>
              <a:rPr lang="en-US" smtClean="0"/>
              <a:t>indoor vs. outdoor</a:t>
            </a:r>
          </a:p>
          <a:p>
            <a:pPr lvl="1"/>
            <a:r>
              <a:rPr lang="en-US" smtClean="0"/>
              <a:t>satellite vs. terrestrial (directional antennas!)</a:t>
            </a:r>
          </a:p>
          <a:p>
            <a:pPr lvl="1"/>
            <a:r>
              <a:rPr lang="en-US" smtClean="0"/>
              <a:t>multiple bands </a:t>
            </a:r>
            <a:r>
              <a:rPr lang="en-US" smtClean="0">
                <a:sym typeface="Wingdings"/>
              </a:rPr>
              <a:t> rendezvous band  spectrum database</a:t>
            </a:r>
            <a:endParaRPr lang="en-US" smtClean="0"/>
          </a:p>
          <a:p>
            <a:r>
              <a:rPr lang="en-US" smtClean="0"/>
              <a:t>Unlicensed initially only home and enterprise</a:t>
            </a:r>
          </a:p>
          <a:p>
            <a:pPr lvl="1"/>
            <a:r>
              <a:rPr lang="en-US" smtClean="0"/>
              <a:t>and limited rural wireless ISPs (WISPs)</a:t>
            </a:r>
          </a:p>
          <a:p>
            <a:r>
              <a:rPr lang="en-US" smtClean="0"/>
              <a:t>But CableWiFi and FON show other models</a:t>
            </a:r>
          </a:p>
          <a:p>
            <a:pPr lvl="1"/>
            <a:r>
              <a:rPr lang="en-US" smtClean="0"/>
              <a:t>cheap infrastructure</a:t>
            </a:r>
          </a:p>
          <a:p>
            <a:pPr lvl="1"/>
            <a:r>
              <a:rPr lang="en-US" smtClean="0"/>
              <a:t>existing high-capacity fiber/coax deployment (backhaul)</a:t>
            </a:r>
          </a:p>
          <a:p>
            <a:pPr lvl="1"/>
            <a:r>
              <a:rPr lang="en-US" smtClean="0"/>
              <a:t>emphasis on nomadic, not mobile, use</a:t>
            </a:r>
          </a:p>
          <a:p>
            <a:pPr lvl="1"/>
            <a:r>
              <a:rPr lang="en-US" smtClean="0"/>
              <a:t>emphasis on data, not voice </a:t>
            </a:r>
            <a:r>
              <a:rPr lang="en-US" smtClean="0">
                <a:sym typeface="Wingdings"/>
              </a:rPr>
              <a:t> tolerate quality variability</a:t>
            </a:r>
          </a:p>
          <a:p>
            <a:pPr lvl="1"/>
            <a:r>
              <a:rPr lang="en-US" smtClean="0">
                <a:sym typeface="Wingdings"/>
              </a:rPr>
              <a:t>easily shareable among providers (just authentication)</a:t>
            </a:r>
          </a:p>
          <a:p>
            <a:r>
              <a:rPr lang="en-US" smtClean="0">
                <a:sym typeface="Wingdings"/>
              </a:rPr>
              <a:t> neutral spectrum provider</a:t>
            </a:r>
          </a:p>
          <a:p>
            <a:pPr lvl="1"/>
            <a:r>
              <a:rPr lang="en-US" smtClean="0">
                <a:sym typeface="Wingdings"/>
              </a:rPr>
              <a:t>cf. shared infrastructure models (Europe)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5DB-901C-F74F-A04E-897636A8F3F9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1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Spectrum Databases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 wide range of solutions may be involved to enable dynamic spectrum sharing and should be considered in Spectrum DataBase (SDB) frameworks 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48</a:t>
            </a:fld>
            <a:endParaRPr lang="en-US"/>
          </a:p>
        </p:txBody>
      </p:sp>
      <p:grpSp>
        <p:nvGrpSpPr>
          <p:cNvPr id="32772" name="Group 4"/>
          <p:cNvGrpSpPr>
            <a:grpSpLocks/>
          </p:cNvGrpSpPr>
          <p:nvPr/>
        </p:nvGrpSpPr>
        <p:grpSpPr bwMode="auto">
          <a:xfrm>
            <a:off x="1271587" y="2692003"/>
            <a:ext cx="6567488" cy="2670572"/>
            <a:chOff x="386025" y="1565567"/>
            <a:chExt cx="8757975" cy="4492526"/>
          </a:xfrm>
        </p:grpSpPr>
        <p:sp>
          <p:nvSpPr>
            <p:cNvPr id="32773" name="Shape 53"/>
            <p:cNvSpPr>
              <a:spLocks noChangeArrowheads="1"/>
            </p:cNvSpPr>
            <p:nvPr/>
          </p:nvSpPr>
          <p:spPr bwMode="auto">
            <a:xfrm flipH="1">
              <a:off x="448174" y="4865048"/>
              <a:ext cx="3448276" cy="918799"/>
            </a:xfrm>
            <a:prstGeom prst="rightArrow">
              <a:avLst>
                <a:gd name="adj1" fmla="val 50000"/>
                <a:gd name="adj2" fmla="val 50006"/>
              </a:avLst>
            </a:prstGeom>
            <a:solidFill>
              <a:srgbClr val="FBF3B4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lIns="68569" tIns="68569" rIns="68569" bIns="68569" anchor="ctr"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200">
                <a:cs typeface="Arial" pitchFamily="34" charset="0"/>
              </a:endParaRPr>
            </a:p>
          </p:txBody>
        </p:sp>
        <p:sp>
          <p:nvSpPr>
            <p:cNvPr id="32774" name="Shape 54"/>
            <p:cNvSpPr>
              <a:spLocks noChangeArrowheads="1"/>
            </p:cNvSpPr>
            <p:nvPr/>
          </p:nvSpPr>
          <p:spPr bwMode="auto">
            <a:xfrm>
              <a:off x="4089476" y="4865048"/>
              <a:ext cx="4956299" cy="918799"/>
            </a:xfrm>
            <a:prstGeom prst="rightArrow">
              <a:avLst>
                <a:gd name="adj1" fmla="val 50000"/>
                <a:gd name="adj2" fmla="val 49997"/>
              </a:avLst>
            </a:prstGeom>
            <a:solidFill>
              <a:srgbClr val="008000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lIns="68569" tIns="68569" rIns="68569" bIns="68569" anchor="ctr"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200">
                <a:cs typeface="Arial" pitchFamily="34" charset="0"/>
              </a:endParaRPr>
            </a:p>
          </p:txBody>
        </p:sp>
        <p:sp>
          <p:nvSpPr>
            <p:cNvPr id="19" name="Shape 56"/>
            <p:cNvSpPr txBox="1">
              <a:spLocks/>
            </p:cNvSpPr>
            <p:nvPr/>
          </p:nvSpPr>
          <p:spPr bwMode="auto">
            <a:xfrm>
              <a:off x="386025" y="2791348"/>
              <a:ext cx="2127572" cy="3266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+mn-lt"/>
                  <a:ea typeface="MS PGothic" pitchFamily="34" charset="-128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  <a:defRPr/>
              </a:pPr>
              <a:r>
                <a:rPr lang="en-US" sz="1200" kern="0"/>
                <a:t>Unlicensed</a:t>
              </a:r>
            </a:p>
            <a:p>
              <a:pPr marL="0" indent="0" algn="ctr">
                <a:spcBef>
                  <a:spcPts val="0"/>
                </a:spcBef>
                <a:buNone/>
                <a:defRPr/>
              </a:pPr>
              <a:endParaRPr lang="en-US" sz="1200" kern="0"/>
            </a:p>
            <a:p>
              <a:pPr marL="0" indent="0" algn="ctr">
                <a:spcBef>
                  <a:spcPts val="0"/>
                </a:spcBef>
                <a:buNone/>
                <a:defRPr/>
              </a:pPr>
              <a:endParaRPr lang="en-US" sz="1200" kern="0"/>
            </a:p>
            <a:p>
              <a:pPr marL="0" indent="0" algn="ctr">
                <a:spcBef>
                  <a:spcPts val="0"/>
                </a:spcBef>
                <a:buNone/>
                <a:defRPr/>
              </a:pPr>
              <a:r>
                <a:rPr lang="en-US" sz="1200" kern="0"/>
                <a:t>Limits in Power Adequate</a:t>
              </a:r>
            </a:p>
          </p:txBody>
        </p:sp>
        <p:sp>
          <p:nvSpPr>
            <p:cNvPr id="20" name="Shape 57"/>
            <p:cNvSpPr txBox="1">
              <a:spLocks/>
            </p:cNvSpPr>
            <p:nvPr/>
          </p:nvSpPr>
          <p:spPr bwMode="auto">
            <a:xfrm>
              <a:off x="2254796" y="2791348"/>
              <a:ext cx="1641723" cy="2363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+mn-lt"/>
                  <a:ea typeface="MS PGothic" pitchFamily="34" charset="-128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  <a:defRPr/>
              </a:pPr>
              <a:r>
                <a:rPr lang="en-US" sz="1200" kern="0"/>
                <a:t>Local Sensing</a:t>
              </a:r>
            </a:p>
            <a:p>
              <a:pPr marL="0" indent="0" algn="ctr">
                <a:spcBef>
                  <a:spcPts val="0"/>
                </a:spcBef>
                <a:buNone/>
                <a:defRPr/>
              </a:pPr>
              <a:endParaRPr lang="en-US" sz="1200" kern="0"/>
            </a:p>
            <a:p>
              <a:pPr marL="0" indent="0" algn="ctr">
                <a:spcBef>
                  <a:spcPts val="0"/>
                </a:spcBef>
                <a:buNone/>
                <a:defRPr/>
              </a:pPr>
              <a:endParaRPr lang="en-US" sz="1200" kern="0"/>
            </a:p>
            <a:p>
              <a:pPr marL="0" indent="0" algn="ctr">
                <a:spcBef>
                  <a:spcPts val="0"/>
                </a:spcBef>
                <a:buNone/>
                <a:defRPr/>
              </a:pPr>
              <a:r>
                <a:rPr lang="en-US" sz="1200" kern="0"/>
                <a:t>Strong, detectable</a:t>
              </a:r>
            </a:p>
            <a:p>
              <a:pPr marL="0" indent="0" algn="ctr">
                <a:spcBef>
                  <a:spcPts val="0"/>
                </a:spcBef>
                <a:buNone/>
                <a:defRPr/>
              </a:pPr>
              <a:r>
                <a:rPr lang="en-US" sz="1200" kern="0"/>
                <a:t>signals</a:t>
              </a:r>
            </a:p>
            <a:p>
              <a:pPr marL="0" indent="0" algn="ctr">
                <a:spcBef>
                  <a:spcPts val="0"/>
                </a:spcBef>
                <a:buNone/>
                <a:defRPr/>
              </a:pPr>
              <a:r>
                <a:rPr lang="en-US" sz="1200" kern="0"/>
                <a:t>(e.g.  DFS)</a:t>
              </a:r>
            </a:p>
          </p:txBody>
        </p:sp>
        <p:sp>
          <p:nvSpPr>
            <p:cNvPr id="21" name="Shape 58"/>
            <p:cNvSpPr txBox="1">
              <a:spLocks/>
            </p:cNvSpPr>
            <p:nvPr/>
          </p:nvSpPr>
          <p:spPr bwMode="auto">
            <a:xfrm>
              <a:off x="3975906" y="2787342"/>
              <a:ext cx="1641723" cy="919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+mn-lt"/>
                  <a:ea typeface="MS PGothic" pitchFamily="34" charset="-128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  <a:defRPr/>
              </a:pPr>
              <a:r>
                <a:rPr lang="en-US" sz="1200" kern="0"/>
                <a:t>Sensing Networks</a:t>
              </a:r>
            </a:p>
            <a:p>
              <a:pPr marL="0" indent="0" algn="ctr">
                <a:spcBef>
                  <a:spcPts val="0"/>
                </a:spcBef>
                <a:buNone/>
                <a:defRPr/>
              </a:pPr>
              <a:endParaRPr lang="en-US" sz="1200" kern="0"/>
            </a:p>
            <a:p>
              <a:pPr marL="0" indent="0" algn="ctr">
                <a:spcBef>
                  <a:spcPts val="0"/>
                </a:spcBef>
                <a:buNone/>
                <a:defRPr/>
              </a:pPr>
              <a:r>
                <a:rPr lang="en-US" sz="1200" kern="0"/>
                <a:t>More Complex Detection, and better siting</a:t>
              </a:r>
            </a:p>
          </p:txBody>
        </p:sp>
        <p:sp>
          <p:nvSpPr>
            <p:cNvPr id="22" name="Shape 59"/>
            <p:cNvSpPr txBox="1">
              <a:spLocks/>
            </p:cNvSpPr>
            <p:nvPr/>
          </p:nvSpPr>
          <p:spPr bwMode="auto">
            <a:xfrm>
              <a:off x="5770053" y="2799359"/>
              <a:ext cx="1643311" cy="261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+mn-lt"/>
                  <a:ea typeface="MS PGothic" pitchFamily="34" charset="-128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  <a:defRPr/>
              </a:pPr>
              <a:r>
                <a:rPr lang="en-US" sz="1200" kern="0"/>
                <a:t>Time Specific Exclusion</a:t>
              </a:r>
            </a:p>
            <a:p>
              <a:pPr marL="0" indent="0" algn="ctr">
                <a:spcBef>
                  <a:spcPts val="0"/>
                </a:spcBef>
                <a:buNone/>
                <a:defRPr/>
              </a:pPr>
              <a:endParaRPr lang="en-US" sz="1200" kern="0"/>
            </a:p>
            <a:p>
              <a:pPr marL="0" indent="0" algn="ctr">
                <a:spcBef>
                  <a:spcPts val="0"/>
                </a:spcBef>
                <a:buNone/>
                <a:defRPr/>
              </a:pPr>
              <a:r>
                <a:rPr lang="en-US" sz="1200" kern="0"/>
                <a:t>Database Driven</a:t>
              </a:r>
            </a:p>
            <a:p>
              <a:pPr marL="0" indent="0" algn="ctr">
                <a:spcBef>
                  <a:spcPts val="0"/>
                </a:spcBef>
                <a:buNone/>
                <a:defRPr/>
              </a:pPr>
              <a:r>
                <a:rPr lang="en-US" sz="1200" kern="0"/>
                <a:t>(e.g. SAS)</a:t>
              </a:r>
            </a:p>
          </p:txBody>
        </p:sp>
        <p:sp>
          <p:nvSpPr>
            <p:cNvPr id="23" name="Shape 60"/>
            <p:cNvSpPr txBox="1">
              <a:spLocks/>
            </p:cNvSpPr>
            <p:nvPr/>
          </p:nvSpPr>
          <p:spPr bwMode="auto">
            <a:xfrm>
              <a:off x="7413363" y="2799359"/>
              <a:ext cx="1730637" cy="919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+mn-lt"/>
                  <a:ea typeface="MS PGothic" pitchFamily="34" charset="-128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  <a:defRPr/>
              </a:pPr>
              <a:r>
                <a:rPr lang="en-US" sz="1200" kern="0"/>
                <a:t>Fixed Exclusion</a:t>
              </a:r>
            </a:p>
            <a:p>
              <a:pPr marL="0" indent="0" algn="ctr">
                <a:spcBef>
                  <a:spcPts val="0"/>
                </a:spcBef>
                <a:buNone/>
                <a:defRPr/>
              </a:pPr>
              <a:endParaRPr lang="en-US" sz="1200" kern="0"/>
            </a:p>
            <a:p>
              <a:pPr marL="0" indent="0" algn="ctr">
                <a:spcBef>
                  <a:spcPts val="0"/>
                </a:spcBef>
                <a:buNone/>
                <a:defRPr/>
              </a:pPr>
              <a:r>
                <a:rPr lang="en-US" sz="1200" kern="0"/>
                <a:t>If Undetectable,  or constantly on</a:t>
              </a:r>
            </a:p>
          </p:txBody>
        </p:sp>
        <p:sp>
          <p:nvSpPr>
            <p:cNvPr id="24" name="Shape 64"/>
            <p:cNvSpPr txBox="1">
              <a:spLocks/>
            </p:cNvSpPr>
            <p:nvPr/>
          </p:nvSpPr>
          <p:spPr bwMode="auto">
            <a:xfrm>
              <a:off x="586080" y="5112720"/>
              <a:ext cx="2983364" cy="350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+mn-lt"/>
                  <a:ea typeface="MS PGothic" pitchFamily="34" charset="-128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>
                <a:spcBef>
                  <a:spcPts val="0"/>
                </a:spcBef>
                <a:buNone/>
                <a:defRPr/>
              </a:pPr>
              <a:r>
                <a:rPr lang="en-US" sz="1200" b="1" kern="0"/>
                <a:t>Fixed Rules in Devices</a:t>
              </a:r>
            </a:p>
            <a:p>
              <a:pPr algn="ctr">
                <a:spcBef>
                  <a:spcPts val="0"/>
                </a:spcBef>
                <a:buNone/>
                <a:defRPr/>
              </a:pPr>
              <a:endParaRPr lang="en-US" sz="1200" b="1" kern="0"/>
            </a:p>
            <a:p>
              <a:pPr algn="ctr">
                <a:spcBef>
                  <a:spcPts val="0"/>
                </a:spcBef>
                <a:buNone/>
                <a:defRPr/>
              </a:pPr>
              <a:endParaRPr lang="en-US" sz="1200" b="1" kern="0"/>
            </a:p>
          </p:txBody>
        </p:sp>
        <p:sp>
          <p:nvSpPr>
            <p:cNvPr id="25" name="Shape 65"/>
            <p:cNvSpPr txBox="1">
              <a:spLocks/>
            </p:cNvSpPr>
            <p:nvPr/>
          </p:nvSpPr>
          <p:spPr bwMode="auto">
            <a:xfrm>
              <a:off x="4090223" y="5068656"/>
              <a:ext cx="4698123" cy="458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+mn-lt"/>
                  <a:ea typeface="MS PGothic" pitchFamily="34" charset="-128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>
                <a:spcBef>
                  <a:spcPts val="0"/>
                </a:spcBef>
                <a:buNone/>
                <a:defRPr/>
              </a:pPr>
              <a:r>
                <a:rPr lang="en-US" sz="1200" b="1" kern="0">
                  <a:solidFill>
                    <a:schemeClr val="bg1"/>
                  </a:solidFill>
                </a:rPr>
                <a:t>Adjustable Rules in Database System</a:t>
              </a:r>
            </a:p>
            <a:p>
              <a:pPr algn="ctr">
                <a:spcBef>
                  <a:spcPts val="0"/>
                </a:spcBef>
                <a:buNone/>
                <a:defRPr/>
              </a:pPr>
              <a:endParaRPr lang="en-US" sz="1200" b="1" kern="0">
                <a:solidFill>
                  <a:schemeClr val="bg1"/>
                </a:solidFill>
              </a:endParaRPr>
            </a:p>
            <a:p>
              <a:pPr algn="ctr">
                <a:spcBef>
                  <a:spcPts val="0"/>
                </a:spcBef>
                <a:buNone/>
                <a:defRPr/>
              </a:pPr>
              <a:endParaRPr lang="en-US" sz="1200" b="1" kern="0">
                <a:solidFill>
                  <a:schemeClr val="bg1"/>
                </a:solidFill>
              </a:endParaRPr>
            </a:p>
          </p:txBody>
        </p:sp>
        <p:sp>
          <p:nvSpPr>
            <p:cNvPr id="32782" name="Shape 61"/>
            <p:cNvSpPr>
              <a:spLocks noChangeArrowheads="1"/>
            </p:cNvSpPr>
            <p:nvPr/>
          </p:nvSpPr>
          <p:spPr bwMode="auto">
            <a:xfrm>
              <a:off x="386025" y="1565567"/>
              <a:ext cx="8673600" cy="1143200"/>
            </a:xfrm>
            <a:prstGeom prst="leftRightArrow">
              <a:avLst>
                <a:gd name="adj1" fmla="val 50000"/>
                <a:gd name="adj2" fmla="val 49984"/>
              </a:avLst>
            </a:prstGeom>
            <a:gradFill rotWithShape="1">
              <a:gsLst>
                <a:gs pos="0">
                  <a:srgbClr val="FFFF00"/>
                </a:gs>
                <a:gs pos="48000">
                  <a:srgbClr val="008000"/>
                </a:gs>
                <a:gs pos="67999">
                  <a:srgbClr val="008000"/>
                </a:gs>
                <a:gs pos="100000">
                  <a:srgbClr val="FF0000"/>
                </a:gs>
              </a:gsLst>
              <a:lin ang="0" scaled="1"/>
            </a:gra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lIns="68569" tIns="68569" rIns="68569" bIns="68569" anchor="ctr"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200">
                <a:cs typeface="Arial" pitchFamily="34" charset="0"/>
              </a:endParaRPr>
            </a:p>
          </p:txBody>
        </p:sp>
        <p:cxnSp>
          <p:nvCxnSpPr>
            <p:cNvPr id="32783" name="Shape 63"/>
            <p:cNvCxnSpPr>
              <a:cxnSpLocks noChangeShapeType="1"/>
            </p:cNvCxnSpPr>
            <p:nvPr/>
          </p:nvCxnSpPr>
          <p:spPr bwMode="auto">
            <a:xfrm>
              <a:off x="3976025" y="2457786"/>
              <a:ext cx="0" cy="3073001"/>
            </a:xfrm>
            <a:prstGeom prst="straightConnector1">
              <a:avLst/>
            </a:prstGeom>
            <a:noFill/>
            <a:ln w="19050">
              <a:solidFill>
                <a:schemeClr val="tx2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extBox 1"/>
          <p:cNvSpPr txBox="1"/>
          <p:nvPr/>
        </p:nvSpPr>
        <p:spPr>
          <a:xfrm>
            <a:off x="825104" y="5647135"/>
            <a:ext cx="13517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FCC TAC 2014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7F6B-A74F-F141-B4CE-75FD29BEC130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Callout 16"/>
          <p:cNvSpPr/>
          <p:nvPr/>
        </p:nvSpPr>
        <p:spPr>
          <a:xfrm>
            <a:off x="5146162" y="3983726"/>
            <a:ext cx="917966" cy="914974"/>
          </a:xfrm>
          <a:prstGeom prst="wedgeEllipseCallout">
            <a:avLst>
              <a:gd name="adj1" fmla="val -52651"/>
              <a:gd name="adj2" fmla="val -6874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>
                <a:solidFill>
                  <a:schemeClr val="bg2">
                    <a:lumMod val="50000"/>
                  </a:schemeClr>
                </a:solidFill>
              </a:rPr>
              <a:t>LTE-U</a:t>
            </a:r>
          </a:p>
          <a:p>
            <a:r>
              <a:rPr lang="en-US" sz="1050">
                <a:solidFill>
                  <a:schemeClr val="bg2">
                    <a:lumMod val="50000"/>
                  </a:schemeClr>
                </a:solidFill>
              </a:rPr>
              <a:t>802.11n</a:t>
            </a:r>
          </a:p>
          <a:p>
            <a:r>
              <a:rPr lang="en-US" sz="1050">
                <a:solidFill>
                  <a:schemeClr val="bg2">
                    <a:lumMod val="50000"/>
                  </a:schemeClr>
                </a:solidFill>
              </a:rPr>
              <a:t>LTE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5G – what exactly is a carrier?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470" y="2258298"/>
            <a:ext cx="1348430" cy="770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116" y="3045092"/>
            <a:ext cx="1004078" cy="1506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668" y="3227737"/>
            <a:ext cx="1123636" cy="632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360" y="3653229"/>
            <a:ext cx="895055" cy="1056812"/>
          </a:xfrm>
          <a:prstGeom prst="rect">
            <a:avLst/>
          </a:prstGeom>
        </p:spPr>
      </p:pic>
      <p:pic>
        <p:nvPicPr>
          <p:cNvPr id="7" name="Picture 6" descr="fiberligh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326" y="4510831"/>
            <a:ext cx="1557338" cy="538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8026" y="2589579"/>
            <a:ext cx="1099970" cy="315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4463" y="1953141"/>
            <a:ext cx="1043532" cy="480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454" y="3673435"/>
            <a:ext cx="922026" cy="691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014" y="1920478"/>
            <a:ext cx="600462" cy="3999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598" y="3221686"/>
            <a:ext cx="984062" cy="596177"/>
          </a:xfrm>
          <a:prstGeom prst="rect">
            <a:avLst/>
          </a:prstGeom>
        </p:spPr>
      </p:pic>
      <p:sp>
        <p:nvSpPr>
          <p:cNvPr id="13" name="Cloud 12"/>
          <p:cNvSpPr/>
          <p:nvPr/>
        </p:nvSpPr>
        <p:spPr>
          <a:xfrm>
            <a:off x="2990015" y="2973615"/>
            <a:ext cx="1547439" cy="1113637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bg2">
                    <a:lumMod val="50000"/>
                  </a:schemeClr>
                </a:solidFill>
              </a:rPr>
              <a:t>Level3</a:t>
            </a:r>
          </a:p>
          <a:p>
            <a:pPr algn="ctr"/>
            <a:r>
              <a:rPr lang="en-US" sz="1350">
                <a:solidFill>
                  <a:schemeClr val="bg2">
                    <a:lumMod val="50000"/>
                  </a:schemeClr>
                </a:solidFill>
              </a:rPr>
              <a:t>Cogent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1010" y="4898700"/>
            <a:ext cx="1565654" cy="4907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036" y="5420685"/>
            <a:ext cx="1183882" cy="380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170" y="4314164"/>
            <a:ext cx="1583390" cy="1169070"/>
          </a:xfrm>
          <a:prstGeom prst="rect">
            <a:avLst/>
          </a:prstGeom>
        </p:spPr>
      </p:pic>
      <p:sp>
        <p:nvSpPr>
          <p:cNvPr id="19" name="Can 18"/>
          <p:cNvSpPr/>
          <p:nvPr/>
        </p:nvSpPr>
        <p:spPr>
          <a:xfrm>
            <a:off x="4380038" y="2078853"/>
            <a:ext cx="766122" cy="826050"/>
          </a:xfrm>
          <a:prstGeom prst="ca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Spectrum DB</a:t>
            </a:r>
          </a:p>
        </p:txBody>
      </p:sp>
      <p:sp>
        <p:nvSpPr>
          <p:cNvPr id="20" name="Can 19"/>
          <p:cNvSpPr/>
          <p:nvPr/>
        </p:nvSpPr>
        <p:spPr>
          <a:xfrm>
            <a:off x="4494338" y="2193153"/>
            <a:ext cx="766122" cy="826050"/>
          </a:xfrm>
          <a:prstGeom prst="ca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2">
                    <a:lumMod val="50000"/>
                  </a:schemeClr>
                </a:solidFill>
              </a:rPr>
              <a:t>Spectrum DB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580" y="4846465"/>
            <a:ext cx="1356080" cy="10859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86014" y="5391151"/>
            <a:ext cx="466970" cy="4143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85900" y="2408156"/>
            <a:ext cx="116249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i="1"/>
              <a:t>40k towers each (US)</a:t>
            </a: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40029-3BB3-BA45-A068-1CDBCD31EB0C}" type="datetime1">
              <a:rPr lang="en-US" smtClean="0"/>
              <a:t>6/12/16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8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Internet as core civil infrastructure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735776"/>
            <a:ext cx="5087109" cy="3136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970" y="3429000"/>
            <a:ext cx="3810000" cy="33274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42965-B34A-3349-A49C-45E89FD36150}" type="datetime1">
              <a:rPr lang="en-US" smtClean="0"/>
              <a:t>6/12/16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06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F5DA5187-7A20-474F-BAF6-53B9C70BD4AB}" type="slidenum">
              <a:rPr lang="en-US" sz="1050">
                <a:solidFill>
                  <a:srgbClr val="FFFFFF"/>
                </a:solidFill>
              </a:rPr>
              <a:pPr eaLnBrk="1" hangingPunct="1"/>
              <a:t>50</a:t>
            </a:fld>
            <a:endParaRPr lang="en-US" sz="1050">
              <a:solidFill>
                <a:srgbClr val="FFFFFF"/>
              </a:solidFill>
            </a:endParaRPr>
          </a:p>
        </p:txBody>
      </p:sp>
      <p:pic>
        <p:nvPicPr>
          <p:cNvPr id="378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01" y="857251"/>
            <a:ext cx="8348699" cy="504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4654F-D082-2243-B295-FA1915CB3F33}" type="datetime1">
              <a:rPr lang="en-US" smtClean="0"/>
              <a:t>6/12/16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7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Commercial wireless spectrum (US)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24A0-5713-9C4B-8EEA-420FE26C46C5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77" y="1530839"/>
            <a:ext cx="7535698" cy="4884249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4AD6-406E-3F49-8F06-6DDDF6D101CC}" type="datetime1">
              <a:rPr lang="en-US" smtClean="0"/>
              <a:t>6/12/16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5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Spectrum for mobile services - EU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B54FF-D43E-B24C-83CB-D5C7776CE89F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29" y="1565817"/>
            <a:ext cx="7266284" cy="42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090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devices don’t support all spectrum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7CB2-E4D0-C240-877F-97B65567915B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262" y="1827212"/>
            <a:ext cx="2933700" cy="3975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4461"/>
            <a:ext cx="4173753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8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LTE FDD bands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2D6E-D98F-4A48-BA62-65D4E8072E19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482" y="1493595"/>
            <a:ext cx="5591090" cy="53819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92" y="1883233"/>
            <a:ext cx="221543" cy="1476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135" y="2362200"/>
            <a:ext cx="228600" cy="15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59" y="2030928"/>
            <a:ext cx="221543" cy="1476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92" y="2550482"/>
            <a:ext cx="221543" cy="1476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92" y="3660198"/>
            <a:ext cx="221543" cy="1476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92" y="4467749"/>
            <a:ext cx="221543" cy="1476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91" y="4769914"/>
            <a:ext cx="221543" cy="1476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91" y="5725106"/>
            <a:ext cx="221543" cy="1476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91" y="5908683"/>
            <a:ext cx="221543" cy="1476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835" y="1865005"/>
            <a:ext cx="198369" cy="19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835" y="2199181"/>
            <a:ext cx="198369" cy="1983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2790" y="2499808"/>
            <a:ext cx="198369" cy="1983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2790" y="2836582"/>
            <a:ext cx="198369" cy="1983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2789" y="3028122"/>
            <a:ext cx="198369" cy="1983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7592" y="4922870"/>
            <a:ext cx="198369" cy="1983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3531" y="763898"/>
            <a:ext cx="1819737" cy="1055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1467" y="2194350"/>
            <a:ext cx="203200" cy="20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1467" y="2864700"/>
            <a:ext cx="203200" cy="20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1467" y="6654800"/>
            <a:ext cx="203200" cy="20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1467" y="4920454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2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LTE TDD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4776D-3168-FD41-A646-2A14AB70845F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8983"/>
            <a:ext cx="9144000" cy="39800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291584"/>
            <a:ext cx="2286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5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Verizon (US)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5550-3C6F-3042-B4AC-E60F7E16CA3B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085" y="1388484"/>
            <a:ext cx="6837830" cy="52837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43700" y="1271588"/>
            <a:ext cx="2257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covers 308 M pop</a:t>
            </a:r>
          </a:p>
          <a:p>
            <a:r>
              <a:rPr lang="en-US" dirty="0" smtClean="0"/>
              <a:t>roughly 112 M users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11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Unlicensed &amp; lightly-licensed bands (US)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UHF (476-700 MHz) – incentive auctions (licensed) + some unlicensed + TV white spaces</a:t>
            </a:r>
          </a:p>
          <a:p>
            <a:r>
              <a:rPr lang="en-US" smtClean="0"/>
              <a:t>2.4 GHz (73 MHz) – 802.11b/g</a:t>
            </a:r>
          </a:p>
          <a:p>
            <a:r>
              <a:rPr lang="en-US" smtClean="0"/>
              <a:t>3.550 GHz (150 MHz) – shared, database</a:t>
            </a:r>
          </a:p>
          <a:p>
            <a:r>
              <a:rPr lang="en-US" smtClean="0"/>
              <a:t>3.6 GHz (100 MHz) – for backhaul &amp; WISPs</a:t>
            </a:r>
          </a:p>
          <a:p>
            <a:r>
              <a:rPr lang="en-US" smtClean="0"/>
              <a:t>4.9 GHz (50 MHz) – public safety</a:t>
            </a:r>
          </a:p>
          <a:p>
            <a:r>
              <a:rPr lang="en-US" smtClean="0"/>
              <a:t>5.8 GHz (400 MHz) – 802.11 a/n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F1B-EF34-674B-8F11-46925F2BD52D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B4EE-CF19-E74A-B61D-A2CC11DC9978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5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5.8 GHz Wi-Fi bands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1EFB9-5EDF-824B-87F7-0B59EBED38E6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0" y="1529216"/>
            <a:ext cx="5622925" cy="526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724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Existing spectrum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All spectrum below 6 GHz:</a:t>
            </a:r>
          </a:p>
          <a:p>
            <a:pPr lvl="1"/>
            <a:r>
              <a:rPr lang="en-US" smtClean="0"/>
              <a:t>allocated long ago</a:t>
            </a:r>
          </a:p>
          <a:p>
            <a:pPr lvl="1"/>
            <a:r>
              <a:rPr lang="en-US" smtClean="0"/>
              <a:t>holders have</a:t>
            </a:r>
          </a:p>
          <a:p>
            <a:pPr lvl="2"/>
            <a:r>
              <a:rPr lang="en-US" smtClean="0"/>
              <a:t>important public functions</a:t>
            </a:r>
          </a:p>
          <a:p>
            <a:pPr lvl="2"/>
            <a:r>
              <a:rPr lang="en-US" smtClean="0"/>
              <a:t>money (&amp; lawyers)</a:t>
            </a:r>
          </a:p>
          <a:p>
            <a:pPr lvl="2"/>
            <a:r>
              <a:rPr lang="en-US" smtClean="0"/>
              <a:t>guns</a:t>
            </a:r>
          </a:p>
          <a:p>
            <a:pPr lvl="2"/>
            <a:r>
              <a:rPr lang="en-US" smtClean="0"/>
              <a:t>time (</a:t>
            </a:r>
            <a:r>
              <a:rPr lang="en-US" smtClean="0">
                <a:sym typeface="Wingdings"/>
              </a:rPr>
              <a:t> committees)</a:t>
            </a:r>
            <a:endParaRPr lang="en-US" smtClean="0"/>
          </a:p>
          <a:p>
            <a:pPr lvl="2"/>
            <a:r>
              <a:rPr lang="en-US" smtClean="0"/>
              <a:t>Congress</a:t>
            </a:r>
          </a:p>
          <a:p>
            <a:pPr lvl="2"/>
            <a:r>
              <a:rPr lang="en-US" smtClean="0"/>
              <a:t>and combinations</a:t>
            </a:r>
          </a:p>
          <a:p>
            <a:pPr lvl="1"/>
            <a:r>
              <a:rPr lang="en-US" smtClean="0"/>
              <a:t>need to be bought out even if they didn’t buy the spectrum (e.g., TV)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0D1D1-2161-0D46-8D6C-46B0A3D019DF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4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078994" y="1852352"/>
            <a:ext cx="7934906" cy="391476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Broadband, Internet, communications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635419" y="2291570"/>
            <a:ext cx="3590282" cy="2301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864586" y="2874010"/>
            <a:ext cx="3170143" cy="159455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Broadband (Internet)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38027" y="2406148"/>
            <a:ext cx="87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dial-up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804" y="4592688"/>
            <a:ext cx="1171394" cy="1174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419" y="4468561"/>
            <a:ext cx="1306373" cy="1174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8460" y="2406148"/>
            <a:ext cx="1122869" cy="11228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595" y="4016011"/>
            <a:ext cx="1660183" cy="162697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0E5C-7183-434D-8EEE-009674C4DE6B}" type="datetime1">
              <a:rPr lang="en-US" smtClean="0"/>
              <a:t>6/12/16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6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962445" y="2221482"/>
            <a:ext cx="67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LMR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15" y="2740631"/>
            <a:ext cx="1448608" cy="145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311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Ideal spectrum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Unused or cheap</a:t>
            </a:r>
          </a:p>
          <a:p>
            <a:r>
              <a:rPr lang="en-US" smtClean="0"/>
              <a:t>Available globally (</a:t>
            </a:r>
            <a:r>
              <a:rPr lang="en-US" smtClean="0">
                <a:sym typeface="Wingdings"/>
              </a:rPr>
              <a:t> important for consumer goods &amp; market size)</a:t>
            </a:r>
          </a:p>
          <a:p>
            <a:pPr lvl="1"/>
            <a:r>
              <a:rPr lang="en-US" smtClean="0">
                <a:sym typeface="Wingdings"/>
              </a:rPr>
              <a:t>preferably under similar licensing conditions</a:t>
            </a:r>
            <a:endParaRPr lang="en-US" smtClean="0"/>
          </a:p>
          <a:p>
            <a:r>
              <a:rPr lang="en-US" smtClean="0"/>
              <a:t>No noisy or sensitive neighbors</a:t>
            </a:r>
          </a:p>
          <a:p>
            <a:r>
              <a:rPr lang="en-US" smtClean="0"/>
              <a:t>Propagates indoors through walls and glass</a:t>
            </a:r>
          </a:p>
          <a:p>
            <a:r>
              <a:rPr lang="en-US" smtClean="0"/>
              <a:t>Not affected by rain or leaves outdoors</a:t>
            </a:r>
          </a:p>
          <a:p>
            <a:r>
              <a:rPr lang="en-US" smtClean="0"/>
              <a:t>Wide bands (≥ 5 MHz, preferably 20 MHz+)</a:t>
            </a:r>
          </a:p>
          <a:p>
            <a:r>
              <a:rPr lang="en-US" smtClean="0"/>
              <a:t>Is paired (uplink &amp; downlink)</a:t>
            </a:r>
          </a:p>
          <a:p>
            <a:r>
              <a:rPr lang="en-US" smtClean="0"/>
              <a:t>Can be processed with cheap electronics (Si, not GaAs)</a:t>
            </a:r>
          </a:p>
          <a:p>
            <a:r>
              <a:rPr lang="en-US" smtClean="0"/>
              <a:t>Allows small antennas🦄🦄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889" y="857250"/>
            <a:ext cx="7104222" cy="5143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D0116-F516-EF48-BA5B-FA3F01858776}" type="datetime1">
              <a:rPr lang="en-US" smtClean="0"/>
              <a:t>6/12/16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Spectrum roles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61</a:t>
            </a:fld>
            <a:endParaRPr lang="en-US"/>
          </a:p>
        </p:txBody>
      </p:sp>
      <p:sp>
        <p:nvSpPr>
          <p:cNvPr id="4" name="Striped Right Arrow 3"/>
          <p:cNvSpPr/>
          <p:nvPr/>
        </p:nvSpPr>
        <p:spPr>
          <a:xfrm>
            <a:off x="1232296" y="2228850"/>
            <a:ext cx="6943726" cy="1264444"/>
          </a:xfrm>
          <a:prstGeom prst="stripedRightArrow">
            <a:avLst/>
          </a:prstGeom>
          <a:gradFill>
            <a:gsLst>
              <a:gs pos="0">
                <a:srgbClr val="C00000"/>
              </a:gs>
              <a:gs pos="77000">
                <a:srgbClr val="00B050"/>
              </a:gs>
              <a:gs pos="50000">
                <a:srgbClr val="FFFF00"/>
              </a:gs>
              <a:gs pos="100000">
                <a:srgbClr val="0070C0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736298" y="3840264"/>
            <a:ext cx="17331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base-level coverage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30591" y="3840264"/>
            <a:ext cx="13099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urban capacity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5826" y="3840264"/>
            <a:ext cx="15119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indoor &amp; capacity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76497" y="3736390"/>
            <a:ext cx="97334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directional</a:t>
            </a:r>
          </a:p>
          <a:p>
            <a:r>
              <a:rPr lang="en-US" sz="1350"/>
              <a:t>capacity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3337" y="2724369"/>
            <a:ext cx="14911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chemeClr val="bg2">
                    <a:lumMod val="50000"/>
                  </a:schemeClr>
                </a:solidFill>
              </a:rPr>
              <a:t>400 – 800 MHz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08587" y="2724369"/>
            <a:ext cx="10502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chemeClr val="bg2">
                    <a:lumMod val="50000"/>
                  </a:schemeClr>
                </a:solidFill>
              </a:rPr>
              <a:t>1 – 3 GHz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3405" y="2724369"/>
            <a:ext cx="9012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chemeClr val="bg2">
                    <a:lumMod val="50000"/>
                  </a:schemeClr>
                </a:solidFill>
              </a:rPr>
              <a:t>3-6 GHz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60905" y="2724369"/>
            <a:ext cx="10021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chemeClr val="bg2">
                    <a:lumMod val="50000"/>
                  </a:schemeClr>
                </a:solidFill>
              </a:rPr>
              <a:t>&gt; 10 GHz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6298" y="4550812"/>
            <a:ext cx="17427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Digital dividend</a:t>
            </a:r>
          </a:p>
          <a:p>
            <a:r>
              <a:rPr lang="en-US" sz="1350"/>
              <a:t>TV incentive auction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08530" y="4654685"/>
            <a:ext cx="7264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AWS-3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17848" y="4654685"/>
            <a:ext cx="8194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3.5 GHz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76496" y="4654685"/>
            <a:ext cx="14670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err="1"/>
              <a:t>mmWave</a:t>
            </a:r>
            <a:r>
              <a:rPr lang="en-US" sz="1350"/>
              <a:t> NPRM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395A1-7307-1E4B-AA3D-A806AA274705}" type="datetime1">
              <a:rPr lang="en-US" smtClean="0"/>
              <a:t>6/12/16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1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Spectrum band trade-offs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62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03671" y="2000250"/>
          <a:ext cx="6943495" cy="2907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8699"/>
                <a:gridCol w="1388699"/>
                <a:gridCol w="1388699"/>
                <a:gridCol w="1388699"/>
                <a:gridCol w="1388699"/>
              </a:tblGrid>
              <a:tr h="528829">
                <a:tc>
                  <a:txBody>
                    <a:bodyPr/>
                    <a:lstStyle/>
                    <a:p>
                      <a:r>
                        <a:rPr lang="en-US" sz="1200" smtClean="0"/>
                        <a:t>Band</a:t>
                      </a:r>
                      <a:endParaRPr lang="en-US" sz="12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smtClean="0"/>
                        <a:t>Antenna</a:t>
                      </a:r>
                      <a:endParaRPr lang="en-US" sz="12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smtClean="0"/>
                        <a:t>Capacity (typical channel width)</a:t>
                      </a:r>
                      <a:endParaRPr lang="en-US" sz="12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smtClean="0"/>
                        <a:t>In-building</a:t>
                      </a:r>
                      <a:r>
                        <a:rPr lang="en-US" sz="1200" baseline="0" smtClean="0"/>
                        <a:t> penetration</a:t>
                      </a:r>
                      <a:endParaRPr lang="en-US" sz="12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smtClean="0"/>
                        <a:t>Rural</a:t>
                      </a:r>
                      <a:endParaRPr lang="en-US" sz="1200"/>
                    </a:p>
                  </a:txBody>
                  <a:tcPr marL="68580" marR="68580" marT="34290" marB="34290"/>
                </a:tc>
              </a:tr>
              <a:tr h="567737">
                <a:tc>
                  <a:txBody>
                    <a:bodyPr/>
                    <a:lstStyle/>
                    <a:p>
                      <a:r>
                        <a:rPr lang="en-US" sz="1400" smtClean="0"/>
                        <a:t>LF (below 400 MHz)</a:t>
                      </a:r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e.g.,</a:t>
                      </a:r>
                      <a:r>
                        <a:rPr lang="en-US" sz="1400" baseline="0" smtClean="0"/>
                        <a:t> FM: 80 cm</a:t>
                      </a:r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5-100</a:t>
                      </a:r>
                      <a:r>
                        <a:rPr lang="en-US" sz="1400" baseline="0" smtClean="0"/>
                        <a:t> kHz per band</a:t>
                      </a:r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very</a:t>
                      </a:r>
                      <a:r>
                        <a:rPr lang="en-US" sz="1400" baseline="0" smtClean="0"/>
                        <a:t> good</a:t>
                      </a:r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very good</a:t>
                      </a:r>
                      <a:endParaRPr lang="en-US" sz="1400"/>
                    </a:p>
                  </a:txBody>
                  <a:tcPr marL="68580" marR="68580" marT="34290" marB="34290"/>
                </a:tc>
              </a:tr>
              <a:tr h="642009">
                <a:tc>
                  <a:txBody>
                    <a:bodyPr/>
                    <a:lstStyle/>
                    <a:p>
                      <a:r>
                        <a:rPr lang="en-US" sz="1400" smtClean="0"/>
                        <a:t>Low (400 MHz – 1</a:t>
                      </a:r>
                      <a:r>
                        <a:rPr lang="en-US" sz="1400" baseline="0" smtClean="0"/>
                        <a:t> GHz)</a:t>
                      </a:r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small</a:t>
                      </a:r>
                    </a:p>
                    <a:p>
                      <a:r>
                        <a:rPr lang="en-US" sz="1100" smtClean="0"/>
                        <a:t>(1/4</a:t>
                      </a:r>
                      <a:r>
                        <a:rPr lang="en-US" sz="1100" baseline="0" smtClean="0"/>
                        <a:t> </a:t>
                      </a:r>
                      <a:r>
                        <a:rPr lang="el-GR" sz="1100" baseline="0" smtClean="0"/>
                        <a:t>λ</a:t>
                      </a:r>
                      <a:r>
                        <a:rPr lang="en-US" sz="1100" baseline="0" smtClean="0"/>
                        <a:t> = 7.5 cm</a:t>
                      </a:r>
                      <a:r>
                        <a:rPr lang="el-GR" sz="1100" baseline="0" smtClean="0"/>
                        <a:t>)</a:t>
                      </a:r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5-10</a:t>
                      </a:r>
                      <a:r>
                        <a:rPr lang="en-US" sz="1400" baseline="0" smtClean="0"/>
                        <a:t> MHz</a:t>
                      </a:r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good</a:t>
                      </a:r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good</a:t>
                      </a:r>
                      <a:endParaRPr lang="en-US" sz="1400"/>
                    </a:p>
                  </a:txBody>
                  <a:tcPr marL="68580" marR="68580" marT="34290" marB="34290"/>
                </a:tc>
              </a:tr>
              <a:tr h="584495">
                <a:tc>
                  <a:txBody>
                    <a:bodyPr/>
                    <a:lstStyle/>
                    <a:p>
                      <a:r>
                        <a:rPr lang="en-US" sz="1400" smtClean="0"/>
                        <a:t>Mid-band (1 – 2.5 GHz)</a:t>
                      </a:r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small</a:t>
                      </a:r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5-20</a:t>
                      </a:r>
                      <a:r>
                        <a:rPr lang="en-US" sz="1400" baseline="0" smtClean="0"/>
                        <a:t> MHz</a:t>
                      </a:r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ok</a:t>
                      </a:r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ok</a:t>
                      </a:r>
                      <a:endParaRPr lang="en-US" sz="1400"/>
                    </a:p>
                  </a:txBody>
                  <a:tcPr marL="68580" marR="68580" marT="34290" marB="34290"/>
                </a:tc>
              </a:tr>
              <a:tr h="584495">
                <a:tc>
                  <a:txBody>
                    <a:bodyPr/>
                    <a:lstStyle/>
                    <a:p>
                      <a:r>
                        <a:rPr lang="en-US" sz="1400" smtClean="0"/>
                        <a:t>High-band (&gt; 2.5 GHz)</a:t>
                      </a:r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small</a:t>
                      </a:r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5-100</a:t>
                      </a:r>
                      <a:r>
                        <a:rPr lang="en-US" sz="1400" baseline="0" smtClean="0"/>
                        <a:t> MHz</a:t>
                      </a:r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poor</a:t>
                      </a:r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poor</a:t>
                      </a:r>
                      <a:endParaRPr lang="en-US" sz="140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01526" y="5265630"/>
            <a:ext cx="7547786" cy="3588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/>
              <a:t>“1900 MHz takes somewhere between 2 to 4 times as many sites as 850 MHz”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FC9C-8AB6-CD4E-8492-6523BA1C6663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1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Attenuation by </a:t>
            </a:r>
            <a:r>
              <a:rPr lang="en-US" err="1" smtClean="0"/>
              <a:t>freqency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24A0-5713-9C4B-8EEA-420FE26C46C5}" type="slidenum">
              <a:rPr lang="en-US" smtClean="0"/>
              <a:t>63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243" y="1490836"/>
            <a:ext cx="6547732" cy="515285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7712-DB2C-7B41-A5E1-B1BD78426C74}" type="datetime1">
              <a:rPr lang="en-US" smtClean="0"/>
              <a:t>6/12/16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1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 txBox="1">
            <a:spLocks noGrp="1" noChangeArrowheads="1"/>
          </p:cNvSpPr>
          <p:nvPr/>
        </p:nvSpPr>
        <p:spPr bwMode="auto">
          <a:xfrm>
            <a:off x="6400800" y="5757862"/>
            <a:ext cx="16002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fld id="{20DD6F00-65FB-4E8B-886B-67DC55F0A1B9}" type="slidenum">
              <a:rPr lang="en-US" sz="750"/>
              <a:pPr algn="r" eaLnBrk="1" hangingPunct="1"/>
              <a:t>64</a:t>
            </a:fld>
            <a:endParaRPr lang="en-US" sz="750"/>
          </a:p>
        </p:txBody>
      </p:sp>
      <p:sp>
        <p:nvSpPr>
          <p:cNvPr id="4099" name="Title 1"/>
          <p:cNvSpPr>
            <a:spLocks/>
          </p:cNvSpPr>
          <p:nvPr/>
        </p:nvSpPr>
        <p:spPr bwMode="auto">
          <a:xfrm>
            <a:off x="1469231" y="2027636"/>
            <a:ext cx="6172200" cy="21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US" sz="1500" b="1">
              <a:solidFill>
                <a:schemeClr val="tx2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311224" y="5642069"/>
            <a:ext cx="6172200" cy="4744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200"/>
              <a:t>Note: The Commission’s Fixed Microwave (Part 101) and Satellite Communications (Part 25) service rules govern most of US Mobile allocations shown above </a:t>
            </a:r>
          </a:p>
          <a:p>
            <a:endParaRPr lang="en-US" sz="1200"/>
          </a:p>
          <a:p>
            <a:endParaRPr lang="en-US" sz="1200"/>
          </a:p>
          <a:p>
            <a:pPr lvl="1"/>
            <a:endParaRPr lang="en-US" sz="1050"/>
          </a:p>
          <a:p>
            <a:endParaRPr lang="en-US"/>
          </a:p>
          <a:p>
            <a:endParaRPr lang="en-US" sz="900"/>
          </a:p>
          <a:p>
            <a:pPr lvl="1"/>
            <a:endParaRPr lang="en-US" sz="675"/>
          </a:p>
        </p:txBody>
      </p:sp>
      <p:grpSp>
        <p:nvGrpSpPr>
          <p:cNvPr id="6" name="Group 5"/>
          <p:cNvGrpSpPr/>
          <p:nvPr/>
        </p:nvGrpSpPr>
        <p:grpSpPr>
          <a:xfrm>
            <a:off x="1072471" y="1524000"/>
            <a:ext cx="6928529" cy="3953157"/>
            <a:chOff x="744162" y="1919306"/>
            <a:chExt cx="7366049" cy="3632422"/>
          </a:xfrm>
        </p:grpSpPr>
        <p:grpSp>
          <p:nvGrpSpPr>
            <p:cNvPr id="3" name="Group 2"/>
            <p:cNvGrpSpPr/>
            <p:nvPr/>
          </p:nvGrpSpPr>
          <p:grpSpPr>
            <a:xfrm>
              <a:off x="744162" y="1941435"/>
              <a:ext cx="7302890" cy="3610293"/>
              <a:chOff x="777964" y="1941435"/>
              <a:chExt cx="7302890" cy="3610293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7964" y="1941435"/>
                <a:ext cx="7302890" cy="33468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77964" y="5288263"/>
                <a:ext cx="6010275" cy="2634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4882403" y="1919306"/>
              <a:ext cx="32278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/>
                <a:t>Source : Samsung Communications Research Team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744162" y="1941435"/>
              <a:ext cx="7302890" cy="3610293"/>
            </a:xfrm>
            <a:prstGeom prst="rect">
              <a:avLst/>
            </a:prstGeom>
            <a:no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30-40GHz </a:t>
            </a:r>
            <a:r>
              <a:rPr lang="en-US" err="1" smtClean="0"/>
              <a:t>mmW</a:t>
            </a:r>
            <a:r>
              <a:rPr lang="en-US" smtClean="0"/>
              <a:t> – Spectrum Overview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19153-C422-1449-81A2-3E6E2A396B2F}" type="datetime1">
              <a:rPr lang="en-US" smtClean="0"/>
              <a:t>6/12/16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6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59" y="2496741"/>
            <a:ext cx="3947788" cy="16942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38400"/>
            <a:ext cx="2695575" cy="1752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3500" y="3118247"/>
            <a:ext cx="4058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vs.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2975" y="4307682"/>
            <a:ext cx="32370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“high tower, high power”</a:t>
            </a:r>
          </a:p>
          <a:p>
            <a:r>
              <a:rPr lang="en-US" sz="1350"/>
              <a:t>(TV, cellular downlink, radar transmitter)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6494" y="4307682"/>
            <a:ext cx="146899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350"/>
              <a:t>cellular uplink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350"/>
              <a:t>radar receiver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350"/>
              <a:t>GPS receiver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65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04A4E-77B4-9E42-A85D-2DD90423942F}" type="datetime1">
              <a:rPr lang="en-US" smtClean="0"/>
              <a:t>6/12/16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4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310670" y="2576896"/>
            <a:ext cx="841615" cy="21782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licensed band</a:t>
            </a:r>
          </a:p>
          <a:p>
            <a:pPr algn="ctr"/>
            <a:r>
              <a:rPr lang="en-US" sz="1350"/>
              <a:t>user 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filter problem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66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14750" y="2576894"/>
            <a:ext cx="1352777" cy="21782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licensed band</a:t>
            </a:r>
          </a:p>
          <a:p>
            <a:pPr algn="ctr"/>
            <a:r>
              <a:rPr lang="en-US" sz="1350"/>
              <a:t>user 1</a:t>
            </a:r>
          </a:p>
        </p:txBody>
      </p:sp>
      <p:cxnSp>
        <p:nvCxnSpPr>
          <p:cNvPr id="9" name="Curved Connector 8"/>
          <p:cNvCxnSpPr/>
          <p:nvPr/>
        </p:nvCxnSpPr>
        <p:spPr>
          <a:xfrm rot="5400000" flipH="1" flipV="1">
            <a:off x="2849566" y="3207405"/>
            <a:ext cx="2090030" cy="1005386"/>
          </a:xfrm>
          <a:prstGeom prst="curvedConnector3">
            <a:avLst>
              <a:gd name="adj1" fmla="val 99789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16200000" flipV="1">
            <a:off x="3846224" y="3216133"/>
            <a:ext cx="2090030" cy="987927"/>
          </a:xfrm>
          <a:prstGeom prst="curvedConnector3">
            <a:avLst>
              <a:gd name="adj1" fmla="val 99789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26569" y="1889038"/>
            <a:ext cx="105990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guard band</a:t>
            </a:r>
          </a:p>
          <a:p>
            <a:r>
              <a:rPr lang="en-US" sz="1350"/>
              <a:t>(wasted)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50840" y="2497528"/>
            <a:ext cx="14061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>
                <a:solidFill>
                  <a:schemeClr val="tx2"/>
                </a:solidFill>
              </a:rPr>
              <a:t>filter</a:t>
            </a:r>
          </a:p>
          <a:p>
            <a:pPr algn="ctr"/>
            <a:r>
              <a:rPr lang="en-US" sz="1350">
                <a:solidFill>
                  <a:schemeClr val="tx2"/>
                </a:solidFill>
              </a:rPr>
              <a:t>(input or output)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40090" y="5046127"/>
            <a:ext cx="2574968" cy="71558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/>
              <a:t>Power imbalance:</a:t>
            </a:r>
          </a:p>
          <a:p>
            <a:pPr marL="214313" indent="-214313">
              <a:buFont typeface="Arial"/>
              <a:buChar char="•"/>
            </a:pPr>
            <a:r>
              <a:rPr lang="en-US" sz="1350"/>
              <a:t>cell downlink: 100 W ERP</a:t>
            </a:r>
          </a:p>
          <a:p>
            <a:pPr marL="214313" indent="-214313">
              <a:buFont typeface="Arial"/>
              <a:buChar char="•"/>
            </a:pPr>
            <a:r>
              <a:rPr lang="en-US" sz="1350"/>
              <a:t>cell uplink: 0.05 – 2 W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730BD-5B5D-A448-A896-50BF746DF96B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0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TV white spaces (US)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First large-scale spectrum database</a:t>
            </a:r>
          </a:p>
          <a:p>
            <a:r>
              <a:rPr lang="en-US" smtClean="0"/>
              <a:t>But limited use in the US</a:t>
            </a:r>
          </a:p>
          <a:p>
            <a:pPr lvl="1"/>
            <a:r>
              <a:rPr lang="en-US" smtClean="0"/>
              <a:t>number of channels</a:t>
            </a:r>
          </a:p>
          <a:p>
            <a:pPr lvl="1"/>
            <a:r>
              <a:rPr lang="en-US" smtClean="0"/>
              <a:t>power levels</a:t>
            </a:r>
          </a:p>
          <a:p>
            <a:pPr lvl="1"/>
            <a:r>
              <a:rPr lang="en-US" smtClean="0"/>
              <a:t>equipment</a:t>
            </a:r>
          </a:p>
          <a:p>
            <a:pPr lvl="1"/>
            <a:r>
              <a:rPr lang="en-US" smtClean="0"/>
              <a:t>available mostly in rural areas, not urban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088" y="2496741"/>
            <a:ext cx="2905125" cy="942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0" y="3851672"/>
            <a:ext cx="2971800" cy="20097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00751" y="2085589"/>
            <a:ext cx="10118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Leonia, NJ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34088" y="3534192"/>
            <a:ext cx="11849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Amherst, MA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013" y="4183856"/>
            <a:ext cx="2847975" cy="171450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2BC-D55C-0845-94EC-F8985B89D2C0}" type="datetime1">
              <a:rPr lang="en-US" smtClean="0"/>
              <a:t>6/12/16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730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Incentive auction</a:t>
            </a:r>
            <a:endParaRPr lang="en-US"/>
          </a:p>
        </p:txBody>
      </p:sp>
      <p:sp>
        <p:nvSpPr>
          <p:cNvPr id="3" name="Alternate Process 2"/>
          <p:cNvSpPr/>
          <p:nvPr/>
        </p:nvSpPr>
        <p:spPr>
          <a:xfrm>
            <a:off x="150008" y="2786062"/>
            <a:ext cx="1157288" cy="985838"/>
          </a:xfrm>
          <a:prstGeom prst="flowChartAlternateProcess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initial</a:t>
            </a:r>
          </a:p>
          <a:p>
            <a:pPr algn="ctr"/>
            <a:r>
              <a:rPr lang="en-US" sz="1350"/>
              <a:t>clearing goal</a:t>
            </a:r>
          </a:p>
        </p:txBody>
      </p:sp>
      <p:sp>
        <p:nvSpPr>
          <p:cNvPr id="4" name="Alternate Process 3"/>
          <p:cNvSpPr/>
          <p:nvPr/>
        </p:nvSpPr>
        <p:spPr>
          <a:xfrm>
            <a:off x="1775212" y="2786062"/>
            <a:ext cx="1157288" cy="985838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rgbClr val="FF0000"/>
                </a:solidFill>
              </a:rPr>
              <a:t>reverse</a:t>
            </a:r>
          </a:p>
          <a:p>
            <a:pPr algn="ctr"/>
            <a:r>
              <a:rPr lang="en-US" sz="1350">
                <a:solidFill>
                  <a:srgbClr val="FF0000"/>
                </a:solidFill>
              </a:rPr>
              <a:t>auction</a:t>
            </a:r>
          </a:p>
          <a:p>
            <a:pPr algn="ctr"/>
            <a:r>
              <a:rPr lang="en-US" sz="1350">
                <a:solidFill>
                  <a:srgbClr val="FF0000"/>
                </a:solidFill>
              </a:rPr>
              <a:t>(TV stations)</a:t>
            </a:r>
          </a:p>
        </p:txBody>
      </p:sp>
      <p:sp>
        <p:nvSpPr>
          <p:cNvPr id="5" name="Alternate Process 4"/>
          <p:cNvSpPr/>
          <p:nvPr/>
        </p:nvSpPr>
        <p:spPr>
          <a:xfrm>
            <a:off x="3539718" y="2786062"/>
            <a:ext cx="1157288" cy="985838"/>
          </a:xfrm>
          <a:prstGeom prst="flowChartAlternateProcess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forward</a:t>
            </a:r>
          </a:p>
          <a:p>
            <a:pPr algn="ctr"/>
            <a:r>
              <a:rPr lang="en-US" sz="1350"/>
              <a:t>auction</a:t>
            </a:r>
          </a:p>
          <a:p>
            <a:pPr algn="ctr"/>
            <a:r>
              <a:rPr lang="en-US" sz="1350"/>
              <a:t>(carriers)</a:t>
            </a:r>
          </a:p>
        </p:txBody>
      </p:sp>
      <p:sp>
        <p:nvSpPr>
          <p:cNvPr id="6" name="Decision 5"/>
          <p:cNvSpPr/>
          <p:nvPr/>
        </p:nvSpPr>
        <p:spPr>
          <a:xfrm>
            <a:off x="5174447" y="2453879"/>
            <a:ext cx="2090747" cy="165020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TV station participated &amp; got bid?</a:t>
            </a:r>
          </a:p>
        </p:txBody>
      </p:sp>
      <p:sp>
        <p:nvSpPr>
          <p:cNvPr id="7" name="Alternate Process 6"/>
          <p:cNvSpPr/>
          <p:nvPr/>
        </p:nvSpPr>
        <p:spPr>
          <a:xfrm>
            <a:off x="7125891" y="1632347"/>
            <a:ext cx="1768078" cy="98583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>
              <a:buFont typeface="+mj-lt"/>
              <a:buAutoNum type="arabicPeriod"/>
            </a:pPr>
            <a:r>
              <a:rPr lang="en-US" sz="1350"/>
              <a:t>go off-air (6 MHz)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350"/>
              <a:t>multiplex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350"/>
              <a:t>VHF</a:t>
            </a:r>
          </a:p>
        </p:txBody>
      </p:sp>
      <p:sp>
        <p:nvSpPr>
          <p:cNvPr id="8" name="Alternate Process 7"/>
          <p:cNvSpPr/>
          <p:nvPr/>
        </p:nvSpPr>
        <p:spPr>
          <a:xfrm>
            <a:off x="7125891" y="4125519"/>
            <a:ext cx="1721570" cy="98583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repack</a:t>
            </a:r>
          </a:p>
          <a:p>
            <a:pPr algn="ctr"/>
            <a:r>
              <a:rPr lang="en-US" sz="1350"/>
              <a:t>(39 months)</a:t>
            </a:r>
          </a:p>
        </p:txBody>
      </p:sp>
      <p:cxnSp>
        <p:nvCxnSpPr>
          <p:cNvPr id="10" name="Elbow Connector 9"/>
          <p:cNvCxnSpPr/>
          <p:nvPr/>
        </p:nvCxnSpPr>
        <p:spPr>
          <a:xfrm rot="5400000">
            <a:off x="3251887" y="2894410"/>
            <a:ext cx="9525" cy="1764506"/>
          </a:xfrm>
          <a:prstGeom prst="bentConnector3">
            <a:avLst>
              <a:gd name="adj1" fmla="val 3825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36735" y="4190322"/>
            <a:ext cx="174278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forward bids</a:t>
            </a:r>
          </a:p>
          <a:p>
            <a:r>
              <a:rPr lang="en-US" sz="1350"/>
              <a:t>insufficient </a:t>
            </a:r>
            <a:r>
              <a:rPr lang="en-US" sz="1350">
                <a:sym typeface="Wingdings"/>
              </a:rPr>
              <a:t></a:t>
            </a:r>
          </a:p>
          <a:p>
            <a:r>
              <a:rPr lang="en-US" sz="1350">
                <a:sym typeface="Wingdings"/>
              </a:rPr>
              <a:t>reduce clearing goal</a:t>
            </a:r>
            <a:endParaRPr lang="en-US" sz="135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307296" y="3278981"/>
            <a:ext cx="4679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932499" y="3278981"/>
            <a:ext cx="641447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697006" y="3278981"/>
            <a:ext cx="4679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6" idx="0"/>
            <a:endCxn id="7" idx="1"/>
          </p:cNvCxnSpPr>
          <p:nvPr/>
        </p:nvCxnSpPr>
        <p:spPr>
          <a:xfrm rot="5400000" flipH="1" flipV="1">
            <a:off x="6508549" y="1836537"/>
            <a:ext cx="328613" cy="906071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6" idx="2"/>
          </p:cNvCxnSpPr>
          <p:nvPr/>
        </p:nvCxnSpPr>
        <p:spPr>
          <a:xfrm rot="16200000" flipH="1">
            <a:off x="6394249" y="3929656"/>
            <a:ext cx="557214" cy="906071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19080" y="3771900"/>
            <a:ext cx="105990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144 MHz</a:t>
            </a:r>
          </a:p>
          <a:p>
            <a:r>
              <a:rPr lang="en-US" sz="1350"/>
              <a:t>(May 2016)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82852" y="2156320"/>
            <a:ext cx="277832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descending clock auction</a:t>
            </a:r>
          </a:p>
          <a:p>
            <a:r>
              <a:rPr lang="en-US" sz="1350">
                <a:sym typeface="Wingdings"/>
              </a:rPr>
              <a:t> reduce until clearing target met</a:t>
            </a:r>
            <a:endParaRPr lang="en-US" sz="135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68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8F1D-1BA7-A548-89C1-5A01446840DD}" type="datetime1">
              <a:rPr lang="en-US" smtClean="0"/>
              <a:t>6/12/16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7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600 MHz incentive auction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5047" y="5481331"/>
            <a:ext cx="23071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JP Morgan: $1.34/MHz/Pop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20" y="1979795"/>
            <a:ext cx="7378869" cy="2863668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6444882" y="4798271"/>
            <a:ext cx="1194134" cy="747149"/>
          </a:xfrm>
          <a:prstGeom prst="wedgeRoundRectCallout">
            <a:avLst>
              <a:gd name="adj1" fmla="val 19854"/>
              <a:gd name="adj2" fmla="val -1407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5 MHz uplink blocks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572000" y="5018999"/>
            <a:ext cx="1711612" cy="494048"/>
          </a:xfrm>
          <a:prstGeom prst="wedgeRoundRectCallout">
            <a:avLst>
              <a:gd name="adj1" fmla="val -35595"/>
              <a:gd name="adj2" fmla="val -204166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radio astronomy, medical monitoring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731431" y="4892449"/>
            <a:ext cx="1534027" cy="747149"/>
          </a:xfrm>
          <a:prstGeom prst="wedgeRoundRectCallout">
            <a:avLst>
              <a:gd name="adj1" fmla="val 20751"/>
              <a:gd name="adj2" fmla="val -1264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5 MHz downlink blocks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11639" y="2489219"/>
            <a:ext cx="89639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FirstNet</a:t>
            </a:r>
          </a:p>
          <a:p>
            <a:r>
              <a:rPr lang="en-US" sz="1350"/>
              <a:t>spectrum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69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7433-A14D-8F4A-84E5-15DB22A307EF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2057400" y="1600200"/>
            <a:ext cx="4724400" cy="43434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Interdependencies with other lifelines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648200" y="1371600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867400" y="4572000"/>
            <a:ext cx="1066800" cy="9144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Power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10000" y="5410200"/>
            <a:ext cx="1371600" cy="914400"/>
          </a:xfrm>
          <a:prstGeom prst="roundRect">
            <a:avLst/>
          </a:prstGeom>
          <a:solidFill>
            <a:srgbClr val="804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Pipelines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172200" y="2590800"/>
            <a:ext cx="914400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Water</a:t>
            </a:r>
            <a:endParaRPr lang="en-US" dirty="0"/>
          </a:p>
        </p:txBody>
      </p:sp>
      <p:sp>
        <p:nvSpPr>
          <p:cNvPr id="8" name="Decagon 7"/>
          <p:cNvSpPr/>
          <p:nvPr/>
        </p:nvSpPr>
        <p:spPr>
          <a:xfrm>
            <a:off x="1752600" y="4419600"/>
            <a:ext cx="1143000" cy="990600"/>
          </a:xfrm>
          <a:prstGeom prst="decagon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towers &amp; antennas</a:t>
            </a:r>
            <a:endParaRPr lang="en-US" sz="1400" dirty="0"/>
          </a:p>
        </p:txBody>
      </p:sp>
      <p:sp>
        <p:nvSpPr>
          <p:cNvPr id="9" name="Decagon 8"/>
          <p:cNvSpPr/>
          <p:nvPr/>
        </p:nvSpPr>
        <p:spPr>
          <a:xfrm>
            <a:off x="2819400" y="1447800"/>
            <a:ext cx="1143000" cy="990600"/>
          </a:xfrm>
          <a:prstGeom prst="decagon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outside plant</a:t>
            </a:r>
            <a:endParaRPr lang="en-US" dirty="0"/>
          </a:p>
        </p:txBody>
      </p:sp>
      <p:sp>
        <p:nvSpPr>
          <p:cNvPr id="10" name="Decagon 9"/>
          <p:cNvSpPr/>
          <p:nvPr/>
        </p:nvSpPr>
        <p:spPr>
          <a:xfrm>
            <a:off x="1600200" y="2743200"/>
            <a:ext cx="1143000" cy="990600"/>
          </a:xfrm>
          <a:prstGeom prst="decagon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 &amp; DC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7" idx="1"/>
            <a:endCxn id="9" idx="2"/>
          </p:cNvCxnSpPr>
          <p:nvPr/>
        </p:nvCxnSpPr>
        <p:spPr>
          <a:xfrm flipH="1" flipV="1">
            <a:off x="3853253" y="2249212"/>
            <a:ext cx="2318947" cy="798788"/>
          </a:xfrm>
          <a:prstGeom prst="straightConnector1">
            <a:avLst/>
          </a:prstGeom>
          <a:ln w="5715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1"/>
            <a:endCxn id="10" idx="1"/>
          </p:cNvCxnSpPr>
          <p:nvPr/>
        </p:nvCxnSpPr>
        <p:spPr>
          <a:xfrm flipH="1">
            <a:off x="2743200" y="3048000"/>
            <a:ext cx="3429000" cy="190500"/>
          </a:xfrm>
          <a:prstGeom prst="straightConnector1">
            <a:avLst/>
          </a:prstGeom>
          <a:ln w="5715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ecagon 16"/>
          <p:cNvSpPr/>
          <p:nvPr/>
        </p:nvSpPr>
        <p:spPr>
          <a:xfrm>
            <a:off x="7772400" y="3505200"/>
            <a:ext cx="1143000" cy="1066800"/>
          </a:xfrm>
          <a:prstGeom prst="decagon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Telecom</a:t>
            </a:r>
            <a:endParaRPr lang="en-US" sz="1400" dirty="0"/>
          </a:p>
        </p:txBody>
      </p:sp>
      <p:cxnSp>
        <p:nvCxnSpPr>
          <p:cNvPr id="19" name="Straight Arrow Connector 18"/>
          <p:cNvCxnSpPr>
            <a:stCxn id="5" idx="1"/>
          </p:cNvCxnSpPr>
          <p:nvPr/>
        </p:nvCxnSpPr>
        <p:spPr>
          <a:xfrm flipH="1" flipV="1">
            <a:off x="3886200" y="2362200"/>
            <a:ext cx="1981200" cy="2667000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5" idx="1"/>
            <a:endCxn id="10" idx="2"/>
          </p:cNvCxnSpPr>
          <p:nvPr/>
        </p:nvCxnSpPr>
        <p:spPr>
          <a:xfrm flipH="1" flipV="1">
            <a:off x="2634053" y="3544612"/>
            <a:ext cx="3233347" cy="1484588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4" idx="2"/>
            <a:endCxn id="8" idx="1"/>
          </p:cNvCxnSpPr>
          <p:nvPr/>
        </p:nvCxnSpPr>
        <p:spPr>
          <a:xfrm rot="5400000">
            <a:off x="2686050" y="2495550"/>
            <a:ext cx="2628900" cy="2209800"/>
          </a:xfrm>
          <a:prstGeom prst="curvedConnector2">
            <a:avLst/>
          </a:prstGeom>
          <a:ln w="57150" cmpd="sng">
            <a:solidFill>
              <a:schemeClr val="bg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6" idx="0"/>
            <a:endCxn id="9" idx="4"/>
          </p:cNvCxnSpPr>
          <p:nvPr/>
        </p:nvCxnSpPr>
        <p:spPr>
          <a:xfrm rot="16200000" flipV="1">
            <a:off x="2369149" y="3283548"/>
            <a:ext cx="2971801" cy="1281503"/>
          </a:xfrm>
          <a:prstGeom prst="curvedConnector3">
            <a:avLst/>
          </a:prstGeom>
          <a:ln w="57150" cmpd="sng">
            <a:solidFill>
              <a:srgbClr val="804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7" idx="7"/>
            <a:endCxn id="7" idx="3"/>
          </p:cNvCxnSpPr>
          <p:nvPr/>
        </p:nvCxnSpPr>
        <p:spPr>
          <a:xfrm flipH="1" flipV="1">
            <a:off x="7086600" y="3048000"/>
            <a:ext cx="794947" cy="660941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200400" y="3276600"/>
            <a:ext cx="890463" cy="646331"/>
          </a:xfrm>
          <a:prstGeom prst="rect">
            <a:avLst/>
          </a:prstGeom>
          <a:solidFill>
            <a:srgbClr val="804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E6E6E6"/>
                </a:solidFill>
              </a:rPr>
              <a:t>shared</a:t>
            </a:r>
          </a:p>
          <a:p>
            <a:r>
              <a:rPr lang="en-US" dirty="0" err="1" smtClean="0">
                <a:solidFill>
                  <a:srgbClr val="E6E6E6"/>
                </a:solidFill>
              </a:rPr>
              <a:t>RoW</a:t>
            </a:r>
            <a:endParaRPr lang="en-US">
              <a:solidFill>
                <a:srgbClr val="E6E6E6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53000" y="3733800"/>
            <a:ext cx="890463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mtClean="0"/>
              <a:t>shared</a:t>
            </a:r>
          </a:p>
          <a:p>
            <a:pPr algn="ctr"/>
            <a:r>
              <a:rPr lang="en-US" smtClean="0"/>
              <a:t>poles</a:t>
            </a: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105400" y="2895600"/>
            <a:ext cx="993256" cy="369332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flooding</a:t>
            </a:r>
            <a:endParaRPr lang="en-US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00400" y="4419600"/>
            <a:ext cx="697840" cy="6463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fuel</a:t>
            </a:r>
          </a:p>
          <a:p>
            <a:r>
              <a:rPr lang="en-US" smtClean="0"/>
              <a:t>parts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7204591" y="1863209"/>
            <a:ext cx="2391550" cy="646331"/>
          </a:xfrm>
          <a:prstGeom prst="rect">
            <a:avLst/>
          </a:prstGeom>
          <a:solidFill>
            <a:srgbClr val="FF6600">
              <a:alpha val="3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recovery coordination</a:t>
            </a:r>
          </a:p>
          <a:p>
            <a:r>
              <a:rPr lang="en-US" smtClean="0"/>
              <a:t>control</a:t>
            </a:r>
            <a:endParaRPr lang="en-US"/>
          </a:p>
        </p:txBody>
      </p:sp>
      <p:cxnSp>
        <p:nvCxnSpPr>
          <p:cNvPr id="33" name="Straight Arrow Connector 32"/>
          <p:cNvCxnSpPr>
            <a:stCxn id="17" idx="5"/>
            <a:endCxn id="5" idx="3"/>
          </p:cNvCxnSpPr>
          <p:nvPr/>
        </p:nvCxnSpPr>
        <p:spPr>
          <a:xfrm flipH="1">
            <a:off x="6934200" y="4368259"/>
            <a:ext cx="947347" cy="660941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7" idx="4"/>
          </p:cNvCxnSpPr>
          <p:nvPr/>
        </p:nvCxnSpPr>
        <p:spPr>
          <a:xfrm rot="5400000">
            <a:off x="5912448" y="3841152"/>
            <a:ext cx="1524003" cy="2985697"/>
          </a:xfrm>
          <a:prstGeom prst="bentConnector2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7" idx="8"/>
            <a:endCxn id="4" idx="0"/>
          </p:cNvCxnSpPr>
          <p:nvPr/>
        </p:nvCxnSpPr>
        <p:spPr>
          <a:xfrm rot="16200000" flipV="1">
            <a:off x="5569549" y="907452"/>
            <a:ext cx="2133601" cy="3061897"/>
          </a:xfrm>
          <a:prstGeom prst="curvedConnector3">
            <a:avLst>
              <a:gd name="adj1" fmla="val 110714"/>
            </a:avLst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1A43-F1AF-5249-B33A-5EA8AE8B3D9D}" type="datetime1">
              <a:rPr lang="en-US" smtClean="0"/>
              <a:t>6/12/16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0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3.5 GHz band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70</a:t>
            </a:fld>
            <a:endParaRPr lang="en-US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8048" y="2071687"/>
            <a:ext cx="3821906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7826" y="2657475"/>
            <a:ext cx="35028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/>
              <a:t>FSS: C Band (</a:t>
            </a:r>
            <a:r>
              <a:rPr lang="fi-FI" sz="2100"/>
              <a:t>3.625–4.200)</a:t>
            </a:r>
            <a:endParaRPr lang="en-US" sz="210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B218-C0EB-6C44-B381-38ED6F62C09B}" type="datetime1">
              <a:rPr lang="en-US" smtClean="0"/>
              <a:t>6/12/16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431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89F35AF-4F0A-CD49-B873-86D0EB4C19BA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INFORTE IBW 2016</a:t>
            </a:r>
            <a:endParaRPr lang="en-US"/>
          </a:p>
        </p:txBody>
      </p:sp>
      <p:sp>
        <p:nvSpPr>
          <p:cNvPr id="133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800" b="1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857250" indent="-1714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1543050" indent="-17145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0"/>
              <a:t>Slide </a:t>
            </a:r>
            <a:fld id="{FB0AB7F4-90D0-144E-827F-AA7C01FE4603}" type="slidenum">
              <a:rPr lang="en-US" altLang="en-US" sz="900" b="0"/>
              <a:pPr>
                <a:spcBef>
                  <a:spcPct val="0"/>
                </a:spcBef>
                <a:buFontTx/>
                <a:buNone/>
              </a:pPr>
              <a:t>71</a:t>
            </a:fld>
            <a:endParaRPr lang="en-US" altLang="en-US" sz="900" b="0"/>
          </a:p>
        </p:txBody>
      </p:sp>
      <p:pic>
        <p:nvPicPr>
          <p:cNvPr id="1331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5685" y="1485900"/>
            <a:ext cx="5885259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itle 6"/>
          <p:cNvSpPr>
            <a:spLocks noGrp="1"/>
          </p:cNvSpPr>
          <p:nvPr>
            <p:ph type="title"/>
          </p:nvPr>
        </p:nvSpPr>
        <p:spPr>
          <a:xfrm>
            <a:off x="1828800" y="1371600"/>
            <a:ext cx="5829300" cy="8001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  <a:ea typeface="MS PGothic" charset="-128"/>
              </a:rPr>
              <a:t>Federal Exclusion Zones</a:t>
            </a:r>
          </a:p>
        </p:txBody>
      </p:sp>
    </p:spTree>
    <p:extLst>
      <p:ext uri="{BB962C8B-B14F-4D97-AF65-F5344CB8AC3E}">
        <p14:creationId xmlns:p14="http://schemas.microsoft.com/office/powerpoint/2010/main" val="4323011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User classes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72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861072" y="2303860"/>
            <a:ext cx="2625328" cy="7822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Federal users</a:t>
            </a:r>
          </a:p>
          <a:p>
            <a:pPr algn="ctr"/>
            <a:r>
              <a:rPr lang="en-US" sz="1350"/>
              <a:t>Fixed satellite users (FCC)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61072" y="3264694"/>
            <a:ext cx="2625327" cy="7822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/>
              <a:t>Priority licenses (PAL)</a:t>
            </a:r>
          </a:p>
          <a:p>
            <a:pPr algn="ctr"/>
            <a:r>
              <a:rPr lang="en-US" sz="1350"/>
              <a:t>10 MHz channels in 3550-3650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861072" y="4225528"/>
            <a:ext cx="2625327" cy="78224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b="1"/>
              <a:t>General authorized use (GAL) </a:t>
            </a:r>
          </a:p>
        </p:txBody>
      </p:sp>
      <p:sp>
        <p:nvSpPr>
          <p:cNvPr id="7" name="32-Point Star 6"/>
          <p:cNvSpPr/>
          <p:nvPr/>
        </p:nvSpPr>
        <p:spPr>
          <a:xfrm>
            <a:off x="1296590" y="2384227"/>
            <a:ext cx="621506" cy="621506"/>
          </a:xfrm>
          <a:prstGeom prst="star32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/>
              <a:t>1</a:t>
            </a:r>
          </a:p>
        </p:txBody>
      </p:sp>
      <p:sp>
        <p:nvSpPr>
          <p:cNvPr id="8" name="32-Point Star 7"/>
          <p:cNvSpPr/>
          <p:nvPr/>
        </p:nvSpPr>
        <p:spPr>
          <a:xfrm>
            <a:off x="1296589" y="3345061"/>
            <a:ext cx="621506" cy="621506"/>
          </a:xfrm>
          <a:prstGeom prst="star32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/>
              <a:t>2</a:t>
            </a:r>
          </a:p>
        </p:txBody>
      </p:sp>
      <p:sp>
        <p:nvSpPr>
          <p:cNvPr id="9" name="32-Point Star 8"/>
          <p:cNvSpPr/>
          <p:nvPr/>
        </p:nvSpPr>
        <p:spPr>
          <a:xfrm>
            <a:off x="1296590" y="4305895"/>
            <a:ext cx="621506" cy="621506"/>
          </a:xfrm>
          <a:prstGeom prst="star32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94099" y="3086100"/>
            <a:ext cx="19928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census tract</a:t>
            </a:r>
          </a:p>
          <a:p>
            <a:r>
              <a:rPr lang="en-US"/>
              <a:t>&lt;= 70 MHz</a:t>
            </a:r>
          </a:p>
          <a:p>
            <a:r>
              <a:rPr lang="en-US"/>
              <a:t>3-year licenses</a:t>
            </a:r>
          </a:p>
          <a:p>
            <a:r>
              <a:rPr lang="en-US"/>
              <a:t>assigned via SAS</a:t>
            </a:r>
          </a:p>
        </p:txBody>
      </p:sp>
      <p:sp>
        <p:nvSpPr>
          <p:cNvPr id="12" name="Curved Left Arrow 11"/>
          <p:cNvSpPr/>
          <p:nvPr/>
        </p:nvSpPr>
        <p:spPr>
          <a:xfrm rot="10800000">
            <a:off x="2502097" y="3565552"/>
            <a:ext cx="267891" cy="102073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3" name="Curved Left Arrow 12"/>
          <p:cNvSpPr/>
          <p:nvPr/>
        </p:nvSpPr>
        <p:spPr>
          <a:xfrm rot="10800000">
            <a:off x="2491378" y="2496598"/>
            <a:ext cx="267891" cy="84846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40803" y="1958513"/>
            <a:ext cx="15311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must not interfere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3A7E-230B-E844-BFD2-AF8E0E67E925}" type="datetime1">
              <a:rPr lang="en-US" smtClean="0"/>
              <a:t>6/12/16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670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3.5 GHz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ESC: environmental sensing capability</a:t>
            </a:r>
          </a:p>
          <a:p>
            <a:r>
              <a:rPr lang="en-US" smtClean="0"/>
              <a:t>allow commercial use in coastal and Great Lakes region</a:t>
            </a:r>
          </a:p>
          <a:p>
            <a:r>
              <a:rPr lang="en-US" smtClean="0"/>
              <a:t>ESC senses radar signal </a:t>
            </a:r>
            <a:r>
              <a:rPr lang="en-US" smtClean="0">
                <a:sym typeface="Wingdings"/>
              </a:rPr>
              <a:t> SAS  GAL devices cease operation or move to another channel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F310-787E-D445-B43A-9BCE2BFBEBC2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733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TX Power Limits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679A5B9B-9ADC-984B-8316-D437F0EEE455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707231" y="2125267"/>
          <a:ext cx="7908132" cy="3327711"/>
        </p:xfrm>
        <a:graphic>
          <a:graphicData uri="http://schemas.openxmlformats.org/drawingml/2006/table">
            <a:tbl>
              <a:tblPr/>
              <a:tblGrid>
                <a:gridCol w="1760348"/>
                <a:gridCol w="1475612"/>
                <a:gridCol w="1479193"/>
                <a:gridCol w="1545452"/>
                <a:gridCol w="1647527"/>
              </a:tblGrid>
              <a:tr h="12973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charset="-128"/>
                        </a:rPr>
                        <a:t> Device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charset="-128"/>
                        </a:rPr>
                        <a:t>Geographic Area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charset="-128"/>
                        </a:rPr>
                        <a:t>Maximum Conducted Output Power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charset="-128"/>
                        </a:rPr>
                        <a:t>(</a:t>
                      </a:r>
                      <a:r>
                        <a:rPr kumimoji="0" lang="en-US" altLang="en-US" sz="14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charset="-128"/>
                        </a:rPr>
                        <a:t>dBm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charset="-128"/>
                        </a:rPr>
                        <a:t>/10 megahertz)**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charset="-128"/>
                        </a:rPr>
                        <a:t>Maximum EIRP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charset="-128"/>
                        </a:rPr>
                        <a:t>(dBm/10 megahertz)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charset="-128"/>
                        </a:rPr>
                        <a:t>Maximum Conducted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charset="-128"/>
                        </a:rPr>
                        <a:t>PSD (</a:t>
                      </a:r>
                      <a:r>
                        <a:rPr kumimoji="0" lang="en-US" altLang="en-US" sz="14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charset="-128"/>
                        </a:rPr>
                        <a:t>dBm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charset="-128"/>
                        </a:rPr>
                        <a:t>/MHz)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075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charset="-128"/>
                        </a:rPr>
                        <a:t>End User Device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-128"/>
                        </a:rPr>
                        <a:t>All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-128"/>
                        </a:rPr>
                        <a:t>n/a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-128"/>
                        </a:rPr>
                        <a:t>23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-128"/>
                        </a:rPr>
                        <a:t>n/a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5075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charset="-128"/>
                        </a:rPr>
                        <a:t>Category A CBSD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-128"/>
                        </a:rPr>
                        <a:t>All 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-128"/>
                        </a:rPr>
                        <a:t>24 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-128"/>
                        </a:rPr>
                        <a:t>30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-128"/>
                        </a:rPr>
                        <a:t>14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5075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charset="-128"/>
                        </a:rPr>
                        <a:t>Category B CBSD*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-128"/>
                        </a:rPr>
                        <a:t>Non-Rural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-128"/>
                        </a:rPr>
                        <a:t>24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-128"/>
                        </a:rPr>
                        <a:t>40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-128"/>
                        </a:rPr>
                        <a:t>14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5075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charset="-128"/>
                        </a:rPr>
                        <a:t>Category B CBSD*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-128"/>
                        </a:rPr>
                        <a:t>Rural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-128"/>
                        </a:rPr>
                        <a:t>30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-128"/>
                        </a:rPr>
                        <a:t>47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-128"/>
                        </a:rPr>
                        <a:t>20</a:t>
                      </a:r>
                    </a:p>
                  </a:txBody>
                  <a:tcPr marL="54769" marR="5476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486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Long-range networks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10" y="1993607"/>
            <a:ext cx="5822041" cy="32598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5901" y="5377113"/>
            <a:ext cx="6032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/>
              <a:t>Wide-area Wireless Communication Challenges for the Internet of Things</a:t>
            </a:r>
          </a:p>
          <a:p>
            <a:r>
              <a:rPr lang="en-US" sz="1050" err="1"/>
              <a:t>Harpreet</a:t>
            </a:r>
            <a:r>
              <a:rPr lang="en-US" sz="1050"/>
              <a:t> S. </a:t>
            </a:r>
            <a:r>
              <a:rPr lang="en-US" sz="1050" err="1"/>
              <a:t>Dhillon</a:t>
            </a:r>
            <a:r>
              <a:rPr lang="en-US" sz="1050"/>
              <a:t>, Howard </a:t>
            </a:r>
            <a:r>
              <a:rPr lang="en-US" sz="1050" err="1"/>
              <a:t>sHuang</a:t>
            </a:r>
            <a:r>
              <a:rPr lang="en-US" sz="1050"/>
              <a:t>, Harish </a:t>
            </a:r>
            <a:r>
              <a:rPr lang="en-US" sz="1050" err="1"/>
              <a:t>Viswanathan</a:t>
            </a:r>
            <a:endParaRPr lang="en-US" sz="1050"/>
          </a:p>
        </p:txBody>
      </p:sp>
      <p:sp>
        <p:nvSpPr>
          <p:cNvPr id="7" name="TextBox 6"/>
          <p:cNvSpPr txBox="1"/>
          <p:nvPr/>
        </p:nvSpPr>
        <p:spPr>
          <a:xfrm>
            <a:off x="6275888" y="2367904"/>
            <a:ext cx="2486025" cy="7155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/>
              <a:t>5G IOT </a:t>
            </a:r>
            <a:r>
              <a:rPr lang="en-US" sz="1350">
                <a:sym typeface="Wingdings"/>
              </a:rPr>
              <a:t> predictable geographic coverage, not (just) capacity</a:t>
            </a:r>
            <a:endParaRPr lang="en-US" sz="135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8FE7-6981-6447-A79D-E9CCA997C925}" type="datetime1">
              <a:rPr lang="en-US" smtClean="0"/>
              <a:t>6/12/16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8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Challenges for spectrum sharing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Enforcement!</a:t>
            </a:r>
          </a:p>
          <a:p>
            <a:pPr lvl="1"/>
            <a:r>
              <a:rPr lang="en-US" smtClean="0"/>
              <a:t>incumbents need to trust new entrants not to misbehave</a:t>
            </a:r>
          </a:p>
          <a:p>
            <a:pPr lvl="2"/>
            <a:r>
              <a:rPr lang="en-US" smtClean="0"/>
              <a:t>or to be swiftly extricated from the band</a:t>
            </a:r>
          </a:p>
          <a:p>
            <a:pPr lvl="1"/>
            <a:r>
              <a:rPr lang="en-US" smtClean="0"/>
              <a:t>as old as radio station identification (“You are listening to WNYC”)</a:t>
            </a:r>
          </a:p>
          <a:p>
            <a:pPr lvl="1"/>
            <a:r>
              <a:rPr lang="en-US" smtClean="0"/>
              <a:t>can’t rely on FCC field engineers with SUVs</a:t>
            </a:r>
          </a:p>
          <a:p>
            <a:r>
              <a:rPr lang="en-US" smtClean="0">
                <a:sym typeface="Wingdings"/>
              </a:rPr>
              <a:t> band user identification</a:t>
            </a:r>
          </a:p>
          <a:p>
            <a:pPr lvl="1"/>
            <a:r>
              <a:rPr lang="en-US" smtClean="0">
                <a:sym typeface="Wingdings"/>
              </a:rPr>
              <a:t>unalterable by (modestly sophisticated) user</a:t>
            </a:r>
          </a:p>
          <a:p>
            <a:pPr lvl="1"/>
            <a:r>
              <a:rPr lang="en-US" smtClean="0">
                <a:sym typeface="Wingdings"/>
              </a:rPr>
              <a:t>traceable to real ”servable” identity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F563-1251-6D47-B917-917E0D380743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1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Challenges for spectrum sharing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77</a:t>
            </a:fld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665450736"/>
              </p:ext>
            </p:extLst>
          </p:nvPr>
        </p:nvGraphicFramePr>
        <p:xfrm>
          <a:off x="214312" y="1397000"/>
          <a:ext cx="86903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819A-A286-814A-88E7-48BF9454A04E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787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Spectrum outlook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mtClean="0"/>
              <a:t>Move from purpose-specific to generic spectrum</a:t>
            </a:r>
          </a:p>
          <a:p>
            <a:r>
              <a:rPr lang="en-US" smtClean="0"/>
              <a:t>Spectrum rules tend to evolve (slowly)</a:t>
            </a:r>
          </a:p>
          <a:p>
            <a:pPr lvl="1"/>
            <a:r>
              <a:rPr lang="en-US" smtClean="0"/>
              <a:t>e.g., sharing conservative </a:t>
            </a:r>
            <a:r>
              <a:rPr lang="en-US" smtClean="0">
                <a:sym typeface="Wingdings"/>
              </a:rPr>
              <a:t> liberal</a:t>
            </a:r>
            <a:endParaRPr lang="en-US" smtClean="0"/>
          </a:p>
          <a:p>
            <a:r>
              <a:rPr lang="en-US" smtClean="0"/>
              <a:t>Consider setting expectations for receivers (“no right to complain”)</a:t>
            </a:r>
          </a:p>
          <a:p>
            <a:pPr lvl="1"/>
            <a:r>
              <a:rPr lang="en-US" smtClean="0"/>
              <a:t>currently, implicit by original occupancy</a:t>
            </a:r>
          </a:p>
          <a:p>
            <a:r>
              <a:rPr lang="en-US" smtClean="0"/>
              <a:t>Simple spectrum database models</a:t>
            </a:r>
          </a:p>
          <a:p>
            <a:pPr lvl="1"/>
            <a:r>
              <a:rPr lang="en-US" smtClean="0"/>
              <a:t>but increasingly dynamic data in space &amp; time (e.g., mobile primary users)</a:t>
            </a:r>
          </a:p>
          <a:p>
            <a:pPr lvl="1"/>
            <a:r>
              <a:rPr lang="en-US" smtClean="0"/>
              <a:t>start with either licensed or generic “rendezvous” channel</a:t>
            </a:r>
          </a:p>
          <a:p>
            <a:pPr lvl="1"/>
            <a:r>
              <a:rPr lang="en-US" smtClean="0"/>
              <a:t>ask database for channels available across many bands (e.g., IETF PAWS)</a:t>
            </a:r>
          </a:p>
          <a:p>
            <a:r>
              <a:rPr lang="en-US" smtClean="0"/>
              <a:t>Need for more constrained unlicensed bands?</a:t>
            </a:r>
          </a:p>
          <a:p>
            <a:pPr lvl="1"/>
            <a:r>
              <a:rPr lang="en-US" smtClean="0"/>
              <a:t>long range, low duty cycle networks – rendezvous, low-bandwidth </a:t>
            </a:r>
            <a:r>
              <a:rPr lang="en-US" err="1" smtClean="0"/>
              <a:t>IoT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DB40-0FBA-C14A-A8E5-B09CC1B924B3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7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 networks are similar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AA905-6E2F-6844-8684-42C08F0AEF15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79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815655" y="2668791"/>
            <a:ext cx="2242283" cy="8333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time-division multiplexing</a:t>
            </a: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105463" y="3813307"/>
            <a:ext cx="2242283" cy="83337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modulation</a:t>
            </a: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105463" y="4974082"/>
            <a:ext cx="2242283" cy="83337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frequency division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18401" y="6095427"/>
            <a:ext cx="2217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medium = spectrum</a:t>
            </a: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349240" y="2668791"/>
            <a:ext cx="2242283" cy="8333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packets</a:t>
            </a:r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815655" y="1660415"/>
            <a:ext cx="2242283" cy="8333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packets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Who runs communication systems and networks?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DD91-0386-7747-8920-674BF1D33B21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8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5541076"/>
            <a:ext cx="1741833" cy="1316924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radio &amp; TV stations</a:t>
            </a:r>
          </a:p>
          <a:p>
            <a:pPr algn="ctr"/>
            <a:r>
              <a:rPr lang="en-US" sz="1050" smtClean="0"/>
              <a:t>(1,784 TV, 15,470 radio) </a:t>
            </a:r>
            <a:endParaRPr lang="en-US" sz="1050"/>
          </a:p>
        </p:txBody>
      </p:sp>
      <p:sp>
        <p:nvSpPr>
          <p:cNvPr id="7" name="Rounded Rectangle 6"/>
          <p:cNvSpPr/>
          <p:nvPr/>
        </p:nvSpPr>
        <p:spPr>
          <a:xfrm>
            <a:off x="4659717" y="1799032"/>
            <a:ext cx="1741833" cy="131692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smtClean="0"/>
              <a:t>cable companies</a:t>
            </a:r>
          </a:p>
          <a:p>
            <a:pPr algn="ctr"/>
            <a:r>
              <a:rPr lang="en-US" sz="1400" smtClean="0"/>
              <a:t>(“</a:t>
            </a:r>
            <a:r>
              <a:rPr lang="en-US" sz="1200" smtClean="0"/>
              <a:t>MVPD</a:t>
            </a:r>
            <a:r>
              <a:rPr lang="en-US" sz="1400" smtClean="0"/>
              <a:t>”)</a:t>
            </a:r>
            <a:endParaRPr lang="en-US" sz="1400"/>
          </a:p>
        </p:txBody>
      </p:sp>
      <p:sp>
        <p:nvSpPr>
          <p:cNvPr id="8" name="Rounded Rectangle 7"/>
          <p:cNvSpPr/>
          <p:nvPr/>
        </p:nvSpPr>
        <p:spPr>
          <a:xfrm>
            <a:off x="7173505" y="5326030"/>
            <a:ext cx="1741833" cy="131692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communities (“muni networks”)</a:t>
            </a: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854962" y="1810790"/>
            <a:ext cx="1741833" cy="131692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cellular providers </a:t>
            </a:r>
            <a:r>
              <a:rPr lang="en-US" sz="1200" smtClean="0">
                <a:solidFill>
                  <a:schemeClr val="accent2"/>
                </a:solidFill>
              </a:rPr>
              <a:t>(3-4)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73505" y="3585390"/>
            <a:ext cx="1741833" cy="131692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smtClean="0"/>
              <a:t>wholesaler providers</a:t>
            </a:r>
          </a:p>
          <a:p>
            <a:pPr algn="ctr"/>
            <a:r>
              <a:rPr lang="en-US" sz="1100" smtClean="0"/>
              <a:t>(“carriers’ carrier”)</a:t>
            </a:r>
            <a:endParaRPr lang="en-US" sz="1100"/>
          </a:p>
        </p:txBody>
      </p:sp>
      <p:sp>
        <p:nvSpPr>
          <p:cNvPr id="11" name="Rounded Rectangle 10"/>
          <p:cNvSpPr/>
          <p:nvPr/>
        </p:nvSpPr>
        <p:spPr>
          <a:xfrm>
            <a:off x="269229" y="1786817"/>
            <a:ext cx="1741833" cy="131692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smtClean="0"/>
              <a:t>incumbent local exchange carriers</a:t>
            </a:r>
          </a:p>
          <a:p>
            <a:pPr algn="ctr"/>
            <a:r>
              <a:rPr lang="en-US" sz="1200" smtClean="0"/>
              <a:t>(“ILEC”)</a:t>
            </a:r>
            <a:endParaRPr lang="en-US" sz="1200"/>
          </a:p>
        </p:txBody>
      </p:sp>
      <p:sp>
        <p:nvSpPr>
          <p:cNvPr id="12" name="Rounded Rectangle 11"/>
          <p:cNvSpPr/>
          <p:nvPr/>
        </p:nvSpPr>
        <p:spPr>
          <a:xfrm>
            <a:off x="4518611" y="4667568"/>
            <a:ext cx="1741833" cy="131692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satellite providers</a:t>
            </a:r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186687" y="5552376"/>
            <a:ext cx="1741833" cy="1316924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private land mobile radio </a:t>
            </a:r>
            <a:r>
              <a:rPr lang="en-US" sz="1200" smtClean="0"/>
              <a:t>(public safety, transit, taxis, …)</a:t>
            </a:r>
            <a:endParaRPr lang="en-US" sz="12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9" y="2564839"/>
            <a:ext cx="416202" cy="6383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919" y="2670645"/>
            <a:ext cx="721827" cy="433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45" y="3203182"/>
            <a:ext cx="1497417" cy="50139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389787" y="1786817"/>
            <a:ext cx="1741833" cy="131692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smtClean="0"/>
              <a:t>competitive local exchange carriers</a:t>
            </a:r>
          </a:p>
          <a:p>
            <a:pPr algn="ctr"/>
            <a:r>
              <a:rPr lang="en-US" sz="1050" smtClean="0"/>
              <a:t>(“CLEC”)</a:t>
            </a:r>
            <a:endParaRPr lang="en-US" sz="105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717" y="1826371"/>
            <a:ext cx="1842448" cy="188563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389787" y="3537899"/>
            <a:ext cx="1741833" cy="131692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rural local exchange carriers</a:t>
            </a:r>
          </a:p>
          <a:p>
            <a:pPr algn="ctr"/>
            <a:r>
              <a:rPr lang="en-US" sz="1100" smtClean="0"/>
              <a:t>(“RLEC”)</a:t>
            </a:r>
            <a:endParaRPr lang="en-US" sz="110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438" y="4627122"/>
            <a:ext cx="788855" cy="2616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068" y="2810699"/>
            <a:ext cx="416202" cy="6383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874" y="2847018"/>
            <a:ext cx="721827" cy="4330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8587" y="1482098"/>
            <a:ext cx="1364030" cy="3205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299" y="1805429"/>
            <a:ext cx="873402" cy="3624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923" y="2842231"/>
            <a:ext cx="873402" cy="3056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622231" y="4888732"/>
            <a:ext cx="6200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~1,000</a:t>
            </a:r>
            <a:endParaRPr lang="en-US" sz="1100"/>
          </a:p>
        </p:txBody>
      </p:sp>
      <p:sp>
        <p:nvSpPr>
          <p:cNvPr id="28" name="TextBox 27"/>
          <p:cNvSpPr txBox="1"/>
          <p:nvPr/>
        </p:nvSpPr>
        <p:spPr>
          <a:xfrm>
            <a:off x="4659717" y="6372972"/>
            <a:ext cx="1925302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smtClean="0"/>
              <a:t># with ~90% </a:t>
            </a:r>
            <a:r>
              <a:rPr lang="en-US" sz="1200" err="1" smtClean="0"/>
              <a:t>marketshare</a:t>
            </a:r>
            <a:endParaRPr lang="en-US" sz="1200"/>
          </a:p>
        </p:txBody>
      </p:sp>
      <p:sp>
        <p:nvSpPr>
          <p:cNvPr id="29" name="TextBox 28"/>
          <p:cNvSpPr txBox="1"/>
          <p:nvPr/>
        </p:nvSpPr>
        <p:spPr>
          <a:xfrm>
            <a:off x="4659717" y="2810699"/>
            <a:ext cx="445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rgbClr val="AD8F67"/>
                </a:solidFill>
              </a:rPr>
              <a:t>~12</a:t>
            </a:r>
            <a:endParaRPr lang="en-US" sz="1200">
              <a:solidFill>
                <a:srgbClr val="AD8F67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717" y="4743514"/>
            <a:ext cx="419100" cy="3175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746" y="4722600"/>
            <a:ext cx="513645" cy="33226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620746" y="5707493"/>
            <a:ext cx="360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rgbClr val="AD8F67"/>
                </a:solidFill>
              </a:rPr>
              <a:t>~2</a:t>
            </a:r>
            <a:endParaRPr lang="en-US" sz="1200">
              <a:solidFill>
                <a:srgbClr val="AD8F67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0552" y="3585390"/>
            <a:ext cx="1164129" cy="35242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427" y="4582083"/>
            <a:ext cx="978780" cy="3228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611" y="5695277"/>
            <a:ext cx="718179" cy="26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326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32775" cy="697682"/>
          </a:xfrm>
        </p:spPr>
        <p:txBody>
          <a:bodyPr>
            <a:normAutofit fontScale="90000"/>
          </a:bodyPr>
          <a:lstStyle/>
          <a:p>
            <a:r>
              <a:rPr lang="en-US" smtClean="0"/>
              <a:t>Reference architecture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62370-F61F-4C76-81EA-7F515C598B10}" type="slidenum">
              <a:rPr lang="en-US" smtClean="0"/>
              <a:pPr/>
              <a:t>80</a:t>
            </a:fld>
            <a:endParaRPr lang="en-US"/>
          </a:p>
        </p:txBody>
      </p:sp>
      <p:grpSp>
        <p:nvGrpSpPr>
          <p:cNvPr id="136" name="Group 135"/>
          <p:cNvGrpSpPr/>
          <p:nvPr/>
        </p:nvGrpSpPr>
        <p:grpSpPr>
          <a:xfrm>
            <a:off x="3267717" y="5924490"/>
            <a:ext cx="748923" cy="627221"/>
            <a:chOff x="851277" y="5791200"/>
            <a:chExt cx="748923" cy="627221"/>
          </a:xfrm>
        </p:grpSpPr>
        <p:pic>
          <p:nvPicPr>
            <p:cNvPr id="120" name="Picture 15" descr="Router icon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0600" y="5791200"/>
              <a:ext cx="593558" cy="53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1" name="TextBox 47"/>
            <p:cNvSpPr txBox="1">
              <a:spLocks noChangeArrowheads="1"/>
            </p:cNvSpPr>
            <p:nvPr/>
          </p:nvSpPr>
          <p:spPr bwMode="auto">
            <a:xfrm>
              <a:off x="851277" y="6172200"/>
              <a:ext cx="74892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smtClean="0"/>
                <a:t>L3 Router</a:t>
              </a:r>
              <a:endParaRPr lang="en-US" sz="1000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4051677" y="5543490"/>
            <a:ext cx="748923" cy="1162110"/>
            <a:chOff x="4051677" y="5543490"/>
            <a:chExt cx="748923" cy="1162110"/>
          </a:xfrm>
        </p:grpSpPr>
        <p:grpSp>
          <p:nvGrpSpPr>
            <p:cNvPr id="123" name="Group 122"/>
            <p:cNvGrpSpPr/>
            <p:nvPr/>
          </p:nvGrpSpPr>
          <p:grpSpPr>
            <a:xfrm>
              <a:off x="4091259" y="5543490"/>
              <a:ext cx="669758" cy="914400"/>
              <a:chOff x="2971800" y="5486400"/>
              <a:chExt cx="669758" cy="914400"/>
            </a:xfrm>
          </p:grpSpPr>
          <p:pic>
            <p:nvPicPr>
              <p:cNvPr id="124" name="Picture 123" descr="SBC icon.jpe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71800" y="5486400"/>
                <a:ext cx="640080" cy="533400"/>
              </a:xfrm>
              <a:prstGeom prst="rect">
                <a:avLst/>
              </a:prstGeom>
            </p:spPr>
          </p:pic>
          <p:pic>
            <p:nvPicPr>
              <p:cNvPr id="125" name="Picture 15" descr="Router icon.png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048000" y="5864087"/>
                <a:ext cx="593558" cy="53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7" name="TextBox 47"/>
            <p:cNvSpPr txBox="1">
              <a:spLocks noChangeArrowheads="1"/>
            </p:cNvSpPr>
            <p:nvPr/>
          </p:nvSpPr>
          <p:spPr bwMode="auto">
            <a:xfrm>
              <a:off x="4051677" y="6305490"/>
              <a:ext cx="74892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smtClean="0"/>
                <a:t>SBC and</a:t>
              </a:r>
            </a:p>
            <a:p>
              <a:r>
                <a:rPr lang="en-US" sz="1000" smtClean="0"/>
                <a:t>L3 Router</a:t>
              </a:r>
              <a:endParaRPr lang="en-US" sz="1000"/>
            </a:p>
          </p:txBody>
        </p:sp>
      </p:grpSp>
      <p:pic>
        <p:nvPicPr>
          <p:cNvPr id="128" name="Picture 2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5040" y="5772090"/>
            <a:ext cx="472991" cy="61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4" name="Group 133"/>
          <p:cNvGrpSpPr/>
          <p:nvPr/>
        </p:nvGrpSpPr>
        <p:grpSpPr>
          <a:xfrm>
            <a:off x="4778640" y="5924490"/>
            <a:ext cx="1218165" cy="781110"/>
            <a:chOff x="2057400" y="5791200"/>
            <a:chExt cx="1218165" cy="781110"/>
          </a:xfrm>
        </p:grpSpPr>
        <p:pic>
          <p:nvPicPr>
            <p:cNvPr id="129" name="Picture 128" descr="Set top box c&amp;c icon.jpe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5791200"/>
              <a:ext cx="431800" cy="431800"/>
            </a:xfrm>
            <a:prstGeom prst="rect">
              <a:avLst/>
            </a:prstGeom>
          </p:spPr>
        </p:pic>
        <p:sp>
          <p:nvSpPr>
            <p:cNvPr id="130" name="TextBox 47"/>
            <p:cNvSpPr txBox="1">
              <a:spLocks noChangeArrowheads="1"/>
            </p:cNvSpPr>
            <p:nvPr/>
          </p:nvSpPr>
          <p:spPr bwMode="auto">
            <a:xfrm>
              <a:off x="2057400" y="6172200"/>
              <a:ext cx="121816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smtClean="0"/>
                <a:t>Set top box</a:t>
              </a:r>
            </a:p>
            <a:p>
              <a:pPr algn="ctr"/>
              <a:r>
                <a:rPr lang="en-US" sz="1000" err="1"/>
                <a:t>c</a:t>
              </a:r>
              <a:r>
                <a:rPr lang="en-US" sz="1000" err="1" smtClean="0"/>
                <a:t>ommand&amp;control</a:t>
              </a:r>
              <a:endParaRPr lang="en-US" sz="1000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6074040" y="5860990"/>
            <a:ext cx="555360" cy="844610"/>
            <a:chOff x="3352800" y="5727700"/>
            <a:chExt cx="555360" cy="844610"/>
          </a:xfrm>
        </p:grpSpPr>
        <p:pic>
          <p:nvPicPr>
            <p:cNvPr id="131" name="Picture 130" descr="Video cache icon.jpe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5500" y="5727700"/>
              <a:ext cx="520700" cy="520700"/>
            </a:xfrm>
            <a:prstGeom prst="rect">
              <a:avLst/>
            </a:prstGeom>
          </p:spPr>
        </p:pic>
        <p:sp>
          <p:nvSpPr>
            <p:cNvPr id="132" name="TextBox 47"/>
            <p:cNvSpPr txBox="1">
              <a:spLocks noChangeArrowheads="1"/>
            </p:cNvSpPr>
            <p:nvPr/>
          </p:nvSpPr>
          <p:spPr bwMode="auto">
            <a:xfrm>
              <a:off x="3352800" y="6172200"/>
              <a:ext cx="55536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smtClean="0"/>
                <a:t>Video</a:t>
              </a:r>
            </a:p>
            <a:p>
              <a:pPr algn="ctr"/>
              <a:r>
                <a:rPr lang="en-US" sz="1000" smtClean="0"/>
                <a:t>Cache</a:t>
              </a:r>
              <a:endParaRPr lang="en-US" sz="1000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143000" y="1066800"/>
            <a:ext cx="7239000" cy="4763742"/>
            <a:chOff x="1143000" y="1066800"/>
            <a:chExt cx="7239000" cy="4763742"/>
          </a:xfrm>
        </p:grpSpPr>
        <p:sp>
          <p:nvSpPr>
            <p:cNvPr id="9" name="Oval 8"/>
            <p:cNvSpPr/>
            <p:nvPr/>
          </p:nvSpPr>
          <p:spPr>
            <a:xfrm>
              <a:off x="3100137" y="3492362"/>
              <a:ext cx="862263" cy="44726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18" name="Straight Connector 117"/>
            <p:cNvCxnSpPr/>
            <p:nvPr/>
          </p:nvCxnSpPr>
          <p:spPr>
            <a:xfrm flipH="1">
              <a:off x="3962400" y="3810000"/>
              <a:ext cx="152400" cy="1066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4953000" y="3810000"/>
              <a:ext cx="381000" cy="1066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Cloud 75"/>
            <p:cNvSpPr/>
            <p:nvPr/>
          </p:nvSpPr>
          <p:spPr bwMode="auto">
            <a:xfrm>
              <a:off x="5791200" y="1143000"/>
              <a:ext cx="1241258" cy="801342"/>
            </a:xfrm>
            <a:prstGeom prst="cloud">
              <a:avLst/>
            </a:prstGeom>
            <a:noFill/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7" name="Straight Connector 6"/>
            <p:cNvCxnSpPr>
              <a:cxnSpLocks noChangeShapeType="1"/>
            </p:cNvCxnSpPr>
            <p:nvPr/>
          </p:nvCxnSpPr>
          <p:spPr bwMode="auto">
            <a:xfrm flipV="1">
              <a:off x="4367463" y="3637722"/>
              <a:ext cx="370974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" name="Straight Connector 7"/>
            <p:cNvCxnSpPr>
              <a:cxnSpLocks noChangeShapeType="1"/>
            </p:cNvCxnSpPr>
            <p:nvPr/>
          </p:nvCxnSpPr>
          <p:spPr bwMode="auto">
            <a:xfrm flipV="1">
              <a:off x="6415839" y="2061127"/>
              <a:ext cx="37097" cy="15206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pic>
          <p:nvPicPr>
            <p:cNvPr id="11" name="Picture 10" descr="computer-icon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1337" y="3216731"/>
              <a:ext cx="428875" cy="517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Connector 11"/>
            <p:cNvCxnSpPr>
              <a:cxnSpLocks noChangeShapeType="1"/>
            </p:cNvCxnSpPr>
            <p:nvPr/>
          </p:nvCxnSpPr>
          <p:spPr bwMode="auto">
            <a:xfrm flipV="1">
              <a:off x="2033337" y="3760720"/>
              <a:ext cx="944062" cy="4928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" name="Straight Connector 13"/>
            <p:cNvCxnSpPr>
              <a:cxnSpLocks noChangeShapeType="1"/>
            </p:cNvCxnSpPr>
            <p:nvPr/>
          </p:nvCxnSpPr>
          <p:spPr bwMode="auto">
            <a:xfrm flipH="1" flipV="1">
              <a:off x="4343400" y="1981200"/>
              <a:ext cx="1143002" cy="12954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pic>
          <p:nvPicPr>
            <p:cNvPr id="16" name="Picture 13" descr="VoIP Icon.jpe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537" y="2768809"/>
              <a:ext cx="294774" cy="355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>
              <a:cxnSpLocks noChangeShapeType="1"/>
            </p:cNvCxnSpPr>
            <p:nvPr/>
          </p:nvCxnSpPr>
          <p:spPr bwMode="auto">
            <a:xfrm flipH="1">
              <a:off x="3096114" y="1611982"/>
              <a:ext cx="29677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9" name="TextBox 47"/>
            <p:cNvSpPr txBox="1">
              <a:spLocks noChangeArrowheads="1"/>
            </p:cNvSpPr>
            <p:nvPr/>
          </p:nvSpPr>
          <p:spPr bwMode="auto">
            <a:xfrm>
              <a:off x="1752600" y="2495136"/>
              <a:ext cx="51954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/>
                <a:t>Users</a:t>
              </a:r>
            </a:p>
          </p:txBody>
        </p:sp>
        <p:cxnSp>
          <p:nvCxnSpPr>
            <p:cNvPr id="24" name="Straight Connector 23"/>
            <p:cNvCxnSpPr>
              <a:cxnSpLocks noChangeShapeType="1"/>
            </p:cNvCxnSpPr>
            <p:nvPr/>
          </p:nvCxnSpPr>
          <p:spPr bwMode="auto">
            <a:xfrm>
              <a:off x="6629400" y="3733800"/>
              <a:ext cx="292768" cy="11305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6" name="TextBox 107"/>
            <p:cNvSpPr txBox="1">
              <a:spLocks noChangeArrowheads="1"/>
            </p:cNvSpPr>
            <p:nvPr/>
          </p:nvSpPr>
          <p:spPr bwMode="auto">
            <a:xfrm>
              <a:off x="6781800" y="3182779"/>
              <a:ext cx="14097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 b="1" err="1" smtClean="0"/>
                <a:t>Comm</a:t>
              </a:r>
              <a:r>
                <a:rPr lang="en-US" sz="800" b="1" smtClean="0"/>
                <a:t> </a:t>
              </a:r>
              <a:r>
                <a:rPr lang="en-US" sz="800" b="1"/>
                <a:t>Complex</a:t>
              </a:r>
            </a:p>
          </p:txBody>
        </p:sp>
        <p:sp>
          <p:nvSpPr>
            <p:cNvPr id="27" name="TextBox 55"/>
            <p:cNvSpPr txBox="1">
              <a:spLocks noChangeArrowheads="1"/>
            </p:cNvSpPr>
            <p:nvPr/>
          </p:nvSpPr>
          <p:spPr bwMode="auto">
            <a:xfrm>
              <a:off x="5138865" y="4267200"/>
              <a:ext cx="110388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smtClean="0"/>
                <a:t>Transport Core</a:t>
              </a:r>
              <a:endParaRPr lang="en-US" sz="1000" b="1"/>
            </a:p>
          </p:txBody>
        </p:sp>
        <p:cxnSp>
          <p:nvCxnSpPr>
            <p:cNvPr id="28" name="Straight Connector 27"/>
            <p:cNvCxnSpPr>
              <a:cxnSpLocks noChangeShapeType="1"/>
            </p:cNvCxnSpPr>
            <p:nvPr/>
          </p:nvCxnSpPr>
          <p:spPr bwMode="auto">
            <a:xfrm flipV="1">
              <a:off x="2482767" y="3760718"/>
              <a:ext cx="445168" cy="26835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" name="Straight Connector 28"/>
            <p:cNvCxnSpPr>
              <a:cxnSpLocks noChangeShapeType="1"/>
            </p:cNvCxnSpPr>
            <p:nvPr/>
          </p:nvCxnSpPr>
          <p:spPr bwMode="auto">
            <a:xfrm>
              <a:off x="2482767" y="3492362"/>
              <a:ext cx="445168" cy="26835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0" name="TextBox 55"/>
            <p:cNvSpPr txBox="1">
              <a:spLocks noChangeArrowheads="1"/>
            </p:cNvSpPr>
            <p:nvPr/>
          </p:nvSpPr>
          <p:spPr bwMode="auto">
            <a:xfrm>
              <a:off x="3027991" y="4267200"/>
              <a:ext cx="143864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smtClean="0"/>
                <a:t>Regional Broadband </a:t>
              </a:r>
            </a:p>
            <a:p>
              <a:pPr algn="ctr"/>
              <a:r>
                <a:rPr lang="en-US" sz="1000" b="1" smtClean="0"/>
                <a:t>Network</a:t>
              </a:r>
              <a:endParaRPr lang="en-US" sz="1000" b="1"/>
            </a:p>
          </p:txBody>
        </p:sp>
        <p:sp>
          <p:nvSpPr>
            <p:cNvPr id="31" name="TextBox 55"/>
            <p:cNvSpPr txBox="1">
              <a:spLocks noChangeArrowheads="1"/>
            </p:cNvSpPr>
            <p:nvPr/>
          </p:nvSpPr>
          <p:spPr bwMode="auto">
            <a:xfrm>
              <a:off x="1482060" y="4267200"/>
              <a:ext cx="118494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/>
                <a:t>Access Network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2927936" y="4029075"/>
              <a:ext cx="0" cy="5367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572000" y="4029075"/>
              <a:ext cx="0" cy="5367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749716" y="3995530"/>
              <a:ext cx="0" cy="5367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1143000" y="2508388"/>
              <a:ext cx="7239000" cy="621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24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7409" y="3402910"/>
              <a:ext cx="472991" cy="613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7" name="Group 36"/>
            <p:cNvGrpSpPr/>
            <p:nvPr/>
          </p:nvGrpSpPr>
          <p:grpSpPr>
            <a:xfrm>
              <a:off x="6972300" y="2570280"/>
              <a:ext cx="1028700" cy="688699"/>
              <a:chOff x="7277100" y="3426101"/>
              <a:chExt cx="1187116" cy="626165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7277100" y="3426101"/>
                <a:ext cx="1187116" cy="62616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pic>
            <p:nvPicPr>
              <p:cNvPr id="39" name="Picture 70" descr="Sip server 1.jpe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3378" y="3515553"/>
                <a:ext cx="641475" cy="53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Picture 49" descr="BTS10200Softswitch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6463" y="3515553"/>
                <a:ext cx="248862" cy="4677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" name="Flowchart: Magnetic Disk 92"/>
              <p:cNvSpPr/>
              <p:nvPr/>
            </p:nvSpPr>
            <p:spPr>
              <a:xfrm>
                <a:off x="8093242" y="3515553"/>
                <a:ext cx="296779" cy="447261"/>
              </a:xfrm>
              <a:prstGeom prst="flowChartMagneticDisk">
                <a:avLst/>
              </a:prstGeom>
              <a:gradFill flip="none" rotWithShape="1">
                <a:gsLst>
                  <a:gs pos="0">
                    <a:schemeClr val="accent3"/>
                  </a:gs>
                  <a:gs pos="100000">
                    <a:schemeClr val="accent1">
                      <a:alpha val="8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42" name="Straight Connector 41"/>
            <p:cNvCxnSpPr>
              <a:cxnSpLocks noChangeShapeType="1"/>
              <a:endCxn id="38" idx="1"/>
            </p:cNvCxnSpPr>
            <p:nvPr/>
          </p:nvCxnSpPr>
          <p:spPr bwMode="auto">
            <a:xfrm>
              <a:off x="6553200" y="2895600"/>
              <a:ext cx="419100" cy="1903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3" name="TextBox 107"/>
            <p:cNvSpPr txBox="1">
              <a:spLocks noChangeArrowheads="1"/>
            </p:cNvSpPr>
            <p:nvPr/>
          </p:nvSpPr>
          <p:spPr bwMode="auto">
            <a:xfrm>
              <a:off x="6781800" y="4097179"/>
              <a:ext cx="14097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/>
                <a:t>Video Complex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6972300" y="3464802"/>
              <a:ext cx="1028700" cy="632377"/>
              <a:chOff x="7277100" y="4320623"/>
              <a:chExt cx="1187116" cy="626165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7277100" y="4320623"/>
                <a:ext cx="1187116" cy="62616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pic>
            <p:nvPicPr>
              <p:cNvPr id="46" name="Picture 49" descr="BTS10200Softswitch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6463" y="4410075"/>
                <a:ext cx="248862" cy="4677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Flowchart: Magnetic Disk 92"/>
              <p:cNvSpPr/>
              <p:nvPr/>
            </p:nvSpPr>
            <p:spPr>
              <a:xfrm>
                <a:off x="8093242" y="4410075"/>
                <a:ext cx="296779" cy="447261"/>
              </a:xfrm>
              <a:prstGeom prst="flowChartMagneticDisk">
                <a:avLst/>
              </a:prstGeom>
              <a:gradFill flip="none" rotWithShape="1">
                <a:gsLst>
                  <a:gs pos="0">
                    <a:schemeClr val="accent3"/>
                  </a:gs>
                  <a:gs pos="100000">
                    <a:schemeClr val="accent1">
                      <a:alpha val="8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pic>
            <p:nvPicPr>
              <p:cNvPr id="48" name="Picture 6" descr="server 1.jpeg"/>
              <p:cNvPicPr>
                <a:picLocks noChangeAspect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277100" y="4320623"/>
                <a:ext cx="383339" cy="611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49" name="Straight Connector 48"/>
            <p:cNvCxnSpPr>
              <a:cxnSpLocks noChangeShapeType="1"/>
            </p:cNvCxnSpPr>
            <p:nvPr/>
          </p:nvCxnSpPr>
          <p:spPr bwMode="auto">
            <a:xfrm>
              <a:off x="2396246" y="2508388"/>
              <a:ext cx="0" cy="169959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50" name="TextBox 47"/>
            <p:cNvSpPr txBox="1">
              <a:spLocks noChangeArrowheads="1"/>
            </p:cNvSpPr>
            <p:nvPr/>
          </p:nvSpPr>
          <p:spPr bwMode="auto">
            <a:xfrm>
              <a:off x="2400508" y="2495136"/>
              <a:ext cx="38904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/>
                <a:t>ISP</a:t>
              </a:r>
            </a:p>
          </p:txBody>
        </p:sp>
        <p:sp>
          <p:nvSpPr>
            <p:cNvPr id="51" name="TextBox 47"/>
            <p:cNvSpPr txBox="1">
              <a:spLocks noChangeArrowheads="1"/>
            </p:cNvSpPr>
            <p:nvPr/>
          </p:nvSpPr>
          <p:spPr bwMode="auto">
            <a:xfrm>
              <a:off x="1752600" y="2209800"/>
              <a:ext cx="160313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/>
                <a:t>Interconnected Networks</a:t>
              </a:r>
            </a:p>
          </p:txBody>
        </p:sp>
        <p:grpSp>
          <p:nvGrpSpPr>
            <p:cNvPr id="53" name="Group 54"/>
            <p:cNvGrpSpPr>
              <a:grpSpLocks/>
            </p:cNvGrpSpPr>
            <p:nvPr/>
          </p:nvGrpSpPr>
          <p:grpSpPr bwMode="auto">
            <a:xfrm>
              <a:off x="5029200" y="3369365"/>
              <a:ext cx="1167429" cy="626165"/>
              <a:chOff x="5867400" y="1752600"/>
              <a:chExt cx="1752600" cy="762000"/>
            </a:xfrm>
          </p:grpSpPr>
          <p:sp>
            <p:nvSpPr>
              <p:cNvPr id="54" name="Cloud 53"/>
              <p:cNvSpPr/>
              <p:nvPr/>
            </p:nvSpPr>
            <p:spPr>
              <a:xfrm>
                <a:off x="5867400" y="1752600"/>
                <a:ext cx="1752600" cy="762000"/>
              </a:xfrm>
              <a:prstGeom prst="cloud">
                <a:avLst/>
              </a:prstGeom>
              <a:noFill/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5" name="TextBox 53"/>
              <p:cNvSpPr txBox="1">
                <a:spLocks noChangeArrowheads="1"/>
              </p:cNvSpPr>
              <p:nvPr/>
            </p:nvSpPr>
            <p:spPr bwMode="auto">
              <a:xfrm>
                <a:off x="6651336" y="1995101"/>
                <a:ext cx="184730" cy="276999"/>
              </a:xfrm>
              <a:prstGeom prst="rect">
                <a:avLst/>
              </a:prstGeom>
              <a:noFill/>
              <a:ln w="95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endParaRPr lang="en-US" sz="1200" b="1"/>
              </a:p>
            </p:txBody>
          </p:sp>
        </p:grpSp>
        <p:pic>
          <p:nvPicPr>
            <p:cNvPr id="56" name="Picture 15" descr="Router icon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56158" y="3458817"/>
              <a:ext cx="593558" cy="53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15" descr="Router icon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0" y="3124200"/>
              <a:ext cx="593558" cy="53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15" descr="Router icon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2976" y="3657601"/>
              <a:ext cx="515161" cy="304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61" descr="tv icon.jpe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400" y="3810000"/>
              <a:ext cx="381000" cy="381000"/>
            </a:xfrm>
            <a:prstGeom prst="rect">
              <a:avLst/>
            </a:prstGeom>
          </p:spPr>
        </p:pic>
        <p:cxnSp>
          <p:nvCxnSpPr>
            <p:cNvPr id="63" name="Straight Connector 62"/>
            <p:cNvCxnSpPr>
              <a:endCxn id="62" idx="3"/>
            </p:cNvCxnSpPr>
            <p:nvPr/>
          </p:nvCxnSpPr>
          <p:spPr>
            <a:xfrm flipH="1">
              <a:off x="1676400" y="3886200"/>
              <a:ext cx="304800" cy="1143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1600200" y="3581401"/>
              <a:ext cx="304800" cy="1523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61" idx="0"/>
              <a:endCxn id="16" idx="3"/>
            </p:cNvCxnSpPr>
            <p:nvPr/>
          </p:nvCxnSpPr>
          <p:spPr>
            <a:xfrm flipH="1" flipV="1">
              <a:off x="1642311" y="2946505"/>
              <a:ext cx="438246" cy="71109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55"/>
            <p:cNvSpPr txBox="1">
              <a:spLocks noChangeArrowheads="1"/>
            </p:cNvSpPr>
            <p:nvPr/>
          </p:nvSpPr>
          <p:spPr bwMode="auto">
            <a:xfrm>
              <a:off x="7001734" y="4267200"/>
              <a:ext cx="96882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smtClean="0"/>
                <a:t>Service Core</a:t>
              </a:r>
              <a:endParaRPr lang="en-US" sz="1000" b="1"/>
            </a:p>
          </p:txBody>
        </p:sp>
        <p:grpSp>
          <p:nvGrpSpPr>
            <p:cNvPr id="119" name="Group 118"/>
            <p:cNvGrpSpPr/>
            <p:nvPr/>
          </p:nvGrpSpPr>
          <p:grpSpPr>
            <a:xfrm>
              <a:off x="3392893" y="1256058"/>
              <a:ext cx="1241258" cy="801342"/>
              <a:chOff x="3392893" y="1637058"/>
              <a:chExt cx="1241258" cy="801342"/>
            </a:xfrm>
          </p:grpSpPr>
          <p:sp>
            <p:nvSpPr>
              <p:cNvPr id="21" name="TextBox 53"/>
              <p:cNvSpPr txBox="1">
                <a:spLocks noChangeArrowheads="1"/>
              </p:cNvSpPr>
              <p:nvPr/>
            </p:nvSpPr>
            <p:spPr bwMode="auto">
              <a:xfrm>
                <a:off x="3686061" y="1837674"/>
                <a:ext cx="65492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 smtClean="0"/>
                  <a:t>Internet</a:t>
                </a:r>
              </a:p>
              <a:p>
                <a:pPr algn="ctr"/>
                <a:r>
                  <a:rPr lang="en-US" sz="1000" b="1" smtClean="0"/>
                  <a:t>Peering</a:t>
                </a:r>
                <a:endParaRPr lang="en-US" sz="1000" b="1"/>
              </a:p>
            </p:txBody>
          </p:sp>
          <p:sp>
            <p:nvSpPr>
              <p:cNvPr id="20" name="Cloud 19"/>
              <p:cNvSpPr/>
              <p:nvPr/>
            </p:nvSpPr>
            <p:spPr bwMode="auto">
              <a:xfrm>
                <a:off x="3392893" y="1637058"/>
                <a:ext cx="1241258" cy="801342"/>
              </a:xfrm>
              <a:prstGeom prst="cloud">
                <a:avLst/>
              </a:prstGeom>
              <a:noFill/>
              <a:ln>
                <a:solidFill>
                  <a:srgbClr val="33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5715000" y="2514600"/>
              <a:ext cx="1050758" cy="612913"/>
              <a:chOff x="3276600" y="5562600"/>
              <a:chExt cx="1050758" cy="612913"/>
            </a:xfrm>
          </p:grpSpPr>
          <p:pic>
            <p:nvPicPr>
              <p:cNvPr id="71" name="Picture 70" descr="SBC icon.jpe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76600" y="5562600"/>
                <a:ext cx="640080" cy="533400"/>
              </a:xfrm>
              <a:prstGeom prst="rect">
                <a:avLst/>
              </a:prstGeom>
            </p:spPr>
          </p:pic>
          <p:pic>
            <p:nvPicPr>
              <p:cNvPr id="72" name="Picture 15" descr="Router icon.png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733800" y="5638800"/>
                <a:ext cx="593558" cy="53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2743200" y="1447800"/>
              <a:ext cx="441146" cy="533400"/>
              <a:chOff x="2345202" y="1828800"/>
              <a:chExt cx="441146" cy="533400"/>
            </a:xfrm>
          </p:grpSpPr>
          <p:sp>
            <p:nvSpPr>
              <p:cNvPr id="25" name="TextBox 103"/>
              <p:cNvSpPr txBox="1">
                <a:spLocks noChangeArrowheads="1"/>
              </p:cNvSpPr>
              <p:nvPr/>
            </p:nvSpPr>
            <p:spPr bwMode="auto">
              <a:xfrm>
                <a:off x="2345202" y="2115979"/>
                <a:ext cx="44114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/>
                  <a:t>OTT</a:t>
                </a:r>
              </a:p>
            </p:txBody>
          </p:sp>
          <p:pic>
            <p:nvPicPr>
              <p:cNvPr id="73" name="Picture 13" descr="VoIP Icon.jpe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8388" y="1828800"/>
                <a:ext cx="294774" cy="3553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7" name="Group 56"/>
            <p:cNvGrpSpPr/>
            <p:nvPr/>
          </p:nvGrpSpPr>
          <p:grpSpPr>
            <a:xfrm>
              <a:off x="4572000" y="3048000"/>
              <a:ext cx="669758" cy="914400"/>
              <a:chOff x="2971800" y="5486400"/>
              <a:chExt cx="669758" cy="914400"/>
            </a:xfrm>
          </p:grpSpPr>
          <p:pic>
            <p:nvPicPr>
              <p:cNvPr id="80" name="Picture 79" descr="SBC icon.jpe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71800" y="5486400"/>
                <a:ext cx="640080" cy="533400"/>
              </a:xfrm>
              <a:prstGeom prst="rect">
                <a:avLst/>
              </a:prstGeom>
            </p:spPr>
          </p:pic>
          <p:pic>
            <p:nvPicPr>
              <p:cNvPr id="81" name="Picture 15" descr="Router icon.png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048000" y="5864087"/>
                <a:ext cx="593558" cy="53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2" name="Group 81"/>
            <p:cNvGrpSpPr/>
            <p:nvPr/>
          </p:nvGrpSpPr>
          <p:grpSpPr>
            <a:xfrm>
              <a:off x="5715000" y="1825487"/>
              <a:ext cx="1050758" cy="612913"/>
              <a:chOff x="3276600" y="5562600"/>
              <a:chExt cx="1050758" cy="612913"/>
            </a:xfrm>
          </p:grpSpPr>
          <p:pic>
            <p:nvPicPr>
              <p:cNvPr id="83" name="Picture 82" descr="SBC icon.jpe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76600" y="5562600"/>
                <a:ext cx="640080" cy="533400"/>
              </a:xfrm>
              <a:prstGeom prst="rect">
                <a:avLst/>
              </a:prstGeom>
            </p:spPr>
          </p:pic>
          <p:pic>
            <p:nvPicPr>
              <p:cNvPr id="84" name="Picture 15" descr="Router icon.png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733800" y="5638800"/>
                <a:ext cx="593558" cy="53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8" name="TextBox 53"/>
            <p:cNvSpPr txBox="1">
              <a:spLocks noChangeArrowheads="1"/>
            </p:cNvSpPr>
            <p:nvPr/>
          </p:nvSpPr>
          <p:spPr bwMode="auto">
            <a:xfrm>
              <a:off x="5813258" y="1219200"/>
              <a:ext cx="122492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smtClean="0"/>
                <a:t>Other</a:t>
              </a:r>
            </a:p>
            <a:p>
              <a:pPr algn="ctr"/>
              <a:r>
                <a:rPr lang="en-US" sz="1000" b="1" smtClean="0"/>
                <a:t>Communications</a:t>
              </a:r>
            </a:p>
            <a:p>
              <a:pPr algn="ctr"/>
              <a:r>
                <a:rPr lang="en-US" sz="1000" b="1" smtClean="0"/>
                <a:t>Networks</a:t>
              </a:r>
              <a:endParaRPr lang="en-US" sz="1000" b="1"/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5257800" y="1066800"/>
              <a:ext cx="669758" cy="914400"/>
              <a:chOff x="2971800" y="5486400"/>
              <a:chExt cx="669758" cy="914400"/>
            </a:xfrm>
          </p:grpSpPr>
          <p:pic>
            <p:nvPicPr>
              <p:cNvPr id="86" name="Picture 85" descr="SBC icon.jpe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71800" y="5486400"/>
                <a:ext cx="640080" cy="533400"/>
              </a:xfrm>
              <a:prstGeom prst="rect">
                <a:avLst/>
              </a:prstGeom>
            </p:spPr>
          </p:pic>
          <p:pic>
            <p:nvPicPr>
              <p:cNvPr id="87" name="Picture 15" descr="Router icon.png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048000" y="5864087"/>
                <a:ext cx="593558" cy="53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89" name="Straight Connector 88"/>
            <p:cNvCxnSpPr>
              <a:stCxn id="87" idx="1"/>
              <a:endCxn id="20" idx="0"/>
            </p:cNvCxnSpPr>
            <p:nvPr/>
          </p:nvCxnSpPr>
          <p:spPr>
            <a:xfrm flipH="1" flipV="1">
              <a:off x="4633117" y="1656729"/>
              <a:ext cx="700883" cy="5611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109"/>
            <p:cNvGrpSpPr/>
            <p:nvPr/>
          </p:nvGrpSpPr>
          <p:grpSpPr>
            <a:xfrm>
              <a:off x="5867400" y="4800600"/>
              <a:ext cx="1241258" cy="801342"/>
              <a:chOff x="5867400" y="5181600"/>
              <a:chExt cx="1241258" cy="801342"/>
            </a:xfrm>
          </p:grpSpPr>
          <p:sp>
            <p:nvSpPr>
              <p:cNvPr id="92" name="TextBox 53"/>
              <p:cNvSpPr txBox="1">
                <a:spLocks noChangeArrowheads="1"/>
              </p:cNvSpPr>
              <p:nvPr/>
            </p:nvSpPr>
            <p:spPr bwMode="auto">
              <a:xfrm>
                <a:off x="6007271" y="5305272"/>
                <a:ext cx="961517" cy="553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 smtClean="0"/>
                  <a:t>Video Feeds</a:t>
                </a:r>
              </a:p>
              <a:p>
                <a:pPr algn="ctr"/>
                <a:r>
                  <a:rPr lang="en-US" sz="1000" b="1" smtClean="0"/>
                  <a:t>and 3</a:t>
                </a:r>
                <a:r>
                  <a:rPr lang="en-US" sz="1000" b="1" baseline="30000" smtClean="0"/>
                  <a:t>rd</a:t>
                </a:r>
                <a:r>
                  <a:rPr lang="en-US" sz="1000" b="1" smtClean="0"/>
                  <a:t> Party</a:t>
                </a:r>
              </a:p>
              <a:p>
                <a:pPr algn="ctr"/>
                <a:r>
                  <a:rPr lang="en-US" sz="1000" b="1" smtClean="0"/>
                  <a:t>CDNs</a:t>
                </a:r>
                <a:endParaRPr lang="en-US" sz="1000" b="1"/>
              </a:p>
            </p:txBody>
          </p:sp>
          <p:sp>
            <p:nvSpPr>
              <p:cNvPr id="93" name="Cloud 92"/>
              <p:cNvSpPr/>
              <p:nvPr/>
            </p:nvSpPr>
            <p:spPr bwMode="auto">
              <a:xfrm>
                <a:off x="5867400" y="5181600"/>
                <a:ext cx="1241258" cy="801342"/>
              </a:xfrm>
              <a:prstGeom prst="cloud">
                <a:avLst/>
              </a:prstGeom>
              <a:noFill/>
              <a:ln>
                <a:solidFill>
                  <a:srgbClr val="33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95" name="Straight Connector 94"/>
            <p:cNvCxnSpPr/>
            <p:nvPr/>
          </p:nvCxnSpPr>
          <p:spPr>
            <a:xfrm>
              <a:off x="6400800" y="3886200"/>
              <a:ext cx="0" cy="914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 99"/>
            <p:cNvGrpSpPr/>
            <p:nvPr/>
          </p:nvGrpSpPr>
          <p:grpSpPr>
            <a:xfrm>
              <a:off x="4648200" y="5029200"/>
              <a:ext cx="1241258" cy="801342"/>
              <a:chOff x="4343400" y="5218458"/>
              <a:chExt cx="1241258" cy="801342"/>
            </a:xfrm>
          </p:grpSpPr>
          <p:sp>
            <p:nvSpPr>
              <p:cNvPr id="98" name="TextBox 53"/>
              <p:cNvSpPr txBox="1">
                <a:spLocks noChangeArrowheads="1"/>
              </p:cNvSpPr>
              <p:nvPr/>
            </p:nvSpPr>
            <p:spPr bwMode="auto">
              <a:xfrm>
                <a:off x="4501127" y="5342130"/>
                <a:ext cx="925804" cy="553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 smtClean="0"/>
                  <a:t>Other Cores</a:t>
                </a:r>
              </a:p>
              <a:p>
                <a:pPr algn="ctr"/>
                <a:r>
                  <a:rPr lang="en-US" sz="1000" b="1" smtClean="0"/>
                  <a:t>Within the</a:t>
                </a:r>
              </a:p>
              <a:p>
                <a:pPr algn="ctr"/>
                <a:r>
                  <a:rPr lang="en-US" sz="1000" b="1" smtClean="0"/>
                  <a:t>Network</a:t>
                </a:r>
                <a:endParaRPr lang="en-US" sz="1000" b="1"/>
              </a:p>
            </p:txBody>
          </p:sp>
          <p:sp>
            <p:nvSpPr>
              <p:cNvPr id="99" name="Cloud 98"/>
              <p:cNvSpPr/>
              <p:nvPr/>
            </p:nvSpPr>
            <p:spPr bwMode="auto">
              <a:xfrm>
                <a:off x="4343400" y="5218458"/>
                <a:ext cx="1241258" cy="801342"/>
              </a:xfrm>
              <a:prstGeom prst="cloud">
                <a:avLst/>
              </a:prstGeom>
              <a:noFill/>
              <a:ln>
                <a:solidFill>
                  <a:srgbClr val="33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103" name="Straight Connector 102"/>
            <p:cNvCxnSpPr/>
            <p:nvPr/>
          </p:nvCxnSpPr>
          <p:spPr>
            <a:xfrm flipV="1">
              <a:off x="1143000" y="4641988"/>
              <a:ext cx="7239000" cy="621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47"/>
            <p:cNvSpPr txBox="1">
              <a:spLocks noChangeArrowheads="1"/>
            </p:cNvSpPr>
            <p:nvPr/>
          </p:nvSpPr>
          <p:spPr bwMode="auto">
            <a:xfrm>
              <a:off x="1752600" y="4648200"/>
              <a:ext cx="160313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/>
                <a:t>Interconnected Networks</a:t>
              </a:r>
            </a:p>
          </p:txBody>
        </p:sp>
        <p:grpSp>
          <p:nvGrpSpPr>
            <p:cNvPr id="107" name="Group 106"/>
            <p:cNvGrpSpPr/>
            <p:nvPr/>
          </p:nvGrpSpPr>
          <p:grpSpPr>
            <a:xfrm>
              <a:off x="3124200" y="4800600"/>
              <a:ext cx="1241258" cy="801342"/>
              <a:chOff x="4343400" y="5218458"/>
              <a:chExt cx="1241258" cy="801342"/>
            </a:xfrm>
          </p:grpSpPr>
          <p:sp>
            <p:nvSpPr>
              <p:cNvPr id="108" name="TextBox 53"/>
              <p:cNvSpPr txBox="1">
                <a:spLocks noChangeArrowheads="1"/>
              </p:cNvSpPr>
              <p:nvPr/>
            </p:nvSpPr>
            <p:spPr bwMode="auto">
              <a:xfrm>
                <a:off x="4512994" y="5342130"/>
                <a:ext cx="90207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 smtClean="0"/>
                  <a:t>Local Video</a:t>
                </a:r>
              </a:p>
              <a:p>
                <a:pPr algn="ctr"/>
                <a:r>
                  <a:rPr lang="en-US" sz="1000" b="1" smtClean="0"/>
                  <a:t>Feeds</a:t>
                </a:r>
              </a:p>
            </p:txBody>
          </p:sp>
          <p:sp>
            <p:nvSpPr>
              <p:cNvPr id="109" name="Cloud 108"/>
              <p:cNvSpPr/>
              <p:nvPr/>
            </p:nvSpPr>
            <p:spPr bwMode="auto">
              <a:xfrm>
                <a:off x="4343400" y="5218458"/>
                <a:ext cx="1241258" cy="801342"/>
              </a:xfrm>
              <a:prstGeom prst="cloud">
                <a:avLst/>
              </a:prstGeom>
              <a:noFill/>
              <a:ln>
                <a:solidFill>
                  <a:srgbClr val="33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pic>
          <p:nvPicPr>
            <p:cNvPr id="111" name="Picture 110" descr="Set top box c&amp;c icon.jpe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2000" y="2768600"/>
              <a:ext cx="431800" cy="431800"/>
            </a:xfrm>
            <a:prstGeom prst="rect">
              <a:avLst/>
            </a:prstGeom>
          </p:spPr>
        </p:pic>
        <p:pic>
          <p:nvPicPr>
            <p:cNvPr id="112" name="Picture 111" descr="Video cache icon.jpe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6200" y="2743200"/>
              <a:ext cx="520700" cy="520700"/>
            </a:xfrm>
            <a:prstGeom prst="rect">
              <a:avLst/>
            </a:prstGeom>
          </p:spPr>
        </p:pic>
        <p:cxnSp>
          <p:nvCxnSpPr>
            <p:cNvPr id="114" name="Straight Connector 113"/>
            <p:cNvCxnSpPr/>
            <p:nvPr/>
          </p:nvCxnSpPr>
          <p:spPr>
            <a:xfrm flipH="1" flipV="1">
              <a:off x="4191000" y="3200400"/>
              <a:ext cx="8021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1" name="Group 140"/>
            <p:cNvGrpSpPr/>
            <p:nvPr/>
          </p:nvGrpSpPr>
          <p:grpSpPr>
            <a:xfrm>
              <a:off x="4648200" y="4648200"/>
              <a:ext cx="1050758" cy="612913"/>
              <a:chOff x="3276600" y="5562600"/>
              <a:chExt cx="1050758" cy="612913"/>
            </a:xfrm>
          </p:grpSpPr>
          <p:pic>
            <p:nvPicPr>
              <p:cNvPr id="142" name="Picture 141" descr="SBC icon.jpe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76600" y="5562600"/>
                <a:ext cx="640080" cy="533400"/>
              </a:xfrm>
              <a:prstGeom prst="rect">
                <a:avLst/>
              </a:prstGeom>
            </p:spPr>
          </p:pic>
          <p:pic>
            <p:nvPicPr>
              <p:cNvPr id="143" name="Picture 15" descr="Router icon.png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733800" y="5638800"/>
                <a:ext cx="593558" cy="53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5" name="Group 144"/>
            <p:cNvGrpSpPr/>
            <p:nvPr/>
          </p:nvGrpSpPr>
          <p:grpSpPr>
            <a:xfrm>
              <a:off x="3429000" y="3352800"/>
              <a:ext cx="1050758" cy="612913"/>
              <a:chOff x="3276600" y="5562600"/>
              <a:chExt cx="1050758" cy="612913"/>
            </a:xfrm>
          </p:grpSpPr>
          <p:pic>
            <p:nvPicPr>
              <p:cNvPr id="146" name="Picture 145" descr="SBC icon.jpe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76600" y="5562600"/>
                <a:ext cx="640080" cy="533400"/>
              </a:xfrm>
              <a:prstGeom prst="rect">
                <a:avLst/>
              </a:prstGeom>
            </p:spPr>
          </p:pic>
          <p:pic>
            <p:nvPicPr>
              <p:cNvPr id="147" name="Picture 15" descr="Router icon.png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733800" y="5638800"/>
                <a:ext cx="593558" cy="53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116" name="Straight Connector 115"/>
            <p:cNvCxnSpPr/>
            <p:nvPr/>
          </p:nvCxnSpPr>
          <p:spPr>
            <a:xfrm flipH="1" flipV="1">
              <a:off x="3733800" y="3200400"/>
              <a:ext cx="304800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54EF5-E9B3-C34F-9818-A95A867437D6}" type="datetime1">
              <a:rPr lang="en-US" smtClean="0"/>
              <a:t>6/12/16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702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Local loop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767" r="-16767"/>
          <a:stretch>
            <a:fillRect/>
          </a:stretch>
        </p:blipFill>
        <p:spPr>
          <a:xfrm>
            <a:off x="-647700" y="1545076"/>
            <a:ext cx="8775700" cy="5041359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D9BF-9052-2C4B-87E6-FDED4DA1AA09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3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Physical architecture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74240"/>
            <a:ext cx="8229600" cy="4206239"/>
          </a:xfrm>
        </p:spPr>
        <p:txBody>
          <a:bodyPr>
            <a:normAutofit fontScale="85000" lnSpcReduction="10000"/>
          </a:bodyPr>
          <a:lstStyle/>
          <a:p>
            <a:r>
              <a:rPr lang="en-US" smtClean="0"/>
              <a:t>Feeder Cables</a:t>
            </a:r>
          </a:p>
          <a:p>
            <a:pPr lvl="1"/>
            <a:r>
              <a:rPr lang="en-US" smtClean="0"/>
              <a:t>Carries traffic serving multiple endpoints form an “office” to a neighborhood </a:t>
            </a:r>
            <a:br>
              <a:rPr lang="en-US" smtClean="0"/>
            </a:br>
            <a:r>
              <a:rPr lang="en-US" smtClean="0"/>
              <a:t>(local convergence point, LCP, or serving area interface, SAI)</a:t>
            </a:r>
          </a:p>
          <a:p>
            <a:r>
              <a:rPr lang="en-US" smtClean="0"/>
              <a:t>Distribution Cables</a:t>
            </a:r>
          </a:p>
          <a:p>
            <a:pPr lvl="1"/>
            <a:r>
              <a:rPr lang="en-US" smtClean="0"/>
              <a:t>Carry traffic for one or more households from LCP to the curb (network access point)</a:t>
            </a:r>
          </a:p>
          <a:p>
            <a:r>
              <a:rPr lang="en-US" smtClean="0"/>
              <a:t>Drop Cables (above ground) or service wire (underground)</a:t>
            </a:r>
          </a:p>
          <a:p>
            <a:pPr lvl="1"/>
            <a:r>
              <a:rPr lang="en-US" smtClean="0"/>
              <a:t>Carry traffic from curb to dwelling unit</a:t>
            </a:r>
          </a:p>
          <a:p>
            <a:endParaRPr lang="en-US"/>
          </a:p>
          <a:p>
            <a:r>
              <a:rPr lang="en-US" smtClean="0"/>
              <a:t>Depending upon the architecture</a:t>
            </a:r>
          </a:p>
          <a:p>
            <a:pPr lvl="1"/>
            <a:r>
              <a:rPr lang="en-US" smtClean="0"/>
              <a:t>Cables may be fiber, twisted pair or coax</a:t>
            </a:r>
          </a:p>
          <a:p>
            <a:pPr lvl="1"/>
            <a:r>
              <a:rPr lang="en-US" smtClean="0"/>
              <a:t>Local convergence point and/or network access point could host a patch panel, a DSLAM, an optical splitter, an Ethernet switch, or a fiber/coax interface.</a:t>
            </a:r>
          </a:p>
          <a:p>
            <a:pPr lvl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AD8FD6-11CC-4061-88C3-59F9CA7621DA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664C-2377-C641-8E26-B3C9C60BE9A3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651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234" r="-26234"/>
          <a:stretch>
            <a:fillRect/>
          </a:stretch>
        </p:blipFill>
        <p:spPr>
          <a:xfrm>
            <a:off x="-1306285" y="1286821"/>
            <a:ext cx="10700656" cy="516455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Broadband access</a:t>
            </a:r>
            <a:endParaRPr lang="en-US"/>
          </a:p>
        </p:txBody>
      </p:sp>
      <p:pic>
        <p:nvPicPr>
          <p:cNvPr id="6" name="Picture 5" descr="Electric power.png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701" y="3246086"/>
            <a:ext cx="317500" cy="317500"/>
          </a:xfrm>
          <a:prstGeom prst="rect">
            <a:avLst/>
          </a:prstGeom>
        </p:spPr>
      </p:pic>
      <p:pic>
        <p:nvPicPr>
          <p:cNvPr id="8" name="Picture 7" descr="Electric power.png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951" y="4166836"/>
            <a:ext cx="317500" cy="317500"/>
          </a:xfrm>
          <a:prstGeom prst="rect">
            <a:avLst/>
          </a:prstGeom>
        </p:spPr>
      </p:pic>
      <p:pic>
        <p:nvPicPr>
          <p:cNvPr id="9" name="Picture 8" descr="Electric power.png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851" y="3182586"/>
            <a:ext cx="317500" cy="317500"/>
          </a:xfrm>
          <a:prstGeom prst="rect">
            <a:avLst/>
          </a:prstGeom>
        </p:spPr>
      </p:pic>
      <p:pic>
        <p:nvPicPr>
          <p:cNvPr id="10" name="Picture 9" descr="Electric power.png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851" y="4090636"/>
            <a:ext cx="317500" cy="317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AD8FD6-11CC-4061-88C3-59F9CA7621DA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pic>
        <p:nvPicPr>
          <p:cNvPr id="11" name="Picture 10" descr="Electric power.png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551" y="5328886"/>
            <a:ext cx="317500" cy="317500"/>
          </a:xfrm>
          <a:prstGeom prst="rect">
            <a:avLst/>
          </a:prstGeom>
        </p:spPr>
      </p:pic>
      <p:pic>
        <p:nvPicPr>
          <p:cNvPr id="12" name="Picture 11" descr="Electric power.png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801" y="4662136"/>
            <a:ext cx="317500" cy="3175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49394" y="3044112"/>
            <a:ext cx="343927" cy="34392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100" b="1" smtClean="0">
                <a:solidFill>
                  <a:srgbClr val="800000"/>
                </a:solidFill>
              </a:rPr>
              <a:t>-48v</a:t>
            </a:r>
            <a:endParaRPr lang="en-US" sz="1100" b="1">
              <a:solidFill>
                <a:srgbClr val="800000"/>
              </a:solidFill>
            </a:endParaRPr>
          </a:p>
        </p:txBody>
      </p:sp>
      <p:pic>
        <p:nvPicPr>
          <p:cNvPr id="14" name="Picture 13" descr="Electric power.png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651" y="4629116"/>
            <a:ext cx="317500" cy="317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2719-5272-5C4F-A84A-20D76220FDFF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7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317" y="229355"/>
            <a:ext cx="5600673" cy="66286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6200000">
            <a:off x="5605670" y="3100000"/>
            <a:ext cx="63544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>
                <a:latin typeface="AdvOT863180fb" charset="0"/>
              </a:rPr>
              <a:t>Rendon </a:t>
            </a:r>
            <a:r>
              <a:rPr lang="en-US" sz="1050" err="1">
                <a:latin typeface="AdvOT863180fb" charset="0"/>
              </a:rPr>
              <a:t>Schneir</a:t>
            </a:r>
            <a:r>
              <a:rPr lang="en-US" sz="1050">
                <a:latin typeface="AdvOT863180fb" charset="0"/>
              </a:rPr>
              <a:t>, J., &amp; </a:t>
            </a:r>
            <a:r>
              <a:rPr lang="en-US" sz="1050" err="1">
                <a:latin typeface="AdvOT863180fb" charset="0"/>
              </a:rPr>
              <a:t>Xiong</a:t>
            </a:r>
            <a:r>
              <a:rPr lang="en-US" sz="1050">
                <a:latin typeface="AdvOT863180fb" charset="0"/>
              </a:rPr>
              <a:t>, Y. A cost study of fixed broadband access networks for rural areas. </a:t>
            </a:r>
            <a:r>
              <a:rPr lang="en-US" sz="1050" smtClean="0">
                <a:latin typeface="AdvTimes" charset="0"/>
              </a:rPr>
              <a:t>Telecommunications Policy (2016</a:t>
            </a:r>
            <a:r>
              <a:rPr lang="en-US" sz="1050">
                <a:latin typeface="AdvTimes" charset="0"/>
              </a:rPr>
              <a:t>), http://</a:t>
            </a:r>
            <a:r>
              <a:rPr lang="en-US" sz="1050" err="1">
                <a:latin typeface="AdvTimes" charset="0"/>
              </a:rPr>
              <a:t>dx.doi.org</a:t>
            </a:r>
            <a:r>
              <a:rPr lang="en-US" sz="1050">
                <a:latin typeface="AdvTimes" charset="0"/>
              </a:rPr>
              <a:t>/10.1016/j.telpol.2016.04.002</a:t>
            </a:r>
            <a:r>
              <a:rPr lang="en-US" sz="1050">
                <a:solidFill>
                  <a:srgbClr val="D8D8D8"/>
                </a:solidFill>
                <a:latin typeface="AdvTimes" charset="0"/>
              </a:rPr>
              <a:t>i </a:t>
            </a:r>
            <a:endParaRPr lang="en-US" sz="1050"/>
          </a:p>
        </p:txBody>
      </p:sp>
      <p:sp>
        <p:nvSpPr>
          <p:cNvPr id="5" name="TextBox 4"/>
          <p:cNvSpPr txBox="1"/>
          <p:nvPr/>
        </p:nvSpPr>
        <p:spPr>
          <a:xfrm flipH="1">
            <a:off x="490330" y="1232452"/>
            <a:ext cx="137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Co-VSDL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 flipH="1">
            <a:off x="490330" y="2272748"/>
            <a:ext cx="137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FTTC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 flipH="1">
            <a:off x="490330" y="3243919"/>
            <a:ext cx="137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FTTRN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 flipH="1">
            <a:off x="490330" y="4069317"/>
            <a:ext cx="1378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 smtClean="0"/>
              <a:t>FTTdp</a:t>
            </a:r>
            <a:endParaRPr lang="en-US" smtClean="0"/>
          </a:p>
          <a:p>
            <a:r>
              <a:rPr lang="en-US" smtClean="0"/>
              <a:t>Street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 flipH="1">
            <a:off x="490330" y="5148576"/>
            <a:ext cx="1378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 smtClean="0"/>
              <a:t>FTTdp</a:t>
            </a:r>
            <a:endParaRPr lang="en-US" smtClean="0"/>
          </a:p>
          <a:p>
            <a:r>
              <a:rPr lang="en-US" smtClean="0"/>
              <a:t>Building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flipH="1">
            <a:off x="490330" y="6123320"/>
            <a:ext cx="137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FTTH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81A76-E2E3-5541-9B0B-EFF0693B7B5C}" type="datetime1">
              <a:rPr lang="en-US" smtClean="0"/>
              <a:t>6/12/16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4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Bandwidths possible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78" y="2294399"/>
            <a:ext cx="8499322" cy="32052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7478" y="6270051"/>
            <a:ext cx="63544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>
                <a:latin typeface="AdvOT863180fb" charset="0"/>
              </a:rPr>
              <a:t>Rendon </a:t>
            </a:r>
            <a:r>
              <a:rPr lang="en-US" sz="1050" err="1">
                <a:latin typeface="AdvOT863180fb" charset="0"/>
              </a:rPr>
              <a:t>Schneir</a:t>
            </a:r>
            <a:r>
              <a:rPr lang="en-US" sz="1050">
                <a:latin typeface="AdvOT863180fb" charset="0"/>
              </a:rPr>
              <a:t>, J., &amp; </a:t>
            </a:r>
            <a:r>
              <a:rPr lang="en-US" sz="1050" err="1">
                <a:latin typeface="AdvOT863180fb" charset="0"/>
              </a:rPr>
              <a:t>Xiong</a:t>
            </a:r>
            <a:r>
              <a:rPr lang="en-US" sz="1050">
                <a:latin typeface="AdvOT863180fb" charset="0"/>
              </a:rPr>
              <a:t>, Y. A cost study of fixed broadband access networks for rural areas. </a:t>
            </a:r>
            <a:r>
              <a:rPr lang="en-US" sz="1050" smtClean="0">
                <a:latin typeface="AdvTimes" charset="0"/>
              </a:rPr>
              <a:t>Telecommunications Policy (2016</a:t>
            </a:r>
            <a:r>
              <a:rPr lang="en-US" sz="1050">
                <a:latin typeface="AdvTimes" charset="0"/>
              </a:rPr>
              <a:t>), http://</a:t>
            </a:r>
            <a:r>
              <a:rPr lang="en-US" sz="1050" err="1">
                <a:latin typeface="AdvTimes" charset="0"/>
              </a:rPr>
              <a:t>dx.doi.org</a:t>
            </a:r>
            <a:r>
              <a:rPr lang="en-US" sz="1050">
                <a:latin typeface="AdvTimes" charset="0"/>
              </a:rPr>
              <a:t>/10.1016/j.telpol.2016.04.002</a:t>
            </a:r>
            <a:r>
              <a:rPr lang="en-US" sz="1050">
                <a:solidFill>
                  <a:srgbClr val="D8D8D8"/>
                </a:solidFill>
                <a:latin typeface="AdvTimes" charset="0"/>
              </a:rPr>
              <a:t>i </a:t>
            </a:r>
            <a:endParaRPr lang="en-US" sz="1050"/>
          </a:p>
        </p:txBody>
      </p:sp>
      <p:sp>
        <p:nvSpPr>
          <p:cNvPr id="5" name="TextBox 4"/>
          <p:cNvSpPr txBox="1"/>
          <p:nvPr/>
        </p:nvSpPr>
        <p:spPr>
          <a:xfrm>
            <a:off x="6665843" y="5936974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distance = copper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BBC3-02C5-2E4E-BCF7-F6F3766B21BF}" type="datetime1">
              <a:rPr lang="en-US" smtClean="0"/>
              <a:t>6/12/16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7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716" b="-37716"/>
          <a:stretch>
            <a:fillRect/>
          </a:stretch>
        </p:blipFill>
        <p:spPr bwMode="auto">
          <a:xfrm>
            <a:off x="497840" y="1117600"/>
            <a:ext cx="82296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Logical architecture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AD8FD6-11CC-4061-88C3-59F9CA7621DA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7040" y="4368800"/>
            <a:ext cx="8229600" cy="190912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Access network extends from Residential Gateway (RG) to Broadband Network Gateway (BNG)</a:t>
            </a:r>
          </a:p>
          <a:p>
            <a:r>
              <a:rPr lang="en-US" dirty="0" smtClean="0"/>
              <a:t>Flow management between AN and RG depends upon the architecture</a:t>
            </a:r>
          </a:p>
          <a:p>
            <a:r>
              <a:rPr lang="en-US" dirty="0" smtClean="0"/>
              <a:t>Flow </a:t>
            </a:r>
            <a:r>
              <a:rPr lang="en-US" dirty="0"/>
              <a:t>management in the Ethernet Aggregation Network </a:t>
            </a:r>
            <a:r>
              <a:rPr lang="en-US" dirty="0" smtClean="0"/>
              <a:t>similar across architectures but may </a:t>
            </a:r>
            <a:r>
              <a:rPr lang="en-US" dirty="0"/>
              <a:t>differ from how flows are managed between the </a:t>
            </a:r>
            <a:r>
              <a:rPr lang="en-US" dirty="0" smtClean="0"/>
              <a:t>AN and </a:t>
            </a:r>
            <a:r>
              <a:rPr lang="en-US" dirty="0"/>
              <a:t>the </a:t>
            </a:r>
            <a:r>
              <a:rPr lang="en-US" dirty="0" smtClean="0"/>
              <a:t>RG</a:t>
            </a:r>
            <a:endParaRPr lang="en-US" dirty="0"/>
          </a:p>
          <a:p>
            <a:r>
              <a:rPr lang="en-US" dirty="0"/>
              <a:t>In Metro Network flows are typically distinguished by layer 3 </a:t>
            </a:r>
            <a:r>
              <a:rPr lang="en-US" dirty="0" err="1"/>
              <a:t>QoS</a:t>
            </a:r>
            <a:r>
              <a:rPr lang="en-US" dirty="0"/>
              <a:t> </a:t>
            </a:r>
            <a:r>
              <a:rPr lang="en-US" dirty="0" smtClean="0"/>
              <a:t>tags and/or separate VPNs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78480" y="2133600"/>
            <a:ext cx="3556000" cy="538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0380" y="6581001"/>
            <a:ext cx="5147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http://</a:t>
            </a:r>
            <a:r>
              <a:rPr lang="en-US" sz="1200" err="1"/>
              <a:t>www.broadband-forum.org</a:t>
            </a:r>
            <a:r>
              <a:rPr lang="en-US" sz="1200"/>
              <a:t>/technical/download/TR-101_Issue-2.pdf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0775-5071-D04D-AA0C-5B8D323B5A70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03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 smtClean="0"/>
              <a:t>xDSL</a:t>
            </a:r>
            <a:r>
              <a:rPr lang="en-US" smtClean="0"/>
              <a:t> logical architecture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440" r="-11440"/>
          <a:stretch>
            <a:fillRect/>
          </a:stretch>
        </p:blipFill>
        <p:spPr>
          <a:xfrm>
            <a:off x="457200" y="1973263"/>
            <a:ext cx="8229600" cy="39719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AD8FD6-11CC-4061-88C3-59F9CA7621DA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9900" y="5981700"/>
            <a:ext cx="5147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http://</a:t>
            </a:r>
            <a:r>
              <a:rPr lang="en-US" sz="1200" err="1"/>
              <a:t>www.broadband-forum.org</a:t>
            </a:r>
            <a:r>
              <a:rPr lang="en-US" sz="1200"/>
              <a:t>/technical/download/TR-101_Issue-2.pdf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AA66-7946-DF4F-BBDF-84ED9415925B}" type="datetime1">
              <a:rPr lang="en-US" smtClean="0"/>
              <a:t>6/12/16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9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12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ADSL (ITU G.992.1)</a:t>
            </a:r>
          </a:p>
        </p:txBody>
      </p:sp>
      <p:sp>
        <p:nvSpPr>
          <p:cNvPr id="86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DF45-6054-4544-8814-CB7D79E6580A}" type="slidenum">
              <a:rPr lang="en-US"/>
              <a:pPr/>
              <a:t>88</a:t>
            </a:fld>
            <a:endParaRPr lang="en-US"/>
          </a:p>
        </p:txBody>
      </p:sp>
      <p:sp>
        <p:nvSpPr>
          <p:cNvPr id="76813" name="Rectangle 13"/>
          <p:cNvSpPr>
            <a:spLocks/>
          </p:cNvSpPr>
          <p:nvPr/>
        </p:nvSpPr>
        <p:spPr bwMode="auto">
          <a:xfrm>
            <a:off x="1143000" y="1600200"/>
            <a:ext cx="5486400" cy="4064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2000" i="1">
                <a:solidFill>
                  <a:srgbClr val="BFBFBF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ADSL spectral power repartition (PSTN)</a:t>
            </a:r>
          </a:p>
        </p:txBody>
      </p:sp>
      <p:sp>
        <p:nvSpPr>
          <p:cNvPr id="76814" name="Rectangle 14"/>
          <p:cNvSpPr>
            <a:spLocks/>
          </p:cNvSpPr>
          <p:nvPr/>
        </p:nvSpPr>
        <p:spPr bwMode="auto">
          <a:xfrm>
            <a:off x="1060450" y="4876800"/>
            <a:ext cx="7162800" cy="863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1200"/>
              </a:spcBef>
            </a:pPr>
            <a:r>
              <a:rPr lang="en-US" sz="2000" b="1">
                <a:solidFill>
                  <a:schemeClr val="tx1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FDD</a:t>
            </a:r>
            <a:r>
              <a:rPr lang="en-US" sz="2000">
                <a:solidFill>
                  <a:schemeClr val="tx1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: Frequency Division Duplexing </a:t>
            </a:r>
          </a:p>
          <a:p>
            <a:pPr marL="39688">
              <a:spcBef>
                <a:spcPts val="1200"/>
              </a:spcBef>
            </a:pPr>
            <a:r>
              <a:rPr lang="en-US" sz="2000">
                <a:solidFill>
                  <a:schemeClr val="tx1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        </a:t>
            </a:r>
            <a:r>
              <a:rPr lang="en-US" sz="2000" smtClean="0">
                <a:latin typeface="Verdana" pitchFamily="-107" charset="0"/>
                <a:ea typeface="Verdana" pitchFamily="-107" charset="0"/>
                <a:cs typeface="Verdana" pitchFamily="-107" charset="0"/>
                <a:sym typeface="Wingdings"/>
              </a:rPr>
              <a:t> </a:t>
            </a:r>
            <a:r>
              <a:rPr lang="en-US" sz="2000" smtClean="0">
                <a:solidFill>
                  <a:schemeClr val="tx1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no interference </a:t>
            </a:r>
            <a:r>
              <a:rPr lang="en-US" sz="2000">
                <a:solidFill>
                  <a:schemeClr val="tx1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between </a:t>
            </a:r>
            <a:r>
              <a:rPr lang="en-US" sz="2000" smtClean="0">
                <a:solidFill>
                  <a:schemeClr val="tx1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up </a:t>
            </a:r>
            <a:r>
              <a:rPr lang="en-US" sz="2000">
                <a:solidFill>
                  <a:schemeClr val="tx1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and </a:t>
            </a:r>
            <a:r>
              <a:rPr lang="en-US" sz="2000" smtClean="0">
                <a:solidFill>
                  <a:schemeClr val="tx1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down</a:t>
            </a:r>
            <a:endParaRPr lang="en-US" sz="2000">
              <a:solidFill>
                <a:schemeClr val="tx1"/>
              </a:solidFill>
              <a:latin typeface="Verdana" pitchFamily="-107" charset="0"/>
              <a:ea typeface="Verdana" pitchFamily="-107" charset="0"/>
              <a:cs typeface="Verdana" pitchFamily="-107" charset="0"/>
              <a:sym typeface="Verdana" pitchFamily="-107" charset="0"/>
            </a:endParaRPr>
          </a:p>
        </p:txBody>
      </p:sp>
      <p:sp>
        <p:nvSpPr>
          <p:cNvPr id="76815" name="Rectangle 15"/>
          <p:cNvSpPr>
            <a:spLocks/>
          </p:cNvSpPr>
          <p:nvPr/>
        </p:nvSpPr>
        <p:spPr bwMode="auto">
          <a:xfrm>
            <a:off x="1143000" y="2314575"/>
            <a:ext cx="6858000" cy="23209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BFBFBF"/>
              </a:solidFill>
            </a:endParaRPr>
          </a:p>
        </p:txBody>
      </p:sp>
      <p:sp>
        <p:nvSpPr>
          <p:cNvPr id="76816" name="Rectangle 16"/>
          <p:cNvSpPr>
            <a:spLocks/>
          </p:cNvSpPr>
          <p:nvPr/>
        </p:nvSpPr>
        <p:spPr bwMode="auto">
          <a:xfrm>
            <a:off x="6862763" y="4441825"/>
            <a:ext cx="846137" cy="190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Frequency</a:t>
            </a:r>
          </a:p>
        </p:txBody>
      </p:sp>
      <p:grpSp>
        <p:nvGrpSpPr>
          <p:cNvPr id="76817" name="Group 17"/>
          <p:cNvGrpSpPr>
            <a:grpSpLocks/>
          </p:cNvGrpSpPr>
          <p:nvPr/>
        </p:nvGrpSpPr>
        <p:grpSpPr bwMode="auto">
          <a:xfrm>
            <a:off x="1354138" y="2597150"/>
            <a:ext cx="90487" cy="1635125"/>
            <a:chOff x="0" y="0"/>
            <a:chExt cx="57" cy="1030"/>
          </a:xfrm>
        </p:grpSpPr>
        <p:sp>
          <p:nvSpPr>
            <p:cNvPr id="76818" name="Line 18"/>
            <p:cNvSpPr>
              <a:spLocks noChangeShapeType="1"/>
            </p:cNvSpPr>
            <p:nvPr/>
          </p:nvSpPr>
          <p:spPr bwMode="auto">
            <a:xfrm>
              <a:off x="28" y="53"/>
              <a:ext cx="1" cy="9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19" name="AutoShape 19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98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6820" name="Rectangle 20"/>
          <p:cNvSpPr>
            <a:spLocks/>
          </p:cNvSpPr>
          <p:nvPr/>
        </p:nvSpPr>
        <p:spPr bwMode="auto">
          <a:xfrm>
            <a:off x="1673225" y="2857500"/>
            <a:ext cx="530225" cy="215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POTS</a:t>
            </a:r>
          </a:p>
        </p:txBody>
      </p:sp>
      <p:sp>
        <p:nvSpPr>
          <p:cNvPr id="76821" name="Rectangle 21"/>
          <p:cNvSpPr>
            <a:spLocks/>
          </p:cNvSpPr>
          <p:nvPr/>
        </p:nvSpPr>
        <p:spPr bwMode="auto">
          <a:xfrm>
            <a:off x="1508125" y="4152900"/>
            <a:ext cx="495300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300 Hz</a:t>
            </a:r>
          </a:p>
        </p:txBody>
      </p:sp>
      <p:sp>
        <p:nvSpPr>
          <p:cNvPr id="76822" name="Rectangle 22"/>
          <p:cNvSpPr>
            <a:spLocks/>
          </p:cNvSpPr>
          <p:nvPr/>
        </p:nvSpPr>
        <p:spPr bwMode="auto">
          <a:xfrm>
            <a:off x="2112963" y="4152900"/>
            <a:ext cx="571500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3,4  kHz</a:t>
            </a:r>
          </a:p>
        </p:txBody>
      </p:sp>
      <p:grpSp>
        <p:nvGrpSpPr>
          <p:cNvPr id="76823" name="Group 23"/>
          <p:cNvGrpSpPr>
            <a:grpSpLocks/>
          </p:cNvGrpSpPr>
          <p:nvPr/>
        </p:nvGrpSpPr>
        <p:grpSpPr bwMode="auto">
          <a:xfrm>
            <a:off x="1581150" y="3475038"/>
            <a:ext cx="690563" cy="585787"/>
            <a:chOff x="0" y="0"/>
            <a:chExt cx="435" cy="369"/>
          </a:xfrm>
        </p:grpSpPr>
        <p:sp>
          <p:nvSpPr>
            <p:cNvPr id="76824" name="Rectangle 24"/>
            <p:cNvSpPr>
              <a:spLocks/>
            </p:cNvSpPr>
            <p:nvPr/>
          </p:nvSpPr>
          <p:spPr bwMode="auto">
            <a:xfrm>
              <a:off x="124" y="0"/>
              <a:ext cx="191" cy="368"/>
            </a:xfrm>
            <a:prstGeom prst="rect">
              <a:avLst/>
            </a:prstGeom>
            <a:solidFill>
              <a:srgbClr val="618FFD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25" name="AutoShape 25"/>
            <p:cNvSpPr>
              <a:spLocks/>
            </p:cNvSpPr>
            <p:nvPr/>
          </p:nvSpPr>
          <p:spPr bwMode="auto">
            <a:xfrm>
              <a:off x="0" y="7"/>
              <a:ext cx="129" cy="36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rgbClr val="618FFD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26" name="AutoShape 26"/>
            <p:cNvSpPr>
              <a:spLocks/>
            </p:cNvSpPr>
            <p:nvPr/>
          </p:nvSpPr>
          <p:spPr bwMode="auto">
            <a:xfrm>
              <a:off x="307" y="8"/>
              <a:ext cx="128" cy="36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618FFD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6827" name="Rectangle 27"/>
          <p:cNvSpPr>
            <a:spLocks/>
          </p:cNvSpPr>
          <p:nvPr/>
        </p:nvSpPr>
        <p:spPr bwMode="auto">
          <a:xfrm>
            <a:off x="3513138" y="3421063"/>
            <a:ext cx="617537" cy="636587"/>
          </a:xfrm>
          <a:prstGeom prst="rect">
            <a:avLst/>
          </a:pr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28" name="AutoShape 28"/>
          <p:cNvSpPr>
            <a:spLocks/>
          </p:cNvSpPr>
          <p:nvPr/>
        </p:nvSpPr>
        <p:spPr bwMode="auto">
          <a:xfrm>
            <a:off x="3294063" y="3414713"/>
            <a:ext cx="215900" cy="64293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29" name="AutoShape 29"/>
          <p:cNvSpPr>
            <a:spLocks/>
          </p:cNvSpPr>
          <p:nvPr/>
        </p:nvSpPr>
        <p:spPr bwMode="auto">
          <a:xfrm>
            <a:off x="4121150" y="3414713"/>
            <a:ext cx="234950" cy="64293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30" name="Rectangle 30"/>
          <p:cNvSpPr>
            <a:spLocks/>
          </p:cNvSpPr>
          <p:nvPr/>
        </p:nvSpPr>
        <p:spPr bwMode="auto">
          <a:xfrm>
            <a:off x="3032125" y="4152900"/>
            <a:ext cx="485775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22 kHz</a:t>
            </a:r>
          </a:p>
        </p:txBody>
      </p:sp>
      <p:sp>
        <p:nvSpPr>
          <p:cNvPr id="76831" name="Rectangle 31"/>
          <p:cNvSpPr>
            <a:spLocks/>
          </p:cNvSpPr>
          <p:nvPr/>
        </p:nvSpPr>
        <p:spPr bwMode="auto">
          <a:xfrm>
            <a:off x="4064000" y="4152900"/>
            <a:ext cx="528638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133kHz</a:t>
            </a:r>
          </a:p>
        </p:txBody>
      </p:sp>
      <p:grpSp>
        <p:nvGrpSpPr>
          <p:cNvPr id="76832" name="Group 32"/>
          <p:cNvGrpSpPr>
            <a:grpSpLocks/>
          </p:cNvGrpSpPr>
          <p:nvPr/>
        </p:nvGrpSpPr>
        <p:grpSpPr bwMode="auto">
          <a:xfrm>
            <a:off x="4819650" y="3402013"/>
            <a:ext cx="2262188" cy="654050"/>
            <a:chOff x="0" y="0"/>
            <a:chExt cx="1425" cy="412"/>
          </a:xfrm>
        </p:grpSpPr>
        <p:sp>
          <p:nvSpPr>
            <p:cNvPr id="76833" name="Rectangle 33"/>
            <p:cNvSpPr>
              <a:spLocks/>
            </p:cNvSpPr>
            <p:nvPr/>
          </p:nvSpPr>
          <p:spPr bwMode="auto">
            <a:xfrm>
              <a:off x="138" y="10"/>
              <a:ext cx="1151" cy="402"/>
            </a:xfrm>
            <a:prstGeom prst="rect">
              <a:avLst/>
            </a:prstGeom>
            <a:solidFill>
              <a:srgbClr val="DC0081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34" name="AutoShape 34"/>
            <p:cNvSpPr>
              <a:spLocks/>
            </p:cNvSpPr>
            <p:nvPr/>
          </p:nvSpPr>
          <p:spPr bwMode="auto">
            <a:xfrm>
              <a:off x="0" y="9"/>
              <a:ext cx="136" cy="4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rgbClr val="DC0081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35" name="AutoShape 35"/>
            <p:cNvSpPr>
              <a:spLocks/>
            </p:cNvSpPr>
            <p:nvPr/>
          </p:nvSpPr>
          <p:spPr bwMode="auto">
            <a:xfrm>
              <a:off x="1289" y="0"/>
              <a:ext cx="136" cy="40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DC0081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6836" name="Rectangle 36"/>
          <p:cNvSpPr>
            <a:spLocks/>
          </p:cNvSpPr>
          <p:nvPr/>
        </p:nvSpPr>
        <p:spPr bwMode="auto">
          <a:xfrm>
            <a:off x="3403600" y="3151188"/>
            <a:ext cx="838200" cy="215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Upstream</a:t>
            </a:r>
          </a:p>
        </p:txBody>
      </p:sp>
      <p:sp>
        <p:nvSpPr>
          <p:cNvPr id="76837" name="Rectangle 37"/>
          <p:cNvSpPr>
            <a:spLocks/>
          </p:cNvSpPr>
          <p:nvPr/>
        </p:nvSpPr>
        <p:spPr bwMode="auto">
          <a:xfrm>
            <a:off x="5365750" y="3151188"/>
            <a:ext cx="1081088" cy="215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Downstream</a:t>
            </a:r>
          </a:p>
        </p:txBody>
      </p:sp>
      <p:sp>
        <p:nvSpPr>
          <p:cNvPr id="76838" name="Rectangle 38"/>
          <p:cNvSpPr>
            <a:spLocks/>
          </p:cNvSpPr>
          <p:nvPr/>
        </p:nvSpPr>
        <p:spPr bwMode="auto">
          <a:xfrm>
            <a:off x="4719638" y="4152900"/>
            <a:ext cx="571500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203 kHz</a:t>
            </a:r>
          </a:p>
        </p:txBody>
      </p:sp>
      <p:sp>
        <p:nvSpPr>
          <p:cNvPr id="76839" name="Rectangle 39"/>
          <p:cNvSpPr>
            <a:spLocks/>
          </p:cNvSpPr>
          <p:nvPr/>
        </p:nvSpPr>
        <p:spPr bwMode="auto">
          <a:xfrm>
            <a:off x="6807200" y="4152900"/>
            <a:ext cx="579438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1.1 MHz</a:t>
            </a:r>
          </a:p>
        </p:txBody>
      </p:sp>
      <p:grpSp>
        <p:nvGrpSpPr>
          <p:cNvPr id="76840" name="Group 40"/>
          <p:cNvGrpSpPr>
            <a:grpSpLocks/>
          </p:cNvGrpSpPr>
          <p:nvPr/>
        </p:nvGrpSpPr>
        <p:grpSpPr bwMode="auto">
          <a:xfrm>
            <a:off x="3049588" y="2735263"/>
            <a:ext cx="966787" cy="1014412"/>
            <a:chOff x="0" y="0"/>
            <a:chExt cx="609" cy="639"/>
          </a:xfrm>
        </p:grpSpPr>
        <p:sp>
          <p:nvSpPr>
            <p:cNvPr id="76841" name="Rectangle 41"/>
            <p:cNvSpPr>
              <a:spLocks/>
            </p:cNvSpPr>
            <p:nvPr/>
          </p:nvSpPr>
          <p:spPr bwMode="auto">
            <a:xfrm>
              <a:off x="17" y="0"/>
              <a:ext cx="592" cy="13"/>
            </a:xfrm>
            <a:prstGeom prst="rect">
              <a:avLst/>
            </a:pr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2" name="Rectangle 42"/>
            <p:cNvSpPr>
              <a:spLocks/>
            </p:cNvSpPr>
            <p:nvPr/>
          </p:nvSpPr>
          <p:spPr bwMode="auto">
            <a:xfrm>
              <a:off x="0" y="12"/>
              <a:ext cx="13" cy="627"/>
            </a:xfrm>
            <a:prstGeom prst="rect">
              <a:avLst/>
            </a:pr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6843" name="Rectangle 43"/>
          <p:cNvSpPr>
            <a:spLocks/>
          </p:cNvSpPr>
          <p:nvPr/>
        </p:nvSpPr>
        <p:spPr bwMode="auto">
          <a:xfrm>
            <a:off x="1220788" y="2406650"/>
            <a:ext cx="508000" cy="190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Power</a:t>
            </a:r>
          </a:p>
        </p:txBody>
      </p:sp>
      <p:grpSp>
        <p:nvGrpSpPr>
          <p:cNvPr id="76844" name="Group 44"/>
          <p:cNvGrpSpPr>
            <a:grpSpLocks/>
          </p:cNvGrpSpPr>
          <p:nvPr/>
        </p:nvGrpSpPr>
        <p:grpSpPr bwMode="auto">
          <a:xfrm>
            <a:off x="5043488" y="3400425"/>
            <a:ext cx="92075" cy="665163"/>
            <a:chOff x="0" y="0"/>
            <a:chExt cx="58" cy="419"/>
          </a:xfrm>
        </p:grpSpPr>
        <p:sp>
          <p:nvSpPr>
            <p:cNvPr id="76845" name="Rectangle 4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6" name="Rectangle 4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7" name="Rectangle 4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8" name="Rectangle 4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9" name="Rectangle 4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0" name="Rectangle 5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1" name="Rectangle 5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2" name="Rectangle 5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3" name="AutoShape 53"/>
            <p:cNvSpPr>
              <a:spLocks/>
            </p:cNvSpPr>
            <p:nvPr/>
          </p:nvSpPr>
          <p:spPr bwMode="auto">
            <a:xfrm>
              <a:off x="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854" name="Group 54"/>
          <p:cNvGrpSpPr>
            <a:grpSpLocks/>
          </p:cNvGrpSpPr>
          <p:nvPr/>
        </p:nvGrpSpPr>
        <p:grpSpPr bwMode="auto">
          <a:xfrm>
            <a:off x="5168900" y="3400425"/>
            <a:ext cx="90488" cy="665163"/>
            <a:chOff x="0" y="0"/>
            <a:chExt cx="57" cy="419"/>
          </a:xfrm>
        </p:grpSpPr>
        <p:sp>
          <p:nvSpPr>
            <p:cNvPr id="76855" name="Rectangle 55"/>
            <p:cNvSpPr>
              <a:spLocks/>
            </p:cNvSpPr>
            <p:nvPr/>
          </p:nvSpPr>
          <p:spPr bwMode="auto">
            <a:xfrm>
              <a:off x="24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6" name="Rectangle 56"/>
            <p:cNvSpPr>
              <a:spLocks/>
            </p:cNvSpPr>
            <p:nvPr/>
          </p:nvSpPr>
          <p:spPr bwMode="auto">
            <a:xfrm>
              <a:off x="24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7" name="Rectangle 57"/>
            <p:cNvSpPr>
              <a:spLocks/>
            </p:cNvSpPr>
            <p:nvPr/>
          </p:nvSpPr>
          <p:spPr bwMode="auto">
            <a:xfrm>
              <a:off x="24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8" name="Rectangle 58"/>
            <p:cNvSpPr>
              <a:spLocks/>
            </p:cNvSpPr>
            <p:nvPr/>
          </p:nvSpPr>
          <p:spPr bwMode="auto">
            <a:xfrm>
              <a:off x="24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9" name="Rectangle 59"/>
            <p:cNvSpPr>
              <a:spLocks/>
            </p:cNvSpPr>
            <p:nvPr/>
          </p:nvSpPr>
          <p:spPr bwMode="auto">
            <a:xfrm>
              <a:off x="24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0" name="Rectangle 60"/>
            <p:cNvSpPr>
              <a:spLocks/>
            </p:cNvSpPr>
            <p:nvPr/>
          </p:nvSpPr>
          <p:spPr bwMode="auto">
            <a:xfrm>
              <a:off x="24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1" name="Rectangle 61"/>
            <p:cNvSpPr>
              <a:spLocks/>
            </p:cNvSpPr>
            <p:nvPr/>
          </p:nvSpPr>
          <p:spPr bwMode="auto">
            <a:xfrm>
              <a:off x="24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2" name="Rectangle 62"/>
            <p:cNvSpPr>
              <a:spLocks/>
            </p:cNvSpPr>
            <p:nvPr/>
          </p:nvSpPr>
          <p:spPr bwMode="auto">
            <a:xfrm>
              <a:off x="24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3" name="AutoShape 63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1082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864" name="Group 64"/>
          <p:cNvGrpSpPr>
            <a:grpSpLocks/>
          </p:cNvGrpSpPr>
          <p:nvPr/>
        </p:nvGrpSpPr>
        <p:grpSpPr bwMode="auto">
          <a:xfrm>
            <a:off x="5294313" y="3400425"/>
            <a:ext cx="90487" cy="665163"/>
            <a:chOff x="0" y="0"/>
            <a:chExt cx="57" cy="419"/>
          </a:xfrm>
        </p:grpSpPr>
        <p:sp>
          <p:nvSpPr>
            <p:cNvPr id="76865" name="Rectangle 6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6" name="Rectangle 6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7" name="Rectangle 6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8" name="Rectangle 6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9" name="Rectangle 6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0" name="Rectangle 7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1" name="Rectangle 7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2" name="Rectangle 7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3" name="AutoShape 73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98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874" name="Group 74"/>
          <p:cNvGrpSpPr>
            <a:grpSpLocks/>
          </p:cNvGrpSpPr>
          <p:nvPr/>
        </p:nvGrpSpPr>
        <p:grpSpPr bwMode="auto">
          <a:xfrm>
            <a:off x="5418138" y="3400425"/>
            <a:ext cx="92075" cy="665163"/>
            <a:chOff x="0" y="0"/>
            <a:chExt cx="58" cy="419"/>
          </a:xfrm>
        </p:grpSpPr>
        <p:sp>
          <p:nvSpPr>
            <p:cNvPr id="76875" name="Rectangle 7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6" name="Rectangle 7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7" name="Rectangle 7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8" name="Rectangle 7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9" name="Rectangle 7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0" name="Rectangle 8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1" name="Rectangle 8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2" name="Rectangle 8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3" name="AutoShape 83"/>
            <p:cNvSpPr>
              <a:spLocks/>
            </p:cNvSpPr>
            <p:nvPr/>
          </p:nvSpPr>
          <p:spPr bwMode="auto">
            <a:xfrm>
              <a:off x="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884" name="Group 84"/>
          <p:cNvGrpSpPr>
            <a:grpSpLocks/>
          </p:cNvGrpSpPr>
          <p:nvPr/>
        </p:nvGrpSpPr>
        <p:grpSpPr bwMode="auto">
          <a:xfrm>
            <a:off x="5543550" y="3400425"/>
            <a:ext cx="92075" cy="665163"/>
            <a:chOff x="0" y="0"/>
            <a:chExt cx="57" cy="419"/>
          </a:xfrm>
        </p:grpSpPr>
        <p:sp>
          <p:nvSpPr>
            <p:cNvPr id="76885" name="Rectangle 8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6" name="Rectangle 8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7" name="Rectangle 8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8" name="Rectangle 8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9" name="Rectangle 8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0" name="Rectangle 9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1" name="Rectangle 9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2" name="Rectangle 9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3" name="AutoShape 93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70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894" name="Group 94"/>
          <p:cNvGrpSpPr>
            <a:grpSpLocks/>
          </p:cNvGrpSpPr>
          <p:nvPr/>
        </p:nvGrpSpPr>
        <p:grpSpPr bwMode="auto">
          <a:xfrm>
            <a:off x="5670550" y="3400425"/>
            <a:ext cx="90488" cy="665163"/>
            <a:chOff x="0" y="0"/>
            <a:chExt cx="57" cy="419"/>
          </a:xfrm>
        </p:grpSpPr>
        <p:sp>
          <p:nvSpPr>
            <p:cNvPr id="76895" name="Rectangle 95"/>
            <p:cNvSpPr>
              <a:spLocks/>
            </p:cNvSpPr>
            <p:nvPr/>
          </p:nvSpPr>
          <p:spPr bwMode="auto">
            <a:xfrm>
              <a:off x="25" y="392"/>
              <a:ext cx="6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6" name="Rectangle 96"/>
            <p:cNvSpPr>
              <a:spLocks/>
            </p:cNvSpPr>
            <p:nvPr/>
          </p:nvSpPr>
          <p:spPr bwMode="auto">
            <a:xfrm>
              <a:off x="25" y="346"/>
              <a:ext cx="6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7" name="Rectangle 97"/>
            <p:cNvSpPr>
              <a:spLocks/>
            </p:cNvSpPr>
            <p:nvPr/>
          </p:nvSpPr>
          <p:spPr bwMode="auto">
            <a:xfrm>
              <a:off x="25" y="300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8" name="Rectangle 98"/>
            <p:cNvSpPr>
              <a:spLocks/>
            </p:cNvSpPr>
            <p:nvPr/>
          </p:nvSpPr>
          <p:spPr bwMode="auto">
            <a:xfrm>
              <a:off x="25" y="254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9" name="Rectangle 99"/>
            <p:cNvSpPr>
              <a:spLocks/>
            </p:cNvSpPr>
            <p:nvPr/>
          </p:nvSpPr>
          <p:spPr bwMode="auto">
            <a:xfrm>
              <a:off x="25" y="208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0" name="Rectangle 100"/>
            <p:cNvSpPr>
              <a:spLocks/>
            </p:cNvSpPr>
            <p:nvPr/>
          </p:nvSpPr>
          <p:spPr bwMode="auto">
            <a:xfrm>
              <a:off x="25" y="162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1" name="Rectangle 101"/>
            <p:cNvSpPr>
              <a:spLocks/>
            </p:cNvSpPr>
            <p:nvPr/>
          </p:nvSpPr>
          <p:spPr bwMode="auto">
            <a:xfrm>
              <a:off x="25" y="116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2" name="Rectangle 102"/>
            <p:cNvSpPr>
              <a:spLocks/>
            </p:cNvSpPr>
            <p:nvPr/>
          </p:nvSpPr>
          <p:spPr bwMode="auto">
            <a:xfrm>
              <a:off x="25" y="70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3" name="AutoShape 103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904" name="Group 104"/>
          <p:cNvGrpSpPr>
            <a:grpSpLocks/>
          </p:cNvGrpSpPr>
          <p:nvPr/>
        </p:nvGrpSpPr>
        <p:grpSpPr bwMode="auto">
          <a:xfrm>
            <a:off x="5794375" y="3400425"/>
            <a:ext cx="92075" cy="665163"/>
            <a:chOff x="0" y="0"/>
            <a:chExt cx="57" cy="419"/>
          </a:xfrm>
        </p:grpSpPr>
        <p:sp>
          <p:nvSpPr>
            <p:cNvPr id="76905" name="Rectangle 10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6" name="Rectangle 10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7" name="Rectangle 10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8" name="Rectangle 10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9" name="Rectangle 10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10" name="Rectangle 11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11" name="Rectangle 11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12" name="Rectangle 11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13" name="AutoShape 113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89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914" name="Group 114"/>
          <p:cNvGrpSpPr>
            <a:grpSpLocks/>
          </p:cNvGrpSpPr>
          <p:nvPr/>
        </p:nvGrpSpPr>
        <p:grpSpPr bwMode="auto">
          <a:xfrm>
            <a:off x="6419850" y="3400425"/>
            <a:ext cx="92075" cy="665163"/>
            <a:chOff x="0" y="0"/>
            <a:chExt cx="57" cy="419"/>
          </a:xfrm>
        </p:grpSpPr>
        <p:sp>
          <p:nvSpPr>
            <p:cNvPr id="76915" name="Rectangle 11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16" name="Rectangle 11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17" name="Rectangle 11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18" name="Rectangle 11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19" name="Rectangle 11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20" name="Rectangle 12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21" name="Rectangle 12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22" name="Rectangle 12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23" name="AutoShape 123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89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924" name="Group 124"/>
          <p:cNvGrpSpPr>
            <a:grpSpLocks/>
          </p:cNvGrpSpPr>
          <p:nvPr/>
        </p:nvGrpSpPr>
        <p:grpSpPr bwMode="auto">
          <a:xfrm>
            <a:off x="5919788" y="3400425"/>
            <a:ext cx="92075" cy="665163"/>
            <a:chOff x="0" y="0"/>
            <a:chExt cx="58" cy="419"/>
          </a:xfrm>
        </p:grpSpPr>
        <p:sp>
          <p:nvSpPr>
            <p:cNvPr id="76925" name="Rectangle 12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26" name="Rectangle 12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27" name="Rectangle 12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28" name="Rectangle 12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29" name="Rectangle 12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30" name="Rectangle 13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31" name="Rectangle 13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32" name="Rectangle 13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33" name="AutoShape 133"/>
            <p:cNvSpPr>
              <a:spLocks/>
            </p:cNvSpPr>
            <p:nvPr/>
          </p:nvSpPr>
          <p:spPr bwMode="auto">
            <a:xfrm>
              <a:off x="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98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934" name="Group 134"/>
          <p:cNvGrpSpPr>
            <a:grpSpLocks/>
          </p:cNvGrpSpPr>
          <p:nvPr/>
        </p:nvGrpSpPr>
        <p:grpSpPr bwMode="auto">
          <a:xfrm>
            <a:off x="6045200" y="3400425"/>
            <a:ext cx="92075" cy="665163"/>
            <a:chOff x="0" y="0"/>
            <a:chExt cx="57" cy="419"/>
          </a:xfrm>
        </p:grpSpPr>
        <p:sp>
          <p:nvSpPr>
            <p:cNvPr id="76935" name="Rectangle 13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36" name="Rectangle 13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37" name="Rectangle 13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38" name="Rectangle 13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39" name="Rectangle 13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40" name="Rectangle 14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41" name="Rectangle 14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42" name="Rectangle 14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43" name="AutoShape 143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89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944" name="Group 144"/>
          <p:cNvGrpSpPr>
            <a:grpSpLocks/>
          </p:cNvGrpSpPr>
          <p:nvPr/>
        </p:nvGrpSpPr>
        <p:grpSpPr bwMode="auto">
          <a:xfrm>
            <a:off x="6170613" y="3400425"/>
            <a:ext cx="90487" cy="665163"/>
            <a:chOff x="0" y="0"/>
            <a:chExt cx="57" cy="419"/>
          </a:xfrm>
        </p:grpSpPr>
        <p:sp>
          <p:nvSpPr>
            <p:cNvPr id="76945" name="Rectangle 14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46" name="Rectangle 14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47" name="Rectangle 14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48" name="Rectangle 14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49" name="Rectangle 14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50" name="Rectangle 15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51" name="Rectangle 15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52" name="Rectangle 15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53" name="AutoShape 153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518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954" name="Group 154"/>
          <p:cNvGrpSpPr>
            <a:grpSpLocks/>
          </p:cNvGrpSpPr>
          <p:nvPr/>
        </p:nvGrpSpPr>
        <p:grpSpPr bwMode="auto">
          <a:xfrm>
            <a:off x="6296025" y="3400425"/>
            <a:ext cx="92075" cy="665163"/>
            <a:chOff x="0" y="0"/>
            <a:chExt cx="57" cy="419"/>
          </a:xfrm>
        </p:grpSpPr>
        <p:sp>
          <p:nvSpPr>
            <p:cNvPr id="76955" name="Rectangle 15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56" name="Rectangle 15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57" name="Rectangle 15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58" name="Rectangle 15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59" name="Rectangle 15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60" name="Rectangle 16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61" name="Rectangle 16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62" name="Rectangle 16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63" name="AutoShape 163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70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964" name="Group 164"/>
          <p:cNvGrpSpPr>
            <a:grpSpLocks/>
          </p:cNvGrpSpPr>
          <p:nvPr/>
        </p:nvGrpSpPr>
        <p:grpSpPr bwMode="auto">
          <a:xfrm>
            <a:off x="6672263" y="3400425"/>
            <a:ext cx="92075" cy="665163"/>
            <a:chOff x="0" y="0"/>
            <a:chExt cx="57" cy="419"/>
          </a:xfrm>
        </p:grpSpPr>
        <p:sp>
          <p:nvSpPr>
            <p:cNvPr id="76965" name="Rectangle 16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66" name="Rectangle 16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67" name="Rectangle 16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68" name="Rectangle 16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69" name="Rectangle 16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70" name="Rectangle 17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71" name="Rectangle 17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72" name="Rectangle 17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73" name="AutoShape 173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89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974" name="Group 174"/>
          <p:cNvGrpSpPr>
            <a:grpSpLocks/>
          </p:cNvGrpSpPr>
          <p:nvPr/>
        </p:nvGrpSpPr>
        <p:grpSpPr bwMode="auto">
          <a:xfrm>
            <a:off x="6546850" y="3400425"/>
            <a:ext cx="90488" cy="665163"/>
            <a:chOff x="0" y="0"/>
            <a:chExt cx="57" cy="419"/>
          </a:xfrm>
        </p:grpSpPr>
        <p:sp>
          <p:nvSpPr>
            <p:cNvPr id="76975" name="Rectangle 17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76" name="Rectangle 17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77" name="Rectangle 17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78" name="Rectangle 17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79" name="Rectangle 17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80" name="Rectangle 18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81" name="Rectangle 18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82" name="Rectangle 18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83" name="AutoShape 183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98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984" name="Group 184"/>
          <p:cNvGrpSpPr>
            <a:grpSpLocks/>
          </p:cNvGrpSpPr>
          <p:nvPr/>
        </p:nvGrpSpPr>
        <p:grpSpPr bwMode="auto">
          <a:xfrm>
            <a:off x="6796088" y="3400425"/>
            <a:ext cx="92075" cy="665163"/>
            <a:chOff x="0" y="0"/>
            <a:chExt cx="58" cy="419"/>
          </a:xfrm>
        </p:grpSpPr>
        <p:sp>
          <p:nvSpPr>
            <p:cNvPr id="76985" name="Rectangle 185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86" name="Rectangle 186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87" name="Rectangle 187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88" name="Rectangle 188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89" name="Rectangle 189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90" name="Rectangle 190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91" name="Rectangle 191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92" name="Rectangle 192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93" name="AutoShape 193"/>
            <p:cNvSpPr>
              <a:spLocks/>
            </p:cNvSpPr>
            <p:nvPr/>
          </p:nvSpPr>
          <p:spPr bwMode="auto">
            <a:xfrm>
              <a:off x="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994" name="Group 194"/>
          <p:cNvGrpSpPr>
            <a:grpSpLocks/>
          </p:cNvGrpSpPr>
          <p:nvPr/>
        </p:nvGrpSpPr>
        <p:grpSpPr bwMode="auto">
          <a:xfrm>
            <a:off x="1225550" y="4005263"/>
            <a:ext cx="6362700" cy="87312"/>
            <a:chOff x="0" y="0"/>
            <a:chExt cx="4008" cy="55"/>
          </a:xfrm>
        </p:grpSpPr>
        <p:sp>
          <p:nvSpPr>
            <p:cNvPr id="76995" name="Line 195"/>
            <p:cNvSpPr>
              <a:spLocks noChangeShapeType="1"/>
            </p:cNvSpPr>
            <p:nvPr/>
          </p:nvSpPr>
          <p:spPr bwMode="auto">
            <a:xfrm>
              <a:off x="0" y="27"/>
              <a:ext cx="39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96" name="AutoShape 196"/>
            <p:cNvSpPr>
              <a:spLocks/>
            </p:cNvSpPr>
            <p:nvPr/>
          </p:nvSpPr>
          <p:spPr bwMode="auto">
            <a:xfrm>
              <a:off x="395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10604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997" name="Group 197"/>
          <p:cNvGrpSpPr>
            <a:grpSpLocks/>
          </p:cNvGrpSpPr>
          <p:nvPr/>
        </p:nvGrpSpPr>
        <p:grpSpPr bwMode="auto">
          <a:xfrm>
            <a:off x="1587500" y="3117850"/>
            <a:ext cx="614363" cy="279400"/>
            <a:chOff x="0" y="0"/>
            <a:chExt cx="387" cy="176"/>
          </a:xfrm>
        </p:grpSpPr>
        <p:grpSp>
          <p:nvGrpSpPr>
            <p:cNvPr id="76998" name="Group 198"/>
            <p:cNvGrpSpPr>
              <a:grpSpLocks/>
            </p:cNvGrpSpPr>
            <p:nvPr/>
          </p:nvGrpSpPr>
          <p:grpSpPr bwMode="auto">
            <a:xfrm>
              <a:off x="32" y="0"/>
              <a:ext cx="355" cy="79"/>
              <a:chOff x="0" y="0"/>
              <a:chExt cx="355" cy="79"/>
            </a:xfrm>
          </p:grpSpPr>
          <p:sp>
            <p:nvSpPr>
              <p:cNvPr id="76999" name="AutoShape 199"/>
              <p:cNvSpPr>
                <a:spLocks/>
              </p:cNvSpPr>
              <p:nvPr/>
            </p:nvSpPr>
            <p:spPr bwMode="auto">
              <a:xfrm>
                <a:off x="2" y="30"/>
                <a:ext cx="352" cy="4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13039"/>
                    </a:moveTo>
                    <a:lnTo>
                      <a:pt x="2566" y="6673"/>
                    </a:lnTo>
                    <a:lnTo>
                      <a:pt x="8224" y="0"/>
                    </a:lnTo>
                    <a:lnTo>
                      <a:pt x="14830" y="1844"/>
                    </a:lnTo>
                    <a:lnTo>
                      <a:pt x="18160" y="6673"/>
                    </a:lnTo>
                    <a:lnTo>
                      <a:pt x="21600" y="17210"/>
                    </a:lnTo>
                    <a:lnTo>
                      <a:pt x="21204" y="19141"/>
                    </a:lnTo>
                    <a:lnTo>
                      <a:pt x="21047" y="20371"/>
                    </a:lnTo>
                    <a:lnTo>
                      <a:pt x="20808" y="21205"/>
                    </a:lnTo>
                    <a:lnTo>
                      <a:pt x="20604" y="21600"/>
                    </a:lnTo>
                    <a:lnTo>
                      <a:pt x="20426" y="21600"/>
                    </a:lnTo>
                    <a:lnTo>
                      <a:pt x="20256" y="21600"/>
                    </a:lnTo>
                    <a:lnTo>
                      <a:pt x="20071" y="21600"/>
                    </a:lnTo>
                    <a:lnTo>
                      <a:pt x="19894" y="21600"/>
                    </a:lnTo>
                    <a:lnTo>
                      <a:pt x="19716" y="21205"/>
                    </a:lnTo>
                    <a:lnTo>
                      <a:pt x="19478" y="20810"/>
                    </a:lnTo>
                    <a:lnTo>
                      <a:pt x="19334" y="20722"/>
                    </a:lnTo>
                    <a:lnTo>
                      <a:pt x="19136" y="20371"/>
                    </a:lnTo>
                    <a:lnTo>
                      <a:pt x="18897" y="19976"/>
                    </a:lnTo>
                    <a:lnTo>
                      <a:pt x="18700" y="19756"/>
                    </a:lnTo>
                    <a:lnTo>
                      <a:pt x="18522" y="19361"/>
                    </a:lnTo>
                    <a:lnTo>
                      <a:pt x="18386" y="19229"/>
                    </a:lnTo>
                    <a:lnTo>
                      <a:pt x="18208" y="18746"/>
                    </a:lnTo>
                    <a:lnTo>
                      <a:pt x="18024" y="18351"/>
                    </a:lnTo>
                    <a:lnTo>
                      <a:pt x="17853" y="18132"/>
                    </a:lnTo>
                    <a:lnTo>
                      <a:pt x="17655" y="17737"/>
                    </a:lnTo>
                    <a:lnTo>
                      <a:pt x="17471" y="17517"/>
                    </a:lnTo>
                    <a:lnTo>
                      <a:pt x="17273" y="17122"/>
                    </a:lnTo>
                    <a:lnTo>
                      <a:pt x="17089" y="16727"/>
                    </a:lnTo>
                    <a:lnTo>
                      <a:pt x="16918" y="16376"/>
                    </a:lnTo>
                    <a:lnTo>
                      <a:pt x="16734" y="15980"/>
                    </a:lnTo>
                    <a:lnTo>
                      <a:pt x="16557" y="15629"/>
                    </a:lnTo>
                    <a:lnTo>
                      <a:pt x="16372" y="15278"/>
                    </a:lnTo>
                    <a:lnTo>
                      <a:pt x="16222" y="14663"/>
                    </a:lnTo>
                    <a:lnTo>
                      <a:pt x="16024" y="14005"/>
                    </a:lnTo>
                    <a:lnTo>
                      <a:pt x="15840" y="13390"/>
                    </a:lnTo>
                    <a:lnTo>
                      <a:pt x="15669" y="12776"/>
                    </a:lnTo>
                    <a:lnTo>
                      <a:pt x="15485" y="12293"/>
                    </a:lnTo>
                    <a:lnTo>
                      <a:pt x="15328" y="11546"/>
                    </a:lnTo>
                    <a:lnTo>
                      <a:pt x="15192" y="10800"/>
                    </a:lnTo>
                    <a:lnTo>
                      <a:pt x="15007" y="10054"/>
                    </a:lnTo>
                    <a:lnTo>
                      <a:pt x="14830" y="9307"/>
                    </a:lnTo>
                    <a:lnTo>
                      <a:pt x="14646" y="8561"/>
                    </a:lnTo>
                    <a:lnTo>
                      <a:pt x="14475" y="7815"/>
                    </a:lnTo>
                    <a:lnTo>
                      <a:pt x="14291" y="7463"/>
                    </a:lnTo>
                    <a:lnTo>
                      <a:pt x="14113" y="7068"/>
                    </a:lnTo>
                    <a:lnTo>
                      <a:pt x="13881" y="6673"/>
                    </a:lnTo>
                    <a:lnTo>
                      <a:pt x="13697" y="6322"/>
                    </a:lnTo>
                    <a:lnTo>
                      <a:pt x="13520" y="6059"/>
                    </a:lnTo>
                    <a:lnTo>
                      <a:pt x="13342" y="5971"/>
                    </a:lnTo>
                    <a:lnTo>
                      <a:pt x="13165" y="5707"/>
                    </a:lnTo>
                    <a:lnTo>
                      <a:pt x="12919" y="5444"/>
                    </a:lnTo>
                    <a:lnTo>
                      <a:pt x="12564" y="5312"/>
                    </a:lnTo>
                    <a:lnTo>
                      <a:pt x="12155" y="5312"/>
                    </a:lnTo>
                    <a:lnTo>
                      <a:pt x="11554" y="5224"/>
                    </a:lnTo>
                    <a:lnTo>
                      <a:pt x="11192" y="5224"/>
                    </a:lnTo>
                    <a:lnTo>
                      <a:pt x="10421" y="5224"/>
                    </a:lnTo>
                    <a:lnTo>
                      <a:pt x="10244" y="5224"/>
                    </a:lnTo>
                    <a:lnTo>
                      <a:pt x="10060" y="5224"/>
                    </a:lnTo>
                    <a:lnTo>
                      <a:pt x="9705" y="5224"/>
                    </a:lnTo>
                    <a:lnTo>
                      <a:pt x="8783" y="5224"/>
                    </a:lnTo>
                    <a:lnTo>
                      <a:pt x="8039" y="5444"/>
                    </a:lnTo>
                    <a:lnTo>
                      <a:pt x="7685" y="5707"/>
                    </a:lnTo>
                    <a:lnTo>
                      <a:pt x="7514" y="5795"/>
                    </a:lnTo>
                    <a:lnTo>
                      <a:pt x="7323" y="6059"/>
                    </a:lnTo>
                    <a:lnTo>
                      <a:pt x="7152" y="6322"/>
                    </a:lnTo>
                    <a:lnTo>
                      <a:pt x="6968" y="6673"/>
                    </a:lnTo>
                    <a:lnTo>
                      <a:pt x="6791" y="7068"/>
                    </a:lnTo>
                    <a:lnTo>
                      <a:pt x="6613" y="7463"/>
                    </a:lnTo>
                    <a:lnTo>
                      <a:pt x="6436" y="8210"/>
                    </a:lnTo>
                    <a:lnTo>
                      <a:pt x="6306" y="8737"/>
                    </a:lnTo>
                    <a:lnTo>
                      <a:pt x="6115" y="9527"/>
                    </a:lnTo>
                    <a:lnTo>
                      <a:pt x="5978" y="10054"/>
                    </a:lnTo>
                    <a:lnTo>
                      <a:pt x="5787" y="10800"/>
                    </a:lnTo>
                    <a:lnTo>
                      <a:pt x="5596" y="11546"/>
                    </a:lnTo>
                    <a:lnTo>
                      <a:pt x="5426" y="12293"/>
                    </a:lnTo>
                    <a:lnTo>
                      <a:pt x="5241" y="12776"/>
                    </a:lnTo>
                    <a:lnTo>
                      <a:pt x="5084" y="13171"/>
                    </a:lnTo>
                    <a:lnTo>
                      <a:pt x="4886" y="13741"/>
                    </a:lnTo>
                    <a:lnTo>
                      <a:pt x="4723" y="14268"/>
                    </a:lnTo>
                    <a:lnTo>
                      <a:pt x="4559" y="14707"/>
                    </a:lnTo>
                    <a:lnTo>
                      <a:pt x="4354" y="15278"/>
                    </a:lnTo>
                    <a:lnTo>
                      <a:pt x="4170" y="15629"/>
                    </a:lnTo>
                    <a:lnTo>
                      <a:pt x="3992" y="15980"/>
                    </a:lnTo>
                    <a:lnTo>
                      <a:pt x="3747" y="16376"/>
                    </a:lnTo>
                    <a:lnTo>
                      <a:pt x="3576" y="16727"/>
                    </a:lnTo>
                    <a:lnTo>
                      <a:pt x="3392" y="17122"/>
                    </a:lnTo>
                    <a:lnTo>
                      <a:pt x="3180" y="17517"/>
                    </a:lnTo>
                    <a:lnTo>
                      <a:pt x="2982" y="17693"/>
                    </a:lnTo>
                    <a:lnTo>
                      <a:pt x="2737" y="18044"/>
                    </a:lnTo>
                    <a:lnTo>
                      <a:pt x="2546" y="18307"/>
                    </a:lnTo>
                    <a:lnTo>
                      <a:pt x="2361" y="18571"/>
                    </a:lnTo>
                    <a:lnTo>
                      <a:pt x="2184" y="18834"/>
                    </a:lnTo>
                    <a:lnTo>
                      <a:pt x="1965" y="19141"/>
                    </a:lnTo>
                    <a:lnTo>
                      <a:pt x="1809" y="19317"/>
                    </a:lnTo>
                    <a:lnTo>
                      <a:pt x="1631" y="19580"/>
                    </a:lnTo>
                    <a:lnTo>
                      <a:pt x="1372" y="19756"/>
                    </a:lnTo>
                    <a:lnTo>
                      <a:pt x="1194" y="19932"/>
                    </a:lnTo>
                    <a:lnTo>
                      <a:pt x="1010" y="20107"/>
                    </a:lnTo>
                    <a:lnTo>
                      <a:pt x="839" y="20107"/>
                    </a:lnTo>
                    <a:lnTo>
                      <a:pt x="655" y="20107"/>
                    </a:lnTo>
                    <a:lnTo>
                      <a:pt x="478" y="20107"/>
                    </a:lnTo>
                    <a:lnTo>
                      <a:pt x="300" y="19361"/>
                    </a:lnTo>
                    <a:lnTo>
                      <a:pt x="191" y="18307"/>
                    </a:lnTo>
                    <a:lnTo>
                      <a:pt x="123" y="17122"/>
                    </a:lnTo>
                    <a:lnTo>
                      <a:pt x="61" y="15980"/>
                    </a:lnTo>
                    <a:lnTo>
                      <a:pt x="61" y="14883"/>
                    </a:lnTo>
                    <a:lnTo>
                      <a:pt x="0" y="13741"/>
                    </a:lnTo>
                    <a:lnTo>
                      <a:pt x="0" y="12688"/>
                    </a:lnTo>
                    <a:lnTo>
                      <a:pt x="0" y="13039"/>
                    </a:lnTo>
                    <a:close/>
                    <a:moveTo>
                      <a:pt x="0" y="13039"/>
                    </a:moveTo>
                  </a:path>
                </a:pathLst>
              </a:custGeom>
              <a:solidFill>
                <a:srgbClr val="CECECE"/>
              </a:solidFill>
              <a:ln w="12700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00" name="AutoShape 200"/>
              <p:cNvSpPr>
                <a:spLocks/>
              </p:cNvSpPr>
              <p:nvPr/>
            </p:nvSpPr>
            <p:spPr bwMode="auto">
              <a:xfrm>
                <a:off x="0" y="0"/>
                <a:ext cx="355" cy="7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534" y="8180"/>
                    </a:moveTo>
                    <a:lnTo>
                      <a:pt x="926" y="7422"/>
                    </a:lnTo>
                    <a:lnTo>
                      <a:pt x="1494" y="6422"/>
                    </a:lnTo>
                    <a:lnTo>
                      <a:pt x="1812" y="5877"/>
                    </a:lnTo>
                    <a:lnTo>
                      <a:pt x="2103" y="5362"/>
                    </a:lnTo>
                    <a:lnTo>
                      <a:pt x="2359" y="4938"/>
                    </a:lnTo>
                    <a:lnTo>
                      <a:pt x="2697" y="4362"/>
                    </a:lnTo>
                    <a:lnTo>
                      <a:pt x="2934" y="4029"/>
                    </a:lnTo>
                    <a:lnTo>
                      <a:pt x="3130" y="3666"/>
                    </a:lnTo>
                    <a:lnTo>
                      <a:pt x="3522" y="3181"/>
                    </a:lnTo>
                    <a:lnTo>
                      <a:pt x="3833" y="2696"/>
                    </a:lnTo>
                    <a:lnTo>
                      <a:pt x="4117" y="2393"/>
                    </a:lnTo>
                    <a:lnTo>
                      <a:pt x="4604" y="1848"/>
                    </a:lnTo>
                    <a:lnTo>
                      <a:pt x="4786" y="1696"/>
                    </a:lnTo>
                    <a:lnTo>
                      <a:pt x="5314" y="1363"/>
                    </a:lnTo>
                    <a:lnTo>
                      <a:pt x="5605" y="1121"/>
                    </a:lnTo>
                    <a:lnTo>
                      <a:pt x="6754" y="576"/>
                    </a:lnTo>
                    <a:lnTo>
                      <a:pt x="6984" y="515"/>
                    </a:lnTo>
                    <a:lnTo>
                      <a:pt x="7342" y="424"/>
                    </a:lnTo>
                    <a:lnTo>
                      <a:pt x="7930" y="151"/>
                    </a:lnTo>
                    <a:lnTo>
                      <a:pt x="8268" y="91"/>
                    </a:lnTo>
                    <a:lnTo>
                      <a:pt x="8559" y="0"/>
                    </a:lnTo>
                    <a:lnTo>
                      <a:pt x="9113" y="0"/>
                    </a:lnTo>
                    <a:lnTo>
                      <a:pt x="9445" y="91"/>
                    </a:lnTo>
                    <a:lnTo>
                      <a:pt x="9620" y="91"/>
                    </a:lnTo>
                    <a:lnTo>
                      <a:pt x="10330" y="91"/>
                    </a:lnTo>
                    <a:lnTo>
                      <a:pt x="10506" y="91"/>
                    </a:lnTo>
                    <a:lnTo>
                      <a:pt x="10857" y="91"/>
                    </a:lnTo>
                    <a:lnTo>
                      <a:pt x="11101" y="91"/>
                    </a:lnTo>
                    <a:lnTo>
                      <a:pt x="11513" y="91"/>
                    </a:lnTo>
                    <a:lnTo>
                      <a:pt x="11689" y="91"/>
                    </a:lnTo>
                    <a:lnTo>
                      <a:pt x="12115" y="151"/>
                    </a:lnTo>
                    <a:lnTo>
                      <a:pt x="12453" y="333"/>
                    </a:lnTo>
                    <a:lnTo>
                      <a:pt x="12811" y="515"/>
                    </a:lnTo>
                    <a:lnTo>
                      <a:pt x="13007" y="515"/>
                    </a:lnTo>
                    <a:lnTo>
                      <a:pt x="13359" y="666"/>
                    </a:lnTo>
                    <a:lnTo>
                      <a:pt x="13812" y="848"/>
                    </a:lnTo>
                    <a:lnTo>
                      <a:pt x="14163" y="1121"/>
                    </a:lnTo>
                    <a:lnTo>
                      <a:pt x="15056" y="1636"/>
                    </a:lnTo>
                    <a:lnTo>
                      <a:pt x="15813" y="2121"/>
                    </a:lnTo>
                    <a:lnTo>
                      <a:pt x="16293" y="2545"/>
                    </a:lnTo>
                    <a:lnTo>
                      <a:pt x="16739" y="2969"/>
                    </a:lnTo>
                    <a:lnTo>
                      <a:pt x="16996" y="3242"/>
                    </a:lnTo>
                    <a:lnTo>
                      <a:pt x="17388" y="3666"/>
                    </a:lnTo>
                    <a:lnTo>
                      <a:pt x="17807" y="4181"/>
                    </a:lnTo>
                    <a:lnTo>
                      <a:pt x="18179" y="4665"/>
                    </a:lnTo>
                    <a:lnTo>
                      <a:pt x="18416" y="5029"/>
                    </a:lnTo>
                    <a:lnTo>
                      <a:pt x="18693" y="5453"/>
                    </a:lnTo>
                    <a:lnTo>
                      <a:pt x="19045" y="5877"/>
                    </a:lnTo>
                    <a:lnTo>
                      <a:pt x="19376" y="6422"/>
                    </a:lnTo>
                    <a:lnTo>
                      <a:pt x="19714" y="6998"/>
                    </a:lnTo>
                    <a:lnTo>
                      <a:pt x="20187" y="7755"/>
                    </a:lnTo>
                    <a:lnTo>
                      <a:pt x="20478" y="8361"/>
                    </a:lnTo>
                    <a:lnTo>
                      <a:pt x="20890" y="9300"/>
                    </a:lnTo>
                    <a:lnTo>
                      <a:pt x="21073" y="9815"/>
                    </a:lnTo>
                    <a:lnTo>
                      <a:pt x="21127" y="10088"/>
                    </a:lnTo>
                    <a:lnTo>
                      <a:pt x="21248" y="10815"/>
                    </a:lnTo>
                    <a:lnTo>
                      <a:pt x="21309" y="11603"/>
                    </a:lnTo>
                    <a:lnTo>
                      <a:pt x="21370" y="12360"/>
                    </a:lnTo>
                    <a:lnTo>
                      <a:pt x="21431" y="13148"/>
                    </a:lnTo>
                    <a:lnTo>
                      <a:pt x="21478" y="13905"/>
                    </a:lnTo>
                    <a:lnTo>
                      <a:pt x="21526" y="14753"/>
                    </a:lnTo>
                    <a:lnTo>
                      <a:pt x="21539" y="15450"/>
                    </a:lnTo>
                    <a:lnTo>
                      <a:pt x="21566" y="16238"/>
                    </a:lnTo>
                    <a:lnTo>
                      <a:pt x="21600" y="16995"/>
                    </a:lnTo>
                    <a:lnTo>
                      <a:pt x="21600" y="17783"/>
                    </a:lnTo>
                    <a:lnTo>
                      <a:pt x="21600" y="18510"/>
                    </a:lnTo>
                    <a:lnTo>
                      <a:pt x="21600" y="19298"/>
                    </a:lnTo>
                    <a:lnTo>
                      <a:pt x="21600" y="20055"/>
                    </a:lnTo>
                    <a:lnTo>
                      <a:pt x="21600" y="20843"/>
                    </a:lnTo>
                    <a:lnTo>
                      <a:pt x="21600" y="21600"/>
                    </a:lnTo>
                    <a:lnTo>
                      <a:pt x="21465" y="21085"/>
                    </a:lnTo>
                    <a:lnTo>
                      <a:pt x="21248" y="20843"/>
                    </a:lnTo>
                    <a:lnTo>
                      <a:pt x="21073" y="20479"/>
                    </a:lnTo>
                    <a:lnTo>
                      <a:pt x="20836" y="19964"/>
                    </a:lnTo>
                    <a:lnTo>
                      <a:pt x="20363" y="19298"/>
                    </a:lnTo>
                    <a:lnTo>
                      <a:pt x="19673" y="17843"/>
                    </a:lnTo>
                    <a:lnTo>
                      <a:pt x="19477" y="17510"/>
                    </a:lnTo>
                    <a:lnTo>
                      <a:pt x="19301" y="17086"/>
                    </a:lnTo>
                    <a:lnTo>
                      <a:pt x="19126" y="16723"/>
                    </a:lnTo>
                    <a:lnTo>
                      <a:pt x="18950" y="16450"/>
                    </a:lnTo>
                    <a:lnTo>
                      <a:pt x="18767" y="16238"/>
                    </a:lnTo>
                    <a:lnTo>
                      <a:pt x="18598" y="15965"/>
                    </a:lnTo>
                    <a:lnTo>
                      <a:pt x="18416" y="15693"/>
                    </a:lnTo>
                    <a:lnTo>
                      <a:pt x="18220" y="15390"/>
                    </a:lnTo>
                    <a:lnTo>
                      <a:pt x="18057" y="15178"/>
                    </a:lnTo>
                    <a:lnTo>
                      <a:pt x="17888" y="14965"/>
                    </a:lnTo>
                    <a:lnTo>
                      <a:pt x="17706" y="14693"/>
                    </a:lnTo>
                    <a:lnTo>
                      <a:pt x="17530" y="14420"/>
                    </a:lnTo>
                    <a:lnTo>
                      <a:pt x="17354" y="14178"/>
                    </a:lnTo>
                    <a:lnTo>
                      <a:pt x="16408" y="12905"/>
                    </a:lnTo>
                    <a:lnTo>
                      <a:pt x="15874" y="12451"/>
                    </a:lnTo>
                    <a:lnTo>
                      <a:pt x="15644" y="12300"/>
                    </a:lnTo>
                    <a:lnTo>
                      <a:pt x="15461" y="12118"/>
                    </a:lnTo>
                    <a:lnTo>
                      <a:pt x="15110" y="11875"/>
                    </a:lnTo>
                    <a:lnTo>
                      <a:pt x="14839" y="11512"/>
                    </a:lnTo>
                    <a:lnTo>
                      <a:pt x="14400" y="11360"/>
                    </a:lnTo>
                    <a:lnTo>
                      <a:pt x="14224" y="11088"/>
                    </a:lnTo>
                    <a:lnTo>
                      <a:pt x="13934" y="11027"/>
                    </a:lnTo>
                    <a:lnTo>
                      <a:pt x="13690" y="10815"/>
                    </a:lnTo>
                    <a:lnTo>
                      <a:pt x="13163" y="10573"/>
                    </a:lnTo>
                    <a:lnTo>
                      <a:pt x="12811" y="10330"/>
                    </a:lnTo>
                    <a:lnTo>
                      <a:pt x="12575" y="10240"/>
                    </a:lnTo>
                    <a:lnTo>
                      <a:pt x="12277" y="10149"/>
                    </a:lnTo>
                    <a:lnTo>
                      <a:pt x="11980" y="10088"/>
                    </a:lnTo>
                    <a:lnTo>
                      <a:pt x="11648" y="9906"/>
                    </a:lnTo>
                    <a:lnTo>
                      <a:pt x="11331" y="9906"/>
                    </a:lnTo>
                    <a:lnTo>
                      <a:pt x="11054" y="9906"/>
                    </a:lnTo>
                    <a:lnTo>
                      <a:pt x="10803" y="9815"/>
                    </a:lnTo>
                    <a:lnTo>
                      <a:pt x="10344" y="9815"/>
                    </a:lnTo>
                    <a:lnTo>
                      <a:pt x="9796" y="9815"/>
                    </a:lnTo>
                    <a:lnTo>
                      <a:pt x="9465" y="9815"/>
                    </a:lnTo>
                    <a:lnTo>
                      <a:pt x="9086" y="9815"/>
                    </a:lnTo>
                    <a:lnTo>
                      <a:pt x="8735" y="9815"/>
                    </a:lnTo>
                    <a:lnTo>
                      <a:pt x="8559" y="9815"/>
                    </a:lnTo>
                    <a:lnTo>
                      <a:pt x="7991" y="10088"/>
                    </a:lnTo>
                    <a:lnTo>
                      <a:pt x="7754" y="10149"/>
                    </a:lnTo>
                    <a:lnTo>
                      <a:pt x="7572" y="10330"/>
                    </a:lnTo>
                    <a:lnTo>
                      <a:pt x="7342" y="10391"/>
                    </a:lnTo>
                    <a:lnTo>
                      <a:pt x="7058" y="10573"/>
                    </a:lnTo>
                    <a:lnTo>
                      <a:pt x="6754" y="10815"/>
                    </a:lnTo>
                    <a:lnTo>
                      <a:pt x="6375" y="11179"/>
                    </a:lnTo>
                    <a:lnTo>
                      <a:pt x="5848" y="11603"/>
                    </a:lnTo>
                    <a:lnTo>
                      <a:pt x="5314" y="12118"/>
                    </a:lnTo>
                    <a:lnTo>
                      <a:pt x="4962" y="12360"/>
                    </a:lnTo>
                    <a:lnTo>
                      <a:pt x="4726" y="12633"/>
                    </a:lnTo>
                    <a:lnTo>
                      <a:pt x="4543" y="12905"/>
                    </a:lnTo>
                    <a:lnTo>
                      <a:pt x="4313" y="13148"/>
                    </a:lnTo>
                    <a:lnTo>
                      <a:pt x="4131" y="13420"/>
                    </a:lnTo>
                    <a:lnTo>
                      <a:pt x="3955" y="13633"/>
                    </a:lnTo>
                    <a:lnTo>
                      <a:pt x="3306" y="14693"/>
                    </a:lnTo>
                    <a:lnTo>
                      <a:pt x="2772" y="15450"/>
                    </a:lnTo>
                    <a:lnTo>
                      <a:pt x="2603" y="15693"/>
                    </a:lnTo>
                    <a:lnTo>
                      <a:pt x="2420" y="15965"/>
                    </a:lnTo>
                    <a:lnTo>
                      <a:pt x="2245" y="16238"/>
                    </a:lnTo>
                    <a:lnTo>
                      <a:pt x="2069" y="16450"/>
                    </a:lnTo>
                    <a:lnTo>
                      <a:pt x="1893" y="16723"/>
                    </a:lnTo>
                    <a:lnTo>
                      <a:pt x="1710" y="16995"/>
                    </a:lnTo>
                    <a:lnTo>
                      <a:pt x="1541" y="17238"/>
                    </a:lnTo>
                    <a:lnTo>
                      <a:pt x="1183" y="17783"/>
                    </a:lnTo>
                    <a:lnTo>
                      <a:pt x="1001" y="17995"/>
                    </a:lnTo>
                    <a:lnTo>
                      <a:pt x="832" y="18268"/>
                    </a:lnTo>
                    <a:lnTo>
                      <a:pt x="649" y="18510"/>
                    </a:lnTo>
                    <a:lnTo>
                      <a:pt x="473" y="18783"/>
                    </a:lnTo>
                    <a:lnTo>
                      <a:pt x="297" y="19055"/>
                    </a:lnTo>
                    <a:lnTo>
                      <a:pt x="122" y="19298"/>
                    </a:lnTo>
                    <a:lnTo>
                      <a:pt x="0" y="19298"/>
                    </a:lnTo>
                    <a:lnTo>
                      <a:pt x="0" y="18510"/>
                    </a:lnTo>
                    <a:lnTo>
                      <a:pt x="0" y="17783"/>
                    </a:lnTo>
                    <a:lnTo>
                      <a:pt x="0" y="16995"/>
                    </a:lnTo>
                    <a:lnTo>
                      <a:pt x="0" y="16238"/>
                    </a:lnTo>
                    <a:lnTo>
                      <a:pt x="0" y="15450"/>
                    </a:lnTo>
                    <a:lnTo>
                      <a:pt x="0" y="14693"/>
                    </a:lnTo>
                    <a:lnTo>
                      <a:pt x="0" y="13905"/>
                    </a:lnTo>
                    <a:lnTo>
                      <a:pt x="61" y="12027"/>
                    </a:lnTo>
                    <a:lnTo>
                      <a:pt x="135" y="10512"/>
                    </a:lnTo>
                    <a:lnTo>
                      <a:pt x="183" y="9664"/>
                    </a:lnTo>
                    <a:lnTo>
                      <a:pt x="331" y="8604"/>
                    </a:lnTo>
                    <a:lnTo>
                      <a:pt x="534" y="8180"/>
                    </a:lnTo>
                    <a:close/>
                    <a:moveTo>
                      <a:pt x="534" y="8180"/>
                    </a:moveTo>
                  </a:path>
                </a:pathLst>
              </a:custGeom>
              <a:solidFill>
                <a:srgbClr val="919191"/>
              </a:solidFill>
              <a:ln w="12700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7001" name="Group 201"/>
            <p:cNvGrpSpPr>
              <a:grpSpLocks/>
            </p:cNvGrpSpPr>
            <p:nvPr/>
          </p:nvGrpSpPr>
          <p:grpSpPr bwMode="auto">
            <a:xfrm>
              <a:off x="36" y="31"/>
              <a:ext cx="343" cy="145"/>
              <a:chOff x="0" y="0"/>
              <a:chExt cx="343" cy="145"/>
            </a:xfrm>
          </p:grpSpPr>
          <p:grpSp>
            <p:nvGrpSpPr>
              <p:cNvPr id="77002" name="Group 202"/>
              <p:cNvGrpSpPr>
                <a:grpSpLocks/>
              </p:cNvGrpSpPr>
              <p:nvPr/>
            </p:nvGrpSpPr>
            <p:grpSpPr bwMode="auto">
              <a:xfrm>
                <a:off x="0" y="0"/>
                <a:ext cx="343" cy="145"/>
                <a:chOff x="0" y="0"/>
                <a:chExt cx="343" cy="145"/>
              </a:xfrm>
            </p:grpSpPr>
            <p:sp>
              <p:nvSpPr>
                <p:cNvPr id="77003" name="AutoShape 203"/>
                <p:cNvSpPr>
                  <a:spLocks/>
                </p:cNvSpPr>
                <p:nvPr/>
              </p:nvSpPr>
              <p:spPr bwMode="auto">
                <a:xfrm>
                  <a:off x="2" y="0"/>
                  <a:ext cx="341" cy="11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6335"/>
                      </a:lnTo>
                      <a:lnTo>
                        <a:pt x="6069" y="2744"/>
                      </a:lnTo>
                      <a:lnTo>
                        <a:pt x="6420" y="0"/>
                      </a:lnTo>
                      <a:lnTo>
                        <a:pt x="7214" y="55"/>
                      </a:lnTo>
                      <a:lnTo>
                        <a:pt x="7544" y="2744"/>
                      </a:lnTo>
                      <a:lnTo>
                        <a:pt x="13733" y="2744"/>
                      </a:lnTo>
                      <a:lnTo>
                        <a:pt x="13922" y="92"/>
                      </a:lnTo>
                      <a:lnTo>
                        <a:pt x="14772" y="92"/>
                      </a:lnTo>
                      <a:lnTo>
                        <a:pt x="15081" y="2744"/>
                      </a:lnTo>
                      <a:lnTo>
                        <a:pt x="21600" y="7163"/>
                      </a:lnTo>
                      <a:lnTo>
                        <a:pt x="21579" y="21453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919191"/>
                </a:solidFill>
                <a:ln w="12700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004" name="AutoShape 204"/>
                <p:cNvSpPr>
                  <a:spLocks/>
                </p:cNvSpPr>
                <p:nvPr/>
              </p:nvSpPr>
              <p:spPr bwMode="auto">
                <a:xfrm>
                  <a:off x="0" y="116"/>
                  <a:ext cx="343" cy="22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308" y="21600"/>
                      </a:lnTo>
                      <a:lnTo>
                        <a:pt x="21229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919191"/>
                </a:solidFill>
                <a:ln w="12700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005" name="Line 205"/>
                <p:cNvSpPr>
                  <a:spLocks noChangeShapeType="1"/>
                </p:cNvSpPr>
                <p:nvPr/>
              </p:nvSpPr>
              <p:spPr bwMode="auto">
                <a:xfrm>
                  <a:off x="7" y="138"/>
                  <a:ext cx="329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7006" name="Group 206"/>
              <p:cNvGrpSpPr>
                <a:grpSpLocks/>
              </p:cNvGrpSpPr>
              <p:nvPr/>
            </p:nvGrpSpPr>
            <p:grpSpPr bwMode="auto">
              <a:xfrm>
                <a:off x="91" y="32"/>
                <a:ext cx="158" cy="61"/>
                <a:chOff x="0" y="0"/>
                <a:chExt cx="158" cy="61"/>
              </a:xfrm>
            </p:grpSpPr>
            <p:grpSp>
              <p:nvGrpSpPr>
                <p:cNvPr id="77007" name="Group 20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56" cy="60"/>
                  <a:chOff x="0" y="0"/>
                  <a:chExt cx="156" cy="60"/>
                </a:xfrm>
              </p:grpSpPr>
              <p:sp>
                <p:nvSpPr>
                  <p:cNvPr id="77008" name="Rectangle 20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09" name="Rectangle 209"/>
                  <p:cNvSpPr>
                    <a:spLocks/>
                  </p:cNvSpPr>
                  <p:nvPr/>
                </p:nvSpPr>
                <p:spPr bwMode="auto">
                  <a:xfrm>
                    <a:off x="37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10" name="Rectangle 210"/>
                  <p:cNvSpPr>
                    <a:spLocks/>
                  </p:cNvSpPr>
                  <p:nvPr/>
                </p:nvSpPr>
                <p:spPr bwMode="auto">
                  <a:xfrm>
                    <a:off x="68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11" name="Rectangle 211"/>
                  <p:cNvSpPr>
                    <a:spLocks/>
                  </p:cNvSpPr>
                  <p:nvPr/>
                </p:nvSpPr>
                <p:spPr bwMode="auto">
                  <a:xfrm>
                    <a:off x="99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12" name="Rectangle 212"/>
                  <p:cNvSpPr>
                    <a:spLocks/>
                  </p:cNvSpPr>
                  <p:nvPr/>
                </p:nvSpPr>
                <p:spPr bwMode="auto">
                  <a:xfrm>
                    <a:off x="135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13" name="Rectangle 213"/>
                  <p:cNvSpPr>
                    <a:spLocks/>
                  </p:cNvSpPr>
                  <p:nvPr/>
                </p:nvSpPr>
                <p:spPr bwMode="auto">
                  <a:xfrm>
                    <a:off x="37" y="17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14" name="Rectangle 214"/>
                  <p:cNvSpPr>
                    <a:spLocks/>
                  </p:cNvSpPr>
                  <p:nvPr/>
                </p:nvSpPr>
                <p:spPr bwMode="auto">
                  <a:xfrm>
                    <a:off x="68" y="17"/>
                    <a:ext cx="21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15" name="Rectangle 215"/>
                  <p:cNvSpPr>
                    <a:spLocks/>
                  </p:cNvSpPr>
                  <p:nvPr/>
                </p:nvSpPr>
                <p:spPr bwMode="auto">
                  <a:xfrm>
                    <a:off x="99" y="17"/>
                    <a:ext cx="21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16" name="Rectangle 216"/>
                  <p:cNvSpPr>
                    <a:spLocks/>
                  </p:cNvSpPr>
                  <p:nvPr/>
                </p:nvSpPr>
                <p:spPr bwMode="auto">
                  <a:xfrm>
                    <a:off x="37" y="33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17" name="Rectangle 217"/>
                  <p:cNvSpPr>
                    <a:spLocks/>
                  </p:cNvSpPr>
                  <p:nvPr/>
                </p:nvSpPr>
                <p:spPr bwMode="auto">
                  <a:xfrm>
                    <a:off x="68" y="33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18" name="Rectangle 218"/>
                  <p:cNvSpPr>
                    <a:spLocks/>
                  </p:cNvSpPr>
                  <p:nvPr/>
                </p:nvSpPr>
                <p:spPr bwMode="auto">
                  <a:xfrm>
                    <a:off x="99" y="33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19" name="Rectangle 219"/>
                  <p:cNvSpPr>
                    <a:spLocks/>
                  </p:cNvSpPr>
                  <p:nvPr/>
                </p:nvSpPr>
                <p:spPr bwMode="auto">
                  <a:xfrm>
                    <a:off x="37" y="5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20" name="Rectangle 220"/>
                  <p:cNvSpPr>
                    <a:spLocks/>
                  </p:cNvSpPr>
                  <p:nvPr/>
                </p:nvSpPr>
                <p:spPr bwMode="auto">
                  <a:xfrm>
                    <a:off x="68" y="5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21" name="Rectangle 221"/>
                  <p:cNvSpPr>
                    <a:spLocks/>
                  </p:cNvSpPr>
                  <p:nvPr/>
                </p:nvSpPr>
                <p:spPr bwMode="auto">
                  <a:xfrm>
                    <a:off x="99" y="5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22" name="Rectangle 222"/>
                  <p:cNvSpPr>
                    <a:spLocks/>
                  </p:cNvSpPr>
                  <p:nvPr/>
                </p:nvSpPr>
                <p:spPr bwMode="auto">
                  <a:xfrm>
                    <a:off x="0" y="43"/>
                    <a:ext cx="21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23" name="Rectangle 223"/>
                  <p:cNvSpPr>
                    <a:spLocks/>
                  </p:cNvSpPr>
                  <p:nvPr/>
                </p:nvSpPr>
                <p:spPr bwMode="auto">
                  <a:xfrm>
                    <a:off x="0" y="17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24" name="Rectangle 224"/>
                  <p:cNvSpPr>
                    <a:spLocks/>
                  </p:cNvSpPr>
                  <p:nvPr/>
                </p:nvSpPr>
                <p:spPr bwMode="auto">
                  <a:xfrm>
                    <a:off x="135" y="43"/>
                    <a:ext cx="21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25" name="Rectangle 225"/>
                  <p:cNvSpPr>
                    <a:spLocks/>
                  </p:cNvSpPr>
                  <p:nvPr/>
                </p:nvSpPr>
                <p:spPr bwMode="auto">
                  <a:xfrm>
                    <a:off x="135" y="17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26" name="Group 226"/>
                <p:cNvGrpSpPr>
                  <a:grpSpLocks/>
                </p:cNvGrpSpPr>
                <p:nvPr/>
              </p:nvGrpSpPr>
              <p:grpSpPr bwMode="auto">
                <a:xfrm>
                  <a:off x="2" y="2"/>
                  <a:ext cx="21" cy="9"/>
                  <a:chOff x="0" y="0"/>
                  <a:chExt cx="21" cy="9"/>
                </a:xfrm>
              </p:grpSpPr>
              <p:sp>
                <p:nvSpPr>
                  <p:cNvPr id="77027" name="Rectangle 22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28" name="Rectangle 22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29" name="Group 229"/>
                <p:cNvGrpSpPr>
                  <a:grpSpLocks/>
                </p:cNvGrpSpPr>
                <p:nvPr/>
              </p:nvGrpSpPr>
              <p:grpSpPr bwMode="auto">
                <a:xfrm>
                  <a:off x="39" y="2"/>
                  <a:ext cx="21" cy="9"/>
                  <a:chOff x="0" y="0"/>
                  <a:chExt cx="21" cy="9"/>
                </a:xfrm>
              </p:grpSpPr>
              <p:sp>
                <p:nvSpPr>
                  <p:cNvPr id="77030" name="Rectangle 23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31" name="Rectangle 23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32" name="Group 232"/>
                <p:cNvGrpSpPr>
                  <a:grpSpLocks/>
                </p:cNvGrpSpPr>
                <p:nvPr/>
              </p:nvGrpSpPr>
              <p:grpSpPr bwMode="auto">
                <a:xfrm>
                  <a:off x="70" y="2"/>
                  <a:ext cx="21" cy="9"/>
                  <a:chOff x="0" y="0"/>
                  <a:chExt cx="21" cy="9"/>
                </a:xfrm>
              </p:grpSpPr>
              <p:sp>
                <p:nvSpPr>
                  <p:cNvPr id="77033" name="Rectangle 23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34" name="Rectangle 23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35" name="Group 235"/>
                <p:cNvGrpSpPr>
                  <a:grpSpLocks/>
                </p:cNvGrpSpPr>
                <p:nvPr/>
              </p:nvGrpSpPr>
              <p:grpSpPr bwMode="auto">
                <a:xfrm>
                  <a:off x="101" y="2"/>
                  <a:ext cx="21" cy="9"/>
                  <a:chOff x="0" y="0"/>
                  <a:chExt cx="21" cy="9"/>
                </a:xfrm>
              </p:grpSpPr>
              <p:sp>
                <p:nvSpPr>
                  <p:cNvPr id="77036" name="Rectangle 23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37" name="Rectangle 23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38" name="Group 238"/>
                <p:cNvGrpSpPr>
                  <a:grpSpLocks/>
                </p:cNvGrpSpPr>
                <p:nvPr/>
              </p:nvGrpSpPr>
              <p:grpSpPr bwMode="auto">
                <a:xfrm>
                  <a:off x="137" y="2"/>
                  <a:ext cx="21" cy="9"/>
                  <a:chOff x="0" y="0"/>
                  <a:chExt cx="21" cy="9"/>
                </a:xfrm>
              </p:grpSpPr>
              <p:sp>
                <p:nvSpPr>
                  <p:cNvPr id="77039" name="Rectangle 23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40" name="Rectangle 24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41" name="Group 241"/>
                <p:cNvGrpSpPr>
                  <a:grpSpLocks/>
                </p:cNvGrpSpPr>
                <p:nvPr/>
              </p:nvGrpSpPr>
              <p:grpSpPr bwMode="auto">
                <a:xfrm>
                  <a:off x="39" y="19"/>
                  <a:ext cx="21" cy="9"/>
                  <a:chOff x="0" y="0"/>
                  <a:chExt cx="21" cy="9"/>
                </a:xfrm>
              </p:grpSpPr>
              <p:sp>
                <p:nvSpPr>
                  <p:cNvPr id="77042" name="Rectangle 24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43" name="Rectangle 24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44" name="Group 244"/>
                <p:cNvGrpSpPr>
                  <a:grpSpLocks/>
                </p:cNvGrpSpPr>
                <p:nvPr/>
              </p:nvGrpSpPr>
              <p:grpSpPr bwMode="auto">
                <a:xfrm>
                  <a:off x="70" y="18"/>
                  <a:ext cx="21" cy="10"/>
                  <a:chOff x="0" y="0"/>
                  <a:chExt cx="21" cy="10"/>
                </a:xfrm>
              </p:grpSpPr>
              <p:sp>
                <p:nvSpPr>
                  <p:cNvPr id="77045" name="Rectangle 24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46" name="Rectangle 24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47" name="Group 247"/>
                <p:cNvGrpSpPr>
                  <a:grpSpLocks/>
                </p:cNvGrpSpPr>
                <p:nvPr/>
              </p:nvGrpSpPr>
              <p:grpSpPr bwMode="auto">
                <a:xfrm>
                  <a:off x="101" y="18"/>
                  <a:ext cx="21" cy="10"/>
                  <a:chOff x="0" y="0"/>
                  <a:chExt cx="21" cy="10"/>
                </a:xfrm>
              </p:grpSpPr>
              <p:sp>
                <p:nvSpPr>
                  <p:cNvPr id="77048" name="Rectangle 24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49" name="Rectangle 24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50" name="Group 250"/>
                <p:cNvGrpSpPr>
                  <a:grpSpLocks/>
                </p:cNvGrpSpPr>
                <p:nvPr/>
              </p:nvGrpSpPr>
              <p:grpSpPr bwMode="auto">
                <a:xfrm>
                  <a:off x="39" y="35"/>
                  <a:ext cx="21" cy="9"/>
                  <a:chOff x="0" y="0"/>
                  <a:chExt cx="21" cy="9"/>
                </a:xfrm>
              </p:grpSpPr>
              <p:sp>
                <p:nvSpPr>
                  <p:cNvPr id="77051" name="Rectangle 25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52" name="Rectangle 25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53" name="Group 253"/>
                <p:cNvGrpSpPr>
                  <a:grpSpLocks/>
                </p:cNvGrpSpPr>
                <p:nvPr/>
              </p:nvGrpSpPr>
              <p:grpSpPr bwMode="auto">
                <a:xfrm>
                  <a:off x="70" y="35"/>
                  <a:ext cx="21" cy="9"/>
                  <a:chOff x="0" y="0"/>
                  <a:chExt cx="21" cy="9"/>
                </a:xfrm>
              </p:grpSpPr>
              <p:sp>
                <p:nvSpPr>
                  <p:cNvPr id="77054" name="Rectangle 25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55" name="Rectangle 25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56" name="Group 256"/>
                <p:cNvGrpSpPr>
                  <a:grpSpLocks/>
                </p:cNvGrpSpPr>
                <p:nvPr/>
              </p:nvGrpSpPr>
              <p:grpSpPr bwMode="auto">
                <a:xfrm>
                  <a:off x="101" y="35"/>
                  <a:ext cx="21" cy="9"/>
                  <a:chOff x="0" y="0"/>
                  <a:chExt cx="21" cy="9"/>
                </a:xfrm>
              </p:grpSpPr>
              <p:sp>
                <p:nvSpPr>
                  <p:cNvPr id="77057" name="Rectangle 25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58" name="Rectangle 25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59" name="Group 259"/>
                <p:cNvGrpSpPr>
                  <a:grpSpLocks/>
                </p:cNvGrpSpPr>
                <p:nvPr/>
              </p:nvGrpSpPr>
              <p:grpSpPr bwMode="auto">
                <a:xfrm>
                  <a:off x="39" y="51"/>
                  <a:ext cx="21" cy="10"/>
                  <a:chOff x="0" y="0"/>
                  <a:chExt cx="21" cy="10"/>
                </a:xfrm>
              </p:grpSpPr>
              <p:sp>
                <p:nvSpPr>
                  <p:cNvPr id="77060" name="Rectangle 26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61" name="Rectangle 26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62" name="Group 262"/>
                <p:cNvGrpSpPr>
                  <a:grpSpLocks/>
                </p:cNvGrpSpPr>
                <p:nvPr/>
              </p:nvGrpSpPr>
              <p:grpSpPr bwMode="auto">
                <a:xfrm>
                  <a:off x="70" y="51"/>
                  <a:ext cx="21" cy="10"/>
                  <a:chOff x="0" y="0"/>
                  <a:chExt cx="21" cy="10"/>
                </a:xfrm>
              </p:grpSpPr>
              <p:sp>
                <p:nvSpPr>
                  <p:cNvPr id="77063" name="Rectangle 26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64" name="Rectangle 26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65" name="Group 265"/>
                <p:cNvGrpSpPr>
                  <a:grpSpLocks/>
                </p:cNvGrpSpPr>
                <p:nvPr/>
              </p:nvGrpSpPr>
              <p:grpSpPr bwMode="auto">
                <a:xfrm>
                  <a:off x="101" y="51"/>
                  <a:ext cx="21" cy="10"/>
                  <a:chOff x="0" y="0"/>
                  <a:chExt cx="21" cy="10"/>
                </a:xfrm>
              </p:grpSpPr>
              <p:sp>
                <p:nvSpPr>
                  <p:cNvPr id="77066" name="Rectangle 26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67" name="Rectangle 26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68" name="Group 268"/>
                <p:cNvGrpSpPr>
                  <a:grpSpLocks/>
                </p:cNvGrpSpPr>
                <p:nvPr/>
              </p:nvGrpSpPr>
              <p:grpSpPr bwMode="auto">
                <a:xfrm>
                  <a:off x="2" y="44"/>
                  <a:ext cx="21" cy="10"/>
                  <a:chOff x="0" y="0"/>
                  <a:chExt cx="21" cy="10"/>
                </a:xfrm>
              </p:grpSpPr>
              <p:sp>
                <p:nvSpPr>
                  <p:cNvPr id="77069" name="Rectangle 26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70" name="Rectangle 27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71" name="Group 271"/>
                <p:cNvGrpSpPr>
                  <a:grpSpLocks/>
                </p:cNvGrpSpPr>
                <p:nvPr/>
              </p:nvGrpSpPr>
              <p:grpSpPr bwMode="auto">
                <a:xfrm>
                  <a:off x="2" y="19"/>
                  <a:ext cx="21" cy="9"/>
                  <a:chOff x="0" y="0"/>
                  <a:chExt cx="21" cy="9"/>
                </a:xfrm>
              </p:grpSpPr>
              <p:sp>
                <p:nvSpPr>
                  <p:cNvPr id="77072" name="Rectangle 27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73" name="Rectangle 27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74" name="Group 274"/>
                <p:cNvGrpSpPr>
                  <a:grpSpLocks/>
                </p:cNvGrpSpPr>
                <p:nvPr/>
              </p:nvGrpSpPr>
              <p:grpSpPr bwMode="auto">
                <a:xfrm>
                  <a:off x="137" y="44"/>
                  <a:ext cx="21" cy="10"/>
                  <a:chOff x="0" y="0"/>
                  <a:chExt cx="21" cy="10"/>
                </a:xfrm>
              </p:grpSpPr>
              <p:sp>
                <p:nvSpPr>
                  <p:cNvPr id="77075" name="Rectangle 27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76" name="Rectangle 27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077" name="Group 277"/>
                <p:cNvGrpSpPr>
                  <a:grpSpLocks/>
                </p:cNvGrpSpPr>
                <p:nvPr/>
              </p:nvGrpSpPr>
              <p:grpSpPr bwMode="auto">
                <a:xfrm>
                  <a:off x="137" y="19"/>
                  <a:ext cx="21" cy="9"/>
                  <a:chOff x="0" y="0"/>
                  <a:chExt cx="21" cy="9"/>
                </a:xfrm>
              </p:grpSpPr>
              <p:sp>
                <p:nvSpPr>
                  <p:cNvPr id="77078" name="Rectangle 27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079" name="Rectangle 27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77080" name="Group 280"/>
            <p:cNvGrpSpPr>
              <a:grpSpLocks/>
            </p:cNvGrpSpPr>
            <p:nvPr/>
          </p:nvGrpSpPr>
          <p:grpSpPr bwMode="auto">
            <a:xfrm>
              <a:off x="0" y="35"/>
              <a:ext cx="38" cy="78"/>
              <a:chOff x="0" y="0"/>
              <a:chExt cx="38" cy="78"/>
            </a:xfrm>
          </p:grpSpPr>
          <p:sp>
            <p:nvSpPr>
              <p:cNvPr id="77081" name="Line 281"/>
              <p:cNvSpPr>
                <a:spLocks noChangeShapeType="1"/>
              </p:cNvSpPr>
              <p:nvPr/>
            </p:nvSpPr>
            <p:spPr bwMode="auto">
              <a:xfrm>
                <a:off x="1" y="24"/>
                <a:ext cx="18" cy="12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82" name="Line 282"/>
              <p:cNvSpPr>
                <a:spLocks noChangeShapeType="1"/>
              </p:cNvSpPr>
              <p:nvPr/>
            </p:nvSpPr>
            <p:spPr bwMode="auto">
              <a:xfrm>
                <a:off x="0" y="31"/>
                <a:ext cx="18" cy="11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83" name="Line 283"/>
              <p:cNvSpPr>
                <a:spLocks noChangeShapeType="1"/>
              </p:cNvSpPr>
              <p:nvPr/>
            </p:nvSpPr>
            <p:spPr bwMode="auto">
              <a:xfrm>
                <a:off x="0" y="41"/>
                <a:ext cx="20" cy="5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84" name="Line 284"/>
              <p:cNvSpPr>
                <a:spLocks noChangeShapeType="1"/>
              </p:cNvSpPr>
              <p:nvPr/>
            </p:nvSpPr>
            <p:spPr bwMode="auto">
              <a:xfrm>
                <a:off x="3" y="51"/>
                <a:ext cx="20" cy="0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85" name="Line 285"/>
              <p:cNvSpPr>
                <a:spLocks noChangeShapeType="1"/>
              </p:cNvSpPr>
              <p:nvPr/>
            </p:nvSpPr>
            <p:spPr bwMode="auto">
              <a:xfrm rot="10800000" flipH="1">
                <a:off x="7" y="60"/>
                <a:ext cx="19" cy="1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86" name="Line 286"/>
              <p:cNvSpPr>
                <a:spLocks noChangeShapeType="1"/>
              </p:cNvSpPr>
              <p:nvPr/>
            </p:nvSpPr>
            <p:spPr bwMode="auto">
              <a:xfrm rot="10800000" flipH="1">
                <a:off x="9" y="62"/>
                <a:ext cx="20" cy="4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87" name="Line 287"/>
              <p:cNvSpPr>
                <a:spLocks noChangeShapeType="1"/>
              </p:cNvSpPr>
              <p:nvPr/>
            </p:nvSpPr>
            <p:spPr bwMode="auto">
              <a:xfrm>
                <a:off x="4" y="16"/>
                <a:ext cx="17" cy="16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88" name="Line 288"/>
              <p:cNvSpPr>
                <a:spLocks noChangeShapeType="1"/>
              </p:cNvSpPr>
              <p:nvPr/>
            </p:nvSpPr>
            <p:spPr bwMode="auto">
              <a:xfrm>
                <a:off x="9" y="9"/>
                <a:ext cx="13" cy="19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89" name="Line 289"/>
              <p:cNvSpPr>
                <a:spLocks noChangeShapeType="1"/>
              </p:cNvSpPr>
              <p:nvPr/>
            </p:nvSpPr>
            <p:spPr bwMode="auto">
              <a:xfrm>
                <a:off x="16" y="3"/>
                <a:ext cx="9" cy="20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90" name="Line 290"/>
              <p:cNvSpPr>
                <a:spLocks noChangeShapeType="1"/>
              </p:cNvSpPr>
              <p:nvPr/>
            </p:nvSpPr>
            <p:spPr bwMode="auto">
              <a:xfrm>
                <a:off x="26" y="0"/>
                <a:ext cx="2" cy="23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91" name="Line 291"/>
              <p:cNvSpPr>
                <a:spLocks noChangeShapeType="1"/>
              </p:cNvSpPr>
              <p:nvPr/>
            </p:nvSpPr>
            <p:spPr bwMode="auto">
              <a:xfrm rot="10800000" flipH="1">
                <a:off x="16" y="65"/>
                <a:ext cx="18" cy="10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92" name="Line 292"/>
              <p:cNvSpPr>
                <a:spLocks noChangeShapeType="1"/>
              </p:cNvSpPr>
              <p:nvPr/>
            </p:nvSpPr>
            <p:spPr bwMode="auto">
              <a:xfrm rot="10800000" flipH="1">
                <a:off x="26" y="64"/>
                <a:ext cx="12" cy="14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7093" name="Rectangle 293"/>
          <p:cNvSpPr>
            <a:spLocks/>
          </p:cNvSpPr>
          <p:nvPr/>
        </p:nvSpPr>
        <p:spPr bwMode="auto">
          <a:xfrm>
            <a:off x="4351338" y="2844800"/>
            <a:ext cx="512762" cy="215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DATA</a:t>
            </a:r>
          </a:p>
        </p:txBody>
      </p:sp>
      <p:grpSp>
        <p:nvGrpSpPr>
          <p:cNvPr id="77094" name="Group 294"/>
          <p:cNvGrpSpPr>
            <a:grpSpLocks/>
          </p:cNvGrpSpPr>
          <p:nvPr/>
        </p:nvGrpSpPr>
        <p:grpSpPr bwMode="auto">
          <a:xfrm>
            <a:off x="1354138" y="2597150"/>
            <a:ext cx="90487" cy="1635125"/>
            <a:chOff x="0" y="0"/>
            <a:chExt cx="57" cy="1030"/>
          </a:xfrm>
        </p:grpSpPr>
        <p:sp>
          <p:nvSpPr>
            <p:cNvPr id="77095" name="Line 295"/>
            <p:cNvSpPr>
              <a:spLocks noChangeShapeType="1"/>
            </p:cNvSpPr>
            <p:nvPr/>
          </p:nvSpPr>
          <p:spPr bwMode="auto">
            <a:xfrm>
              <a:off x="28" y="53"/>
              <a:ext cx="1" cy="9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096" name="AutoShape 296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98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7097" name="Rectangle 297"/>
          <p:cNvSpPr>
            <a:spLocks/>
          </p:cNvSpPr>
          <p:nvPr/>
        </p:nvSpPr>
        <p:spPr bwMode="auto">
          <a:xfrm>
            <a:off x="1673225" y="2857500"/>
            <a:ext cx="530225" cy="215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POTS</a:t>
            </a:r>
          </a:p>
        </p:txBody>
      </p:sp>
      <p:sp>
        <p:nvSpPr>
          <p:cNvPr id="77098" name="Rectangle 298"/>
          <p:cNvSpPr>
            <a:spLocks/>
          </p:cNvSpPr>
          <p:nvPr/>
        </p:nvSpPr>
        <p:spPr bwMode="auto">
          <a:xfrm>
            <a:off x="1508125" y="4152900"/>
            <a:ext cx="495300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300 Hz</a:t>
            </a:r>
          </a:p>
        </p:txBody>
      </p:sp>
      <p:sp>
        <p:nvSpPr>
          <p:cNvPr id="77099" name="Rectangle 299"/>
          <p:cNvSpPr>
            <a:spLocks/>
          </p:cNvSpPr>
          <p:nvPr/>
        </p:nvSpPr>
        <p:spPr bwMode="auto">
          <a:xfrm>
            <a:off x="2112963" y="4152900"/>
            <a:ext cx="571500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3,4  kHz</a:t>
            </a:r>
          </a:p>
        </p:txBody>
      </p:sp>
      <p:grpSp>
        <p:nvGrpSpPr>
          <p:cNvPr id="77100" name="Group 300"/>
          <p:cNvGrpSpPr>
            <a:grpSpLocks/>
          </p:cNvGrpSpPr>
          <p:nvPr/>
        </p:nvGrpSpPr>
        <p:grpSpPr bwMode="auto">
          <a:xfrm>
            <a:off x="1581150" y="3475038"/>
            <a:ext cx="690563" cy="585787"/>
            <a:chOff x="0" y="0"/>
            <a:chExt cx="435" cy="369"/>
          </a:xfrm>
        </p:grpSpPr>
        <p:sp>
          <p:nvSpPr>
            <p:cNvPr id="77101" name="Rectangle 301"/>
            <p:cNvSpPr>
              <a:spLocks/>
            </p:cNvSpPr>
            <p:nvPr/>
          </p:nvSpPr>
          <p:spPr bwMode="auto">
            <a:xfrm>
              <a:off x="124" y="0"/>
              <a:ext cx="191" cy="368"/>
            </a:xfrm>
            <a:prstGeom prst="rect">
              <a:avLst/>
            </a:prstGeom>
            <a:solidFill>
              <a:srgbClr val="618FFD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02" name="AutoShape 302"/>
            <p:cNvSpPr>
              <a:spLocks/>
            </p:cNvSpPr>
            <p:nvPr/>
          </p:nvSpPr>
          <p:spPr bwMode="auto">
            <a:xfrm>
              <a:off x="0" y="7"/>
              <a:ext cx="129" cy="36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rgbClr val="618FFD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03" name="AutoShape 303"/>
            <p:cNvSpPr>
              <a:spLocks/>
            </p:cNvSpPr>
            <p:nvPr/>
          </p:nvSpPr>
          <p:spPr bwMode="auto">
            <a:xfrm>
              <a:off x="307" y="8"/>
              <a:ext cx="128" cy="36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618FFD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7104" name="Rectangle 304"/>
          <p:cNvSpPr>
            <a:spLocks/>
          </p:cNvSpPr>
          <p:nvPr/>
        </p:nvSpPr>
        <p:spPr bwMode="auto">
          <a:xfrm>
            <a:off x="3513138" y="3421063"/>
            <a:ext cx="617537" cy="636587"/>
          </a:xfrm>
          <a:prstGeom prst="rect">
            <a:avLst/>
          </a:pr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105" name="AutoShape 305"/>
          <p:cNvSpPr>
            <a:spLocks/>
          </p:cNvSpPr>
          <p:nvPr/>
        </p:nvSpPr>
        <p:spPr bwMode="auto">
          <a:xfrm>
            <a:off x="3294063" y="3414713"/>
            <a:ext cx="215900" cy="64293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106" name="AutoShape 306"/>
          <p:cNvSpPr>
            <a:spLocks/>
          </p:cNvSpPr>
          <p:nvPr/>
        </p:nvSpPr>
        <p:spPr bwMode="auto">
          <a:xfrm>
            <a:off x="4121150" y="3414713"/>
            <a:ext cx="234950" cy="64293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107" name="Rectangle 307"/>
          <p:cNvSpPr>
            <a:spLocks/>
          </p:cNvSpPr>
          <p:nvPr/>
        </p:nvSpPr>
        <p:spPr bwMode="auto">
          <a:xfrm>
            <a:off x="3032125" y="4152900"/>
            <a:ext cx="485775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22 kHz</a:t>
            </a:r>
          </a:p>
        </p:txBody>
      </p:sp>
      <p:sp>
        <p:nvSpPr>
          <p:cNvPr id="77108" name="Rectangle 308"/>
          <p:cNvSpPr>
            <a:spLocks/>
          </p:cNvSpPr>
          <p:nvPr/>
        </p:nvSpPr>
        <p:spPr bwMode="auto">
          <a:xfrm>
            <a:off x="4064000" y="4152900"/>
            <a:ext cx="521777" cy="184666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133kHz </a:t>
            </a:r>
            <a:endParaRPr lang="en-US" sz="1200">
              <a:solidFill>
                <a:srgbClr val="000000"/>
              </a:solidFill>
              <a:ea typeface="Arial" pitchFamily="-107" charset="0"/>
              <a:cs typeface="Arial" pitchFamily="-107" charset="0"/>
            </a:endParaRPr>
          </a:p>
        </p:txBody>
      </p:sp>
      <p:grpSp>
        <p:nvGrpSpPr>
          <p:cNvPr id="77109" name="Group 309"/>
          <p:cNvGrpSpPr>
            <a:grpSpLocks/>
          </p:cNvGrpSpPr>
          <p:nvPr/>
        </p:nvGrpSpPr>
        <p:grpSpPr bwMode="auto">
          <a:xfrm>
            <a:off x="4819650" y="3402013"/>
            <a:ext cx="2262188" cy="654050"/>
            <a:chOff x="0" y="0"/>
            <a:chExt cx="1425" cy="412"/>
          </a:xfrm>
        </p:grpSpPr>
        <p:sp>
          <p:nvSpPr>
            <p:cNvPr id="77110" name="Rectangle 310"/>
            <p:cNvSpPr>
              <a:spLocks/>
            </p:cNvSpPr>
            <p:nvPr/>
          </p:nvSpPr>
          <p:spPr bwMode="auto">
            <a:xfrm>
              <a:off x="138" y="10"/>
              <a:ext cx="1151" cy="402"/>
            </a:xfrm>
            <a:prstGeom prst="rect">
              <a:avLst/>
            </a:prstGeom>
            <a:solidFill>
              <a:srgbClr val="DC0081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11" name="AutoShape 311"/>
            <p:cNvSpPr>
              <a:spLocks/>
            </p:cNvSpPr>
            <p:nvPr/>
          </p:nvSpPr>
          <p:spPr bwMode="auto">
            <a:xfrm>
              <a:off x="0" y="9"/>
              <a:ext cx="136" cy="4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rgbClr val="DC0081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12" name="AutoShape 312"/>
            <p:cNvSpPr>
              <a:spLocks/>
            </p:cNvSpPr>
            <p:nvPr/>
          </p:nvSpPr>
          <p:spPr bwMode="auto">
            <a:xfrm>
              <a:off x="1289" y="0"/>
              <a:ext cx="136" cy="40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DC0081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7113" name="Rectangle 313"/>
          <p:cNvSpPr>
            <a:spLocks/>
          </p:cNvSpPr>
          <p:nvPr/>
        </p:nvSpPr>
        <p:spPr bwMode="auto">
          <a:xfrm>
            <a:off x="3403600" y="3151188"/>
            <a:ext cx="838200" cy="215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Upstream</a:t>
            </a:r>
          </a:p>
        </p:txBody>
      </p:sp>
      <p:sp>
        <p:nvSpPr>
          <p:cNvPr id="77114" name="Rectangle 314"/>
          <p:cNvSpPr>
            <a:spLocks/>
          </p:cNvSpPr>
          <p:nvPr/>
        </p:nvSpPr>
        <p:spPr bwMode="auto">
          <a:xfrm>
            <a:off x="5365750" y="3151188"/>
            <a:ext cx="1081088" cy="215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Downstream</a:t>
            </a:r>
          </a:p>
        </p:txBody>
      </p:sp>
      <p:sp>
        <p:nvSpPr>
          <p:cNvPr id="77115" name="Rectangle 315"/>
          <p:cNvSpPr>
            <a:spLocks/>
          </p:cNvSpPr>
          <p:nvPr/>
        </p:nvSpPr>
        <p:spPr bwMode="auto">
          <a:xfrm>
            <a:off x="4719638" y="4152900"/>
            <a:ext cx="571500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203 kHz</a:t>
            </a:r>
          </a:p>
        </p:txBody>
      </p:sp>
      <p:sp>
        <p:nvSpPr>
          <p:cNvPr id="77116" name="Rectangle 316"/>
          <p:cNvSpPr>
            <a:spLocks/>
          </p:cNvSpPr>
          <p:nvPr/>
        </p:nvSpPr>
        <p:spPr bwMode="auto">
          <a:xfrm>
            <a:off x="6807200" y="4152900"/>
            <a:ext cx="579438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1.1 MHz</a:t>
            </a:r>
          </a:p>
        </p:txBody>
      </p:sp>
      <p:grpSp>
        <p:nvGrpSpPr>
          <p:cNvPr id="77117" name="Group 317"/>
          <p:cNvGrpSpPr>
            <a:grpSpLocks/>
          </p:cNvGrpSpPr>
          <p:nvPr/>
        </p:nvGrpSpPr>
        <p:grpSpPr bwMode="auto">
          <a:xfrm>
            <a:off x="3049588" y="2735263"/>
            <a:ext cx="966787" cy="1014412"/>
            <a:chOff x="0" y="0"/>
            <a:chExt cx="609" cy="639"/>
          </a:xfrm>
        </p:grpSpPr>
        <p:sp>
          <p:nvSpPr>
            <p:cNvPr id="77118" name="Rectangle 318"/>
            <p:cNvSpPr>
              <a:spLocks/>
            </p:cNvSpPr>
            <p:nvPr/>
          </p:nvSpPr>
          <p:spPr bwMode="auto">
            <a:xfrm>
              <a:off x="17" y="0"/>
              <a:ext cx="592" cy="13"/>
            </a:xfrm>
            <a:prstGeom prst="rect">
              <a:avLst/>
            </a:pr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19" name="Rectangle 319"/>
            <p:cNvSpPr>
              <a:spLocks/>
            </p:cNvSpPr>
            <p:nvPr/>
          </p:nvSpPr>
          <p:spPr bwMode="auto">
            <a:xfrm>
              <a:off x="0" y="12"/>
              <a:ext cx="13" cy="627"/>
            </a:xfrm>
            <a:prstGeom prst="rect">
              <a:avLst/>
            </a:pr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120" name="Group 320"/>
          <p:cNvGrpSpPr>
            <a:grpSpLocks/>
          </p:cNvGrpSpPr>
          <p:nvPr/>
        </p:nvGrpSpPr>
        <p:grpSpPr bwMode="auto">
          <a:xfrm>
            <a:off x="5043488" y="3400425"/>
            <a:ext cx="92075" cy="665163"/>
            <a:chOff x="0" y="0"/>
            <a:chExt cx="58" cy="419"/>
          </a:xfrm>
        </p:grpSpPr>
        <p:sp>
          <p:nvSpPr>
            <p:cNvPr id="77121" name="Rectangle 32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22" name="Rectangle 32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23" name="Rectangle 32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24" name="Rectangle 32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25" name="Rectangle 32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26" name="Rectangle 32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27" name="Rectangle 32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28" name="Rectangle 32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29" name="AutoShape 329"/>
            <p:cNvSpPr>
              <a:spLocks/>
            </p:cNvSpPr>
            <p:nvPr/>
          </p:nvSpPr>
          <p:spPr bwMode="auto">
            <a:xfrm>
              <a:off x="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130" name="Group 330"/>
          <p:cNvGrpSpPr>
            <a:grpSpLocks/>
          </p:cNvGrpSpPr>
          <p:nvPr/>
        </p:nvGrpSpPr>
        <p:grpSpPr bwMode="auto">
          <a:xfrm>
            <a:off x="5168900" y="3400425"/>
            <a:ext cx="90488" cy="665163"/>
            <a:chOff x="0" y="0"/>
            <a:chExt cx="57" cy="419"/>
          </a:xfrm>
        </p:grpSpPr>
        <p:sp>
          <p:nvSpPr>
            <p:cNvPr id="77131" name="Rectangle 331"/>
            <p:cNvSpPr>
              <a:spLocks/>
            </p:cNvSpPr>
            <p:nvPr/>
          </p:nvSpPr>
          <p:spPr bwMode="auto">
            <a:xfrm>
              <a:off x="24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32" name="Rectangle 332"/>
            <p:cNvSpPr>
              <a:spLocks/>
            </p:cNvSpPr>
            <p:nvPr/>
          </p:nvSpPr>
          <p:spPr bwMode="auto">
            <a:xfrm>
              <a:off x="24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33" name="Rectangle 333"/>
            <p:cNvSpPr>
              <a:spLocks/>
            </p:cNvSpPr>
            <p:nvPr/>
          </p:nvSpPr>
          <p:spPr bwMode="auto">
            <a:xfrm>
              <a:off x="24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34" name="Rectangle 334"/>
            <p:cNvSpPr>
              <a:spLocks/>
            </p:cNvSpPr>
            <p:nvPr/>
          </p:nvSpPr>
          <p:spPr bwMode="auto">
            <a:xfrm>
              <a:off x="24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35" name="Rectangle 335"/>
            <p:cNvSpPr>
              <a:spLocks/>
            </p:cNvSpPr>
            <p:nvPr/>
          </p:nvSpPr>
          <p:spPr bwMode="auto">
            <a:xfrm>
              <a:off x="24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36" name="Rectangle 336"/>
            <p:cNvSpPr>
              <a:spLocks/>
            </p:cNvSpPr>
            <p:nvPr/>
          </p:nvSpPr>
          <p:spPr bwMode="auto">
            <a:xfrm>
              <a:off x="24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37" name="Rectangle 337"/>
            <p:cNvSpPr>
              <a:spLocks/>
            </p:cNvSpPr>
            <p:nvPr/>
          </p:nvSpPr>
          <p:spPr bwMode="auto">
            <a:xfrm>
              <a:off x="24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38" name="Rectangle 338"/>
            <p:cNvSpPr>
              <a:spLocks/>
            </p:cNvSpPr>
            <p:nvPr/>
          </p:nvSpPr>
          <p:spPr bwMode="auto">
            <a:xfrm>
              <a:off x="24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39" name="AutoShape 339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1082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140" name="Group 340"/>
          <p:cNvGrpSpPr>
            <a:grpSpLocks/>
          </p:cNvGrpSpPr>
          <p:nvPr/>
        </p:nvGrpSpPr>
        <p:grpSpPr bwMode="auto">
          <a:xfrm>
            <a:off x="5294313" y="3400425"/>
            <a:ext cx="90487" cy="665163"/>
            <a:chOff x="0" y="0"/>
            <a:chExt cx="57" cy="419"/>
          </a:xfrm>
        </p:grpSpPr>
        <p:sp>
          <p:nvSpPr>
            <p:cNvPr id="77141" name="Rectangle 34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42" name="Rectangle 34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43" name="Rectangle 34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44" name="Rectangle 34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45" name="Rectangle 34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46" name="Rectangle 34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47" name="Rectangle 34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48" name="Rectangle 34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49" name="AutoShape 349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98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150" name="Group 350"/>
          <p:cNvGrpSpPr>
            <a:grpSpLocks/>
          </p:cNvGrpSpPr>
          <p:nvPr/>
        </p:nvGrpSpPr>
        <p:grpSpPr bwMode="auto">
          <a:xfrm>
            <a:off x="5418138" y="3400425"/>
            <a:ext cx="92075" cy="665163"/>
            <a:chOff x="0" y="0"/>
            <a:chExt cx="58" cy="419"/>
          </a:xfrm>
        </p:grpSpPr>
        <p:sp>
          <p:nvSpPr>
            <p:cNvPr id="77151" name="Rectangle 35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52" name="Rectangle 35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53" name="Rectangle 35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54" name="Rectangle 35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55" name="Rectangle 35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56" name="Rectangle 35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57" name="Rectangle 35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58" name="Rectangle 35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59" name="AutoShape 359"/>
            <p:cNvSpPr>
              <a:spLocks/>
            </p:cNvSpPr>
            <p:nvPr/>
          </p:nvSpPr>
          <p:spPr bwMode="auto">
            <a:xfrm>
              <a:off x="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160" name="Group 360"/>
          <p:cNvGrpSpPr>
            <a:grpSpLocks/>
          </p:cNvGrpSpPr>
          <p:nvPr/>
        </p:nvGrpSpPr>
        <p:grpSpPr bwMode="auto">
          <a:xfrm>
            <a:off x="5543550" y="3400425"/>
            <a:ext cx="92075" cy="665163"/>
            <a:chOff x="0" y="0"/>
            <a:chExt cx="57" cy="419"/>
          </a:xfrm>
        </p:grpSpPr>
        <p:sp>
          <p:nvSpPr>
            <p:cNvPr id="77161" name="Rectangle 36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62" name="Rectangle 36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63" name="Rectangle 36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64" name="Rectangle 36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65" name="Rectangle 36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66" name="Rectangle 36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67" name="Rectangle 36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68" name="Rectangle 36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69" name="AutoShape 369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70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170" name="Group 370"/>
          <p:cNvGrpSpPr>
            <a:grpSpLocks/>
          </p:cNvGrpSpPr>
          <p:nvPr/>
        </p:nvGrpSpPr>
        <p:grpSpPr bwMode="auto">
          <a:xfrm>
            <a:off x="5670550" y="3400425"/>
            <a:ext cx="90488" cy="665163"/>
            <a:chOff x="0" y="0"/>
            <a:chExt cx="57" cy="419"/>
          </a:xfrm>
        </p:grpSpPr>
        <p:sp>
          <p:nvSpPr>
            <p:cNvPr id="77171" name="Rectangle 371"/>
            <p:cNvSpPr>
              <a:spLocks/>
            </p:cNvSpPr>
            <p:nvPr/>
          </p:nvSpPr>
          <p:spPr bwMode="auto">
            <a:xfrm>
              <a:off x="25" y="392"/>
              <a:ext cx="6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72" name="Rectangle 372"/>
            <p:cNvSpPr>
              <a:spLocks/>
            </p:cNvSpPr>
            <p:nvPr/>
          </p:nvSpPr>
          <p:spPr bwMode="auto">
            <a:xfrm>
              <a:off x="25" y="346"/>
              <a:ext cx="6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73" name="Rectangle 373"/>
            <p:cNvSpPr>
              <a:spLocks/>
            </p:cNvSpPr>
            <p:nvPr/>
          </p:nvSpPr>
          <p:spPr bwMode="auto">
            <a:xfrm>
              <a:off x="25" y="300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74" name="Rectangle 374"/>
            <p:cNvSpPr>
              <a:spLocks/>
            </p:cNvSpPr>
            <p:nvPr/>
          </p:nvSpPr>
          <p:spPr bwMode="auto">
            <a:xfrm>
              <a:off x="25" y="254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75" name="Rectangle 375"/>
            <p:cNvSpPr>
              <a:spLocks/>
            </p:cNvSpPr>
            <p:nvPr/>
          </p:nvSpPr>
          <p:spPr bwMode="auto">
            <a:xfrm>
              <a:off x="25" y="208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76" name="Rectangle 376"/>
            <p:cNvSpPr>
              <a:spLocks/>
            </p:cNvSpPr>
            <p:nvPr/>
          </p:nvSpPr>
          <p:spPr bwMode="auto">
            <a:xfrm>
              <a:off x="25" y="162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77" name="Rectangle 377"/>
            <p:cNvSpPr>
              <a:spLocks/>
            </p:cNvSpPr>
            <p:nvPr/>
          </p:nvSpPr>
          <p:spPr bwMode="auto">
            <a:xfrm>
              <a:off x="25" y="116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78" name="Rectangle 378"/>
            <p:cNvSpPr>
              <a:spLocks/>
            </p:cNvSpPr>
            <p:nvPr/>
          </p:nvSpPr>
          <p:spPr bwMode="auto">
            <a:xfrm>
              <a:off x="25" y="70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79" name="AutoShape 379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180" name="Group 380"/>
          <p:cNvGrpSpPr>
            <a:grpSpLocks/>
          </p:cNvGrpSpPr>
          <p:nvPr/>
        </p:nvGrpSpPr>
        <p:grpSpPr bwMode="auto">
          <a:xfrm>
            <a:off x="5794375" y="3400425"/>
            <a:ext cx="92075" cy="665163"/>
            <a:chOff x="0" y="0"/>
            <a:chExt cx="57" cy="419"/>
          </a:xfrm>
        </p:grpSpPr>
        <p:sp>
          <p:nvSpPr>
            <p:cNvPr id="77181" name="Rectangle 38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82" name="Rectangle 38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83" name="Rectangle 38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84" name="Rectangle 38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85" name="Rectangle 38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86" name="Rectangle 38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87" name="Rectangle 38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88" name="Rectangle 38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89" name="AutoShape 389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89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190" name="Group 390"/>
          <p:cNvGrpSpPr>
            <a:grpSpLocks/>
          </p:cNvGrpSpPr>
          <p:nvPr/>
        </p:nvGrpSpPr>
        <p:grpSpPr bwMode="auto">
          <a:xfrm>
            <a:off x="6419850" y="3400425"/>
            <a:ext cx="92075" cy="665163"/>
            <a:chOff x="0" y="0"/>
            <a:chExt cx="57" cy="419"/>
          </a:xfrm>
        </p:grpSpPr>
        <p:sp>
          <p:nvSpPr>
            <p:cNvPr id="77191" name="Rectangle 39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92" name="Rectangle 39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93" name="Rectangle 39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94" name="Rectangle 39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95" name="Rectangle 39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96" name="Rectangle 39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97" name="Rectangle 39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98" name="Rectangle 39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99" name="AutoShape 399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89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200" name="Group 400"/>
          <p:cNvGrpSpPr>
            <a:grpSpLocks/>
          </p:cNvGrpSpPr>
          <p:nvPr/>
        </p:nvGrpSpPr>
        <p:grpSpPr bwMode="auto">
          <a:xfrm>
            <a:off x="5919788" y="3400425"/>
            <a:ext cx="92075" cy="665163"/>
            <a:chOff x="0" y="0"/>
            <a:chExt cx="58" cy="419"/>
          </a:xfrm>
        </p:grpSpPr>
        <p:sp>
          <p:nvSpPr>
            <p:cNvPr id="77201" name="Rectangle 40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02" name="Rectangle 40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03" name="Rectangle 40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04" name="Rectangle 40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05" name="Rectangle 40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06" name="Rectangle 40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07" name="Rectangle 40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08" name="Rectangle 40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09" name="AutoShape 409"/>
            <p:cNvSpPr>
              <a:spLocks/>
            </p:cNvSpPr>
            <p:nvPr/>
          </p:nvSpPr>
          <p:spPr bwMode="auto">
            <a:xfrm>
              <a:off x="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98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210" name="Group 410"/>
          <p:cNvGrpSpPr>
            <a:grpSpLocks/>
          </p:cNvGrpSpPr>
          <p:nvPr/>
        </p:nvGrpSpPr>
        <p:grpSpPr bwMode="auto">
          <a:xfrm>
            <a:off x="6045200" y="3400425"/>
            <a:ext cx="92075" cy="665163"/>
            <a:chOff x="0" y="0"/>
            <a:chExt cx="57" cy="419"/>
          </a:xfrm>
        </p:grpSpPr>
        <p:sp>
          <p:nvSpPr>
            <p:cNvPr id="77211" name="Rectangle 41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12" name="Rectangle 41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13" name="Rectangle 41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14" name="Rectangle 41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15" name="Rectangle 41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16" name="Rectangle 41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17" name="Rectangle 41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18" name="Rectangle 41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19" name="AutoShape 419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89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220" name="Group 420"/>
          <p:cNvGrpSpPr>
            <a:grpSpLocks/>
          </p:cNvGrpSpPr>
          <p:nvPr/>
        </p:nvGrpSpPr>
        <p:grpSpPr bwMode="auto">
          <a:xfrm>
            <a:off x="6170613" y="3400425"/>
            <a:ext cx="90487" cy="665163"/>
            <a:chOff x="0" y="0"/>
            <a:chExt cx="57" cy="419"/>
          </a:xfrm>
        </p:grpSpPr>
        <p:sp>
          <p:nvSpPr>
            <p:cNvPr id="77221" name="Rectangle 42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22" name="Rectangle 42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23" name="Rectangle 42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24" name="Rectangle 42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25" name="Rectangle 42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26" name="Rectangle 42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27" name="Rectangle 42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28" name="Rectangle 42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29" name="AutoShape 429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518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230" name="Group 430"/>
          <p:cNvGrpSpPr>
            <a:grpSpLocks/>
          </p:cNvGrpSpPr>
          <p:nvPr/>
        </p:nvGrpSpPr>
        <p:grpSpPr bwMode="auto">
          <a:xfrm>
            <a:off x="6296025" y="3400425"/>
            <a:ext cx="92075" cy="665163"/>
            <a:chOff x="0" y="0"/>
            <a:chExt cx="57" cy="419"/>
          </a:xfrm>
        </p:grpSpPr>
        <p:sp>
          <p:nvSpPr>
            <p:cNvPr id="77231" name="Rectangle 43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32" name="Rectangle 43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33" name="Rectangle 43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34" name="Rectangle 43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35" name="Rectangle 43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36" name="Rectangle 43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37" name="Rectangle 43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38" name="Rectangle 43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39" name="AutoShape 439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70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240" name="Group 440"/>
          <p:cNvGrpSpPr>
            <a:grpSpLocks/>
          </p:cNvGrpSpPr>
          <p:nvPr/>
        </p:nvGrpSpPr>
        <p:grpSpPr bwMode="auto">
          <a:xfrm>
            <a:off x="6672263" y="3400425"/>
            <a:ext cx="92075" cy="665163"/>
            <a:chOff x="0" y="0"/>
            <a:chExt cx="57" cy="419"/>
          </a:xfrm>
        </p:grpSpPr>
        <p:sp>
          <p:nvSpPr>
            <p:cNvPr id="77241" name="Rectangle 44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42" name="Rectangle 44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43" name="Rectangle 44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44" name="Rectangle 44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45" name="Rectangle 44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46" name="Rectangle 44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47" name="Rectangle 44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48" name="Rectangle 44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49" name="AutoShape 449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89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250" name="Group 450"/>
          <p:cNvGrpSpPr>
            <a:grpSpLocks/>
          </p:cNvGrpSpPr>
          <p:nvPr/>
        </p:nvGrpSpPr>
        <p:grpSpPr bwMode="auto">
          <a:xfrm>
            <a:off x="6546850" y="3400425"/>
            <a:ext cx="90488" cy="665163"/>
            <a:chOff x="0" y="0"/>
            <a:chExt cx="57" cy="419"/>
          </a:xfrm>
        </p:grpSpPr>
        <p:sp>
          <p:nvSpPr>
            <p:cNvPr id="77251" name="Rectangle 45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52" name="Rectangle 45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53" name="Rectangle 45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54" name="Rectangle 45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55" name="Rectangle 45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56" name="Rectangle 45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57" name="Rectangle 45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58" name="Rectangle 45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59" name="AutoShape 459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98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260" name="Group 460"/>
          <p:cNvGrpSpPr>
            <a:grpSpLocks/>
          </p:cNvGrpSpPr>
          <p:nvPr/>
        </p:nvGrpSpPr>
        <p:grpSpPr bwMode="auto">
          <a:xfrm>
            <a:off x="6796088" y="3400425"/>
            <a:ext cx="92075" cy="665163"/>
            <a:chOff x="0" y="0"/>
            <a:chExt cx="58" cy="419"/>
          </a:xfrm>
        </p:grpSpPr>
        <p:sp>
          <p:nvSpPr>
            <p:cNvPr id="77261" name="Rectangle 461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62" name="Rectangle 462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63" name="Rectangle 463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64" name="Rectangle 464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65" name="Rectangle 465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66" name="Rectangle 466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67" name="Rectangle 467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68" name="Rectangle 468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69" name="AutoShape 469"/>
            <p:cNvSpPr>
              <a:spLocks/>
            </p:cNvSpPr>
            <p:nvPr/>
          </p:nvSpPr>
          <p:spPr bwMode="auto">
            <a:xfrm>
              <a:off x="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270" name="Group 470"/>
          <p:cNvGrpSpPr>
            <a:grpSpLocks/>
          </p:cNvGrpSpPr>
          <p:nvPr/>
        </p:nvGrpSpPr>
        <p:grpSpPr bwMode="auto">
          <a:xfrm>
            <a:off x="1225550" y="4005263"/>
            <a:ext cx="6362700" cy="87312"/>
            <a:chOff x="0" y="0"/>
            <a:chExt cx="4008" cy="55"/>
          </a:xfrm>
        </p:grpSpPr>
        <p:sp>
          <p:nvSpPr>
            <p:cNvPr id="77271" name="Line 471"/>
            <p:cNvSpPr>
              <a:spLocks noChangeShapeType="1"/>
            </p:cNvSpPr>
            <p:nvPr/>
          </p:nvSpPr>
          <p:spPr bwMode="auto">
            <a:xfrm>
              <a:off x="0" y="27"/>
              <a:ext cx="39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72" name="AutoShape 472"/>
            <p:cNvSpPr>
              <a:spLocks/>
            </p:cNvSpPr>
            <p:nvPr/>
          </p:nvSpPr>
          <p:spPr bwMode="auto">
            <a:xfrm>
              <a:off x="395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10604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273" name="Group 473"/>
          <p:cNvGrpSpPr>
            <a:grpSpLocks/>
          </p:cNvGrpSpPr>
          <p:nvPr/>
        </p:nvGrpSpPr>
        <p:grpSpPr bwMode="auto">
          <a:xfrm>
            <a:off x="1587500" y="3117850"/>
            <a:ext cx="614363" cy="279400"/>
            <a:chOff x="0" y="0"/>
            <a:chExt cx="387" cy="176"/>
          </a:xfrm>
        </p:grpSpPr>
        <p:grpSp>
          <p:nvGrpSpPr>
            <p:cNvPr id="77274" name="Group 474"/>
            <p:cNvGrpSpPr>
              <a:grpSpLocks/>
            </p:cNvGrpSpPr>
            <p:nvPr/>
          </p:nvGrpSpPr>
          <p:grpSpPr bwMode="auto">
            <a:xfrm>
              <a:off x="32" y="0"/>
              <a:ext cx="355" cy="79"/>
              <a:chOff x="0" y="0"/>
              <a:chExt cx="355" cy="79"/>
            </a:xfrm>
          </p:grpSpPr>
          <p:sp>
            <p:nvSpPr>
              <p:cNvPr id="77275" name="AutoShape 475"/>
              <p:cNvSpPr>
                <a:spLocks/>
              </p:cNvSpPr>
              <p:nvPr/>
            </p:nvSpPr>
            <p:spPr bwMode="auto">
              <a:xfrm>
                <a:off x="2" y="30"/>
                <a:ext cx="352" cy="4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13039"/>
                    </a:moveTo>
                    <a:lnTo>
                      <a:pt x="2566" y="6673"/>
                    </a:lnTo>
                    <a:lnTo>
                      <a:pt x="8224" y="0"/>
                    </a:lnTo>
                    <a:lnTo>
                      <a:pt x="14830" y="1844"/>
                    </a:lnTo>
                    <a:lnTo>
                      <a:pt x="18160" y="6673"/>
                    </a:lnTo>
                    <a:lnTo>
                      <a:pt x="21600" y="17210"/>
                    </a:lnTo>
                    <a:lnTo>
                      <a:pt x="21204" y="19141"/>
                    </a:lnTo>
                    <a:lnTo>
                      <a:pt x="21047" y="20371"/>
                    </a:lnTo>
                    <a:lnTo>
                      <a:pt x="20808" y="21205"/>
                    </a:lnTo>
                    <a:lnTo>
                      <a:pt x="20604" y="21600"/>
                    </a:lnTo>
                    <a:lnTo>
                      <a:pt x="20426" y="21600"/>
                    </a:lnTo>
                    <a:lnTo>
                      <a:pt x="20256" y="21600"/>
                    </a:lnTo>
                    <a:lnTo>
                      <a:pt x="20071" y="21600"/>
                    </a:lnTo>
                    <a:lnTo>
                      <a:pt x="19894" y="21600"/>
                    </a:lnTo>
                    <a:lnTo>
                      <a:pt x="19716" y="21205"/>
                    </a:lnTo>
                    <a:lnTo>
                      <a:pt x="19478" y="20810"/>
                    </a:lnTo>
                    <a:lnTo>
                      <a:pt x="19334" y="20722"/>
                    </a:lnTo>
                    <a:lnTo>
                      <a:pt x="19136" y="20371"/>
                    </a:lnTo>
                    <a:lnTo>
                      <a:pt x="18897" y="19976"/>
                    </a:lnTo>
                    <a:lnTo>
                      <a:pt x="18700" y="19756"/>
                    </a:lnTo>
                    <a:lnTo>
                      <a:pt x="18522" y="19361"/>
                    </a:lnTo>
                    <a:lnTo>
                      <a:pt x="18386" y="19229"/>
                    </a:lnTo>
                    <a:lnTo>
                      <a:pt x="18208" y="18746"/>
                    </a:lnTo>
                    <a:lnTo>
                      <a:pt x="18024" y="18351"/>
                    </a:lnTo>
                    <a:lnTo>
                      <a:pt x="17853" y="18132"/>
                    </a:lnTo>
                    <a:lnTo>
                      <a:pt x="17655" y="17737"/>
                    </a:lnTo>
                    <a:lnTo>
                      <a:pt x="17471" y="17517"/>
                    </a:lnTo>
                    <a:lnTo>
                      <a:pt x="17273" y="17122"/>
                    </a:lnTo>
                    <a:lnTo>
                      <a:pt x="17089" y="16727"/>
                    </a:lnTo>
                    <a:lnTo>
                      <a:pt x="16918" y="16376"/>
                    </a:lnTo>
                    <a:lnTo>
                      <a:pt x="16734" y="15980"/>
                    </a:lnTo>
                    <a:lnTo>
                      <a:pt x="16557" y="15629"/>
                    </a:lnTo>
                    <a:lnTo>
                      <a:pt x="16372" y="15278"/>
                    </a:lnTo>
                    <a:lnTo>
                      <a:pt x="16222" y="14663"/>
                    </a:lnTo>
                    <a:lnTo>
                      <a:pt x="16024" y="14005"/>
                    </a:lnTo>
                    <a:lnTo>
                      <a:pt x="15840" y="13390"/>
                    </a:lnTo>
                    <a:lnTo>
                      <a:pt x="15669" y="12776"/>
                    </a:lnTo>
                    <a:lnTo>
                      <a:pt x="15485" y="12293"/>
                    </a:lnTo>
                    <a:lnTo>
                      <a:pt x="15328" y="11546"/>
                    </a:lnTo>
                    <a:lnTo>
                      <a:pt x="15192" y="10800"/>
                    </a:lnTo>
                    <a:lnTo>
                      <a:pt x="15007" y="10054"/>
                    </a:lnTo>
                    <a:lnTo>
                      <a:pt x="14830" y="9307"/>
                    </a:lnTo>
                    <a:lnTo>
                      <a:pt x="14646" y="8561"/>
                    </a:lnTo>
                    <a:lnTo>
                      <a:pt x="14475" y="7815"/>
                    </a:lnTo>
                    <a:lnTo>
                      <a:pt x="14291" y="7463"/>
                    </a:lnTo>
                    <a:lnTo>
                      <a:pt x="14113" y="7068"/>
                    </a:lnTo>
                    <a:lnTo>
                      <a:pt x="13881" y="6673"/>
                    </a:lnTo>
                    <a:lnTo>
                      <a:pt x="13697" y="6322"/>
                    </a:lnTo>
                    <a:lnTo>
                      <a:pt x="13520" y="6059"/>
                    </a:lnTo>
                    <a:lnTo>
                      <a:pt x="13342" y="5971"/>
                    </a:lnTo>
                    <a:lnTo>
                      <a:pt x="13165" y="5707"/>
                    </a:lnTo>
                    <a:lnTo>
                      <a:pt x="12919" y="5444"/>
                    </a:lnTo>
                    <a:lnTo>
                      <a:pt x="12564" y="5312"/>
                    </a:lnTo>
                    <a:lnTo>
                      <a:pt x="12155" y="5312"/>
                    </a:lnTo>
                    <a:lnTo>
                      <a:pt x="11554" y="5224"/>
                    </a:lnTo>
                    <a:lnTo>
                      <a:pt x="11192" y="5224"/>
                    </a:lnTo>
                    <a:lnTo>
                      <a:pt x="10421" y="5224"/>
                    </a:lnTo>
                    <a:lnTo>
                      <a:pt x="10244" y="5224"/>
                    </a:lnTo>
                    <a:lnTo>
                      <a:pt x="10060" y="5224"/>
                    </a:lnTo>
                    <a:lnTo>
                      <a:pt x="9705" y="5224"/>
                    </a:lnTo>
                    <a:lnTo>
                      <a:pt x="8783" y="5224"/>
                    </a:lnTo>
                    <a:lnTo>
                      <a:pt x="8039" y="5444"/>
                    </a:lnTo>
                    <a:lnTo>
                      <a:pt x="7685" y="5707"/>
                    </a:lnTo>
                    <a:lnTo>
                      <a:pt x="7514" y="5795"/>
                    </a:lnTo>
                    <a:lnTo>
                      <a:pt x="7323" y="6059"/>
                    </a:lnTo>
                    <a:lnTo>
                      <a:pt x="7152" y="6322"/>
                    </a:lnTo>
                    <a:lnTo>
                      <a:pt x="6968" y="6673"/>
                    </a:lnTo>
                    <a:lnTo>
                      <a:pt x="6791" y="7068"/>
                    </a:lnTo>
                    <a:lnTo>
                      <a:pt x="6613" y="7463"/>
                    </a:lnTo>
                    <a:lnTo>
                      <a:pt x="6436" y="8210"/>
                    </a:lnTo>
                    <a:lnTo>
                      <a:pt x="6306" y="8737"/>
                    </a:lnTo>
                    <a:lnTo>
                      <a:pt x="6115" y="9527"/>
                    </a:lnTo>
                    <a:lnTo>
                      <a:pt x="5978" y="10054"/>
                    </a:lnTo>
                    <a:lnTo>
                      <a:pt x="5787" y="10800"/>
                    </a:lnTo>
                    <a:lnTo>
                      <a:pt x="5596" y="11546"/>
                    </a:lnTo>
                    <a:lnTo>
                      <a:pt x="5426" y="12293"/>
                    </a:lnTo>
                    <a:lnTo>
                      <a:pt x="5241" y="12776"/>
                    </a:lnTo>
                    <a:lnTo>
                      <a:pt x="5084" y="13171"/>
                    </a:lnTo>
                    <a:lnTo>
                      <a:pt x="4886" y="13741"/>
                    </a:lnTo>
                    <a:lnTo>
                      <a:pt x="4723" y="14268"/>
                    </a:lnTo>
                    <a:lnTo>
                      <a:pt x="4559" y="14707"/>
                    </a:lnTo>
                    <a:lnTo>
                      <a:pt x="4354" y="15278"/>
                    </a:lnTo>
                    <a:lnTo>
                      <a:pt x="4170" y="15629"/>
                    </a:lnTo>
                    <a:lnTo>
                      <a:pt x="3992" y="15980"/>
                    </a:lnTo>
                    <a:lnTo>
                      <a:pt x="3747" y="16376"/>
                    </a:lnTo>
                    <a:lnTo>
                      <a:pt x="3576" y="16727"/>
                    </a:lnTo>
                    <a:lnTo>
                      <a:pt x="3392" y="17122"/>
                    </a:lnTo>
                    <a:lnTo>
                      <a:pt x="3180" y="17517"/>
                    </a:lnTo>
                    <a:lnTo>
                      <a:pt x="2982" y="17693"/>
                    </a:lnTo>
                    <a:lnTo>
                      <a:pt x="2737" y="18044"/>
                    </a:lnTo>
                    <a:lnTo>
                      <a:pt x="2546" y="18307"/>
                    </a:lnTo>
                    <a:lnTo>
                      <a:pt x="2361" y="18571"/>
                    </a:lnTo>
                    <a:lnTo>
                      <a:pt x="2184" y="18834"/>
                    </a:lnTo>
                    <a:lnTo>
                      <a:pt x="1965" y="19141"/>
                    </a:lnTo>
                    <a:lnTo>
                      <a:pt x="1809" y="19317"/>
                    </a:lnTo>
                    <a:lnTo>
                      <a:pt x="1631" y="19580"/>
                    </a:lnTo>
                    <a:lnTo>
                      <a:pt x="1372" y="19756"/>
                    </a:lnTo>
                    <a:lnTo>
                      <a:pt x="1194" y="19932"/>
                    </a:lnTo>
                    <a:lnTo>
                      <a:pt x="1010" y="20107"/>
                    </a:lnTo>
                    <a:lnTo>
                      <a:pt x="839" y="20107"/>
                    </a:lnTo>
                    <a:lnTo>
                      <a:pt x="655" y="20107"/>
                    </a:lnTo>
                    <a:lnTo>
                      <a:pt x="478" y="20107"/>
                    </a:lnTo>
                    <a:lnTo>
                      <a:pt x="300" y="19361"/>
                    </a:lnTo>
                    <a:lnTo>
                      <a:pt x="191" y="18307"/>
                    </a:lnTo>
                    <a:lnTo>
                      <a:pt x="123" y="17122"/>
                    </a:lnTo>
                    <a:lnTo>
                      <a:pt x="61" y="15980"/>
                    </a:lnTo>
                    <a:lnTo>
                      <a:pt x="61" y="14883"/>
                    </a:lnTo>
                    <a:lnTo>
                      <a:pt x="0" y="13741"/>
                    </a:lnTo>
                    <a:lnTo>
                      <a:pt x="0" y="12688"/>
                    </a:lnTo>
                    <a:lnTo>
                      <a:pt x="0" y="13039"/>
                    </a:lnTo>
                    <a:close/>
                    <a:moveTo>
                      <a:pt x="0" y="13039"/>
                    </a:moveTo>
                  </a:path>
                </a:pathLst>
              </a:custGeom>
              <a:solidFill>
                <a:srgbClr val="CECECE"/>
              </a:solidFill>
              <a:ln w="12700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276" name="AutoShape 476"/>
              <p:cNvSpPr>
                <a:spLocks/>
              </p:cNvSpPr>
              <p:nvPr/>
            </p:nvSpPr>
            <p:spPr bwMode="auto">
              <a:xfrm>
                <a:off x="0" y="0"/>
                <a:ext cx="355" cy="7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534" y="8180"/>
                    </a:moveTo>
                    <a:lnTo>
                      <a:pt x="926" y="7422"/>
                    </a:lnTo>
                    <a:lnTo>
                      <a:pt x="1494" y="6422"/>
                    </a:lnTo>
                    <a:lnTo>
                      <a:pt x="1812" y="5877"/>
                    </a:lnTo>
                    <a:lnTo>
                      <a:pt x="2103" y="5362"/>
                    </a:lnTo>
                    <a:lnTo>
                      <a:pt x="2359" y="4938"/>
                    </a:lnTo>
                    <a:lnTo>
                      <a:pt x="2697" y="4362"/>
                    </a:lnTo>
                    <a:lnTo>
                      <a:pt x="2934" y="4029"/>
                    </a:lnTo>
                    <a:lnTo>
                      <a:pt x="3130" y="3666"/>
                    </a:lnTo>
                    <a:lnTo>
                      <a:pt x="3522" y="3181"/>
                    </a:lnTo>
                    <a:lnTo>
                      <a:pt x="3833" y="2696"/>
                    </a:lnTo>
                    <a:lnTo>
                      <a:pt x="4117" y="2393"/>
                    </a:lnTo>
                    <a:lnTo>
                      <a:pt x="4604" y="1848"/>
                    </a:lnTo>
                    <a:lnTo>
                      <a:pt x="4786" y="1696"/>
                    </a:lnTo>
                    <a:lnTo>
                      <a:pt x="5314" y="1363"/>
                    </a:lnTo>
                    <a:lnTo>
                      <a:pt x="5605" y="1121"/>
                    </a:lnTo>
                    <a:lnTo>
                      <a:pt x="6754" y="576"/>
                    </a:lnTo>
                    <a:lnTo>
                      <a:pt x="6984" y="515"/>
                    </a:lnTo>
                    <a:lnTo>
                      <a:pt x="7342" y="424"/>
                    </a:lnTo>
                    <a:lnTo>
                      <a:pt x="7930" y="151"/>
                    </a:lnTo>
                    <a:lnTo>
                      <a:pt x="8268" y="91"/>
                    </a:lnTo>
                    <a:lnTo>
                      <a:pt x="8559" y="0"/>
                    </a:lnTo>
                    <a:lnTo>
                      <a:pt x="9113" y="0"/>
                    </a:lnTo>
                    <a:lnTo>
                      <a:pt x="9445" y="91"/>
                    </a:lnTo>
                    <a:lnTo>
                      <a:pt x="9620" y="91"/>
                    </a:lnTo>
                    <a:lnTo>
                      <a:pt x="10330" y="91"/>
                    </a:lnTo>
                    <a:lnTo>
                      <a:pt x="10506" y="91"/>
                    </a:lnTo>
                    <a:lnTo>
                      <a:pt x="10857" y="91"/>
                    </a:lnTo>
                    <a:lnTo>
                      <a:pt x="11101" y="91"/>
                    </a:lnTo>
                    <a:lnTo>
                      <a:pt x="11513" y="91"/>
                    </a:lnTo>
                    <a:lnTo>
                      <a:pt x="11689" y="91"/>
                    </a:lnTo>
                    <a:lnTo>
                      <a:pt x="12115" y="151"/>
                    </a:lnTo>
                    <a:lnTo>
                      <a:pt x="12453" y="333"/>
                    </a:lnTo>
                    <a:lnTo>
                      <a:pt x="12811" y="515"/>
                    </a:lnTo>
                    <a:lnTo>
                      <a:pt x="13007" y="515"/>
                    </a:lnTo>
                    <a:lnTo>
                      <a:pt x="13359" y="666"/>
                    </a:lnTo>
                    <a:lnTo>
                      <a:pt x="13812" y="848"/>
                    </a:lnTo>
                    <a:lnTo>
                      <a:pt x="14163" y="1121"/>
                    </a:lnTo>
                    <a:lnTo>
                      <a:pt x="15056" y="1636"/>
                    </a:lnTo>
                    <a:lnTo>
                      <a:pt x="15813" y="2121"/>
                    </a:lnTo>
                    <a:lnTo>
                      <a:pt x="16293" y="2545"/>
                    </a:lnTo>
                    <a:lnTo>
                      <a:pt x="16739" y="2969"/>
                    </a:lnTo>
                    <a:lnTo>
                      <a:pt x="16996" y="3242"/>
                    </a:lnTo>
                    <a:lnTo>
                      <a:pt x="17388" y="3666"/>
                    </a:lnTo>
                    <a:lnTo>
                      <a:pt x="17807" y="4181"/>
                    </a:lnTo>
                    <a:lnTo>
                      <a:pt x="18179" y="4665"/>
                    </a:lnTo>
                    <a:lnTo>
                      <a:pt x="18416" y="5029"/>
                    </a:lnTo>
                    <a:lnTo>
                      <a:pt x="18693" y="5453"/>
                    </a:lnTo>
                    <a:lnTo>
                      <a:pt x="19045" y="5877"/>
                    </a:lnTo>
                    <a:lnTo>
                      <a:pt x="19376" y="6422"/>
                    </a:lnTo>
                    <a:lnTo>
                      <a:pt x="19714" y="6998"/>
                    </a:lnTo>
                    <a:lnTo>
                      <a:pt x="20187" y="7755"/>
                    </a:lnTo>
                    <a:lnTo>
                      <a:pt x="20478" y="8361"/>
                    </a:lnTo>
                    <a:lnTo>
                      <a:pt x="20890" y="9300"/>
                    </a:lnTo>
                    <a:lnTo>
                      <a:pt x="21073" y="9815"/>
                    </a:lnTo>
                    <a:lnTo>
                      <a:pt x="21127" y="10088"/>
                    </a:lnTo>
                    <a:lnTo>
                      <a:pt x="21248" y="10815"/>
                    </a:lnTo>
                    <a:lnTo>
                      <a:pt x="21309" y="11603"/>
                    </a:lnTo>
                    <a:lnTo>
                      <a:pt x="21370" y="12360"/>
                    </a:lnTo>
                    <a:lnTo>
                      <a:pt x="21431" y="13148"/>
                    </a:lnTo>
                    <a:lnTo>
                      <a:pt x="21478" y="13905"/>
                    </a:lnTo>
                    <a:lnTo>
                      <a:pt x="21526" y="14753"/>
                    </a:lnTo>
                    <a:lnTo>
                      <a:pt x="21539" y="15450"/>
                    </a:lnTo>
                    <a:lnTo>
                      <a:pt x="21566" y="16238"/>
                    </a:lnTo>
                    <a:lnTo>
                      <a:pt x="21600" y="16995"/>
                    </a:lnTo>
                    <a:lnTo>
                      <a:pt x="21600" y="17783"/>
                    </a:lnTo>
                    <a:lnTo>
                      <a:pt x="21600" y="18510"/>
                    </a:lnTo>
                    <a:lnTo>
                      <a:pt x="21600" y="19298"/>
                    </a:lnTo>
                    <a:lnTo>
                      <a:pt x="21600" y="20055"/>
                    </a:lnTo>
                    <a:lnTo>
                      <a:pt x="21600" y="20843"/>
                    </a:lnTo>
                    <a:lnTo>
                      <a:pt x="21600" y="21600"/>
                    </a:lnTo>
                    <a:lnTo>
                      <a:pt x="21465" y="21085"/>
                    </a:lnTo>
                    <a:lnTo>
                      <a:pt x="21248" y="20843"/>
                    </a:lnTo>
                    <a:lnTo>
                      <a:pt x="21073" y="20479"/>
                    </a:lnTo>
                    <a:lnTo>
                      <a:pt x="20836" y="19964"/>
                    </a:lnTo>
                    <a:lnTo>
                      <a:pt x="20363" y="19298"/>
                    </a:lnTo>
                    <a:lnTo>
                      <a:pt x="19673" y="17843"/>
                    </a:lnTo>
                    <a:lnTo>
                      <a:pt x="19477" y="17510"/>
                    </a:lnTo>
                    <a:lnTo>
                      <a:pt x="19301" y="17086"/>
                    </a:lnTo>
                    <a:lnTo>
                      <a:pt x="19126" y="16723"/>
                    </a:lnTo>
                    <a:lnTo>
                      <a:pt x="18950" y="16450"/>
                    </a:lnTo>
                    <a:lnTo>
                      <a:pt x="18767" y="16238"/>
                    </a:lnTo>
                    <a:lnTo>
                      <a:pt x="18598" y="15965"/>
                    </a:lnTo>
                    <a:lnTo>
                      <a:pt x="18416" y="15693"/>
                    </a:lnTo>
                    <a:lnTo>
                      <a:pt x="18220" y="15390"/>
                    </a:lnTo>
                    <a:lnTo>
                      <a:pt x="18057" y="15178"/>
                    </a:lnTo>
                    <a:lnTo>
                      <a:pt x="17888" y="14965"/>
                    </a:lnTo>
                    <a:lnTo>
                      <a:pt x="17706" y="14693"/>
                    </a:lnTo>
                    <a:lnTo>
                      <a:pt x="17530" y="14420"/>
                    </a:lnTo>
                    <a:lnTo>
                      <a:pt x="17354" y="14178"/>
                    </a:lnTo>
                    <a:lnTo>
                      <a:pt x="16408" y="12905"/>
                    </a:lnTo>
                    <a:lnTo>
                      <a:pt x="15874" y="12451"/>
                    </a:lnTo>
                    <a:lnTo>
                      <a:pt x="15644" y="12300"/>
                    </a:lnTo>
                    <a:lnTo>
                      <a:pt x="15461" y="12118"/>
                    </a:lnTo>
                    <a:lnTo>
                      <a:pt x="15110" y="11875"/>
                    </a:lnTo>
                    <a:lnTo>
                      <a:pt x="14839" y="11512"/>
                    </a:lnTo>
                    <a:lnTo>
                      <a:pt x="14400" y="11360"/>
                    </a:lnTo>
                    <a:lnTo>
                      <a:pt x="14224" y="11088"/>
                    </a:lnTo>
                    <a:lnTo>
                      <a:pt x="13934" y="11027"/>
                    </a:lnTo>
                    <a:lnTo>
                      <a:pt x="13690" y="10815"/>
                    </a:lnTo>
                    <a:lnTo>
                      <a:pt x="13163" y="10573"/>
                    </a:lnTo>
                    <a:lnTo>
                      <a:pt x="12811" y="10330"/>
                    </a:lnTo>
                    <a:lnTo>
                      <a:pt x="12575" y="10240"/>
                    </a:lnTo>
                    <a:lnTo>
                      <a:pt x="12277" y="10149"/>
                    </a:lnTo>
                    <a:lnTo>
                      <a:pt x="11980" y="10088"/>
                    </a:lnTo>
                    <a:lnTo>
                      <a:pt x="11648" y="9906"/>
                    </a:lnTo>
                    <a:lnTo>
                      <a:pt x="11331" y="9906"/>
                    </a:lnTo>
                    <a:lnTo>
                      <a:pt x="11054" y="9906"/>
                    </a:lnTo>
                    <a:lnTo>
                      <a:pt x="10803" y="9815"/>
                    </a:lnTo>
                    <a:lnTo>
                      <a:pt x="10344" y="9815"/>
                    </a:lnTo>
                    <a:lnTo>
                      <a:pt x="9796" y="9815"/>
                    </a:lnTo>
                    <a:lnTo>
                      <a:pt x="9465" y="9815"/>
                    </a:lnTo>
                    <a:lnTo>
                      <a:pt x="9086" y="9815"/>
                    </a:lnTo>
                    <a:lnTo>
                      <a:pt x="8735" y="9815"/>
                    </a:lnTo>
                    <a:lnTo>
                      <a:pt x="8559" y="9815"/>
                    </a:lnTo>
                    <a:lnTo>
                      <a:pt x="7991" y="10088"/>
                    </a:lnTo>
                    <a:lnTo>
                      <a:pt x="7754" y="10149"/>
                    </a:lnTo>
                    <a:lnTo>
                      <a:pt x="7572" y="10330"/>
                    </a:lnTo>
                    <a:lnTo>
                      <a:pt x="7342" y="10391"/>
                    </a:lnTo>
                    <a:lnTo>
                      <a:pt x="7058" y="10573"/>
                    </a:lnTo>
                    <a:lnTo>
                      <a:pt x="6754" y="10815"/>
                    </a:lnTo>
                    <a:lnTo>
                      <a:pt x="6375" y="11179"/>
                    </a:lnTo>
                    <a:lnTo>
                      <a:pt x="5848" y="11603"/>
                    </a:lnTo>
                    <a:lnTo>
                      <a:pt x="5314" y="12118"/>
                    </a:lnTo>
                    <a:lnTo>
                      <a:pt x="4962" y="12360"/>
                    </a:lnTo>
                    <a:lnTo>
                      <a:pt x="4726" y="12633"/>
                    </a:lnTo>
                    <a:lnTo>
                      <a:pt x="4543" y="12905"/>
                    </a:lnTo>
                    <a:lnTo>
                      <a:pt x="4313" y="13148"/>
                    </a:lnTo>
                    <a:lnTo>
                      <a:pt x="4131" y="13420"/>
                    </a:lnTo>
                    <a:lnTo>
                      <a:pt x="3955" y="13633"/>
                    </a:lnTo>
                    <a:lnTo>
                      <a:pt x="3306" y="14693"/>
                    </a:lnTo>
                    <a:lnTo>
                      <a:pt x="2772" y="15450"/>
                    </a:lnTo>
                    <a:lnTo>
                      <a:pt x="2603" y="15693"/>
                    </a:lnTo>
                    <a:lnTo>
                      <a:pt x="2420" y="15965"/>
                    </a:lnTo>
                    <a:lnTo>
                      <a:pt x="2245" y="16238"/>
                    </a:lnTo>
                    <a:lnTo>
                      <a:pt x="2069" y="16450"/>
                    </a:lnTo>
                    <a:lnTo>
                      <a:pt x="1893" y="16723"/>
                    </a:lnTo>
                    <a:lnTo>
                      <a:pt x="1710" y="16995"/>
                    </a:lnTo>
                    <a:lnTo>
                      <a:pt x="1541" y="17238"/>
                    </a:lnTo>
                    <a:lnTo>
                      <a:pt x="1183" y="17783"/>
                    </a:lnTo>
                    <a:lnTo>
                      <a:pt x="1001" y="17995"/>
                    </a:lnTo>
                    <a:lnTo>
                      <a:pt x="832" y="18268"/>
                    </a:lnTo>
                    <a:lnTo>
                      <a:pt x="649" y="18510"/>
                    </a:lnTo>
                    <a:lnTo>
                      <a:pt x="473" y="18783"/>
                    </a:lnTo>
                    <a:lnTo>
                      <a:pt x="297" y="19055"/>
                    </a:lnTo>
                    <a:lnTo>
                      <a:pt x="122" y="19298"/>
                    </a:lnTo>
                    <a:lnTo>
                      <a:pt x="0" y="19298"/>
                    </a:lnTo>
                    <a:lnTo>
                      <a:pt x="0" y="18510"/>
                    </a:lnTo>
                    <a:lnTo>
                      <a:pt x="0" y="17783"/>
                    </a:lnTo>
                    <a:lnTo>
                      <a:pt x="0" y="16995"/>
                    </a:lnTo>
                    <a:lnTo>
                      <a:pt x="0" y="16238"/>
                    </a:lnTo>
                    <a:lnTo>
                      <a:pt x="0" y="15450"/>
                    </a:lnTo>
                    <a:lnTo>
                      <a:pt x="0" y="14693"/>
                    </a:lnTo>
                    <a:lnTo>
                      <a:pt x="0" y="13905"/>
                    </a:lnTo>
                    <a:lnTo>
                      <a:pt x="61" y="12027"/>
                    </a:lnTo>
                    <a:lnTo>
                      <a:pt x="135" y="10512"/>
                    </a:lnTo>
                    <a:lnTo>
                      <a:pt x="183" y="9664"/>
                    </a:lnTo>
                    <a:lnTo>
                      <a:pt x="331" y="8604"/>
                    </a:lnTo>
                    <a:lnTo>
                      <a:pt x="534" y="8180"/>
                    </a:lnTo>
                    <a:close/>
                    <a:moveTo>
                      <a:pt x="534" y="8180"/>
                    </a:moveTo>
                  </a:path>
                </a:pathLst>
              </a:custGeom>
              <a:solidFill>
                <a:srgbClr val="919191"/>
              </a:solidFill>
              <a:ln w="12700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7277" name="Group 477"/>
            <p:cNvGrpSpPr>
              <a:grpSpLocks/>
            </p:cNvGrpSpPr>
            <p:nvPr/>
          </p:nvGrpSpPr>
          <p:grpSpPr bwMode="auto">
            <a:xfrm>
              <a:off x="36" y="31"/>
              <a:ext cx="343" cy="145"/>
              <a:chOff x="0" y="0"/>
              <a:chExt cx="343" cy="145"/>
            </a:xfrm>
          </p:grpSpPr>
          <p:grpSp>
            <p:nvGrpSpPr>
              <p:cNvPr id="77278" name="Group 478"/>
              <p:cNvGrpSpPr>
                <a:grpSpLocks/>
              </p:cNvGrpSpPr>
              <p:nvPr/>
            </p:nvGrpSpPr>
            <p:grpSpPr bwMode="auto">
              <a:xfrm>
                <a:off x="0" y="0"/>
                <a:ext cx="343" cy="145"/>
                <a:chOff x="0" y="0"/>
                <a:chExt cx="343" cy="145"/>
              </a:xfrm>
            </p:grpSpPr>
            <p:sp>
              <p:nvSpPr>
                <p:cNvPr id="77279" name="AutoShape 479"/>
                <p:cNvSpPr>
                  <a:spLocks/>
                </p:cNvSpPr>
                <p:nvPr/>
              </p:nvSpPr>
              <p:spPr bwMode="auto">
                <a:xfrm>
                  <a:off x="2" y="0"/>
                  <a:ext cx="341" cy="11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6335"/>
                      </a:lnTo>
                      <a:lnTo>
                        <a:pt x="6069" y="2744"/>
                      </a:lnTo>
                      <a:lnTo>
                        <a:pt x="6420" y="0"/>
                      </a:lnTo>
                      <a:lnTo>
                        <a:pt x="7214" y="55"/>
                      </a:lnTo>
                      <a:lnTo>
                        <a:pt x="7544" y="2744"/>
                      </a:lnTo>
                      <a:lnTo>
                        <a:pt x="13733" y="2744"/>
                      </a:lnTo>
                      <a:lnTo>
                        <a:pt x="13922" y="92"/>
                      </a:lnTo>
                      <a:lnTo>
                        <a:pt x="14772" y="92"/>
                      </a:lnTo>
                      <a:lnTo>
                        <a:pt x="15081" y="2744"/>
                      </a:lnTo>
                      <a:lnTo>
                        <a:pt x="21600" y="7163"/>
                      </a:lnTo>
                      <a:lnTo>
                        <a:pt x="21579" y="21453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919191"/>
                </a:solidFill>
                <a:ln w="12700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280" name="AutoShape 480"/>
                <p:cNvSpPr>
                  <a:spLocks/>
                </p:cNvSpPr>
                <p:nvPr/>
              </p:nvSpPr>
              <p:spPr bwMode="auto">
                <a:xfrm>
                  <a:off x="0" y="116"/>
                  <a:ext cx="343" cy="22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308" y="21600"/>
                      </a:lnTo>
                      <a:lnTo>
                        <a:pt x="21229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919191"/>
                </a:solidFill>
                <a:ln w="12700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281" name="Line 481"/>
                <p:cNvSpPr>
                  <a:spLocks noChangeShapeType="1"/>
                </p:cNvSpPr>
                <p:nvPr/>
              </p:nvSpPr>
              <p:spPr bwMode="auto">
                <a:xfrm>
                  <a:off x="7" y="138"/>
                  <a:ext cx="329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7282" name="Group 482"/>
              <p:cNvGrpSpPr>
                <a:grpSpLocks/>
              </p:cNvGrpSpPr>
              <p:nvPr/>
            </p:nvGrpSpPr>
            <p:grpSpPr bwMode="auto">
              <a:xfrm>
                <a:off x="91" y="32"/>
                <a:ext cx="158" cy="61"/>
                <a:chOff x="0" y="0"/>
                <a:chExt cx="158" cy="61"/>
              </a:xfrm>
            </p:grpSpPr>
            <p:grpSp>
              <p:nvGrpSpPr>
                <p:cNvPr id="77283" name="Group 483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56" cy="60"/>
                  <a:chOff x="0" y="0"/>
                  <a:chExt cx="156" cy="60"/>
                </a:xfrm>
              </p:grpSpPr>
              <p:sp>
                <p:nvSpPr>
                  <p:cNvPr id="77284" name="Rectangle 48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85" name="Rectangle 485"/>
                  <p:cNvSpPr>
                    <a:spLocks/>
                  </p:cNvSpPr>
                  <p:nvPr/>
                </p:nvSpPr>
                <p:spPr bwMode="auto">
                  <a:xfrm>
                    <a:off x="37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86" name="Rectangle 486"/>
                  <p:cNvSpPr>
                    <a:spLocks/>
                  </p:cNvSpPr>
                  <p:nvPr/>
                </p:nvSpPr>
                <p:spPr bwMode="auto">
                  <a:xfrm>
                    <a:off x="68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87" name="Rectangle 487"/>
                  <p:cNvSpPr>
                    <a:spLocks/>
                  </p:cNvSpPr>
                  <p:nvPr/>
                </p:nvSpPr>
                <p:spPr bwMode="auto">
                  <a:xfrm>
                    <a:off x="99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88" name="Rectangle 488"/>
                  <p:cNvSpPr>
                    <a:spLocks/>
                  </p:cNvSpPr>
                  <p:nvPr/>
                </p:nvSpPr>
                <p:spPr bwMode="auto">
                  <a:xfrm>
                    <a:off x="135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89" name="Rectangle 489"/>
                  <p:cNvSpPr>
                    <a:spLocks/>
                  </p:cNvSpPr>
                  <p:nvPr/>
                </p:nvSpPr>
                <p:spPr bwMode="auto">
                  <a:xfrm>
                    <a:off x="37" y="17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90" name="Rectangle 490"/>
                  <p:cNvSpPr>
                    <a:spLocks/>
                  </p:cNvSpPr>
                  <p:nvPr/>
                </p:nvSpPr>
                <p:spPr bwMode="auto">
                  <a:xfrm>
                    <a:off x="68" y="17"/>
                    <a:ext cx="21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91" name="Rectangle 491"/>
                  <p:cNvSpPr>
                    <a:spLocks/>
                  </p:cNvSpPr>
                  <p:nvPr/>
                </p:nvSpPr>
                <p:spPr bwMode="auto">
                  <a:xfrm>
                    <a:off x="99" y="17"/>
                    <a:ext cx="21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92" name="Rectangle 492"/>
                  <p:cNvSpPr>
                    <a:spLocks/>
                  </p:cNvSpPr>
                  <p:nvPr/>
                </p:nvSpPr>
                <p:spPr bwMode="auto">
                  <a:xfrm>
                    <a:off x="37" y="33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93" name="Rectangle 493"/>
                  <p:cNvSpPr>
                    <a:spLocks/>
                  </p:cNvSpPr>
                  <p:nvPr/>
                </p:nvSpPr>
                <p:spPr bwMode="auto">
                  <a:xfrm>
                    <a:off x="68" y="33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94" name="Rectangle 494"/>
                  <p:cNvSpPr>
                    <a:spLocks/>
                  </p:cNvSpPr>
                  <p:nvPr/>
                </p:nvSpPr>
                <p:spPr bwMode="auto">
                  <a:xfrm>
                    <a:off x="99" y="33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95" name="Rectangle 495"/>
                  <p:cNvSpPr>
                    <a:spLocks/>
                  </p:cNvSpPr>
                  <p:nvPr/>
                </p:nvSpPr>
                <p:spPr bwMode="auto">
                  <a:xfrm>
                    <a:off x="37" y="5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96" name="Rectangle 496"/>
                  <p:cNvSpPr>
                    <a:spLocks/>
                  </p:cNvSpPr>
                  <p:nvPr/>
                </p:nvSpPr>
                <p:spPr bwMode="auto">
                  <a:xfrm>
                    <a:off x="68" y="5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97" name="Rectangle 497"/>
                  <p:cNvSpPr>
                    <a:spLocks/>
                  </p:cNvSpPr>
                  <p:nvPr/>
                </p:nvSpPr>
                <p:spPr bwMode="auto">
                  <a:xfrm>
                    <a:off x="99" y="5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98" name="Rectangle 498"/>
                  <p:cNvSpPr>
                    <a:spLocks/>
                  </p:cNvSpPr>
                  <p:nvPr/>
                </p:nvSpPr>
                <p:spPr bwMode="auto">
                  <a:xfrm>
                    <a:off x="0" y="43"/>
                    <a:ext cx="21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299" name="Rectangle 499"/>
                  <p:cNvSpPr>
                    <a:spLocks/>
                  </p:cNvSpPr>
                  <p:nvPr/>
                </p:nvSpPr>
                <p:spPr bwMode="auto">
                  <a:xfrm>
                    <a:off x="0" y="17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00" name="Rectangle 500"/>
                  <p:cNvSpPr>
                    <a:spLocks/>
                  </p:cNvSpPr>
                  <p:nvPr/>
                </p:nvSpPr>
                <p:spPr bwMode="auto">
                  <a:xfrm>
                    <a:off x="135" y="43"/>
                    <a:ext cx="21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01" name="Rectangle 501"/>
                  <p:cNvSpPr>
                    <a:spLocks/>
                  </p:cNvSpPr>
                  <p:nvPr/>
                </p:nvSpPr>
                <p:spPr bwMode="auto">
                  <a:xfrm>
                    <a:off x="135" y="17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02" name="Group 502"/>
                <p:cNvGrpSpPr>
                  <a:grpSpLocks/>
                </p:cNvGrpSpPr>
                <p:nvPr/>
              </p:nvGrpSpPr>
              <p:grpSpPr bwMode="auto">
                <a:xfrm>
                  <a:off x="2" y="2"/>
                  <a:ext cx="21" cy="9"/>
                  <a:chOff x="0" y="0"/>
                  <a:chExt cx="21" cy="9"/>
                </a:xfrm>
              </p:grpSpPr>
              <p:sp>
                <p:nvSpPr>
                  <p:cNvPr id="77303" name="Rectangle 50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04" name="Rectangle 50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05" name="Group 505"/>
                <p:cNvGrpSpPr>
                  <a:grpSpLocks/>
                </p:cNvGrpSpPr>
                <p:nvPr/>
              </p:nvGrpSpPr>
              <p:grpSpPr bwMode="auto">
                <a:xfrm>
                  <a:off x="39" y="2"/>
                  <a:ext cx="21" cy="9"/>
                  <a:chOff x="0" y="0"/>
                  <a:chExt cx="21" cy="9"/>
                </a:xfrm>
              </p:grpSpPr>
              <p:sp>
                <p:nvSpPr>
                  <p:cNvPr id="77306" name="Rectangle 50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07" name="Rectangle 50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08" name="Group 508"/>
                <p:cNvGrpSpPr>
                  <a:grpSpLocks/>
                </p:cNvGrpSpPr>
                <p:nvPr/>
              </p:nvGrpSpPr>
              <p:grpSpPr bwMode="auto">
                <a:xfrm>
                  <a:off x="70" y="2"/>
                  <a:ext cx="21" cy="9"/>
                  <a:chOff x="0" y="0"/>
                  <a:chExt cx="21" cy="9"/>
                </a:xfrm>
              </p:grpSpPr>
              <p:sp>
                <p:nvSpPr>
                  <p:cNvPr id="77309" name="Rectangle 50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10" name="Rectangle 51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11" name="Group 511"/>
                <p:cNvGrpSpPr>
                  <a:grpSpLocks/>
                </p:cNvGrpSpPr>
                <p:nvPr/>
              </p:nvGrpSpPr>
              <p:grpSpPr bwMode="auto">
                <a:xfrm>
                  <a:off x="101" y="2"/>
                  <a:ext cx="21" cy="9"/>
                  <a:chOff x="0" y="0"/>
                  <a:chExt cx="21" cy="9"/>
                </a:xfrm>
              </p:grpSpPr>
              <p:sp>
                <p:nvSpPr>
                  <p:cNvPr id="77312" name="Rectangle 51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13" name="Rectangle 51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14" name="Group 514"/>
                <p:cNvGrpSpPr>
                  <a:grpSpLocks/>
                </p:cNvGrpSpPr>
                <p:nvPr/>
              </p:nvGrpSpPr>
              <p:grpSpPr bwMode="auto">
                <a:xfrm>
                  <a:off x="137" y="2"/>
                  <a:ext cx="21" cy="9"/>
                  <a:chOff x="0" y="0"/>
                  <a:chExt cx="21" cy="9"/>
                </a:xfrm>
              </p:grpSpPr>
              <p:sp>
                <p:nvSpPr>
                  <p:cNvPr id="77315" name="Rectangle 51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16" name="Rectangle 51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17" name="Group 517"/>
                <p:cNvGrpSpPr>
                  <a:grpSpLocks/>
                </p:cNvGrpSpPr>
                <p:nvPr/>
              </p:nvGrpSpPr>
              <p:grpSpPr bwMode="auto">
                <a:xfrm>
                  <a:off x="39" y="19"/>
                  <a:ext cx="21" cy="9"/>
                  <a:chOff x="0" y="0"/>
                  <a:chExt cx="21" cy="9"/>
                </a:xfrm>
              </p:grpSpPr>
              <p:sp>
                <p:nvSpPr>
                  <p:cNvPr id="77318" name="Rectangle 51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19" name="Rectangle 51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20" name="Group 520"/>
                <p:cNvGrpSpPr>
                  <a:grpSpLocks/>
                </p:cNvGrpSpPr>
                <p:nvPr/>
              </p:nvGrpSpPr>
              <p:grpSpPr bwMode="auto">
                <a:xfrm>
                  <a:off x="70" y="18"/>
                  <a:ext cx="21" cy="10"/>
                  <a:chOff x="0" y="0"/>
                  <a:chExt cx="21" cy="10"/>
                </a:xfrm>
              </p:grpSpPr>
              <p:sp>
                <p:nvSpPr>
                  <p:cNvPr id="77321" name="Rectangle 52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22" name="Rectangle 52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23" name="Group 523"/>
                <p:cNvGrpSpPr>
                  <a:grpSpLocks/>
                </p:cNvGrpSpPr>
                <p:nvPr/>
              </p:nvGrpSpPr>
              <p:grpSpPr bwMode="auto">
                <a:xfrm>
                  <a:off x="101" y="18"/>
                  <a:ext cx="21" cy="10"/>
                  <a:chOff x="0" y="0"/>
                  <a:chExt cx="21" cy="10"/>
                </a:xfrm>
              </p:grpSpPr>
              <p:sp>
                <p:nvSpPr>
                  <p:cNvPr id="77324" name="Rectangle 52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25" name="Rectangle 52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26" name="Group 526"/>
                <p:cNvGrpSpPr>
                  <a:grpSpLocks/>
                </p:cNvGrpSpPr>
                <p:nvPr/>
              </p:nvGrpSpPr>
              <p:grpSpPr bwMode="auto">
                <a:xfrm>
                  <a:off x="39" y="35"/>
                  <a:ext cx="21" cy="9"/>
                  <a:chOff x="0" y="0"/>
                  <a:chExt cx="21" cy="9"/>
                </a:xfrm>
              </p:grpSpPr>
              <p:sp>
                <p:nvSpPr>
                  <p:cNvPr id="77327" name="Rectangle 52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28" name="Rectangle 52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29" name="Group 529"/>
                <p:cNvGrpSpPr>
                  <a:grpSpLocks/>
                </p:cNvGrpSpPr>
                <p:nvPr/>
              </p:nvGrpSpPr>
              <p:grpSpPr bwMode="auto">
                <a:xfrm>
                  <a:off x="70" y="35"/>
                  <a:ext cx="21" cy="9"/>
                  <a:chOff x="0" y="0"/>
                  <a:chExt cx="21" cy="9"/>
                </a:xfrm>
              </p:grpSpPr>
              <p:sp>
                <p:nvSpPr>
                  <p:cNvPr id="77330" name="Rectangle 53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31" name="Rectangle 53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32" name="Group 532"/>
                <p:cNvGrpSpPr>
                  <a:grpSpLocks/>
                </p:cNvGrpSpPr>
                <p:nvPr/>
              </p:nvGrpSpPr>
              <p:grpSpPr bwMode="auto">
                <a:xfrm>
                  <a:off x="101" y="35"/>
                  <a:ext cx="21" cy="9"/>
                  <a:chOff x="0" y="0"/>
                  <a:chExt cx="21" cy="9"/>
                </a:xfrm>
              </p:grpSpPr>
              <p:sp>
                <p:nvSpPr>
                  <p:cNvPr id="77333" name="Rectangle 53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34" name="Rectangle 53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35" name="Group 535"/>
                <p:cNvGrpSpPr>
                  <a:grpSpLocks/>
                </p:cNvGrpSpPr>
                <p:nvPr/>
              </p:nvGrpSpPr>
              <p:grpSpPr bwMode="auto">
                <a:xfrm>
                  <a:off x="39" y="51"/>
                  <a:ext cx="21" cy="10"/>
                  <a:chOff x="0" y="0"/>
                  <a:chExt cx="21" cy="10"/>
                </a:xfrm>
              </p:grpSpPr>
              <p:sp>
                <p:nvSpPr>
                  <p:cNvPr id="77336" name="Rectangle 53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37" name="Rectangle 53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38" name="Group 538"/>
                <p:cNvGrpSpPr>
                  <a:grpSpLocks/>
                </p:cNvGrpSpPr>
                <p:nvPr/>
              </p:nvGrpSpPr>
              <p:grpSpPr bwMode="auto">
                <a:xfrm>
                  <a:off x="70" y="51"/>
                  <a:ext cx="21" cy="10"/>
                  <a:chOff x="0" y="0"/>
                  <a:chExt cx="21" cy="10"/>
                </a:xfrm>
              </p:grpSpPr>
              <p:sp>
                <p:nvSpPr>
                  <p:cNvPr id="77339" name="Rectangle 53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40" name="Rectangle 54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41" name="Group 541"/>
                <p:cNvGrpSpPr>
                  <a:grpSpLocks/>
                </p:cNvGrpSpPr>
                <p:nvPr/>
              </p:nvGrpSpPr>
              <p:grpSpPr bwMode="auto">
                <a:xfrm>
                  <a:off x="101" y="51"/>
                  <a:ext cx="21" cy="10"/>
                  <a:chOff x="0" y="0"/>
                  <a:chExt cx="21" cy="10"/>
                </a:xfrm>
              </p:grpSpPr>
              <p:sp>
                <p:nvSpPr>
                  <p:cNvPr id="77342" name="Rectangle 54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43" name="Rectangle 54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44" name="Group 544"/>
                <p:cNvGrpSpPr>
                  <a:grpSpLocks/>
                </p:cNvGrpSpPr>
                <p:nvPr/>
              </p:nvGrpSpPr>
              <p:grpSpPr bwMode="auto">
                <a:xfrm>
                  <a:off x="2" y="44"/>
                  <a:ext cx="21" cy="10"/>
                  <a:chOff x="0" y="0"/>
                  <a:chExt cx="21" cy="10"/>
                </a:xfrm>
              </p:grpSpPr>
              <p:sp>
                <p:nvSpPr>
                  <p:cNvPr id="77345" name="Rectangle 54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46" name="Rectangle 54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47" name="Group 547"/>
                <p:cNvGrpSpPr>
                  <a:grpSpLocks/>
                </p:cNvGrpSpPr>
                <p:nvPr/>
              </p:nvGrpSpPr>
              <p:grpSpPr bwMode="auto">
                <a:xfrm>
                  <a:off x="2" y="19"/>
                  <a:ext cx="21" cy="9"/>
                  <a:chOff x="0" y="0"/>
                  <a:chExt cx="21" cy="9"/>
                </a:xfrm>
              </p:grpSpPr>
              <p:sp>
                <p:nvSpPr>
                  <p:cNvPr id="77348" name="Rectangle 54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49" name="Rectangle 54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50" name="Group 550"/>
                <p:cNvGrpSpPr>
                  <a:grpSpLocks/>
                </p:cNvGrpSpPr>
                <p:nvPr/>
              </p:nvGrpSpPr>
              <p:grpSpPr bwMode="auto">
                <a:xfrm>
                  <a:off x="137" y="44"/>
                  <a:ext cx="21" cy="10"/>
                  <a:chOff x="0" y="0"/>
                  <a:chExt cx="21" cy="10"/>
                </a:xfrm>
              </p:grpSpPr>
              <p:sp>
                <p:nvSpPr>
                  <p:cNvPr id="77351" name="Rectangle 55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52" name="Rectangle 55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353" name="Group 553"/>
                <p:cNvGrpSpPr>
                  <a:grpSpLocks/>
                </p:cNvGrpSpPr>
                <p:nvPr/>
              </p:nvGrpSpPr>
              <p:grpSpPr bwMode="auto">
                <a:xfrm>
                  <a:off x="137" y="19"/>
                  <a:ext cx="21" cy="9"/>
                  <a:chOff x="0" y="0"/>
                  <a:chExt cx="21" cy="9"/>
                </a:xfrm>
              </p:grpSpPr>
              <p:sp>
                <p:nvSpPr>
                  <p:cNvPr id="77354" name="Rectangle 55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355" name="Rectangle 55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77356" name="Group 556"/>
            <p:cNvGrpSpPr>
              <a:grpSpLocks/>
            </p:cNvGrpSpPr>
            <p:nvPr/>
          </p:nvGrpSpPr>
          <p:grpSpPr bwMode="auto">
            <a:xfrm>
              <a:off x="0" y="35"/>
              <a:ext cx="38" cy="78"/>
              <a:chOff x="0" y="0"/>
              <a:chExt cx="38" cy="78"/>
            </a:xfrm>
          </p:grpSpPr>
          <p:sp>
            <p:nvSpPr>
              <p:cNvPr id="77357" name="Line 557"/>
              <p:cNvSpPr>
                <a:spLocks noChangeShapeType="1"/>
              </p:cNvSpPr>
              <p:nvPr/>
            </p:nvSpPr>
            <p:spPr bwMode="auto">
              <a:xfrm>
                <a:off x="1" y="24"/>
                <a:ext cx="18" cy="12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58" name="Line 558"/>
              <p:cNvSpPr>
                <a:spLocks noChangeShapeType="1"/>
              </p:cNvSpPr>
              <p:nvPr/>
            </p:nvSpPr>
            <p:spPr bwMode="auto">
              <a:xfrm>
                <a:off x="0" y="31"/>
                <a:ext cx="18" cy="11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59" name="Line 559"/>
              <p:cNvSpPr>
                <a:spLocks noChangeShapeType="1"/>
              </p:cNvSpPr>
              <p:nvPr/>
            </p:nvSpPr>
            <p:spPr bwMode="auto">
              <a:xfrm>
                <a:off x="0" y="41"/>
                <a:ext cx="20" cy="5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60" name="Line 560"/>
              <p:cNvSpPr>
                <a:spLocks noChangeShapeType="1"/>
              </p:cNvSpPr>
              <p:nvPr/>
            </p:nvSpPr>
            <p:spPr bwMode="auto">
              <a:xfrm>
                <a:off x="3" y="51"/>
                <a:ext cx="20" cy="0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61" name="Line 561"/>
              <p:cNvSpPr>
                <a:spLocks noChangeShapeType="1"/>
              </p:cNvSpPr>
              <p:nvPr/>
            </p:nvSpPr>
            <p:spPr bwMode="auto">
              <a:xfrm rot="10800000" flipH="1">
                <a:off x="7" y="60"/>
                <a:ext cx="19" cy="1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62" name="Line 562"/>
              <p:cNvSpPr>
                <a:spLocks noChangeShapeType="1"/>
              </p:cNvSpPr>
              <p:nvPr/>
            </p:nvSpPr>
            <p:spPr bwMode="auto">
              <a:xfrm rot="10800000" flipH="1">
                <a:off x="9" y="62"/>
                <a:ext cx="20" cy="4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63" name="Line 563"/>
              <p:cNvSpPr>
                <a:spLocks noChangeShapeType="1"/>
              </p:cNvSpPr>
              <p:nvPr/>
            </p:nvSpPr>
            <p:spPr bwMode="auto">
              <a:xfrm>
                <a:off x="4" y="16"/>
                <a:ext cx="17" cy="16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64" name="Line 564"/>
              <p:cNvSpPr>
                <a:spLocks noChangeShapeType="1"/>
              </p:cNvSpPr>
              <p:nvPr/>
            </p:nvSpPr>
            <p:spPr bwMode="auto">
              <a:xfrm>
                <a:off x="9" y="9"/>
                <a:ext cx="13" cy="19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65" name="Line 565"/>
              <p:cNvSpPr>
                <a:spLocks noChangeShapeType="1"/>
              </p:cNvSpPr>
              <p:nvPr/>
            </p:nvSpPr>
            <p:spPr bwMode="auto">
              <a:xfrm>
                <a:off x="16" y="3"/>
                <a:ext cx="9" cy="20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66" name="Line 566"/>
              <p:cNvSpPr>
                <a:spLocks noChangeShapeType="1"/>
              </p:cNvSpPr>
              <p:nvPr/>
            </p:nvSpPr>
            <p:spPr bwMode="auto">
              <a:xfrm>
                <a:off x="26" y="0"/>
                <a:ext cx="2" cy="23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67" name="Line 567"/>
              <p:cNvSpPr>
                <a:spLocks noChangeShapeType="1"/>
              </p:cNvSpPr>
              <p:nvPr/>
            </p:nvSpPr>
            <p:spPr bwMode="auto">
              <a:xfrm rot="10800000" flipH="1">
                <a:off x="16" y="65"/>
                <a:ext cx="18" cy="10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68" name="Line 568"/>
              <p:cNvSpPr>
                <a:spLocks noChangeShapeType="1"/>
              </p:cNvSpPr>
              <p:nvPr/>
            </p:nvSpPr>
            <p:spPr bwMode="auto">
              <a:xfrm rot="10800000" flipH="1">
                <a:off x="26" y="64"/>
                <a:ext cx="12" cy="14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7369" name="Rectangle 569"/>
          <p:cNvSpPr>
            <a:spLocks/>
          </p:cNvSpPr>
          <p:nvPr/>
        </p:nvSpPr>
        <p:spPr bwMode="auto">
          <a:xfrm>
            <a:off x="4351338" y="2844800"/>
            <a:ext cx="512762" cy="215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DATA</a:t>
            </a:r>
          </a:p>
        </p:txBody>
      </p:sp>
      <p:grpSp>
        <p:nvGrpSpPr>
          <p:cNvPr id="77370" name="Group 570"/>
          <p:cNvGrpSpPr>
            <a:grpSpLocks/>
          </p:cNvGrpSpPr>
          <p:nvPr/>
        </p:nvGrpSpPr>
        <p:grpSpPr bwMode="auto">
          <a:xfrm>
            <a:off x="1354138" y="2597150"/>
            <a:ext cx="90487" cy="1635125"/>
            <a:chOff x="0" y="0"/>
            <a:chExt cx="57" cy="1030"/>
          </a:xfrm>
        </p:grpSpPr>
        <p:sp>
          <p:nvSpPr>
            <p:cNvPr id="77371" name="Line 571"/>
            <p:cNvSpPr>
              <a:spLocks noChangeShapeType="1"/>
            </p:cNvSpPr>
            <p:nvPr/>
          </p:nvSpPr>
          <p:spPr bwMode="auto">
            <a:xfrm>
              <a:off x="28" y="53"/>
              <a:ext cx="1" cy="9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372" name="AutoShape 572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98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7373" name="Rectangle 573"/>
          <p:cNvSpPr>
            <a:spLocks/>
          </p:cNvSpPr>
          <p:nvPr/>
        </p:nvSpPr>
        <p:spPr bwMode="auto">
          <a:xfrm>
            <a:off x="1673225" y="2857500"/>
            <a:ext cx="530225" cy="215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POTS</a:t>
            </a:r>
          </a:p>
        </p:txBody>
      </p:sp>
      <p:sp>
        <p:nvSpPr>
          <p:cNvPr id="77374" name="Rectangle 574"/>
          <p:cNvSpPr>
            <a:spLocks/>
          </p:cNvSpPr>
          <p:nvPr/>
        </p:nvSpPr>
        <p:spPr bwMode="auto">
          <a:xfrm>
            <a:off x="1508125" y="4152900"/>
            <a:ext cx="495300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300 Hz</a:t>
            </a:r>
          </a:p>
        </p:txBody>
      </p:sp>
      <p:sp>
        <p:nvSpPr>
          <p:cNvPr id="77375" name="Rectangle 575"/>
          <p:cNvSpPr>
            <a:spLocks/>
          </p:cNvSpPr>
          <p:nvPr/>
        </p:nvSpPr>
        <p:spPr bwMode="auto">
          <a:xfrm>
            <a:off x="2112963" y="4152900"/>
            <a:ext cx="564457" cy="184666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3.4  </a:t>
            </a:r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kHz</a:t>
            </a:r>
          </a:p>
        </p:txBody>
      </p:sp>
      <p:sp>
        <p:nvSpPr>
          <p:cNvPr id="77376" name="Rectangle 576"/>
          <p:cNvSpPr>
            <a:spLocks/>
          </p:cNvSpPr>
          <p:nvPr/>
        </p:nvSpPr>
        <p:spPr bwMode="auto">
          <a:xfrm>
            <a:off x="1778000" y="3475038"/>
            <a:ext cx="303213" cy="584200"/>
          </a:xfrm>
          <a:prstGeom prst="rect">
            <a:avLst/>
          </a:prstGeom>
          <a:solidFill>
            <a:srgbClr val="618FFD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77" name="AutoShape 577"/>
          <p:cNvSpPr>
            <a:spLocks/>
          </p:cNvSpPr>
          <p:nvPr/>
        </p:nvSpPr>
        <p:spPr bwMode="auto">
          <a:xfrm>
            <a:off x="1581150" y="3486150"/>
            <a:ext cx="204788" cy="57308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618FFD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78" name="AutoShape 578"/>
          <p:cNvSpPr>
            <a:spLocks/>
          </p:cNvSpPr>
          <p:nvPr/>
        </p:nvSpPr>
        <p:spPr bwMode="auto">
          <a:xfrm>
            <a:off x="2068513" y="3487738"/>
            <a:ext cx="203200" cy="57308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618FFD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79" name="Rectangle 579"/>
          <p:cNvSpPr>
            <a:spLocks/>
          </p:cNvSpPr>
          <p:nvPr/>
        </p:nvSpPr>
        <p:spPr bwMode="auto">
          <a:xfrm>
            <a:off x="1778000" y="3475038"/>
            <a:ext cx="303213" cy="584200"/>
          </a:xfrm>
          <a:prstGeom prst="rect">
            <a:avLst/>
          </a:prstGeom>
          <a:solidFill>
            <a:srgbClr val="618FFD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80" name="AutoShape 580"/>
          <p:cNvSpPr>
            <a:spLocks/>
          </p:cNvSpPr>
          <p:nvPr/>
        </p:nvSpPr>
        <p:spPr bwMode="auto">
          <a:xfrm>
            <a:off x="1581150" y="3486150"/>
            <a:ext cx="204788" cy="57308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618FFD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81" name="AutoShape 581"/>
          <p:cNvSpPr>
            <a:spLocks/>
          </p:cNvSpPr>
          <p:nvPr/>
        </p:nvSpPr>
        <p:spPr bwMode="auto">
          <a:xfrm>
            <a:off x="2068513" y="3487738"/>
            <a:ext cx="203200" cy="57308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618FFD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82" name="Rectangle 582"/>
          <p:cNvSpPr>
            <a:spLocks/>
          </p:cNvSpPr>
          <p:nvPr/>
        </p:nvSpPr>
        <p:spPr bwMode="auto">
          <a:xfrm>
            <a:off x="3513138" y="3421063"/>
            <a:ext cx="617537" cy="636587"/>
          </a:xfrm>
          <a:prstGeom prst="rect">
            <a:avLst/>
          </a:pr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83" name="AutoShape 583"/>
          <p:cNvSpPr>
            <a:spLocks/>
          </p:cNvSpPr>
          <p:nvPr/>
        </p:nvSpPr>
        <p:spPr bwMode="auto">
          <a:xfrm>
            <a:off x="3297238" y="3405188"/>
            <a:ext cx="215900" cy="64293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84" name="AutoShape 584"/>
          <p:cNvSpPr>
            <a:spLocks/>
          </p:cNvSpPr>
          <p:nvPr/>
        </p:nvSpPr>
        <p:spPr bwMode="auto">
          <a:xfrm>
            <a:off x="4121150" y="3414713"/>
            <a:ext cx="234950" cy="64293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85" name="Rectangle 585"/>
          <p:cNvSpPr>
            <a:spLocks/>
          </p:cNvSpPr>
          <p:nvPr/>
        </p:nvSpPr>
        <p:spPr bwMode="auto">
          <a:xfrm>
            <a:off x="3032125" y="4152900"/>
            <a:ext cx="485775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22 kHz</a:t>
            </a:r>
          </a:p>
        </p:txBody>
      </p:sp>
      <p:sp>
        <p:nvSpPr>
          <p:cNvPr id="77387" name="Rectangle 587"/>
          <p:cNvSpPr>
            <a:spLocks/>
          </p:cNvSpPr>
          <p:nvPr/>
        </p:nvSpPr>
        <p:spPr bwMode="auto">
          <a:xfrm>
            <a:off x="5038725" y="3417888"/>
            <a:ext cx="1827213" cy="638175"/>
          </a:xfrm>
          <a:prstGeom prst="rect">
            <a:avLst/>
          </a:pr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88" name="AutoShape 588"/>
          <p:cNvSpPr>
            <a:spLocks/>
          </p:cNvSpPr>
          <p:nvPr/>
        </p:nvSpPr>
        <p:spPr bwMode="auto">
          <a:xfrm>
            <a:off x="4819650" y="3416300"/>
            <a:ext cx="215900" cy="6350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89" name="AutoShape 589"/>
          <p:cNvSpPr>
            <a:spLocks/>
          </p:cNvSpPr>
          <p:nvPr/>
        </p:nvSpPr>
        <p:spPr bwMode="auto">
          <a:xfrm>
            <a:off x="6865938" y="3402013"/>
            <a:ext cx="215900" cy="64928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90" name="Rectangle 590"/>
          <p:cNvSpPr>
            <a:spLocks/>
          </p:cNvSpPr>
          <p:nvPr/>
        </p:nvSpPr>
        <p:spPr bwMode="auto">
          <a:xfrm>
            <a:off x="5038725" y="3417888"/>
            <a:ext cx="1827213" cy="638175"/>
          </a:xfrm>
          <a:prstGeom prst="rect">
            <a:avLst/>
          </a:pr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91" name="AutoShape 591"/>
          <p:cNvSpPr>
            <a:spLocks/>
          </p:cNvSpPr>
          <p:nvPr/>
        </p:nvSpPr>
        <p:spPr bwMode="auto">
          <a:xfrm>
            <a:off x="4822825" y="3421063"/>
            <a:ext cx="215900" cy="6350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92" name="AutoShape 592"/>
          <p:cNvSpPr>
            <a:spLocks/>
          </p:cNvSpPr>
          <p:nvPr/>
        </p:nvSpPr>
        <p:spPr bwMode="auto">
          <a:xfrm>
            <a:off x="6865938" y="3402013"/>
            <a:ext cx="215900" cy="64928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DC008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93" name="Rectangle 593"/>
          <p:cNvSpPr>
            <a:spLocks/>
          </p:cNvSpPr>
          <p:nvPr/>
        </p:nvSpPr>
        <p:spPr bwMode="auto">
          <a:xfrm>
            <a:off x="3403600" y="3151188"/>
            <a:ext cx="838200" cy="215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Upstream</a:t>
            </a:r>
          </a:p>
        </p:txBody>
      </p:sp>
      <p:sp>
        <p:nvSpPr>
          <p:cNvPr id="77394" name="Rectangle 594"/>
          <p:cNvSpPr>
            <a:spLocks/>
          </p:cNvSpPr>
          <p:nvPr/>
        </p:nvSpPr>
        <p:spPr bwMode="auto">
          <a:xfrm>
            <a:off x="5365750" y="3151188"/>
            <a:ext cx="1081088" cy="215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Downstream</a:t>
            </a:r>
          </a:p>
        </p:txBody>
      </p:sp>
      <p:sp>
        <p:nvSpPr>
          <p:cNvPr id="77395" name="Rectangle 595"/>
          <p:cNvSpPr>
            <a:spLocks/>
          </p:cNvSpPr>
          <p:nvPr/>
        </p:nvSpPr>
        <p:spPr bwMode="auto">
          <a:xfrm>
            <a:off x="4719638" y="4152900"/>
            <a:ext cx="571500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203 kHz</a:t>
            </a:r>
          </a:p>
        </p:txBody>
      </p:sp>
      <p:sp>
        <p:nvSpPr>
          <p:cNvPr id="77396" name="Rectangle 596"/>
          <p:cNvSpPr>
            <a:spLocks/>
          </p:cNvSpPr>
          <p:nvPr/>
        </p:nvSpPr>
        <p:spPr bwMode="auto">
          <a:xfrm>
            <a:off x="6807200" y="4152900"/>
            <a:ext cx="579438" cy="177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1.1 MHz</a:t>
            </a:r>
          </a:p>
        </p:txBody>
      </p:sp>
      <p:sp>
        <p:nvSpPr>
          <p:cNvPr id="77397" name="Rectangle 597"/>
          <p:cNvSpPr>
            <a:spLocks/>
          </p:cNvSpPr>
          <p:nvPr/>
        </p:nvSpPr>
        <p:spPr bwMode="auto">
          <a:xfrm>
            <a:off x="1582738" y="2735263"/>
            <a:ext cx="941387" cy="2063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98" name="Rectangle 598"/>
          <p:cNvSpPr>
            <a:spLocks/>
          </p:cNvSpPr>
          <p:nvPr/>
        </p:nvSpPr>
        <p:spPr bwMode="auto">
          <a:xfrm>
            <a:off x="1582738" y="2735263"/>
            <a:ext cx="941387" cy="2063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399" name="Rectangle 599"/>
          <p:cNvSpPr>
            <a:spLocks/>
          </p:cNvSpPr>
          <p:nvPr/>
        </p:nvSpPr>
        <p:spPr bwMode="auto">
          <a:xfrm>
            <a:off x="3076575" y="2735263"/>
            <a:ext cx="939800" cy="2063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400" name="Rectangle 600"/>
          <p:cNvSpPr>
            <a:spLocks/>
          </p:cNvSpPr>
          <p:nvPr/>
        </p:nvSpPr>
        <p:spPr bwMode="auto">
          <a:xfrm>
            <a:off x="3049588" y="2754313"/>
            <a:ext cx="20637" cy="995362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401" name="Rectangle 601"/>
          <p:cNvSpPr>
            <a:spLocks/>
          </p:cNvSpPr>
          <p:nvPr/>
        </p:nvSpPr>
        <p:spPr bwMode="auto">
          <a:xfrm>
            <a:off x="3049588" y="2735263"/>
            <a:ext cx="939800" cy="2063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402" name="Rectangle 602"/>
          <p:cNvSpPr>
            <a:spLocks/>
          </p:cNvSpPr>
          <p:nvPr/>
        </p:nvSpPr>
        <p:spPr bwMode="auto">
          <a:xfrm>
            <a:off x="3049588" y="2754313"/>
            <a:ext cx="20637" cy="995362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7403" name="Group 603"/>
          <p:cNvGrpSpPr>
            <a:grpSpLocks/>
          </p:cNvGrpSpPr>
          <p:nvPr/>
        </p:nvGrpSpPr>
        <p:grpSpPr bwMode="auto">
          <a:xfrm>
            <a:off x="5043488" y="3400425"/>
            <a:ext cx="92075" cy="665163"/>
            <a:chOff x="0" y="0"/>
            <a:chExt cx="58" cy="419"/>
          </a:xfrm>
        </p:grpSpPr>
        <p:sp>
          <p:nvSpPr>
            <p:cNvPr id="77404" name="Rectangle 60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05" name="Rectangle 60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06" name="Rectangle 60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07" name="Rectangle 60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08" name="Rectangle 60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09" name="Rectangle 60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10" name="Rectangle 61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11" name="Rectangle 61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12" name="AutoShape 612"/>
            <p:cNvSpPr>
              <a:spLocks/>
            </p:cNvSpPr>
            <p:nvPr/>
          </p:nvSpPr>
          <p:spPr bwMode="auto">
            <a:xfrm>
              <a:off x="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413" name="Group 613"/>
          <p:cNvGrpSpPr>
            <a:grpSpLocks/>
          </p:cNvGrpSpPr>
          <p:nvPr/>
        </p:nvGrpSpPr>
        <p:grpSpPr bwMode="auto">
          <a:xfrm>
            <a:off x="5168900" y="3400425"/>
            <a:ext cx="90488" cy="665163"/>
            <a:chOff x="0" y="0"/>
            <a:chExt cx="57" cy="419"/>
          </a:xfrm>
        </p:grpSpPr>
        <p:sp>
          <p:nvSpPr>
            <p:cNvPr id="77414" name="Rectangle 614"/>
            <p:cNvSpPr>
              <a:spLocks/>
            </p:cNvSpPr>
            <p:nvPr/>
          </p:nvSpPr>
          <p:spPr bwMode="auto">
            <a:xfrm>
              <a:off x="24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15" name="Rectangle 615"/>
            <p:cNvSpPr>
              <a:spLocks/>
            </p:cNvSpPr>
            <p:nvPr/>
          </p:nvSpPr>
          <p:spPr bwMode="auto">
            <a:xfrm>
              <a:off x="24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16" name="Rectangle 616"/>
            <p:cNvSpPr>
              <a:spLocks/>
            </p:cNvSpPr>
            <p:nvPr/>
          </p:nvSpPr>
          <p:spPr bwMode="auto">
            <a:xfrm>
              <a:off x="24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17" name="Rectangle 617"/>
            <p:cNvSpPr>
              <a:spLocks/>
            </p:cNvSpPr>
            <p:nvPr/>
          </p:nvSpPr>
          <p:spPr bwMode="auto">
            <a:xfrm>
              <a:off x="24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18" name="Rectangle 618"/>
            <p:cNvSpPr>
              <a:spLocks/>
            </p:cNvSpPr>
            <p:nvPr/>
          </p:nvSpPr>
          <p:spPr bwMode="auto">
            <a:xfrm>
              <a:off x="24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19" name="Rectangle 619"/>
            <p:cNvSpPr>
              <a:spLocks/>
            </p:cNvSpPr>
            <p:nvPr/>
          </p:nvSpPr>
          <p:spPr bwMode="auto">
            <a:xfrm>
              <a:off x="24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20" name="Rectangle 620"/>
            <p:cNvSpPr>
              <a:spLocks/>
            </p:cNvSpPr>
            <p:nvPr/>
          </p:nvSpPr>
          <p:spPr bwMode="auto">
            <a:xfrm>
              <a:off x="24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21" name="Rectangle 621"/>
            <p:cNvSpPr>
              <a:spLocks/>
            </p:cNvSpPr>
            <p:nvPr/>
          </p:nvSpPr>
          <p:spPr bwMode="auto">
            <a:xfrm>
              <a:off x="24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22" name="AutoShape 622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1082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423" name="Group 623"/>
          <p:cNvGrpSpPr>
            <a:grpSpLocks/>
          </p:cNvGrpSpPr>
          <p:nvPr/>
        </p:nvGrpSpPr>
        <p:grpSpPr bwMode="auto">
          <a:xfrm>
            <a:off x="5294313" y="3400425"/>
            <a:ext cx="90487" cy="665163"/>
            <a:chOff x="0" y="0"/>
            <a:chExt cx="57" cy="419"/>
          </a:xfrm>
        </p:grpSpPr>
        <p:sp>
          <p:nvSpPr>
            <p:cNvPr id="77424" name="Rectangle 62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25" name="Rectangle 62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26" name="Rectangle 62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27" name="Rectangle 62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28" name="Rectangle 62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29" name="Rectangle 62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30" name="Rectangle 63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31" name="Rectangle 63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32" name="AutoShape 632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98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433" name="Group 633"/>
          <p:cNvGrpSpPr>
            <a:grpSpLocks/>
          </p:cNvGrpSpPr>
          <p:nvPr/>
        </p:nvGrpSpPr>
        <p:grpSpPr bwMode="auto">
          <a:xfrm>
            <a:off x="5418138" y="3400425"/>
            <a:ext cx="92075" cy="665163"/>
            <a:chOff x="0" y="0"/>
            <a:chExt cx="58" cy="419"/>
          </a:xfrm>
        </p:grpSpPr>
        <p:sp>
          <p:nvSpPr>
            <p:cNvPr id="77434" name="Rectangle 63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35" name="Rectangle 63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36" name="Rectangle 63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37" name="Rectangle 63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38" name="Rectangle 63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39" name="Rectangle 63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40" name="Rectangle 64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41" name="Rectangle 64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42" name="AutoShape 642"/>
            <p:cNvSpPr>
              <a:spLocks/>
            </p:cNvSpPr>
            <p:nvPr/>
          </p:nvSpPr>
          <p:spPr bwMode="auto">
            <a:xfrm>
              <a:off x="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443" name="Group 643"/>
          <p:cNvGrpSpPr>
            <a:grpSpLocks/>
          </p:cNvGrpSpPr>
          <p:nvPr/>
        </p:nvGrpSpPr>
        <p:grpSpPr bwMode="auto">
          <a:xfrm>
            <a:off x="5543550" y="3400425"/>
            <a:ext cx="92075" cy="665163"/>
            <a:chOff x="0" y="0"/>
            <a:chExt cx="57" cy="419"/>
          </a:xfrm>
        </p:grpSpPr>
        <p:sp>
          <p:nvSpPr>
            <p:cNvPr id="77444" name="Rectangle 64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45" name="Rectangle 64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46" name="Rectangle 64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47" name="Rectangle 64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48" name="Rectangle 64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49" name="Rectangle 64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50" name="Rectangle 65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51" name="Rectangle 65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52" name="AutoShape 652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70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453" name="Group 653"/>
          <p:cNvGrpSpPr>
            <a:grpSpLocks/>
          </p:cNvGrpSpPr>
          <p:nvPr/>
        </p:nvGrpSpPr>
        <p:grpSpPr bwMode="auto">
          <a:xfrm>
            <a:off x="5670550" y="3400425"/>
            <a:ext cx="90488" cy="665163"/>
            <a:chOff x="0" y="0"/>
            <a:chExt cx="57" cy="419"/>
          </a:xfrm>
        </p:grpSpPr>
        <p:sp>
          <p:nvSpPr>
            <p:cNvPr id="77454" name="Rectangle 654"/>
            <p:cNvSpPr>
              <a:spLocks/>
            </p:cNvSpPr>
            <p:nvPr/>
          </p:nvSpPr>
          <p:spPr bwMode="auto">
            <a:xfrm>
              <a:off x="25" y="392"/>
              <a:ext cx="6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55" name="Rectangle 655"/>
            <p:cNvSpPr>
              <a:spLocks/>
            </p:cNvSpPr>
            <p:nvPr/>
          </p:nvSpPr>
          <p:spPr bwMode="auto">
            <a:xfrm>
              <a:off x="25" y="346"/>
              <a:ext cx="6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56" name="Rectangle 656"/>
            <p:cNvSpPr>
              <a:spLocks/>
            </p:cNvSpPr>
            <p:nvPr/>
          </p:nvSpPr>
          <p:spPr bwMode="auto">
            <a:xfrm>
              <a:off x="25" y="300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57" name="Rectangle 657"/>
            <p:cNvSpPr>
              <a:spLocks/>
            </p:cNvSpPr>
            <p:nvPr/>
          </p:nvSpPr>
          <p:spPr bwMode="auto">
            <a:xfrm>
              <a:off x="25" y="254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58" name="Rectangle 658"/>
            <p:cNvSpPr>
              <a:spLocks/>
            </p:cNvSpPr>
            <p:nvPr/>
          </p:nvSpPr>
          <p:spPr bwMode="auto">
            <a:xfrm>
              <a:off x="25" y="208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59" name="Rectangle 659"/>
            <p:cNvSpPr>
              <a:spLocks/>
            </p:cNvSpPr>
            <p:nvPr/>
          </p:nvSpPr>
          <p:spPr bwMode="auto">
            <a:xfrm>
              <a:off x="25" y="162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60" name="Rectangle 660"/>
            <p:cNvSpPr>
              <a:spLocks/>
            </p:cNvSpPr>
            <p:nvPr/>
          </p:nvSpPr>
          <p:spPr bwMode="auto">
            <a:xfrm>
              <a:off x="25" y="116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61" name="Rectangle 661"/>
            <p:cNvSpPr>
              <a:spLocks/>
            </p:cNvSpPr>
            <p:nvPr/>
          </p:nvSpPr>
          <p:spPr bwMode="auto">
            <a:xfrm>
              <a:off x="25" y="70"/>
              <a:ext cx="6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62" name="AutoShape 662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463" name="Group 663"/>
          <p:cNvGrpSpPr>
            <a:grpSpLocks/>
          </p:cNvGrpSpPr>
          <p:nvPr/>
        </p:nvGrpSpPr>
        <p:grpSpPr bwMode="auto">
          <a:xfrm>
            <a:off x="5794375" y="3400425"/>
            <a:ext cx="92075" cy="665163"/>
            <a:chOff x="0" y="0"/>
            <a:chExt cx="57" cy="419"/>
          </a:xfrm>
        </p:grpSpPr>
        <p:sp>
          <p:nvSpPr>
            <p:cNvPr id="77464" name="Rectangle 66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65" name="Rectangle 66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66" name="Rectangle 66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67" name="Rectangle 66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68" name="Rectangle 66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69" name="Rectangle 66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70" name="Rectangle 67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71" name="Rectangle 67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72" name="AutoShape 672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89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473" name="Group 673"/>
          <p:cNvGrpSpPr>
            <a:grpSpLocks/>
          </p:cNvGrpSpPr>
          <p:nvPr/>
        </p:nvGrpSpPr>
        <p:grpSpPr bwMode="auto">
          <a:xfrm>
            <a:off x="6419850" y="3400425"/>
            <a:ext cx="92075" cy="665163"/>
            <a:chOff x="0" y="0"/>
            <a:chExt cx="57" cy="419"/>
          </a:xfrm>
        </p:grpSpPr>
        <p:sp>
          <p:nvSpPr>
            <p:cNvPr id="77474" name="Rectangle 67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75" name="Rectangle 67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76" name="Rectangle 67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77" name="Rectangle 67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78" name="Rectangle 67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79" name="Rectangle 67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80" name="Rectangle 68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81" name="Rectangle 68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82" name="AutoShape 682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89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483" name="Group 683"/>
          <p:cNvGrpSpPr>
            <a:grpSpLocks/>
          </p:cNvGrpSpPr>
          <p:nvPr/>
        </p:nvGrpSpPr>
        <p:grpSpPr bwMode="auto">
          <a:xfrm>
            <a:off x="5919788" y="3400425"/>
            <a:ext cx="92075" cy="665163"/>
            <a:chOff x="0" y="0"/>
            <a:chExt cx="58" cy="419"/>
          </a:xfrm>
        </p:grpSpPr>
        <p:sp>
          <p:nvSpPr>
            <p:cNvPr id="77484" name="Rectangle 68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85" name="Rectangle 68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86" name="Rectangle 68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87" name="Rectangle 68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88" name="Rectangle 68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89" name="Rectangle 68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90" name="Rectangle 69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91" name="Rectangle 69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92" name="AutoShape 692"/>
            <p:cNvSpPr>
              <a:spLocks/>
            </p:cNvSpPr>
            <p:nvPr/>
          </p:nvSpPr>
          <p:spPr bwMode="auto">
            <a:xfrm>
              <a:off x="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98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493" name="Group 693"/>
          <p:cNvGrpSpPr>
            <a:grpSpLocks/>
          </p:cNvGrpSpPr>
          <p:nvPr/>
        </p:nvGrpSpPr>
        <p:grpSpPr bwMode="auto">
          <a:xfrm>
            <a:off x="6045200" y="3400425"/>
            <a:ext cx="92075" cy="665163"/>
            <a:chOff x="0" y="0"/>
            <a:chExt cx="57" cy="419"/>
          </a:xfrm>
        </p:grpSpPr>
        <p:sp>
          <p:nvSpPr>
            <p:cNvPr id="77494" name="Rectangle 69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95" name="Rectangle 69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96" name="Rectangle 69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97" name="Rectangle 69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98" name="Rectangle 69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99" name="Rectangle 69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00" name="Rectangle 70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01" name="Rectangle 70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02" name="AutoShape 702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89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503" name="Group 703"/>
          <p:cNvGrpSpPr>
            <a:grpSpLocks/>
          </p:cNvGrpSpPr>
          <p:nvPr/>
        </p:nvGrpSpPr>
        <p:grpSpPr bwMode="auto">
          <a:xfrm>
            <a:off x="6170613" y="3400425"/>
            <a:ext cx="90487" cy="665163"/>
            <a:chOff x="0" y="0"/>
            <a:chExt cx="57" cy="419"/>
          </a:xfrm>
        </p:grpSpPr>
        <p:sp>
          <p:nvSpPr>
            <p:cNvPr id="77504" name="Rectangle 70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05" name="Rectangle 70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06" name="Rectangle 70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07" name="Rectangle 70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08" name="Rectangle 70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09" name="Rectangle 70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10" name="Rectangle 71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11" name="Rectangle 71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12" name="AutoShape 712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518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513" name="Group 713"/>
          <p:cNvGrpSpPr>
            <a:grpSpLocks/>
          </p:cNvGrpSpPr>
          <p:nvPr/>
        </p:nvGrpSpPr>
        <p:grpSpPr bwMode="auto">
          <a:xfrm>
            <a:off x="6296025" y="3400425"/>
            <a:ext cx="92075" cy="665163"/>
            <a:chOff x="0" y="0"/>
            <a:chExt cx="57" cy="419"/>
          </a:xfrm>
        </p:grpSpPr>
        <p:sp>
          <p:nvSpPr>
            <p:cNvPr id="77514" name="Rectangle 71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15" name="Rectangle 71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16" name="Rectangle 71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17" name="Rectangle 71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18" name="Rectangle 71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19" name="Rectangle 71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20" name="Rectangle 72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21" name="Rectangle 72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22" name="AutoShape 722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70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523" name="Group 723"/>
          <p:cNvGrpSpPr>
            <a:grpSpLocks/>
          </p:cNvGrpSpPr>
          <p:nvPr/>
        </p:nvGrpSpPr>
        <p:grpSpPr bwMode="auto">
          <a:xfrm>
            <a:off x="6672263" y="3400425"/>
            <a:ext cx="92075" cy="665163"/>
            <a:chOff x="0" y="0"/>
            <a:chExt cx="57" cy="419"/>
          </a:xfrm>
        </p:grpSpPr>
        <p:sp>
          <p:nvSpPr>
            <p:cNvPr id="77524" name="Rectangle 72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25" name="Rectangle 72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26" name="Rectangle 72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27" name="Rectangle 72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28" name="Rectangle 72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29" name="Rectangle 72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30" name="Rectangle 73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31" name="Rectangle 73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32" name="AutoShape 732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89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533" name="Group 733"/>
          <p:cNvGrpSpPr>
            <a:grpSpLocks/>
          </p:cNvGrpSpPr>
          <p:nvPr/>
        </p:nvGrpSpPr>
        <p:grpSpPr bwMode="auto">
          <a:xfrm>
            <a:off x="6546850" y="3400425"/>
            <a:ext cx="90488" cy="665163"/>
            <a:chOff x="0" y="0"/>
            <a:chExt cx="57" cy="419"/>
          </a:xfrm>
        </p:grpSpPr>
        <p:sp>
          <p:nvSpPr>
            <p:cNvPr id="77534" name="Rectangle 73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35" name="Rectangle 73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36" name="Rectangle 73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37" name="Rectangle 73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38" name="Rectangle 73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39" name="Rectangle 73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40" name="Rectangle 74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41" name="Rectangle 74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42" name="AutoShape 742"/>
            <p:cNvSpPr>
              <a:spLocks/>
            </p:cNvSpPr>
            <p:nvPr/>
          </p:nvSpPr>
          <p:spPr bwMode="auto">
            <a:xfrm>
              <a:off x="0" y="0"/>
              <a:ext cx="57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986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543" name="Group 743"/>
          <p:cNvGrpSpPr>
            <a:grpSpLocks/>
          </p:cNvGrpSpPr>
          <p:nvPr/>
        </p:nvGrpSpPr>
        <p:grpSpPr bwMode="auto">
          <a:xfrm>
            <a:off x="6796088" y="3400425"/>
            <a:ext cx="92075" cy="665163"/>
            <a:chOff x="0" y="0"/>
            <a:chExt cx="58" cy="419"/>
          </a:xfrm>
        </p:grpSpPr>
        <p:sp>
          <p:nvSpPr>
            <p:cNvPr id="77544" name="Rectangle 744"/>
            <p:cNvSpPr>
              <a:spLocks/>
            </p:cNvSpPr>
            <p:nvPr/>
          </p:nvSpPr>
          <p:spPr bwMode="auto">
            <a:xfrm>
              <a:off x="25" y="392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45" name="Rectangle 745"/>
            <p:cNvSpPr>
              <a:spLocks/>
            </p:cNvSpPr>
            <p:nvPr/>
          </p:nvSpPr>
          <p:spPr bwMode="auto">
            <a:xfrm>
              <a:off x="25" y="346"/>
              <a:ext cx="7" cy="27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46" name="Rectangle 746"/>
            <p:cNvSpPr>
              <a:spLocks/>
            </p:cNvSpPr>
            <p:nvPr/>
          </p:nvSpPr>
          <p:spPr bwMode="auto">
            <a:xfrm>
              <a:off x="25" y="30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47" name="Rectangle 747"/>
            <p:cNvSpPr>
              <a:spLocks/>
            </p:cNvSpPr>
            <p:nvPr/>
          </p:nvSpPr>
          <p:spPr bwMode="auto">
            <a:xfrm>
              <a:off x="25" y="254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48" name="Rectangle 748"/>
            <p:cNvSpPr>
              <a:spLocks/>
            </p:cNvSpPr>
            <p:nvPr/>
          </p:nvSpPr>
          <p:spPr bwMode="auto">
            <a:xfrm>
              <a:off x="25" y="208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49" name="Rectangle 749"/>
            <p:cNvSpPr>
              <a:spLocks/>
            </p:cNvSpPr>
            <p:nvPr/>
          </p:nvSpPr>
          <p:spPr bwMode="auto">
            <a:xfrm>
              <a:off x="25" y="162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50" name="Rectangle 750"/>
            <p:cNvSpPr>
              <a:spLocks/>
            </p:cNvSpPr>
            <p:nvPr/>
          </p:nvSpPr>
          <p:spPr bwMode="auto">
            <a:xfrm>
              <a:off x="25" y="116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51" name="Rectangle 751"/>
            <p:cNvSpPr>
              <a:spLocks/>
            </p:cNvSpPr>
            <p:nvPr/>
          </p:nvSpPr>
          <p:spPr bwMode="auto">
            <a:xfrm>
              <a:off x="25" y="70"/>
              <a:ext cx="7" cy="26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52" name="AutoShape 752"/>
            <p:cNvSpPr>
              <a:spLocks/>
            </p:cNvSpPr>
            <p:nvPr/>
          </p:nvSpPr>
          <p:spPr bwMode="auto">
            <a:xfrm>
              <a:off x="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14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AFD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553" name="Group 753"/>
          <p:cNvGrpSpPr>
            <a:grpSpLocks/>
          </p:cNvGrpSpPr>
          <p:nvPr/>
        </p:nvGrpSpPr>
        <p:grpSpPr bwMode="auto">
          <a:xfrm>
            <a:off x="1225550" y="4005263"/>
            <a:ext cx="6362700" cy="87312"/>
            <a:chOff x="0" y="0"/>
            <a:chExt cx="4008" cy="55"/>
          </a:xfrm>
        </p:grpSpPr>
        <p:sp>
          <p:nvSpPr>
            <p:cNvPr id="77554" name="Line 754"/>
            <p:cNvSpPr>
              <a:spLocks noChangeShapeType="1"/>
            </p:cNvSpPr>
            <p:nvPr/>
          </p:nvSpPr>
          <p:spPr bwMode="auto">
            <a:xfrm>
              <a:off x="0" y="27"/>
              <a:ext cx="39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55" name="AutoShape 755"/>
            <p:cNvSpPr>
              <a:spLocks/>
            </p:cNvSpPr>
            <p:nvPr/>
          </p:nvSpPr>
          <p:spPr bwMode="auto">
            <a:xfrm>
              <a:off x="3950" y="0"/>
              <a:ext cx="58" cy="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10604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556" name="Group 756"/>
          <p:cNvGrpSpPr>
            <a:grpSpLocks/>
          </p:cNvGrpSpPr>
          <p:nvPr/>
        </p:nvGrpSpPr>
        <p:grpSpPr bwMode="auto">
          <a:xfrm>
            <a:off x="1587500" y="3117850"/>
            <a:ext cx="614363" cy="279400"/>
            <a:chOff x="0" y="0"/>
            <a:chExt cx="387" cy="176"/>
          </a:xfrm>
        </p:grpSpPr>
        <p:grpSp>
          <p:nvGrpSpPr>
            <p:cNvPr id="77557" name="Group 757"/>
            <p:cNvGrpSpPr>
              <a:grpSpLocks/>
            </p:cNvGrpSpPr>
            <p:nvPr/>
          </p:nvGrpSpPr>
          <p:grpSpPr bwMode="auto">
            <a:xfrm>
              <a:off x="32" y="0"/>
              <a:ext cx="355" cy="79"/>
              <a:chOff x="0" y="0"/>
              <a:chExt cx="355" cy="79"/>
            </a:xfrm>
          </p:grpSpPr>
          <p:sp>
            <p:nvSpPr>
              <p:cNvPr id="77558" name="AutoShape 758"/>
              <p:cNvSpPr>
                <a:spLocks/>
              </p:cNvSpPr>
              <p:nvPr/>
            </p:nvSpPr>
            <p:spPr bwMode="auto">
              <a:xfrm>
                <a:off x="2" y="30"/>
                <a:ext cx="352" cy="4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13039"/>
                    </a:moveTo>
                    <a:lnTo>
                      <a:pt x="2566" y="6673"/>
                    </a:lnTo>
                    <a:lnTo>
                      <a:pt x="8224" y="0"/>
                    </a:lnTo>
                    <a:lnTo>
                      <a:pt x="14830" y="1844"/>
                    </a:lnTo>
                    <a:lnTo>
                      <a:pt x="18160" y="6673"/>
                    </a:lnTo>
                    <a:lnTo>
                      <a:pt x="21600" y="17210"/>
                    </a:lnTo>
                    <a:lnTo>
                      <a:pt x="21204" y="19141"/>
                    </a:lnTo>
                    <a:lnTo>
                      <a:pt x="21047" y="20371"/>
                    </a:lnTo>
                    <a:lnTo>
                      <a:pt x="20808" y="21205"/>
                    </a:lnTo>
                    <a:lnTo>
                      <a:pt x="20604" y="21600"/>
                    </a:lnTo>
                    <a:lnTo>
                      <a:pt x="20426" y="21600"/>
                    </a:lnTo>
                    <a:lnTo>
                      <a:pt x="20256" y="21600"/>
                    </a:lnTo>
                    <a:lnTo>
                      <a:pt x="20071" y="21600"/>
                    </a:lnTo>
                    <a:lnTo>
                      <a:pt x="19894" y="21600"/>
                    </a:lnTo>
                    <a:lnTo>
                      <a:pt x="19716" y="21205"/>
                    </a:lnTo>
                    <a:lnTo>
                      <a:pt x="19478" y="20810"/>
                    </a:lnTo>
                    <a:lnTo>
                      <a:pt x="19334" y="20722"/>
                    </a:lnTo>
                    <a:lnTo>
                      <a:pt x="19136" y="20371"/>
                    </a:lnTo>
                    <a:lnTo>
                      <a:pt x="18897" y="19976"/>
                    </a:lnTo>
                    <a:lnTo>
                      <a:pt x="18700" y="19756"/>
                    </a:lnTo>
                    <a:lnTo>
                      <a:pt x="18522" y="19361"/>
                    </a:lnTo>
                    <a:lnTo>
                      <a:pt x="18386" y="19229"/>
                    </a:lnTo>
                    <a:lnTo>
                      <a:pt x="18208" y="18746"/>
                    </a:lnTo>
                    <a:lnTo>
                      <a:pt x="18024" y="18351"/>
                    </a:lnTo>
                    <a:lnTo>
                      <a:pt x="17853" y="18132"/>
                    </a:lnTo>
                    <a:lnTo>
                      <a:pt x="17655" y="17737"/>
                    </a:lnTo>
                    <a:lnTo>
                      <a:pt x="17471" y="17517"/>
                    </a:lnTo>
                    <a:lnTo>
                      <a:pt x="17273" y="17122"/>
                    </a:lnTo>
                    <a:lnTo>
                      <a:pt x="17089" y="16727"/>
                    </a:lnTo>
                    <a:lnTo>
                      <a:pt x="16918" y="16376"/>
                    </a:lnTo>
                    <a:lnTo>
                      <a:pt x="16734" y="15980"/>
                    </a:lnTo>
                    <a:lnTo>
                      <a:pt x="16557" y="15629"/>
                    </a:lnTo>
                    <a:lnTo>
                      <a:pt x="16372" y="15278"/>
                    </a:lnTo>
                    <a:lnTo>
                      <a:pt x="16222" y="14663"/>
                    </a:lnTo>
                    <a:lnTo>
                      <a:pt x="16024" y="14005"/>
                    </a:lnTo>
                    <a:lnTo>
                      <a:pt x="15840" y="13390"/>
                    </a:lnTo>
                    <a:lnTo>
                      <a:pt x="15669" y="12776"/>
                    </a:lnTo>
                    <a:lnTo>
                      <a:pt x="15485" y="12293"/>
                    </a:lnTo>
                    <a:lnTo>
                      <a:pt x="15328" y="11546"/>
                    </a:lnTo>
                    <a:lnTo>
                      <a:pt x="15192" y="10800"/>
                    </a:lnTo>
                    <a:lnTo>
                      <a:pt x="15007" y="10054"/>
                    </a:lnTo>
                    <a:lnTo>
                      <a:pt x="14830" y="9307"/>
                    </a:lnTo>
                    <a:lnTo>
                      <a:pt x="14646" y="8561"/>
                    </a:lnTo>
                    <a:lnTo>
                      <a:pt x="14475" y="7815"/>
                    </a:lnTo>
                    <a:lnTo>
                      <a:pt x="14291" y="7463"/>
                    </a:lnTo>
                    <a:lnTo>
                      <a:pt x="14113" y="7068"/>
                    </a:lnTo>
                    <a:lnTo>
                      <a:pt x="13881" y="6673"/>
                    </a:lnTo>
                    <a:lnTo>
                      <a:pt x="13697" y="6322"/>
                    </a:lnTo>
                    <a:lnTo>
                      <a:pt x="13520" y="6059"/>
                    </a:lnTo>
                    <a:lnTo>
                      <a:pt x="13342" y="5971"/>
                    </a:lnTo>
                    <a:lnTo>
                      <a:pt x="13165" y="5707"/>
                    </a:lnTo>
                    <a:lnTo>
                      <a:pt x="12919" y="5444"/>
                    </a:lnTo>
                    <a:lnTo>
                      <a:pt x="12564" y="5312"/>
                    </a:lnTo>
                    <a:lnTo>
                      <a:pt x="12155" y="5312"/>
                    </a:lnTo>
                    <a:lnTo>
                      <a:pt x="11554" y="5224"/>
                    </a:lnTo>
                    <a:lnTo>
                      <a:pt x="11192" y="5224"/>
                    </a:lnTo>
                    <a:lnTo>
                      <a:pt x="10421" y="5224"/>
                    </a:lnTo>
                    <a:lnTo>
                      <a:pt x="10244" y="5224"/>
                    </a:lnTo>
                    <a:lnTo>
                      <a:pt x="10060" y="5224"/>
                    </a:lnTo>
                    <a:lnTo>
                      <a:pt x="9705" y="5224"/>
                    </a:lnTo>
                    <a:lnTo>
                      <a:pt x="8783" y="5224"/>
                    </a:lnTo>
                    <a:lnTo>
                      <a:pt x="8039" y="5444"/>
                    </a:lnTo>
                    <a:lnTo>
                      <a:pt x="7685" y="5707"/>
                    </a:lnTo>
                    <a:lnTo>
                      <a:pt x="7514" y="5795"/>
                    </a:lnTo>
                    <a:lnTo>
                      <a:pt x="7323" y="6059"/>
                    </a:lnTo>
                    <a:lnTo>
                      <a:pt x="7152" y="6322"/>
                    </a:lnTo>
                    <a:lnTo>
                      <a:pt x="6968" y="6673"/>
                    </a:lnTo>
                    <a:lnTo>
                      <a:pt x="6791" y="7068"/>
                    </a:lnTo>
                    <a:lnTo>
                      <a:pt x="6613" y="7463"/>
                    </a:lnTo>
                    <a:lnTo>
                      <a:pt x="6436" y="8210"/>
                    </a:lnTo>
                    <a:lnTo>
                      <a:pt x="6306" y="8737"/>
                    </a:lnTo>
                    <a:lnTo>
                      <a:pt x="6115" y="9527"/>
                    </a:lnTo>
                    <a:lnTo>
                      <a:pt x="5978" y="10054"/>
                    </a:lnTo>
                    <a:lnTo>
                      <a:pt x="5787" y="10800"/>
                    </a:lnTo>
                    <a:lnTo>
                      <a:pt x="5596" y="11546"/>
                    </a:lnTo>
                    <a:lnTo>
                      <a:pt x="5426" y="12293"/>
                    </a:lnTo>
                    <a:lnTo>
                      <a:pt x="5241" y="12776"/>
                    </a:lnTo>
                    <a:lnTo>
                      <a:pt x="5084" y="13171"/>
                    </a:lnTo>
                    <a:lnTo>
                      <a:pt x="4886" y="13741"/>
                    </a:lnTo>
                    <a:lnTo>
                      <a:pt x="4723" y="14268"/>
                    </a:lnTo>
                    <a:lnTo>
                      <a:pt x="4559" y="14707"/>
                    </a:lnTo>
                    <a:lnTo>
                      <a:pt x="4354" y="15278"/>
                    </a:lnTo>
                    <a:lnTo>
                      <a:pt x="4170" y="15629"/>
                    </a:lnTo>
                    <a:lnTo>
                      <a:pt x="3992" y="15980"/>
                    </a:lnTo>
                    <a:lnTo>
                      <a:pt x="3747" y="16376"/>
                    </a:lnTo>
                    <a:lnTo>
                      <a:pt x="3576" y="16727"/>
                    </a:lnTo>
                    <a:lnTo>
                      <a:pt x="3392" y="17122"/>
                    </a:lnTo>
                    <a:lnTo>
                      <a:pt x="3180" y="17517"/>
                    </a:lnTo>
                    <a:lnTo>
                      <a:pt x="2982" y="17693"/>
                    </a:lnTo>
                    <a:lnTo>
                      <a:pt x="2737" y="18044"/>
                    </a:lnTo>
                    <a:lnTo>
                      <a:pt x="2546" y="18307"/>
                    </a:lnTo>
                    <a:lnTo>
                      <a:pt x="2361" y="18571"/>
                    </a:lnTo>
                    <a:lnTo>
                      <a:pt x="2184" y="18834"/>
                    </a:lnTo>
                    <a:lnTo>
                      <a:pt x="1965" y="19141"/>
                    </a:lnTo>
                    <a:lnTo>
                      <a:pt x="1809" y="19317"/>
                    </a:lnTo>
                    <a:lnTo>
                      <a:pt x="1631" y="19580"/>
                    </a:lnTo>
                    <a:lnTo>
                      <a:pt x="1372" y="19756"/>
                    </a:lnTo>
                    <a:lnTo>
                      <a:pt x="1194" y="19932"/>
                    </a:lnTo>
                    <a:lnTo>
                      <a:pt x="1010" y="20107"/>
                    </a:lnTo>
                    <a:lnTo>
                      <a:pt x="839" y="20107"/>
                    </a:lnTo>
                    <a:lnTo>
                      <a:pt x="655" y="20107"/>
                    </a:lnTo>
                    <a:lnTo>
                      <a:pt x="478" y="20107"/>
                    </a:lnTo>
                    <a:lnTo>
                      <a:pt x="300" y="19361"/>
                    </a:lnTo>
                    <a:lnTo>
                      <a:pt x="191" y="18307"/>
                    </a:lnTo>
                    <a:lnTo>
                      <a:pt x="123" y="17122"/>
                    </a:lnTo>
                    <a:lnTo>
                      <a:pt x="61" y="15980"/>
                    </a:lnTo>
                    <a:lnTo>
                      <a:pt x="61" y="14883"/>
                    </a:lnTo>
                    <a:lnTo>
                      <a:pt x="0" y="13741"/>
                    </a:lnTo>
                    <a:lnTo>
                      <a:pt x="0" y="12688"/>
                    </a:lnTo>
                    <a:lnTo>
                      <a:pt x="0" y="13039"/>
                    </a:lnTo>
                    <a:close/>
                    <a:moveTo>
                      <a:pt x="0" y="13039"/>
                    </a:moveTo>
                  </a:path>
                </a:pathLst>
              </a:custGeom>
              <a:solidFill>
                <a:srgbClr val="CECECE"/>
              </a:solidFill>
              <a:ln w="12700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59" name="AutoShape 759"/>
              <p:cNvSpPr>
                <a:spLocks/>
              </p:cNvSpPr>
              <p:nvPr/>
            </p:nvSpPr>
            <p:spPr bwMode="auto">
              <a:xfrm>
                <a:off x="0" y="0"/>
                <a:ext cx="355" cy="7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534" y="8180"/>
                    </a:moveTo>
                    <a:lnTo>
                      <a:pt x="926" y="7422"/>
                    </a:lnTo>
                    <a:lnTo>
                      <a:pt x="1494" y="6422"/>
                    </a:lnTo>
                    <a:lnTo>
                      <a:pt x="1812" y="5877"/>
                    </a:lnTo>
                    <a:lnTo>
                      <a:pt x="2103" y="5362"/>
                    </a:lnTo>
                    <a:lnTo>
                      <a:pt x="2359" y="4938"/>
                    </a:lnTo>
                    <a:lnTo>
                      <a:pt x="2697" y="4362"/>
                    </a:lnTo>
                    <a:lnTo>
                      <a:pt x="2934" y="4029"/>
                    </a:lnTo>
                    <a:lnTo>
                      <a:pt x="3130" y="3666"/>
                    </a:lnTo>
                    <a:lnTo>
                      <a:pt x="3522" y="3181"/>
                    </a:lnTo>
                    <a:lnTo>
                      <a:pt x="3833" y="2696"/>
                    </a:lnTo>
                    <a:lnTo>
                      <a:pt x="4117" y="2393"/>
                    </a:lnTo>
                    <a:lnTo>
                      <a:pt x="4604" y="1848"/>
                    </a:lnTo>
                    <a:lnTo>
                      <a:pt x="4786" y="1696"/>
                    </a:lnTo>
                    <a:lnTo>
                      <a:pt x="5314" y="1363"/>
                    </a:lnTo>
                    <a:lnTo>
                      <a:pt x="5605" y="1121"/>
                    </a:lnTo>
                    <a:lnTo>
                      <a:pt x="6754" y="576"/>
                    </a:lnTo>
                    <a:lnTo>
                      <a:pt x="6984" y="515"/>
                    </a:lnTo>
                    <a:lnTo>
                      <a:pt x="7342" y="424"/>
                    </a:lnTo>
                    <a:lnTo>
                      <a:pt x="7930" y="151"/>
                    </a:lnTo>
                    <a:lnTo>
                      <a:pt x="8268" y="91"/>
                    </a:lnTo>
                    <a:lnTo>
                      <a:pt x="8559" y="0"/>
                    </a:lnTo>
                    <a:lnTo>
                      <a:pt x="9113" y="0"/>
                    </a:lnTo>
                    <a:lnTo>
                      <a:pt x="9445" y="91"/>
                    </a:lnTo>
                    <a:lnTo>
                      <a:pt x="9620" y="91"/>
                    </a:lnTo>
                    <a:lnTo>
                      <a:pt x="10330" y="91"/>
                    </a:lnTo>
                    <a:lnTo>
                      <a:pt x="10506" y="91"/>
                    </a:lnTo>
                    <a:lnTo>
                      <a:pt x="10857" y="91"/>
                    </a:lnTo>
                    <a:lnTo>
                      <a:pt x="11101" y="91"/>
                    </a:lnTo>
                    <a:lnTo>
                      <a:pt x="11513" y="91"/>
                    </a:lnTo>
                    <a:lnTo>
                      <a:pt x="11689" y="91"/>
                    </a:lnTo>
                    <a:lnTo>
                      <a:pt x="12115" y="151"/>
                    </a:lnTo>
                    <a:lnTo>
                      <a:pt x="12453" y="333"/>
                    </a:lnTo>
                    <a:lnTo>
                      <a:pt x="12811" y="515"/>
                    </a:lnTo>
                    <a:lnTo>
                      <a:pt x="13007" y="515"/>
                    </a:lnTo>
                    <a:lnTo>
                      <a:pt x="13359" y="666"/>
                    </a:lnTo>
                    <a:lnTo>
                      <a:pt x="13812" y="848"/>
                    </a:lnTo>
                    <a:lnTo>
                      <a:pt x="14163" y="1121"/>
                    </a:lnTo>
                    <a:lnTo>
                      <a:pt x="15056" y="1636"/>
                    </a:lnTo>
                    <a:lnTo>
                      <a:pt x="15813" y="2121"/>
                    </a:lnTo>
                    <a:lnTo>
                      <a:pt x="16293" y="2545"/>
                    </a:lnTo>
                    <a:lnTo>
                      <a:pt x="16739" y="2969"/>
                    </a:lnTo>
                    <a:lnTo>
                      <a:pt x="16996" y="3242"/>
                    </a:lnTo>
                    <a:lnTo>
                      <a:pt x="17388" y="3666"/>
                    </a:lnTo>
                    <a:lnTo>
                      <a:pt x="17807" y="4181"/>
                    </a:lnTo>
                    <a:lnTo>
                      <a:pt x="18179" y="4665"/>
                    </a:lnTo>
                    <a:lnTo>
                      <a:pt x="18416" y="5029"/>
                    </a:lnTo>
                    <a:lnTo>
                      <a:pt x="18693" y="5453"/>
                    </a:lnTo>
                    <a:lnTo>
                      <a:pt x="19045" y="5877"/>
                    </a:lnTo>
                    <a:lnTo>
                      <a:pt x="19376" y="6422"/>
                    </a:lnTo>
                    <a:lnTo>
                      <a:pt x="19714" y="6998"/>
                    </a:lnTo>
                    <a:lnTo>
                      <a:pt x="20187" y="7755"/>
                    </a:lnTo>
                    <a:lnTo>
                      <a:pt x="20478" y="8361"/>
                    </a:lnTo>
                    <a:lnTo>
                      <a:pt x="20890" y="9300"/>
                    </a:lnTo>
                    <a:lnTo>
                      <a:pt x="21073" y="9815"/>
                    </a:lnTo>
                    <a:lnTo>
                      <a:pt x="21127" y="10088"/>
                    </a:lnTo>
                    <a:lnTo>
                      <a:pt x="21248" y="10815"/>
                    </a:lnTo>
                    <a:lnTo>
                      <a:pt x="21309" y="11603"/>
                    </a:lnTo>
                    <a:lnTo>
                      <a:pt x="21370" y="12360"/>
                    </a:lnTo>
                    <a:lnTo>
                      <a:pt x="21431" y="13148"/>
                    </a:lnTo>
                    <a:lnTo>
                      <a:pt x="21478" y="13905"/>
                    </a:lnTo>
                    <a:lnTo>
                      <a:pt x="21526" y="14753"/>
                    </a:lnTo>
                    <a:lnTo>
                      <a:pt x="21539" y="15450"/>
                    </a:lnTo>
                    <a:lnTo>
                      <a:pt x="21566" y="16238"/>
                    </a:lnTo>
                    <a:lnTo>
                      <a:pt x="21600" y="16995"/>
                    </a:lnTo>
                    <a:lnTo>
                      <a:pt x="21600" y="17783"/>
                    </a:lnTo>
                    <a:lnTo>
                      <a:pt x="21600" y="18510"/>
                    </a:lnTo>
                    <a:lnTo>
                      <a:pt x="21600" y="19298"/>
                    </a:lnTo>
                    <a:lnTo>
                      <a:pt x="21600" y="20055"/>
                    </a:lnTo>
                    <a:lnTo>
                      <a:pt x="21600" y="20843"/>
                    </a:lnTo>
                    <a:lnTo>
                      <a:pt x="21600" y="21600"/>
                    </a:lnTo>
                    <a:lnTo>
                      <a:pt x="21465" y="21085"/>
                    </a:lnTo>
                    <a:lnTo>
                      <a:pt x="21248" y="20843"/>
                    </a:lnTo>
                    <a:lnTo>
                      <a:pt x="21073" y="20479"/>
                    </a:lnTo>
                    <a:lnTo>
                      <a:pt x="20836" y="19964"/>
                    </a:lnTo>
                    <a:lnTo>
                      <a:pt x="20363" y="19298"/>
                    </a:lnTo>
                    <a:lnTo>
                      <a:pt x="19673" y="17843"/>
                    </a:lnTo>
                    <a:lnTo>
                      <a:pt x="19477" y="17510"/>
                    </a:lnTo>
                    <a:lnTo>
                      <a:pt x="19301" y="17086"/>
                    </a:lnTo>
                    <a:lnTo>
                      <a:pt x="19126" y="16723"/>
                    </a:lnTo>
                    <a:lnTo>
                      <a:pt x="18950" y="16450"/>
                    </a:lnTo>
                    <a:lnTo>
                      <a:pt x="18767" y="16238"/>
                    </a:lnTo>
                    <a:lnTo>
                      <a:pt x="18598" y="15965"/>
                    </a:lnTo>
                    <a:lnTo>
                      <a:pt x="18416" y="15693"/>
                    </a:lnTo>
                    <a:lnTo>
                      <a:pt x="18220" y="15390"/>
                    </a:lnTo>
                    <a:lnTo>
                      <a:pt x="18057" y="15178"/>
                    </a:lnTo>
                    <a:lnTo>
                      <a:pt x="17888" y="14965"/>
                    </a:lnTo>
                    <a:lnTo>
                      <a:pt x="17706" y="14693"/>
                    </a:lnTo>
                    <a:lnTo>
                      <a:pt x="17530" y="14420"/>
                    </a:lnTo>
                    <a:lnTo>
                      <a:pt x="17354" y="14178"/>
                    </a:lnTo>
                    <a:lnTo>
                      <a:pt x="16408" y="12905"/>
                    </a:lnTo>
                    <a:lnTo>
                      <a:pt x="15874" y="12451"/>
                    </a:lnTo>
                    <a:lnTo>
                      <a:pt x="15644" y="12300"/>
                    </a:lnTo>
                    <a:lnTo>
                      <a:pt x="15461" y="12118"/>
                    </a:lnTo>
                    <a:lnTo>
                      <a:pt x="15110" y="11875"/>
                    </a:lnTo>
                    <a:lnTo>
                      <a:pt x="14839" y="11512"/>
                    </a:lnTo>
                    <a:lnTo>
                      <a:pt x="14400" y="11360"/>
                    </a:lnTo>
                    <a:lnTo>
                      <a:pt x="14224" y="11088"/>
                    </a:lnTo>
                    <a:lnTo>
                      <a:pt x="13934" y="11027"/>
                    </a:lnTo>
                    <a:lnTo>
                      <a:pt x="13690" y="10815"/>
                    </a:lnTo>
                    <a:lnTo>
                      <a:pt x="13163" y="10573"/>
                    </a:lnTo>
                    <a:lnTo>
                      <a:pt x="12811" y="10330"/>
                    </a:lnTo>
                    <a:lnTo>
                      <a:pt x="12575" y="10240"/>
                    </a:lnTo>
                    <a:lnTo>
                      <a:pt x="12277" y="10149"/>
                    </a:lnTo>
                    <a:lnTo>
                      <a:pt x="11980" y="10088"/>
                    </a:lnTo>
                    <a:lnTo>
                      <a:pt x="11648" y="9906"/>
                    </a:lnTo>
                    <a:lnTo>
                      <a:pt x="11331" y="9906"/>
                    </a:lnTo>
                    <a:lnTo>
                      <a:pt x="11054" y="9906"/>
                    </a:lnTo>
                    <a:lnTo>
                      <a:pt x="10803" y="9815"/>
                    </a:lnTo>
                    <a:lnTo>
                      <a:pt x="10344" y="9815"/>
                    </a:lnTo>
                    <a:lnTo>
                      <a:pt x="9796" y="9815"/>
                    </a:lnTo>
                    <a:lnTo>
                      <a:pt x="9465" y="9815"/>
                    </a:lnTo>
                    <a:lnTo>
                      <a:pt x="9086" y="9815"/>
                    </a:lnTo>
                    <a:lnTo>
                      <a:pt x="8735" y="9815"/>
                    </a:lnTo>
                    <a:lnTo>
                      <a:pt x="8559" y="9815"/>
                    </a:lnTo>
                    <a:lnTo>
                      <a:pt x="7991" y="10088"/>
                    </a:lnTo>
                    <a:lnTo>
                      <a:pt x="7754" y="10149"/>
                    </a:lnTo>
                    <a:lnTo>
                      <a:pt x="7572" y="10330"/>
                    </a:lnTo>
                    <a:lnTo>
                      <a:pt x="7342" y="10391"/>
                    </a:lnTo>
                    <a:lnTo>
                      <a:pt x="7058" y="10573"/>
                    </a:lnTo>
                    <a:lnTo>
                      <a:pt x="6754" y="10815"/>
                    </a:lnTo>
                    <a:lnTo>
                      <a:pt x="6375" y="11179"/>
                    </a:lnTo>
                    <a:lnTo>
                      <a:pt x="5848" y="11603"/>
                    </a:lnTo>
                    <a:lnTo>
                      <a:pt x="5314" y="12118"/>
                    </a:lnTo>
                    <a:lnTo>
                      <a:pt x="4962" y="12360"/>
                    </a:lnTo>
                    <a:lnTo>
                      <a:pt x="4726" y="12633"/>
                    </a:lnTo>
                    <a:lnTo>
                      <a:pt x="4543" y="12905"/>
                    </a:lnTo>
                    <a:lnTo>
                      <a:pt x="4313" y="13148"/>
                    </a:lnTo>
                    <a:lnTo>
                      <a:pt x="4131" y="13420"/>
                    </a:lnTo>
                    <a:lnTo>
                      <a:pt x="3955" y="13633"/>
                    </a:lnTo>
                    <a:lnTo>
                      <a:pt x="3306" y="14693"/>
                    </a:lnTo>
                    <a:lnTo>
                      <a:pt x="2772" y="15450"/>
                    </a:lnTo>
                    <a:lnTo>
                      <a:pt x="2603" y="15693"/>
                    </a:lnTo>
                    <a:lnTo>
                      <a:pt x="2420" y="15965"/>
                    </a:lnTo>
                    <a:lnTo>
                      <a:pt x="2245" y="16238"/>
                    </a:lnTo>
                    <a:lnTo>
                      <a:pt x="2069" y="16450"/>
                    </a:lnTo>
                    <a:lnTo>
                      <a:pt x="1893" y="16723"/>
                    </a:lnTo>
                    <a:lnTo>
                      <a:pt x="1710" y="16995"/>
                    </a:lnTo>
                    <a:lnTo>
                      <a:pt x="1541" y="17238"/>
                    </a:lnTo>
                    <a:lnTo>
                      <a:pt x="1183" y="17783"/>
                    </a:lnTo>
                    <a:lnTo>
                      <a:pt x="1001" y="17995"/>
                    </a:lnTo>
                    <a:lnTo>
                      <a:pt x="832" y="18268"/>
                    </a:lnTo>
                    <a:lnTo>
                      <a:pt x="649" y="18510"/>
                    </a:lnTo>
                    <a:lnTo>
                      <a:pt x="473" y="18783"/>
                    </a:lnTo>
                    <a:lnTo>
                      <a:pt x="297" y="19055"/>
                    </a:lnTo>
                    <a:lnTo>
                      <a:pt x="122" y="19298"/>
                    </a:lnTo>
                    <a:lnTo>
                      <a:pt x="0" y="19298"/>
                    </a:lnTo>
                    <a:lnTo>
                      <a:pt x="0" y="18510"/>
                    </a:lnTo>
                    <a:lnTo>
                      <a:pt x="0" y="17783"/>
                    </a:lnTo>
                    <a:lnTo>
                      <a:pt x="0" y="16995"/>
                    </a:lnTo>
                    <a:lnTo>
                      <a:pt x="0" y="16238"/>
                    </a:lnTo>
                    <a:lnTo>
                      <a:pt x="0" y="15450"/>
                    </a:lnTo>
                    <a:lnTo>
                      <a:pt x="0" y="14693"/>
                    </a:lnTo>
                    <a:lnTo>
                      <a:pt x="0" y="13905"/>
                    </a:lnTo>
                    <a:lnTo>
                      <a:pt x="61" y="12027"/>
                    </a:lnTo>
                    <a:lnTo>
                      <a:pt x="135" y="10512"/>
                    </a:lnTo>
                    <a:lnTo>
                      <a:pt x="183" y="9664"/>
                    </a:lnTo>
                    <a:lnTo>
                      <a:pt x="331" y="8604"/>
                    </a:lnTo>
                    <a:lnTo>
                      <a:pt x="534" y="8180"/>
                    </a:lnTo>
                    <a:close/>
                    <a:moveTo>
                      <a:pt x="534" y="8180"/>
                    </a:moveTo>
                  </a:path>
                </a:pathLst>
              </a:custGeom>
              <a:solidFill>
                <a:srgbClr val="919191"/>
              </a:solidFill>
              <a:ln w="12700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7560" name="Group 760"/>
            <p:cNvGrpSpPr>
              <a:grpSpLocks/>
            </p:cNvGrpSpPr>
            <p:nvPr/>
          </p:nvGrpSpPr>
          <p:grpSpPr bwMode="auto">
            <a:xfrm>
              <a:off x="36" y="31"/>
              <a:ext cx="343" cy="145"/>
              <a:chOff x="0" y="0"/>
              <a:chExt cx="343" cy="145"/>
            </a:xfrm>
          </p:grpSpPr>
          <p:grpSp>
            <p:nvGrpSpPr>
              <p:cNvPr id="77561" name="Group 761"/>
              <p:cNvGrpSpPr>
                <a:grpSpLocks/>
              </p:cNvGrpSpPr>
              <p:nvPr/>
            </p:nvGrpSpPr>
            <p:grpSpPr bwMode="auto">
              <a:xfrm>
                <a:off x="0" y="0"/>
                <a:ext cx="343" cy="145"/>
                <a:chOff x="0" y="0"/>
                <a:chExt cx="343" cy="145"/>
              </a:xfrm>
            </p:grpSpPr>
            <p:sp>
              <p:nvSpPr>
                <p:cNvPr id="77562" name="AutoShape 762"/>
                <p:cNvSpPr>
                  <a:spLocks/>
                </p:cNvSpPr>
                <p:nvPr/>
              </p:nvSpPr>
              <p:spPr bwMode="auto">
                <a:xfrm>
                  <a:off x="2" y="0"/>
                  <a:ext cx="341" cy="11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6335"/>
                      </a:lnTo>
                      <a:lnTo>
                        <a:pt x="6069" y="2744"/>
                      </a:lnTo>
                      <a:lnTo>
                        <a:pt x="6420" y="0"/>
                      </a:lnTo>
                      <a:lnTo>
                        <a:pt x="7214" y="55"/>
                      </a:lnTo>
                      <a:lnTo>
                        <a:pt x="7544" y="2744"/>
                      </a:lnTo>
                      <a:lnTo>
                        <a:pt x="13733" y="2744"/>
                      </a:lnTo>
                      <a:lnTo>
                        <a:pt x="13922" y="92"/>
                      </a:lnTo>
                      <a:lnTo>
                        <a:pt x="14772" y="92"/>
                      </a:lnTo>
                      <a:lnTo>
                        <a:pt x="15081" y="2744"/>
                      </a:lnTo>
                      <a:lnTo>
                        <a:pt x="21600" y="7163"/>
                      </a:lnTo>
                      <a:lnTo>
                        <a:pt x="21579" y="21453"/>
                      </a:lnTo>
                      <a:lnTo>
                        <a:pt x="0" y="21600"/>
                      </a:ln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919191"/>
                </a:solidFill>
                <a:ln w="12700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563" name="AutoShape 763"/>
                <p:cNvSpPr>
                  <a:spLocks/>
                </p:cNvSpPr>
                <p:nvPr/>
              </p:nvSpPr>
              <p:spPr bwMode="auto">
                <a:xfrm>
                  <a:off x="0" y="116"/>
                  <a:ext cx="343" cy="22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308" y="21600"/>
                      </a:lnTo>
                      <a:lnTo>
                        <a:pt x="21229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919191"/>
                </a:solidFill>
                <a:ln w="12700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564" name="Line 764"/>
                <p:cNvSpPr>
                  <a:spLocks noChangeShapeType="1"/>
                </p:cNvSpPr>
                <p:nvPr/>
              </p:nvSpPr>
              <p:spPr bwMode="auto">
                <a:xfrm>
                  <a:off x="7" y="138"/>
                  <a:ext cx="329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7565" name="Group 765"/>
              <p:cNvGrpSpPr>
                <a:grpSpLocks/>
              </p:cNvGrpSpPr>
              <p:nvPr/>
            </p:nvGrpSpPr>
            <p:grpSpPr bwMode="auto">
              <a:xfrm>
                <a:off x="91" y="32"/>
                <a:ext cx="158" cy="61"/>
                <a:chOff x="0" y="0"/>
                <a:chExt cx="158" cy="61"/>
              </a:xfrm>
            </p:grpSpPr>
            <p:grpSp>
              <p:nvGrpSpPr>
                <p:cNvPr id="77566" name="Group 766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56" cy="60"/>
                  <a:chOff x="0" y="0"/>
                  <a:chExt cx="156" cy="60"/>
                </a:xfrm>
              </p:grpSpPr>
              <p:sp>
                <p:nvSpPr>
                  <p:cNvPr id="77567" name="Rectangle 76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68" name="Rectangle 768"/>
                  <p:cNvSpPr>
                    <a:spLocks/>
                  </p:cNvSpPr>
                  <p:nvPr/>
                </p:nvSpPr>
                <p:spPr bwMode="auto">
                  <a:xfrm>
                    <a:off x="37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69" name="Rectangle 769"/>
                  <p:cNvSpPr>
                    <a:spLocks/>
                  </p:cNvSpPr>
                  <p:nvPr/>
                </p:nvSpPr>
                <p:spPr bwMode="auto">
                  <a:xfrm>
                    <a:off x="68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70" name="Rectangle 770"/>
                  <p:cNvSpPr>
                    <a:spLocks/>
                  </p:cNvSpPr>
                  <p:nvPr/>
                </p:nvSpPr>
                <p:spPr bwMode="auto">
                  <a:xfrm>
                    <a:off x="99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71" name="Rectangle 771"/>
                  <p:cNvSpPr>
                    <a:spLocks/>
                  </p:cNvSpPr>
                  <p:nvPr/>
                </p:nvSpPr>
                <p:spPr bwMode="auto">
                  <a:xfrm>
                    <a:off x="135" y="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72" name="Rectangle 772"/>
                  <p:cNvSpPr>
                    <a:spLocks/>
                  </p:cNvSpPr>
                  <p:nvPr/>
                </p:nvSpPr>
                <p:spPr bwMode="auto">
                  <a:xfrm>
                    <a:off x="37" y="17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73" name="Rectangle 773"/>
                  <p:cNvSpPr>
                    <a:spLocks/>
                  </p:cNvSpPr>
                  <p:nvPr/>
                </p:nvSpPr>
                <p:spPr bwMode="auto">
                  <a:xfrm>
                    <a:off x="68" y="17"/>
                    <a:ext cx="21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74" name="Rectangle 774"/>
                  <p:cNvSpPr>
                    <a:spLocks/>
                  </p:cNvSpPr>
                  <p:nvPr/>
                </p:nvSpPr>
                <p:spPr bwMode="auto">
                  <a:xfrm>
                    <a:off x="99" y="17"/>
                    <a:ext cx="21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75" name="Rectangle 775"/>
                  <p:cNvSpPr>
                    <a:spLocks/>
                  </p:cNvSpPr>
                  <p:nvPr/>
                </p:nvSpPr>
                <p:spPr bwMode="auto">
                  <a:xfrm>
                    <a:off x="37" y="33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76" name="Rectangle 776"/>
                  <p:cNvSpPr>
                    <a:spLocks/>
                  </p:cNvSpPr>
                  <p:nvPr/>
                </p:nvSpPr>
                <p:spPr bwMode="auto">
                  <a:xfrm>
                    <a:off x="68" y="33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77" name="Rectangle 777"/>
                  <p:cNvSpPr>
                    <a:spLocks/>
                  </p:cNvSpPr>
                  <p:nvPr/>
                </p:nvSpPr>
                <p:spPr bwMode="auto">
                  <a:xfrm>
                    <a:off x="99" y="33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78" name="Rectangle 778"/>
                  <p:cNvSpPr>
                    <a:spLocks/>
                  </p:cNvSpPr>
                  <p:nvPr/>
                </p:nvSpPr>
                <p:spPr bwMode="auto">
                  <a:xfrm>
                    <a:off x="37" y="5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79" name="Rectangle 779"/>
                  <p:cNvSpPr>
                    <a:spLocks/>
                  </p:cNvSpPr>
                  <p:nvPr/>
                </p:nvSpPr>
                <p:spPr bwMode="auto">
                  <a:xfrm>
                    <a:off x="68" y="5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80" name="Rectangle 780"/>
                  <p:cNvSpPr>
                    <a:spLocks/>
                  </p:cNvSpPr>
                  <p:nvPr/>
                </p:nvSpPr>
                <p:spPr bwMode="auto">
                  <a:xfrm>
                    <a:off x="99" y="50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81" name="Rectangle 781"/>
                  <p:cNvSpPr>
                    <a:spLocks/>
                  </p:cNvSpPr>
                  <p:nvPr/>
                </p:nvSpPr>
                <p:spPr bwMode="auto">
                  <a:xfrm>
                    <a:off x="0" y="43"/>
                    <a:ext cx="21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82" name="Rectangle 782"/>
                  <p:cNvSpPr>
                    <a:spLocks/>
                  </p:cNvSpPr>
                  <p:nvPr/>
                </p:nvSpPr>
                <p:spPr bwMode="auto">
                  <a:xfrm>
                    <a:off x="0" y="17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83" name="Rectangle 783"/>
                  <p:cNvSpPr>
                    <a:spLocks/>
                  </p:cNvSpPr>
                  <p:nvPr/>
                </p:nvSpPr>
                <p:spPr bwMode="auto">
                  <a:xfrm>
                    <a:off x="135" y="43"/>
                    <a:ext cx="21" cy="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84" name="Rectangle 784"/>
                  <p:cNvSpPr>
                    <a:spLocks/>
                  </p:cNvSpPr>
                  <p:nvPr/>
                </p:nvSpPr>
                <p:spPr bwMode="auto">
                  <a:xfrm>
                    <a:off x="135" y="17"/>
                    <a:ext cx="21" cy="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585" name="Group 785"/>
                <p:cNvGrpSpPr>
                  <a:grpSpLocks/>
                </p:cNvGrpSpPr>
                <p:nvPr/>
              </p:nvGrpSpPr>
              <p:grpSpPr bwMode="auto">
                <a:xfrm>
                  <a:off x="2" y="2"/>
                  <a:ext cx="21" cy="9"/>
                  <a:chOff x="0" y="0"/>
                  <a:chExt cx="21" cy="9"/>
                </a:xfrm>
              </p:grpSpPr>
              <p:sp>
                <p:nvSpPr>
                  <p:cNvPr id="77586" name="Rectangle 78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87" name="Rectangle 78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588" name="Group 788"/>
                <p:cNvGrpSpPr>
                  <a:grpSpLocks/>
                </p:cNvGrpSpPr>
                <p:nvPr/>
              </p:nvGrpSpPr>
              <p:grpSpPr bwMode="auto">
                <a:xfrm>
                  <a:off x="39" y="2"/>
                  <a:ext cx="21" cy="9"/>
                  <a:chOff x="0" y="0"/>
                  <a:chExt cx="21" cy="9"/>
                </a:xfrm>
              </p:grpSpPr>
              <p:sp>
                <p:nvSpPr>
                  <p:cNvPr id="77589" name="Rectangle 78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90" name="Rectangle 79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591" name="Group 791"/>
                <p:cNvGrpSpPr>
                  <a:grpSpLocks/>
                </p:cNvGrpSpPr>
                <p:nvPr/>
              </p:nvGrpSpPr>
              <p:grpSpPr bwMode="auto">
                <a:xfrm>
                  <a:off x="70" y="2"/>
                  <a:ext cx="21" cy="9"/>
                  <a:chOff x="0" y="0"/>
                  <a:chExt cx="21" cy="9"/>
                </a:xfrm>
              </p:grpSpPr>
              <p:sp>
                <p:nvSpPr>
                  <p:cNvPr id="77592" name="Rectangle 79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93" name="Rectangle 79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594" name="Group 794"/>
                <p:cNvGrpSpPr>
                  <a:grpSpLocks/>
                </p:cNvGrpSpPr>
                <p:nvPr/>
              </p:nvGrpSpPr>
              <p:grpSpPr bwMode="auto">
                <a:xfrm>
                  <a:off x="101" y="2"/>
                  <a:ext cx="21" cy="9"/>
                  <a:chOff x="0" y="0"/>
                  <a:chExt cx="21" cy="9"/>
                </a:xfrm>
              </p:grpSpPr>
              <p:sp>
                <p:nvSpPr>
                  <p:cNvPr id="77595" name="Rectangle 79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96" name="Rectangle 79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597" name="Group 797"/>
                <p:cNvGrpSpPr>
                  <a:grpSpLocks/>
                </p:cNvGrpSpPr>
                <p:nvPr/>
              </p:nvGrpSpPr>
              <p:grpSpPr bwMode="auto">
                <a:xfrm>
                  <a:off x="137" y="2"/>
                  <a:ext cx="21" cy="9"/>
                  <a:chOff x="0" y="0"/>
                  <a:chExt cx="21" cy="9"/>
                </a:xfrm>
              </p:grpSpPr>
              <p:sp>
                <p:nvSpPr>
                  <p:cNvPr id="77598" name="Rectangle 79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599" name="Rectangle 79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00" name="Group 800"/>
                <p:cNvGrpSpPr>
                  <a:grpSpLocks/>
                </p:cNvGrpSpPr>
                <p:nvPr/>
              </p:nvGrpSpPr>
              <p:grpSpPr bwMode="auto">
                <a:xfrm>
                  <a:off x="39" y="19"/>
                  <a:ext cx="21" cy="9"/>
                  <a:chOff x="0" y="0"/>
                  <a:chExt cx="21" cy="9"/>
                </a:xfrm>
              </p:grpSpPr>
              <p:sp>
                <p:nvSpPr>
                  <p:cNvPr id="77601" name="Rectangle 80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02" name="Rectangle 80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03" name="Group 803"/>
                <p:cNvGrpSpPr>
                  <a:grpSpLocks/>
                </p:cNvGrpSpPr>
                <p:nvPr/>
              </p:nvGrpSpPr>
              <p:grpSpPr bwMode="auto">
                <a:xfrm>
                  <a:off x="70" y="18"/>
                  <a:ext cx="21" cy="10"/>
                  <a:chOff x="0" y="0"/>
                  <a:chExt cx="21" cy="10"/>
                </a:xfrm>
              </p:grpSpPr>
              <p:sp>
                <p:nvSpPr>
                  <p:cNvPr id="77604" name="Rectangle 80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05" name="Rectangle 80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06" name="Group 806"/>
                <p:cNvGrpSpPr>
                  <a:grpSpLocks/>
                </p:cNvGrpSpPr>
                <p:nvPr/>
              </p:nvGrpSpPr>
              <p:grpSpPr bwMode="auto">
                <a:xfrm>
                  <a:off x="101" y="18"/>
                  <a:ext cx="21" cy="10"/>
                  <a:chOff x="0" y="0"/>
                  <a:chExt cx="21" cy="10"/>
                </a:xfrm>
              </p:grpSpPr>
              <p:sp>
                <p:nvSpPr>
                  <p:cNvPr id="77607" name="Rectangle 80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08" name="Rectangle 80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09" name="Group 809"/>
                <p:cNvGrpSpPr>
                  <a:grpSpLocks/>
                </p:cNvGrpSpPr>
                <p:nvPr/>
              </p:nvGrpSpPr>
              <p:grpSpPr bwMode="auto">
                <a:xfrm>
                  <a:off x="39" y="35"/>
                  <a:ext cx="21" cy="9"/>
                  <a:chOff x="0" y="0"/>
                  <a:chExt cx="21" cy="9"/>
                </a:xfrm>
              </p:grpSpPr>
              <p:sp>
                <p:nvSpPr>
                  <p:cNvPr id="77610" name="Rectangle 81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11" name="Rectangle 81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12" name="Group 812"/>
                <p:cNvGrpSpPr>
                  <a:grpSpLocks/>
                </p:cNvGrpSpPr>
                <p:nvPr/>
              </p:nvGrpSpPr>
              <p:grpSpPr bwMode="auto">
                <a:xfrm>
                  <a:off x="70" y="35"/>
                  <a:ext cx="21" cy="9"/>
                  <a:chOff x="0" y="0"/>
                  <a:chExt cx="21" cy="9"/>
                </a:xfrm>
              </p:grpSpPr>
              <p:sp>
                <p:nvSpPr>
                  <p:cNvPr id="77613" name="Rectangle 81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14" name="Rectangle 81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15" name="Group 815"/>
                <p:cNvGrpSpPr>
                  <a:grpSpLocks/>
                </p:cNvGrpSpPr>
                <p:nvPr/>
              </p:nvGrpSpPr>
              <p:grpSpPr bwMode="auto">
                <a:xfrm>
                  <a:off x="101" y="35"/>
                  <a:ext cx="21" cy="9"/>
                  <a:chOff x="0" y="0"/>
                  <a:chExt cx="21" cy="9"/>
                </a:xfrm>
              </p:grpSpPr>
              <p:sp>
                <p:nvSpPr>
                  <p:cNvPr id="77616" name="Rectangle 81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17" name="Rectangle 81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18" name="Group 818"/>
                <p:cNvGrpSpPr>
                  <a:grpSpLocks/>
                </p:cNvGrpSpPr>
                <p:nvPr/>
              </p:nvGrpSpPr>
              <p:grpSpPr bwMode="auto">
                <a:xfrm>
                  <a:off x="39" y="51"/>
                  <a:ext cx="21" cy="10"/>
                  <a:chOff x="0" y="0"/>
                  <a:chExt cx="21" cy="10"/>
                </a:xfrm>
              </p:grpSpPr>
              <p:sp>
                <p:nvSpPr>
                  <p:cNvPr id="77619" name="Rectangle 81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20" name="Rectangle 82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21" name="Group 821"/>
                <p:cNvGrpSpPr>
                  <a:grpSpLocks/>
                </p:cNvGrpSpPr>
                <p:nvPr/>
              </p:nvGrpSpPr>
              <p:grpSpPr bwMode="auto">
                <a:xfrm>
                  <a:off x="70" y="51"/>
                  <a:ext cx="21" cy="10"/>
                  <a:chOff x="0" y="0"/>
                  <a:chExt cx="21" cy="10"/>
                </a:xfrm>
              </p:grpSpPr>
              <p:sp>
                <p:nvSpPr>
                  <p:cNvPr id="77622" name="Rectangle 82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23" name="Rectangle 82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24" name="Group 824"/>
                <p:cNvGrpSpPr>
                  <a:grpSpLocks/>
                </p:cNvGrpSpPr>
                <p:nvPr/>
              </p:nvGrpSpPr>
              <p:grpSpPr bwMode="auto">
                <a:xfrm>
                  <a:off x="101" y="51"/>
                  <a:ext cx="21" cy="10"/>
                  <a:chOff x="0" y="0"/>
                  <a:chExt cx="21" cy="10"/>
                </a:xfrm>
              </p:grpSpPr>
              <p:sp>
                <p:nvSpPr>
                  <p:cNvPr id="77625" name="Rectangle 82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26" name="Rectangle 82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27" name="Group 827"/>
                <p:cNvGrpSpPr>
                  <a:grpSpLocks/>
                </p:cNvGrpSpPr>
                <p:nvPr/>
              </p:nvGrpSpPr>
              <p:grpSpPr bwMode="auto">
                <a:xfrm>
                  <a:off x="2" y="44"/>
                  <a:ext cx="21" cy="10"/>
                  <a:chOff x="0" y="0"/>
                  <a:chExt cx="21" cy="10"/>
                </a:xfrm>
              </p:grpSpPr>
              <p:sp>
                <p:nvSpPr>
                  <p:cNvPr id="77628" name="Rectangle 82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29" name="Rectangle 82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30" name="Group 830"/>
                <p:cNvGrpSpPr>
                  <a:grpSpLocks/>
                </p:cNvGrpSpPr>
                <p:nvPr/>
              </p:nvGrpSpPr>
              <p:grpSpPr bwMode="auto">
                <a:xfrm>
                  <a:off x="2" y="19"/>
                  <a:ext cx="21" cy="9"/>
                  <a:chOff x="0" y="0"/>
                  <a:chExt cx="21" cy="9"/>
                </a:xfrm>
              </p:grpSpPr>
              <p:sp>
                <p:nvSpPr>
                  <p:cNvPr id="77631" name="Rectangle 83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32" name="Rectangle 83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33" name="Group 833"/>
                <p:cNvGrpSpPr>
                  <a:grpSpLocks/>
                </p:cNvGrpSpPr>
                <p:nvPr/>
              </p:nvGrpSpPr>
              <p:grpSpPr bwMode="auto">
                <a:xfrm>
                  <a:off x="137" y="44"/>
                  <a:ext cx="21" cy="10"/>
                  <a:chOff x="0" y="0"/>
                  <a:chExt cx="21" cy="10"/>
                </a:xfrm>
              </p:grpSpPr>
              <p:sp>
                <p:nvSpPr>
                  <p:cNvPr id="77634" name="Rectangle 83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35" name="Rectangle 83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8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636" name="Group 836"/>
                <p:cNvGrpSpPr>
                  <a:grpSpLocks/>
                </p:cNvGrpSpPr>
                <p:nvPr/>
              </p:nvGrpSpPr>
              <p:grpSpPr bwMode="auto">
                <a:xfrm>
                  <a:off x="137" y="19"/>
                  <a:ext cx="21" cy="9"/>
                  <a:chOff x="0" y="0"/>
                  <a:chExt cx="21" cy="9"/>
                </a:xfrm>
              </p:grpSpPr>
              <p:sp>
                <p:nvSpPr>
                  <p:cNvPr id="77637" name="Rectangle 83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1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638" name="Rectangle 83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" cy="7"/>
                  </a:xfrm>
                  <a:prstGeom prst="rect">
                    <a:avLst/>
                  </a:prstGeom>
                  <a:solidFill>
                    <a:srgbClr val="A2C1FE"/>
                  </a:solidFill>
                  <a:ln w="12700">
                    <a:solidFill>
                      <a:srgbClr val="8080FF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77639" name="Group 839"/>
            <p:cNvGrpSpPr>
              <a:grpSpLocks/>
            </p:cNvGrpSpPr>
            <p:nvPr/>
          </p:nvGrpSpPr>
          <p:grpSpPr bwMode="auto">
            <a:xfrm>
              <a:off x="0" y="35"/>
              <a:ext cx="38" cy="78"/>
              <a:chOff x="0" y="0"/>
              <a:chExt cx="38" cy="78"/>
            </a:xfrm>
          </p:grpSpPr>
          <p:sp>
            <p:nvSpPr>
              <p:cNvPr id="77640" name="Line 840"/>
              <p:cNvSpPr>
                <a:spLocks noChangeShapeType="1"/>
              </p:cNvSpPr>
              <p:nvPr/>
            </p:nvSpPr>
            <p:spPr bwMode="auto">
              <a:xfrm>
                <a:off x="1" y="24"/>
                <a:ext cx="18" cy="12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41" name="Line 841"/>
              <p:cNvSpPr>
                <a:spLocks noChangeShapeType="1"/>
              </p:cNvSpPr>
              <p:nvPr/>
            </p:nvSpPr>
            <p:spPr bwMode="auto">
              <a:xfrm>
                <a:off x="0" y="31"/>
                <a:ext cx="18" cy="11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42" name="Line 842"/>
              <p:cNvSpPr>
                <a:spLocks noChangeShapeType="1"/>
              </p:cNvSpPr>
              <p:nvPr/>
            </p:nvSpPr>
            <p:spPr bwMode="auto">
              <a:xfrm>
                <a:off x="0" y="41"/>
                <a:ext cx="20" cy="5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43" name="Line 843"/>
              <p:cNvSpPr>
                <a:spLocks noChangeShapeType="1"/>
              </p:cNvSpPr>
              <p:nvPr/>
            </p:nvSpPr>
            <p:spPr bwMode="auto">
              <a:xfrm>
                <a:off x="3" y="51"/>
                <a:ext cx="20" cy="0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44" name="Line 844"/>
              <p:cNvSpPr>
                <a:spLocks noChangeShapeType="1"/>
              </p:cNvSpPr>
              <p:nvPr/>
            </p:nvSpPr>
            <p:spPr bwMode="auto">
              <a:xfrm rot="10800000" flipH="1">
                <a:off x="7" y="60"/>
                <a:ext cx="19" cy="1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45" name="Line 845"/>
              <p:cNvSpPr>
                <a:spLocks noChangeShapeType="1"/>
              </p:cNvSpPr>
              <p:nvPr/>
            </p:nvSpPr>
            <p:spPr bwMode="auto">
              <a:xfrm rot="10800000" flipH="1">
                <a:off x="9" y="62"/>
                <a:ext cx="20" cy="4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46" name="Line 846"/>
              <p:cNvSpPr>
                <a:spLocks noChangeShapeType="1"/>
              </p:cNvSpPr>
              <p:nvPr/>
            </p:nvSpPr>
            <p:spPr bwMode="auto">
              <a:xfrm>
                <a:off x="4" y="16"/>
                <a:ext cx="17" cy="16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47" name="Line 847"/>
              <p:cNvSpPr>
                <a:spLocks noChangeShapeType="1"/>
              </p:cNvSpPr>
              <p:nvPr/>
            </p:nvSpPr>
            <p:spPr bwMode="auto">
              <a:xfrm>
                <a:off x="9" y="9"/>
                <a:ext cx="13" cy="19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48" name="Line 848"/>
              <p:cNvSpPr>
                <a:spLocks noChangeShapeType="1"/>
              </p:cNvSpPr>
              <p:nvPr/>
            </p:nvSpPr>
            <p:spPr bwMode="auto">
              <a:xfrm>
                <a:off x="16" y="3"/>
                <a:ext cx="9" cy="20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49" name="Line 849"/>
              <p:cNvSpPr>
                <a:spLocks noChangeShapeType="1"/>
              </p:cNvSpPr>
              <p:nvPr/>
            </p:nvSpPr>
            <p:spPr bwMode="auto">
              <a:xfrm>
                <a:off x="26" y="0"/>
                <a:ext cx="2" cy="23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50" name="Line 850"/>
              <p:cNvSpPr>
                <a:spLocks noChangeShapeType="1"/>
              </p:cNvSpPr>
              <p:nvPr/>
            </p:nvSpPr>
            <p:spPr bwMode="auto">
              <a:xfrm rot="10800000" flipH="1">
                <a:off x="16" y="65"/>
                <a:ext cx="18" cy="10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51" name="Line 851"/>
              <p:cNvSpPr>
                <a:spLocks noChangeShapeType="1"/>
              </p:cNvSpPr>
              <p:nvPr/>
            </p:nvSpPr>
            <p:spPr bwMode="auto">
              <a:xfrm rot="10800000" flipH="1">
                <a:off x="26" y="64"/>
                <a:ext cx="12" cy="14"/>
              </a:xfrm>
              <a:prstGeom prst="line">
                <a:avLst/>
              </a:prstGeom>
              <a:noFill/>
              <a:ln w="12700">
                <a:solidFill>
                  <a:srgbClr val="4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7652" name="Rectangle 852"/>
          <p:cNvSpPr>
            <a:spLocks/>
          </p:cNvSpPr>
          <p:nvPr/>
        </p:nvSpPr>
        <p:spPr bwMode="auto">
          <a:xfrm>
            <a:off x="4351338" y="2844800"/>
            <a:ext cx="512762" cy="215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DATA</a:t>
            </a:r>
          </a:p>
        </p:txBody>
      </p:sp>
      <p:sp>
        <p:nvSpPr>
          <p:cNvPr id="77653" name="Line 853"/>
          <p:cNvSpPr>
            <a:spLocks noChangeShapeType="1"/>
          </p:cNvSpPr>
          <p:nvPr/>
        </p:nvSpPr>
        <p:spPr bwMode="auto">
          <a:xfrm rot="10800000" flipH="1">
            <a:off x="3557588" y="3414713"/>
            <a:ext cx="1587" cy="633412"/>
          </a:xfrm>
          <a:prstGeom prst="line">
            <a:avLst/>
          </a:prstGeom>
          <a:noFill/>
          <a:ln w="12700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654" name="Line 854"/>
          <p:cNvSpPr>
            <a:spLocks noChangeShapeType="1"/>
          </p:cNvSpPr>
          <p:nvPr/>
        </p:nvSpPr>
        <p:spPr bwMode="auto">
          <a:xfrm rot="10800000" flipH="1">
            <a:off x="3686175" y="3414713"/>
            <a:ext cx="1588" cy="633412"/>
          </a:xfrm>
          <a:prstGeom prst="line">
            <a:avLst/>
          </a:prstGeom>
          <a:noFill/>
          <a:ln w="12700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655" name="Line 855"/>
          <p:cNvSpPr>
            <a:spLocks noChangeShapeType="1"/>
          </p:cNvSpPr>
          <p:nvPr/>
        </p:nvSpPr>
        <p:spPr bwMode="auto">
          <a:xfrm rot="10800000" flipH="1">
            <a:off x="3817938" y="3414713"/>
            <a:ext cx="1587" cy="636587"/>
          </a:xfrm>
          <a:prstGeom prst="line">
            <a:avLst/>
          </a:prstGeom>
          <a:noFill/>
          <a:ln w="12700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656" name="Line 856"/>
          <p:cNvSpPr>
            <a:spLocks noChangeShapeType="1"/>
          </p:cNvSpPr>
          <p:nvPr/>
        </p:nvSpPr>
        <p:spPr bwMode="auto">
          <a:xfrm rot="10800000" flipH="1">
            <a:off x="3956050" y="3414713"/>
            <a:ext cx="1588" cy="633412"/>
          </a:xfrm>
          <a:prstGeom prst="line">
            <a:avLst/>
          </a:prstGeom>
          <a:noFill/>
          <a:ln w="12700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657" name="Line 857"/>
          <p:cNvSpPr>
            <a:spLocks noChangeShapeType="1"/>
          </p:cNvSpPr>
          <p:nvPr/>
        </p:nvSpPr>
        <p:spPr bwMode="auto">
          <a:xfrm rot="10800000" flipH="1">
            <a:off x="4083050" y="3414713"/>
            <a:ext cx="1588" cy="636587"/>
          </a:xfrm>
          <a:prstGeom prst="line">
            <a:avLst/>
          </a:prstGeom>
          <a:noFill/>
          <a:ln w="12700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658" name="Rectangle 858"/>
          <p:cNvSpPr>
            <a:spLocks/>
          </p:cNvSpPr>
          <p:nvPr/>
        </p:nvSpPr>
        <p:spPr bwMode="auto">
          <a:xfrm>
            <a:off x="2524125" y="2735263"/>
            <a:ext cx="20638" cy="995362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C080-FBFE-9144-8778-4BD64D980902}" type="datetime1">
              <a:rPr lang="en-US" smtClean="0"/>
              <a:t>6/12/16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94509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333" name="Group 5"/>
          <p:cNvGrpSpPr>
            <a:grpSpLocks/>
          </p:cNvGrpSpPr>
          <p:nvPr/>
        </p:nvGrpSpPr>
        <p:grpSpPr bwMode="auto">
          <a:xfrm>
            <a:off x="406400" y="2290763"/>
            <a:ext cx="3092450" cy="1417637"/>
            <a:chOff x="256" y="1443"/>
            <a:chExt cx="1948" cy="893"/>
          </a:xfrm>
        </p:grpSpPr>
        <p:sp>
          <p:nvSpPr>
            <p:cNvPr id="22707" name="Text Box 6"/>
            <p:cNvSpPr txBox="1">
              <a:spLocks noChangeArrowheads="1"/>
            </p:cNvSpPr>
            <p:nvPr/>
          </p:nvSpPr>
          <p:spPr bwMode="auto">
            <a:xfrm>
              <a:off x="256" y="1885"/>
              <a:ext cx="1948" cy="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>
                <a:lnSpc>
                  <a:spcPct val="85000"/>
                </a:lnSpc>
                <a:defRPr/>
              </a:pPr>
              <a:r>
                <a:rPr lang="en-US" sz="1600" i="1" smtClean="0"/>
                <a:t>data, TV transmitted at different </a:t>
              </a:r>
            </a:p>
            <a:p>
              <a:pPr algn="r">
                <a:lnSpc>
                  <a:spcPct val="85000"/>
                </a:lnSpc>
                <a:defRPr/>
              </a:pPr>
              <a:r>
                <a:rPr lang="en-US" sz="1600" i="1" smtClean="0"/>
                <a:t>frequencies over </a:t>
              </a:r>
              <a:r>
                <a:rPr lang="en-US" sz="1600" i="1" smtClean="0">
                  <a:solidFill>
                    <a:srgbClr val="CC0000"/>
                  </a:solidFill>
                </a:rPr>
                <a:t>shared </a:t>
              </a:r>
              <a:r>
                <a:rPr lang="en-US" sz="1600" i="1" smtClean="0"/>
                <a:t>cable </a:t>
              </a:r>
            </a:p>
            <a:p>
              <a:pPr algn="r">
                <a:lnSpc>
                  <a:spcPct val="85000"/>
                </a:lnSpc>
                <a:defRPr/>
              </a:pPr>
              <a:r>
                <a:rPr lang="en-US" sz="1600" i="1" smtClean="0"/>
                <a:t>distribution network</a:t>
              </a:r>
            </a:p>
          </p:txBody>
        </p:sp>
        <p:sp>
          <p:nvSpPr>
            <p:cNvPr id="22708" name="Line 7"/>
            <p:cNvSpPr>
              <a:spLocks noChangeShapeType="1"/>
            </p:cNvSpPr>
            <p:nvPr/>
          </p:nvSpPr>
          <p:spPr bwMode="auto">
            <a:xfrm flipV="1">
              <a:off x="1452" y="1443"/>
              <a:ext cx="282" cy="47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657225" y="1651000"/>
            <a:ext cx="1793875" cy="925513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8372" name="Line 7"/>
          <p:cNvSpPr>
            <a:spLocks noChangeShapeType="1"/>
          </p:cNvSpPr>
          <p:nvPr/>
        </p:nvSpPr>
        <p:spPr bwMode="auto">
          <a:xfrm flipV="1">
            <a:off x="958850" y="2201863"/>
            <a:ext cx="3651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8373" name="Text Box 39"/>
          <p:cNvSpPr txBox="1">
            <a:spLocks noChangeArrowheads="1"/>
          </p:cNvSpPr>
          <p:nvPr/>
        </p:nvSpPr>
        <p:spPr bwMode="auto">
          <a:xfrm>
            <a:off x="1120775" y="2352675"/>
            <a:ext cx="774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400"/>
              <a:t>cable</a:t>
            </a:r>
          </a:p>
          <a:p>
            <a:pPr algn="ctr">
              <a:lnSpc>
                <a:spcPct val="80000"/>
              </a:lnSpc>
            </a:pPr>
            <a:r>
              <a:rPr lang="en-US" sz="1400"/>
              <a:t>modem</a:t>
            </a:r>
          </a:p>
        </p:txBody>
      </p:sp>
      <p:sp>
        <p:nvSpPr>
          <p:cNvPr id="58374" name="Text Box 41"/>
          <p:cNvSpPr txBox="1">
            <a:spLocks noChangeArrowheads="1"/>
          </p:cNvSpPr>
          <p:nvPr/>
        </p:nvSpPr>
        <p:spPr bwMode="auto">
          <a:xfrm>
            <a:off x="1787525" y="2354263"/>
            <a:ext cx="7064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400"/>
              <a:t>splitter</a:t>
            </a:r>
          </a:p>
        </p:txBody>
      </p:sp>
      <p:grpSp>
        <p:nvGrpSpPr>
          <p:cNvPr id="58375" name="Group 13"/>
          <p:cNvGrpSpPr>
            <a:grpSpLocks/>
          </p:cNvGrpSpPr>
          <p:nvPr/>
        </p:nvGrpSpPr>
        <p:grpSpPr bwMode="auto">
          <a:xfrm>
            <a:off x="1304925" y="2078038"/>
            <a:ext cx="614363" cy="220662"/>
            <a:chOff x="322" y="890"/>
            <a:chExt cx="872" cy="339"/>
          </a:xfrm>
        </p:grpSpPr>
        <p:sp>
          <p:nvSpPr>
            <p:cNvPr id="22701" name="Rectangle 14"/>
            <p:cNvSpPr>
              <a:spLocks noChangeArrowheads="1"/>
            </p:cNvSpPr>
            <p:nvPr/>
          </p:nvSpPr>
          <p:spPr bwMode="auto">
            <a:xfrm>
              <a:off x="322" y="1005"/>
              <a:ext cx="872" cy="22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702" name="Rectangle 15"/>
            <p:cNvSpPr>
              <a:spLocks noChangeArrowheads="1"/>
            </p:cNvSpPr>
            <p:nvPr/>
          </p:nvSpPr>
          <p:spPr bwMode="auto">
            <a:xfrm>
              <a:off x="394" y="1073"/>
              <a:ext cx="54" cy="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703" name="Rectangle 16"/>
            <p:cNvSpPr>
              <a:spLocks noChangeArrowheads="1"/>
            </p:cNvSpPr>
            <p:nvPr/>
          </p:nvSpPr>
          <p:spPr bwMode="auto">
            <a:xfrm>
              <a:off x="466" y="1073"/>
              <a:ext cx="56" cy="56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704" name="Rectangle 17"/>
            <p:cNvSpPr>
              <a:spLocks noChangeArrowheads="1"/>
            </p:cNvSpPr>
            <p:nvPr/>
          </p:nvSpPr>
          <p:spPr bwMode="auto">
            <a:xfrm>
              <a:off x="541" y="1070"/>
              <a:ext cx="56" cy="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705" name="Rectangle 18"/>
            <p:cNvSpPr>
              <a:spLocks noChangeArrowheads="1"/>
            </p:cNvSpPr>
            <p:nvPr/>
          </p:nvSpPr>
          <p:spPr bwMode="auto">
            <a:xfrm>
              <a:off x="615" y="1070"/>
              <a:ext cx="56" cy="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8545" name="AutoShape 19"/>
            <p:cNvSpPr>
              <a:spLocks noChangeArrowheads="1"/>
            </p:cNvSpPr>
            <p:nvPr/>
          </p:nvSpPr>
          <p:spPr bwMode="auto">
            <a:xfrm rot="10800000" flipH="1">
              <a:off x="322" y="890"/>
              <a:ext cx="859" cy="11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1 w 21600"/>
                <a:gd name="T13" fmla="*/ 4516 h 21600"/>
                <a:gd name="T14" fmla="*/ 17099 w 21600"/>
                <a:gd name="T15" fmla="*/ 170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37" name="AutoShape 21"/>
          <p:cNvSpPr>
            <a:spLocks noChangeArrowheads="1"/>
          </p:cNvSpPr>
          <p:nvPr/>
        </p:nvSpPr>
        <p:spPr bwMode="auto">
          <a:xfrm>
            <a:off x="419100" y="1239838"/>
            <a:ext cx="2268538" cy="468312"/>
          </a:xfrm>
          <a:prstGeom prst="triangle">
            <a:avLst>
              <a:gd name="adj" fmla="val 500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538" name="Rectangle 22"/>
          <p:cNvSpPr>
            <a:spLocks noChangeArrowheads="1"/>
          </p:cNvSpPr>
          <p:nvPr/>
        </p:nvSpPr>
        <p:spPr bwMode="auto">
          <a:xfrm>
            <a:off x="2035175" y="2139950"/>
            <a:ext cx="166688" cy="144463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8378" name="Freeform 23"/>
          <p:cNvSpPr>
            <a:spLocks/>
          </p:cNvSpPr>
          <p:nvPr/>
        </p:nvSpPr>
        <p:spPr bwMode="auto">
          <a:xfrm>
            <a:off x="1644650" y="1695450"/>
            <a:ext cx="479425" cy="434975"/>
          </a:xfrm>
          <a:custGeom>
            <a:avLst/>
            <a:gdLst>
              <a:gd name="T0" fmla="*/ 2147483647 w 381"/>
              <a:gd name="T1" fmla="*/ 2147483647 h 274"/>
              <a:gd name="T2" fmla="*/ 2147483647 w 381"/>
              <a:gd name="T3" fmla="*/ 2147483647 h 274"/>
              <a:gd name="T4" fmla="*/ 0 w 381"/>
              <a:gd name="T5" fmla="*/ 0 h 27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1" h="274">
                <a:moveTo>
                  <a:pt x="381" y="274"/>
                </a:moveTo>
                <a:lnTo>
                  <a:pt x="381" y="13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Line 24"/>
          <p:cNvSpPr>
            <a:spLocks noChangeShapeType="1"/>
          </p:cNvSpPr>
          <p:nvPr/>
        </p:nvSpPr>
        <p:spPr bwMode="auto">
          <a:xfrm flipH="1">
            <a:off x="1943100" y="2201863"/>
            <a:ext cx="23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58380" name="Picture 25" descr="t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0150" y="1355725"/>
            <a:ext cx="75565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81" name="Group 26"/>
          <p:cNvGrpSpPr>
            <a:grpSpLocks/>
          </p:cNvGrpSpPr>
          <p:nvPr/>
        </p:nvGrpSpPr>
        <p:grpSpPr bwMode="auto">
          <a:xfrm>
            <a:off x="2676525" y="1470025"/>
            <a:ext cx="850900" cy="527050"/>
            <a:chOff x="-490" y="1664"/>
            <a:chExt cx="1429" cy="842"/>
          </a:xfrm>
        </p:grpSpPr>
        <p:sp>
          <p:nvSpPr>
            <p:cNvPr id="22685" name="AutoShape 27"/>
            <p:cNvSpPr>
              <a:spLocks noChangeArrowheads="1"/>
            </p:cNvSpPr>
            <p:nvPr/>
          </p:nvSpPr>
          <p:spPr bwMode="auto">
            <a:xfrm>
              <a:off x="-490" y="1664"/>
              <a:ext cx="1429" cy="294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58525" name="Group 28"/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22687" name="Rectangle 29"/>
              <p:cNvSpPr>
                <a:spLocks noChangeArrowheads="1"/>
              </p:cNvSpPr>
              <p:nvPr/>
            </p:nvSpPr>
            <p:spPr bwMode="auto">
              <a:xfrm>
                <a:off x="-338" y="1923"/>
                <a:ext cx="1128" cy="583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58527" name="Line 7"/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528" name="Group 31"/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22695" name="Rectangle 32"/>
                <p:cNvSpPr>
                  <a:spLocks noChangeArrowheads="1"/>
                </p:cNvSpPr>
                <p:nvPr/>
              </p:nvSpPr>
              <p:spPr bwMode="auto">
                <a:xfrm>
                  <a:off x="320" y="1000"/>
                  <a:ext cx="871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22696" name="Rectangle 33"/>
                <p:cNvSpPr>
                  <a:spLocks noChangeArrowheads="1"/>
                </p:cNvSpPr>
                <p:nvPr/>
              </p:nvSpPr>
              <p:spPr bwMode="auto">
                <a:xfrm>
                  <a:off x="392" y="1074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22697" name="Rectangle 34"/>
                <p:cNvSpPr>
                  <a:spLocks noChangeArrowheads="1"/>
                </p:cNvSpPr>
                <p:nvPr/>
              </p:nvSpPr>
              <p:spPr bwMode="auto">
                <a:xfrm>
                  <a:off x="464" y="1074"/>
                  <a:ext cx="54" cy="56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22698" name="Rectangle 35"/>
                <p:cNvSpPr>
                  <a:spLocks noChangeArrowheads="1"/>
                </p:cNvSpPr>
                <p:nvPr/>
              </p:nvSpPr>
              <p:spPr bwMode="auto">
                <a:xfrm>
                  <a:off x="536" y="1068"/>
                  <a:ext cx="60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22699" name="Rectangle 36"/>
                <p:cNvSpPr>
                  <a:spLocks noChangeArrowheads="1"/>
                </p:cNvSpPr>
                <p:nvPr/>
              </p:nvSpPr>
              <p:spPr bwMode="auto">
                <a:xfrm>
                  <a:off x="615" y="1068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8539" name="AutoShape 37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8529" name="Picture 38" descr="desktop_computer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691" name="Rectangle 39"/>
              <p:cNvSpPr>
                <a:spLocks noChangeArrowheads="1"/>
              </p:cNvSpPr>
              <p:nvPr/>
            </p:nvSpPr>
            <p:spPr bwMode="auto">
              <a:xfrm>
                <a:off x="528" y="2232"/>
                <a:ext cx="104" cy="91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58531" name="Freeform 40"/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119 w 381"/>
                  <a:gd name="T1" fmla="*/ 274 h 274"/>
                  <a:gd name="T2" fmla="*/ 119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3" name="Line 41"/>
              <p:cNvSpPr>
                <a:spLocks noChangeShapeType="1"/>
              </p:cNvSpPr>
              <p:nvPr/>
            </p:nvSpPr>
            <p:spPr bwMode="auto">
              <a:xfrm flipH="1">
                <a:off x="470" y="2270"/>
                <a:ext cx="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pic>
            <p:nvPicPr>
              <p:cNvPr id="58533" name="Picture 42" descr="tv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8382" name="Group 43"/>
          <p:cNvGrpSpPr>
            <a:grpSpLocks/>
          </p:cNvGrpSpPr>
          <p:nvPr/>
        </p:nvGrpSpPr>
        <p:grpSpPr bwMode="auto">
          <a:xfrm>
            <a:off x="3578225" y="1463675"/>
            <a:ext cx="850900" cy="527050"/>
            <a:chOff x="-490" y="1664"/>
            <a:chExt cx="1429" cy="842"/>
          </a:xfrm>
        </p:grpSpPr>
        <p:sp>
          <p:nvSpPr>
            <p:cNvPr id="22669" name="AutoShape 44"/>
            <p:cNvSpPr>
              <a:spLocks noChangeArrowheads="1"/>
            </p:cNvSpPr>
            <p:nvPr/>
          </p:nvSpPr>
          <p:spPr bwMode="auto">
            <a:xfrm>
              <a:off x="-490" y="1664"/>
              <a:ext cx="1429" cy="294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58509" name="Group 45"/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22671" name="Rectangle 46"/>
              <p:cNvSpPr>
                <a:spLocks noChangeArrowheads="1"/>
              </p:cNvSpPr>
              <p:nvPr/>
            </p:nvSpPr>
            <p:spPr bwMode="auto">
              <a:xfrm>
                <a:off x="-338" y="1923"/>
                <a:ext cx="1128" cy="583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58511" name="Line 7"/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512" name="Group 48"/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22679" name="Rectangle 49"/>
                <p:cNvSpPr>
                  <a:spLocks noChangeArrowheads="1"/>
                </p:cNvSpPr>
                <p:nvPr/>
              </p:nvSpPr>
              <p:spPr bwMode="auto">
                <a:xfrm>
                  <a:off x="320" y="1000"/>
                  <a:ext cx="871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22680" name="Rectangle 50"/>
                <p:cNvSpPr>
                  <a:spLocks noChangeArrowheads="1"/>
                </p:cNvSpPr>
                <p:nvPr/>
              </p:nvSpPr>
              <p:spPr bwMode="auto">
                <a:xfrm>
                  <a:off x="392" y="1074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22681" name="Rectangle 51"/>
                <p:cNvSpPr>
                  <a:spLocks noChangeArrowheads="1"/>
                </p:cNvSpPr>
                <p:nvPr/>
              </p:nvSpPr>
              <p:spPr bwMode="auto">
                <a:xfrm>
                  <a:off x="464" y="1074"/>
                  <a:ext cx="54" cy="56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22682" name="Rectangle 52"/>
                <p:cNvSpPr>
                  <a:spLocks noChangeArrowheads="1"/>
                </p:cNvSpPr>
                <p:nvPr/>
              </p:nvSpPr>
              <p:spPr bwMode="auto">
                <a:xfrm>
                  <a:off x="536" y="1068"/>
                  <a:ext cx="60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22683" name="Rectangle 53"/>
                <p:cNvSpPr>
                  <a:spLocks noChangeArrowheads="1"/>
                </p:cNvSpPr>
                <p:nvPr/>
              </p:nvSpPr>
              <p:spPr bwMode="auto">
                <a:xfrm>
                  <a:off x="615" y="1068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8523" name="AutoShape 54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8513" name="Picture 55" descr="desktop_computer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675" name="Rectangle 56"/>
              <p:cNvSpPr>
                <a:spLocks noChangeArrowheads="1"/>
              </p:cNvSpPr>
              <p:nvPr/>
            </p:nvSpPr>
            <p:spPr bwMode="auto">
              <a:xfrm>
                <a:off x="528" y="2232"/>
                <a:ext cx="104" cy="91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58515" name="Freeform 57"/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119 w 381"/>
                  <a:gd name="T1" fmla="*/ 274 h 274"/>
                  <a:gd name="T2" fmla="*/ 119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7" name="Line 58"/>
              <p:cNvSpPr>
                <a:spLocks noChangeShapeType="1"/>
              </p:cNvSpPr>
              <p:nvPr/>
            </p:nvSpPr>
            <p:spPr bwMode="auto">
              <a:xfrm flipH="1">
                <a:off x="470" y="2270"/>
                <a:ext cx="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pic>
            <p:nvPicPr>
              <p:cNvPr id="58517" name="Picture 59" descr="tv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8383" name="Group 60"/>
          <p:cNvGrpSpPr>
            <a:grpSpLocks/>
          </p:cNvGrpSpPr>
          <p:nvPr/>
        </p:nvGrpSpPr>
        <p:grpSpPr bwMode="auto">
          <a:xfrm>
            <a:off x="2763838" y="2309813"/>
            <a:ext cx="850900" cy="527050"/>
            <a:chOff x="-490" y="1664"/>
            <a:chExt cx="1429" cy="842"/>
          </a:xfrm>
        </p:grpSpPr>
        <p:sp>
          <p:nvSpPr>
            <p:cNvPr id="22653" name="AutoShape 61"/>
            <p:cNvSpPr>
              <a:spLocks noChangeArrowheads="1"/>
            </p:cNvSpPr>
            <p:nvPr/>
          </p:nvSpPr>
          <p:spPr bwMode="auto">
            <a:xfrm>
              <a:off x="-490" y="1664"/>
              <a:ext cx="1429" cy="294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58493" name="Group 62"/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22655" name="Rectangle 63"/>
              <p:cNvSpPr>
                <a:spLocks noChangeArrowheads="1"/>
              </p:cNvSpPr>
              <p:nvPr/>
            </p:nvSpPr>
            <p:spPr bwMode="auto">
              <a:xfrm>
                <a:off x="-338" y="1923"/>
                <a:ext cx="1128" cy="583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58495" name="Line 7"/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496" name="Group 65"/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22663" name="Rectangle 66"/>
                <p:cNvSpPr>
                  <a:spLocks noChangeArrowheads="1"/>
                </p:cNvSpPr>
                <p:nvPr/>
              </p:nvSpPr>
              <p:spPr bwMode="auto">
                <a:xfrm>
                  <a:off x="320" y="1000"/>
                  <a:ext cx="871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22664" name="Rectangle 67"/>
                <p:cNvSpPr>
                  <a:spLocks noChangeArrowheads="1"/>
                </p:cNvSpPr>
                <p:nvPr/>
              </p:nvSpPr>
              <p:spPr bwMode="auto">
                <a:xfrm>
                  <a:off x="392" y="1074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22665" name="Rectangle 68"/>
                <p:cNvSpPr>
                  <a:spLocks noChangeArrowheads="1"/>
                </p:cNvSpPr>
                <p:nvPr/>
              </p:nvSpPr>
              <p:spPr bwMode="auto">
                <a:xfrm>
                  <a:off x="464" y="1074"/>
                  <a:ext cx="54" cy="56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22666" name="Rectangle 69"/>
                <p:cNvSpPr>
                  <a:spLocks noChangeArrowheads="1"/>
                </p:cNvSpPr>
                <p:nvPr/>
              </p:nvSpPr>
              <p:spPr bwMode="auto">
                <a:xfrm>
                  <a:off x="536" y="1068"/>
                  <a:ext cx="60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22667" name="Rectangle 70"/>
                <p:cNvSpPr>
                  <a:spLocks noChangeArrowheads="1"/>
                </p:cNvSpPr>
                <p:nvPr/>
              </p:nvSpPr>
              <p:spPr bwMode="auto">
                <a:xfrm>
                  <a:off x="615" y="1068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8507" name="AutoShape 71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8497" name="Picture 72" descr="desktop_computer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659" name="Rectangle 73"/>
              <p:cNvSpPr>
                <a:spLocks noChangeArrowheads="1"/>
              </p:cNvSpPr>
              <p:nvPr/>
            </p:nvSpPr>
            <p:spPr bwMode="auto">
              <a:xfrm>
                <a:off x="528" y="2232"/>
                <a:ext cx="104" cy="91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58499" name="Freeform 74"/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119 w 381"/>
                  <a:gd name="T1" fmla="*/ 274 h 274"/>
                  <a:gd name="T2" fmla="*/ 119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1" name="Line 75"/>
              <p:cNvSpPr>
                <a:spLocks noChangeShapeType="1"/>
              </p:cNvSpPr>
              <p:nvPr/>
            </p:nvSpPr>
            <p:spPr bwMode="auto">
              <a:xfrm flipH="1">
                <a:off x="470" y="2270"/>
                <a:ext cx="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pic>
            <p:nvPicPr>
              <p:cNvPr id="58501" name="Picture 76" descr="tv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8384" name="Group 77"/>
          <p:cNvGrpSpPr>
            <a:grpSpLocks/>
          </p:cNvGrpSpPr>
          <p:nvPr/>
        </p:nvGrpSpPr>
        <p:grpSpPr bwMode="auto">
          <a:xfrm>
            <a:off x="3630613" y="2319338"/>
            <a:ext cx="850900" cy="527050"/>
            <a:chOff x="-490" y="1664"/>
            <a:chExt cx="1429" cy="842"/>
          </a:xfrm>
        </p:grpSpPr>
        <p:sp>
          <p:nvSpPr>
            <p:cNvPr id="22637" name="AutoShape 78"/>
            <p:cNvSpPr>
              <a:spLocks noChangeArrowheads="1"/>
            </p:cNvSpPr>
            <p:nvPr/>
          </p:nvSpPr>
          <p:spPr bwMode="auto">
            <a:xfrm>
              <a:off x="-490" y="1664"/>
              <a:ext cx="1429" cy="294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58477" name="Group 79"/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22639" name="Rectangle 80"/>
              <p:cNvSpPr>
                <a:spLocks noChangeArrowheads="1"/>
              </p:cNvSpPr>
              <p:nvPr/>
            </p:nvSpPr>
            <p:spPr bwMode="auto">
              <a:xfrm>
                <a:off x="-338" y="1923"/>
                <a:ext cx="1128" cy="583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58479" name="Line 7"/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480" name="Group 82"/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22647" name="Rectangle 83"/>
                <p:cNvSpPr>
                  <a:spLocks noChangeArrowheads="1"/>
                </p:cNvSpPr>
                <p:nvPr/>
              </p:nvSpPr>
              <p:spPr bwMode="auto">
                <a:xfrm>
                  <a:off x="320" y="1000"/>
                  <a:ext cx="871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22648" name="Rectangle 84"/>
                <p:cNvSpPr>
                  <a:spLocks noChangeArrowheads="1"/>
                </p:cNvSpPr>
                <p:nvPr/>
              </p:nvSpPr>
              <p:spPr bwMode="auto">
                <a:xfrm>
                  <a:off x="392" y="1074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22649" name="Rectangle 85"/>
                <p:cNvSpPr>
                  <a:spLocks noChangeArrowheads="1"/>
                </p:cNvSpPr>
                <p:nvPr/>
              </p:nvSpPr>
              <p:spPr bwMode="auto">
                <a:xfrm>
                  <a:off x="464" y="1074"/>
                  <a:ext cx="54" cy="56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22650" name="Rectangle 86"/>
                <p:cNvSpPr>
                  <a:spLocks noChangeArrowheads="1"/>
                </p:cNvSpPr>
                <p:nvPr/>
              </p:nvSpPr>
              <p:spPr bwMode="auto">
                <a:xfrm>
                  <a:off x="536" y="1068"/>
                  <a:ext cx="60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22651" name="Rectangle 87"/>
                <p:cNvSpPr>
                  <a:spLocks noChangeArrowheads="1"/>
                </p:cNvSpPr>
                <p:nvPr/>
              </p:nvSpPr>
              <p:spPr bwMode="auto">
                <a:xfrm>
                  <a:off x="615" y="1068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8491" name="AutoShape 88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8481" name="Picture 89" descr="desktop_computer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643" name="Rectangle 90"/>
              <p:cNvSpPr>
                <a:spLocks noChangeArrowheads="1"/>
              </p:cNvSpPr>
              <p:nvPr/>
            </p:nvSpPr>
            <p:spPr bwMode="auto">
              <a:xfrm>
                <a:off x="528" y="2232"/>
                <a:ext cx="104" cy="91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58483" name="Freeform 91"/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119 w 381"/>
                  <a:gd name="T1" fmla="*/ 274 h 274"/>
                  <a:gd name="T2" fmla="*/ 119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45" name="Line 92"/>
              <p:cNvSpPr>
                <a:spLocks noChangeShapeType="1"/>
              </p:cNvSpPr>
              <p:nvPr/>
            </p:nvSpPr>
            <p:spPr bwMode="auto">
              <a:xfrm flipH="1">
                <a:off x="470" y="2270"/>
                <a:ext cx="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pic>
            <p:nvPicPr>
              <p:cNvPr id="58485" name="Picture 93" descr="tv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2546" name="Line 94"/>
          <p:cNvSpPr>
            <a:spLocks noChangeShapeType="1"/>
          </p:cNvSpPr>
          <p:nvPr/>
        </p:nvSpPr>
        <p:spPr bwMode="auto">
          <a:xfrm>
            <a:off x="2217738" y="2212975"/>
            <a:ext cx="36909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58386" name="Group 95"/>
          <p:cNvGrpSpPr>
            <a:grpSpLocks/>
          </p:cNvGrpSpPr>
          <p:nvPr/>
        </p:nvGrpSpPr>
        <p:grpSpPr bwMode="auto">
          <a:xfrm>
            <a:off x="4719638" y="1471613"/>
            <a:ext cx="850900" cy="527050"/>
            <a:chOff x="-490" y="1664"/>
            <a:chExt cx="1429" cy="842"/>
          </a:xfrm>
        </p:grpSpPr>
        <p:sp>
          <p:nvSpPr>
            <p:cNvPr id="22621" name="AutoShape 96"/>
            <p:cNvSpPr>
              <a:spLocks noChangeArrowheads="1"/>
            </p:cNvSpPr>
            <p:nvPr/>
          </p:nvSpPr>
          <p:spPr bwMode="auto">
            <a:xfrm>
              <a:off x="-490" y="1664"/>
              <a:ext cx="1429" cy="294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58461" name="Group 97"/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22623" name="Rectangle 98"/>
              <p:cNvSpPr>
                <a:spLocks noChangeArrowheads="1"/>
              </p:cNvSpPr>
              <p:nvPr/>
            </p:nvSpPr>
            <p:spPr bwMode="auto">
              <a:xfrm>
                <a:off x="-338" y="1923"/>
                <a:ext cx="1128" cy="583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58463" name="Line 7"/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464" name="Group 100"/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22631" name="Rectangle 101"/>
                <p:cNvSpPr>
                  <a:spLocks noChangeArrowheads="1"/>
                </p:cNvSpPr>
                <p:nvPr/>
              </p:nvSpPr>
              <p:spPr bwMode="auto">
                <a:xfrm>
                  <a:off x="320" y="1000"/>
                  <a:ext cx="871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22632" name="Rectangle 102"/>
                <p:cNvSpPr>
                  <a:spLocks noChangeArrowheads="1"/>
                </p:cNvSpPr>
                <p:nvPr/>
              </p:nvSpPr>
              <p:spPr bwMode="auto">
                <a:xfrm>
                  <a:off x="392" y="1074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22633" name="Rectangle 103"/>
                <p:cNvSpPr>
                  <a:spLocks noChangeArrowheads="1"/>
                </p:cNvSpPr>
                <p:nvPr/>
              </p:nvSpPr>
              <p:spPr bwMode="auto">
                <a:xfrm>
                  <a:off x="464" y="1074"/>
                  <a:ext cx="54" cy="56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22634" name="Rectangle 104"/>
                <p:cNvSpPr>
                  <a:spLocks noChangeArrowheads="1"/>
                </p:cNvSpPr>
                <p:nvPr/>
              </p:nvSpPr>
              <p:spPr bwMode="auto">
                <a:xfrm>
                  <a:off x="536" y="1068"/>
                  <a:ext cx="60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22635" name="Rectangle 105"/>
                <p:cNvSpPr>
                  <a:spLocks noChangeArrowheads="1"/>
                </p:cNvSpPr>
                <p:nvPr/>
              </p:nvSpPr>
              <p:spPr bwMode="auto">
                <a:xfrm>
                  <a:off x="615" y="1068"/>
                  <a:ext cx="54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8475" name="AutoShape 106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8465" name="Picture 107" descr="desktop_computer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627" name="Rectangle 108"/>
              <p:cNvSpPr>
                <a:spLocks noChangeArrowheads="1"/>
              </p:cNvSpPr>
              <p:nvPr/>
            </p:nvSpPr>
            <p:spPr bwMode="auto">
              <a:xfrm>
                <a:off x="528" y="2232"/>
                <a:ext cx="104" cy="91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58467" name="Freeform 109"/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119 w 381"/>
                  <a:gd name="T1" fmla="*/ 274 h 274"/>
                  <a:gd name="T2" fmla="*/ 119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9" name="Line 110"/>
              <p:cNvSpPr>
                <a:spLocks noChangeShapeType="1"/>
              </p:cNvSpPr>
              <p:nvPr/>
            </p:nvSpPr>
            <p:spPr bwMode="auto">
              <a:xfrm flipH="1">
                <a:off x="470" y="2270"/>
                <a:ext cx="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pic>
            <p:nvPicPr>
              <p:cNvPr id="58469" name="Picture 111" descr="tv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2548" name="Text Box 112"/>
          <p:cNvSpPr txBox="1">
            <a:spLocks noChangeArrowheads="1"/>
          </p:cNvSpPr>
          <p:nvPr/>
        </p:nvSpPr>
        <p:spPr bwMode="auto">
          <a:xfrm>
            <a:off x="4330700" y="1541463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969696"/>
                </a:solidFill>
                <a:latin typeface="Times New Roman" charset="0"/>
              </a:rPr>
              <a:t>…</a:t>
            </a:r>
          </a:p>
        </p:txBody>
      </p:sp>
      <p:sp>
        <p:nvSpPr>
          <p:cNvPr id="22549" name="Line 113"/>
          <p:cNvSpPr>
            <a:spLocks noChangeShapeType="1"/>
          </p:cNvSpPr>
          <p:nvPr/>
        </p:nvSpPr>
        <p:spPr bwMode="auto">
          <a:xfrm flipH="1">
            <a:off x="3311525" y="1882775"/>
            <a:ext cx="3175" cy="33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550" name="Line 114"/>
          <p:cNvSpPr>
            <a:spLocks noChangeShapeType="1"/>
          </p:cNvSpPr>
          <p:nvPr/>
        </p:nvSpPr>
        <p:spPr bwMode="auto">
          <a:xfrm flipH="1">
            <a:off x="4216400" y="1882775"/>
            <a:ext cx="3175" cy="33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551" name="Line 115"/>
          <p:cNvSpPr>
            <a:spLocks noChangeShapeType="1"/>
          </p:cNvSpPr>
          <p:nvPr/>
        </p:nvSpPr>
        <p:spPr bwMode="auto">
          <a:xfrm flipH="1">
            <a:off x="5353050" y="1882775"/>
            <a:ext cx="3175" cy="33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8391" name="Freeform 116"/>
          <p:cNvSpPr>
            <a:spLocks/>
          </p:cNvSpPr>
          <p:nvPr/>
        </p:nvSpPr>
        <p:spPr bwMode="auto">
          <a:xfrm>
            <a:off x="4302125" y="2219325"/>
            <a:ext cx="127000" cy="476250"/>
          </a:xfrm>
          <a:custGeom>
            <a:avLst/>
            <a:gdLst>
              <a:gd name="T0" fmla="*/ 0 w 80"/>
              <a:gd name="T1" fmla="*/ 2147483647 h 300"/>
              <a:gd name="T2" fmla="*/ 2147483647 w 80"/>
              <a:gd name="T3" fmla="*/ 2147483647 h 300"/>
              <a:gd name="T4" fmla="*/ 2147483647 w 80"/>
              <a:gd name="T5" fmla="*/ 0 h 3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0" h="300">
                <a:moveTo>
                  <a:pt x="0" y="300"/>
                </a:moveTo>
                <a:lnTo>
                  <a:pt x="80" y="300"/>
                </a:lnTo>
                <a:lnTo>
                  <a:pt x="8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2" name="Freeform 117"/>
          <p:cNvSpPr>
            <a:spLocks/>
          </p:cNvSpPr>
          <p:nvPr/>
        </p:nvSpPr>
        <p:spPr bwMode="auto">
          <a:xfrm>
            <a:off x="3435350" y="2212975"/>
            <a:ext cx="127000" cy="476250"/>
          </a:xfrm>
          <a:custGeom>
            <a:avLst/>
            <a:gdLst>
              <a:gd name="T0" fmla="*/ 0 w 80"/>
              <a:gd name="T1" fmla="*/ 2147483647 h 300"/>
              <a:gd name="T2" fmla="*/ 2147483647 w 80"/>
              <a:gd name="T3" fmla="*/ 2147483647 h 300"/>
              <a:gd name="T4" fmla="*/ 2147483647 w 80"/>
              <a:gd name="T5" fmla="*/ 0 h 3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0" h="300">
                <a:moveTo>
                  <a:pt x="0" y="300"/>
                </a:moveTo>
                <a:lnTo>
                  <a:pt x="80" y="300"/>
                </a:lnTo>
                <a:lnTo>
                  <a:pt x="8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3" name="Rectangle 44"/>
          <p:cNvSpPr>
            <a:spLocks noChangeArrowheads="1"/>
          </p:cNvSpPr>
          <p:nvPr/>
        </p:nvSpPr>
        <p:spPr bwMode="auto">
          <a:xfrm>
            <a:off x="5646738" y="1787525"/>
            <a:ext cx="955675" cy="700088"/>
          </a:xfrm>
          <a:prstGeom prst="rect">
            <a:avLst/>
          </a:prstGeom>
          <a:noFill/>
          <a:ln w="9525">
            <a:solidFill>
              <a:schemeClr val="tx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58394" name="Text Box 45"/>
          <p:cNvSpPr txBox="1">
            <a:spLocks noChangeArrowheads="1"/>
          </p:cNvSpPr>
          <p:nvPr/>
        </p:nvSpPr>
        <p:spPr bwMode="auto">
          <a:xfrm>
            <a:off x="5157788" y="1250950"/>
            <a:ext cx="19256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600"/>
              <a:t>cable headend</a:t>
            </a:r>
          </a:p>
        </p:txBody>
      </p:sp>
      <p:sp>
        <p:nvSpPr>
          <p:cNvPr id="58395" name="Freeform 120"/>
          <p:cNvSpPr>
            <a:spLocks/>
          </p:cNvSpPr>
          <p:nvPr/>
        </p:nvSpPr>
        <p:spPr bwMode="auto">
          <a:xfrm>
            <a:off x="5903913" y="1970088"/>
            <a:ext cx="330200" cy="454025"/>
          </a:xfrm>
          <a:custGeom>
            <a:avLst/>
            <a:gdLst>
              <a:gd name="T0" fmla="*/ 0 w 318"/>
              <a:gd name="T1" fmla="*/ 2147483647 h 412"/>
              <a:gd name="T2" fmla="*/ 2147483647 w 318"/>
              <a:gd name="T3" fmla="*/ 2147483647 h 412"/>
              <a:gd name="T4" fmla="*/ 2147483647 w 318"/>
              <a:gd name="T5" fmla="*/ 0 h 412"/>
              <a:gd name="T6" fmla="*/ 2147483647 w 318"/>
              <a:gd name="T7" fmla="*/ 2147483647 h 412"/>
              <a:gd name="T8" fmla="*/ 2147483647 w 318"/>
              <a:gd name="T9" fmla="*/ 2147483647 h 412"/>
              <a:gd name="T10" fmla="*/ 2147483647 w 318"/>
              <a:gd name="T11" fmla="*/ 2147483647 h 412"/>
              <a:gd name="T12" fmla="*/ 2147483647 w 318"/>
              <a:gd name="T13" fmla="*/ 2147483647 h 412"/>
              <a:gd name="T14" fmla="*/ 2147483647 w 318"/>
              <a:gd name="T15" fmla="*/ 2147483647 h 412"/>
              <a:gd name="T16" fmla="*/ 0 w 318"/>
              <a:gd name="T17" fmla="*/ 2147483647 h 4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18" h="412">
                <a:moveTo>
                  <a:pt x="0" y="412"/>
                </a:moveTo>
                <a:lnTo>
                  <a:pt x="3" y="1"/>
                </a:lnTo>
                <a:lnTo>
                  <a:pt x="74" y="0"/>
                </a:lnTo>
                <a:lnTo>
                  <a:pt x="254" y="111"/>
                </a:lnTo>
                <a:lnTo>
                  <a:pt x="318" y="115"/>
                </a:lnTo>
                <a:lnTo>
                  <a:pt x="318" y="308"/>
                </a:lnTo>
                <a:lnTo>
                  <a:pt x="246" y="308"/>
                </a:lnTo>
                <a:lnTo>
                  <a:pt x="74" y="412"/>
                </a:lnTo>
                <a:lnTo>
                  <a:pt x="0" y="412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FFF99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6" name="Freeform 121"/>
          <p:cNvSpPr>
            <a:spLocks/>
          </p:cNvSpPr>
          <p:nvPr/>
        </p:nvSpPr>
        <p:spPr bwMode="auto">
          <a:xfrm>
            <a:off x="5905500" y="1905000"/>
            <a:ext cx="366713" cy="406400"/>
          </a:xfrm>
          <a:custGeom>
            <a:avLst/>
            <a:gdLst>
              <a:gd name="T0" fmla="*/ 0 w 353"/>
              <a:gd name="T1" fmla="*/ 2147483647 h 369"/>
              <a:gd name="T2" fmla="*/ 2147483647 w 353"/>
              <a:gd name="T3" fmla="*/ 0 h 369"/>
              <a:gd name="T4" fmla="*/ 2147483647 w 353"/>
              <a:gd name="T5" fmla="*/ 0 h 369"/>
              <a:gd name="T6" fmla="*/ 2147483647 w 353"/>
              <a:gd name="T7" fmla="*/ 2147483647 h 369"/>
              <a:gd name="T8" fmla="*/ 2147483647 w 353"/>
              <a:gd name="T9" fmla="*/ 2147483647 h 369"/>
              <a:gd name="T10" fmla="*/ 2147483647 w 353"/>
              <a:gd name="T11" fmla="*/ 2147483647 h 369"/>
              <a:gd name="T12" fmla="*/ 2147483647 w 353"/>
              <a:gd name="T13" fmla="*/ 2147483647 h 369"/>
              <a:gd name="T14" fmla="*/ 2147483647 w 353"/>
              <a:gd name="T15" fmla="*/ 2147483647 h 369"/>
              <a:gd name="T16" fmla="*/ 2147483647 w 353"/>
              <a:gd name="T17" fmla="*/ 2147483647 h 369"/>
              <a:gd name="T18" fmla="*/ 2147483647 w 353"/>
              <a:gd name="T19" fmla="*/ 2147483647 h 369"/>
              <a:gd name="T20" fmla="*/ 0 w 353"/>
              <a:gd name="T21" fmla="*/ 2147483647 h 3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53" h="369">
                <a:moveTo>
                  <a:pt x="0" y="59"/>
                </a:moveTo>
                <a:lnTo>
                  <a:pt x="32" y="0"/>
                </a:lnTo>
                <a:lnTo>
                  <a:pt x="105" y="0"/>
                </a:lnTo>
                <a:lnTo>
                  <a:pt x="276" y="113"/>
                </a:lnTo>
                <a:lnTo>
                  <a:pt x="353" y="113"/>
                </a:lnTo>
                <a:lnTo>
                  <a:pt x="353" y="315"/>
                </a:lnTo>
                <a:lnTo>
                  <a:pt x="318" y="369"/>
                </a:lnTo>
                <a:lnTo>
                  <a:pt x="315" y="173"/>
                </a:lnTo>
                <a:lnTo>
                  <a:pt x="254" y="173"/>
                </a:lnTo>
                <a:lnTo>
                  <a:pt x="75" y="60"/>
                </a:lnTo>
                <a:lnTo>
                  <a:pt x="0" y="59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8" name="Line 122"/>
          <p:cNvSpPr>
            <a:spLocks noChangeShapeType="1"/>
          </p:cNvSpPr>
          <p:nvPr/>
        </p:nvSpPr>
        <p:spPr bwMode="auto">
          <a:xfrm flipH="1">
            <a:off x="6230938" y="2028825"/>
            <a:ext cx="34925" cy="68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559" name="Line 123"/>
          <p:cNvSpPr>
            <a:spLocks noChangeShapeType="1"/>
          </p:cNvSpPr>
          <p:nvPr/>
        </p:nvSpPr>
        <p:spPr bwMode="auto">
          <a:xfrm>
            <a:off x="5932488" y="2200275"/>
            <a:ext cx="268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8399" name="Freeform 124"/>
          <p:cNvSpPr>
            <a:spLocks/>
          </p:cNvSpPr>
          <p:nvPr/>
        </p:nvSpPr>
        <p:spPr bwMode="auto">
          <a:xfrm>
            <a:off x="5926138" y="2024063"/>
            <a:ext cx="274637" cy="115887"/>
          </a:xfrm>
          <a:custGeom>
            <a:avLst/>
            <a:gdLst>
              <a:gd name="T0" fmla="*/ 0 w 264"/>
              <a:gd name="T1" fmla="*/ 0 h 105"/>
              <a:gd name="T2" fmla="*/ 2147483647 w 264"/>
              <a:gd name="T3" fmla="*/ 0 h 105"/>
              <a:gd name="T4" fmla="*/ 2147483647 w 264"/>
              <a:gd name="T5" fmla="*/ 2147483647 h 105"/>
              <a:gd name="T6" fmla="*/ 2147483647 w 264"/>
              <a:gd name="T7" fmla="*/ 2147483647 h 10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64" h="105">
                <a:moveTo>
                  <a:pt x="0" y="0"/>
                </a:moveTo>
                <a:lnTo>
                  <a:pt x="52" y="0"/>
                </a:lnTo>
                <a:lnTo>
                  <a:pt x="207" y="105"/>
                </a:lnTo>
                <a:lnTo>
                  <a:pt x="264" y="105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0" name="Freeform 125"/>
          <p:cNvSpPr>
            <a:spLocks/>
          </p:cNvSpPr>
          <p:nvPr/>
        </p:nvSpPr>
        <p:spPr bwMode="auto">
          <a:xfrm flipV="1">
            <a:off x="5926138" y="2260600"/>
            <a:ext cx="274637" cy="114300"/>
          </a:xfrm>
          <a:custGeom>
            <a:avLst/>
            <a:gdLst>
              <a:gd name="T0" fmla="*/ 0 w 264"/>
              <a:gd name="T1" fmla="*/ 0 h 105"/>
              <a:gd name="T2" fmla="*/ 2147483647 w 264"/>
              <a:gd name="T3" fmla="*/ 0 h 105"/>
              <a:gd name="T4" fmla="*/ 2147483647 w 264"/>
              <a:gd name="T5" fmla="*/ 2147483647 h 105"/>
              <a:gd name="T6" fmla="*/ 2147483647 w 264"/>
              <a:gd name="T7" fmla="*/ 2147483647 h 10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64" h="105">
                <a:moveTo>
                  <a:pt x="0" y="0"/>
                </a:moveTo>
                <a:lnTo>
                  <a:pt x="52" y="0"/>
                </a:lnTo>
                <a:lnTo>
                  <a:pt x="207" y="105"/>
                </a:lnTo>
                <a:lnTo>
                  <a:pt x="264" y="105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2" name="Text Box 126"/>
          <p:cNvSpPr txBox="1">
            <a:spLocks noChangeArrowheads="1"/>
          </p:cNvSpPr>
          <p:nvPr/>
        </p:nvSpPr>
        <p:spPr bwMode="auto">
          <a:xfrm>
            <a:off x="5711825" y="2449513"/>
            <a:ext cx="950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smtClean="0"/>
              <a:t>CMTS</a:t>
            </a:r>
          </a:p>
        </p:txBody>
      </p:sp>
      <p:sp>
        <p:nvSpPr>
          <p:cNvPr id="22563" name="AutoShape 127"/>
          <p:cNvSpPr>
            <a:spLocks noChangeArrowheads="1"/>
          </p:cNvSpPr>
          <p:nvPr/>
        </p:nvSpPr>
        <p:spPr bwMode="auto">
          <a:xfrm>
            <a:off x="5507038" y="1524000"/>
            <a:ext cx="1206500" cy="261938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58403" name="Group 128"/>
          <p:cNvGrpSpPr>
            <a:grpSpLocks/>
          </p:cNvGrpSpPr>
          <p:nvPr/>
        </p:nvGrpSpPr>
        <p:grpSpPr bwMode="auto">
          <a:xfrm>
            <a:off x="5143500" y="2905125"/>
            <a:ext cx="2178050" cy="1147763"/>
            <a:chOff x="3240" y="1830"/>
            <a:chExt cx="1372" cy="723"/>
          </a:xfrm>
        </p:grpSpPr>
        <p:sp>
          <p:nvSpPr>
            <p:cNvPr id="58415" name="Freeform 129"/>
            <p:cNvSpPr>
              <a:spLocks/>
            </p:cNvSpPr>
            <p:nvPr/>
          </p:nvSpPr>
          <p:spPr bwMode="auto">
            <a:xfrm>
              <a:off x="3240" y="1830"/>
              <a:ext cx="1372" cy="723"/>
            </a:xfrm>
            <a:custGeom>
              <a:avLst/>
              <a:gdLst>
                <a:gd name="T0" fmla="*/ 7861 w 765"/>
                <a:gd name="T1" fmla="*/ 96 h 459"/>
                <a:gd name="T2" fmla="*/ 5350 w 765"/>
                <a:gd name="T3" fmla="*/ 677 h 459"/>
                <a:gd name="T4" fmla="*/ 1776 w 765"/>
                <a:gd name="T5" fmla="*/ 972 h 459"/>
                <a:gd name="T6" fmla="*/ 260 w 765"/>
                <a:gd name="T7" fmla="*/ 3256 h 459"/>
                <a:gd name="T8" fmla="*/ 3339 w 765"/>
                <a:gd name="T9" fmla="*/ 4302 h 459"/>
                <a:gd name="T10" fmla="*/ 6426 w 765"/>
                <a:gd name="T11" fmla="*/ 4132 h 459"/>
                <a:gd name="T12" fmla="*/ 10833 w 765"/>
                <a:gd name="T13" fmla="*/ 4302 h 459"/>
                <a:gd name="T14" fmla="*/ 12949 w 765"/>
                <a:gd name="T15" fmla="*/ 4207 h 459"/>
                <a:gd name="T16" fmla="*/ 13953 w 765"/>
                <a:gd name="T17" fmla="*/ 3607 h 459"/>
                <a:gd name="T18" fmla="*/ 13915 w 765"/>
                <a:gd name="T19" fmla="*/ 1531 h 459"/>
                <a:gd name="T20" fmla="*/ 12280 w 765"/>
                <a:gd name="T21" fmla="*/ 332 h 459"/>
                <a:gd name="T22" fmla="*/ 7861 w 765"/>
                <a:gd name="T23" fmla="*/ 96 h 4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65" h="459">
                  <a:moveTo>
                    <a:pt x="424" y="10"/>
                  </a:moveTo>
                  <a:cubicBezTo>
                    <a:pt x="362" y="16"/>
                    <a:pt x="343" y="55"/>
                    <a:pt x="288" y="70"/>
                  </a:cubicBezTo>
                  <a:cubicBezTo>
                    <a:pt x="233" y="85"/>
                    <a:pt x="142" y="56"/>
                    <a:pt x="96" y="100"/>
                  </a:cubicBezTo>
                  <a:cubicBezTo>
                    <a:pt x="50" y="144"/>
                    <a:pt x="0" y="279"/>
                    <a:pt x="14" y="336"/>
                  </a:cubicBezTo>
                  <a:cubicBezTo>
                    <a:pt x="28" y="393"/>
                    <a:pt x="125" y="429"/>
                    <a:pt x="180" y="444"/>
                  </a:cubicBezTo>
                  <a:cubicBezTo>
                    <a:pt x="235" y="459"/>
                    <a:pt x="279" y="426"/>
                    <a:pt x="346" y="426"/>
                  </a:cubicBezTo>
                  <a:cubicBezTo>
                    <a:pt x="413" y="426"/>
                    <a:pt x="525" y="443"/>
                    <a:pt x="584" y="444"/>
                  </a:cubicBezTo>
                  <a:cubicBezTo>
                    <a:pt x="643" y="445"/>
                    <a:pt x="670" y="446"/>
                    <a:pt x="698" y="434"/>
                  </a:cubicBezTo>
                  <a:cubicBezTo>
                    <a:pt x="726" y="422"/>
                    <a:pt x="743" y="418"/>
                    <a:pt x="752" y="372"/>
                  </a:cubicBezTo>
                  <a:cubicBezTo>
                    <a:pt x="761" y="326"/>
                    <a:pt x="765" y="214"/>
                    <a:pt x="750" y="158"/>
                  </a:cubicBezTo>
                  <a:cubicBezTo>
                    <a:pt x="735" y="102"/>
                    <a:pt x="716" y="58"/>
                    <a:pt x="662" y="34"/>
                  </a:cubicBezTo>
                  <a:cubicBezTo>
                    <a:pt x="608" y="10"/>
                    <a:pt x="505" y="0"/>
                    <a:pt x="424" y="1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CCFF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7" name="Line 130"/>
            <p:cNvSpPr>
              <a:spLocks noChangeShapeType="1"/>
            </p:cNvSpPr>
            <p:nvPr/>
          </p:nvSpPr>
          <p:spPr bwMode="auto">
            <a:xfrm flipV="1">
              <a:off x="3763" y="2053"/>
              <a:ext cx="106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78" name="Line 131"/>
            <p:cNvSpPr>
              <a:spLocks noChangeShapeType="1"/>
            </p:cNvSpPr>
            <p:nvPr/>
          </p:nvSpPr>
          <p:spPr bwMode="auto">
            <a:xfrm>
              <a:off x="3616" y="2204"/>
              <a:ext cx="0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79" name="Line 132"/>
            <p:cNvSpPr>
              <a:spLocks noChangeShapeType="1"/>
            </p:cNvSpPr>
            <p:nvPr/>
          </p:nvSpPr>
          <p:spPr bwMode="auto">
            <a:xfrm flipV="1">
              <a:off x="3763" y="2114"/>
              <a:ext cx="226" cy="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80" name="Line 133"/>
            <p:cNvSpPr>
              <a:spLocks noChangeShapeType="1"/>
            </p:cNvSpPr>
            <p:nvPr/>
          </p:nvSpPr>
          <p:spPr bwMode="auto">
            <a:xfrm>
              <a:off x="4076" y="2113"/>
              <a:ext cx="0" cy="1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81" name="Line 134"/>
            <p:cNvSpPr>
              <a:spLocks noChangeShapeType="1"/>
            </p:cNvSpPr>
            <p:nvPr/>
          </p:nvSpPr>
          <p:spPr bwMode="auto">
            <a:xfrm>
              <a:off x="3779" y="2380"/>
              <a:ext cx="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82" name="Line 135"/>
            <p:cNvSpPr>
              <a:spLocks noChangeShapeType="1"/>
            </p:cNvSpPr>
            <p:nvPr/>
          </p:nvSpPr>
          <p:spPr bwMode="auto">
            <a:xfrm>
              <a:off x="4255" y="2372"/>
              <a:ext cx="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58422" name="Group 136"/>
            <p:cNvGrpSpPr>
              <a:grpSpLocks/>
            </p:cNvGrpSpPr>
            <p:nvPr/>
          </p:nvGrpSpPr>
          <p:grpSpPr bwMode="auto">
            <a:xfrm>
              <a:off x="3860" y="1969"/>
              <a:ext cx="335" cy="148"/>
              <a:chOff x="4650" y="1129"/>
              <a:chExt cx="246" cy="95"/>
            </a:xfrm>
          </p:grpSpPr>
          <p:sp>
            <p:nvSpPr>
              <p:cNvPr id="58452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58453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latin typeface="Times New Roman" charset="0"/>
                </a:endParaRPr>
              </a:p>
            </p:txBody>
          </p:sp>
          <p:sp>
            <p:nvSpPr>
              <p:cNvPr id="58454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charset="0"/>
                </a:endParaRPr>
              </a:p>
            </p:txBody>
          </p:sp>
          <p:grpSp>
            <p:nvGrpSpPr>
              <p:cNvPr id="58455" name="Group 140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58458" name="Freeform 141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459" name="Freeform 142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617" name="Line 143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618" name="Line 144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58423" name="Group 145"/>
            <p:cNvGrpSpPr>
              <a:grpSpLocks/>
            </p:cNvGrpSpPr>
            <p:nvPr/>
          </p:nvGrpSpPr>
          <p:grpSpPr bwMode="auto">
            <a:xfrm>
              <a:off x="3922" y="2284"/>
              <a:ext cx="336" cy="154"/>
              <a:chOff x="4650" y="1129"/>
              <a:chExt cx="246" cy="95"/>
            </a:xfrm>
          </p:grpSpPr>
          <p:sp>
            <p:nvSpPr>
              <p:cNvPr id="58444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58445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latin typeface="Times New Roman" charset="0"/>
                </a:endParaRPr>
              </a:p>
            </p:txBody>
          </p:sp>
          <p:sp>
            <p:nvSpPr>
              <p:cNvPr id="58446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charset="0"/>
                </a:endParaRPr>
              </a:p>
            </p:txBody>
          </p:sp>
          <p:grpSp>
            <p:nvGrpSpPr>
              <p:cNvPr id="58447" name="Group 149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58450" name="Freeform 150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451" name="Freeform 151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609" name="Line 152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610" name="Line 153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58424" name="Group 154"/>
            <p:cNvGrpSpPr>
              <a:grpSpLocks/>
            </p:cNvGrpSpPr>
            <p:nvPr/>
          </p:nvGrpSpPr>
          <p:grpSpPr bwMode="auto">
            <a:xfrm>
              <a:off x="3443" y="2054"/>
              <a:ext cx="335" cy="149"/>
              <a:chOff x="4650" y="1129"/>
              <a:chExt cx="246" cy="95"/>
            </a:xfrm>
          </p:grpSpPr>
          <p:sp>
            <p:nvSpPr>
              <p:cNvPr id="58436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58437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latin typeface="Times New Roman" charset="0"/>
                </a:endParaRPr>
              </a:p>
            </p:txBody>
          </p:sp>
          <p:sp>
            <p:nvSpPr>
              <p:cNvPr id="58438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charset="0"/>
                </a:endParaRPr>
              </a:p>
            </p:txBody>
          </p:sp>
          <p:grpSp>
            <p:nvGrpSpPr>
              <p:cNvPr id="58439" name="Group 158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58442" name="Freeform 159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443" name="Freeform 160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601" name="Line 161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602" name="Line 162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58425" name="Group 163"/>
            <p:cNvGrpSpPr>
              <a:grpSpLocks/>
            </p:cNvGrpSpPr>
            <p:nvPr/>
          </p:nvGrpSpPr>
          <p:grpSpPr bwMode="auto">
            <a:xfrm>
              <a:off x="3452" y="2284"/>
              <a:ext cx="336" cy="148"/>
              <a:chOff x="4650" y="1129"/>
              <a:chExt cx="246" cy="95"/>
            </a:xfrm>
          </p:grpSpPr>
          <p:sp>
            <p:nvSpPr>
              <p:cNvPr id="58428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58429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latin typeface="Times New Roman" charset="0"/>
                </a:endParaRPr>
              </a:p>
            </p:txBody>
          </p:sp>
          <p:sp>
            <p:nvSpPr>
              <p:cNvPr id="58430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charset="0"/>
                </a:endParaRPr>
              </a:p>
            </p:txBody>
          </p:sp>
          <p:grpSp>
            <p:nvGrpSpPr>
              <p:cNvPr id="58431" name="Group 167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58434" name="Freeform 16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435" name="Freeform 16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593" name="Line 170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594" name="Line 171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sp>
          <p:nvSpPr>
            <p:cNvPr id="22587" name="Line 172"/>
            <p:cNvSpPr>
              <a:spLocks noChangeShapeType="1"/>
            </p:cNvSpPr>
            <p:nvPr/>
          </p:nvSpPr>
          <p:spPr bwMode="auto">
            <a:xfrm>
              <a:off x="4422" y="2370"/>
              <a:ext cx="153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8427" name="Text Box 580"/>
            <p:cNvSpPr txBox="1">
              <a:spLocks noChangeArrowheads="1"/>
            </p:cNvSpPr>
            <p:nvPr/>
          </p:nvSpPr>
          <p:spPr bwMode="auto">
            <a:xfrm>
              <a:off x="4231" y="1988"/>
              <a:ext cx="3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/>
                <a:t>ISP</a:t>
              </a:r>
            </a:p>
          </p:txBody>
        </p:sp>
      </p:grpSp>
      <p:sp>
        <p:nvSpPr>
          <p:cNvPr id="58404" name="Freeform 174"/>
          <p:cNvSpPr>
            <a:spLocks/>
          </p:cNvSpPr>
          <p:nvPr/>
        </p:nvSpPr>
        <p:spPr bwMode="auto">
          <a:xfrm>
            <a:off x="6251575" y="2193925"/>
            <a:ext cx="206375" cy="927100"/>
          </a:xfrm>
          <a:custGeom>
            <a:avLst/>
            <a:gdLst>
              <a:gd name="T0" fmla="*/ 0 w 130"/>
              <a:gd name="T1" fmla="*/ 0 h 584"/>
              <a:gd name="T2" fmla="*/ 2147483647 w 130"/>
              <a:gd name="T3" fmla="*/ 0 h 584"/>
              <a:gd name="T4" fmla="*/ 2147483647 w 130"/>
              <a:gd name="T5" fmla="*/ 2147483647 h 5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0" h="584">
                <a:moveTo>
                  <a:pt x="0" y="0"/>
                </a:moveTo>
                <a:lnTo>
                  <a:pt x="130" y="0"/>
                </a:lnTo>
                <a:lnTo>
                  <a:pt x="130" y="58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7503" name="Group 175"/>
          <p:cNvGrpSpPr>
            <a:grpSpLocks/>
          </p:cNvGrpSpPr>
          <p:nvPr/>
        </p:nvGrpSpPr>
        <p:grpSpPr bwMode="auto">
          <a:xfrm>
            <a:off x="6210300" y="2355850"/>
            <a:ext cx="2517775" cy="508000"/>
            <a:chOff x="3912" y="1484"/>
            <a:chExt cx="1586" cy="320"/>
          </a:xfrm>
        </p:grpSpPr>
        <p:sp>
          <p:nvSpPr>
            <p:cNvPr id="22574" name="Line 176"/>
            <p:cNvSpPr>
              <a:spLocks noChangeShapeType="1"/>
            </p:cNvSpPr>
            <p:nvPr/>
          </p:nvSpPr>
          <p:spPr bwMode="auto">
            <a:xfrm flipH="1" flipV="1">
              <a:off x="3912" y="1497"/>
              <a:ext cx="711" cy="94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575" name="Text Box 177"/>
            <p:cNvSpPr txBox="1">
              <a:spLocks noChangeArrowheads="1"/>
            </p:cNvSpPr>
            <p:nvPr/>
          </p:nvSpPr>
          <p:spPr bwMode="auto">
            <a:xfrm>
              <a:off x="4307" y="1484"/>
              <a:ext cx="1191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>
                <a:lnSpc>
                  <a:spcPct val="85000"/>
                </a:lnSpc>
                <a:defRPr/>
              </a:pPr>
              <a:r>
                <a:rPr lang="en-US" sz="1600" i="1" smtClean="0"/>
                <a:t>cable modem</a:t>
              </a:r>
            </a:p>
            <a:p>
              <a:pPr algn="r">
                <a:lnSpc>
                  <a:spcPct val="85000"/>
                </a:lnSpc>
                <a:defRPr/>
              </a:pPr>
              <a:r>
                <a:rPr lang="en-US" sz="1600" i="1" smtClean="0"/>
                <a:t>termination system</a:t>
              </a:r>
            </a:p>
          </p:txBody>
        </p:sp>
      </p:grpSp>
      <p:sp>
        <p:nvSpPr>
          <p:cNvPr id="58406" name="Rectangle 3"/>
          <p:cNvSpPr>
            <a:spLocks noChangeArrowheads="1"/>
          </p:cNvSpPr>
          <p:nvPr/>
        </p:nvSpPr>
        <p:spPr bwMode="auto">
          <a:xfrm>
            <a:off x="373063" y="4246563"/>
            <a:ext cx="8401050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Char char="v"/>
            </a:pPr>
            <a:r>
              <a:rPr lang="en-US">
                <a:solidFill>
                  <a:srgbClr val="000099"/>
                </a:solidFill>
                <a:latin typeface="Gill Sans MT" charset="0"/>
              </a:rPr>
              <a:t>HFC: hybrid fiber coax</a:t>
            </a:r>
          </a:p>
          <a:p>
            <a:pPr marL="742950" lvl="1" indent="-285750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</a:pPr>
            <a:r>
              <a:rPr lang="en-US">
                <a:latin typeface="Gill Sans MT" charset="0"/>
              </a:rPr>
              <a:t>asymmetric: up to 30Mbps downstream transmission rate, 2 Mbps upstream transmission rate</a:t>
            </a:r>
          </a:p>
          <a:p>
            <a:pPr marL="342900" indent="-342900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Char char="v"/>
            </a:pPr>
            <a:r>
              <a:rPr lang="en-US">
                <a:solidFill>
                  <a:srgbClr val="000099"/>
                </a:solidFill>
                <a:latin typeface="Gill Sans MT" charset="0"/>
              </a:rPr>
              <a:t>network </a:t>
            </a:r>
            <a:r>
              <a:rPr lang="en-US">
                <a:latin typeface="Gill Sans MT" charset="0"/>
              </a:rPr>
              <a:t>of cable, fiber attaches homes to ISP router</a:t>
            </a:r>
          </a:p>
          <a:p>
            <a:pPr marL="742950" lvl="1" indent="-285750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</a:pPr>
            <a:r>
              <a:rPr lang="en-US">
                <a:latin typeface="Gill Sans MT" charset="0"/>
              </a:rPr>
              <a:t>homes </a:t>
            </a:r>
            <a:r>
              <a:rPr lang="en-US" i="1">
                <a:solidFill>
                  <a:srgbClr val="CC0000"/>
                </a:solidFill>
                <a:latin typeface="Gill Sans MT" charset="0"/>
              </a:rPr>
              <a:t>share access network</a:t>
            </a:r>
            <a:r>
              <a:rPr lang="en-US">
                <a:solidFill>
                  <a:srgbClr val="FF0000"/>
                </a:solidFill>
                <a:latin typeface="Gill Sans MT" charset="0"/>
              </a:rPr>
              <a:t> </a:t>
            </a:r>
            <a:r>
              <a:rPr lang="en-US">
                <a:latin typeface="Gill Sans MT" charset="0"/>
              </a:rPr>
              <a:t>to cable </a:t>
            </a:r>
            <a:r>
              <a:rPr lang="en-US" err="1">
                <a:latin typeface="Gill Sans MT" charset="0"/>
              </a:rPr>
              <a:t>headend</a:t>
            </a:r>
            <a:r>
              <a:rPr lang="en-US">
                <a:latin typeface="Gill Sans MT" charset="0"/>
              </a:rPr>
              <a:t> </a:t>
            </a:r>
          </a:p>
          <a:p>
            <a:pPr marL="742950" lvl="1" indent="-285750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</a:pPr>
            <a:r>
              <a:rPr lang="en-US">
                <a:latin typeface="Gill Sans MT" charset="0"/>
              </a:rPr>
              <a:t>unlike DSL, which has dedicated access to central office</a:t>
            </a:r>
          </a:p>
          <a:p>
            <a:pPr marL="742950" lvl="1" indent="-285750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None/>
            </a:pPr>
            <a:endParaRPr lang="en-US" sz="2000">
              <a:latin typeface="Gill Sans MT" charset="0"/>
            </a:endParaRPr>
          </a:p>
        </p:txBody>
      </p:sp>
      <p:grpSp>
        <p:nvGrpSpPr>
          <p:cNvPr id="58409" name="Group 181"/>
          <p:cNvGrpSpPr>
            <a:grpSpLocks/>
          </p:cNvGrpSpPr>
          <p:nvPr/>
        </p:nvGrpSpPr>
        <p:grpSpPr bwMode="auto">
          <a:xfrm>
            <a:off x="560388" y="1928813"/>
            <a:ext cx="609600" cy="609600"/>
            <a:chOff x="-44" y="1473"/>
            <a:chExt cx="981" cy="1105"/>
          </a:xfrm>
        </p:grpSpPr>
        <p:pic>
          <p:nvPicPr>
            <p:cNvPr id="58411" name="Picture 182" descr="desktop_computer_stylized_medi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412" name="Freeform 18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296 w 356"/>
                <a:gd name="T3" fmla="*/ 69 h 368"/>
                <a:gd name="T4" fmla="*/ 1537 w 356"/>
                <a:gd name="T5" fmla="*/ 1447 h 368"/>
                <a:gd name="T6" fmla="*/ 339 w 356"/>
                <a:gd name="T7" fmla="*/ 1810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Access: cable network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31F6F-21BD-0E45-9CFB-C9960DA0988E}" type="datetime1">
              <a:rPr lang="en-US" smtClean="0"/>
              <a:t>6/12/16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9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7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524000"/>
            <a:ext cx="3721100" cy="508302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European and US telecom operators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00" y="1872308"/>
            <a:ext cx="4699000" cy="349135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F9873-D8E3-A643-B908-4A4E66A7FC33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5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Simple Network Diagram - v1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225" y="1524000"/>
            <a:ext cx="769937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Simplified access network diagram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604084"/>
            <a:ext cx="24673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smtClean="0"/>
              <a:t>Jason </a:t>
            </a:r>
            <a:r>
              <a:rPr lang="en-US" sz="1050" err="1" smtClean="0"/>
              <a:t>Livingood</a:t>
            </a:r>
            <a:r>
              <a:rPr lang="en-US" sz="1050" smtClean="0"/>
              <a:t> (Comcast) FCC 2009</a:t>
            </a:r>
            <a:endParaRPr lang="en-US" sz="105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0E423-C1CE-B045-8E42-B3C7626C7DB9}" type="datetime1">
              <a:rPr lang="en-US" smtClean="0"/>
              <a:t>6/12/16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8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DOCSIS 3.0 channel </a:t>
            </a:r>
            <a:r>
              <a:rPr lang="en-US"/>
              <a:t>b</a:t>
            </a:r>
            <a:r>
              <a:rPr lang="en-US" smtClean="0"/>
              <a:t>onding</a:t>
            </a:r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53803" y="1334338"/>
            <a:ext cx="7543800" cy="3276600"/>
            <a:chOff x="1636" y="1587"/>
            <a:chExt cx="3925" cy="1818"/>
          </a:xfrm>
        </p:grpSpPr>
        <p:sp>
          <p:nvSpPr>
            <p:cNvPr id="17414" name="AutoShape 5"/>
            <p:cNvSpPr>
              <a:spLocks noChangeAspect="1" noChangeArrowheads="1"/>
            </p:cNvSpPr>
            <p:nvPr/>
          </p:nvSpPr>
          <p:spPr bwMode="auto">
            <a:xfrm flipH="1" flipV="1">
              <a:off x="1648" y="2939"/>
              <a:ext cx="776" cy="4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869 w 21600"/>
                <a:gd name="T13" fmla="*/ 3842 h 21600"/>
                <a:gd name="T14" fmla="*/ 17731 w 21600"/>
                <a:gd name="T15" fmla="*/ 1775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133" y="21600"/>
                  </a:lnTo>
                  <a:lnTo>
                    <a:pt x="1746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6699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1F3D5C">
                  <a:alpha val="74997"/>
                </a:srgbClr>
              </a:prstShdw>
            </a:effectLst>
          </p:spPr>
          <p:txBody>
            <a:bodyPr rot="10800000" tIns="144000" bIns="144000" anchor="ctr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  <a:buFontTx/>
                <a:buChar char="•"/>
              </a:pPr>
              <a:endParaRPr lang="en-US" sz="1000">
                <a:latin typeface="Tahoma" pitchFamily="-109" charset="0"/>
              </a:endParaRPr>
            </a:p>
          </p:txBody>
        </p:sp>
        <p:sp>
          <p:nvSpPr>
            <p:cNvPr id="17415" name="AutoShape 6"/>
            <p:cNvSpPr>
              <a:spLocks noChangeAspect="1" noChangeArrowheads="1"/>
            </p:cNvSpPr>
            <p:nvPr/>
          </p:nvSpPr>
          <p:spPr bwMode="auto">
            <a:xfrm flipH="1" flipV="1">
              <a:off x="2427" y="2939"/>
              <a:ext cx="780" cy="4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877 w 21600"/>
                <a:gd name="T13" fmla="*/ 3842 h 21600"/>
                <a:gd name="T14" fmla="*/ 17723 w 21600"/>
                <a:gd name="T15" fmla="*/ 1775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133" y="21600"/>
                  </a:lnTo>
                  <a:lnTo>
                    <a:pt x="1746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6699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1F3D5C">
                  <a:alpha val="74997"/>
                </a:srgbClr>
              </a:prstShdw>
            </a:effectLst>
          </p:spPr>
          <p:txBody>
            <a:bodyPr rot="10800000" tIns="144000" bIns="144000" anchor="ctr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  <a:buFontTx/>
                <a:buChar char="•"/>
              </a:pPr>
              <a:endParaRPr lang="en-US" sz="1000">
                <a:latin typeface="Tahoma" pitchFamily="-109" charset="0"/>
              </a:endParaRPr>
            </a:p>
          </p:txBody>
        </p:sp>
        <p:sp>
          <p:nvSpPr>
            <p:cNvPr id="17416" name="AutoShape 7"/>
            <p:cNvSpPr>
              <a:spLocks noChangeAspect="1" noChangeArrowheads="1"/>
            </p:cNvSpPr>
            <p:nvPr/>
          </p:nvSpPr>
          <p:spPr bwMode="auto">
            <a:xfrm flipH="1" flipV="1">
              <a:off x="3207" y="2939"/>
              <a:ext cx="780" cy="4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877 w 21600"/>
                <a:gd name="T13" fmla="*/ 3842 h 21600"/>
                <a:gd name="T14" fmla="*/ 17723 w 21600"/>
                <a:gd name="T15" fmla="*/ 1775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133" y="21600"/>
                  </a:lnTo>
                  <a:lnTo>
                    <a:pt x="1746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6699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1F3D5C">
                  <a:alpha val="74997"/>
                </a:srgbClr>
              </a:prstShdw>
            </a:effectLst>
          </p:spPr>
          <p:txBody>
            <a:bodyPr rot="10800000" tIns="144000" bIns="144000" anchor="ctr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  <a:buFontTx/>
                <a:buChar char="•"/>
              </a:pPr>
              <a:endParaRPr lang="en-US" sz="1000">
                <a:latin typeface="Tahoma" pitchFamily="-109" charset="0"/>
              </a:endParaRPr>
            </a:p>
          </p:txBody>
        </p:sp>
        <p:sp>
          <p:nvSpPr>
            <p:cNvPr id="17417" name="AutoShape 8"/>
            <p:cNvSpPr>
              <a:spLocks noChangeAspect="1" noChangeArrowheads="1"/>
            </p:cNvSpPr>
            <p:nvPr/>
          </p:nvSpPr>
          <p:spPr bwMode="auto">
            <a:xfrm flipH="1" flipV="1">
              <a:off x="3982" y="2939"/>
              <a:ext cx="778" cy="4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859 w 21600"/>
                <a:gd name="T13" fmla="*/ 3842 h 21600"/>
                <a:gd name="T14" fmla="*/ 17741 w 21600"/>
                <a:gd name="T15" fmla="*/ 1775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133" y="21600"/>
                  </a:lnTo>
                  <a:lnTo>
                    <a:pt x="1746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6699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1F3D5C">
                  <a:alpha val="74997"/>
                </a:srgbClr>
              </a:prstShdw>
            </a:effectLst>
          </p:spPr>
          <p:txBody>
            <a:bodyPr rot="10800000" tIns="144000" bIns="144000" anchor="ctr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  <a:buFontTx/>
                <a:buChar char="•"/>
              </a:pPr>
              <a:endParaRPr lang="en-US" sz="1000">
                <a:latin typeface="Tahoma" pitchFamily="-109" charset="0"/>
              </a:endParaRPr>
            </a:p>
          </p:txBody>
        </p:sp>
        <p:sp>
          <p:nvSpPr>
            <p:cNvPr id="17418" name="Line 9"/>
            <p:cNvSpPr>
              <a:spLocks noChangeAspect="1" noChangeShapeType="1"/>
            </p:cNvSpPr>
            <p:nvPr/>
          </p:nvSpPr>
          <p:spPr bwMode="auto">
            <a:xfrm>
              <a:off x="1636" y="2760"/>
              <a:ext cx="0" cy="645"/>
            </a:xfrm>
            <a:prstGeom prst="line">
              <a:avLst/>
            </a:prstGeom>
            <a:noFill/>
            <a:ln w="19050">
              <a:solidFill>
                <a:srgbClr val="FF7325"/>
              </a:solidFill>
              <a:round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19" name="Line 10"/>
            <p:cNvSpPr>
              <a:spLocks noChangeAspect="1" noChangeShapeType="1"/>
            </p:cNvSpPr>
            <p:nvPr/>
          </p:nvSpPr>
          <p:spPr bwMode="auto">
            <a:xfrm>
              <a:off x="2415" y="2760"/>
              <a:ext cx="0" cy="645"/>
            </a:xfrm>
            <a:prstGeom prst="line">
              <a:avLst/>
            </a:prstGeom>
            <a:noFill/>
            <a:ln w="19050">
              <a:solidFill>
                <a:srgbClr val="FF7325"/>
              </a:solidFill>
              <a:round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20" name="Line 11"/>
            <p:cNvSpPr>
              <a:spLocks noChangeAspect="1" noChangeShapeType="1"/>
            </p:cNvSpPr>
            <p:nvPr/>
          </p:nvSpPr>
          <p:spPr bwMode="auto">
            <a:xfrm>
              <a:off x="3194" y="2760"/>
              <a:ext cx="0" cy="645"/>
            </a:xfrm>
            <a:prstGeom prst="line">
              <a:avLst/>
            </a:prstGeom>
            <a:noFill/>
            <a:ln w="19050">
              <a:solidFill>
                <a:srgbClr val="FF7325"/>
              </a:solidFill>
              <a:round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21" name="Line 12"/>
            <p:cNvSpPr>
              <a:spLocks noChangeAspect="1" noChangeShapeType="1"/>
            </p:cNvSpPr>
            <p:nvPr/>
          </p:nvSpPr>
          <p:spPr bwMode="auto">
            <a:xfrm>
              <a:off x="3973" y="2760"/>
              <a:ext cx="0" cy="645"/>
            </a:xfrm>
            <a:prstGeom prst="line">
              <a:avLst/>
            </a:prstGeom>
            <a:noFill/>
            <a:ln w="19050">
              <a:solidFill>
                <a:srgbClr val="FF7325"/>
              </a:solidFill>
              <a:round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22" name="Line 13"/>
            <p:cNvSpPr>
              <a:spLocks noChangeAspect="1" noChangeShapeType="1"/>
            </p:cNvSpPr>
            <p:nvPr/>
          </p:nvSpPr>
          <p:spPr bwMode="auto">
            <a:xfrm>
              <a:off x="4752" y="2760"/>
              <a:ext cx="0" cy="645"/>
            </a:xfrm>
            <a:prstGeom prst="line">
              <a:avLst/>
            </a:prstGeom>
            <a:noFill/>
            <a:ln w="19050">
              <a:solidFill>
                <a:srgbClr val="FF7325"/>
              </a:solidFill>
              <a:round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23" name="Text Box 14"/>
            <p:cNvSpPr txBox="1">
              <a:spLocks noChangeAspect="1" noChangeArrowheads="1"/>
            </p:cNvSpPr>
            <p:nvPr/>
          </p:nvSpPr>
          <p:spPr bwMode="auto">
            <a:xfrm>
              <a:off x="1672" y="2690"/>
              <a:ext cx="717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</a:pPr>
              <a:r>
                <a:rPr lang="en-US" sz="1200">
                  <a:solidFill>
                    <a:srgbClr val="D9D9D9"/>
                  </a:solidFill>
                  <a:latin typeface="Tahoma" pitchFamily="-109" charset="0"/>
                </a:rPr>
                <a:t>6  MHz</a:t>
              </a:r>
            </a:p>
          </p:txBody>
        </p:sp>
        <p:sp>
          <p:nvSpPr>
            <p:cNvPr id="17424" name="Line 15"/>
            <p:cNvSpPr>
              <a:spLocks noChangeAspect="1" noChangeShapeType="1"/>
            </p:cNvSpPr>
            <p:nvPr/>
          </p:nvSpPr>
          <p:spPr bwMode="auto">
            <a:xfrm>
              <a:off x="2232" y="2871"/>
              <a:ext cx="176" cy="9"/>
            </a:xfrm>
            <a:prstGeom prst="line">
              <a:avLst/>
            </a:prstGeom>
            <a:noFill/>
            <a:ln w="9525">
              <a:solidFill>
                <a:srgbClr val="FF7325"/>
              </a:solidFill>
              <a:round/>
              <a:headEnd/>
              <a:tailEnd type="triangle" w="med" len="med"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25" name="Line 16"/>
            <p:cNvSpPr>
              <a:spLocks noChangeAspect="1" noChangeShapeType="1"/>
            </p:cNvSpPr>
            <p:nvPr/>
          </p:nvSpPr>
          <p:spPr bwMode="auto">
            <a:xfrm flipH="1">
              <a:off x="1650" y="2871"/>
              <a:ext cx="177" cy="9"/>
            </a:xfrm>
            <a:prstGeom prst="line">
              <a:avLst/>
            </a:prstGeom>
            <a:noFill/>
            <a:ln w="9525">
              <a:solidFill>
                <a:srgbClr val="FF7325"/>
              </a:solidFill>
              <a:round/>
              <a:headEnd/>
              <a:tailEnd type="triangle" w="med" len="med"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26" name="Text Box 17"/>
            <p:cNvSpPr txBox="1">
              <a:spLocks noChangeAspect="1" noChangeArrowheads="1"/>
            </p:cNvSpPr>
            <p:nvPr/>
          </p:nvSpPr>
          <p:spPr bwMode="auto">
            <a:xfrm>
              <a:off x="2461" y="2700"/>
              <a:ext cx="681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</a:pPr>
              <a:r>
                <a:rPr lang="en-US" sz="1200">
                  <a:solidFill>
                    <a:srgbClr val="D9D9D9"/>
                  </a:solidFill>
                  <a:latin typeface="Tahoma" pitchFamily="-109" charset="0"/>
                </a:rPr>
                <a:t>6 MHz</a:t>
              </a:r>
            </a:p>
          </p:txBody>
        </p:sp>
        <p:sp>
          <p:nvSpPr>
            <p:cNvPr id="17427" name="Line 18"/>
            <p:cNvSpPr>
              <a:spLocks noChangeAspect="1" noChangeShapeType="1"/>
            </p:cNvSpPr>
            <p:nvPr/>
          </p:nvSpPr>
          <p:spPr bwMode="auto">
            <a:xfrm>
              <a:off x="2996" y="2871"/>
              <a:ext cx="177" cy="9"/>
            </a:xfrm>
            <a:prstGeom prst="line">
              <a:avLst/>
            </a:prstGeom>
            <a:noFill/>
            <a:ln w="9525">
              <a:solidFill>
                <a:srgbClr val="FF7325"/>
              </a:solidFill>
              <a:round/>
              <a:headEnd/>
              <a:tailEnd type="triangle" w="med" len="med"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28" name="Line 19"/>
            <p:cNvSpPr>
              <a:spLocks noChangeAspect="1" noChangeShapeType="1"/>
            </p:cNvSpPr>
            <p:nvPr/>
          </p:nvSpPr>
          <p:spPr bwMode="auto">
            <a:xfrm flipH="1">
              <a:off x="2415" y="2871"/>
              <a:ext cx="177" cy="9"/>
            </a:xfrm>
            <a:prstGeom prst="line">
              <a:avLst/>
            </a:prstGeom>
            <a:noFill/>
            <a:ln w="9525">
              <a:solidFill>
                <a:srgbClr val="FF7325"/>
              </a:solidFill>
              <a:round/>
              <a:headEnd/>
              <a:tailEnd type="triangle" w="med" len="med"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29" name="Text Box 20"/>
            <p:cNvSpPr txBox="1">
              <a:spLocks noChangeAspect="1" noChangeArrowheads="1"/>
            </p:cNvSpPr>
            <p:nvPr/>
          </p:nvSpPr>
          <p:spPr bwMode="auto">
            <a:xfrm>
              <a:off x="3279" y="2700"/>
              <a:ext cx="656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</a:pPr>
              <a:r>
                <a:rPr lang="en-US" sz="1200">
                  <a:solidFill>
                    <a:srgbClr val="D9D9D9"/>
                  </a:solidFill>
                  <a:latin typeface="Tahoma" pitchFamily="-109" charset="0"/>
                </a:rPr>
                <a:t>6 MHz</a:t>
              </a:r>
            </a:p>
          </p:txBody>
        </p:sp>
        <p:sp>
          <p:nvSpPr>
            <p:cNvPr id="17430" name="Line 21"/>
            <p:cNvSpPr>
              <a:spLocks noChangeAspect="1" noChangeShapeType="1"/>
            </p:cNvSpPr>
            <p:nvPr/>
          </p:nvSpPr>
          <p:spPr bwMode="auto">
            <a:xfrm>
              <a:off x="3775" y="2871"/>
              <a:ext cx="177" cy="9"/>
            </a:xfrm>
            <a:prstGeom prst="line">
              <a:avLst/>
            </a:prstGeom>
            <a:noFill/>
            <a:ln w="9525">
              <a:solidFill>
                <a:srgbClr val="FF7325"/>
              </a:solidFill>
              <a:round/>
              <a:headEnd/>
              <a:tailEnd type="triangle" w="med" len="med"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31" name="Line 22"/>
            <p:cNvSpPr>
              <a:spLocks noChangeAspect="1" noChangeShapeType="1"/>
            </p:cNvSpPr>
            <p:nvPr/>
          </p:nvSpPr>
          <p:spPr bwMode="auto">
            <a:xfrm flipH="1">
              <a:off x="3194" y="2871"/>
              <a:ext cx="176" cy="9"/>
            </a:xfrm>
            <a:prstGeom prst="line">
              <a:avLst/>
            </a:prstGeom>
            <a:noFill/>
            <a:ln w="9525">
              <a:solidFill>
                <a:srgbClr val="FF7325"/>
              </a:solidFill>
              <a:round/>
              <a:headEnd/>
              <a:tailEnd type="triangle" w="med" len="med"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32" name="Text Box 23"/>
            <p:cNvSpPr txBox="1">
              <a:spLocks noChangeAspect="1" noChangeArrowheads="1"/>
            </p:cNvSpPr>
            <p:nvPr/>
          </p:nvSpPr>
          <p:spPr bwMode="auto">
            <a:xfrm>
              <a:off x="4042" y="2700"/>
              <a:ext cx="647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</a:pPr>
              <a:r>
                <a:rPr lang="en-US" sz="1200">
                  <a:solidFill>
                    <a:srgbClr val="D9D9D9"/>
                  </a:solidFill>
                  <a:latin typeface="Tahoma" pitchFamily="-109" charset="0"/>
                </a:rPr>
                <a:t>6  MHz</a:t>
              </a:r>
            </a:p>
          </p:txBody>
        </p:sp>
        <p:sp>
          <p:nvSpPr>
            <p:cNvPr id="17433" name="Line 24"/>
            <p:cNvSpPr>
              <a:spLocks noChangeAspect="1" noChangeShapeType="1"/>
            </p:cNvSpPr>
            <p:nvPr/>
          </p:nvSpPr>
          <p:spPr bwMode="auto">
            <a:xfrm>
              <a:off x="4554" y="2871"/>
              <a:ext cx="177" cy="9"/>
            </a:xfrm>
            <a:prstGeom prst="line">
              <a:avLst/>
            </a:prstGeom>
            <a:noFill/>
            <a:ln w="9525">
              <a:solidFill>
                <a:srgbClr val="FF7325"/>
              </a:solidFill>
              <a:round/>
              <a:headEnd/>
              <a:tailEnd type="triangle" w="med" len="med"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34" name="Line 25"/>
            <p:cNvSpPr>
              <a:spLocks noChangeAspect="1" noChangeShapeType="1"/>
            </p:cNvSpPr>
            <p:nvPr/>
          </p:nvSpPr>
          <p:spPr bwMode="auto">
            <a:xfrm flipH="1">
              <a:off x="3973" y="2871"/>
              <a:ext cx="176" cy="9"/>
            </a:xfrm>
            <a:prstGeom prst="line">
              <a:avLst/>
            </a:prstGeom>
            <a:noFill/>
            <a:ln w="9525">
              <a:solidFill>
                <a:srgbClr val="FF7325"/>
              </a:solidFill>
              <a:round/>
              <a:headEnd/>
              <a:tailEnd type="triangle" w="med" len="med"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35" name="AutoShape 26"/>
            <p:cNvSpPr>
              <a:spLocks noChangeAspect="1" noChangeArrowheads="1"/>
            </p:cNvSpPr>
            <p:nvPr/>
          </p:nvSpPr>
          <p:spPr bwMode="auto">
            <a:xfrm>
              <a:off x="1842" y="2010"/>
              <a:ext cx="369" cy="719"/>
            </a:xfrm>
            <a:prstGeom prst="upArrow">
              <a:avLst>
                <a:gd name="adj1" fmla="val 50000"/>
                <a:gd name="adj2" fmla="val 44852"/>
              </a:avLst>
            </a:prstGeom>
            <a:solidFill>
              <a:srgbClr val="FEFEF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rgbClr val="989898">
                  <a:alpha val="74997"/>
                </a:srgbClr>
              </a:prstShdw>
            </a:effectLst>
          </p:spPr>
          <p:txBody>
            <a:bodyPr tIns="144000" bIns="1440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36" name="Text Box 27"/>
            <p:cNvSpPr txBox="1">
              <a:spLocks noChangeAspect="1" noChangeArrowheads="1"/>
            </p:cNvSpPr>
            <p:nvPr/>
          </p:nvSpPr>
          <p:spPr bwMode="auto">
            <a:xfrm rot="-5400000">
              <a:off x="1752" y="2300"/>
              <a:ext cx="509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</a:pPr>
              <a:r>
                <a:rPr lang="en-US" sz="1200">
                  <a:latin typeface="Tahoma" pitchFamily="-109" charset="0"/>
                </a:rPr>
                <a:t>38 Mbps</a:t>
              </a:r>
            </a:p>
          </p:txBody>
        </p:sp>
        <p:sp>
          <p:nvSpPr>
            <p:cNvPr id="17437" name="AutoShape 28"/>
            <p:cNvSpPr>
              <a:spLocks noChangeAspect="1" noChangeArrowheads="1"/>
            </p:cNvSpPr>
            <p:nvPr/>
          </p:nvSpPr>
          <p:spPr bwMode="auto">
            <a:xfrm>
              <a:off x="2642" y="2010"/>
              <a:ext cx="369" cy="719"/>
            </a:xfrm>
            <a:prstGeom prst="upArrow">
              <a:avLst>
                <a:gd name="adj1" fmla="val 50000"/>
                <a:gd name="adj2" fmla="val 44716"/>
              </a:avLst>
            </a:prstGeom>
            <a:solidFill>
              <a:srgbClr val="FEFEF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rgbClr val="989898">
                  <a:alpha val="74997"/>
                </a:srgbClr>
              </a:prstShdw>
            </a:effectLst>
          </p:spPr>
          <p:txBody>
            <a:bodyPr tIns="144000" bIns="1440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38" name="Text Box 29"/>
            <p:cNvSpPr txBox="1">
              <a:spLocks noChangeAspect="1" noChangeArrowheads="1"/>
            </p:cNvSpPr>
            <p:nvPr/>
          </p:nvSpPr>
          <p:spPr bwMode="auto">
            <a:xfrm rot="-5400000">
              <a:off x="2554" y="2306"/>
              <a:ext cx="509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</a:pPr>
              <a:r>
                <a:rPr lang="en-US" sz="1200">
                  <a:latin typeface="Tahoma" pitchFamily="-109" charset="0"/>
                </a:rPr>
                <a:t>38 Mbps</a:t>
              </a:r>
            </a:p>
          </p:txBody>
        </p:sp>
        <p:sp>
          <p:nvSpPr>
            <p:cNvPr id="17439" name="AutoShape 30"/>
            <p:cNvSpPr>
              <a:spLocks noChangeAspect="1" noChangeArrowheads="1"/>
            </p:cNvSpPr>
            <p:nvPr/>
          </p:nvSpPr>
          <p:spPr bwMode="auto">
            <a:xfrm>
              <a:off x="3414" y="2010"/>
              <a:ext cx="368" cy="719"/>
            </a:xfrm>
            <a:prstGeom prst="upArrow">
              <a:avLst>
                <a:gd name="adj1" fmla="val 50000"/>
                <a:gd name="adj2" fmla="val 44974"/>
              </a:avLst>
            </a:prstGeom>
            <a:solidFill>
              <a:srgbClr val="FEFEF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rgbClr val="989898">
                  <a:alpha val="74997"/>
                </a:srgbClr>
              </a:prstShdw>
            </a:effectLst>
          </p:spPr>
          <p:txBody>
            <a:bodyPr tIns="144000" bIns="1440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40" name="Text Box 31"/>
            <p:cNvSpPr txBox="1">
              <a:spLocks noChangeAspect="1" noChangeArrowheads="1"/>
            </p:cNvSpPr>
            <p:nvPr/>
          </p:nvSpPr>
          <p:spPr bwMode="auto">
            <a:xfrm rot="-5400000">
              <a:off x="3324" y="2312"/>
              <a:ext cx="509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</a:pPr>
              <a:r>
                <a:rPr lang="en-US" sz="1200">
                  <a:latin typeface="Tahoma" pitchFamily="-109" charset="0"/>
                </a:rPr>
                <a:t>38 Mbps</a:t>
              </a:r>
            </a:p>
          </p:txBody>
        </p:sp>
        <p:sp>
          <p:nvSpPr>
            <p:cNvPr id="17441" name="AutoShape 32"/>
            <p:cNvSpPr>
              <a:spLocks noChangeAspect="1" noChangeArrowheads="1"/>
            </p:cNvSpPr>
            <p:nvPr/>
          </p:nvSpPr>
          <p:spPr bwMode="auto">
            <a:xfrm>
              <a:off x="4186" y="2010"/>
              <a:ext cx="368" cy="719"/>
            </a:xfrm>
            <a:prstGeom prst="upArrow">
              <a:avLst>
                <a:gd name="adj1" fmla="val 50000"/>
                <a:gd name="adj2" fmla="val 44838"/>
              </a:avLst>
            </a:prstGeom>
            <a:solidFill>
              <a:srgbClr val="FEFEF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rgbClr val="989898">
                  <a:alpha val="74997"/>
                </a:srgbClr>
              </a:prstShdw>
            </a:effectLst>
          </p:spPr>
          <p:txBody>
            <a:bodyPr tIns="144000" bIns="1440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442" name="Text Box 33"/>
            <p:cNvSpPr txBox="1">
              <a:spLocks noChangeAspect="1" noChangeArrowheads="1"/>
            </p:cNvSpPr>
            <p:nvPr/>
          </p:nvSpPr>
          <p:spPr bwMode="auto">
            <a:xfrm rot="-5400000">
              <a:off x="4100" y="2321"/>
              <a:ext cx="509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44000" bIns="144000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</a:pPr>
              <a:r>
                <a:rPr lang="en-US" sz="1200">
                  <a:latin typeface="Tahoma" pitchFamily="-109" charset="0"/>
                </a:rPr>
                <a:t>38 Mbps</a:t>
              </a:r>
            </a:p>
          </p:txBody>
        </p:sp>
        <p:sp>
          <p:nvSpPr>
            <p:cNvPr id="17443" name="AutoShape 34"/>
            <p:cNvSpPr>
              <a:spLocks noChangeAspect="1" noChangeArrowheads="1"/>
            </p:cNvSpPr>
            <p:nvPr/>
          </p:nvSpPr>
          <p:spPr bwMode="auto">
            <a:xfrm>
              <a:off x="4695" y="1587"/>
              <a:ext cx="866" cy="524"/>
            </a:xfrm>
            <a:prstGeom prst="rightArrow">
              <a:avLst>
                <a:gd name="adj1" fmla="val 50000"/>
                <a:gd name="adj2" fmla="val 49205"/>
              </a:avLst>
            </a:prstGeom>
            <a:solidFill>
              <a:srgbClr val="FEFEF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rgbClr val="989898">
                  <a:alpha val="74997"/>
                </a:srgbClr>
              </a:prstShdw>
            </a:effectLst>
          </p:spPr>
          <p:txBody>
            <a:bodyPr tIns="144000" bIns="144000" anchor="ctr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</a:pPr>
              <a:r>
                <a:rPr lang="en-US" sz="1200">
                  <a:latin typeface="Tahoma" pitchFamily="-109" charset="0"/>
                </a:rPr>
                <a:t>152 Mbps</a:t>
              </a:r>
            </a:p>
          </p:txBody>
        </p:sp>
        <p:sp>
          <p:nvSpPr>
            <p:cNvPr id="17444" name="Rectangle 35"/>
            <p:cNvSpPr>
              <a:spLocks noChangeAspect="1" noChangeArrowheads="1"/>
            </p:cNvSpPr>
            <p:nvPr/>
          </p:nvSpPr>
          <p:spPr bwMode="auto">
            <a:xfrm>
              <a:off x="1678" y="1706"/>
              <a:ext cx="3024" cy="264"/>
            </a:xfrm>
            <a:prstGeom prst="rect">
              <a:avLst/>
            </a:prstGeom>
            <a:solidFill>
              <a:srgbClr val="FFB43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rgbClr val="996C22">
                  <a:alpha val="74997"/>
                </a:srgbClr>
              </a:prstShdw>
            </a:effectLst>
          </p:spPr>
          <p:txBody>
            <a:bodyPr tIns="144000" bIns="144000" anchor="ctr">
              <a:prstTxWarp prst="textNoShape">
                <a:avLst/>
              </a:prstTxWarp>
              <a:spAutoFit/>
            </a:bodyPr>
            <a:lstStyle/>
            <a:p>
              <a:pPr marL="180975" indent="-180975" algn="ctr">
                <a:buClr>
                  <a:schemeClr val="bg2"/>
                </a:buClr>
              </a:pPr>
              <a:r>
                <a:rPr lang="en-US" sz="1200">
                  <a:latin typeface="Tahoma" pitchFamily="-109" charset="0"/>
                </a:rPr>
                <a:t>Logical Channel Bonding Technology</a:t>
              </a:r>
            </a:p>
          </p:txBody>
        </p:sp>
      </p:grp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638175" y="4621193"/>
            <a:ext cx="75914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15888" indent="-115888" eaLnBrk="0" hangingPunct="0">
              <a:buFontTx/>
              <a:buChar char="•"/>
            </a:pPr>
            <a:r>
              <a:rPr lang="en-US" sz="1600">
                <a:solidFill>
                  <a:schemeClr val="tx1">
                    <a:lumMod val="85000"/>
                  </a:schemeClr>
                </a:solidFill>
              </a:rPr>
              <a:t>DOCSIS 2.0 is limited to single channel’s </a:t>
            </a:r>
            <a:r>
              <a:rPr lang="en-US" sz="1600" smtClean="0">
                <a:solidFill>
                  <a:schemeClr val="tx1">
                    <a:lumMod val="85000"/>
                  </a:schemeClr>
                </a:solidFill>
              </a:rPr>
              <a:t>capacity</a:t>
            </a:r>
            <a:endParaRPr lang="en-US" sz="1600">
              <a:solidFill>
                <a:schemeClr val="tx1">
                  <a:lumMod val="85000"/>
                </a:schemeClr>
              </a:solidFill>
            </a:endParaRPr>
          </a:p>
          <a:p>
            <a:pPr marL="115888" indent="-115888" eaLnBrk="0" hangingPunct="0">
              <a:buFontTx/>
              <a:buChar char="•"/>
            </a:pPr>
            <a:r>
              <a:rPr lang="en-US" sz="1600">
                <a:solidFill>
                  <a:schemeClr val="tx1">
                    <a:lumMod val="85000"/>
                  </a:schemeClr>
                </a:solidFill>
              </a:rPr>
              <a:t>DOCSIS 3.0 employs packet bonding across multiple channels</a:t>
            </a:r>
          </a:p>
          <a:p>
            <a:pPr marL="566738" lvl="1" indent="-109538" eaLnBrk="0" hangingPunct="0">
              <a:buFontTx/>
              <a:buChar char="•"/>
            </a:pPr>
            <a:r>
              <a:rPr lang="en-US" sz="1600">
                <a:solidFill>
                  <a:schemeClr val="tx1">
                    <a:lumMod val="85000"/>
                  </a:schemeClr>
                </a:solidFill>
              </a:rPr>
              <a:t>Initially will bond 4 channels</a:t>
            </a:r>
          </a:p>
          <a:p>
            <a:pPr marL="566738" lvl="1" indent="-109538" eaLnBrk="0" hangingPunct="0">
              <a:buFontTx/>
              <a:buChar char="•"/>
            </a:pPr>
            <a:r>
              <a:rPr lang="en-US" sz="1600">
                <a:solidFill>
                  <a:schemeClr val="tx1">
                    <a:lumMod val="85000"/>
                  </a:schemeClr>
                </a:solidFill>
              </a:rPr>
              <a:t>8 channel-capable silicon coming soon</a:t>
            </a:r>
          </a:p>
          <a:p>
            <a:pPr marL="566738" lvl="1" indent="-109538" eaLnBrk="0" hangingPunct="0">
              <a:buFontTx/>
              <a:buChar char="•"/>
            </a:pPr>
            <a:r>
              <a:rPr lang="en-US" sz="1600">
                <a:solidFill>
                  <a:schemeClr val="tx1">
                    <a:lumMod val="85000"/>
                  </a:schemeClr>
                </a:solidFill>
              </a:rPr>
              <a:t>Upstream bonding in 2010</a:t>
            </a:r>
          </a:p>
          <a:p>
            <a:pPr marL="566738" lvl="1" indent="-109538" eaLnBrk="0" hangingPunct="0">
              <a:buFontTx/>
              <a:buChar char="•"/>
            </a:pPr>
            <a:r>
              <a:rPr lang="en-US" sz="1600">
                <a:solidFill>
                  <a:schemeClr val="tx1">
                    <a:lumMod val="85000"/>
                  </a:schemeClr>
                </a:solidFill>
              </a:rPr>
              <a:t>Increased speeds 100Mbps+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BDAB1-F45A-054B-8BE2-98DDF44FDD28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4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/>
          </p:cNvSpPr>
          <p:nvPr/>
        </p:nvSpPr>
        <p:spPr bwMode="auto">
          <a:xfrm rot="5400000">
            <a:off x="3183731" y="2448719"/>
            <a:ext cx="1169988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7162800" y="5410200"/>
            <a:ext cx="1588" cy="228600"/>
          </a:xfrm>
          <a:prstGeom prst="line">
            <a:avLst/>
          </a:prstGeom>
          <a:noFill/>
          <a:ln w="25400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3" name="Rectangle 7"/>
          <p:cNvSpPr>
            <a:spLocks/>
          </p:cNvSpPr>
          <p:nvPr/>
        </p:nvSpPr>
        <p:spPr bwMode="auto">
          <a:xfrm>
            <a:off x="3505200" y="4953000"/>
            <a:ext cx="2209800" cy="5334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6629400" y="2133600"/>
            <a:ext cx="685800" cy="1588"/>
          </a:xfrm>
          <a:prstGeom prst="line">
            <a:avLst/>
          </a:prstGeom>
          <a:noFill/>
          <a:ln w="38100">
            <a:solidFill>
              <a:srgbClr val="00FF00"/>
            </a:solidFill>
            <a:prstDash val="solid"/>
            <a:round/>
            <a:headEnd type="triangl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8686800" y="25908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8229600" y="2590800"/>
            <a:ext cx="1588" cy="762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7467600" y="25908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1447800" y="2133600"/>
            <a:ext cx="4953000" cy="1588"/>
          </a:xfrm>
          <a:prstGeom prst="line">
            <a:avLst/>
          </a:prstGeom>
          <a:noFill/>
          <a:ln w="508000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9" name="Rectangle 1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81279"/>
          <a:lstStyle/>
          <a:p>
            <a:r>
              <a:rPr lang="en-US"/>
              <a:t>Verizon’s FTTP </a:t>
            </a:r>
            <a:r>
              <a:rPr lang="en-US" smtClean="0"/>
              <a:t>architecture</a:t>
            </a:r>
            <a:endParaRPr lang="en-US"/>
          </a:p>
        </p:txBody>
      </p:sp>
      <p:sp>
        <p:nvSpPr>
          <p:cNvPr id="14350" name="Rectangle 14"/>
          <p:cNvSpPr>
            <a:spLocks/>
          </p:cNvSpPr>
          <p:nvPr/>
        </p:nvSpPr>
        <p:spPr bwMode="auto">
          <a:xfrm>
            <a:off x="7239000" y="1600200"/>
            <a:ext cx="1600200" cy="990600"/>
          </a:xfrm>
          <a:prstGeom prst="rect">
            <a:avLst/>
          </a:prstGeom>
          <a:solidFill>
            <a:srgbClr val="666699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1" name="Rectangle 15"/>
          <p:cNvSpPr>
            <a:spLocks/>
          </p:cNvSpPr>
          <p:nvPr/>
        </p:nvSpPr>
        <p:spPr bwMode="auto">
          <a:xfrm>
            <a:off x="7239000" y="1676400"/>
            <a:ext cx="1600200" cy="9652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550"/>
              </a:spcBef>
            </a:pPr>
            <a:r>
              <a:rPr lang="en-US" sz="1600">
                <a:solidFill>
                  <a:srgbClr val="FFFFFF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ONT</a:t>
            </a:r>
          </a:p>
          <a:p>
            <a:pPr marL="39688" algn="ctr">
              <a:spcBef>
                <a:spcPts val="900"/>
              </a:spcBef>
            </a:pPr>
            <a:r>
              <a:rPr lang="en-US" sz="1400">
                <a:solidFill>
                  <a:srgbClr val="FFFFFF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Optical Network Terminal</a:t>
            </a:r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>
            <a:off x="1524000" y="2057400"/>
            <a:ext cx="1828800" cy="1588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>
            <a:off x="1600200" y="2209800"/>
            <a:ext cx="2209800" cy="1588"/>
          </a:xfrm>
          <a:prstGeom prst="line">
            <a:avLst/>
          </a:prstGeom>
          <a:noFill/>
          <a:ln w="38100">
            <a:solidFill>
              <a:srgbClr val="00FF00"/>
            </a:solidFill>
            <a:prstDash val="solid"/>
            <a:round/>
            <a:headEnd type="triangl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4" name="Line 18"/>
          <p:cNvSpPr>
            <a:spLocks noChangeShapeType="1"/>
          </p:cNvSpPr>
          <p:nvPr/>
        </p:nvSpPr>
        <p:spPr bwMode="auto">
          <a:xfrm>
            <a:off x="4114800" y="1981200"/>
            <a:ext cx="1981200" cy="1588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5" name="Line 19"/>
          <p:cNvSpPr>
            <a:spLocks noChangeShapeType="1"/>
          </p:cNvSpPr>
          <p:nvPr/>
        </p:nvSpPr>
        <p:spPr bwMode="auto">
          <a:xfrm>
            <a:off x="4191000" y="2133600"/>
            <a:ext cx="1905000" cy="1588"/>
          </a:xfrm>
          <a:prstGeom prst="line">
            <a:avLst/>
          </a:prstGeom>
          <a:noFill/>
          <a:ln w="38100">
            <a:solidFill>
              <a:srgbClr val="00FF00"/>
            </a:solidFill>
            <a:prstDash val="solid"/>
            <a:round/>
            <a:headEnd type="triangl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6" name="Line 20"/>
          <p:cNvSpPr>
            <a:spLocks noChangeShapeType="1"/>
          </p:cNvSpPr>
          <p:nvPr/>
        </p:nvSpPr>
        <p:spPr bwMode="auto">
          <a:xfrm>
            <a:off x="4191000" y="2286000"/>
            <a:ext cx="1905000" cy="1588"/>
          </a:xfrm>
          <a:prstGeom prst="line">
            <a:avLst/>
          </a:prstGeom>
          <a:noFill/>
          <a:ln w="38100">
            <a:solidFill>
              <a:srgbClr val="00CC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7" name="Rectangle 21"/>
          <p:cNvSpPr>
            <a:spLocks/>
          </p:cNvSpPr>
          <p:nvPr/>
        </p:nvSpPr>
        <p:spPr bwMode="auto">
          <a:xfrm>
            <a:off x="609600" y="1371600"/>
            <a:ext cx="990600" cy="1600200"/>
          </a:xfrm>
          <a:prstGeom prst="rect">
            <a:avLst/>
          </a:prstGeom>
          <a:solidFill>
            <a:srgbClr val="666699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8" name="Rectangle 22"/>
          <p:cNvSpPr>
            <a:spLocks/>
          </p:cNvSpPr>
          <p:nvPr/>
        </p:nvSpPr>
        <p:spPr bwMode="auto">
          <a:xfrm>
            <a:off x="609600" y="1600200"/>
            <a:ext cx="990600" cy="9652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550"/>
              </a:spcBef>
            </a:pPr>
            <a:r>
              <a:rPr lang="en-US" sz="1400">
                <a:solidFill>
                  <a:srgbClr val="FFFFFF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OLT</a:t>
            </a:r>
          </a:p>
          <a:p>
            <a:pPr marL="39688" algn="ctr">
              <a:spcBef>
                <a:spcPts val="900"/>
              </a:spcBef>
            </a:pPr>
            <a:r>
              <a:rPr lang="en-US" sz="1200">
                <a:solidFill>
                  <a:srgbClr val="FFFFFF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Optical Line Terminal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352800" y="1828800"/>
            <a:ext cx="838200" cy="774700"/>
            <a:chOff x="0" y="0"/>
            <a:chExt cx="528" cy="488"/>
          </a:xfrm>
        </p:grpSpPr>
        <p:sp>
          <p:nvSpPr>
            <p:cNvPr id="14360" name="Rectangle 24"/>
            <p:cNvSpPr>
              <a:spLocks/>
            </p:cNvSpPr>
            <p:nvPr/>
          </p:nvSpPr>
          <p:spPr bwMode="auto">
            <a:xfrm>
              <a:off x="0" y="0"/>
              <a:ext cx="528" cy="488"/>
            </a:xfrm>
            <a:prstGeom prst="rect">
              <a:avLst/>
            </a:prstGeom>
            <a:solidFill>
              <a:srgbClr val="CC99FF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61" name="Rectangle 25"/>
            <p:cNvSpPr>
              <a:spLocks/>
            </p:cNvSpPr>
            <p:nvPr/>
          </p:nvSpPr>
          <p:spPr bwMode="auto">
            <a:xfrm>
              <a:off x="0" y="0"/>
              <a:ext cx="528" cy="40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algn="ctr">
                <a:spcBef>
                  <a:spcPts val="850"/>
                </a:spcBef>
              </a:pPr>
              <a:r>
                <a:rPr lang="en-US" sz="1100">
                  <a:solidFill>
                    <a:srgbClr val="FFFFFF"/>
                  </a:solidFill>
                  <a:latin typeface="Lucida Sans Unicode" pitchFamily="-111" charset="-52"/>
                  <a:ea typeface="Lucida Sans Unicode" pitchFamily="-111" charset="-52"/>
                  <a:cs typeface="Lucida Sans Unicode" pitchFamily="-111" charset="-52"/>
                  <a:sym typeface="Lucida Sans Unicode" pitchFamily="-111" charset="-52"/>
                </a:rPr>
                <a:t>Optical Couplers (WDM)</a:t>
              </a:r>
            </a:p>
          </p:txBody>
        </p:sp>
      </p:grpSp>
      <p:sp>
        <p:nvSpPr>
          <p:cNvPr id="14362" name="Line 26"/>
          <p:cNvSpPr>
            <a:spLocks noChangeShapeType="1"/>
          </p:cNvSpPr>
          <p:nvPr/>
        </p:nvSpPr>
        <p:spPr bwMode="auto">
          <a:xfrm>
            <a:off x="6324600" y="1981200"/>
            <a:ext cx="914400" cy="1588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3" name="Line 27"/>
          <p:cNvSpPr>
            <a:spLocks noChangeShapeType="1"/>
          </p:cNvSpPr>
          <p:nvPr/>
        </p:nvSpPr>
        <p:spPr bwMode="auto">
          <a:xfrm>
            <a:off x="6248400" y="2286000"/>
            <a:ext cx="990600" cy="1588"/>
          </a:xfrm>
          <a:prstGeom prst="line">
            <a:avLst/>
          </a:prstGeom>
          <a:noFill/>
          <a:ln w="38100">
            <a:solidFill>
              <a:srgbClr val="00CC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4" name="Rectangle 28"/>
          <p:cNvSpPr>
            <a:spLocks/>
          </p:cNvSpPr>
          <p:nvPr/>
        </p:nvSpPr>
        <p:spPr bwMode="auto">
          <a:xfrm>
            <a:off x="1600200" y="1524000"/>
            <a:ext cx="1905000" cy="381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750"/>
              </a:spcBef>
            </a:pPr>
            <a:r>
              <a:rPr lang="en-US" sz="1000" u="sng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Voice &amp; Data</a:t>
            </a:r>
            <a:r>
              <a:rPr lang="en-US" sz="100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      Downstream 1490 nm</a:t>
            </a:r>
          </a:p>
        </p:txBody>
      </p:sp>
      <p:sp>
        <p:nvSpPr>
          <p:cNvPr id="14365" name="Rectangle 29"/>
          <p:cNvSpPr>
            <a:spLocks/>
          </p:cNvSpPr>
          <p:nvPr/>
        </p:nvSpPr>
        <p:spPr bwMode="auto">
          <a:xfrm>
            <a:off x="1600200" y="2362200"/>
            <a:ext cx="1905000" cy="190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750"/>
              </a:spcBef>
            </a:pPr>
            <a:r>
              <a:rPr lang="en-US" sz="100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Upstream 1310 nm</a:t>
            </a:r>
          </a:p>
        </p:txBody>
      </p:sp>
      <p:sp>
        <p:nvSpPr>
          <p:cNvPr id="14366" name="Rectangle 30"/>
          <p:cNvSpPr>
            <a:spLocks/>
          </p:cNvSpPr>
          <p:nvPr/>
        </p:nvSpPr>
        <p:spPr bwMode="auto">
          <a:xfrm>
            <a:off x="4191000" y="1524000"/>
            <a:ext cx="2057400" cy="381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750"/>
              </a:spcBef>
            </a:pPr>
            <a:r>
              <a:rPr lang="en-US" sz="1000" u="sng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Voice, Data &amp; Video         </a:t>
            </a:r>
            <a:r>
              <a:rPr lang="en-US" sz="100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1490 nm, 1310 nm, 1550 nm</a:t>
            </a:r>
          </a:p>
        </p:txBody>
      </p:sp>
      <p:sp>
        <p:nvSpPr>
          <p:cNvPr id="14367" name="Line 31"/>
          <p:cNvSpPr>
            <a:spLocks noChangeShapeType="1"/>
          </p:cNvSpPr>
          <p:nvPr/>
        </p:nvSpPr>
        <p:spPr bwMode="auto">
          <a:xfrm>
            <a:off x="6629400" y="2438400"/>
            <a:ext cx="457200" cy="1588"/>
          </a:xfrm>
          <a:prstGeom prst="line">
            <a:avLst/>
          </a:prstGeom>
          <a:noFill/>
          <a:ln w="25400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8" name="Line 32"/>
          <p:cNvSpPr>
            <a:spLocks noChangeShapeType="1"/>
          </p:cNvSpPr>
          <p:nvPr/>
        </p:nvSpPr>
        <p:spPr bwMode="auto">
          <a:xfrm>
            <a:off x="6629400" y="2514600"/>
            <a:ext cx="457200" cy="1588"/>
          </a:xfrm>
          <a:prstGeom prst="line">
            <a:avLst/>
          </a:prstGeom>
          <a:noFill/>
          <a:ln w="25400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9" name="Line 33"/>
          <p:cNvSpPr>
            <a:spLocks noChangeShapeType="1"/>
          </p:cNvSpPr>
          <p:nvPr/>
        </p:nvSpPr>
        <p:spPr bwMode="auto">
          <a:xfrm>
            <a:off x="6629400" y="2590800"/>
            <a:ext cx="457200" cy="1588"/>
          </a:xfrm>
          <a:prstGeom prst="line">
            <a:avLst/>
          </a:prstGeom>
          <a:noFill/>
          <a:ln w="25400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70" name="Rectangle 34"/>
          <p:cNvSpPr>
            <a:spLocks/>
          </p:cNvSpPr>
          <p:nvPr/>
        </p:nvSpPr>
        <p:spPr bwMode="auto">
          <a:xfrm>
            <a:off x="6553200" y="2590800"/>
            <a:ext cx="685800" cy="190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750"/>
              </a:spcBef>
            </a:pPr>
            <a:r>
              <a:rPr lang="en-US" sz="100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1x32</a:t>
            </a:r>
          </a:p>
        </p:txBody>
      </p:sp>
      <p:sp>
        <p:nvSpPr>
          <p:cNvPr id="14371" name="AutoShape 35"/>
          <p:cNvSpPr>
            <a:spLocks/>
          </p:cNvSpPr>
          <p:nvPr/>
        </p:nvSpPr>
        <p:spPr bwMode="auto">
          <a:xfrm rot="2700000">
            <a:off x="6172200" y="1598613"/>
            <a:ext cx="965200" cy="1003300"/>
          </a:xfrm>
          <a:prstGeom prst="rtTriangle">
            <a:avLst/>
          </a:prstGeom>
          <a:solidFill>
            <a:srgbClr val="CC99FF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72" name="Rectangle 36"/>
          <p:cNvSpPr>
            <a:spLocks/>
          </p:cNvSpPr>
          <p:nvPr/>
        </p:nvSpPr>
        <p:spPr bwMode="auto">
          <a:xfrm>
            <a:off x="6019800" y="1905000"/>
            <a:ext cx="685800" cy="431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850"/>
              </a:spcBef>
            </a:pPr>
            <a:r>
              <a:rPr lang="en-US" sz="1100">
                <a:solidFill>
                  <a:srgbClr val="FFFFFF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Optical Splitter</a:t>
            </a:r>
          </a:p>
        </p:txBody>
      </p:sp>
      <p:sp>
        <p:nvSpPr>
          <p:cNvPr id="14373" name="Rectangle 37"/>
          <p:cNvSpPr>
            <a:spLocks/>
          </p:cNvSpPr>
          <p:nvPr/>
        </p:nvSpPr>
        <p:spPr bwMode="auto">
          <a:xfrm>
            <a:off x="2590800" y="3048000"/>
            <a:ext cx="2362200" cy="609600"/>
          </a:xfrm>
          <a:prstGeom prst="rect">
            <a:avLst/>
          </a:prstGeom>
          <a:solidFill>
            <a:srgbClr val="666699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74" name="Rectangle 38"/>
          <p:cNvSpPr>
            <a:spLocks/>
          </p:cNvSpPr>
          <p:nvPr/>
        </p:nvSpPr>
        <p:spPr bwMode="auto">
          <a:xfrm>
            <a:off x="2514600" y="3048000"/>
            <a:ext cx="2514600" cy="6223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/>
            <a:r>
              <a:rPr lang="en-US" sz="1400">
                <a:solidFill>
                  <a:srgbClr val="FFFFFF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EDFA</a:t>
            </a:r>
          </a:p>
          <a:p>
            <a:pPr marL="39688" algn="ctr"/>
            <a:r>
              <a:rPr lang="en-US" sz="1200">
                <a:solidFill>
                  <a:srgbClr val="FFFFFF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Erbium Doped Fiber Amplifier</a:t>
            </a:r>
          </a:p>
        </p:txBody>
      </p:sp>
      <p:sp>
        <p:nvSpPr>
          <p:cNvPr id="14375" name="Line 39"/>
          <p:cNvSpPr>
            <a:spLocks noChangeShapeType="1"/>
          </p:cNvSpPr>
          <p:nvPr/>
        </p:nvSpPr>
        <p:spPr bwMode="auto">
          <a:xfrm rot="10800000" flipH="1">
            <a:off x="3771900" y="2435225"/>
            <a:ext cx="1588" cy="612775"/>
          </a:xfrm>
          <a:prstGeom prst="line">
            <a:avLst/>
          </a:prstGeom>
          <a:noFill/>
          <a:ln w="38100">
            <a:solidFill>
              <a:srgbClr val="00CC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76" name="Rectangle 40"/>
          <p:cNvSpPr>
            <a:spLocks/>
          </p:cNvSpPr>
          <p:nvPr/>
        </p:nvSpPr>
        <p:spPr bwMode="auto">
          <a:xfrm>
            <a:off x="3810000" y="2590800"/>
            <a:ext cx="838200" cy="381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750"/>
              </a:spcBef>
            </a:pPr>
            <a:r>
              <a:rPr lang="en-US" sz="1000" u="sng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Video</a:t>
            </a:r>
            <a:r>
              <a:rPr lang="en-US" sz="100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 1550 nm</a:t>
            </a:r>
          </a:p>
        </p:txBody>
      </p:sp>
      <p:sp>
        <p:nvSpPr>
          <p:cNvPr id="14377" name="Rectangle 41"/>
          <p:cNvSpPr>
            <a:spLocks/>
          </p:cNvSpPr>
          <p:nvPr/>
        </p:nvSpPr>
        <p:spPr bwMode="auto">
          <a:xfrm>
            <a:off x="2438400" y="3962400"/>
            <a:ext cx="4191000" cy="5461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2150"/>
              </a:spcBef>
            </a:pPr>
            <a:r>
              <a:rPr lang="en-US" sz="280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Bandwidth &amp; Services</a:t>
            </a:r>
          </a:p>
        </p:txBody>
      </p:sp>
      <p:sp>
        <p:nvSpPr>
          <p:cNvPr id="14378" name="Rectangle 42"/>
          <p:cNvSpPr>
            <a:spLocks/>
          </p:cNvSpPr>
          <p:nvPr/>
        </p:nvSpPr>
        <p:spPr bwMode="auto">
          <a:xfrm>
            <a:off x="1371600" y="4419600"/>
            <a:ext cx="1371600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250"/>
              </a:spcBef>
            </a:pPr>
            <a:r>
              <a:rPr lang="en-US" sz="160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Upstream</a:t>
            </a:r>
          </a:p>
        </p:txBody>
      </p:sp>
      <p:sp>
        <p:nvSpPr>
          <p:cNvPr id="14379" name="Rectangle 43"/>
          <p:cNvSpPr>
            <a:spLocks/>
          </p:cNvSpPr>
          <p:nvPr/>
        </p:nvSpPr>
        <p:spPr bwMode="auto">
          <a:xfrm>
            <a:off x="5029200" y="4419600"/>
            <a:ext cx="1600200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250"/>
              </a:spcBef>
            </a:pPr>
            <a:r>
              <a:rPr lang="en-US" sz="160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Downstream</a:t>
            </a:r>
          </a:p>
        </p:txBody>
      </p:sp>
      <p:sp>
        <p:nvSpPr>
          <p:cNvPr id="14380" name="Rectangle 44"/>
          <p:cNvSpPr>
            <a:spLocks/>
          </p:cNvSpPr>
          <p:nvPr/>
        </p:nvSpPr>
        <p:spPr bwMode="auto">
          <a:xfrm>
            <a:off x="3657600" y="4953000"/>
            <a:ext cx="1905000" cy="5334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050"/>
              </a:spcBef>
            </a:pPr>
            <a:r>
              <a:rPr lang="en-US" sz="1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Voice, Data &amp; VOD                     at 622 Mbps</a:t>
            </a:r>
          </a:p>
        </p:txBody>
      </p:sp>
      <p:sp>
        <p:nvSpPr>
          <p:cNvPr id="14381" name="Rectangle 45"/>
          <p:cNvSpPr>
            <a:spLocks/>
          </p:cNvSpPr>
          <p:nvPr/>
        </p:nvSpPr>
        <p:spPr bwMode="auto">
          <a:xfrm>
            <a:off x="6019800" y="4953000"/>
            <a:ext cx="2209800" cy="533400"/>
          </a:xfrm>
          <a:prstGeom prst="rect">
            <a:avLst/>
          </a:prstGeom>
          <a:solidFill>
            <a:srgbClr val="00CCFF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82" name="Rectangle 46"/>
          <p:cNvSpPr>
            <a:spLocks/>
          </p:cNvSpPr>
          <p:nvPr/>
        </p:nvSpPr>
        <p:spPr bwMode="auto">
          <a:xfrm>
            <a:off x="914400" y="4953000"/>
            <a:ext cx="2209800" cy="533400"/>
          </a:xfrm>
          <a:prstGeom prst="rect">
            <a:avLst/>
          </a:prstGeom>
          <a:solidFill>
            <a:srgbClr val="00FF00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83" name="Rectangle 47"/>
          <p:cNvSpPr>
            <a:spLocks/>
          </p:cNvSpPr>
          <p:nvPr/>
        </p:nvSpPr>
        <p:spPr bwMode="auto">
          <a:xfrm>
            <a:off x="990600" y="4953000"/>
            <a:ext cx="2057400" cy="5334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050"/>
              </a:spcBef>
            </a:pPr>
            <a:r>
              <a:rPr lang="en-US" sz="1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Voice &amp; Data                      at 155 to 622 Mbps</a:t>
            </a:r>
          </a:p>
        </p:txBody>
      </p:sp>
      <p:sp>
        <p:nvSpPr>
          <p:cNvPr id="14384" name="Rectangle 48"/>
          <p:cNvSpPr>
            <a:spLocks/>
          </p:cNvSpPr>
          <p:nvPr/>
        </p:nvSpPr>
        <p:spPr bwMode="auto">
          <a:xfrm>
            <a:off x="6096000" y="5105400"/>
            <a:ext cx="2057400" cy="2667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050"/>
              </a:spcBef>
            </a:pPr>
            <a:r>
              <a:rPr lang="en-US" sz="1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Broadcast Video</a:t>
            </a:r>
          </a:p>
        </p:txBody>
      </p:sp>
      <p:sp>
        <p:nvSpPr>
          <p:cNvPr id="14385" name="Line 49"/>
          <p:cNvSpPr>
            <a:spLocks noChangeShapeType="1"/>
          </p:cNvSpPr>
          <p:nvPr/>
        </p:nvSpPr>
        <p:spPr bwMode="auto">
          <a:xfrm flipH="1">
            <a:off x="762000" y="4572000"/>
            <a:ext cx="762000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86" name="Line 50"/>
          <p:cNvSpPr>
            <a:spLocks noChangeShapeType="1"/>
          </p:cNvSpPr>
          <p:nvPr/>
        </p:nvSpPr>
        <p:spPr bwMode="auto">
          <a:xfrm>
            <a:off x="2590800" y="4572000"/>
            <a:ext cx="685800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87" name="Line 51"/>
          <p:cNvSpPr>
            <a:spLocks noChangeShapeType="1"/>
          </p:cNvSpPr>
          <p:nvPr/>
        </p:nvSpPr>
        <p:spPr bwMode="auto">
          <a:xfrm>
            <a:off x="3429000" y="4572000"/>
            <a:ext cx="1676400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88" name="Line 52"/>
          <p:cNvSpPr>
            <a:spLocks noChangeShapeType="1"/>
          </p:cNvSpPr>
          <p:nvPr/>
        </p:nvSpPr>
        <p:spPr bwMode="auto">
          <a:xfrm>
            <a:off x="6553200" y="4572000"/>
            <a:ext cx="1828800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89" name="Rectangle 53"/>
          <p:cNvSpPr>
            <a:spLocks/>
          </p:cNvSpPr>
          <p:nvPr/>
        </p:nvSpPr>
        <p:spPr bwMode="auto">
          <a:xfrm>
            <a:off x="1600200" y="4724400"/>
            <a:ext cx="914400" cy="228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900"/>
              </a:spcBef>
            </a:pPr>
            <a:r>
              <a:rPr lang="en-US" sz="140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1310 nm</a:t>
            </a:r>
          </a:p>
        </p:txBody>
      </p:sp>
      <p:sp>
        <p:nvSpPr>
          <p:cNvPr id="14390" name="Rectangle 54"/>
          <p:cNvSpPr>
            <a:spLocks/>
          </p:cNvSpPr>
          <p:nvPr/>
        </p:nvSpPr>
        <p:spPr bwMode="auto">
          <a:xfrm>
            <a:off x="4191000" y="4724400"/>
            <a:ext cx="914400" cy="228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900"/>
              </a:spcBef>
            </a:pPr>
            <a:r>
              <a:rPr lang="en-US" sz="140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1490 nm</a:t>
            </a:r>
          </a:p>
        </p:txBody>
      </p:sp>
      <p:sp>
        <p:nvSpPr>
          <p:cNvPr id="14391" name="Rectangle 55"/>
          <p:cNvSpPr>
            <a:spLocks/>
          </p:cNvSpPr>
          <p:nvPr/>
        </p:nvSpPr>
        <p:spPr bwMode="auto">
          <a:xfrm>
            <a:off x="6705600" y="4724400"/>
            <a:ext cx="914400" cy="228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900"/>
              </a:spcBef>
            </a:pPr>
            <a:r>
              <a:rPr lang="en-US" sz="140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1550 nm</a:t>
            </a:r>
          </a:p>
        </p:txBody>
      </p:sp>
      <p:sp>
        <p:nvSpPr>
          <p:cNvPr id="14392" name="Rectangle 56"/>
          <p:cNvSpPr>
            <a:spLocks/>
          </p:cNvSpPr>
          <p:nvPr/>
        </p:nvSpPr>
        <p:spPr bwMode="auto">
          <a:xfrm>
            <a:off x="4876800" y="5638800"/>
            <a:ext cx="3886200" cy="457200"/>
          </a:xfrm>
          <a:prstGeom prst="rect">
            <a:avLst/>
          </a:prstGeom>
          <a:noFill/>
          <a:ln w="25400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4876800" y="5867400"/>
            <a:ext cx="1752600" cy="355600"/>
            <a:chOff x="0" y="0"/>
            <a:chExt cx="1104" cy="224"/>
          </a:xfrm>
        </p:grpSpPr>
        <p:sp>
          <p:nvSpPr>
            <p:cNvPr id="14394" name="Rectangle 58"/>
            <p:cNvSpPr>
              <a:spLocks/>
            </p:cNvSpPr>
            <p:nvPr/>
          </p:nvSpPr>
          <p:spPr bwMode="auto">
            <a:xfrm>
              <a:off x="0" y="0"/>
              <a:ext cx="1104" cy="224"/>
            </a:xfrm>
            <a:prstGeom prst="rect">
              <a:avLst/>
            </a:prstGeom>
            <a:solidFill>
              <a:srgbClr val="FFCC99"/>
            </a:solidFill>
            <a:ln w="25400">
              <a:solidFill>
                <a:srgbClr val="80808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95" name="Rectangle 59"/>
            <p:cNvSpPr>
              <a:spLocks/>
            </p:cNvSpPr>
            <p:nvPr/>
          </p:nvSpPr>
          <p:spPr bwMode="auto">
            <a:xfrm>
              <a:off x="0" y="0"/>
              <a:ext cx="1104" cy="14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>
                  <a:solidFill>
                    <a:schemeClr val="tx1"/>
                  </a:solidFill>
                  <a:latin typeface="Lucida Sans Unicode" pitchFamily="-111" charset="-52"/>
                  <a:ea typeface="Lucida Sans Unicode" pitchFamily="-111" charset="-52"/>
                  <a:cs typeface="Lucida Sans Unicode" pitchFamily="-111" charset="-52"/>
                  <a:sym typeface="Lucida Sans Unicode" pitchFamily="-111" charset="-52"/>
                </a:rPr>
                <a:t>Analog TV</a:t>
              </a:r>
            </a:p>
          </p:txBody>
        </p:sp>
      </p:grp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6629400" y="5867400"/>
            <a:ext cx="2120900" cy="355600"/>
            <a:chOff x="0" y="0"/>
            <a:chExt cx="1336" cy="224"/>
          </a:xfrm>
        </p:grpSpPr>
        <p:sp>
          <p:nvSpPr>
            <p:cNvPr id="14397" name="Rectangle 61"/>
            <p:cNvSpPr>
              <a:spLocks/>
            </p:cNvSpPr>
            <p:nvPr/>
          </p:nvSpPr>
          <p:spPr bwMode="auto">
            <a:xfrm>
              <a:off x="0" y="0"/>
              <a:ext cx="1336" cy="224"/>
            </a:xfrm>
            <a:prstGeom prst="rect">
              <a:avLst/>
            </a:prstGeom>
            <a:solidFill>
              <a:srgbClr val="FFCC00"/>
            </a:solidFill>
            <a:ln w="25400">
              <a:solidFill>
                <a:srgbClr val="80808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98" name="Rectangle 62"/>
            <p:cNvSpPr>
              <a:spLocks/>
            </p:cNvSpPr>
            <p:nvPr/>
          </p:nvSpPr>
          <p:spPr bwMode="auto">
            <a:xfrm>
              <a:off x="0" y="0"/>
              <a:ext cx="1336" cy="14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sz="1400">
                  <a:solidFill>
                    <a:schemeClr val="tx1"/>
                  </a:solidFill>
                  <a:latin typeface="Lucida Sans Unicode" pitchFamily="-111" charset="-52"/>
                  <a:ea typeface="Lucida Sans Unicode" pitchFamily="-111" charset="-52"/>
                  <a:cs typeface="Lucida Sans Unicode" pitchFamily="-111" charset="-52"/>
                  <a:sym typeface="Lucida Sans Unicode" pitchFamily="-111" charset="-52"/>
                </a:rPr>
                <a:t>Digital TV and HDTV</a:t>
              </a:r>
            </a:p>
          </p:txBody>
        </p:sp>
      </p:grpSp>
      <p:sp>
        <p:nvSpPr>
          <p:cNvPr id="14399" name="Rectangle 63"/>
          <p:cNvSpPr>
            <a:spLocks/>
          </p:cNvSpPr>
          <p:nvPr/>
        </p:nvSpPr>
        <p:spPr bwMode="auto">
          <a:xfrm>
            <a:off x="4876800" y="5638800"/>
            <a:ext cx="762000" cy="228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900"/>
              </a:spcBef>
            </a:pPr>
            <a:r>
              <a:rPr lang="en-US" sz="140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54 MHz</a:t>
            </a:r>
          </a:p>
        </p:txBody>
      </p:sp>
      <p:sp>
        <p:nvSpPr>
          <p:cNvPr id="14400" name="Rectangle 64"/>
          <p:cNvSpPr>
            <a:spLocks/>
          </p:cNvSpPr>
          <p:nvPr/>
        </p:nvSpPr>
        <p:spPr bwMode="auto">
          <a:xfrm>
            <a:off x="7848600" y="5638800"/>
            <a:ext cx="914400" cy="228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r">
              <a:spcBef>
                <a:spcPts val="900"/>
              </a:spcBef>
            </a:pPr>
            <a:r>
              <a:rPr lang="en-US" sz="140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864 MHz</a:t>
            </a:r>
          </a:p>
        </p:txBody>
      </p:sp>
      <p:pic>
        <p:nvPicPr>
          <p:cNvPr id="14401" name="Picture 6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2847975"/>
            <a:ext cx="1143000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402" name="Picture 66">
            <a:hlinkClick r:id="rId4"/>
          </p:cNvPr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2400" y="3200400"/>
            <a:ext cx="6858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403" name="Picture 67">
            <a:hlinkClick r:id="rId6"/>
          </p:cNvPr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58200" y="2819400"/>
            <a:ext cx="446088" cy="590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404" name="Rectangle 68"/>
          <p:cNvSpPr>
            <a:spLocks/>
          </p:cNvSpPr>
          <p:nvPr/>
        </p:nvSpPr>
        <p:spPr bwMode="auto">
          <a:xfrm>
            <a:off x="457200" y="3048000"/>
            <a:ext cx="1219200" cy="5334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050"/>
              </a:spcBef>
            </a:pPr>
            <a:r>
              <a:rPr lang="en-US" sz="140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CENTRAL OFFICE</a:t>
            </a:r>
          </a:p>
        </p:txBody>
      </p:sp>
      <p:sp>
        <p:nvSpPr>
          <p:cNvPr id="14405" name="Rectangle 69"/>
          <p:cNvSpPr>
            <a:spLocks/>
          </p:cNvSpPr>
          <p:nvPr/>
        </p:nvSpPr>
        <p:spPr bwMode="auto">
          <a:xfrm>
            <a:off x="7239000" y="1066800"/>
            <a:ext cx="1600200" cy="5334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050"/>
              </a:spcBef>
            </a:pPr>
            <a:r>
              <a:rPr lang="en-US" sz="1400" smtClean="0">
                <a:solidFill>
                  <a:schemeClr val="tx1"/>
                </a:solidFill>
                <a:latin typeface="Lucida Sans Unicode" pitchFamily="-111" charset="-52"/>
                <a:ea typeface="Lucida Sans Unicode" pitchFamily="-111" charset="-52"/>
                <a:cs typeface="Lucida Sans Unicode" pitchFamily="-111" charset="-52"/>
                <a:sym typeface="Lucida Sans Unicode" pitchFamily="-111" charset="-52"/>
              </a:rPr>
              <a:t>customer premise</a:t>
            </a:r>
            <a:endParaRPr lang="en-US" sz="1400">
              <a:solidFill>
                <a:schemeClr val="tx1"/>
              </a:solidFill>
              <a:latin typeface="Lucida Sans Unicode" pitchFamily="-111" charset="-52"/>
              <a:ea typeface="Lucida Sans Unicode" pitchFamily="-111" charset="-52"/>
              <a:cs typeface="Lucida Sans Unicode" pitchFamily="-111" charset="-52"/>
              <a:sym typeface="Lucida Sans Unicode" pitchFamily="-111" charset="-52"/>
            </a:endParaRPr>
          </a:p>
        </p:txBody>
      </p:sp>
      <p:sp>
        <p:nvSpPr>
          <p:cNvPr id="14406" name="Rectangle 70"/>
          <p:cNvSpPr>
            <a:spLocks/>
          </p:cNvSpPr>
          <p:nvPr/>
        </p:nvSpPr>
        <p:spPr bwMode="auto">
          <a:xfrm>
            <a:off x="365125" y="5930900"/>
            <a:ext cx="1308100" cy="1397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000">
                <a:solidFill>
                  <a:schemeClr val="tx1"/>
                </a:solidFill>
                <a:ea typeface="Arial" pitchFamily="-111" charset="0"/>
                <a:cs typeface="Arial" pitchFamily="-111" charset="0"/>
              </a:rPr>
              <a:t>Brian Whitton, Verizon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A00CA-9312-8249-ADAA-475CB1F7D16F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65701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>
                <a:latin typeface="Arial" charset="0"/>
                <a:cs typeface="Arial" charset="0"/>
              </a:rPr>
              <a:t>Communication </a:t>
            </a:r>
            <a:r>
              <a:rPr lang="en-US" smtClean="0">
                <a:latin typeface="Arial" charset="0"/>
                <a:cs typeface="Arial" charset="0"/>
              </a:rPr>
              <a:t>s</a:t>
            </a:r>
            <a:r>
              <a:rPr smtClean="0">
                <a:latin typeface="Arial" charset="0"/>
                <a:cs typeface="Arial" charset="0"/>
              </a:rPr>
              <a:t>atellites</a:t>
            </a:r>
            <a:endParaRPr>
              <a:latin typeface="Arial" charset="0"/>
              <a:cs typeface="Arial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338" y="5029200"/>
            <a:ext cx="8856662" cy="152400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US" sz="2400">
                <a:latin typeface="Arial" charset="0"/>
                <a:cs typeface="Arial" charset="0"/>
              </a:rPr>
              <a:t>Communication satellites, some properties, including: altitude above earth, round-trip delay time, number of satellites for global coverage</a:t>
            </a:r>
            <a:r>
              <a:rPr lang="en-US">
                <a:latin typeface="Times New Roman" charset="0"/>
                <a:cs typeface="Times New Roman" charset="0"/>
              </a:rPr>
              <a:t>.</a:t>
            </a: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58102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04800" y="6629400"/>
            <a:ext cx="8610600" cy="228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i="1" smtClean="0"/>
              <a:t>INFORTE IBW 2016</a:t>
            </a:r>
            <a:endParaRPr lang="en-US" sz="10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05789-F93C-D44E-81D7-E874592B196A}" type="datetime1">
              <a:rPr lang="en-US" smtClean="0"/>
              <a:t>6/12/16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3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>
                <a:latin typeface="Arial" charset="0"/>
                <a:cs typeface="Arial" charset="0"/>
              </a:rPr>
              <a:t>Geostationary </a:t>
            </a:r>
            <a:r>
              <a:rPr lang="en-US" smtClean="0">
                <a:latin typeface="Arial" charset="0"/>
                <a:cs typeface="Arial" charset="0"/>
              </a:rPr>
              <a:t>s</a:t>
            </a:r>
            <a:r>
              <a:rPr smtClean="0">
                <a:latin typeface="Arial" charset="0"/>
                <a:cs typeface="Arial" charset="0"/>
              </a:rPr>
              <a:t>atellites </a:t>
            </a:r>
            <a:r>
              <a:rPr>
                <a:latin typeface="Arial" charset="0"/>
                <a:cs typeface="Arial" charset="0"/>
              </a:rPr>
              <a:t>(1)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338" y="5715000"/>
            <a:ext cx="8856662" cy="838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400">
                <a:latin typeface="Arial" charset="0"/>
                <a:cs typeface="Arial" charset="0"/>
              </a:rPr>
              <a:t>The principal satellite bands</a:t>
            </a:r>
          </a:p>
        </p:txBody>
      </p:sp>
      <p:sp>
        <p:nvSpPr>
          <p:cNvPr id="34820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04800" y="6629400"/>
            <a:ext cx="8610600" cy="228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i="1" smtClean="0"/>
              <a:t>INFORTE IBW 2016</a:t>
            </a:r>
            <a:endParaRPr lang="en-US" sz="1000"/>
          </a:p>
        </p:txBody>
      </p:sp>
      <p:pic>
        <p:nvPicPr>
          <p:cNvPr id="3482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" y="1981200"/>
            <a:ext cx="8805863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26EAE-67DE-6941-B2C8-9F4E7C2B033C}" type="datetime1">
              <a:rPr lang="en-US" smtClean="0"/>
              <a:t>6/12/16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2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>
                <a:latin typeface="Arial" charset="0"/>
                <a:cs typeface="Arial" charset="0"/>
              </a:rPr>
              <a:t>Geostationary </a:t>
            </a:r>
            <a:r>
              <a:rPr lang="en-US" smtClean="0">
                <a:latin typeface="Arial" charset="0"/>
                <a:cs typeface="Arial" charset="0"/>
              </a:rPr>
              <a:t>s</a:t>
            </a:r>
            <a:r>
              <a:rPr smtClean="0">
                <a:latin typeface="Arial" charset="0"/>
                <a:cs typeface="Arial" charset="0"/>
              </a:rPr>
              <a:t>atellites </a:t>
            </a:r>
            <a:r>
              <a:rPr>
                <a:latin typeface="Arial" charset="0"/>
                <a:cs typeface="Arial" charset="0"/>
              </a:rPr>
              <a:t>(2)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338" y="5715000"/>
            <a:ext cx="8856662" cy="838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400">
                <a:latin typeface="Arial" charset="0"/>
                <a:cs typeface="Arial" charset="0"/>
              </a:rPr>
              <a:t>VSATs using a hub.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1371600"/>
            <a:ext cx="60579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04800" y="6629400"/>
            <a:ext cx="8610600" cy="228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i="1" smtClean="0"/>
              <a:t>INFORTE IBW 2016</a:t>
            </a:r>
            <a:endParaRPr lang="en-US" sz="1000"/>
          </a:p>
        </p:txBody>
      </p:sp>
      <p:sp>
        <p:nvSpPr>
          <p:cNvPr id="2" name="TextBox 1"/>
          <p:cNvSpPr txBox="1"/>
          <p:nvPr/>
        </p:nvSpPr>
        <p:spPr>
          <a:xfrm>
            <a:off x="5805395" y="1908301"/>
            <a:ext cx="129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“bent pipe”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4720C-D833-7140-B06F-2B1152D670B7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9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>
          <a:xfrm>
            <a:off x="533400" y="685800"/>
            <a:ext cx="8399463" cy="64452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latin typeface="Neo Sans Intel Medium" charset="0"/>
                <a:ea typeface="新細明體" charset="0"/>
                <a:cs typeface="新細明體" charset="0"/>
              </a:rPr>
              <a:t>HTS </a:t>
            </a:r>
            <a:r>
              <a:rPr lang="en-US" altLang="zh-TW" smtClean="0">
                <a:latin typeface="Neo Sans Intel Medium" charset="0"/>
                <a:ea typeface="新細明體" charset="0"/>
                <a:cs typeface="新細明體" charset="0"/>
              </a:rPr>
              <a:t>launches per year </a:t>
            </a:r>
            <a:endParaRPr lang="en-US">
              <a:solidFill>
                <a:srgbClr val="FFCC00"/>
              </a:solidFill>
              <a:latin typeface="Neo Sans Intel Medium" charset="0"/>
              <a:cs typeface="Arial" charset="0"/>
            </a:endParaRPr>
          </a:p>
        </p:txBody>
      </p:sp>
      <p:graphicFrame>
        <p:nvGraphicFramePr>
          <p:cNvPr id="3" name="Content Placeholder 18"/>
          <p:cNvGraphicFramePr>
            <a:graphicFrameLocks/>
          </p:cNvGraphicFramePr>
          <p:nvPr/>
        </p:nvGraphicFramePr>
        <p:xfrm>
          <a:off x="381000" y="1781175"/>
          <a:ext cx="2438400" cy="2971800"/>
        </p:xfrm>
        <a:graphic>
          <a:graphicData uri="http://schemas.openxmlformats.org/drawingml/2006/table">
            <a:tbl>
              <a:tblPr/>
              <a:tblGrid>
                <a:gridCol w="997362"/>
                <a:gridCol w="770021"/>
                <a:gridCol w="671017"/>
              </a:tblGrid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Dedicated HTS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Hybrid Payload HTS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Thaicom 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Anik F2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WildBlue 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AMC-15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Spaceway 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AMC-16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Ka-Sat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Ciel-2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ViaSat-1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Hylas 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Jupiter-1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Arabsat 5C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Inmarsat 5F2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YahSat 1B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Inmarsat 5F1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Hylas 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Inmarsat 5F3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Hispasat AG1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NBN Co 1A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Express AM5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GSAT-11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Astra 2F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NBN Co 1B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Express AM6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Amazonas 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Astra 2E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Thor 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Astra 2G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Jabiru-1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2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4500" y="2251075"/>
            <a:ext cx="587375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4500" y="6215062"/>
            <a:ext cx="10795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611779"/>
            <a:ext cx="14677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Neo Sans Intel Medium" charset="0"/>
                <a:ea typeface="新細明體" charset="0"/>
                <a:cs typeface="新細明體" charset="0"/>
              </a:rPr>
              <a:t>David </a:t>
            </a:r>
            <a:r>
              <a:rPr lang="en-US" altLang="zh-TW" sz="1000" err="1" smtClean="0">
                <a:latin typeface="Neo Sans Intel Medium" charset="0"/>
                <a:ea typeface="新細明體" charset="0"/>
                <a:cs typeface="新細明體" charset="0"/>
              </a:rPr>
              <a:t>Hartshorn</a:t>
            </a:r>
            <a:r>
              <a:rPr lang="en-US" altLang="zh-TW" sz="1000" smtClean="0"/>
              <a:t>, 2014</a:t>
            </a:r>
            <a:endParaRPr lang="en-US" altLang="zh-TW" sz="1000">
              <a:latin typeface="Neo Sans Intel Medium" charset="0"/>
              <a:ea typeface="新細明體" charset="0"/>
              <a:cs typeface="新細明體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9791F-FA9A-7B47-BAF4-C44D78CBDDAE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>
                <a:latin typeface="Arial" charset="0"/>
                <a:cs typeface="Arial" charset="0"/>
              </a:rPr>
              <a:t>Low-Earth </a:t>
            </a:r>
            <a:r>
              <a:rPr lang="en-US" smtClean="0">
                <a:latin typeface="Arial" charset="0"/>
                <a:cs typeface="Arial" charset="0"/>
              </a:rPr>
              <a:t>o</a:t>
            </a:r>
            <a:r>
              <a:rPr smtClean="0">
                <a:latin typeface="Arial" charset="0"/>
                <a:cs typeface="Arial" charset="0"/>
              </a:rPr>
              <a:t>rbit </a:t>
            </a:r>
            <a:r>
              <a:rPr lang="en-US">
                <a:latin typeface="Arial" charset="0"/>
                <a:cs typeface="Arial" charset="0"/>
              </a:rPr>
              <a:t>s</a:t>
            </a:r>
            <a:r>
              <a:rPr smtClean="0">
                <a:latin typeface="Arial" charset="0"/>
                <a:cs typeface="Arial" charset="0"/>
              </a:rPr>
              <a:t>atellites</a:t>
            </a:r>
            <a:endParaRPr>
              <a:latin typeface="Arial" charset="0"/>
              <a:cs typeface="Arial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338" y="5715000"/>
            <a:ext cx="8856662" cy="8382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sz="2400">
                <a:latin typeface="Arial" charset="0"/>
                <a:cs typeface="Arial" charset="0"/>
              </a:rPr>
              <a:t>The Iridium satellites form six necklaces </a:t>
            </a:r>
            <a:br>
              <a:rPr lang="en-US" sz="2400">
                <a:latin typeface="Arial" charset="0"/>
                <a:cs typeface="Arial" charset="0"/>
              </a:rPr>
            </a:br>
            <a:r>
              <a:rPr lang="en-US" sz="2400">
                <a:latin typeface="Arial" charset="0"/>
                <a:cs typeface="Arial" charset="0"/>
              </a:rPr>
              <a:t>around the earth.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3975" y="1371600"/>
            <a:ext cx="609282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04800" y="6629400"/>
            <a:ext cx="8610600" cy="228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i="1" smtClean="0"/>
              <a:t>INFORTE IBW 2016</a:t>
            </a:r>
            <a:endParaRPr lang="en-US" sz="10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98" y="2146983"/>
            <a:ext cx="1529474" cy="244715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82DCA-4930-964B-B614-EE090B949B00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2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 smtClean="0"/>
              <a:t>Exede</a:t>
            </a:r>
            <a:r>
              <a:rPr lang="en-US" smtClean="0"/>
              <a:t> beam map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3874-D613-FF47-85C7-BD3893F8C198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98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355" y="1699811"/>
            <a:ext cx="6732645" cy="45557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596390"/>
            <a:ext cx="52025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http://</a:t>
            </a:r>
            <a:r>
              <a:rPr lang="en-US" sz="1100" err="1"/>
              <a:t>www.wildbluetools.com</a:t>
            </a:r>
            <a:r>
              <a:rPr lang="en-US" sz="1100"/>
              <a:t>/content/dealer/email/</a:t>
            </a:r>
            <a:r>
              <a:rPr lang="en-US" sz="1100" err="1"/>
              <a:t>Beam_map</a:t>
            </a:r>
            <a:r>
              <a:rPr lang="en-US" sz="1100"/>
              <a:t>-high-mid-</a:t>
            </a:r>
            <a:r>
              <a:rPr lang="en-US" sz="1100" err="1"/>
              <a:t>low.html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6236359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Satellite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Advantages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mtClean="0"/>
              <a:t>Near-universal geographic availability</a:t>
            </a:r>
          </a:p>
          <a:p>
            <a:pPr lvl="1"/>
            <a:r>
              <a:rPr lang="en-US" smtClean="0"/>
              <a:t>low incremental cost</a:t>
            </a:r>
          </a:p>
          <a:p>
            <a:pPr lvl="2"/>
            <a:r>
              <a:rPr lang="en-US" smtClean="0"/>
              <a:t>satellite terminal + installation</a:t>
            </a:r>
          </a:p>
          <a:p>
            <a:r>
              <a:rPr lang="en-US" smtClean="0"/>
              <a:t>Resilient after natural disasters</a:t>
            </a:r>
          </a:p>
          <a:p>
            <a:pPr lvl="1"/>
            <a:r>
              <a:rPr lang="en-US" smtClean="0"/>
              <a:t>often used as backup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Disadvantages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mtClean="0"/>
              <a:t>Latency</a:t>
            </a:r>
          </a:p>
          <a:p>
            <a:pPr lvl="1"/>
            <a:r>
              <a:rPr lang="en-US" smtClean="0"/>
              <a:t>MBA 2014: RTT 671 </a:t>
            </a:r>
            <a:r>
              <a:rPr lang="en-US" err="1" smtClean="0"/>
              <a:t>ms</a:t>
            </a:r>
            <a:endParaRPr lang="en-US" smtClean="0"/>
          </a:p>
          <a:p>
            <a:r>
              <a:rPr lang="en-US" smtClean="0"/>
              <a:t>Temporary disruptions</a:t>
            </a:r>
          </a:p>
          <a:p>
            <a:pPr lvl="1"/>
            <a:r>
              <a:rPr lang="en-US" smtClean="0"/>
              <a:t>sun alignment</a:t>
            </a:r>
          </a:p>
          <a:p>
            <a:pPr lvl="1"/>
            <a:r>
              <a:rPr lang="en-US" smtClean="0"/>
              <a:t>rain fade</a:t>
            </a:r>
          </a:p>
          <a:p>
            <a:r>
              <a:rPr lang="en-US" smtClean="0"/>
              <a:t>Capacity</a:t>
            </a:r>
          </a:p>
          <a:p>
            <a:pPr lvl="1"/>
            <a:r>
              <a:rPr lang="en-US" smtClean="0"/>
              <a:t>Viasat-1: 140 Gb/s (for 300,000 customers)</a:t>
            </a:r>
          </a:p>
          <a:p>
            <a:pPr lvl="1"/>
            <a:r>
              <a:rPr lang="en-US" smtClean="0"/>
              <a:t>usually, usage-capped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40E2-6117-9A45-A105-950E8ADB227D}" type="datetime1">
              <a:rPr lang="en-US" smtClean="0"/>
              <a:t>6/12/16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INFORTE IBW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777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1036</TotalTime>
  <Words>5535</Words>
  <Application>Microsoft Macintosh PowerPoint</Application>
  <PresentationFormat>On-screen Show (4:3)</PresentationFormat>
  <Paragraphs>1654</Paragraphs>
  <Slides>130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49" baseType="lpstr">
      <vt:lpstr>AdvOT863180fb</vt:lpstr>
      <vt:lpstr>AdvTimes</vt:lpstr>
      <vt:lpstr>AppleColorEmoji</vt:lpstr>
      <vt:lpstr>Calibri</vt:lpstr>
      <vt:lpstr>Gill Sans MT</vt:lpstr>
      <vt:lpstr>Helvetica</vt:lpstr>
      <vt:lpstr>Lucida Sans Unicode</vt:lpstr>
      <vt:lpstr>MS PGothic</vt:lpstr>
      <vt:lpstr>ＭＳ Ｐゴシック</vt:lpstr>
      <vt:lpstr>Neo Sans Intel Medium</vt:lpstr>
      <vt:lpstr>Tahoma</vt:lpstr>
      <vt:lpstr>Times New Roman</vt:lpstr>
      <vt:lpstr>Verdana</vt:lpstr>
      <vt:lpstr>Wingdings</vt:lpstr>
      <vt:lpstr>微軟正黑體</vt:lpstr>
      <vt:lpstr>新細明體</vt:lpstr>
      <vt:lpstr>Arial</vt:lpstr>
      <vt:lpstr>Clarity</vt:lpstr>
      <vt:lpstr>Document</vt:lpstr>
      <vt:lpstr>Network technology review</vt:lpstr>
      <vt:lpstr>PowerPoint Presentation</vt:lpstr>
      <vt:lpstr>Dividing the problem</vt:lpstr>
      <vt:lpstr>The great infrastructure</vt:lpstr>
      <vt:lpstr>The Internet as core civil infrastructure</vt:lpstr>
      <vt:lpstr>Broadband, Internet, communications</vt:lpstr>
      <vt:lpstr>Interdependencies with other lifelines</vt:lpstr>
      <vt:lpstr>Who runs communication systems and networks?</vt:lpstr>
      <vt:lpstr>European and US telecom operators</vt:lpstr>
      <vt:lpstr>PowerPoint Presentation</vt:lpstr>
      <vt:lpstr>PowerPoint Presentation</vt:lpstr>
      <vt:lpstr>What do communications networks do that’s different?</vt:lpstr>
      <vt:lpstr>What problems do networks solve?</vt:lpstr>
      <vt:lpstr>Network trade-offs</vt:lpstr>
      <vt:lpstr>A bit of (US) history</vt:lpstr>
      <vt:lpstr>Communications as a regulated industry</vt:lpstr>
      <vt:lpstr>The Internet as core civil infrastructure</vt:lpstr>
      <vt:lpstr>Technology comes &amp; goes, interfaces are forever</vt:lpstr>
      <vt:lpstr>The two-layer model</vt:lpstr>
      <vt:lpstr>Layering</vt:lpstr>
      <vt:lpstr>The real model</vt:lpstr>
      <vt:lpstr>The Internet Protocol Hourglass</vt:lpstr>
      <vt:lpstr>Why four (core) layers?</vt:lpstr>
      <vt:lpstr>History of the Internet: serialization</vt:lpstr>
      <vt:lpstr>Serialization: ASN.1</vt:lpstr>
      <vt:lpstr>Serialization: RFC 822 </vt:lpstr>
      <vt:lpstr>Serialization: converting data structures into a byte stream</vt:lpstr>
      <vt:lpstr>What makes a good serialization?</vt:lpstr>
      <vt:lpstr>The problems with layering</vt:lpstr>
      <vt:lpstr>Internet architecture</vt:lpstr>
      <vt:lpstr>Internet traffic flows today</vt:lpstr>
      <vt:lpstr>Network types</vt:lpstr>
      <vt:lpstr>A backbone network</vt:lpstr>
      <vt:lpstr>1901 “data” backbone</vt:lpstr>
      <vt:lpstr>Submarine cable map</vt:lpstr>
      <vt:lpstr>It’s all spectrum - phone</vt:lpstr>
      <vt:lpstr>It’s all spectrum - wires</vt:lpstr>
      <vt:lpstr>It’s all spectrum - modem</vt:lpstr>
      <vt:lpstr>Fundamental limit to channel capacity</vt:lpstr>
      <vt:lpstr>Shannon examples</vt:lpstr>
      <vt:lpstr>It’s all spectrum - radio</vt:lpstr>
      <vt:lpstr>How is spectrum allocated?</vt:lpstr>
      <vt:lpstr>Spectrum sharing</vt:lpstr>
      <vt:lpstr>The value of spectrum</vt:lpstr>
      <vt:lpstr>The economic value of spectrum</vt:lpstr>
      <vt:lpstr>Auctions have limitations</vt:lpstr>
      <vt:lpstr>Alternative models</vt:lpstr>
      <vt:lpstr>Spectrum Databases</vt:lpstr>
      <vt:lpstr>5G – what exactly is a carrier?</vt:lpstr>
      <vt:lpstr>PowerPoint Presentation</vt:lpstr>
      <vt:lpstr>Commercial wireless spectrum (US)</vt:lpstr>
      <vt:lpstr>Spectrum for mobile services - EU</vt:lpstr>
      <vt:lpstr>But devices don’t support all spectrum</vt:lpstr>
      <vt:lpstr>LTE FDD bands</vt:lpstr>
      <vt:lpstr>LTE TDD</vt:lpstr>
      <vt:lpstr>Example: Verizon (US)</vt:lpstr>
      <vt:lpstr>Unlicensed &amp; lightly-licensed bands (US)</vt:lpstr>
      <vt:lpstr>5.8 GHz Wi-Fi bands</vt:lpstr>
      <vt:lpstr>Existing spectrum</vt:lpstr>
      <vt:lpstr>Ideal spectrum</vt:lpstr>
      <vt:lpstr>Spectrum roles</vt:lpstr>
      <vt:lpstr>Spectrum band trade-offs</vt:lpstr>
      <vt:lpstr>Attenuation by freqency</vt:lpstr>
      <vt:lpstr>30-40GHz mmW – Spectrum Overview</vt:lpstr>
      <vt:lpstr>PowerPoint Presentation</vt:lpstr>
      <vt:lpstr>The filter problem</vt:lpstr>
      <vt:lpstr>TV white spaces (US)</vt:lpstr>
      <vt:lpstr>Incentive auction</vt:lpstr>
      <vt:lpstr>600 MHz incentive auction</vt:lpstr>
      <vt:lpstr>3.5 GHz band</vt:lpstr>
      <vt:lpstr>Federal Exclusion Zones</vt:lpstr>
      <vt:lpstr>User classes</vt:lpstr>
      <vt:lpstr>3.5 GHz</vt:lpstr>
      <vt:lpstr>TX Power Limits</vt:lpstr>
      <vt:lpstr>Long-range networks</vt:lpstr>
      <vt:lpstr>Challenges for spectrum sharing</vt:lpstr>
      <vt:lpstr>Challenges for spectrum sharing</vt:lpstr>
      <vt:lpstr>Spectrum outlook</vt:lpstr>
      <vt:lpstr>All networks are similar</vt:lpstr>
      <vt:lpstr>Reference architecture</vt:lpstr>
      <vt:lpstr>Local loop</vt:lpstr>
      <vt:lpstr>Physical architecture</vt:lpstr>
      <vt:lpstr>Broadband access</vt:lpstr>
      <vt:lpstr>PowerPoint Presentation</vt:lpstr>
      <vt:lpstr>Bandwidths possible</vt:lpstr>
      <vt:lpstr>Logical architecture</vt:lpstr>
      <vt:lpstr>xDSL logical architecture</vt:lpstr>
      <vt:lpstr>ADSL (ITU G.992.1)</vt:lpstr>
      <vt:lpstr>Access: cable network</vt:lpstr>
      <vt:lpstr>Simplified access network diagram</vt:lpstr>
      <vt:lpstr>DOCSIS 3.0 channel bonding</vt:lpstr>
      <vt:lpstr>Verizon’s FTTP architecture</vt:lpstr>
      <vt:lpstr>Communication satellites</vt:lpstr>
      <vt:lpstr>Geostationary satellites (1)</vt:lpstr>
      <vt:lpstr>Geostationary satellites (2)</vt:lpstr>
      <vt:lpstr>HTS launches per year </vt:lpstr>
      <vt:lpstr>Low-Earth orbit satellites</vt:lpstr>
      <vt:lpstr>Exede beam map</vt:lpstr>
      <vt:lpstr>Satellite</vt:lpstr>
      <vt:lpstr>Example: Exede satellite plans</vt:lpstr>
      <vt:lpstr>The cost of networks</vt:lpstr>
      <vt:lpstr>Broadband cost</vt:lpstr>
      <vt:lpstr>Rural broadband geo types</vt:lpstr>
      <vt:lpstr>CAPEX and OPEX</vt:lpstr>
      <vt:lpstr>CAPEX</vt:lpstr>
      <vt:lpstr>Investment per home connected</vt:lpstr>
      <vt:lpstr>Fiber deployment</vt:lpstr>
      <vt:lpstr>Broadband network cost - FTTP</vt:lpstr>
      <vt:lpstr>Broadband network cost – Fiber middle mile</vt:lpstr>
      <vt:lpstr>Middle mile cost example</vt:lpstr>
      <vt:lpstr>More fiber observations</vt:lpstr>
      <vt:lpstr>FTTH estimates</vt:lpstr>
      <vt:lpstr>FTTx cost vs. DSL</vt:lpstr>
      <vt:lpstr>Capital investment</vt:lpstr>
      <vt:lpstr>Engineering and business opportunities</vt:lpstr>
      <vt:lpstr>Network competition models</vt:lpstr>
      <vt:lpstr>Broadband competition challenges</vt:lpstr>
      <vt:lpstr>US cellular market</vt:lpstr>
      <vt:lpstr>The difficulty of competition</vt:lpstr>
      <vt:lpstr>Google Fiber</vt:lpstr>
      <vt:lpstr>Network costs</vt:lpstr>
      <vt:lpstr>Bandwidth costs</vt:lpstr>
      <vt:lpstr>Transit prices</vt:lpstr>
      <vt:lpstr>cost recovery</vt:lpstr>
      <vt:lpstr>Consumer expenditures</vt:lpstr>
      <vt:lpstr>Mobile ARPU – US vs. EU</vt:lpstr>
      <vt:lpstr>The value of bits</vt:lpstr>
      <vt:lpstr>The challenges of service differentiation</vt:lpstr>
      <vt:lpstr>The challenges of service differentiation</vt:lpstr>
      <vt:lpstr>Cable TV vs. Internet</vt:lpstr>
    </vt:vector>
  </TitlesOfParts>
  <Company>Columbia University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 technology review</dc:title>
  <dc:creator>Henning Schulzrinne</dc:creator>
  <cp:lastModifiedBy>Henning Schulzrinne</cp:lastModifiedBy>
  <cp:revision>55</cp:revision>
  <dcterms:created xsi:type="dcterms:W3CDTF">2014-09-04T18:11:28Z</dcterms:created>
  <dcterms:modified xsi:type="dcterms:W3CDTF">2016-06-12T07:36:22Z</dcterms:modified>
</cp:coreProperties>
</file>