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81"/>
  </p:notesMasterIdLst>
  <p:handoutMasterIdLst>
    <p:handoutMasterId r:id="rId82"/>
  </p:handoutMasterIdLst>
  <p:sldIdLst>
    <p:sldId id="256" r:id="rId2"/>
    <p:sldId id="257" r:id="rId3"/>
    <p:sldId id="258" r:id="rId4"/>
    <p:sldId id="259" r:id="rId5"/>
    <p:sldId id="260" r:id="rId6"/>
    <p:sldId id="267" r:id="rId7"/>
    <p:sldId id="268" r:id="rId8"/>
    <p:sldId id="281" r:id="rId9"/>
    <p:sldId id="282" r:id="rId10"/>
    <p:sldId id="283" r:id="rId11"/>
    <p:sldId id="316" r:id="rId12"/>
    <p:sldId id="318" r:id="rId13"/>
    <p:sldId id="317" r:id="rId14"/>
    <p:sldId id="319" r:id="rId15"/>
    <p:sldId id="330" r:id="rId16"/>
    <p:sldId id="323" r:id="rId17"/>
    <p:sldId id="329" r:id="rId18"/>
    <p:sldId id="333" r:id="rId19"/>
    <p:sldId id="335" r:id="rId20"/>
    <p:sldId id="336" r:id="rId21"/>
    <p:sldId id="338" r:id="rId22"/>
    <p:sldId id="320" r:id="rId23"/>
    <p:sldId id="327" r:id="rId24"/>
    <p:sldId id="328" r:id="rId25"/>
    <p:sldId id="279" r:id="rId26"/>
    <p:sldId id="351" r:id="rId27"/>
    <p:sldId id="294" r:id="rId28"/>
    <p:sldId id="295" r:id="rId29"/>
    <p:sldId id="291" r:id="rId30"/>
    <p:sldId id="337" r:id="rId31"/>
    <p:sldId id="273" r:id="rId32"/>
    <p:sldId id="288" r:id="rId33"/>
    <p:sldId id="289" r:id="rId34"/>
    <p:sldId id="355" r:id="rId35"/>
    <p:sldId id="356" r:id="rId36"/>
    <p:sldId id="383" r:id="rId37"/>
    <p:sldId id="353" r:id="rId38"/>
    <p:sldId id="361" r:id="rId39"/>
    <p:sldId id="362" r:id="rId40"/>
    <p:sldId id="363" r:id="rId41"/>
    <p:sldId id="364" r:id="rId42"/>
    <p:sldId id="365" r:id="rId43"/>
    <p:sldId id="366" r:id="rId44"/>
    <p:sldId id="354" r:id="rId45"/>
    <p:sldId id="367" r:id="rId46"/>
    <p:sldId id="368" r:id="rId47"/>
    <p:sldId id="369" r:id="rId48"/>
    <p:sldId id="370" r:id="rId49"/>
    <p:sldId id="371" r:id="rId50"/>
    <p:sldId id="372" r:id="rId51"/>
    <p:sldId id="373" r:id="rId52"/>
    <p:sldId id="374" r:id="rId53"/>
    <p:sldId id="379" r:id="rId54"/>
    <p:sldId id="380" r:id="rId55"/>
    <p:sldId id="314" r:id="rId56"/>
    <p:sldId id="375" r:id="rId57"/>
    <p:sldId id="376" r:id="rId58"/>
    <p:sldId id="377" r:id="rId59"/>
    <p:sldId id="378" r:id="rId60"/>
    <p:sldId id="352" r:id="rId61"/>
    <p:sldId id="298" r:id="rId62"/>
    <p:sldId id="311" r:id="rId63"/>
    <p:sldId id="299" r:id="rId64"/>
    <p:sldId id="296" r:id="rId65"/>
    <p:sldId id="300" r:id="rId66"/>
    <p:sldId id="301" r:id="rId67"/>
    <p:sldId id="302" r:id="rId68"/>
    <p:sldId id="304" r:id="rId69"/>
    <p:sldId id="305" r:id="rId70"/>
    <p:sldId id="306" r:id="rId71"/>
    <p:sldId id="307" r:id="rId72"/>
    <p:sldId id="308" r:id="rId73"/>
    <p:sldId id="310" r:id="rId74"/>
    <p:sldId id="382" r:id="rId75"/>
    <p:sldId id="357" r:id="rId76"/>
    <p:sldId id="359" r:id="rId77"/>
    <p:sldId id="381" r:id="rId78"/>
    <p:sldId id="360" r:id="rId79"/>
    <p:sldId id="358"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599"/>
  </p:normalViewPr>
  <p:slideViewPr>
    <p:cSldViewPr snapToGrid="0" snapToObjects="1">
      <p:cViewPr varScale="1">
        <p:scale>
          <a:sx n="101" d="100"/>
          <a:sy n="101" d="100"/>
        </p:scale>
        <p:origin x="163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8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8785A1-CAF3-E84C-BCD5-2FE94F2154EE}" type="doc">
      <dgm:prSet loTypeId="urn:microsoft.com/office/officeart/2005/8/layout/StepDownProcess" loCatId="" qsTypeId="urn:microsoft.com/office/officeart/2005/8/quickstyle/simple4" qsCatId="simple" csTypeId="urn:microsoft.com/office/officeart/2005/8/colors/colorful1" csCatId="colorful" phldr="1"/>
      <dgm:spPr/>
      <dgm:t>
        <a:bodyPr/>
        <a:lstStyle/>
        <a:p>
          <a:endParaRPr lang="en-US"/>
        </a:p>
      </dgm:t>
    </dgm:pt>
    <dgm:pt modelId="{3BBA623F-2F1E-1648-9DA8-2D94EE880EA0}">
      <dgm:prSet phldrT="[Text]"/>
      <dgm:spPr/>
      <dgm:t>
        <a:bodyPr/>
        <a:lstStyle/>
        <a:p>
          <a:r>
            <a:rPr lang="en-US" dirty="0" smtClean="0"/>
            <a:t>Constitution</a:t>
          </a:r>
          <a:endParaRPr lang="en-US" dirty="0"/>
        </a:p>
      </dgm:t>
    </dgm:pt>
    <dgm:pt modelId="{24B79C1D-8AA9-F643-9EB0-F422C1C8D43B}" type="parTrans" cxnId="{8246E2C0-CA2C-1540-A85E-63CECDE66646}">
      <dgm:prSet/>
      <dgm:spPr/>
      <dgm:t>
        <a:bodyPr/>
        <a:lstStyle/>
        <a:p>
          <a:endParaRPr lang="en-US"/>
        </a:p>
      </dgm:t>
    </dgm:pt>
    <dgm:pt modelId="{648C06F1-AA6A-7E42-ABF3-B42A50A04A50}" type="sibTrans" cxnId="{8246E2C0-CA2C-1540-A85E-63CECDE66646}">
      <dgm:prSet/>
      <dgm:spPr/>
      <dgm:t>
        <a:bodyPr/>
        <a:lstStyle/>
        <a:p>
          <a:endParaRPr lang="en-US"/>
        </a:p>
      </dgm:t>
    </dgm:pt>
    <dgm:pt modelId="{84640A84-9308-0F4E-8B20-53D1C662C830}">
      <dgm:prSet phldrT="[Text]"/>
      <dgm:spPr/>
      <dgm:t>
        <a:bodyPr/>
        <a:lstStyle/>
        <a:p>
          <a:r>
            <a:rPr lang="en-US" dirty="0" smtClean="0"/>
            <a:t>Commerce clause</a:t>
          </a:r>
          <a:endParaRPr lang="en-US" dirty="0"/>
        </a:p>
      </dgm:t>
    </dgm:pt>
    <dgm:pt modelId="{19DE5A21-95D2-944C-997C-7869A4F33E6E}" type="parTrans" cxnId="{6C3E66E8-0C3E-8246-B0CB-9CC312C404DA}">
      <dgm:prSet/>
      <dgm:spPr/>
      <dgm:t>
        <a:bodyPr/>
        <a:lstStyle/>
        <a:p>
          <a:endParaRPr lang="en-US"/>
        </a:p>
      </dgm:t>
    </dgm:pt>
    <dgm:pt modelId="{8C76AC0E-9466-4E4C-9A3D-9F6FB707106D}" type="sibTrans" cxnId="{6C3E66E8-0C3E-8246-B0CB-9CC312C404DA}">
      <dgm:prSet/>
      <dgm:spPr/>
      <dgm:t>
        <a:bodyPr/>
        <a:lstStyle/>
        <a:p>
          <a:endParaRPr lang="en-US"/>
        </a:p>
      </dgm:t>
    </dgm:pt>
    <dgm:pt modelId="{562D7462-8637-6843-B525-927AA2FCEDB7}">
      <dgm:prSet phldrT="[Text]"/>
      <dgm:spPr/>
      <dgm:t>
        <a:bodyPr/>
        <a:lstStyle/>
        <a:p>
          <a:r>
            <a:rPr lang="en-US" dirty="0" smtClean="0"/>
            <a:t>Law</a:t>
          </a:r>
          <a:endParaRPr lang="en-US" dirty="0"/>
        </a:p>
      </dgm:t>
    </dgm:pt>
    <dgm:pt modelId="{CAF74D90-7D97-8C46-B8C4-D21DA7115A8A}" type="parTrans" cxnId="{6EE11325-21A3-424C-90C5-C9EF05F3124B}">
      <dgm:prSet/>
      <dgm:spPr/>
      <dgm:t>
        <a:bodyPr/>
        <a:lstStyle/>
        <a:p>
          <a:endParaRPr lang="en-US"/>
        </a:p>
      </dgm:t>
    </dgm:pt>
    <dgm:pt modelId="{91C429FD-95C6-B94C-ADC2-34CF9FC81A2C}" type="sibTrans" cxnId="{6EE11325-21A3-424C-90C5-C9EF05F3124B}">
      <dgm:prSet/>
      <dgm:spPr/>
      <dgm:t>
        <a:bodyPr/>
        <a:lstStyle/>
        <a:p>
          <a:endParaRPr lang="en-US"/>
        </a:p>
      </dgm:t>
    </dgm:pt>
    <dgm:pt modelId="{5AF23FF9-87FC-8746-9163-1229FA4AF7D6}">
      <dgm:prSet phldrT="[Text]"/>
      <dgm:spPr/>
      <dgm:t>
        <a:bodyPr/>
        <a:lstStyle/>
        <a:p>
          <a:r>
            <a:rPr lang="en-US" dirty="0" smtClean="0"/>
            <a:t>Telecom Act 1934 &amp; 1996</a:t>
          </a:r>
          <a:endParaRPr lang="en-US" dirty="0"/>
        </a:p>
      </dgm:t>
    </dgm:pt>
    <dgm:pt modelId="{286CEEB6-2099-5341-B074-2055BBB478B1}" type="parTrans" cxnId="{5FB4D5CA-2C21-7441-BCB1-CEF946A37D31}">
      <dgm:prSet/>
      <dgm:spPr/>
      <dgm:t>
        <a:bodyPr/>
        <a:lstStyle/>
        <a:p>
          <a:endParaRPr lang="en-US"/>
        </a:p>
      </dgm:t>
    </dgm:pt>
    <dgm:pt modelId="{C8777977-2500-0B46-9C7A-E16DD427ABFD}" type="sibTrans" cxnId="{5FB4D5CA-2C21-7441-BCB1-CEF946A37D31}">
      <dgm:prSet/>
      <dgm:spPr/>
      <dgm:t>
        <a:bodyPr/>
        <a:lstStyle/>
        <a:p>
          <a:endParaRPr lang="en-US"/>
        </a:p>
      </dgm:t>
    </dgm:pt>
    <dgm:pt modelId="{7066635A-F0B0-8540-8874-58221436D974}">
      <dgm:prSet phldrT="[Text]"/>
      <dgm:spPr/>
      <dgm:t>
        <a:bodyPr/>
        <a:lstStyle/>
        <a:p>
          <a:r>
            <a:rPr lang="en-US" dirty="0" smtClean="0"/>
            <a:t>47 CFR</a:t>
          </a:r>
          <a:endParaRPr lang="en-US" dirty="0"/>
        </a:p>
      </dgm:t>
    </dgm:pt>
    <dgm:pt modelId="{0D21A475-949A-B446-AC24-187E55874118}" type="parTrans" cxnId="{B831CEC7-59C1-4647-9338-3D775B58967A}">
      <dgm:prSet/>
      <dgm:spPr/>
      <dgm:t>
        <a:bodyPr/>
        <a:lstStyle/>
        <a:p>
          <a:endParaRPr lang="en-US"/>
        </a:p>
      </dgm:t>
    </dgm:pt>
    <dgm:pt modelId="{51675AD7-7137-5C41-A586-F9A0F5758FE0}" type="sibTrans" cxnId="{B831CEC7-59C1-4647-9338-3D775B58967A}">
      <dgm:prSet/>
      <dgm:spPr/>
      <dgm:t>
        <a:bodyPr/>
        <a:lstStyle/>
        <a:p>
          <a:endParaRPr lang="en-US"/>
        </a:p>
      </dgm:t>
    </dgm:pt>
    <dgm:pt modelId="{202671C4-191D-9A47-BDA6-06F3D645DFB5}">
      <dgm:prSet phldrT="[Text]"/>
      <dgm:spPr/>
      <dgm:t>
        <a:bodyPr/>
        <a:lstStyle/>
        <a:p>
          <a:r>
            <a:rPr lang="en-US" dirty="0" smtClean="0"/>
            <a:t>Narrative</a:t>
          </a:r>
          <a:endParaRPr lang="en-US" dirty="0"/>
        </a:p>
      </dgm:t>
    </dgm:pt>
    <dgm:pt modelId="{7DCECC1B-6225-AE49-A88D-4047A1A03437}" type="parTrans" cxnId="{63C3371A-E85D-5242-9AD0-8307C88128C8}">
      <dgm:prSet/>
      <dgm:spPr/>
      <dgm:t>
        <a:bodyPr/>
        <a:lstStyle/>
        <a:p>
          <a:endParaRPr lang="en-US"/>
        </a:p>
      </dgm:t>
    </dgm:pt>
    <dgm:pt modelId="{766C945A-32CA-A04D-9155-974A94C33DC1}" type="sibTrans" cxnId="{63C3371A-E85D-5242-9AD0-8307C88128C8}">
      <dgm:prSet/>
      <dgm:spPr/>
      <dgm:t>
        <a:bodyPr/>
        <a:lstStyle/>
        <a:p>
          <a:endParaRPr lang="en-US"/>
        </a:p>
      </dgm:t>
    </dgm:pt>
    <dgm:pt modelId="{95BF8004-A775-E949-8587-E8B45C7F8158}">
      <dgm:prSet phldrT="[Text]"/>
      <dgm:spPr/>
      <dgm:t>
        <a:bodyPr/>
        <a:lstStyle/>
        <a:p>
          <a:r>
            <a:rPr lang="en-US" dirty="0" smtClean="0"/>
            <a:t>reasonable network management</a:t>
          </a:r>
          <a:endParaRPr lang="en-US" dirty="0"/>
        </a:p>
      </dgm:t>
    </dgm:pt>
    <dgm:pt modelId="{97C86B29-EA09-DC45-9919-B3F5D4C727C7}" type="parTrans" cxnId="{27601E33-0BA2-244D-A5E8-AB060EF07EFB}">
      <dgm:prSet/>
      <dgm:spPr/>
      <dgm:t>
        <a:bodyPr/>
        <a:lstStyle/>
        <a:p>
          <a:endParaRPr lang="en-US"/>
        </a:p>
      </dgm:t>
    </dgm:pt>
    <dgm:pt modelId="{7638B8D2-45F3-094A-ACD1-AD94417A9A82}" type="sibTrans" cxnId="{27601E33-0BA2-244D-A5E8-AB060EF07EFB}">
      <dgm:prSet/>
      <dgm:spPr/>
      <dgm:t>
        <a:bodyPr/>
        <a:lstStyle/>
        <a:p>
          <a:endParaRPr lang="en-US"/>
        </a:p>
      </dgm:t>
    </dgm:pt>
    <dgm:pt modelId="{C92927E1-EE33-0E4C-A200-07D976723083}" type="pres">
      <dgm:prSet presAssocID="{1A8785A1-CAF3-E84C-BCD5-2FE94F2154EE}" presName="rootnode" presStyleCnt="0">
        <dgm:presLayoutVars>
          <dgm:chMax/>
          <dgm:chPref/>
          <dgm:dir/>
          <dgm:animLvl val="lvl"/>
        </dgm:presLayoutVars>
      </dgm:prSet>
      <dgm:spPr/>
      <dgm:t>
        <a:bodyPr/>
        <a:lstStyle/>
        <a:p>
          <a:endParaRPr lang="en-US"/>
        </a:p>
      </dgm:t>
    </dgm:pt>
    <dgm:pt modelId="{C540E4C6-36CE-AB41-90FA-35831ECEB12D}" type="pres">
      <dgm:prSet presAssocID="{3BBA623F-2F1E-1648-9DA8-2D94EE880EA0}" presName="composite" presStyleCnt="0"/>
      <dgm:spPr/>
      <dgm:t>
        <a:bodyPr/>
        <a:lstStyle/>
        <a:p>
          <a:endParaRPr lang="en-US"/>
        </a:p>
      </dgm:t>
    </dgm:pt>
    <dgm:pt modelId="{6AD0A7C9-04D9-B243-BB8F-9A15754CE402}" type="pres">
      <dgm:prSet presAssocID="{3BBA623F-2F1E-1648-9DA8-2D94EE880EA0}" presName="bentUpArrow1" presStyleLbl="alignImgPlace1" presStyleIdx="0" presStyleCnt="3"/>
      <dgm:spPr/>
      <dgm:t>
        <a:bodyPr/>
        <a:lstStyle/>
        <a:p>
          <a:endParaRPr lang="en-US"/>
        </a:p>
      </dgm:t>
    </dgm:pt>
    <dgm:pt modelId="{B71CA253-10D6-A041-BFE1-45FC96B893DC}" type="pres">
      <dgm:prSet presAssocID="{3BBA623F-2F1E-1648-9DA8-2D94EE880EA0}" presName="ParentText" presStyleLbl="node1" presStyleIdx="0" presStyleCnt="4">
        <dgm:presLayoutVars>
          <dgm:chMax val="1"/>
          <dgm:chPref val="1"/>
          <dgm:bulletEnabled val="1"/>
        </dgm:presLayoutVars>
      </dgm:prSet>
      <dgm:spPr/>
      <dgm:t>
        <a:bodyPr/>
        <a:lstStyle/>
        <a:p>
          <a:endParaRPr lang="en-US"/>
        </a:p>
      </dgm:t>
    </dgm:pt>
    <dgm:pt modelId="{238E1D43-3955-674B-96F3-7D34F55F5BBA}" type="pres">
      <dgm:prSet presAssocID="{3BBA623F-2F1E-1648-9DA8-2D94EE880EA0}" presName="ChildText" presStyleLbl="revTx" presStyleIdx="0" presStyleCnt="4">
        <dgm:presLayoutVars>
          <dgm:chMax val="0"/>
          <dgm:chPref val="0"/>
          <dgm:bulletEnabled val="1"/>
        </dgm:presLayoutVars>
      </dgm:prSet>
      <dgm:spPr/>
      <dgm:t>
        <a:bodyPr/>
        <a:lstStyle/>
        <a:p>
          <a:endParaRPr lang="en-US"/>
        </a:p>
      </dgm:t>
    </dgm:pt>
    <dgm:pt modelId="{FB971522-B66C-EA42-9B00-13E8FFC31713}" type="pres">
      <dgm:prSet presAssocID="{648C06F1-AA6A-7E42-ABF3-B42A50A04A50}" presName="sibTrans" presStyleCnt="0"/>
      <dgm:spPr/>
      <dgm:t>
        <a:bodyPr/>
        <a:lstStyle/>
        <a:p>
          <a:endParaRPr lang="en-US"/>
        </a:p>
      </dgm:t>
    </dgm:pt>
    <dgm:pt modelId="{1B3660C3-40AF-C14D-B792-3CAAEA068E44}" type="pres">
      <dgm:prSet presAssocID="{562D7462-8637-6843-B525-927AA2FCEDB7}" presName="composite" presStyleCnt="0"/>
      <dgm:spPr/>
      <dgm:t>
        <a:bodyPr/>
        <a:lstStyle/>
        <a:p>
          <a:endParaRPr lang="en-US"/>
        </a:p>
      </dgm:t>
    </dgm:pt>
    <dgm:pt modelId="{E26A49AE-B247-CE49-87EB-FC1E4563046B}" type="pres">
      <dgm:prSet presAssocID="{562D7462-8637-6843-B525-927AA2FCEDB7}" presName="bentUpArrow1" presStyleLbl="alignImgPlace1" presStyleIdx="1" presStyleCnt="3"/>
      <dgm:spPr/>
      <dgm:t>
        <a:bodyPr/>
        <a:lstStyle/>
        <a:p>
          <a:endParaRPr lang="en-US"/>
        </a:p>
      </dgm:t>
    </dgm:pt>
    <dgm:pt modelId="{39EC1357-8039-0648-BA39-95D6890973E2}" type="pres">
      <dgm:prSet presAssocID="{562D7462-8637-6843-B525-927AA2FCEDB7}" presName="ParentText" presStyleLbl="node1" presStyleIdx="1" presStyleCnt="4">
        <dgm:presLayoutVars>
          <dgm:chMax val="1"/>
          <dgm:chPref val="1"/>
          <dgm:bulletEnabled val="1"/>
        </dgm:presLayoutVars>
      </dgm:prSet>
      <dgm:spPr/>
      <dgm:t>
        <a:bodyPr/>
        <a:lstStyle/>
        <a:p>
          <a:endParaRPr lang="en-US"/>
        </a:p>
      </dgm:t>
    </dgm:pt>
    <dgm:pt modelId="{A504D4A5-DC78-8949-84D2-345E1AE330E5}" type="pres">
      <dgm:prSet presAssocID="{562D7462-8637-6843-B525-927AA2FCEDB7}" presName="ChildText" presStyleLbl="revTx" presStyleIdx="1" presStyleCnt="4">
        <dgm:presLayoutVars>
          <dgm:chMax val="0"/>
          <dgm:chPref val="0"/>
          <dgm:bulletEnabled val="1"/>
        </dgm:presLayoutVars>
      </dgm:prSet>
      <dgm:spPr/>
      <dgm:t>
        <a:bodyPr/>
        <a:lstStyle/>
        <a:p>
          <a:endParaRPr lang="en-US"/>
        </a:p>
      </dgm:t>
    </dgm:pt>
    <dgm:pt modelId="{4320BA1C-E1B2-EC4B-AEC7-932F6C8BFCCD}" type="pres">
      <dgm:prSet presAssocID="{91C429FD-95C6-B94C-ADC2-34CF9FC81A2C}" presName="sibTrans" presStyleCnt="0"/>
      <dgm:spPr/>
      <dgm:t>
        <a:bodyPr/>
        <a:lstStyle/>
        <a:p>
          <a:endParaRPr lang="en-US"/>
        </a:p>
      </dgm:t>
    </dgm:pt>
    <dgm:pt modelId="{CB777760-CAD0-4044-B00C-0F596D5E4BF7}" type="pres">
      <dgm:prSet presAssocID="{7066635A-F0B0-8540-8874-58221436D974}" presName="composite" presStyleCnt="0"/>
      <dgm:spPr/>
      <dgm:t>
        <a:bodyPr/>
        <a:lstStyle/>
        <a:p>
          <a:endParaRPr lang="en-US"/>
        </a:p>
      </dgm:t>
    </dgm:pt>
    <dgm:pt modelId="{402DD997-FD8E-274C-8B66-D34504EC8AC4}" type="pres">
      <dgm:prSet presAssocID="{7066635A-F0B0-8540-8874-58221436D974}" presName="bentUpArrow1" presStyleLbl="alignImgPlace1" presStyleIdx="2" presStyleCnt="3"/>
      <dgm:spPr/>
      <dgm:t>
        <a:bodyPr/>
        <a:lstStyle/>
        <a:p>
          <a:endParaRPr lang="en-US"/>
        </a:p>
      </dgm:t>
    </dgm:pt>
    <dgm:pt modelId="{CD00F338-D90D-6340-9D25-E8C86A82D907}" type="pres">
      <dgm:prSet presAssocID="{7066635A-F0B0-8540-8874-58221436D974}" presName="ParentText" presStyleLbl="node1" presStyleIdx="2" presStyleCnt="4">
        <dgm:presLayoutVars>
          <dgm:chMax val="1"/>
          <dgm:chPref val="1"/>
          <dgm:bulletEnabled val="1"/>
        </dgm:presLayoutVars>
      </dgm:prSet>
      <dgm:spPr/>
      <dgm:t>
        <a:bodyPr/>
        <a:lstStyle/>
        <a:p>
          <a:endParaRPr lang="en-US"/>
        </a:p>
      </dgm:t>
    </dgm:pt>
    <dgm:pt modelId="{3198AFEF-D574-2842-8114-7D960CE91E78}" type="pres">
      <dgm:prSet presAssocID="{7066635A-F0B0-8540-8874-58221436D974}" presName="ChildText" presStyleLbl="revTx" presStyleIdx="2" presStyleCnt="4">
        <dgm:presLayoutVars>
          <dgm:chMax val="0"/>
          <dgm:chPref val="0"/>
          <dgm:bulletEnabled val="1"/>
        </dgm:presLayoutVars>
      </dgm:prSet>
      <dgm:spPr/>
      <dgm:t>
        <a:bodyPr/>
        <a:lstStyle/>
        <a:p>
          <a:endParaRPr lang="en-US"/>
        </a:p>
      </dgm:t>
    </dgm:pt>
    <dgm:pt modelId="{5D88FCF9-BD98-CA4D-8D92-44ADD496B436}" type="pres">
      <dgm:prSet presAssocID="{51675AD7-7137-5C41-A586-F9A0F5758FE0}" presName="sibTrans" presStyleCnt="0"/>
      <dgm:spPr/>
      <dgm:t>
        <a:bodyPr/>
        <a:lstStyle/>
        <a:p>
          <a:endParaRPr lang="en-US"/>
        </a:p>
      </dgm:t>
    </dgm:pt>
    <dgm:pt modelId="{BDF6D90A-B443-C640-B41D-EBF50157E9A0}" type="pres">
      <dgm:prSet presAssocID="{202671C4-191D-9A47-BDA6-06F3D645DFB5}" presName="composite" presStyleCnt="0"/>
      <dgm:spPr/>
      <dgm:t>
        <a:bodyPr/>
        <a:lstStyle/>
        <a:p>
          <a:endParaRPr lang="en-US"/>
        </a:p>
      </dgm:t>
    </dgm:pt>
    <dgm:pt modelId="{F740463F-87E7-9D4F-8650-22A8484DB109}" type="pres">
      <dgm:prSet presAssocID="{202671C4-191D-9A47-BDA6-06F3D645DFB5}" presName="ParentText" presStyleLbl="node1" presStyleIdx="3" presStyleCnt="4">
        <dgm:presLayoutVars>
          <dgm:chMax val="1"/>
          <dgm:chPref val="1"/>
          <dgm:bulletEnabled val="1"/>
        </dgm:presLayoutVars>
      </dgm:prSet>
      <dgm:spPr/>
      <dgm:t>
        <a:bodyPr/>
        <a:lstStyle/>
        <a:p>
          <a:endParaRPr lang="en-US"/>
        </a:p>
      </dgm:t>
    </dgm:pt>
    <dgm:pt modelId="{996A4877-9B38-F646-B1CC-255A76089680}" type="pres">
      <dgm:prSet presAssocID="{202671C4-191D-9A47-BDA6-06F3D645DFB5}" presName="FinalChildText" presStyleLbl="revTx" presStyleIdx="3" presStyleCnt="4">
        <dgm:presLayoutVars>
          <dgm:chMax val="0"/>
          <dgm:chPref val="0"/>
          <dgm:bulletEnabled val="1"/>
        </dgm:presLayoutVars>
      </dgm:prSet>
      <dgm:spPr/>
      <dgm:t>
        <a:bodyPr/>
        <a:lstStyle/>
        <a:p>
          <a:endParaRPr lang="en-US"/>
        </a:p>
      </dgm:t>
    </dgm:pt>
  </dgm:ptLst>
  <dgm:cxnLst>
    <dgm:cxn modelId="{1B8383AB-1290-D743-86CE-8EB7405458FD}" type="presOf" srcId="{5AF23FF9-87FC-8746-9163-1229FA4AF7D6}" destId="{A504D4A5-DC78-8949-84D2-345E1AE330E5}" srcOrd="0" destOrd="0" presId="urn:microsoft.com/office/officeart/2005/8/layout/StepDownProcess"/>
    <dgm:cxn modelId="{16DA5D62-48CD-E447-95A3-A9ED9ECDA201}" type="presOf" srcId="{3BBA623F-2F1E-1648-9DA8-2D94EE880EA0}" destId="{B71CA253-10D6-A041-BFE1-45FC96B893DC}" srcOrd="0" destOrd="0" presId="urn:microsoft.com/office/officeart/2005/8/layout/StepDownProcess"/>
    <dgm:cxn modelId="{F3C25006-DA02-8F4D-8602-9A25303F6AE2}" type="presOf" srcId="{95BF8004-A775-E949-8587-E8B45C7F8158}" destId="{996A4877-9B38-F646-B1CC-255A76089680}" srcOrd="0" destOrd="0" presId="urn:microsoft.com/office/officeart/2005/8/layout/StepDownProcess"/>
    <dgm:cxn modelId="{8246E2C0-CA2C-1540-A85E-63CECDE66646}" srcId="{1A8785A1-CAF3-E84C-BCD5-2FE94F2154EE}" destId="{3BBA623F-2F1E-1648-9DA8-2D94EE880EA0}" srcOrd="0" destOrd="0" parTransId="{24B79C1D-8AA9-F643-9EB0-F422C1C8D43B}" sibTransId="{648C06F1-AA6A-7E42-ABF3-B42A50A04A50}"/>
    <dgm:cxn modelId="{81521571-FDF1-7E40-884D-CDA2BCDF2ED9}" type="presOf" srcId="{1A8785A1-CAF3-E84C-BCD5-2FE94F2154EE}" destId="{C92927E1-EE33-0E4C-A200-07D976723083}" srcOrd="0" destOrd="0" presId="urn:microsoft.com/office/officeart/2005/8/layout/StepDownProcess"/>
    <dgm:cxn modelId="{6C3E66E8-0C3E-8246-B0CB-9CC312C404DA}" srcId="{3BBA623F-2F1E-1648-9DA8-2D94EE880EA0}" destId="{84640A84-9308-0F4E-8B20-53D1C662C830}" srcOrd="0" destOrd="0" parTransId="{19DE5A21-95D2-944C-997C-7869A4F33E6E}" sibTransId="{8C76AC0E-9466-4E4C-9A3D-9F6FB707106D}"/>
    <dgm:cxn modelId="{6B199A03-9B5F-FA4B-AB03-9DBCE09FD054}" type="presOf" srcId="{202671C4-191D-9A47-BDA6-06F3D645DFB5}" destId="{F740463F-87E7-9D4F-8650-22A8484DB109}" srcOrd="0" destOrd="0" presId="urn:microsoft.com/office/officeart/2005/8/layout/StepDownProcess"/>
    <dgm:cxn modelId="{B831CEC7-59C1-4647-9338-3D775B58967A}" srcId="{1A8785A1-CAF3-E84C-BCD5-2FE94F2154EE}" destId="{7066635A-F0B0-8540-8874-58221436D974}" srcOrd="2" destOrd="0" parTransId="{0D21A475-949A-B446-AC24-187E55874118}" sibTransId="{51675AD7-7137-5C41-A586-F9A0F5758FE0}"/>
    <dgm:cxn modelId="{6EE11325-21A3-424C-90C5-C9EF05F3124B}" srcId="{1A8785A1-CAF3-E84C-BCD5-2FE94F2154EE}" destId="{562D7462-8637-6843-B525-927AA2FCEDB7}" srcOrd="1" destOrd="0" parTransId="{CAF74D90-7D97-8C46-B8C4-D21DA7115A8A}" sibTransId="{91C429FD-95C6-B94C-ADC2-34CF9FC81A2C}"/>
    <dgm:cxn modelId="{27601E33-0BA2-244D-A5E8-AB060EF07EFB}" srcId="{202671C4-191D-9A47-BDA6-06F3D645DFB5}" destId="{95BF8004-A775-E949-8587-E8B45C7F8158}" srcOrd="0" destOrd="0" parTransId="{97C86B29-EA09-DC45-9919-B3F5D4C727C7}" sibTransId="{7638B8D2-45F3-094A-ACD1-AD94417A9A82}"/>
    <dgm:cxn modelId="{0414B3CD-5EA8-0140-BF9A-E7BF8BBDEFAE}" type="presOf" srcId="{84640A84-9308-0F4E-8B20-53D1C662C830}" destId="{238E1D43-3955-674B-96F3-7D34F55F5BBA}" srcOrd="0" destOrd="0" presId="urn:microsoft.com/office/officeart/2005/8/layout/StepDownProcess"/>
    <dgm:cxn modelId="{A1DE8E96-3C5E-8948-B5B8-D9E768D3A382}" type="presOf" srcId="{562D7462-8637-6843-B525-927AA2FCEDB7}" destId="{39EC1357-8039-0648-BA39-95D6890973E2}" srcOrd="0" destOrd="0" presId="urn:microsoft.com/office/officeart/2005/8/layout/StepDownProcess"/>
    <dgm:cxn modelId="{CC38F97F-FA8D-464B-A9FE-52DE3A8A382B}" type="presOf" srcId="{7066635A-F0B0-8540-8874-58221436D974}" destId="{CD00F338-D90D-6340-9D25-E8C86A82D907}" srcOrd="0" destOrd="0" presId="urn:microsoft.com/office/officeart/2005/8/layout/StepDownProcess"/>
    <dgm:cxn modelId="{63C3371A-E85D-5242-9AD0-8307C88128C8}" srcId="{1A8785A1-CAF3-E84C-BCD5-2FE94F2154EE}" destId="{202671C4-191D-9A47-BDA6-06F3D645DFB5}" srcOrd="3" destOrd="0" parTransId="{7DCECC1B-6225-AE49-A88D-4047A1A03437}" sibTransId="{766C945A-32CA-A04D-9155-974A94C33DC1}"/>
    <dgm:cxn modelId="{5FB4D5CA-2C21-7441-BCB1-CEF946A37D31}" srcId="{562D7462-8637-6843-B525-927AA2FCEDB7}" destId="{5AF23FF9-87FC-8746-9163-1229FA4AF7D6}" srcOrd="0" destOrd="0" parTransId="{286CEEB6-2099-5341-B074-2055BBB478B1}" sibTransId="{C8777977-2500-0B46-9C7A-E16DD427ABFD}"/>
    <dgm:cxn modelId="{D6B55CB7-845D-9541-94AC-DD2C44EADB32}" type="presParOf" srcId="{C92927E1-EE33-0E4C-A200-07D976723083}" destId="{C540E4C6-36CE-AB41-90FA-35831ECEB12D}" srcOrd="0" destOrd="0" presId="urn:microsoft.com/office/officeart/2005/8/layout/StepDownProcess"/>
    <dgm:cxn modelId="{BB69B287-F258-9B4C-9784-0284CD8C7BFB}" type="presParOf" srcId="{C540E4C6-36CE-AB41-90FA-35831ECEB12D}" destId="{6AD0A7C9-04D9-B243-BB8F-9A15754CE402}" srcOrd="0" destOrd="0" presId="urn:microsoft.com/office/officeart/2005/8/layout/StepDownProcess"/>
    <dgm:cxn modelId="{9CD9FDDE-7788-5944-8FE3-6917CA1EAE69}" type="presParOf" srcId="{C540E4C6-36CE-AB41-90FA-35831ECEB12D}" destId="{B71CA253-10D6-A041-BFE1-45FC96B893DC}" srcOrd="1" destOrd="0" presId="urn:microsoft.com/office/officeart/2005/8/layout/StepDownProcess"/>
    <dgm:cxn modelId="{50C86200-6BA2-7044-8753-675860505723}" type="presParOf" srcId="{C540E4C6-36CE-AB41-90FA-35831ECEB12D}" destId="{238E1D43-3955-674B-96F3-7D34F55F5BBA}" srcOrd="2" destOrd="0" presId="urn:microsoft.com/office/officeart/2005/8/layout/StepDownProcess"/>
    <dgm:cxn modelId="{ECC11021-E848-4C40-AEA4-7AA738EF48FC}" type="presParOf" srcId="{C92927E1-EE33-0E4C-A200-07D976723083}" destId="{FB971522-B66C-EA42-9B00-13E8FFC31713}" srcOrd="1" destOrd="0" presId="urn:microsoft.com/office/officeart/2005/8/layout/StepDownProcess"/>
    <dgm:cxn modelId="{9DC2C950-1D54-5342-9D6D-27D670D6D094}" type="presParOf" srcId="{C92927E1-EE33-0E4C-A200-07D976723083}" destId="{1B3660C3-40AF-C14D-B792-3CAAEA068E44}" srcOrd="2" destOrd="0" presId="urn:microsoft.com/office/officeart/2005/8/layout/StepDownProcess"/>
    <dgm:cxn modelId="{2283FADE-86D9-8E42-B37D-9CB98D8DDE24}" type="presParOf" srcId="{1B3660C3-40AF-C14D-B792-3CAAEA068E44}" destId="{E26A49AE-B247-CE49-87EB-FC1E4563046B}" srcOrd="0" destOrd="0" presId="urn:microsoft.com/office/officeart/2005/8/layout/StepDownProcess"/>
    <dgm:cxn modelId="{A3E81146-762A-1445-9912-7200BF6A7660}" type="presParOf" srcId="{1B3660C3-40AF-C14D-B792-3CAAEA068E44}" destId="{39EC1357-8039-0648-BA39-95D6890973E2}" srcOrd="1" destOrd="0" presId="urn:microsoft.com/office/officeart/2005/8/layout/StepDownProcess"/>
    <dgm:cxn modelId="{A18DCE7E-1740-904E-858F-DBD645FD95CD}" type="presParOf" srcId="{1B3660C3-40AF-C14D-B792-3CAAEA068E44}" destId="{A504D4A5-DC78-8949-84D2-345E1AE330E5}" srcOrd="2" destOrd="0" presId="urn:microsoft.com/office/officeart/2005/8/layout/StepDownProcess"/>
    <dgm:cxn modelId="{2BDF02AB-B49D-6046-93AF-CF644B2515D9}" type="presParOf" srcId="{C92927E1-EE33-0E4C-A200-07D976723083}" destId="{4320BA1C-E1B2-EC4B-AEC7-932F6C8BFCCD}" srcOrd="3" destOrd="0" presId="urn:microsoft.com/office/officeart/2005/8/layout/StepDownProcess"/>
    <dgm:cxn modelId="{077D288A-D965-0240-AD29-291F90E0F475}" type="presParOf" srcId="{C92927E1-EE33-0E4C-A200-07D976723083}" destId="{CB777760-CAD0-4044-B00C-0F596D5E4BF7}" srcOrd="4" destOrd="0" presId="urn:microsoft.com/office/officeart/2005/8/layout/StepDownProcess"/>
    <dgm:cxn modelId="{9799A97C-8D13-7448-B07C-3D70E5E04435}" type="presParOf" srcId="{CB777760-CAD0-4044-B00C-0F596D5E4BF7}" destId="{402DD997-FD8E-274C-8B66-D34504EC8AC4}" srcOrd="0" destOrd="0" presId="urn:microsoft.com/office/officeart/2005/8/layout/StepDownProcess"/>
    <dgm:cxn modelId="{88555237-30B4-C24C-BF20-D77E82296BD5}" type="presParOf" srcId="{CB777760-CAD0-4044-B00C-0F596D5E4BF7}" destId="{CD00F338-D90D-6340-9D25-E8C86A82D907}" srcOrd="1" destOrd="0" presId="urn:microsoft.com/office/officeart/2005/8/layout/StepDownProcess"/>
    <dgm:cxn modelId="{95AACBCC-25B4-7240-8096-6540C9032EC4}" type="presParOf" srcId="{CB777760-CAD0-4044-B00C-0F596D5E4BF7}" destId="{3198AFEF-D574-2842-8114-7D960CE91E78}" srcOrd="2" destOrd="0" presId="urn:microsoft.com/office/officeart/2005/8/layout/StepDownProcess"/>
    <dgm:cxn modelId="{0959C7F4-A8A9-EE4F-9061-73E1B9168AC3}" type="presParOf" srcId="{C92927E1-EE33-0E4C-A200-07D976723083}" destId="{5D88FCF9-BD98-CA4D-8D92-44ADD496B436}" srcOrd="5" destOrd="0" presId="urn:microsoft.com/office/officeart/2005/8/layout/StepDownProcess"/>
    <dgm:cxn modelId="{E95E101D-7AF2-2849-B4B7-F5DA142D9A2D}" type="presParOf" srcId="{C92927E1-EE33-0E4C-A200-07D976723083}" destId="{BDF6D90A-B443-C640-B41D-EBF50157E9A0}" srcOrd="6" destOrd="0" presId="urn:microsoft.com/office/officeart/2005/8/layout/StepDownProcess"/>
    <dgm:cxn modelId="{7BA51DA2-4C3B-2542-9FAE-3201C9B6C68A}" type="presParOf" srcId="{BDF6D90A-B443-C640-B41D-EBF50157E9A0}" destId="{F740463F-87E7-9D4F-8650-22A8484DB109}" srcOrd="0" destOrd="0" presId="urn:microsoft.com/office/officeart/2005/8/layout/StepDownProcess"/>
    <dgm:cxn modelId="{21CDE9D2-1938-B447-859E-A1F8F2EA7AFC}" type="presParOf" srcId="{BDF6D90A-B443-C640-B41D-EBF50157E9A0}" destId="{996A4877-9B38-F646-B1CC-255A7608968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9253A7-D010-A440-BEC7-F0A5CE96BDCF}" type="doc">
      <dgm:prSet loTypeId="urn:microsoft.com/office/officeart/2005/8/layout/orgChart1" loCatId="" qsTypeId="urn:microsoft.com/office/officeart/2005/8/quickstyle/simple2" qsCatId="simple" csTypeId="urn:microsoft.com/office/officeart/2005/8/colors/colorful3" csCatId="colorful" phldr="1"/>
      <dgm:spPr/>
      <dgm:t>
        <a:bodyPr/>
        <a:lstStyle/>
        <a:p>
          <a:endParaRPr lang="en-US"/>
        </a:p>
      </dgm:t>
    </dgm:pt>
    <dgm:pt modelId="{2D4AEA15-659F-6342-803E-1E6C6DA80459}">
      <dgm:prSet phldrT="[Text]"/>
      <dgm:spPr>
        <a:solidFill>
          <a:srgbClr val="FF0000">
            <a:alpha val="43000"/>
          </a:srgbClr>
        </a:solidFill>
      </dgm:spPr>
      <dgm:t>
        <a:bodyPr/>
        <a:lstStyle/>
        <a:p>
          <a:r>
            <a:rPr lang="en-US" dirty="0" smtClean="0"/>
            <a:t>Chairman (D) – Tom Wheeler</a:t>
          </a:r>
          <a:endParaRPr lang="en-US" dirty="0"/>
        </a:p>
      </dgm:t>
    </dgm:pt>
    <dgm:pt modelId="{B1763803-88B9-7740-B0C5-4E4A84A59BC7}" type="parTrans" cxnId="{96473C9A-5EE0-1C44-A064-314EFC996375}">
      <dgm:prSet/>
      <dgm:spPr/>
      <dgm:t>
        <a:bodyPr/>
        <a:lstStyle/>
        <a:p>
          <a:endParaRPr lang="en-US"/>
        </a:p>
      </dgm:t>
    </dgm:pt>
    <dgm:pt modelId="{45130CED-C77E-E841-8A8B-D59F6D54CE31}" type="sibTrans" cxnId="{96473C9A-5EE0-1C44-A064-314EFC996375}">
      <dgm:prSet/>
      <dgm:spPr/>
      <dgm:t>
        <a:bodyPr/>
        <a:lstStyle/>
        <a:p>
          <a:endParaRPr lang="en-US"/>
        </a:p>
      </dgm:t>
    </dgm:pt>
    <dgm:pt modelId="{8133EECB-0F49-1E49-8C5F-205F2215642D}" type="asst">
      <dgm:prSet phldrT="[Text]"/>
      <dgm:spPr>
        <a:gradFill flip="none" rotWithShape="1">
          <a:gsLst>
            <a:gs pos="0">
              <a:srgbClr val="3366FF"/>
            </a:gs>
            <a:gs pos="100000">
              <a:srgbClr val="FF0000"/>
            </a:gs>
          </a:gsLst>
          <a:lin ang="0" scaled="1"/>
          <a:tileRect/>
        </a:gradFill>
      </dgm:spPr>
      <dgm:t>
        <a:bodyPr/>
        <a:lstStyle/>
        <a:p>
          <a:r>
            <a:rPr lang="en-US" dirty="0" smtClean="0"/>
            <a:t>4 Commissioners (2 D, 2 R)</a:t>
          </a:r>
          <a:endParaRPr lang="en-US" dirty="0"/>
        </a:p>
      </dgm:t>
    </dgm:pt>
    <dgm:pt modelId="{3CCA0BDD-5111-A240-AA2E-9E089092CC0D}" type="parTrans" cxnId="{9873B86F-64AD-9145-B707-40DB695F3164}">
      <dgm:prSet/>
      <dgm:spPr/>
      <dgm:t>
        <a:bodyPr/>
        <a:lstStyle/>
        <a:p>
          <a:endParaRPr lang="en-US"/>
        </a:p>
      </dgm:t>
    </dgm:pt>
    <dgm:pt modelId="{434E49EA-7252-8041-ACA6-726C83E68BBC}" type="sibTrans" cxnId="{9873B86F-64AD-9145-B707-40DB695F3164}">
      <dgm:prSet/>
      <dgm:spPr/>
      <dgm:t>
        <a:bodyPr/>
        <a:lstStyle/>
        <a:p>
          <a:endParaRPr lang="en-US"/>
        </a:p>
      </dgm:t>
    </dgm:pt>
    <dgm:pt modelId="{C1376D17-0D83-064C-AF86-780A0FB86E5F}">
      <dgm:prSet phldrT="[Text]" custT="1"/>
      <dgm:spPr/>
      <dgm:t>
        <a:bodyPr vert="vert270"/>
        <a:lstStyle/>
        <a:p>
          <a:r>
            <a:rPr lang="en-US" sz="1400" dirty="0" smtClean="0"/>
            <a:t>Consumer and Governmental Affairs</a:t>
          </a:r>
          <a:endParaRPr lang="en-US" sz="1400" dirty="0"/>
        </a:p>
      </dgm:t>
    </dgm:pt>
    <dgm:pt modelId="{6C28D17F-4856-E84F-8626-C382BDB11D1B}" type="parTrans" cxnId="{1B4F1CA9-237C-DB43-ACF5-A5856D40B3A4}">
      <dgm:prSet/>
      <dgm:spPr/>
      <dgm:t>
        <a:bodyPr/>
        <a:lstStyle/>
        <a:p>
          <a:endParaRPr lang="en-US"/>
        </a:p>
      </dgm:t>
    </dgm:pt>
    <dgm:pt modelId="{C0FD77BF-1EF3-A44A-BB80-F35B9D2412ED}" type="sibTrans" cxnId="{1B4F1CA9-237C-DB43-ACF5-A5856D40B3A4}">
      <dgm:prSet/>
      <dgm:spPr/>
      <dgm:t>
        <a:bodyPr/>
        <a:lstStyle/>
        <a:p>
          <a:endParaRPr lang="en-US"/>
        </a:p>
      </dgm:t>
    </dgm:pt>
    <dgm:pt modelId="{184758F2-A7C7-1446-8639-E780190B9BD4}">
      <dgm:prSet phldrT="[Text]" custT="1"/>
      <dgm:spPr/>
      <dgm:t>
        <a:bodyPr vert="vert270"/>
        <a:lstStyle/>
        <a:p>
          <a:r>
            <a:rPr lang="en-US" sz="1800" dirty="0" smtClean="0"/>
            <a:t>Enforcement</a:t>
          </a:r>
          <a:endParaRPr lang="en-US" sz="1800" dirty="0"/>
        </a:p>
      </dgm:t>
    </dgm:pt>
    <dgm:pt modelId="{F6C2A591-4796-E14B-B7A4-8D2ADB3A7E5F}" type="parTrans" cxnId="{5225FF2C-C5B7-AD45-9E3C-5D5CAE8A4B6B}">
      <dgm:prSet/>
      <dgm:spPr/>
      <dgm:t>
        <a:bodyPr/>
        <a:lstStyle/>
        <a:p>
          <a:endParaRPr lang="en-US"/>
        </a:p>
      </dgm:t>
    </dgm:pt>
    <dgm:pt modelId="{51572C2B-C201-F44A-A049-DBDA6FF552CA}" type="sibTrans" cxnId="{5225FF2C-C5B7-AD45-9E3C-5D5CAE8A4B6B}">
      <dgm:prSet/>
      <dgm:spPr/>
      <dgm:t>
        <a:bodyPr/>
        <a:lstStyle/>
        <a:p>
          <a:endParaRPr lang="en-US"/>
        </a:p>
      </dgm:t>
    </dgm:pt>
    <dgm:pt modelId="{4225D97A-FF93-AE4F-A82B-7028DF20A3FD}">
      <dgm:prSet phldrT="[Text]" custT="1"/>
      <dgm:spPr/>
      <dgm:t>
        <a:bodyPr/>
        <a:lstStyle/>
        <a:p>
          <a:r>
            <a:rPr lang="en-US" sz="1200" dirty="0" smtClean="0"/>
            <a:t>International</a:t>
          </a:r>
          <a:endParaRPr lang="en-US" sz="1200" dirty="0"/>
        </a:p>
      </dgm:t>
    </dgm:pt>
    <dgm:pt modelId="{C1D3E384-8CB6-B24F-9F1D-B0738092AF34}" type="parTrans" cxnId="{00700537-47D7-8943-A13C-ED5EB4BD5FBB}">
      <dgm:prSet/>
      <dgm:spPr/>
      <dgm:t>
        <a:bodyPr/>
        <a:lstStyle/>
        <a:p>
          <a:endParaRPr lang="en-US"/>
        </a:p>
      </dgm:t>
    </dgm:pt>
    <dgm:pt modelId="{825F92C6-03E6-2C4A-89AA-887312BFFE64}" type="sibTrans" cxnId="{00700537-47D7-8943-A13C-ED5EB4BD5FBB}">
      <dgm:prSet/>
      <dgm:spPr/>
      <dgm:t>
        <a:bodyPr/>
        <a:lstStyle/>
        <a:p>
          <a:endParaRPr lang="en-US"/>
        </a:p>
      </dgm:t>
    </dgm:pt>
    <dgm:pt modelId="{67059A5F-DCB0-B646-B8B7-C52A66DB6CB2}">
      <dgm:prSet phldrT="[Text]" custT="1"/>
      <dgm:spPr/>
      <dgm:t>
        <a:bodyPr/>
        <a:lstStyle/>
        <a:p>
          <a:r>
            <a:rPr lang="en-US" sz="1800" dirty="0" smtClean="0"/>
            <a:t>Media</a:t>
          </a:r>
          <a:endParaRPr lang="en-US" sz="1800" dirty="0"/>
        </a:p>
      </dgm:t>
    </dgm:pt>
    <dgm:pt modelId="{9A4951EB-97BE-934C-A990-938EDDD545CE}" type="parTrans" cxnId="{27FEF8CE-56BC-DB49-8946-E1324EE34980}">
      <dgm:prSet/>
      <dgm:spPr/>
      <dgm:t>
        <a:bodyPr/>
        <a:lstStyle/>
        <a:p>
          <a:endParaRPr lang="en-US"/>
        </a:p>
      </dgm:t>
    </dgm:pt>
    <dgm:pt modelId="{EADF010B-7EA5-E145-9C24-5DC95957EC2F}" type="sibTrans" cxnId="{27FEF8CE-56BC-DB49-8946-E1324EE34980}">
      <dgm:prSet/>
      <dgm:spPr/>
      <dgm:t>
        <a:bodyPr/>
        <a:lstStyle/>
        <a:p>
          <a:endParaRPr lang="en-US"/>
        </a:p>
      </dgm:t>
    </dgm:pt>
    <dgm:pt modelId="{72709798-3F30-C442-A428-A0AA4F849D42}">
      <dgm:prSet phldrT="[Text]" custT="1"/>
      <dgm:spPr/>
      <dgm:t>
        <a:bodyPr vert="vert270"/>
        <a:lstStyle/>
        <a:p>
          <a:r>
            <a:rPr lang="en-US" sz="1400" dirty="0" smtClean="0"/>
            <a:t>Public Safety &amp; Homeland Security</a:t>
          </a:r>
          <a:endParaRPr lang="en-US" sz="1400" dirty="0"/>
        </a:p>
      </dgm:t>
    </dgm:pt>
    <dgm:pt modelId="{2117C0A5-DD2A-4443-A6D2-4138731600FE}" type="parTrans" cxnId="{29564DFD-5DF4-3B40-AB56-9A55ABB519EB}">
      <dgm:prSet/>
      <dgm:spPr/>
      <dgm:t>
        <a:bodyPr/>
        <a:lstStyle/>
        <a:p>
          <a:endParaRPr lang="en-US"/>
        </a:p>
      </dgm:t>
    </dgm:pt>
    <dgm:pt modelId="{172C9AB6-FA24-C64D-80AD-6036BFF03C90}" type="sibTrans" cxnId="{29564DFD-5DF4-3B40-AB56-9A55ABB519EB}">
      <dgm:prSet/>
      <dgm:spPr/>
      <dgm:t>
        <a:bodyPr/>
        <a:lstStyle/>
        <a:p>
          <a:endParaRPr lang="en-US"/>
        </a:p>
      </dgm:t>
    </dgm:pt>
    <dgm:pt modelId="{F865CD39-FFB1-8C4D-83D9-84020F15A40F}">
      <dgm:prSet phldrT="[Text]" custT="1"/>
      <dgm:spPr/>
      <dgm:t>
        <a:bodyPr vert="vert270"/>
        <a:lstStyle/>
        <a:p>
          <a:r>
            <a:rPr lang="en-US" sz="1800" dirty="0" smtClean="0"/>
            <a:t>Wireless Telecommunications</a:t>
          </a:r>
          <a:endParaRPr lang="en-US" sz="1800" dirty="0"/>
        </a:p>
      </dgm:t>
    </dgm:pt>
    <dgm:pt modelId="{43A07DE5-F46A-1E4E-9087-C2F8A3BA38CD}" type="parTrans" cxnId="{D47DF5CB-F8BF-274B-BDBA-D709894F23AC}">
      <dgm:prSet/>
      <dgm:spPr/>
      <dgm:t>
        <a:bodyPr/>
        <a:lstStyle/>
        <a:p>
          <a:endParaRPr lang="en-US"/>
        </a:p>
      </dgm:t>
    </dgm:pt>
    <dgm:pt modelId="{C8F1A132-9012-9E4F-8A3F-45BC5F202B08}" type="sibTrans" cxnId="{D47DF5CB-F8BF-274B-BDBA-D709894F23AC}">
      <dgm:prSet/>
      <dgm:spPr/>
      <dgm:t>
        <a:bodyPr/>
        <a:lstStyle/>
        <a:p>
          <a:endParaRPr lang="en-US"/>
        </a:p>
      </dgm:t>
    </dgm:pt>
    <dgm:pt modelId="{598BDCB5-3F2B-EE4E-8EA6-B2208FCD4509}">
      <dgm:prSet phldrT="[Text]"/>
      <dgm:spPr/>
      <dgm:t>
        <a:bodyPr vert="vert270"/>
        <a:lstStyle/>
        <a:p>
          <a:r>
            <a:rPr lang="en-US" dirty="0" err="1" smtClean="0"/>
            <a:t>Wireline</a:t>
          </a:r>
          <a:r>
            <a:rPr lang="en-US" dirty="0" smtClean="0"/>
            <a:t> Competition</a:t>
          </a:r>
          <a:endParaRPr lang="en-US" dirty="0"/>
        </a:p>
      </dgm:t>
    </dgm:pt>
    <dgm:pt modelId="{7F3B7F39-CDDD-ED42-92BB-E28B1B59E6E7}" type="parTrans" cxnId="{E9ABF268-4ABF-C64D-8E02-0E2992075537}">
      <dgm:prSet/>
      <dgm:spPr/>
      <dgm:t>
        <a:bodyPr/>
        <a:lstStyle/>
        <a:p>
          <a:endParaRPr lang="en-US"/>
        </a:p>
      </dgm:t>
    </dgm:pt>
    <dgm:pt modelId="{4E7042AA-7CA7-2940-8CBA-B5CCB9B3CA93}" type="sibTrans" cxnId="{E9ABF268-4ABF-C64D-8E02-0E2992075537}">
      <dgm:prSet/>
      <dgm:spPr/>
      <dgm:t>
        <a:bodyPr/>
        <a:lstStyle/>
        <a:p>
          <a:endParaRPr lang="en-US"/>
        </a:p>
      </dgm:t>
    </dgm:pt>
    <dgm:pt modelId="{5E452F9C-43A1-6D45-8AD7-FBFAA1002882}" type="pres">
      <dgm:prSet presAssocID="{A69253A7-D010-A440-BEC7-F0A5CE96BDCF}" presName="hierChild1" presStyleCnt="0">
        <dgm:presLayoutVars>
          <dgm:orgChart val="1"/>
          <dgm:chPref val="1"/>
          <dgm:dir/>
          <dgm:animOne val="branch"/>
          <dgm:animLvl val="lvl"/>
          <dgm:resizeHandles/>
        </dgm:presLayoutVars>
      </dgm:prSet>
      <dgm:spPr/>
      <dgm:t>
        <a:bodyPr/>
        <a:lstStyle/>
        <a:p>
          <a:endParaRPr lang="en-US"/>
        </a:p>
      </dgm:t>
    </dgm:pt>
    <dgm:pt modelId="{6B06379B-FF4C-F04F-AF04-3B65C6343DDA}" type="pres">
      <dgm:prSet presAssocID="{2D4AEA15-659F-6342-803E-1E6C6DA80459}" presName="hierRoot1" presStyleCnt="0">
        <dgm:presLayoutVars>
          <dgm:hierBranch val="init"/>
        </dgm:presLayoutVars>
      </dgm:prSet>
      <dgm:spPr/>
    </dgm:pt>
    <dgm:pt modelId="{D1C9C2B2-6FF1-6244-A2F6-D3EDF69F5030}" type="pres">
      <dgm:prSet presAssocID="{2D4AEA15-659F-6342-803E-1E6C6DA80459}" presName="rootComposite1" presStyleCnt="0"/>
      <dgm:spPr/>
    </dgm:pt>
    <dgm:pt modelId="{D7BD3A47-75A3-934C-A2B6-737DC9B00B8C}" type="pres">
      <dgm:prSet presAssocID="{2D4AEA15-659F-6342-803E-1E6C6DA80459}" presName="rootText1" presStyleLbl="node0" presStyleIdx="0" presStyleCnt="1">
        <dgm:presLayoutVars>
          <dgm:chPref val="3"/>
        </dgm:presLayoutVars>
      </dgm:prSet>
      <dgm:spPr/>
      <dgm:t>
        <a:bodyPr/>
        <a:lstStyle/>
        <a:p>
          <a:endParaRPr lang="en-US"/>
        </a:p>
      </dgm:t>
    </dgm:pt>
    <dgm:pt modelId="{B565F1D6-44CE-D74A-8905-65455B24F1B2}" type="pres">
      <dgm:prSet presAssocID="{2D4AEA15-659F-6342-803E-1E6C6DA80459}" presName="rootConnector1" presStyleLbl="node1" presStyleIdx="0" presStyleCnt="0"/>
      <dgm:spPr/>
      <dgm:t>
        <a:bodyPr/>
        <a:lstStyle/>
        <a:p>
          <a:endParaRPr lang="en-US"/>
        </a:p>
      </dgm:t>
    </dgm:pt>
    <dgm:pt modelId="{D28FD5CE-5ECE-6949-8ECC-0CB928135FE1}" type="pres">
      <dgm:prSet presAssocID="{2D4AEA15-659F-6342-803E-1E6C6DA80459}" presName="hierChild2" presStyleCnt="0"/>
      <dgm:spPr/>
    </dgm:pt>
    <dgm:pt modelId="{22FAF0FA-8931-4448-A76F-6E7A6C7CEC2F}" type="pres">
      <dgm:prSet presAssocID="{6C28D17F-4856-E84F-8626-C382BDB11D1B}" presName="Name37" presStyleLbl="parChTrans1D2" presStyleIdx="0" presStyleCnt="8"/>
      <dgm:spPr/>
      <dgm:t>
        <a:bodyPr/>
        <a:lstStyle/>
        <a:p>
          <a:endParaRPr lang="en-US"/>
        </a:p>
      </dgm:t>
    </dgm:pt>
    <dgm:pt modelId="{A3DDE73F-34B8-004A-8EA1-6CE0818A2F39}" type="pres">
      <dgm:prSet presAssocID="{C1376D17-0D83-064C-AF86-780A0FB86E5F}" presName="hierRoot2" presStyleCnt="0">
        <dgm:presLayoutVars>
          <dgm:hierBranch val="init"/>
        </dgm:presLayoutVars>
      </dgm:prSet>
      <dgm:spPr/>
    </dgm:pt>
    <dgm:pt modelId="{2CEA7117-F723-4241-A32A-B09CB4CB16D7}" type="pres">
      <dgm:prSet presAssocID="{C1376D17-0D83-064C-AF86-780A0FB86E5F}" presName="rootComposite" presStyleCnt="0"/>
      <dgm:spPr/>
    </dgm:pt>
    <dgm:pt modelId="{DAFE4518-00C1-CB45-861D-A9DAF0DC4040}" type="pres">
      <dgm:prSet presAssocID="{C1376D17-0D83-064C-AF86-780A0FB86E5F}" presName="rootText" presStyleLbl="node2" presStyleIdx="0" presStyleCnt="7" custScaleX="65686" custScaleY="308774">
        <dgm:presLayoutVars>
          <dgm:chPref val="3"/>
        </dgm:presLayoutVars>
      </dgm:prSet>
      <dgm:spPr/>
      <dgm:t>
        <a:bodyPr/>
        <a:lstStyle/>
        <a:p>
          <a:endParaRPr lang="en-US"/>
        </a:p>
      </dgm:t>
    </dgm:pt>
    <dgm:pt modelId="{5C6474F2-7DBD-574B-B809-C32898374E04}" type="pres">
      <dgm:prSet presAssocID="{C1376D17-0D83-064C-AF86-780A0FB86E5F}" presName="rootConnector" presStyleLbl="node2" presStyleIdx="0" presStyleCnt="7"/>
      <dgm:spPr/>
      <dgm:t>
        <a:bodyPr/>
        <a:lstStyle/>
        <a:p>
          <a:endParaRPr lang="en-US"/>
        </a:p>
      </dgm:t>
    </dgm:pt>
    <dgm:pt modelId="{BF01B78E-9CE4-B540-BB0E-BC6C91ED4558}" type="pres">
      <dgm:prSet presAssocID="{C1376D17-0D83-064C-AF86-780A0FB86E5F}" presName="hierChild4" presStyleCnt="0"/>
      <dgm:spPr/>
    </dgm:pt>
    <dgm:pt modelId="{E8DB8508-ABD5-1642-9DAA-3916455EC631}" type="pres">
      <dgm:prSet presAssocID="{C1376D17-0D83-064C-AF86-780A0FB86E5F}" presName="hierChild5" presStyleCnt="0"/>
      <dgm:spPr/>
    </dgm:pt>
    <dgm:pt modelId="{66BA0757-6682-1B44-8EAF-5935216A6FEB}" type="pres">
      <dgm:prSet presAssocID="{F6C2A591-4796-E14B-B7A4-8D2ADB3A7E5F}" presName="Name37" presStyleLbl="parChTrans1D2" presStyleIdx="1" presStyleCnt="8"/>
      <dgm:spPr/>
      <dgm:t>
        <a:bodyPr/>
        <a:lstStyle/>
        <a:p>
          <a:endParaRPr lang="en-US"/>
        </a:p>
      </dgm:t>
    </dgm:pt>
    <dgm:pt modelId="{FB821D10-7D1E-6447-89D0-25BE642699FD}" type="pres">
      <dgm:prSet presAssocID="{184758F2-A7C7-1446-8639-E780190B9BD4}" presName="hierRoot2" presStyleCnt="0">
        <dgm:presLayoutVars>
          <dgm:hierBranch val="init"/>
        </dgm:presLayoutVars>
      </dgm:prSet>
      <dgm:spPr/>
    </dgm:pt>
    <dgm:pt modelId="{C14107AE-C07B-0243-84BA-3652E1FE12F0}" type="pres">
      <dgm:prSet presAssocID="{184758F2-A7C7-1446-8639-E780190B9BD4}" presName="rootComposite" presStyleCnt="0"/>
      <dgm:spPr/>
    </dgm:pt>
    <dgm:pt modelId="{BC96E5F7-4605-934A-9EC1-B6BFB293D36E}" type="pres">
      <dgm:prSet presAssocID="{184758F2-A7C7-1446-8639-E780190B9BD4}" presName="rootText" presStyleLbl="node2" presStyleIdx="1" presStyleCnt="7" custScaleX="64822" custScaleY="217463">
        <dgm:presLayoutVars>
          <dgm:chPref val="3"/>
        </dgm:presLayoutVars>
      </dgm:prSet>
      <dgm:spPr/>
      <dgm:t>
        <a:bodyPr/>
        <a:lstStyle/>
        <a:p>
          <a:endParaRPr lang="en-US"/>
        </a:p>
      </dgm:t>
    </dgm:pt>
    <dgm:pt modelId="{BBD0E986-3CE7-DC44-B090-99054E20B217}" type="pres">
      <dgm:prSet presAssocID="{184758F2-A7C7-1446-8639-E780190B9BD4}" presName="rootConnector" presStyleLbl="node2" presStyleIdx="1" presStyleCnt="7"/>
      <dgm:spPr/>
      <dgm:t>
        <a:bodyPr/>
        <a:lstStyle/>
        <a:p>
          <a:endParaRPr lang="en-US"/>
        </a:p>
      </dgm:t>
    </dgm:pt>
    <dgm:pt modelId="{757A1A28-193D-BB45-A2AB-AA5B8C38A56A}" type="pres">
      <dgm:prSet presAssocID="{184758F2-A7C7-1446-8639-E780190B9BD4}" presName="hierChild4" presStyleCnt="0"/>
      <dgm:spPr/>
    </dgm:pt>
    <dgm:pt modelId="{F50B2DB2-FCFA-7540-A829-F9F4FD0533FD}" type="pres">
      <dgm:prSet presAssocID="{184758F2-A7C7-1446-8639-E780190B9BD4}" presName="hierChild5" presStyleCnt="0"/>
      <dgm:spPr/>
    </dgm:pt>
    <dgm:pt modelId="{65C906F4-7160-2348-AE33-F86203E28F73}" type="pres">
      <dgm:prSet presAssocID="{C1D3E384-8CB6-B24F-9F1D-B0738092AF34}" presName="Name37" presStyleLbl="parChTrans1D2" presStyleIdx="2" presStyleCnt="8"/>
      <dgm:spPr/>
      <dgm:t>
        <a:bodyPr/>
        <a:lstStyle/>
        <a:p>
          <a:endParaRPr lang="en-US"/>
        </a:p>
      </dgm:t>
    </dgm:pt>
    <dgm:pt modelId="{51EEE03D-E32B-1E43-93BE-D47474C9F3BF}" type="pres">
      <dgm:prSet presAssocID="{4225D97A-FF93-AE4F-A82B-7028DF20A3FD}" presName="hierRoot2" presStyleCnt="0">
        <dgm:presLayoutVars>
          <dgm:hierBranch val="init"/>
        </dgm:presLayoutVars>
      </dgm:prSet>
      <dgm:spPr/>
    </dgm:pt>
    <dgm:pt modelId="{251ED9F7-7948-E04C-987A-91E7EAFD9AB3}" type="pres">
      <dgm:prSet presAssocID="{4225D97A-FF93-AE4F-A82B-7028DF20A3FD}" presName="rootComposite" presStyleCnt="0"/>
      <dgm:spPr/>
    </dgm:pt>
    <dgm:pt modelId="{43A0E61B-2E63-EA4C-9E54-EDED99DFBFDE}" type="pres">
      <dgm:prSet presAssocID="{4225D97A-FF93-AE4F-A82B-7028DF20A3FD}" presName="rootText" presStyleLbl="node2" presStyleIdx="2" presStyleCnt="7" custScaleX="65364">
        <dgm:presLayoutVars>
          <dgm:chPref val="3"/>
        </dgm:presLayoutVars>
      </dgm:prSet>
      <dgm:spPr/>
      <dgm:t>
        <a:bodyPr/>
        <a:lstStyle/>
        <a:p>
          <a:endParaRPr lang="en-US"/>
        </a:p>
      </dgm:t>
    </dgm:pt>
    <dgm:pt modelId="{7AF59A14-CC76-5B4D-85E7-A9825E4B7DA4}" type="pres">
      <dgm:prSet presAssocID="{4225D97A-FF93-AE4F-A82B-7028DF20A3FD}" presName="rootConnector" presStyleLbl="node2" presStyleIdx="2" presStyleCnt="7"/>
      <dgm:spPr/>
      <dgm:t>
        <a:bodyPr/>
        <a:lstStyle/>
        <a:p>
          <a:endParaRPr lang="en-US"/>
        </a:p>
      </dgm:t>
    </dgm:pt>
    <dgm:pt modelId="{2A150A5F-5E94-0247-B7DC-70820BEDC307}" type="pres">
      <dgm:prSet presAssocID="{4225D97A-FF93-AE4F-A82B-7028DF20A3FD}" presName="hierChild4" presStyleCnt="0"/>
      <dgm:spPr/>
    </dgm:pt>
    <dgm:pt modelId="{4C4D3571-D990-0648-A215-7FE1A143982F}" type="pres">
      <dgm:prSet presAssocID="{4225D97A-FF93-AE4F-A82B-7028DF20A3FD}" presName="hierChild5" presStyleCnt="0"/>
      <dgm:spPr/>
    </dgm:pt>
    <dgm:pt modelId="{B469A4D0-50F5-9048-B5BC-3CC2A3A6F8F2}" type="pres">
      <dgm:prSet presAssocID="{9A4951EB-97BE-934C-A990-938EDDD545CE}" presName="Name37" presStyleLbl="parChTrans1D2" presStyleIdx="3" presStyleCnt="8"/>
      <dgm:spPr/>
      <dgm:t>
        <a:bodyPr/>
        <a:lstStyle/>
        <a:p>
          <a:endParaRPr lang="en-US"/>
        </a:p>
      </dgm:t>
    </dgm:pt>
    <dgm:pt modelId="{8A38DC4A-3EDA-A747-AFC7-59776683F201}" type="pres">
      <dgm:prSet presAssocID="{67059A5F-DCB0-B646-B8B7-C52A66DB6CB2}" presName="hierRoot2" presStyleCnt="0">
        <dgm:presLayoutVars>
          <dgm:hierBranch val="init"/>
        </dgm:presLayoutVars>
      </dgm:prSet>
      <dgm:spPr/>
    </dgm:pt>
    <dgm:pt modelId="{E03B1AEF-F596-174F-B25F-803484600576}" type="pres">
      <dgm:prSet presAssocID="{67059A5F-DCB0-B646-B8B7-C52A66DB6CB2}" presName="rootComposite" presStyleCnt="0"/>
      <dgm:spPr/>
    </dgm:pt>
    <dgm:pt modelId="{9673E661-391C-DF4A-877A-58CB62B0CEA2}" type="pres">
      <dgm:prSet presAssocID="{67059A5F-DCB0-B646-B8B7-C52A66DB6CB2}" presName="rootText" presStyleLbl="node2" presStyleIdx="3" presStyleCnt="7" custScaleX="59590">
        <dgm:presLayoutVars>
          <dgm:chPref val="3"/>
        </dgm:presLayoutVars>
      </dgm:prSet>
      <dgm:spPr/>
      <dgm:t>
        <a:bodyPr/>
        <a:lstStyle/>
        <a:p>
          <a:endParaRPr lang="en-US"/>
        </a:p>
      </dgm:t>
    </dgm:pt>
    <dgm:pt modelId="{14621B8B-3118-214C-9CE7-397FCD3FA94C}" type="pres">
      <dgm:prSet presAssocID="{67059A5F-DCB0-B646-B8B7-C52A66DB6CB2}" presName="rootConnector" presStyleLbl="node2" presStyleIdx="3" presStyleCnt="7"/>
      <dgm:spPr/>
      <dgm:t>
        <a:bodyPr/>
        <a:lstStyle/>
        <a:p>
          <a:endParaRPr lang="en-US"/>
        </a:p>
      </dgm:t>
    </dgm:pt>
    <dgm:pt modelId="{BC709080-9787-FF47-9D51-C7D57BD716F7}" type="pres">
      <dgm:prSet presAssocID="{67059A5F-DCB0-B646-B8B7-C52A66DB6CB2}" presName="hierChild4" presStyleCnt="0"/>
      <dgm:spPr/>
    </dgm:pt>
    <dgm:pt modelId="{687F3D49-68A7-5949-A0ED-AF71C783A26F}" type="pres">
      <dgm:prSet presAssocID="{67059A5F-DCB0-B646-B8B7-C52A66DB6CB2}" presName="hierChild5" presStyleCnt="0"/>
      <dgm:spPr/>
    </dgm:pt>
    <dgm:pt modelId="{42E876E3-3550-CA4C-81D1-97C2E79F4DDF}" type="pres">
      <dgm:prSet presAssocID="{2117C0A5-DD2A-4443-A6D2-4138731600FE}" presName="Name37" presStyleLbl="parChTrans1D2" presStyleIdx="4" presStyleCnt="8"/>
      <dgm:spPr/>
      <dgm:t>
        <a:bodyPr/>
        <a:lstStyle/>
        <a:p>
          <a:endParaRPr lang="en-US"/>
        </a:p>
      </dgm:t>
    </dgm:pt>
    <dgm:pt modelId="{9A4F59D3-23CA-A148-BABB-67826A95FF15}" type="pres">
      <dgm:prSet presAssocID="{72709798-3F30-C442-A428-A0AA4F849D42}" presName="hierRoot2" presStyleCnt="0">
        <dgm:presLayoutVars>
          <dgm:hierBranch val="init"/>
        </dgm:presLayoutVars>
      </dgm:prSet>
      <dgm:spPr/>
    </dgm:pt>
    <dgm:pt modelId="{24E1BAF9-5512-694D-A8BA-11ECFCB71EFE}" type="pres">
      <dgm:prSet presAssocID="{72709798-3F30-C442-A428-A0AA4F849D42}" presName="rootComposite" presStyleCnt="0"/>
      <dgm:spPr/>
    </dgm:pt>
    <dgm:pt modelId="{6692B6BF-1F12-F94D-9D45-5888F78983B6}" type="pres">
      <dgm:prSet presAssocID="{72709798-3F30-C442-A428-A0AA4F849D42}" presName="rootText" presStyleLbl="node2" presStyleIdx="4" presStyleCnt="7" custScaleX="57776" custScaleY="309171">
        <dgm:presLayoutVars>
          <dgm:chPref val="3"/>
        </dgm:presLayoutVars>
      </dgm:prSet>
      <dgm:spPr/>
      <dgm:t>
        <a:bodyPr/>
        <a:lstStyle/>
        <a:p>
          <a:endParaRPr lang="en-US"/>
        </a:p>
      </dgm:t>
    </dgm:pt>
    <dgm:pt modelId="{5AF4B519-5264-3648-8161-102B8E73BF15}" type="pres">
      <dgm:prSet presAssocID="{72709798-3F30-C442-A428-A0AA4F849D42}" presName="rootConnector" presStyleLbl="node2" presStyleIdx="4" presStyleCnt="7"/>
      <dgm:spPr/>
      <dgm:t>
        <a:bodyPr/>
        <a:lstStyle/>
        <a:p>
          <a:endParaRPr lang="en-US"/>
        </a:p>
      </dgm:t>
    </dgm:pt>
    <dgm:pt modelId="{256D11CF-4153-BC4A-A2D0-7E70A770161E}" type="pres">
      <dgm:prSet presAssocID="{72709798-3F30-C442-A428-A0AA4F849D42}" presName="hierChild4" presStyleCnt="0"/>
      <dgm:spPr/>
    </dgm:pt>
    <dgm:pt modelId="{4851C257-D4DC-3449-BD48-F1EE5EEC9533}" type="pres">
      <dgm:prSet presAssocID="{72709798-3F30-C442-A428-A0AA4F849D42}" presName="hierChild5" presStyleCnt="0"/>
      <dgm:spPr/>
    </dgm:pt>
    <dgm:pt modelId="{765783A9-B5F3-5341-80E4-75022E90E4C4}" type="pres">
      <dgm:prSet presAssocID="{43A07DE5-F46A-1E4E-9087-C2F8A3BA38CD}" presName="Name37" presStyleLbl="parChTrans1D2" presStyleIdx="5" presStyleCnt="8"/>
      <dgm:spPr/>
      <dgm:t>
        <a:bodyPr/>
        <a:lstStyle/>
        <a:p>
          <a:endParaRPr lang="en-US"/>
        </a:p>
      </dgm:t>
    </dgm:pt>
    <dgm:pt modelId="{5B02F9B9-2824-1749-95A6-CFF72F97F622}" type="pres">
      <dgm:prSet presAssocID="{F865CD39-FFB1-8C4D-83D9-84020F15A40F}" presName="hierRoot2" presStyleCnt="0">
        <dgm:presLayoutVars>
          <dgm:hierBranch val="init"/>
        </dgm:presLayoutVars>
      </dgm:prSet>
      <dgm:spPr/>
    </dgm:pt>
    <dgm:pt modelId="{7DE20344-4ABD-224A-9887-395C27B024DC}" type="pres">
      <dgm:prSet presAssocID="{F865CD39-FFB1-8C4D-83D9-84020F15A40F}" presName="rootComposite" presStyleCnt="0"/>
      <dgm:spPr/>
    </dgm:pt>
    <dgm:pt modelId="{6D02237F-C5B0-FC4D-AC5A-4DD0609D2D68}" type="pres">
      <dgm:prSet presAssocID="{F865CD39-FFB1-8C4D-83D9-84020F15A40F}" presName="rootText" presStyleLbl="node2" presStyleIdx="5" presStyleCnt="7" custScaleX="66044" custScaleY="329382">
        <dgm:presLayoutVars>
          <dgm:chPref val="3"/>
        </dgm:presLayoutVars>
      </dgm:prSet>
      <dgm:spPr/>
      <dgm:t>
        <a:bodyPr/>
        <a:lstStyle/>
        <a:p>
          <a:endParaRPr lang="en-US"/>
        </a:p>
      </dgm:t>
    </dgm:pt>
    <dgm:pt modelId="{4F1DF3D2-16CF-D041-9FC8-B41AA98E3515}" type="pres">
      <dgm:prSet presAssocID="{F865CD39-FFB1-8C4D-83D9-84020F15A40F}" presName="rootConnector" presStyleLbl="node2" presStyleIdx="5" presStyleCnt="7"/>
      <dgm:spPr/>
      <dgm:t>
        <a:bodyPr/>
        <a:lstStyle/>
        <a:p>
          <a:endParaRPr lang="en-US"/>
        </a:p>
      </dgm:t>
    </dgm:pt>
    <dgm:pt modelId="{0BCF1F6F-0A65-3A47-A5FD-0CF2CFB66BFD}" type="pres">
      <dgm:prSet presAssocID="{F865CD39-FFB1-8C4D-83D9-84020F15A40F}" presName="hierChild4" presStyleCnt="0"/>
      <dgm:spPr/>
    </dgm:pt>
    <dgm:pt modelId="{387A5605-9F16-1447-9892-6F9209F83EE9}" type="pres">
      <dgm:prSet presAssocID="{F865CD39-FFB1-8C4D-83D9-84020F15A40F}" presName="hierChild5" presStyleCnt="0"/>
      <dgm:spPr/>
    </dgm:pt>
    <dgm:pt modelId="{94CA3869-4B87-5443-8F5B-CDBC7F42272C}" type="pres">
      <dgm:prSet presAssocID="{7F3B7F39-CDDD-ED42-92BB-E28B1B59E6E7}" presName="Name37" presStyleLbl="parChTrans1D2" presStyleIdx="6" presStyleCnt="8"/>
      <dgm:spPr/>
      <dgm:t>
        <a:bodyPr/>
        <a:lstStyle/>
        <a:p>
          <a:endParaRPr lang="en-US"/>
        </a:p>
      </dgm:t>
    </dgm:pt>
    <dgm:pt modelId="{64BD2B2D-2526-3D45-B4B7-DBC1855E4A55}" type="pres">
      <dgm:prSet presAssocID="{598BDCB5-3F2B-EE4E-8EA6-B2208FCD4509}" presName="hierRoot2" presStyleCnt="0">
        <dgm:presLayoutVars>
          <dgm:hierBranch val="init"/>
        </dgm:presLayoutVars>
      </dgm:prSet>
      <dgm:spPr/>
    </dgm:pt>
    <dgm:pt modelId="{EB820538-9BC2-E648-82D2-3D43C448E210}" type="pres">
      <dgm:prSet presAssocID="{598BDCB5-3F2B-EE4E-8EA6-B2208FCD4509}" presName="rootComposite" presStyleCnt="0"/>
      <dgm:spPr/>
    </dgm:pt>
    <dgm:pt modelId="{956B232D-8803-2940-A931-FD4542DA8733}" type="pres">
      <dgm:prSet presAssocID="{598BDCB5-3F2B-EE4E-8EA6-B2208FCD4509}" presName="rootText" presStyleLbl="node2" presStyleIdx="6" presStyleCnt="7" custScaleX="46068" custScaleY="316203">
        <dgm:presLayoutVars>
          <dgm:chPref val="3"/>
        </dgm:presLayoutVars>
      </dgm:prSet>
      <dgm:spPr/>
      <dgm:t>
        <a:bodyPr/>
        <a:lstStyle/>
        <a:p>
          <a:endParaRPr lang="en-US"/>
        </a:p>
      </dgm:t>
    </dgm:pt>
    <dgm:pt modelId="{BB899793-05C2-AB40-B1DE-7ED51D699C59}" type="pres">
      <dgm:prSet presAssocID="{598BDCB5-3F2B-EE4E-8EA6-B2208FCD4509}" presName="rootConnector" presStyleLbl="node2" presStyleIdx="6" presStyleCnt="7"/>
      <dgm:spPr/>
      <dgm:t>
        <a:bodyPr/>
        <a:lstStyle/>
        <a:p>
          <a:endParaRPr lang="en-US"/>
        </a:p>
      </dgm:t>
    </dgm:pt>
    <dgm:pt modelId="{D71EEB2E-D729-FA40-B2CA-F54DAFE88FB9}" type="pres">
      <dgm:prSet presAssocID="{598BDCB5-3F2B-EE4E-8EA6-B2208FCD4509}" presName="hierChild4" presStyleCnt="0"/>
      <dgm:spPr/>
    </dgm:pt>
    <dgm:pt modelId="{CE75AA0D-31EA-B94D-8A38-B67CB88680F5}" type="pres">
      <dgm:prSet presAssocID="{598BDCB5-3F2B-EE4E-8EA6-B2208FCD4509}" presName="hierChild5" presStyleCnt="0"/>
      <dgm:spPr/>
    </dgm:pt>
    <dgm:pt modelId="{FEEFA26F-A092-664E-B843-419FF77FB519}" type="pres">
      <dgm:prSet presAssocID="{2D4AEA15-659F-6342-803E-1E6C6DA80459}" presName="hierChild3" presStyleCnt="0"/>
      <dgm:spPr/>
    </dgm:pt>
    <dgm:pt modelId="{D1FDF56F-1DC0-C34C-9009-A5E1A3B5C7F9}" type="pres">
      <dgm:prSet presAssocID="{3CCA0BDD-5111-A240-AA2E-9E089092CC0D}" presName="Name111" presStyleLbl="parChTrans1D2" presStyleIdx="7" presStyleCnt="8"/>
      <dgm:spPr/>
      <dgm:t>
        <a:bodyPr/>
        <a:lstStyle/>
        <a:p>
          <a:endParaRPr lang="en-US"/>
        </a:p>
      </dgm:t>
    </dgm:pt>
    <dgm:pt modelId="{766A7A75-3AE8-9447-9C54-1D710053AA3A}" type="pres">
      <dgm:prSet presAssocID="{8133EECB-0F49-1E49-8C5F-205F2215642D}" presName="hierRoot3" presStyleCnt="0">
        <dgm:presLayoutVars>
          <dgm:hierBranch val="init"/>
        </dgm:presLayoutVars>
      </dgm:prSet>
      <dgm:spPr/>
    </dgm:pt>
    <dgm:pt modelId="{DB6FA3CE-F239-204D-BF4F-27A2E194A493}" type="pres">
      <dgm:prSet presAssocID="{8133EECB-0F49-1E49-8C5F-205F2215642D}" presName="rootComposite3" presStyleCnt="0"/>
      <dgm:spPr/>
    </dgm:pt>
    <dgm:pt modelId="{A3542AA2-03FF-E64C-89A7-2D4F967970F0}" type="pres">
      <dgm:prSet presAssocID="{8133EECB-0F49-1E49-8C5F-205F2215642D}" presName="rootText3" presStyleLbl="asst1" presStyleIdx="0" presStyleCnt="1">
        <dgm:presLayoutVars>
          <dgm:chPref val="3"/>
        </dgm:presLayoutVars>
      </dgm:prSet>
      <dgm:spPr/>
      <dgm:t>
        <a:bodyPr/>
        <a:lstStyle/>
        <a:p>
          <a:endParaRPr lang="en-US"/>
        </a:p>
      </dgm:t>
    </dgm:pt>
    <dgm:pt modelId="{451E6962-C477-9A49-983F-ABEB0A9FECA3}" type="pres">
      <dgm:prSet presAssocID="{8133EECB-0F49-1E49-8C5F-205F2215642D}" presName="rootConnector3" presStyleLbl="asst1" presStyleIdx="0" presStyleCnt="1"/>
      <dgm:spPr/>
      <dgm:t>
        <a:bodyPr/>
        <a:lstStyle/>
        <a:p>
          <a:endParaRPr lang="en-US"/>
        </a:p>
      </dgm:t>
    </dgm:pt>
    <dgm:pt modelId="{2090B736-839C-C24A-9D57-5E34790FB272}" type="pres">
      <dgm:prSet presAssocID="{8133EECB-0F49-1E49-8C5F-205F2215642D}" presName="hierChild6" presStyleCnt="0"/>
      <dgm:spPr/>
    </dgm:pt>
    <dgm:pt modelId="{1C2FEB4C-3580-964C-9FD6-9B7FED2341FA}" type="pres">
      <dgm:prSet presAssocID="{8133EECB-0F49-1E49-8C5F-205F2215642D}" presName="hierChild7" presStyleCnt="0"/>
      <dgm:spPr/>
    </dgm:pt>
  </dgm:ptLst>
  <dgm:cxnLst>
    <dgm:cxn modelId="{9FB07229-238D-684A-9B82-30E01CD83509}" type="presOf" srcId="{184758F2-A7C7-1446-8639-E780190B9BD4}" destId="{BBD0E986-3CE7-DC44-B090-99054E20B217}" srcOrd="1" destOrd="0" presId="urn:microsoft.com/office/officeart/2005/8/layout/orgChart1"/>
    <dgm:cxn modelId="{1B4F1CA9-237C-DB43-ACF5-A5856D40B3A4}" srcId="{2D4AEA15-659F-6342-803E-1E6C6DA80459}" destId="{C1376D17-0D83-064C-AF86-780A0FB86E5F}" srcOrd="1" destOrd="0" parTransId="{6C28D17F-4856-E84F-8626-C382BDB11D1B}" sibTransId="{C0FD77BF-1EF3-A44A-BB80-F35B9D2412ED}"/>
    <dgm:cxn modelId="{DC331CC7-1671-0B43-9A8E-3F39054D413A}" type="presOf" srcId="{184758F2-A7C7-1446-8639-E780190B9BD4}" destId="{BC96E5F7-4605-934A-9EC1-B6BFB293D36E}" srcOrd="0" destOrd="0" presId="urn:microsoft.com/office/officeart/2005/8/layout/orgChart1"/>
    <dgm:cxn modelId="{59710117-41EF-7E4E-A671-7CF0A7F8207D}" type="presOf" srcId="{67059A5F-DCB0-B646-B8B7-C52A66DB6CB2}" destId="{14621B8B-3118-214C-9CE7-397FCD3FA94C}" srcOrd="1" destOrd="0" presId="urn:microsoft.com/office/officeart/2005/8/layout/orgChart1"/>
    <dgm:cxn modelId="{6359C8B3-7653-D542-9573-E6C512D988AD}" type="presOf" srcId="{2D4AEA15-659F-6342-803E-1E6C6DA80459}" destId="{D7BD3A47-75A3-934C-A2B6-737DC9B00B8C}" srcOrd="0" destOrd="0" presId="urn:microsoft.com/office/officeart/2005/8/layout/orgChart1"/>
    <dgm:cxn modelId="{96473C9A-5EE0-1C44-A064-314EFC996375}" srcId="{A69253A7-D010-A440-BEC7-F0A5CE96BDCF}" destId="{2D4AEA15-659F-6342-803E-1E6C6DA80459}" srcOrd="0" destOrd="0" parTransId="{B1763803-88B9-7740-B0C5-4E4A84A59BC7}" sibTransId="{45130CED-C77E-E841-8A8B-D59F6D54CE31}"/>
    <dgm:cxn modelId="{E78E1277-442B-A64E-81D1-6AB1A99B9A77}" type="presOf" srcId="{8133EECB-0F49-1E49-8C5F-205F2215642D}" destId="{A3542AA2-03FF-E64C-89A7-2D4F967970F0}" srcOrd="0" destOrd="0" presId="urn:microsoft.com/office/officeart/2005/8/layout/orgChart1"/>
    <dgm:cxn modelId="{AAAFAB0D-A677-074E-8F28-AFF520E5035C}" type="presOf" srcId="{43A07DE5-F46A-1E4E-9087-C2F8A3BA38CD}" destId="{765783A9-B5F3-5341-80E4-75022E90E4C4}" srcOrd="0" destOrd="0" presId="urn:microsoft.com/office/officeart/2005/8/layout/orgChart1"/>
    <dgm:cxn modelId="{5225FF2C-C5B7-AD45-9E3C-5D5CAE8A4B6B}" srcId="{2D4AEA15-659F-6342-803E-1E6C6DA80459}" destId="{184758F2-A7C7-1446-8639-E780190B9BD4}" srcOrd="2" destOrd="0" parTransId="{F6C2A591-4796-E14B-B7A4-8D2ADB3A7E5F}" sibTransId="{51572C2B-C201-F44A-A049-DBDA6FF552CA}"/>
    <dgm:cxn modelId="{29564DFD-5DF4-3B40-AB56-9A55ABB519EB}" srcId="{2D4AEA15-659F-6342-803E-1E6C6DA80459}" destId="{72709798-3F30-C442-A428-A0AA4F849D42}" srcOrd="5" destOrd="0" parTransId="{2117C0A5-DD2A-4443-A6D2-4138731600FE}" sibTransId="{172C9AB6-FA24-C64D-80AD-6036BFF03C90}"/>
    <dgm:cxn modelId="{792B5296-554C-F744-9CB4-317FC154D225}" type="presOf" srcId="{F6C2A591-4796-E14B-B7A4-8D2ADB3A7E5F}" destId="{66BA0757-6682-1B44-8EAF-5935216A6FEB}" srcOrd="0" destOrd="0" presId="urn:microsoft.com/office/officeart/2005/8/layout/orgChart1"/>
    <dgm:cxn modelId="{1E0F78AA-196D-D648-8A34-93E43884A52D}" type="presOf" srcId="{8133EECB-0F49-1E49-8C5F-205F2215642D}" destId="{451E6962-C477-9A49-983F-ABEB0A9FECA3}" srcOrd="1" destOrd="0" presId="urn:microsoft.com/office/officeart/2005/8/layout/orgChart1"/>
    <dgm:cxn modelId="{D1D8AC61-1F37-9541-8E4B-99E5208952A0}" type="presOf" srcId="{67059A5F-DCB0-B646-B8B7-C52A66DB6CB2}" destId="{9673E661-391C-DF4A-877A-58CB62B0CEA2}" srcOrd="0" destOrd="0" presId="urn:microsoft.com/office/officeart/2005/8/layout/orgChart1"/>
    <dgm:cxn modelId="{A6A11F52-9615-CC4F-907B-A85B134AA8FA}" type="presOf" srcId="{F865CD39-FFB1-8C4D-83D9-84020F15A40F}" destId="{4F1DF3D2-16CF-D041-9FC8-B41AA98E3515}" srcOrd="1" destOrd="0" presId="urn:microsoft.com/office/officeart/2005/8/layout/orgChart1"/>
    <dgm:cxn modelId="{A5E03928-062C-8145-859E-9D1F64F31261}" type="presOf" srcId="{72709798-3F30-C442-A428-A0AA4F849D42}" destId="{6692B6BF-1F12-F94D-9D45-5888F78983B6}" srcOrd="0" destOrd="0" presId="urn:microsoft.com/office/officeart/2005/8/layout/orgChart1"/>
    <dgm:cxn modelId="{2FCF2B4A-8594-AC45-9765-92B6A6DF7742}" type="presOf" srcId="{2D4AEA15-659F-6342-803E-1E6C6DA80459}" destId="{B565F1D6-44CE-D74A-8905-65455B24F1B2}" srcOrd="1" destOrd="0" presId="urn:microsoft.com/office/officeart/2005/8/layout/orgChart1"/>
    <dgm:cxn modelId="{28066EDA-4441-E948-A4BB-48327D2C5708}" type="presOf" srcId="{7F3B7F39-CDDD-ED42-92BB-E28B1B59E6E7}" destId="{94CA3869-4B87-5443-8F5B-CDBC7F42272C}" srcOrd="0" destOrd="0" presId="urn:microsoft.com/office/officeart/2005/8/layout/orgChart1"/>
    <dgm:cxn modelId="{91E167EB-0187-0341-863C-5EC440DC75C0}" type="presOf" srcId="{C1D3E384-8CB6-B24F-9F1D-B0738092AF34}" destId="{65C906F4-7160-2348-AE33-F86203E28F73}" srcOrd="0" destOrd="0" presId="urn:microsoft.com/office/officeart/2005/8/layout/orgChart1"/>
    <dgm:cxn modelId="{9873B86F-64AD-9145-B707-40DB695F3164}" srcId="{2D4AEA15-659F-6342-803E-1E6C6DA80459}" destId="{8133EECB-0F49-1E49-8C5F-205F2215642D}" srcOrd="0" destOrd="0" parTransId="{3CCA0BDD-5111-A240-AA2E-9E089092CC0D}" sibTransId="{434E49EA-7252-8041-ACA6-726C83E68BBC}"/>
    <dgm:cxn modelId="{F257F764-6CB6-5C48-B517-BF64B37EF703}" type="presOf" srcId="{598BDCB5-3F2B-EE4E-8EA6-B2208FCD4509}" destId="{BB899793-05C2-AB40-B1DE-7ED51D699C59}" srcOrd="1" destOrd="0" presId="urn:microsoft.com/office/officeart/2005/8/layout/orgChart1"/>
    <dgm:cxn modelId="{BE12502F-A355-2041-A300-4ABC21C41F4B}" type="presOf" srcId="{F865CD39-FFB1-8C4D-83D9-84020F15A40F}" destId="{6D02237F-C5B0-FC4D-AC5A-4DD0609D2D68}" srcOrd="0" destOrd="0" presId="urn:microsoft.com/office/officeart/2005/8/layout/orgChart1"/>
    <dgm:cxn modelId="{27FEF8CE-56BC-DB49-8946-E1324EE34980}" srcId="{2D4AEA15-659F-6342-803E-1E6C6DA80459}" destId="{67059A5F-DCB0-B646-B8B7-C52A66DB6CB2}" srcOrd="4" destOrd="0" parTransId="{9A4951EB-97BE-934C-A990-938EDDD545CE}" sibTransId="{EADF010B-7EA5-E145-9C24-5DC95957EC2F}"/>
    <dgm:cxn modelId="{7F8592B1-0F39-274D-9BE8-7498C9FCBB45}" type="presOf" srcId="{598BDCB5-3F2B-EE4E-8EA6-B2208FCD4509}" destId="{956B232D-8803-2940-A931-FD4542DA8733}" srcOrd="0" destOrd="0" presId="urn:microsoft.com/office/officeart/2005/8/layout/orgChart1"/>
    <dgm:cxn modelId="{C774816C-D8EB-9945-9B68-47B5C6CEC9B7}" type="presOf" srcId="{3CCA0BDD-5111-A240-AA2E-9E089092CC0D}" destId="{D1FDF56F-1DC0-C34C-9009-A5E1A3B5C7F9}" srcOrd="0" destOrd="0" presId="urn:microsoft.com/office/officeart/2005/8/layout/orgChart1"/>
    <dgm:cxn modelId="{E9ABF268-4ABF-C64D-8E02-0E2992075537}" srcId="{2D4AEA15-659F-6342-803E-1E6C6DA80459}" destId="{598BDCB5-3F2B-EE4E-8EA6-B2208FCD4509}" srcOrd="7" destOrd="0" parTransId="{7F3B7F39-CDDD-ED42-92BB-E28B1B59E6E7}" sibTransId="{4E7042AA-7CA7-2940-8CBA-B5CCB9B3CA93}"/>
    <dgm:cxn modelId="{29F435B0-CCCD-3548-BB1D-114D8614D460}" type="presOf" srcId="{C1376D17-0D83-064C-AF86-780A0FB86E5F}" destId="{DAFE4518-00C1-CB45-861D-A9DAF0DC4040}" srcOrd="0" destOrd="0" presId="urn:microsoft.com/office/officeart/2005/8/layout/orgChart1"/>
    <dgm:cxn modelId="{DDBB3A29-E9F5-B148-A206-22A8AC830156}" type="presOf" srcId="{4225D97A-FF93-AE4F-A82B-7028DF20A3FD}" destId="{43A0E61B-2E63-EA4C-9E54-EDED99DFBFDE}" srcOrd="0" destOrd="0" presId="urn:microsoft.com/office/officeart/2005/8/layout/orgChart1"/>
    <dgm:cxn modelId="{312C4EBC-1FE7-B645-8CF3-0C2261CA0CBA}" type="presOf" srcId="{C1376D17-0D83-064C-AF86-780A0FB86E5F}" destId="{5C6474F2-7DBD-574B-B809-C32898374E04}" srcOrd="1" destOrd="0" presId="urn:microsoft.com/office/officeart/2005/8/layout/orgChart1"/>
    <dgm:cxn modelId="{00700537-47D7-8943-A13C-ED5EB4BD5FBB}" srcId="{2D4AEA15-659F-6342-803E-1E6C6DA80459}" destId="{4225D97A-FF93-AE4F-A82B-7028DF20A3FD}" srcOrd="3" destOrd="0" parTransId="{C1D3E384-8CB6-B24F-9F1D-B0738092AF34}" sibTransId="{825F92C6-03E6-2C4A-89AA-887312BFFE64}"/>
    <dgm:cxn modelId="{CE103FB6-B7F6-7940-98E5-488EC3532A33}" type="presOf" srcId="{72709798-3F30-C442-A428-A0AA4F849D42}" destId="{5AF4B519-5264-3648-8161-102B8E73BF15}" srcOrd="1" destOrd="0" presId="urn:microsoft.com/office/officeart/2005/8/layout/orgChart1"/>
    <dgm:cxn modelId="{04367724-39CD-B343-8874-C40F1D152D38}" type="presOf" srcId="{2117C0A5-DD2A-4443-A6D2-4138731600FE}" destId="{42E876E3-3550-CA4C-81D1-97C2E79F4DDF}" srcOrd="0" destOrd="0" presId="urn:microsoft.com/office/officeart/2005/8/layout/orgChart1"/>
    <dgm:cxn modelId="{F8370AF8-59A2-B741-8F95-B802D12138D5}" type="presOf" srcId="{A69253A7-D010-A440-BEC7-F0A5CE96BDCF}" destId="{5E452F9C-43A1-6D45-8AD7-FBFAA1002882}" srcOrd="0" destOrd="0" presId="urn:microsoft.com/office/officeart/2005/8/layout/orgChart1"/>
    <dgm:cxn modelId="{5E31E114-F0CB-D545-AE0A-9026F7EC827F}" type="presOf" srcId="{6C28D17F-4856-E84F-8626-C382BDB11D1B}" destId="{22FAF0FA-8931-4448-A76F-6E7A6C7CEC2F}" srcOrd="0" destOrd="0" presId="urn:microsoft.com/office/officeart/2005/8/layout/orgChart1"/>
    <dgm:cxn modelId="{CB19A328-7557-DA47-A97F-569199C0E670}" type="presOf" srcId="{9A4951EB-97BE-934C-A990-938EDDD545CE}" destId="{B469A4D0-50F5-9048-B5BC-3CC2A3A6F8F2}" srcOrd="0" destOrd="0" presId="urn:microsoft.com/office/officeart/2005/8/layout/orgChart1"/>
    <dgm:cxn modelId="{7E3792E4-03F0-1D4A-9623-6224C4A27846}" type="presOf" srcId="{4225D97A-FF93-AE4F-A82B-7028DF20A3FD}" destId="{7AF59A14-CC76-5B4D-85E7-A9825E4B7DA4}" srcOrd="1" destOrd="0" presId="urn:microsoft.com/office/officeart/2005/8/layout/orgChart1"/>
    <dgm:cxn modelId="{D47DF5CB-F8BF-274B-BDBA-D709894F23AC}" srcId="{2D4AEA15-659F-6342-803E-1E6C6DA80459}" destId="{F865CD39-FFB1-8C4D-83D9-84020F15A40F}" srcOrd="6" destOrd="0" parTransId="{43A07DE5-F46A-1E4E-9087-C2F8A3BA38CD}" sibTransId="{C8F1A132-9012-9E4F-8A3F-45BC5F202B08}"/>
    <dgm:cxn modelId="{C0EF1FB6-6B22-784A-80C3-56979262DB18}" type="presParOf" srcId="{5E452F9C-43A1-6D45-8AD7-FBFAA1002882}" destId="{6B06379B-FF4C-F04F-AF04-3B65C6343DDA}" srcOrd="0" destOrd="0" presId="urn:microsoft.com/office/officeart/2005/8/layout/orgChart1"/>
    <dgm:cxn modelId="{78FA4B65-4202-244E-B75C-13691D833C97}" type="presParOf" srcId="{6B06379B-FF4C-F04F-AF04-3B65C6343DDA}" destId="{D1C9C2B2-6FF1-6244-A2F6-D3EDF69F5030}" srcOrd="0" destOrd="0" presId="urn:microsoft.com/office/officeart/2005/8/layout/orgChart1"/>
    <dgm:cxn modelId="{4EA952E1-8350-8D46-BDFD-3F7EF6537FD0}" type="presParOf" srcId="{D1C9C2B2-6FF1-6244-A2F6-D3EDF69F5030}" destId="{D7BD3A47-75A3-934C-A2B6-737DC9B00B8C}" srcOrd="0" destOrd="0" presId="urn:microsoft.com/office/officeart/2005/8/layout/orgChart1"/>
    <dgm:cxn modelId="{7E959F0B-93FB-3D4F-AC3F-553EF9B2B142}" type="presParOf" srcId="{D1C9C2B2-6FF1-6244-A2F6-D3EDF69F5030}" destId="{B565F1D6-44CE-D74A-8905-65455B24F1B2}" srcOrd="1" destOrd="0" presId="urn:microsoft.com/office/officeart/2005/8/layout/orgChart1"/>
    <dgm:cxn modelId="{FDBEDABC-5711-944F-8A77-0BD921E3E8BB}" type="presParOf" srcId="{6B06379B-FF4C-F04F-AF04-3B65C6343DDA}" destId="{D28FD5CE-5ECE-6949-8ECC-0CB928135FE1}" srcOrd="1" destOrd="0" presId="urn:microsoft.com/office/officeart/2005/8/layout/orgChart1"/>
    <dgm:cxn modelId="{2DC39869-E871-3748-9B29-DAD434B4FF90}" type="presParOf" srcId="{D28FD5CE-5ECE-6949-8ECC-0CB928135FE1}" destId="{22FAF0FA-8931-4448-A76F-6E7A6C7CEC2F}" srcOrd="0" destOrd="0" presId="urn:microsoft.com/office/officeart/2005/8/layout/orgChart1"/>
    <dgm:cxn modelId="{10AC6A3B-ACF0-A741-8F26-EC900AAD2460}" type="presParOf" srcId="{D28FD5CE-5ECE-6949-8ECC-0CB928135FE1}" destId="{A3DDE73F-34B8-004A-8EA1-6CE0818A2F39}" srcOrd="1" destOrd="0" presId="urn:microsoft.com/office/officeart/2005/8/layout/orgChart1"/>
    <dgm:cxn modelId="{E00A107A-B26F-7049-A76B-52393BD1B5E6}" type="presParOf" srcId="{A3DDE73F-34B8-004A-8EA1-6CE0818A2F39}" destId="{2CEA7117-F723-4241-A32A-B09CB4CB16D7}" srcOrd="0" destOrd="0" presId="urn:microsoft.com/office/officeart/2005/8/layout/orgChart1"/>
    <dgm:cxn modelId="{05E34D10-41E9-F64F-9139-B905214AC1AA}" type="presParOf" srcId="{2CEA7117-F723-4241-A32A-B09CB4CB16D7}" destId="{DAFE4518-00C1-CB45-861D-A9DAF0DC4040}" srcOrd="0" destOrd="0" presId="urn:microsoft.com/office/officeart/2005/8/layout/orgChart1"/>
    <dgm:cxn modelId="{87B071F2-0BE6-9F4B-A528-BCADD0D88B46}" type="presParOf" srcId="{2CEA7117-F723-4241-A32A-B09CB4CB16D7}" destId="{5C6474F2-7DBD-574B-B809-C32898374E04}" srcOrd="1" destOrd="0" presId="urn:microsoft.com/office/officeart/2005/8/layout/orgChart1"/>
    <dgm:cxn modelId="{401D121C-BEF3-A04C-A397-25F10696AA7C}" type="presParOf" srcId="{A3DDE73F-34B8-004A-8EA1-6CE0818A2F39}" destId="{BF01B78E-9CE4-B540-BB0E-BC6C91ED4558}" srcOrd="1" destOrd="0" presId="urn:microsoft.com/office/officeart/2005/8/layout/orgChart1"/>
    <dgm:cxn modelId="{AB38CAA4-92BA-4E4E-91EC-52E8768E0031}" type="presParOf" srcId="{A3DDE73F-34B8-004A-8EA1-6CE0818A2F39}" destId="{E8DB8508-ABD5-1642-9DAA-3916455EC631}" srcOrd="2" destOrd="0" presId="urn:microsoft.com/office/officeart/2005/8/layout/orgChart1"/>
    <dgm:cxn modelId="{991E534E-ECB1-0241-AF4F-B55E122F631E}" type="presParOf" srcId="{D28FD5CE-5ECE-6949-8ECC-0CB928135FE1}" destId="{66BA0757-6682-1B44-8EAF-5935216A6FEB}" srcOrd="2" destOrd="0" presId="urn:microsoft.com/office/officeart/2005/8/layout/orgChart1"/>
    <dgm:cxn modelId="{944223AA-AD54-9045-968B-88C22E669F26}" type="presParOf" srcId="{D28FD5CE-5ECE-6949-8ECC-0CB928135FE1}" destId="{FB821D10-7D1E-6447-89D0-25BE642699FD}" srcOrd="3" destOrd="0" presId="urn:microsoft.com/office/officeart/2005/8/layout/orgChart1"/>
    <dgm:cxn modelId="{5C663F41-A738-CD45-9138-7775608AB57E}" type="presParOf" srcId="{FB821D10-7D1E-6447-89D0-25BE642699FD}" destId="{C14107AE-C07B-0243-84BA-3652E1FE12F0}" srcOrd="0" destOrd="0" presId="urn:microsoft.com/office/officeart/2005/8/layout/orgChart1"/>
    <dgm:cxn modelId="{CB7857AB-EF48-1648-8B7A-B473D972DFBD}" type="presParOf" srcId="{C14107AE-C07B-0243-84BA-3652E1FE12F0}" destId="{BC96E5F7-4605-934A-9EC1-B6BFB293D36E}" srcOrd="0" destOrd="0" presId="urn:microsoft.com/office/officeart/2005/8/layout/orgChart1"/>
    <dgm:cxn modelId="{1C7F7543-936B-BF42-8E5D-B44EB98CA93B}" type="presParOf" srcId="{C14107AE-C07B-0243-84BA-3652E1FE12F0}" destId="{BBD0E986-3CE7-DC44-B090-99054E20B217}" srcOrd="1" destOrd="0" presId="urn:microsoft.com/office/officeart/2005/8/layout/orgChart1"/>
    <dgm:cxn modelId="{F2A1086A-6CBD-714A-A119-CAA765C01AAF}" type="presParOf" srcId="{FB821D10-7D1E-6447-89D0-25BE642699FD}" destId="{757A1A28-193D-BB45-A2AB-AA5B8C38A56A}" srcOrd="1" destOrd="0" presId="urn:microsoft.com/office/officeart/2005/8/layout/orgChart1"/>
    <dgm:cxn modelId="{FEC232D3-B9EE-824B-B743-287B2630692C}" type="presParOf" srcId="{FB821D10-7D1E-6447-89D0-25BE642699FD}" destId="{F50B2DB2-FCFA-7540-A829-F9F4FD0533FD}" srcOrd="2" destOrd="0" presId="urn:microsoft.com/office/officeart/2005/8/layout/orgChart1"/>
    <dgm:cxn modelId="{7696F36C-710D-C144-853E-3D7E9E4664CD}" type="presParOf" srcId="{D28FD5CE-5ECE-6949-8ECC-0CB928135FE1}" destId="{65C906F4-7160-2348-AE33-F86203E28F73}" srcOrd="4" destOrd="0" presId="urn:microsoft.com/office/officeart/2005/8/layout/orgChart1"/>
    <dgm:cxn modelId="{887022D8-5049-024B-9F84-409A1013D4D2}" type="presParOf" srcId="{D28FD5CE-5ECE-6949-8ECC-0CB928135FE1}" destId="{51EEE03D-E32B-1E43-93BE-D47474C9F3BF}" srcOrd="5" destOrd="0" presId="urn:microsoft.com/office/officeart/2005/8/layout/orgChart1"/>
    <dgm:cxn modelId="{120D5EF1-4776-C847-90C7-C161089891D0}" type="presParOf" srcId="{51EEE03D-E32B-1E43-93BE-D47474C9F3BF}" destId="{251ED9F7-7948-E04C-987A-91E7EAFD9AB3}" srcOrd="0" destOrd="0" presId="urn:microsoft.com/office/officeart/2005/8/layout/orgChart1"/>
    <dgm:cxn modelId="{AFF3AF4B-AC12-5444-88FE-D9DB920DA222}" type="presParOf" srcId="{251ED9F7-7948-E04C-987A-91E7EAFD9AB3}" destId="{43A0E61B-2E63-EA4C-9E54-EDED99DFBFDE}" srcOrd="0" destOrd="0" presId="urn:microsoft.com/office/officeart/2005/8/layout/orgChart1"/>
    <dgm:cxn modelId="{DFBE686C-BB4F-9F44-AF67-BED772AE882A}" type="presParOf" srcId="{251ED9F7-7948-E04C-987A-91E7EAFD9AB3}" destId="{7AF59A14-CC76-5B4D-85E7-A9825E4B7DA4}" srcOrd="1" destOrd="0" presId="urn:microsoft.com/office/officeart/2005/8/layout/orgChart1"/>
    <dgm:cxn modelId="{F07762F9-6580-3049-AC60-BB52E0FF8952}" type="presParOf" srcId="{51EEE03D-E32B-1E43-93BE-D47474C9F3BF}" destId="{2A150A5F-5E94-0247-B7DC-70820BEDC307}" srcOrd="1" destOrd="0" presId="urn:microsoft.com/office/officeart/2005/8/layout/orgChart1"/>
    <dgm:cxn modelId="{9A73F9C0-9D66-5846-90EC-AA0471AFA756}" type="presParOf" srcId="{51EEE03D-E32B-1E43-93BE-D47474C9F3BF}" destId="{4C4D3571-D990-0648-A215-7FE1A143982F}" srcOrd="2" destOrd="0" presId="urn:microsoft.com/office/officeart/2005/8/layout/orgChart1"/>
    <dgm:cxn modelId="{FDF3272A-5A45-ED4E-9DE9-EEFE328AA5BE}" type="presParOf" srcId="{D28FD5CE-5ECE-6949-8ECC-0CB928135FE1}" destId="{B469A4D0-50F5-9048-B5BC-3CC2A3A6F8F2}" srcOrd="6" destOrd="0" presId="urn:microsoft.com/office/officeart/2005/8/layout/orgChart1"/>
    <dgm:cxn modelId="{B23068DF-B726-3145-A203-9D1710371024}" type="presParOf" srcId="{D28FD5CE-5ECE-6949-8ECC-0CB928135FE1}" destId="{8A38DC4A-3EDA-A747-AFC7-59776683F201}" srcOrd="7" destOrd="0" presId="urn:microsoft.com/office/officeart/2005/8/layout/orgChart1"/>
    <dgm:cxn modelId="{4A040F40-B0B8-AD4E-A44B-D6D02F1C0E07}" type="presParOf" srcId="{8A38DC4A-3EDA-A747-AFC7-59776683F201}" destId="{E03B1AEF-F596-174F-B25F-803484600576}" srcOrd="0" destOrd="0" presId="urn:microsoft.com/office/officeart/2005/8/layout/orgChart1"/>
    <dgm:cxn modelId="{90BFEDEC-FAFE-504E-98D7-3481CC5C43F9}" type="presParOf" srcId="{E03B1AEF-F596-174F-B25F-803484600576}" destId="{9673E661-391C-DF4A-877A-58CB62B0CEA2}" srcOrd="0" destOrd="0" presId="urn:microsoft.com/office/officeart/2005/8/layout/orgChart1"/>
    <dgm:cxn modelId="{B9D0FE86-7838-0046-93EE-B5BD098B24AA}" type="presParOf" srcId="{E03B1AEF-F596-174F-B25F-803484600576}" destId="{14621B8B-3118-214C-9CE7-397FCD3FA94C}" srcOrd="1" destOrd="0" presId="urn:microsoft.com/office/officeart/2005/8/layout/orgChart1"/>
    <dgm:cxn modelId="{2FA3A5CF-9B39-FC4A-8BD8-294218A9E9A9}" type="presParOf" srcId="{8A38DC4A-3EDA-A747-AFC7-59776683F201}" destId="{BC709080-9787-FF47-9D51-C7D57BD716F7}" srcOrd="1" destOrd="0" presId="urn:microsoft.com/office/officeart/2005/8/layout/orgChart1"/>
    <dgm:cxn modelId="{628351D4-03EC-3D41-8E9A-DEF0444567AA}" type="presParOf" srcId="{8A38DC4A-3EDA-A747-AFC7-59776683F201}" destId="{687F3D49-68A7-5949-A0ED-AF71C783A26F}" srcOrd="2" destOrd="0" presId="urn:microsoft.com/office/officeart/2005/8/layout/orgChart1"/>
    <dgm:cxn modelId="{E96408BD-CE82-6547-922D-54BDD155F0A0}" type="presParOf" srcId="{D28FD5CE-5ECE-6949-8ECC-0CB928135FE1}" destId="{42E876E3-3550-CA4C-81D1-97C2E79F4DDF}" srcOrd="8" destOrd="0" presId="urn:microsoft.com/office/officeart/2005/8/layout/orgChart1"/>
    <dgm:cxn modelId="{14A1F9BF-6D45-A24E-ABEF-61C8D8C7A1A5}" type="presParOf" srcId="{D28FD5CE-5ECE-6949-8ECC-0CB928135FE1}" destId="{9A4F59D3-23CA-A148-BABB-67826A95FF15}" srcOrd="9" destOrd="0" presId="urn:microsoft.com/office/officeart/2005/8/layout/orgChart1"/>
    <dgm:cxn modelId="{7B473BA1-AB92-B242-84AB-BE851BFE1A1E}" type="presParOf" srcId="{9A4F59D3-23CA-A148-BABB-67826A95FF15}" destId="{24E1BAF9-5512-694D-A8BA-11ECFCB71EFE}" srcOrd="0" destOrd="0" presId="urn:microsoft.com/office/officeart/2005/8/layout/orgChart1"/>
    <dgm:cxn modelId="{46501B40-BBED-8E44-97E5-BA4C8CC249DD}" type="presParOf" srcId="{24E1BAF9-5512-694D-A8BA-11ECFCB71EFE}" destId="{6692B6BF-1F12-F94D-9D45-5888F78983B6}" srcOrd="0" destOrd="0" presId="urn:microsoft.com/office/officeart/2005/8/layout/orgChart1"/>
    <dgm:cxn modelId="{E701DBB7-34E6-A142-BBB0-5AF1644E174C}" type="presParOf" srcId="{24E1BAF9-5512-694D-A8BA-11ECFCB71EFE}" destId="{5AF4B519-5264-3648-8161-102B8E73BF15}" srcOrd="1" destOrd="0" presId="urn:microsoft.com/office/officeart/2005/8/layout/orgChart1"/>
    <dgm:cxn modelId="{229888AA-F6A1-784E-8657-799FE5365748}" type="presParOf" srcId="{9A4F59D3-23CA-A148-BABB-67826A95FF15}" destId="{256D11CF-4153-BC4A-A2D0-7E70A770161E}" srcOrd="1" destOrd="0" presId="urn:microsoft.com/office/officeart/2005/8/layout/orgChart1"/>
    <dgm:cxn modelId="{D823888A-60ED-BC41-A2EE-FE9C4D8A14BE}" type="presParOf" srcId="{9A4F59D3-23CA-A148-BABB-67826A95FF15}" destId="{4851C257-D4DC-3449-BD48-F1EE5EEC9533}" srcOrd="2" destOrd="0" presId="urn:microsoft.com/office/officeart/2005/8/layout/orgChart1"/>
    <dgm:cxn modelId="{50B165FD-0525-F84D-BEC2-631A9FF7C331}" type="presParOf" srcId="{D28FD5CE-5ECE-6949-8ECC-0CB928135FE1}" destId="{765783A9-B5F3-5341-80E4-75022E90E4C4}" srcOrd="10" destOrd="0" presId="urn:microsoft.com/office/officeart/2005/8/layout/orgChart1"/>
    <dgm:cxn modelId="{E7020355-E414-564B-848C-F23160AC015B}" type="presParOf" srcId="{D28FD5CE-5ECE-6949-8ECC-0CB928135FE1}" destId="{5B02F9B9-2824-1749-95A6-CFF72F97F622}" srcOrd="11" destOrd="0" presId="urn:microsoft.com/office/officeart/2005/8/layout/orgChart1"/>
    <dgm:cxn modelId="{A4679A7B-2548-4447-A0B7-0D76E3EF7ADF}" type="presParOf" srcId="{5B02F9B9-2824-1749-95A6-CFF72F97F622}" destId="{7DE20344-4ABD-224A-9887-395C27B024DC}" srcOrd="0" destOrd="0" presId="urn:microsoft.com/office/officeart/2005/8/layout/orgChart1"/>
    <dgm:cxn modelId="{9F49C289-500B-8142-9434-4CCD743BF1FC}" type="presParOf" srcId="{7DE20344-4ABD-224A-9887-395C27B024DC}" destId="{6D02237F-C5B0-FC4D-AC5A-4DD0609D2D68}" srcOrd="0" destOrd="0" presId="urn:microsoft.com/office/officeart/2005/8/layout/orgChart1"/>
    <dgm:cxn modelId="{1462C198-13AD-A04F-84C3-C85C6444E8E2}" type="presParOf" srcId="{7DE20344-4ABD-224A-9887-395C27B024DC}" destId="{4F1DF3D2-16CF-D041-9FC8-B41AA98E3515}" srcOrd="1" destOrd="0" presId="urn:microsoft.com/office/officeart/2005/8/layout/orgChart1"/>
    <dgm:cxn modelId="{944B97E3-0978-134B-A5FB-A6DFD4420DE5}" type="presParOf" srcId="{5B02F9B9-2824-1749-95A6-CFF72F97F622}" destId="{0BCF1F6F-0A65-3A47-A5FD-0CF2CFB66BFD}" srcOrd="1" destOrd="0" presId="urn:microsoft.com/office/officeart/2005/8/layout/orgChart1"/>
    <dgm:cxn modelId="{3E1982D8-AF0E-3740-9E1A-81EA72BAFFB1}" type="presParOf" srcId="{5B02F9B9-2824-1749-95A6-CFF72F97F622}" destId="{387A5605-9F16-1447-9892-6F9209F83EE9}" srcOrd="2" destOrd="0" presId="urn:microsoft.com/office/officeart/2005/8/layout/orgChart1"/>
    <dgm:cxn modelId="{EEC38AA1-BE4F-BA4F-A7C5-6B0472B8F497}" type="presParOf" srcId="{D28FD5CE-5ECE-6949-8ECC-0CB928135FE1}" destId="{94CA3869-4B87-5443-8F5B-CDBC7F42272C}" srcOrd="12" destOrd="0" presId="urn:microsoft.com/office/officeart/2005/8/layout/orgChart1"/>
    <dgm:cxn modelId="{56D2C582-BB28-D946-AB56-B0C7C36BE02A}" type="presParOf" srcId="{D28FD5CE-5ECE-6949-8ECC-0CB928135FE1}" destId="{64BD2B2D-2526-3D45-B4B7-DBC1855E4A55}" srcOrd="13" destOrd="0" presId="urn:microsoft.com/office/officeart/2005/8/layout/orgChart1"/>
    <dgm:cxn modelId="{8560B92D-1511-3545-B501-F07A762A3B58}" type="presParOf" srcId="{64BD2B2D-2526-3D45-B4B7-DBC1855E4A55}" destId="{EB820538-9BC2-E648-82D2-3D43C448E210}" srcOrd="0" destOrd="0" presId="urn:microsoft.com/office/officeart/2005/8/layout/orgChart1"/>
    <dgm:cxn modelId="{20C2A5C1-82A2-D044-A277-658A818C974F}" type="presParOf" srcId="{EB820538-9BC2-E648-82D2-3D43C448E210}" destId="{956B232D-8803-2940-A931-FD4542DA8733}" srcOrd="0" destOrd="0" presId="urn:microsoft.com/office/officeart/2005/8/layout/orgChart1"/>
    <dgm:cxn modelId="{B8C4C00C-7BA8-1441-9187-C13663287527}" type="presParOf" srcId="{EB820538-9BC2-E648-82D2-3D43C448E210}" destId="{BB899793-05C2-AB40-B1DE-7ED51D699C59}" srcOrd="1" destOrd="0" presId="urn:microsoft.com/office/officeart/2005/8/layout/orgChart1"/>
    <dgm:cxn modelId="{CF6B30CE-665E-C641-9A56-279B1AF1278D}" type="presParOf" srcId="{64BD2B2D-2526-3D45-B4B7-DBC1855E4A55}" destId="{D71EEB2E-D729-FA40-B2CA-F54DAFE88FB9}" srcOrd="1" destOrd="0" presId="urn:microsoft.com/office/officeart/2005/8/layout/orgChart1"/>
    <dgm:cxn modelId="{327E5AC2-A157-7745-ACB3-3F69945F3C5C}" type="presParOf" srcId="{64BD2B2D-2526-3D45-B4B7-DBC1855E4A55}" destId="{CE75AA0D-31EA-B94D-8A38-B67CB88680F5}" srcOrd="2" destOrd="0" presId="urn:microsoft.com/office/officeart/2005/8/layout/orgChart1"/>
    <dgm:cxn modelId="{09E0DF94-34E5-FC4C-855A-966A472DC8AD}" type="presParOf" srcId="{6B06379B-FF4C-F04F-AF04-3B65C6343DDA}" destId="{FEEFA26F-A092-664E-B843-419FF77FB519}" srcOrd="2" destOrd="0" presId="urn:microsoft.com/office/officeart/2005/8/layout/orgChart1"/>
    <dgm:cxn modelId="{BF501032-5AC7-0145-963A-9D51562162B5}" type="presParOf" srcId="{FEEFA26F-A092-664E-B843-419FF77FB519}" destId="{D1FDF56F-1DC0-C34C-9009-A5E1A3B5C7F9}" srcOrd="0" destOrd="0" presId="urn:microsoft.com/office/officeart/2005/8/layout/orgChart1"/>
    <dgm:cxn modelId="{39C97245-7A1D-3041-A7C2-E5BFE53239FF}" type="presParOf" srcId="{FEEFA26F-A092-664E-B843-419FF77FB519}" destId="{766A7A75-3AE8-9447-9C54-1D710053AA3A}" srcOrd="1" destOrd="0" presId="urn:microsoft.com/office/officeart/2005/8/layout/orgChart1"/>
    <dgm:cxn modelId="{34F8B19E-ED1B-F041-9B1B-266849E92BA2}" type="presParOf" srcId="{766A7A75-3AE8-9447-9C54-1D710053AA3A}" destId="{DB6FA3CE-F239-204D-BF4F-27A2E194A493}" srcOrd="0" destOrd="0" presId="urn:microsoft.com/office/officeart/2005/8/layout/orgChart1"/>
    <dgm:cxn modelId="{BDE31855-EA8E-CE47-895C-554AF1BF3931}" type="presParOf" srcId="{DB6FA3CE-F239-204D-BF4F-27A2E194A493}" destId="{A3542AA2-03FF-E64C-89A7-2D4F967970F0}" srcOrd="0" destOrd="0" presId="urn:microsoft.com/office/officeart/2005/8/layout/orgChart1"/>
    <dgm:cxn modelId="{85114982-2867-9C42-BE9C-B87027C59CB3}" type="presParOf" srcId="{DB6FA3CE-F239-204D-BF4F-27A2E194A493}" destId="{451E6962-C477-9A49-983F-ABEB0A9FECA3}" srcOrd="1" destOrd="0" presId="urn:microsoft.com/office/officeart/2005/8/layout/orgChart1"/>
    <dgm:cxn modelId="{BDC172AE-4B0C-364E-9835-0763AE436052}" type="presParOf" srcId="{766A7A75-3AE8-9447-9C54-1D710053AA3A}" destId="{2090B736-839C-C24A-9D57-5E34790FB272}" srcOrd="1" destOrd="0" presId="urn:microsoft.com/office/officeart/2005/8/layout/orgChart1"/>
    <dgm:cxn modelId="{11C8CC7D-C23B-A943-87E7-9571936E139D}" type="presParOf" srcId="{766A7A75-3AE8-9447-9C54-1D710053AA3A}" destId="{1C2FEB4C-3580-964C-9FD6-9B7FED2341F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351DC5-7849-5B46-9327-A2E5DE47066F}"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en-US"/>
        </a:p>
      </dgm:t>
    </dgm:pt>
    <dgm:pt modelId="{1F926AA4-B56A-8E4B-B0DF-B228E353F104}">
      <dgm:prSet phldrT="[Text]"/>
      <dgm:spPr/>
      <dgm:t>
        <a:bodyPr/>
        <a:lstStyle/>
        <a:p>
          <a:r>
            <a:rPr lang="en-US" smtClean="0"/>
            <a:t>NOI</a:t>
          </a:r>
          <a:endParaRPr lang="en-US" dirty="0"/>
        </a:p>
      </dgm:t>
    </dgm:pt>
    <dgm:pt modelId="{9AF24D43-B314-4948-89D6-DD2B0D54DB58}" type="parTrans" cxnId="{1D199152-3332-7D40-AB76-606F50FE24CB}">
      <dgm:prSet/>
      <dgm:spPr/>
      <dgm:t>
        <a:bodyPr/>
        <a:lstStyle/>
        <a:p>
          <a:endParaRPr lang="en-US">
            <a:solidFill>
              <a:schemeClr val="tx2"/>
            </a:solidFill>
          </a:endParaRPr>
        </a:p>
      </dgm:t>
    </dgm:pt>
    <dgm:pt modelId="{5A4BA484-7127-A847-8CBA-F6750CBF8188}" type="sibTrans" cxnId="{1D199152-3332-7D40-AB76-606F50FE24CB}">
      <dgm:prSet/>
      <dgm:spPr/>
      <dgm:t>
        <a:bodyPr/>
        <a:lstStyle/>
        <a:p>
          <a:endParaRPr lang="en-US">
            <a:solidFill>
              <a:schemeClr val="tx2"/>
            </a:solidFill>
          </a:endParaRPr>
        </a:p>
      </dgm:t>
    </dgm:pt>
    <dgm:pt modelId="{4AFDB979-EAAF-E94D-A5F0-0FA33D08A72F}">
      <dgm:prSet phldrT="[Text]"/>
      <dgm:spPr/>
      <dgm:t>
        <a:bodyPr/>
        <a:lstStyle/>
        <a:p>
          <a:r>
            <a:rPr lang="en-US" smtClean="0"/>
            <a:t>NPRM</a:t>
          </a:r>
          <a:endParaRPr lang="en-US" dirty="0"/>
        </a:p>
      </dgm:t>
    </dgm:pt>
    <dgm:pt modelId="{02A31194-4A33-B045-A398-7A4AE4FA2777}" type="parTrans" cxnId="{0CB61123-0283-C44D-888D-0F0813A1C221}">
      <dgm:prSet/>
      <dgm:spPr/>
      <dgm:t>
        <a:bodyPr/>
        <a:lstStyle/>
        <a:p>
          <a:endParaRPr lang="en-US">
            <a:solidFill>
              <a:schemeClr val="tx2"/>
            </a:solidFill>
          </a:endParaRPr>
        </a:p>
      </dgm:t>
    </dgm:pt>
    <dgm:pt modelId="{5F61EA53-7B68-D34D-9D4A-6965478EC88A}" type="sibTrans" cxnId="{0CB61123-0283-C44D-888D-0F0813A1C221}">
      <dgm:prSet/>
      <dgm:spPr/>
      <dgm:t>
        <a:bodyPr/>
        <a:lstStyle/>
        <a:p>
          <a:endParaRPr lang="en-US">
            <a:solidFill>
              <a:schemeClr val="tx2"/>
            </a:solidFill>
          </a:endParaRPr>
        </a:p>
      </dgm:t>
    </dgm:pt>
    <dgm:pt modelId="{D247A9BC-1436-584C-9643-D6F80DF2FADE}">
      <dgm:prSet phldrT="[Text]"/>
      <dgm:spPr/>
      <dgm:t>
        <a:bodyPr/>
        <a:lstStyle/>
        <a:p>
          <a:r>
            <a:rPr lang="en-US" smtClean="0"/>
            <a:t>R&amp;O</a:t>
          </a:r>
          <a:endParaRPr lang="en-US" dirty="0"/>
        </a:p>
      </dgm:t>
    </dgm:pt>
    <dgm:pt modelId="{1D054C1C-6036-9C45-A2DA-7C1964D597C9}" type="parTrans" cxnId="{E2C59DFD-6538-724F-8499-868E2933EA3F}">
      <dgm:prSet/>
      <dgm:spPr/>
      <dgm:t>
        <a:bodyPr/>
        <a:lstStyle/>
        <a:p>
          <a:endParaRPr lang="en-US">
            <a:solidFill>
              <a:schemeClr val="tx2"/>
            </a:solidFill>
          </a:endParaRPr>
        </a:p>
      </dgm:t>
    </dgm:pt>
    <dgm:pt modelId="{6ADAF57A-0908-3244-A408-E337C2AF73DC}" type="sibTrans" cxnId="{E2C59DFD-6538-724F-8499-868E2933EA3F}">
      <dgm:prSet/>
      <dgm:spPr/>
      <dgm:t>
        <a:bodyPr/>
        <a:lstStyle/>
        <a:p>
          <a:endParaRPr lang="en-US">
            <a:solidFill>
              <a:schemeClr val="tx2"/>
            </a:solidFill>
          </a:endParaRPr>
        </a:p>
      </dgm:t>
    </dgm:pt>
    <dgm:pt modelId="{B48080C9-172B-9C44-96DB-59A874337DA2}">
      <dgm:prSet phldrT="[Text]"/>
      <dgm:spPr/>
      <dgm:t>
        <a:bodyPr/>
        <a:lstStyle/>
        <a:p>
          <a:r>
            <a:rPr lang="en-US" smtClean="0"/>
            <a:t>Notice of Inquiry</a:t>
          </a:r>
          <a:endParaRPr lang="en-US" dirty="0"/>
        </a:p>
      </dgm:t>
    </dgm:pt>
    <dgm:pt modelId="{A12961C0-AF8F-2B43-B95E-09ABBB6405A3}" type="parTrans" cxnId="{2168BF44-9B8E-0A4A-8771-CC8C5B5A70E3}">
      <dgm:prSet/>
      <dgm:spPr/>
      <dgm:t>
        <a:bodyPr/>
        <a:lstStyle/>
        <a:p>
          <a:endParaRPr lang="en-US">
            <a:solidFill>
              <a:schemeClr val="tx2"/>
            </a:solidFill>
          </a:endParaRPr>
        </a:p>
      </dgm:t>
    </dgm:pt>
    <dgm:pt modelId="{72D6E42F-C608-9848-BE7F-6785E9667DD3}" type="sibTrans" cxnId="{2168BF44-9B8E-0A4A-8771-CC8C5B5A70E3}">
      <dgm:prSet/>
      <dgm:spPr/>
      <dgm:t>
        <a:bodyPr/>
        <a:lstStyle/>
        <a:p>
          <a:endParaRPr lang="en-US">
            <a:solidFill>
              <a:schemeClr val="tx2"/>
            </a:solidFill>
          </a:endParaRPr>
        </a:p>
      </dgm:t>
    </dgm:pt>
    <dgm:pt modelId="{8A0BF537-CA02-DF44-B814-B6AC38AEB392}">
      <dgm:prSet phldrT="[Text]"/>
      <dgm:spPr/>
      <dgm:t>
        <a:bodyPr/>
        <a:lstStyle/>
        <a:p>
          <a:r>
            <a:rPr lang="en-US" smtClean="0"/>
            <a:t>Notice of Proposed Rule Making</a:t>
          </a:r>
          <a:endParaRPr lang="en-US" dirty="0"/>
        </a:p>
      </dgm:t>
    </dgm:pt>
    <dgm:pt modelId="{1BC50688-0C4B-D74A-9CD5-66C51B2A6F11}" type="parTrans" cxnId="{CFAB9D36-4BE1-BB45-B527-7594D8E7C63D}">
      <dgm:prSet/>
      <dgm:spPr/>
      <dgm:t>
        <a:bodyPr/>
        <a:lstStyle/>
        <a:p>
          <a:endParaRPr lang="en-US">
            <a:solidFill>
              <a:schemeClr val="tx2"/>
            </a:solidFill>
          </a:endParaRPr>
        </a:p>
      </dgm:t>
    </dgm:pt>
    <dgm:pt modelId="{E4A6D02F-F25E-2A4B-AB2A-37DDF252EC21}" type="sibTrans" cxnId="{CFAB9D36-4BE1-BB45-B527-7594D8E7C63D}">
      <dgm:prSet/>
      <dgm:spPr/>
      <dgm:t>
        <a:bodyPr/>
        <a:lstStyle/>
        <a:p>
          <a:endParaRPr lang="en-US">
            <a:solidFill>
              <a:schemeClr val="tx2"/>
            </a:solidFill>
          </a:endParaRPr>
        </a:p>
      </dgm:t>
    </dgm:pt>
    <dgm:pt modelId="{72DC1839-3B47-1C42-9420-9B9F2B6B8A4E}">
      <dgm:prSet phldrT="[Text]"/>
      <dgm:spPr/>
      <dgm:t>
        <a:bodyPr/>
        <a:lstStyle/>
        <a:p>
          <a:r>
            <a:rPr lang="en-US" smtClean="0"/>
            <a:t>Report &amp; Order</a:t>
          </a:r>
          <a:endParaRPr lang="en-US" dirty="0"/>
        </a:p>
      </dgm:t>
    </dgm:pt>
    <dgm:pt modelId="{C83CED5C-8D15-AB46-AA54-44EBDDD9C47E}" type="parTrans" cxnId="{3682558F-EACF-D84C-A9CF-BEFF9A42B867}">
      <dgm:prSet/>
      <dgm:spPr/>
      <dgm:t>
        <a:bodyPr/>
        <a:lstStyle/>
        <a:p>
          <a:endParaRPr lang="en-US">
            <a:solidFill>
              <a:schemeClr val="tx2"/>
            </a:solidFill>
          </a:endParaRPr>
        </a:p>
      </dgm:t>
    </dgm:pt>
    <dgm:pt modelId="{6FB0278E-3358-A245-97BC-95167A8CC32D}" type="sibTrans" cxnId="{3682558F-EACF-D84C-A9CF-BEFF9A42B867}">
      <dgm:prSet/>
      <dgm:spPr/>
      <dgm:t>
        <a:bodyPr/>
        <a:lstStyle/>
        <a:p>
          <a:endParaRPr lang="en-US">
            <a:solidFill>
              <a:schemeClr val="tx2"/>
            </a:solidFill>
          </a:endParaRPr>
        </a:p>
      </dgm:t>
    </dgm:pt>
    <dgm:pt modelId="{7239D670-B96B-864C-A722-AB622D412130}" type="pres">
      <dgm:prSet presAssocID="{D0351DC5-7849-5B46-9327-A2E5DE47066F}" presName="outerComposite" presStyleCnt="0">
        <dgm:presLayoutVars>
          <dgm:chMax val="5"/>
          <dgm:dir/>
          <dgm:resizeHandles val="exact"/>
        </dgm:presLayoutVars>
      </dgm:prSet>
      <dgm:spPr/>
      <dgm:t>
        <a:bodyPr/>
        <a:lstStyle/>
        <a:p>
          <a:endParaRPr lang="en-US"/>
        </a:p>
      </dgm:t>
    </dgm:pt>
    <dgm:pt modelId="{BD7BDA36-ED05-7A45-97EE-69BFFFF6ED61}" type="pres">
      <dgm:prSet presAssocID="{D0351DC5-7849-5B46-9327-A2E5DE47066F}" presName="dummyMaxCanvas" presStyleCnt="0">
        <dgm:presLayoutVars/>
      </dgm:prSet>
      <dgm:spPr/>
      <dgm:t>
        <a:bodyPr/>
        <a:lstStyle/>
        <a:p>
          <a:endParaRPr lang="en-US"/>
        </a:p>
      </dgm:t>
    </dgm:pt>
    <dgm:pt modelId="{6793D15C-C30D-1D4B-ADB3-3516AD64F050}" type="pres">
      <dgm:prSet presAssocID="{D0351DC5-7849-5B46-9327-A2E5DE47066F}" presName="ThreeNodes_1" presStyleLbl="node1" presStyleIdx="0" presStyleCnt="3">
        <dgm:presLayoutVars>
          <dgm:bulletEnabled val="1"/>
        </dgm:presLayoutVars>
      </dgm:prSet>
      <dgm:spPr/>
      <dgm:t>
        <a:bodyPr/>
        <a:lstStyle/>
        <a:p>
          <a:endParaRPr lang="en-US"/>
        </a:p>
      </dgm:t>
    </dgm:pt>
    <dgm:pt modelId="{7D05B8AC-B932-FF4B-9821-2B61324D7C46}" type="pres">
      <dgm:prSet presAssocID="{D0351DC5-7849-5B46-9327-A2E5DE47066F}" presName="ThreeNodes_2" presStyleLbl="node1" presStyleIdx="1" presStyleCnt="3">
        <dgm:presLayoutVars>
          <dgm:bulletEnabled val="1"/>
        </dgm:presLayoutVars>
      </dgm:prSet>
      <dgm:spPr/>
      <dgm:t>
        <a:bodyPr/>
        <a:lstStyle/>
        <a:p>
          <a:endParaRPr lang="en-US"/>
        </a:p>
      </dgm:t>
    </dgm:pt>
    <dgm:pt modelId="{5B93130E-1BDA-E74F-91D0-1A65674932CF}" type="pres">
      <dgm:prSet presAssocID="{D0351DC5-7849-5B46-9327-A2E5DE47066F}" presName="ThreeNodes_3" presStyleLbl="node1" presStyleIdx="2" presStyleCnt="3">
        <dgm:presLayoutVars>
          <dgm:bulletEnabled val="1"/>
        </dgm:presLayoutVars>
      </dgm:prSet>
      <dgm:spPr/>
      <dgm:t>
        <a:bodyPr/>
        <a:lstStyle/>
        <a:p>
          <a:endParaRPr lang="en-US"/>
        </a:p>
      </dgm:t>
    </dgm:pt>
    <dgm:pt modelId="{0899C502-85A8-BE4B-B997-2B180EB8031D}" type="pres">
      <dgm:prSet presAssocID="{D0351DC5-7849-5B46-9327-A2E5DE47066F}" presName="ThreeConn_1-2" presStyleLbl="fgAccFollowNode1" presStyleIdx="0" presStyleCnt="2">
        <dgm:presLayoutVars>
          <dgm:bulletEnabled val="1"/>
        </dgm:presLayoutVars>
      </dgm:prSet>
      <dgm:spPr/>
      <dgm:t>
        <a:bodyPr/>
        <a:lstStyle/>
        <a:p>
          <a:endParaRPr lang="en-US"/>
        </a:p>
      </dgm:t>
    </dgm:pt>
    <dgm:pt modelId="{0ED480C9-78E4-5349-88DB-543721EE91FB}" type="pres">
      <dgm:prSet presAssocID="{D0351DC5-7849-5B46-9327-A2E5DE47066F}" presName="ThreeConn_2-3" presStyleLbl="fgAccFollowNode1" presStyleIdx="1" presStyleCnt="2">
        <dgm:presLayoutVars>
          <dgm:bulletEnabled val="1"/>
        </dgm:presLayoutVars>
      </dgm:prSet>
      <dgm:spPr/>
      <dgm:t>
        <a:bodyPr/>
        <a:lstStyle/>
        <a:p>
          <a:endParaRPr lang="en-US"/>
        </a:p>
      </dgm:t>
    </dgm:pt>
    <dgm:pt modelId="{A7EB9D97-4534-0B49-ADF2-4B28E8ADD122}" type="pres">
      <dgm:prSet presAssocID="{D0351DC5-7849-5B46-9327-A2E5DE47066F}" presName="ThreeNodes_1_text" presStyleLbl="node1" presStyleIdx="2" presStyleCnt="3">
        <dgm:presLayoutVars>
          <dgm:bulletEnabled val="1"/>
        </dgm:presLayoutVars>
      </dgm:prSet>
      <dgm:spPr/>
      <dgm:t>
        <a:bodyPr/>
        <a:lstStyle/>
        <a:p>
          <a:endParaRPr lang="en-US"/>
        </a:p>
      </dgm:t>
    </dgm:pt>
    <dgm:pt modelId="{4BC1C2D6-7723-EF4C-B3C6-946D32BCC567}" type="pres">
      <dgm:prSet presAssocID="{D0351DC5-7849-5B46-9327-A2E5DE47066F}" presName="ThreeNodes_2_text" presStyleLbl="node1" presStyleIdx="2" presStyleCnt="3">
        <dgm:presLayoutVars>
          <dgm:bulletEnabled val="1"/>
        </dgm:presLayoutVars>
      </dgm:prSet>
      <dgm:spPr/>
      <dgm:t>
        <a:bodyPr/>
        <a:lstStyle/>
        <a:p>
          <a:endParaRPr lang="en-US"/>
        </a:p>
      </dgm:t>
    </dgm:pt>
    <dgm:pt modelId="{E95BEB2A-AB61-3C47-A9A3-457D942F918B}" type="pres">
      <dgm:prSet presAssocID="{D0351DC5-7849-5B46-9327-A2E5DE47066F}" presName="ThreeNodes_3_text" presStyleLbl="node1" presStyleIdx="2" presStyleCnt="3">
        <dgm:presLayoutVars>
          <dgm:bulletEnabled val="1"/>
        </dgm:presLayoutVars>
      </dgm:prSet>
      <dgm:spPr/>
      <dgm:t>
        <a:bodyPr/>
        <a:lstStyle/>
        <a:p>
          <a:endParaRPr lang="en-US"/>
        </a:p>
      </dgm:t>
    </dgm:pt>
  </dgm:ptLst>
  <dgm:cxnLst>
    <dgm:cxn modelId="{EBC0200F-52F3-9B46-B978-4E48B850B721}" type="presOf" srcId="{5F61EA53-7B68-D34D-9D4A-6965478EC88A}" destId="{0ED480C9-78E4-5349-88DB-543721EE91FB}" srcOrd="0" destOrd="0" presId="urn:microsoft.com/office/officeart/2005/8/layout/vProcess5"/>
    <dgm:cxn modelId="{356BA111-307F-DF41-A721-F6A125CE2DC3}" type="presOf" srcId="{D247A9BC-1436-584C-9643-D6F80DF2FADE}" destId="{E95BEB2A-AB61-3C47-A9A3-457D942F918B}" srcOrd="1" destOrd="0" presId="urn:microsoft.com/office/officeart/2005/8/layout/vProcess5"/>
    <dgm:cxn modelId="{036D2F1C-A781-F347-B8B8-1941507B4104}" type="presOf" srcId="{B48080C9-172B-9C44-96DB-59A874337DA2}" destId="{6793D15C-C30D-1D4B-ADB3-3516AD64F050}" srcOrd="0" destOrd="1" presId="urn:microsoft.com/office/officeart/2005/8/layout/vProcess5"/>
    <dgm:cxn modelId="{77CE67D0-38AD-564D-A001-4D3387E46D10}" type="presOf" srcId="{72DC1839-3B47-1C42-9420-9B9F2B6B8A4E}" destId="{5B93130E-1BDA-E74F-91D0-1A65674932CF}" srcOrd="0" destOrd="1" presId="urn:microsoft.com/office/officeart/2005/8/layout/vProcess5"/>
    <dgm:cxn modelId="{1D199152-3332-7D40-AB76-606F50FE24CB}" srcId="{D0351DC5-7849-5B46-9327-A2E5DE47066F}" destId="{1F926AA4-B56A-8E4B-B0DF-B228E353F104}" srcOrd="0" destOrd="0" parTransId="{9AF24D43-B314-4948-89D6-DD2B0D54DB58}" sibTransId="{5A4BA484-7127-A847-8CBA-F6750CBF8188}"/>
    <dgm:cxn modelId="{F8F330FF-093B-7646-9045-3E915FCB7D2F}" type="presOf" srcId="{4AFDB979-EAAF-E94D-A5F0-0FA33D08A72F}" destId="{7D05B8AC-B932-FF4B-9821-2B61324D7C46}" srcOrd="0" destOrd="0" presId="urn:microsoft.com/office/officeart/2005/8/layout/vProcess5"/>
    <dgm:cxn modelId="{7DC12560-7350-C841-A976-A0900B1E4ABA}" type="presOf" srcId="{D247A9BC-1436-584C-9643-D6F80DF2FADE}" destId="{5B93130E-1BDA-E74F-91D0-1A65674932CF}" srcOrd="0" destOrd="0" presId="urn:microsoft.com/office/officeart/2005/8/layout/vProcess5"/>
    <dgm:cxn modelId="{2168BF44-9B8E-0A4A-8771-CC8C5B5A70E3}" srcId="{1F926AA4-B56A-8E4B-B0DF-B228E353F104}" destId="{B48080C9-172B-9C44-96DB-59A874337DA2}" srcOrd="0" destOrd="0" parTransId="{A12961C0-AF8F-2B43-B95E-09ABBB6405A3}" sibTransId="{72D6E42F-C608-9848-BE7F-6785E9667DD3}"/>
    <dgm:cxn modelId="{A3DE3BF5-2FA0-2040-81AA-9A45BCB2B480}" type="presOf" srcId="{1F926AA4-B56A-8E4B-B0DF-B228E353F104}" destId="{A7EB9D97-4534-0B49-ADF2-4B28E8ADD122}" srcOrd="1" destOrd="0" presId="urn:microsoft.com/office/officeart/2005/8/layout/vProcess5"/>
    <dgm:cxn modelId="{9AB56071-F1F6-DD49-842A-1CB397B70DCA}" type="presOf" srcId="{B48080C9-172B-9C44-96DB-59A874337DA2}" destId="{A7EB9D97-4534-0B49-ADF2-4B28E8ADD122}" srcOrd="1" destOrd="1" presId="urn:microsoft.com/office/officeart/2005/8/layout/vProcess5"/>
    <dgm:cxn modelId="{CFAB9D36-4BE1-BB45-B527-7594D8E7C63D}" srcId="{4AFDB979-EAAF-E94D-A5F0-0FA33D08A72F}" destId="{8A0BF537-CA02-DF44-B814-B6AC38AEB392}" srcOrd="0" destOrd="0" parTransId="{1BC50688-0C4B-D74A-9CD5-66C51B2A6F11}" sibTransId="{E4A6D02F-F25E-2A4B-AB2A-37DDF252EC21}"/>
    <dgm:cxn modelId="{366EA9D9-0B1C-9F48-B93C-A3DA165BB207}" type="presOf" srcId="{72DC1839-3B47-1C42-9420-9B9F2B6B8A4E}" destId="{E95BEB2A-AB61-3C47-A9A3-457D942F918B}" srcOrd="1" destOrd="1" presId="urn:microsoft.com/office/officeart/2005/8/layout/vProcess5"/>
    <dgm:cxn modelId="{3682558F-EACF-D84C-A9CF-BEFF9A42B867}" srcId="{D247A9BC-1436-584C-9643-D6F80DF2FADE}" destId="{72DC1839-3B47-1C42-9420-9B9F2B6B8A4E}" srcOrd="0" destOrd="0" parTransId="{C83CED5C-8D15-AB46-AA54-44EBDDD9C47E}" sibTransId="{6FB0278E-3358-A245-97BC-95167A8CC32D}"/>
    <dgm:cxn modelId="{F2029FCD-1BA4-7D49-AE62-52371F134580}" type="presOf" srcId="{8A0BF537-CA02-DF44-B814-B6AC38AEB392}" destId="{4BC1C2D6-7723-EF4C-B3C6-946D32BCC567}" srcOrd="1" destOrd="1" presId="urn:microsoft.com/office/officeart/2005/8/layout/vProcess5"/>
    <dgm:cxn modelId="{2DFD5412-CE8D-B24D-889F-3EAC8EE1874E}" type="presOf" srcId="{4AFDB979-EAAF-E94D-A5F0-0FA33D08A72F}" destId="{4BC1C2D6-7723-EF4C-B3C6-946D32BCC567}" srcOrd="1" destOrd="0" presId="urn:microsoft.com/office/officeart/2005/8/layout/vProcess5"/>
    <dgm:cxn modelId="{2067185E-5E44-0141-B61F-4026E7BE5E55}" type="presOf" srcId="{1F926AA4-B56A-8E4B-B0DF-B228E353F104}" destId="{6793D15C-C30D-1D4B-ADB3-3516AD64F050}" srcOrd="0" destOrd="0" presId="urn:microsoft.com/office/officeart/2005/8/layout/vProcess5"/>
    <dgm:cxn modelId="{DC8E6A10-3A34-4042-AFF2-A755FCBCB983}" type="presOf" srcId="{8A0BF537-CA02-DF44-B814-B6AC38AEB392}" destId="{7D05B8AC-B932-FF4B-9821-2B61324D7C46}" srcOrd="0" destOrd="1" presId="urn:microsoft.com/office/officeart/2005/8/layout/vProcess5"/>
    <dgm:cxn modelId="{0CB61123-0283-C44D-888D-0F0813A1C221}" srcId="{D0351DC5-7849-5B46-9327-A2E5DE47066F}" destId="{4AFDB979-EAAF-E94D-A5F0-0FA33D08A72F}" srcOrd="1" destOrd="0" parTransId="{02A31194-4A33-B045-A398-7A4AE4FA2777}" sibTransId="{5F61EA53-7B68-D34D-9D4A-6965478EC88A}"/>
    <dgm:cxn modelId="{E2C59DFD-6538-724F-8499-868E2933EA3F}" srcId="{D0351DC5-7849-5B46-9327-A2E5DE47066F}" destId="{D247A9BC-1436-584C-9643-D6F80DF2FADE}" srcOrd="2" destOrd="0" parTransId="{1D054C1C-6036-9C45-A2DA-7C1964D597C9}" sibTransId="{6ADAF57A-0908-3244-A408-E337C2AF73DC}"/>
    <dgm:cxn modelId="{3DBB4A8F-8D13-6E43-AE6F-E7AD85D7DC43}" type="presOf" srcId="{5A4BA484-7127-A847-8CBA-F6750CBF8188}" destId="{0899C502-85A8-BE4B-B997-2B180EB8031D}" srcOrd="0" destOrd="0" presId="urn:microsoft.com/office/officeart/2005/8/layout/vProcess5"/>
    <dgm:cxn modelId="{237E4A34-CF25-C34F-9CA9-CF3B8BDCF9FC}" type="presOf" srcId="{D0351DC5-7849-5B46-9327-A2E5DE47066F}" destId="{7239D670-B96B-864C-A722-AB622D412130}" srcOrd="0" destOrd="0" presId="urn:microsoft.com/office/officeart/2005/8/layout/vProcess5"/>
    <dgm:cxn modelId="{B8BECD3C-B1C1-1C45-84BF-8AFD1F420431}" type="presParOf" srcId="{7239D670-B96B-864C-A722-AB622D412130}" destId="{BD7BDA36-ED05-7A45-97EE-69BFFFF6ED61}" srcOrd="0" destOrd="0" presId="urn:microsoft.com/office/officeart/2005/8/layout/vProcess5"/>
    <dgm:cxn modelId="{640954AC-B7B2-4C4E-ABA8-88DD153B3BF2}" type="presParOf" srcId="{7239D670-B96B-864C-A722-AB622D412130}" destId="{6793D15C-C30D-1D4B-ADB3-3516AD64F050}" srcOrd="1" destOrd="0" presId="urn:microsoft.com/office/officeart/2005/8/layout/vProcess5"/>
    <dgm:cxn modelId="{FDA6DBAC-2259-1748-AE8B-7496BE33ECDA}" type="presParOf" srcId="{7239D670-B96B-864C-A722-AB622D412130}" destId="{7D05B8AC-B932-FF4B-9821-2B61324D7C46}" srcOrd="2" destOrd="0" presId="urn:microsoft.com/office/officeart/2005/8/layout/vProcess5"/>
    <dgm:cxn modelId="{4E7D1437-FF73-294E-9A89-F71E0531B11C}" type="presParOf" srcId="{7239D670-B96B-864C-A722-AB622D412130}" destId="{5B93130E-1BDA-E74F-91D0-1A65674932CF}" srcOrd="3" destOrd="0" presId="urn:microsoft.com/office/officeart/2005/8/layout/vProcess5"/>
    <dgm:cxn modelId="{FD904B59-3754-6349-B622-010317AAFB68}" type="presParOf" srcId="{7239D670-B96B-864C-A722-AB622D412130}" destId="{0899C502-85A8-BE4B-B997-2B180EB8031D}" srcOrd="4" destOrd="0" presId="urn:microsoft.com/office/officeart/2005/8/layout/vProcess5"/>
    <dgm:cxn modelId="{B99347A4-BFD5-DC46-A015-C3E52C5B5C20}" type="presParOf" srcId="{7239D670-B96B-864C-A722-AB622D412130}" destId="{0ED480C9-78E4-5349-88DB-543721EE91FB}" srcOrd="5" destOrd="0" presId="urn:microsoft.com/office/officeart/2005/8/layout/vProcess5"/>
    <dgm:cxn modelId="{8DB14F5E-92EC-8E4C-8E81-FC4CCEC8FAC8}" type="presParOf" srcId="{7239D670-B96B-864C-A722-AB622D412130}" destId="{A7EB9D97-4534-0B49-ADF2-4B28E8ADD122}" srcOrd="6" destOrd="0" presId="urn:microsoft.com/office/officeart/2005/8/layout/vProcess5"/>
    <dgm:cxn modelId="{AA70F53C-D263-6442-A63F-11F2D313AE13}" type="presParOf" srcId="{7239D670-B96B-864C-A722-AB622D412130}" destId="{4BC1C2D6-7723-EF4C-B3C6-946D32BCC567}" srcOrd="7" destOrd="0" presId="urn:microsoft.com/office/officeart/2005/8/layout/vProcess5"/>
    <dgm:cxn modelId="{6A23DA00-5EF9-9F41-B75A-CDB45E895453}" type="presParOf" srcId="{7239D670-B96B-864C-A722-AB622D412130}" destId="{E95BEB2A-AB61-3C47-A9A3-457D942F918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0DB393-D784-F94B-A13D-2BC7F1BE25A3}" type="doc">
      <dgm:prSet loTypeId="urn:microsoft.com/office/officeart/2005/8/layout/cycle1" loCatId="" qsTypeId="urn:microsoft.com/office/officeart/2005/8/quickstyle/simple4" qsCatId="simple" csTypeId="urn:microsoft.com/office/officeart/2005/8/colors/colorful1" csCatId="colorful" phldr="1"/>
      <dgm:spPr/>
      <dgm:t>
        <a:bodyPr/>
        <a:lstStyle/>
        <a:p>
          <a:endParaRPr lang="en-US"/>
        </a:p>
      </dgm:t>
    </dgm:pt>
    <dgm:pt modelId="{BBAC4FB6-44D4-0D43-8C2D-84CF6B348A16}">
      <dgm:prSet/>
      <dgm:spPr/>
      <dgm:t>
        <a:bodyPr/>
        <a:lstStyle/>
        <a:p>
          <a:pPr rtl="0"/>
          <a:r>
            <a:rPr lang="en-US" smtClean="0"/>
            <a:t>Technology (access, backbone)</a:t>
          </a:r>
          <a:endParaRPr lang="en-US"/>
        </a:p>
      </dgm:t>
    </dgm:pt>
    <dgm:pt modelId="{BFC724CA-F53C-8544-917C-B2F24947C3D2}" type="parTrans" cxnId="{D190EE31-8104-C84D-A28B-A8B09744770D}">
      <dgm:prSet/>
      <dgm:spPr/>
      <dgm:t>
        <a:bodyPr/>
        <a:lstStyle/>
        <a:p>
          <a:endParaRPr lang="en-US"/>
        </a:p>
      </dgm:t>
    </dgm:pt>
    <dgm:pt modelId="{E5676DE3-A492-A945-8C25-E30207696F29}" type="sibTrans" cxnId="{D190EE31-8104-C84D-A28B-A8B09744770D}">
      <dgm:prSet/>
      <dgm:spPr/>
      <dgm:t>
        <a:bodyPr/>
        <a:lstStyle/>
        <a:p>
          <a:endParaRPr lang="en-US"/>
        </a:p>
      </dgm:t>
    </dgm:pt>
    <dgm:pt modelId="{EE6A0CD7-07D3-1C4F-94F1-8DA08DC39611}">
      <dgm:prSet/>
      <dgm:spPr/>
      <dgm:t>
        <a:bodyPr/>
        <a:lstStyle/>
        <a:p>
          <a:pPr rtl="0"/>
          <a:r>
            <a:rPr lang="en-US" smtClean="0"/>
            <a:t>speed scaling vs. new modalities</a:t>
          </a:r>
          <a:endParaRPr lang="en-US"/>
        </a:p>
      </dgm:t>
    </dgm:pt>
    <dgm:pt modelId="{593569F5-A6C5-354B-A4C9-C9C6A1BB4DA1}" type="parTrans" cxnId="{421D8B71-430B-5A44-BD10-C37A532DC636}">
      <dgm:prSet/>
      <dgm:spPr/>
      <dgm:t>
        <a:bodyPr/>
        <a:lstStyle/>
        <a:p>
          <a:endParaRPr lang="en-US"/>
        </a:p>
      </dgm:t>
    </dgm:pt>
    <dgm:pt modelId="{1C1A4267-3B77-9C45-821A-F5E55F3A7023}" type="sibTrans" cxnId="{421D8B71-430B-5A44-BD10-C37A532DC636}">
      <dgm:prSet/>
      <dgm:spPr/>
      <dgm:t>
        <a:bodyPr/>
        <a:lstStyle/>
        <a:p>
          <a:endParaRPr lang="en-US"/>
        </a:p>
      </dgm:t>
    </dgm:pt>
    <dgm:pt modelId="{E324E126-C75D-144A-AE51-0B2B7334180E}">
      <dgm:prSet/>
      <dgm:spPr/>
      <dgm:t>
        <a:bodyPr/>
        <a:lstStyle/>
        <a:p>
          <a:pPr rtl="0"/>
          <a:r>
            <a:rPr lang="en-US" smtClean="0"/>
            <a:t>Consumer behavior</a:t>
          </a:r>
          <a:endParaRPr lang="en-US"/>
        </a:p>
      </dgm:t>
    </dgm:pt>
    <dgm:pt modelId="{90CE1F43-B4D5-AE44-B00E-4B40436CADA0}" type="parTrans" cxnId="{4A4BD814-5905-D543-93A8-220672CEA37C}">
      <dgm:prSet/>
      <dgm:spPr/>
      <dgm:t>
        <a:bodyPr/>
        <a:lstStyle/>
        <a:p>
          <a:endParaRPr lang="en-US"/>
        </a:p>
      </dgm:t>
    </dgm:pt>
    <dgm:pt modelId="{8E9FECAD-3873-1B47-8B86-34FCB7132C61}" type="sibTrans" cxnId="{4A4BD814-5905-D543-93A8-220672CEA37C}">
      <dgm:prSet/>
      <dgm:spPr/>
      <dgm:t>
        <a:bodyPr/>
        <a:lstStyle/>
        <a:p>
          <a:endParaRPr lang="en-US"/>
        </a:p>
      </dgm:t>
    </dgm:pt>
    <dgm:pt modelId="{1F968FF0-8BF1-4545-AAD8-B8DEDC8202C3}">
      <dgm:prSet/>
      <dgm:spPr/>
      <dgm:t>
        <a:bodyPr/>
        <a:lstStyle/>
        <a:p>
          <a:pPr rtl="0"/>
          <a:r>
            <a:rPr lang="en-US" smtClean="0"/>
            <a:t>Industry structure</a:t>
          </a:r>
          <a:endParaRPr lang="en-US"/>
        </a:p>
      </dgm:t>
    </dgm:pt>
    <dgm:pt modelId="{04956BEF-2866-DD42-A5D9-2AD6AB26C5E4}" type="parTrans" cxnId="{E6A27381-3E23-DA4A-9ADC-3795D88F6554}">
      <dgm:prSet/>
      <dgm:spPr/>
      <dgm:t>
        <a:bodyPr/>
        <a:lstStyle/>
        <a:p>
          <a:endParaRPr lang="en-US"/>
        </a:p>
      </dgm:t>
    </dgm:pt>
    <dgm:pt modelId="{4330BC59-EC8A-C942-AE74-1CC2C7C6DEB8}" type="sibTrans" cxnId="{E6A27381-3E23-DA4A-9ADC-3795D88F6554}">
      <dgm:prSet/>
      <dgm:spPr/>
      <dgm:t>
        <a:bodyPr/>
        <a:lstStyle/>
        <a:p>
          <a:endParaRPr lang="en-US"/>
        </a:p>
      </dgm:t>
    </dgm:pt>
    <dgm:pt modelId="{6CB948FD-4424-8A41-8A3F-EE2A4CA11E3F}">
      <dgm:prSet/>
      <dgm:spPr/>
      <dgm:t>
        <a:bodyPr/>
        <a:lstStyle/>
        <a:p>
          <a:pPr rtl="0"/>
          <a:r>
            <a:rPr lang="en-US" dirty="0" smtClean="0"/>
            <a:t>regulatory structure</a:t>
          </a:r>
          <a:endParaRPr lang="en-US" dirty="0"/>
        </a:p>
      </dgm:t>
    </dgm:pt>
    <dgm:pt modelId="{B973FA49-ED1B-B345-9092-602AA89EB797}" type="parTrans" cxnId="{B1ED0992-277B-BA47-BAC9-1E0423D867DB}">
      <dgm:prSet/>
      <dgm:spPr/>
      <dgm:t>
        <a:bodyPr/>
        <a:lstStyle/>
        <a:p>
          <a:endParaRPr lang="en-US"/>
        </a:p>
      </dgm:t>
    </dgm:pt>
    <dgm:pt modelId="{B1ADCC61-0F4F-B040-9815-74C54564A173}" type="sibTrans" cxnId="{B1ED0992-277B-BA47-BAC9-1E0423D867DB}">
      <dgm:prSet/>
      <dgm:spPr/>
      <dgm:t>
        <a:bodyPr/>
        <a:lstStyle/>
        <a:p>
          <a:endParaRPr lang="en-US"/>
        </a:p>
      </dgm:t>
    </dgm:pt>
    <dgm:pt modelId="{6B43E252-8DAD-1449-B907-5A95C3939D10}" type="pres">
      <dgm:prSet presAssocID="{B90DB393-D784-F94B-A13D-2BC7F1BE25A3}" presName="cycle" presStyleCnt="0">
        <dgm:presLayoutVars>
          <dgm:dir/>
          <dgm:resizeHandles val="exact"/>
        </dgm:presLayoutVars>
      </dgm:prSet>
      <dgm:spPr/>
      <dgm:t>
        <a:bodyPr/>
        <a:lstStyle/>
        <a:p>
          <a:endParaRPr lang="en-US"/>
        </a:p>
      </dgm:t>
    </dgm:pt>
    <dgm:pt modelId="{7C57433F-46AC-6C42-AFC1-802296EA3416}" type="pres">
      <dgm:prSet presAssocID="{BBAC4FB6-44D4-0D43-8C2D-84CF6B348A16}" presName="dummy" presStyleCnt="0"/>
      <dgm:spPr/>
    </dgm:pt>
    <dgm:pt modelId="{94366A5E-42AF-9048-A210-929CBCC59F70}" type="pres">
      <dgm:prSet presAssocID="{BBAC4FB6-44D4-0D43-8C2D-84CF6B348A16}" presName="node" presStyleLbl="revTx" presStyleIdx="0" presStyleCnt="4">
        <dgm:presLayoutVars>
          <dgm:bulletEnabled val="1"/>
        </dgm:presLayoutVars>
      </dgm:prSet>
      <dgm:spPr/>
      <dgm:t>
        <a:bodyPr/>
        <a:lstStyle/>
        <a:p>
          <a:endParaRPr lang="en-US"/>
        </a:p>
      </dgm:t>
    </dgm:pt>
    <dgm:pt modelId="{5B415A53-9263-E04B-8BA0-B064F1CA571B}" type="pres">
      <dgm:prSet presAssocID="{E5676DE3-A492-A945-8C25-E30207696F29}" presName="sibTrans" presStyleLbl="node1" presStyleIdx="0" presStyleCnt="4"/>
      <dgm:spPr/>
      <dgm:t>
        <a:bodyPr/>
        <a:lstStyle/>
        <a:p>
          <a:endParaRPr lang="en-US"/>
        </a:p>
      </dgm:t>
    </dgm:pt>
    <dgm:pt modelId="{B3781C49-497C-B74C-B4FD-8B7347B32EBB}" type="pres">
      <dgm:prSet presAssocID="{E324E126-C75D-144A-AE51-0B2B7334180E}" presName="dummy" presStyleCnt="0"/>
      <dgm:spPr/>
    </dgm:pt>
    <dgm:pt modelId="{B0B9005C-7CE6-A045-A023-C87D060FC0A6}" type="pres">
      <dgm:prSet presAssocID="{E324E126-C75D-144A-AE51-0B2B7334180E}" presName="node" presStyleLbl="revTx" presStyleIdx="1" presStyleCnt="4">
        <dgm:presLayoutVars>
          <dgm:bulletEnabled val="1"/>
        </dgm:presLayoutVars>
      </dgm:prSet>
      <dgm:spPr/>
      <dgm:t>
        <a:bodyPr/>
        <a:lstStyle/>
        <a:p>
          <a:endParaRPr lang="en-US"/>
        </a:p>
      </dgm:t>
    </dgm:pt>
    <dgm:pt modelId="{1B21035A-F6AA-3343-815D-B5E16FE39304}" type="pres">
      <dgm:prSet presAssocID="{8E9FECAD-3873-1B47-8B86-34FCB7132C61}" presName="sibTrans" presStyleLbl="node1" presStyleIdx="1" presStyleCnt="4"/>
      <dgm:spPr/>
      <dgm:t>
        <a:bodyPr/>
        <a:lstStyle/>
        <a:p>
          <a:endParaRPr lang="en-US"/>
        </a:p>
      </dgm:t>
    </dgm:pt>
    <dgm:pt modelId="{5B259C00-7AC7-D849-89F5-E0946CDBC6F9}" type="pres">
      <dgm:prSet presAssocID="{1F968FF0-8BF1-4545-AAD8-B8DEDC8202C3}" presName="dummy" presStyleCnt="0"/>
      <dgm:spPr/>
    </dgm:pt>
    <dgm:pt modelId="{AD315421-902A-4F48-801D-4B8227FDDD43}" type="pres">
      <dgm:prSet presAssocID="{1F968FF0-8BF1-4545-AAD8-B8DEDC8202C3}" presName="node" presStyleLbl="revTx" presStyleIdx="2" presStyleCnt="4">
        <dgm:presLayoutVars>
          <dgm:bulletEnabled val="1"/>
        </dgm:presLayoutVars>
      </dgm:prSet>
      <dgm:spPr/>
      <dgm:t>
        <a:bodyPr/>
        <a:lstStyle/>
        <a:p>
          <a:endParaRPr lang="en-US"/>
        </a:p>
      </dgm:t>
    </dgm:pt>
    <dgm:pt modelId="{7C95AB5D-A968-7A40-AF6C-682429E15151}" type="pres">
      <dgm:prSet presAssocID="{4330BC59-EC8A-C942-AE74-1CC2C7C6DEB8}" presName="sibTrans" presStyleLbl="node1" presStyleIdx="2" presStyleCnt="4"/>
      <dgm:spPr/>
      <dgm:t>
        <a:bodyPr/>
        <a:lstStyle/>
        <a:p>
          <a:endParaRPr lang="en-US"/>
        </a:p>
      </dgm:t>
    </dgm:pt>
    <dgm:pt modelId="{63FE62F5-69C7-E64F-959D-454B7EA12F05}" type="pres">
      <dgm:prSet presAssocID="{6CB948FD-4424-8A41-8A3F-EE2A4CA11E3F}" presName="dummy" presStyleCnt="0"/>
      <dgm:spPr/>
    </dgm:pt>
    <dgm:pt modelId="{C5D8025D-19BF-8B41-A13D-A05763B71B90}" type="pres">
      <dgm:prSet presAssocID="{6CB948FD-4424-8A41-8A3F-EE2A4CA11E3F}" presName="node" presStyleLbl="revTx" presStyleIdx="3" presStyleCnt="4">
        <dgm:presLayoutVars>
          <dgm:bulletEnabled val="1"/>
        </dgm:presLayoutVars>
      </dgm:prSet>
      <dgm:spPr/>
      <dgm:t>
        <a:bodyPr/>
        <a:lstStyle/>
        <a:p>
          <a:endParaRPr lang="en-US"/>
        </a:p>
      </dgm:t>
    </dgm:pt>
    <dgm:pt modelId="{534DDAC7-3516-E647-86D3-F45B3718A700}" type="pres">
      <dgm:prSet presAssocID="{B1ADCC61-0F4F-B040-9815-74C54564A173}" presName="sibTrans" presStyleLbl="node1" presStyleIdx="3" presStyleCnt="4"/>
      <dgm:spPr/>
      <dgm:t>
        <a:bodyPr/>
        <a:lstStyle/>
        <a:p>
          <a:endParaRPr lang="en-US"/>
        </a:p>
      </dgm:t>
    </dgm:pt>
  </dgm:ptLst>
  <dgm:cxnLst>
    <dgm:cxn modelId="{421D8B71-430B-5A44-BD10-C37A532DC636}" srcId="{BBAC4FB6-44D4-0D43-8C2D-84CF6B348A16}" destId="{EE6A0CD7-07D3-1C4F-94F1-8DA08DC39611}" srcOrd="0" destOrd="0" parTransId="{593569F5-A6C5-354B-A4C9-C9C6A1BB4DA1}" sibTransId="{1C1A4267-3B77-9C45-821A-F5E55F3A7023}"/>
    <dgm:cxn modelId="{F80EA77D-01DA-4144-8B29-3BF0FC7CCB26}" type="presOf" srcId="{B1ADCC61-0F4F-B040-9815-74C54564A173}" destId="{534DDAC7-3516-E647-86D3-F45B3718A700}" srcOrd="0" destOrd="0" presId="urn:microsoft.com/office/officeart/2005/8/layout/cycle1"/>
    <dgm:cxn modelId="{A15F8646-3C61-7644-9568-0C6DFF3375EC}" type="presOf" srcId="{6CB948FD-4424-8A41-8A3F-EE2A4CA11E3F}" destId="{C5D8025D-19BF-8B41-A13D-A05763B71B90}" srcOrd="0" destOrd="0" presId="urn:microsoft.com/office/officeart/2005/8/layout/cycle1"/>
    <dgm:cxn modelId="{68D7364E-0CEC-7748-9DA2-E72C2DA2581B}" type="presOf" srcId="{B90DB393-D784-F94B-A13D-2BC7F1BE25A3}" destId="{6B43E252-8DAD-1449-B907-5A95C3939D10}" srcOrd="0" destOrd="0" presId="urn:microsoft.com/office/officeart/2005/8/layout/cycle1"/>
    <dgm:cxn modelId="{4A4BD814-5905-D543-93A8-220672CEA37C}" srcId="{B90DB393-D784-F94B-A13D-2BC7F1BE25A3}" destId="{E324E126-C75D-144A-AE51-0B2B7334180E}" srcOrd="1" destOrd="0" parTransId="{90CE1F43-B4D5-AE44-B00E-4B40436CADA0}" sibTransId="{8E9FECAD-3873-1B47-8B86-34FCB7132C61}"/>
    <dgm:cxn modelId="{056C9A4B-07C4-9A45-8DE4-39F55ABADF74}" type="presOf" srcId="{E5676DE3-A492-A945-8C25-E30207696F29}" destId="{5B415A53-9263-E04B-8BA0-B064F1CA571B}" srcOrd="0" destOrd="0" presId="urn:microsoft.com/office/officeart/2005/8/layout/cycle1"/>
    <dgm:cxn modelId="{48C01CE7-0564-5041-B2BB-133CA74CE834}" type="presOf" srcId="{1F968FF0-8BF1-4545-AAD8-B8DEDC8202C3}" destId="{AD315421-902A-4F48-801D-4B8227FDDD43}" srcOrd="0" destOrd="0" presId="urn:microsoft.com/office/officeart/2005/8/layout/cycle1"/>
    <dgm:cxn modelId="{00BFC64C-8B59-CF40-B145-2708544597F4}" type="presOf" srcId="{BBAC4FB6-44D4-0D43-8C2D-84CF6B348A16}" destId="{94366A5E-42AF-9048-A210-929CBCC59F70}" srcOrd="0" destOrd="0" presId="urn:microsoft.com/office/officeart/2005/8/layout/cycle1"/>
    <dgm:cxn modelId="{A724C8C5-E6DA-0244-8FF4-D631E9C7FAB5}" type="presOf" srcId="{4330BC59-EC8A-C942-AE74-1CC2C7C6DEB8}" destId="{7C95AB5D-A968-7A40-AF6C-682429E15151}" srcOrd="0" destOrd="0" presId="urn:microsoft.com/office/officeart/2005/8/layout/cycle1"/>
    <dgm:cxn modelId="{1504234C-558D-3546-B8EF-1F8120AE5BBD}" type="presOf" srcId="{E324E126-C75D-144A-AE51-0B2B7334180E}" destId="{B0B9005C-7CE6-A045-A023-C87D060FC0A6}" srcOrd="0" destOrd="0" presId="urn:microsoft.com/office/officeart/2005/8/layout/cycle1"/>
    <dgm:cxn modelId="{B1ED0992-277B-BA47-BAC9-1E0423D867DB}" srcId="{B90DB393-D784-F94B-A13D-2BC7F1BE25A3}" destId="{6CB948FD-4424-8A41-8A3F-EE2A4CA11E3F}" srcOrd="3" destOrd="0" parTransId="{B973FA49-ED1B-B345-9092-602AA89EB797}" sibTransId="{B1ADCC61-0F4F-B040-9815-74C54564A173}"/>
    <dgm:cxn modelId="{D190EE31-8104-C84D-A28B-A8B09744770D}" srcId="{B90DB393-D784-F94B-A13D-2BC7F1BE25A3}" destId="{BBAC4FB6-44D4-0D43-8C2D-84CF6B348A16}" srcOrd="0" destOrd="0" parTransId="{BFC724CA-F53C-8544-917C-B2F24947C3D2}" sibTransId="{E5676DE3-A492-A945-8C25-E30207696F29}"/>
    <dgm:cxn modelId="{64265D6D-82E3-914C-9C67-7A3D39230C95}" type="presOf" srcId="{EE6A0CD7-07D3-1C4F-94F1-8DA08DC39611}" destId="{94366A5E-42AF-9048-A210-929CBCC59F70}" srcOrd="0" destOrd="1" presId="urn:microsoft.com/office/officeart/2005/8/layout/cycle1"/>
    <dgm:cxn modelId="{E91CB2DC-BE2C-7549-8EAE-89E0664AF33A}" type="presOf" srcId="{8E9FECAD-3873-1B47-8B86-34FCB7132C61}" destId="{1B21035A-F6AA-3343-815D-B5E16FE39304}" srcOrd="0" destOrd="0" presId="urn:microsoft.com/office/officeart/2005/8/layout/cycle1"/>
    <dgm:cxn modelId="{E6A27381-3E23-DA4A-9ADC-3795D88F6554}" srcId="{B90DB393-D784-F94B-A13D-2BC7F1BE25A3}" destId="{1F968FF0-8BF1-4545-AAD8-B8DEDC8202C3}" srcOrd="2" destOrd="0" parTransId="{04956BEF-2866-DD42-A5D9-2AD6AB26C5E4}" sibTransId="{4330BC59-EC8A-C942-AE74-1CC2C7C6DEB8}"/>
    <dgm:cxn modelId="{7B92F6BF-229A-E641-83DA-2BF6EE174177}" type="presParOf" srcId="{6B43E252-8DAD-1449-B907-5A95C3939D10}" destId="{7C57433F-46AC-6C42-AFC1-802296EA3416}" srcOrd="0" destOrd="0" presId="urn:microsoft.com/office/officeart/2005/8/layout/cycle1"/>
    <dgm:cxn modelId="{4EE24954-3EDE-B642-9CE7-890A890F6241}" type="presParOf" srcId="{6B43E252-8DAD-1449-B907-5A95C3939D10}" destId="{94366A5E-42AF-9048-A210-929CBCC59F70}" srcOrd="1" destOrd="0" presId="urn:microsoft.com/office/officeart/2005/8/layout/cycle1"/>
    <dgm:cxn modelId="{DED02523-76DC-D844-9741-DFCCDB9F41DC}" type="presParOf" srcId="{6B43E252-8DAD-1449-B907-5A95C3939D10}" destId="{5B415A53-9263-E04B-8BA0-B064F1CA571B}" srcOrd="2" destOrd="0" presId="urn:microsoft.com/office/officeart/2005/8/layout/cycle1"/>
    <dgm:cxn modelId="{1DD594DC-0263-404A-9D9B-489516166CB5}" type="presParOf" srcId="{6B43E252-8DAD-1449-B907-5A95C3939D10}" destId="{B3781C49-497C-B74C-B4FD-8B7347B32EBB}" srcOrd="3" destOrd="0" presId="urn:microsoft.com/office/officeart/2005/8/layout/cycle1"/>
    <dgm:cxn modelId="{A43D9F48-9E3D-E147-86F3-4992ADE3B6AA}" type="presParOf" srcId="{6B43E252-8DAD-1449-B907-5A95C3939D10}" destId="{B0B9005C-7CE6-A045-A023-C87D060FC0A6}" srcOrd="4" destOrd="0" presId="urn:microsoft.com/office/officeart/2005/8/layout/cycle1"/>
    <dgm:cxn modelId="{FF037531-B11A-AB49-ACAC-D87804E4D93F}" type="presParOf" srcId="{6B43E252-8DAD-1449-B907-5A95C3939D10}" destId="{1B21035A-F6AA-3343-815D-B5E16FE39304}" srcOrd="5" destOrd="0" presId="urn:microsoft.com/office/officeart/2005/8/layout/cycle1"/>
    <dgm:cxn modelId="{AB05B948-0E89-8B4B-BEBC-1C713A3B2B09}" type="presParOf" srcId="{6B43E252-8DAD-1449-B907-5A95C3939D10}" destId="{5B259C00-7AC7-D849-89F5-E0946CDBC6F9}" srcOrd="6" destOrd="0" presId="urn:microsoft.com/office/officeart/2005/8/layout/cycle1"/>
    <dgm:cxn modelId="{FE9911EF-9433-3448-8256-BFDBA12DB37F}" type="presParOf" srcId="{6B43E252-8DAD-1449-B907-5A95C3939D10}" destId="{AD315421-902A-4F48-801D-4B8227FDDD43}" srcOrd="7" destOrd="0" presId="urn:microsoft.com/office/officeart/2005/8/layout/cycle1"/>
    <dgm:cxn modelId="{467429A9-09C1-674D-93A4-C62689F7BF7A}" type="presParOf" srcId="{6B43E252-8DAD-1449-B907-5A95C3939D10}" destId="{7C95AB5D-A968-7A40-AF6C-682429E15151}" srcOrd="8" destOrd="0" presId="urn:microsoft.com/office/officeart/2005/8/layout/cycle1"/>
    <dgm:cxn modelId="{E78365FC-28FF-704D-8F0A-E40D50CED52D}" type="presParOf" srcId="{6B43E252-8DAD-1449-B907-5A95C3939D10}" destId="{63FE62F5-69C7-E64F-959D-454B7EA12F05}" srcOrd="9" destOrd="0" presId="urn:microsoft.com/office/officeart/2005/8/layout/cycle1"/>
    <dgm:cxn modelId="{166B2A03-2D9E-E74E-9B70-2D1F5D3142ED}" type="presParOf" srcId="{6B43E252-8DAD-1449-B907-5A95C3939D10}" destId="{C5D8025D-19BF-8B41-A13D-A05763B71B90}" srcOrd="10" destOrd="0" presId="urn:microsoft.com/office/officeart/2005/8/layout/cycle1"/>
    <dgm:cxn modelId="{673941C4-2E45-9F40-BD10-36C7E8ADBCAF}" type="presParOf" srcId="{6B43E252-8DAD-1449-B907-5A95C3939D10}" destId="{534DDAC7-3516-E647-86D3-F45B3718A700}"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0A7C9-04D9-B243-BB8F-9A15754CE402}">
      <dsp:nvSpPr>
        <dsp:cNvPr id="0" name=""/>
        <dsp:cNvSpPr/>
      </dsp:nvSpPr>
      <dsp:spPr>
        <a:xfrm rot="5400000">
          <a:off x="946282" y="1137300"/>
          <a:ext cx="998796" cy="113709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B71CA253-10D6-A041-BFE1-45FC96B893DC}">
      <dsp:nvSpPr>
        <dsp:cNvPr id="0" name=""/>
        <dsp:cNvSpPr/>
      </dsp:nvSpPr>
      <dsp:spPr>
        <a:xfrm>
          <a:off x="681662" y="30113"/>
          <a:ext cx="1681385" cy="1176915"/>
        </a:xfrm>
        <a:prstGeom prst="roundRect">
          <a:avLst>
            <a:gd name="adj" fmla="val 1667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Constitution</a:t>
          </a:r>
          <a:endParaRPr lang="en-US" sz="2000" kern="1200" dirty="0"/>
        </a:p>
      </dsp:txBody>
      <dsp:txXfrm>
        <a:off x="739125" y="87576"/>
        <a:ext cx="1566459" cy="1061989"/>
      </dsp:txXfrm>
    </dsp:sp>
    <dsp:sp modelId="{238E1D43-3955-674B-96F3-7D34F55F5BBA}">
      <dsp:nvSpPr>
        <dsp:cNvPr id="0" name=""/>
        <dsp:cNvSpPr/>
      </dsp:nvSpPr>
      <dsp:spPr>
        <a:xfrm>
          <a:off x="2363048" y="142359"/>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Commerce clause</a:t>
          </a:r>
          <a:endParaRPr lang="en-US" sz="1500" kern="1200" dirty="0"/>
        </a:p>
      </dsp:txBody>
      <dsp:txXfrm>
        <a:off x="2363048" y="142359"/>
        <a:ext cx="1222879" cy="951235"/>
      </dsp:txXfrm>
    </dsp:sp>
    <dsp:sp modelId="{E26A49AE-B247-CE49-87EB-FC1E4563046B}">
      <dsp:nvSpPr>
        <dsp:cNvPr id="0" name=""/>
        <dsp:cNvSpPr/>
      </dsp:nvSpPr>
      <dsp:spPr>
        <a:xfrm rot="5400000">
          <a:off x="2340330" y="2459364"/>
          <a:ext cx="998796" cy="1137094"/>
        </a:xfrm>
        <a:prstGeom prst="bentUpArrow">
          <a:avLst>
            <a:gd name="adj1" fmla="val 32840"/>
            <a:gd name="adj2" fmla="val 25000"/>
            <a:gd name="adj3" fmla="val 35780"/>
          </a:avLst>
        </a:prstGeom>
        <a:solidFill>
          <a:schemeClr val="accent1">
            <a:tint val="50000"/>
            <a:hueOff val="-3404098"/>
            <a:satOff val="7276"/>
            <a:lumOff val="4967"/>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39EC1357-8039-0648-BA39-95D6890973E2}">
      <dsp:nvSpPr>
        <dsp:cNvPr id="0" name=""/>
        <dsp:cNvSpPr/>
      </dsp:nvSpPr>
      <dsp:spPr>
        <a:xfrm>
          <a:off x="2075709" y="1352178"/>
          <a:ext cx="1681385" cy="1176915"/>
        </a:xfrm>
        <a:prstGeom prst="roundRect">
          <a:avLst>
            <a:gd name="adj" fmla="val 1667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Law</a:t>
          </a:r>
          <a:endParaRPr lang="en-US" sz="2000" kern="1200" dirty="0"/>
        </a:p>
      </dsp:txBody>
      <dsp:txXfrm>
        <a:off x="2133172" y="1409641"/>
        <a:ext cx="1566459" cy="1061989"/>
      </dsp:txXfrm>
    </dsp:sp>
    <dsp:sp modelId="{A504D4A5-DC78-8949-84D2-345E1AE330E5}">
      <dsp:nvSpPr>
        <dsp:cNvPr id="0" name=""/>
        <dsp:cNvSpPr/>
      </dsp:nvSpPr>
      <dsp:spPr>
        <a:xfrm>
          <a:off x="3757095" y="1464424"/>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Telecom Act 1934 &amp; 1996</a:t>
          </a:r>
          <a:endParaRPr lang="en-US" sz="1500" kern="1200" dirty="0"/>
        </a:p>
      </dsp:txBody>
      <dsp:txXfrm>
        <a:off x="3757095" y="1464424"/>
        <a:ext cx="1222879" cy="951235"/>
      </dsp:txXfrm>
    </dsp:sp>
    <dsp:sp modelId="{402DD997-FD8E-274C-8B66-D34504EC8AC4}">
      <dsp:nvSpPr>
        <dsp:cNvPr id="0" name=""/>
        <dsp:cNvSpPr/>
      </dsp:nvSpPr>
      <dsp:spPr>
        <a:xfrm rot="5400000">
          <a:off x="3734377" y="3781429"/>
          <a:ext cx="998796" cy="1137094"/>
        </a:xfrm>
        <a:prstGeom prst="bentUpArrow">
          <a:avLst>
            <a:gd name="adj1" fmla="val 32840"/>
            <a:gd name="adj2" fmla="val 25000"/>
            <a:gd name="adj3" fmla="val 35780"/>
          </a:avLst>
        </a:prstGeom>
        <a:solidFill>
          <a:schemeClr val="accent1">
            <a:tint val="50000"/>
            <a:hueOff val="-6808197"/>
            <a:satOff val="14551"/>
            <a:lumOff val="9934"/>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D00F338-D90D-6340-9D25-E8C86A82D907}">
      <dsp:nvSpPr>
        <dsp:cNvPr id="0" name=""/>
        <dsp:cNvSpPr/>
      </dsp:nvSpPr>
      <dsp:spPr>
        <a:xfrm>
          <a:off x="3469757" y="2674242"/>
          <a:ext cx="1681385" cy="1176915"/>
        </a:xfrm>
        <a:prstGeom prst="roundRect">
          <a:avLst>
            <a:gd name="adj" fmla="val 1667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47 CFR</a:t>
          </a:r>
          <a:endParaRPr lang="en-US" sz="2000" kern="1200" dirty="0"/>
        </a:p>
      </dsp:txBody>
      <dsp:txXfrm>
        <a:off x="3527220" y="2731705"/>
        <a:ext cx="1566459" cy="1061989"/>
      </dsp:txXfrm>
    </dsp:sp>
    <dsp:sp modelId="{3198AFEF-D574-2842-8114-7D960CE91E78}">
      <dsp:nvSpPr>
        <dsp:cNvPr id="0" name=""/>
        <dsp:cNvSpPr/>
      </dsp:nvSpPr>
      <dsp:spPr>
        <a:xfrm>
          <a:off x="5151143" y="2786488"/>
          <a:ext cx="1222879" cy="951235"/>
        </a:xfrm>
        <a:prstGeom prst="rect">
          <a:avLst/>
        </a:prstGeom>
        <a:noFill/>
        <a:ln>
          <a:noFill/>
        </a:ln>
        <a:effectLst/>
      </dsp:spPr>
      <dsp:style>
        <a:lnRef idx="0">
          <a:scrgbClr r="0" g="0" b="0"/>
        </a:lnRef>
        <a:fillRef idx="0">
          <a:scrgbClr r="0" g="0" b="0"/>
        </a:fillRef>
        <a:effectRef idx="0">
          <a:scrgbClr r="0" g="0" b="0"/>
        </a:effectRef>
        <a:fontRef idx="minor"/>
      </dsp:style>
    </dsp:sp>
    <dsp:sp modelId="{F740463F-87E7-9D4F-8650-22A8484DB109}">
      <dsp:nvSpPr>
        <dsp:cNvPr id="0" name=""/>
        <dsp:cNvSpPr/>
      </dsp:nvSpPr>
      <dsp:spPr>
        <a:xfrm>
          <a:off x="4863804" y="3996307"/>
          <a:ext cx="1681385" cy="1176915"/>
        </a:xfrm>
        <a:prstGeom prst="roundRect">
          <a:avLst>
            <a:gd name="adj" fmla="val 1667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Narrative</a:t>
          </a:r>
          <a:endParaRPr lang="en-US" sz="2000" kern="1200" dirty="0"/>
        </a:p>
      </dsp:txBody>
      <dsp:txXfrm>
        <a:off x="4921267" y="4053770"/>
        <a:ext cx="1566459" cy="1061989"/>
      </dsp:txXfrm>
    </dsp:sp>
    <dsp:sp modelId="{996A4877-9B38-F646-B1CC-255A76089680}">
      <dsp:nvSpPr>
        <dsp:cNvPr id="0" name=""/>
        <dsp:cNvSpPr/>
      </dsp:nvSpPr>
      <dsp:spPr>
        <a:xfrm>
          <a:off x="6545190" y="4108553"/>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reasonable network management</a:t>
          </a:r>
          <a:endParaRPr lang="en-US" sz="1300" kern="1200" dirty="0"/>
        </a:p>
      </dsp:txBody>
      <dsp:txXfrm>
        <a:off x="6545190" y="4108553"/>
        <a:ext cx="1222879" cy="951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DF56F-1DC0-C34C-9009-A5E1A3B5C7F9}">
      <dsp:nvSpPr>
        <dsp:cNvPr id="0" name=""/>
        <dsp:cNvSpPr/>
      </dsp:nvSpPr>
      <dsp:spPr>
        <a:xfrm>
          <a:off x="4291805" y="720263"/>
          <a:ext cx="151196" cy="662382"/>
        </a:xfrm>
        <a:custGeom>
          <a:avLst/>
          <a:gdLst/>
          <a:ahLst/>
          <a:cxnLst/>
          <a:rect l="0" t="0" r="0" b="0"/>
          <a:pathLst>
            <a:path>
              <a:moveTo>
                <a:pt x="151196" y="0"/>
              </a:moveTo>
              <a:lnTo>
                <a:pt x="151196" y="662382"/>
              </a:lnTo>
              <a:lnTo>
                <a:pt x="0" y="662382"/>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A3869-4B87-5443-8F5B-CDBC7F42272C}">
      <dsp:nvSpPr>
        <dsp:cNvPr id="0" name=""/>
        <dsp:cNvSpPr/>
      </dsp:nvSpPr>
      <dsp:spPr>
        <a:xfrm>
          <a:off x="4443001" y="720263"/>
          <a:ext cx="3637934" cy="1324765"/>
        </a:xfrm>
        <a:custGeom>
          <a:avLst/>
          <a:gdLst/>
          <a:ahLst/>
          <a:cxnLst/>
          <a:rect l="0" t="0" r="0" b="0"/>
          <a:pathLst>
            <a:path>
              <a:moveTo>
                <a:pt x="0" y="0"/>
              </a:moveTo>
              <a:lnTo>
                <a:pt x="0" y="1173569"/>
              </a:lnTo>
              <a:lnTo>
                <a:pt x="3637934" y="1173569"/>
              </a:lnTo>
              <a:lnTo>
                <a:pt x="3637934" y="13247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5783A9-B5F3-5341-80E4-75022E90E4C4}">
      <dsp:nvSpPr>
        <dsp:cNvPr id="0" name=""/>
        <dsp:cNvSpPr/>
      </dsp:nvSpPr>
      <dsp:spPr>
        <a:xfrm>
          <a:off x="4443001" y="720263"/>
          <a:ext cx="2528357" cy="1324765"/>
        </a:xfrm>
        <a:custGeom>
          <a:avLst/>
          <a:gdLst/>
          <a:ahLst/>
          <a:cxnLst/>
          <a:rect l="0" t="0" r="0" b="0"/>
          <a:pathLst>
            <a:path>
              <a:moveTo>
                <a:pt x="0" y="0"/>
              </a:moveTo>
              <a:lnTo>
                <a:pt x="0" y="1173569"/>
              </a:lnTo>
              <a:lnTo>
                <a:pt x="2528357" y="1173569"/>
              </a:lnTo>
              <a:lnTo>
                <a:pt x="2528357" y="13247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876E3-3550-CA4C-81D1-97C2E79F4DDF}">
      <dsp:nvSpPr>
        <dsp:cNvPr id="0" name=""/>
        <dsp:cNvSpPr/>
      </dsp:nvSpPr>
      <dsp:spPr>
        <a:xfrm>
          <a:off x="4443001" y="720263"/>
          <a:ext cx="1334484" cy="1324765"/>
        </a:xfrm>
        <a:custGeom>
          <a:avLst/>
          <a:gdLst/>
          <a:ahLst/>
          <a:cxnLst/>
          <a:rect l="0" t="0" r="0" b="0"/>
          <a:pathLst>
            <a:path>
              <a:moveTo>
                <a:pt x="0" y="0"/>
              </a:moveTo>
              <a:lnTo>
                <a:pt x="0" y="1173569"/>
              </a:lnTo>
              <a:lnTo>
                <a:pt x="1334484" y="1173569"/>
              </a:lnTo>
              <a:lnTo>
                <a:pt x="1334484" y="13247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69A4D0-50F5-9048-B5BC-3CC2A3A6F8F2}">
      <dsp:nvSpPr>
        <dsp:cNvPr id="0" name=""/>
        <dsp:cNvSpPr/>
      </dsp:nvSpPr>
      <dsp:spPr>
        <a:xfrm>
          <a:off x="4443001" y="720263"/>
          <a:ext cx="187079" cy="1324765"/>
        </a:xfrm>
        <a:custGeom>
          <a:avLst/>
          <a:gdLst/>
          <a:ahLst/>
          <a:cxnLst/>
          <a:rect l="0" t="0" r="0" b="0"/>
          <a:pathLst>
            <a:path>
              <a:moveTo>
                <a:pt x="0" y="0"/>
              </a:moveTo>
              <a:lnTo>
                <a:pt x="0" y="1173569"/>
              </a:lnTo>
              <a:lnTo>
                <a:pt x="187079" y="1173569"/>
              </a:lnTo>
              <a:lnTo>
                <a:pt x="187079" y="13247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C906F4-7160-2348-AE33-F86203E28F73}">
      <dsp:nvSpPr>
        <dsp:cNvPr id="0" name=""/>
        <dsp:cNvSpPr/>
      </dsp:nvSpPr>
      <dsp:spPr>
        <a:xfrm>
          <a:off x="3428044" y="720263"/>
          <a:ext cx="1014957" cy="1324765"/>
        </a:xfrm>
        <a:custGeom>
          <a:avLst/>
          <a:gdLst/>
          <a:ahLst/>
          <a:cxnLst/>
          <a:rect l="0" t="0" r="0" b="0"/>
          <a:pathLst>
            <a:path>
              <a:moveTo>
                <a:pt x="1014957" y="0"/>
              </a:moveTo>
              <a:lnTo>
                <a:pt x="1014957" y="1173569"/>
              </a:lnTo>
              <a:lnTo>
                <a:pt x="0" y="1173569"/>
              </a:lnTo>
              <a:lnTo>
                <a:pt x="0" y="13247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BA0757-6682-1B44-8EAF-5935216A6FEB}">
      <dsp:nvSpPr>
        <dsp:cNvPr id="0" name=""/>
        <dsp:cNvSpPr/>
      </dsp:nvSpPr>
      <dsp:spPr>
        <a:xfrm>
          <a:off x="2188337" y="720263"/>
          <a:ext cx="2254663" cy="1324765"/>
        </a:xfrm>
        <a:custGeom>
          <a:avLst/>
          <a:gdLst/>
          <a:ahLst/>
          <a:cxnLst/>
          <a:rect l="0" t="0" r="0" b="0"/>
          <a:pathLst>
            <a:path>
              <a:moveTo>
                <a:pt x="2254663" y="0"/>
              </a:moveTo>
              <a:lnTo>
                <a:pt x="2254663" y="1173569"/>
              </a:lnTo>
              <a:lnTo>
                <a:pt x="0" y="1173569"/>
              </a:lnTo>
              <a:lnTo>
                <a:pt x="0" y="13247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AF0FA-8931-4448-A76F-6E7A6C7CEC2F}">
      <dsp:nvSpPr>
        <dsp:cNvPr id="0" name=""/>
        <dsp:cNvSpPr/>
      </dsp:nvSpPr>
      <dsp:spPr>
        <a:xfrm>
          <a:off x="946312" y="720263"/>
          <a:ext cx="3496688" cy="1324765"/>
        </a:xfrm>
        <a:custGeom>
          <a:avLst/>
          <a:gdLst/>
          <a:ahLst/>
          <a:cxnLst/>
          <a:rect l="0" t="0" r="0" b="0"/>
          <a:pathLst>
            <a:path>
              <a:moveTo>
                <a:pt x="3496688" y="0"/>
              </a:moveTo>
              <a:lnTo>
                <a:pt x="3496688" y="1173569"/>
              </a:lnTo>
              <a:lnTo>
                <a:pt x="0" y="1173569"/>
              </a:lnTo>
              <a:lnTo>
                <a:pt x="0" y="13247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D3A47-75A3-934C-A2B6-737DC9B00B8C}">
      <dsp:nvSpPr>
        <dsp:cNvPr id="0" name=""/>
        <dsp:cNvSpPr/>
      </dsp:nvSpPr>
      <dsp:spPr>
        <a:xfrm>
          <a:off x="3723020" y="282"/>
          <a:ext cx="1439962" cy="719981"/>
        </a:xfrm>
        <a:prstGeom prst="rect">
          <a:avLst/>
        </a:prstGeom>
        <a:solidFill>
          <a:srgbClr val="FF0000">
            <a:alpha val="43000"/>
          </a:srgb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Chairman (D) – Tom Wheeler</a:t>
          </a:r>
          <a:endParaRPr lang="en-US" sz="1600" kern="1200" dirty="0"/>
        </a:p>
      </dsp:txBody>
      <dsp:txXfrm>
        <a:off x="3723020" y="282"/>
        <a:ext cx="1439962" cy="719981"/>
      </dsp:txXfrm>
    </dsp:sp>
    <dsp:sp modelId="{DAFE4518-00C1-CB45-861D-A9DAF0DC4040}">
      <dsp:nvSpPr>
        <dsp:cNvPr id="0" name=""/>
        <dsp:cNvSpPr/>
      </dsp:nvSpPr>
      <dsp:spPr>
        <a:xfrm>
          <a:off x="473386" y="2045028"/>
          <a:ext cx="945853" cy="2223114"/>
        </a:xfrm>
        <a:prstGeom prst="rect">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vert270"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Consumer and Governmental Affairs</a:t>
          </a:r>
          <a:endParaRPr lang="en-US" sz="1400" kern="1200" dirty="0"/>
        </a:p>
      </dsp:txBody>
      <dsp:txXfrm>
        <a:off x="473386" y="2045028"/>
        <a:ext cx="945853" cy="2223114"/>
      </dsp:txXfrm>
    </dsp:sp>
    <dsp:sp modelId="{BC96E5F7-4605-934A-9EC1-B6BFB293D36E}">
      <dsp:nvSpPr>
        <dsp:cNvPr id="0" name=""/>
        <dsp:cNvSpPr/>
      </dsp:nvSpPr>
      <dsp:spPr>
        <a:xfrm>
          <a:off x="1721631" y="2045028"/>
          <a:ext cx="933412" cy="1565692"/>
        </a:xfrm>
        <a:prstGeom prst="rect">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vert270"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Enforcement</a:t>
          </a:r>
          <a:endParaRPr lang="en-US" sz="1800" kern="1200" dirty="0"/>
        </a:p>
      </dsp:txBody>
      <dsp:txXfrm>
        <a:off x="1721631" y="2045028"/>
        <a:ext cx="933412" cy="1565692"/>
      </dsp:txXfrm>
    </dsp:sp>
    <dsp:sp modelId="{43A0E61B-2E63-EA4C-9E54-EDED99DFBFDE}">
      <dsp:nvSpPr>
        <dsp:cNvPr id="0" name=""/>
        <dsp:cNvSpPr/>
      </dsp:nvSpPr>
      <dsp:spPr>
        <a:xfrm>
          <a:off x="2957435" y="2045028"/>
          <a:ext cx="941216" cy="719981"/>
        </a:xfrm>
        <a:prstGeom prst="rect">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International</a:t>
          </a:r>
          <a:endParaRPr lang="en-US" sz="1200" kern="1200" dirty="0"/>
        </a:p>
      </dsp:txBody>
      <dsp:txXfrm>
        <a:off x="2957435" y="2045028"/>
        <a:ext cx="941216" cy="719981"/>
      </dsp:txXfrm>
    </dsp:sp>
    <dsp:sp modelId="{9673E661-391C-DF4A-877A-58CB62B0CEA2}">
      <dsp:nvSpPr>
        <dsp:cNvPr id="0" name=""/>
        <dsp:cNvSpPr/>
      </dsp:nvSpPr>
      <dsp:spPr>
        <a:xfrm>
          <a:off x="4201044" y="2045028"/>
          <a:ext cx="858073" cy="719981"/>
        </a:xfrm>
        <a:prstGeom prst="rect">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Media</a:t>
          </a:r>
          <a:endParaRPr lang="en-US" sz="1800" kern="1200" dirty="0"/>
        </a:p>
      </dsp:txBody>
      <dsp:txXfrm>
        <a:off x="4201044" y="2045028"/>
        <a:ext cx="858073" cy="719981"/>
      </dsp:txXfrm>
    </dsp:sp>
    <dsp:sp modelId="{6692B6BF-1F12-F94D-9D45-5888F78983B6}">
      <dsp:nvSpPr>
        <dsp:cNvPr id="0" name=""/>
        <dsp:cNvSpPr/>
      </dsp:nvSpPr>
      <dsp:spPr>
        <a:xfrm>
          <a:off x="5361510" y="2045028"/>
          <a:ext cx="831952" cy="2225972"/>
        </a:xfrm>
        <a:prstGeom prst="rect">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vert270"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Public Safety &amp; Homeland Security</a:t>
          </a:r>
          <a:endParaRPr lang="en-US" sz="1400" kern="1200" dirty="0"/>
        </a:p>
      </dsp:txBody>
      <dsp:txXfrm>
        <a:off x="5361510" y="2045028"/>
        <a:ext cx="831952" cy="2225972"/>
      </dsp:txXfrm>
    </dsp:sp>
    <dsp:sp modelId="{6D02237F-C5B0-FC4D-AC5A-4DD0609D2D68}">
      <dsp:nvSpPr>
        <dsp:cNvPr id="0" name=""/>
        <dsp:cNvSpPr/>
      </dsp:nvSpPr>
      <dsp:spPr>
        <a:xfrm>
          <a:off x="6495854" y="2045028"/>
          <a:ext cx="951008" cy="2371487"/>
        </a:xfrm>
        <a:prstGeom prst="rect">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vert270"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Wireless Telecommunications</a:t>
          </a:r>
          <a:endParaRPr lang="en-US" sz="1800" kern="1200" dirty="0"/>
        </a:p>
      </dsp:txBody>
      <dsp:txXfrm>
        <a:off x="6495854" y="2045028"/>
        <a:ext cx="951008" cy="2371487"/>
      </dsp:txXfrm>
    </dsp:sp>
    <dsp:sp modelId="{956B232D-8803-2940-A931-FD4542DA8733}">
      <dsp:nvSpPr>
        <dsp:cNvPr id="0" name=""/>
        <dsp:cNvSpPr/>
      </dsp:nvSpPr>
      <dsp:spPr>
        <a:xfrm>
          <a:off x="7749255" y="2045028"/>
          <a:ext cx="663361" cy="2276601"/>
        </a:xfrm>
        <a:prstGeom prst="rect">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vert270"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t>Wireline</a:t>
          </a:r>
          <a:r>
            <a:rPr lang="en-US" sz="1600" kern="1200" dirty="0" smtClean="0"/>
            <a:t> Competition</a:t>
          </a:r>
          <a:endParaRPr lang="en-US" sz="1600" kern="1200" dirty="0"/>
        </a:p>
      </dsp:txBody>
      <dsp:txXfrm>
        <a:off x="7749255" y="2045028"/>
        <a:ext cx="663361" cy="2276601"/>
      </dsp:txXfrm>
    </dsp:sp>
    <dsp:sp modelId="{A3542AA2-03FF-E64C-89A7-2D4F967970F0}">
      <dsp:nvSpPr>
        <dsp:cNvPr id="0" name=""/>
        <dsp:cNvSpPr/>
      </dsp:nvSpPr>
      <dsp:spPr>
        <a:xfrm>
          <a:off x="2851843" y="1022655"/>
          <a:ext cx="1439962" cy="719981"/>
        </a:xfrm>
        <a:prstGeom prst="rect">
          <a:avLst/>
        </a:prstGeom>
        <a:gradFill flip="none" rotWithShape="1">
          <a:gsLst>
            <a:gs pos="0">
              <a:srgbClr val="3366FF"/>
            </a:gs>
            <a:gs pos="100000">
              <a:srgbClr val="FF0000"/>
            </a:gs>
          </a:gsLst>
          <a:lin ang="0" scaled="1"/>
          <a:tileRect/>
        </a:gradFill>
        <a:ln w="44450" cap="flat" cmpd="sng" algn="ctr">
          <a:solidFill>
            <a:schemeClr val="l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4 Commissioners (2 D, 2 R)</a:t>
          </a:r>
          <a:endParaRPr lang="en-US" sz="1600" kern="1200" dirty="0"/>
        </a:p>
      </dsp:txBody>
      <dsp:txXfrm>
        <a:off x="2851843" y="1022655"/>
        <a:ext cx="1439962" cy="719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3D15C-C30D-1D4B-ADB3-3516AD64F050}">
      <dsp:nvSpPr>
        <dsp:cNvPr id="0" name=""/>
        <dsp:cNvSpPr/>
      </dsp:nvSpPr>
      <dsp:spPr>
        <a:xfrm>
          <a:off x="0" y="0"/>
          <a:ext cx="5229501" cy="1466334"/>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smtClean="0"/>
            <a:t>NOI</a:t>
          </a:r>
          <a:endParaRPr lang="en-US" sz="2900" kern="1200" dirty="0"/>
        </a:p>
        <a:p>
          <a:pPr marL="228600" lvl="1" indent="-228600" algn="l" defTabSz="1022350">
            <a:lnSpc>
              <a:spcPct val="90000"/>
            </a:lnSpc>
            <a:spcBef>
              <a:spcPct val="0"/>
            </a:spcBef>
            <a:spcAft>
              <a:spcPct val="15000"/>
            </a:spcAft>
            <a:buChar char="••"/>
          </a:pPr>
          <a:r>
            <a:rPr lang="en-US" sz="2300" kern="1200" smtClean="0"/>
            <a:t>Notice of Inquiry</a:t>
          </a:r>
          <a:endParaRPr lang="en-US" sz="2300" kern="1200" dirty="0"/>
        </a:p>
      </dsp:txBody>
      <dsp:txXfrm>
        <a:off x="42947" y="42947"/>
        <a:ext cx="3647213" cy="1380440"/>
      </dsp:txXfrm>
    </dsp:sp>
    <dsp:sp modelId="{7D05B8AC-B932-FF4B-9821-2B61324D7C46}">
      <dsp:nvSpPr>
        <dsp:cNvPr id="0" name=""/>
        <dsp:cNvSpPr/>
      </dsp:nvSpPr>
      <dsp:spPr>
        <a:xfrm>
          <a:off x="461426" y="1710723"/>
          <a:ext cx="5229501" cy="1466334"/>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smtClean="0"/>
            <a:t>NPRM</a:t>
          </a:r>
          <a:endParaRPr lang="en-US" sz="2900" kern="1200" dirty="0"/>
        </a:p>
        <a:p>
          <a:pPr marL="228600" lvl="1" indent="-228600" algn="l" defTabSz="1022350">
            <a:lnSpc>
              <a:spcPct val="90000"/>
            </a:lnSpc>
            <a:spcBef>
              <a:spcPct val="0"/>
            </a:spcBef>
            <a:spcAft>
              <a:spcPct val="15000"/>
            </a:spcAft>
            <a:buChar char="••"/>
          </a:pPr>
          <a:r>
            <a:rPr lang="en-US" sz="2300" kern="1200" smtClean="0"/>
            <a:t>Notice of Proposed Rule Making</a:t>
          </a:r>
          <a:endParaRPr lang="en-US" sz="2300" kern="1200" dirty="0"/>
        </a:p>
      </dsp:txBody>
      <dsp:txXfrm>
        <a:off x="504373" y="1753670"/>
        <a:ext cx="3729063" cy="1380440"/>
      </dsp:txXfrm>
    </dsp:sp>
    <dsp:sp modelId="{5B93130E-1BDA-E74F-91D0-1A65674932CF}">
      <dsp:nvSpPr>
        <dsp:cNvPr id="0" name=""/>
        <dsp:cNvSpPr/>
      </dsp:nvSpPr>
      <dsp:spPr>
        <a:xfrm>
          <a:off x="922853" y="3421447"/>
          <a:ext cx="5229501" cy="1466334"/>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smtClean="0"/>
            <a:t>R&amp;O</a:t>
          </a:r>
          <a:endParaRPr lang="en-US" sz="2900" kern="1200" dirty="0"/>
        </a:p>
        <a:p>
          <a:pPr marL="228600" lvl="1" indent="-228600" algn="l" defTabSz="1022350">
            <a:lnSpc>
              <a:spcPct val="90000"/>
            </a:lnSpc>
            <a:spcBef>
              <a:spcPct val="0"/>
            </a:spcBef>
            <a:spcAft>
              <a:spcPct val="15000"/>
            </a:spcAft>
            <a:buChar char="••"/>
          </a:pPr>
          <a:r>
            <a:rPr lang="en-US" sz="2300" kern="1200" smtClean="0"/>
            <a:t>Report &amp; Order</a:t>
          </a:r>
          <a:endParaRPr lang="en-US" sz="2300" kern="1200" dirty="0"/>
        </a:p>
      </dsp:txBody>
      <dsp:txXfrm>
        <a:off x="965800" y="3464394"/>
        <a:ext cx="3729063" cy="1380440"/>
      </dsp:txXfrm>
    </dsp:sp>
    <dsp:sp modelId="{0899C502-85A8-BE4B-B997-2B180EB8031D}">
      <dsp:nvSpPr>
        <dsp:cNvPr id="0" name=""/>
        <dsp:cNvSpPr/>
      </dsp:nvSpPr>
      <dsp:spPr>
        <a:xfrm>
          <a:off x="4276384" y="1111970"/>
          <a:ext cx="953117" cy="95311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tx2"/>
            </a:solidFill>
          </a:endParaRPr>
        </a:p>
      </dsp:txBody>
      <dsp:txXfrm>
        <a:off x="4490835" y="1111970"/>
        <a:ext cx="524215" cy="717221"/>
      </dsp:txXfrm>
    </dsp:sp>
    <dsp:sp modelId="{0ED480C9-78E4-5349-88DB-543721EE91FB}">
      <dsp:nvSpPr>
        <dsp:cNvPr id="0" name=""/>
        <dsp:cNvSpPr/>
      </dsp:nvSpPr>
      <dsp:spPr>
        <a:xfrm>
          <a:off x="4737810" y="2812918"/>
          <a:ext cx="953117" cy="953117"/>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tx2"/>
            </a:solidFill>
          </a:endParaRPr>
        </a:p>
      </dsp:txBody>
      <dsp:txXfrm>
        <a:off x="4952261" y="2812918"/>
        <a:ext cx="524215" cy="7172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66A5E-42AF-9048-A210-929CBCC59F70}">
      <dsp:nvSpPr>
        <dsp:cNvPr id="0" name=""/>
        <dsp:cNvSpPr/>
      </dsp:nvSpPr>
      <dsp:spPr>
        <a:xfrm>
          <a:off x="4717528" y="107776"/>
          <a:ext cx="1727894" cy="172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l" defTabSz="977900" rtl="0">
            <a:lnSpc>
              <a:spcPct val="90000"/>
            </a:lnSpc>
            <a:spcBef>
              <a:spcPct val="0"/>
            </a:spcBef>
            <a:spcAft>
              <a:spcPct val="35000"/>
            </a:spcAft>
          </a:pPr>
          <a:r>
            <a:rPr lang="en-US" sz="2200" kern="1200" smtClean="0"/>
            <a:t>Technology (access, backbone)</a:t>
          </a:r>
          <a:endParaRPr lang="en-US" sz="2200" kern="1200"/>
        </a:p>
        <a:p>
          <a:pPr marL="171450" lvl="1" indent="-171450" algn="l" defTabSz="755650" rtl="0">
            <a:lnSpc>
              <a:spcPct val="90000"/>
            </a:lnSpc>
            <a:spcBef>
              <a:spcPct val="0"/>
            </a:spcBef>
            <a:spcAft>
              <a:spcPct val="15000"/>
            </a:spcAft>
            <a:buChar char="••"/>
          </a:pPr>
          <a:r>
            <a:rPr lang="en-US" sz="1700" kern="1200" smtClean="0"/>
            <a:t>speed scaling vs. new modalities</a:t>
          </a:r>
          <a:endParaRPr lang="en-US" sz="1700" kern="1200"/>
        </a:p>
      </dsp:txBody>
      <dsp:txXfrm>
        <a:off x="4717528" y="107776"/>
        <a:ext cx="1727894" cy="1727894"/>
      </dsp:txXfrm>
    </dsp:sp>
    <dsp:sp modelId="{5B415A53-9263-E04B-8BA0-B064F1CA571B}">
      <dsp:nvSpPr>
        <dsp:cNvPr id="0" name=""/>
        <dsp:cNvSpPr/>
      </dsp:nvSpPr>
      <dsp:spPr>
        <a:xfrm>
          <a:off x="1675588" y="-811"/>
          <a:ext cx="4878422" cy="4878422"/>
        </a:xfrm>
        <a:prstGeom prst="circularArrow">
          <a:avLst>
            <a:gd name="adj1" fmla="val 6907"/>
            <a:gd name="adj2" fmla="val 465723"/>
            <a:gd name="adj3" fmla="val 547855"/>
            <a:gd name="adj4" fmla="val 20586422"/>
            <a:gd name="adj5" fmla="val 8058"/>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0B9005C-7CE6-A045-A023-C87D060FC0A6}">
      <dsp:nvSpPr>
        <dsp:cNvPr id="0" name=""/>
        <dsp:cNvSpPr/>
      </dsp:nvSpPr>
      <dsp:spPr>
        <a:xfrm>
          <a:off x="4717528" y="3041128"/>
          <a:ext cx="1727894" cy="172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n-US" sz="2200" kern="1200" smtClean="0"/>
            <a:t>Consumer behavior</a:t>
          </a:r>
          <a:endParaRPr lang="en-US" sz="2200" kern="1200"/>
        </a:p>
      </dsp:txBody>
      <dsp:txXfrm>
        <a:off x="4717528" y="3041128"/>
        <a:ext cx="1727894" cy="1727894"/>
      </dsp:txXfrm>
    </dsp:sp>
    <dsp:sp modelId="{1B21035A-F6AA-3343-815D-B5E16FE39304}">
      <dsp:nvSpPr>
        <dsp:cNvPr id="0" name=""/>
        <dsp:cNvSpPr/>
      </dsp:nvSpPr>
      <dsp:spPr>
        <a:xfrm>
          <a:off x="1675588" y="-811"/>
          <a:ext cx="4878422" cy="4878422"/>
        </a:xfrm>
        <a:prstGeom prst="circularArrow">
          <a:avLst>
            <a:gd name="adj1" fmla="val 6907"/>
            <a:gd name="adj2" fmla="val 465723"/>
            <a:gd name="adj3" fmla="val 5947855"/>
            <a:gd name="adj4" fmla="val 4386422"/>
            <a:gd name="adj5" fmla="val 8058"/>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D315421-902A-4F48-801D-4B8227FDDD43}">
      <dsp:nvSpPr>
        <dsp:cNvPr id="0" name=""/>
        <dsp:cNvSpPr/>
      </dsp:nvSpPr>
      <dsp:spPr>
        <a:xfrm>
          <a:off x="1784176" y="3041128"/>
          <a:ext cx="1727894" cy="172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n-US" sz="2200" kern="1200" smtClean="0"/>
            <a:t>Industry structure</a:t>
          </a:r>
          <a:endParaRPr lang="en-US" sz="2200" kern="1200"/>
        </a:p>
      </dsp:txBody>
      <dsp:txXfrm>
        <a:off x="1784176" y="3041128"/>
        <a:ext cx="1727894" cy="1727894"/>
      </dsp:txXfrm>
    </dsp:sp>
    <dsp:sp modelId="{7C95AB5D-A968-7A40-AF6C-682429E15151}">
      <dsp:nvSpPr>
        <dsp:cNvPr id="0" name=""/>
        <dsp:cNvSpPr/>
      </dsp:nvSpPr>
      <dsp:spPr>
        <a:xfrm>
          <a:off x="1675588" y="-811"/>
          <a:ext cx="4878422" cy="4878422"/>
        </a:xfrm>
        <a:prstGeom prst="circularArrow">
          <a:avLst>
            <a:gd name="adj1" fmla="val 6907"/>
            <a:gd name="adj2" fmla="val 465723"/>
            <a:gd name="adj3" fmla="val 11347855"/>
            <a:gd name="adj4" fmla="val 9786422"/>
            <a:gd name="adj5" fmla="val 8058"/>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5D8025D-19BF-8B41-A13D-A05763B71B90}">
      <dsp:nvSpPr>
        <dsp:cNvPr id="0" name=""/>
        <dsp:cNvSpPr/>
      </dsp:nvSpPr>
      <dsp:spPr>
        <a:xfrm>
          <a:off x="1784176" y="107776"/>
          <a:ext cx="1727894" cy="172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n-US" sz="2200" kern="1200" dirty="0" smtClean="0"/>
            <a:t>regulatory structure</a:t>
          </a:r>
          <a:endParaRPr lang="en-US" sz="2200" kern="1200" dirty="0"/>
        </a:p>
      </dsp:txBody>
      <dsp:txXfrm>
        <a:off x="1784176" y="107776"/>
        <a:ext cx="1727894" cy="1727894"/>
      </dsp:txXfrm>
    </dsp:sp>
    <dsp:sp modelId="{534DDAC7-3516-E647-86D3-F45B3718A700}">
      <dsp:nvSpPr>
        <dsp:cNvPr id="0" name=""/>
        <dsp:cNvSpPr/>
      </dsp:nvSpPr>
      <dsp:spPr>
        <a:xfrm>
          <a:off x="1675588" y="-811"/>
          <a:ext cx="4878422" cy="4878422"/>
        </a:xfrm>
        <a:prstGeom prst="circularArrow">
          <a:avLst>
            <a:gd name="adj1" fmla="val 6907"/>
            <a:gd name="adj2" fmla="val 465723"/>
            <a:gd name="adj3" fmla="val 16747855"/>
            <a:gd name="adj4" fmla="val 15186422"/>
            <a:gd name="adj5" fmla="val 8058"/>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DB9E9E-52AA-744D-979D-D7FA2E901A94}" type="datetimeFigureOut">
              <a:rPr lang="en-US" smtClean="0"/>
              <a:t>6/12/16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BB132C-321B-FB4B-BDFA-9E5F0A137569}" type="slidenum">
              <a:rPr lang="en-US" smtClean="0"/>
              <a:t>‹#›</a:t>
            </a:fld>
            <a:endParaRPr lang="en-US"/>
          </a:p>
        </p:txBody>
      </p:sp>
    </p:spTree>
    <p:extLst>
      <p:ext uri="{BB962C8B-B14F-4D97-AF65-F5344CB8AC3E}">
        <p14:creationId xmlns:p14="http://schemas.microsoft.com/office/powerpoint/2010/main" val="17327685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C068A5-9EC8-8045-87D2-2455E44CBC59}" type="datetimeFigureOut">
              <a:rPr lang="en-US" smtClean="0"/>
              <a:t>6/12/16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5C08D0-4A34-1640-8F17-02B97181506A}" type="slidenum">
              <a:rPr lang="en-US" smtClean="0"/>
              <a:t>‹#›</a:t>
            </a:fld>
            <a:endParaRPr lang="en-US"/>
          </a:p>
        </p:txBody>
      </p:sp>
    </p:spTree>
    <p:extLst>
      <p:ext uri="{BB962C8B-B14F-4D97-AF65-F5344CB8AC3E}">
        <p14:creationId xmlns:p14="http://schemas.microsoft.com/office/powerpoint/2010/main" val="12416492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5C08D0-4A34-1640-8F17-02B97181506A}" type="slidenum">
              <a:rPr lang="en-US" smtClean="0"/>
              <a:t>1</a:t>
            </a:fld>
            <a:endParaRPr lang="en-US"/>
          </a:p>
        </p:txBody>
      </p:sp>
    </p:spTree>
    <p:extLst>
      <p:ext uri="{BB962C8B-B14F-4D97-AF65-F5344CB8AC3E}">
        <p14:creationId xmlns:p14="http://schemas.microsoft.com/office/powerpoint/2010/main" val="183024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ec.europa.eu</a:t>
            </a:r>
            <a:r>
              <a:rPr lang="en-US" dirty="0" smtClean="0"/>
              <a:t>/digital-agenda/en/news/draft-revised-recommendation-relevant-markets</a:t>
            </a:r>
          </a:p>
          <a:p>
            <a:r>
              <a:rPr lang="en-US" dirty="0" smtClean="0"/>
              <a:t>http://</a:t>
            </a:r>
            <a:r>
              <a:rPr lang="en-US" dirty="0" err="1" smtClean="0"/>
              <a:t>ec.europa.eu</a:t>
            </a:r>
            <a:r>
              <a:rPr lang="en-US" dirty="0" smtClean="0"/>
              <a:t>/digital-agenda/en/news/future-electronic-communications-markets-subject-ex-ante-regulation</a:t>
            </a:r>
            <a:endParaRPr lang="en-US" dirty="0"/>
          </a:p>
        </p:txBody>
      </p:sp>
      <p:sp>
        <p:nvSpPr>
          <p:cNvPr id="4" name="Slide Number Placeholder 3"/>
          <p:cNvSpPr>
            <a:spLocks noGrp="1"/>
          </p:cNvSpPr>
          <p:nvPr>
            <p:ph type="sldNum" sz="quarter" idx="10"/>
          </p:nvPr>
        </p:nvSpPr>
        <p:spPr/>
        <p:txBody>
          <a:bodyPr/>
          <a:lstStyle/>
          <a:p>
            <a:fld id="{3A5C08D0-4A34-1640-8F17-02B97181506A}" type="slidenum">
              <a:rPr lang="en-US" smtClean="0"/>
              <a:t>55</a:t>
            </a:fld>
            <a:endParaRPr lang="en-US"/>
          </a:p>
        </p:txBody>
      </p:sp>
    </p:spTree>
    <p:extLst>
      <p:ext uri="{BB962C8B-B14F-4D97-AF65-F5344CB8AC3E}">
        <p14:creationId xmlns:p14="http://schemas.microsoft.com/office/powerpoint/2010/main" val="296515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err="1" smtClean="0">
                <a:solidFill>
                  <a:schemeClr val="tx1"/>
                </a:solidFill>
                <a:effectLst/>
                <a:latin typeface="+mn-lt"/>
                <a:ea typeface="+mn-ea"/>
                <a:cs typeface="+mn-cs"/>
              </a:rPr>
              <a:t>Vladica</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Tintor</a:t>
            </a:r>
            <a:r>
              <a:rPr lang="en-US" sz="1200" i="1" kern="1200" smtClean="0">
                <a:solidFill>
                  <a:schemeClr val="tx1"/>
                </a:solidFill>
                <a:effectLst/>
                <a:latin typeface="+mn-lt"/>
                <a:ea typeface="+mn-ea"/>
                <a:cs typeface="+mn-cs"/>
              </a:rPr>
              <a:t>, Milan </a:t>
            </a:r>
            <a:r>
              <a:rPr lang="en-US" sz="1200" i="1" kern="1200" err="1" smtClean="0">
                <a:solidFill>
                  <a:schemeClr val="tx1"/>
                </a:solidFill>
                <a:effectLst/>
                <a:latin typeface="+mn-lt"/>
                <a:ea typeface="+mn-ea"/>
                <a:cs typeface="+mn-cs"/>
              </a:rPr>
              <a:t>Jankovic</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Vlade</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Milićevic</a:t>
            </a:r>
            <a:r>
              <a:rPr lang="en-US" sz="1200" i="1" kern="120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ECONOMIC ANNALS, Volume LV, No. 185 / April − June 2010 </a:t>
            </a:r>
            <a:endParaRPr lang="en-US" smtClean="0"/>
          </a:p>
          <a:p>
            <a:r>
              <a:rPr lang="en-US" sz="1200" b="1" kern="1200" smtClean="0">
                <a:solidFill>
                  <a:schemeClr val="tx1"/>
                </a:solidFill>
                <a:effectLst/>
                <a:latin typeface="+mn-lt"/>
                <a:ea typeface="+mn-ea"/>
                <a:cs typeface="+mn-cs"/>
              </a:rPr>
              <a:t>THE LEGAL AND ECONOMIC FRAMEWORK OF EU TELECOM MARKET REGULATION </a:t>
            </a:r>
            <a:endParaRPr lang="en-US" smtClean="0"/>
          </a:p>
        </p:txBody>
      </p:sp>
      <p:sp>
        <p:nvSpPr>
          <p:cNvPr id="4" name="Slide Number Placeholder 3"/>
          <p:cNvSpPr>
            <a:spLocks noGrp="1"/>
          </p:cNvSpPr>
          <p:nvPr>
            <p:ph type="sldNum" sz="quarter" idx="10"/>
          </p:nvPr>
        </p:nvSpPr>
        <p:spPr/>
        <p:txBody>
          <a:bodyPr/>
          <a:lstStyle/>
          <a:p>
            <a:fld id="{4E05E293-37A0-A541-91C3-B4B03A162B77}" type="slidenum">
              <a:rPr lang="en-US" smtClean="0"/>
              <a:t>56</a:t>
            </a:fld>
            <a:endParaRPr lang="en-US"/>
          </a:p>
        </p:txBody>
      </p:sp>
    </p:spTree>
    <p:extLst>
      <p:ext uri="{BB962C8B-B14F-4D97-AF65-F5344CB8AC3E}">
        <p14:creationId xmlns:p14="http://schemas.microsoft.com/office/powerpoint/2010/main" val="208886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err="1" smtClean="0">
                <a:solidFill>
                  <a:schemeClr val="tx1"/>
                </a:solidFill>
                <a:effectLst/>
                <a:latin typeface="+mn-lt"/>
                <a:ea typeface="+mn-ea"/>
                <a:cs typeface="+mn-cs"/>
              </a:rPr>
              <a:t>Vladica</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Tintor</a:t>
            </a:r>
            <a:r>
              <a:rPr lang="en-US" sz="1200" i="1" kern="1200" smtClean="0">
                <a:solidFill>
                  <a:schemeClr val="tx1"/>
                </a:solidFill>
                <a:effectLst/>
                <a:latin typeface="+mn-lt"/>
                <a:ea typeface="+mn-ea"/>
                <a:cs typeface="+mn-cs"/>
              </a:rPr>
              <a:t>, Milan </a:t>
            </a:r>
            <a:r>
              <a:rPr lang="en-US" sz="1200" i="1" kern="1200" err="1" smtClean="0">
                <a:solidFill>
                  <a:schemeClr val="tx1"/>
                </a:solidFill>
                <a:effectLst/>
                <a:latin typeface="+mn-lt"/>
                <a:ea typeface="+mn-ea"/>
                <a:cs typeface="+mn-cs"/>
              </a:rPr>
              <a:t>Jankovic</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Vlade</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Milićevic</a:t>
            </a:r>
            <a:r>
              <a:rPr lang="en-US" sz="1200" i="1" kern="120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ECONOMIC ANNALS, Volume LV, No. 185 / April − June 2010 </a:t>
            </a:r>
            <a:endParaRPr lang="en-US" smtClean="0"/>
          </a:p>
          <a:p>
            <a:r>
              <a:rPr lang="en-US" sz="1200" b="1" kern="1200" smtClean="0">
                <a:solidFill>
                  <a:schemeClr val="tx1"/>
                </a:solidFill>
                <a:effectLst/>
                <a:latin typeface="+mn-lt"/>
                <a:ea typeface="+mn-ea"/>
                <a:cs typeface="+mn-cs"/>
              </a:rPr>
              <a:t>THE LEGAL AND ECONOMIC FRAMEWORK OF EU TELECOM MARKET REGULATION </a:t>
            </a:r>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fld id="{4E05E293-37A0-A541-91C3-B4B03A162B77}" type="slidenum">
              <a:rPr lang="en-US" smtClean="0"/>
              <a:t>57</a:t>
            </a:fld>
            <a:endParaRPr lang="en-US"/>
          </a:p>
        </p:txBody>
      </p:sp>
    </p:spTree>
    <p:extLst>
      <p:ext uri="{BB962C8B-B14F-4D97-AF65-F5344CB8AC3E}">
        <p14:creationId xmlns:p14="http://schemas.microsoft.com/office/powerpoint/2010/main" val="1423866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err="1" smtClean="0">
                <a:solidFill>
                  <a:schemeClr val="tx1"/>
                </a:solidFill>
                <a:effectLst/>
                <a:latin typeface="+mn-lt"/>
                <a:ea typeface="+mn-ea"/>
                <a:cs typeface="+mn-cs"/>
              </a:rPr>
              <a:t>Vladica</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Tintor</a:t>
            </a:r>
            <a:r>
              <a:rPr lang="en-US" sz="1200" i="1" kern="1200" smtClean="0">
                <a:solidFill>
                  <a:schemeClr val="tx1"/>
                </a:solidFill>
                <a:effectLst/>
                <a:latin typeface="+mn-lt"/>
                <a:ea typeface="+mn-ea"/>
                <a:cs typeface="+mn-cs"/>
              </a:rPr>
              <a:t>, Milan </a:t>
            </a:r>
            <a:r>
              <a:rPr lang="en-US" sz="1200" i="1" kern="1200" err="1" smtClean="0">
                <a:solidFill>
                  <a:schemeClr val="tx1"/>
                </a:solidFill>
                <a:effectLst/>
                <a:latin typeface="+mn-lt"/>
                <a:ea typeface="+mn-ea"/>
                <a:cs typeface="+mn-cs"/>
              </a:rPr>
              <a:t>Jankovic</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Vlade</a:t>
            </a:r>
            <a:r>
              <a:rPr lang="en-US" sz="1200" i="1" kern="1200" smtClean="0">
                <a:solidFill>
                  <a:schemeClr val="tx1"/>
                </a:solidFill>
                <a:effectLst/>
                <a:latin typeface="+mn-lt"/>
                <a:ea typeface="+mn-ea"/>
                <a:cs typeface="+mn-cs"/>
              </a:rPr>
              <a:t> </a:t>
            </a:r>
            <a:r>
              <a:rPr lang="en-US" sz="1200" i="1" kern="1200" err="1" smtClean="0">
                <a:solidFill>
                  <a:schemeClr val="tx1"/>
                </a:solidFill>
                <a:effectLst/>
                <a:latin typeface="+mn-lt"/>
                <a:ea typeface="+mn-ea"/>
                <a:cs typeface="+mn-cs"/>
              </a:rPr>
              <a:t>Milićevic</a:t>
            </a:r>
            <a:r>
              <a:rPr lang="en-US" sz="1200" i="1" kern="120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ECONOMIC ANNALS, Volume LV, No. 185 / April − June 2010 </a:t>
            </a:r>
            <a:endParaRPr lang="en-US" smtClean="0"/>
          </a:p>
          <a:p>
            <a:r>
              <a:rPr lang="en-US" sz="1200" b="1" kern="1200" smtClean="0">
                <a:solidFill>
                  <a:schemeClr val="tx1"/>
                </a:solidFill>
                <a:effectLst/>
                <a:latin typeface="+mn-lt"/>
                <a:ea typeface="+mn-ea"/>
                <a:cs typeface="+mn-cs"/>
              </a:rPr>
              <a:t>THE LEGAL AND ECONOMIC FRAMEWORK OF EU TELECOM MARKET REGULATION </a:t>
            </a:r>
            <a:endParaRPr lang="en-US" smtClean="0"/>
          </a:p>
          <a:p>
            <a:endParaRPr lang="en-US"/>
          </a:p>
        </p:txBody>
      </p:sp>
      <p:sp>
        <p:nvSpPr>
          <p:cNvPr id="4" name="Slide Number Placeholder 3"/>
          <p:cNvSpPr>
            <a:spLocks noGrp="1"/>
          </p:cNvSpPr>
          <p:nvPr>
            <p:ph type="sldNum" sz="quarter" idx="10"/>
          </p:nvPr>
        </p:nvSpPr>
        <p:spPr/>
        <p:txBody>
          <a:bodyPr/>
          <a:lstStyle/>
          <a:p>
            <a:fld id="{4E05E293-37A0-A541-91C3-B4B03A162B77}" type="slidenum">
              <a:rPr lang="en-US" smtClean="0"/>
              <a:t>58</a:t>
            </a:fld>
            <a:endParaRPr lang="en-US"/>
          </a:p>
        </p:txBody>
      </p:sp>
    </p:spTree>
    <p:extLst>
      <p:ext uri="{BB962C8B-B14F-4D97-AF65-F5344CB8AC3E}">
        <p14:creationId xmlns:p14="http://schemas.microsoft.com/office/powerpoint/2010/main" val="2097381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67E202E9-12C1-4D52-B964-DA5C04B00241}" type="slidenum">
              <a:rPr lang="en-US" smtClean="0"/>
              <a:t>61</a:t>
            </a:fld>
            <a:endParaRPr lang="en-US"/>
          </a:p>
        </p:txBody>
      </p:sp>
    </p:spTree>
    <p:extLst>
      <p:ext uri="{BB962C8B-B14F-4D97-AF65-F5344CB8AC3E}">
        <p14:creationId xmlns:p14="http://schemas.microsoft.com/office/powerpoint/2010/main" val="2197744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202E9-12C1-4D52-B964-DA5C04B00241}" type="slidenum">
              <a:rPr lang="en-US" smtClean="0"/>
              <a:t>63</a:t>
            </a:fld>
            <a:endParaRPr lang="en-US"/>
          </a:p>
        </p:txBody>
      </p:sp>
    </p:spTree>
    <p:extLst>
      <p:ext uri="{BB962C8B-B14F-4D97-AF65-F5344CB8AC3E}">
        <p14:creationId xmlns:p14="http://schemas.microsoft.com/office/powerpoint/2010/main" val="270437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E202E9-12C1-4D52-B964-DA5C04B00241}" type="slidenum">
              <a:rPr lang="en-US" smtClean="0"/>
              <a:t>64</a:t>
            </a:fld>
            <a:endParaRPr lang="en-US"/>
          </a:p>
        </p:txBody>
      </p:sp>
    </p:spTree>
    <p:extLst>
      <p:ext uri="{BB962C8B-B14F-4D97-AF65-F5344CB8AC3E}">
        <p14:creationId xmlns:p14="http://schemas.microsoft.com/office/powerpoint/2010/main" val="1805659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www.law.cornell.edu</a:t>
            </a:r>
            <a:r>
              <a:rPr lang="en-US" dirty="0" smtClean="0"/>
              <a:t>/</a:t>
            </a:r>
            <a:r>
              <a:rPr lang="en-US" dirty="0" err="1" smtClean="0"/>
              <a:t>wex</a:t>
            </a:r>
            <a:r>
              <a:rPr lang="en-US" dirty="0" smtClean="0"/>
              <a:t>/</a:t>
            </a:r>
            <a:r>
              <a:rPr lang="en-US" smtClean="0"/>
              <a:t>fourth_amendment</a:t>
            </a:r>
            <a:endParaRPr lang="en-US"/>
          </a:p>
        </p:txBody>
      </p:sp>
      <p:sp>
        <p:nvSpPr>
          <p:cNvPr id="4" name="Slide Number Placeholder 3"/>
          <p:cNvSpPr>
            <a:spLocks noGrp="1"/>
          </p:cNvSpPr>
          <p:nvPr>
            <p:ph type="sldNum" sz="quarter" idx="10"/>
          </p:nvPr>
        </p:nvSpPr>
        <p:spPr/>
        <p:txBody>
          <a:bodyPr/>
          <a:lstStyle/>
          <a:p>
            <a:fld id="{3A5C08D0-4A34-1640-8F17-02B97181506A}" type="slidenum">
              <a:rPr lang="en-US" smtClean="0"/>
              <a:t>8</a:t>
            </a:fld>
            <a:endParaRPr lang="en-US"/>
          </a:p>
        </p:txBody>
      </p:sp>
    </p:spTree>
    <p:extLst>
      <p:ext uri="{BB962C8B-B14F-4D97-AF65-F5344CB8AC3E}">
        <p14:creationId xmlns:p14="http://schemas.microsoft.com/office/powerpoint/2010/main" val="76749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www.cybertelecom.org</a:t>
            </a:r>
            <a:r>
              <a:rPr lang="en-US" dirty="0" smtClean="0"/>
              <a:t>/security/</a:t>
            </a:r>
            <a:r>
              <a:rPr lang="en-US" dirty="0" err="1" smtClean="0"/>
              <a:t>ecpacontent.htm</a:t>
            </a:r>
            <a:endParaRPr lang="en-US" dirty="0" smtClean="0"/>
          </a:p>
          <a:p>
            <a:r>
              <a:rPr lang="en-US" dirty="0" smtClean="0"/>
              <a:t>http://</a:t>
            </a:r>
            <a:r>
              <a:rPr lang="en-US" dirty="0" err="1" smtClean="0"/>
              <a:t>www.epic.org</a:t>
            </a:r>
            <a:r>
              <a:rPr lang="en-US" dirty="0" smtClean="0"/>
              <a:t>/privacy/wiretap/98-326.pdf</a:t>
            </a:r>
            <a:endParaRPr lang="en-US" dirty="0"/>
          </a:p>
        </p:txBody>
      </p:sp>
      <p:sp>
        <p:nvSpPr>
          <p:cNvPr id="4" name="Slide Number Placeholder 3"/>
          <p:cNvSpPr>
            <a:spLocks noGrp="1"/>
          </p:cNvSpPr>
          <p:nvPr>
            <p:ph type="sldNum" sz="quarter" idx="10"/>
          </p:nvPr>
        </p:nvSpPr>
        <p:spPr/>
        <p:txBody>
          <a:bodyPr/>
          <a:lstStyle/>
          <a:p>
            <a:fld id="{3A5C08D0-4A34-1640-8F17-02B97181506A}" type="slidenum">
              <a:rPr lang="en-US" smtClean="0"/>
              <a:t>10</a:t>
            </a:fld>
            <a:endParaRPr lang="en-US"/>
          </a:p>
        </p:txBody>
      </p:sp>
    </p:spTree>
    <p:extLst>
      <p:ext uri="{BB962C8B-B14F-4D97-AF65-F5344CB8AC3E}">
        <p14:creationId xmlns:p14="http://schemas.microsoft.com/office/powerpoint/2010/main" val="530399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88E75-3B25-254C-88E1-FDA6A33D945A}" type="slidenum">
              <a:rPr lang="en-US" smtClean="0"/>
              <a:t>27</a:t>
            </a:fld>
            <a:endParaRPr lang="en-US"/>
          </a:p>
        </p:txBody>
      </p:sp>
    </p:spTree>
    <p:extLst>
      <p:ext uri="{BB962C8B-B14F-4D97-AF65-F5344CB8AC3E}">
        <p14:creationId xmlns:p14="http://schemas.microsoft.com/office/powerpoint/2010/main" val="524770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a:t>
            </a:r>
            <a:r>
              <a:rPr lang="en-US" err="1" smtClean="0"/>
              <a:t>ec.europa.eu</a:t>
            </a:r>
            <a:r>
              <a:rPr lang="en-US" smtClean="0"/>
              <a:t>/digital-single-market/digital-agenda-</a:t>
            </a:r>
            <a:r>
              <a:rPr lang="en-US" err="1" smtClean="0"/>
              <a:t>europe</a:t>
            </a:r>
            <a:endParaRPr lang="en-US"/>
          </a:p>
        </p:txBody>
      </p:sp>
      <p:sp>
        <p:nvSpPr>
          <p:cNvPr id="4" name="Slide Number Placeholder 3"/>
          <p:cNvSpPr>
            <a:spLocks noGrp="1"/>
          </p:cNvSpPr>
          <p:nvPr>
            <p:ph type="sldNum" sz="quarter" idx="10"/>
          </p:nvPr>
        </p:nvSpPr>
        <p:spPr/>
        <p:txBody>
          <a:bodyPr/>
          <a:lstStyle/>
          <a:p>
            <a:fld id="{4E05E293-37A0-A541-91C3-B4B03A162B77}" type="slidenum">
              <a:rPr lang="en-US" smtClean="0"/>
              <a:t>38</a:t>
            </a:fld>
            <a:endParaRPr lang="en-US"/>
          </a:p>
        </p:txBody>
      </p:sp>
    </p:spTree>
    <p:extLst>
      <p:ext uri="{BB962C8B-B14F-4D97-AF65-F5344CB8AC3E}">
        <p14:creationId xmlns:p14="http://schemas.microsoft.com/office/powerpoint/2010/main" val="45568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a:t>
            </a:r>
            <a:r>
              <a:rPr lang="en-US" err="1" smtClean="0"/>
              <a:t>eur-lex.europa.eu</a:t>
            </a:r>
            <a:r>
              <a:rPr lang="en-US" smtClean="0"/>
              <a:t>/legal-content/EN/TXT/?</a:t>
            </a:r>
            <a:r>
              <a:rPr lang="en-US" err="1" smtClean="0"/>
              <a:t>uri</a:t>
            </a:r>
            <a:r>
              <a:rPr lang="en-US" smtClean="0"/>
              <a:t>=uriserv:l24216a</a:t>
            </a:r>
            <a:endParaRPr lang="en-US"/>
          </a:p>
        </p:txBody>
      </p:sp>
      <p:sp>
        <p:nvSpPr>
          <p:cNvPr id="4" name="Slide Number Placeholder 3"/>
          <p:cNvSpPr>
            <a:spLocks noGrp="1"/>
          </p:cNvSpPr>
          <p:nvPr>
            <p:ph type="sldNum" sz="quarter" idx="10"/>
          </p:nvPr>
        </p:nvSpPr>
        <p:spPr/>
        <p:txBody>
          <a:bodyPr/>
          <a:lstStyle/>
          <a:p>
            <a:fld id="{4E05E293-37A0-A541-91C3-B4B03A162B77}" type="slidenum">
              <a:rPr lang="en-US" smtClean="0"/>
              <a:t>46</a:t>
            </a:fld>
            <a:endParaRPr lang="en-US"/>
          </a:p>
        </p:txBody>
      </p:sp>
    </p:spTree>
    <p:extLst>
      <p:ext uri="{BB962C8B-B14F-4D97-AF65-F5344CB8AC3E}">
        <p14:creationId xmlns:p14="http://schemas.microsoft.com/office/powerpoint/2010/main" val="758972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a:t>
            </a:r>
            <a:r>
              <a:rPr lang="en-US" err="1" smtClean="0"/>
              <a:t>ec.europa.eu</a:t>
            </a:r>
            <a:r>
              <a:rPr lang="en-US" smtClean="0"/>
              <a:t>/digital-single-market/</a:t>
            </a:r>
            <a:r>
              <a:rPr lang="en-US" err="1" smtClean="0"/>
              <a:t>en</a:t>
            </a:r>
            <a:r>
              <a:rPr lang="en-US" smtClean="0"/>
              <a:t>/national-regulatory-authorities</a:t>
            </a:r>
            <a:endParaRPr lang="en-US"/>
          </a:p>
        </p:txBody>
      </p:sp>
      <p:sp>
        <p:nvSpPr>
          <p:cNvPr id="4" name="Slide Number Placeholder 3"/>
          <p:cNvSpPr>
            <a:spLocks noGrp="1"/>
          </p:cNvSpPr>
          <p:nvPr>
            <p:ph type="sldNum" sz="quarter" idx="10"/>
          </p:nvPr>
        </p:nvSpPr>
        <p:spPr/>
        <p:txBody>
          <a:bodyPr/>
          <a:lstStyle/>
          <a:p>
            <a:fld id="{4E05E293-37A0-A541-91C3-B4B03A162B77}" type="slidenum">
              <a:rPr lang="en-US" smtClean="0"/>
              <a:t>49</a:t>
            </a:fld>
            <a:endParaRPr lang="en-US"/>
          </a:p>
        </p:txBody>
      </p:sp>
    </p:spTree>
    <p:extLst>
      <p:ext uri="{BB962C8B-B14F-4D97-AF65-F5344CB8AC3E}">
        <p14:creationId xmlns:p14="http://schemas.microsoft.com/office/powerpoint/2010/main" val="119095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a:t>
            </a:r>
            <a:r>
              <a:rPr lang="en-US" err="1" smtClean="0"/>
              <a:t>eur-lex.europa.eu</a:t>
            </a:r>
            <a:r>
              <a:rPr lang="en-US" smtClean="0"/>
              <a:t>/legal-content/EN/TXT/?</a:t>
            </a:r>
            <a:r>
              <a:rPr lang="en-US" err="1" smtClean="0"/>
              <a:t>uri</a:t>
            </a:r>
            <a:r>
              <a:rPr lang="en-US" smtClean="0"/>
              <a:t>=uriserv:l24216a</a:t>
            </a:r>
            <a:endParaRPr lang="en-US"/>
          </a:p>
        </p:txBody>
      </p:sp>
      <p:sp>
        <p:nvSpPr>
          <p:cNvPr id="4" name="Slide Number Placeholder 3"/>
          <p:cNvSpPr>
            <a:spLocks noGrp="1"/>
          </p:cNvSpPr>
          <p:nvPr>
            <p:ph type="sldNum" sz="quarter" idx="10"/>
          </p:nvPr>
        </p:nvSpPr>
        <p:spPr/>
        <p:txBody>
          <a:bodyPr/>
          <a:lstStyle/>
          <a:p>
            <a:fld id="{4E05E293-37A0-A541-91C3-B4B03A162B77}" type="slidenum">
              <a:rPr lang="en-US" smtClean="0"/>
              <a:t>50</a:t>
            </a:fld>
            <a:endParaRPr lang="en-US"/>
          </a:p>
        </p:txBody>
      </p:sp>
    </p:spTree>
    <p:extLst>
      <p:ext uri="{BB962C8B-B14F-4D97-AF65-F5344CB8AC3E}">
        <p14:creationId xmlns:p14="http://schemas.microsoft.com/office/powerpoint/2010/main" val="193520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a:t>
            </a:r>
            <a:r>
              <a:rPr lang="fr-FR" dirty="0" err="1" smtClean="0"/>
              <a:t>www.doiserbia.nb.rs</a:t>
            </a:r>
            <a:r>
              <a:rPr lang="fr-FR" dirty="0" smtClean="0"/>
              <a:t>/</a:t>
            </a:r>
            <a:r>
              <a:rPr lang="fr-FR" dirty="0" err="1" smtClean="0"/>
              <a:t>img</a:t>
            </a:r>
            <a:r>
              <a:rPr lang="fr-FR" dirty="0" smtClean="0"/>
              <a:t>/</a:t>
            </a:r>
            <a:r>
              <a:rPr lang="fr-FR" dirty="0" err="1" smtClean="0"/>
              <a:t>doi</a:t>
            </a:r>
            <a:r>
              <a:rPr lang="fr-FR" dirty="0" smtClean="0"/>
              <a:t>/0013-3264/2010/0013-32641085107T.pdf</a:t>
            </a:r>
          </a:p>
          <a:p>
            <a:endParaRPr lang="fr-FR" dirty="0" smtClean="0"/>
          </a:p>
          <a:p>
            <a:r>
              <a:rPr lang="fr-FR" dirty="0" smtClean="0"/>
              <a:t>DOI</a:t>
            </a:r>
            <a:r>
              <a:rPr lang="fr-FR" baseline="0" dirty="0" smtClean="0"/>
              <a:t> </a:t>
            </a:r>
            <a:r>
              <a:rPr lang="fr-FR" dirty="0" smtClean="0"/>
              <a:t>10.2298/EKA1085107T</a:t>
            </a:r>
          </a:p>
          <a:p>
            <a:endParaRPr lang="fr-FR" dirty="0" smtClean="0"/>
          </a:p>
          <a:p>
            <a:r>
              <a:rPr lang="fr-FR" dirty="0" smtClean="0"/>
              <a:t>http://</a:t>
            </a:r>
            <a:r>
              <a:rPr lang="fr-FR" dirty="0" err="1" smtClean="0"/>
              <a:t>ec.europa.eu</a:t>
            </a:r>
            <a:r>
              <a:rPr lang="fr-FR" dirty="0" smtClean="0"/>
              <a:t>/digital-agenda/en/news/</a:t>
            </a:r>
            <a:r>
              <a:rPr lang="fr-FR" dirty="0" err="1" smtClean="0"/>
              <a:t>draft</a:t>
            </a:r>
            <a:r>
              <a:rPr lang="fr-FR" dirty="0" smtClean="0"/>
              <a:t>-</a:t>
            </a:r>
            <a:r>
              <a:rPr lang="fr-FR" dirty="0" err="1" smtClean="0"/>
              <a:t>revised</a:t>
            </a:r>
            <a:r>
              <a:rPr lang="fr-FR" dirty="0" smtClean="0"/>
              <a:t>-</a:t>
            </a:r>
            <a:r>
              <a:rPr lang="fr-FR" dirty="0" err="1" smtClean="0"/>
              <a:t>recommendation</a:t>
            </a:r>
            <a:r>
              <a:rPr lang="fr-FR" dirty="0" smtClean="0"/>
              <a:t>-relevant-</a:t>
            </a:r>
            <a:r>
              <a:rPr lang="fr-FR" dirty="0" err="1" smtClean="0"/>
              <a:t>markets</a:t>
            </a:r>
            <a:endParaRPr lang="fr-FR" dirty="0" smtClean="0"/>
          </a:p>
          <a:p>
            <a:endParaRPr lang="fr-FR" dirty="0" smtClean="0"/>
          </a:p>
          <a:p>
            <a:endParaRPr lang="en-US" dirty="0"/>
          </a:p>
        </p:txBody>
      </p:sp>
      <p:sp>
        <p:nvSpPr>
          <p:cNvPr id="4" name="Slide Number Placeholder 3"/>
          <p:cNvSpPr>
            <a:spLocks noGrp="1"/>
          </p:cNvSpPr>
          <p:nvPr>
            <p:ph type="sldNum" sz="quarter" idx="10"/>
          </p:nvPr>
        </p:nvSpPr>
        <p:spPr/>
        <p:txBody>
          <a:bodyPr/>
          <a:lstStyle/>
          <a:p>
            <a:fld id="{3A5C08D0-4A34-1640-8F17-02B97181506A}" type="slidenum">
              <a:rPr lang="en-US" smtClean="0"/>
              <a:t>54</a:t>
            </a:fld>
            <a:endParaRPr lang="en-US"/>
          </a:p>
        </p:txBody>
      </p:sp>
    </p:spTree>
    <p:extLst>
      <p:ext uri="{BB962C8B-B14F-4D97-AF65-F5344CB8AC3E}">
        <p14:creationId xmlns:p14="http://schemas.microsoft.com/office/powerpoint/2010/main" val="71852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1BCDE2-915E-5D4B-84E4-24294F23D695}"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2CB832-2D55-CD42-A67A-AEE88E09E0B3}"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228293-0314-4846-BFFE-8075FC398634}"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27B40-018B-674B-AB3E-CAF64B44CC59}"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FC6126-2389-6A48-819B-E0B1FFF86F40}"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9BA644-207E-D945-BD2F-2CFEAC0D86A3}"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C40FF2-2187-D24C-9100-6D6DA832E0E6}" type="datetime1">
              <a:rPr lang="en-US" smtClean="0"/>
              <a:t>6/12/16</a:t>
            </a:fld>
            <a:endParaRPr lang="en-US"/>
          </a:p>
        </p:txBody>
      </p:sp>
      <p:sp>
        <p:nvSpPr>
          <p:cNvPr id="8" name="Footer Placeholder 7"/>
          <p:cNvSpPr>
            <a:spLocks noGrp="1"/>
          </p:cNvSpPr>
          <p:nvPr>
            <p:ph type="ftr" sz="quarter" idx="11"/>
          </p:nvPr>
        </p:nvSpPr>
        <p:spPr/>
        <p:txBody>
          <a:bodyPr/>
          <a:lstStyle/>
          <a:p>
            <a:r>
              <a:rPr lang="en-US" smtClean="0"/>
              <a:t>INFORTE IBW 2016 - Law</a:t>
            </a:r>
            <a:endParaRPr lang="en-US"/>
          </a:p>
        </p:txBody>
      </p:sp>
      <p:sp>
        <p:nvSpPr>
          <p:cNvPr id="9" name="Slide Number Placeholder 8"/>
          <p:cNvSpPr>
            <a:spLocks noGrp="1"/>
          </p:cNvSpPr>
          <p:nvPr>
            <p:ph type="sldNum" sz="quarter" idx="12"/>
          </p:nvPr>
        </p:nvSpPr>
        <p:spPr/>
        <p:txBody>
          <a:bodyPr/>
          <a:lstStyle/>
          <a:p>
            <a:fld id="{E551DD30-7F24-DC41-8A0E-9B222169C1E4}"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0BE889-CFA1-1546-BC56-6E99EB0991F7}"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812B2-1E05-7D4B-97D8-40B7CB3EF5CA}"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2016 - Law</a:t>
            </a:r>
            <a:endParaRPr lang="en-US"/>
          </a:p>
        </p:txBody>
      </p:sp>
      <p:sp>
        <p:nvSpPr>
          <p:cNvPr id="4" name="Slide Number Placeholder 3"/>
          <p:cNvSpPr>
            <a:spLocks noGrp="1"/>
          </p:cNvSpPr>
          <p:nvPr>
            <p:ph type="sldNum" sz="quarter" idx="12"/>
          </p:nvPr>
        </p:nvSpPr>
        <p:spPr/>
        <p:txBody>
          <a:bodyPr/>
          <a:lstStyle/>
          <a:p>
            <a:fld id="{E551DD30-7F24-DC41-8A0E-9B222169C1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D6C68-0F8E-D54C-AD8B-A9806BA8FED1}"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06BEB-BEFE-3740-BA58-87F049853202}"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8F95DBA8-59B9-1844-B1B4-CF2A9A543750}" type="datetime1">
              <a:rPr lang="en-US" smtClean="0"/>
              <a:t>6/12/16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n-US" smtClean="0"/>
              <a:t>INFORTE IBW 2016 - Law</a:t>
            </a: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551DD30-7F24-DC41-8A0E-9B222169C1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5.png"/><Relationship Id="rId9"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Finland" TargetMode="External"/><Relationship Id="rId3" Type="http://schemas.openxmlformats.org/officeDocument/2006/relationships/hyperlink" Target="https://en.wikipedia.org/wiki/Finnish_languag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1" Type="http://schemas.openxmlformats.org/officeDocument/2006/relationships/slideLayout" Target="../slideLayouts/slideLayout6.xml"/><Relationship Id="rId2" Type="http://schemas.openxmlformats.org/officeDocument/2006/relationships/image" Target="../media/image1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49.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6.tif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emf"/><Relationship Id="rId3" Type="http://schemas.openxmlformats.org/officeDocument/2006/relationships/image" Target="../media/image28.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0.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tiff"/><Relationship Id="rId3" Type="http://schemas.openxmlformats.org/officeDocument/2006/relationships/image" Target="../media/image37.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Telecom Law 101</a:t>
            </a:r>
            <a:endParaRPr lang="en-US" dirty="0"/>
          </a:p>
        </p:txBody>
      </p:sp>
      <p:sp>
        <p:nvSpPr>
          <p:cNvPr id="3" name="Subtitle 2"/>
          <p:cNvSpPr>
            <a:spLocks noGrp="1"/>
          </p:cNvSpPr>
          <p:nvPr>
            <p:ph type="subTitle" idx="1"/>
          </p:nvPr>
        </p:nvSpPr>
        <p:spPr/>
        <p:txBody>
          <a:bodyPr/>
          <a:lstStyle/>
          <a:p>
            <a:r>
              <a:rPr lang="en-US" dirty="0" smtClean="0"/>
              <a:t>Drawn from Jay M. </a:t>
            </a:r>
            <a:r>
              <a:rPr lang="en-US" dirty="0" err="1" smtClean="0"/>
              <a:t>Feinman</a:t>
            </a:r>
            <a:r>
              <a:rPr lang="en-US" dirty="0" smtClean="0"/>
              <a:t>, “Law 101”, 2</a:t>
            </a:r>
            <a:r>
              <a:rPr lang="en-US" baseline="30000" dirty="0" smtClean="0"/>
              <a:t>nd</a:t>
            </a:r>
            <a:r>
              <a:rPr lang="en-US" dirty="0" smtClean="0"/>
              <a:t> edition, 2006 and other sources</a:t>
            </a:r>
            <a:endParaRPr lang="en-US" dirty="0"/>
          </a:p>
        </p:txBody>
      </p:sp>
      <p:sp>
        <p:nvSpPr>
          <p:cNvPr id="4" name="Date Placeholder 3"/>
          <p:cNvSpPr>
            <a:spLocks noGrp="1"/>
          </p:cNvSpPr>
          <p:nvPr>
            <p:ph type="dt" sz="half" idx="10"/>
          </p:nvPr>
        </p:nvSpPr>
        <p:spPr/>
        <p:txBody>
          <a:bodyPr/>
          <a:lstStyle/>
          <a:p>
            <a:fld id="{E4F64F99-A2A5-1A4E-AC09-5B10A39CE170}"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a:t>
            </a:fld>
            <a:endParaRPr lang="en-US"/>
          </a:p>
        </p:txBody>
      </p:sp>
    </p:spTree>
    <p:extLst>
      <p:ext uri="{BB962C8B-B14F-4D97-AF65-F5344CB8AC3E}">
        <p14:creationId xmlns:p14="http://schemas.microsoft.com/office/powerpoint/2010/main" val="181859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Wire tapping</a:t>
            </a:r>
            <a:endParaRPr lang="en-US" dirty="0"/>
          </a:p>
        </p:txBody>
      </p:sp>
      <p:sp>
        <p:nvSpPr>
          <p:cNvPr id="3" name="Content Placeholder 2"/>
          <p:cNvSpPr>
            <a:spLocks noGrp="1"/>
          </p:cNvSpPr>
          <p:nvPr>
            <p:ph idx="1"/>
          </p:nvPr>
        </p:nvSpPr>
        <p:spPr/>
        <p:txBody>
          <a:bodyPr>
            <a:normAutofit/>
          </a:bodyPr>
          <a:lstStyle/>
          <a:p>
            <a:r>
              <a:rPr lang="en-US" dirty="0" smtClean="0"/>
              <a:t>At </a:t>
            </a:r>
            <a:r>
              <a:rPr lang="en-US" dirty="0"/>
              <a:t>common law, “</a:t>
            </a:r>
            <a:r>
              <a:rPr lang="en-US" i="1" dirty="0"/>
              <a:t>eavesdroppers, or such as listen under walls or windows, </a:t>
            </a:r>
            <a:r>
              <a:rPr lang="en-US" i="1" dirty="0" smtClean="0"/>
              <a:t>or the </a:t>
            </a:r>
            <a:r>
              <a:rPr lang="en-US" i="1" dirty="0"/>
              <a:t>eaves of a house, to hearken after discourse, and thereupon to frame </a:t>
            </a:r>
            <a:r>
              <a:rPr lang="en-US" i="1" dirty="0" smtClean="0"/>
              <a:t>slanderous and </a:t>
            </a:r>
            <a:r>
              <a:rPr lang="en-US" i="1" dirty="0"/>
              <a:t>mischievous tales, are a common nuisance and presentable at the court-</a:t>
            </a:r>
            <a:r>
              <a:rPr lang="en-US" i="1" dirty="0" err="1"/>
              <a:t>leet</a:t>
            </a:r>
            <a:r>
              <a:rPr lang="en-US" i="1" dirty="0"/>
              <a:t>; </a:t>
            </a:r>
            <a:r>
              <a:rPr lang="en-US" i="1" dirty="0" smtClean="0"/>
              <a:t>or are </a:t>
            </a:r>
            <a:r>
              <a:rPr lang="en-US" i="1" dirty="0"/>
              <a:t>indictable at the sessions, and punishable by fine and finding of sureties </a:t>
            </a:r>
            <a:r>
              <a:rPr lang="en-US" i="1" dirty="0" smtClean="0"/>
              <a:t>for [</a:t>
            </a:r>
            <a:r>
              <a:rPr lang="en-US" i="1" dirty="0"/>
              <a:t>their] good behavior</a:t>
            </a:r>
            <a:r>
              <a:rPr lang="en-US" dirty="0"/>
              <a:t>,” </a:t>
            </a:r>
            <a:r>
              <a:rPr lang="en-US" dirty="0" smtClean="0"/>
              <a:t>4 BLACKSTONE</a:t>
            </a:r>
            <a:r>
              <a:rPr lang="en-US" dirty="0"/>
              <a:t>,COMMENTARIES ON THE LAWS OF ENGLAND</a:t>
            </a:r>
            <a:r>
              <a:rPr lang="en-US" dirty="0" smtClean="0"/>
              <a:t>, 169 </a:t>
            </a:r>
            <a:r>
              <a:rPr lang="en-US" dirty="0"/>
              <a:t>(1769).</a:t>
            </a:r>
          </a:p>
        </p:txBody>
      </p:sp>
      <p:sp>
        <p:nvSpPr>
          <p:cNvPr id="4" name="Date Placeholder 3"/>
          <p:cNvSpPr>
            <a:spLocks noGrp="1"/>
          </p:cNvSpPr>
          <p:nvPr>
            <p:ph type="dt" sz="half" idx="10"/>
          </p:nvPr>
        </p:nvSpPr>
        <p:spPr/>
        <p:txBody>
          <a:bodyPr/>
          <a:lstStyle/>
          <a:p>
            <a:fld id="{C04EE24C-54C5-184C-9F95-390DF2729CFA}"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10</a:t>
            </a:fld>
            <a:endParaRPr lang="en-US"/>
          </a:p>
        </p:txBody>
      </p:sp>
    </p:spTree>
    <p:extLst>
      <p:ext uri="{BB962C8B-B14F-4D97-AF65-F5344CB8AC3E}">
        <p14:creationId xmlns:p14="http://schemas.microsoft.com/office/powerpoint/2010/main" val="158406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law issues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Legal interactions constrained by</a:t>
            </a:r>
          </a:p>
          <a:p>
            <a:pPr lvl="1"/>
            <a:r>
              <a:rPr lang="en-US" dirty="0" smtClean="0"/>
              <a:t>locality </a:t>
            </a:r>
            <a:r>
              <a:rPr lang="en-US" dirty="0" smtClean="0">
                <a:sym typeface="Wingdings"/>
              </a:rPr>
              <a:t> global reach</a:t>
            </a:r>
            <a:endParaRPr lang="en-US" dirty="0" smtClean="0"/>
          </a:p>
          <a:p>
            <a:pPr lvl="2"/>
            <a:r>
              <a:rPr lang="en-US" dirty="0" smtClean="0"/>
              <a:t>usually, clear what jurisdiction applies to interaction</a:t>
            </a:r>
          </a:p>
          <a:p>
            <a:pPr lvl="2"/>
            <a:r>
              <a:rPr lang="en-US" i="1" dirty="0" smtClean="0"/>
              <a:t>sales taxes, pornography, copyright, right-to-be-forgotten, European consumer protection laws, data privacy</a:t>
            </a:r>
          </a:p>
          <a:p>
            <a:pPr lvl="1"/>
            <a:r>
              <a:rPr lang="en-US" dirty="0" smtClean="0"/>
              <a:t>scale</a:t>
            </a:r>
          </a:p>
          <a:p>
            <a:pPr lvl="2"/>
            <a:r>
              <a:rPr lang="en-US" dirty="0" smtClean="0"/>
              <a:t>often, one-on-one interactions </a:t>
            </a:r>
          </a:p>
          <a:p>
            <a:pPr lvl="2"/>
            <a:r>
              <a:rPr lang="en-US" i="1" dirty="0" smtClean="0"/>
              <a:t>copying mix tapes</a:t>
            </a:r>
          </a:p>
          <a:p>
            <a:pPr lvl="1"/>
            <a:r>
              <a:rPr lang="en-US" dirty="0" smtClean="0"/>
              <a:t>physicality</a:t>
            </a:r>
          </a:p>
          <a:p>
            <a:pPr lvl="2"/>
            <a:r>
              <a:rPr lang="en-US" dirty="0" smtClean="0"/>
              <a:t>includes visibility of actions</a:t>
            </a:r>
          </a:p>
          <a:p>
            <a:pPr lvl="2"/>
            <a:r>
              <a:rPr lang="en-US" i="1" dirty="0" smtClean="0"/>
              <a:t>determine age of customer, property vs. copyright, first-sale doctrine, </a:t>
            </a:r>
            <a:r>
              <a:rPr lang="en-US" i="1" dirty="0" err="1" smtClean="0"/>
              <a:t>sexting</a:t>
            </a:r>
            <a:endParaRPr lang="en-US" i="1" dirty="0" smtClean="0"/>
          </a:p>
          <a:p>
            <a:pPr lvl="1"/>
            <a:r>
              <a:rPr lang="en-US" dirty="0" smtClean="0"/>
              <a:t>hurdles of distance</a:t>
            </a:r>
          </a:p>
          <a:p>
            <a:pPr lvl="2"/>
            <a:r>
              <a:rPr lang="en-US" i="1" dirty="0" smtClean="0"/>
              <a:t>access to paper records (pseudo-privacy)</a:t>
            </a:r>
          </a:p>
          <a:p>
            <a:pPr lvl="1"/>
            <a:r>
              <a:rPr lang="en-US" dirty="0" smtClean="0"/>
              <a:t>difficulties of law enforcement</a:t>
            </a:r>
          </a:p>
          <a:p>
            <a:pPr lvl="2"/>
            <a:r>
              <a:rPr lang="en-US" i="1" dirty="0" err="1" smtClean="0"/>
              <a:t>robocalling</a:t>
            </a:r>
            <a:r>
              <a:rPr lang="en-US" i="1" dirty="0" smtClean="0"/>
              <a:t>, fraud, </a:t>
            </a:r>
            <a:r>
              <a:rPr lang="en-US" i="1" dirty="0" err="1" smtClean="0"/>
              <a:t>ransomware</a:t>
            </a:r>
            <a:r>
              <a:rPr lang="en-US" i="1" dirty="0" smtClean="0"/>
              <a:t>, </a:t>
            </a:r>
            <a:r>
              <a:rPr lang="en-US" i="1" dirty="0" err="1" smtClean="0"/>
              <a:t>doxing</a:t>
            </a:r>
            <a:r>
              <a:rPr lang="en-US" i="1" dirty="0" smtClean="0"/>
              <a:t> (cyber-bullying)</a:t>
            </a:r>
          </a:p>
          <a:p>
            <a:endParaRPr lang="en-US" dirty="0" smtClean="0"/>
          </a:p>
        </p:txBody>
      </p:sp>
      <p:sp>
        <p:nvSpPr>
          <p:cNvPr id="4" name="Date Placeholder 3"/>
          <p:cNvSpPr>
            <a:spLocks noGrp="1"/>
          </p:cNvSpPr>
          <p:nvPr>
            <p:ph type="dt" sz="half" idx="10"/>
          </p:nvPr>
        </p:nvSpPr>
        <p:spPr/>
        <p:txBody>
          <a:bodyPr/>
          <a:lstStyle/>
          <a:p>
            <a:fld id="{1C19719C-7F26-E34E-B38D-617543D3FD36}"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11</a:t>
            </a:fld>
            <a:endParaRPr lang="en-US"/>
          </a:p>
        </p:txBody>
      </p:sp>
    </p:spTree>
    <p:extLst>
      <p:ext uri="{BB962C8B-B14F-4D97-AF65-F5344CB8AC3E}">
        <p14:creationId xmlns:p14="http://schemas.microsoft.com/office/powerpoint/2010/main" val="3856334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constraints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Law</a:t>
            </a:r>
          </a:p>
          <a:p>
            <a:pPr lvl="1"/>
            <a:r>
              <a:rPr lang="en-US" dirty="0" smtClean="0">
                <a:sym typeface="Wingdings"/>
              </a:rPr>
              <a:t>threat of punishment</a:t>
            </a:r>
          </a:p>
          <a:p>
            <a:pPr lvl="1"/>
            <a:r>
              <a:rPr lang="en-US" dirty="0" smtClean="0">
                <a:sym typeface="Wingdings"/>
              </a:rPr>
              <a:t> problems of enforcement &amp; democratic legitimacy</a:t>
            </a:r>
          </a:p>
          <a:p>
            <a:r>
              <a:rPr lang="en-US" dirty="0" smtClean="0"/>
              <a:t>Social norms</a:t>
            </a:r>
          </a:p>
          <a:p>
            <a:pPr lvl="1"/>
            <a:r>
              <a:rPr lang="en-US" dirty="0" smtClean="0"/>
              <a:t>dress codes, tax compliance, customs</a:t>
            </a:r>
          </a:p>
          <a:p>
            <a:pPr lvl="1"/>
            <a:r>
              <a:rPr lang="en-US" dirty="0" smtClean="0"/>
              <a:t>“regulation by raised eyebrow”</a:t>
            </a:r>
          </a:p>
          <a:p>
            <a:pPr lvl="1"/>
            <a:r>
              <a:rPr lang="en-US" dirty="0" smtClean="0">
                <a:sym typeface="Wingdings"/>
              </a:rPr>
              <a:t> problems of scale</a:t>
            </a:r>
            <a:endParaRPr lang="en-US" dirty="0" smtClean="0"/>
          </a:p>
          <a:p>
            <a:r>
              <a:rPr lang="en-US" dirty="0" smtClean="0"/>
              <a:t>Markets</a:t>
            </a:r>
          </a:p>
          <a:p>
            <a:pPr lvl="1"/>
            <a:r>
              <a:rPr lang="en-US" dirty="0" smtClean="0"/>
              <a:t>by price, availability</a:t>
            </a:r>
          </a:p>
          <a:p>
            <a:pPr lvl="1"/>
            <a:r>
              <a:rPr lang="en-US" dirty="0" smtClean="0">
                <a:sym typeface="Wingdings"/>
              </a:rPr>
              <a:t> problems of justice</a:t>
            </a:r>
            <a:endParaRPr lang="en-US" dirty="0" smtClean="0"/>
          </a:p>
          <a:p>
            <a:r>
              <a:rPr lang="en-US" dirty="0" smtClean="0"/>
              <a:t>Architecture</a:t>
            </a:r>
          </a:p>
          <a:p>
            <a:pPr lvl="1"/>
            <a:r>
              <a:rPr lang="en-US" dirty="0" smtClean="0"/>
              <a:t>physical layout, city architecture (NY Parkways)</a:t>
            </a:r>
          </a:p>
          <a:p>
            <a:pPr lvl="1"/>
            <a:r>
              <a:rPr lang="en-US" dirty="0" smtClean="0"/>
              <a:t>“code”, protocols</a:t>
            </a:r>
          </a:p>
          <a:p>
            <a:pPr lvl="1"/>
            <a:r>
              <a:rPr lang="en-US" dirty="0" smtClean="0">
                <a:sym typeface="Wingdings"/>
              </a:rPr>
              <a:t> problems of participation and malleability</a:t>
            </a:r>
            <a:endParaRPr lang="en-US" dirty="0" smtClean="0"/>
          </a:p>
        </p:txBody>
      </p:sp>
      <p:sp>
        <p:nvSpPr>
          <p:cNvPr id="4" name="Date Placeholder 3"/>
          <p:cNvSpPr>
            <a:spLocks noGrp="1"/>
          </p:cNvSpPr>
          <p:nvPr>
            <p:ph type="dt" sz="half" idx="10"/>
          </p:nvPr>
        </p:nvSpPr>
        <p:spPr/>
        <p:txBody>
          <a:bodyPr/>
          <a:lstStyle/>
          <a:p>
            <a:fld id="{3975F024-494C-1349-997D-E786A43CB51B}"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12</a:t>
            </a:fld>
            <a:endParaRPr lang="en-US"/>
          </a:p>
        </p:txBody>
      </p:sp>
      <p:sp>
        <p:nvSpPr>
          <p:cNvPr id="7" name="TextBox 6"/>
          <p:cNvSpPr txBox="1"/>
          <p:nvPr/>
        </p:nvSpPr>
        <p:spPr>
          <a:xfrm>
            <a:off x="286018" y="6601987"/>
            <a:ext cx="3813865" cy="276999"/>
          </a:xfrm>
          <a:prstGeom prst="rect">
            <a:avLst/>
          </a:prstGeom>
          <a:noFill/>
        </p:spPr>
        <p:txBody>
          <a:bodyPr wrap="none" rtlCol="0">
            <a:spAutoFit/>
          </a:bodyPr>
          <a:lstStyle/>
          <a:p>
            <a:r>
              <a:rPr lang="en-US" sz="1200" dirty="0"/>
              <a:t>https://</a:t>
            </a:r>
            <a:r>
              <a:rPr lang="en-US" sz="1200" dirty="0" err="1"/>
              <a:t>cyber.law.harvard.edu</a:t>
            </a:r>
            <a:r>
              <a:rPr lang="en-US" sz="1200" dirty="0"/>
              <a:t>/works/</a:t>
            </a:r>
            <a:r>
              <a:rPr lang="en-US" sz="1200" dirty="0" err="1"/>
              <a:t>lessig</a:t>
            </a:r>
            <a:r>
              <a:rPr lang="en-US" sz="1200" dirty="0"/>
              <a:t>/</a:t>
            </a:r>
            <a:r>
              <a:rPr lang="en-US" sz="1200" dirty="0" err="1"/>
              <a:t>finalhls.pdf</a:t>
            </a:r>
            <a:endParaRPr lang="en-US" sz="1200" dirty="0"/>
          </a:p>
        </p:txBody>
      </p:sp>
    </p:spTree>
    <p:extLst>
      <p:ext uri="{BB962C8B-B14F-4D97-AF65-F5344CB8AC3E}">
        <p14:creationId xmlns:p14="http://schemas.microsoft.com/office/powerpoint/2010/main" val="3314792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models of Internet </a:t>
            </a:r>
            <a:endParaRPr lang="en-US" dirty="0"/>
          </a:p>
        </p:txBody>
      </p:sp>
      <p:sp>
        <p:nvSpPr>
          <p:cNvPr id="3" name="Content Placeholder 2"/>
          <p:cNvSpPr>
            <a:spLocks noGrp="1"/>
          </p:cNvSpPr>
          <p:nvPr>
            <p:ph idx="1"/>
          </p:nvPr>
        </p:nvSpPr>
        <p:spPr/>
        <p:txBody>
          <a:bodyPr/>
          <a:lstStyle/>
          <a:p>
            <a:r>
              <a:rPr lang="en-US" dirty="0" smtClean="0"/>
              <a:t>Internet “space” as unchangeable</a:t>
            </a:r>
          </a:p>
          <a:p>
            <a:pPr lvl="1"/>
            <a:r>
              <a:rPr lang="en-US" dirty="0" smtClean="0"/>
              <a:t>“state of nature”</a:t>
            </a:r>
          </a:p>
          <a:p>
            <a:pPr lvl="1"/>
            <a:r>
              <a:rPr lang="en-US" dirty="0" smtClean="0"/>
              <a:t>“Internet interprets censorship as damage and routes around it” (Gilmore, 1993)</a:t>
            </a:r>
          </a:p>
          <a:p>
            <a:pPr lvl="1"/>
            <a:r>
              <a:rPr lang="en-US" dirty="0" smtClean="0"/>
              <a:t>beyond the ability of nation states to influence</a:t>
            </a:r>
          </a:p>
          <a:p>
            <a:r>
              <a:rPr lang="en-US" dirty="0" smtClean="0"/>
              <a:t>Internet space as realm of law</a:t>
            </a:r>
          </a:p>
          <a:p>
            <a:pPr lvl="1"/>
            <a:r>
              <a:rPr lang="en-US" dirty="0" smtClean="0"/>
              <a:t>lots of local interactions: access, commerce, people, …</a:t>
            </a:r>
          </a:p>
          <a:p>
            <a:pPr lvl="1"/>
            <a:r>
              <a:rPr lang="en-US" dirty="0" smtClean="0"/>
              <a:t>international law: Law of the Seas (“platform owner”)</a:t>
            </a:r>
            <a:endParaRPr lang="en-US" dirty="0"/>
          </a:p>
        </p:txBody>
      </p:sp>
      <p:sp>
        <p:nvSpPr>
          <p:cNvPr id="4" name="Date Placeholder 3"/>
          <p:cNvSpPr>
            <a:spLocks noGrp="1"/>
          </p:cNvSpPr>
          <p:nvPr>
            <p:ph type="dt" sz="half" idx="10"/>
          </p:nvPr>
        </p:nvSpPr>
        <p:spPr/>
        <p:txBody>
          <a:bodyPr/>
          <a:lstStyle/>
          <a:p>
            <a:fld id="{C392CCD5-5471-7B41-82A8-6DE2EBD88A40}"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13</a:t>
            </a:fld>
            <a:endParaRPr lang="en-US"/>
          </a:p>
        </p:txBody>
      </p:sp>
    </p:spTree>
    <p:extLst>
      <p:ext uri="{BB962C8B-B14F-4D97-AF65-F5344CB8AC3E}">
        <p14:creationId xmlns:p14="http://schemas.microsoft.com/office/powerpoint/2010/main" val="2195944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act</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F3876986-ACB0-2D4A-8BB2-19D646381066}"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14</a:t>
            </a:fld>
            <a:endParaRPr lang="en-US"/>
          </a:p>
        </p:txBody>
      </p:sp>
    </p:spTree>
    <p:extLst>
      <p:ext uri="{BB962C8B-B14F-4D97-AF65-F5344CB8AC3E}">
        <p14:creationId xmlns:p14="http://schemas.microsoft.com/office/powerpoint/2010/main" val="390307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Act</a:t>
            </a:r>
            <a:endParaRPr lang="en-US" dirty="0"/>
          </a:p>
        </p:txBody>
      </p:sp>
      <p:sp>
        <p:nvSpPr>
          <p:cNvPr id="3" name="Date Placeholder 2"/>
          <p:cNvSpPr>
            <a:spLocks noGrp="1"/>
          </p:cNvSpPr>
          <p:nvPr>
            <p:ph type="dt" sz="half" idx="10"/>
          </p:nvPr>
        </p:nvSpPr>
        <p:spPr/>
        <p:txBody>
          <a:bodyPr/>
          <a:lstStyle/>
          <a:p>
            <a:fld id="{817EE164-3B27-5242-8656-4ABDFCF87F03}"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15</a:t>
            </a:fld>
            <a:endParaRPr lang="en-US"/>
          </a:p>
        </p:txBody>
      </p:sp>
      <p:pic>
        <p:nvPicPr>
          <p:cNvPr id="6" name="Picture 5"/>
          <p:cNvPicPr>
            <a:picLocks noChangeAspect="1"/>
          </p:cNvPicPr>
          <p:nvPr/>
        </p:nvPicPr>
        <p:blipFill>
          <a:blip r:embed="rId2"/>
          <a:stretch>
            <a:fillRect/>
          </a:stretch>
        </p:blipFill>
        <p:spPr>
          <a:xfrm>
            <a:off x="38100" y="1473200"/>
            <a:ext cx="9055100" cy="3898900"/>
          </a:xfrm>
          <a:prstGeom prst="rect">
            <a:avLst/>
          </a:prstGeom>
        </p:spPr>
      </p:pic>
    </p:spTree>
    <p:extLst>
      <p:ext uri="{BB962C8B-B14F-4D97-AF65-F5344CB8AC3E}">
        <p14:creationId xmlns:p14="http://schemas.microsoft.com/office/powerpoint/2010/main" val="369024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47 U.S. Code § 151 - Purposes of chapter; Federal Communications Commission created</a:t>
            </a:r>
          </a:p>
        </p:txBody>
      </p:sp>
      <p:sp>
        <p:nvSpPr>
          <p:cNvPr id="3" name="Content Placeholder 2"/>
          <p:cNvSpPr>
            <a:spLocks noGrp="1"/>
          </p:cNvSpPr>
          <p:nvPr>
            <p:ph idx="1"/>
          </p:nvPr>
        </p:nvSpPr>
        <p:spPr/>
        <p:txBody>
          <a:bodyPr>
            <a:normAutofit fontScale="92500" lnSpcReduction="20000"/>
          </a:bodyPr>
          <a:lstStyle/>
          <a:p>
            <a:r>
              <a:rPr lang="en-US" dirty="0"/>
              <a:t>For the purpose of regulating interstate and foreign commerce in </a:t>
            </a:r>
            <a:r>
              <a:rPr lang="en-US" dirty="0">
                <a:solidFill>
                  <a:srgbClr val="000090"/>
                </a:solidFill>
              </a:rPr>
              <a:t>communication by wire and radio</a:t>
            </a:r>
            <a:r>
              <a:rPr lang="en-US" dirty="0"/>
              <a:t> so as to make available, so far as possible, </a:t>
            </a:r>
            <a:r>
              <a:rPr lang="en-US" dirty="0">
                <a:solidFill>
                  <a:srgbClr val="FF6600"/>
                </a:solidFill>
              </a:rPr>
              <a:t>to all the people of the United States, without discrimination on the basis of race, color, religion, national origin, or sex, a rapid, efficient, Nation-wide, and world-wide wire and radio communication service with adequate facilities at reasonable charges, for the purpose of the national defense, for the purpose of promoting safety of life and property through the use of wire and radio communications</a:t>
            </a:r>
            <a:r>
              <a:rPr lang="en-US" dirty="0"/>
              <a:t>, and for the purpose of securing a more effective execution of this policy by centralizing authority heretofore granted by law to several agencies and by granting additional authority with respect to interstate and foreign commerce in wire and radio communication, there is created a commission to be known as the “Federal Communications Commission”, which shall be constituted as hereinafter provided, and which shall execute and enforce the provisions of this chapter.</a:t>
            </a:r>
          </a:p>
        </p:txBody>
      </p:sp>
      <p:sp>
        <p:nvSpPr>
          <p:cNvPr id="4" name="Date Placeholder 3"/>
          <p:cNvSpPr>
            <a:spLocks noGrp="1"/>
          </p:cNvSpPr>
          <p:nvPr>
            <p:ph type="dt" sz="half" idx="10"/>
          </p:nvPr>
        </p:nvSpPr>
        <p:spPr/>
        <p:txBody>
          <a:bodyPr/>
          <a:lstStyle/>
          <a:p>
            <a:fld id="{5787C4C9-FDA9-6A42-9340-AE07E53E20DB}"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16</a:t>
            </a:fld>
            <a:endParaRPr lang="en-US"/>
          </a:p>
        </p:txBody>
      </p:sp>
    </p:spTree>
    <p:extLst>
      <p:ext uri="{BB962C8B-B14F-4D97-AF65-F5344CB8AC3E}">
        <p14:creationId xmlns:p14="http://schemas.microsoft.com/office/powerpoint/2010/main" val="297153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competitors create their networks?</a:t>
            </a:r>
            <a:endParaRPr lang="en-US" dirty="0"/>
          </a:p>
        </p:txBody>
      </p:sp>
      <p:sp>
        <p:nvSpPr>
          <p:cNvPr id="3" name="Content Placeholder 2"/>
          <p:cNvSpPr>
            <a:spLocks noGrp="1"/>
          </p:cNvSpPr>
          <p:nvPr>
            <p:ph idx="1"/>
          </p:nvPr>
        </p:nvSpPr>
        <p:spPr/>
        <p:txBody>
          <a:bodyPr/>
          <a:lstStyle/>
          <a:p>
            <a:r>
              <a:rPr lang="en-US" dirty="0" smtClean="0"/>
              <a:t>build own </a:t>
            </a:r>
            <a:r>
              <a:rPr lang="en-US" dirty="0" smtClean="0">
                <a:sym typeface="Wingdings"/>
              </a:rPr>
              <a:t> cable, CLECs</a:t>
            </a:r>
          </a:p>
          <a:p>
            <a:r>
              <a:rPr lang="en-US" dirty="0" smtClean="0">
                <a:sym typeface="Wingdings"/>
              </a:rPr>
              <a:t>build some, rent some from ILEC (e.g., CLEC switch and ILEC loops (UNE-L)</a:t>
            </a:r>
          </a:p>
          <a:p>
            <a:pPr lvl="1"/>
            <a:r>
              <a:rPr lang="en-US" dirty="0" smtClean="0">
                <a:sym typeface="Wingdings"/>
              </a:rPr>
              <a:t>components are unbundled network elements</a:t>
            </a:r>
          </a:p>
          <a:p>
            <a:pPr lvl="1"/>
            <a:r>
              <a:rPr lang="en-US" dirty="0" smtClean="0">
                <a:sym typeface="Wingdings"/>
              </a:rPr>
              <a:t>needs colocation</a:t>
            </a:r>
          </a:p>
          <a:p>
            <a:r>
              <a:rPr lang="en-US" dirty="0" smtClean="0">
                <a:sym typeface="Wingdings"/>
              </a:rPr>
              <a:t>rent all (“UNE-P”)</a:t>
            </a:r>
          </a:p>
          <a:p>
            <a:r>
              <a:rPr lang="en-US" dirty="0" smtClean="0">
                <a:sym typeface="Wingdings"/>
              </a:rPr>
              <a:t>resale</a:t>
            </a:r>
          </a:p>
        </p:txBody>
      </p:sp>
      <p:sp>
        <p:nvSpPr>
          <p:cNvPr id="4" name="Date Placeholder 3"/>
          <p:cNvSpPr>
            <a:spLocks noGrp="1"/>
          </p:cNvSpPr>
          <p:nvPr>
            <p:ph type="dt" sz="half" idx="10"/>
          </p:nvPr>
        </p:nvSpPr>
        <p:spPr/>
        <p:txBody>
          <a:bodyPr/>
          <a:lstStyle/>
          <a:p>
            <a:fld id="{31925610-F3B9-F64E-9997-E465EA47E784}"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17</a:t>
            </a:fld>
            <a:endParaRPr lang="en-US"/>
          </a:p>
        </p:txBody>
      </p:sp>
      <p:sp>
        <p:nvSpPr>
          <p:cNvPr id="7" name="TextBox 6"/>
          <p:cNvSpPr txBox="1"/>
          <p:nvPr/>
        </p:nvSpPr>
        <p:spPr>
          <a:xfrm>
            <a:off x="0" y="6581001"/>
            <a:ext cx="971690" cy="276999"/>
          </a:xfrm>
          <a:prstGeom prst="rect">
            <a:avLst/>
          </a:prstGeom>
          <a:noFill/>
        </p:spPr>
        <p:txBody>
          <a:bodyPr wrap="none" rtlCol="0">
            <a:spAutoFit/>
          </a:bodyPr>
          <a:lstStyle/>
          <a:p>
            <a:r>
              <a:rPr lang="en-US" sz="1200" dirty="0" smtClean="0"/>
              <a:t>FCBA 2002</a:t>
            </a:r>
            <a:endParaRPr lang="en-US" sz="1200" dirty="0"/>
          </a:p>
        </p:txBody>
      </p:sp>
    </p:spTree>
    <p:extLst>
      <p:ext uri="{BB962C8B-B14F-4D97-AF65-F5344CB8AC3E}">
        <p14:creationId xmlns:p14="http://schemas.microsoft.com/office/powerpoint/2010/main" val="3177518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Universal service – explicit and implicit subsidies</a:t>
            </a:r>
            <a:endParaRPr lang="en-US" dirty="0"/>
          </a:p>
        </p:txBody>
      </p:sp>
      <p:sp>
        <p:nvSpPr>
          <p:cNvPr id="3" name="Content Placeholder 2"/>
          <p:cNvSpPr>
            <a:spLocks noGrp="1"/>
          </p:cNvSpPr>
          <p:nvPr>
            <p:ph idx="1"/>
          </p:nvPr>
        </p:nvSpPr>
        <p:spPr/>
        <p:txBody>
          <a:bodyPr/>
          <a:lstStyle/>
          <a:p>
            <a:r>
              <a:rPr lang="en-US" dirty="0" smtClean="0"/>
              <a:t>Explicit = cash transfers to support service</a:t>
            </a:r>
          </a:p>
          <a:p>
            <a:r>
              <a:rPr lang="en-US" dirty="0" smtClean="0"/>
              <a:t>Implicit = built into rates by regulation</a:t>
            </a:r>
          </a:p>
          <a:p>
            <a:pPr lvl="1"/>
            <a:r>
              <a:rPr lang="en-US" dirty="0" smtClean="0"/>
              <a:t>lower residential and rural rates</a:t>
            </a:r>
          </a:p>
          <a:p>
            <a:pPr lvl="1"/>
            <a:r>
              <a:rPr lang="en-US" dirty="0" smtClean="0"/>
              <a:t>higher long-distance rates</a:t>
            </a:r>
          </a:p>
          <a:p>
            <a:pPr lvl="1"/>
            <a:r>
              <a:rPr lang="en-US" dirty="0" smtClean="0"/>
              <a:t>higher urban rates through geographic rate averaging between urban and rural areas</a:t>
            </a:r>
          </a:p>
          <a:p>
            <a:pPr lvl="1"/>
            <a:r>
              <a:rPr lang="en-US" dirty="0" smtClean="0"/>
              <a:t>higher business line rates</a:t>
            </a:r>
          </a:p>
          <a:p>
            <a:pPr lvl="1"/>
            <a:r>
              <a:rPr lang="en-US" dirty="0" smtClean="0"/>
              <a:t>higher custom calling rates (e.g., call waiting, voice mail)</a:t>
            </a:r>
          </a:p>
          <a:p>
            <a:pPr lvl="1"/>
            <a:r>
              <a:rPr lang="en-US" dirty="0" err="1" smtClean="0"/>
              <a:t>intercarrier</a:t>
            </a:r>
            <a:r>
              <a:rPr lang="en-US" smtClean="0"/>
              <a:t> compensation (ICC)</a:t>
            </a:r>
            <a:endParaRPr lang="en-US" dirty="0" smtClean="0"/>
          </a:p>
          <a:p>
            <a:r>
              <a:rPr lang="en-US" dirty="0" smtClean="0"/>
              <a:t>+ Carrier of Last Resort (COLR) in local areas</a:t>
            </a:r>
          </a:p>
        </p:txBody>
      </p:sp>
      <p:sp>
        <p:nvSpPr>
          <p:cNvPr id="4" name="Date Placeholder 3"/>
          <p:cNvSpPr>
            <a:spLocks noGrp="1"/>
          </p:cNvSpPr>
          <p:nvPr>
            <p:ph type="dt" sz="half" idx="10"/>
          </p:nvPr>
        </p:nvSpPr>
        <p:spPr/>
        <p:txBody>
          <a:bodyPr/>
          <a:lstStyle/>
          <a:p>
            <a:fld id="{1924C07C-2AE5-354B-A343-020D22CFC82A}"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18</a:t>
            </a:fld>
            <a:endParaRPr lang="en-US"/>
          </a:p>
        </p:txBody>
      </p:sp>
    </p:spTree>
    <p:extLst>
      <p:ext uri="{BB962C8B-B14F-4D97-AF65-F5344CB8AC3E}">
        <p14:creationId xmlns:p14="http://schemas.microsoft.com/office/powerpoint/2010/main" val="922110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service – recurring issues</a:t>
            </a:r>
            <a:endParaRPr lang="en-US" dirty="0"/>
          </a:p>
        </p:txBody>
      </p:sp>
      <p:sp>
        <p:nvSpPr>
          <p:cNvPr id="3" name="Content Placeholder 2"/>
          <p:cNvSpPr>
            <a:spLocks noGrp="1"/>
          </p:cNvSpPr>
          <p:nvPr>
            <p:ph idx="1"/>
          </p:nvPr>
        </p:nvSpPr>
        <p:spPr/>
        <p:txBody>
          <a:bodyPr/>
          <a:lstStyle/>
          <a:p>
            <a:r>
              <a:rPr lang="en-US" dirty="0" smtClean="0"/>
              <a:t>Who receives and for what?</a:t>
            </a:r>
          </a:p>
          <a:p>
            <a:pPr lvl="1"/>
            <a:r>
              <a:rPr lang="en-US" dirty="0" smtClean="0"/>
              <a:t>must be eligible telecommunications carrier (ETC)</a:t>
            </a:r>
          </a:p>
          <a:p>
            <a:r>
              <a:rPr lang="en-US" dirty="0" smtClean="0"/>
              <a:t>Who contributes (pays)?</a:t>
            </a:r>
          </a:p>
          <a:p>
            <a:r>
              <a:rPr lang="en-US" dirty="0" smtClean="0"/>
              <a:t>Relationship of universal service, local competition and access reform</a:t>
            </a:r>
          </a:p>
          <a:p>
            <a:r>
              <a:rPr lang="en-US" dirty="0" smtClean="0">
                <a:sym typeface="Wingdings"/>
              </a:rPr>
              <a:t> transition from voice support to broadband</a:t>
            </a:r>
          </a:p>
          <a:p>
            <a:pPr lvl="1"/>
            <a:r>
              <a:rPr lang="en-US" dirty="0" smtClean="0">
                <a:sym typeface="Wingdings"/>
              </a:rPr>
              <a:t>broadband: currently 4 (down)/1 (up) Mb/s</a:t>
            </a:r>
          </a:p>
          <a:p>
            <a:pPr lvl="1"/>
            <a:r>
              <a:rPr lang="en-US" dirty="0" smtClean="0">
                <a:sym typeface="Wingdings"/>
              </a:rPr>
              <a:t>proposed: 10/1 Mb/s</a:t>
            </a:r>
            <a:endParaRPr lang="en-US" dirty="0"/>
          </a:p>
        </p:txBody>
      </p:sp>
      <p:sp>
        <p:nvSpPr>
          <p:cNvPr id="4" name="Date Placeholder 3"/>
          <p:cNvSpPr>
            <a:spLocks noGrp="1"/>
          </p:cNvSpPr>
          <p:nvPr>
            <p:ph type="dt" sz="half" idx="10"/>
          </p:nvPr>
        </p:nvSpPr>
        <p:spPr/>
        <p:txBody>
          <a:bodyPr/>
          <a:lstStyle/>
          <a:p>
            <a:fld id="{62923EA2-9A82-5D4A-8282-DCE31C8EE6BD}"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19</a:t>
            </a:fld>
            <a:endParaRPr lang="en-US"/>
          </a:p>
        </p:txBody>
      </p:sp>
    </p:spTree>
    <p:extLst>
      <p:ext uri="{BB962C8B-B14F-4D97-AF65-F5344CB8AC3E}">
        <p14:creationId xmlns:p14="http://schemas.microsoft.com/office/powerpoint/2010/main" val="15361342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101</a:t>
            </a:r>
            <a:endParaRPr lang="en-US" dirty="0"/>
          </a:p>
        </p:txBody>
      </p:sp>
      <p:sp>
        <p:nvSpPr>
          <p:cNvPr id="3" name="Content Placeholder 2"/>
          <p:cNvSpPr>
            <a:spLocks noGrp="1"/>
          </p:cNvSpPr>
          <p:nvPr>
            <p:ph idx="1"/>
          </p:nvPr>
        </p:nvSpPr>
        <p:spPr/>
        <p:txBody>
          <a:bodyPr>
            <a:normAutofit/>
          </a:bodyPr>
          <a:lstStyle/>
          <a:p>
            <a:r>
              <a:rPr lang="en-US" dirty="0" smtClean="0"/>
              <a:t>Law is not in the law books</a:t>
            </a:r>
          </a:p>
          <a:p>
            <a:pPr lvl="1"/>
            <a:r>
              <a:rPr lang="en-US" dirty="0" smtClean="0"/>
              <a:t>there is more than one</a:t>
            </a:r>
          </a:p>
          <a:p>
            <a:r>
              <a:rPr lang="en-US" dirty="0" smtClean="0"/>
              <a:t>Law is not an algorithm</a:t>
            </a:r>
          </a:p>
          <a:p>
            <a:pPr lvl="1"/>
            <a:r>
              <a:rPr lang="en-US" dirty="0" smtClean="0"/>
              <a:t>even if it reads like flow control statements</a:t>
            </a:r>
          </a:p>
          <a:p>
            <a:pPr lvl="1"/>
            <a:r>
              <a:rPr lang="en-US" dirty="0" smtClean="0"/>
              <a:t>and could use coverage analysis</a:t>
            </a:r>
          </a:p>
          <a:p>
            <a:pPr lvl="1"/>
            <a:r>
              <a:rPr lang="en-US" dirty="0" smtClean="0"/>
              <a:t>but sometimes pseudo-code</a:t>
            </a:r>
            <a:endParaRPr lang="en-US" dirty="0"/>
          </a:p>
          <a:p>
            <a:r>
              <a:rPr lang="en-US" dirty="0" smtClean="0"/>
              <a:t>Law is not secret</a:t>
            </a:r>
          </a:p>
          <a:p>
            <a:r>
              <a:rPr lang="en-US" dirty="0" smtClean="0"/>
              <a:t>Law is political conflict</a:t>
            </a:r>
          </a:p>
          <a:p>
            <a:r>
              <a:rPr lang="en-US" dirty="0" smtClean="0"/>
              <a:t>People make the law</a:t>
            </a:r>
            <a:endParaRPr lang="en-US" dirty="0"/>
          </a:p>
        </p:txBody>
      </p:sp>
      <p:sp>
        <p:nvSpPr>
          <p:cNvPr id="4" name="Date Placeholder 3"/>
          <p:cNvSpPr>
            <a:spLocks noGrp="1"/>
          </p:cNvSpPr>
          <p:nvPr>
            <p:ph type="dt" sz="half" idx="10"/>
          </p:nvPr>
        </p:nvSpPr>
        <p:spPr/>
        <p:txBody>
          <a:bodyPr/>
          <a:lstStyle/>
          <a:p>
            <a:fld id="{75E6AB5F-300C-DD4E-A5B3-8BFD5418D571}"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2</a:t>
            </a:fld>
            <a:endParaRPr lang="en-US"/>
          </a:p>
        </p:txBody>
      </p:sp>
    </p:spTree>
    <p:extLst>
      <p:ext uri="{BB962C8B-B14F-4D97-AF65-F5344CB8AC3E}">
        <p14:creationId xmlns:p14="http://schemas.microsoft.com/office/powerpoint/2010/main" val="183772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service</a:t>
            </a:r>
            <a:endParaRPr lang="en-US" dirty="0"/>
          </a:p>
        </p:txBody>
      </p:sp>
      <p:sp>
        <p:nvSpPr>
          <p:cNvPr id="3" name="Content Placeholder 2"/>
          <p:cNvSpPr>
            <a:spLocks noGrp="1"/>
          </p:cNvSpPr>
          <p:nvPr>
            <p:ph idx="1"/>
          </p:nvPr>
        </p:nvSpPr>
        <p:spPr/>
        <p:txBody>
          <a:bodyPr/>
          <a:lstStyle/>
          <a:p>
            <a:r>
              <a:rPr lang="en-US" dirty="0"/>
              <a:t>Connect America Fund (formally known as High-Cost Support) for rural areas</a:t>
            </a:r>
          </a:p>
          <a:p>
            <a:r>
              <a:rPr lang="en-US" dirty="0"/>
              <a:t>Lifeline (for low-income consumers), including initiatives to expand phone service for residents of Tribal lands</a:t>
            </a:r>
          </a:p>
          <a:p>
            <a:r>
              <a:rPr lang="en-US" dirty="0"/>
              <a:t>Schools and Libraries (E-rate)</a:t>
            </a:r>
          </a:p>
          <a:p>
            <a:r>
              <a:rPr lang="en-US" dirty="0"/>
              <a:t>Rural Health Care</a:t>
            </a:r>
          </a:p>
        </p:txBody>
      </p:sp>
      <p:sp>
        <p:nvSpPr>
          <p:cNvPr id="4" name="Date Placeholder 3"/>
          <p:cNvSpPr>
            <a:spLocks noGrp="1"/>
          </p:cNvSpPr>
          <p:nvPr>
            <p:ph type="dt" sz="half" idx="10"/>
          </p:nvPr>
        </p:nvSpPr>
        <p:spPr/>
        <p:txBody>
          <a:bodyPr/>
          <a:lstStyle/>
          <a:p>
            <a:fld id="{568E6329-13F0-704D-A675-5866709EB8DC}"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20</a:t>
            </a:fld>
            <a:endParaRPr lang="en-US"/>
          </a:p>
        </p:txBody>
      </p:sp>
    </p:spTree>
    <p:extLst>
      <p:ext uri="{BB962C8B-B14F-4D97-AF65-F5344CB8AC3E}">
        <p14:creationId xmlns:p14="http://schemas.microsoft.com/office/powerpoint/2010/main" val="3964468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phone/Internet bill</a:t>
            </a:r>
            <a:endParaRPr lang="en-US" dirty="0"/>
          </a:p>
        </p:txBody>
      </p:sp>
      <p:sp>
        <p:nvSpPr>
          <p:cNvPr id="3" name="Footer Placeholder 2"/>
          <p:cNvSpPr>
            <a:spLocks noGrp="1"/>
          </p:cNvSpPr>
          <p:nvPr>
            <p:ph type="ftr" sz="quarter" idx="11"/>
          </p:nvPr>
        </p:nvSpPr>
        <p:spPr/>
        <p:txBody>
          <a:bodyPr/>
          <a:lstStyle/>
          <a:p>
            <a:r>
              <a:rPr lang="en-US" smtClean="0"/>
              <a:t>INFORTE IBW 2016 - Law</a:t>
            </a:r>
            <a:endParaRPr lang="en-US"/>
          </a:p>
        </p:txBody>
      </p:sp>
      <p:sp>
        <p:nvSpPr>
          <p:cNvPr id="4" name="Slide Number Placeholder 3"/>
          <p:cNvSpPr>
            <a:spLocks noGrp="1"/>
          </p:cNvSpPr>
          <p:nvPr>
            <p:ph type="sldNum" sz="quarter" idx="12"/>
          </p:nvPr>
        </p:nvSpPr>
        <p:spPr/>
        <p:txBody>
          <a:bodyPr/>
          <a:lstStyle/>
          <a:p>
            <a:fld id="{7C89E2E9-8F28-AD43-8875-6078F115E0CC}" type="slidenum">
              <a:rPr lang="en-US" smtClean="0"/>
              <a:t>21</a:t>
            </a:fld>
            <a:endParaRPr lang="en-US"/>
          </a:p>
        </p:txBody>
      </p:sp>
      <p:pic>
        <p:nvPicPr>
          <p:cNvPr id="6" name="Picture 5"/>
          <p:cNvPicPr>
            <a:picLocks noChangeAspect="1"/>
          </p:cNvPicPr>
          <p:nvPr/>
        </p:nvPicPr>
        <p:blipFill>
          <a:blip r:embed="rId2"/>
          <a:stretch>
            <a:fillRect/>
          </a:stretch>
        </p:blipFill>
        <p:spPr>
          <a:xfrm>
            <a:off x="1093589" y="1885717"/>
            <a:ext cx="3986278" cy="3917549"/>
          </a:xfrm>
          <a:prstGeom prst="rect">
            <a:avLst/>
          </a:prstGeom>
        </p:spPr>
      </p:pic>
      <p:sp>
        <p:nvSpPr>
          <p:cNvPr id="7" name="Line Callout 1 6"/>
          <p:cNvSpPr/>
          <p:nvPr/>
        </p:nvSpPr>
        <p:spPr>
          <a:xfrm>
            <a:off x="5814732" y="2578015"/>
            <a:ext cx="2872068" cy="429669"/>
          </a:xfrm>
          <a:prstGeom prst="borderCallout1">
            <a:avLst>
              <a:gd name="adj1" fmla="val 18750"/>
              <a:gd name="adj2" fmla="val -8333"/>
              <a:gd name="adj3" fmla="val 32501"/>
              <a:gd name="adj4" fmla="val -2752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911 fee (by county)</a:t>
            </a:r>
            <a:endParaRPr lang="en-US" dirty="0"/>
          </a:p>
        </p:txBody>
      </p:sp>
      <p:sp>
        <p:nvSpPr>
          <p:cNvPr id="8" name="Line Callout 1 7"/>
          <p:cNvSpPr/>
          <p:nvPr/>
        </p:nvSpPr>
        <p:spPr>
          <a:xfrm>
            <a:off x="5814732" y="3571031"/>
            <a:ext cx="2872068" cy="515230"/>
          </a:xfrm>
          <a:prstGeom prst="borderCallout1">
            <a:avLst>
              <a:gd name="adj1" fmla="val 18750"/>
              <a:gd name="adj2" fmla="val -8333"/>
              <a:gd name="adj3" fmla="val 37322"/>
              <a:gd name="adj4" fmla="val -2852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subsidy (high-cost, low-income, e-Rate)</a:t>
            </a:r>
            <a:endParaRPr lang="en-US" dirty="0"/>
          </a:p>
        </p:txBody>
      </p:sp>
      <p:sp>
        <p:nvSpPr>
          <p:cNvPr id="9" name="Line Callout 1 8"/>
          <p:cNvSpPr/>
          <p:nvPr/>
        </p:nvSpPr>
        <p:spPr>
          <a:xfrm>
            <a:off x="5814732" y="4640056"/>
            <a:ext cx="2872068" cy="429669"/>
          </a:xfrm>
          <a:prstGeom prst="borderCallout1">
            <a:avLst>
              <a:gd name="adj1" fmla="val 18750"/>
              <a:gd name="adj2" fmla="val -8333"/>
              <a:gd name="adj3" fmla="val 30278"/>
              <a:gd name="adj4" fmla="val -275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funds the FCC</a:t>
            </a:r>
            <a:endParaRPr lang="en-US" dirty="0"/>
          </a:p>
        </p:txBody>
      </p:sp>
      <p:sp>
        <p:nvSpPr>
          <p:cNvPr id="10" name="Line Callout 1 9"/>
          <p:cNvSpPr/>
          <p:nvPr/>
        </p:nvSpPr>
        <p:spPr>
          <a:xfrm>
            <a:off x="5814732" y="5203401"/>
            <a:ext cx="2872068" cy="429669"/>
          </a:xfrm>
          <a:prstGeom prst="borderCallout1">
            <a:avLst>
              <a:gd name="adj1" fmla="val 18750"/>
              <a:gd name="adj2" fmla="val -8333"/>
              <a:gd name="adj3" fmla="val -56389"/>
              <a:gd name="adj4" fmla="val -2882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state video franchise (NJ)</a:t>
            </a:r>
            <a:endParaRPr lang="en-US" dirty="0"/>
          </a:p>
        </p:txBody>
      </p:sp>
      <p:sp>
        <p:nvSpPr>
          <p:cNvPr id="12" name="Line Callout 1 11"/>
          <p:cNvSpPr/>
          <p:nvPr/>
        </p:nvSpPr>
        <p:spPr>
          <a:xfrm>
            <a:off x="152778" y="3991151"/>
            <a:ext cx="1422745" cy="648905"/>
          </a:xfrm>
          <a:prstGeom prst="borderCallout1">
            <a:avLst>
              <a:gd name="adj1" fmla="val 44612"/>
              <a:gd name="adj2" fmla="val 103495"/>
              <a:gd name="adj3" fmla="val 85419"/>
              <a:gd name="adj4" fmla="val 115857"/>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400" dirty="0" smtClean="0"/>
              <a:t>Verizon long distance</a:t>
            </a:r>
            <a:endParaRPr lang="en-US" sz="1400" dirty="0"/>
          </a:p>
        </p:txBody>
      </p:sp>
      <p:sp>
        <p:nvSpPr>
          <p:cNvPr id="5" name="Date Placeholder 4"/>
          <p:cNvSpPr>
            <a:spLocks noGrp="1"/>
          </p:cNvSpPr>
          <p:nvPr>
            <p:ph type="dt" sz="half" idx="10"/>
          </p:nvPr>
        </p:nvSpPr>
        <p:spPr/>
        <p:txBody>
          <a:bodyPr/>
          <a:lstStyle/>
          <a:p>
            <a:fld id="{46391816-36EE-D445-8E8B-C42FF717DBE1}" type="datetime1">
              <a:rPr lang="en-US" smtClean="0"/>
              <a:t>6/12/16</a:t>
            </a:fld>
            <a:endParaRPr lang="en-US"/>
          </a:p>
        </p:txBody>
      </p:sp>
    </p:spTree>
    <p:extLst>
      <p:ext uri="{BB962C8B-B14F-4D97-AF65-F5344CB8AC3E}">
        <p14:creationId xmlns:p14="http://schemas.microsoft.com/office/powerpoint/2010/main" val="1735045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II, Section 201 (47 USC 201)</a:t>
            </a:r>
            <a:endParaRPr lang="en-US" dirty="0"/>
          </a:p>
        </p:txBody>
      </p:sp>
      <p:sp>
        <p:nvSpPr>
          <p:cNvPr id="3" name="Content Placeholder 2"/>
          <p:cNvSpPr>
            <a:spLocks noGrp="1"/>
          </p:cNvSpPr>
          <p:nvPr>
            <p:ph idx="1"/>
          </p:nvPr>
        </p:nvSpPr>
        <p:spPr/>
        <p:txBody>
          <a:bodyPr>
            <a:normAutofit/>
          </a:bodyPr>
          <a:lstStyle/>
          <a:p>
            <a:r>
              <a:rPr lang="en-US" dirty="0"/>
              <a:t>§</a:t>
            </a:r>
            <a:r>
              <a:rPr lang="en-US" dirty="0" smtClean="0"/>
              <a:t>201 (a): “It </a:t>
            </a:r>
            <a:r>
              <a:rPr lang="en-US" dirty="0"/>
              <a:t>shall be the duty of every common carrier engaged in interstate or foreign communication by wire or radio to furnish such communication service upon reasonable request therefor</a:t>
            </a:r>
            <a:r>
              <a:rPr lang="en-US" dirty="0" smtClean="0"/>
              <a:t>;”</a:t>
            </a:r>
          </a:p>
          <a:p>
            <a:pPr lvl="1"/>
            <a:r>
              <a:rPr lang="en-US" dirty="0" smtClean="0"/>
              <a:t>“</a:t>
            </a:r>
            <a:r>
              <a:rPr lang="en-US" dirty="0"/>
              <a:t>to establish </a:t>
            </a:r>
            <a:r>
              <a:rPr lang="en-US" dirty="0" smtClean="0"/>
              <a:t>physical connections </a:t>
            </a:r>
            <a:r>
              <a:rPr lang="en-US" dirty="0"/>
              <a:t>with other carriers”</a:t>
            </a:r>
            <a:r>
              <a:rPr lang="en-US" dirty="0" smtClean="0"/>
              <a:t>,</a:t>
            </a:r>
          </a:p>
          <a:p>
            <a:r>
              <a:rPr lang="en-US" dirty="0" smtClean="0"/>
              <a:t>(b) “</a:t>
            </a:r>
            <a:r>
              <a:rPr lang="en-US" dirty="0"/>
              <a:t>All charges, practices, classifications, and regulations for </a:t>
            </a:r>
            <a:r>
              <a:rPr lang="en-US" dirty="0" smtClean="0"/>
              <a:t>and in connection </a:t>
            </a:r>
            <a:r>
              <a:rPr lang="en-US" dirty="0"/>
              <a:t>with such communication service, </a:t>
            </a:r>
            <a:r>
              <a:rPr lang="en-US" dirty="0" smtClean="0"/>
              <a:t>shall be </a:t>
            </a:r>
            <a:r>
              <a:rPr lang="en-US" i="1" dirty="0" smtClean="0">
                <a:solidFill>
                  <a:schemeClr val="tx2">
                    <a:lumMod val="75000"/>
                  </a:schemeClr>
                </a:solidFill>
              </a:rPr>
              <a:t>just and reasonable</a:t>
            </a:r>
            <a:r>
              <a:rPr lang="en-US" dirty="0" smtClean="0"/>
              <a:t>, </a:t>
            </a:r>
            <a:r>
              <a:rPr lang="en-US" dirty="0"/>
              <a:t>and </a:t>
            </a:r>
            <a:r>
              <a:rPr lang="en-US" dirty="0" smtClean="0"/>
              <a:t>any such </a:t>
            </a:r>
            <a:r>
              <a:rPr lang="en-US" dirty="0"/>
              <a:t>charge, practice, classification, or regulation that is unjust or unreasonable </a:t>
            </a:r>
            <a:r>
              <a:rPr lang="en-US" dirty="0" smtClean="0"/>
              <a:t>is hereby </a:t>
            </a:r>
            <a:r>
              <a:rPr lang="en-US" dirty="0"/>
              <a:t>declared to be </a:t>
            </a:r>
            <a:r>
              <a:rPr lang="en-US" dirty="0" smtClean="0"/>
              <a:t>unlawful”</a:t>
            </a:r>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Date Placeholder 4"/>
          <p:cNvSpPr>
            <a:spLocks noGrp="1"/>
          </p:cNvSpPr>
          <p:nvPr>
            <p:ph type="dt" sz="half" idx="10"/>
          </p:nvPr>
        </p:nvSpPr>
        <p:spPr/>
        <p:txBody>
          <a:bodyPr/>
          <a:lstStyle/>
          <a:p>
            <a:fld id="{7A5B8882-2471-6B4C-B521-E0A40E410925}" type="datetime1">
              <a:rPr lang="en-US" smtClean="0"/>
              <a:t>6/12/16</a:t>
            </a:fld>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22</a:t>
            </a:fld>
            <a:endParaRPr lang="en-US"/>
          </a:p>
        </p:txBody>
      </p:sp>
    </p:spTree>
    <p:extLst>
      <p:ext uri="{BB962C8B-B14F-4D97-AF65-F5344CB8AC3E}">
        <p14:creationId xmlns:p14="http://schemas.microsoft.com/office/powerpoint/2010/main" val="1017322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II Section 222 (Privacy)</a:t>
            </a:r>
            <a:endParaRPr lang="en-US" dirty="0"/>
          </a:p>
        </p:txBody>
      </p:sp>
      <p:sp>
        <p:nvSpPr>
          <p:cNvPr id="3" name="Content Placeholder 2"/>
          <p:cNvSpPr>
            <a:spLocks noGrp="1"/>
          </p:cNvSpPr>
          <p:nvPr>
            <p:ph idx="1"/>
          </p:nvPr>
        </p:nvSpPr>
        <p:spPr/>
        <p:txBody>
          <a:bodyPr>
            <a:normAutofit fontScale="77500" lnSpcReduction="20000"/>
          </a:bodyPr>
          <a:lstStyle/>
          <a:p>
            <a:r>
              <a:rPr lang="en-US" dirty="0"/>
              <a:t>(a) IN GENERAL.--Every telecommunications carrier has a duty to </a:t>
            </a:r>
            <a:r>
              <a:rPr lang="en-US" dirty="0" smtClean="0">
                <a:solidFill>
                  <a:srgbClr val="D2533C"/>
                </a:solidFill>
              </a:rPr>
              <a:t>protect the </a:t>
            </a:r>
            <a:r>
              <a:rPr lang="en-US" dirty="0">
                <a:solidFill>
                  <a:srgbClr val="D2533C"/>
                </a:solidFill>
              </a:rPr>
              <a:t>confidentiality of proprietary information</a:t>
            </a:r>
            <a:r>
              <a:rPr lang="en-US" dirty="0"/>
              <a:t> of, and relating to, </a:t>
            </a:r>
            <a:r>
              <a:rPr lang="en-US" dirty="0" smtClean="0"/>
              <a:t>other telecommunication </a:t>
            </a:r>
            <a:r>
              <a:rPr lang="en-US" dirty="0"/>
              <a:t>carriers, equipment manufacturers, and customers, </a:t>
            </a:r>
            <a:r>
              <a:rPr lang="en-US" dirty="0" smtClean="0"/>
              <a:t>including telecommunication </a:t>
            </a:r>
            <a:r>
              <a:rPr lang="en-US" dirty="0"/>
              <a:t>carriers reselling telecommunications services provided by </a:t>
            </a:r>
            <a:r>
              <a:rPr lang="en-US" dirty="0" smtClean="0"/>
              <a:t>a telecommunications </a:t>
            </a:r>
            <a:r>
              <a:rPr lang="en-US" dirty="0"/>
              <a:t>carrier</a:t>
            </a:r>
            <a:r>
              <a:rPr lang="en-US" dirty="0" smtClean="0"/>
              <a:t>.</a:t>
            </a:r>
            <a:endParaRPr lang="en-US" dirty="0"/>
          </a:p>
          <a:p>
            <a:r>
              <a:rPr lang="en-US" dirty="0"/>
              <a:t>(b) CONFIDENTIALITY OF CARRIER INFORMATION.--A </a:t>
            </a:r>
            <a:r>
              <a:rPr lang="en-US" dirty="0" smtClean="0"/>
              <a:t>telecommunications carrier </a:t>
            </a:r>
            <a:r>
              <a:rPr lang="en-US" dirty="0"/>
              <a:t>that receives or obtains proprietary information from another carrier </a:t>
            </a:r>
            <a:r>
              <a:rPr lang="en-US" dirty="0" smtClean="0"/>
              <a:t>for purposes </a:t>
            </a:r>
            <a:r>
              <a:rPr lang="en-US" dirty="0"/>
              <a:t>of providing any telecommunications service shall use such </a:t>
            </a:r>
            <a:r>
              <a:rPr lang="en-US" dirty="0" smtClean="0"/>
              <a:t>information only </a:t>
            </a:r>
            <a:r>
              <a:rPr lang="en-US" dirty="0"/>
              <a:t>for such purpose, and shall not use such information for its own </a:t>
            </a:r>
            <a:r>
              <a:rPr lang="en-US" dirty="0" smtClean="0"/>
              <a:t>marketing efforts.</a:t>
            </a:r>
          </a:p>
          <a:p>
            <a:r>
              <a:rPr lang="en-US" dirty="0"/>
              <a:t>PRIVACY REQUIREMENTS FOR </a:t>
            </a:r>
            <a:r>
              <a:rPr lang="en-US" dirty="0" smtClean="0"/>
              <a:t>TELECOMMUNICATIONS CARRIERS</a:t>
            </a:r>
            <a:r>
              <a:rPr lang="en-US" dirty="0"/>
              <a:t>.--Except as required by law or with the approval of </a:t>
            </a:r>
            <a:r>
              <a:rPr lang="en-US" dirty="0" smtClean="0"/>
              <a:t>the customer</a:t>
            </a:r>
            <a:r>
              <a:rPr lang="en-US" dirty="0"/>
              <a:t>, a telecommunications carrier that receives or obtains </a:t>
            </a:r>
            <a:r>
              <a:rPr lang="en-US" dirty="0" smtClean="0"/>
              <a:t>customer proprietary </a:t>
            </a:r>
            <a:r>
              <a:rPr lang="en-US" dirty="0"/>
              <a:t>network information by virtue of its provision of </a:t>
            </a:r>
            <a:r>
              <a:rPr lang="en-US" dirty="0" smtClean="0"/>
              <a:t>a telecommunications </a:t>
            </a:r>
            <a:r>
              <a:rPr lang="en-US" dirty="0">
                <a:solidFill>
                  <a:srgbClr val="D2533C"/>
                </a:solidFill>
              </a:rPr>
              <a:t>service shall only use, disclose, or permit access </a:t>
            </a:r>
            <a:r>
              <a:rPr lang="en-US" dirty="0" smtClean="0">
                <a:solidFill>
                  <a:srgbClr val="D2533C"/>
                </a:solidFill>
              </a:rPr>
              <a:t>to individually </a:t>
            </a:r>
            <a:r>
              <a:rPr lang="en-US" dirty="0">
                <a:solidFill>
                  <a:srgbClr val="D2533C"/>
                </a:solidFill>
              </a:rPr>
              <a:t>identifiable customer proprietary network information in </a:t>
            </a:r>
            <a:r>
              <a:rPr lang="en-US" dirty="0" smtClean="0">
                <a:solidFill>
                  <a:srgbClr val="D2533C"/>
                </a:solidFill>
              </a:rPr>
              <a:t>its provision </a:t>
            </a:r>
            <a:r>
              <a:rPr lang="en-US" dirty="0">
                <a:solidFill>
                  <a:srgbClr val="D2533C"/>
                </a:solidFill>
              </a:rPr>
              <a:t>of (A) the telecommunications service from which </a:t>
            </a:r>
            <a:r>
              <a:rPr lang="en-US" dirty="0" smtClean="0">
                <a:solidFill>
                  <a:srgbClr val="D2533C"/>
                </a:solidFill>
              </a:rPr>
              <a:t>such information </a:t>
            </a:r>
            <a:r>
              <a:rPr lang="en-US" dirty="0">
                <a:solidFill>
                  <a:srgbClr val="D2533C"/>
                </a:solidFill>
              </a:rPr>
              <a:t>is derived, or (B) services necessary to, or used in, </a:t>
            </a:r>
            <a:r>
              <a:rPr lang="en-US" dirty="0" smtClean="0">
                <a:solidFill>
                  <a:srgbClr val="D2533C"/>
                </a:solidFill>
              </a:rPr>
              <a:t>the provision </a:t>
            </a:r>
            <a:r>
              <a:rPr lang="en-US" dirty="0">
                <a:solidFill>
                  <a:srgbClr val="D2533C"/>
                </a:solidFill>
              </a:rPr>
              <a:t>of such telecommunications service, including the publishing </a:t>
            </a:r>
            <a:r>
              <a:rPr lang="en-US" dirty="0" smtClean="0">
                <a:solidFill>
                  <a:srgbClr val="D2533C"/>
                </a:solidFill>
              </a:rPr>
              <a:t>of directories.</a:t>
            </a:r>
            <a:endParaRPr lang="en-US" dirty="0">
              <a:solidFill>
                <a:srgbClr val="D2533C"/>
              </a:solidFill>
            </a:endParaRP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Date Placeholder 4"/>
          <p:cNvSpPr>
            <a:spLocks noGrp="1"/>
          </p:cNvSpPr>
          <p:nvPr>
            <p:ph type="dt" sz="half" idx="10"/>
          </p:nvPr>
        </p:nvSpPr>
        <p:spPr/>
        <p:txBody>
          <a:bodyPr/>
          <a:lstStyle/>
          <a:p>
            <a:fld id="{7672AF04-1DF7-C440-830E-BA60F60602DB}" type="datetime1">
              <a:rPr lang="en-US" smtClean="0"/>
              <a:t>6/12/16</a:t>
            </a:fld>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23</a:t>
            </a:fld>
            <a:endParaRPr lang="en-US"/>
          </a:p>
        </p:txBody>
      </p:sp>
    </p:spTree>
    <p:extLst>
      <p:ext uri="{BB962C8B-B14F-4D97-AF65-F5344CB8AC3E}">
        <p14:creationId xmlns:p14="http://schemas.microsoft.com/office/powerpoint/2010/main" val="2833838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II Section 251</a:t>
            </a:r>
            <a:endParaRPr lang="en-US" dirty="0"/>
          </a:p>
        </p:txBody>
      </p:sp>
      <p:sp>
        <p:nvSpPr>
          <p:cNvPr id="3" name="Content Placeholder 2"/>
          <p:cNvSpPr>
            <a:spLocks noGrp="1"/>
          </p:cNvSpPr>
          <p:nvPr>
            <p:ph idx="1"/>
          </p:nvPr>
        </p:nvSpPr>
        <p:spPr/>
        <p:txBody>
          <a:bodyPr>
            <a:normAutofit/>
          </a:bodyPr>
          <a:lstStyle/>
          <a:p>
            <a:r>
              <a:rPr lang="en-US" dirty="0"/>
              <a:t>(a) GENERAL DUTY OF TELECOMMUNICATIONS CARRIERS</a:t>
            </a:r>
            <a:r>
              <a:rPr lang="en-US" dirty="0" smtClean="0"/>
              <a:t>.—Each telecommunications </a:t>
            </a:r>
            <a:r>
              <a:rPr lang="en-US" dirty="0"/>
              <a:t>carrier has the duty-</a:t>
            </a:r>
            <a:r>
              <a:rPr lang="en-US" dirty="0" smtClean="0"/>
              <a:t>-</a:t>
            </a:r>
            <a:endParaRPr lang="en-US" dirty="0"/>
          </a:p>
          <a:p>
            <a:pPr lvl="1"/>
            <a:r>
              <a:rPr lang="en-US" dirty="0"/>
              <a:t>(1) to interconnect directly or indirectly with the facilities </a:t>
            </a:r>
            <a:r>
              <a:rPr lang="en-US" dirty="0" smtClean="0"/>
              <a:t>and equipment </a:t>
            </a:r>
            <a:r>
              <a:rPr lang="en-US" dirty="0"/>
              <a:t>of other telecommunications carriers; </a:t>
            </a:r>
            <a:r>
              <a:rPr lang="en-US" dirty="0" smtClean="0"/>
              <a:t>and</a:t>
            </a:r>
          </a:p>
          <a:p>
            <a:pPr lvl="1"/>
            <a:r>
              <a:rPr lang="en-US" dirty="0" smtClean="0"/>
              <a:t>(</a:t>
            </a:r>
            <a:r>
              <a:rPr lang="en-US" dirty="0"/>
              <a:t>2) not to install network features, functions, or capabilities that </a:t>
            </a:r>
            <a:r>
              <a:rPr lang="en-US" dirty="0" smtClean="0"/>
              <a:t>do not </a:t>
            </a:r>
            <a:r>
              <a:rPr lang="en-US" dirty="0"/>
              <a:t>comply with the guidelines and standards established pursuant </a:t>
            </a:r>
            <a:r>
              <a:rPr lang="en-US" dirty="0" smtClean="0"/>
              <a:t>to section </a:t>
            </a:r>
            <a:r>
              <a:rPr lang="en-US" dirty="0"/>
              <a:t>255 or 256.</a:t>
            </a:r>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Date Placeholder 4"/>
          <p:cNvSpPr>
            <a:spLocks noGrp="1"/>
          </p:cNvSpPr>
          <p:nvPr>
            <p:ph type="dt" sz="half" idx="10"/>
          </p:nvPr>
        </p:nvSpPr>
        <p:spPr/>
        <p:txBody>
          <a:bodyPr/>
          <a:lstStyle/>
          <a:p>
            <a:fld id="{EEF63838-84ED-7F47-B774-B73E2805A246}" type="datetime1">
              <a:rPr lang="en-US" smtClean="0"/>
              <a:t>6/12/16</a:t>
            </a:fld>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24</a:t>
            </a:fld>
            <a:endParaRPr lang="en-US"/>
          </a:p>
        </p:txBody>
      </p:sp>
    </p:spTree>
    <p:extLst>
      <p:ext uri="{BB962C8B-B14F-4D97-AF65-F5344CB8AC3E}">
        <p14:creationId xmlns:p14="http://schemas.microsoft.com/office/powerpoint/2010/main" val="1794640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rule – 47 CFR 20.18</a:t>
            </a:r>
            <a:endParaRPr lang="en-US" dirty="0"/>
          </a:p>
        </p:txBody>
      </p:sp>
      <p:sp>
        <p:nvSpPr>
          <p:cNvPr id="3" name="Content Placeholder 2"/>
          <p:cNvSpPr>
            <a:spLocks noGrp="1"/>
          </p:cNvSpPr>
          <p:nvPr>
            <p:ph idx="1"/>
          </p:nvPr>
        </p:nvSpPr>
        <p:spPr/>
        <p:txBody>
          <a:bodyPr>
            <a:normAutofit fontScale="85000" lnSpcReduction="20000"/>
          </a:bodyPr>
          <a:lstStyle/>
          <a:p>
            <a:r>
              <a:rPr lang="en-US" b="1" dirty="0">
                <a:solidFill>
                  <a:srgbClr val="660066"/>
                </a:solidFill>
              </a:rPr>
              <a:t>§ 20.18 911 Service</a:t>
            </a:r>
            <a:r>
              <a:rPr lang="en-US" dirty="0"/>
              <a:t>.</a:t>
            </a:r>
          </a:p>
          <a:p>
            <a:r>
              <a:rPr lang="en-US" dirty="0"/>
              <a:t>(a) Scope of section. The following requirements are only applicable to CMRS providers, excluding mobile satellite service (MSS) operators, to the extent that they:</a:t>
            </a:r>
          </a:p>
          <a:p>
            <a:pPr lvl="1"/>
            <a:r>
              <a:rPr lang="en-US" dirty="0"/>
              <a:t>(1) Offer real-time, two way switched voice service that is interconnected with the public switched network; and</a:t>
            </a:r>
          </a:p>
          <a:p>
            <a:pPr lvl="1"/>
            <a:r>
              <a:rPr lang="en-US" dirty="0"/>
              <a:t>(2) Utilize an in-network switching facility that enables the provider to reuse frequencies and accomplish seamless hand-offs of subscriber calls. These requirements are applicable to entities that offer voice service to consumers by purchasing airtime or capacity at wholesale rates from CMRS licensees.</a:t>
            </a:r>
          </a:p>
          <a:p>
            <a:r>
              <a:rPr lang="en-US" dirty="0"/>
              <a:t>(b) Basic 911 Service. CMRS providers subject to this section must transmit all wireless 911 calls without respect to their call validation process to a Public Safety Answering Point, or, where no Public Safety Answering Point has been designated, to a designated statewide default answering point or appropriate local emergency authority pursuant to § 64.3001 of this chapter, provided that “all wireless 911 calls” is defined as “any call initiated by a wireless user dialing 911 on a phone using a compliant radio frequency protocol of the serving carrier.”</a:t>
            </a:r>
          </a:p>
        </p:txBody>
      </p:sp>
      <p:sp>
        <p:nvSpPr>
          <p:cNvPr id="4" name="Date Placeholder 3"/>
          <p:cNvSpPr>
            <a:spLocks noGrp="1"/>
          </p:cNvSpPr>
          <p:nvPr>
            <p:ph type="dt" sz="half" idx="10"/>
          </p:nvPr>
        </p:nvSpPr>
        <p:spPr/>
        <p:txBody>
          <a:bodyPr/>
          <a:lstStyle/>
          <a:p>
            <a:fld id="{D800430F-C0BB-284B-8AA4-A1673D9E0DE0}"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25</a:t>
            </a:fld>
            <a:endParaRPr lang="en-US"/>
          </a:p>
        </p:txBody>
      </p:sp>
    </p:spTree>
    <p:extLst>
      <p:ext uri="{BB962C8B-B14F-4D97-AF65-F5344CB8AC3E}">
        <p14:creationId xmlns:p14="http://schemas.microsoft.com/office/powerpoint/2010/main" val="24131742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Authority example</a:t>
            </a:r>
            <a:endParaRPr lang="en-US" dirty="0"/>
          </a:p>
        </p:txBody>
      </p:sp>
      <p:sp>
        <p:nvSpPr>
          <p:cNvPr id="3" name="Date Placeholder 2"/>
          <p:cNvSpPr>
            <a:spLocks noGrp="1"/>
          </p:cNvSpPr>
          <p:nvPr>
            <p:ph type="dt" sz="half" idx="10"/>
          </p:nvPr>
        </p:nvSpPr>
        <p:spPr/>
        <p:txBody>
          <a:bodyPr/>
          <a:lstStyle/>
          <a:p>
            <a:fld id="{685B1E57-F5C8-EB4C-BF18-7125ABAEC283}"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26</a:t>
            </a:fld>
            <a:endParaRPr lang="en-US"/>
          </a:p>
        </p:txBody>
      </p:sp>
      <p:pic>
        <p:nvPicPr>
          <p:cNvPr id="6" name="Picture 5"/>
          <p:cNvPicPr>
            <a:picLocks noChangeAspect="1"/>
          </p:cNvPicPr>
          <p:nvPr/>
        </p:nvPicPr>
        <p:blipFill>
          <a:blip r:embed="rId2"/>
          <a:stretch>
            <a:fillRect/>
          </a:stretch>
        </p:blipFill>
        <p:spPr>
          <a:xfrm>
            <a:off x="1157112" y="1683619"/>
            <a:ext cx="6674556" cy="4752731"/>
          </a:xfrm>
          <a:prstGeom prst="rect">
            <a:avLst/>
          </a:prstGeom>
        </p:spPr>
      </p:pic>
      <p:sp>
        <p:nvSpPr>
          <p:cNvPr id="7" name="TextBox 6"/>
          <p:cNvSpPr txBox="1"/>
          <p:nvPr/>
        </p:nvSpPr>
        <p:spPr>
          <a:xfrm>
            <a:off x="0" y="6488668"/>
            <a:ext cx="3686714" cy="369332"/>
          </a:xfrm>
          <a:prstGeom prst="rect">
            <a:avLst/>
          </a:prstGeom>
          <a:noFill/>
        </p:spPr>
        <p:txBody>
          <a:bodyPr wrap="none" rtlCol="0">
            <a:spAutoFit/>
          </a:bodyPr>
          <a:lstStyle/>
          <a:p>
            <a:r>
              <a:rPr lang="en-US" dirty="0"/>
              <a:t>FCC 13-64 </a:t>
            </a:r>
            <a:r>
              <a:rPr lang="en-US" dirty="0" smtClean="0"/>
              <a:t>(“Bounce-back Order”)</a:t>
            </a:r>
            <a:endParaRPr lang="en-US" dirty="0"/>
          </a:p>
        </p:txBody>
      </p:sp>
    </p:spTree>
    <p:extLst>
      <p:ext uri="{BB962C8B-B14F-4D97-AF65-F5344CB8AC3E}">
        <p14:creationId xmlns:p14="http://schemas.microsoft.com/office/powerpoint/2010/main" val="4002392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a:t>
            </a:r>
            <a:endParaRPr lang="en-US" dirty="0"/>
          </a:p>
        </p:txBody>
      </p:sp>
      <p:sp>
        <p:nvSpPr>
          <p:cNvPr id="2" name="Content Placeholder 1"/>
          <p:cNvSpPr>
            <a:spLocks noGrp="1"/>
          </p:cNvSpPr>
          <p:nvPr>
            <p:ph idx="1"/>
          </p:nvPr>
        </p:nvSpPr>
        <p:spPr>
          <a:xfrm>
            <a:off x="132173" y="5777409"/>
            <a:ext cx="8413919" cy="1157882"/>
          </a:xfrm>
        </p:spPr>
        <p:txBody>
          <a:bodyPr>
            <a:normAutofit/>
          </a:bodyPr>
          <a:lstStyle/>
          <a:p>
            <a:r>
              <a:rPr lang="en-US" dirty="0" smtClean="0"/>
              <a:t>Independent federal agency</a:t>
            </a:r>
          </a:p>
          <a:p>
            <a:r>
              <a:rPr lang="en-US" dirty="0" smtClean="0"/>
              <a:t>About 1,700 employees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27</a:t>
            </a:fld>
            <a:endParaRPr lang="en-US"/>
          </a:p>
        </p:txBody>
      </p:sp>
      <p:graphicFrame>
        <p:nvGraphicFramePr>
          <p:cNvPr id="5" name="Diagram 4"/>
          <p:cNvGraphicFramePr/>
          <p:nvPr>
            <p:extLst>
              <p:ext uri="{D42A27DB-BD31-4B8C-83A1-F6EECF244321}">
                <p14:modId xmlns:p14="http://schemas.microsoft.com/office/powerpoint/2010/main" val="1621484981"/>
              </p:ext>
            </p:extLst>
          </p:nvPr>
        </p:nvGraphicFramePr>
        <p:xfrm>
          <a:off x="257997" y="1311942"/>
          <a:ext cx="8886003" cy="441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smtClean="0"/>
              <a:t>INFORTE IBW 2016 - Law</a:t>
            </a:r>
            <a:endParaRPr lang="en-US"/>
          </a:p>
        </p:txBody>
      </p:sp>
      <p:pic>
        <p:nvPicPr>
          <p:cNvPr id="7" name="Picture 6"/>
          <p:cNvPicPr>
            <a:picLocks noChangeAspect="1"/>
          </p:cNvPicPr>
          <p:nvPr/>
        </p:nvPicPr>
        <p:blipFill>
          <a:blip r:embed="rId8"/>
          <a:stretch>
            <a:fillRect/>
          </a:stretch>
        </p:blipFill>
        <p:spPr>
          <a:xfrm>
            <a:off x="0" y="1311942"/>
            <a:ext cx="2863769" cy="1769903"/>
          </a:xfrm>
          <a:prstGeom prst="rect">
            <a:avLst/>
          </a:prstGeom>
        </p:spPr>
      </p:pic>
      <p:pic>
        <p:nvPicPr>
          <p:cNvPr id="8" name="Picture 7"/>
          <p:cNvPicPr>
            <a:picLocks noChangeAspect="1"/>
          </p:cNvPicPr>
          <p:nvPr/>
        </p:nvPicPr>
        <p:blipFill>
          <a:blip r:embed="rId9"/>
          <a:stretch>
            <a:fillRect/>
          </a:stretch>
        </p:blipFill>
        <p:spPr>
          <a:xfrm>
            <a:off x="6581924" y="1196776"/>
            <a:ext cx="2076152" cy="1138535"/>
          </a:xfrm>
          <a:prstGeom prst="rect">
            <a:avLst/>
          </a:prstGeom>
        </p:spPr>
      </p:pic>
      <p:cxnSp>
        <p:nvCxnSpPr>
          <p:cNvPr id="11" name="Straight Arrow Connector 10"/>
          <p:cNvCxnSpPr>
            <a:stCxn id="8" idx="1"/>
          </p:cNvCxnSpPr>
          <p:nvPr/>
        </p:nvCxnSpPr>
        <p:spPr>
          <a:xfrm flipH="1" flipV="1">
            <a:off x="5414070" y="1747322"/>
            <a:ext cx="1167854" cy="187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ounded Rectangular Callout 12"/>
          <p:cNvSpPr/>
          <p:nvPr/>
        </p:nvSpPr>
        <p:spPr>
          <a:xfrm>
            <a:off x="5901049" y="2052866"/>
            <a:ext cx="2559031" cy="830694"/>
          </a:xfrm>
          <a:prstGeom prst="wedgeRoundRectCallout">
            <a:avLst>
              <a:gd name="adj1" fmla="val -73057"/>
              <a:gd name="adj2" fmla="val -63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President nominates</a:t>
            </a:r>
          </a:p>
          <a:p>
            <a:r>
              <a:rPr lang="en-US" dirty="0"/>
              <a:t>Senate confirms</a:t>
            </a:r>
          </a:p>
          <a:p>
            <a:pPr algn="ctr"/>
            <a:endParaRPr lang="en-US" dirty="0"/>
          </a:p>
        </p:txBody>
      </p:sp>
      <p:sp>
        <p:nvSpPr>
          <p:cNvPr id="9" name="Date Placeholder 8"/>
          <p:cNvSpPr>
            <a:spLocks noGrp="1"/>
          </p:cNvSpPr>
          <p:nvPr>
            <p:ph type="dt" sz="half" idx="10"/>
          </p:nvPr>
        </p:nvSpPr>
        <p:spPr/>
        <p:txBody>
          <a:bodyPr/>
          <a:lstStyle/>
          <a:p>
            <a:fld id="{121B9AF1-8F66-9A4D-B586-5B2F270D3177}" type="datetime1">
              <a:rPr lang="en-US" smtClean="0"/>
              <a:t>6/12/16</a:t>
            </a:fld>
            <a:endParaRPr lang="en-US"/>
          </a:p>
        </p:txBody>
      </p:sp>
    </p:spTree>
    <p:extLst>
      <p:ext uri="{BB962C8B-B14F-4D97-AF65-F5344CB8AC3E}">
        <p14:creationId xmlns:p14="http://schemas.microsoft.com/office/powerpoint/2010/main" val="496223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HQ building</a:t>
            </a:r>
            <a:endParaRPr lang="en-US" dirty="0"/>
          </a:p>
        </p:txBody>
      </p:sp>
      <p:sp>
        <p:nvSpPr>
          <p:cNvPr id="3" name="Footer Placeholder 2"/>
          <p:cNvSpPr>
            <a:spLocks noGrp="1"/>
          </p:cNvSpPr>
          <p:nvPr>
            <p:ph type="ftr" sz="quarter" idx="11"/>
          </p:nvPr>
        </p:nvSpPr>
        <p:spPr/>
        <p:txBody>
          <a:bodyPr/>
          <a:lstStyle/>
          <a:p>
            <a:r>
              <a:rPr lang="en-US" smtClean="0"/>
              <a:t>INFORTE IBW 2016 - Law</a:t>
            </a:r>
            <a:endParaRPr lang="en-US"/>
          </a:p>
        </p:txBody>
      </p:sp>
      <p:sp>
        <p:nvSpPr>
          <p:cNvPr id="4" name="Slide Number Placeholder 3"/>
          <p:cNvSpPr>
            <a:spLocks noGrp="1"/>
          </p:cNvSpPr>
          <p:nvPr>
            <p:ph type="sldNum" sz="quarter" idx="12"/>
          </p:nvPr>
        </p:nvSpPr>
        <p:spPr/>
        <p:txBody>
          <a:bodyPr/>
          <a:lstStyle/>
          <a:p>
            <a:fld id="{7C89E2E9-8F28-AD43-8875-6078F115E0CC}" type="slidenum">
              <a:rPr lang="en-US" smtClean="0"/>
              <a:t>28</a:t>
            </a:fld>
            <a:endParaRPr lang="en-US"/>
          </a:p>
        </p:txBody>
      </p:sp>
      <p:pic>
        <p:nvPicPr>
          <p:cNvPr id="5" name="Picture 4"/>
          <p:cNvPicPr>
            <a:picLocks noChangeAspect="1"/>
          </p:cNvPicPr>
          <p:nvPr/>
        </p:nvPicPr>
        <p:blipFill>
          <a:blip r:embed="rId2"/>
          <a:stretch>
            <a:fillRect/>
          </a:stretch>
        </p:blipFill>
        <p:spPr>
          <a:xfrm>
            <a:off x="1364824" y="1667966"/>
            <a:ext cx="6070600" cy="4419600"/>
          </a:xfrm>
          <a:prstGeom prst="rect">
            <a:avLst/>
          </a:prstGeom>
        </p:spPr>
      </p:pic>
      <p:sp>
        <p:nvSpPr>
          <p:cNvPr id="6" name="Date Placeholder 5"/>
          <p:cNvSpPr>
            <a:spLocks noGrp="1"/>
          </p:cNvSpPr>
          <p:nvPr>
            <p:ph type="dt" sz="half" idx="10"/>
          </p:nvPr>
        </p:nvSpPr>
        <p:spPr/>
        <p:txBody>
          <a:bodyPr/>
          <a:lstStyle/>
          <a:p>
            <a:fld id="{31F2A60F-2821-244F-895D-0A232DAF52C6}" type="datetime1">
              <a:rPr lang="en-US" smtClean="0"/>
              <a:t>6/12/16</a:t>
            </a:fld>
            <a:endParaRPr lang="en-US"/>
          </a:p>
        </p:txBody>
      </p:sp>
    </p:spTree>
    <p:extLst>
      <p:ext uri="{BB962C8B-B14F-4D97-AF65-F5344CB8AC3E}">
        <p14:creationId xmlns:p14="http://schemas.microsoft.com/office/powerpoint/2010/main" val="3514519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Staffing at National Regulatory Agencies </a:t>
            </a:r>
            <a:endParaRPr lang="en-US" dirty="0"/>
          </a:p>
        </p:txBody>
      </p:sp>
      <p:sp>
        <p:nvSpPr>
          <p:cNvPr id="3" name="Slide Number Placeholder 2"/>
          <p:cNvSpPr>
            <a:spLocks noGrp="1"/>
          </p:cNvSpPr>
          <p:nvPr>
            <p:ph type="sldNum" sz="quarter" idx="12"/>
          </p:nvPr>
        </p:nvSpPr>
        <p:spPr/>
        <p:txBody>
          <a:bodyPr>
            <a:normAutofit/>
          </a:bodyPr>
          <a:lstStyle/>
          <a:p>
            <a:fld id="{76988DB3-7906-FE49-941C-A177E89EF2E4}" type="slidenum">
              <a:rPr lang="en-US" smtClean="0"/>
              <a:t>29</a:t>
            </a:fld>
            <a:endParaRPr lang="en-US"/>
          </a:p>
        </p:txBody>
      </p:sp>
      <p:pic>
        <p:nvPicPr>
          <p:cNvPr id="6" name="Picture 5"/>
          <p:cNvPicPr>
            <a:picLocks noChangeAspect="1"/>
          </p:cNvPicPr>
          <p:nvPr/>
        </p:nvPicPr>
        <p:blipFill>
          <a:blip r:embed="rId2"/>
          <a:stretch>
            <a:fillRect/>
          </a:stretch>
        </p:blipFill>
        <p:spPr>
          <a:xfrm>
            <a:off x="1104900" y="1638300"/>
            <a:ext cx="7316158" cy="4728736"/>
          </a:xfrm>
          <a:prstGeom prst="rect">
            <a:avLst/>
          </a:prstGeom>
        </p:spPr>
      </p:pic>
      <p:sp>
        <p:nvSpPr>
          <p:cNvPr id="7" name="Footer Placeholder 6"/>
          <p:cNvSpPr>
            <a:spLocks noGrp="1"/>
          </p:cNvSpPr>
          <p:nvPr>
            <p:ph type="ftr" sz="quarter" idx="11"/>
          </p:nvPr>
        </p:nvSpPr>
        <p:spPr/>
        <p:txBody>
          <a:bodyPr/>
          <a:lstStyle/>
          <a:p>
            <a:r>
              <a:rPr lang="en-US" smtClean="0"/>
              <a:t>INFORTE IBW 2016 - Law</a:t>
            </a:r>
            <a:endParaRPr lang="en-US"/>
          </a:p>
        </p:txBody>
      </p:sp>
      <p:sp>
        <p:nvSpPr>
          <p:cNvPr id="2" name="Date Placeholder 1"/>
          <p:cNvSpPr>
            <a:spLocks noGrp="1"/>
          </p:cNvSpPr>
          <p:nvPr>
            <p:ph type="dt" sz="half" idx="10"/>
          </p:nvPr>
        </p:nvSpPr>
        <p:spPr/>
        <p:txBody>
          <a:bodyPr/>
          <a:lstStyle/>
          <a:p>
            <a:fld id="{B1332DEC-7FFC-5347-9314-BFA4D80482ED}" type="datetime1">
              <a:rPr lang="en-US" smtClean="0"/>
              <a:t>6/12/16</a:t>
            </a:fld>
            <a:endParaRPr lang="en-US"/>
          </a:p>
        </p:txBody>
      </p:sp>
    </p:spTree>
    <p:extLst>
      <p:ext uri="{BB962C8B-B14F-4D97-AF65-F5344CB8AC3E}">
        <p14:creationId xmlns:p14="http://schemas.microsoft.com/office/powerpoint/2010/main" val="296166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Legal thinking vs. computational thinking</a:t>
            </a:r>
            <a:endParaRPr lang="en-US" dirty="0"/>
          </a:p>
        </p:txBody>
      </p:sp>
      <p:sp>
        <p:nvSpPr>
          <p:cNvPr id="3" name="Content Placeholder 2"/>
          <p:cNvSpPr>
            <a:spLocks noGrp="1"/>
          </p:cNvSpPr>
          <p:nvPr>
            <p:ph idx="1"/>
          </p:nvPr>
        </p:nvSpPr>
        <p:spPr/>
        <p:txBody>
          <a:bodyPr/>
          <a:lstStyle/>
          <a:p>
            <a:r>
              <a:rPr lang="en-US" dirty="0" smtClean="0"/>
              <a:t>Laws are generally (intentionally) vague</a:t>
            </a:r>
          </a:p>
          <a:p>
            <a:pPr lvl="1"/>
            <a:r>
              <a:rPr lang="en-US" dirty="0" smtClean="0"/>
              <a:t>consistency, fairness, predictability</a:t>
            </a:r>
          </a:p>
          <a:p>
            <a:pPr lvl="1"/>
            <a:r>
              <a:rPr lang="en-US" dirty="0" smtClean="0"/>
              <a:t>“driving faster than the speed limit is a crime”</a:t>
            </a:r>
          </a:p>
          <a:p>
            <a:r>
              <a:rPr lang="en-US" dirty="0" smtClean="0"/>
              <a:t>Exceptions</a:t>
            </a:r>
          </a:p>
          <a:p>
            <a:pPr lvl="1"/>
            <a:r>
              <a:rPr lang="en-US" dirty="0" smtClean="0"/>
              <a:t>ambulance</a:t>
            </a:r>
          </a:p>
          <a:p>
            <a:pPr lvl="1"/>
            <a:r>
              <a:rPr lang="en-US" dirty="0" smtClean="0"/>
              <a:t>rush child to hospital</a:t>
            </a:r>
          </a:p>
          <a:p>
            <a:pPr lvl="1"/>
            <a:r>
              <a:rPr lang="en-US" dirty="0" smtClean="0"/>
              <a:t>“just a little bit”</a:t>
            </a:r>
          </a:p>
        </p:txBody>
      </p:sp>
      <p:sp>
        <p:nvSpPr>
          <p:cNvPr id="4" name="Date Placeholder 3"/>
          <p:cNvSpPr>
            <a:spLocks noGrp="1"/>
          </p:cNvSpPr>
          <p:nvPr>
            <p:ph type="dt" sz="half" idx="10"/>
          </p:nvPr>
        </p:nvSpPr>
        <p:spPr/>
        <p:txBody>
          <a:bodyPr/>
          <a:lstStyle/>
          <a:p>
            <a:fld id="{BF0E7478-6426-B948-AB43-A5C8D36DACD5}"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a:t>
            </a:fld>
            <a:endParaRPr lang="en-US"/>
          </a:p>
        </p:txBody>
      </p:sp>
    </p:spTree>
    <p:extLst>
      <p:ext uri="{BB962C8B-B14F-4D97-AF65-F5344CB8AC3E}">
        <p14:creationId xmlns:p14="http://schemas.microsoft.com/office/powerpoint/2010/main" val="296222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device approval</a:t>
            </a:r>
            <a:endParaRPr lang="en-US" dirty="0"/>
          </a:p>
        </p:txBody>
      </p:sp>
      <p:sp>
        <p:nvSpPr>
          <p:cNvPr id="3" name="Footer Placeholder 2"/>
          <p:cNvSpPr>
            <a:spLocks noGrp="1"/>
          </p:cNvSpPr>
          <p:nvPr>
            <p:ph type="ftr" sz="quarter" idx="11"/>
          </p:nvPr>
        </p:nvSpPr>
        <p:spPr/>
        <p:txBody>
          <a:bodyPr/>
          <a:lstStyle/>
          <a:p>
            <a:r>
              <a:rPr lang="en-US" smtClean="0"/>
              <a:t>INFORTE IBW 2016 - Law</a:t>
            </a:r>
            <a:endParaRPr lang="en-US"/>
          </a:p>
        </p:txBody>
      </p:sp>
      <p:sp>
        <p:nvSpPr>
          <p:cNvPr id="4" name="Slide Number Placeholder 3"/>
          <p:cNvSpPr>
            <a:spLocks noGrp="1"/>
          </p:cNvSpPr>
          <p:nvPr>
            <p:ph type="sldNum" sz="quarter" idx="12"/>
          </p:nvPr>
        </p:nvSpPr>
        <p:spPr/>
        <p:txBody>
          <a:bodyPr/>
          <a:lstStyle/>
          <a:p>
            <a:fld id="{7C89E2E9-8F28-AD43-8875-6078F115E0CC}" type="slidenum">
              <a:rPr lang="en-US" smtClean="0"/>
              <a:t>30</a:t>
            </a:fld>
            <a:endParaRPr lang="en-US"/>
          </a:p>
        </p:txBody>
      </p:sp>
      <p:pic>
        <p:nvPicPr>
          <p:cNvPr id="5" name="Picture 4"/>
          <p:cNvPicPr>
            <a:picLocks noChangeAspect="1"/>
          </p:cNvPicPr>
          <p:nvPr/>
        </p:nvPicPr>
        <p:blipFill>
          <a:blip r:embed="rId2"/>
          <a:stretch>
            <a:fillRect/>
          </a:stretch>
        </p:blipFill>
        <p:spPr>
          <a:xfrm>
            <a:off x="0" y="2138798"/>
            <a:ext cx="5587834" cy="3771788"/>
          </a:xfrm>
          <a:prstGeom prst="rect">
            <a:avLst/>
          </a:prstGeom>
        </p:spPr>
      </p:pic>
      <p:pic>
        <p:nvPicPr>
          <p:cNvPr id="6" name="Picture 5"/>
          <p:cNvPicPr>
            <a:picLocks noChangeAspect="1"/>
          </p:cNvPicPr>
          <p:nvPr/>
        </p:nvPicPr>
        <p:blipFill>
          <a:blip r:embed="rId3"/>
          <a:stretch>
            <a:fillRect/>
          </a:stretch>
        </p:blipFill>
        <p:spPr>
          <a:xfrm>
            <a:off x="5785148" y="2138798"/>
            <a:ext cx="3358852" cy="2556396"/>
          </a:xfrm>
          <a:prstGeom prst="rect">
            <a:avLst/>
          </a:prstGeom>
        </p:spPr>
      </p:pic>
      <p:sp>
        <p:nvSpPr>
          <p:cNvPr id="7" name="Date Placeholder 6"/>
          <p:cNvSpPr>
            <a:spLocks noGrp="1"/>
          </p:cNvSpPr>
          <p:nvPr>
            <p:ph type="dt" sz="half" idx="10"/>
          </p:nvPr>
        </p:nvSpPr>
        <p:spPr/>
        <p:txBody>
          <a:bodyPr/>
          <a:lstStyle/>
          <a:p>
            <a:fld id="{1017564F-1462-234F-B358-E14AA46DE2AF}" type="datetime1">
              <a:rPr lang="en-US" smtClean="0"/>
              <a:t>6/12/16</a:t>
            </a:fld>
            <a:endParaRPr lang="en-US"/>
          </a:p>
        </p:txBody>
      </p:sp>
    </p:spTree>
    <p:extLst>
      <p:ext uri="{BB962C8B-B14F-4D97-AF65-F5344CB8AC3E}">
        <p14:creationId xmlns:p14="http://schemas.microsoft.com/office/powerpoint/2010/main" val="1388983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graphicFrame>
        <p:nvGraphicFramePr>
          <p:cNvPr id="4" name="Diagram 3"/>
          <p:cNvGraphicFramePr/>
          <p:nvPr>
            <p:extLst>
              <p:ext uri="{D42A27DB-BD31-4B8C-83A1-F6EECF244321}">
                <p14:modId xmlns:p14="http://schemas.microsoft.com/office/powerpoint/2010/main" val="924994298"/>
              </p:ext>
            </p:extLst>
          </p:nvPr>
        </p:nvGraphicFramePr>
        <p:xfrm>
          <a:off x="824713" y="1397000"/>
          <a:ext cx="6152355" cy="4887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ultidocument 5"/>
          <p:cNvSpPr/>
          <p:nvPr/>
        </p:nvSpPr>
        <p:spPr>
          <a:xfrm>
            <a:off x="6977069" y="2606286"/>
            <a:ext cx="1946320" cy="153408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comments &amp; ex parte</a:t>
            </a:r>
            <a:endParaRPr lang="en-US" dirty="0"/>
          </a:p>
        </p:txBody>
      </p:sp>
      <p:cxnSp>
        <p:nvCxnSpPr>
          <p:cNvPr id="8" name="Elbow Connector 7"/>
          <p:cNvCxnSpPr>
            <a:stCxn id="6" idx="0"/>
          </p:cNvCxnSpPr>
          <p:nvPr/>
        </p:nvCxnSpPr>
        <p:spPr>
          <a:xfrm rot="16200000" flipH="1" flipV="1">
            <a:off x="6895557" y="1731130"/>
            <a:ext cx="313416" cy="2063728"/>
          </a:xfrm>
          <a:prstGeom prst="bentConnector4">
            <a:avLst>
              <a:gd name="adj1" fmla="val -72938"/>
              <a:gd name="adj2" fmla="val 76822"/>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0" name="Elbow Connector 9"/>
          <p:cNvCxnSpPr>
            <a:stCxn id="6" idx="2"/>
          </p:cNvCxnSpPr>
          <p:nvPr/>
        </p:nvCxnSpPr>
        <p:spPr>
          <a:xfrm rot="5400000">
            <a:off x="6748373" y="3667691"/>
            <a:ext cx="651934" cy="1481096"/>
          </a:xfrm>
          <a:prstGeom prst="bentConnector2">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1B56C2C8-28AA-3E49-BA25-1A089A9C74F2}"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31</a:t>
            </a:fld>
            <a:endParaRPr lang="en-US"/>
          </a:p>
        </p:txBody>
      </p:sp>
    </p:spTree>
    <p:extLst>
      <p:ext uri="{BB962C8B-B14F-4D97-AF65-F5344CB8AC3E}">
        <p14:creationId xmlns:p14="http://schemas.microsoft.com/office/powerpoint/2010/main" val="34500167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0200" y="558800"/>
            <a:ext cx="5943600" cy="5740400"/>
          </a:xfrm>
          <a:prstGeom prst="rect">
            <a:avLst/>
          </a:prstGeom>
        </p:spPr>
      </p:pic>
      <p:sp>
        <p:nvSpPr>
          <p:cNvPr id="2" name="Date Placeholder 1"/>
          <p:cNvSpPr>
            <a:spLocks noGrp="1"/>
          </p:cNvSpPr>
          <p:nvPr>
            <p:ph type="dt" sz="half" idx="10"/>
          </p:nvPr>
        </p:nvSpPr>
        <p:spPr/>
        <p:txBody>
          <a:bodyPr/>
          <a:lstStyle/>
          <a:p>
            <a:fld id="{CDB386AA-53D3-6544-94B7-511F5CEDEEE4}"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32</a:t>
            </a:fld>
            <a:endParaRPr lang="en-US"/>
          </a:p>
        </p:txBody>
      </p:sp>
    </p:spTree>
    <p:extLst>
      <p:ext uri="{BB962C8B-B14F-4D97-AF65-F5344CB8AC3E}">
        <p14:creationId xmlns:p14="http://schemas.microsoft.com/office/powerpoint/2010/main" val="4138075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Freedom of Information Act (FOIA)</a:t>
            </a:r>
            <a:endParaRPr lang="en-US" dirty="0"/>
          </a:p>
        </p:txBody>
      </p:sp>
      <p:sp>
        <p:nvSpPr>
          <p:cNvPr id="3" name="Content Placeholder 2"/>
          <p:cNvSpPr>
            <a:spLocks noGrp="1"/>
          </p:cNvSpPr>
          <p:nvPr>
            <p:ph idx="1"/>
          </p:nvPr>
        </p:nvSpPr>
        <p:spPr/>
        <p:txBody>
          <a:bodyPr/>
          <a:lstStyle/>
          <a:p>
            <a:r>
              <a:rPr lang="en-US" dirty="0" smtClean="0"/>
              <a:t>No state secrets act in United States</a:t>
            </a:r>
          </a:p>
          <a:p>
            <a:r>
              <a:rPr lang="en-US" dirty="0" smtClean="0"/>
              <a:t>Agency records are publicly available unless specific exemptions apply</a:t>
            </a:r>
          </a:p>
          <a:p>
            <a:pPr lvl="1"/>
            <a:r>
              <a:rPr lang="en-US" dirty="0" smtClean="0"/>
              <a:t>national defense</a:t>
            </a:r>
          </a:p>
          <a:p>
            <a:pPr lvl="1"/>
            <a:r>
              <a:rPr lang="en-US" dirty="0" smtClean="0"/>
              <a:t>law enforcement</a:t>
            </a:r>
          </a:p>
          <a:p>
            <a:pPr lvl="1"/>
            <a:r>
              <a:rPr lang="en-US" dirty="0" smtClean="0"/>
              <a:t>personal privacy</a:t>
            </a:r>
          </a:p>
          <a:p>
            <a:pPr lvl="1"/>
            <a:r>
              <a:rPr lang="en-US" i="1" dirty="0" smtClean="0"/>
              <a:t>pre-decisional agency deliberations</a:t>
            </a:r>
          </a:p>
          <a:p>
            <a:pPr lvl="1"/>
            <a:r>
              <a:rPr lang="en-US" dirty="0" smtClean="0"/>
              <a:t>trade secrets</a:t>
            </a:r>
          </a:p>
          <a:p>
            <a:pPr lvl="1"/>
            <a:r>
              <a:rPr lang="en-US" dirty="0" smtClean="0"/>
              <a:t>commercial and financial information </a:t>
            </a:r>
            <a:r>
              <a:rPr lang="en-US" dirty="0" smtClean="0">
                <a:sym typeface="Wingdings"/>
              </a:rPr>
              <a:t> protective orders</a:t>
            </a:r>
          </a:p>
          <a:p>
            <a:pPr lvl="2"/>
            <a:r>
              <a:rPr lang="en-US" dirty="0" smtClean="0">
                <a:sym typeface="Wingdings"/>
              </a:rPr>
              <a:t>e.g., merger review</a:t>
            </a:r>
            <a:endParaRPr lang="en-US" dirty="0"/>
          </a:p>
        </p:txBody>
      </p:sp>
      <p:sp>
        <p:nvSpPr>
          <p:cNvPr id="4" name="Date Placeholder 3"/>
          <p:cNvSpPr>
            <a:spLocks noGrp="1"/>
          </p:cNvSpPr>
          <p:nvPr>
            <p:ph type="dt" sz="half" idx="10"/>
          </p:nvPr>
        </p:nvSpPr>
        <p:spPr/>
        <p:txBody>
          <a:bodyPr/>
          <a:lstStyle/>
          <a:p>
            <a:fld id="{465E2343-C1D3-2F4B-BF9E-A3A61DD6C12A}"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33</a:t>
            </a:fld>
            <a:endParaRPr lang="en-US"/>
          </a:p>
        </p:txBody>
      </p:sp>
    </p:spTree>
    <p:extLst>
      <p:ext uri="{BB962C8B-B14F-4D97-AF65-F5344CB8AC3E}">
        <p14:creationId xmlns:p14="http://schemas.microsoft.com/office/powerpoint/2010/main" val="708668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records law example - Finland</a:t>
            </a:r>
            <a:endParaRPr lang="en-US" dirty="0"/>
          </a:p>
        </p:txBody>
      </p:sp>
      <p:sp>
        <p:nvSpPr>
          <p:cNvPr id="3" name="Content Placeholder 2"/>
          <p:cNvSpPr>
            <a:spLocks noGrp="1"/>
          </p:cNvSpPr>
          <p:nvPr>
            <p:ph idx="1"/>
          </p:nvPr>
        </p:nvSpPr>
        <p:spPr/>
        <p:txBody>
          <a:bodyPr>
            <a:normAutofit fontScale="92500" lnSpcReduction="20000"/>
          </a:bodyPr>
          <a:lstStyle/>
          <a:p>
            <a:r>
              <a:rPr lang="en-US" dirty="0"/>
              <a:t>In </a:t>
            </a:r>
            <a:r>
              <a:rPr lang="en-US" dirty="0">
                <a:hlinkClick r:id="rId2" tooltip="Finland"/>
              </a:rPr>
              <a:t>Finland</a:t>
            </a:r>
            <a:r>
              <a:rPr lang="en-US" dirty="0"/>
              <a:t>, the </a:t>
            </a:r>
            <a:r>
              <a:rPr lang="en-US" b="1" dirty="0" err="1"/>
              <a:t>Laki</a:t>
            </a:r>
            <a:r>
              <a:rPr lang="en-US" b="1" dirty="0"/>
              <a:t> </a:t>
            </a:r>
            <a:r>
              <a:rPr lang="en-US" b="1" dirty="0" err="1"/>
              <a:t>yleisten</a:t>
            </a:r>
            <a:r>
              <a:rPr lang="en-US" b="1" dirty="0"/>
              <a:t> </a:t>
            </a:r>
            <a:r>
              <a:rPr lang="en-US" b="1" dirty="0" err="1"/>
              <a:t>asiakirjain</a:t>
            </a:r>
            <a:r>
              <a:rPr lang="en-US" b="1" dirty="0"/>
              <a:t> </a:t>
            </a:r>
            <a:r>
              <a:rPr lang="en-US" b="1" dirty="0" err="1"/>
              <a:t>julkisuudesta</a:t>
            </a:r>
            <a:r>
              <a:rPr lang="en-US" b="1" dirty="0"/>
              <a:t> 9.2.1951/83</a:t>
            </a:r>
            <a:r>
              <a:rPr lang="en-US" dirty="0"/>
              <a:t> (</a:t>
            </a:r>
            <a:r>
              <a:rPr lang="en-US" i="1" dirty="0"/>
              <a:t>Act on the Openness of Public Documents</a:t>
            </a:r>
            <a:r>
              <a:rPr lang="en-US" dirty="0"/>
              <a:t> of 1951) established the openness of all records and documents in the possession of officials of the state, municipalities, and registered religious communities. Exceptions to the basic principle could only be made by law, or by an executive order for specific enumerated reasons such as national security. The openness of unsigned draft documents was not mandated, but up to the consideration of the public official. This weakness of the law was removed when the law was revised in the 1990s. The revised law, the </a:t>
            </a:r>
            <a:r>
              <a:rPr lang="en-US" b="1" dirty="0" err="1"/>
              <a:t>Laki</a:t>
            </a:r>
            <a:r>
              <a:rPr lang="en-US" b="1" dirty="0"/>
              <a:t> </a:t>
            </a:r>
            <a:r>
              <a:rPr lang="en-US" b="1" dirty="0" err="1"/>
              <a:t>viranomaisten</a:t>
            </a:r>
            <a:r>
              <a:rPr lang="en-US" b="1" dirty="0"/>
              <a:t> </a:t>
            </a:r>
            <a:r>
              <a:rPr lang="en-US" b="1" dirty="0" err="1"/>
              <a:t>toiminnan</a:t>
            </a:r>
            <a:r>
              <a:rPr lang="en-US" b="1" dirty="0"/>
              <a:t> </a:t>
            </a:r>
            <a:r>
              <a:rPr lang="en-US" b="1" dirty="0" err="1"/>
              <a:t>julkisuudesta</a:t>
            </a:r>
            <a:r>
              <a:rPr lang="en-US" b="1" dirty="0"/>
              <a:t> 21.5.1999/621</a:t>
            </a:r>
            <a:r>
              <a:rPr lang="en-US" dirty="0"/>
              <a:t> (</a:t>
            </a:r>
            <a:r>
              <a:rPr lang="en-US" i="1" dirty="0"/>
              <a:t>Act on the Openness of Government Activities</a:t>
            </a:r>
            <a:r>
              <a:rPr lang="en-US" dirty="0"/>
              <a:t> of 1999), called in short "Publicity Act" (</a:t>
            </a:r>
            <a:r>
              <a:rPr lang="en-US" dirty="0">
                <a:hlinkClick r:id="rId3" tooltip="Finnish language"/>
              </a:rPr>
              <a:t>Finnish</a:t>
            </a:r>
            <a:r>
              <a:rPr lang="en-US" dirty="0"/>
              <a:t>: </a:t>
            </a:r>
            <a:r>
              <a:rPr lang="en-US" i="1" dirty="0" err="1"/>
              <a:t>Julkisuuslaki</a:t>
            </a:r>
            <a:r>
              <a:rPr lang="en-US" dirty="0"/>
              <a:t>) also extended the principle of openness to corporations that perform legally mandated public duties, such as pension funds and public utilities, and to computer documents</a:t>
            </a:r>
            <a:r>
              <a:rPr lang="en-US" dirty="0" smtClean="0"/>
              <a:t>.</a:t>
            </a:r>
            <a:endParaRPr lang="en-US" dirty="0"/>
          </a:p>
        </p:txBody>
      </p:sp>
      <p:sp>
        <p:nvSpPr>
          <p:cNvPr id="4" name="Date Placeholder 3"/>
          <p:cNvSpPr>
            <a:spLocks noGrp="1"/>
          </p:cNvSpPr>
          <p:nvPr>
            <p:ph type="dt" sz="half" idx="10"/>
          </p:nvPr>
        </p:nvSpPr>
        <p:spPr/>
        <p:txBody>
          <a:bodyPr/>
          <a:lstStyle/>
          <a:p>
            <a:fld id="{719BF90F-25DC-514F-9D7C-6CBE920524F9}"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34</a:t>
            </a:fld>
            <a:endParaRPr lang="en-US"/>
          </a:p>
        </p:txBody>
      </p:sp>
      <p:sp>
        <p:nvSpPr>
          <p:cNvPr id="7" name="TextBox 6"/>
          <p:cNvSpPr txBox="1"/>
          <p:nvPr/>
        </p:nvSpPr>
        <p:spPr>
          <a:xfrm>
            <a:off x="5137484" y="6477000"/>
            <a:ext cx="1184940" cy="369332"/>
          </a:xfrm>
          <a:prstGeom prst="rect">
            <a:avLst/>
          </a:prstGeom>
          <a:noFill/>
        </p:spPr>
        <p:txBody>
          <a:bodyPr wrap="none" rtlCol="0">
            <a:spAutoFit/>
          </a:bodyPr>
          <a:lstStyle/>
          <a:p>
            <a:r>
              <a:rPr lang="en-US" i="1" smtClean="0"/>
              <a:t>Wikipedia</a:t>
            </a:r>
            <a:endParaRPr lang="en-US" i="1"/>
          </a:p>
        </p:txBody>
      </p:sp>
    </p:spTree>
    <p:extLst>
      <p:ext uri="{BB962C8B-B14F-4D97-AF65-F5344CB8AC3E}">
        <p14:creationId xmlns:p14="http://schemas.microsoft.com/office/powerpoint/2010/main" val="1902152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trade-offs</a:t>
            </a:r>
            <a:endParaRPr lang="en-US" dirty="0"/>
          </a:p>
        </p:txBody>
      </p:sp>
      <p:sp>
        <p:nvSpPr>
          <p:cNvPr id="3" name="Content Placeholder 2"/>
          <p:cNvSpPr>
            <a:spLocks noGrp="1"/>
          </p:cNvSpPr>
          <p:nvPr>
            <p:ph idx="1"/>
          </p:nvPr>
        </p:nvSpPr>
        <p:spPr/>
        <p:txBody>
          <a:bodyPr/>
          <a:lstStyle/>
          <a:p>
            <a:r>
              <a:rPr lang="en-US" dirty="0" smtClean="0"/>
              <a:t>Most open records laws exempt personal information, national intelligence data, exams (Finland!), </a:t>
            </a:r>
            <a:r>
              <a:rPr lang="is-IS" dirty="0" smtClean="0"/>
              <a:t>…</a:t>
            </a:r>
          </a:p>
          <a:p>
            <a:r>
              <a:rPr lang="is-IS" dirty="0" smtClean="0"/>
              <a:t>But what about internal deliberations of political and regulatory bodies?</a:t>
            </a:r>
          </a:p>
          <a:p>
            <a:pPr lvl="1"/>
            <a:r>
              <a:rPr lang="is-IS" dirty="0" smtClean="0"/>
              <a:t>Internal staff email</a:t>
            </a:r>
          </a:p>
          <a:p>
            <a:pPr lvl="1"/>
            <a:r>
              <a:rPr lang="is-IS" dirty="0" smtClean="0"/>
              <a:t>Meeting notes</a:t>
            </a:r>
          </a:p>
          <a:p>
            <a:r>
              <a:rPr lang="is-IS" dirty="0" smtClean="0"/>
              <a:t>Consider trade-offs</a:t>
            </a:r>
          </a:p>
        </p:txBody>
      </p:sp>
      <p:sp>
        <p:nvSpPr>
          <p:cNvPr id="4" name="Date Placeholder 3"/>
          <p:cNvSpPr>
            <a:spLocks noGrp="1"/>
          </p:cNvSpPr>
          <p:nvPr>
            <p:ph type="dt" sz="half" idx="10"/>
          </p:nvPr>
        </p:nvSpPr>
        <p:spPr/>
        <p:txBody>
          <a:bodyPr/>
          <a:lstStyle/>
          <a:p>
            <a:fld id="{E21A546A-2B26-FA48-9C4B-D2F213F31BDE}"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35</a:t>
            </a:fld>
            <a:endParaRPr lang="en-US"/>
          </a:p>
        </p:txBody>
      </p:sp>
    </p:spTree>
    <p:extLst>
      <p:ext uri="{BB962C8B-B14F-4D97-AF65-F5344CB8AC3E}">
        <p14:creationId xmlns:p14="http://schemas.microsoft.com/office/powerpoint/2010/main" val="1921688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eu</a:t>
            </a:r>
            <a:r>
              <a:rPr lang="en-US" dirty="0" smtClean="0"/>
              <a:t> telecom regulation</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BB9C59B0-62F6-F34C-9C1E-F855A7002250}"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36</a:t>
            </a:fld>
            <a:endParaRPr lang="en-US"/>
          </a:p>
        </p:txBody>
      </p:sp>
    </p:spTree>
    <p:extLst>
      <p:ext uri="{BB962C8B-B14F-4D97-AF65-F5344CB8AC3E}">
        <p14:creationId xmlns:p14="http://schemas.microsoft.com/office/powerpoint/2010/main" val="437100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regulatory model (2002)</a:t>
            </a:r>
            <a:endParaRPr lang="en-US" dirty="0"/>
          </a:p>
        </p:txBody>
      </p:sp>
      <p:pic>
        <p:nvPicPr>
          <p:cNvPr id="4" name="Picture 3"/>
          <p:cNvPicPr>
            <a:picLocks noChangeAspect="1"/>
          </p:cNvPicPr>
          <p:nvPr/>
        </p:nvPicPr>
        <p:blipFill>
          <a:blip r:embed="rId2"/>
          <a:stretch>
            <a:fillRect/>
          </a:stretch>
        </p:blipFill>
        <p:spPr>
          <a:xfrm>
            <a:off x="152400" y="1621064"/>
            <a:ext cx="8991600" cy="3211286"/>
          </a:xfrm>
          <a:prstGeom prst="rect">
            <a:avLst/>
          </a:prstGeom>
        </p:spPr>
      </p:pic>
      <p:sp>
        <p:nvSpPr>
          <p:cNvPr id="5" name="TextBox 4"/>
          <p:cNvSpPr txBox="1"/>
          <p:nvPr/>
        </p:nvSpPr>
        <p:spPr>
          <a:xfrm>
            <a:off x="457200" y="5321300"/>
            <a:ext cx="3300904" cy="369332"/>
          </a:xfrm>
          <a:prstGeom prst="rect">
            <a:avLst/>
          </a:prstGeom>
          <a:noFill/>
        </p:spPr>
        <p:txBody>
          <a:bodyPr wrap="none" rtlCol="0">
            <a:spAutoFit/>
          </a:bodyPr>
          <a:lstStyle/>
          <a:p>
            <a:r>
              <a:rPr lang="en-US" dirty="0" smtClean="0"/>
              <a:t>SMP: significant market power</a:t>
            </a:r>
            <a:endParaRPr lang="en-US" dirty="0"/>
          </a:p>
        </p:txBody>
      </p:sp>
      <p:sp>
        <p:nvSpPr>
          <p:cNvPr id="3" name="Date Placeholder 2"/>
          <p:cNvSpPr>
            <a:spLocks noGrp="1"/>
          </p:cNvSpPr>
          <p:nvPr>
            <p:ph type="dt" sz="half" idx="10"/>
          </p:nvPr>
        </p:nvSpPr>
        <p:spPr/>
        <p:txBody>
          <a:bodyPr/>
          <a:lstStyle/>
          <a:p>
            <a:fld id="{2E871449-09FA-DC47-A2A4-721AE17E1808}"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37</a:t>
            </a:fld>
            <a:endParaRPr lang="en-US"/>
          </a:p>
        </p:txBody>
      </p:sp>
    </p:spTree>
    <p:extLst>
      <p:ext uri="{BB962C8B-B14F-4D97-AF65-F5344CB8AC3E}">
        <p14:creationId xmlns:p14="http://schemas.microsoft.com/office/powerpoint/2010/main" val="1517767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Europe 2020 Digital Agenda</a:t>
            </a:r>
            <a:endParaRPr lang="en-US"/>
          </a:p>
        </p:txBody>
      </p:sp>
      <p:sp>
        <p:nvSpPr>
          <p:cNvPr id="3" name="Content Placeholder 2"/>
          <p:cNvSpPr>
            <a:spLocks noGrp="1"/>
          </p:cNvSpPr>
          <p:nvPr>
            <p:ph idx="1"/>
          </p:nvPr>
        </p:nvSpPr>
        <p:spPr/>
        <p:txBody>
          <a:bodyPr>
            <a:normAutofit fontScale="92500" lnSpcReduction="10000"/>
          </a:bodyPr>
          <a:lstStyle/>
          <a:p>
            <a:r>
              <a:rPr lang="en-US" smtClean="0"/>
              <a:t>Achieving the digital single market</a:t>
            </a:r>
          </a:p>
          <a:p>
            <a:pPr lvl="1"/>
            <a:r>
              <a:rPr lang="en-US" smtClean="0"/>
              <a:t>music downloads, online payments</a:t>
            </a:r>
          </a:p>
          <a:p>
            <a:r>
              <a:rPr lang="en-US" smtClean="0"/>
              <a:t>Enhancing interoperability &amp; standards</a:t>
            </a:r>
          </a:p>
          <a:p>
            <a:pPr lvl="1"/>
            <a:r>
              <a:rPr lang="en-US"/>
              <a:t>IT devices, applications, data repositories and services interact seamlessly </a:t>
            </a:r>
            <a:r>
              <a:rPr lang="en-US" smtClean="0"/>
              <a:t>anywhere</a:t>
            </a:r>
          </a:p>
          <a:p>
            <a:r>
              <a:rPr lang="en-US" smtClean="0"/>
              <a:t>Strengthening online trust &amp; security</a:t>
            </a:r>
          </a:p>
          <a:p>
            <a:r>
              <a:rPr lang="en-US" smtClean="0"/>
              <a:t>Promoting fast and ultra-fast Internet access for all</a:t>
            </a:r>
          </a:p>
          <a:p>
            <a:r>
              <a:rPr lang="en-US" smtClean="0"/>
              <a:t>Investing in research &amp; innovation</a:t>
            </a:r>
          </a:p>
          <a:p>
            <a:r>
              <a:rPr lang="en-US" smtClean="0"/>
              <a:t>Promoting digital literacy, skills &amp; inclusion</a:t>
            </a:r>
          </a:p>
          <a:p>
            <a:pPr lvl="1"/>
            <a:r>
              <a:rPr lang="en-US" smtClean="0"/>
              <a:t>e-accessibility</a:t>
            </a:r>
          </a:p>
          <a:p>
            <a:r>
              <a:rPr lang="en-US" smtClean="0"/>
              <a:t>ICT-enabled benefits for EU society</a:t>
            </a:r>
          </a:p>
          <a:p>
            <a:pPr lvl="1"/>
            <a:r>
              <a:rPr lang="en-US" smtClean="0"/>
              <a:t>climate change</a:t>
            </a:r>
          </a:p>
          <a:p>
            <a:pPr lvl="1"/>
            <a:r>
              <a:rPr lang="en-US" smtClean="0"/>
              <a:t>managing aging populations</a:t>
            </a:r>
          </a:p>
          <a:p>
            <a:pPr lvl="1"/>
            <a:r>
              <a:rPr lang="en-US" smtClean="0"/>
              <a:t>digitization of content (</a:t>
            </a:r>
            <a:r>
              <a:rPr lang="en-US" err="1" smtClean="0"/>
              <a:t>Europeana</a:t>
            </a:r>
            <a:r>
              <a:rPr lang="en-US" smtClean="0"/>
              <a:t>)</a:t>
            </a:r>
          </a:p>
          <a:p>
            <a:endParaRPr lang="en-US"/>
          </a:p>
        </p:txBody>
      </p:sp>
      <p:sp>
        <p:nvSpPr>
          <p:cNvPr id="4" name="Date Placeholder 3"/>
          <p:cNvSpPr>
            <a:spLocks noGrp="1"/>
          </p:cNvSpPr>
          <p:nvPr>
            <p:ph type="dt" sz="half" idx="10"/>
          </p:nvPr>
        </p:nvSpPr>
        <p:spPr/>
        <p:txBody>
          <a:bodyPr/>
          <a:lstStyle/>
          <a:p>
            <a:fld id="{0D362D08-D599-AD43-A851-468C27DB42A1}"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38</a:t>
            </a:fld>
            <a:endParaRPr lang="en-US"/>
          </a:p>
        </p:txBody>
      </p:sp>
    </p:spTree>
    <p:extLst>
      <p:ext uri="{BB962C8B-B14F-4D97-AF65-F5344CB8AC3E}">
        <p14:creationId xmlns:p14="http://schemas.microsoft.com/office/powerpoint/2010/main" val="5747508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Digital Agenda for Europe 2020</a:t>
            </a:r>
            <a:endParaRPr lang="en-US"/>
          </a:p>
        </p:txBody>
      </p:sp>
      <p:pic>
        <p:nvPicPr>
          <p:cNvPr id="3" name="Picture 2"/>
          <p:cNvPicPr>
            <a:picLocks noChangeAspect="1"/>
          </p:cNvPicPr>
          <p:nvPr/>
        </p:nvPicPr>
        <p:blipFill>
          <a:blip r:embed="rId2"/>
          <a:stretch>
            <a:fillRect/>
          </a:stretch>
        </p:blipFill>
        <p:spPr>
          <a:xfrm>
            <a:off x="457200" y="1676400"/>
            <a:ext cx="7945561" cy="4737100"/>
          </a:xfrm>
          <a:prstGeom prst="rect">
            <a:avLst/>
          </a:prstGeom>
        </p:spPr>
      </p:pic>
      <p:sp>
        <p:nvSpPr>
          <p:cNvPr id="4" name="Date Placeholder 3"/>
          <p:cNvSpPr>
            <a:spLocks noGrp="1"/>
          </p:cNvSpPr>
          <p:nvPr>
            <p:ph type="dt" sz="half" idx="10"/>
          </p:nvPr>
        </p:nvSpPr>
        <p:spPr/>
        <p:txBody>
          <a:bodyPr/>
          <a:lstStyle/>
          <a:p>
            <a:fld id="{70FEC22D-720C-2049-B8BD-A826B3BDF8D9}"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39</a:t>
            </a:fld>
            <a:endParaRPr lang="en-US"/>
          </a:p>
        </p:txBody>
      </p:sp>
    </p:spTree>
    <p:extLst>
      <p:ext uri="{BB962C8B-B14F-4D97-AF65-F5344CB8AC3E}">
        <p14:creationId xmlns:p14="http://schemas.microsoft.com/office/powerpoint/2010/main" val="82785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kinds of law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Constitutional law (1787)</a:t>
            </a:r>
          </a:p>
          <a:p>
            <a:pPr lvl="1"/>
            <a:r>
              <a:rPr lang="en-US" dirty="0" smtClean="0"/>
              <a:t>relationship between</a:t>
            </a:r>
          </a:p>
          <a:p>
            <a:pPr lvl="2"/>
            <a:r>
              <a:rPr lang="en-US" dirty="0" smtClean="0"/>
              <a:t>president and Congress</a:t>
            </a:r>
          </a:p>
          <a:p>
            <a:pPr lvl="2"/>
            <a:r>
              <a:rPr lang="en-US" dirty="0" smtClean="0"/>
              <a:t>federal government and states</a:t>
            </a:r>
          </a:p>
          <a:p>
            <a:pPr lvl="1"/>
            <a:r>
              <a:rPr lang="en-US" dirty="0" smtClean="0"/>
              <a:t>bill of rights (1791) + 17 amendments</a:t>
            </a:r>
          </a:p>
          <a:p>
            <a:pPr lvl="1"/>
            <a:r>
              <a:rPr lang="en-US" dirty="0" smtClean="0"/>
              <a:t>short compared to other constitutions</a:t>
            </a:r>
          </a:p>
          <a:p>
            <a:r>
              <a:rPr lang="en-US" dirty="0" smtClean="0"/>
              <a:t>Criminal law</a:t>
            </a:r>
          </a:p>
          <a:p>
            <a:pPr lvl="1"/>
            <a:r>
              <a:rPr lang="en-US" dirty="0">
                <a:solidFill>
                  <a:srgbClr val="660066"/>
                </a:solidFill>
              </a:rPr>
              <a:t>“Homicide means conduct which causes the death of a person or an </a:t>
            </a:r>
            <a:r>
              <a:rPr lang="en-US" dirty="0" smtClean="0">
                <a:solidFill>
                  <a:srgbClr val="660066"/>
                </a:solidFill>
              </a:rPr>
              <a:t>unborn child </a:t>
            </a:r>
            <a:r>
              <a:rPr lang="en-US" dirty="0">
                <a:solidFill>
                  <a:srgbClr val="660066"/>
                </a:solidFill>
              </a:rPr>
              <a:t>with which a female has been pregnant for more than twenty-</a:t>
            </a:r>
            <a:r>
              <a:rPr lang="en-US" dirty="0" smtClean="0">
                <a:solidFill>
                  <a:srgbClr val="660066"/>
                </a:solidFill>
              </a:rPr>
              <a:t>four weeks </a:t>
            </a:r>
            <a:r>
              <a:rPr lang="en-US" dirty="0">
                <a:solidFill>
                  <a:srgbClr val="660066"/>
                </a:solidFill>
              </a:rPr>
              <a:t>under circumstances constituting murder, manslaughter in the </a:t>
            </a:r>
            <a:r>
              <a:rPr lang="en-US" dirty="0" smtClean="0">
                <a:solidFill>
                  <a:srgbClr val="660066"/>
                </a:solidFill>
              </a:rPr>
              <a:t>first degree</a:t>
            </a:r>
            <a:r>
              <a:rPr lang="en-US" dirty="0">
                <a:solidFill>
                  <a:srgbClr val="660066"/>
                </a:solidFill>
              </a:rPr>
              <a:t>, manslaughter in the second degree, criminally </a:t>
            </a:r>
            <a:r>
              <a:rPr lang="en-US" dirty="0" smtClean="0">
                <a:solidFill>
                  <a:srgbClr val="660066"/>
                </a:solidFill>
              </a:rPr>
              <a:t>negligent homicide</a:t>
            </a:r>
            <a:r>
              <a:rPr lang="en-US" dirty="0">
                <a:solidFill>
                  <a:srgbClr val="660066"/>
                </a:solidFill>
              </a:rPr>
              <a:t>, abortion in the first degree or self-abortion in the first degree</a:t>
            </a:r>
            <a:r>
              <a:rPr lang="en-US" dirty="0" smtClean="0">
                <a:solidFill>
                  <a:srgbClr val="660066"/>
                </a:solidFill>
              </a:rPr>
              <a:t>.” </a:t>
            </a:r>
            <a:r>
              <a:rPr lang="en-US" dirty="0" smtClean="0"/>
              <a:t>(NYS S125.00)</a:t>
            </a:r>
          </a:p>
          <a:p>
            <a:pPr lvl="1"/>
            <a:r>
              <a:rPr lang="en-US" dirty="0">
                <a:solidFill>
                  <a:srgbClr val="660066"/>
                </a:solidFill>
              </a:rPr>
              <a:t>"Person," when referring to the victim of a homicide, means a </a:t>
            </a:r>
            <a:r>
              <a:rPr lang="en-US" dirty="0" smtClean="0">
                <a:solidFill>
                  <a:srgbClr val="660066"/>
                </a:solidFill>
              </a:rPr>
              <a:t>human being </a:t>
            </a:r>
            <a:r>
              <a:rPr lang="en-US" dirty="0">
                <a:solidFill>
                  <a:srgbClr val="660066"/>
                </a:solidFill>
              </a:rPr>
              <a:t>who has been born and is alive</a:t>
            </a:r>
            <a:r>
              <a:rPr lang="en-US" dirty="0" smtClean="0">
                <a:solidFill>
                  <a:srgbClr val="660066"/>
                </a:solidFill>
              </a:rPr>
              <a:t>.</a:t>
            </a:r>
            <a:endParaRPr lang="en-US" dirty="0" smtClean="0"/>
          </a:p>
          <a:p>
            <a:r>
              <a:rPr lang="en-US" dirty="0" smtClean="0"/>
              <a:t>Civil law</a:t>
            </a:r>
          </a:p>
          <a:p>
            <a:pPr lvl="1"/>
            <a:r>
              <a:rPr lang="en-US" dirty="0" smtClean="0"/>
              <a:t>contract, uniform commercial code, labor laws, …</a:t>
            </a:r>
          </a:p>
          <a:p>
            <a:r>
              <a:rPr lang="en-US" dirty="0" smtClean="0"/>
              <a:t>Administrative law</a:t>
            </a:r>
          </a:p>
          <a:p>
            <a:pPr lvl="1"/>
            <a:r>
              <a:rPr lang="en-US" dirty="0" smtClean="0"/>
              <a:t>e.g., how can regulations be made and enforced</a:t>
            </a:r>
            <a:endParaRPr lang="en-US" dirty="0"/>
          </a:p>
        </p:txBody>
      </p:sp>
      <p:sp>
        <p:nvSpPr>
          <p:cNvPr id="4" name="Date Placeholder 3"/>
          <p:cNvSpPr>
            <a:spLocks noGrp="1"/>
          </p:cNvSpPr>
          <p:nvPr>
            <p:ph type="dt" sz="half" idx="10"/>
          </p:nvPr>
        </p:nvSpPr>
        <p:spPr/>
        <p:txBody>
          <a:bodyPr/>
          <a:lstStyle/>
          <a:p>
            <a:fld id="{77E19626-3090-5743-B50B-801809CF2B53}"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4</a:t>
            </a:fld>
            <a:endParaRPr lang="en-US"/>
          </a:p>
        </p:txBody>
      </p:sp>
    </p:spTree>
    <p:extLst>
      <p:ext uri="{BB962C8B-B14F-4D97-AF65-F5344CB8AC3E}">
        <p14:creationId xmlns:p14="http://schemas.microsoft.com/office/powerpoint/2010/main" val="31834033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European regulatory model</a:t>
            </a:r>
            <a:endParaRPr lang="en-US"/>
          </a:p>
        </p:txBody>
      </p:sp>
      <p:pic>
        <p:nvPicPr>
          <p:cNvPr id="5" name="Picture 4"/>
          <p:cNvPicPr>
            <a:picLocks noChangeAspect="1"/>
          </p:cNvPicPr>
          <p:nvPr/>
        </p:nvPicPr>
        <p:blipFill>
          <a:blip r:embed="rId2"/>
          <a:stretch>
            <a:fillRect/>
          </a:stretch>
        </p:blipFill>
        <p:spPr>
          <a:xfrm>
            <a:off x="247651" y="1539662"/>
            <a:ext cx="2159000" cy="1524000"/>
          </a:xfrm>
          <a:prstGeom prst="rect">
            <a:avLst/>
          </a:prstGeom>
        </p:spPr>
      </p:pic>
      <p:pic>
        <p:nvPicPr>
          <p:cNvPr id="6" name="Picture 5"/>
          <p:cNvPicPr>
            <a:picLocks noChangeAspect="1"/>
          </p:cNvPicPr>
          <p:nvPr/>
        </p:nvPicPr>
        <p:blipFill>
          <a:blip r:embed="rId3"/>
          <a:stretch>
            <a:fillRect/>
          </a:stretch>
        </p:blipFill>
        <p:spPr>
          <a:xfrm>
            <a:off x="4305300" y="1364825"/>
            <a:ext cx="2540000" cy="1765300"/>
          </a:xfrm>
          <a:prstGeom prst="rect">
            <a:avLst/>
          </a:prstGeom>
        </p:spPr>
      </p:pic>
      <p:pic>
        <p:nvPicPr>
          <p:cNvPr id="7" name="Picture 6"/>
          <p:cNvPicPr>
            <a:picLocks noChangeAspect="1"/>
          </p:cNvPicPr>
          <p:nvPr/>
        </p:nvPicPr>
        <p:blipFill>
          <a:blip r:embed="rId4"/>
          <a:stretch>
            <a:fillRect/>
          </a:stretch>
        </p:blipFill>
        <p:spPr>
          <a:xfrm>
            <a:off x="4629150" y="4431450"/>
            <a:ext cx="3162300" cy="2008061"/>
          </a:xfrm>
          <a:prstGeom prst="rect">
            <a:avLst/>
          </a:prstGeom>
        </p:spPr>
      </p:pic>
      <p:sp>
        <p:nvSpPr>
          <p:cNvPr id="8" name="TextBox 7"/>
          <p:cNvSpPr txBox="1"/>
          <p:nvPr/>
        </p:nvSpPr>
        <p:spPr>
          <a:xfrm>
            <a:off x="4629150" y="3130125"/>
            <a:ext cx="4114799" cy="1200329"/>
          </a:xfrm>
          <a:prstGeom prst="rect">
            <a:avLst/>
          </a:prstGeom>
          <a:noFill/>
        </p:spPr>
        <p:txBody>
          <a:bodyPr wrap="square" rtlCol="0">
            <a:spAutoFit/>
          </a:bodyPr>
          <a:lstStyle/>
          <a:p>
            <a:r>
              <a:rPr lang="en-US" smtClean="0"/>
              <a:t>European </a:t>
            </a:r>
            <a:r>
              <a:rPr lang="en-US"/>
              <a:t>Commission Directorate General for Communications Networks, Content &amp; Technology (DG CONNECT) </a:t>
            </a:r>
          </a:p>
        </p:txBody>
      </p:sp>
      <p:sp>
        <p:nvSpPr>
          <p:cNvPr id="9" name="Rounded Rectangle 8"/>
          <p:cNvSpPr/>
          <p:nvPr/>
        </p:nvSpPr>
        <p:spPr>
          <a:xfrm>
            <a:off x="1041400" y="4330454"/>
            <a:ext cx="2159000" cy="184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NRAs</a:t>
            </a:r>
          </a:p>
          <a:p>
            <a:pPr algn="ctr"/>
            <a:r>
              <a:rPr lang="en-US" smtClean="0"/>
              <a:t>(National Regulatory Authorities)</a:t>
            </a:r>
            <a:endParaRPr lang="en-US"/>
          </a:p>
        </p:txBody>
      </p:sp>
      <p:sp>
        <p:nvSpPr>
          <p:cNvPr id="10" name="Left Arrow 9"/>
          <p:cNvSpPr/>
          <p:nvPr/>
        </p:nvSpPr>
        <p:spPr>
          <a:xfrm>
            <a:off x="3200400" y="4945912"/>
            <a:ext cx="1266825" cy="4769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instructs</a:t>
            </a:r>
            <a:endParaRPr lang="en-US"/>
          </a:p>
        </p:txBody>
      </p:sp>
      <p:sp>
        <p:nvSpPr>
          <p:cNvPr id="11" name="Left Arrow 10"/>
          <p:cNvSpPr/>
          <p:nvPr/>
        </p:nvSpPr>
        <p:spPr>
          <a:xfrm>
            <a:off x="2463800" y="1907962"/>
            <a:ext cx="1841500" cy="393700"/>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proposes</a:t>
            </a:r>
            <a:endParaRPr lang="en-US"/>
          </a:p>
        </p:txBody>
      </p:sp>
      <p:sp>
        <p:nvSpPr>
          <p:cNvPr id="13" name="Pentagon 12"/>
          <p:cNvSpPr/>
          <p:nvPr/>
        </p:nvSpPr>
        <p:spPr>
          <a:xfrm>
            <a:off x="2463799" y="2457326"/>
            <a:ext cx="1784351" cy="437725"/>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approves</a:t>
            </a:r>
            <a:endParaRPr lang="en-US"/>
          </a:p>
        </p:txBody>
      </p:sp>
      <p:pic>
        <p:nvPicPr>
          <p:cNvPr id="14" name="Picture 13"/>
          <p:cNvPicPr>
            <a:picLocks noChangeAspect="1"/>
          </p:cNvPicPr>
          <p:nvPr/>
        </p:nvPicPr>
        <p:blipFill>
          <a:blip r:embed="rId5"/>
          <a:stretch>
            <a:fillRect/>
          </a:stretch>
        </p:blipFill>
        <p:spPr>
          <a:xfrm>
            <a:off x="1136651" y="3266464"/>
            <a:ext cx="2540000" cy="825500"/>
          </a:xfrm>
          <a:prstGeom prst="rect">
            <a:avLst/>
          </a:prstGeom>
        </p:spPr>
      </p:pic>
      <p:sp>
        <p:nvSpPr>
          <p:cNvPr id="3" name="Date Placeholder 2"/>
          <p:cNvSpPr>
            <a:spLocks noGrp="1"/>
          </p:cNvSpPr>
          <p:nvPr>
            <p:ph type="dt" sz="half" idx="10"/>
          </p:nvPr>
        </p:nvSpPr>
        <p:spPr/>
        <p:txBody>
          <a:bodyPr/>
          <a:lstStyle/>
          <a:p>
            <a:fld id="{25A55271-882D-7647-8D53-1166FADE609B}"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12" name="Slide Number Placeholder 11"/>
          <p:cNvSpPr>
            <a:spLocks noGrp="1"/>
          </p:cNvSpPr>
          <p:nvPr>
            <p:ph type="sldNum" sz="quarter" idx="12"/>
          </p:nvPr>
        </p:nvSpPr>
        <p:spPr/>
        <p:txBody>
          <a:bodyPr/>
          <a:lstStyle/>
          <a:p>
            <a:fld id="{E551DD30-7F24-DC41-8A0E-9B222169C1E4}" type="slidenum">
              <a:rPr lang="en-US" smtClean="0"/>
              <a:t>40</a:t>
            </a:fld>
            <a:endParaRPr lang="en-US"/>
          </a:p>
        </p:txBody>
      </p:sp>
    </p:spTree>
    <p:extLst>
      <p:ext uri="{BB962C8B-B14F-4D97-AF65-F5344CB8AC3E}">
        <p14:creationId xmlns:p14="http://schemas.microsoft.com/office/powerpoint/2010/main" val="1322666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Definition: </a:t>
            </a:r>
            <a:r>
              <a:rPr lang="en-US" b="1"/>
              <a:t>Electronic communication </a:t>
            </a:r>
            <a:r>
              <a:rPr lang="en-US" b="1" smtClean="0"/>
              <a:t>networks</a:t>
            </a:r>
            <a:endParaRPr lang="en-US"/>
          </a:p>
        </p:txBody>
      </p:sp>
      <p:sp>
        <p:nvSpPr>
          <p:cNvPr id="3" name="Content Placeholder 2"/>
          <p:cNvSpPr>
            <a:spLocks noGrp="1"/>
          </p:cNvSpPr>
          <p:nvPr>
            <p:ph idx="1"/>
          </p:nvPr>
        </p:nvSpPr>
        <p:spPr/>
        <p:txBody>
          <a:bodyPr>
            <a:normAutofit/>
          </a:bodyPr>
          <a:lstStyle/>
          <a:p>
            <a:pPr fontAlgn="base"/>
            <a:r>
              <a:rPr lang="en-US" smtClean="0"/>
              <a:t>EU's </a:t>
            </a:r>
            <a:r>
              <a:rPr lang="en-US"/>
              <a:t>law on electronic communications networks and services (Directive </a:t>
            </a:r>
            <a:r>
              <a:rPr lang="en-US" smtClean="0"/>
              <a:t>2002/21/EC)</a:t>
            </a:r>
          </a:p>
          <a:p>
            <a:pPr fontAlgn="base"/>
            <a:r>
              <a:rPr lang="en-US"/>
              <a:t>E</a:t>
            </a:r>
            <a:r>
              <a:rPr lang="en-US" smtClean="0"/>
              <a:t>lectronic </a:t>
            </a:r>
            <a:r>
              <a:rPr lang="en-US"/>
              <a:t>communication networks cover most transmission networks - whether the signals are conveyed by wire, radio, optical or other electromagnetic means.</a:t>
            </a:r>
          </a:p>
          <a:p>
            <a:pPr lvl="1" fontAlgn="base"/>
            <a:r>
              <a:rPr lang="en-US" smtClean="0"/>
              <a:t>satellite </a:t>
            </a:r>
            <a:r>
              <a:rPr lang="en-US"/>
              <a:t>networks,</a:t>
            </a:r>
          </a:p>
          <a:p>
            <a:pPr lvl="1" fontAlgn="base"/>
            <a:r>
              <a:rPr lang="en-US"/>
              <a:t>fixed and mobile terrestrial networks,</a:t>
            </a:r>
          </a:p>
          <a:p>
            <a:pPr lvl="1" fontAlgn="base"/>
            <a:r>
              <a:rPr lang="en-US"/>
              <a:t>electricity cable systems to the extent that they are used for transmitting signals, and</a:t>
            </a:r>
          </a:p>
          <a:p>
            <a:pPr lvl="1" fontAlgn="base"/>
            <a:r>
              <a:rPr lang="en-US"/>
              <a:t>cable television networks, irrespective of the type of information conveyed</a:t>
            </a:r>
            <a:r>
              <a:rPr lang="en-US" smtClean="0"/>
              <a:t>.</a:t>
            </a:r>
            <a:r>
              <a:rPr lang="en-US"/>
              <a:t/>
            </a:r>
            <a:br>
              <a:rPr lang="en-US"/>
            </a:br>
            <a:endParaRPr lang="en-US"/>
          </a:p>
        </p:txBody>
      </p:sp>
      <p:sp>
        <p:nvSpPr>
          <p:cNvPr id="4" name="Date Placeholder 3"/>
          <p:cNvSpPr>
            <a:spLocks noGrp="1"/>
          </p:cNvSpPr>
          <p:nvPr>
            <p:ph type="dt" sz="half" idx="10"/>
          </p:nvPr>
        </p:nvSpPr>
        <p:spPr/>
        <p:txBody>
          <a:bodyPr/>
          <a:lstStyle/>
          <a:p>
            <a:fld id="{6D7FDEE8-6D8E-4E45-85C6-4F04E71F986C}"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41</a:t>
            </a:fld>
            <a:endParaRPr lang="en-US"/>
          </a:p>
        </p:txBody>
      </p:sp>
    </p:spTree>
    <p:extLst>
      <p:ext uri="{BB962C8B-B14F-4D97-AF65-F5344CB8AC3E}">
        <p14:creationId xmlns:p14="http://schemas.microsoft.com/office/powerpoint/2010/main" val="360801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Directive 2002/21/EC of the European </a:t>
            </a:r>
            <a:r>
              <a:rPr lang="en-US" sz="2800" smtClean="0"/>
              <a:t>Parliament: Electronic Communications Network</a:t>
            </a:r>
            <a:endParaRPr lang="en-US" sz="2800"/>
          </a:p>
        </p:txBody>
      </p:sp>
      <p:sp>
        <p:nvSpPr>
          <p:cNvPr id="3" name="Content Placeholder 2"/>
          <p:cNvSpPr>
            <a:spLocks noGrp="1"/>
          </p:cNvSpPr>
          <p:nvPr>
            <p:ph idx="1"/>
          </p:nvPr>
        </p:nvSpPr>
        <p:spPr/>
        <p:txBody>
          <a:bodyPr/>
          <a:lstStyle/>
          <a:p>
            <a:r>
              <a:rPr lang="en-US" smtClean="0"/>
              <a:t>= </a:t>
            </a:r>
            <a:r>
              <a:rPr lang="en-US" i="1" smtClean="0"/>
              <a:t>transmission </a:t>
            </a:r>
            <a:r>
              <a:rPr lang="en-US" i="1"/>
              <a:t>systems and, where applicable, switching or routing equipment and other resources which permit the conveyance of signals by wire, by radio, by optical or by other electromagnetic means, including satellite networks, fixed (circuit- and packet-switched, </a:t>
            </a:r>
            <a:r>
              <a:rPr lang="en-US" i="1">
                <a:solidFill>
                  <a:schemeClr val="tx2"/>
                </a:solidFill>
              </a:rPr>
              <a:t>including Internet</a:t>
            </a:r>
            <a:r>
              <a:rPr lang="en-US" i="1"/>
              <a:t>) and mobile terrestrial networks, electricity cable systems, to the extent that they are used for the purpose of transmitting signals, networks used for radio and television broadcasting, and cable television networks, irrespective of the type of information </a:t>
            </a:r>
            <a:r>
              <a:rPr lang="en-US" i="1" smtClean="0"/>
              <a:t>conveyed</a:t>
            </a:r>
          </a:p>
          <a:p>
            <a:r>
              <a:rPr lang="en-US" i="1" smtClean="0"/>
              <a:t>~ US telecommunication network</a:t>
            </a:r>
            <a:endParaRPr lang="en-US" i="1"/>
          </a:p>
        </p:txBody>
      </p:sp>
      <p:sp>
        <p:nvSpPr>
          <p:cNvPr id="4" name="Date Placeholder 3"/>
          <p:cNvSpPr>
            <a:spLocks noGrp="1"/>
          </p:cNvSpPr>
          <p:nvPr>
            <p:ph type="dt" sz="half" idx="10"/>
          </p:nvPr>
        </p:nvSpPr>
        <p:spPr/>
        <p:txBody>
          <a:bodyPr/>
          <a:lstStyle/>
          <a:p>
            <a:fld id="{10755A38-11DC-6C49-BA40-E40ED5E61930}"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42</a:t>
            </a:fld>
            <a:endParaRPr lang="en-US"/>
          </a:p>
        </p:txBody>
      </p:sp>
    </p:spTree>
    <p:extLst>
      <p:ext uri="{BB962C8B-B14F-4D97-AF65-F5344CB8AC3E}">
        <p14:creationId xmlns:p14="http://schemas.microsoft.com/office/powerpoint/2010/main" val="1650088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Electronic communications services</a:t>
            </a:r>
            <a:endParaRPr lang="en-US"/>
          </a:p>
        </p:txBody>
      </p:sp>
      <p:sp>
        <p:nvSpPr>
          <p:cNvPr id="3" name="Content Placeholder 2"/>
          <p:cNvSpPr>
            <a:spLocks noGrp="1"/>
          </p:cNvSpPr>
          <p:nvPr>
            <p:ph idx="1"/>
          </p:nvPr>
        </p:nvSpPr>
        <p:spPr/>
        <p:txBody>
          <a:bodyPr/>
          <a:lstStyle/>
          <a:p>
            <a:pPr fontAlgn="base"/>
            <a:r>
              <a:rPr lang="en-US"/>
              <a:t>According to EU law (Directive 2002/21/EC), electronic communications services are services provided by means of electronic signals over, for example, telecommunications or broadcasting networks.</a:t>
            </a:r>
          </a:p>
          <a:p>
            <a:pPr fontAlgn="base"/>
            <a:r>
              <a:rPr lang="en-US"/>
              <a:t>E</a:t>
            </a:r>
            <a:r>
              <a:rPr lang="en-US" smtClean="0"/>
              <a:t>xcludes</a:t>
            </a:r>
            <a:r>
              <a:rPr lang="en-US"/>
              <a:t>:</a:t>
            </a:r>
          </a:p>
          <a:p>
            <a:pPr lvl="1" fontAlgn="base"/>
            <a:r>
              <a:rPr lang="en-US"/>
              <a:t>services controlling editorial content and</a:t>
            </a:r>
          </a:p>
          <a:p>
            <a:pPr lvl="1" fontAlgn="base"/>
            <a:r>
              <a:rPr lang="en-US"/>
              <a:t>information society services which do not involve the transmission of signals.</a:t>
            </a:r>
          </a:p>
          <a:p>
            <a:r>
              <a:rPr lang="en-US" smtClean="0"/>
              <a:t>Somewhat similar to US </a:t>
            </a:r>
            <a:r>
              <a:rPr lang="en-US" i="1" smtClean="0"/>
              <a:t>telecommunication</a:t>
            </a:r>
            <a:r>
              <a:rPr lang="en-US" smtClean="0"/>
              <a:t> (and </a:t>
            </a:r>
            <a:r>
              <a:rPr lang="en-US" i="1" smtClean="0"/>
              <a:t>information)</a:t>
            </a:r>
            <a:r>
              <a:rPr lang="en-US" smtClean="0"/>
              <a:t> services, but EU version explicitly includes Internet</a:t>
            </a:r>
            <a:endParaRPr lang="en-US"/>
          </a:p>
        </p:txBody>
      </p:sp>
      <p:sp>
        <p:nvSpPr>
          <p:cNvPr id="4" name="Date Placeholder 3"/>
          <p:cNvSpPr>
            <a:spLocks noGrp="1"/>
          </p:cNvSpPr>
          <p:nvPr>
            <p:ph type="dt" sz="half" idx="10"/>
          </p:nvPr>
        </p:nvSpPr>
        <p:spPr/>
        <p:txBody>
          <a:bodyPr/>
          <a:lstStyle/>
          <a:p>
            <a:fld id="{7AD55032-D33F-CB4D-B2C9-67A629D2755B}"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43</a:t>
            </a:fld>
            <a:endParaRPr lang="en-US"/>
          </a:p>
        </p:txBody>
      </p:sp>
    </p:spTree>
    <p:extLst>
      <p:ext uri="{BB962C8B-B14F-4D97-AF65-F5344CB8AC3E}">
        <p14:creationId xmlns:p14="http://schemas.microsoft.com/office/powerpoint/2010/main" val="434560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definition &amp; SMP analysis</a:t>
            </a:r>
            <a:endParaRPr lang="en-US" dirty="0"/>
          </a:p>
        </p:txBody>
      </p:sp>
      <p:pic>
        <p:nvPicPr>
          <p:cNvPr id="3" name="Picture 2"/>
          <p:cNvPicPr>
            <a:picLocks noChangeAspect="1"/>
          </p:cNvPicPr>
          <p:nvPr/>
        </p:nvPicPr>
        <p:blipFill>
          <a:blip r:embed="rId2"/>
          <a:stretch>
            <a:fillRect/>
          </a:stretch>
        </p:blipFill>
        <p:spPr>
          <a:xfrm>
            <a:off x="38297" y="1727200"/>
            <a:ext cx="9105703" cy="3244850"/>
          </a:xfrm>
          <a:prstGeom prst="rect">
            <a:avLst/>
          </a:prstGeom>
        </p:spPr>
      </p:pic>
      <p:sp>
        <p:nvSpPr>
          <p:cNvPr id="4" name="Date Placeholder 3"/>
          <p:cNvSpPr>
            <a:spLocks noGrp="1"/>
          </p:cNvSpPr>
          <p:nvPr>
            <p:ph type="dt" sz="half" idx="10"/>
          </p:nvPr>
        </p:nvSpPr>
        <p:spPr/>
        <p:txBody>
          <a:bodyPr/>
          <a:lstStyle/>
          <a:p>
            <a:fld id="{12F24AD6-B2F0-4645-A24C-A8804E51949B}"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44</a:t>
            </a:fld>
            <a:endParaRPr lang="en-US"/>
          </a:p>
        </p:txBody>
      </p:sp>
    </p:spTree>
    <p:extLst>
      <p:ext uri="{BB962C8B-B14F-4D97-AF65-F5344CB8AC3E}">
        <p14:creationId xmlns:p14="http://schemas.microsoft.com/office/powerpoint/2010/main" val="1307159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2002/21/EC: Electronic communications services</a:t>
            </a:r>
            <a:endParaRPr lang="en-US"/>
          </a:p>
        </p:txBody>
      </p:sp>
      <p:sp>
        <p:nvSpPr>
          <p:cNvPr id="3" name="Content Placeholder 2"/>
          <p:cNvSpPr>
            <a:spLocks noGrp="1"/>
          </p:cNvSpPr>
          <p:nvPr>
            <p:ph idx="1"/>
          </p:nvPr>
        </p:nvSpPr>
        <p:spPr/>
        <p:txBody>
          <a:bodyPr/>
          <a:lstStyle/>
          <a:p>
            <a:r>
              <a:rPr lang="en-US" smtClean="0"/>
              <a:t>= </a:t>
            </a:r>
            <a:r>
              <a:rPr lang="en-US" i="1" smtClean="0"/>
              <a:t>a </a:t>
            </a:r>
            <a:r>
              <a:rPr lang="en-US" i="1"/>
              <a:t>service normally provided for remuneration which consists wholly or mainly in the conveyance of signals on electronic communications networks, including telecommunications services and transmission services in networks used for broadcasting, but exclude services </a:t>
            </a:r>
            <a:r>
              <a:rPr lang="en-US" b="1" i="1"/>
              <a:t>providing, or exercising editorial control over, content </a:t>
            </a:r>
            <a:r>
              <a:rPr lang="en-US" i="1"/>
              <a:t>transmitted using electronic communications networks and </a:t>
            </a:r>
            <a:r>
              <a:rPr lang="en-US" i="1" smtClean="0"/>
              <a:t>services.</a:t>
            </a:r>
            <a:endParaRPr lang="en-US" i="1"/>
          </a:p>
        </p:txBody>
      </p:sp>
      <p:sp>
        <p:nvSpPr>
          <p:cNvPr id="4" name="Date Placeholder 3"/>
          <p:cNvSpPr>
            <a:spLocks noGrp="1"/>
          </p:cNvSpPr>
          <p:nvPr>
            <p:ph type="dt" sz="half" idx="10"/>
          </p:nvPr>
        </p:nvSpPr>
        <p:spPr/>
        <p:txBody>
          <a:bodyPr/>
          <a:lstStyle/>
          <a:p>
            <a:fld id="{E8C2D1EC-E447-804F-8434-2D36E4119C71}"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45</a:t>
            </a:fld>
            <a:endParaRPr lang="en-US"/>
          </a:p>
        </p:txBody>
      </p:sp>
    </p:spTree>
    <p:extLst>
      <p:ext uri="{BB962C8B-B14F-4D97-AF65-F5344CB8AC3E}">
        <p14:creationId xmlns:p14="http://schemas.microsoft.com/office/powerpoint/2010/main" val="60406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Regulatory framework</a:t>
            </a:r>
            <a:endParaRPr lang="en-US"/>
          </a:p>
        </p:txBody>
      </p:sp>
      <p:sp>
        <p:nvSpPr>
          <p:cNvPr id="3" name="Content Placeholder 2"/>
          <p:cNvSpPr>
            <a:spLocks noGrp="1"/>
          </p:cNvSpPr>
          <p:nvPr>
            <p:ph idx="1"/>
          </p:nvPr>
        </p:nvSpPr>
        <p:spPr/>
        <p:txBody>
          <a:bodyPr>
            <a:normAutofit fontScale="77500" lnSpcReduction="20000"/>
          </a:bodyPr>
          <a:lstStyle/>
          <a:p>
            <a:r>
              <a:rPr lang="en-US"/>
              <a:t>the assignment of </a:t>
            </a:r>
            <a:r>
              <a:rPr lang="en-US" b="1"/>
              <a:t>radio frequencies </a:t>
            </a:r>
            <a:r>
              <a:rPr lang="en-US"/>
              <a:t>and </a:t>
            </a:r>
            <a:r>
              <a:rPr lang="en-US" b="1"/>
              <a:t>numbering </a:t>
            </a:r>
            <a:r>
              <a:rPr lang="en-US" b="1" smtClean="0"/>
              <a:t>resources</a:t>
            </a:r>
          </a:p>
          <a:p>
            <a:r>
              <a:rPr lang="en-US" smtClean="0"/>
              <a:t>the </a:t>
            </a:r>
            <a:r>
              <a:rPr lang="en-US"/>
              <a:t>strategic planning, coordination and </a:t>
            </a:r>
            <a:r>
              <a:rPr lang="en-US" smtClean="0"/>
              <a:t>harmonization </a:t>
            </a:r>
            <a:r>
              <a:rPr lang="en-US"/>
              <a:t>of </a:t>
            </a:r>
            <a:r>
              <a:rPr lang="en-US" b="1"/>
              <a:t>radio spectrum </a:t>
            </a:r>
            <a:r>
              <a:rPr lang="en-US"/>
              <a:t>in the European </a:t>
            </a:r>
            <a:r>
              <a:rPr lang="en-US" smtClean="0"/>
              <a:t>Union</a:t>
            </a:r>
          </a:p>
          <a:p>
            <a:r>
              <a:rPr lang="en-US" smtClean="0"/>
              <a:t>rights </a:t>
            </a:r>
            <a:r>
              <a:rPr lang="en-US"/>
              <a:t>of way for the roll-out of networks and associated </a:t>
            </a:r>
            <a:r>
              <a:rPr lang="en-US" smtClean="0"/>
              <a:t>facilities</a:t>
            </a:r>
          </a:p>
          <a:p>
            <a:r>
              <a:rPr lang="en-US" smtClean="0"/>
              <a:t>the </a:t>
            </a:r>
            <a:r>
              <a:rPr lang="en-US"/>
              <a:t>sharing of network elements and associated </a:t>
            </a:r>
            <a:r>
              <a:rPr lang="en-US" smtClean="0"/>
              <a:t>facilities</a:t>
            </a:r>
          </a:p>
          <a:p>
            <a:r>
              <a:rPr lang="en-US" smtClean="0"/>
              <a:t>the </a:t>
            </a:r>
            <a:r>
              <a:rPr lang="en-US"/>
              <a:t>security and integrity of networks and </a:t>
            </a:r>
            <a:r>
              <a:rPr lang="en-US" smtClean="0"/>
              <a:t>services</a:t>
            </a:r>
          </a:p>
          <a:p>
            <a:r>
              <a:rPr lang="en-US" smtClean="0"/>
              <a:t>standardization </a:t>
            </a:r>
            <a:r>
              <a:rPr lang="en-US"/>
              <a:t>designed to promote the </a:t>
            </a:r>
            <a:r>
              <a:rPr lang="en-US" smtClean="0"/>
              <a:t>harmonized </a:t>
            </a:r>
            <a:r>
              <a:rPr lang="en-US"/>
              <a:t>provision of electronic communications networks and services and associated facilities and </a:t>
            </a:r>
            <a:r>
              <a:rPr lang="en-US" smtClean="0"/>
              <a:t>services</a:t>
            </a:r>
          </a:p>
          <a:p>
            <a:r>
              <a:rPr lang="en-US" smtClean="0"/>
              <a:t>the </a:t>
            </a:r>
            <a:r>
              <a:rPr lang="en-US"/>
              <a:t>interoperability of digital </a:t>
            </a:r>
            <a:r>
              <a:rPr lang="en-US" smtClean="0"/>
              <a:t>television</a:t>
            </a:r>
          </a:p>
          <a:p>
            <a:r>
              <a:rPr lang="en-US" smtClean="0"/>
              <a:t>control </a:t>
            </a:r>
            <a:r>
              <a:rPr lang="en-US"/>
              <a:t>over powerful companies on the market and the procedure for the consistent application of </a:t>
            </a:r>
            <a:r>
              <a:rPr lang="en-US" smtClean="0"/>
              <a:t>solutions</a:t>
            </a:r>
          </a:p>
          <a:p>
            <a:r>
              <a:rPr lang="en-US" smtClean="0"/>
              <a:t>procedures </a:t>
            </a:r>
            <a:r>
              <a:rPr lang="en-US"/>
              <a:t>for defining and </a:t>
            </a:r>
            <a:r>
              <a:rPr lang="en-US" smtClean="0"/>
              <a:t>analyzing </a:t>
            </a:r>
            <a:r>
              <a:rPr lang="en-US"/>
              <a:t>relevant markets, which take into account the Commission's Recommendation and Guidelines in this </a:t>
            </a:r>
            <a:r>
              <a:rPr lang="en-US" smtClean="0"/>
              <a:t>field</a:t>
            </a:r>
          </a:p>
          <a:p>
            <a:r>
              <a:rPr lang="en-US" smtClean="0"/>
              <a:t>the </a:t>
            </a:r>
            <a:r>
              <a:rPr lang="en-US"/>
              <a:t>settlement of disputes between undertakings providing electronic communications networks or services, including the Regulation on cross-border </a:t>
            </a:r>
            <a:r>
              <a:rPr lang="en-US" smtClean="0"/>
              <a:t>disputes</a:t>
            </a:r>
            <a:endParaRPr lang="en-US"/>
          </a:p>
        </p:txBody>
      </p:sp>
      <p:sp>
        <p:nvSpPr>
          <p:cNvPr id="4" name="Date Placeholder 3"/>
          <p:cNvSpPr>
            <a:spLocks noGrp="1"/>
          </p:cNvSpPr>
          <p:nvPr>
            <p:ph type="dt" sz="half" idx="10"/>
          </p:nvPr>
        </p:nvSpPr>
        <p:spPr/>
        <p:txBody>
          <a:bodyPr/>
          <a:lstStyle/>
          <a:p>
            <a:fld id="{ED1D6197-10D8-364F-A386-F6B44E65E352}"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46</a:t>
            </a:fld>
            <a:endParaRPr lang="en-US"/>
          </a:p>
        </p:txBody>
      </p:sp>
    </p:spTree>
    <p:extLst>
      <p:ext uri="{BB962C8B-B14F-4D97-AF65-F5344CB8AC3E}">
        <p14:creationId xmlns:p14="http://schemas.microsoft.com/office/powerpoint/2010/main" val="1637074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BEREC</a:t>
            </a:r>
            <a:endParaRPr lang="en-US"/>
          </a:p>
        </p:txBody>
      </p:sp>
      <p:sp>
        <p:nvSpPr>
          <p:cNvPr id="3" name="Content Placeholder 2"/>
          <p:cNvSpPr>
            <a:spLocks noGrp="1"/>
          </p:cNvSpPr>
          <p:nvPr>
            <p:ph idx="1"/>
          </p:nvPr>
        </p:nvSpPr>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a:t>develop and disseminate among NRAs regulatory best practices, such as common approaches, methodologies or guidelines on the implementation of the EU regulatory framework;</a:t>
            </a:r>
          </a:p>
          <a:p>
            <a:r>
              <a:rPr lang="en-US"/>
              <a:t>on request, provide assistance to NRAs on regulatory issues;</a:t>
            </a:r>
          </a:p>
          <a:p>
            <a:r>
              <a:rPr lang="en-US"/>
              <a:t>deliver opinions on the draft decisions, recommendations and guidelines of the Commission as specified in the regulatory framework;</a:t>
            </a:r>
          </a:p>
          <a:p>
            <a:r>
              <a:rPr lang="en-US"/>
              <a:t>issue reports and provide advice, upon a reasoned request of the Commission or on its own initiative, and deliver opinions to the European Parliament and the Council, when needed, on any matter within its competence;</a:t>
            </a:r>
          </a:p>
          <a:p>
            <a:r>
              <a:rPr lang="en-US"/>
              <a:t>on request, assist the European Parliament, the Council, the Commission and the NRAs in relations, discussions and exchanges of views with third parties; and assist the Commission and NRAs in the dissemination of regulatory best practices to third </a:t>
            </a:r>
            <a:r>
              <a:rPr lang="en-US" smtClean="0"/>
              <a:t>parties</a:t>
            </a:r>
            <a:endParaRPr lang="en-US"/>
          </a:p>
        </p:txBody>
      </p:sp>
      <p:sp>
        <p:nvSpPr>
          <p:cNvPr id="4" name="TextBox 3"/>
          <p:cNvSpPr txBox="1"/>
          <p:nvPr/>
        </p:nvSpPr>
        <p:spPr>
          <a:xfrm>
            <a:off x="4572000" y="6488668"/>
            <a:ext cx="1864613" cy="369332"/>
          </a:xfrm>
          <a:prstGeom prst="rect">
            <a:avLst/>
          </a:prstGeom>
          <a:noFill/>
        </p:spPr>
        <p:txBody>
          <a:bodyPr wrap="none" rtlCol="0">
            <a:spAutoFit/>
          </a:bodyPr>
          <a:lstStyle/>
          <a:p>
            <a:r>
              <a:rPr lang="en-US" smtClean="0"/>
              <a:t>berec.europa.eu</a:t>
            </a:r>
            <a:endParaRPr lang="en-US"/>
          </a:p>
        </p:txBody>
      </p:sp>
      <p:sp>
        <p:nvSpPr>
          <p:cNvPr id="5" name="Date Placeholder 4"/>
          <p:cNvSpPr>
            <a:spLocks noGrp="1"/>
          </p:cNvSpPr>
          <p:nvPr>
            <p:ph type="dt" sz="half" idx="10"/>
          </p:nvPr>
        </p:nvSpPr>
        <p:spPr/>
        <p:txBody>
          <a:bodyPr/>
          <a:lstStyle/>
          <a:p>
            <a:fld id="{C05065C4-9342-F74B-8E0F-B75C30A2FD37}"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47</a:t>
            </a:fld>
            <a:endParaRPr lang="en-US"/>
          </a:p>
        </p:txBody>
      </p:sp>
    </p:spTree>
    <p:extLst>
      <p:ext uri="{BB962C8B-B14F-4D97-AF65-F5344CB8AC3E}">
        <p14:creationId xmlns:p14="http://schemas.microsoft.com/office/powerpoint/2010/main" val="2143881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BEREC example: Net Neutrality </a:t>
            </a:r>
            <a:endParaRPr lang="en-US"/>
          </a:p>
        </p:txBody>
      </p:sp>
      <p:pic>
        <p:nvPicPr>
          <p:cNvPr id="5" name="Picture 4"/>
          <p:cNvPicPr>
            <a:picLocks noChangeAspect="1"/>
          </p:cNvPicPr>
          <p:nvPr/>
        </p:nvPicPr>
        <p:blipFill>
          <a:blip r:embed="rId2"/>
          <a:stretch>
            <a:fillRect/>
          </a:stretch>
        </p:blipFill>
        <p:spPr>
          <a:xfrm>
            <a:off x="457200" y="3327400"/>
            <a:ext cx="6007100" cy="3035300"/>
          </a:xfrm>
          <a:prstGeom prst="rect">
            <a:avLst/>
          </a:prstGeom>
        </p:spPr>
      </p:pic>
      <p:pic>
        <p:nvPicPr>
          <p:cNvPr id="6" name="Picture 5"/>
          <p:cNvPicPr>
            <a:picLocks noChangeAspect="1"/>
          </p:cNvPicPr>
          <p:nvPr/>
        </p:nvPicPr>
        <p:blipFill>
          <a:blip r:embed="rId3"/>
          <a:stretch>
            <a:fillRect/>
          </a:stretch>
        </p:blipFill>
        <p:spPr>
          <a:xfrm>
            <a:off x="457200" y="1822450"/>
            <a:ext cx="5702300" cy="1206500"/>
          </a:xfrm>
          <a:prstGeom prst="rect">
            <a:avLst/>
          </a:prstGeom>
        </p:spPr>
      </p:pic>
      <p:pic>
        <p:nvPicPr>
          <p:cNvPr id="7" name="Picture 6"/>
          <p:cNvPicPr>
            <a:picLocks noChangeAspect="1"/>
          </p:cNvPicPr>
          <p:nvPr/>
        </p:nvPicPr>
        <p:blipFill>
          <a:blip r:embed="rId4"/>
          <a:stretch>
            <a:fillRect/>
          </a:stretch>
        </p:blipFill>
        <p:spPr>
          <a:xfrm>
            <a:off x="6464300" y="2120900"/>
            <a:ext cx="1219200" cy="546100"/>
          </a:xfrm>
          <a:prstGeom prst="rect">
            <a:avLst/>
          </a:prstGeom>
        </p:spPr>
      </p:pic>
      <p:sp>
        <p:nvSpPr>
          <p:cNvPr id="2" name="Date Placeholder 1"/>
          <p:cNvSpPr>
            <a:spLocks noGrp="1"/>
          </p:cNvSpPr>
          <p:nvPr>
            <p:ph type="dt" sz="half" idx="10"/>
          </p:nvPr>
        </p:nvSpPr>
        <p:spPr/>
        <p:txBody>
          <a:bodyPr/>
          <a:lstStyle/>
          <a:p>
            <a:fld id="{9B0BFEEB-3B59-2C4F-BA0D-AF68731F2F2F}"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2016 - Law</a:t>
            </a:r>
            <a:endParaRPr lang="en-US"/>
          </a:p>
        </p:txBody>
      </p:sp>
      <p:sp>
        <p:nvSpPr>
          <p:cNvPr id="8" name="Slide Number Placeholder 7"/>
          <p:cNvSpPr>
            <a:spLocks noGrp="1"/>
          </p:cNvSpPr>
          <p:nvPr>
            <p:ph type="sldNum" sz="quarter" idx="12"/>
          </p:nvPr>
        </p:nvSpPr>
        <p:spPr/>
        <p:txBody>
          <a:bodyPr/>
          <a:lstStyle/>
          <a:p>
            <a:fld id="{E551DD30-7F24-DC41-8A0E-9B222169C1E4}" type="slidenum">
              <a:rPr lang="en-US" smtClean="0"/>
              <a:t>48</a:t>
            </a:fld>
            <a:endParaRPr lang="en-US"/>
          </a:p>
        </p:txBody>
      </p:sp>
    </p:spTree>
    <p:extLst>
      <p:ext uri="{BB962C8B-B14F-4D97-AF65-F5344CB8AC3E}">
        <p14:creationId xmlns:p14="http://schemas.microsoft.com/office/powerpoint/2010/main" val="1739489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Some National Regulatory Authorities</a:t>
            </a:r>
            <a:endParaRPr lang="en-US"/>
          </a:p>
        </p:txBody>
      </p:sp>
      <p:pic>
        <p:nvPicPr>
          <p:cNvPr id="3" name="Picture 2"/>
          <p:cNvPicPr>
            <a:picLocks noChangeAspect="1"/>
          </p:cNvPicPr>
          <p:nvPr/>
        </p:nvPicPr>
        <p:blipFill>
          <a:blip r:embed="rId3"/>
          <a:stretch>
            <a:fillRect/>
          </a:stretch>
        </p:blipFill>
        <p:spPr>
          <a:xfrm>
            <a:off x="1549400" y="1663700"/>
            <a:ext cx="3683000" cy="736600"/>
          </a:xfrm>
          <a:prstGeom prst="rect">
            <a:avLst/>
          </a:prstGeom>
        </p:spPr>
      </p:pic>
      <p:sp>
        <p:nvSpPr>
          <p:cNvPr id="4" name="TextBox 3"/>
          <p:cNvSpPr txBox="1"/>
          <p:nvPr/>
        </p:nvSpPr>
        <p:spPr>
          <a:xfrm>
            <a:off x="457200" y="1847334"/>
            <a:ext cx="902811" cy="369332"/>
          </a:xfrm>
          <a:prstGeom prst="rect">
            <a:avLst/>
          </a:prstGeom>
          <a:noFill/>
        </p:spPr>
        <p:txBody>
          <a:bodyPr wrap="none" rtlCol="0">
            <a:spAutoFit/>
          </a:bodyPr>
          <a:lstStyle/>
          <a:p>
            <a:r>
              <a:rPr lang="en-US" smtClean="0"/>
              <a:t>Austria</a:t>
            </a:r>
            <a:endParaRPr lang="en-US"/>
          </a:p>
        </p:txBody>
      </p:sp>
      <p:pic>
        <p:nvPicPr>
          <p:cNvPr id="7" name="Picture 6"/>
          <p:cNvPicPr>
            <a:picLocks noChangeAspect="1"/>
          </p:cNvPicPr>
          <p:nvPr/>
        </p:nvPicPr>
        <p:blipFill>
          <a:blip r:embed="rId4"/>
          <a:stretch>
            <a:fillRect/>
          </a:stretch>
        </p:blipFill>
        <p:spPr>
          <a:xfrm>
            <a:off x="1549400" y="2759386"/>
            <a:ext cx="2971800" cy="644944"/>
          </a:xfrm>
          <a:prstGeom prst="rect">
            <a:avLst/>
          </a:prstGeom>
        </p:spPr>
      </p:pic>
      <p:sp>
        <p:nvSpPr>
          <p:cNvPr id="8" name="TextBox 7"/>
          <p:cNvSpPr txBox="1"/>
          <p:nvPr/>
        </p:nvSpPr>
        <p:spPr>
          <a:xfrm>
            <a:off x="457200" y="2855737"/>
            <a:ext cx="941283" cy="369332"/>
          </a:xfrm>
          <a:prstGeom prst="rect">
            <a:avLst/>
          </a:prstGeom>
          <a:noFill/>
        </p:spPr>
        <p:txBody>
          <a:bodyPr wrap="none" rtlCol="0">
            <a:spAutoFit/>
          </a:bodyPr>
          <a:lstStyle/>
          <a:p>
            <a:r>
              <a:rPr lang="en-US" smtClean="0"/>
              <a:t>Finland</a:t>
            </a:r>
            <a:endParaRPr lang="en-US"/>
          </a:p>
        </p:txBody>
      </p:sp>
      <p:pic>
        <p:nvPicPr>
          <p:cNvPr id="9" name="Picture 8"/>
          <p:cNvPicPr>
            <a:picLocks noChangeAspect="1"/>
          </p:cNvPicPr>
          <p:nvPr/>
        </p:nvPicPr>
        <p:blipFill>
          <a:blip r:embed="rId5"/>
          <a:stretch>
            <a:fillRect/>
          </a:stretch>
        </p:blipFill>
        <p:spPr>
          <a:xfrm>
            <a:off x="6083300" y="2590069"/>
            <a:ext cx="2489200" cy="1270000"/>
          </a:xfrm>
          <a:prstGeom prst="rect">
            <a:avLst/>
          </a:prstGeom>
        </p:spPr>
      </p:pic>
      <p:sp>
        <p:nvSpPr>
          <p:cNvPr id="10" name="TextBox 9"/>
          <p:cNvSpPr txBox="1"/>
          <p:nvPr/>
        </p:nvSpPr>
        <p:spPr>
          <a:xfrm>
            <a:off x="4752806" y="2897192"/>
            <a:ext cx="1133644" cy="369332"/>
          </a:xfrm>
          <a:prstGeom prst="rect">
            <a:avLst/>
          </a:prstGeom>
          <a:noFill/>
        </p:spPr>
        <p:txBody>
          <a:bodyPr wrap="none" rtlCol="0">
            <a:spAutoFit/>
          </a:bodyPr>
          <a:lstStyle/>
          <a:p>
            <a:r>
              <a:rPr lang="en-US" smtClean="0"/>
              <a:t>Germany</a:t>
            </a:r>
            <a:endParaRPr lang="en-US"/>
          </a:p>
        </p:txBody>
      </p:sp>
      <p:pic>
        <p:nvPicPr>
          <p:cNvPr id="11" name="Picture 10"/>
          <p:cNvPicPr>
            <a:picLocks noChangeAspect="1"/>
          </p:cNvPicPr>
          <p:nvPr/>
        </p:nvPicPr>
        <p:blipFill>
          <a:blip r:embed="rId6"/>
          <a:stretch>
            <a:fillRect/>
          </a:stretch>
        </p:blipFill>
        <p:spPr>
          <a:xfrm>
            <a:off x="1638300" y="5254148"/>
            <a:ext cx="1778000" cy="406400"/>
          </a:xfrm>
          <a:prstGeom prst="rect">
            <a:avLst/>
          </a:prstGeom>
        </p:spPr>
      </p:pic>
      <p:sp>
        <p:nvSpPr>
          <p:cNvPr id="12" name="TextBox 11"/>
          <p:cNvSpPr txBox="1"/>
          <p:nvPr/>
        </p:nvSpPr>
        <p:spPr>
          <a:xfrm>
            <a:off x="454228" y="5160909"/>
            <a:ext cx="1095172" cy="646331"/>
          </a:xfrm>
          <a:prstGeom prst="rect">
            <a:avLst/>
          </a:prstGeom>
          <a:noFill/>
        </p:spPr>
        <p:txBody>
          <a:bodyPr wrap="none" rtlCol="0">
            <a:spAutoFit/>
          </a:bodyPr>
          <a:lstStyle/>
          <a:p>
            <a:r>
              <a:rPr lang="en-US" smtClean="0"/>
              <a:t>United</a:t>
            </a:r>
          </a:p>
          <a:p>
            <a:r>
              <a:rPr lang="en-US" smtClean="0"/>
              <a:t>Kingdom</a:t>
            </a:r>
            <a:endParaRPr lang="en-US"/>
          </a:p>
        </p:txBody>
      </p:sp>
      <p:pic>
        <p:nvPicPr>
          <p:cNvPr id="13" name="Picture 12"/>
          <p:cNvPicPr>
            <a:picLocks noChangeAspect="1"/>
          </p:cNvPicPr>
          <p:nvPr/>
        </p:nvPicPr>
        <p:blipFill>
          <a:blip r:embed="rId7"/>
          <a:stretch>
            <a:fillRect/>
          </a:stretch>
        </p:blipFill>
        <p:spPr>
          <a:xfrm>
            <a:off x="1549400" y="3680506"/>
            <a:ext cx="4533900" cy="883968"/>
          </a:xfrm>
          <a:prstGeom prst="rect">
            <a:avLst/>
          </a:prstGeom>
        </p:spPr>
      </p:pic>
      <p:sp>
        <p:nvSpPr>
          <p:cNvPr id="14" name="TextBox 13"/>
          <p:cNvSpPr txBox="1"/>
          <p:nvPr/>
        </p:nvSpPr>
        <p:spPr>
          <a:xfrm>
            <a:off x="454228" y="3958051"/>
            <a:ext cx="902811" cy="369332"/>
          </a:xfrm>
          <a:prstGeom prst="rect">
            <a:avLst/>
          </a:prstGeom>
          <a:noFill/>
        </p:spPr>
        <p:txBody>
          <a:bodyPr wrap="none" rtlCol="0">
            <a:spAutoFit/>
          </a:bodyPr>
          <a:lstStyle/>
          <a:p>
            <a:r>
              <a:rPr lang="en-US" smtClean="0"/>
              <a:t>France</a:t>
            </a:r>
            <a:endParaRPr lang="en-US"/>
          </a:p>
        </p:txBody>
      </p:sp>
      <p:sp>
        <p:nvSpPr>
          <p:cNvPr id="5" name="Date Placeholder 4"/>
          <p:cNvSpPr>
            <a:spLocks noGrp="1"/>
          </p:cNvSpPr>
          <p:nvPr>
            <p:ph type="dt" sz="half" idx="10"/>
          </p:nvPr>
        </p:nvSpPr>
        <p:spPr/>
        <p:txBody>
          <a:bodyPr/>
          <a:lstStyle/>
          <a:p>
            <a:fld id="{E57729EB-C55D-FE46-B183-D6E93D155E73}"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15" name="Slide Number Placeholder 14"/>
          <p:cNvSpPr>
            <a:spLocks noGrp="1"/>
          </p:cNvSpPr>
          <p:nvPr>
            <p:ph type="sldNum" sz="quarter" idx="12"/>
          </p:nvPr>
        </p:nvSpPr>
        <p:spPr/>
        <p:txBody>
          <a:bodyPr/>
          <a:lstStyle/>
          <a:p>
            <a:fld id="{E551DD30-7F24-DC41-8A0E-9B222169C1E4}" type="slidenum">
              <a:rPr lang="en-US" smtClean="0"/>
              <a:t>49</a:t>
            </a:fld>
            <a:endParaRPr lang="en-US"/>
          </a:p>
        </p:txBody>
      </p:sp>
    </p:spTree>
    <p:extLst>
      <p:ext uri="{BB962C8B-B14F-4D97-AF65-F5344CB8AC3E}">
        <p14:creationId xmlns:p14="http://schemas.microsoft.com/office/powerpoint/2010/main" val="1898333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US (and similar) hierarchy of laws</a:t>
            </a:r>
            <a:endParaRPr lang="en-US" dirty="0"/>
          </a:p>
        </p:txBody>
      </p:sp>
      <p:sp>
        <p:nvSpPr>
          <p:cNvPr id="7" name="Footer Placeholder 6"/>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CFD7CC80-8907-0743-8D56-F55887CD0273}" type="slidenum">
              <a:rPr lang="en-US" smtClean="0"/>
              <a:t>5</a:t>
            </a:fld>
            <a:endParaRPr lang="en-US"/>
          </a:p>
        </p:txBody>
      </p:sp>
      <p:graphicFrame>
        <p:nvGraphicFramePr>
          <p:cNvPr id="4" name="Diagram 3"/>
          <p:cNvGraphicFramePr/>
          <p:nvPr>
            <p:extLst>
              <p:ext uri="{D42A27DB-BD31-4B8C-83A1-F6EECF244321}">
                <p14:modId xmlns:p14="http://schemas.microsoft.com/office/powerpoint/2010/main" val="1973489050"/>
              </p:ext>
            </p:extLst>
          </p:nvPr>
        </p:nvGraphicFramePr>
        <p:xfrm>
          <a:off x="457199" y="1396999"/>
          <a:ext cx="8449733" cy="5203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109980" y="1396999"/>
            <a:ext cx="3331703" cy="938661"/>
          </a:xfrm>
          <a:prstGeom prst="rect">
            <a:avLst/>
          </a:prstGeom>
          <a:noFill/>
        </p:spPr>
        <p:txBody>
          <a:bodyPr wrap="square" rtlCol="0">
            <a:normAutofit fontScale="85000" lnSpcReduction="10000"/>
          </a:bodyPr>
          <a:lstStyle/>
          <a:p>
            <a:r>
              <a:rPr lang="en-US" dirty="0" smtClean="0"/>
              <a:t>Article I, Section </a:t>
            </a:r>
            <a:r>
              <a:rPr lang="en-US" dirty="0"/>
              <a:t>8: To regulate Commerce with foreign Nations, and among the several States, and with the Indian </a:t>
            </a:r>
            <a:r>
              <a:rPr lang="en-US" dirty="0" smtClean="0"/>
              <a:t>Tribes</a:t>
            </a:r>
            <a:r>
              <a:rPr lang="en-US" dirty="0"/>
              <a:t> </a:t>
            </a:r>
            <a:r>
              <a:rPr lang="en-US" dirty="0" smtClean="0"/>
              <a:t>(1787)</a:t>
            </a:r>
            <a:endParaRPr lang="en-US" dirty="0"/>
          </a:p>
        </p:txBody>
      </p:sp>
      <p:sp>
        <p:nvSpPr>
          <p:cNvPr id="5" name="TextBox 4"/>
          <p:cNvSpPr txBox="1"/>
          <p:nvPr/>
        </p:nvSpPr>
        <p:spPr>
          <a:xfrm>
            <a:off x="5551775" y="2486499"/>
            <a:ext cx="3135026" cy="2728968"/>
          </a:xfrm>
          <a:prstGeom prst="rect">
            <a:avLst/>
          </a:prstGeom>
          <a:solidFill>
            <a:schemeClr val="bg1">
              <a:lumMod val="85000"/>
            </a:schemeClr>
          </a:solidFill>
        </p:spPr>
        <p:txBody>
          <a:bodyPr wrap="square" rtlCol="0">
            <a:normAutofit fontScale="77500" lnSpcReduction="20000"/>
          </a:bodyPr>
          <a:lstStyle/>
          <a:p>
            <a:r>
              <a:rPr lang="en-US" dirty="0"/>
              <a:t>SEC. 706. ADVANCED TELECOMMUNICATIONS INCENTIVES</a:t>
            </a:r>
            <a:r>
              <a:rPr lang="en-US" dirty="0" smtClean="0"/>
              <a:t>. (</a:t>
            </a:r>
            <a:r>
              <a:rPr lang="en-US" dirty="0"/>
              <a:t>a) IN GENERAL- The Commission </a:t>
            </a:r>
            <a:r>
              <a:rPr lang="en-US" dirty="0" smtClean="0"/>
              <a:t>… shall </a:t>
            </a:r>
            <a:r>
              <a:rPr lang="en-US" dirty="0"/>
              <a:t>encourage the deployment on a reasonable and timely basis of advanced telecommunications capability to all Americans (including</a:t>
            </a:r>
            <a:r>
              <a:rPr lang="en-US" dirty="0" smtClean="0"/>
              <a:t>, in </a:t>
            </a:r>
            <a:r>
              <a:rPr lang="en-US" dirty="0"/>
              <a:t>particular, elementary and secondary schools and classrooms) by utilizing, in a manner consistent with the public interest, convenience, and necessity</a:t>
            </a:r>
            <a:r>
              <a:rPr lang="en-US" dirty="0" smtClean="0"/>
              <a:t>, …, </a:t>
            </a:r>
            <a:r>
              <a:rPr lang="en-US" dirty="0"/>
              <a:t>or other regulating methods that remove barriers to infrastructure investment.</a:t>
            </a:r>
          </a:p>
        </p:txBody>
      </p:sp>
      <p:sp>
        <p:nvSpPr>
          <p:cNvPr id="8" name="Date Placeholder 7"/>
          <p:cNvSpPr>
            <a:spLocks noGrp="1"/>
          </p:cNvSpPr>
          <p:nvPr>
            <p:ph type="dt" sz="half" idx="10"/>
          </p:nvPr>
        </p:nvSpPr>
        <p:spPr/>
        <p:txBody>
          <a:bodyPr/>
          <a:lstStyle/>
          <a:p>
            <a:fld id="{C2B638D1-6F48-7B45-86CA-2B18F097A996}" type="datetime1">
              <a:rPr lang="en-US" smtClean="0"/>
              <a:t>6/12/16</a:t>
            </a:fld>
            <a:endParaRPr lang="en-US"/>
          </a:p>
        </p:txBody>
      </p:sp>
    </p:spTree>
    <p:extLst>
      <p:ext uri="{BB962C8B-B14F-4D97-AF65-F5344CB8AC3E}">
        <p14:creationId xmlns:p14="http://schemas.microsoft.com/office/powerpoint/2010/main" val="21525223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National Regulatory Authorities</a:t>
            </a:r>
            <a:endParaRPr lang="en-US"/>
          </a:p>
        </p:txBody>
      </p:sp>
      <p:sp>
        <p:nvSpPr>
          <p:cNvPr id="7" name="Content Placeholder 6"/>
          <p:cNvSpPr>
            <a:spLocks noGrp="1"/>
          </p:cNvSpPr>
          <p:nvPr>
            <p:ph idx="1"/>
          </p:nvPr>
        </p:nvSpPr>
        <p:spPr/>
        <p:txBody>
          <a:bodyPr/>
          <a:lstStyle/>
          <a:p>
            <a:r>
              <a:rPr lang="en-US" b="1"/>
              <a:t>independence</a:t>
            </a:r>
            <a:r>
              <a:rPr lang="en-US"/>
              <a:t>: the NRAs must be legally separate from and independent of all </a:t>
            </a:r>
            <a:r>
              <a:rPr lang="en-US" smtClean="0"/>
              <a:t>organizations </a:t>
            </a:r>
            <a:r>
              <a:rPr lang="en-US"/>
              <a:t>providing electronic communications networks, equipment or services</a:t>
            </a:r>
            <a:r>
              <a:rPr lang="en-US" smtClean="0"/>
              <a:t>;</a:t>
            </a:r>
          </a:p>
          <a:p>
            <a:r>
              <a:rPr lang="en-US" b="1"/>
              <a:t>right of appeal</a:t>
            </a:r>
            <a:r>
              <a:rPr lang="en-US"/>
              <a:t>: effective national mechanisms must enable any user or supplier of electronic communications networks or services who is affected by the decision of a NRA to appeal to an independent body</a:t>
            </a:r>
            <a:r>
              <a:rPr lang="en-US" smtClean="0"/>
              <a:t>;</a:t>
            </a:r>
          </a:p>
          <a:p>
            <a:r>
              <a:rPr lang="en-US" b="1"/>
              <a:t>impartiality and transparency</a:t>
            </a:r>
            <a:r>
              <a:rPr lang="en-US"/>
              <a:t>: the NRAs must exercise their power in an impartial and transparent manner, and must also put in place mechanisms for consulting interested parties when they are considering taking steps which may impact heavily on the market.</a:t>
            </a:r>
          </a:p>
        </p:txBody>
      </p:sp>
      <p:sp>
        <p:nvSpPr>
          <p:cNvPr id="3" name="Date Placeholder 2"/>
          <p:cNvSpPr>
            <a:spLocks noGrp="1"/>
          </p:cNvSpPr>
          <p:nvPr>
            <p:ph type="dt" sz="half" idx="10"/>
          </p:nvPr>
        </p:nvSpPr>
        <p:spPr/>
        <p:txBody>
          <a:bodyPr/>
          <a:lstStyle/>
          <a:p>
            <a:fld id="{AD57055E-4DA1-0348-B67F-53F34204D91D}"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50</a:t>
            </a:fld>
            <a:endParaRPr lang="en-US"/>
          </a:p>
        </p:txBody>
      </p:sp>
    </p:spTree>
    <p:extLst>
      <p:ext uri="{BB962C8B-B14F-4D97-AF65-F5344CB8AC3E}">
        <p14:creationId xmlns:p14="http://schemas.microsoft.com/office/powerpoint/2010/main" val="176569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National Regulatory Authorities</a:t>
            </a:r>
            <a:endParaRPr lang="en-US"/>
          </a:p>
        </p:txBody>
      </p:sp>
      <p:sp>
        <p:nvSpPr>
          <p:cNvPr id="3" name="Content Placeholder 2"/>
          <p:cNvSpPr>
            <a:spLocks noGrp="1"/>
          </p:cNvSpPr>
          <p:nvPr>
            <p:ph idx="1"/>
          </p:nvPr>
        </p:nvSpPr>
        <p:spPr/>
        <p:txBody>
          <a:bodyPr>
            <a:normAutofit fontScale="92500" lnSpcReduction="10000"/>
          </a:bodyPr>
          <a:lstStyle/>
          <a:p>
            <a:r>
              <a:rPr lang="en-US"/>
              <a:t>to promote competition in the provision of electronic communications networks and services. They also ensure that users derive maximum benefit from this competition in terms of choice, price and quality</a:t>
            </a:r>
            <a:r>
              <a:rPr lang="en-US" smtClean="0"/>
              <a:t>;</a:t>
            </a:r>
          </a:p>
          <a:p>
            <a:r>
              <a:rPr lang="en-US"/>
              <a:t>to contribute to the development of the internal market for electronic communications, in cooperation with the European Commission and BEREC</a:t>
            </a:r>
            <a:r>
              <a:rPr lang="en-US" smtClean="0"/>
              <a:t>;</a:t>
            </a:r>
          </a:p>
          <a:p>
            <a:r>
              <a:rPr lang="en-US"/>
              <a:t>to promote the interests of European </a:t>
            </a:r>
            <a:r>
              <a:rPr lang="en-US" smtClean="0"/>
              <a:t>citizens</a:t>
            </a:r>
          </a:p>
          <a:p>
            <a:pPr lvl="1"/>
            <a:r>
              <a:rPr lang="en-US" smtClean="0"/>
              <a:t>have </a:t>
            </a:r>
            <a:r>
              <a:rPr lang="en-US"/>
              <a:t>access to a </a:t>
            </a:r>
            <a:r>
              <a:rPr lang="en-US">
                <a:solidFill>
                  <a:schemeClr val="tx2"/>
                </a:solidFill>
              </a:rPr>
              <a:t>universal </a:t>
            </a:r>
            <a:r>
              <a:rPr lang="en-US" smtClean="0">
                <a:solidFill>
                  <a:schemeClr val="tx2"/>
                </a:solidFill>
              </a:rPr>
              <a:t>service</a:t>
            </a:r>
            <a:r>
              <a:rPr lang="en-US" smtClean="0"/>
              <a:t>;</a:t>
            </a:r>
          </a:p>
          <a:p>
            <a:pPr lvl="1"/>
            <a:r>
              <a:rPr lang="en-US" smtClean="0">
                <a:solidFill>
                  <a:schemeClr val="tx2"/>
                </a:solidFill>
              </a:rPr>
              <a:t>protection </a:t>
            </a:r>
            <a:r>
              <a:rPr lang="en-US">
                <a:solidFill>
                  <a:schemeClr val="tx2"/>
                </a:solidFill>
              </a:rPr>
              <a:t>for consumers </a:t>
            </a:r>
            <a:r>
              <a:rPr lang="en-US"/>
              <a:t>in their dealings with </a:t>
            </a:r>
            <a:r>
              <a:rPr lang="en-US" smtClean="0"/>
              <a:t>suppliers</a:t>
            </a:r>
          </a:p>
          <a:p>
            <a:pPr lvl="1"/>
            <a:r>
              <a:rPr lang="en-US" smtClean="0"/>
              <a:t>protection </a:t>
            </a:r>
            <a:r>
              <a:rPr lang="en-US"/>
              <a:t>of personal data and </a:t>
            </a:r>
            <a:r>
              <a:rPr lang="en-US" smtClean="0">
                <a:solidFill>
                  <a:schemeClr val="tx2"/>
                </a:solidFill>
              </a:rPr>
              <a:t>privacy</a:t>
            </a:r>
            <a:r>
              <a:rPr lang="en-US" smtClean="0"/>
              <a:t>;</a:t>
            </a:r>
          </a:p>
          <a:p>
            <a:pPr lvl="1"/>
            <a:r>
              <a:rPr lang="en-US" smtClean="0"/>
              <a:t>transparency </a:t>
            </a:r>
            <a:r>
              <a:rPr lang="en-US"/>
              <a:t>of </a:t>
            </a:r>
            <a:r>
              <a:rPr lang="en-US" smtClean="0">
                <a:solidFill>
                  <a:schemeClr val="tx2"/>
                </a:solidFill>
              </a:rPr>
              <a:t>tariffs</a:t>
            </a:r>
            <a:r>
              <a:rPr lang="en-US" smtClean="0"/>
              <a:t>;</a:t>
            </a:r>
          </a:p>
          <a:p>
            <a:pPr lvl="1"/>
            <a:r>
              <a:rPr lang="en-US" smtClean="0"/>
              <a:t>needs </a:t>
            </a:r>
            <a:r>
              <a:rPr lang="en-US"/>
              <a:t>of specific social groups, in particular </a:t>
            </a:r>
            <a:r>
              <a:rPr lang="en-US">
                <a:solidFill>
                  <a:schemeClr val="tx2"/>
                </a:solidFill>
              </a:rPr>
              <a:t>disabled </a:t>
            </a:r>
            <a:r>
              <a:rPr lang="en-US" smtClean="0">
                <a:solidFill>
                  <a:schemeClr val="tx2"/>
                </a:solidFill>
              </a:rPr>
              <a:t>users</a:t>
            </a:r>
            <a:r>
              <a:rPr lang="en-US" smtClean="0"/>
              <a:t>;</a:t>
            </a:r>
          </a:p>
          <a:p>
            <a:pPr lvl="1"/>
            <a:r>
              <a:rPr lang="en-US" smtClean="0">
                <a:solidFill>
                  <a:schemeClr val="tx2"/>
                </a:solidFill>
              </a:rPr>
              <a:t>security</a:t>
            </a:r>
            <a:r>
              <a:rPr lang="en-US" smtClean="0"/>
              <a:t> </a:t>
            </a:r>
            <a:r>
              <a:rPr lang="en-US"/>
              <a:t>of communications networks.</a:t>
            </a:r>
          </a:p>
        </p:txBody>
      </p:sp>
      <p:sp>
        <p:nvSpPr>
          <p:cNvPr id="4" name="Date Placeholder 3"/>
          <p:cNvSpPr>
            <a:spLocks noGrp="1"/>
          </p:cNvSpPr>
          <p:nvPr>
            <p:ph type="dt" sz="half" idx="10"/>
          </p:nvPr>
        </p:nvSpPr>
        <p:spPr/>
        <p:txBody>
          <a:bodyPr/>
          <a:lstStyle/>
          <a:p>
            <a:fld id="{CB3145B7-B7C9-DC41-8403-50127CD5AB58}"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51</a:t>
            </a:fld>
            <a:endParaRPr lang="en-US"/>
          </a:p>
        </p:txBody>
      </p:sp>
    </p:spTree>
    <p:extLst>
      <p:ext uri="{BB962C8B-B14F-4D97-AF65-F5344CB8AC3E}">
        <p14:creationId xmlns:p14="http://schemas.microsoft.com/office/powerpoint/2010/main" val="1399610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Regulatory conflicts</a:t>
            </a:r>
            <a:endParaRPr lang="en-US"/>
          </a:p>
        </p:txBody>
      </p:sp>
      <p:pic>
        <p:nvPicPr>
          <p:cNvPr id="4" name="Picture 3"/>
          <p:cNvPicPr>
            <a:picLocks noChangeAspect="1"/>
          </p:cNvPicPr>
          <p:nvPr/>
        </p:nvPicPr>
        <p:blipFill>
          <a:blip r:embed="rId2"/>
          <a:stretch>
            <a:fillRect/>
          </a:stretch>
        </p:blipFill>
        <p:spPr>
          <a:xfrm>
            <a:off x="457200" y="1333500"/>
            <a:ext cx="8574254" cy="3302000"/>
          </a:xfrm>
          <a:prstGeom prst="rect">
            <a:avLst/>
          </a:prstGeom>
        </p:spPr>
      </p:pic>
      <p:sp>
        <p:nvSpPr>
          <p:cNvPr id="5" name="TextBox 4"/>
          <p:cNvSpPr txBox="1"/>
          <p:nvPr/>
        </p:nvSpPr>
        <p:spPr>
          <a:xfrm>
            <a:off x="596900" y="6261100"/>
            <a:ext cx="5290231" cy="253916"/>
          </a:xfrm>
          <a:prstGeom prst="rect">
            <a:avLst/>
          </a:prstGeom>
          <a:noFill/>
        </p:spPr>
        <p:txBody>
          <a:bodyPr wrap="none" rtlCol="0">
            <a:spAutoFit/>
          </a:bodyPr>
          <a:lstStyle/>
          <a:p>
            <a:r>
              <a:rPr lang="en-US" sz="1050" i="1"/>
              <a:t>Implementation of the EU regulatory framework for electronic communications - 2014 </a:t>
            </a:r>
          </a:p>
        </p:txBody>
      </p:sp>
      <p:pic>
        <p:nvPicPr>
          <p:cNvPr id="6" name="Picture 5"/>
          <p:cNvPicPr>
            <a:picLocks noChangeAspect="1"/>
          </p:cNvPicPr>
          <p:nvPr/>
        </p:nvPicPr>
        <p:blipFill>
          <a:blip r:embed="rId3"/>
          <a:stretch>
            <a:fillRect/>
          </a:stretch>
        </p:blipFill>
        <p:spPr>
          <a:xfrm>
            <a:off x="457200" y="4775200"/>
            <a:ext cx="5918200" cy="1320800"/>
          </a:xfrm>
          <a:prstGeom prst="rect">
            <a:avLst/>
          </a:prstGeom>
        </p:spPr>
      </p:pic>
      <p:sp>
        <p:nvSpPr>
          <p:cNvPr id="3" name="Date Placeholder 2"/>
          <p:cNvSpPr>
            <a:spLocks noGrp="1"/>
          </p:cNvSpPr>
          <p:nvPr>
            <p:ph type="dt" sz="half" idx="10"/>
          </p:nvPr>
        </p:nvSpPr>
        <p:spPr/>
        <p:txBody>
          <a:bodyPr/>
          <a:lstStyle/>
          <a:p>
            <a:fld id="{C83C2643-DC21-CF40-AABA-262F045B465F}"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2016 - Law</a:t>
            </a:r>
            <a:endParaRPr lang="en-US"/>
          </a:p>
        </p:txBody>
      </p:sp>
      <p:sp>
        <p:nvSpPr>
          <p:cNvPr id="8" name="Slide Number Placeholder 7"/>
          <p:cNvSpPr>
            <a:spLocks noGrp="1"/>
          </p:cNvSpPr>
          <p:nvPr>
            <p:ph type="sldNum" sz="quarter" idx="12"/>
          </p:nvPr>
        </p:nvSpPr>
        <p:spPr/>
        <p:txBody>
          <a:bodyPr/>
          <a:lstStyle/>
          <a:p>
            <a:fld id="{E551DD30-7F24-DC41-8A0E-9B222169C1E4}" type="slidenum">
              <a:rPr lang="en-US" smtClean="0"/>
              <a:t>52</a:t>
            </a:fld>
            <a:endParaRPr lang="en-US"/>
          </a:p>
        </p:txBody>
      </p:sp>
    </p:spTree>
    <p:extLst>
      <p:ext uri="{BB962C8B-B14F-4D97-AF65-F5344CB8AC3E}">
        <p14:creationId xmlns:p14="http://schemas.microsoft.com/office/powerpoint/2010/main" val="1863556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60600" y="445338"/>
            <a:ext cx="4432225" cy="6222162"/>
          </a:xfrm>
          <a:prstGeom prst="rect">
            <a:avLst/>
          </a:prstGeom>
        </p:spPr>
      </p:pic>
      <p:sp>
        <p:nvSpPr>
          <p:cNvPr id="2" name="Date Placeholder 1"/>
          <p:cNvSpPr>
            <a:spLocks noGrp="1"/>
          </p:cNvSpPr>
          <p:nvPr>
            <p:ph type="dt" sz="half" idx="10"/>
          </p:nvPr>
        </p:nvSpPr>
        <p:spPr/>
        <p:txBody>
          <a:bodyPr/>
          <a:lstStyle/>
          <a:p>
            <a:fld id="{FF21D054-6DE2-2349-A2E3-286E63AC1EF6}"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53</a:t>
            </a:fld>
            <a:endParaRPr lang="en-US"/>
          </a:p>
        </p:txBody>
      </p:sp>
    </p:spTree>
    <p:extLst>
      <p:ext uri="{BB962C8B-B14F-4D97-AF65-F5344CB8AC3E}">
        <p14:creationId xmlns:p14="http://schemas.microsoft.com/office/powerpoint/2010/main" val="1724015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97CE809-8CC9-9546-A5EA-56A54059D254}"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54</a:t>
            </a:fld>
            <a:endParaRPr lang="en-US"/>
          </a:p>
        </p:txBody>
      </p:sp>
      <p:pic>
        <p:nvPicPr>
          <p:cNvPr id="3" name="Picture 2"/>
          <p:cNvPicPr>
            <a:picLocks noChangeAspect="1"/>
          </p:cNvPicPr>
          <p:nvPr/>
        </p:nvPicPr>
        <p:blipFill>
          <a:blip r:embed="rId3"/>
          <a:stretch>
            <a:fillRect/>
          </a:stretch>
        </p:blipFill>
        <p:spPr>
          <a:xfrm>
            <a:off x="1854309" y="469900"/>
            <a:ext cx="5041791" cy="6388100"/>
          </a:xfrm>
          <a:prstGeom prst="rect">
            <a:avLst/>
          </a:prstGeom>
        </p:spPr>
      </p:pic>
    </p:spTree>
    <p:extLst>
      <p:ext uri="{BB962C8B-B14F-4D97-AF65-F5344CB8AC3E}">
        <p14:creationId xmlns:p14="http://schemas.microsoft.com/office/powerpoint/2010/main" val="1677832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 market definition 2014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28670271"/>
              </p:ext>
            </p:extLst>
          </p:nvPr>
        </p:nvGraphicFramePr>
        <p:xfrm>
          <a:off x="1524000" y="1397000"/>
          <a:ext cx="6096000" cy="3383280"/>
        </p:xfrm>
        <a:graphic>
          <a:graphicData uri="http://schemas.openxmlformats.org/drawingml/2006/table">
            <a:tbl>
              <a:tblPr bandRow="1">
                <a:tableStyleId>{5C22544A-7EE6-4342-B048-85BDC9FD1C3A}</a:tableStyleId>
              </a:tblPr>
              <a:tblGrid>
                <a:gridCol w="1324741"/>
                <a:gridCol w="4771259"/>
              </a:tblGrid>
              <a:tr h="370840">
                <a:tc>
                  <a:txBody>
                    <a:bodyPr/>
                    <a:lstStyle/>
                    <a:p>
                      <a:r>
                        <a:rPr lang="en-US" dirty="0" smtClean="0"/>
                        <a:t>Market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Wholesale call termination on individual public telephone networks provided at a fixed location </a:t>
                      </a:r>
                      <a:endParaRPr lang="en-US" dirty="0" smtClean="0"/>
                    </a:p>
                  </a:txBody>
                  <a:tcPr/>
                </a:tc>
              </a:tr>
              <a:tr h="370840">
                <a:tc>
                  <a:txBody>
                    <a:bodyPr/>
                    <a:lstStyle/>
                    <a:p>
                      <a:r>
                        <a:rPr lang="en-US" dirty="0" smtClean="0"/>
                        <a:t>Market</a:t>
                      </a:r>
                      <a:r>
                        <a:rPr lang="en-US" baseline="0" dirty="0" smtClean="0"/>
                        <a:t> 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Wholesale voice call termination on individual mobile networks </a:t>
                      </a:r>
                      <a:endParaRPr lang="en-US" dirty="0" smtClean="0"/>
                    </a:p>
                  </a:txBody>
                  <a:tcPr/>
                </a:tc>
              </a:tr>
              <a:tr h="370840">
                <a:tc>
                  <a:txBody>
                    <a:bodyPr/>
                    <a:lstStyle/>
                    <a:p>
                      <a:r>
                        <a:rPr lang="en-US" dirty="0" smtClean="0"/>
                        <a:t>Market 3</a:t>
                      </a:r>
                      <a:endParaRPr lang="en-US" dirty="0"/>
                    </a:p>
                  </a:txBody>
                  <a:tcPr/>
                </a:tc>
                <a:tc>
                  <a:txBody>
                    <a:bodyPr/>
                    <a:lstStyle/>
                    <a:p>
                      <a:r>
                        <a:rPr lang="en-US" sz="1800" kern="1200" dirty="0" smtClean="0">
                          <a:solidFill>
                            <a:schemeClr val="dk1"/>
                          </a:solidFill>
                          <a:effectLst/>
                          <a:latin typeface="+mn-lt"/>
                          <a:ea typeface="+mn-ea"/>
                          <a:cs typeface="+mn-cs"/>
                        </a:rPr>
                        <a:t>a) Wholesale local access provided at a fixed location </a:t>
                      </a:r>
                      <a:endParaRPr lang="en-US" dirty="0" smtClean="0"/>
                    </a:p>
                    <a:p>
                      <a:r>
                        <a:rPr lang="en-US" sz="1800" kern="1200" dirty="0" smtClean="0">
                          <a:solidFill>
                            <a:schemeClr val="dk1"/>
                          </a:solidFill>
                          <a:effectLst/>
                          <a:latin typeface="+mn-lt"/>
                          <a:ea typeface="+mn-ea"/>
                          <a:cs typeface="+mn-cs"/>
                        </a:rPr>
                        <a:t>b) Wholesale central access provided at a fixed location for mass- market products </a:t>
                      </a:r>
                      <a:endParaRPr lang="en-US" dirty="0" smtClean="0"/>
                    </a:p>
                  </a:txBody>
                  <a:tcPr/>
                </a:tc>
              </a:tr>
              <a:tr h="370840">
                <a:tc>
                  <a:txBody>
                    <a:bodyPr/>
                    <a:lstStyle/>
                    <a:p>
                      <a:r>
                        <a:rPr lang="en-US" dirty="0" smtClean="0"/>
                        <a:t>Market 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Wholesale high-quality access provided at a fixed location</a:t>
                      </a:r>
                      <a:endParaRPr lang="en-US" dirty="0" smtClean="0"/>
                    </a:p>
                  </a:txBody>
                  <a:tcPr/>
                </a:tc>
              </a:tr>
            </a:tbl>
          </a:graphicData>
        </a:graphic>
      </p:graphicFrame>
      <p:sp>
        <p:nvSpPr>
          <p:cNvPr id="6" name="TextBox 5"/>
          <p:cNvSpPr txBox="1"/>
          <p:nvPr/>
        </p:nvSpPr>
        <p:spPr>
          <a:xfrm>
            <a:off x="457200" y="6315939"/>
            <a:ext cx="4461453" cy="276999"/>
          </a:xfrm>
          <a:prstGeom prst="rect">
            <a:avLst/>
          </a:prstGeom>
          <a:noFill/>
        </p:spPr>
        <p:txBody>
          <a:bodyPr wrap="none" rtlCol="0">
            <a:spAutoFit/>
          </a:bodyPr>
          <a:lstStyle/>
          <a:p>
            <a:r>
              <a:rPr lang="en-US" sz="1200" i="1" dirty="0"/>
              <a:t>Draft revised Recommendation on relevant </a:t>
            </a:r>
            <a:r>
              <a:rPr lang="en-US" sz="1200" i="1" dirty="0" smtClean="0"/>
              <a:t>markets</a:t>
            </a:r>
            <a:r>
              <a:rPr lang="en-US" sz="1200" dirty="0" smtClean="0"/>
              <a:t>, Jan. 2014</a:t>
            </a:r>
            <a:endParaRPr lang="en-US" sz="1200" dirty="0"/>
          </a:p>
        </p:txBody>
      </p:sp>
      <p:sp>
        <p:nvSpPr>
          <p:cNvPr id="3" name="Date Placeholder 2"/>
          <p:cNvSpPr>
            <a:spLocks noGrp="1"/>
          </p:cNvSpPr>
          <p:nvPr>
            <p:ph type="dt" sz="half" idx="10"/>
          </p:nvPr>
        </p:nvSpPr>
        <p:spPr/>
        <p:txBody>
          <a:bodyPr/>
          <a:lstStyle/>
          <a:p>
            <a:fld id="{B14D2535-81EC-444B-80B2-8BB437803193}"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55</a:t>
            </a:fld>
            <a:endParaRPr lang="en-US"/>
          </a:p>
        </p:txBody>
      </p:sp>
    </p:spTree>
    <p:extLst>
      <p:ext uri="{BB962C8B-B14F-4D97-AF65-F5344CB8AC3E}">
        <p14:creationId xmlns:p14="http://schemas.microsoft.com/office/powerpoint/2010/main" val="1696957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EU monopoly test</a:t>
            </a:r>
            <a:endParaRPr lang="en-US"/>
          </a:p>
        </p:txBody>
      </p:sp>
      <p:sp>
        <p:nvSpPr>
          <p:cNvPr id="3" name="Content Placeholder 2"/>
          <p:cNvSpPr>
            <a:spLocks noGrp="1"/>
          </p:cNvSpPr>
          <p:nvPr>
            <p:ph idx="1"/>
          </p:nvPr>
        </p:nvSpPr>
        <p:spPr/>
        <p:txBody>
          <a:bodyPr/>
          <a:lstStyle/>
          <a:p>
            <a:r>
              <a:rPr lang="en-US" smtClean="0"/>
              <a:t>Hypothetical monopoly test</a:t>
            </a:r>
          </a:p>
          <a:p>
            <a:pPr lvl="1"/>
            <a:r>
              <a:rPr lang="en-US" smtClean="0"/>
              <a:t>What would happen if company increases price by small amount (5-10%)?</a:t>
            </a:r>
          </a:p>
          <a:p>
            <a:pPr lvl="1"/>
            <a:r>
              <a:rPr lang="en-US" smtClean="0"/>
              <a:t>Everything else stays the same</a:t>
            </a:r>
          </a:p>
          <a:p>
            <a:pPr lvl="1"/>
            <a:r>
              <a:rPr lang="en-US" smtClean="0"/>
              <a:t>Competitive market: loss of sales </a:t>
            </a:r>
            <a:r>
              <a:rPr lang="en-US" smtClean="0">
                <a:sym typeface="Wingdings"/>
              </a:rPr>
              <a:t> loss of profit</a:t>
            </a:r>
          </a:p>
          <a:p>
            <a:pPr lvl="1"/>
            <a:r>
              <a:rPr lang="en-US" smtClean="0">
                <a:sym typeface="Wingdings"/>
              </a:rPr>
              <a:t>Monopoly market: increased profit (no alternatives)</a:t>
            </a:r>
          </a:p>
          <a:p>
            <a:pPr lvl="2"/>
            <a:r>
              <a:rPr lang="en-US" smtClean="0">
                <a:sym typeface="Wingdings"/>
              </a:rPr>
              <a:t>assumes pricing was for competitive market</a:t>
            </a:r>
          </a:p>
          <a:p>
            <a:r>
              <a:rPr lang="en-US" smtClean="0">
                <a:sym typeface="Wingdings"/>
              </a:rPr>
              <a:t>Likelihood of market entry within a reasonable time</a:t>
            </a:r>
          </a:p>
          <a:p>
            <a:r>
              <a:rPr lang="en-US" smtClean="0">
                <a:sym typeface="Wingdings"/>
              </a:rPr>
              <a:t>What about transnational markets?</a:t>
            </a:r>
          </a:p>
          <a:p>
            <a:pPr lvl="1"/>
            <a:r>
              <a:rPr lang="en-US" smtClean="0">
                <a:sym typeface="Wingdings"/>
              </a:rPr>
              <a:t>Most large EU telecoms are trans-national</a:t>
            </a:r>
            <a:endParaRPr lang="en-US"/>
          </a:p>
        </p:txBody>
      </p:sp>
      <p:sp>
        <p:nvSpPr>
          <p:cNvPr id="4" name="TextBox 3"/>
          <p:cNvSpPr txBox="1"/>
          <p:nvPr/>
        </p:nvSpPr>
        <p:spPr>
          <a:xfrm>
            <a:off x="6489700" y="6032500"/>
            <a:ext cx="1409617" cy="276999"/>
          </a:xfrm>
          <a:prstGeom prst="rect">
            <a:avLst/>
          </a:prstGeom>
          <a:noFill/>
        </p:spPr>
        <p:txBody>
          <a:bodyPr wrap="none" rtlCol="0">
            <a:spAutoFit/>
          </a:bodyPr>
          <a:lstStyle/>
          <a:p>
            <a:r>
              <a:rPr lang="en-US" sz="1200" err="1" smtClean="0"/>
              <a:t>Tintor</a:t>
            </a:r>
            <a:r>
              <a:rPr lang="en-US" sz="1200" smtClean="0"/>
              <a:t>, et al., 2010</a:t>
            </a:r>
            <a:endParaRPr lang="en-US" sz="1200"/>
          </a:p>
        </p:txBody>
      </p:sp>
      <p:sp>
        <p:nvSpPr>
          <p:cNvPr id="5" name="Date Placeholder 4"/>
          <p:cNvSpPr>
            <a:spLocks noGrp="1"/>
          </p:cNvSpPr>
          <p:nvPr>
            <p:ph type="dt" sz="half" idx="10"/>
          </p:nvPr>
        </p:nvSpPr>
        <p:spPr/>
        <p:txBody>
          <a:bodyPr/>
          <a:lstStyle/>
          <a:p>
            <a:fld id="{36BD5040-383E-ED4F-AEC6-680704AF3723}"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56</a:t>
            </a:fld>
            <a:endParaRPr lang="en-US"/>
          </a:p>
        </p:txBody>
      </p:sp>
    </p:spTree>
    <p:extLst>
      <p:ext uri="{BB962C8B-B14F-4D97-AF65-F5344CB8AC3E}">
        <p14:creationId xmlns:p14="http://schemas.microsoft.com/office/powerpoint/2010/main" val="1897428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EU significant market power tests</a:t>
            </a:r>
            <a:endParaRPr lang="en-US"/>
          </a:p>
        </p:txBody>
      </p:sp>
      <p:sp>
        <p:nvSpPr>
          <p:cNvPr id="3" name="Content Placeholder 2"/>
          <p:cNvSpPr>
            <a:spLocks noGrp="1"/>
          </p:cNvSpPr>
          <p:nvPr>
            <p:ph idx="1"/>
          </p:nvPr>
        </p:nvSpPr>
        <p:spPr/>
        <p:txBody>
          <a:bodyPr>
            <a:normAutofit fontScale="85000" lnSpcReduction="10000"/>
          </a:bodyPr>
          <a:lstStyle/>
          <a:p>
            <a:r>
              <a:rPr lang="en-US" smtClean="0"/>
              <a:t>Usually, &gt; 40% market share</a:t>
            </a:r>
          </a:p>
          <a:p>
            <a:r>
              <a:rPr lang="en-US"/>
              <a:t>Market </a:t>
            </a:r>
            <a:r>
              <a:rPr lang="en-US" smtClean="0"/>
              <a:t>share</a:t>
            </a:r>
            <a:endParaRPr lang="en-US"/>
          </a:p>
          <a:p>
            <a:r>
              <a:rPr lang="en-US"/>
              <a:t>Overall size of an </a:t>
            </a:r>
            <a:r>
              <a:rPr lang="en-US" smtClean="0"/>
              <a:t>undertaking</a:t>
            </a:r>
            <a:endParaRPr lang="en-US"/>
          </a:p>
          <a:p>
            <a:r>
              <a:rPr lang="en-US"/>
              <a:t>Control of infrastructure not easily </a:t>
            </a:r>
            <a:r>
              <a:rPr lang="en-US" smtClean="0"/>
              <a:t>duplicated</a:t>
            </a:r>
            <a:endParaRPr lang="en-US"/>
          </a:p>
          <a:p>
            <a:r>
              <a:rPr lang="en-US"/>
              <a:t>Technological advantages and </a:t>
            </a:r>
            <a:r>
              <a:rPr lang="en-US" smtClean="0"/>
              <a:t>superiority</a:t>
            </a:r>
            <a:endParaRPr lang="en-US"/>
          </a:p>
          <a:p>
            <a:r>
              <a:rPr lang="en-US" smtClean="0"/>
              <a:t>Absence </a:t>
            </a:r>
            <a:r>
              <a:rPr lang="en-US"/>
              <a:t>of or low countervailing buying </a:t>
            </a:r>
            <a:r>
              <a:rPr lang="en-US" smtClean="0"/>
              <a:t>power </a:t>
            </a:r>
            <a:endParaRPr lang="en-US"/>
          </a:p>
          <a:p>
            <a:r>
              <a:rPr lang="en-US"/>
              <a:t>Easy or privileged access to capital </a:t>
            </a:r>
            <a:r>
              <a:rPr lang="en-US" smtClean="0"/>
              <a:t>markets/financial </a:t>
            </a:r>
            <a:r>
              <a:rPr lang="en-US"/>
              <a:t>resources, </a:t>
            </a:r>
          </a:p>
          <a:p>
            <a:r>
              <a:rPr lang="en-US"/>
              <a:t>Product/services </a:t>
            </a:r>
            <a:r>
              <a:rPr lang="en-US" smtClean="0"/>
              <a:t>diversification </a:t>
            </a:r>
            <a:r>
              <a:rPr lang="en-US"/>
              <a:t>(e.g</a:t>
            </a:r>
            <a:r>
              <a:rPr lang="en-US" smtClean="0"/>
              <a:t>., </a:t>
            </a:r>
            <a:r>
              <a:rPr lang="en-US"/>
              <a:t>bundled products or services</a:t>
            </a:r>
            <a:r>
              <a:rPr lang="en-US" smtClean="0"/>
              <a:t>)</a:t>
            </a:r>
            <a:endParaRPr lang="en-US"/>
          </a:p>
          <a:p>
            <a:r>
              <a:rPr lang="en-US"/>
              <a:t>Economies of </a:t>
            </a:r>
            <a:r>
              <a:rPr lang="en-US" smtClean="0"/>
              <a:t>scale </a:t>
            </a:r>
            <a:endParaRPr lang="en-US"/>
          </a:p>
          <a:p>
            <a:r>
              <a:rPr lang="en-US"/>
              <a:t>Economies of </a:t>
            </a:r>
            <a:r>
              <a:rPr lang="en-US" smtClean="0"/>
              <a:t>scope</a:t>
            </a:r>
            <a:endParaRPr lang="en-US"/>
          </a:p>
          <a:p>
            <a:r>
              <a:rPr lang="en-US"/>
              <a:t>Vertical </a:t>
            </a:r>
            <a:r>
              <a:rPr lang="en-US" smtClean="0"/>
              <a:t>integration</a:t>
            </a:r>
            <a:endParaRPr lang="en-US"/>
          </a:p>
          <a:p>
            <a:r>
              <a:rPr lang="en-US"/>
              <a:t>A highly developed distribution and sales </a:t>
            </a:r>
            <a:r>
              <a:rPr lang="en-US" smtClean="0"/>
              <a:t>network</a:t>
            </a:r>
            <a:endParaRPr lang="en-US"/>
          </a:p>
          <a:p>
            <a:r>
              <a:rPr lang="en-US"/>
              <a:t>Absence of potential </a:t>
            </a:r>
            <a:r>
              <a:rPr lang="en-US" smtClean="0"/>
              <a:t>competition</a:t>
            </a:r>
            <a:endParaRPr lang="en-US"/>
          </a:p>
          <a:p>
            <a:r>
              <a:rPr lang="en-US"/>
              <a:t>Barriers to </a:t>
            </a:r>
            <a:r>
              <a:rPr lang="en-US" smtClean="0"/>
              <a:t>expansion</a:t>
            </a:r>
            <a:endParaRPr lang="en-US"/>
          </a:p>
          <a:p>
            <a:endParaRPr lang="en-US" smtClean="0"/>
          </a:p>
          <a:p>
            <a:endParaRPr lang="en-US"/>
          </a:p>
        </p:txBody>
      </p:sp>
      <p:sp>
        <p:nvSpPr>
          <p:cNvPr id="4" name="TextBox 3"/>
          <p:cNvSpPr txBox="1"/>
          <p:nvPr/>
        </p:nvSpPr>
        <p:spPr>
          <a:xfrm>
            <a:off x="6489700" y="6032500"/>
            <a:ext cx="1409617" cy="276999"/>
          </a:xfrm>
          <a:prstGeom prst="rect">
            <a:avLst/>
          </a:prstGeom>
          <a:noFill/>
        </p:spPr>
        <p:txBody>
          <a:bodyPr wrap="none" rtlCol="0">
            <a:spAutoFit/>
          </a:bodyPr>
          <a:lstStyle/>
          <a:p>
            <a:r>
              <a:rPr lang="en-US" sz="1200" err="1" smtClean="0"/>
              <a:t>Tintor</a:t>
            </a:r>
            <a:r>
              <a:rPr lang="en-US" sz="1200" smtClean="0"/>
              <a:t>, et al., 2010</a:t>
            </a:r>
            <a:endParaRPr lang="en-US" sz="1200"/>
          </a:p>
        </p:txBody>
      </p:sp>
      <p:sp>
        <p:nvSpPr>
          <p:cNvPr id="5" name="Date Placeholder 4"/>
          <p:cNvSpPr>
            <a:spLocks noGrp="1"/>
          </p:cNvSpPr>
          <p:nvPr>
            <p:ph type="dt" sz="half" idx="10"/>
          </p:nvPr>
        </p:nvSpPr>
        <p:spPr/>
        <p:txBody>
          <a:bodyPr/>
          <a:lstStyle/>
          <a:p>
            <a:fld id="{D3EADA1C-B9D7-B64E-BD04-1EDC36CDB3F7}"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57</a:t>
            </a:fld>
            <a:endParaRPr lang="en-US"/>
          </a:p>
        </p:txBody>
      </p:sp>
    </p:spTree>
    <p:extLst>
      <p:ext uri="{BB962C8B-B14F-4D97-AF65-F5344CB8AC3E}">
        <p14:creationId xmlns:p14="http://schemas.microsoft.com/office/powerpoint/2010/main" val="484217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Measures imposed on SMP operators</a:t>
            </a:r>
            <a:endParaRPr lang="en-US"/>
          </a:p>
        </p:txBody>
      </p:sp>
      <p:sp>
        <p:nvSpPr>
          <p:cNvPr id="3" name="Content Placeholder 2"/>
          <p:cNvSpPr>
            <a:spLocks noGrp="1"/>
          </p:cNvSpPr>
          <p:nvPr>
            <p:ph idx="1"/>
          </p:nvPr>
        </p:nvSpPr>
        <p:spPr/>
        <p:txBody>
          <a:bodyPr/>
          <a:lstStyle/>
          <a:p>
            <a:r>
              <a:rPr lang="en-US" smtClean="0"/>
              <a:t>Wholesale</a:t>
            </a:r>
          </a:p>
          <a:p>
            <a:pPr lvl="1"/>
            <a:r>
              <a:rPr lang="en-US" smtClean="0"/>
              <a:t>Transparency: reference interconnection offers (RIO) and reference unbundling offers (RUO)</a:t>
            </a:r>
          </a:p>
          <a:p>
            <a:pPr lvl="1"/>
            <a:r>
              <a:rPr lang="en-US" smtClean="0"/>
              <a:t>Non-discrimination: same access to infrastructure as for SMP subsidiaries</a:t>
            </a:r>
          </a:p>
          <a:p>
            <a:pPr lvl="1"/>
            <a:r>
              <a:rPr lang="en-US" smtClean="0"/>
              <a:t>Accounting separation: avoid cross-subsidy</a:t>
            </a:r>
          </a:p>
          <a:p>
            <a:pPr lvl="1"/>
            <a:r>
              <a:rPr lang="en-US" smtClean="0"/>
              <a:t>Access obligations: network, colocation, power, </a:t>
            </a:r>
            <a:r>
              <a:rPr lang="is-IS" smtClean="0"/>
              <a:t>…</a:t>
            </a:r>
          </a:p>
          <a:p>
            <a:pPr lvl="1"/>
            <a:r>
              <a:rPr lang="is-IS" smtClean="0"/>
              <a:t>Price control: avoid exceedingly low or high prices</a:t>
            </a:r>
            <a:endParaRPr lang="en-US" smtClean="0"/>
          </a:p>
          <a:p>
            <a:r>
              <a:rPr lang="en-US" smtClean="0"/>
              <a:t>Retail</a:t>
            </a:r>
          </a:p>
          <a:p>
            <a:pPr lvl="1"/>
            <a:r>
              <a:rPr lang="en-US" smtClean="0"/>
              <a:t>Carrier preselection (for fixed: local, long-distance, international)</a:t>
            </a:r>
          </a:p>
          <a:p>
            <a:pPr lvl="1"/>
            <a:r>
              <a:rPr lang="en-US" smtClean="0"/>
              <a:t>Price control: last resort</a:t>
            </a:r>
          </a:p>
          <a:p>
            <a:pPr lvl="1"/>
            <a:r>
              <a:rPr lang="en-US" smtClean="0"/>
              <a:t>Leased lines: minimum quantity</a:t>
            </a:r>
            <a:endParaRPr lang="en-US"/>
          </a:p>
        </p:txBody>
      </p:sp>
      <p:sp>
        <p:nvSpPr>
          <p:cNvPr id="4" name="TextBox 3"/>
          <p:cNvSpPr txBox="1"/>
          <p:nvPr/>
        </p:nvSpPr>
        <p:spPr>
          <a:xfrm>
            <a:off x="7277183" y="6553200"/>
            <a:ext cx="1409617" cy="276999"/>
          </a:xfrm>
          <a:prstGeom prst="rect">
            <a:avLst/>
          </a:prstGeom>
          <a:noFill/>
        </p:spPr>
        <p:txBody>
          <a:bodyPr wrap="none" rtlCol="0">
            <a:spAutoFit/>
          </a:bodyPr>
          <a:lstStyle/>
          <a:p>
            <a:r>
              <a:rPr lang="en-US" sz="1200" err="1" smtClean="0"/>
              <a:t>Tintor</a:t>
            </a:r>
            <a:r>
              <a:rPr lang="en-US" sz="1200" smtClean="0"/>
              <a:t>, et al., 2010</a:t>
            </a:r>
            <a:endParaRPr lang="en-US" sz="1200"/>
          </a:p>
        </p:txBody>
      </p:sp>
      <p:sp>
        <p:nvSpPr>
          <p:cNvPr id="5" name="Date Placeholder 4"/>
          <p:cNvSpPr>
            <a:spLocks noGrp="1"/>
          </p:cNvSpPr>
          <p:nvPr>
            <p:ph type="dt" sz="half" idx="10"/>
          </p:nvPr>
        </p:nvSpPr>
        <p:spPr/>
        <p:txBody>
          <a:bodyPr/>
          <a:lstStyle/>
          <a:p>
            <a:fld id="{83BA6F7A-1D63-8240-9C10-A57FFA562304}"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
        <p:nvSpPr>
          <p:cNvPr id="7" name="Slide Number Placeholder 6"/>
          <p:cNvSpPr>
            <a:spLocks noGrp="1"/>
          </p:cNvSpPr>
          <p:nvPr>
            <p:ph type="sldNum" sz="quarter" idx="12"/>
          </p:nvPr>
        </p:nvSpPr>
        <p:spPr/>
        <p:txBody>
          <a:bodyPr/>
          <a:lstStyle/>
          <a:p>
            <a:fld id="{E551DD30-7F24-DC41-8A0E-9B222169C1E4}" type="slidenum">
              <a:rPr lang="en-US" smtClean="0"/>
              <a:t>58</a:t>
            </a:fld>
            <a:endParaRPr lang="en-US"/>
          </a:p>
        </p:txBody>
      </p:sp>
    </p:spTree>
    <p:extLst>
      <p:ext uri="{BB962C8B-B14F-4D97-AF65-F5344CB8AC3E}">
        <p14:creationId xmlns:p14="http://schemas.microsoft.com/office/powerpoint/2010/main" val="15106591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Regulatory models</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131033EA-5BC0-F24C-A2E4-AA4286E70DE6}"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59</a:t>
            </a:fld>
            <a:endParaRPr lang="en-US"/>
          </a:p>
        </p:txBody>
      </p:sp>
    </p:spTree>
    <p:extLst>
      <p:ext uri="{BB962C8B-B14F-4D97-AF65-F5344CB8AC3E}">
        <p14:creationId xmlns:p14="http://schemas.microsoft.com/office/powerpoint/2010/main" val="610125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amendment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“Congress shall make no law … abridging the freedom of speech, or of the press”</a:t>
            </a:r>
          </a:p>
          <a:p>
            <a:r>
              <a:rPr lang="en-US" dirty="0" smtClean="0"/>
              <a:t>Goals of Framers unclear:</a:t>
            </a:r>
          </a:p>
          <a:p>
            <a:pPr lvl="1"/>
            <a:r>
              <a:rPr lang="en-US" dirty="0" smtClean="0"/>
              <a:t>prevent government from direct prohibition of expressing opinions (but punish afterwards)?</a:t>
            </a:r>
          </a:p>
          <a:p>
            <a:pPr lvl="1"/>
            <a:r>
              <a:rPr lang="en-US" dirty="0" smtClean="0"/>
              <a:t>criticize without sanction?</a:t>
            </a:r>
          </a:p>
          <a:p>
            <a:r>
              <a:rPr lang="en-US" dirty="0" smtClean="0"/>
              <a:t>World War I cases</a:t>
            </a:r>
          </a:p>
          <a:p>
            <a:r>
              <a:rPr lang="en-US" dirty="0" smtClean="0"/>
              <a:t>“market place of ideas” (Abrams vs. US 1919)</a:t>
            </a:r>
          </a:p>
          <a:p>
            <a:pPr lvl="1"/>
            <a:r>
              <a:rPr lang="en-US" dirty="0" smtClean="0"/>
              <a:t>vs. dignity of individuals</a:t>
            </a:r>
          </a:p>
          <a:p>
            <a:r>
              <a:rPr lang="en-US" dirty="0" smtClean="0"/>
              <a:t>political speech vs. commercial speech</a:t>
            </a:r>
          </a:p>
          <a:p>
            <a:pPr lvl="1"/>
            <a:r>
              <a:rPr lang="en-US" dirty="0" smtClean="0"/>
              <a:t>racial epithets, “fire” in crowded theater, publishing celebrity photos, burning draft cards (non-verbal!), …?</a:t>
            </a:r>
          </a:p>
          <a:p>
            <a:pPr lvl="1"/>
            <a:r>
              <a:rPr lang="en-US" dirty="0" smtClean="0"/>
              <a:t>false advertising?</a:t>
            </a:r>
          </a:p>
          <a:p>
            <a:pPr lvl="1"/>
            <a:r>
              <a:rPr lang="en-US" dirty="0" smtClean="0"/>
              <a:t>regulatory disclosure? (forced speech)</a:t>
            </a:r>
          </a:p>
          <a:p>
            <a:pPr lvl="1"/>
            <a:endParaRPr lang="en-US" dirty="0"/>
          </a:p>
        </p:txBody>
      </p:sp>
      <p:sp>
        <p:nvSpPr>
          <p:cNvPr id="4" name="Date Placeholder 3"/>
          <p:cNvSpPr>
            <a:spLocks noGrp="1"/>
          </p:cNvSpPr>
          <p:nvPr>
            <p:ph type="dt" sz="half" idx="10"/>
          </p:nvPr>
        </p:nvSpPr>
        <p:spPr/>
        <p:txBody>
          <a:bodyPr/>
          <a:lstStyle/>
          <a:p>
            <a:fld id="{05E48215-C641-8142-98C1-F354A76AE362}"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6</a:t>
            </a:fld>
            <a:endParaRPr lang="en-US"/>
          </a:p>
        </p:txBody>
      </p:sp>
    </p:spTree>
    <p:extLst>
      <p:ext uri="{BB962C8B-B14F-4D97-AF65-F5344CB8AC3E}">
        <p14:creationId xmlns:p14="http://schemas.microsoft.com/office/powerpoint/2010/main" val="15674312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regulation - general</a:t>
            </a:r>
            <a:endParaRPr lang="en-US" dirty="0"/>
          </a:p>
        </p:txBody>
      </p:sp>
      <p:sp>
        <p:nvSpPr>
          <p:cNvPr id="3" name="Content Placeholder 2"/>
          <p:cNvSpPr>
            <a:spLocks noGrp="1"/>
          </p:cNvSpPr>
          <p:nvPr>
            <p:ph idx="1"/>
          </p:nvPr>
        </p:nvSpPr>
        <p:spPr/>
        <p:txBody>
          <a:bodyPr>
            <a:normAutofit lnSpcReduction="10000"/>
          </a:bodyPr>
          <a:lstStyle/>
          <a:p>
            <a:r>
              <a:rPr lang="en-US" b="1" dirty="0" smtClean="0"/>
              <a:t>Ex ante</a:t>
            </a:r>
            <a:r>
              <a:rPr lang="en-US" b="1" dirty="0"/>
              <a:t>: </a:t>
            </a:r>
            <a:r>
              <a:rPr lang="en-US" dirty="0" smtClean="0"/>
              <a:t>“imposing </a:t>
            </a:r>
            <a:r>
              <a:rPr lang="en-US" dirty="0"/>
              <a:t>obligations on all undertakings occupying a dominant position with the aim of preventing potential abuse of such a </a:t>
            </a:r>
            <a:r>
              <a:rPr lang="en-US" dirty="0" smtClean="0"/>
              <a:t>position” (economic version)</a:t>
            </a:r>
          </a:p>
          <a:p>
            <a:pPr lvl="1"/>
            <a:r>
              <a:rPr lang="en-US" dirty="0" smtClean="0"/>
              <a:t>anticipate or deal with lack of competition</a:t>
            </a:r>
          </a:p>
          <a:p>
            <a:pPr lvl="1"/>
            <a:r>
              <a:rPr lang="en-US" dirty="0" smtClean="0"/>
              <a:t>may prevent new consumer-friendly business models or reduce investment incentive</a:t>
            </a:r>
          </a:p>
          <a:p>
            <a:pPr lvl="1"/>
            <a:r>
              <a:rPr lang="en-US" dirty="0" smtClean="0"/>
              <a:t>“regulatory arbitrage”</a:t>
            </a:r>
          </a:p>
          <a:p>
            <a:r>
              <a:rPr lang="en-US" b="1" dirty="0" smtClean="0"/>
              <a:t>Ex post: </a:t>
            </a:r>
            <a:r>
              <a:rPr lang="en-US" dirty="0" smtClean="0"/>
              <a:t>“collecting </a:t>
            </a:r>
            <a:r>
              <a:rPr lang="en-US" dirty="0"/>
              <a:t>evidence in the case of an abuse of a dominant market position, as well as the adoption of adequate penalty measures</a:t>
            </a:r>
            <a:r>
              <a:rPr lang="en-US" dirty="0" smtClean="0"/>
              <a:t>.”</a:t>
            </a:r>
          </a:p>
          <a:p>
            <a:pPr lvl="1"/>
            <a:r>
              <a:rPr lang="en-US" dirty="0" smtClean="0"/>
              <a:t>“lighter touch” – wait for bad outcomes</a:t>
            </a:r>
          </a:p>
          <a:p>
            <a:pPr lvl="1"/>
            <a:r>
              <a:rPr lang="en-US" dirty="0" smtClean="0"/>
              <a:t>may also discourage bad behavior of similarly situated actors</a:t>
            </a:r>
          </a:p>
          <a:p>
            <a:pPr lvl="1"/>
            <a:r>
              <a:rPr lang="en-US" dirty="0" smtClean="0"/>
              <a:t>damage may be irreversible (e.g., disappearance of competitor, health)</a:t>
            </a:r>
            <a:endParaRPr lang="en-US" dirty="0"/>
          </a:p>
          <a:p>
            <a:endParaRPr lang="en-US" dirty="0"/>
          </a:p>
        </p:txBody>
      </p:sp>
      <p:sp>
        <p:nvSpPr>
          <p:cNvPr id="4" name="Date Placeholder 3"/>
          <p:cNvSpPr>
            <a:spLocks noGrp="1"/>
          </p:cNvSpPr>
          <p:nvPr>
            <p:ph type="dt" sz="half" idx="10"/>
          </p:nvPr>
        </p:nvSpPr>
        <p:spPr/>
        <p:txBody>
          <a:bodyPr/>
          <a:lstStyle/>
          <a:p>
            <a:fld id="{0394C3D7-F2CF-C846-9FB4-A66680FBF5AC}"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60</a:t>
            </a:fld>
            <a:endParaRPr lang="en-US"/>
          </a:p>
        </p:txBody>
      </p:sp>
    </p:spTree>
    <p:extLst>
      <p:ext uri="{BB962C8B-B14F-4D97-AF65-F5344CB8AC3E}">
        <p14:creationId xmlns:p14="http://schemas.microsoft.com/office/powerpoint/2010/main" val="143451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29201" cy="1325563"/>
          </a:xfrm>
        </p:spPr>
        <p:txBody>
          <a:bodyPr/>
          <a:lstStyle/>
          <a:p>
            <a:r>
              <a:rPr lang="en-US" dirty="0" smtClean="0"/>
              <a:t>Policy models</a:t>
            </a:r>
            <a:endParaRPr lang="en-US" dirty="0"/>
          </a:p>
        </p:txBody>
      </p:sp>
      <p:sp>
        <p:nvSpPr>
          <p:cNvPr id="4" name="Left-Right Arrow 3"/>
          <p:cNvSpPr/>
          <p:nvPr/>
        </p:nvSpPr>
        <p:spPr>
          <a:xfrm>
            <a:off x="512064" y="1508760"/>
            <a:ext cx="8119872" cy="10972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b="1" dirty="0" smtClean="0">
                <a:solidFill>
                  <a:schemeClr val="bg1"/>
                </a:solidFill>
              </a:rPr>
              <a:t>Regulated price	        Benchmark</a:t>
            </a:r>
            <a:r>
              <a:rPr lang="en-US" sz="1200" b="1" dirty="0">
                <a:solidFill>
                  <a:schemeClr val="bg1"/>
                </a:solidFill>
              </a:rPr>
              <a:t>	</a:t>
            </a:r>
            <a:r>
              <a:rPr lang="en-US" sz="1200" b="1" dirty="0" smtClean="0">
                <a:solidFill>
                  <a:schemeClr val="bg1"/>
                </a:solidFill>
              </a:rPr>
              <a:t>      Procedural safeguards	    Case-by-case	        Antitrust</a:t>
            </a:r>
            <a:endParaRPr lang="en-US" sz="1200" b="1" dirty="0">
              <a:solidFill>
                <a:schemeClr val="bg1"/>
              </a:solidFill>
            </a:endParaRPr>
          </a:p>
        </p:txBody>
      </p:sp>
      <p:sp>
        <p:nvSpPr>
          <p:cNvPr id="6" name="Content Placeholder 2"/>
          <p:cNvSpPr txBox="1">
            <a:spLocks/>
          </p:cNvSpPr>
          <p:nvPr/>
        </p:nvSpPr>
        <p:spPr>
          <a:xfrm>
            <a:off x="742950" y="3123883"/>
            <a:ext cx="1312164" cy="3205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p:cNvSpPr txBox="1">
            <a:spLocks/>
          </p:cNvSpPr>
          <p:nvPr/>
        </p:nvSpPr>
        <p:spPr>
          <a:xfrm>
            <a:off x="857250" y="3276283"/>
            <a:ext cx="1312164" cy="3205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Content Placeholder 2"/>
          <p:cNvSpPr txBox="1">
            <a:spLocks/>
          </p:cNvSpPr>
          <p:nvPr/>
        </p:nvSpPr>
        <p:spPr>
          <a:xfrm>
            <a:off x="971550" y="3428683"/>
            <a:ext cx="1312164" cy="3205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Content Placeholder 2"/>
          <p:cNvSpPr txBox="1">
            <a:spLocks/>
          </p:cNvSpPr>
          <p:nvPr/>
        </p:nvSpPr>
        <p:spPr>
          <a:xfrm>
            <a:off x="1085850" y="3581083"/>
            <a:ext cx="1312164" cy="3205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35737218"/>
              </p:ext>
            </p:extLst>
          </p:nvPr>
        </p:nvGraphicFramePr>
        <p:xfrm>
          <a:off x="570356" y="2739835"/>
          <a:ext cx="8003290" cy="3383280"/>
        </p:xfrm>
        <a:graphic>
          <a:graphicData uri="http://schemas.openxmlformats.org/drawingml/2006/table">
            <a:tbl>
              <a:tblPr bandRow="1">
                <a:tableStyleId>{5C22544A-7EE6-4342-B048-85BDC9FD1C3A}</a:tableStyleId>
              </a:tblPr>
              <a:tblGrid>
                <a:gridCol w="1600658"/>
                <a:gridCol w="1600658"/>
                <a:gridCol w="1600658"/>
                <a:gridCol w="1600658"/>
                <a:gridCol w="160065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Regulator determines pricing level, model, or methodology</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Regulator establishes safe harbor based on external data</a:t>
                      </a:r>
                    </a:p>
                  </a:txBody>
                  <a:tcPr marL="68580" marR="68580"/>
                </a:tc>
                <a:tc>
                  <a:txBody>
                    <a:bodyPr/>
                    <a:lstStyle/>
                    <a:p>
                      <a:r>
                        <a:rPr lang="en-US" sz="1200" dirty="0" smtClean="0"/>
                        <a:t>Regulator establishes external process for</a:t>
                      </a:r>
                      <a:r>
                        <a:rPr lang="en-US" sz="1200" baseline="0" dirty="0" smtClean="0"/>
                        <a:t> redress</a:t>
                      </a:r>
                      <a:endParaRPr lang="en-US" sz="1200" dirty="0"/>
                    </a:p>
                  </a:txBody>
                  <a:tcPr marL="68580" marR="68580"/>
                </a:tc>
                <a:tc>
                  <a:txBody>
                    <a:bodyPr/>
                    <a:lstStyle/>
                    <a:p>
                      <a:r>
                        <a:rPr lang="en-US" sz="1200" dirty="0" smtClean="0"/>
                        <a:t>Regulator establishes qualitative</a:t>
                      </a:r>
                      <a:r>
                        <a:rPr lang="en-US" sz="1200" baseline="0" dirty="0" smtClean="0"/>
                        <a:t> </a:t>
                      </a:r>
                      <a:r>
                        <a:rPr lang="en-US" sz="1200" dirty="0" smtClean="0"/>
                        <a:t>criteria for adjudicating disputes</a:t>
                      </a:r>
                      <a:endParaRPr lang="en-US" sz="1200" dirty="0"/>
                    </a:p>
                  </a:txBody>
                  <a:tcPr marL="68580" marR="68580"/>
                </a:tc>
                <a:tc>
                  <a:txBody>
                    <a:bodyPr/>
                    <a:lstStyle/>
                    <a:p>
                      <a:r>
                        <a:rPr lang="en-US" sz="1200" dirty="0" smtClean="0"/>
                        <a:t>Regulator defers to courts or enforcement agencies</a:t>
                      </a:r>
                      <a:endParaRPr lang="en-US" sz="1200" dirty="0"/>
                    </a:p>
                  </a:txBody>
                  <a:tcPr marL="68580" marR="6858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Rate of return; price caps; TELRIC</a:t>
                      </a:r>
                    </a:p>
                  </a:txBody>
                  <a:tcPr marL="68580" marR="68580"/>
                </a:tc>
                <a:tc>
                  <a:txBody>
                    <a:bodyPr/>
                    <a:lstStyle/>
                    <a:p>
                      <a:r>
                        <a:rPr lang="en-US" sz="1200" dirty="0" smtClean="0"/>
                        <a:t>Program access (rates outside integrated</a:t>
                      </a:r>
                      <a:r>
                        <a:rPr lang="en-US" sz="1200" baseline="0" dirty="0" smtClean="0"/>
                        <a:t> footprint); railroads (rates from competitive routes); transfer pricing valuation for IRS</a:t>
                      </a:r>
                      <a:endParaRPr lang="en-US" sz="12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Commercial</a:t>
                      </a:r>
                      <a:r>
                        <a:rPr lang="en-US" sz="1200" baseline="0" dirty="0" smtClean="0"/>
                        <a:t> arbitration remedy (MVPD access to Fox’s Regional Sports Networks in </a:t>
                      </a:r>
                      <a:endParaRPr lang="en-US" sz="1200" dirty="0" smtClean="0"/>
                    </a:p>
                    <a:p>
                      <a:r>
                        <a:rPr lang="en-US" sz="1200" dirty="0" err="1" smtClean="0"/>
                        <a:t>NewsCorp</a:t>
                      </a:r>
                      <a:r>
                        <a:rPr lang="en-US" sz="1200" dirty="0" smtClean="0"/>
                        <a:t>-DirecTV</a:t>
                      </a:r>
                      <a:r>
                        <a:rPr lang="en-US" sz="1200" baseline="0" dirty="0" smtClean="0"/>
                        <a:t> merger); rules vs. blocking (ATT-SBC, VZ-MCI conditions)</a:t>
                      </a:r>
                      <a:endParaRPr lang="en-US" sz="1200" dirty="0"/>
                    </a:p>
                  </a:txBody>
                  <a:tcPr marL="68580" marR="68580"/>
                </a:tc>
                <a:tc>
                  <a:txBody>
                    <a:bodyPr/>
                    <a:lstStyle/>
                    <a:p>
                      <a:r>
                        <a:rPr lang="en-US" sz="1200" dirty="0" smtClean="0"/>
                        <a:t>Data</a:t>
                      </a:r>
                      <a:r>
                        <a:rPr lang="en-US" sz="1200" baseline="0" dirty="0" smtClean="0"/>
                        <a:t> roaming (“commercially reasonable” criteria)</a:t>
                      </a:r>
                      <a:endParaRPr lang="en-US" sz="1200" dirty="0"/>
                    </a:p>
                  </a:txBody>
                  <a:tcPr marL="68580" marR="68580"/>
                </a:tc>
                <a:tc>
                  <a:txBody>
                    <a:bodyPr/>
                    <a:lstStyle/>
                    <a:p>
                      <a:r>
                        <a:rPr lang="en-US" sz="1200" dirty="0" smtClean="0"/>
                        <a:t>AT&amp;T breakup</a:t>
                      </a:r>
                      <a:endParaRPr lang="en-US" sz="1200" dirty="0"/>
                    </a:p>
                  </a:txBody>
                  <a:tcPr marL="68580" marR="6858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Drawbacks well understood</a:t>
                      </a:r>
                    </a:p>
                  </a:txBody>
                  <a:tcPr marL="68580" marR="68580"/>
                </a:tc>
                <a:tc>
                  <a:txBody>
                    <a:bodyPr/>
                    <a:lstStyle/>
                    <a:p>
                      <a:r>
                        <a:rPr lang="en-US" sz="1200" dirty="0" smtClean="0"/>
                        <a:t>Benchmark selection critical</a:t>
                      </a:r>
                      <a:endParaRPr lang="en-US" sz="1200" dirty="0"/>
                    </a:p>
                  </a:txBody>
                  <a:tcPr marL="68580" marR="68580"/>
                </a:tc>
                <a:tc>
                  <a:txBody>
                    <a:bodyPr/>
                    <a:lstStyle/>
                    <a:p>
                      <a:r>
                        <a:rPr lang="en-US" sz="1200" dirty="0" smtClean="0"/>
                        <a:t>Can protect vs. anti-competitive</a:t>
                      </a:r>
                      <a:r>
                        <a:rPr lang="en-US" sz="1200" baseline="0" dirty="0" smtClean="0"/>
                        <a:t> foreclosure, if not monopoly pricing</a:t>
                      </a:r>
                      <a:endParaRPr lang="en-US" sz="1200" dirty="0"/>
                    </a:p>
                  </a:txBody>
                  <a:tcPr marL="68580" marR="68580"/>
                </a:tc>
                <a:tc>
                  <a:txBody>
                    <a:bodyPr/>
                    <a:lstStyle/>
                    <a:p>
                      <a:r>
                        <a:rPr lang="en-US" sz="1200" dirty="0" smtClean="0"/>
                        <a:t>Criteria</a:t>
                      </a:r>
                      <a:r>
                        <a:rPr lang="en-US" sz="1200" baseline="0" dirty="0" smtClean="0"/>
                        <a:t> subject to interpretation; costly and slow remedy</a:t>
                      </a:r>
                      <a:endParaRPr lang="en-US" sz="1200" dirty="0"/>
                    </a:p>
                  </a:txBody>
                  <a:tcPr marL="68580" marR="68580"/>
                </a:tc>
                <a:tc>
                  <a:txBody>
                    <a:bodyPr/>
                    <a:lstStyle/>
                    <a:p>
                      <a:r>
                        <a:rPr lang="en-US" sz="1200" dirty="0" err="1" smtClean="0"/>
                        <a:t>Trinko</a:t>
                      </a:r>
                      <a:r>
                        <a:rPr lang="en-US" sz="1200" baseline="0" dirty="0" smtClean="0"/>
                        <a:t> precedent (2003) can deprive complainant of judicial remedy</a:t>
                      </a:r>
                      <a:endParaRPr lang="en-US" sz="1200" dirty="0"/>
                    </a:p>
                  </a:txBody>
                  <a:tcPr marL="68580" marR="68580"/>
                </a:tc>
              </a:tr>
            </a:tbl>
          </a:graphicData>
        </a:graphic>
      </p:graphicFrame>
      <p:sp>
        <p:nvSpPr>
          <p:cNvPr id="3" name="Slide Number Placeholder 2"/>
          <p:cNvSpPr>
            <a:spLocks noGrp="1"/>
          </p:cNvSpPr>
          <p:nvPr>
            <p:ph type="sldNum" sz="quarter" idx="12"/>
          </p:nvPr>
        </p:nvSpPr>
        <p:spPr/>
        <p:txBody>
          <a:bodyPr/>
          <a:lstStyle/>
          <a:p>
            <a:fld id="{F37D1F37-33E4-4B9B-BCB6-ACB1A7EB1224}" type="slidenum">
              <a:rPr lang="en-US" smtClean="0"/>
              <a:t>61</a:t>
            </a:fld>
            <a:endParaRPr lang="en-US"/>
          </a:p>
        </p:txBody>
      </p:sp>
      <p:sp>
        <p:nvSpPr>
          <p:cNvPr id="11" name="TextBox 10"/>
          <p:cNvSpPr txBox="1"/>
          <p:nvPr/>
        </p:nvSpPr>
        <p:spPr>
          <a:xfrm>
            <a:off x="-1963" y="6596390"/>
            <a:ext cx="1039317" cy="261610"/>
          </a:xfrm>
          <a:prstGeom prst="rect">
            <a:avLst/>
          </a:prstGeom>
          <a:noFill/>
        </p:spPr>
        <p:txBody>
          <a:bodyPr wrap="none" rtlCol="0">
            <a:spAutoFit/>
          </a:bodyPr>
          <a:lstStyle/>
          <a:p>
            <a:r>
              <a:rPr lang="en-US" sz="1100" dirty="0" smtClean="0"/>
              <a:t>Sharon Gillett</a:t>
            </a:r>
            <a:endParaRPr lang="en-US" sz="1100" dirty="0"/>
          </a:p>
        </p:txBody>
      </p:sp>
      <p:sp>
        <p:nvSpPr>
          <p:cNvPr id="5" name="Date Placeholder 4"/>
          <p:cNvSpPr>
            <a:spLocks noGrp="1"/>
          </p:cNvSpPr>
          <p:nvPr>
            <p:ph type="dt" sz="half" idx="10"/>
          </p:nvPr>
        </p:nvSpPr>
        <p:spPr/>
        <p:txBody>
          <a:bodyPr/>
          <a:lstStyle/>
          <a:p>
            <a:fld id="{8818250B-2946-6044-B19C-824BC22D53D6}" type="datetime1">
              <a:rPr lang="en-US" smtClean="0"/>
              <a:t>6/12/16</a:t>
            </a:fld>
            <a:endParaRPr lang="en-US"/>
          </a:p>
        </p:txBody>
      </p:sp>
      <p:sp>
        <p:nvSpPr>
          <p:cNvPr id="12" name="Footer Placeholder 11"/>
          <p:cNvSpPr>
            <a:spLocks noGrp="1"/>
          </p:cNvSpPr>
          <p:nvPr>
            <p:ph type="ftr" sz="quarter" idx="11"/>
          </p:nvPr>
        </p:nvSpPr>
        <p:spPr/>
        <p:txBody>
          <a:bodyPr/>
          <a:lstStyle/>
          <a:p>
            <a:r>
              <a:rPr lang="en-US" smtClean="0"/>
              <a:t>INFORTE IBW 2016 - Law</a:t>
            </a:r>
            <a:endParaRPr lang="en-US"/>
          </a:p>
        </p:txBody>
      </p:sp>
    </p:spTree>
    <p:extLst>
      <p:ext uri="{BB962C8B-B14F-4D97-AF65-F5344CB8AC3E}">
        <p14:creationId xmlns:p14="http://schemas.microsoft.com/office/powerpoint/2010/main" val="20411678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Regulatory models</a:t>
            </a:r>
            <a:endParaRPr lang="en-US" dirty="0"/>
          </a:p>
        </p:txBody>
      </p:sp>
      <p:sp>
        <p:nvSpPr>
          <p:cNvPr id="3" name="Text Placeholder 2"/>
          <p:cNvSpPr>
            <a:spLocks noGrp="1"/>
          </p:cNvSpPr>
          <p:nvPr>
            <p:ph type="body" idx="1"/>
          </p:nvPr>
        </p:nvSpPr>
        <p:spPr/>
        <p:txBody>
          <a:bodyPr/>
          <a:lstStyle/>
          <a:p>
            <a:r>
              <a:rPr lang="en-US" dirty="0" smtClean="0"/>
              <a:t>“European”</a:t>
            </a:r>
            <a:endParaRPr lang="en-US" dirty="0"/>
          </a:p>
        </p:txBody>
      </p:sp>
      <p:sp>
        <p:nvSpPr>
          <p:cNvPr id="4" name="Content Placeholder 3"/>
          <p:cNvSpPr>
            <a:spLocks noGrp="1"/>
          </p:cNvSpPr>
          <p:nvPr>
            <p:ph sz="half" idx="2"/>
          </p:nvPr>
        </p:nvSpPr>
        <p:spPr>
          <a:xfrm>
            <a:off x="457200" y="2438400"/>
            <a:ext cx="3931920" cy="1966739"/>
          </a:xfrm>
        </p:spPr>
        <p:txBody>
          <a:bodyPr/>
          <a:lstStyle/>
          <a:p>
            <a:r>
              <a:rPr lang="en-US" dirty="0" smtClean="0"/>
              <a:t>Worry about under-enforcement</a:t>
            </a:r>
          </a:p>
          <a:p>
            <a:pPr lvl="1"/>
            <a:r>
              <a:rPr lang="en-US" dirty="0" smtClean="0"/>
              <a:t>e.g., irreversible concentration</a:t>
            </a:r>
          </a:p>
          <a:p>
            <a:r>
              <a:rPr lang="en-US" dirty="0" smtClean="0"/>
              <a:t>Market baskets</a:t>
            </a:r>
            <a:endParaRPr lang="en-US" dirty="0"/>
          </a:p>
        </p:txBody>
      </p:sp>
      <p:sp>
        <p:nvSpPr>
          <p:cNvPr id="5" name="Text Placeholder 4"/>
          <p:cNvSpPr>
            <a:spLocks noGrp="1"/>
          </p:cNvSpPr>
          <p:nvPr>
            <p:ph type="body" sz="quarter" idx="3"/>
          </p:nvPr>
        </p:nvSpPr>
        <p:spPr/>
        <p:txBody>
          <a:bodyPr/>
          <a:lstStyle/>
          <a:p>
            <a:r>
              <a:rPr lang="en-US" dirty="0" smtClean="0"/>
              <a:t>“US”</a:t>
            </a:r>
            <a:endParaRPr lang="en-US" dirty="0"/>
          </a:p>
        </p:txBody>
      </p:sp>
      <p:sp>
        <p:nvSpPr>
          <p:cNvPr id="6" name="Content Placeholder 5"/>
          <p:cNvSpPr>
            <a:spLocks noGrp="1"/>
          </p:cNvSpPr>
          <p:nvPr>
            <p:ph sz="quarter" idx="4"/>
          </p:nvPr>
        </p:nvSpPr>
        <p:spPr/>
        <p:txBody>
          <a:bodyPr/>
          <a:lstStyle/>
          <a:p>
            <a:r>
              <a:rPr lang="en-US" dirty="0" smtClean="0"/>
              <a:t>Worry about over-enforcement</a:t>
            </a:r>
          </a:p>
          <a:p>
            <a:r>
              <a:rPr lang="en-US" dirty="0" smtClean="0"/>
              <a:t>Regulated segments + forbearance</a:t>
            </a:r>
          </a:p>
          <a:p>
            <a:pPr lvl="1"/>
            <a:r>
              <a:rPr lang="en-US" dirty="0" smtClean="0"/>
              <a:t>Title I: information services</a:t>
            </a:r>
          </a:p>
          <a:p>
            <a:pPr lvl="1"/>
            <a:r>
              <a:rPr lang="en-US" dirty="0" smtClean="0"/>
              <a:t>Title II: telecommunication</a:t>
            </a:r>
          </a:p>
          <a:p>
            <a:pPr lvl="1"/>
            <a:r>
              <a:rPr lang="en-US" dirty="0" smtClean="0"/>
              <a:t>Title III: mobile</a:t>
            </a:r>
          </a:p>
          <a:p>
            <a:pPr lvl="1"/>
            <a:r>
              <a:rPr lang="en-US" dirty="0" smtClean="0"/>
              <a:t>Title VI: cable TV</a:t>
            </a:r>
            <a:endParaRPr lang="en-US" dirty="0"/>
          </a:p>
        </p:txBody>
      </p:sp>
      <p:pic>
        <p:nvPicPr>
          <p:cNvPr id="7" name="Picture 6"/>
          <p:cNvPicPr>
            <a:picLocks noChangeAspect="1"/>
          </p:cNvPicPr>
          <p:nvPr/>
        </p:nvPicPr>
        <p:blipFill>
          <a:blip r:embed="rId2"/>
          <a:stretch>
            <a:fillRect/>
          </a:stretch>
        </p:blipFill>
        <p:spPr>
          <a:xfrm>
            <a:off x="206551" y="4542441"/>
            <a:ext cx="4071511" cy="1469663"/>
          </a:xfrm>
          <a:prstGeom prst="rect">
            <a:avLst/>
          </a:prstGeom>
        </p:spPr>
      </p:pic>
      <p:sp>
        <p:nvSpPr>
          <p:cNvPr id="8" name="Date Placeholder 7"/>
          <p:cNvSpPr>
            <a:spLocks noGrp="1"/>
          </p:cNvSpPr>
          <p:nvPr>
            <p:ph type="dt" sz="half" idx="10"/>
          </p:nvPr>
        </p:nvSpPr>
        <p:spPr/>
        <p:txBody>
          <a:bodyPr/>
          <a:lstStyle/>
          <a:p>
            <a:fld id="{2A1C66AC-5C23-344F-9B11-8AA8D48841AC}" type="datetime1">
              <a:rPr lang="en-US" smtClean="0"/>
              <a:t>6/12/16</a:t>
            </a:fld>
            <a:endParaRPr lang="en-US"/>
          </a:p>
        </p:txBody>
      </p:sp>
      <p:sp>
        <p:nvSpPr>
          <p:cNvPr id="9" name="Footer Placeholder 8"/>
          <p:cNvSpPr>
            <a:spLocks noGrp="1"/>
          </p:cNvSpPr>
          <p:nvPr>
            <p:ph type="ftr" sz="quarter" idx="11"/>
          </p:nvPr>
        </p:nvSpPr>
        <p:spPr/>
        <p:txBody>
          <a:bodyPr/>
          <a:lstStyle/>
          <a:p>
            <a:r>
              <a:rPr lang="en-US" smtClean="0"/>
              <a:t>INFORTE IBW 2016 - Law</a:t>
            </a:r>
            <a:endParaRPr lang="en-US"/>
          </a:p>
        </p:txBody>
      </p:sp>
      <p:sp>
        <p:nvSpPr>
          <p:cNvPr id="10" name="Slide Number Placeholder 9"/>
          <p:cNvSpPr>
            <a:spLocks noGrp="1"/>
          </p:cNvSpPr>
          <p:nvPr>
            <p:ph type="sldNum" sz="quarter" idx="12"/>
          </p:nvPr>
        </p:nvSpPr>
        <p:spPr/>
        <p:txBody>
          <a:bodyPr/>
          <a:lstStyle/>
          <a:p>
            <a:fld id="{E551DD30-7F24-DC41-8A0E-9B222169C1E4}" type="slidenum">
              <a:rPr lang="en-US" smtClean="0"/>
              <a:t>62</a:t>
            </a:fld>
            <a:endParaRPr lang="en-US"/>
          </a:p>
        </p:txBody>
      </p:sp>
    </p:spTree>
    <p:extLst>
      <p:ext uri="{BB962C8B-B14F-4D97-AF65-F5344CB8AC3E}">
        <p14:creationId xmlns:p14="http://schemas.microsoft.com/office/powerpoint/2010/main" val="3190549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Societal “Goods” – Whose Responsibility?</a:t>
            </a:r>
            <a:endParaRPr lang="en-US" dirty="0"/>
          </a:p>
        </p:txBody>
      </p:sp>
      <p:sp>
        <p:nvSpPr>
          <p:cNvPr id="8" name="Text Placeholder 7"/>
          <p:cNvSpPr>
            <a:spLocks noGrp="1"/>
          </p:cNvSpPr>
          <p:nvPr>
            <p:ph type="body" idx="1"/>
          </p:nvPr>
        </p:nvSpPr>
        <p:spPr>
          <a:xfrm>
            <a:off x="629842" y="1681163"/>
            <a:ext cx="3868340" cy="823912"/>
          </a:xfrm>
          <a:solidFill>
            <a:schemeClr val="accent1"/>
          </a:solidFill>
        </p:spPr>
        <p:txBody>
          <a:bodyPr/>
          <a:lstStyle/>
          <a:p>
            <a:pPr algn="ctr"/>
            <a:r>
              <a:rPr lang="en-US" dirty="0" smtClean="0">
                <a:solidFill>
                  <a:schemeClr val="bg1"/>
                </a:solidFill>
              </a:rPr>
              <a:t>What Users, Governments Want</a:t>
            </a:r>
            <a:endParaRPr lang="en-US" dirty="0">
              <a:solidFill>
                <a:schemeClr val="bg1"/>
              </a:solidFill>
            </a:endParaRPr>
          </a:p>
        </p:txBody>
      </p:sp>
      <p:sp>
        <p:nvSpPr>
          <p:cNvPr id="3" name="Content Placeholder 2"/>
          <p:cNvSpPr>
            <a:spLocks noGrp="1"/>
          </p:cNvSpPr>
          <p:nvPr>
            <p:ph sz="half" idx="2"/>
          </p:nvPr>
        </p:nvSpPr>
        <p:spPr>
          <a:ln>
            <a:solidFill>
              <a:schemeClr val="tx1"/>
            </a:solidFill>
          </a:ln>
        </p:spPr>
        <p:txBody>
          <a:bodyPr>
            <a:normAutofit fontScale="85000" lnSpcReduction="10000"/>
          </a:bodyPr>
          <a:lstStyle/>
          <a:p>
            <a:endParaRPr lang="en-US" sz="1100" dirty="0" smtClean="0"/>
          </a:p>
          <a:p>
            <a:r>
              <a:rPr lang="en-US" dirty="0" smtClean="0"/>
              <a:t>Competition whenever possible</a:t>
            </a:r>
          </a:p>
          <a:p>
            <a:r>
              <a:rPr lang="en-US" dirty="0" smtClean="0"/>
              <a:t>Network access for all</a:t>
            </a:r>
          </a:p>
          <a:p>
            <a:r>
              <a:rPr lang="en-US" dirty="0" smtClean="0"/>
              <a:t>Choice of what to do over network</a:t>
            </a:r>
          </a:p>
          <a:p>
            <a:r>
              <a:rPr lang="en-US" dirty="0" smtClean="0"/>
              <a:t>Control over use of own data </a:t>
            </a:r>
          </a:p>
          <a:p>
            <a:r>
              <a:rPr lang="en-US" dirty="0" smtClean="0"/>
              <a:t>Emergency communications </a:t>
            </a:r>
          </a:p>
          <a:p>
            <a:r>
              <a:rPr lang="en-US" dirty="0" smtClean="0"/>
              <a:t>Protection vs. malware</a:t>
            </a:r>
          </a:p>
          <a:p>
            <a:r>
              <a:rPr lang="en-US" dirty="0" smtClean="0"/>
              <a:t>Clarity around data jurisdiction</a:t>
            </a:r>
          </a:p>
          <a:p>
            <a:r>
              <a:rPr lang="en-US" dirty="0" smtClean="0"/>
              <a:t>Lawful intercept</a:t>
            </a:r>
          </a:p>
        </p:txBody>
      </p:sp>
      <p:sp>
        <p:nvSpPr>
          <p:cNvPr id="9" name="Text Placeholder 8"/>
          <p:cNvSpPr>
            <a:spLocks noGrp="1"/>
          </p:cNvSpPr>
          <p:nvPr>
            <p:ph type="body" sz="quarter" idx="3"/>
          </p:nvPr>
        </p:nvSpPr>
        <p:spPr>
          <a:xfrm>
            <a:off x="4629150" y="1681163"/>
            <a:ext cx="3887391" cy="823912"/>
          </a:xfrm>
          <a:solidFill>
            <a:schemeClr val="accent1"/>
          </a:solidFill>
        </p:spPr>
        <p:txBody>
          <a:bodyPr/>
          <a:lstStyle/>
          <a:p>
            <a:pPr algn="ctr"/>
            <a:r>
              <a:rPr lang="en-US" dirty="0" smtClean="0">
                <a:solidFill>
                  <a:schemeClr val="bg1"/>
                </a:solidFill>
              </a:rPr>
              <a:t>Regulatory Challenges (U.S.)</a:t>
            </a:r>
            <a:endParaRPr lang="en-US" dirty="0">
              <a:solidFill>
                <a:schemeClr val="bg1"/>
              </a:solidFill>
            </a:endParaRPr>
          </a:p>
        </p:txBody>
      </p:sp>
      <p:sp>
        <p:nvSpPr>
          <p:cNvPr id="10" name="Content Placeholder 9"/>
          <p:cNvSpPr>
            <a:spLocks noGrp="1"/>
          </p:cNvSpPr>
          <p:nvPr>
            <p:ph sz="quarter" idx="4"/>
          </p:nvPr>
        </p:nvSpPr>
        <p:spPr>
          <a:ln>
            <a:solidFill>
              <a:schemeClr val="tx1"/>
            </a:solidFill>
          </a:ln>
        </p:spPr>
        <p:txBody>
          <a:bodyPr>
            <a:normAutofit fontScale="92500" lnSpcReduction="10000"/>
          </a:bodyPr>
          <a:lstStyle/>
          <a:p>
            <a:endParaRPr lang="en-US" sz="800" dirty="0" smtClean="0"/>
          </a:p>
          <a:p>
            <a:r>
              <a:rPr lang="en-US" sz="2600" dirty="0" smtClean="0"/>
              <a:t>Precedents work against competitive/tech neutrality</a:t>
            </a:r>
          </a:p>
          <a:p>
            <a:r>
              <a:rPr lang="en-US" sz="2600" dirty="0" smtClean="0"/>
              <a:t>Statutory goals outdated or inconsistent with grant of authority</a:t>
            </a:r>
          </a:p>
          <a:p>
            <a:r>
              <a:rPr lang="en-US" sz="2600" dirty="0" smtClean="0"/>
              <a:t>App providers outside US</a:t>
            </a:r>
          </a:p>
          <a:p>
            <a:r>
              <a:rPr lang="en-US" sz="2600" dirty="0" smtClean="0"/>
              <a:t>Coordination with complex industry</a:t>
            </a:r>
          </a:p>
          <a:p>
            <a:r>
              <a:rPr lang="en-US" sz="2600" dirty="0" smtClean="0"/>
              <a:t>Public sector funding realities</a:t>
            </a:r>
          </a:p>
          <a:p>
            <a:endParaRPr lang="en-US" sz="2600" dirty="0"/>
          </a:p>
        </p:txBody>
      </p:sp>
      <p:sp>
        <p:nvSpPr>
          <p:cNvPr id="4" name="Slide Number Placeholder 3"/>
          <p:cNvSpPr>
            <a:spLocks noGrp="1"/>
          </p:cNvSpPr>
          <p:nvPr>
            <p:ph type="sldNum" sz="quarter" idx="12"/>
          </p:nvPr>
        </p:nvSpPr>
        <p:spPr/>
        <p:txBody>
          <a:bodyPr/>
          <a:lstStyle/>
          <a:p>
            <a:fld id="{F37D1F37-33E4-4B9B-BCB6-ACB1A7EB1224}" type="slidenum">
              <a:rPr lang="en-US" smtClean="0"/>
              <a:t>63</a:t>
            </a:fld>
            <a:endParaRPr lang="en-US"/>
          </a:p>
        </p:txBody>
      </p:sp>
      <p:sp>
        <p:nvSpPr>
          <p:cNvPr id="5" name="Date Placeholder 4"/>
          <p:cNvSpPr>
            <a:spLocks noGrp="1"/>
          </p:cNvSpPr>
          <p:nvPr>
            <p:ph type="dt" sz="half" idx="10"/>
          </p:nvPr>
        </p:nvSpPr>
        <p:spPr/>
        <p:txBody>
          <a:bodyPr/>
          <a:lstStyle/>
          <a:p>
            <a:fld id="{D279587D-B3CD-E343-9933-9239D0529BE1}"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2016 - Law</a:t>
            </a:r>
            <a:endParaRPr lang="en-US"/>
          </a:p>
        </p:txBody>
      </p:sp>
    </p:spTree>
    <p:extLst>
      <p:ext uri="{BB962C8B-B14F-4D97-AF65-F5344CB8AC3E}">
        <p14:creationId xmlns:p14="http://schemas.microsoft.com/office/powerpoint/2010/main" val="27182402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057" y="2245366"/>
            <a:ext cx="1903677" cy="3776774"/>
          </a:xfrm>
          <a:prstGeom prst="rect">
            <a:avLst/>
          </a:prstGeom>
        </p:spPr>
      </p:pic>
      <p:sp>
        <p:nvSpPr>
          <p:cNvPr id="5" name="TextBox 4"/>
          <p:cNvSpPr txBox="1"/>
          <p:nvPr/>
        </p:nvSpPr>
        <p:spPr>
          <a:xfrm>
            <a:off x="3269371" y="1695592"/>
            <a:ext cx="1543050" cy="400110"/>
          </a:xfrm>
          <a:prstGeom prst="rect">
            <a:avLst/>
          </a:prstGeom>
          <a:noFill/>
        </p:spPr>
        <p:txBody>
          <a:bodyPr wrap="square" rtlCol="0">
            <a:spAutoFit/>
          </a:bodyPr>
          <a:lstStyle/>
          <a:p>
            <a:pPr algn="ctr"/>
            <a:r>
              <a:rPr lang="en-US" sz="2000" dirty="0" smtClean="0"/>
              <a:t>1994*</a:t>
            </a:r>
            <a:endParaRPr lang="en-US" sz="2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6193" y="0"/>
            <a:ext cx="1067807" cy="1423742"/>
          </a:xfrm>
          <a:prstGeom prst="rect">
            <a:avLst/>
          </a:prstGeom>
          <a:gradFill>
            <a:gsLst>
              <a:gs pos="0">
                <a:schemeClr val="accent1">
                  <a:tint val="66000"/>
                  <a:satMod val="160000"/>
                  <a:lumMod val="100000"/>
                </a:schemeClr>
              </a:gs>
              <a:gs pos="50000">
                <a:schemeClr val="accent1">
                  <a:tint val="44500"/>
                  <a:satMod val="160000"/>
                </a:schemeClr>
              </a:gs>
              <a:gs pos="100000">
                <a:schemeClr val="accent1">
                  <a:tint val="23500"/>
                  <a:satMod val="160000"/>
                </a:schemeClr>
              </a:gs>
            </a:gsLst>
            <a:lin ang="0" scaled="1"/>
          </a:gradFill>
        </p:spPr>
      </p:pic>
      <p:sp>
        <p:nvSpPr>
          <p:cNvPr id="44" name="TextBox 43"/>
          <p:cNvSpPr txBox="1"/>
          <p:nvPr/>
        </p:nvSpPr>
        <p:spPr>
          <a:xfrm>
            <a:off x="6897735" y="1695592"/>
            <a:ext cx="755235" cy="400110"/>
          </a:xfrm>
          <a:prstGeom prst="rect">
            <a:avLst/>
          </a:prstGeom>
          <a:noFill/>
        </p:spPr>
        <p:txBody>
          <a:bodyPr wrap="none" rtlCol="0">
            <a:spAutoFit/>
          </a:bodyPr>
          <a:lstStyle/>
          <a:p>
            <a:pPr algn="ctr"/>
            <a:r>
              <a:rPr lang="en-US" sz="2000" dirty="0" smtClean="0"/>
              <a:t>2014</a:t>
            </a:r>
            <a:endParaRPr lang="en-US" sz="2000" dirty="0"/>
          </a:p>
        </p:txBody>
      </p:sp>
      <p:sp>
        <p:nvSpPr>
          <p:cNvPr id="41" name="Rectangle 40"/>
          <p:cNvSpPr/>
          <p:nvPr/>
        </p:nvSpPr>
        <p:spPr>
          <a:xfrm>
            <a:off x="1834478" y="6211669"/>
            <a:ext cx="4572000" cy="646331"/>
          </a:xfrm>
          <a:prstGeom prst="rect">
            <a:avLst/>
          </a:prstGeom>
        </p:spPr>
        <p:txBody>
          <a:bodyPr>
            <a:spAutoFit/>
          </a:bodyPr>
          <a:lstStyle/>
          <a:p>
            <a:pPr algn="ctr"/>
            <a:r>
              <a:rPr lang="en-US" sz="1200" dirty="0" smtClean="0"/>
              <a:t>*</a:t>
            </a:r>
            <a:r>
              <a:rPr lang="en-US" sz="1200" i="1" dirty="0" smtClean="0"/>
              <a:t>Realizing </a:t>
            </a:r>
            <a:r>
              <a:rPr lang="en-US" sz="1200" i="1" dirty="0"/>
              <a:t>the Information Future: The Internet and </a:t>
            </a:r>
            <a:r>
              <a:rPr lang="en-US" sz="1200" i="1" dirty="0" smtClean="0"/>
              <a:t>Beyond</a:t>
            </a:r>
            <a:r>
              <a:rPr lang="en-US" sz="1200" dirty="0" smtClean="0"/>
              <a:t>. Computer Science and Telecommunications Board, National Research Council, 1994, p. 53</a:t>
            </a:r>
            <a:endParaRPr lang="en-US" sz="1200" dirty="0"/>
          </a:p>
        </p:txBody>
      </p:sp>
      <p:grpSp>
        <p:nvGrpSpPr>
          <p:cNvPr id="20" name="Group 19"/>
          <p:cNvGrpSpPr/>
          <p:nvPr/>
        </p:nvGrpSpPr>
        <p:grpSpPr>
          <a:xfrm>
            <a:off x="236346" y="2435088"/>
            <a:ext cx="2173648" cy="3124203"/>
            <a:chOff x="315127" y="2435087"/>
            <a:chExt cx="2898198" cy="3124203"/>
          </a:xfrm>
        </p:grpSpPr>
        <p:grpSp>
          <p:nvGrpSpPr>
            <p:cNvPr id="43" name="Group 42"/>
            <p:cNvGrpSpPr/>
            <p:nvPr/>
          </p:nvGrpSpPr>
          <p:grpSpPr>
            <a:xfrm>
              <a:off x="338902" y="2435087"/>
              <a:ext cx="1151640" cy="3120888"/>
              <a:chOff x="695739" y="2623932"/>
              <a:chExt cx="2067339" cy="3925959"/>
            </a:xfrm>
          </p:grpSpPr>
          <p:sp>
            <p:nvSpPr>
              <p:cNvPr id="9" name="Rectangle 8"/>
              <p:cNvSpPr/>
              <p:nvPr/>
            </p:nvSpPr>
            <p:spPr>
              <a:xfrm>
                <a:off x="695739" y="2623932"/>
                <a:ext cx="2067339" cy="39259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695739" y="3871289"/>
                <a:ext cx="2053515" cy="1110705"/>
                <a:chOff x="695739" y="3761961"/>
                <a:chExt cx="2053515" cy="1110704"/>
              </a:xfrm>
            </p:grpSpPr>
            <p:cxnSp>
              <p:nvCxnSpPr>
                <p:cNvPr id="12" name="Straight Connector 11"/>
                <p:cNvCxnSpPr/>
                <p:nvPr/>
              </p:nvCxnSpPr>
              <p:spPr>
                <a:xfrm flipV="1">
                  <a:off x="695739" y="4865207"/>
                  <a:ext cx="45590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152940" y="3761961"/>
                  <a:ext cx="232638" cy="1106562"/>
                  <a:chOff x="1232452" y="3761961"/>
                  <a:chExt cx="232638" cy="1106562"/>
                </a:xfrm>
              </p:grpSpPr>
              <p:cxnSp>
                <p:nvCxnSpPr>
                  <p:cNvPr id="16" name="Straight Connector 15"/>
                  <p:cNvCxnSpPr/>
                  <p:nvPr/>
                </p:nvCxnSpPr>
                <p:spPr>
                  <a:xfrm flipV="1">
                    <a:off x="1232452" y="3766930"/>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232453" y="3761961"/>
                    <a:ext cx="232637" cy="49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464364" y="3770245"/>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061437" y="3762788"/>
                  <a:ext cx="232638" cy="1106562"/>
                  <a:chOff x="1232452" y="3761961"/>
                  <a:chExt cx="232638" cy="1106562"/>
                </a:xfrm>
              </p:grpSpPr>
              <p:cxnSp>
                <p:nvCxnSpPr>
                  <p:cNvPr id="25" name="Straight Connector 24"/>
                  <p:cNvCxnSpPr/>
                  <p:nvPr/>
                </p:nvCxnSpPr>
                <p:spPr>
                  <a:xfrm flipV="1">
                    <a:off x="1232452" y="3766930"/>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232453" y="3761961"/>
                    <a:ext cx="232637" cy="49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64364" y="3770245"/>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1607548" y="3766103"/>
                  <a:ext cx="232638" cy="1106562"/>
                  <a:chOff x="1232452" y="3761961"/>
                  <a:chExt cx="232638" cy="1106562"/>
                </a:xfrm>
              </p:grpSpPr>
              <p:cxnSp>
                <p:nvCxnSpPr>
                  <p:cNvPr id="29" name="Straight Connector 28"/>
                  <p:cNvCxnSpPr/>
                  <p:nvPr/>
                </p:nvCxnSpPr>
                <p:spPr>
                  <a:xfrm flipV="1">
                    <a:off x="1232452" y="3766930"/>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232453" y="3761961"/>
                    <a:ext cx="232637" cy="49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464364" y="3770245"/>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flipV="1">
                  <a:off x="2293349" y="4865206"/>
                  <a:ext cx="45590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379675" y="4871838"/>
                  <a:ext cx="242780"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830246" y="4865214"/>
                  <a:ext cx="242780"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9" name="TextBox 38"/>
            <p:cNvSpPr txBox="1"/>
            <p:nvPr/>
          </p:nvSpPr>
          <p:spPr>
            <a:xfrm>
              <a:off x="392146" y="4776187"/>
              <a:ext cx="1067059" cy="369332"/>
            </a:xfrm>
            <a:prstGeom prst="rect">
              <a:avLst/>
            </a:prstGeom>
            <a:noFill/>
          </p:spPr>
          <p:txBody>
            <a:bodyPr wrap="none" rtlCol="0">
              <a:spAutoFit/>
            </a:bodyPr>
            <a:lstStyle/>
            <a:p>
              <a:pPr algn="ctr"/>
              <a:r>
                <a:rPr lang="en-US" dirty="0" smtClean="0"/>
                <a:t>PSTN</a:t>
              </a:r>
              <a:endParaRPr lang="en-US" dirty="0"/>
            </a:p>
          </p:txBody>
        </p:sp>
        <p:grpSp>
          <p:nvGrpSpPr>
            <p:cNvPr id="47" name="Group 46"/>
            <p:cNvGrpSpPr/>
            <p:nvPr/>
          </p:nvGrpSpPr>
          <p:grpSpPr>
            <a:xfrm>
              <a:off x="2061685" y="2438402"/>
              <a:ext cx="1151640" cy="3120888"/>
              <a:chOff x="695739" y="2623930"/>
              <a:chExt cx="2067339" cy="3925957"/>
            </a:xfrm>
          </p:grpSpPr>
          <p:sp>
            <p:nvSpPr>
              <p:cNvPr id="48" name="Rectangle 47"/>
              <p:cNvSpPr/>
              <p:nvPr/>
            </p:nvSpPr>
            <p:spPr>
              <a:xfrm>
                <a:off x="695739" y="2623930"/>
                <a:ext cx="2067339" cy="39259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695739" y="3871290"/>
                <a:ext cx="2053515" cy="1110704"/>
                <a:chOff x="695739" y="3761961"/>
                <a:chExt cx="2053515" cy="1110704"/>
              </a:xfrm>
            </p:grpSpPr>
            <p:cxnSp>
              <p:nvCxnSpPr>
                <p:cNvPr id="50" name="Straight Connector 49"/>
                <p:cNvCxnSpPr/>
                <p:nvPr/>
              </p:nvCxnSpPr>
              <p:spPr>
                <a:xfrm flipV="1">
                  <a:off x="695739" y="4865207"/>
                  <a:ext cx="45590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1152940" y="3761961"/>
                  <a:ext cx="232638" cy="1106562"/>
                  <a:chOff x="1232452" y="3761961"/>
                  <a:chExt cx="232638" cy="1106562"/>
                </a:xfrm>
              </p:grpSpPr>
              <p:cxnSp>
                <p:nvCxnSpPr>
                  <p:cNvPr id="63" name="Straight Connector 62"/>
                  <p:cNvCxnSpPr/>
                  <p:nvPr/>
                </p:nvCxnSpPr>
                <p:spPr>
                  <a:xfrm flipV="1">
                    <a:off x="1232452" y="3766930"/>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232453" y="3761961"/>
                    <a:ext cx="232637" cy="49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1464364" y="3770245"/>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061437" y="3762788"/>
                  <a:ext cx="232638" cy="1106562"/>
                  <a:chOff x="1232452" y="3761961"/>
                  <a:chExt cx="232638" cy="1106562"/>
                </a:xfrm>
              </p:grpSpPr>
              <p:cxnSp>
                <p:nvCxnSpPr>
                  <p:cNvPr id="60" name="Straight Connector 59"/>
                  <p:cNvCxnSpPr/>
                  <p:nvPr/>
                </p:nvCxnSpPr>
                <p:spPr>
                  <a:xfrm flipV="1">
                    <a:off x="1232452" y="3766930"/>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232453" y="3761961"/>
                    <a:ext cx="232637" cy="49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464364" y="3770245"/>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607548" y="3766103"/>
                  <a:ext cx="232638" cy="1106562"/>
                  <a:chOff x="1232452" y="3761961"/>
                  <a:chExt cx="232638" cy="1106562"/>
                </a:xfrm>
              </p:grpSpPr>
              <p:cxnSp>
                <p:nvCxnSpPr>
                  <p:cNvPr id="57" name="Straight Connector 56"/>
                  <p:cNvCxnSpPr/>
                  <p:nvPr/>
                </p:nvCxnSpPr>
                <p:spPr>
                  <a:xfrm flipV="1">
                    <a:off x="1232452" y="3766930"/>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232453" y="3761961"/>
                    <a:ext cx="232637" cy="49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464364" y="3770245"/>
                    <a:ext cx="0" cy="1098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V="1">
                  <a:off x="2293349" y="4865206"/>
                  <a:ext cx="45590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379675" y="4871838"/>
                  <a:ext cx="242780"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830246" y="4865214"/>
                  <a:ext cx="242780"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6" name="TextBox 65"/>
            <p:cNvSpPr txBox="1"/>
            <p:nvPr/>
          </p:nvSpPr>
          <p:spPr>
            <a:xfrm>
              <a:off x="315127" y="2630775"/>
              <a:ext cx="1221097" cy="646331"/>
            </a:xfrm>
            <a:prstGeom prst="rect">
              <a:avLst/>
            </a:prstGeom>
            <a:noFill/>
          </p:spPr>
          <p:txBody>
            <a:bodyPr wrap="none" rtlCol="0">
              <a:spAutoFit/>
            </a:bodyPr>
            <a:lstStyle/>
            <a:p>
              <a:pPr algn="ctr"/>
              <a:r>
                <a:rPr lang="en-US" dirty="0" smtClean="0"/>
                <a:t>Phone </a:t>
              </a:r>
            </a:p>
            <a:p>
              <a:pPr algn="ctr"/>
              <a:r>
                <a:rPr lang="en-US" dirty="0" smtClean="0"/>
                <a:t>service</a:t>
              </a:r>
              <a:endParaRPr lang="en-US" dirty="0"/>
            </a:p>
          </p:txBody>
        </p:sp>
        <p:sp>
          <p:nvSpPr>
            <p:cNvPr id="67" name="TextBox 66"/>
            <p:cNvSpPr txBox="1"/>
            <p:nvPr/>
          </p:nvSpPr>
          <p:spPr>
            <a:xfrm>
              <a:off x="2071967" y="4508747"/>
              <a:ext cx="1141358" cy="923330"/>
            </a:xfrm>
            <a:prstGeom prst="rect">
              <a:avLst/>
            </a:prstGeom>
            <a:noFill/>
          </p:spPr>
          <p:txBody>
            <a:bodyPr wrap="square" rtlCol="0">
              <a:spAutoFit/>
            </a:bodyPr>
            <a:lstStyle/>
            <a:p>
              <a:pPr algn="ctr"/>
              <a:r>
                <a:rPr lang="en-US" dirty="0" smtClean="0"/>
                <a:t>6 MHz spectrum</a:t>
              </a:r>
              <a:endParaRPr lang="en-US" dirty="0"/>
            </a:p>
          </p:txBody>
        </p:sp>
        <p:sp>
          <p:nvSpPr>
            <p:cNvPr id="68" name="TextBox 67"/>
            <p:cNvSpPr txBox="1"/>
            <p:nvPr/>
          </p:nvSpPr>
          <p:spPr>
            <a:xfrm>
              <a:off x="2071967" y="2630775"/>
              <a:ext cx="1141358" cy="923330"/>
            </a:xfrm>
            <a:prstGeom prst="rect">
              <a:avLst/>
            </a:prstGeom>
            <a:noFill/>
          </p:spPr>
          <p:txBody>
            <a:bodyPr wrap="square" rtlCol="0">
              <a:spAutoFit/>
            </a:bodyPr>
            <a:lstStyle/>
            <a:p>
              <a:pPr algn="ctr"/>
              <a:r>
                <a:rPr lang="en-US" dirty="0" smtClean="0"/>
                <a:t>Broadcast </a:t>
              </a:r>
            </a:p>
            <a:p>
              <a:pPr algn="ctr"/>
              <a:r>
                <a:rPr lang="en-US" dirty="0" smtClean="0"/>
                <a:t>TV</a:t>
              </a:r>
              <a:endParaRPr lang="en-US" dirty="0"/>
            </a:p>
          </p:txBody>
        </p:sp>
      </p:gr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7234" y="2471117"/>
            <a:ext cx="1065516" cy="3034629"/>
          </a:xfrm>
          <a:prstGeom prst="rect">
            <a:avLst/>
          </a:prstGeom>
        </p:spPr>
      </p:pic>
      <p:sp>
        <p:nvSpPr>
          <p:cNvPr id="13" name="Rectangle 12"/>
          <p:cNvSpPr/>
          <p:nvPr/>
        </p:nvSpPr>
        <p:spPr>
          <a:xfrm>
            <a:off x="5957074" y="2544295"/>
            <a:ext cx="742361" cy="531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Services</a:t>
            </a:r>
          </a:p>
        </p:txBody>
      </p:sp>
      <p:sp>
        <p:nvSpPr>
          <p:cNvPr id="71" name="Rectangle 70"/>
          <p:cNvSpPr/>
          <p:nvPr/>
        </p:nvSpPr>
        <p:spPr>
          <a:xfrm>
            <a:off x="5957074" y="3248509"/>
            <a:ext cx="742361" cy="531180"/>
          </a:xfrm>
          <a:prstGeom prst="rect">
            <a:avLst/>
          </a:prstGeom>
          <a:solidFill>
            <a:srgbClr val="5B9BD5">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CDN</a:t>
            </a:r>
          </a:p>
        </p:txBody>
      </p:sp>
      <p:sp>
        <p:nvSpPr>
          <p:cNvPr id="72" name="Rectangle 71"/>
          <p:cNvSpPr/>
          <p:nvPr/>
        </p:nvSpPr>
        <p:spPr>
          <a:xfrm>
            <a:off x="5957074" y="3997757"/>
            <a:ext cx="742361" cy="531180"/>
          </a:xfrm>
          <a:prstGeom prst="rect">
            <a:avLst/>
          </a:prstGeom>
          <a:solidFill>
            <a:srgbClr val="5B9BD5">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Long-haul</a:t>
            </a:r>
            <a:endParaRPr lang="en-US" dirty="0"/>
          </a:p>
        </p:txBody>
      </p:sp>
      <p:sp>
        <p:nvSpPr>
          <p:cNvPr id="73" name="Rectangle 72"/>
          <p:cNvSpPr/>
          <p:nvPr/>
        </p:nvSpPr>
        <p:spPr>
          <a:xfrm>
            <a:off x="5957074" y="4762897"/>
            <a:ext cx="742361" cy="531180"/>
          </a:xfrm>
          <a:prstGeom prst="rect">
            <a:avLst/>
          </a:prstGeom>
          <a:solidFill>
            <a:srgbClr val="5B9BD5">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Last-mile</a:t>
            </a:r>
            <a:endParaRPr lang="en-US" dirty="0"/>
          </a:p>
        </p:txBody>
      </p:sp>
      <p:sp>
        <p:nvSpPr>
          <p:cNvPr id="74" name="Rectangle 73"/>
          <p:cNvSpPr/>
          <p:nvPr/>
        </p:nvSpPr>
        <p:spPr>
          <a:xfrm>
            <a:off x="7903706" y="2545863"/>
            <a:ext cx="742361" cy="531180"/>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75" name="Rectangle 74"/>
          <p:cNvSpPr/>
          <p:nvPr/>
        </p:nvSpPr>
        <p:spPr>
          <a:xfrm>
            <a:off x="7903706" y="3250077"/>
            <a:ext cx="742361" cy="53118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CDN</a:t>
            </a:r>
            <a:endParaRPr lang="en-US" dirty="0"/>
          </a:p>
        </p:txBody>
      </p:sp>
      <p:sp>
        <p:nvSpPr>
          <p:cNvPr id="76" name="Rectangle 75"/>
          <p:cNvSpPr/>
          <p:nvPr/>
        </p:nvSpPr>
        <p:spPr>
          <a:xfrm>
            <a:off x="7903706" y="3999325"/>
            <a:ext cx="742361" cy="531180"/>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Long-haul</a:t>
            </a:r>
            <a:endParaRPr lang="en-US" dirty="0"/>
          </a:p>
        </p:txBody>
      </p:sp>
      <p:sp>
        <p:nvSpPr>
          <p:cNvPr id="77" name="Rectangle 76"/>
          <p:cNvSpPr/>
          <p:nvPr/>
        </p:nvSpPr>
        <p:spPr>
          <a:xfrm>
            <a:off x="7903706" y="4764465"/>
            <a:ext cx="742361" cy="531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Last-mile</a:t>
            </a:r>
            <a:endParaRPr lang="en-US" dirty="0"/>
          </a:p>
        </p:txBody>
      </p:sp>
      <p:sp>
        <p:nvSpPr>
          <p:cNvPr id="15" name="Down Arrow 14"/>
          <p:cNvSpPr/>
          <p:nvPr/>
        </p:nvSpPr>
        <p:spPr>
          <a:xfrm>
            <a:off x="5658358" y="2544295"/>
            <a:ext cx="197963" cy="2560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wn Arrow 77"/>
          <p:cNvSpPr/>
          <p:nvPr/>
        </p:nvSpPr>
        <p:spPr>
          <a:xfrm flipV="1">
            <a:off x="8694383" y="2726289"/>
            <a:ext cx="197963" cy="2560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p:txBody>
          <a:bodyPr>
            <a:normAutofit fontScale="90000"/>
          </a:bodyPr>
          <a:lstStyle/>
          <a:p>
            <a:r>
              <a:rPr lang="en-US" dirty="0" smtClean="0"/>
              <a:t>Did the Internet change industry structure?</a:t>
            </a:r>
            <a:endParaRPr lang="en-US" dirty="0"/>
          </a:p>
        </p:txBody>
      </p:sp>
      <p:sp>
        <p:nvSpPr>
          <p:cNvPr id="79" name="TextBox 78"/>
          <p:cNvSpPr txBox="1"/>
          <p:nvPr/>
        </p:nvSpPr>
        <p:spPr>
          <a:xfrm>
            <a:off x="560560" y="1695592"/>
            <a:ext cx="1543050" cy="400110"/>
          </a:xfrm>
          <a:prstGeom prst="rect">
            <a:avLst/>
          </a:prstGeom>
          <a:noFill/>
        </p:spPr>
        <p:txBody>
          <a:bodyPr wrap="square" rtlCol="0">
            <a:spAutoFit/>
          </a:bodyPr>
          <a:lstStyle/>
          <a:p>
            <a:pPr algn="ctr"/>
            <a:r>
              <a:rPr lang="en-US" sz="2000" dirty="0" smtClean="0"/>
              <a:t>1934</a:t>
            </a:r>
            <a:endParaRPr lang="en-US" sz="2000" dirty="0"/>
          </a:p>
        </p:txBody>
      </p:sp>
      <p:sp>
        <p:nvSpPr>
          <p:cNvPr id="3" name="Slide Number Placeholder 2"/>
          <p:cNvSpPr>
            <a:spLocks noGrp="1"/>
          </p:cNvSpPr>
          <p:nvPr>
            <p:ph type="sldNum" sz="quarter" idx="12"/>
          </p:nvPr>
        </p:nvSpPr>
        <p:spPr/>
        <p:txBody>
          <a:bodyPr/>
          <a:lstStyle/>
          <a:p>
            <a:fld id="{F37D1F37-33E4-4B9B-BCB6-ACB1A7EB1224}" type="slidenum">
              <a:rPr lang="en-US" smtClean="0"/>
              <a:pPr/>
              <a:t>64</a:t>
            </a:fld>
            <a:endParaRPr lang="en-US" dirty="0"/>
          </a:p>
        </p:txBody>
      </p:sp>
      <p:sp>
        <p:nvSpPr>
          <p:cNvPr id="2" name="TextBox 1"/>
          <p:cNvSpPr txBox="1"/>
          <p:nvPr/>
        </p:nvSpPr>
        <p:spPr>
          <a:xfrm>
            <a:off x="-1963" y="6596390"/>
            <a:ext cx="1039317" cy="261610"/>
          </a:xfrm>
          <a:prstGeom prst="rect">
            <a:avLst/>
          </a:prstGeom>
          <a:noFill/>
        </p:spPr>
        <p:txBody>
          <a:bodyPr wrap="none" rtlCol="0">
            <a:spAutoFit/>
          </a:bodyPr>
          <a:lstStyle/>
          <a:p>
            <a:r>
              <a:rPr lang="en-US" sz="1100" dirty="0" smtClean="0"/>
              <a:t>Sharon Gillett</a:t>
            </a:r>
            <a:endParaRPr lang="en-US" sz="1100" dirty="0"/>
          </a:p>
        </p:txBody>
      </p:sp>
      <p:sp>
        <p:nvSpPr>
          <p:cNvPr id="6" name="Date Placeholder 5"/>
          <p:cNvSpPr>
            <a:spLocks noGrp="1"/>
          </p:cNvSpPr>
          <p:nvPr>
            <p:ph type="dt" sz="half" idx="10"/>
          </p:nvPr>
        </p:nvSpPr>
        <p:spPr/>
        <p:txBody>
          <a:bodyPr/>
          <a:lstStyle/>
          <a:p>
            <a:fld id="{55BC5659-8594-BC4D-950C-F09B73E3B34C}"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2016 - Law</a:t>
            </a:r>
            <a:endParaRPr lang="en-US"/>
          </a:p>
        </p:txBody>
      </p:sp>
    </p:spTree>
    <p:extLst>
      <p:ext uri="{BB962C8B-B14F-4D97-AF65-F5344CB8AC3E}">
        <p14:creationId xmlns:p14="http://schemas.microsoft.com/office/powerpoint/2010/main" val="11234101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a:t>
            </a:r>
            <a:endParaRPr lang="en-US" dirty="0"/>
          </a:p>
        </p:txBody>
      </p:sp>
      <p:sp>
        <p:nvSpPr>
          <p:cNvPr id="3" name="Content Placeholder 2"/>
          <p:cNvSpPr>
            <a:spLocks noGrp="1"/>
          </p:cNvSpPr>
          <p:nvPr>
            <p:ph idx="1"/>
          </p:nvPr>
        </p:nvSpPr>
        <p:spPr/>
        <p:txBody>
          <a:bodyPr>
            <a:normAutofit/>
          </a:bodyPr>
          <a:lstStyle/>
          <a:p>
            <a:r>
              <a:rPr lang="en-US" dirty="0" smtClean="0"/>
              <a:t>Policy mainly concerned about mass deployment (and legacy), not science experiments</a:t>
            </a:r>
          </a:p>
          <a:p>
            <a:pPr lvl="1"/>
            <a:r>
              <a:rPr lang="en-US" dirty="0"/>
              <a:t>IPv6 was standardized in 1996, with earlier efforts starting in 1992, but did not achieve even modestly wide deployment until </a:t>
            </a:r>
            <a:r>
              <a:rPr lang="en-US" dirty="0" smtClean="0"/>
              <a:t>2010</a:t>
            </a:r>
          </a:p>
          <a:p>
            <a:pPr lvl="1"/>
            <a:r>
              <a:rPr lang="en-US" dirty="0" smtClean="0"/>
              <a:t>first </a:t>
            </a:r>
            <a:r>
              <a:rPr lang="en-US" dirty="0"/>
              <a:t>smartphone </a:t>
            </a:r>
            <a:r>
              <a:rPr lang="en-US" dirty="0" smtClean="0"/>
              <a:t>shown </a:t>
            </a:r>
            <a:r>
              <a:rPr lang="en-US" dirty="0"/>
              <a:t>in 1994, 13 years before the iPhone </a:t>
            </a:r>
            <a:r>
              <a:rPr lang="en-US" dirty="0" smtClean="0"/>
              <a:t>launch</a:t>
            </a:r>
          </a:p>
          <a:p>
            <a:r>
              <a:rPr lang="en-US" dirty="0" smtClean="0"/>
              <a:t>Technology in wide use in 2020 likely in lab &amp; standardization in 2014</a:t>
            </a:r>
          </a:p>
        </p:txBody>
      </p:sp>
      <p:sp>
        <p:nvSpPr>
          <p:cNvPr id="4" name="Date Placeholder 3"/>
          <p:cNvSpPr>
            <a:spLocks noGrp="1"/>
          </p:cNvSpPr>
          <p:nvPr>
            <p:ph type="dt" sz="half" idx="10"/>
          </p:nvPr>
        </p:nvSpPr>
        <p:spPr/>
        <p:txBody>
          <a:bodyPr/>
          <a:lstStyle/>
          <a:p>
            <a:fld id="{E80E963F-A2F9-4041-BAC3-C1D9EFD385EF}"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65</a:t>
            </a:fld>
            <a:endParaRPr lang="en-US"/>
          </a:p>
        </p:txBody>
      </p:sp>
    </p:spTree>
    <p:extLst>
      <p:ext uri="{BB962C8B-B14F-4D97-AF65-F5344CB8AC3E}">
        <p14:creationId xmlns:p14="http://schemas.microsoft.com/office/powerpoint/2010/main" val="31888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smtClean="0"/>
              <a:t>dependency cycle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8130430"/>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fld id="{EFC6A619-CD74-2148-9834-AAA20C401DE6}"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66</a:t>
            </a:fld>
            <a:endParaRPr lang="en-US"/>
          </a:p>
        </p:txBody>
      </p:sp>
    </p:spTree>
    <p:extLst>
      <p:ext uri="{BB962C8B-B14F-4D97-AF65-F5344CB8AC3E}">
        <p14:creationId xmlns:p14="http://schemas.microsoft.com/office/powerpoint/2010/main" val="3166779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environment 2020</a:t>
            </a:r>
            <a:endParaRPr lang="en-US" dirty="0"/>
          </a:p>
        </p:txBody>
      </p:sp>
      <p:sp>
        <p:nvSpPr>
          <p:cNvPr id="3" name="Content Placeholder 2"/>
          <p:cNvSpPr>
            <a:spLocks noGrp="1"/>
          </p:cNvSpPr>
          <p:nvPr>
            <p:ph idx="1"/>
          </p:nvPr>
        </p:nvSpPr>
        <p:spPr/>
        <p:txBody>
          <a:bodyPr>
            <a:normAutofit/>
          </a:bodyPr>
          <a:lstStyle/>
          <a:p>
            <a:r>
              <a:rPr lang="en-US" dirty="0"/>
              <a:t>By 2020, the classical notion of Moore’s law of increasing transistor counts, particularly for the same power budget, will have largely run its course and mobile devices will remain constrained by battery technology</a:t>
            </a:r>
            <a:r>
              <a:rPr lang="en-US" dirty="0" smtClean="0"/>
              <a:t>.</a:t>
            </a:r>
            <a:endParaRPr lang="en-US" dirty="0"/>
          </a:p>
          <a:p>
            <a:r>
              <a:rPr lang="en-US" dirty="0" smtClean="0"/>
              <a:t>Higher access speeds will largely depend on dense availability of fiber infrastructure, possibly leveraging infrastructure provided by non-traditional providers.</a:t>
            </a:r>
          </a:p>
          <a:p>
            <a:pPr lvl="1"/>
            <a:r>
              <a:rPr lang="en-US" dirty="0" smtClean="0"/>
              <a:t>Doubling spectrum </a:t>
            </a:r>
            <a:r>
              <a:rPr lang="en-US" dirty="0" smtClean="0">
                <a:sym typeface="Wingdings"/>
              </a:rPr>
              <a:t> one year of bandwidth growth</a:t>
            </a:r>
            <a:endParaRPr lang="en-US" dirty="0" smtClean="0"/>
          </a:p>
          <a:p>
            <a:pPr lvl="1"/>
            <a:r>
              <a:rPr lang="en-US" dirty="0" smtClean="0"/>
              <a:t>Wi-Fi overlay</a:t>
            </a:r>
            <a:endParaRPr lang="en-US" dirty="0"/>
          </a:p>
          <a:p>
            <a:endParaRPr lang="en-US" dirty="0"/>
          </a:p>
        </p:txBody>
      </p:sp>
      <p:sp>
        <p:nvSpPr>
          <p:cNvPr id="4" name="Date Placeholder 3"/>
          <p:cNvSpPr>
            <a:spLocks noGrp="1"/>
          </p:cNvSpPr>
          <p:nvPr>
            <p:ph type="dt" sz="half" idx="10"/>
          </p:nvPr>
        </p:nvSpPr>
        <p:spPr/>
        <p:txBody>
          <a:bodyPr/>
          <a:lstStyle/>
          <a:p>
            <a:fld id="{5D54B71D-93B5-2B40-8C40-16A09AC84F7A}"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67</a:t>
            </a:fld>
            <a:endParaRPr lang="en-US"/>
          </a:p>
        </p:txBody>
      </p:sp>
    </p:spTree>
    <p:extLst>
      <p:ext uri="{BB962C8B-B14F-4D97-AF65-F5344CB8AC3E}">
        <p14:creationId xmlns:p14="http://schemas.microsoft.com/office/powerpoint/2010/main" val="348849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structure</a:t>
            </a:r>
            <a:endParaRPr lang="en-US" dirty="0"/>
          </a:p>
        </p:txBody>
      </p:sp>
      <p:sp>
        <p:nvSpPr>
          <p:cNvPr id="3" name="Content Placeholder 2"/>
          <p:cNvSpPr>
            <a:spLocks noGrp="1"/>
          </p:cNvSpPr>
          <p:nvPr>
            <p:ph idx="1"/>
          </p:nvPr>
        </p:nvSpPr>
        <p:spPr/>
        <p:txBody>
          <a:bodyPr/>
          <a:lstStyle/>
          <a:p>
            <a:r>
              <a:rPr lang="en-US" dirty="0" smtClean="0"/>
              <a:t>ADSL increasingly non-competitive performance</a:t>
            </a:r>
          </a:p>
          <a:p>
            <a:r>
              <a:rPr lang="en-US" dirty="0" smtClean="0"/>
              <a:t>Non-wireless carriers face stark choices:</a:t>
            </a:r>
          </a:p>
          <a:p>
            <a:pPr lvl="1"/>
            <a:r>
              <a:rPr lang="en-US" dirty="0" smtClean="0"/>
              <a:t>become AOL for not-quite-broadband</a:t>
            </a:r>
          </a:p>
          <a:p>
            <a:pPr lvl="2"/>
            <a:r>
              <a:rPr lang="en-US" dirty="0" smtClean="0"/>
              <a:t>where cable is not available</a:t>
            </a:r>
          </a:p>
          <a:p>
            <a:pPr lvl="2"/>
            <a:r>
              <a:rPr lang="en-US" dirty="0" smtClean="0"/>
              <a:t>and cheaper than LTE</a:t>
            </a:r>
          </a:p>
          <a:p>
            <a:pPr lvl="1"/>
            <a:r>
              <a:rPr lang="en-US" dirty="0" smtClean="0"/>
              <a:t>invest heavily into fiber and compete with HFC</a:t>
            </a:r>
          </a:p>
          <a:p>
            <a:pPr lvl="1"/>
            <a:r>
              <a:rPr lang="en-US" dirty="0" smtClean="0"/>
              <a:t>subsist on USF support</a:t>
            </a:r>
          </a:p>
          <a:p>
            <a:pPr lvl="1"/>
            <a:r>
              <a:rPr lang="en-US" dirty="0" smtClean="0"/>
              <a:t>become a datacenter &amp; business services company</a:t>
            </a:r>
          </a:p>
          <a:p>
            <a:endParaRPr lang="en-US" dirty="0"/>
          </a:p>
        </p:txBody>
      </p:sp>
      <p:sp>
        <p:nvSpPr>
          <p:cNvPr id="4" name="Date Placeholder 3"/>
          <p:cNvSpPr>
            <a:spLocks noGrp="1"/>
          </p:cNvSpPr>
          <p:nvPr>
            <p:ph type="dt" sz="half" idx="10"/>
          </p:nvPr>
        </p:nvSpPr>
        <p:spPr/>
        <p:txBody>
          <a:bodyPr/>
          <a:lstStyle/>
          <a:p>
            <a:fld id="{643005EE-6E11-7A40-93E7-EEC76A0ED974}"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68</a:t>
            </a:fld>
            <a:endParaRPr lang="en-US"/>
          </a:p>
        </p:txBody>
      </p:sp>
    </p:spTree>
    <p:extLst>
      <p:ext uri="{BB962C8B-B14F-4D97-AF65-F5344CB8AC3E}">
        <p14:creationId xmlns:p14="http://schemas.microsoft.com/office/powerpoint/2010/main" val="1770260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Next-generation Internet</a:t>
            </a:r>
            <a:endParaRPr lang="en-US" dirty="0"/>
          </a:p>
        </p:txBody>
      </p:sp>
      <p:sp>
        <p:nvSpPr>
          <p:cNvPr id="3" name="Content Placeholder 2"/>
          <p:cNvSpPr>
            <a:spLocks noGrp="1"/>
          </p:cNvSpPr>
          <p:nvPr>
            <p:ph idx="1"/>
          </p:nvPr>
        </p:nvSpPr>
        <p:spPr/>
        <p:txBody>
          <a:bodyPr/>
          <a:lstStyle/>
          <a:p>
            <a:r>
              <a:rPr lang="en-US" dirty="0" smtClean="0"/>
              <a:t>Unlikely to see alternative models (beyond IPv6) by 2020</a:t>
            </a:r>
          </a:p>
          <a:p>
            <a:r>
              <a:rPr lang="en-US" dirty="0" smtClean="0"/>
              <a:t>All alternatives struggle with the “why bother?” problem</a:t>
            </a:r>
          </a:p>
          <a:p>
            <a:pPr lvl="1"/>
            <a:r>
              <a:rPr lang="en-US" dirty="0" smtClean="0"/>
              <a:t>10x cheaper? 10x better?</a:t>
            </a:r>
          </a:p>
          <a:p>
            <a:pPr lvl="1"/>
            <a:r>
              <a:rPr lang="en-US" dirty="0" smtClean="0"/>
              <a:t>example: content-based networks</a:t>
            </a:r>
          </a:p>
          <a:p>
            <a:r>
              <a:rPr lang="en-US" dirty="0" smtClean="0"/>
              <a:t>History of application &amp; transport-layer solutions to network-layer problems</a:t>
            </a:r>
          </a:p>
          <a:p>
            <a:pPr lvl="1"/>
            <a:r>
              <a:rPr lang="en-US" dirty="0" smtClean="0"/>
              <a:t>security</a:t>
            </a:r>
          </a:p>
          <a:p>
            <a:pPr lvl="1"/>
            <a:r>
              <a:rPr lang="en-US" dirty="0" smtClean="0"/>
              <a:t>multicast</a:t>
            </a:r>
          </a:p>
          <a:p>
            <a:pPr lvl="1"/>
            <a:r>
              <a:rPr lang="en-US" dirty="0" smtClean="0"/>
              <a:t>mobility?</a:t>
            </a:r>
          </a:p>
          <a:p>
            <a:pPr lvl="1"/>
            <a:r>
              <a:rPr lang="en-US" dirty="0" smtClean="0"/>
              <a:t>caching </a:t>
            </a:r>
            <a:r>
              <a:rPr lang="en-US" dirty="0" smtClean="0">
                <a:sym typeface="Wingdings"/>
              </a:rPr>
              <a:t> CDN</a:t>
            </a:r>
            <a:endParaRPr lang="en-US" dirty="0" smtClean="0"/>
          </a:p>
        </p:txBody>
      </p:sp>
      <p:sp>
        <p:nvSpPr>
          <p:cNvPr id="4" name="Date Placeholder 3"/>
          <p:cNvSpPr>
            <a:spLocks noGrp="1"/>
          </p:cNvSpPr>
          <p:nvPr>
            <p:ph type="dt" sz="half" idx="10"/>
          </p:nvPr>
        </p:nvSpPr>
        <p:spPr/>
        <p:txBody>
          <a:bodyPr/>
          <a:lstStyle/>
          <a:p>
            <a:fld id="{6B7D438B-26FC-8248-ADB4-D9C2FE37CCA7}"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69</a:t>
            </a:fld>
            <a:endParaRPr lang="en-US"/>
          </a:p>
        </p:txBody>
      </p:sp>
    </p:spTree>
    <p:extLst>
      <p:ext uri="{BB962C8B-B14F-4D97-AF65-F5344CB8AC3E}">
        <p14:creationId xmlns:p14="http://schemas.microsoft.com/office/powerpoint/2010/main" val="316117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amendment</a:t>
            </a:r>
            <a:endParaRPr lang="en-US" dirty="0"/>
          </a:p>
        </p:txBody>
      </p:sp>
      <p:sp>
        <p:nvSpPr>
          <p:cNvPr id="3" name="Content Placeholder 2"/>
          <p:cNvSpPr>
            <a:spLocks noGrp="1"/>
          </p:cNvSpPr>
          <p:nvPr>
            <p:ph idx="1"/>
          </p:nvPr>
        </p:nvSpPr>
        <p:spPr/>
        <p:txBody>
          <a:bodyPr>
            <a:normAutofit lnSpcReduction="10000"/>
          </a:bodyPr>
          <a:lstStyle/>
          <a:p>
            <a:r>
              <a:rPr lang="en-US" dirty="0" smtClean="0"/>
              <a:t>No prior restraint</a:t>
            </a:r>
          </a:p>
          <a:p>
            <a:pPr lvl="1"/>
            <a:r>
              <a:rPr lang="en-US" dirty="0" smtClean="0"/>
              <a:t>Pentagon papers case</a:t>
            </a:r>
          </a:p>
          <a:p>
            <a:pPr lvl="1"/>
            <a:r>
              <a:rPr lang="en-US" dirty="0" smtClean="0"/>
              <a:t>except for “must inevitably, directly, immediately” peril (e.g., troop movements in war)</a:t>
            </a:r>
          </a:p>
          <a:p>
            <a:pPr lvl="1"/>
            <a:r>
              <a:rPr lang="en-US" dirty="0" smtClean="0"/>
              <a:t>exceptions: obscenity, commercial advertising</a:t>
            </a:r>
          </a:p>
          <a:p>
            <a:r>
              <a:rPr lang="en-US" dirty="0" smtClean="0"/>
              <a:t>Not content-based</a:t>
            </a:r>
          </a:p>
          <a:p>
            <a:pPr lvl="1"/>
            <a:r>
              <a:rPr lang="en-US" dirty="0" smtClean="0"/>
              <a:t>“because of its message, its ideas, its subject matter, or its content”</a:t>
            </a:r>
          </a:p>
          <a:p>
            <a:pPr lvl="1"/>
            <a:r>
              <a:rPr lang="en-US" dirty="0" smtClean="0"/>
              <a:t>vs. time, place and manner</a:t>
            </a:r>
          </a:p>
          <a:p>
            <a:pPr lvl="1"/>
            <a:r>
              <a:rPr lang="en-US" i="1" dirty="0" smtClean="0"/>
              <a:t>compelling interest</a:t>
            </a:r>
            <a:r>
              <a:rPr lang="en-US" dirty="0" smtClean="0"/>
              <a:t>, least restrictive, neither too vague nor overly broad</a:t>
            </a:r>
          </a:p>
          <a:p>
            <a:pPr lvl="1"/>
            <a:r>
              <a:rPr lang="en-US" dirty="0" smtClean="0"/>
              <a:t>see </a:t>
            </a:r>
            <a:r>
              <a:rPr lang="en-US" i="1" dirty="0" smtClean="0"/>
              <a:t>Texas v. Johnson</a:t>
            </a:r>
            <a:r>
              <a:rPr lang="en-US" dirty="0" smtClean="0"/>
              <a:t> (1989) – flag burning</a:t>
            </a:r>
          </a:p>
          <a:p>
            <a:pPr lvl="2"/>
            <a:r>
              <a:rPr lang="en-US" dirty="0" smtClean="0"/>
              <a:t>heckler’s veto</a:t>
            </a:r>
          </a:p>
          <a:p>
            <a:pPr lvl="1"/>
            <a:r>
              <a:rPr lang="en-US" dirty="0" smtClean="0"/>
              <a:t>includes hate speech (R.A.V. v. City of St. Paul 1992) vs. Virginia v. Black (2003) - intimidation</a:t>
            </a:r>
          </a:p>
          <a:p>
            <a:endParaRPr lang="en-US" dirty="0"/>
          </a:p>
        </p:txBody>
      </p:sp>
      <p:sp>
        <p:nvSpPr>
          <p:cNvPr id="4" name="Date Placeholder 3"/>
          <p:cNvSpPr>
            <a:spLocks noGrp="1"/>
          </p:cNvSpPr>
          <p:nvPr>
            <p:ph type="dt" sz="half" idx="10"/>
          </p:nvPr>
        </p:nvSpPr>
        <p:spPr/>
        <p:txBody>
          <a:bodyPr/>
          <a:lstStyle/>
          <a:p>
            <a:fld id="{50CA0957-D66F-0D45-AB6C-640641CED05A}"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7</a:t>
            </a:fld>
            <a:endParaRPr lang="en-US"/>
          </a:p>
        </p:txBody>
      </p:sp>
    </p:spTree>
    <p:extLst>
      <p:ext uri="{BB962C8B-B14F-4D97-AF65-F5344CB8AC3E}">
        <p14:creationId xmlns:p14="http://schemas.microsoft.com/office/powerpoint/2010/main" val="41948360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constraints</a:t>
            </a:r>
            <a:endParaRPr lang="en-US" dirty="0"/>
          </a:p>
        </p:txBody>
      </p:sp>
      <p:sp>
        <p:nvSpPr>
          <p:cNvPr id="3" name="Content Placeholder 2"/>
          <p:cNvSpPr>
            <a:spLocks noGrp="1"/>
          </p:cNvSpPr>
          <p:nvPr>
            <p:ph idx="1"/>
          </p:nvPr>
        </p:nvSpPr>
        <p:spPr/>
        <p:txBody>
          <a:bodyPr>
            <a:normAutofit/>
          </a:bodyPr>
          <a:lstStyle/>
          <a:p>
            <a:r>
              <a:rPr lang="en-US" dirty="0" smtClean="0"/>
              <a:t>Constraining </a:t>
            </a:r>
            <a:r>
              <a:rPr lang="en-US" dirty="0"/>
              <a:t>constant are consumer financial </a:t>
            </a:r>
            <a:r>
              <a:rPr lang="en-US" dirty="0" smtClean="0"/>
              <a:t>resources:</a:t>
            </a:r>
          </a:p>
          <a:p>
            <a:pPr lvl="1"/>
            <a:r>
              <a:rPr lang="en-US" dirty="0" smtClean="0"/>
              <a:t>As </a:t>
            </a:r>
            <a:r>
              <a:rPr lang="en-US" dirty="0"/>
              <a:t>fixed and mobile communication expenses are now the largest “utility” expense for many households and as the income of at least 90% of households is unlikely to increase much in real terms by 2020, the ability to free up additional financial resources for Internet and mobile by dropping landlines is also likely to diminish.</a:t>
            </a:r>
          </a:p>
          <a:p>
            <a:pPr lvl="1"/>
            <a:r>
              <a:rPr lang="en-US" dirty="0"/>
              <a:t>The average US electric utility bill is $107.28 (2012).</a:t>
            </a:r>
          </a:p>
          <a:p>
            <a:endParaRPr lang="en-US" dirty="0"/>
          </a:p>
        </p:txBody>
      </p:sp>
      <p:sp>
        <p:nvSpPr>
          <p:cNvPr id="4" name="Date Placeholder 3"/>
          <p:cNvSpPr>
            <a:spLocks noGrp="1"/>
          </p:cNvSpPr>
          <p:nvPr>
            <p:ph type="dt" sz="half" idx="10"/>
          </p:nvPr>
        </p:nvSpPr>
        <p:spPr/>
        <p:txBody>
          <a:bodyPr/>
          <a:lstStyle/>
          <a:p>
            <a:fld id="{DAF6E07C-6A3C-B649-94B9-5DF622A30755}"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70</a:t>
            </a:fld>
            <a:endParaRPr lang="en-US"/>
          </a:p>
        </p:txBody>
      </p:sp>
    </p:spTree>
    <p:extLst>
      <p:ext uri="{BB962C8B-B14F-4D97-AF65-F5344CB8AC3E}">
        <p14:creationId xmlns:p14="http://schemas.microsoft.com/office/powerpoint/2010/main" val="1951565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Technology-induced policy challenges</a:t>
            </a:r>
            <a:endParaRPr lang="en-US" dirty="0"/>
          </a:p>
        </p:txBody>
      </p:sp>
      <p:sp>
        <p:nvSpPr>
          <p:cNvPr id="3" name="Content Placeholder 2"/>
          <p:cNvSpPr>
            <a:spLocks noGrp="1"/>
          </p:cNvSpPr>
          <p:nvPr>
            <p:ph idx="1"/>
          </p:nvPr>
        </p:nvSpPr>
        <p:spPr/>
        <p:txBody>
          <a:bodyPr>
            <a:normAutofit/>
          </a:bodyPr>
          <a:lstStyle/>
          <a:p>
            <a:r>
              <a:rPr lang="en-US" dirty="0"/>
              <a:t>U</a:t>
            </a:r>
            <a:r>
              <a:rPr lang="en-US" dirty="0" smtClean="0"/>
              <a:t>niversal service obligations &amp; COLR </a:t>
            </a:r>
            <a:r>
              <a:rPr lang="en-US" dirty="0" smtClean="0">
                <a:sym typeface="Wingdings"/>
              </a:rPr>
              <a:t> other service obligations</a:t>
            </a:r>
          </a:p>
          <a:p>
            <a:pPr lvl="1"/>
            <a:r>
              <a:rPr lang="en-US" dirty="0" smtClean="0"/>
              <a:t>With emergency </a:t>
            </a:r>
            <a:r>
              <a:rPr lang="en-US" dirty="0"/>
              <a:t>(text or voice) apps, the notion that the voice provider needs to be involved in the provision of 911 service will not be as clear-cut</a:t>
            </a:r>
            <a:r>
              <a:rPr lang="en-US" dirty="0" smtClean="0"/>
              <a:t>.</a:t>
            </a:r>
          </a:p>
          <a:p>
            <a:pPr lvl="1"/>
            <a:r>
              <a:rPr lang="en-US" dirty="0"/>
              <a:t>S</a:t>
            </a:r>
            <a:r>
              <a:rPr lang="en-US" dirty="0" smtClean="0"/>
              <a:t>hould </a:t>
            </a:r>
            <a:r>
              <a:rPr lang="en-US" dirty="0"/>
              <a:t>consumers be able to choose a 911 access provider separate from their voice provider</a:t>
            </a:r>
            <a:r>
              <a:rPr lang="en-US" dirty="0" smtClean="0"/>
              <a:t>?</a:t>
            </a:r>
          </a:p>
          <a:p>
            <a:pPr lvl="1"/>
            <a:r>
              <a:rPr lang="en-US" dirty="0" smtClean="0"/>
              <a:t>Is </a:t>
            </a:r>
            <a:r>
              <a:rPr lang="en-US" dirty="0"/>
              <a:t>the model of a monthly per-device or per-line fee for 911 sustainable and fair?</a:t>
            </a:r>
          </a:p>
          <a:p>
            <a:endParaRPr lang="en-US" b="1" dirty="0"/>
          </a:p>
        </p:txBody>
      </p:sp>
      <p:sp>
        <p:nvSpPr>
          <p:cNvPr id="4" name="Date Placeholder 3"/>
          <p:cNvSpPr>
            <a:spLocks noGrp="1"/>
          </p:cNvSpPr>
          <p:nvPr>
            <p:ph type="dt" sz="half" idx="10"/>
          </p:nvPr>
        </p:nvSpPr>
        <p:spPr/>
        <p:txBody>
          <a:bodyPr/>
          <a:lstStyle/>
          <a:p>
            <a:fld id="{1EE91EF9-6D3C-BE44-841B-2B08DE8F39A7}"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71</a:t>
            </a:fld>
            <a:endParaRPr lang="en-US"/>
          </a:p>
        </p:txBody>
      </p:sp>
    </p:spTree>
    <p:extLst>
      <p:ext uri="{BB962C8B-B14F-4D97-AF65-F5344CB8AC3E}">
        <p14:creationId xmlns:p14="http://schemas.microsoft.com/office/powerpoint/2010/main" val="3857490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Regulatory models</a:t>
            </a:r>
            <a:endParaRPr lang="en-US" dirty="0"/>
          </a:p>
        </p:txBody>
      </p:sp>
      <p:sp>
        <p:nvSpPr>
          <p:cNvPr id="3" name="Content Placeholder 2"/>
          <p:cNvSpPr>
            <a:spLocks noGrp="1"/>
          </p:cNvSpPr>
          <p:nvPr>
            <p:ph idx="1"/>
          </p:nvPr>
        </p:nvSpPr>
        <p:spPr/>
        <p:txBody>
          <a:bodyPr>
            <a:normAutofit/>
          </a:bodyPr>
          <a:lstStyle/>
          <a:p>
            <a:r>
              <a:rPr lang="en-US" dirty="0" smtClean="0"/>
              <a:t>So far, Internet regulation had advantage of largely leveraging existing last 1/4-mile infrastructure</a:t>
            </a:r>
          </a:p>
          <a:p>
            <a:r>
              <a:rPr lang="en-US" dirty="0" smtClean="0"/>
              <a:t>Models:</a:t>
            </a:r>
          </a:p>
          <a:p>
            <a:pPr lvl="1"/>
            <a:r>
              <a:rPr lang="en-US" dirty="0" smtClean="0"/>
              <a:t>degrees of structural separation</a:t>
            </a:r>
          </a:p>
          <a:p>
            <a:pPr lvl="2"/>
            <a:r>
              <a:rPr lang="en-US" dirty="0" smtClean="0"/>
              <a:t>unbundling, explicit split, …</a:t>
            </a:r>
          </a:p>
          <a:p>
            <a:pPr lvl="1"/>
            <a:r>
              <a:rPr lang="en-US" dirty="0" smtClean="0"/>
              <a:t>rely on multiple parallel infrastructures</a:t>
            </a:r>
          </a:p>
          <a:p>
            <a:pPr lvl="2"/>
            <a:r>
              <a:rPr lang="en-US" dirty="0" smtClean="0"/>
              <a:t>emergence of next technology</a:t>
            </a:r>
          </a:p>
          <a:p>
            <a:pPr lvl="2"/>
            <a:r>
              <a:rPr lang="en-US" dirty="0" smtClean="0"/>
              <a:t>competitive on speed &amp; cost/GB</a:t>
            </a:r>
          </a:p>
          <a:p>
            <a:pPr lvl="2"/>
            <a:r>
              <a:rPr lang="en-US" dirty="0" smtClean="0"/>
              <a:t>low-end competition easier</a:t>
            </a:r>
          </a:p>
          <a:p>
            <a:pPr lvl="1"/>
            <a:endParaRPr lang="en-US" dirty="0" smtClean="0"/>
          </a:p>
          <a:p>
            <a:endParaRPr lang="en-US" dirty="0"/>
          </a:p>
        </p:txBody>
      </p:sp>
      <p:sp>
        <p:nvSpPr>
          <p:cNvPr id="4" name="Date Placeholder 3"/>
          <p:cNvSpPr>
            <a:spLocks noGrp="1"/>
          </p:cNvSpPr>
          <p:nvPr>
            <p:ph type="dt" sz="half" idx="10"/>
          </p:nvPr>
        </p:nvSpPr>
        <p:spPr/>
        <p:txBody>
          <a:bodyPr/>
          <a:lstStyle/>
          <a:p>
            <a:fld id="{7590EEBE-0EA0-A647-9701-C6300F58F939}"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72</a:t>
            </a:fld>
            <a:endParaRPr lang="en-US"/>
          </a:p>
        </p:txBody>
      </p:sp>
    </p:spTree>
    <p:extLst>
      <p:ext uri="{BB962C8B-B14F-4D97-AF65-F5344CB8AC3E}">
        <p14:creationId xmlns:p14="http://schemas.microsoft.com/office/powerpoint/2010/main" val="882687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Cybersecurity</a:t>
            </a:r>
            <a:endParaRPr lang="en-US" dirty="0"/>
          </a:p>
        </p:txBody>
      </p:sp>
      <p:sp>
        <p:nvSpPr>
          <p:cNvPr id="3" name="Content Placeholder 2"/>
          <p:cNvSpPr>
            <a:spLocks noGrp="1"/>
          </p:cNvSpPr>
          <p:nvPr>
            <p:ph idx="1"/>
          </p:nvPr>
        </p:nvSpPr>
        <p:spPr/>
        <p:txBody>
          <a:bodyPr>
            <a:normAutofit/>
          </a:bodyPr>
          <a:lstStyle/>
          <a:p>
            <a:r>
              <a:rPr lang="en-US" dirty="0" smtClean="0"/>
              <a:t>Traditionally</a:t>
            </a:r>
            <a:r>
              <a:rPr lang="en-US" dirty="0"/>
              <a:t>, breaches mostly affected the careless or unlucky </a:t>
            </a:r>
            <a:r>
              <a:rPr lang="en-US" dirty="0" smtClean="0"/>
              <a:t>victim</a:t>
            </a:r>
            <a:endParaRPr lang="en-US" dirty="0"/>
          </a:p>
          <a:p>
            <a:r>
              <a:rPr lang="en-US" dirty="0" smtClean="0"/>
              <a:t>but </a:t>
            </a:r>
            <a:r>
              <a:rPr lang="en-US" dirty="0"/>
              <a:t>lack of diligence (and BCP 38 compliance) may cause entities to impose </a:t>
            </a:r>
            <a:r>
              <a:rPr lang="en-US" b="1" dirty="0"/>
              <a:t>externalities</a:t>
            </a:r>
            <a:r>
              <a:rPr lang="en-US" dirty="0"/>
              <a:t> on other parts of the Internet community by facilitating distributed denial-of-service attacks or route hijacking</a:t>
            </a:r>
            <a:r>
              <a:rPr lang="en-US" dirty="0" smtClean="0"/>
              <a:t>.</a:t>
            </a:r>
          </a:p>
          <a:p>
            <a:pPr lvl="1"/>
            <a:r>
              <a:rPr lang="en-US" dirty="0" smtClean="0"/>
              <a:t>software vendors, BCP 38, credit cards</a:t>
            </a:r>
          </a:p>
          <a:p>
            <a:r>
              <a:rPr lang="en-US" dirty="0" smtClean="0"/>
              <a:t>Cyber insurance: fire insurance </a:t>
            </a:r>
            <a:r>
              <a:rPr lang="en-US" dirty="0" smtClean="0">
                <a:sym typeface="Wingdings"/>
              </a:rPr>
              <a:t> city fire codes</a:t>
            </a:r>
            <a:endParaRPr lang="en-US" dirty="0"/>
          </a:p>
        </p:txBody>
      </p:sp>
      <p:sp>
        <p:nvSpPr>
          <p:cNvPr id="4" name="Date Placeholder 3"/>
          <p:cNvSpPr>
            <a:spLocks noGrp="1"/>
          </p:cNvSpPr>
          <p:nvPr>
            <p:ph type="dt" sz="half" idx="10"/>
          </p:nvPr>
        </p:nvSpPr>
        <p:spPr/>
        <p:txBody>
          <a:bodyPr/>
          <a:lstStyle/>
          <a:p>
            <a:fld id="{CCAB0941-DD75-6949-8317-8AB8F5729D7F}"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73</a:t>
            </a:fld>
            <a:endParaRPr lang="en-US"/>
          </a:p>
        </p:txBody>
      </p:sp>
    </p:spTree>
    <p:extLst>
      <p:ext uri="{BB962C8B-B14F-4D97-AF65-F5344CB8AC3E}">
        <p14:creationId xmlns:p14="http://schemas.microsoft.com/office/powerpoint/2010/main" val="3504070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Telecommunication access</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7FE189DF-6108-A849-AFB7-2AB4AC965714}"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74</a:t>
            </a:fld>
            <a:endParaRPr lang="en-US"/>
          </a:p>
        </p:txBody>
      </p:sp>
    </p:spTree>
    <p:extLst>
      <p:ext uri="{BB962C8B-B14F-4D97-AF65-F5344CB8AC3E}">
        <p14:creationId xmlns:p14="http://schemas.microsoft.com/office/powerpoint/2010/main" val="256945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for people with disabilities</a:t>
            </a:r>
            <a:endParaRPr lang="en-US" dirty="0"/>
          </a:p>
        </p:txBody>
      </p:sp>
      <p:sp>
        <p:nvSpPr>
          <p:cNvPr id="3" name="Content Placeholder 2"/>
          <p:cNvSpPr>
            <a:spLocks noGrp="1"/>
          </p:cNvSpPr>
          <p:nvPr>
            <p:ph idx="1"/>
          </p:nvPr>
        </p:nvSpPr>
        <p:spPr/>
        <p:txBody>
          <a:bodyPr/>
          <a:lstStyle/>
          <a:p>
            <a:r>
              <a:rPr lang="en-US" dirty="0" smtClean="0"/>
              <a:t>Accessibility for</a:t>
            </a:r>
          </a:p>
          <a:p>
            <a:pPr lvl="1"/>
            <a:r>
              <a:rPr lang="en-US" dirty="0" smtClean="0"/>
              <a:t>devices (buttons, screen readers), software and web sites (screen readers, navigation)</a:t>
            </a:r>
          </a:p>
          <a:p>
            <a:r>
              <a:rPr lang="en-US" dirty="0" smtClean="0"/>
              <a:t>Hearing aid compatibility for cell phones</a:t>
            </a:r>
          </a:p>
          <a:p>
            <a:r>
              <a:rPr lang="en-US" dirty="0" smtClean="0"/>
              <a:t>Relay services</a:t>
            </a:r>
          </a:p>
          <a:p>
            <a:pPr lvl="1"/>
            <a:r>
              <a:rPr lang="en-US" dirty="0" smtClean="0"/>
              <a:t>text relay (TTY), video relay, </a:t>
            </a:r>
            <a:r>
              <a:rPr lang="is-IS" dirty="0" smtClean="0"/>
              <a:t>…</a:t>
            </a:r>
            <a:endParaRPr lang="en-US" dirty="0" smtClean="0"/>
          </a:p>
          <a:p>
            <a:r>
              <a:rPr lang="en-US" dirty="0" smtClean="0"/>
              <a:t>Closed captioning</a:t>
            </a:r>
          </a:p>
          <a:p>
            <a:pPr lvl="1"/>
            <a:r>
              <a:rPr lang="en-US" dirty="0" smtClean="0"/>
              <a:t>1993 – most broadcast TV is close-captioned</a:t>
            </a:r>
          </a:p>
          <a:p>
            <a:pPr lvl="1"/>
            <a:r>
              <a:rPr lang="en-US" dirty="0" smtClean="0"/>
              <a:t>2006 – most video programming is to be close-captioned</a:t>
            </a:r>
          </a:p>
          <a:p>
            <a:endParaRPr lang="en-US" dirty="0"/>
          </a:p>
        </p:txBody>
      </p:sp>
      <p:sp>
        <p:nvSpPr>
          <p:cNvPr id="4" name="Date Placeholder 3"/>
          <p:cNvSpPr>
            <a:spLocks noGrp="1"/>
          </p:cNvSpPr>
          <p:nvPr>
            <p:ph type="dt" sz="half" idx="10"/>
          </p:nvPr>
        </p:nvSpPr>
        <p:spPr/>
        <p:txBody>
          <a:bodyPr/>
          <a:lstStyle/>
          <a:p>
            <a:fld id="{DF53AEF2-7BC1-E047-8976-39C862ACB103}"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75</a:t>
            </a:fld>
            <a:endParaRPr lang="en-US"/>
          </a:p>
        </p:txBody>
      </p:sp>
    </p:spTree>
    <p:extLst>
      <p:ext uri="{BB962C8B-B14F-4D97-AF65-F5344CB8AC3E}">
        <p14:creationId xmlns:p14="http://schemas.microsoft.com/office/powerpoint/2010/main" val="476578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endParaRPr lang="en-US"/>
          </a:p>
        </p:txBody>
      </p:sp>
      <p:sp>
        <p:nvSpPr>
          <p:cNvPr id="249859" name="Rectangle 3"/>
          <p:cNvSpPr>
            <a:spLocks noGrp="1" noChangeArrowheads="1"/>
          </p:cNvSpPr>
          <p:nvPr>
            <p:ph type="body" idx="1"/>
          </p:nvPr>
        </p:nvSpPr>
        <p:spPr/>
        <p:txBody>
          <a:bodyPr/>
          <a:lstStyle/>
          <a:p>
            <a:endParaRPr lang="en-US"/>
          </a:p>
        </p:txBody>
      </p:sp>
      <p:pic>
        <p:nvPicPr>
          <p:cNvPr id="249860" name="Picture 4" descr="Slid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ate Placeholder 1"/>
          <p:cNvSpPr>
            <a:spLocks noGrp="1"/>
          </p:cNvSpPr>
          <p:nvPr>
            <p:ph type="dt" sz="half" idx="10"/>
          </p:nvPr>
        </p:nvSpPr>
        <p:spPr/>
        <p:txBody>
          <a:bodyPr/>
          <a:lstStyle/>
          <a:p>
            <a:fld id="{B2ED1EC8-32DA-E044-A094-89E2DCFC6B0A}"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2016 - Law</a:t>
            </a:r>
            <a:endParaRPr lang="en-US"/>
          </a:p>
        </p:txBody>
      </p:sp>
      <p:sp>
        <p:nvSpPr>
          <p:cNvPr id="4" name="Slide Number Placeholder 3"/>
          <p:cNvSpPr>
            <a:spLocks noGrp="1"/>
          </p:cNvSpPr>
          <p:nvPr>
            <p:ph type="sldNum" sz="quarter" idx="12"/>
          </p:nvPr>
        </p:nvSpPr>
        <p:spPr/>
        <p:txBody>
          <a:bodyPr/>
          <a:lstStyle/>
          <a:p>
            <a:fld id="{E551DD30-7F24-DC41-8A0E-9B222169C1E4}" type="slidenum">
              <a:rPr lang="en-US" smtClean="0"/>
              <a:t>76</a:t>
            </a:fld>
            <a:endParaRPr lang="en-US"/>
          </a:p>
        </p:txBody>
      </p:sp>
    </p:spTree>
    <p:extLst>
      <p:ext uri="{BB962C8B-B14F-4D97-AF65-F5344CB8AC3E}">
        <p14:creationId xmlns:p14="http://schemas.microsoft.com/office/powerpoint/2010/main" val="1600030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ASL &amp; VRS</a:t>
            </a:r>
            <a:endParaRPr lang="en-US" dirty="0"/>
          </a:p>
        </p:txBody>
      </p:sp>
      <p:sp>
        <p:nvSpPr>
          <p:cNvPr id="3" name="Date Placeholder 2"/>
          <p:cNvSpPr>
            <a:spLocks noGrp="1"/>
          </p:cNvSpPr>
          <p:nvPr>
            <p:ph type="dt" sz="half" idx="10"/>
          </p:nvPr>
        </p:nvSpPr>
        <p:spPr/>
        <p:txBody>
          <a:bodyPr/>
          <a:lstStyle/>
          <a:p>
            <a:fld id="{388A5923-AB52-F946-BA5D-2DC387A9B629}"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2016 - Law</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77</a:t>
            </a:fld>
            <a:endParaRPr lang="en-US"/>
          </a:p>
        </p:txBody>
      </p:sp>
      <p:pic>
        <p:nvPicPr>
          <p:cNvPr id="6" name="Picture 5"/>
          <p:cNvPicPr>
            <a:picLocks noChangeAspect="1"/>
          </p:cNvPicPr>
          <p:nvPr/>
        </p:nvPicPr>
        <p:blipFill>
          <a:blip r:embed="rId2"/>
          <a:stretch>
            <a:fillRect/>
          </a:stretch>
        </p:blipFill>
        <p:spPr>
          <a:xfrm>
            <a:off x="4102100" y="533400"/>
            <a:ext cx="3682999" cy="3372293"/>
          </a:xfrm>
          <a:prstGeom prst="rect">
            <a:avLst/>
          </a:prstGeom>
        </p:spPr>
      </p:pic>
      <p:pic>
        <p:nvPicPr>
          <p:cNvPr id="7" name="Picture 6"/>
          <p:cNvPicPr>
            <a:picLocks noChangeAspect="1"/>
          </p:cNvPicPr>
          <p:nvPr/>
        </p:nvPicPr>
        <p:blipFill>
          <a:blip r:embed="rId3"/>
          <a:stretch>
            <a:fillRect/>
          </a:stretch>
        </p:blipFill>
        <p:spPr>
          <a:xfrm>
            <a:off x="457200" y="4114800"/>
            <a:ext cx="7810500" cy="2743200"/>
          </a:xfrm>
          <a:prstGeom prst="rect">
            <a:avLst/>
          </a:prstGeom>
        </p:spPr>
      </p:pic>
      <p:sp>
        <p:nvSpPr>
          <p:cNvPr id="8" name="TextBox 7"/>
          <p:cNvSpPr txBox="1"/>
          <p:nvPr/>
        </p:nvSpPr>
        <p:spPr>
          <a:xfrm>
            <a:off x="457200" y="6362700"/>
            <a:ext cx="788999" cy="261610"/>
          </a:xfrm>
          <a:prstGeom prst="rect">
            <a:avLst/>
          </a:prstGeom>
          <a:noFill/>
        </p:spPr>
        <p:txBody>
          <a:bodyPr wrap="none" rtlCol="0">
            <a:spAutoFit/>
          </a:bodyPr>
          <a:lstStyle/>
          <a:p>
            <a:r>
              <a:rPr lang="en-US" sz="1100" smtClean="0"/>
              <a:t>Sorensen</a:t>
            </a:r>
            <a:endParaRPr lang="en-US" sz="1100"/>
          </a:p>
        </p:txBody>
      </p:sp>
    </p:spTree>
    <p:extLst>
      <p:ext uri="{BB962C8B-B14F-4D97-AF65-F5344CB8AC3E}">
        <p14:creationId xmlns:p14="http://schemas.microsoft.com/office/powerpoint/2010/main" val="1286889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normAutofit fontScale="90000"/>
          </a:bodyPr>
          <a:lstStyle/>
          <a:p>
            <a:r>
              <a:rPr lang="en-US" dirty="0" smtClean="0"/>
              <a:t/>
            </a:r>
            <a:br>
              <a:rPr lang="en-US" dirty="0" smtClean="0"/>
            </a:br>
            <a:r>
              <a:rPr lang="en-US" dirty="0" smtClean="0"/>
              <a:t>Improved US relay services </a:t>
            </a:r>
            <a:br>
              <a:rPr lang="en-US" dirty="0" smtClean="0"/>
            </a:br>
            <a:endParaRPr lang="en-US" dirty="0"/>
          </a:p>
        </p:txBody>
      </p:sp>
      <p:sp>
        <p:nvSpPr>
          <p:cNvPr id="203779" name="Rectangle 3"/>
          <p:cNvSpPr>
            <a:spLocks noGrp="1" noChangeArrowheads="1"/>
          </p:cNvSpPr>
          <p:nvPr>
            <p:ph type="body" idx="1"/>
          </p:nvPr>
        </p:nvSpPr>
        <p:spPr/>
        <p:txBody>
          <a:bodyPr/>
          <a:lstStyle/>
          <a:p>
            <a:r>
              <a:rPr lang="en-US" dirty="0" smtClean="0"/>
              <a:t>Video Relay (2000) – first E.164 IP-based multimedia system</a:t>
            </a:r>
          </a:p>
          <a:p>
            <a:pPr lvl="1"/>
            <a:r>
              <a:rPr lang="en-US" dirty="0" smtClean="0"/>
              <a:t>initially H.323, transitioning to SIP</a:t>
            </a:r>
          </a:p>
          <a:p>
            <a:r>
              <a:rPr lang="en-US" dirty="0" smtClean="0"/>
              <a:t>Speech-to-Speech (2000)</a:t>
            </a:r>
          </a:p>
          <a:p>
            <a:r>
              <a:rPr lang="en-US" dirty="0" smtClean="0"/>
              <a:t>Spanish Relay (2000)</a:t>
            </a:r>
          </a:p>
          <a:p>
            <a:r>
              <a:rPr lang="en-US" dirty="0" smtClean="0"/>
              <a:t>Internet Relay (2001)</a:t>
            </a:r>
          </a:p>
          <a:p>
            <a:r>
              <a:rPr lang="en-US" dirty="0" smtClean="0"/>
              <a:t>Access to </a:t>
            </a:r>
            <a:r>
              <a:rPr lang="en-US" dirty="0" err="1" smtClean="0"/>
              <a:t>audiotext</a:t>
            </a:r>
            <a:r>
              <a:rPr lang="en-US" dirty="0" smtClean="0"/>
              <a:t> (IVR) systems</a:t>
            </a:r>
          </a:p>
          <a:p>
            <a:r>
              <a:rPr lang="en-US" dirty="0" smtClean="0"/>
              <a:t>Captioned Telephone (2003)</a:t>
            </a:r>
          </a:p>
          <a:p>
            <a:r>
              <a:rPr lang="en-US" dirty="0" smtClean="0"/>
              <a:t>VRS interoperability (2015, 2016)</a:t>
            </a:r>
          </a:p>
          <a:p>
            <a:r>
              <a:rPr lang="en-US" dirty="0" smtClean="0"/>
              <a:t>Automated speech transcription (2017?)</a:t>
            </a:r>
          </a:p>
          <a:p>
            <a:r>
              <a:rPr lang="en-US" dirty="0" smtClean="0"/>
              <a:t>Direct communication to call centers (2017?)</a:t>
            </a:r>
            <a:endParaRPr lang="en-US" dirty="0"/>
          </a:p>
        </p:txBody>
      </p:sp>
      <p:pic>
        <p:nvPicPr>
          <p:cNvPr id="4" name="Picture 3"/>
          <p:cNvPicPr>
            <a:picLocks noChangeAspect="1"/>
          </p:cNvPicPr>
          <p:nvPr/>
        </p:nvPicPr>
        <p:blipFill>
          <a:blip r:embed="rId2"/>
          <a:stretch>
            <a:fillRect/>
          </a:stretch>
        </p:blipFill>
        <p:spPr>
          <a:xfrm>
            <a:off x="6070600" y="3430328"/>
            <a:ext cx="2616200" cy="2075122"/>
          </a:xfrm>
          <a:prstGeom prst="rect">
            <a:avLst/>
          </a:prstGeom>
        </p:spPr>
      </p:pic>
      <p:sp>
        <p:nvSpPr>
          <p:cNvPr id="2" name="Date Placeholder 1"/>
          <p:cNvSpPr>
            <a:spLocks noGrp="1"/>
          </p:cNvSpPr>
          <p:nvPr>
            <p:ph type="dt" sz="half" idx="10"/>
          </p:nvPr>
        </p:nvSpPr>
        <p:spPr/>
        <p:txBody>
          <a:bodyPr/>
          <a:lstStyle/>
          <a:p>
            <a:fld id="{165F9B27-6A04-B543-8F17-B22BBC563CB3}"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2016 - Law</a:t>
            </a:r>
            <a:endParaRPr lang="en-US"/>
          </a:p>
        </p:txBody>
      </p:sp>
      <p:sp>
        <p:nvSpPr>
          <p:cNvPr id="5" name="Slide Number Placeholder 4"/>
          <p:cNvSpPr>
            <a:spLocks noGrp="1"/>
          </p:cNvSpPr>
          <p:nvPr>
            <p:ph type="sldNum" sz="quarter" idx="12"/>
          </p:nvPr>
        </p:nvSpPr>
        <p:spPr/>
        <p:txBody>
          <a:bodyPr/>
          <a:lstStyle/>
          <a:p>
            <a:fld id="{E551DD30-7F24-DC41-8A0E-9B222169C1E4}" type="slidenum">
              <a:rPr lang="en-US" smtClean="0"/>
              <a:t>78</a:t>
            </a:fld>
            <a:endParaRPr lang="en-US"/>
          </a:p>
        </p:txBody>
      </p:sp>
    </p:spTree>
    <p:extLst>
      <p:ext uri="{BB962C8B-B14F-4D97-AF65-F5344CB8AC3E}">
        <p14:creationId xmlns:p14="http://schemas.microsoft.com/office/powerpoint/2010/main" val="163896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1" name="Picture 3" descr="D:\EENA\EENA Presentation Documents\PPT\europe_map_20120619_4.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368300"/>
            <a:ext cx="7299198"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B32459F3-5810-A74E-9D9F-17F69D2AB9FE}"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2016 - Law</a:t>
            </a:r>
            <a:endParaRPr lang="en-US"/>
          </a:p>
        </p:txBody>
      </p:sp>
      <p:sp>
        <p:nvSpPr>
          <p:cNvPr id="4" name="Slide Number Placeholder 3"/>
          <p:cNvSpPr>
            <a:spLocks noGrp="1"/>
          </p:cNvSpPr>
          <p:nvPr>
            <p:ph type="sldNum" sz="quarter" idx="12"/>
          </p:nvPr>
        </p:nvSpPr>
        <p:spPr/>
        <p:txBody>
          <a:bodyPr/>
          <a:lstStyle/>
          <a:p>
            <a:fld id="{E551DD30-7F24-DC41-8A0E-9B222169C1E4}" type="slidenum">
              <a:rPr lang="en-US" smtClean="0"/>
              <a:t>79</a:t>
            </a:fld>
            <a:endParaRPr lang="en-US"/>
          </a:p>
        </p:txBody>
      </p:sp>
    </p:spTree>
    <p:extLst>
      <p:ext uri="{BB962C8B-B14F-4D97-AF65-F5344CB8AC3E}">
        <p14:creationId xmlns:p14="http://schemas.microsoft.com/office/powerpoint/2010/main" val="212986949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Fourth amendment – search &amp; seizure</a:t>
            </a:r>
            <a:endParaRPr lang="en-US" dirty="0"/>
          </a:p>
        </p:txBody>
      </p:sp>
      <p:sp>
        <p:nvSpPr>
          <p:cNvPr id="3" name="Content Placeholder 2"/>
          <p:cNvSpPr>
            <a:spLocks noGrp="1"/>
          </p:cNvSpPr>
          <p:nvPr>
            <p:ph idx="1"/>
          </p:nvPr>
        </p:nvSpPr>
        <p:spPr/>
        <p:txBody>
          <a:bodyPr>
            <a:normAutofit lnSpcReduction="10000"/>
          </a:bodyPr>
          <a:lstStyle/>
          <a:p>
            <a:r>
              <a:rPr lang="en-US" dirty="0" smtClean="0"/>
              <a:t>“The </a:t>
            </a:r>
            <a:r>
              <a:rPr lang="en-US" dirty="0"/>
              <a:t>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a:t>
            </a:r>
            <a:r>
              <a:rPr lang="en-US" dirty="0" smtClean="0"/>
              <a:t>.”</a:t>
            </a:r>
          </a:p>
          <a:p>
            <a:r>
              <a:rPr lang="en-US" dirty="0" smtClean="0"/>
              <a:t>Expectation of privacy</a:t>
            </a:r>
          </a:p>
          <a:p>
            <a:pPr lvl="1"/>
            <a:r>
              <a:rPr lang="en-US" dirty="0" smtClean="0"/>
              <a:t>garbage (abandoned property)? email?</a:t>
            </a:r>
          </a:p>
          <a:p>
            <a:r>
              <a:rPr lang="en-US" dirty="0" smtClean="0"/>
              <a:t>Challenges</a:t>
            </a:r>
          </a:p>
          <a:p>
            <a:pPr lvl="1"/>
            <a:r>
              <a:rPr lang="en-US" dirty="0" smtClean="0"/>
              <a:t>old model: suspicion (how?) </a:t>
            </a:r>
            <a:r>
              <a:rPr lang="en-US" dirty="0" smtClean="0">
                <a:sym typeface="Wingdings"/>
              </a:rPr>
              <a:t> search warrant  search</a:t>
            </a:r>
          </a:p>
          <a:p>
            <a:pPr lvl="1"/>
            <a:r>
              <a:rPr lang="en-US" dirty="0" smtClean="0">
                <a:sym typeface="Wingdings"/>
              </a:rPr>
              <a:t>new criminal model: first activity</a:t>
            </a:r>
          </a:p>
          <a:p>
            <a:pPr lvl="1"/>
            <a:r>
              <a:rPr lang="en-US" dirty="0" smtClean="0">
                <a:sym typeface="Wingdings"/>
              </a:rPr>
              <a:t>old model: crime  prosecute  punish</a:t>
            </a:r>
          </a:p>
          <a:p>
            <a:pPr lvl="2"/>
            <a:r>
              <a:rPr lang="en-US" dirty="0" smtClean="0">
                <a:sym typeface="Wingdings"/>
              </a:rPr>
              <a:t>what about planned crimes? (see </a:t>
            </a:r>
            <a:r>
              <a:rPr lang="en-US" i="1" dirty="0" smtClean="0">
                <a:sym typeface="Wingdings"/>
              </a:rPr>
              <a:t>Minority Report</a:t>
            </a:r>
            <a:r>
              <a:rPr lang="en-US" dirty="0" smtClean="0">
                <a:sym typeface="Wingdings"/>
              </a:rPr>
              <a:t>…)</a:t>
            </a:r>
            <a:endParaRPr lang="en-US" dirty="0" smtClean="0"/>
          </a:p>
          <a:p>
            <a:endParaRPr lang="en-US" dirty="0"/>
          </a:p>
        </p:txBody>
      </p:sp>
      <p:sp>
        <p:nvSpPr>
          <p:cNvPr id="4" name="Date Placeholder 3"/>
          <p:cNvSpPr>
            <a:spLocks noGrp="1"/>
          </p:cNvSpPr>
          <p:nvPr>
            <p:ph type="dt" sz="half" idx="10"/>
          </p:nvPr>
        </p:nvSpPr>
        <p:spPr/>
        <p:txBody>
          <a:bodyPr/>
          <a:lstStyle/>
          <a:p>
            <a:fld id="{8B2915D3-0E93-7C4E-BBE4-7F2457355D3D}"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8</a:t>
            </a:fld>
            <a:endParaRPr lang="en-US"/>
          </a:p>
        </p:txBody>
      </p:sp>
    </p:spTree>
    <p:extLst>
      <p:ext uri="{BB962C8B-B14F-4D97-AF65-F5344CB8AC3E}">
        <p14:creationId xmlns:p14="http://schemas.microsoft.com/office/powerpoint/2010/main" val="15314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communication</a:t>
            </a:r>
            <a:endParaRPr lang="en-US" dirty="0"/>
          </a:p>
        </p:txBody>
      </p:sp>
      <p:sp>
        <p:nvSpPr>
          <p:cNvPr id="3" name="Content Placeholder 2"/>
          <p:cNvSpPr>
            <a:spLocks noGrp="1"/>
          </p:cNvSpPr>
          <p:nvPr>
            <p:ph idx="1"/>
          </p:nvPr>
        </p:nvSpPr>
        <p:spPr/>
        <p:txBody>
          <a:bodyPr>
            <a:normAutofit lnSpcReduction="10000"/>
          </a:bodyPr>
          <a:lstStyle/>
          <a:p>
            <a:r>
              <a:rPr lang="en-US" dirty="0" smtClean="0"/>
              <a:t>Distinguish:</a:t>
            </a:r>
          </a:p>
          <a:p>
            <a:pPr lvl="1"/>
            <a:r>
              <a:rPr lang="en-US" dirty="0" smtClean="0"/>
              <a:t>What can a </a:t>
            </a:r>
            <a:r>
              <a:rPr lang="en-US" i="1" dirty="0" smtClean="0">
                <a:solidFill>
                  <a:srgbClr val="000090"/>
                </a:solidFill>
              </a:rPr>
              <a:t>carrier</a:t>
            </a:r>
            <a:r>
              <a:rPr lang="en-US" dirty="0" smtClean="0"/>
              <a:t> do with your private information?</a:t>
            </a:r>
          </a:p>
          <a:p>
            <a:pPr lvl="2"/>
            <a:r>
              <a:rPr lang="en-US" dirty="0" smtClean="0">
                <a:sym typeface="Wingdings"/>
              </a:rPr>
              <a:t> CPNI</a:t>
            </a:r>
            <a:endParaRPr lang="en-US" dirty="0" smtClean="0"/>
          </a:p>
          <a:p>
            <a:pPr lvl="1"/>
            <a:r>
              <a:rPr lang="en-US" dirty="0" smtClean="0"/>
              <a:t>What can your </a:t>
            </a:r>
            <a:r>
              <a:rPr lang="en-US" i="1" dirty="0" smtClean="0">
                <a:solidFill>
                  <a:srgbClr val="000090"/>
                </a:solidFill>
              </a:rPr>
              <a:t>employer</a:t>
            </a:r>
            <a:r>
              <a:rPr lang="en-US" dirty="0" smtClean="0"/>
              <a:t> get access to?</a:t>
            </a:r>
          </a:p>
          <a:p>
            <a:pPr lvl="1"/>
            <a:r>
              <a:rPr lang="en-US" dirty="0" smtClean="0"/>
              <a:t>What can other </a:t>
            </a:r>
            <a:r>
              <a:rPr lang="en-US" i="1" dirty="0" smtClean="0">
                <a:solidFill>
                  <a:srgbClr val="000090"/>
                </a:solidFill>
              </a:rPr>
              <a:t>businesses</a:t>
            </a:r>
            <a:r>
              <a:rPr lang="en-US" dirty="0" smtClean="0"/>
              <a:t> do with private information?</a:t>
            </a:r>
          </a:p>
          <a:p>
            <a:pPr lvl="1"/>
            <a:r>
              <a:rPr lang="en-US" dirty="0" smtClean="0"/>
              <a:t>What can </a:t>
            </a:r>
            <a:r>
              <a:rPr lang="en-US" i="1" dirty="0" smtClean="0">
                <a:solidFill>
                  <a:srgbClr val="000090"/>
                </a:solidFill>
              </a:rPr>
              <a:t>third parties </a:t>
            </a:r>
            <a:r>
              <a:rPr lang="en-US" dirty="0" smtClean="0"/>
              <a:t>do?</a:t>
            </a:r>
          </a:p>
          <a:p>
            <a:pPr lvl="2"/>
            <a:r>
              <a:rPr lang="en-US" dirty="0" smtClean="0">
                <a:sym typeface="Wingdings"/>
              </a:rPr>
              <a:t> wire tapping</a:t>
            </a:r>
          </a:p>
          <a:p>
            <a:pPr lvl="2"/>
            <a:r>
              <a:rPr lang="en-US" dirty="0" smtClean="0">
                <a:sym typeface="Wingdings"/>
              </a:rPr>
              <a:t>Is listening to Wi-Fi beacons wiretapping? ( Google case)</a:t>
            </a:r>
            <a:endParaRPr lang="en-US" dirty="0" smtClean="0"/>
          </a:p>
          <a:p>
            <a:pPr lvl="1"/>
            <a:r>
              <a:rPr lang="en-US" dirty="0" smtClean="0"/>
              <a:t>When and how can the </a:t>
            </a:r>
            <a:r>
              <a:rPr lang="en-US" i="1" dirty="0" smtClean="0">
                <a:solidFill>
                  <a:srgbClr val="000090"/>
                </a:solidFill>
              </a:rPr>
              <a:t>government</a:t>
            </a:r>
            <a:r>
              <a:rPr lang="en-US" dirty="0" smtClean="0"/>
              <a:t> get this information?</a:t>
            </a:r>
          </a:p>
          <a:p>
            <a:pPr lvl="2"/>
            <a:r>
              <a:rPr lang="en-US" dirty="0" smtClean="0"/>
              <a:t>For criminal vs. civil enforcement?</a:t>
            </a:r>
          </a:p>
          <a:p>
            <a:r>
              <a:rPr lang="en-US" dirty="0" smtClean="0"/>
              <a:t>Different kinds of information</a:t>
            </a:r>
          </a:p>
          <a:p>
            <a:pPr lvl="1"/>
            <a:r>
              <a:rPr lang="en-US" dirty="0" smtClean="0"/>
              <a:t>mostly, for commercial privacy</a:t>
            </a:r>
          </a:p>
          <a:p>
            <a:pPr lvl="1"/>
            <a:r>
              <a:rPr lang="en-US" dirty="0" smtClean="0"/>
              <a:t>health (HIPAA), student records (FERPA), financial data, …</a:t>
            </a:r>
          </a:p>
          <a:p>
            <a:pPr lvl="1"/>
            <a:r>
              <a:rPr lang="en-US" dirty="0" smtClean="0"/>
              <a:t>international complications (e.g., European rules, “safe harbor”)</a:t>
            </a:r>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53F99D50-A82E-AB4D-9B10-67411175D9A4}"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2016 - Law</a:t>
            </a:r>
            <a:endParaRPr lang="en-US"/>
          </a:p>
        </p:txBody>
      </p:sp>
      <p:sp>
        <p:nvSpPr>
          <p:cNvPr id="6" name="Slide Number Placeholder 5"/>
          <p:cNvSpPr>
            <a:spLocks noGrp="1"/>
          </p:cNvSpPr>
          <p:nvPr>
            <p:ph type="sldNum" sz="quarter" idx="12"/>
          </p:nvPr>
        </p:nvSpPr>
        <p:spPr/>
        <p:txBody>
          <a:bodyPr/>
          <a:lstStyle/>
          <a:p>
            <a:fld id="{E551DD30-7F24-DC41-8A0E-9B222169C1E4}" type="slidenum">
              <a:rPr lang="en-US" smtClean="0"/>
              <a:t>9</a:t>
            </a:fld>
            <a:endParaRPr lang="en-US"/>
          </a:p>
        </p:txBody>
      </p:sp>
    </p:spTree>
    <p:extLst>
      <p:ext uri="{BB962C8B-B14F-4D97-AF65-F5344CB8AC3E}">
        <p14:creationId xmlns:p14="http://schemas.microsoft.com/office/powerpoint/2010/main" val="26528258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1621</TotalTime>
  <Words>5347</Words>
  <Application>Microsoft Macintosh PowerPoint</Application>
  <PresentationFormat>On-screen Show (4:3)</PresentationFormat>
  <Paragraphs>811</Paragraphs>
  <Slides>79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Calibri</vt:lpstr>
      <vt:lpstr>Wingdings</vt:lpstr>
      <vt:lpstr>Arial</vt:lpstr>
      <vt:lpstr>Clarity</vt:lpstr>
      <vt:lpstr>Telecom Law 101</vt:lpstr>
      <vt:lpstr>Law 101</vt:lpstr>
      <vt:lpstr>Legal thinking vs. computational thinking</vt:lpstr>
      <vt:lpstr>The kinds of law</vt:lpstr>
      <vt:lpstr>The US (and similar) hierarchy of laws</vt:lpstr>
      <vt:lpstr>First amendment</vt:lpstr>
      <vt:lpstr>First amendment</vt:lpstr>
      <vt:lpstr>Fourth amendment – search &amp; seizure</vt:lpstr>
      <vt:lpstr>Electronic communication</vt:lpstr>
      <vt:lpstr>Example: Wire tapping</vt:lpstr>
      <vt:lpstr>Internet law issues</vt:lpstr>
      <vt:lpstr>Behavioral constraints</vt:lpstr>
      <vt:lpstr>Two models of Internet </vt:lpstr>
      <vt:lpstr>Communications act</vt:lpstr>
      <vt:lpstr>Communications Act</vt:lpstr>
      <vt:lpstr>47 U.S. Code § 151 - Purposes of chapter; Federal Communications Commission created</vt:lpstr>
      <vt:lpstr>How do competitors create their networks?</vt:lpstr>
      <vt:lpstr>Universal service – explicit and implicit subsidies</vt:lpstr>
      <vt:lpstr>Universal service – recurring issues</vt:lpstr>
      <vt:lpstr>Universal service</vt:lpstr>
      <vt:lpstr>Your phone/Internet bill</vt:lpstr>
      <vt:lpstr>Title II, Section 201 (47 USC 201)</vt:lpstr>
      <vt:lpstr>Title II Section 222 (Privacy)</vt:lpstr>
      <vt:lpstr>Title II Section 251</vt:lpstr>
      <vt:lpstr>Example of rule – 47 CFR 20.18</vt:lpstr>
      <vt:lpstr>Authority example</vt:lpstr>
      <vt:lpstr>FCC</vt:lpstr>
      <vt:lpstr>FCC HQ building</vt:lpstr>
      <vt:lpstr>Staffing at National Regulatory Agencies </vt:lpstr>
      <vt:lpstr>FCC device approval</vt:lpstr>
      <vt:lpstr>Process</vt:lpstr>
      <vt:lpstr>PowerPoint Presentation</vt:lpstr>
      <vt:lpstr>Freedom of Information Act (FOIA)</vt:lpstr>
      <vt:lpstr>Open records law example - Finland</vt:lpstr>
      <vt:lpstr>General trade-offs</vt:lpstr>
      <vt:lpstr>eu telecom regulation</vt:lpstr>
      <vt:lpstr>European regulatory model (2002)</vt:lpstr>
      <vt:lpstr>Europe 2020 Digital Agenda</vt:lpstr>
      <vt:lpstr>Digital Agenda for Europe 2020</vt:lpstr>
      <vt:lpstr>European regulatory model</vt:lpstr>
      <vt:lpstr>Definition: Electronic communication networks</vt:lpstr>
      <vt:lpstr>Directive 2002/21/EC of the European Parliament: Electronic Communications Network</vt:lpstr>
      <vt:lpstr>Electronic communications services</vt:lpstr>
      <vt:lpstr>Market definition &amp; SMP analysis</vt:lpstr>
      <vt:lpstr>2002/21/EC: Electronic communications services</vt:lpstr>
      <vt:lpstr>Regulatory framework</vt:lpstr>
      <vt:lpstr>BEREC</vt:lpstr>
      <vt:lpstr>BEREC example: Net Neutrality </vt:lpstr>
      <vt:lpstr>Some National Regulatory Authorities</vt:lpstr>
      <vt:lpstr>National Regulatory Authorities</vt:lpstr>
      <vt:lpstr>National Regulatory Authorities</vt:lpstr>
      <vt:lpstr>Regulatory conflicts</vt:lpstr>
      <vt:lpstr>PowerPoint Presentation</vt:lpstr>
      <vt:lpstr>PowerPoint Presentation</vt:lpstr>
      <vt:lpstr>EU market definition 2014 </vt:lpstr>
      <vt:lpstr>EU monopoly test</vt:lpstr>
      <vt:lpstr>EU significant market power tests</vt:lpstr>
      <vt:lpstr>Measures imposed on SMP operators</vt:lpstr>
      <vt:lpstr>Regulatory models</vt:lpstr>
      <vt:lpstr>Telecom regulation - general</vt:lpstr>
      <vt:lpstr>Policy models</vt:lpstr>
      <vt:lpstr>Regulatory models</vt:lpstr>
      <vt:lpstr>Societal “Goods” – Whose Responsibility?</vt:lpstr>
      <vt:lpstr>Did the Internet change industry structure?</vt:lpstr>
      <vt:lpstr>Predicting</vt:lpstr>
      <vt:lpstr>The dependency cycle</vt:lpstr>
      <vt:lpstr>Technology environment 2020</vt:lpstr>
      <vt:lpstr>Industry structure</vt:lpstr>
      <vt:lpstr>Next-generation Internet</vt:lpstr>
      <vt:lpstr>Financial constraints</vt:lpstr>
      <vt:lpstr>Technology-induced policy challenges</vt:lpstr>
      <vt:lpstr>Regulatory models</vt:lpstr>
      <vt:lpstr>Cybersecurity</vt:lpstr>
      <vt:lpstr>Telecommunication access</vt:lpstr>
      <vt:lpstr>Access for people with disabilities</vt:lpstr>
      <vt:lpstr>PowerPoint Presentation</vt:lpstr>
      <vt:lpstr>ASL &amp; VRS</vt:lpstr>
      <vt:lpstr> Improved US relay services  </vt:lpstr>
      <vt:lpstr>PowerPoint Presentation</vt:lpstr>
    </vt:vector>
  </TitlesOfParts>
  <Company>Columbia University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 101</dc:title>
  <dc:creator>Henning Schulzrinne</dc:creator>
  <cp:lastModifiedBy>Henning Schulzrinne</cp:lastModifiedBy>
  <cp:revision>52</cp:revision>
  <dcterms:created xsi:type="dcterms:W3CDTF">2014-09-03T11:06:40Z</dcterms:created>
  <dcterms:modified xsi:type="dcterms:W3CDTF">2016-06-12T07:35:49Z</dcterms:modified>
</cp:coreProperties>
</file>