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58"/>
  </p:notesMasterIdLst>
  <p:handoutMasterIdLst>
    <p:handoutMasterId r:id="rId59"/>
  </p:handoutMasterIdLst>
  <p:sldIdLst>
    <p:sldId id="256" r:id="rId2"/>
    <p:sldId id="257" r:id="rId3"/>
    <p:sldId id="258" r:id="rId4"/>
    <p:sldId id="260" r:id="rId5"/>
    <p:sldId id="261" r:id="rId6"/>
    <p:sldId id="262" r:id="rId7"/>
    <p:sldId id="263" r:id="rId8"/>
    <p:sldId id="264" r:id="rId9"/>
    <p:sldId id="274" r:id="rId10"/>
    <p:sldId id="273" r:id="rId11"/>
    <p:sldId id="270" r:id="rId12"/>
    <p:sldId id="269" r:id="rId13"/>
    <p:sldId id="272" r:id="rId14"/>
    <p:sldId id="271" r:id="rId15"/>
    <p:sldId id="259" r:id="rId16"/>
    <p:sldId id="266" r:id="rId17"/>
    <p:sldId id="267" r:id="rId18"/>
    <p:sldId id="285" r:id="rId19"/>
    <p:sldId id="279" r:id="rId20"/>
    <p:sldId id="280" r:id="rId21"/>
    <p:sldId id="281" r:id="rId22"/>
    <p:sldId id="282" r:id="rId23"/>
    <p:sldId id="283" r:id="rId24"/>
    <p:sldId id="302" r:id="rId25"/>
    <p:sldId id="303" r:id="rId26"/>
    <p:sldId id="304" r:id="rId27"/>
    <p:sldId id="305" r:id="rId28"/>
    <p:sldId id="306" r:id="rId29"/>
    <p:sldId id="322" r:id="rId30"/>
    <p:sldId id="284" r:id="rId31"/>
    <p:sldId id="309" r:id="rId32"/>
    <p:sldId id="268" r:id="rId33"/>
    <p:sldId id="323" r:id="rId34"/>
    <p:sldId id="325" r:id="rId35"/>
    <p:sldId id="286" r:id="rId36"/>
    <p:sldId id="287" r:id="rId37"/>
    <p:sldId id="290" r:id="rId38"/>
    <p:sldId id="324" r:id="rId39"/>
    <p:sldId id="320" r:id="rId40"/>
    <p:sldId id="321" r:id="rId41"/>
    <p:sldId id="295" r:id="rId42"/>
    <p:sldId id="307" r:id="rId43"/>
    <p:sldId id="308" r:id="rId44"/>
    <p:sldId id="296" r:id="rId45"/>
    <p:sldId id="297" r:id="rId46"/>
    <p:sldId id="299" r:id="rId47"/>
    <p:sldId id="278" r:id="rId48"/>
    <p:sldId id="298" r:id="rId49"/>
    <p:sldId id="277" r:id="rId50"/>
    <p:sldId id="311" r:id="rId51"/>
    <p:sldId id="312" r:id="rId52"/>
    <p:sldId id="313" r:id="rId53"/>
    <p:sldId id="314" r:id="rId54"/>
    <p:sldId id="316" r:id="rId55"/>
    <p:sldId id="317" r:id="rId56"/>
    <p:sldId id="318"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napToObjects="1">
      <p:cViewPr varScale="1">
        <p:scale>
          <a:sx n="101" d="100"/>
          <a:sy n="101" d="100"/>
        </p:scale>
        <p:origin x="186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42FA07-E882-E847-8E88-7CDA503CCA88}" type="datetimeFigureOut">
              <a:rPr lang="en-US" smtClean="0"/>
              <a:t>6/12/16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E20F95-F98B-404B-B0C1-8EBA3CD89569}" type="slidenum">
              <a:rPr lang="en-US" smtClean="0"/>
              <a:t>‹#›</a:t>
            </a:fld>
            <a:endParaRPr lang="en-US"/>
          </a:p>
        </p:txBody>
      </p:sp>
    </p:spTree>
    <p:extLst>
      <p:ext uri="{BB962C8B-B14F-4D97-AF65-F5344CB8AC3E}">
        <p14:creationId xmlns:p14="http://schemas.microsoft.com/office/powerpoint/2010/main" val="939566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3EA8DE-3C30-AB4A-AF7C-10E0EAF75F6C}" type="datetimeFigureOut">
              <a:rPr lang="en-US" smtClean="0"/>
              <a:t>6/12/16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0BE9BC-BAF4-1847-B8D0-226BD54FAADB}" type="slidenum">
              <a:rPr lang="en-US" smtClean="0"/>
              <a:t>‹#›</a:t>
            </a:fld>
            <a:endParaRPr lang="en-US"/>
          </a:p>
        </p:txBody>
      </p:sp>
    </p:spTree>
    <p:extLst>
      <p:ext uri="{BB962C8B-B14F-4D97-AF65-F5344CB8AC3E}">
        <p14:creationId xmlns:p14="http://schemas.microsoft.com/office/powerpoint/2010/main" val="20050191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0BE9BC-BAF4-1847-B8D0-226BD54FAADB}" type="slidenum">
              <a:rPr lang="en-US" smtClean="0"/>
              <a:t>1</a:t>
            </a:fld>
            <a:endParaRPr lang="en-US"/>
          </a:p>
        </p:txBody>
      </p:sp>
    </p:spTree>
    <p:extLst>
      <p:ext uri="{BB962C8B-B14F-4D97-AF65-F5344CB8AC3E}">
        <p14:creationId xmlns:p14="http://schemas.microsoft.com/office/powerpoint/2010/main" val="1881442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454E71BA-6FCF-E448-BD73-4734524669CC}" type="slidenum">
              <a:rPr lang="en-US" altLang="en-US"/>
              <a:pPr/>
              <a:t>12</a:t>
            </a:fld>
            <a:endParaRPr lang="en-US" altLang="en-US"/>
          </a:p>
        </p:txBody>
      </p:sp>
      <p:sp>
        <p:nvSpPr>
          <p:cNvPr id="258050"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8051" name="Rectangle 3"/>
          <p:cNvSpPr>
            <a:spLocks noChangeArrowheads="1"/>
          </p:cNvSpPr>
          <p:nvPr/>
        </p:nvSpPr>
        <p:spPr bwMode="auto">
          <a:xfrm>
            <a:off x="3884613" y="8685213"/>
            <a:ext cx="2973387" cy="4587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049" tIns="0" rIns="19049" bIns="0" anchor="b"/>
          <a:lstStyle/>
          <a:p>
            <a:pPr algn="r"/>
            <a:r>
              <a:rPr lang="en-US" altLang="en-US" sz="1000">
                <a:latin typeface="Times New Roman" charset="0"/>
              </a:rPr>
              <a:t>6</a:t>
            </a:r>
          </a:p>
        </p:txBody>
      </p:sp>
      <p:sp>
        <p:nvSpPr>
          <p:cNvPr id="258052" name="Rectangle 4"/>
          <p:cNvSpPr>
            <a:spLocks noChangeArrowheads="1"/>
          </p:cNvSpPr>
          <p:nvPr/>
        </p:nvSpPr>
        <p:spPr bwMode="auto">
          <a:xfrm>
            <a:off x="-1588" y="8685213"/>
            <a:ext cx="2971801" cy="4587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8053" name="Rectangle 5"/>
          <p:cNvSpPr>
            <a:spLocks noChangeArrowheads="1"/>
          </p:cNvSpPr>
          <p:nvPr/>
        </p:nvSpPr>
        <p:spPr bwMode="auto">
          <a:xfrm>
            <a:off x="-1588" y="0"/>
            <a:ext cx="2971801" cy="455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8054" name="Rectangle 6"/>
          <p:cNvSpPr>
            <a:spLocks noGrp="1" noRot="1" noChangeAspect="1" noChangeArrowheads="1"/>
          </p:cNvSpPr>
          <p:nvPr>
            <p:ph type="sldImg"/>
          </p:nvPr>
        </p:nvSpPr>
        <p:spPr bwMode="auto">
          <a:xfrm>
            <a:off x="1152525" y="692150"/>
            <a:ext cx="4554538" cy="3416300"/>
          </a:xfrm>
          <a:prstGeom prst="rect">
            <a:avLst/>
          </a:prstGeom>
          <a:solidFill>
            <a:srgbClr val="FFFFFF"/>
          </a:solidFill>
          <a:ln w="12700" cap="flat">
            <a:solidFill>
              <a:srgbClr val="000000"/>
            </a:solidFill>
            <a:miter lim="800000"/>
            <a:headEnd/>
            <a:tailEnd/>
          </a:ln>
          <a:extLst>
            <a:ext uri="{FAA26D3D-D897-4be2-8F04-BA451C77F1D7}">
              <ma14:placeholderFlag xmlns:ma14="http://schemas.microsoft.com/office/mac/drawingml/2011/main" val="1"/>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8055" name="Rectangle 7"/>
          <p:cNvSpPr>
            <a:spLocks noGrp="1" noChangeArrowheads="1"/>
          </p:cNvSpPr>
          <p:nvPr>
            <p:ph type="body" idx="1"/>
          </p:nvPr>
        </p:nvSpPr>
        <p:spPr bwMode="auto">
          <a:xfrm>
            <a:off x="914400" y="4343400"/>
            <a:ext cx="5029200" cy="4114800"/>
          </a:xfrm>
          <a:prstGeom prst="rect">
            <a:avLst/>
          </a:prstGeo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066" tIns="46033" rIns="92066" bIns="46033"/>
          <a:lstStyle/>
          <a:p>
            <a:endParaRPr lang="en-US" altLang="en-US"/>
          </a:p>
        </p:txBody>
      </p:sp>
    </p:spTree>
    <p:extLst>
      <p:ext uri="{BB962C8B-B14F-4D97-AF65-F5344CB8AC3E}">
        <p14:creationId xmlns:p14="http://schemas.microsoft.com/office/powerpoint/2010/main" val="453877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FD47EC21-D0E3-1B43-8AF2-45BF02E7E101}" type="slidenum">
              <a:rPr lang="en-US" altLang="en-US"/>
              <a:pPr/>
              <a:t>13</a:t>
            </a:fld>
            <a:endParaRPr lang="en-US" altLang="en-US"/>
          </a:p>
        </p:txBody>
      </p:sp>
      <p:sp>
        <p:nvSpPr>
          <p:cNvPr id="266242"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6243" name="Rectangle 3"/>
          <p:cNvSpPr>
            <a:spLocks noChangeArrowheads="1"/>
          </p:cNvSpPr>
          <p:nvPr/>
        </p:nvSpPr>
        <p:spPr bwMode="auto">
          <a:xfrm>
            <a:off x="3884613" y="8685213"/>
            <a:ext cx="2973387" cy="4587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049" tIns="0" rIns="19049" bIns="0" anchor="b"/>
          <a:lstStyle/>
          <a:p>
            <a:pPr algn="r"/>
            <a:r>
              <a:rPr lang="en-US" altLang="en-US" sz="1000">
                <a:latin typeface="Times New Roman" charset="0"/>
              </a:rPr>
              <a:t>7</a:t>
            </a:r>
          </a:p>
        </p:txBody>
      </p:sp>
      <p:sp>
        <p:nvSpPr>
          <p:cNvPr id="266244" name="Rectangle 4"/>
          <p:cNvSpPr>
            <a:spLocks noChangeArrowheads="1"/>
          </p:cNvSpPr>
          <p:nvPr/>
        </p:nvSpPr>
        <p:spPr bwMode="auto">
          <a:xfrm>
            <a:off x="-1588" y="8685213"/>
            <a:ext cx="2971801" cy="4587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6245" name="Rectangle 5"/>
          <p:cNvSpPr>
            <a:spLocks noChangeArrowheads="1"/>
          </p:cNvSpPr>
          <p:nvPr/>
        </p:nvSpPr>
        <p:spPr bwMode="auto">
          <a:xfrm>
            <a:off x="-1588" y="0"/>
            <a:ext cx="2971801" cy="455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6246" name="Rectangle 6"/>
          <p:cNvSpPr>
            <a:spLocks noGrp="1" noRot="1" noChangeAspect="1" noChangeArrowheads="1"/>
          </p:cNvSpPr>
          <p:nvPr>
            <p:ph type="sldImg"/>
          </p:nvPr>
        </p:nvSpPr>
        <p:spPr bwMode="auto">
          <a:xfrm>
            <a:off x="1152525" y="692150"/>
            <a:ext cx="4554538" cy="3416300"/>
          </a:xfrm>
          <a:prstGeom prst="rect">
            <a:avLst/>
          </a:prstGeom>
          <a:solidFill>
            <a:srgbClr val="FFFFFF"/>
          </a:solidFill>
          <a:ln w="12700" cap="flat">
            <a:solidFill>
              <a:srgbClr val="000000"/>
            </a:solidFill>
            <a:miter lim="800000"/>
            <a:headEnd/>
            <a:tailEnd/>
          </a:ln>
          <a:extLst>
            <a:ext uri="{FAA26D3D-D897-4be2-8F04-BA451C77F1D7}">
              <ma14:placeholderFlag xmlns:ma14="http://schemas.microsoft.com/office/mac/drawingml/2011/main" val="1"/>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6247" name="Rectangle 7"/>
          <p:cNvSpPr>
            <a:spLocks noGrp="1" noChangeArrowheads="1"/>
          </p:cNvSpPr>
          <p:nvPr>
            <p:ph type="body" idx="1"/>
          </p:nvPr>
        </p:nvSpPr>
        <p:spPr bwMode="auto">
          <a:xfrm>
            <a:off x="914400" y="4343400"/>
            <a:ext cx="5029200" cy="4114800"/>
          </a:xfrm>
          <a:prstGeom prst="rect">
            <a:avLst/>
          </a:prstGeo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066" tIns="46033" rIns="92066" bIns="46033"/>
          <a:lstStyle/>
          <a:p>
            <a:endParaRPr lang="en-US" altLang="en-US"/>
          </a:p>
        </p:txBody>
      </p:sp>
    </p:spTree>
    <p:extLst>
      <p:ext uri="{BB962C8B-B14F-4D97-AF65-F5344CB8AC3E}">
        <p14:creationId xmlns:p14="http://schemas.microsoft.com/office/powerpoint/2010/main" val="459497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BE9BC-BAF4-1847-B8D0-226BD54FAADB}" type="slidenum">
              <a:rPr lang="en-US" smtClean="0"/>
              <a:t>15</a:t>
            </a:fld>
            <a:endParaRPr lang="en-US"/>
          </a:p>
        </p:txBody>
      </p:sp>
    </p:spTree>
    <p:extLst>
      <p:ext uri="{BB962C8B-B14F-4D97-AF65-F5344CB8AC3E}">
        <p14:creationId xmlns:p14="http://schemas.microsoft.com/office/powerpoint/2010/main" val="1954051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thismatter.com</a:t>
            </a:r>
            <a:r>
              <a:rPr lang="en-US" dirty="0" smtClean="0"/>
              <a:t>/economics/pure-monopoly-demand-revenue-costs-</a:t>
            </a:r>
            <a:r>
              <a:rPr lang="en-US" dirty="0" err="1" smtClean="0"/>
              <a:t>profits.htm</a:t>
            </a:r>
            <a:endParaRPr lang="en-US" dirty="0"/>
          </a:p>
        </p:txBody>
      </p:sp>
      <p:sp>
        <p:nvSpPr>
          <p:cNvPr id="4" name="Slide Number Placeholder 3"/>
          <p:cNvSpPr>
            <a:spLocks noGrp="1"/>
          </p:cNvSpPr>
          <p:nvPr>
            <p:ph type="sldNum" sz="quarter" idx="10"/>
          </p:nvPr>
        </p:nvSpPr>
        <p:spPr/>
        <p:txBody>
          <a:bodyPr/>
          <a:lstStyle/>
          <a:p>
            <a:fld id="{750BE9BC-BAF4-1847-B8D0-226BD54FAADB}" type="slidenum">
              <a:rPr lang="en-US" smtClean="0"/>
              <a:t>34</a:t>
            </a:fld>
            <a:endParaRPr lang="en-US"/>
          </a:p>
        </p:txBody>
      </p:sp>
    </p:spTree>
    <p:extLst>
      <p:ext uri="{BB962C8B-B14F-4D97-AF65-F5344CB8AC3E}">
        <p14:creationId xmlns:p14="http://schemas.microsoft.com/office/powerpoint/2010/main" val="3836159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t>
            </a:r>
            <a:r>
              <a:rPr lang="en-US" dirty="0" err="1" smtClean="0"/>
              <a:t>apps.fcc.gov</a:t>
            </a:r>
            <a:r>
              <a:rPr lang="en-US" dirty="0" smtClean="0"/>
              <a:t>/</a:t>
            </a:r>
            <a:r>
              <a:rPr lang="en-US" dirty="0" err="1" smtClean="0"/>
              <a:t>edocs_public</a:t>
            </a:r>
            <a:r>
              <a:rPr lang="en-US" dirty="0" smtClean="0"/>
              <a:t>/</a:t>
            </a:r>
            <a:r>
              <a:rPr lang="en-US" dirty="0" err="1" smtClean="0"/>
              <a:t>attachmatch</a:t>
            </a:r>
            <a:r>
              <a:rPr lang="en-US" dirty="0" smtClean="0"/>
              <a:t>/DA-13-1656A1.pdf</a:t>
            </a:r>
            <a:endParaRPr lang="en-US" dirty="0"/>
          </a:p>
        </p:txBody>
      </p:sp>
      <p:sp>
        <p:nvSpPr>
          <p:cNvPr id="4" name="Slide Number Placeholder 3"/>
          <p:cNvSpPr>
            <a:spLocks noGrp="1"/>
          </p:cNvSpPr>
          <p:nvPr>
            <p:ph type="sldNum" sz="quarter" idx="10"/>
          </p:nvPr>
        </p:nvSpPr>
        <p:spPr/>
        <p:txBody>
          <a:bodyPr/>
          <a:lstStyle/>
          <a:p>
            <a:fld id="{750BE9BC-BAF4-1847-B8D0-226BD54FAADB}" type="slidenum">
              <a:rPr lang="en-US" smtClean="0"/>
              <a:t>45</a:t>
            </a:fld>
            <a:endParaRPr lang="en-US"/>
          </a:p>
        </p:txBody>
      </p:sp>
    </p:spTree>
    <p:extLst>
      <p:ext uri="{BB962C8B-B14F-4D97-AF65-F5344CB8AC3E}">
        <p14:creationId xmlns:p14="http://schemas.microsoft.com/office/powerpoint/2010/main" val="332341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807ACF-32FA-8D41-87F5-E5477AD93717}"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E7169-3D0B-0748-A1AF-AA6CCECFB773}"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F9AF01-64A6-594E-A944-DF712060871E}"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08F851-9185-7544-A98E-1F23FED4EA50}"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533235-B1BD-D844-BFBD-5347A8AC1463}"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279BEE-0A46-0442-9BC9-851ED24FEABF}"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DB736F-3381-CF40-8F1A-AA5CC8FE250D}" type="datetime1">
              <a:rPr lang="en-US" smtClean="0"/>
              <a:t>6/12/16</a:t>
            </a:fld>
            <a:endParaRPr lang="en-US"/>
          </a:p>
        </p:txBody>
      </p:sp>
      <p:sp>
        <p:nvSpPr>
          <p:cNvPr id="8" name="Footer Placeholder 7"/>
          <p:cNvSpPr>
            <a:spLocks noGrp="1"/>
          </p:cNvSpPr>
          <p:nvPr>
            <p:ph type="ftr" sz="quarter" idx="11"/>
          </p:nvPr>
        </p:nvSpPr>
        <p:spPr/>
        <p:txBody>
          <a:bodyPr/>
          <a:lstStyle/>
          <a:p>
            <a:pPr algn="r"/>
            <a:r>
              <a:rPr lang="en-US" smtClean="0"/>
              <a:t>INFORTE IBW 2016</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3BB7FE-BE5B-2249-A061-15514CB18E83}" type="datetime1">
              <a:rPr lang="en-US" smtClean="0"/>
              <a:t>6/12/16</a:t>
            </a:fld>
            <a:endParaRPr lang="en-US"/>
          </a:p>
        </p:txBody>
      </p:sp>
      <p:sp>
        <p:nvSpPr>
          <p:cNvPr id="4" name="Footer Placeholder 3"/>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74F93-5ECD-064C-BE8B-F09ACCA8482E}"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7000A0-F90A-F34B-8114-F5D32CF8A878}"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E76F3-B7C3-BE45-AF01-0E07EC78A53B}"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01A23B1-69E4-DA4C-B535-2381CC7167F5}" type="datetime1">
              <a:rPr lang="en-US" smtClean="0"/>
              <a:t>6/12/16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r>
              <a:rPr lang="en-US" smtClean="0"/>
              <a:t>INFORTE IBW 2016</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5.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6.wmf"/><Relationship Id="rId1" Type="http://schemas.openxmlformats.org/officeDocument/2006/relationships/vmlDrawing" Target="../drawings/vmlDrawing2.vml"/><Relationship Id="rId2"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 to economics</a:t>
            </a:r>
            <a:endParaRPr lang="en-US" dirty="0"/>
          </a:p>
        </p:txBody>
      </p:sp>
      <p:sp>
        <p:nvSpPr>
          <p:cNvPr id="3" name="Subtitle 2"/>
          <p:cNvSpPr>
            <a:spLocks noGrp="1"/>
          </p:cNvSpPr>
          <p:nvPr>
            <p:ph type="subTitle" idx="1"/>
          </p:nvPr>
        </p:nvSpPr>
        <p:spPr/>
        <p:txBody>
          <a:bodyPr/>
          <a:lstStyle/>
          <a:p>
            <a:r>
              <a:rPr lang="en-US" dirty="0" smtClean="0"/>
              <a:t>Henning Schulzrinne</a:t>
            </a:r>
          </a:p>
          <a:p>
            <a:r>
              <a:rPr lang="en-US" sz="1800" dirty="0" smtClean="0"/>
              <a:t>(with material by G. Mankiw, Jerry Brocks, John B. Taylor and others)</a:t>
            </a:r>
            <a:endParaRPr lang="en-US" sz="1800" dirty="0"/>
          </a:p>
        </p:txBody>
      </p:sp>
      <p:sp>
        <p:nvSpPr>
          <p:cNvPr id="4" name="Cloud Callout 3"/>
          <p:cNvSpPr/>
          <p:nvPr/>
        </p:nvSpPr>
        <p:spPr>
          <a:xfrm>
            <a:off x="5357667" y="674639"/>
            <a:ext cx="2887187" cy="1210381"/>
          </a:xfrm>
          <a:prstGeom prst="cloudCallout">
            <a:avLst>
              <a:gd name="adj1" fmla="val -47944"/>
              <a:gd name="adj2" fmla="val 14157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very cursory &amp; suitable only for networks</a:t>
            </a:r>
            <a:endParaRPr lang="en-US" dirty="0"/>
          </a:p>
        </p:txBody>
      </p:sp>
      <p:sp>
        <p:nvSpPr>
          <p:cNvPr id="5" name="Date Placeholder 4"/>
          <p:cNvSpPr>
            <a:spLocks noGrp="1"/>
          </p:cNvSpPr>
          <p:nvPr>
            <p:ph type="dt" sz="half" idx="10"/>
          </p:nvPr>
        </p:nvSpPr>
        <p:spPr/>
        <p:txBody>
          <a:bodyPr/>
          <a:lstStyle/>
          <a:p>
            <a:fld id="{360E5653-A20E-DB47-A2B2-40AD01D6AD8F}"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1</a:t>
            </a:fld>
            <a:endParaRPr lang="en-US"/>
          </a:p>
        </p:txBody>
      </p:sp>
    </p:spTree>
    <p:extLst>
      <p:ext uri="{BB962C8B-B14F-4D97-AF65-F5344CB8AC3E}">
        <p14:creationId xmlns:p14="http://schemas.microsoft.com/office/powerpoint/2010/main" val="28351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Externalities</a:t>
            </a:r>
            <a:endParaRPr lang="en-US" dirty="0"/>
          </a:p>
        </p:txBody>
      </p:sp>
      <p:sp>
        <p:nvSpPr>
          <p:cNvPr id="3" name="Content Placeholder 2"/>
          <p:cNvSpPr>
            <a:spLocks noGrp="1"/>
          </p:cNvSpPr>
          <p:nvPr>
            <p:ph idx="1"/>
          </p:nvPr>
        </p:nvSpPr>
        <p:spPr/>
        <p:txBody>
          <a:bodyPr>
            <a:normAutofit lnSpcReduction="10000"/>
          </a:bodyPr>
          <a:lstStyle/>
          <a:p>
            <a:r>
              <a:rPr lang="en-US" dirty="0" smtClean="0"/>
              <a:t>Negative impact on others</a:t>
            </a:r>
          </a:p>
          <a:p>
            <a:pPr lvl="1"/>
            <a:r>
              <a:rPr lang="en-US" dirty="0" smtClean="0"/>
              <a:t>pollution, congestion (networks, land, …), …</a:t>
            </a:r>
          </a:p>
          <a:p>
            <a:pPr lvl="1"/>
            <a:r>
              <a:rPr lang="en-US" dirty="0" smtClean="0"/>
              <a:t>cost transfer (e.g., health care)</a:t>
            </a:r>
          </a:p>
          <a:p>
            <a:pPr lvl="1"/>
            <a:r>
              <a:rPr lang="en-US" dirty="0" smtClean="0"/>
              <a:t>privacy</a:t>
            </a:r>
          </a:p>
          <a:p>
            <a:r>
              <a:rPr lang="en-US" dirty="0" smtClean="0"/>
              <a:t>Lack of positive outcomes</a:t>
            </a:r>
          </a:p>
          <a:p>
            <a:pPr lvl="1"/>
            <a:r>
              <a:rPr lang="en-US" dirty="0" smtClean="0"/>
              <a:t>under-investment in public goods: research, education, infrastructure, access for people with disabilities</a:t>
            </a:r>
          </a:p>
          <a:p>
            <a:pPr lvl="1"/>
            <a:r>
              <a:rPr lang="en-US" dirty="0" smtClean="0"/>
              <a:t>lack of innovation (e.g., trade secrets) or cultural production</a:t>
            </a:r>
          </a:p>
          <a:p>
            <a:pPr lvl="1"/>
            <a:r>
              <a:rPr lang="en-US" dirty="0" smtClean="0"/>
              <a:t>lack of resiliency (natural &amp; man-made disasters)</a:t>
            </a:r>
          </a:p>
          <a:p>
            <a:r>
              <a:rPr lang="en-US" dirty="0" smtClean="0"/>
              <a:t>Introducing</a:t>
            </a:r>
          </a:p>
          <a:p>
            <a:pPr lvl="1"/>
            <a:r>
              <a:rPr lang="en-US" dirty="0" smtClean="0"/>
              <a:t>regulation: “don’t cause it” </a:t>
            </a:r>
            <a:r>
              <a:rPr lang="en-US" dirty="0" smtClean="0">
                <a:sym typeface="Wingdings"/>
              </a:rPr>
              <a:t> EPA fuel economy</a:t>
            </a:r>
          </a:p>
          <a:p>
            <a:pPr lvl="2"/>
            <a:r>
              <a:rPr lang="en-US" dirty="0" smtClean="0">
                <a:sym typeface="Wingdings"/>
              </a:rPr>
              <a:t>but some externality-causing behaviors have positive effects</a:t>
            </a:r>
          </a:p>
          <a:p>
            <a:pPr lvl="3"/>
            <a:r>
              <a:rPr lang="en-US" dirty="0" smtClean="0">
                <a:sym typeface="Wingdings"/>
              </a:rPr>
              <a:t>at least perceived by somebody (e.g., smoking)</a:t>
            </a:r>
            <a:endParaRPr lang="en-US" dirty="0" smtClean="0"/>
          </a:p>
          <a:p>
            <a:pPr lvl="1"/>
            <a:r>
              <a:rPr lang="en-US" dirty="0" smtClean="0"/>
              <a:t>taxation: “pay for it” </a:t>
            </a:r>
            <a:r>
              <a:rPr lang="en-US" dirty="0" smtClean="0">
                <a:sym typeface="Wingdings"/>
              </a:rPr>
              <a:t> gas guzzler tax, cigarette taxes</a:t>
            </a:r>
            <a:endParaRPr lang="en-US" dirty="0"/>
          </a:p>
        </p:txBody>
      </p:sp>
      <p:sp>
        <p:nvSpPr>
          <p:cNvPr id="4" name="Date Placeholder 3"/>
          <p:cNvSpPr>
            <a:spLocks noGrp="1"/>
          </p:cNvSpPr>
          <p:nvPr>
            <p:ph type="dt" sz="half" idx="10"/>
          </p:nvPr>
        </p:nvSpPr>
        <p:spPr/>
        <p:txBody>
          <a:bodyPr/>
          <a:lstStyle/>
          <a:p>
            <a:fld id="{7B8A4283-FC81-E047-BCD3-584B8EC422A5}"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10</a:t>
            </a:fld>
            <a:endParaRPr lang="en-US"/>
          </a:p>
        </p:txBody>
      </p:sp>
    </p:spTree>
    <p:extLst>
      <p:ext uri="{BB962C8B-B14F-4D97-AF65-F5344CB8AC3E}">
        <p14:creationId xmlns:p14="http://schemas.microsoft.com/office/powerpoint/2010/main" val="380973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models</a:t>
            </a:r>
            <a:endParaRPr lang="en-US" dirty="0"/>
          </a:p>
        </p:txBody>
      </p:sp>
      <p:sp>
        <p:nvSpPr>
          <p:cNvPr id="3" name="Content Placeholder 2"/>
          <p:cNvSpPr>
            <a:spLocks noGrp="1"/>
          </p:cNvSpPr>
          <p:nvPr>
            <p:ph idx="1"/>
          </p:nvPr>
        </p:nvSpPr>
        <p:spPr/>
        <p:txBody>
          <a:bodyPr>
            <a:normAutofit lnSpcReduction="10000"/>
          </a:bodyPr>
          <a:lstStyle/>
          <a:p>
            <a:r>
              <a:rPr lang="en-US" dirty="0" smtClean="0"/>
              <a:t>Simplified real world</a:t>
            </a:r>
          </a:p>
          <a:p>
            <a:pPr lvl="1"/>
            <a:r>
              <a:rPr lang="en-US" dirty="0" smtClean="0"/>
              <a:t>similar to scientific models and engineering models</a:t>
            </a:r>
          </a:p>
          <a:p>
            <a:pPr lvl="2"/>
            <a:r>
              <a:rPr lang="en-US" dirty="0" smtClean="0"/>
              <a:t>e.g., ignore friction or quantum effects; simplify shapes</a:t>
            </a:r>
          </a:p>
          <a:p>
            <a:r>
              <a:rPr lang="en-US" dirty="0" smtClean="0"/>
              <a:t>Typical assumptions (not all of them):</a:t>
            </a:r>
          </a:p>
          <a:p>
            <a:pPr lvl="1"/>
            <a:r>
              <a:rPr lang="en-US" dirty="0" smtClean="0"/>
              <a:t>rational behavior on relevant time scales (</a:t>
            </a:r>
            <a:r>
              <a:rPr lang="en-US" dirty="0" smtClean="0">
                <a:sym typeface="Wingdings"/>
              </a:rPr>
              <a:t> manager behavior)</a:t>
            </a:r>
            <a:endParaRPr lang="en-US" dirty="0" smtClean="0"/>
          </a:p>
          <a:p>
            <a:pPr lvl="1"/>
            <a:r>
              <a:rPr lang="en-US" dirty="0" smtClean="0"/>
              <a:t>no externalities</a:t>
            </a:r>
          </a:p>
          <a:p>
            <a:pPr lvl="1"/>
            <a:r>
              <a:rPr lang="en-US" dirty="0" smtClean="0"/>
              <a:t>perfect information</a:t>
            </a:r>
          </a:p>
          <a:p>
            <a:pPr lvl="1"/>
            <a:r>
              <a:rPr lang="en-US" dirty="0" smtClean="0"/>
              <a:t>competition (see later)</a:t>
            </a:r>
          </a:p>
          <a:p>
            <a:r>
              <a:rPr lang="en-US" dirty="0" smtClean="0"/>
              <a:t>Model output</a:t>
            </a:r>
          </a:p>
          <a:p>
            <a:pPr lvl="1"/>
            <a:r>
              <a:rPr lang="en-US" dirty="0" smtClean="0"/>
              <a:t>what is optimized – consumer benefit? total benefit?</a:t>
            </a:r>
          </a:p>
          <a:p>
            <a:pPr lvl="1"/>
            <a:r>
              <a:rPr lang="en-US" dirty="0" smtClean="0"/>
              <a:t>how large are the effects – often, examples are artificial and may exaggerate the effects</a:t>
            </a:r>
          </a:p>
          <a:p>
            <a:pPr lvl="2"/>
            <a:r>
              <a:rPr lang="en-US" dirty="0" smtClean="0">
                <a:sym typeface="Wingdings"/>
              </a:rPr>
              <a:t> econometrics</a:t>
            </a:r>
            <a:endParaRPr lang="en-US" dirty="0" smtClean="0"/>
          </a:p>
          <a:p>
            <a:r>
              <a:rPr lang="en-US" dirty="0" smtClean="0"/>
              <a:t>Example: Open Internet modeling</a:t>
            </a:r>
          </a:p>
        </p:txBody>
      </p:sp>
      <p:sp>
        <p:nvSpPr>
          <p:cNvPr id="4" name="Date Placeholder 3"/>
          <p:cNvSpPr>
            <a:spLocks noGrp="1"/>
          </p:cNvSpPr>
          <p:nvPr>
            <p:ph type="dt" sz="half" idx="10"/>
          </p:nvPr>
        </p:nvSpPr>
        <p:spPr/>
        <p:txBody>
          <a:bodyPr/>
          <a:lstStyle/>
          <a:p>
            <a:fld id="{F889110E-0EA6-A84E-8FEB-6B510AD01F64}"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11</a:t>
            </a:fld>
            <a:endParaRPr lang="en-US"/>
          </a:p>
        </p:txBody>
      </p:sp>
    </p:spTree>
    <p:extLst>
      <p:ext uri="{BB962C8B-B14F-4D97-AF65-F5344CB8AC3E}">
        <p14:creationId xmlns:p14="http://schemas.microsoft.com/office/powerpoint/2010/main" val="3383729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7029" name="Rectangle 5"/>
          <p:cNvSpPr>
            <a:spLocks noGrp="1" noChangeArrowheads="1"/>
          </p:cNvSpPr>
          <p:nvPr>
            <p:ph type="title"/>
          </p:nvPr>
        </p:nvSpPr>
        <p:spPr/>
        <p:txBody>
          <a:bodyPr>
            <a:normAutofit/>
          </a:bodyPr>
          <a:lstStyle/>
          <a:p>
            <a:r>
              <a:rPr lang="en-US" altLang="en-US" dirty="0" smtClean="0"/>
              <a:t>The Circular-Flow Diagram</a:t>
            </a:r>
            <a:endParaRPr lang="en-US" altLang="en-US" dirty="0"/>
          </a:p>
        </p:txBody>
      </p:sp>
      <p:sp>
        <p:nvSpPr>
          <p:cNvPr id="257030" name="Rectangle 6"/>
          <p:cNvSpPr>
            <a:spLocks noGrp="1" noChangeArrowheads="1"/>
          </p:cNvSpPr>
          <p:nvPr>
            <p:ph idx="1"/>
          </p:nvPr>
        </p:nvSpPr>
        <p:spPr/>
        <p:txBody>
          <a:bodyPr/>
          <a:lstStyle/>
          <a:p>
            <a:r>
              <a:rPr lang="en-US" altLang="en-US" dirty="0" smtClean="0"/>
              <a:t>The circular-flow diagram is a visual model of the economy that shows how dollars flow through markets among households and firms.</a:t>
            </a:r>
            <a:endParaRPr lang="en-US" altLang="en-US" dirty="0"/>
          </a:p>
        </p:txBody>
      </p:sp>
      <p:sp>
        <p:nvSpPr>
          <p:cNvPr id="7" name="TextBox 6"/>
          <p:cNvSpPr txBox="1"/>
          <p:nvPr/>
        </p:nvSpPr>
        <p:spPr>
          <a:xfrm>
            <a:off x="0" y="6635248"/>
            <a:ext cx="1415772" cy="261610"/>
          </a:xfrm>
          <a:prstGeom prst="rect">
            <a:avLst/>
          </a:prstGeom>
          <a:noFill/>
        </p:spPr>
        <p:txBody>
          <a:bodyPr wrap="none" rtlCol="0">
            <a:spAutoFit/>
          </a:bodyPr>
          <a:lstStyle/>
          <a:p>
            <a:r>
              <a:rPr lang="en-US" sz="1100" dirty="0" smtClean="0"/>
              <a:t>N. Gregory Mankiw</a:t>
            </a:r>
            <a:endParaRPr lang="en-US" sz="1100" dirty="0"/>
          </a:p>
        </p:txBody>
      </p:sp>
      <p:sp>
        <p:nvSpPr>
          <p:cNvPr id="2" name="Date Placeholder 1"/>
          <p:cNvSpPr>
            <a:spLocks noGrp="1"/>
          </p:cNvSpPr>
          <p:nvPr>
            <p:ph type="dt" sz="half" idx="10"/>
          </p:nvPr>
        </p:nvSpPr>
        <p:spPr/>
        <p:txBody>
          <a:bodyPr/>
          <a:lstStyle/>
          <a:p>
            <a:fld id="{17C6332C-67AA-444D-8CAE-1E81440948E1}"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12</a:t>
            </a:fld>
            <a:endParaRPr lang="en-US"/>
          </a:p>
        </p:txBody>
      </p:sp>
    </p:spTree>
    <p:extLst>
      <p:ext uri="{BB962C8B-B14F-4D97-AF65-F5344CB8AC3E}">
        <p14:creationId xmlns:p14="http://schemas.microsoft.com/office/powerpoint/2010/main" val="37561391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88" fill="hold" grpId="0" nodeType="clickEffect">
                                  <p:stCondLst>
                                    <p:cond delay="0"/>
                                  </p:stCondLst>
                                  <p:childTnLst>
                                    <p:set>
                                      <p:cBhvr>
                                        <p:cTn id="6" dur="1" fill="hold">
                                          <p:stCondLst>
                                            <p:cond delay="0"/>
                                          </p:stCondLst>
                                        </p:cTn>
                                        <p:tgtEl>
                                          <p:spTgt spid="257030">
                                            <p:txEl>
                                              <p:pRg st="0" end="0"/>
                                            </p:txEl>
                                          </p:spTgt>
                                        </p:tgtEl>
                                        <p:attrNameLst>
                                          <p:attrName>style.visibility</p:attrName>
                                        </p:attrNameLst>
                                      </p:cBhvr>
                                      <p:to>
                                        <p:strVal val="visible"/>
                                      </p:to>
                                    </p:set>
                                    <p:anim calcmode="lin" valueType="num">
                                      <p:cBhvr>
                                        <p:cTn id="7" dur="500" fill="hold"/>
                                        <p:tgtEl>
                                          <p:spTgt spid="257030">
                                            <p:txEl>
                                              <p:pRg st="0" end="0"/>
                                            </p:txEl>
                                          </p:spTgt>
                                        </p:tgtEl>
                                        <p:attrNameLst>
                                          <p:attrName>ppt_w</p:attrName>
                                        </p:attrNameLst>
                                      </p:cBhvr>
                                      <p:tavLst>
                                        <p:tav tm="0">
                                          <p:val>
                                            <p:strVal val="4/3*#ppt_w"/>
                                          </p:val>
                                        </p:tav>
                                        <p:tav tm="100000">
                                          <p:val>
                                            <p:strVal val="#ppt_w"/>
                                          </p:val>
                                        </p:tav>
                                      </p:tavLst>
                                    </p:anim>
                                    <p:anim calcmode="lin" valueType="num">
                                      <p:cBhvr>
                                        <p:cTn id="8" dur="500" fill="hold"/>
                                        <p:tgtEl>
                                          <p:spTgt spid="257030">
                                            <p:txEl>
                                              <p:pRg st="0" end="0"/>
                                            </p:txEl>
                                          </p:spTgt>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30"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5220" name="Rectangle 4"/>
          <p:cNvSpPr>
            <a:spLocks noGrp="1" noChangeArrowheads="1"/>
          </p:cNvSpPr>
          <p:nvPr>
            <p:ph type="title"/>
          </p:nvPr>
        </p:nvSpPr>
        <p:spPr/>
        <p:txBody>
          <a:bodyPr>
            <a:normAutofit fontScale="90000"/>
          </a:bodyPr>
          <a:lstStyle/>
          <a:p>
            <a:r>
              <a:rPr lang="en-US" altLang="en-US" dirty="0" smtClean="0"/>
              <a:t>Our first </a:t>
            </a:r>
            <a:r>
              <a:rPr lang="en-US" altLang="en-US" dirty="0"/>
              <a:t>m</a:t>
            </a:r>
            <a:r>
              <a:rPr lang="en-US" altLang="en-US" dirty="0" smtClean="0"/>
              <a:t>odel: the </a:t>
            </a:r>
            <a:r>
              <a:rPr lang="en-US" altLang="en-US" dirty="0"/>
              <a:t>c</a:t>
            </a:r>
            <a:r>
              <a:rPr lang="en-US" altLang="en-US" dirty="0" smtClean="0"/>
              <a:t>ircular-flow </a:t>
            </a:r>
            <a:r>
              <a:rPr lang="en-US" altLang="en-US" dirty="0"/>
              <a:t>d</a:t>
            </a:r>
            <a:r>
              <a:rPr lang="en-US" altLang="en-US" dirty="0" smtClean="0"/>
              <a:t>iagram</a:t>
            </a:r>
            <a:endParaRPr lang="en-US" altLang="en-US" dirty="0"/>
          </a:p>
        </p:txBody>
      </p:sp>
      <p:sp>
        <p:nvSpPr>
          <p:cNvPr id="265221" name="Rectangle 5"/>
          <p:cNvSpPr>
            <a:spLocks noGrp="1" noChangeArrowheads="1"/>
          </p:cNvSpPr>
          <p:nvPr>
            <p:ph type="body" idx="1"/>
          </p:nvPr>
        </p:nvSpPr>
        <p:spPr/>
        <p:txBody>
          <a:bodyPr/>
          <a:lstStyle/>
          <a:p>
            <a:r>
              <a:rPr lang="en-US" altLang="en-US" dirty="0" smtClean="0"/>
              <a:t>Factors of Production</a:t>
            </a:r>
          </a:p>
          <a:p>
            <a:pPr lvl="1"/>
            <a:r>
              <a:rPr lang="en-US" altLang="en-US" dirty="0"/>
              <a:t>i</a:t>
            </a:r>
            <a:r>
              <a:rPr lang="en-US" altLang="en-US" dirty="0" smtClean="0"/>
              <a:t>nputs used to produce goods and services</a:t>
            </a:r>
          </a:p>
          <a:p>
            <a:pPr lvl="1"/>
            <a:r>
              <a:rPr lang="en-US" altLang="en-US" dirty="0"/>
              <a:t>l</a:t>
            </a:r>
            <a:r>
              <a:rPr lang="en-US" altLang="en-US" dirty="0" smtClean="0"/>
              <a:t>and, labor, and capital</a:t>
            </a:r>
          </a:p>
          <a:p>
            <a:pPr lvl="1"/>
            <a:r>
              <a:rPr lang="en-US" altLang="en-US" dirty="0" smtClean="0"/>
              <a:t>but also public goods: knowledge, infrastructure, …</a:t>
            </a:r>
            <a:endParaRPr lang="en-US" altLang="en-US" dirty="0"/>
          </a:p>
        </p:txBody>
      </p:sp>
      <p:sp>
        <p:nvSpPr>
          <p:cNvPr id="6" name="TextBox 5"/>
          <p:cNvSpPr txBox="1"/>
          <p:nvPr/>
        </p:nvSpPr>
        <p:spPr>
          <a:xfrm>
            <a:off x="0" y="6635248"/>
            <a:ext cx="1415772" cy="261610"/>
          </a:xfrm>
          <a:prstGeom prst="rect">
            <a:avLst/>
          </a:prstGeom>
          <a:noFill/>
        </p:spPr>
        <p:txBody>
          <a:bodyPr wrap="none" rtlCol="0">
            <a:spAutoFit/>
          </a:bodyPr>
          <a:lstStyle/>
          <a:p>
            <a:r>
              <a:rPr lang="en-US" sz="1100" dirty="0" smtClean="0"/>
              <a:t>N. Gregory Mankiw</a:t>
            </a:r>
            <a:endParaRPr lang="en-US" sz="1100" dirty="0"/>
          </a:p>
        </p:txBody>
      </p:sp>
      <p:sp>
        <p:nvSpPr>
          <p:cNvPr id="2" name="Date Placeholder 1"/>
          <p:cNvSpPr>
            <a:spLocks noGrp="1"/>
          </p:cNvSpPr>
          <p:nvPr>
            <p:ph type="dt" sz="half" idx="10"/>
          </p:nvPr>
        </p:nvSpPr>
        <p:spPr/>
        <p:txBody>
          <a:bodyPr/>
          <a:lstStyle/>
          <a:p>
            <a:fld id="{D7A1C26D-3C55-9B40-84A6-BF1F568B33D0}"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13</a:t>
            </a:fld>
            <a:endParaRPr lang="en-US"/>
          </a:p>
        </p:txBody>
      </p:sp>
    </p:spTree>
    <p:extLst>
      <p:ext uri="{BB962C8B-B14F-4D97-AF65-F5344CB8AC3E}">
        <p14:creationId xmlns:p14="http://schemas.microsoft.com/office/powerpoint/2010/main" val="17315721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5221">
                                            <p:txEl>
                                              <p:pRg st="0" end="0"/>
                                            </p:txEl>
                                          </p:spTgt>
                                        </p:tgtEl>
                                        <p:attrNameLst>
                                          <p:attrName>style.visibility</p:attrName>
                                        </p:attrNameLst>
                                      </p:cBhvr>
                                      <p:to>
                                        <p:strVal val="visible"/>
                                      </p:to>
                                    </p:set>
                                    <p:animEffect transition="in" filter="wipe(left)">
                                      <p:cBhvr>
                                        <p:cTn id="7" dur="500"/>
                                        <p:tgtEl>
                                          <p:spTgt spid="265221">
                                            <p:txEl>
                                              <p:pRg st="0" end="0"/>
                                            </p:txEl>
                                          </p:spTgt>
                                        </p:tgtEl>
                                      </p:cBhvr>
                                    </p:animEffect>
                                  </p:childTnLst>
                                  <p:subTnLst>
                                    <p:animClr clrSpc="rgb" dir="cw">
                                      <p:cBhvr override="childStyle">
                                        <p:cTn dur="1" fill="hold" display="0" masterRel="nextClick" afterEffect="1"/>
                                        <p:tgtEl>
                                          <p:spTgt spid="265221">
                                            <p:txEl>
                                              <p:pRg st="0" end="0"/>
                                            </p:txEl>
                                          </p:spTgt>
                                        </p:tgtEl>
                                        <p:attrNameLst>
                                          <p:attrName>ppt_c</p:attrName>
                                        </p:attrNameLst>
                                      </p:cBhvr>
                                      <p:to>
                                        <a:schemeClr val="bg2"/>
                                      </p:to>
                                    </p:animClr>
                                  </p:subTnLst>
                                </p:cTn>
                              </p:par>
                              <p:par>
                                <p:cTn id="8" presetID="22" presetClass="entr" presetSubtype="8" fill="hold" grpId="0" nodeType="withEffect">
                                  <p:stCondLst>
                                    <p:cond delay="0"/>
                                  </p:stCondLst>
                                  <p:childTnLst>
                                    <p:set>
                                      <p:cBhvr>
                                        <p:cTn id="9" dur="1" fill="hold">
                                          <p:stCondLst>
                                            <p:cond delay="0"/>
                                          </p:stCondLst>
                                        </p:cTn>
                                        <p:tgtEl>
                                          <p:spTgt spid="265221">
                                            <p:txEl>
                                              <p:pRg st="1" end="1"/>
                                            </p:txEl>
                                          </p:spTgt>
                                        </p:tgtEl>
                                        <p:attrNameLst>
                                          <p:attrName>style.visibility</p:attrName>
                                        </p:attrNameLst>
                                      </p:cBhvr>
                                      <p:to>
                                        <p:strVal val="visible"/>
                                      </p:to>
                                    </p:set>
                                    <p:animEffect transition="in" filter="wipe(left)">
                                      <p:cBhvr>
                                        <p:cTn id="10" dur="500"/>
                                        <p:tgtEl>
                                          <p:spTgt spid="265221">
                                            <p:txEl>
                                              <p:pRg st="1" end="1"/>
                                            </p:txEl>
                                          </p:spTgt>
                                        </p:tgtEl>
                                      </p:cBhvr>
                                    </p:animEffect>
                                  </p:childTnLst>
                                  <p:subTnLst>
                                    <p:animClr clrSpc="rgb" dir="cw">
                                      <p:cBhvr override="childStyle">
                                        <p:cTn dur="1" fill="hold" display="0" masterRel="nextClick" afterEffect="1"/>
                                        <p:tgtEl>
                                          <p:spTgt spid="265221">
                                            <p:txEl>
                                              <p:pRg st="1" end="1"/>
                                            </p:txEl>
                                          </p:spTgt>
                                        </p:tgtEl>
                                        <p:attrNameLst>
                                          <p:attrName>ppt_c</p:attrName>
                                        </p:attrNameLst>
                                      </p:cBhvr>
                                      <p:to>
                                        <a:schemeClr val="bg2"/>
                                      </p:to>
                                    </p:animClr>
                                  </p:subTnLst>
                                </p:cTn>
                              </p:par>
                              <p:par>
                                <p:cTn id="11" presetID="22" presetClass="entr" presetSubtype="8" fill="hold" grpId="0" nodeType="withEffect">
                                  <p:stCondLst>
                                    <p:cond delay="0"/>
                                  </p:stCondLst>
                                  <p:childTnLst>
                                    <p:set>
                                      <p:cBhvr>
                                        <p:cTn id="12" dur="1" fill="hold">
                                          <p:stCondLst>
                                            <p:cond delay="0"/>
                                          </p:stCondLst>
                                        </p:cTn>
                                        <p:tgtEl>
                                          <p:spTgt spid="265221">
                                            <p:txEl>
                                              <p:pRg st="2" end="2"/>
                                            </p:txEl>
                                          </p:spTgt>
                                        </p:tgtEl>
                                        <p:attrNameLst>
                                          <p:attrName>style.visibility</p:attrName>
                                        </p:attrNameLst>
                                      </p:cBhvr>
                                      <p:to>
                                        <p:strVal val="visible"/>
                                      </p:to>
                                    </p:set>
                                    <p:animEffect transition="in" filter="wipe(left)">
                                      <p:cBhvr>
                                        <p:cTn id="13" dur="500"/>
                                        <p:tgtEl>
                                          <p:spTgt spid="265221">
                                            <p:txEl>
                                              <p:pRg st="2" end="2"/>
                                            </p:txEl>
                                          </p:spTgt>
                                        </p:tgtEl>
                                      </p:cBhvr>
                                    </p:animEffect>
                                  </p:childTnLst>
                                  <p:subTnLst>
                                    <p:animClr clrSpc="rgb" dir="cw">
                                      <p:cBhvr override="childStyle">
                                        <p:cTn dur="1" fill="hold" display="0" masterRel="nextClick" afterEffect="1"/>
                                        <p:tgtEl>
                                          <p:spTgt spid="265221">
                                            <p:txEl>
                                              <p:pRg st="2" end="2"/>
                                            </p:txEl>
                                          </p:spTgt>
                                        </p:tgtEl>
                                        <p:attrNameLst>
                                          <p:attrName>ppt_c</p:attrName>
                                        </p:attrNameLst>
                                      </p:cBhvr>
                                      <p:to>
                                        <a:schemeClr val="bg2"/>
                                      </p:to>
                                    </p:animClr>
                                  </p:subTnLst>
                                </p:cTn>
                              </p:par>
                              <p:par>
                                <p:cTn id="14" presetID="22" presetClass="entr" presetSubtype="8" fill="hold" grpId="0" nodeType="withEffect">
                                  <p:stCondLst>
                                    <p:cond delay="0"/>
                                  </p:stCondLst>
                                  <p:childTnLst>
                                    <p:set>
                                      <p:cBhvr>
                                        <p:cTn id="15" dur="1" fill="hold">
                                          <p:stCondLst>
                                            <p:cond delay="0"/>
                                          </p:stCondLst>
                                        </p:cTn>
                                        <p:tgtEl>
                                          <p:spTgt spid="265221">
                                            <p:txEl>
                                              <p:pRg st="3" end="3"/>
                                            </p:txEl>
                                          </p:spTgt>
                                        </p:tgtEl>
                                        <p:attrNameLst>
                                          <p:attrName>style.visibility</p:attrName>
                                        </p:attrNameLst>
                                      </p:cBhvr>
                                      <p:to>
                                        <p:strVal val="visible"/>
                                      </p:to>
                                    </p:set>
                                    <p:animEffect transition="in" filter="wipe(left)">
                                      <p:cBhvr>
                                        <p:cTn id="16" dur="500"/>
                                        <p:tgtEl>
                                          <p:spTgt spid="265221">
                                            <p:txEl>
                                              <p:pRg st="3" end="3"/>
                                            </p:txEl>
                                          </p:spTgt>
                                        </p:tgtEl>
                                      </p:cBhvr>
                                    </p:animEffect>
                                  </p:childTnLst>
                                  <p:subTnLst>
                                    <p:animClr clrSpc="rgb" dir="cw">
                                      <p:cBhvr override="childStyle">
                                        <p:cTn dur="1" fill="hold" display="0" masterRel="nextClick" afterEffect="1"/>
                                        <p:tgtEl>
                                          <p:spTgt spid="265221">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2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0994" name="Picture 2" descr="E:\Mankiw\Mankiw PPT\narrow aqua button bckgrd.jpg"/>
          <p:cNvPicPr>
            <a:picLocks noChangeAspect="1" noChangeArrowheads="1"/>
          </p:cNvPicPr>
          <p:nvPr/>
        </p:nvPicPr>
        <p:blipFill>
          <a:blip r:embed="rId2">
            <a:extLst>
              <a:ext uri="{28A0092B-C50C-407E-A947-70E740481C1C}">
                <a14:useLocalDpi xmlns:a14="http://schemas.microsoft.com/office/drawing/2010/main" val="0"/>
              </a:ext>
            </a:extLst>
          </a:blip>
          <a:srcRect r="1688"/>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40995" name="Rectangle 3"/>
          <p:cNvSpPr>
            <a:spLocks noGrp="1" noChangeArrowheads="1"/>
          </p:cNvSpPr>
          <p:nvPr>
            <p:ph type="title"/>
          </p:nvPr>
        </p:nvSpPr>
        <p:spPr>
          <a:xfrm>
            <a:off x="609600" y="50800"/>
            <a:ext cx="8229600" cy="685800"/>
          </a:xfrm>
        </p:spPr>
        <p:txBody>
          <a:bodyPr/>
          <a:lstStyle/>
          <a:p>
            <a:pPr algn="l">
              <a:lnSpc>
                <a:spcPct val="80000"/>
              </a:lnSpc>
            </a:pPr>
            <a:r>
              <a:rPr lang="en-US" sz="2400">
                <a:solidFill>
                  <a:schemeClr val="bg1"/>
                </a:solidFill>
              </a:rPr>
              <a:t>Figure 1 The Circular Flow</a:t>
            </a:r>
          </a:p>
        </p:txBody>
      </p:sp>
      <p:sp>
        <p:nvSpPr>
          <p:cNvPr id="340996" name="Text Box 4"/>
          <p:cNvSpPr txBox="1">
            <a:spLocks noChangeArrowheads="1"/>
          </p:cNvSpPr>
          <p:nvPr/>
        </p:nvSpPr>
        <p:spPr bwMode="auto">
          <a:xfrm rot="-21600000">
            <a:off x="6564313" y="6680200"/>
            <a:ext cx="1803400" cy="214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en-US" sz="800" b="1" i="0">
                <a:solidFill>
                  <a:schemeClr val="bg1"/>
                </a:solidFill>
              </a:rPr>
              <a:t>Copyright © 2004  South-Western</a:t>
            </a:r>
          </a:p>
        </p:txBody>
      </p:sp>
      <p:sp>
        <p:nvSpPr>
          <p:cNvPr id="340997" name="Rectangle 5"/>
          <p:cNvSpPr>
            <a:spLocks noChangeArrowheads="1"/>
          </p:cNvSpPr>
          <p:nvPr/>
        </p:nvSpPr>
        <p:spPr bwMode="auto">
          <a:xfrm>
            <a:off x="1681163" y="1201738"/>
            <a:ext cx="5802312" cy="5270500"/>
          </a:xfrm>
          <a:prstGeom prst="rect">
            <a:avLst/>
          </a:prstGeom>
          <a:solidFill>
            <a:srgbClr val="F3F6F9"/>
          </a:solidFill>
          <a:ln w="147638">
            <a:solidFill>
              <a:srgbClr val="F3F6F9"/>
            </a:solidFill>
            <a:miter lim="800000"/>
            <a:headEnd/>
            <a:tailEnd/>
          </a:ln>
        </p:spPr>
        <p:txBody>
          <a:bodyPr/>
          <a:lstStyle/>
          <a:p>
            <a:endParaRPr lang="en-US"/>
          </a:p>
        </p:txBody>
      </p:sp>
      <p:sp>
        <p:nvSpPr>
          <p:cNvPr id="340998" name="Rectangle 6"/>
          <p:cNvSpPr>
            <a:spLocks noChangeArrowheads="1"/>
          </p:cNvSpPr>
          <p:nvPr/>
        </p:nvSpPr>
        <p:spPr bwMode="auto">
          <a:xfrm>
            <a:off x="1681163" y="1201738"/>
            <a:ext cx="5802312" cy="5270500"/>
          </a:xfrm>
          <a:prstGeom prst="rect">
            <a:avLst/>
          </a:prstGeom>
          <a:solidFill>
            <a:srgbClr val="F2F4F8"/>
          </a:solidFill>
          <a:ln w="134938">
            <a:solidFill>
              <a:srgbClr val="F2F4F8"/>
            </a:solidFill>
            <a:miter lim="800000"/>
            <a:headEnd/>
            <a:tailEnd/>
          </a:ln>
        </p:spPr>
        <p:txBody>
          <a:bodyPr/>
          <a:lstStyle/>
          <a:p>
            <a:endParaRPr lang="en-US"/>
          </a:p>
        </p:txBody>
      </p:sp>
      <p:sp>
        <p:nvSpPr>
          <p:cNvPr id="340999" name="Rectangle 7"/>
          <p:cNvSpPr>
            <a:spLocks noChangeArrowheads="1"/>
          </p:cNvSpPr>
          <p:nvPr/>
        </p:nvSpPr>
        <p:spPr bwMode="auto">
          <a:xfrm>
            <a:off x="1681163" y="1201738"/>
            <a:ext cx="5802312" cy="5270500"/>
          </a:xfrm>
          <a:prstGeom prst="rect">
            <a:avLst/>
          </a:prstGeom>
          <a:solidFill>
            <a:srgbClr val="F1F4F7"/>
          </a:solidFill>
          <a:ln w="120650">
            <a:solidFill>
              <a:srgbClr val="F1F4F7"/>
            </a:solidFill>
            <a:miter lim="800000"/>
            <a:headEnd/>
            <a:tailEnd/>
          </a:ln>
        </p:spPr>
        <p:txBody>
          <a:bodyPr/>
          <a:lstStyle/>
          <a:p>
            <a:endParaRPr lang="en-US"/>
          </a:p>
        </p:txBody>
      </p:sp>
      <p:sp>
        <p:nvSpPr>
          <p:cNvPr id="341000" name="Rectangle 8"/>
          <p:cNvSpPr>
            <a:spLocks noChangeArrowheads="1"/>
          </p:cNvSpPr>
          <p:nvPr/>
        </p:nvSpPr>
        <p:spPr bwMode="auto">
          <a:xfrm>
            <a:off x="1681163" y="1201738"/>
            <a:ext cx="5802312" cy="5270500"/>
          </a:xfrm>
          <a:prstGeom prst="rect">
            <a:avLst/>
          </a:prstGeom>
          <a:solidFill>
            <a:srgbClr val="F0F2F5"/>
          </a:solidFill>
          <a:ln w="107950">
            <a:solidFill>
              <a:srgbClr val="F0F2F5"/>
            </a:solidFill>
            <a:miter lim="800000"/>
            <a:headEnd/>
            <a:tailEnd/>
          </a:ln>
        </p:spPr>
        <p:txBody>
          <a:bodyPr/>
          <a:lstStyle/>
          <a:p>
            <a:endParaRPr lang="en-US"/>
          </a:p>
        </p:txBody>
      </p:sp>
      <p:sp>
        <p:nvSpPr>
          <p:cNvPr id="341001" name="Rectangle 9"/>
          <p:cNvSpPr>
            <a:spLocks noChangeArrowheads="1"/>
          </p:cNvSpPr>
          <p:nvPr/>
        </p:nvSpPr>
        <p:spPr bwMode="auto">
          <a:xfrm>
            <a:off x="1681163" y="1201738"/>
            <a:ext cx="5802312" cy="5270500"/>
          </a:xfrm>
          <a:prstGeom prst="rect">
            <a:avLst/>
          </a:prstGeom>
          <a:solidFill>
            <a:srgbClr val="EEF1F4"/>
          </a:solidFill>
          <a:ln w="93663">
            <a:solidFill>
              <a:srgbClr val="EEF1F4"/>
            </a:solidFill>
            <a:miter lim="800000"/>
            <a:headEnd/>
            <a:tailEnd/>
          </a:ln>
        </p:spPr>
        <p:txBody>
          <a:bodyPr/>
          <a:lstStyle/>
          <a:p>
            <a:endParaRPr lang="en-US"/>
          </a:p>
        </p:txBody>
      </p:sp>
      <p:sp>
        <p:nvSpPr>
          <p:cNvPr id="341002" name="Rectangle 10"/>
          <p:cNvSpPr>
            <a:spLocks noChangeArrowheads="1"/>
          </p:cNvSpPr>
          <p:nvPr/>
        </p:nvSpPr>
        <p:spPr bwMode="auto">
          <a:xfrm>
            <a:off x="1681163" y="1201738"/>
            <a:ext cx="5802312" cy="5270500"/>
          </a:xfrm>
          <a:prstGeom prst="rect">
            <a:avLst/>
          </a:prstGeom>
          <a:solidFill>
            <a:srgbClr val="EDEFF3"/>
          </a:solidFill>
          <a:ln w="80963">
            <a:solidFill>
              <a:srgbClr val="EDEFF3"/>
            </a:solidFill>
            <a:miter lim="800000"/>
            <a:headEnd/>
            <a:tailEnd/>
          </a:ln>
        </p:spPr>
        <p:txBody>
          <a:bodyPr/>
          <a:lstStyle/>
          <a:p>
            <a:endParaRPr lang="en-US"/>
          </a:p>
        </p:txBody>
      </p:sp>
      <p:sp>
        <p:nvSpPr>
          <p:cNvPr id="341003" name="Rectangle 11"/>
          <p:cNvSpPr>
            <a:spLocks noChangeArrowheads="1"/>
          </p:cNvSpPr>
          <p:nvPr/>
        </p:nvSpPr>
        <p:spPr bwMode="auto">
          <a:xfrm>
            <a:off x="1681163" y="1201738"/>
            <a:ext cx="5802312" cy="5270500"/>
          </a:xfrm>
          <a:prstGeom prst="rect">
            <a:avLst/>
          </a:prstGeom>
          <a:solidFill>
            <a:srgbClr val="EBEEF2"/>
          </a:solidFill>
          <a:ln w="66675">
            <a:solidFill>
              <a:srgbClr val="EBEEF2"/>
            </a:solidFill>
            <a:miter lim="800000"/>
            <a:headEnd/>
            <a:tailEnd/>
          </a:ln>
        </p:spPr>
        <p:txBody>
          <a:bodyPr/>
          <a:lstStyle/>
          <a:p>
            <a:endParaRPr lang="en-US"/>
          </a:p>
        </p:txBody>
      </p:sp>
      <p:sp>
        <p:nvSpPr>
          <p:cNvPr id="341004" name="Rectangle 12"/>
          <p:cNvSpPr>
            <a:spLocks noChangeArrowheads="1"/>
          </p:cNvSpPr>
          <p:nvPr/>
        </p:nvSpPr>
        <p:spPr bwMode="auto">
          <a:xfrm>
            <a:off x="1681163" y="1201738"/>
            <a:ext cx="5802312" cy="5270500"/>
          </a:xfrm>
          <a:prstGeom prst="rect">
            <a:avLst/>
          </a:prstGeom>
          <a:solidFill>
            <a:srgbClr val="EAECF1"/>
          </a:solidFill>
          <a:ln w="53975">
            <a:solidFill>
              <a:srgbClr val="EAECF1"/>
            </a:solidFill>
            <a:miter lim="800000"/>
            <a:headEnd/>
            <a:tailEnd/>
          </a:ln>
        </p:spPr>
        <p:txBody>
          <a:bodyPr/>
          <a:lstStyle/>
          <a:p>
            <a:endParaRPr lang="en-US"/>
          </a:p>
        </p:txBody>
      </p:sp>
      <p:sp>
        <p:nvSpPr>
          <p:cNvPr id="341005" name="Rectangle 13"/>
          <p:cNvSpPr>
            <a:spLocks noChangeArrowheads="1"/>
          </p:cNvSpPr>
          <p:nvPr/>
        </p:nvSpPr>
        <p:spPr bwMode="auto">
          <a:xfrm>
            <a:off x="1681163" y="1201738"/>
            <a:ext cx="5802312" cy="5270500"/>
          </a:xfrm>
          <a:prstGeom prst="rect">
            <a:avLst/>
          </a:prstGeom>
          <a:solidFill>
            <a:srgbClr val="E9EBF0"/>
          </a:solidFill>
          <a:ln w="39688">
            <a:solidFill>
              <a:srgbClr val="E9EBF0"/>
            </a:solidFill>
            <a:miter lim="800000"/>
            <a:headEnd/>
            <a:tailEnd/>
          </a:ln>
        </p:spPr>
        <p:txBody>
          <a:bodyPr/>
          <a:lstStyle/>
          <a:p>
            <a:endParaRPr lang="en-US"/>
          </a:p>
        </p:txBody>
      </p:sp>
      <p:sp>
        <p:nvSpPr>
          <p:cNvPr id="341006" name="Rectangle 14"/>
          <p:cNvSpPr>
            <a:spLocks noChangeArrowheads="1"/>
          </p:cNvSpPr>
          <p:nvPr/>
        </p:nvSpPr>
        <p:spPr bwMode="auto">
          <a:xfrm>
            <a:off x="1681163" y="1201738"/>
            <a:ext cx="5802312" cy="5270500"/>
          </a:xfrm>
          <a:prstGeom prst="rect">
            <a:avLst/>
          </a:prstGeom>
          <a:solidFill>
            <a:srgbClr val="E7EAEF"/>
          </a:solidFill>
          <a:ln w="26988">
            <a:solidFill>
              <a:srgbClr val="E7EAEF"/>
            </a:solidFill>
            <a:miter lim="800000"/>
            <a:headEnd/>
            <a:tailEnd/>
          </a:ln>
        </p:spPr>
        <p:txBody>
          <a:bodyPr/>
          <a:lstStyle/>
          <a:p>
            <a:endParaRPr lang="en-US"/>
          </a:p>
        </p:txBody>
      </p:sp>
      <p:sp>
        <p:nvSpPr>
          <p:cNvPr id="341007" name="Rectangle 15"/>
          <p:cNvSpPr>
            <a:spLocks noChangeArrowheads="1"/>
          </p:cNvSpPr>
          <p:nvPr/>
        </p:nvSpPr>
        <p:spPr bwMode="auto">
          <a:xfrm>
            <a:off x="1681163" y="1201738"/>
            <a:ext cx="5802312" cy="5270500"/>
          </a:xfrm>
          <a:prstGeom prst="rect">
            <a:avLst/>
          </a:prstGeom>
          <a:solidFill>
            <a:srgbClr val="E6E9EF"/>
          </a:solidFill>
          <a:ln w="12700">
            <a:solidFill>
              <a:srgbClr val="E6E9EF"/>
            </a:solidFill>
            <a:miter lim="800000"/>
            <a:headEnd/>
            <a:tailEnd/>
          </a:ln>
        </p:spPr>
        <p:txBody>
          <a:bodyPr/>
          <a:lstStyle/>
          <a:p>
            <a:endParaRPr lang="en-US"/>
          </a:p>
        </p:txBody>
      </p:sp>
      <p:sp>
        <p:nvSpPr>
          <p:cNvPr id="341008" name="Rectangle 16"/>
          <p:cNvSpPr>
            <a:spLocks noChangeArrowheads="1"/>
          </p:cNvSpPr>
          <p:nvPr/>
        </p:nvSpPr>
        <p:spPr bwMode="auto">
          <a:xfrm>
            <a:off x="1600200" y="1095375"/>
            <a:ext cx="5803900" cy="5283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grpSp>
        <p:nvGrpSpPr>
          <p:cNvPr id="341009" name="Group 17"/>
          <p:cNvGrpSpPr>
            <a:grpSpLocks/>
          </p:cNvGrpSpPr>
          <p:nvPr/>
        </p:nvGrpSpPr>
        <p:grpSpPr bwMode="auto">
          <a:xfrm>
            <a:off x="2460625" y="1847850"/>
            <a:ext cx="1195388" cy="1223963"/>
            <a:chOff x="1550" y="1164"/>
            <a:chExt cx="753" cy="771"/>
          </a:xfrm>
        </p:grpSpPr>
        <p:sp>
          <p:nvSpPr>
            <p:cNvPr id="341010" name="Freeform 18"/>
            <p:cNvSpPr>
              <a:spLocks/>
            </p:cNvSpPr>
            <p:nvPr/>
          </p:nvSpPr>
          <p:spPr bwMode="auto">
            <a:xfrm>
              <a:off x="1592" y="1164"/>
              <a:ext cx="711" cy="669"/>
            </a:xfrm>
            <a:custGeom>
              <a:avLst/>
              <a:gdLst>
                <a:gd name="T0" fmla="*/ 711 w 711"/>
                <a:gd name="T1" fmla="*/ 0 h 669"/>
                <a:gd name="T2" fmla="*/ 0 w 711"/>
                <a:gd name="T3" fmla="*/ 0 h 669"/>
                <a:gd name="T4" fmla="*/ 0 w 711"/>
                <a:gd name="T5" fmla="*/ 669 h 669"/>
              </a:gdLst>
              <a:ahLst/>
              <a:cxnLst>
                <a:cxn ang="0">
                  <a:pos x="T0" y="T1"/>
                </a:cxn>
                <a:cxn ang="0">
                  <a:pos x="T2" y="T3"/>
                </a:cxn>
                <a:cxn ang="0">
                  <a:pos x="T4" y="T5"/>
                </a:cxn>
              </a:cxnLst>
              <a:rect l="0" t="0" r="r" b="b"/>
              <a:pathLst>
                <a:path w="711" h="669">
                  <a:moveTo>
                    <a:pt x="711" y="0"/>
                  </a:moveTo>
                  <a:lnTo>
                    <a:pt x="0" y="0"/>
                  </a:lnTo>
                  <a:lnTo>
                    <a:pt x="0" y="669"/>
                  </a:lnTo>
                </a:path>
              </a:pathLst>
            </a:custGeom>
            <a:noFill/>
            <a:ln w="12700">
              <a:solidFill>
                <a:srgbClr val="75BC4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11" name="Freeform 19"/>
            <p:cNvSpPr>
              <a:spLocks/>
            </p:cNvSpPr>
            <p:nvPr/>
          </p:nvSpPr>
          <p:spPr bwMode="auto">
            <a:xfrm>
              <a:off x="1550" y="1799"/>
              <a:ext cx="85" cy="136"/>
            </a:xfrm>
            <a:custGeom>
              <a:avLst/>
              <a:gdLst>
                <a:gd name="T0" fmla="*/ 5 w 10"/>
                <a:gd name="T1" fmla="*/ 3 h 16"/>
                <a:gd name="T2" fmla="*/ 10 w 10"/>
                <a:gd name="T3" fmla="*/ 0 h 16"/>
                <a:gd name="T4" fmla="*/ 10 w 10"/>
                <a:gd name="T5" fmla="*/ 0 h 16"/>
                <a:gd name="T6" fmla="*/ 7 w 10"/>
                <a:gd name="T7" fmla="*/ 8 h 16"/>
                <a:gd name="T8" fmla="*/ 5 w 10"/>
                <a:gd name="T9" fmla="*/ 16 h 16"/>
                <a:gd name="T10" fmla="*/ 3 w 10"/>
                <a:gd name="T11" fmla="*/ 8 h 16"/>
                <a:gd name="T12" fmla="*/ 0 w 10"/>
                <a:gd name="T13" fmla="*/ 0 h 16"/>
                <a:gd name="T14" fmla="*/ 0 w 10"/>
                <a:gd name="T15" fmla="*/ 0 h 16"/>
                <a:gd name="T16" fmla="*/ 5 w 10"/>
                <a:gd name="T17"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6">
                  <a:moveTo>
                    <a:pt x="5" y="3"/>
                  </a:moveTo>
                  <a:cubicBezTo>
                    <a:pt x="10" y="0"/>
                    <a:pt x="10" y="0"/>
                    <a:pt x="10" y="0"/>
                  </a:cubicBezTo>
                  <a:cubicBezTo>
                    <a:pt x="10" y="0"/>
                    <a:pt x="10" y="0"/>
                    <a:pt x="10" y="0"/>
                  </a:cubicBezTo>
                  <a:cubicBezTo>
                    <a:pt x="7" y="8"/>
                    <a:pt x="7" y="8"/>
                    <a:pt x="7" y="8"/>
                  </a:cubicBezTo>
                  <a:cubicBezTo>
                    <a:pt x="6" y="11"/>
                    <a:pt x="6" y="13"/>
                    <a:pt x="5" y="16"/>
                  </a:cubicBezTo>
                  <a:cubicBezTo>
                    <a:pt x="5" y="13"/>
                    <a:pt x="4" y="11"/>
                    <a:pt x="3" y="8"/>
                  </a:cubicBezTo>
                  <a:cubicBezTo>
                    <a:pt x="0" y="0"/>
                    <a:pt x="0" y="0"/>
                    <a:pt x="0" y="0"/>
                  </a:cubicBezTo>
                  <a:cubicBezTo>
                    <a:pt x="0" y="0"/>
                    <a:pt x="0" y="0"/>
                    <a:pt x="0" y="0"/>
                  </a:cubicBezTo>
                  <a:lnTo>
                    <a:pt x="5" y="3"/>
                  </a:lnTo>
                  <a:close/>
                </a:path>
              </a:pathLst>
            </a:custGeom>
            <a:solidFill>
              <a:srgbClr val="75BC4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41012" name="Group 20"/>
          <p:cNvGrpSpPr>
            <a:grpSpLocks/>
          </p:cNvGrpSpPr>
          <p:nvPr/>
        </p:nvGrpSpPr>
        <p:grpSpPr bwMode="auto">
          <a:xfrm>
            <a:off x="2743200" y="1995488"/>
            <a:ext cx="925513" cy="1076325"/>
            <a:chOff x="1728" y="1257"/>
            <a:chExt cx="583" cy="678"/>
          </a:xfrm>
        </p:grpSpPr>
        <p:sp>
          <p:nvSpPr>
            <p:cNvPr id="341013" name="Freeform 21"/>
            <p:cNvSpPr>
              <a:spLocks/>
            </p:cNvSpPr>
            <p:nvPr/>
          </p:nvSpPr>
          <p:spPr bwMode="auto">
            <a:xfrm>
              <a:off x="1728" y="1299"/>
              <a:ext cx="482" cy="636"/>
            </a:xfrm>
            <a:custGeom>
              <a:avLst/>
              <a:gdLst>
                <a:gd name="T0" fmla="*/ 482 w 482"/>
                <a:gd name="T1" fmla="*/ 0 h 636"/>
                <a:gd name="T2" fmla="*/ 0 w 482"/>
                <a:gd name="T3" fmla="*/ 0 h 636"/>
                <a:gd name="T4" fmla="*/ 0 w 482"/>
                <a:gd name="T5" fmla="*/ 636 h 636"/>
              </a:gdLst>
              <a:ahLst/>
              <a:cxnLst>
                <a:cxn ang="0">
                  <a:pos x="T0" y="T1"/>
                </a:cxn>
                <a:cxn ang="0">
                  <a:pos x="T2" y="T3"/>
                </a:cxn>
                <a:cxn ang="0">
                  <a:pos x="T4" y="T5"/>
                </a:cxn>
              </a:cxnLst>
              <a:rect l="0" t="0" r="r" b="b"/>
              <a:pathLst>
                <a:path w="482" h="636">
                  <a:moveTo>
                    <a:pt x="482" y="0"/>
                  </a:moveTo>
                  <a:lnTo>
                    <a:pt x="0" y="0"/>
                  </a:lnTo>
                  <a:lnTo>
                    <a:pt x="0" y="636"/>
                  </a:lnTo>
                </a:path>
              </a:pathLst>
            </a:custGeom>
            <a:noFill/>
            <a:ln w="12700">
              <a:solidFill>
                <a:srgbClr val="E17E26"/>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14" name="Freeform 22"/>
            <p:cNvSpPr>
              <a:spLocks/>
            </p:cNvSpPr>
            <p:nvPr/>
          </p:nvSpPr>
          <p:spPr bwMode="auto">
            <a:xfrm>
              <a:off x="2176" y="1257"/>
              <a:ext cx="135" cy="85"/>
            </a:xfrm>
            <a:custGeom>
              <a:avLst/>
              <a:gdLst>
                <a:gd name="T0" fmla="*/ 3 w 16"/>
                <a:gd name="T1" fmla="*/ 5 h 10"/>
                <a:gd name="T2" fmla="*/ 0 w 16"/>
                <a:gd name="T3" fmla="*/ 0 h 10"/>
                <a:gd name="T4" fmla="*/ 0 w 16"/>
                <a:gd name="T5" fmla="*/ 0 h 10"/>
                <a:gd name="T6" fmla="*/ 8 w 16"/>
                <a:gd name="T7" fmla="*/ 3 h 10"/>
                <a:gd name="T8" fmla="*/ 16 w 16"/>
                <a:gd name="T9" fmla="*/ 5 h 10"/>
                <a:gd name="T10" fmla="*/ 8 w 16"/>
                <a:gd name="T11" fmla="*/ 6 h 10"/>
                <a:gd name="T12" fmla="*/ 0 w 16"/>
                <a:gd name="T13" fmla="*/ 10 h 10"/>
                <a:gd name="T14" fmla="*/ 0 w 16"/>
                <a:gd name="T15" fmla="*/ 9 h 10"/>
                <a:gd name="T16" fmla="*/ 3 w 16"/>
                <a:gd name="T17"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3" y="5"/>
                  </a:moveTo>
                  <a:cubicBezTo>
                    <a:pt x="0" y="0"/>
                    <a:pt x="0" y="0"/>
                    <a:pt x="0" y="0"/>
                  </a:cubicBezTo>
                  <a:cubicBezTo>
                    <a:pt x="0" y="0"/>
                    <a:pt x="0" y="0"/>
                    <a:pt x="0" y="0"/>
                  </a:cubicBezTo>
                  <a:cubicBezTo>
                    <a:pt x="8" y="3"/>
                    <a:pt x="8" y="3"/>
                    <a:pt x="8" y="3"/>
                  </a:cubicBezTo>
                  <a:cubicBezTo>
                    <a:pt x="10" y="3"/>
                    <a:pt x="13" y="4"/>
                    <a:pt x="16" y="5"/>
                  </a:cubicBezTo>
                  <a:cubicBezTo>
                    <a:pt x="13" y="5"/>
                    <a:pt x="10" y="6"/>
                    <a:pt x="8" y="6"/>
                  </a:cubicBezTo>
                  <a:cubicBezTo>
                    <a:pt x="0" y="10"/>
                    <a:pt x="0" y="10"/>
                    <a:pt x="0" y="10"/>
                  </a:cubicBezTo>
                  <a:cubicBezTo>
                    <a:pt x="0" y="9"/>
                    <a:pt x="0" y="9"/>
                    <a:pt x="0" y="9"/>
                  </a:cubicBezTo>
                  <a:lnTo>
                    <a:pt x="3" y="5"/>
                  </a:lnTo>
                  <a:close/>
                </a:path>
              </a:pathLst>
            </a:custGeom>
            <a:solidFill>
              <a:srgbClr val="E17E26"/>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41015" name="Group 23"/>
          <p:cNvGrpSpPr>
            <a:grpSpLocks/>
          </p:cNvGrpSpPr>
          <p:nvPr/>
        </p:nvGrpSpPr>
        <p:grpSpPr bwMode="auto">
          <a:xfrm>
            <a:off x="2527300" y="4106863"/>
            <a:ext cx="1128713" cy="1303337"/>
            <a:chOff x="1592" y="2587"/>
            <a:chExt cx="711" cy="821"/>
          </a:xfrm>
        </p:grpSpPr>
        <p:sp>
          <p:nvSpPr>
            <p:cNvPr id="341016" name="Freeform 24"/>
            <p:cNvSpPr>
              <a:spLocks/>
            </p:cNvSpPr>
            <p:nvPr/>
          </p:nvSpPr>
          <p:spPr bwMode="auto">
            <a:xfrm>
              <a:off x="1592" y="2587"/>
              <a:ext cx="618" cy="779"/>
            </a:xfrm>
            <a:custGeom>
              <a:avLst/>
              <a:gdLst>
                <a:gd name="T0" fmla="*/ 618 w 618"/>
                <a:gd name="T1" fmla="*/ 779 h 779"/>
                <a:gd name="T2" fmla="*/ 0 w 618"/>
                <a:gd name="T3" fmla="*/ 779 h 779"/>
                <a:gd name="T4" fmla="*/ 0 w 618"/>
                <a:gd name="T5" fmla="*/ 0 h 779"/>
              </a:gdLst>
              <a:ahLst/>
              <a:cxnLst>
                <a:cxn ang="0">
                  <a:pos x="T0" y="T1"/>
                </a:cxn>
                <a:cxn ang="0">
                  <a:pos x="T2" y="T3"/>
                </a:cxn>
                <a:cxn ang="0">
                  <a:pos x="T4" y="T5"/>
                </a:cxn>
              </a:cxnLst>
              <a:rect l="0" t="0" r="r" b="b"/>
              <a:pathLst>
                <a:path w="618" h="779">
                  <a:moveTo>
                    <a:pt x="618" y="779"/>
                  </a:moveTo>
                  <a:lnTo>
                    <a:pt x="0" y="779"/>
                  </a:lnTo>
                  <a:lnTo>
                    <a:pt x="0" y="0"/>
                  </a:lnTo>
                </a:path>
              </a:pathLst>
            </a:custGeom>
            <a:noFill/>
            <a:ln w="12700">
              <a:solidFill>
                <a:srgbClr val="75BC4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17" name="Freeform 25"/>
            <p:cNvSpPr>
              <a:spLocks/>
            </p:cNvSpPr>
            <p:nvPr/>
          </p:nvSpPr>
          <p:spPr bwMode="auto">
            <a:xfrm>
              <a:off x="2168" y="3324"/>
              <a:ext cx="135" cy="84"/>
            </a:xfrm>
            <a:custGeom>
              <a:avLst/>
              <a:gdLst>
                <a:gd name="T0" fmla="*/ 3 w 16"/>
                <a:gd name="T1" fmla="*/ 5 h 10"/>
                <a:gd name="T2" fmla="*/ 0 w 16"/>
                <a:gd name="T3" fmla="*/ 0 h 10"/>
                <a:gd name="T4" fmla="*/ 0 w 16"/>
                <a:gd name="T5" fmla="*/ 0 h 10"/>
                <a:gd name="T6" fmla="*/ 8 w 16"/>
                <a:gd name="T7" fmla="*/ 3 h 10"/>
                <a:gd name="T8" fmla="*/ 16 w 16"/>
                <a:gd name="T9" fmla="*/ 5 h 10"/>
                <a:gd name="T10" fmla="*/ 8 w 16"/>
                <a:gd name="T11" fmla="*/ 7 h 10"/>
                <a:gd name="T12" fmla="*/ 0 w 16"/>
                <a:gd name="T13" fmla="*/ 10 h 10"/>
                <a:gd name="T14" fmla="*/ 0 w 16"/>
                <a:gd name="T15" fmla="*/ 10 h 10"/>
                <a:gd name="T16" fmla="*/ 3 w 16"/>
                <a:gd name="T17"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3" y="5"/>
                  </a:moveTo>
                  <a:cubicBezTo>
                    <a:pt x="0" y="0"/>
                    <a:pt x="0" y="0"/>
                    <a:pt x="0" y="0"/>
                  </a:cubicBezTo>
                  <a:cubicBezTo>
                    <a:pt x="0" y="0"/>
                    <a:pt x="0" y="0"/>
                    <a:pt x="0" y="0"/>
                  </a:cubicBezTo>
                  <a:cubicBezTo>
                    <a:pt x="8" y="3"/>
                    <a:pt x="8" y="3"/>
                    <a:pt x="8" y="3"/>
                  </a:cubicBezTo>
                  <a:cubicBezTo>
                    <a:pt x="11" y="4"/>
                    <a:pt x="13" y="4"/>
                    <a:pt x="16" y="5"/>
                  </a:cubicBezTo>
                  <a:cubicBezTo>
                    <a:pt x="13" y="6"/>
                    <a:pt x="11" y="6"/>
                    <a:pt x="8" y="7"/>
                  </a:cubicBezTo>
                  <a:cubicBezTo>
                    <a:pt x="0" y="10"/>
                    <a:pt x="0" y="10"/>
                    <a:pt x="0" y="10"/>
                  </a:cubicBezTo>
                  <a:cubicBezTo>
                    <a:pt x="0" y="10"/>
                    <a:pt x="0" y="10"/>
                    <a:pt x="0" y="10"/>
                  </a:cubicBezTo>
                  <a:lnTo>
                    <a:pt x="3" y="5"/>
                  </a:lnTo>
                  <a:close/>
                </a:path>
              </a:pathLst>
            </a:custGeom>
            <a:solidFill>
              <a:srgbClr val="75BC4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41018" name="Group 26"/>
          <p:cNvGrpSpPr>
            <a:grpSpLocks/>
          </p:cNvGrpSpPr>
          <p:nvPr/>
        </p:nvGrpSpPr>
        <p:grpSpPr bwMode="auto">
          <a:xfrm>
            <a:off x="2674938" y="4133850"/>
            <a:ext cx="981075" cy="995363"/>
            <a:chOff x="1685" y="2604"/>
            <a:chExt cx="618" cy="627"/>
          </a:xfrm>
        </p:grpSpPr>
        <p:sp>
          <p:nvSpPr>
            <p:cNvPr id="341019" name="Freeform 27"/>
            <p:cNvSpPr>
              <a:spLocks/>
            </p:cNvSpPr>
            <p:nvPr/>
          </p:nvSpPr>
          <p:spPr bwMode="auto">
            <a:xfrm>
              <a:off x="1728" y="2697"/>
              <a:ext cx="575" cy="534"/>
            </a:xfrm>
            <a:custGeom>
              <a:avLst/>
              <a:gdLst>
                <a:gd name="T0" fmla="*/ 575 w 575"/>
                <a:gd name="T1" fmla="*/ 534 h 534"/>
                <a:gd name="T2" fmla="*/ 0 w 575"/>
                <a:gd name="T3" fmla="*/ 534 h 534"/>
                <a:gd name="T4" fmla="*/ 0 w 575"/>
                <a:gd name="T5" fmla="*/ 0 h 534"/>
              </a:gdLst>
              <a:ahLst/>
              <a:cxnLst>
                <a:cxn ang="0">
                  <a:pos x="T0" y="T1"/>
                </a:cxn>
                <a:cxn ang="0">
                  <a:pos x="T2" y="T3"/>
                </a:cxn>
                <a:cxn ang="0">
                  <a:pos x="T4" y="T5"/>
                </a:cxn>
              </a:cxnLst>
              <a:rect l="0" t="0" r="r" b="b"/>
              <a:pathLst>
                <a:path w="575" h="534">
                  <a:moveTo>
                    <a:pt x="575" y="534"/>
                  </a:moveTo>
                  <a:lnTo>
                    <a:pt x="0" y="534"/>
                  </a:lnTo>
                  <a:lnTo>
                    <a:pt x="0" y="0"/>
                  </a:lnTo>
                </a:path>
              </a:pathLst>
            </a:custGeom>
            <a:noFill/>
            <a:ln w="12700">
              <a:solidFill>
                <a:srgbClr val="E17E26"/>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20" name="Freeform 28"/>
            <p:cNvSpPr>
              <a:spLocks/>
            </p:cNvSpPr>
            <p:nvPr/>
          </p:nvSpPr>
          <p:spPr bwMode="auto">
            <a:xfrm>
              <a:off x="1685" y="2604"/>
              <a:ext cx="85" cy="135"/>
            </a:xfrm>
            <a:custGeom>
              <a:avLst/>
              <a:gdLst>
                <a:gd name="T0" fmla="*/ 5 w 10"/>
                <a:gd name="T1" fmla="*/ 13 h 16"/>
                <a:gd name="T2" fmla="*/ 0 w 10"/>
                <a:gd name="T3" fmla="*/ 16 h 16"/>
                <a:gd name="T4" fmla="*/ 0 w 10"/>
                <a:gd name="T5" fmla="*/ 16 h 16"/>
                <a:gd name="T6" fmla="*/ 3 w 10"/>
                <a:gd name="T7" fmla="*/ 8 h 16"/>
                <a:gd name="T8" fmla="*/ 5 w 10"/>
                <a:gd name="T9" fmla="*/ 0 h 16"/>
                <a:gd name="T10" fmla="*/ 7 w 10"/>
                <a:gd name="T11" fmla="*/ 8 h 16"/>
                <a:gd name="T12" fmla="*/ 10 w 10"/>
                <a:gd name="T13" fmla="*/ 16 h 16"/>
                <a:gd name="T14" fmla="*/ 10 w 10"/>
                <a:gd name="T15" fmla="*/ 16 h 16"/>
                <a:gd name="T16" fmla="*/ 5 w 10"/>
                <a:gd name="T17" fmla="*/ 1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6">
                  <a:moveTo>
                    <a:pt x="5" y="13"/>
                  </a:moveTo>
                  <a:cubicBezTo>
                    <a:pt x="0" y="16"/>
                    <a:pt x="0" y="16"/>
                    <a:pt x="0" y="16"/>
                  </a:cubicBezTo>
                  <a:cubicBezTo>
                    <a:pt x="0" y="16"/>
                    <a:pt x="0" y="16"/>
                    <a:pt x="0" y="16"/>
                  </a:cubicBezTo>
                  <a:cubicBezTo>
                    <a:pt x="3" y="8"/>
                    <a:pt x="3" y="8"/>
                    <a:pt x="3" y="8"/>
                  </a:cubicBezTo>
                  <a:cubicBezTo>
                    <a:pt x="4" y="5"/>
                    <a:pt x="5" y="2"/>
                    <a:pt x="5" y="0"/>
                  </a:cubicBezTo>
                  <a:cubicBezTo>
                    <a:pt x="6" y="2"/>
                    <a:pt x="6" y="5"/>
                    <a:pt x="7" y="8"/>
                  </a:cubicBezTo>
                  <a:cubicBezTo>
                    <a:pt x="10" y="16"/>
                    <a:pt x="10" y="16"/>
                    <a:pt x="10" y="16"/>
                  </a:cubicBezTo>
                  <a:cubicBezTo>
                    <a:pt x="10" y="16"/>
                    <a:pt x="10" y="16"/>
                    <a:pt x="10" y="16"/>
                  </a:cubicBezTo>
                  <a:lnTo>
                    <a:pt x="5" y="13"/>
                  </a:lnTo>
                  <a:close/>
                </a:path>
              </a:pathLst>
            </a:custGeom>
            <a:solidFill>
              <a:srgbClr val="E17E26"/>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41021" name="Group 29"/>
          <p:cNvGrpSpPr>
            <a:grpSpLocks/>
          </p:cNvGrpSpPr>
          <p:nvPr/>
        </p:nvGrpSpPr>
        <p:grpSpPr bwMode="auto">
          <a:xfrm>
            <a:off x="5468938" y="1781175"/>
            <a:ext cx="1008062" cy="1290638"/>
            <a:chOff x="3445" y="1122"/>
            <a:chExt cx="635" cy="813"/>
          </a:xfrm>
        </p:grpSpPr>
        <p:sp>
          <p:nvSpPr>
            <p:cNvPr id="341022" name="Freeform 30"/>
            <p:cNvSpPr>
              <a:spLocks/>
            </p:cNvSpPr>
            <p:nvPr/>
          </p:nvSpPr>
          <p:spPr bwMode="auto">
            <a:xfrm>
              <a:off x="3547" y="1164"/>
              <a:ext cx="533" cy="771"/>
            </a:xfrm>
            <a:custGeom>
              <a:avLst/>
              <a:gdLst>
                <a:gd name="T0" fmla="*/ 0 w 533"/>
                <a:gd name="T1" fmla="*/ 0 h 771"/>
                <a:gd name="T2" fmla="*/ 533 w 533"/>
                <a:gd name="T3" fmla="*/ 0 h 771"/>
                <a:gd name="T4" fmla="*/ 533 w 533"/>
                <a:gd name="T5" fmla="*/ 771 h 771"/>
              </a:gdLst>
              <a:ahLst/>
              <a:cxnLst>
                <a:cxn ang="0">
                  <a:pos x="T0" y="T1"/>
                </a:cxn>
                <a:cxn ang="0">
                  <a:pos x="T2" y="T3"/>
                </a:cxn>
                <a:cxn ang="0">
                  <a:pos x="T4" y="T5"/>
                </a:cxn>
              </a:cxnLst>
              <a:rect l="0" t="0" r="r" b="b"/>
              <a:pathLst>
                <a:path w="533" h="771">
                  <a:moveTo>
                    <a:pt x="0" y="0"/>
                  </a:moveTo>
                  <a:lnTo>
                    <a:pt x="533" y="0"/>
                  </a:lnTo>
                  <a:lnTo>
                    <a:pt x="533" y="771"/>
                  </a:lnTo>
                </a:path>
              </a:pathLst>
            </a:custGeom>
            <a:noFill/>
            <a:ln w="12700">
              <a:solidFill>
                <a:srgbClr val="75BC4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23" name="Freeform 31"/>
            <p:cNvSpPr>
              <a:spLocks/>
            </p:cNvSpPr>
            <p:nvPr/>
          </p:nvSpPr>
          <p:spPr bwMode="auto">
            <a:xfrm>
              <a:off x="3445" y="1122"/>
              <a:ext cx="136" cy="84"/>
            </a:xfrm>
            <a:custGeom>
              <a:avLst/>
              <a:gdLst>
                <a:gd name="T0" fmla="*/ 13 w 16"/>
                <a:gd name="T1" fmla="*/ 5 h 10"/>
                <a:gd name="T2" fmla="*/ 16 w 16"/>
                <a:gd name="T3" fmla="*/ 9 h 10"/>
                <a:gd name="T4" fmla="*/ 16 w 16"/>
                <a:gd name="T5" fmla="*/ 10 h 10"/>
                <a:gd name="T6" fmla="*/ 8 w 16"/>
                <a:gd name="T7" fmla="*/ 6 h 10"/>
                <a:gd name="T8" fmla="*/ 0 w 16"/>
                <a:gd name="T9" fmla="*/ 5 h 10"/>
                <a:gd name="T10" fmla="*/ 8 w 16"/>
                <a:gd name="T11" fmla="*/ 3 h 10"/>
                <a:gd name="T12" fmla="*/ 16 w 16"/>
                <a:gd name="T13" fmla="*/ 0 h 10"/>
                <a:gd name="T14" fmla="*/ 16 w 16"/>
                <a:gd name="T15" fmla="*/ 0 h 10"/>
                <a:gd name="T16" fmla="*/ 13 w 16"/>
                <a:gd name="T17"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13" y="5"/>
                  </a:moveTo>
                  <a:cubicBezTo>
                    <a:pt x="16" y="9"/>
                    <a:pt x="16" y="9"/>
                    <a:pt x="16" y="9"/>
                  </a:cubicBezTo>
                  <a:cubicBezTo>
                    <a:pt x="16" y="10"/>
                    <a:pt x="16" y="10"/>
                    <a:pt x="16" y="10"/>
                  </a:cubicBezTo>
                  <a:cubicBezTo>
                    <a:pt x="8" y="6"/>
                    <a:pt x="8" y="6"/>
                    <a:pt x="8" y="6"/>
                  </a:cubicBezTo>
                  <a:cubicBezTo>
                    <a:pt x="5" y="6"/>
                    <a:pt x="3" y="5"/>
                    <a:pt x="0" y="5"/>
                  </a:cubicBezTo>
                  <a:cubicBezTo>
                    <a:pt x="3" y="4"/>
                    <a:pt x="5" y="3"/>
                    <a:pt x="8" y="3"/>
                  </a:cubicBezTo>
                  <a:cubicBezTo>
                    <a:pt x="16" y="0"/>
                    <a:pt x="16" y="0"/>
                    <a:pt x="16" y="0"/>
                  </a:cubicBezTo>
                  <a:cubicBezTo>
                    <a:pt x="16" y="0"/>
                    <a:pt x="16" y="0"/>
                    <a:pt x="16" y="0"/>
                  </a:cubicBezTo>
                  <a:lnTo>
                    <a:pt x="13" y="5"/>
                  </a:lnTo>
                  <a:close/>
                </a:path>
              </a:pathLst>
            </a:custGeom>
            <a:solidFill>
              <a:srgbClr val="75BC4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41024" name="Group 32"/>
          <p:cNvGrpSpPr>
            <a:grpSpLocks/>
          </p:cNvGrpSpPr>
          <p:nvPr/>
        </p:nvGrpSpPr>
        <p:grpSpPr bwMode="auto">
          <a:xfrm>
            <a:off x="5456238" y="2062163"/>
            <a:ext cx="858837" cy="1009650"/>
            <a:chOff x="3437" y="1299"/>
            <a:chExt cx="541" cy="636"/>
          </a:xfrm>
        </p:grpSpPr>
        <p:sp>
          <p:nvSpPr>
            <p:cNvPr id="341025" name="Freeform 33"/>
            <p:cNvSpPr>
              <a:spLocks/>
            </p:cNvSpPr>
            <p:nvPr/>
          </p:nvSpPr>
          <p:spPr bwMode="auto">
            <a:xfrm>
              <a:off x="3437" y="1299"/>
              <a:ext cx="507" cy="534"/>
            </a:xfrm>
            <a:custGeom>
              <a:avLst/>
              <a:gdLst>
                <a:gd name="T0" fmla="*/ 0 w 507"/>
                <a:gd name="T1" fmla="*/ 0 h 534"/>
                <a:gd name="T2" fmla="*/ 507 w 507"/>
                <a:gd name="T3" fmla="*/ 0 h 534"/>
                <a:gd name="T4" fmla="*/ 507 w 507"/>
                <a:gd name="T5" fmla="*/ 534 h 534"/>
              </a:gdLst>
              <a:ahLst/>
              <a:cxnLst>
                <a:cxn ang="0">
                  <a:pos x="T0" y="T1"/>
                </a:cxn>
                <a:cxn ang="0">
                  <a:pos x="T2" y="T3"/>
                </a:cxn>
                <a:cxn ang="0">
                  <a:pos x="T4" y="T5"/>
                </a:cxn>
              </a:cxnLst>
              <a:rect l="0" t="0" r="r" b="b"/>
              <a:pathLst>
                <a:path w="507" h="534">
                  <a:moveTo>
                    <a:pt x="0" y="0"/>
                  </a:moveTo>
                  <a:lnTo>
                    <a:pt x="507" y="0"/>
                  </a:lnTo>
                  <a:lnTo>
                    <a:pt x="507" y="534"/>
                  </a:lnTo>
                </a:path>
              </a:pathLst>
            </a:custGeom>
            <a:noFill/>
            <a:ln w="12700">
              <a:solidFill>
                <a:srgbClr val="E17E26"/>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26" name="Freeform 34"/>
            <p:cNvSpPr>
              <a:spLocks/>
            </p:cNvSpPr>
            <p:nvPr/>
          </p:nvSpPr>
          <p:spPr bwMode="auto">
            <a:xfrm>
              <a:off x="3902" y="1799"/>
              <a:ext cx="76" cy="136"/>
            </a:xfrm>
            <a:custGeom>
              <a:avLst/>
              <a:gdLst>
                <a:gd name="T0" fmla="*/ 5 w 9"/>
                <a:gd name="T1" fmla="*/ 3 h 16"/>
                <a:gd name="T2" fmla="*/ 9 w 9"/>
                <a:gd name="T3" fmla="*/ 0 h 16"/>
                <a:gd name="T4" fmla="*/ 9 w 9"/>
                <a:gd name="T5" fmla="*/ 0 h 16"/>
                <a:gd name="T6" fmla="*/ 6 w 9"/>
                <a:gd name="T7" fmla="*/ 8 h 16"/>
                <a:gd name="T8" fmla="*/ 5 w 9"/>
                <a:gd name="T9" fmla="*/ 16 h 16"/>
                <a:gd name="T10" fmla="*/ 3 w 9"/>
                <a:gd name="T11" fmla="*/ 8 h 16"/>
                <a:gd name="T12" fmla="*/ 0 w 9"/>
                <a:gd name="T13" fmla="*/ 0 h 16"/>
                <a:gd name="T14" fmla="*/ 0 w 9"/>
                <a:gd name="T15" fmla="*/ 0 h 16"/>
                <a:gd name="T16" fmla="*/ 5 w 9"/>
                <a:gd name="T17"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6">
                  <a:moveTo>
                    <a:pt x="5" y="3"/>
                  </a:moveTo>
                  <a:cubicBezTo>
                    <a:pt x="9" y="0"/>
                    <a:pt x="9" y="0"/>
                    <a:pt x="9" y="0"/>
                  </a:cubicBezTo>
                  <a:cubicBezTo>
                    <a:pt x="9" y="0"/>
                    <a:pt x="9" y="0"/>
                    <a:pt x="9" y="0"/>
                  </a:cubicBezTo>
                  <a:cubicBezTo>
                    <a:pt x="6" y="8"/>
                    <a:pt x="6" y="8"/>
                    <a:pt x="6" y="8"/>
                  </a:cubicBezTo>
                  <a:cubicBezTo>
                    <a:pt x="6" y="11"/>
                    <a:pt x="5" y="14"/>
                    <a:pt x="5" y="16"/>
                  </a:cubicBezTo>
                  <a:cubicBezTo>
                    <a:pt x="4" y="14"/>
                    <a:pt x="3" y="11"/>
                    <a:pt x="3" y="8"/>
                  </a:cubicBezTo>
                  <a:cubicBezTo>
                    <a:pt x="0" y="0"/>
                    <a:pt x="0" y="0"/>
                    <a:pt x="0" y="0"/>
                  </a:cubicBezTo>
                  <a:cubicBezTo>
                    <a:pt x="0" y="0"/>
                    <a:pt x="0" y="0"/>
                    <a:pt x="0" y="0"/>
                  </a:cubicBezTo>
                  <a:lnTo>
                    <a:pt x="5" y="3"/>
                  </a:lnTo>
                  <a:close/>
                </a:path>
              </a:pathLst>
            </a:custGeom>
            <a:solidFill>
              <a:srgbClr val="E17E26"/>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41027" name="Group 35"/>
          <p:cNvGrpSpPr>
            <a:grpSpLocks/>
          </p:cNvGrpSpPr>
          <p:nvPr/>
        </p:nvGrpSpPr>
        <p:grpSpPr bwMode="auto">
          <a:xfrm>
            <a:off x="5468938" y="4119563"/>
            <a:ext cx="1062037" cy="1223962"/>
            <a:chOff x="3445" y="2595"/>
            <a:chExt cx="669" cy="771"/>
          </a:xfrm>
        </p:grpSpPr>
        <p:sp>
          <p:nvSpPr>
            <p:cNvPr id="341028" name="Freeform 36"/>
            <p:cNvSpPr>
              <a:spLocks/>
            </p:cNvSpPr>
            <p:nvPr/>
          </p:nvSpPr>
          <p:spPr bwMode="auto">
            <a:xfrm>
              <a:off x="3445" y="2697"/>
              <a:ext cx="635" cy="669"/>
            </a:xfrm>
            <a:custGeom>
              <a:avLst/>
              <a:gdLst>
                <a:gd name="T0" fmla="*/ 0 w 635"/>
                <a:gd name="T1" fmla="*/ 669 h 669"/>
                <a:gd name="T2" fmla="*/ 635 w 635"/>
                <a:gd name="T3" fmla="*/ 669 h 669"/>
                <a:gd name="T4" fmla="*/ 635 w 635"/>
                <a:gd name="T5" fmla="*/ 0 h 669"/>
              </a:gdLst>
              <a:ahLst/>
              <a:cxnLst>
                <a:cxn ang="0">
                  <a:pos x="T0" y="T1"/>
                </a:cxn>
                <a:cxn ang="0">
                  <a:pos x="T2" y="T3"/>
                </a:cxn>
                <a:cxn ang="0">
                  <a:pos x="T4" y="T5"/>
                </a:cxn>
              </a:cxnLst>
              <a:rect l="0" t="0" r="r" b="b"/>
              <a:pathLst>
                <a:path w="635" h="669">
                  <a:moveTo>
                    <a:pt x="0" y="669"/>
                  </a:moveTo>
                  <a:lnTo>
                    <a:pt x="635" y="669"/>
                  </a:lnTo>
                  <a:lnTo>
                    <a:pt x="635" y="0"/>
                  </a:lnTo>
                </a:path>
              </a:pathLst>
            </a:custGeom>
            <a:noFill/>
            <a:ln w="12700">
              <a:solidFill>
                <a:srgbClr val="75BC4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29" name="Freeform 37"/>
            <p:cNvSpPr>
              <a:spLocks/>
            </p:cNvSpPr>
            <p:nvPr/>
          </p:nvSpPr>
          <p:spPr bwMode="auto">
            <a:xfrm>
              <a:off x="4037" y="2595"/>
              <a:ext cx="77" cy="136"/>
            </a:xfrm>
            <a:custGeom>
              <a:avLst/>
              <a:gdLst>
                <a:gd name="T0" fmla="*/ 5 w 9"/>
                <a:gd name="T1" fmla="*/ 14 h 16"/>
                <a:gd name="T2" fmla="*/ 0 w 9"/>
                <a:gd name="T3" fmla="*/ 16 h 16"/>
                <a:gd name="T4" fmla="*/ 0 w 9"/>
                <a:gd name="T5" fmla="*/ 16 h 16"/>
                <a:gd name="T6" fmla="*/ 3 w 9"/>
                <a:gd name="T7" fmla="*/ 8 h 16"/>
                <a:gd name="T8" fmla="*/ 5 w 9"/>
                <a:gd name="T9" fmla="*/ 0 h 16"/>
                <a:gd name="T10" fmla="*/ 6 w 9"/>
                <a:gd name="T11" fmla="*/ 8 h 16"/>
                <a:gd name="T12" fmla="*/ 9 w 9"/>
                <a:gd name="T13" fmla="*/ 16 h 16"/>
                <a:gd name="T14" fmla="*/ 9 w 9"/>
                <a:gd name="T15" fmla="*/ 16 h 16"/>
                <a:gd name="T16" fmla="*/ 5 w 9"/>
                <a:gd name="T17"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6">
                  <a:moveTo>
                    <a:pt x="5" y="14"/>
                  </a:moveTo>
                  <a:cubicBezTo>
                    <a:pt x="0" y="16"/>
                    <a:pt x="0" y="16"/>
                    <a:pt x="0" y="16"/>
                  </a:cubicBezTo>
                  <a:cubicBezTo>
                    <a:pt x="0" y="16"/>
                    <a:pt x="0" y="16"/>
                    <a:pt x="0" y="16"/>
                  </a:cubicBezTo>
                  <a:cubicBezTo>
                    <a:pt x="3" y="8"/>
                    <a:pt x="3" y="8"/>
                    <a:pt x="3" y="8"/>
                  </a:cubicBezTo>
                  <a:cubicBezTo>
                    <a:pt x="3" y="6"/>
                    <a:pt x="4" y="3"/>
                    <a:pt x="5" y="0"/>
                  </a:cubicBezTo>
                  <a:cubicBezTo>
                    <a:pt x="5" y="3"/>
                    <a:pt x="6" y="6"/>
                    <a:pt x="6" y="8"/>
                  </a:cubicBezTo>
                  <a:cubicBezTo>
                    <a:pt x="9" y="16"/>
                    <a:pt x="9" y="16"/>
                    <a:pt x="9" y="16"/>
                  </a:cubicBezTo>
                  <a:cubicBezTo>
                    <a:pt x="9" y="16"/>
                    <a:pt x="9" y="16"/>
                    <a:pt x="9" y="16"/>
                  </a:cubicBezTo>
                  <a:lnTo>
                    <a:pt x="5" y="14"/>
                  </a:lnTo>
                  <a:close/>
                </a:path>
              </a:pathLst>
            </a:custGeom>
            <a:solidFill>
              <a:srgbClr val="75BC4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grpSp>
        <p:nvGrpSpPr>
          <p:cNvPr id="341030" name="Group 38"/>
          <p:cNvGrpSpPr>
            <a:grpSpLocks/>
          </p:cNvGrpSpPr>
          <p:nvPr/>
        </p:nvGrpSpPr>
        <p:grpSpPr bwMode="auto">
          <a:xfrm>
            <a:off x="5468938" y="4119563"/>
            <a:ext cx="792162" cy="1076325"/>
            <a:chOff x="3445" y="2595"/>
            <a:chExt cx="499" cy="678"/>
          </a:xfrm>
        </p:grpSpPr>
        <p:sp>
          <p:nvSpPr>
            <p:cNvPr id="341031" name="Freeform 39"/>
            <p:cNvSpPr>
              <a:spLocks/>
            </p:cNvSpPr>
            <p:nvPr/>
          </p:nvSpPr>
          <p:spPr bwMode="auto">
            <a:xfrm>
              <a:off x="3547" y="2595"/>
              <a:ext cx="397" cy="636"/>
            </a:xfrm>
            <a:custGeom>
              <a:avLst/>
              <a:gdLst>
                <a:gd name="T0" fmla="*/ 0 w 397"/>
                <a:gd name="T1" fmla="*/ 636 h 636"/>
                <a:gd name="T2" fmla="*/ 397 w 397"/>
                <a:gd name="T3" fmla="*/ 636 h 636"/>
                <a:gd name="T4" fmla="*/ 397 w 397"/>
                <a:gd name="T5" fmla="*/ 0 h 636"/>
              </a:gdLst>
              <a:ahLst/>
              <a:cxnLst>
                <a:cxn ang="0">
                  <a:pos x="T0" y="T1"/>
                </a:cxn>
                <a:cxn ang="0">
                  <a:pos x="T2" y="T3"/>
                </a:cxn>
                <a:cxn ang="0">
                  <a:pos x="T4" y="T5"/>
                </a:cxn>
              </a:cxnLst>
              <a:rect l="0" t="0" r="r" b="b"/>
              <a:pathLst>
                <a:path w="397" h="636">
                  <a:moveTo>
                    <a:pt x="0" y="636"/>
                  </a:moveTo>
                  <a:lnTo>
                    <a:pt x="397" y="636"/>
                  </a:lnTo>
                  <a:lnTo>
                    <a:pt x="397" y="0"/>
                  </a:lnTo>
                </a:path>
              </a:pathLst>
            </a:custGeom>
            <a:noFill/>
            <a:ln w="12700">
              <a:solidFill>
                <a:srgbClr val="E17E26"/>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341032" name="Freeform 40"/>
            <p:cNvSpPr>
              <a:spLocks/>
            </p:cNvSpPr>
            <p:nvPr/>
          </p:nvSpPr>
          <p:spPr bwMode="auto">
            <a:xfrm>
              <a:off x="3445" y="3188"/>
              <a:ext cx="136" cy="85"/>
            </a:xfrm>
            <a:custGeom>
              <a:avLst/>
              <a:gdLst>
                <a:gd name="T0" fmla="*/ 13 w 16"/>
                <a:gd name="T1" fmla="*/ 5 h 10"/>
                <a:gd name="T2" fmla="*/ 16 w 16"/>
                <a:gd name="T3" fmla="*/ 10 h 10"/>
                <a:gd name="T4" fmla="*/ 16 w 16"/>
                <a:gd name="T5" fmla="*/ 10 h 10"/>
                <a:gd name="T6" fmla="*/ 8 w 16"/>
                <a:gd name="T7" fmla="*/ 7 h 10"/>
                <a:gd name="T8" fmla="*/ 0 w 16"/>
                <a:gd name="T9" fmla="*/ 5 h 10"/>
                <a:gd name="T10" fmla="*/ 8 w 16"/>
                <a:gd name="T11" fmla="*/ 3 h 10"/>
                <a:gd name="T12" fmla="*/ 16 w 16"/>
                <a:gd name="T13" fmla="*/ 0 h 10"/>
                <a:gd name="T14" fmla="*/ 16 w 16"/>
                <a:gd name="T15" fmla="*/ 0 h 10"/>
                <a:gd name="T16" fmla="*/ 13 w 16"/>
                <a:gd name="T17"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13" y="5"/>
                  </a:moveTo>
                  <a:cubicBezTo>
                    <a:pt x="16" y="10"/>
                    <a:pt x="16" y="10"/>
                    <a:pt x="16" y="10"/>
                  </a:cubicBezTo>
                  <a:cubicBezTo>
                    <a:pt x="16" y="10"/>
                    <a:pt x="16" y="10"/>
                    <a:pt x="16" y="10"/>
                  </a:cubicBezTo>
                  <a:cubicBezTo>
                    <a:pt x="8" y="7"/>
                    <a:pt x="8" y="7"/>
                    <a:pt x="8" y="7"/>
                  </a:cubicBezTo>
                  <a:cubicBezTo>
                    <a:pt x="6" y="6"/>
                    <a:pt x="3" y="6"/>
                    <a:pt x="0" y="5"/>
                  </a:cubicBezTo>
                  <a:cubicBezTo>
                    <a:pt x="3" y="4"/>
                    <a:pt x="6" y="4"/>
                    <a:pt x="8" y="3"/>
                  </a:cubicBezTo>
                  <a:cubicBezTo>
                    <a:pt x="16" y="0"/>
                    <a:pt x="16" y="0"/>
                    <a:pt x="16" y="0"/>
                  </a:cubicBezTo>
                  <a:cubicBezTo>
                    <a:pt x="16" y="0"/>
                    <a:pt x="16" y="0"/>
                    <a:pt x="16" y="0"/>
                  </a:cubicBezTo>
                  <a:lnTo>
                    <a:pt x="13" y="5"/>
                  </a:lnTo>
                  <a:close/>
                </a:path>
              </a:pathLst>
            </a:custGeom>
            <a:solidFill>
              <a:srgbClr val="E17E26"/>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grpSp>
      <p:sp>
        <p:nvSpPr>
          <p:cNvPr id="341033" name="Line 41"/>
          <p:cNvSpPr>
            <a:spLocks noChangeShapeType="1"/>
          </p:cNvSpPr>
          <p:nvPr/>
        </p:nvSpPr>
        <p:spPr bwMode="auto">
          <a:xfrm>
            <a:off x="5603875" y="5719763"/>
            <a:ext cx="268288" cy="1587"/>
          </a:xfrm>
          <a:prstGeom prst="line">
            <a:avLst/>
          </a:prstGeom>
          <a:noFill/>
          <a:ln w="12700">
            <a:solidFill>
              <a:srgbClr val="E17E26"/>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41034" name="Freeform 42"/>
          <p:cNvSpPr>
            <a:spLocks/>
          </p:cNvSpPr>
          <p:nvPr/>
        </p:nvSpPr>
        <p:spPr bwMode="auto">
          <a:xfrm>
            <a:off x="5818188" y="5653088"/>
            <a:ext cx="215900" cy="134937"/>
          </a:xfrm>
          <a:custGeom>
            <a:avLst/>
            <a:gdLst>
              <a:gd name="T0" fmla="*/ 3 w 16"/>
              <a:gd name="T1" fmla="*/ 5 h 10"/>
              <a:gd name="T2" fmla="*/ 0 w 16"/>
              <a:gd name="T3" fmla="*/ 0 h 10"/>
              <a:gd name="T4" fmla="*/ 0 w 16"/>
              <a:gd name="T5" fmla="*/ 0 h 10"/>
              <a:gd name="T6" fmla="*/ 8 w 16"/>
              <a:gd name="T7" fmla="*/ 3 h 10"/>
              <a:gd name="T8" fmla="*/ 16 w 16"/>
              <a:gd name="T9" fmla="*/ 5 h 10"/>
              <a:gd name="T10" fmla="*/ 8 w 16"/>
              <a:gd name="T11" fmla="*/ 7 h 10"/>
              <a:gd name="T12" fmla="*/ 0 w 16"/>
              <a:gd name="T13" fmla="*/ 10 h 10"/>
              <a:gd name="T14" fmla="*/ 0 w 16"/>
              <a:gd name="T15" fmla="*/ 10 h 10"/>
              <a:gd name="T16" fmla="*/ 3 w 16"/>
              <a:gd name="T17"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3" y="5"/>
                </a:moveTo>
                <a:cubicBezTo>
                  <a:pt x="0" y="0"/>
                  <a:pt x="0" y="0"/>
                  <a:pt x="0" y="0"/>
                </a:cubicBezTo>
                <a:cubicBezTo>
                  <a:pt x="0" y="0"/>
                  <a:pt x="0" y="0"/>
                  <a:pt x="0" y="0"/>
                </a:cubicBezTo>
                <a:cubicBezTo>
                  <a:pt x="8" y="3"/>
                  <a:pt x="8" y="3"/>
                  <a:pt x="8" y="3"/>
                </a:cubicBezTo>
                <a:cubicBezTo>
                  <a:pt x="10" y="4"/>
                  <a:pt x="13" y="4"/>
                  <a:pt x="16" y="5"/>
                </a:cubicBezTo>
                <a:cubicBezTo>
                  <a:pt x="13" y="6"/>
                  <a:pt x="10" y="6"/>
                  <a:pt x="8" y="7"/>
                </a:cubicBezTo>
                <a:cubicBezTo>
                  <a:pt x="0" y="10"/>
                  <a:pt x="0" y="10"/>
                  <a:pt x="0" y="10"/>
                </a:cubicBezTo>
                <a:cubicBezTo>
                  <a:pt x="0" y="10"/>
                  <a:pt x="0" y="10"/>
                  <a:pt x="0" y="10"/>
                </a:cubicBezTo>
                <a:lnTo>
                  <a:pt x="3" y="5"/>
                </a:lnTo>
                <a:close/>
              </a:path>
            </a:pathLst>
          </a:custGeom>
          <a:solidFill>
            <a:srgbClr val="E17E26"/>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341035" name="Line 43"/>
          <p:cNvSpPr>
            <a:spLocks noChangeShapeType="1"/>
          </p:cNvSpPr>
          <p:nvPr/>
        </p:nvSpPr>
        <p:spPr bwMode="auto">
          <a:xfrm>
            <a:off x="5603875" y="6110288"/>
            <a:ext cx="268288" cy="1587"/>
          </a:xfrm>
          <a:prstGeom prst="line">
            <a:avLst/>
          </a:prstGeom>
          <a:noFill/>
          <a:ln w="12700">
            <a:solidFill>
              <a:srgbClr val="75BC4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41036" name="Freeform 44"/>
          <p:cNvSpPr>
            <a:spLocks/>
          </p:cNvSpPr>
          <p:nvPr/>
        </p:nvSpPr>
        <p:spPr bwMode="auto">
          <a:xfrm>
            <a:off x="5818188" y="6042025"/>
            <a:ext cx="215900" cy="134938"/>
          </a:xfrm>
          <a:custGeom>
            <a:avLst/>
            <a:gdLst>
              <a:gd name="T0" fmla="*/ 3 w 16"/>
              <a:gd name="T1" fmla="*/ 5 h 10"/>
              <a:gd name="T2" fmla="*/ 0 w 16"/>
              <a:gd name="T3" fmla="*/ 0 h 10"/>
              <a:gd name="T4" fmla="*/ 0 w 16"/>
              <a:gd name="T5" fmla="*/ 0 h 10"/>
              <a:gd name="T6" fmla="*/ 8 w 16"/>
              <a:gd name="T7" fmla="*/ 3 h 10"/>
              <a:gd name="T8" fmla="*/ 16 w 16"/>
              <a:gd name="T9" fmla="*/ 5 h 10"/>
              <a:gd name="T10" fmla="*/ 8 w 16"/>
              <a:gd name="T11" fmla="*/ 7 h 10"/>
              <a:gd name="T12" fmla="*/ 0 w 16"/>
              <a:gd name="T13" fmla="*/ 10 h 10"/>
              <a:gd name="T14" fmla="*/ 0 w 16"/>
              <a:gd name="T15" fmla="*/ 10 h 10"/>
              <a:gd name="T16" fmla="*/ 3 w 16"/>
              <a:gd name="T17"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3" y="5"/>
                </a:moveTo>
                <a:cubicBezTo>
                  <a:pt x="0" y="0"/>
                  <a:pt x="0" y="0"/>
                  <a:pt x="0" y="0"/>
                </a:cubicBezTo>
                <a:cubicBezTo>
                  <a:pt x="0" y="0"/>
                  <a:pt x="0" y="0"/>
                  <a:pt x="0" y="0"/>
                </a:cubicBezTo>
                <a:cubicBezTo>
                  <a:pt x="8" y="3"/>
                  <a:pt x="8" y="3"/>
                  <a:pt x="8" y="3"/>
                </a:cubicBezTo>
                <a:cubicBezTo>
                  <a:pt x="10" y="4"/>
                  <a:pt x="13" y="5"/>
                  <a:pt x="16" y="5"/>
                </a:cubicBezTo>
                <a:cubicBezTo>
                  <a:pt x="13" y="6"/>
                  <a:pt x="10" y="6"/>
                  <a:pt x="8" y="7"/>
                </a:cubicBezTo>
                <a:cubicBezTo>
                  <a:pt x="0" y="10"/>
                  <a:pt x="0" y="10"/>
                  <a:pt x="0" y="10"/>
                </a:cubicBezTo>
                <a:cubicBezTo>
                  <a:pt x="0" y="10"/>
                  <a:pt x="0" y="10"/>
                  <a:pt x="0" y="10"/>
                </a:cubicBezTo>
                <a:lnTo>
                  <a:pt x="3" y="5"/>
                </a:lnTo>
                <a:close/>
              </a:path>
            </a:pathLst>
          </a:custGeom>
          <a:solidFill>
            <a:srgbClr val="75BC4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341037" name="Rectangle 45"/>
          <p:cNvSpPr>
            <a:spLocks noChangeArrowheads="1"/>
          </p:cNvSpPr>
          <p:nvPr/>
        </p:nvSpPr>
        <p:spPr bwMode="auto">
          <a:xfrm>
            <a:off x="5761038" y="1674813"/>
            <a:ext cx="531812"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Spending</a:t>
            </a:r>
            <a:endParaRPr lang="en-US" sz="2400" i="0">
              <a:latin typeface="Times New Roman" charset="0"/>
            </a:endParaRPr>
          </a:p>
        </p:txBody>
      </p:sp>
      <p:grpSp>
        <p:nvGrpSpPr>
          <p:cNvPr id="341038" name="Group 46"/>
          <p:cNvGrpSpPr>
            <a:grpSpLocks/>
          </p:cNvGrpSpPr>
          <p:nvPr/>
        </p:nvGrpSpPr>
        <p:grpSpPr bwMode="auto">
          <a:xfrm>
            <a:off x="5537200" y="2062163"/>
            <a:ext cx="615950" cy="477837"/>
            <a:chOff x="3488" y="1299"/>
            <a:chExt cx="388" cy="301"/>
          </a:xfrm>
        </p:grpSpPr>
        <p:sp>
          <p:nvSpPr>
            <p:cNvPr id="341039" name="Rectangle 47"/>
            <p:cNvSpPr>
              <a:spLocks noChangeArrowheads="1"/>
            </p:cNvSpPr>
            <p:nvPr/>
          </p:nvSpPr>
          <p:spPr bwMode="auto">
            <a:xfrm>
              <a:off x="3488" y="1299"/>
              <a:ext cx="388"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Goods and</a:t>
              </a:r>
              <a:endParaRPr lang="en-US" sz="2400" i="0">
                <a:latin typeface="Times New Roman" charset="0"/>
              </a:endParaRPr>
            </a:p>
          </p:txBody>
        </p:sp>
        <p:sp>
          <p:nvSpPr>
            <p:cNvPr id="341040" name="Rectangle 48"/>
            <p:cNvSpPr>
              <a:spLocks noChangeArrowheads="1"/>
            </p:cNvSpPr>
            <p:nvPr/>
          </p:nvSpPr>
          <p:spPr bwMode="auto">
            <a:xfrm>
              <a:off x="3488" y="1401"/>
              <a:ext cx="293"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services</a:t>
              </a:r>
              <a:endParaRPr lang="en-US" sz="2400" i="0">
                <a:latin typeface="Times New Roman" charset="0"/>
              </a:endParaRPr>
            </a:p>
          </p:txBody>
        </p:sp>
        <p:sp>
          <p:nvSpPr>
            <p:cNvPr id="341041" name="Rectangle 49"/>
            <p:cNvSpPr>
              <a:spLocks noChangeArrowheads="1"/>
            </p:cNvSpPr>
            <p:nvPr/>
          </p:nvSpPr>
          <p:spPr bwMode="auto">
            <a:xfrm>
              <a:off x="3488" y="1504"/>
              <a:ext cx="242"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bought</a:t>
              </a:r>
              <a:endParaRPr lang="en-US" sz="2400" i="0">
                <a:latin typeface="Times New Roman" charset="0"/>
              </a:endParaRPr>
            </a:p>
          </p:txBody>
        </p:sp>
      </p:grpSp>
      <p:sp>
        <p:nvSpPr>
          <p:cNvPr id="341042" name="Rectangle 50"/>
          <p:cNvSpPr>
            <a:spLocks noChangeArrowheads="1"/>
          </p:cNvSpPr>
          <p:nvPr/>
        </p:nvSpPr>
        <p:spPr bwMode="auto">
          <a:xfrm>
            <a:off x="3063875" y="1682750"/>
            <a:ext cx="504825"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Revenue</a:t>
            </a:r>
            <a:endParaRPr lang="en-US" sz="2400" i="0">
              <a:latin typeface="Times New Roman" charset="0"/>
            </a:endParaRPr>
          </a:p>
        </p:txBody>
      </p:sp>
      <p:grpSp>
        <p:nvGrpSpPr>
          <p:cNvPr id="341043" name="Group 51"/>
          <p:cNvGrpSpPr>
            <a:grpSpLocks/>
          </p:cNvGrpSpPr>
          <p:nvPr/>
        </p:nvGrpSpPr>
        <p:grpSpPr bwMode="auto">
          <a:xfrm>
            <a:off x="2998788" y="2070100"/>
            <a:ext cx="709612" cy="477838"/>
            <a:chOff x="1889" y="1304"/>
            <a:chExt cx="447" cy="301"/>
          </a:xfrm>
        </p:grpSpPr>
        <p:sp>
          <p:nvSpPr>
            <p:cNvPr id="341044" name="Rectangle 52"/>
            <p:cNvSpPr>
              <a:spLocks noChangeArrowheads="1"/>
            </p:cNvSpPr>
            <p:nvPr/>
          </p:nvSpPr>
          <p:spPr bwMode="auto">
            <a:xfrm>
              <a:off x="1889" y="1304"/>
              <a:ext cx="234"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Goods</a:t>
              </a:r>
              <a:endParaRPr lang="en-US" sz="2400" i="0">
                <a:latin typeface="Times New Roman" charset="0"/>
              </a:endParaRPr>
            </a:p>
          </p:txBody>
        </p:sp>
        <p:sp>
          <p:nvSpPr>
            <p:cNvPr id="341045" name="Rectangle 53"/>
            <p:cNvSpPr>
              <a:spLocks noChangeArrowheads="1"/>
            </p:cNvSpPr>
            <p:nvPr/>
          </p:nvSpPr>
          <p:spPr bwMode="auto">
            <a:xfrm>
              <a:off x="1889" y="1406"/>
              <a:ext cx="447"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and services</a:t>
              </a:r>
              <a:endParaRPr lang="en-US" sz="2400" i="0">
                <a:latin typeface="Times New Roman" charset="0"/>
              </a:endParaRPr>
            </a:p>
          </p:txBody>
        </p:sp>
        <p:sp>
          <p:nvSpPr>
            <p:cNvPr id="341046" name="Rectangle 54"/>
            <p:cNvSpPr>
              <a:spLocks noChangeArrowheads="1"/>
            </p:cNvSpPr>
            <p:nvPr/>
          </p:nvSpPr>
          <p:spPr bwMode="auto">
            <a:xfrm>
              <a:off x="1889" y="1509"/>
              <a:ext cx="146"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sold</a:t>
              </a:r>
              <a:endParaRPr lang="en-US" sz="2400" i="0">
                <a:latin typeface="Times New Roman" charset="0"/>
              </a:endParaRPr>
            </a:p>
          </p:txBody>
        </p:sp>
      </p:grpSp>
      <p:grpSp>
        <p:nvGrpSpPr>
          <p:cNvPr id="341047" name="Group 55"/>
          <p:cNvGrpSpPr>
            <a:grpSpLocks/>
          </p:cNvGrpSpPr>
          <p:nvPr/>
        </p:nvGrpSpPr>
        <p:grpSpPr bwMode="auto">
          <a:xfrm>
            <a:off x="5549900" y="4773613"/>
            <a:ext cx="665163" cy="315912"/>
            <a:chOff x="3496" y="3007"/>
            <a:chExt cx="419" cy="199"/>
          </a:xfrm>
        </p:grpSpPr>
        <p:sp>
          <p:nvSpPr>
            <p:cNvPr id="341048" name="Rectangle 56"/>
            <p:cNvSpPr>
              <a:spLocks noChangeArrowheads="1"/>
            </p:cNvSpPr>
            <p:nvPr/>
          </p:nvSpPr>
          <p:spPr bwMode="auto">
            <a:xfrm>
              <a:off x="3496" y="3007"/>
              <a:ext cx="41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Labor, land,</a:t>
              </a:r>
              <a:endParaRPr lang="en-US" sz="2400" i="0">
                <a:latin typeface="Times New Roman" charset="0"/>
              </a:endParaRPr>
            </a:p>
          </p:txBody>
        </p:sp>
        <p:sp>
          <p:nvSpPr>
            <p:cNvPr id="341049" name="Rectangle 57"/>
            <p:cNvSpPr>
              <a:spLocks noChangeArrowheads="1"/>
            </p:cNvSpPr>
            <p:nvPr/>
          </p:nvSpPr>
          <p:spPr bwMode="auto">
            <a:xfrm>
              <a:off x="3514" y="3110"/>
              <a:ext cx="384"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and capital</a:t>
              </a:r>
              <a:endParaRPr lang="en-US" sz="2400" i="0">
                <a:latin typeface="Times New Roman" charset="0"/>
              </a:endParaRPr>
            </a:p>
          </p:txBody>
        </p:sp>
      </p:grpSp>
      <p:sp>
        <p:nvSpPr>
          <p:cNvPr id="341050" name="Rectangle 58"/>
          <p:cNvSpPr>
            <a:spLocks noChangeArrowheads="1"/>
          </p:cNvSpPr>
          <p:nvPr/>
        </p:nvSpPr>
        <p:spPr bwMode="auto">
          <a:xfrm>
            <a:off x="5622925" y="5356225"/>
            <a:ext cx="414338"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Income</a:t>
            </a:r>
            <a:endParaRPr lang="en-US" sz="2400" i="0">
              <a:latin typeface="Times New Roman" charset="0"/>
            </a:endParaRPr>
          </a:p>
        </p:txBody>
      </p:sp>
      <p:sp>
        <p:nvSpPr>
          <p:cNvPr id="341051" name="Rectangle 59"/>
          <p:cNvSpPr>
            <a:spLocks noChangeArrowheads="1"/>
          </p:cNvSpPr>
          <p:nvPr/>
        </p:nvSpPr>
        <p:spPr bwMode="auto">
          <a:xfrm>
            <a:off x="6097588" y="5621338"/>
            <a:ext cx="96837"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52" name="Rectangle 60"/>
          <p:cNvSpPr>
            <a:spLocks noChangeArrowheads="1"/>
          </p:cNvSpPr>
          <p:nvPr/>
        </p:nvSpPr>
        <p:spPr bwMode="auto">
          <a:xfrm>
            <a:off x="6159500" y="5653088"/>
            <a:ext cx="923925"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Flow of inputs </a:t>
            </a:r>
            <a:endParaRPr lang="en-US" sz="2400" i="0">
              <a:latin typeface="Times New Roman" charset="0"/>
            </a:endParaRPr>
          </a:p>
        </p:txBody>
      </p:sp>
      <p:sp>
        <p:nvSpPr>
          <p:cNvPr id="341053" name="Rectangle 61"/>
          <p:cNvSpPr>
            <a:spLocks noChangeArrowheads="1"/>
          </p:cNvSpPr>
          <p:nvPr/>
        </p:nvSpPr>
        <p:spPr bwMode="auto">
          <a:xfrm>
            <a:off x="5992813" y="5784850"/>
            <a:ext cx="96837"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54" name="Rectangle 62"/>
          <p:cNvSpPr>
            <a:spLocks noChangeArrowheads="1"/>
          </p:cNvSpPr>
          <p:nvPr/>
        </p:nvSpPr>
        <p:spPr bwMode="auto">
          <a:xfrm>
            <a:off x="6270625" y="5816600"/>
            <a:ext cx="657225"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and outputs</a:t>
            </a:r>
            <a:endParaRPr lang="en-US" sz="2400" i="0">
              <a:latin typeface="Times New Roman" charset="0"/>
            </a:endParaRPr>
          </a:p>
        </p:txBody>
      </p:sp>
      <p:sp>
        <p:nvSpPr>
          <p:cNvPr id="341055" name="Rectangle 63"/>
          <p:cNvSpPr>
            <a:spLocks noChangeArrowheads="1"/>
          </p:cNvSpPr>
          <p:nvPr/>
        </p:nvSpPr>
        <p:spPr bwMode="auto">
          <a:xfrm>
            <a:off x="6097588" y="5980113"/>
            <a:ext cx="96837"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56" name="Rectangle 64"/>
          <p:cNvSpPr>
            <a:spLocks noChangeArrowheads="1"/>
          </p:cNvSpPr>
          <p:nvPr/>
        </p:nvSpPr>
        <p:spPr bwMode="auto">
          <a:xfrm>
            <a:off x="6159500" y="6011863"/>
            <a:ext cx="925513"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Flow of dollars</a:t>
            </a:r>
            <a:endParaRPr lang="en-US" sz="2400" i="0">
              <a:latin typeface="Times New Roman" charset="0"/>
            </a:endParaRPr>
          </a:p>
        </p:txBody>
      </p:sp>
      <p:grpSp>
        <p:nvGrpSpPr>
          <p:cNvPr id="341057" name="Group 65"/>
          <p:cNvGrpSpPr>
            <a:grpSpLocks/>
          </p:cNvGrpSpPr>
          <p:nvPr/>
        </p:nvGrpSpPr>
        <p:grpSpPr bwMode="auto">
          <a:xfrm>
            <a:off x="2874963" y="4806950"/>
            <a:ext cx="588962" cy="314325"/>
            <a:chOff x="1811" y="3028"/>
            <a:chExt cx="371" cy="198"/>
          </a:xfrm>
        </p:grpSpPr>
        <p:sp>
          <p:nvSpPr>
            <p:cNvPr id="341058" name="Rectangle 66"/>
            <p:cNvSpPr>
              <a:spLocks noChangeArrowheads="1"/>
            </p:cNvSpPr>
            <p:nvPr/>
          </p:nvSpPr>
          <p:spPr bwMode="auto">
            <a:xfrm>
              <a:off x="1821" y="3028"/>
              <a:ext cx="354"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Factors of</a:t>
              </a:r>
              <a:endParaRPr lang="en-US" sz="2400" i="0">
                <a:latin typeface="Times New Roman" charset="0"/>
              </a:endParaRPr>
            </a:p>
          </p:txBody>
        </p:sp>
        <p:sp>
          <p:nvSpPr>
            <p:cNvPr id="341059" name="Rectangle 67"/>
            <p:cNvSpPr>
              <a:spLocks noChangeArrowheads="1"/>
            </p:cNvSpPr>
            <p:nvPr/>
          </p:nvSpPr>
          <p:spPr bwMode="auto">
            <a:xfrm>
              <a:off x="1811" y="3130"/>
              <a:ext cx="371"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production</a:t>
              </a:r>
              <a:endParaRPr lang="en-US" sz="2400" i="0">
                <a:latin typeface="Times New Roman" charset="0"/>
              </a:endParaRPr>
            </a:p>
          </p:txBody>
        </p:sp>
      </p:grpSp>
      <p:grpSp>
        <p:nvGrpSpPr>
          <p:cNvPr id="341060" name="Group 68"/>
          <p:cNvGrpSpPr>
            <a:grpSpLocks/>
          </p:cNvGrpSpPr>
          <p:nvPr/>
        </p:nvGrpSpPr>
        <p:grpSpPr bwMode="auto">
          <a:xfrm>
            <a:off x="2619375" y="5356225"/>
            <a:ext cx="715963" cy="314325"/>
            <a:chOff x="1650" y="3374"/>
            <a:chExt cx="451" cy="198"/>
          </a:xfrm>
        </p:grpSpPr>
        <p:sp>
          <p:nvSpPr>
            <p:cNvPr id="341061" name="Rectangle 69"/>
            <p:cNvSpPr>
              <a:spLocks noChangeArrowheads="1"/>
            </p:cNvSpPr>
            <p:nvPr/>
          </p:nvSpPr>
          <p:spPr bwMode="auto">
            <a:xfrm>
              <a:off x="1650" y="3374"/>
              <a:ext cx="451"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Wages, rent,</a:t>
              </a:r>
              <a:endParaRPr lang="en-US" sz="2400" i="0">
                <a:latin typeface="Times New Roman" charset="0"/>
              </a:endParaRPr>
            </a:p>
          </p:txBody>
        </p:sp>
        <p:sp>
          <p:nvSpPr>
            <p:cNvPr id="341062" name="Rectangle 70"/>
            <p:cNvSpPr>
              <a:spLocks noChangeArrowheads="1"/>
            </p:cNvSpPr>
            <p:nvPr/>
          </p:nvSpPr>
          <p:spPr bwMode="auto">
            <a:xfrm>
              <a:off x="1650" y="3476"/>
              <a:ext cx="331"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and profit</a:t>
              </a:r>
              <a:endParaRPr lang="en-US" sz="2400" i="0">
                <a:latin typeface="Times New Roman" charset="0"/>
              </a:endParaRPr>
            </a:p>
          </p:txBody>
        </p:sp>
      </p:grpSp>
      <p:sp>
        <p:nvSpPr>
          <p:cNvPr id="341063" name="Rectangle 71"/>
          <p:cNvSpPr>
            <a:spLocks noChangeArrowheads="1"/>
          </p:cNvSpPr>
          <p:nvPr/>
        </p:nvSpPr>
        <p:spPr bwMode="auto">
          <a:xfrm>
            <a:off x="2212975" y="3535363"/>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64" name="Rectangle 72"/>
          <p:cNvSpPr>
            <a:spLocks noChangeArrowheads="1"/>
          </p:cNvSpPr>
          <p:nvPr/>
        </p:nvSpPr>
        <p:spPr bwMode="auto">
          <a:xfrm>
            <a:off x="2168525" y="3697288"/>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65" name="Rectangle 73"/>
          <p:cNvSpPr>
            <a:spLocks noChangeArrowheads="1"/>
          </p:cNvSpPr>
          <p:nvPr/>
        </p:nvSpPr>
        <p:spPr bwMode="auto">
          <a:xfrm>
            <a:off x="2212975" y="3860800"/>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66" name="Rectangle 74"/>
          <p:cNvSpPr>
            <a:spLocks noChangeArrowheads="1"/>
          </p:cNvSpPr>
          <p:nvPr/>
        </p:nvSpPr>
        <p:spPr bwMode="auto">
          <a:xfrm>
            <a:off x="2168525" y="4022725"/>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grpSp>
        <p:nvGrpSpPr>
          <p:cNvPr id="341067" name="Group 75"/>
          <p:cNvGrpSpPr>
            <a:grpSpLocks/>
          </p:cNvGrpSpPr>
          <p:nvPr/>
        </p:nvGrpSpPr>
        <p:grpSpPr bwMode="auto">
          <a:xfrm>
            <a:off x="1816100" y="3071813"/>
            <a:ext cx="1652588" cy="1035050"/>
            <a:chOff x="1144" y="1935"/>
            <a:chExt cx="1041" cy="652"/>
          </a:xfrm>
        </p:grpSpPr>
        <p:sp>
          <p:nvSpPr>
            <p:cNvPr id="341068" name="Rectangle 76"/>
            <p:cNvSpPr>
              <a:spLocks noChangeArrowheads="1"/>
            </p:cNvSpPr>
            <p:nvPr/>
          </p:nvSpPr>
          <p:spPr bwMode="auto">
            <a:xfrm>
              <a:off x="1144" y="1935"/>
              <a:ext cx="1041" cy="652"/>
            </a:xfrm>
            <a:prstGeom prst="rect">
              <a:avLst/>
            </a:prstGeom>
            <a:solidFill>
              <a:srgbClr val="B4D9F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sp>
          <p:nvSpPr>
            <p:cNvPr id="341069" name="Rectangle 77"/>
            <p:cNvSpPr>
              <a:spLocks noChangeArrowheads="1"/>
            </p:cNvSpPr>
            <p:nvPr/>
          </p:nvSpPr>
          <p:spPr bwMode="auto">
            <a:xfrm>
              <a:off x="1540" y="2028"/>
              <a:ext cx="24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FIRMS</a:t>
              </a:r>
              <a:endParaRPr lang="en-US" sz="2400" i="0">
                <a:latin typeface="Times New Roman" charset="0"/>
              </a:endParaRPr>
            </a:p>
          </p:txBody>
        </p:sp>
        <p:sp>
          <p:nvSpPr>
            <p:cNvPr id="341070" name="Rectangle 78"/>
            <p:cNvSpPr>
              <a:spLocks noChangeArrowheads="1"/>
            </p:cNvSpPr>
            <p:nvPr/>
          </p:nvSpPr>
          <p:spPr bwMode="auto">
            <a:xfrm>
              <a:off x="1352" y="2131"/>
              <a:ext cx="620"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Produce and sell</a:t>
              </a:r>
              <a:endParaRPr lang="en-US" sz="2400" i="0">
                <a:latin typeface="Times New Roman" charset="0"/>
              </a:endParaRPr>
            </a:p>
          </p:txBody>
        </p:sp>
        <p:sp>
          <p:nvSpPr>
            <p:cNvPr id="341071" name="Rectangle 79"/>
            <p:cNvSpPr>
              <a:spLocks noChangeArrowheads="1"/>
            </p:cNvSpPr>
            <p:nvPr/>
          </p:nvSpPr>
          <p:spPr bwMode="auto">
            <a:xfrm>
              <a:off x="1380" y="2233"/>
              <a:ext cx="685"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goods and services</a:t>
              </a:r>
              <a:endParaRPr lang="en-US" sz="2400" i="0">
                <a:latin typeface="Times New Roman" charset="0"/>
              </a:endParaRPr>
            </a:p>
          </p:txBody>
        </p:sp>
        <p:sp>
          <p:nvSpPr>
            <p:cNvPr id="341072" name="Rectangle 80"/>
            <p:cNvSpPr>
              <a:spLocks noChangeArrowheads="1"/>
            </p:cNvSpPr>
            <p:nvPr/>
          </p:nvSpPr>
          <p:spPr bwMode="auto">
            <a:xfrm>
              <a:off x="1352" y="2336"/>
              <a:ext cx="740"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Hire and use factors</a:t>
              </a:r>
              <a:endParaRPr lang="en-US" sz="2400" i="0">
                <a:latin typeface="Times New Roman" charset="0"/>
              </a:endParaRPr>
            </a:p>
          </p:txBody>
        </p:sp>
        <p:sp>
          <p:nvSpPr>
            <p:cNvPr id="341073" name="Rectangle 81"/>
            <p:cNvSpPr>
              <a:spLocks noChangeArrowheads="1"/>
            </p:cNvSpPr>
            <p:nvPr/>
          </p:nvSpPr>
          <p:spPr bwMode="auto">
            <a:xfrm>
              <a:off x="1380" y="2438"/>
              <a:ext cx="45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of production</a:t>
              </a:r>
              <a:endParaRPr lang="en-US" sz="2400" i="0">
                <a:latin typeface="Times New Roman" charset="0"/>
              </a:endParaRPr>
            </a:p>
          </p:txBody>
        </p:sp>
      </p:grpSp>
      <p:sp>
        <p:nvSpPr>
          <p:cNvPr id="341074" name="Rectangle 82"/>
          <p:cNvSpPr>
            <a:spLocks noChangeArrowheads="1"/>
          </p:cNvSpPr>
          <p:nvPr/>
        </p:nvSpPr>
        <p:spPr bwMode="auto">
          <a:xfrm>
            <a:off x="5597525" y="3535363"/>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75" name="Rectangle 83"/>
          <p:cNvSpPr>
            <a:spLocks noChangeArrowheads="1"/>
          </p:cNvSpPr>
          <p:nvPr/>
        </p:nvSpPr>
        <p:spPr bwMode="auto">
          <a:xfrm>
            <a:off x="5553075" y="3697288"/>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76" name="Rectangle 84"/>
          <p:cNvSpPr>
            <a:spLocks noChangeArrowheads="1"/>
          </p:cNvSpPr>
          <p:nvPr/>
        </p:nvSpPr>
        <p:spPr bwMode="auto">
          <a:xfrm>
            <a:off x="5597525" y="3860800"/>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77" name="Rectangle 85"/>
          <p:cNvSpPr>
            <a:spLocks noChangeArrowheads="1"/>
          </p:cNvSpPr>
          <p:nvPr/>
        </p:nvSpPr>
        <p:spPr bwMode="auto">
          <a:xfrm>
            <a:off x="5553075" y="4022725"/>
            <a:ext cx="96838"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grpSp>
        <p:nvGrpSpPr>
          <p:cNvPr id="341078" name="Group 86"/>
          <p:cNvGrpSpPr>
            <a:grpSpLocks/>
          </p:cNvGrpSpPr>
          <p:nvPr/>
        </p:nvGrpSpPr>
        <p:grpSpPr bwMode="auto">
          <a:xfrm>
            <a:off x="5537200" y="3071813"/>
            <a:ext cx="1651000" cy="1035050"/>
            <a:chOff x="3488" y="1935"/>
            <a:chExt cx="1040" cy="652"/>
          </a:xfrm>
        </p:grpSpPr>
        <p:sp>
          <p:nvSpPr>
            <p:cNvPr id="341079" name="Rectangle 87"/>
            <p:cNvSpPr>
              <a:spLocks noChangeArrowheads="1"/>
            </p:cNvSpPr>
            <p:nvPr/>
          </p:nvSpPr>
          <p:spPr bwMode="auto">
            <a:xfrm>
              <a:off x="3488" y="1935"/>
              <a:ext cx="1040" cy="652"/>
            </a:xfrm>
            <a:prstGeom prst="rect">
              <a:avLst/>
            </a:prstGeom>
            <a:solidFill>
              <a:srgbClr val="B4D9F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sp>
          <p:nvSpPr>
            <p:cNvPr id="341080" name="Rectangle 88"/>
            <p:cNvSpPr>
              <a:spLocks noChangeArrowheads="1"/>
            </p:cNvSpPr>
            <p:nvPr/>
          </p:nvSpPr>
          <p:spPr bwMode="auto">
            <a:xfrm>
              <a:off x="3667" y="2127"/>
              <a:ext cx="664"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Buy and consume</a:t>
              </a:r>
              <a:endParaRPr lang="en-US" sz="2400" i="0">
                <a:latin typeface="Times New Roman" charset="0"/>
              </a:endParaRPr>
            </a:p>
          </p:txBody>
        </p:sp>
        <p:sp>
          <p:nvSpPr>
            <p:cNvPr id="341081" name="Rectangle 89"/>
            <p:cNvSpPr>
              <a:spLocks noChangeArrowheads="1"/>
            </p:cNvSpPr>
            <p:nvPr/>
          </p:nvSpPr>
          <p:spPr bwMode="auto">
            <a:xfrm>
              <a:off x="3699" y="2229"/>
              <a:ext cx="685"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goods and services</a:t>
              </a:r>
              <a:endParaRPr lang="en-US" sz="2400" i="0">
                <a:latin typeface="Times New Roman" charset="0"/>
              </a:endParaRPr>
            </a:p>
          </p:txBody>
        </p:sp>
        <p:sp>
          <p:nvSpPr>
            <p:cNvPr id="341082" name="Rectangle 90"/>
            <p:cNvSpPr>
              <a:spLocks noChangeArrowheads="1"/>
            </p:cNvSpPr>
            <p:nvPr/>
          </p:nvSpPr>
          <p:spPr bwMode="auto">
            <a:xfrm>
              <a:off x="3667" y="2332"/>
              <a:ext cx="74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Own and sell factors</a:t>
              </a:r>
              <a:endParaRPr lang="en-US" sz="2400" i="0">
                <a:latin typeface="Times New Roman" charset="0"/>
              </a:endParaRPr>
            </a:p>
          </p:txBody>
        </p:sp>
        <p:sp>
          <p:nvSpPr>
            <p:cNvPr id="341083" name="Rectangle 91"/>
            <p:cNvSpPr>
              <a:spLocks noChangeArrowheads="1"/>
            </p:cNvSpPr>
            <p:nvPr/>
          </p:nvSpPr>
          <p:spPr bwMode="auto">
            <a:xfrm>
              <a:off x="3699" y="2434"/>
              <a:ext cx="45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of production</a:t>
              </a:r>
              <a:endParaRPr lang="en-US" sz="2400" i="0">
                <a:latin typeface="Times New Roman" charset="0"/>
              </a:endParaRPr>
            </a:p>
          </p:txBody>
        </p:sp>
        <p:sp>
          <p:nvSpPr>
            <p:cNvPr id="341084" name="Rectangle 92"/>
            <p:cNvSpPr>
              <a:spLocks noChangeArrowheads="1"/>
            </p:cNvSpPr>
            <p:nvPr/>
          </p:nvSpPr>
          <p:spPr bwMode="auto">
            <a:xfrm>
              <a:off x="3728" y="2024"/>
              <a:ext cx="55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HOUSEHOLDS</a:t>
              </a:r>
              <a:endParaRPr lang="en-US" sz="2400" i="0">
                <a:latin typeface="Times New Roman" charset="0"/>
              </a:endParaRPr>
            </a:p>
          </p:txBody>
        </p:sp>
      </p:grpSp>
      <p:sp>
        <p:nvSpPr>
          <p:cNvPr id="341085" name="Rectangle 93"/>
          <p:cNvSpPr>
            <a:spLocks noChangeArrowheads="1"/>
          </p:cNvSpPr>
          <p:nvPr/>
        </p:nvSpPr>
        <p:spPr bwMode="auto">
          <a:xfrm>
            <a:off x="4084638" y="5348288"/>
            <a:ext cx="96837"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86" name="Rectangle 94"/>
          <p:cNvSpPr>
            <a:spLocks noChangeArrowheads="1"/>
          </p:cNvSpPr>
          <p:nvPr/>
        </p:nvSpPr>
        <p:spPr bwMode="auto">
          <a:xfrm>
            <a:off x="4084638" y="5511800"/>
            <a:ext cx="96837"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grpSp>
        <p:nvGrpSpPr>
          <p:cNvPr id="341087" name="Group 95"/>
          <p:cNvGrpSpPr>
            <a:grpSpLocks/>
          </p:cNvGrpSpPr>
          <p:nvPr/>
        </p:nvGrpSpPr>
        <p:grpSpPr bwMode="auto">
          <a:xfrm>
            <a:off x="3656013" y="4591050"/>
            <a:ext cx="1827212" cy="1290638"/>
            <a:chOff x="2303" y="2892"/>
            <a:chExt cx="1151" cy="813"/>
          </a:xfrm>
        </p:grpSpPr>
        <p:sp>
          <p:nvSpPr>
            <p:cNvPr id="341088" name="Oval 96"/>
            <p:cNvSpPr>
              <a:spLocks noChangeArrowheads="1"/>
            </p:cNvSpPr>
            <p:nvPr/>
          </p:nvSpPr>
          <p:spPr bwMode="auto">
            <a:xfrm>
              <a:off x="2303" y="2892"/>
              <a:ext cx="1151" cy="813"/>
            </a:xfrm>
            <a:prstGeom prst="ellipse">
              <a:avLst/>
            </a:prstGeom>
            <a:solidFill>
              <a:srgbClr val="FAF1E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341089" name="Rectangle 97"/>
            <p:cNvSpPr>
              <a:spLocks noChangeArrowheads="1"/>
            </p:cNvSpPr>
            <p:nvPr/>
          </p:nvSpPr>
          <p:spPr bwMode="auto">
            <a:xfrm>
              <a:off x="2668" y="3369"/>
              <a:ext cx="590"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Households sell</a:t>
              </a:r>
              <a:endParaRPr lang="en-US" sz="2400" i="0">
                <a:latin typeface="Times New Roman" charset="0"/>
              </a:endParaRPr>
            </a:p>
          </p:txBody>
        </p:sp>
        <p:sp>
          <p:nvSpPr>
            <p:cNvPr id="341090" name="Rectangle 98"/>
            <p:cNvSpPr>
              <a:spLocks noChangeArrowheads="1"/>
            </p:cNvSpPr>
            <p:nvPr/>
          </p:nvSpPr>
          <p:spPr bwMode="auto">
            <a:xfrm>
              <a:off x="2668" y="3472"/>
              <a:ext cx="37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Firms buy</a:t>
              </a:r>
              <a:endParaRPr lang="en-US" sz="2400" i="0">
                <a:latin typeface="Times New Roman" charset="0"/>
              </a:endParaRPr>
            </a:p>
          </p:txBody>
        </p:sp>
        <p:grpSp>
          <p:nvGrpSpPr>
            <p:cNvPr id="341091" name="Group 99"/>
            <p:cNvGrpSpPr>
              <a:grpSpLocks/>
            </p:cNvGrpSpPr>
            <p:nvPr/>
          </p:nvGrpSpPr>
          <p:grpSpPr bwMode="auto">
            <a:xfrm>
              <a:off x="2341" y="3035"/>
              <a:ext cx="1075" cy="301"/>
              <a:chOff x="2339" y="3004"/>
              <a:chExt cx="1075" cy="301"/>
            </a:xfrm>
          </p:grpSpPr>
          <p:sp>
            <p:nvSpPr>
              <p:cNvPr id="341092" name="Rectangle 100"/>
              <p:cNvSpPr>
                <a:spLocks noChangeArrowheads="1"/>
              </p:cNvSpPr>
              <p:nvPr/>
            </p:nvSpPr>
            <p:spPr bwMode="auto">
              <a:xfrm>
                <a:off x="2692" y="3004"/>
                <a:ext cx="386"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MARKETS</a:t>
                </a:r>
                <a:endParaRPr lang="en-US" sz="2400" i="0">
                  <a:latin typeface="Times New Roman" charset="0"/>
                </a:endParaRPr>
              </a:p>
            </p:txBody>
          </p:sp>
          <p:sp>
            <p:nvSpPr>
              <p:cNvPr id="341093" name="Rectangle 101"/>
              <p:cNvSpPr>
                <a:spLocks noChangeArrowheads="1"/>
              </p:cNvSpPr>
              <p:nvPr/>
            </p:nvSpPr>
            <p:spPr bwMode="auto">
              <a:xfrm>
                <a:off x="2805" y="3107"/>
                <a:ext cx="16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FOR</a:t>
                </a:r>
                <a:endParaRPr lang="en-US" sz="2400" i="0">
                  <a:latin typeface="Times New Roman" charset="0"/>
                </a:endParaRPr>
              </a:p>
            </p:txBody>
          </p:sp>
          <p:sp>
            <p:nvSpPr>
              <p:cNvPr id="341094" name="Rectangle 102"/>
              <p:cNvSpPr>
                <a:spLocks noChangeArrowheads="1"/>
              </p:cNvSpPr>
              <p:nvPr/>
            </p:nvSpPr>
            <p:spPr bwMode="auto">
              <a:xfrm>
                <a:off x="2339" y="3209"/>
                <a:ext cx="1075"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FACTORS OF PRODUCTION</a:t>
                </a:r>
                <a:endParaRPr lang="en-US" sz="2400" i="0">
                  <a:latin typeface="Times New Roman" charset="0"/>
                </a:endParaRPr>
              </a:p>
            </p:txBody>
          </p:sp>
        </p:grpSp>
      </p:grpSp>
      <p:sp>
        <p:nvSpPr>
          <p:cNvPr id="341095" name="Rectangle 103"/>
          <p:cNvSpPr>
            <a:spLocks noChangeArrowheads="1"/>
          </p:cNvSpPr>
          <p:nvPr/>
        </p:nvSpPr>
        <p:spPr bwMode="auto">
          <a:xfrm>
            <a:off x="4084638" y="2343150"/>
            <a:ext cx="96837"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sp>
        <p:nvSpPr>
          <p:cNvPr id="341096" name="Rectangle 104"/>
          <p:cNvSpPr>
            <a:spLocks noChangeArrowheads="1"/>
          </p:cNvSpPr>
          <p:nvPr/>
        </p:nvSpPr>
        <p:spPr bwMode="auto">
          <a:xfrm>
            <a:off x="4084638" y="2505075"/>
            <a:ext cx="96837" cy="18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 </a:t>
            </a:r>
            <a:endParaRPr lang="en-US" sz="2400" i="0">
              <a:latin typeface="Times New Roman" charset="0"/>
            </a:endParaRPr>
          </a:p>
        </p:txBody>
      </p:sp>
      <p:grpSp>
        <p:nvGrpSpPr>
          <p:cNvPr id="341097" name="Group 105"/>
          <p:cNvGrpSpPr>
            <a:grpSpLocks/>
          </p:cNvGrpSpPr>
          <p:nvPr/>
        </p:nvGrpSpPr>
        <p:grpSpPr bwMode="auto">
          <a:xfrm>
            <a:off x="3656013" y="1309688"/>
            <a:ext cx="1827212" cy="1277937"/>
            <a:chOff x="2303" y="825"/>
            <a:chExt cx="1151" cy="805"/>
          </a:xfrm>
        </p:grpSpPr>
        <p:sp>
          <p:nvSpPr>
            <p:cNvPr id="341098" name="Oval 106"/>
            <p:cNvSpPr>
              <a:spLocks noChangeArrowheads="1"/>
            </p:cNvSpPr>
            <p:nvPr/>
          </p:nvSpPr>
          <p:spPr bwMode="auto">
            <a:xfrm>
              <a:off x="2303" y="825"/>
              <a:ext cx="1151" cy="805"/>
            </a:xfrm>
            <a:prstGeom prst="ellipse">
              <a:avLst/>
            </a:prstGeom>
            <a:solidFill>
              <a:srgbClr val="FAF1E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341099" name="Rectangle 107"/>
            <p:cNvSpPr>
              <a:spLocks noChangeArrowheads="1"/>
            </p:cNvSpPr>
            <p:nvPr/>
          </p:nvSpPr>
          <p:spPr bwMode="auto">
            <a:xfrm>
              <a:off x="2640" y="1268"/>
              <a:ext cx="371"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Firms sell</a:t>
              </a:r>
              <a:endParaRPr lang="en-US" sz="2400" i="0">
                <a:latin typeface="Times New Roman" charset="0"/>
              </a:endParaRPr>
            </a:p>
          </p:txBody>
        </p:sp>
        <p:sp>
          <p:nvSpPr>
            <p:cNvPr id="341100" name="Rectangle 108"/>
            <p:cNvSpPr>
              <a:spLocks noChangeArrowheads="1"/>
            </p:cNvSpPr>
            <p:nvPr/>
          </p:nvSpPr>
          <p:spPr bwMode="auto">
            <a:xfrm>
              <a:off x="2640" y="1370"/>
              <a:ext cx="598"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000" i="0">
                  <a:solidFill>
                    <a:srgbClr val="000000"/>
                  </a:solidFill>
                </a:rPr>
                <a:t>Households buy</a:t>
              </a:r>
              <a:endParaRPr lang="en-US" sz="2400" i="0">
                <a:latin typeface="Times New Roman" charset="0"/>
              </a:endParaRPr>
            </a:p>
          </p:txBody>
        </p:sp>
        <p:sp>
          <p:nvSpPr>
            <p:cNvPr id="341101" name="Rectangle 109"/>
            <p:cNvSpPr>
              <a:spLocks noChangeArrowheads="1"/>
            </p:cNvSpPr>
            <p:nvPr/>
          </p:nvSpPr>
          <p:spPr bwMode="auto">
            <a:xfrm>
              <a:off x="2683" y="960"/>
              <a:ext cx="386"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MARKETS</a:t>
              </a:r>
              <a:endParaRPr lang="en-US" sz="2400" i="0">
                <a:latin typeface="Times New Roman" charset="0"/>
              </a:endParaRPr>
            </a:p>
          </p:txBody>
        </p:sp>
        <p:sp>
          <p:nvSpPr>
            <p:cNvPr id="341102" name="Rectangle 110"/>
            <p:cNvSpPr>
              <a:spLocks noChangeArrowheads="1"/>
            </p:cNvSpPr>
            <p:nvPr/>
          </p:nvSpPr>
          <p:spPr bwMode="auto">
            <a:xfrm>
              <a:off x="2793" y="1063"/>
              <a:ext cx="169"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FOR</a:t>
              </a:r>
              <a:endParaRPr lang="en-US" sz="2400" i="0">
                <a:latin typeface="Times New Roman" charset="0"/>
              </a:endParaRPr>
            </a:p>
          </p:txBody>
        </p:sp>
        <p:sp>
          <p:nvSpPr>
            <p:cNvPr id="341103" name="Rectangle 111"/>
            <p:cNvSpPr>
              <a:spLocks noChangeArrowheads="1"/>
            </p:cNvSpPr>
            <p:nvPr/>
          </p:nvSpPr>
          <p:spPr bwMode="auto">
            <a:xfrm>
              <a:off x="2411" y="1165"/>
              <a:ext cx="913" cy="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000" i="0">
                  <a:solidFill>
                    <a:srgbClr val="000000"/>
                  </a:solidFill>
                </a:rPr>
                <a:t>GOODS AND SERVICES</a:t>
              </a:r>
              <a:endParaRPr lang="en-US" sz="2400" i="0">
                <a:latin typeface="Times New Roman" charset="0"/>
              </a:endParaRPr>
            </a:p>
          </p:txBody>
        </p:sp>
      </p:grpSp>
      <p:sp>
        <p:nvSpPr>
          <p:cNvPr id="2" name="Date Placeholder 1"/>
          <p:cNvSpPr>
            <a:spLocks noGrp="1"/>
          </p:cNvSpPr>
          <p:nvPr>
            <p:ph type="dt" sz="half" idx="10"/>
          </p:nvPr>
        </p:nvSpPr>
        <p:spPr/>
        <p:txBody>
          <a:bodyPr/>
          <a:lstStyle/>
          <a:p>
            <a:fld id="{CF9CA532-7668-3C40-B173-394F431345B2}"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14</a:t>
            </a:fld>
            <a:endParaRPr lang="en-US"/>
          </a:p>
        </p:txBody>
      </p:sp>
    </p:spTree>
    <p:extLst>
      <p:ext uri="{BB962C8B-B14F-4D97-AF65-F5344CB8AC3E}">
        <p14:creationId xmlns:p14="http://schemas.microsoft.com/office/powerpoint/2010/main" val="3868889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41087"/>
                                        </p:tgtEl>
                                        <p:attrNameLst>
                                          <p:attrName>style.visibility</p:attrName>
                                        </p:attrNameLst>
                                      </p:cBhvr>
                                      <p:to>
                                        <p:strVal val="visible"/>
                                      </p:to>
                                    </p:set>
                                    <p:animEffect transition="in" filter="dissolve">
                                      <p:cBhvr>
                                        <p:cTn id="7" dur="500"/>
                                        <p:tgtEl>
                                          <p:spTgt spid="3410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41097"/>
                                        </p:tgtEl>
                                        <p:attrNameLst>
                                          <p:attrName>style.visibility</p:attrName>
                                        </p:attrNameLst>
                                      </p:cBhvr>
                                      <p:to>
                                        <p:strVal val="visible"/>
                                      </p:to>
                                    </p:set>
                                    <p:animEffect transition="in" filter="dissolve">
                                      <p:cBhvr>
                                        <p:cTn id="12" dur="500"/>
                                        <p:tgtEl>
                                          <p:spTgt spid="3410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41078"/>
                                        </p:tgtEl>
                                        <p:attrNameLst>
                                          <p:attrName>style.visibility</p:attrName>
                                        </p:attrNameLst>
                                      </p:cBhvr>
                                      <p:to>
                                        <p:strVal val="visible"/>
                                      </p:to>
                                    </p:set>
                                    <p:animEffect transition="in" filter="dissolve">
                                      <p:cBhvr>
                                        <p:cTn id="17" dur="500"/>
                                        <p:tgtEl>
                                          <p:spTgt spid="3410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41067"/>
                                        </p:tgtEl>
                                        <p:attrNameLst>
                                          <p:attrName>style.visibility</p:attrName>
                                        </p:attrNameLst>
                                      </p:cBhvr>
                                      <p:to>
                                        <p:strVal val="visible"/>
                                      </p:to>
                                    </p:set>
                                    <p:animEffect transition="in" filter="dissolve">
                                      <p:cBhvr>
                                        <p:cTn id="22" dur="500"/>
                                        <p:tgtEl>
                                          <p:spTgt spid="3410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341012"/>
                                        </p:tgtEl>
                                        <p:attrNameLst>
                                          <p:attrName>style.visibility</p:attrName>
                                        </p:attrNameLst>
                                      </p:cBhvr>
                                      <p:to>
                                        <p:strVal val="visible"/>
                                      </p:to>
                                    </p:set>
                                    <p:animEffect transition="in" filter="strips(upRight)">
                                      <p:cBhvr>
                                        <p:cTn id="27" dur="500"/>
                                        <p:tgtEl>
                                          <p:spTgt spid="3410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41043"/>
                                        </p:tgtEl>
                                        <p:attrNameLst>
                                          <p:attrName>style.visibility</p:attrName>
                                        </p:attrNameLst>
                                      </p:cBhvr>
                                      <p:to>
                                        <p:strVal val="visible"/>
                                      </p:to>
                                    </p:set>
                                    <p:animEffect transition="in" filter="dissolve">
                                      <p:cBhvr>
                                        <p:cTn id="32" dur="500"/>
                                        <p:tgtEl>
                                          <p:spTgt spid="34104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nodeType="clickEffect">
                                  <p:stCondLst>
                                    <p:cond delay="0"/>
                                  </p:stCondLst>
                                  <p:childTnLst>
                                    <p:set>
                                      <p:cBhvr>
                                        <p:cTn id="36" dur="1" fill="hold">
                                          <p:stCondLst>
                                            <p:cond delay="0"/>
                                          </p:stCondLst>
                                        </p:cTn>
                                        <p:tgtEl>
                                          <p:spTgt spid="341024"/>
                                        </p:tgtEl>
                                        <p:attrNameLst>
                                          <p:attrName>style.visibility</p:attrName>
                                        </p:attrNameLst>
                                      </p:cBhvr>
                                      <p:to>
                                        <p:strVal val="visible"/>
                                      </p:to>
                                    </p:set>
                                    <p:animEffect transition="in" filter="strips(downRight)">
                                      <p:cBhvr>
                                        <p:cTn id="37" dur="500"/>
                                        <p:tgtEl>
                                          <p:spTgt spid="34102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341038"/>
                                        </p:tgtEl>
                                        <p:attrNameLst>
                                          <p:attrName>style.visibility</p:attrName>
                                        </p:attrNameLst>
                                      </p:cBhvr>
                                      <p:to>
                                        <p:strVal val="visible"/>
                                      </p:to>
                                    </p:set>
                                    <p:animEffect transition="in" filter="dissolve">
                                      <p:cBhvr>
                                        <p:cTn id="42" dur="500"/>
                                        <p:tgtEl>
                                          <p:spTgt spid="34103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nodeType="clickEffect">
                                  <p:stCondLst>
                                    <p:cond delay="0"/>
                                  </p:stCondLst>
                                  <p:childTnLst>
                                    <p:set>
                                      <p:cBhvr>
                                        <p:cTn id="46" dur="1" fill="hold">
                                          <p:stCondLst>
                                            <p:cond delay="0"/>
                                          </p:stCondLst>
                                        </p:cTn>
                                        <p:tgtEl>
                                          <p:spTgt spid="341030"/>
                                        </p:tgtEl>
                                        <p:attrNameLst>
                                          <p:attrName>style.visibility</p:attrName>
                                        </p:attrNameLst>
                                      </p:cBhvr>
                                      <p:to>
                                        <p:strVal val="visible"/>
                                      </p:to>
                                    </p:set>
                                    <p:animEffect transition="in" filter="strips(downLeft)">
                                      <p:cBhvr>
                                        <p:cTn id="47" dur="500"/>
                                        <p:tgtEl>
                                          <p:spTgt spid="34103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341047"/>
                                        </p:tgtEl>
                                        <p:attrNameLst>
                                          <p:attrName>style.visibility</p:attrName>
                                        </p:attrNameLst>
                                      </p:cBhvr>
                                      <p:to>
                                        <p:strVal val="visible"/>
                                      </p:to>
                                    </p:set>
                                    <p:animEffect transition="in" filter="dissolve">
                                      <p:cBhvr>
                                        <p:cTn id="52" dur="500"/>
                                        <p:tgtEl>
                                          <p:spTgt spid="34104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9" fill="hold" nodeType="clickEffect">
                                  <p:stCondLst>
                                    <p:cond delay="0"/>
                                  </p:stCondLst>
                                  <p:childTnLst>
                                    <p:set>
                                      <p:cBhvr>
                                        <p:cTn id="56" dur="1" fill="hold">
                                          <p:stCondLst>
                                            <p:cond delay="0"/>
                                          </p:stCondLst>
                                        </p:cTn>
                                        <p:tgtEl>
                                          <p:spTgt spid="341018"/>
                                        </p:tgtEl>
                                        <p:attrNameLst>
                                          <p:attrName>style.visibility</p:attrName>
                                        </p:attrNameLst>
                                      </p:cBhvr>
                                      <p:to>
                                        <p:strVal val="visible"/>
                                      </p:to>
                                    </p:set>
                                    <p:animEffect transition="in" filter="strips(upLeft)">
                                      <p:cBhvr>
                                        <p:cTn id="57" dur="500"/>
                                        <p:tgtEl>
                                          <p:spTgt spid="34101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341057"/>
                                        </p:tgtEl>
                                        <p:attrNameLst>
                                          <p:attrName>style.visibility</p:attrName>
                                        </p:attrNameLst>
                                      </p:cBhvr>
                                      <p:to>
                                        <p:strVal val="visible"/>
                                      </p:to>
                                    </p:set>
                                    <p:animEffect transition="in" filter="dissolve">
                                      <p:cBhvr>
                                        <p:cTn id="62" dur="500"/>
                                        <p:tgtEl>
                                          <p:spTgt spid="34105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nodeType="clickEffect">
                                  <p:stCondLst>
                                    <p:cond delay="0"/>
                                  </p:stCondLst>
                                  <p:childTnLst>
                                    <p:set>
                                      <p:cBhvr>
                                        <p:cTn id="66" dur="1" fill="hold">
                                          <p:stCondLst>
                                            <p:cond delay="0"/>
                                          </p:stCondLst>
                                        </p:cTn>
                                        <p:tgtEl>
                                          <p:spTgt spid="341009"/>
                                        </p:tgtEl>
                                        <p:attrNameLst>
                                          <p:attrName>style.visibility</p:attrName>
                                        </p:attrNameLst>
                                      </p:cBhvr>
                                      <p:to>
                                        <p:strVal val="visible"/>
                                      </p:to>
                                    </p:set>
                                    <p:animEffect transition="in" filter="strips(downLeft)">
                                      <p:cBhvr>
                                        <p:cTn id="67" dur="500"/>
                                        <p:tgtEl>
                                          <p:spTgt spid="34100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41042">
                                            <p:txEl>
                                              <p:pRg st="0" end="0"/>
                                            </p:txEl>
                                          </p:spTgt>
                                        </p:tgtEl>
                                        <p:attrNameLst>
                                          <p:attrName>style.visibility</p:attrName>
                                        </p:attrNameLst>
                                      </p:cBhvr>
                                      <p:to>
                                        <p:strVal val="visible"/>
                                      </p:to>
                                    </p:set>
                                    <p:animEffect transition="in" filter="dissolve">
                                      <p:cBhvr>
                                        <p:cTn id="72" dur="500"/>
                                        <p:tgtEl>
                                          <p:spTgt spid="341042">
                                            <p:txEl>
                                              <p:pRg st="0" end="0"/>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8" presetClass="entr" presetSubtype="6" fill="hold" nodeType="clickEffect">
                                  <p:stCondLst>
                                    <p:cond delay="0"/>
                                  </p:stCondLst>
                                  <p:childTnLst>
                                    <p:set>
                                      <p:cBhvr>
                                        <p:cTn id="76" dur="1" fill="hold">
                                          <p:stCondLst>
                                            <p:cond delay="0"/>
                                          </p:stCondLst>
                                        </p:cTn>
                                        <p:tgtEl>
                                          <p:spTgt spid="341015"/>
                                        </p:tgtEl>
                                        <p:attrNameLst>
                                          <p:attrName>style.visibility</p:attrName>
                                        </p:attrNameLst>
                                      </p:cBhvr>
                                      <p:to>
                                        <p:strVal val="visible"/>
                                      </p:to>
                                    </p:set>
                                    <p:animEffect transition="in" filter="strips(downRight)">
                                      <p:cBhvr>
                                        <p:cTn id="77" dur="500"/>
                                        <p:tgtEl>
                                          <p:spTgt spid="34101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nodeType="clickEffect">
                                  <p:stCondLst>
                                    <p:cond delay="0"/>
                                  </p:stCondLst>
                                  <p:childTnLst>
                                    <p:set>
                                      <p:cBhvr>
                                        <p:cTn id="81" dur="1" fill="hold">
                                          <p:stCondLst>
                                            <p:cond delay="0"/>
                                          </p:stCondLst>
                                        </p:cTn>
                                        <p:tgtEl>
                                          <p:spTgt spid="341060"/>
                                        </p:tgtEl>
                                        <p:attrNameLst>
                                          <p:attrName>style.visibility</p:attrName>
                                        </p:attrNameLst>
                                      </p:cBhvr>
                                      <p:to>
                                        <p:strVal val="visible"/>
                                      </p:to>
                                    </p:set>
                                    <p:animEffect transition="in" filter="dissolve">
                                      <p:cBhvr>
                                        <p:cTn id="82" dur="500"/>
                                        <p:tgtEl>
                                          <p:spTgt spid="341060"/>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8" presetClass="entr" presetSubtype="3" fill="hold" nodeType="clickEffect">
                                  <p:stCondLst>
                                    <p:cond delay="0"/>
                                  </p:stCondLst>
                                  <p:childTnLst>
                                    <p:set>
                                      <p:cBhvr>
                                        <p:cTn id="86" dur="1" fill="hold">
                                          <p:stCondLst>
                                            <p:cond delay="0"/>
                                          </p:stCondLst>
                                        </p:cTn>
                                        <p:tgtEl>
                                          <p:spTgt spid="341027"/>
                                        </p:tgtEl>
                                        <p:attrNameLst>
                                          <p:attrName>style.visibility</p:attrName>
                                        </p:attrNameLst>
                                      </p:cBhvr>
                                      <p:to>
                                        <p:strVal val="visible"/>
                                      </p:to>
                                    </p:set>
                                    <p:animEffect transition="in" filter="strips(upRight)">
                                      <p:cBhvr>
                                        <p:cTn id="87" dur="500"/>
                                        <p:tgtEl>
                                          <p:spTgt spid="341027"/>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341050">
                                            <p:txEl>
                                              <p:pRg st="0" end="0"/>
                                            </p:txEl>
                                          </p:spTgt>
                                        </p:tgtEl>
                                        <p:attrNameLst>
                                          <p:attrName>style.visibility</p:attrName>
                                        </p:attrNameLst>
                                      </p:cBhvr>
                                      <p:to>
                                        <p:strVal val="visible"/>
                                      </p:to>
                                    </p:set>
                                    <p:animEffect transition="in" filter="dissolve">
                                      <p:cBhvr>
                                        <p:cTn id="92" dur="500"/>
                                        <p:tgtEl>
                                          <p:spTgt spid="341050">
                                            <p:txEl>
                                              <p:pRg st="0" end="0"/>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8" presetClass="entr" presetSubtype="9" fill="hold" nodeType="clickEffect">
                                  <p:stCondLst>
                                    <p:cond delay="0"/>
                                  </p:stCondLst>
                                  <p:childTnLst>
                                    <p:set>
                                      <p:cBhvr>
                                        <p:cTn id="96" dur="1" fill="hold">
                                          <p:stCondLst>
                                            <p:cond delay="0"/>
                                          </p:stCondLst>
                                        </p:cTn>
                                        <p:tgtEl>
                                          <p:spTgt spid="341021"/>
                                        </p:tgtEl>
                                        <p:attrNameLst>
                                          <p:attrName>style.visibility</p:attrName>
                                        </p:attrNameLst>
                                      </p:cBhvr>
                                      <p:to>
                                        <p:strVal val="visible"/>
                                      </p:to>
                                    </p:set>
                                    <p:animEffect transition="in" filter="strips(upLeft)">
                                      <p:cBhvr>
                                        <p:cTn id="97" dur="500"/>
                                        <p:tgtEl>
                                          <p:spTgt spid="34102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341037">
                                            <p:txEl>
                                              <p:pRg st="0" end="0"/>
                                            </p:txEl>
                                          </p:spTgt>
                                        </p:tgtEl>
                                        <p:attrNameLst>
                                          <p:attrName>style.visibility</p:attrName>
                                        </p:attrNameLst>
                                      </p:cBhvr>
                                      <p:to>
                                        <p:strVal val="visible"/>
                                      </p:to>
                                    </p:set>
                                    <p:animEffect transition="in" filter="dissolve">
                                      <p:cBhvr>
                                        <p:cTn id="102" dur="500"/>
                                        <p:tgtEl>
                                          <p:spTgt spid="3410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37" grpId="0" build="p" autoUpdateAnimBg="0"/>
      <p:bldP spid="341042" grpId="0" build="p" autoUpdateAnimBg="0"/>
      <p:bldP spid="341050"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en-US" dirty="0"/>
              <a:t>Requirements for </a:t>
            </a:r>
            <a:r>
              <a:rPr lang="en-US" dirty="0" smtClean="0"/>
              <a:t>efficient transactions</a:t>
            </a:r>
            <a:endParaRPr lang="en-US" dirty="0"/>
          </a:p>
        </p:txBody>
      </p:sp>
      <p:sp>
        <p:nvSpPr>
          <p:cNvPr id="3075" name="Rectangle 3"/>
          <p:cNvSpPr>
            <a:spLocks noGrp="1" noChangeArrowheads="1"/>
          </p:cNvSpPr>
          <p:nvPr>
            <p:ph type="body" idx="1"/>
          </p:nvPr>
        </p:nvSpPr>
        <p:spPr/>
        <p:txBody>
          <a:bodyPr/>
          <a:lstStyle/>
          <a:p>
            <a:r>
              <a:rPr lang="en-US" dirty="0"/>
              <a:t>Adequate information (location of buyers and sellers, product quality)</a:t>
            </a:r>
          </a:p>
          <a:p>
            <a:r>
              <a:rPr lang="en-US" dirty="0"/>
              <a:t>Enforcement of contracts</a:t>
            </a:r>
          </a:p>
          <a:p>
            <a:r>
              <a:rPr lang="en-US" dirty="0"/>
              <a:t>Protection of property rights</a:t>
            </a:r>
          </a:p>
          <a:p>
            <a:r>
              <a:rPr lang="en-US" dirty="0"/>
              <a:t>Limited externalities</a:t>
            </a:r>
          </a:p>
          <a:p>
            <a:r>
              <a:rPr lang="en-US" dirty="0"/>
              <a:t>Limits on market power or other limitations on fair bargaining</a:t>
            </a:r>
          </a:p>
        </p:txBody>
      </p:sp>
      <p:sp>
        <p:nvSpPr>
          <p:cNvPr id="2" name="TextBox 1"/>
          <p:cNvSpPr txBox="1"/>
          <p:nvPr/>
        </p:nvSpPr>
        <p:spPr>
          <a:xfrm>
            <a:off x="0" y="6635248"/>
            <a:ext cx="897908" cy="261610"/>
          </a:xfrm>
          <a:prstGeom prst="rect">
            <a:avLst/>
          </a:prstGeom>
          <a:noFill/>
        </p:spPr>
        <p:txBody>
          <a:bodyPr wrap="none" rtlCol="0">
            <a:spAutoFit/>
          </a:bodyPr>
          <a:lstStyle/>
          <a:p>
            <a:r>
              <a:rPr lang="en-US" sz="1100" dirty="0" smtClean="0"/>
              <a:t>Jerry Brock</a:t>
            </a:r>
            <a:endParaRPr lang="en-US" sz="1100" dirty="0"/>
          </a:p>
        </p:txBody>
      </p:sp>
      <p:sp>
        <p:nvSpPr>
          <p:cNvPr id="3" name="Date Placeholder 2"/>
          <p:cNvSpPr>
            <a:spLocks noGrp="1"/>
          </p:cNvSpPr>
          <p:nvPr>
            <p:ph type="dt" sz="half" idx="10"/>
          </p:nvPr>
        </p:nvSpPr>
        <p:spPr/>
        <p:txBody>
          <a:bodyPr/>
          <a:lstStyle/>
          <a:p>
            <a:fld id="{8DA9871D-9E54-5C42-8856-176DFE470C3D}" type="datetime1">
              <a:rPr lang="en-US" smtClean="0"/>
              <a:t>6/12/16</a:t>
            </a:fld>
            <a:endParaRPr lang="en-US"/>
          </a:p>
        </p:txBody>
      </p:sp>
      <p:sp>
        <p:nvSpPr>
          <p:cNvPr id="4" name="Footer Placeholder 3"/>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15</a:t>
            </a:fld>
            <a:endParaRPr lang="en-US"/>
          </a:p>
        </p:txBody>
      </p:sp>
    </p:spTree>
    <p:extLst>
      <p:ext uri="{BB962C8B-B14F-4D97-AF65-F5344CB8AC3E}">
        <p14:creationId xmlns:p14="http://schemas.microsoft.com/office/powerpoint/2010/main" val="3647213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Perfect competition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more competition there is, the more likely are firms to be efficient and prices to be </a:t>
            </a:r>
            <a:r>
              <a:rPr lang="en-US" dirty="0" smtClean="0"/>
              <a:t>low.</a:t>
            </a:r>
          </a:p>
          <a:p>
            <a:r>
              <a:rPr lang="en-US" i="1" dirty="0" smtClean="0"/>
              <a:t>Perfect </a:t>
            </a:r>
            <a:r>
              <a:rPr lang="en-US" i="1" dirty="0"/>
              <a:t>competition </a:t>
            </a:r>
            <a:r>
              <a:rPr lang="en-US" dirty="0"/>
              <a:t>is the most competitive market imaginable in which everybody is a price taker. Firms earn only normal profits, the bare minimum profit necessary to keep them in business. If firms earn more than this (excess profits) other firms will enter the market and drive the price level down until there are only normal profits to be made</a:t>
            </a:r>
            <a:r>
              <a:rPr lang="en-US" dirty="0" smtClean="0"/>
              <a:t>.</a:t>
            </a:r>
          </a:p>
          <a:p>
            <a:pPr lvl="1"/>
            <a:r>
              <a:rPr lang="en-US" dirty="0"/>
              <a:t>Perfect competition is rare and may not even exist. It is so competitive that any individual buyer or seller has a negligible impact on the market price. Products are </a:t>
            </a:r>
            <a:r>
              <a:rPr lang="en-US" b="1" dirty="0"/>
              <a:t>homogeneous</a:t>
            </a:r>
            <a:r>
              <a:rPr lang="en-US" dirty="0"/>
              <a:t>. </a:t>
            </a:r>
            <a:r>
              <a:rPr lang="en-US" i="1" dirty="0"/>
              <a:t>Information is perfect</a:t>
            </a:r>
            <a:r>
              <a:rPr lang="en-US" dirty="0"/>
              <a:t>. Everybody is a price taker. Output will be maximized and price minimized</a:t>
            </a:r>
            <a:r>
              <a:rPr lang="en-US" dirty="0" smtClean="0"/>
              <a:t>.</a:t>
            </a:r>
          </a:p>
          <a:p>
            <a:pPr lvl="1"/>
            <a:r>
              <a:rPr lang="en-US" dirty="0"/>
              <a:t>Most markets exhibit some form of imperfect or monopolistic competition. There are fewer firms than in a perfectly competitive market and each can to some degree </a:t>
            </a:r>
            <a:r>
              <a:rPr lang="en-US" b="1" dirty="0"/>
              <a:t>create barriers to entry</a:t>
            </a:r>
            <a:r>
              <a:rPr lang="en-US" dirty="0"/>
              <a:t>. Thus firms can earn some excess profits without a new entrant being able to compete to bring prices down.</a:t>
            </a:r>
            <a:endParaRPr lang="en-US" dirty="0" smtClean="0"/>
          </a:p>
        </p:txBody>
      </p:sp>
      <p:sp>
        <p:nvSpPr>
          <p:cNvPr id="4" name="TextBox 3"/>
          <p:cNvSpPr txBox="1"/>
          <p:nvPr/>
        </p:nvSpPr>
        <p:spPr>
          <a:xfrm>
            <a:off x="0" y="6604084"/>
            <a:ext cx="2856146" cy="253916"/>
          </a:xfrm>
          <a:prstGeom prst="rect">
            <a:avLst/>
          </a:prstGeom>
          <a:noFill/>
        </p:spPr>
        <p:txBody>
          <a:bodyPr wrap="none" rtlCol="0">
            <a:spAutoFit/>
          </a:bodyPr>
          <a:lstStyle/>
          <a:p>
            <a:r>
              <a:rPr lang="en-US" sz="1050" dirty="0"/>
              <a:t>http://</a:t>
            </a:r>
            <a:r>
              <a:rPr lang="en-US" sz="1050" dirty="0" err="1"/>
              <a:t>www.economist.com</a:t>
            </a:r>
            <a:r>
              <a:rPr lang="en-US" sz="1050" dirty="0"/>
              <a:t>/economics-a-to-z/</a:t>
            </a:r>
          </a:p>
        </p:txBody>
      </p:sp>
      <p:sp>
        <p:nvSpPr>
          <p:cNvPr id="5" name="Date Placeholder 4"/>
          <p:cNvSpPr>
            <a:spLocks noGrp="1"/>
          </p:cNvSpPr>
          <p:nvPr>
            <p:ph type="dt" sz="half" idx="10"/>
          </p:nvPr>
        </p:nvSpPr>
        <p:spPr/>
        <p:txBody>
          <a:bodyPr/>
          <a:lstStyle/>
          <a:p>
            <a:fld id="{444DED10-86B2-384E-8616-CC6EA19CAF74}"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16</a:t>
            </a:fld>
            <a:endParaRPr lang="en-US"/>
          </a:p>
        </p:txBody>
      </p:sp>
    </p:spTree>
    <p:extLst>
      <p:ext uri="{BB962C8B-B14F-4D97-AF65-F5344CB8AC3E}">
        <p14:creationId xmlns:p14="http://schemas.microsoft.com/office/powerpoint/2010/main" val="155852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(Near) perfect competition?</a:t>
            </a:r>
            <a:endParaRPr lang="en-US" dirty="0"/>
          </a:p>
        </p:txBody>
      </p:sp>
      <p:sp>
        <p:nvSpPr>
          <p:cNvPr id="3" name="Content Placeholder 2"/>
          <p:cNvSpPr>
            <a:spLocks noGrp="1"/>
          </p:cNvSpPr>
          <p:nvPr>
            <p:ph idx="1"/>
          </p:nvPr>
        </p:nvSpPr>
        <p:spPr/>
        <p:txBody>
          <a:bodyPr/>
          <a:lstStyle/>
          <a:p>
            <a:r>
              <a:rPr lang="en-US" dirty="0" smtClean="0"/>
              <a:t>Food trucks</a:t>
            </a:r>
          </a:p>
          <a:p>
            <a:r>
              <a:rPr lang="en-US" dirty="0" smtClean="0"/>
              <a:t>Chinese &amp; Italian restaurants</a:t>
            </a:r>
          </a:p>
          <a:p>
            <a:r>
              <a:rPr lang="en-US" dirty="0" smtClean="0"/>
              <a:t>Stock and commodities (gold, pork bellies) markets</a:t>
            </a:r>
          </a:p>
          <a:p>
            <a:r>
              <a:rPr lang="en-US" dirty="0" smtClean="0"/>
              <a:t>Tutoring</a:t>
            </a:r>
          </a:p>
          <a:p>
            <a:r>
              <a:rPr lang="en-US" dirty="0" smtClean="0"/>
              <a:t>Selling real estate</a:t>
            </a:r>
          </a:p>
          <a:p>
            <a:r>
              <a:rPr lang="en-US" dirty="0" smtClean="0"/>
              <a:t>Low-wage employment</a:t>
            </a:r>
          </a:p>
          <a:p>
            <a:r>
              <a:rPr lang="en-US" dirty="0" smtClean="0"/>
              <a:t>Musicians (?)</a:t>
            </a:r>
          </a:p>
          <a:p>
            <a:endParaRPr lang="en-US" dirty="0"/>
          </a:p>
        </p:txBody>
      </p:sp>
      <p:sp>
        <p:nvSpPr>
          <p:cNvPr id="4" name="Date Placeholder 3"/>
          <p:cNvSpPr>
            <a:spLocks noGrp="1"/>
          </p:cNvSpPr>
          <p:nvPr>
            <p:ph type="dt" sz="half" idx="10"/>
          </p:nvPr>
        </p:nvSpPr>
        <p:spPr/>
        <p:txBody>
          <a:bodyPr/>
          <a:lstStyle/>
          <a:p>
            <a:fld id="{F0AC7E50-4237-274B-9C9E-C9EB3B8BBD7A}"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17</a:t>
            </a:fld>
            <a:endParaRPr lang="en-US"/>
          </a:p>
        </p:txBody>
      </p:sp>
    </p:spTree>
    <p:extLst>
      <p:ext uri="{BB962C8B-B14F-4D97-AF65-F5344CB8AC3E}">
        <p14:creationId xmlns:p14="http://schemas.microsoft.com/office/powerpoint/2010/main" val="4823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surplus</a:t>
            </a:r>
            <a:endParaRPr lang="en-US" dirty="0"/>
          </a:p>
        </p:txBody>
      </p:sp>
      <p:sp>
        <p:nvSpPr>
          <p:cNvPr id="3" name="Content Placeholder 2"/>
          <p:cNvSpPr>
            <a:spLocks noGrp="1"/>
          </p:cNvSpPr>
          <p:nvPr>
            <p:ph idx="1"/>
          </p:nvPr>
        </p:nvSpPr>
        <p:spPr/>
        <p:txBody>
          <a:bodyPr/>
          <a:lstStyle/>
          <a:p>
            <a:r>
              <a:rPr lang="en-US" dirty="0" smtClean="0"/>
              <a:t>= The </a:t>
            </a:r>
            <a:r>
              <a:rPr lang="en-US" dirty="0"/>
              <a:t>difference between what a consumer would be willing to pay for a good or service and what that consumer actually has to pay. Added to PRODUCER SURPLUS, it provides a measure of the total economic benefit of a sale.</a:t>
            </a:r>
          </a:p>
        </p:txBody>
      </p:sp>
      <p:sp>
        <p:nvSpPr>
          <p:cNvPr id="4" name="Date Placeholder 3"/>
          <p:cNvSpPr>
            <a:spLocks noGrp="1"/>
          </p:cNvSpPr>
          <p:nvPr>
            <p:ph type="dt" sz="half" idx="10"/>
          </p:nvPr>
        </p:nvSpPr>
        <p:spPr/>
        <p:txBody>
          <a:bodyPr/>
          <a:lstStyle/>
          <a:p>
            <a:fld id="{50BCBFC8-3EFC-3142-BACF-BACF9A1F5926}"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18</a:t>
            </a:fld>
            <a:endParaRPr lang="en-US"/>
          </a:p>
        </p:txBody>
      </p:sp>
      <p:sp>
        <p:nvSpPr>
          <p:cNvPr id="7" name="TextBox 6"/>
          <p:cNvSpPr txBox="1"/>
          <p:nvPr/>
        </p:nvSpPr>
        <p:spPr>
          <a:xfrm>
            <a:off x="0" y="6596390"/>
            <a:ext cx="878581" cy="261610"/>
          </a:xfrm>
          <a:prstGeom prst="rect">
            <a:avLst/>
          </a:prstGeom>
          <a:noFill/>
        </p:spPr>
        <p:txBody>
          <a:bodyPr wrap="none" rtlCol="0">
            <a:spAutoFit/>
          </a:bodyPr>
          <a:lstStyle/>
          <a:p>
            <a:r>
              <a:rPr lang="en-US" sz="1100" i="1" dirty="0" smtClean="0"/>
              <a:t>Economist</a:t>
            </a:r>
            <a:endParaRPr lang="en-US" sz="1100" i="1" dirty="0"/>
          </a:p>
        </p:txBody>
      </p:sp>
    </p:spTree>
    <p:extLst>
      <p:ext uri="{BB962C8B-B14F-4D97-AF65-F5344CB8AC3E}">
        <p14:creationId xmlns:p14="http://schemas.microsoft.com/office/powerpoint/2010/main" val="303167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 cost, production curve</a:t>
            </a:r>
            <a:endParaRPr lang="en-US" dirty="0"/>
          </a:p>
        </p:txBody>
      </p:sp>
      <p:pic>
        <p:nvPicPr>
          <p:cNvPr id="3" name="Picture 2"/>
          <p:cNvPicPr>
            <a:picLocks noChangeAspect="1"/>
          </p:cNvPicPr>
          <p:nvPr/>
        </p:nvPicPr>
        <p:blipFill>
          <a:blip r:embed="rId2"/>
          <a:stretch>
            <a:fillRect/>
          </a:stretch>
        </p:blipFill>
        <p:spPr>
          <a:xfrm>
            <a:off x="1148926" y="1524000"/>
            <a:ext cx="6589927" cy="5083896"/>
          </a:xfrm>
          <a:prstGeom prst="rect">
            <a:avLst/>
          </a:prstGeom>
        </p:spPr>
      </p:pic>
      <p:sp>
        <p:nvSpPr>
          <p:cNvPr id="4" name="Date Placeholder 3"/>
          <p:cNvSpPr>
            <a:spLocks noGrp="1"/>
          </p:cNvSpPr>
          <p:nvPr>
            <p:ph type="dt" sz="half" idx="10"/>
          </p:nvPr>
        </p:nvSpPr>
        <p:spPr/>
        <p:txBody>
          <a:bodyPr/>
          <a:lstStyle/>
          <a:p>
            <a:fld id="{C053FFF8-E0CA-B742-9219-ECB5865C49E9}"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19</a:t>
            </a:fld>
            <a:endParaRPr lang="en-US"/>
          </a:p>
        </p:txBody>
      </p:sp>
    </p:spTree>
    <p:extLst>
      <p:ext uri="{BB962C8B-B14F-4D97-AF65-F5344CB8AC3E}">
        <p14:creationId xmlns:p14="http://schemas.microsoft.com/office/powerpoint/2010/main" val="373790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a:t>
            </a:r>
            <a:endParaRPr lang="en-US" dirty="0"/>
          </a:p>
        </p:txBody>
      </p:sp>
      <p:sp>
        <p:nvSpPr>
          <p:cNvPr id="3" name="Content Placeholder 2"/>
          <p:cNvSpPr>
            <a:spLocks noGrp="1"/>
          </p:cNvSpPr>
          <p:nvPr>
            <p:ph idx="1"/>
          </p:nvPr>
        </p:nvSpPr>
        <p:spPr/>
        <p:txBody>
          <a:bodyPr/>
          <a:lstStyle/>
          <a:p>
            <a:r>
              <a:rPr lang="en-US" dirty="0" smtClean="0"/>
              <a:t>Focus on issues relevant to communication markets</a:t>
            </a:r>
          </a:p>
          <a:p>
            <a:pPr lvl="1"/>
            <a:r>
              <a:rPr lang="en-US" dirty="0" smtClean="0"/>
              <a:t>not: unemployment, inflation, balance of trade, income inequality, … (mostly, </a:t>
            </a:r>
            <a:r>
              <a:rPr lang="en-US" i="1" dirty="0" smtClean="0"/>
              <a:t>macro economics</a:t>
            </a:r>
            <a:r>
              <a:rPr lang="en-US" dirty="0" smtClean="0"/>
              <a:t>)</a:t>
            </a:r>
          </a:p>
          <a:p>
            <a:pPr lvl="1"/>
            <a:r>
              <a:rPr lang="en-US" dirty="0" smtClean="0"/>
              <a:t>not: reading a balance sheet</a:t>
            </a:r>
          </a:p>
          <a:p>
            <a:r>
              <a:rPr lang="en-US" dirty="0" smtClean="0"/>
              <a:t>Very introductory (&amp; simplified)</a:t>
            </a:r>
          </a:p>
          <a:p>
            <a:r>
              <a:rPr lang="en-US" dirty="0" smtClean="0"/>
              <a:t>Try to point out limitations &amp; assumptions</a:t>
            </a:r>
          </a:p>
          <a:p>
            <a:pPr lvl="1"/>
            <a:r>
              <a:rPr lang="en-US" dirty="0" smtClean="0"/>
              <a:t>“real world” has non-rational humans &amp; companies, fraud, …</a:t>
            </a:r>
          </a:p>
          <a:p>
            <a:pPr lvl="1"/>
            <a:endParaRPr lang="en-US" dirty="0" smtClean="0"/>
          </a:p>
        </p:txBody>
      </p:sp>
      <p:sp>
        <p:nvSpPr>
          <p:cNvPr id="4" name="Date Placeholder 3"/>
          <p:cNvSpPr>
            <a:spLocks noGrp="1"/>
          </p:cNvSpPr>
          <p:nvPr>
            <p:ph type="dt" sz="half" idx="10"/>
          </p:nvPr>
        </p:nvSpPr>
        <p:spPr/>
        <p:txBody>
          <a:bodyPr/>
          <a:lstStyle/>
          <a:p>
            <a:fld id="{F372A818-6993-3741-88DF-DF5DC38BC8D2}"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3987763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Basic demand-supply diagram</a:t>
            </a:r>
            <a:endParaRPr lang="en-US" dirty="0"/>
          </a:p>
        </p:txBody>
      </p:sp>
      <p:pic>
        <p:nvPicPr>
          <p:cNvPr id="5" name="Picture 4"/>
          <p:cNvPicPr>
            <a:picLocks noChangeAspect="1"/>
          </p:cNvPicPr>
          <p:nvPr/>
        </p:nvPicPr>
        <p:blipFill>
          <a:blip r:embed="rId2"/>
          <a:stretch>
            <a:fillRect/>
          </a:stretch>
        </p:blipFill>
        <p:spPr>
          <a:xfrm>
            <a:off x="2574927" y="2532812"/>
            <a:ext cx="3835400" cy="3009900"/>
          </a:xfrm>
          <a:prstGeom prst="rect">
            <a:avLst/>
          </a:prstGeom>
        </p:spPr>
      </p:pic>
      <p:sp>
        <p:nvSpPr>
          <p:cNvPr id="2" name="Date Placeholder 1"/>
          <p:cNvSpPr>
            <a:spLocks noGrp="1"/>
          </p:cNvSpPr>
          <p:nvPr>
            <p:ph type="dt" sz="half" idx="10"/>
          </p:nvPr>
        </p:nvSpPr>
        <p:spPr/>
        <p:txBody>
          <a:bodyPr/>
          <a:lstStyle/>
          <a:p>
            <a:fld id="{AB8661B8-AE3B-E242-A8A2-618C6E6286EB}"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20</a:t>
            </a:fld>
            <a:endParaRPr lang="en-US"/>
          </a:p>
        </p:txBody>
      </p:sp>
    </p:spTree>
    <p:extLst>
      <p:ext uri="{BB962C8B-B14F-4D97-AF65-F5344CB8AC3E}">
        <p14:creationId xmlns:p14="http://schemas.microsoft.com/office/powerpoint/2010/main" val="3341466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Competitive </a:t>
            </a:r>
            <a:r>
              <a:rPr lang="en-US" dirty="0" smtClean="0"/>
              <a:t>equilibrium</a:t>
            </a:r>
            <a:endParaRPr lang="en-US" dirty="0"/>
          </a:p>
        </p:txBody>
      </p:sp>
      <p:sp>
        <p:nvSpPr>
          <p:cNvPr id="7171" name="Rectangle 3"/>
          <p:cNvSpPr>
            <a:spLocks noGrp="1" noChangeArrowheads="1"/>
          </p:cNvSpPr>
          <p:nvPr>
            <p:ph type="body" idx="1"/>
          </p:nvPr>
        </p:nvSpPr>
        <p:spPr/>
        <p:txBody>
          <a:bodyPr/>
          <a:lstStyle/>
          <a:p>
            <a:r>
              <a:rPr lang="en-US" dirty="0"/>
              <a:t>Firms expand if price is above marginal cost</a:t>
            </a:r>
          </a:p>
          <a:p>
            <a:r>
              <a:rPr lang="en-US" dirty="0"/>
              <a:t>Firms contract if price is below marginal cost</a:t>
            </a:r>
          </a:p>
          <a:p>
            <a:r>
              <a:rPr lang="en-US" dirty="0"/>
              <a:t>Equilibrium is where marginal </a:t>
            </a:r>
            <a:r>
              <a:rPr lang="en-US" dirty="0" smtClean="0"/>
              <a:t>cost (MC) </a:t>
            </a:r>
            <a:r>
              <a:rPr lang="en-US" dirty="0"/>
              <a:t>crosses the demand curve</a:t>
            </a:r>
          </a:p>
          <a:p>
            <a:r>
              <a:rPr lang="en-US" dirty="0"/>
              <a:t>P = MC is socially efficient in the sense of </a:t>
            </a:r>
            <a:r>
              <a:rPr lang="ja-JP" altLang="en-US" dirty="0">
                <a:latin typeface="Arial"/>
              </a:rPr>
              <a:t>“</a:t>
            </a:r>
            <a:r>
              <a:rPr lang="en-US" dirty="0" err="1"/>
              <a:t>allocative</a:t>
            </a:r>
            <a:r>
              <a:rPr lang="en-US" dirty="0"/>
              <a:t> efficiency</a:t>
            </a:r>
            <a:r>
              <a:rPr lang="ja-JP" altLang="en-US" dirty="0">
                <a:latin typeface="Arial"/>
              </a:rPr>
              <a:t>”</a:t>
            </a:r>
            <a:endParaRPr lang="en-US" dirty="0"/>
          </a:p>
        </p:txBody>
      </p:sp>
      <p:sp>
        <p:nvSpPr>
          <p:cNvPr id="2" name="Date Placeholder 1"/>
          <p:cNvSpPr>
            <a:spLocks noGrp="1"/>
          </p:cNvSpPr>
          <p:nvPr>
            <p:ph type="dt" sz="half" idx="10"/>
          </p:nvPr>
        </p:nvSpPr>
        <p:spPr/>
        <p:txBody>
          <a:bodyPr/>
          <a:lstStyle/>
          <a:p>
            <a:fld id="{6C4552E3-0690-DB49-AA78-46BFCA5F3D54}"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21</a:t>
            </a:fld>
            <a:endParaRPr lang="en-US"/>
          </a:p>
        </p:txBody>
      </p:sp>
      <p:sp>
        <p:nvSpPr>
          <p:cNvPr id="5" name="TextBox 4"/>
          <p:cNvSpPr txBox="1"/>
          <p:nvPr/>
        </p:nvSpPr>
        <p:spPr>
          <a:xfrm>
            <a:off x="0" y="6596390"/>
            <a:ext cx="897908" cy="261610"/>
          </a:xfrm>
          <a:prstGeom prst="rect">
            <a:avLst/>
          </a:prstGeom>
          <a:noFill/>
        </p:spPr>
        <p:txBody>
          <a:bodyPr wrap="none" rtlCol="0">
            <a:spAutoFit/>
          </a:bodyPr>
          <a:lstStyle/>
          <a:p>
            <a:r>
              <a:rPr lang="en-US" sz="1100" dirty="0" smtClean="0"/>
              <a:t>Jerry Brock</a:t>
            </a:r>
            <a:endParaRPr lang="en-US" sz="1100" dirty="0"/>
          </a:p>
        </p:txBody>
      </p:sp>
    </p:spTree>
    <p:extLst>
      <p:ext uri="{BB962C8B-B14F-4D97-AF65-F5344CB8AC3E}">
        <p14:creationId xmlns:p14="http://schemas.microsoft.com/office/powerpoint/2010/main" val="1022267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Equilibrium with </a:t>
            </a:r>
            <a:r>
              <a:rPr lang="en-US" dirty="0" smtClean="0"/>
              <a:t>economies </a:t>
            </a:r>
            <a:r>
              <a:rPr lang="en-US" dirty="0"/>
              <a:t>of </a:t>
            </a:r>
            <a:r>
              <a:rPr lang="en-US" dirty="0" smtClean="0"/>
              <a:t>scale</a:t>
            </a:r>
            <a:endParaRPr lang="en-US" dirty="0"/>
          </a:p>
        </p:txBody>
      </p:sp>
      <p:sp>
        <p:nvSpPr>
          <p:cNvPr id="9219" name="Rectangle 3"/>
          <p:cNvSpPr>
            <a:spLocks noGrp="1" noChangeArrowheads="1"/>
          </p:cNvSpPr>
          <p:nvPr>
            <p:ph type="body" idx="1"/>
          </p:nvPr>
        </p:nvSpPr>
        <p:spPr/>
        <p:txBody>
          <a:bodyPr/>
          <a:lstStyle/>
          <a:p>
            <a:r>
              <a:rPr lang="en-US"/>
              <a:t>Marginal cost is below average cost</a:t>
            </a:r>
          </a:p>
          <a:p>
            <a:r>
              <a:rPr lang="en-US"/>
              <a:t>Marginal cost pricing will not cover all of costs</a:t>
            </a:r>
          </a:p>
          <a:p>
            <a:r>
              <a:rPr lang="en-US"/>
              <a:t>Non-regulated firms often use discriminatory pricing (information goods)</a:t>
            </a:r>
          </a:p>
          <a:p>
            <a:r>
              <a:rPr lang="en-US"/>
              <a:t>Regulated firms must have some prices above marginal cost for viability</a:t>
            </a:r>
          </a:p>
        </p:txBody>
      </p:sp>
      <p:sp>
        <p:nvSpPr>
          <p:cNvPr id="2" name="Date Placeholder 1"/>
          <p:cNvSpPr>
            <a:spLocks noGrp="1"/>
          </p:cNvSpPr>
          <p:nvPr>
            <p:ph type="dt" sz="half" idx="10"/>
          </p:nvPr>
        </p:nvSpPr>
        <p:spPr/>
        <p:txBody>
          <a:bodyPr/>
          <a:lstStyle/>
          <a:p>
            <a:fld id="{2AF46C8F-3966-8E47-9EC2-4A4DF5E8C01E}"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22</a:t>
            </a:fld>
            <a:endParaRPr lang="en-US"/>
          </a:p>
        </p:txBody>
      </p:sp>
      <p:sp>
        <p:nvSpPr>
          <p:cNvPr id="7" name="TextBox 6"/>
          <p:cNvSpPr txBox="1"/>
          <p:nvPr/>
        </p:nvSpPr>
        <p:spPr>
          <a:xfrm>
            <a:off x="0" y="6596390"/>
            <a:ext cx="897908" cy="261610"/>
          </a:xfrm>
          <a:prstGeom prst="rect">
            <a:avLst/>
          </a:prstGeom>
          <a:noFill/>
        </p:spPr>
        <p:txBody>
          <a:bodyPr wrap="none" rtlCol="0">
            <a:spAutoFit/>
          </a:bodyPr>
          <a:lstStyle/>
          <a:p>
            <a:r>
              <a:rPr lang="en-US" sz="1100" dirty="0" smtClean="0"/>
              <a:t>Jerry Brock</a:t>
            </a:r>
            <a:endParaRPr lang="en-US" sz="1100" dirty="0"/>
          </a:p>
        </p:txBody>
      </p:sp>
    </p:spTree>
    <p:extLst>
      <p:ext uri="{BB962C8B-B14F-4D97-AF65-F5344CB8AC3E}">
        <p14:creationId xmlns:p14="http://schemas.microsoft.com/office/powerpoint/2010/main" val="1019392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Equilibrium with </a:t>
            </a:r>
            <a:r>
              <a:rPr lang="en-US" dirty="0" smtClean="0"/>
              <a:t>economies </a:t>
            </a:r>
            <a:r>
              <a:rPr lang="en-US" dirty="0"/>
              <a:t>of </a:t>
            </a:r>
            <a:r>
              <a:rPr lang="en-US" dirty="0" smtClean="0"/>
              <a:t>scope</a:t>
            </a:r>
            <a:endParaRPr lang="en-US" dirty="0"/>
          </a:p>
        </p:txBody>
      </p:sp>
      <p:sp>
        <p:nvSpPr>
          <p:cNvPr id="10243" name="Rectangle 3"/>
          <p:cNvSpPr>
            <a:spLocks noGrp="1" noChangeArrowheads="1"/>
          </p:cNvSpPr>
          <p:nvPr>
            <p:ph type="body" idx="1"/>
          </p:nvPr>
        </p:nvSpPr>
        <p:spPr/>
        <p:txBody>
          <a:bodyPr/>
          <a:lstStyle/>
          <a:p>
            <a:r>
              <a:rPr lang="en-US" sz="2800"/>
              <a:t>Prices designed to recover the incremental cost of each product will not recover the entire cost of the firm</a:t>
            </a:r>
          </a:p>
          <a:p>
            <a:r>
              <a:rPr lang="en-US" sz="2800"/>
              <a:t>In an unregulated market, revenue from each product would be between the incremental cost and the stand-alone cost</a:t>
            </a:r>
          </a:p>
          <a:p>
            <a:r>
              <a:rPr lang="en-US" sz="2800"/>
              <a:t>If revenue is less than the incremental cost, we say that product is cross-subsidized by another product</a:t>
            </a:r>
          </a:p>
        </p:txBody>
      </p:sp>
      <p:sp>
        <p:nvSpPr>
          <p:cNvPr id="2" name="Date Placeholder 1"/>
          <p:cNvSpPr>
            <a:spLocks noGrp="1"/>
          </p:cNvSpPr>
          <p:nvPr>
            <p:ph type="dt" sz="half" idx="10"/>
          </p:nvPr>
        </p:nvSpPr>
        <p:spPr/>
        <p:txBody>
          <a:bodyPr/>
          <a:lstStyle/>
          <a:p>
            <a:fld id="{5C83CE93-63C0-654C-8755-62811565003A}"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23</a:t>
            </a:fld>
            <a:endParaRPr lang="en-US"/>
          </a:p>
        </p:txBody>
      </p:sp>
      <p:sp>
        <p:nvSpPr>
          <p:cNvPr id="7" name="TextBox 6"/>
          <p:cNvSpPr txBox="1"/>
          <p:nvPr/>
        </p:nvSpPr>
        <p:spPr>
          <a:xfrm>
            <a:off x="0" y="6596390"/>
            <a:ext cx="897908" cy="261610"/>
          </a:xfrm>
          <a:prstGeom prst="rect">
            <a:avLst/>
          </a:prstGeom>
          <a:noFill/>
        </p:spPr>
        <p:txBody>
          <a:bodyPr wrap="none" rtlCol="0">
            <a:spAutoFit/>
          </a:bodyPr>
          <a:lstStyle/>
          <a:p>
            <a:r>
              <a:rPr lang="en-US" sz="1100" dirty="0" smtClean="0"/>
              <a:t>Jerry Brock</a:t>
            </a:r>
            <a:endParaRPr lang="en-US" sz="1100" dirty="0"/>
          </a:p>
        </p:txBody>
      </p:sp>
    </p:spTree>
    <p:extLst>
      <p:ext uri="{BB962C8B-B14F-4D97-AF65-F5344CB8AC3E}">
        <p14:creationId xmlns:p14="http://schemas.microsoft.com/office/powerpoint/2010/main" val="3951877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smtClean="0"/>
              <a:t>The elasticity of demand</a:t>
            </a:r>
            <a:endParaRPr lang="en-US" dirty="0"/>
          </a:p>
        </p:txBody>
      </p:sp>
      <p:sp>
        <p:nvSpPr>
          <p:cNvPr id="6147" name="Rectangle 3"/>
          <p:cNvSpPr>
            <a:spLocks noGrp="1" noChangeArrowheads="1"/>
          </p:cNvSpPr>
          <p:nvPr>
            <p:ph type="body" idx="1"/>
          </p:nvPr>
        </p:nvSpPr>
        <p:spPr/>
        <p:txBody>
          <a:bodyPr/>
          <a:lstStyle/>
          <a:p>
            <a:pPr>
              <a:buClr>
                <a:schemeClr val="tx1"/>
              </a:buClr>
            </a:pPr>
            <a:r>
              <a:rPr lang="en-US" i="1" dirty="0">
                <a:solidFill>
                  <a:srgbClr val="25A9A6"/>
                </a:solidFill>
              </a:rPr>
              <a:t>Price elasticity of demand</a:t>
            </a:r>
            <a:r>
              <a:rPr lang="en-US" dirty="0"/>
              <a:t> is a measure of how much the quantity demanded of a good responds to a change in the price of that good</a:t>
            </a:r>
            <a:r>
              <a:rPr lang="en-US" dirty="0" smtClean="0"/>
              <a:t>.</a:t>
            </a:r>
            <a:endParaRPr lang="en-US" dirty="0"/>
          </a:p>
          <a:p>
            <a:r>
              <a:rPr lang="en-US" dirty="0"/>
              <a:t>Price elasticity of demand is the percentage change in quantity demanded given a percent change in the price. </a:t>
            </a:r>
            <a:br>
              <a:rPr lang="en-US" dirty="0"/>
            </a:br>
            <a:endParaRPr lang="en-US" dirty="0"/>
          </a:p>
        </p:txBody>
      </p:sp>
      <p:sp>
        <p:nvSpPr>
          <p:cNvPr id="4" name="TextBox 3"/>
          <p:cNvSpPr txBox="1"/>
          <p:nvPr/>
        </p:nvSpPr>
        <p:spPr>
          <a:xfrm>
            <a:off x="0" y="6596390"/>
            <a:ext cx="684803" cy="261610"/>
          </a:xfrm>
          <a:prstGeom prst="rect">
            <a:avLst/>
          </a:prstGeom>
          <a:noFill/>
        </p:spPr>
        <p:txBody>
          <a:bodyPr wrap="none" rtlCol="0">
            <a:spAutoFit/>
          </a:bodyPr>
          <a:lstStyle/>
          <a:p>
            <a:r>
              <a:rPr lang="en-US" sz="1100" dirty="0" smtClean="0"/>
              <a:t>Mankiw</a:t>
            </a:r>
            <a:endParaRPr lang="en-US" sz="1100" dirty="0"/>
          </a:p>
        </p:txBody>
      </p:sp>
      <p:sp>
        <p:nvSpPr>
          <p:cNvPr id="2" name="Date Placeholder 1"/>
          <p:cNvSpPr>
            <a:spLocks noGrp="1"/>
          </p:cNvSpPr>
          <p:nvPr>
            <p:ph type="dt" sz="half" idx="10"/>
          </p:nvPr>
        </p:nvSpPr>
        <p:spPr/>
        <p:txBody>
          <a:bodyPr/>
          <a:lstStyle/>
          <a:p>
            <a:fld id="{52FDAB98-F6F5-AB49-A05E-5FE92E5FAF60}"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24</a:t>
            </a:fld>
            <a:endParaRPr lang="en-US"/>
          </a:p>
        </p:txBody>
      </p:sp>
    </p:spTree>
    <p:extLst>
      <p:ext uri="{BB962C8B-B14F-4D97-AF65-F5344CB8AC3E}">
        <p14:creationId xmlns:p14="http://schemas.microsoft.com/office/powerpoint/2010/main" val="1912654725"/>
      </p:ext>
    </p:ext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dirty="0" smtClean="0"/>
              <a:t>The price </a:t>
            </a:r>
            <a:r>
              <a:rPr lang="en-US" dirty="0"/>
              <a:t>e</a:t>
            </a:r>
            <a:r>
              <a:rPr lang="en-US" dirty="0" smtClean="0"/>
              <a:t>lasticity of demand and Its determinants</a:t>
            </a:r>
            <a:endParaRPr lang="en-US" dirty="0"/>
          </a:p>
        </p:txBody>
      </p:sp>
      <p:sp>
        <p:nvSpPr>
          <p:cNvPr id="8195" name="Rectangle 3"/>
          <p:cNvSpPr>
            <a:spLocks noGrp="1" noChangeArrowheads="1"/>
          </p:cNvSpPr>
          <p:nvPr>
            <p:ph idx="1"/>
          </p:nvPr>
        </p:nvSpPr>
        <p:spPr/>
        <p:txBody>
          <a:bodyPr/>
          <a:lstStyle/>
          <a:p>
            <a:r>
              <a:rPr lang="en-US" dirty="0" smtClean="0"/>
              <a:t>Availability of close substitutes</a:t>
            </a:r>
          </a:p>
          <a:p>
            <a:r>
              <a:rPr lang="en-US" dirty="0" smtClean="0"/>
              <a:t>Necessities versus luxuries</a:t>
            </a:r>
          </a:p>
          <a:p>
            <a:r>
              <a:rPr lang="en-US" dirty="0" smtClean="0"/>
              <a:t>Definition of the market</a:t>
            </a:r>
          </a:p>
          <a:p>
            <a:r>
              <a:rPr lang="en-US" dirty="0" smtClean="0"/>
              <a:t>Time horizon</a:t>
            </a:r>
            <a:endParaRPr lang="en-US" dirty="0"/>
          </a:p>
        </p:txBody>
      </p:sp>
      <p:sp>
        <p:nvSpPr>
          <p:cNvPr id="2" name="Date Placeholder 1"/>
          <p:cNvSpPr>
            <a:spLocks noGrp="1"/>
          </p:cNvSpPr>
          <p:nvPr>
            <p:ph type="dt" sz="half" idx="10"/>
          </p:nvPr>
        </p:nvSpPr>
        <p:spPr/>
        <p:txBody>
          <a:bodyPr/>
          <a:lstStyle/>
          <a:p>
            <a:fld id="{BA88ECFE-A190-0849-BE1B-3315FD87C64F}"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25</a:t>
            </a:fld>
            <a:endParaRPr lang="en-US"/>
          </a:p>
        </p:txBody>
      </p:sp>
    </p:spTree>
    <p:extLst>
      <p:ext uri="{BB962C8B-B14F-4D97-AF65-F5344CB8AC3E}">
        <p14:creationId xmlns:p14="http://schemas.microsoft.com/office/powerpoint/2010/main" val="3716576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dirty="0" smtClean="0"/>
              <a:t>The </a:t>
            </a:r>
            <a:r>
              <a:rPr lang="en-US" dirty="0"/>
              <a:t>p</a:t>
            </a:r>
            <a:r>
              <a:rPr lang="en-US" dirty="0" smtClean="0"/>
              <a:t>rice </a:t>
            </a:r>
            <a:r>
              <a:rPr lang="en-US" dirty="0"/>
              <a:t>e</a:t>
            </a:r>
            <a:r>
              <a:rPr lang="en-US" dirty="0" smtClean="0"/>
              <a:t>lasticity of demand and its </a:t>
            </a:r>
            <a:r>
              <a:rPr lang="en-US" dirty="0"/>
              <a:t>d</a:t>
            </a:r>
            <a:r>
              <a:rPr lang="en-US" dirty="0" smtClean="0"/>
              <a:t>eterminants</a:t>
            </a:r>
            <a:endParaRPr lang="en-US" dirty="0"/>
          </a:p>
        </p:txBody>
      </p:sp>
      <p:sp>
        <p:nvSpPr>
          <p:cNvPr id="10243" name="Rectangle 3"/>
          <p:cNvSpPr>
            <a:spLocks noGrp="1" noChangeArrowheads="1"/>
          </p:cNvSpPr>
          <p:nvPr>
            <p:ph type="body" idx="1"/>
          </p:nvPr>
        </p:nvSpPr>
        <p:spPr/>
        <p:txBody>
          <a:bodyPr/>
          <a:lstStyle/>
          <a:p>
            <a:r>
              <a:rPr lang="en-US" dirty="0" smtClean="0"/>
              <a:t>Demand tends to be more elastic:</a:t>
            </a:r>
          </a:p>
          <a:p>
            <a:pPr lvl="1"/>
            <a:r>
              <a:rPr lang="en-US" dirty="0" smtClean="0"/>
              <a:t>the larger the number of close substitutes.</a:t>
            </a:r>
          </a:p>
          <a:p>
            <a:pPr lvl="1"/>
            <a:r>
              <a:rPr lang="en-US" dirty="0" smtClean="0"/>
              <a:t>if the good is a luxury.</a:t>
            </a:r>
          </a:p>
          <a:p>
            <a:pPr lvl="1"/>
            <a:r>
              <a:rPr lang="en-US" dirty="0" smtClean="0"/>
              <a:t>the more narrowly defined the market.</a:t>
            </a:r>
          </a:p>
          <a:p>
            <a:pPr lvl="1"/>
            <a:r>
              <a:rPr lang="en-US" dirty="0" smtClean="0"/>
              <a:t>the longer the time period.</a:t>
            </a:r>
            <a:endParaRPr lang="en-US" dirty="0"/>
          </a:p>
        </p:txBody>
      </p:sp>
      <p:sp>
        <p:nvSpPr>
          <p:cNvPr id="2" name="TextBox 1"/>
          <p:cNvSpPr txBox="1"/>
          <p:nvPr/>
        </p:nvSpPr>
        <p:spPr>
          <a:xfrm>
            <a:off x="0" y="6498589"/>
            <a:ext cx="710451" cy="276999"/>
          </a:xfrm>
          <a:prstGeom prst="rect">
            <a:avLst/>
          </a:prstGeom>
          <a:noFill/>
        </p:spPr>
        <p:txBody>
          <a:bodyPr wrap="none" rtlCol="0">
            <a:spAutoFit/>
          </a:bodyPr>
          <a:lstStyle/>
          <a:p>
            <a:r>
              <a:rPr lang="en-US" sz="1200" dirty="0" smtClean="0"/>
              <a:t>Mankiw</a:t>
            </a:r>
            <a:endParaRPr lang="en-US" sz="1200" dirty="0"/>
          </a:p>
        </p:txBody>
      </p:sp>
      <p:sp>
        <p:nvSpPr>
          <p:cNvPr id="3" name="Date Placeholder 2"/>
          <p:cNvSpPr>
            <a:spLocks noGrp="1"/>
          </p:cNvSpPr>
          <p:nvPr>
            <p:ph type="dt" sz="half" idx="10"/>
          </p:nvPr>
        </p:nvSpPr>
        <p:spPr/>
        <p:txBody>
          <a:bodyPr/>
          <a:lstStyle/>
          <a:p>
            <a:fld id="{030646EC-5FD4-FB48-A4BB-1DA813AEE6A4}" type="datetime1">
              <a:rPr lang="en-US" smtClean="0"/>
              <a:t>6/12/16</a:t>
            </a:fld>
            <a:endParaRPr lang="en-US"/>
          </a:p>
        </p:txBody>
      </p:sp>
      <p:sp>
        <p:nvSpPr>
          <p:cNvPr id="4" name="Footer Placeholder 3"/>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26</a:t>
            </a:fld>
            <a:endParaRPr lang="en-US"/>
          </a:p>
        </p:txBody>
      </p:sp>
    </p:spTree>
    <p:extLst>
      <p:ext uri="{BB962C8B-B14F-4D97-AF65-F5344CB8AC3E}">
        <p14:creationId xmlns:p14="http://schemas.microsoft.com/office/powerpoint/2010/main" val="3383233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en-US" smtClean="0"/>
              <a:t>Computing the Price Elasticity of Demand</a:t>
            </a:r>
            <a:endParaRPr lang="en-US"/>
          </a:p>
        </p:txBody>
      </p:sp>
      <p:sp>
        <p:nvSpPr>
          <p:cNvPr id="12291" name="Rectangle 3"/>
          <p:cNvSpPr>
            <a:spLocks noGrp="1" noChangeArrowheads="1"/>
          </p:cNvSpPr>
          <p:nvPr>
            <p:ph type="body" idx="1"/>
          </p:nvPr>
        </p:nvSpPr>
        <p:spPr/>
        <p:txBody>
          <a:bodyPr/>
          <a:lstStyle/>
          <a:p>
            <a:r>
              <a:rPr lang="en-US" smtClean="0"/>
              <a:t>The price elasticity of demand is computed as the percentage change in the quantity demanded divided by the percentage change in price.</a:t>
            </a:r>
            <a:endParaRPr lang="en-US"/>
          </a:p>
        </p:txBody>
      </p:sp>
      <p:graphicFrame>
        <p:nvGraphicFramePr>
          <p:cNvPr id="12292" name="Object 4"/>
          <p:cNvGraphicFramePr>
            <a:graphicFrameLocks noChangeAspect="1"/>
          </p:cNvGraphicFramePr>
          <p:nvPr/>
        </p:nvGraphicFramePr>
        <p:xfrm>
          <a:off x="838200" y="3810000"/>
          <a:ext cx="7507288" cy="695325"/>
        </p:xfrm>
        <a:graphic>
          <a:graphicData uri="http://schemas.openxmlformats.org/presentationml/2006/ole">
            <mc:AlternateContent xmlns:mc="http://schemas.openxmlformats.org/markup-compatibility/2006">
              <mc:Choice xmlns:v="urn:schemas-microsoft-com:vml" Requires="v">
                <p:oleObj spid="_x0000_s12323" name="Equation" r:id="rId3" imgW="6438600" imgH="596880" progId="Equation.COEE2">
                  <p:embed/>
                </p:oleObj>
              </mc:Choice>
              <mc:Fallback>
                <p:oleObj name="Equation" r:id="rId3" imgW="6438600" imgH="596880" progId="Equation.COEE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810000"/>
                        <a:ext cx="7507288" cy="6953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5" name="TextBox 4"/>
          <p:cNvSpPr txBox="1"/>
          <p:nvPr/>
        </p:nvSpPr>
        <p:spPr>
          <a:xfrm>
            <a:off x="0" y="6498589"/>
            <a:ext cx="710451" cy="276999"/>
          </a:xfrm>
          <a:prstGeom prst="rect">
            <a:avLst/>
          </a:prstGeom>
          <a:noFill/>
        </p:spPr>
        <p:txBody>
          <a:bodyPr wrap="none" rtlCol="0">
            <a:spAutoFit/>
          </a:bodyPr>
          <a:lstStyle/>
          <a:p>
            <a:r>
              <a:rPr lang="en-US" sz="1200" dirty="0" smtClean="0"/>
              <a:t>Mankiw</a:t>
            </a:r>
            <a:endParaRPr lang="en-US" sz="1200" dirty="0"/>
          </a:p>
        </p:txBody>
      </p:sp>
      <p:sp>
        <p:nvSpPr>
          <p:cNvPr id="2" name="Date Placeholder 1"/>
          <p:cNvSpPr>
            <a:spLocks noGrp="1"/>
          </p:cNvSpPr>
          <p:nvPr>
            <p:ph type="dt" sz="half" idx="10"/>
          </p:nvPr>
        </p:nvSpPr>
        <p:spPr/>
        <p:txBody>
          <a:bodyPr/>
          <a:lstStyle/>
          <a:p>
            <a:fld id="{920BECEA-3A61-C64F-9BB0-DFC7127DCECA}"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27</a:t>
            </a:fld>
            <a:endParaRPr lang="en-US"/>
          </a:p>
        </p:txBody>
      </p:sp>
    </p:spTree>
    <p:extLst>
      <p:ext uri="{BB962C8B-B14F-4D97-AF65-F5344CB8AC3E}">
        <p14:creationId xmlns:p14="http://schemas.microsoft.com/office/powerpoint/2010/main" val="1726223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ox(out)">
                                      <p:cBhvr>
                                        <p:cTn id="7"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dirty="0" smtClean="0"/>
              <a:t>Computing the price elasticity of demand</a:t>
            </a:r>
            <a:endParaRPr lang="en-US" dirty="0"/>
          </a:p>
        </p:txBody>
      </p:sp>
      <p:sp>
        <p:nvSpPr>
          <p:cNvPr id="20484" name="Rectangle 4"/>
          <p:cNvSpPr>
            <a:spLocks noChangeArrowheads="1"/>
          </p:cNvSpPr>
          <p:nvPr/>
        </p:nvSpPr>
        <p:spPr bwMode="auto">
          <a:xfrm>
            <a:off x="4038600" y="5943600"/>
            <a:ext cx="4694238" cy="579438"/>
          </a:xfrm>
          <a:prstGeom prst="rect">
            <a:avLst/>
          </a:prstGeom>
          <a:solidFill>
            <a:schemeClr val="bg1"/>
          </a:solidFill>
          <a:ln>
            <a:noFill/>
          </a:ln>
          <a:effectLst/>
          <a:extLst>
            <a:ext uri="{91240B29-F687-4f45-9708-019B960494DF}">
              <a14:hiddenLine xmlns="" xmlns:a14="http://schemas.microsoft.com/office/drawing/2010/main" w="381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3200">
                <a:solidFill>
                  <a:srgbClr val="494076"/>
                </a:solidFill>
                <a:latin typeface="Arial" charset="0"/>
              </a:rPr>
              <a:t>Demand is price elastic</a:t>
            </a:r>
          </a:p>
        </p:txBody>
      </p:sp>
      <p:sp>
        <p:nvSpPr>
          <p:cNvPr id="20485" name="Rectangle 5"/>
          <p:cNvSpPr>
            <a:spLocks noChangeArrowheads="1"/>
          </p:cNvSpPr>
          <p:nvPr/>
        </p:nvSpPr>
        <p:spPr bwMode="auto">
          <a:xfrm>
            <a:off x="900113" y="3057525"/>
            <a:ext cx="266700" cy="3508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00"/>
                </a:solidFill>
                <a:latin typeface="Arial Narrow" charset="0"/>
              </a:rPr>
              <a:t>$5</a:t>
            </a:r>
          </a:p>
        </p:txBody>
      </p:sp>
      <p:sp>
        <p:nvSpPr>
          <p:cNvPr id="20486" name="Rectangle 6"/>
          <p:cNvSpPr>
            <a:spLocks noChangeArrowheads="1"/>
          </p:cNvSpPr>
          <p:nvPr/>
        </p:nvSpPr>
        <p:spPr bwMode="auto">
          <a:xfrm>
            <a:off x="1068388" y="3533775"/>
            <a:ext cx="133350" cy="3508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00"/>
                </a:solidFill>
                <a:latin typeface="Arial Narrow" charset="0"/>
              </a:rPr>
              <a:t>4</a:t>
            </a:r>
          </a:p>
        </p:txBody>
      </p:sp>
      <p:sp>
        <p:nvSpPr>
          <p:cNvPr id="20487" name="Rectangle 7"/>
          <p:cNvSpPr>
            <a:spLocks noChangeArrowheads="1"/>
          </p:cNvSpPr>
          <p:nvPr/>
        </p:nvSpPr>
        <p:spPr bwMode="auto">
          <a:xfrm>
            <a:off x="3124200" y="3810000"/>
            <a:ext cx="944563" cy="3508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00"/>
                </a:solidFill>
                <a:latin typeface="Arial Narrow" charset="0"/>
              </a:rPr>
              <a:t>Demand</a:t>
            </a:r>
          </a:p>
        </p:txBody>
      </p:sp>
      <p:sp>
        <p:nvSpPr>
          <p:cNvPr id="20488" name="Rectangle 8"/>
          <p:cNvSpPr>
            <a:spLocks noChangeArrowheads="1"/>
          </p:cNvSpPr>
          <p:nvPr/>
        </p:nvSpPr>
        <p:spPr bwMode="auto">
          <a:xfrm>
            <a:off x="3416300" y="5602288"/>
            <a:ext cx="969963" cy="3508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CC"/>
                </a:solidFill>
                <a:latin typeface="Arial Narrow" charset="0"/>
              </a:rPr>
              <a:t>Quantity</a:t>
            </a:r>
          </a:p>
        </p:txBody>
      </p:sp>
      <p:sp>
        <p:nvSpPr>
          <p:cNvPr id="20489" name="Rectangle 9"/>
          <p:cNvSpPr>
            <a:spLocks noChangeArrowheads="1"/>
          </p:cNvSpPr>
          <p:nvPr/>
        </p:nvSpPr>
        <p:spPr bwMode="auto">
          <a:xfrm>
            <a:off x="2833688" y="5605463"/>
            <a:ext cx="400050" cy="3508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00"/>
                </a:solidFill>
                <a:latin typeface="Arial Narrow" charset="0"/>
              </a:rPr>
              <a:t>100</a:t>
            </a:r>
          </a:p>
        </p:txBody>
      </p:sp>
      <p:sp>
        <p:nvSpPr>
          <p:cNvPr id="20490" name="Rectangle 10"/>
          <p:cNvSpPr>
            <a:spLocks noChangeArrowheads="1"/>
          </p:cNvSpPr>
          <p:nvPr/>
        </p:nvSpPr>
        <p:spPr bwMode="auto">
          <a:xfrm>
            <a:off x="1068388" y="5605463"/>
            <a:ext cx="133350" cy="3508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00"/>
                </a:solidFill>
                <a:latin typeface="Arial Narrow" charset="0"/>
              </a:rPr>
              <a:t>0</a:t>
            </a:r>
          </a:p>
        </p:txBody>
      </p:sp>
      <p:sp>
        <p:nvSpPr>
          <p:cNvPr id="20491" name="Freeform 11"/>
          <p:cNvSpPr>
            <a:spLocks/>
          </p:cNvSpPr>
          <p:nvPr/>
        </p:nvSpPr>
        <p:spPr bwMode="auto">
          <a:xfrm>
            <a:off x="1214438" y="2141538"/>
            <a:ext cx="3071812" cy="3454400"/>
          </a:xfrm>
          <a:custGeom>
            <a:avLst/>
            <a:gdLst>
              <a:gd name="T0" fmla="*/ 0 w 1935"/>
              <a:gd name="T1" fmla="*/ 0 h 2176"/>
              <a:gd name="T2" fmla="*/ 0 w 1935"/>
              <a:gd name="T3" fmla="*/ 2175 h 2176"/>
              <a:gd name="T4" fmla="*/ 1934 w 1935"/>
              <a:gd name="T5" fmla="*/ 2175 h 2176"/>
            </a:gdLst>
            <a:ahLst/>
            <a:cxnLst>
              <a:cxn ang="0">
                <a:pos x="T0" y="T1"/>
              </a:cxn>
              <a:cxn ang="0">
                <a:pos x="T2" y="T3"/>
              </a:cxn>
              <a:cxn ang="0">
                <a:pos x="T4" y="T5"/>
              </a:cxn>
            </a:cxnLst>
            <a:rect l="0" t="0" r="r" b="b"/>
            <a:pathLst>
              <a:path w="1935" h="2176">
                <a:moveTo>
                  <a:pt x="0" y="0"/>
                </a:moveTo>
                <a:lnTo>
                  <a:pt x="0" y="2175"/>
                </a:lnTo>
                <a:lnTo>
                  <a:pt x="1934" y="2175"/>
                </a:lnTo>
              </a:path>
            </a:pathLst>
          </a:custGeom>
          <a:noFill/>
          <a:ln w="12700" cap="rnd" cmpd="sng">
            <a:solidFill>
              <a:srgbClr val="000000"/>
            </a:solidFill>
            <a:prstDash val="solid"/>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0492" name="Freeform 12"/>
          <p:cNvSpPr>
            <a:spLocks/>
          </p:cNvSpPr>
          <p:nvPr/>
        </p:nvSpPr>
        <p:spPr bwMode="auto">
          <a:xfrm>
            <a:off x="1201738" y="3676650"/>
            <a:ext cx="1752600" cy="1882775"/>
          </a:xfrm>
          <a:custGeom>
            <a:avLst/>
            <a:gdLst>
              <a:gd name="T0" fmla="*/ 1103 w 1104"/>
              <a:gd name="T1" fmla="*/ 1185 h 1186"/>
              <a:gd name="T2" fmla="*/ 1103 w 1104"/>
              <a:gd name="T3" fmla="*/ 0 h 1186"/>
              <a:gd name="T4" fmla="*/ 0 w 1104"/>
              <a:gd name="T5" fmla="*/ 0 h 1186"/>
            </a:gdLst>
            <a:ahLst/>
            <a:cxnLst>
              <a:cxn ang="0">
                <a:pos x="T0" y="T1"/>
              </a:cxn>
              <a:cxn ang="0">
                <a:pos x="T2" y="T3"/>
              </a:cxn>
              <a:cxn ang="0">
                <a:pos x="T4" y="T5"/>
              </a:cxn>
            </a:cxnLst>
            <a:rect l="0" t="0" r="r" b="b"/>
            <a:pathLst>
              <a:path w="1104" h="1186">
                <a:moveTo>
                  <a:pt x="1103" y="1185"/>
                </a:moveTo>
                <a:lnTo>
                  <a:pt x="1103" y="0"/>
                </a:lnTo>
                <a:lnTo>
                  <a:pt x="0" y="0"/>
                </a:lnTo>
              </a:path>
            </a:pathLst>
          </a:custGeom>
          <a:noFill/>
          <a:ln w="12700" cap="flat" cmpd="sng">
            <a:solidFill>
              <a:srgbClr val="000000"/>
            </a:solidFill>
            <a:prstDash val="dash"/>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0493" name="Rectangle 13"/>
          <p:cNvSpPr>
            <a:spLocks noChangeArrowheads="1"/>
          </p:cNvSpPr>
          <p:nvPr/>
        </p:nvSpPr>
        <p:spPr bwMode="auto">
          <a:xfrm>
            <a:off x="1995488" y="5605463"/>
            <a:ext cx="266700" cy="3508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00"/>
                </a:solidFill>
                <a:latin typeface="Arial Narrow" charset="0"/>
              </a:rPr>
              <a:t>50</a:t>
            </a:r>
          </a:p>
        </p:txBody>
      </p:sp>
      <p:sp>
        <p:nvSpPr>
          <p:cNvPr id="20494" name="Freeform 14"/>
          <p:cNvSpPr>
            <a:spLocks/>
          </p:cNvSpPr>
          <p:nvPr/>
        </p:nvSpPr>
        <p:spPr bwMode="auto">
          <a:xfrm>
            <a:off x="1201738" y="3224213"/>
            <a:ext cx="869950" cy="2335212"/>
          </a:xfrm>
          <a:custGeom>
            <a:avLst/>
            <a:gdLst>
              <a:gd name="T0" fmla="*/ 547 w 548"/>
              <a:gd name="T1" fmla="*/ 1470 h 1471"/>
              <a:gd name="T2" fmla="*/ 547 w 548"/>
              <a:gd name="T3" fmla="*/ 0 h 1471"/>
              <a:gd name="T4" fmla="*/ 0 w 548"/>
              <a:gd name="T5" fmla="*/ 0 h 1471"/>
            </a:gdLst>
            <a:ahLst/>
            <a:cxnLst>
              <a:cxn ang="0">
                <a:pos x="T0" y="T1"/>
              </a:cxn>
              <a:cxn ang="0">
                <a:pos x="T2" y="T3"/>
              </a:cxn>
              <a:cxn ang="0">
                <a:pos x="T4" y="T5"/>
              </a:cxn>
            </a:cxnLst>
            <a:rect l="0" t="0" r="r" b="b"/>
            <a:pathLst>
              <a:path w="548" h="1471">
                <a:moveTo>
                  <a:pt x="547" y="1470"/>
                </a:moveTo>
                <a:lnTo>
                  <a:pt x="547" y="0"/>
                </a:lnTo>
                <a:lnTo>
                  <a:pt x="0" y="0"/>
                </a:lnTo>
              </a:path>
            </a:pathLst>
          </a:custGeom>
          <a:noFill/>
          <a:ln w="12700" cap="flat" cmpd="sng">
            <a:solidFill>
              <a:srgbClr val="000000"/>
            </a:solidFill>
            <a:prstDash val="dash"/>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0495" name="Line 15"/>
          <p:cNvSpPr>
            <a:spLocks noChangeShapeType="1"/>
          </p:cNvSpPr>
          <p:nvPr/>
        </p:nvSpPr>
        <p:spPr bwMode="auto">
          <a:xfrm flipV="1">
            <a:off x="2952750" y="3684588"/>
            <a:ext cx="0" cy="1870075"/>
          </a:xfrm>
          <a:prstGeom prst="line">
            <a:avLst/>
          </a:prstGeom>
          <a:noFill/>
          <a:ln w="12700">
            <a:solidFill>
              <a:srgbClr val="000000"/>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496" name="Freeform 16"/>
          <p:cNvSpPr>
            <a:spLocks/>
          </p:cNvSpPr>
          <p:nvPr/>
        </p:nvSpPr>
        <p:spPr bwMode="auto">
          <a:xfrm>
            <a:off x="1501775" y="2438400"/>
            <a:ext cx="2051050" cy="1335088"/>
          </a:xfrm>
          <a:custGeom>
            <a:avLst/>
            <a:gdLst>
              <a:gd name="T0" fmla="*/ 0 w 1292"/>
              <a:gd name="T1" fmla="*/ 0 h 841"/>
              <a:gd name="T2" fmla="*/ 358 w 1292"/>
              <a:gd name="T3" fmla="*/ 495 h 841"/>
              <a:gd name="T4" fmla="*/ 829 w 1292"/>
              <a:gd name="T5" fmla="*/ 765 h 841"/>
              <a:gd name="T6" fmla="*/ 1291 w 1292"/>
              <a:gd name="T7" fmla="*/ 840 h 841"/>
            </a:gdLst>
            <a:ahLst/>
            <a:cxnLst>
              <a:cxn ang="0">
                <a:pos x="T0" y="T1"/>
              </a:cxn>
              <a:cxn ang="0">
                <a:pos x="T2" y="T3"/>
              </a:cxn>
              <a:cxn ang="0">
                <a:pos x="T4" y="T5"/>
              </a:cxn>
              <a:cxn ang="0">
                <a:pos x="T6" y="T7"/>
              </a:cxn>
            </a:cxnLst>
            <a:rect l="0" t="0" r="r" b="b"/>
            <a:pathLst>
              <a:path w="1292" h="841">
                <a:moveTo>
                  <a:pt x="0" y="0"/>
                </a:moveTo>
                <a:lnTo>
                  <a:pt x="358" y="495"/>
                </a:lnTo>
                <a:lnTo>
                  <a:pt x="829" y="765"/>
                </a:lnTo>
                <a:lnTo>
                  <a:pt x="1291" y="840"/>
                </a:lnTo>
              </a:path>
            </a:pathLst>
          </a:custGeom>
          <a:noFill/>
          <a:ln w="38100" cap="rnd" cmpd="sng">
            <a:solidFill>
              <a:srgbClr val="000099"/>
            </a:solidFill>
            <a:prstDash val="solid"/>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aphicFrame>
        <p:nvGraphicFramePr>
          <p:cNvPr id="20497" name="Object 17"/>
          <p:cNvGraphicFramePr>
            <a:graphicFrameLocks/>
          </p:cNvGraphicFramePr>
          <p:nvPr/>
        </p:nvGraphicFramePr>
        <p:xfrm>
          <a:off x="4114800" y="1752600"/>
          <a:ext cx="4495800" cy="2819400"/>
        </p:xfrm>
        <a:graphic>
          <a:graphicData uri="http://schemas.openxmlformats.org/presentationml/2006/ole">
            <mc:AlternateContent xmlns:mc="http://schemas.openxmlformats.org/markup-compatibility/2006">
              <mc:Choice xmlns:v="urn:schemas-microsoft-com:vml" Requires="v">
                <p:oleObj spid="_x0000_s13347" name="Equation" r:id="rId3" imgW="2463480" imgH="1358640" progId="Equation.3">
                  <p:embed/>
                </p:oleObj>
              </mc:Choice>
              <mc:Fallback>
                <p:oleObj name="Equation" r:id="rId3" imgW="2463480" imgH="1358640" progId="Equation.3">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1752600"/>
                        <a:ext cx="4495800" cy="2819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498" name="Rectangle 18"/>
          <p:cNvSpPr>
            <a:spLocks noChangeArrowheads="1"/>
          </p:cNvSpPr>
          <p:nvPr/>
        </p:nvSpPr>
        <p:spPr bwMode="auto">
          <a:xfrm>
            <a:off x="555625" y="2438400"/>
            <a:ext cx="587375" cy="3508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5715000"/>
            <a:r>
              <a:rPr lang="en-US" sz="2300" b="1">
                <a:solidFill>
                  <a:srgbClr val="0000CC"/>
                </a:solidFill>
                <a:latin typeface="Arial Narrow" charset="0"/>
              </a:rPr>
              <a:t>Price</a:t>
            </a:r>
          </a:p>
        </p:txBody>
      </p:sp>
      <p:sp>
        <p:nvSpPr>
          <p:cNvPr id="18" name="TextBox 17"/>
          <p:cNvSpPr txBox="1"/>
          <p:nvPr/>
        </p:nvSpPr>
        <p:spPr>
          <a:xfrm>
            <a:off x="0" y="6498589"/>
            <a:ext cx="710451" cy="276999"/>
          </a:xfrm>
          <a:prstGeom prst="rect">
            <a:avLst/>
          </a:prstGeom>
          <a:noFill/>
        </p:spPr>
        <p:txBody>
          <a:bodyPr wrap="none" rtlCol="0">
            <a:spAutoFit/>
          </a:bodyPr>
          <a:lstStyle/>
          <a:p>
            <a:r>
              <a:rPr lang="en-US" sz="1200" dirty="0" smtClean="0"/>
              <a:t>Mankiw</a:t>
            </a:r>
            <a:endParaRPr lang="en-US" sz="1200" dirty="0"/>
          </a:p>
        </p:txBody>
      </p:sp>
      <p:sp>
        <p:nvSpPr>
          <p:cNvPr id="2" name="Date Placeholder 1"/>
          <p:cNvSpPr>
            <a:spLocks noGrp="1"/>
          </p:cNvSpPr>
          <p:nvPr>
            <p:ph type="dt" sz="half" idx="10"/>
          </p:nvPr>
        </p:nvSpPr>
        <p:spPr/>
        <p:txBody>
          <a:bodyPr/>
          <a:lstStyle/>
          <a:p>
            <a:fld id="{99DC36AC-25DC-B747-860B-26402580388D}"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28</a:t>
            </a:fld>
            <a:endParaRPr lang="en-US"/>
          </a:p>
        </p:txBody>
      </p:sp>
    </p:spTree>
    <p:extLst>
      <p:ext uri="{BB962C8B-B14F-4D97-AF65-F5344CB8AC3E}">
        <p14:creationId xmlns:p14="http://schemas.microsoft.com/office/powerpoint/2010/main" val="18211879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0497"/>
                                        </p:tgtEl>
                                        <p:attrNameLst>
                                          <p:attrName>style.visibility</p:attrName>
                                        </p:attrNameLst>
                                      </p:cBhvr>
                                      <p:to>
                                        <p:strVal val="visible"/>
                                      </p:to>
                                    </p:set>
                                    <p:animEffect transition="in" filter="wipe(up)">
                                      <p:cBhvr>
                                        <p:cTn id="7" dur="500"/>
                                        <p:tgtEl>
                                          <p:spTgt spid="204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grpId="0" nodeType="clickEffect">
                                  <p:stCondLst>
                                    <p:cond delay="0"/>
                                  </p:stCondLst>
                                  <p:childTnLst>
                                    <p:set>
                                      <p:cBhvr>
                                        <p:cTn id="11" dur="1" fill="hold">
                                          <p:stCondLst>
                                            <p:cond delay="0"/>
                                          </p:stCondLst>
                                        </p:cTn>
                                        <p:tgtEl>
                                          <p:spTgt spid="20484"/>
                                        </p:tgtEl>
                                        <p:attrNameLst>
                                          <p:attrName>style.visibility</p:attrName>
                                        </p:attrNameLst>
                                      </p:cBhvr>
                                      <p:to>
                                        <p:strVal val="visible"/>
                                      </p:to>
                                    </p:set>
                                    <p:anim calcmode="lin" valueType="num">
                                      <p:cBhvr>
                                        <p:cTn id="12" dur="500" fill="hold"/>
                                        <p:tgtEl>
                                          <p:spTgt spid="20484"/>
                                        </p:tgtEl>
                                        <p:attrNameLst>
                                          <p:attrName>ppt_w</p:attrName>
                                        </p:attrNameLst>
                                      </p:cBhvr>
                                      <p:tavLst>
                                        <p:tav tm="0">
                                          <p:val>
                                            <p:strVal val="4/3*#ppt_w"/>
                                          </p:val>
                                        </p:tav>
                                        <p:tav tm="100000">
                                          <p:val>
                                            <p:strVal val="#ppt_w"/>
                                          </p:val>
                                        </p:tav>
                                      </p:tavLst>
                                    </p:anim>
                                    <p:anim calcmode="lin" valueType="num">
                                      <p:cBhvr>
                                        <p:cTn id="13" dur="500" fill="hold"/>
                                        <p:tgtEl>
                                          <p:spTgt spid="20484"/>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Demand c</a:t>
            </a:r>
            <a:r>
              <a:rPr lang="en-US" dirty="0" smtClean="0"/>
              <a:t>urves</a:t>
            </a:r>
            <a:endParaRPr lang="en-US" dirty="0"/>
          </a:p>
        </p:txBody>
      </p:sp>
      <p:sp>
        <p:nvSpPr>
          <p:cNvPr id="6147" name="Rectangle 3"/>
          <p:cNvSpPr>
            <a:spLocks noGrp="1" noChangeArrowheads="1"/>
          </p:cNvSpPr>
          <p:nvPr>
            <p:ph type="body" idx="1"/>
          </p:nvPr>
        </p:nvSpPr>
        <p:spPr/>
        <p:txBody>
          <a:bodyPr>
            <a:normAutofit lnSpcReduction="10000"/>
          </a:bodyPr>
          <a:lstStyle/>
          <a:p>
            <a:r>
              <a:rPr lang="en-US" sz="2800" dirty="0"/>
              <a:t>We can think of people as arrayed along the demand curve according to the maximum that they would pay for the good rather than do without.</a:t>
            </a:r>
          </a:p>
          <a:p>
            <a:r>
              <a:rPr lang="en-US" sz="2800" dirty="0"/>
              <a:t>The maximum that an individual will pay is determined by that </a:t>
            </a:r>
            <a:r>
              <a:rPr lang="en-US" sz="2800" dirty="0" smtClean="0"/>
              <a:t>person</a:t>
            </a:r>
            <a:r>
              <a:rPr lang="en-US" sz="2800" dirty="0" smtClean="0">
                <a:latin typeface="Arial"/>
              </a:rPr>
              <a:t>’</a:t>
            </a:r>
            <a:r>
              <a:rPr lang="en-US" sz="2800" dirty="0" smtClean="0"/>
              <a:t>s </a:t>
            </a:r>
            <a:r>
              <a:rPr lang="en-US" sz="2800" dirty="0"/>
              <a:t>preferences for this good compared to other goods, by the prices of other goods, and by the </a:t>
            </a:r>
            <a:r>
              <a:rPr lang="en-US" sz="2800" dirty="0" smtClean="0"/>
              <a:t>individual</a:t>
            </a:r>
            <a:r>
              <a:rPr lang="en-US" sz="2800" dirty="0" smtClean="0">
                <a:latin typeface="Arial"/>
              </a:rPr>
              <a:t>’</a:t>
            </a:r>
            <a:r>
              <a:rPr lang="en-US" sz="2800" dirty="0" smtClean="0"/>
              <a:t>s </a:t>
            </a:r>
            <a:r>
              <a:rPr lang="en-US" sz="2800" dirty="0"/>
              <a:t>income.</a:t>
            </a:r>
          </a:p>
          <a:p>
            <a:r>
              <a:rPr lang="en-US" sz="2800" dirty="0"/>
              <a:t>The difference between the demand curve and the price paid is the </a:t>
            </a:r>
            <a:r>
              <a:rPr lang="en-US" sz="2800" dirty="0" smtClean="0"/>
              <a:t>individual</a:t>
            </a:r>
            <a:r>
              <a:rPr lang="en-US" sz="2800" dirty="0" smtClean="0">
                <a:latin typeface="Arial"/>
              </a:rPr>
              <a:t>’</a:t>
            </a:r>
            <a:r>
              <a:rPr lang="en-US" sz="2800" dirty="0" smtClean="0"/>
              <a:t>s </a:t>
            </a:r>
            <a:r>
              <a:rPr lang="ja-JP" altLang="en-US" sz="2800" dirty="0">
                <a:latin typeface="Arial"/>
              </a:rPr>
              <a:t>“</a:t>
            </a:r>
            <a:r>
              <a:rPr lang="en-US" sz="2800" dirty="0"/>
              <a:t>consumer surplus</a:t>
            </a:r>
            <a:r>
              <a:rPr lang="ja-JP" altLang="en-US" sz="2800" dirty="0">
                <a:latin typeface="Arial"/>
              </a:rPr>
              <a:t>”</a:t>
            </a:r>
            <a:r>
              <a:rPr lang="en-US" sz="2800" dirty="0"/>
              <a:t>.</a:t>
            </a:r>
          </a:p>
        </p:txBody>
      </p:sp>
      <p:sp>
        <p:nvSpPr>
          <p:cNvPr id="2" name="Date Placeholder 1"/>
          <p:cNvSpPr>
            <a:spLocks noGrp="1"/>
          </p:cNvSpPr>
          <p:nvPr>
            <p:ph type="dt" sz="half" idx="10"/>
          </p:nvPr>
        </p:nvSpPr>
        <p:spPr/>
        <p:txBody>
          <a:bodyPr/>
          <a:lstStyle/>
          <a:p>
            <a:fld id="{18104967-1288-154D-BAB2-AFE614C6FE87}"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29</a:t>
            </a:fld>
            <a:endParaRPr lang="en-US"/>
          </a:p>
        </p:txBody>
      </p:sp>
    </p:spTree>
    <p:extLst>
      <p:ext uri="{BB962C8B-B14F-4D97-AF65-F5344CB8AC3E}">
        <p14:creationId xmlns:p14="http://schemas.microsoft.com/office/powerpoint/2010/main" val="3697744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a:t>
            </a:r>
            <a:endParaRPr lang="en-US" dirty="0"/>
          </a:p>
        </p:txBody>
      </p:sp>
      <p:sp>
        <p:nvSpPr>
          <p:cNvPr id="3" name="Content Placeholder 2"/>
          <p:cNvSpPr>
            <a:spLocks noGrp="1"/>
          </p:cNvSpPr>
          <p:nvPr>
            <p:ph idx="1"/>
          </p:nvPr>
        </p:nvSpPr>
        <p:spPr/>
        <p:txBody>
          <a:bodyPr/>
          <a:lstStyle/>
          <a:p>
            <a:r>
              <a:rPr lang="en-US" dirty="0" smtClean="0"/>
              <a:t>Rational behavior</a:t>
            </a:r>
          </a:p>
          <a:p>
            <a:r>
              <a:rPr lang="en-US" dirty="0" smtClean="0"/>
              <a:t>Opportunity costs</a:t>
            </a:r>
          </a:p>
          <a:p>
            <a:r>
              <a:rPr lang="en-US" dirty="0" smtClean="0"/>
              <a:t>Elasticity of demand</a:t>
            </a:r>
          </a:p>
          <a:p>
            <a:r>
              <a:rPr lang="en-US" dirty="0" smtClean="0"/>
              <a:t>Consumer surplus</a:t>
            </a:r>
          </a:p>
          <a:p>
            <a:r>
              <a:rPr lang="en-US" dirty="0" smtClean="0"/>
              <a:t>Price setting</a:t>
            </a:r>
          </a:p>
          <a:p>
            <a:r>
              <a:rPr lang="en-US" dirty="0" smtClean="0"/>
              <a:t>Less-than-perfect competition</a:t>
            </a:r>
          </a:p>
          <a:p>
            <a:endParaRPr lang="en-US" dirty="0"/>
          </a:p>
        </p:txBody>
      </p:sp>
      <p:sp>
        <p:nvSpPr>
          <p:cNvPr id="4" name="Date Placeholder 3"/>
          <p:cNvSpPr>
            <a:spLocks noGrp="1"/>
          </p:cNvSpPr>
          <p:nvPr>
            <p:ph type="dt" sz="half" idx="10"/>
          </p:nvPr>
        </p:nvSpPr>
        <p:spPr/>
        <p:txBody>
          <a:bodyPr/>
          <a:lstStyle/>
          <a:p>
            <a:fld id="{AA772A46-EF4C-F746-BDF5-53B9FC16CC89}"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7547155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p:txBody>
          <a:bodyPr/>
          <a:lstStyle/>
          <a:p>
            <a:r>
              <a:rPr lang="en-US" dirty="0"/>
              <a:t>Network </a:t>
            </a:r>
            <a:r>
              <a:rPr lang="en-US" dirty="0" smtClean="0"/>
              <a:t>effects</a:t>
            </a:r>
            <a:endParaRPr lang="en-US" dirty="0"/>
          </a:p>
        </p:txBody>
      </p:sp>
      <p:sp>
        <p:nvSpPr>
          <p:cNvPr id="11267" name="Rectangle 1027"/>
          <p:cNvSpPr>
            <a:spLocks noGrp="1" noChangeArrowheads="1"/>
          </p:cNvSpPr>
          <p:nvPr>
            <p:ph type="body" idx="1"/>
          </p:nvPr>
        </p:nvSpPr>
        <p:spPr/>
        <p:txBody>
          <a:bodyPr/>
          <a:lstStyle/>
          <a:p>
            <a:r>
              <a:rPr lang="en-US" sz="2800" dirty="0"/>
              <a:t>A network effect exists when an increase in the size of the network increases the value to subscribers of the network</a:t>
            </a:r>
          </a:p>
          <a:p>
            <a:r>
              <a:rPr lang="en-US" sz="2800" dirty="0"/>
              <a:t>Network effects are sometimes called </a:t>
            </a:r>
            <a:r>
              <a:rPr lang="en-US" sz="2800" i="1" dirty="0"/>
              <a:t>economies of scale on the demand side</a:t>
            </a:r>
          </a:p>
          <a:p>
            <a:r>
              <a:rPr lang="en-US" sz="2800" dirty="0"/>
              <a:t>Network effects give an advantage to the largest firm in the industry, even without economies of scale in the supply of the product</a:t>
            </a:r>
          </a:p>
        </p:txBody>
      </p:sp>
      <p:sp>
        <p:nvSpPr>
          <p:cNvPr id="2" name="Date Placeholder 1"/>
          <p:cNvSpPr>
            <a:spLocks noGrp="1"/>
          </p:cNvSpPr>
          <p:nvPr>
            <p:ph type="dt" sz="half" idx="10"/>
          </p:nvPr>
        </p:nvSpPr>
        <p:spPr/>
        <p:txBody>
          <a:bodyPr/>
          <a:lstStyle/>
          <a:p>
            <a:fld id="{47F21D05-D2ED-A349-96AE-B63CAACB9FB7}"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30</a:t>
            </a:fld>
            <a:endParaRPr lang="en-US"/>
          </a:p>
        </p:txBody>
      </p:sp>
    </p:spTree>
    <p:extLst>
      <p:ext uri="{BB962C8B-B14F-4D97-AF65-F5344CB8AC3E}">
        <p14:creationId xmlns:p14="http://schemas.microsoft.com/office/powerpoint/2010/main" val="28360821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Economies of s</a:t>
            </a:r>
            <a:r>
              <a:rPr lang="en-US" dirty="0" smtClean="0"/>
              <a:t>cope</a:t>
            </a:r>
            <a:endParaRPr lang="en-US" dirty="0"/>
          </a:p>
        </p:txBody>
      </p:sp>
      <p:sp>
        <p:nvSpPr>
          <p:cNvPr id="10243" name="Rectangle 3"/>
          <p:cNvSpPr>
            <a:spLocks noGrp="1" noChangeArrowheads="1"/>
          </p:cNvSpPr>
          <p:nvPr>
            <p:ph type="body" idx="1"/>
          </p:nvPr>
        </p:nvSpPr>
        <p:spPr/>
        <p:txBody>
          <a:bodyPr/>
          <a:lstStyle/>
          <a:p>
            <a:r>
              <a:rPr lang="en-US" dirty="0"/>
              <a:t>Economies of scope exist when it is cheaper to produce two products together than to produce them separately</a:t>
            </a:r>
          </a:p>
          <a:p>
            <a:r>
              <a:rPr lang="en-US" dirty="0"/>
              <a:t>When economies of scope exist, the sum of the stand-alone cost is greater than the total cost and the sum of the incremental cost is less than the total </a:t>
            </a:r>
            <a:r>
              <a:rPr lang="en-US" dirty="0" smtClean="0"/>
              <a:t>cost</a:t>
            </a:r>
          </a:p>
          <a:p>
            <a:r>
              <a:rPr lang="en-US" dirty="0" smtClean="0"/>
              <a:t>Example: car radio controversy</a:t>
            </a:r>
          </a:p>
          <a:p>
            <a:pPr lvl="1"/>
            <a:r>
              <a:rPr lang="en-US" dirty="0" smtClean="0"/>
              <a:t>“vertical integration” in media companies</a:t>
            </a:r>
            <a:endParaRPr lang="en-US" dirty="0"/>
          </a:p>
        </p:txBody>
      </p:sp>
      <p:sp>
        <p:nvSpPr>
          <p:cNvPr id="2" name="Date Placeholder 1"/>
          <p:cNvSpPr>
            <a:spLocks noGrp="1"/>
          </p:cNvSpPr>
          <p:nvPr>
            <p:ph type="dt" sz="half" idx="10"/>
          </p:nvPr>
        </p:nvSpPr>
        <p:spPr/>
        <p:txBody>
          <a:bodyPr/>
          <a:lstStyle/>
          <a:p>
            <a:fld id="{D6AC006E-AEB0-734C-8635-8EF049987397}"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31</a:t>
            </a:fld>
            <a:endParaRPr lang="en-US"/>
          </a:p>
        </p:txBody>
      </p:sp>
    </p:spTree>
    <p:extLst>
      <p:ext uri="{BB962C8B-B14F-4D97-AF65-F5344CB8AC3E}">
        <p14:creationId xmlns:p14="http://schemas.microsoft.com/office/powerpoint/2010/main" val="2338418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Monopoly</a:t>
            </a:r>
            <a:endParaRPr lang="en-US" dirty="0"/>
          </a:p>
        </p:txBody>
      </p:sp>
      <p:sp>
        <p:nvSpPr>
          <p:cNvPr id="3" name="Content Placeholder 2"/>
          <p:cNvSpPr>
            <a:spLocks noGrp="1"/>
          </p:cNvSpPr>
          <p:nvPr>
            <p:ph idx="1"/>
          </p:nvPr>
        </p:nvSpPr>
        <p:spPr/>
        <p:txBody>
          <a:bodyPr>
            <a:normAutofit fontScale="85000" lnSpcReduction="10000"/>
          </a:bodyPr>
          <a:lstStyle/>
          <a:p>
            <a:r>
              <a:rPr lang="en-US" dirty="0"/>
              <a:t>Most markets exhibit some form of imperfect </a:t>
            </a:r>
            <a:r>
              <a:rPr lang="en-US" dirty="0" smtClean="0"/>
              <a:t>or </a:t>
            </a:r>
            <a:r>
              <a:rPr lang="en-US" b="1" dirty="0" smtClean="0"/>
              <a:t>monopolistic competition</a:t>
            </a:r>
            <a:r>
              <a:rPr lang="en-US" dirty="0" smtClean="0"/>
              <a:t>. </a:t>
            </a:r>
            <a:r>
              <a:rPr lang="en-US" dirty="0"/>
              <a:t>There are fewer firms than in a perfectly </a:t>
            </a:r>
            <a:r>
              <a:rPr lang="en-US" dirty="0" smtClean="0"/>
              <a:t>competitive market </a:t>
            </a:r>
            <a:r>
              <a:rPr lang="en-US" dirty="0"/>
              <a:t>and each can to some degree create </a:t>
            </a:r>
            <a:r>
              <a:rPr lang="en-US" dirty="0" smtClean="0">
                <a:solidFill>
                  <a:srgbClr val="FF0000"/>
                </a:solidFill>
              </a:rPr>
              <a:t>barriers to entry</a:t>
            </a:r>
            <a:r>
              <a:rPr lang="en-US" dirty="0" smtClean="0"/>
              <a:t>. Thus, </a:t>
            </a:r>
            <a:r>
              <a:rPr lang="en-US" dirty="0"/>
              <a:t>firms can earn some excess profits without a new entrant being able to compete to bring prices down.</a:t>
            </a:r>
          </a:p>
          <a:p>
            <a:r>
              <a:rPr lang="en-US" dirty="0"/>
              <a:t>The least competitive market is a </a:t>
            </a:r>
            <a:r>
              <a:rPr lang="en-US" b="1" dirty="0" smtClean="0"/>
              <a:t>monopoly</a:t>
            </a:r>
            <a:r>
              <a:rPr lang="en-US" dirty="0" smtClean="0"/>
              <a:t>, </a:t>
            </a:r>
            <a:r>
              <a:rPr lang="en-US" dirty="0"/>
              <a:t>dominated by a single firm that can earn substantial excess profits by controlling either the amount of </a:t>
            </a:r>
            <a:r>
              <a:rPr lang="en-US" dirty="0" smtClean="0">
                <a:solidFill>
                  <a:srgbClr val="3366FF"/>
                </a:solidFill>
              </a:rPr>
              <a:t>output (supply) </a:t>
            </a:r>
            <a:r>
              <a:rPr lang="en-US" dirty="0"/>
              <a:t>in the market or </a:t>
            </a:r>
            <a:r>
              <a:rPr lang="en-US" dirty="0">
                <a:solidFill>
                  <a:srgbClr val="3366FF"/>
                </a:solidFill>
              </a:rPr>
              <a:t>the price </a:t>
            </a:r>
            <a:r>
              <a:rPr lang="en-US" dirty="0"/>
              <a:t>(but not both). In this sense it is a price </a:t>
            </a:r>
            <a:r>
              <a:rPr lang="en-US" dirty="0" smtClean="0"/>
              <a:t>setter.</a:t>
            </a:r>
          </a:p>
          <a:p>
            <a:r>
              <a:rPr lang="en-US" dirty="0" smtClean="0"/>
              <a:t>When </a:t>
            </a:r>
            <a:r>
              <a:rPr lang="en-US" dirty="0"/>
              <a:t>there are few firms in a market </a:t>
            </a:r>
            <a:r>
              <a:rPr lang="en-US" dirty="0" smtClean="0"/>
              <a:t>(</a:t>
            </a:r>
            <a:r>
              <a:rPr lang="en-US" b="1" dirty="0" smtClean="0"/>
              <a:t>oligopol</a:t>
            </a:r>
            <a:r>
              <a:rPr lang="en-US" dirty="0" smtClean="0"/>
              <a:t>y) </a:t>
            </a:r>
            <a:r>
              <a:rPr lang="en-US" dirty="0"/>
              <a:t>they have the opportunity to behave as a monopolist through some form of collusion (</a:t>
            </a:r>
            <a:r>
              <a:rPr lang="en-US" dirty="0" smtClean="0"/>
              <a:t>see </a:t>
            </a:r>
            <a:r>
              <a:rPr lang="en-US" b="1" dirty="0" smtClean="0"/>
              <a:t>cartel</a:t>
            </a:r>
            <a:r>
              <a:rPr lang="en-US" dirty="0" smtClean="0"/>
              <a:t>)</a:t>
            </a:r>
            <a:r>
              <a:rPr lang="en-US" dirty="0"/>
              <a:t>. A market dominated by a single firm does not necessarily have monopoly power if it is </a:t>
            </a:r>
            <a:r>
              <a:rPr lang="en-US" dirty="0" smtClean="0"/>
              <a:t>a </a:t>
            </a:r>
            <a:r>
              <a:rPr lang="en-US" b="1" dirty="0" smtClean="0"/>
              <a:t>contestable market</a:t>
            </a:r>
            <a:r>
              <a:rPr lang="en-US" dirty="0" smtClean="0"/>
              <a:t>.</a:t>
            </a:r>
          </a:p>
          <a:p>
            <a:pPr lvl="1"/>
            <a:r>
              <a:rPr lang="en-US" dirty="0" smtClean="0"/>
              <a:t>In </a:t>
            </a:r>
            <a:r>
              <a:rPr lang="en-US" dirty="0"/>
              <a:t>such a market, a single firm can dominate only if it produces as efficiently as possible and does not earn excess profits. If it becomes inefficient or earns excess profits, another more efficient or less profitable firm will enter the market and dominate it instead.</a:t>
            </a:r>
          </a:p>
        </p:txBody>
      </p:sp>
      <p:sp>
        <p:nvSpPr>
          <p:cNvPr id="4" name="TextBox 3"/>
          <p:cNvSpPr txBox="1"/>
          <p:nvPr/>
        </p:nvSpPr>
        <p:spPr>
          <a:xfrm>
            <a:off x="0" y="6604084"/>
            <a:ext cx="2856146" cy="253916"/>
          </a:xfrm>
          <a:prstGeom prst="rect">
            <a:avLst/>
          </a:prstGeom>
          <a:noFill/>
        </p:spPr>
        <p:txBody>
          <a:bodyPr wrap="none" rtlCol="0">
            <a:spAutoFit/>
          </a:bodyPr>
          <a:lstStyle/>
          <a:p>
            <a:r>
              <a:rPr lang="en-US" sz="1050" dirty="0"/>
              <a:t>http://</a:t>
            </a:r>
            <a:r>
              <a:rPr lang="en-US" sz="1050" dirty="0" err="1"/>
              <a:t>www.economist.com</a:t>
            </a:r>
            <a:r>
              <a:rPr lang="en-US" sz="1050" dirty="0"/>
              <a:t>/economics-a-to-z/</a:t>
            </a:r>
          </a:p>
        </p:txBody>
      </p:sp>
      <p:sp>
        <p:nvSpPr>
          <p:cNvPr id="5" name="Date Placeholder 4"/>
          <p:cNvSpPr>
            <a:spLocks noGrp="1"/>
          </p:cNvSpPr>
          <p:nvPr>
            <p:ph type="dt" sz="half" idx="10"/>
          </p:nvPr>
        </p:nvSpPr>
        <p:spPr/>
        <p:txBody>
          <a:bodyPr/>
          <a:lstStyle/>
          <a:p>
            <a:fld id="{9A3D1261-B077-6347-80C2-F6BD4CC588A6}"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32</a:t>
            </a:fld>
            <a:endParaRPr lang="en-US"/>
          </a:p>
        </p:txBody>
      </p:sp>
    </p:spTree>
    <p:extLst>
      <p:ext uri="{BB962C8B-B14F-4D97-AF65-F5344CB8AC3E}">
        <p14:creationId xmlns:p14="http://schemas.microsoft.com/office/powerpoint/2010/main" val="6102179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Monopsony</a:t>
            </a:r>
            <a:endParaRPr lang="en-US" dirty="0"/>
          </a:p>
        </p:txBody>
      </p:sp>
      <p:sp>
        <p:nvSpPr>
          <p:cNvPr id="3" name="Content Placeholder 2"/>
          <p:cNvSpPr>
            <a:spLocks noGrp="1"/>
          </p:cNvSpPr>
          <p:nvPr>
            <p:ph idx="1"/>
          </p:nvPr>
        </p:nvSpPr>
        <p:spPr/>
        <p:txBody>
          <a:bodyPr/>
          <a:lstStyle/>
          <a:p>
            <a:r>
              <a:rPr lang="en-US" dirty="0"/>
              <a:t>A market similar to a monopoly except that a large buyer not seller controls a large proportion of the market and drives the prices down. Sometimes referred to as the buyer's monopoly</a:t>
            </a:r>
            <a:r>
              <a:rPr lang="en-US" dirty="0" smtClean="0"/>
              <a:t>. </a:t>
            </a:r>
            <a:r>
              <a:rPr lang="en-US" sz="1200" dirty="0" smtClean="0"/>
              <a:t>(</a:t>
            </a:r>
            <a:r>
              <a:rPr lang="en-US" sz="1200" dirty="0" err="1" smtClean="0"/>
              <a:t>investopedia</a:t>
            </a:r>
            <a:r>
              <a:rPr lang="en-US" sz="1200" dirty="0" smtClean="0"/>
              <a:t>)</a:t>
            </a:r>
          </a:p>
          <a:p>
            <a:pPr lvl="1"/>
            <a:r>
              <a:rPr lang="en-US" dirty="0" smtClean="0"/>
              <a:t>Less common, but Amazon has been accused of that by book publishers.</a:t>
            </a:r>
          </a:p>
          <a:p>
            <a:pPr lvl="1"/>
            <a:r>
              <a:rPr lang="en-US" dirty="0" smtClean="0"/>
              <a:t>Cable companies buying content rights?</a:t>
            </a:r>
            <a:endParaRPr lang="en-US" dirty="0"/>
          </a:p>
        </p:txBody>
      </p:sp>
      <p:sp>
        <p:nvSpPr>
          <p:cNvPr id="4" name="Date Placeholder 3"/>
          <p:cNvSpPr>
            <a:spLocks noGrp="1"/>
          </p:cNvSpPr>
          <p:nvPr>
            <p:ph type="dt" sz="half" idx="10"/>
          </p:nvPr>
        </p:nvSpPr>
        <p:spPr/>
        <p:txBody>
          <a:bodyPr/>
          <a:lstStyle/>
          <a:p>
            <a:fld id="{0B2F8325-8DBE-E34A-A2C6-6B9C2832F2F3}"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33</a:t>
            </a:fld>
            <a:endParaRPr lang="en-US"/>
          </a:p>
        </p:txBody>
      </p:sp>
    </p:spTree>
    <p:extLst>
      <p:ext uri="{BB962C8B-B14F-4D97-AF65-F5344CB8AC3E}">
        <p14:creationId xmlns:p14="http://schemas.microsoft.com/office/powerpoint/2010/main" val="42228374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Monopolist: marginal revenue</a:t>
            </a:r>
            <a:endParaRPr lang="en-US" dirty="0"/>
          </a:p>
        </p:txBody>
      </p:sp>
      <p:sp>
        <p:nvSpPr>
          <p:cNvPr id="3" name="Date Placeholder 2"/>
          <p:cNvSpPr>
            <a:spLocks noGrp="1"/>
          </p:cNvSpPr>
          <p:nvPr>
            <p:ph type="dt" sz="half" idx="10"/>
          </p:nvPr>
        </p:nvSpPr>
        <p:spPr/>
        <p:txBody>
          <a:bodyPr/>
          <a:lstStyle/>
          <a:p>
            <a:fld id="{963A4E6D-7EC6-3C40-863D-A760C8360396}" type="datetime1">
              <a:rPr lang="en-US" smtClean="0"/>
              <a:t>6/12/16</a:t>
            </a:fld>
            <a:endParaRPr lang="en-US"/>
          </a:p>
        </p:txBody>
      </p:sp>
      <p:sp>
        <p:nvSpPr>
          <p:cNvPr id="4" name="Footer Placeholder 3"/>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34</a:t>
            </a:fld>
            <a:endParaRPr lang="en-US"/>
          </a:p>
        </p:txBody>
      </p:sp>
      <p:pic>
        <p:nvPicPr>
          <p:cNvPr id="6" name="Picture 5"/>
          <p:cNvPicPr>
            <a:picLocks noChangeAspect="1"/>
          </p:cNvPicPr>
          <p:nvPr/>
        </p:nvPicPr>
        <p:blipFill>
          <a:blip r:embed="rId3"/>
          <a:stretch>
            <a:fillRect/>
          </a:stretch>
        </p:blipFill>
        <p:spPr>
          <a:xfrm>
            <a:off x="1099227" y="1919489"/>
            <a:ext cx="4368800" cy="4533900"/>
          </a:xfrm>
          <a:prstGeom prst="rect">
            <a:avLst/>
          </a:prstGeom>
        </p:spPr>
      </p:pic>
      <p:sp>
        <p:nvSpPr>
          <p:cNvPr id="7" name="TextBox 6"/>
          <p:cNvSpPr txBox="1"/>
          <p:nvPr/>
        </p:nvSpPr>
        <p:spPr>
          <a:xfrm>
            <a:off x="1628872" y="1992487"/>
            <a:ext cx="1574733" cy="369332"/>
          </a:xfrm>
          <a:prstGeom prst="rect">
            <a:avLst/>
          </a:prstGeom>
          <a:noFill/>
        </p:spPr>
        <p:txBody>
          <a:bodyPr wrap="none" rtlCol="0">
            <a:spAutoFit/>
          </a:bodyPr>
          <a:lstStyle/>
          <a:p>
            <a:r>
              <a:rPr lang="en-US" dirty="0" smtClean="0"/>
              <a:t>1</a:t>
            </a:r>
            <a:r>
              <a:rPr lang="en-US" baseline="30000" dirty="0" smtClean="0"/>
              <a:t>st</a:t>
            </a:r>
            <a:r>
              <a:rPr lang="en-US" dirty="0" smtClean="0"/>
              <a:t> item: $100</a:t>
            </a:r>
            <a:endParaRPr lang="en-US" dirty="0"/>
          </a:p>
        </p:txBody>
      </p:sp>
      <p:sp>
        <p:nvSpPr>
          <p:cNvPr id="8" name="TextBox 7"/>
          <p:cNvSpPr txBox="1"/>
          <p:nvPr/>
        </p:nvSpPr>
        <p:spPr>
          <a:xfrm>
            <a:off x="2871232" y="2899804"/>
            <a:ext cx="2385990" cy="646331"/>
          </a:xfrm>
          <a:prstGeom prst="rect">
            <a:avLst/>
          </a:prstGeom>
          <a:noFill/>
        </p:spPr>
        <p:txBody>
          <a:bodyPr wrap="none" rtlCol="0">
            <a:spAutoFit/>
          </a:bodyPr>
          <a:lstStyle/>
          <a:p>
            <a:r>
              <a:rPr lang="en-US" dirty="0" smtClean="0"/>
              <a:t>2</a:t>
            </a:r>
            <a:r>
              <a:rPr lang="en-US" baseline="30000" dirty="0" smtClean="0"/>
              <a:t>nd</a:t>
            </a:r>
            <a:r>
              <a:rPr lang="en-US" dirty="0" smtClean="0"/>
              <a:t> item: $90 </a:t>
            </a:r>
            <a:r>
              <a:rPr lang="en-US" dirty="0" smtClean="0">
                <a:sym typeface="Wingdings"/>
              </a:rPr>
              <a:t> $180</a:t>
            </a:r>
            <a:endParaRPr lang="en-US" dirty="0" smtClean="0"/>
          </a:p>
          <a:p>
            <a:r>
              <a:rPr lang="en-US" dirty="0" smtClean="0">
                <a:sym typeface="Wingdings"/>
              </a:rPr>
              <a:t> MR = $80</a:t>
            </a:r>
            <a:endParaRPr lang="en-US" dirty="0"/>
          </a:p>
        </p:txBody>
      </p:sp>
      <p:sp>
        <p:nvSpPr>
          <p:cNvPr id="9" name="TextBox 8"/>
          <p:cNvSpPr txBox="1"/>
          <p:nvPr/>
        </p:nvSpPr>
        <p:spPr>
          <a:xfrm>
            <a:off x="3628322" y="3650198"/>
            <a:ext cx="5617083" cy="646331"/>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en-US" i="1" dirty="0" smtClean="0"/>
              <a:t>monopolist sets price (or, less likely, output + auction</a:t>
            </a:r>
          </a:p>
          <a:p>
            <a:r>
              <a:rPr lang="en-US" i="1" dirty="0" smtClean="0"/>
              <a:t>or restricted market)</a:t>
            </a:r>
            <a:endParaRPr lang="en-US" i="1" dirty="0"/>
          </a:p>
        </p:txBody>
      </p:sp>
    </p:spTree>
    <p:extLst>
      <p:ext uri="{BB962C8B-B14F-4D97-AF65-F5344CB8AC3E}">
        <p14:creationId xmlns:p14="http://schemas.microsoft.com/office/powerpoint/2010/main" val="3888539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en-US"/>
              <a:t>The General Rationale for Government Intervention: Deadweight Loss from Monopoly</a:t>
            </a:r>
          </a:p>
        </p:txBody>
      </p:sp>
      <p:pic>
        <p:nvPicPr>
          <p:cNvPr id="12291" name="Picture 3" descr="D:\Graphics\Graphicsold\10_08.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62200"/>
            <a:ext cx="9145588" cy="4497388"/>
          </a:xfrm>
          <a:prstGeom prst="rect">
            <a:avLst/>
          </a:prstGeom>
          <a:noFill/>
          <a:extLst>
            <a:ext uri="{909E8E84-426E-40dd-AFC4-6F175D3DCCD1}">
              <a14:hiddenFill xmlns=""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DE69E4EA-CD9E-184E-8F93-72C9BFA17ABA}"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35</a:t>
            </a:fld>
            <a:endParaRPr lang="en-US"/>
          </a:p>
        </p:txBody>
      </p:sp>
      <p:sp>
        <p:nvSpPr>
          <p:cNvPr id="7" name="TextBox 6"/>
          <p:cNvSpPr txBox="1"/>
          <p:nvPr/>
        </p:nvSpPr>
        <p:spPr>
          <a:xfrm>
            <a:off x="0" y="6498589"/>
            <a:ext cx="595160" cy="276999"/>
          </a:xfrm>
          <a:prstGeom prst="rect">
            <a:avLst/>
          </a:prstGeom>
          <a:noFill/>
        </p:spPr>
        <p:txBody>
          <a:bodyPr wrap="none" rtlCol="0">
            <a:spAutoFit/>
          </a:bodyPr>
          <a:lstStyle/>
          <a:p>
            <a:r>
              <a:rPr lang="en-US" sz="1200" dirty="0" smtClean="0"/>
              <a:t>Taylor</a:t>
            </a:r>
            <a:endParaRPr lang="en-US" sz="1200" dirty="0"/>
          </a:p>
        </p:txBody>
      </p:sp>
      <p:sp>
        <p:nvSpPr>
          <p:cNvPr id="5" name="TextBox 4"/>
          <p:cNvSpPr txBox="1"/>
          <p:nvPr/>
        </p:nvSpPr>
        <p:spPr>
          <a:xfrm>
            <a:off x="920267" y="2970364"/>
            <a:ext cx="498479" cy="261610"/>
          </a:xfrm>
          <a:prstGeom prst="rect">
            <a:avLst/>
          </a:prstGeom>
          <a:noFill/>
        </p:spPr>
        <p:txBody>
          <a:bodyPr wrap="none" rtlCol="0">
            <a:spAutoFit/>
          </a:bodyPr>
          <a:lstStyle/>
          <a:p>
            <a:r>
              <a:rPr lang="en-US" sz="1100" dirty="0" smtClean="0"/>
              <a:t>$100</a:t>
            </a:r>
            <a:endParaRPr lang="en-US" sz="1100" dirty="0"/>
          </a:p>
        </p:txBody>
      </p:sp>
      <p:sp>
        <p:nvSpPr>
          <p:cNvPr id="9" name="TextBox 8"/>
          <p:cNvSpPr txBox="1"/>
          <p:nvPr/>
        </p:nvSpPr>
        <p:spPr>
          <a:xfrm>
            <a:off x="998720" y="4207879"/>
            <a:ext cx="420026" cy="261610"/>
          </a:xfrm>
          <a:prstGeom prst="rect">
            <a:avLst/>
          </a:prstGeom>
          <a:noFill/>
        </p:spPr>
        <p:txBody>
          <a:bodyPr wrap="none" rtlCol="0">
            <a:spAutoFit/>
          </a:bodyPr>
          <a:lstStyle/>
          <a:p>
            <a:r>
              <a:rPr lang="en-US" sz="1100" dirty="0" smtClean="0"/>
              <a:t>$50</a:t>
            </a:r>
            <a:endParaRPr lang="en-US" sz="1100" dirty="0"/>
          </a:p>
        </p:txBody>
      </p:sp>
    </p:spTree>
    <p:extLst>
      <p:ext uri="{BB962C8B-B14F-4D97-AF65-F5344CB8AC3E}">
        <p14:creationId xmlns:p14="http://schemas.microsoft.com/office/powerpoint/2010/main" val="26660153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a:t>Two forms of government intervention</a:t>
            </a:r>
          </a:p>
        </p:txBody>
      </p:sp>
      <p:sp>
        <p:nvSpPr>
          <p:cNvPr id="15363" name="Rectangle 3"/>
          <p:cNvSpPr>
            <a:spLocks noGrp="1" noChangeArrowheads="1"/>
          </p:cNvSpPr>
          <p:nvPr>
            <p:ph type="body" idx="4294967295"/>
          </p:nvPr>
        </p:nvSpPr>
        <p:spPr/>
        <p:txBody>
          <a:bodyPr/>
          <a:lstStyle/>
          <a:p>
            <a:r>
              <a:rPr lang="en-US" b="1" i="1" dirty="0"/>
              <a:t>Antitrust </a:t>
            </a:r>
            <a:r>
              <a:rPr lang="en-US" b="1" i="1" dirty="0" smtClean="0"/>
              <a:t>policy</a:t>
            </a:r>
            <a:endParaRPr lang="en-US" b="1" i="1" dirty="0"/>
          </a:p>
          <a:p>
            <a:pPr lvl="1"/>
            <a:r>
              <a:rPr lang="en-US" dirty="0"/>
              <a:t>sometimes called competition policy</a:t>
            </a:r>
          </a:p>
          <a:p>
            <a:r>
              <a:rPr lang="en-US" dirty="0" smtClean="0"/>
              <a:t>Price </a:t>
            </a:r>
            <a:r>
              <a:rPr lang="en-US" dirty="0"/>
              <a:t>and </a:t>
            </a:r>
            <a:r>
              <a:rPr lang="en-US" dirty="0" smtClean="0"/>
              <a:t>entry regulation </a:t>
            </a:r>
            <a:r>
              <a:rPr lang="en-US" dirty="0"/>
              <a:t>of </a:t>
            </a:r>
            <a:r>
              <a:rPr lang="en-US" dirty="0" smtClean="0"/>
              <a:t>firms</a:t>
            </a:r>
            <a:endParaRPr lang="en-US" dirty="0"/>
          </a:p>
          <a:p>
            <a:pPr lvl="1"/>
            <a:r>
              <a:rPr lang="en-US" dirty="0" smtClean="0"/>
              <a:t>sometimes </a:t>
            </a:r>
            <a:r>
              <a:rPr lang="en-US" dirty="0"/>
              <a:t>called economic regulation</a:t>
            </a:r>
          </a:p>
          <a:p>
            <a:pPr lvl="1"/>
            <a:r>
              <a:rPr lang="en-US" dirty="0"/>
              <a:t>distinct from social regulation</a:t>
            </a:r>
          </a:p>
        </p:txBody>
      </p:sp>
      <p:sp>
        <p:nvSpPr>
          <p:cNvPr id="2" name="Date Placeholder 1"/>
          <p:cNvSpPr>
            <a:spLocks noGrp="1"/>
          </p:cNvSpPr>
          <p:nvPr>
            <p:ph type="dt" sz="half" idx="10"/>
          </p:nvPr>
        </p:nvSpPr>
        <p:spPr/>
        <p:txBody>
          <a:bodyPr/>
          <a:lstStyle/>
          <a:p>
            <a:fld id="{B2B5D45F-1C42-B443-BDEC-EF1B4E385008}"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36</a:t>
            </a:fld>
            <a:endParaRPr lang="en-US"/>
          </a:p>
        </p:txBody>
      </p:sp>
      <p:sp>
        <p:nvSpPr>
          <p:cNvPr id="7" name="TextBox 6"/>
          <p:cNvSpPr txBox="1"/>
          <p:nvPr/>
        </p:nvSpPr>
        <p:spPr>
          <a:xfrm>
            <a:off x="0" y="6498589"/>
            <a:ext cx="595160" cy="276999"/>
          </a:xfrm>
          <a:prstGeom prst="rect">
            <a:avLst/>
          </a:prstGeom>
          <a:noFill/>
        </p:spPr>
        <p:txBody>
          <a:bodyPr wrap="none" rtlCol="0">
            <a:spAutoFit/>
          </a:bodyPr>
          <a:lstStyle/>
          <a:p>
            <a:r>
              <a:rPr lang="en-US" sz="1200" dirty="0" smtClean="0"/>
              <a:t>Taylor</a:t>
            </a:r>
            <a:endParaRPr lang="en-US" sz="1200" dirty="0"/>
          </a:p>
        </p:txBody>
      </p:sp>
    </p:spTree>
    <p:extLst>
      <p:ext uri="{BB962C8B-B14F-4D97-AF65-F5344CB8AC3E}">
        <p14:creationId xmlns:p14="http://schemas.microsoft.com/office/powerpoint/2010/main" val="26127393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b="1" i="1"/>
              <a:t>Herfindahl-Hirschman Index</a:t>
            </a:r>
            <a:r>
              <a:rPr lang="en-US"/>
              <a:t> HHI or the </a:t>
            </a:r>
            <a:r>
              <a:rPr lang="ja-JP" altLang="en-US">
                <a:latin typeface="Arial"/>
              </a:rPr>
              <a:t>“</a:t>
            </a:r>
            <a:r>
              <a:rPr lang="en-US"/>
              <a:t>Herf</a:t>
            </a:r>
            <a:r>
              <a:rPr lang="ja-JP" altLang="en-US">
                <a:latin typeface="Arial"/>
              </a:rPr>
              <a:t>”</a:t>
            </a:r>
            <a:endParaRPr lang="en-US"/>
          </a:p>
        </p:txBody>
      </p:sp>
      <p:sp>
        <p:nvSpPr>
          <p:cNvPr id="24579" name="Rectangle 3"/>
          <p:cNvSpPr>
            <a:spLocks noGrp="1" noChangeArrowheads="1"/>
          </p:cNvSpPr>
          <p:nvPr>
            <p:ph type="body" idx="4294967295"/>
          </p:nvPr>
        </p:nvSpPr>
        <p:spPr/>
        <p:txBody>
          <a:bodyPr/>
          <a:lstStyle/>
          <a:p>
            <a:r>
              <a:rPr lang="en-US" dirty="0"/>
              <a:t>Definition: sum of squared market shares</a:t>
            </a:r>
          </a:p>
          <a:p>
            <a:pPr lvl="1"/>
            <a:r>
              <a:rPr lang="en-US" dirty="0"/>
              <a:t>example: a 3 firm industry (30,30,40) </a:t>
            </a:r>
            <a:r>
              <a:rPr lang="en-US" dirty="0" smtClean="0"/>
              <a:t>has </a:t>
            </a:r>
            <a:r>
              <a:rPr lang="en-US" dirty="0"/>
              <a:t>HHI </a:t>
            </a:r>
            <a:endParaRPr lang="en-US" dirty="0" smtClean="0"/>
          </a:p>
          <a:p>
            <a:pPr lvl="2"/>
            <a:r>
              <a:rPr lang="en-US" dirty="0" smtClean="0"/>
              <a:t>=   </a:t>
            </a:r>
            <a:r>
              <a:rPr lang="en-US" dirty="0"/>
              <a:t>(30)</a:t>
            </a:r>
            <a:r>
              <a:rPr lang="en-US" baseline="30000" dirty="0"/>
              <a:t>2</a:t>
            </a:r>
            <a:r>
              <a:rPr lang="en-US" dirty="0"/>
              <a:t>   +   (30)</a:t>
            </a:r>
            <a:r>
              <a:rPr lang="en-US" baseline="30000" dirty="0"/>
              <a:t>2</a:t>
            </a:r>
            <a:r>
              <a:rPr lang="en-US" dirty="0"/>
              <a:t>   +   (40)</a:t>
            </a:r>
            <a:r>
              <a:rPr lang="en-US" baseline="30000" dirty="0" smtClean="0"/>
              <a:t>2</a:t>
            </a:r>
            <a:endParaRPr lang="en-US" dirty="0" smtClean="0"/>
          </a:p>
          <a:p>
            <a:pPr lvl="2"/>
            <a:r>
              <a:rPr lang="en-US" dirty="0" smtClean="0"/>
              <a:t>=   </a:t>
            </a:r>
            <a:r>
              <a:rPr lang="en-US" dirty="0"/>
              <a:t>900     +    900    +   1600 =  3400</a:t>
            </a:r>
          </a:p>
          <a:p>
            <a:r>
              <a:rPr lang="en-US" dirty="0"/>
              <a:t>Example: challenge if </a:t>
            </a:r>
            <a:r>
              <a:rPr lang="en-US" dirty="0">
                <a:solidFill>
                  <a:srgbClr val="FF0000"/>
                </a:solidFill>
              </a:rPr>
              <a:t>HHI &gt; 1800</a:t>
            </a:r>
            <a:r>
              <a:rPr lang="en-US" dirty="0"/>
              <a:t> and merger would </a:t>
            </a:r>
            <a:r>
              <a:rPr lang="en-US" dirty="0">
                <a:solidFill>
                  <a:srgbClr val="FF0000"/>
                </a:solidFill>
              </a:rPr>
              <a:t>increase HHI by 50 or more</a:t>
            </a:r>
            <a:endParaRPr lang="en-US" dirty="0"/>
          </a:p>
          <a:p>
            <a:pPr lvl="1"/>
            <a:r>
              <a:rPr lang="en-US" dirty="0"/>
              <a:t> could two of the three firms merge?             (60)</a:t>
            </a:r>
            <a:r>
              <a:rPr lang="en-US" baseline="30000" dirty="0"/>
              <a:t>2</a:t>
            </a:r>
            <a:r>
              <a:rPr lang="en-US" dirty="0"/>
              <a:t> + (40)</a:t>
            </a:r>
            <a:r>
              <a:rPr lang="en-US" baseline="30000" dirty="0"/>
              <a:t>2</a:t>
            </a:r>
            <a:r>
              <a:rPr lang="en-US" dirty="0"/>
              <a:t> =3600+1600=5200 </a:t>
            </a:r>
            <a:r>
              <a:rPr lang="en-US" b="1" dirty="0">
                <a:solidFill>
                  <a:srgbClr val="FF0000"/>
                </a:solidFill>
              </a:rPr>
              <a:t>NO WAY!!!</a:t>
            </a:r>
          </a:p>
        </p:txBody>
      </p:sp>
      <p:sp>
        <p:nvSpPr>
          <p:cNvPr id="2" name="Date Placeholder 1"/>
          <p:cNvSpPr>
            <a:spLocks noGrp="1"/>
          </p:cNvSpPr>
          <p:nvPr>
            <p:ph type="dt" sz="half" idx="10"/>
          </p:nvPr>
        </p:nvSpPr>
        <p:spPr/>
        <p:txBody>
          <a:bodyPr/>
          <a:lstStyle/>
          <a:p>
            <a:fld id="{3C6E04C0-E9D8-1946-A3AD-4FC21D522422}"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37</a:t>
            </a:fld>
            <a:endParaRPr lang="en-US"/>
          </a:p>
        </p:txBody>
      </p:sp>
      <p:sp>
        <p:nvSpPr>
          <p:cNvPr id="7" name="TextBox 6"/>
          <p:cNvSpPr txBox="1"/>
          <p:nvPr/>
        </p:nvSpPr>
        <p:spPr>
          <a:xfrm>
            <a:off x="0" y="6498589"/>
            <a:ext cx="595160" cy="276999"/>
          </a:xfrm>
          <a:prstGeom prst="rect">
            <a:avLst/>
          </a:prstGeom>
          <a:noFill/>
        </p:spPr>
        <p:txBody>
          <a:bodyPr wrap="none" rtlCol="0">
            <a:spAutoFit/>
          </a:bodyPr>
          <a:lstStyle/>
          <a:p>
            <a:r>
              <a:rPr lang="en-US" sz="1200" dirty="0" smtClean="0"/>
              <a:t>Taylor</a:t>
            </a:r>
            <a:endParaRPr lang="en-US" sz="1200" dirty="0"/>
          </a:p>
        </p:txBody>
      </p:sp>
    </p:spTree>
    <p:extLst>
      <p:ext uri="{BB962C8B-B14F-4D97-AF65-F5344CB8AC3E}">
        <p14:creationId xmlns:p14="http://schemas.microsoft.com/office/powerpoint/2010/main" val="2358647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Telecom mergers</a:t>
            </a:r>
            <a:endParaRPr lang="en-US" dirty="0"/>
          </a:p>
        </p:txBody>
      </p:sp>
      <p:sp>
        <p:nvSpPr>
          <p:cNvPr id="3" name="Date Placeholder 2"/>
          <p:cNvSpPr>
            <a:spLocks noGrp="1"/>
          </p:cNvSpPr>
          <p:nvPr>
            <p:ph type="dt" sz="half" idx="10"/>
          </p:nvPr>
        </p:nvSpPr>
        <p:spPr/>
        <p:txBody>
          <a:bodyPr/>
          <a:lstStyle/>
          <a:p>
            <a:fld id="{E4CB98C2-CF22-7F46-B7EE-7A48816595CC}" type="datetime1">
              <a:rPr lang="en-US" smtClean="0"/>
              <a:t>6/12/16</a:t>
            </a:fld>
            <a:endParaRPr lang="en-US"/>
          </a:p>
        </p:txBody>
      </p:sp>
      <p:sp>
        <p:nvSpPr>
          <p:cNvPr id="4" name="Footer Placeholder 3"/>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38</a:t>
            </a:fld>
            <a:endParaRPr lang="en-US"/>
          </a:p>
        </p:txBody>
      </p:sp>
      <p:pic>
        <p:nvPicPr>
          <p:cNvPr id="6" name="Picture 5"/>
          <p:cNvPicPr>
            <a:picLocks noChangeAspect="1"/>
          </p:cNvPicPr>
          <p:nvPr/>
        </p:nvPicPr>
        <p:blipFill>
          <a:blip r:embed="rId2"/>
          <a:stretch>
            <a:fillRect/>
          </a:stretch>
        </p:blipFill>
        <p:spPr>
          <a:xfrm>
            <a:off x="1152509" y="1587499"/>
            <a:ext cx="7193419" cy="4762766"/>
          </a:xfrm>
          <a:prstGeom prst="rect">
            <a:avLst/>
          </a:prstGeom>
        </p:spPr>
      </p:pic>
    </p:spTree>
    <p:extLst>
      <p:ext uri="{BB962C8B-B14F-4D97-AF65-F5344CB8AC3E}">
        <p14:creationId xmlns:p14="http://schemas.microsoft.com/office/powerpoint/2010/main" val="2843051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Price Discrimination (1)</a:t>
            </a:r>
          </a:p>
        </p:txBody>
      </p:sp>
      <p:sp>
        <p:nvSpPr>
          <p:cNvPr id="16387" name="Rectangle 3"/>
          <p:cNvSpPr>
            <a:spLocks noGrp="1" noChangeArrowheads="1"/>
          </p:cNvSpPr>
          <p:nvPr>
            <p:ph type="body" idx="1"/>
          </p:nvPr>
        </p:nvSpPr>
        <p:spPr/>
        <p:txBody>
          <a:bodyPr/>
          <a:lstStyle/>
          <a:p>
            <a:pPr>
              <a:lnSpc>
                <a:spcPct val="90000"/>
              </a:lnSpc>
            </a:pPr>
            <a:r>
              <a:rPr lang="en-US" sz="2800" dirty="0"/>
              <a:t>Price discrimination requires some market power, the ability to distinguish the components of the market that value the product at higher or lower rates, and the ability to limit resale from customers who pay a lower price to those who pay a higher price.</a:t>
            </a:r>
          </a:p>
          <a:p>
            <a:pPr>
              <a:lnSpc>
                <a:spcPct val="90000"/>
              </a:lnSpc>
            </a:pPr>
            <a:r>
              <a:rPr lang="en-US" sz="2800" i="1" dirty="0"/>
              <a:t>Perfect price discrimination </a:t>
            </a:r>
            <a:r>
              <a:rPr lang="en-US" sz="2800" dirty="0"/>
              <a:t>allows a monopolist to extract all of the consumer surplus from the market by charging each customer the maximum amount that customer would pay rather than do without the product, but perfect price discrimination is rarely possible.</a:t>
            </a:r>
          </a:p>
          <a:p>
            <a:pPr>
              <a:lnSpc>
                <a:spcPct val="90000"/>
              </a:lnSpc>
              <a:buFontTx/>
              <a:buNone/>
            </a:pPr>
            <a:endParaRPr lang="en-US" sz="2800" dirty="0"/>
          </a:p>
        </p:txBody>
      </p:sp>
      <p:sp>
        <p:nvSpPr>
          <p:cNvPr id="2" name="Date Placeholder 1"/>
          <p:cNvSpPr>
            <a:spLocks noGrp="1"/>
          </p:cNvSpPr>
          <p:nvPr>
            <p:ph type="dt" sz="half" idx="10"/>
          </p:nvPr>
        </p:nvSpPr>
        <p:spPr/>
        <p:txBody>
          <a:bodyPr/>
          <a:lstStyle/>
          <a:p>
            <a:fld id="{8ED393CE-5AD4-B543-849F-AEED32EA3BE0}"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39</a:t>
            </a:fld>
            <a:endParaRPr lang="en-US"/>
          </a:p>
        </p:txBody>
      </p:sp>
    </p:spTree>
    <p:extLst>
      <p:ext uri="{BB962C8B-B14F-4D97-AF65-F5344CB8AC3E}">
        <p14:creationId xmlns:p14="http://schemas.microsoft.com/office/powerpoint/2010/main" val="1369295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economic principles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People face trade-offs </a:t>
            </a:r>
            <a:r>
              <a:rPr lang="en-US" dirty="0" smtClean="0">
                <a:sym typeface="Wingdings"/>
              </a:rPr>
              <a:t> opportunity costs</a:t>
            </a:r>
          </a:p>
          <a:p>
            <a:pPr lvl="1"/>
            <a:r>
              <a:rPr lang="en-US" dirty="0" smtClean="0">
                <a:sym typeface="Wingdings"/>
              </a:rPr>
              <a:t>time, money, reputation, health, …</a:t>
            </a:r>
          </a:p>
          <a:p>
            <a:pPr lvl="1"/>
            <a:r>
              <a:rPr lang="en-US" dirty="0" smtClean="0">
                <a:sym typeface="Wingdings"/>
              </a:rPr>
              <a:t>efficiency: most value from available resources</a:t>
            </a:r>
          </a:p>
          <a:p>
            <a:pPr lvl="1"/>
            <a:r>
              <a:rPr lang="en-US" dirty="0" smtClean="0">
                <a:sym typeface="Wingdings"/>
              </a:rPr>
              <a:t>equity, fairness: fair distribution of benefits</a:t>
            </a:r>
          </a:p>
          <a:p>
            <a:pPr marL="457200" indent="-457200">
              <a:buFont typeface="+mj-lt"/>
              <a:buAutoNum type="arabicPeriod"/>
            </a:pPr>
            <a:r>
              <a:rPr lang="en-US" dirty="0" smtClean="0">
                <a:sym typeface="Wingdings"/>
              </a:rPr>
              <a:t>Cost = what you give up to get good or service</a:t>
            </a:r>
          </a:p>
          <a:p>
            <a:pPr lvl="1"/>
            <a:r>
              <a:rPr lang="en-US" i="1" dirty="0" smtClean="0">
                <a:sym typeface="Wingdings"/>
              </a:rPr>
              <a:t>Opportunity cost </a:t>
            </a:r>
            <a:r>
              <a:rPr lang="en-US" dirty="0" smtClean="0">
                <a:sym typeface="Wingdings"/>
              </a:rPr>
              <a:t>is what you give up to obtain item.</a:t>
            </a:r>
          </a:p>
          <a:p>
            <a:pPr marL="457200" indent="-457200">
              <a:buFont typeface="+mj-lt"/>
              <a:buAutoNum type="arabicPeriod"/>
            </a:pPr>
            <a:r>
              <a:rPr lang="en-US" dirty="0" smtClean="0">
                <a:sym typeface="Wingdings"/>
              </a:rPr>
              <a:t>Rational people think at the margins</a:t>
            </a:r>
          </a:p>
          <a:p>
            <a:pPr lvl="1"/>
            <a:r>
              <a:rPr lang="en-US" dirty="0" smtClean="0">
                <a:sym typeface="Wingdings"/>
              </a:rPr>
              <a:t>Marginal changes are small, incremental adjustments to an existing plan of action.</a:t>
            </a:r>
          </a:p>
          <a:p>
            <a:pPr lvl="1"/>
            <a:r>
              <a:rPr lang="en-US" dirty="0" smtClean="0">
                <a:sym typeface="Wingdings"/>
              </a:rPr>
              <a:t>“sunk cost” fallacy</a:t>
            </a:r>
          </a:p>
          <a:p>
            <a:pPr lvl="1"/>
            <a:r>
              <a:rPr lang="en-US" dirty="0" smtClean="0">
                <a:sym typeface="Wingdings"/>
              </a:rPr>
              <a:t>People make decisions by comparing costs &amp; benefits at the margin.</a:t>
            </a:r>
          </a:p>
          <a:p>
            <a:pPr lvl="1"/>
            <a:endParaRPr lang="en-US" dirty="0" smtClean="0">
              <a:sym typeface="Wingdings"/>
            </a:endParaRPr>
          </a:p>
          <a:p>
            <a:endParaRPr lang="en-US" dirty="0"/>
          </a:p>
        </p:txBody>
      </p:sp>
      <p:sp>
        <p:nvSpPr>
          <p:cNvPr id="4" name="TextBox 3"/>
          <p:cNvSpPr txBox="1"/>
          <p:nvPr/>
        </p:nvSpPr>
        <p:spPr>
          <a:xfrm>
            <a:off x="0" y="6635248"/>
            <a:ext cx="1415772" cy="261610"/>
          </a:xfrm>
          <a:prstGeom prst="rect">
            <a:avLst/>
          </a:prstGeom>
          <a:noFill/>
        </p:spPr>
        <p:txBody>
          <a:bodyPr wrap="none" rtlCol="0">
            <a:spAutoFit/>
          </a:bodyPr>
          <a:lstStyle/>
          <a:p>
            <a:r>
              <a:rPr lang="en-US" sz="1100" dirty="0" smtClean="0"/>
              <a:t>N. Gregory Mankiw</a:t>
            </a:r>
            <a:endParaRPr lang="en-US" sz="1100" dirty="0"/>
          </a:p>
        </p:txBody>
      </p:sp>
      <p:sp>
        <p:nvSpPr>
          <p:cNvPr id="5" name="Date Placeholder 4"/>
          <p:cNvSpPr>
            <a:spLocks noGrp="1"/>
          </p:cNvSpPr>
          <p:nvPr>
            <p:ph type="dt" sz="half" idx="10"/>
          </p:nvPr>
        </p:nvSpPr>
        <p:spPr/>
        <p:txBody>
          <a:bodyPr/>
          <a:lstStyle/>
          <a:p>
            <a:fld id="{ABA22516-B48E-9446-A23E-41842BC23629}"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29965455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Price Discrimination (2)</a:t>
            </a:r>
          </a:p>
        </p:txBody>
      </p:sp>
      <p:sp>
        <p:nvSpPr>
          <p:cNvPr id="17411" name="Rectangle 3"/>
          <p:cNvSpPr>
            <a:spLocks noGrp="1" noChangeArrowheads="1"/>
          </p:cNvSpPr>
          <p:nvPr>
            <p:ph type="body" idx="1"/>
          </p:nvPr>
        </p:nvSpPr>
        <p:spPr/>
        <p:txBody>
          <a:bodyPr/>
          <a:lstStyle/>
          <a:p>
            <a:pPr>
              <a:lnSpc>
                <a:spcPct val="90000"/>
              </a:lnSpc>
            </a:pPr>
            <a:r>
              <a:rPr lang="en-US" sz="2400"/>
              <a:t>Practical price discrimination generally involves distinguishing two or more market segments and setting different prices for those market segments.</a:t>
            </a:r>
          </a:p>
          <a:p>
            <a:pPr>
              <a:lnSpc>
                <a:spcPct val="90000"/>
              </a:lnSpc>
            </a:pPr>
            <a:r>
              <a:rPr lang="en-US" sz="2400"/>
              <a:t>Profit maximizing price discrimination requires setting separate monopoly prices (MR = MC) in each segment.  If the elasticity of demand is the same in both segments, no price discrimination is possible because both monopoly price computations yield the same result.</a:t>
            </a:r>
          </a:p>
          <a:p>
            <a:pPr>
              <a:lnSpc>
                <a:spcPct val="90000"/>
              </a:lnSpc>
            </a:pPr>
            <a:r>
              <a:rPr lang="en-US" sz="2400"/>
              <a:t>Price discrimination is more feasible in services or goods with licensing agreements than in manufactured goods because it is hard to prevent resale with manufactured goods.</a:t>
            </a:r>
          </a:p>
        </p:txBody>
      </p:sp>
      <p:sp>
        <p:nvSpPr>
          <p:cNvPr id="2" name="Date Placeholder 1"/>
          <p:cNvSpPr>
            <a:spLocks noGrp="1"/>
          </p:cNvSpPr>
          <p:nvPr>
            <p:ph type="dt" sz="half" idx="10"/>
          </p:nvPr>
        </p:nvSpPr>
        <p:spPr/>
        <p:txBody>
          <a:bodyPr/>
          <a:lstStyle/>
          <a:p>
            <a:fld id="{DFF0C899-B65F-514A-82AF-C0D6021CCC0D}"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40</a:t>
            </a:fld>
            <a:endParaRPr lang="en-US"/>
          </a:p>
        </p:txBody>
      </p:sp>
    </p:spTree>
    <p:extLst>
      <p:ext uri="{BB962C8B-B14F-4D97-AF65-F5344CB8AC3E}">
        <p14:creationId xmlns:p14="http://schemas.microsoft.com/office/powerpoint/2010/main" val="865204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en-US"/>
              <a:t>There are </a:t>
            </a:r>
            <a:r>
              <a:rPr lang="en-US">
                <a:solidFill>
                  <a:schemeClr val="accent2"/>
                </a:solidFill>
              </a:rPr>
              <a:t>three</a:t>
            </a:r>
            <a:r>
              <a:rPr lang="en-US"/>
              <a:t> ways to regulate the price of a natural monopoly. </a:t>
            </a:r>
          </a:p>
        </p:txBody>
      </p:sp>
      <p:sp>
        <p:nvSpPr>
          <p:cNvPr id="31747" name="Rectangle 3"/>
          <p:cNvSpPr>
            <a:spLocks noGrp="1" noChangeArrowheads="1"/>
          </p:cNvSpPr>
          <p:nvPr>
            <p:ph type="body" idx="1"/>
          </p:nvPr>
        </p:nvSpPr>
        <p:spPr/>
        <p:txBody>
          <a:bodyPr/>
          <a:lstStyle/>
          <a:p>
            <a:r>
              <a:rPr lang="en-US" dirty="0"/>
              <a:t>But first make sure it is a natural monopoly</a:t>
            </a:r>
          </a:p>
          <a:p>
            <a:r>
              <a:rPr lang="en-US" dirty="0"/>
              <a:t> Borderline cases like </a:t>
            </a:r>
            <a:r>
              <a:rPr lang="en-US" dirty="0" smtClean="0"/>
              <a:t>cable </a:t>
            </a:r>
            <a:r>
              <a:rPr lang="en-US" dirty="0"/>
              <a:t>TV?</a:t>
            </a:r>
          </a:p>
          <a:p>
            <a:pPr lvl="1"/>
            <a:r>
              <a:rPr lang="en-US" dirty="0"/>
              <a:t>How many over the air channels are there?</a:t>
            </a:r>
          </a:p>
          <a:p>
            <a:pPr lvl="1"/>
            <a:r>
              <a:rPr lang="en-US" dirty="0"/>
              <a:t>What about satellite dishes?</a:t>
            </a:r>
          </a:p>
          <a:p>
            <a:pPr lvl="1"/>
            <a:r>
              <a:rPr lang="en-US" dirty="0"/>
              <a:t>What about the electricity lines</a:t>
            </a:r>
            <a:r>
              <a:rPr lang="en-US" dirty="0" smtClean="0"/>
              <a:t>?</a:t>
            </a:r>
          </a:p>
          <a:p>
            <a:r>
              <a:rPr lang="en-US" dirty="0" smtClean="0"/>
              <a:t>Open Internet and merger debates – who is competing?</a:t>
            </a:r>
          </a:p>
          <a:p>
            <a:pPr lvl="1"/>
            <a:r>
              <a:rPr lang="en-US" dirty="0" smtClean="0"/>
              <a:t>Satellite: ubiquitous, but latency</a:t>
            </a:r>
          </a:p>
          <a:p>
            <a:pPr lvl="1"/>
            <a:r>
              <a:rPr lang="en-US" dirty="0" smtClean="0"/>
              <a:t>Cellular: nearly ubiquitous (95% claimed), but usage metering and variability</a:t>
            </a:r>
          </a:p>
          <a:p>
            <a:pPr lvl="1"/>
            <a:endParaRPr lang="en-US" dirty="0" smtClean="0"/>
          </a:p>
          <a:p>
            <a:pPr lvl="1"/>
            <a:endParaRPr lang="en-US" dirty="0" smtClean="0"/>
          </a:p>
          <a:p>
            <a:pPr lvl="1"/>
            <a:endParaRPr lang="en-US" dirty="0"/>
          </a:p>
        </p:txBody>
      </p:sp>
      <p:sp>
        <p:nvSpPr>
          <p:cNvPr id="2" name="Date Placeholder 1"/>
          <p:cNvSpPr>
            <a:spLocks noGrp="1"/>
          </p:cNvSpPr>
          <p:nvPr>
            <p:ph type="dt" sz="half" idx="10"/>
          </p:nvPr>
        </p:nvSpPr>
        <p:spPr/>
        <p:txBody>
          <a:bodyPr/>
          <a:lstStyle/>
          <a:p>
            <a:fld id="{2181E1E4-B8D7-E643-9F90-CD2A18C0694A}"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41</a:t>
            </a:fld>
            <a:endParaRPr lang="en-US"/>
          </a:p>
        </p:txBody>
      </p:sp>
    </p:spTree>
    <p:extLst>
      <p:ext uri="{BB962C8B-B14F-4D97-AF65-F5344CB8AC3E}">
        <p14:creationId xmlns:p14="http://schemas.microsoft.com/office/powerpoint/2010/main" val="12100621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a:t>Cost Concepts</a:t>
            </a:r>
          </a:p>
        </p:txBody>
      </p:sp>
      <p:sp>
        <p:nvSpPr>
          <p:cNvPr id="21507" name="Rectangle 1027"/>
          <p:cNvSpPr>
            <a:spLocks noGrp="1" noChangeArrowheads="1"/>
          </p:cNvSpPr>
          <p:nvPr>
            <p:ph type="body" idx="1"/>
          </p:nvPr>
        </p:nvSpPr>
        <p:spPr/>
        <p:txBody>
          <a:bodyPr/>
          <a:lstStyle/>
          <a:p>
            <a:pPr>
              <a:lnSpc>
                <a:spcPct val="90000"/>
              </a:lnSpc>
            </a:pPr>
            <a:r>
              <a:rPr lang="en-US" dirty="0">
                <a:solidFill>
                  <a:srgbClr val="FF0000"/>
                </a:solidFill>
              </a:rPr>
              <a:t>Average cost </a:t>
            </a:r>
            <a:r>
              <a:rPr lang="en-US" dirty="0" smtClean="0">
                <a:solidFill>
                  <a:srgbClr val="FF0000"/>
                </a:solidFill>
              </a:rPr>
              <a:t>(ATC) </a:t>
            </a:r>
            <a:r>
              <a:rPr lang="en-US" dirty="0" smtClean="0"/>
              <a:t>– </a:t>
            </a:r>
            <a:r>
              <a:rPr lang="en-US" dirty="0"/>
              <a:t>total cost divided by the number of units produced</a:t>
            </a:r>
          </a:p>
          <a:p>
            <a:pPr>
              <a:lnSpc>
                <a:spcPct val="90000"/>
              </a:lnSpc>
            </a:pPr>
            <a:r>
              <a:rPr lang="en-US" dirty="0">
                <a:solidFill>
                  <a:srgbClr val="FF0000"/>
                </a:solidFill>
              </a:rPr>
              <a:t>Marginal </a:t>
            </a:r>
            <a:r>
              <a:rPr lang="en-US" dirty="0" smtClean="0">
                <a:solidFill>
                  <a:srgbClr val="FF0000"/>
                </a:solidFill>
              </a:rPr>
              <a:t>cost (MC)</a:t>
            </a:r>
            <a:r>
              <a:rPr lang="en-US" dirty="0" smtClean="0"/>
              <a:t> </a:t>
            </a:r>
            <a:r>
              <a:rPr lang="en-US" dirty="0"/>
              <a:t>– the cost of producing one additional unit</a:t>
            </a:r>
          </a:p>
          <a:p>
            <a:pPr>
              <a:lnSpc>
                <a:spcPct val="90000"/>
              </a:lnSpc>
            </a:pPr>
            <a:r>
              <a:rPr lang="en-US" dirty="0">
                <a:solidFill>
                  <a:srgbClr val="FF0000"/>
                </a:solidFill>
              </a:rPr>
              <a:t>Incremental cost </a:t>
            </a:r>
            <a:r>
              <a:rPr lang="en-US" dirty="0"/>
              <a:t>– the cost of producing an additional quantity of output in the units that an efficient manager would choose – a practical approximation to marginal cost</a:t>
            </a:r>
          </a:p>
        </p:txBody>
      </p:sp>
      <p:sp>
        <p:nvSpPr>
          <p:cNvPr id="2" name="Date Placeholder 1"/>
          <p:cNvSpPr>
            <a:spLocks noGrp="1"/>
          </p:cNvSpPr>
          <p:nvPr>
            <p:ph type="dt" sz="half" idx="10"/>
          </p:nvPr>
        </p:nvSpPr>
        <p:spPr/>
        <p:txBody>
          <a:bodyPr/>
          <a:lstStyle/>
          <a:p>
            <a:fld id="{247299DE-94FE-F24C-A1B9-0790BC7FB7F0}"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42</a:t>
            </a:fld>
            <a:endParaRPr lang="en-US"/>
          </a:p>
        </p:txBody>
      </p:sp>
    </p:spTree>
    <p:extLst>
      <p:ext uri="{BB962C8B-B14F-4D97-AF65-F5344CB8AC3E}">
        <p14:creationId xmlns:p14="http://schemas.microsoft.com/office/powerpoint/2010/main" val="40548609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Cost Concepts - continued</a:t>
            </a:r>
          </a:p>
        </p:txBody>
      </p:sp>
      <p:sp>
        <p:nvSpPr>
          <p:cNvPr id="23555" name="Rectangle 3"/>
          <p:cNvSpPr>
            <a:spLocks noGrp="1" noChangeArrowheads="1"/>
          </p:cNvSpPr>
          <p:nvPr>
            <p:ph type="body" idx="1"/>
          </p:nvPr>
        </p:nvSpPr>
        <p:spPr/>
        <p:txBody>
          <a:bodyPr/>
          <a:lstStyle/>
          <a:p>
            <a:r>
              <a:rPr lang="en-US"/>
              <a:t>Historical cost – the cost as recorded by an accounting system based on past expenditures</a:t>
            </a:r>
          </a:p>
          <a:p>
            <a:r>
              <a:rPr lang="en-US"/>
              <a:t>Forward looking cost – the projected cost of production based on expected future expenditures</a:t>
            </a:r>
          </a:p>
        </p:txBody>
      </p:sp>
      <p:sp>
        <p:nvSpPr>
          <p:cNvPr id="2" name="Date Placeholder 1"/>
          <p:cNvSpPr>
            <a:spLocks noGrp="1"/>
          </p:cNvSpPr>
          <p:nvPr>
            <p:ph type="dt" sz="half" idx="10"/>
          </p:nvPr>
        </p:nvSpPr>
        <p:spPr/>
        <p:txBody>
          <a:bodyPr/>
          <a:lstStyle/>
          <a:p>
            <a:fld id="{6A62A594-3764-E84C-95B4-876CCB4EDB88}"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43</a:t>
            </a:fld>
            <a:endParaRPr lang="en-US"/>
          </a:p>
        </p:txBody>
      </p:sp>
    </p:spTree>
    <p:extLst>
      <p:ext uri="{BB962C8B-B14F-4D97-AF65-F5344CB8AC3E}">
        <p14:creationId xmlns:p14="http://schemas.microsoft.com/office/powerpoint/2010/main" val="1300927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(1) Marginal cost pricing</a:t>
            </a:r>
            <a:endParaRPr lang="en-US" dirty="0"/>
          </a:p>
        </p:txBody>
      </p:sp>
      <p:sp>
        <p:nvSpPr>
          <p:cNvPr id="33795" name="Rectangle 3"/>
          <p:cNvSpPr>
            <a:spLocks noGrp="1" noChangeArrowheads="1"/>
          </p:cNvSpPr>
          <p:nvPr>
            <p:ph idx="1"/>
          </p:nvPr>
        </p:nvSpPr>
        <p:spPr/>
        <p:txBody>
          <a:bodyPr/>
          <a:lstStyle/>
          <a:p>
            <a:r>
              <a:rPr lang="en-US" dirty="0" smtClean="0"/>
              <a:t>Sounds pretty good, P = MC would mean efficiency and no deadweight loss</a:t>
            </a:r>
          </a:p>
          <a:p>
            <a:r>
              <a:rPr lang="en-US" dirty="0" smtClean="0"/>
              <a:t>But the firm will earn negative economic profits; who would bother to produce?</a:t>
            </a:r>
            <a:endParaRPr lang="en-US" dirty="0"/>
          </a:p>
        </p:txBody>
      </p:sp>
      <p:sp>
        <p:nvSpPr>
          <p:cNvPr id="4" name="Date Placeholder 3"/>
          <p:cNvSpPr>
            <a:spLocks noGrp="1"/>
          </p:cNvSpPr>
          <p:nvPr>
            <p:ph type="dt" sz="half" idx="10"/>
          </p:nvPr>
        </p:nvSpPr>
        <p:spPr/>
        <p:txBody>
          <a:bodyPr/>
          <a:lstStyle/>
          <a:p>
            <a:fld id="{5F467BDC-5D71-E746-9DAC-9BAF79C5E1F8}"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44</a:t>
            </a:fld>
            <a:endParaRPr lang="en-US"/>
          </a:p>
        </p:txBody>
      </p:sp>
    </p:spTree>
    <p:extLst>
      <p:ext uri="{BB962C8B-B14F-4D97-AF65-F5344CB8AC3E}">
        <p14:creationId xmlns:p14="http://schemas.microsoft.com/office/powerpoint/2010/main" val="1267233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(2) Average cost pricing </a:t>
            </a:r>
            <a:endParaRPr lang="en-US" dirty="0"/>
          </a:p>
        </p:txBody>
      </p:sp>
      <p:sp>
        <p:nvSpPr>
          <p:cNvPr id="35843" name="Rectangle 3"/>
          <p:cNvSpPr>
            <a:spLocks noGrp="1" noChangeArrowheads="1"/>
          </p:cNvSpPr>
          <p:nvPr>
            <p:ph type="body" idx="1"/>
          </p:nvPr>
        </p:nvSpPr>
        <p:spPr/>
        <p:txBody>
          <a:bodyPr/>
          <a:lstStyle/>
          <a:p>
            <a:r>
              <a:rPr lang="en-US" dirty="0" smtClean="0"/>
              <a:t>This sounds better: </a:t>
            </a:r>
          </a:p>
          <a:p>
            <a:pPr lvl="1"/>
            <a:r>
              <a:rPr lang="en-US" dirty="0" smtClean="0"/>
              <a:t>profits are not negative, rather they are zero</a:t>
            </a:r>
          </a:p>
          <a:p>
            <a:pPr lvl="1"/>
            <a:r>
              <a:rPr lang="en-US" dirty="0" smtClean="0"/>
              <a:t>and P is not nearly as high as PM though P is greater than MC</a:t>
            </a:r>
          </a:p>
          <a:p>
            <a:r>
              <a:rPr lang="en-US" dirty="0" smtClean="0"/>
              <a:t>But ATC (average total cost) pricing can create bad incentives (corporate jets again, bad management)</a:t>
            </a:r>
          </a:p>
          <a:p>
            <a:pPr lvl="1"/>
            <a:r>
              <a:rPr lang="en-US" dirty="0" smtClean="0">
                <a:sym typeface="Wingdings"/>
              </a:rPr>
              <a:t> “rate of return” carriers</a:t>
            </a:r>
          </a:p>
          <a:p>
            <a:pPr lvl="1"/>
            <a:r>
              <a:rPr lang="en-US" dirty="0" smtClean="0"/>
              <a:t>“A rate-of-return (ROR) carrier is one that is allowed to set rates on its various products and services so that it earns no more than the rate-of-return authorized by the FCC. FCC rules define the rate base (specified plant items) upon which a carrier is allowed to earn a return.” (USAC)</a:t>
            </a:r>
            <a:endParaRPr lang="en-US" dirty="0"/>
          </a:p>
        </p:txBody>
      </p:sp>
      <p:sp>
        <p:nvSpPr>
          <p:cNvPr id="4" name="TextBox 3"/>
          <p:cNvSpPr txBox="1"/>
          <p:nvPr/>
        </p:nvSpPr>
        <p:spPr>
          <a:xfrm>
            <a:off x="0" y="6498589"/>
            <a:ext cx="595160" cy="276999"/>
          </a:xfrm>
          <a:prstGeom prst="rect">
            <a:avLst/>
          </a:prstGeom>
          <a:noFill/>
        </p:spPr>
        <p:txBody>
          <a:bodyPr wrap="none" rtlCol="0">
            <a:spAutoFit/>
          </a:bodyPr>
          <a:lstStyle/>
          <a:p>
            <a:r>
              <a:rPr lang="en-US" sz="1200" dirty="0" smtClean="0"/>
              <a:t>Taylor</a:t>
            </a:r>
            <a:endParaRPr lang="en-US" sz="1200" dirty="0"/>
          </a:p>
        </p:txBody>
      </p:sp>
      <p:sp>
        <p:nvSpPr>
          <p:cNvPr id="5" name="Date Placeholder 4"/>
          <p:cNvSpPr>
            <a:spLocks noGrp="1"/>
          </p:cNvSpPr>
          <p:nvPr>
            <p:ph type="dt" sz="half" idx="10"/>
          </p:nvPr>
        </p:nvSpPr>
        <p:spPr/>
        <p:txBody>
          <a:bodyPr/>
          <a:lstStyle/>
          <a:p>
            <a:fld id="{82BDEFF5-DA36-3843-B875-37E5DF6ED65D}"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45</a:t>
            </a:fld>
            <a:endParaRPr lang="en-US"/>
          </a:p>
        </p:txBody>
      </p:sp>
    </p:spTree>
    <p:extLst>
      <p:ext uri="{BB962C8B-B14F-4D97-AF65-F5344CB8AC3E}">
        <p14:creationId xmlns:p14="http://schemas.microsoft.com/office/powerpoint/2010/main" val="12781302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en-US"/>
              <a:t>Wrap-Up and Compare</a:t>
            </a:r>
            <a:br>
              <a:rPr lang="en-US"/>
            </a:br>
            <a:r>
              <a:rPr lang="en-US"/>
              <a:t> </a:t>
            </a:r>
            <a:r>
              <a:rPr lang="en-US">
                <a:solidFill>
                  <a:srgbClr val="FF0000"/>
                </a:solidFill>
              </a:rPr>
              <a:t>P = P</a:t>
            </a:r>
            <a:r>
              <a:rPr lang="en-US" baseline="-25000">
                <a:solidFill>
                  <a:srgbClr val="FF0000"/>
                </a:solidFill>
              </a:rPr>
              <a:t>M</a:t>
            </a:r>
            <a:r>
              <a:rPr lang="en-US"/>
              <a:t>   </a:t>
            </a:r>
            <a:r>
              <a:rPr lang="en-US">
                <a:solidFill>
                  <a:schemeClr val="accent2"/>
                </a:solidFill>
              </a:rPr>
              <a:t>P = MC</a:t>
            </a:r>
            <a:r>
              <a:rPr lang="en-US"/>
              <a:t>   </a:t>
            </a:r>
            <a:r>
              <a:rPr lang="en-US">
                <a:solidFill>
                  <a:srgbClr val="009900"/>
                </a:solidFill>
              </a:rPr>
              <a:t>P = ATC</a:t>
            </a:r>
            <a:endParaRPr lang="en-US"/>
          </a:p>
        </p:txBody>
      </p:sp>
      <p:pic>
        <p:nvPicPr>
          <p:cNvPr id="3075" name="Picture 3" descr="D:\Graphics\16_02.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5588" cy="4725988"/>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0" y="6498589"/>
            <a:ext cx="595160" cy="276999"/>
          </a:xfrm>
          <a:prstGeom prst="rect">
            <a:avLst/>
          </a:prstGeom>
          <a:noFill/>
        </p:spPr>
        <p:txBody>
          <a:bodyPr wrap="none" rtlCol="0">
            <a:spAutoFit/>
          </a:bodyPr>
          <a:lstStyle/>
          <a:p>
            <a:r>
              <a:rPr lang="en-US" sz="1200" dirty="0" smtClean="0"/>
              <a:t>Taylor</a:t>
            </a:r>
            <a:endParaRPr lang="en-US" sz="1200" dirty="0"/>
          </a:p>
        </p:txBody>
      </p:sp>
      <p:sp>
        <p:nvSpPr>
          <p:cNvPr id="2" name="Date Placeholder 1"/>
          <p:cNvSpPr>
            <a:spLocks noGrp="1"/>
          </p:cNvSpPr>
          <p:nvPr>
            <p:ph type="dt" sz="half" idx="10"/>
          </p:nvPr>
        </p:nvSpPr>
        <p:spPr/>
        <p:txBody>
          <a:bodyPr/>
          <a:lstStyle/>
          <a:p>
            <a:fld id="{48AFF0D4-CBB7-DF4F-BD03-AD6CE944F539}"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46</a:t>
            </a:fld>
            <a:endParaRPr lang="en-US"/>
          </a:p>
        </p:txBody>
      </p:sp>
    </p:spTree>
    <p:extLst>
      <p:ext uri="{BB962C8B-B14F-4D97-AF65-F5344CB8AC3E}">
        <p14:creationId xmlns:p14="http://schemas.microsoft.com/office/powerpoint/2010/main" val="38364080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 addresses market failures</a:t>
            </a:r>
            <a:endParaRPr lang="en-US" dirty="0"/>
          </a:p>
        </p:txBody>
      </p:sp>
      <p:sp>
        <p:nvSpPr>
          <p:cNvPr id="3" name="Content Placeholder 2"/>
          <p:cNvSpPr>
            <a:spLocks noGrp="1"/>
          </p:cNvSpPr>
          <p:nvPr>
            <p:ph idx="1"/>
          </p:nvPr>
        </p:nvSpPr>
        <p:spPr/>
        <p:txBody>
          <a:bodyPr/>
          <a:lstStyle/>
          <a:p>
            <a:r>
              <a:rPr lang="en-US" dirty="0" smtClean="0"/>
              <a:t>Prevent or restrain monopolies</a:t>
            </a:r>
          </a:p>
          <a:p>
            <a:pPr lvl="1"/>
            <a:r>
              <a:rPr lang="en-US" dirty="0" smtClean="0"/>
              <a:t>anti-trust: prevent horizontal &amp; vertical monopolies</a:t>
            </a:r>
          </a:p>
          <a:p>
            <a:pPr lvl="1"/>
            <a:r>
              <a:rPr lang="en-US" dirty="0" smtClean="0"/>
              <a:t>price setting or capping (“price cap regulation”)</a:t>
            </a:r>
          </a:p>
          <a:p>
            <a:r>
              <a:rPr lang="en-US" dirty="0" smtClean="0"/>
              <a:t>Mandate behavior in exchange for license/franchise or industry</a:t>
            </a:r>
          </a:p>
          <a:p>
            <a:pPr lvl="1"/>
            <a:r>
              <a:rPr lang="en-US" dirty="0" smtClean="0"/>
              <a:t>PEG channels</a:t>
            </a:r>
          </a:p>
          <a:p>
            <a:pPr lvl="1"/>
            <a:r>
              <a:rPr lang="en-US" dirty="0" smtClean="0"/>
              <a:t>Accessibility (“hearing aid compatibility”)</a:t>
            </a:r>
          </a:p>
          <a:p>
            <a:r>
              <a:rPr lang="en-US" dirty="0" smtClean="0"/>
              <a:t>Taxes to fund public goods</a:t>
            </a:r>
          </a:p>
          <a:p>
            <a:pPr lvl="1"/>
            <a:r>
              <a:rPr lang="en-US" dirty="0" smtClean="0"/>
              <a:t>emergency calling</a:t>
            </a:r>
          </a:p>
          <a:p>
            <a:pPr lvl="1"/>
            <a:r>
              <a:rPr lang="en-US" dirty="0" smtClean="0"/>
              <a:t>disability access (e.g., relay services)</a:t>
            </a:r>
          </a:p>
          <a:p>
            <a:pPr lvl="1"/>
            <a:r>
              <a:rPr lang="en-US" dirty="0" smtClean="0"/>
              <a:t>universal service by geography and income</a:t>
            </a:r>
          </a:p>
          <a:p>
            <a:pPr lvl="2"/>
            <a:r>
              <a:rPr lang="en-US" dirty="0" smtClean="0"/>
              <a:t>Internet access for students &amp; libraries (“e-rate”)</a:t>
            </a:r>
          </a:p>
          <a:p>
            <a:pPr lvl="1"/>
            <a:endParaRPr lang="en-US" dirty="0" smtClean="0"/>
          </a:p>
          <a:p>
            <a:endParaRPr lang="en-US" dirty="0"/>
          </a:p>
        </p:txBody>
      </p:sp>
      <p:sp>
        <p:nvSpPr>
          <p:cNvPr id="4" name="Date Placeholder 3"/>
          <p:cNvSpPr>
            <a:spLocks noGrp="1"/>
          </p:cNvSpPr>
          <p:nvPr>
            <p:ph type="dt" sz="half" idx="10"/>
          </p:nvPr>
        </p:nvSpPr>
        <p:spPr/>
        <p:txBody>
          <a:bodyPr/>
          <a:lstStyle/>
          <a:p>
            <a:fld id="{0DA15C4B-2AFA-E848-977C-DC6C91E95DF1}"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47</a:t>
            </a:fld>
            <a:endParaRPr lang="en-US"/>
          </a:p>
        </p:txBody>
      </p:sp>
    </p:spTree>
    <p:extLst>
      <p:ext uri="{BB962C8B-B14F-4D97-AF65-F5344CB8AC3E}">
        <p14:creationId xmlns:p14="http://schemas.microsoft.com/office/powerpoint/2010/main" val="5713639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smtClean="0"/>
              <a:t>Incentive Regulation</a:t>
            </a:r>
            <a:endParaRPr lang="en-US" dirty="0"/>
          </a:p>
        </p:txBody>
      </p:sp>
      <p:sp>
        <p:nvSpPr>
          <p:cNvPr id="37891" name="Rectangle 3"/>
          <p:cNvSpPr>
            <a:spLocks noGrp="1" noChangeArrowheads="1"/>
          </p:cNvSpPr>
          <p:nvPr>
            <p:ph type="body" idx="1"/>
          </p:nvPr>
        </p:nvSpPr>
        <p:spPr/>
        <p:txBody>
          <a:bodyPr/>
          <a:lstStyle/>
          <a:p>
            <a:r>
              <a:rPr lang="en-US" dirty="0" smtClean="0"/>
              <a:t>Set regulated price several years in advance</a:t>
            </a:r>
          </a:p>
          <a:p>
            <a:pPr lvl="1"/>
            <a:r>
              <a:rPr lang="en-US" dirty="0" smtClean="0"/>
              <a:t>for example, ATC plus an inflation factor</a:t>
            </a:r>
          </a:p>
          <a:p>
            <a:r>
              <a:rPr lang="en-US" dirty="0" smtClean="0"/>
              <a:t>Firm gets to keep extra profits (or suffer extra loss) without the regulator immediately changing the regulated price</a:t>
            </a:r>
          </a:p>
          <a:p>
            <a:r>
              <a:rPr lang="en-US" dirty="0" smtClean="0"/>
              <a:t>Thus firm has incentive to keep its costs down</a:t>
            </a:r>
            <a:endParaRPr lang="en-US" dirty="0"/>
          </a:p>
        </p:txBody>
      </p:sp>
      <p:sp>
        <p:nvSpPr>
          <p:cNvPr id="2" name="Date Placeholder 1"/>
          <p:cNvSpPr>
            <a:spLocks noGrp="1"/>
          </p:cNvSpPr>
          <p:nvPr>
            <p:ph type="dt" sz="half" idx="10"/>
          </p:nvPr>
        </p:nvSpPr>
        <p:spPr/>
        <p:txBody>
          <a:bodyPr/>
          <a:lstStyle/>
          <a:p>
            <a:fld id="{1B6B95F0-51BF-2042-85B2-17A559EE10B0}" type="datetime1">
              <a:rPr lang="en-US" smtClean="0"/>
              <a:t>6/12/16</a:t>
            </a:fld>
            <a:endParaRPr lang="en-US"/>
          </a:p>
        </p:txBody>
      </p:sp>
      <p:sp>
        <p:nvSpPr>
          <p:cNvPr id="3" name="Footer Placeholder 2"/>
          <p:cNvSpPr>
            <a:spLocks noGrp="1"/>
          </p:cNvSpPr>
          <p:nvPr>
            <p:ph type="ftr" sz="quarter" idx="11"/>
          </p:nvPr>
        </p:nvSpPr>
        <p:spPr/>
        <p:txBody>
          <a:bodyPr/>
          <a:lstStyle/>
          <a:p>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48</a:t>
            </a:fld>
            <a:endParaRPr lang="en-US"/>
          </a:p>
        </p:txBody>
      </p:sp>
      <p:sp>
        <p:nvSpPr>
          <p:cNvPr id="4" name="TextBox 3"/>
          <p:cNvSpPr txBox="1"/>
          <p:nvPr/>
        </p:nvSpPr>
        <p:spPr>
          <a:xfrm>
            <a:off x="0" y="6498589"/>
            <a:ext cx="595160" cy="276999"/>
          </a:xfrm>
          <a:prstGeom prst="rect">
            <a:avLst/>
          </a:prstGeom>
          <a:noFill/>
        </p:spPr>
        <p:txBody>
          <a:bodyPr wrap="none" rtlCol="0">
            <a:spAutoFit/>
          </a:bodyPr>
          <a:lstStyle/>
          <a:p>
            <a:r>
              <a:rPr lang="en-US" sz="1200" dirty="0" smtClean="0"/>
              <a:t>Taylor</a:t>
            </a:r>
            <a:endParaRPr lang="en-US" sz="1200" dirty="0"/>
          </a:p>
        </p:txBody>
      </p:sp>
    </p:spTree>
    <p:extLst>
      <p:ext uri="{BB962C8B-B14F-4D97-AF65-F5344CB8AC3E}">
        <p14:creationId xmlns:p14="http://schemas.microsoft.com/office/powerpoint/2010/main" val="42167177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Regulatory </a:t>
            </a:r>
            <a:r>
              <a:rPr lang="en-US" smtClean="0"/>
              <a:t>summary</a:t>
            </a:r>
            <a:endParaRPr lang="en-US" dirty="0"/>
          </a:p>
        </p:txBody>
      </p:sp>
      <p:sp>
        <p:nvSpPr>
          <p:cNvPr id="7171" name="Rectangle 3"/>
          <p:cNvSpPr>
            <a:spLocks noGrp="1" noChangeArrowheads="1"/>
          </p:cNvSpPr>
          <p:nvPr>
            <p:ph type="body" idx="1"/>
          </p:nvPr>
        </p:nvSpPr>
        <p:spPr/>
        <p:txBody>
          <a:bodyPr/>
          <a:lstStyle/>
          <a:p>
            <a:pPr>
              <a:lnSpc>
                <a:spcPct val="90000"/>
              </a:lnSpc>
            </a:pPr>
            <a:r>
              <a:rPr lang="en-US"/>
              <a:t>Useful for capital intensive infrastructure industry with stable technology</a:t>
            </a:r>
          </a:p>
          <a:p>
            <a:pPr>
              <a:lnSpc>
                <a:spcPct val="90000"/>
              </a:lnSpc>
            </a:pPr>
            <a:r>
              <a:rPr lang="en-US"/>
              <a:t>Allows long term investment with low cost of capital because of limited risk</a:t>
            </a:r>
          </a:p>
          <a:p>
            <a:pPr>
              <a:lnSpc>
                <a:spcPct val="90000"/>
              </a:lnSpc>
            </a:pPr>
            <a:r>
              <a:rPr lang="en-US"/>
              <a:t>Provides stable prices and services to consumers</a:t>
            </a:r>
          </a:p>
          <a:p>
            <a:pPr>
              <a:lnSpc>
                <a:spcPct val="90000"/>
              </a:lnSpc>
            </a:pPr>
            <a:r>
              <a:rPr lang="en-US"/>
              <a:t>Discourages change, including technological progress</a:t>
            </a:r>
          </a:p>
          <a:p>
            <a:pPr>
              <a:lnSpc>
                <a:spcPct val="90000"/>
              </a:lnSpc>
              <a:buFontTx/>
              <a:buNone/>
            </a:pPr>
            <a:endParaRPr lang="en-US"/>
          </a:p>
        </p:txBody>
      </p:sp>
      <p:sp>
        <p:nvSpPr>
          <p:cNvPr id="2" name="Date Placeholder 1"/>
          <p:cNvSpPr>
            <a:spLocks noGrp="1"/>
          </p:cNvSpPr>
          <p:nvPr>
            <p:ph type="dt" sz="half" idx="10"/>
          </p:nvPr>
        </p:nvSpPr>
        <p:spPr/>
        <p:txBody>
          <a:bodyPr/>
          <a:lstStyle/>
          <a:p>
            <a:fld id="{895832BC-555F-1A49-937B-6110C8038040}"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49</a:t>
            </a:fld>
            <a:endParaRPr lang="en-US"/>
          </a:p>
        </p:txBody>
      </p:sp>
    </p:spTree>
    <p:extLst>
      <p:ext uri="{BB962C8B-B14F-4D97-AF65-F5344CB8AC3E}">
        <p14:creationId xmlns:p14="http://schemas.microsoft.com/office/powerpoint/2010/main" val="2575567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People respond to incentives</a:t>
            </a:r>
            <a:endParaRPr lang="en-US" dirty="0"/>
          </a:p>
        </p:txBody>
      </p:sp>
      <p:sp>
        <p:nvSpPr>
          <p:cNvPr id="3" name="Content Placeholder 2"/>
          <p:cNvSpPr>
            <a:spLocks noGrp="1"/>
          </p:cNvSpPr>
          <p:nvPr>
            <p:ph idx="1"/>
          </p:nvPr>
        </p:nvSpPr>
        <p:spPr/>
        <p:txBody>
          <a:bodyPr/>
          <a:lstStyle/>
          <a:p>
            <a:r>
              <a:rPr lang="en-US" altLang="en-US" dirty="0"/>
              <a:t>Marginal changes in costs or benefits motivate people to respond.</a:t>
            </a:r>
          </a:p>
          <a:p>
            <a:r>
              <a:rPr lang="en-US" altLang="en-US" dirty="0"/>
              <a:t>The decision to choose one alternative over another occurs when that </a:t>
            </a:r>
            <a:r>
              <a:rPr lang="en-US" altLang="en-US" dirty="0" smtClean="0"/>
              <a:t>alternative’s </a:t>
            </a:r>
            <a:r>
              <a:rPr lang="en-US" altLang="en-US" dirty="0"/>
              <a:t>marginal benefits exceed its marginal costs!</a:t>
            </a:r>
          </a:p>
          <a:p>
            <a:endParaRPr lang="en-US" dirty="0"/>
          </a:p>
        </p:txBody>
      </p:sp>
      <p:sp>
        <p:nvSpPr>
          <p:cNvPr id="4" name="TextBox 3"/>
          <p:cNvSpPr txBox="1"/>
          <p:nvPr/>
        </p:nvSpPr>
        <p:spPr>
          <a:xfrm>
            <a:off x="0" y="6635248"/>
            <a:ext cx="1415772" cy="261610"/>
          </a:xfrm>
          <a:prstGeom prst="rect">
            <a:avLst/>
          </a:prstGeom>
          <a:noFill/>
        </p:spPr>
        <p:txBody>
          <a:bodyPr wrap="none" rtlCol="0">
            <a:spAutoFit/>
          </a:bodyPr>
          <a:lstStyle/>
          <a:p>
            <a:r>
              <a:rPr lang="en-US" sz="1100" dirty="0" smtClean="0"/>
              <a:t>N. Gregory Mankiw</a:t>
            </a:r>
            <a:endParaRPr lang="en-US" sz="1100" dirty="0"/>
          </a:p>
        </p:txBody>
      </p:sp>
      <p:sp>
        <p:nvSpPr>
          <p:cNvPr id="5" name="Date Placeholder 4"/>
          <p:cNvSpPr>
            <a:spLocks noGrp="1"/>
          </p:cNvSpPr>
          <p:nvPr>
            <p:ph type="dt" sz="half" idx="10"/>
          </p:nvPr>
        </p:nvSpPr>
        <p:spPr/>
        <p:txBody>
          <a:bodyPr/>
          <a:lstStyle/>
          <a:p>
            <a:fld id="{4B9D307E-7C88-C544-AA02-5D82159957E2}"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2047793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smtClean="0"/>
              <a:t>Asymmetric information</a:t>
            </a:r>
            <a:endParaRPr lang="en-US" dirty="0"/>
          </a:p>
        </p:txBody>
      </p:sp>
      <p:sp>
        <p:nvSpPr>
          <p:cNvPr id="2" name="Text Placeholder 1"/>
          <p:cNvSpPr>
            <a:spLocks noGrp="1"/>
          </p:cNvSpPr>
          <p:nvPr>
            <p:ph type="body" idx="1"/>
          </p:nvPr>
        </p:nvSpPr>
        <p:spPr/>
        <p:txBody>
          <a:bodyPr/>
          <a:lstStyle/>
          <a:p>
            <a:endParaRPr lang="en-US"/>
          </a:p>
        </p:txBody>
      </p:sp>
      <p:sp>
        <p:nvSpPr>
          <p:cNvPr id="3" name="Date Placeholder 2"/>
          <p:cNvSpPr>
            <a:spLocks noGrp="1"/>
          </p:cNvSpPr>
          <p:nvPr>
            <p:ph type="dt" sz="half" idx="10"/>
          </p:nvPr>
        </p:nvSpPr>
        <p:spPr/>
        <p:txBody>
          <a:bodyPr/>
          <a:lstStyle/>
          <a:p>
            <a:fld id="{FA4B83FB-9DF2-1844-BE93-B60D4E86E446}" type="datetime1">
              <a:rPr lang="en-US" smtClean="0"/>
              <a:t>6/12/16</a:t>
            </a:fld>
            <a:endParaRPr lang="en-US"/>
          </a:p>
        </p:txBody>
      </p:sp>
      <p:sp>
        <p:nvSpPr>
          <p:cNvPr id="4" name="Footer Placeholder 3"/>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50</a:t>
            </a:fld>
            <a:endParaRPr lang="en-US"/>
          </a:p>
        </p:txBody>
      </p:sp>
    </p:spTree>
    <p:extLst>
      <p:ext uri="{BB962C8B-B14F-4D97-AF65-F5344CB8AC3E}">
        <p14:creationId xmlns:p14="http://schemas.microsoft.com/office/powerpoint/2010/main" val="18806799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Introduction</a:t>
            </a:r>
          </a:p>
        </p:txBody>
      </p:sp>
      <p:sp>
        <p:nvSpPr>
          <p:cNvPr id="3075" name="Rectangle 3"/>
          <p:cNvSpPr>
            <a:spLocks noGrp="1" noChangeArrowheads="1"/>
          </p:cNvSpPr>
          <p:nvPr>
            <p:ph type="body" idx="1"/>
          </p:nvPr>
        </p:nvSpPr>
        <p:spPr/>
        <p:txBody>
          <a:bodyPr/>
          <a:lstStyle/>
          <a:p>
            <a:pPr>
              <a:lnSpc>
                <a:spcPct val="90000"/>
              </a:lnSpc>
            </a:pPr>
            <a:r>
              <a:rPr lang="en-US" sz="2800" dirty="0"/>
              <a:t>Basic economic analysis assumes that all parties have the relevant information, with little attention to precisely what information is required and how it is acquired.</a:t>
            </a:r>
          </a:p>
          <a:p>
            <a:pPr>
              <a:lnSpc>
                <a:spcPct val="90000"/>
              </a:lnSpc>
            </a:pPr>
            <a:r>
              <a:rPr lang="en-US" sz="2800" dirty="0"/>
              <a:t>With competition, prices themselves convey a great deal of information and reduce the need for detailed understanding of private information.</a:t>
            </a:r>
          </a:p>
          <a:p>
            <a:pPr>
              <a:lnSpc>
                <a:spcPct val="90000"/>
              </a:lnSpc>
            </a:pPr>
            <a:r>
              <a:rPr lang="en-US" sz="2800" dirty="0"/>
              <a:t>With small numbers of agents bargaining, information issues become much more significant than under competition with large numbers of agents.</a:t>
            </a:r>
          </a:p>
        </p:txBody>
      </p:sp>
      <p:sp>
        <p:nvSpPr>
          <p:cNvPr id="4" name="TextBox 3"/>
          <p:cNvSpPr txBox="1"/>
          <p:nvPr/>
        </p:nvSpPr>
        <p:spPr>
          <a:xfrm>
            <a:off x="0" y="6498589"/>
            <a:ext cx="582211" cy="276999"/>
          </a:xfrm>
          <a:prstGeom prst="rect">
            <a:avLst/>
          </a:prstGeom>
          <a:noFill/>
        </p:spPr>
        <p:txBody>
          <a:bodyPr wrap="none" rtlCol="0">
            <a:spAutoFit/>
          </a:bodyPr>
          <a:lstStyle/>
          <a:p>
            <a:r>
              <a:rPr lang="en-US" sz="1200" dirty="0" smtClean="0"/>
              <a:t>Brock</a:t>
            </a:r>
            <a:endParaRPr lang="en-US" sz="1200" dirty="0"/>
          </a:p>
        </p:txBody>
      </p:sp>
      <p:sp>
        <p:nvSpPr>
          <p:cNvPr id="2" name="Date Placeholder 1"/>
          <p:cNvSpPr>
            <a:spLocks noGrp="1"/>
          </p:cNvSpPr>
          <p:nvPr>
            <p:ph type="dt" sz="half" idx="10"/>
          </p:nvPr>
        </p:nvSpPr>
        <p:spPr/>
        <p:txBody>
          <a:bodyPr/>
          <a:lstStyle/>
          <a:p>
            <a:fld id="{F68FC5A9-918A-E44E-B8A4-2AACF5271C94}"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51</a:t>
            </a:fld>
            <a:endParaRPr lang="en-US"/>
          </a:p>
        </p:txBody>
      </p:sp>
    </p:spTree>
    <p:extLst>
      <p:ext uri="{BB962C8B-B14F-4D97-AF65-F5344CB8AC3E}">
        <p14:creationId xmlns:p14="http://schemas.microsoft.com/office/powerpoint/2010/main" val="2466398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Definitions (1)</a:t>
            </a:r>
          </a:p>
        </p:txBody>
      </p:sp>
      <p:sp>
        <p:nvSpPr>
          <p:cNvPr id="4099" name="Rectangle 3"/>
          <p:cNvSpPr>
            <a:spLocks noGrp="1" noChangeArrowheads="1"/>
          </p:cNvSpPr>
          <p:nvPr>
            <p:ph type="body" idx="1"/>
          </p:nvPr>
        </p:nvSpPr>
        <p:spPr/>
        <p:txBody>
          <a:bodyPr/>
          <a:lstStyle/>
          <a:p>
            <a:r>
              <a:rPr lang="en-US" sz="2800" i="1" dirty="0"/>
              <a:t>Asymmetric information</a:t>
            </a:r>
            <a:r>
              <a:rPr lang="en-US" sz="2800" dirty="0"/>
              <a:t> – one party to the bargain has relevant information unknown to the other </a:t>
            </a:r>
            <a:r>
              <a:rPr lang="en-US" sz="2800" dirty="0" smtClean="0"/>
              <a:t>party</a:t>
            </a:r>
          </a:p>
          <a:p>
            <a:pPr lvl="1"/>
            <a:r>
              <a:rPr lang="en-US" dirty="0" smtClean="0"/>
              <a:t>regulated </a:t>
            </a:r>
            <a:r>
              <a:rPr lang="en-US" dirty="0"/>
              <a:t>firm and regulatory agency, employee and </a:t>
            </a:r>
            <a:r>
              <a:rPr lang="en-US" dirty="0" smtClean="0"/>
              <a:t>employer</a:t>
            </a:r>
            <a:endParaRPr lang="en-US" dirty="0"/>
          </a:p>
          <a:p>
            <a:r>
              <a:rPr lang="en-US" sz="2800" i="1" dirty="0"/>
              <a:t>Moral hazard </a:t>
            </a:r>
            <a:r>
              <a:rPr lang="en-US" sz="2800" dirty="0"/>
              <a:t>– one party may undertake actions adverse to the other party that cannot be completely </a:t>
            </a:r>
            <a:r>
              <a:rPr lang="en-US" sz="2800" dirty="0" smtClean="0"/>
              <a:t>monitored</a:t>
            </a:r>
          </a:p>
          <a:p>
            <a:pPr lvl="1"/>
            <a:r>
              <a:rPr lang="en-US" dirty="0" smtClean="0"/>
              <a:t>homeowner</a:t>
            </a:r>
            <a:r>
              <a:rPr lang="en-US" dirty="0" smtClean="0">
                <a:latin typeface="Arial"/>
              </a:rPr>
              <a:t>’</a:t>
            </a:r>
            <a:r>
              <a:rPr lang="en-US" dirty="0" smtClean="0"/>
              <a:t>s </a:t>
            </a:r>
            <a:r>
              <a:rPr lang="en-US" dirty="0"/>
              <a:t>private fire prevention efforts and insurance </a:t>
            </a:r>
            <a:r>
              <a:rPr lang="en-US" dirty="0" smtClean="0"/>
              <a:t>company</a:t>
            </a:r>
            <a:endParaRPr lang="en-US" dirty="0"/>
          </a:p>
          <a:p>
            <a:pPr lvl="1"/>
            <a:r>
              <a:rPr lang="en-US" dirty="0" smtClean="0"/>
              <a:t>employee’s </a:t>
            </a:r>
            <a:r>
              <a:rPr lang="en-US" dirty="0"/>
              <a:t>intensity of effort and </a:t>
            </a:r>
            <a:r>
              <a:rPr lang="en-US" dirty="0" smtClean="0"/>
              <a:t>employer</a:t>
            </a:r>
          </a:p>
          <a:p>
            <a:pPr lvl="1"/>
            <a:r>
              <a:rPr lang="en-US" dirty="0" smtClean="0"/>
              <a:t>health insurance</a:t>
            </a:r>
            <a:endParaRPr lang="en-US" dirty="0"/>
          </a:p>
        </p:txBody>
      </p:sp>
      <p:sp>
        <p:nvSpPr>
          <p:cNvPr id="4" name="TextBox 3"/>
          <p:cNvSpPr txBox="1"/>
          <p:nvPr/>
        </p:nvSpPr>
        <p:spPr>
          <a:xfrm>
            <a:off x="0" y="6498589"/>
            <a:ext cx="582211" cy="276999"/>
          </a:xfrm>
          <a:prstGeom prst="rect">
            <a:avLst/>
          </a:prstGeom>
          <a:noFill/>
        </p:spPr>
        <p:txBody>
          <a:bodyPr wrap="none" rtlCol="0">
            <a:spAutoFit/>
          </a:bodyPr>
          <a:lstStyle/>
          <a:p>
            <a:r>
              <a:rPr lang="en-US" sz="1200" dirty="0" smtClean="0"/>
              <a:t>Brock</a:t>
            </a:r>
            <a:endParaRPr lang="en-US" sz="1200" dirty="0"/>
          </a:p>
        </p:txBody>
      </p:sp>
      <p:sp>
        <p:nvSpPr>
          <p:cNvPr id="2" name="Date Placeholder 1"/>
          <p:cNvSpPr>
            <a:spLocks noGrp="1"/>
          </p:cNvSpPr>
          <p:nvPr>
            <p:ph type="dt" sz="half" idx="10"/>
          </p:nvPr>
        </p:nvSpPr>
        <p:spPr/>
        <p:txBody>
          <a:bodyPr/>
          <a:lstStyle/>
          <a:p>
            <a:fld id="{DF4B8FC2-1757-2243-9697-AB035AC9D461}"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52</a:t>
            </a:fld>
            <a:endParaRPr lang="en-US"/>
          </a:p>
        </p:txBody>
      </p:sp>
    </p:spTree>
    <p:extLst>
      <p:ext uri="{BB962C8B-B14F-4D97-AF65-F5344CB8AC3E}">
        <p14:creationId xmlns:p14="http://schemas.microsoft.com/office/powerpoint/2010/main" val="14689914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dirty="0" smtClean="0"/>
              <a:t>Adverse selection &amp; mechanism design</a:t>
            </a:r>
            <a:endParaRPr lang="en-US" dirty="0"/>
          </a:p>
        </p:txBody>
      </p:sp>
      <p:sp>
        <p:nvSpPr>
          <p:cNvPr id="5123" name="Rectangle 3"/>
          <p:cNvSpPr>
            <a:spLocks noGrp="1" noChangeArrowheads="1"/>
          </p:cNvSpPr>
          <p:nvPr>
            <p:ph type="body" idx="1"/>
          </p:nvPr>
        </p:nvSpPr>
        <p:spPr/>
        <p:txBody>
          <a:bodyPr/>
          <a:lstStyle/>
          <a:p>
            <a:pPr>
              <a:lnSpc>
                <a:spcPct val="90000"/>
              </a:lnSpc>
            </a:pPr>
            <a:r>
              <a:rPr lang="en-US" sz="2800" dirty="0">
                <a:solidFill>
                  <a:srgbClr val="3366FF"/>
                </a:solidFill>
              </a:rPr>
              <a:t>Adverse selection </a:t>
            </a:r>
            <a:r>
              <a:rPr lang="en-US" sz="2800" dirty="0"/>
              <a:t>– an outcome that results from information asymmetry that would not have occurred if the uninformed party had access to the information possessed by the informed party (purchase of a bad used car from an owner that knew it was bad)</a:t>
            </a:r>
          </a:p>
          <a:p>
            <a:pPr>
              <a:lnSpc>
                <a:spcPct val="90000"/>
              </a:lnSpc>
            </a:pPr>
            <a:r>
              <a:rPr lang="en-US" sz="2800" dirty="0">
                <a:solidFill>
                  <a:srgbClr val="3366FF"/>
                </a:solidFill>
              </a:rPr>
              <a:t>Mechanism design </a:t>
            </a:r>
            <a:r>
              <a:rPr lang="en-US" sz="2800" dirty="0"/>
              <a:t>– a method of designing contracts or regulatory structures to create private incentives to reveal truthful information (</a:t>
            </a:r>
            <a:r>
              <a:rPr lang="en-US" sz="2800" i="1" dirty="0"/>
              <a:t>incentive compatible</a:t>
            </a:r>
            <a:r>
              <a:rPr lang="en-US" sz="2800" dirty="0"/>
              <a:t> regulation such as price caps, a menu of options designed to reveal </a:t>
            </a:r>
            <a:r>
              <a:rPr lang="en-US" sz="2800" dirty="0" smtClean="0"/>
              <a:t>information, </a:t>
            </a:r>
            <a:r>
              <a:rPr lang="en-US" sz="2800" dirty="0" err="1" smtClean="0"/>
              <a:t>Vickrey</a:t>
            </a:r>
            <a:r>
              <a:rPr lang="en-US" sz="2800" smtClean="0"/>
              <a:t> auction</a:t>
            </a:r>
            <a:r>
              <a:rPr lang="en-US" sz="2800" dirty="0" smtClean="0"/>
              <a:t>)</a:t>
            </a:r>
            <a:endParaRPr lang="en-US" sz="2800" dirty="0"/>
          </a:p>
        </p:txBody>
      </p:sp>
      <p:sp>
        <p:nvSpPr>
          <p:cNvPr id="4" name="TextBox 3"/>
          <p:cNvSpPr txBox="1"/>
          <p:nvPr/>
        </p:nvSpPr>
        <p:spPr>
          <a:xfrm>
            <a:off x="0" y="6498589"/>
            <a:ext cx="582211" cy="276999"/>
          </a:xfrm>
          <a:prstGeom prst="rect">
            <a:avLst/>
          </a:prstGeom>
          <a:noFill/>
        </p:spPr>
        <p:txBody>
          <a:bodyPr wrap="none" rtlCol="0">
            <a:spAutoFit/>
          </a:bodyPr>
          <a:lstStyle/>
          <a:p>
            <a:r>
              <a:rPr lang="en-US" sz="1200" dirty="0" smtClean="0"/>
              <a:t>Brock</a:t>
            </a:r>
            <a:endParaRPr lang="en-US" sz="1200" dirty="0"/>
          </a:p>
        </p:txBody>
      </p:sp>
      <p:sp>
        <p:nvSpPr>
          <p:cNvPr id="2" name="Date Placeholder 1"/>
          <p:cNvSpPr>
            <a:spLocks noGrp="1"/>
          </p:cNvSpPr>
          <p:nvPr>
            <p:ph type="dt" sz="half" idx="10"/>
          </p:nvPr>
        </p:nvSpPr>
        <p:spPr/>
        <p:txBody>
          <a:bodyPr/>
          <a:lstStyle/>
          <a:p>
            <a:fld id="{C18748AA-1D9A-4141-A36F-C6DD878531AE}"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53</a:t>
            </a:fld>
            <a:endParaRPr lang="en-US"/>
          </a:p>
        </p:txBody>
      </p:sp>
    </p:spTree>
    <p:extLst>
      <p:ext uri="{BB962C8B-B14F-4D97-AF65-F5344CB8AC3E}">
        <p14:creationId xmlns:p14="http://schemas.microsoft.com/office/powerpoint/2010/main" val="35718524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Lemons Model</a:t>
            </a:r>
          </a:p>
        </p:txBody>
      </p:sp>
      <p:sp>
        <p:nvSpPr>
          <p:cNvPr id="11267" name="Rectangle 3"/>
          <p:cNvSpPr>
            <a:spLocks noGrp="1" noChangeArrowheads="1"/>
          </p:cNvSpPr>
          <p:nvPr>
            <p:ph type="body" idx="1"/>
          </p:nvPr>
        </p:nvSpPr>
        <p:spPr/>
        <p:txBody>
          <a:bodyPr>
            <a:normAutofit lnSpcReduction="10000"/>
          </a:bodyPr>
          <a:lstStyle/>
          <a:p>
            <a:pPr>
              <a:lnSpc>
                <a:spcPct val="90000"/>
              </a:lnSpc>
            </a:pPr>
            <a:r>
              <a:rPr lang="en-US" sz="2800" dirty="0"/>
              <a:t>Suppose buyers know that 50% of used cars are </a:t>
            </a:r>
            <a:r>
              <a:rPr lang="ja-JP" altLang="en-US" sz="2800" dirty="0">
                <a:latin typeface="Arial"/>
              </a:rPr>
              <a:t>“</a:t>
            </a:r>
            <a:r>
              <a:rPr lang="en-US" sz="2800" dirty="0"/>
              <a:t>lemons</a:t>
            </a:r>
            <a:r>
              <a:rPr lang="ja-JP" altLang="en-US" sz="2800" dirty="0">
                <a:latin typeface="Arial"/>
              </a:rPr>
              <a:t>”</a:t>
            </a:r>
            <a:r>
              <a:rPr lang="en-US" sz="2800" dirty="0"/>
              <a:t> worth $1000 and 50% are good cars worth $2000, but cannot distinguish between the good and bad cars.</a:t>
            </a:r>
          </a:p>
          <a:p>
            <a:pPr>
              <a:lnSpc>
                <a:spcPct val="90000"/>
              </a:lnSpc>
            </a:pPr>
            <a:r>
              <a:rPr lang="en-US" sz="2800" dirty="0"/>
              <a:t>If neither buyers nor </a:t>
            </a:r>
            <a:r>
              <a:rPr lang="en-US" sz="2800" dirty="0" smtClean="0"/>
              <a:t>sellers </a:t>
            </a:r>
            <a:r>
              <a:rPr lang="en-US" sz="2800" dirty="0"/>
              <a:t>can distinguish car types, the equilibrium price would be the expected value of $1500.</a:t>
            </a:r>
          </a:p>
          <a:p>
            <a:pPr>
              <a:lnSpc>
                <a:spcPct val="90000"/>
              </a:lnSpc>
            </a:pPr>
            <a:r>
              <a:rPr lang="en-US" sz="2800" dirty="0"/>
              <a:t>If only sellers can distinguish, the equilibrium is to sell only bad cars at $1000.</a:t>
            </a:r>
          </a:p>
          <a:p>
            <a:pPr>
              <a:lnSpc>
                <a:spcPct val="90000"/>
              </a:lnSpc>
            </a:pPr>
            <a:r>
              <a:rPr lang="en-US" sz="2800" dirty="0" err="1" smtClean="0"/>
              <a:t>Asymetric</a:t>
            </a:r>
            <a:r>
              <a:rPr lang="en-US" sz="2800" dirty="0" smtClean="0"/>
              <a:t> </a:t>
            </a:r>
            <a:r>
              <a:rPr lang="en-US" sz="2800" dirty="0"/>
              <a:t>information combined with moral hazard creates adverse selection and eliminates the market for good used cars.</a:t>
            </a:r>
          </a:p>
        </p:txBody>
      </p:sp>
      <p:sp>
        <p:nvSpPr>
          <p:cNvPr id="4" name="TextBox 3"/>
          <p:cNvSpPr txBox="1"/>
          <p:nvPr/>
        </p:nvSpPr>
        <p:spPr>
          <a:xfrm>
            <a:off x="0" y="6498589"/>
            <a:ext cx="582211" cy="276999"/>
          </a:xfrm>
          <a:prstGeom prst="rect">
            <a:avLst/>
          </a:prstGeom>
          <a:noFill/>
        </p:spPr>
        <p:txBody>
          <a:bodyPr wrap="none" rtlCol="0">
            <a:spAutoFit/>
          </a:bodyPr>
          <a:lstStyle/>
          <a:p>
            <a:r>
              <a:rPr lang="en-US" sz="1200" dirty="0" smtClean="0"/>
              <a:t>Brock</a:t>
            </a:r>
            <a:endParaRPr lang="en-US" sz="1200" dirty="0"/>
          </a:p>
        </p:txBody>
      </p:sp>
      <p:sp>
        <p:nvSpPr>
          <p:cNvPr id="2" name="Date Placeholder 1"/>
          <p:cNvSpPr>
            <a:spLocks noGrp="1"/>
          </p:cNvSpPr>
          <p:nvPr>
            <p:ph type="dt" sz="half" idx="10"/>
          </p:nvPr>
        </p:nvSpPr>
        <p:spPr/>
        <p:txBody>
          <a:bodyPr/>
          <a:lstStyle/>
          <a:p>
            <a:fld id="{48DE78E4-719D-4B41-B13F-A85F7609986A}"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54</a:t>
            </a:fld>
            <a:endParaRPr lang="en-US"/>
          </a:p>
        </p:txBody>
      </p:sp>
    </p:spTree>
    <p:extLst>
      <p:ext uri="{BB962C8B-B14F-4D97-AF65-F5344CB8AC3E}">
        <p14:creationId xmlns:p14="http://schemas.microsoft.com/office/powerpoint/2010/main" val="29009623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Signaling Models (1)</a:t>
            </a:r>
          </a:p>
        </p:txBody>
      </p:sp>
      <p:sp>
        <p:nvSpPr>
          <p:cNvPr id="12291" name="Rectangle 3"/>
          <p:cNvSpPr>
            <a:spLocks noGrp="1" noChangeArrowheads="1"/>
          </p:cNvSpPr>
          <p:nvPr>
            <p:ph type="body" idx="1"/>
          </p:nvPr>
        </p:nvSpPr>
        <p:spPr/>
        <p:txBody>
          <a:bodyPr/>
          <a:lstStyle/>
          <a:p>
            <a:pPr>
              <a:lnSpc>
                <a:spcPct val="90000"/>
              </a:lnSpc>
            </a:pPr>
            <a:r>
              <a:rPr lang="en-US" sz="2800"/>
              <a:t>The lemons problem cannot be overcome by simply asking the buyer because the buyer may falsely assert that the car is good.</a:t>
            </a:r>
          </a:p>
          <a:p>
            <a:pPr>
              <a:lnSpc>
                <a:spcPct val="90000"/>
              </a:lnSpc>
            </a:pPr>
            <a:r>
              <a:rPr lang="en-US" sz="2800"/>
              <a:t>The lemons problem can be overcome by investing in signals that are correlated with the unknown quality characteristic (advertising, brand reputation).</a:t>
            </a:r>
          </a:p>
          <a:p>
            <a:pPr>
              <a:lnSpc>
                <a:spcPct val="90000"/>
              </a:lnSpc>
            </a:pPr>
            <a:r>
              <a:rPr lang="en-US" sz="2800"/>
              <a:t>In general, signals require the use of resources that would not be required to convey the information if all persons told the truth.</a:t>
            </a:r>
          </a:p>
        </p:txBody>
      </p:sp>
      <p:sp>
        <p:nvSpPr>
          <p:cNvPr id="4" name="TextBox 3"/>
          <p:cNvSpPr txBox="1"/>
          <p:nvPr/>
        </p:nvSpPr>
        <p:spPr>
          <a:xfrm>
            <a:off x="0" y="6498589"/>
            <a:ext cx="582211" cy="276999"/>
          </a:xfrm>
          <a:prstGeom prst="rect">
            <a:avLst/>
          </a:prstGeom>
          <a:noFill/>
        </p:spPr>
        <p:txBody>
          <a:bodyPr wrap="none" rtlCol="0">
            <a:spAutoFit/>
          </a:bodyPr>
          <a:lstStyle/>
          <a:p>
            <a:r>
              <a:rPr lang="en-US" sz="1200" dirty="0" smtClean="0"/>
              <a:t>Brock</a:t>
            </a:r>
            <a:endParaRPr lang="en-US" sz="1200" dirty="0"/>
          </a:p>
        </p:txBody>
      </p:sp>
      <p:sp>
        <p:nvSpPr>
          <p:cNvPr id="2" name="Date Placeholder 1"/>
          <p:cNvSpPr>
            <a:spLocks noGrp="1"/>
          </p:cNvSpPr>
          <p:nvPr>
            <p:ph type="dt" sz="half" idx="10"/>
          </p:nvPr>
        </p:nvSpPr>
        <p:spPr/>
        <p:txBody>
          <a:bodyPr/>
          <a:lstStyle/>
          <a:p>
            <a:fld id="{CB8B92C7-7492-3641-B3CB-787EA09D8A34}"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55</a:t>
            </a:fld>
            <a:endParaRPr lang="en-US"/>
          </a:p>
        </p:txBody>
      </p:sp>
    </p:spTree>
    <p:extLst>
      <p:ext uri="{BB962C8B-B14F-4D97-AF65-F5344CB8AC3E}">
        <p14:creationId xmlns:p14="http://schemas.microsoft.com/office/powerpoint/2010/main" val="19493249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Signaling Models (2)</a:t>
            </a:r>
          </a:p>
        </p:txBody>
      </p:sp>
      <p:sp>
        <p:nvSpPr>
          <p:cNvPr id="13315" name="Rectangle 3"/>
          <p:cNvSpPr>
            <a:spLocks noGrp="1" noChangeArrowheads="1"/>
          </p:cNvSpPr>
          <p:nvPr>
            <p:ph type="body" idx="1"/>
          </p:nvPr>
        </p:nvSpPr>
        <p:spPr/>
        <p:txBody>
          <a:bodyPr>
            <a:normAutofit lnSpcReduction="10000"/>
          </a:bodyPr>
          <a:lstStyle/>
          <a:p>
            <a:pPr>
              <a:lnSpc>
                <a:spcPct val="90000"/>
              </a:lnSpc>
            </a:pPr>
            <a:r>
              <a:rPr lang="en-US" sz="2800"/>
              <a:t>Michael Spence originally developed signaling models in the context of education.</a:t>
            </a:r>
          </a:p>
          <a:p>
            <a:pPr>
              <a:lnSpc>
                <a:spcPct val="90000"/>
              </a:lnSpc>
            </a:pPr>
            <a:r>
              <a:rPr lang="en-US" sz="2800"/>
              <a:t>Assume ability, not education, is the characteristic valued by employers.</a:t>
            </a:r>
          </a:p>
          <a:p>
            <a:pPr>
              <a:lnSpc>
                <a:spcPct val="90000"/>
              </a:lnSpc>
            </a:pPr>
            <a:r>
              <a:rPr lang="en-US" sz="2800"/>
              <a:t>Assume high ability individuals find it easier to acquire educational credentials than low-ability individuals.</a:t>
            </a:r>
          </a:p>
          <a:p>
            <a:pPr>
              <a:lnSpc>
                <a:spcPct val="90000"/>
              </a:lnSpc>
            </a:pPr>
            <a:r>
              <a:rPr lang="en-US" sz="2800"/>
              <a:t>Employers will pay according to education and individuals will rationally invest in education because of the correlation between education and the unknown but valued characteristic of ability.</a:t>
            </a:r>
          </a:p>
        </p:txBody>
      </p:sp>
      <p:sp>
        <p:nvSpPr>
          <p:cNvPr id="4" name="TextBox 3"/>
          <p:cNvSpPr txBox="1"/>
          <p:nvPr/>
        </p:nvSpPr>
        <p:spPr>
          <a:xfrm>
            <a:off x="0" y="6498589"/>
            <a:ext cx="582211" cy="276999"/>
          </a:xfrm>
          <a:prstGeom prst="rect">
            <a:avLst/>
          </a:prstGeom>
          <a:noFill/>
        </p:spPr>
        <p:txBody>
          <a:bodyPr wrap="none" rtlCol="0">
            <a:spAutoFit/>
          </a:bodyPr>
          <a:lstStyle/>
          <a:p>
            <a:r>
              <a:rPr lang="en-US" sz="1200" dirty="0" smtClean="0"/>
              <a:t>Brock</a:t>
            </a:r>
            <a:endParaRPr lang="en-US" sz="1200" dirty="0"/>
          </a:p>
        </p:txBody>
      </p:sp>
      <p:sp>
        <p:nvSpPr>
          <p:cNvPr id="2" name="Date Placeholder 1"/>
          <p:cNvSpPr>
            <a:spLocks noGrp="1"/>
          </p:cNvSpPr>
          <p:nvPr>
            <p:ph type="dt" sz="half" idx="10"/>
          </p:nvPr>
        </p:nvSpPr>
        <p:spPr/>
        <p:txBody>
          <a:bodyPr/>
          <a:lstStyle/>
          <a:p>
            <a:fld id="{875FEFC4-E010-2C41-B92B-90D78700C448}" type="datetime1">
              <a:rPr lang="en-US" smtClean="0"/>
              <a:t>6/12/16</a:t>
            </a:fld>
            <a:endParaRPr lang="en-US"/>
          </a:p>
        </p:txBody>
      </p:sp>
      <p:sp>
        <p:nvSpPr>
          <p:cNvPr id="3" name="Footer Placeholder 2"/>
          <p:cNvSpPr>
            <a:spLocks noGrp="1"/>
          </p:cNvSpPr>
          <p:nvPr>
            <p:ph type="ftr" sz="quarter" idx="11"/>
          </p:nvPr>
        </p:nvSpPr>
        <p:spPr/>
        <p:txBody>
          <a:bodyPr/>
          <a:lstStyle/>
          <a:p>
            <a:pPr algn="r"/>
            <a:r>
              <a:rPr lang="en-US" smtClean="0"/>
              <a:t>INFORTE IBW 2016</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56</a:t>
            </a:fld>
            <a:endParaRPr lang="en-US"/>
          </a:p>
        </p:txBody>
      </p:sp>
    </p:spTree>
    <p:extLst>
      <p:ext uri="{BB962C8B-B14F-4D97-AF65-F5344CB8AC3E}">
        <p14:creationId xmlns:p14="http://schemas.microsoft.com/office/powerpoint/2010/main" val="3110355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#5: Trade Can Make Everyone Better Off.</a:t>
            </a:r>
          </a:p>
        </p:txBody>
      </p:sp>
      <p:sp>
        <p:nvSpPr>
          <p:cNvPr id="3" name="Content Placeholder 2"/>
          <p:cNvSpPr>
            <a:spLocks noGrp="1"/>
          </p:cNvSpPr>
          <p:nvPr>
            <p:ph idx="1"/>
          </p:nvPr>
        </p:nvSpPr>
        <p:spPr/>
        <p:txBody>
          <a:bodyPr/>
          <a:lstStyle/>
          <a:p>
            <a:r>
              <a:rPr lang="en-US" altLang="en-US" dirty="0"/>
              <a:t>People gain from their ability to trade with one another.</a:t>
            </a:r>
          </a:p>
          <a:p>
            <a:r>
              <a:rPr lang="en-US" altLang="en-US" dirty="0"/>
              <a:t>Competition results in gains from trading.</a:t>
            </a:r>
          </a:p>
          <a:p>
            <a:r>
              <a:rPr lang="en-US" altLang="en-US" dirty="0"/>
              <a:t>Trade allows people to specialize in what they do best</a:t>
            </a:r>
            <a:r>
              <a:rPr lang="en-US" altLang="en-US" dirty="0" smtClean="0"/>
              <a:t>.</a:t>
            </a:r>
          </a:p>
          <a:p>
            <a:pPr lvl="1"/>
            <a:r>
              <a:rPr lang="en-US" altLang="en-US" dirty="0" smtClean="0"/>
              <a:t>“comparative advantage”</a:t>
            </a:r>
            <a:endParaRPr lang="en-US" altLang="en-US" dirty="0"/>
          </a:p>
          <a:p>
            <a:endParaRPr lang="en-US" dirty="0"/>
          </a:p>
        </p:txBody>
      </p:sp>
      <p:sp>
        <p:nvSpPr>
          <p:cNvPr id="4" name="TextBox 3"/>
          <p:cNvSpPr txBox="1"/>
          <p:nvPr/>
        </p:nvSpPr>
        <p:spPr>
          <a:xfrm>
            <a:off x="0" y="6635248"/>
            <a:ext cx="1415772" cy="261610"/>
          </a:xfrm>
          <a:prstGeom prst="rect">
            <a:avLst/>
          </a:prstGeom>
          <a:noFill/>
        </p:spPr>
        <p:txBody>
          <a:bodyPr wrap="none" rtlCol="0">
            <a:spAutoFit/>
          </a:bodyPr>
          <a:lstStyle/>
          <a:p>
            <a:r>
              <a:rPr lang="en-US" sz="1100" dirty="0" smtClean="0"/>
              <a:t>N. Gregory Mankiw</a:t>
            </a:r>
            <a:endParaRPr lang="en-US" sz="1100" dirty="0"/>
          </a:p>
        </p:txBody>
      </p:sp>
      <p:sp>
        <p:nvSpPr>
          <p:cNvPr id="5" name="Date Placeholder 4"/>
          <p:cNvSpPr>
            <a:spLocks noGrp="1"/>
          </p:cNvSpPr>
          <p:nvPr>
            <p:ph type="dt" sz="half" idx="10"/>
          </p:nvPr>
        </p:nvSpPr>
        <p:spPr/>
        <p:txBody>
          <a:bodyPr/>
          <a:lstStyle/>
          <a:p>
            <a:fld id="{C406B112-2CD4-CD4F-AAA3-173B3FCF70A9}"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4242983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#6: Markets Are Usually a Good Way to Organize Economic Activity</a:t>
            </a:r>
          </a:p>
        </p:txBody>
      </p:sp>
      <p:sp>
        <p:nvSpPr>
          <p:cNvPr id="3" name="Content Placeholder 2"/>
          <p:cNvSpPr>
            <a:spLocks noGrp="1"/>
          </p:cNvSpPr>
          <p:nvPr>
            <p:ph idx="1"/>
          </p:nvPr>
        </p:nvSpPr>
        <p:spPr/>
        <p:txBody>
          <a:bodyPr/>
          <a:lstStyle/>
          <a:p>
            <a:r>
              <a:rPr lang="en-US" altLang="en-US" dirty="0"/>
              <a:t>A </a:t>
            </a:r>
            <a:r>
              <a:rPr lang="en-US" altLang="en-US" i="1" dirty="0">
                <a:solidFill>
                  <a:srgbClr val="25A9A6"/>
                </a:solidFill>
              </a:rPr>
              <a:t>market economy</a:t>
            </a:r>
            <a:r>
              <a:rPr lang="en-US" altLang="en-US" dirty="0"/>
              <a:t> is an economy that allocates resources through the decentralized decisions of many firms and households as they interact in markets for goods and </a:t>
            </a:r>
            <a:r>
              <a:rPr lang="en-US" altLang="en-US" dirty="0" smtClean="0"/>
              <a:t>services.</a:t>
            </a:r>
            <a:endParaRPr lang="en-US" altLang="en-US" dirty="0"/>
          </a:p>
          <a:p>
            <a:pPr lvl="1"/>
            <a:r>
              <a:rPr lang="en-US" altLang="en-US" dirty="0"/>
              <a:t>Households decide what to buy and who to work </a:t>
            </a:r>
            <a:r>
              <a:rPr lang="en-US" altLang="en-US" dirty="0" smtClean="0"/>
              <a:t>for</a:t>
            </a:r>
            <a:endParaRPr lang="en-US" altLang="en-US" dirty="0"/>
          </a:p>
          <a:p>
            <a:pPr lvl="1"/>
            <a:r>
              <a:rPr lang="en-US" altLang="en-US" dirty="0"/>
              <a:t>Firms decide who to hire and what to </a:t>
            </a:r>
            <a:r>
              <a:rPr lang="en-US" altLang="en-US" dirty="0" smtClean="0"/>
              <a:t>produce</a:t>
            </a:r>
            <a:endParaRPr lang="en-US" altLang="en-US" dirty="0"/>
          </a:p>
          <a:p>
            <a:endParaRPr lang="en-US" dirty="0"/>
          </a:p>
        </p:txBody>
      </p:sp>
      <p:sp>
        <p:nvSpPr>
          <p:cNvPr id="4" name="TextBox 3"/>
          <p:cNvSpPr txBox="1"/>
          <p:nvPr/>
        </p:nvSpPr>
        <p:spPr>
          <a:xfrm>
            <a:off x="0" y="6635248"/>
            <a:ext cx="1415772" cy="261610"/>
          </a:xfrm>
          <a:prstGeom prst="rect">
            <a:avLst/>
          </a:prstGeom>
          <a:noFill/>
        </p:spPr>
        <p:txBody>
          <a:bodyPr wrap="none" rtlCol="0">
            <a:spAutoFit/>
          </a:bodyPr>
          <a:lstStyle/>
          <a:p>
            <a:r>
              <a:rPr lang="en-US" sz="1100" dirty="0" smtClean="0"/>
              <a:t>N. Gregory Mankiw</a:t>
            </a:r>
            <a:endParaRPr lang="en-US" sz="1100" dirty="0"/>
          </a:p>
        </p:txBody>
      </p:sp>
      <p:sp>
        <p:nvSpPr>
          <p:cNvPr id="5" name="Date Placeholder 4"/>
          <p:cNvSpPr>
            <a:spLocks noGrp="1"/>
          </p:cNvSpPr>
          <p:nvPr>
            <p:ph type="dt" sz="half" idx="10"/>
          </p:nvPr>
        </p:nvSpPr>
        <p:spPr/>
        <p:txBody>
          <a:bodyPr/>
          <a:lstStyle/>
          <a:p>
            <a:fld id="{B26585E6-FF88-D240-A018-9079EB51D0BD}"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351617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#7: Governments Can Sometimes Improve Market </a:t>
            </a:r>
            <a:r>
              <a:rPr lang="en-US" dirty="0" smtClean="0"/>
              <a:t>Outcomes</a:t>
            </a:r>
            <a:endParaRPr lang="en-US" dirty="0"/>
          </a:p>
        </p:txBody>
      </p:sp>
      <p:sp>
        <p:nvSpPr>
          <p:cNvPr id="3" name="Content Placeholder 2"/>
          <p:cNvSpPr>
            <a:spLocks noGrp="1"/>
          </p:cNvSpPr>
          <p:nvPr>
            <p:ph idx="1"/>
          </p:nvPr>
        </p:nvSpPr>
        <p:spPr/>
        <p:txBody>
          <a:bodyPr/>
          <a:lstStyle/>
          <a:p>
            <a:pPr>
              <a:buClr>
                <a:schemeClr val="tx1"/>
              </a:buClr>
            </a:pPr>
            <a:r>
              <a:rPr lang="en-US" altLang="en-US" i="1" dirty="0">
                <a:solidFill>
                  <a:srgbClr val="25A9A6"/>
                </a:solidFill>
              </a:rPr>
              <a:t>Market failure</a:t>
            </a:r>
            <a:r>
              <a:rPr lang="en-US" altLang="en-US" dirty="0"/>
              <a:t> occurs when the market fails to allocate resources efficiently.</a:t>
            </a:r>
          </a:p>
          <a:p>
            <a:r>
              <a:rPr lang="en-US" altLang="en-US" dirty="0"/>
              <a:t>When the market fails (breaks down) government can intervene to promote efficiency and equity</a:t>
            </a:r>
            <a:r>
              <a:rPr lang="en-US" altLang="en-US" dirty="0" smtClean="0"/>
              <a:t>.</a:t>
            </a:r>
          </a:p>
          <a:p>
            <a:r>
              <a:rPr lang="en-US" altLang="en-US" dirty="0"/>
              <a:t>Market failure may be caused by </a:t>
            </a:r>
          </a:p>
          <a:p>
            <a:pPr lvl="1"/>
            <a:r>
              <a:rPr lang="en-US" altLang="en-US" dirty="0"/>
              <a:t>an </a:t>
            </a:r>
            <a:r>
              <a:rPr lang="en-US" altLang="en-US" i="1" dirty="0">
                <a:solidFill>
                  <a:srgbClr val="25A9A6"/>
                </a:solidFill>
              </a:rPr>
              <a:t>externality</a:t>
            </a:r>
            <a:r>
              <a:rPr lang="en-US" altLang="en-US" dirty="0"/>
              <a:t>, which is the impact of one person or </a:t>
            </a:r>
            <a:r>
              <a:rPr lang="en-US" altLang="en-US" dirty="0" smtClean="0"/>
              <a:t>firm’s </a:t>
            </a:r>
            <a:r>
              <a:rPr lang="en-US" altLang="en-US" dirty="0"/>
              <a:t>actions on the well-being of a bystander.</a:t>
            </a:r>
          </a:p>
          <a:p>
            <a:pPr lvl="1">
              <a:buClr>
                <a:schemeClr val="tx1"/>
              </a:buClr>
            </a:pPr>
            <a:r>
              <a:rPr lang="en-US" altLang="en-US" i="1" dirty="0">
                <a:solidFill>
                  <a:srgbClr val="25A9A6"/>
                </a:solidFill>
              </a:rPr>
              <a:t>market power</a:t>
            </a:r>
            <a:r>
              <a:rPr lang="en-US" altLang="en-US" dirty="0"/>
              <a:t>, which is the ability of a single person or firm to unduly influence market prices</a:t>
            </a:r>
            <a:r>
              <a:rPr lang="en-US" altLang="en-US" dirty="0" smtClean="0"/>
              <a:t>.</a:t>
            </a:r>
          </a:p>
          <a:p>
            <a:pPr lvl="2">
              <a:buClr>
                <a:schemeClr val="tx1"/>
              </a:buClr>
            </a:pPr>
            <a:r>
              <a:rPr lang="en-US" altLang="en-US" dirty="0" smtClean="0"/>
              <a:t>acquired or government-granted monopolies</a:t>
            </a:r>
          </a:p>
          <a:p>
            <a:pPr lvl="3">
              <a:buClr>
                <a:schemeClr val="tx1"/>
              </a:buClr>
            </a:pPr>
            <a:r>
              <a:rPr lang="en-US" altLang="en-US" dirty="0" smtClean="0"/>
              <a:t>patents, trademarks, concessions, right-of-ways, franchises, …</a:t>
            </a:r>
            <a:endParaRPr lang="en-US" altLang="en-US" dirty="0"/>
          </a:p>
          <a:p>
            <a:endParaRPr lang="en-US" altLang="en-US" dirty="0"/>
          </a:p>
          <a:p>
            <a:endParaRPr lang="en-US" dirty="0"/>
          </a:p>
        </p:txBody>
      </p:sp>
      <p:sp>
        <p:nvSpPr>
          <p:cNvPr id="4" name="TextBox 3"/>
          <p:cNvSpPr txBox="1"/>
          <p:nvPr/>
        </p:nvSpPr>
        <p:spPr>
          <a:xfrm>
            <a:off x="0" y="6635248"/>
            <a:ext cx="1415772" cy="261610"/>
          </a:xfrm>
          <a:prstGeom prst="rect">
            <a:avLst/>
          </a:prstGeom>
          <a:noFill/>
        </p:spPr>
        <p:txBody>
          <a:bodyPr wrap="none" rtlCol="0">
            <a:spAutoFit/>
          </a:bodyPr>
          <a:lstStyle/>
          <a:p>
            <a:r>
              <a:rPr lang="en-US" sz="1100" dirty="0" smtClean="0"/>
              <a:t>N. Gregory Mankiw</a:t>
            </a:r>
            <a:endParaRPr lang="en-US" sz="1100" dirty="0"/>
          </a:p>
        </p:txBody>
      </p:sp>
      <p:sp>
        <p:nvSpPr>
          <p:cNvPr id="5" name="Date Placeholder 4"/>
          <p:cNvSpPr>
            <a:spLocks noGrp="1"/>
          </p:cNvSpPr>
          <p:nvPr>
            <p:ph type="dt" sz="half" idx="10"/>
          </p:nvPr>
        </p:nvSpPr>
        <p:spPr/>
        <p:txBody>
          <a:bodyPr/>
          <a:lstStyle/>
          <a:p>
            <a:fld id="{954C9A8B-4A33-A64F-8E62-1925458CBBFE}" type="datetime1">
              <a:rPr lang="en-US" smtClean="0"/>
              <a:t>6/12/16</a:t>
            </a:fld>
            <a:endParaRPr lang="en-US"/>
          </a:p>
        </p:txBody>
      </p:sp>
      <p:sp>
        <p:nvSpPr>
          <p:cNvPr id="6" name="Footer Placeholder 5"/>
          <p:cNvSpPr>
            <a:spLocks noGrp="1"/>
          </p:cNvSpPr>
          <p:nvPr>
            <p:ph type="ftr" sz="quarter" idx="11"/>
          </p:nvPr>
        </p:nvSpPr>
        <p:spPr/>
        <p:txBody>
          <a:bodyPr/>
          <a:lstStyle/>
          <a:p>
            <a:pPr algn="r"/>
            <a:r>
              <a:rPr lang="en-US" smtClean="0"/>
              <a:t>INFORTE IBW 2016</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9797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Rivalry</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501275461"/>
              </p:ext>
            </p:extLst>
          </p:nvPr>
        </p:nvGraphicFramePr>
        <p:xfrm>
          <a:off x="1176744" y="2726435"/>
          <a:ext cx="6096000" cy="2321560"/>
        </p:xfrm>
        <a:graphic>
          <a:graphicData uri="http://schemas.openxmlformats.org/drawingml/2006/table">
            <a:tbl>
              <a:tblPr firstRow="1" firstCol="1" bandRow="1">
                <a:tableStyleId>{10A1B5D5-9B99-4C35-A422-299274C87663}</a:tableStyleId>
              </a:tblPr>
              <a:tblGrid>
                <a:gridCol w="2032000"/>
                <a:gridCol w="2032000"/>
                <a:gridCol w="2032000"/>
              </a:tblGrid>
              <a:tr h="370840">
                <a:tc>
                  <a:txBody>
                    <a:bodyPr/>
                    <a:lstStyle/>
                    <a:p>
                      <a:endParaRPr lang="en-US" dirty="0"/>
                    </a:p>
                  </a:txBody>
                  <a:tcPr/>
                </a:tc>
                <a:tc>
                  <a:txBody>
                    <a:bodyPr/>
                    <a:lstStyle/>
                    <a:p>
                      <a:r>
                        <a:rPr lang="en-US" dirty="0" smtClean="0"/>
                        <a:t>Excludable</a:t>
                      </a:r>
                      <a:endParaRPr lang="en-US" dirty="0"/>
                    </a:p>
                  </a:txBody>
                  <a:tcPr/>
                </a:tc>
                <a:tc>
                  <a:txBody>
                    <a:bodyPr/>
                    <a:lstStyle/>
                    <a:p>
                      <a:r>
                        <a:rPr lang="en-US" dirty="0" smtClean="0"/>
                        <a:t>Non-excludable</a:t>
                      </a:r>
                      <a:endParaRPr lang="en-US" dirty="0"/>
                    </a:p>
                  </a:txBody>
                  <a:tcPr/>
                </a:tc>
              </a:tr>
              <a:tr h="370840">
                <a:tc>
                  <a:txBody>
                    <a:bodyPr/>
                    <a:lstStyle/>
                    <a:p>
                      <a:r>
                        <a:rPr lang="en-US" dirty="0" err="1" smtClean="0"/>
                        <a:t>Rivalrous</a:t>
                      </a:r>
                      <a:endParaRPr lang="en-US" dirty="0"/>
                    </a:p>
                  </a:txBody>
                  <a:tcPr/>
                </a:tc>
                <a:tc>
                  <a:txBody>
                    <a:bodyPr/>
                    <a:lstStyle/>
                    <a:p>
                      <a:r>
                        <a:rPr lang="en-US" dirty="0" smtClean="0"/>
                        <a:t>Private goods</a:t>
                      </a:r>
                    </a:p>
                    <a:p>
                      <a:r>
                        <a:rPr lang="en-US" sz="1600" dirty="0" smtClean="0"/>
                        <a:t>(food, clothing, cars,</a:t>
                      </a:r>
                      <a:r>
                        <a:rPr lang="en-US" sz="1600" baseline="0" dirty="0" smtClean="0"/>
                        <a:t> personal electronics)</a:t>
                      </a:r>
                      <a:endParaRPr lang="en-US" sz="1600" dirty="0"/>
                    </a:p>
                  </a:txBody>
                  <a:tcPr/>
                </a:tc>
                <a:tc>
                  <a:txBody>
                    <a:bodyPr/>
                    <a:lstStyle/>
                    <a:p>
                      <a:r>
                        <a:rPr lang="en-US" dirty="0" smtClean="0"/>
                        <a:t>Common goods</a:t>
                      </a:r>
                    </a:p>
                    <a:p>
                      <a:r>
                        <a:rPr lang="en-US" sz="1600" dirty="0" smtClean="0"/>
                        <a:t>(fish</a:t>
                      </a:r>
                      <a:r>
                        <a:rPr lang="en-US" sz="1600" baseline="0" dirty="0" smtClean="0"/>
                        <a:t> stocks, timber, coal, roads)</a:t>
                      </a:r>
                      <a:endParaRPr lang="en-US" sz="1600" dirty="0" smtClean="0"/>
                    </a:p>
                  </a:txBody>
                  <a:tcPr/>
                </a:tc>
              </a:tr>
              <a:tr h="370840">
                <a:tc>
                  <a:txBody>
                    <a:bodyPr/>
                    <a:lstStyle/>
                    <a:p>
                      <a:r>
                        <a:rPr lang="en-US" dirty="0" smtClean="0"/>
                        <a:t>Non-</a:t>
                      </a:r>
                      <a:r>
                        <a:rPr lang="en-US" dirty="0" err="1" smtClean="0"/>
                        <a:t>rivalrous</a:t>
                      </a:r>
                      <a:endParaRPr lang="en-US" dirty="0"/>
                    </a:p>
                  </a:txBody>
                  <a:tcPr/>
                </a:tc>
                <a:tc>
                  <a:txBody>
                    <a:bodyPr/>
                    <a:lstStyle/>
                    <a:p>
                      <a:r>
                        <a:rPr lang="en-US" dirty="0" smtClean="0"/>
                        <a:t>Club</a:t>
                      </a:r>
                      <a:r>
                        <a:rPr lang="en-US" baseline="0" dirty="0" smtClean="0"/>
                        <a:t> goods</a:t>
                      </a:r>
                    </a:p>
                    <a:p>
                      <a:r>
                        <a:rPr lang="en-US" sz="1600" baseline="0" dirty="0" smtClean="0"/>
                        <a:t>(cinemas, private parks, satellite TV)</a:t>
                      </a:r>
                      <a:endParaRPr lang="en-US" sz="1600" dirty="0"/>
                    </a:p>
                  </a:txBody>
                  <a:tcPr/>
                </a:tc>
                <a:tc>
                  <a:txBody>
                    <a:bodyPr/>
                    <a:lstStyle/>
                    <a:p>
                      <a:r>
                        <a:rPr lang="en-US" dirty="0" smtClean="0"/>
                        <a:t>Public goods</a:t>
                      </a:r>
                    </a:p>
                    <a:p>
                      <a:r>
                        <a:rPr lang="en-US" sz="1600" dirty="0" smtClean="0"/>
                        <a:t>(OTA TV, air, national defense)</a:t>
                      </a:r>
                      <a:endParaRPr lang="en-US" sz="1600" dirty="0"/>
                    </a:p>
                  </a:txBody>
                  <a:tcPr/>
                </a:tc>
              </a:tr>
            </a:tbl>
          </a:graphicData>
        </a:graphic>
      </p:graphicFrame>
      <p:sp>
        <p:nvSpPr>
          <p:cNvPr id="4" name="Date Placeholder 3"/>
          <p:cNvSpPr>
            <a:spLocks noGrp="1"/>
          </p:cNvSpPr>
          <p:nvPr>
            <p:ph type="dt" sz="half" idx="10"/>
          </p:nvPr>
        </p:nvSpPr>
        <p:spPr/>
        <p:txBody>
          <a:bodyPr/>
          <a:lstStyle/>
          <a:p>
            <a:fld id="{5080FDFB-AD80-0E44-BFB5-8456CBD9B0F3}" type="datetime1">
              <a:rPr lang="en-US" smtClean="0"/>
              <a:t>6/12/16</a:t>
            </a:fld>
            <a:endParaRPr lang="en-US"/>
          </a:p>
        </p:txBody>
      </p:sp>
      <p:sp>
        <p:nvSpPr>
          <p:cNvPr id="5" name="Footer Placeholder 4"/>
          <p:cNvSpPr>
            <a:spLocks noGrp="1"/>
          </p:cNvSpPr>
          <p:nvPr>
            <p:ph type="ftr" sz="quarter" idx="11"/>
          </p:nvPr>
        </p:nvSpPr>
        <p:spPr/>
        <p:txBody>
          <a:bodyPr/>
          <a:lstStyle/>
          <a:p>
            <a:pPr algn="r"/>
            <a:r>
              <a:rPr lang="en-US" smtClean="0"/>
              <a:t>INFORTE IBW 2016</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9</a:t>
            </a:fld>
            <a:endParaRPr lang="en-US"/>
          </a:p>
        </p:txBody>
      </p:sp>
      <p:sp>
        <p:nvSpPr>
          <p:cNvPr id="7" name="TextBox 6"/>
          <p:cNvSpPr txBox="1"/>
          <p:nvPr/>
        </p:nvSpPr>
        <p:spPr>
          <a:xfrm>
            <a:off x="0" y="6626385"/>
            <a:ext cx="808998" cy="261610"/>
          </a:xfrm>
          <a:prstGeom prst="rect">
            <a:avLst/>
          </a:prstGeom>
          <a:noFill/>
        </p:spPr>
        <p:txBody>
          <a:bodyPr wrap="none" rtlCol="0">
            <a:spAutoFit/>
          </a:bodyPr>
          <a:lstStyle/>
          <a:p>
            <a:r>
              <a:rPr lang="en-US" sz="1100" dirty="0" smtClean="0"/>
              <a:t>Wikipedia</a:t>
            </a:r>
            <a:endParaRPr lang="en-US" sz="1100" dirty="0"/>
          </a:p>
        </p:txBody>
      </p:sp>
    </p:spTree>
    <p:extLst>
      <p:ext uri="{BB962C8B-B14F-4D97-AF65-F5344CB8AC3E}">
        <p14:creationId xmlns:p14="http://schemas.microsoft.com/office/powerpoint/2010/main" val="3195134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940</TotalTime>
  <Words>3580</Words>
  <Application>Microsoft Macintosh PowerPoint</Application>
  <PresentationFormat>On-screen Show (4:3)</PresentationFormat>
  <Paragraphs>555</Paragraphs>
  <Slides>56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Arial Narrow</vt:lpstr>
      <vt:lpstr>Calibri</vt:lpstr>
      <vt:lpstr>ＭＳ Ｐゴシック</vt:lpstr>
      <vt:lpstr>Times New Roman</vt:lpstr>
      <vt:lpstr>Wingdings</vt:lpstr>
      <vt:lpstr>Arial</vt:lpstr>
      <vt:lpstr>Clarity</vt:lpstr>
      <vt:lpstr>Equation</vt:lpstr>
      <vt:lpstr>Intro to economics</vt:lpstr>
      <vt:lpstr>Disclaimers</vt:lpstr>
      <vt:lpstr>Concepts</vt:lpstr>
      <vt:lpstr>Basic economic principles</vt:lpstr>
      <vt:lpstr>#4: People respond to incentives</vt:lpstr>
      <vt:lpstr>#5: Trade Can Make Everyone Better Off.</vt:lpstr>
      <vt:lpstr>#6: Markets Are Usually a Good Way to Organize Economic Activity</vt:lpstr>
      <vt:lpstr>#7: Governments Can Sometimes Improve Market Outcomes</vt:lpstr>
      <vt:lpstr>Rivalry</vt:lpstr>
      <vt:lpstr>Externalities</vt:lpstr>
      <vt:lpstr>Economic models</vt:lpstr>
      <vt:lpstr>The Circular-Flow Diagram</vt:lpstr>
      <vt:lpstr>Our first model: the circular-flow diagram</vt:lpstr>
      <vt:lpstr>Figure 1 The Circular Flow</vt:lpstr>
      <vt:lpstr>Requirements for efficient transactions</vt:lpstr>
      <vt:lpstr>Perfect competition</vt:lpstr>
      <vt:lpstr>(Near) perfect competition?</vt:lpstr>
      <vt:lpstr>Consumer surplus</vt:lpstr>
      <vt:lpstr>Classic cost, production curve</vt:lpstr>
      <vt:lpstr>Basic demand-supply diagram</vt:lpstr>
      <vt:lpstr>Competitive equilibrium</vt:lpstr>
      <vt:lpstr>Equilibrium with economies of scale</vt:lpstr>
      <vt:lpstr>Equilibrium with economies of scope</vt:lpstr>
      <vt:lpstr>The elasticity of demand</vt:lpstr>
      <vt:lpstr>The price elasticity of demand and Its determinants</vt:lpstr>
      <vt:lpstr>The price elasticity of demand and its determinants</vt:lpstr>
      <vt:lpstr>Computing the Price Elasticity of Demand</vt:lpstr>
      <vt:lpstr>Computing the price elasticity of demand</vt:lpstr>
      <vt:lpstr>Demand curves</vt:lpstr>
      <vt:lpstr>Network effects</vt:lpstr>
      <vt:lpstr>Economies of scope</vt:lpstr>
      <vt:lpstr>Monopoly</vt:lpstr>
      <vt:lpstr>Monopsony</vt:lpstr>
      <vt:lpstr>Monopolist: marginal revenue</vt:lpstr>
      <vt:lpstr>The General Rationale for Government Intervention: Deadweight Loss from Monopoly</vt:lpstr>
      <vt:lpstr>Two forms of government intervention</vt:lpstr>
      <vt:lpstr>Herfindahl-Hirschman Index HHI or the “Herf”</vt:lpstr>
      <vt:lpstr>Telecom mergers</vt:lpstr>
      <vt:lpstr>Price Discrimination (1)</vt:lpstr>
      <vt:lpstr>Price Discrimination (2)</vt:lpstr>
      <vt:lpstr>There are three ways to regulate the price of a natural monopoly. </vt:lpstr>
      <vt:lpstr>Cost Concepts</vt:lpstr>
      <vt:lpstr>Cost Concepts - continued</vt:lpstr>
      <vt:lpstr>(1) Marginal cost pricing</vt:lpstr>
      <vt:lpstr>(2) Average cost pricing </vt:lpstr>
      <vt:lpstr>Wrap-Up and Compare  P = PM   P = MC   P = ATC</vt:lpstr>
      <vt:lpstr>Regulation addresses market failures</vt:lpstr>
      <vt:lpstr>Incentive Regulation</vt:lpstr>
      <vt:lpstr>Regulatory summary</vt:lpstr>
      <vt:lpstr>Asymmetric information</vt:lpstr>
      <vt:lpstr>Introduction</vt:lpstr>
      <vt:lpstr>Definitions (1)</vt:lpstr>
      <vt:lpstr>Adverse selection &amp; mechanism design</vt:lpstr>
      <vt:lpstr>Lemons Model</vt:lpstr>
      <vt:lpstr>Signaling Models (1)</vt:lpstr>
      <vt:lpstr>Signaling Models (2)</vt:lpstr>
    </vt:vector>
  </TitlesOfParts>
  <Company>Columbia University</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economics</dc:title>
  <dc:creator>Henning Schulzrinne</dc:creator>
  <cp:lastModifiedBy>Henning Schulzrinne</cp:lastModifiedBy>
  <cp:revision>40</cp:revision>
  <dcterms:created xsi:type="dcterms:W3CDTF">2014-09-18T18:39:13Z</dcterms:created>
  <dcterms:modified xsi:type="dcterms:W3CDTF">2016-06-12T07:35:21Z</dcterms:modified>
</cp:coreProperties>
</file>