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9" r:id="rId3"/>
    <p:sldId id="280" r:id="rId4"/>
    <p:sldId id="270" r:id="rId5"/>
    <p:sldId id="271" r:id="rId6"/>
    <p:sldId id="267" r:id="rId7"/>
    <p:sldId id="281" r:id="rId8"/>
    <p:sldId id="282" r:id="rId9"/>
    <p:sldId id="283" r:id="rId10"/>
    <p:sldId id="284" r:id="rId11"/>
    <p:sldId id="285" r:id="rId12"/>
    <p:sldId id="286" r:id="rId13"/>
    <p:sldId id="287" r:id="rId14"/>
    <p:sldId id="288" r:id="rId15"/>
    <p:sldId id="289" r:id="rId16"/>
    <p:sldId id="268" r:id="rId17"/>
    <p:sldId id="275" r:id="rId18"/>
    <p:sldId id="276" r:id="rId19"/>
    <p:sldId id="291" r:id="rId20"/>
    <p:sldId id="292"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1" d="100"/>
          <a:sy n="101" d="100"/>
        </p:scale>
        <p:origin x="18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A4137-7157-1F4D-BBF9-D2B4590BD31F}" type="datetimeFigureOut">
              <a:rPr lang="en-US" smtClean="0"/>
              <a:t>6/12/16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1C0F9-71F0-A34E-A486-09BF98BB9992}" type="slidenum">
              <a:rPr lang="en-US" smtClean="0"/>
              <a:t>‹#›</a:t>
            </a:fld>
            <a:endParaRPr lang="en-US"/>
          </a:p>
        </p:txBody>
      </p:sp>
    </p:spTree>
    <p:extLst>
      <p:ext uri="{BB962C8B-B14F-4D97-AF65-F5344CB8AC3E}">
        <p14:creationId xmlns:p14="http://schemas.microsoft.com/office/powerpoint/2010/main" val="4217984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21C0F9-71F0-A34E-A486-09BF98BB9992}" type="slidenum">
              <a:rPr lang="en-US" smtClean="0"/>
              <a:t>1</a:t>
            </a:fld>
            <a:endParaRPr lang="en-US"/>
          </a:p>
        </p:txBody>
      </p:sp>
    </p:spTree>
    <p:extLst>
      <p:ext uri="{BB962C8B-B14F-4D97-AF65-F5344CB8AC3E}">
        <p14:creationId xmlns:p14="http://schemas.microsoft.com/office/powerpoint/2010/main" val="91361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hraunfoss.fcc.gov</a:t>
            </a:r>
            <a:r>
              <a:rPr lang="en-US" dirty="0" smtClean="0"/>
              <a:t>/</a:t>
            </a:r>
            <a:r>
              <a:rPr lang="en-US" dirty="0" err="1" smtClean="0"/>
              <a:t>edocs_public</a:t>
            </a:r>
            <a:r>
              <a:rPr lang="en-US" dirty="0" smtClean="0"/>
              <a:t>/</a:t>
            </a:r>
            <a:r>
              <a:rPr lang="en-US" dirty="0" err="1" smtClean="0"/>
              <a:t>attachmatch</a:t>
            </a:r>
            <a:r>
              <a:rPr lang="en-US" dirty="0" smtClean="0"/>
              <a:t>/DA-05-543A1.pdf</a:t>
            </a:r>
          </a:p>
          <a:p>
            <a:r>
              <a:rPr lang="en-US" dirty="0" smtClean="0"/>
              <a:t>http://</a:t>
            </a:r>
            <a:r>
              <a:rPr lang="en-US" dirty="0" err="1" smtClean="0"/>
              <a:t>www.zeropaid.com</a:t>
            </a:r>
            <a:r>
              <a:rPr lang="en-US" dirty="0" smtClean="0"/>
              <a:t>/news/88573/</a:t>
            </a:r>
            <a:r>
              <a:rPr lang="en-US" dirty="0" err="1" smtClean="0"/>
              <a:t>comcast</a:t>
            </a:r>
            <a:r>
              <a:rPr lang="en-US" dirty="0" smtClean="0"/>
              <a:t>-prevails-in-</a:t>
            </a:r>
            <a:r>
              <a:rPr lang="en-US" dirty="0" err="1" smtClean="0"/>
              <a:t>bittorrent</a:t>
            </a:r>
            <a:r>
              <a:rPr lang="en-US" dirty="0" smtClean="0"/>
              <a:t>-throttling-case/</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4</a:t>
            </a:fld>
            <a:endParaRPr lang="en-US"/>
          </a:p>
        </p:txBody>
      </p:sp>
    </p:spTree>
    <p:extLst>
      <p:ext uri="{BB962C8B-B14F-4D97-AF65-F5344CB8AC3E}">
        <p14:creationId xmlns:p14="http://schemas.microsoft.com/office/powerpoint/2010/main" val="238960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C027CE-09FF-2C46-8941-66AF08D7C625}"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7989E-DD99-BF45-907E-BAAC1242E07B}"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C53A4-8682-B249-90C2-E2FA46B7BDEA}"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EFF83-2761-F541-8F91-432568C7EBB6}"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0C39B-0C20-FE4D-A6D7-56BB7F0CEA09}"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1ABAE2-2112-5F41-828E-AD9DB99CE53D}" type="datetime1">
              <a:rPr lang="en-US" smtClean="0"/>
              <a:t>6/12/16</a:t>
            </a:fld>
            <a:endParaRPr lang="en-US"/>
          </a:p>
        </p:txBody>
      </p:sp>
      <p:sp>
        <p:nvSpPr>
          <p:cNvPr id="6" name="Footer Placeholder 5"/>
          <p:cNvSpPr>
            <a:spLocks noGrp="1"/>
          </p:cNvSpPr>
          <p:nvPr>
            <p:ph type="ftr" sz="quarter" idx="11"/>
          </p:nvPr>
        </p:nvSpPr>
        <p:spPr/>
        <p:txBody>
          <a:bodyPr/>
          <a:lstStyle/>
          <a:p>
            <a:r>
              <a:rPr lang="en-US" smtClean="0"/>
              <a:t>INFORTE IBW 2016</a:t>
            </a:r>
            <a:endParaRPr lang="en-US"/>
          </a:p>
        </p:txBody>
      </p:sp>
      <p:sp>
        <p:nvSpPr>
          <p:cNvPr id="7" name="Slide Number Placeholder 6"/>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6FF2A9-370D-134D-B538-9494A9529C0C}" type="datetime1">
              <a:rPr lang="en-US" smtClean="0"/>
              <a:t>6/12/16</a:t>
            </a:fld>
            <a:endParaRPr lang="en-US"/>
          </a:p>
        </p:txBody>
      </p:sp>
      <p:sp>
        <p:nvSpPr>
          <p:cNvPr id="8" name="Footer Placeholder 7"/>
          <p:cNvSpPr>
            <a:spLocks noGrp="1"/>
          </p:cNvSpPr>
          <p:nvPr>
            <p:ph type="ftr" sz="quarter" idx="11"/>
          </p:nvPr>
        </p:nvSpPr>
        <p:spPr/>
        <p:txBody>
          <a:bodyPr/>
          <a:lstStyle/>
          <a:p>
            <a:r>
              <a:rPr lang="en-US" smtClean="0"/>
              <a:t>INFORTE IBW 2016</a:t>
            </a:r>
            <a:endParaRPr lang="en-US"/>
          </a:p>
        </p:txBody>
      </p:sp>
      <p:sp>
        <p:nvSpPr>
          <p:cNvPr id="9" name="Slide Number Placeholder 8"/>
          <p:cNvSpPr>
            <a:spLocks noGrp="1"/>
          </p:cNvSpPr>
          <p:nvPr>
            <p:ph type="sldNum" sz="quarter" idx="12"/>
          </p:nvPr>
        </p:nvSpPr>
        <p:spPr/>
        <p:txBody>
          <a:bodyPr/>
          <a:lstStyle/>
          <a:p>
            <a:fld id="{3AB73C3E-834D-DF43-A926-3D90A2A3FE0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065A7B-2E71-F24B-B8D1-9B35D2EC41D3}" type="datetime1">
              <a:rPr lang="en-US" smtClean="0"/>
              <a:t>6/12/16</a:t>
            </a:fld>
            <a:endParaRPr lang="en-US"/>
          </a:p>
        </p:txBody>
      </p:sp>
      <p:sp>
        <p:nvSpPr>
          <p:cNvPr id="4" name="Footer Placeholder 3"/>
          <p:cNvSpPr>
            <a:spLocks noGrp="1"/>
          </p:cNvSpPr>
          <p:nvPr>
            <p:ph type="ftr" sz="quarter" idx="11"/>
          </p:nvPr>
        </p:nvSpPr>
        <p:spPr/>
        <p:txBody>
          <a:bodyPr/>
          <a:lstStyle/>
          <a:p>
            <a:r>
              <a:rPr lang="en-US" smtClean="0"/>
              <a:t>INFORTE IBW 2016</a:t>
            </a:r>
            <a:endParaRPr lang="en-US"/>
          </a:p>
        </p:txBody>
      </p:sp>
      <p:sp>
        <p:nvSpPr>
          <p:cNvPr id="5" name="Slide Number Placeholder 4"/>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AC1DE-8E4F-9047-84F3-0C2064866016}"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4" name="Slide Number Placeholder 3"/>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F3A53-8AEA-4C47-BC94-86516A981093}" type="datetime1">
              <a:rPr lang="en-US" smtClean="0"/>
              <a:t>6/12/16</a:t>
            </a:fld>
            <a:endParaRPr lang="en-US"/>
          </a:p>
        </p:txBody>
      </p:sp>
      <p:sp>
        <p:nvSpPr>
          <p:cNvPr id="6" name="Footer Placeholder 5"/>
          <p:cNvSpPr>
            <a:spLocks noGrp="1"/>
          </p:cNvSpPr>
          <p:nvPr>
            <p:ph type="ftr" sz="quarter" idx="11"/>
          </p:nvPr>
        </p:nvSpPr>
        <p:spPr/>
        <p:txBody>
          <a:bodyPr/>
          <a:lstStyle/>
          <a:p>
            <a:r>
              <a:rPr lang="en-US" smtClean="0"/>
              <a:t>INFORTE IBW 2016</a:t>
            </a:r>
            <a:endParaRPr lang="en-US"/>
          </a:p>
        </p:txBody>
      </p:sp>
      <p:sp>
        <p:nvSpPr>
          <p:cNvPr id="7" name="Slide Number Placeholder 6"/>
          <p:cNvSpPr>
            <a:spLocks noGrp="1"/>
          </p:cNvSpPr>
          <p:nvPr>
            <p:ph type="sldNum" sz="quarter" idx="12"/>
          </p:nvPr>
        </p:nvSpPr>
        <p:spPr/>
        <p:txBody>
          <a:bodyPr/>
          <a:lstStyle/>
          <a:p>
            <a:fld id="{3AB73C3E-834D-DF43-A926-3D90A2A3FE0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EB9BC-2A70-9341-B193-3F8E466552EF}" type="datetime1">
              <a:rPr lang="en-US" smtClean="0"/>
              <a:t>6/12/16</a:t>
            </a:fld>
            <a:endParaRPr lang="en-US"/>
          </a:p>
        </p:txBody>
      </p:sp>
      <p:sp>
        <p:nvSpPr>
          <p:cNvPr id="6" name="Footer Placeholder 5"/>
          <p:cNvSpPr>
            <a:spLocks noGrp="1"/>
          </p:cNvSpPr>
          <p:nvPr>
            <p:ph type="ftr" sz="quarter" idx="11"/>
          </p:nvPr>
        </p:nvSpPr>
        <p:spPr/>
        <p:txBody>
          <a:bodyPr/>
          <a:lstStyle/>
          <a:p>
            <a:r>
              <a:rPr lang="en-US" smtClean="0"/>
              <a:t>INFORTE IBW 2016</a:t>
            </a:r>
            <a:endParaRPr lang="en-US"/>
          </a:p>
        </p:txBody>
      </p:sp>
      <p:sp>
        <p:nvSpPr>
          <p:cNvPr id="7" name="Slide Number Placeholder 6"/>
          <p:cNvSpPr>
            <a:spLocks noGrp="1"/>
          </p:cNvSpPr>
          <p:nvPr>
            <p:ph type="sldNum" sz="quarter" idx="12"/>
          </p:nvPr>
        </p:nvSpPr>
        <p:spPr/>
        <p:txBody>
          <a:bodyPr/>
          <a:lstStyle/>
          <a:p>
            <a:fld id="{3AB73C3E-834D-DF43-A926-3D90A2A3FE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EAA0E27-C627-7C4E-B0B2-4A61E5997901}" type="datetime1">
              <a:rPr lang="en-US" smtClean="0"/>
              <a:t>6/12/16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INFORTE IBW 2016</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AB73C3E-834D-DF43-A926-3D90A2A3FE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culty.haas.berkeley.edu/hermalin/rochet_tirol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internet</a:t>
            </a:r>
            <a:endParaRPr lang="en-US" dirty="0"/>
          </a:p>
        </p:txBody>
      </p:sp>
      <p:sp>
        <p:nvSpPr>
          <p:cNvPr id="3" name="Subtitle 2"/>
          <p:cNvSpPr>
            <a:spLocks noGrp="1"/>
          </p:cNvSpPr>
          <p:nvPr>
            <p:ph type="subTitle" idx="1"/>
          </p:nvPr>
        </p:nvSpPr>
        <p:spPr/>
        <p:txBody>
          <a:bodyPr/>
          <a:lstStyle/>
          <a:p>
            <a:r>
              <a:rPr lang="en-US" dirty="0" smtClean="0"/>
              <a:t>Henning Schulzrinne</a:t>
            </a:r>
          </a:p>
          <a:p>
            <a:endParaRPr lang="en-US" dirty="0"/>
          </a:p>
        </p:txBody>
      </p:sp>
      <p:sp>
        <p:nvSpPr>
          <p:cNvPr id="4" name="Date Placeholder 3"/>
          <p:cNvSpPr>
            <a:spLocks noGrp="1"/>
          </p:cNvSpPr>
          <p:nvPr>
            <p:ph type="dt" sz="half" idx="10"/>
          </p:nvPr>
        </p:nvSpPr>
        <p:spPr/>
        <p:txBody>
          <a:bodyPr/>
          <a:lstStyle/>
          <a:p>
            <a:fld id="{75A7EF27-7FC0-2049-8F30-FA07655386C6}"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1</a:t>
            </a:fld>
            <a:endParaRPr lang="en-US"/>
          </a:p>
        </p:txBody>
      </p:sp>
    </p:spTree>
    <p:extLst>
      <p:ext uri="{BB962C8B-B14F-4D97-AF65-F5344CB8AC3E}">
        <p14:creationId xmlns:p14="http://schemas.microsoft.com/office/powerpoint/2010/main" val="350609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normAutofit fontScale="90000"/>
          </a:bodyPr>
          <a:lstStyle/>
          <a:p>
            <a:r>
              <a:rPr lang="en-GB" dirty="0" smtClean="0"/>
              <a:t>Economic background of network neutrality</a:t>
            </a:r>
          </a:p>
        </p:txBody>
      </p:sp>
      <p:sp>
        <p:nvSpPr>
          <p:cNvPr id="27650" name="Rectangle 3"/>
          <p:cNvSpPr>
            <a:spLocks noGrp="1" noChangeArrowheads="1"/>
          </p:cNvSpPr>
          <p:nvPr>
            <p:ph idx="1"/>
          </p:nvPr>
        </p:nvSpPr>
        <p:spPr/>
        <p:txBody>
          <a:bodyPr/>
          <a:lstStyle/>
          <a:p>
            <a:r>
              <a:rPr lang="en-GB" dirty="0" smtClean="0"/>
              <a:t>At least three distinct strands of economic reasoning relates to differentiated quality of service in the Internet.</a:t>
            </a:r>
          </a:p>
          <a:p>
            <a:pPr lvl="1"/>
            <a:r>
              <a:rPr lang="en-GB" dirty="0" smtClean="0"/>
              <a:t>Quality and price differentiation</a:t>
            </a:r>
          </a:p>
          <a:p>
            <a:pPr lvl="1"/>
            <a:r>
              <a:rPr lang="en-GB" dirty="0" smtClean="0"/>
              <a:t>Economic foreclosure</a:t>
            </a:r>
          </a:p>
          <a:p>
            <a:pPr lvl="1"/>
            <a:r>
              <a:rPr lang="en-GB" dirty="0" smtClean="0"/>
              <a:t>Two-sided (or multi-sided) markets</a:t>
            </a:r>
          </a:p>
          <a:p>
            <a:r>
              <a:rPr lang="en-GB" dirty="0" smtClean="0"/>
              <a:t>These interpretations are not necessarily incompatible, but they have different and possibly conflicting implications for public policy.</a:t>
            </a:r>
          </a:p>
        </p:txBody>
      </p:sp>
      <p:sp>
        <p:nvSpPr>
          <p:cNvPr id="4" name="TextBox 3"/>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D9DBFCBC-F149-A344-AEFF-75345A36DC08}"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5" name="Slide Number Placeholder 4"/>
          <p:cNvSpPr>
            <a:spLocks noGrp="1"/>
          </p:cNvSpPr>
          <p:nvPr>
            <p:ph type="sldNum" sz="quarter" idx="12"/>
          </p:nvPr>
        </p:nvSpPr>
        <p:spPr/>
        <p:txBody>
          <a:bodyPr/>
          <a:lstStyle/>
          <a:p>
            <a:fld id="{3AB73C3E-834D-DF43-A926-3D90A2A3FE03}" type="slidenum">
              <a:rPr lang="en-US" smtClean="0"/>
              <a:t>10</a:t>
            </a:fld>
            <a:endParaRPr lang="en-US"/>
          </a:p>
        </p:txBody>
      </p:sp>
    </p:spTree>
    <p:extLst>
      <p:ext uri="{BB962C8B-B14F-4D97-AF65-F5344CB8AC3E}">
        <p14:creationId xmlns:p14="http://schemas.microsoft.com/office/powerpoint/2010/main" val="32850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GB" dirty="0" smtClean="0"/>
              <a:t>Quality and price differentiation</a:t>
            </a:r>
          </a:p>
        </p:txBody>
      </p:sp>
      <p:sp>
        <p:nvSpPr>
          <p:cNvPr id="28674" name="Rectangle 3"/>
          <p:cNvSpPr>
            <a:spLocks noGrp="1" noChangeArrowheads="1"/>
          </p:cNvSpPr>
          <p:nvPr>
            <p:ph idx="1"/>
          </p:nvPr>
        </p:nvSpPr>
        <p:spPr/>
        <p:txBody>
          <a:bodyPr/>
          <a:lstStyle/>
          <a:p>
            <a:r>
              <a:rPr lang="en-GB" dirty="0" smtClean="0"/>
              <a:t>Quality differentiation and price differentiation are well understood practices (cf. </a:t>
            </a:r>
            <a:r>
              <a:rPr lang="en-GB" dirty="0" err="1" smtClean="0"/>
              <a:t>Hotelling</a:t>
            </a:r>
            <a:r>
              <a:rPr lang="en-GB" dirty="0" smtClean="0"/>
              <a:t> (1929)).</a:t>
            </a:r>
          </a:p>
          <a:p>
            <a:r>
              <a:rPr lang="en-GB" dirty="0" smtClean="0"/>
              <a:t>In the absence of anticompetitive discrimination, </a:t>
            </a:r>
            <a:r>
              <a:rPr lang="en-GB" i="1" dirty="0" smtClean="0"/>
              <a:t>differentiation generally benefits both producers and consumers</a:t>
            </a:r>
            <a:r>
              <a:rPr lang="en-GB" dirty="0" smtClean="0"/>
              <a:t>.</a:t>
            </a:r>
          </a:p>
          <a:p>
            <a:r>
              <a:rPr lang="en-GB" b="1" dirty="0" smtClean="0"/>
              <a:t>BENIGN: </a:t>
            </a:r>
            <a:r>
              <a:rPr lang="en-GB" dirty="0" smtClean="0"/>
              <a:t>We typically do not consider it problematic if an airline or rail service offers us a choice between first class and second class seats.</a:t>
            </a:r>
          </a:p>
        </p:txBody>
      </p:sp>
      <p:sp>
        <p:nvSpPr>
          <p:cNvPr id="4" name="TextBox 3"/>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202D71C7-99DB-BA41-8509-D510C5D5489B}"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5" name="Slide Number Placeholder 4"/>
          <p:cNvSpPr>
            <a:spLocks noGrp="1"/>
          </p:cNvSpPr>
          <p:nvPr>
            <p:ph type="sldNum" sz="quarter" idx="12"/>
          </p:nvPr>
        </p:nvSpPr>
        <p:spPr/>
        <p:txBody>
          <a:bodyPr/>
          <a:lstStyle/>
          <a:p>
            <a:fld id="{3AB73C3E-834D-DF43-A926-3D90A2A3FE03}" type="slidenum">
              <a:rPr lang="en-US" smtClean="0"/>
              <a:t>11</a:t>
            </a:fld>
            <a:endParaRPr lang="en-US"/>
          </a:p>
        </p:txBody>
      </p:sp>
    </p:spTree>
    <p:extLst>
      <p:ext uri="{BB962C8B-B14F-4D97-AF65-F5344CB8AC3E}">
        <p14:creationId xmlns:p14="http://schemas.microsoft.com/office/powerpoint/2010/main" val="797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animEffect transition="in" filter="fade">
                                      <p:cBhvr>
                                        <p:cTn id="7" dur="500"/>
                                        <p:tgtEl>
                                          <p:spTgt spid="286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GB" smtClean="0"/>
              <a:t>Two-sided markets</a:t>
            </a:r>
            <a:endParaRPr lang="en-GB" dirty="0" smtClean="0"/>
          </a:p>
        </p:txBody>
      </p:sp>
      <p:pic>
        <p:nvPicPr>
          <p:cNvPr id="32771" name="Bild 5"/>
          <p:cNvPicPr>
            <a:picLocks noGrp="1" noChangeAspect="1" noChangeArrowheads="1"/>
          </p:cNvPicPr>
          <p:nvPr>
            <p:ph sz="half" idx="1"/>
          </p:nvPr>
        </p:nvPicPr>
        <p:blipFill>
          <a:blip r:embed="rId2"/>
          <a:stretch>
            <a:fillRect/>
          </a:stretch>
        </p:blipFill>
        <p:spPr>
          <a:xfrm>
            <a:off x="457200" y="2722916"/>
            <a:ext cx="4038600" cy="2618668"/>
          </a:xfrm>
        </p:spPr>
      </p:pic>
      <p:sp>
        <p:nvSpPr>
          <p:cNvPr id="32770" name="Rectangle 3"/>
          <p:cNvSpPr>
            <a:spLocks noGrp="1" noChangeArrowheads="1"/>
          </p:cNvSpPr>
          <p:nvPr>
            <p:ph sz="half" idx="2"/>
          </p:nvPr>
        </p:nvSpPr>
        <p:spPr/>
        <p:txBody>
          <a:bodyPr>
            <a:normAutofit fontScale="70000" lnSpcReduction="20000"/>
          </a:bodyPr>
          <a:lstStyle/>
          <a:p>
            <a:r>
              <a:rPr lang="en-GB" dirty="0" smtClean="0"/>
              <a:t>The Internet can be thought of as a two-sided market, with network operators serving as a platform connecting providers of content (e.g. web sites) with consumers   (cf. </a:t>
            </a:r>
            <a:r>
              <a:rPr lang="en-GB" dirty="0" err="1" smtClean="0"/>
              <a:t>Tirole</a:t>
            </a:r>
            <a:r>
              <a:rPr lang="en-GB" dirty="0" smtClean="0"/>
              <a:t> and Rochet (2004), and also </a:t>
            </a:r>
            <a:r>
              <a:rPr lang="en-GB" dirty="0" err="1" smtClean="0"/>
              <a:t>Laffont</a:t>
            </a:r>
            <a:r>
              <a:rPr lang="en-GB" dirty="0" smtClean="0"/>
              <a:t>, Marcus, Rey and </a:t>
            </a:r>
            <a:r>
              <a:rPr lang="en-GB" dirty="0" err="1" smtClean="0"/>
              <a:t>Tirole</a:t>
            </a:r>
            <a:r>
              <a:rPr lang="en-GB" dirty="0" smtClean="0"/>
              <a:t> (2003)).</a:t>
            </a:r>
          </a:p>
          <a:p>
            <a:r>
              <a:rPr lang="en-GB" dirty="0" smtClean="0"/>
              <a:t>RELATIVELY BENIGN: Under this view, some disputes are simply about how costs and profits should be divided between the network operators and the two (or more) sides of the market.</a:t>
            </a:r>
          </a:p>
        </p:txBody>
      </p:sp>
      <p:sp>
        <p:nvSpPr>
          <p:cNvPr id="8" name="TextBox 7"/>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A885A509-462E-9A4B-B0D7-89743D39C0BF}"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4" name="Slide Number Placeholder 3"/>
          <p:cNvSpPr>
            <a:spLocks noGrp="1"/>
          </p:cNvSpPr>
          <p:nvPr>
            <p:ph type="sldNum" sz="quarter" idx="12"/>
          </p:nvPr>
        </p:nvSpPr>
        <p:spPr/>
        <p:txBody>
          <a:bodyPr/>
          <a:lstStyle/>
          <a:p>
            <a:fld id="{3AB73C3E-834D-DF43-A926-3D90A2A3FE03}" type="slidenum">
              <a:rPr lang="en-US" smtClean="0"/>
              <a:t>12</a:t>
            </a:fld>
            <a:endParaRPr lang="en-US"/>
          </a:p>
        </p:txBody>
      </p:sp>
    </p:spTree>
    <p:extLst>
      <p:ext uri="{BB962C8B-B14F-4D97-AF65-F5344CB8AC3E}">
        <p14:creationId xmlns:p14="http://schemas.microsoft.com/office/powerpoint/2010/main" val="194623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fade">
                                      <p:cBhvr>
                                        <p:cTn id="7" dur="5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dirty="0" smtClean="0"/>
              <a:t>Economic foreclosure</a:t>
            </a:r>
          </a:p>
        </p:txBody>
      </p:sp>
      <p:sp>
        <p:nvSpPr>
          <p:cNvPr id="29698" name="Rectangle 3"/>
          <p:cNvSpPr>
            <a:spLocks noGrp="1" noChangeArrowheads="1"/>
          </p:cNvSpPr>
          <p:nvPr>
            <p:ph sz="half" idx="1"/>
          </p:nvPr>
        </p:nvSpPr>
        <p:spPr/>
        <p:txBody>
          <a:bodyPr/>
          <a:lstStyle/>
          <a:p>
            <a:pPr algn="l"/>
            <a:r>
              <a:rPr lang="en-GB" sz="1800" dirty="0" smtClean="0"/>
              <a:t>When a producer with market power in one market segment attempts to project that market power into upstream or downstream segments that would otherwise be competitive, that constitutes economic foreclosure.</a:t>
            </a:r>
          </a:p>
          <a:p>
            <a:pPr algn="l"/>
            <a:r>
              <a:rPr lang="en-GB" sz="1800" b="1" dirty="0" smtClean="0"/>
              <a:t>PROBLEMATIC: </a:t>
            </a:r>
            <a:r>
              <a:rPr lang="en-GB" sz="1800" dirty="0" smtClean="0"/>
              <a:t>Foreclosure harms consumers, and imposes an overall socio-economic deadweight loss on society. Foreclosure </a:t>
            </a:r>
            <a:r>
              <a:rPr lang="en-GB" sz="1800" dirty="0"/>
              <a:t>c</a:t>
            </a:r>
            <a:r>
              <a:rPr lang="en-GB" sz="1800" dirty="0" smtClean="0"/>
              <a:t>ould be a concern in markets where effective market power (SMP) is given free rein.</a:t>
            </a:r>
          </a:p>
        </p:txBody>
      </p:sp>
      <p:sp>
        <p:nvSpPr>
          <p:cNvPr id="2" name="Content Placeholder 1"/>
          <p:cNvSpPr>
            <a:spLocks noGrp="1"/>
          </p:cNvSpPr>
          <p:nvPr>
            <p:ph sz="half" idx="2"/>
          </p:nvPr>
        </p:nvSpPr>
        <p:spPr/>
        <p:txBody>
          <a:bodyPr/>
          <a:lstStyle/>
          <a:p>
            <a:endParaRPr lang="en-US"/>
          </a:p>
        </p:txBody>
      </p:sp>
      <p:pic>
        <p:nvPicPr>
          <p:cNvPr id="5" name="Bild 5"/>
          <p:cNvPicPr>
            <a:picLocks noChangeAspect="1" noChangeArrowheads="1"/>
          </p:cNvPicPr>
          <p:nvPr/>
        </p:nvPicPr>
        <p:blipFill>
          <a:blip r:embed="rId2"/>
          <a:srcRect/>
          <a:stretch>
            <a:fillRect/>
          </a:stretch>
        </p:blipFill>
        <p:spPr bwMode="auto">
          <a:xfrm>
            <a:off x="4662152" y="2061954"/>
            <a:ext cx="4146994" cy="2684049"/>
          </a:xfrm>
          <a:prstGeom prst="rect">
            <a:avLst/>
          </a:prstGeom>
          <a:noFill/>
          <a:ln w="9525">
            <a:noFill/>
            <a:miter lim="800000"/>
            <a:headEnd/>
            <a:tailEnd/>
          </a:ln>
        </p:spPr>
      </p:pic>
      <p:sp>
        <p:nvSpPr>
          <p:cNvPr id="6" name="TextBox 5"/>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3" name="Date Placeholder 2"/>
          <p:cNvSpPr>
            <a:spLocks noGrp="1"/>
          </p:cNvSpPr>
          <p:nvPr>
            <p:ph type="dt" sz="half" idx="10"/>
          </p:nvPr>
        </p:nvSpPr>
        <p:spPr/>
        <p:txBody>
          <a:bodyPr/>
          <a:lstStyle/>
          <a:p>
            <a:fld id="{0099A7FD-AE44-B64F-83D7-3A25B86D791A}" type="datetime1">
              <a:rPr lang="en-US" smtClean="0"/>
              <a:t>6/12/16</a:t>
            </a:fld>
            <a:endParaRPr lang="en-US"/>
          </a:p>
        </p:txBody>
      </p:sp>
      <p:sp>
        <p:nvSpPr>
          <p:cNvPr id="4" name="Footer Placeholder 3"/>
          <p:cNvSpPr>
            <a:spLocks noGrp="1"/>
          </p:cNvSpPr>
          <p:nvPr>
            <p:ph type="ftr" sz="quarter" idx="11"/>
          </p:nvPr>
        </p:nvSpPr>
        <p:spPr/>
        <p:txBody>
          <a:bodyPr/>
          <a:lstStyle/>
          <a:p>
            <a:r>
              <a:rPr lang="en-US" smtClean="0"/>
              <a:t>INFORTE IBW 2016</a:t>
            </a:r>
            <a:endParaRPr lang="en-US"/>
          </a:p>
        </p:txBody>
      </p:sp>
      <p:sp>
        <p:nvSpPr>
          <p:cNvPr id="7" name="Slide Number Placeholder 6"/>
          <p:cNvSpPr>
            <a:spLocks noGrp="1"/>
          </p:cNvSpPr>
          <p:nvPr>
            <p:ph type="sldNum" sz="quarter" idx="12"/>
          </p:nvPr>
        </p:nvSpPr>
        <p:spPr/>
        <p:txBody>
          <a:bodyPr/>
          <a:lstStyle/>
          <a:p>
            <a:fld id="{3AB73C3E-834D-DF43-A926-3D90A2A3FE03}" type="slidenum">
              <a:rPr lang="en-US" smtClean="0"/>
              <a:t>13</a:t>
            </a:fld>
            <a:endParaRPr lang="en-US"/>
          </a:p>
        </p:txBody>
      </p:sp>
    </p:spTree>
    <p:extLst>
      <p:ext uri="{BB962C8B-B14F-4D97-AF65-F5344CB8AC3E}">
        <p14:creationId xmlns:p14="http://schemas.microsoft.com/office/powerpoint/2010/main" val="199275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fade">
                                      <p:cBhvr>
                                        <p:cTn id="7" dur="500"/>
                                        <p:tgtEl>
                                          <p:spTgt spid="296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normAutofit fontScale="90000"/>
          </a:bodyPr>
          <a:lstStyle/>
          <a:p>
            <a:r>
              <a:rPr lang="en-GB" smtClean="0"/>
              <a:t>Differences between the US and the EU</a:t>
            </a:r>
            <a:endParaRPr lang="en-GB" dirty="0" smtClean="0"/>
          </a:p>
        </p:txBody>
      </p:sp>
      <p:sp>
        <p:nvSpPr>
          <p:cNvPr id="34818" name="Rectangle 3"/>
          <p:cNvSpPr>
            <a:spLocks noGrp="1" noChangeArrowheads="1"/>
          </p:cNvSpPr>
          <p:nvPr>
            <p:ph idx="1"/>
          </p:nvPr>
        </p:nvSpPr>
        <p:spPr/>
        <p:txBody>
          <a:bodyPr/>
          <a:lstStyle/>
          <a:p>
            <a:r>
              <a:rPr lang="en-GB" smtClean="0"/>
              <a:t>The impending US regulatory approach responds to different circumstances than those relevant to Europe.</a:t>
            </a:r>
          </a:p>
          <a:p>
            <a:r>
              <a:rPr lang="en-GB" smtClean="0"/>
              <a:t>The overall US regulatory approach is partly a cause and partly a response to a very different marketplace.</a:t>
            </a:r>
          </a:p>
          <a:p>
            <a:r>
              <a:rPr lang="en-GB" smtClean="0"/>
              <a:t>Real consumer choice of an alternative broadband supplier in the US is limited to the point where the threat of consumers switching is no longer felt to constrain the behaviour of network operators.</a:t>
            </a:r>
          </a:p>
          <a:p>
            <a:r>
              <a:rPr lang="en-GB" smtClean="0"/>
              <a:t>The radical US deregulation of 2002-2005 left the US FCC with minimal ability to regulate broadband services; as a result, the US debate has been dominated by issues of legal sustainability rather than by policy goals.</a:t>
            </a:r>
            <a:endParaRPr lang="en-GB" dirty="0" smtClean="0"/>
          </a:p>
        </p:txBody>
      </p:sp>
      <p:sp>
        <p:nvSpPr>
          <p:cNvPr id="6" name="TextBox 5"/>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3A560F04-5B64-1F4E-839A-4AE47903B529}"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4" name="Slide Number Placeholder 3"/>
          <p:cNvSpPr>
            <a:spLocks noGrp="1"/>
          </p:cNvSpPr>
          <p:nvPr>
            <p:ph type="sldNum" sz="quarter" idx="12"/>
          </p:nvPr>
        </p:nvSpPr>
        <p:spPr/>
        <p:txBody>
          <a:bodyPr/>
          <a:lstStyle/>
          <a:p>
            <a:fld id="{3AB73C3E-834D-DF43-A926-3D90A2A3FE03}" type="slidenum">
              <a:rPr lang="en-US" smtClean="0"/>
              <a:t>14</a:t>
            </a:fld>
            <a:endParaRPr lang="en-US"/>
          </a:p>
        </p:txBody>
      </p:sp>
    </p:spTree>
    <p:extLst>
      <p:ext uri="{BB962C8B-B14F-4D97-AF65-F5344CB8AC3E}">
        <p14:creationId xmlns:p14="http://schemas.microsoft.com/office/powerpoint/2010/main" val="6896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GB" smtClean="0"/>
              <a:t>OI regulation: US</a:t>
            </a:r>
            <a:endParaRPr lang="en-GB" dirty="0" smtClean="0"/>
          </a:p>
        </p:txBody>
      </p:sp>
      <p:sp>
        <p:nvSpPr>
          <p:cNvPr id="48130" name="Rectangle 3"/>
          <p:cNvSpPr>
            <a:spLocks noGrp="1" noChangeArrowheads="1"/>
          </p:cNvSpPr>
          <p:nvPr>
            <p:ph idx="1"/>
          </p:nvPr>
        </p:nvSpPr>
        <p:spPr/>
        <p:txBody>
          <a:bodyPr>
            <a:normAutofit lnSpcReduction="10000"/>
          </a:bodyPr>
          <a:lstStyle/>
          <a:p>
            <a:r>
              <a:rPr lang="en-GB" dirty="0" smtClean="0"/>
              <a:t>The FCC’s Report and Order of 12 March 2015 goes somewhat further than the 2010 Order.</a:t>
            </a:r>
          </a:p>
          <a:p>
            <a:pPr lvl="1"/>
            <a:r>
              <a:rPr lang="en-US" b="1" dirty="0" smtClean="0"/>
              <a:t>No Blocking</a:t>
            </a:r>
            <a:r>
              <a:rPr lang="en-US" dirty="0" smtClean="0"/>
              <a:t>: A person engaged in the provision of broadband Internet access service, insofar as such person is so engaged, shall not block lawful content, applications, services, or non-harmful devices, subject to reasonable network management.</a:t>
            </a:r>
          </a:p>
          <a:p>
            <a:pPr lvl="1"/>
            <a:r>
              <a:rPr lang="en-US" b="1" dirty="0" smtClean="0"/>
              <a:t>No throttling</a:t>
            </a:r>
            <a:r>
              <a:rPr lang="en-US" dirty="0" smtClean="0"/>
              <a:t>: A person engaged in the provision of broadband Internet access service, insofar as such person is so engaged, shall not impair or degrade lawful Internet traffic on the basis of Internet content, application, or service, or use of a non-harmful device, subject to reasonable network management.</a:t>
            </a:r>
          </a:p>
          <a:p>
            <a:pPr lvl="1"/>
            <a:r>
              <a:rPr lang="en-US" b="1" dirty="0" smtClean="0"/>
              <a:t>No paid prioritization</a:t>
            </a:r>
            <a:r>
              <a:rPr lang="en-US" dirty="0" smtClean="0"/>
              <a:t>: A person engaged in the provision of broadband Internet access service, insofar as such person is so engaged, shall not engage in paid prioritization.  “Paid prioritization” refers to the management of a broadband provider’s network to directly or indirectly favor some traffic over other traffic …</a:t>
            </a:r>
            <a:endParaRPr lang="en-US" dirty="0"/>
          </a:p>
        </p:txBody>
      </p:sp>
      <p:sp>
        <p:nvSpPr>
          <p:cNvPr id="4" name="TextBox 3"/>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2909CB63-3579-5E4F-AD13-B06520145F04}"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5" name="Slide Number Placeholder 4"/>
          <p:cNvSpPr>
            <a:spLocks noGrp="1"/>
          </p:cNvSpPr>
          <p:nvPr>
            <p:ph type="sldNum" sz="quarter" idx="12"/>
          </p:nvPr>
        </p:nvSpPr>
        <p:spPr/>
        <p:txBody>
          <a:bodyPr/>
          <a:lstStyle/>
          <a:p>
            <a:fld id="{3AB73C3E-834D-DF43-A926-3D90A2A3FE03}" type="slidenum">
              <a:rPr lang="en-US" smtClean="0"/>
              <a:t>15</a:t>
            </a:fld>
            <a:endParaRPr lang="en-US"/>
          </a:p>
        </p:txBody>
      </p:sp>
    </p:spTree>
    <p:extLst>
      <p:ext uri="{BB962C8B-B14F-4D97-AF65-F5344CB8AC3E}">
        <p14:creationId xmlns:p14="http://schemas.microsoft.com/office/powerpoint/2010/main" val="159920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OI rules: no blocking, no throttling</a:t>
            </a:r>
            <a:endParaRPr lang="en-US" dirty="0"/>
          </a:p>
        </p:txBody>
      </p:sp>
      <p:sp>
        <p:nvSpPr>
          <p:cNvPr id="3" name="Content Placeholder 2"/>
          <p:cNvSpPr>
            <a:spLocks noGrp="1"/>
          </p:cNvSpPr>
          <p:nvPr>
            <p:ph idx="1"/>
          </p:nvPr>
        </p:nvSpPr>
        <p:spPr/>
        <p:txBody>
          <a:bodyPr>
            <a:normAutofit/>
          </a:bodyPr>
          <a:lstStyle/>
          <a:p>
            <a:r>
              <a:rPr lang="en-US" dirty="0"/>
              <a:t>A person engaged in the provision of broadband Internet access service</a:t>
            </a:r>
            <a:r>
              <a:rPr lang="en-US" dirty="0" smtClean="0"/>
              <a:t>, …, </a:t>
            </a:r>
            <a:r>
              <a:rPr lang="en-US" dirty="0"/>
              <a:t>shall not block lawful content, applications, services, or non-harmful devices, subject to reasonable network management</a:t>
            </a:r>
            <a:r>
              <a:rPr lang="en-US" dirty="0" smtClean="0"/>
              <a:t>.</a:t>
            </a:r>
          </a:p>
          <a:p>
            <a:r>
              <a:rPr lang="en-US" dirty="0"/>
              <a:t>A person engaged in the provision of broadband Internet access service</a:t>
            </a:r>
            <a:r>
              <a:rPr lang="en-US" dirty="0" smtClean="0"/>
              <a:t>, …, </a:t>
            </a:r>
            <a:r>
              <a:rPr lang="en-US" dirty="0"/>
              <a:t>shall not impair or degrade lawful Internet traffic on the basis of Internet content, application, or service, or use of a non-harmful device, subject to reasonable network management</a:t>
            </a:r>
            <a:r>
              <a:rPr lang="en-US" dirty="0" smtClean="0"/>
              <a:t>.</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CA6C9AD2-0684-5942-85DD-317F8755065F}"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16</a:t>
            </a:fld>
            <a:endParaRPr lang="en-US"/>
          </a:p>
        </p:txBody>
      </p:sp>
    </p:spTree>
    <p:extLst>
      <p:ext uri="{BB962C8B-B14F-4D97-AF65-F5344CB8AC3E}">
        <p14:creationId xmlns:p14="http://schemas.microsoft.com/office/powerpoint/2010/main" val="3569637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OI rules: no paid prioritization</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lphaLcPeriod"/>
            </a:pPr>
            <a:r>
              <a:rPr lang="en-US" dirty="0" smtClean="0"/>
              <a:t>A </a:t>
            </a:r>
            <a:r>
              <a:rPr lang="en-US" dirty="0"/>
              <a:t>person engaged in the provision of broadband Internet access service</a:t>
            </a:r>
            <a:r>
              <a:rPr lang="en-US" dirty="0" smtClean="0"/>
              <a:t>, …, </a:t>
            </a:r>
            <a:r>
              <a:rPr lang="en-US" dirty="0"/>
              <a:t>shall not engage in </a:t>
            </a:r>
            <a:r>
              <a:rPr lang="en-US" b="1" dirty="0"/>
              <a:t>paid prioritization</a:t>
            </a:r>
            <a:r>
              <a:rPr lang="en-US" dirty="0"/>
              <a:t>. </a:t>
            </a:r>
          </a:p>
          <a:p>
            <a:pPr marL="457200" indent="-457200">
              <a:buFont typeface="+mj-lt"/>
              <a:buAutoNum type="alphaLcPeriod"/>
            </a:pPr>
            <a:r>
              <a:rPr lang="en-US" dirty="0" smtClean="0"/>
              <a:t>“</a:t>
            </a:r>
            <a:r>
              <a:rPr lang="en-US" dirty="0"/>
              <a:t>Paid prioritization” refers to the management of a broadband provider’s network to directly or indirectly favor some traffic over other traffic, including through use of techniques such as traffic shaping, prioritization, resource reservation, or other forms of preferential traffic management, either (a) in exchange for consideration (monetary or otherwise) from a </a:t>
            </a:r>
            <a:r>
              <a:rPr lang="en-US" i="1" dirty="0"/>
              <a:t>third party</a:t>
            </a:r>
            <a:r>
              <a:rPr lang="en-US" dirty="0"/>
              <a:t>, or (b) to benefit an affiliated entity</a:t>
            </a:r>
            <a:r>
              <a:rPr lang="en-US" dirty="0" smtClean="0"/>
              <a:t>.</a:t>
            </a:r>
          </a:p>
          <a:p>
            <a:pPr marL="457200" indent="-457200">
              <a:buFont typeface="+mj-lt"/>
              <a:buAutoNum type="alphaLcPeriod"/>
            </a:pPr>
            <a:r>
              <a:rPr lang="en-US" dirty="0" smtClean="0"/>
              <a:t>The </a:t>
            </a:r>
            <a:r>
              <a:rPr lang="en-US" dirty="0"/>
              <a:t>Commission may waive the ban on paid prioritization only if the petitioner demonstrates that the practice would provide some significant public interest benefit and would not harm the open nature of the Internet</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fld id="{33AE2979-2852-844E-A71D-0314A34453A1}"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17</a:t>
            </a:fld>
            <a:endParaRPr lang="en-US"/>
          </a:p>
        </p:txBody>
      </p:sp>
    </p:spTree>
    <p:extLst>
      <p:ext uri="{BB962C8B-B14F-4D97-AF65-F5344CB8AC3E}">
        <p14:creationId xmlns:p14="http://schemas.microsoft.com/office/powerpoint/2010/main" val="2519155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OI: general conduct rule</a:t>
            </a:r>
            <a:endParaRPr lang="en-US" dirty="0"/>
          </a:p>
        </p:txBody>
      </p:sp>
      <p:sp>
        <p:nvSpPr>
          <p:cNvPr id="3" name="Content Placeholder 2"/>
          <p:cNvSpPr>
            <a:spLocks noGrp="1"/>
          </p:cNvSpPr>
          <p:nvPr>
            <p:ph idx="1"/>
          </p:nvPr>
        </p:nvSpPr>
        <p:spPr/>
        <p:txBody>
          <a:bodyPr/>
          <a:lstStyle/>
          <a:p>
            <a:r>
              <a:rPr lang="en-US" dirty="0"/>
              <a:t>Any person engaged in the provision of broadband Internet access service</a:t>
            </a:r>
            <a:r>
              <a:rPr lang="en-US" dirty="0" smtClean="0"/>
              <a:t>, …, </a:t>
            </a:r>
            <a:r>
              <a:rPr lang="en-US" dirty="0"/>
              <a:t>shall not unreasonably interfere with or unreasonably disadvantage (</a:t>
            </a:r>
            <a:r>
              <a:rPr lang="en-US" dirty="0" err="1"/>
              <a:t>i</a:t>
            </a:r>
            <a:r>
              <a:rPr lang="en-US" dirty="0"/>
              <a:t>) end users’ ability to select, access, and use broadband Internet access service or the lawful Internet content, applications, services, or devices of their choice, or (ii) edge providers’ ability to make lawful content, applications, services, or devices available to end users. Reasonable network management shall not be considered a violation of this rule</a:t>
            </a:r>
            <a:r>
              <a:rPr lang="en-US" dirty="0" smtClean="0"/>
              <a:t>.</a:t>
            </a:r>
            <a:endParaRPr lang="en-US" dirty="0"/>
          </a:p>
        </p:txBody>
      </p:sp>
      <p:sp>
        <p:nvSpPr>
          <p:cNvPr id="4" name="Date Placeholder 3"/>
          <p:cNvSpPr>
            <a:spLocks noGrp="1"/>
          </p:cNvSpPr>
          <p:nvPr>
            <p:ph type="dt" sz="half" idx="10"/>
          </p:nvPr>
        </p:nvSpPr>
        <p:spPr/>
        <p:txBody>
          <a:bodyPr/>
          <a:lstStyle/>
          <a:p>
            <a:fld id="{FE70F5D7-2FBE-4747-9E20-173503F86338}"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18</a:t>
            </a:fld>
            <a:endParaRPr lang="en-US"/>
          </a:p>
        </p:txBody>
      </p:sp>
    </p:spTree>
    <p:extLst>
      <p:ext uri="{BB962C8B-B14F-4D97-AF65-F5344CB8AC3E}">
        <p14:creationId xmlns:p14="http://schemas.microsoft.com/office/powerpoint/2010/main" val="118066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Open Internet/Network Neutrality evolution</a:t>
            </a:r>
            <a:endParaRPr lang="en-US"/>
          </a:p>
        </p:txBody>
      </p:sp>
      <p:pic>
        <p:nvPicPr>
          <p:cNvPr id="3" name="Picture 2"/>
          <p:cNvPicPr>
            <a:picLocks noChangeAspect="1"/>
          </p:cNvPicPr>
          <p:nvPr/>
        </p:nvPicPr>
        <p:blipFill>
          <a:blip r:embed="rId2"/>
          <a:stretch>
            <a:fillRect/>
          </a:stretch>
        </p:blipFill>
        <p:spPr>
          <a:xfrm>
            <a:off x="841612" y="1813891"/>
            <a:ext cx="1498600" cy="1498600"/>
          </a:xfrm>
          <a:prstGeom prst="rect">
            <a:avLst/>
          </a:prstGeom>
        </p:spPr>
      </p:pic>
      <p:pic>
        <p:nvPicPr>
          <p:cNvPr id="4" name="Picture 3"/>
          <p:cNvPicPr>
            <a:picLocks noChangeAspect="1"/>
          </p:cNvPicPr>
          <p:nvPr/>
        </p:nvPicPr>
        <p:blipFill>
          <a:blip r:embed="rId3"/>
          <a:stretch>
            <a:fillRect/>
          </a:stretch>
        </p:blipFill>
        <p:spPr>
          <a:xfrm>
            <a:off x="3698899" y="1813891"/>
            <a:ext cx="1676400" cy="1676400"/>
          </a:xfrm>
          <a:prstGeom prst="rect">
            <a:avLst/>
          </a:prstGeom>
        </p:spPr>
      </p:pic>
      <p:pic>
        <p:nvPicPr>
          <p:cNvPr id="5" name="Picture 4"/>
          <p:cNvPicPr>
            <a:picLocks noChangeAspect="1"/>
          </p:cNvPicPr>
          <p:nvPr/>
        </p:nvPicPr>
        <p:blipFill>
          <a:blip r:embed="rId4"/>
          <a:stretch>
            <a:fillRect/>
          </a:stretch>
        </p:blipFill>
        <p:spPr>
          <a:xfrm>
            <a:off x="6925366" y="1683430"/>
            <a:ext cx="1455034" cy="1937321"/>
          </a:xfrm>
          <a:prstGeom prst="rect">
            <a:avLst/>
          </a:prstGeom>
        </p:spPr>
      </p:pic>
      <p:pic>
        <p:nvPicPr>
          <p:cNvPr id="6" name="Picture 5"/>
          <p:cNvPicPr>
            <a:picLocks noChangeAspect="1"/>
          </p:cNvPicPr>
          <p:nvPr/>
        </p:nvPicPr>
        <p:blipFill>
          <a:blip r:embed="rId5"/>
          <a:stretch>
            <a:fillRect/>
          </a:stretch>
        </p:blipFill>
        <p:spPr>
          <a:xfrm>
            <a:off x="3636554" y="4305300"/>
            <a:ext cx="1337492" cy="2552700"/>
          </a:xfrm>
          <a:prstGeom prst="rect">
            <a:avLst/>
          </a:prstGeom>
        </p:spPr>
      </p:pic>
      <p:pic>
        <p:nvPicPr>
          <p:cNvPr id="7" name="Picture 6"/>
          <p:cNvPicPr>
            <a:picLocks noChangeAspect="1"/>
          </p:cNvPicPr>
          <p:nvPr/>
        </p:nvPicPr>
        <p:blipFill>
          <a:blip r:embed="rId6"/>
          <a:stretch>
            <a:fillRect/>
          </a:stretch>
        </p:blipFill>
        <p:spPr>
          <a:xfrm>
            <a:off x="6925366" y="4495799"/>
            <a:ext cx="1112830" cy="1663700"/>
          </a:xfrm>
          <a:prstGeom prst="rect">
            <a:avLst/>
          </a:prstGeom>
        </p:spPr>
      </p:pic>
      <p:sp>
        <p:nvSpPr>
          <p:cNvPr id="8" name="TextBox 7"/>
          <p:cNvSpPr txBox="1"/>
          <p:nvPr/>
        </p:nvSpPr>
        <p:spPr>
          <a:xfrm>
            <a:off x="6363526" y="6172110"/>
            <a:ext cx="2236510" cy="369332"/>
          </a:xfrm>
          <a:prstGeom prst="rect">
            <a:avLst/>
          </a:prstGeom>
          <a:noFill/>
        </p:spPr>
        <p:txBody>
          <a:bodyPr wrap="none" rtlCol="0">
            <a:spAutoFit/>
          </a:bodyPr>
          <a:lstStyle/>
          <a:p>
            <a:r>
              <a:rPr lang="en-US" smtClean="0"/>
              <a:t>specialized services</a:t>
            </a:r>
            <a:endParaRPr lang="en-US"/>
          </a:p>
        </p:txBody>
      </p:sp>
      <p:sp>
        <p:nvSpPr>
          <p:cNvPr id="9" name="TextBox 8"/>
          <p:cNvSpPr txBox="1"/>
          <p:nvPr/>
        </p:nvSpPr>
        <p:spPr>
          <a:xfrm>
            <a:off x="1832665" y="5757902"/>
            <a:ext cx="1518364"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mtClean="0"/>
              <a:t>transparency</a:t>
            </a:r>
          </a:p>
          <a:p>
            <a:pPr marL="171450" indent="-171450">
              <a:buFont typeface="Arial" charset="0"/>
              <a:buChar char="•"/>
            </a:pPr>
            <a:r>
              <a:rPr lang="en-US" smtClean="0"/>
              <a:t>speed </a:t>
            </a:r>
            <a:r>
              <a:rPr lang="en-US" smtClean="0">
                <a:sym typeface="Wingdings"/>
              </a:rPr>
              <a:t></a:t>
            </a:r>
            <a:endParaRPr lang="en-US" smtClean="0"/>
          </a:p>
          <a:p>
            <a:pPr marL="171450" indent="-171450">
              <a:buFont typeface="Arial" charset="0"/>
              <a:buChar char="•"/>
            </a:pPr>
            <a:r>
              <a:rPr lang="en-US" smtClean="0"/>
              <a:t>pricing</a:t>
            </a:r>
            <a:endParaRPr lang="en-US"/>
          </a:p>
        </p:txBody>
      </p:sp>
      <p:sp>
        <p:nvSpPr>
          <p:cNvPr id="10" name="TextBox 9"/>
          <p:cNvSpPr txBox="1"/>
          <p:nvPr/>
        </p:nvSpPr>
        <p:spPr>
          <a:xfrm>
            <a:off x="835737" y="3361671"/>
            <a:ext cx="1510350" cy="369332"/>
          </a:xfrm>
          <a:prstGeom prst="rect">
            <a:avLst/>
          </a:prstGeom>
          <a:noFill/>
        </p:spPr>
        <p:txBody>
          <a:bodyPr wrap="none" rtlCol="0">
            <a:spAutoFit/>
          </a:bodyPr>
          <a:lstStyle/>
          <a:p>
            <a:r>
              <a:rPr lang="en-US" smtClean="0"/>
              <a:t>”no blocking”</a:t>
            </a:r>
            <a:endParaRPr lang="en-US"/>
          </a:p>
        </p:txBody>
      </p:sp>
      <p:sp>
        <p:nvSpPr>
          <p:cNvPr id="11" name="TextBox 10"/>
          <p:cNvSpPr txBox="1"/>
          <p:nvPr/>
        </p:nvSpPr>
        <p:spPr>
          <a:xfrm>
            <a:off x="3508613" y="3436085"/>
            <a:ext cx="2056973" cy="646331"/>
          </a:xfrm>
          <a:prstGeom prst="rect">
            <a:avLst/>
          </a:prstGeom>
          <a:noFill/>
        </p:spPr>
        <p:txBody>
          <a:bodyPr wrap="none" rtlCol="0">
            <a:spAutoFit/>
          </a:bodyPr>
          <a:lstStyle/>
          <a:p>
            <a:r>
              <a:rPr lang="en-US" smtClean="0"/>
              <a:t>non-discrimination</a:t>
            </a:r>
          </a:p>
          <a:p>
            <a:r>
              <a:rPr lang="en-US" err="1" smtClean="0"/>
              <a:t>QoS</a:t>
            </a:r>
            <a:endParaRPr lang="en-US"/>
          </a:p>
        </p:txBody>
      </p:sp>
      <p:sp>
        <p:nvSpPr>
          <p:cNvPr id="12" name="TextBox 11"/>
          <p:cNvSpPr txBox="1"/>
          <p:nvPr/>
        </p:nvSpPr>
        <p:spPr>
          <a:xfrm>
            <a:off x="7014139" y="3688943"/>
            <a:ext cx="1274708" cy="369332"/>
          </a:xfrm>
          <a:prstGeom prst="rect">
            <a:avLst/>
          </a:prstGeom>
          <a:noFill/>
        </p:spPr>
        <p:txBody>
          <a:bodyPr wrap="none" rtlCol="0">
            <a:spAutoFit/>
          </a:bodyPr>
          <a:lstStyle/>
          <a:p>
            <a:r>
              <a:rPr lang="en-US" smtClean="0"/>
              <a:t>zero rating</a:t>
            </a:r>
            <a:endParaRPr lang="en-US"/>
          </a:p>
        </p:txBody>
      </p:sp>
      <p:sp>
        <p:nvSpPr>
          <p:cNvPr id="13" name="Pentagon 12"/>
          <p:cNvSpPr/>
          <p:nvPr/>
        </p:nvSpPr>
        <p:spPr>
          <a:xfrm>
            <a:off x="2478157" y="2563191"/>
            <a:ext cx="1030456" cy="2065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5635104" y="2565951"/>
            <a:ext cx="1030456" cy="2065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72376" y="1833160"/>
            <a:ext cx="1236236" cy="369332"/>
          </a:xfrm>
          <a:prstGeom prst="rect">
            <a:avLst/>
          </a:prstGeom>
          <a:noFill/>
        </p:spPr>
        <p:txBody>
          <a:bodyPr wrap="none" rtlCol="0">
            <a:spAutoFit/>
          </a:bodyPr>
          <a:lstStyle/>
          <a:p>
            <a:r>
              <a:rPr lang="en-US" i="1" smtClean="0"/>
              <a:t>FCC 2010</a:t>
            </a:r>
            <a:endParaRPr lang="en-US" i="1"/>
          </a:p>
        </p:txBody>
      </p:sp>
      <p:sp>
        <p:nvSpPr>
          <p:cNvPr id="16" name="Date Placeholder 15"/>
          <p:cNvSpPr>
            <a:spLocks noGrp="1"/>
          </p:cNvSpPr>
          <p:nvPr>
            <p:ph type="dt" sz="half" idx="10"/>
          </p:nvPr>
        </p:nvSpPr>
        <p:spPr/>
        <p:txBody>
          <a:bodyPr/>
          <a:lstStyle/>
          <a:p>
            <a:fld id="{F07A63E4-62D3-C143-8D9E-AD083BA2D3A4}" type="datetime1">
              <a:rPr lang="en-US" smtClean="0"/>
              <a:t>6/12/16</a:t>
            </a:fld>
            <a:endParaRPr lang="en-US"/>
          </a:p>
        </p:txBody>
      </p:sp>
      <p:sp>
        <p:nvSpPr>
          <p:cNvPr id="17" name="Footer Placeholder 16"/>
          <p:cNvSpPr>
            <a:spLocks noGrp="1"/>
          </p:cNvSpPr>
          <p:nvPr>
            <p:ph type="ftr" sz="quarter" idx="11"/>
          </p:nvPr>
        </p:nvSpPr>
        <p:spPr/>
        <p:txBody>
          <a:bodyPr/>
          <a:lstStyle/>
          <a:p>
            <a:r>
              <a:rPr lang="en-US" smtClean="0"/>
              <a:t>INFORTE IBW 2016</a:t>
            </a:r>
            <a:endParaRPr lang="en-US"/>
          </a:p>
        </p:txBody>
      </p:sp>
      <p:sp>
        <p:nvSpPr>
          <p:cNvPr id="18" name="Slide Number Placeholder 17"/>
          <p:cNvSpPr>
            <a:spLocks noGrp="1"/>
          </p:cNvSpPr>
          <p:nvPr>
            <p:ph type="sldNum" sz="quarter" idx="12"/>
          </p:nvPr>
        </p:nvSpPr>
        <p:spPr/>
        <p:txBody>
          <a:bodyPr/>
          <a:lstStyle/>
          <a:p>
            <a:fld id="{3AB73C3E-834D-DF43-A926-3D90A2A3FE03}" type="slidenum">
              <a:rPr lang="en-US" smtClean="0"/>
              <a:t>19</a:t>
            </a:fld>
            <a:endParaRPr lang="en-US"/>
          </a:p>
        </p:txBody>
      </p:sp>
    </p:spTree>
    <p:extLst>
      <p:ext uri="{BB962C8B-B14F-4D97-AF65-F5344CB8AC3E}">
        <p14:creationId xmlns:p14="http://schemas.microsoft.com/office/powerpoint/2010/main" val="542723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Internet/network neutrality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Conceptualized by Tim Wu (Columbia U.) and others</a:t>
            </a:r>
          </a:p>
          <a:p>
            <a:pPr lvl="1"/>
            <a:r>
              <a:rPr lang="en-US" dirty="0" smtClean="0"/>
              <a:t>general notion of non-discrimination (“neutrality”)</a:t>
            </a:r>
          </a:p>
          <a:p>
            <a:pPr lvl="1"/>
            <a:r>
              <a:rPr lang="en-US" dirty="0" smtClean="0"/>
              <a:t>details differ</a:t>
            </a:r>
          </a:p>
          <a:p>
            <a:r>
              <a:rPr lang="en-US" dirty="0" smtClean="0"/>
              <a:t>Economic arguments</a:t>
            </a:r>
          </a:p>
          <a:p>
            <a:pPr lvl="1"/>
            <a:r>
              <a:rPr lang="en-US" dirty="0" smtClean="0"/>
              <a:t>foreclosure of new entrants</a:t>
            </a:r>
          </a:p>
          <a:p>
            <a:pPr lvl="1"/>
            <a:r>
              <a:rPr lang="en-US" dirty="0" smtClean="0"/>
              <a:t>vertical integration</a:t>
            </a:r>
          </a:p>
          <a:p>
            <a:r>
              <a:rPr lang="en-US" dirty="0" smtClean="0"/>
              <a:t>Non-economic arguments</a:t>
            </a:r>
          </a:p>
          <a:p>
            <a:pPr lvl="1"/>
            <a:r>
              <a:rPr lang="en-US" dirty="0" smtClean="0"/>
              <a:t>participation, personal expression, …</a:t>
            </a:r>
          </a:p>
          <a:p>
            <a:r>
              <a:rPr lang="en-US" dirty="0" smtClean="0"/>
              <a:t>Counter arguments</a:t>
            </a:r>
          </a:p>
          <a:p>
            <a:pPr lvl="1"/>
            <a:r>
              <a:rPr lang="en-US" dirty="0" smtClean="0"/>
              <a:t>free market interference</a:t>
            </a:r>
          </a:p>
          <a:p>
            <a:pPr lvl="1"/>
            <a:r>
              <a:rPr lang="en-US" dirty="0" err="1" smtClean="0"/>
              <a:t>disincents</a:t>
            </a:r>
            <a:r>
              <a:rPr lang="en-US" dirty="0" smtClean="0"/>
              <a:t> investment (uncertainty, implicit or explicit price regulation)</a:t>
            </a:r>
          </a:p>
          <a:p>
            <a:pPr lvl="1"/>
            <a:r>
              <a:rPr lang="en-US" dirty="0" smtClean="0"/>
              <a:t>lack of demonstrated harm</a:t>
            </a:r>
          </a:p>
          <a:p>
            <a:pPr lvl="1"/>
            <a:r>
              <a:rPr lang="en-US" dirty="0" smtClean="0"/>
              <a:t>anti-trust law as alternative</a:t>
            </a:r>
          </a:p>
          <a:p>
            <a:pPr lvl="1"/>
            <a:r>
              <a:rPr lang="en-US" dirty="0" smtClean="0"/>
              <a:t>1</a:t>
            </a:r>
            <a:r>
              <a:rPr lang="en-US" baseline="30000" dirty="0" smtClean="0"/>
              <a:t>st</a:t>
            </a:r>
            <a:r>
              <a:rPr lang="en-US" dirty="0" smtClean="0"/>
              <a:t> amendment arguments (ISP as speaker)</a:t>
            </a:r>
          </a:p>
          <a:p>
            <a:pPr lvl="1"/>
            <a:endParaRPr lang="en-US" dirty="0"/>
          </a:p>
        </p:txBody>
      </p:sp>
      <p:sp>
        <p:nvSpPr>
          <p:cNvPr id="4" name="Date Placeholder 3"/>
          <p:cNvSpPr>
            <a:spLocks noGrp="1"/>
          </p:cNvSpPr>
          <p:nvPr>
            <p:ph type="dt" sz="half" idx="10"/>
          </p:nvPr>
        </p:nvSpPr>
        <p:spPr/>
        <p:txBody>
          <a:bodyPr/>
          <a:lstStyle/>
          <a:p>
            <a:fld id="{3AA11B12-A698-1D46-9E4F-82D64D8E3EFE}"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2</a:t>
            </a:fld>
            <a:endParaRPr lang="en-US"/>
          </a:p>
        </p:txBody>
      </p:sp>
    </p:spTree>
    <p:extLst>
      <p:ext uri="{BB962C8B-B14F-4D97-AF65-F5344CB8AC3E}">
        <p14:creationId xmlns:p14="http://schemas.microsoft.com/office/powerpoint/2010/main" val="322284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EU BEREC NN (June 2016)</a:t>
            </a:r>
            <a:endParaRPr lang="en-US"/>
          </a:p>
        </p:txBody>
      </p:sp>
      <p:sp>
        <p:nvSpPr>
          <p:cNvPr id="3" name="Content Placeholder 2"/>
          <p:cNvSpPr>
            <a:spLocks noGrp="1"/>
          </p:cNvSpPr>
          <p:nvPr>
            <p:ph idx="1"/>
          </p:nvPr>
        </p:nvSpPr>
        <p:spPr/>
        <p:txBody>
          <a:bodyPr>
            <a:normAutofit fontScale="92500" lnSpcReduction="10000"/>
          </a:bodyPr>
          <a:lstStyle/>
          <a:p>
            <a:r>
              <a:rPr lang="en-US" dirty="0" smtClean="0"/>
              <a:t>Based on EU Regulation 2015/2120</a:t>
            </a:r>
          </a:p>
          <a:p>
            <a:r>
              <a:rPr lang="en-US" dirty="0" smtClean="0"/>
              <a:t>shall not block, slow down, alter, restrict, interfere with, degrade or discriminate between specific content, applications or services, or specific categories thereof, except as necessary, and only for as long as necessary </a:t>
            </a:r>
          </a:p>
          <a:p>
            <a:pPr lvl="1"/>
            <a:r>
              <a:rPr lang="en-US" dirty="0" smtClean="0"/>
              <a:t>but do not ban non- discriminatory data compression techniques which reduce the size of a data file without any modification of the content. </a:t>
            </a:r>
          </a:p>
          <a:p>
            <a:pPr lvl="1"/>
            <a:r>
              <a:rPr lang="en-US" dirty="0" smtClean="0"/>
              <a:t>E1: lawfulness of content, applications or services, or to public safety)</a:t>
            </a:r>
          </a:p>
          <a:p>
            <a:pPr lvl="1"/>
            <a:r>
              <a:rPr lang="en-US" dirty="0" smtClean="0"/>
              <a:t>E2: preserve the integrity and security of the network, of services provided via that network, and of the terminal equipment of end-users; (“This exception could be used as a basis for circumvention of the Regulation because security is a broad concept.</a:t>
            </a:r>
            <a:r>
              <a:rPr lang="en-US" dirty="0" smtClean="0">
                <a:sym typeface="Wingdings"/>
              </a:rPr>
              <a:t>”)</a:t>
            </a:r>
          </a:p>
          <a:p>
            <a:pPr lvl="1"/>
            <a:r>
              <a:rPr lang="en-US" dirty="0" smtClean="0"/>
              <a:t>prevent impending network congestion and mitigate the effects of exceptional or temporary network congestion, provided that equivalent categories of traffic are treated equally.</a:t>
            </a:r>
          </a:p>
          <a:p>
            <a:pPr lvl="1"/>
            <a:endParaRPr lang="en-US" dirty="0"/>
          </a:p>
        </p:txBody>
      </p:sp>
      <p:sp>
        <p:nvSpPr>
          <p:cNvPr id="4" name="Date Placeholder 3"/>
          <p:cNvSpPr>
            <a:spLocks noGrp="1"/>
          </p:cNvSpPr>
          <p:nvPr>
            <p:ph type="dt" sz="half" idx="10"/>
          </p:nvPr>
        </p:nvSpPr>
        <p:spPr/>
        <p:txBody>
          <a:bodyPr/>
          <a:lstStyle/>
          <a:p>
            <a:fld id="{5E710BBB-5068-D749-81CB-A987F8CE9E48}"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20</a:t>
            </a:fld>
            <a:endParaRPr lang="en-US"/>
          </a:p>
        </p:txBody>
      </p:sp>
    </p:spTree>
    <p:extLst>
      <p:ext uri="{BB962C8B-B14F-4D97-AF65-F5344CB8AC3E}">
        <p14:creationId xmlns:p14="http://schemas.microsoft.com/office/powerpoint/2010/main" val="1192580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GB" dirty="0" smtClean="0"/>
              <a:t>Some OI references</a:t>
            </a:r>
          </a:p>
        </p:txBody>
      </p:sp>
      <p:sp>
        <p:nvSpPr>
          <p:cNvPr id="79874" name="Rectangle 3"/>
          <p:cNvSpPr>
            <a:spLocks noGrp="1" noChangeArrowheads="1"/>
          </p:cNvSpPr>
          <p:nvPr>
            <p:ph idx="1"/>
          </p:nvPr>
        </p:nvSpPr>
        <p:spPr/>
        <p:txBody>
          <a:bodyPr>
            <a:normAutofit fontScale="92500" lnSpcReduction="20000"/>
          </a:bodyPr>
          <a:lstStyle/>
          <a:p>
            <a:r>
              <a:rPr lang="en-GB" smtClean="0"/>
              <a:t>Marcus (2014), “Network Neutrality Revisited: Challenges and responses  in the EU and in the U.S.”, study for EU Parliament.</a:t>
            </a:r>
          </a:p>
          <a:p>
            <a:r>
              <a:rPr lang="en-GB" smtClean="0"/>
              <a:t>Marcus (2014), “The economic impact of Internet traffic growth on network operators”.</a:t>
            </a:r>
          </a:p>
          <a:p>
            <a:r>
              <a:rPr lang="en-GB" smtClean="0"/>
              <a:t>Marcus et al. (2011), “Network Neutrality”, study for EU Parliament.</a:t>
            </a:r>
          </a:p>
          <a:p>
            <a:r>
              <a:rPr lang="en-GB" smtClean="0"/>
              <a:t>Marcus (2010), “New Directions for U.S. Telecommunications Regulation? The Comcast decision and the ‘Third Way’”.</a:t>
            </a:r>
          </a:p>
          <a:p>
            <a:r>
              <a:rPr lang="en-GB" smtClean="0"/>
              <a:t>Rochet, Jean-Charles and Tirole, Jean (2004): “Two Sided Markets: An Overview”, March 2004, available at </a:t>
            </a:r>
            <a:r>
              <a:rPr lang="en-GB" smtClean="0">
                <a:hlinkClick r:id="rId2"/>
              </a:rPr>
              <a:t>http://faculty.haas.berkeley.edu/hermalin/rochet_tirole.pdf</a:t>
            </a:r>
            <a:endParaRPr lang="en-GB" smtClean="0"/>
          </a:p>
          <a:p>
            <a:r>
              <a:rPr lang="en-GB" smtClean="0"/>
              <a:t>Jean-Jacques Laffont, Marcus, Patrick Rey, and Jean Tirole (2003), IDE-I, Toulouse, “Internet interconnection and the off-net-cost pricing principle”, RAND Journal of Economics, Vol. 34, No. 2, Summer 2003.</a:t>
            </a:r>
            <a:endParaRPr lang="en-GB" dirty="0" smtClean="0"/>
          </a:p>
        </p:txBody>
      </p:sp>
      <p:sp>
        <p:nvSpPr>
          <p:cNvPr id="4" name="TextBox 3"/>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EC28065C-7C3D-A843-A84E-5B0F28E77B15}"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5" name="Slide Number Placeholder 4"/>
          <p:cNvSpPr>
            <a:spLocks noGrp="1"/>
          </p:cNvSpPr>
          <p:nvPr>
            <p:ph type="sldNum" sz="quarter" idx="12"/>
          </p:nvPr>
        </p:nvSpPr>
        <p:spPr/>
        <p:txBody>
          <a:bodyPr/>
          <a:lstStyle/>
          <a:p>
            <a:fld id="{3AB73C3E-834D-DF43-A926-3D90A2A3FE03}" type="slidenum">
              <a:rPr lang="en-US" smtClean="0"/>
              <a:t>21</a:t>
            </a:fld>
            <a:endParaRPr lang="en-US"/>
          </a:p>
        </p:txBody>
      </p:sp>
    </p:spTree>
    <p:extLst>
      <p:ext uri="{BB962C8B-B14F-4D97-AF65-F5344CB8AC3E}">
        <p14:creationId xmlns:p14="http://schemas.microsoft.com/office/powerpoint/2010/main" val="197415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p:txBody>
          <a:bodyPr/>
          <a:lstStyle/>
          <a:p>
            <a:r>
              <a:rPr lang="en-US" dirty="0" smtClean="0"/>
              <a:t>Different charges for different types of content?</a:t>
            </a:r>
          </a:p>
          <a:p>
            <a:r>
              <a:rPr lang="en-US" dirty="0" smtClean="0"/>
              <a:t>Block competing services (e.g., video or voice)?</a:t>
            </a:r>
          </a:p>
          <a:p>
            <a:r>
              <a:rPr lang="en-US" dirty="0" smtClean="0"/>
              <a:t>Provide quality of service?</a:t>
            </a:r>
          </a:p>
          <a:p>
            <a:r>
              <a:rPr lang="en-US" dirty="0" smtClean="0"/>
              <a:t>Block spam or denial-of-service traffic?</a:t>
            </a:r>
          </a:p>
          <a:p>
            <a:r>
              <a:rPr lang="en-US" dirty="0" smtClean="0"/>
              <a:t>Prevent tethering except for a fee?</a:t>
            </a:r>
          </a:p>
          <a:p>
            <a:r>
              <a:rPr lang="en-US" dirty="0" smtClean="0"/>
              <a:t>Usage-based charging ($/GB)?</a:t>
            </a:r>
          </a:p>
          <a:p>
            <a:r>
              <a:rPr lang="en-US" dirty="0" smtClean="0"/>
              <a:t>Charge content providers?</a:t>
            </a:r>
          </a:p>
          <a:p>
            <a:endParaRPr lang="en-US" dirty="0"/>
          </a:p>
        </p:txBody>
      </p:sp>
      <p:sp>
        <p:nvSpPr>
          <p:cNvPr id="4" name="Date Placeholder 3"/>
          <p:cNvSpPr>
            <a:spLocks noGrp="1"/>
          </p:cNvSpPr>
          <p:nvPr>
            <p:ph type="dt" sz="half" idx="10"/>
          </p:nvPr>
        </p:nvSpPr>
        <p:spPr/>
        <p:txBody>
          <a:bodyPr/>
          <a:lstStyle/>
          <a:p>
            <a:fld id="{E36CA6E1-3263-E742-A10D-5B1E59A89B61}"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3</a:t>
            </a:fld>
            <a:endParaRPr lang="en-US"/>
          </a:p>
        </p:txBody>
      </p:sp>
    </p:spTree>
    <p:extLst>
      <p:ext uri="{BB962C8B-B14F-4D97-AF65-F5344CB8AC3E}">
        <p14:creationId xmlns:p14="http://schemas.microsoft.com/office/powerpoint/2010/main" val="4658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high-profile cases</a:t>
            </a:r>
            <a:endParaRPr lang="en-US" dirty="0"/>
          </a:p>
        </p:txBody>
      </p:sp>
      <p:sp>
        <p:nvSpPr>
          <p:cNvPr id="3" name="Content Placeholder 2"/>
          <p:cNvSpPr>
            <a:spLocks noGrp="1"/>
          </p:cNvSpPr>
          <p:nvPr>
            <p:ph idx="1"/>
          </p:nvPr>
        </p:nvSpPr>
        <p:spPr/>
        <p:txBody>
          <a:bodyPr>
            <a:normAutofit/>
          </a:bodyPr>
          <a:lstStyle/>
          <a:p>
            <a:r>
              <a:rPr lang="en-US" dirty="0" smtClean="0"/>
              <a:t>Madison River (2005)</a:t>
            </a:r>
          </a:p>
          <a:p>
            <a:pPr lvl="1"/>
            <a:r>
              <a:rPr lang="en-US" dirty="0" smtClean="0"/>
              <a:t>DSL provider blocked SIP ports</a:t>
            </a:r>
          </a:p>
          <a:p>
            <a:pPr lvl="1"/>
            <a:r>
              <a:rPr lang="en-US" dirty="0" smtClean="0"/>
              <a:t>fined $15,000 by FCC</a:t>
            </a:r>
          </a:p>
          <a:p>
            <a:pPr lvl="1"/>
            <a:r>
              <a:rPr lang="en-US" dirty="0">
                <a:sym typeface="Wingdings"/>
              </a:rPr>
              <a:t>based on Section 201 “just and reasonable</a:t>
            </a:r>
            <a:r>
              <a:rPr lang="en-US" dirty="0" smtClean="0">
                <a:sym typeface="Wingdings"/>
              </a:rPr>
              <a:t>”</a:t>
            </a:r>
            <a:endParaRPr lang="en-US" dirty="0" smtClean="0"/>
          </a:p>
          <a:p>
            <a:r>
              <a:rPr lang="en-US" dirty="0" smtClean="0"/>
              <a:t>Comcast (late 2007)</a:t>
            </a:r>
          </a:p>
          <a:p>
            <a:pPr lvl="1"/>
            <a:r>
              <a:rPr lang="en-US" dirty="0" smtClean="0"/>
              <a:t>insert TCP RST into </a:t>
            </a:r>
            <a:r>
              <a:rPr lang="en-US" dirty="0" err="1" smtClean="0"/>
              <a:t>BitTorrent</a:t>
            </a:r>
            <a:r>
              <a:rPr lang="en-US" dirty="0" smtClean="0"/>
              <a:t> traffic</a:t>
            </a:r>
          </a:p>
          <a:p>
            <a:pPr lvl="1"/>
            <a:r>
              <a:rPr lang="en-US" dirty="0" smtClean="0"/>
              <a:t>later overturned on appeal in DC Circuit Court</a:t>
            </a:r>
          </a:p>
          <a:p>
            <a:r>
              <a:rPr lang="en-US" dirty="0" smtClean="0"/>
              <a:t>RCN (2009): P2P</a:t>
            </a:r>
          </a:p>
          <a:p>
            <a:r>
              <a:rPr lang="en-US" dirty="0" smtClean="0"/>
              <a:t>Various mobile operators</a:t>
            </a:r>
          </a:p>
          <a:p>
            <a:r>
              <a:rPr lang="en-US" dirty="0" smtClean="0"/>
              <a:t>Comcast vs. Level 3 (2010, in dispute) - interconnection</a:t>
            </a:r>
          </a:p>
          <a:p>
            <a:r>
              <a:rPr lang="en-US" dirty="0" smtClean="0"/>
              <a:t>Comcast, Verizon, AT&amp;T, … vs. Netflix</a:t>
            </a:r>
            <a:endParaRPr lang="en-US" dirty="0"/>
          </a:p>
        </p:txBody>
      </p:sp>
      <p:sp>
        <p:nvSpPr>
          <p:cNvPr id="4" name="Date Placeholder 3"/>
          <p:cNvSpPr>
            <a:spLocks noGrp="1"/>
          </p:cNvSpPr>
          <p:nvPr>
            <p:ph type="dt" sz="half" idx="10"/>
          </p:nvPr>
        </p:nvSpPr>
        <p:spPr/>
        <p:txBody>
          <a:bodyPr/>
          <a:lstStyle/>
          <a:p>
            <a:fld id="{F27780F9-168F-9E48-AF55-3C6F7D1D2792}"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4</a:t>
            </a:fld>
            <a:endParaRPr lang="en-US"/>
          </a:p>
        </p:txBody>
      </p:sp>
    </p:spTree>
    <p:extLst>
      <p:ext uri="{BB962C8B-B14F-4D97-AF65-F5344CB8AC3E}">
        <p14:creationId xmlns:p14="http://schemas.microsoft.com/office/powerpoint/2010/main" val="103634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Telecommunications</a:t>
            </a:r>
            <a:r>
              <a:rPr lang="en-US" dirty="0" smtClean="0"/>
              <a:t> = the </a:t>
            </a:r>
            <a:r>
              <a:rPr lang="en-US" dirty="0"/>
              <a:t>transmission, between and among points specified by the user, of information of the user's choosing, without change in the form or content of the information as sent and received. (47 U.S.C. § 153(43</a:t>
            </a:r>
            <a:r>
              <a:rPr lang="en-US" dirty="0" smtClean="0"/>
              <a:t>))</a:t>
            </a:r>
          </a:p>
          <a:p>
            <a:r>
              <a:rPr lang="en-US" b="1" dirty="0"/>
              <a:t>Telecommunications </a:t>
            </a:r>
            <a:r>
              <a:rPr lang="en-US" b="1" dirty="0" smtClean="0"/>
              <a:t>service</a:t>
            </a:r>
            <a:r>
              <a:rPr lang="en-US" dirty="0"/>
              <a:t> </a:t>
            </a:r>
            <a:r>
              <a:rPr lang="en-US" dirty="0" smtClean="0"/>
              <a:t> = “the </a:t>
            </a:r>
            <a:r>
              <a:rPr lang="en-US" dirty="0"/>
              <a:t>offering of telecommunications for a fee directly to the public, or to such classes of users as to be effectively available directly to the public, regardless of the facilities used." 47 USC § 153(46) (1999</a:t>
            </a:r>
            <a:r>
              <a:rPr lang="en-US" dirty="0" smtClean="0"/>
              <a:t>)</a:t>
            </a:r>
          </a:p>
          <a:p>
            <a:r>
              <a:rPr lang="en-US" dirty="0" smtClean="0"/>
              <a:t>Information service = users of telecommunication services</a:t>
            </a:r>
          </a:p>
          <a:p>
            <a:r>
              <a:rPr lang="en-US" dirty="0" smtClean="0"/>
              <a:t>cf. Basic vs. </a:t>
            </a:r>
            <a:r>
              <a:rPr lang="en-US" dirty="0"/>
              <a:t>e</a:t>
            </a:r>
            <a:r>
              <a:rPr lang="en-US" dirty="0" smtClean="0"/>
              <a:t>nhanced service (CI)</a:t>
            </a:r>
          </a:p>
          <a:p>
            <a:pPr lvl="1"/>
            <a:r>
              <a:rPr lang="en-US" b="1" dirty="0"/>
              <a:t>Basic </a:t>
            </a:r>
            <a:r>
              <a:rPr lang="en-US" b="1" dirty="0" smtClean="0"/>
              <a:t>telecommunications</a:t>
            </a:r>
            <a:r>
              <a:rPr lang="en-US" dirty="0" smtClean="0"/>
              <a:t>: "</a:t>
            </a:r>
            <a:r>
              <a:rPr lang="en-US" dirty="0"/>
              <a:t>the offering of a pure transmission capability over a communications path that is virtually transparent in terms of its interaction with customer supplied information</a:t>
            </a:r>
            <a:r>
              <a:rPr lang="en-US" dirty="0" smtClean="0"/>
              <a:t>.”</a:t>
            </a:r>
          </a:p>
          <a:p>
            <a:pPr lvl="1"/>
            <a:r>
              <a:rPr lang="en-US" b="1" dirty="0" smtClean="0"/>
              <a:t>Enhanced</a:t>
            </a:r>
            <a:r>
              <a:rPr lang="en-US" dirty="0" smtClean="0"/>
              <a:t>: everything else</a:t>
            </a:r>
            <a:endParaRPr lang="en-US" dirty="0"/>
          </a:p>
        </p:txBody>
      </p:sp>
      <p:sp>
        <p:nvSpPr>
          <p:cNvPr id="4" name="Footer Placeholder 3"/>
          <p:cNvSpPr>
            <a:spLocks noGrp="1"/>
          </p:cNvSpPr>
          <p:nvPr>
            <p:ph type="ftr" sz="quarter" idx="11"/>
          </p:nvPr>
        </p:nvSpPr>
        <p:spPr/>
        <p:txBody>
          <a:bodyPr/>
          <a:lstStyle/>
          <a:p>
            <a:r>
              <a:rPr lang="en-US" smtClean="0"/>
              <a:t>INFORTE IBW 2016</a:t>
            </a:r>
            <a:endParaRPr lang="en-US"/>
          </a:p>
        </p:txBody>
      </p:sp>
      <p:sp>
        <p:nvSpPr>
          <p:cNvPr id="5" name="Date Placeholder 4"/>
          <p:cNvSpPr>
            <a:spLocks noGrp="1"/>
          </p:cNvSpPr>
          <p:nvPr>
            <p:ph type="dt" sz="half" idx="10"/>
          </p:nvPr>
        </p:nvSpPr>
        <p:spPr/>
        <p:txBody>
          <a:bodyPr/>
          <a:lstStyle/>
          <a:p>
            <a:fld id="{30012A2B-D891-8543-843A-520BF3110A99}" type="datetime1">
              <a:rPr lang="en-US" smtClean="0"/>
              <a:t>6/12/16</a:t>
            </a:fld>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5</a:t>
            </a:fld>
            <a:endParaRPr lang="en-US"/>
          </a:p>
        </p:txBody>
      </p:sp>
    </p:spTree>
    <p:extLst>
      <p:ext uri="{BB962C8B-B14F-4D97-AF65-F5344CB8AC3E}">
        <p14:creationId xmlns:p14="http://schemas.microsoft.com/office/powerpoint/2010/main" val="339772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rules: definition</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solidFill>
                  <a:srgbClr val="800000"/>
                </a:solidFill>
              </a:rPr>
              <a:t>Broadband Internet access service</a:t>
            </a:r>
            <a:r>
              <a:rPr lang="en-US" dirty="0"/>
              <a:t>. A mass-market retail service by wire or radio that provides the capability to transmit data to and receive data from all or substantially all Internet endpoints, including any capabilities that are incidental to and enable the operation of the communications service, but excluding dial-up Internet access service. This term also encompasses any service that the Commission finds to be providing a functional equivalent of the service described in the previous sentence, or that is used to evade the protections set forth in this Part</a:t>
            </a:r>
            <a:r>
              <a:rPr lang="en-US" dirty="0" smtClean="0"/>
              <a:t>.</a:t>
            </a:r>
          </a:p>
          <a:p>
            <a:r>
              <a:rPr lang="en-US" i="1" dirty="0">
                <a:solidFill>
                  <a:srgbClr val="800000"/>
                </a:solidFill>
              </a:rPr>
              <a:t>Public Switched Network</a:t>
            </a:r>
            <a:r>
              <a:rPr lang="en-US" dirty="0"/>
              <a:t>. The network that includes any common carrier switched network, whether by wire or radio, including local exchange carriers, interexchange carriers, and mobile service providers, that uses the North American Numbering Plan, or public IP addresses, in connection with the provision of switched services</a:t>
            </a:r>
            <a:r>
              <a:rPr lang="en-US" dirty="0" smtClean="0"/>
              <a:t>.</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D1B1481A-66F0-B949-A52D-5C728386FB78}" type="datetime1">
              <a:rPr lang="en-US" smtClean="0"/>
              <a:t>6/12/16</a:t>
            </a:fld>
            <a:endParaRPr lang="en-US"/>
          </a:p>
        </p:txBody>
      </p:sp>
      <p:sp>
        <p:nvSpPr>
          <p:cNvPr id="5" name="Footer Placeholder 4"/>
          <p:cNvSpPr>
            <a:spLocks noGrp="1"/>
          </p:cNvSpPr>
          <p:nvPr>
            <p:ph type="ftr" sz="quarter" idx="11"/>
          </p:nvPr>
        </p:nvSpPr>
        <p:spPr/>
        <p:txBody>
          <a:bodyPr/>
          <a:lstStyle/>
          <a:p>
            <a:r>
              <a:rPr lang="en-US" smtClean="0"/>
              <a:t>INFORTE IBW 2016</a:t>
            </a:r>
            <a:endParaRPr lang="en-US"/>
          </a:p>
        </p:txBody>
      </p:sp>
      <p:sp>
        <p:nvSpPr>
          <p:cNvPr id="6" name="Slide Number Placeholder 5"/>
          <p:cNvSpPr>
            <a:spLocks noGrp="1"/>
          </p:cNvSpPr>
          <p:nvPr>
            <p:ph type="sldNum" sz="quarter" idx="12"/>
          </p:nvPr>
        </p:nvSpPr>
        <p:spPr/>
        <p:txBody>
          <a:bodyPr/>
          <a:lstStyle/>
          <a:p>
            <a:fld id="{3AB73C3E-834D-DF43-A926-3D90A2A3FE03}" type="slidenum">
              <a:rPr lang="en-US" smtClean="0"/>
              <a:t>6</a:t>
            </a:fld>
            <a:endParaRPr lang="en-US"/>
          </a:p>
        </p:txBody>
      </p:sp>
    </p:spTree>
    <p:extLst>
      <p:ext uri="{BB962C8B-B14F-4D97-AF65-F5344CB8AC3E}">
        <p14:creationId xmlns:p14="http://schemas.microsoft.com/office/powerpoint/2010/main" val="56742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ormAutofit fontScale="90000"/>
          </a:bodyPr>
          <a:lstStyle/>
          <a:p>
            <a:r>
              <a:rPr lang="en-GB" dirty="0" smtClean="0"/>
              <a:t>Net neutrality is at the heart of a web of concerns</a:t>
            </a:r>
          </a:p>
        </p:txBody>
      </p:sp>
      <p:sp>
        <p:nvSpPr>
          <p:cNvPr id="10" name="Inhaltsplatzhalter 9"/>
          <p:cNvSpPr>
            <a:spLocks noGrp="1"/>
          </p:cNvSpPr>
          <p:nvPr>
            <p:ph sz="half" idx="1"/>
          </p:nvPr>
        </p:nvSpPr>
        <p:spPr/>
        <p:txBody>
          <a:bodyPr>
            <a:normAutofit fontScale="92500" lnSpcReduction="20000"/>
          </a:bodyPr>
          <a:lstStyle/>
          <a:p>
            <a:r>
              <a:rPr lang="en-GB" dirty="0" smtClean="0"/>
              <a:t>Direct linkages to anticompetitive behaviour, innovation and investment, privacy and data protection, consumer awareness, empowerment, and protection, and freedom of expression.</a:t>
            </a:r>
          </a:p>
          <a:p>
            <a:r>
              <a:rPr lang="en-GB" dirty="0" smtClean="0"/>
              <a:t>Indirect linkages to network and information security, broadband policy, Internet governance, and more.</a:t>
            </a:r>
            <a:endParaRPr lang="en-GB"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18740"/>
            <a:ext cx="4038600" cy="2827020"/>
          </a:xfrm>
        </p:spPr>
      </p:pic>
      <p:sp>
        <p:nvSpPr>
          <p:cNvPr id="5" name="TextBox 4"/>
          <p:cNvSpPr txBox="1"/>
          <p:nvPr/>
        </p:nvSpPr>
        <p:spPr>
          <a:xfrm>
            <a:off x="7599988" y="6547489"/>
            <a:ext cx="1544012" cy="261610"/>
          </a:xfrm>
          <a:prstGeom prst="rect">
            <a:avLst/>
          </a:prstGeom>
          <a:noFill/>
        </p:spPr>
        <p:txBody>
          <a:bodyPr wrap="none" rtlCol="0">
            <a:spAutoFit/>
          </a:bodyPr>
          <a:lstStyle/>
          <a:p>
            <a:r>
              <a:rPr lang="en-US" sz="1050" smtClean="0"/>
              <a:t>J. Scott Marcus, 2015</a:t>
            </a:r>
            <a:endParaRPr lang="en-US" sz="1050"/>
          </a:p>
        </p:txBody>
      </p:sp>
      <p:sp>
        <p:nvSpPr>
          <p:cNvPr id="2" name="Date Placeholder 1"/>
          <p:cNvSpPr>
            <a:spLocks noGrp="1"/>
          </p:cNvSpPr>
          <p:nvPr>
            <p:ph type="dt" sz="half" idx="10"/>
          </p:nvPr>
        </p:nvSpPr>
        <p:spPr/>
        <p:txBody>
          <a:bodyPr/>
          <a:lstStyle/>
          <a:p>
            <a:fld id="{5272E4DA-9EED-5D42-888D-7BA1B4D0E4D5}"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4" name="Slide Number Placeholder 3"/>
          <p:cNvSpPr>
            <a:spLocks noGrp="1"/>
          </p:cNvSpPr>
          <p:nvPr>
            <p:ph type="sldNum" sz="quarter" idx="12"/>
          </p:nvPr>
        </p:nvSpPr>
        <p:spPr/>
        <p:txBody>
          <a:bodyPr/>
          <a:lstStyle/>
          <a:p>
            <a:fld id="{3AB73C3E-834D-DF43-A926-3D90A2A3FE03}" type="slidenum">
              <a:rPr lang="en-US" smtClean="0"/>
              <a:t>7</a:t>
            </a:fld>
            <a:endParaRPr lang="en-US"/>
          </a:p>
        </p:txBody>
      </p:sp>
    </p:spTree>
    <p:extLst>
      <p:ext uri="{BB962C8B-B14F-4D97-AF65-F5344CB8AC3E}">
        <p14:creationId xmlns:p14="http://schemas.microsoft.com/office/powerpoint/2010/main" val="182087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fontScale="90000"/>
          </a:bodyPr>
          <a:lstStyle/>
          <a:p>
            <a:r>
              <a:rPr lang="en-GB" smtClean="0"/>
              <a:t>Technical Aspects: Quality of Experience (QoE)</a:t>
            </a:r>
            <a:endParaRPr lang="en-GB" dirty="0" smtClean="0"/>
          </a:p>
        </p:txBody>
      </p:sp>
      <p:sp>
        <p:nvSpPr>
          <p:cNvPr id="24578" name="Rectangle 3"/>
          <p:cNvSpPr>
            <a:spLocks noGrp="1" noChangeArrowheads="1"/>
          </p:cNvSpPr>
          <p:nvPr>
            <p:ph idx="1"/>
          </p:nvPr>
        </p:nvSpPr>
        <p:spPr/>
        <p:txBody>
          <a:bodyPr>
            <a:normAutofit fontScale="85000" lnSpcReduction="10000"/>
          </a:bodyPr>
          <a:lstStyle/>
          <a:p>
            <a:r>
              <a:rPr lang="en-GB" smtClean="0"/>
              <a:t>Quality of Service (QoS) parameters and mechanisms are important to enable network operators to design, build and manage their networks, but they are not directly visible to end-users. </a:t>
            </a:r>
          </a:p>
          <a:p>
            <a:r>
              <a:rPr lang="en-GB" smtClean="0"/>
              <a:t>Crucial for end-users, however, is the quality that they personally during their use of a service. </a:t>
            </a:r>
          </a:p>
          <a:p>
            <a:r>
              <a:rPr lang="en-GB" smtClean="0"/>
              <a:t>These Quality of Experience (QoE) requirements are strongly dependent on the application. Some are sensitive to delay.</a:t>
            </a:r>
          </a:p>
          <a:p>
            <a:pPr lvl="1"/>
            <a:r>
              <a:rPr lang="en-GB" smtClean="0"/>
              <a:t>E-Mail has little sensitivity to packet loss and delay.</a:t>
            </a:r>
          </a:p>
          <a:p>
            <a:pPr lvl="1"/>
            <a:r>
              <a:rPr lang="en-GB" smtClean="0"/>
              <a:t>Real-time two-way Voice over Internet Protocol (VoIP) tends to be highly sensitive – delays greater than some 150 msec cause problems.</a:t>
            </a:r>
          </a:p>
          <a:p>
            <a:pPr lvl="1"/>
            <a:r>
              <a:rPr lang="en-GB" smtClean="0"/>
              <a:t>Real-time two-way videoconferencing is similarly sensitive, and with greater bandwidth consumption.</a:t>
            </a:r>
          </a:p>
          <a:p>
            <a:pPr lvl="1"/>
            <a:r>
              <a:rPr lang="en-GB" smtClean="0"/>
              <a:t>One-way video may or may not be sensitive, depending on user expectations for how quickly the stream starts (zapping time).</a:t>
            </a:r>
          </a:p>
          <a:p>
            <a:r>
              <a:rPr lang="en-GB" smtClean="0"/>
              <a:t>Delay-sensitive applications and mission critical services (police, fire, health, and transport) can benefit from managed Quality of Service (QoS).</a:t>
            </a:r>
            <a:endParaRPr lang="en-GB" dirty="0" smtClean="0"/>
          </a:p>
        </p:txBody>
      </p:sp>
      <p:sp>
        <p:nvSpPr>
          <p:cNvPr id="4" name="TextBox 3"/>
          <p:cNvSpPr txBox="1"/>
          <p:nvPr/>
        </p:nvSpPr>
        <p:spPr>
          <a:xfrm>
            <a:off x="7599988" y="6477000"/>
            <a:ext cx="1544012" cy="261610"/>
          </a:xfrm>
          <a:prstGeom prst="rect">
            <a:avLst/>
          </a:prstGeom>
          <a:noFill/>
        </p:spPr>
        <p:txBody>
          <a:bodyPr wrap="none" rtlCol="0">
            <a:spAutoFit/>
          </a:bodyPr>
          <a:lstStyle/>
          <a:p>
            <a:r>
              <a:rPr lang="en-US" sz="1050" dirty="0" smtClean="0"/>
              <a:t>J. Scott Marcus, 2015</a:t>
            </a:r>
            <a:endParaRPr lang="en-US" sz="1050" dirty="0"/>
          </a:p>
        </p:txBody>
      </p:sp>
      <p:sp>
        <p:nvSpPr>
          <p:cNvPr id="2" name="Date Placeholder 1"/>
          <p:cNvSpPr>
            <a:spLocks noGrp="1"/>
          </p:cNvSpPr>
          <p:nvPr>
            <p:ph type="dt" sz="half" idx="10"/>
          </p:nvPr>
        </p:nvSpPr>
        <p:spPr/>
        <p:txBody>
          <a:bodyPr/>
          <a:lstStyle/>
          <a:p>
            <a:fld id="{009A7279-6A20-724D-93A5-86801046E51C}" type="datetime1">
              <a:rPr lang="en-US" smtClean="0"/>
              <a:t>6/12/16</a:t>
            </a:fld>
            <a:endParaRPr lang="en-US"/>
          </a:p>
        </p:txBody>
      </p:sp>
      <p:sp>
        <p:nvSpPr>
          <p:cNvPr id="3" name="Footer Placeholder 2"/>
          <p:cNvSpPr>
            <a:spLocks noGrp="1"/>
          </p:cNvSpPr>
          <p:nvPr>
            <p:ph type="ftr" sz="quarter" idx="11"/>
          </p:nvPr>
        </p:nvSpPr>
        <p:spPr/>
        <p:txBody>
          <a:bodyPr/>
          <a:lstStyle/>
          <a:p>
            <a:r>
              <a:rPr lang="en-US" smtClean="0"/>
              <a:t>INFORTE IBW 2016</a:t>
            </a:r>
            <a:endParaRPr lang="en-US"/>
          </a:p>
        </p:txBody>
      </p:sp>
      <p:sp>
        <p:nvSpPr>
          <p:cNvPr id="5" name="Slide Number Placeholder 4"/>
          <p:cNvSpPr>
            <a:spLocks noGrp="1"/>
          </p:cNvSpPr>
          <p:nvPr>
            <p:ph type="sldNum" sz="quarter" idx="12"/>
          </p:nvPr>
        </p:nvSpPr>
        <p:spPr/>
        <p:txBody>
          <a:bodyPr/>
          <a:lstStyle/>
          <a:p>
            <a:fld id="{3AB73C3E-834D-DF43-A926-3D90A2A3FE03}" type="slidenum">
              <a:rPr lang="en-US" smtClean="0"/>
              <a:t>8</a:t>
            </a:fld>
            <a:endParaRPr lang="en-US"/>
          </a:p>
        </p:txBody>
      </p:sp>
    </p:spTree>
    <p:extLst>
      <p:ext uri="{BB962C8B-B14F-4D97-AF65-F5344CB8AC3E}">
        <p14:creationId xmlns:p14="http://schemas.microsoft.com/office/powerpoint/2010/main" val="174823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7" end="7"/>
                                            </p:txEl>
                                          </p:spTgt>
                                        </p:tgtEl>
                                        <p:attrNameLst>
                                          <p:attrName>style.visibility</p:attrName>
                                        </p:attrNameLst>
                                      </p:cBhvr>
                                      <p:to>
                                        <p:strVal val="visible"/>
                                      </p:to>
                                    </p:set>
                                    <p:animEffect transition="in" filter="fade">
                                      <p:cBhvr>
                                        <p:cTn id="7" dur="500"/>
                                        <p:tgtEl>
                                          <p:spTgt spid="24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r>
              <a:rPr lang="en-US" dirty="0" err="1" smtClean="0"/>
              <a:t>QoS</a:t>
            </a:r>
            <a:r>
              <a:rPr lang="en-US" dirty="0" smtClean="0"/>
              <a:t> is more complicated</a:t>
            </a:r>
            <a:r>
              <a:rPr lang="is-IS" dirty="0" smtClean="0"/>
              <a:t>…</a:t>
            </a:r>
            <a:endParaRPr lang="en-US" dirty="0"/>
          </a:p>
        </p:txBody>
      </p:sp>
      <p:sp>
        <p:nvSpPr>
          <p:cNvPr id="3" name="Content Placeholder 2"/>
          <p:cNvSpPr>
            <a:spLocks noGrp="1"/>
          </p:cNvSpPr>
          <p:nvPr>
            <p:ph idx="1"/>
          </p:nvPr>
        </p:nvSpPr>
        <p:spPr/>
        <p:txBody>
          <a:bodyPr/>
          <a:lstStyle/>
          <a:p>
            <a:r>
              <a:rPr lang="en-US" smtClean="0"/>
              <a:t>Increased delay +</a:t>
            </a:r>
            <a:r>
              <a:rPr lang="en-US" smtClean="0">
                <a:sym typeface="Wingdings"/>
              </a:rPr>
              <a:t> usually, also loss (e.g., Wi-Fi or highly loaded link)  reduced TCP throughput</a:t>
            </a:r>
          </a:p>
          <a:p>
            <a:r>
              <a:rPr lang="en-US" dirty="0" smtClean="0">
                <a:sym typeface="Wingdings"/>
              </a:rPr>
              <a:t>Thus, file transfer can be </a:t>
            </a:r>
            <a:r>
              <a:rPr lang="en-US" i="1" dirty="0" smtClean="0">
                <a:sym typeface="Wingdings"/>
              </a:rPr>
              <a:t>more </a:t>
            </a:r>
            <a:r>
              <a:rPr lang="en-US" dirty="0" err="1" smtClean="0">
                <a:sym typeface="Wingdings"/>
              </a:rPr>
              <a:t>QoS</a:t>
            </a:r>
            <a:r>
              <a:rPr lang="en-US" dirty="0" smtClean="0">
                <a:sym typeface="Wingdings"/>
              </a:rPr>
              <a:t>-sensitive than VoIP</a:t>
            </a:r>
          </a:p>
          <a:p>
            <a:pPr lvl="1"/>
            <a:r>
              <a:rPr lang="en-US" dirty="0" smtClean="0">
                <a:sym typeface="Wingdings"/>
              </a:rPr>
              <a:t>5% packet loss tolerable (with good codec) in VoIP</a:t>
            </a:r>
          </a:p>
          <a:p>
            <a:pPr lvl="1"/>
            <a:r>
              <a:rPr lang="en-US" dirty="0" smtClean="0">
                <a:sym typeface="Wingdings"/>
              </a:rPr>
              <a:t>5% kills TCP throughput  window size of ~1</a:t>
            </a:r>
          </a:p>
          <a:p>
            <a:r>
              <a:rPr lang="en-US" dirty="0" smtClean="0">
                <a:sym typeface="Wingdings"/>
              </a:rPr>
              <a:t>More useful distinction:</a:t>
            </a:r>
          </a:p>
          <a:p>
            <a:pPr lvl="1"/>
            <a:r>
              <a:rPr lang="en-US" dirty="0" smtClean="0">
                <a:sym typeface="Wingdings"/>
              </a:rPr>
              <a:t>Some applications are more </a:t>
            </a:r>
            <a:r>
              <a:rPr lang="en-US" i="1" dirty="0" smtClean="0">
                <a:sym typeface="Wingdings"/>
              </a:rPr>
              <a:t>short-term</a:t>
            </a:r>
            <a:r>
              <a:rPr lang="en-US" dirty="0" smtClean="0">
                <a:sym typeface="Wingdings"/>
              </a:rPr>
              <a:t> </a:t>
            </a:r>
            <a:r>
              <a:rPr lang="en-US" dirty="0" err="1" smtClean="0">
                <a:sym typeface="Wingdings"/>
              </a:rPr>
              <a:t>QoS</a:t>
            </a:r>
            <a:r>
              <a:rPr lang="en-US" dirty="0" smtClean="0">
                <a:sym typeface="Wingdings"/>
              </a:rPr>
              <a:t> sensitive</a:t>
            </a:r>
          </a:p>
          <a:p>
            <a:pPr lvl="1"/>
            <a:r>
              <a:rPr lang="en-US" dirty="0" smtClean="0">
                <a:sym typeface="Wingdings"/>
              </a:rPr>
              <a:t>Reliability matters even for data applications (e.g., credit card reader)</a:t>
            </a:r>
          </a:p>
          <a:p>
            <a:pPr lvl="1"/>
            <a:endParaRPr lang="en-US" dirty="0"/>
          </a:p>
        </p:txBody>
      </p:sp>
      <p:pic>
        <p:nvPicPr>
          <p:cNvPr id="4" name="Picture 3"/>
          <p:cNvPicPr>
            <a:picLocks noChangeAspect="1"/>
          </p:cNvPicPr>
          <p:nvPr/>
        </p:nvPicPr>
        <p:blipFill>
          <a:blip r:embed="rId2"/>
          <a:stretch>
            <a:fillRect/>
          </a:stretch>
        </p:blipFill>
        <p:spPr>
          <a:xfrm>
            <a:off x="4426225" y="4612937"/>
            <a:ext cx="3299791" cy="2245063"/>
          </a:xfrm>
          <a:prstGeom prst="rect">
            <a:avLst/>
          </a:prstGeom>
        </p:spPr>
      </p:pic>
      <p:sp>
        <p:nvSpPr>
          <p:cNvPr id="5" name="TextBox 4"/>
          <p:cNvSpPr txBox="1"/>
          <p:nvPr/>
        </p:nvSpPr>
        <p:spPr>
          <a:xfrm>
            <a:off x="821635" y="6427113"/>
            <a:ext cx="3604591" cy="430887"/>
          </a:xfrm>
          <a:prstGeom prst="rect">
            <a:avLst/>
          </a:prstGeom>
          <a:noFill/>
        </p:spPr>
        <p:txBody>
          <a:bodyPr wrap="square" rtlCol="0">
            <a:spAutoFit/>
          </a:bodyPr>
          <a:lstStyle/>
          <a:p>
            <a:r>
              <a:rPr lang="en-US" sz="1100" dirty="0" smtClean="0"/>
              <a:t>N. </a:t>
            </a:r>
            <a:r>
              <a:rPr lang="en-US" sz="1100" dirty="0" err="1" smtClean="0"/>
              <a:t>Parvez</a:t>
            </a:r>
            <a:r>
              <a:rPr lang="en-US" sz="1100" dirty="0" smtClean="0"/>
              <a:t>, et al., “An </a:t>
            </a:r>
            <a:r>
              <a:rPr lang="en-US" sz="1100" dirty="0"/>
              <a:t>Analytic Throughput Model for TCP </a:t>
            </a:r>
            <a:r>
              <a:rPr lang="en-US" sz="1100" dirty="0" err="1" smtClean="0"/>
              <a:t>NewReno</a:t>
            </a:r>
            <a:r>
              <a:rPr lang="en-US" sz="1100" dirty="0" smtClean="0"/>
              <a:t>”, 2010</a:t>
            </a:r>
          </a:p>
        </p:txBody>
      </p:sp>
      <p:sp>
        <p:nvSpPr>
          <p:cNvPr id="6" name="Date Placeholder 5"/>
          <p:cNvSpPr>
            <a:spLocks noGrp="1"/>
          </p:cNvSpPr>
          <p:nvPr>
            <p:ph type="dt" sz="half" idx="10"/>
          </p:nvPr>
        </p:nvSpPr>
        <p:spPr/>
        <p:txBody>
          <a:bodyPr/>
          <a:lstStyle/>
          <a:p>
            <a:fld id="{AC9BB968-4F79-4848-A348-8D8B3BFE6039}" type="datetime1">
              <a:rPr lang="en-US" smtClean="0"/>
              <a:t>6/12/16</a:t>
            </a:fld>
            <a:endParaRPr lang="en-US"/>
          </a:p>
        </p:txBody>
      </p:sp>
      <p:sp>
        <p:nvSpPr>
          <p:cNvPr id="7" name="Footer Placeholder 6"/>
          <p:cNvSpPr>
            <a:spLocks noGrp="1"/>
          </p:cNvSpPr>
          <p:nvPr>
            <p:ph type="ftr" sz="quarter" idx="11"/>
          </p:nvPr>
        </p:nvSpPr>
        <p:spPr/>
        <p:txBody>
          <a:bodyPr/>
          <a:lstStyle/>
          <a:p>
            <a:r>
              <a:rPr lang="en-US" smtClean="0"/>
              <a:t>INFORTE IBW 2016</a:t>
            </a:r>
            <a:endParaRPr lang="en-US"/>
          </a:p>
        </p:txBody>
      </p:sp>
      <p:sp>
        <p:nvSpPr>
          <p:cNvPr id="8" name="Slide Number Placeholder 7"/>
          <p:cNvSpPr>
            <a:spLocks noGrp="1"/>
          </p:cNvSpPr>
          <p:nvPr>
            <p:ph type="sldNum" sz="quarter" idx="12"/>
          </p:nvPr>
        </p:nvSpPr>
        <p:spPr/>
        <p:txBody>
          <a:bodyPr/>
          <a:lstStyle/>
          <a:p>
            <a:fld id="{3AB73C3E-834D-DF43-A926-3D90A2A3FE03}" type="slidenum">
              <a:rPr lang="en-US" smtClean="0"/>
              <a:t>9</a:t>
            </a:fld>
            <a:endParaRPr lang="en-US"/>
          </a:p>
        </p:txBody>
      </p:sp>
    </p:spTree>
    <p:extLst>
      <p:ext uri="{BB962C8B-B14F-4D97-AF65-F5344CB8AC3E}">
        <p14:creationId xmlns:p14="http://schemas.microsoft.com/office/powerpoint/2010/main" val="770875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45</TotalTime>
  <Words>2214</Words>
  <Application>Microsoft Macintosh PowerPoint</Application>
  <PresentationFormat>On-screen Show (4:3)</PresentationFormat>
  <Paragraphs>204</Paragraphs>
  <Slides>21</Slides>
  <Notes>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Wingdings</vt:lpstr>
      <vt:lpstr>Arial</vt:lpstr>
      <vt:lpstr>Clarity</vt:lpstr>
      <vt:lpstr>Open internet</vt:lpstr>
      <vt:lpstr>Open Internet/network neutrality</vt:lpstr>
      <vt:lpstr>Common questions</vt:lpstr>
      <vt:lpstr>Some high-profile cases</vt:lpstr>
      <vt:lpstr>Background definitions</vt:lpstr>
      <vt:lpstr>OI rules: definition</vt:lpstr>
      <vt:lpstr>Net neutrality is at the heart of a web of concerns</vt:lpstr>
      <vt:lpstr>Technical Aspects: Quality of Experience (QoE)</vt:lpstr>
      <vt:lpstr>But QoS is more complicated…</vt:lpstr>
      <vt:lpstr>Economic background of network neutrality</vt:lpstr>
      <vt:lpstr>Quality and price differentiation</vt:lpstr>
      <vt:lpstr>Two-sided markets</vt:lpstr>
      <vt:lpstr>Economic foreclosure</vt:lpstr>
      <vt:lpstr>Differences between the US and the EU</vt:lpstr>
      <vt:lpstr>OI regulation: US</vt:lpstr>
      <vt:lpstr>US OI rules: no blocking, no throttling</vt:lpstr>
      <vt:lpstr>US OI rules: no paid prioritization</vt:lpstr>
      <vt:lpstr>US OI: general conduct rule</vt:lpstr>
      <vt:lpstr>Open Internet/Network Neutrality evolution</vt:lpstr>
      <vt:lpstr>EU BEREC NN (June 2016)</vt:lpstr>
      <vt:lpstr>Some OI references</vt:lpstr>
    </vt:vector>
  </TitlesOfParts>
  <Company>Columbia University</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&amp; regulation</dc:title>
  <dc:creator>Henning Schulzrinne</dc:creator>
  <cp:lastModifiedBy>Henning Schulzrinne</cp:lastModifiedBy>
  <cp:revision>8</cp:revision>
  <dcterms:created xsi:type="dcterms:W3CDTF">2015-04-06T19:12:39Z</dcterms:created>
  <dcterms:modified xsi:type="dcterms:W3CDTF">2016-06-12T07:36:48Z</dcterms:modified>
</cp:coreProperties>
</file>