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emf" ContentType="image/x-emf"/>
  <Default Extension="rels" ContentType="application/vnd.openxmlformats-package.relationships+xml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70"/>
  </p:notesMasterIdLst>
  <p:handoutMasterIdLst>
    <p:handoutMasterId r:id="rId71"/>
  </p:handoutMasterIdLst>
  <p:sldIdLst>
    <p:sldId id="256" r:id="rId2"/>
    <p:sldId id="258" r:id="rId3"/>
    <p:sldId id="330" r:id="rId4"/>
    <p:sldId id="331" r:id="rId5"/>
    <p:sldId id="325" r:id="rId6"/>
    <p:sldId id="327" r:id="rId7"/>
    <p:sldId id="329" r:id="rId8"/>
    <p:sldId id="324" r:id="rId9"/>
    <p:sldId id="328" r:id="rId10"/>
    <p:sldId id="289" r:id="rId11"/>
    <p:sldId id="265" r:id="rId12"/>
    <p:sldId id="264" r:id="rId13"/>
    <p:sldId id="308" r:id="rId14"/>
    <p:sldId id="279" r:id="rId15"/>
    <p:sldId id="260" r:id="rId16"/>
    <p:sldId id="261" r:id="rId17"/>
    <p:sldId id="281" r:id="rId18"/>
    <p:sldId id="272" r:id="rId19"/>
    <p:sldId id="263" r:id="rId20"/>
    <p:sldId id="280" r:id="rId21"/>
    <p:sldId id="273" r:id="rId22"/>
    <p:sldId id="312" r:id="rId23"/>
    <p:sldId id="269" r:id="rId24"/>
    <p:sldId id="271" r:id="rId25"/>
    <p:sldId id="270" r:id="rId26"/>
    <p:sldId id="268" r:id="rId27"/>
    <p:sldId id="276" r:id="rId28"/>
    <p:sldId id="311" r:id="rId29"/>
    <p:sldId id="286" r:id="rId30"/>
    <p:sldId id="287" r:id="rId31"/>
    <p:sldId id="298" r:id="rId32"/>
    <p:sldId id="288" r:id="rId33"/>
    <p:sldId id="326" r:id="rId34"/>
    <p:sldId id="319" r:id="rId35"/>
    <p:sldId id="320" r:id="rId36"/>
    <p:sldId id="321" r:id="rId37"/>
    <p:sldId id="322" r:id="rId38"/>
    <p:sldId id="323" r:id="rId39"/>
    <p:sldId id="314" r:id="rId40"/>
    <p:sldId id="299" r:id="rId41"/>
    <p:sldId id="316" r:id="rId42"/>
    <p:sldId id="315" r:id="rId43"/>
    <p:sldId id="317" r:id="rId44"/>
    <p:sldId id="282" r:id="rId45"/>
    <p:sldId id="332" r:id="rId46"/>
    <p:sldId id="310" r:id="rId47"/>
    <p:sldId id="274" r:id="rId48"/>
    <p:sldId id="275" r:id="rId49"/>
    <p:sldId id="259" r:id="rId50"/>
    <p:sldId id="306" r:id="rId51"/>
    <p:sldId id="307" r:id="rId52"/>
    <p:sldId id="313" r:id="rId53"/>
    <p:sldId id="284" r:id="rId54"/>
    <p:sldId id="285" r:id="rId55"/>
    <p:sldId id="290" r:id="rId56"/>
    <p:sldId id="295" r:id="rId57"/>
    <p:sldId id="291" r:id="rId58"/>
    <p:sldId id="292" r:id="rId59"/>
    <p:sldId id="293" r:id="rId60"/>
    <p:sldId id="300" r:id="rId61"/>
    <p:sldId id="302" r:id="rId62"/>
    <p:sldId id="301" r:id="rId63"/>
    <p:sldId id="294" r:id="rId64"/>
    <p:sldId id="296" r:id="rId65"/>
    <p:sldId id="297" r:id="rId66"/>
    <p:sldId id="303" r:id="rId67"/>
    <p:sldId id="304" r:id="rId68"/>
    <p:sldId id="305" r:id="rId69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521415D9-36F7-43E2-AB2F-B90AF26B5E84}">
      <p14:sectionLst xmlns:p14="http://schemas.microsoft.com/office/powerpoint/2010/main">
        <p14:section name="Intro" id="{EF2BA22F-363D-4042-8C76-FF56FC3128E8}">
          <p14:sldIdLst>
            <p14:sldId id="256"/>
            <p14:sldId id="258"/>
            <p14:sldId id="330"/>
            <p14:sldId id="331"/>
            <p14:sldId id="325"/>
            <p14:sldId id="327"/>
            <p14:sldId id="329"/>
            <p14:sldId id="324"/>
            <p14:sldId id="328"/>
            <p14:sldId id="289"/>
            <p14:sldId id="265"/>
            <p14:sldId id="264"/>
          </p14:sldIdLst>
        </p14:section>
        <p14:section name="Authentication" id="{7397F165-AF12-B941-A81A-D586DDB3D7E2}">
          <p14:sldIdLst>
            <p14:sldId id="308"/>
            <p14:sldId id="279"/>
            <p14:sldId id="260"/>
            <p14:sldId id="261"/>
            <p14:sldId id="281"/>
            <p14:sldId id="272"/>
            <p14:sldId id="263"/>
            <p14:sldId id="280"/>
            <p14:sldId id="273"/>
          </p14:sldIdLst>
        </p14:section>
        <p14:section name="Securing the Internet" id="{8F8A42E6-3926-3B40-8904-0304069E2C00}">
          <p14:sldIdLst>
            <p14:sldId id="312"/>
            <p14:sldId id="269"/>
            <p14:sldId id="271"/>
            <p14:sldId id="270"/>
            <p14:sldId id="268"/>
            <p14:sldId id="276"/>
          </p14:sldIdLst>
        </p14:section>
        <p14:section name="Securing end systems" id="{6B309FD6-8AEB-3A43-8531-DFE4F88EF855}">
          <p14:sldIdLst>
            <p14:sldId id="311"/>
            <p14:sldId id="286"/>
            <p14:sldId id="287"/>
            <p14:sldId id="298"/>
            <p14:sldId id="288"/>
            <p14:sldId id="326"/>
            <p14:sldId id="319"/>
            <p14:sldId id="320"/>
            <p14:sldId id="321"/>
            <p14:sldId id="322"/>
            <p14:sldId id="323"/>
            <p14:sldId id="314"/>
            <p14:sldId id="299"/>
            <p14:sldId id="316"/>
            <p14:sldId id="315"/>
            <p14:sldId id="317"/>
            <p14:sldId id="282"/>
            <p14:sldId id="332"/>
          </p14:sldIdLst>
        </p14:section>
        <p14:section name="FCC" id="{5D5C4A00-892E-D645-82F3-D6B37BBAAC0A}">
          <p14:sldIdLst/>
        </p14:section>
        <p14:section name="Other security" id="{03F2ED01-DE5C-5F4E-A972-71D850DD22A9}">
          <p14:sldIdLst>
            <p14:sldId id="310"/>
            <p14:sldId id="274"/>
            <p14:sldId id="275"/>
            <p14:sldId id="259"/>
          </p14:sldIdLst>
        </p14:section>
        <p14:section name="Robocalls" id="{DEFE6AB0-84D5-1047-82B7-23FCD30E0B32}">
          <p14:sldIdLst>
            <p14:sldId id="306"/>
            <p14:sldId id="307"/>
            <p14:sldId id="313"/>
            <p14:sldId id="284"/>
            <p14:sldId id="285"/>
            <p14:sldId id="290"/>
            <p14:sldId id="295"/>
            <p14:sldId id="291"/>
            <p14:sldId id="292"/>
            <p14:sldId id="293"/>
            <p14:sldId id="300"/>
            <p14:sldId id="302"/>
            <p14:sldId id="301"/>
            <p14:sldId id="294"/>
            <p14:sldId id="296"/>
            <p14:sldId id="297"/>
            <p14:sldId id="303"/>
            <p14:sldId id="304"/>
            <p14:sldId id="305"/>
          </p14:sldIdLst>
        </p14:section>
        <p14:section name="Conclusion" id="{C4842922-CA2D-B24A-9DEB-5DFBC7DFB7B9}">
          <p14:sldIdLst/>
        </p14:section>
      </p14:section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Medium Style 2 - Accent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 snapToObjects="1">
      <p:cViewPr varScale="1">
        <p:scale>
          <a:sx n="138" d="100"/>
          <a:sy n="138" d="100"/>
        </p:scale>
        <p:origin x="-824" y="-12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notesMaster" Target="notesMasters/notesMaster1.xml"/><Relationship Id="rId71" Type="http://schemas.openxmlformats.org/officeDocument/2006/relationships/handoutMaster" Target="handoutMasters/handoutMaster1.xml"/><Relationship Id="rId72" Type="http://schemas.openxmlformats.org/officeDocument/2006/relationships/printerSettings" Target="printerSettings/printerSettings1.bin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presProps" Target="presProps.xml"/><Relationship Id="rId74" Type="http://schemas.openxmlformats.org/officeDocument/2006/relationships/viewProps" Target="viewProps.xml"/><Relationship Id="rId75" Type="http://schemas.openxmlformats.org/officeDocument/2006/relationships/theme" Target="theme/theme1.xml"/><Relationship Id="rId76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5054AA98-7BD8-2041-BC7E-683B2E1218C2}" type="doc">
      <dgm:prSet loTypeId="urn:microsoft.com/office/officeart/2005/8/layout/radial4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DBAD5A8F-506D-F643-B372-A320547D6E2C}">
      <dgm:prSet phldrT="[Text]"/>
      <dgm:spPr/>
      <dgm:t>
        <a:bodyPr/>
        <a:lstStyle/>
        <a:p>
          <a:r>
            <a:rPr lang="en-US" dirty="0" smtClean="0"/>
            <a:t>Authentication</a:t>
          </a:r>
          <a:endParaRPr lang="en-US" dirty="0"/>
        </a:p>
      </dgm:t>
    </dgm:pt>
    <dgm:pt modelId="{523D2201-5AD1-0740-9E6D-09FDAD80E5A6}" type="parTrans" cxnId="{1933664B-43CC-E44B-AE7A-A77418DA5205}">
      <dgm:prSet/>
      <dgm:spPr/>
      <dgm:t>
        <a:bodyPr/>
        <a:lstStyle/>
        <a:p>
          <a:endParaRPr lang="en-US"/>
        </a:p>
      </dgm:t>
    </dgm:pt>
    <dgm:pt modelId="{835829BD-5793-4C42-9D30-C64E917802AE}" type="sibTrans" cxnId="{1933664B-43CC-E44B-AE7A-A77418DA5205}">
      <dgm:prSet/>
      <dgm:spPr/>
      <dgm:t>
        <a:bodyPr/>
        <a:lstStyle/>
        <a:p>
          <a:endParaRPr lang="en-US"/>
        </a:p>
      </dgm:t>
    </dgm:pt>
    <dgm:pt modelId="{15CA08E9-7BDB-8F4A-9B55-CCB374AB6A30}">
      <dgm:prSet phldrT="[Text]" custT="1"/>
      <dgm:spPr/>
      <dgm:t>
        <a:bodyPr/>
        <a:lstStyle/>
        <a:p>
          <a:r>
            <a:rPr lang="en-US" sz="2800" dirty="0" smtClean="0"/>
            <a:t>Something you know</a:t>
          </a:r>
          <a:br>
            <a:rPr lang="en-US" sz="2800" dirty="0" smtClean="0"/>
          </a:br>
          <a:r>
            <a:rPr lang="en-US" sz="2400" i="1" dirty="0" smtClean="0"/>
            <a:t>(password)</a:t>
          </a:r>
          <a:endParaRPr lang="en-US" sz="2400" i="1" dirty="0"/>
        </a:p>
      </dgm:t>
    </dgm:pt>
    <dgm:pt modelId="{9E1B6E3D-0D66-5443-8CBD-291522D342BA}" type="parTrans" cxnId="{8F9FCD6C-DF6D-374A-AC25-5B17C44122DF}">
      <dgm:prSet/>
      <dgm:spPr/>
      <dgm:t>
        <a:bodyPr/>
        <a:lstStyle/>
        <a:p>
          <a:endParaRPr lang="en-US"/>
        </a:p>
      </dgm:t>
    </dgm:pt>
    <dgm:pt modelId="{11A00998-2115-3D4E-A624-FDB8A4884C9C}" type="sibTrans" cxnId="{8F9FCD6C-DF6D-374A-AC25-5B17C44122DF}">
      <dgm:prSet/>
      <dgm:spPr/>
      <dgm:t>
        <a:bodyPr/>
        <a:lstStyle/>
        <a:p>
          <a:endParaRPr lang="en-US"/>
        </a:p>
      </dgm:t>
    </dgm:pt>
    <dgm:pt modelId="{7EAAD18A-F0F4-B142-9B77-07974946D490}">
      <dgm:prSet phldrT="[Text]" custT="1"/>
      <dgm:spPr/>
      <dgm:t>
        <a:bodyPr/>
        <a:lstStyle/>
        <a:p>
          <a:r>
            <a:rPr lang="en-US" sz="2400" dirty="0" smtClean="0"/>
            <a:t>Something you have</a:t>
          </a:r>
        </a:p>
        <a:p>
          <a:r>
            <a:rPr lang="en-US" sz="1800" i="1" dirty="0" smtClean="0"/>
            <a:t>(cell phone, fob)</a:t>
          </a:r>
          <a:endParaRPr lang="en-US" sz="1800" i="1" dirty="0"/>
        </a:p>
      </dgm:t>
    </dgm:pt>
    <dgm:pt modelId="{D9863639-382F-444C-88EA-2F7BDD6AB43A}" type="parTrans" cxnId="{4D538814-3147-824C-A2D6-5EB1DF391993}">
      <dgm:prSet/>
      <dgm:spPr/>
      <dgm:t>
        <a:bodyPr/>
        <a:lstStyle/>
        <a:p>
          <a:endParaRPr lang="en-US"/>
        </a:p>
      </dgm:t>
    </dgm:pt>
    <dgm:pt modelId="{911C1E54-87BD-F64D-BAF3-72FE9D4B84ED}" type="sibTrans" cxnId="{4D538814-3147-824C-A2D6-5EB1DF391993}">
      <dgm:prSet/>
      <dgm:spPr/>
      <dgm:t>
        <a:bodyPr/>
        <a:lstStyle/>
        <a:p>
          <a:endParaRPr lang="en-US"/>
        </a:p>
      </dgm:t>
    </dgm:pt>
    <dgm:pt modelId="{903A20D3-C400-C54F-8FF5-61CC01268779}">
      <dgm:prSet phldrT="[Text]" custT="1"/>
      <dgm:spPr/>
      <dgm:t>
        <a:bodyPr/>
        <a:lstStyle/>
        <a:p>
          <a:r>
            <a:rPr lang="en-US" sz="2400" dirty="0" smtClean="0"/>
            <a:t>Something you are</a:t>
          </a:r>
        </a:p>
        <a:p>
          <a:r>
            <a:rPr lang="en-US" sz="2000" i="1" dirty="0" smtClean="0"/>
            <a:t>(biometrics) </a:t>
          </a:r>
          <a:endParaRPr lang="en-US" sz="2000" i="1" dirty="0"/>
        </a:p>
      </dgm:t>
    </dgm:pt>
    <dgm:pt modelId="{A8E0E912-7A27-FE4F-BA7A-52E860201FDB}" type="parTrans" cxnId="{D45BD72C-4DBE-6C4A-BBD9-3B0F45D2142D}">
      <dgm:prSet/>
      <dgm:spPr/>
      <dgm:t>
        <a:bodyPr/>
        <a:lstStyle/>
        <a:p>
          <a:endParaRPr lang="en-US"/>
        </a:p>
      </dgm:t>
    </dgm:pt>
    <dgm:pt modelId="{F506F707-3B5B-0640-8487-F11D0A5688CC}" type="sibTrans" cxnId="{D45BD72C-4DBE-6C4A-BBD9-3B0F45D2142D}">
      <dgm:prSet/>
      <dgm:spPr/>
      <dgm:t>
        <a:bodyPr/>
        <a:lstStyle/>
        <a:p>
          <a:endParaRPr lang="en-US"/>
        </a:p>
      </dgm:t>
    </dgm:pt>
    <dgm:pt modelId="{31E10676-A73E-C647-A328-479838E1CE33}">
      <dgm:prSet phldrT="[Text]" custT="1"/>
      <dgm:spPr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effectLst>
          <a:reflection stA="50000" endPos="7000" dist="38100" dir="5400000" sy="-100000" algn="bl" rotWithShape="0"/>
        </a:effectLst>
      </dgm:spPr>
      <dgm:t>
        <a:bodyPr/>
        <a:lstStyle/>
        <a:p>
          <a:r>
            <a:rPr lang="en-US" sz="24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r>
            <a:rPr lang="en-US" sz="2000" i="1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dirty="0">
            <a:solidFill>
              <a:schemeClr val="accent4">
                <a:lumMod val="75000"/>
              </a:schemeClr>
            </a:solidFill>
          </a:endParaRPr>
        </a:p>
      </dgm:t>
    </dgm:pt>
    <dgm:pt modelId="{F69BD508-97A8-E84E-A326-C9D65028C3C2}" type="parTrans" cxnId="{BEB9A1B1-AADA-BA40-8DF3-7DD0FD6AAADD}">
      <dgm:prSet/>
      <dgm:spPr/>
      <dgm:t>
        <a:bodyPr/>
        <a:lstStyle/>
        <a:p>
          <a:endParaRPr lang="en-US"/>
        </a:p>
      </dgm:t>
    </dgm:pt>
    <dgm:pt modelId="{2CFBFB43-2AA0-AE4C-829E-DC2547968BFB}" type="sibTrans" cxnId="{BEB9A1B1-AADA-BA40-8DF3-7DD0FD6AAADD}">
      <dgm:prSet/>
      <dgm:spPr/>
      <dgm:t>
        <a:bodyPr/>
        <a:lstStyle/>
        <a:p>
          <a:endParaRPr lang="en-US"/>
        </a:p>
      </dgm:t>
    </dgm:pt>
    <dgm:pt modelId="{DEC4DA3F-9830-2F4E-9681-A5E5058EF7D2}" type="pres">
      <dgm:prSet presAssocID="{5054AA98-7BD8-2041-BC7E-683B2E1218C2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2E5AF2BC-3859-7647-B904-D24A3156A554}" type="pres">
      <dgm:prSet presAssocID="{DBAD5A8F-506D-F643-B372-A320547D6E2C}" presName="centerShape" presStyleLbl="node0" presStyleIdx="0" presStyleCnt="1"/>
      <dgm:spPr/>
      <dgm:t>
        <a:bodyPr/>
        <a:lstStyle/>
        <a:p>
          <a:endParaRPr lang="en-US"/>
        </a:p>
      </dgm:t>
    </dgm:pt>
    <dgm:pt modelId="{67BDD0AF-3207-9D45-9D39-DDE8DA3BC794}" type="pres">
      <dgm:prSet presAssocID="{9E1B6E3D-0D66-5443-8CBD-291522D342BA}" presName="parTrans" presStyleLbl="bgSibTrans2D1" presStyleIdx="0" presStyleCnt="4"/>
      <dgm:spPr/>
      <dgm:t>
        <a:bodyPr/>
        <a:lstStyle/>
        <a:p>
          <a:endParaRPr lang="en-US"/>
        </a:p>
      </dgm:t>
    </dgm:pt>
    <dgm:pt modelId="{F7CCAF20-656D-8744-A573-350BB7714D1E}" type="pres">
      <dgm:prSet presAssocID="{15CA08E9-7BDB-8F4A-9B55-CCB374AB6A30}" presName="node" presStyleLbl="node1" presStyleIdx="0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AEA98BB-EAF0-224E-99BE-FC2EF9782F7F}" type="pres">
      <dgm:prSet presAssocID="{D9863639-382F-444C-88EA-2F7BDD6AB43A}" presName="parTrans" presStyleLbl="bgSibTrans2D1" presStyleIdx="1" presStyleCnt="4"/>
      <dgm:spPr/>
      <dgm:t>
        <a:bodyPr/>
        <a:lstStyle/>
        <a:p>
          <a:endParaRPr lang="en-US"/>
        </a:p>
      </dgm:t>
    </dgm:pt>
    <dgm:pt modelId="{EC123126-8CFD-F242-BAF3-2021BB68E1B6}" type="pres">
      <dgm:prSet presAssocID="{7EAAD18A-F0F4-B142-9B77-07974946D490}" presName="node" presStyleLbl="node1" presStyleIdx="1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DF3F178-6C14-3347-950B-5C64A2C5B9D0}" type="pres">
      <dgm:prSet presAssocID="{A8E0E912-7A27-FE4F-BA7A-52E860201FDB}" presName="parTrans" presStyleLbl="bgSibTrans2D1" presStyleIdx="2" presStyleCnt="4"/>
      <dgm:spPr/>
      <dgm:t>
        <a:bodyPr/>
        <a:lstStyle/>
        <a:p>
          <a:endParaRPr lang="en-US"/>
        </a:p>
      </dgm:t>
    </dgm:pt>
    <dgm:pt modelId="{6B82BB9A-0A46-504E-8324-C73981DC83E1}" type="pres">
      <dgm:prSet presAssocID="{903A20D3-C400-C54F-8FF5-61CC01268779}" presName="node" presStyleLbl="node1" presStyleIdx="2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D733D31-9460-E145-8BF4-E7DF97524490}" type="pres">
      <dgm:prSet presAssocID="{F69BD508-97A8-E84E-A326-C9D65028C3C2}" presName="parTrans" presStyleLbl="bgSibTrans2D1" presStyleIdx="3" presStyleCnt="4"/>
      <dgm:spPr/>
      <dgm:t>
        <a:bodyPr/>
        <a:lstStyle/>
        <a:p>
          <a:endParaRPr lang="en-US"/>
        </a:p>
      </dgm:t>
    </dgm:pt>
    <dgm:pt modelId="{E045D1C1-1278-A945-8F3B-D4CEE4E7E85A}" type="pres">
      <dgm:prSet presAssocID="{31E10676-A73E-C647-A328-479838E1CE33}" presName="node" presStyleLbl="node1" presStyleIdx="3" presStyleCnt="4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45BD72C-4DBE-6C4A-BBD9-3B0F45D2142D}" srcId="{DBAD5A8F-506D-F643-B372-A320547D6E2C}" destId="{903A20D3-C400-C54F-8FF5-61CC01268779}" srcOrd="2" destOrd="0" parTransId="{A8E0E912-7A27-FE4F-BA7A-52E860201FDB}" sibTransId="{F506F707-3B5B-0640-8487-F11D0A5688CC}"/>
    <dgm:cxn modelId="{1933664B-43CC-E44B-AE7A-A77418DA5205}" srcId="{5054AA98-7BD8-2041-BC7E-683B2E1218C2}" destId="{DBAD5A8F-506D-F643-B372-A320547D6E2C}" srcOrd="0" destOrd="0" parTransId="{523D2201-5AD1-0740-9E6D-09FDAD80E5A6}" sibTransId="{835829BD-5793-4C42-9D30-C64E917802AE}"/>
    <dgm:cxn modelId="{8F9FCD6C-DF6D-374A-AC25-5B17C44122DF}" srcId="{DBAD5A8F-506D-F643-B372-A320547D6E2C}" destId="{15CA08E9-7BDB-8F4A-9B55-CCB374AB6A30}" srcOrd="0" destOrd="0" parTransId="{9E1B6E3D-0D66-5443-8CBD-291522D342BA}" sibTransId="{11A00998-2115-3D4E-A624-FDB8A4884C9C}"/>
    <dgm:cxn modelId="{7257FD83-FDB5-D841-9742-084A512ED5C9}" type="presOf" srcId="{903A20D3-C400-C54F-8FF5-61CC01268779}" destId="{6B82BB9A-0A46-504E-8324-C73981DC83E1}" srcOrd="0" destOrd="0" presId="urn:microsoft.com/office/officeart/2005/8/layout/radial4"/>
    <dgm:cxn modelId="{9208DD7D-EFD9-EB44-B9FB-B7D804966BF5}" type="presOf" srcId="{5054AA98-7BD8-2041-BC7E-683B2E1218C2}" destId="{DEC4DA3F-9830-2F4E-9681-A5E5058EF7D2}" srcOrd="0" destOrd="0" presId="urn:microsoft.com/office/officeart/2005/8/layout/radial4"/>
    <dgm:cxn modelId="{8C092AE8-F46F-F140-8E1A-AC0DD52D7651}" type="presOf" srcId="{D9863639-382F-444C-88EA-2F7BDD6AB43A}" destId="{9AEA98BB-EAF0-224E-99BE-FC2EF9782F7F}" srcOrd="0" destOrd="0" presId="urn:microsoft.com/office/officeart/2005/8/layout/radial4"/>
    <dgm:cxn modelId="{096543F6-C15E-2F48-B721-2220C6D554F7}" type="presOf" srcId="{31E10676-A73E-C647-A328-479838E1CE33}" destId="{E045D1C1-1278-A945-8F3B-D4CEE4E7E85A}" srcOrd="0" destOrd="0" presId="urn:microsoft.com/office/officeart/2005/8/layout/radial4"/>
    <dgm:cxn modelId="{38C9F514-7AAC-9E43-9446-04193201CBB6}" type="presOf" srcId="{7EAAD18A-F0F4-B142-9B77-07974946D490}" destId="{EC123126-8CFD-F242-BAF3-2021BB68E1B6}" srcOrd="0" destOrd="0" presId="urn:microsoft.com/office/officeart/2005/8/layout/radial4"/>
    <dgm:cxn modelId="{8A67EBEB-98F4-8641-9D72-3BBDC6139E7A}" type="presOf" srcId="{15CA08E9-7BDB-8F4A-9B55-CCB374AB6A30}" destId="{F7CCAF20-656D-8744-A573-350BB7714D1E}" srcOrd="0" destOrd="0" presId="urn:microsoft.com/office/officeart/2005/8/layout/radial4"/>
    <dgm:cxn modelId="{BEB9A1B1-AADA-BA40-8DF3-7DD0FD6AAADD}" srcId="{DBAD5A8F-506D-F643-B372-A320547D6E2C}" destId="{31E10676-A73E-C647-A328-479838E1CE33}" srcOrd="3" destOrd="0" parTransId="{F69BD508-97A8-E84E-A326-C9D65028C3C2}" sibTransId="{2CFBFB43-2AA0-AE4C-829E-DC2547968BFB}"/>
    <dgm:cxn modelId="{4D538814-3147-824C-A2D6-5EB1DF391993}" srcId="{DBAD5A8F-506D-F643-B372-A320547D6E2C}" destId="{7EAAD18A-F0F4-B142-9B77-07974946D490}" srcOrd="1" destOrd="0" parTransId="{D9863639-382F-444C-88EA-2F7BDD6AB43A}" sibTransId="{911C1E54-87BD-F64D-BAF3-72FE9D4B84ED}"/>
    <dgm:cxn modelId="{AF019B0A-8D7B-4A44-8871-182F530CE818}" type="presOf" srcId="{DBAD5A8F-506D-F643-B372-A320547D6E2C}" destId="{2E5AF2BC-3859-7647-B904-D24A3156A554}" srcOrd="0" destOrd="0" presId="urn:microsoft.com/office/officeart/2005/8/layout/radial4"/>
    <dgm:cxn modelId="{C46A8DF7-46E9-664C-A2FC-8D838B807D30}" type="presOf" srcId="{F69BD508-97A8-E84E-A326-C9D65028C3C2}" destId="{2D733D31-9460-E145-8BF4-E7DF97524490}" srcOrd="0" destOrd="0" presId="urn:microsoft.com/office/officeart/2005/8/layout/radial4"/>
    <dgm:cxn modelId="{930C0FF3-2148-B143-9F6F-FD1AAB9190FD}" type="presOf" srcId="{A8E0E912-7A27-FE4F-BA7A-52E860201FDB}" destId="{0DF3F178-6C14-3347-950B-5C64A2C5B9D0}" srcOrd="0" destOrd="0" presId="urn:microsoft.com/office/officeart/2005/8/layout/radial4"/>
    <dgm:cxn modelId="{75CA03D6-4E2C-BF46-A2FF-45A1E6177271}" type="presOf" srcId="{9E1B6E3D-0D66-5443-8CBD-291522D342BA}" destId="{67BDD0AF-3207-9D45-9D39-DDE8DA3BC794}" srcOrd="0" destOrd="0" presId="urn:microsoft.com/office/officeart/2005/8/layout/radial4"/>
    <dgm:cxn modelId="{7D54C416-68F2-0C4E-A709-487D62861487}" type="presParOf" srcId="{DEC4DA3F-9830-2F4E-9681-A5E5058EF7D2}" destId="{2E5AF2BC-3859-7647-B904-D24A3156A554}" srcOrd="0" destOrd="0" presId="urn:microsoft.com/office/officeart/2005/8/layout/radial4"/>
    <dgm:cxn modelId="{23CCAB88-4BEF-0640-906E-319D4CF61A7D}" type="presParOf" srcId="{DEC4DA3F-9830-2F4E-9681-A5E5058EF7D2}" destId="{67BDD0AF-3207-9D45-9D39-DDE8DA3BC794}" srcOrd="1" destOrd="0" presId="urn:microsoft.com/office/officeart/2005/8/layout/radial4"/>
    <dgm:cxn modelId="{A85A9F1F-AC72-014D-9C61-3D93109C83A3}" type="presParOf" srcId="{DEC4DA3F-9830-2F4E-9681-A5E5058EF7D2}" destId="{F7CCAF20-656D-8744-A573-350BB7714D1E}" srcOrd="2" destOrd="0" presId="urn:microsoft.com/office/officeart/2005/8/layout/radial4"/>
    <dgm:cxn modelId="{0F18468C-C4D2-E042-B5F6-22F342EAE8CC}" type="presParOf" srcId="{DEC4DA3F-9830-2F4E-9681-A5E5058EF7D2}" destId="{9AEA98BB-EAF0-224E-99BE-FC2EF9782F7F}" srcOrd="3" destOrd="0" presId="urn:microsoft.com/office/officeart/2005/8/layout/radial4"/>
    <dgm:cxn modelId="{E799108C-83FF-AA43-A543-BD64AEBDED13}" type="presParOf" srcId="{DEC4DA3F-9830-2F4E-9681-A5E5058EF7D2}" destId="{EC123126-8CFD-F242-BAF3-2021BB68E1B6}" srcOrd="4" destOrd="0" presId="urn:microsoft.com/office/officeart/2005/8/layout/radial4"/>
    <dgm:cxn modelId="{E76C3EB6-879F-894D-9A0E-66942598837D}" type="presParOf" srcId="{DEC4DA3F-9830-2F4E-9681-A5E5058EF7D2}" destId="{0DF3F178-6C14-3347-950B-5C64A2C5B9D0}" srcOrd="5" destOrd="0" presId="urn:microsoft.com/office/officeart/2005/8/layout/radial4"/>
    <dgm:cxn modelId="{2DFD8EED-B07E-5645-9DFA-4556DEE98B0E}" type="presParOf" srcId="{DEC4DA3F-9830-2F4E-9681-A5E5058EF7D2}" destId="{6B82BB9A-0A46-504E-8324-C73981DC83E1}" srcOrd="6" destOrd="0" presId="urn:microsoft.com/office/officeart/2005/8/layout/radial4"/>
    <dgm:cxn modelId="{DEA311C9-DB0A-F241-8AFA-F8894DCCBCBC}" type="presParOf" srcId="{DEC4DA3F-9830-2F4E-9681-A5E5058EF7D2}" destId="{2D733D31-9460-E145-8BF4-E7DF97524490}" srcOrd="7" destOrd="0" presId="urn:microsoft.com/office/officeart/2005/8/layout/radial4"/>
    <dgm:cxn modelId="{EE503ACE-96B8-B64B-87F6-D40C61B02DEE}" type="presParOf" srcId="{DEC4DA3F-9830-2F4E-9681-A5E5058EF7D2}" destId="{E045D1C1-1278-A945-8F3B-D4CEE4E7E85A}" srcOrd="8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05B90075-8913-4F47-A0B4-774C5F457DF4}" type="doc">
      <dgm:prSet loTypeId="urn:microsoft.com/office/officeart/2005/8/layout/vList5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C18C4EAB-B96D-314E-8067-2680A37D4FEF}">
      <dgm:prSet/>
      <dgm:spPr/>
      <dgm:t>
        <a:bodyPr/>
        <a:lstStyle/>
        <a:p>
          <a:pPr rtl="0"/>
          <a:r>
            <a:rPr lang="en-US" dirty="0" smtClean="0"/>
            <a:t>Internet layer</a:t>
          </a:r>
          <a:endParaRPr lang="en-US" dirty="0"/>
        </a:p>
      </dgm:t>
    </dgm:pt>
    <dgm:pt modelId="{7C0506F3-65C9-7A43-AAB2-918D0BFA0D4D}" type="parTrans" cxnId="{125E6AEF-D3AF-2542-8963-2DB5F02BBFD2}">
      <dgm:prSet/>
      <dgm:spPr/>
      <dgm:t>
        <a:bodyPr/>
        <a:lstStyle/>
        <a:p>
          <a:endParaRPr lang="en-US"/>
        </a:p>
      </dgm:t>
    </dgm:pt>
    <dgm:pt modelId="{932FFAAD-1315-BD4A-9F42-6FD01D3CF0FE}" type="sibTrans" cxnId="{125E6AEF-D3AF-2542-8963-2DB5F02BBFD2}">
      <dgm:prSet/>
      <dgm:spPr/>
      <dgm:t>
        <a:bodyPr/>
        <a:lstStyle/>
        <a:p>
          <a:endParaRPr lang="en-US"/>
        </a:p>
      </dgm:t>
    </dgm:pt>
    <dgm:pt modelId="{20CA811B-9F50-E34F-81AC-BF323F4594A3}">
      <dgm:prSet/>
      <dgm:spPr/>
      <dgm:t>
        <a:bodyPr/>
        <a:lstStyle/>
        <a:p>
          <a:pPr rtl="0"/>
          <a:r>
            <a:rPr lang="en-US" dirty="0" err="1" smtClean="0"/>
            <a:t>deployability</a:t>
          </a:r>
          <a:endParaRPr lang="en-US" dirty="0"/>
        </a:p>
      </dgm:t>
    </dgm:pt>
    <dgm:pt modelId="{DE1E6D95-B00E-644C-A982-EABFF89A5F51}" type="parTrans" cxnId="{C10147D3-3204-154E-8DDC-558FD23FEA81}">
      <dgm:prSet/>
      <dgm:spPr/>
      <dgm:t>
        <a:bodyPr/>
        <a:lstStyle/>
        <a:p>
          <a:endParaRPr lang="en-US"/>
        </a:p>
      </dgm:t>
    </dgm:pt>
    <dgm:pt modelId="{93E4334C-C766-E448-AB76-D34804578019}" type="sibTrans" cxnId="{C10147D3-3204-154E-8DDC-558FD23FEA81}">
      <dgm:prSet/>
      <dgm:spPr/>
      <dgm:t>
        <a:bodyPr/>
        <a:lstStyle/>
        <a:p>
          <a:endParaRPr lang="en-US"/>
        </a:p>
      </dgm:t>
    </dgm:pt>
    <dgm:pt modelId="{D8F99BDD-A264-0144-BF1A-26B4E49B8782}">
      <dgm:prSet/>
      <dgm:spPr/>
      <dgm:t>
        <a:bodyPr/>
        <a:lstStyle/>
        <a:p>
          <a:pPr rtl="0"/>
          <a:r>
            <a:rPr lang="en-US" smtClean="0"/>
            <a:t>doesn’t know user &amp; desired operation</a:t>
          </a:r>
          <a:endParaRPr lang="en-US"/>
        </a:p>
      </dgm:t>
    </dgm:pt>
    <dgm:pt modelId="{B26A3604-D311-B14C-97DF-A5BE63B5D339}" type="parTrans" cxnId="{0BF2880F-34BE-124C-AAF6-C36A875EF746}">
      <dgm:prSet/>
      <dgm:spPr/>
      <dgm:t>
        <a:bodyPr/>
        <a:lstStyle/>
        <a:p>
          <a:endParaRPr lang="en-US"/>
        </a:p>
      </dgm:t>
    </dgm:pt>
    <dgm:pt modelId="{18B41DA7-BBE0-FF46-9419-C8CD6762D1BF}" type="sibTrans" cxnId="{0BF2880F-34BE-124C-AAF6-C36A875EF746}">
      <dgm:prSet/>
      <dgm:spPr/>
      <dgm:t>
        <a:bodyPr/>
        <a:lstStyle/>
        <a:p>
          <a:endParaRPr lang="en-US"/>
        </a:p>
      </dgm:t>
    </dgm:pt>
    <dgm:pt modelId="{09FED1E6-C30D-7E4E-BC06-2CC928B99FB5}">
      <dgm:prSet/>
      <dgm:spPr/>
      <dgm:t>
        <a:bodyPr/>
        <a:lstStyle/>
        <a:p>
          <a:pPr rtl="0"/>
          <a:r>
            <a:rPr lang="en-US" smtClean="0"/>
            <a:t>changes with mobility</a:t>
          </a:r>
          <a:endParaRPr lang="en-US"/>
        </a:p>
      </dgm:t>
    </dgm:pt>
    <dgm:pt modelId="{BB4572AD-6604-5740-A59D-A76375881AE6}" type="parTrans" cxnId="{4D38931D-96B0-4E41-A516-1D9E3A4764DE}">
      <dgm:prSet/>
      <dgm:spPr/>
      <dgm:t>
        <a:bodyPr/>
        <a:lstStyle/>
        <a:p>
          <a:endParaRPr lang="en-US"/>
        </a:p>
      </dgm:t>
    </dgm:pt>
    <dgm:pt modelId="{54BBCF8C-4164-774C-805F-419E9996A239}" type="sibTrans" cxnId="{4D38931D-96B0-4E41-A516-1D9E3A4764DE}">
      <dgm:prSet/>
      <dgm:spPr/>
      <dgm:t>
        <a:bodyPr/>
        <a:lstStyle/>
        <a:p>
          <a:endParaRPr lang="en-US"/>
        </a:p>
      </dgm:t>
    </dgm:pt>
    <dgm:pt modelId="{6C6CCC10-5877-944B-8002-6115F16ADD35}">
      <dgm:prSet/>
      <dgm:spPr/>
      <dgm:t>
        <a:bodyPr/>
        <a:lstStyle/>
        <a:p>
          <a:pPr rtl="0"/>
          <a:r>
            <a:rPr lang="en-US" dirty="0" smtClean="0"/>
            <a:t>IP layer as introducer </a:t>
          </a:r>
          <a:r>
            <a:rPr lang="en-US" dirty="0" smtClean="0">
              <a:sym typeface="Wingdings"/>
            </a:rPr>
            <a:t></a:t>
          </a:r>
          <a:r>
            <a:rPr lang="en-US" dirty="0" smtClean="0"/>
            <a:t> by definition, parties may not know each other</a:t>
          </a:r>
          <a:endParaRPr lang="en-US" dirty="0"/>
        </a:p>
      </dgm:t>
    </dgm:pt>
    <dgm:pt modelId="{9585B887-76B2-6846-994C-A1DDE5305188}" type="parTrans" cxnId="{A3C57716-53AD-9A4F-B6C3-A7D9E7871CA9}">
      <dgm:prSet/>
      <dgm:spPr/>
      <dgm:t>
        <a:bodyPr/>
        <a:lstStyle/>
        <a:p>
          <a:endParaRPr lang="en-US"/>
        </a:p>
      </dgm:t>
    </dgm:pt>
    <dgm:pt modelId="{CA005CCB-B26E-0648-8F5E-4ACA125DB684}" type="sibTrans" cxnId="{A3C57716-53AD-9A4F-B6C3-A7D9E7871CA9}">
      <dgm:prSet/>
      <dgm:spPr/>
      <dgm:t>
        <a:bodyPr/>
        <a:lstStyle/>
        <a:p>
          <a:endParaRPr lang="en-US"/>
        </a:p>
      </dgm:t>
    </dgm:pt>
    <dgm:pt modelId="{39E1CE33-0649-1542-8CDB-C04CE0887F9D}">
      <dgm:prSet/>
      <dgm:spPr/>
      <dgm:t>
        <a:bodyPr/>
        <a:lstStyle/>
        <a:p>
          <a:pPr rtl="0"/>
          <a:r>
            <a:rPr lang="en-US" dirty="0" smtClean="0"/>
            <a:t>Transport layer: TLS, DTLS</a:t>
          </a:r>
          <a:endParaRPr lang="en-US" dirty="0"/>
        </a:p>
      </dgm:t>
    </dgm:pt>
    <dgm:pt modelId="{1439469F-4522-CF40-ACD3-4D7A4C7C75AE}" type="parTrans" cxnId="{E44A9D18-CCF0-C043-A487-840F9477594F}">
      <dgm:prSet/>
      <dgm:spPr/>
      <dgm:t>
        <a:bodyPr/>
        <a:lstStyle/>
        <a:p>
          <a:endParaRPr lang="en-US"/>
        </a:p>
      </dgm:t>
    </dgm:pt>
    <dgm:pt modelId="{D01EDDD9-53DA-AA42-95CD-04F9F4783629}" type="sibTrans" cxnId="{E44A9D18-CCF0-C043-A487-840F9477594F}">
      <dgm:prSet/>
      <dgm:spPr/>
      <dgm:t>
        <a:bodyPr/>
        <a:lstStyle/>
        <a:p>
          <a:endParaRPr lang="en-US"/>
        </a:p>
      </dgm:t>
    </dgm:pt>
    <dgm:pt modelId="{3FCE39FA-F11B-FE49-86FD-6D3F252C0E6E}">
      <dgm:prSet custT="1"/>
      <dgm:spPr/>
      <dgm:t>
        <a:bodyPr/>
        <a:lstStyle/>
        <a:p>
          <a:pPr rtl="0"/>
          <a:r>
            <a:rPr lang="en-US" sz="1600" dirty="0" smtClean="0"/>
            <a:t>certificate validation often wrong</a:t>
          </a:r>
          <a:endParaRPr lang="en-US" sz="1600" dirty="0"/>
        </a:p>
      </dgm:t>
    </dgm:pt>
    <dgm:pt modelId="{79E0A546-102F-F94C-BB4E-457C36AC57D2}" type="parTrans" cxnId="{62893ABC-0502-8E40-89A0-1A412B0ED2DF}">
      <dgm:prSet/>
      <dgm:spPr/>
      <dgm:t>
        <a:bodyPr/>
        <a:lstStyle/>
        <a:p>
          <a:endParaRPr lang="en-US"/>
        </a:p>
      </dgm:t>
    </dgm:pt>
    <dgm:pt modelId="{7863BC4E-893E-C842-9370-AF7D1DB403DC}" type="sibTrans" cxnId="{62893ABC-0502-8E40-89A0-1A412B0ED2DF}">
      <dgm:prSet/>
      <dgm:spPr/>
      <dgm:t>
        <a:bodyPr/>
        <a:lstStyle/>
        <a:p>
          <a:endParaRPr lang="en-US"/>
        </a:p>
      </dgm:t>
    </dgm:pt>
    <dgm:pt modelId="{DDFD7F93-1D69-D74C-90BC-E8E7222D0E58}">
      <dgm:prSet custT="1"/>
      <dgm:spPr/>
      <dgm:t>
        <a:bodyPr/>
        <a:lstStyle/>
        <a:p>
          <a:pPr rtl="0"/>
          <a:r>
            <a:rPr lang="en-US" sz="1600" dirty="0" smtClean="0"/>
            <a:t>no client certificates (domain vs. user)</a:t>
          </a:r>
          <a:endParaRPr lang="en-US" sz="1600" dirty="0"/>
        </a:p>
      </dgm:t>
    </dgm:pt>
    <dgm:pt modelId="{1790D5C4-1ECA-6746-BD19-01ADECD9652C}" type="parTrans" cxnId="{41AC1E44-F34D-5349-8613-773EFA50BC22}">
      <dgm:prSet/>
      <dgm:spPr/>
      <dgm:t>
        <a:bodyPr/>
        <a:lstStyle/>
        <a:p>
          <a:endParaRPr lang="en-US"/>
        </a:p>
      </dgm:t>
    </dgm:pt>
    <dgm:pt modelId="{67564BA7-A9E7-3545-8787-2B0D1A6F45E1}" type="sibTrans" cxnId="{41AC1E44-F34D-5349-8613-773EFA50BC22}">
      <dgm:prSet/>
      <dgm:spPr/>
      <dgm:t>
        <a:bodyPr/>
        <a:lstStyle/>
        <a:p>
          <a:endParaRPr lang="en-US"/>
        </a:p>
      </dgm:t>
    </dgm:pt>
    <dgm:pt modelId="{9FC287DF-A343-254E-9F25-F8A6C22BEC64}">
      <dgm:prSet custT="1"/>
      <dgm:spPr/>
      <dgm:t>
        <a:bodyPr/>
        <a:lstStyle/>
        <a:p>
          <a:pPr rtl="0"/>
          <a:r>
            <a:rPr lang="en-US" sz="1600" dirty="0" smtClean="0"/>
            <a:t>integrated transport &amp; security layer?</a:t>
          </a:r>
          <a:endParaRPr lang="en-US" sz="1600" dirty="0"/>
        </a:p>
      </dgm:t>
    </dgm:pt>
    <dgm:pt modelId="{C1104829-E097-E848-BE48-2A3C441EFE0A}" type="parTrans" cxnId="{07699032-B581-CD4A-BE87-7DFF6662B0C0}">
      <dgm:prSet/>
      <dgm:spPr/>
      <dgm:t>
        <a:bodyPr/>
        <a:lstStyle/>
        <a:p>
          <a:endParaRPr lang="en-US"/>
        </a:p>
      </dgm:t>
    </dgm:pt>
    <dgm:pt modelId="{C0F68355-BF68-8D4D-9798-FD31EE36E74E}" type="sibTrans" cxnId="{07699032-B581-CD4A-BE87-7DFF6662B0C0}">
      <dgm:prSet/>
      <dgm:spPr/>
      <dgm:t>
        <a:bodyPr/>
        <a:lstStyle/>
        <a:p>
          <a:endParaRPr lang="en-US"/>
        </a:p>
      </dgm:t>
    </dgm:pt>
    <dgm:pt modelId="{387BC40B-7A14-294A-8B43-9F6B8B2631F0}">
      <dgm:prSet/>
      <dgm:spPr/>
      <dgm:t>
        <a:bodyPr/>
        <a:lstStyle/>
        <a:p>
          <a:pPr rtl="0"/>
          <a:r>
            <a:rPr lang="en-US" dirty="0" smtClean="0"/>
            <a:t>Application layer</a:t>
          </a:r>
          <a:endParaRPr lang="en-US" dirty="0"/>
        </a:p>
      </dgm:t>
    </dgm:pt>
    <dgm:pt modelId="{54694A1D-1D97-5A45-B20D-6680A0DCB6BD}" type="parTrans" cxnId="{639BF140-938A-174B-AA5D-7B822BDCA9AD}">
      <dgm:prSet/>
      <dgm:spPr/>
      <dgm:t>
        <a:bodyPr/>
        <a:lstStyle/>
        <a:p>
          <a:endParaRPr lang="en-US"/>
        </a:p>
      </dgm:t>
    </dgm:pt>
    <dgm:pt modelId="{D772C160-7E8E-1347-95C6-6855678A1C49}" type="sibTrans" cxnId="{639BF140-938A-174B-AA5D-7B822BDCA9AD}">
      <dgm:prSet/>
      <dgm:spPr/>
      <dgm:t>
        <a:bodyPr/>
        <a:lstStyle/>
        <a:p>
          <a:endParaRPr lang="en-US"/>
        </a:p>
      </dgm:t>
    </dgm:pt>
    <dgm:pt modelId="{FC2F3A8B-A333-E045-A00B-CC11EA54B3F5}">
      <dgm:prSet custT="1"/>
      <dgm:spPr/>
      <dgm:t>
        <a:bodyPr/>
        <a:lstStyle/>
        <a:p>
          <a:pPr rtl="0"/>
          <a:r>
            <a:rPr lang="en-US" sz="2400" dirty="0" smtClean="0"/>
            <a:t>knows the what &amp; who</a:t>
          </a:r>
          <a:endParaRPr lang="en-US" sz="2400" dirty="0"/>
        </a:p>
      </dgm:t>
    </dgm:pt>
    <dgm:pt modelId="{D8ED4C20-C88C-344E-9EEB-A847800CDD9A}" type="parTrans" cxnId="{EAF37E33-8937-254F-8F7B-B17E8FD74EBF}">
      <dgm:prSet/>
      <dgm:spPr/>
      <dgm:t>
        <a:bodyPr/>
        <a:lstStyle/>
        <a:p>
          <a:endParaRPr lang="en-US"/>
        </a:p>
      </dgm:t>
    </dgm:pt>
    <dgm:pt modelId="{C652CE2A-D6AB-BD45-AC0A-A0CFF44C79C2}" type="sibTrans" cxnId="{EAF37E33-8937-254F-8F7B-B17E8FD74EBF}">
      <dgm:prSet/>
      <dgm:spPr/>
      <dgm:t>
        <a:bodyPr/>
        <a:lstStyle/>
        <a:p>
          <a:endParaRPr lang="en-US"/>
        </a:p>
      </dgm:t>
    </dgm:pt>
    <dgm:pt modelId="{3F045E23-F395-934A-A0A8-9C4032D0C42A}">
      <dgm:prSet/>
      <dgm:spPr/>
      <dgm:t>
        <a:bodyPr/>
        <a:lstStyle/>
        <a:p>
          <a:pPr rtl="0"/>
          <a:r>
            <a:rPr lang="en-US" dirty="0" smtClean="0">
              <a:sym typeface="Wingdings"/>
            </a:rPr>
            <a:t> secure </a:t>
          </a:r>
          <a:r>
            <a:rPr lang="en-US" i="1" dirty="0" smtClean="0">
              <a:sym typeface="Wingdings"/>
            </a:rPr>
            <a:t>infrastructure</a:t>
          </a:r>
          <a:endParaRPr lang="en-US" i="1" dirty="0"/>
        </a:p>
      </dgm:t>
    </dgm:pt>
    <dgm:pt modelId="{4066BDAD-8E06-8F4F-AFF7-16A70FF8039E}" type="parTrans" cxnId="{CBED0701-2038-244D-A30C-83662077BF3E}">
      <dgm:prSet/>
      <dgm:spPr/>
      <dgm:t>
        <a:bodyPr/>
        <a:lstStyle/>
        <a:p>
          <a:endParaRPr lang="en-US"/>
        </a:p>
      </dgm:t>
    </dgm:pt>
    <dgm:pt modelId="{88F765E7-AFAD-144F-B239-7BF1E402D509}" type="sibTrans" cxnId="{CBED0701-2038-244D-A30C-83662077BF3E}">
      <dgm:prSet/>
      <dgm:spPr/>
      <dgm:t>
        <a:bodyPr/>
        <a:lstStyle/>
        <a:p>
          <a:endParaRPr lang="en-US"/>
        </a:p>
      </dgm:t>
    </dgm:pt>
    <dgm:pt modelId="{0FDBE995-E622-D446-881A-231AE14B247A}" type="pres">
      <dgm:prSet presAssocID="{05B90075-8913-4F47-A0B4-774C5F457DF4}" presName="Name0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9A768737-D1D5-474A-8D57-441C4C46869E}" type="pres">
      <dgm:prSet presAssocID="{387BC40B-7A14-294A-8B43-9F6B8B2631F0}" presName="linNode" presStyleCnt="0"/>
      <dgm:spPr/>
    </dgm:pt>
    <dgm:pt modelId="{732B57ED-9A55-3646-86C1-90D3F3D4C2D6}" type="pres">
      <dgm:prSet presAssocID="{387BC40B-7A14-294A-8B43-9F6B8B2631F0}" presName="parentText" presStyleLbl="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1F1105F2-F807-1140-9B40-757A4DBE6F5B}" type="pres">
      <dgm:prSet presAssocID="{387BC40B-7A14-294A-8B43-9F6B8B2631F0}" presName="descendantText" presStyleLbl="alignAccFollow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E06DF55-B6E5-AA4C-9E64-A53BE22256EC}" type="pres">
      <dgm:prSet presAssocID="{D772C160-7E8E-1347-95C6-6855678A1C49}" presName="sp" presStyleCnt="0"/>
      <dgm:spPr/>
    </dgm:pt>
    <dgm:pt modelId="{4B10944A-891F-BC40-8383-22A7ED831014}" type="pres">
      <dgm:prSet presAssocID="{39E1CE33-0649-1542-8CDB-C04CE0887F9D}" presName="linNode" presStyleCnt="0"/>
      <dgm:spPr/>
    </dgm:pt>
    <dgm:pt modelId="{48A895AC-B2EF-E54F-9CFD-D051653D816A}" type="pres">
      <dgm:prSet presAssocID="{39E1CE33-0649-1542-8CDB-C04CE0887F9D}" presName="parentText" presStyleLbl="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71C723B4-808C-AB45-8F33-3C707D77CC0F}" type="pres">
      <dgm:prSet presAssocID="{39E1CE33-0649-1542-8CDB-C04CE0887F9D}" presName="descendantText" presStyleLbl="alignAccFollow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5F72BE0-B736-094E-B527-97E43C0BD519}" type="pres">
      <dgm:prSet presAssocID="{D01EDDD9-53DA-AA42-95CD-04F9F4783629}" presName="sp" presStyleCnt="0"/>
      <dgm:spPr/>
    </dgm:pt>
    <dgm:pt modelId="{B892B9F3-0E0F-2E49-B897-CC5FD4C40843}" type="pres">
      <dgm:prSet presAssocID="{C18C4EAB-B96D-314E-8067-2680A37D4FEF}" presName="linNode" presStyleCnt="0"/>
      <dgm:spPr/>
    </dgm:pt>
    <dgm:pt modelId="{3C344112-E32E-1F47-9DDF-5210CE89F58C}" type="pres">
      <dgm:prSet presAssocID="{C18C4EAB-B96D-314E-8067-2680A37D4FEF}" presName="parentText" presStyleLbl="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7B8A94D-A015-864B-BF59-237DFAC957B8}" type="pres">
      <dgm:prSet presAssocID="{C18C4EAB-B96D-314E-8067-2680A37D4FEF}" presName="descendantText" presStyleLbl="alignAccFollowNode1" presStyleIdx="2" presStyleCnt="3" custScaleY="13651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AC1E44-F34D-5349-8613-773EFA50BC22}" srcId="{39E1CE33-0649-1542-8CDB-C04CE0887F9D}" destId="{DDFD7F93-1D69-D74C-90BC-E8E7222D0E58}" srcOrd="1" destOrd="0" parTransId="{1790D5C4-1ECA-6746-BD19-01ADECD9652C}" sibTransId="{67564BA7-A9E7-3545-8787-2B0D1A6F45E1}"/>
    <dgm:cxn modelId="{4D38931D-96B0-4E41-A516-1D9E3A4764DE}" srcId="{C18C4EAB-B96D-314E-8067-2680A37D4FEF}" destId="{09FED1E6-C30D-7E4E-BC06-2CC928B99FB5}" srcOrd="2" destOrd="0" parTransId="{BB4572AD-6604-5740-A59D-A76375881AE6}" sibTransId="{54BBCF8C-4164-774C-805F-419E9996A239}"/>
    <dgm:cxn modelId="{62893ABC-0502-8E40-89A0-1A412B0ED2DF}" srcId="{39E1CE33-0649-1542-8CDB-C04CE0887F9D}" destId="{3FCE39FA-F11B-FE49-86FD-6D3F252C0E6E}" srcOrd="0" destOrd="0" parTransId="{79E0A546-102F-F94C-BB4E-457C36AC57D2}" sibTransId="{7863BC4E-893E-C842-9370-AF7D1DB403DC}"/>
    <dgm:cxn modelId="{E0804155-838D-F34E-83AC-56A92372B5D3}" type="presOf" srcId="{387BC40B-7A14-294A-8B43-9F6B8B2631F0}" destId="{732B57ED-9A55-3646-86C1-90D3F3D4C2D6}" srcOrd="0" destOrd="0" presId="urn:microsoft.com/office/officeart/2005/8/layout/vList5"/>
    <dgm:cxn modelId="{42F99349-72A0-EF42-A713-990C02079436}" type="presOf" srcId="{D8F99BDD-A264-0144-BF1A-26B4E49B8782}" destId="{A7B8A94D-A015-864B-BF59-237DFAC957B8}" srcOrd="0" destOrd="1" presId="urn:microsoft.com/office/officeart/2005/8/layout/vList5"/>
    <dgm:cxn modelId="{0EA3C60D-7D5E-844D-80C1-8F907E3E5A77}" type="presOf" srcId="{6C6CCC10-5877-944B-8002-6115F16ADD35}" destId="{A7B8A94D-A015-864B-BF59-237DFAC957B8}" srcOrd="0" destOrd="3" presId="urn:microsoft.com/office/officeart/2005/8/layout/vList5"/>
    <dgm:cxn modelId="{001F309F-6678-7F40-84A1-65FC6DDFE9E6}" type="presOf" srcId="{9FC287DF-A343-254E-9F25-F8A6C22BEC64}" destId="{71C723B4-808C-AB45-8F33-3C707D77CC0F}" srcOrd="0" destOrd="2" presId="urn:microsoft.com/office/officeart/2005/8/layout/vList5"/>
    <dgm:cxn modelId="{A3C57716-53AD-9A4F-B6C3-A7D9E7871CA9}" srcId="{C18C4EAB-B96D-314E-8067-2680A37D4FEF}" destId="{6C6CCC10-5877-944B-8002-6115F16ADD35}" srcOrd="3" destOrd="0" parTransId="{9585B887-76B2-6846-994C-A1DDE5305188}" sibTransId="{CA005CCB-B26E-0648-8F5E-4ACA125DB684}"/>
    <dgm:cxn modelId="{C5A03445-BEFF-AF45-B71E-FF82BA03FB01}" type="presOf" srcId="{20CA811B-9F50-E34F-81AC-BF323F4594A3}" destId="{A7B8A94D-A015-864B-BF59-237DFAC957B8}" srcOrd="0" destOrd="0" presId="urn:microsoft.com/office/officeart/2005/8/layout/vList5"/>
    <dgm:cxn modelId="{EAF37E33-8937-254F-8F7B-B17E8FD74EBF}" srcId="{387BC40B-7A14-294A-8B43-9F6B8B2631F0}" destId="{FC2F3A8B-A333-E045-A00B-CC11EA54B3F5}" srcOrd="0" destOrd="0" parTransId="{D8ED4C20-C88C-344E-9EEB-A847800CDD9A}" sibTransId="{C652CE2A-D6AB-BD45-AC0A-A0CFF44C79C2}"/>
    <dgm:cxn modelId="{639BF140-938A-174B-AA5D-7B822BDCA9AD}" srcId="{05B90075-8913-4F47-A0B4-774C5F457DF4}" destId="{387BC40B-7A14-294A-8B43-9F6B8B2631F0}" srcOrd="0" destOrd="0" parTransId="{54694A1D-1D97-5A45-B20D-6680A0DCB6BD}" sibTransId="{D772C160-7E8E-1347-95C6-6855678A1C49}"/>
    <dgm:cxn modelId="{F8A1E552-B642-B249-A4BC-8A24FE0AC9A6}" type="presOf" srcId="{3F045E23-F395-934A-A0A8-9C4032D0C42A}" destId="{A7B8A94D-A015-864B-BF59-237DFAC957B8}" srcOrd="0" destOrd="4" presId="urn:microsoft.com/office/officeart/2005/8/layout/vList5"/>
    <dgm:cxn modelId="{125E6AEF-D3AF-2542-8963-2DB5F02BBFD2}" srcId="{05B90075-8913-4F47-A0B4-774C5F457DF4}" destId="{C18C4EAB-B96D-314E-8067-2680A37D4FEF}" srcOrd="2" destOrd="0" parTransId="{7C0506F3-65C9-7A43-AAB2-918D0BFA0D4D}" sibTransId="{932FFAAD-1315-BD4A-9F42-6FD01D3CF0FE}"/>
    <dgm:cxn modelId="{9F80335A-557E-F443-8B05-D9959A95478B}" type="presOf" srcId="{39E1CE33-0649-1542-8CDB-C04CE0887F9D}" destId="{48A895AC-B2EF-E54F-9CFD-D051653D816A}" srcOrd="0" destOrd="0" presId="urn:microsoft.com/office/officeart/2005/8/layout/vList5"/>
    <dgm:cxn modelId="{07699032-B581-CD4A-BE87-7DFF6662B0C0}" srcId="{39E1CE33-0649-1542-8CDB-C04CE0887F9D}" destId="{9FC287DF-A343-254E-9F25-F8A6C22BEC64}" srcOrd="2" destOrd="0" parTransId="{C1104829-E097-E848-BE48-2A3C441EFE0A}" sibTransId="{C0F68355-BF68-8D4D-9798-FD31EE36E74E}"/>
    <dgm:cxn modelId="{AA38A9D9-D29E-C443-A482-3708AD7175AE}" type="presOf" srcId="{FC2F3A8B-A333-E045-A00B-CC11EA54B3F5}" destId="{1F1105F2-F807-1140-9B40-757A4DBE6F5B}" srcOrd="0" destOrd="0" presId="urn:microsoft.com/office/officeart/2005/8/layout/vList5"/>
    <dgm:cxn modelId="{CB6D8639-EC87-A24D-90CB-342372B23062}" type="presOf" srcId="{DDFD7F93-1D69-D74C-90BC-E8E7222D0E58}" destId="{71C723B4-808C-AB45-8F33-3C707D77CC0F}" srcOrd="0" destOrd="1" presId="urn:microsoft.com/office/officeart/2005/8/layout/vList5"/>
    <dgm:cxn modelId="{0BF2880F-34BE-124C-AAF6-C36A875EF746}" srcId="{C18C4EAB-B96D-314E-8067-2680A37D4FEF}" destId="{D8F99BDD-A264-0144-BF1A-26B4E49B8782}" srcOrd="1" destOrd="0" parTransId="{B26A3604-D311-B14C-97DF-A5BE63B5D339}" sibTransId="{18B41DA7-BBE0-FF46-9419-C8CD6762D1BF}"/>
    <dgm:cxn modelId="{C3CFA44C-305B-244F-9EAB-987CF2F02AA8}" type="presOf" srcId="{05B90075-8913-4F47-A0B4-774C5F457DF4}" destId="{0FDBE995-E622-D446-881A-231AE14B247A}" srcOrd="0" destOrd="0" presId="urn:microsoft.com/office/officeart/2005/8/layout/vList5"/>
    <dgm:cxn modelId="{C10147D3-3204-154E-8DDC-558FD23FEA81}" srcId="{C18C4EAB-B96D-314E-8067-2680A37D4FEF}" destId="{20CA811B-9F50-E34F-81AC-BF323F4594A3}" srcOrd="0" destOrd="0" parTransId="{DE1E6D95-B00E-644C-A982-EABFF89A5F51}" sibTransId="{93E4334C-C766-E448-AB76-D34804578019}"/>
    <dgm:cxn modelId="{E44A9D18-CCF0-C043-A487-840F9477594F}" srcId="{05B90075-8913-4F47-A0B4-774C5F457DF4}" destId="{39E1CE33-0649-1542-8CDB-C04CE0887F9D}" srcOrd="1" destOrd="0" parTransId="{1439469F-4522-CF40-ACD3-4D7A4C7C75AE}" sibTransId="{D01EDDD9-53DA-AA42-95CD-04F9F4783629}"/>
    <dgm:cxn modelId="{CBED0701-2038-244D-A30C-83662077BF3E}" srcId="{C18C4EAB-B96D-314E-8067-2680A37D4FEF}" destId="{3F045E23-F395-934A-A0A8-9C4032D0C42A}" srcOrd="4" destOrd="0" parTransId="{4066BDAD-8E06-8F4F-AFF7-16A70FF8039E}" sibTransId="{88F765E7-AFAD-144F-B239-7BF1E402D509}"/>
    <dgm:cxn modelId="{97C61FBA-92EA-B147-B21A-9DFFDF43D800}" type="presOf" srcId="{C18C4EAB-B96D-314E-8067-2680A37D4FEF}" destId="{3C344112-E32E-1F47-9DDF-5210CE89F58C}" srcOrd="0" destOrd="0" presId="urn:microsoft.com/office/officeart/2005/8/layout/vList5"/>
    <dgm:cxn modelId="{78F918A0-B27F-5E46-B8CC-F78C351C4DE8}" type="presOf" srcId="{3FCE39FA-F11B-FE49-86FD-6D3F252C0E6E}" destId="{71C723B4-808C-AB45-8F33-3C707D77CC0F}" srcOrd="0" destOrd="0" presId="urn:microsoft.com/office/officeart/2005/8/layout/vList5"/>
    <dgm:cxn modelId="{D93877E7-A8CA-834A-ADF3-148F440354B6}" type="presOf" srcId="{09FED1E6-C30D-7E4E-BC06-2CC928B99FB5}" destId="{A7B8A94D-A015-864B-BF59-237DFAC957B8}" srcOrd="0" destOrd="2" presId="urn:microsoft.com/office/officeart/2005/8/layout/vList5"/>
    <dgm:cxn modelId="{BD487AF7-D5DC-E24C-9791-B8E8329AE4DA}" type="presParOf" srcId="{0FDBE995-E622-D446-881A-231AE14B247A}" destId="{9A768737-D1D5-474A-8D57-441C4C46869E}" srcOrd="0" destOrd="0" presId="urn:microsoft.com/office/officeart/2005/8/layout/vList5"/>
    <dgm:cxn modelId="{C321F8C9-9EED-1649-913D-8CEBDAE1A86E}" type="presParOf" srcId="{9A768737-D1D5-474A-8D57-441C4C46869E}" destId="{732B57ED-9A55-3646-86C1-90D3F3D4C2D6}" srcOrd="0" destOrd="0" presId="urn:microsoft.com/office/officeart/2005/8/layout/vList5"/>
    <dgm:cxn modelId="{FA6526EA-E013-4F40-B9DB-161BEA793570}" type="presParOf" srcId="{9A768737-D1D5-474A-8D57-441C4C46869E}" destId="{1F1105F2-F807-1140-9B40-757A4DBE6F5B}" srcOrd="1" destOrd="0" presId="urn:microsoft.com/office/officeart/2005/8/layout/vList5"/>
    <dgm:cxn modelId="{657C7A08-0A41-EC40-BD14-E9BB200D90BE}" type="presParOf" srcId="{0FDBE995-E622-D446-881A-231AE14B247A}" destId="{AE06DF55-B6E5-AA4C-9E64-A53BE22256EC}" srcOrd="1" destOrd="0" presId="urn:microsoft.com/office/officeart/2005/8/layout/vList5"/>
    <dgm:cxn modelId="{631B20DC-F913-A141-9E04-6F1CD6E7FF77}" type="presParOf" srcId="{0FDBE995-E622-D446-881A-231AE14B247A}" destId="{4B10944A-891F-BC40-8383-22A7ED831014}" srcOrd="2" destOrd="0" presId="urn:microsoft.com/office/officeart/2005/8/layout/vList5"/>
    <dgm:cxn modelId="{CF9D704D-7A59-9440-8899-F7B36062270B}" type="presParOf" srcId="{4B10944A-891F-BC40-8383-22A7ED831014}" destId="{48A895AC-B2EF-E54F-9CFD-D051653D816A}" srcOrd="0" destOrd="0" presId="urn:microsoft.com/office/officeart/2005/8/layout/vList5"/>
    <dgm:cxn modelId="{0AB6FD32-1352-6E43-9B68-C8A422260832}" type="presParOf" srcId="{4B10944A-891F-BC40-8383-22A7ED831014}" destId="{71C723B4-808C-AB45-8F33-3C707D77CC0F}" srcOrd="1" destOrd="0" presId="urn:microsoft.com/office/officeart/2005/8/layout/vList5"/>
    <dgm:cxn modelId="{BA9C4122-F48D-C845-A1DD-6B8B49002B0D}" type="presParOf" srcId="{0FDBE995-E622-D446-881A-231AE14B247A}" destId="{A5F72BE0-B736-094E-B527-97E43C0BD519}" srcOrd="3" destOrd="0" presId="urn:microsoft.com/office/officeart/2005/8/layout/vList5"/>
    <dgm:cxn modelId="{2E71B10C-C8BB-8A4A-8D94-C9E10A612E71}" type="presParOf" srcId="{0FDBE995-E622-D446-881A-231AE14B247A}" destId="{B892B9F3-0E0F-2E49-B897-CC5FD4C40843}" srcOrd="4" destOrd="0" presId="urn:microsoft.com/office/officeart/2005/8/layout/vList5"/>
    <dgm:cxn modelId="{725CA7E6-FA67-7349-83E0-012424276888}" type="presParOf" srcId="{B892B9F3-0E0F-2E49-B897-CC5FD4C40843}" destId="{3C344112-E32E-1F47-9DDF-5210CE89F58C}" srcOrd="0" destOrd="0" presId="urn:microsoft.com/office/officeart/2005/8/layout/vList5"/>
    <dgm:cxn modelId="{AA8FB94D-FF74-AA4B-A466-7FED2DF06F41}" type="presParOf" srcId="{B892B9F3-0E0F-2E49-B897-CC5FD4C40843}" destId="{A7B8A94D-A015-864B-BF59-237DFAC957B8}" srcOrd="1" destOrd="0" presId="urn:microsoft.com/office/officeart/2005/8/layout/vList5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A2FA56C7-54AE-004F-B261-55602A0CEBB4}" type="doc">
      <dgm:prSet loTypeId="urn:microsoft.com/office/officeart/2005/8/layout/chevron2" loCatId="" qsTypeId="urn:microsoft.com/office/officeart/2005/8/quickstyle/simple4" qsCatId="simple" csTypeId="urn:microsoft.com/office/officeart/2005/8/colors/colorful3" csCatId="colorful" phldr="1"/>
      <dgm:spPr/>
      <dgm:t>
        <a:bodyPr/>
        <a:lstStyle/>
        <a:p>
          <a:endParaRPr lang="en-US"/>
        </a:p>
      </dgm:t>
    </dgm:pt>
    <dgm:pt modelId="{63C6325A-B818-CE4B-9936-78624CBD02A7}">
      <dgm:prSet phldrT="[Text]"/>
      <dgm:spPr/>
      <dgm:t>
        <a:bodyPr/>
        <a:lstStyle/>
        <a:p>
          <a:r>
            <a:rPr lang="en-US" dirty="0" smtClean="0"/>
            <a:t>Do not call (national)</a:t>
          </a:r>
          <a:endParaRPr lang="en-US" dirty="0"/>
        </a:p>
      </dgm:t>
    </dgm:pt>
    <dgm:pt modelId="{2F9442E5-3238-C34D-8906-6EFED69C19B0}" type="parTrans" cxnId="{E0E8E4D0-AFA0-9943-9E91-FC1557DA3072}">
      <dgm:prSet/>
      <dgm:spPr/>
      <dgm:t>
        <a:bodyPr/>
        <a:lstStyle/>
        <a:p>
          <a:endParaRPr lang="en-US"/>
        </a:p>
      </dgm:t>
    </dgm:pt>
    <dgm:pt modelId="{5C482AD7-003F-1742-9A18-F918388BB98D}" type="sibTrans" cxnId="{E0E8E4D0-AFA0-9943-9E91-FC1557DA3072}">
      <dgm:prSet/>
      <dgm:spPr/>
      <dgm:t>
        <a:bodyPr/>
        <a:lstStyle/>
        <a:p>
          <a:endParaRPr lang="en-US"/>
        </a:p>
      </dgm:t>
    </dgm:pt>
    <dgm:pt modelId="{8141FB05-EF89-7C4E-99EE-6524D33BA74D}">
      <dgm:prSet phldrT="[Text]" custT="1"/>
      <dgm:spPr/>
      <dgm:t>
        <a:bodyPr/>
        <a:lstStyle/>
        <a:p>
          <a:r>
            <a:rPr lang="en-US" sz="2800" dirty="0" smtClean="0"/>
            <a:t>no sales calls to users on do-not-call list</a:t>
          </a:r>
          <a:endParaRPr lang="en-US" sz="2800" dirty="0"/>
        </a:p>
      </dgm:t>
    </dgm:pt>
    <dgm:pt modelId="{D2EB0FDA-CB29-4643-B001-338DD3A325D6}" type="parTrans" cxnId="{60AC8785-92DF-E54C-8D2F-4E675483FBBB}">
      <dgm:prSet/>
      <dgm:spPr/>
      <dgm:t>
        <a:bodyPr/>
        <a:lstStyle/>
        <a:p>
          <a:endParaRPr lang="en-US"/>
        </a:p>
      </dgm:t>
    </dgm:pt>
    <dgm:pt modelId="{E807C633-21A3-C04E-B047-875F8581A2BA}" type="sibTrans" cxnId="{60AC8785-92DF-E54C-8D2F-4E675483FBBB}">
      <dgm:prSet/>
      <dgm:spPr/>
      <dgm:t>
        <a:bodyPr/>
        <a:lstStyle/>
        <a:p>
          <a:endParaRPr lang="en-US"/>
        </a:p>
      </dgm:t>
    </dgm:pt>
    <dgm:pt modelId="{F5D7305C-57B5-4E46-989C-0BA681765141}">
      <dgm:prSet phldrT="[Text]"/>
      <dgm:spPr/>
      <dgm:t>
        <a:bodyPr/>
        <a:lstStyle/>
        <a:p>
          <a:r>
            <a:rPr lang="en-US" dirty="0" smtClean="0"/>
            <a:t>Do not call (entity-specific)</a:t>
          </a:r>
          <a:endParaRPr lang="en-US" dirty="0"/>
        </a:p>
      </dgm:t>
    </dgm:pt>
    <dgm:pt modelId="{962CE98B-2A4E-744E-8E05-C4F4C29C9488}" type="parTrans" cxnId="{13EF3DC2-768C-1449-8142-7056E27F8577}">
      <dgm:prSet/>
      <dgm:spPr/>
      <dgm:t>
        <a:bodyPr/>
        <a:lstStyle/>
        <a:p>
          <a:endParaRPr lang="en-US"/>
        </a:p>
      </dgm:t>
    </dgm:pt>
    <dgm:pt modelId="{B802AC43-92E6-E14C-ABB6-58968CF00B5E}" type="sibTrans" cxnId="{13EF3DC2-768C-1449-8142-7056E27F8577}">
      <dgm:prSet/>
      <dgm:spPr/>
      <dgm:t>
        <a:bodyPr/>
        <a:lstStyle/>
        <a:p>
          <a:endParaRPr lang="en-US"/>
        </a:p>
      </dgm:t>
    </dgm:pt>
    <dgm:pt modelId="{F691053F-FA09-0E4C-9C79-0689E1D63B63}">
      <dgm:prSet phldrT="[Text]" custT="1"/>
      <dgm:spPr/>
      <dgm:t>
        <a:bodyPr/>
        <a:lstStyle/>
        <a:p>
          <a:r>
            <a:rPr lang="en-US" sz="1800" dirty="0" smtClean="0"/>
            <a:t>businesses and for‐profit fundraisers can’t make sales or solicitation calls  to consumers who have previously requested not to receive calls from that company.</a:t>
          </a:r>
          <a:endParaRPr lang="en-US" sz="1800" dirty="0"/>
        </a:p>
      </dgm:t>
    </dgm:pt>
    <dgm:pt modelId="{43D513B8-CA93-6D41-833E-08F39995BBB5}" type="parTrans" cxnId="{3F28FD71-1360-824E-87B8-361F34B4A6D1}">
      <dgm:prSet/>
      <dgm:spPr/>
      <dgm:t>
        <a:bodyPr/>
        <a:lstStyle/>
        <a:p>
          <a:endParaRPr lang="en-US"/>
        </a:p>
      </dgm:t>
    </dgm:pt>
    <dgm:pt modelId="{099781E0-F81F-6A4B-84C0-FFC3584AB3F0}" type="sibTrans" cxnId="{3F28FD71-1360-824E-87B8-361F34B4A6D1}">
      <dgm:prSet/>
      <dgm:spPr/>
      <dgm:t>
        <a:bodyPr/>
        <a:lstStyle/>
        <a:p>
          <a:endParaRPr lang="en-US"/>
        </a:p>
      </dgm:t>
    </dgm:pt>
    <dgm:pt modelId="{BB07099C-EA08-4B49-8994-5017D761F27C}">
      <dgm:prSet phldrT="[Text]"/>
      <dgm:spPr/>
      <dgm:t>
        <a:bodyPr/>
        <a:lstStyle/>
        <a:p>
          <a:r>
            <a:rPr lang="en-US" dirty="0" err="1" smtClean="0"/>
            <a:t>Robocalls</a:t>
          </a:r>
          <a:endParaRPr lang="en-US" dirty="0"/>
        </a:p>
      </dgm:t>
    </dgm:pt>
    <dgm:pt modelId="{FC277A77-E8F5-A04F-A173-B27985E9DB36}" type="parTrans" cxnId="{62371703-4F71-FA4B-9E89-09204D51E990}">
      <dgm:prSet/>
      <dgm:spPr/>
      <dgm:t>
        <a:bodyPr/>
        <a:lstStyle/>
        <a:p>
          <a:endParaRPr lang="en-US"/>
        </a:p>
      </dgm:t>
    </dgm:pt>
    <dgm:pt modelId="{BCA0CF9A-9866-B74B-8A0A-0704831F2F24}" type="sibTrans" cxnId="{62371703-4F71-FA4B-9E89-09204D51E990}">
      <dgm:prSet/>
      <dgm:spPr/>
      <dgm:t>
        <a:bodyPr/>
        <a:lstStyle/>
        <a:p>
          <a:endParaRPr lang="en-US"/>
        </a:p>
      </dgm:t>
    </dgm:pt>
    <dgm:pt modelId="{EDE56962-4EDB-E445-8046-C7D06F591CEE}">
      <dgm:prSet phldrT="[Text]" custT="1"/>
      <dgm:spPr/>
      <dgm:t>
        <a:bodyPr/>
        <a:lstStyle/>
        <a:p>
          <a:r>
            <a:rPr lang="en-US" sz="1600" dirty="0" smtClean="0"/>
            <a:t>businesses can’t make sales calls to consumers</a:t>
          </a:r>
          <a:endParaRPr lang="en-US" sz="1600" dirty="0"/>
        </a:p>
      </dgm:t>
    </dgm:pt>
    <dgm:pt modelId="{E0C302B4-AC0A-9843-BE57-430A6C972199}" type="parTrans" cxnId="{B9DFDA2E-1F85-C442-87FE-87AF656859A0}">
      <dgm:prSet/>
      <dgm:spPr/>
      <dgm:t>
        <a:bodyPr/>
        <a:lstStyle/>
        <a:p>
          <a:endParaRPr lang="en-US"/>
        </a:p>
      </dgm:t>
    </dgm:pt>
    <dgm:pt modelId="{2E2D30F2-B89C-6240-8262-71E58CC3CC2E}" type="sibTrans" cxnId="{B9DFDA2E-1F85-C442-87FE-87AF656859A0}">
      <dgm:prSet/>
      <dgm:spPr/>
      <dgm:t>
        <a:bodyPr/>
        <a:lstStyle/>
        <a:p>
          <a:endParaRPr lang="en-US"/>
        </a:p>
      </dgm:t>
    </dgm:pt>
    <dgm:pt modelId="{3787F476-B916-CE4B-9807-1F0CE5298CF9}">
      <dgm:prSet phldrT="[Text]" custT="1"/>
      <dgm:spPr/>
      <dgm:t>
        <a:bodyPr/>
        <a:lstStyle/>
        <a:p>
          <a:r>
            <a:rPr lang="en-US" sz="1600" dirty="0" smtClean="0"/>
            <a:t>prohibited even if the consumer’s phone number is not on the Do Not Call Registry</a:t>
          </a:r>
          <a:endParaRPr lang="en-US" sz="1600" dirty="0"/>
        </a:p>
      </dgm:t>
    </dgm:pt>
    <dgm:pt modelId="{39623AE8-100F-574F-ACDF-AD8E5CE32E46}" type="parTrans" cxnId="{2F1359DD-A4B9-3C43-BFED-66B66512FAE4}">
      <dgm:prSet/>
      <dgm:spPr/>
      <dgm:t>
        <a:bodyPr/>
        <a:lstStyle/>
        <a:p>
          <a:endParaRPr lang="en-US"/>
        </a:p>
      </dgm:t>
    </dgm:pt>
    <dgm:pt modelId="{9FBEB11D-7F88-BB49-AE48-7CF65E386D28}" type="sibTrans" cxnId="{2F1359DD-A4B9-3C43-BFED-66B66512FAE4}">
      <dgm:prSet/>
      <dgm:spPr/>
      <dgm:t>
        <a:bodyPr/>
        <a:lstStyle/>
        <a:p>
          <a:endParaRPr lang="en-US"/>
        </a:p>
      </dgm:t>
    </dgm:pt>
    <dgm:pt modelId="{69B60970-27F2-6C4B-97FF-280CEE1446FD}">
      <dgm:prSet phldrT="[Text]" custT="1"/>
      <dgm:spPr/>
      <dgm:t>
        <a:bodyPr/>
        <a:lstStyle/>
        <a:p>
          <a:r>
            <a:rPr lang="en-US" sz="1600" dirty="0" smtClean="0"/>
            <a:t>except written permission</a:t>
          </a:r>
          <a:endParaRPr lang="en-US" sz="1600" dirty="0"/>
        </a:p>
      </dgm:t>
    </dgm:pt>
    <dgm:pt modelId="{D0B5E060-A32A-C640-BC54-7E1FE634FF97}" type="parTrans" cxnId="{C9DD7621-ED9D-DC48-AB97-AF03D880309B}">
      <dgm:prSet/>
      <dgm:spPr/>
      <dgm:t>
        <a:bodyPr/>
        <a:lstStyle/>
        <a:p>
          <a:endParaRPr lang="en-US"/>
        </a:p>
      </dgm:t>
    </dgm:pt>
    <dgm:pt modelId="{F61B38E2-8C43-524D-AD8A-7C0D6D56A710}" type="sibTrans" cxnId="{C9DD7621-ED9D-DC48-AB97-AF03D880309B}">
      <dgm:prSet/>
      <dgm:spPr/>
      <dgm:t>
        <a:bodyPr/>
        <a:lstStyle/>
        <a:p>
          <a:endParaRPr lang="en-US"/>
        </a:p>
      </dgm:t>
    </dgm:pt>
    <dgm:pt modelId="{09A475D2-D7F2-3C4D-91AA-19BD7F3FAB91}">
      <dgm:prSet phldrT="[Text]"/>
      <dgm:spPr/>
      <dgm:t>
        <a:bodyPr/>
        <a:lstStyle/>
        <a:p>
          <a:r>
            <a:rPr lang="en-US" sz="1400" dirty="0" smtClean="0">
              <a:solidFill>
                <a:srgbClr val="FF0000"/>
              </a:solidFill>
            </a:rPr>
            <a:t>does not include politicians</a:t>
          </a:r>
          <a:endParaRPr lang="en-US" sz="1400" dirty="0">
            <a:solidFill>
              <a:srgbClr val="FF0000"/>
            </a:solidFill>
          </a:endParaRPr>
        </a:p>
      </dgm:t>
    </dgm:pt>
    <dgm:pt modelId="{36F48D0D-5C75-5844-AB89-7CFF9EB0C00C}" type="parTrans" cxnId="{71788073-14A2-3E4E-81C7-88341B717E4A}">
      <dgm:prSet/>
      <dgm:spPr/>
      <dgm:t>
        <a:bodyPr/>
        <a:lstStyle/>
        <a:p>
          <a:endParaRPr lang="en-US"/>
        </a:p>
      </dgm:t>
    </dgm:pt>
    <dgm:pt modelId="{48941B74-BF25-BF47-96C9-56279C67F099}" type="sibTrans" cxnId="{71788073-14A2-3E4E-81C7-88341B717E4A}">
      <dgm:prSet/>
      <dgm:spPr/>
      <dgm:t>
        <a:bodyPr/>
        <a:lstStyle/>
        <a:p>
          <a:endParaRPr lang="en-US"/>
        </a:p>
      </dgm:t>
    </dgm:pt>
    <dgm:pt modelId="{AB71CA32-173D-6540-99A2-48A6AF2AAF51}" type="pres">
      <dgm:prSet presAssocID="{A2FA56C7-54AE-004F-B261-55602A0CEBB4}" presName="linearFlow" presStyleCnt="0">
        <dgm:presLayoutVars>
          <dgm:dir/>
          <dgm:animLvl val="lvl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5E67FF9C-859E-1945-AAC8-DA0D1213146F}" type="pres">
      <dgm:prSet presAssocID="{63C6325A-B818-CE4B-9936-78624CBD02A7}" presName="composite" presStyleCnt="0"/>
      <dgm:spPr/>
    </dgm:pt>
    <dgm:pt modelId="{F057BEC4-1991-0941-A7A7-E2D798C2AF09}" type="pres">
      <dgm:prSet presAssocID="{63C6325A-B818-CE4B-9936-78624CBD02A7}" presName="parentText" presStyleLbl="alignNode1" presStyleIdx="0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2BF3C3F-865E-B54F-9E73-16051CEB6E4C}" type="pres">
      <dgm:prSet presAssocID="{63C6325A-B818-CE4B-9936-78624CBD02A7}" presName="descendantText" presStyleLbl="alignAcc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2E5B53C3-7181-6F47-8FAC-574FCAF78DF0}" type="pres">
      <dgm:prSet presAssocID="{5C482AD7-003F-1742-9A18-F918388BB98D}" presName="sp" presStyleCnt="0"/>
      <dgm:spPr/>
    </dgm:pt>
    <dgm:pt modelId="{8AC98289-F085-E249-A871-DC06AA257384}" type="pres">
      <dgm:prSet presAssocID="{F5D7305C-57B5-4E46-989C-0BA681765141}" presName="composite" presStyleCnt="0"/>
      <dgm:spPr/>
    </dgm:pt>
    <dgm:pt modelId="{87B88283-28FB-AB4A-BAF2-69188FA80DA7}" type="pres">
      <dgm:prSet presAssocID="{F5D7305C-57B5-4E46-989C-0BA681765141}" presName="parentText" presStyleLbl="alignNode1" presStyleIdx="1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F0995BC-7860-A748-8DC6-41FA4932F59B}" type="pres">
      <dgm:prSet presAssocID="{F5D7305C-57B5-4E46-989C-0BA681765141}" presName="descendantText" presStyleLbl="alignAcc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3244F247-83D1-2E46-9A4E-D80E00BA16D0}" type="pres">
      <dgm:prSet presAssocID="{B802AC43-92E6-E14C-ABB6-58968CF00B5E}" presName="sp" presStyleCnt="0"/>
      <dgm:spPr/>
    </dgm:pt>
    <dgm:pt modelId="{23C1FD7C-CA68-5B4D-9BF1-149FFD4D80C4}" type="pres">
      <dgm:prSet presAssocID="{BB07099C-EA08-4B49-8994-5017D761F27C}" presName="composite" presStyleCnt="0"/>
      <dgm:spPr/>
    </dgm:pt>
    <dgm:pt modelId="{9679311C-9A92-6142-B3FC-BDBF545F932A}" type="pres">
      <dgm:prSet presAssocID="{BB07099C-EA08-4B49-8994-5017D761F27C}" presName="parentText" presStyleLbl="alignNode1" presStyleIdx="2" presStyleCnt="3">
        <dgm:presLayoutVars>
          <dgm:chMax val="1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E8E045A-3DB6-CF45-88B9-F322AAAE8186}" type="pres">
      <dgm:prSet presAssocID="{BB07099C-EA08-4B49-8994-5017D761F27C}" presName="descendantText" presStyleLbl="alignAcc1" presStyleIdx="2" presStyleCnt="3" custScaleY="12935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2F1359DD-A4B9-3C43-BFED-66B66512FAE4}" srcId="{BB07099C-EA08-4B49-8994-5017D761F27C}" destId="{3787F476-B916-CE4B-9807-1F0CE5298CF9}" srcOrd="1" destOrd="0" parTransId="{39623AE8-100F-574F-ACDF-AD8E5CE32E46}" sibTransId="{9FBEB11D-7F88-BB49-AE48-7CF65E386D28}"/>
    <dgm:cxn modelId="{E0E8E4D0-AFA0-9943-9E91-FC1557DA3072}" srcId="{A2FA56C7-54AE-004F-B261-55602A0CEBB4}" destId="{63C6325A-B818-CE4B-9936-78624CBD02A7}" srcOrd="0" destOrd="0" parTransId="{2F9442E5-3238-C34D-8906-6EFED69C19B0}" sibTransId="{5C482AD7-003F-1742-9A18-F918388BB98D}"/>
    <dgm:cxn modelId="{B9DFDA2E-1F85-C442-87FE-87AF656859A0}" srcId="{BB07099C-EA08-4B49-8994-5017D761F27C}" destId="{EDE56962-4EDB-E445-8046-C7D06F591CEE}" srcOrd="0" destOrd="0" parTransId="{E0C302B4-AC0A-9843-BE57-430A6C972199}" sibTransId="{2E2D30F2-B89C-6240-8262-71E58CC3CC2E}"/>
    <dgm:cxn modelId="{284FD084-719F-294C-9676-005B2F93A4D1}" type="presOf" srcId="{F5D7305C-57B5-4E46-989C-0BA681765141}" destId="{87B88283-28FB-AB4A-BAF2-69188FA80DA7}" srcOrd="0" destOrd="0" presId="urn:microsoft.com/office/officeart/2005/8/layout/chevron2"/>
    <dgm:cxn modelId="{13EF3DC2-768C-1449-8142-7056E27F8577}" srcId="{A2FA56C7-54AE-004F-B261-55602A0CEBB4}" destId="{F5D7305C-57B5-4E46-989C-0BA681765141}" srcOrd="1" destOrd="0" parTransId="{962CE98B-2A4E-744E-8E05-C4F4C29C9488}" sibTransId="{B802AC43-92E6-E14C-ABB6-58968CF00B5E}"/>
    <dgm:cxn modelId="{A4156398-8EF0-3244-AD98-C37EC7E47F84}" type="presOf" srcId="{3787F476-B916-CE4B-9807-1F0CE5298CF9}" destId="{9E8E045A-3DB6-CF45-88B9-F322AAAE8186}" srcOrd="0" destOrd="2" presId="urn:microsoft.com/office/officeart/2005/8/layout/chevron2"/>
    <dgm:cxn modelId="{E3535323-5A78-0548-BB32-12EAF79188E6}" type="presOf" srcId="{69B60970-27F2-6C4B-97FF-280CEE1446FD}" destId="{9E8E045A-3DB6-CF45-88B9-F322AAAE8186}" srcOrd="0" destOrd="3" presId="urn:microsoft.com/office/officeart/2005/8/layout/chevron2"/>
    <dgm:cxn modelId="{C9DD7621-ED9D-DC48-AB97-AF03D880309B}" srcId="{BB07099C-EA08-4B49-8994-5017D761F27C}" destId="{69B60970-27F2-6C4B-97FF-280CEE1446FD}" srcOrd="2" destOrd="0" parTransId="{D0B5E060-A32A-C640-BC54-7E1FE634FF97}" sibTransId="{F61B38E2-8C43-524D-AD8A-7C0D6D56A710}"/>
    <dgm:cxn modelId="{0237CB8C-EEC8-6C4D-8D90-917BC4290E4C}" type="presOf" srcId="{F691053F-FA09-0E4C-9C79-0689E1D63B63}" destId="{BF0995BC-7860-A748-8DC6-41FA4932F59B}" srcOrd="0" destOrd="0" presId="urn:microsoft.com/office/officeart/2005/8/layout/chevron2"/>
    <dgm:cxn modelId="{876D4F0B-08EC-3744-9ABC-71142F58A0B5}" type="presOf" srcId="{EDE56962-4EDB-E445-8046-C7D06F591CEE}" destId="{9E8E045A-3DB6-CF45-88B9-F322AAAE8186}" srcOrd="0" destOrd="0" presId="urn:microsoft.com/office/officeart/2005/8/layout/chevron2"/>
    <dgm:cxn modelId="{3F28FD71-1360-824E-87B8-361F34B4A6D1}" srcId="{F5D7305C-57B5-4E46-989C-0BA681765141}" destId="{F691053F-FA09-0E4C-9C79-0689E1D63B63}" srcOrd="0" destOrd="0" parTransId="{43D513B8-CA93-6D41-833E-08F39995BBB5}" sibTransId="{099781E0-F81F-6A4B-84C0-FFC3584AB3F0}"/>
    <dgm:cxn modelId="{29E16286-AD5C-7B4A-BAEE-C1FA77A5534E}" type="presOf" srcId="{63C6325A-B818-CE4B-9936-78624CBD02A7}" destId="{F057BEC4-1991-0941-A7A7-E2D798C2AF09}" srcOrd="0" destOrd="0" presId="urn:microsoft.com/office/officeart/2005/8/layout/chevron2"/>
    <dgm:cxn modelId="{71788073-14A2-3E4E-81C7-88341B717E4A}" srcId="{EDE56962-4EDB-E445-8046-C7D06F591CEE}" destId="{09A475D2-D7F2-3C4D-91AA-19BD7F3FAB91}" srcOrd="0" destOrd="0" parTransId="{36F48D0D-5C75-5844-AB89-7CFF9EB0C00C}" sibTransId="{48941B74-BF25-BF47-96C9-56279C67F099}"/>
    <dgm:cxn modelId="{62371703-4F71-FA4B-9E89-09204D51E990}" srcId="{A2FA56C7-54AE-004F-B261-55602A0CEBB4}" destId="{BB07099C-EA08-4B49-8994-5017D761F27C}" srcOrd="2" destOrd="0" parTransId="{FC277A77-E8F5-A04F-A173-B27985E9DB36}" sibTransId="{BCA0CF9A-9866-B74B-8A0A-0704831F2F24}"/>
    <dgm:cxn modelId="{6C01C8E1-78A4-D94B-AE06-0EE833302B6E}" type="presOf" srcId="{BB07099C-EA08-4B49-8994-5017D761F27C}" destId="{9679311C-9A92-6142-B3FC-BDBF545F932A}" srcOrd="0" destOrd="0" presId="urn:microsoft.com/office/officeart/2005/8/layout/chevron2"/>
    <dgm:cxn modelId="{DD1882D1-21DE-9544-9C9C-DD31D62D2C47}" type="presOf" srcId="{09A475D2-D7F2-3C4D-91AA-19BD7F3FAB91}" destId="{9E8E045A-3DB6-CF45-88B9-F322AAAE8186}" srcOrd="0" destOrd="1" presId="urn:microsoft.com/office/officeart/2005/8/layout/chevron2"/>
    <dgm:cxn modelId="{22797A1D-BB91-D945-94E1-DC058189E8B7}" type="presOf" srcId="{A2FA56C7-54AE-004F-B261-55602A0CEBB4}" destId="{AB71CA32-173D-6540-99A2-48A6AF2AAF51}" srcOrd="0" destOrd="0" presId="urn:microsoft.com/office/officeart/2005/8/layout/chevron2"/>
    <dgm:cxn modelId="{60AC8785-92DF-E54C-8D2F-4E675483FBBB}" srcId="{63C6325A-B818-CE4B-9936-78624CBD02A7}" destId="{8141FB05-EF89-7C4E-99EE-6524D33BA74D}" srcOrd="0" destOrd="0" parTransId="{D2EB0FDA-CB29-4643-B001-338DD3A325D6}" sibTransId="{E807C633-21A3-C04E-B047-875F8581A2BA}"/>
    <dgm:cxn modelId="{BF992D3B-C91C-2642-B8CA-AAF0483CC819}" type="presOf" srcId="{8141FB05-EF89-7C4E-99EE-6524D33BA74D}" destId="{C2BF3C3F-865E-B54F-9E73-16051CEB6E4C}" srcOrd="0" destOrd="0" presId="urn:microsoft.com/office/officeart/2005/8/layout/chevron2"/>
    <dgm:cxn modelId="{6B3FBB71-2E69-A544-B5E4-60D26D8D64B1}" type="presParOf" srcId="{AB71CA32-173D-6540-99A2-48A6AF2AAF51}" destId="{5E67FF9C-859E-1945-AAC8-DA0D1213146F}" srcOrd="0" destOrd="0" presId="urn:microsoft.com/office/officeart/2005/8/layout/chevron2"/>
    <dgm:cxn modelId="{99C84FA9-0AA7-B442-A7B8-18FFF6935027}" type="presParOf" srcId="{5E67FF9C-859E-1945-AAC8-DA0D1213146F}" destId="{F057BEC4-1991-0941-A7A7-E2D798C2AF09}" srcOrd="0" destOrd="0" presId="urn:microsoft.com/office/officeart/2005/8/layout/chevron2"/>
    <dgm:cxn modelId="{C13FC17F-0798-B64F-B70F-593632566223}" type="presParOf" srcId="{5E67FF9C-859E-1945-AAC8-DA0D1213146F}" destId="{C2BF3C3F-865E-B54F-9E73-16051CEB6E4C}" srcOrd="1" destOrd="0" presId="urn:microsoft.com/office/officeart/2005/8/layout/chevron2"/>
    <dgm:cxn modelId="{B84E5ACD-FB59-C34E-BC13-075C84C36A8E}" type="presParOf" srcId="{AB71CA32-173D-6540-99A2-48A6AF2AAF51}" destId="{2E5B53C3-7181-6F47-8FAC-574FCAF78DF0}" srcOrd="1" destOrd="0" presId="urn:microsoft.com/office/officeart/2005/8/layout/chevron2"/>
    <dgm:cxn modelId="{F764CE9C-C48D-7946-9D68-27F320560784}" type="presParOf" srcId="{AB71CA32-173D-6540-99A2-48A6AF2AAF51}" destId="{8AC98289-F085-E249-A871-DC06AA257384}" srcOrd="2" destOrd="0" presId="urn:microsoft.com/office/officeart/2005/8/layout/chevron2"/>
    <dgm:cxn modelId="{58678CC4-6285-6F4A-8106-7EB1ACA0CF68}" type="presParOf" srcId="{8AC98289-F085-E249-A871-DC06AA257384}" destId="{87B88283-28FB-AB4A-BAF2-69188FA80DA7}" srcOrd="0" destOrd="0" presId="urn:microsoft.com/office/officeart/2005/8/layout/chevron2"/>
    <dgm:cxn modelId="{8545305F-7846-5B46-BB09-FA9C98EB90C1}" type="presParOf" srcId="{8AC98289-F085-E249-A871-DC06AA257384}" destId="{BF0995BC-7860-A748-8DC6-41FA4932F59B}" srcOrd="1" destOrd="0" presId="urn:microsoft.com/office/officeart/2005/8/layout/chevron2"/>
    <dgm:cxn modelId="{0AB3B560-3225-6347-B4F9-8C0DACC4E35A}" type="presParOf" srcId="{AB71CA32-173D-6540-99A2-48A6AF2AAF51}" destId="{3244F247-83D1-2E46-9A4E-D80E00BA16D0}" srcOrd="3" destOrd="0" presId="urn:microsoft.com/office/officeart/2005/8/layout/chevron2"/>
    <dgm:cxn modelId="{0388BB92-689D-A34F-B32C-A7C7783C9B25}" type="presParOf" srcId="{AB71CA32-173D-6540-99A2-48A6AF2AAF51}" destId="{23C1FD7C-CA68-5B4D-9BF1-149FFD4D80C4}" srcOrd="4" destOrd="0" presId="urn:microsoft.com/office/officeart/2005/8/layout/chevron2"/>
    <dgm:cxn modelId="{F31EF8C0-EE45-4243-B233-9B3E60F80F5E}" type="presParOf" srcId="{23C1FD7C-CA68-5B4D-9BF1-149FFD4D80C4}" destId="{9679311C-9A92-6142-B3FC-BDBF545F932A}" srcOrd="0" destOrd="0" presId="urn:microsoft.com/office/officeart/2005/8/layout/chevron2"/>
    <dgm:cxn modelId="{D26F86DA-D1E5-1A4E-9234-121900B4E164}" type="presParOf" srcId="{23C1FD7C-CA68-5B4D-9BF1-149FFD4D80C4}" destId="{9E8E045A-3DB6-CF45-88B9-F322AAAE8186}" srcOrd="1" destOrd="0" presId="urn:microsoft.com/office/officeart/2005/8/layout/chevron2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FDD7A1D0-C8F8-A540-900C-5A7AD49D3420}" type="doc">
      <dgm:prSet loTypeId="urn:microsoft.com/office/officeart/2005/8/layout/radial4" loCatId="" qsTypeId="urn:microsoft.com/office/officeart/2005/8/quickstyle/simple4" qsCatId="simple" csTypeId="urn:microsoft.com/office/officeart/2005/8/colors/colorful1" csCatId="colorful" phldr="1"/>
      <dgm:spPr/>
      <dgm:t>
        <a:bodyPr/>
        <a:lstStyle/>
        <a:p>
          <a:endParaRPr lang="en-US"/>
        </a:p>
      </dgm:t>
    </dgm:pt>
    <dgm:pt modelId="{ABF48AAA-D473-4743-B00B-7088790F721F}">
      <dgm:prSet phldrT="[Text]"/>
      <dgm:spPr/>
      <dgm:t>
        <a:bodyPr/>
        <a:lstStyle/>
        <a:p>
          <a:r>
            <a:rPr lang="en-US" dirty="0" err="1" smtClean="0"/>
            <a:t>Robocalling</a:t>
          </a:r>
          <a:endParaRPr lang="en-US" dirty="0"/>
        </a:p>
      </dgm:t>
    </dgm:pt>
    <dgm:pt modelId="{42FC3CC4-A61D-2F40-835D-121FC71AD900}" type="parTrans" cxnId="{F2FCC6D9-5C78-9F49-B5B6-306B7A71F1BD}">
      <dgm:prSet/>
      <dgm:spPr/>
      <dgm:t>
        <a:bodyPr/>
        <a:lstStyle/>
        <a:p>
          <a:endParaRPr lang="en-US"/>
        </a:p>
      </dgm:t>
    </dgm:pt>
    <dgm:pt modelId="{07204C60-4FDA-7A49-9949-BCBB48E4F222}" type="sibTrans" cxnId="{F2FCC6D9-5C78-9F49-B5B6-306B7A71F1BD}">
      <dgm:prSet/>
      <dgm:spPr/>
      <dgm:t>
        <a:bodyPr/>
        <a:lstStyle/>
        <a:p>
          <a:endParaRPr lang="en-US"/>
        </a:p>
      </dgm:t>
    </dgm:pt>
    <dgm:pt modelId="{EA283DF2-1477-9A46-AE5D-EDA896945AA6}">
      <dgm:prSet phldrT="[Text]"/>
      <dgm:spPr/>
      <dgm:t>
        <a:bodyPr/>
        <a:lstStyle/>
        <a:p>
          <a:r>
            <a:rPr lang="en-US" dirty="0" smtClean="0"/>
            <a:t>Cheap VoIP</a:t>
          </a:r>
          <a:endParaRPr lang="en-US" dirty="0"/>
        </a:p>
      </dgm:t>
    </dgm:pt>
    <dgm:pt modelId="{8A7B8C8F-C4E9-B149-8C29-EBC28BD763E3}" type="parTrans" cxnId="{84DC9409-FE76-F14A-AA6A-AC6118F17103}">
      <dgm:prSet/>
      <dgm:spPr/>
      <dgm:t>
        <a:bodyPr/>
        <a:lstStyle/>
        <a:p>
          <a:endParaRPr lang="en-US"/>
        </a:p>
      </dgm:t>
    </dgm:pt>
    <dgm:pt modelId="{29B813B8-C841-6C44-8CD6-B807F2F006B3}" type="sibTrans" cxnId="{84DC9409-FE76-F14A-AA6A-AC6118F17103}">
      <dgm:prSet/>
      <dgm:spPr/>
      <dgm:t>
        <a:bodyPr/>
        <a:lstStyle/>
        <a:p>
          <a:endParaRPr lang="en-US"/>
        </a:p>
      </dgm:t>
    </dgm:pt>
    <dgm:pt modelId="{F5089349-9242-9C4A-9A1D-520604E3DD80}">
      <dgm:prSet phldrT="[Text]"/>
      <dgm:spPr/>
      <dgm:t>
        <a:bodyPr/>
        <a:lstStyle/>
        <a:p>
          <a:r>
            <a:rPr lang="en-US" dirty="0" smtClean="0"/>
            <a:t>Number spoofing</a:t>
          </a:r>
          <a:endParaRPr lang="en-US" dirty="0"/>
        </a:p>
      </dgm:t>
    </dgm:pt>
    <dgm:pt modelId="{FA3AFCB2-09D1-1846-88CC-C11E965D39E6}" type="parTrans" cxnId="{A0668CBF-2E37-4F44-A77B-EF1ADC67966F}">
      <dgm:prSet/>
      <dgm:spPr/>
      <dgm:t>
        <a:bodyPr/>
        <a:lstStyle/>
        <a:p>
          <a:endParaRPr lang="en-US"/>
        </a:p>
      </dgm:t>
    </dgm:pt>
    <dgm:pt modelId="{BAE05C7F-D521-3340-AA62-CA8565FF879E}" type="sibTrans" cxnId="{A0668CBF-2E37-4F44-A77B-EF1ADC67966F}">
      <dgm:prSet/>
      <dgm:spPr/>
      <dgm:t>
        <a:bodyPr/>
        <a:lstStyle/>
        <a:p>
          <a:endParaRPr lang="en-US"/>
        </a:p>
      </dgm:t>
    </dgm:pt>
    <dgm:pt modelId="{75BF686D-F920-E149-8F96-D247AABAACCE}">
      <dgm:prSet phldrT="[Text]"/>
      <dgm:spPr/>
      <dgm:t>
        <a:bodyPr/>
        <a:lstStyle/>
        <a:p>
          <a:r>
            <a:rPr lang="en-US" dirty="0" smtClean="0"/>
            <a:t>Cheap labor</a:t>
          </a:r>
          <a:endParaRPr lang="en-US" dirty="0"/>
        </a:p>
      </dgm:t>
    </dgm:pt>
    <dgm:pt modelId="{6584D61A-3325-0943-95F3-FD741E932062}" type="parTrans" cxnId="{D8977BD5-3001-0F4A-A8D8-EEC56C9D1434}">
      <dgm:prSet/>
      <dgm:spPr/>
      <dgm:t>
        <a:bodyPr/>
        <a:lstStyle/>
        <a:p>
          <a:endParaRPr lang="en-US"/>
        </a:p>
      </dgm:t>
    </dgm:pt>
    <dgm:pt modelId="{38D0E4ED-620E-DF46-A9FA-A321D2C1D845}" type="sibTrans" cxnId="{D8977BD5-3001-0F4A-A8D8-EEC56C9D1434}">
      <dgm:prSet/>
      <dgm:spPr/>
      <dgm:t>
        <a:bodyPr/>
        <a:lstStyle/>
        <a:p>
          <a:endParaRPr lang="en-US"/>
        </a:p>
      </dgm:t>
    </dgm:pt>
    <dgm:pt modelId="{73C621E2-7B7C-1549-B8DC-448B82C46EE8}" type="pres">
      <dgm:prSet presAssocID="{FDD7A1D0-C8F8-A540-900C-5A7AD49D3420}" presName="cycle" presStyleCnt="0">
        <dgm:presLayoutVars>
          <dgm:chMax val="1"/>
          <dgm:dir/>
          <dgm:animLvl val="ctr"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6F0198-54E5-7747-B442-26F1F097AC97}" type="pres">
      <dgm:prSet presAssocID="{ABF48AAA-D473-4743-B00B-7088790F721F}" presName="centerShape" presStyleLbl="node0" presStyleIdx="0" presStyleCnt="1" custScaleX="122651"/>
      <dgm:spPr/>
      <dgm:t>
        <a:bodyPr/>
        <a:lstStyle/>
        <a:p>
          <a:endParaRPr lang="en-US"/>
        </a:p>
      </dgm:t>
    </dgm:pt>
    <dgm:pt modelId="{A580F204-3D00-624F-98EE-0B3B7E331B86}" type="pres">
      <dgm:prSet presAssocID="{8A7B8C8F-C4E9-B149-8C29-EBC28BD763E3}" presName="parTrans" presStyleLbl="bgSibTrans2D1" presStyleIdx="0" presStyleCnt="3"/>
      <dgm:spPr/>
      <dgm:t>
        <a:bodyPr/>
        <a:lstStyle/>
        <a:p>
          <a:endParaRPr lang="en-US"/>
        </a:p>
      </dgm:t>
    </dgm:pt>
    <dgm:pt modelId="{157445B9-FBA2-0543-90FB-B82FCF2CCD75}" type="pres">
      <dgm:prSet presAssocID="{EA283DF2-1477-9A46-AE5D-EDA896945AA6}" presName="node" presStyleLbl="node1" presStyleIdx="0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307916B-765F-8742-AD0B-BCEAE00D9B6C}" type="pres">
      <dgm:prSet presAssocID="{FA3AFCB2-09D1-1846-88CC-C11E965D39E6}" presName="parTrans" presStyleLbl="bgSibTrans2D1" presStyleIdx="1" presStyleCnt="3"/>
      <dgm:spPr/>
      <dgm:t>
        <a:bodyPr/>
        <a:lstStyle/>
        <a:p>
          <a:endParaRPr lang="en-US"/>
        </a:p>
      </dgm:t>
    </dgm:pt>
    <dgm:pt modelId="{3F202817-64C1-9D40-BC8F-5E1D99D414FB}" type="pres">
      <dgm:prSet presAssocID="{F5089349-9242-9C4A-9A1D-520604E3DD80}" presName="node" presStyleLbl="node1" presStyleIdx="1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6D317449-BCA0-4B4B-B6FF-63FC82CB6C7F}" type="pres">
      <dgm:prSet presAssocID="{6584D61A-3325-0943-95F3-FD741E932062}" presName="parTrans" presStyleLbl="bgSibTrans2D1" presStyleIdx="2" presStyleCnt="3"/>
      <dgm:spPr/>
      <dgm:t>
        <a:bodyPr/>
        <a:lstStyle/>
        <a:p>
          <a:endParaRPr lang="en-US"/>
        </a:p>
      </dgm:t>
    </dgm:pt>
    <dgm:pt modelId="{766B8D67-F9DF-684F-96AD-193B70CCEEB6}" type="pres">
      <dgm:prSet presAssocID="{75BF686D-F920-E149-8F96-D247AABAACCE}" presName="node" presStyleLbl="node1" presStyleIdx="2" presStyleCnt="3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D0FDC733-728D-864D-9C89-624400732C24}" type="presOf" srcId="{FDD7A1D0-C8F8-A540-900C-5A7AD49D3420}" destId="{73C621E2-7B7C-1549-B8DC-448B82C46EE8}" srcOrd="0" destOrd="0" presId="urn:microsoft.com/office/officeart/2005/8/layout/radial4"/>
    <dgm:cxn modelId="{95D9D5E5-0573-9142-8CEF-A3B6CBAEA5FE}" type="presOf" srcId="{EA283DF2-1477-9A46-AE5D-EDA896945AA6}" destId="{157445B9-FBA2-0543-90FB-B82FCF2CCD75}" srcOrd="0" destOrd="0" presId="urn:microsoft.com/office/officeart/2005/8/layout/radial4"/>
    <dgm:cxn modelId="{AB632B41-3830-7840-B4B9-8CB0093DB58D}" type="presOf" srcId="{6584D61A-3325-0943-95F3-FD741E932062}" destId="{6D317449-BCA0-4B4B-B6FF-63FC82CB6C7F}" srcOrd="0" destOrd="0" presId="urn:microsoft.com/office/officeart/2005/8/layout/radial4"/>
    <dgm:cxn modelId="{D8977BD5-3001-0F4A-A8D8-EEC56C9D1434}" srcId="{ABF48AAA-D473-4743-B00B-7088790F721F}" destId="{75BF686D-F920-E149-8F96-D247AABAACCE}" srcOrd="2" destOrd="0" parTransId="{6584D61A-3325-0943-95F3-FD741E932062}" sibTransId="{38D0E4ED-620E-DF46-A9FA-A321D2C1D845}"/>
    <dgm:cxn modelId="{D0092AB8-EAF6-D447-9871-29B95DFF1921}" type="presOf" srcId="{75BF686D-F920-E149-8F96-D247AABAACCE}" destId="{766B8D67-F9DF-684F-96AD-193B70CCEEB6}" srcOrd="0" destOrd="0" presId="urn:microsoft.com/office/officeart/2005/8/layout/radial4"/>
    <dgm:cxn modelId="{CE9D9DCE-12BB-6C48-9E6A-D6A6783FE64B}" type="presOf" srcId="{8A7B8C8F-C4E9-B149-8C29-EBC28BD763E3}" destId="{A580F204-3D00-624F-98EE-0B3B7E331B86}" srcOrd="0" destOrd="0" presId="urn:microsoft.com/office/officeart/2005/8/layout/radial4"/>
    <dgm:cxn modelId="{84DC9409-FE76-F14A-AA6A-AC6118F17103}" srcId="{ABF48AAA-D473-4743-B00B-7088790F721F}" destId="{EA283DF2-1477-9A46-AE5D-EDA896945AA6}" srcOrd="0" destOrd="0" parTransId="{8A7B8C8F-C4E9-B149-8C29-EBC28BD763E3}" sibTransId="{29B813B8-C841-6C44-8CD6-B807F2F006B3}"/>
    <dgm:cxn modelId="{F2FCC6D9-5C78-9F49-B5B6-306B7A71F1BD}" srcId="{FDD7A1D0-C8F8-A540-900C-5A7AD49D3420}" destId="{ABF48AAA-D473-4743-B00B-7088790F721F}" srcOrd="0" destOrd="0" parTransId="{42FC3CC4-A61D-2F40-835D-121FC71AD900}" sibTransId="{07204C60-4FDA-7A49-9949-BCBB48E4F222}"/>
    <dgm:cxn modelId="{AE07EB3E-33C9-614A-B59A-804AEB2D2E3F}" type="presOf" srcId="{ABF48AAA-D473-4743-B00B-7088790F721F}" destId="{DE6F0198-54E5-7747-B442-26F1F097AC97}" srcOrd="0" destOrd="0" presId="urn:microsoft.com/office/officeart/2005/8/layout/radial4"/>
    <dgm:cxn modelId="{A0668CBF-2E37-4F44-A77B-EF1ADC67966F}" srcId="{ABF48AAA-D473-4743-B00B-7088790F721F}" destId="{F5089349-9242-9C4A-9A1D-520604E3DD80}" srcOrd="1" destOrd="0" parTransId="{FA3AFCB2-09D1-1846-88CC-C11E965D39E6}" sibTransId="{BAE05C7F-D521-3340-AA62-CA8565FF879E}"/>
    <dgm:cxn modelId="{B4A699AA-2574-1E4B-A176-1A68B4A6C5C9}" type="presOf" srcId="{FA3AFCB2-09D1-1846-88CC-C11E965D39E6}" destId="{8307916B-765F-8742-AD0B-BCEAE00D9B6C}" srcOrd="0" destOrd="0" presId="urn:microsoft.com/office/officeart/2005/8/layout/radial4"/>
    <dgm:cxn modelId="{28261AAC-B6A7-334E-8F38-6F692038E083}" type="presOf" srcId="{F5089349-9242-9C4A-9A1D-520604E3DD80}" destId="{3F202817-64C1-9D40-BC8F-5E1D99D414FB}" srcOrd="0" destOrd="0" presId="urn:microsoft.com/office/officeart/2005/8/layout/radial4"/>
    <dgm:cxn modelId="{57614753-B918-7740-9F11-88727D314134}" type="presParOf" srcId="{73C621E2-7B7C-1549-B8DC-448B82C46EE8}" destId="{DE6F0198-54E5-7747-B442-26F1F097AC97}" srcOrd="0" destOrd="0" presId="urn:microsoft.com/office/officeart/2005/8/layout/radial4"/>
    <dgm:cxn modelId="{330DFEBC-0CA4-BB4A-81BD-E3687DD9EBEC}" type="presParOf" srcId="{73C621E2-7B7C-1549-B8DC-448B82C46EE8}" destId="{A580F204-3D00-624F-98EE-0B3B7E331B86}" srcOrd="1" destOrd="0" presId="urn:microsoft.com/office/officeart/2005/8/layout/radial4"/>
    <dgm:cxn modelId="{E4BFEE57-5324-FD47-9B61-D9C968A00BE0}" type="presParOf" srcId="{73C621E2-7B7C-1549-B8DC-448B82C46EE8}" destId="{157445B9-FBA2-0543-90FB-B82FCF2CCD75}" srcOrd="2" destOrd="0" presId="urn:microsoft.com/office/officeart/2005/8/layout/radial4"/>
    <dgm:cxn modelId="{00D7A36D-2A8A-BE4E-903E-B1081A67B510}" type="presParOf" srcId="{73C621E2-7B7C-1549-B8DC-448B82C46EE8}" destId="{8307916B-765F-8742-AD0B-BCEAE00D9B6C}" srcOrd="3" destOrd="0" presId="urn:microsoft.com/office/officeart/2005/8/layout/radial4"/>
    <dgm:cxn modelId="{58874F66-99BC-5F4D-95F6-7E613E9516AB}" type="presParOf" srcId="{73C621E2-7B7C-1549-B8DC-448B82C46EE8}" destId="{3F202817-64C1-9D40-BC8F-5E1D99D414FB}" srcOrd="4" destOrd="0" presId="urn:microsoft.com/office/officeart/2005/8/layout/radial4"/>
    <dgm:cxn modelId="{7EC1613F-C4D5-904E-94F7-11C3DC93E3B5}" type="presParOf" srcId="{73C621E2-7B7C-1549-B8DC-448B82C46EE8}" destId="{6D317449-BCA0-4B4B-B6FF-63FC82CB6C7F}" srcOrd="5" destOrd="0" presId="urn:microsoft.com/office/officeart/2005/8/layout/radial4"/>
    <dgm:cxn modelId="{4A94056F-6F53-7948-9E58-75A4847FCF4A}" type="presParOf" srcId="{73C621E2-7B7C-1549-B8DC-448B82C46EE8}" destId="{766B8D67-F9DF-684F-96AD-193B70CCEEB6}" srcOrd="6" destOrd="0" presId="urn:microsoft.com/office/officeart/2005/8/layout/radial4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2E5AF2BC-3859-7647-B904-D24A3156A554}">
      <dsp:nvSpPr>
        <dsp:cNvPr id="0" name=""/>
        <dsp:cNvSpPr/>
      </dsp:nvSpPr>
      <dsp:spPr>
        <a:xfrm>
          <a:off x="2781517" y="2574072"/>
          <a:ext cx="2057560" cy="2057560"/>
        </a:xfrm>
        <a:prstGeom prst="ellipse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0795" tIns="10795" rIns="10795" bIns="10795" numCol="1" spcCol="1270" anchor="ctr" anchorCtr="0">
          <a:noAutofit/>
        </a:bodyPr>
        <a:lstStyle/>
        <a:p>
          <a:pPr lvl="0" algn="ctr" defTabSz="7556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700" kern="1200" dirty="0" smtClean="0"/>
            <a:t>Authentication</a:t>
          </a:r>
          <a:endParaRPr lang="en-US" sz="1700" kern="1200" dirty="0"/>
        </a:p>
      </dsp:txBody>
      <dsp:txXfrm>
        <a:off x="3082840" y="2875395"/>
        <a:ext cx="1454914" cy="1454914"/>
      </dsp:txXfrm>
    </dsp:sp>
    <dsp:sp modelId="{67BDD0AF-3207-9D45-9D39-DDE8DA3BC794}">
      <dsp:nvSpPr>
        <dsp:cNvPr id="0" name=""/>
        <dsp:cNvSpPr/>
      </dsp:nvSpPr>
      <dsp:spPr>
        <a:xfrm rot="11700000">
          <a:off x="947986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F7CCAF20-656D-8744-A573-350BB7714D1E}">
      <dsp:nvSpPr>
        <dsp:cNvPr id="0" name=""/>
        <dsp:cNvSpPr/>
      </dsp:nvSpPr>
      <dsp:spPr>
        <a:xfrm>
          <a:off x="1280" y="2062234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anchor="ctr" anchorCtr="0">
          <a:noAutofit/>
        </a:bodyPr>
        <a:lstStyle/>
        <a:p>
          <a:pPr lvl="0" algn="ctr" defTabSz="12446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800" kern="1200" dirty="0" smtClean="0"/>
            <a:t>Something you know</a:t>
          </a:r>
          <a:br>
            <a:rPr lang="en-US" sz="2800" kern="1200" dirty="0" smtClean="0"/>
          </a:br>
          <a:r>
            <a:rPr lang="en-US" sz="2400" i="1" kern="1200" dirty="0" smtClean="0"/>
            <a:t>(password)</a:t>
          </a:r>
          <a:endParaRPr lang="en-US" sz="2400" i="1" kern="1200" dirty="0"/>
        </a:p>
      </dsp:txBody>
      <dsp:txXfrm>
        <a:off x="47081" y="2108035"/>
        <a:ext cx="1863080" cy="1472144"/>
      </dsp:txXfrm>
    </dsp:sp>
    <dsp:sp modelId="{9AEA98BB-EAF0-224E-99BE-FC2EF9782F7F}">
      <dsp:nvSpPr>
        <dsp:cNvPr id="0" name=""/>
        <dsp:cNvSpPr/>
      </dsp:nvSpPr>
      <dsp:spPr>
        <a:xfrm rot="14700000">
          <a:off x="2052259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C123126-8CFD-F242-BAF3-2021BB68E1B6}">
      <dsp:nvSpPr>
        <dsp:cNvPr id="0" name=""/>
        <dsp:cNvSpPr/>
      </dsp:nvSpPr>
      <dsp:spPr>
        <a:xfrm>
          <a:off x="1594022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3811475"/>
                <a:satOff val="828"/>
                <a:lumOff val="-1177"/>
                <a:alphaOff val="0"/>
                <a:shade val="70000"/>
                <a:satMod val="150000"/>
              </a:schemeClr>
            </a:gs>
            <a:gs pos="34000">
              <a:schemeClr val="accent3">
                <a:hueOff val="3811475"/>
                <a:satOff val="828"/>
                <a:lumOff val="-1177"/>
                <a:alphaOff val="0"/>
                <a:shade val="70000"/>
                <a:satMod val="140000"/>
              </a:schemeClr>
            </a:gs>
            <a:gs pos="70000">
              <a:schemeClr val="accent3">
                <a:hueOff val="3811475"/>
                <a:satOff val="828"/>
                <a:lumOff val="-1177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3811475"/>
                <a:satOff val="828"/>
                <a:lumOff val="-1177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have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i="1" kern="1200" dirty="0" smtClean="0"/>
            <a:t>(cell phone, fob)</a:t>
          </a:r>
          <a:endParaRPr lang="en-US" sz="1800" i="1" kern="1200" dirty="0"/>
        </a:p>
      </dsp:txBody>
      <dsp:txXfrm>
        <a:off x="1639823" y="209879"/>
        <a:ext cx="1863080" cy="1472144"/>
      </dsp:txXfrm>
    </dsp:sp>
    <dsp:sp modelId="{0DF3F178-6C14-3347-950B-5C64A2C5B9D0}">
      <dsp:nvSpPr>
        <dsp:cNvPr id="0" name=""/>
        <dsp:cNvSpPr/>
      </dsp:nvSpPr>
      <dsp:spPr>
        <a:xfrm rot="17700000">
          <a:off x="3770202" y="1467580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6B82BB9A-0A46-504E-8324-C73981DC83E1}">
      <dsp:nvSpPr>
        <dsp:cNvPr id="0" name=""/>
        <dsp:cNvSpPr/>
      </dsp:nvSpPr>
      <dsp:spPr>
        <a:xfrm>
          <a:off x="4071889" y="164078"/>
          <a:ext cx="1954682" cy="1563746"/>
        </a:xfrm>
        <a:prstGeom prst="roundRect">
          <a:avLst>
            <a:gd name="adj" fmla="val 10000"/>
          </a:avLst>
        </a:prstGeom>
        <a:gradFill rotWithShape="0">
          <a:gsLst>
            <a:gs pos="0">
              <a:schemeClr val="accent3">
                <a:hueOff val="7622949"/>
                <a:satOff val="1656"/>
                <a:lumOff val="-2353"/>
                <a:alphaOff val="0"/>
                <a:shade val="70000"/>
                <a:satMod val="150000"/>
              </a:schemeClr>
            </a:gs>
            <a:gs pos="34000">
              <a:schemeClr val="accent3">
                <a:hueOff val="7622949"/>
                <a:satOff val="1656"/>
                <a:lumOff val="-2353"/>
                <a:alphaOff val="0"/>
                <a:shade val="70000"/>
                <a:satMod val="140000"/>
              </a:schemeClr>
            </a:gs>
            <a:gs pos="70000">
              <a:schemeClr val="accent3">
                <a:hueOff val="7622949"/>
                <a:satOff val="1656"/>
                <a:lumOff val="-2353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7622949"/>
                <a:satOff val="1656"/>
                <a:lumOff val="-2353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/>
            <a:t>Something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/>
            <a:t>(biometrics) </a:t>
          </a:r>
          <a:endParaRPr lang="en-US" sz="2000" i="1" kern="1200" dirty="0"/>
        </a:p>
      </dsp:txBody>
      <dsp:txXfrm>
        <a:off x="4117690" y="209879"/>
        <a:ext cx="1863080" cy="1472144"/>
      </dsp:txXfrm>
    </dsp:sp>
    <dsp:sp modelId="{2D733D31-9460-E145-8BF4-E7DF97524490}">
      <dsp:nvSpPr>
        <dsp:cNvPr id="0" name=""/>
        <dsp:cNvSpPr/>
      </dsp:nvSpPr>
      <dsp:spPr>
        <a:xfrm rot="20700000">
          <a:off x="4874475" y="2783601"/>
          <a:ext cx="1798133" cy="586404"/>
        </a:xfrm>
        <a:prstGeom prst="leftArrow">
          <a:avLst>
            <a:gd name="adj1" fmla="val 60000"/>
            <a:gd name="adj2" fmla="val 50000"/>
          </a:avLst>
        </a:prstGeom>
        <a:gradFill rotWithShape="0">
          <a:gsLst>
            <a:gs pos="0">
              <a:schemeClr val="accent3">
                <a:hueOff val="11434424"/>
                <a:satOff val="2484"/>
                <a:lumOff val="-3530"/>
                <a:alphaOff val="0"/>
                <a:shade val="70000"/>
                <a:satMod val="150000"/>
              </a:schemeClr>
            </a:gs>
            <a:gs pos="34000">
              <a:schemeClr val="accent3">
                <a:hueOff val="11434424"/>
                <a:satOff val="2484"/>
                <a:lumOff val="-3530"/>
                <a:alphaOff val="0"/>
                <a:shade val="70000"/>
                <a:satMod val="140000"/>
              </a:schemeClr>
            </a:gs>
            <a:gs pos="70000">
              <a:schemeClr val="accent3">
                <a:hueOff val="11434424"/>
                <a:satOff val="2484"/>
                <a:lumOff val="-353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11434424"/>
                <a:satOff val="2484"/>
                <a:lumOff val="-353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E045D1C1-1278-A945-8F3B-D4CEE4E7E85A}">
      <dsp:nvSpPr>
        <dsp:cNvPr id="0" name=""/>
        <dsp:cNvSpPr/>
      </dsp:nvSpPr>
      <dsp:spPr>
        <a:xfrm>
          <a:off x="5664632" y="2062234"/>
          <a:ext cx="1954682" cy="1563746"/>
        </a:xfrm>
        <a:prstGeom prst="roundRect">
          <a:avLst>
            <a:gd name="adj" fmla="val 10000"/>
          </a:avLst>
        </a:prstGeom>
        <a:gradFill flip="none" rotWithShape="1">
          <a:gsLst>
            <a:gs pos="0">
              <a:schemeClr val="tx2"/>
            </a:gs>
            <a:gs pos="100000">
              <a:srgbClr val="FFFFFF"/>
            </a:gs>
          </a:gsLst>
          <a:path path="circle">
            <a:fillToRect l="100000" t="100000"/>
          </a:path>
          <a:tileRect r="-100000" b="-100000"/>
        </a:gradFill>
        <a:ln>
          <a:noFill/>
        </a:ln>
        <a:effectLst>
          <a:reflection stA="50000" endPos="7000" dist="38100" dir="5400000" sy="-100000" algn="bl" rotWithShape="0"/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45720" tIns="45720" rIns="45720" bIns="45720" numCol="1" spcCol="1270" anchor="ctr" anchorCtr="0">
          <a:noAutofit/>
        </a:bodyPr>
        <a:lstStyle/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400" kern="1200" dirty="0" smtClean="0">
              <a:solidFill>
                <a:schemeClr val="accent4">
                  <a:lumMod val="75000"/>
                </a:schemeClr>
              </a:solidFill>
            </a:rPr>
            <a:t>Where you are</a:t>
          </a:r>
        </a:p>
        <a:p>
          <a:pPr lvl="0" algn="ctr" defTabSz="1066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2000" i="1" kern="1200" dirty="0" smtClean="0">
              <a:solidFill>
                <a:schemeClr val="accent4">
                  <a:lumMod val="75000"/>
                </a:schemeClr>
              </a:solidFill>
            </a:rPr>
            <a:t>(light switch)</a:t>
          </a:r>
          <a:endParaRPr lang="en-US" sz="2000" i="1" kern="1200" dirty="0">
            <a:solidFill>
              <a:schemeClr val="accent4">
                <a:lumMod val="75000"/>
              </a:schemeClr>
            </a:solidFill>
          </a:endParaRPr>
        </a:p>
      </dsp:txBody>
      <dsp:txXfrm>
        <a:off x="5710433" y="2108035"/>
        <a:ext cx="1863080" cy="1472144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1F1105F2-F807-1140-9B40-757A4DBE6F5B}">
      <dsp:nvSpPr>
        <dsp:cNvPr id="0" name=""/>
        <dsp:cNvSpPr/>
      </dsp:nvSpPr>
      <dsp:spPr>
        <a:xfrm rot="5400000">
          <a:off x="4985575" y="-1868053"/>
          <a:ext cx="1221104" cy="5266944"/>
        </a:xfrm>
        <a:prstGeom prst="round2SameRect">
          <a:avLst/>
        </a:prstGeom>
        <a:solidFill>
          <a:schemeClr val="accent2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2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228600" lvl="1" indent="-228600" algn="l" defTabSz="10668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2400" kern="1200" dirty="0" smtClean="0"/>
            <a:t>knows the what &amp; who</a:t>
          </a:r>
          <a:endParaRPr lang="en-US" sz="2400" kern="1200" dirty="0"/>
        </a:p>
      </dsp:txBody>
      <dsp:txXfrm rot="-5400000">
        <a:off x="2962656" y="214475"/>
        <a:ext cx="5207335" cy="1101886"/>
      </dsp:txXfrm>
    </dsp:sp>
    <dsp:sp modelId="{732B57ED-9A55-3646-86C1-90D3F3D4C2D6}">
      <dsp:nvSpPr>
        <dsp:cNvPr id="0" name=""/>
        <dsp:cNvSpPr/>
      </dsp:nvSpPr>
      <dsp:spPr>
        <a:xfrm>
          <a:off x="0" y="2228"/>
          <a:ext cx="2962656" cy="1526381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2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2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Application layer</a:t>
          </a:r>
          <a:endParaRPr lang="en-US" sz="3000" kern="1200" dirty="0"/>
        </a:p>
      </dsp:txBody>
      <dsp:txXfrm>
        <a:off x="74512" y="76740"/>
        <a:ext cx="2813632" cy="1377357"/>
      </dsp:txXfrm>
    </dsp:sp>
    <dsp:sp modelId="{71C723B4-808C-AB45-8F33-3C707D77CC0F}">
      <dsp:nvSpPr>
        <dsp:cNvPr id="0" name=""/>
        <dsp:cNvSpPr/>
      </dsp:nvSpPr>
      <dsp:spPr>
        <a:xfrm rot="5400000">
          <a:off x="4985575" y="-265352"/>
          <a:ext cx="1221104" cy="5266944"/>
        </a:xfrm>
        <a:prstGeom prst="round2SameRect">
          <a:avLst/>
        </a:prstGeom>
        <a:solidFill>
          <a:schemeClr val="accent3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3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121920" tIns="60960" rIns="121920" bIns="60960" numCol="1" spcCol="1270" anchor="ctr" anchorCtr="0">
          <a:noAutofit/>
        </a:bodyPr>
        <a:lstStyle/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certificate validation often wrong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no client certificates (domain vs. user)</a:t>
          </a:r>
          <a:endParaRPr lang="en-US" sz="1600" kern="1200" dirty="0"/>
        </a:p>
        <a:p>
          <a:pPr marL="171450" lvl="1" indent="-171450" algn="l" defTabSz="71120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600" kern="1200" dirty="0" smtClean="0"/>
            <a:t>integrated transport &amp; security layer?</a:t>
          </a:r>
          <a:endParaRPr lang="en-US" sz="1600" kern="1200" dirty="0"/>
        </a:p>
      </dsp:txBody>
      <dsp:txXfrm rot="-5400000">
        <a:off x="2962656" y="1817176"/>
        <a:ext cx="5207335" cy="1101886"/>
      </dsp:txXfrm>
    </dsp:sp>
    <dsp:sp modelId="{48A895AC-B2EF-E54F-9CFD-D051653D816A}">
      <dsp:nvSpPr>
        <dsp:cNvPr id="0" name=""/>
        <dsp:cNvSpPr/>
      </dsp:nvSpPr>
      <dsp:spPr>
        <a:xfrm>
          <a:off x="0" y="1604928"/>
          <a:ext cx="2962656" cy="1526381"/>
        </a:xfrm>
        <a:prstGeom prst="roundRect">
          <a:avLst/>
        </a:prstGeom>
        <a:gradFill rotWithShape="0">
          <a:gsLst>
            <a:gs pos="0">
              <a:schemeClr val="accent3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3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3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3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Transport layer: TLS, DTLS</a:t>
          </a:r>
          <a:endParaRPr lang="en-US" sz="3000" kern="1200" dirty="0"/>
        </a:p>
      </dsp:txBody>
      <dsp:txXfrm>
        <a:off x="74512" y="1679440"/>
        <a:ext cx="2813632" cy="1377357"/>
      </dsp:txXfrm>
    </dsp:sp>
    <dsp:sp modelId="{A7B8A94D-A015-864B-BF59-237DFAC957B8}">
      <dsp:nvSpPr>
        <dsp:cNvPr id="0" name=""/>
        <dsp:cNvSpPr/>
      </dsp:nvSpPr>
      <dsp:spPr>
        <a:xfrm rot="5400000">
          <a:off x="4757191" y="1410200"/>
          <a:ext cx="1666942" cy="5261800"/>
        </a:xfrm>
        <a:prstGeom prst="round2SameRect">
          <a:avLst/>
        </a:prstGeom>
        <a:solidFill>
          <a:schemeClr val="accent4">
            <a:tint val="40000"/>
            <a:alpha val="90000"/>
            <a:hueOff val="0"/>
            <a:satOff val="0"/>
            <a:lumOff val="0"/>
            <a:alphaOff val="0"/>
          </a:schemeClr>
        </a:solidFill>
        <a:ln w="9525" cap="flat" cmpd="sng" algn="ctr">
          <a:solidFill>
            <a:schemeClr val="accent4">
              <a:tint val="40000"/>
              <a:alpha val="90000"/>
              <a:hueOff val="0"/>
              <a:satOff val="0"/>
              <a:lumOff val="0"/>
              <a:alphaOff val="0"/>
            </a:schemeClr>
          </a:solidFill>
          <a:prstDash val="solid"/>
        </a:ln>
        <a:effectLst/>
      </dsp:spPr>
      <dsp:style>
        <a:lnRef idx="1">
          <a:scrgbClr r="0" g="0" b="0"/>
        </a:lnRef>
        <a:fillRef idx="1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57150" tIns="28575" rIns="57150" bIns="28575" numCol="1" spcCol="1270" anchor="ctr" anchorCtr="0">
          <a:noAutofit/>
        </a:bodyPr>
        <a:lstStyle/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err="1" smtClean="0"/>
            <a:t>deployability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doesn’t know user &amp; desired operation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smtClean="0"/>
            <a:t>changes with mobility</a:t>
          </a:r>
          <a:endParaRPr lang="en-US" sz="1500" kern="120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/>
            <a:t>IP layer as introducer </a:t>
          </a:r>
          <a:r>
            <a:rPr lang="en-US" sz="1500" kern="1200" dirty="0" smtClean="0">
              <a:sym typeface="Wingdings"/>
            </a:rPr>
            <a:t></a:t>
          </a:r>
          <a:r>
            <a:rPr lang="en-US" sz="1500" kern="1200" dirty="0" smtClean="0"/>
            <a:t> by definition, parties may not know each other</a:t>
          </a:r>
          <a:endParaRPr lang="en-US" sz="1500" kern="1200" dirty="0"/>
        </a:p>
        <a:p>
          <a:pPr marL="114300" lvl="1" indent="-114300" algn="l" defTabSz="666750" rtl="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•"/>
          </a:pPr>
          <a:r>
            <a:rPr lang="en-US" sz="1500" kern="1200" dirty="0" smtClean="0">
              <a:sym typeface="Wingdings"/>
            </a:rPr>
            <a:t> secure </a:t>
          </a:r>
          <a:r>
            <a:rPr lang="en-US" sz="1500" i="1" kern="1200" dirty="0" smtClean="0">
              <a:sym typeface="Wingdings"/>
            </a:rPr>
            <a:t>infrastructure</a:t>
          </a:r>
          <a:endParaRPr lang="en-US" sz="1500" i="1" kern="1200" dirty="0"/>
        </a:p>
      </dsp:txBody>
      <dsp:txXfrm rot="-5400000">
        <a:off x="2959763" y="3289002"/>
        <a:ext cx="5180427" cy="1504196"/>
      </dsp:txXfrm>
    </dsp:sp>
    <dsp:sp modelId="{3C344112-E32E-1F47-9DDF-5210CE89F58C}">
      <dsp:nvSpPr>
        <dsp:cNvPr id="0" name=""/>
        <dsp:cNvSpPr/>
      </dsp:nvSpPr>
      <dsp:spPr>
        <a:xfrm>
          <a:off x="0" y="3277909"/>
          <a:ext cx="2959762" cy="1526381"/>
        </a:xfrm>
        <a:prstGeom prst="roundRect">
          <a:avLst/>
        </a:prstGeom>
        <a:gradFill rotWithShape="0">
          <a:gsLst>
            <a:gs pos="0">
              <a:schemeClr val="accent4">
                <a:hueOff val="0"/>
                <a:satOff val="0"/>
                <a:lumOff val="0"/>
                <a:alphaOff val="0"/>
                <a:shade val="70000"/>
                <a:satMod val="150000"/>
              </a:schemeClr>
            </a:gs>
            <a:gs pos="34000">
              <a:schemeClr val="accent4">
                <a:hueOff val="0"/>
                <a:satOff val="0"/>
                <a:lumOff val="0"/>
                <a:alphaOff val="0"/>
                <a:shade val="70000"/>
                <a:satMod val="140000"/>
              </a:schemeClr>
            </a:gs>
            <a:gs pos="70000">
              <a:schemeClr val="accent4">
                <a:hueOff val="0"/>
                <a:satOff val="0"/>
                <a:lumOff val="0"/>
                <a:alphaOff val="0"/>
                <a:tint val="100000"/>
                <a:shade val="90000"/>
                <a:satMod val="140000"/>
              </a:schemeClr>
            </a:gs>
            <a:gs pos="100000">
              <a:schemeClr val="accent4">
                <a:hueOff val="0"/>
                <a:satOff val="0"/>
                <a:lumOff val="0"/>
                <a:alphaOff val="0"/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  <a:ln>
          <a:noFill/>
        </a:ln>
        <a:effectLst>
          <a:outerShdw blurRad="38100" dist="25400" dir="2700000" algn="br" rotWithShape="0">
            <a:srgbClr val="000000">
              <a:alpha val="60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114300" tIns="57150" rIns="114300" bIns="57150" numCol="1" spcCol="1270" anchor="ctr" anchorCtr="0">
          <a:noAutofit/>
        </a:bodyPr>
        <a:lstStyle/>
        <a:p>
          <a:pPr lvl="0" algn="ctr" defTabSz="1333500" rtl="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3000" kern="1200" dirty="0" smtClean="0"/>
            <a:t>Internet layer</a:t>
          </a:r>
          <a:endParaRPr lang="en-US" sz="3000" kern="1200" dirty="0"/>
        </a:p>
      </dsp:txBody>
      <dsp:txXfrm>
        <a:off x="74512" y="3352421"/>
        <a:ext cx="2810738" cy="1377357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List5">
  <dgm:title val=""/>
  <dgm:desc val=""/>
  <dgm:catLst>
    <dgm:cat type="list" pri="15000"/>
    <dgm:cat type="convert" pri="2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2"/>
        <dgm:pt modelId="21"/>
      </dgm:ptLst>
      <dgm:cxnLst>
        <dgm:cxn modelId="4" srcId="0" destId="1" srcOrd="0" destOrd="0"/>
        <dgm:cxn modelId="5" srcId="0" destId="2" srcOrd="1" destOrd="0"/>
        <dgm:cxn modelId="13" srcId="1" destId="11" srcOrd="0" destOrd="0"/>
        <dgm:cxn modelId="23" srcId="2" destId="2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Name0">
    <dgm:varLst>
      <dgm:dir/>
      <dgm:animLvl val="lvl"/>
      <dgm:resizeHandles val="exact"/>
    </dgm:varLst>
    <dgm:choose name="Name1">
      <dgm:if name="Name2" func="var" arg="dir" op="equ" val="norm">
        <dgm:alg type="lin">
          <dgm:param type="linDir" val="fromT"/>
          <dgm:param type="nodeHorzAlign" val="l"/>
        </dgm:alg>
      </dgm:if>
      <dgm:else name="Name3">
        <dgm:alg type="lin">
          <dgm:param type="linDir" val="fromT"/>
          <dgm:param type="nodeHorzAlign" val="r"/>
        </dgm:alg>
      </dgm:else>
    </dgm:choose>
    <dgm:shape xmlns:r="http://schemas.openxmlformats.org/officeDocument/2006/relationships" r:blip="">
      <dgm:adjLst/>
    </dgm:shape>
    <dgm:presOf/>
    <dgm:constrLst>
      <dgm:constr type="h" for="ch" forName="linNode" refType="h"/>
      <dgm:constr type="w" for="ch" forName="linNode" refType="w"/>
      <dgm:constr type="h" for="ch" forName="sp" refType="h" fact="0.05"/>
      <dgm:constr type="primFontSz" for="des" forName="parentText" op="equ" val="65"/>
      <dgm:constr type="secFontSz" for="des" forName="descendantText" op="equ"/>
    </dgm:constrLst>
    <dgm:ruleLst/>
    <dgm:forEach name="Name4" axis="ch" ptType="node">
      <dgm:layoutNode name="linNode">
        <dgm:choose name="Name5">
          <dgm:if name="Name6" func="var" arg="dir" op="equ" val="norm">
            <dgm:alg type="lin">
              <dgm:param type="linDir" val="fromL"/>
            </dgm:alg>
          </dgm:if>
          <dgm:else name="Name7">
            <dgm:alg type="lin">
              <dgm:param type="linDir" val="fromR"/>
            </dgm:alg>
          </dgm:else>
        </dgm:choose>
        <dgm:shape xmlns:r="http://schemas.openxmlformats.org/officeDocument/2006/relationships" r:blip="">
          <dgm:adjLst/>
        </dgm:shape>
        <dgm:presOf/>
        <dgm:constrLst>
          <dgm:constr type="w" for="ch" forName="parentText" refType="w" fact="0.36"/>
          <dgm:constr type="w" for="ch" forName="descendantText" refType="w" fact="0.64"/>
          <dgm:constr type="h" for="ch" forName="parentText" refType="h"/>
          <dgm:constr type="h" for="ch" forName="descendantText" refType="h" refFor="ch" refForName="parentText" fact="0.8"/>
        </dgm:constrLst>
        <dgm:ruleLst/>
        <dgm:layoutNode name="parentText">
          <dgm:varLst>
            <dgm:chMax val="1"/>
            <dgm:bulletEnabled val="1"/>
          </dgm:varLst>
          <dgm:alg type="tx"/>
          <dgm:shape xmlns:r="http://schemas.openxmlformats.org/officeDocument/2006/relationships" type="roundRect" r:blip="" zOrderOff="3">
            <dgm:adjLst/>
          </dgm:shape>
          <dgm:presOf axis="self" ptType="node"/>
          <dgm:constrLst>
            <dgm:constr type="tMarg" refType="primFontSz" fact="0.15"/>
            <dgm:constr type="bMarg" refType="primFontSz" fact="0.15"/>
            <dgm:constr type="lMarg" refType="primFontSz" fact="0.3"/>
            <dgm:constr type="rMarg" refType="primFontSz" fact="0.3"/>
          </dgm:constrLst>
          <dgm:ruleLst>
            <dgm:rule type="primFontSz" val="5" fact="NaN" max="NaN"/>
          </dgm:ruleLst>
        </dgm:layoutNode>
        <dgm:choose name="Name8">
          <dgm:if name="Name9" axis="ch" ptType="node" func="cnt" op="gte" val="1">
            <dgm:layoutNode name="descendantText" styleLbl="alignAccFollowNode1">
              <dgm:varLst>
                <dgm:bulletEnabled val="1"/>
              </dgm:varLst>
              <dgm:alg type="tx">
                <dgm:param type="stBulletLvl" val="1"/>
                <dgm:param type="txAnchorVertCh" val="mid"/>
              </dgm:alg>
              <dgm:choose name="Name10">
                <dgm:if name="Name11" func="var" arg="dir" op="equ" val="norm">
                  <dgm:shape xmlns:r="http://schemas.openxmlformats.org/officeDocument/2006/relationships" rot="90" type="round2SameRect" r:blip="">
                    <dgm:adjLst/>
                  </dgm:shape>
                </dgm:if>
                <dgm:else name="Name12">
                  <dgm:shape xmlns:r="http://schemas.openxmlformats.org/officeDocument/2006/relationships" rot="-90" type="round2SameRect" r:blip="">
                    <dgm:adjLst/>
                  </dgm:shape>
                </dgm:else>
              </dgm:choose>
              <dgm:presOf axis="des" ptType="node"/>
              <dgm:constrLst>
                <dgm:constr type="secFontSz" val="65"/>
                <dgm:constr type="primFontSz" refType="secFontSz"/>
                <dgm:constr type="lMarg" refType="secFontSz" fact="0.3"/>
                <dgm:constr type="rMarg" refType="secFontSz" fact="0.3"/>
                <dgm:constr type="tMarg" refType="secFontSz" fact="0.15"/>
                <dgm:constr type="bMarg" refType="secFontSz" fact="0.15"/>
              </dgm:constrLst>
              <dgm:ruleLst>
                <dgm:rule type="secFontSz" val="5" fact="NaN" max="NaN"/>
              </dgm:ruleLst>
            </dgm:layoutNode>
          </dgm:if>
          <dgm:else name="Name13"/>
        </dgm:choose>
      </dgm:layoutNode>
      <dgm:forEach name="Name14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hevron2">
  <dgm:title val=""/>
  <dgm:desc val=""/>
  <dgm:catLst>
    <dgm:cat type="process" pri="12000"/>
    <dgm:cat type="list" pri="16000"/>
    <dgm:cat type="convert" pri="11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2">
          <dgm:prSet phldr="1"/>
        </dgm:pt>
        <dgm:pt modelId="21">
          <dgm:prSet phldr="1"/>
        </dgm:pt>
        <dgm:pt modelId="22">
          <dgm:prSet phldr="1"/>
        </dgm:pt>
        <dgm:pt modelId="3">
          <dgm:prSet phldr="1"/>
        </dgm:pt>
        <dgm:pt modelId="31">
          <dgm:prSet phldr="1"/>
        </dgm:pt>
        <dgm:pt modelId="32">
          <dgm:prSet phldr="1"/>
        </dgm:pt>
      </dgm:ptLst>
      <dgm:cxnLst>
        <dgm:cxn modelId="4" srcId="0" destId="1" srcOrd="0" destOrd="0"/>
        <dgm:cxn modelId="5" srcId="0" destId="2" srcOrd="1" destOrd="0"/>
        <dgm:cxn modelId="6" srcId="0" destId="3" srcOrd="2" destOrd="0"/>
        <dgm:cxn modelId="13" srcId="1" destId="11" srcOrd="0" destOrd="0"/>
        <dgm:cxn modelId="14" srcId="1" destId="12" srcOrd="1" destOrd="0"/>
        <dgm:cxn modelId="23" srcId="2" destId="21" srcOrd="0" destOrd="0"/>
        <dgm:cxn modelId="24" srcId="2" destId="22" srcOrd="1" destOrd="0"/>
        <dgm:cxn modelId="33" srcId="3" destId="31" srcOrd="0" destOrd="0"/>
        <dgm:cxn modelId="34" srcId="3" destId="32" srcOrd="1" destOrd="0"/>
      </dgm:cxnLst>
      <dgm:bg/>
      <dgm:whole/>
    </dgm:dataModel>
  </dgm:sampData>
  <dgm:styleData>
    <dgm:dataModel>
      <dgm:ptLst>
        <dgm:pt modelId="0" type="doc"/>
        <dgm:pt modelId="1"/>
      </dgm:ptLst>
      <dgm:cxnLst>
        <dgm:cxn modelId="4" srcId="0" destId="1" srcOrd="0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2"/>
        <dgm:pt modelId="21"/>
        <dgm:pt modelId="3"/>
        <dgm:pt modelId="31"/>
        <dgm:pt modelId="4"/>
        <dgm:pt modelId="41"/>
      </dgm:ptLst>
      <dgm:cxnLst>
        <dgm:cxn modelId="5" srcId="0" destId="1" srcOrd="0" destOrd="0"/>
        <dgm:cxn modelId="6" srcId="0" destId="2" srcOrd="1" destOrd="0"/>
        <dgm:cxn modelId="7" srcId="0" destId="3" srcOrd="2" destOrd="0"/>
        <dgm:cxn modelId="8" srcId="0" destId="4" srcOrd="3" destOrd="0"/>
        <dgm:cxn modelId="13" srcId="1" destId="11" srcOrd="0" destOrd="0"/>
        <dgm:cxn modelId="23" srcId="2" destId="21" srcOrd="0" destOrd="0"/>
        <dgm:cxn modelId="33" srcId="3" destId="31" srcOrd="0" destOrd="0"/>
        <dgm:cxn modelId="43" srcId="4" destId="41" srcOrd="0" destOrd="0"/>
      </dgm:cxnLst>
      <dgm:bg/>
      <dgm:whole/>
    </dgm:dataModel>
  </dgm:clrData>
  <dgm:layoutNode name="linearFlow">
    <dgm:varLst>
      <dgm:dir/>
      <dgm:animLvl val="lvl"/>
      <dgm:resizeHandles val="exact"/>
    </dgm:varLst>
    <dgm:alg type="lin">
      <dgm:param type="linDir" val="fromT"/>
      <dgm:param type="nodeHorzAlign" val="l"/>
    </dgm:alg>
    <dgm:shape xmlns:r="http://schemas.openxmlformats.org/officeDocument/2006/relationships" r:blip="">
      <dgm:adjLst/>
    </dgm:shape>
    <dgm:presOf/>
    <dgm:constrLst>
      <dgm:constr type="h" for="ch" forName="composite" refType="h"/>
      <dgm:constr type="w" for="ch" forName="composite" refType="w"/>
      <dgm:constr type="h" for="des" forName="parentText" op="equ"/>
      <dgm:constr type="h" for="ch" forName="sp" val="-14.88"/>
      <dgm:constr type="h" for="ch" forName="sp" refType="w" refFor="des" refForName="parentText" op="gte" fact="-0.3"/>
      <dgm:constr type="primFontSz" for="des" forName="parentText" op="equ" val="65"/>
      <dgm:constr type="primFontSz" for="des" forName="descendantText" op="equ" val="65"/>
    </dgm:constrLst>
    <dgm:ruleLst/>
    <dgm:forEach name="Name0" axis="ch" ptType="node">
      <dgm:layoutNode name="composite">
        <dgm:alg type="composite"/>
        <dgm:shape xmlns:r="http://schemas.openxmlformats.org/officeDocument/2006/relationships" r:blip="">
          <dgm:adjLst/>
        </dgm:shape>
        <dgm:presOf/>
        <dgm:choose name="Name1">
          <dgm:if name="Name2" func="var" arg="dir" op="equ" val="norm">
            <dgm:constrLst>
              <dgm:constr type="t" for="ch" forName="parentText"/>
              <dgm:constr type="l" for="ch" forName="parentText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 refType="w" refFor="ch" refForName="pare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if>
          <dgm:else name="Name3">
            <dgm:constrLst>
              <dgm:constr type="t" for="ch" forName="parentText"/>
              <dgm:constr type="r" for="ch" forName="parentText" refType="w"/>
              <dgm:constr type="w" for="ch" forName="parentText" refType="w" fact="0.4"/>
              <dgm:constr type="h" for="ch" forName="parentText" refType="h"/>
              <dgm:constr type="w" for="ch" forName="parentText" refType="w" op="lte" fact="0.5"/>
              <dgm:constr type="w" for="ch" forName="parentText" refType="h" refFor="ch" refForName="parentText" op="lte" fact="0.7"/>
              <dgm:constr type="h" for="ch" forName="parentText" refType="w" refFor="ch" refForName="parentText" op="lte" fact="3"/>
              <dgm:constr type="l" for="ch" forName="descendantText"/>
              <dgm:constr type="w" for="ch" forName="descendantText" refType="w"/>
              <dgm:constr type="wOff" for="ch" forName="descendantText" refType="w" refFor="ch" refForName="parentText" fact="-1"/>
              <dgm:constr type="t" for="ch" forName="descendantText"/>
              <dgm:constr type="b" for="ch" forName="descendantText" refType="h" refFor="ch" refForName="parentText"/>
              <dgm:constr type="bOff" for="ch" forName="descendantText" refType="w" refFor="ch" refForName="parentText" fact="-0.5"/>
            </dgm:constrLst>
          </dgm:else>
        </dgm:choose>
        <dgm:ruleLst/>
        <dgm:layoutNode name="parentText" styleLbl="alignNode1">
          <dgm:varLst>
            <dgm:chMax val="1"/>
            <dgm:bulletEnabled val="1"/>
          </dgm:varLst>
          <dgm:alg type="tx"/>
          <dgm:shape xmlns:r="http://schemas.openxmlformats.org/officeDocument/2006/relationships" rot="90" type="chevron" r:blip="">
            <dgm:adjLst/>
          </dgm:shape>
          <dgm:presOf axis="self" ptType="node"/>
          <dgm:constrLst>
            <dgm:constr type="lMarg" refType="primFontSz" fact="0.05"/>
            <dgm:constr type="rMarg" refType="primFontSz" fact="0.05"/>
            <dgm:constr type="tMarg" refType="primFontSz" fact="0.05"/>
            <dgm:constr type="bMarg" refType="primFontSz" fact="0.05"/>
          </dgm:constrLst>
          <dgm:ruleLst>
            <dgm:rule type="h" val="100" fact="NaN" max="NaN"/>
            <dgm:rule type="primFontSz" val="24" fact="NaN" max="NaN"/>
            <dgm:rule type="h" val="110" fact="NaN" max="NaN"/>
            <dgm:rule type="primFontSz" val="18" fact="NaN" max="NaN"/>
            <dgm:rule type="h" val="INF" fact="NaN" max="NaN"/>
            <dgm:rule type="primFontSz" val="5" fact="NaN" max="NaN"/>
          </dgm:ruleLst>
        </dgm:layoutNode>
        <dgm:layoutNode name="descendantText" styleLbl="alignAcc1">
          <dgm:varLst>
            <dgm:bulletEnabled val="1"/>
          </dgm:varLst>
          <dgm:choose name="Name4">
            <dgm:if name="Name5" func="var" arg="dir" op="equ" val="norm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90" type="round2SameRect" r:blip="">
                <dgm:adjLst/>
              </dgm:shape>
            </dgm:if>
            <dgm:else name="Name6">
              <dgm:alg type="tx">
                <dgm:param type="stBulletLvl" val="1"/>
                <dgm:param type="txAnchorVertCh" val="mid"/>
              </dgm:alg>
              <dgm:shape xmlns:r="http://schemas.openxmlformats.org/officeDocument/2006/relationships" rot="-90" type="round2SameRect" r:blip="">
                <dgm:adjLst/>
              </dgm:shape>
            </dgm:else>
          </dgm:choose>
          <dgm:presOf axis="des" ptType="node"/>
          <dgm:choose name="Name7">
            <dgm:if name="Name8" func="var" arg="dir" op="equ" val="norm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rMarg" refType="primFontSz" fact="0.05"/>
              </dgm:constrLst>
            </dgm:if>
            <dgm:else name="Name9">
              <dgm:constrLst>
                <dgm:constr type="secFontSz" refType="primFontSz"/>
                <dgm:constr type="tMarg" refType="primFontSz" fact="0.05"/>
                <dgm:constr type="bMarg" refType="primFontSz" fact="0.05"/>
                <dgm:constr type="lMarg" refType="primFontSz" fact="0.05"/>
              </dgm:constrLst>
            </dgm:else>
          </dgm:choose>
          <dgm:ruleLst>
            <dgm:rule type="primFontSz" val="5" fact="NaN" max="NaN"/>
          </dgm:ruleLst>
        </dgm:layoutNode>
      </dgm:layoutNode>
      <dgm:forEach name="Name10" axis="followSib" ptType="sibTrans" cnt="1">
        <dgm:layoutNode name="sp">
          <dgm:alg type="sp"/>
          <dgm:shape xmlns:r="http://schemas.openxmlformats.org/officeDocument/2006/relationships" r:blip="">
            <dgm:adjLst/>
          </dgm:shape>
          <dgm:presOf axis="self"/>
          <dgm:constrLst>
            <dgm:constr type="w" val="1"/>
            <dgm:constr type="h" val="37.5"/>
          </dgm:constrLst>
          <dgm:ruleLst/>
        </dgm:layoutNode>
      </dgm:forEach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radial4">
  <dgm:title val=""/>
  <dgm:desc val=""/>
  <dgm:catLst>
    <dgm:cat type="relationship" pri="19000"/>
  </dgm:catLst>
  <dgm:sampData>
    <dgm:dataModel>
      <dgm:ptLst>
        <dgm:pt modelId="0" type="doc"/>
        <dgm:pt modelId="1">
          <dgm:prSet phldr="1"/>
        </dgm:pt>
        <dgm:pt modelId="11">
          <dgm:prSet phldr="1"/>
        </dgm:pt>
        <dgm:pt modelId="12">
          <dgm:prSet phldr="1"/>
        </dgm:pt>
        <dgm:pt modelId="13">
          <dgm:prSet phldr="1"/>
        </dgm:pt>
      </dgm:ptLst>
      <dgm:cxnLst>
        <dgm:cxn modelId="2" srcId="0" destId="1" srcOrd="0" destOrd="0"/>
        <dgm:cxn modelId="3" srcId="1" destId="11" srcOrd="0" destOrd="0"/>
        <dgm:cxn modelId="4" srcId="1" destId="12" srcOrd="1" destOrd="0"/>
        <dgm:cxn modelId="5" srcId="1" destId="13" srcOrd="2" destOrd="0"/>
      </dgm:cxnLst>
      <dgm:bg/>
      <dgm:whole/>
    </dgm:dataModel>
  </dgm:sampData>
  <dgm:styleData>
    <dgm:dataModel>
      <dgm:ptLst>
        <dgm:pt modelId="0" type="doc"/>
        <dgm:pt modelId="1"/>
        <dgm:pt modelId="11"/>
        <dgm:pt modelId="12"/>
      </dgm:ptLst>
      <dgm:cxnLst>
        <dgm:cxn modelId="2" srcId="0" destId="1" srcOrd="0" destOrd="0"/>
        <dgm:cxn modelId="15" srcId="1" destId="11" srcOrd="0" destOrd="0"/>
        <dgm:cxn modelId="16" srcId="1" destId="12" srcOrd="1" destOrd="0"/>
      </dgm:cxnLst>
      <dgm:bg/>
      <dgm:whole/>
    </dgm:dataModel>
  </dgm:styleData>
  <dgm:clrData>
    <dgm:dataModel>
      <dgm:ptLst>
        <dgm:pt modelId="0" type="doc"/>
        <dgm:pt modelId="1"/>
        <dgm:pt modelId="11"/>
        <dgm:pt modelId="12"/>
        <dgm:pt modelId="13"/>
        <dgm:pt modelId="14"/>
        <dgm:pt modelId="15"/>
        <dgm:pt modelId="16"/>
      </dgm:ptLst>
      <dgm:cxnLst>
        <dgm:cxn modelId="2" srcId="0" destId="1" srcOrd="0" destOrd="0"/>
        <dgm:cxn modelId="16" srcId="1" destId="11" srcOrd="0" destOrd="0"/>
        <dgm:cxn modelId="17" srcId="1" destId="12" srcOrd="1" destOrd="0"/>
        <dgm:cxn modelId="18" srcId="1" destId="13" srcOrd="2" destOrd="0"/>
        <dgm:cxn modelId="19" srcId="1" destId="14" srcOrd="3" destOrd="0"/>
        <dgm:cxn modelId="20" srcId="1" destId="15" srcOrd="4" destOrd="0"/>
        <dgm:cxn modelId="21" srcId="1" destId="16" srcOrd="5" destOrd="0"/>
      </dgm:cxnLst>
      <dgm:bg/>
      <dgm:whole/>
    </dgm:dataModel>
  </dgm:clrData>
  <dgm:layoutNode name="cycle">
    <dgm:varLst>
      <dgm:chMax val="1"/>
      <dgm:dir/>
      <dgm:animLvl val="ctr"/>
      <dgm:resizeHandles val="exact"/>
    </dgm:varLst>
    <dgm:choose name="Name0">
      <dgm:if name="Name1" func="var" arg="dir" op="equ" val="norm">
        <dgm:choose name="Name2">
          <dgm:if name="Name3" axis="ch ch" ptType="node node" st="1 1" cnt="1 0" func="cnt" op="lte" val="1">
            <dgm:alg type="cycle">
              <dgm:param type="stAng" val="0"/>
              <dgm:param type="spanAng" val="360"/>
              <dgm:param type="ctrShpMap" val="fNode"/>
            </dgm:alg>
          </dgm:if>
          <dgm:else name="Name4">
            <dgm:choose name="Name5">
              <dgm:if name="Name6" axis="ch ch" ptType="node node" st="1 1" cnt="1 0" func="cnt" op="lte" val="3">
                <dgm:alg type="cycle">
                  <dgm:param type="stAng" val="-55"/>
                  <dgm:param type="spanAng" val="110"/>
                  <dgm:param type="ctrShpMap" val="fNode"/>
                </dgm:alg>
              </dgm:if>
              <dgm:else name="Name7">
                <dgm:choose name="Name8">
                  <dgm:if name="Name9" axis="ch ch" ptType="node node" st="1 1" cnt="1 0" func="cnt" op="equ" val="4">
                    <dgm:alg type="cycle">
                      <dgm:param type="stAng" val="-75"/>
                      <dgm:param type="spanAng" val="150"/>
                      <dgm:param type="ctrShpMap" val="fNode"/>
                    </dgm:alg>
                  </dgm:if>
                  <dgm:else name="Name10">
                    <dgm:alg type="cycle">
                      <dgm:param type="stAng" val="-90"/>
                      <dgm:param type="spanAng" val="180"/>
                      <dgm:param type="ctrShpMap" val="fNode"/>
                    </dgm:alg>
                  </dgm:else>
                </dgm:choose>
              </dgm:else>
            </dgm:choose>
          </dgm:else>
        </dgm:choose>
      </dgm:if>
      <dgm:else name="Name11">
        <dgm:choose name="Name12">
          <dgm:if name="Name13" axis="ch ch" ptType="node node" st="1 1" cnt="1 0" func="cnt" op="lte" val="1">
            <dgm:alg type="cycle">
              <dgm:param type="stAng" val="0"/>
              <dgm:param type="spanAng" val="-360"/>
              <dgm:param type="ctrShpMap" val="fNode"/>
            </dgm:alg>
          </dgm:if>
          <dgm:else name="Name14">
            <dgm:choose name="Name15">
              <dgm:if name="Name16" axis="ch ch" ptType="node node" st="1 1" cnt="1 0" func="cnt" op="lte" val="3">
                <dgm:alg type="cycle">
                  <dgm:param type="stAng" val="55"/>
                  <dgm:param type="spanAng" val="-110"/>
                  <dgm:param type="ctrShpMap" val="fNode"/>
                </dgm:alg>
              </dgm:if>
              <dgm:else name="Name17">
                <dgm:choose name="Name18">
                  <dgm:if name="Name19" axis="ch ch" ptType="node node" st="1 1" cnt="1 0" func="cnt" op="equ" val="4">
                    <dgm:alg type="cycle">
                      <dgm:param type="stAng" val="75"/>
                      <dgm:param type="spanAng" val="-150"/>
                      <dgm:param type="ctrShpMap" val="fNode"/>
                    </dgm:alg>
                  </dgm:if>
                  <dgm:else name="Name20">
                    <dgm:alg type="cycle">
                      <dgm:param type="stAng" val="90"/>
                      <dgm:param type="spanAng" val="-180"/>
                      <dgm:param type="ctrShpMap" val="fNode"/>
                    </dgm:alg>
                  </dgm:else>
                </dgm:choose>
              </dgm:else>
            </dgm:choose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forName="centerShape" refType="w"/>
      <dgm:constr type="w" for="ch" forName="node" refType="w" refFor="ch" refForName="centerShape" fact="0.95"/>
      <dgm:constr type="h" for="ch" forName="parTrans" refType="w" refFor="ch" refForName="centerShape" fact="0.285"/>
      <dgm:constr type="sp" refType="w" refFor="ch" refForName="centerShape" op="equ" fact="0.23"/>
      <dgm:constr type="sibSp" refType="w" refFor="ch" refForName="node" fact="0.1"/>
      <dgm:constr type="primFontSz" for="ch" forName="node" op="equ"/>
    </dgm:constrLst>
    <dgm:choose name="Name21">
      <dgm:if name="Name22" axis="ch ch" ptType="node node" st="1 1" cnt="1 0" func="cnt" op="lte" val="5">
        <dgm:ruleLst>
          <dgm:rule type="w" for="ch" forName="centerShape" val="NaN" fact="0.27" max="NaN"/>
        </dgm:ruleLst>
      </dgm:if>
      <dgm:else name="Name23">
        <dgm:ruleLst>
          <dgm:rule type="w" for="ch" forName="centerShape" val="NaN" fact="0.27" max="NaN"/>
          <dgm:rule type="w" for="ch" forName="node" val="NaN" fact="0.7" max="NaN"/>
        </dgm:ruleLst>
      </dgm:else>
    </dgm:choose>
    <dgm:forEach name="Name24" axis="ch" ptType="node" cnt="1">
      <dgm:layoutNode name="centerShape" styleLbl="node0">
        <dgm:alg type="tx"/>
        <dgm:shape xmlns:r="http://schemas.openxmlformats.org/officeDocument/2006/relationships" type="ellipse" r:blip="">
          <dgm:adjLst/>
        </dgm:shape>
        <dgm:presOf axis="self"/>
        <dgm:constrLst>
          <dgm:constr type="tMarg" refType="primFontSz" fact="0.05"/>
          <dgm:constr type="bMarg" refType="primFontSz" fact="0.05"/>
          <dgm:constr type="lMarg" refType="primFontSz" fact="0.05"/>
          <dgm:constr type="rMarg" refType="primFontSz" fact="0.05"/>
          <dgm:constr type="primFontSz" val="65"/>
          <dgm:constr type="h" refType="w"/>
        </dgm:constrLst>
        <dgm:ruleLst>
          <dgm:rule type="primFontSz" val="5" fact="NaN" max="NaN"/>
        </dgm:ruleLst>
      </dgm:layoutNode>
      <dgm:forEach name="Name25" axis="ch">
        <dgm:forEach name="Name26" axis="self" ptType="parTrans">
          <dgm:layoutNode name="parTrans" styleLbl="bgSibTrans2D1">
            <dgm:alg type="conn">
              <dgm:param type="begPts" val="auto"/>
              <dgm:param type="endPts" val="ctr"/>
              <dgm:param type="endSty" val="noArr"/>
              <dgm:param type="begSty" val="arr"/>
            </dgm:alg>
            <dgm:shape xmlns:r="http://schemas.openxmlformats.org/officeDocument/2006/relationships" type="conn" r:blip="">
              <dgm:adjLst/>
            </dgm:shape>
            <dgm:presOf axis="self"/>
            <dgm:constrLst>
              <dgm:constr type="begPad" refType="connDist" fact="0.055"/>
              <dgm:constr type="endPad"/>
            </dgm:constrLst>
            <dgm:ruleLst/>
          </dgm:layoutNode>
        </dgm:forEach>
        <dgm:forEach name="Name27" axis="self" ptType="node">
          <dgm:layoutNode name="node" styleLbl="node1">
            <dgm:varLst>
              <dgm:bulletEnabled val="1"/>
            </dgm:varLst>
            <dgm:alg type="tx"/>
            <dgm:shape xmlns:r="http://schemas.openxmlformats.org/officeDocument/2006/relationships" type="roundRect" r:blip="">
              <dgm:adjLst>
                <dgm:adj idx="1" val="0.1"/>
              </dgm:adjLst>
            </dgm:shape>
            <dgm:presOf axis="desOrSelf" ptType="node"/>
            <dgm:constrLst>
              <dgm:constr type="primFontSz" val="65"/>
              <dgm:constr type="h" refType="w" fact="0.8"/>
              <dgm:constr type="tMarg" refType="primFontSz" fact="0.15"/>
              <dgm:constr type="bMarg" refType="primFontSz" fact="0.15"/>
              <dgm:constr type="lMarg" refType="primFontSz" fact="0.15"/>
              <dgm:constr type="rMarg" refType="primFontSz" fact="0.15"/>
            </dgm:constrLst>
            <dgm:ruleLst>
              <dgm:rule type="primFontSz" val="5" fact="NaN" max="NaN"/>
            </dgm:ruleLst>
          </dgm:layoutNode>
        </dgm:forEach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C6CDD74-0771-A942-A2A0-9F5F9C99056D}" type="datetimeFigureOut">
              <a:rPr lang="en-US" smtClean="0"/>
              <a:t>3/29/15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3E567B7-D087-B347-BAEF-94A6ECDD7E1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84322394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A8ED14D-42D2-7949-832A-68DB6D5084F4}" type="datetimeFigureOut">
              <a:rPr lang="en-US" smtClean="0"/>
              <a:t>3/29/15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6F8A753-41FD-124A-BE36-F40F801D8BB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9074572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7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8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5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1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0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1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2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www.wsj.com</a:t>
            </a:r>
            <a:r>
              <a:rPr lang="en-US" smtClean="0"/>
              <a:t>/articles/financial-firms-bolster-cybersecurity-budgets-1416182536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868839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20587" indent="-27714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08596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552034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1995472" indent="-221719" defTabSz="911512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438911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882349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325787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769225" indent="-221719" defTabSz="911512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fld id="{B92880EB-469F-DF49-9F66-30B9E086F31A}" type="slidenum">
              <a:rPr lang="en-US"/>
              <a:pPr eaLnBrk="1" hangingPunct="1"/>
              <a:t>62</a:t>
            </a:fld>
            <a:endParaRPr lang="en-US"/>
          </a:p>
        </p:txBody>
      </p:sp>
      <p:sp>
        <p:nvSpPr>
          <p:cNvPr id="5325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5325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/>
            <a:endParaRPr lang="en-US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1" name="Rectangle 1"/>
          <p:cNvSpPr>
            <a:spLocks noGrp="1" noRot="1" noChangeAspect="1" noChangeArrowheads="1"/>
          </p:cNvSpPr>
          <p:nvPr>
            <p:ph type="sldImg"/>
          </p:nvPr>
        </p:nvSpPr>
        <p:spPr bwMode="auto">
          <a:xfrm>
            <a:off x="1143000" y="685800"/>
            <a:ext cx="4572000" cy="3429000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30722" name="Rectangle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685800" y="4343400"/>
            <a:ext cx="5486400" cy="4114800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  <a:ext uri="{53640926-AAD7-44d8-BBD7-CCE9431645EC}">
              <a14:shadowObscured xmlns:a14="http://schemas.microsoft.com/office/drawing/2010/main" val="1"/>
            </a:ext>
          </a:extLst>
        </p:spPr>
        <p:txBody>
          <a:bodyPr/>
          <a:lstStyle/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  <a:p>
            <a:endParaRPr lang="en-US">
              <a:latin typeface="Helvetica" charset="0"/>
              <a:cs typeface="Helvetica" charset="0"/>
              <a:sym typeface="Helvetica" charset="0"/>
            </a:endParaRPr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www.ranum.com</a:t>
            </a:r>
            <a:r>
              <a:rPr lang="en-US" dirty="0" smtClean="0"/>
              <a:t>/security/</a:t>
            </a:r>
            <a:r>
              <a:rPr lang="en-US" dirty="0" err="1" smtClean="0"/>
              <a:t>computer_security</a:t>
            </a:r>
            <a:r>
              <a:rPr lang="en-US" dirty="0" smtClean="0"/>
              <a:t>/editorials/dumb/</a:t>
            </a:r>
            <a:r>
              <a:rPr lang="en-US" dirty="0" err="1" smtClean="0"/>
              <a:t>index.html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3924414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blog.imperva.com</a:t>
            </a:r>
            <a:r>
              <a:rPr lang="en-US" dirty="0" smtClean="0"/>
              <a:t>/2011/10/current-value-of-credit-cards-on-the-black-</a:t>
            </a:r>
            <a:r>
              <a:rPr lang="en-US" dirty="0" err="1" smtClean="0"/>
              <a:t>market.html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iseclab.org</a:t>
            </a:r>
            <a:r>
              <a:rPr lang="en-US" dirty="0" smtClean="0"/>
              <a:t>/papers/cutwail-LEET11.pdf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6847349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jeremy.zawodny.com</a:t>
            </a:r>
            <a:r>
              <a:rPr lang="en-US" dirty="0" smtClean="0"/>
              <a:t>/</a:t>
            </a:r>
            <a:r>
              <a:rPr lang="en-US" dirty="0" err="1" smtClean="0"/>
              <a:t>i</a:t>
            </a:r>
            <a:r>
              <a:rPr lang="en-US" dirty="0" smtClean="0"/>
              <a:t>/password-</a:t>
            </a:r>
            <a:r>
              <a:rPr lang="en-US" dirty="0" err="1" smtClean="0"/>
              <a:t>insanity.png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www.nytimes.com</a:t>
            </a:r>
            <a:r>
              <a:rPr lang="en-US" dirty="0" smtClean="0"/>
              <a:t>/2012/11/08/technology/</a:t>
            </a:r>
            <a:r>
              <a:rPr lang="en-US" dirty="0" err="1" smtClean="0"/>
              <a:t>personaltech</a:t>
            </a:r>
            <a:r>
              <a:rPr lang="en-US" dirty="0" smtClean="0"/>
              <a:t>/how-to-devise-passwords-that-drive-hackers-</a:t>
            </a:r>
            <a:r>
              <a:rPr lang="en-US" dirty="0" err="1" smtClean="0"/>
              <a:t>away.html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014935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www.smartplanet.com</a:t>
            </a:r>
            <a:r>
              <a:rPr lang="en-US" dirty="0" smtClean="0"/>
              <a:t>/blog/business-brains/goodbye-passwords-new-alternatives-emerge-but-passwords-persist/21304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430130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www.deutschepost.de</a:t>
            </a:r>
            <a:r>
              <a:rPr lang="en-US" dirty="0" smtClean="0"/>
              <a:t>/</a:t>
            </a:r>
            <a:r>
              <a:rPr lang="en-US" dirty="0" err="1" smtClean="0"/>
              <a:t>dpag?xmlFile</a:t>
            </a:r>
            <a:r>
              <a:rPr lang="en-US" dirty="0" smtClean="0"/>
              <a:t>=1015469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48427318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www.gfi.com</a:t>
            </a:r>
            <a:r>
              <a:rPr lang="en-US" dirty="0" smtClean="0"/>
              <a:t>/blog/most-vulnerable-operating-systems-and-applications-in-2014/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30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95872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www.accuvant.com</a:t>
            </a:r>
            <a:r>
              <a:rPr lang="en-US" dirty="0" smtClean="0"/>
              <a:t>/sites/default/files/</a:t>
            </a:r>
            <a:r>
              <a:rPr lang="en-US" dirty="0" err="1" smtClean="0"/>
              <a:t>AccuvantBrowserSecCompar_FINAL.pdf</a:t>
            </a:r>
            <a:endParaRPr lang="en-US" dirty="0" smtClean="0"/>
          </a:p>
          <a:p>
            <a:r>
              <a:rPr lang="en-US" dirty="0" smtClean="0"/>
              <a:t>http://</a:t>
            </a:r>
            <a:r>
              <a:rPr lang="en-US" dirty="0" err="1" smtClean="0"/>
              <a:t>www.gfi.com</a:t>
            </a:r>
            <a:r>
              <a:rPr lang="en-US" dirty="0" smtClean="0"/>
              <a:t>/blog/most-vulnerable-operating-systems-and-applications-in-2014/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31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4313926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http://</a:t>
            </a:r>
            <a:r>
              <a:rPr lang="en-US" dirty="0" err="1" smtClean="0"/>
              <a:t>www.ftc.gov</a:t>
            </a:r>
            <a:r>
              <a:rPr lang="en-US" dirty="0" smtClean="0"/>
              <a:t>/</a:t>
            </a:r>
            <a:r>
              <a:rPr lang="en-US" dirty="0" err="1" smtClean="0"/>
              <a:t>os</a:t>
            </a:r>
            <a:r>
              <a:rPr lang="en-US" dirty="0" smtClean="0"/>
              <a:t>/2013/02/130201mobileprivacyreport.pdf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6F8A753-41FD-124A-BE36-F40F801D8BBC}" type="slidenum">
              <a:rPr lang="en-US" smtClean="0"/>
              <a:t>42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6048595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371600"/>
            <a:ext cx="7848600" cy="1927225"/>
          </a:xfrm>
        </p:spPr>
        <p:txBody>
          <a:bodyPr anchor="b">
            <a:noAutofit/>
          </a:bodyPr>
          <a:lstStyle>
            <a:lvl1pPr>
              <a:defRPr sz="5400" cap="all" baseline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505200"/>
            <a:ext cx="6400800" cy="1752600"/>
          </a:xfrm>
        </p:spPr>
        <p:txBody>
          <a:bodyPr/>
          <a:lstStyle>
            <a:lvl1pPr marL="0" indent="0" algn="l">
              <a:buNone/>
              <a:defRPr>
                <a:solidFill>
                  <a:schemeClr val="tx1">
                    <a:lumMod val="75000"/>
                    <a:lumOff val="2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8" name="Straight Connector 7"/>
          <p:cNvCxnSpPr/>
          <p:nvPr/>
        </p:nvCxnSpPr>
        <p:spPr>
          <a:xfrm>
            <a:off x="685800" y="3398520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609600"/>
            <a:ext cx="2057400" cy="5867400"/>
          </a:xfrm>
        </p:spPr>
        <p:txBody>
          <a:bodyPr vert="eaVert" anchor="b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609600"/>
            <a:ext cx="6019800" cy="5867400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2362200"/>
            <a:ext cx="7772400" cy="2200275"/>
          </a:xfrm>
        </p:spPr>
        <p:txBody>
          <a:bodyPr anchor="b">
            <a:normAutofit/>
          </a:bodyPr>
          <a:lstStyle>
            <a:lvl1pPr algn="l">
              <a:defRPr sz="4800" b="0" cap="all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626864"/>
            <a:ext cx="7772400" cy="1500187"/>
          </a:xfrm>
        </p:spPr>
        <p:txBody>
          <a:bodyPr anchor="t">
            <a:normAutofit/>
          </a:bodyPr>
          <a:lstStyle>
            <a:lvl1pPr marL="0" indent="0">
              <a:buNone/>
              <a:defRPr sz="2400">
                <a:solidFill>
                  <a:schemeClr val="tx2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7" name="Straight Connector 6"/>
          <p:cNvCxnSpPr/>
          <p:nvPr/>
        </p:nvCxnSpPr>
        <p:spPr>
          <a:xfrm>
            <a:off x="731520" y="4599432"/>
            <a:ext cx="784860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73352"/>
            <a:ext cx="4038600" cy="4718304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sz="2000" b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754880" y="1676400"/>
            <a:ext cx="3931920" cy="639762"/>
          </a:xfrm>
          <a:noFill/>
          <a:ln>
            <a:noFill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none"/>
        </p:style>
        <p:txBody>
          <a:bodyPr anchor="ctr">
            <a:normAutofit/>
          </a:bodyPr>
          <a:lstStyle>
            <a:lvl1pPr marL="0" indent="0" algn="ctr">
              <a:buNone/>
              <a:defRPr lang="en-US" sz="2000" b="0" kern="1200" dirty="0" smtClean="0">
                <a:solidFill>
                  <a:schemeClr val="tx2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754880" y="2438400"/>
            <a:ext cx="393192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 rot="5400000">
            <a:off x="2217817" y="4045823"/>
            <a:ext cx="4709160" cy="794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080"/>
            <a:ext cx="2139696" cy="1261872"/>
          </a:xfrm>
        </p:spPr>
        <p:txBody>
          <a:bodyPr anchor="b">
            <a:no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971800" y="792080"/>
            <a:ext cx="5715000" cy="5577840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1" y="2130552"/>
            <a:ext cx="2139696" cy="4243615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rot="5400000">
            <a:off x="-13116" y="3580206"/>
            <a:ext cx="5577840" cy="1588"/>
          </a:xfrm>
          <a:prstGeom prst="line">
            <a:avLst/>
          </a:prstGeom>
          <a:ln w="19050">
            <a:solidFill>
              <a:schemeClr val="tx2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792480"/>
            <a:ext cx="2142680" cy="1264920"/>
          </a:xfrm>
        </p:spPr>
        <p:txBody>
          <a:bodyPr anchor="b">
            <a:normAutofit/>
          </a:bodyPr>
          <a:lstStyle>
            <a:lvl1pPr algn="l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858610" y="838201"/>
            <a:ext cx="5904390" cy="5500456"/>
          </a:xfrm>
          <a:solidFill>
            <a:schemeClr val="bg2"/>
          </a:solidFill>
          <a:ln w="76200">
            <a:solidFill>
              <a:srgbClr val="FFFFFF"/>
            </a:solidFill>
            <a:miter lim="800000"/>
          </a:ln>
          <a:effectLst>
            <a:outerShdw blurRad="50800" dist="12700" dir="5400000" algn="t" rotWithShape="0">
              <a:prstClr val="black">
                <a:alpha val="59000"/>
              </a:prstClr>
            </a:outerShdw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2133600"/>
            <a:ext cx="2139696" cy="4242816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/>
          <p:cNvSpPr/>
          <p:nvPr/>
        </p:nvSpPr>
        <p:spPr>
          <a:xfrm>
            <a:off x="0" y="220786"/>
            <a:ext cx="9144000" cy="2286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533400"/>
            <a:ext cx="8229600" cy="9906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876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0" y="0"/>
            <a:ext cx="9144000" cy="36576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18288"/>
            <a:ext cx="28956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429000" y="18288"/>
            <a:ext cx="4114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620000" y="18288"/>
            <a:ext cx="1066800" cy="32918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400" b="1">
                <a:solidFill>
                  <a:srgbClr val="FFFFFF"/>
                </a:solidFill>
              </a:defRPr>
            </a:lvl1pPr>
          </a:lstStyle>
          <a:p>
            <a:fld id="{BD37F936-0DB1-A647-807E-B2EFF0725AC4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/>
  <p:txStyles>
    <p:titleStyle>
      <a:lvl1pPr algn="l" defTabSz="914400" rtl="0" eaLnBrk="1" latinLnBrk="0" hangingPunct="1">
        <a:spcBef>
          <a:spcPct val="0"/>
        </a:spcBef>
        <a:buNone/>
        <a:defRPr sz="4000" kern="1200" spc="-100" baseline="0">
          <a:solidFill>
            <a:schemeClr val="tx2"/>
          </a:solidFill>
          <a:latin typeface="+mj-lt"/>
          <a:ea typeface="+mj-ea"/>
          <a:cs typeface="+mj-cs"/>
        </a:defRPr>
      </a:lvl1pPr>
    </p:titleStyle>
    <p:bodyStyle>
      <a:lvl1pPr marL="18288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indent="-182880" algn="l" defTabSz="914400" rtl="0" eaLnBrk="1" latinLnBrk="0" hangingPunct="1">
        <a:spcBef>
          <a:spcPct val="20000"/>
        </a:spcBef>
        <a:buClr>
          <a:schemeClr val="accent1"/>
        </a:buClr>
        <a:buSzPct val="85000"/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2pPr>
      <a:lvl3pPr marL="731520" indent="-182880" algn="l" defTabSz="914400" rtl="0" eaLnBrk="1" latinLnBrk="0" hangingPunct="1">
        <a:spcBef>
          <a:spcPct val="20000"/>
        </a:spcBef>
        <a:buClr>
          <a:schemeClr val="accent1"/>
        </a:buClr>
        <a:buSzPct val="90000"/>
        <a:buFont typeface="Arial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0058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4pPr>
      <a:lvl5pPr marL="1188720" indent="-137160" algn="l" defTabSz="914400" rtl="0" eaLnBrk="1" latinLnBrk="0" hangingPunct="1">
        <a:spcBef>
          <a:spcPct val="20000"/>
        </a:spcBef>
        <a:buClr>
          <a:schemeClr val="accent1"/>
        </a:buClr>
        <a:buSzPct val="100000"/>
        <a:buFont typeface="Arial" pitchFamily="34" charset="0"/>
        <a:buChar char="•"/>
        <a:defRPr sz="1400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137160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6pPr>
      <a:lvl7pPr marL="155448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7pPr>
      <a:lvl8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8pPr>
      <a:lvl9pPr marL="192024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png"/><Relationship Id="rId3" Type="http://schemas.openxmlformats.org/officeDocument/2006/relationships/image" Target="../media/image23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4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4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4" Type="http://schemas.openxmlformats.org/officeDocument/2006/relationships/image" Target="../media/image32.png"/><Relationship Id="rId5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0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4" Type="http://schemas.openxmlformats.org/officeDocument/2006/relationships/image" Target="../media/image39.png"/><Relationship Id="rId5" Type="http://schemas.openxmlformats.org/officeDocument/2006/relationships/image" Target="../media/image40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4" Type="http://schemas.openxmlformats.org/officeDocument/2006/relationships/image" Target="../media/image42.png"/><Relationship Id="rId5" Type="http://schemas.openxmlformats.org/officeDocument/2006/relationships/image" Target="../media/image43.png"/><Relationship Id="rId6" Type="http://schemas.openxmlformats.org/officeDocument/2006/relationships/image" Target="../media/image44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5.png"/><Relationship Id="rId3" Type="http://schemas.openxmlformats.org/officeDocument/2006/relationships/image" Target="../media/image46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7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8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9.png"/><Relationship Id="rId3" Type="http://schemas.openxmlformats.org/officeDocument/2006/relationships/image" Target="../media/image5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Relationship Id="rId7" Type="http://schemas.openxmlformats.org/officeDocument/2006/relationships/image" Target="../media/image7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4" Type="http://schemas.openxmlformats.org/officeDocument/2006/relationships/image" Target="../media/image52.png"/><Relationship Id="rId5" Type="http://schemas.openxmlformats.org/officeDocument/2006/relationships/image" Target="../media/image53.png"/><Relationship Id="rId6" Type="http://schemas.openxmlformats.org/officeDocument/2006/relationships/image" Target="../media/image54.png"/><Relationship Id="rId7" Type="http://schemas.openxmlformats.org/officeDocument/2006/relationships/image" Target="../media/image55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56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7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2.png"/><Relationship Id="rId3" Type="http://schemas.openxmlformats.org/officeDocument/2006/relationships/image" Target="../media/image6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image" Target="../media/image10.png"/><Relationship Id="rId5" Type="http://schemas.openxmlformats.org/officeDocument/2006/relationships/image" Target="../media/image11.png"/><Relationship Id="rId6" Type="http://schemas.openxmlformats.org/officeDocument/2006/relationships/image" Target="../media/image12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4" Type="http://schemas.openxmlformats.org/officeDocument/2006/relationships/image" Target="../media/image6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4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67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png"/><Relationship Id="rId4" Type="http://schemas.openxmlformats.org/officeDocument/2006/relationships/image" Target="../media/image69.png"/><Relationship Id="rId5" Type="http://schemas.openxmlformats.org/officeDocument/2006/relationships/image" Target="../media/image70.png"/><Relationship Id="rId6" Type="http://schemas.openxmlformats.org/officeDocument/2006/relationships/image" Target="../media/image71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9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2.png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png"/><Relationship Id="rId4" Type="http://schemas.openxmlformats.org/officeDocument/2006/relationships/image" Target="../media/image75.png"/><Relationship Id="rId5" Type="http://schemas.openxmlformats.org/officeDocument/2006/relationships/image" Target="../media/image7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73.pn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4" Type="http://schemas.openxmlformats.org/officeDocument/2006/relationships/image" Target="../media/image79.png"/><Relationship Id="rId5" Type="http://schemas.openxmlformats.org/officeDocument/2006/relationships/image" Target="../media/image80.png"/><Relationship Id="rId6" Type="http://schemas.openxmlformats.org/officeDocument/2006/relationships/image" Target="../media/image81.jpeg"/><Relationship Id="rId7" Type="http://schemas.openxmlformats.org/officeDocument/2006/relationships/image" Target="../media/image8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7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3.png"/><Relationship Id="rId3" Type="http://schemas.openxmlformats.org/officeDocument/2006/relationships/image" Target="../media/image84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3.xml"/><Relationship Id="rId4" Type="http://schemas.openxmlformats.org/officeDocument/2006/relationships/diagramQuickStyle" Target="../diagrams/quickStyle3.xml"/><Relationship Id="rId5" Type="http://schemas.openxmlformats.org/officeDocument/2006/relationships/diagramColors" Target="../diagrams/colors3.xml"/><Relationship Id="rId6" Type="http://schemas.microsoft.com/office/2007/relationships/diagramDrawing" Target="../diagrams/drawing3.xml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3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5.jpe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6.jpe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8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4.xml"/><Relationship Id="rId4" Type="http://schemas.openxmlformats.org/officeDocument/2006/relationships/diagramQuickStyle" Target="../diagrams/quickStyle4.xml"/><Relationship Id="rId5" Type="http://schemas.openxmlformats.org/officeDocument/2006/relationships/diagramColors" Target="../diagrams/colors4.xml"/><Relationship Id="rId6" Type="http://schemas.microsoft.com/office/2007/relationships/diagramDrawing" Target="../diagrams/drawing4.xml"/><Relationship Id="rId1" Type="http://schemas.openxmlformats.org/officeDocument/2006/relationships/slideLayout" Target="../slideLayouts/slideLayout6.xml"/><Relationship Id="rId2" Type="http://schemas.openxmlformats.org/officeDocument/2006/relationships/diagramData" Target="../diagrams/data4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png"/><Relationship Id="rId4" Type="http://schemas.openxmlformats.org/officeDocument/2006/relationships/image" Target="../media/image91.png"/><Relationship Id="rId5" Type="http://schemas.openxmlformats.org/officeDocument/2006/relationships/image" Target="../media/image92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89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94.png"/><Relationship Id="rId4" Type="http://schemas.openxmlformats.org/officeDocument/2006/relationships/image" Target="../media/image95.png"/><Relationship Id="rId5" Type="http://schemas.openxmlformats.org/officeDocument/2006/relationships/image" Target="../media/image9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93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6.png"/><Relationship Id="rId3" Type="http://schemas.openxmlformats.org/officeDocument/2006/relationships/image" Target="../media/image17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7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8.png"/><Relationship Id="rId4" Type="http://schemas.openxmlformats.org/officeDocument/2006/relationships/image" Target="../media/image99.jpeg"/><Relationship Id="rId5" Type="http://schemas.openxmlformats.org/officeDocument/2006/relationships/image" Target="../media/image100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0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2.png"/><Relationship Id="rId4" Type="http://schemas.openxmlformats.org/officeDocument/2006/relationships/image" Target="../media/image103.png"/><Relationship Id="rId5" Type="http://schemas.openxmlformats.org/officeDocument/2006/relationships/image" Target="../media/image104.png"/><Relationship Id="rId6" Type="http://schemas.openxmlformats.org/officeDocument/2006/relationships/image" Target="../media/image105.png"/><Relationship Id="rId7" Type="http://schemas.openxmlformats.org/officeDocument/2006/relationships/image" Target="../media/image106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1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95.png"/><Relationship Id="rId4" Type="http://schemas.openxmlformats.org/officeDocument/2006/relationships/image" Target="../media/image108.png"/><Relationship Id="rId5" Type="http://schemas.openxmlformats.org/officeDocument/2006/relationships/image" Target="../media/image89.png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7.png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0.png"/><Relationship Id="rId4" Type="http://schemas.openxmlformats.org/officeDocument/2006/relationships/image" Target="../media/image111.png"/><Relationship Id="rId5" Type="http://schemas.openxmlformats.org/officeDocument/2006/relationships/image" Target="../media/image112.png"/><Relationship Id="rId6" Type="http://schemas.openxmlformats.org/officeDocument/2006/relationships/image" Target="../media/image113.png"/><Relationship Id="rId7" Type="http://schemas.openxmlformats.org/officeDocument/2006/relationships/image" Target="../media/image114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9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4" Type="http://schemas.openxmlformats.org/officeDocument/2006/relationships/image" Target="../media/image116.png"/><Relationship Id="rId5" Type="http://schemas.openxmlformats.org/officeDocument/2006/relationships/image" Target="../media/image117.png"/><Relationship Id="rId6" Type="http://schemas.openxmlformats.org/officeDocument/2006/relationships/image" Target="../media/image118.png"/><Relationship Id="rId7" Type="http://schemas.openxmlformats.org/officeDocument/2006/relationships/hyperlink" Target="mailto:bob@example.com" TargetMode="External"/><Relationship Id="rId8" Type="http://schemas.openxmlformats.org/officeDocument/2006/relationships/hyperlink" Target="https://members.ieee.org/arid" TargetMode="External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1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sz="3200" dirty="0"/>
              <a:t>Insanity is - Or how can we finally make progress on securing our computing infrastructure? 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Henning Schulzrinne</a:t>
            </a:r>
          </a:p>
          <a:p>
            <a:r>
              <a:rPr lang="en-US" dirty="0" smtClean="0"/>
              <a:t>Columbia University</a:t>
            </a:r>
          </a:p>
        </p:txBody>
      </p:sp>
      <p:sp>
        <p:nvSpPr>
          <p:cNvPr id="4" name="TextBox 3"/>
          <p:cNvSpPr txBox="1"/>
          <p:nvPr/>
        </p:nvSpPr>
        <p:spPr>
          <a:xfrm>
            <a:off x="685800" y="6221691"/>
            <a:ext cx="929593" cy="2616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100" dirty="0" smtClean="0"/>
              <a:t>March 2015</a:t>
            </a:r>
            <a:endParaRPr lang="en-US" sz="1100" dirty="0"/>
          </a:p>
        </p:txBody>
      </p:sp>
    </p:spTree>
    <p:extLst>
      <p:ext uri="{BB962C8B-B14F-4D97-AF65-F5344CB8AC3E}">
        <p14:creationId xmlns:p14="http://schemas.microsoft.com/office/powerpoint/2010/main" val="99527696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Security approach: blame the victim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10</a:t>
            </a:fld>
            <a:endParaRPr lang="en-US"/>
          </a:p>
        </p:txBody>
      </p:sp>
      <p:sp>
        <p:nvSpPr>
          <p:cNvPr id="5" name="Horizontal Scroll 4"/>
          <p:cNvSpPr/>
          <p:nvPr/>
        </p:nvSpPr>
        <p:spPr>
          <a:xfrm>
            <a:off x="4866094" y="1343909"/>
            <a:ext cx="2465964" cy="1343910"/>
          </a:xfrm>
          <a:prstGeom prst="horizontalScroll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Run 10 anti-virus systems!</a:t>
            </a:r>
            <a:endParaRPr lang="en-US" dirty="0"/>
          </a:p>
        </p:txBody>
      </p:sp>
      <p:sp>
        <p:nvSpPr>
          <p:cNvPr id="6" name="Horizontal Scroll 5"/>
          <p:cNvSpPr/>
          <p:nvPr/>
        </p:nvSpPr>
        <p:spPr>
          <a:xfrm>
            <a:off x="5382913" y="3214144"/>
            <a:ext cx="2465964" cy="1343910"/>
          </a:xfrm>
          <a:prstGeom prst="horizontalScroll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Pay cash!</a:t>
            </a:r>
            <a:endParaRPr lang="en-US" dirty="0"/>
          </a:p>
        </p:txBody>
      </p:sp>
      <p:sp>
        <p:nvSpPr>
          <p:cNvPr id="7" name="Horizontal Scroll 6"/>
          <p:cNvSpPr/>
          <p:nvPr/>
        </p:nvSpPr>
        <p:spPr>
          <a:xfrm>
            <a:off x="1514155" y="1870234"/>
            <a:ext cx="2465964" cy="1343910"/>
          </a:xfrm>
          <a:prstGeom prst="horizontalScroll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passwords you can’t remember!</a:t>
            </a:r>
            <a:endParaRPr lang="en-US" dirty="0"/>
          </a:p>
        </p:txBody>
      </p:sp>
      <p:sp>
        <p:nvSpPr>
          <p:cNvPr id="8" name="Horizontal Scroll 7"/>
          <p:cNvSpPr/>
          <p:nvPr/>
        </p:nvSpPr>
        <p:spPr>
          <a:xfrm>
            <a:off x="2747137" y="5259543"/>
            <a:ext cx="2465964" cy="1343910"/>
          </a:xfrm>
          <a:prstGeom prst="horizontalScroll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Choose another operating system!</a:t>
            </a:r>
            <a:endParaRPr lang="en-US" dirty="0"/>
          </a:p>
        </p:txBody>
      </p:sp>
      <p:sp>
        <p:nvSpPr>
          <p:cNvPr id="9" name="Horizontal Scroll 8"/>
          <p:cNvSpPr/>
          <p:nvPr/>
        </p:nvSpPr>
        <p:spPr>
          <a:xfrm>
            <a:off x="1202895" y="3624987"/>
            <a:ext cx="2465964" cy="1343910"/>
          </a:xfrm>
          <a:prstGeom prst="horizontalScroll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Don’t click on that link!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239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Nobody cares about you!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199" y="1600200"/>
            <a:ext cx="4033983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Unless you have access to high-value information</a:t>
            </a:r>
          </a:p>
          <a:p>
            <a:pPr lvl="1"/>
            <a:r>
              <a:rPr lang="en-US" dirty="0" smtClean="0"/>
              <a:t>sometimes for individualized identity theft</a:t>
            </a:r>
          </a:p>
          <a:p>
            <a:r>
              <a:rPr lang="en-US" dirty="0" smtClean="0"/>
              <a:t>You are only valuable as</a:t>
            </a:r>
          </a:p>
          <a:p>
            <a:pPr lvl="1"/>
            <a:r>
              <a:rPr lang="en-US" dirty="0" smtClean="0"/>
              <a:t>a credit card number that can be resold in bulk ($2-$8)</a:t>
            </a:r>
          </a:p>
          <a:p>
            <a:pPr lvl="1"/>
            <a:r>
              <a:rPr lang="en-US" dirty="0" smtClean="0"/>
              <a:t>a machine usable for …</a:t>
            </a:r>
          </a:p>
          <a:p>
            <a:pPr lvl="2"/>
            <a:r>
              <a:rPr lang="en-US" dirty="0" smtClean="0"/>
              <a:t>DOS attacks</a:t>
            </a:r>
            <a:endParaRPr lang="en-US" dirty="0"/>
          </a:p>
          <a:p>
            <a:pPr lvl="2"/>
            <a:r>
              <a:rPr lang="en-US" dirty="0" smtClean="0"/>
              <a:t>email spam</a:t>
            </a:r>
          </a:p>
          <a:p>
            <a:pPr lvl="3"/>
            <a:r>
              <a:rPr lang="en-US" dirty="0" smtClean="0"/>
              <a:t>88% of spam sent by botnet</a:t>
            </a:r>
          </a:p>
          <a:p>
            <a:pPr lvl="2"/>
            <a:r>
              <a:rPr lang="en-US" dirty="0" smtClean="0"/>
              <a:t>a machine usable for advertising click fraud</a:t>
            </a:r>
          </a:p>
          <a:p>
            <a:pPr lvl="3"/>
            <a:r>
              <a:rPr lang="en-US" dirty="0" smtClean="0"/>
              <a:t>watch highlighted links!</a:t>
            </a:r>
          </a:p>
          <a:p>
            <a:pPr lvl="3"/>
            <a:r>
              <a:rPr lang="en-US" dirty="0" smtClean="0"/>
              <a:t>$0.002-0.003/click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$0.50-$2 CPM</a:t>
            </a:r>
          </a:p>
          <a:p>
            <a:pPr lvl="1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57272" y="1524000"/>
            <a:ext cx="2770909" cy="2798619"/>
          </a:xfrm>
          <a:prstGeom prst="rect">
            <a:avLst/>
          </a:prstGeom>
        </p:spPr>
      </p:pic>
      <p:pic>
        <p:nvPicPr>
          <p:cNvPr id="5" name="Picture 4" descr="resolveError2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710545" y="4322619"/>
            <a:ext cx="4269253" cy="240145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11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88169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You are (mostly) on your own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4486882" cy="4876800"/>
          </a:xfrm>
        </p:spPr>
        <p:txBody>
          <a:bodyPr>
            <a:normAutofit fontScale="92500" lnSpcReduction="10000"/>
          </a:bodyPr>
          <a:lstStyle/>
          <a:p>
            <a:r>
              <a:rPr lang="en-US" dirty="0" smtClean="0"/>
              <a:t>Credit card</a:t>
            </a:r>
          </a:p>
          <a:p>
            <a:pPr lvl="1"/>
            <a:r>
              <a:rPr lang="en-US" dirty="0" smtClean="0"/>
              <a:t>liability limited to $50</a:t>
            </a:r>
          </a:p>
          <a:p>
            <a:pPr lvl="1"/>
            <a:r>
              <a:rPr lang="en-US" dirty="0" smtClean="0"/>
              <a:t>US: mag stripe vs. chip &amp; PIN</a:t>
            </a:r>
          </a:p>
          <a:p>
            <a:r>
              <a:rPr lang="en-US" dirty="0" smtClean="0"/>
              <a:t>Debit card</a:t>
            </a:r>
          </a:p>
          <a:p>
            <a:pPr lvl="1"/>
            <a:r>
              <a:rPr lang="en-US" dirty="0" smtClean="0"/>
              <a:t>two days </a:t>
            </a:r>
            <a:r>
              <a:rPr lang="en-US" dirty="0" smtClean="0">
                <a:sym typeface="Wingdings"/>
              </a:rPr>
              <a:t></a:t>
            </a:r>
            <a:r>
              <a:rPr lang="en-US" dirty="0" smtClean="0"/>
              <a:t> $50, otherwise $500</a:t>
            </a:r>
          </a:p>
          <a:p>
            <a:r>
              <a:rPr lang="en-US" dirty="0" smtClean="0"/>
              <a:t>Checks</a:t>
            </a:r>
          </a:p>
          <a:p>
            <a:pPr lvl="1"/>
            <a:r>
              <a:rPr lang="en-US" dirty="0" smtClean="0"/>
              <a:t>no, your bank does </a:t>
            </a:r>
            <a:r>
              <a:rPr lang="en-US" i="1" dirty="0" smtClean="0"/>
              <a:t>not</a:t>
            </a:r>
            <a:r>
              <a:rPr lang="en-US" dirty="0" smtClean="0"/>
              <a:t> check your signature (or your address)</a:t>
            </a:r>
          </a:p>
          <a:p>
            <a:r>
              <a:rPr lang="en-US" dirty="0" smtClean="0"/>
              <a:t>Consumer bank account </a:t>
            </a:r>
            <a:r>
              <a:rPr lang="en-US" dirty="0" smtClean="0">
                <a:sym typeface="Wingdings"/>
              </a:rPr>
              <a:t> Regulation E</a:t>
            </a:r>
          </a:p>
          <a:p>
            <a:pPr lvl="1"/>
            <a:r>
              <a:rPr lang="en-US" dirty="0" smtClean="0">
                <a:sym typeface="Wingdings"/>
              </a:rPr>
              <a:t>no liability if reported within 60 days </a:t>
            </a:r>
          </a:p>
          <a:p>
            <a:r>
              <a:rPr lang="en-US" dirty="0" smtClean="0">
                <a:sym typeface="Wingdings"/>
              </a:rPr>
              <a:t>Small business account</a:t>
            </a:r>
          </a:p>
          <a:p>
            <a:pPr lvl="1"/>
            <a:r>
              <a:rPr lang="en-US" dirty="0" smtClean="0">
                <a:sym typeface="Wingdings"/>
              </a:rPr>
              <a:t>No protection, no loss bound</a:t>
            </a:r>
          </a:p>
          <a:p>
            <a:pPr lvl="1"/>
            <a:r>
              <a:rPr lang="en-US" dirty="0" smtClean="0">
                <a:sym typeface="Wingdings"/>
              </a:rPr>
              <a:t>ACH fraud common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78326" y="1600200"/>
            <a:ext cx="1994113" cy="125793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55826" y="2858135"/>
            <a:ext cx="4445000" cy="22352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12</a:t>
            </a:fld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0015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Authentication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13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183709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Traditional authentication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14</a:t>
            </a:fld>
            <a:endParaRPr lang="en-US"/>
          </a:p>
        </p:txBody>
      </p:sp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728463688"/>
              </p:ext>
            </p:extLst>
          </p:nvPr>
        </p:nvGraphicFramePr>
        <p:xfrm>
          <a:off x="899059" y="1397000"/>
          <a:ext cx="7620595" cy="4795712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435901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policies gone amuck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79893" y="1689693"/>
            <a:ext cx="4637980" cy="4521914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5397667" y="1927837"/>
            <a:ext cx="328913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Contradictory policies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Strong passwords don’t work everywhere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Password expiration</a:t>
            </a:r>
          </a:p>
          <a:p>
            <a:pPr marL="742950" lvl="1" indent="-285750">
              <a:buFont typeface="Arial"/>
              <a:buChar char="•"/>
            </a:pPr>
            <a:r>
              <a:rPr lang="en-US" dirty="0" smtClean="0"/>
              <a:t>and can’t use old one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Don’t re-use password across sites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3497" y="3959162"/>
            <a:ext cx="4737267" cy="280698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895831" y="6454218"/>
            <a:ext cx="1453097" cy="24622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000" i="1" dirty="0" smtClean="0"/>
              <a:t>NY Times</a:t>
            </a:r>
            <a:r>
              <a:rPr lang="en-US" sz="1000" dirty="0" smtClean="0"/>
              <a:t>, 11/07/2012 </a:t>
            </a:r>
            <a:endParaRPr lang="en-US" sz="1000" dirty="0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540953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Password advice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199" y="1600200"/>
            <a:ext cx="5966883" cy="4876800"/>
          </a:xfrm>
        </p:spPr>
        <p:txBody>
          <a:bodyPr/>
          <a:lstStyle/>
          <a:p>
            <a:r>
              <a:rPr lang="en-US" dirty="0" smtClean="0"/>
              <a:t>Unless you’re the CIA director, writing down passwords is safe</a:t>
            </a:r>
          </a:p>
          <a:p>
            <a:pPr lvl="1"/>
            <a:r>
              <a:rPr lang="en-US" dirty="0" smtClean="0"/>
              <a:t>you’ll pick safer ones if you do</a:t>
            </a:r>
          </a:p>
          <a:p>
            <a:r>
              <a:rPr lang="en-US" dirty="0" smtClean="0"/>
              <a:t>Stop blaming users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>
                <a:sym typeface="Wingdings"/>
              </a:rPr>
              <a:t>w</a:t>
            </a:r>
            <a:r>
              <a:rPr lang="en-US" dirty="0" smtClean="0"/>
              <a:t>eb sites need to tell us what they do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bad: plain text, silly rules</a:t>
            </a:r>
          </a:p>
          <a:p>
            <a:pPr lvl="1"/>
            <a:r>
              <a:rPr lang="en-US" dirty="0" smtClean="0">
                <a:solidFill>
                  <a:schemeClr val="bg2">
                    <a:lumMod val="75000"/>
                  </a:schemeClr>
                </a:solidFill>
              </a:rPr>
              <a:t>not much better: hashed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good: salted hash, single sign-on</a:t>
            </a:r>
          </a:p>
          <a:p>
            <a:r>
              <a:rPr lang="en-US" dirty="0" smtClean="0"/>
              <a:t>Impacts password recovery</a:t>
            </a:r>
          </a:p>
          <a:p>
            <a:pPr lvl="1"/>
            <a:r>
              <a:rPr lang="en-US" dirty="0" smtClean="0">
                <a:solidFill>
                  <a:schemeClr val="tx2"/>
                </a:solidFill>
              </a:rPr>
              <a:t>bad: your dog’s name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not great: send password to email</a:t>
            </a:r>
          </a:p>
          <a:p>
            <a:pPr lvl="1"/>
            <a:r>
              <a:rPr lang="en-US" dirty="0" smtClean="0">
                <a:solidFill>
                  <a:srgbClr val="008000"/>
                </a:solidFill>
              </a:rPr>
              <a:t>ok: time-limited reset link</a:t>
            </a:r>
          </a:p>
          <a:p>
            <a:pPr lvl="1"/>
            <a:endParaRPr lang="en-US" dirty="0" smtClean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424083" y="1700647"/>
            <a:ext cx="1886540" cy="1649276"/>
          </a:xfrm>
          <a:prstGeom prst="rect">
            <a:avLst/>
          </a:prstGeom>
        </p:spPr>
      </p:pic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181663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More password issues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452173"/>
          </a:xfrm>
        </p:spPr>
        <p:txBody>
          <a:bodyPr/>
          <a:lstStyle/>
          <a:p>
            <a:endParaRPr lang="en-US" dirty="0" smtClean="0"/>
          </a:p>
          <a:p>
            <a:r>
              <a:rPr lang="en-US" dirty="0" smtClean="0"/>
              <a:t>With rainbow tables, only length matters</a:t>
            </a:r>
          </a:p>
          <a:p>
            <a:pPr lvl="1"/>
            <a:r>
              <a:rPr lang="en-US" dirty="0" smtClean="0"/>
              <a:t>12+ characters likely safe</a:t>
            </a:r>
          </a:p>
          <a:p>
            <a:pPr lvl="1"/>
            <a:r>
              <a:rPr lang="en-US" dirty="0" smtClean="0"/>
              <a:t>except for dictionary word combinations</a:t>
            </a:r>
          </a:p>
          <a:p>
            <a:pPr lvl="1"/>
            <a:r>
              <a:rPr lang="en-US" dirty="0" smtClean="0"/>
              <a:t>brute force via GPU: billions of guesses a second</a:t>
            </a:r>
          </a:p>
          <a:p>
            <a:r>
              <a:rPr lang="en-US" dirty="0" smtClean="0"/>
              <a:t>Always next year: single sign 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99647" y="4364027"/>
            <a:ext cx="1993900" cy="5715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71390" y="4052373"/>
            <a:ext cx="4233574" cy="257487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1964" y="852683"/>
            <a:ext cx="2413000" cy="241300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33510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Reduce value of goods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053412"/>
          </a:xfrm>
        </p:spPr>
        <p:txBody>
          <a:bodyPr/>
          <a:lstStyle/>
          <a:p>
            <a:r>
              <a:rPr lang="en-US" dirty="0" smtClean="0"/>
              <a:t>Particularly single-factor goods</a:t>
            </a:r>
          </a:p>
          <a:p>
            <a:pPr lvl="1"/>
            <a:r>
              <a:rPr lang="en-US" dirty="0" smtClean="0"/>
              <a:t>if you can’t tell that they are gone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75397" y="2890358"/>
            <a:ext cx="2540000" cy="15621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649251" y="2731494"/>
            <a:ext cx="2154531" cy="939914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238986" y="3766545"/>
            <a:ext cx="2163685" cy="162276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14710" y="4728871"/>
            <a:ext cx="1893742" cy="1725069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94321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about non-passwords?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4396165" cy="4876800"/>
          </a:xfrm>
        </p:spPr>
        <p:txBody>
          <a:bodyPr>
            <a:normAutofit fontScale="85000" lnSpcReduction="20000"/>
          </a:bodyPr>
          <a:lstStyle/>
          <a:p>
            <a:r>
              <a:rPr lang="en-US" dirty="0" smtClean="0"/>
              <a:t>Replacements have been suggested:</a:t>
            </a:r>
          </a:p>
          <a:p>
            <a:pPr lvl="1"/>
            <a:r>
              <a:rPr lang="en-US" dirty="0" smtClean="0"/>
              <a:t>Swipe pattern (Android)</a:t>
            </a:r>
          </a:p>
          <a:p>
            <a:pPr lvl="1"/>
            <a:r>
              <a:rPr lang="en-US" dirty="0" smtClean="0"/>
              <a:t>Voice pattern</a:t>
            </a:r>
          </a:p>
          <a:p>
            <a:pPr lvl="1"/>
            <a:r>
              <a:rPr lang="en-US" dirty="0" smtClean="0"/>
              <a:t>Fingerprints (</a:t>
            </a:r>
            <a:r>
              <a:rPr lang="en-US" dirty="0" err="1" smtClean="0"/>
              <a:t>TouchID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Keyboard typing or swiping</a:t>
            </a:r>
          </a:p>
          <a:p>
            <a:pPr lvl="1"/>
            <a:r>
              <a:rPr lang="en-US" dirty="0" smtClean="0"/>
              <a:t>Face recognition</a:t>
            </a:r>
          </a:p>
          <a:p>
            <a:r>
              <a:rPr lang="en-US" dirty="0" smtClean="0"/>
              <a:t>Problems:</a:t>
            </a:r>
          </a:p>
          <a:p>
            <a:pPr lvl="1"/>
            <a:r>
              <a:rPr lang="en-US" dirty="0" smtClean="0"/>
              <a:t>not generalizable</a:t>
            </a:r>
          </a:p>
          <a:p>
            <a:pPr lvl="2"/>
            <a:r>
              <a:rPr lang="en-US" dirty="0" smtClean="0"/>
              <a:t>only works on some devices</a:t>
            </a:r>
          </a:p>
          <a:p>
            <a:pPr lvl="1"/>
            <a:r>
              <a:rPr lang="en-US" dirty="0" smtClean="0"/>
              <a:t>not precisely representable</a:t>
            </a:r>
          </a:p>
          <a:p>
            <a:pPr lvl="2"/>
            <a:r>
              <a:rPr lang="en-US" dirty="0" smtClean="0"/>
              <a:t>doomed if you have a cold or are in a noisy airport</a:t>
            </a:r>
          </a:p>
          <a:p>
            <a:pPr lvl="2"/>
            <a:r>
              <a:rPr lang="en-US" dirty="0" smtClean="0"/>
              <a:t>likely need password backup</a:t>
            </a:r>
          </a:p>
          <a:p>
            <a:pPr lvl="1"/>
            <a:r>
              <a:rPr lang="en-US" dirty="0" smtClean="0"/>
              <a:t>hard to have different ones </a:t>
            </a:r>
            <a:r>
              <a:rPr lang="en-US" dirty="0" smtClean="0">
                <a:sym typeface="Wingdings"/>
              </a:rPr>
              <a:t> bad if </a:t>
            </a:r>
            <a:r>
              <a:rPr lang="en-US" dirty="0" err="1" smtClean="0">
                <a:sym typeface="Wingdings"/>
              </a:rPr>
              <a:t>clonable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Useful as supplement for high-value transactions</a:t>
            </a:r>
            <a:endParaRPr lang="en-US" dirty="0" smtClean="0"/>
          </a:p>
          <a:p>
            <a:pPr lvl="1"/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281851" y="1421938"/>
            <a:ext cx="2091198" cy="305902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731000" y="2582775"/>
            <a:ext cx="2413000" cy="133350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19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5281851" y="4723012"/>
            <a:ext cx="3262629" cy="1485950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15021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Overview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Security fallacies</a:t>
            </a:r>
          </a:p>
          <a:p>
            <a:pPr lvl="1"/>
            <a:r>
              <a:rPr lang="en-US" dirty="0" smtClean="0">
                <a:solidFill>
                  <a:srgbClr val="FF6600"/>
                </a:solidFill>
              </a:rPr>
              <a:t>Stop blaming (and “educating”) users</a:t>
            </a:r>
          </a:p>
          <a:p>
            <a:pPr lvl="1"/>
            <a:r>
              <a:rPr lang="en-US" dirty="0" smtClean="0"/>
              <a:t>Reduce the value of targets</a:t>
            </a:r>
          </a:p>
          <a:p>
            <a:pPr lvl="1"/>
            <a:r>
              <a:rPr lang="en-US" dirty="0" smtClean="0"/>
              <a:t>Avoid “small mistake, huge cost”</a:t>
            </a:r>
          </a:p>
          <a:p>
            <a:pPr lvl="1"/>
            <a:r>
              <a:rPr lang="en-US" dirty="0" smtClean="0"/>
              <a:t>Secure key identifiers</a:t>
            </a:r>
          </a:p>
          <a:p>
            <a:pPr lvl="1"/>
            <a:r>
              <a:rPr lang="en-US" dirty="0" smtClean="0"/>
              <a:t>Make it hard to scale attacks</a:t>
            </a:r>
          </a:p>
          <a:p>
            <a:pPr lvl="1"/>
            <a:r>
              <a:rPr lang="en-US" dirty="0" smtClean="0"/>
              <a:t>Make it easy to detect loss</a:t>
            </a:r>
          </a:p>
          <a:p>
            <a:pPr lvl="1"/>
            <a:r>
              <a:rPr lang="en-US" dirty="0" smtClean="0"/>
              <a:t>Design fraud-resistant systems</a:t>
            </a:r>
          </a:p>
          <a:p>
            <a:pPr lvl="1"/>
            <a:r>
              <a:rPr lang="en-US" dirty="0" smtClean="0"/>
              <a:t>Worry about DOS attacks on humans</a:t>
            </a:r>
          </a:p>
          <a:p>
            <a:r>
              <a:rPr lang="en-US" dirty="0" err="1" smtClean="0">
                <a:solidFill>
                  <a:schemeClr val="bg1">
                    <a:lumMod val="85000"/>
                  </a:schemeClr>
                </a:solidFill>
              </a:rPr>
              <a:t>Robo</a:t>
            </a:r>
            <a:r>
              <a:rPr lang="en-US" dirty="0" smtClean="0">
                <a:solidFill>
                  <a:schemeClr val="bg1">
                    <a:lumMod val="85000"/>
                  </a:schemeClr>
                </a:solidFill>
              </a:rPr>
              <a:t>-calling and caller ID spoofing</a:t>
            </a:r>
          </a:p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Professional responsibility to not just patch things</a:t>
            </a:r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34710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convergence to “what you have”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536526" cy="4876800"/>
          </a:xfrm>
        </p:spPr>
        <p:txBody>
          <a:bodyPr/>
          <a:lstStyle/>
          <a:p>
            <a:r>
              <a:rPr lang="en-US" dirty="0" smtClean="0"/>
              <a:t>Two-factor authentication</a:t>
            </a:r>
          </a:p>
          <a:p>
            <a:r>
              <a:rPr lang="en-US" dirty="0" smtClean="0"/>
              <a:t>Advantages:</a:t>
            </a:r>
          </a:p>
          <a:p>
            <a:pPr lvl="1"/>
            <a:r>
              <a:rPr lang="en-US" dirty="0" smtClean="0">
                <a:solidFill>
                  <a:srgbClr val="FF0000"/>
                </a:solidFill>
              </a:rPr>
              <a:t>easy to recognize when lost</a:t>
            </a:r>
          </a:p>
          <a:p>
            <a:pPr lvl="1"/>
            <a:r>
              <a:rPr lang="en-US" dirty="0" smtClean="0"/>
              <a:t>hard to scale theft (but: see RSA)</a:t>
            </a:r>
          </a:p>
          <a:p>
            <a:pPr lvl="1"/>
            <a:r>
              <a:rPr lang="en-US" dirty="0" smtClean="0"/>
              <a:t>separate data path</a:t>
            </a:r>
          </a:p>
          <a:p>
            <a:pPr lvl="2"/>
            <a:r>
              <a:rPr lang="en-US" dirty="0" smtClean="0"/>
              <a:t>voice path vs. data path</a:t>
            </a:r>
          </a:p>
          <a:p>
            <a:pPr lvl="2"/>
            <a:r>
              <a:rPr lang="en-US" dirty="0" smtClean="0"/>
              <a:t>postal mail</a:t>
            </a:r>
          </a:p>
          <a:p>
            <a:pPr lvl="1"/>
            <a:r>
              <a:rPr lang="en-US" dirty="0" smtClean="0"/>
              <a:t>related: host recognition (e.g., via cookies)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20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910083" y="1600200"/>
            <a:ext cx="3233917" cy="18190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34794" y="3875883"/>
            <a:ext cx="2227777" cy="122973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44809" y="4942684"/>
            <a:ext cx="2289219" cy="1534316"/>
          </a:xfrm>
          <a:prstGeom prst="rect">
            <a:avLst/>
          </a:prstGeom>
        </p:spPr>
      </p:pic>
      <p:pic>
        <p:nvPicPr>
          <p:cNvPr id="9" name="Picture 8" descr="yubico-neo-454A9118a-1024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234794" y="5259567"/>
            <a:ext cx="2668566" cy="1027522"/>
          </a:xfrm>
          <a:prstGeom prst="rect">
            <a:avLst/>
          </a:prstGeom>
        </p:spPr>
      </p:pic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635755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Provide physical validation services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654444"/>
          </a:xfrm>
        </p:spPr>
        <p:txBody>
          <a:bodyPr>
            <a:normAutofit fontScale="92500" lnSpcReduction="20000"/>
          </a:bodyPr>
          <a:lstStyle/>
          <a:p>
            <a:r>
              <a:rPr lang="en-US" dirty="0" smtClean="0"/>
              <a:t>Goals:</a:t>
            </a:r>
          </a:p>
          <a:p>
            <a:pPr lvl="1"/>
            <a:r>
              <a:rPr lang="en-US" dirty="0" smtClean="0"/>
              <a:t>make scaling hard for bad guy</a:t>
            </a:r>
            <a:endParaRPr lang="en-US" dirty="0"/>
          </a:p>
          <a:p>
            <a:pPr lvl="1"/>
            <a:r>
              <a:rPr lang="en-US" dirty="0" smtClean="0"/>
              <a:t>increase risk of arrest</a:t>
            </a:r>
          </a:p>
          <a:p>
            <a:pPr lvl="1"/>
            <a:r>
              <a:rPr lang="en-US" dirty="0" smtClean="0"/>
              <a:t>make geography matter</a:t>
            </a:r>
          </a:p>
          <a:p>
            <a:r>
              <a:rPr lang="en-US" dirty="0" smtClean="0"/>
              <a:t>But generally not integrated with digital processes!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29995" y="3583511"/>
            <a:ext cx="3406916" cy="244948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197851" y="3953398"/>
            <a:ext cx="1936893" cy="1898155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491836" y="3583511"/>
            <a:ext cx="2652164" cy="256697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615439" y="3157150"/>
            <a:ext cx="2286000" cy="381000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85824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the Internet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22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561379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We must make the Internet secure!</a:t>
            </a:r>
            <a:endParaRPr lang="en-US" dirty="0"/>
          </a:p>
        </p:txBody>
      </p:sp>
      <p:graphicFrame>
        <p:nvGraphicFramePr>
          <p:cNvPr id="5" name="Content Placeholder 4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2854673305"/>
              </p:ext>
            </p:extLst>
          </p:nvPr>
        </p:nvGraphicFramePr>
        <p:xfrm>
          <a:off x="457200" y="1600200"/>
          <a:ext cx="8229600" cy="48768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71841858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Securing the Internet – once and for all!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1" y="1600200"/>
            <a:ext cx="5568244" cy="4625583"/>
          </a:xfrm>
        </p:spPr>
        <p:txBody>
          <a:bodyPr>
            <a:normAutofit lnSpcReduction="10000"/>
          </a:bodyPr>
          <a:lstStyle/>
          <a:p>
            <a:r>
              <a:rPr lang="en-US" dirty="0" smtClean="0"/>
              <a:t>Dream of a security layer that lets everybody else do nothing</a:t>
            </a:r>
          </a:p>
          <a:p>
            <a:r>
              <a:rPr lang="en-US" dirty="0" smtClean="0"/>
              <a:t>Suggested: “Internet passport”</a:t>
            </a:r>
          </a:p>
          <a:p>
            <a:pPr lvl="1"/>
            <a:r>
              <a:rPr lang="en-US" dirty="0" smtClean="0"/>
              <a:t>no more unauthenticated packets!</a:t>
            </a:r>
          </a:p>
          <a:p>
            <a:pPr lvl="1"/>
            <a:r>
              <a:rPr lang="en-US" dirty="0" smtClean="0"/>
              <a:t>what about compromised machines?</a:t>
            </a:r>
          </a:p>
          <a:p>
            <a:r>
              <a:rPr lang="en-US" dirty="0" smtClean="0"/>
              <a:t>Possible:</a:t>
            </a:r>
          </a:p>
          <a:p>
            <a:pPr lvl="1"/>
            <a:r>
              <a:rPr lang="en-US" dirty="0" smtClean="0"/>
              <a:t>“don’t talk to me unless I talked to you”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permission-based sending</a:t>
            </a:r>
          </a:p>
          <a:p>
            <a:pPr lvl="1"/>
            <a:r>
              <a:rPr lang="en-US" dirty="0" smtClean="0"/>
              <a:t>most useful for small-group DOS attacks</a:t>
            </a:r>
          </a:p>
          <a:p>
            <a:pPr lvl="2"/>
            <a:r>
              <a:rPr lang="en-US" dirty="0" smtClean="0"/>
              <a:t>but most are now trickle attacks</a:t>
            </a:r>
          </a:p>
          <a:p>
            <a:pPr lvl="1"/>
            <a:r>
              <a:rPr lang="en-US" dirty="0" smtClean="0"/>
              <a:t>keep out packets at coarse level</a:t>
            </a:r>
          </a:p>
          <a:p>
            <a:pPr lvl="2"/>
            <a:r>
              <a:rPr lang="en-US" dirty="0" smtClean="0"/>
              <a:t>“not interested in packets from </a:t>
            </a:r>
            <a:r>
              <a:rPr lang="en-US" dirty="0" err="1" smtClean="0"/>
              <a:t>Elbonia</a:t>
            </a:r>
            <a:r>
              <a:rPr lang="en-US" dirty="0" smtClean="0"/>
              <a:t>”</a:t>
            </a:r>
          </a:p>
          <a:p>
            <a:pPr lvl="3"/>
            <a:r>
              <a:rPr lang="en-US" dirty="0" smtClean="0"/>
              <a:t>but easily spoofed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02964" y="1524000"/>
            <a:ext cx="1739176" cy="1739176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24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662789" y="3418398"/>
            <a:ext cx="3481211" cy="2241237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886875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92" name="Rectangle 12"/>
          <p:cNvSpPr>
            <a:spLocks noGrp="1" noChangeArrowheads="1"/>
          </p:cNvSpPr>
          <p:nvPr>
            <p:ph type="title"/>
          </p:nvPr>
        </p:nvSpPr>
        <p:spPr>
          <a:ln/>
        </p:spPr>
        <p:txBody>
          <a:bodyPr rIns="132080">
            <a:normAutofit/>
          </a:bodyPr>
          <a:lstStyle/>
          <a:p>
            <a:r>
              <a:rPr lang="en-US" sz="3800"/>
              <a:t>Cause of death for the next big thing</a:t>
            </a:r>
          </a:p>
        </p:txBody>
      </p:sp>
      <p:sp>
        <p:nvSpPr>
          <p:cNvPr id="176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8AF0F22-CF36-3848-9A28-236943A1D486}" type="slidenum">
              <a:rPr lang="en-US"/>
              <a:pPr/>
              <a:t>25</a:t>
            </a:fld>
            <a:endParaRPr lang="en-US"/>
          </a:p>
        </p:txBody>
      </p:sp>
      <p:graphicFrame>
        <p:nvGraphicFramePr>
          <p:cNvPr id="46093" name="Group 13"/>
          <p:cNvGraphicFramePr>
            <a:graphicFrameLocks noGrp="1"/>
          </p:cNvGraphicFramePr>
          <p:nvPr/>
        </p:nvGraphicFramePr>
        <p:xfrm>
          <a:off x="533400" y="1752600"/>
          <a:ext cx="8077200" cy="4406902"/>
        </p:xfrm>
        <a:graphic>
          <a:graphicData uri="http://schemas.openxmlformats.org/drawingml/2006/table">
            <a:tbl>
              <a:tblPr/>
              <a:tblGrid>
                <a:gridCol w="3048000"/>
                <a:gridCol w="685800"/>
                <a:gridCol w="838200"/>
                <a:gridCol w="914400"/>
                <a:gridCol w="1143000"/>
                <a:gridCol w="762000"/>
                <a:gridCol w="685800"/>
              </a:tblGrid>
              <a:tr h="70643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QoS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multi-</a:t>
                      </a:r>
                    </a:p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cast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mobile IP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active networks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IPsec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IPv6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99"/>
                    </a:solidFill>
                  </a:tcPr>
                </a:tc>
              </a:tr>
              <a:tr h="685800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manageable across competing domains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not configurable by normal users (or apps writers)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business model for ISPs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517525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no initial gain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  <a:tr h="700088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80% solution in existing system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 </a:t>
                      </a:r>
                      <a:r>
                        <a:rPr kumimoji="0" lang="en-US" sz="11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(NAT)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CCFF"/>
                    </a:solidFill>
                  </a:tcPr>
                </a:tc>
              </a:tr>
              <a:tr h="639763">
                <a:tc>
                  <a:txBody>
                    <a:bodyPr/>
                    <a:lstStyle/>
                    <a:p>
                      <a:pPr marL="39688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17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pitchFamily="-107" charset="0"/>
                          <a:ea typeface="ヒラギノ角ゴ ProN W3" pitchFamily="-107" charset="-128"/>
                          <a:cs typeface="ヒラギノ角ゴ ProN W3" pitchFamily="-107" charset="-128"/>
                          <a:sym typeface="Arial" pitchFamily="-107" charset="0"/>
                        </a:rPr>
                        <a:t>increase system vulnerability</a:t>
                      </a:r>
                    </a:p>
                  </a:txBody>
                  <a:tcPr marL="50800" marR="50800" marT="50800" marB="50800" horzOverflow="overflow">
                    <a:lnL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r>
                        <a:rPr kumimoji="0" lang="en-US" sz="2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Wingdings" pitchFamily="-107" charset="2"/>
                          <a:ea typeface="Wingdings" pitchFamily="-107" charset="2"/>
                          <a:cs typeface="Wingdings" pitchFamily="-107" charset="2"/>
                          <a:sym typeface="Wingdings" pitchFamily="-107" charset="2"/>
                        </a:rPr>
                        <a:t></a:t>
                      </a: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  <a:tc>
                  <a:txBody>
                    <a:bodyPr/>
                    <a:lstStyle/>
                    <a:p>
                      <a:pPr marL="39688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336666"/>
                        </a:buClr>
                        <a:buSzPct val="69000"/>
                        <a:buFont typeface="Wingdings" pitchFamily="-107" charset="2"/>
                        <a:buNone/>
                        <a:tabLst/>
                      </a:pPr>
                      <a:endParaRPr kumimoji="0" lang="en-US" sz="26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Arial" pitchFamily="-107" charset="0"/>
                        <a:ea typeface="ヒラギノ角ゴ ProN W3" pitchFamily="-107" charset="-128"/>
                        <a:cs typeface="ヒラギノ角ゴ ProN W3" pitchFamily="-107" charset="-128"/>
                        <a:sym typeface="Arial" pitchFamily="-107" charset="0"/>
                      </a:endParaRPr>
                    </a:p>
                  </a:txBody>
                  <a:tcPr marL="50800" marR="50800" marT="50800" marB="50800" horzOverflow="overflow">
                    <a:lnL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336666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AEAEA"/>
                    </a:solidFill>
                  </a:tcPr>
                </a:tc>
              </a:tr>
            </a:tbl>
          </a:graphicData>
        </a:graphic>
      </p:graphicFrame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9467455"/>
      </p:ext>
    </p:extLst>
  </p:cSld>
  <p:clrMapOvr>
    <a:masterClrMapping/>
  </p:clrMapOvr>
  <p:transition xmlns:p14="http://schemas.microsoft.com/office/powerpoint/2010/main"/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Secure key identifiers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5473430" cy="1563722"/>
          </a:xfrm>
        </p:spPr>
        <p:txBody>
          <a:bodyPr/>
          <a:lstStyle/>
          <a:p>
            <a:r>
              <a:rPr lang="en-US" dirty="0" smtClean="0"/>
              <a:t>Security by:</a:t>
            </a:r>
          </a:p>
          <a:p>
            <a:pPr lvl="1"/>
            <a:r>
              <a:rPr lang="en-US" dirty="0" smtClean="0"/>
              <a:t>return </a:t>
            </a:r>
            <a:r>
              <a:rPr lang="en-US" dirty="0" err="1" smtClean="0"/>
              <a:t>routability</a:t>
            </a:r>
            <a:endParaRPr lang="en-US" dirty="0" smtClean="0"/>
          </a:p>
          <a:p>
            <a:pPr lvl="1"/>
            <a:r>
              <a:rPr lang="en-US" dirty="0" smtClean="0"/>
              <a:t>cryptographic proof of ownership</a:t>
            </a:r>
          </a:p>
          <a:p>
            <a:pPr lvl="1"/>
            <a:r>
              <a:rPr lang="en-US" dirty="0" smtClean="0"/>
              <a:t>keeping them secret (SSN)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56997262"/>
              </p:ext>
            </p:extLst>
          </p:nvPr>
        </p:nvGraphicFramePr>
        <p:xfrm>
          <a:off x="457200" y="3438240"/>
          <a:ext cx="8421735" cy="2865120"/>
        </p:xfrm>
        <a:graphic>
          <a:graphicData uri="http://schemas.openxmlformats.org/drawingml/2006/table">
            <a:tbl>
              <a:tblPr firstRow="1" bandRow="1">
                <a:tableStyleId>{F5AB1C69-6EDB-4FF4-983F-18BD219EF322}</a:tableStyleId>
              </a:tblPr>
              <a:tblGrid>
                <a:gridCol w="1720440"/>
                <a:gridCol w="1530421"/>
                <a:gridCol w="2562758"/>
                <a:gridCol w="2608116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Identifier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Proof</a:t>
                      </a:r>
                      <a:r>
                        <a:rPr lang="en-US" baseline="0" dirty="0" smtClean="0"/>
                        <a:t> of ownership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Spoofable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Critical for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IP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RR,</a:t>
                      </a:r>
                      <a:r>
                        <a:rPr lang="en-US" baseline="0" dirty="0" smtClean="0"/>
                        <a:t> RPKI (?)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egress filtering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sz="1200" baseline="0" dirty="0" smtClean="0"/>
                        <a:t>(RFC 3013)</a:t>
                      </a:r>
                      <a:endParaRPr lang="en-US" sz="12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everything…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AS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RPKI?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 (BGP)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routing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domain</a:t>
                      </a:r>
                      <a:r>
                        <a:rPr lang="en-US" baseline="0" dirty="0" smtClean="0"/>
                        <a:t> name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TLS failures</a:t>
                      </a:r>
                      <a:r>
                        <a:rPr lang="en-US" baseline="0" dirty="0" smtClean="0"/>
                        <a:t> </a:t>
                      </a:r>
                      <a:r>
                        <a:rPr lang="en-US" baseline="0" dirty="0" smtClean="0">
                          <a:sym typeface="Wingdings"/>
                        </a:rPr>
                        <a:t> DANE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web sites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email address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mostly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password</a:t>
                      </a:r>
                      <a:r>
                        <a:rPr lang="en-US" baseline="0" dirty="0" smtClean="0"/>
                        <a:t> recovery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phone number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RR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caller-ID</a:t>
                      </a:r>
                      <a:r>
                        <a:rPr lang="en-US" baseline="0" dirty="0" smtClean="0"/>
                        <a:t> spoofing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2-factor authentication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location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?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yes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authentication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66627" y="1600200"/>
            <a:ext cx="2041213" cy="1632970"/>
          </a:xfrm>
          <a:prstGeom prst="rect">
            <a:avLst/>
          </a:prstGeom>
        </p:spPr>
      </p:pic>
      <p:cxnSp>
        <p:nvCxnSpPr>
          <p:cNvPr id="7" name="Straight Arrow Connector 6"/>
          <p:cNvCxnSpPr>
            <a:stCxn id="5" idx="1"/>
          </p:cNvCxnSpPr>
          <p:nvPr/>
        </p:nvCxnSpPr>
        <p:spPr>
          <a:xfrm flipH="1">
            <a:off x="4354421" y="2416685"/>
            <a:ext cx="1712206" cy="57713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26</a:t>
            </a:fld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2806012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Avoid single-failure = catastrophic failure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Download the wrong application </a:t>
            </a:r>
            <a:r>
              <a:rPr lang="en-US" dirty="0" smtClean="0">
                <a:sym typeface="Wingdings"/>
              </a:rPr>
              <a:t> bank account gone</a:t>
            </a:r>
          </a:p>
          <a:p>
            <a:r>
              <a:rPr lang="en-US" dirty="0"/>
              <a:t>Attacker advantage: one flaw, hundreds of thousands of </a:t>
            </a:r>
            <a:r>
              <a:rPr lang="en-US" dirty="0" smtClean="0"/>
              <a:t>victims</a:t>
            </a:r>
          </a:p>
          <a:p>
            <a:r>
              <a:rPr lang="en-US" dirty="0" smtClean="0">
                <a:sym typeface="Wingdings"/>
              </a:rPr>
              <a:t> Make it hard to scale attacks</a:t>
            </a:r>
            <a:endParaRPr lang="en-US" dirty="0"/>
          </a:p>
          <a:p>
            <a:pPr lvl="1"/>
            <a:r>
              <a:rPr lang="en-US" dirty="0" smtClean="0"/>
              <a:t>require access to physical world</a:t>
            </a:r>
          </a:p>
          <a:p>
            <a:pPr lvl="1"/>
            <a:r>
              <a:rPr lang="en-US" dirty="0" smtClean="0"/>
              <a:t>multiple </a:t>
            </a:r>
            <a:r>
              <a:rPr lang="en-US" dirty="0"/>
              <a:t>paths that are unpredictable </a:t>
            </a:r>
            <a:r>
              <a:rPr lang="en-US" dirty="0" smtClean="0"/>
              <a:t>to far-away </a:t>
            </a:r>
            <a:r>
              <a:rPr lang="en-US" dirty="0"/>
              <a:t>third party</a:t>
            </a:r>
          </a:p>
          <a:p>
            <a:pPr lvl="1"/>
            <a:r>
              <a:rPr lang="en-US" dirty="0"/>
              <a:t>Honey pots (e.g., trap spam senders</a:t>
            </a:r>
            <a:r>
              <a:rPr lang="en-US" dirty="0" smtClean="0"/>
              <a:t>)</a:t>
            </a:r>
            <a:endParaRPr lang="en-US" dirty="0" smtClean="0">
              <a:sym typeface="Wingdings"/>
            </a:endParaRPr>
          </a:p>
          <a:p>
            <a:r>
              <a:rPr lang="en-US" dirty="0" smtClean="0">
                <a:sym typeface="Wingdings"/>
              </a:rPr>
              <a:t>System design:</a:t>
            </a:r>
          </a:p>
          <a:p>
            <a:pPr lvl="1"/>
            <a:r>
              <a:rPr lang="en-US" dirty="0" smtClean="0">
                <a:sym typeface="Wingdings"/>
              </a:rPr>
              <a:t>separate systems for high-value transactions</a:t>
            </a:r>
          </a:p>
          <a:p>
            <a:pPr lvl="2"/>
            <a:r>
              <a:rPr lang="en-US" dirty="0" smtClean="0">
                <a:sym typeface="Wingdings"/>
              </a:rPr>
              <a:t>separate web browser</a:t>
            </a:r>
          </a:p>
          <a:p>
            <a:pPr lvl="2"/>
            <a:r>
              <a:rPr lang="en-US" dirty="0" smtClean="0">
                <a:sym typeface="Wingdings"/>
              </a:rPr>
              <a:t>separate VM</a:t>
            </a:r>
          </a:p>
          <a:p>
            <a:pPr lvl="2"/>
            <a:r>
              <a:rPr lang="en-US" dirty="0" smtClean="0">
                <a:sym typeface="Wingdings"/>
              </a:rPr>
              <a:t>single-purpose computer</a:t>
            </a:r>
          </a:p>
          <a:p>
            <a:pPr lvl="2"/>
            <a:r>
              <a:rPr lang="en-US" dirty="0" smtClean="0">
                <a:sym typeface="Wingdings"/>
              </a:rPr>
              <a:t>second independent path: SMS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40552" y="4826000"/>
            <a:ext cx="2286000" cy="1651000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6352789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Securing end systems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1476265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old attack model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29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058504" y="2191485"/>
            <a:ext cx="2785824" cy="2089368"/>
          </a:xfrm>
          <a:prstGeom prst="rect">
            <a:avLst/>
          </a:prstGeom>
        </p:spPr>
      </p:pic>
      <p:cxnSp>
        <p:nvCxnSpPr>
          <p:cNvPr id="6" name="Straight Arrow Connector 5"/>
          <p:cNvCxnSpPr/>
          <p:nvPr/>
        </p:nvCxnSpPr>
        <p:spPr>
          <a:xfrm>
            <a:off x="1785808" y="2191485"/>
            <a:ext cx="3272696" cy="52062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" name="TextBox 6"/>
          <p:cNvSpPr txBox="1"/>
          <p:nvPr/>
        </p:nvSpPr>
        <p:spPr>
          <a:xfrm>
            <a:off x="2738239" y="1648075"/>
            <a:ext cx="103169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135</a:t>
            </a:r>
          </a:p>
          <a:p>
            <a:r>
              <a:rPr lang="en-US" dirty="0" smtClean="0"/>
              <a:t>(DCE)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66973" y="2473973"/>
            <a:ext cx="1325427" cy="1101537"/>
          </a:xfrm>
          <a:prstGeom prst="rect">
            <a:avLst/>
          </a:prstGeom>
        </p:spPr>
      </p:pic>
      <p:cxnSp>
        <p:nvCxnSpPr>
          <p:cNvPr id="9" name="Straight Arrow Connector 8"/>
          <p:cNvCxnSpPr/>
          <p:nvPr/>
        </p:nvCxnSpPr>
        <p:spPr>
          <a:xfrm flipV="1">
            <a:off x="1785808" y="4002273"/>
            <a:ext cx="3425096" cy="442941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2460502" y="4484903"/>
            <a:ext cx="180184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1433, 1434</a:t>
            </a:r>
          </a:p>
          <a:p>
            <a:r>
              <a:rPr lang="en-US" dirty="0" smtClean="0"/>
              <a:t>(MS SQL)</a:t>
            </a:r>
            <a:endParaRPr lang="en-US" dirty="0"/>
          </a:p>
        </p:txBody>
      </p:sp>
      <p:cxnSp>
        <p:nvCxnSpPr>
          <p:cNvPr id="12" name="Straight Arrow Connector 11"/>
          <p:cNvCxnSpPr/>
          <p:nvPr/>
        </p:nvCxnSpPr>
        <p:spPr>
          <a:xfrm flipV="1">
            <a:off x="1785808" y="3385135"/>
            <a:ext cx="3325498" cy="190375"/>
          </a:xfrm>
          <a:prstGeom prst="straightConnector1">
            <a:avLst/>
          </a:prstGeom>
          <a:ln w="57150" cmpd="sng">
            <a:solidFill>
              <a:schemeClr val="tx2"/>
            </a:solidFill>
            <a:tailEnd type="diamond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2460502" y="3575510"/>
            <a:ext cx="154508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port 137, 139</a:t>
            </a:r>
          </a:p>
          <a:p>
            <a:r>
              <a:rPr lang="en-US" dirty="0" smtClean="0"/>
              <a:t>(NetBIOS)</a:t>
            </a:r>
            <a:endParaRPr lang="en-US" dirty="0"/>
          </a:p>
        </p:txBody>
      </p:sp>
      <p:sp>
        <p:nvSpPr>
          <p:cNvPr id="15" name="Cloud 14"/>
          <p:cNvSpPr/>
          <p:nvPr/>
        </p:nvSpPr>
        <p:spPr>
          <a:xfrm>
            <a:off x="145510" y="2191485"/>
            <a:ext cx="1494788" cy="2253729"/>
          </a:xfrm>
          <a:prstGeom prst="cloud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Internet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0607770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of failure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57200" y="1698625"/>
            <a:ext cx="1362603" cy="163512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429000" y="1412875"/>
            <a:ext cx="3238500" cy="215265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46500" y="3333749"/>
            <a:ext cx="2555875" cy="1703917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727" y="3565525"/>
            <a:ext cx="1940152" cy="14986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97352" y="5249332"/>
            <a:ext cx="1651000" cy="1481667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21125" y="5437908"/>
            <a:ext cx="2032000" cy="1293091"/>
          </a:xfrm>
          <a:prstGeom prst="rect">
            <a:avLst/>
          </a:prstGeom>
        </p:spPr>
      </p:pic>
      <p:cxnSp>
        <p:nvCxnSpPr>
          <p:cNvPr id="12" name="Straight Connector 11"/>
          <p:cNvCxnSpPr/>
          <p:nvPr/>
        </p:nvCxnSpPr>
        <p:spPr>
          <a:xfrm flipV="1">
            <a:off x="206375" y="1889125"/>
            <a:ext cx="1873250" cy="1444624"/>
          </a:xfrm>
          <a:prstGeom prst="line">
            <a:avLst/>
          </a:prstGeom>
          <a:ln w="762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Connector 12"/>
          <p:cNvCxnSpPr/>
          <p:nvPr/>
        </p:nvCxnSpPr>
        <p:spPr>
          <a:xfrm flipV="1">
            <a:off x="675102" y="3486149"/>
            <a:ext cx="1873250" cy="1444624"/>
          </a:xfrm>
          <a:prstGeom prst="line">
            <a:avLst/>
          </a:prstGeom>
          <a:ln w="762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Connector 13"/>
          <p:cNvCxnSpPr/>
          <p:nvPr/>
        </p:nvCxnSpPr>
        <p:spPr>
          <a:xfrm flipV="1">
            <a:off x="849727" y="5249332"/>
            <a:ext cx="1873250" cy="1444624"/>
          </a:xfrm>
          <a:prstGeom prst="line">
            <a:avLst/>
          </a:prstGeom>
          <a:ln w="762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6" name="Straight Arrow Connector 15"/>
          <p:cNvCxnSpPr/>
          <p:nvPr/>
        </p:nvCxnSpPr>
        <p:spPr>
          <a:xfrm>
            <a:off x="2722977" y="2460625"/>
            <a:ext cx="833023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Arrow Connector 16"/>
          <p:cNvCxnSpPr/>
          <p:nvPr/>
        </p:nvCxnSpPr>
        <p:spPr>
          <a:xfrm>
            <a:off x="2789879" y="4327525"/>
            <a:ext cx="833023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>
            <a:off x="2789879" y="6057900"/>
            <a:ext cx="833023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Date Placeholder 1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20" name="Footer Placeholder 1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9872210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… and now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30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07749" y="1627266"/>
            <a:ext cx="838207" cy="774984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07749" y="2579812"/>
            <a:ext cx="886715" cy="851246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694464" y="1926572"/>
            <a:ext cx="884464" cy="951356"/>
          </a:xfrm>
          <a:prstGeom prst="rect">
            <a:avLst/>
          </a:prstGeom>
        </p:spPr>
      </p:pic>
      <p:sp>
        <p:nvSpPr>
          <p:cNvPr id="8" name="Folded Corner 7"/>
          <p:cNvSpPr/>
          <p:nvPr/>
        </p:nvSpPr>
        <p:spPr>
          <a:xfrm>
            <a:off x="873062" y="2037390"/>
            <a:ext cx="1600613" cy="1243602"/>
          </a:xfrm>
          <a:prstGeom prst="foldedCorner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downloaded documents</a:t>
            </a:r>
            <a:endParaRPr lang="en-US" dirty="0"/>
          </a:p>
        </p:txBody>
      </p:sp>
      <p:cxnSp>
        <p:nvCxnSpPr>
          <p:cNvPr id="10" name="Straight Arrow Connector 9"/>
          <p:cNvCxnSpPr>
            <a:stCxn id="8" idx="3"/>
          </p:cNvCxnSpPr>
          <p:nvPr/>
        </p:nvCxnSpPr>
        <p:spPr>
          <a:xfrm flipV="1">
            <a:off x="2473675" y="2169688"/>
            <a:ext cx="1334074" cy="489503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8" idx="3"/>
            <a:endCxn id="5" idx="1"/>
          </p:cNvCxnSpPr>
          <p:nvPr/>
        </p:nvCxnSpPr>
        <p:spPr>
          <a:xfrm>
            <a:off x="2473675" y="2659191"/>
            <a:ext cx="1334074" cy="346244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722027" y="1524000"/>
            <a:ext cx="911627" cy="91162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993900" y="3762374"/>
            <a:ext cx="3397264" cy="2868801"/>
          </a:xfrm>
          <a:prstGeom prst="rect">
            <a:avLst/>
          </a:prstGeom>
        </p:spPr>
      </p:pic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0114582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Vulnerabilities 2014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31</a:t>
            </a:fld>
            <a:endParaRPr lang="en-US"/>
          </a:p>
        </p:txBody>
      </p:sp>
      <p:sp>
        <p:nvSpPr>
          <p:cNvPr id="5" name="Oval Callout 4"/>
          <p:cNvSpPr/>
          <p:nvPr/>
        </p:nvSpPr>
        <p:spPr>
          <a:xfrm>
            <a:off x="6799300" y="533400"/>
            <a:ext cx="1719667" cy="990600"/>
          </a:xfrm>
          <a:prstGeom prst="wedgeEllipseCallou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dubious metric?</a:t>
            </a:r>
            <a:endParaRPr lang="en-US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31075" y="1907662"/>
            <a:ext cx="7387425" cy="4299463"/>
          </a:xfrm>
          <a:prstGeom prst="rect">
            <a:avLst/>
          </a:prstGeom>
        </p:spPr>
      </p:pic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68679011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Harden key libraries</a:t>
            </a:r>
          </a:p>
          <a:p>
            <a:pPr lvl="1"/>
            <a:r>
              <a:rPr lang="en-US" dirty="0" smtClean="0"/>
              <a:t>protocols (HTTP, SMTP, IMAP, SIP, …)</a:t>
            </a:r>
          </a:p>
          <a:p>
            <a:pPr lvl="1"/>
            <a:r>
              <a:rPr lang="en-US" dirty="0" smtClean="0"/>
              <a:t>file type parsing</a:t>
            </a:r>
          </a:p>
          <a:p>
            <a:pPr lvl="1"/>
            <a:r>
              <a:rPr lang="en-US" dirty="0" smtClean="0">
                <a:sym typeface="Wingdings"/>
              </a:rPr>
              <a:t> fuzzing</a:t>
            </a:r>
            <a:endParaRPr lang="en-US" dirty="0" smtClean="0"/>
          </a:p>
          <a:p>
            <a:r>
              <a:rPr lang="en-US" dirty="0" smtClean="0"/>
              <a:t>Separate parsing &amp; system access via pipe</a:t>
            </a:r>
          </a:p>
          <a:p>
            <a:pPr lvl="1"/>
            <a:r>
              <a:rPr lang="en-US" dirty="0" smtClean="0"/>
              <a:t>e.g., Google Chrome</a:t>
            </a:r>
          </a:p>
          <a:p>
            <a:r>
              <a:rPr lang="en-US" dirty="0" smtClean="0"/>
              <a:t>Separate VMs for enterprise applications (e.g., </a:t>
            </a:r>
            <a:r>
              <a:rPr lang="en-US" dirty="0" err="1" smtClean="0"/>
              <a:t>Docker</a:t>
            </a:r>
            <a:r>
              <a:rPr lang="en-US" dirty="0" smtClean="0"/>
              <a:t>)</a:t>
            </a:r>
          </a:p>
          <a:p>
            <a:pPr lvl="1"/>
            <a:r>
              <a:rPr lang="en-US" dirty="0" smtClean="0"/>
              <a:t>allow separate IP address </a:t>
            </a:r>
            <a:r>
              <a:rPr lang="en-US" dirty="0" smtClean="0">
                <a:sym typeface="Wingdings"/>
              </a:rPr>
              <a:t> filtering</a:t>
            </a:r>
          </a:p>
          <a:p>
            <a:r>
              <a:rPr lang="en-US" dirty="0" smtClean="0">
                <a:sym typeface="Wingdings"/>
              </a:rPr>
              <a:t>Self-learning security systems</a:t>
            </a:r>
          </a:p>
          <a:p>
            <a:pPr lvl="1"/>
            <a:r>
              <a:rPr lang="en-US" dirty="0" smtClean="0">
                <a:sym typeface="Wingdings"/>
              </a:rPr>
              <a:t>MySQL: “I always get database queries from 128.59.16.10”</a:t>
            </a:r>
            <a:endParaRPr lang="en-US" dirty="0" smtClean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32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3785095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/>
              <a:t>Restrict privileges</a:t>
            </a:r>
          </a:p>
          <a:p>
            <a:pPr lvl="1"/>
            <a:r>
              <a:rPr lang="en-US" dirty="0"/>
              <a:t>Android: each app has separate user ID</a:t>
            </a:r>
          </a:p>
          <a:p>
            <a:pPr lvl="1"/>
            <a:r>
              <a:rPr lang="en-US" dirty="0"/>
              <a:t>Permission restriction</a:t>
            </a:r>
          </a:p>
          <a:p>
            <a:pPr lvl="2"/>
            <a:r>
              <a:rPr lang="en-US" dirty="0"/>
              <a:t>App store, rather than browser, for installing software</a:t>
            </a:r>
          </a:p>
          <a:p>
            <a:pPr lvl="2"/>
            <a:r>
              <a:rPr lang="en-US" dirty="0"/>
              <a:t>No need to store files in system areas</a:t>
            </a:r>
          </a:p>
          <a:p>
            <a:pPr lvl="2"/>
            <a:r>
              <a:rPr lang="en-US" dirty="0"/>
              <a:t>Limited system permissions</a:t>
            </a:r>
          </a:p>
          <a:p>
            <a:pPr lvl="3"/>
            <a:r>
              <a:rPr lang="en-US" dirty="0"/>
              <a:t>harder with HTML5, </a:t>
            </a:r>
            <a:r>
              <a:rPr lang="en-US" dirty="0" err="1"/>
              <a:t>WebRTC</a:t>
            </a:r>
            <a:r>
              <a:rPr lang="en-US" dirty="0"/>
              <a:t>, SVG, …</a:t>
            </a:r>
          </a:p>
          <a:p>
            <a:r>
              <a:rPr lang="en-US" dirty="0" smtClean="0"/>
              <a:t>Separate trusted hardware</a:t>
            </a:r>
            <a:endParaRPr lang="en-US" dirty="0" smtClean="0">
              <a:sym typeface="Wingdings"/>
            </a:endParaRPr>
          </a:p>
          <a:p>
            <a:pPr lvl="1"/>
            <a:r>
              <a:rPr lang="en-US" b="1" dirty="0" smtClean="0">
                <a:sym typeface="Wingdings"/>
              </a:rPr>
              <a:t>not</a:t>
            </a:r>
            <a:r>
              <a:rPr lang="en-US" dirty="0" smtClean="0">
                <a:sym typeface="Wingdings"/>
              </a:rPr>
              <a:t> programmable</a:t>
            </a:r>
          </a:p>
          <a:p>
            <a:pPr lvl="1"/>
            <a:r>
              <a:rPr lang="en-US" dirty="0" smtClean="0">
                <a:sym typeface="Wingdings"/>
              </a:rPr>
              <a:t>for high-value interactions</a:t>
            </a:r>
          </a:p>
          <a:p>
            <a:pPr lvl="1"/>
            <a:r>
              <a:rPr lang="en-US" dirty="0" smtClean="0">
                <a:sym typeface="Wingdings"/>
              </a:rPr>
              <a:t>based on physical proximity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620000" y="4143375"/>
            <a:ext cx="1445923" cy="1365249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0248721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mtClean="0"/>
              <a:t>All systems must update automatically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Manual updates </a:t>
            </a:r>
            <a:r>
              <a:rPr lang="en-US" dirty="0" smtClean="0">
                <a:sym typeface="Wingdings"/>
              </a:rPr>
              <a:t> compromise (see Adobe Flash)</a:t>
            </a:r>
          </a:p>
          <a:p>
            <a:pPr lvl="1"/>
            <a:r>
              <a:rPr lang="en-US" dirty="0" smtClean="0">
                <a:sym typeface="Wingdings"/>
              </a:rPr>
              <a:t>Microsoft “patch Tuesdays”</a:t>
            </a:r>
            <a:endParaRPr lang="en-US" dirty="0" smtClean="0"/>
          </a:p>
          <a:p>
            <a:r>
              <a:rPr lang="en-US" dirty="0" smtClean="0"/>
              <a:t>“</a:t>
            </a:r>
            <a:r>
              <a:rPr lang="en-US" i="1" dirty="0" smtClean="0"/>
              <a:t>Evergreen browsers</a:t>
            </a:r>
            <a:r>
              <a:rPr lang="en-US" dirty="0" smtClean="0"/>
              <a:t>”: Firefox, Chrome</a:t>
            </a:r>
          </a:p>
          <a:p>
            <a:r>
              <a:rPr lang="en-US" dirty="0" err="1" smtClean="0"/>
              <a:t>MacOS</a:t>
            </a:r>
            <a:r>
              <a:rPr lang="en-US" dirty="0" smtClean="0"/>
              <a:t> transitioning to automatic updates</a:t>
            </a:r>
          </a:p>
          <a:p>
            <a:r>
              <a:rPr lang="en-US" dirty="0" smtClean="0"/>
              <a:t>yum on </a:t>
            </a:r>
            <a:r>
              <a:rPr lang="en-US" dirty="0" err="1" smtClean="0"/>
              <a:t>CentOS</a:t>
            </a:r>
            <a:r>
              <a:rPr lang="en-US" dirty="0" smtClean="0"/>
              <a:t> and </a:t>
            </a:r>
            <a:r>
              <a:rPr lang="en-US" dirty="0" err="1" smtClean="0"/>
              <a:t>RedHat</a:t>
            </a:r>
            <a:r>
              <a:rPr lang="en-US" dirty="0" smtClean="0"/>
              <a:t> EL</a:t>
            </a:r>
          </a:p>
          <a:p>
            <a:r>
              <a:rPr lang="en-US" dirty="0" smtClean="0"/>
              <a:t>Google policy on </a:t>
            </a:r>
            <a:r>
              <a:rPr lang="en-US" smtClean="0"/>
              <a:t>responsible disclosure</a:t>
            </a:r>
            <a:endParaRPr lang="en-US" dirty="0" smtClean="0"/>
          </a:p>
          <a:p>
            <a:endParaRPr lang="en-US" dirty="0" smtClean="0"/>
          </a:p>
          <a:p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465164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35</a:t>
            </a:fld>
            <a:endParaRPr lang="en-US"/>
          </a:p>
        </p:txBody>
      </p:sp>
      <p:pic>
        <p:nvPicPr>
          <p:cNvPr id="3" name="Picture 2" descr="embedded_Page_03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14019" y="682302"/>
            <a:ext cx="8233438" cy="6169480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1775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Jim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Gettys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(June 2014)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81521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36</a:t>
            </a:fld>
            <a:endParaRPr lang="en-US"/>
          </a:p>
        </p:txBody>
      </p:sp>
      <p:pic>
        <p:nvPicPr>
          <p:cNvPr id="3" name="Picture 2" descr="embedded_Page_04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76784" y="781578"/>
            <a:ext cx="8101093" cy="6071143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1775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Jim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Gettys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(June 2014)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71683375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37</a:t>
            </a:fld>
            <a:endParaRPr lang="en-US"/>
          </a:p>
        </p:txBody>
      </p:sp>
      <p:pic>
        <p:nvPicPr>
          <p:cNvPr id="3" name="Picture 2" descr="embedded_Page_06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20965" y="697838"/>
            <a:ext cx="8221003" cy="616016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6581001"/>
            <a:ext cx="177547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Jim </a:t>
            </a:r>
            <a:r>
              <a:rPr lang="en-US" sz="1200" dirty="0" err="1" smtClean="0">
                <a:solidFill>
                  <a:schemeClr val="bg1">
                    <a:lumMod val="65000"/>
                  </a:schemeClr>
                </a:solidFill>
              </a:rPr>
              <a:t>Gettys</a:t>
            </a:r>
            <a:r>
              <a:rPr lang="en-US" sz="1200" dirty="0" smtClean="0">
                <a:solidFill>
                  <a:schemeClr val="bg1">
                    <a:lumMod val="65000"/>
                  </a:schemeClr>
                </a:solidFill>
              </a:rPr>
              <a:t> (June 2014)</a:t>
            </a:r>
            <a:endParaRPr lang="en-US" sz="1200" dirty="0">
              <a:solidFill>
                <a:schemeClr val="bg1">
                  <a:lumMod val="65000"/>
                </a:schemeClr>
              </a:solidFill>
            </a:endParaRP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7614839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38</a:t>
            </a:fld>
            <a:endParaRPr lang="en-US"/>
          </a:p>
        </p:txBody>
      </p:sp>
      <p:pic>
        <p:nvPicPr>
          <p:cNvPr id="3" name="Picture 2" descr="embedded_Page_07.pn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90740" y="629889"/>
            <a:ext cx="8135753" cy="6096282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5595947" y="5889750"/>
            <a:ext cx="2560492" cy="400110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000" dirty="0" smtClean="0"/>
              <a:t>NTP reflection attack</a:t>
            </a:r>
            <a:endParaRPr lang="en-US" sz="2000" dirty="0"/>
          </a:p>
        </p:txBody>
      </p:sp>
      <p:sp>
        <p:nvSpPr>
          <p:cNvPr id="5" name="TextBox 4"/>
          <p:cNvSpPr txBox="1"/>
          <p:nvPr/>
        </p:nvSpPr>
        <p:spPr>
          <a:xfrm>
            <a:off x="0" y="6488668"/>
            <a:ext cx="257087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Jim </a:t>
            </a:r>
            <a:r>
              <a:rPr lang="en-US" dirty="0" err="1" smtClean="0"/>
              <a:t>Gettys</a:t>
            </a:r>
            <a:r>
              <a:rPr lang="en-US" dirty="0" smtClean="0"/>
              <a:t> (June 2014)</a:t>
            </a:r>
            <a:endParaRPr lang="en-US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7723585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Design pattern: process separation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39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107267" y="1344441"/>
            <a:ext cx="5825067" cy="540067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457200" y="1806221"/>
            <a:ext cx="2145420" cy="2017889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21203582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Pattern of failure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46125" y="1524000"/>
            <a:ext cx="2111375" cy="1452157"/>
          </a:xfrm>
          <a:prstGeom prst="rect">
            <a:avLst/>
          </a:prstGeom>
        </p:spPr>
      </p:pic>
      <p:cxnSp>
        <p:nvCxnSpPr>
          <p:cNvPr id="8" name="Straight Connector 7"/>
          <p:cNvCxnSpPr/>
          <p:nvPr/>
        </p:nvCxnSpPr>
        <p:spPr>
          <a:xfrm flipV="1">
            <a:off x="746125" y="1531533"/>
            <a:ext cx="1873250" cy="1444624"/>
          </a:xfrm>
          <a:prstGeom prst="line">
            <a:avLst/>
          </a:prstGeom>
          <a:ln w="762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90554" y="1647228"/>
            <a:ext cx="2670479" cy="974725"/>
          </a:xfrm>
          <a:prstGeom prst="rect">
            <a:avLst/>
          </a:prstGeom>
        </p:spPr>
      </p:pic>
      <p:sp>
        <p:nvSpPr>
          <p:cNvPr id="10" name="Rounded Rectangle 9"/>
          <p:cNvSpPr/>
          <p:nvPr/>
        </p:nvSpPr>
        <p:spPr>
          <a:xfrm>
            <a:off x="746125" y="3746500"/>
            <a:ext cx="1873250" cy="1444625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secure</a:t>
            </a:r>
          </a:p>
          <a:p>
            <a:pPr algn="ctr"/>
            <a:r>
              <a:rPr lang="en-US" dirty="0" smtClean="0"/>
              <a:t>OS &amp; applications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7861033" y="1698623"/>
            <a:ext cx="825767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ICE</a:t>
            </a:r>
          </a:p>
          <a:p>
            <a:r>
              <a:rPr lang="en-US" dirty="0" smtClean="0"/>
              <a:t>STUN</a:t>
            </a:r>
          </a:p>
          <a:p>
            <a:r>
              <a:rPr lang="en-US" dirty="0" smtClean="0"/>
              <a:t>TURN</a:t>
            </a:r>
          </a:p>
        </p:txBody>
      </p:sp>
      <p:cxnSp>
        <p:nvCxnSpPr>
          <p:cNvPr id="12" name="Straight Arrow Connector 11"/>
          <p:cNvCxnSpPr/>
          <p:nvPr/>
        </p:nvCxnSpPr>
        <p:spPr>
          <a:xfrm>
            <a:off x="3556000" y="2174875"/>
            <a:ext cx="833023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>
            <a:off x="3556000" y="4286250"/>
            <a:ext cx="833023" cy="0"/>
          </a:xfrm>
          <a:prstGeom prst="straightConnector1">
            <a:avLst/>
          </a:prstGeom>
          <a:ln w="38100" cmpd="sng">
            <a:solidFill>
              <a:srgbClr val="FF66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90554" y="3433165"/>
            <a:ext cx="3082925" cy="626669"/>
          </a:xfrm>
          <a:prstGeom prst="rect">
            <a:avLst/>
          </a:prstGeom>
        </p:spPr>
      </p:pic>
      <p:cxnSp>
        <p:nvCxnSpPr>
          <p:cNvPr id="15" name="Straight Connector 14"/>
          <p:cNvCxnSpPr/>
          <p:nvPr/>
        </p:nvCxnSpPr>
        <p:spPr>
          <a:xfrm flipV="1">
            <a:off x="746125" y="3801658"/>
            <a:ext cx="1873250" cy="1444624"/>
          </a:xfrm>
          <a:prstGeom prst="line">
            <a:avLst/>
          </a:prstGeom>
          <a:ln w="76200" cmpd="sng">
            <a:solidFill>
              <a:srgbClr val="D2533C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16" name="Picture 1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4994275" y="4059834"/>
            <a:ext cx="1847850" cy="1478280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458396" y="5493478"/>
            <a:ext cx="3387154" cy="5443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55991252"/>
      </p:ext>
    </p:extLst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App permissions are not sufficient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40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2888" y="1700180"/>
            <a:ext cx="3365500" cy="20955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558388" y="2743329"/>
            <a:ext cx="5344197" cy="1789281"/>
          </a:xfrm>
          <a:prstGeom prst="rect">
            <a:avLst/>
          </a:prstGeom>
          <a:ln/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2643" y="4237215"/>
            <a:ext cx="5008715" cy="2041398"/>
          </a:xfrm>
          <a:prstGeom prst="rect">
            <a:avLst/>
          </a:prstGeom>
          <a:ln/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1407145"/>
      </p:ext>
    </p:extLst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threats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41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69232"/>
            <a:ext cx="6350000" cy="4762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587548" y="2525599"/>
            <a:ext cx="20324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fear of exploration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506880" y="4803647"/>
            <a:ext cx="2711850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“we regret to inform you”</a:t>
            </a:r>
          </a:p>
          <a:p>
            <a:r>
              <a:rPr lang="en-US" dirty="0" smtClean="0"/>
              <a:t>pre-existing condition</a:t>
            </a:r>
          </a:p>
          <a:p>
            <a:r>
              <a:rPr lang="en-US" dirty="0" smtClean="0"/>
              <a:t>vacation burglary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6506880" y="4393998"/>
            <a:ext cx="159558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family secrets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6506880" y="3938222"/>
            <a:ext cx="17882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embarrassment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136334" y="5679860"/>
            <a:ext cx="96733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stalking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1" name="Footer Placeholder 10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247446"/>
      </p:ext>
    </p:extLst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6392773" cy="4876800"/>
          </a:xfrm>
        </p:spPr>
        <p:txBody>
          <a:bodyPr/>
          <a:lstStyle/>
          <a:p>
            <a:r>
              <a:rPr lang="en-US" dirty="0" smtClean="0"/>
              <a:t>Difficulty of defining privacy</a:t>
            </a:r>
          </a:p>
          <a:p>
            <a:pPr lvl="1"/>
            <a:r>
              <a:rPr lang="en-US" dirty="0" smtClean="0"/>
              <a:t>specific threats vs. just fear of threat</a:t>
            </a:r>
          </a:p>
          <a:p>
            <a:pPr lvl="1"/>
            <a:r>
              <a:rPr lang="en-US" dirty="0" smtClean="0"/>
              <a:t>current vs. future (e.g., job search)</a:t>
            </a:r>
          </a:p>
          <a:p>
            <a:r>
              <a:rPr lang="en-US" dirty="0" smtClean="0"/>
              <a:t>Emphasis on data gathering unhelpful</a:t>
            </a:r>
          </a:p>
          <a:p>
            <a:pPr lvl="1"/>
            <a:r>
              <a:rPr lang="en-US" dirty="0" smtClean="0">
                <a:sym typeface="Wingdings"/>
              </a:rPr>
              <a:t> same information can be used for low-risk and high-risk activities</a:t>
            </a:r>
          </a:p>
          <a:p>
            <a:r>
              <a:rPr lang="en-US" dirty="0" smtClean="0">
                <a:sym typeface="Wingdings"/>
              </a:rPr>
              <a:t>IETF GEOPRIV approach:</a:t>
            </a:r>
          </a:p>
          <a:p>
            <a:pPr lvl="1"/>
            <a:r>
              <a:rPr lang="en-US" dirty="0" smtClean="0">
                <a:sym typeface="Wingdings"/>
              </a:rPr>
              <a:t>how long is data stored?</a:t>
            </a:r>
          </a:p>
          <a:p>
            <a:pPr lvl="1"/>
            <a:r>
              <a:rPr lang="en-US" dirty="0" smtClean="0">
                <a:sym typeface="Wingdings"/>
              </a:rPr>
              <a:t>is it shared with third parties?</a:t>
            </a:r>
          </a:p>
          <a:p>
            <a:pPr lvl="2"/>
            <a:r>
              <a:rPr lang="en-US" dirty="0" smtClean="0">
                <a:sym typeface="Wingdings"/>
              </a:rPr>
              <a:t>(but what are third parties?)</a:t>
            </a:r>
          </a:p>
          <a:p>
            <a:pPr lvl="1"/>
            <a:endParaRPr lang="en-US" dirty="0" smtClean="0">
              <a:sym typeface="Wingdings"/>
            </a:endParaRPr>
          </a:p>
          <a:p>
            <a:pPr lvl="1"/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42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849973" y="1269933"/>
            <a:ext cx="1715585" cy="1296663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988310" y="2996472"/>
            <a:ext cx="1263380" cy="1501193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91840" y="4894240"/>
            <a:ext cx="2094960" cy="127855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457200" y="5663428"/>
            <a:ext cx="4527738" cy="1018741"/>
          </a:xfrm>
          <a:prstGeom prst="rect">
            <a:avLst/>
          </a:prstGeom>
        </p:spPr>
      </p:pic>
      <p:sp>
        <p:nvSpPr>
          <p:cNvPr id="9" name="Date Placeholder 8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9092007"/>
      </p:ext>
    </p:extLst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Privacy – other approaches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Hiding &amp; obfuscation</a:t>
            </a:r>
          </a:p>
          <a:p>
            <a:pPr lvl="1"/>
            <a:r>
              <a:rPr lang="en-US" dirty="0" smtClean="0"/>
              <a:t>e.g., pretend that location is unavailable</a:t>
            </a:r>
          </a:p>
          <a:p>
            <a:pPr lvl="1"/>
            <a:r>
              <a:rPr lang="en-US" dirty="0" smtClean="0"/>
              <a:t>fuzz location</a:t>
            </a:r>
          </a:p>
          <a:p>
            <a:r>
              <a:rPr lang="en-US" dirty="0" smtClean="0"/>
              <a:t>Restrict sensitive information to approved purposes</a:t>
            </a:r>
          </a:p>
          <a:p>
            <a:pPr lvl="1"/>
            <a:r>
              <a:rPr lang="en-US" dirty="0" smtClean="0"/>
              <a:t>expose location to well-known ad network, not unknown </a:t>
            </a:r>
          </a:p>
          <a:p>
            <a:r>
              <a:rPr lang="en-US" dirty="0" smtClean="0"/>
              <a:t>Third-party privacy evaluation</a:t>
            </a:r>
          </a:p>
          <a:p>
            <a:r>
              <a:rPr lang="en-US" dirty="0" smtClean="0"/>
              <a:t>FTC Section 5 enforcement (“unfair or deceptive practices”)</a:t>
            </a:r>
          </a:p>
          <a:p>
            <a:pPr lvl="1"/>
            <a:endParaRPr lang="en-US" dirty="0" smtClean="0"/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43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429797" y="4095181"/>
            <a:ext cx="1142454" cy="1142454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45669454"/>
      </p:ext>
    </p:extLst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 txBox="1">
            <a:spLocks noGrp="1"/>
          </p:cNvSpPr>
          <p:nvPr/>
        </p:nvSpPr>
        <p:spPr bwMode="auto">
          <a:xfrm>
            <a:off x="7848600" y="6400800"/>
            <a:ext cx="1295400" cy="457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pPr eaLnBrk="1" hangingPunct="1">
              <a:defRPr/>
            </a:pPr>
            <a:fld id="{438C7FDC-CE60-F345-B612-6185090DD8D7}" type="slidenum">
              <a:rPr lang="en-US" sz="1400" b="0">
                <a:solidFill>
                  <a:schemeClr val="tx2"/>
                </a:solidFill>
                <a:cs typeface="+mn-cs"/>
              </a:rPr>
              <a:pPr eaLnBrk="1" hangingPunct="1">
                <a:defRPr/>
              </a:pPr>
              <a:t>44</a:t>
            </a:fld>
            <a:endParaRPr lang="en-US" sz="1400" b="0">
              <a:solidFill>
                <a:schemeClr val="tx2"/>
              </a:solidFill>
              <a:cs typeface="+mn-cs"/>
            </a:endParaRPr>
          </a:p>
        </p:txBody>
      </p:sp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Improving network infrastructure security</a:t>
            </a:r>
            <a:endParaRPr lang="en-US" dirty="0"/>
          </a:p>
        </p:txBody>
      </p:sp>
      <p:sp>
        <p:nvSpPr>
          <p:cNvPr id="10137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>
            <a:normAutofit fontScale="92500"/>
          </a:bodyPr>
          <a:lstStyle/>
          <a:p>
            <a:r>
              <a:rPr lang="en-US" dirty="0" smtClean="0"/>
              <a:t>FCC + industry for six months </a:t>
            </a:r>
            <a:r>
              <a:rPr lang="en-US" dirty="0" smtClean="0">
                <a:sym typeface="Wingdings"/>
              </a:rPr>
              <a:t> </a:t>
            </a:r>
            <a:r>
              <a:rPr lang="en-US" dirty="0" smtClean="0"/>
              <a:t>three critical threats to the Internet:</a:t>
            </a:r>
          </a:p>
          <a:p>
            <a:pPr lvl="1"/>
            <a:r>
              <a:rPr lang="en-US" dirty="0" smtClean="0"/>
              <a:t>Domain Name System security</a:t>
            </a:r>
          </a:p>
          <a:p>
            <a:pPr lvl="1"/>
            <a:r>
              <a:rPr lang="en-US" dirty="0" smtClean="0"/>
              <a:t>Routing security</a:t>
            </a:r>
          </a:p>
          <a:p>
            <a:pPr lvl="1"/>
            <a:r>
              <a:rPr lang="en-US" dirty="0" smtClean="0"/>
              <a:t>Botnets</a:t>
            </a:r>
          </a:p>
          <a:p>
            <a:r>
              <a:rPr lang="en-US" dirty="0" smtClean="0"/>
              <a:t>Specific voluntary recommendations approved by CSRIC in March 2011 to advance deployment of DNSSEC, BGPSEC, and a domestic ISP Code of Conduct to fight botnets.</a:t>
            </a:r>
          </a:p>
          <a:p>
            <a:r>
              <a:rPr lang="en-US" dirty="0" smtClean="0"/>
              <a:t>Nine of the largest ISPs, representing nearly 90% of the domestic user base, publicly announced their intent to deploy the recommendations.</a:t>
            </a:r>
          </a:p>
          <a:p>
            <a:r>
              <a:rPr lang="en-US" dirty="0" smtClean="0"/>
              <a:t>Next step: measure deployment &amp; impact </a:t>
            </a:r>
            <a:r>
              <a:rPr lang="en-US" dirty="0" smtClean="0">
                <a:sym typeface="Wingdings"/>
              </a:rPr>
              <a:t> </a:t>
            </a:r>
            <a:r>
              <a:rPr lang="en-US" i="1" dirty="0" smtClean="0">
                <a:sym typeface="Wingdings"/>
              </a:rPr>
              <a:t>Measuring Broadband America</a:t>
            </a:r>
            <a:endParaRPr lang="en-US" i="1" dirty="0"/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44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09994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can be done?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45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6" y="1682750"/>
            <a:ext cx="163651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77876" y="4184650"/>
            <a:ext cx="1636510" cy="152400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625841" y="3391416"/>
            <a:ext cx="178854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insecure device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778241" y="5748298"/>
            <a:ext cx="16601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secure device</a:t>
            </a:r>
            <a:endParaRPr lang="en-US" dirty="0"/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460875" y="1617107"/>
            <a:ext cx="2920140" cy="1752084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5191125" y="3635374"/>
            <a:ext cx="1412875" cy="1412875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>
            <a:off x="7064377" y="2809875"/>
            <a:ext cx="6826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600" dirty="0" smtClean="0"/>
              <a:t>?</a:t>
            </a:r>
            <a:endParaRPr lang="en-US" sz="6600" dirty="0"/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962709" y="5254624"/>
            <a:ext cx="2657291" cy="13906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2156347"/>
      </p:ext>
    </p:extLst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Security beyond viruses and Phishing: Fraud &amp; Human DOS attacks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46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69727049"/>
      </p:ext>
    </p:extLst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Fraud in TRS (text relay service)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47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1400" y="5969000"/>
            <a:ext cx="6578600" cy="889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814436"/>
            <a:ext cx="1729246" cy="144392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91123" y="2953733"/>
            <a:ext cx="442324" cy="221162"/>
          </a:xfrm>
          <a:prstGeom prst="rect">
            <a:avLst/>
          </a:prstGeom>
          <a:ln>
            <a:solidFill>
              <a:schemeClr val="tx1"/>
            </a:solidFill>
          </a:ln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7196530" y="2196921"/>
            <a:ext cx="1274180" cy="845456"/>
          </a:xfrm>
          <a:prstGeom prst="rect">
            <a:avLst/>
          </a:prstGeom>
        </p:spPr>
      </p:pic>
      <p:pic>
        <p:nvPicPr>
          <p:cNvPr id="11" name="Picture 10" descr="sprintipimg.jpe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2675383" y="1406187"/>
            <a:ext cx="3791978" cy="4079645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8028463" y="2032639"/>
            <a:ext cx="625835" cy="328563"/>
          </a:xfrm>
          <a:prstGeom prst="rect">
            <a:avLst/>
          </a:prstGeom>
        </p:spPr>
      </p:pic>
      <p:cxnSp>
        <p:nvCxnSpPr>
          <p:cNvPr id="6" name="Curved Connector 5"/>
          <p:cNvCxnSpPr>
            <a:stCxn id="7" idx="2"/>
          </p:cNvCxnSpPr>
          <p:nvPr/>
        </p:nvCxnSpPr>
        <p:spPr>
          <a:xfrm rot="5400000" flipH="1" flipV="1">
            <a:off x="1414563" y="2104180"/>
            <a:ext cx="1061435" cy="1246917"/>
          </a:xfrm>
          <a:prstGeom prst="curvedConnector4">
            <a:avLst>
              <a:gd name="adj1" fmla="val -21537"/>
              <a:gd name="adj2" fmla="val 84670"/>
            </a:avLst>
          </a:prstGeom>
          <a:ln w="57150" cmpd="sng">
            <a:solidFill>
              <a:schemeClr val="tx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Curved Connector 12"/>
          <p:cNvCxnSpPr>
            <a:endCxn id="9" idx="2"/>
          </p:cNvCxnSpPr>
          <p:nvPr/>
        </p:nvCxnSpPr>
        <p:spPr>
          <a:xfrm flipV="1">
            <a:off x="6467361" y="3042377"/>
            <a:ext cx="1366259" cy="824501"/>
          </a:xfrm>
          <a:prstGeom prst="curvedConnector2">
            <a:avLst/>
          </a:prstGeom>
          <a:ln w="57150" cmpd="sng">
            <a:solidFill>
              <a:srgbClr val="008000"/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4" name="TextBox 13"/>
          <p:cNvSpPr txBox="1"/>
          <p:nvPr/>
        </p:nvSpPr>
        <p:spPr>
          <a:xfrm>
            <a:off x="6730274" y="3923954"/>
            <a:ext cx="192402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+1 201 555 1234</a:t>
            </a:r>
            <a:endParaRPr lang="en-US" dirty="0"/>
          </a:p>
        </p:txBody>
      </p:sp>
      <p:cxnSp>
        <p:nvCxnSpPr>
          <p:cNvPr id="16" name="Straight Arrow Connector 15"/>
          <p:cNvCxnSpPr>
            <a:stCxn id="5" idx="0"/>
          </p:cNvCxnSpPr>
          <p:nvPr/>
        </p:nvCxnSpPr>
        <p:spPr>
          <a:xfrm flipV="1">
            <a:off x="4330700" y="5485832"/>
            <a:ext cx="21887" cy="483168"/>
          </a:xfrm>
          <a:prstGeom prst="straightConnector1">
            <a:avLst/>
          </a:prstGeom>
          <a:ln w="76200" cmpd="sng">
            <a:solidFill>
              <a:schemeClr val="bg2">
                <a:lumMod val="50000"/>
              </a:schemeClr>
            </a:solidFill>
            <a:headEnd type="none"/>
            <a:tailEnd type="triangl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10" name="Footer Placeholder 9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8516357"/>
      </p:ext>
    </p:extLst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DOS attacks on humans: 9-1-1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1" y="1569011"/>
            <a:ext cx="4569520" cy="402117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067031" y="3476512"/>
            <a:ext cx="4619769" cy="2869280"/>
          </a:xfrm>
          <a:prstGeom prst="rect">
            <a:avLst/>
          </a:prstGeom>
        </p:spPr>
      </p:pic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97597548"/>
      </p:ext>
    </p:extLst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Conclusion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Internet security is a </a:t>
            </a:r>
            <a:r>
              <a:rPr lang="en-US" i="1" dirty="0" smtClean="0"/>
              <a:t>systems</a:t>
            </a:r>
            <a:r>
              <a:rPr lang="en-US" dirty="0" smtClean="0"/>
              <a:t> problem, not (primarily) a crypto or protocol problem</a:t>
            </a:r>
          </a:p>
          <a:p>
            <a:r>
              <a:rPr lang="en-US" dirty="0" smtClean="0"/>
              <a:t>Treat security as system failures </a:t>
            </a:r>
            <a:r>
              <a:rPr lang="en-US" dirty="0" smtClean="0">
                <a:sym typeface="Wingdings"/>
              </a:rPr>
              <a:t> redundancy, time-to-repair</a:t>
            </a:r>
          </a:p>
          <a:p>
            <a:r>
              <a:rPr lang="en-US" dirty="0" smtClean="0">
                <a:sym typeface="Wingdings"/>
              </a:rPr>
              <a:t>Don’t wait for the Internet to be secure</a:t>
            </a:r>
            <a:endParaRPr lang="en-US" dirty="0" smtClean="0"/>
          </a:p>
          <a:p>
            <a:r>
              <a:rPr lang="en-US" dirty="0" smtClean="0"/>
              <a:t>Global optimization:</a:t>
            </a:r>
          </a:p>
          <a:p>
            <a:pPr lvl="1"/>
            <a:r>
              <a:rPr lang="en-US" dirty="0" smtClean="0"/>
              <a:t>change processes</a:t>
            </a:r>
          </a:p>
          <a:p>
            <a:pPr lvl="1"/>
            <a:r>
              <a:rPr lang="en-US" dirty="0" smtClean="0"/>
              <a:t>encourage transparency and informed consumer choice</a:t>
            </a:r>
          </a:p>
          <a:p>
            <a:pPr lvl="1"/>
            <a:r>
              <a:rPr lang="en-US" dirty="0" smtClean="0"/>
              <a:t>economics: externalities – make cause of problem bear the cost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49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758991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are you worried about?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92875" y="1698625"/>
            <a:ext cx="1651000" cy="1651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93925" y="2089150"/>
            <a:ext cx="1998586" cy="197485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381500" y="2301875"/>
            <a:ext cx="1571625" cy="1571625"/>
          </a:xfrm>
          <a:prstGeom prst="rect">
            <a:avLst/>
          </a:prstGeom>
        </p:spPr>
      </p:pic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4646462"/>
              </p:ext>
            </p:extLst>
          </p:nvPr>
        </p:nvGraphicFramePr>
        <p:xfrm>
          <a:off x="301623" y="4413250"/>
          <a:ext cx="8143876" cy="1920240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2035969"/>
                <a:gridCol w="2035969"/>
                <a:gridCol w="2035969"/>
                <a:gridCol w="2035969"/>
              </a:tblGrid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Goal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click fraud, DDOS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empty bank account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What doesn’t help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Encrypt</a:t>
                      </a:r>
                      <a:r>
                        <a:rPr lang="en-US" baseline="0" dirty="0" smtClean="0"/>
                        <a:t> all protocols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firewall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Updates (zero-days)</a:t>
                      </a:r>
                      <a:endParaRPr lang="en-US" dirty="0"/>
                    </a:p>
                  </a:txBody>
                  <a:tcPr/>
                </a:tc>
              </a:tr>
              <a:tr h="370840">
                <a:tc>
                  <a:txBody>
                    <a:bodyPr/>
                    <a:lstStyle/>
                    <a:p>
                      <a:r>
                        <a:rPr lang="en-US" dirty="0" smtClean="0"/>
                        <a:t>What might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Update</a:t>
                      </a:r>
                      <a:r>
                        <a:rPr lang="en-US" baseline="0" dirty="0" smtClean="0"/>
                        <a:t> software;</a:t>
                      </a:r>
                    </a:p>
                    <a:p>
                      <a:r>
                        <a:rPr lang="en-US" baseline="0" dirty="0" smtClean="0"/>
                        <a:t>firewall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Defense in depth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Encrypt</a:t>
                      </a:r>
                      <a:r>
                        <a:rPr lang="en-US" baseline="0" dirty="0" smtClean="0"/>
                        <a:t> all protocols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8" name="Date Placeholder 7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12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Robocalls</a:t>
            </a:r>
            <a:r>
              <a:rPr lang="en-US" dirty="0" smtClean="0"/>
              <a:t> &amp; Caller-ID spoofing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50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09831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The Telemarketing Sales Rule: Three Protections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51</a:t>
            </a:fld>
            <a:endParaRPr lang="en-US"/>
          </a:p>
        </p:txBody>
      </p:sp>
      <p:graphicFrame>
        <p:nvGraphicFramePr>
          <p:cNvPr id="8" name="Diagram 7"/>
          <p:cNvGraphicFramePr/>
          <p:nvPr>
            <p:extLst>
              <p:ext uri="{D42A27DB-BD31-4B8C-83A1-F6EECF244321}">
                <p14:modId xmlns:p14="http://schemas.microsoft.com/office/powerpoint/2010/main" val="2182744379"/>
              </p:ext>
            </p:extLst>
          </p:nvPr>
        </p:nvGraphicFramePr>
        <p:xfrm>
          <a:off x="608499" y="1524000"/>
          <a:ext cx="8294086" cy="4918914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9" name="TextBox 8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985384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calls are </a:t>
            </a:r>
            <a:r>
              <a:rPr lang="en-US" b="1" dirty="0" smtClean="0"/>
              <a:t>not </a:t>
            </a:r>
            <a:r>
              <a:rPr lang="en-US" dirty="0" smtClean="0"/>
              <a:t>covered?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gradFill flip="none" rotWithShape="1">
            <a:gsLst>
              <a:gs pos="0">
                <a:srgbClr val="008000">
                  <a:alpha val="39000"/>
                </a:srgbClr>
              </a:gs>
              <a:gs pos="100000">
                <a:srgbClr val="FFFFFF">
                  <a:alpha val="39000"/>
                </a:srgbClr>
              </a:gs>
            </a:gsLst>
            <a:lin ang="4860000" scaled="0"/>
            <a:tileRect/>
          </a:gradFill>
        </p:spPr>
        <p:txBody>
          <a:bodyPr>
            <a:normAutofit/>
          </a:bodyPr>
          <a:lstStyle/>
          <a:p>
            <a:r>
              <a:rPr lang="en-US" dirty="0"/>
              <a:t>Most business to businesses </a:t>
            </a:r>
            <a:r>
              <a:rPr lang="en-US" dirty="0" smtClean="0"/>
              <a:t>telemarketing</a:t>
            </a:r>
            <a:endParaRPr lang="en-US" dirty="0"/>
          </a:p>
          <a:p>
            <a:r>
              <a:rPr lang="en-US" dirty="0" smtClean="0"/>
              <a:t>Debt </a:t>
            </a:r>
            <a:r>
              <a:rPr lang="en-US" dirty="0"/>
              <a:t>collection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Customer </a:t>
            </a:r>
            <a:r>
              <a:rPr lang="en-US" dirty="0"/>
              <a:t>service or customer satisfaction </a:t>
            </a:r>
            <a:r>
              <a:rPr lang="en-US" dirty="0" smtClean="0"/>
              <a:t>calls</a:t>
            </a:r>
            <a:endParaRPr lang="en-US" dirty="0"/>
          </a:p>
          <a:p>
            <a:r>
              <a:rPr lang="en-US" dirty="0" smtClean="0"/>
              <a:t>Market </a:t>
            </a:r>
            <a:r>
              <a:rPr lang="en-US" dirty="0"/>
              <a:t>research/survey calls (only if no sales pitch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Polling</a:t>
            </a:r>
            <a:r>
              <a:rPr lang="en-US" dirty="0"/>
              <a:t>/political calls (get out the vote, contribution requests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smtClean="0"/>
              <a:t>Calls </a:t>
            </a:r>
            <a:r>
              <a:rPr lang="en-US" dirty="0"/>
              <a:t>made by companies subject to special federal /</a:t>
            </a:r>
            <a:r>
              <a:rPr lang="en-US" dirty="0" smtClean="0"/>
              <a:t>state regulation </a:t>
            </a:r>
            <a:r>
              <a:rPr lang="en-US" dirty="0"/>
              <a:t>(banks, phone companies, insurance companies</a:t>
            </a:r>
            <a:r>
              <a:rPr lang="en-US" dirty="0" smtClean="0"/>
              <a:t>)</a:t>
            </a:r>
            <a:endParaRPr lang="en-US" dirty="0"/>
          </a:p>
          <a:p>
            <a:r>
              <a:rPr lang="en-US" dirty="0" err="1" smtClean="0"/>
              <a:t>Robocalls</a:t>
            </a:r>
            <a:r>
              <a:rPr lang="en-US" dirty="0" smtClean="0"/>
              <a:t> </a:t>
            </a:r>
            <a:r>
              <a:rPr lang="en-US" dirty="0"/>
              <a:t>delivering a healthcare message made by or for </a:t>
            </a:r>
            <a:r>
              <a:rPr lang="en-US" dirty="0" smtClean="0"/>
              <a:t>a covered </a:t>
            </a:r>
            <a:r>
              <a:rPr lang="en-US" dirty="0"/>
              <a:t>entity, as defined by the HIPAA Privacy Rule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52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7257696" y="6581001"/>
            <a:ext cx="1886304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(Will </a:t>
            </a:r>
            <a:r>
              <a:rPr lang="en-US" sz="1200" dirty="0" err="1" smtClean="0"/>
              <a:t>Maxson</a:t>
            </a:r>
            <a:r>
              <a:rPr lang="en-US" sz="1200" dirty="0" smtClean="0"/>
              <a:t>, 2012)</a:t>
            </a:r>
            <a:endParaRPr lang="en-US" sz="12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883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4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do </a:t>
            </a:r>
            <a:r>
              <a:rPr lang="en-US" dirty="0" err="1" smtClean="0"/>
              <a:t>robocalls</a:t>
            </a:r>
            <a:r>
              <a:rPr lang="en-US" dirty="0" smtClean="0"/>
              <a:t> work?</a:t>
            </a:r>
            <a:endParaRPr lang="en-US" dirty="0"/>
          </a:p>
        </p:txBody>
      </p:sp>
      <p:pic>
        <p:nvPicPr>
          <p:cNvPr id="53250" name="Picture 2" descr="technolog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081918"/>
            <a:ext cx="9144000" cy="3460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53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09704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solidFill>
                  <a:srgbClr val="FF0000"/>
                </a:solidFill>
              </a:rPr>
              <a:t>The geography of </a:t>
            </a:r>
            <a:r>
              <a:rPr lang="en-US" dirty="0" err="1" smtClean="0">
                <a:solidFill>
                  <a:srgbClr val="FF0000"/>
                </a:solidFill>
              </a:rPr>
              <a:t>robo</a:t>
            </a:r>
            <a:r>
              <a:rPr lang="en-US" dirty="0" smtClean="0">
                <a:solidFill>
                  <a:srgbClr val="FF0000"/>
                </a:solidFill>
              </a:rPr>
              <a:t>-calling</a:t>
            </a:r>
            <a:endParaRPr lang="en-US" dirty="0">
              <a:solidFill>
                <a:srgbClr val="FF0000"/>
              </a:solidFill>
            </a:endParaRPr>
          </a:p>
        </p:txBody>
      </p:sp>
      <p:pic>
        <p:nvPicPr>
          <p:cNvPr id="54274" name="Picture 2" descr="geograph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368425"/>
            <a:ext cx="9144000" cy="5489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97538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Robocall</a:t>
            </a:r>
            <a:r>
              <a:rPr lang="en-US" dirty="0" smtClean="0"/>
              <a:t> eco system</a:t>
            </a:r>
            <a:endParaRPr lang="en-US" dirty="0"/>
          </a:p>
        </p:txBody>
      </p:sp>
      <p:pic>
        <p:nvPicPr>
          <p:cNvPr id="55298" name="Picture 2" descr="themoney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4111" y="1711600"/>
            <a:ext cx="9058275" cy="431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55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8252351" y="6581001"/>
            <a:ext cx="868898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FTC 2012</a:t>
            </a:r>
            <a:endParaRPr lang="en-US" sz="12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412034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What you can do when </a:t>
            </a:r>
            <a:r>
              <a:rPr lang="en-US" dirty="0" err="1" smtClean="0">
                <a:latin typeface="Calibri" charset="0"/>
              </a:rPr>
              <a:t>robo</a:t>
            </a:r>
            <a:r>
              <a:rPr lang="en-US" dirty="0" smtClean="0">
                <a:latin typeface="Calibri" charset="0"/>
              </a:rPr>
              <a:t>-called</a:t>
            </a:r>
            <a:endParaRPr lang="en-US" dirty="0">
              <a:latin typeface="Calibri" charset="0"/>
            </a:endParaRPr>
          </a:p>
        </p:txBody>
      </p:sp>
      <p:pic>
        <p:nvPicPr>
          <p:cNvPr id="56322" name="Picture 2" descr="thephonecal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844228"/>
            <a:ext cx="9144000" cy="47958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56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554556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The enablers </a:t>
            </a:r>
            <a:endParaRPr lang="en-US" dirty="0"/>
          </a:p>
        </p:txBody>
      </p:sp>
      <p:graphicFrame>
        <p:nvGraphicFramePr>
          <p:cNvPr id="2" name="Diagram 1"/>
          <p:cNvGraphicFramePr/>
          <p:nvPr>
            <p:extLst>
              <p:ext uri="{D42A27DB-BD31-4B8C-83A1-F6EECF244321}">
                <p14:modId xmlns:p14="http://schemas.microsoft.com/office/powerpoint/2010/main" val="2750935287"/>
              </p:ext>
            </p:extLst>
          </p:nvPr>
        </p:nvGraphicFramePr>
        <p:xfrm>
          <a:off x="457200" y="1524000"/>
          <a:ext cx="8229600" cy="484111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57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654793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Law enforcement vs. robocallers</a:t>
            </a:r>
            <a:endParaRPr lang="en-US" dirty="0"/>
          </a:p>
        </p:txBody>
      </p:sp>
      <p:pic>
        <p:nvPicPr>
          <p:cNvPr id="35842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5800" y="4267200"/>
            <a:ext cx="19050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" y="1295400"/>
            <a:ext cx="2362200" cy="2362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352800" y="4191000"/>
            <a:ext cx="2438400" cy="1889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TextBox 7"/>
          <p:cNvSpPr txBox="1">
            <a:spLocks noChangeArrowheads="1"/>
          </p:cNvSpPr>
          <p:nvPr/>
        </p:nvSpPr>
        <p:spPr bwMode="auto">
          <a:xfrm>
            <a:off x="6324600" y="2286000"/>
            <a:ext cx="2608263" cy="1447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Agile numbering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Automated customer acquisition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Transnational</a:t>
            </a:r>
          </a:p>
        </p:txBody>
      </p:sp>
      <p:sp>
        <p:nvSpPr>
          <p:cNvPr id="35846" name="TextBox 11"/>
          <p:cNvSpPr txBox="1">
            <a:spLocks noChangeArrowheads="1"/>
          </p:cNvSpPr>
          <p:nvPr/>
        </p:nvSpPr>
        <p:spPr bwMode="auto">
          <a:xfrm>
            <a:off x="6324600" y="4419600"/>
            <a:ext cx="2608263" cy="1524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marL="2857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sz="1800"/>
              <a:t>One faxed subpoena at a time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Manual trace-back</a:t>
            </a:r>
          </a:p>
          <a:p>
            <a:pPr eaLnBrk="1" hangingPunct="1">
              <a:buFont typeface="Arial" charset="0"/>
              <a:buChar char="•"/>
            </a:pPr>
            <a:r>
              <a:rPr lang="en-US" sz="1800"/>
              <a:t>Largely domestic</a:t>
            </a:r>
          </a:p>
          <a:p>
            <a:pPr eaLnBrk="1" hangingPunct="1">
              <a:buFont typeface="Arial" charset="0"/>
              <a:buChar char="•"/>
            </a:pPr>
            <a:endParaRPr lang="en-US" sz="1800"/>
          </a:p>
          <a:p>
            <a:pPr eaLnBrk="1" hangingPunct="1">
              <a:buFont typeface="Arial" charset="0"/>
              <a:buChar char="•"/>
            </a:pPr>
            <a:endParaRPr lang="en-US" sz="1800"/>
          </a:p>
        </p:txBody>
      </p:sp>
      <p:pic>
        <p:nvPicPr>
          <p:cNvPr id="35847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1600200"/>
            <a:ext cx="2692400" cy="2160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58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8616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What has changed?</a:t>
            </a:r>
            <a:endParaRPr lang="en-US" dirty="0"/>
          </a:p>
        </p:txBody>
      </p:sp>
      <p:pic>
        <p:nvPicPr>
          <p:cNvPr id="36866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065088"/>
            <a:ext cx="1600200" cy="1373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67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14800" y="1760288"/>
            <a:ext cx="2667000" cy="2000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8" name="TextBox 3"/>
          <p:cNvSpPr txBox="1">
            <a:spLocks noChangeArrowheads="1"/>
          </p:cNvSpPr>
          <p:nvPr/>
        </p:nvSpPr>
        <p:spPr bwMode="auto">
          <a:xfrm>
            <a:off x="990600" y="3512888"/>
            <a:ext cx="113347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customer</a:t>
            </a:r>
          </a:p>
        </p:txBody>
      </p:sp>
      <p:sp>
        <p:nvSpPr>
          <p:cNvPr id="36869" name="TextBox 6"/>
          <p:cNvSpPr txBox="1">
            <a:spLocks noChangeArrowheads="1"/>
          </p:cNvSpPr>
          <p:nvPr/>
        </p:nvSpPr>
        <p:spPr bwMode="auto">
          <a:xfrm>
            <a:off x="4114800" y="3817688"/>
            <a:ext cx="24431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local exchange carrier</a:t>
            </a:r>
          </a:p>
        </p:txBody>
      </p:sp>
      <p:cxnSp>
        <p:nvCxnSpPr>
          <p:cNvPr id="6" name="Straight Arrow Connector 5"/>
          <p:cNvCxnSpPr>
            <a:stCxn id="36866" idx="3"/>
            <a:endCxn id="36867" idx="1"/>
          </p:cNvCxnSpPr>
          <p:nvPr/>
        </p:nvCxnSpPr>
        <p:spPr>
          <a:xfrm>
            <a:off x="2362200" y="2752476"/>
            <a:ext cx="1752600" cy="793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6871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20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2" name="Picture 8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4267200"/>
            <a:ext cx="1676400" cy="1643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6873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105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6874" name="Picture 7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010400" y="46482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12" name="Rounded Rectangular Callout 11"/>
          <p:cNvSpPr/>
          <p:nvPr/>
        </p:nvSpPr>
        <p:spPr>
          <a:xfrm>
            <a:off x="2895600" y="1531688"/>
            <a:ext cx="1371600" cy="1066800"/>
          </a:xfrm>
          <a:prstGeom prst="wedgeRoundRectCallout">
            <a:avLst>
              <a:gd name="adj1" fmla="val -63317"/>
              <a:gd name="adj2" fmla="val 62500"/>
              <a:gd name="adj3" fmla="val 1666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one assigned</a:t>
            </a:r>
          </a:p>
          <a:p>
            <a:pPr>
              <a:defRPr/>
            </a:pPr>
            <a:r>
              <a:rPr lang="en-US" dirty="0"/>
              <a:t>number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 flipV="1">
            <a:off x="2438400" y="5067300"/>
            <a:ext cx="762000" cy="1428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/>
          <p:nvPr/>
        </p:nvCxnSpPr>
        <p:spPr>
          <a:xfrm>
            <a:off x="4138613" y="5073650"/>
            <a:ext cx="9667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Arrow Connector 19"/>
          <p:cNvCxnSpPr/>
          <p:nvPr/>
        </p:nvCxnSpPr>
        <p:spPr>
          <a:xfrm flipV="1">
            <a:off x="6043613" y="5051425"/>
            <a:ext cx="966787" cy="46038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Cloud Callout 21"/>
          <p:cNvSpPr/>
          <p:nvPr/>
        </p:nvSpPr>
        <p:spPr>
          <a:xfrm>
            <a:off x="4419600" y="5181600"/>
            <a:ext cx="3581400" cy="1524000"/>
          </a:xfrm>
          <a:prstGeom prst="cloudCallout">
            <a:avLst>
              <a:gd name="adj1" fmla="val -53746"/>
              <a:gd name="adj2" fmla="val -55147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>
              <a:defRPr/>
            </a:pPr>
            <a:r>
              <a:rPr lang="en-US" dirty="0"/>
              <a:t>can’t tell end user from provider </a:t>
            </a:r>
            <a:r>
              <a:rPr lang="en-US" dirty="0">
                <a:sym typeface="Wingdings"/>
              </a:rPr>
              <a:t> can use any number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59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46143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Limited incentive for companies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04850" y="1777999"/>
            <a:ext cx="4539456" cy="2593975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91988" y="2111374"/>
            <a:ext cx="6261100" cy="45212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0" y="4904085"/>
            <a:ext cx="289198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doesn’t account</a:t>
            </a:r>
          </a:p>
          <a:p>
            <a:r>
              <a:rPr lang="en-US" dirty="0" smtClean="0"/>
              <a:t>for costs to customers</a:t>
            </a:r>
          </a:p>
          <a:p>
            <a:r>
              <a:rPr lang="en-US" dirty="0" smtClean="0"/>
              <a:t>and credit card companies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643048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Caller ID Act of 2009: </a:t>
            </a:r>
            <a:r>
              <a:rPr lang="en-US" i="1" dirty="0" smtClean="0"/>
              <a:t>Prohibit </a:t>
            </a:r>
            <a:r>
              <a:rPr lang="en-US" i="1" dirty="0"/>
              <a:t>any person or entity for transmitting misleading or inaccurate caller ID information with the intent to defraud, cause harm, or wrongfully obtain anything of value.</a:t>
            </a:r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60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34041" y="3764191"/>
            <a:ext cx="4233266" cy="2001413"/>
          </a:xfrm>
          <a:prstGeom prst="rect">
            <a:avLst/>
          </a:prstGeom>
        </p:spPr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314480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lvl="0"/>
            <a:r>
              <a:rPr lang="en-US" dirty="0" smtClean="0"/>
              <a:t>enhances </a:t>
            </a:r>
            <a:r>
              <a:rPr lang="en-US" dirty="0"/>
              <a:t>theft and sale customer information through </a:t>
            </a:r>
            <a:r>
              <a:rPr lang="en-US" dirty="0" smtClean="0"/>
              <a:t>pretexting</a:t>
            </a:r>
            <a:endParaRPr lang="en-US" dirty="0"/>
          </a:p>
          <a:p>
            <a:pPr lvl="0"/>
            <a:r>
              <a:rPr lang="en-US" dirty="0" smtClean="0"/>
              <a:t>harass </a:t>
            </a:r>
            <a:r>
              <a:rPr lang="en-US" dirty="0"/>
              <a:t>and </a:t>
            </a:r>
            <a:r>
              <a:rPr lang="en-US" dirty="0" smtClean="0"/>
              <a:t>intimidate </a:t>
            </a:r>
            <a:r>
              <a:rPr lang="en-US" dirty="0"/>
              <a:t>(bomb threats, disconnecting services</a:t>
            </a:r>
            <a:r>
              <a:rPr lang="en-US" dirty="0" smtClean="0"/>
              <a:t>)</a:t>
            </a:r>
            <a:endParaRPr lang="en-US" dirty="0"/>
          </a:p>
          <a:p>
            <a:pPr lvl="0"/>
            <a:r>
              <a:rPr lang="en-US" dirty="0" smtClean="0"/>
              <a:t>enables </a:t>
            </a:r>
            <a:r>
              <a:rPr lang="en-US" dirty="0"/>
              <a:t>identity theft and theft of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compromises </a:t>
            </a:r>
            <a:r>
              <a:rPr lang="en-US" dirty="0"/>
              <a:t>and can give access to voice mail </a:t>
            </a:r>
            <a:r>
              <a:rPr lang="en-US" dirty="0" smtClean="0"/>
              <a:t>boxes</a:t>
            </a:r>
            <a:endParaRPr lang="en-US" dirty="0"/>
          </a:p>
          <a:p>
            <a:pPr lvl="0"/>
            <a:r>
              <a:rPr lang="en-US" dirty="0" smtClean="0"/>
              <a:t>can </a:t>
            </a:r>
            <a:r>
              <a:rPr lang="en-US" dirty="0"/>
              <a:t>result in free calls over toll free dial-around </a:t>
            </a:r>
            <a:r>
              <a:rPr lang="en-US" dirty="0" smtClean="0"/>
              <a:t>services</a:t>
            </a:r>
            <a:endParaRPr lang="en-US" dirty="0"/>
          </a:p>
          <a:p>
            <a:pPr lvl="0"/>
            <a:r>
              <a:rPr lang="en-US" dirty="0" smtClean="0"/>
              <a:t>facilitates </a:t>
            </a:r>
            <a:r>
              <a:rPr lang="en-US" dirty="0"/>
              <a:t>identification of the name (CNAM) for unlisted </a:t>
            </a:r>
            <a:r>
              <a:rPr lang="en-US" dirty="0" smtClean="0"/>
              <a:t>numbers</a:t>
            </a:r>
            <a:endParaRPr lang="en-US" dirty="0"/>
          </a:p>
          <a:p>
            <a:pPr lvl="0"/>
            <a:r>
              <a:rPr lang="en-US" dirty="0" smtClean="0"/>
              <a:t>activate </a:t>
            </a:r>
            <a:r>
              <a:rPr lang="en-US" dirty="0"/>
              <a:t>stolen credit </a:t>
            </a:r>
            <a:r>
              <a:rPr lang="en-US" dirty="0" smtClean="0"/>
              <a:t>cards</a:t>
            </a:r>
            <a:endParaRPr lang="en-US" dirty="0"/>
          </a:p>
          <a:p>
            <a:pPr lvl="0"/>
            <a:r>
              <a:rPr lang="en-US" dirty="0" smtClean="0"/>
              <a:t>causes </a:t>
            </a:r>
            <a:r>
              <a:rPr lang="en-US" dirty="0"/>
              <a:t>incorrect billing because the jurisdiction is incorrect</a:t>
            </a:r>
          </a:p>
          <a:p>
            <a:pPr lvl="0"/>
            <a:r>
              <a:rPr lang="en-US" dirty="0" smtClean="0"/>
              <a:t>impairs </a:t>
            </a:r>
            <a:r>
              <a:rPr lang="en-US" dirty="0"/>
              <a:t>assistance to law enforcement in criminal and anti-terrorist </a:t>
            </a:r>
            <a:r>
              <a:rPr lang="en-US" dirty="0" smtClean="0"/>
              <a:t>investigations</a:t>
            </a:r>
            <a:endParaRPr lang="en-US" dirty="0"/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61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 spoofing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7548691" y="6550223"/>
            <a:ext cx="1595309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400" dirty="0" smtClean="0"/>
              <a:t>A. </a:t>
            </a:r>
            <a:r>
              <a:rPr lang="en-US" sz="1400" dirty="0" err="1" smtClean="0"/>
              <a:t>Panagia</a:t>
            </a:r>
            <a:r>
              <a:rPr lang="en-US" sz="1400" dirty="0" smtClean="0"/>
              <a:t>, AT&amp;T</a:t>
            </a:r>
            <a:endParaRPr lang="en-US" sz="1400" dirty="0"/>
          </a:p>
        </p:txBody>
      </p:sp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35599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AutoShape 28"/>
          <p:cNvSpPr>
            <a:spLocks noChangeArrowheads="1"/>
          </p:cNvSpPr>
          <p:nvPr/>
        </p:nvSpPr>
        <p:spPr bwMode="auto">
          <a:xfrm>
            <a:off x="8235950" y="3968750"/>
            <a:ext cx="762000" cy="685800"/>
          </a:xfrm>
          <a:prstGeom prst="cube">
            <a:avLst>
              <a:gd name="adj" fmla="val 25000"/>
            </a:avLst>
          </a:prstGeom>
          <a:solidFill>
            <a:srgbClr val="00B0F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44" name="Picture 5" descr="teleph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60363" y="5672138"/>
            <a:ext cx="569912" cy="3889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5" name="Oval 7"/>
          <p:cNvSpPr>
            <a:spLocks noChangeArrowheads="1"/>
          </p:cNvSpPr>
          <p:nvPr/>
        </p:nvSpPr>
        <p:spPr bwMode="auto">
          <a:xfrm>
            <a:off x="646113" y="3841750"/>
            <a:ext cx="113665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46" name="Text Box 8"/>
          <p:cNvSpPr txBox="1">
            <a:spLocks noChangeArrowheads="1"/>
          </p:cNvSpPr>
          <p:nvPr/>
        </p:nvSpPr>
        <p:spPr bwMode="auto">
          <a:xfrm>
            <a:off x="631825" y="4068763"/>
            <a:ext cx="1136650" cy="560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6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A</a:t>
            </a:r>
          </a:p>
        </p:txBody>
      </p:sp>
      <p:sp>
        <p:nvSpPr>
          <p:cNvPr id="35847" name="Text Box 10"/>
          <p:cNvSpPr txBox="1">
            <a:spLocks noChangeArrowheads="1"/>
          </p:cNvSpPr>
          <p:nvPr/>
        </p:nvSpPr>
        <p:spPr bwMode="auto">
          <a:xfrm>
            <a:off x="136525" y="6300788"/>
            <a:ext cx="1528763" cy="3667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SPOOFER</a:t>
            </a:r>
          </a:p>
        </p:txBody>
      </p:sp>
      <p:sp>
        <p:nvSpPr>
          <p:cNvPr id="35848" name="Text Box 15"/>
          <p:cNvSpPr txBox="1">
            <a:spLocks noChangeArrowheads="1"/>
          </p:cNvSpPr>
          <p:nvPr/>
        </p:nvSpPr>
        <p:spPr bwMode="auto">
          <a:xfrm>
            <a:off x="6694488" y="6283325"/>
            <a:ext cx="1528762" cy="366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SPOOFEE</a:t>
            </a:r>
          </a:p>
        </p:txBody>
      </p:sp>
      <p:pic>
        <p:nvPicPr>
          <p:cNvPr id="35849" name="Picture 17" descr="B00005NGRQ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24738" y="5803900"/>
            <a:ext cx="258762" cy="257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0" name="Oval 18"/>
          <p:cNvSpPr>
            <a:spLocks noChangeArrowheads="1"/>
          </p:cNvSpPr>
          <p:nvPr/>
        </p:nvSpPr>
        <p:spPr bwMode="auto">
          <a:xfrm>
            <a:off x="6561138" y="3713163"/>
            <a:ext cx="1143000" cy="1066800"/>
          </a:xfrm>
          <a:prstGeom prst="ellipse">
            <a:avLst/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pic>
        <p:nvPicPr>
          <p:cNvPr id="35851" name="Picture 20" descr="telephone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845300" y="5770563"/>
            <a:ext cx="563563" cy="385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52" name="Text Box 22"/>
          <p:cNvSpPr txBox="1">
            <a:spLocks noChangeArrowheads="1"/>
          </p:cNvSpPr>
          <p:nvPr/>
        </p:nvSpPr>
        <p:spPr bwMode="auto">
          <a:xfrm>
            <a:off x="6561138" y="4040188"/>
            <a:ext cx="1143000" cy="614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Switch</a:t>
            </a:r>
          </a:p>
          <a:p>
            <a:pPr algn="ctr" eaLnBrk="1" hangingPunct="1">
              <a:lnSpc>
                <a:spcPct val="70000"/>
              </a:lnSpc>
              <a:spcBef>
                <a:spcPct val="50000"/>
              </a:spcBef>
            </a:pPr>
            <a:r>
              <a:rPr lang="en-US" b="1">
                <a:cs typeface="Arial" charset="0"/>
              </a:rPr>
              <a:t>B</a:t>
            </a:r>
          </a:p>
        </p:txBody>
      </p:sp>
      <p:sp>
        <p:nvSpPr>
          <p:cNvPr id="35853" name="Text Box 23"/>
          <p:cNvSpPr txBox="1">
            <a:spLocks noChangeArrowheads="1"/>
          </p:cNvSpPr>
          <p:nvPr/>
        </p:nvSpPr>
        <p:spPr bwMode="auto">
          <a:xfrm>
            <a:off x="8255000" y="4195763"/>
            <a:ext cx="533400" cy="304800"/>
          </a:xfrm>
          <a:prstGeom prst="rect">
            <a:avLst/>
          </a:prstGeom>
          <a:solidFill>
            <a:srgbClr val="00B0F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sz="1400" b="1">
                <a:latin typeface="Times New Roman" charset="0"/>
                <a:cs typeface="Arial" charset="0"/>
              </a:rPr>
              <a:t>STP</a:t>
            </a:r>
          </a:p>
        </p:txBody>
      </p:sp>
      <p:sp>
        <p:nvSpPr>
          <p:cNvPr id="35854" name="AutoShape 24"/>
          <p:cNvSpPr>
            <a:spLocks noChangeArrowheads="1"/>
          </p:cNvSpPr>
          <p:nvPr/>
        </p:nvSpPr>
        <p:spPr bwMode="auto">
          <a:xfrm>
            <a:off x="8147050" y="4992688"/>
            <a:ext cx="762000" cy="1066800"/>
          </a:xfrm>
          <a:prstGeom prst="can">
            <a:avLst>
              <a:gd name="adj" fmla="val 35000"/>
            </a:avLst>
          </a:prstGeom>
          <a:solidFill>
            <a:srgbClr val="00B0F0"/>
          </a:solidFill>
          <a:ln w="9525">
            <a:solidFill>
              <a:schemeClr val="tx1"/>
            </a:solidFill>
            <a:round/>
            <a:headEnd/>
            <a:tailEnd/>
          </a:ln>
        </p:spPr>
        <p:txBody>
          <a:bodyPr wrap="none" anchor="ctr"/>
          <a:lstStyle/>
          <a:p>
            <a:endParaRPr lang="en-US">
              <a:cs typeface="Arial" charset="0"/>
            </a:endParaRPr>
          </a:p>
        </p:txBody>
      </p:sp>
      <p:sp>
        <p:nvSpPr>
          <p:cNvPr id="35855" name="Text Box 25"/>
          <p:cNvSpPr txBox="1">
            <a:spLocks noChangeArrowheads="1"/>
          </p:cNvSpPr>
          <p:nvPr/>
        </p:nvSpPr>
        <p:spPr bwMode="auto">
          <a:xfrm>
            <a:off x="8142288" y="5484813"/>
            <a:ext cx="8382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>
              <a:spcBef>
                <a:spcPct val="50000"/>
              </a:spcBef>
            </a:pPr>
            <a:r>
              <a:rPr lang="en-US" sz="1400" b="1">
                <a:cs typeface="Arial" charset="0"/>
              </a:rPr>
              <a:t>CNAM</a:t>
            </a:r>
          </a:p>
        </p:txBody>
      </p:sp>
      <p:sp>
        <p:nvSpPr>
          <p:cNvPr id="35856" name="Text Box 30"/>
          <p:cNvSpPr txBox="1">
            <a:spLocks noChangeArrowheads="1"/>
          </p:cNvSpPr>
          <p:nvPr/>
        </p:nvSpPr>
        <p:spPr bwMode="auto">
          <a:xfrm>
            <a:off x="3743325" y="3427413"/>
            <a:ext cx="1655763" cy="650875"/>
          </a:xfrm>
          <a:prstGeom prst="rect">
            <a:avLst/>
          </a:prstGeom>
          <a:solidFill>
            <a:srgbClr val="FF9900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>
              <a:spcBef>
                <a:spcPct val="50000"/>
              </a:spcBef>
            </a:pPr>
            <a:r>
              <a:rPr lang="en-US" b="1">
                <a:cs typeface="Arial" charset="0"/>
              </a:rPr>
              <a:t>VoIP Application</a:t>
            </a:r>
          </a:p>
        </p:txBody>
      </p:sp>
      <p:pic>
        <p:nvPicPr>
          <p:cNvPr id="35857" name="Picture 33" descr="COMPUTER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795463" y="5121275"/>
            <a:ext cx="1404937" cy="127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35858" name="AutoShape 36"/>
          <p:cNvCxnSpPr>
            <a:cxnSpLocks noChangeShapeType="1"/>
            <a:stCxn id="35850" idx="4"/>
          </p:cNvCxnSpPr>
          <p:nvPr/>
        </p:nvCxnSpPr>
        <p:spPr bwMode="auto">
          <a:xfrm rot="5400000">
            <a:off x="6634957" y="5272881"/>
            <a:ext cx="990600" cy="4763"/>
          </a:xfrm>
          <a:prstGeom prst="bentConnector3">
            <a:avLst>
              <a:gd name="adj1" fmla="val 50000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59" name="Group 48"/>
          <p:cNvGrpSpPr>
            <a:grpSpLocks/>
          </p:cNvGrpSpPr>
          <p:nvPr/>
        </p:nvGrpSpPr>
        <p:grpSpPr bwMode="auto">
          <a:xfrm>
            <a:off x="3878263" y="4559300"/>
            <a:ext cx="1387475" cy="930275"/>
            <a:chOff x="2443" y="2640"/>
            <a:chExt cx="874" cy="586"/>
          </a:xfrm>
        </p:grpSpPr>
        <p:sp>
          <p:nvSpPr>
            <p:cNvPr id="21533" name="Cloud"/>
            <p:cNvSpPr>
              <a:spLocks noChangeAspect="1" noEditPoints="1" noChangeArrowheads="1"/>
            </p:cNvSpPr>
            <p:nvPr/>
          </p:nvSpPr>
          <p:spPr bwMode="auto">
            <a:xfrm>
              <a:off x="2443" y="2640"/>
              <a:ext cx="874" cy="586"/>
            </a:xfrm>
            <a:custGeom>
              <a:avLst/>
              <a:gdLst>
                <a:gd name="T0" fmla="*/ 3 w 21600"/>
                <a:gd name="T1" fmla="*/ 293 h 21600"/>
                <a:gd name="T2" fmla="*/ 437 w 21600"/>
                <a:gd name="T3" fmla="*/ 585 h 21600"/>
                <a:gd name="T4" fmla="*/ 873 w 21600"/>
                <a:gd name="T5" fmla="*/ 293 h 21600"/>
                <a:gd name="T6" fmla="*/ 437 w 21600"/>
                <a:gd name="T7" fmla="*/ 34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66 w 21600"/>
                <a:gd name="T13" fmla="*/ 3244 h 21600"/>
                <a:gd name="T14" fmla="*/ 17077 w 21600"/>
                <a:gd name="T15" fmla="*/ 17324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FFBE7D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2" name="Text Box 43"/>
            <p:cNvSpPr txBox="1">
              <a:spLocks noChangeArrowheads="1"/>
            </p:cNvSpPr>
            <p:nvPr/>
          </p:nvSpPr>
          <p:spPr bwMode="auto">
            <a:xfrm>
              <a:off x="2676" y="2811"/>
              <a:ext cx="406" cy="2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b="1">
                  <a:cs typeface="Arial" charset="0"/>
                </a:rPr>
                <a:t>IP</a:t>
              </a:r>
            </a:p>
          </p:txBody>
        </p:sp>
      </p:grpSp>
      <p:cxnSp>
        <p:nvCxnSpPr>
          <p:cNvPr id="35860" name="AutoShape 44"/>
          <p:cNvCxnSpPr>
            <a:cxnSpLocks noChangeShapeType="1"/>
            <a:endCxn id="21533" idx="0"/>
          </p:cNvCxnSpPr>
          <p:nvPr/>
        </p:nvCxnSpPr>
        <p:spPr bwMode="auto">
          <a:xfrm rot="-5400000">
            <a:off x="3142456" y="4380707"/>
            <a:ext cx="96837" cy="1384300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5861" name="Group 50"/>
          <p:cNvGrpSpPr>
            <a:grpSpLocks/>
          </p:cNvGrpSpPr>
          <p:nvPr/>
        </p:nvGrpSpPr>
        <p:grpSpPr bwMode="auto">
          <a:xfrm>
            <a:off x="2513013" y="1717675"/>
            <a:ext cx="4129087" cy="1330325"/>
            <a:chOff x="1567" y="1186"/>
            <a:chExt cx="2601" cy="838"/>
          </a:xfrm>
        </p:grpSpPr>
        <p:sp>
          <p:nvSpPr>
            <p:cNvPr id="21550" name="Cloud"/>
            <p:cNvSpPr>
              <a:spLocks noChangeAspect="1" noEditPoints="1" noChangeArrowheads="1"/>
            </p:cNvSpPr>
            <p:nvPr/>
          </p:nvSpPr>
          <p:spPr bwMode="auto">
            <a:xfrm>
              <a:off x="1567" y="1186"/>
              <a:ext cx="2601" cy="838"/>
            </a:xfrm>
            <a:custGeom>
              <a:avLst/>
              <a:gdLst>
                <a:gd name="T0" fmla="*/ 8 w 21600"/>
                <a:gd name="T1" fmla="*/ 419 h 21600"/>
                <a:gd name="T2" fmla="*/ 1301 w 21600"/>
                <a:gd name="T3" fmla="*/ 837 h 21600"/>
                <a:gd name="T4" fmla="*/ 2599 w 21600"/>
                <a:gd name="T5" fmla="*/ 419 h 21600"/>
                <a:gd name="T6" fmla="*/ 1301 w 21600"/>
                <a:gd name="T7" fmla="*/ 48 h 21600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2973 w 21600"/>
                <a:gd name="T13" fmla="*/ 3274 h 21600"/>
                <a:gd name="T14" fmla="*/ 17091 w 21600"/>
                <a:gd name="T15" fmla="*/ 17347 h 21600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600" h="21600" extrusionOk="0">
                  <a:moveTo>
                    <a:pt x="1949" y="7180"/>
                  </a:moveTo>
                  <a:cubicBezTo>
                    <a:pt x="841" y="7336"/>
                    <a:pt x="0" y="8613"/>
                    <a:pt x="0" y="10137"/>
                  </a:cubicBezTo>
                  <a:cubicBezTo>
                    <a:pt x="-1" y="11192"/>
                    <a:pt x="409" y="12169"/>
                    <a:pt x="1074" y="12702"/>
                  </a:cubicBezTo>
                  <a:lnTo>
                    <a:pt x="1063" y="12668"/>
                  </a:lnTo>
                  <a:cubicBezTo>
                    <a:pt x="685" y="13217"/>
                    <a:pt x="475" y="13940"/>
                    <a:pt x="475" y="14690"/>
                  </a:cubicBezTo>
                  <a:cubicBezTo>
                    <a:pt x="475" y="16325"/>
                    <a:pt x="1451" y="17650"/>
                    <a:pt x="2655" y="17650"/>
                  </a:cubicBezTo>
                  <a:cubicBezTo>
                    <a:pt x="2739" y="17650"/>
                    <a:pt x="2824" y="17643"/>
                    <a:pt x="2909" y="17629"/>
                  </a:cubicBezTo>
                  <a:lnTo>
                    <a:pt x="2897" y="17649"/>
                  </a:lnTo>
                  <a:cubicBezTo>
                    <a:pt x="3585" y="19288"/>
                    <a:pt x="4863" y="20300"/>
                    <a:pt x="6247" y="20300"/>
                  </a:cubicBezTo>
                  <a:cubicBezTo>
                    <a:pt x="6947" y="20299"/>
                    <a:pt x="7635" y="20039"/>
                    <a:pt x="8235" y="19546"/>
                  </a:cubicBezTo>
                  <a:lnTo>
                    <a:pt x="8229" y="19550"/>
                  </a:lnTo>
                  <a:cubicBezTo>
                    <a:pt x="8855" y="20829"/>
                    <a:pt x="9908" y="21597"/>
                    <a:pt x="11036" y="21597"/>
                  </a:cubicBezTo>
                  <a:cubicBezTo>
                    <a:pt x="12523" y="21596"/>
                    <a:pt x="13836" y="20267"/>
                    <a:pt x="14267" y="18324"/>
                  </a:cubicBezTo>
                  <a:lnTo>
                    <a:pt x="14270" y="18350"/>
                  </a:lnTo>
                  <a:cubicBezTo>
                    <a:pt x="14730" y="18740"/>
                    <a:pt x="15260" y="18947"/>
                    <a:pt x="15802" y="18947"/>
                  </a:cubicBezTo>
                  <a:cubicBezTo>
                    <a:pt x="17390" y="18946"/>
                    <a:pt x="18682" y="17205"/>
                    <a:pt x="18694" y="15045"/>
                  </a:cubicBezTo>
                  <a:lnTo>
                    <a:pt x="18689" y="15035"/>
                  </a:lnTo>
                  <a:cubicBezTo>
                    <a:pt x="20357" y="14710"/>
                    <a:pt x="21597" y="12765"/>
                    <a:pt x="21597" y="10472"/>
                  </a:cubicBezTo>
                  <a:cubicBezTo>
                    <a:pt x="21597" y="9456"/>
                    <a:pt x="21350" y="8469"/>
                    <a:pt x="20896" y="7663"/>
                  </a:cubicBezTo>
                  <a:lnTo>
                    <a:pt x="20889" y="7661"/>
                  </a:lnTo>
                  <a:cubicBezTo>
                    <a:pt x="21031" y="7208"/>
                    <a:pt x="21105" y="6721"/>
                    <a:pt x="21105" y="6228"/>
                  </a:cubicBezTo>
                  <a:cubicBezTo>
                    <a:pt x="21105" y="4588"/>
                    <a:pt x="20299" y="3150"/>
                    <a:pt x="19139" y="2719"/>
                  </a:cubicBezTo>
                  <a:lnTo>
                    <a:pt x="19148" y="2712"/>
                  </a:lnTo>
                  <a:cubicBezTo>
                    <a:pt x="18940" y="1142"/>
                    <a:pt x="17933" y="0"/>
                    <a:pt x="16758" y="0"/>
                  </a:cubicBezTo>
                  <a:cubicBezTo>
                    <a:pt x="16044" y="-1"/>
                    <a:pt x="15367" y="426"/>
                    <a:pt x="14905" y="1165"/>
                  </a:cubicBezTo>
                  <a:lnTo>
                    <a:pt x="14909" y="1170"/>
                  </a:lnTo>
                  <a:cubicBezTo>
                    <a:pt x="14497" y="432"/>
                    <a:pt x="13855" y="0"/>
                    <a:pt x="13174" y="0"/>
                  </a:cubicBezTo>
                  <a:cubicBezTo>
                    <a:pt x="12347" y="-1"/>
                    <a:pt x="11590" y="637"/>
                    <a:pt x="11221" y="1645"/>
                  </a:cubicBezTo>
                  <a:lnTo>
                    <a:pt x="11229" y="1694"/>
                  </a:lnTo>
                  <a:cubicBezTo>
                    <a:pt x="10730" y="1024"/>
                    <a:pt x="10058" y="650"/>
                    <a:pt x="9358" y="650"/>
                  </a:cubicBezTo>
                  <a:cubicBezTo>
                    <a:pt x="8372" y="649"/>
                    <a:pt x="7466" y="1391"/>
                    <a:pt x="7003" y="2578"/>
                  </a:cubicBezTo>
                  <a:lnTo>
                    <a:pt x="6995" y="2602"/>
                  </a:lnTo>
                  <a:cubicBezTo>
                    <a:pt x="6477" y="2189"/>
                    <a:pt x="5888" y="1972"/>
                    <a:pt x="5288" y="1972"/>
                  </a:cubicBezTo>
                  <a:cubicBezTo>
                    <a:pt x="3423" y="1972"/>
                    <a:pt x="1912" y="4029"/>
                    <a:pt x="1912" y="6567"/>
                  </a:cubicBezTo>
                  <a:cubicBezTo>
                    <a:pt x="1911" y="6774"/>
                    <a:pt x="1922" y="6981"/>
                    <a:pt x="1942" y="7186"/>
                  </a:cubicBezTo>
                  <a:close/>
                </a:path>
                <a:path w="21600" h="21600" fill="none" extrusionOk="0">
                  <a:moveTo>
                    <a:pt x="1074" y="12702"/>
                  </a:moveTo>
                  <a:cubicBezTo>
                    <a:pt x="1407" y="12969"/>
                    <a:pt x="1786" y="13110"/>
                    <a:pt x="2172" y="13110"/>
                  </a:cubicBezTo>
                  <a:cubicBezTo>
                    <a:pt x="2228" y="13109"/>
                    <a:pt x="2285" y="13107"/>
                    <a:pt x="2341" y="13101"/>
                  </a:cubicBezTo>
                </a:path>
                <a:path w="21600" h="21600" fill="none" extrusionOk="0">
                  <a:moveTo>
                    <a:pt x="2909" y="17629"/>
                  </a:moveTo>
                  <a:cubicBezTo>
                    <a:pt x="3099" y="17599"/>
                    <a:pt x="3285" y="17535"/>
                    <a:pt x="3463" y="17439"/>
                  </a:cubicBezTo>
                </a:path>
                <a:path w="21600" h="21600" fill="none" extrusionOk="0">
                  <a:moveTo>
                    <a:pt x="7895" y="18680"/>
                  </a:moveTo>
                  <a:cubicBezTo>
                    <a:pt x="7983" y="18985"/>
                    <a:pt x="8095" y="19277"/>
                    <a:pt x="8229" y="19550"/>
                  </a:cubicBezTo>
                </a:path>
                <a:path w="21600" h="21600" fill="none" extrusionOk="0">
                  <a:moveTo>
                    <a:pt x="14267" y="18324"/>
                  </a:moveTo>
                  <a:cubicBezTo>
                    <a:pt x="14336" y="18013"/>
                    <a:pt x="14380" y="17693"/>
                    <a:pt x="14400" y="17370"/>
                  </a:cubicBezTo>
                </a:path>
                <a:path w="21600" h="21600" fill="none" extrusionOk="0">
                  <a:moveTo>
                    <a:pt x="18694" y="15045"/>
                  </a:moveTo>
                  <a:cubicBezTo>
                    <a:pt x="18694" y="15034"/>
                    <a:pt x="18695" y="15024"/>
                    <a:pt x="18695" y="15013"/>
                  </a:cubicBezTo>
                  <a:cubicBezTo>
                    <a:pt x="18695" y="13508"/>
                    <a:pt x="18063" y="12136"/>
                    <a:pt x="17069" y="11477"/>
                  </a:cubicBezTo>
                </a:path>
                <a:path w="21600" h="21600" fill="none" extrusionOk="0">
                  <a:moveTo>
                    <a:pt x="20165" y="8999"/>
                  </a:moveTo>
                  <a:cubicBezTo>
                    <a:pt x="20479" y="8635"/>
                    <a:pt x="20726" y="8177"/>
                    <a:pt x="20889" y="7661"/>
                  </a:cubicBezTo>
                </a:path>
                <a:path w="21600" h="21600" fill="none" extrusionOk="0">
                  <a:moveTo>
                    <a:pt x="19186" y="3344"/>
                  </a:moveTo>
                  <a:cubicBezTo>
                    <a:pt x="19186" y="3328"/>
                    <a:pt x="19187" y="3313"/>
                    <a:pt x="19187" y="3297"/>
                  </a:cubicBezTo>
                  <a:cubicBezTo>
                    <a:pt x="19187" y="3101"/>
                    <a:pt x="19174" y="2905"/>
                    <a:pt x="19148" y="2712"/>
                  </a:cubicBezTo>
                </a:path>
                <a:path w="21600" h="21600" fill="none" extrusionOk="0">
                  <a:moveTo>
                    <a:pt x="14905" y="1165"/>
                  </a:moveTo>
                  <a:cubicBezTo>
                    <a:pt x="14754" y="1408"/>
                    <a:pt x="14629" y="1679"/>
                    <a:pt x="14535" y="1971"/>
                  </a:cubicBezTo>
                </a:path>
                <a:path w="21600" h="21600" fill="none" extrusionOk="0">
                  <a:moveTo>
                    <a:pt x="11221" y="1645"/>
                  </a:moveTo>
                  <a:cubicBezTo>
                    <a:pt x="11140" y="1866"/>
                    <a:pt x="11080" y="2099"/>
                    <a:pt x="11041" y="2340"/>
                  </a:cubicBezTo>
                </a:path>
                <a:path w="21600" h="21600" fill="none" extrusionOk="0">
                  <a:moveTo>
                    <a:pt x="7645" y="3276"/>
                  </a:moveTo>
                  <a:cubicBezTo>
                    <a:pt x="7449" y="3016"/>
                    <a:pt x="7231" y="2790"/>
                    <a:pt x="6995" y="2602"/>
                  </a:cubicBezTo>
                </a:path>
                <a:path w="21600" h="21600" fill="none" extrusionOk="0">
                  <a:moveTo>
                    <a:pt x="1942" y="7186"/>
                  </a:moveTo>
                  <a:cubicBezTo>
                    <a:pt x="1966" y="7426"/>
                    <a:pt x="2004" y="7663"/>
                    <a:pt x="2056" y="7895"/>
                  </a:cubicBezTo>
                </a:path>
              </a:pathLst>
            </a:custGeom>
            <a:solidFill>
              <a:srgbClr val="BFBFBF"/>
            </a:solidFill>
            <a:ln w="9525">
              <a:solidFill>
                <a:srgbClr val="000000"/>
              </a:solidFill>
              <a:miter lim="800000"/>
              <a:headEnd/>
              <a:tailEnd/>
            </a:ln>
            <a:effectLst>
              <a:outerShdw blurRad="63500" dist="107763" dir="2700000" algn="ctr" rotWithShape="0">
                <a:srgbClr val="808080"/>
              </a:outerShdw>
            </a:effectLst>
          </p:spPr>
          <p:txBody>
            <a:bodyPr/>
            <a:lstStyle/>
            <a:p>
              <a:endParaRPr lang="en-US"/>
            </a:p>
          </p:txBody>
        </p:sp>
        <p:sp>
          <p:nvSpPr>
            <p:cNvPr id="35870" name="Text Box 47"/>
            <p:cNvSpPr txBox="1">
              <a:spLocks noChangeArrowheads="1"/>
            </p:cNvSpPr>
            <p:nvPr/>
          </p:nvSpPr>
          <p:spPr bwMode="auto">
            <a:xfrm>
              <a:off x="2332" y="1478"/>
              <a:ext cx="1089" cy="28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algn="ctr" eaLnBrk="1" hangingPunct="1">
                <a:spcBef>
                  <a:spcPct val="50000"/>
                </a:spcBef>
              </a:pPr>
              <a:r>
                <a:rPr lang="en-US" sz="2400" b="1">
                  <a:cs typeface="Arial" charset="0"/>
                </a:rPr>
                <a:t>PSTN</a:t>
              </a:r>
            </a:p>
          </p:txBody>
        </p:sp>
      </p:grpSp>
      <p:cxnSp>
        <p:nvCxnSpPr>
          <p:cNvPr id="35862" name="AutoShape 49"/>
          <p:cNvCxnSpPr>
            <a:cxnSpLocks noChangeShapeType="1"/>
            <a:stCxn id="21533" idx="3"/>
            <a:endCxn id="35856" idx="2"/>
          </p:cNvCxnSpPr>
          <p:nvPr/>
        </p:nvCxnSpPr>
        <p:spPr bwMode="auto">
          <a:xfrm rot="-5400000">
            <a:off x="4304506" y="4345782"/>
            <a:ext cx="534987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3" name="AutoShape 51"/>
          <p:cNvCxnSpPr>
            <a:cxnSpLocks noChangeShapeType="1"/>
            <a:stCxn id="35856" idx="0"/>
            <a:endCxn id="21550" idx="1"/>
          </p:cNvCxnSpPr>
          <p:nvPr/>
        </p:nvCxnSpPr>
        <p:spPr bwMode="auto">
          <a:xfrm rot="-5400000">
            <a:off x="4384675" y="3233738"/>
            <a:ext cx="381000" cy="6350"/>
          </a:xfrm>
          <a:prstGeom prst="bentConnector3">
            <a:avLst>
              <a:gd name="adj1" fmla="val 49583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4" name="AutoShape 52"/>
          <p:cNvCxnSpPr>
            <a:cxnSpLocks noChangeShapeType="1"/>
            <a:stCxn id="35845" idx="0"/>
            <a:endCxn id="21550" idx="0"/>
          </p:cNvCxnSpPr>
          <p:nvPr/>
        </p:nvCxnSpPr>
        <p:spPr bwMode="auto">
          <a:xfrm rot="-5400000">
            <a:off x="1140620" y="2456656"/>
            <a:ext cx="1458912" cy="131127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5" name="AutoShape 53"/>
          <p:cNvCxnSpPr>
            <a:cxnSpLocks noChangeShapeType="1"/>
            <a:endCxn id="35845" idx="4"/>
          </p:cNvCxnSpPr>
          <p:nvPr/>
        </p:nvCxnSpPr>
        <p:spPr bwMode="auto">
          <a:xfrm rot="5400000" flipH="1" flipV="1">
            <a:off x="354013" y="5200650"/>
            <a:ext cx="1152525" cy="568325"/>
          </a:xfrm>
          <a:prstGeom prst="bentConnector3">
            <a:avLst>
              <a:gd name="adj1" fmla="val -19699"/>
            </a:avLst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6" name="AutoShape 54"/>
          <p:cNvCxnSpPr>
            <a:cxnSpLocks noChangeShapeType="1"/>
            <a:stCxn id="21550" idx="2"/>
            <a:endCxn id="35850" idx="0"/>
          </p:cNvCxnSpPr>
          <p:nvPr/>
        </p:nvCxnSpPr>
        <p:spPr bwMode="auto">
          <a:xfrm>
            <a:off x="6638925" y="2382838"/>
            <a:ext cx="493713" cy="1330325"/>
          </a:xfrm>
          <a:prstGeom prst="bentConnector2">
            <a:avLst/>
          </a:prstGeom>
          <a:noFill/>
          <a:ln w="9525">
            <a:solidFill>
              <a:schemeClr val="tx1"/>
            </a:solidFill>
            <a:miter lim="800000"/>
            <a:headEnd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7" name="AutoShape 55"/>
          <p:cNvCxnSpPr>
            <a:cxnSpLocks noChangeShapeType="1"/>
            <a:stCxn id="35852" idx="3"/>
            <a:endCxn id="35853" idx="1"/>
          </p:cNvCxnSpPr>
          <p:nvPr/>
        </p:nvCxnSpPr>
        <p:spPr bwMode="auto">
          <a:xfrm>
            <a:off x="7704138" y="4348163"/>
            <a:ext cx="550862" cy="0"/>
          </a:xfrm>
          <a:prstGeom prst="straightConnector1">
            <a:avLst/>
          </a:prstGeom>
          <a:noFill/>
          <a:ln w="9525">
            <a:solidFill>
              <a:schemeClr val="tx1"/>
            </a:solidFill>
            <a:round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cxnSp>
        <p:nvCxnSpPr>
          <p:cNvPr id="35868" name="AutoShape 56"/>
          <p:cNvCxnSpPr>
            <a:cxnSpLocks noChangeShapeType="1"/>
            <a:stCxn id="35842" idx="3"/>
            <a:endCxn id="35854" idx="1"/>
          </p:cNvCxnSpPr>
          <p:nvPr/>
        </p:nvCxnSpPr>
        <p:spPr bwMode="auto">
          <a:xfrm rot="5400000">
            <a:off x="8360569" y="4822031"/>
            <a:ext cx="338138" cy="3175"/>
          </a:xfrm>
          <a:prstGeom prst="bentConnector3">
            <a:avLst>
              <a:gd name="adj1" fmla="val 49764"/>
            </a:avLst>
          </a:prstGeom>
          <a:noFill/>
          <a:ln w="9525">
            <a:solidFill>
              <a:schemeClr val="tx1"/>
            </a:solidFill>
            <a:miter lim="800000"/>
            <a:headEnd type="triangle" w="med" len="med"/>
            <a:tailEnd type="triangle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33" name="TextBox 32"/>
          <p:cNvSpPr txBox="1"/>
          <p:nvPr/>
        </p:nvSpPr>
        <p:spPr>
          <a:xfrm>
            <a:off x="6935095" y="1452685"/>
            <a:ext cx="183971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A. </a:t>
            </a:r>
            <a:r>
              <a:rPr lang="en-US" dirty="0" err="1" smtClean="0"/>
              <a:t>Panagia</a:t>
            </a:r>
            <a:r>
              <a:rPr lang="en-US" dirty="0" smtClean="0"/>
              <a:t>, AT&amp;T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VoIP spoofing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62</a:t>
            </a:fld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52639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Rectangle 2"/>
          <p:cNvSpPr>
            <a:spLocks noGrp="1" noChangeArrowheads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Why not use email spam filtering techniques?</a:t>
            </a:r>
            <a:endParaRPr lang="en-US" dirty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39860486"/>
              </p:ext>
            </p:extLst>
          </p:nvPr>
        </p:nvGraphicFramePr>
        <p:xfrm>
          <a:off x="59064" y="1743574"/>
          <a:ext cx="8966805" cy="4765970"/>
        </p:xfrm>
        <a:graphic>
          <a:graphicData uri="http://schemas.openxmlformats.org/drawingml/2006/table">
            <a:tbl>
              <a:tblPr firstRow="1" bandRow="1">
                <a:tableStyleId>{3C2FFA5D-87B4-456A-9821-1D502468CF0F}</a:tableStyleId>
              </a:tblPr>
              <a:tblGrid>
                <a:gridCol w="2368590"/>
                <a:gridCol w="3609280"/>
                <a:gridCol w="2988935"/>
              </a:tblGrid>
              <a:tr h="445205"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Email</a:t>
                      </a:r>
                      <a:endParaRPr lang="en-US" sz="24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2400" dirty="0" smtClean="0"/>
                        <a:t>Phone</a:t>
                      </a:r>
                      <a:r>
                        <a:rPr lang="en-US" sz="2400" baseline="0" dirty="0" smtClean="0"/>
                        <a:t> calls</a:t>
                      </a:r>
                      <a:endParaRPr lang="en-US" sz="24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Name</a:t>
                      </a:r>
                      <a:r>
                        <a:rPr lang="en-US" sz="1800" baseline="0" dirty="0" smtClean="0"/>
                        <a:t> space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infinite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relatively</a:t>
                      </a:r>
                      <a:r>
                        <a:rPr lang="en-US" sz="1800" baseline="0" dirty="0" smtClean="0"/>
                        <a:t> small</a:t>
                      </a:r>
                      <a:endParaRPr lang="en-US" sz="1800" dirty="0"/>
                    </a:p>
                  </a:txBody>
                  <a:tcPr/>
                </a:tc>
              </a:tr>
              <a:tr h="356164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Content inspection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common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 possible</a:t>
                      </a:r>
                      <a:endParaRPr lang="en-US" sz="1800" dirty="0"/>
                    </a:p>
                  </a:txBody>
                  <a:tcPr/>
                </a:tc>
              </a:tr>
              <a:tr h="73398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Addresses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IP address</a:t>
                      </a:r>
                      <a:r>
                        <a:rPr lang="en-US" sz="1800" baseline="0" dirty="0" smtClean="0"/>
                        <a:t> – non-</a:t>
                      </a:r>
                      <a:r>
                        <a:rPr lang="en-US" sz="1800" baseline="0" dirty="0" err="1" smtClean="0"/>
                        <a:t>spoofable</a:t>
                      </a:r>
                      <a:r>
                        <a:rPr lang="en-US" sz="1800" baseline="0" dirty="0" smtClean="0"/>
                        <a:t> for TCP</a:t>
                      </a:r>
                    </a:p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i="1" baseline="0" dirty="0" smtClean="0"/>
                        <a:t>Email address </a:t>
                      </a:r>
                      <a:r>
                        <a:rPr lang="en-US" sz="1800" baseline="0" dirty="0" smtClean="0"/>
                        <a:t>– easily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baseline="0" dirty="0" smtClean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i="1" dirty="0" smtClean="0"/>
                        <a:t>Phone</a:t>
                      </a:r>
                      <a:r>
                        <a:rPr lang="en-US" sz="1800" i="1" baseline="0" dirty="0" smtClean="0"/>
                        <a:t> number </a:t>
                      </a:r>
                      <a:r>
                        <a:rPr lang="en-US" sz="1800" baseline="0" dirty="0" smtClean="0"/>
                        <a:t>-- </a:t>
                      </a:r>
                      <a:r>
                        <a:rPr lang="en-US" sz="1800" baseline="0" dirty="0" err="1" smtClean="0"/>
                        <a:t>spoofable</a:t>
                      </a:r>
                      <a:endParaRPr lang="en-US" sz="1800" dirty="0"/>
                    </a:p>
                  </a:txBody>
                  <a:tcPr/>
                </a:tc>
              </a:tr>
              <a:tr h="1016931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filtered</a:t>
                      </a:r>
                      <a:r>
                        <a:rPr lang="en-US" sz="1800" baseline="0" dirty="0" smtClean="0"/>
                        <a:t> by provider: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block lists (e.g., </a:t>
                      </a:r>
                      <a:r>
                        <a:rPr lang="en-US" sz="1800" baseline="0" dirty="0" err="1" smtClean="0"/>
                        <a:t>Spamhaus</a:t>
                      </a:r>
                      <a:r>
                        <a:rPr lang="en-US" sz="1800" baseline="0" dirty="0" smtClean="0"/>
                        <a:t>)</a:t>
                      </a:r>
                    </a:p>
                    <a:p>
                      <a:pPr marL="285750" indent="-285750">
                        <a:buFont typeface="Arial"/>
                        <a:buChar char="•"/>
                      </a:pPr>
                      <a:r>
                        <a:rPr lang="en-US" sz="1800" baseline="0" dirty="0" smtClean="0"/>
                        <a:t>SPF, DKIM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interconnection and delivery</a:t>
                      </a:r>
                      <a:r>
                        <a:rPr lang="en-US" sz="1800" baseline="0" dirty="0" smtClean="0"/>
                        <a:t> obligations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Delivery trace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indent="0">
                        <a:buFont typeface="Arial"/>
                        <a:buNone/>
                      </a:pPr>
                      <a:r>
                        <a:rPr lang="en-US" sz="1800" b="1" baseline="0" dirty="0" smtClean="0"/>
                        <a:t>Received-by</a:t>
                      </a:r>
                      <a:r>
                        <a:rPr lang="en-US" sz="1800" baseline="0" dirty="0" smtClean="0"/>
                        <a:t> headers</a:t>
                      </a:r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b="1" dirty="0" smtClean="0"/>
                        <a:t>Via</a:t>
                      </a:r>
                      <a:r>
                        <a:rPr lang="en-US" sz="1800" baseline="0" dirty="0" smtClean="0"/>
                        <a:t> headers – only for end-to-end VoIP calls</a:t>
                      </a:r>
                      <a:endParaRPr lang="en-US" sz="1800" dirty="0"/>
                    </a:p>
                  </a:txBody>
                  <a:tcPr/>
                </a:tc>
              </a:tr>
              <a:tr h="156282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Limited-use address 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easy (e.g., web mail)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not</a:t>
                      </a:r>
                      <a:r>
                        <a:rPr lang="en-US" sz="1800" baseline="0" dirty="0" smtClean="0"/>
                        <a:t> feasible</a:t>
                      </a:r>
                      <a:endParaRPr lang="en-US" sz="1800" dirty="0"/>
                    </a:p>
                  </a:txBody>
                  <a:tcPr/>
                </a:tc>
              </a:tr>
              <a:tr h="623287"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Consent-based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CAPTCHA</a:t>
                      </a:r>
                      <a:r>
                        <a:rPr lang="en-US" sz="1800" baseline="0" dirty="0" smtClean="0"/>
                        <a:t> systems (not common)</a:t>
                      </a:r>
                      <a:endParaRPr lang="en-US" sz="18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sz="1800" dirty="0" smtClean="0"/>
                        <a:t>likely</a:t>
                      </a:r>
                      <a:r>
                        <a:rPr lang="en-US" sz="1800" baseline="0" dirty="0" smtClean="0"/>
                        <a:t> too annoying</a:t>
                      </a:r>
                      <a:endParaRPr lang="en-US" sz="1800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37892" name="TextBox 3"/>
          <p:cNvSpPr txBox="1">
            <a:spLocks noChangeArrowheads="1"/>
          </p:cNvSpPr>
          <p:nvPr/>
        </p:nvSpPr>
        <p:spPr bwMode="auto">
          <a:xfrm>
            <a:off x="457200" y="6509544"/>
            <a:ext cx="21605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see also RFC 5039</a:t>
            </a: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63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19068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Future, part 1: trustable phone numbers</a:t>
            </a:r>
            <a:endParaRPr lang="en-US" dirty="0"/>
          </a:p>
        </p:txBody>
      </p:sp>
      <p:pic>
        <p:nvPicPr>
          <p:cNvPr id="38914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2000" y="2438400"/>
            <a:ext cx="2260600" cy="226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5" name="Pictur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209800" y="3352800"/>
            <a:ext cx="1219200" cy="1211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17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611638" y="1828800"/>
            <a:ext cx="3568700" cy="20748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Straight Arrow Connector 10"/>
          <p:cNvCxnSpPr/>
          <p:nvPr/>
        </p:nvCxnSpPr>
        <p:spPr>
          <a:xfrm flipV="1">
            <a:off x="3429000" y="2514600"/>
            <a:ext cx="2362200" cy="1066800"/>
          </a:xfrm>
          <a:prstGeom prst="straightConnector1">
            <a:avLst/>
          </a:prstGeom>
          <a:ln w="38100" cmpd="sng">
            <a:solidFill>
              <a:schemeClr val="accent3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2" name="Oval Callout 11"/>
          <p:cNvSpPr/>
          <p:nvPr/>
        </p:nvSpPr>
        <p:spPr>
          <a:xfrm>
            <a:off x="3810000" y="1295400"/>
            <a:ext cx="2057400" cy="1371600"/>
          </a:xfrm>
          <a:prstGeom prst="wedgeEllipse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previous contact</a:t>
            </a:r>
          </a:p>
        </p:txBody>
      </p:sp>
      <p:pic>
        <p:nvPicPr>
          <p:cNvPr id="3892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72000" y="2895600"/>
            <a:ext cx="1219200" cy="127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8921" name="Picture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19800" y="4279900"/>
            <a:ext cx="2032000" cy="2349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7" name="Curved Connector 6"/>
          <p:cNvCxnSpPr/>
          <p:nvPr/>
        </p:nvCxnSpPr>
        <p:spPr>
          <a:xfrm>
            <a:off x="3505200" y="3657600"/>
            <a:ext cx="2743200" cy="2209800"/>
          </a:xfrm>
          <a:prstGeom prst="curvedConnector3">
            <a:avLst>
              <a:gd name="adj1" fmla="val 39479"/>
            </a:avLst>
          </a:prstGeom>
          <a:ln w="38100" cmpd="sng">
            <a:solidFill>
              <a:schemeClr val="accent2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pic>
        <p:nvPicPr>
          <p:cNvPr id="38923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90600" y="4876800"/>
            <a:ext cx="2349500" cy="1428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64</a:t>
            </a:fld>
            <a:endParaRPr lang="en-US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211264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</a:rPr>
              <a:t>IP-based PSTN: build in security!</a:t>
            </a:r>
            <a:endParaRPr lang="en-US" dirty="0">
              <a:latin typeface="Calibri" charset="0"/>
            </a:endParaRPr>
          </a:p>
        </p:txBody>
      </p:sp>
      <p:sp>
        <p:nvSpPr>
          <p:cNvPr id="39938" name="Rectangle 2"/>
          <p:cNvSpPr>
            <a:spLocks noChangeArrowheads="1"/>
          </p:cNvSpPr>
          <p:nvPr/>
        </p:nvSpPr>
        <p:spPr bwMode="auto">
          <a:xfrm>
            <a:off x="2209800" y="1828800"/>
            <a:ext cx="4572000" cy="923925"/>
          </a:xfrm>
          <a:prstGeom prst="rect">
            <a:avLst/>
          </a:prstGeom>
          <a:ln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en-US" dirty="0"/>
              <a:t>Via: SIP/2.0/TLS client.biloxi.example.com:5061;branch=z9hG4bKnashds7</a:t>
            </a:r>
          </a:p>
          <a:p>
            <a:pPr>
              <a:defRPr/>
            </a:pPr>
            <a:r>
              <a:rPr lang="en-US" dirty="0"/>
              <a:t>    ;received=192.0.2.201</a:t>
            </a:r>
          </a:p>
        </p:txBody>
      </p:sp>
      <p:sp>
        <p:nvSpPr>
          <p:cNvPr id="6" name="Oval Callout 5"/>
          <p:cNvSpPr/>
          <p:nvPr/>
        </p:nvSpPr>
        <p:spPr>
          <a:xfrm>
            <a:off x="6934200" y="1752600"/>
            <a:ext cx="2057400" cy="1371600"/>
          </a:xfrm>
          <a:prstGeom prst="wedgeEllipseCallout">
            <a:avLst>
              <a:gd name="adj1" fmla="val -54264"/>
              <a:gd name="adj2" fmla="val 9421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dirty="0"/>
              <a:t>trace call route</a:t>
            </a:r>
          </a:p>
        </p:txBody>
      </p:sp>
      <p:pic>
        <p:nvPicPr>
          <p:cNvPr id="39940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495800" y="4876800"/>
            <a:ext cx="990600" cy="139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1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2192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2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4036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3" name="Picture 7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588000" y="3429000"/>
            <a:ext cx="938213" cy="852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pic>
        <p:nvPicPr>
          <p:cNvPr id="39944" name="Picture 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772400" y="3352800"/>
            <a:ext cx="1143000" cy="930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5" name="Picture 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696200" y="4953000"/>
            <a:ext cx="1295400" cy="1027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4" name="Straight Arrow Connector 3"/>
          <p:cNvCxnSpPr>
            <a:stCxn id="39941" idx="3"/>
            <a:endCxn id="39942" idx="1"/>
          </p:cNvCxnSpPr>
          <p:nvPr/>
        </p:nvCxnSpPr>
        <p:spPr>
          <a:xfrm>
            <a:off x="21574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1" name="Straight Arrow Connector 10"/>
          <p:cNvCxnSpPr>
            <a:stCxn id="39942" idx="3"/>
            <a:endCxn id="39943" idx="1"/>
          </p:cNvCxnSpPr>
          <p:nvPr/>
        </p:nvCxnSpPr>
        <p:spPr>
          <a:xfrm>
            <a:off x="4341813" y="3856038"/>
            <a:ext cx="1246187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>
            <a:stCxn id="39943" idx="3"/>
            <a:endCxn id="39944" idx="1"/>
          </p:cNvCxnSpPr>
          <p:nvPr/>
        </p:nvCxnSpPr>
        <p:spPr>
          <a:xfrm flipV="1">
            <a:off x="6526213" y="3817938"/>
            <a:ext cx="1246187" cy="3810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ounded Rectangle 14"/>
          <p:cNvSpPr/>
          <p:nvPr/>
        </p:nvSpPr>
        <p:spPr>
          <a:xfrm>
            <a:off x="34290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1" name="Rounded Rectangle 20"/>
          <p:cNvSpPr/>
          <p:nvPr/>
        </p:nvSpPr>
        <p:spPr>
          <a:xfrm>
            <a:off x="12192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 dirty="0"/>
          </a:p>
        </p:txBody>
      </p:sp>
      <p:sp>
        <p:nvSpPr>
          <p:cNvPr id="22" name="Rounded Rectangle 21"/>
          <p:cNvSpPr/>
          <p:nvPr/>
        </p:nvSpPr>
        <p:spPr>
          <a:xfrm>
            <a:off x="5638800" y="4419600"/>
            <a:ext cx="914400" cy="381000"/>
          </a:xfrm>
          <a:prstGeom prst="round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cxnSp>
        <p:nvCxnSpPr>
          <p:cNvPr id="17" name="Curved Connector 16"/>
          <p:cNvCxnSpPr>
            <a:stCxn id="22" idx="2"/>
            <a:endCxn id="15" idx="2"/>
          </p:cNvCxnSpPr>
          <p:nvPr/>
        </p:nvCxnSpPr>
        <p:spPr>
          <a:xfrm rot="5400000">
            <a:off x="4991100" y="369570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6" name="Curved Connector 25"/>
          <p:cNvCxnSpPr/>
          <p:nvPr/>
        </p:nvCxnSpPr>
        <p:spPr>
          <a:xfrm rot="5400000">
            <a:off x="2698750" y="3702050"/>
            <a:ext cx="12700" cy="2209800"/>
          </a:xfrm>
          <a:prstGeom prst="curvedConnector3">
            <a:avLst>
              <a:gd name="adj1" fmla="val 4186110"/>
            </a:avLst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954" name="TextBox 18"/>
          <p:cNvSpPr txBox="1">
            <a:spLocks noChangeArrowheads="1"/>
          </p:cNvSpPr>
          <p:nvPr/>
        </p:nvSpPr>
        <p:spPr bwMode="auto">
          <a:xfrm>
            <a:off x="1219200" y="5638800"/>
            <a:ext cx="32004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automatically route subpoena</a:t>
            </a:r>
          </a:p>
        </p:txBody>
      </p:sp>
      <p:sp>
        <p:nvSpPr>
          <p:cNvPr id="39955" name="Rectangle 29"/>
          <p:cNvSpPr>
            <a:spLocks noChangeArrowheads="1"/>
          </p:cNvSpPr>
          <p:nvPr/>
        </p:nvSpPr>
        <p:spPr bwMode="auto">
          <a:xfrm>
            <a:off x="59436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6" name="Rectangle 30"/>
          <p:cNvSpPr>
            <a:spLocks noChangeArrowheads="1"/>
          </p:cNvSpPr>
          <p:nvPr/>
        </p:nvSpPr>
        <p:spPr bwMode="auto">
          <a:xfrm>
            <a:off x="37338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7" name="Rectangle 31"/>
          <p:cNvSpPr>
            <a:spLocks noChangeArrowheads="1"/>
          </p:cNvSpPr>
          <p:nvPr/>
        </p:nvSpPr>
        <p:spPr bwMode="auto">
          <a:xfrm>
            <a:off x="1524000" y="4419600"/>
            <a:ext cx="31273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/>
          <a:p>
            <a:r>
              <a:rPr lang="en-US"/>
              <a:t>§</a:t>
            </a:r>
          </a:p>
        </p:txBody>
      </p:sp>
      <p:sp>
        <p:nvSpPr>
          <p:cNvPr id="39958" name="TextBox 23"/>
          <p:cNvSpPr txBox="1">
            <a:spLocks noChangeArrowheads="1"/>
          </p:cNvSpPr>
          <p:nvPr/>
        </p:nvSpPr>
        <p:spPr bwMode="auto">
          <a:xfrm>
            <a:off x="762000" y="2971800"/>
            <a:ext cx="17875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A</a:t>
            </a:r>
          </a:p>
        </p:txBody>
      </p:sp>
      <p:sp>
        <p:nvSpPr>
          <p:cNvPr id="39959" name="TextBox 33"/>
          <p:cNvSpPr txBox="1">
            <a:spLocks noChangeArrowheads="1"/>
          </p:cNvSpPr>
          <p:nvPr/>
        </p:nvSpPr>
        <p:spPr bwMode="auto">
          <a:xfrm>
            <a:off x="2971800" y="2971800"/>
            <a:ext cx="17970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VoIP provider B</a:t>
            </a: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65</a:t>
            </a:fld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651168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66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Caller identification</a:t>
            </a:r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243606" y="1790732"/>
            <a:ext cx="686794" cy="89194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55529" y="3627125"/>
            <a:ext cx="1411471" cy="59281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97453" y="3477656"/>
            <a:ext cx="442527" cy="58535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057" y="4721879"/>
            <a:ext cx="1644686" cy="585234"/>
          </a:xfrm>
          <a:prstGeom prst="rect">
            <a:avLst/>
          </a:prstGeom>
        </p:spPr>
      </p:pic>
      <p:cxnSp>
        <p:nvCxnSpPr>
          <p:cNvPr id="10" name="Straight Arrow Connector 9"/>
          <p:cNvCxnSpPr/>
          <p:nvPr/>
        </p:nvCxnSpPr>
        <p:spPr>
          <a:xfrm>
            <a:off x="3118698" y="3730362"/>
            <a:ext cx="2948368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6231534" y="3309985"/>
            <a:ext cx="2351926" cy="923330"/>
          </a:xfrm>
          <a:prstGeom prst="rect">
            <a:avLst/>
          </a:prstGeom>
          <a:gradFill flip="none" rotWithShape="1">
            <a:gsLst>
              <a:gs pos="0">
                <a:schemeClr val="bg1">
                  <a:lumMod val="75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bank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credit card office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3857932" y="1632488"/>
            <a:ext cx="987960" cy="1029125"/>
          </a:xfrm>
          <a:prstGeom prst="rect">
            <a:avLst/>
          </a:prstGeom>
        </p:spPr>
      </p:pic>
      <p:cxnSp>
        <p:nvCxnSpPr>
          <p:cNvPr id="14" name="Straight Arrow Connector 13"/>
          <p:cNvCxnSpPr/>
          <p:nvPr/>
        </p:nvCxnSpPr>
        <p:spPr>
          <a:xfrm>
            <a:off x="2019310" y="2147051"/>
            <a:ext cx="161727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231534" y="1717641"/>
            <a:ext cx="1941557" cy="923330"/>
          </a:xfrm>
          <a:prstGeom prst="rect">
            <a:avLst/>
          </a:prstGeom>
          <a:gradFill flip="none" rotWithShape="1">
            <a:gsLst>
              <a:gs pos="0">
                <a:schemeClr val="accent3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known caller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previous calls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sent her emails</a:t>
            </a:r>
          </a:p>
        </p:txBody>
      </p:sp>
      <p:cxnSp>
        <p:nvCxnSpPr>
          <p:cNvPr id="16" name="Straight Arrow Connector 15"/>
          <p:cNvCxnSpPr/>
          <p:nvPr/>
        </p:nvCxnSpPr>
        <p:spPr>
          <a:xfrm>
            <a:off x="3198001" y="5183544"/>
            <a:ext cx="2869065" cy="0"/>
          </a:xfrm>
          <a:prstGeom prst="straightConnector1">
            <a:avLst/>
          </a:prstGeom>
          <a:ln w="38100"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7" name="Cloud Callout 16"/>
          <p:cNvSpPr/>
          <p:nvPr/>
        </p:nvSpPr>
        <p:spPr>
          <a:xfrm>
            <a:off x="3636585" y="3953081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can you recommend student X?</a:t>
            </a:r>
            <a:endParaRPr lang="en-US" sz="1600" dirty="0"/>
          </a:p>
        </p:txBody>
      </p:sp>
      <p:sp>
        <p:nvSpPr>
          <p:cNvPr id="18" name="TextBox 17"/>
          <p:cNvSpPr txBox="1"/>
          <p:nvPr/>
        </p:nvSpPr>
        <p:spPr>
          <a:xfrm>
            <a:off x="6146369" y="4721879"/>
            <a:ext cx="2377574" cy="923330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40000"/>
                  <a:lumOff val="60000"/>
                </a:schemeClr>
              </a:gs>
              <a:gs pos="100000">
                <a:srgbClr val="FFFFFF"/>
              </a:gs>
            </a:gsLst>
            <a:path path="circle">
              <a:fillToRect l="100000" t="100000"/>
            </a:path>
            <a:tileRect r="-100000" b="-100000"/>
          </a:gradFill>
        </p:spPr>
        <p:txBody>
          <a:bodyPr wrap="none" rtlCol="0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dirty="0" smtClean="0"/>
              <a:t>name unimportant</a:t>
            </a: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IEEE </a:t>
            </a:r>
            <a:r>
              <a:rPr lang="en-US" dirty="0" smtClean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 smtClean="0">
              <a:solidFill>
                <a:schemeClr val="accent3">
                  <a:lumMod val="75000"/>
                </a:schemeClr>
              </a:solidFill>
            </a:endParaRPr>
          </a:p>
          <a:p>
            <a:pPr marL="285750" indent="-285750">
              <a:buFont typeface="Arial"/>
              <a:buChar char="•"/>
            </a:pPr>
            <a:r>
              <a:rPr lang="en-US" dirty="0" smtClean="0"/>
              <a:t>known university </a:t>
            </a:r>
            <a:r>
              <a:rPr lang="en-US" dirty="0">
                <a:solidFill>
                  <a:schemeClr val="accent3">
                    <a:lumMod val="75000"/>
                  </a:schemeClr>
                </a:solidFill>
                <a:latin typeface="ArialUnicodeMS"/>
              </a:rPr>
              <a:t>✔</a:t>
            </a:r>
            <a:endParaRPr lang="en-US" dirty="0"/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1605314" y="5312804"/>
            <a:ext cx="827991" cy="664810"/>
          </a:xfrm>
          <a:prstGeom prst="rect">
            <a:avLst/>
          </a:prstGeom>
        </p:spPr>
      </p:pic>
      <p:sp>
        <p:nvSpPr>
          <p:cNvPr id="22" name="Cloud Callout 21"/>
          <p:cNvSpPr/>
          <p:nvPr/>
        </p:nvSpPr>
        <p:spPr>
          <a:xfrm>
            <a:off x="3627011" y="2635078"/>
            <a:ext cx="1946212" cy="1026249"/>
          </a:xfrm>
          <a:prstGeom prst="cloudCallou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what’s your SSN?</a:t>
            </a:r>
            <a:endParaRPr lang="en-US" sz="1600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439100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For </a:t>
            </a:r>
            <a:r>
              <a:rPr lang="en-US" i="1" dirty="0" smtClean="0"/>
              <a:t>unknown</a:t>
            </a:r>
            <a:r>
              <a:rPr lang="en-US" dirty="0" smtClean="0"/>
              <a:t> callers, care about attributes, not name</a:t>
            </a:r>
          </a:p>
          <a:p>
            <a:r>
              <a:rPr lang="en-US" dirty="0" smtClean="0"/>
              <a:t>SIP address-of-record (AOR) </a:t>
            </a:r>
            <a:r>
              <a:rPr lang="en-US" dirty="0" smtClean="0">
                <a:sym typeface="Wingdings"/>
              </a:rPr>
              <a:t> attributes</a:t>
            </a:r>
          </a:p>
          <a:p>
            <a:pPr lvl="1"/>
            <a:r>
              <a:rPr lang="en-US" dirty="0" smtClean="0">
                <a:sym typeface="Wingdings"/>
              </a:rPr>
              <a:t>employment (bank, registered 501c3)</a:t>
            </a:r>
          </a:p>
          <a:p>
            <a:pPr lvl="1"/>
            <a:r>
              <a:rPr lang="en-US" dirty="0" smtClean="0">
                <a:sym typeface="Wingdings"/>
              </a:rPr>
              <a:t>membership (professional)</a:t>
            </a:r>
          </a:p>
          <a:p>
            <a:pPr lvl="1"/>
            <a:r>
              <a:rPr lang="en-US" dirty="0" smtClean="0">
                <a:sym typeface="Wingdings"/>
              </a:rPr>
              <a:t>age (e.g., for mail order of restricted items)</a:t>
            </a:r>
          </a:p>
          <a:p>
            <a:pPr lvl="1"/>
            <a:r>
              <a:rPr lang="en-US" dirty="0" smtClean="0">
                <a:sym typeface="Wingdings"/>
              </a:rPr>
              <a:t>geographic location</a:t>
            </a:r>
          </a:p>
          <a:p>
            <a:r>
              <a:rPr lang="en-US" dirty="0" smtClean="0">
                <a:sym typeface="Wingdings"/>
              </a:rPr>
              <a:t>Privacy</a:t>
            </a:r>
          </a:p>
          <a:p>
            <a:pPr lvl="1"/>
            <a:r>
              <a:rPr lang="en-US" dirty="0" smtClean="0">
                <a:sym typeface="Wingdings"/>
              </a:rPr>
              <a:t> selective disclosure</a:t>
            </a:r>
          </a:p>
          <a:p>
            <a:pPr lvl="1"/>
            <a:r>
              <a:rPr lang="en-US" dirty="0" smtClean="0">
                <a:sym typeface="Wingdings"/>
              </a:rPr>
              <a:t>no need to </a:t>
            </a:r>
            <a:r>
              <a:rPr lang="en-US" smtClean="0">
                <a:sym typeface="Wingdings"/>
              </a:rPr>
              <a:t>disclose identity</a:t>
            </a:r>
            <a:endParaRPr lang="en-US" dirty="0" smtClean="0">
              <a:sym typeface="Wingdings"/>
            </a:endParaRPr>
          </a:p>
          <a:p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5C3118D-CD60-C448-AB88-7EFEB60ADC5A}" type="slidenum">
              <a:rPr lang="en-US" smtClean="0"/>
              <a:t>67</a:t>
            </a:fld>
            <a:endParaRPr lang="en-US"/>
          </a:p>
        </p:txBody>
      </p:sp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Attribute validation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77682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79C38622-109C-B245-A7FB-6D710CC72998}" type="slidenum">
              <a:rPr lang="en-US"/>
              <a:pPr/>
              <a:t>68</a:t>
            </a:fld>
            <a:endParaRPr lang="en-US"/>
          </a:p>
        </p:txBody>
      </p:sp>
      <p:sp>
        <p:nvSpPr>
          <p:cNvPr id="28673" name="Rectangle 1"/>
          <p:cNvSpPr>
            <a:spLocks noGrp="1" noChangeArrowheads="1"/>
          </p:cNvSpPr>
          <p:nvPr>
            <p:ph type="title"/>
          </p:nvPr>
        </p:nvSpPr>
        <p:spPr>
          <a:xfrm>
            <a:off x="892969" y="160734"/>
            <a:ext cx="7358063" cy="1109224"/>
          </a:xfrm>
          <a:ln/>
        </p:spPr>
        <p:txBody>
          <a:bodyPr>
            <a:normAutofit/>
          </a:bodyPr>
          <a:lstStyle/>
          <a:p>
            <a:r>
              <a:rPr lang="en-US" sz="4800" dirty="0"/>
              <a:t>Attribute Validation Service</a:t>
            </a:r>
          </a:p>
        </p:txBody>
      </p:sp>
      <p:pic>
        <p:nvPicPr>
          <p:cNvPr id="286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96828" y="2759273"/>
            <a:ext cx="571500" cy="571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5" name="Rectangle 3"/>
          <p:cNvSpPr>
            <a:spLocks/>
          </p:cNvSpPr>
          <p:nvPr/>
        </p:nvSpPr>
        <p:spPr bwMode="auto">
          <a:xfrm>
            <a:off x="2759274" y="2099815"/>
            <a:ext cx="3308598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Validation Server (AVS): Issuer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members.ieee.org</a:t>
            </a:r>
          </a:p>
        </p:txBody>
      </p:sp>
      <p:pic>
        <p:nvPicPr>
          <p:cNvPr id="28676" name="Picture 4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179469" y="5089922"/>
            <a:ext cx="276820" cy="2768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87898" y="4875609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8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715125" y="4902398"/>
            <a:ext cx="428625" cy="428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9" name="Rectangle 7"/>
          <p:cNvSpPr>
            <a:spLocks/>
          </p:cNvSpPr>
          <p:nvPr/>
        </p:nvSpPr>
        <p:spPr bwMode="auto">
          <a:xfrm>
            <a:off x="2224609" y="5565874"/>
            <a:ext cx="2278205" cy="92333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wrap="none" lIns="0" tIns="0" rIns="0" bIns="0" anchor="ctr">
            <a:spAutoFit/>
          </a:bodyPr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Caller: Principal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Alice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Student member in ieee.org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tel:+12345678</a:t>
            </a:r>
          </a:p>
        </p:txBody>
      </p:sp>
      <p:sp>
        <p:nvSpPr>
          <p:cNvPr id="28680" name="Rectangle 8"/>
          <p:cNvSpPr>
            <a:spLocks/>
          </p:cNvSpPr>
          <p:nvPr/>
        </p:nvSpPr>
        <p:spPr bwMode="auto">
          <a:xfrm>
            <a:off x="5462736" y="5500687"/>
            <a:ext cx="3714750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Callee: Relying Party</a:t>
            </a:r>
          </a:p>
          <a:p>
            <a:pPr algn="l"/>
            <a:r>
              <a:rPr lang="en-US" sz="1500" i="1">
                <a:ea typeface="ＭＳ Ｐゴシック" charset="0"/>
                <a:cs typeface="Gill Sans" charset="0"/>
              </a:rPr>
              <a:t>Bob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Accepts calls from members in ieee.org;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does not know 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phone number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  <a:hlinkClick r:id="rId7"/>
              </a:rPr>
              <a:t>sips:bob@example.com</a:t>
            </a:r>
            <a:endParaRPr lang="en-US" sz="1500">
              <a:ea typeface="ＭＳ Ｐゴシック" charset="0"/>
              <a:cs typeface="Gill Sans" charset="0"/>
            </a:endParaRPr>
          </a:p>
          <a:p>
            <a:pPr algn="l"/>
            <a:endParaRPr lang="en-US" sz="1500">
              <a:ea typeface="ＭＳ Ｐゴシック" charset="0"/>
              <a:cs typeface="Gill Sans" charset="0"/>
            </a:endParaRPr>
          </a:p>
        </p:txBody>
      </p:sp>
      <p:grpSp>
        <p:nvGrpSpPr>
          <p:cNvPr id="28683" name="Group 11"/>
          <p:cNvGrpSpPr>
            <a:grpSpLocks/>
          </p:cNvGrpSpPr>
          <p:nvPr/>
        </p:nvGrpSpPr>
        <p:grpSpPr bwMode="auto">
          <a:xfrm>
            <a:off x="3725913" y="5005090"/>
            <a:ext cx="2878708" cy="634008"/>
            <a:chOff x="0" y="0"/>
            <a:chExt cx="2579" cy="568"/>
          </a:xfrm>
        </p:grpSpPr>
        <p:sp>
          <p:nvSpPr>
            <p:cNvPr id="28681" name="Line 9"/>
            <p:cNvSpPr>
              <a:spLocks noChangeShapeType="1"/>
            </p:cNvSpPr>
            <p:nvPr/>
          </p:nvSpPr>
          <p:spPr bwMode="auto">
            <a:xfrm flipH="1">
              <a:off x="0" y="44"/>
              <a:ext cx="2579" cy="0"/>
            </a:xfrm>
            <a:prstGeom prst="line">
              <a:avLst/>
            </a:prstGeom>
            <a:noFill/>
            <a:ln w="38100" cap="flat">
              <a:solidFill>
                <a:schemeClr val="tx1"/>
              </a:solidFill>
              <a:prstDash val="sysDot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2" name="Rectangle 10"/>
            <p:cNvSpPr>
              <a:spLocks/>
            </p:cNvSpPr>
            <p:nvPr/>
          </p:nvSpPr>
          <p:spPr bwMode="auto">
            <a:xfrm>
              <a:off x="72" y="0"/>
              <a:ext cx="2504" cy="56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l"/>
              <a:r>
                <a:rPr lang="en-US" sz="1500">
                  <a:ea typeface="ＭＳ Ｐゴシック" charset="0"/>
                  <a:cs typeface="Gill Sans" charset="0"/>
                </a:rPr>
                <a:t>2. Makes a call with the ARID and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part of access code</a:t>
              </a:r>
            </a:p>
          </p:txBody>
        </p:sp>
      </p:grpSp>
      <p:sp>
        <p:nvSpPr>
          <p:cNvPr id="28684" name="Line 12"/>
          <p:cNvSpPr>
            <a:spLocks noChangeShapeType="1"/>
          </p:cNvSpPr>
          <p:nvPr/>
        </p:nvSpPr>
        <p:spPr bwMode="auto">
          <a:xfrm>
            <a:off x="8930" y="5107781"/>
            <a:ext cx="705445" cy="0"/>
          </a:xfrm>
          <a:prstGeom prst="line">
            <a:avLst/>
          </a:prstGeom>
          <a:noFill/>
          <a:ln w="38100" cap="flat">
            <a:solidFill>
              <a:srgbClr val="002D99"/>
            </a:solidFill>
            <a:prstDash val="solid"/>
            <a:miter lim="800000"/>
            <a:headEnd type="none" w="med" len="med"/>
            <a:tailEnd type="stealth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5" name="Line 13"/>
          <p:cNvSpPr>
            <a:spLocks noChangeShapeType="1"/>
          </p:cNvSpPr>
          <p:nvPr/>
        </p:nvSpPr>
        <p:spPr bwMode="auto">
          <a:xfrm flipH="1">
            <a:off x="8930" y="5304234"/>
            <a:ext cx="705445" cy="0"/>
          </a:xfrm>
          <a:prstGeom prst="line">
            <a:avLst/>
          </a:prstGeom>
          <a:noFill/>
          <a:ln w="38100" cap="flat">
            <a:solidFill>
              <a:schemeClr val="tx1"/>
            </a:solidFill>
            <a:prstDash val="sysDot"/>
            <a:miter lim="800000"/>
            <a:headEnd type="stealth" w="med" len="med"/>
            <a:tailEnd type="none" w="med" len="med"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lIns="0" tIns="0" rIns="0" bIns="0"/>
          <a:lstStyle/>
          <a:p>
            <a:endParaRPr lang="en-US"/>
          </a:p>
        </p:txBody>
      </p:sp>
      <p:sp>
        <p:nvSpPr>
          <p:cNvPr id="28686" name="Rectangle 14"/>
          <p:cNvSpPr>
            <a:spLocks/>
          </p:cNvSpPr>
          <p:nvPr/>
        </p:nvSpPr>
        <p:spPr bwMode="auto">
          <a:xfrm>
            <a:off x="793626" y="4973836"/>
            <a:ext cx="1321594" cy="51792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HTTP over TLS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SIP over TLS</a:t>
            </a:r>
          </a:p>
        </p:txBody>
      </p:sp>
      <p:grpSp>
        <p:nvGrpSpPr>
          <p:cNvPr id="28690" name="Group 18"/>
          <p:cNvGrpSpPr>
            <a:grpSpLocks/>
          </p:cNvGrpSpPr>
          <p:nvPr/>
        </p:nvGrpSpPr>
        <p:grpSpPr bwMode="auto">
          <a:xfrm>
            <a:off x="3848695" y="3195713"/>
            <a:ext cx="3996035" cy="1688827"/>
            <a:chOff x="0" y="0"/>
            <a:chExt cx="3580" cy="1512"/>
          </a:xfrm>
        </p:grpSpPr>
        <p:sp>
          <p:nvSpPr>
            <p:cNvPr id="28687" name="Line 15"/>
            <p:cNvSpPr>
              <a:spLocks noChangeShapeType="1"/>
            </p:cNvSpPr>
            <p:nvPr/>
          </p:nvSpPr>
          <p:spPr bwMode="auto">
            <a:xfrm>
              <a:off x="152" y="144"/>
              <a:ext cx="2469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88" name="Rectangle 16"/>
            <p:cNvSpPr>
              <a:spLocks/>
            </p:cNvSpPr>
            <p:nvPr/>
          </p:nvSpPr>
          <p:spPr bwMode="auto">
            <a:xfrm>
              <a:off x="1044" y="0"/>
              <a:ext cx="2536" cy="98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r>
                <a:rPr lang="en-US" sz="1500">
                  <a:ea typeface="ＭＳ Ｐゴシック" charset="0"/>
                  <a:cs typeface="Gill Sans" charset="0"/>
                </a:rPr>
                <a:t>3. Establishes the validity of the     </a:t>
              </a:r>
            </a:p>
            <a:p>
              <a:r>
                <a:rPr lang="en-US" sz="1500">
                  <a:ea typeface="ＭＳ Ｐゴシック" charset="0"/>
                  <a:cs typeface="Gill Sans" charset="0"/>
                </a:rPr>
                <a:t>    ARID with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access code</a:t>
              </a:r>
              <a:r>
                <a:rPr lang="en-US" sz="1500">
                  <a:ea typeface="ＭＳ Ｐゴシック" charset="0"/>
                  <a:cs typeface="Gill Sans" charset="0"/>
                </a:rPr>
                <a:t> and retrieves 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selected attributes </a:t>
              </a:r>
              <a:r>
                <a:rPr lang="en-US" sz="1500">
                  <a:ea typeface="ＭＳ Ｐゴシック" charset="0"/>
                  <a:cs typeface="Gill Sans" charset="0"/>
                </a:rPr>
                <a:t>e.g., Alice</a:t>
              </a:r>
              <a:r>
                <a:rPr lang="ja-JP" altLang="en-US" sz="1500">
                  <a:latin typeface="Arial"/>
                  <a:ea typeface="ＭＳ Ｐゴシック" charset="0"/>
                  <a:cs typeface="Gill Sans" charset="0"/>
                </a:rPr>
                <a:t>’</a:t>
              </a:r>
              <a:r>
                <a:rPr lang="en-US" sz="1500">
                  <a:ea typeface="ＭＳ Ｐゴシック" charset="0"/>
                  <a:cs typeface="Gill Sans" charset="0"/>
                </a:rPr>
                <a:t>s role</a:t>
              </a:r>
            </a:p>
          </p:txBody>
        </p:sp>
        <p:sp>
          <p:nvSpPr>
            <p:cNvPr id="28689" name="Line 17"/>
            <p:cNvSpPr>
              <a:spLocks noChangeShapeType="1"/>
            </p:cNvSpPr>
            <p:nvPr/>
          </p:nvSpPr>
          <p:spPr bwMode="auto">
            <a:xfrm>
              <a:off x="0" y="208"/>
              <a:ext cx="2468" cy="1304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</p:grpSp>
      <p:sp>
        <p:nvSpPr>
          <p:cNvPr id="28691" name="Rectangle 19"/>
          <p:cNvSpPr>
            <a:spLocks/>
          </p:cNvSpPr>
          <p:nvPr/>
        </p:nvSpPr>
        <p:spPr bwMode="auto">
          <a:xfrm>
            <a:off x="3839766" y="2763738"/>
            <a:ext cx="3902273" cy="2946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{Alice</a:t>
            </a:r>
            <a:r>
              <a:rPr lang="ja-JP" altLang="en-US" sz="1500">
                <a:latin typeface="Arial"/>
                <a:ea typeface="ＭＳ Ｐゴシック" charset="0"/>
                <a:cs typeface="Gill Sans" charset="0"/>
              </a:rPr>
              <a:t>’</a:t>
            </a:r>
            <a:r>
              <a:rPr lang="en-US" sz="1500">
                <a:ea typeface="ＭＳ Ｐゴシック" charset="0"/>
                <a:cs typeface="Gill Sans" charset="0"/>
              </a:rPr>
              <a:t>s username, credentials, user ID, role}</a:t>
            </a:r>
          </a:p>
        </p:txBody>
      </p:sp>
      <p:grpSp>
        <p:nvGrpSpPr>
          <p:cNvPr id="28695" name="Group 23"/>
          <p:cNvGrpSpPr>
            <a:grpSpLocks/>
          </p:cNvGrpSpPr>
          <p:nvPr/>
        </p:nvGrpSpPr>
        <p:grpSpPr bwMode="auto">
          <a:xfrm>
            <a:off x="1549301" y="3455789"/>
            <a:ext cx="1968996" cy="1330523"/>
            <a:chOff x="0" y="0"/>
            <a:chExt cx="1763" cy="1191"/>
          </a:xfrm>
        </p:grpSpPr>
        <p:sp>
          <p:nvSpPr>
            <p:cNvPr id="28692" name="Line 20"/>
            <p:cNvSpPr>
              <a:spLocks noChangeShapeType="1"/>
            </p:cNvSpPr>
            <p:nvPr/>
          </p:nvSpPr>
          <p:spPr bwMode="auto">
            <a:xfrm>
              <a:off x="1619" y="0"/>
              <a:ext cx="0" cy="1176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stealth" w="med" len="med"/>
              <a:tailEnd type="none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3" name="Line 21"/>
            <p:cNvSpPr>
              <a:spLocks noChangeShapeType="1"/>
            </p:cNvSpPr>
            <p:nvPr/>
          </p:nvSpPr>
          <p:spPr bwMode="auto">
            <a:xfrm>
              <a:off x="1763" y="8"/>
              <a:ext cx="0" cy="1183"/>
            </a:xfrm>
            <a:prstGeom prst="line">
              <a:avLst/>
            </a:prstGeom>
            <a:noFill/>
            <a:ln w="38100" cap="flat">
              <a:solidFill>
                <a:srgbClr val="002D99"/>
              </a:solidFill>
              <a:prstDash val="solid"/>
              <a:miter lim="800000"/>
              <a:headEnd type="none" w="med" len="med"/>
              <a:tailEnd type="stealth" w="med" len="med"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 lIns="0" tIns="0" rIns="0" bIns="0"/>
            <a:lstStyle/>
            <a:p>
              <a:endParaRPr lang="en-US"/>
            </a:p>
          </p:txBody>
        </p:sp>
        <p:sp>
          <p:nvSpPr>
            <p:cNvPr id="28694" name="Rectangle 22"/>
            <p:cNvSpPr>
              <a:spLocks/>
            </p:cNvSpPr>
            <p:nvPr/>
          </p:nvSpPr>
          <p:spPr bwMode="auto">
            <a:xfrm>
              <a:off x="0" y="456"/>
              <a:ext cx="1584" cy="66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12700" cap="flat">
                  <a:solidFill>
                    <a:schemeClr val="tx1"/>
                  </a:solidFill>
                  <a:miter lim="800000"/>
                  <a:headEnd type="none" w="med" len="med"/>
                  <a:tailEnd type="none" w="med" len="med"/>
                </a14:hiddenLine>
              </a:ext>
            </a:extLst>
          </p:spPr>
          <p:txBody>
            <a:bodyPr lIns="0" tIns="0" rIns="0" bIns="0" anchor="ctr"/>
            <a:lstStyle/>
            <a:p>
              <a:pPr algn="r"/>
              <a:r>
                <a:rPr lang="en-US" sz="1500">
                  <a:ea typeface="ＭＳ Ｐゴシック" charset="0"/>
                  <a:cs typeface="Gill Sans" charset="0"/>
                </a:rPr>
                <a:t>1. Requests an ARID</a:t>
              </a:r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,</a:t>
              </a:r>
            </a:p>
            <a:p>
              <a:pPr algn="r"/>
              <a:r>
                <a:rPr lang="en-US" sz="1500">
                  <a:solidFill>
                    <a:srgbClr val="002D99"/>
                  </a:solidFill>
                  <a:ea typeface="ＭＳ Ｐゴシック" charset="0"/>
                  <a:cs typeface="Gill Sans" charset="0"/>
                </a:rPr>
                <a:t>selecting attributes to disclose</a:t>
              </a:r>
            </a:p>
          </p:txBody>
        </p:sp>
      </p:grpSp>
      <p:sp>
        <p:nvSpPr>
          <p:cNvPr id="28696" name="Rectangle 24"/>
          <p:cNvSpPr>
            <a:spLocks/>
          </p:cNvSpPr>
          <p:nvPr/>
        </p:nvSpPr>
        <p:spPr bwMode="auto">
          <a:xfrm>
            <a:off x="43533" y="2553890"/>
            <a:ext cx="3286125" cy="141089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 cap="flat">
                <a:solidFill>
                  <a:schemeClr val="tx1"/>
                </a:solidFill>
                <a:miter lim="800000"/>
                <a:headEnd type="none" w="med" len="med"/>
                <a:tailEnd type="none" w="med" len="med"/>
              </a14:hiddenLine>
            </a:ext>
          </a:extLst>
        </p:spPr>
        <p:txBody>
          <a:bodyPr lIns="0" tIns="0" rIns="0" bIns="0" anchor="ctr"/>
          <a:lstStyle/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Attribute Reference ID</a:t>
            </a:r>
          </a:p>
          <a:p>
            <a:pPr algn="l"/>
            <a:r>
              <a:rPr lang="en-US" sz="1500" b="1">
                <a:ea typeface="ＭＳ Ｐゴシック" charset="0"/>
                <a:cs typeface="Gill Sans" charset="0"/>
              </a:rPr>
              <a:t>(ARID) 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e.g., </a:t>
            </a:r>
          </a:p>
          <a:p>
            <a:pPr algn="l"/>
            <a:r>
              <a:rPr lang="en-US" sz="1500">
                <a:solidFill>
                  <a:srgbClr val="002D99"/>
                </a:solidFill>
                <a:ea typeface="ＭＳ Ｐゴシック" charset="0"/>
                <a:cs typeface="Gill Sans" charset="0"/>
                <a:hlinkClick r:id="rId8"/>
              </a:rPr>
              <a:t>https</a:t>
            </a:r>
            <a:r>
              <a:rPr lang="en-US" sz="1500">
                <a:ea typeface="ＭＳ Ｐゴシック" charset="0"/>
                <a:cs typeface="Gill Sans" charset="0"/>
                <a:hlinkClick r:id="rId8"/>
              </a:rPr>
              <a:t>://members.ieee.org/arid</a:t>
            </a:r>
            <a:r>
              <a:rPr lang="en-US" sz="1500">
                <a:ea typeface="ＭＳ Ｐゴシック" charset="0"/>
                <a:cs typeface="Gill Sans" charset="0"/>
              </a:rPr>
              <a:t>/4163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c78e9b8d1ad58eb3f4b5344a4c0d5a</a:t>
            </a:r>
          </a:p>
          <a:p>
            <a:pPr algn="l"/>
            <a:r>
              <a:rPr lang="en-US" sz="1500">
                <a:ea typeface="ＭＳ Ｐゴシック" charset="0"/>
                <a:cs typeface="Gill Sans" charset="0"/>
              </a:rPr>
              <a:t>35a023</a:t>
            </a:r>
          </a:p>
        </p:txBody>
      </p:sp>
      <p:sp>
        <p:nvSpPr>
          <p:cNvPr id="28698" name="Text Box 26"/>
          <p:cNvSpPr txBox="1">
            <a:spLocks noChangeArrowheads="1"/>
          </p:cNvSpPr>
          <p:nvPr/>
        </p:nvSpPr>
        <p:spPr bwMode="auto">
          <a:xfrm>
            <a:off x="8853785" y="6572250"/>
            <a:ext cx="160734" cy="25896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12700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lIns="64291" tIns="32146" rIns="64291" bIns="32146"/>
          <a:lstStyle>
            <a:lvl1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1pPr>
            <a:lvl2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2pPr>
            <a:lvl3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3pPr>
            <a:lvl4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4pPr>
            <a:lvl5pPr algn="l"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5pPr>
            <a:lvl6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6pPr>
            <a:lvl7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7pPr>
            <a:lvl8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8pPr>
            <a:lvl9pPr fontAlgn="base">
              <a:spcBef>
                <a:spcPct val="0"/>
              </a:spcBef>
              <a:spcAft>
                <a:spcPct val="0"/>
              </a:spcAft>
              <a:defRPr sz="1200">
                <a:solidFill>
                  <a:schemeClr val="tx1"/>
                </a:solidFill>
                <a:latin typeface="Gill Sans" charset="0"/>
                <a:ea typeface="ＭＳ Ｐゴシック" charset="0"/>
              </a:defRPr>
            </a:lvl9pPr>
          </a:lstStyle>
          <a:p>
            <a:pPr algn="ctr"/>
            <a:fld id="{E22CD59B-2E16-D442-892B-3D1391B6F66A}" type="slidenum">
              <a:rPr lang="en-US" sz="1300">
                <a:cs typeface="Gill Sans" charset="0"/>
              </a:rPr>
              <a:pPr algn="ctr"/>
              <a:t>68</a:t>
            </a:fld>
            <a:endParaRPr lang="en-US" sz="1300">
              <a:cs typeface="Gill Sans" charset="0"/>
            </a:endParaRPr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135732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86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868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86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Tragedy of the Commons, again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7</a:t>
            </a:fld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7200" y="1730375"/>
            <a:ext cx="4525089" cy="3587749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73425"/>
            <a:ext cx="9144000" cy="901659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</p:pic>
      <p:sp>
        <p:nvSpPr>
          <p:cNvPr id="6" name="Date Placeholder 5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995037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Six dumbest ideas in security</a:t>
            </a:r>
            <a:br>
              <a:rPr lang="en-US" dirty="0" smtClean="0"/>
            </a:br>
            <a:r>
              <a:rPr lang="en-US" dirty="0" smtClean="0"/>
              <a:t>(</a:t>
            </a:r>
            <a:r>
              <a:rPr lang="en-US" dirty="0" err="1" smtClean="0"/>
              <a:t>Ranum</a:t>
            </a:r>
            <a:r>
              <a:rPr lang="en-US" dirty="0" smtClean="0"/>
              <a:t> 2005)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dirty="0" smtClean="0"/>
              <a:t>Default permit</a:t>
            </a:r>
          </a:p>
          <a:p>
            <a:pPr lvl="1"/>
            <a:r>
              <a:rPr lang="en-US" dirty="0" smtClean="0"/>
              <a:t>firewall rules</a:t>
            </a:r>
          </a:p>
          <a:p>
            <a:pPr lvl="1"/>
            <a:r>
              <a:rPr lang="en-US" dirty="0" smtClean="0"/>
              <a:t>code execution</a:t>
            </a:r>
          </a:p>
          <a:p>
            <a:r>
              <a:rPr lang="en-US" dirty="0" smtClean="0"/>
              <a:t>Enumerating badness</a:t>
            </a:r>
          </a:p>
          <a:p>
            <a:pPr lvl="1"/>
            <a:r>
              <a:rPr lang="en-US" dirty="0" smtClean="0"/>
              <a:t>track goodness instead</a:t>
            </a:r>
          </a:p>
          <a:p>
            <a:r>
              <a:rPr lang="en-US" dirty="0" smtClean="0"/>
              <a:t>Penetrate and patch</a:t>
            </a:r>
          </a:p>
          <a:p>
            <a:pPr lvl="1"/>
            <a:r>
              <a:rPr lang="en-US" dirty="0" smtClean="0"/>
              <a:t>Java, Adobe Flash</a:t>
            </a:r>
          </a:p>
          <a:p>
            <a:pPr lvl="1"/>
            <a:r>
              <a:rPr lang="en-US" dirty="0" smtClean="0">
                <a:sym typeface="Wingdings"/>
              </a:rPr>
              <a:t></a:t>
            </a:r>
            <a:r>
              <a:rPr lang="en-US" dirty="0" smtClean="0"/>
              <a:t> </a:t>
            </a:r>
            <a:r>
              <a:rPr lang="en-US" dirty="0" err="1" smtClean="0"/>
              <a:t>Qmail</a:t>
            </a:r>
            <a:r>
              <a:rPr lang="en-US" dirty="0" smtClean="0"/>
              <a:t>, </a:t>
            </a:r>
            <a:r>
              <a:rPr lang="en-US" dirty="0" err="1" smtClean="0"/>
              <a:t>PostFix</a:t>
            </a:r>
            <a:r>
              <a:rPr lang="en-US" dirty="0" smtClean="0"/>
              <a:t> compartmentalization</a:t>
            </a:r>
            <a:endParaRPr lang="en-US" dirty="0"/>
          </a:p>
          <a:p>
            <a:r>
              <a:rPr lang="en-US" dirty="0" smtClean="0"/>
              <a:t>Hacking is cool</a:t>
            </a:r>
          </a:p>
          <a:p>
            <a:pPr lvl="1"/>
            <a:r>
              <a:rPr lang="en-US" dirty="0" smtClean="0">
                <a:sym typeface="Wingdings"/>
              </a:rPr>
              <a:t> good engineering is cool</a:t>
            </a:r>
          </a:p>
          <a:p>
            <a:r>
              <a:rPr lang="en-US" dirty="0" smtClean="0">
                <a:sym typeface="Wingdings"/>
              </a:rPr>
              <a:t>Educating users</a:t>
            </a:r>
          </a:p>
          <a:p>
            <a:r>
              <a:rPr lang="en-US" dirty="0" smtClean="0">
                <a:sym typeface="Wingdings"/>
              </a:rPr>
              <a:t>Action is better than inaction</a:t>
            </a:r>
            <a:endParaRPr lang="en-US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8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41273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Six other dumb ideas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457200" indent="-457200">
              <a:buFont typeface="+mj-lt"/>
              <a:buAutoNum type="arabicPeriod"/>
            </a:pPr>
            <a:r>
              <a:rPr lang="en-US" dirty="0" smtClean="0"/>
              <a:t>(US) credit cards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Social security numbers – public key cryptography, redefined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Checks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Linux </a:t>
            </a:r>
            <a:r>
              <a:rPr lang="en-US" dirty="0" err="1" smtClean="0"/>
              <a:t>ssh</a:t>
            </a:r>
            <a:r>
              <a:rPr lang="en-US" dirty="0" smtClean="0"/>
              <a:t> security defaults</a:t>
            </a:r>
          </a:p>
          <a:p>
            <a:pPr lvl="1"/>
            <a:r>
              <a:rPr lang="en-US" dirty="0" smtClean="0"/>
              <a:t>allow root login; no 2-factor built-in; no automated context login</a:t>
            </a:r>
          </a:p>
          <a:p>
            <a:pPr marL="457200" indent="-457200">
              <a:buFont typeface="+mj-lt"/>
              <a:buAutoNum type="arabicPeriod"/>
            </a:pPr>
            <a:r>
              <a:rPr lang="en-US" dirty="0" smtClean="0"/>
              <a:t>Allowing user applications to write any file</a:t>
            </a:r>
          </a:p>
          <a:p>
            <a:pPr lvl="1"/>
            <a:r>
              <a:rPr lang="en-US" dirty="0" smtClean="0">
                <a:sym typeface="Wingdings"/>
              </a:rPr>
              <a:t> </a:t>
            </a:r>
            <a:r>
              <a:rPr lang="en-US" dirty="0" err="1" smtClean="0">
                <a:sym typeface="Wingdings"/>
              </a:rPr>
              <a:t>ransomware</a:t>
            </a:r>
            <a:endParaRPr lang="en-US" dirty="0" smtClean="0">
              <a:sym typeface="Wingdings"/>
            </a:endParaRPr>
          </a:p>
          <a:p>
            <a:pPr marL="457200" indent="-457200">
              <a:buFont typeface="+mj-lt"/>
              <a:buAutoNum type="arabicPeriod"/>
            </a:pPr>
            <a:r>
              <a:rPr lang="en-US" dirty="0" smtClean="0">
                <a:sym typeface="Wingdings"/>
              </a:rPr>
              <a:t>No type checking for external input data for web languages</a:t>
            </a:r>
          </a:p>
          <a:p>
            <a:pPr lvl="1"/>
            <a:r>
              <a:rPr lang="en-US" dirty="0" smtClean="0">
                <a:sym typeface="Wingdings"/>
              </a:rPr>
              <a:t>we won’t even talk about PHP </a:t>
            </a:r>
            <a:r>
              <a:rPr lang="en-US" dirty="0" err="1" smtClean="0">
                <a:latin typeface="Consolas"/>
                <a:cs typeface="Consolas"/>
                <a:sym typeface="Wingdings"/>
              </a:rPr>
              <a:t>register_globals</a:t>
            </a:r>
            <a:endParaRPr lang="en-US" dirty="0">
              <a:latin typeface="Consolas"/>
              <a:cs typeface="Consola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D37F936-0DB1-A647-807E-B2EFF0725AC4}" type="slidenum">
              <a:rPr lang="en-US" smtClean="0"/>
              <a:t>9</a:t>
            </a:fld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en-US" smtClean="0"/>
              <a:t>3/27/15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HoNeST 2015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7648020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Clarity">
  <a:themeElements>
    <a:clrScheme name="Clarity">
      <a:dk1>
        <a:srgbClr val="292934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Office Classic 2">
      <a:maj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돋움"/>
        <a:font script="Hans" typeface="华文新魏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Clarity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86000"/>
                <a:satMod val="140000"/>
              </a:schemeClr>
            </a:gs>
            <a:gs pos="45000">
              <a:schemeClr val="phClr">
                <a:tint val="48000"/>
                <a:satMod val="150000"/>
              </a:schemeClr>
            </a:gs>
            <a:gs pos="100000">
              <a:schemeClr val="phClr">
                <a:tint val="28000"/>
                <a:satMod val="16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70000"/>
                <a:satMod val="150000"/>
              </a:schemeClr>
            </a:gs>
            <a:gs pos="34000">
              <a:schemeClr val="phClr">
                <a:shade val="70000"/>
                <a:satMod val="140000"/>
              </a:schemeClr>
            </a:gs>
            <a:gs pos="70000">
              <a:schemeClr val="phClr">
                <a:tint val="100000"/>
                <a:shade val="90000"/>
                <a:satMod val="140000"/>
              </a:schemeClr>
            </a:gs>
            <a:gs pos="100000">
              <a:schemeClr val="phClr">
                <a:tint val="100000"/>
                <a:shade val="100000"/>
                <a:satMod val="10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9525" cap="flat" cmpd="sng" algn="ctr">
          <a:solidFill>
            <a:schemeClr val="phClr"/>
          </a:solidFill>
          <a:prstDash val="solid"/>
        </a:ln>
        <a:ln w="26425" cap="flat" cmpd="sng" algn="ctr">
          <a:solidFill>
            <a:schemeClr val="phClr"/>
          </a:solidFill>
          <a:prstDash val="solid"/>
        </a:ln>
        <a:ln w="4445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balanced" dir="t">
              <a:rot lat="0" lon="0" rev="5100000"/>
            </a:lightRig>
          </a:scene3d>
          <a:sp3d contourW="6350">
            <a:bevelT w="29210" h="12700"/>
            <a:contourClr>
              <a:schemeClr val="phClr">
                <a:shade val="30000"/>
                <a:satMod val="130000"/>
              </a:schemeClr>
            </a:contourClr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5000"/>
                <a:satMod val="180000"/>
              </a:schemeClr>
            </a:gs>
            <a:gs pos="40000">
              <a:schemeClr val="phClr">
                <a:tint val="95000"/>
                <a:shade val="85000"/>
                <a:satMod val="150000"/>
              </a:schemeClr>
            </a:gs>
            <a:gs pos="100000">
              <a:schemeClr val="phClr">
                <a:shade val="45000"/>
                <a:satMod val="200000"/>
              </a:schemeClr>
            </a:gs>
          </a:gsLst>
          <a:lin ang="5400000" scaled="0"/>
        </a:gradFill>
        <a:blipFill rotWithShape="1">
          <a:blip xmlns:r="http://schemas.openxmlformats.org/officeDocument/2006/relationships" r:embed="rId1">
            <a:duotone>
              <a:schemeClr val="phClr">
                <a:shade val="55000"/>
              </a:schemeClr>
              <a:schemeClr val="phClr">
                <a:tint val="97000"/>
                <a:satMod val="95000"/>
              </a:schemeClr>
            </a:duotone>
          </a:blip>
          <a:tile tx="0" ty="0" sx="70000" sy="7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Clarity.thmx</Template>
  <TotalTime>2300</TotalTime>
  <Words>3369</Words>
  <Application>Microsoft Macintosh PowerPoint</Application>
  <PresentationFormat>On-screen Show (4:3)</PresentationFormat>
  <Paragraphs>765</Paragraphs>
  <Slides>68</Slides>
  <Notes>11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68</vt:i4>
      </vt:variant>
    </vt:vector>
  </HeadingPairs>
  <TitlesOfParts>
    <vt:vector size="69" baseType="lpstr">
      <vt:lpstr>Clarity</vt:lpstr>
      <vt:lpstr>Insanity is - Or how can we finally make progress on securing our computing infrastructure? </vt:lpstr>
      <vt:lpstr>Overview</vt:lpstr>
      <vt:lpstr>Pattern of failure</vt:lpstr>
      <vt:lpstr>Pattern of failure</vt:lpstr>
      <vt:lpstr>What are you worried about?</vt:lpstr>
      <vt:lpstr>Limited incentive for companies</vt:lpstr>
      <vt:lpstr>Tragedy of the Commons, again</vt:lpstr>
      <vt:lpstr>Six dumbest ideas in security (Ranum 2005)</vt:lpstr>
      <vt:lpstr>Six other dumb ideas</vt:lpstr>
      <vt:lpstr>Security approach: blame the victim</vt:lpstr>
      <vt:lpstr>Nobody cares about you!</vt:lpstr>
      <vt:lpstr>You are (mostly) on your own</vt:lpstr>
      <vt:lpstr>Authentication</vt:lpstr>
      <vt:lpstr>Traditional authentication</vt:lpstr>
      <vt:lpstr>Password policies gone amuck</vt:lpstr>
      <vt:lpstr>Password advice</vt:lpstr>
      <vt:lpstr>More password issues</vt:lpstr>
      <vt:lpstr>Reduce value of goods</vt:lpstr>
      <vt:lpstr>What about non-passwords?</vt:lpstr>
      <vt:lpstr>The convergence to “what you have”</vt:lpstr>
      <vt:lpstr>Provide physical validation services</vt:lpstr>
      <vt:lpstr>Securing the Internet</vt:lpstr>
      <vt:lpstr>We must make the Internet secure!</vt:lpstr>
      <vt:lpstr>Securing the Internet – once and for all!</vt:lpstr>
      <vt:lpstr>Cause of death for the next big thing</vt:lpstr>
      <vt:lpstr>Secure key identifiers</vt:lpstr>
      <vt:lpstr>Avoid single-failure = catastrophic failure</vt:lpstr>
      <vt:lpstr>Securing end systems</vt:lpstr>
      <vt:lpstr>The old attack model</vt:lpstr>
      <vt:lpstr>… and now</vt:lpstr>
      <vt:lpstr>Vulnerabilities 2014</vt:lpstr>
      <vt:lpstr>What can be done?</vt:lpstr>
      <vt:lpstr>What can be done?</vt:lpstr>
      <vt:lpstr>All systems must update automatically</vt:lpstr>
      <vt:lpstr>PowerPoint Presentation</vt:lpstr>
      <vt:lpstr>PowerPoint Presentation</vt:lpstr>
      <vt:lpstr>PowerPoint Presentation</vt:lpstr>
      <vt:lpstr>PowerPoint Presentation</vt:lpstr>
      <vt:lpstr>Design pattern: process separation</vt:lpstr>
      <vt:lpstr>App permissions are not sufficient</vt:lpstr>
      <vt:lpstr>Privacy threats</vt:lpstr>
      <vt:lpstr>Privacy</vt:lpstr>
      <vt:lpstr>Privacy – other approaches</vt:lpstr>
      <vt:lpstr>Improving network infrastructure security</vt:lpstr>
      <vt:lpstr>What can be done?</vt:lpstr>
      <vt:lpstr>Security beyond viruses and Phishing: Fraud &amp; Human DOS attacks</vt:lpstr>
      <vt:lpstr>Fraud in TRS (text relay service)</vt:lpstr>
      <vt:lpstr>DOS attacks on humans: 9-1-1</vt:lpstr>
      <vt:lpstr>Conclusion</vt:lpstr>
      <vt:lpstr>Robocalls &amp; Caller-ID spoofing</vt:lpstr>
      <vt:lpstr>The Telemarketing Sales Rule: Three Protections</vt:lpstr>
      <vt:lpstr>What calls are not covered?</vt:lpstr>
      <vt:lpstr>How do robocalls work?</vt:lpstr>
      <vt:lpstr>The geography of robo-calling</vt:lpstr>
      <vt:lpstr>Robocall eco system</vt:lpstr>
      <vt:lpstr>What you can do when robo-called</vt:lpstr>
      <vt:lpstr>The enablers </vt:lpstr>
      <vt:lpstr>Law enforcement vs. robocallers</vt:lpstr>
      <vt:lpstr>What has changed?</vt:lpstr>
      <vt:lpstr>Caller ID spoofing</vt:lpstr>
      <vt:lpstr>Caller ID spoofing</vt:lpstr>
      <vt:lpstr>VoIP spoofing</vt:lpstr>
      <vt:lpstr>Why not use email spam filtering techniques?</vt:lpstr>
      <vt:lpstr>Future, part 1: trustable phone numbers</vt:lpstr>
      <vt:lpstr>IP-based PSTN: build in security!</vt:lpstr>
      <vt:lpstr>Caller identification</vt:lpstr>
      <vt:lpstr>Attribute validation</vt:lpstr>
      <vt:lpstr>Attribute Validation Service</vt:lpstr>
    </vt:vector>
  </TitlesOfParts>
  <Company>Columbia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The Internet is Insecure and Will Likely Remain So - What now?</dc:title>
  <dc:creator>Henning Schulzrinne</dc:creator>
  <cp:lastModifiedBy>Henning Schulzrinne</cp:lastModifiedBy>
  <cp:revision>67</cp:revision>
  <dcterms:created xsi:type="dcterms:W3CDTF">2012-11-05T02:30:49Z</dcterms:created>
  <dcterms:modified xsi:type="dcterms:W3CDTF">2015-03-30T02:22:05Z</dcterms:modified>
</cp:coreProperties>
</file>